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134"/>
  </p:notesMasterIdLst>
  <p:handoutMasterIdLst>
    <p:handoutMasterId r:id="rId135"/>
  </p:handoutMasterIdLst>
  <p:sldIdLst>
    <p:sldId id="256" r:id="rId2"/>
    <p:sldId id="257" r:id="rId3"/>
    <p:sldId id="355" r:id="rId4"/>
    <p:sldId id="356" r:id="rId5"/>
    <p:sldId id="357" r:id="rId6"/>
    <p:sldId id="259" r:id="rId7"/>
    <p:sldId id="260" r:id="rId8"/>
    <p:sldId id="261" r:id="rId9"/>
    <p:sldId id="262" r:id="rId10"/>
    <p:sldId id="263" r:id="rId11"/>
    <p:sldId id="358" r:id="rId12"/>
    <p:sldId id="359" r:id="rId13"/>
    <p:sldId id="264" r:id="rId14"/>
    <p:sldId id="266" r:id="rId15"/>
    <p:sldId id="267" r:id="rId16"/>
    <p:sldId id="268" r:id="rId17"/>
    <p:sldId id="397" r:id="rId18"/>
    <p:sldId id="398" r:id="rId19"/>
    <p:sldId id="269" r:id="rId20"/>
    <p:sldId id="270" r:id="rId21"/>
    <p:sldId id="271" r:id="rId22"/>
    <p:sldId id="399" r:id="rId23"/>
    <p:sldId id="400" r:id="rId24"/>
    <p:sldId id="360" r:id="rId25"/>
    <p:sldId id="361" r:id="rId26"/>
    <p:sldId id="362" r:id="rId27"/>
    <p:sldId id="363" r:id="rId28"/>
    <p:sldId id="364" r:id="rId29"/>
    <p:sldId id="365" r:id="rId30"/>
    <p:sldId id="366" r:id="rId31"/>
    <p:sldId id="272" r:id="rId32"/>
    <p:sldId id="273" r:id="rId33"/>
    <p:sldId id="367" r:id="rId34"/>
    <p:sldId id="368" r:id="rId35"/>
    <p:sldId id="369" r:id="rId36"/>
    <p:sldId id="274" r:id="rId37"/>
    <p:sldId id="275" r:id="rId38"/>
    <p:sldId id="276" r:id="rId39"/>
    <p:sldId id="370" r:id="rId40"/>
    <p:sldId id="371" r:id="rId41"/>
    <p:sldId id="372" r:id="rId42"/>
    <p:sldId id="373" r:id="rId43"/>
    <p:sldId id="277" r:id="rId44"/>
    <p:sldId id="278" r:id="rId45"/>
    <p:sldId id="279" r:id="rId46"/>
    <p:sldId id="280" r:id="rId47"/>
    <p:sldId id="281" r:id="rId48"/>
    <p:sldId id="282" r:id="rId49"/>
    <p:sldId id="354" r:id="rId50"/>
    <p:sldId id="283" r:id="rId51"/>
    <p:sldId id="375" r:id="rId52"/>
    <p:sldId id="284" r:id="rId53"/>
    <p:sldId id="374" r:id="rId54"/>
    <p:sldId id="286" r:id="rId55"/>
    <p:sldId id="287" r:id="rId56"/>
    <p:sldId id="377" r:id="rId57"/>
    <p:sldId id="378" r:id="rId58"/>
    <p:sldId id="379" r:id="rId59"/>
    <p:sldId id="288" r:id="rId60"/>
    <p:sldId id="289" r:id="rId61"/>
    <p:sldId id="402" r:id="rId62"/>
    <p:sldId id="290" r:id="rId63"/>
    <p:sldId id="291" r:id="rId64"/>
    <p:sldId id="380" r:id="rId65"/>
    <p:sldId id="381" r:id="rId66"/>
    <p:sldId id="292" r:id="rId67"/>
    <p:sldId id="382" r:id="rId68"/>
    <p:sldId id="293" r:id="rId69"/>
    <p:sldId id="383" r:id="rId70"/>
    <p:sldId id="294" r:id="rId71"/>
    <p:sldId id="295" r:id="rId72"/>
    <p:sldId id="403" r:id="rId73"/>
    <p:sldId id="296" r:id="rId74"/>
    <p:sldId id="297" r:id="rId75"/>
    <p:sldId id="401" r:id="rId76"/>
    <p:sldId id="298" r:id="rId77"/>
    <p:sldId id="299" r:id="rId78"/>
    <p:sldId id="384" r:id="rId79"/>
    <p:sldId id="301" r:id="rId80"/>
    <p:sldId id="302" r:id="rId81"/>
    <p:sldId id="387" r:id="rId82"/>
    <p:sldId id="303" r:id="rId83"/>
    <p:sldId id="352" r:id="rId84"/>
    <p:sldId id="304" r:id="rId85"/>
    <p:sldId id="386" r:id="rId86"/>
    <p:sldId id="305" r:id="rId87"/>
    <p:sldId id="306" r:id="rId88"/>
    <p:sldId id="307" r:id="rId89"/>
    <p:sldId id="308" r:id="rId90"/>
    <p:sldId id="309" r:id="rId91"/>
    <p:sldId id="310" r:id="rId92"/>
    <p:sldId id="311" r:id="rId93"/>
    <p:sldId id="312" r:id="rId94"/>
    <p:sldId id="313" r:id="rId95"/>
    <p:sldId id="314" r:id="rId96"/>
    <p:sldId id="353" r:id="rId97"/>
    <p:sldId id="315" r:id="rId98"/>
    <p:sldId id="316" r:id="rId99"/>
    <p:sldId id="385" r:id="rId100"/>
    <p:sldId id="317" r:id="rId101"/>
    <p:sldId id="318" r:id="rId102"/>
    <p:sldId id="319" r:id="rId103"/>
    <p:sldId id="320" r:id="rId104"/>
    <p:sldId id="388" r:id="rId105"/>
    <p:sldId id="389" r:id="rId106"/>
    <p:sldId id="390" r:id="rId107"/>
    <p:sldId id="391" r:id="rId108"/>
    <p:sldId id="392" r:id="rId109"/>
    <p:sldId id="393" r:id="rId110"/>
    <p:sldId id="321" r:id="rId111"/>
    <p:sldId id="394" r:id="rId112"/>
    <p:sldId id="395" r:id="rId113"/>
    <p:sldId id="396" r:id="rId114"/>
    <p:sldId id="322" r:id="rId115"/>
    <p:sldId id="323" r:id="rId116"/>
    <p:sldId id="324" r:id="rId117"/>
    <p:sldId id="325" r:id="rId118"/>
    <p:sldId id="326" r:id="rId119"/>
    <p:sldId id="328" r:id="rId120"/>
    <p:sldId id="329" r:id="rId121"/>
    <p:sldId id="330" r:id="rId122"/>
    <p:sldId id="331" r:id="rId123"/>
    <p:sldId id="333" r:id="rId124"/>
    <p:sldId id="334" r:id="rId125"/>
    <p:sldId id="335" r:id="rId126"/>
    <p:sldId id="336" r:id="rId127"/>
    <p:sldId id="337" r:id="rId128"/>
    <p:sldId id="407" r:id="rId129"/>
    <p:sldId id="404" r:id="rId130"/>
    <p:sldId id="405" r:id="rId131"/>
    <p:sldId id="406" r:id="rId132"/>
    <p:sldId id="408" r:id="rId133"/>
  </p:sldIdLst>
  <p:sldSz cx="9144000" cy="6858000" type="screen4x3"/>
  <p:notesSz cx="6997700" cy="9283700"/>
  <p:custShowLst>
    <p:custShow name="Custom Show 1" id="0">
      <p:sldLst>
        <p:sld r:id="rId47"/>
        <p:sld r:id="rId44"/>
        <p:sld r:id="rId9"/>
        <p:sld r:id="rId11"/>
        <p:sld r:id="rId56"/>
        <p:sld r:id="rId55"/>
        <p:sld r:id="rId96"/>
        <p:sld r:id="rId46"/>
        <p:sld r:id="rId46"/>
        <p:sld r:id="rId61"/>
        <p:sld r:id="rId92"/>
        <p:sld r:id="rId95"/>
        <p:sld r:id="rId115"/>
        <p:sld r:id="rId20"/>
        <p:sld r:id="rId74"/>
        <p:sld r:id="rId75"/>
        <p:sld r:id="rId60"/>
        <p:sld r:id="rId93"/>
        <p:sld r:id="rId94"/>
        <p:sld r:id="rId115"/>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59" autoAdjust="0"/>
  </p:normalViewPr>
  <p:slideViewPr>
    <p:cSldViewPr snapToGrid="0">
      <p:cViewPr varScale="1">
        <p:scale>
          <a:sx n="112" d="100"/>
          <a:sy n="112" d="100"/>
        </p:scale>
        <p:origin x="1587" y="51"/>
      </p:cViewPr>
      <p:guideLst>
        <p:guide orient="horz" pos="679"/>
        <p:guide pos="521"/>
      </p:guideLst>
    </p:cSldViewPr>
  </p:slideViewPr>
  <p:outlineViewPr>
    <p:cViewPr>
      <p:scale>
        <a:sx n="33" d="100"/>
        <a:sy n="33" d="100"/>
      </p:scale>
      <p:origin x="0" y="13236"/>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pitchFamily="34" charset="0"/>
              </a:defRPr>
            </a:lvl1pPr>
          </a:lstStyle>
          <a:p>
            <a:pPr>
              <a:defRPr/>
            </a:pPr>
            <a:endParaRPr lang="en-US" altLang="zh-CN"/>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pitchFamily="34" charset="0"/>
              </a:defRPr>
            </a:lvl1pPr>
          </a:lstStyle>
          <a:p>
            <a:pPr>
              <a:defRPr/>
            </a:pPr>
            <a:endParaRPr lang="en-US" altLang="zh-CN"/>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pitchFamily="34" charset="0"/>
              </a:defRPr>
            </a:lvl1pPr>
          </a:lstStyle>
          <a:p>
            <a:pPr>
              <a:defRPr/>
            </a:pPr>
            <a:endParaRPr lang="en-US" altLang="zh-CN"/>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75A0FA99-9516-43CA-9FA3-B4B6DC36752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pitchFamily="34" charset="0"/>
              </a:defRPr>
            </a:lvl1pPr>
          </a:lstStyle>
          <a:p>
            <a:pPr>
              <a:defRPr/>
            </a:pPr>
            <a:endParaRPr lang="en-US" altLang="zh-CN"/>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pitchFamily="34"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61D45989-1681-4268-A195-80436408947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EAB2AA4-7FD2-4279-9084-4851AA293463}" type="slidenum">
              <a:rPr lang="en-US" altLang="zh-CN" sz="1200" smtClean="0"/>
              <a:pPr/>
              <a:t>1</a:t>
            </a:fld>
            <a:endParaRPr lang="en-US" altLang="zh-CN" sz="1200" smtClean="0"/>
          </a:p>
        </p:txBody>
      </p:sp>
      <p:sp>
        <p:nvSpPr>
          <p:cNvPr id="7171" name="Rectangle 2"/>
          <p:cNvSpPr>
            <a:spLocks noGrp="1" noRot="1" noChangeAspect="1" noChangeArrowheads="1" noTextEdit="1"/>
          </p:cNvSpPr>
          <p:nvPr>
            <p:ph type="sldImg"/>
          </p:nvPr>
        </p:nvSpPr>
        <p:spPr>
          <a:xfrm>
            <a:off x="1177925" y="695325"/>
            <a:ext cx="4641850" cy="3481388"/>
          </a:xfrm>
          <a:ln/>
        </p:spPr>
      </p:sp>
      <p:sp>
        <p:nvSpPr>
          <p:cNvPr id="717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CC2CD49-F170-4134-A1EB-6A0117FCAB14}" type="slidenum">
              <a:rPr lang="en-US" altLang="zh-CN" sz="1200" smtClean="0"/>
              <a:pPr/>
              <a:t>15</a:t>
            </a:fld>
            <a:endParaRPr lang="en-US" altLang="zh-CN" sz="1200" smtClean="0"/>
          </a:p>
        </p:txBody>
      </p:sp>
      <p:sp>
        <p:nvSpPr>
          <p:cNvPr id="30723" name="Rectangle 2"/>
          <p:cNvSpPr>
            <a:spLocks noGrp="1" noRot="1" noChangeAspect="1" noChangeArrowheads="1" noTextEdit="1"/>
          </p:cNvSpPr>
          <p:nvPr>
            <p:ph type="sldImg"/>
          </p:nvPr>
        </p:nvSpPr>
        <p:spPr>
          <a:xfrm>
            <a:off x="1177925" y="695325"/>
            <a:ext cx="4641850" cy="3481388"/>
          </a:xfrm>
          <a:ln/>
        </p:spPr>
      </p:sp>
      <p:sp>
        <p:nvSpPr>
          <p:cNvPr id="3072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2F13E86-7265-4571-9197-385972FAB77A}" type="slidenum">
              <a:rPr lang="en-US" altLang="zh-CN" sz="1200" smtClean="0"/>
              <a:pPr/>
              <a:t>16</a:t>
            </a:fld>
            <a:endParaRPr lang="en-US" altLang="zh-CN" sz="1200" smtClean="0"/>
          </a:p>
        </p:txBody>
      </p:sp>
      <p:sp>
        <p:nvSpPr>
          <p:cNvPr id="32771" name="Rectangle 2"/>
          <p:cNvSpPr>
            <a:spLocks noGrp="1" noRot="1" noChangeAspect="1" noChangeArrowheads="1" noTextEdit="1"/>
          </p:cNvSpPr>
          <p:nvPr>
            <p:ph type="sldImg"/>
          </p:nvPr>
        </p:nvSpPr>
        <p:spPr>
          <a:xfrm>
            <a:off x="1177925" y="695325"/>
            <a:ext cx="4641850" cy="3481388"/>
          </a:xfrm>
          <a:ln/>
        </p:spPr>
      </p:sp>
      <p:sp>
        <p:nvSpPr>
          <p:cNvPr id="3277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idx="4294967295"/>
          </p:nvPr>
        </p:nvSpPr>
        <p:spPr>
          <a:ln/>
        </p:spPr>
      </p:sp>
      <p:sp>
        <p:nvSpPr>
          <p:cNvPr id="34819"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4820" name="日期占位符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buFontTx/>
              <a:buChar char="•"/>
            </a:pPr>
            <a:fld id="{B50E6AF6-8729-4B39-9FFE-8F6829F5A084}" type="datetime3">
              <a:rPr lang="zh-CN" altLang="en-US" smtClean="0">
                <a:latin typeface="Tahoma" panose="020B0604030504040204" pitchFamily="34" charset="0"/>
              </a:rPr>
              <a:pPr>
                <a:spcBef>
                  <a:spcPct val="0"/>
                </a:spcBef>
                <a:buFontTx/>
                <a:buChar char="•"/>
              </a:pPr>
              <a:t>2023年5月16日星期二</a:t>
            </a:fld>
            <a:endParaRPr lang="zh-CN" altLang="en-US" smtClean="0">
              <a:latin typeface="Tahoma" panose="020B0604030504040204" pitchFamily="34" charset="0"/>
            </a:endParaRPr>
          </a:p>
        </p:txBody>
      </p:sp>
      <p:sp>
        <p:nvSpPr>
          <p:cNvPr id="34821" name="页脚占位符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buFontTx/>
              <a:buChar char="•"/>
            </a:pPr>
            <a:r>
              <a:rPr lang="zh-CN" altLang="en-US" smtClean="0">
                <a:latin typeface="Tahoma" panose="020B0604030504040204" pitchFamily="34" charset="0"/>
              </a:rPr>
              <a:t>前言</a:t>
            </a:r>
            <a:endParaRPr lang="en-US" altLang="zh-CN" smtClean="0">
              <a:latin typeface="Tahoma" panose="020B0604030504040204" pitchFamily="34" charset="0"/>
            </a:endParaRPr>
          </a:p>
        </p:txBody>
      </p:sp>
      <p:sp>
        <p:nvSpPr>
          <p:cNvPr id="34822" name="灯片编号占位符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buFontTx/>
              <a:buChar char="•"/>
            </a:pPr>
            <a:fld id="{D9FC5619-F91A-4768-A443-47925DAD7475}" type="slidenum">
              <a:rPr altLang="en-US" noProof="1" smtClean="0">
                <a:latin typeface="Tahoma" panose="020B0604030504040204" pitchFamily="34" charset="0"/>
                <a:ea typeface="宋体" panose="02010600030101010101" pitchFamily="2" charset="-122"/>
              </a:rPr>
              <a:pPr>
                <a:spcBef>
                  <a:spcPct val="0"/>
                </a:spcBef>
                <a:buFontTx/>
                <a:buChar char="•"/>
              </a:pPr>
              <a:t>17</a:t>
            </a:fld>
            <a:endParaRPr lang="zh-CN" altLang="en-US" noProof="1" smtClean="0">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A1D319F-0629-4EB9-9724-EF522E5D4F3D}" type="slidenum">
              <a:rPr lang="en-US" altLang="zh-CN" sz="1200" smtClean="0"/>
              <a:pPr/>
              <a:t>19</a:t>
            </a:fld>
            <a:endParaRPr lang="en-US" altLang="zh-CN" sz="1200" smtClean="0"/>
          </a:p>
        </p:txBody>
      </p:sp>
      <p:sp>
        <p:nvSpPr>
          <p:cNvPr id="37891" name="Rectangle 2"/>
          <p:cNvSpPr>
            <a:spLocks noGrp="1" noRot="1" noChangeAspect="1" noChangeArrowheads="1" noTextEdit="1"/>
          </p:cNvSpPr>
          <p:nvPr>
            <p:ph type="sldImg"/>
          </p:nvPr>
        </p:nvSpPr>
        <p:spPr>
          <a:xfrm>
            <a:off x="1177925" y="695325"/>
            <a:ext cx="4641850" cy="3481388"/>
          </a:xfrm>
          <a:ln/>
        </p:spPr>
      </p:sp>
      <p:sp>
        <p:nvSpPr>
          <p:cNvPr id="3789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876E6DF-73B4-46C2-8234-A2EE42395F76}" type="slidenum">
              <a:rPr lang="en-US" altLang="zh-CN" sz="1200" smtClean="0"/>
              <a:pPr/>
              <a:t>20</a:t>
            </a:fld>
            <a:endParaRPr lang="en-US" altLang="zh-CN" sz="1200" smtClean="0"/>
          </a:p>
        </p:txBody>
      </p:sp>
      <p:sp>
        <p:nvSpPr>
          <p:cNvPr id="39939" name="Rectangle 2"/>
          <p:cNvSpPr>
            <a:spLocks noGrp="1" noRot="1" noChangeAspect="1" noChangeArrowheads="1" noTextEdit="1"/>
          </p:cNvSpPr>
          <p:nvPr>
            <p:ph type="sldImg"/>
          </p:nvPr>
        </p:nvSpPr>
        <p:spPr>
          <a:xfrm>
            <a:off x="1177925" y="695325"/>
            <a:ext cx="4641850" cy="3481388"/>
          </a:xfrm>
          <a:ln/>
        </p:spPr>
      </p:sp>
      <p:sp>
        <p:nvSpPr>
          <p:cNvPr id="3994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BA283BE-AE8C-4686-A3E0-F20469AA4370}" type="slidenum">
              <a:rPr lang="en-US" altLang="zh-CN" sz="1200" smtClean="0"/>
              <a:pPr/>
              <a:t>21</a:t>
            </a:fld>
            <a:endParaRPr lang="en-US" altLang="zh-CN" sz="1200" smtClean="0"/>
          </a:p>
        </p:txBody>
      </p:sp>
      <p:sp>
        <p:nvSpPr>
          <p:cNvPr id="41987" name="Rectangle 2"/>
          <p:cNvSpPr>
            <a:spLocks noGrp="1" noRot="1" noChangeAspect="1" noChangeArrowheads="1" noTextEdit="1"/>
          </p:cNvSpPr>
          <p:nvPr>
            <p:ph type="sldImg"/>
          </p:nvPr>
        </p:nvSpPr>
        <p:spPr>
          <a:xfrm>
            <a:off x="1177925" y="695325"/>
            <a:ext cx="4641850" cy="3481388"/>
          </a:xfrm>
          <a:ln/>
        </p:spPr>
      </p:sp>
      <p:sp>
        <p:nvSpPr>
          <p:cNvPr id="4198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6D7CB72-CCED-415A-B2BA-58C9F76850B3}" type="slidenum">
              <a:rPr lang="en-US" altLang="zh-CN" sz="1200" smtClean="0"/>
              <a:pPr/>
              <a:t>31</a:t>
            </a:fld>
            <a:endParaRPr lang="en-US" altLang="zh-CN" sz="1200" smtClean="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B09CD21-D858-4016-8BD9-CC3E214AA6DB}" type="slidenum">
              <a:rPr lang="en-US" altLang="zh-CN" sz="1200" smtClean="0"/>
              <a:pPr/>
              <a:t>32</a:t>
            </a:fld>
            <a:endParaRPr lang="en-US" altLang="zh-CN" sz="1200" smtClean="0"/>
          </a:p>
        </p:txBody>
      </p:sp>
      <p:sp>
        <p:nvSpPr>
          <p:cNvPr id="55299" name="Rectangle 2"/>
          <p:cNvSpPr>
            <a:spLocks noGrp="1" noRot="1" noChangeAspect="1" noChangeArrowheads="1" noTextEdit="1"/>
          </p:cNvSpPr>
          <p:nvPr>
            <p:ph type="sldImg"/>
          </p:nvPr>
        </p:nvSpPr>
        <p:spPr>
          <a:xfrm>
            <a:off x="1177925" y="695325"/>
            <a:ext cx="4641850" cy="3481388"/>
          </a:xfrm>
          <a:ln/>
        </p:spPr>
      </p:sp>
      <p:sp>
        <p:nvSpPr>
          <p:cNvPr id="5530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0A83160-3591-4340-98B6-5D2A18EE7E5A}" type="slidenum">
              <a:rPr lang="en-US" altLang="zh-CN" sz="1200" smtClean="0"/>
              <a:pPr/>
              <a:t>36</a:t>
            </a:fld>
            <a:endParaRPr lang="en-US" altLang="zh-CN" sz="1200" smtClean="0"/>
          </a:p>
        </p:txBody>
      </p:sp>
      <p:sp>
        <p:nvSpPr>
          <p:cNvPr id="60419" name="Rectangle 2"/>
          <p:cNvSpPr>
            <a:spLocks noGrp="1" noRot="1" noChangeAspect="1" noChangeArrowheads="1" noTextEdit="1"/>
          </p:cNvSpPr>
          <p:nvPr>
            <p:ph type="sldImg"/>
          </p:nvPr>
        </p:nvSpPr>
        <p:spPr>
          <a:xfrm>
            <a:off x="1177925" y="695325"/>
            <a:ext cx="4641850" cy="3481388"/>
          </a:xfrm>
          <a:ln/>
        </p:spPr>
      </p:sp>
      <p:sp>
        <p:nvSpPr>
          <p:cNvPr id="6042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BCB726D-C2BC-46F0-9D1F-1641994CDFC2}" type="slidenum">
              <a:rPr lang="en-US" altLang="zh-CN" sz="1200" smtClean="0"/>
              <a:pPr/>
              <a:t>37</a:t>
            </a:fld>
            <a:endParaRPr lang="en-US" altLang="zh-CN" sz="1200" smtClean="0"/>
          </a:p>
        </p:txBody>
      </p:sp>
      <p:sp>
        <p:nvSpPr>
          <p:cNvPr id="62467" name="Rectangle 2"/>
          <p:cNvSpPr>
            <a:spLocks noGrp="1" noRot="1" noChangeAspect="1" noChangeArrowheads="1" noTextEdit="1"/>
          </p:cNvSpPr>
          <p:nvPr>
            <p:ph type="sldImg"/>
          </p:nvPr>
        </p:nvSpPr>
        <p:spPr>
          <a:xfrm>
            <a:off x="1177925" y="695325"/>
            <a:ext cx="4641850" cy="3481388"/>
          </a:xfrm>
          <a:ln/>
        </p:spPr>
      </p:sp>
      <p:sp>
        <p:nvSpPr>
          <p:cNvPr id="6246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943C3AA-1374-489C-86E9-21F07E5485DD}" type="slidenum">
              <a:rPr lang="en-US" altLang="zh-CN" sz="1200" smtClean="0"/>
              <a:pPr/>
              <a:t>2</a:t>
            </a:fld>
            <a:endParaRPr lang="en-US" altLang="zh-CN" sz="1200" smtClean="0"/>
          </a:p>
        </p:txBody>
      </p:sp>
      <p:sp>
        <p:nvSpPr>
          <p:cNvPr id="9219" name="Rectangle 2"/>
          <p:cNvSpPr>
            <a:spLocks noGrp="1" noRot="1" noChangeAspect="1" noChangeArrowheads="1" noTextEdit="1"/>
          </p:cNvSpPr>
          <p:nvPr>
            <p:ph type="sldImg"/>
          </p:nvPr>
        </p:nvSpPr>
        <p:spPr>
          <a:xfrm>
            <a:off x="1177925" y="695325"/>
            <a:ext cx="4641850" cy="3481388"/>
          </a:xfrm>
          <a:ln/>
        </p:spPr>
      </p:sp>
      <p:sp>
        <p:nvSpPr>
          <p:cNvPr id="922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36584D3-6F50-4A4D-B07B-C8A2BC2FC7B0}" type="slidenum">
              <a:rPr lang="en-US" altLang="zh-CN" sz="1200" smtClean="0"/>
              <a:pPr/>
              <a:t>38</a:t>
            </a:fld>
            <a:endParaRPr lang="en-US" altLang="zh-CN" sz="1200" smtClean="0"/>
          </a:p>
        </p:txBody>
      </p:sp>
      <p:sp>
        <p:nvSpPr>
          <p:cNvPr id="64515" name="Rectangle 2"/>
          <p:cNvSpPr>
            <a:spLocks noGrp="1" noRot="1" noChangeAspect="1" noChangeArrowheads="1" noTextEdit="1"/>
          </p:cNvSpPr>
          <p:nvPr>
            <p:ph type="sldImg"/>
          </p:nvPr>
        </p:nvSpPr>
        <p:spPr>
          <a:xfrm>
            <a:off x="1177925" y="695325"/>
            <a:ext cx="4641850" cy="3481388"/>
          </a:xfrm>
          <a:ln/>
        </p:spPr>
      </p:sp>
      <p:sp>
        <p:nvSpPr>
          <p:cNvPr id="6451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9C7F4B6-3B8F-4C64-B025-FDA8E29F14A0}" type="slidenum">
              <a:rPr lang="en-US" altLang="zh-CN" sz="1200" smtClean="0"/>
              <a:pPr/>
              <a:t>43</a:t>
            </a:fld>
            <a:endParaRPr lang="en-US" altLang="zh-CN" sz="1200" smtClean="0"/>
          </a:p>
        </p:txBody>
      </p:sp>
      <p:sp>
        <p:nvSpPr>
          <p:cNvPr id="70659" name="Rectangle 2"/>
          <p:cNvSpPr>
            <a:spLocks noGrp="1" noRot="1" noChangeAspect="1" noChangeArrowheads="1" noTextEdit="1"/>
          </p:cNvSpPr>
          <p:nvPr>
            <p:ph type="sldImg"/>
          </p:nvPr>
        </p:nvSpPr>
        <p:spPr>
          <a:xfrm>
            <a:off x="1177925" y="695325"/>
            <a:ext cx="4641850" cy="3481388"/>
          </a:xfrm>
          <a:ln/>
        </p:spPr>
      </p:sp>
      <p:sp>
        <p:nvSpPr>
          <p:cNvPr id="7066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BD39E26-CFD8-44CA-B539-5A421C753454}" type="slidenum">
              <a:rPr lang="en-US" altLang="zh-CN" sz="1200" smtClean="0"/>
              <a:pPr/>
              <a:t>44</a:t>
            </a:fld>
            <a:endParaRPr lang="en-US" altLang="zh-CN" sz="1200" smtClean="0"/>
          </a:p>
        </p:txBody>
      </p:sp>
      <p:sp>
        <p:nvSpPr>
          <p:cNvPr id="72707" name="Rectangle 2"/>
          <p:cNvSpPr>
            <a:spLocks noGrp="1" noRot="1" noChangeAspect="1" noChangeArrowheads="1" noTextEdit="1"/>
          </p:cNvSpPr>
          <p:nvPr>
            <p:ph type="sldImg"/>
          </p:nvPr>
        </p:nvSpPr>
        <p:spPr>
          <a:xfrm>
            <a:off x="1177925" y="695325"/>
            <a:ext cx="4641850" cy="3481388"/>
          </a:xfrm>
          <a:ln/>
        </p:spPr>
      </p:sp>
      <p:sp>
        <p:nvSpPr>
          <p:cNvPr id="7270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DAF308F-B881-4238-B217-2947E5759CE2}" type="slidenum">
              <a:rPr lang="en-US" altLang="zh-CN" sz="1200" smtClean="0"/>
              <a:pPr/>
              <a:t>45</a:t>
            </a:fld>
            <a:endParaRPr lang="en-US" altLang="zh-CN" sz="1200" smtClean="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F3CE314-199F-4B56-ADAF-4EE258E179FB}" type="slidenum">
              <a:rPr lang="en-US" altLang="zh-CN" sz="1200" smtClean="0"/>
              <a:pPr/>
              <a:t>46</a:t>
            </a:fld>
            <a:endParaRPr lang="en-US" altLang="zh-CN" sz="1200" smtClean="0"/>
          </a:p>
        </p:txBody>
      </p:sp>
      <p:sp>
        <p:nvSpPr>
          <p:cNvPr id="76803" name="Rectangle 2"/>
          <p:cNvSpPr>
            <a:spLocks noGrp="1" noRot="1" noChangeAspect="1" noChangeArrowheads="1" noTextEdit="1"/>
          </p:cNvSpPr>
          <p:nvPr>
            <p:ph type="sldImg"/>
          </p:nvPr>
        </p:nvSpPr>
        <p:spPr>
          <a:xfrm>
            <a:off x="1177925" y="695325"/>
            <a:ext cx="4641850" cy="3481388"/>
          </a:xfrm>
          <a:ln/>
        </p:spPr>
      </p:sp>
      <p:sp>
        <p:nvSpPr>
          <p:cNvPr id="7680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BA8291B-32D5-4A99-8F41-49DB8674E600}" type="slidenum">
              <a:rPr lang="en-US" altLang="zh-CN" sz="1200" smtClean="0"/>
              <a:pPr/>
              <a:t>47</a:t>
            </a:fld>
            <a:endParaRPr lang="en-US" altLang="zh-CN" sz="1200" smtClean="0"/>
          </a:p>
        </p:txBody>
      </p:sp>
      <p:sp>
        <p:nvSpPr>
          <p:cNvPr id="78851" name="Rectangle 2"/>
          <p:cNvSpPr>
            <a:spLocks noGrp="1" noRot="1" noChangeAspect="1" noChangeArrowheads="1" noTextEdit="1"/>
          </p:cNvSpPr>
          <p:nvPr>
            <p:ph type="sldImg"/>
          </p:nvPr>
        </p:nvSpPr>
        <p:spPr>
          <a:xfrm>
            <a:off x="1177925" y="695325"/>
            <a:ext cx="4641850" cy="3481388"/>
          </a:xfrm>
          <a:ln/>
        </p:spPr>
      </p:sp>
      <p:sp>
        <p:nvSpPr>
          <p:cNvPr id="7885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62076AD-47F0-4B3A-8491-1319670C634E}" type="slidenum">
              <a:rPr lang="en-US" altLang="zh-CN" sz="1200" smtClean="0"/>
              <a:pPr/>
              <a:t>48</a:t>
            </a:fld>
            <a:endParaRPr lang="en-US" altLang="zh-CN" sz="1200" smtClean="0"/>
          </a:p>
        </p:txBody>
      </p:sp>
      <p:sp>
        <p:nvSpPr>
          <p:cNvPr id="80899" name="Rectangle 2"/>
          <p:cNvSpPr>
            <a:spLocks noGrp="1" noRot="1" noChangeAspect="1" noChangeArrowheads="1" noTextEdit="1"/>
          </p:cNvSpPr>
          <p:nvPr>
            <p:ph type="sldImg"/>
          </p:nvPr>
        </p:nvSpPr>
        <p:spPr>
          <a:xfrm>
            <a:off x="1177925" y="695325"/>
            <a:ext cx="4641850" cy="3481388"/>
          </a:xfrm>
          <a:ln/>
        </p:spPr>
      </p:sp>
      <p:sp>
        <p:nvSpPr>
          <p:cNvPr id="8090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7FB89A7-F244-4480-9AE5-58E96A7DCE44}" type="slidenum">
              <a:rPr lang="en-US" altLang="zh-CN" sz="1200" smtClean="0"/>
              <a:pPr/>
              <a:t>49</a:t>
            </a:fld>
            <a:endParaRPr lang="en-US" altLang="zh-CN" sz="1200" smtClean="0"/>
          </a:p>
        </p:txBody>
      </p:sp>
      <p:sp>
        <p:nvSpPr>
          <p:cNvPr id="82947" name="Rectangle 2"/>
          <p:cNvSpPr>
            <a:spLocks noGrp="1" noRot="1" noChangeAspect="1" noChangeArrowheads="1" noTextEdit="1"/>
          </p:cNvSpPr>
          <p:nvPr>
            <p:ph type="sldImg"/>
          </p:nvPr>
        </p:nvSpPr>
        <p:spPr>
          <a:xfrm>
            <a:off x="1177925" y="695325"/>
            <a:ext cx="4641850" cy="3481388"/>
          </a:xfrm>
          <a:ln/>
        </p:spPr>
      </p:sp>
      <p:sp>
        <p:nvSpPr>
          <p:cNvPr id="8294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FF90C14-5336-4D2A-B4F8-22C0D4FE7088}" type="slidenum">
              <a:rPr lang="en-US" altLang="zh-CN" sz="1200" smtClean="0"/>
              <a:pPr/>
              <a:t>50</a:t>
            </a:fld>
            <a:endParaRPr lang="en-US" altLang="zh-CN" sz="1200" smtClean="0"/>
          </a:p>
        </p:txBody>
      </p:sp>
      <p:sp>
        <p:nvSpPr>
          <p:cNvPr id="84995" name="Rectangle 2"/>
          <p:cNvSpPr>
            <a:spLocks noGrp="1" noRot="1" noChangeAspect="1" noChangeArrowheads="1" noTextEdit="1"/>
          </p:cNvSpPr>
          <p:nvPr>
            <p:ph type="sldImg"/>
          </p:nvPr>
        </p:nvSpPr>
        <p:spPr>
          <a:xfrm>
            <a:off x="1177925" y="695325"/>
            <a:ext cx="4641850" cy="3481388"/>
          </a:xfrm>
          <a:ln/>
        </p:spPr>
      </p:sp>
      <p:sp>
        <p:nvSpPr>
          <p:cNvPr id="8499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572E3AE-C45D-4537-918E-583A37AB4B2F}" type="slidenum">
              <a:rPr lang="en-US" altLang="zh-CN" sz="1200" smtClean="0"/>
              <a:pPr/>
              <a:t>51</a:t>
            </a:fld>
            <a:endParaRPr lang="en-US" altLang="zh-CN" sz="1200" smtClean="0"/>
          </a:p>
        </p:txBody>
      </p:sp>
      <p:sp>
        <p:nvSpPr>
          <p:cNvPr id="87043" name="Rectangle 2"/>
          <p:cNvSpPr>
            <a:spLocks noGrp="1" noRot="1" noChangeAspect="1" noChangeArrowheads="1" noTextEdit="1"/>
          </p:cNvSpPr>
          <p:nvPr>
            <p:ph type="sldImg"/>
          </p:nvPr>
        </p:nvSpPr>
        <p:spPr>
          <a:xfrm>
            <a:off x="1177925" y="695325"/>
            <a:ext cx="4641850" cy="3481388"/>
          </a:xfrm>
          <a:ln/>
        </p:spPr>
      </p:sp>
      <p:sp>
        <p:nvSpPr>
          <p:cNvPr id="8704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7F76373-AD40-4A87-9D3D-3E5CE26453A5}" type="slidenum">
              <a:rPr lang="en-US" altLang="zh-CN" sz="1200" smtClean="0"/>
              <a:pPr/>
              <a:t>6</a:t>
            </a:fld>
            <a:endParaRPr lang="en-US" altLang="zh-CN" sz="1200" smtClean="0"/>
          </a:p>
        </p:txBody>
      </p:sp>
      <p:sp>
        <p:nvSpPr>
          <p:cNvPr id="14339" name="Rectangle 2"/>
          <p:cNvSpPr>
            <a:spLocks noGrp="1" noRot="1" noChangeAspect="1" noChangeArrowheads="1" noTextEdit="1"/>
          </p:cNvSpPr>
          <p:nvPr>
            <p:ph type="sldImg"/>
          </p:nvPr>
        </p:nvSpPr>
        <p:spPr>
          <a:xfrm>
            <a:off x="1177925" y="695325"/>
            <a:ext cx="4641850" cy="3481388"/>
          </a:xfrm>
          <a:ln/>
        </p:spPr>
      </p:sp>
      <p:sp>
        <p:nvSpPr>
          <p:cNvPr id="1434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6AA983E-0C86-4421-A1E8-B858763F2741}" type="slidenum">
              <a:rPr lang="en-US" altLang="zh-CN" sz="1200" smtClean="0"/>
              <a:pPr/>
              <a:t>52</a:t>
            </a:fld>
            <a:endParaRPr lang="en-US" altLang="zh-CN" sz="1200" smtClean="0"/>
          </a:p>
        </p:txBody>
      </p:sp>
      <p:sp>
        <p:nvSpPr>
          <p:cNvPr id="89091" name="Rectangle 2"/>
          <p:cNvSpPr>
            <a:spLocks noGrp="1" noRot="1" noChangeAspect="1" noChangeArrowheads="1" noTextEdit="1"/>
          </p:cNvSpPr>
          <p:nvPr>
            <p:ph type="sldImg"/>
          </p:nvPr>
        </p:nvSpPr>
        <p:spPr>
          <a:xfrm>
            <a:off x="1177925" y="695325"/>
            <a:ext cx="4641850" cy="3481388"/>
          </a:xfrm>
          <a:ln/>
        </p:spPr>
      </p:sp>
      <p:sp>
        <p:nvSpPr>
          <p:cNvPr id="8909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4695A38-3018-4E2B-9F25-DF7F32C7537E}" type="slidenum">
              <a:rPr lang="en-US" altLang="zh-CN" sz="1200" smtClean="0"/>
              <a:pPr/>
              <a:t>54</a:t>
            </a:fld>
            <a:endParaRPr lang="en-US" altLang="zh-CN" sz="1200" smtClean="0"/>
          </a:p>
        </p:txBody>
      </p:sp>
      <p:sp>
        <p:nvSpPr>
          <p:cNvPr id="92163" name="Rectangle 2"/>
          <p:cNvSpPr>
            <a:spLocks noGrp="1" noRot="1" noChangeAspect="1" noChangeArrowheads="1" noTextEdit="1"/>
          </p:cNvSpPr>
          <p:nvPr>
            <p:ph type="sldImg"/>
          </p:nvPr>
        </p:nvSpPr>
        <p:spPr>
          <a:xfrm>
            <a:off x="1177925" y="695325"/>
            <a:ext cx="4641850" cy="3481388"/>
          </a:xfrm>
          <a:ln/>
        </p:spPr>
      </p:sp>
      <p:sp>
        <p:nvSpPr>
          <p:cNvPr id="9216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E9E3F05-D033-4AEC-89EB-2595A54AD57E}" type="slidenum">
              <a:rPr lang="en-US" altLang="zh-CN" sz="1200" smtClean="0"/>
              <a:pPr/>
              <a:t>55</a:t>
            </a:fld>
            <a:endParaRPr lang="en-US" altLang="zh-CN" sz="1200" smtClean="0"/>
          </a:p>
        </p:txBody>
      </p:sp>
      <p:sp>
        <p:nvSpPr>
          <p:cNvPr id="94211" name="Rectangle 2"/>
          <p:cNvSpPr>
            <a:spLocks noGrp="1" noRot="1" noChangeAspect="1" noChangeArrowheads="1" noTextEdit="1"/>
          </p:cNvSpPr>
          <p:nvPr>
            <p:ph type="sldImg"/>
          </p:nvPr>
        </p:nvSpPr>
        <p:spPr>
          <a:xfrm>
            <a:off x="1177925" y="695325"/>
            <a:ext cx="4641850" cy="3481388"/>
          </a:xfrm>
          <a:ln/>
        </p:spPr>
      </p:sp>
      <p:sp>
        <p:nvSpPr>
          <p:cNvPr id="9421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DB82A90-05C8-41D8-9F08-F2466A388166}" type="slidenum">
              <a:rPr lang="en-US" altLang="zh-CN" sz="1200" smtClean="0"/>
              <a:pPr/>
              <a:t>59</a:t>
            </a:fld>
            <a:endParaRPr lang="en-US" altLang="zh-CN" sz="1200" smtClean="0"/>
          </a:p>
        </p:txBody>
      </p:sp>
      <p:sp>
        <p:nvSpPr>
          <p:cNvPr id="99331" name="Rectangle 2"/>
          <p:cNvSpPr>
            <a:spLocks noGrp="1" noRot="1" noChangeAspect="1" noChangeArrowheads="1" noTextEdit="1"/>
          </p:cNvSpPr>
          <p:nvPr>
            <p:ph type="sldImg"/>
          </p:nvPr>
        </p:nvSpPr>
        <p:spPr>
          <a:xfrm>
            <a:off x="1177925" y="695325"/>
            <a:ext cx="4641850" cy="3481388"/>
          </a:xfrm>
          <a:ln/>
        </p:spPr>
      </p:sp>
      <p:sp>
        <p:nvSpPr>
          <p:cNvPr id="9933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C48FC08-2694-42CA-8C15-0E9F8FFC7B1B}" type="slidenum">
              <a:rPr lang="en-US" altLang="zh-CN" sz="1200" smtClean="0"/>
              <a:pPr/>
              <a:t>60</a:t>
            </a:fld>
            <a:endParaRPr lang="en-US" altLang="zh-CN" sz="1200" smtClean="0"/>
          </a:p>
        </p:txBody>
      </p:sp>
      <p:sp>
        <p:nvSpPr>
          <p:cNvPr id="101379" name="Rectangle 2"/>
          <p:cNvSpPr>
            <a:spLocks noGrp="1" noRot="1" noChangeAspect="1" noChangeArrowheads="1" noTextEdit="1"/>
          </p:cNvSpPr>
          <p:nvPr>
            <p:ph type="sldImg"/>
          </p:nvPr>
        </p:nvSpPr>
        <p:spPr>
          <a:xfrm>
            <a:off x="1177925" y="695325"/>
            <a:ext cx="4641850" cy="3481388"/>
          </a:xfrm>
          <a:ln/>
        </p:spPr>
      </p:sp>
      <p:sp>
        <p:nvSpPr>
          <p:cNvPr id="10138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BE2538C-3A7C-4B8C-8A25-670974A0B17B}" type="slidenum">
              <a:rPr lang="en-US" altLang="zh-CN" sz="1200" smtClean="0"/>
              <a:pPr/>
              <a:t>62</a:t>
            </a:fld>
            <a:endParaRPr lang="en-US" altLang="zh-CN" sz="1200" smtClean="0"/>
          </a:p>
        </p:txBody>
      </p:sp>
      <p:sp>
        <p:nvSpPr>
          <p:cNvPr id="103427" name="Rectangle 2"/>
          <p:cNvSpPr>
            <a:spLocks noGrp="1" noRot="1" noChangeAspect="1" noChangeArrowheads="1" noTextEdit="1"/>
          </p:cNvSpPr>
          <p:nvPr>
            <p:ph type="sldImg"/>
          </p:nvPr>
        </p:nvSpPr>
        <p:spPr>
          <a:xfrm>
            <a:off x="1177925" y="695325"/>
            <a:ext cx="4641850" cy="3481388"/>
          </a:xfrm>
          <a:ln/>
        </p:spPr>
      </p:sp>
      <p:sp>
        <p:nvSpPr>
          <p:cNvPr id="10342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6619ED5-87A1-4078-AA30-B41B2D02494B}" type="slidenum">
              <a:rPr lang="en-US" altLang="zh-CN" sz="1200" smtClean="0"/>
              <a:pPr/>
              <a:t>63</a:t>
            </a:fld>
            <a:endParaRPr lang="en-US" altLang="zh-CN" sz="1200" smtClean="0"/>
          </a:p>
        </p:txBody>
      </p:sp>
      <p:sp>
        <p:nvSpPr>
          <p:cNvPr id="105475" name="Rectangle 2"/>
          <p:cNvSpPr>
            <a:spLocks noGrp="1" noRot="1" noChangeAspect="1" noChangeArrowheads="1" noTextEdit="1"/>
          </p:cNvSpPr>
          <p:nvPr>
            <p:ph type="sldImg"/>
          </p:nvPr>
        </p:nvSpPr>
        <p:spPr>
          <a:xfrm>
            <a:off x="1177925" y="695325"/>
            <a:ext cx="4641850" cy="3481388"/>
          </a:xfrm>
          <a:ln/>
        </p:spPr>
      </p:sp>
      <p:sp>
        <p:nvSpPr>
          <p:cNvPr id="10547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E29300D-11ED-4353-9647-A1B38907C27C}" type="slidenum">
              <a:rPr lang="en-US" altLang="zh-CN" sz="1200" smtClean="0"/>
              <a:pPr/>
              <a:t>65</a:t>
            </a:fld>
            <a:endParaRPr lang="en-US" altLang="zh-CN" sz="1200" smtClean="0"/>
          </a:p>
        </p:txBody>
      </p:sp>
      <p:sp>
        <p:nvSpPr>
          <p:cNvPr id="108547" name="Rectangle 2"/>
          <p:cNvSpPr>
            <a:spLocks noGrp="1" noRot="1" noChangeAspect="1" noChangeArrowheads="1" noTextEdit="1"/>
          </p:cNvSpPr>
          <p:nvPr>
            <p:ph type="sldImg"/>
          </p:nvPr>
        </p:nvSpPr>
        <p:spPr>
          <a:xfrm>
            <a:off x="1177925" y="695325"/>
            <a:ext cx="4641850" cy="3481388"/>
          </a:xfrm>
          <a:ln/>
        </p:spPr>
      </p:sp>
      <p:sp>
        <p:nvSpPr>
          <p:cNvPr id="10854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14847EA-A6D8-4A9E-9510-7CAFB25551C2}" type="slidenum">
              <a:rPr lang="en-US" altLang="zh-CN" sz="1200" smtClean="0"/>
              <a:pPr/>
              <a:t>66</a:t>
            </a:fld>
            <a:endParaRPr lang="en-US" altLang="zh-CN" sz="1200" smtClean="0"/>
          </a:p>
        </p:txBody>
      </p:sp>
      <p:sp>
        <p:nvSpPr>
          <p:cNvPr id="110595" name="Rectangle 2"/>
          <p:cNvSpPr>
            <a:spLocks noGrp="1" noRot="1" noChangeAspect="1" noChangeArrowheads="1" noTextEdit="1"/>
          </p:cNvSpPr>
          <p:nvPr>
            <p:ph type="sldImg"/>
          </p:nvPr>
        </p:nvSpPr>
        <p:spPr>
          <a:xfrm>
            <a:off x="1177925" y="695325"/>
            <a:ext cx="4641850" cy="3481388"/>
          </a:xfrm>
          <a:ln/>
        </p:spPr>
      </p:sp>
      <p:sp>
        <p:nvSpPr>
          <p:cNvPr id="11059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282C3EA-B059-4843-83AE-E20F0C5A2AE9}" type="slidenum">
              <a:rPr lang="en-US" altLang="zh-CN" sz="1200" smtClean="0"/>
              <a:pPr/>
              <a:t>68</a:t>
            </a:fld>
            <a:endParaRPr lang="en-US" altLang="zh-CN" sz="1200" smtClean="0"/>
          </a:p>
        </p:txBody>
      </p:sp>
      <p:sp>
        <p:nvSpPr>
          <p:cNvPr id="113667" name="Rectangle 2"/>
          <p:cNvSpPr>
            <a:spLocks noGrp="1" noRot="1" noChangeAspect="1" noChangeArrowheads="1" noTextEdit="1"/>
          </p:cNvSpPr>
          <p:nvPr>
            <p:ph type="sldImg"/>
          </p:nvPr>
        </p:nvSpPr>
        <p:spPr>
          <a:xfrm>
            <a:off x="1177925" y="695325"/>
            <a:ext cx="4641850" cy="3481388"/>
          </a:xfrm>
          <a:ln/>
        </p:spPr>
      </p:sp>
      <p:sp>
        <p:nvSpPr>
          <p:cNvPr id="11366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A8967D5-6208-4455-9137-5C944AF8260C}" type="slidenum">
              <a:rPr lang="en-US" altLang="zh-CN" sz="1200" smtClean="0"/>
              <a:pPr/>
              <a:t>7</a:t>
            </a:fld>
            <a:endParaRPr lang="en-US" altLang="zh-CN" sz="1200" smtClean="0"/>
          </a:p>
        </p:txBody>
      </p:sp>
      <p:sp>
        <p:nvSpPr>
          <p:cNvPr id="16387" name="Rectangle 2"/>
          <p:cNvSpPr>
            <a:spLocks noGrp="1" noRot="1" noChangeAspect="1" noChangeArrowheads="1" noTextEdit="1"/>
          </p:cNvSpPr>
          <p:nvPr>
            <p:ph type="sldImg"/>
          </p:nvPr>
        </p:nvSpPr>
        <p:spPr>
          <a:xfrm>
            <a:off x="1177925" y="695325"/>
            <a:ext cx="4641850" cy="3481388"/>
          </a:xfrm>
          <a:ln/>
        </p:spPr>
      </p:sp>
      <p:sp>
        <p:nvSpPr>
          <p:cNvPr id="1638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8DEC13B-420E-4522-977F-55CE6A360883}" type="slidenum">
              <a:rPr lang="en-US" altLang="zh-CN" sz="1200" smtClean="0"/>
              <a:pPr/>
              <a:t>70</a:t>
            </a:fld>
            <a:endParaRPr lang="en-US" altLang="zh-CN" sz="1200" smtClean="0"/>
          </a:p>
        </p:txBody>
      </p:sp>
      <p:sp>
        <p:nvSpPr>
          <p:cNvPr id="116739" name="Rectangle 2"/>
          <p:cNvSpPr>
            <a:spLocks noGrp="1" noRot="1" noChangeAspect="1" noChangeArrowheads="1" noTextEdit="1"/>
          </p:cNvSpPr>
          <p:nvPr>
            <p:ph type="sldImg"/>
          </p:nvPr>
        </p:nvSpPr>
        <p:spPr>
          <a:xfrm>
            <a:off x="1177925" y="695325"/>
            <a:ext cx="4641850" cy="3481388"/>
          </a:xfrm>
          <a:ln/>
        </p:spPr>
      </p:sp>
      <p:sp>
        <p:nvSpPr>
          <p:cNvPr id="11674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DE419DB-9840-40BE-8196-892085E93F09}" type="slidenum">
              <a:rPr lang="en-US" altLang="zh-CN" sz="1200" smtClean="0"/>
              <a:pPr/>
              <a:t>71</a:t>
            </a:fld>
            <a:endParaRPr lang="en-US" altLang="zh-CN" sz="1200" smtClean="0"/>
          </a:p>
        </p:txBody>
      </p:sp>
      <p:sp>
        <p:nvSpPr>
          <p:cNvPr id="118787" name="Rectangle 2"/>
          <p:cNvSpPr>
            <a:spLocks noGrp="1" noRot="1" noChangeAspect="1" noChangeArrowheads="1" noTextEdit="1"/>
          </p:cNvSpPr>
          <p:nvPr>
            <p:ph type="sldImg"/>
          </p:nvPr>
        </p:nvSpPr>
        <p:spPr>
          <a:xfrm>
            <a:off x="1177925" y="695325"/>
            <a:ext cx="4641850" cy="3481388"/>
          </a:xfrm>
          <a:ln/>
        </p:spPr>
      </p:sp>
      <p:sp>
        <p:nvSpPr>
          <p:cNvPr id="11878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9ED70CA-64C7-4841-97AE-9188154286D3}" type="slidenum">
              <a:rPr lang="en-US" altLang="zh-CN" sz="1200" smtClean="0"/>
              <a:pPr/>
              <a:t>73</a:t>
            </a:fld>
            <a:endParaRPr lang="en-US" altLang="zh-CN" sz="1200" smtClean="0"/>
          </a:p>
        </p:txBody>
      </p:sp>
      <p:sp>
        <p:nvSpPr>
          <p:cNvPr id="120835" name="Rectangle 2"/>
          <p:cNvSpPr>
            <a:spLocks noGrp="1" noRot="1" noChangeAspect="1" noChangeArrowheads="1" noTextEdit="1"/>
          </p:cNvSpPr>
          <p:nvPr>
            <p:ph type="sldImg"/>
          </p:nvPr>
        </p:nvSpPr>
        <p:spPr>
          <a:xfrm>
            <a:off x="1177925" y="695325"/>
            <a:ext cx="4641850" cy="3481388"/>
          </a:xfrm>
          <a:ln/>
        </p:spPr>
      </p:sp>
      <p:sp>
        <p:nvSpPr>
          <p:cNvPr id="1208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D25F211-3CB9-46E0-9210-75DE3896C00B}" type="slidenum">
              <a:rPr lang="en-US" altLang="zh-CN" sz="1200" smtClean="0"/>
              <a:pPr/>
              <a:t>74</a:t>
            </a:fld>
            <a:endParaRPr lang="en-US" altLang="zh-CN" sz="1200" smtClean="0"/>
          </a:p>
        </p:txBody>
      </p:sp>
      <p:sp>
        <p:nvSpPr>
          <p:cNvPr id="122883" name="Rectangle 2"/>
          <p:cNvSpPr>
            <a:spLocks noGrp="1" noRot="1" noChangeAspect="1" noChangeArrowheads="1" noTextEdit="1"/>
          </p:cNvSpPr>
          <p:nvPr>
            <p:ph type="sldImg"/>
          </p:nvPr>
        </p:nvSpPr>
        <p:spPr>
          <a:xfrm>
            <a:off x="1177925" y="695325"/>
            <a:ext cx="4641850" cy="3481388"/>
          </a:xfrm>
          <a:ln/>
        </p:spPr>
      </p:sp>
      <p:sp>
        <p:nvSpPr>
          <p:cNvPr id="12288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4276CE8-0A91-4303-A626-D11380D070C1}" type="slidenum">
              <a:rPr lang="en-US" altLang="zh-CN" sz="1200" smtClean="0"/>
              <a:pPr/>
              <a:t>76</a:t>
            </a:fld>
            <a:endParaRPr lang="en-US" altLang="zh-CN" sz="1200" smtClean="0"/>
          </a:p>
        </p:txBody>
      </p:sp>
      <p:sp>
        <p:nvSpPr>
          <p:cNvPr id="124931" name="Rectangle 2"/>
          <p:cNvSpPr>
            <a:spLocks noGrp="1" noRot="1" noChangeAspect="1" noChangeArrowheads="1" noTextEdit="1"/>
          </p:cNvSpPr>
          <p:nvPr>
            <p:ph type="sldImg"/>
          </p:nvPr>
        </p:nvSpPr>
        <p:spPr>
          <a:xfrm>
            <a:off x="1177925" y="695325"/>
            <a:ext cx="4641850" cy="3481388"/>
          </a:xfrm>
          <a:ln/>
        </p:spPr>
      </p:sp>
      <p:sp>
        <p:nvSpPr>
          <p:cNvPr id="12493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031620E4-696C-4842-911A-FEDC576A5C3D}" type="slidenum">
              <a:rPr lang="en-US" altLang="zh-CN" sz="1200" smtClean="0"/>
              <a:pPr/>
              <a:t>77</a:t>
            </a:fld>
            <a:endParaRPr lang="en-US" altLang="zh-CN" sz="1200" smtClean="0"/>
          </a:p>
        </p:txBody>
      </p:sp>
      <p:sp>
        <p:nvSpPr>
          <p:cNvPr id="126979" name="Rectangle 2"/>
          <p:cNvSpPr>
            <a:spLocks noGrp="1" noRot="1" noChangeAspect="1" noChangeArrowheads="1" noTextEdit="1"/>
          </p:cNvSpPr>
          <p:nvPr>
            <p:ph type="sldImg"/>
          </p:nvPr>
        </p:nvSpPr>
        <p:spPr>
          <a:xfrm>
            <a:off x="1177925" y="695325"/>
            <a:ext cx="4641850" cy="3481388"/>
          </a:xfrm>
          <a:ln/>
        </p:spPr>
      </p:sp>
      <p:sp>
        <p:nvSpPr>
          <p:cNvPr id="12698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42C6B21-A9A4-4B62-837F-4211E9155CDA}" type="slidenum">
              <a:rPr lang="en-US" altLang="zh-CN" sz="1200" smtClean="0"/>
              <a:pPr/>
              <a:t>79</a:t>
            </a:fld>
            <a:endParaRPr lang="en-US" altLang="zh-CN" sz="1200" smtClean="0"/>
          </a:p>
        </p:txBody>
      </p:sp>
      <p:sp>
        <p:nvSpPr>
          <p:cNvPr id="130051" name="Rectangle 2"/>
          <p:cNvSpPr>
            <a:spLocks noGrp="1" noRot="1" noChangeAspect="1" noChangeArrowheads="1" noTextEdit="1"/>
          </p:cNvSpPr>
          <p:nvPr>
            <p:ph type="sldImg"/>
          </p:nvPr>
        </p:nvSpPr>
        <p:spPr>
          <a:xfrm>
            <a:off x="1177925" y="695325"/>
            <a:ext cx="4641850" cy="3481388"/>
          </a:xfrm>
          <a:ln/>
        </p:spPr>
      </p:sp>
      <p:sp>
        <p:nvSpPr>
          <p:cNvPr id="13005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E184E3D-9FAD-4506-95DF-83F300B8CE08}" type="slidenum">
              <a:rPr lang="en-US" altLang="zh-CN" sz="1200" smtClean="0"/>
              <a:pPr/>
              <a:t>80</a:t>
            </a:fld>
            <a:endParaRPr lang="en-US" altLang="zh-CN" sz="1200" smtClean="0"/>
          </a:p>
        </p:txBody>
      </p:sp>
      <p:sp>
        <p:nvSpPr>
          <p:cNvPr id="132099" name="Rectangle 2"/>
          <p:cNvSpPr>
            <a:spLocks noGrp="1" noRot="1" noChangeAspect="1" noChangeArrowheads="1" noTextEdit="1"/>
          </p:cNvSpPr>
          <p:nvPr>
            <p:ph type="sldImg"/>
          </p:nvPr>
        </p:nvSpPr>
        <p:spPr>
          <a:xfrm>
            <a:off x="1177925" y="695325"/>
            <a:ext cx="4641850" cy="3481388"/>
          </a:xfrm>
          <a:ln/>
        </p:spPr>
      </p:sp>
      <p:sp>
        <p:nvSpPr>
          <p:cNvPr id="13210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FCCF6E0-07D7-4ABB-A99B-E35F8FCF0B7B}" type="slidenum">
              <a:rPr lang="en-US" altLang="zh-CN" sz="1200" smtClean="0"/>
              <a:pPr/>
              <a:t>82</a:t>
            </a:fld>
            <a:endParaRPr lang="en-US" altLang="zh-CN" sz="1200" smtClean="0"/>
          </a:p>
        </p:txBody>
      </p:sp>
      <p:sp>
        <p:nvSpPr>
          <p:cNvPr id="135171" name="Rectangle 2"/>
          <p:cNvSpPr>
            <a:spLocks noGrp="1" noRot="1" noChangeAspect="1" noChangeArrowheads="1" noTextEdit="1"/>
          </p:cNvSpPr>
          <p:nvPr>
            <p:ph type="sldImg"/>
          </p:nvPr>
        </p:nvSpPr>
        <p:spPr>
          <a:xfrm>
            <a:off x="1177925" y="695325"/>
            <a:ext cx="4641850" cy="3481388"/>
          </a:xfrm>
          <a:ln/>
        </p:spPr>
      </p:sp>
      <p:sp>
        <p:nvSpPr>
          <p:cNvPr id="13517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31C6393-4A06-4789-848B-07C8A6AA91AE}" type="slidenum">
              <a:rPr lang="en-US" altLang="zh-CN" sz="1200" smtClean="0"/>
              <a:pPr/>
              <a:t>83</a:t>
            </a:fld>
            <a:endParaRPr lang="en-US" altLang="zh-CN" sz="120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9763482-78E2-4940-98F1-DFC421E0B2DA}" type="slidenum">
              <a:rPr lang="en-US" altLang="zh-CN" sz="1200" smtClean="0"/>
              <a:pPr/>
              <a:t>8</a:t>
            </a:fld>
            <a:endParaRPr lang="en-US" altLang="zh-CN" sz="1200" smtClean="0"/>
          </a:p>
        </p:txBody>
      </p:sp>
      <p:sp>
        <p:nvSpPr>
          <p:cNvPr id="18435" name="Rectangle 2"/>
          <p:cNvSpPr>
            <a:spLocks noGrp="1" noRot="1" noChangeAspect="1" noChangeArrowheads="1" noTextEdit="1"/>
          </p:cNvSpPr>
          <p:nvPr>
            <p:ph type="sldImg"/>
          </p:nvPr>
        </p:nvSpPr>
        <p:spPr>
          <a:xfrm>
            <a:off x="1177925" y="695325"/>
            <a:ext cx="4641850" cy="3481388"/>
          </a:xfrm>
          <a:ln/>
        </p:spPr>
      </p:sp>
      <p:sp>
        <p:nvSpPr>
          <p:cNvPr id="184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55AFB7A-72C9-478A-869E-C856FC2DA1E3}" type="slidenum">
              <a:rPr lang="en-US" altLang="zh-CN" sz="1200" smtClean="0"/>
              <a:pPr/>
              <a:t>84</a:t>
            </a:fld>
            <a:endParaRPr lang="en-US" altLang="zh-CN" sz="1200" smtClean="0"/>
          </a:p>
        </p:txBody>
      </p:sp>
      <p:sp>
        <p:nvSpPr>
          <p:cNvPr id="139267" name="Rectangle 2"/>
          <p:cNvSpPr>
            <a:spLocks noGrp="1" noRot="1" noChangeAspect="1" noChangeArrowheads="1" noTextEdit="1"/>
          </p:cNvSpPr>
          <p:nvPr>
            <p:ph type="sldImg"/>
          </p:nvPr>
        </p:nvSpPr>
        <p:spPr>
          <a:xfrm>
            <a:off x="1177925" y="695325"/>
            <a:ext cx="4641850" cy="3481388"/>
          </a:xfrm>
          <a:ln/>
        </p:spPr>
      </p:sp>
      <p:sp>
        <p:nvSpPr>
          <p:cNvPr id="13926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BBA8685-FD19-4DF1-A208-179A2D8108C5}" type="slidenum">
              <a:rPr lang="en-US" altLang="zh-CN" sz="1200" smtClean="0"/>
              <a:pPr/>
              <a:t>86</a:t>
            </a:fld>
            <a:endParaRPr lang="en-US" altLang="zh-CN" sz="1200" smtClean="0"/>
          </a:p>
        </p:txBody>
      </p:sp>
      <p:sp>
        <p:nvSpPr>
          <p:cNvPr id="142339" name="Rectangle 2"/>
          <p:cNvSpPr>
            <a:spLocks noGrp="1" noRot="1" noChangeAspect="1" noChangeArrowheads="1" noTextEdit="1"/>
          </p:cNvSpPr>
          <p:nvPr>
            <p:ph type="sldImg"/>
          </p:nvPr>
        </p:nvSpPr>
        <p:spPr>
          <a:xfrm>
            <a:off x="1177925" y="695325"/>
            <a:ext cx="4641850" cy="3481388"/>
          </a:xfrm>
          <a:ln/>
        </p:spPr>
      </p:sp>
      <p:sp>
        <p:nvSpPr>
          <p:cNvPr id="14234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4D6B5D7-C11C-4263-8C80-3DC995E42F0A}" type="slidenum">
              <a:rPr lang="en-US" altLang="zh-CN" sz="1200" smtClean="0"/>
              <a:pPr/>
              <a:t>87</a:t>
            </a:fld>
            <a:endParaRPr lang="en-US" altLang="zh-CN" sz="1200" smtClean="0"/>
          </a:p>
        </p:txBody>
      </p:sp>
      <p:sp>
        <p:nvSpPr>
          <p:cNvPr id="144387" name="Rectangle 2"/>
          <p:cNvSpPr>
            <a:spLocks noGrp="1" noRot="1" noChangeAspect="1" noChangeArrowheads="1" noTextEdit="1"/>
          </p:cNvSpPr>
          <p:nvPr>
            <p:ph type="sldImg"/>
          </p:nvPr>
        </p:nvSpPr>
        <p:spPr>
          <a:xfrm>
            <a:off x="1177925" y="695325"/>
            <a:ext cx="4641850" cy="3481388"/>
          </a:xfrm>
          <a:ln/>
        </p:spPr>
      </p:sp>
      <p:sp>
        <p:nvSpPr>
          <p:cNvPr id="14438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5A2E7FC-FBE5-4955-80E9-7F14B582C486}" type="slidenum">
              <a:rPr lang="en-US" altLang="zh-CN" sz="1200" smtClean="0"/>
              <a:pPr/>
              <a:t>88</a:t>
            </a:fld>
            <a:endParaRPr lang="en-US" altLang="zh-CN" sz="1200" smtClean="0"/>
          </a:p>
        </p:txBody>
      </p:sp>
      <p:sp>
        <p:nvSpPr>
          <p:cNvPr id="146435" name="Rectangle 2"/>
          <p:cNvSpPr>
            <a:spLocks noGrp="1" noRot="1" noChangeAspect="1" noChangeArrowheads="1" noTextEdit="1"/>
          </p:cNvSpPr>
          <p:nvPr>
            <p:ph type="sldImg"/>
          </p:nvPr>
        </p:nvSpPr>
        <p:spPr>
          <a:xfrm>
            <a:off x="1177925" y="695325"/>
            <a:ext cx="4641850" cy="3481388"/>
          </a:xfrm>
          <a:ln/>
        </p:spPr>
      </p:sp>
      <p:sp>
        <p:nvSpPr>
          <p:cNvPr id="1464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EB2CEE0-75C3-4FD7-ADD8-5CE9F1E82252}" type="slidenum">
              <a:rPr lang="en-US" altLang="zh-CN" sz="1200" smtClean="0"/>
              <a:pPr/>
              <a:t>89</a:t>
            </a:fld>
            <a:endParaRPr lang="en-US" altLang="zh-CN" sz="1200" smtClean="0"/>
          </a:p>
        </p:txBody>
      </p:sp>
      <p:sp>
        <p:nvSpPr>
          <p:cNvPr id="148483" name="Rectangle 2"/>
          <p:cNvSpPr>
            <a:spLocks noGrp="1" noRot="1" noChangeAspect="1" noChangeArrowheads="1" noTextEdit="1"/>
          </p:cNvSpPr>
          <p:nvPr>
            <p:ph type="sldImg"/>
          </p:nvPr>
        </p:nvSpPr>
        <p:spPr>
          <a:xfrm>
            <a:off x="1177925" y="695325"/>
            <a:ext cx="4641850" cy="3481388"/>
          </a:xfrm>
          <a:ln/>
        </p:spPr>
      </p:sp>
      <p:sp>
        <p:nvSpPr>
          <p:cNvPr id="14848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9C11CCA-093C-4F99-A761-E8C7FDFA8038}" type="slidenum">
              <a:rPr lang="en-US" altLang="zh-CN" sz="1200" smtClean="0"/>
              <a:pPr/>
              <a:t>90</a:t>
            </a:fld>
            <a:endParaRPr lang="en-US" altLang="zh-CN" sz="1200" smtClean="0"/>
          </a:p>
        </p:txBody>
      </p:sp>
      <p:sp>
        <p:nvSpPr>
          <p:cNvPr id="150531" name="Rectangle 2"/>
          <p:cNvSpPr>
            <a:spLocks noGrp="1" noRot="1" noChangeAspect="1" noChangeArrowheads="1" noTextEdit="1"/>
          </p:cNvSpPr>
          <p:nvPr>
            <p:ph type="sldImg"/>
          </p:nvPr>
        </p:nvSpPr>
        <p:spPr>
          <a:xfrm>
            <a:off x="1177925" y="695325"/>
            <a:ext cx="4641850" cy="3481388"/>
          </a:xfrm>
          <a:ln/>
        </p:spPr>
      </p:sp>
      <p:sp>
        <p:nvSpPr>
          <p:cNvPr id="15053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05AE23C-8EF7-4832-97C6-7D23D3C81832}" type="slidenum">
              <a:rPr lang="en-US" altLang="zh-CN" sz="1200" smtClean="0"/>
              <a:pPr/>
              <a:t>91</a:t>
            </a:fld>
            <a:endParaRPr lang="en-US" altLang="zh-CN" sz="1200" smtClean="0"/>
          </a:p>
        </p:txBody>
      </p:sp>
      <p:sp>
        <p:nvSpPr>
          <p:cNvPr id="152579" name="Rectangle 2"/>
          <p:cNvSpPr>
            <a:spLocks noGrp="1" noRot="1" noChangeAspect="1" noChangeArrowheads="1" noTextEdit="1"/>
          </p:cNvSpPr>
          <p:nvPr>
            <p:ph type="sldImg"/>
          </p:nvPr>
        </p:nvSpPr>
        <p:spPr>
          <a:xfrm>
            <a:off x="1177925" y="695325"/>
            <a:ext cx="4641850" cy="3481388"/>
          </a:xfrm>
          <a:ln/>
        </p:spPr>
      </p:sp>
      <p:sp>
        <p:nvSpPr>
          <p:cNvPr id="15258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DCC663C-6E19-4493-98E3-850626DCCD3F}" type="slidenum">
              <a:rPr lang="en-US" altLang="zh-CN" sz="1200" smtClean="0"/>
              <a:pPr/>
              <a:t>92</a:t>
            </a:fld>
            <a:endParaRPr lang="en-US" altLang="zh-CN" sz="1200" smtClean="0"/>
          </a:p>
        </p:txBody>
      </p:sp>
      <p:sp>
        <p:nvSpPr>
          <p:cNvPr id="154627" name="Rectangle 2"/>
          <p:cNvSpPr>
            <a:spLocks noGrp="1" noRot="1" noChangeAspect="1" noChangeArrowheads="1" noTextEdit="1"/>
          </p:cNvSpPr>
          <p:nvPr>
            <p:ph type="sldImg"/>
          </p:nvPr>
        </p:nvSpPr>
        <p:spPr>
          <a:xfrm>
            <a:off x="1177925" y="695325"/>
            <a:ext cx="4641850" cy="3481388"/>
          </a:xfrm>
          <a:ln/>
        </p:spPr>
      </p:sp>
      <p:sp>
        <p:nvSpPr>
          <p:cNvPr id="15462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83D219B-8407-4C70-A07D-0C66052740E2}" type="slidenum">
              <a:rPr lang="en-US" altLang="zh-CN" sz="1200" smtClean="0"/>
              <a:pPr/>
              <a:t>93</a:t>
            </a:fld>
            <a:endParaRPr lang="en-US" altLang="zh-CN" sz="1200" smtClean="0"/>
          </a:p>
        </p:txBody>
      </p:sp>
      <p:sp>
        <p:nvSpPr>
          <p:cNvPr id="156675" name="Rectangle 2"/>
          <p:cNvSpPr>
            <a:spLocks noGrp="1" noRot="1" noChangeAspect="1" noChangeArrowheads="1" noTextEdit="1"/>
          </p:cNvSpPr>
          <p:nvPr>
            <p:ph type="sldImg"/>
          </p:nvPr>
        </p:nvSpPr>
        <p:spPr>
          <a:xfrm>
            <a:off x="1177925" y="695325"/>
            <a:ext cx="4641850" cy="3481388"/>
          </a:xfrm>
          <a:ln/>
        </p:spPr>
      </p:sp>
      <p:sp>
        <p:nvSpPr>
          <p:cNvPr id="15667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AA740F7-DA09-4D16-B4AD-7C73D2DDE427}" type="slidenum">
              <a:rPr lang="en-US" altLang="zh-CN" sz="1200" smtClean="0"/>
              <a:pPr/>
              <a:t>94</a:t>
            </a:fld>
            <a:endParaRPr lang="en-US" altLang="zh-CN" sz="1200" smtClean="0"/>
          </a:p>
        </p:txBody>
      </p:sp>
      <p:sp>
        <p:nvSpPr>
          <p:cNvPr id="158723" name="Rectangle 2"/>
          <p:cNvSpPr>
            <a:spLocks noGrp="1" noRot="1" noChangeAspect="1" noChangeArrowheads="1" noTextEdit="1"/>
          </p:cNvSpPr>
          <p:nvPr>
            <p:ph type="sldImg"/>
          </p:nvPr>
        </p:nvSpPr>
        <p:spPr>
          <a:xfrm>
            <a:off x="1177925" y="695325"/>
            <a:ext cx="4641850" cy="3481388"/>
          </a:xfrm>
          <a:ln/>
        </p:spPr>
      </p:sp>
      <p:sp>
        <p:nvSpPr>
          <p:cNvPr id="15872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D825DF7-9D91-4E7F-97E3-82B252D498A4}" type="slidenum">
              <a:rPr lang="en-US" altLang="zh-CN" sz="1200" smtClean="0"/>
              <a:pPr/>
              <a:t>9</a:t>
            </a:fld>
            <a:endParaRPr lang="en-US" altLang="zh-CN" sz="1200" smtClean="0"/>
          </a:p>
        </p:txBody>
      </p:sp>
      <p:sp>
        <p:nvSpPr>
          <p:cNvPr id="20483" name="Rectangle 2"/>
          <p:cNvSpPr>
            <a:spLocks noGrp="1" noRot="1" noChangeAspect="1" noChangeArrowheads="1" noTextEdit="1"/>
          </p:cNvSpPr>
          <p:nvPr>
            <p:ph type="sldImg"/>
          </p:nvPr>
        </p:nvSpPr>
        <p:spPr>
          <a:xfrm>
            <a:off x="1177925" y="695325"/>
            <a:ext cx="4641850" cy="3481388"/>
          </a:xfrm>
          <a:ln/>
        </p:spPr>
      </p:sp>
      <p:sp>
        <p:nvSpPr>
          <p:cNvPr id="2048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2BEE1C7D-4B96-453D-B1D5-444EEBEB64DC}" type="slidenum">
              <a:rPr lang="en-US" altLang="zh-CN" sz="1200" smtClean="0"/>
              <a:pPr/>
              <a:t>95</a:t>
            </a:fld>
            <a:endParaRPr lang="en-US" altLang="zh-CN" sz="1200" smtClean="0"/>
          </a:p>
        </p:txBody>
      </p:sp>
      <p:sp>
        <p:nvSpPr>
          <p:cNvPr id="160771" name="Rectangle 2"/>
          <p:cNvSpPr>
            <a:spLocks noGrp="1" noRot="1" noChangeAspect="1" noChangeArrowheads="1" noTextEdit="1"/>
          </p:cNvSpPr>
          <p:nvPr>
            <p:ph type="sldImg"/>
          </p:nvPr>
        </p:nvSpPr>
        <p:spPr>
          <a:xfrm>
            <a:off x="1177925" y="695325"/>
            <a:ext cx="4641850" cy="3481388"/>
          </a:xfrm>
          <a:ln/>
        </p:spPr>
      </p:sp>
      <p:sp>
        <p:nvSpPr>
          <p:cNvPr id="16077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6E1F51A-75C5-47AE-868F-0764F782535B}" type="slidenum">
              <a:rPr lang="en-US" altLang="zh-CN" sz="1200" smtClean="0"/>
              <a:pPr/>
              <a:t>96</a:t>
            </a:fld>
            <a:endParaRPr lang="en-US" altLang="zh-CN" sz="1200"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CEBC13E-5806-444B-912D-1B10E97FCC78}" type="slidenum">
              <a:rPr lang="en-US" altLang="zh-CN" sz="1200" smtClean="0"/>
              <a:pPr/>
              <a:t>97</a:t>
            </a:fld>
            <a:endParaRPr lang="en-US" altLang="zh-CN" sz="1200" smtClean="0"/>
          </a:p>
        </p:txBody>
      </p:sp>
      <p:sp>
        <p:nvSpPr>
          <p:cNvPr id="164867" name="Rectangle 2"/>
          <p:cNvSpPr>
            <a:spLocks noGrp="1" noRot="1" noChangeAspect="1" noChangeArrowheads="1" noTextEdit="1"/>
          </p:cNvSpPr>
          <p:nvPr>
            <p:ph type="sldImg"/>
          </p:nvPr>
        </p:nvSpPr>
        <p:spPr>
          <a:xfrm>
            <a:off x="1177925" y="695325"/>
            <a:ext cx="4641850" cy="3481388"/>
          </a:xfrm>
          <a:ln/>
        </p:spPr>
      </p:sp>
      <p:sp>
        <p:nvSpPr>
          <p:cNvPr id="16486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F81A18A-43E2-4DB9-A38C-975D1446A7AB}" type="slidenum">
              <a:rPr lang="en-US" altLang="zh-CN" sz="1200" smtClean="0"/>
              <a:pPr/>
              <a:t>98</a:t>
            </a:fld>
            <a:endParaRPr lang="en-US" altLang="zh-CN" sz="1200" smtClean="0"/>
          </a:p>
        </p:txBody>
      </p:sp>
      <p:sp>
        <p:nvSpPr>
          <p:cNvPr id="166915" name="Rectangle 2"/>
          <p:cNvSpPr>
            <a:spLocks noGrp="1" noRot="1" noChangeAspect="1" noChangeArrowheads="1" noTextEdit="1"/>
          </p:cNvSpPr>
          <p:nvPr>
            <p:ph type="sldImg"/>
          </p:nvPr>
        </p:nvSpPr>
        <p:spPr>
          <a:xfrm>
            <a:off x="1177925" y="695325"/>
            <a:ext cx="4641850" cy="3481388"/>
          </a:xfrm>
          <a:ln/>
        </p:spPr>
      </p:sp>
      <p:sp>
        <p:nvSpPr>
          <p:cNvPr id="16691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C63454E-3A54-4423-971E-F143676C9451}" type="slidenum">
              <a:rPr lang="en-US" altLang="zh-CN" sz="1200" smtClean="0"/>
              <a:pPr/>
              <a:t>100</a:t>
            </a:fld>
            <a:endParaRPr lang="en-US" altLang="zh-CN" sz="1200" smtClean="0"/>
          </a:p>
        </p:txBody>
      </p:sp>
      <p:sp>
        <p:nvSpPr>
          <p:cNvPr id="169987" name="Rectangle 2"/>
          <p:cNvSpPr>
            <a:spLocks noGrp="1" noRot="1" noChangeAspect="1" noChangeArrowheads="1" noTextEdit="1"/>
          </p:cNvSpPr>
          <p:nvPr>
            <p:ph type="sldImg"/>
          </p:nvPr>
        </p:nvSpPr>
        <p:spPr>
          <a:xfrm>
            <a:off x="1177925" y="695325"/>
            <a:ext cx="4641850" cy="3481388"/>
          </a:xfrm>
          <a:ln/>
        </p:spPr>
      </p:sp>
      <p:sp>
        <p:nvSpPr>
          <p:cNvPr id="16998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17C4AE02-ED17-47EB-B5AC-CFD6007DB02F}" type="slidenum">
              <a:rPr lang="en-US" altLang="zh-CN" sz="1200" smtClean="0"/>
              <a:pPr/>
              <a:t>101</a:t>
            </a:fld>
            <a:endParaRPr lang="en-US" altLang="zh-CN" sz="1200" smtClean="0"/>
          </a:p>
        </p:txBody>
      </p:sp>
      <p:sp>
        <p:nvSpPr>
          <p:cNvPr id="172035" name="Rectangle 2"/>
          <p:cNvSpPr>
            <a:spLocks noGrp="1" noRot="1" noChangeAspect="1" noChangeArrowheads="1" noTextEdit="1"/>
          </p:cNvSpPr>
          <p:nvPr>
            <p:ph type="sldImg"/>
          </p:nvPr>
        </p:nvSpPr>
        <p:spPr>
          <a:xfrm>
            <a:off x="1177925" y="695325"/>
            <a:ext cx="4641850" cy="3481388"/>
          </a:xfrm>
          <a:ln/>
        </p:spPr>
      </p:sp>
      <p:sp>
        <p:nvSpPr>
          <p:cNvPr id="1720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03408EB-5D77-4A2C-91CD-16E1FF826E51}" type="slidenum">
              <a:rPr lang="en-US" altLang="zh-CN" sz="1200" smtClean="0"/>
              <a:pPr/>
              <a:t>102</a:t>
            </a:fld>
            <a:endParaRPr lang="en-US" altLang="zh-CN" sz="1200" smtClean="0"/>
          </a:p>
        </p:txBody>
      </p:sp>
      <p:sp>
        <p:nvSpPr>
          <p:cNvPr id="174083" name="Rectangle 2"/>
          <p:cNvSpPr>
            <a:spLocks noGrp="1" noRot="1" noChangeAspect="1" noChangeArrowheads="1" noTextEdit="1"/>
          </p:cNvSpPr>
          <p:nvPr>
            <p:ph type="sldImg"/>
          </p:nvPr>
        </p:nvSpPr>
        <p:spPr>
          <a:xfrm>
            <a:off x="1177925" y="695325"/>
            <a:ext cx="4641850" cy="3481388"/>
          </a:xfrm>
          <a:ln/>
        </p:spPr>
      </p:sp>
      <p:sp>
        <p:nvSpPr>
          <p:cNvPr id="17408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7C75901-C03F-4E6F-8E31-B56121B7E26D}" type="slidenum">
              <a:rPr lang="en-US" altLang="zh-CN" sz="1200" smtClean="0"/>
              <a:pPr/>
              <a:t>103</a:t>
            </a:fld>
            <a:endParaRPr lang="en-US" altLang="zh-CN" sz="1200" smtClean="0"/>
          </a:p>
        </p:txBody>
      </p:sp>
      <p:sp>
        <p:nvSpPr>
          <p:cNvPr id="176131" name="Rectangle 2"/>
          <p:cNvSpPr>
            <a:spLocks noGrp="1" noRot="1" noChangeAspect="1" noChangeArrowheads="1" noTextEdit="1"/>
          </p:cNvSpPr>
          <p:nvPr>
            <p:ph type="sldImg"/>
          </p:nvPr>
        </p:nvSpPr>
        <p:spPr>
          <a:xfrm>
            <a:off x="1177925" y="695325"/>
            <a:ext cx="4641850" cy="3481388"/>
          </a:xfrm>
          <a:ln/>
        </p:spPr>
      </p:sp>
      <p:sp>
        <p:nvSpPr>
          <p:cNvPr id="17613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54C4F74E-B954-4392-AB15-95CF32DD33BC}" type="slidenum">
              <a:rPr lang="en-US" altLang="zh-CN" sz="1200" smtClean="0"/>
              <a:pPr/>
              <a:t>110</a:t>
            </a:fld>
            <a:endParaRPr lang="en-US" altLang="zh-CN" sz="1200" smtClean="0"/>
          </a:p>
        </p:txBody>
      </p:sp>
      <p:sp>
        <p:nvSpPr>
          <p:cNvPr id="184323" name="Rectangle 2"/>
          <p:cNvSpPr>
            <a:spLocks noGrp="1" noRot="1" noChangeAspect="1" noChangeArrowheads="1" noTextEdit="1"/>
          </p:cNvSpPr>
          <p:nvPr>
            <p:ph type="sldImg"/>
          </p:nvPr>
        </p:nvSpPr>
        <p:spPr>
          <a:xfrm>
            <a:off x="1177925" y="695325"/>
            <a:ext cx="4641850" cy="3481388"/>
          </a:xfrm>
          <a:ln/>
        </p:spPr>
      </p:sp>
      <p:sp>
        <p:nvSpPr>
          <p:cNvPr id="18432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E77849AA-E575-4EC2-B2C6-96FA66FA5BE3}" type="slidenum">
              <a:rPr lang="en-US" altLang="zh-CN" sz="1200" smtClean="0"/>
              <a:pPr/>
              <a:t>114</a:t>
            </a:fld>
            <a:endParaRPr lang="en-US" altLang="zh-CN" sz="1200" smtClean="0"/>
          </a:p>
        </p:txBody>
      </p:sp>
      <p:sp>
        <p:nvSpPr>
          <p:cNvPr id="189443" name="Rectangle 2"/>
          <p:cNvSpPr>
            <a:spLocks noGrp="1" noRot="1" noChangeAspect="1" noChangeArrowheads="1" noTextEdit="1"/>
          </p:cNvSpPr>
          <p:nvPr>
            <p:ph type="sldImg"/>
          </p:nvPr>
        </p:nvSpPr>
        <p:spPr>
          <a:xfrm>
            <a:off x="1177925" y="695325"/>
            <a:ext cx="4641850" cy="3481388"/>
          </a:xfrm>
          <a:ln/>
        </p:spPr>
      </p:sp>
      <p:sp>
        <p:nvSpPr>
          <p:cNvPr id="18944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4BE3337-6C3E-4062-B904-F3EE669DFEF9}" type="slidenum">
              <a:rPr lang="en-US" altLang="zh-CN" sz="1200" smtClean="0"/>
              <a:pPr/>
              <a:t>10</a:t>
            </a:fld>
            <a:endParaRPr lang="en-US" altLang="zh-CN" sz="1200" smtClean="0"/>
          </a:p>
        </p:txBody>
      </p:sp>
      <p:sp>
        <p:nvSpPr>
          <p:cNvPr id="22531" name="Rectangle 2"/>
          <p:cNvSpPr>
            <a:spLocks noGrp="1" noRot="1" noChangeAspect="1" noChangeArrowheads="1" noTextEdit="1"/>
          </p:cNvSpPr>
          <p:nvPr>
            <p:ph type="sldImg"/>
          </p:nvPr>
        </p:nvSpPr>
        <p:spPr>
          <a:xfrm>
            <a:off x="1176338" y="693738"/>
            <a:ext cx="4643437" cy="3482975"/>
          </a:xfrm>
          <a:ln/>
        </p:spPr>
      </p:sp>
      <p:sp>
        <p:nvSpPr>
          <p:cNvPr id="22532" name="Rectangle 3"/>
          <p:cNvSpPr>
            <a:spLocks noGrp="1" noChangeArrowheads="1"/>
          </p:cNvSpPr>
          <p:nvPr>
            <p:ph type="body" idx="1"/>
          </p:nvPr>
        </p:nvSpPr>
        <p:spPr>
          <a:xfrm>
            <a:off x="931863" y="4410075"/>
            <a:ext cx="5133975"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B2BA21D6-C557-49D3-9834-27CEE47DB6B4}" type="slidenum">
              <a:rPr lang="en-US" altLang="zh-CN" sz="1200" smtClean="0"/>
              <a:pPr/>
              <a:t>115</a:t>
            </a:fld>
            <a:endParaRPr lang="en-US" altLang="zh-CN" sz="1200" smtClean="0"/>
          </a:p>
        </p:txBody>
      </p:sp>
      <p:sp>
        <p:nvSpPr>
          <p:cNvPr id="191491" name="Rectangle 2"/>
          <p:cNvSpPr>
            <a:spLocks noGrp="1" noRot="1" noChangeAspect="1" noChangeArrowheads="1" noTextEdit="1"/>
          </p:cNvSpPr>
          <p:nvPr>
            <p:ph type="sldImg"/>
          </p:nvPr>
        </p:nvSpPr>
        <p:spPr>
          <a:xfrm>
            <a:off x="1177925" y="695325"/>
            <a:ext cx="4641850" cy="3481388"/>
          </a:xfrm>
          <a:ln/>
        </p:spPr>
      </p:sp>
      <p:sp>
        <p:nvSpPr>
          <p:cNvPr id="19149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DB881A7-9790-4F90-AE48-7F6FA987B2BF}" type="slidenum">
              <a:rPr lang="en-US" altLang="zh-CN" sz="1200" smtClean="0"/>
              <a:pPr/>
              <a:t>116</a:t>
            </a:fld>
            <a:endParaRPr lang="en-US" altLang="zh-CN" sz="1200" smtClean="0"/>
          </a:p>
        </p:txBody>
      </p:sp>
      <p:sp>
        <p:nvSpPr>
          <p:cNvPr id="193539" name="Rectangle 2"/>
          <p:cNvSpPr>
            <a:spLocks noGrp="1" noRot="1" noChangeAspect="1" noChangeArrowheads="1" noTextEdit="1"/>
          </p:cNvSpPr>
          <p:nvPr>
            <p:ph type="sldImg"/>
          </p:nvPr>
        </p:nvSpPr>
        <p:spPr>
          <a:xfrm>
            <a:off x="1177925" y="695325"/>
            <a:ext cx="4641850" cy="3481388"/>
          </a:xfrm>
          <a:ln/>
        </p:spPr>
      </p:sp>
      <p:sp>
        <p:nvSpPr>
          <p:cNvPr id="19354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5E4F6E4-580D-4B5C-8BF6-A2A9B3A8739F}" type="slidenum">
              <a:rPr lang="en-US" altLang="zh-CN" sz="1200" smtClean="0"/>
              <a:pPr/>
              <a:t>117</a:t>
            </a:fld>
            <a:endParaRPr lang="en-US" altLang="zh-CN" sz="1200" smtClean="0"/>
          </a:p>
        </p:txBody>
      </p:sp>
      <p:sp>
        <p:nvSpPr>
          <p:cNvPr id="195587" name="Rectangle 2"/>
          <p:cNvSpPr>
            <a:spLocks noGrp="1" noRot="1" noChangeAspect="1" noChangeArrowheads="1" noTextEdit="1"/>
          </p:cNvSpPr>
          <p:nvPr>
            <p:ph type="sldImg"/>
          </p:nvPr>
        </p:nvSpPr>
        <p:spPr>
          <a:xfrm>
            <a:off x="1177925" y="695325"/>
            <a:ext cx="4641850" cy="3481388"/>
          </a:xfrm>
          <a:ln/>
        </p:spPr>
      </p:sp>
      <p:sp>
        <p:nvSpPr>
          <p:cNvPr id="19558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9B597B4D-3339-4F69-B4B5-7306770ACD8D}" type="slidenum">
              <a:rPr lang="en-US" altLang="zh-CN" sz="1200" smtClean="0"/>
              <a:pPr/>
              <a:t>118</a:t>
            </a:fld>
            <a:endParaRPr lang="en-US" altLang="zh-CN" sz="1200" smtClean="0"/>
          </a:p>
        </p:txBody>
      </p:sp>
      <p:sp>
        <p:nvSpPr>
          <p:cNvPr id="197635" name="Rectangle 2"/>
          <p:cNvSpPr>
            <a:spLocks noGrp="1" noRot="1" noChangeAspect="1" noChangeArrowheads="1" noTextEdit="1"/>
          </p:cNvSpPr>
          <p:nvPr>
            <p:ph type="sldImg"/>
          </p:nvPr>
        </p:nvSpPr>
        <p:spPr>
          <a:xfrm>
            <a:off x="1177925" y="695325"/>
            <a:ext cx="4641850" cy="3481388"/>
          </a:xfrm>
          <a:ln/>
        </p:spPr>
      </p:sp>
      <p:sp>
        <p:nvSpPr>
          <p:cNvPr id="1976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4954735E-F1C1-45C7-939A-051950FE0D45}" type="slidenum">
              <a:rPr lang="en-US" altLang="zh-CN" sz="1200" smtClean="0"/>
              <a:pPr/>
              <a:t>119</a:t>
            </a:fld>
            <a:endParaRPr lang="en-US" altLang="zh-CN" sz="1200" smtClean="0"/>
          </a:p>
        </p:txBody>
      </p:sp>
      <p:sp>
        <p:nvSpPr>
          <p:cNvPr id="201731" name="Rectangle 2"/>
          <p:cNvSpPr>
            <a:spLocks noGrp="1" noRot="1" noChangeAspect="1" noChangeArrowheads="1" noTextEdit="1"/>
          </p:cNvSpPr>
          <p:nvPr>
            <p:ph type="sldImg"/>
          </p:nvPr>
        </p:nvSpPr>
        <p:spPr>
          <a:xfrm>
            <a:off x="1177925" y="695325"/>
            <a:ext cx="4641850" cy="3481388"/>
          </a:xfrm>
          <a:ln/>
        </p:spPr>
      </p:sp>
      <p:sp>
        <p:nvSpPr>
          <p:cNvPr id="20173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C66935F-DA2D-4FCD-B823-96E91E56F198}" type="slidenum">
              <a:rPr lang="en-US" altLang="zh-CN" sz="1200" smtClean="0"/>
              <a:pPr/>
              <a:t>120</a:t>
            </a:fld>
            <a:endParaRPr lang="en-US" altLang="zh-CN" sz="1200" smtClean="0"/>
          </a:p>
        </p:txBody>
      </p:sp>
      <p:sp>
        <p:nvSpPr>
          <p:cNvPr id="203779" name="Rectangle 2"/>
          <p:cNvSpPr>
            <a:spLocks noGrp="1" noRot="1" noChangeAspect="1" noChangeArrowheads="1" noTextEdit="1"/>
          </p:cNvSpPr>
          <p:nvPr>
            <p:ph type="sldImg"/>
          </p:nvPr>
        </p:nvSpPr>
        <p:spPr>
          <a:xfrm>
            <a:off x="1177925" y="695325"/>
            <a:ext cx="4641850" cy="3481388"/>
          </a:xfrm>
          <a:ln/>
        </p:spPr>
      </p:sp>
      <p:sp>
        <p:nvSpPr>
          <p:cNvPr id="20378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E37D89B-F498-4F4A-B6E4-77020DD6159C}" type="slidenum">
              <a:rPr lang="en-US" altLang="zh-CN" sz="1200" smtClean="0"/>
              <a:pPr/>
              <a:t>121</a:t>
            </a:fld>
            <a:endParaRPr lang="en-US" altLang="zh-CN" sz="1200" smtClean="0"/>
          </a:p>
        </p:txBody>
      </p:sp>
      <p:sp>
        <p:nvSpPr>
          <p:cNvPr id="205827" name="Rectangle 2"/>
          <p:cNvSpPr>
            <a:spLocks noGrp="1" noRot="1" noChangeAspect="1" noChangeArrowheads="1" noTextEdit="1"/>
          </p:cNvSpPr>
          <p:nvPr>
            <p:ph type="sldImg"/>
          </p:nvPr>
        </p:nvSpPr>
        <p:spPr>
          <a:xfrm>
            <a:off x="1177925" y="695325"/>
            <a:ext cx="4641850" cy="3481388"/>
          </a:xfrm>
          <a:ln/>
        </p:spPr>
      </p:sp>
      <p:sp>
        <p:nvSpPr>
          <p:cNvPr id="20582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C7A8A5B5-AC22-4605-8496-CDEB3F806B9C}" type="slidenum">
              <a:rPr lang="en-US" altLang="zh-CN" sz="1200" smtClean="0"/>
              <a:pPr/>
              <a:t>122</a:t>
            </a:fld>
            <a:endParaRPr lang="en-US" altLang="zh-CN" sz="1200" smtClean="0"/>
          </a:p>
        </p:txBody>
      </p:sp>
      <p:sp>
        <p:nvSpPr>
          <p:cNvPr id="207875" name="Rectangle 2"/>
          <p:cNvSpPr>
            <a:spLocks noGrp="1" noRot="1" noChangeAspect="1" noChangeArrowheads="1" noTextEdit="1"/>
          </p:cNvSpPr>
          <p:nvPr>
            <p:ph type="sldImg"/>
          </p:nvPr>
        </p:nvSpPr>
        <p:spPr>
          <a:xfrm>
            <a:off x="1177925" y="695325"/>
            <a:ext cx="4641850" cy="3481388"/>
          </a:xfrm>
          <a:ln/>
        </p:spPr>
      </p:sp>
      <p:sp>
        <p:nvSpPr>
          <p:cNvPr id="20787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56FF605-F06E-4FC5-BF6B-F5B0AF28B408}" type="slidenum">
              <a:rPr lang="en-US" altLang="zh-CN" sz="1200" smtClean="0"/>
              <a:pPr/>
              <a:t>123</a:t>
            </a:fld>
            <a:endParaRPr lang="en-US" altLang="zh-CN" sz="1200" smtClean="0"/>
          </a:p>
        </p:txBody>
      </p:sp>
      <p:sp>
        <p:nvSpPr>
          <p:cNvPr id="209923" name="Rectangle 2"/>
          <p:cNvSpPr>
            <a:spLocks noGrp="1" noRot="1" noChangeAspect="1" noChangeArrowheads="1" noTextEdit="1"/>
          </p:cNvSpPr>
          <p:nvPr>
            <p:ph type="sldImg"/>
          </p:nvPr>
        </p:nvSpPr>
        <p:spPr>
          <a:xfrm>
            <a:off x="1177925" y="695325"/>
            <a:ext cx="4641850" cy="3481388"/>
          </a:xfrm>
          <a:ln/>
        </p:spPr>
      </p:sp>
      <p:sp>
        <p:nvSpPr>
          <p:cNvPr id="20992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D7752469-2206-45B7-BB6B-6DB18AB6BA9D}" type="slidenum">
              <a:rPr lang="en-US" altLang="zh-CN" sz="1200" smtClean="0"/>
              <a:pPr/>
              <a:t>124</a:t>
            </a:fld>
            <a:endParaRPr lang="en-US" altLang="zh-CN" sz="1200" smtClean="0"/>
          </a:p>
        </p:txBody>
      </p:sp>
      <p:sp>
        <p:nvSpPr>
          <p:cNvPr id="211971" name="Rectangle 2"/>
          <p:cNvSpPr>
            <a:spLocks noGrp="1" noRot="1" noChangeAspect="1" noChangeArrowheads="1" noTextEdit="1"/>
          </p:cNvSpPr>
          <p:nvPr>
            <p:ph type="sldImg"/>
          </p:nvPr>
        </p:nvSpPr>
        <p:spPr>
          <a:xfrm>
            <a:off x="1177925" y="695325"/>
            <a:ext cx="4641850" cy="3481388"/>
          </a:xfrm>
          <a:ln/>
        </p:spPr>
      </p:sp>
      <p:sp>
        <p:nvSpPr>
          <p:cNvPr id="21197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A066122B-7BEA-432F-A62E-960A5D66524D}" type="slidenum">
              <a:rPr lang="en-US" altLang="zh-CN" sz="1200" smtClean="0"/>
              <a:pPr/>
              <a:t>13</a:t>
            </a:fld>
            <a:endParaRPr lang="en-US" altLang="zh-CN" sz="1200" smtClean="0"/>
          </a:p>
        </p:txBody>
      </p:sp>
      <p:sp>
        <p:nvSpPr>
          <p:cNvPr id="26627" name="Rectangle 2"/>
          <p:cNvSpPr>
            <a:spLocks noGrp="1" noRot="1" noChangeAspect="1" noChangeArrowheads="1" noTextEdit="1"/>
          </p:cNvSpPr>
          <p:nvPr>
            <p:ph type="sldImg"/>
          </p:nvPr>
        </p:nvSpPr>
        <p:spPr>
          <a:xfrm>
            <a:off x="1177925" y="695325"/>
            <a:ext cx="4641850" cy="3481388"/>
          </a:xfrm>
          <a:ln/>
        </p:spPr>
      </p:sp>
      <p:sp>
        <p:nvSpPr>
          <p:cNvPr id="2662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71C8FF5F-F4A5-462D-BD62-EA64F27FD559}" type="slidenum">
              <a:rPr lang="en-US" altLang="zh-CN" sz="1200" smtClean="0"/>
              <a:pPr/>
              <a:t>125</a:t>
            </a:fld>
            <a:endParaRPr lang="en-US" altLang="zh-CN" sz="1200" smtClean="0"/>
          </a:p>
        </p:txBody>
      </p:sp>
      <p:sp>
        <p:nvSpPr>
          <p:cNvPr id="214019" name="Rectangle 2"/>
          <p:cNvSpPr>
            <a:spLocks noGrp="1" noRot="1" noChangeAspect="1" noChangeArrowheads="1" noTextEdit="1"/>
          </p:cNvSpPr>
          <p:nvPr>
            <p:ph type="sldImg"/>
          </p:nvPr>
        </p:nvSpPr>
        <p:spPr>
          <a:xfrm>
            <a:off x="1177925" y="695325"/>
            <a:ext cx="4641850" cy="3481388"/>
          </a:xfrm>
          <a:ln/>
        </p:spPr>
      </p:sp>
      <p:sp>
        <p:nvSpPr>
          <p:cNvPr id="21402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F54A7EC7-E529-465C-B333-CC0EF7F326B0}" type="slidenum">
              <a:rPr lang="en-US" altLang="zh-CN" sz="1200" smtClean="0"/>
              <a:pPr/>
              <a:t>126</a:t>
            </a:fld>
            <a:endParaRPr lang="en-US" altLang="zh-CN" sz="1200" smtClean="0"/>
          </a:p>
        </p:txBody>
      </p:sp>
      <p:sp>
        <p:nvSpPr>
          <p:cNvPr id="216067" name="Rectangle 2"/>
          <p:cNvSpPr>
            <a:spLocks noGrp="1" noRot="1" noChangeAspect="1" noChangeArrowheads="1" noTextEdit="1"/>
          </p:cNvSpPr>
          <p:nvPr>
            <p:ph type="sldImg"/>
          </p:nvPr>
        </p:nvSpPr>
        <p:spPr>
          <a:xfrm>
            <a:off x="1177925" y="695325"/>
            <a:ext cx="4641850" cy="3481388"/>
          </a:xfrm>
          <a:ln/>
        </p:spPr>
      </p:sp>
      <p:sp>
        <p:nvSpPr>
          <p:cNvPr id="21606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89B4C419-C719-4F6C-A371-ABB1ECBE34A7}" type="slidenum">
              <a:rPr lang="en-US" altLang="zh-CN" sz="1200" smtClean="0"/>
              <a:pPr/>
              <a:t>127</a:t>
            </a:fld>
            <a:endParaRPr lang="en-US" altLang="zh-CN" sz="1200" smtClean="0"/>
          </a:p>
        </p:txBody>
      </p:sp>
      <p:sp>
        <p:nvSpPr>
          <p:cNvPr id="218115" name="Rectangle 2"/>
          <p:cNvSpPr>
            <a:spLocks noGrp="1" noRot="1" noChangeAspect="1" noChangeArrowheads="1" noTextEdit="1"/>
          </p:cNvSpPr>
          <p:nvPr>
            <p:ph type="sldImg"/>
          </p:nvPr>
        </p:nvSpPr>
        <p:spPr>
          <a:xfrm>
            <a:off x="1177925" y="695325"/>
            <a:ext cx="4641850" cy="3481388"/>
          </a:xfrm>
          <a:ln/>
        </p:spPr>
      </p:sp>
      <p:sp>
        <p:nvSpPr>
          <p:cNvPr id="21811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3A895505-1340-431E-BC65-C41662F43EE4}" type="slidenum">
              <a:rPr lang="en-US" altLang="zh-CN" sz="1200" smtClean="0"/>
              <a:pPr/>
              <a:t>14</a:t>
            </a:fld>
            <a:endParaRPr lang="en-US" altLang="zh-CN" sz="1200" smtClean="0"/>
          </a:p>
        </p:txBody>
      </p:sp>
      <p:sp>
        <p:nvSpPr>
          <p:cNvPr id="28675" name="Rectangle 2"/>
          <p:cNvSpPr>
            <a:spLocks noGrp="1" noRot="1" noChangeAspect="1" noChangeArrowheads="1" noTextEdit="1"/>
          </p:cNvSpPr>
          <p:nvPr>
            <p:ph type="sldImg"/>
          </p:nvPr>
        </p:nvSpPr>
        <p:spPr>
          <a:xfrm>
            <a:off x="1177925" y="695325"/>
            <a:ext cx="4641850" cy="3481388"/>
          </a:xfrm>
          <a:ln/>
        </p:spPr>
      </p:sp>
      <p:sp>
        <p:nvSpPr>
          <p:cNvPr id="2867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676525" y="5726113"/>
            <a:ext cx="36893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a:spcBef>
                <a:spcPct val="50000"/>
              </a:spcBef>
              <a:defRPr/>
            </a:pPr>
            <a:r>
              <a:rPr lang="en-US" altLang="zh-CN" b="1" smtClean="0">
                <a:solidFill>
                  <a:schemeClr val="tx2"/>
                </a:solidFill>
                <a:ea typeface="宋体" charset="-122"/>
              </a:rPr>
              <a:t>Database System Concepts, 6</a:t>
            </a:r>
            <a:r>
              <a:rPr lang="en-US" altLang="zh-CN" b="1" baseline="30000" smtClean="0">
                <a:solidFill>
                  <a:schemeClr val="tx2"/>
                </a:solidFill>
                <a:ea typeface="宋体" charset="-122"/>
              </a:rPr>
              <a:t>th</a:t>
            </a:r>
            <a:r>
              <a:rPr lang="en-US" altLang="zh-CN" b="1" smtClean="0">
                <a:solidFill>
                  <a:schemeClr val="tx2"/>
                </a:solidFill>
                <a:ea typeface="宋体" charset="-122"/>
              </a:rPr>
              <a:t> Ed</a:t>
            </a:r>
            <a:r>
              <a:rPr lang="en-US" altLang="zh-CN" smtClean="0">
                <a:solidFill>
                  <a:schemeClr val="tx2"/>
                </a:solidFill>
                <a:ea typeface="宋体" charset="-122"/>
              </a:rPr>
              <a:t>.</a:t>
            </a:r>
          </a:p>
          <a:p>
            <a:pPr algn="ctr">
              <a:spcBef>
                <a:spcPct val="50000"/>
              </a:spcBef>
              <a:defRPr/>
            </a:pPr>
            <a:r>
              <a:rPr lang="en-US" altLang="zh-CN" sz="1200" b="1" smtClean="0">
                <a:solidFill>
                  <a:schemeClr val="tx2"/>
                </a:solidFill>
                <a:ea typeface="宋体" charset="-122"/>
              </a:rPr>
              <a:t>©Silberschatz, Korth and Sudarshan</a:t>
            </a:r>
            <a:r>
              <a:rPr lang="en-US" altLang="zh-CN" sz="1200" b="1" smtClean="0">
                <a:solidFill>
                  <a:srgbClr val="000099"/>
                </a:solidFill>
                <a:ea typeface="宋体" charset="-122"/>
              </a:rPr>
              <a:t/>
            </a:r>
            <a:br>
              <a:rPr lang="en-US" altLang="zh-CN" sz="1200" b="1" smtClean="0">
                <a:solidFill>
                  <a:srgbClr val="000099"/>
                </a:solidFill>
                <a:ea typeface="宋体" charset="-122"/>
              </a:rPr>
            </a:br>
            <a:r>
              <a:rPr lang="en-US" altLang="zh-CN" sz="1200" b="1" smtClean="0">
                <a:solidFill>
                  <a:schemeClr val="tx2"/>
                </a:solidFill>
                <a:ea typeface="宋体" charset="-122"/>
              </a:rPr>
              <a:t>See</a:t>
            </a:r>
            <a:r>
              <a:rPr lang="en-US" altLang="zh-CN" sz="1200" b="1" smtClean="0">
                <a:solidFill>
                  <a:srgbClr val="000099"/>
                </a:solidFill>
                <a:ea typeface="宋体" charset="-122"/>
              </a:rPr>
              <a:t> </a:t>
            </a:r>
            <a:r>
              <a:rPr lang="en-US" altLang="zh-CN" sz="1200" b="1" smtClean="0">
                <a:solidFill>
                  <a:srgbClr val="000099"/>
                </a:solidFill>
                <a:ea typeface="宋体" charset="-122"/>
                <a:hlinkClick r:id="rId2"/>
              </a:rPr>
              <a:t>www.db-book.com</a:t>
            </a:r>
            <a:r>
              <a:rPr lang="en-US" altLang="zh-CN" sz="1200" b="1" smtClean="0">
                <a:solidFill>
                  <a:srgbClr val="000099"/>
                </a:solidFill>
                <a:ea typeface="宋体" charset="-122"/>
              </a:rPr>
              <a:t> </a:t>
            </a:r>
            <a:r>
              <a:rPr lang="en-US" altLang="zh-CN" sz="1200" b="1" smtClean="0">
                <a:solidFill>
                  <a:schemeClr val="tx2"/>
                </a:solidFill>
                <a:ea typeface="宋体" charset="-122"/>
              </a:rPr>
              <a:t>for conditions on re-use</a:t>
            </a:r>
            <a:r>
              <a:rPr lang="en-US" altLang="zh-CN" sz="1200" b="1" smtClean="0">
                <a:solidFill>
                  <a:srgbClr val="CC3300"/>
                </a:solidFill>
                <a:ea typeface="宋体" charset="-122"/>
              </a:rPr>
              <a:t> </a:t>
            </a:r>
          </a:p>
        </p:txBody>
      </p:sp>
      <p:pic>
        <p:nvPicPr>
          <p:cNvPr id="5" name="Picture 8" descr="Cover-6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787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ltLang="zh-CN"/>
              <a:t>Click to edit Master title style</a:t>
            </a:r>
          </a:p>
        </p:txBody>
      </p:sp>
      <p:sp>
        <p:nvSpPr>
          <p:cNvPr id="84787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ltLang="zh-CN"/>
              <a:t>Click to edit Master subtitle style</a:t>
            </a:r>
          </a:p>
        </p:txBody>
      </p:sp>
    </p:spTree>
    <p:extLst>
      <p:ext uri="{BB962C8B-B14F-4D97-AF65-F5344CB8AC3E}">
        <p14:creationId xmlns:p14="http://schemas.microsoft.com/office/powerpoint/2010/main" val="265285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2150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201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71600"/>
            <a:ext cx="38100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xfrm>
            <a:off x="685800" y="6477000"/>
            <a:ext cx="2743200" cy="304800"/>
          </a:xfrm>
          <a:prstGeom prst="rect">
            <a:avLst/>
          </a:prstGeom>
        </p:spPr>
        <p:txBody>
          <a:bodyPr vert="horz" wrap="square" lIns="91440" tIns="45720" rIns="91440" bIns="45720" numCol="1" anchor="t" anchorCtr="0" compatLnSpc="1">
            <a:prstTxWarp prst="textNoShape">
              <a:avLst/>
            </a:prstTxWarp>
          </a:bodyPr>
          <a:lstStyle>
            <a:lvl1pPr>
              <a:defRPr>
                <a:latin typeface="Helvetica" charset="0"/>
                <a:ea typeface="宋体" charset="-122"/>
              </a:defRPr>
            </a:lvl1pPr>
          </a:lstStyle>
          <a:p>
            <a:pPr>
              <a:defRPr/>
            </a:pPr>
            <a:fld id="{F9B61DA6-ECA4-4560-BB8D-6AF632456641}" type="datetime3">
              <a:rPr lang="zh-CN" altLang="en-US"/>
              <a:pPr>
                <a:defRPr/>
              </a:pPr>
              <a:t>2023年5月16日星期二</a:t>
            </a:fld>
            <a:endParaRPr lang="zh-CN" altLang="zh-CN"/>
          </a:p>
        </p:txBody>
      </p:sp>
      <p:sp>
        <p:nvSpPr>
          <p:cNvPr id="6" name="Rectangle 20"/>
          <p:cNvSpPr>
            <a:spLocks noGrp="1" noChangeArrowheads="1"/>
          </p:cNvSpPr>
          <p:nvPr>
            <p:ph type="sldNum" sz="quarter" idx="11"/>
          </p:nvPr>
        </p:nvSpPr>
        <p:spPr>
          <a:xfrm>
            <a:off x="8077200" y="6400800"/>
            <a:ext cx="990600" cy="30480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fld id="{2777B1F4-67A0-463D-8F11-C342EEDE06B8}" type="slidenum">
              <a:rPr lang="zh-CN" altLang="en-US"/>
              <a:pPr>
                <a:defRPr/>
              </a:pPr>
              <a:t>‹#›</a:t>
            </a:fld>
            <a:endParaRPr lang="zh-CN" altLang="zh-CN"/>
          </a:p>
        </p:txBody>
      </p:sp>
      <p:sp>
        <p:nvSpPr>
          <p:cNvPr id="7" name="Rectangle 35"/>
          <p:cNvSpPr>
            <a:spLocks noGrp="1" noChangeArrowheads="1"/>
          </p:cNvSpPr>
          <p:nvPr>
            <p:ph type="ftr" sz="quarter" idx="12"/>
          </p:nvPr>
        </p:nvSpPr>
        <p:spPr>
          <a:xfrm>
            <a:off x="3505200" y="6477000"/>
            <a:ext cx="3733800" cy="304800"/>
          </a:xfrm>
          <a:prstGeom prst="rect">
            <a:avLst/>
          </a:prstGeom>
        </p:spPr>
        <p:txBody>
          <a:bodyPr vert="horz" wrap="square" lIns="91440" tIns="45720" rIns="91440" bIns="45720" numCol="1" anchor="t" anchorCtr="0" compatLnSpc="1">
            <a:prstTxWarp prst="textNoShape">
              <a:avLst/>
            </a:prstTxWarp>
          </a:bodyPr>
          <a:lstStyle>
            <a:lvl1pPr>
              <a:defRPr>
                <a:latin typeface="Helvetica" charset="0"/>
                <a:ea typeface="宋体" charset="-122"/>
              </a:defRPr>
            </a:lvl1pPr>
          </a:lstStyle>
          <a:p>
            <a:pPr>
              <a:defRPr/>
            </a:pPr>
            <a:r>
              <a:rPr lang="zh-CN" altLang="en-US"/>
              <a:t>数据库系统概念----关系数据库设计</a:t>
            </a:r>
            <a:endParaRPr lang="zh-CN" altLang="zh-CN"/>
          </a:p>
        </p:txBody>
      </p:sp>
    </p:spTree>
    <p:extLst>
      <p:ext uri="{BB962C8B-B14F-4D97-AF65-F5344CB8AC3E}">
        <p14:creationId xmlns:p14="http://schemas.microsoft.com/office/powerpoint/2010/main" val="373558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259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5007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356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460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3558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41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5951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2190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lgn="ctr">
              <a:spcBef>
                <a:spcPct val="50000"/>
              </a:spcBef>
              <a:defRPr/>
            </a:pPr>
            <a:r>
              <a:rPr lang="en-US" altLang="zh-CN" sz="1000" b="1" smtClean="0">
                <a:solidFill>
                  <a:srgbClr val="000099"/>
                </a:solidFill>
                <a:ea typeface="宋体" charset="-122"/>
              </a:rPr>
              <a:t>©Silberschatz, Korth and Sudarshan</a:t>
            </a:r>
          </a:p>
        </p:txBody>
      </p:sp>
      <p:sp>
        <p:nvSpPr>
          <p:cNvPr id="1028" name="Text Box 5"/>
          <p:cNvSpPr txBox="1">
            <a:spLocks noChangeArrowheads="1"/>
          </p:cNvSpPr>
          <p:nvPr/>
        </p:nvSpPr>
        <p:spPr bwMode="auto">
          <a:xfrm>
            <a:off x="4481513"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zh-CN" sz="1000" b="1" smtClean="0">
                <a:solidFill>
                  <a:srgbClr val="000099"/>
                </a:solidFill>
                <a:ea typeface="宋体" panose="02010600030101010101" pitchFamily="2" charset="-122"/>
              </a:rPr>
              <a:t>8.</a:t>
            </a:r>
            <a:fld id="{33D94C69-C03C-45D8-BD4B-FD16EA59C990}" type="slidenum">
              <a:rPr lang="en-US" altLang="zh-CN" sz="1000" b="1" smtClean="0">
                <a:solidFill>
                  <a:srgbClr val="000099"/>
                </a:solidFill>
                <a:ea typeface="宋体" panose="02010600030101010101" pitchFamily="2" charset="-122"/>
              </a:rPr>
              <a:pPr algn="ctr">
                <a:spcBef>
                  <a:spcPct val="50000"/>
                </a:spcBef>
                <a:defRPr/>
              </a:pPr>
              <a:t>‹#›</a:t>
            </a:fld>
            <a:endParaRPr lang="en-US" altLang="zh-CN" sz="1000" b="1" smtClean="0">
              <a:solidFill>
                <a:srgbClr val="000099"/>
              </a:solidFill>
              <a:ea typeface="宋体" panose="02010600030101010101" pitchFamily="2" charset="-122"/>
            </a:endParaRPr>
          </a:p>
        </p:txBody>
      </p:sp>
      <p:sp>
        <p:nvSpPr>
          <p:cNvPr id="1029"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7"/>
          <p:cNvSpPr txBox="1">
            <a:spLocks noChangeArrowheads="1"/>
          </p:cNvSpPr>
          <p:nvPr/>
        </p:nvSpPr>
        <p:spPr bwMode="auto">
          <a:xfrm>
            <a:off x="0" y="6613525"/>
            <a:ext cx="2574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spcBef>
                <a:spcPct val="50000"/>
              </a:spcBef>
              <a:defRPr/>
            </a:pPr>
            <a:r>
              <a:rPr lang="en-US" altLang="zh-CN" sz="1000" b="1" smtClean="0">
                <a:solidFill>
                  <a:srgbClr val="000099"/>
                </a:solidFill>
                <a:ea typeface="宋体" charset="-122"/>
              </a:rPr>
              <a:t>Database System Concepts - 6</a:t>
            </a:r>
            <a:r>
              <a:rPr lang="en-US" altLang="zh-CN" sz="1000" b="1" baseline="30000" smtClean="0">
                <a:solidFill>
                  <a:srgbClr val="000099"/>
                </a:solidFill>
                <a:ea typeface="宋体" charset="-122"/>
              </a:rPr>
              <a:t>th</a:t>
            </a:r>
            <a:r>
              <a:rPr lang="en-US" altLang="zh-CN" sz="1000" b="1" smtClean="0">
                <a:solidFill>
                  <a:srgbClr val="000099"/>
                </a:solidFill>
                <a:ea typeface="宋体" charset="-122"/>
              </a:rPr>
              <a:t> Edition</a:t>
            </a:r>
          </a:p>
        </p:txBody>
      </p:sp>
      <p:sp>
        <p:nvSpPr>
          <p:cNvPr id="1031"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2" name="Picture 9" descr="Cover-6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9" r:id="rId12"/>
  </p:sldLayoutIdLst>
  <p:txStyles>
    <p:titleStyle>
      <a:lvl1pPr algn="ctr" rtl="0" eaLnBrk="0" fontAlgn="base" hangingPunct="0">
        <a:spcBef>
          <a:spcPct val="0"/>
        </a:spcBef>
        <a:spcAft>
          <a:spcPct val="0"/>
        </a:spcAft>
        <a:defRPr kumimoji="1" sz="3200" b="1">
          <a:solidFill>
            <a:schemeClr val="tx2"/>
          </a:solidFill>
          <a:latin typeface="宋体" panose="02010600030101010101" pitchFamily="2" charset="-122"/>
          <a:ea typeface="宋体" panose="02010600030101010101" pitchFamily="2"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宋体" charset="-122"/>
          <a:ea typeface="宋体"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宋体" charset="-122"/>
          <a:ea typeface="宋体"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宋体" charset="-122"/>
          <a:ea typeface="宋体"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宋体" charset="-122"/>
          <a:ea typeface="宋体"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8.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71500" y="3606800"/>
            <a:ext cx="8201025" cy="1143000"/>
          </a:xfrm>
          <a:prstGeom prst="rect">
            <a:avLst/>
          </a:prstGeom>
          <a:noFill/>
          <a:ln w="9525">
            <a:noFill/>
            <a:miter lim="800000"/>
            <a:headEnd/>
            <a:tailEnd/>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a:defRPr/>
            </a:pPr>
            <a:r>
              <a:rPr lang="zh-CN" altLang="en-US" sz="4800" kern="0" dirty="0">
                <a:effectLst>
                  <a:outerShdw blurRad="38100" dist="38100" dir="2700000" algn="tl">
                    <a:srgbClr val="C0C0C0"/>
                  </a:outerShdw>
                </a:effectLst>
              </a:rPr>
              <a:t>第八</a:t>
            </a:r>
            <a:r>
              <a:rPr lang="zh-CN" altLang="en-US" sz="4800" kern="0" dirty="0" smtClean="0">
                <a:effectLst>
                  <a:outerShdw blurRad="38100" dist="38100" dir="2700000" algn="tl">
                    <a:srgbClr val="C0C0C0"/>
                  </a:outerShdw>
                </a:effectLst>
              </a:rPr>
              <a:t>章  关系数据库设计</a:t>
            </a:r>
            <a:endParaRPr lang="en-US" altLang="zh-CN" sz="4800" kern="0" dirty="0" smtClean="0">
              <a:effectLst>
                <a:outerShdw blurRad="38100" dist="38100" dir="2700000" algn="tl">
                  <a:srgbClr val="C0C0C0"/>
                </a:outerShdw>
              </a:effectLst>
            </a:endParaRPr>
          </a:p>
        </p:txBody>
      </p:sp>
      <p:sp>
        <p:nvSpPr>
          <p:cNvPr id="6147"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252413"/>
            <a:ext cx="8534400" cy="457200"/>
          </a:xfrm>
        </p:spPr>
        <p:txBody>
          <a:bodyPr/>
          <a:lstStyle/>
          <a:p>
            <a:r>
              <a:rPr lang="zh-CN" altLang="en-US" sz="2800" smtClean="0"/>
              <a:t>无损分解实例</a:t>
            </a:r>
            <a:endParaRPr lang="en-US" altLang="zh-CN" sz="2800" smtClean="0"/>
          </a:p>
        </p:txBody>
      </p:sp>
      <p:sp>
        <p:nvSpPr>
          <p:cNvPr id="21507" name="Rectangle 3"/>
          <p:cNvSpPr>
            <a:spLocks noGrp="1" noChangeArrowheads="1"/>
          </p:cNvSpPr>
          <p:nvPr>
            <p:ph type="body" idx="1"/>
          </p:nvPr>
        </p:nvSpPr>
        <p:spPr>
          <a:xfrm>
            <a:off x="914400" y="1095375"/>
            <a:ext cx="6999288" cy="1204913"/>
          </a:xfrm>
        </p:spPr>
        <p:txBody>
          <a:bodyPr/>
          <a:lstStyle/>
          <a:p>
            <a:pPr>
              <a:tabLst>
                <a:tab pos="2336800" algn="l"/>
                <a:tab pos="3765550" algn="l"/>
              </a:tabLst>
            </a:pPr>
            <a:r>
              <a:rPr lang="zh-CN" altLang="en-US" b="1" smtClean="0">
                <a:solidFill>
                  <a:srgbClr val="000099"/>
                </a:solidFill>
              </a:rPr>
              <a:t>无损分解</a:t>
            </a:r>
          </a:p>
          <a:p>
            <a:pPr>
              <a:tabLst>
                <a:tab pos="2336800" algn="l"/>
                <a:tab pos="3765550" algn="l"/>
              </a:tabLst>
            </a:pPr>
            <a:r>
              <a:rPr lang="en-US" altLang="zh-CN" smtClean="0"/>
              <a:t>Decomposition of </a:t>
            </a:r>
            <a:r>
              <a:rPr lang="en-US" altLang="zh-CN" i="1" smtClean="0"/>
              <a:t>R = (A, B, C)</a:t>
            </a:r>
            <a:br>
              <a:rPr lang="en-US" altLang="zh-CN" i="1" smtClean="0"/>
            </a:br>
            <a:r>
              <a:rPr lang="en-US" altLang="zh-CN" i="1" smtClean="0"/>
              <a:t>	R</a:t>
            </a:r>
            <a:r>
              <a:rPr lang="en-US" altLang="zh-CN" i="1" baseline="-25000" smtClean="0"/>
              <a:t>1</a:t>
            </a:r>
            <a:r>
              <a:rPr lang="en-US" altLang="zh-CN" i="1" smtClean="0"/>
              <a:t> = (A, B)	R</a:t>
            </a:r>
            <a:r>
              <a:rPr lang="en-US" altLang="zh-CN" baseline="-25000" smtClean="0"/>
              <a:t>2</a:t>
            </a:r>
            <a:r>
              <a:rPr lang="en-US" altLang="zh-CN" i="1" smtClean="0"/>
              <a:t> = (B, C)</a:t>
            </a:r>
            <a:endParaRPr lang="en-US" altLang="zh-CN" smtClean="0"/>
          </a:p>
        </p:txBody>
      </p:sp>
      <p:sp>
        <p:nvSpPr>
          <p:cNvPr id="21508"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A</a:t>
            </a:r>
          </a:p>
        </p:txBody>
      </p:sp>
      <p:sp>
        <p:nvSpPr>
          <p:cNvPr id="21509"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B</a:t>
            </a:r>
          </a:p>
        </p:txBody>
      </p:sp>
      <p:sp>
        <p:nvSpPr>
          <p:cNvPr id="21510" name="Rectangle 6"/>
          <p:cNvSpPr>
            <a:spLocks noChangeArrowheads="1"/>
          </p:cNvSpPr>
          <p:nvPr/>
        </p:nvSpPr>
        <p:spPr bwMode="auto">
          <a:xfrm>
            <a:off x="2209800" y="3048000"/>
            <a:ext cx="381000" cy="617538"/>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a:t>
            </a:r>
            <a:endParaRPr kumimoji="0" lang="en-US" altLang="zh-CN" sz="1800" i="1">
              <a:latin typeface="Helvetica" panose="020B0604020202020204" pitchFamily="34" charset="0"/>
              <a:sym typeface="Greek Symbols" pitchFamily="18" charset="2"/>
            </a:endParaRPr>
          </a:p>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a:t>
            </a:r>
            <a:endParaRPr kumimoji="0" lang="en-US" altLang="zh-CN" sz="1800" i="1">
              <a:latin typeface="Helvetica" panose="020B0604020202020204" pitchFamily="34" charset="0"/>
              <a:sym typeface="Greek Symbols" pitchFamily="18" charset="2"/>
            </a:endParaRPr>
          </a:p>
        </p:txBody>
      </p:sp>
      <p:sp>
        <p:nvSpPr>
          <p:cNvPr id="21511" name="Rectangle 7"/>
          <p:cNvSpPr>
            <a:spLocks noChangeArrowheads="1"/>
          </p:cNvSpPr>
          <p:nvPr/>
        </p:nvSpPr>
        <p:spPr bwMode="auto">
          <a:xfrm>
            <a:off x="2590800" y="3048000"/>
            <a:ext cx="381000" cy="617538"/>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sym typeface="Greek Symbols" pitchFamily="18" charset="2"/>
              </a:rPr>
              <a:t>1</a:t>
            </a:r>
          </a:p>
          <a:p>
            <a:pPr algn="ctr">
              <a:spcBef>
                <a:spcPct val="0"/>
              </a:spcBef>
              <a:buClrTx/>
              <a:buSzTx/>
              <a:buFontTx/>
              <a:buNone/>
            </a:pPr>
            <a:r>
              <a:rPr kumimoji="0" lang="en-US" altLang="zh-CN" sz="1800">
                <a:latin typeface="Helvetica" panose="020B0604020202020204" pitchFamily="34" charset="0"/>
                <a:sym typeface="Greek Symbols" pitchFamily="18" charset="2"/>
              </a:rPr>
              <a:t>2</a:t>
            </a:r>
            <a:endParaRPr kumimoji="0" lang="en-US" altLang="zh-CN" sz="1800" i="1">
              <a:latin typeface="Helvetica" panose="020B0604020202020204" pitchFamily="34" charset="0"/>
            </a:endParaRPr>
          </a:p>
        </p:txBody>
      </p:sp>
      <p:sp>
        <p:nvSpPr>
          <p:cNvPr id="21512"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A</a:t>
            </a:r>
          </a:p>
        </p:txBody>
      </p:sp>
      <p:sp>
        <p:nvSpPr>
          <p:cNvPr id="21513"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a:t>
            </a:r>
            <a:endParaRPr kumimoji="0" lang="en-US" altLang="zh-CN" sz="1800" i="1">
              <a:latin typeface="Helvetica" panose="020B0604020202020204" pitchFamily="34" charset="0"/>
              <a:sym typeface="Greek Symbols" pitchFamily="18" charset="2"/>
            </a:endParaRPr>
          </a:p>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a:t>
            </a:r>
          </a:p>
        </p:txBody>
      </p:sp>
      <p:sp>
        <p:nvSpPr>
          <p:cNvPr id="21514"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B</a:t>
            </a:r>
          </a:p>
        </p:txBody>
      </p:sp>
      <p:sp>
        <p:nvSpPr>
          <p:cNvPr id="21515"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sym typeface="Greek Symbols" pitchFamily="18" charset="2"/>
              </a:rPr>
              <a:t>1</a:t>
            </a:r>
          </a:p>
          <a:p>
            <a:pPr algn="ctr">
              <a:spcBef>
                <a:spcPct val="0"/>
              </a:spcBef>
              <a:buClrTx/>
              <a:buSzTx/>
              <a:buFontTx/>
              <a:buNone/>
            </a:pPr>
            <a:r>
              <a:rPr kumimoji="0" lang="en-US" altLang="zh-CN" sz="1800">
                <a:latin typeface="Helvetica" panose="020B0604020202020204" pitchFamily="34" charset="0"/>
                <a:sym typeface="Greek Symbols" pitchFamily="18" charset="2"/>
              </a:rPr>
              <a:t>2</a:t>
            </a:r>
          </a:p>
        </p:txBody>
      </p:sp>
      <p:sp>
        <p:nvSpPr>
          <p:cNvPr id="21516" name="Text Box 12"/>
          <p:cNvSpPr txBox="1">
            <a:spLocks noChangeArrowheads="1"/>
          </p:cNvSpPr>
          <p:nvPr/>
        </p:nvSpPr>
        <p:spPr bwMode="auto">
          <a:xfrm>
            <a:off x="2657475" y="3724275"/>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en-US" altLang="zh-CN" sz="1800" i="1">
                <a:latin typeface="Helvetica" panose="020B0604020202020204" pitchFamily="34" charset="0"/>
              </a:rPr>
              <a:t>r</a:t>
            </a:r>
          </a:p>
        </p:txBody>
      </p:sp>
      <p:sp>
        <p:nvSpPr>
          <p:cNvPr id="21517" name="Text Box 13"/>
          <p:cNvSpPr txBox="1">
            <a:spLocks noChangeArrowheads="1"/>
          </p:cNvSpPr>
          <p:nvPr/>
        </p:nvSpPr>
        <p:spPr bwMode="auto">
          <a:xfrm>
            <a:off x="6013450" y="3733800"/>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en-US" altLang="zh-CN" sz="1800">
                <a:latin typeface="Helvetica" panose="020B0604020202020204" pitchFamily="34" charset="0"/>
                <a:sym typeface="Symbol" panose="05050102010706020507" pitchFamily="18" charset="2"/>
              </a:rPr>
              <a:t></a:t>
            </a:r>
            <a:r>
              <a:rPr kumimoji="0" lang="en-US" altLang="zh-CN" sz="1800" i="1" baseline="-25000">
                <a:latin typeface="Helvetica" panose="020B0604020202020204" pitchFamily="34" charset="0"/>
                <a:sym typeface="Symbol" panose="05050102010706020507" pitchFamily="18" charset="2"/>
              </a:rPr>
              <a:t>B,C</a:t>
            </a:r>
            <a:r>
              <a:rPr kumimoji="0" lang="en-US" altLang="zh-CN">
                <a:latin typeface="Helvetica" panose="020B0604020202020204" pitchFamily="34" charset="0"/>
                <a:sym typeface="Symbol" panose="05050102010706020507" pitchFamily="18" charset="2"/>
              </a:rPr>
              <a:t>(</a:t>
            </a:r>
            <a:r>
              <a:rPr kumimoji="0" lang="en-US" altLang="zh-CN" i="1">
                <a:latin typeface="Helvetica" panose="020B0604020202020204" pitchFamily="34" charset="0"/>
                <a:sym typeface="Symbol" panose="05050102010706020507" pitchFamily="18" charset="2"/>
              </a:rPr>
              <a:t>r</a:t>
            </a:r>
            <a:r>
              <a:rPr kumimoji="0" lang="en-US" altLang="zh-CN">
                <a:latin typeface="Helvetica" panose="020B0604020202020204" pitchFamily="34" charset="0"/>
                <a:sym typeface="Symbol" panose="05050102010706020507" pitchFamily="18" charset="2"/>
              </a:rPr>
              <a:t>)</a:t>
            </a:r>
          </a:p>
        </p:txBody>
      </p:sp>
      <p:sp>
        <p:nvSpPr>
          <p:cNvPr id="21518" name="Rectangle 14"/>
          <p:cNvSpPr>
            <a:spLocks noChangeArrowheads="1"/>
          </p:cNvSpPr>
          <p:nvPr/>
        </p:nvSpPr>
        <p:spPr bwMode="auto">
          <a:xfrm>
            <a:off x="1066800" y="4467225"/>
            <a:ext cx="2514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tabLst>
                <a:tab pos="2336800" algn="l"/>
                <a:tab pos="3765550" algn="l"/>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tabLst>
                <a:tab pos="2336800" algn="l"/>
                <a:tab pos="3765550" algn="l"/>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2336800" algn="l"/>
                <a:tab pos="3765550" algn="l"/>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2336800" algn="l"/>
                <a:tab pos="3765550" algn="l"/>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2336800" algn="l"/>
                <a:tab pos="3765550" algn="l"/>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宋体" panose="02010600030101010101" pitchFamily="2" charset="-122"/>
                <a:ea typeface="宋体" panose="02010600030101010101" pitchFamily="2" charset="-122"/>
              </a:defRPr>
            </a:lvl9pPr>
          </a:lstStyle>
          <a:p>
            <a:pPr>
              <a:buSzTx/>
              <a:buFont typeface="Monotype Sorts" charset="2"/>
              <a:buNone/>
            </a:pPr>
            <a:r>
              <a:rPr lang="en-US" altLang="zh-CN" sz="2000">
                <a:latin typeface="Times New Roman" panose="02020603050405020304" pitchFamily="18" charset="0"/>
                <a:sym typeface="Symbol" panose="05050102010706020507" pitchFamily="18" charset="2"/>
              </a:rPr>
              <a:t></a:t>
            </a:r>
            <a:r>
              <a:rPr lang="en-US" altLang="zh-CN" sz="2000" baseline="-25000">
                <a:latin typeface="Times New Roman" panose="02020603050405020304" pitchFamily="18" charset="0"/>
                <a:sym typeface="Symbol" panose="05050102010706020507" pitchFamily="18" charset="2"/>
              </a:rPr>
              <a:t>A</a:t>
            </a:r>
            <a:r>
              <a:rPr lang="en-US" altLang="zh-CN" sz="2000">
                <a:latin typeface="Times New Roman" panose="02020603050405020304" pitchFamily="18" charset="0"/>
                <a:sym typeface="Symbol" panose="05050102010706020507" pitchFamily="18" charset="2"/>
              </a:rPr>
              <a:t> (r)     </a:t>
            </a:r>
            <a:r>
              <a:rPr lang="en-US" altLang="zh-CN" sz="2000" baseline="-25000">
                <a:latin typeface="Times New Roman" panose="02020603050405020304" pitchFamily="18" charset="0"/>
                <a:sym typeface="Symbol" panose="05050102010706020507" pitchFamily="18" charset="2"/>
              </a:rPr>
              <a:t>B</a:t>
            </a:r>
            <a:r>
              <a:rPr lang="en-US" altLang="zh-CN" sz="2000">
                <a:latin typeface="Times New Roman" panose="02020603050405020304" pitchFamily="18" charset="0"/>
                <a:sym typeface="Symbol" panose="05050102010706020507" pitchFamily="18" charset="2"/>
              </a:rPr>
              <a:t> (r)</a:t>
            </a:r>
          </a:p>
        </p:txBody>
      </p:sp>
      <p:sp>
        <p:nvSpPr>
          <p:cNvPr id="21519" name="Rectangle 15"/>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A</a:t>
            </a:r>
          </a:p>
        </p:txBody>
      </p:sp>
      <p:sp>
        <p:nvSpPr>
          <p:cNvPr id="21520" name="Rectangle 16"/>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B</a:t>
            </a:r>
          </a:p>
        </p:txBody>
      </p:sp>
      <p:sp>
        <p:nvSpPr>
          <p:cNvPr id="21521" name="Rectangle 17"/>
          <p:cNvSpPr>
            <a:spLocks noChangeArrowheads="1"/>
          </p:cNvSpPr>
          <p:nvPr/>
        </p:nvSpPr>
        <p:spPr bwMode="auto">
          <a:xfrm>
            <a:off x="3733800" y="4800600"/>
            <a:ext cx="457200" cy="623888"/>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a:t>
            </a:r>
            <a:endParaRPr kumimoji="0" lang="en-US" altLang="zh-CN" sz="1800" i="1">
              <a:latin typeface="Helvetica" panose="020B0604020202020204" pitchFamily="34" charset="0"/>
              <a:sym typeface="Greek Symbols" pitchFamily="18" charset="2"/>
            </a:endParaRPr>
          </a:p>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a:t>
            </a:r>
          </a:p>
        </p:txBody>
      </p:sp>
      <p:sp>
        <p:nvSpPr>
          <p:cNvPr id="21522" name="Rectangle 18"/>
          <p:cNvSpPr>
            <a:spLocks noChangeArrowheads="1"/>
          </p:cNvSpPr>
          <p:nvPr/>
        </p:nvSpPr>
        <p:spPr bwMode="auto">
          <a:xfrm>
            <a:off x="4191000" y="4800600"/>
            <a:ext cx="381000" cy="623888"/>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sym typeface="Greek Symbols" pitchFamily="18" charset="2"/>
              </a:rPr>
              <a:t>1</a:t>
            </a:r>
          </a:p>
          <a:p>
            <a:pPr algn="ctr">
              <a:spcBef>
                <a:spcPct val="0"/>
              </a:spcBef>
              <a:buClrTx/>
              <a:buSzTx/>
              <a:buFontTx/>
              <a:buNone/>
            </a:pPr>
            <a:r>
              <a:rPr kumimoji="0" lang="en-US" altLang="zh-CN" sz="1800">
                <a:latin typeface="Helvetica" panose="020B0604020202020204" pitchFamily="34" charset="0"/>
                <a:sym typeface="Greek Symbols" pitchFamily="18" charset="2"/>
              </a:rPr>
              <a:t>2</a:t>
            </a:r>
            <a:endParaRPr kumimoji="0" lang="en-US" altLang="zh-CN" sz="1800" i="1">
              <a:latin typeface="Helvetica" panose="020B0604020202020204" pitchFamily="34" charset="0"/>
            </a:endParaRPr>
          </a:p>
        </p:txBody>
      </p:sp>
      <p:sp>
        <p:nvSpPr>
          <p:cNvPr id="21523" name="Freeform 19"/>
          <p:cNvSpPr>
            <a:spLocks/>
          </p:cNvSpPr>
          <p:nvPr/>
        </p:nvSpPr>
        <p:spPr bwMode="auto">
          <a:xfrm>
            <a:off x="1882775" y="4624388"/>
            <a:ext cx="142875" cy="142875"/>
          </a:xfrm>
          <a:custGeom>
            <a:avLst/>
            <a:gdLst>
              <a:gd name="T0" fmla="*/ 0 w 182"/>
              <a:gd name="T1" fmla="*/ 0 h 182"/>
              <a:gd name="T2" fmla="*/ 0 w 182"/>
              <a:gd name="T3" fmla="*/ 2147483646 h 182"/>
              <a:gd name="T4" fmla="*/ 2147483646 w 182"/>
              <a:gd name="T5" fmla="*/ 0 h 182"/>
              <a:gd name="T6" fmla="*/ 2147483646 w 182"/>
              <a:gd name="T7" fmla="*/ 2147483646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4" name="Rectangle 20"/>
          <p:cNvSpPr>
            <a:spLocks noChangeArrowheads="1"/>
          </p:cNvSpPr>
          <p:nvPr/>
        </p:nvSpPr>
        <p:spPr bwMode="auto">
          <a:xfrm>
            <a:off x="6381750" y="2590800"/>
            <a:ext cx="6096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C</a:t>
            </a:r>
          </a:p>
        </p:txBody>
      </p:sp>
      <p:sp>
        <p:nvSpPr>
          <p:cNvPr id="21525" name="Rectangle 21"/>
          <p:cNvSpPr>
            <a:spLocks noChangeArrowheads="1"/>
          </p:cNvSpPr>
          <p:nvPr/>
        </p:nvSpPr>
        <p:spPr bwMode="auto">
          <a:xfrm>
            <a:off x="6381750" y="3048000"/>
            <a:ext cx="609600" cy="6858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sym typeface="Greek Symbols" pitchFamily="18" charset="2"/>
              </a:rPr>
              <a:t>A</a:t>
            </a:r>
          </a:p>
          <a:p>
            <a:pPr algn="ctr">
              <a:spcBef>
                <a:spcPct val="0"/>
              </a:spcBef>
              <a:buClrTx/>
              <a:buSzTx/>
              <a:buFontTx/>
              <a:buNone/>
            </a:pPr>
            <a:r>
              <a:rPr kumimoji="0" lang="en-US" altLang="zh-CN" sz="1800">
                <a:latin typeface="Helvetica" panose="020B0604020202020204" pitchFamily="34" charset="0"/>
                <a:sym typeface="Greek Symbols" pitchFamily="18" charset="2"/>
              </a:rPr>
              <a:t>B</a:t>
            </a:r>
          </a:p>
        </p:txBody>
      </p:sp>
      <p:sp>
        <p:nvSpPr>
          <p:cNvPr id="21526" name="Rectangle 22"/>
          <p:cNvSpPr>
            <a:spLocks noChangeArrowheads="1"/>
          </p:cNvSpPr>
          <p:nvPr/>
        </p:nvSpPr>
        <p:spPr bwMode="auto">
          <a:xfrm>
            <a:off x="4343400" y="25908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B</a:t>
            </a:r>
          </a:p>
        </p:txBody>
      </p:sp>
      <p:sp>
        <p:nvSpPr>
          <p:cNvPr id="21527" name="Rectangle 23"/>
          <p:cNvSpPr>
            <a:spLocks noChangeArrowheads="1"/>
          </p:cNvSpPr>
          <p:nvPr/>
        </p:nvSpPr>
        <p:spPr bwMode="auto">
          <a:xfrm>
            <a:off x="4343400" y="3048000"/>
            <a:ext cx="381000" cy="6858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1</a:t>
            </a:r>
            <a:endParaRPr kumimoji="0" lang="en-US" altLang="zh-CN" sz="1800" i="1">
              <a:latin typeface="Helvetica" panose="020B0604020202020204" pitchFamily="34" charset="0"/>
              <a:sym typeface="Greek Symbols" pitchFamily="18" charset="2"/>
            </a:endParaRPr>
          </a:p>
          <a:p>
            <a:pPr algn="ctr">
              <a:spcBef>
                <a:spcPct val="0"/>
              </a:spcBef>
              <a:buClrTx/>
              <a:buSzTx/>
              <a:buFontTx/>
              <a:buNone/>
            </a:pPr>
            <a:r>
              <a:rPr kumimoji="0" lang="en-US" altLang="zh-CN" sz="1800" i="1">
                <a:latin typeface="Helvetica" panose="020B0604020202020204" pitchFamily="34" charset="0"/>
                <a:sym typeface="Symbol" panose="05050102010706020507" pitchFamily="18" charset="2"/>
              </a:rPr>
              <a:t>2</a:t>
            </a:r>
          </a:p>
        </p:txBody>
      </p:sp>
      <p:sp>
        <p:nvSpPr>
          <p:cNvPr id="21528" name="Rectangle 24"/>
          <p:cNvSpPr>
            <a:spLocks noChangeArrowheads="1"/>
          </p:cNvSpPr>
          <p:nvPr/>
        </p:nvSpPr>
        <p:spPr bwMode="auto">
          <a:xfrm>
            <a:off x="4572000" y="43434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C</a:t>
            </a:r>
          </a:p>
        </p:txBody>
      </p:sp>
      <p:sp>
        <p:nvSpPr>
          <p:cNvPr id="21529" name="Rectangle 25"/>
          <p:cNvSpPr>
            <a:spLocks noChangeArrowheads="1"/>
          </p:cNvSpPr>
          <p:nvPr/>
        </p:nvSpPr>
        <p:spPr bwMode="auto">
          <a:xfrm>
            <a:off x="4572000" y="4800600"/>
            <a:ext cx="381000" cy="623888"/>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sym typeface="Greek Symbols" pitchFamily="18" charset="2"/>
              </a:rPr>
              <a:t>A</a:t>
            </a:r>
          </a:p>
          <a:p>
            <a:pPr algn="ctr">
              <a:spcBef>
                <a:spcPct val="0"/>
              </a:spcBef>
              <a:buClrTx/>
              <a:buSzTx/>
              <a:buFontTx/>
              <a:buNone/>
            </a:pPr>
            <a:r>
              <a:rPr kumimoji="0" lang="en-US" altLang="zh-CN" sz="1800">
                <a:latin typeface="Helvetica" panose="020B0604020202020204" pitchFamily="34" charset="0"/>
                <a:sym typeface="Greek Symbols" pitchFamily="18" charset="2"/>
              </a:rPr>
              <a:t>B</a:t>
            </a:r>
            <a:endParaRPr kumimoji="0" lang="en-US" altLang="zh-CN" sz="1800" i="1">
              <a:latin typeface="Helvetica" panose="020B0604020202020204" pitchFamily="34" charset="0"/>
            </a:endParaRPr>
          </a:p>
        </p:txBody>
      </p:sp>
      <p:sp>
        <p:nvSpPr>
          <p:cNvPr id="21530" name="Rectangle 26"/>
          <p:cNvSpPr>
            <a:spLocks noChangeArrowheads="1"/>
          </p:cNvSpPr>
          <p:nvPr/>
        </p:nvSpPr>
        <p:spPr bwMode="auto">
          <a:xfrm>
            <a:off x="2971800" y="2590800"/>
            <a:ext cx="3810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C</a:t>
            </a:r>
          </a:p>
        </p:txBody>
      </p:sp>
      <p:sp>
        <p:nvSpPr>
          <p:cNvPr id="21531" name="Rectangle 27"/>
          <p:cNvSpPr>
            <a:spLocks noChangeArrowheads="1"/>
          </p:cNvSpPr>
          <p:nvPr/>
        </p:nvSpPr>
        <p:spPr bwMode="auto">
          <a:xfrm>
            <a:off x="2971800" y="3048000"/>
            <a:ext cx="381000" cy="617538"/>
          </a:xfrm>
          <a:prstGeom prst="rect">
            <a:avLst/>
          </a:prstGeom>
          <a:solidFill>
            <a:schemeClr val="bg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sym typeface="Greek Symbols" pitchFamily="18" charset="2"/>
              </a:rPr>
              <a:t>A</a:t>
            </a:r>
          </a:p>
          <a:p>
            <a:pPr algn="ctr">
              <a:spcBef>
                <a:spcPct val="0"/>
              </a:spcBef>
              <a:buClrTx/>
              <a:buSzTx/>
              <a:buFontTx/>
              <a:buNone/>
            </a:pPr>
            <a:r>
              <a:rPr kumimoji="0" lang="en-US" altLang="zh-CN" sz="1800">
                <a:latin typeface="Helvetica" panose="020B0604020202020204" pitchFamily="34" charset="0"/>
                <a:sym typeface="Greek Symbols" pitchFamily="18" charset="2"/>
              </a:rPr>
              <a:t>B</a:t>
            </a:r>
            <a:endParaRPr kumimoji="0" lang="en-US" altLang="zh-CN" sz="1800" i="1">
              <a:latin typeface="Helvetica" panose="020B0604020202020204" pitchFamily="34" charset="0"/>
            </a:endParaRPr>
          </a:p>
        </p:txBody>
      </p:sp>
      <p:sp>
        <p:nvSpPr>
          <p:cNvPr id="21532" name="Text Box 28"/>
          <p:cNvSpPr txBox="1">
            <a:spLocks noChangeArrowheads="1"/>
          </p:cNvSpPr>
          <p:nvPr/>
        </p:nvSpPr>
        <p:spPr bwMode="auto">
          <a:xfrm>
            <a:off x="3730625" y="3743325"/>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en-US" altLang="zh-CN" sz="1800">
                <a:latin typeface="Helvetica" panose="020B0604020202020204" pitchFamily="34" charset="0"/>
                <a:sym typeface="Symbol" panose="05050102010706020507" pitchFamily="18" charset="2"/>
              </a:rPr>
              <a:t></a:t>
            </a:r>
            <a:r>
              <a:rPr kumimoji="0" lang="en-US" altLang="zh-CN" sz="1800" i="1" baseline="-25000">
                <a:latin typeface="Helvetica" panose="020B0604020202020204" pitchFamily="34" charset="0"/>
                <a:sym typeface="Symbol" panose="05050102010706020507" pitchFamily="18" charset="2"/>
              </a:rPr>
              <a:t>A,B</a:t>
            </a:r>
            <a:r>
              <a:rPr kumimoji="0" lang="en-US" altLang="zh-CN" sz="1800">
                <a:latin typeface="Helvetica" panose="020B0604020202020204" pitchFamily="34" charset="0"/>
                <a:sym typeface="Symbol" panose="05050102010706020507" pitchFamily="18" charset="2"/>
              </a:rPr>
              <a:t>(</a:t>
            </a:r>
            <a:r>
              <a:rPr kumimoji="0" lang="en-US" altLang="zh-CN" sz="1800" i="1">
                <a:latin typeface="Helvetica" panose="020B0604020202020204" pitchFamily="34" charset="0"/>
                <a:sym typeface="Symbol" panose="05050102010706020507" pitchFamily="18" charset="2"/>
              </a:rPr>
              <a:t>r</a:t>
            </a:r>
            <a:r>
              <a:rPr kumimoji="0" lang="en-US" altLang="zh-CN" sz="1800">
                <a:latin typeface="Helvetica" panose="020B0604020202020204" pitchFamily="34" charset="0"/>
                <a:sym typeface="Symbol" panose="05050102010706020507" pitchFamily="18" charset="2"/>
              </a:rPr>
              <a:t>)</a:t>
            </a:r>
            <a:endParaRPr kumimoji="0" lang="en-US" altLang="zh-CN" sz="180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smtClean="0"/>
              <a:t>举例</a:t>
            </a:r>
          </a:p>
        </p:txBody>
      </p:sp>
      <p:sp>
        <p:nvSpPr>
          <p:cNvPr id="168963" name="Rectangle 3"/>
          <p:cNvSpPr>
            <a:spLocks noGrp="1" noChangeArrowheads="1"/>
          </p:cNvSpPr>
          <p:nvPr>
            <p:ph type="body" idx="1"/>
          </p:nvPr>
        </p:nvSpPr>
        <p:spPr/>
        <p:txBody>
          <a:bodyPr/>
          <a:lstStyle/>
          <a:p>
            <a:pPr>
              <a:tabLst>
                <a:tab pos="1149350" algn="l"/>
                <a:tab pos="3311525" algn="ctr"/>
              </a:tabLst>
            </a:pPr>
            <a:r>
              <a:rPr lang="zh-CN" altLang="en-US" sz="2000" smtClean="0"/>
              <a:t>关系模式</a:t>
            </a:r>
            <a:r>
              <a:rPr lang="en-US" altLang="zh-CN" sz="2000" smtClean="0"/>
              <a:t>R</a:t>
            </a:r>
            <a:r>
              <a:rPr lang="zh-CN" altLang="en-US" sz="2000" smtClean="0"/>
              <a:t>的属性集被分为三个非空子集</a:t>
            </a:r>
          </a:p>
          <a:p>
            <a:pPr>
              <a:buFont typeface="Monotype Sorts" charset="2"/>
              <a:buNone/>
              <a:tabLst>
                <a:tab pos="1149350" algn="l"/>
                <a:tab pos="3311525" algn="ctr"/>
              </a:tabLst>
            </a:pPr>
            <a:r>
              <a:rPr lang="en-US" altLang="zh-CN" sz="2000" smtClean="0"/>
              <a:t>			</a:t>
            </a:r>
            <a:r>
              <a:rPr lang="en-US" altLang="zh-CN" sz="2000" i="1" smtClean="0"/>
              <a:t>Y, Z, W</a:t>
            </a:r>
          </a:p>
          <a:p>
            <a:pPr>
              <a:tabLst>
                <a:tab pos="1149350" algn="l"/>
                <a:tab pos="3311525" algn="ctr"/>
              </a:tabLst>
            </a:pPr>
            <a:r>
              <a:rPr lang="en-US" altLang="zh-CN" sz="2000" i="1" smtClean="0"/>
              <a:t>Y </a:t>
            </a:r>
            <a:r>
              <a:rPr lang="en-US" altLang="zh-CN" sz="2000" b="1"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Z </a:t>
            </a:r>
            <a:r>
              <a:rPr lang="zh-CN" altLang="en-US" sz="2000" smtClean="0">
                <a:sym typeface="Monotype Sorts" charset="2"/>
              </a:rPr>
              <a:t>当且仅当对于所有可能的关系</a:t>
            </a:r>
            <a:r>
              <a:rPr lang="en-US" altLang="zh-CN" sz="2000" i="1" smtClean="0">
                <a:sym typeface="Monotype Sorts" charset="2"/>
              </a:rPr>
              <a:t>r </a:t>
            </a:r>
            <a:r>
              <a:rPr lang="en-US" altLang="zh-CN" sz="2000" smtClean="0">
                <a:sym typeface="Monotype Sorts" charset="2"/>
              </a:rPr>
              <a:t>(</a:t>
            </a:r>
            <a:r>
              <a:rPr lang="en-US" altLang="zh-CN" sz="2000" i="1" smtClean="0">
                <a:sym typeface="Monotype Sorts" charset="2"/>
              </a:rPr>
              <a:t>R </a:t>
            </a:r>
            <a:r>
              <a:rPr lang="en-US" altLang="zh-CN" sz="2000" smtClean="0">
                <a:sym typeface="Monotype Sorts" charset="2"/>
              </a:rPr>
              <a:t>)</a:t>
            </a:r>
            <a:endParaRPr lang="en-US" altLang="zh-CN" sz="2000" i="1" smtClean="0">
              <a:sym typeface="Monotype Sorts" charset="2"/>
            </a:endParaRPr>
          </a:p>
          <a:p>
            <a:pPr>
              <a:buFont typeface="Monotype Sorts" charset="2"/>
              <a:buNone/>
              <a:tabLst>
                <a:tab pos="1149350" algn="l"/>
                <a:tab pos="3311525" algn="ctr"/>
              </a:tabLst>
            </a:pPr>
            <a:r>
              <a:rPr lang="en-US" altLang="zh-CN" sz="2000" smtClean="0">
                <a:sym typeface="Monotype Sorts" charset="2"/>
              </a:rPr>
              <a:t>		&lt; </a:t>
            </a:r>
            <a:r>
              <a:rPr lang="en-US" altLang="zh-CN" sz="2000" i="1" smtClean="0">
                <a:sym typeface="Monotype Sorts" charset="2"/>
              </a:rPr>
              <a:t>y</a:t>
            </a:r>
            <a:r>
              <a:rPr lang="en-US" altLang="zh-CN" sz="2000" baseline="-25000" smtClean="0">
                <a:sym typeface="Monotype Sorts" charset="2"/>
              </a:rPr>
              <a:t>1</a:t>
            </a:r>
            <a:r>
              <a:rPr lang="en-US" altLang="zh-CN" sz="2000" smtClean="0">
                <a:sym typeface="Monotype Sorts" charset="2"/>
              </a:rPr>
              <a:t>, </a:t>
            </a:r>
            <a:r>
              <a:rPr lang="en-US" altLang="zh-CN" sz="2000" i="1" smtClean="0">
                <a:sym typeface="Monotype Sorts" charset="2"/>
              </a:rPr>
              <a:t>z</a:t>
            </a:r>
            <a:r>
              <a:rPr lang="en-US" altLang="zh-CN" sz="2000" baseline="-25000" smtClean="0">
                <a:sym typeface="Monotype Sorts" charset="2"/>
              </a:rPr>
              <a:t>1</a:t>
            </a:r>
            <a:r>
              <a:rPr lang="en-US" altLang="zh-CN" sz="2000" smtClean="0">
                <a:sym typeface="Monotype Sorts" charset="2"/>
              </a:rPr>
              <a:t>, </a:t>
            </a:r>
            <a:r>
              <a:rPr lang="en-US" altLang="zh-CN" sz="2000" i="1" smtClean="0">
                <a:sym typeface="Monotype Sorts" charset="2"/>
              </a:rPr>
              <a:t>w</a:t>
            </a:r>
            <a:r>
              <a:rPr lang="en-US" altLang="zh-CN" sz="2000" baseline="-25000" smtClean="0">
                <a:sym typeface="Monotype Sorts" charset="2"/>
              </a:rPr>
              <a:t>1</a:t>
            </a:r>
            <a:r>
              <a:rPr lang="en-US" altLang="zh-CN" sz="2000" smtClean="0">
                <a:sym typeface="Monotype Sorts" charset="2"/>
              </a:rPr>
              <a:t> &gt; </a:t>
            </a:r>
            <a:r>
              <a:rPr lang="en-US" altLang="zh-CN" sz="2000" smtClean="0">
                <a:sym typeface="Symbol" panose="05050102010706020507" pitchFamily="18" charset="2"/>
              </a:rPr>
              <a:t> </a:t>
            </a:r>
            <a:r>
              <a:rPr lang="en-US" altLang="zh-CN" sz="2000" i="1" smtClean="0">
                <a:sym typeface="Symbol" panose="05050102010706020507" pitchFamily="18" charset="2"/>
              </a:rPr>
              <a:t>r</a:t>
            </a:r>
            <a:r>
              <a:rPr lang="en-US" altLang="zh-CN" sz="2000" smtClean="0">
                <a:sym typeface="Symbol" panose="05050102010706020507" pitchFamily="18" charset="2"/>
              </a:rPr>
              <a:t> and &lt; </a:t>
            </a:r>
            <a:r>
              <a:rPr lang="en-US" altLang="zh-CN" sz="2000" i="1" smtClean="0">
                <a:sym typeface="Monotype Sorts" charset="2"/>
              </a:rPr>
              <a:t>y</a:t>
            </a:r>
            <a:r>
              <a:rPr lang="en-US" altLang="zh-CN" sz="2000" baseline="-25000" smtClean="0">
                <a:sym typeface="Monotype Sorts" charset="2"/>
              </a:rPr>
              <a:t>1</a:t>
            </a:r>
            <a:r>
              <a:rPr lang="en-US" altLang="zh-CN" sz="2000" smtClean="0">
                <a:sym typeface="Monotype Sorts" charset="2"/>
              </a:rPr>
              <a:t>, </a:t>
            </a:r>
            <a:r>
              <a:rPr lang="en-US" altLang="zh-CN" sz="2000" i="1" smtClean="0">
                <a:sym typeface="Monotype Sorts" charset="2"/>
              </a:rPr>
              <a:t>z</a:t>
            </a:r>
            <a:r>
              <a:rPr lang="en-US" altLang="zh-CN" sz="2000" baseline="-25000" smtClean="0">
                <a:sym typeface="Monotype Sorts" charset="2"/>
              </a:rPr>
              <a:t>2</a:t>
            </a:r>
            <a:r>
              <a:rPr lang="en-US" altLang="zh-CN" sz="2000" smtClean="0">
                <a:sym typeface="Monotype Sorts" charset="2"/>
              </a:rPr>
              <a:t>, </a:t>
            </a:r>
            <a:r>
              <a:rPr lang="en-US" altLang="zh-CN" sz="2000" i="1" smtClean="0">
                <a:sym typeface="Monotype Sorts" charset="2"/>
              </a:rPr>
              <a:t>w</a:t>
            </a:r>
            <a:r>
              <a:rPr lang="en-US" altLang="zh-CN" sz="2000" baseline="-25000" smtClean="0">
                <a:sym typeface="Monotype Sorts" charset="2"/>
              </a:rPr>
              <a:t>2</a:t>
            </a:r>
            <a:r>
              <a:rPr lang="en-US" altLang="zh-CN" sz="2000" smtClean="0">
                <a:sym typeface="Monotype Sorts" charset="2"/>
              </a:rPr>
              <a:t> &gt; </a:t>
            </a:r>
            <a:r>
              <a:rPr lang="en-US" altLang="zh-CN" sz="2000" smtClean="0">
                <a:sym typeface="Symbol" panose="05050102010706020507" pitchFamily="18" charset="2"/>
              </a:rPr>
              <a:t> </a:t>
            </a:r>
            <a:r>
              <a:rPr lang="en-US" altLang="zh-CN" sz="2000" i="1" smtClean="0">
                <a:sym typeface="Symbol" panose="05050102010706020507" pitchFamily="18" charset="2"/>
              </a:rPr>
              <a:t>r</a:t>
            </a:r>
            <a:endParaRPr lang="en-US" altLang="zh-CN" sz="2000" smtClean="0">
              <a:sym typeface="Symbol" panose="05050102010706020507" pitchFamily="18" charset="2"/>
            </a:endParaRPr>
          </a:p>
          <a:p>
            <a:pPr>
              <a:buFont typeface="Monotype Sorts" charset="2"/>
              <a:buNone/>
              <a:tabLst>
                <a:tab pos="1149350" algn="l"/>
                <a:tab pos="3311525" algn="ctr"/>
              </a:tabLst>
            </a:pPr>
            <a:r>
              <a:rPr lang="en-US" altLang="zh-CN" sz="2000" smtClean="0">
                <a:sym typeface="Symbol" panose="05050102010706020507" pitchFamily="18" charset="2"/>
              </a:rPr>
              <a:t>	then</a:t>
            </a:r>
          </a:p>
          <a:p>
            <a:pPr>
              <a:buFont typeface="Monotype Sorts" charset="2"/>
              <a:buNone/>
              <a:tabLst>
                <a:tab pos="1149350" algn="l"/>
                <a:tab pos="3311525" algn="ctr"/>
              </a:tabLst>
            </a:pPr>
            <a:r>
              <a:rPr lang="en-US" altLang="zh-CN" sz="2000" smtClean="0">
                <a:sym typeface="Symbol" panose="05050102010706020507" pitchFamily="18" charset="2"/>
              </a:rPr>
              <a:t>		</a:t>
            </a:r>
            <a:r>
              <a:rPr lang="en-US" altLang="zh-CN" sz="2000" smtClean="0">
                <a:sym typeface="Monotype Sorts" charset="2"/>
              </a:rPr>
              <a:t>&lt; </a:t>
            </a:r>
            <a:r>
              <a:rPr lang="en-US" altLang="zh-CN" sz="2000" i="1" smtClean="0">
                <a:sym typeface="Monotype Sorts" charset="2"/>
              </a:rPr>
              <a:t>y</a:t>
            </a:r>
            <a:r>
              <a:rPr lang="en-US" altLang="zh-CN" sz="2000" baseline="-25000" smtClean="0">
                <a:sym typeface="Monotype Sorts" charset="2"/>
              </a:rPr>
              <a:t>1</a:t>
            </a:r>
            <a:r>
              <a:rPr lang="en-US" altLang="zh-CN" sz="2000" smtClean="0">
                <a:sym typeface="Monotype Sorts" charset="2"/>
              </a:rPr>
              <a:t>, </a:t>
            </a:r>
            <a:r>
              <a:rPr lang="en-US" altLang="zh-CN" sz="2000" i="1" smtClean="0">
                <a:sym typeface="Monotype Sorts" charset="2"/>
              </a:rPr>
              <a:t>z</a:t>
            </a:r>
            <a:r>
              <a:rPr lang="en-US" altLang="zh-CN" sz="2000" baseline="-25000" smtClean="0">
                <a:sym typeface="Monotype Sorts" charset="2"/>
              </a:rPr>
              <a:t>1</a:t>
            </a:r>
            <a:r>
              <a:rPr lang="en-US" altLang="zh-CN" sz="2000" smtClean="0">
                <a:sym typeface="Monotype Sorts" charset="2"/>
              </a:rPr>
              <a:t>, </a:t>
            </a:r>
            <a:r>
              <a:rPr lang="en-US" altLang="zh-CN" sz="2000" i="1" smtClean="0">
                <a:sym typeface="Monotype Sorts" charset="2"/>
              </a:rPr>
              <a:t>w</a:t>
            </a:r>
            <a:r>
              <a:rPr lang="en-US" altLang="zh-CN" sz="2000" baseline="-25000" smtClean="0">
                <a:sym typeface="Monotype Sorts" charset="2"/>
              </a:rPr>
              <a:t>2</a:t>
            </a:r>
            <a:r>
              <a:rPr lang="en-US" altLang="zh-CN" sz="2000" smtClean="0">
                <a:sym typeface="Monotype Sorts" charset="2"/>
              </a:rPr>
              <a:t> &gt; </a:t>
            </a:r>
            <a:r>
              <a:rPr lang="en-US" altLang="zh-CN" sz="2000" smtClean="0">
                <a:sym typeface="Symbol" panose="05050102010706020507" pitchFamily="18" charset="2"/>
              </a:rPr>
              <a:t> </a:t>
            </a:r>
            <a:r>
              <a:rPr lang="en-US" altLang="zh-CN" sz="2000" i="1" smtClean="0">
                <a:sym typeface="Symbol" panose="05050102010706020507" pitchFamily="18" charset="2"/>
              </a:rPr>
              <a:t>r</a:t>
            </a:r>
            <a:r>
              <a:rPr lang="en-US" altLang="zh-CN" sz="2000" smtClean="0">
                <a:sym typeface="Symbol" panose="05050102010706020507" pitchFamily="18" charset="2"/>
              </a:rPr>
              <a:t> and &lt; </a:t>
            </a:r>
            <a:r>
              <a:rPr lang="en-US" altLang="zh-CN" sz="2000" i="1" smtClean="0">
                <a:sym typeface="Monotype Sorts" charset="2"/>
              </a:rPr>
              <a:t>y</a:t>
            </a:r>
            <a:r>
              <a:rPr lang="en-US" altLang="zh-CN" sz="2000" baseline="-25000" smtClean="0">
                <a:sym typeface="Monotype Sorts" charset="2"/>
              </a:rPr>
              <a:t>1</a:t>
            </a:r>
            <a:r>
              <a:rPr lang="en-US" altLang="zh-CN" sz="2000" smtClean="0">
                <a:sym typeface="Monotype Sorts" charset="2"/>
              </a:rPr>
              <a:t>, </a:t>
            </a:r>
            <a:r>
              <a:rPr lang="en-US" altLang="zh-CN" sz="2000" i="1" smtClean="0">
                <a:sym typeface="Monotype Sorts" charset="2"/>
              </a:rPr>
              <a:t>z</a:t>
            </a:r>
            <a:r>
              <a:rPr lang="en-US" altLang="zh-CN" sz="2000" baseline="-25000" smtClean="0">
                <a:sym typeface="Monotype Sorts" charset="2"/>
              </a:rPr>
              <a:t>2</a:t>
            </a:r>
            <a:r>
              <a:rPr lang="en-US" altLang="zh-CN" sz="2000" smtClean="0">
                <a:sym typeface="Monotype Sorts" charset="2"/>
              </a:rPr>
              <a:t>, </a:t>
            </a:r>
            <a:r>
              <a:rPr lang="en-US" altLang="zh-CN" sz="2000" i="1" smtClean="0">
                <a:sym typeface="Monotype Sorts" charset="2"/>
              </a:rPr>
              <a:t>w</a:t>
            </a:r>
            <a:r>
              <a:rPr lang="en-US" altLang="zh-CN" sz="2000" baseline="-25000" smtClean="0">
                <a:sym typeface="Monotype Sorts" charset="2"/>
              </a:rPr>
              <a:t>1</a:t>
            </a:r>
            <a:r>
              <a:rPr lang="en-US" altLang="zh-CN" sz="2000" smtClean="0">
                <a:sym typeface="Monotype Sorts" charset="2"/>
              </a:rPr>
              <a:t> &gt; </a:t>
            </a:r>
            <a:r>
              <a:rPr lang="en-US" altLang="zh-CN" sz="2000" smtClean="0">
                <a:sym typeface="Symbol" panose="05050102010706020507" pitchFamily="18" charset="2"/>
              </a:rPr>
              <a:t> </a:t>
            </a:r>
            <a:r>
              <a:rPr lang="en-US" altLang="zh-CN" sz="2000" i="1" smtClean="0">
                <a:sym typeface="Symbol" panose="05050102010706020507" pitchFamily="18" charset="2"/>
              </a:rPr>
              <a:t>r</a:t>
            </a:r>
          </a:p>
          <a:p>
            <a:pPr>
              <a:tabLst>
                <a:tab pos="1149350" algn="l"/>
                <a:tab pos="3311525" algn="ctr"/>
              </a:tabLst>
            </a:pPr>
            <a:r>
              <a:rPr lang="en-US" altLang="zh-CN" sz="2000" i="1" smtClean="0">
                <a:sym typeface="Symbol" panose="05050102010706020507" pitchFamily="18" charset="2"/>
              </a:rPr>
              <a:t>Z</a:t>
            </a:r>
            <a:r>
              <a:rPr lang="en-US" altLang="zh-CN" sz="2000" smtClean="0">
                <a:sym typeface="Symbol" panose="05050102010706020507" pitchFamily="18" charset="2"/>
              </a:rPr>
              <a:t> </a:t>
            </a:r>
            <a:r>
              <a:rPr lang="zh-CN" altLang="en-US" sz="2000" smtClean="0">
                <a:sym typeface="Symbol" panose="05050102010706020507" pitchFamily="18" charset="2"/>
              </a:rPr>
              <a:t>和</a:t>
            </a:r>
            <a:r>
              <a:rPr lang="en-US" altLang="zh-CN" sz="2000" i="1" smtClean="0">
                <a:sym typeface="Symbol" panose="05050102010706020507" pitchFamily="18" charset="2"/>
              </a:rPr>
              <a:t>W</a:t>
            </a:r>
            <a:r>
              <a:rPr lang="en-US" altLang="zh-CN" sz="2000" smtClean="0">
                <a:sym typeface="Symbol" panose="05050102010706020507" pitchFamily="18" charset="2"/>
              </a:rPr>
              <a:t> </a:t>
            </a:r>
            <a:r>
              <a:rPr lang="zh-CN" altLang="en-US" sz="2000" smtClean="0">
                <a:sym typeface="Symbol" panose="05050102010706020507" pitchFamily="18" charset="2"/>
              </a:rPr>
              <a:t>同等地位</a:t>
            </a:r>
            <a:r>
              <a:rPr lang="en-US" altLang="zh-CN" sz="2000" smtClean="0">
                <a:sym typeface="Symbol" panose="05050102010706020507" pitchFamily="18" charset="2"/>
              </a:rPr>
              <a:t> </a:t>
            </a:r>
          </a:p>
          <a:p>
            <a:pPr>
              <a:buFont typeface="Monotype Sorts" charset="2"/>
              <a:buNone/>
              <a:tabLst>
                <a:tab pos="1149350" algn="l"/>
                <a:tab pos="3311525" algn="ctr"/>
              </a:tabLst>
            </a:pPr>
            <a:r>
              <a:rPr lang="en-US" altLang="zh-CN" sz="2000" i="1" smtClean="0">
                <a:sym typeface="Symbol" panose="05050102010706020507" pitchFamily="18" charset="2"/>
              </a:rPr>
              <a:t>		Y </a:t>
            </a:r>
            <a:r>
              <a:rPr lang="en-US" altLang="zh-CN" sz="2000" b="1"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Z </a:t>
            </a:r>
            <a:r>
              <a:rPr lang="en-US" altLang="zh-CN" sz="2000" smtClean="0">
                <a:sym typeface="Monotype Sorts" charset="2"/>
              </a:rPr>
              <a:t>if </a:t>
            </a:r>
            <a:r>
              <a:rPr lang="en-US" altLang="zh-CN" sz="2000" i="1" smtClean="0">
                <a:sym typeface="Monotype Sorts" charset="2"/>
              </a:rPr>
              <a:t>Y</a:t>
            </a:r>
            <a:r>
              <a:rPr lang="en-US" altLang="zh-CN" sz="2000" smtClean="0">
                <a:sym typeface="Monotype Sorts" charset="2"/>
              </a:rPr>
              <a:t> </a:t>
            </a:r>
            <a:r>
              <a:rPr lang="en-US" altLang="zh-CN" sz="2000" b="1"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W </a:t>
            </a:r>
            <a:endParaRPr lang="en-US" altLang="zh-CN" sz="2000" i="1" smtClean="0">
              <a:sym typeface="Symbol" panose="05050102010706020507" pitchFamily="18" charset="2"/>
            </a:endParaRPr>
          </a:p>
          <a:p>
            <a:pPr>
              <a:buFont typeface="Monotype Sorts" charset="2"/>
              <a:buNone/>
              <a:tabLst>
                <a:tab pos="1149350" algn="l"/>
                <a:tab pos="3311525" algn="ctr"/>
              </a:tabLst>
            </a:pPr>
            <a:endParaRPr lang="en-US" altLang="zh-CN" sz="2000"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smtClean="0"/>
              <a:t>举例</a:t>
            </a:r>
            <a:r>
              <a:rPr lang="en-US" altLang="zh-CN" smtClean="0"/>
              <a:t>(</a:t>
            </a:r>
            <a:r>
              <a:rPr lang="zh-CN" altLang="en-US" smtClean="0"/>
              <a:t>续</a:t>
            </a:r>
            <a:r>
              <a:rPr lang="en-US" altLang="zh-CN" smtClean="0"/>
              <a:t>)</a:t>
            </a:r>
          </a:p>
        </p:txBody>
      </p:sp>
      <p:sp>
        <p:nvSpPr>
          <p:cNvPr id="171011" name="Rectangle 3"/>
          <p:cNvSpPr>
            <a:spLocks noGrp="1" noChangeArrowheads="1"/>
          </p:cNvSpPr>
          <p:nvPr>
            <p:ph type="body" idx="1"/>
          </p:nvPr>
        </p:nvSpPr>
        <p:spPr>
          <a:xfrm>
            <a:off x="814388" y="1093788"/>
            <a:ext cx="7958137" cy="4776787"/>
          </a:xfrm>
        </p:spPr>
        <p:txBody>
          <a:bodyPr/>
          <a:lstStyle/>
          <a:p>
            <a:pPr>
              <a:tabLst>
                <a:tab pos="2463800" algn="l"/>
              </a:tabLst>
            </a:pPr>
            <a:r>
              <a:rPr lang="zh-CN" altLang="en-US" sz="2400" dirty="0" smtClean="0"/>
              <a:t>例子中</a:t>
            </a:r>
            <a:endParaRPr lang="en-US" altLang="zh-CN" sz="2400" dirty="0" smtClean="0"/>
          </a:p>
          <a:p>
            <a:pPr>
              <a:buFont typeface="Monotype Sorts" charset="2"/>
              <a:buNone/>
              <a:tabLst>
                <a:tab pos="2463800" algn="l"/>
              </a:tabLst>
            </a:pPr>
            <a:r>
              <a:rPr lang="en-US" altLang="zh-CN" sz="2400" dirty="0" smtClean="0"/>
              <a:t>		</a:t>
            </a:r>
            <a:r>
              <a:rPr lang="en-US" altLang="zh-CN" sz="2000" i="1" dirty="0" smtClean="0"/>
              <a:t>ID </a:t>
            </a:r>
            <a:r>
              <a:rPr lang="en-US" altLang="zh-CN" sz="2000" b="1" dirty="0" smtClean="0">
                <a:sym typeface="Symbol" panose="05050102010706020507" pitchFamily="18" charset="2"/>
              </a:rPr>
              <a:t></a:t>
            </a:r>
            <a:r>
              <a:rPr lang="en-US" altLang="zh-CN" sz="2000" dirty="0" smtClean="0">
                <a:sym typeface="Monotype Sorts" charset="2"/>
              </a:rPr>
              <a:t> </a:t>
            </a:r>
            <a:r>
              <a:rPr lang="en-US" altLang="zh-CN" sz="2000" i="1" dirty="0" err="1" smtClean="0">
                <a:sym typeface="Monotype Sorts" charset="2"/>
              </a:rPr>
              <a:t>child_name</a:t>
            </a:r>
            <a:r>
              <a:rPr lang="en-US" altLang="zh-CN" sz="2000" dirty="0" smtClean="0">
                <a:sym typeface="Monotype Sorts" charset="2"/>
              </a:rPr>
              <a:t>	</a:t>
            </a:r>
            <a:br>
              <a:rPr lang="en-US" altLang="zh-CN" sz="2000" dirty="0" smtClean="0">
                <a:sym typeface="Monotype Sorts" charset="2"/>
              </a:rPr>
            </a:br>
            <a:r>
              <a:rPr lang="en-US" altLang="zh-CN" sz="2000" dirty="0" smtClean="0">
                <a:sym typeface="Monotype Sorts" charset="2"/>
              </a:rPr>
              <a:t>	</a:t>
            </a:r>
            <a:r>
              <a:rPr lang="en-US" altLang="zh-CN" sz="2000" i="1" dirty="0" smtClean="0">
                <a:sym typeface="Monotype Sorts" charset="2"/>
              </a:rPr>
              <a:t>ID </a:t>
            </a:r>
            <a:r>
              <a:rPr lang="en-US" altLang="zh-CN" sz="2000" b="1" dirty="0" smtClean="0">
                <a:sym typeface="Symbol" panose="05050102010706020507" pitchFamily="18" charset="2"/>
              </a:rPr>
              <a:t></a:t>
            </a:r>
            <a:r>
              <a:rPr lang="en-US" altLang="zh-CN" sz="2000" i="1" dirty="0" smtClean="0">
                <a:sym typeface="Monotype Sorts" charset="2"/>
              </a:rPr>
              <a:t> </a:t>
            </a:r>
            <a:r>
              <a:rPr lang="en-US" altLang="zh-CN" sz="2000" i="1" dirty="0" err="1" smtClean="0">
                <a:sym typeface="Monotype Sorts" charset="2"/>
              </a:rPr>
              <a:t>phone_number</a:t>
            </a:r>
            <a:endParaRPr lang="en-US" altLang="zh-CN" sz="2000" i="1" dirty="0" smtClean="0">
              <a:sym typeface="Monotype Sorts" charset="2"/>
            </a:endParaRPr>
          </a:p>
          <a:p>
            <a:pPr>
              <a:tabLst>
                <a:tab pos="2463800" algn="l"/>
              </a:tabLst>
            </a:pPr>
            <a:r>
              <a:rPr lang="zh-CN" altLang="en-US" sz="2400" dirty="0" smtClean="0">
                <a:sym typeface="Monotype Sorts" charset="2"/>
              </a:rPr>
              <a:t>以上正式定义应该使用给定</a:t>
            </a:r>
            <a:r>
              <a:rPr lang="en-US" altLang="zh-CN" sz="2400" i="1" dirty="0" smtClean="0">
                <a:sym typeface="Monotype Sorts" charset="2"/>
              </a:rPr>
              <a:t>Y</a:t>
            </a:r>
            <a:r>
              <a:rPr lang="en-US" altLang="zh-CN" sz="2400" dirty="0" smtClean="0">
                <a:sym typeface="Monotype Sorts" charset="2"/>
              </a:rPr>
              <a:t>(</a:t>
            </a:r>
            <a:r>
              <a:rPr lang="en-US" altLang="zh-CN" sz="2400" i="1" dirty="0" smtClean="0">
                <a:sym typeface="Monotype Sorts" charset="2"/>
              </a:rPr>
              <a:t>ID</a:t>
            </a:r>
            <a:r>
              <a:rPr lang="en-US" altLang="zh-CN" sz="2400" dirty="0" smtClean="0">
                <a:sym typeface="Monotype Sorts" charset="2"/>
              </a:rPr>
              <a:t>)</a:t>
            </a:r>
            <a:r>
              <a:rPr lang="zh-CN" altLang="en-US" sz="2400" dirty="0" smtClean="0">
                <a:sym typeface="Monotype Sorts" charset="2"/>
              </a:rPr>
              <a:t>特定值来表示它和</a:t>
            </a:r>
            <a:r>
              <a:rPr lang="en-US" altLang="zh-CN" sz="2400" dirty="0" smtClean="0">
                <a:sym typeface="Monotype Sorts" charset="2"/>
              </a:rPr>
              <a:t>Z</a:t>
            </a:r>
            <a:r>
              <a:rPr lang="zh-CN" altLang="en-US" sz="2400" dirty="0" smtClean="0">
                <a:sym typeface="Monotype Sorts" charset="2"/>
              </a:rPr>
              <a:t>集合的值和</a:t>
            </a:r>
            <a:r>
              <a:rPr lang="en-US" altLang="zh-CN" sz="2400" dirty="0" smtClean="0">
                <a:sym typeface="Monotype Sorts" charset="2"/>
              </a:rPr>
              <a:t>W</a:t>
            </a:r>
            <a:r>
              <a:rPr lang="zh-CN" altLang="en-US" sz="2400" dirty="0" smtClean="0">
                <a:sym typeface="Monotype Sorts" charset="2"/>
              </a:rPr>
              <a:t>集合的值有关，并且这两个集合在一定程度上是相互独立的 </a:t>
            </a:r>
          </a:p>
          <a:p>
            <a:pPr>
              <a:tabLst>
                <a:tab pos="2463800" algn="l"/>
              </a:tabLst>
            </a:pPr>
            <a:r>
              <a:rPr lang="en-US" altLang="zh-CN" sz="2400" dirty="0" smtClean="0">
                <a:sym typeface="Monotype Sorts" charset="2"/>
              </a:rPr>
              <a:t>Note: </a:t>
            </a:r>
          </a:p>
          <a:p>
            <a:pPr lvl="1">
              <a:tabLst>
                <a:tab pos="2463800" algn="l"/>
              </a:tabLst>
            </a:pPr>
            <a:r>
              <a:rPr lang="zh-CN" altLang="en-US" sz="2000" dirty="0" smtClean="0">
                <a:sym typeface="Monotype Sorts" charset="2"/>
              </a:rPr>
              <a:t>如果 </a:t>
            </a:r>
            <a:r>
              <a:rPr lang="en-US" altLang="zh-CN" sz="2000" i="1" dirty="0" smtClean="0">
                <a:sym typeface="Monotype Sorts" charset="2"/>
              </a:rPr>
              <a:t>Y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sym typeface="Monotype Sorts" charset="2"/>
              </a:rPr>
              <a:t>Z </a:t>
            </a:r>
            <a:r>
              <a:rPr lang="en-US" altLang="zh-CN" sz="2000" dirty="0" smtClean="0">
                <a:sym typeface="Monotype Sorts" charset="2"/>
              </a:rPr>
              <a:t> </a:t>
            </a:r>
            <a:r>
              <a:rPr lang="zh-CN" altLang="en-US" sz="2000" dirty="0" smtClean="0">
                <a:sym typeface="Monotype Sorts" charset="2"/>
              </a:rPr>
              <a:t>那么 </a:t>
            </a:r>
            <a:r>
              <a:rPr lang="en-US" altLang="zh-CN" sz="2000" i="1" dirty="0" smtClean="0">
                <a:sym typeface="Monotype Sorts" charset="2"/>
              </a:rPr>
              <a:t>Y </a:t>
            </a:r>
            <a:r>
              <a:rPr lang="en-US" altLang="zh-CN" sz="2000" b="1" dirty="0" smtClean="0">
                <a:sym typeface="Symbol" panose="05050102010706020507" pitchFamily="18" charset="2"/>
              </a:rPr>
              <a:t></a:t>
            </a:r>
            <a:r>
              <a:rPr lang="en-US" altLang="zh-CN" sz="2000" dirty="0" smtClean="0">
                <a:sym typeface="Monotype Sorts" charset="2"/>
              </a:rPr>
              <a:t> </a:t>
            </a:r>
            <a:r>
              <a:rPr lang="en-US" altLang="zh-CN" sz="2000" i="1" dirty="0" smtClean="0">
                <a:sym typeface="Monotype Sorts" charset="2"/>
              </a:rPr>
              <a:t>Z</a:t>
            </a:r>
            <a:endParaRPr lang="en-US" altLang="zh-CN" sz="2000" dirty="0" smtClean="0">
              <a:sym typeface="Monotype Sorts" charset="2"/>
            </a:endParaRPr>
          </a:p>
          <a:p>
            <a:pPr lvl="1">
              <a:tabLst>
                <a:tab pos="2463800" algn="l"/>
              </a:tabLst>
            </a:pPr>
            <a:r>
              <a:rPr lang="zh-CN" altLang="en-US" sz="2000" dirty="0" smtClean="0">
                <a:sym typeface="Monotype Sorts" charset="2"/>
              </a:rPr>
              <a:t>实际上我们有 </a:t>
            </a:r>
            <a:r>
              <a:rPr lang="en-US" altLang="zh-CN" sz="2000" i="1" dirty="0" smtClean="0">
                <a:sym typeface="Monotype Sorts" charset="2"/>
              </a:rPr>
              <a:t>Z</a:t>
            </a:r>
            <a:r>
              <a:rPr lang="en-US" altLang="zh-CN" sz="2000" baseline="-25000" dirty="0" smtClean="0">
                <a:sym typeface="Monotype Sorts" charset="2"/>
              </a:rPr>
              <a:t>1</a:t>
            </a:r>
            <a:r>
              <a:rPr lang="en-US" altLang="zh-CN" sz="2000" i="1" dirty="0" smtClean="0">
                <a:sym typeface="Monotype Sorts" charset="2"/>
              </a:rPr>
              <a:t> = Z</a:t>
            </a:r>
            <a:r>
              <a:rPr lang="en-US" altLang="zh-CN" sz="2000" baseline="-25000" dirty="0" smtClean="0">
                <a:sym typeface="Monotype Sorts" charset="2"/>
              </a:rPr>
              <a:t>2</a:t>
            </a:r>
            <a:r>
              <a:rPr lang="zh-CN" altLang="en-US" sz="2400" dirty="0" smtClean="0">
                <a:sym typeface="Monotype Sorts" charset="2"/>
              </a:rPr>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en-US" smtClean="0"/>
              <a:t>多值依赖的使用</a:t>
            </a:r>
          </a:p>
        </p:txBody>
      </p:sp>
      <p:sp>
        <p:nvSpPr>
          <p:cNvPr id="173059" name="Rectangle 3"/>
          <p:cNvSpPr>
            <a:spLocks noGrp="1" noChangeArrowheads="1"/>
          </p:cNvSpPr>
          <p:nvPr>
            <p:ph type="body" idx="1"/>
          </p:nvPr>
        </p:nvSpPr>
        <p:spPr>
          <a:xfrm>
            <a:off x="814388" y="1093788"/>
            <a:ext cx="7453312" cy="4484687"/>
          </a:xfrm>
        </p:spPr>
        <p:txBody>
          <a:bodyPr/>
          <a:lstStyle/>
          <a:p>
            <a:pPr>
              <a:lnSpc>
                <a:spcPct val="150000"/>
              </a:lnSpc>
            </a:pPr>
            <a:r>
              <a:rPr lang="zh-CN" altLang="en-US" sz="2000" dirty="0" smtClean="0"/>
              <a:t>检验关系以确定他们在给定的函数依赖集和多值依赖集下是否合法</a:t>
            </a:r>
            <a:endParaRPr lang="en-US" altLang="zh-CN" sz="2000" dirty="0" smtClean="0"/>
          </a:p>
          <a:p>
            <a:pPr>
              <a:lnSpc>
                <a:spcPct val="150000"/>
              </a:lnSpc>
            </a:pPr>
            <a:r>
              <a:rPr lang="zh-CN" altLang="en-US" sz="2000" dirty="0" smtClean="0"/>
              <a:t>在合法关系集上指定约束 因此我们只考虑满足给定函数依赖集和多值依赖集的关系</a:t>
            </a:r>
            <a:endParaRPr lang="en-US" altLang="zh-CN" sz="2000" dirty="0" smtClean="0"/>
          </a:p>
          <a:p>
            <a:pPr>
              <a:lnSpc>
                <a:spcPct val="150000"/>
              </a:lnSpc>
            </a:pPr>
            <a:r>
              <a:rPr lang="zh-CN" altLang="en-US" sz="2000" dirty="0" smtClean="0">
                <a:sym typeface="Symbol" panose="05050102010706020507" pitchFamily="18" charset="2"/>
              </a:rPr>
              <a:t>如果关系</a:t>
            </a:r>
            <a:r>
              <a:rPr lang="en-US" altLang="zh-CN" sz="2000" dirty="0" smtClean="0">
                <a:sym typeface="Symbol" panose="05050102010706020507" pitchFamily="18" charset="2"/>
              </a:rPr>
              <a:t>r</a:t>
            </a:r>
            <a:r>
              <a:rPr lang="zh-CN" altLang="en-US" sz="2000" dirty="0" smtClean="0">
                <a:sym typeface="Symbol" panose="05050102010706020507" pitchFamily="18" charset="2"/>
              </a:rPr>
              <a:t>不满足多值依赖，我们可以通过向</a:t>
            </a:r>
            <a:r>
              <a:rPr lang="en-US" altLang="zh-CN" sz="2000" dirty="0" smtClean="0">
                <a:sym typeface="Symbol" panose="05050102010706020507" pitchFamily="18" charset="2"/>
              </a:rPr>
              <a:t>r</a:t>
            </a:r>
            <a:r>
              <a:rPr lang="zh-CN" altLang="en-US" sz="2000" dirty="0" smtClean="0">
                <a:sym typeface="Symbol" panose="05050102010706020507" pitchFamily="18" charset="2"/>
              </a:rPr>
              <a:t>中增加元组构造一个确实满足多值依赖的关系</a:t>
            </a:r>
            <a:r>
              <a:rPr lang="en-US" altLang="zh-CN" sz="2000" dirty="0" smtClean="0"/>
              <a:t>r</a:t>
            </a:r>
            <a:r>
              <a:rPr lang="en-US" altLang="zh-CN" sz="2000" dirty="0" smtClean="0">
                <a:sym typeface="Symbol" panose="05050102010706020507" pitchFamily="18" charset="2"/>
              </a:rPr>
              <a:t> </a:t>
            </a:r>
            <a:r>
              <a:rPr lang="zh-CN" altLang="en-US" sz="2000" dirty="0" smtClean="0">
                <a:sym typeface="Symbol" panose="05050102010706020507" pitchFamily="18" charset="2"/>
              </a:rPr>
              <a:t> </a:t>
            </a:r>
            <a:endParaRPr lang="zh-CN" altLang="en-US" sz="2000" dirty="0" smtClean="0"/>
          </a:p>
          <a:p>
            <a:pPr>
              <a:lnSpc>
                <a:spcPct val="150000"/>
              </a:lnSpc>
              <a:buFont typeface="Monotype Sorts" charset="2"/>
              <a:buNone/>
            </a:pPr>
            <a:r>
              <a:rPr lang="en-US" altLang="zh-CN" sz="2000" dirty="0" smtClean="0"/>
              <a:t>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smtClean="0"/>
              <a:t>MVDs</a:t>
            </a:r>
            <a:r>
              <a:rPr lang="zh-CN" altLang="en-US" smtClean="0"/>
              <a:t>理论</a:t>
            </a:r>
          </a:p>
        </p:txBody>
      </p:sp>
      <p:sp>
        <p:nvSpPr>
          <p:cNvPr id="175107" name="Rectangle 3"/>
          <p:cNvSpPr>
            <a:spLocks noGrp="1" noChangeArrowheads="1"/>
          </p:cNvSpPr>
          <p:nvPr>
            <p:ph type="body" idx="1"/>
          </p:nvPr>
        </p:nvSpPr>
        <p:spPr>
          <a:xfrm>
            <a:off x="668338" y="1093788"/>
            <a:ext cx="7807325" cy="5180012"/>
          </a:xfrm>
        </p:spPr>
        <p:txBody>
          <a:bodyPr/>
          <a:lstStyle/>
          <a:p>
            <a:r>
              <a:rPr lang="zh-CN" altLang="en-US" sz="2400" smtClean="0"/>
              <a:t>由多值依赖的定义，我们可以得出以下规则，对于</a:t>
            </a:r>
            <a:r>
              <a:rPr lang="en-US" altLang="zh-CN" sz="2400" smtClean="0">
                <a:sym typeface="Symbol" panose="05050102010706020507" pitchFamily="18" charset="2"/>
              </a:rPr>
              <a:t>,</a:t>
            </a:r>
            <a:r>
              <a:rPr lang="zh-CN" altLang="en-US" sz="2400" smtClean="0">
                <a:sym typeface="Symbol" panose="05050102010706020507" pitchFamily="18" charset="2"/>
              </a:rPr>
              <a:t></a:t>
            </a:r>
            <a:r>
              <a:rPr lang="zh-CN" altLang="en-US" sz="2400" smtClean="0"/>
              <a:t> </a:t>
            </a:r>
            <a:r>
              <a:rPr lang="en-US" altLang="zh-CN" sz="2400" smtClean="0">
                <a:sym typeface="Symbol" panose="05050102010706020507" pitchFamily="18" charset="2"/>
              </a:rPr>
              <a:t></a:t>
            </a:r>
            <a:r>
              <a:rPr lang="zh-CN" altLang="en-US" sz="2400" smtClean="0"/>
              <a:t> </a:t>
            </a:r>
            <a:r>
              <a:rPr lang="en-US" altLang="zh-CN" sz="2400" smtClean="0"/>
              <a:t>R</a:t>
            </a:r>
          </a:p>
          <a:p>
            <a:pPr lvl="1"/>
            <a:r>
              <a:rPr lang="zh-CN" altLang="en-US" sz="2000" smtClean="0"/>
              <a:t>若</a:t>
            </a:r>
            <a:r>
              <a:rPr lang="zh-CN" altLang="en-US" sz="2000" smtClean="0">
                <a:sym typeface="Symbol" panose="05050102010706020507" pitchFamily="18" charset="2"/>
              </a:rPr>
              <a:t>  </a:t>
            </a:r>
            <a:r>
              <a:rPr lang="en-US" altLang="zh-CN" sz="2000" smtClean="0"/>
              <a:t>, </a:t>
            </a:r>
            <a:r>
              <a:rPr lang="zh-CN" altLang="en-US" sz="2000" smtClean="0"/>
              <a:t>则 </a:t>
            </a:r>
            <a:r>
              <a:rPr lang="zh-CN" altLang="en-US" sz="2000" smtClean="0">
                <a:sym typeface="Symbol" panose="05050102010706020507" pitchFamily="18" charset="2"/>
              </a:rPr>
              <a:t> </a:t>
            </a:r>
            <a:r>
              <a:rPr lang="zh-CN" altLang="en-US" sz="2000" b="1" smtClean="0">
                <a:sym typeface="Symbol" panose="05050102010706020507" pitchFamily="18" charset="2"/>
              </a:rPr>
              <a:t></a:t>
            </a:r>
            <a:r>
              <a:rPr lang="zh-CN" altLang="en-US" sz="2000" smtClean="0">
                <a:sym typeface="Symbol" panose="05050102010706020507" pitchFamily="18" charset="2"/>
              </a:rPr>
              <a:t> </a:t>
            </a:r>
            <a:endParaRPr lang="en-US" altLang="zh-CN" sz="2000" smtClean="0">
              <a:sym typeface="Symbol" panose="05050102010706020507" pitchFamily="18" charset="2"/>
            </a:endParaRPr>
          </a:p>
          <a:p>
            <a:pPr lvl="1"/>
            <a:r>
              <a:rPr lang="zh-CN" altLang="en-US" sz="2000" smtClean="0"/>
              <a:t>即每一个函数依赖也是一个多值依赖 </a:t>
            </a:r>
          </a:p>
          <a:p>
            <a:r>
              <a:rPr lang="en-US" altLang="zh-CN" sz="2400" smtClean="0"/>
              <a:t>D</a:t>
            </a:r>
            <a:r>
              <a:rPr lang="zh-CN" altLang="en-US" sz="2400" smtClean="0"/>
              <a:t>的</a:t>
            </a:r>
            <a:r>
              <a:rPr lang="zh-CN" altLang="en-US" sz="2400" b="1" smtClean="0">
                <a:solidFill>
                  <a:srgbClr val="000099"/>
                </a:solidFill>
              </a:rPr>
              <a:t>闭包</a:t>
            </a:r>
            <a:r>
              <a:rPr lang="zh-CN" altLang="en-US" sz="2400" smtClean="0"/>
              <a:t> </a:t>
            </a:r>
            <a:r>
              <a:rPr lang="en-US" altLang="zh-CN" sz="2400" smtClean="0"/>
              <a:t>D</a:t>
            </a:r>
            <a:r>
              <a:rPr lang="en-US" altLang="zh-CN" sz="2400" baseline="30000" smtClean="0"/>
              <a:t>+</a:t>
            </a:r>
            <a:r>
              <a:rPr lang="en-US" altLang="zh-CN" sz="2400" smtClean="0"/>
              <a:t> </a:t>
            </a:r>
            <a:r>
              <a:rPr lang="zh-CN" altLang="en-US" sz="2400" smtClean="0"/>
              <a:t>是由</a:t>
            </a:r>
            <a:r>
              <a:rPr lang="en-US" altLang="zh-CN" sz="2400" smtClean="0"/>
              <a:t>D</a:t>
            </a:r>
            <a:r>
              <a:rPr lang="zh-CN" altLang="en-US" sz="2400" smtClean="0"/>
              <a:t>逻辑蕴涵的所有函数依赖和多值依赖的集合</a:t>
            </a:r>
            <a:r>
              <a:rPr lang="en-US" altLang="zh-CN" sz="2400" smtClean="0"/>
              <a:t> </a:t>
            </a:r>
          </a:p>
          <a:p>
            <a:pPr lvl="1"/>
            <a:r>
              <a:rPr lang="zh-CN" altLang="en-US" sz="2000" smtClean="0"/>
              <a:t>可用函数依赖和多值依赖的规范定义根据</a:t>
            </a:r>
            <a:r>
              <a:rPr lang="en-US" altLang="zh-CN" sz="2000" smtClean="0"/>
              <a:t>D</a:t>
            </a:r>
            <a:r>
              <a:rPr lang="zh-CN" altLang="en-US" sz="2000" smtClean="0"/>
              <a:t>计算出</a:t>
            </a:r>
            <a:r>
              <a:rPr lang="en-US" altLang="zh-CN" sz="2000" smtClean="0"/>
              <a:t>D</a:t>
            </a:r>
            <a:r>
              <a:rPr lang="en-US" altLang="zh-CN" sz="2000" baseline="30000" smtClean="0"/>
              <a:t>+</a:t>
            </a:r>
            <a:r>
              <a:rPr lang="en-US" altLang="zh-CN" sz="2000" smtClean="0"/>
              <a:t> </a:t>
            </a:r>
            <a:r>
              <a:rPr lang="zh-CN" altLang="en-US" sz="2000" smtClean="0"/>
              <a:t>，可用推理处理非常简单的多值依赖</a:t>
            </a:r>
            <a:endParaRPr lang="en-US" altLang="zh-CN" sz="2000" smtClean="0"/>
          </a:p>
          <a:p>
            <a:pPr lvl="1"/>
            <a:r>
              <a:rPr lang="zh-CN" altLang="en-US" sz="2000" smtClean="0"/>
              <a:t>实际问题中遇到的多值依赖都很简单</a:t>
            </a:r>
          </a:p>
          <a:p>
            <a:pPr lvl="1"/>
            <a:r>
              <a:rPr lang="zh-CN" altLang="en-US" sz="2000" smtClean="0"/>
              <a:t>对于复杂的依赖，用推理系统来推导出依赖集会更好</a:t>
            </a:r>
            <a:endParaRPr lang="en-US" altLang="zh-CN" sz="2000" smtClean="0"/>
          </a:p>
        </p:txBody>
      </p:sp>
      <p:grpSp>
        <p:nvGrpSpPr>
          <p:cNvPr id="175108" name="Group 4"/>
          <p:cNvGrpSpPr>
            <a:grpSpLocks/>
          </p:cNvGrpSpPr>
          <p:nvPr/>
        </p:nvGrpSpPr>
        <p:grpSpPr bwMode="auto">
          <a:xfrm>
            <a:off x="7137400" y="6584950"/>
            <a:ext cx="366713" cy="0"/>
            <a:chOff x="2605" y="829"/>
            <a:chExt cx="231" cy="0"/>
          </a:xfrm>
        </p:grpSpPr>
        <p:sp>
          <p:nvSpPr>
            <p:cNvPr id="175109" name="Line 5"/>
            <p:cNvSpPr>
              <a:spLocks noChangeShapeType="1"/>
            </p:cNvSpPr>
            <p:nvPr/>
          </p:nvSpPr>
          <p:spPr bwMode="auto">
            <a:xfrm>
              <a:off x="2605" y="829"/>
              <a:ext cx="13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5110" name="Line 6"/>
            <p:cNvSpPr>
              <a:spLocks noChangeShapeType="1"/>
            </p:cNvSpPr>
            <p:nvPr/>
          </p:nvSpPr>
          <p:spPr bwMode="auto">
            <a:xfrm>
              <a:off x="2701" y="829"/>
              <a:ext cx="13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smtClean="0"/>
              <a:t>多值依赖</a:t>
            </a:r>
          </a:p>
        </p:txBody>
      </p:sp>
      <p:sp>
        <p:nvSpPr>
          <p:cNvPr id="177155" name="Rectangle 3"/>
          <p:cNvSpPr>
            <a:spLocks noGrp="1" noChangeArrowheads="1"/>
          </p:cNvSpPr>
          <p:nvPr>
            <p:ph type="body" idx="1"/>
          </p:nvPr>
        </p:nvSpPr>
        <p:spPr/>
        <p:txBody>
          <a:bodyPr/>
          <a:lstStyle/>
          <a:p>
            <a:pPr eaLnBrk="1" hangingPunct="1"/>
            <a:r>
              <a:rPr lang="zh-CN" altLang="en-US" smtClean="0">
                <a:latin typeface="华文新魏" panose="02010800040101010101" pitchFamily="2" charset="-122"/>
              </a:rPr>
              <a:t>性质</a:t>
            </a:r>
          </a:p>
          <a:p>
            <a:pPr lvl="1" eaLnBrk="1" hangingPunct="1"/>
            <a:r>
              <a:rPr lang="zh-CN" altLang="en-US" smtClean="0">
                <a:latin typeface="华文新魏" panose="02010800040101010101" pitchFamily="2" charset="-122"/>
              </a:rPr>
              <a:t>多值依赖具有对称性，即</a:t>
            </a:r>
          </a:p>
          <a:p>
            <a:pPr lvl="1" eaLnBrk="1" hangingPunct="1">
              <a:buFontTx/>
              <a:buNone/>
            </a:pPr>
            <a:r>
              <a:rPr lang="zh-CN" altLang="en-US" smtClean="0">
                <a:latin typeface="华文新魏" panose="02010800040101010101" pitchFamily="2" charset="-122"/>
              </a:rPr>
              <a:t>	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则</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Z，</a:t>
            </a:r>
            <a:r>
              <a:rPr lang="zh-CN" altLang="en-US" smtClean="0">
                <a:latin typeface="华文新魏" panose="02010800040101010101" pitchFamily="2" charset="-122"/>
                <a:sym typeface="Symbol" panose="05050102010706020507" pitchFamily="18" charset="2"/>
              </a:rPr>
              <a:t>其中</a:t>
            </a:r>
            <a:r>
              <a:rPr lang="en-US" altLang="zh-CN" smtClean="0">
                <a:latin typeface="华文新魏" panose="02010800040101010101" pitchFamily="2" charset="-122"/>
              </a:rPr>
              <a:t>Z=U</a:t>
            </a:r>
            <a:r>
              <a:rPr lang="en-US" altLang="zh-CN" smtClean="0"/>
              <a:t>–</a:t>
            </a:r>
            <a:r>
              <a:rPr lang="en-US" altLang="zh-CN" smtClean="0">
                <a:latin typeface="华文新魏" panose="02010800040101010101" pitchFamily="2" charset="-122"/>
              </a:rPr>
              <a:t>X</a:t>
            </a:r>
            <a:r>
              <a:rPr lang="en-US" altLang="zh-CN" smtClean="0"/>
              <a:t>–</a:t>
            </a:r>
            <a:r>
              <a:rPr lang="en-US" altLang="zh-CN" smtClean="0">
                <a:latin typeface="华文新魏" panose="02010800040101010101" pitchFamily="2" charset="-122"/>
              </a:rPr>
              <a:t>Y</a:t>
            </a:r>
          </a:p>
          <a:p>
            <a:pPr lvl="1" eaLnBrk="1" hangingPunct="1"/>
            <a:r>
              <a:rPr lang="zh-CN" altLang="en-US" smtClean="0">
                <a:latin typeface="华文新魏" panose="02010800040101010101" pitchFamily="2" charset="-122"/>
              </a:rPr>
              <a:t>函数依赖是多值依赖的特例，即</a:t>
            </a:r>
          </a:p>
          <a:p>
            <a:pPr lvl="1" eaLnBrk="1" hangingPunct="1">
              <a:buFontTx/>
              <a:buNone/>
            </a:pPr>
            <a:r>
              <a:rPr lang="zh-CN" altLang="en-US" smtClean="0">
                <a:latin typeface="华文新魏" panose="02010800040101010101" pitchFamily="2" charset="-122"/>
              </a:rPr>
              <a:t>	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则</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p>
          <a:p>
            <a:pPr lvl="1" eaLnBrk="1" hangingPunct="1"/>
            <a:r>
              <a:rPr lang="zh-CN" altLang="en-US" smtClean="0">
                <a:latin typeface="华文新魏" panose="02010800040101010101" pitchFamily="2" charset="-122"/>
              </a:rPr>
              <a:t>若</a:t>
            </a:r>
            <a:r>
              <a:rPr lang="en-US" altLang="zh-CN" smtClean="0">
                <a:latin typeface="华文新魏" panose="02010800040101010101" pitchFamily="2" charset="-122"/>
              </a:rPr>
              <a:t>Y </a:t>
            </a:r>
            <a:r>
              <a:rPr lang="en-US" altLang="zh-CN" smtClean="0">
                <a:latin typeface="华文新魏" panose="02010800040101010101" pitchFamily="2" charset="-122"/>
                <a:sym typeface="Symbol" panose="05050102010706020507" pitchFamily="18" charset="2"/>
              </a:rPr>
              <a:t> X</a:t>
            </a:r>
            <a:r>
              <a:rPr lang="zh-CN" altLang="en-US" smtClean="0">
                <a:latin typeface="华文新魏" panose="02010800040101010101" pitchFamily="2" charset="-122"/>
                <a:sym typeface="Symbol" panose="05050102010706020507" pitchFamily="18" charset="2"/>
              </a:rPr>
              <a:t>或</a:t>
            </a:r>
            <a:r>
              <a:rPr lang="en-US" altLang="zh-CN" smtClean="0">
                <a:latin typeface="华文新魏" panose="02010800040101010101" pitchFamily="2" charset="-122"/>
              </a:rPr>
              <a:t>U</a:t>
            </a:r>
            <a:r>
              <a:rPr lang="en-US" altLang="zh-CN" smtClean="0"/>
              <a:t>–</a:t>
            </a:r>
            <a:r>
              <a:rPr lang="en-US" altLang="zh-CN" smtClean="0">
                <a:latin typeface="华文新魏" panose="02010800040101010101" pitchFamily="2" charset="-122"/>
              </a:rPr>
              <a:t>X</a:t>
            </a:r>
            <a:r>
              <a:rPr lang="en-US" altLang="zh-CN" smtClean="0"/>
              <a:t>–</a:t>
            </a:r>
            <a:r>
              <a:rPr lang="en-US" altLang="zh-CN" smtClean="0">
                <a:latin typeface="华文新魏" panose="02010800040101010101" pitchFamily="2" charset="-122"/>
              </a:rPr>
              <a:t>Y=</a:t>
            </a:r>
            <a:r>
              <a:rPr lang="en-US" altLang="zh-CN" smtClean="0">
                <a:latin typeface="华文新魏" panose="02010800040101010101" pitchFamily="2" charset="-122"/>
                <a:sym typeface="Symbol" panose="05050102010706020507" pitchFamily="18" charset="2"/>
              </a:rPr>
              <a:t>，</a:t>
            </a:r>
            <a:r>
              <a:rPr lang="zh-CN" altLang="en-US" smtClean="0">
                <a:latin typeface="华文新魏" panose="02010800040101010101" pitchFamily="2" charset="-122"/>
              </a:rPr>
              <a:t>则称</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Y</a:t>
            </a:r>
            <a:r>
              <a:rPr lang="zh-CN" altLang="en-US" smtClean="0">
                <a:latin typeface="华文新魏" panose="02010800040101010101" pitchFamily="2" charset="-122"/>
                <a:sym typeface="Symbol" panose="05050102010706020507" pitchFamily="18" charset="2"/>
              </a:rPr>
              <a:t>为</a:t>
            </a:r>
            <a:r>
              <a:rPr lang="zh-CN" altLang="en-US" smtClean="0">
                <a:latin typeface="华文新魏" panose="02010800040101010101" pitchFamily="2" charset="-122"/>
              </a:rPr>
              <a:t>平凡的多值依赖</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en-US" altLang="zh-CN" smtClean="0">
                <a:sym typeface="Symbol" panose="05050102010706020507" pitchFamily="18" charset="2"/>
              </a:rPr>
              <a:t>Armstrong</a:t>
            </a:r>
            <a:r>
              <a:rPr lang="zh-CN" altLang="en-US" smtClean="0">
                <a:sym typeface="Symbol" panose="05050102010706020507" pitchFamily="18" charset="2"/>
              </a:rPr>
              <a:t>公理</a:t>
            </a:r>
          </a:p>
        </p:txBody>
      </p:sp>
      <p:sp>
        <p:nvSpPr>
          <p:cNvPr id="178179" name="Rectangle 3"/>
          <p:cNvSpPr>
            <a:spLocks noGrp="1" noChangeArrowheads="1"/>
          </p:cNvSpPr>
          <p:nvPr>
            <p:ph type="body" idx="1"/>
          </p:nvPr>
        </p:nvSpPr>
        <p:spPr>
          <a:xfrm>
            <a:off x="179388" y="1371600"/>
            <a:ext cx="8893175" cy="4876800"/>
          </a:xfrm>
        </p:spPr>
        <p:txBody>
          <a:bodyPr/>
          <a:lstStyle/>
          <a:p>
            <a:pPr lvl="1" eaLnBrk="1" hangingPunct="1">
              <a:lnSpc>
                <a:spcPct val="90000"/>
              </a:lnSpc>
              <a:buFontTx/>
              <a:buNone/>
            </a:pPr>
            <a:r>
              <a:rPr lang="en-US" altLang="zh-CN" smtClean="0">
                <a:latin typeface="华文新魏" panose="02010800040101010101" pitchFamily="2" charset="-122"/>
                <a:sym typeface="Symbol" panose="05050102010706020507" pitchFamily="18" charset="2"/>
              </a:rPr>
              <a:t>W</a:t>
            </a:r>
            <a:r>
              <a:rPr lang="zh-CN" altLang="en-US"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X</a:t>
            </a:r>
            <a:r>
              <a:rPr lang="zh-CN" altLang="en-US"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Y</a:t>
            </a:r>
            <a:r>
              <a:rPr lang="zh-CN" altLang="en-US"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Z</a:t>
            </a:r>
            <a:r>
              <a:rPr lang="zh-CN" altLang="en-US" smtClean="0">
                <a:latin typeface="华文新魏" panose="02010800040101010101" pitchFamily="2" charset="-122"/>
                <a:sym typeface="Symbol" panose="05050102010706020507" pitchFamily="18" charset="2"/>
              </a:rPr>
              <a:t>是</a:t>
            </a:r>
            <a:r>
              <a:rPr lang="en-US" altLang="zh-CN" smtClean="0">
                <a:latin typeface="华文新魏" panose="02010800040101010101" pitchFamily="2" charset="-122"/>
                <a:sym typeface="Symbol" panose="05050102010706020507" pitchFamily="18" charset="2"/>
              </a:rPr>
              <a:t>R</a:t>
            </a:r>
            <a:r>
              <a:rPr lang="zh-CN" altLang="en-US" smtClean="0">
                <a:latin typeface="华文新魏" panose="02010800040101010101" pitchFamily="2" charset="-122"/>
                <a:sym typeface="Symbol" panose="05050102010706020507" pitchFamily="18" charset="2"/>
              </a:rPr>
              <a:t>上的属性集，</a:t>
            </a:r>
          </a:p>
          <a:p>
            <a:pPr lvl="1" eaLnBrk="1" hangingPunct="1">
              <a:lnSpc>
                <a:spcPct val="90000"/>
              </a:lnSpc>
            </a:pPr>
            <a:r>
              <a:rPr lang="zh-CN" altLang="en-US" smtClean="0">
                <a:latin typeface="华文新魏" panose="02010800040101010101" pitchFamily="2" charset="-122"/>
                <a:sym typeface="Symbol" panose="05050102010706020507" pitchFamily="18" charset="2"/>
              </a:rPr>
              <a:t>自反律：若</a:t>
            </a:r>
            <a:r>
              <a:rPr lang="en-US" altLang="zh-CN" smtClean="0">
                <a:latin typeface="华文新魏" panose="02010800040101010101" pitchFamily="2" charset="-122"/>
                <a:sym typeface="Symbol" panose="05050102010706020507" pitchFamily="18" charset="2"/>
              </a:rPr>
              <a:t>Y  X</a:t>
            </a:r>
            <a:r>
              <a:rPr lang="zh-CN" altLang="en-US" smtClean="0">
                <a:latin typeface="华文新魏" panose="02010800040101010101" pitchFamily="2" charset="-122"/>
                <a:sym typeface="Symbol" panose="05050102010706020507" pitchFamily="18" charset="2"/>
              </a:rPr>
              <a:t>， 则</a:t>
            </a:r>
            <a:r>
              <a:rPr lang="en-US" altLang="zh-CN" smtClean="0">
                <a:latin typeface="华文新魏" panose="02010800040101010101" pitchFamily="2" charset="-122"/>
                <a:sym typeface="Symbol" panose="05050102010706020507" pitchFamily="18" charset="2"/>
              </a:rPr>
              <a:t>X  Y</a:t>
            </a:r>
          </a:p>
          <a:p>
            <a:pPr lvl="1" eaLnBrk="1" hangingPunct="1">
              <a:lnSpc>
                <a:spcPct val="90000"/>
              </a:lnSpc>
            </a:pPr>
            <a:r>
              <a:rPr lang="zh-CN" altLang="en-US" smtClean="0">
                <a:latin typeface="华文新魏" panose="02010800040101010101" pitchFamily="2" charset="-122"/>
                <a:sym typeface="Symbol" panose="05050102010706020507" pitchFamily="18" charset="2"/>
              </a:rPr>
              <a:t>增广律：若</a:t>
            </a:r>
            <a:r>
              <a:rPr lang="en-US" altLang="zh-CN" smtClean="0">
                <a:latin typeface="华文新魏" panose="02010800040101010101" pitchFamily="2" charset="-122"/>
                <a:sym typeface="Symbol" panose="05050102010706020507" pitchFamily="18" charset="2"/>
              </a:rPr>
              <a:t>X  Y </a:t>
            </a:r>
            <a:r>
              <a:rPr lang="zh-CN" altLang="en-US" smtClean="0">
                <a:latin typeface="华文新魏" panose="02010800040101010101" pitchFamily="2" charset="-122"/>
                <a:sym typeface="Symbol" panose="05050102010706020507" pitchFamily="18" charset="2"/>
              </a:rPr>
              <a:t>，则</a:t>
            </a:r>
            <a:r>
              <a:rPr lang="en-US" altLang="zh-CN" smtClean="0">
                <a:latin typeface="华文新魏" panose="02010800040101010101" pitchFamily="2" charset="-122"/>
                <a:sym typeface="Symbol" panose="05050102010706020507" pitchFamily="18" charset="2"/>
              </a:rPr>
              <a:t>XZ  YZ</a:t>
            </a:r>
          </a:p>
          <a:p>
            <a:pPr lvl="1" eaLnBrk="1" hangingPunct="1">
              <a:lnSpc>
                <a:spcPct val="90000"/>
              </a:lnSpc>
            </a:pPr>
            <a:r>
              <a:rPr lang="zh-CN" altLang="en-US" smtClean="0">
                <a:latin typeface="华文新魏" panose="02010800040101010101" pitchFamily="2" charset="-122"/>
                <a:sym typeface="Symbol" panose="05050102010706020507" pitchFamily="18" charset="2"/>
              </a:rPr>
              <a:t>传递律：若</a:t>
            </a:r>
            <a:r>
              <a:rPr lang="en-US" altLang="zh-CN" smtClean="0">
                <a:latin typeface="华文新魏" panose="02010800040101010101" pitchFamily="2" charset="-122"/>
                <a:sym typeface="Symbol" panose="05050102010706020507" pitchFamily="18" charset="2"/>
              </a:rPr>
              <a:t>X  Y</a:t>
            </a:r>
            <a:r>
              <a:rPr lang="zh-CN" altLang="en-US"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Y  Z</a:t>
            </a:r>
            <a:r>
              <a:rPr lang="zh-CN" altLang="en-US" smtClean="0">
                <a:latin typeface="华文新魏" panose="02010800040101010101" pitchFamily="2" charset="-122"/>
                <a:sym typeface="Symbol" panose="05050102010706020507" pitchFamily="18" charset="2"/>
              </a:rPr>
              <a:t>，则</a:t>
            </a:r>
            <a:r>
              <a:rPr lang="en-US" altLang="zh-CN" smtClean="0">
                <a:latin typeface="华文新魏" panose="02010800040101010101" pitchFamily="2" charset="-122"/>
                <a:sym typeface="Symbol" panose="05050102010706020507" pitchFamily="18" charset="2"/>
              </a:rPr>
              <a:t>X  Z </a:t>
            </a:r>
          </a:p>
          <a:p>
            <a:pPr lvl="1" eaLnBrk="1" hangingPunct="1">
              <a:lnSpc>
                <a:spcPct val="90000"/>
              </a:lnSpc>
            </a:pPr>
            <a:r>
              <a:rPr lang="zh-CN" altLang="en-US" smtClean="0">
                <a:latin typeface="华文新魏" panose="02010800040101010101" pitchFamily="2" charset="-122"/>
                <a:sym typeface="Symbol" panose="05050102010706020507" pitchFamily="18" charset="2"/>
              </a:rPr>
              <a:t>补充律：若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则</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U </a:t>
            </a:r>
            <a:r>
              <a:rPr lang="en-US" altLang="zh-CN" smtClean="0"/>
              <a:t>–</a:t>
            </a:r>
            <a:r>
              <a:rPr lang="en-US" altLang="zh-CN" smtClean="0">
                <a:latin typeface="华文新魏" panose="02010800040101010101" pitchFamily="2" charset="-122"/>
              </a:rPr>
              <a:t> X </a:t>
            </a:r>
            <a:r>
              <a:rPr lang="en-US" altLang="zh-CN" smtClean="0"/>
              <a:t>–</a:t>
            </a:r>
            <a:r>
              <a:rPr lang="en-US" altLang="zh-CN" smtClean="0">
                <a:latin typeface="华文新魏" panose="02010800040101010101" pitchFamily="2" charset="-122"/>
              </a:rPr>
              <a:t> Y</a:t>
            </a:r>
          </a:p>
          <a:p>
            <a:pPr lvl="1" eaLnBrk="1" hangingPunct="1">
              <a:lnSpc>
                <a:spcPct val="90000"/>
              </a:lnSpc>
            </a:pPr>
            <a:r>
              <a:rPr lang="zh-CN" altLang="en-US" smtClean="0">
                <a:latin typeface="华文新魏" panose="02010800040101010101" pitchFamily="2" charset="-122"/>
              </a:rPr>
              <a:t>多值增补</a:t>
            </a:r>
            <a:r>
              <a:rPr lang="zh-CN" altLang="en-US" smtClean="0">
                <a:latin typeface="华文新魏" panose="02010800040101010101" pitchFamily="2" charset="-122"/>
                <a:sym typeface="Symbol" panose="05050102010706020507" pitchFamily="18" charset="2"/>
              </a:rPr>
              <a:t>律</a:t>
            </a:r>
            <a:r>
              <a:rPr lang="zh-CN" altLang="en-US" smtClean="0">
                <a:latin typeface="华文新魏" panose="02010800040101010101" pitchFamily="2" charset="-122"/>
              </a:rPr>
              <a:t>：</a:t>
            </a:r>
            <a:r>
              <a:rPr lang="zh-CN" altLang="en-US" smtClean="0">
                <a:latin typeface="华文新魏" panose="02010800040101010101" pitchFamily="2" charset="-122"/>
                <a:sym typeface="Symbol" panose="05050102010706020507" pitchFamily="18" charset="2"/>
              </a:rPr>
              <a:t>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且</a:t>
            </a:r>
            <a:r>
              <a:rPr lang="en-US" altLang="zh-CN" smtClean="0">
                <a:latin typeface="华文新魏" panose="02010800040101010101" pitchFamily="2" charset="-122"/>
                <a:sym typeface="Symbol" panose="05050102010706020507" pitchFamily="18" charset="2"/>
              </a:rPr>
              <a:t>W  Z</a:t>
            </a:r>
            <a:r>
              <a:rPr lang="zh-CN" altLang="en-US" smtClean="0">
                <a:latin typeface="华文新魏" panose="02010800040101010101" pitchFamily="2" charset="-122"/>
                <a:sym typeface="Symbol" panose="05050102010706020507" pitchFamily="18" charset="2"/>
              </a:rPr>
              <a:t>，则</a:t>
            </a:r>
            <a:r>
              <a:rPr lang="en-US" altLang="zh-CN" smtClean="0">
                <a:latin typeface="华文新魏" panose="02010800040101010101" pitchFamily="2" charset="-122"/>
                <a:sym typeface="Symbol" panose="05050102010706020507" pitchFamily="18" charset="2"/>
              </a:rPr>
              <a:t>XZ </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 YW</a:t>
            </a:r>
            <a:endParaRPr lang="zh-CN" altLang="en-US" smtClean="0">
              <a:latin typeface="华文新魏" panose="02010800040101010101" pitchFamily="2" charset="-122"/>
            </a:endParaRPr>
          </a:p>
          <a:p>
            <a:pPr lvl="1" eaLnBrk="1" hangingPunct="1">
              <a:lnSpc>
                <a:spcPct val="90000"/>
              </a:lnSpc>
            </a:pPr>
            <a:r>
              <a:rPr lang="zh-CN" altLang="en-US" smtClean="0">
                <a:latin typeface="华文新魏" panose="02010800040101010101" pitchFamily="2" charset="-122"/>
              </a:rPr>
              <a:t>多值传递</a:t>
            </a:r>
            <a:r>
              <a:rPr lang="zh-CN" altLang="en-US" smtClean="0">
                <a:latin typeface="华文新魏" panose="02010800040101010101" pitchFamily="2" charset="-122"/>
                <a:sym typeface="Symbol" panose="05050102010706020507" pitchFamily="18" charset="2"/>
              </a:rPr>
              <a:t>律</a:t>
            </a:r>
            <a:r>
              <a:rPr lang="zh-CN" altLang="en-US" smtClean="0">
                <a:latin typeface="华文新魏" panose="02010800040101010101" pitchFamily="2" charset="-122"/>
              </a:rPr>
              <a:t>：</a:t>
            </a:r>
            <a:r>
              <a:rPr lang="zh-CN" altLang="en-US" smtClean="0">
                <a:latin typeface="华文新魏" panose="02010800040101010101" pitchFamily="2" charset="-122"/>
                <a:sym typeface="Symbol" panose="05050102010706020507" pitchFamily="18" charset="2"/>
              </a:rPr>
              <a:t>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且</a:t>
            </a:r>
            <a:r>
              <a:rPr lang="en-US" altLang="zh-CN" smtClean="0">
                <a:latin typeface="华文新魏" panose="02010800040101010101" pitchFamily="2" charset="-122"/>
              </a:rPr>
              <a:t>Y</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Z</a:t>
            </a:r>
            <a:r>
              <a:rPr lang="zh-CN" altLang="en-US" smtClean="0">
                <a:latin typeface="华文新魏" panose="02010800040101010101" pitchFamily="2" charset="-122"/>
              </a:rPr>
              <a:t>，</a:t>
            </a:r>
            <a:r>
              <a:rPr lang="zh-CN" altLang="en-US" smtClean="0">
                <a:latin typeface="华文新魏" panose="02010800040101010101" pitchFamily="2" charset="-122"/>
                <a:sym typeface="Symbol" panose="05050102010706020507" pitchFamily="18" charset="2"/>
              </a:rPr>
              <a:t>则</a:t>
            </a:r>
            <a:r>
              <a:rPr lang="en-US" altLang="zh-CN" smtClean="0">
                <a:latin typeface="华文新魏" panose="02010800040101010101" pitchFamily="2" charset="-122"/>
                <a:sym typeface="Symbol" panose="05050102010706020507" pitchFamily="18" charset="2"/>
              </a:rPr>
              <a:t>X </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sym typeface="Symbol" panose="05050102010706020507" pitchFamily="18" charset="2"/>
              </a:rPr>
              <a:t> Z </a:t>
            </a:r>
            <a:r>
              <a:rPr lang="en-US" altLang="zh-CN" smtClean="0"/>
              <a:t>–</a:t>
            </a:r>
            <a:r>
              <a:rPr lang="en-US" altLang="zh-CN" smtClean="0">
                <a:latin typeface="华文新魏" panose="02010800040101010101" pitchFamily="2" charset="-122"/>
                <a:sym typeface="Symbol" panose="05050102010706020507" pitchFamily="18" charset="2"/>
              </a:rPr>
              <a:t> Y</a:t>
            </a:r>
          </a:p>
          <a:p>
            <a:pPr lvl="1" eaLnBrk="1" hangingPunct="1">
              <a:lnSpc>
                <a:spcPct val="90000"/>
              </a:lnSpc>
            </a:pPr>
            <a:r>
              <a:rPr lang="zh-CN" altLang="en-US" smtClean="0">
                <a:latin typeface="华文新魏" panose="02010800040101010101" pitchFamily="2" charset="-122"/>
                <a:sym typeface="Symbol" panose="05050102010706020507" pitchFamily="18" charset="2"/>
              </a:rPr>
              <a:t>复制律：</a:t>
            </a:r>
            <a:r>
              <a:rPr lang="zh-CN" altLang="en-US" smtClean="0">
                <a:latin typeface="华文新魏" panose="02010800040101010101" pitchFamily="2" charset="-122"/>
              </a:rPr>
              <a:t>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则</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p>
          <a:p>
            <a:pPr lvl="1" eaLnBrk="1" hangingPunct="1">
              <a:lnSpc>
                <a:spcPct val="90000"/>
              </a:lnSpc>
            </a:pPr>
            <a:r>
              <a:rPr kumimoji="0" lang="zh-CN" altLang="en-US" smtClean="0">
                <a:latin typeface="华文新魏" panose="02010800040101010101" pitchFamily="2" charset="-122"/>
                <a:sym typeface="Symbol" panose="05050102010706020507" pitchFamily="18" charset="2"/>
              </a:rPr>
              <a:t>联合</a:t>
            </a:r>
            <a:r>
              <a:rPr lang="zh-CN" altLang="en-US" smtClean="0">
                <a:latin typeface="华文新魏" panose="02010800040101010101" pitchFamily="2" charset="-122"/>
                <a:sym typeface="Symbol" panose="05050102010706020507" pitchFamily="18" charset="2"/>
              </a:rPr>
              <a:t>律</a:t>
            </a:r>
            <a:r>
              <a:rPr kumimoji="0" lang="zh-CN" altLang="en-US" smtClean="0">
                <a:latin typeface="华文新魏" panose="02010800040101010101" pitchFamily="2" charset="-122"/>
                <a:sym typeface="Symbol" panose="05050102010706020507" pitchFamily="18" charset="2"/>
              </a:rPr>
              <a:t>：</a:t>
            </a:r>
            <a:r>
              <a:rPr lang="zh-CN" altLang="en-US" smtClean="0">
                <a:latin typeface="华文新魏" panose="02010800040101010101" pitchFamily="2" charset="-122"/>
                <a:sym typeface="Symbol" panose="05050102010706020507" pitchFamily="18" charset="2"/>
              </a:rPr>
              <a:t>若</a:t>
            </a:r>
            <a:r>
              <a:rPr lang="en-US" altLang="zh-CN" smtClean="0">
                <a:latin typeface="华文新魏" panose="02010800040101010101" pitchFamily="2" charset="-122"/>
              </a:rPr>
              <a:t>X</a:t>
            </a:r>
            <a:r>
              <a:rPr lang="en-US" altLang="zh-CN" b="1"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Y</a:t>
            </a:r>
            <a:r>
              <a:rPr lang="zh-CN" altLang="en-US" smtClean="0">
                <a:latin typeface="华文新魏" panose="02010800040101010101" pitchFamily="2" charset="-122"/>
              </a:rPr>
              <a:t>，</a:t>
            </a:r>
            <a:r>
              <a:rPr lang="en-US" altLang="zh-CN" smtClean="0">
                <a:latin typeface="华文新魏" panose="02010800040101010101" pitchFamily="2" charset="-122"/>
              </a:rPr>
              <a:t>Z </a:t>
            </a:r>
            <a:r>
              <a:rPr lang="en-US" altLang="zh-CN" smtClean="0">
                <a:latin typeface="华文新魏" panose="02010800040101010101" pitchFamily="2" charset="-122"/>
                <a:sym typeface="Symbol" panose="05050102010706020507" pitchFamily="18" charset="2"/>
              </a:rPr>
              <a:t></a:t>
            </a:r>
            <a:r>
              <a:rPr lang="en-US" altLang="zh-CN" smtClean="0">
                <a:latin typeface="华文新魏" panose="02010800040101010101" pitchFamily="2" charset="-122"/>
              </a:rPr>
              <a:t> Y</a:t>
            </a:r>
            <a:r>
              <a:rPr lang="zh-CN" altLang="en-US" smtClean="0">
                <a:latin typeface="华文新魏" panose="02010800040101010101" pitchFamily="2" charset="-122"/>
              </a:rPr>
              <a:t>，</a:t>
            </a:r>
            <a:r>
              <a:rPr lang="en-US" altLang="zh-CN" smtClean="0">
                <a:latin typeface="华文新魏" panose="02010800040101010101" pitchFamily="2" charset="-122"/>
              </a:rPr>
              <a:t>W</a:t>
            </a:r>
            <a:r>
              <a:rPr lang="en-US" altLang="zh-CN" sz="2000" smtClean="0">
                <a:latin typeface="华文新魏" panose="02010800040101010101" pitchFamily="2" charset="-122"/>
                <a:sym typeface="Symbol" panose="05050102010706020507" pitchFamily="18" charset="2"/>
              </a:rPr>
              <a:t>∩Y</a:t>
            </a:r>
            <a:r>
              <a:rPr lang="en-US" altLang="zh-CN" sz="3200" smtClean="0">
                <a:latin typeface="华文新魏" panose="02010800040101010101" pitchFamily="2" charset="-122"/>
                <a:sym typeface="Symbol" panose="05050102010706020507" pitchFamily="18" charset="2"/>
              </a:rPr>
              <a:t>= </a:t>
            </a:r>
            <a:r>
              <a:rPr lang="en-US" altLang="zh-CN" smtClean="0">
                <a:latin typeface="华文新魏" panose="02010800040101010101" pitchFamily="2" charset="-122"/>
                <a:sym typeface="Symbol" panose="05050102010706020507" pitchFamily="18" charset="2"/>
              </a:rPr>
              <a:t></a:t>
            </a:r>
            <a:r>
              <a:rPr lang="zh-CN" altLang="en-US" smtClean="0">
                <a:latin typeface="华文新魏" panose="02010800040101010101" pitchFamily="2" charset="-122"/>
              </a:rPr>
              <a:t>且</a:t>
            </a:r>
            <a:r>
              <a:rPr lang="en-US" altLang="zh-CN" smtClean="0">
                <a:latin typeface="华文新魏" panose="02010800040101010101" pitchFamily="2" charset="-122"/>
              </a:rPr>
              <a:t>W </a:t>
            </a:r>
            <a:r>
              <a:rPr lang="en-US" altLang="zh-CN" b="1" smtClean="0">
                <a:latin typeface="华文新魏" panose="02010800040101010101" pitchFamily="2" charset="-122"/>
                <a:sym typeface="Symbol" panose="05050102010706020507" pitchFamily="18" charset="2"/>
              </a:rPr>
              <a:t> </a:t>
            </a:r>
            <a:r>
              <a:rPr lang="en-US" altLang="zh-CN" smtClean="0">
                <a:latin typeface="华文新魏" panose="02010800040101010101" pitchFamily="2" charset="-122"/>
              </a:rPr>
              <a:t>Z</a:t>
            </a:r>
            <a:r>
              <a:rPr lang="zh-CN" altLang="en-US" smtClean="0">
                <a:latin typeface="华文新魏" panose="02010800040101010101" pitchFamily="2" charset="-122"/>
              </a:rPr>
              <a:t>，</a:t>
            </a:r>
            <a:r>
              <a:rPr lang="zh-CN" altLang="en-US" smtClean="0">
                <a:latin typeface="华文新魏" panose="02010800040101010101" pitchFamily="2" charset="-122"/>
                <a:sym typeface="Symbol" panose="05050102010706020507" pitchFamily="18" charset="2"/>
              </a:rPr>
              <a:t>则</a:t>
            </a:r>
            <a:r>
              <a:rPr lang="en-US" altLang="zh-CN" smtClean="0">
                <a:latin typeface="华文新魏" panose="02010800040101010101" pitchFamily="2" charset="-122"/>
                <a:sym typeface="Symbol" panose="05050102010706020507" pitchFamily="18" charset="2"/>
              </a:rPr>
              <a:t>X  Z</a:t>
            </a:r>
            <a:endParaRPr lang="zh-CN" altLang="en-US" smtClean="0">
              <a:latin typeface="华文新魏" panose="0201080004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altLang="zh-CN" smtClean="0">
                <a:sym typeface="Symbol" panose="05050102010706020507" pitchFamily="18" charset="2"/>
              </a:rPr>
              <a:t>Armstrong</a:t>
            </a:r>
            <a:r>
              <a:rPr lang="zh-CN" altLang="en-US" smtClean="0">
                <a:sym typeface="Symbol" panose="05050102010706020507" pitchFamily="18" charset="2"/>
              </a:rPr>
              <a:t>公理</a:t>
            </a:r>
          </a:p>
        </p:txBody>
      </p:sp>
      <p:sp>
        <p:nvSpPr>
          <p:cNvPr id="179203" name="Rectangle 3"/>
          <p:cNvSpPr>
            <a:spLocks noGrp="1" noChangeArrowheads="1"/>
          </p:cNvSpPr>
          <p:nvPr>
            <p:ph type="body" idx="1"/>
          </p:nvPr>
        </p:nvSpPr>
        <p:spPr/>
        <p:txBody>
          <a:bodyPr/>
          <a:lstStyle/>
          <a:p>
            <a:pPr eaLnBrk="1" hangingPunct="1"/>
            <a:r>
              <a:rPr lang="zh-CN" altLang="en-US" dirty="0" smtClean="0"/>
              <a:t>推论</a:t>
            </a:r>
          </a:p>
          <a:p>
            <a:pPr lvl="1" eaLnBrk="1" hangingPunct="1"/>
            <a:r>
              <a:rPr lang="zh-CN" altLang="en-US" dirty="0" smtClean="0">
                <a:latin typeface="华文新魏" panose="02010800040101010101" pitchFamily="2" charset="-122"/>
              </a:rPr>
              <a:t>多值合并</a:t>
            </a:r>
            <a:r>
              <a:rPr lang="zh-CN" altLang="en-US" dirty="0" smtClean="0">
                <a:latin typeface="华文新魏" panose="02010800040101010101" pitchFamily="2" charset="-122"/>
                <a:sym typeface="Symbol" panose="05050102010706020507" pitchFamily="18" charset="2"/>
              </a:rPr>
              <a:t>律</a:t>
            </a:r>
            <a:r>
              <a:rPr lang="zh-CN" altLang="en-US" dirty="0" smtClean="0">
                <a:latin typeface="华文新魏" panose="02010800040101010101" pitchFamily="2" charset="-122"/>
              </a:rPr>
              <a:t>：</a:t>
            </a:r>
            <a:r>
              <a:rPr lang="zh-CN" altLang="en-US" dirty="0" smtClean="0">
                <a:latin typeface="华文新魏" panose="02010800040101010101" pitchFamily="2" charset="-122"/>
                <a:sym typeface="Symbol" panose="05050102010706020507" pitchFamily="18" charset="2"/>
              </a:rPr>
              <a:t>若</a:t>
            </a:r>
            <a:r>
              <a:rPr lang="en-US" altLang="zh-CN" dirty="0" smtClean="0">
                <a:latin typeface="华文新魏" panose="02010800040101010101" pitchFamily="2" charset="-122"/>
              </a:rPr>
              <a:t>X</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Y</a:t>
            </a:r>
            <a:r>
              <a:rPr lang="zh-CN" altLang="en-US" dirty="0" smtClean="0">
                <a:latin typeface="华文新魏" panose="02010800040101010101" pitchFamily="2" charset="-122"/>
              </a:rPr>
              <a:t>且</a:t>
            </a:r>
            <a:r>
              <a:rPr lang="en-US" altLang="zh-CN" dirty="0" smtClean="0">
                <a:latin typeface="华文新魏" panose="02010800040101010101" pitchFamily="2" charset="-12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Z</a:t>
            </a:r>
            <a:r>
              <a:rPr lang="en-US" altLang="zh-CN" dirty="0" smtClean="0">
                <a:latin typeface="华文新魏" panose="02010800040101010101" pitchFamily="2" charset="-122"/>
                <a:sym typeface="Symbol" panose="05050102010706020507" pitchFamily="18" charset="2"/>
              </a:rPr>
              <a:t> </a:t>
            </a:r>
            <a:r>
              <a:rPr lang="zh-CN" altLang="en-US" dirty="0" smtClean="0">
                <a:latin typeface="华文新魏" panose="02010800040101010101" pitchFamily="2" charset="-122"/>
                <a:sym typeface="Symbol" panose="05050102010706020507" pitchFamily="18" charset="2"/>
              </a:rPr>
              <a:t>，则</a:t>
            </a:r>
            <a:r>
              <a:rPr lang="en-US" altLang="zh-CN" dirty="0" smtClean="0">
                <a:latin typeface="华文新魏" panose="02010800040101010101" pitchFamily="2" charset="-122"/>
                <a:sym typeface="Symbol" panose="05050102010706020507" pitchFamily="18" charset="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sym typeface="Symbol" panose="05050102010706020507" pitchFamily="18" charset="2"/>
              </a:rPr>
              <a:t> YZ</a:t>
            </a:r>
            <a:endParaRPr lang="zh-CN" altLang="en-US" dirty="0" smtClean="0">
              <a:latin typeface="华文新魏" panose="02010800040101010101" pitchFamily="2" charset="-122"/>
            </a:endParaRPr>
          </a:p>
          <a:p>
            <a:pPr lvl="1" eaLnBrk="1" hangingPunct="1"/>
            <a:r>
              <a:rPr lang="zh-CN" altLang="en-US" dirty="0" smtClean="0">
                <a:latin typeface="华文新魏" panose="02010800040101010101" pitchFamily="2" charset="-122"/>
              </a:rPr>
              <a:t>取交</a:t>
            </a:r>
            <a:r>
              <a:rPr lang="zh-CN" altLang="en-US" dirty="0" smtClean="0">
                <a:latin typeface="华文新魏" panose="02010800040101010101" pitchFamily="2" charset="-122"/>
                <a:sym typeface="Symbol" panose="05050102010706020507" pitchFamily="18" charset="2"/>
              </a:rPr>
              <a:t>律</a:t>
            </a:r>
            <a:r>
              <a:rPr lang="zh-CN" altLang="en-US" dirty="0" smtClean="0">
                <a:latin typeface="华文新魏" panose="02010800040101010101" pitchFamily="2" charset="-122"/>
              </a:rPr>
              <a:t>：</a:t>
            </a:r>
            <a:r>
              <a:rPr lang="zh-CN" altLang="en-US" dirty="0" smtClean="0">
                <a:latin typeface="华文新魏" panose="02010800040101010101" pitchFamily="2" charset="-122"/>
                <a:sym typeface="Symbol" panose="05050102010706020507" pitchFamily="18" charset="2"/>
              </a:rPr>
              <a:t>若</a:t>
            </a:r>
            <a:r>
              <a:rPr lang="en-US" altLang="zh-CN" dirty="0" smtClean="0">
                <a:latin typeface="华文新魏" panose="02010800040101010101" pitchFamily="2" charset="-122"/>
              </a:rPr>
              <a:t>X</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Y</a:t>
            </a:r>
            <a:r>
              <a:rPr lang="zh-CN" altLang="en-US" dirty="0" smtClean="0">
                <a:latin typeface="华文新魏" panose="02010800040101010101" pitchFamily="2" charset="-122"/>
              </a:rPr>
              <a:t>且</a:t>
            </a:r>
            <a:r>
              <a:rPr lang="en-US" altLang="zh-CN" dirty="0" smtClean="0">
                <a:latin typeface="华文新魏" panose="02010800040101010101" pitchFamily="2" charset="-12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Z</a:t>
            </a:r>
            <a:r>
              <a:rPr lang="en-US" altLang="zh-CN" dirty="0" smtClean="0">
                <a:latin typeface="华文新魏" panose="02010800040101010101" pitchFamily="2" charset="-122"/>
                <a:sym typeface="Symbol" panose="05050102010706020507" pitchFamily="18" charset="2"/>
              </a:rPr>
              <a:t> </a:t>
            </a:r>
            <a:r>
              <a:rPr lang="zh-CN" altLang="en-US" dirty="0" smtClean="0">
                <a:latin typeface="华文新魏" panose="02010800040101010101" pitchFamily="2" charset="-122"/>
                <a:sym typeface="Symbol" panose="05050102010706020507" pitchFamily="18" charset="2"/>
              </a:rPr>
              <a:t>，则</a:t>
            </a:r>
            <a:r>
              <a:rPr lang="en-US" altLang="zh-CN" dirty="0" smtClean="0">
                <a:latin typeface="华文新魏" panose="02010800040101010101" pitchFamily="2" charset="-122"/>
                <a:sym typeface="Symbol" panose="05050102010706020507" pitchFamily="18" charset="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sym typeface="Symbol" panose="05050102010706020507" pitchFamily="18" charset="2"/>
              </a:rPr>
              <a:t> Y</a:t>
            </a:r>
            <a:r>
              <a:rPr lang="en-US" altLang="zh-CN" sz="2400"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sym typeface="Symbol" panose="05050102010706020507" pitchFamily="18" charset="2"/>
              </a:rPr>
              <a:t>Z</a:t>
            </a:r>
            <a:endParaRPr lang="zh-CN" altLang="en-US" dirty="0" smtClean="0">
              <a:latin typeface="华文新魏" panose="02010800040101010101" pitchFamily="2" charset="-122"/>
            </a:endParaRPr>
          </a:p>
          <a:p>
            <a:pPr lvl="1" eaLnBrk="1" hangingPunct="1"/>
            <a:r>
              <a:rPr lang="zh-CN" altLang="en-US" dirty="0" smtClean="0">
                <a:latin typeface="华文新魏" panose="02010800040101010101" pitchFamily="2" charset="-122"/>
              </a:rPr>
              <a:t>取差</a:t>
            </a:r>
            <a:r>
              <a:rPr lang="zh-CN" altLang="en-US" dirty="0" smtClean="0">
                <a:latin typeface="华文新魏" panose="02010800040101010101" pitchFamily="2" charset="-122"/>
                <a:sym typeface="Symbol" panose="05050102010706020507" pitchFamily="18" charset="2"/>
              </a:rPr>
              <a:t>律</a:t>
            </a:r>
            <a:r>
              <a:rPr lang="zh-CN" altLang="en-US" dirty="0" smtClean="0">
                <a:latin typeface="华文新魏" panose="02010800040101010101" pitchFamily="2" charset="-122"/>
              </a:rPr>
              <a:t>：</a:t>
            </a:r>
            <a:r>
              <a:rPr lang="zh-CN" altLang="en-US" dirty="0" smtClean="0">
                <a:latin typeface="华文新魏" panose="02010800040101010101" pitchFamily="2" charset="-122"/>
                <a:sym typeface="Symbol" panose="05050102010706020507" pitchFamily="18" charset="2"/>
              </a:rPr>
              <a:t>若</a:t>
            </a:r>
            <a:r>
              <a:rPr lang="en-US" altLang="zh-CN" dirty="0" smtClean="0">
                <a:latin typeface="华文新魏" panose="02010800040101010101" pitchFamily="2" charset="-122"/>
              </a:rPr>
              <a:t>X</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Y</a:t>
            </a:r>
            <a:r>
              <a:rPr lang="zh-CN" altLang="en-US" dirty="0" smtClean="0">
                <a:latin typeface="华文新魏" panose="02010800040101010101" pitchFamily="2" charset="-122"/>
              </a:rPr>
              <a:t>且</a:t>
            </a:r>
            <a:r>
              <a:rPr lang="en-US" altLang="zh-CN" dirty="0" smtClean="0">
                <a:latin typeface="华文新魏" panose="02010800040101010101" pitchFamily="2" charset="-12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Z</a:t>
            </a:r>
            <a:r>
              <a:rPr lang="en-US" altLang="zh-CN" dirty="0" smtClean="0">
                <a:latin typeface="华文新魏" panose="02010800040101010101" pitchFamily="2" charset="-122"/>
                <a:sym typeface="Symbol" panose="05050102010706020507" pitchFamily="18" charset="2"/>
              </a:rPr>
              <a:t> </a:t>
            </a:r>
            <a:r>
              <a:rPr lang="zh-CN" altLang="en-US" dirty="0" smtClean="0">
                <a:latin typeface="华文新魏" panose="02010800040101010101" pitchFamily="2" charset="-122"/>
                <a:sym typeface="Symbol" panose="05050102010706020507" pitchFamily="18" charset="2"/>
              </a:rPr>
              <a:t>，则</a:t>
            </a:r>
            <a:r>
              <a:rPr lang="en-US" altLang="zh-CN" dirty="0" smtClean="0">
                <a:latin typeface="华文新魏" panose="02010800040101010101" pitchFamily="2" charset="-122"/>
                <a:sym typeface="Symbol" panose="05050102010706020507" pitchFamily="18" charset="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sym typeface="Symbol" panose="05050102010706020507" pitchFamily="18" charset="2"/>
              </a:rPr>
              <a:t> Y </a:t>
            </a:r>
            <a:r>
              <a:rPr lang="en-US" altLang="zh-CN" dirty="0" smtClean="0"/>
              <a:t>–</a:t>
            </a:r>
            <a:r>
              <a:rPr lang="en-US" altLang="zh-CN" dirty="0" smtClean="0">
                <a:latin typeface="华文新魏" panose="02010800040101010101" pitchFamily="2" charset="-122"/>
                <a:sym typeface="Symbol" panose="05050102010706020507" pitchFamily="18" charset="2"/>
              </a:rPr>
              <a:t> Z</a:t>
            </a:r>
            <a:r>
              <a:rPr lang="zh-CN" altLang="en-US" dirty="0" smtClean="0">
                <a:latin typeface="华文新魏" panose="02010800040101010101" pitchFamily="2" charset="-122"/>
                <a:sym typeface="Symbol" panose="05050102010706020507" pitchFamily="18" charset="2"/>
              </a:rPr>
              <a:t>， </a:t>
            </a:r>
            <a:r>
              <a:rPr lang="en-US" altLang="zh-CN" dirty="0" smtClean="0">
                <a:latin typeface="华文新魏" panose="02010800040101010101" pitchFamily="2" charset="-122"/>
                <a:sym typeface="Symbol" panose="05050102010706020507" pitchFamily="18" charset="2"/>
              </a:rPr>
              <a:t>X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sym typeface="Symbol" panose="05050102010706020507" pitchFamily="18" charset="2"/>
              </a:rPr>
              <a:t> Z </a:t>
            </a:r>
            <a:r>
              <a:rPr lang="en-US" altLang="zh-CN" dirty="0" smtClean="0"/>
              <a:t>–</a:t>
            </a:r>
            <a:r>
              <a:rPr lang="en-US" altLang="zh-CN" dirty="0" smtClean="0">
                <a:latin typeface="华文新魏" panose="02010800040101010101" pitchFamily="2" charset="-122"/>
                <a:sym typeface="Symbol" panose="05050102010706020507" pitchFamily="18" charset="2"/>
              </a:rPr>
              <a:t>Y</a:t>
            </a:r>
            <a:endParaRPr lang="zh-CN" altLang="en-US" dirty="0" smtClean="0">
              <a:latin typeface="华文新魏" panose="02010800040101010101" pitchFamily="2" charset="-122"/>
            </a:endParaRPr>
          </a:p>
          <a:p>
            <a:pPr lvl="1" eaLnBrk="1" hangingPunct="1"/>
            <a:endParaRPr lang="zh-CN" altLang="en-US"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zh-CN" altLang="en-US" smtClean="0"/>
              <a:t>多值依赖 </a:t>
            </a:r>
            <a:r>
              <a:rPr lang="en-US" altLang="zh-CN" smtClean="0"/>
              <a:t>Vs </a:t>
            </a:r>
            <a:r>
              <a:rPr lang="zh-CN" altLang="en-US" smtClean="0"/>
              <a:t>函数依赖</a:t>
            </a:r>
          </a:p>
        </p:txBody>
      </p:sp>
      <p:sp>
        <p:nvSpPr>
          <p:cNvPr id="180227" name="Rectangle 3"/>
          <p:cNvSpPr>
            <a:spLocks noGrp="1" noChangeArrowheads="1"/>
          </p:cNvSpPr>
          <p:nvPr>
            <p:ph type="body" idx="1"/>
          </p:nvPr>
        </p:nvSpPr>
        <p:spPr>
          <a:xfrm>
            <a:off x="685800" y="1371600"/>
            <a:ext cx="8001000" cy="4876800"/>
          </a:xfrm>
        </p:spPr>
        <p:txBody>
          <a:bodyPr/>
          <a:lstStyle/>
          <a:p>
            <a:pPr eaLnBrk="1" hangingPunct="1">
              <a:lnSpc>
                <a:spcPct val="150000"/>
              </a:lnSpc>
            </a:pPr>
            <a:r>
              <a:rPr lang="zh-CN" altLang="en-US" dirty="0" smtClean="0">
                <a:latin typeface="华文新魏" panose="02010800040101010101" pitchFamily="2" charset="-122"/>
              </a:rPr>
              <a:t>区别</a:t>
            </a:r>
          </a:p>
          <a:p>
            <a:pPr lvl="1" eaLnBrk="1" hangingPunct="1">
              <a:lnSpc>
                <a:spcPct val="150000"/>
              </a:lnSpc>
            </a:pPr>
            <a:r>
              <a:rPr lang="zh-CN" altLang="en-US" dirty="0" smtClean="0">
                <a:latin typeface="华文新魏" panose="02010800040101010101" pitchFamily="2" charset="-122"/>
              </a:rPr>
              <a:t>函数依赖规定某些元组不能出现在关系中，也称为</a:t>
            </a:r>
            <a:r>
              <a:rPr lang="zh-CN" altLang="en-US" u="sng" dirty="0" smtClean="0">
                <a:latin typeface="华文新魏" panose="02010800040101010101" pitchFamily="2" charset="-122"/>
              </a:rPr>
              <a:t>相等产生依赖</a:t>
            </a:r>
            <a:endParaRPr lang="zh-CN" altLang="en-US" dirty="0" smtClean="0">
              <a:latin typeface="华文新魏" panose="02010800040101010101" pitchFamily="2" charset="-122"/>
            </a:endParaRPr>
          </a:p>
          <a:p>
            <a:pPr lvl="1" eaLnBrk="1" hangingPunct="1">
              <a:lnSpc>
                <a:spcPct val="150000"/>
              </a:lnSpc>
            </a:pPr>
            <a:r>
              <a:rPr lang="zh-CN" altLang="en-US" dirty="0" smtClean="0">
                <a:latin typeface="华文新魏" panose="02010800040101010101" pitchFamily="2" charset="-122"/>
              </a:rPr>
              <a:t>	多值依赖要求某种形式的其它元组必须在关系中，称为</a:t>
            </a:r>
            <a:r>
              <a:rPr lang="zh-CN" altLang="en-US" u="sng" dirty="0" smtClean="0">
                <a:latin typeface="华文新魏" panose="02010800040101010101" pitchFamily="2" charset="-122"/>
              </a:rPr>
              <a:t>元组产生依赖</a:t>
            </a:r>
            <a:endParaRPr lang="zh-CN" altLang="en-US" dirty="0" smtClean="0">
              <a:latin typeface="华文新魏" panose="02010800040101010101" pitchFamily="2" charset="-122"/>
            </a:endParaRPr>
          </a:p>
          <a:p>
            <a:pPr eaLnBrk="1" hangingPunct="1">
              <a:lnSpc>
                <a:spcPct val="150000"/>
              </a:lnSpc>
            </a:pPr>
            <a:r>
              <a:rPr lang="zh-CN" altLang="en-US" dirty="0" smtClean="0">
                <a:latin typeface="华文新魏" panose="02010800040101010101" pitchFamily="2" charset="-122"/>
              </a:rPr>
              <a:t>有效性范围</a:t>
            </a:r>
          </a:p>
          <a:p>
            <a:pPr lvl="1" eaLnBrk="1" hangingPunct="1">
              <a:lnSpc>
                <a:spcPct val="150000"/>
              </a:lnSpc>
            </a:pPr>
            <a:r>
              <a:rPr lang="en-US" altLang="zh-CN" dirty="0" smtClean="0">
                <a:latin typeface="华文新魏" panose="02010800040101010101" pitchFamily="2" charset="-122"/>
              </a:rPr>
              <a:t>X</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Y</a:t>
            </a:r>
            <a:r>
              <a:rPr lang="zh-CN" altLang="en-US" dirty="0" smtClean="0">
                <a:latin typeface="华文新魏" panose="02010800040101010101" pitchFamily="2" charset="-122"/>
              </a:rPr>
              <a:t>的有效性仅决定于</a:t>
            </a:r>
            <a:r>
              <a:rPr lang="en-US" altLang="zh-CN" dirty="0" smtClean="0">
                <a:latin typeface="华文新魏" panose="02010800040101010101" pitchFamily="2" charset="-122"/>
              </a:rPr>
              <a:t>X、Y</a:t>
            </a:r>
            <a:r>
              <a:rPr lang="zh-CN" altLang="en-US" dirty="0" smtClean="0">
                <a:latin typeface="华文新魏" panose="02010800040101010101" pitchFamily="2" charset="-122"/>
              </a:rPr>
              <a:t>属性集上的值，它在任何属性集</a:t>
            </a:r>
            <a:r>
              <a:rPr lang="en-US" altLang="zh-CN" dirty="0" smtClean="0">
                <a:latin typeface="华文新魏" panose="02010800040101010101" pitchFamily="2" charset="-122"/>
              </a:rPr>
              <a:t>W（XY </a:t>
            </a:r>
            <a:r>
              <a:rPr lang="en-US" altLang="zh-CN" dirty="0" smtClean="0">
                <a:latin typeface="华文新魏" panose="02010800040101010101" pitchFamily="2" charset="-122"/>
                <a:sym typeface="Symbol" panose="05050102010706020507" pitchFamily="18" charset="2"/>
              </a:rPr>
              <a:t> </a:t>
            </a:r>
            <a:r>
              <a:rPr lang="en-US" altLang="zh-CN" dirty="0" smtClean="0">
                <a:latin typeface="华文新魏" panose="02010800040101010101" pitchFamily="2" charset="-122"/>
              </a:rPr>
              <a:t>W </a:t>
            </a:r>
            <a:r>
              <a:rPr lang="en-US" altLang="zh-CN" dirty="0" smtClean="0">
                <a:latin typeface="华文新魏" panose="02010800040101010101" pitchFamily="2" charset="-122"/>
                <a:sym typeface="Symbol" panose="05050102010706020507" pitchFamily="18" charset="2"/>
              </a:rPr>
              <a:t> </a:t>
            </a:r>
            <a:r>
              <a:rPr lang="en-US" altLang="zh-CN" dirty="0" smtClean="0">
                <a:latin typeface="华文新魏" panose="02010800040101010101" pitchFamily="2" charset="-122"/>
              </a:rPr>
              <a:t>U）</a:t>
            </a:r>
            <a:r>
              <a:rPr lang="zh-CN" altLang="en-US" dirty="0" smtClean="0">
                <a:latin typeface="华文新魏" panose="02010800040101010101" pitchFamily="2" charset="-122"/>
              </a:rPr>
              <a:t>上都成立</a:t>
            </a:r>
          </a:p>
          <a:p>
            <a:pPr lvl="1" eaLnBrk="1" hangingPunct="1">
              <a:lnSpc>
                <a:spcPct val="150000"/>
              </a:lnSpc>
              <a:buFontTx/>
              <a:buNone/>
            </a:pPr>
            <a:r>
              <a:rPr lang="zh-CN" altLang="en-US" dirty="0" smtClean="0">
                <a:latin typeface="华文新魏" panose="02010800040101010101" pitchFamily="2" charset="-122"/>
              </a:rPr>
              <a:t>	若</a:t>
            </a:r>
            <a:r>
              <a:rPr lang="en-US" altLang="zh-CN" dirty="0" smtClean="0">
                <a:latin typeface="华文新魏" panose="02010800040101010101" pitchFamily="2" charset="-122"/>
              </a:rPr>
              <a:t>X</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Y</a:t>
            </a:r>
            <a:r>
              <a:rPr lang="zh-CN" altLang="en-US" dirty="0" smtClean="0">
                <a:latin typeface="华文新魏" panose="02010800040101010101" pitchFamily="2" charset="-122"/>
              </a:rPr>
              <a:t>在</a:t>
            </a:r>
            <a:r>
              <a:rPr lang="en-US" altLang="zh-CN" dirty="0" smtClean="0">
                <a:latin typeface="华文新魏" panose="02010800040101010101" pitchFamily="2" charset="-122"/>
              </a:rPr>
              <a:t>R(U)</a:t>
            </a:r>
            <a:r>
              <a:rPr lang="zh-CN" altLang="en-US" dirty="0" smtClean="0">
                <a:latin typeface="华文新魏" panose="02010800040101010101" pitchFamily="2" charset="-122"/>
              </a:rPr>
              <a:t>上成立，则对于任何</a:t>
            </a:r>
            <a:r>
              <a:rPr lang="en-US" altLang="zh-CN" dirty="0" smtClean="0">
                <a:latin typeface="华文新魏" panose="02010800040101010101" pitchFamily="2" charset="-122"/>
              </a:rPr>
              <a:t>Y′</a:t>
            </a:r>
            <a:r>
              <a:rPr lang="en-US" altLang="zh-CN"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 Y，</a:t>
            </a:r>
            <a:r>
              <a:rPr lang="zh-CN" altLang="en-US" dirty="0" smtClean="0">
                <a:latin typeface="华文新魏" panose="02010800040101010101" pitchFamily="2" charset="-122"/>
              </a:rPr>
              <a:t>均有</a:t>
            </a:r>
            <a:r>
              <a:rPr lang="en-US" altLang="zh-CN" dirty="0" smtClean="0">
                <a:latin typeface="华文新魏" panose="02010800040101010101" pitchFamily="2" charset="-122"/>
              </a:rPr>
              <a:t>X</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Y ′</a:t>
            </a:r>
            <a:r>
              <a:rPr lang="zh-CN" altLang="en-US" dirty="0" smtClean="0">
                <a:latin typeface="华文新魏" panose="02010800040101010101" pitchFamily="2" charset="-122"/>
              </a:rPr>
              <a:t>成立</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zh-CN" altLang="en-US" smtClean="0"/>
              <a:t>多值依赖 </a:t>
            </a:r>
            <a:r>
              <a:rPr lang="en-US" altLang="zh-CN" smtClean="0"/>
              <a:t>Vs </a:t>
            </a:r>
            <a:r>
              <a:rPr lang="zh-CN" altLang="en-US" smtClean="0"/>
              <a:t>函数依赖</a:t>
            </a:r>
          </a:p>
        </p:txBody>
      </p:sp>
      <p:sp>
        <p:nvSpPr>
          <p:cNvPr id="181251" name="Rectangle 3"/>
          <p:cNvSpPr>
            <a:spLocks noGrp="1" noChangeArrowheads="1"/>
          </p:cNvSpPr>
          <p:nvPr>
            <p:ph type="body" idx="1"/>
          </p:nvPr>
        </p:nvSpPr>
        <p:spPr>
          <a:xfrm>
            <a:off x="377952" y="1161288"/>
            <a:ext cx="8610600" cy="4876800"/>
          </a:xfrm>
        </p:spPr>
        <p:txBody>
          <a:bodyPr/>
          <a:lstStyle/>
          <a:p>
            <a:pPr lvl="1" eaLnBrk="1" hangingPunct="1">
              <a:lnSpc>
                <a:spcPct val="150000"/>
              </a:lnSpc>
              <a:spcBef>
                <a:spcPct val="55000"/>
              </a:spcBef>
            </a:pP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的有效性与属性集范围有关 	</a:t>
            </a:r>
          </a:p>
          <a:p>
            <a:pPr lvl="1" eaLnBrk="1" hangingPunct="1">
              <a:lnSpc>
                <a:spcPct val="150000"/>
              </a:lnSpc>
              <a:spcBef>
                <a:spcPct val="55000"/>
              </a:spcBef>
              <a:buFontTx/>
              <a:buNone/>
            </a:pPr>
            <a:r>
              <a:rPr lang="zh-CN" altLang="en-US" dirty="0" smtClean="0"/>
              <a:t>	</a:t>
            </a: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在属性集</a:t>
            </a:r>
            <a:r>
              <a:rPr lang="en-US" altLang="zh-CN" dirty="0" smtClean="0"/>
              <a:t>W（XY </a:t>
            </a:r>
            <a:r>
              <a:rPr lang="en-US" altLang="zh-CN" dirty="0" smtClean="0">
                <a:sym typeface="Symbol" panose="05050102010706020507" pitchFamily="18" charset="2"/>
              </a:rPr>
              <a:t> </a:t>
            </a:r>
            <a:r>
              <a:rPr lang="en-US" altLang="zh-CN" dirty="0" smtClean="0"/>
              <a:t>W </a:t>
            </a:r>
            <a:r>
              <a:rPr lang="en-US" altLang="zh-CN" dirty="0" smtClean="0">
                <a:sym typeface="Symbol" panose="05050102010706020507" pitchFamily="18" charset="2"/>
              </a:rPr>
              <a:t> </a:t>
            </a:r>
            <a:r>
              <a:rPr lang="en-US" altLang="zh-CN" dirty="0" smtClean="0"/>
              <a:t>U）</a:t>
            </a:r>
            <a:r>
              <a:rPr lang="zh-CN" altLang="en-US" dirty="0" smtClean="0"/>
              <a:t>上成立，但在</a:t>
            </a:r>
            <a:r>
              <a:rPr lang="en-US" altLang="zh-CN" dirty="0" smtClean="0"/>
              <a:t>U</a:t>
            </a:r>
            <a:r>
              <a:rPr lang="zh-CN" altLang="en-US" dirty="0" smtClean="0"/>
              <a:t>上不一定成立</a:t>
            </a:r>
          </a:p>
          <a:p>
            <a:pPr lvl="1" eaLnBrk="1" hangingPunct="1">
              <a:lnSpc>
                <a:spcPct val="150000"/>
              </a:lnSpc>
              <a:spcBef>
                <a:spcPct val="55000"/>
              </a:spcBef>
              <a:buFontTx/>
              <a:buNone/>
            </a:pPr>
            <a:r>
              <a:rPr lang="zh-CN" altLang="en-US" dirty="0" smtClean="0"/>
              <a:t>	</a:t>
            </a: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在</a:t>
            </a:r>
            <a:r>
              <a:rPr lang="en-US" altLang="zh-CN" dirty="0" smtClean="0"/>
              <a:t>U</a:t>
            </a:r>
            <a:r>
              <a:rPr lang="zh-CN" altLang="en-US" dirty="0" smtClean="0"/>
              <a:t>上成立 </a:t>
            </a:r>
            <a:r>
              <a:rPr lang="zh-CN" altLang="en-US" dirty="0" smtClean="0">
                <a:sym typeface="Symbol" panose="05050102010706020507" pitchFamily="18" charset="2"/>
              </a:rPr>
              <a:t> </a:t>
            </a: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在属性集</a:t>
            </a:r>
            <a:r>
              <a:rPr lang="en-US" altLang="zh-CN" dirty="0" smtClean="0"/>
              <a:t>W（XY </a:t>
            </a:r>
            <a:r>
              <a:rPr lang="en-US" altLang="zh-CN" dirty="0" smtClean="0">
                <a:sym typeface="Symbol" panose="05050102010706020507" pitchFamily="18" charset="2"/>
              </a:rPr>
              <a:t> </a:t>
            </a:r>
            <a:r>
              <a:rPr lang="en-US" altLang="zh-CN" dirty="0" smtClean="0"/>
              <a:t>W </a:t>
            </a:r>
            <a:r>
              <a:rPr lang="en-US" altLang="zh-CN" dirty="0" smtClean="0">
                <a:sym typeface="Symbol" panose="05050102010706020507" pitchFamily="18" charset="2"/>
              </a:rPr>
              <a:t> </a:t>
            </a:r>
            <a:r>
              <a:rPr lang="en-US" altLang="zh-CN" dirty="0" smtClean="0"/>
              <a:t>U）</a:t>
            </a:r>
            <a:r>
              <a:rPr lang="zh-CN" altLang="en-US" dirty="0" smtClean="0"/>
              <a:t>上成立</a:t>
            </a:r>
          </a:p>
          <a:p>
            <a:pPr lvl="1" eaLnBrk="1" hangingPunct="1">
              <a:lnSpc>
                <a:spcPct val="150000"/>
              </a:lnSpc>
              <a:spcBef>
                <a:spcPct val="55000"/>
              </a:spcBef>
              <a:buFontTx/>
              <a:buNone/>
            </a:pPr>
            <a:r>
              <a:rPr lang="zh-CN" altLang="en-US" dirty="0" smtClean="0"/>
              <a:t>	若在</a:t>
            </a:r>
            <a:r>
              <a:rPr lang="en-US" altLang="zh-CN" dirty="0" smtClean="0"/>
              <a:t>R(U)</a:t>
            </a:r>
            <a:r>
              <a:rPr lang="zh-CN" altLang="en-US" dirty="0" smtClean="0"/>
              <a:t>上，</a:t>
            </a: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在属性集</a:t>
            </a:r>
            <a:r>
              <a:rPr lang="en-US" altLang="zh-CN" dirty="0" smtClean="0"/>
              <a:t>W(XY </a:t>
            </a:r>
            <a:r>
              <a:rPr lang="en-US" altLang="zh-CN" dirty="0" smtClean="0">
                <a:sym typeface="Symbol" panose="05050102010706020507" pitchFamily="18" charset="2"/>
              </a:rPr>
              <a:t> </a:t>
            </a:r>
            <a:r>
              <a:rPr lang="en-US" altLang="zh-CN" dirty="0" smtClean="0"/>
              <a:t>W </a:t>
            </a:r>
            <a:r>
              <a:rPr lang="en-US" altLang="zh-CN" dirty="0" smtClean="0">
                <a:sym typeface="Symbol" panose="05050102010706020507" pitchFamily="18" charset="2"/>
              </a:rPr>
              <a:t> </a:t>
            </a:r>
            <a:r>
              <a:rPr lang="en-US" altLang="zh-CN" dirty="0" smtClean="0"/>
              <a:t>U)</a:t>
            </a:r>
            <a:r>
              <a:rPr lang="zh-CN" altLang="en-US" dirty="0" smtClean="0"/>
              <a:t>上成立，则称</a:t>
            </a: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为</a:t>
            </a:r>
            <a:r>
              <a:rPr lang="en-US" altLang="zh-CN" dirty="0" smtClean="0"/>
              <a:t>R(U) </a:t>
            </a:r>
            <a:r>
              <a:rPr lang="zh-CN" altLang="en-US" dirty="0" smtClean="0"/>
              <a:t>的嵌入式多值依赖</a:t>
            </a:r>
          </a:p>
          <a:p>
            <a:pPr lvl="1" eaLnBrk="1" hangingPunct="1">
              <a:lnSpc>
                <a:spcPct val="150000"/>
              </a:lnSpc>
              <a:spcBef>
                <a:spcPct val="55000"/>
              </a:spcBef>
              <a:buFontTx/>
              <a:buNone/>
            </a:pPr>
            <a:r>
              <a:rPr lang="zh-CN" altLang="en-US" dirty="0" smtClean="0"/>
              <a:t>		若</a:t>
            </a:r>
            <a:r>
              <a:rPr lang="en-US" altLang="zh-CN" dirty="0" smtClean="0"/>
              <a:t>X</a:t>
            </a:r>
            <a:r>
              <a:rPr lang="en-US" altLang="zh-CN" b="1" dirty="0" smtClean="0">
                <a:sym typeface="Symbol" panose="05050102010706020507" pitchFamily="18" charset="2"/>
              </a:rPr>
              <a:t></a:t>
            </a:r>
            <a:r>
              <a:rPr lang="en-US" altLang="zh-CN" dirty="0" smtClean="0"/>
              <a:t>Y</a:t>
            </a:r>
            <a:r>
              <a:rPr lang="zh-CN" altLang="en-US" dirty="0" smtClean="0"/>
              <a:t>在</a:t>
            </a:r>
            <a:r>
              <a:rPr lang="en-US" altLang="zh-CN" dirty="0" smtClean="0"/>
              <a:t>R(U)</a:t>
            </a:r>
            <a:r>
              <a:rPr lang="zh-CN" altLang="en-US" dirty="0" smtClean="0"/>
              <a:t>上成立，则不能断言对于</a:t>
            </a:r>
            <a:r>
              <a:rPr lang="en-US" altLang="zh-CN" dirty="0" smtClean="0"/>
              <a:t>Y′</a:t>
            </a:r>
            <a:r>
              <a:rPr lang="en-US" altLang="zh-CN" dirty="0" smtClean="0">
                <a:sym typeface="Symbol" panose="05050102010706020507" pitchFamily="18" charset="2"/>
              </a:rPr>
              <a:t></a:t>
            </a:r>
            <a:r>
              <a:rPr lang="en-US" altLang="zh-CN" dirty="0" smtClean="0"/>
              <a:t> Y，</a:t>
            </a:r>
            <a:r>
              <a:rPr lang="zh-CN" altLang="en-US" dirty="0" smtClean="0"/>
              <a:t>是否有</a:t>
            </a:r>
            <a:r>
              <a:rPr lang="en-US" altLang="zh-CN" dirty="0" smtClean="0"/>
              <a:t>X</a:t>
            </a:r>
            <a:r>
              <a:rPr lang="en-US" altLang="zh-CN" b="1" dirty="0" smtClean="0">
                <a:sym typeface="Symbol" panose="05050102010706020507" pitchFamily="18" charset="2"/>
              </a:rPr>
              <a:t></a:t>
            </a:r>
            <a:r>
              <a:rPr lang="en-US" altLang="zh-CN" dirty="0" smtClean="0"/>
              <a:t>Y ′</a:t>
            </a:r>
            <a:r>
              <a:rPr lang="zh-CN" altLang="en-US" dirty="0" smtClean="0"/>
              <a:t>成立</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mtClean="0"/>
              <a:t>多值依赖 </a:t>
            </a:r>
            <a:r>
              <a:rPr lang="en-US" altLang="zh-CN" smtClean="0"/>
              <a:t>Vs </a:t>
            </a:r>
            <a:r>
              <a:rPr lang="zh-CN" altLang="en-US" smtClean="0"/>
              <a:t>函数依赖</a:t>
            </a:r>
          </a:p>
        </p:txBody>
      </p:sp>
      <p:graphicFrame>
        <p:nvGraphicFramePr>
          <p:cNvPr id="182275" name="Object 3"/>
          <p:cNvGraphicFramePr>
            <a:graphicFrameLocks noChangeAspect="1"/>
          </p:cNvGraphicFramePr>
          <p:nvPr/>
        </p:nvGraphicFramePr>
        <p:xfrm>
          <a:off x="0" y="1622425"/>
          <a:ext cx="7178675" cy="2805113"/>
        </p:xfrm>
        <a:graphic>
          <a:graphicData uri="http://schemas.openxmlformats.org/presentationml/2006/ole">
            <mc:AlternateContent xmlns:mc="http://schemas.openxmlformats.org/markup-compatibility/2006">
              <mc:Choice xmlns:v="urn:schemas-microsoft-com:vml" Requires="v">
                <p:oleObj spid="_x0000_s182477" name="Document" r:id="rId3" imgW="5628640" imgH="2199640" progId="Word.Document.8">
                  <p:embed/>
                </p:oleObj>
              </mc:Choice>
              <mc:Fallback>
                <p:oleObj name="Document" r:id="rId3" imgW="5628640" imgH="21996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2425"/>
                        <a:ext cx="7178675"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276" name="Rectangle 4"/>
          <p:cNvSpPr>
            <a:spLocks noChangeArrowheads="1"/>
          </p:cNvSpPr>
          <p:nvPr/>
        </p:nvSpPr>
        <p:spPr bwMode="auto">
          <a:xfrm>
            <a:off x="2906713" y="5183188"/>
            <a:ext cx="793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277" name="Rectangle 5"/>
          <p:cNvSpPr>
            <a:spLocks noChangeArrowheads="1"/>
          </p:cNvSpPr>
          <p:nvPr/>
        </p:nvSpPr>
        <p:spPr bwMode="auto">
          <a:xfrm>
            <a:off x="6242050" y="5183188"/>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278" name="Rectangle 6"/>
          <p:cNvSpPr>
            <a:spLocks noChangeArrowheads="1"/>
          </p:cNvSpPr>
          <p:nvPr/>
        </p:nvSpPr>
        <p:spPr bwMode="auto">
          <a:xfrm>
            <a:off x="7908925" y="5183188"/>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grpSp>
        <p:nvGrpSpPr>
          <p:cNvPr id="182279" name="Group 21"/>
          <p:cNvGrpSpPr>
            <a:grpSpLocks/>
          </p:cNvGrpSpPr>
          <p:nvPr/>
        </p:nvGrpSpPr>
        <p:grpSpPr bwMode="auto">
          <a:xfrm>
            <a:off x="228600" y="4394200"/>
            <a:ext cx="6677025" cy="2006600"/>
            <a:chOff x="781" y="2739"/>
            <a:chExt cx="4206" cy="1346"/>
          </a:xfrm>
        </p:grpSpPr>
        <p:sp>
          <p:nvSpPr>
            <p:cNvPr id="182282" name="Rectangle 22"/>
            <p:cNvSpPr>
              <a:spLocks noChangeArrowheads="1"/>
            </p:cNvSpPr>
            <p:nvPr/>
          </p:nvSpPr>
          <p:spPr bwMode="auto">
            <a:xfrm>
              <a:off x="1227" y="2746"/>
              <a:ext cx="14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A</a:t>
              </a:r>
              <a:endParaRPr lang="en-US" altLang="zh-CN" sz="3600">
                <a:latin typeface="华文新魏" panose="02010800040101010101" pitchFamily="2" charset="-122"/>
                <a:ea typeface="华文新魏" panose="02010800040101010101" pitchFamily="2" charset="-122"/>
              </a:endParaRPr>
            </a:p>
          </p:txBody>
        </p:sp>
        <p:sp>
          <p:nvSpPr>
            <p:cNvPr id="182283" name="Rectangle 23"/>
            <p:cNvSpPr>
              <a:spLocks noChangeArrowheads="1"/>
            </p:cNvSpPr>
            <p:nvPr/>
          </p:nvSpPr>
          <p:spPr bwMode="auto">
            <a:xfrm>
              <a:off x="2282" y="2746"/>
              <a:ext cx="13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B</a:t>
              </a:r>
              <a:endParaRPr lang="en-US" altLang="zh-CN" sz="3600">
                <a:latin typeface="华文新魏" panose="02010800040101010101" pitchFamily="2" charset="-122"/>
                <a:ea typeface="华文新魏" panose="02010800040101010101" pitchFamily="2" charset="-122"/>
              </a:endParaRPr>
            </a:p>
          </p:txBody>
        </p:sp>
        <p:sp>
          <p:nvSpPr>
            <p:cNvPr id="182284" name="Rectangle 24"/>
            <p:cNvSpPr>
              <a:spLocks noChangeArrowheads="1"/>
            </p:cNvSpPr>
            <p:nvPr/>
          </p:nvSpPr>
          <p:spPr bwMode="auto">
            <a:xfrm>
              <a:off x="3330" y="2746"/>
              <a:ext cx="14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C</a:t>
              </a:r>
              <a:endParaRPr lang="en-US" altLang="zh-CN" sz="3600">
                <a:latin typeface="华文新魏" panose="02010800040101010101" pitchFamily="2" charset="-122"/>
                <a:ea typeface="华文新魏" panose="02010800040101010101" pitchFamily="2" charset="-122"/>
              </a:endParaRPr>
            </a:p>
          </p:txBody>
        </p:sp>
        <p:sp>
          <p:nvSpPr>
            <p:cNvPr id="182285" name="Rectangle 25"/>
            <p:cNvSpPr>
              <a:spLocks noChangeArrowheads="1"/>
            </p:cNvSpPr>
            <p:nvPr/>
          </p:nvSpPr>
          <p:spPr bwMode="auto">
            <a:xfrm>
              <a:off x="4376" y="2746"/>
              <a:ext cx="16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D</a:t>
              </a:r>
              <a:endParaRPr lang="en-US" altLang="zh-CN" sz="3600">
                <a:latin typeface="华文新魏" panose="02010800040101010101" pitchFamily="2" charset="-122"/>
                <a:ea typeface="华文新魏" panose="02010800040101010101" pitchFamily="2" charset="-122"/>
              </a:endParaRPr>
            </a:p>
          </p:txBody>
        </p:sp>
        <p:sp>
          <p:nvSpPr>
            <p:cNvPr id="182286" name="Line 26"/>
            <p:cNvSpPr>
              <a:spLocks noChangeShapeType="1"/>
            </p:cNvSpPr>
            <p:nvPr/>
          </p:nvSpPr>
          <p:spPr bwMode="auto">
            <a:xfrm>
              <a:off x="78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7" name="Line 27"/>
            <p:cNvSpPr>
              <a:spLocks noChangeShapeType="1"/>
            </p:cNvSpPr>
            <p:nvPr/>
          </p:nvSpPr>
          <p:spPr bwMode="auto">
            <a:xfrm>
              <a:off x="78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8" name="Line 28"/>
            <p:cNvSpPr>
              <a:spLocks noChangeShapeType="1"/>
            </p:cNvSpPr>
            <p:nvPr/>
          </p:nvSpPr>
          <p:spPr bwMode="auto">
            <a:xfrm>
              <a:off x="78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89" name="Line 29"/>
            <p:cNvSpPr>
              <a:spLocks noChangeShapeType="1"/>
            </p:cNvSpPr>
            <p:nvPr/>
          </p:nvSpPr>
          <p:spPr bwMode="auto">
            <a:xfrm>
              <a:off x="78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0" name="Line 30"/>
            <p:cNvSpPr>
              <a:spLocks noChangeShapeType="1"/>
            </p:cNvSpPr>
            <p:nvPr/>
          </p:nvSpPr>
          <p:spPr bwMode="auto">
            <a:xfrm>
              <a:off x="786" y="2739"/>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1" name="Line 31"/>
            <p:cNvSpPr>
              <a:spLocks noChangeShapeType="1"/>
            </p:cNvSpPr>
            <p:nvPr/>
          </p:nvSpPr>
          <p:spPr bwMode="auto">
            <a:xfrm>
              <a:off x="183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2" name="Line 32"/>
            <p:cNvSpPr>
              <a:spLocks noChangeShapeType="1"/>
            </p:cNvSpPr>
            <p:nvPr/>
          </p:nvSpPr>
          <p:spPr bwMode="auto">
            <a:xfrm>
              <a:off x="183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3" name="Line 33"/>
            <p:cNvSpPr>
              <a:spLocks noChangeShapeType="1"/>
            </p:cNvSpPr>
            <p:nvPr/>
          </p:nvSpPr>
          <p:spPr bwMode="auto">
            <a:xfrm>
              <a:off x="1836" y="2739"/>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4" name="Line 34"/>
            <p:cNvSpPr>
              <a:spLocks noChangeShapeType="1"/>
            </p:cNvSpPr>
            <p:nvPr/>
          </p:nvSpPr>
          <p:spPr bwMode="auto">
            <a:xfrm>
              <a:off x="288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5" name="Line 35"/>
            <p:cNvSpPr>
              <a:spLocks noChangeShapeType="1"/>
            </p:cNvSpPr>
            <p:nvPr/>
          </p:nvSpPr>
          <p:spPr bwMode="auto">
            <a:xfrm>
              <a:off x="288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6" name="Line 36"/>
            <p:cNvSpPr>
              <a:spLocks noChangeShapeType="1"/>
            </p:cNvSpPr>
            <p:nvPr/>
          </p:nvSpPr>
          <p:spPr bwMode="auto">
            <a:xfrm>
              <a:off x="2886" y="2739"/>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7" name="Line 37"/>
            <p:cNvSpPr>
              <a:spLocks noChangeShapeType="1"/>
            </p:cNvSpPr>
            <p:nvPr/>
          </p:nvSpPr>
          <p:spPr bwMode="auto">
            <a:xfrm>
              <a:off x="3932"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8" name="Line 38"/>
            <p:cNvSpPr>
              <a:spLocks noChangeShapeType="1"/>
            </p:cNvSpPr>
            <p:nvPr/>
          </p:nvSpPr>
          <p:spPr bwMode="auto">
            <a:xfrm>
              <a:off x="3932"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9" name="Line 39"/>
            <p:cNvSpPr>
              <a:spLocks noChangeShapeType="1"/>
            </p:cNvSpPr>
            <p:nvPr/>
          </p:nvSpPr>
          <p:spPr bwMode="auto">
            <a:xfrm>
              <a:off x="3937" y="2739"/>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0" name="Line 40"/>
            <p:cNvSpPr>
              <a:spLocks noChangeShapeType="1"/>
            </p:cNvSpPr>
            <p:nvPr/>
          </p:nvSpPr>
          <p:spPr bwMode="auto">
            <a:xfrm>
              <a:off x="4982"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1" name="Line 41"/>
            <p:cNvSpPr>
              <a:spLocks noChangeShapeType="1"/>
            </p:cNvSpPr>
            <p:nvPr/>
          </p:nvSpPr>
          <p:spPr bwMode="auto">
            <a:xfrm>
              <a:off x="4982"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2" name="Line 42"/>
            <p:cNvSpPr>
              <a:spLocks noChangeShapeType="1"/>
            </p:cNvSpPr>
            <p:nvPr/>
          </p:nvSpPr>
          <p:spPr bwMode="auto">
            <a:xfrm>
              <a:off x="4982"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3" name="Line 43"/>
            <p:cNvSpPr>
              <a:spLocks noChangeShapeType="1"/>
            </p:cNvSpPr>
            <p:nvPr/>
          </p:nvSpPr>
          <p:spPr bwMode="auto">
            <a:xfrm>
              <a:off x="4982"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4" name="Rectangle 44"/>
            <p:cNvSpPr>
              <a:spLocks noChangeArrowheads="1"/>
            </p:cNvSpPr>
            <p:nvPr/>
          </p:nvSpPr>
          <p:spPr bwMode="auto">
            <a:xfrm>
              <a:off x="781" y="2743"/>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05" name="Line 45"/>
            <p:cNvSpPr>
              <a:spLocks noChangeShapeType="1"/>
            </p:cNvSpPr>
            <p:nvPr/>
          </p:nvSpPr>
          <p:spPr bwMode="auto">
            <a:xfrm>
              <a:off x="1831"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6" name="Rectangle 46"/>
            <p:cNvSpPr>
              <a:spLocks noChangeArrowheads="1"/>
            </p:cNvSpPr>
            <p:nvPr/>
          </p:nvSpPr>
          <p:spPr bwMode="auto">
            <a:xfrm>
              <a:off x="2881" y="2743"/>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07" name="Line 47"/>
            <p:cNvSpPr>
              <a:spLocks noChangeShapeType="1"/>
            </p:cNvSpPr>
            <p:nvPr/>
          </p:nvSpPr>
          <p:spPr bwMode="auto">
            <a:xfrm>
              <a:off x="2881"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8" name="Line 48"/>
            <p:cNvSpPr>
              <a:spLocks noChangeShapeType="1"/>
            </p:cNvSpPr>
            <p:nvPr/>
          </p:nvSpPr>
          <p:spPr bwMode="auto">
            <a:xfrm>
              <a:off x="3932"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9" name="Line 49"/>
            <p:cNvSpPr>
              <a:spLocks noChangeShapeType="1"/>
            </p:cNvSpPr>
            <p:nvPr/>
          </p:nvSpPr>
          <p:spPr bwMode="auto">
            <a:xfrm>
              <a:off x="4982"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0" name="Rectangle 50"/>
            <p:cNvSpPr>
              <a:spLocks noChangeArrowheads="1"/>
            </p:cNvSpPr>
            <p:nvPr/>
          </p:nvSpPr>
          <p:spPr bwMode="auto">
            <a:xfrm>
              <a:off x="1200" y="3009"/>
              <a:ext cx="20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a1</a:t>
              </a:r>
              <a:endParaRPr lang="en-US" altLang="zh-CN" sz="3600">
                <a:latin typeface="华文新魏" panose="02010800040101010101" pitchFamily="2" charset="-122"/>
                <a:ea typeface="华文新魏" panose="02010800040101010101" pitchFamily="2" charset="-122"/>
              </a:endParaRPr>
            </a:p>
          </p:txBody>
        </p:sp>
        <p:sp>
          <p:nvSpPr>
            <p:cNvPr id="182311" name="Rectangle 51"/>
            <p:cNvSpPr>
              <a:spLocks noChangeArrowheads="1"/>
            </p:cNvSpPr>
            <p:nvPr/>
          </p:nvSpPr>
          <p:spPr bwMode="auto">
            <a:xfrm>
              <a:off x="2245" y="3009"/>
              <a:ext cx="2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b1</a:t>
              </a:r>
              <a:endParaRPr lang="en-US" altLang="zh-CN" sz="3600">
                <a:latin typeface="华文新魏" panose="02010800040101010101" pitchFamily="2" charset="-122"/>
                <a:ea typeface="华文新魏" panose="02010800040101010101" pitchFamily="2" charset="-122"/>
              </a:endParaRPr>
            </a:p>
          </p:txBody>
        </p:sp>
        <p:sp>
          <p:nvSpPr>
            <p:cNvPr id="182312" name="Rectangle 52"/>
            <p:cNvSpPr>
              <a:spLocks noChangeArrowheads="1"/>
            </p:cNvSpPr>
            <p:nvPr/>
          </p:nvSpPr>
          <p:spPr bwMode="auto">
            <a:xfrm>
              <a:off x="3298" y="3009"/>
              <a:ext cx="1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c1</a:t>
              </a:r>
              <a:endParaRPr lang="en-US" altLang="zh-CN" sz="3600">
                <a:latin typeface="华文新魏" panose="02010800040101010101" pitchFamily="2" charset="-122"/>
                <a:ea typeface="华文新魏" panose="02010800040101010101" pitchFamily="2" charset="-122"/>
              </a:endParaRPr>
            </a:p>
          </p:txBody>
        </p:sp>
        <p:sp>
          <p:nvSpPr>
            <p:cNvPr id="182313" name="Rectangle 53"/>
            <p:cNvSpPr>
              <a:spLocks noChangeArrowheads="1"/>
            </p:cNvSpPr>
            <p:nvPr/>
          </p:nvSpPr>
          <p:spPr bwMode="auto">
            <a:xfrm>
              <a:off x="4343" y="3009"/>
              <a:ext cx="21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d1</a:t>
              </a:r>
              <a:endParaRPr lang="en-US" altLang="zh-CN" sz="3600">
                <a:latin typeface="华文新魏" panose="02010800040101010101" pitchFamily="2" charset="-122"/>
                <a:ea typeface="华文新魏" panose="02010800040101010101" pitchFamily="2" charset="-122"/>
              </a:endParaRPr>
            </a:p>
          </p:txBody>
        </p:sp>
        <p:sp>
          <p:nvSpPr>
            <p:cNvPr id="182314" name="Line 54"/>
            <p:cNvSpPr>
              <a:spLocks noChangeShapeType="1"/>
            </p:cNvSpPr>
            <p:nvPr/>
          </p:nvSpPr>
          <p:spPr bwMode="auto">
            <a:xfrm>
              <a:off x="781"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5" name="Line 55"/>
            <p:cNvSpPr>
              <a:spLocks noChangeShapeType="1"/>
            </p:cNvSpPr>
            <p:nvPr/>
          </p:nvSpPr>
          <p:spPr bwMode="auto">
            <a:xfrm>
              <a:off x="781"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6" name="Line 56"/>
            <p:cNvSpPr>
              <a:spLocks noChangeShapeType="1"/>
            </p:cNvSpPr>
            <p:nvPr/>
          </p:nvSpPr>
          <p:spPr bwMode="auto">
            <a:xfrm>
              <a:off x="786" y="3001"/>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7" name="Line 57"/>
            <p:cNvSpPr>
              <a:spLocks noChangeShapeType="1"/>
            </p:cNvSpPr>
            <p:nvPr/>
          </p:nvSpPr>
          <p:spPr bwMode="auto">
            <a:xfrm>
              <a:off x="1831"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8" name="Line 58"/>
            <p:cNvSpPr>
              <a:spLocks noChangeShapeType="1"/>
            </p:cNvSpPr>
            <p:nvPr/>
          </p:nvSpPr>
          <p:spPr bwMode="auto">
            <a:xfrm>
              <a:off x="1831"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19" name="Line 59"/>
            <p:cNvSpPr>
              <a:spLocks noChangeShapeType="1"/>
            </p:cNvSpPr>
            <p:nvPr/>
          </p:nvSpPr>
          <p:spPr bwMode="auto">
            <a:xfrm>
              <a:off x="1836" y="3001"/>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0" name="Line 60"/>
            <p:cNvSpPr>
              <a:spLocks noChangeShapeType="1"/>
            </p:cNvSpPr>
            <p:nvPr/>
          </p:nvSpPr>
          <p:spPr bwMode="auto">
            <a:xfrm>
              <a:off x="2881"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1" name="Line 61"/>
            <p:cNvSpPr>
              <a:spLocks noChangeShapeType="1"/>
            </p:cNvSpPr>
            <p:nvPr/>
          </p:nvSpPr>
          <p:spPr bwMode="auto">
            <a:xfrm>
              <a:off x="2881"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2" name="Line 62"/>
            <p:cNvSpPr>
              <a:spLocks noChangeShapeType="1"/>
            </p:cNvSpPr>
            <p:nvPr/>
          </p:nvSpPr>
          <p:spPr bwMode="auto">
            <a:xfrm>
              <a:off x="2886" y="3001"/>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3" name="Line 63"/>
            <p:cNvSpPr>
              <a:spLocks noChangeShapeType="1"/>
            </p:cNvSpPr>
            <p:nvPr/>
          </p:nvSpPr>
          <p:spPr bwMode="auto">
            <a:xfrm>
              <a:off x="3932"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4" name="Line 64"/>
            <p:cNvSpPr>
              <a:spLocks noChangeShapeType="1"/>
            </p:cNvSpPr>
            <p:nvPr/>
          </p:nvSpPr>
          <p:spPr bwMode="auto">
            <a:xfrm>
              <a:off x="3932"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5" name="Line 65"/>
            <p:cNvSpPr>
              <a:spLocks noChangeShapeType="1"/>
            </p:cNvSpPr>
            <p:nvPr/>
          </p:nvSpPr>
          <p:spPr bwMode="auto">
            <a:xfrm>
              <a:off x="3937" y="3001"/>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6" name="Line 66"/>
            <p:cNvSpPr>
              <a:spLocks noChangeShapeType="1"/>
            </p:cNvSpPr>
            <p:nvPr/>
          </p:nvSpPr>
          <p:spPr bwMode="auto">
            <a:xfrm>
              <a:off x="4982"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7" name="Line 67"/>
            <p:cNvSpPr>
              <a:spLocks noChangeShapeType="1"/>
            </p:cNvSpPr>
            <p:nvPr/>
          </p:nvSpPr>
          <p:spPr bwMode="auto">
            <a:xfrm>
              <a:off x="4982"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28" name="Rectangle 68"/>
            <p:cNvSpPr>
              <a:spLocks noChangeArrowheads="1"/>
            </p:cNvSpPr>
            <p:nvPr/>
          </p:nvSpPr>
          <p:spPr bwMode="auto">
            <a:xfrm>
              <a:off x="781" y="3005"/>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29" name="Line 69"/>
            <p:cNvSpPr>
              <a:spLocks noChangeShapeType="1"/>
            </p:cNvSpPr>
            <p:nvPr/>
          </p:nvSpPr>
          <p:spPr bwMode="auto">
            <a:xfrm>
              <a:off x="1831"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0" name="Rectangle 70"/>
            <p:cNvSpPr>
              <a:spLocks noChangeArrowheads="1"/>
            </p:cNvSpPr>
            <p:nvPr/>
          </p:nvSpPr>
          <p:spPr bwMode="auto">
            <a:xfrm>
              <a:off x="2881" y="3005"/>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31" name="Line 71"/>
            <p:cNvSpPr>
              <a:spLocks noChangeShapeType="1"/>
            </p:cNvSpPr>
            <p:nvPr/>
          </p:nvSpPr>
          <p:spPr bwMode="auto">
            <a:xfrm>
              <a:off x="2881"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2" name="Line 72"/>
            <p:cNvSpPr>
              <a:spLocks noChangeShapeType="1"/>
            </p:cNvSpPr>
            <p:nvPr/>
          </p:nvSpPr>
          <p:spPr bwMode="auto">
            <a:xfrm>
              <a:off x="3932"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3" name="Line 73"/>
            <p:cNvSpPr>
              <a:spLocks noChangeShapeType="1"/>
            </p:cNvSpPr>
            <p:nvPr/>
          </p:nvSpPr>
          <p:spPr bwMode="auto">
            <a:xfrm>
              <a:off x="4982"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34" name="Rectangle 74"/>
            <p:cNvSpPr>
              <a:spLocks noChangeArrowheads="1"/>
            </p:cNvSpPr>
            <p:nvPr/>
          </p:nvSpPr>
          <p:spPr bwMode="auto">
            <a:xfrm>
              <a:off x="1200" y="3273"/>
              <a:ext cx="2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a1</a:t>
              </a:r>
              <a:endParaRPr lang="en-US" altLang="zh-CN" sz="3600">
                <a:latin typeface="华文新魏" panose="02010800040101010101" pitchFamily="2" charset="-122"/>
                <a:ea typeface="华文新魏" panose="02010800040101010101" pitchFamily="2" charset="-122"/>
              </a:endParaRPr>
            </a:p>
          </p:txBody>
        </p:sp>
        <p:sp>
          <p:nvSpPr>
            <p:cNvPr id="182335" name="Rectangle 75"/>
            <p:cNvSpPr>
              <a:spLocks noChangeArrowheads="1"/>
            </p:cNvSpPr>
            <p:nvPr/>
          </p:nvSpPr>
          <p:spPr bwMode="auto">
            <a:xfrm>
              <a:off x="2245" y="3273"/>
              <a:ext cx="21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b1</a:t>
              </a:r>
              <a:endParaRPr lang="en-US" altLang="zh-CN" sz="3600">
                <a:latin typeface="华文新魏" panose="02010800040101010101" pitchFamily="2" charset="-122"/>
                <a:ea typeface="华文新魏" panose="02010800040101010101" pitchFamily="2" charset="-122"/>
              </a:endParaRPr>
            </a:p>
          </p:txBody>
        </p:sp>
        <p:sp>
          <p:nvSpPr>
            <p:cNvPr id="182336" name="Rectangle 76"/>
            <p:cNvSpPr>
              <a:spLocks noChangeArrowheads="1"/>
            </p:cNvSpPr>
            <p:nvPr/>
          </p:nvSpPr>
          <p:spPr bwMode="auto">
            <a:xfrm>
              <a:off x="3293" y="3273"/>
              <a:ext cx="1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c1</a:t>
              </a:r>
              <a:endParaRPr lang="en-US" altLang="zh-CN" sz="3600">
                <a:latin typeface="华文新魏" panose="02010800040101010101" pitchFamily="2" charset="-122"/>
                <a:ea typeface="华文新魏" panose="02010800040101010101" pitchFamily="2" charset="-122"/>
              </a:endParaRPr>
            </a:p>
          </p:txBody>
        </p:sp>
        <p:sp>
          <p:nvSpPr>
            <p:cNvPr id="182337" name="Rectangle 77"/>
            <p:cNvSpPr>
              <a:spLocks noChangeArrowheads="1"/>
            </p:cNvSpPr>
            <p:nvPr/>
          </p:nvSpPr>
          <p:spPr bwMode="auto">
            <a:xfrm>
              <a:off x="4343" y="3273"/>
              <a:ext cx="25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d2</a:t>
              </a:r>
              <a:endParaRPr lang="en-US" altLang="zh-CN" sz="3600">
                <a:latin typeface="华文新魏" panose="02010800040101010101" pitchFamily="2" charset="-122"/>
                <a:ea typeface="华文新魏" panose="02010800040101010101" pitchFamily="2" charset="-122"/>
              </a:endParaRPr>
            </a:p>
          </p:txBody>
        </p:sp>
        <p:sp>
          <p:nvSpPr>
            <p:cNvPr id="182338" name="Rectangle 78"/>
            <p:cNvSpPr>
              <a:spLocks noChangeArrowheads="1"/>
            </p:cNvSpPr>
            <p:nvPr/>
          </p:nvSpPr>
          <p:spPr bwMode="auto">
            <a:xfrm>
              <a:off x="781" y="326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39" name="Line 79"/>
            <p:cNvSpPr>
              <a:spLocks noChangeShapeType="1"/>
            </p:cNvSpPr>
            <p:nvPr/>
          </p:nvSpPr>
          <p:spPr bwMode="auto">
            <a:xfrm>
              <a:off x="781"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0" name="Line 80"/>
            <p:cNvSpPr>
              <a:spLocks noChangeShapeType="1"/>
            </p:cNvSpPr>
            <p:nvPr/>
          </p:nvSpPr>
          <p:spPr bwMode="auto">
            <a:xfrm>
              <a:off x="781"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1" name="Rectangle 81"/>
            <p:cNvSpPr>
              <a:spLocks noChangeArrowheads="1"/>
            </p:cNvSpPr>
            <p:nvPr/>
          </p:nvSpPr>
          <p:spPr bwMode="auto">
            <a:xfrm>
              <a:off x="786" y="3265"/>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42" name="Line 82"/>
            <p:cNvSpPr>
              <a:spLocks noChangeShapeType="1"/>
            </p:cNvSpPr>
            <p:nvPr/>
          </p:nvSpPr>
          <p:spPr bwMode="auto">
            <a:xfrm>
              <a:off x="786" y="3265"/>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3" name="Line 83"/>
            <p:cNvSpPr>
              <a:spLocks noChangeShapeType="1"/>
            </p:cNvSpPr>
            <p:nvPr/>
          </p:nvSpPr>
          <p:spPr bwMode="auto">
            <a:xfrm>
              <a:off x="1831"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4" name="Line 84"/>
            <p:cNvSpPr>
              <a:spLocks noChangeShapeType="1"/>
            </p:cNvSpPr>
            <p:nvPr/>
          </p:nvSpPr>
          <p:spPr bwMode="auto">
            <a:xfrm>
              <a:off x="1831"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5" name="Rectangle 85"/>
            <p:cNvSpPr>
              <a:spLocks noChangeArrowheads="1"/>
            </p:cNvSpPr>
            <p:nvPr/>
          </p:nvSpPr>
          <p:spPr bwMode="auto">
            <a:xfrm>
              <a:off x="1836" y="3265"/>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46" name="Line 86"/>
            <p:cNvSpPr>
              <a:spLocks noChangeShapeType="1"/>
            </p:cNvSpPr>
            <p:nvPr/>
          </p:nvSpPr>
          <p:spPr bwMode="auto">
            <a:xfrm>
              <a:off x="1836" y="3265"/>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7" name="Rectangle 87"/>
            <p:cNvSpPr>
              <a:spLocks noChangeArrowheads="1"/>
            </p:cNvSpPr>
            <p:nvPr/>
          </p:nvSpPr>
          <p:spPr bwMode="auto">
            <a:xfrm>
              <a:off x="2881" y="326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48" name="Line 88"/>
            <p:cNvSpPr>
              <a:spLocks noChangeShapeType="1"/>
            </p:cNvSpPr>
            <p:nvPr/>
          </p:nvSpPr>
          <p:spPr bwMode="auto">
            <a:xfrm>
              <a:off x="2881"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49" name="Line 89"/>
            <p:cNvSpPr>
              <a:spLocks noChangeShapeType="1"/>
            </p:cNvSpPr>
            <p:nvPr/>
          </p:nvSpPr>
          <p:spPr bwMode="auto">
            <a:xfrm>
              <a:off x="2881"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0" name="Rectangle 90"/>
            <p:cNvSpPr>
              <a:spLocks noChangeArrowheads="1"/>
            </p:cNvSpPr>
            <p:nvPr/>
          </p:nvSpPr>
          <p:spPr bwMode="auto">
            <a:xfrm>
              <a:off x="2886" y="3265"/>
              <a:ext cx="104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51" name="Line 91"/>
            <p:cNvSpPr>
              <a:spLocks noChangeShapeType="1"/>
            </p:cNvSpPr>
            <p:nvPr/>
          </p:nvSpPr>
          <p:spPr bwMode="auto">
            <a:xfrm>
              <a:off x="2886" y="3265"/>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2" name="Line 92"/>
            <p:cNvSpPr>
              <a:spLocks noChangeShapeType="1"/>
            </p:cNvSpPr>
            <p:nvPr/>
          </p:nvSpPr>
          <p:spPr bwMode="auto">
            <a:xfrm>
              <a:off x="3932"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3" name="Line 93"/>
            <p:cNvSpPr>
              <a:spLocks noChangeShapeType="1"/>
            </p:cNvSpPr>
            <p:nvPr/>
          </p:nvSpPr>
          <p:spPr bwMode="auto">
            <a:xfrm>
              <a:off x="3932"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4" name="Rectangle 94"/>
            <p:cNvSpPr>
              <a:spLocks noChangeArrowheads="1"/>
            </p:cNvSpPr>
            <p:nvPr/>
          </p:nvSpPr>
          <p:spPr bwMode="auto">
            <a:xfrm>
              <a:off x="3937" y="3265"/>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55" name="Line 95"/>
            <p:cNvSpPr>
              <a:spLocks noChangeShapeType="1"/>
            </p:cNvSpPr>
            <p:nvPr/>
          </p:nvSpPr>
          <p:spPr bwMode="auto">
            <a:xfrm>
              <a:off x="3937" y="3265"/>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6" name="Line 96"/>
            <p:cNvSpPr>
              <a:spLocks noChangeShapeType="1"/>
            </p:cNvSpPr>
            <p:nvPr/>
          </p:nvSpPr>
          <p:spPr bwMode="auto">
            <a:xfrm>
              <a:off x="4982"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7" name="Line 97"/>
            <p:cNvSpPr>
              <a:spLocks noChangeShapeType="1"/>
            </p:cNvSpPr>
            <p:nvPr/>
          </p:nvSpPr>
          <p:spPr bwMode="auto">
            <a:xfrm>
              <a:off x="4982"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58" name="Rectangle 98"/>
            <p:cNvSpPr>
              <a:spLocks noChangeArrowheads="1"/>
            </p:cNvSpPr>
            <p:nvPr/>
          </p:nvSpPr>
          <p:spPr bwMode="auto">
            <a:xfrm>
              <a:off x="781" y="3270"/>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59" name="Line 99"/>
            <p:cNvSpPr>
              <a:spLocks noChangeShapeType="1"/>
            </p:cNvSpPr>
            <p:nvPr/>
          </p:nvSpPr>
          <p:spPr bwMode="auto">
            <a:xfrm>
              <a:off x="1831"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0" name="Rectangle 100"/>
            <p:cNvSpPr>
              <a:spLocks noChangeArrowheads="1"/>
            </p:cNvSpPr>
            <p:nvPr/>
          </p:nvSpPr>
          <p:spPr bwMode="auto">
            <a:xfrm>
              <a:off x="2881" y="3270"/>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61" name="Line 101"/>
            <p:cNvSpPr>
              <a:spLocks noChangeShapeType="1"/>
            </p:cNvSpPr>
            <p:nvPr/>
          </p:nvSpPr>
          <p:spPr bwMode="auto">
            <a:xfrm>
              <a:off x="2881"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2" name="Line 102"/>
            <p:cNvSpPr>
              <a:spLocks noChangeShapeType="1"/>
            </p:cNvSpPr>
            <p:nvPr/>
          </p:nvSpPr>
          <p:spPr bwMode="auto">
            <a:xfrm>
              <a:off x="3932"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3" name="Line 103"/>
            <p:cNvSpPr>
              <a:spLocks noChangeShapeType="1"/>
            </p:cNvSpPr>
            <p:nvPr/>
          </p:nvSpPr>
          <p:spPr bwMode="auto">
            <a:xfrm>
              <a:off x="4982"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64" name="Rectangle 104"/>
            <p:cNvSpPr>
              <a:spLocks noChangeArrowheads="1"/>
            </p:cNvSpPr>
            <p:nvPr/>
          </p:nvSpPr>
          <p:spPr bwMode="auto">
            <a:xfrm>
              <a:off x="1200" y="3534"/>
              <a:ext cx="20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a1</a:t>
              </a:r>
              <a:endParaRPr lang="en-US" altLang="zh-CN" sz="3600">
                <a:latin typeface="华文新魏" panose="02010800040101010101" pitchFamily="2" charset="-122"/>
                <a:ea typeface="华文新魏" panose="02010800040101010101" pitchFamily="2" charset="-122"/>
              </a:endParaRPr>
            </a:p>
          </p:txBody>
        </p:sp>
        <p:sp>
          <p:nvSpPr>
            <p:cNvPr id="182365" name="Rectangle 105"/>
            <p:cNvSpPr>
              <a:spLocks noChangeArrowheads="1"/>
            </p:cNvSpPr>
            <p:nvPr/>
          </p:nvSpPr>
          <p:spPr bwMode="auto">
            <a:xfrm>
              <a:off x="2245" y="3534"/>
              <a:ext cx="25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b2</a:t>
              </a:r>
              <a:endParaRPr lang="en-US" altLang="zh-CN" sz="3600">
                <a:latin typeface="华文新魏" panose="02010800040101010101" pitchFamily="2" charset="-122"/>
                <a:ea typeface="华文新魏" panose="02010800040101010101" pitchFamily="2" charset="-122"/>
              </a:endParaRPr>
            </a:p>
          </p:txBody>
        </p:sp>
        <p:sp>
          <p:nvSpPr>
            <p:cNvPr id="182366" name="Rectangle 106"/>
            <p:cNvSpPr>
              <a:spLocks noChangeArrowheads="1"/>
            </p:cNvSpPr>
            <p:nvPr/>
          </p:nvSpPr>
          <p:spPr bwMode="auto">
            <a:xfrm>
              <a:off x="3298" y="3534"/>
              <a:ext cx="22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c2</a:t>
              </a:r>
              <a:endParaRPr lang="en-US" altLang="zh-CN" sz="3600">
                <a:latin typeface="华文新魏" panose="02010800040101010101" pitchFamily="2" charset="-122"/>
                <a:ea typeface="华文新魏" panose="02010800040101010101" pitchFamily="2" charset="-122"/>
              </a:endParaRPr>
            </a:p>
          </p:txBody>
        </p:sp>
        <p:sp>
          <p:nvSpPr>
            <p:cNvPr id="182367" name="Rectangle 107"/>
            <p:cNvSpPr>
              <a:spLocks noChangeArrowheads="1"/>
            </p:cNvSpPr>
            <p:nvPr/>
          </p:nvSpPr>
          <p:spPr bwMode="auto">
            <a:xfrm>
              <a:off x="4343" y="3534"/>
              <a:ext cx="21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d1</a:t>
              </a:r>
              <a:endParaRPr lang="en-US" altLang="zh-CN" sz="3600">
                <a:latin typeface="华文新魏" panose="02010800040101010101" pitchFamily="2" charset="-122"/>
                <a:ea typeface="华文新魏" panose="02010800040101010101" pitchFamily="2" charset="-122"/>
              </a:endParaRPr>
            </a:p>
          </p:txBody>
        </p:sp>
        <p:sp>
          <p:nvSpPr>
            <p:cNvPr id="182368" name="Rectangle 108"/>
            <p:cNvSpPr>
              <a:spLocks noChangeArrowheads="1"/>
            </p:cNvSpPr>
            <p:nvPr/>
          </p:nvSpPr>
          <p:spPr bwMode="auto">
            <a:xfrm>
              <a:off x="781" y="352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69" name="Line 109"/>
            <p:cNvSpPr>
              <a:spLocks noChangeShapeType="1"/>
            </p:cNvSpPr>
            <p:nvPr/>
          </p:nvSpPr>
          <p:spPr bwMode="auto">
            <a:xfrm>
              <a:off x="781"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0" name="Line 110"/>
            <p:cNvSpPr>
              <a:spLocks noChangeShapeType="1"/>
            </p:cNvSpPr>
            <p:nvPr/>
          </p:nvSpPr>
          <p:spPr bwMode="auto">
            <a:xfrm>
              <a:off x="781"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1" name="Rectangle 111"/>
            <p:cNvSpPr>
              <a:spLocks noChangeArrowheads="1"/>
            </p:cNvSpPr>
            <p:nvPr/>
          </p:nvSpPr>
          <p:spPr bwMode="auto">
            <a:xfrm>
              <a:off x="786" y="3527"/>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72" name="Line 112"/>
            <p:cNvSpPr>
              <a:spLocks noChangeShapeType="1"/>
            </p:cNvSpPr>
            <p:nvPr/>
          </p:nvSpPr>
          <p:spPr bwMode="auto">
            <a:xfrm>
              <a:off x="786" y="3527"/>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3" name="Line 113"/>
            <p:cNvSpPr>
              <a:spLocks noChangeShapeType="1"/>
            </p:cNvSpPr>
            <p:nvPr/>
          </p:nvSpPr>
          <p:spPr bwMode="auto">
            <a:xfrm>
              <a:off x="1831"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4" name="Line 114"/>
            <p:cNvSpPr>
              <a:spLocks noChangeShapeType="1"/>
            </p:cNvSpPr>
            <p:nvPr/>
          </p:nvSpPr>
          <p:spPr bwMode="auto">
            <a:xfrm>
              <a:off x="1831"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5" name="Rectangle 115"/>
            <p:cNvSpPr>
              <a:spLocks noChangeArrowheads="1"/>
            </p:cNvSpPr>
            <p:nvPr/>
          </p:nvSpPr>
          <p:spPr bwMode="auto">
            <a:xfrm>
              <a:off x="1836" y="3527"/>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76" name="Line 116"/>
            <p:cNvSpPr>
              <a:spLocks noChangeShapeType="1"/>
            </p:cNvSpPr>
            <p:nvPr/>
          </p:nvSpPr>
          <p:spPr bwMode="auto">
            <a:xfrm>
              <a:off x="1836" y="3527"/>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7" name="Rectangle 117"/>
            <p:cNvSpPr>
              <a:spLocks noChangeArrowheads="1"/>
            </p:cNvSpPr>
            <p:nvPr/>
          </p:nvSpPr>
          <p:spPr bwMode="auto">
            <a:xfrm>
              <a:off x="2881" y="352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78" name="Line 118"/>
            <p:cNvSpPr>
              <a:spLocks noChangeShapeType="1"/>
            </p:cNvSpPr>
            <p:nvPr/>
          </p:nvSpPr>
          <p:spPr bwMode="auto">
            <a:xfrm>
              <a:off x="2881"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79" name="Line 119"/>
            <p:cNvSpPr>
              <a:spLocks noChangeShapeType="1"/>
            </p:cNvSpPr>
            <p:nvPr/>
          </p:nvSpPr>
          <p:spPr bwMode="auto">
            <a:xfrm>
              <a:off x="2881"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0" name="Rectangle 120"/>
            <p:cNvSpPr>
              <a:spLocks noChangeArrowheads="1"/>
            </p:cNvSpPr>
            <p:nvPr/>
          </p:nvSpPr>
          <p:spPr bwMode="auto">
            <a:xfrm>
              <a:off x="2886" y="3527"/>
              <a:ext cx="104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81" name="Line 121"/>
            <p:cNvSpPr>
              <a:spLocks noChangeShapeType="1"/>
            </p:cNvSpPr>
            <p:nvPr/>
          </p:nvSpPr>
          <p:spPr bwMode="auto">
            <a:xfrm>
              <a:off x="2886" y="3527"/>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2" name="Line 122"/>
            <p:cNvSpPr>
              <a:spLocks noChangeShapeType="1"/>
            </p:cNvSpPr>
            <p:nvPr/>
          </p:nvSpPr>
          <p:spPr bwMode="auto">
            <a:xfrm>
              <a:off x="3932"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3" name="Line 123"/>
            <p:cNvSpPr>
              <a:spLocks noChangeShapeType="1"/>
            </p:cNvSpPr>
            <p:nvPr/>
          </p:nvSpPr>
          <p:spPr bwMode="auto">
            <a:xfrm>
              <a:off x="3932"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4" name="Rectangle 124"/>
            <p:cNvSpPr>
              <a:spLocks noChangeArrowheads="1"/>
            </p:cNvSpPr>
            <p:nvPr/>
          </p:nvSpPr>
          <p:spPr bwMode="auto">
            <a:xfrm>
              <a:off x="3937" y="3527"/>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85" name="Line 125"/>
            <p:cNvSpPr>
              <a:spLocks noChangeShapeType="1"/>
            </p:cNvSpPr>
            <p:nvPr/>
          </p:nvSpPr>
          <p:spPr bwMode="auto">
            <a:xfrm>
              <a:off x="3937" y="3527"/>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6" name="Line 126"/>
            <p:cNvSpPr>
              <a:spLocks noChangeShapeType="1"/>
            </p:cNvSpPr>
            <p:nvPr/>
          </p:nvSpPr>
          <p:spPr bwMode="auto">
            <a:xfrm>
              <a:off x="4982"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7" name="Line 127"/>
            <p:cNvSpPr>
              <a:spLocks noChangeShapeType="1"/>
            </p:cNvSpPr>
            <p:nvPr/>
          </p:nvSpPr>
          <p:spPr bwMode="auto">
            <a:xfrm>
              <a:off x="4982"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88" name="Rectangle 128"/>
            <p:cNvSpPr>
              <a:spLocks noChangeArrowheads="1"/>
            </p:cNvSpPr>
            <p:nvPr/>
          </p:nvSpPr>
          <p:spPr bwMode="auto">
            <a:xfrm>
              <a:off x="781" y="3532"/>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89" name="Line 129"/>
            <p:cNvSpPr>
              <a:spLocks noChangeShapeType="1"/>
            </p:cNvSpPr>
            <p:nvPr/>
          </p:nvSpPr>
          <p:spPr bwMode="auto">
            <a:xfrm>
              <a:off x="1831"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90" name="Rectangle 130"/>
            <p:cNvSpPr>
              <a:spLocks noChangeArrowheads="1"/>
            </p:cNvSpPr>
            <p:nvPr/>
          </p:nvSpPr>
          <p:spPr bwMode="auto">
            <a:xfrm>
              <a:off x="2881" y="3532"/>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91" name="Line 131"/>
            <p:cNvSpPr>
              <a:spLocks noChangeShapeType="1"/>
            </p:cNvSpPr>
            <p:nvPr/>
          </p:nvSpPr>
          <p:spPr bwMode="auto">
            <a:xfrm>
              <a:off x="2881"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92" name="Line 132"/>
            <p:cNvSpPr>
              <a:spLocks noChangeShapeType="1"/>
            </p:cNvSpPr>
            <p:nvPr/>
          </p:nvSpPr>
          <p:spPr bwMode="auto">
            <a:xfrm>
              <a:off x="3932"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93" name="Line 133"/>
            <p:cNvSpPr>
              <a:spLocks noChangeShapeType="1"/>
            </p:cNvSpPr>
            <p:nvPr/>
          </p:nvSpPr>
          <p:spPr bwMode="auto">
            <a:xfrm>
              <a:off x="4982"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94" name="Rectangle 134"/>
            <p:cNvSpPr>
              <a:spLocks noChangeArrowheads="1"/>
            </p:cNvSpPr>
            <p:nvPr/>
          </p:nvSpPr>
          <p:spPr bwMode="auto">
            <a:xfrm>
              <a:off x="1200" y="3799"/>
              <a:ext cx="2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a1</a:t>
              </a:r>
              <a:endParaRPr lang="en-US" altLang="zh-CN" sz="3600">
                <a:latin typeface="华文新魏" panose="02010800040101010101" pitchFamily="2" charset="-122"/>
                <a:ea typeface="华文新魏" panose="02010800040101010101" pitchFamily="2" charset="-122"/>
              </a:endParaRPr>
            </a:p>
          </p:txBody>
        </p:sp>
        <p:sp>
          <p:nvSpPr>
            <p:cNvPr id="182395" name="Rectangle 135"/>
            <p:cNvSpPr>
              <a:spLocks noChangeArrowheads="1"/>
            </p:cNvSpPr>
            <p:nvPr/>
          </p:nvSpPr>
          <p:spPr bwMode="auto">
            <a:xfrm>
              <a:off x="2245" y="3799"/>
              <a:ext cx="2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b2</a:t>
              </a:r>
              <a:endParaRPr lang="en-US" altLang="zh-CN" sz="3600">
                <a:latin typeface="华文新魏" panose="02010800040101010101" pitchFamily="2" charset="-122"/>
                <a:ea typeface="华文新魏" panose="02010800040101010101" pitchFamily="2" charset="-122"/>
              </a:endParaRPr>
            </a:p>
          </p:txBody>
        </p:sp>
        <p:sp>
          <p:nvSpPr>
            <p:cNvPr id="182396" name="Rectangle 136"/>
            <p:cNvSpPr>
              <a:spLocks noChangeArrowheads="1"/>
            </p:cNvSpPr>
            <p:nvPr/>
          </p:nvSpPr>
          <p:spPr bwMode="auto">
            <a:xfrm>
              <a:off x="3298" y="3799"/>
              <a:ext cx="2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c2</a:t>
              </a:r>
              <a:endParaRPr lang="en-US" altLang="zh-CN" sz="3600">
                <a:latin typeface="华文新魏" panose="02010800040101010101" pitchFamily="2" charset="-122"/>
                <a:ea typeface="华文新魏" panose="02010800040101010101" pitchFamily="2" charset="-122"/>
              </a:endParaRPr>
            </a:p>
          </p:txBody>
        </p:sp>
        <p:sp>
          <p:nvSpPr>
            <p:cNvPr id="182397" name="Rectangle 137"/>
            <p:cNvSpPr>
              <a:spLocks noChangeArrowheads="1"/>
            </p:cNvSpPr>
            <p:nvPr/>
          </p:nvSpPr>
          <p:spPr bwMode="auto">
            <a:xfrm>
              <a:off x="4343" y="3799"/>
              <a:ext cx="25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ea typeface="华文新魏" panose="02010800040101010101" pitchFamily="2" charset="-122"/>
                </a:rPr>
                <a:t>d2</a:t>
              </a:r>
              <a:endParaRPr lang="en-US" altLang="zh-CN" sz="3600">
                <a:latin typeface="华文新魏" panose="02010800040101010101" pitchFamily="2" charset="-122"/>
                <a:ea typeface="华文新魏" panose="02010800040101010101" pitchFamily="2" charset="-122"/>
              </a:endParaRPr>
            </a:p>
          </p:txBody>
        </p:sp>
        <p:sp>
          <p:nvSpPr>
            <p:cNvPr id="182398" name="Rectangle 138"/>
            <p:cNvSpPr>
              <a:spLocks noChangeArrowheads="1"/>
            </p:cNvSpPr>
            <p:nvPr/>
          </p:nvSpPr>
          <p:spPr bwMode="auto">
            <a:xfrm>
              <a:off x="781" y="379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399" name="Line 139"/>
            <p:cNvSpPr>
              <a:spLocks noChangeShapeType="1"/>
            </p:cNvSpPr>
            <p:nvPr/>
          </p:nvSpPr>
          <p:spPr bwMode="auto">
            <a:xfrm>
              <a:off x="781"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0" name="Line 140"/>
            <p:cNvSpPr>
              <a:spLocks noChangeShapeType="1"/>
            </p:cNvSpPr>
            <p:nvPr/>
          </p:nvSpPr>
          <p:spPr bwMode="auto">
            <a:xfrm>
              <a:off x="781"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1" name="Rectangle 141"/>
            <p:cNvSpPr>
              <a:spLocks noChangeArrowheads="1"/>
            </p:cNvSpPr>
            <p:nvPr/>
          </p:nvSpPr>
          <p:spPr bwMode="auto">
            <a:xfrm>
              <a:off x="786" y="3792"/>
              <a:ext cx="104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02" name="Line 142"/>
            <p:cNvSpPr>
              <a:spLocks noChangeShapeType="1"/>
            </p:cNvSpPr>
            <p:nvPr/>
          </p:nvSpPr>
          <p:spPr bwMode="auto">
            <a:xfrm>
              <a:off x="786" y="3792"/>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3" name="Line 143"/>
            <p:cNvSpPr>
              <a:spLocks noChangeShapeType="1"/>
            </p:cNvSpPr>
            <p:nvPr/>
          </p:nvSpPr>
          <p:spPr bwMode="auto">
            <a:xfrm>
              <a:off x="1831"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4" name="Line 144"/>
            <p:cNvSpPr>
              <a:spLocks noChangeShapeType="1"/>
            </p:cNvSpPr>
            <p:nvPr/>
          </p:nvSpPr>
          <p:spPr bwMode="auto">
            <a:xfrm>
              <a:off x="1831"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5" name="Rectangle 145"/>
            <p:cNvSpPr>
              <a:spLocks noChangeArrowheads="1"/>
            </p:cNvSpPr>
            <p:nvPr/>
          </p:nvSpPr>
          <p:spPr bwMode="auto">
            <a:xfrm>
              <a:off x="1836" y="3792"/>
              <a:ext cx="104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06" name="Line 146"/>
            <p:cNvSpPr>
              <a:spLocks noChangeShapeType="1"/>
            </p:cNvSpPr>
            <p:nvPr/>
          </p:nvSpPr>
          <p:spPr bwMode="auto">
            <a:xfrm>
              <a:off x="1836" y="3792"/>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7" name="Rectangle 147"/>
            <p:cNvSpPr>
              <a:spLocks noChangeArrowheads="1"/>
            </p:cNvSpPr>
            <p:nvPr/>
          </p:nvSpPr>
          <p:spPr bwMode="auto">
            <a:xfrm>
              <a:off x="2881" y="379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08" name="Line 148"/>
            <p:cNvSpPr>
              <a:spLocks noChangeShapeType="1"/>
            </p:cNvSpPr>
            <p:nvPr/>
          </p:nvSpPr>
          <p:spPr bwMode="auto">
            <a:xfrm>
              <a:off x="2881"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09" name="Line 149"/>
            <p:cNvSpPr>
              <a:spLocks noChangeShapeType="1"/>
            </p:cNvSpPr>
            <p:nvPr/>
          </p:nvSpPr>
          <p:spPr bwMode="auto">
            <a:xfrm>
              <a:off x="2881"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0" name="Rectangle 150"/>
            <p:cNvSpPr>
              <a:spLocks noChangeArrowheads="1"/>
            </p:cNvSpPr>
            <p:nvPr/>
          </p:nvSpPr>
          <p:spPr bwMode="auto">
            <a:xfrm>
              <a:off x="2886" y="3792"/>
              <a:ext cx="104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11" name="Line 151"/>
            <p:cNvSpPr>
              <a:spLocks noChangeShapeType="1"/>
            </p:cNvSpPr>
            <p:nvPr/>
          </p:nvSpPr>
          <p:spPr bwMode="auto">
            <a:xfrm>
              <a:off x="2886" y="3792"/>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2" name="Line 152"/>
            <p:cNvSpPr>
              <a:spLocks noChangeShapeType="1"/>
            </p:cNvSpPr>
            <p:nvPr/>
          </p:nvSpPr>
          <p:spPr bwMode="auto">
            <a:xfrm>
              <a:off x="3932"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3" name="Line 153"/>
            <p:cNvSpPr>
              <a:spLocks noChangeShapeType="1"/>
            </p:cNvSpPr>
            <p:nvPr/>
          </p:nvSpPr>
          <p:spPr bwMode="auto">
            <a:xfrm>
              <a:off x="3932"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4" name="Rectangle 154"/>
            <p:cNvSpPr>
              <a:spLocks noChangeArrowheads="1"/>
            </p:cNvSpPr>
            <p:nvPr/>
          </p:nvSpPr>
          <p:spPr bwMode="auto">
            <a:xfrm>
              <a:off x="3937" y="3792"/>
              <a:ext cx="104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15" name="Line 155"/>
            <p:cNvSpPr>
              <a:spLocks noChangeShapeType="1"/>
            </p:cNvSpPr>
            <p:nvPr/>
          </p:nvSpPr>
          <p:spPr bwMode="auto">
            <a:xfrm>
              <a:off x="3937" y="3792"/>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6" name="Line 156"/>
            <p:cNvSpPr>
              <a:spLocks noChangeShapeType="1"/>
            </p:cNvSpPr>
            <p:nvPr/>
          </p:nvSpPr>
          <p:spPr bwMode="auto">
            <a:xfrm>
              <a:off x="4982"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7" name="Line 157"/>
            <p:cNvSpPr>
              <a:spLocks noChangeShapeType="1"/>
            </p:cNvSpPr>
            <p:nvPr/>
          </p:nvSpPr>
          <p:spPr bwMode="auto">
            <a:xfrm>
              <a:off x="4982"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18" name="Rectangle 158"/>
            <p:cNvSpPr>
              <a:spLocks noChangeArrowheads="1"/>
            </p:cNvSpPr>
            <p:nvPr/>
          </p:nvSpPr>
          <p:spPr bwMode="auto">
            <a:xfrm>
              <a:off x="781" y="3796"/>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19" name="Line 159"/>
            <p:cNvSpPr>
              <a:spLocks noChangeShapeType="1"/>
            </p:cNvSpPr>
            <p:nvPr/>
          </p:nvSpPr>
          <p:spPr bwMode="auto">
            <a:xfrm>
              <a:off x="78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0" name="Line 160"/>
            <p:cNvSpPr>
              <a:spLocks noChangeShapeType="1"/>
            </p:cNvSpPr>
            <p:nvPr/>
          </p:nvSpPr>
          <p:spPr bwMode="auto">
            <a:xfrm>
              <a:off x="78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1" name="Line 161"/>
            <p:cNvSpPr>
              <a:spLocks noChangeShapeType="1"/>
            </p:cNvSpPr>
            <p:nvPr/>
          </p:nvSpPr>
          <p:spPr bwMode="auto">
            <a:xfrm>
              <a:off x="78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2" name="Line 162"/>
            <p:cNvSpPr>
              <a:spLocks noChangeShapeType="1"/>
            </p:cNvSpPr>
            <p:nvPr/>
          </p:nvSpPr>
          <p:spPr bwMode="auto">
            <a:xfrm>
              <a:off x="78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3" name="Line 163"/>
            <p:cNvSpPr>
              <a:spLocks noChangeShapeType="1"/>
            </p:cNvSpPr>
            <p:nvPr/>
          </p:nvSpPr>
          <p:spPr bwMode="auto">
            <a:xfrm>
              <a:off x="786" y="4054"/>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4" name="Line 164"/>
            <p:cNvSpPr>
              <a:spLocks noChangeShapeType="1"/>
            </p:cNvSpPr>
            <p:nvPr/>
          </p:nvSpPr>
          <p:spPr bwMode="auto">
            <a:xfrm>
              <a:off x="1831"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5" name="Line 165"/>
            <p:cNvSpPr>
              <a:spLocks noChangeShapeType="1"/>
            </p:cNvSpPr>
            <p:nvPr/>
          </p:nvSpPr>
          <p:spPr bwMode="auto">
            <a:xfrm>
              <a:off x="183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6" name="Line 166"/>
            <p:cNvSpPr>
              <a:spLocks noChangeShapeType="1"/>
            </p:cNvSpPr>
            <p:nvPr/>
          </p:nvSpPr>
          <p:spPr bwMode="auto">
            <a:xfrm>
              <a:off x="183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7" name="Line 167"/>
            <p:cNvSpPr>
              <a:spLocks noChangeShapeType="1"/>
            </p:cNvSpPr>
            <p:nvPr/>
          </p:nvSpPr>
          <p:spPr bwMode="auto">
            <a:xfrm>
              <a:off x="1836" y="4054"/>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28" name="Rectangle 168"/>
            <p:cNvSpPr>
              <a:spLocks noChangeArrowheads="1"/>
            </p:cNvSpPr>
            <p:nvPr/>
          </p:nvSpPr>
          <p:spPr bwMode="auto">
            <a:xfrm>
              <a:off x="2881" y="3796"/>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82429" name="Line 169"/>
            <p:cNvSpPr>
              <a:spLocks noChangeShapeType="1"/>
            </p:cNvSpPr>
            <p:nvPr/>
          </p:nvSpPr>
          <p:spPr bwMode="auto">
            <a:xfrm>
              <a:off x="2881"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0" name="Line 170"/>
            <p:cNvSpPr>
              <a:spLocks noChangeShapeType="1"/>
            </p:cNvSpPr>
            <p:nvPr/>
          </p:nvSpPr>
          <p:spPr bwMode="auto">
            <a:xfrm>
              <a:off x="288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1" name="Line 171"/>
            <p:cNvSpPr>
              <a:spLocks noChangeShapeType="1"/>
            </p:cNvSpPr>
            <p:nvPr/>
          </p:nvSpPr>
          <p:spPr bwMode="auto">
            <a:xfrm>
              <a:off x="288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2" name="Line 172"/>
            <p:cNvSpPr>
              <a:spLocks noChangeShapeType="1"/>
            </p:cNvSpPr>
            <p:nvPr/>
          </p:nvSpPr>
          <p:spPr bwMode="auto">
            <a:xfrm>
              <a:off x="2886" y="4054"/>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3" name="Line 173"/>
            <p:cNvSpPr>
              <a:spLocks noChangeShapeType="1"/>
            </p:cNvSpPr>
            <p:nvPr/>
          </p:nvSpPr>
          <p:spPr bwMode="auto">
            <a:xfrm>
              <a:off x="3932"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4" name="Line 174"/>
            <p:cNvSpPr>
              <a:spLocks noChangeShapeType="1"/>
            </p:cNvSpPr>
            <p:nvPr/>
          </p:nvSpPr>
          <p:spPr bwMode="auto">
            <a:xfrm>
              <a:off x="3932"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5" name="Line 175"/>
            <p:cNvSpPr>
              <a:spLocks noChangeShapeType="1"/>
            </p:cNvSpPr>
            <p:nvPr/>
          </p:nvSpPr>
          <p:spPr bwMode="auto">
            <a:xfrm>
              <a:off x="3932"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6" name="Line 176"/>
            <p:cNvSpPr>
              <a:spLocks noChangeShapeType="1"/>
            </p:cNvSpPr>
            <p:nvPr/>
          </p:nvSpPr>
          <p:spPr bwMode="auto">
            <a:xfrm>
              <a:off x="3937" y="4054"/>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7" name="Line 177"/>
            <p:cNvSpPr>
              <a:spLocks noChangeShapeType="1"/>
            </p:cNvSpPr>
            <p:nvPr/>
          </p:nvSpPr>
          <p:spPr bwMode="auto">
            <a:xfrm>
              <a:off x="4982"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8" name="Line 178"/>
            <p:cNvSpPr>
              <a:spLocks noChangeShapeType="1"/>
            </p:cNvSpPr>
            <p:nvPr/>
          </p:nvSpPr>
          <p:spPr bwMode="auto">
            <a:xfrm>
              <a:off x="4982"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39" name="Line 179"/>
            <p:cNvSpPr>
              <a:spLocks noChangeShapeType="1"/>
            </p:cNvSpPr>
            <p:nvPr/>
          </p:nvSpPr>
          <p:spPr bwMode="auto">
            <a:xfrm>
              <a:off x="4982"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40" name="Line 180"/>
            <p:cNvSpPr>
              <a:spLocks noChangeShapeType="1"/>
            </p:cNvSpPr>
            <p:nvPr/>
          </p:nvSpPr>
          <p:spPr bwMode="auto">
            <a:xfrm>
              <a:off x="4982"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441" name="Line 181"/>
            <p:cNvSpPr>
              <a:spLocks noChangeShapeType="1"/>
            </p:cNvSpPr>
            <p:nvPr/>
          </p:nvSpPr>
          <p:spPr bwMode="auto">
            <a:xfrm>
              <a:off x="4982"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2280" name="AutoShape 182"/>
          <p:cNvSpPr>
            <a:spLocks noChangeArrowheads="1"/>
          </p:cNvSpPr>
          <p:nvPr/>
        </p:nvSpPr>
        <p:spPr bwMode="auto">
          <a:xfrm>
            <a:off x="7000875" y="1928813"/>
            <a:ext cx="1905000" cy="1905000"/>
          </a:xfrm>
          <a:prstGeom prst="wedgeRoundRectCallout">
            <a:avLst>
              <a:gd name="adj1" fmla="val -46750"/>
              <a:gd name="adj2" fmla="val -18000"/>
              <a:gd name="adj3" fmla="val 16667"/>
            </a:avLst>
          </a:prstGeom>
          <a:solidFill>
            <a:schemeClr val="accent1"/>
          </a:solidFill>
          <a:ln w="9525">
            <a:solidFill>
              <a:schemeClr val="bg2"/>
            </a:solidFill>
            <a:miter lim="800000"/>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A</a:t>
            </a:r>
            <a:r>
              <a:rPr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B</a:t>
            </a:r>
            <a:r>
              <a:rPr lang="zh-CN" altLang="en-US"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在{</a:t>
            </a:r>
            <a:r>
              <a:rPr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ABC}</a:t>
            </a:r>
            <a:r>
              <a:rPr lang="zh-CN" altLang="en-US"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上成立，而在{</a:t>
            </a:r>
            <a:r>
              <a:rPr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ABCD}</a:t>
            </a:r>
            <a:r>
              <a:rPr lang="zh-CN" altLang="en-US"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上不成立</a:t>
            </a:r>
            <a:endParaRPr lang="zh-CN" altLang="en-US" sz="2400">
              <a:solidFill>
                <a:schemeClr val="bg2"/>
              </a:solidFill>
              <a:latin typeface="华文新魏" panose="02010800040101010101" pitchFamily="2" charset="-122"/>
              <a:ea typeface="华文新魏" panose="02010800040101010101" pitchFamily="2" charset="-122"/>
            </a:endParaRPr>
          </a:p>
        </p:txBody>
      </p:sp>
      <p:sp>
        <p:nvSpPr>
          <p:cNvPr id="182281" name="AutoShape 183"/>
          <p:cNvSpPr>
            <a:spLocks noChangeArrowheads="1"/>
          </p:cNvSpPr>
          <p:nvPr/>
        </p:nvSpPr>
        <p:spPr bwMode="auto">
          <a:xfrm>
            <a:off x="7162800" y="4648200"/>
            <a:ext cx="1676400" cy="1676400"/>
          </a:xfrm>
          <a:prstGeom prst="wedgeRoundRectCallout">
            <a:avLst>
              <a:gd name="adj1" fmla="val -46306"/>
              <a:gd name="adj2" fmla="val -13634"/>
              <a:gd name="adj3" fmla="val 16667"/>
            </a:avLst>
          </a:prstGeom>
          <a:solidFill>
            <a:schemeClr val="accent1"/>
          </a:solidFill>
          <a:ln w="9525">
            <a:solidFill>
              <a:schemeClr val="bg2"/>
            </a:solidFill>
            <a:miter lim="800000"/>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400">
                <a:solidFill>
                  <a:schemeClr val="bg2"/>
                </a:solidFill>
                <a:latin typeface="华文新魏" panose="02010800040101010101" pitchFamily="2" charset="-122"/>
                <a:ea typeface="华文新魏" panose="02010800040101010101" pitchFamily="2" charset="-122"/>
              </a:rPr>
              <a:t>A</a:t>
            </a:r>
            <a:r>
              <a:rPr lang="en-US"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BC</a:t>
            </a:r>
          </a:p>
          <a:p>
            <a:pPr algn="ctr" eaLnBrk="1" hangingPunct="1">
              <a:spcBef>
                <a:spcPct val="0"/>
              </a:spcBef>
              <a:buClrTx/>
              <a:buSzTx/>
              <a:buFontTx/>
              <a:buNone/>
            </a:pPr>
            <a:r>
              <a:rPr lang="zh-CN" altLang="en-US"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成立</a:t>
            </a:r>
            <a:r>
              <a:rPr lang="en-US" altLang="zh-CN" sz="2400">
                <a:solidFill>
                  <a:schemeClr val="bg2"/>
                </a:solidFill>
                <a:latin typeface="华文新魏" panose="02010800040101010101" pitchFamily="2" charset="-122"/>
                <a:ea typeface="华文新魏" panose="02010800040101010101" pitchFamily="2" charset="-122"/>
              </a:rPr>
              <a:t>A</a:t>
            </a:r>
            <a:r>
              <a:rPr lang="en-US"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B</a:t>
            </a:r>
            <a:r>
              <a:rPr lang="zh-CN" altLang="en-US"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不成立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好的关系特点</a:t>
            </a:r>
          </a:p>
        </p:txBody>
      </p:sp>
      <p:sp>
        <p:nvSpPr>
          <p:cNvPr id="23555" name="Rectangle 3"/>
          <p:cNvSpPr>
            <a:spLocks noGrp="1" noChangeArrowheads="1"/>
          </p:cNvSpPr>
          <p:nvPr>
            <p:ph type="body" idx="1"/>
          </p:nvPr>
        </p:nvSpPr>
        <p:spPr/>
        <p:txBody>
          <a:bodyPr/>
          <a:lstStyle/>
          <a:p>
            <a:pPr eaLnBrk="1" hangingPunct="1"/>
            <a:r>
              <a:rPr lang="zh-CN" altLang="en-US" sz="2400" smtClean="0"/>
              <a:t>大关系模式、小关系模式都有问题</a:t>
            </a:r>
          </a:p>
          <a:p>
            <a:pPr eaLnBrk="1" hangingPunct="1"/>
            <a:r>
              <a:rPr lang="zh-CN" altLang="en-US" sz="2400" smtClean="0"/>
              <a:t>好的关系模式：</a:t>
            </a:r>
            <a:endParaRPr lang="en-US" altLang="zh-CN" sz="2400" smtClean="0"/>
          </a:p>
          <a:p>
            <a:pPr lvl="1" eaLnBrk="1" hangingPunct="1"/>
            <a:r>
              <a:rPr lang="zh-CN" altLang="en-US" sz="2000" smtClean="0"/>
              <a:t>该大则大，该小则小</a:t>
            </a:r>
          </a:p>
          <a:p>
            <a:pPr lvl="1" eaLnBrk="1" hangingPunct="1"/>
            <a:r>
              <a:rPr lang="zh-CN" altLang="en-US" sz="2000" smtClean="0"/>
              <a:t>同数据本质结构相吻合</a:t>
            </a:r>
            <a:endParaRPr lang="en-US" altLang="zh-CN" sz="2000" smtClean="0"/>
          </a:p>
          <a:p>
            <a:pPr lvl="1" eaLnBrk="1" hangingPunct="1"/>
            <a:r>
              <a:rPr lang="zh-CN" altLang="en-US" sz="2000" smtClean="0"/>
              <a:t>不必存储不必要的重复信息，同时又可以方便地获取信息</a:t>
            </a:r>
            <a:endParaRPr lang="en-US" altLang="zh-CN" sz="2000" smtClean="0"/>
          </a:p>
          <a:p>
            <a:pPr eaLnBrk="1" hangingPunct="1"/>
            <a:r>
              <a:rPr lang="zh-CN" altLang="en-US" sz="2400" smtClean="0"/>
              <a:t>如何得到好的关系模式？</a:t>
            </a:r>
          </a:p>
          <a:p>
            <a:pPr lvl="1" eaLnBrk="1" hangingPunct="1"/>
            <a:r>
              <a:rPr lang="zh-CN" altLang="en-US" sz="2000" smtClean="0"/>
              <a:t>方法</a:t>
            </a:r>
            <a:r>
              <a:rPr lang="en-US" altLang="zh-CN" sz="2000" smtClean="0"/>
              <a:t>1</a:t>
            </a:r>
            <a:r>
              <a:rPr lang="zh-CN" altLang="en-US" sz="2000" smtClean="0"/>
              <a:t>：工程化方法</a:t>
            </a:r>
          </a:p>
          <a:p>
            <a:pPr lvl="1" eaLnBrk="1" hangingPunct="1"/>
            <a:r>
              <a:rPr lang="zh-CN" altLang="en-US" sz="2000" smtClean="0"/>
              <a:t>方法</a:t>
            </a:r>
            <a:r>
              <a:rPr lang="en-US" altLang="zh-CN" sz="2000" smtClean="0"/>
              <a:t>2</a:t>
            </a:r>
            <a:r>
              <a:rPr lang="zh-CN" altLang="en-US" sz="2000" smtClean="0"/>
              <a:t>：模式规范化</a:t>
            </a:r>
          </a:p>
          <a:p>
            <a:pPr lvl="1" eaLnBrk="1" hangingPunct="1"/>
            <a:r>
              <a:rPr lang="zh-CN" altLang="en-US" sz="2000" smtClean="0"/>
              <a:t>本章重点研究模式规范化方法</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smtClean="0"/>
              <a:t>第四范式</a:t>
            </a:r>
          </a:p>
        </p:txBody>
      </p:sp>
      <p:sp>
        <p:nvSpPr>
          <p:cNvPr id="183299" name="Rectangle 3"/>
          <p:cNvSpPr>
            <a:spLocks noGrp="1" noChangeArrowheads="1"/>
          </p:cNvSpPr>
          <p:nvPr>
            <p:ph type="body" idx="1"/>
          </p:nvPr>
        </p:nvSpPr>
        <p:spPr>
          <a:xfrm>
            <a:off x="927100" y="1163638"/>
            <a:ext cx="7848600" cy="4876800"/>
          </a:xfrm>
        </p:spPr>
        <p:txBody>
          <a:bodyPr/>
          <a:lstStyle/>
          <a:p>
            <a:r>
              <a:rPr lang="zh-CN" altLang="en-US" sz="2400" dirty="0" smtClean="0"/>
              <a:t>函数依赖和多值依赖集为</a:t>
            </a:r>
            <a:r>
              <a:rPr lang="en-US" altLang="zh-CN" sz="2400" dirty="0" smtClean="0"/>
              <a:t>D</a:t>
            </a:r>
            <a:r>
              <a:rPr lang="zh-CN" altLang="en-US" sz="2400" dirty="0" smtClean="0"/>
              <a:t>的关系模式</a:t>
            </a:r>
            <a:r>
              <a:rPr lang="en-US" altLang="zh-CN" sz="2400" dirty="0" smtClean="0"/>
              <a:t>R</a:t>
            </a:r>
            <a:r>
              <a:rPr lang="zh-CN" altLang="en-US" sz="2400" dirty="0" smtClean="0"/>
              <a:t>属于</a:t>
            </a:r>
            <a:r>
              <a:rPr lang="en-US" altLang="zh-CN" sz="2400" b="1" dirty="0" smtClean="0">
                <a:solidFill>
                  <a:srgbClr val="000099"/>
                </a:solidFill>
              </a:rPr>
              <a:t>4NF</a:t>
            </a:r>
            <a:r>
              <a:rPr lang="zh-CN" altLang="en-US" sz="2400" dirty="0" smtClean="0"/>
              <a:t>的条件是，对</a:t>
            </a:r>
            <a:r>
              <a:rPr lang="en-US" altLang="zh-CN" sz="2400" i="1" dirty="0" smtClean="0"/>
              <a:t>D </a:t>
            </a:r>
            <a:r>
              <a:rPr lang="en-US" altLang="zh-CN" sz="2400" baseline="30000" dirty="0" smtClean="0"/>
              <a:t>+</a:t>
            </a:r>
            <a:r>
              <a:rPr lang="en-US" altLang="zh-CN" sz="2400" dirty="0" smtClean="0"/>
              <a:t> </a:t>
            </a:r>
            <a:r>
              <a:rPr lang="zh-CN" altLang="en-US" sz="2400" dirty="0" smtClean="0"/>
              <a:t>中所有形如</a:t>
            </a:r>
            <a:r>
              <a:rPr lang="zh-CN" altLang="en-US" sz="2400" dirty="0" smtClean="0">
                <a:sym typeface="Symbol" panose="05050102010706020507" pitchFamily="18" charset="2"/>
              </a:rPr>
              <a:t></a:t>
            </a:r>
            <a:r>
              <a:rPr lang="zh-CN" altLang="en-US" sz="2400" dirty="0" smtClean="0">
                <a:sym typeface="Greek Symbols" pitchFamily="18" charset="2"/>
              </a:rPr>
              <a:t> </a:t>
            </a:r>
            <a:r>
              <a:rPr lang="zh-CN" altLang="en-US" sz="2400" b="1" dirty="0" smtClean="0">
                <a:sym typeface="Symbol" panose="05050102010706020507" pitchFamily="18" charset="2"/>
              </a:rPr>
              <a:t></a:t>
            </a:r>
            <a:r>
              <a:rPr lang="zh-CN" altLang="en-US" sz="2400" i="1" dirty="0" smtClean="0">
                <a:sym typeface="Monotype Sorts" charset="2"/>
              </a:rPr>
              <a:t> </a:t>
            </a:r>
            <a:r>
              <a:rPr lang="zh-CN" altLang="en-US" sz="2400" dirty="0" smtClean="0">
                <a:sym typeface="Symbol" panose="05050102010706020507" pitchFamily="18" charset="2"/>
              </a:rPr>
              <a:t>的多值依赖</a:t>
            </a:r>
            <a:r>
              <a:rPr lang="en-US" altLang="zh-CN" sz="2400" dirty="0" smtClean="0">
                <a:sym typeface="Greek Symbols" pitchFamily="18" charset="2"/>
              </a:rPr>
              <a:t>(</a:t>
            </a:r>
            <a:r>
              <a:rPr lang="zh-CN" altLang="en-US" sz="2400" dirty="0" smtClean="0">
                <a:sym typeface="Greek Symbols" pitchFamily="18" charset="2"/>
              </a:rPr>
              <a:t>其中</a:t>
            </a:r>
            <a:r>
              <a:rPr lang="zh-CN" altLang="en-US" sz="2400" dirty="0" smtClean="0">
                <a:sym typeface="Symbol" panose="05050102010706020507" pitchFamily="18" charset="2"/>
              </a:rPr>
              <a:t></a:t>
            </a:r>
            <a:r>
              <a:rPr lang="zh-CN" altLang="en-US" sz="2400" dirty="0" smtClean="0">
                <a:sym typeface="Greek Symbols" pitchFamily="18" charset="2"/>
              </a:rPr>
              <a:t> </a:t>
            </a:r>
            <a:r>
              <a:rPr lang="zh-CN" altLang="en-US" sz="2400" dirty="0" smtClean="0">
                <a:sym typeface="Symbol" panose="05050102010706020507" pitchFamily="18" charset="2"/>
              </a:rPr>
              <a:t> </a:t>
            </a:r>
            <a:r>
              <a:rPr lang="en-US" altLang="zh-CN" sz="2400" i="1" dirty="0" smtClean="0">
                <a:sym typeface="Symbol" panose="05050102010706020507" pitchFamily="18" charset="2"/>
              </a:rPr>
              <a:t>R</a:t>
            </a:r>
            <a:r>
              <a:rPr lang="en-US" altLang="zh-CN" sz="2400" dirty="0" smtClean="0">
                <a:sym typeface="Symbol" panose="05050102010706020507" pitchFamily="18" charset="2"/>
              </a:rPr>
              <a:t> </a:t>
            </a:r>
            <a:r>
              <a:rPr lang="zh-CN" altLang="en-US" sz="2400" dirty="0" smtClean="0">
                <a:sym typeface="Symbol" panose="05050102010706020507" pitchFamily="18" charset="2"/>
              </a:rPr>
              <a:t>且</a:t>
            </a:r>
            <a:r>
              <a:rPr lang="zh-CN" altLang="en-US" sz="2400" i="1" dirty="0" smtClean="0">
                <a:sym typeface="Greek Symbols" pitchFamily="18" charset="2"/>
              </a:rPr>
              <a:t> </a:t>
            </a:r>
            <a:r>
              <a:rPr lang="zh-CN" altLang="en-US" sz="2400" dirty="0" smtClean="0">
                <a:sym typeface="Symbol" panose="05050102010706020507" pitchFamily="18" charset="2"/>
              </a:rPr>
              <a:t> </a:t>
            </a:r>
            <a:r>
              <a:rPr lang="en-US" altLang="zh-CN" sz="2400" i="1" dirty="0" smtClean="0">
                <a:sym typeface="Symbol" panose="05050102010706020507" pitchFamily="18" charset="2"/>
              </a:rPr>
              <a:t>R),</a:t>
            </a:r>
            <a:r>
              <a:rPr lang="zh-CN" altLang="en-US" sz="2400" dirty="0" smtClean="0">
                <a:sym typeface="Symbol" panose="05050102010706020507" pitchFamily="18" charset="2"/>
              </a:rPr>
              <a:t>至少有以下之一成立</a:t>
            </a:r>
            <a:endParaRPr lang="en-US" altLang="zh-CN" sz="2400" dirty="0" smtClean="0">
              <a:sym typeface="Symbol" panose="05050102010706020507" pitchFamily="18" charset="2"/>
            </a:endParaRPr>
          </a:p>
          <a:p>
            <a:pPr lvl="1"/>
            <a:r>
              <a:rPr lang="en-US" altLang="zh-CN" sz="2000" dirty="0" smtClean="0">
                <a:sym typeface="Symbol" panose="05050102010706020507" pitchFamily="18" charset="2"/>
              </a:rPr>
              <a:t></a:t>
            </a:r>
            <a:r>
              <a:rPr lang="en-US" altLang="zh-CN" sz="2000" dirty="0" smtClean="0">
                <a:sym typeface="Greek Symbols" pitchFamily="18" charset="2"/>
              </a:rPr>
              <a:t> </a:t>
            </a:r>
            <a:r>
              <a:rPr lang="en-US" altLang="zh-CN" sz="2000" b="1" dirty="0" smtClean="0">
                <a:sym typeface="Symbol" panose="05050102010706020507" pitchFamily="18" charset="2"/>
              </a:rPr>
              <a:t></a:t>
            </a:r>
            <a:r>
              <a:rPr lang="en-US" altLang="zh-CN" sz="2000" i="1" dirty="0" smtClean="0">
                <a:sym typeface="Monotype Sorts" charset="2"/>
              </a:rPr>
              <a:t> </a:t>
            </a:r>
            <a:r>
              <a:rPr lang="en-US" altLang="zh-CN" sz="2000" dirty="0" smtClean="0">
                <a:sym typeface="Symbol" panose="05050102010706020507" pitchFamily="18" charset="2"/>
              </a:rPr>
              <a:t></a:t>
            </a:r>
            <a:r>
              <a:rPr lang="en-US" altLang="zh-CN" sz="2000" dirty="0" smtClean="0">
                <a:sym typeface="Greek Symbols" pitchFamily="18" charset="2"/>
              </a:rPr>
              <a:t> </a:t>
            </a:r>
            <a:r>
              <a:rPr lang="zh-CN" altLang="en-US" sz="2000" dirty="0" smtClean="0">
                <a:sym typeface="Greek Symbols" pitchFamily="18" charset="2"/>
              </a:rPr>
              <a:t>是一个平凡的多值依赖</a:t>
            </a:r>
            <a:r>
              <a:rPr lang="en-US" altLang="zh-CN" sz="2000" dirty="0" smtClean="0">
                <a:sym typeface="Greek Symbols" pitchFamily="18" charset="2"/>
              </a:rPr>
              <a:t>(i.e., </a:t>
            </a:r>
            <a:r>
              <a:rPr lang="en-US" altLang="zh-CN" sz="2000" dirty="0" smtClean="0">
                <a:sym typeface="Symbol" panose="05050102010706020507" pitchFamily="18" charset="2"/>
              </a:rPr>
              <a:t></a:t>
            </a:r>
            <a:r>
              <a:rPr lang="en-US" altLang="zh-CN" sz="2000" i="1" dirty="0" smtClean="0">
                <a:sym typeface="Greek Symbols" pitchFamily="18" charset="2"/>
              </a:rPr>
              <a:t> </a:t>
            </a:r>
            <a:r>
              <a:rPr lang="en-US" altLang="zh-CN" sz="2000" dirty="0" smtClean="0">
                <a:sym typeface="Symbol" panose="05050102010706020507" pitchFamily="18" charset="2"/>
              </a:rPr>
              <a:t> </a:t>
            </a:r>
            <a:r>
              <a:rPr lang="en-US" altLang="zh-CN" sz="2000" dirty="0" smtClean="0">
                <a:sym typeface="Greek Symbols" pitchFamily="18" charset="2"/>
              </a:rPr>
              <a:t> or </a:t>
            </a:r>
            <a:r>
              <a:rPr lang="en-US" altLang="zh-CN" sz="2000" dirty="0" smtClean="0">
                <a:sym typeface="Symbol" panose="05050102010706020507" pitchFamily="18" charset="2"/>
              </a:rPr>
              <a:t></a:t>
            </a:r>
            <a:r>
              <a:rPr lang="en-US" altLang="zh-CN" sz="2000" dirty="0" smtClean="0">
                <a:sym typeface="Greek Symbols" pitchFamily="18" charset="2"/>
              </a:rPr>
              <a:t> </a:t>
            </a:r>
            <a:r>
              <a:rPr lang="en-US" altLang="zh-CN" sz="2000" dirty="0" smtClean="0">
                <a:sym typeface="Symbol" panose="05050102010706020507" pitchFamily="18" charset="2"/>
              </a:rPr>
              <a:t> </a:t>
            </a:r>
            <a:r>
              <a:rPr lang="en-US" altLang="zh-CN" sz="2000" i="1" dirty="0" smtClean="0">
                <a:sym typeface="Greek Symbols" pitchFamily="18" charset="2"/>
              </a:rPr>
              <a:t> = R)</a:t>
            </a:r>
          </a:p>
          <a:p>
            <a:pPr lvl="1"/>
            <a:r>
              <a:rPr lang="en-US" altLang="zh-CN" sz="2000" dirty="0" smtClean="0">
                <a:sym typeface="Symbol" panose="05050102010706020507" pitchFamily="18" charset="2"/>
              </a:rPr>
              <a:t></a:t>
            </a:r>
            <a:r>
              <a:rPr lang="en-US" altLang="zh-CN" sz="2000" dirty="0" smtClean="0">
                <a:sym typeface="Greek Symbols" pitchFamily="18" charset="2"/>
              </a:rPr>
              <a:t> </a:t>
            </a:r>
            <a:r>
              <a:rPr lang="zh-CN" altLang="en-US" sz="2000" dirty="0" smtClean="0">
                <a:sym typeface="Greek Symbols" pitchFamily="18" charset="2"/>
              </a:rPr>
              <a:t>是</a:t>
            </a:r>
            <a:r>
              <a:rPr lang="en-US" altLang="zh-CN" sz="2000" dirty="0" smtClean="0">
                <a:sym typeface="Greek Symbols" pitchFamily="18" charset="2"/>
              </a:rPr>
              <a:t>R</a:t>
            </a:r>
            <a:r>
              <a:rPr lang="zh-CN" altLang="en-US" sz="2000" dirty="0" smtClean="0">
                <a:sym typeface="Greek Symbols" pitchFamily="18" charset="2"/>
              </a:rPr>
              <a:t>的一个超码</a:t>
            </a:r>
          </a:p>
          <a:p>
            <a:r>
              <a:rPr lang="zh-CN" altLang="en-US" sz="2400" dirty="0" smtClean="0">
                <a:sym typeface="Greek Symbols" pitchFamily="18" charset="2"/>
              </a:rPr>
              <a:t>构成该设计的关系模式中的每个模式都属于</a:t>
            </a:r>
            <a:r>
              <a:rPr lang="en-US" altLang="zh-CN" sz="2400" dirty="0" smtClean="0">
                <a:sym typeface="Greek Symbols" pitchFamily="18" charset="2"/>
              </a:rPr>
              <a:t>4NF</a:t>
            </a:r>
          </a:p>
        </p:txBody>
      </p:sp>
      <p:grpSp>
        <p:nvGrpSpPr>
          <p:cNvPr id="183300" name="Group 4"/>
          <p:cNvGrpSpPr>
            <a:grpSpLocks/>
          </p:cNvGrpSpPr>
          <p:nvPr/>
        </p:nvGrpSpPr>
        <p:grpSpPr bwMode="auto">
          <a:xfrm>
            <a:off x="7108825" y="6642100"/>
            <a:ext cx="317500" cy="4763"/>
            <a:chOff x="2640" y="1301"/>
            <a:chExt cx="200" cy="3"/>
          </a:xfrm>
        </p:grpSpPr>
        <p:sp>
          <p:nvSpPr>
            <p:cNvPr id="183301"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3302"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smtClean="0"/>
              <a:t>  4NF</a:t>
            </a:r>
            <a:r>
              <a:rPr lang="zh-CN" altLang="en-US" smtClean="0"/>
              <a:t>判定示例</a:t>
            </a:r>
          </a:p>
        </p:txBody>
      </p:sp>
      <p:sp>
        <p:nvSpPr>
          <p:cNvPr id="185347" name="Rectangle 3"/>
          <p:cNvSpPr>
            <a:spLocks noGrp="1" noChangeArrowheads="1"/>
          </p:cNvSpPr>
          <p:nvPr>
            <p:ph type="body" idx="1"/>
          </p:nvPr>
        </p:nvSpPr>
        <p:spPr>
          <a:xfrm>
            <a:off x="685800" y="1371600"/>
            <a:ext cx="7772400" cy="5081588"/>
          </a:xfrm>
        </p:spPr>
        <p:txBody>
          <a:bodyPr/>
          <a:lstStyle/>
          <a:p>
            <a:pPr>
              <a:lnSpc>
                <a:spcPct val="80000"/>
              </a:lnSpc>
            </a:pPr>
            <a:r>
              <a:rPr lang="zh-CN" altLang="en-US" sz="2500" smtClean="0"/>
              <a:t>判定：下列哪些模式是</a:t>
            </a:r>
            <a:r>
              <a:rPr lang="en-US" altLang="zh-CN" sz="2500" smtClean="0"/>
              <a:t>BCNF?</a:t>
            </a:r>
            <a:r>
              <a:rPr lang="zh-CN" altLang="en-US" sz="2500" smtClean="0"/>
              <a:t>哪些是</a:t>
            </a:r>
            <a:r>
              <a:rPr lang="en-US" altLang="zh-CN" sz="2500" smtClean="0"/>
              <a:t>4NF?</a:t>
            </a:r>
          </a:p>
          <a:p>
            <a:pPr lvl="1">
              <a:lnSpc>
                <a:spcPct val="80000"/>
              </a:lnSpc>
            </a:pPr>
            <a:r>
              <a:rPr lang="en-US" altLang="zh-CN" sz="2400" smtClean="0"/>
              <a:t>R</a:t>
            </a:r>
            <a:r>
              <a:rPr lang="en-US" altLang="zh-CN" sz="2400" baseline="-25000" smtClean="0"/>
              <a:t>1</a:t>
            </a:r>
            <a:r>
              <a:rPr lang="en-US" altLang="zh-CN" sz="2400" smtClean="0"/>
              <a:t>(sno,sname,dno,dname)</a:t>
            </a:r>
          </a:p>
          <a:p>
            <a:pPr>
              <a:lnSpc>
                <a:spcPct val="80000"/>
              </a:lnSpc>
              <a:buFont typeface="Wingdings" panose="05000000000000000000" pitchFamily="2" charset="2"/>
              <a:buNone/>
            </a:pPr>
            <a:r>
              <a:rPr lang="en-US" altLang="zh-CN" sz="2500" smtClean="0"/>
              <a:t>		sno→sname,dno</a:t>
            </a:r>
          </a:p>
          <a:p>
            <a:pPr>
              <a:lnSpc>
                <a:spcPct val="80000"/>
              </a:lnSpc>
              <a:buFont typeface="Wingdings" panose="05000000000000000000" pitchFamily="2" charset="2"/>
              <a:buNone/>
            </a:pPr>
            <a:r>
              <a:rPr lang="en-US" altLang="zh-CN" sz="2500" smtClean="0"/>
              <a:t>		dno→dname</a:t>
            </a:r>
          </a:p>
          <a:p>
            <a:pPr lvl="1">
              <a:lnSpc>
                <a:spcPct val="80000"/>
              </a:lnSpc>
            </a:pPr>
            <a:r>
              <a:rPr lang="en-US" altLang="zh-CN" sz="2400" smtClean="0"/>
              <a:t>R</a:t>
            </a:r>
            <a:r>
              <a:rPr lang="en-US" altLang="zh-CN" sz="2400" baseline="-25000" smtClean="0"/>
              <a:t>2</a:t>
            </a:r>
            <a:r>
              <a:rPr lang="en-US" altLang="zh-CN" sz="2400" smtClean="0"/>
              <a:t>(cno,bno,tno,tname)</a:t>
            </a:r>
          </a:p>
          <a:p>
            <a:pPr lvl="1">
              <a:lnSpc>
                <a:spcPct val="80000"/>
              </a:lnSpc>
              <a:buFontTx/>
              <a:buNone/>
            </a:pPr>
            <a:r>
              <a:rPr lang="zh-CN" altLang="en-US" sz="2400" smtClean="0"/>
              <a:t>		</a:t>
            </a:r>
            <a:r>
              <a:rPr lang="en-US" altLang="zh-CN" sz="2400" smtClean="0"/>
              <a:t>tno</a:t>
            </a:r>
            <a:r>
              <a:rPr lang="en-US" altLang="zh-CN" sz="2100" smtClean="0"/>
              <a:t>→tname</a:t>
            </a:r>
            <a:endParaRPr lang="en-US" altLang="zh-CN" sz="2400" smtClean="0"/>
          </a:p>
          <a:p>
            <a:pPr lvl="1">
              <a:lnSpc>
                <a:spcPct val="80000"/>
              </a:lnSpc>
              <a:buFontTx/>
              <a:buNone/>
            </a:pPr>
            <a:r>
              <a:rPr kumimoji="0" lang="en-US" altLang="zh-CN" sz="2400" smtClean="0"/>
              <a:t>		c</a:t>
            </a:r>
            <a:r>
              <a:rPr lang="en-US" altLang="zh-CN" sz="2400" smtClean="0"/>
              <a:t>no→→tno,tname</a:t>
            </a:r>
            <a:endParaRPr lang="zh-CN" altLang="en-US" sz="2400" smtClean="0"/>
          </a:p>
          <a:p>
            <a:pPr lvl="1">
              <a:lnSpc>
                <a:spcPct val="80000"/>
              </a:lnSpc>
            </a:pPr>
            <a:r>
              <a:rPr lang="en-US" altLang="zh-CN" sz="2400" smtClean="0"/>
              <a:t>R</a:t>
            </a:r>
            <a:r>
              <a:rPr lang="en-US" altLang="zh-CN" sz="2400" baseline="-25000" smtClean="0"/>
              <a:t>3</a:t>
            </a:r>
            <a:r>
              <a:rPr lang="en-US" altLang="zh-CN" sz="2400" smtClean="0"/>
              <a:t>(cno,bno,tno)</a:t>
            </a:r>
            <a:endParaRPr lang="zh-CN" altLang="en-US" sz="2400" smtClean="0"/>
          </a:p>
          <a:p>
            <a:pPr lvl="1">
              <a:lnSpc>
                <a:spcPct val="80000"/>
              </a:lnSpc>
              <a:buFontTx/>
              <a:buNone/>
            </a:pPr>
            <a:r>
              <a:rPr kumimoji="0" lang="en-US" altLang="zh-CN" sz="2400" smtClean="0"/>
              <a:t>		c</a:t>
            </a:r>
            <a:r>
              <a:rPr lang="en-US" altLang="zh-CN" sz="2400" smtClean="0"/>
              <a:t>no→→tno</a:t>
            </a:r>
            <a:endParaRPr lang="zh-CN" altLang="en-US" sz="2100" smtClean="0"/>
          </a:p>
          <a:p>
            <a:pPr lvl="1">
              <a:lnSpc>
                <a:spcPct val="80000"/>
              </a:lnSpc>
            </a:pPr>
            <a:r>
              <a:rPr lang="en-US" altLang="zh-CN" sz="2400" smtClean="0"/>
              <a:t>R</a:t>
            </a:r>
            <a:r>
              <a:rPr lang="en-US" altLang="zh-CN" sz="2400" baseline="-25000" smtClean="0"/>
              <a:t>4</a:t>
            </a:r>
            <a:r>
              <a:rPr lang="en-US" altLang="zh-CN" sz="2400" smtClean="0"/>
              <a:t>(sno,cno,score) </a:t>
            </a:r>
          </a:p>
          <a:p>
            <a:pPr lvl="1">
              <a:lnSpc>
                <a:spcPct val="80000"/>
              </a:lnSpc>
              <a:buFontTx/>
              <a:buNone/>
            </a:pPr>
            <a:r>
              <a:rPr lang="en-US" altLang="zh-CN" sz="2400" smtClean="0"/>
              <a:t>		sno,cno</a:t>
            </a:r>
            <a:r>
              <a:rPr lang="en-US" altLang="zh-CN" sz="2100" smtClean="0"/>
              <a:t>→score</a:t>
            </a:r>
            <a:endParaRPr lang="zh-CN" altLang="en-US" sz="2400" smtClean="0"/>
          </a:p>
          <a:p>
            <a:pPr lvl="1">
              <a:lnSpc>
                <a:spcPct val="80000"/>
              </a:lnSpc>
            </a:pPr>
            <a:r>
              <a:rPr lang="en-US" altLang="zh-CN" sz="2400" smtClean="0"/>
              <a:t>R</a:t>
            </a:r>
            <a:r>
              <a:rPr lang="en-US" altLang="zh-CN" sz="2400" baseline="-25000" smtClean="0"/>
              <a:t>5</a:t>
            </a:r>
            <a:r>
              <a:rPr lang="en-US" altLang="zh-CN" sz="2400" smtClean="0"/>
              <a:t>(sno,tno)</a:t>
            </a:r>
          </a:p>
          <a:p>
            <a:pPr lvl="1">
              <a:lnSpc>
                <a:spcPct val="80000"/>
              </a:lnSpc>
              <a:buFontTx/>
              <a:buNone/>
            </a:pPr>
            <a:r>
              <a:rPr lang="en-US" altLang="zh-CN" sz="2400" smtClean="0"/>
              <a:t>		//D= </a:t>
            </a:r>
            <a:r>
              <a:rPr lang="en-US" altLang="zh-CN" sz="2400" smtClean="0">
                <a:latin typeface="Times New Roman" panose="02020603050405020304" pitchFamily="18" charset="0"/>
                <a:sym typeface="Symbol" panose="05050102010706020507" pitchFamily="18" charset="2"/>
              </a:rPr>
              <a:t></a:t>
            </a:r>
            <a:endParaRPr lang="en-US" altLang="zh-CN" sz="24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smtClean="0"/>
              <a:t>4NF</a:t>
            </a:r>
            <a:r>
              <a:rPr lang="zh-CN" altLang="en-US" smtClean="0"/>
              <a:t>本质</a:t>
            </a:r>
          </a:p>
        </p:txBody>
      </p:sp>
      <p:sp>
        <p:nvSpPr>
          <p:cNvPr id="186371" name="Rectangle 3"/>
          <p:cNvSpPr>
            <a:spLocks noGrp="1" noChangeArrowheads="1"/>
          </p:cNvSpPr>
          <p:nvPr>
            <p:ph type="body" idx="1"/>
          </p:nvPr>
        </p:nvSpPr>
        <p:spPr/>
        <p:txBody>
          <a:bodyPr/>
          <a:lstStyle/>
          <a:p>
            <a:r>
              <a:rPr lang="en-US" altLang="zh-CN" smtClean="0"/>
              <a:t>4NF</a:t>
            </a:r>
            <a:r>
              <a:rPr lang="zh-CN" altLang="en-US" smtClean="0"/>
              <a:t>的本质</a:t>
            </a:r>
          </a:p>
          <a:p>
            <a:pPr lvl="1"/>
            <a:r>
              <a:rPr lang="en-US" altLang="zh-CN" smtClean="0"/>
              <a:t>(</a:t>
            </a:r>
            <a:r>
              <a:rPr lang="zh-CN" altLang="en-US" smtClean="0"/>
              <a:t>在只考虑函数和多值依赖的前提下</a:t>
            </a:r>
            <a:r>
              <a:rPr lang="en-US" altLang="zh-CN" smtClean="0"/>
              <a:t>)</a:t>
            </a:r>
          </a:p>
          <a:p>
            <a:pPr lvl="1">
              <a:buFontTx/>
              <a:buNone/>
            </a:pPr>
            <a:r>
              <a:rPr lang="zh-CN" altLang="en-US" smtClean="0"/>
              <a:t>	</a:t>
            </a:r>
            <a:r>
              <a:rPr lang="en-US" altLang="zh-CN" smtClean="0"/>
              <a:t>4NF</a:t>
            </a:r>
            <a:r>
              <a:rPr lang="zh-CN" altLang="en-US" smtClean="0"/>
              <a:t>只讲一件事</a:t>
            </a:r>
          </a:p>
          <a:p>
            <a:pPr lvl="1"/>
            <a:r>
              <a:rPr lang="zh-CN" altLang="en-US" smtClean="0"/>
              <a:t>非码的多值决定关系讲述了另外一件事</a:t>
            </a:r>
          </a:p>
          <a:p>
            <a:pPr lvl="1"/>
            <a:r>
              <a:rPr lang="en-US" altLang="zh-CN" smtClean="0"/>
              <a:t>R</a:t>
            </a:r>
            <a:r>
              <a:rPr lang="en-US" altLang="zh-CN" baseline="-25000" smtClean="0"/>
              <a:t>3</a:t>
            </a:r>
            <a:r>
              <a:rPr lang="en-US" altLang="zh-CN" smtClean="0"/>
              <a:t>(cno,bno,tno)</a:t>
            </a:r>
            <a:endParaRPr lang="zh-CN" altLang="en-US" smtClean="0"/>
          </a:p>
          <a:p>
            <a:pPr lvl="1">
              <a:buFontTx/>
              <a:buNone/>
            </a:pPr>
            <a:r>
              <a:rPr kumimoji="0" lang="en-US" altLang="zh-CN" smtClean="0"/>
              <a:t>		      c</a:t>
            </a:r>
            <a:r>
              <a:rPr lang="en-US" altLang="zh-CN" smtClean="0"/>
              <a:t>no→→bno</a:t>
            </a:r>
          </a:p>
          <a:p>
            <a:pPr lvl="1">
              <a:buFontTx/>
              <a:buNone/>
            </a:pPr>
            <a:r>
              <a:rPr kumimoji="0" lang="en-US" altLang="zh-CN" smtClean="0"/>
              <a:t>		      c</a:t>
            </a:r>
            <a:r>
              <a:rPr lang="en-US" altLang="zh-CN" smtClean="0"/>
              <a:t>no→→tno</a:t>
            </a:r>
            <a:endParaRPr lang="zh-CN" altLang="en-US" sz="2500" smtClean="0"/>
          </a:p>
          <a:p>
            <a:pPr lvl="1">
              <a:buFontTx/>
              <a:buNone/>
            </a:pPr>
            <a:r>
              <a:rPr lang="en-US" altLang="zh-CN" smtClean="0"/>
              <a:t>	R</a:t>
            </a:r>
            <a:r>
              <a:rPr lang="en-US" altLang="zh-CN" baseline="-25000" smtClean="0"/>
              <a:t>3</a:t>
            </a:r>
            <a:r>
              <a:rPr lang="zh-CN" altLang="en-US" smtClean="0"/>
              <a:t>讲述了</a:t>
            </a:r>
            <a:r>
              <a:rPr lang="en-US" altLang="zh-CN" smtClean="0"/>
              <a:t>(cno,bno)</a:t>
            </a:r>
            <a:r>
              <a:rPr lang="zh-CN" altLang="en-US" smtClean="0"/>
              <a:t>和</a:t>
            </a:r>
            <a:r>
              <a:rPr lang="en-US" altLang="zh-CN" smtClean="0"/>
              <a:t>(cno,tno)</a:t>
            </a:r>
            <a:r>
              <a:rPr lang="zh-CN" altLang="en-US" smtClean="0"/>
              <a:t>两件事</a:t>
            </a:r>
          </a:p>
          <a:p>
            <a:r>
              <a:rPr lang="zh-CN" altLang="en-US" smtClean="0"/>
              <a:t>思考：所有的二元联系都是</a:t>
            </a:r>
            <a:r>
              <a:rPr lang="en-US" altLang="zh-CN" smtClean="0"/>
              <a:t>4NF</a:t>
            </a:r>
            <a:r>
              <a:rPr lang="zh-CN" altLang="en-US" smtClean="0"/>
              <a:t>吗？</a:t>
            </a:r>
            <a:endParaRPr lang="en-US" altLang="zh-CN"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smtClean="0"/>
              <a:t>4NF</a:t>
            </a:r>
            <a:r>
              <a:rPr lang="zh-CN" altLang="en-US" smtClean="0"/>
              <a:t> </a:t>
            </a:r>
            <a:r>
              <a:rPr lang="en-US" altLang="zh-CN" smtClean="0"/>
              <a:t>vs BCNF</a:t>
            </a:r>
          </a:p>
        </p:txBody>
      </p:sp>
      <p:sp>
        <p:nvSpPr>
          <p:cNvPr id="187395" name="Rectangle 3"/>
          <p:cNvSpPr>
            <a:spLocks noGrp="1" noChangeArrowheads="1"/>
          </p:cNvSpPr>
          <p:nvPr>
            <p:ph type="body" idx="1"/>
          </p:nvPr>
        </p:nvSpPr>
        <p:spPr/>
        <p:txBody>
          <a:bodyPr/>
          <a:lstStyle/>
          <a:p>
            <a:pPr>
              <a:lnSpc>
                <a:spcPct val="90000"/>
              </a:lnSpc>
            </a:pPr>
            <a:r>
              <a:rPr lang="en-US" altLang="zh-CN" sz="2600" smtClean="0"/>
              <a:t>4NF </a:t>
            </a:r>
            <a:r>
              <a:rPr lang="en-US" altLang="zh-CN" sz="2600" smtClean="0">
                <a:latin typeface="华文新魏" panose="02010800040101010101" pitchFamily="2" charset="-122"/>
                <a:sym typeface="Symbol" panose="05050102010706020507" pitchFamily="18" charset="2"/>
              </a:rPr>
              <a:t></a:t>
            </a:r>
            <a:r>
              <a:rPr lang="zh-CN" altLang="en-US" sz="2600" smtClean="0"/>
              <a:t> </a:t>
            </a:r>
            <a:r>
              <a:rPr lang="en-US" altLang="zh-CN" sz="2600" smtClean="0"/>
              <a:t>BCNF</a:t>
            </a:r>
          </a:p>
          <a:p>
            <a:pPr>
              <a:lnSpc>
                <a:spcPct val="90000"/>
              </a:lnSpc>
            </a:pPr>
            <a:r>
              <a:rPr lang="zh-CN" altLang="en-US" sz="2600" smtClean="0"/>
              <a:t>证明：</a:t>
            </a:r>
          </a:p>
          <a:p>
            <a:pPr lvl="1">
              <a:lnSpc>
                <a:spcPct val="90000"/>
              </a:lnSpc>
              <a:buFontTx/>
              <a:buNone/>
            </a:pPr>
            <a:r>
              <a:rPr kumimoji="0" lang="en-US" altLang="zh-CN" sz="2400" smtClean="0"/>
              <a:t>1</a:t>
            </a:r>
            <a:r>
              <a:rPr kumimoji="0" lang="zh-CN" altLang="en-US" sz="2400" smtClean="0"/>
              <a:t>、</a:t>
            </a:r>
            <a:r>
              <a:rPr lang="en-US" altLang="zh-CN" sz="2400" smtClean="0"/>
              <a:t>4NF</a:t>
            </a:r>
            <a:r>
              <a:rPr lang="en-US" altLang="zh-CN" sz="2400" smtClean="0">
                <a:latin typeface="华文新魏" panose="02010800040101010101" pitchFamily="2" charset="-122"/>
                <a:sym typeface="Symbol" panose="05050102010706020507" pitchFamily="18" charset="2"/>
              </a:rPr>
              <a:t></a:t>
            </a:r>
            <a:r>
              <a:rPr lang="en-US" altLang="zh-CN" sz="2400" smtClean="0"/>
              <a:t>BCNF</a:t>
            </a:r>
          </a:p>
          <a:p>
            <a:pPr lvl="1">
              <a:lnSpc>
                <a:spcPct val="90000"/>
              </a:lnSpc>
              <a:buFontTx/>
              <a:buNone/>
            </a:pPr>
            <a:r>
              <a:rPr lang="en-US" altLang="zh-CN" sz="2400" smtClean="0"/>
              <a:t>		</a:t>
            </a:r>
            <a:r>
              <a:rPr lang="zh-CN" altLang="en-US" sz="2400" smtClean="0"/>
              <a:t>决定因素是多值决定因素；</a:t>
            </a:r>
          </a:p>
          <a:p>
            <a:pPr lvl="1">
              <a:lnSpc>
                <a:spcPct val="90000"/>
              </a:lnSpc>
              <a:buFontTx/>
              <a:buNone/>
            </a:pPr>
            <a:r>
              <a:rPr lang="zh-CN" altLang="en-US" sz="2400" smtClean="0"/>
              <a:t>		多值决定因素必含码，则决定因素必含码</a:t>
            </a:r>
          </a:p>
          <a:p>
            <a:pPr lvl="1">
              <a:lnSpc>
                <a:spcPct val="90000"/>
              </a:lnSpc>
              <a:buFontTx/>
              <a:buNone/>
            </a:pPr>
            <a:r>
              <a:rPr lang="zh-CN" altLang="en-US" sz="2400" smtClean="0"/>
              <a:t>		即：</a:t>
            </a:r>
            <a:r>
              <a:rPr lang="en-US" altLang="zh-CN" sz="2400" smtClean="0"/>
              <a:t>4NF</a:t>
            </a:r>
            <a:r>
              <a:rPr lang="zh-CN" altLang="en-US" sz="2400" smtClean="0"/>
              <a:t>必为</a:t>
            </a:r>
            <a:r>
              <a:rPr lang="en-US" altLang="zh-CN" sz="2400" smtClean="0"/>
              <a:t>BCNF</a:t>
            </a:r>
          </a:p>
          <a:p>
            <a:pPr lvl="1">
              <a:lnSpc>
                <a:spcPct val="90000"/>
              </a:lnSpc>
              <a:buFontTx/>
              <a:buNone/>
            </a:pPr>
            <a:r>
              <a:rPr kumimoji="0" lang="en-US" altLang="zh-CN" sz="2400" smtClean="0"/>
              <a:t>2</a:t>
            </a:r>
            <a:r>
              <a:rPr kumimoji="0" lang="zh-CN" altLang="en-US" sz="2400" smtClean="0"/>
              <a:t>、存在</a:t>
            </a:r>
            <a:r>
              <a:rPr kumimoji="0" lang="en-US" altLang="zh-CN" sz="2400" smtClean="0"/>
              <a:t>R(D)</a:t>
            </a:r>
            <a:r>
              <a:rPr lang="en-US" altLang="zh-CN" sz="2400" smtClean="0">
                <a:sym typeface="Symbol" panose="05050102010706020507" pitchFamily="18" charset="2"/>
              </a:rPr>
              <a:t>BCNF, </a:t>
            </a:r>
            <a:r>
              <a:rPr kumimoji="0" lang="en-US" altLang="zh-CN" sz="2400" smtClean="0"/>
              <a:t>R(D)</a:t>
            </a:r>
            <a:r>
              <a:rPr lang="en-US" altLang="zh-CN" sz="2400" smtClean="0">
                <a:sym typeface="Symbol" panose="05050102010706020507" pitchFamily="18" charset="2"/>
              </a:rPr>
              <a:t>4N</a:t>
            </a:r>
            <a:r>
              <a:rPr lang="en-US" altLang="zh-CN" sz="2400" smtClean="0"/>
              <a:t>F</a:t>
            </a:r>
            <a:endParaRPr kumimoji="0" lang="en-US" altLang="zh-CN" sz="2400" smtClean="0"/>
          </a:p>
          <a:p>
            <a:pPr lvl="1">
              <a:lnSpc>
                <a:spcPct val="90000"/>
              </a:lnSpc>
              <a:buFontTx/>
              <a:buNone/>
            </a:pPr>
            <a:r>
              <a:rPr lang="zh-CN" altLang="en-US" sz="2400" smtClean="0"/>
              <a:t>	   例如：</a:t>
            </a:r>
          </a:p>
          <a:p>
            <a:pPr lvl="1">
              <a:lnSpc>
                <a:spcPct val="90000"/>
              </a:lnSpc>
              <a:buFontTx/>
              <a:buNone/>
            </a:pPr>
            <a:r>
              <a:rPr lang="en-US" altLang="zh-CN" sz="2400" smtClean="0"/>
              <a:t>		R</a:t>
            </a:r>
            <a:r>
              <a:rPr lang="en-US" altLang="zh-CN" sz="2400" baseline="-25000" smtClean="0"/>
              <a:t>3</a:t>
            </a:r>
            <a:r>
              <a:rPr lang="en-US" altLang="zh-CN" sz="2400" smtClean="0"/>
              <a:t>(cno,bno,tno)</a:t>
            </a:r>
            <a:endParaRPr lang="zh-CN" altLang="en-US" sz="2400" smtClean="0"/>
          </a:p>
          <a:p>
            <a:pPr lvl="1">
              <a:lnSpc>
                <a:spcPct val="90000"/>
              </a:lnSpc>
              <a:buFontTx/>
              <a:buNone/>
            </a:pPr>
            <a:r>
              <a:rPr kumimoji="0" lang="en-US" altLang="zh-CN" sz="2400" smtClean="0"/>
              <a:t>		      c</a:t>
            </a:r>
            <a:r>
              <a:rPr lang="en-US" altLang="zh-CN" sz="2400" smtClean="0"/>
              <a:t>no→→bno</a:t>
            </a:r>
          </a:p>
          <a:p>
            <a:pPr lvl="1">
              <a:lnSpc>
                <a:spcPct val="90000"/>
              </a:lnSpc>
              <a:buFontTx/>
              <a:buNone/>
            </a:pPr>
            <a:r>
              <a:rPr kumimoji="0" lang="en-US" altLang="zh-CN" sz="2400" smtClean="0"/>
              <a:t>		      c</a:t>
            </a:r>
            <a:r>
              <a:rPr lang="en-US" altLang="zh-CN" sz="2400" smtClean="0"/>
              <a:t>no→→tno</a:t>
            </a:r>
            <a:endParaRPr lang="zh-CN" altLang="en-US" sz="240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873125" y="79375"/>
            <a:ext cx="8077200" cy="609600"/>
          </a:xfrm>
        </p:spPr>
        <p:txBody>
          <a:bodyPr/>
          <a:lstStyle/>
          <a:p>
            <a:r>
              <a:rPr lang="zh-CN" altLang="en-US" smtClean="0"/>
              <a:t>多值依赖的限定</a:t>
            </a:r>
          </a:p>
        </p:txBody>
      </p:sp>
      <p:sp>
        <p:nvSpPr>
          <p:cNvPr id="188419" name="Rectangle 3"/>
          <p:cNvSpPr>
            <a:spLocks noGrp="1" noChangeArrowheads="1"/>
          </p:cNvSpPr>
          <p:nvPr>
            <p:ph type="body" idx="1"/>
          </p:nvPr>
        </p:nvSpPr>
        <p:spPr/>
        <p:txBody>
          <a:bodyPr/>
          <a:lstStyle/>
          <a:p>
            <a:r>
              <a:rPr lang="zh-CN" altLang="en-US" sz="2400" smtClean="0"/>
              <a:t>考虑函数依赖和多值依赖的集合</a:t>
            </a:r>
            <a:r>
              <a:rPr lang="en-US" altLang="zh-CN" sz="2400" smtClean="0"/>
              <a:t>D</a:t>
            </a:r>
            <a:r>
              <a:rPr lang="zh-CN" altLang="en-US" sz="2400" smtClean="0"/>
              <a:t>，</a:t>
            </a:r>
            <a:r>
              <a:rPr lang="en-US" altLang="zh-CN" sz="2400" smtClean="0"/>
              <a:t>D</a:t>
            </a:r>
            <a:r>
              <a:rPr lang="zh-CN" altLang="en-US" sz="2400" smtClean="0"/>
              <a:t>在</a:t>
            </a:r>
            <a:r>
              <a:rPr lang="en-US" altLang="zh-CN" sz="2400" smtClean="0"/>
              <a:t>R</a:t>
            </a:r>
            <a:r>
              <a:rPr lang="en-US" altLang="zh-CN" sz="2400" baseline="-25000" smtClean="0"/>
              <a:t>i</a:t>
            </a:r>
            <a:r>
              <a:rPr lang="zh-CN" altLang="en-US" sz="2400" smtClean="0"/>
              <a:t> 上的限定是集合</a:t>
            </a:r>
            <a:r>
              <a:rPr lang="en-US" altLang="zh-CN" sz="2400" smtClean="0"/>
              <a:t>D</a:t>
            </a:r>
            <a:r>
              <a:rPr lang="en-US" altLang="zh-CN" sz="2400" baseline="-25000" smtClean="0"/>
              <a:t>i</a:t>
            </a:r>
            <a:r>
              <a:rPr lang="zh-CN" altLang="en-US" sz="2400" smtClean="0"/>
              <a:t>，它包含</a:t>
            </a:r>
          </a:p>
          <a:p>
            <a:pPr lvl="1"/>
            <a:r>
              <a:rPr lang="en-US" altLang="zh-CN" sz="2000" smtClean="0"/>
              <a:t>D</a:t>
            </a:r>
            <a:r>
              <a:rPr lang="en-US" altLang="zh-CN" sz="2000" baseline="30000" smtClean="0"/>
              <a:t>+</a:t>
            </a:r>
            <a:r>
              <a:rPr lang="en-US" altLang="zh-CN" sz="2000" smtClean="0"/>
              <a:t> </a:t>
            </a:r>
            <a:r>
              <a:rPr lang="zh-CN" altLang="en-US" sz="2000" smtClean="0"/>
              <a:t>中所有只含 </a:t>
            </a:r>
            <a:r>
              <a:rPr lang="en-US" altLang="zh-CN" sz="2000" smtClean="0"/>
              <a:t>R</a:t>
            </a:r>
            <a:r>
              <a:rPr lang="en-US" altLang="zh-CN" sz="2000" baseline="-25000" smtClean="0"/>
              <a:t>i</a:t>
            </a:r>
            <a:r>
              <a:rPr lang="zh-CN" altLang="en-US" sz="2000" smtClean="0"/>
              <a:t>中的函数依赖</a:t>
            </a:r>
            <a:endParaRPr lang="zh-CN" altLang="en-US" sz="2000" baseline="-25000" smtClean="0"/>
          </a:p>
          <a:p>
            <a:pPr lvl="1"/>
            <a:r>
              <a:rPr lang="zh-CN" altLang="en-US" sz="2000" smtClean="0"/>
              <a:t>所有形如</a:t>
            </a:r>
          </a:p>
          <a:p>
            <a:pPr lvl="2">
              <a:buFont typeface="Webdings" panose="05030102010509060703" pitchFamily="18" charset="2"/>
              <a:buNone/>
            </a:pPr>
            <a:r>
              <a:rPr lang="en-US" altLang="zh-CN" sz="2000" smtClean="0">
                <a:sym typeface="Symbol" panose="05050102010706020507" pitchFamily="18" charset="2"/>
              </a:rPr>
              <a:t>   </a:t>
            </a:r>
            <a:r>
              <a:rPr lang="en-US" altLang="zh-CN" sz="2000" smtClean="0">
                <a:sym typeface="Greek Symbols" pitchFamily="18" charset="2"/>
              </a:rPr>
              <a:t> </a:t>
            </a:r>
            <a:r>
              <a:rPr lang="en-US" altLang="zh-CN" sz="2000" b="1" smtClean="0">
                <a:sym typeface="Symbol" panose="05050102010706020507" pitchFamily="18" charset="2"/>
              </a:rPr>
              <a:t></a:t>
            </a:r>
            <a:r>
              <a:rPr lang="en-US" altLang="zh-CN" sz="2000" i="1" smtClean="0">
                <a:sym typeface="Monotype Sorts" charset="2"/>
              </a:rPr>
              <a:t> (</a:t>
            </a:r>
            <a:r>
              <a:rPr lang="en-US" altLang="zh-CN" sz="2000" smtClean="0">
                <a:sym typeface="Symbol" panose="05050102010706020507" pitchFamily="18" charset="2"/>
              </a:rPr>
              <a:t> </a:t>
            </a:r>
            <a:r>
              <a:rPr lang="en-US" altLang="zh-CN" sz="2000" smtClean="0">
                <a:sym typeface="Greek Symbols" pitchFamily="18" charset="2"/>
              </a:rPr>
              <a:t> </a:t>
            </a:r>
            <a:r>
              <a:rPr lang="en-US" altLang="zh-CN" sz="2000" smtClean="0"/>
              <a:t>R</a:t>
            </a:r>
            <a:r>
              <a:rPr lang="en-US" altLang="zh-CN" sz="2000" baseline="-25000" smtClean="0"/>
              <a:t>i</a:t>
            </a:r>
            <a:r>
              <a:rPr lang="en-US" altLang="zh-CN" sz="2000" smtClean="0"/>
              <a:t>)</a:t>
            </a:r>
            <a:endParaRPr lang="en-US" altLang="zh-CN" sz="2000" baseline="-25000" smtClean="0"/>
          </a:p>
          <a:p>
            <a:pPr lvl="1">
              <a:buFont typeface="Monotype Sorts" charset="2"/>
              <a:buNone/>
            </a:pPr>
            <a:r>
              <a:rPr lang="en-US" altLang="zh-CN" sz="2000" smtClean="0"/>
              <a:t>    </a:t>
            </a:r>
            <a:r>
              <a:rPr lang="zh-CN" altLang="en-US" sz="2000" smtClean="0"/>
              <a:t>的多值依赖，其中</a:t>
            </a:r>
            <a:r>
              <a:rPr lang="zh-CN" altLang="en-US" sz="2000" smtClean="0">
                <a:sym typeface="Symbol" panose="05050102010706020507" pitchFamily="18" charset="2"/>
              </a:rPr>
              <a:t></a:t>
            </a:r>
            <a:r>
              <a:rPr lang="zh-CN" altLang="en-US" sz="2000" smtClean="0"/>
              <a:t> </a:t>
            </a:r>
            <a:r>
              <a:rPr lang="zh-CN" altLang="en-US" sz="2000" smtClean="0">
                <a:sym typeface="Symbol" panose="05050102010706020507" pitchFamily="18" charset="2"/>
              </a:rPr>
              <a:t></a:t>
            </a:r>
            <a:r>
              <a:rPr lang="zh-CN" altLang="en-US" sz="2000" smtClean="0"/>
              <a:t> </a:t>
            </a:r>
            <a:r>
              <a:rPr lang="en-US" altLang="zh-CN" sz="2000" smtClean="0"/>
              <a:t>R</a:t>
            </a:r>
            <a:r>
              <a:rPr lang="en-US" altLang="zh-CN" sz="2000" baseline="-25000" smtClean="0"/>
              <a:t>i </a:t>
            </a:r>
            <a:r>
              <a:rPr lang="en-US" altLang="zh-CN" sz="2000" smtClean="0"/>
              <a:t> </a:t>
            </a:r>
            <a:r>
              <a:rPr lang="zh-CN" altLang="en-US" sz="2000" smtClean="0"/>
              <a:t>且</a:t>
            </a:r>
            <a:r>
              <a:rPr lang="zh-CN" altLang="en-US" sz="2000" smtClean="0">
                <a:sym typeface="Symbol" panose="05050102010706020507" pitchFamily="18" charset="2"/>
              </a:rPr>
              <a:t></a:t>
            </a:r>
            <a:r>
              <a:rPr lang="zh-CN" altLang="en-US" sz="2000" smtClean="0"/>
              <a:t> </a:t>
            </a:r>
            <a:r>
              <a:rPr lang="zh-CN" altLang="en-US" sz="2000" b="1" smtClean="0">
                <a:sym typeface="Symbol" panose="05050102010706020507" pitchFamily="18" charset="2"/>
              </a:rPr>
              <a:t></a:t>
            </a:r>
            <a:r>
              <a:rPr lang="zh-CN" altLang="en-US" sz="2000" smtClean="0"/>
              <a:t> </a:t>
            </a:r>
            <a:r>
              <a:rPr lang="zh-CN" altLang="en-US" sz="2000" smtClean="0">
                <a:sym typeface="Symbol" panose="05050102010706020507" pitchFamily="18" charset="2"/>
              </a:rPr>
              <a:t></a:t>
            </a:r>
            <a:r>
              <a:rPr lang="zh-CN" altLang="en-US" sz="2000" smtClean="0"/>
              <a:t> 属于</a:t>
            </a:r>
            <a:r>
              <a:rPr lang="en-US" altLang="zh-CN" sz="2000" smtClean="0"/>
              <a:t> D</a:t>
            </a:r>
            <a:r>
              <a:rPr lang="en-US" altLang="zh-CN" sz="2000" baseline="30000" smtClean="0"/>
              <a:t>+</a:t>
            </a:r>
            <a:r>
              <a:rPr lang="en-US" altLang="zh-CN" sz="2000" smtClean="0"/>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smtClean="0"/>
              <a:t>4NF</a:t>
            </a:r>
            <a:r>
              <a:rPr lang="zh-CN" altLang="en-US" smtClean="0"/>
              <a:t>分解算法</a:t>
            </a:r>
          </a:p>
        </p:txBody>
      </p:sp>
      <p:sp>
        <p:nvSpPr>
          <p:cNvPr id="190467" name="Rectangle 3"/>
          <p:cNvSpPr>
            <a:spLocks noGrp="1" noChangeArrowheads="1"/>
          </p:cNvSpPr>
          <p:nvPr>
            <p:ph type="body" idx="1"/>
          </p:nvPr>
        </p:nvSpPr>
        <p:spPr>
          <a:xfrm>
            <a:off x="927100" y="1163638"/>
            <a:ext cx="8043863" cy="4876800"/>
          </a:xfrm>
        </p:spPr>
        <p:txBody>
          <a:bodyPr/>
          <a:lstStyle/>
          <a:p>
            <a:pPr>
              <a:buFont typeface="Monotype Sorts" charset="2"/>
              <a:buNone/>
            </a:pPr>
            <a:r>
              <a:rPr lang="en-US" altLang="zh-CN" sz="2400" i="1" smtClean="0"/>
              <a:t>  result:</a:t>
            </a:r>
            <a:r>
              <a:rPr lang="en-US" altLang="zh-CN" sz="2400" smtClean="0"/>
              <a:t> = {</a:t>
            </a:r>
            <a:r>
              <a:rPr lang="en-US" altLang="zh-CN" sz="2400" i="1" smtClean="0"/>
              <a:t>R</a:t>
            </a:r>
            <a:r>
              <a:rPr lang="en-US" altLang="zh-CN" sz="2400" smtClean="0"/>
              <a:t>};</a:t>
            </a:r>
            <a:br>
              <a:rPr lang="en-US" altLang="zh-CN" sz="2400" smtClean="0"/>
            </a:br>
            <a:r>
              <a:rPr lang="en-US" altLang="zh-CN" sz="2400" i="1" smtClean="0"/>
              <a:t>done</a:t>
            </a:r>
            <a:r>
              <a:rPr lang="en-US" altLang="zh-CN" sz="2400" smtClean="0"/>
              <a:t> := false;</a:t>
            </a:r>
            <a:br>
              <a:rPr lang="en-US" altLang="zh-CN" sz="2400" smtClean="0"/>
            </a:br>
            <a:r>
              <a:rPr lang="zh-CN" altLang="en-US" sz="2400" smtClean="0"/>
              <a:t>计算</a:t>
            </a:r>
            <a:r>
              <a:rPr lang="zh-CN" altLang="en-US" sz="2400" i="1" smtClean="0"/>
              <a:t> </a:t>
            </a:r>
            <a:r>
              <a:rPr lang="en-US" altLang="zh-CN" sz="2400" i="1" smtClean="0"/>
              <a:t>D</a:t>
            </a:r>
            <a:r>
              <a:rPr lang="en-US" altLang="zh-CN" sz="2400" baseline="30000" smtClean="0"/>
              <a:t>+</a:t>
            </a:r>
            <a:r>
              <a:rPr lang="en-US" altLang="zh-CN" sz="2400" smtClean="0"/>
              <a:t>;</a:t>
            </a:r>
            <a:br>
              <a:rPr lang="en-US" altLang="zh-CN" sz="2400" smtClean="0"/>
            </a:br>
            <a:r>
              <a:rPr lang="zh-CN" altLang="en-US" sz="2400" smtClean="0"/>
              <a:t>令</a:t>
            </a:r>
            <a:r>
              <a:rPr lang="en-US" altLang="zh-CN" sz="2400" smtClean="0"/>
              <a:t>D</a:t>
            </a:r>
            <a:r>
              <a:rPr lang="en-US" altLang="zh-CN" sz="2400" baseline="-25000" smtClean="0"/>
              <a:t>i</a:t>
            </a:r>
            <a:r>
              <a:rPr lang="zh-CN" altLang="en-US" sz="2400" smtClean="0"/>
              <a:t>表示 </a:t>
            </a:r>
            <a:r>
              <a:rPr lang="en-US" altLang="zh-CN" sz="2400" smtClean="0"/>
              <a:t>D</a:t>
            </a:r>
            <a:r>
              <a:rPr lang="en-US" altLang="zh-CN" sz="2400" baseline="30000" smtClean="0"/>
              <a:t>+</a:t>
            </a:r>
            <a:r>
              <a:rPr lang="en-US" altLang="zh-CN" sz="2400" smtClean="0"/>
              <a:t> </a:t>
            </a:r>
            <a:r>
              <a:rPr lang="zh-CN" altLang="en-US" sz="2400" smtClean="0"/>
              <a:t>在</a:t>
            </a:r>
            <a:r>
              <a:rPr lang="en-US" altLang="zh-CN" sz="2400" smtClean="0"/>
              <a:t>R</a:t>
            </a:r>
            <a:r>
              <a:rPr lang="en-US" altLang="zh-CN" sz="2400" baseline="-25000" smtClean="0"/>
              <a:t>i</a:t>
            </a:r>
            <a:r>
              <a:rPr lang="zh-CN" altLang="en-US" sz="2400" smtClean="0"/>
              <a:t>上的限定</a:t>
            </a:r>
            <a:r>
              <a:rPr lang="zh-CN" altLang="en-US" sz="2400" baseline="-25000" smtClean="0"/>
              <a:t> </a:t>
            </a:r>
          </a:p>
          <a:p>
            <a:pPr>
              <a:buFont typeface="Monotype Sorts" charset="2"/>
              <a:buNone/>
            </a:pPr>
            <a:r>
              <a:rPr lang="en-US" altLang="zh-CN" sz="2400" b="1" smtClean="0"/>
              <a:t>   </a:t>
            </a:r>
            <a:r>
              <a:rPr lang="en-US" altLang="zh-CN" sz="2000" b="1" smtClean="0"/>
              <a:t>while </a:t>
            </a:r>
            <a:r>
              <a:rPr lang="en-US" altLang="zh-CN" sz="2000" smtClean="0"/>
              <a:t>(</a:t>
            </a:r>
            <a:r>
              <a:rPr lang="en-US" altLang="zh-CN" sz="2000" b="1" smtClean="0"/>
              <a:t>not </a:t>
            </a:r>
            <a:r>
              <a:rPr lang="en-US" altLang="zh-CN" sz="2000" i="1" smtClean="0"/>
              <a:t>done</a:t>
            </a:r>
            <a:r>
              <a:rPr lang="en-US" altLang="zh-CN" sz="2000" smtClean="0"/>
              <a:t>) </a:t>
            </a:r>
            <a:br>
              <a:rPr lang="en-US" altLang="zh-CN" sz="2000" smtClean="0"/>
            </a:br>
            <a:r>
              <a:rPr lang="en-US" altLang="zh-CN" sz="2000" smtClean="0"/>
              <a:t>    </a:t>
            </a:r>
            <a:r>
              <a:rPr lang="en-US" altLang="zh-CN" sz="2000" b="1" smtClean="0"/>
              <a:t>if </a:t>
            </a:r>
            <a:r>
              <a:rPr lang="en-US" altLang="zh-CN" sz="2000" smtClean="0"/>
              <a:t>(result</a:t>
            </a:r>
            <a:r>
              <a:rPr lang="zh-CN" altLang="en-US" sz="2000" smtClean="0"/>
              <a:t>中存在</a:t>
            </a:r>
            <a:r>
              <a:rPr lang="en-US" altLang="zh-CN" sz="2000" b="1" smtClean="0"/>
              <a:t>R</a:t>
            </a:r>
            <a:r>
              <a:rPr lang="en-US" altLang="zh-CN" sz="2000" baseline="-25000" smtClean="0"/>
              <a:t>i</a:t>
            </a:r>
            <a:r>
              <a:rPr lang="zh-CN" altLang="en-US" sz="2000" smtClean="0"/>
              <a:t>不属于 </a:t>
            </a:r>
            <a:r>
              <a:rPr lang="en-US" altLang="zh-CN" sz="2000" smtClean="0"/>
              <a:t>4NF) </a:t>
            </a:r>
            <a:r>
              <a:rPr lang="en-US" altLang="zh-CN" sz="2000" b="1" smtClean="0"/>
              <a:t>then</a:t>
            </a:r>
            <a:br>
              <a:rPr lang="en-US" altLang="zh-CN" sz="2000" b="1" smtClean="0"/>
            </a:br>
            <a:r>
              <a:rPr lang="en-US" altLang="zh-CN" sz="2000" b="1" smtClean="0"/>
              <a:t>       begin</a:t>
            </a:r>
            <a:endParaRPr lang="en-US" altLang="zh-CN" sz="2000" smtClean="0"/>
          </a:p>
          <a:p>
            <a:pPr>
              <a:buFont typeface="Monotype Sorts" charset="2"/>
              <a:buNone/>
            </a:pPr>
            <a:r>
              <a:rPr lang="en-US" altLang="zh-CN" sz="2000" smtClean="0"/>
              <a:t>		    </a:t>
            </a:r>
            <a:r>
              <a:rPr lang="zh-CN" altLang="en-US" sz="2000" smtClean="0"/>
              <a:t>令</a:t>
            </a:r>
            <a:r>
              <a:rPr lang="zh-CN" altLang="en-US" sz="2000" smtClean="0">
                <a:sym typeface="Symbol" panose="05050102010706020507" pitchFamily="18" charset="2"/>
              </a:rPr>
              <a:t> </a:t>
            </a:r>
            <a:r>
              <a:rPr lang="zh-CN" altLang="en-US" sz="2000" b="1" smtClean="0">
                <a:sym typeface="Symbol" panose="05050102010706020507" pitchFamily="18" charset="2"/>
              </a:rPr>
              <a:t></a:t>
            </a:r>
            <a:r>
              <a:rPr lang="zh-CN" altLang="en-US" sz="2000" smtClean="0">
                <a:sym typeface="Symbol" panose="05050102010706020507" pitchFamily="18" charset="2"/>
              </a:rPr>
              <a:t>  为</a:t>
            </a:r>
            <a:r>
              <a:rPr lang="en-US" altLang="zh-CN" sz="2000" smtClean="0">
                <a:sym typeface="Symbol" panose="05050102010706020507" pitchFamily="18" charset="2"/>
              </a:rPr>
              <a:t> </a:t>
            </a:r>
            <a:r>
              <a:rPr lang="en-US" altLang="zh-CN" sz="2000" i="1" smtClean="0">
                <a:sym typeface="Symbol" panose="05050102010706020507" pitchFamily="18" charset="2"/>
              </a:rPr>
              <a:t>R</a:t>
            </a:r>
            <a:r>
              <a:rPr lang="en-US" altLang="zh-CN" sz="2000" baseline="-25000" smtClean="0">
                <a:sym typeface="Symbol" panose="05050102010706020507" pitchFamily="18" charset="2"/>
              </a:rPr>
              <a:t>i</a:t>
            </a:r>
            <a:r>
              <a:rPr lang="en-US" altLang="zh-CN" sz="2000" smtClean="0">
                <a:sym typeface="Symbol" panose="05050102010706020507" pitchFamily="18" charset="2"/>
              </a:rPr>
              <a:t> </a:t>
            </a:r>
            <a:r>
              <a:rPr lang="zh-CN" altLang="en-US" sz="2000" smtClean="0">
                <a:sym typeface="Symbol" panose="05050102010706020507" pitchFamily="18" charset="2"/>
              </a:rPr>
              <a:t>上成立的非平凡多值依赖使得</a:t>
            </a:r>
            <a:r>
              <a:rPr lang="en-US" altLang="zh-CN" sz="2000" i="1" smtClean="0">
                <a:sym typeface="Symbol" panose="05050102010706020507" pitchFamily="18" charset="2"/>
              </a:rPr>
              <a:t>R</a:t>
            </a:r>
            <a:r>
              <a:rPr lang="en-US" altLang="zh-CN" sz="2000" i="1" baseline="-25000" smtClean="0">
                <a:sym typeface="Symbol" panose="05050102010706020507" pitchFamily="18" charset="2"/>
              </a:rPr>
              <a:t>i  </a:t>
            </a:r>
            <a:r>
              <a:rPr lang="zh-CN" altLang="en-US" sz="2000" smtClean="0">
                <a:sym typeface="Symbol" panose="05050102010706020507" pitchFamily="18" charset="2"/>
              </a:rPr>
              <a:t>不属于 </a:t>
            </a:r>
            <a:r>
              <a:rPr lang="en-US" altLang="zh-CN" sz="2000" i="1" smtClean="0"/>
              <a:t>D</a:t>
            </a:r>
            <a:r>
              <a:rPr lang="en-US" altLang="zh-CN" sz="2000" baseline="-25000" smtClean="0"/>
              <a:t>i</a:t>
            </a:r>
            <a:r>
              <a:rPr lang="en-US" altLang="zh-CN" sz="2000" smtClean="0"/>
              <a:t>,</a:t>
            </a:r>
            <a:r>
              <a:rPr lang="zh-CN" altLang="en-US" sz="2000" smtClean="0"/>
              <a:t>并且 </a:t>
            </a:r>
            <a:r>
              <a:rPr lang="zh-CN" altLang="en-US" sz="2000" smtClean="0">
                <a:sym typeface="Symbol" panose="05050102010706020507" pitchFamily="18" charset="2"/>
              </a:rPr>
              <a:t></a:t>
            </a:r>
            <a:r>
              <a:rPr lang="en-US" altLang="zh-CN" sz="2000" smtClean="0">
                <a:sym typeface="Symbol" panose="05050102010706020507" pitchFamily="18" charset="2"/>
              </a:rPr>
              <a:t>; </a:t>
            </a:r>
            <a:br>
              <a:rPr lang="en-US" altLang="zh-CN" sz="2000" smtClean="0">
                <a:sym typeface="Symbol" panose="05050102010706020507" pitchFamily="18" charset="2"/>
              </a:rPr>
            </a:br>
            <a:r>
              <a:rPr lang="en-US" altLang="zh-CN" sz="2000" smtClean="0">
                <a:sym typeface="Symbol" panose="05050102010706020507" pitchFamily="18" charset="2"/>
              </a:rPr>
              <a:t>          </a:t>
            </a:r>
            <a:r>
              <a:rPr lang="en-US" altLang="zh-CN" sz="2000" i="1" smtClean="0">
                <a:sym typeface="Symbol" panose="05050102010706020507" pitchFamily="18" charset="2"/>
              </a:rPr>
              <a:t>result </a:t>
            </a:r>
            <a:r>
              <a:rPr lang="en-US" altLang="zh-CN" sz="2000" smtClean="0">
                <a:sym typeface="Symbol" panose="05050102010706020507" pitchFamily="18" charset="2"/>
              </a:rPr>
              <a:t>:=  (</a:t>
            </a:r>
            <a:r>
              <a:rPr lang="en-US" altLang="zh-CN" sz="2000" i="1" smtClean="0">
                <a:sym typeface="Symbol" panose="05050102010706020507" pitchFamily="18" charset="2"/>
              </a:rPr>
              <a:t>result </a:t>
            </a:r>
            <a:r>
              <a:rPr lang="en-US" altLang="zh-CN" sz="2000" smtClean="0">
                <a:sym typeface="Symbol" panose="05050102010706020507" pitchFamily="18" charset="2"/>
              </a:rPr>
              <a:t>- </a:t>
            </a:r>
            <a:r>
              <a:rPr lang="en-US" altLang="zh-CN" sz="2000" i="1" smtClean="0">
                <a:sym typeface="Symbol" panose="05050102010706020507" pitchFamily="18" charset="2"/>
              </a:rPr>
              <a:t>R</a:t>
            </a:r>
            <a:r>
              <a:rPr lang="en-US" altLang="zh-CN" sz="2000" i="1" baseline="-25000" smtClean="0">
                <a:sym typeface="Symbol" panose="05050102010706020507" pitchFamily="18" charset="2"/>
              </a:rPr>
              <a:t>i</a:t>
            </a:r>
            <a:r>
              <a:rPr lang="en-US" altLang="zh-CN" sz="2000" smtClean="0">
                <a:sym typeface="Symbol" panose="05050102010706020507" pitchFamily="18" charset="2"/>
              </a:rPr>
              <a:t>)  (</a:t>
            </a:r>
            <a:r>
              <a:rPr lang="en-US" altLang="zh-CN" sz="2000" i="1" smtClean="0">
                <a:sym typeface="Symbol" panose="05050102010706020507" pitchFamily="18" charset="2"/>
              </a:rPr>
              <a:t>R</a:t>
            </a:r>
            <a:r>
              <a:rPr lang="en-US" altLang="zh-CN" sz="2000" i="1" baseline="-25000" smtClean="0">
                <a:sym typeface="Symbol" panose="05050102010706020507" pitchFamily="18" charset="2"/>
              </a:rPr>
              <a:t>i</a:t>
            </a:r>
            <a:r>
              <a:rPr lang="en-US" altLang="zh-CN" sz="2000" baseline="-25000" smtClean="0">
                <a:sym typeface="Symbol" panose="05050102010706020507" pitchFamily="18" charset="2"/>
              </a:rPr>
              <a:t> </a:t>
            </a:r>
            <a:r>
              <a:rPr lang="en-US" altLang="zh-CN" sz="2000" smtClean="0">
                <a:sym typeface="Symbol" panose="05050102010706020507" pitchFamily="18" charset="2"/>
              </a:rPr>
              <a:t>- )   (, ); </a:t>
            </a:r>
            <a:br>
              <a:rPr lang="en-US" altLang="zh-CN" sz="2000" smtClean="0">
                <a:sym typeface="Symbol" panose="05050102010706020507" pitchFamily="18" charset="2"/>
              </a:rPr>
            </a:br>
            <a:r>
              <a:rPr lang="en-US" altLang="zh-CN" sz="2000" b="1" smtClean="0">
                <a:sym typeface="Symbol" panose="05050102010706020507" pitchFamily="18" charset="2"/>
              </a:rPr>
              <a:t>       end</a:t>
            </a:r>
            <a:r>
              <a:rPr lang="en-US" altLang="zh-CN" sz="2000" smtClean="0">
                <a:sym typeface="Symbol" panose="05050102010706020507" pitchFamily="18" charset="2"/>
              </a:rPr>
              <a:t/>
            </a:r>
            <a:br>
              <a:rPr lang="en-US" altLang="zh-CN" sz="2000" smtClean="0">
                <a:sym typeface="Symbol" panose="05050102010706020507" pitchFamily="18" charset="2"/>
              </a:rPr>
            </a:br>
            <a:r>
              <a:rPr lang="en-US" altLang="zh-CN" sz="2000" b="1" smtClean="0">
                <a:sym typeface="Symbol" panose="05050102010706020507" pitchFamily="18" charset="2"/>
              </a:rPr>
              <a:t>    else </a:t>
            </a:r>
            <a:r>
              <a:rPr lang="en-US" altLang="zh-CN" sz="2000" i="1" smtClean="0">
                <a:sym typeface="Symbol" panose="05050102010706020507" pitchFamily="18" charset="2"/>
              </a:rPr>
              <a:t>done</a:t>
            </a:r>
            <a:r>
              <a:rPr lang="en-US" altLang="zh-CN" sz="2000" smtClean="0">
                <a:sym typeface="Symbol" panose="05050102010706020507" pitchFamily="18" charset="2"/>
              </a:rPr>
              <a:t>:= true;</a:t>
            </a:r>
          </a:p>
        </p:txBody>
      </p:sp>
      <p:grpSp>
        <p:nvGrpSpPr>
          <p:cNvPr id="190468" name="Group 4"/>
          <p:cNvGrpSpPr>
            <a:grpSpLocks/>
          </p:cNvGrpSpPr>
          <p:nvPr/>
        </p:nvGrpSpPr>
        <p:grpSpPr bwMode="auto">
          <a:xfrm>
            <a:off x="8348663" y="6477000"/>
            <a:ext cx="317500" cy="4763"/>
            <a:chOff x="2640" y="1301"/>
            <a:chExt cx="200" cy="3"/>
          </a:xfrm>
        </p:grpSpPr>
        <p:sp>
          <p:nvSpPr>
            <p:cNvPr id="190469"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0470"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smtClean="0"/>
              <a:t>举例</a:t>
            </a:r>
          </a:p>
        </p:txBody>
      </p:sp>
      <p:sp>
        <p:nvSpPr>
          <p:cNvPr id="785411" name="Rectangle 3"/>
          <p:cNvSpPr>
            <a:spLocks noGrp="1" noChangeArrowheads="1"/>
          </p:cNvSpPr>
          <p:nvPr>
            <p:ph type="body" idx="1"/>
          </p:nvPr>
        </p:nvSpPr>
        <p:spPr>
          <a:xfrm>
            <a:off x="500063" y="1163638"/>
            <a:ext cx="8412162" cy="4876800"/>
          </a:xfrm>
        </p:spPr>
        <p:txBody>
          <a:bodyPr/>
          <a:lstStyle/>
          <a:p>
            <a:pPr>
              <a:lnSpc>
                <a:spcPct val="90000"/>
              </a:lnSpc>
            </a:pPr>
            <a:r>
              <a:rPr lang="en-US" altLang="zh-CN" sz="2400" i="1" smtClean="0"/>
              <a:t>R</a:t>
            </a:r>
            <a:r>
              <a:rPr lang="en-US" altLang="zh-CN" sz="2400" smtClean="0"/>
              <a:t> =(</a:t>
            </a:r>
            <a:r>
              <a:rPr lang="en-US" altLang="zh-CN" sz="2400" i="1" smtClean="0"/>
              <a:t>A, B, C, G, H, I</a:t>
            </a:r>
            <a:r>
              <a:rPr lang="en-US" altLang="zh-CN" sz="2400" smtClean="0"/>
              <a:t>)</a:t>
            </a:r>
          </a:p>
          <a:p>
            <a:pPr>
              <a:lnSpc>
                <a:spcPct val="90000"/>
              </a:lnSpc>
              <a:buFont typeface="Monotype Sorts" charset="2"/>
              <a:buNone/>
            </a:pPr>
            <a:r>
              <a:rPr lang="en-US" altLang="zh-CN" sz="2400" i="1" smtClean="0"/>
              <a:t>	D </a:t>
            </a:r>
            <a:r>
              <a:rPr lang="en-US" altLang="zh-CN" sz="2400" smtClean="0"/>
              <a:t>={ </a:t>
            </a:r>
            <a:r>
              <a:rPr lang="en-US" altLang="zh-CN" sz="2400" i="1" smtClean="0"/>
              <a:t>A </a:t>
            </a:r>
            <a:r>
              <a:rPr lang="en-US" altLang="zh-CN" sz="2400" b="1" smtClean="0">
                <a:sym typeface="Symbol" panose="05050102010706020507" pitchFamily="18" charset="2"/>
              </a:rPr>
              <a:t></a:t>
            </a:r>
            <a:r>
              <a:rPr lang="en-US" altLang="zh-CN" sz="2400" smtClean="0">
                <a:sym typeface="Symbol" panose="05050102010706020507" pitchFamily="18" charset="2"/>
              </a:rPr>
              <a:t> </a:t>
            </a:r>
            <a:r>
              <a:rPr lang="en-US" altLang="zh-CN" sz="2400" i="1" smtClean="0"/>
              <a:t>B</a:t>
            </a:r>
            <a:r>
              <a:rPr lang="zh-CN" altLang="en-US" sz="2400" i="1" smtClean="0"/>
              <a:t>，</a:t>
            </a:r>
            <a:r>
              <a:rPr lang="en-US" altLang="zh-CN" sz="2400" i="1" smtClean="0"/>
              <a:t>B</a:t>
            </a:r>
            <a:r>
              <a:rPr lang="en-US" altLang="zh-CN" sz="2400" smtClean="0"/>
              <a:t> </a:t>
            </a:r>
            <a:r>
              <a:rPr lang="en-US" altLang="zh-CN" sz="2400" b="1" smtClean="0">
                <a:sym typeface="Symbol" panose="05050102010706020507" pitchFamily="18" charset="2"/>
              </a:rPr>
              <a:t></a:t>
            </a:r>
            <a:r>
              <a:rPr lang="en-US" altLang="zh-CN" sz="2400" smtClean="0"/>
              <a:t> </a:t>
            </a:r>
            <a:r>
              <a:rPr lang="en-US" altLang="zh-CN" sz="2400" i="1" smtClean="0"/>
              <a:t>HI</a:t>
            </a:r>
            <a:r>
              <a:rPr lang="zh-CN" altLang="en-US" sz="2400" i="1" smtClean="0"/>
              <a:t>，</a:t>
            </a:r>
            <a:r>
              <a:rPr lang="en-US" altLang="zh-CN" sz="2400" i="1" smtClean="0"/>
              <a:t>CG </a:t>
            </a:r>
            <a:r>
              <a:rPr lang="en-US" altLang="zh-CN" sz="2400" b="1" smtClean="0">
                <a:sym typeface="Symbol" panose="05050102010706020507" pitchFamily="18" charset="2"/>
              </a:rPr>
              <a:t></a:t>
            </a:r>
            <a:r>
              <a:rPr lang="en-US" altLang="zh-CN" sz="2400" smtClean="0">
                <a:sym typeface="Symbol" panose="05050102010706020507" pitchFamily="18" charset="2"/>
              </a:rPr>
              <a:t> </a:t>
            </a:r>
            <a:r>
              <a:rPr lang="en-US" altLang="zh-CN" sz="2400" i="1" smtClean="0"/>
              <a:t>H</a:t>
            </a:r>
            <a:r>
              <a:rPr lang="en-US" altLang="zh-CN" sz="2400" smtClean="0"/>
              <a:t> }</a:t>
            </a:r>
          </a:p>
          <a:p>
            <a:pPr>
              <a:lnSpc>
                <a:spcPct val="90000"/>
              </a:lnSpc>
            </a:pPr>
            <a:r>
              <a:rPr lang="en-US" altLang="zh-CN" sz="2400" i="1" smtClean="0"/>
              <a:t>R</a:t>
            </a:r>
            <a:r>
              <a:rPr lang="en-US" altLang="zh-CN" sz="2400" smtClean="0"/>
              <a:t> </a:t>
            </a:r>
            <a:r>
              <a:rPr lang="zh-CN" altLang="en-US" sz="2400" smtClean="0"/>
              <a:t>不属于 </a:t>
            </a:r>
            <a:r>
              <a:rPr lang="en-US" altLang="zh-CN" sz="2400" smtClean="0"/>
              <a:t>4NF </a:t>
            </a:r>
            <a:r>
              <a:rPr lang="zh-CN" altLang="en-US" sz="2400" smtClean="0"/>
              <a:t>，由于 </a:t>
            </a:r>
            <a:r>
              <a:rPr lang="en-US" altLang="zh-CN" sz="2400" i="1" smtClean="0"/>
              <a:t>A</a:t>
            </a:r>
            <a:r>
              <a:rPr lang="en-US" altLang="zh-CN" sz="2400" smtClean="0"/>
              <a:t> </a:t>
            </a:r>
            <a:r>
              <a:rPr lang="en-US" altLang="zh-CN" sz="2400" b="1" smtClean="0">
                <a:sym typeface="Symbol" panose="05050102010706020507" pitchFamily="18" charset="2"/>
              </a:rPr>
              <a:t></a:t>
            </a:r>
            <a:r>
              <a:rPr lang="en-US" altLang="zh-CN" sz="2400" smtClean="0"/>
              <a:t> </a:t>
            </a:r>
            <a:r>
              <a:rPr lang="en-US" altLang="zh-CN" sz="2400" i="1" smtClean="0"/>
              <a:t>B</a:t>
            </a:r>
            <a:r>
              <a:rPr lang="en-US" altLang="zh-CN" sz="2400" smtClean="0"/>
              <a:t> </a:t>
            </a:r>
            <a:r>
              <a:rPr lang="zh-CN" altLang="en-US" sz="2400" smtClean="0"/>
              <a:t>且 </a:t>
            </a:r>
            <a:r>
              <a:rPr lang="en-US" altLang="zh-CN" sz="2400" i="1" smtClean="0"/>
              <a:t>A</a:t>
            </a:r>
            <a:r>
              <a:rPr lang="en-US" altLang="zh-CN" sz="2400" smtClean="0"/>
              <a:t> </a:t>
            </a:r>
            <a:r>
              <a:rPr lang="zh-CN" altLang="en-US" sz="2400" smtClean="0"/>
              <a:t>不是 </a:t>
            </a:r>
            <a:r>
              <a:rPr lang="en-US" altLang="zh-CN" sz="2400" smtClean="0"/>
              <a:t>R</a:t>
            </a:r>
            <a:r>
              <a:rPr lang="zh-CN" altLang="en-US" sz="2400" smtClean="0"/>
              <a:t>的一个超码</a:t>
            </a:r>
          </a:p>
          <a:p>
            <a:pPr>
              <a:lnSpc>
                <a:spcPct val="90000"/>
              </a:lnSpc>
            </a:pPr>
            <a:r>
              <a:rPr lang="zh-CN" altLang="en-US" sz="2400" smtClean="0"/>
              <a:t>分解</a:t>
            </a:r>
          </a:p>
          <a:p>
            <a:pPr>
              <a:lnSpc>
                <a:spcPct val="90000"/>
              </a:lnSpc>
              <a:buFont typeface="Monotype Sorts" charset="2"/>
              <a:buNone/>
            </a:pPr>
            <a:r>
              <a:rPr lang="en-US" altLang="zh-CN" sz="2400" smtClean="0"/>
              <a:t>	</a:t>
            </a:r>
            <a:r>
              <a:rPr lang="en-US" altLang="zh-CN" sz="2000" smtClean="0"/>
              <a:t>a) </a:t>
            </a:r>
            <a:r>
              <a:rPr lang="en-US" altLang="zh-CN" sz="2000" i="1" smtClean="0"/>
              <a:t>R</a:t>
            </a:r>
            <a:r>
              <a:rPr lang="en-US" altLang="zh-CN" sz="2000" i="1" baseline="-25000" smtClean="0"/>
              <a:t>1</a:t>
            </a:r>
            <a:r>
              <a:rPr lang="en-US" altLang="zh-CN" sz="2000" smtClean="0"/>
              <a:t> = (</a:t>
            </a:r>
            <a:r>
              <a:rPr lang="en-US" altLang="zh-CN" sz="2000" i="1" smtClean="0"/>
              <a:t>A, B</a:t>
            </a:r>
            <a:r>
              <a:rPr lang="en-US" altLang="zh-CN" sz="2000" smtClean="0"/>
              <a:t>) 	(</a:t>
            </a:r>
            <a:r>
              <a:rPr lang="en-US" altLang="zh-CN" sz="2000" i="1" smtClean="0"/>
              <a:t>R</a:t>
            </a:r>
            <a:r>
              <a:rPr lang="en-US" altLang="zh-CN" sz="2000" i="1" baseline="-25000" smtClean="0"/>
              <a:t>1</a:t>
            </a:r>
            <a:r>
              <a:rPr lang="en-US" altLang="zh-CN" sz="2000" smtClean="0"/>
              <a:t> is in 4NF)</a:t>
            </a:r>
          </a:p>
          <a:p>
            <a:pPr>
              <a:lnSpc>
                <a:spcPct val="90000"/>
              </a:lnSpc>
              <a:buFont typeface="Monotype Sorts" charset="2"/>
              <a:buNone/>
            </a:pPr>
            <a:r>
              <a:rPr lang="en-US" altLang="zh-CN" sz="2000" smtClean="0"/>
              <a:t>	b) </a:t>
            </a:r>
            <a:r>
              <a:rPr lang="en-US" altLang="zh-CN" sz="2000" i="1" smtClean="0"/>
              <a:t>R</a:t>
            </a:r>
            <a:r>
              <a:rPr lang="en-US" altLang="zh-CN" sz="2000" baseline="-25000" smtClean="0"/>
              <a:t>2</a:t>
            </a:r>
            <a:r>
              <a:rPr lang="en-US" altLang="zh-CN" sz="2000" smtClean="0"/>
              <a:t> = (</a:t>
            </a:r>
            <a:r>
              <a:rPr lang="en-US" altLang="zh-CN" sz="2000" i="1" smtClean="0"/>
              <a:t>A, C, G, H, I</a:t>
            </a:r>
            <a:r>
              <a:rPr lang="en-US" altLang="zh-CN" sz="2000" smtClean="0"/>
              <a:t>) 	(</a:t>
            </a:r>
            <a:r>
              <a:rPr lang="en-US" altLang="zh-CN" sz="2000" i="1" smtClean="0"/>
              <a:t>R</a:t>
            </a:r>
            <a:r>
              <a:rPr lang="en-US" altLang="zh-CN" sz="2000" i="1" baseline="-25000" smtClean="0"/>
              <a:t>2</a:t>
            </a:r>
            <a:r>
              <a:rPr lang="en-US" altLang="zh-CN" sz="2000" smtClean="0"/>
              <a:t> is not in 4NF)</a:t>
            </a:r>
          </a:p>
          <a:p>
            <a:pPr>
              <a:lnSpc>
                <a:spcPct val="90000"/>
              </a:lnSpc>
              <a:buFont typeface="Monotype Sorts" charset="2"/>
              <a:buNone/>
            </a:pPr>
            <a:r>
              <a:rPr lang="en-US" altLang="zh-CN" sz="2000" smtClean="0"/>
              <a:t>	c) </a:t>
            </a:r>
            <a:r>
              <a:rPr lang="en-US" altLang="zh-CN" sz="2000" i="1" smtClean="0"/>
              <a:t>R</a:t>
            </a:r>
            <a:r>
              <a:rPr lang="en-US" altLang="zh-CN" sz="2000" baseline="-25000" smtClean="0"/>
              <a:t>3</a:t>
            </a:r>
            <a:r>
              <a:rPr lang="en-US" altLang="zh-CN" sz="2000" smtClean="0"/>
              <a:t> = (</a:t>
            </a:r>
            <a:r>
              <a:rPr lang="en-US" altLang="zh-CN" sz="2000" i="1" smtClean="0"/>
              <a:t>C, G, H</a:t>
            </a:r>
            <a:r>
              <a:rPr lang="en-US" altLang="zh-CN" sz="2000" smtClean="0"/>
              <a:t>) 		(</a:t>
            </a:r>
            <a:r>
              <a:rPr lang="en-US" altLang="zh-CN" sz="2000" i="1" smtClean="0"/>
              <a:t>R</a:t>
            </a:r>
            <a:r>
              <a:rPr lang="en-US" altLang="zh-CN" sz="2000" baseline="-25000" smtClean="0"/>
              <a:t>3</a:t>
            </a:r>
            <a:r>
              <a:rPr lang="en-US" altLang="zh-CN" sz="2000" smtClean="0"/>
              <a:t> is in 4NF)</a:t>
            </a:r>
          </a:p>
          <a:p>
            <a:pPr>
              <a:lnSpc>
                <a:spcPct val="90000"/>
              </a:lnSpc>
              <a:buFont typeface="Monotype Sorts" charset="2"/>
              <a:buNone/>
            </a:pPr>
            <a:r>
              <a:rPr lang="en-US" altLang="zh-CN" sz="2000" smtClean="0"/>
              <a:t>	d) </a:t>
            </a:r>
            <a:r>
              <a:rPr lang="en-US" altLang="zh-CN" sz="2000" i="1" smtClean="0"/>
              <a:t>R</a:t>
            </a:r>
            <a:r>
              <a:rPr lang="en-US" altLang="zh-CN" sz="2000" i="1" baseline="-25000" smtClean="0"/>
              <a:t>4</a:t>
            </a:r>
            <a:r>
              <a:rPr lang="en-US" altLang="zh-CN" sz="2000" smtClean="0"/>
              <a:t> = (</a:t>
            </a:r>
            <a:r>
              <a:rPr lang="en-US" altLang="zh-CN" sz="2000" i="1" smtClean="0"/>
              <a:t>A, C, G, I</a:t>
            </a:r>
            <a:r>
              <a:rPr lang="en-US" altLang="zh-CN" sz="2000" smtClean="0"/>
              <a:t>)     (</a:t>
            </a:r>
            <a:r>
              <a:rPr lang="en-US" altLang="zh-CN" sz="2000" i="1" smtClean="0"/>
              <a:t>R</a:t>
            </a:r>
            <a:r>
              <a:rPr lang="en-US" altLang="zh-CN" sz="2000" i="1" baseline="-25000" smtClean="0"/>
              <a:t>4</a:t>
            </a:r>
            <a:r>
              <a:rPr lang="en-US" altLang="zh-CN" sz="2000" smtClean="0"/>
              <a:t> is not in 4NF)</a:t>
            </a:r>
          </a:p>
          <a:p>
            <a:pPr lvl="2">
              <a:lnSpc>
                <a:spcPct val="90000"/>
              </a:lnSpc>
            </a:pPr>
            <a:r>
              <a:rPr lang="en-US" altLang="zh-CN" i="1" smtClean="0"/>
              <a:t>A</a:t>
            </a:r>
            <a:r>
              <a:rPr lang="en-US" altLang="zh-CN" smtClean="0"/>
              <a:t> </a:t>
            </a:r>
            <a:r>
              <a:rPr lang="en-US" altLang="zh-CN" b="1" smtClean="0">
                <a:sym typeface="Symbol" panose="05050102010706020507" pitchFamily="18" charset="2"/>
              </a:rPr>
              <a:t></a:t>
            </a:r>
            <a:r>
              <a:rPr lang="en-US" altLang="zh-CN" smtClean="0">
                <a:sym typeface="Symbol" panose="05050102010706020507" pitchFamily="18" charset="2"/>
              </a:rPr>
              <a:t> </a:t>
            </a:r>
            <a:r>
              <a:rPr lang="en-US" altLang="zh-CN" i="1" smtClean="0"/>
              <a:t>B</a:t>
            </a:r>
            <a:r>
              <a:rPr lang="en-US" altLang="zh-CN" smtClean="0"/>
              <a:t> and </a:t>
            </a:r>
            <a:r>
              <a:rPr lang="en-US" altLang="zh-CN" i="1" smtClean="0"/>
              <a:t>B</a:t>
            </a:r>
            <a:r>
              <a:rPr lang="en-US" altLang="zh-CN" smtClean="0"/>
              <a:t> </a:t>
            </a:r>
            <a:r>
              <a:rPr lang="en-US" altLang="zh-CN" b="1" smtClean="0">
                <a:sym typeface="Symbol" panose="05050102010706020507" pitchFamily="18" charset="2"/>
              </a:rPr>
              <a:t></a:t>
            </a:r>
            <a:r>
              <a:rPr lang="en-US" altLang="zh-CN" smtClean="0"/>
              <a:t> </a:t>
            </a:r>
            <a:r>
              <a:rPr lang="en-US" altLang="zh-CN" i="1" smtClean="0"/>
              <a:t>HI </a:t>
            </a:r>
            <a:r>
              <a:rPr lang="en-US" altLang="zh-CN" i="1" smtClean="0">
                <a:sym typeface="Wingdings" panose="05000000000000000000" pitchFamily="2" charset="2"/>
              </a:rPr>
              <a:t> </a:t>
            </a:r>
            <a:r>
              <a:rPr lang="en-US" altLang="zh-CN" i="1" smtClean="0"/>
              <a:t>A</a:t>
            </a:r>
            <a:r>
              <a:rPr lang="en-US" altLang="zh-CN" smtClean="0"/>
              <a:t> </a:t>
            </a:r>
            <a:r>
              <a:rPr lang="en-US" altLang="zh-CN" b="1" smtClean="0">
                <a:sym typeface="Symbol" panose="05050102010706020507" pitchFamily="18" charset="2"/>
              </a:rPr>
              <a:t></a:t>
            </a:r>
            <a:r>
              <a:rPr lang="en-US" altLang="zh-CN" smtClean="0">
                <a:sym typeface="Symbol" panose="05050102010706020507" pitchFamily="18" charset="2"/>
              </a:rPr>
              <a:t> </a:t>
            </a:r>
            <a:r>
              <a:rPr lang="en-US" altLang="zh-CN" i="1" smtClean="0"/>
              <a:t>HI</a:t>
            </a:r>
            <a:r>
              <a:rPr lang="en-US" altLang="zh-CN" smtClean="0"/>
              <a:t> </a:t>
            </a:r>
          </a:p>
          <a:p>
            <a:pPr lvl="2">
              <a:lnSpc>
                <a:spcPct val="90000"/>
              </a:lnSpc>
            </a:pPr>
            <a:r>
              <a:rPr lang="en-US" altLang="zh-CN" i="1" smtClean="0"/>
              <a:t>A</a:t>
            </a:r>
            <a:r>
              <a:rPr lang="en-US" altLang="zh-CN" smtClean="0"/>
              <a:t> </a:t>
            </a:r>
            <a:r>
              <a:rPr lang="en-US" altLang="zh-CN" b="1" smtClean="0">
                <a:sym typeface="Symbol" panose="05050102010706020507" pitchFamily="18" charset="2"/>
              </a:rPr>
              <a:t></a:t>
            </a:r>
            <a:r>
              <a:rPr lang="en-US" altLang="zh-CN" smtClean="0">
                <a:sym typeface="Symbol" panose="05050102010706020507" pitchFamily="18" charset="2"/>
              </a:rPr>
              <a:t> </a:t>
            </a:r>
            <a:r>
              <a:rPr lang="en-US" altLang="zh-CN" i="1" smtClean="0"/>
              <a:t>I (MVD restriction to R</a:t>
            </a:r>
            <a:r>
              <a:rPr lang="en-US" altLang="zh-CN" i="1" baseline="-25000" smtClean="0"/>
              <a:t>4</a:t>
            </a:r>
            <a:r>
              <a:rPr lang="en-US" altLang="zh-CN" i="1" smtClean="0"/>
              <a:t>)</a:t>
            </a:r>
            <a:endParaRPr lang="en-US" altLang="zh-CN" smtClean="0"/>
          </a:p>
          <a:p>
            <a:pPr>
              <a:lnSpc>
                <a:spcPct val="90000"/>
              </a:lnSpc>
              <a:buFont typeface="Monotype Sorts" charset="2"/>
              <a:buNone/>
            </a:pPr>
            <a:r>
              <a:rPr lang="en-US" altLang="zh-CN" sz="2000" smtClean="0"/>
              <a:t>	e) </a:t>
            </a:r>
            <a:r>
              <a:rPr lang="en-US" altLang="zh-CN" sz="2000" i="1" smtClean="0"/>
              <a:t>R</a:t>
            </a:r>
            <a:r>
              <a:rPr lang="en-US" altLang="zh-CN" sz="2000" i="1" baseline="-25000" smtClean="0"/>
              <a:t>5</a:t>
            </a:r>
            <a:r>
              <a:rPr lang="en-US" altLang="zh-CN" sz="2000" smtClean="0"/>
              <a:t> = (</a:t>
            </a:r>
            <a:r>
              <a:rPr lang="en-US" altLang="zh-CN" sz="2000" i="1" smtClean="0"/>
              <a:t>A, I</a:t>
            </a:r>
            <a:r>
              <a:rPr lang="en-US" altLang="zh-CN" sz="2000" smtClean="0"/>
              <a:t>)  		 (</a:t>
            </a:r>
            <a:r>
              <a:rPr lang="en-US" altLang="zh-CN" sz="2000" i="1" smtClean="0"/>
              <a:t>R</a:t>
            </a:r>
            <a:r>
              <a:rPr lang="en-US" altLang="zh-CN" sz="2000" i="1" baseline="-25000" smtClean="0"/>
              <a:t>5</a:t>
            </a:r>
            <a:r>
              <a:rPr lang="en-US" altLang="zh-CN" sz="2000" smtClean="0"/>
              <a:t> is in 4NF)</a:t>
            </a:r>
          </a:p>
          <a:p>
            <a:pPr>
              <a:lnSpc>
                <a:spcPct val="90000"/>
              </a:lnSpc>
              <a:buFont typeface="Monotype Sorts" charset="2"/>
              <a:buNone/>
            </a:pPr>
            <a:r>
              <a:rPr lang="en-US" altLang="zh-CN" sz="2000" smtClean="0"/>
              <a:t>	f)</a:t>
            </a:r>
            <a:r>
              <a:rPr lang="en-US" altLang="zh-CN" sz="2000" i="1" smtClean="0"/>
              <a:t>R</a:t>
            </a:r>
            <a:r>
              <a:rPr lang="en-US" altLang="zh-CN" sz="2000" i="1" baseline="-25000" smtClean="0"/>
              <a:t>6</a:t>
            </a:r>
            <a:r>
              <a:rPr lang="en-US" altLang="zh-CN" sz="2000" smtClean="0"/>
              <a:t> = (A, C, G)  		(R</a:t>
            </a:r>
            <a:r>
              <a:rPr lang="en-US" altLang="zh-CN" sz="2000" baseline="-25000" smtClean="0"/>
              <a:t>6</a:t>
            </a:r>
            <a:r>
              <a:rPr lang="en-US" altLang="zh-CN" sz="2000" smtClean="0"/>
              <a:t> is in  4NF)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5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5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5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5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5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5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5411">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785411">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785411">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5411">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5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bldLvl="2"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52450" y="85725"/>
            <a:ext cx="8077200" cy="609600"/>
          </a:xfrm>
        </p:spPr>
        <p:txBody>
          <a:bodyPr/>
          <a:lstStyle/>
          <a:p>
            <a:r>
              <a:rPr lang="en-US" altLang="zh-CN" smtClean="0"/>
              <a:t>8.7  </a:t>
            </a:r>
            <a:r>
              <a:rPr lang="zh-CN" altLang="en-US" smtClean="0"/>
              <a:t>更多的范式</a:t>
            </a:r>
          </a:p>
        </p:txBody>
      </p:sp>
      <p:sp>
        <p:nvSpPr>
          <p:cNvPr id="194563" name="Rectangle 3"/>
          <p:cNvSpPr>
            <a:spLocks noGrp="1" noChangeArrowheads="1"/>
          </p:cNvSpPr>
          <p:nvPr>
            <p:ph type="body" idx="1"/>
          </p:nvPr>
        </p:nvSpPr>
        <p:spPr>
          <a:xfrm>
            <a:off x="814388" y="1093788"/>
            <a:ext cx="7661275" cy="3400425"/>
          </a:xfrm>
        </p:spPr>
        <p:txBody>
          <a:bodyPr/>
          <a:lstStyle/>
          <a:p>
            <a:r>
              <a:rPr lang="zh-CN" altLang="en-US" sz="2400" b="1" dirty="0" smtClean="0">
                <a:solidFill>
                  <a:srgbClr val="000099"/>
                </a:solidFill>
              </a:rPr>
              <a:t>连接依赖</a:t>
            </a:r>
            <a:r>
              <a:rPr lang="zh-CN" altLang="en-US" sz="2400" dirty="0" smtClean="0"/>
              <a:t> 摡化了多值依赖</a:t>
            </a:r>
            <a:endParaRPr lang="en-US" altLang="zh-CN" sz="2400" dirty="0" smtClean="0"/>
          </a:p>
          <a:p>
            <a:pPr lvl="1"/>
            <a:r>
              <a:rPr lang="zh-CN" altLang="en-US" sz="2000" dirty="0" smtClean="0"/>
              <a:t>引发 </a:t>
            </a:r>
            <a:r>
              <a:rPr lang="zh-CN" altLang="en-US" sz="2000" b="1" dirty="0" smtClean="0">
                <a:solidFill>
                  <a:srgbClr val="000099"/>
                </a:solidFill>
              </a:rPr>
              <a:t>投影</a:t>
            </a:r>
            <a:r>
              <a:rPr lang="en-US" altLang="zh-CN" sz="2000" b="1" dirty="0" smtClean="0">
                <a:solidFill>
                  <a:srgbClr val="000099"/>
                </a:solidFill>
              </a:rPr>
              <a:t>-</a:t>
            </a:r>
            <a:r>
              <a:rPr lang="zh-CN" altLang="en-US" sz="2000" b="1" dirty="0" smtClean="0">
                <a:solidFill>
                  <a:srgbClr val="000099"/>
                </a:solidFill>
              </a:rPr>
              <a:t>连接范式 </a:t>
            </a:r>
            <a:r>
              <a:rPr lang="en-US" altLang="zh-CN" sz="2000" b="1" dirty="0" smtClean="0">
                <a:solidFill>
                  <a:srgbClr val="000099"/>
                </a:solidFill>
              </a:rPr>
              <a:t>(PJNF)</a:t>
            </a:r>
            <a:r>
              <a:rPr lang="en-US" altLang="zh-CN" sz="2000" dirty="0" smtClean="0"/>
              <a:t> (</a:t>
            </a:r>
            <a:r>
              <a:rPr lang="zh-CN" altLang="en-US" sz="2000" dirty="0" smtClean="0"/>
              <a:t>也称作 </a:t>
            </a:r>
            <a:r>
              <a:rPr lang="zh-CN" altLang="en-US" sz="2000" b="1" dirty="0" smtClean="0">
                <a:solidFill>
                  <a:srgbClr val="000099"/>
                </a:solidFill>
              </a:rPr>
              <a:t>第五范式</a:t>
            </a:r>
            <a:r>
              <a:rPr lang="en-US" altLang="zh-CN" sz="2000" dirty="0" smtClean="0"/>
              <a:t>)</a:t>
            </a:r>
          </a:p>
          <a:p>
            <a:r>
              <a:rPr lang="zh-CN" altLang="en-US" sz="2400" dirty="0" smtClean="0"/>
              <a:t>还有一类更一般化的范式，它引出一种称作</a:t>
            </a:r>
            <a:r>
              <a:rPr lang="zh-CN" altLang="en-US" sz="2400" b="1" dirty="0" smtClean="0">
                <a:solidFill>
                  <a:srgbClr val="000099"/>
                </a:solidFill>
              </a:rPr>
              <a:t>域</a:t>
            </a:r>
            <a:r>
              <a:rPr lang="en-US" altLang="zh-CN" sz="2400" b="1" dirty="0" smtClean="0">
                <a:solidFill>
                  <a:srgbClr val="000099"/>
                </a:solidFill>
              </a:rPr>
              <a:t>-</a:t>
            </a:r>
            <a:r>
              <a:rPr lang="zh-CN" altLang="en-US" sz="2400" b="1" dirty="0" smtClean="0">
                <a:solidFill>
                  <a:srgbClr val="000099"/>
                </a:solidFill>
              </a:rPr>
              <a:t>码范式</a:t>
            </a:r>
            <a:r>
              <a:rPr lang="en-US" altLang="zh-CN" sz="2400" dirty="0" smtClean="0"/>
              <a:t>.</a:t>
            </a:r>
          </a:p>
          <a:p>
            <a:r>
              <a:rPr lang="zh-CN" altLang="en-US" sz="2400" dirty="0" smtClean="0"/>
              <a:t>使用这些一般化的约束的一个实际的问题是，它们不仅难以推导，而且也还没有形成一套具有正确有效性和完备性的推理规则用于约束的推导</a:t>
            </a:r>
          </a:p>
          <a:p>
            <a:r>
              <a:rPr lang="zh-CN" altLang="en-US" sz="2400" dirty="0" smtClean="0"/>
              <a:t>因此很少使用</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smtClean="0"/>
              <a:t>8.8  </a:t>
            </a:r>
            <a:r>
              <a:rPr lang="zh-CN" altLang="en-US" smtClean="0"/>
              <a:t>数据库设计过程</a:t>
            </a:r>
          </a:p>
        </p:txBody>
      </p:sp>
      <p:sp>
        <p:nvSpPr>
          <p:cNvPr id="196611" name="Rectangle 3"/>
          <p:cNvSpPr>
            <a:spLocks noGrp="1" noChangeArrowheads="1"/>
          </p:cNvSpPr>
          <p:nvPr>
            <p:ph type="body" idx="1"/>
          </p:nvPr>
        </p:nvSpPr>
        <p:spPr>
          <a:xfrm>
            <a:off x="773113" y="1116013"/>
            <a:ext cx="7959725" cy="4081462"/>
          </a:xfrm>
        </p:spPr>
        <p:txBody>
          <a:bodyPr/>
          <a:lstStyle/>
          <a:p>
            <a:pPr>
              <a:lnSpc>
                <a:spcPct val="150000"/>
              </a:lnSpc>
            </a:pPr>
            <a:r>
              <a:rPr lang="zh-CN" altLang="en-US" sz="2400" dirty="0" smtClean="0"/>
              <a:t>假定给定关系模式</a:t>
            </a:r>
            <a:r>
              <a:rPr lang="en-US" altLang="zh-CN" sz="2400" dirty="0" smtClean="0"/>
              <a:t>R</a:t>
            </a:r>
          </a:p>
          <a:p>
            <a:pPr lvl="1">
              <a:lnSpc>
                <a:spcPct val="150000"/>
              </a:lnSpc>
            </a:pPr>
            <a:r>
              <a:rPr lang="en-US" altLang="zh-CN" sz="2000" i="1" dirty="0" smtClean="0"/>
              <a:t>R</a:t>
            </a:r>
            <a:r>
              <a:rPr lang="en-US" altLang="zh-CN" sz="2000" dirty="0" smtClean="0"/>
              <a:t> </a:t>
            </a:r>
            <a:r>
              <a:rPr lang="zh-CN" altLang="en-US" sz="2000" dirty="0" smtClean="0"/>
              <a:t>可以是由</a:t>
            </a:r>
            <a:r>
              <a:rPr lang="en-US" altLang="zh-CN" sz="2000" dirty="0" smtClean="0"/>
              <a:t>E-R</a:t>
            </a:r>
            <a:r>
              <a:rPr lang="zh-CN" altLang="en-US" sz="2000" dirty="0" smtClean="0"/>
              <a:t>图向关系模式集进行转换时生成的</a:t>
            </a:r>
            <a:endParaRPr lang="en-US" altLang="zh-CN" sz="2000" dirty="0" smtClean="0"/>
          </a:p>
          <a:p>
            <a:pPr lvl="1">
              <a:lnSpc>
                <a:spcPct val="150000"/>
              </a:lnSpc>
            </a:pPr>
            <a:r>
              <a:rPr lang="en-US" altLang="zh-CN" sz="2000" i="1" dirty="0" smtClean="0"/>
              <a:t>R</a:t>
            </a:r>
            <a:r>
              <a:rPr lang="en-US" altLang="zh-CN" sz="2000" dirty="0" smtClean="0"/>
              <a:t> </a:t>
            </a:r>
            <a:r>
              <a:rPr lang="zh-CN" altLang="en-US" sz="2000" dirty="0" smtClean="0"/>
              <a:t>可以是一个包含所有有意义的属性的单个关系 </a:t>
            </a:r>
            <a:r>
              <a:rPr lang="en-US" altLang="zh-CN" sz="2000" dirty="0" smtClean="0"/>
              <a:t>(called </a:t>
            </a:r>
            <a:r>
              <a:rPr lang="en-US" altLang="zh-CN" sz="2000" b="1" dirty="0" smtClean="0">
                <a:solidFill>
                  <a:srgbClr val="000099"/>
                </a:solidFill>
              </a:rPr>
              <a:t>universal relation</a:t>
            </a:r>
            <a:r>
              <a:rPr lang="en-US" altLang="zh-CN" sz="2000" dirty="0" smtClean="0"/>
              <a:t>)</a:t>
            </a:r>
          </a:p>
          <a:p>
            <a:pPr lvl="1">
              <a:lnSpc>
                <a:spcPct val="150000"/>
              </a:lnSpc>
            </a:pPr>
            <a:r>
              <a:rPr lang="zh-CN" altLang="en-US" sz="2000" dirty="0" smtClean="0"/>
              <a:t>规范化过程中将</a:t>
            </a:r>
            <a:r>
              <a:rPr lang="en-US" altLang="zh-CN" sz="2000" dirty="0" smtClean="0"/>
              <a:t>R</a:t>
            </a:r>
            <a:r>
              <a:rPr lang="zh-CN" altLang="en-US" sz="2000" dirty="0" smtClean="0"/>
              <a:t>分解成一些更小的模式</a:t>
            </a:r>
            <a:endParaRPr lang="en-US" altLang="zh-CN" sz="2000" dirty="0" smtClean="0"/>
          </a:p>
          <a:p>
            <a:pPr lvl="1">
              <a:lnSpc>
                <a:spcPct val="150000"/>
              </a:lnSpc>
            </a:pPr>
            <a:r>
              <a:rPr lang="en-US" altLang="zh-CN" sz="2000" i="1" dirty="0" smtClean="0"/>
              <a:t>R</a:t>
            </a:r>
            <a:r>
              <a:rPr lang="zh-CN" altLang="en-US" sz="2000" dirty="0" smtClean="0"/>
              <a:t>可以是关系的即席设计的结果，然后我们检验它们是否满足一个期望的范式</a:t>
            </a:r>
            <a:endParaRPr lang="en-US" altLang="zh-CN" sz="2000" dirty="0" smtClean="0"/>
          </a:p>
          <a:p>
            <a:pPr>
              <a:lnSpc>
                <a:spcPct val="150000"/>
              </a:lnSpc>
            </a:pPr>
            <a:r>
              <a:rPr lang="zh-CN" altLang="en-US" sz="2400" dirty="0"/>
              <a:t>谨慎定义</a:t>
            </a:r>
            <a:r>
              <a:rPr lang="en-US" altLang="zh-CN" sz="2400" dirty="0"/>
              <a:t>E-R</a:t>
            </a:r>
            <a:r>
              <a:rPr lang="zh-CN" altLang="en-US" sz="2400" dirty="0"/>
              <a:t>图，正确的识别所有的实体，由</a:t>
            </a:r>
            <a:r>
              <a:rPr lang="en-US" altLang="zh-CN" sz="2400" dirty="0"/>
              <a:t>E-R</a:t>
            </a:r>
            <a:r>
              <a:rPr lang="zh-CN" altLang="en-US" sz="2400" dirty="0"/>
              <a:t>图生成的关系模式应该就不需要太多进一步的</a:t>
            </a:r>
            <a:r>
              <a:rPr lang="zh-CN" altLang="en-US" sz="2400" dirty="0" smtClean="0"/>
              <a:t>规范化</a:t>
            </a:r>
            <a:endParaRPr lang="en-US" altLang="zh-CN" sz="2400"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smtClean="0"/>
              <a:t>为了性能去规范化</a:t>
            </a:r>
          </a:p>
        </p:txBody>
      </p:sp>
      <p:sp>
        <p:nvSpPr>
          <p:cNvPr id="200707" name="Rectangle 3"/>
          <p:cNvSpPr>
            <a:spLocks noGrp="1" noChangeArrowheads="1"/>
          </p:cNvSpPr>
          <p:nvPr>
            <p:ph type="body" idx="1"/>
          </p:nvPr>
        </p:nvSpPr>
        <p:spPr>
          <a:xfrm>
            <a:off x="641350" y="1296988"/>
            <a:ext cx="8034338" cy="4876800"/>
          </a:xfrm>
        </p:spPr>
        <p:txBody>
          <a:bodyPr/>
          <a:lstStyle/>
          <a:p>
            <a:r>
              <a:rPr lang="zh-CN" altLang="en-US" sz="2400" smtClean="0"/>
              <a:t>为了性能，可能使用没有规范化的模式</a:t>
            </a:r>
          </a:p>
          <a:p>
            <a:r>
              <a:rPr lang="zh-CN" altLang="en-US" sz="2400" smtClean="0"/>
              <a:t>例如</a:t>
            </a:r>
            <a:r>
              <a:rPr lang="en-US" altLang="zh-CN" sz="2400" smtClean="0"/>
              <a:t>, </a:t>
            </a:r>
            <a:r>
              <a:rPr lang="en-US" altLang="zh-CN" sz="2000" smtClean="0"/>
              <a:t>displaying </a:t>
            </a:r>
            <a:r>
              <a:rPr lang="en-US" altLang="zh-CN" sz="2000" i="1" smtClean="0"/>
              <a:t>prereqs</a:t>
            </a:r>
            <a:r>
              <a:rPr lang="en-US" altLang="zh-CN" sz="2000" smtClean="0"/>
              <a:t> along with </a:t>
            </a:r>
            <a:r>
              <a:rPr lang="en-US" altLang="zh-CN" sz="2000" i="1" smtClean="0"/>
              <a:t>course_id, </a:t>
            </a:r>
            <a:r>
              <a:rPr lang="en-US" altLang="zh-CN" sz="2000" smtClean="0"/>
              <a:t> and </a:t>
            </a:r>
            <a:r>
              <a:rPr lang="en-US" altLang="zh-CN" sz="2000" i="1" smtClean="0"/>
              <a:t>title</a:t>
            </a:r>
            <a:r>
              <a:rPr lang="en-US" altLang="zh-CN" sz="2000" smtClean="0"/>
              <a:t> requires join of </a:t>
            </a:r>
            <a:r>
              <a:rPr lang="en-US" altLang="zh-CN" sz="2000" i="1" smtClean="0"/>
              <a:t>course</a:t>
            </a:r>
            <a:r>
              <a:rPr lang="en-US" altLang="zh-CN" sz="2000" smtClean="0"/>
              <a:t> with </a:t>
            </a:r>
            <a:r>
              <a:rPr lang="en-US" altLang="zh-CN" sz="2000" i="1" smtClean="0"/>
              <a:t>prereq</a:t>
            </a:r>
          </a:p>
          <a:p>
            <a:r>
              <a:rPr lang="zh-CN" altLang="en-US" sz="2400" smtClean="0"/>
              <a:t>可选方法</a:t>
            </a:r>
            <a:r>
              <a:rPr lang="en-US" altLang="zh-CN" sz="2400" smtClean="0"/>
              <a:t>1:  </a:t>
            </a:r>
            <a:r>
              <a:rPr lang="zh-CN" altLang="en-US" sz="2400" smtClean="0"/>
              <a:t>保存一个包含</a:t>
            </a:r>
            <a:r>
              <a:rPr lang="en-US" altLang="zh-CN" sz="2400" smtClean="0"/>
              <a:t>course</a:t>
            </a:r>
            <a:r>
              <a:rPr lang="zh-CN" altLang="en-US" sz="2400" smtClean="0"/>
              <a:t>和</a:t>
            </a:r>
            <a:r>
              <a:rPr lang="en-US" altLang="zh-CN" sz="2400" smtClean="0"/>
              <a:t>prereq</a:t>
            </a:r>
            <a:r>
              <a:rPr lang="zh-CN" altLang="en-US" sz="2400" smtClean="0"/>
              <a:t>的所有属性的关系</a:t>
            </a:r>
          </a:p>
          <a:p>
            <a:pPr lvl="1"/>
            <a:r>
              <a:rPr lang="zh-CN" altLang="en-US" sz="2000" smtClean="0"/>
              <a:t>显示全部课程信息更快</a:t>
            </a:r>
          </a:p>
          <a:p>
            <a:pPr lvl="1"/>
            <a:r>
              <a:rPr lang="zh-CN" altLang="en-US" sz="2000" smtClean="0"/>
              <a:t>添加或者删除先修课时必须更新所有副本</a:t>
            </a:r>
          </a:p>
          <a:p>
            <a:pPr lvl="1"/>
            <a:r>
              <a:rPr lang="zh-CN" altLang="en-US" sz="2000" smtClean="0"/>
              <a:t>对于每门课都要重复课程的信息</a:t>
            </a:r>
          </a:p>
          <a:p>
            <a:r>
              <a:rPr lang="zh-CN" altLang="en-US" sz="2400" smtClean="0"/>
              <a:t>可选方法</a:t>
            </a:r>
            <a:r>
              <a:rPr lang="en-US" altLang="zh-CN" sz="2400" smtClean="0"/>
              <a:t>2: </a:t>
            </a:r>
            <a:r>
              <a:rPr lang="zh-CN" altLang="en-US" sz="2400" smtClean="0"/>
              <a:t>物化视图</a:t>
            </a:r>
            <a:br>
              <a:rPr lang="zh-CN" altLang="en-US" sz="2400" smtClean="0"/>
            </a:br>
            <a:r>
              <a:rPr lang="zh-CN" altLang="en-US" sz="2000" smtClean="0"/>
              <a:t>          </a:t>
            </a:r>
            <a:r>
              <a:rPr lang="en-US" altLang="zh-CN" sz="2000" i="1" smtClean="0"/>
              <a:t>course</a:t>
            </a:r>
            <a:r>
              <a:rPr lang="en-US" altLang="zh-CN" sz="2000" smtClean="0"/>
              <a:t>      </a:t>
            </a:r>
            <a:r>
              <a:rPr lang="en-US" altLang="zh-CN" sz="2000" i="1" smtClean="0"/>
              <a:t>prereq</a:t>
            </a:r>
          </a:p>
          <a:p>
            <a:pPr lvl="1"/>
            <a:r>
              <a:rPr lang="zh-CN" altLang="en-US" sz="2000" smtClean="0"/>
              <a:t>保持视图更新的工作是数据库系统而不是应用程序员完成的</a:t>
            </a:r>
          </a:p>
        </p:txBody>
      </p:sp>
      <p:sp>
        <p:nvSpPr>
          <p:cNvPr id="200708" name="Freeform 4"/>
          <p:cNvSpPr>
            <a:spLocks/>
          </p:cNvSpPr>
          <p:nvPr/>
        </p:nvSpPr>
        <p:spPr bwMode="auto">
          <a:xfrm>
            <a:off x="3400425" y="5230813"/>
            <a:ext cx="142875" cy="142875"/>
          </a:xfrm>
          <a:custGeom>
            <a:avLst/>
            <a:gdLst>
              <a:gd name="T0" fmla="*/ 0 w 182"/>
              <a:gd name="T1" fmla="*/ 0 h 182"/>
              <a:gd name="T2" fmla="*/ 0 w 182"/>
              <a:gd name="T3" fmla="*/ 2147483646 h 182"/>
              <a:gd name="T4" fmla="*/ 2147483646 w 182"/>
              <a:gd name="T5" fmla="*/ 0 h 182"/>
              <a:gd name="T6" fmla="*/ 2147483646 w 182"/>
              <a:gd name="T7" fmla="*/ 2147483646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8.2</a:t>
            </a:r>
            <a:r>
              <a:rPr lang="zh-CN" altLang="en-US" smtClean="0"/>
              <a:t>原子域和第一范式</a:t>
            </a:r>
          </a:p>
        </p:txBody>
      </p:sp>
      <p:sp>
        <p:nvSpPr>
          <p:cNvPr id="24579" name="Rectangle 3"/>
          <p:cNvSpPr>
            <a:spLocks noGrp="1" noChangeArrowheads="1"/>
          </p:cNvSpPr>
          <p:nvPr>
            <p:ph type="body" idx="1"/>
          </p:nvPr>
        </p:nvSpPr>
        <p:spPr>
          <a:xfrm>
            <a:off x="814388" y="930275"/>
            <a:ext cx="7661275" cy="5067300"/>
          </a:xfrm>
        </p:spPr>
        <p:txBody>
          <a:bodyPr/>
          <a:lstStyle/>
          <a:p>
            <a:pPr eaLnBrk="1" hangingPunct="1">
              <a:lnSpc>
                <a:spcPct val="150000"/>
              </a:lnSpc>
            </a:pPr>
            <a:r>
              <a:rPr lang="zh-CN" altLang="en-US" sz="2400" smtClean="0"/>
              <a:t>原子域</a:t>
            </a:r>
          </a:p>
          <a:p>
            <a:pPr lvl="1" eaLnBrk="1" hangingPunct="1">
              <a:lnSpc>
                <a:spcPct val="150000"/>
              </a:lnSpc>
            </a:pPr>
            <a:r>
              <a:rPr lang="zh-CN" altLang="en-US" sz="2000" smtClean="0"/>
              <a:t>域元素被认为是不可分的单元，称域是原子的</a:t>
            </a:r>
          </a:p>
          <a:p>
            <a:pPr eaLnBrk="1" hangingPunct="1">
              <a:lnSpc>
                <a:spcPct val="150000"/>
              </a:lnSpc>
            </a:pPr>
            <a:r>
              <a:rPr lang="zh-CN" altLang="en-US" sz="2400" smtClean="0"/>
              <a:t>域原子性分析示例：</a:t>
            </a:r>
          </a:p>
          <a:p>
            <a:pPr lvl="1" eaLnBrk="1" hangingPunct="1">
              <a:lnSpc>
                <a:spcPct val="150000"/>
              </a:lnSpc>
            </a:pPr>
            <a:r>
              <a:rPr lang="zh-CN" altLang="en-US" sz="2000" smtClean="0"/>
              <a:t>学号域</a:t>
            </a:r>
            <a:r>
              <a:rPr lang="en-US" altLang="zh-CN" sz="2000" smtClean="0"/>
              <a:t>{2001CS621,…}</a:t>
            </a:r>
          </a:p>
          <a:p>
            <a:pPr lvl="1" eaLnBrk="1" hangingPunct="1">
              <a:lnSpc>
                <a:spcPct val="150000"/>
              </a:lnSpc>
            </a:pPr>
            <a:r>
              <a:rPr lang="zh-CN" altLang="en-US" sz="2000" smtClean="0"/>
              <a:t>学号的编码规则决定了学号可以分段解释，</a:t>
            </a:r>
          </a:p>
          <a:p>
            <a:pPr lvl="1" eaLnBrk="1" hangingPunct="1">
              <a:lnSpc>
                <a:spcPct val="150000"/>
              </a:lnSpc>
              <a:buFontTx/>
              <a:buNone/>
            </a:pPr>
            <a:r>
              <a:rPr lang="en-US" altLang="zh-CN" sz="2000" smtClean="0"/>
              <a:t>	(</a:t>
            </a:r>
            <a:r>
              <a:rPr lang="zh-CN" altLang="en-US" sz="2000" smtClean="0"/>
              <a:t>这是数据的客观特点，不能改变</a:t>
            </a:r>
            <a:r>
              <a:rPr lang="en-US" altLang="zh-CN" sz="2000" smtClean="0"/>
              <a:t>)</a:t>
            </a:r>
          </a:p>
          <a:p>
            <a:pPr lvl="1" eaLnBrk="1" hangingPunct="1">
              <a:lnSpc>
                <a:spcPct val="150000"/>
              </a:lnSpc>
            </a:pPr>
            <a:r>
              <a:rPr lang="zh-CN" altLang="en-US" sz="2000" smtClean="0"/>
              <a:t>学号域是原子的吗？</a:t>
            </a:r>
          </a:p>
          <a:p>
            <a:pPr lvl="1" eaLnBrk="1" hangingPunct="1">
              <a:lnSpc>
                <a:spcPct val="150000"/>
              </a:lnSpc>
            </a:pPr>
            <a:r>
              <a:rPr kumimoji="0" lang="zh-CN" altLang="en-US" sz="2000" smtClean="0"/>
              <a:t>如果需要</a:t>
            </a:r>
            <a:r>
              <a:rPr kumimoji="0" lang="en-US" altLang="zh-CN" sz="2000" smtClean="0"/>
              <a:t>DBMS</a:t>
            </a:r>
            <a:r>
              <a:rPr kumimoji="0" lang="zh-CN" altLang="en-US" sz="2000" smtClean="0"/>
              <a:t>分段解释学号含义，则学号域不是原子域，将</a:t>
            </a:r>
            <a:r>
              <a:rPr lang="zh-CN" altLang="en-US" sz="2000" smtClean="0"/>
              <a:t>导致需要额外的编程而不是在数据库中编码</a:t>
            </a:r>
            <a:endParaRPr kumimoji="0" lang="zh-CN" altLang="en-US" sz="2000" smtClean="0"/>
          </a:p>
          <a:p>
            <a:pPr lvl="1" eaLnBrk="1" hangingPunct="1">
              <a:lnSpc>
                <a:spcPct val="150000"/>
              </a:lnSpc>
            </a:pPr>
            <a:r>
              <a:rPr kumimoji="0" lang="zh-CN" altLang="en-US" sz="2000" smtClean="0"/>
              <a:t>否则，学号域是原子域</a:t>
            </a:r>
            <a:endParaRPr kumimoji="0" lang="en-US" altLang="zh-CN" sz="2000" smtClean="0"/>
          </a:p>
          <a:p>
            <a:pPr lvl="1" eaLnBrk="1" hangingPunct="1">
              <a:lnSpc>
                <a:spcPct val="150000"/>
              </a:lnSpc>
            </a:pPr>
            <a:endParaRPr kumimoji="0" lang="zh-CN" altLang="en-US" sz="200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smtClean="0"/>
              <a:t>其他设计问题</a:t>
            </a:r>
          </a:p>
        </p:txBody>
      </p:sp>
      <p:sp>
        <p:nvSpPr>
          <p:cNvPr id="202755" name="Rectangle 3"/>
          <p:cNvSpPr>
            <a:spLocks noGrp="1" noChangeArrowheads="1"/>
          </p:cNvSpPr>
          <p:nvPr>
            <p:ph type="body" idx="1"/>
          </p:nvPr>
        </p:nvSpPr>
        <p:spPr>
          <a:xfrm>
            <a:off x="627063" y="1093788"/>
            <a:ext cx="8108950" cy="4903787"/>
          </a:xfrm>
        </p:spPr>
        <p:txBody>
          <a:bodyPr/>
          <a:lstStyle/>
          <a:p>
            <a:r>
              <a:rPr lang="zh-CN" altLang="en-US" sz="2000" dirty="0" smtClean="0"/>
              <a:t>数据库设计中有一些方面不能用规范化描述</a:t>
            </a:r>
          </a:p>
          <a:p>
            <a:r>
              <a:rPr lang="zh-CN" altLang="en-US" sz="2000" dirty="0" smtClean="0"/>
              <a:t>不好的数据库设计实例，这样的设计应该避免</a:t>
            </a:r>
            <a:r>
              <a:rPr lang="en-US" altLang="zh-CN" sz="2000" dirty="0" smtClean="0"/>
              <a:t>: </a:t>
            </a:r>
          </a:p>
          <a:p>
            <a:pPr>
              <a:buFont typeface="Monotype Sorts" charset="2"/>
              <a:buNone/>
            </a:pPr>
            <a:r>
              <a:rPr lang="en-US" altLang="zh-CN" sz="2000" dirty="0" smtClean="0"/>
              <a:t>	</a:t>
            </a:r>
            <a:r>
              <a:rPr lang="zh-CN" altLang="en-US" sz="2000" dirty="0" smtClean="0"/>
              <a:t>替代 </a:t>
            </a:r>
            <a:r>
              <a:rPr lang="en-US" altLang="zh-CN" sz="2000" i="1" dirty="0" smtClean="0"/>
              <a:t>earnings </a:t>
            </a:r>
            <a:r>
              <a:rPr lang="en-US" altLang="zh-CN" sz="2000" dirty="0" smtClean="0"/>
              <a:t>(</a:t>
            </a:r>
            <a:r>
              <a:rPr lang="en-US" altLang="zh-CN" sz="2000" i="1" dirty="0" err="1" smtClean="0"/>
              <a:t>company_id</a:t>
            </a:r>
            <a:r>
              <a:rPr lang="en-US" altLang="zh-CN" sz="2000" i="1" dirty="0" smtClean="0"/>
              <a:t>, year, amount </a:t>
            </a:r>
            <a:r>
              <a:rPr lang="en-US" altLang="zh-CN" sz="2000" dirty="0" smtClean="0"/>
              <a:t>), </a:t>
            </a:r>
            <a:r>
              <a:rPr lang="zh-CN" altLang="en-US" sz="2000" dirty="0" smtClean="0"/>
              <a:t>使用</a:t>
            </a:r>
          </a:p>
          <a:p>
            <a:pPr lvl="1"/>
            <a:r>
              <a:rPr lang="en-US" altLang="zh-CN" sz="2000" i="1" dirty="0" smtClean="0"/>
              <a:t>earnings_2004, earnings_2005, earnings_2006</a:t>
            </a:r>
            <a:r>
              <a:rPr lang="en-US" altLang="zh-CN" sz="2000" dirty="0" smtClean="0"/>
              <a:t>, etc., all on the schema (</a:t>
            </a:r>
            <a:r>
              <a:rPr lang="en-US" altLang="zh-CN" sz="2000" i="1" dirty="0" err="1" smtClean="0"/>
              <a:t>company_id</a:t>
            </a:r>
            <a:r>
              <a:rPr lang="en-US" altLang="zh-CN" sz="2000" i="1" dirty="0" smtClean="0"/>
              <a:t>, earnings</a:t>
            </a:r>
            <a:r>
              <a:rPr lang="en-US" altLang="zh-CN" sz="2000" dirty="0" smtClean="0"/>
              <a:t>).</a:t>
            </a:r>
          </a:p>
          <a:p>
            <a:pPr lvl="2"/>
            <a:r>
              <a:rPr lang="zh-CN" altLang="en-US" sz="2000" dirty="0" smtClean="0"/>
              <a:t>以上属于</a:t>
            </a:r>
            <a:r>
              <a:rPr lang="en-US" altLang="zh-CN" sz="2000" dirty="0" smtClean="0"/>
              <a:t>BCNF, </a:t>
            </a:r>
            <a:r>
              <a:rPr lang="zh-CN" altLang="en-US" sz="2000" dirty="0" smtClean="0"/>
              <a:t>但是按照年份查询很困难，每一年都需要新表</a:t>
            </a:r>
          </a:p>
          <a:p>
            <a:pPr lvl="1"/>
            <a:r>
              <a:rPr lang="en-US" altLang="zh-CN" sz="2000" i="1" dirty="0" err="1" smtClean="0"/>
              <a:t>company_year</a:t>
            </a:r>
            <a:r>
              <a:rPr lang="en-US" altLang="zh-CN" sz="2000" i="1" dirty="0" smtClean="0"/>
              <a:t> </a:t>
            </a:r>
            <a:r>
              <a:rPr lang="en-US" altLang="zh-CN" sz="2000" dirty="0" smtClean="0"/>
              <a:t>(</a:t>
            </a:r>
            <a:r>
              <a:rPr lang="en-US" altLang="zh-CN" sz="2000" i="1" dirty="0" err="1" smtClean="0"/>
              <a:t>company_id</a:t>
            </a:r>
            <a:r>
              <a:rPr lang="en-US" altLang="zh-CN" sz="2000" i="1" dirty="0" smtClean="0"/>
              <a:t>, earnings_2004, earnings_2005,  </a:t>
            </a:r>
            <a:br>
              <a:rPr lang="en-US" altLang="zh-CN" sz="2000" i="1" dirty="0" smtClean="0"/>
            </a:br>
            <a:r>
              <a:rPr lang="en-US" altLang="zh-CN" sz="2000" i="1" dirty="0" smtClean="0"/>
              <a:t>                         earnings_2006</a:t>
            </a:r>
            <a:r>
              <a:rPr lang="en-US" altLang="zh-CN" sz="2000" dirty="0" smtClean="0"/>
              <a:t>)</a:t>
            </a:r>
          </a:p>
          <a:p>
            <a:pPr lvl="2"/>
            <a:r>
              <a:rPr lang="zh-CN" altLang="en-US" sz="2000" dirty="0" smtClean="0"/>
              <a:t>也属于</a:t>
            </a:r>
            <a:r>
              <a:rPr lang="en-US" altLang="zh-CN" sz="2000" dirty="0" smtClean="0"/>
              <a:t>BCNF, </a:t>
            </a:r>
            <a:r>
              <a:rPr lang="zh-CN" altLang="en-US" sz="2000" dirty="0" smtClean="0"/>
              <a:t>但是按照年份查询困难并且每年需要新的属性</a:t>
            </a:r>
            <a:r>
              <a:rPr lang="en-US" altLang="zh-CN" sz="2000" dirty="0" smtClean="0"/>
              <a:t>.</a:t>
            </a:r>
          </a:p>
          <a:p>
            <a:pPr lvl="2"/>
            <a:r>
              <a:rPr lang="zh-CN" altLang="en-US" sz="2000" b="1" dirty="0" smtClean="0"/>
              <a:t>是交叉表的一个例子</a:t>
            </a:r>
            <a:r>
              <a:rPr lang="en-US" altLang="zh-CN" sz="2000" dirty="0" smtClean="0"/>
              <a:t>, </a:t>
            </a:r>
            <a:r>
              <a:rPr lang="zh-CN" altLang="en-US" sz="2000" dirty="0" smtClean="0"/>
              <a:t>一个属性的值变成列的名字</a:t>
            </a:r>
          </a:p>
          <a:p>
            <a:pPr lvl="2"/>
            <a:r>
              <a:rPr lang="zh-CN" altLang="en-US" sz="2000" dirty="0" smtClean="0"/>
              <a:t>在电子数据表、报告和数据分析工具中广泛使用</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smtClean="0"/>
              <a:t>8.9  </a:t>
            </a:r>
            <a:r>
              <a:rPr lang="zh-CN" altLang="en-US" smtClean="0"/>
              <a:t>时态数据建模</a:t>
            </a:r>
          </a:p>
        </p:txBody>
      </p:sp>
      <p:sp>
        <p:nvSpPr>
          <p:cNvPr id="204803" name="Rectangle 3"/>
          <p:cNvSpPr>
            <a:spLocks noGrp="1" noChangeArrowheads="1"/>
          </p:cNvSpPr>
          <p:nvPr>
            <p:ph type="body" idx="1"/>
          </p:nvPr>
        </p:nvSpPr>
        <p:spPr/>
        <p:txBody>
          <a:bodyPr/>
          <a:lstStyle/>
          <a:p>
            <a:r>
              <a:rPr lang="zh-CN" altLang="en-US" b="1" smtClean="0">
                <a:solidFill>
                  <a:srgbClr val="000099"/>
                </a:solidFill>
              </a:rPr>
              <a:t>时态数据</a:t>
            </a:r>
            <a:r>
              <a:rPr lang="zh-CN" altLang="en-US" smtClean="0"/>
              <a:t> 是具有关联的时间段的数据，在时间段之间数据有效</a:t>
            </a:r>
            <a:r>
              <a:rPr lang="en-US" altLang="zh-CN" i="1" smtClean="0"/>
              <a:t>.</a:t>
            </a:r>
            <a:endParaRPr lang="en-US" altLang="zh-CN" smtClean="0"/>
          </a:p>
          <a:p>
            <a:r>
              <a:rPr lang="zh-CN" altLang="en-US" b="1" smtClean="0">
                <a:solidFill>
                  <a:srgbClr val="000099"/>
                </a:solidFill>
              </a:rPr>
              <a:t>快照</a:t>
            </a:r>
            <a:r>
              <a:rPr lang="zh-CN" altLang="en-US" smtClean="0"/>
              <a:t> 表示一个特定时间点上该数据的值 </a:t>
            </a:r>
          </a:p>
          <a:p>
            <a:r>
              <a:rPr lang="zh-CN" altLang="en-US" smtClean="0"/>
              <a:t>增加有效时间来扩展</a:t>
            </a:r>
            <a:r>
              <a:rPr lang="en-US" altLang="zh-CN" smtClean="0"/>
              <a:t>ER</a:t>
            </a:r>
            <a:r>
              <a:rPr lang="zh-CN" altLang="en-US" smtClean="0"/>
              <a:t>模型的原因</a:t>
            </a:r>
          </a:p>
          <a:p>
            <a:pPr lvl="1"/>
            <a:r>
              <a:rPr lang="zh-CN" altLang="en-US" smtClean="0"/>
              <a:t>属性</a:t>
            </a:r>
            <a:r>
              <a:rPr lang="en-US" altLang="zh-CN" smtClean="0"/>
              <a:t>, e.g., </a:t>
            </a:r>
            <a:r>
              <a:rPr lang="zh-CN" altLang="en-US" smtClean="0"/>
              <a:t>一个导师不同时间点的地址</a:t>
            </a:r>
          </a:p>
          <a:p>
            <a:pPr lvl="1"/>
            <a:r>
              <a:rPr lang="zh-CN" altLang="en-US" smtClean="0"/>
              <a:t>实体</a:t>
            </a:r>
            <a:r>
              <a:rPr lang="en-US" altLang="zh-CN" smtClean="0"/>
              <a:t>, e.g., </a:t>
            </a:r>
            <a:r>
              <a:rPr lang="zh-CN" altLang="en-US" smtClean="0"/>
              <a:t>一个学生实体持续存在的时间</a:t>
            </a:r>
          </a:p>
          <a:p>
            <a:pPr lvl="1"/>
            <a:r>
              <a:rPr lang="zh-CN" altLang="en-US" smtClean="0"/>
              <a:t>关联</a:t>
            </a:r>
            <a:r>
              <a:rPr lang="en-US" altLang="zh-CN" smtClean="0"/>
              <a:t>, e.g., time during which an instructor was associated with a student as an advisor.</a:t>
            </a:r>
            <a:r>
              <a:rPr lang="zh-CN" altLang="en-US" smtClean="0"/>
              <a:t>一个导师和一个学生发生联系的时间段</a:t>
            </a:r>
          </a:p>
          <a:p>
            <a:r>
              <a:rPr lang="zh-CN" altLang="en-US" smtClean="0"/>
              <a:t>但是没有接受的标准</a:t>
            </a:r>
          </a:p>
          <a:p>
            <a:r>
              <a:rPr lang="zh-CN" altLang="en-US" smtClean="0"/>
              <a:t>当我们随时间监测数据值时，我们假定成立的函数依赖，如</a:t>
            </a:r>
          </a:p>
          <a:p>
            <a:pPr>
              <a:buFont typeface="Monotype Sorts" charset="2"/>
              <a:buNone/>
            </a:pPr>
            <a:r>
              <a:rPr lang="en-US" altLang="zh-CN" i="1" smtClean="0"/>
              <a:t>		ID </a:t>
            </a:r>
            <a:r>
              <a:rPr lang="en-US" altLang="zh-CN" smtClean="0">
                <a:sym typeface="Symbol" panose="05050102010706020507" pitchFamily="18" charset="2"/>
              </a:rPr>
              <a:t></a:t>
            </a:r>
            <a:r>
              <a:rPr lang="en-US" altLang="zh-CN" i="1" smtClean="0"/>
              <a:t> street, city</a:t>
            </a:r>
          </a:p>
          <a:p>
            <a:pPr>
              <a:buFont typeface="Monotype Sorts" charset="2"/>
              <a:buNone/>
            </a:pPr>
            <a:r>
              <a:rPr lang="en-US" altLang="zh-CN" smtClean="0"/>
              <a:t>	</a:t>
            </a:r>
            <a:r>
              <a:rPr lang="zh-CN" altLang="en-US" smtClean="0"/>
              <a:t>可能不再成立 </a:t>
            </a:r>
          </a:p>
          <a:p>
            <a:r>
              <a:rPr lang="zh-CN" altLang="en-US" b="1" smtClean="0">
                <a:solidFill>
                  <a:srgbClr val="000099"/>
                </a:solidFill>
              </a:rPr>
              <a:t>时态函数依赖</a:t>
            </a:r>
            <a:r>
              <a:rPr lang="zh-CN" altLang="en-US" i="1" smtClean="0"/>
              <a:t>  </a:t>
            </a:r>
            <a:r>
              <a:rPr lang="en-US" altLang="zh-CN" smtClean="0"/>
              <a:t>X </a:t>
            </a:r>
            <a:r>
              <a:rPr lang="en-US" altLang="zh-CN" smtClean="0">
                <a:sym typeface="Wingdings" panose="05000000000000000000" pitchFamily="2" charset="2"/>
              </a:rPr>
              <a:t> Y </a:t>
            </a:r>
            <a:r>
              <a:rPr lang="zh-CN" altLang="en-US" smtClean="0"/>
              <a:t>在关系模式</a:t>
            </a:r>
            <a:r>
              <a:rPr lang="en-US" altLang="zh-CN" i="1" smtClean="0"/>
              <a:t>R</a:t>
            </a:r>
            <a:r>
              <a:rPr lang="en-US" altLang="zh-CN" smtClean="0"/>
              <a:t> </a:t>
            </a:r>
            <a:r>
              <a:rPr lang="zh-CN" altLang="en-US" smtClean="0"/>
              <a:t>上成立的条件是，对于</a:t>
            </a:r>
            <a:r>
              <a:rPr lang="en-US" altLang="zh-CN" smtClean="0"/>
              <a:t>R</a:t>
            </a:r>
            <a:r>
              <a:rPr lang="zh-CN" altLang="en-US" smtClean="0"/>
              <a:t>的所有合法实例，</a:t>
            </a:r>
            <a:r>
              <a:rPr lang="en-US" altLang="zh-CN" smtClean="0"/>
              <a:t>r</a:t>
            </a:r>
            <a:r>
              <a:rPr lang="zh-CN" altLang="en-US" smtClean="0"/>
              <a:t>的所有快照都满足函数依赖</a:t>
            </a:r>
            <a:r>
              <a:rPr lang="en-US" altLang="zh-CN" smtClean="0"/>
              <a:t>X </a:t>
            </a:r>
            <a:r>
              <a:rPr lang="en-US" altLang="zh-CN" smtClean="0">
                <a:sym typeface="Wingdings" panose="05000000000000000000" pitchFamily="2" charset="2"/>
              </a:rPr>
              <a:t> Y </a:t>
            </a:r>
            <a:r>
              <a:rPr lang="en-US" altLang="zh-CN" smtClean="0"/>
              <a:t>.</a:t>
            </a:r>
          </a:p>
          <a:p>
            <a:endParaRPr lang="en-US" altLang="zh-CN" smtClean="0"/>
          </a:p>
          <a:p>
            <a:pPr>
              <a:buFont typeface="Monotype Sorts" charset="2"/>
              <a:buNone/>
            </a:pPr>
            <a:endParaRPr lang="en-US" altLang="zh-CN" smtClean="0"/>
          </a:p>
        </p:txBody>
      </p:sp>
      <p:sp>
        <p:nvSpPr>
          <p:cNvPr id="204804" name="Text Box 4"/>
          <p:cNvSpPr txBox="1">
            <a:spLocks noChangeArrowheads="1"/>
          </p:cNvSpPr>
          <p:nvPr/>
        </p:nvSpPr>
        <p:spPr bwMode="auto">
          <a:xfrm>
            <a:off x="5089525" y="3117850"/>
            <a:ext cx="27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Greek Symbols" pitchFamily="18" charset="2"/>
              </a:rPr>
              <a:t>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smtClean="0"/>
              <a:t>时态数据建模 </a:t>
            </a:r>
            <a:r>
              <a:rPr lang="en-US" altLang="zh-CN" smtClean="0"/>
              <a:t>(</a:t>
            </a:r>
            <a:r>
              <a:rPr lang="zh-CN" altLang="en-US" smtClean="0"/>
              <a:t>续</a:t>
            </a:r>
            <a:r>
              <a:rPr lang="en-US" altLang="zh-CN" smtClean="0"/>
              <a:t>)</a:t>
            </a:r>
          </a:p>
        </p:txBody>
      </p:sp>
      <p:sp>
        <p:nvSpPr>
          <p:cNvPr id="206851" name="Rectangle 3"/>
          <p:cNvSpPr>
            <a:spLocks noGrp="1" noChangeArrowheads="1"/>
          </p:cNvSpPr>
          <p:nvPr>
            <p:ph type="body" idx="1"/>
          </p:nvPr>
        </p:nvSpPr>
        <p:spPr/>
        <p:txBody>
          <a:bodyPr/>
          <a:lstStyle/>
          <a:p>
            <a:r>
              <a:rPr lang="zh-CN" altLang="en-US" smtClean="0"/>
              <a:t>在实践中，通过把起始和终止时间作为属性，为每个这样的关系添加有效时间信息 </a:t>
            </a:r>
          </a:p>
          <a:p>
            <a:pPr lvl="1"/>
            <a:r>
              <a:rPr lang="en-US" altLang="zh-CN" smtClean="0"/>
              <a:t>E.g., </a:t>
            </a:r>
            <a:r>
              <a:rPr lang="en-US" altLang="zh-CN" i="1" smtClean="0"/>
              <a:t>course</a:t>
            </a:r>
            <a:r>
              <a:rPr lang="en-US" altLang="zh-CN" smtClean="0"/>
              <a:t>(</a:t>
            </a:r>
            <a:r>
              <a:rPr lang="en-US" altLang="zh-CN" i="1" smtClean="0"/>
              <a:t>course_id, course_title</a:t>
            </a:r>
            <a:r>
              <a:rPr lang="en-US" altLang="zh-CN" smtClean="0"/>
              <a:t>) </a:t>
            </a:r>
            <a:r>
              <a:rPr lang="en-US" altLang="zh-CN" smtClean="0">
                <a:sym typeface="Wingdings" panose="05000000000000000000" pitchFamily="2" charset="2"/>
              </a:rPr>
              <a:t>is replaced by</a:t>
            </a:r>
            <a:endParaRPr lang="en-US" altLang="zh-CN" smtClean="0"/>
          </a:p>
          <a:p>
            <a:pPr lvl="2">
              <a:buFont typeface="Webdings" panose="05030102010509060703" pitchFamily="18" charset="2"/>
              <a:buNone/>
            </a:pPr>
            <a:r>
              <a:rPr lang="en-US" altLang="zh-CN" i="1" smtClean="0"/>
              <a:t>     course</a:t>
            </a:r>
            <a:r>
              <a:rPr lang="en-US" altLang="zh-CN" smtClean="0"/>
              <a:t>(</a:t>
            </a:r>
            <a:r>
              <a:rPr lang="en-US" altLang="zh-CN" i="1" smtClean="0"/>
              <a:t>course_id, course_title, start, end</a:t>
            </a:r>
            <a:r>
              <a:rPr lang="en-US" altLang="zh-CN" smtClean="0"/>
              <a:t>)</a:t>
            </a:r>
          </a:p>
          <a:p>
            <a:pPr lvl="2"/>
            <a:r>
              <a:rPr lang="zh-CN" altLang="en-US" smtClean="0"/>
              <a:t>约束</a:t>
            </a:r>
            <a:r>
              <a:rPr lang="en-US" altLang="zh-CN" smtClean="0"/>
              <a:t>: </a:t>
            </a:r>
            <a:r>
              <a:rPr lang="zh-CN" altLang="en-US" smtClean="0"/>
              <a:t>没有两个元组能拥有重叠的有效时间</a:t>
            </a:r>
          </a:p>
          <a:p>
            <a:pPr lvl="3"/>
            <a:r>
              <a:rPr lang="zh-CN" altLang="en-US" smtClean="0"/>
              <a:t>很难有效发挥威力</a:t>
            </a:r>
          </a:p>
          <a:p>
            <a:r>
              <a:rPr lang="zh-CN" altLang="en-US" smtClean="0"/>
              <a:t>设计者必须决定参照是针对当前版本的数据还是一个特定时间点的数据</a:t>
            </a:r>
          </a:p>
          <a:p>
            <a:pPr lvl="1"/>
            <a:r>
              <a:rPr lang="en-US" altLang="zh-CN" smtClean="0"/>
              <a:t>E.g., </a:t>
            </a:r>
            <a:r>
              <a:rPr lang="zh-CN" altLang="en-US" smtClean="0"/>
              <a:t>学生成绩应该和课程信息以及上课时间联系起来</a:t>
            </a:r>
          </a:p>
          <a:p>
            <a:pPr lvl="1">
              <a:buFont typeface="Monotype Sorts" charset="2"/>
              <a:buNone/>
            </a:pPr>
            <a:endParaRPr lang="en-US" altLang="zh-CN"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p:txBody>
          <a:bodyPr/>
          <a:lstStyle/>
          <a:p>
            <a:r>
              <a:rPr lang="en-US" altLang="zh-CN" smtClean="0"/>
              <a:t>3NF</a:t>
            </a:r>
            <a:r>
              <a:rPr lang="zh-CN" altLang="en-US" smtClean="0"/>
              <a:t>分解算法正确性的证明</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096963" y="255588"/>
            <a:ext cx="7513637" cy="750887"/>
          </a:xfrm>
        </p:spPr>
        <p:txBody>
          <a:bodyPr/>
          <a:lstStyle/>
          <a:p>
            <a:r>
              <a:rPr lang="en-US" altLang="zh-CN" smtClean="0">
                <a:solidFill>
                  <a:srgbClr val="CC3300"/>
                </a:solidFill>
              </a:rPr>
              <a:t>3NF</a:t>
            </a:r>
            <a:r>
              <a:rPr lang="zh-CN" altLang="en-US" smtClean="0">
                <a:solidFill>
                  <a:srgbClr val="CC3300"/>
                </a:solidFill>
              </a:rPr>
              <a:t>分解算法正确性的证明</a:t>
            </a:r>
            <a:endParaRPr lang="en-US" altLang="zh-CN" smtClean="0">
              <a:solidFill>
                <a:srgbClr val="CC3300"/>
              </a:solidFill>
            </a:endParaRPr>
          </a:p>
        </p:txBody>
      </p:sp>
      <p:sp>
        <p:nvSpPr>
          <p:cNvPr id="210947" name="Rectangle 3"/>
          <p:cNvSpPr>
            <a:spLocks noGrp="1" noChangeArrowheads="1"/>
          </p:cNvSpPr>
          <p:nvPr>
            <p:ph type="body" idx="1"/>
          </p:nvPr>
        </p:nvSpPr>
        <p:spPr>
          <a:xfrm>
            <a:off x="774700" y="1420813"/>
            <a:ext cx="7543800" cy="3086100"/>
          </a:xfrm>
        </p:spPr>
        <p:txBody>
          <a:bodyPr/>
          <a:lstStyle/>
          <a:p>
            <a:r>
              <a:rPr lang="en-US" altLang="zh-CN" smtClean="0"/>
              <a:t>3NF </a:t>
            </a:r>
            <a:r>
              <a:rPr lang="zh-CN" altLang="en-US" smtClean="0"/>
              <a:t>分解算法确保依赖的保持 </a:t>
            </a:r>
            <a:r>
              <a:rPr lang="en-US" altLang="zh-CN" smtClean="0"/>
              <a:t>(since there is a relation for every FD in </a:t>
            </a:r>
            <a:r>
              <a:rPr lang="en-US" altLang="zh-CN" i="1" smtClean="0"/>
              <a:t>F</a:t>
            </a:r>
            <a:r>
              <a:rPr lang="en-US" altLang="zh-CN" i="1" baseline="-25000" smtClean="0"/>
              <a:t>c</a:t>
            </a:r>
            <a:r>
              <a:rPr lang="en-US" altLang="zh-CN" smtClean="0"/>
              <a:t>)</a:t>
            </a:r>
          </a:p>
          <a:p>
            <a:r>
              <a:rPr lang="zh-CN" altLang="en-US" smtClean="0"/>
              <a:t>确保该分解是一个无损分解</a:t>
            </a:r>
          </a:p>
          <a:p>
            <a:pPr lvl="1"/>
            <a:r>
              <a:rPr lang="zh-CN" altLang="en-US" smtClean="0"/>
              <a:t>一个候选码 </a:t>
            </a:r>
            <a:r>
              <a:rPr lang="en-US" altLang="zh-CN" smtClean="0"/>
              <a:t>(</a:t>
            </a:r>
            <a:r>
              <a:rPr lang="en-US" altLang="zh-CN" i="1" smtClean="0"/>
              <a:t>C </a:t>
            </a:r>
            <a:r>
              <a:rPr lang="en-US" altLang="zh-CN" smtClean="0"/>
              <a:t>) is </a:t>
            </a:r>
            <a:r>
              <a:rPr lang="zh-CN" altLang="en-US" smtClean="0"/>
              <a:t>是 分解后</a:t>
            </a:r>
            <a:r>
              <a:rPr lang="en-US" altLang="zh-CN" i="1" smtClean="0"/>
              <a:t>R</a:t>
            </a:r>
            <a:r>
              <a:rPr lang="en-US" altLang="zh-CN" i="1" baseline="-25000" smtClean="0"/>
              <a:t>i</a:t>
            </a:r>
            <a:r>
              <a:rPr lang="zh-CN" altLang="en-US" smtClean="0"/>
              <a:t> 中的一个关系</a:t>
            </a:r>
            <a:endParaRPr lang="en-US" altLang="zh-CN" smtClean="0"/>
          </a:p>
          <a:p>
            <a:pPr lvl="1"/>
            <a:r>
              <a:rPr lang="en-US" altLang="zh-CN" i="1" smtClean="0"/>
              <a:t>F</a:t>
            </a:r>
            <a:r>
              <a:rPr lang="en-US" altLang="zh-CN" i="1" baseline="-25000" smtClean="0"/>
              <a:t>c</a:t>
            </a:r>
            <a:r>
              <a:rPr lang="en-US" altLang="zh-CN" smtClean="0"/>
              <a:t> </a:t>
            </a:r>
            <a:r>
              <a:rPr lang="zh-CN" altLang="en-US" smtClean="0"/>
              <a:t>下候选码的闭包必须包含</a:t>
            </a:r>
            <a:r>
              <a:rPr lang="en-US" altLang="zh-CN" smtClean="0"/>
              <a:t>R</a:t>
            </a:r>
            <a:r>
              <a:rPr lang="zh-CN" altLang="en-US" smtClean="0"/>
              <a:t>中的所有属性</a:t>
            </a:r>
            <a:r>
              <a:rPr lang="en-US" altLang="zh-CN" smtClean="0"/>
              <a:t>  </a:t>
            </a:r>
          </a:p>
          <a:p>
            <a:pPr lvl="1"/>
            <a:r>
              <a:rPr lang="zh-CN" altLang="en-US" smtClean="0"/>
              <a:t>根据属性闭包算法的步骤说明在</a:t>
            </a:r>
            <a:r>
              <a:rPr lang="en-US" altLang="zh-CN" i="1" smtClean="0"/>
              <a:t>R</a:t>
            </a:r>
            <a:r>
              <a:rPr lang="en-US" altLang="zh-CN" i="1" baseline="-25000" smtClean="0"/>
              <a:t>i</a:t>
            </a:r>
            <a:r>
              <a:rPr lang="zh-CN" altLang="en-US" smtClean="0"/>
              <a:t>连接结果中只有一个元组</a:t>
            </a:r>
            <a:endParaRPr lang="zh-CN" altLang="en-US" i="1" baseline="-2500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727075" y="246063"/>
            <a:ext cx="8077200" cy="803275"/>
          </a:xfrm>
        </p:spPr>
        <p:txBody>
          <a:bodyPr/>
          <a:lstStyle/>
          <a:p>
            <a:r>
              <a:rPr lang="en-US" altLang="zh-CN" smtClean="0">
                <a:solidFill>
                  <a:srgbClr val="CC3300"/>
                </a:solidFill>
              </a:rPr>
              <a:t>3NF</a:t>
            </a:r>
            <a:r>
              <a:rPr lang="zh-CN" altLang="en-US" smtClean="0">
                <a:solidFill>
                  <a:srgbClr val="CC3300"/>
                </a:solidFill>
              </a:rPr>
              <a:t>分解算法正确性的证明</a:t>
            </a:r>
            <a:r>
              <a:rPr lang="en-US" altLang="zh-CN" smtClean="0"/>
              <a:t>(</a:t>
            </a:r>
            <a:r>
              <a:rPr lang="zh-CN" altLang="en-US" smtClean="0"/>
              <a:t>续</a:t>
            </a:r>
            <a:r>
              <a:rPr lang="en-US" altLang="zh-CN" smtClean="0"/>
              <a:t>)</a:t>
            </a:r>
          </a:p>
        </p:txBody>
      </p:sp>
      <p:sp>
        <p:nvSpPr>
          <p:cNvPr id="212995" name="Rectangle 3"/>
          <p:cNvSpPr>
            <a:spLocks noGrp="1" noChangeArrowheads="1"/>
          </p:cNvSpPr>
          <p:nvPr>
            <p:ph type="body" idx="1"/>
          </p:nvPr>
        </p:nvSpPr>
        <p:spPr>
          <a:xfrm>
            <a:off x="927100" y="1487488"/>
            <a:ext cx="7889875" cy="3028950"/>
          </a:xfrm>
        </p:spPr>
        <p:txBody>
          <a:bodyPr/>
          <a:lstStyle/>
          <a:p>
            <a:pPr>
              <a:buFont typeface="Monotype Sorts" charset="2"/>
              <a:buNone/>
            </a:pPr>
            <a:r>
              <a:rPr lang="en-US" altLang="zh-CN" smtClean="0"/>
              <a:t>Claim: </a:t>
            </a:r>
            <a:r>
              <a:rPr lang="zh-CN" altLang="en-US" smtClean="0"/>
              <a:t>如果</a:t>
            </a:r>
            <a:r>
              <a:rPr lang="en-US" altLang="zh-CN" i="1" smtClean="0"/>
              <a:t>R</a:t>
            </a:r>
            <a:r>
              <a:rPr lang="en-US" altLang="zh-CN" i="1" baseline="-25000" smtClean="0"/>
              <a:t>i</a:t>
            </a:r>
            <a:r>
              <a:rPr lang="en-US" altLang="zh-CN" smtClean="0"/>
              <a:t> </a:t>
            </a:r>
            <a:r>
              <a:rPr lang="zh-CN" altLang="en-US" smtClean="0"/>
              <a:t>是由以上分解算法生成的， 那么 </a:t>
            </a:r>
            <a:r>
              <a:rPr lang="en-US" altLang="zh-CN" i="1" smtClean="0"/>
              <a:t>R</a:t>
            </a:r>
            <a:r>
              <a:rPr lang="en-US" altLang="zh-CN" i="1" baseline="-25000" smtClean="0"/>
              <a:t>i</a:t>
            </a:r>
            <a:r>
              <a:rPr lang="en-US" altLang="zh-CN" smtClean="0"/>
              <a:t> </a:t>
            </a:r>
            <a:r>
              <a:rPr lang="zh-CN" altLang="en-US" smtClean="0"/>
              <a:t>满足</a:t>
            </a:r>
            <a:r>
              <a:rPr lang="en-US" altLang="zh-CN" smtClean="0"/>
              <a:t>3NF.</a:t>
            </a:r>
          </a:p>
          <a:p>
            <a:r>
              <a:rPr lang="zh-CN" altLang="en-US" smtClean="0"/>
              <a:t>令</a:t>
            </a:r>
            <a:r>
              <a:rPr lang="en-US" altLang="zh-CN" i="1" smtClean="0"/>
              <a:t>R</a:t>
            </a:r>
            <a:r>
              <a:rPr lang="en-US" altLang="zh-CN" i="1" baseline="-25000" smtClean="0"/>
              <a:t>i</a:t>
            </a:r>
            <a:r>
              <a:rPr lang="en-US" altLang="zh-CN" smtClean="0"/>
              <a:t> </a:t>
            </a:r>
            <a:r>
              <a:rPr lang="zh-CN" altLang="en-US" smtClean="0"/>
              <a:t>由依赖</a:t>
            </a:r>
            <a:r>
              <a:rPr lang="zh-CN" altLang="en-US" smtClean="0">
                <a:sym typeface="Symbol" panose="05050102010706020507" pitchFamily="18" charset="2"/>
              </a:rPr>
              <a:t>  生成</a:t>
            </a:r>
            <a:endParaRPr lang="zh-CN" altLang="en-US" smtClean="0"/>
          </a:p>
          <a:p>
            <a:r>
              <a:rPr lang="zh-CN" altLang="en-US" smtClean="0"/>
              <a:t>令 </a:t>
            </a:r>
            <a:r>
              <a:rPr lang="zh-CN" altLang="en-US" smtClean="0">
                <a:sym typeface="Symbol" panose="05050102010706020507" pitchFamily="18" charset="2"/>
              </a:rPr>
              <a:t>  </a:t>
            </a:r>
            <a:r>
              <a:rPr lang="en-US" altLang="zh-CN" smtClean="0">
                <a:sym typeface="Symbol" panose="05050102010706020507" pitchFamily="18" charset="2"/>
              </a:rPr>
              <a:t>B </a:t>
            </a:r>
            <a:r>
              <a:rPr lang="zh-CN" altLang="en-US" smtClean="0"/>
              <a:t>表示</a:t>
            </a:r>
            <a:r>
              <a:rPr lang="en-US" altLang="zh-CN" i="1" smtClean="0"/>
              <a:t>R</a:t>
            </a:r>
            <a:r>
              <a:rPr lang="en-US" altLang="zh-CN" i="1" baseline="-25000" smtClean="0"/>
              <a:t>i</a:t>
            </a:r>
            <a:r>
              <a:rPr lang="en-US" altLang="zh-CN" smtClean="0"/>
              <a:t>.</a:t>
            </a:r>
            <a:r>
              <a:rPr lang="zh-CN" altLang="en-US" smtClean="0"/>
              <a:t>上任意非平凡函数依赖</a:t>
            </a:r>
            <a:endParaRPr lang="en-US" altLang="zh-CN" smtClean="0"/>
          </a:p>
          <a:p>
            <a:r>
              <a:rPr lang="zh-CN" altLang="en-US" smtClean="0"/>
              <a:t>现在，</a:t>
            </a:r>
            <a:r>
              <a:rPr lang="en-US" altLang="zh-CN" smtClean="0"/>
              <a:t>B</a:t>
            </a:r>
            <a:r>
              <a:rPr lang="zh-CN" altLang="en-US" smtClean="0"/>
              <a:t>可能在</a:t>
            </a:r>
            <a:r>
              <a:rPr lang="en-US" altLang="zh-CN" smtClean="0"/>
              <a:t>α</a:t>
            </a:r>
            <a:r>
              <a:rPr lang="zh-CN" altLang="en-US" smtClean="0"/>
              <a:t>或者</a:t>
            </a:r>
            <a:r>
              <a:rPr lang="en-US" altLang="zh-CN" smtClean="0"/>
              <a:t>β</a:t>
            </a:r>
            <a:r>
              <a:rPr lang="zh-CN" altLang="en-US" smtClean="0"/>
              <a:t>中 </a:t>
            </a:r>
            <a:r>
              <a:rPr lang="en-US" altLang="zh-CN" smtClean="0"/>
              <a:t>. </a:t>
            </a:r>
            <a:r>
              <a:rPr lang="zh-CN" altLang="en-US" smtClean="0"/>
              <a:t>分别考虑两种情况</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62000" y="263525"/>
            <a:ext cx="8077200" cy="758825"/>
          </a:xfrm>
        </p:spPr>
        <p:txBody>
          <a:bodyPr/>
          <a:lstStyle/>
          <a:p>
            <a:r>
              <a:rPr lang="en-US" altLang="zh-CN" smtClean="0">
                <a:solidFill>
                  <a:srgbClr val="CC3300"/>
                </a:solidFill>
              </a:rPr>
              <a:t>3NF</a:t>
            </a:r>
            <a:r>
              <a:rPr lang="zh-CN" altLang="en-US" smtClean="0">
                <a:solidFill>
                  <a:srgbClr val="CC3300"/>
                </a:solidFill>
              </a:rPr>
              <a:t>分解算法正确性的证明</a:t>
            </a:r>
            <a:r>
              <a:rPr lang="en-US" altLang="zh-CN" smtClean="0"/>
              <a:t>(</a:t>
            </a:r>
            <a:r>
              <a:rPr lang="zh-CN" altLang="en-US" smtClean="0"/>
              <a:t>续</a:t>
            </a:r>
            <a:r>
              <a:rPr lang="en-US" altLang="zh-CN" smtClean="0"/>
              <a:t>)</a:t>
            </a:r>
          </a:p>
        </p:txBody>
      </p:sp>
      <p:sp>
        <p:nvSpPr>
          <p:cNvPr id="215043" name="Rectangle 3"/>
          <p:cNvSpPr>
            <a:spLocks noGrp="1" noChangeArrowheads="1"/>
          </p:cNvSpPr>
          <p:nvPr>
            <p:ph type="body" idx="1"/>
          </p:nvPr>
        </p:nvSpPr>
        <p:spPr>
          <a:xfrm>
            <a:off x="927100" y="1163638"/>
            <a:ext cx="7848600" cy="4876800"/>
          </a:xfrm>
        </p:spPr>
        <p:txBody>
          <a:bodyPr/>
          <a:lstStyle/>
          <a:p>
            <a:r>
              <a:rPr lang="en-US" altLang="zh-CN" smtClean="0"/>
              <a:t>Case 1:  </a:t>
            </a:r>
            <a:r>
              <a:rPr lang="en-US" altLang="zh-CN" i="1" smtClean="0"/>
              <a:t>B</a:t>
            </a:r>
            <a:r>
              <a:rPr lang="en-US" altLang="zh-CN" smtClean="0"/>
              <a:t> </a:t>
            </a:r>
            <a:r>
              <a:rPr lang="zh-CN" altLang="en-US" smtClean="0"/>
              <a:t>在 </a:t>
            </a:r>
            <a:r>
              <a:rPr lang="zh-CN" altLang="en-US" smtClean="0">
                <a:sym typeface="Symbol" panose="05050102010706020507" pitchFamily="18" charset="2"/>
              </a:rPr>
              <a:t> 中</a:t>
            </a:r>
            <a:r>
              <a:rPr lang="en-US" altLang="zh-CN" smtClean="0"/>
              <a:t>:</a:t>
            </a:r>
          </a:p>
          <a:p>
            <a:pPr lvl="1"/>
            <a:r>
              <a:rPr lang="zh-CN" altLang="en-US" smtClean="0"/>
              <a:t>如果</a:t>
            </a:r>
            <a:r>
              <a:rPr lang="zh-CN" altLang="en-US" smtClean="0">
                <a:sym typeface="Symbol" panose="05050102010706020507" pitchFamily="18" charset="2"/>
              </a:rPr>
              <a:t></a:t>
            </a:r>
            <a:r>
              <a:rPr lang="zh-CN" altLang="en-US" smtClean="0"/>
              <a:t> 是一个超码</a:t>
            </a:r>
            <a:r>
              <a:rPr lang="en-US" altLang="zh-CN" smtClean="0"/>
              <a:t>,3NF</a:t>
            </a:r>
            <a:r>
              <a:rPr lang="zh-CN" altLang="en-US" smtClean="0"/>
              <a:t>的第二个条件满足</a:t>
            </a:r>
          </a:p>
          <a:p>
            <a:pPr lvl="1"/>
            <a:r>
              <a:rPr lang="zh-CN" altLang="en-US" smtClean="0"/>
              <a:t>否则 </a:t>
            </a:r>
            <a:r>
              <a:rPr lang="zh-CN" altLang="en-US" smtClean="0">
                <a:sym typeface="Symbol" panose="05050102010706020507" pitchFamily="18" charset="2"/>
              </a:rPr>
              <a:t></a:t>
            </a:r>
            <a:r>
              <a:rPr lang="zh-CN" altLang="en-US" smtClean="0"/>
              <a:t> 必须包含一些不在</a:t>
            </a:r>
            <a:r>
              <a:rPr lang="en-US" altLang="zh-CN" smtClean="0"/>
              <a:t> </a:t>
            </a:r>
            <a:r>
              <a:rPr lang="en-US" altLang="zh-CN" smtClean="0">
                <a:sym typeface="Symbol" panose="05050102010706020507" pitchFamily="18" charset="2"/>
              </a:rPr>
              <a:t></a:t>
            </a:r>
            <a:r>
              <a:rPr lang="zh-CN" altLang="en-US" smtClean="0">
                <a:sym typeface="Symbol" panose="05050102010706020507" pitchFamily="18" charset="2"/>
              </a:rPr>
              <a:t>中的属性</a:t>
            </a:r>
            <a:endParaRPr lang="zh-CN" altLang="en-US" smtClean="0"/>
          </a:p>
          <a:p>
            <a:pPr lvl="1"/>
            <a:r>
              <a:rPr lang="zh-CN" altLang="en-US" smtClean="0"/>
              <a:t>由于 </a:t>
            </a:r>
            <a:r>
              <a:rPr lang="zh-CN" altLang="en-US" smtClean="0">
                <a:sym typeface="Symbol" panose="05050102010706020507" pitchFamily="18" charset="2"/>
              </a:rPr>
              <a:t></a:t>
            </a:r>
            <a:r>
              <a:rPr lang="zh-CN" altLang="en-US" smtClean="0"/>
              <a:t> </a:t>
            </a:r>
            <a:r>
              <a:rPr lang="zh-CN" altLang="en-US" smtClean="0">
                <a:sym typeface="Symbol" panose="05050102010706020507" pitchFamily="18" charset="2"/>
              </a:rPr>
              <a:t></a:t>
            </a:r>
            <a:r>
              <a:rPr lang="zh-CN" altLang="en-US" smtClean="0"/>
              <a:t> </a:t>
            </a:r>
            <a:r>
              <a:rPr lang="en-US" altLang="zh-CN" i="1" smtClean="0"/>
              <a:t>B</a:t>
            </a:r>
            <a:r>
              <a:rPr lang="en-US" altLang="zh-CN" smtClean="0"/>
              <a:t> </a:t>
            </a:r>
            <a:r>
              <a:rPr lang="zh-CN" altLang="en-US" smtClean="0"/>
              <a:t>在 </a:t>
            </a:r>
            <a:r>
              <a:rPr lang="en-US" altLang="zh-CN" i="1" smtClean="0"/>
              <a:t>F</a:t>
            </a:r>
            <a:r>
              <a:rPr lang="en-US" altLang="zh-CN" i="1" baseline="30000" smtClean="0"/>
              <a:t>+</a:t>
            </a:r>
            <a:r>
              <a:rPr lang="zh-CN" altLang="en-US" smtClean="0"/>
              <a:t> </a:t>
            </a:r>
            <a:r>
              <a:rPr lang="en-US" altLang="zh-CN" smtClean="0"/>
              <a:t>it</a:t>
            </a:r>
            <a:r>
              <a:rPr lang="zh-CN" altLang="en-US" smtClean="0"/>
              <a:t>中，他必须利用</a:t>
            </a:r>
            <a:r>
              <a:rPr lang="en-US" altLang="zh-CN" smtClean="0">
                <a:sym typeface="Symbol" panose="05050102010706020507" pitchFamily="18" charset="2"/>
              </a:rPr>
              <a:t></a:t>
            </a:r>
            <a:r>
              <a:rPr lang="en-US" altLang="zh-CN" smtClean="0"/>
              <a:t>.</a:t>
            </a:r>
            <a:r>
              <a:rPr lang="zh-CN" altLang="en-US" smtClean="0"/>
              <a:t>的属性闭包从</a:t>
            </a:r>
            <a:r>
              <a:rPr lang="en-US" altLang="zh-CN" i="1" smtClean="0"/>
              <a:t>F</a:t>
            </a:r>
            <a:r>
              <a:rPr lang="en-US" altLang="zh-CN" i="1" baseline="-25000" smtClean="0"/>
              <a:t>c</a:t>
            </a:r>
            <a:r>
              <a:rPr lang="en-US" altLang="zh-CN" smtClean="0"/>
              <a:t> </a:t>
            </a:r>
            <a:r>
              <a:rPr lang="zh-CN" altLang="en-US" smtClean="0"/>
              <a:t>转化而来</a:t>
            </a:r>
            <a:endParaRPr lang="en-US" altLang="zh-CN" smtClean="0"/>
          </a:p>
          <a:p>
            <a:pPr lvl="1"/>
            <a:r>
              <a:rPr lang="zh-CN" altLang="en-US" smtClean="0"/>
              <a:t>属性闭包没用到 </a:t>
            </a:r>
            <a:r>
              <a:rPr lang="zh-CN" altLang="en-US" smtClean="0">
                <a:sym typeface="Symbol" panose="05050102010706020507" pitchFamily="18" charset="2"/>
              </a:rPr>
              <a:t> </a:t>
            </a:r>
            <a:r>
              <a:rPr lang="en-US" altLang="zh-CN" smtClean="0">
                <a:sym typeface="Symbol" panose="05050102010706020507" pitchFamily="18" charset="2"/>
              </a:rPr>
              <a:t>.  </a:t>
            </a:r>
            <a:r>
              <a:rPr lang="zh-CN" altLang="en-US" smtClean="0">
                <a:sym typeface="Symbol" panose="05050102010706020507" pitchFamily="18" charset="2"/>
              </a:rPr>
              <a:t>若已经被用过</a:t>
            </a:r>
            <a:r>
              <a:rPr lang="en-US" altLang="zh-CN" smtClean="0"/>
              <a:t>, </a:t>
            </a:r>
            <a:r>
              <a:rPr lang="en-US" altLang="zh-CN" smtClean="0">
                <a:sym typeface="Symbol" panose="05050102010706020507" pitchFamily="18" charset="2"/>
              </a:rPr>
              <a:t></a:t>
            </a:r>
            <a:r>
              <a:rPr lang="en-US" altLang="zh-CN" smtClean="0"/>
              <a:t> </a:t>
            </a:r>
            <a:r>
              <a:rPr lang="zh-CN" altLang="en-US" smtClean="0"/>
              <a:t>一定包含在 </a:t>
            </a:r>
            <a:r>
              <a:rPr lang="zh-CN" altLang="en-US" smtClean="0">
                <a:sym typeface="Symbol" panose="05050102010706020507" pitchFamily="18" charset="2"/>
              </a:rPr>
              <a:t>的属性闭包中</a:t>
            </a:r>
            <a:r>
              <a:rPr lang="en-US" altLang="zh-CN" smtClean="0"/>
              <a:t>, </a:t>
            </a:r>
            <a:r>
              <a:rPr lang="zh-CN" altLang="en-US" smtClean="0"/>
              <a:t>这是不可能的</a:t>
            </a:r>
            <a:r>
              <a:rPr lang="en-US" altLang="zh-CN" smtClean="0"/>
              <a:t>, </a:t>
            </a:r>
            <a:r>
              <a:rPr lang="zh-CN" altLang="en-US" smtClean="0"/>
              <a:t>因为我们假设</a:t>
            </a:r>
            <a:r>
              <a:rPr lang="zh-CN" altLang="en-US" smtClean="0">
                <a:sym typeface="Symbol" panose="05050102010706020507" pitchFamily="18" charset="2"/>
              </a:rPr>
              <a:t></a:t>
            </a:r>
            <a:r>
              <a:rPr lang="zh-CN" altLang="en-US" smtClean="0"/>
              <a:t> 是一个候选码 </a:t>
            </a:r>
            <a:r>
              <a:rPr lang="en-US" altLang="zh-CN" smtClean="0"/>
              <a:t>.</a:t>
            </a:r>
          </a:p>
          <a:p>
            <a:pPr lvl="1"/>
            <a:r>
              <a:rPr lang="zh-CN" altLang="en-US" smtClean="0">
                <a:sym typeface="Symbol" panose="05050102010706020507" pitchFamily="18" charset="2"/>
              </a:rPr>
              <a:t>使用</a:t>
            </a:r>
            <a:r>
              <a:rPr lang="zh-CN" altLang="en-US" smtClean="0"/>
              <a:t>  </a:t>
            </a:r>
            <a:r>
              <a:rPr lang="en-US" altLang="zh-CN" smtClean="0"/>
              <a:t>(</a:t>
            </a:r>
            <a:r>
              <a:rPr lang="en-US" altLang="zh-CN" smtClean="0">
                <a:sym typeface="Symbol" panose="05050102010706020507" pitchFamily="18" charset="2"/>
              </a:rPr>
              <a:t></a:t>
            </a:r>
            <a:r>
              <a:rPr lang="en-US" altLang="zh-CN" smtClean="0"/>
              <a:t>- {B}) </a:t>
            </a:r>
            <a:r>
              <a:rPr lang="zh-CN" altLang="en-US" smtClean="0"/>
              <a:t>和 </a:t>
            </a:r>
            <a:r>
              <a:rPr lang="zh-CN" altLang="en-US" smtClean="0">
                <a:sym typeface="Symbol" panose="05050102010706020507" pitchFamily="18" charset="2"/>
              </a:rPr>
              <a:t></a:t>
            </a:r>
            <a:r>
              <a:rPr lang="zh-CN" altLang="en-US" smtClean="0"/>
              <a:t> </a:t>
            </a:r>
            <a:r>
              <a:rPr lang="zh-CN" altLang="en-US" smtClean="0">
                <a:sym typeface="Symbol" panose="05050102010706020507" pitchFamily="18" charset="2"/>
              </a:rPr>
              <a:t></a:t>
            </a:r>
            <a:r>
              <a:rPr lang="zh-CN" altLang="en-US" smtClean="0"/>
              <a:t> </a:t>
            </a:r>
            <a:r>
              <a:rPr lang="en-US" altLang="zh-CN" i="1" smtClean="0"/>
              <a:t>B</a:t>
            </a:r>
            <a:r>
              <a:rPr lang="en-US" altLang="zh-CN" smtClean="0"/>
              <a:t>,</a:t>
            </a:r>
            <a:r>
              <a:rPr lang="zh-CN" altLang="en-US" smtClean="0"/>
              <a:t>我们能得到 </a:t>
            </a:r>
            <a:r>
              <a:rPr lang="zh-CN" altLang="en-US" smtClean="0">
                <a:sym typeface="Symbol" panose="05050102010706020507" pitchFamily="18" charset="2"/>
              </a:rPr>
              <a:t> </a:t>
            </a:r>
            <a:r>
              <a:rPr lang="en-US" altLang="zh-CN" i="1" smtClean="0">
                <a:sym typeface="Symbol" panose="05050102010706020507" pitchFamily="18" charset="2"/>
              </a:rPr>
              <a:t>B</a:t>
            </a:r>
            <a:endParaRPr lang="en-US" altLang="zh-CN" i="1" smtClean="0"/>
          </a:p>
          <a:p>
            <a:pPr lvl="1">
              <a:buFont typeface="Monotype Sorts" charset="2"/>
              <a:buNone/>
            </a:pPr>
            <a:r>
              <a:rPr lang="en-US" altLang="zh-CN" smtClean="0"/>
              <a:t>	(since </a:t>
            </a:r>
            <a:r>
              <a:rPr lang="en-US" altLang="zh-CN" smtClean="0">
                <a:sym typeface="Symbol" panose="05050102010706020507" pitchFamily="18" charset="2"/>
              </a:rPr>
              <a:t>   , and B   since  </a:t>
            </a:r>
            <a:r>
              <a:rPr lang="en-US" altLang="zh-CN" smtClean="0"/>
              <a:t> </a:t>
            </a:r>
            <a:r>
              <a:rPr lang="en-US" altLang="zh-CN" i="1" smtClean="0"/>
              <a:t>B</a:t>
            </a:r>
            <a:r>
              <a:rPr lang="en-US" altLang="zh-CN" smtClean="0"/>
              <a:t> is non-trivial)</a:t>
            </a:r>
          </a:p>
          <a:p>
            <a:pPr lvl="1"/>
            <a:r>
              <a:rPr lang="en-US" altLang="zh-CN" smtClean="0"/>
              <a:t>Then, </a:t>
            </a:r>
            <a:r>
              <a:rPr lang="en-US" altLang="zh-CN" i="1" smtClean="0"/>
              <a:t>B</a:t>
            </a:r>
            <a:r>
              <a:rPr lang="en-US" altLang="zh-CN" smtClean="0"/>
              <a:t> </a:t>
            </a:r>
            <a:r>
              <a:rPr lang="zh-CN" altLang="en-US" smtClean="0"/>
              <a:t>在</a:t>
            </a:r>
            <a:r>
              <a:rPr lang="zh-CN" altLang="en-US" smtClean="0">
                <a:sym typeface="Symbol" panose="05050102010706020507" pitchFamily="18" charset="2"/>
              </a:rPr>
              <a:t> 的右边是无关的</a:t>
            </a:r>
            <a:r>
              <a:rPr lang="en-US" altLang="zh-CN" smtClean="0">
                <a:sym typeface="Symbol" panose="05050102010706020507" pitchFamily="18" charset="2"/>
              </a:rPr>
              <a:t>;</a:t>
            </a:r>
            <a:r>
              <a:rPr lang="en-US" altLang="zh-CN" smtClean="0"/>
              <a:t> </a:t>
            </a:r>
            <a:r>
              <a:rPr lang="zh-CN" altLang="en-US" smtClean="0"/>
              <a:t>这不可能发生，因为</a:t>
            </a:r>
            <a:r>
              <a:rPr lang="en-US" altLang="zh-CN" smtClean="0">
                <a:sym typeface="Symbol" panose="05050102010706020507" pitchFamily="18" charset="2"/>
              </a:rPr>
              <a:t> </a:t>
            </a:r>
            <a:r>
              <a:rPr lang="en-US" altLang="zh-CN" smtClean="0"/>
              <a:t> is </a:t>
            </a:r>
            <a:r>
              <a:rPr lang="zh-CN" altLang="en-US" smtClean="0"/>
              <a:t>在 </a:t>
            </a:r>
            <a:r>
              <a:rPr lang="en-US" altLang="zh-CN" smtClean="0"/>
              <a:t>F</a:t>
            </a:r>
            <a:r>
              <a:rPr lang="en-US" altLang="zh-CN" baseline="-25000" smtClean="0"/>
              <a:t>c</a:t>
            </a:r>
            <a:r>
              <a:rPr lang="en-US" altLang="zh-CN" smtClean="0"/>
              <a:t>.</a:t>
            </a:r>
          </a:p>
          <a:p>
            <a:pPr lvl="1"/>
            <a:r>
              <a:rPr lang="zh-CN" altLang="en-US" smtClean="0"/>
              <a:t>因此</a:t>
            </a:r>
            <a:r>
              <a:rPr lang="en-US" altLang="zh-CN" smtClean="0"/>
              <a:t>, </a:t>
            </a:r>
            <a:r>
              <a:rPr lang="zh-CN" altLang="en-US" smtClean="0"/>
              <a:t>如果</a:t>
            </a:r>
            <a:r>
              <a:rPr lang="en-US" altLang="zh-CN" i="1" smtClean="0"/>
              <a:t>B</a:t>
            </a:r>
            <a:r>
              <a:rPr lang="en-US" altLang="zh-CN" smtClean="0"/>
              <a:t> </a:t>
            </a:r>
            <a:r>
              <a:rPr lang="zh-CN" altLang="en-US" smtClean="0"/>
              <a:t>在</a:t>
            </a:r>
            <a:r>
              <a:rPr lang="zh-CN" altLang="en-US" smtClean="0">
                <a:sym typeface="Symbol" panose="05050102010706020507" pitchFamily="18" charset="2"/>
              </a:rPr>
              <a:t>中，那么</a:t>
            </a:r>
            <a:r>
              <a:rPr lang="zh-CN" altLang="en-US" smtClean="0"/>
              <a:t> </a:t>
            </a:r>
            <a:r>
              <a:rPr lang="en-US" altLang="zh-CN" smtClean="0"/>
              <a:t> </a:t>
            </a:r>
            <a:r>
              <a:rPr lang="en-US" altLang="zh-CN" smtClean="0">
                <a:sym typeface="Symbol" panose="05050102010706020507" pitchFamily="18" charset="2"/>
              </a:rPr>
              <a:t></a:t>
            </a:r>
            <a:r>
              <a:rPr lang="en-US" altLang="zh-CN" smtClean="0"/>
              <a:t>  </a:t>
            </a:r>
            <a:r>
              <a:rPr lang="zh-CN" altLang="en-US" smtClean="0"/>
              <a:t>一定是超码</a:t>
            </a:r>
            <a:r>
              <a:rPr lang="en-US" altLang="zh-CN" smtClean="0"/>
              <a:t>, </a:t>
            </a:r>
            <a:r>
              <a:rPr lang="zh-CN" altLang="en-US" smtClean="0"/>
              <a:t>并且</a:t>
            </a:r>
            <a:r>
              <a:rPr lang="en-US" altLang="zh-CN" smtClean="0"/>
              <a:t>3NF</a:t>
            </a:r>
            <a:r>
              <a:rPr lang="zh-CN" altLang="en-US" smtClean="0"/>
              <a:t>的第二个条件一定被满足 </a:t>
            </a:r>
            <a:r>
              <a:rPr lang="en-US" altLang="zh-CN" smtClean="0"/>
              <a:t>.</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781050" y="276225"/>
            <a:ext cx="8077200" cy="769938"/>
          </a:xfrm>
        </p:spPr>
        <p:txBody>
          <a:bodyPr/>
          <a:lstStyle/>
          <a:p>
            <a:r>
              <a:rPr lang="en-US" altLang="zh-CN" smtClean="0">
                <a:solidFill>
                  <a:srgbClr val="CC3300"/>
                </a:solidFill>
              </a:rPr>
              <a:t>3NF</a:t>
            </a:r>
            <a:r>
              <a:rPr lang="zh-CN" altLang="en-US" smtClean="0">
                <a:solidFill>
                  <a:srgbClr val="CC3300"/>
                </a:solidFill>
              </a:rPr>
              <a:t>分解算法正确性的证明</a:t>
            </a:r>
            <a:r>
              <a:rPr lang="en-US" altLang="zh-CN" smtClean="0"/>
              <a:t>(</a:t>
            </a:r>
            <a:r>
              <a:rPr lang="zh-CN" altLang="en-US" smtClean="0"/>
              <a:t>续</a:t>
            </a:r>
            <a:r>
              <a:rPr lang="en-US" altLang="zh-CN" smtClean="0"/>
              <a:t>)</a:t>
            </a:r>
          </a:p>
        </p:txBody>
      </p:sp>
      <p:sp>
        <p:nvSpPr>
          <p:cNvPr id="217091" name="Rectangle 3"/>
          <p:cNvSpPr>
            <a:spLocks noGrp="1" noChangeArrowheads="1"/>
          </p:cNvSpPr>
          <p:nvPr>
            <p:ph type="body" idx="1"/>
          </p:nvPr>
        </p:nvSpPr>
        <p:spPr>
          <a:xfrm>
            <a:off x="927100" y="1163638"/>
            <a:ext cx="7848600" cy="2820987"/>
          </a:xfrm>
        </p:spPr>
        <p:txBody>
          <a:bodyPr/>
          <a:lstStyle/>
          <a:p>
            <a:r>
              <a:rPr lang="en-US" altLang="zh-CN" smtClean="0"/>
              <a:t>Case 2:  </a:t>
            </a:r>
            <a:r>
              <a:rPr lang="en-US" altLang="zh-CN" i="1" smtClean="0"/>
              <a:t>B</a:t>
            </a:r>
            <a:r>
              <a:rPr lang="en-US" altLang="zh-CN" smtClean="0"/>
              <a:t> </a:t>
            </a:r>
            <a:r>
              <a:rPr lang="zh-CN" altLang="en-US" smtClean="0"/>
              <a:t>在 </a:t>
            </a:r>
            <a:r>
              <a:rPr lang="zh-CN" altLang="en-US" smtClean="0">
                <a:sym typeface="Symbol" panose="05050102010706020507" pitchFamily="18" charset="2"/>
              </a:rPr>
              <a:t></a:t>
            </a:r>
            <a:r>
              <a:rPr lang="en-US" altLang="zh-CN" smtClean="0">
                <a:sym typeface="Symbol" panose="05050102010706020507" pitchFamily="18" charset="2"/>
              </a:rPr>
              <a:t>.</a:t>
            </a:r>
            <a:endParaRPr lang="en-US" altLang="zh-CN" smtClean="0"/>
          </a:p>
          <a:p>
            <a:pPr lvl="1"/>
            <a:r>
              <a:rPr lang="en-US" altLang="zh-CN" smtClean="0"/>
              <a:t>Since </a:t>
            </a:r>
            <a:r>
              <a:rPr lang="en-US" altLang="zh-CN" smtClean="0">
                <a:sym typeface="Symbol" panose="05050102010706020507" pitchFamily="18" charset="2"/>
              </a:rPr>
              <a:t></a:t>
            </a:r>
            <a:r>
              <a:rPr lang="en-US" altLang="zh-CN" smtClean="0"/>
              <a:t>  </a:t>
            </a:r>
            <a:r>
              <a:rPr lang="zh-CN" altLang="en-US" smtClean="0"/>
              <a:t>是一个候选码</a:t>
            </a:r>
            <a:r>
              <a:rPr lang="en-US" altLang="zh-CN" smtClean="0"/>
              <a:t>, 3NF</a:t>
            </a:r>
            <a:r>
              <a:rPr lang="zh-CN" altLang="en-US" smtClean="0"/>
              <a:t>定义的第三个可选条件被满足</a:t>
            </a:r>
          </a:p>
          <a:p>
            <a:pPr lvl="1"/>
            <a:r>
              <a:rPr lang="zh-CN" altLang="en-US" smtClean="0"/>
              <a:t>实际上</a:t>
            </a:r>
            <a:r>
              <a:rPr lang="en-US" altLang="zh-CN" smtClean="0"/>
              <a:t>, </a:t>
            </a:r>
            <a:r>
              <a:rPr lang="zh-CN" altLang="en-US" smtClean="0"/>
              <a:t>我们不能说明 </a:t>
            </a:r>
            <a:r>
              <a:rPr lang="zh-CN" altLang="en-US" smtClean="0">
                <a:sym typeface="Symbol" panose="05050102010706020507" pitchFamily="18" charset="2"/>
              </a:rPr>
              <a:t> </a:t>
            </a:r>
            <a:r>
              <a:rPr lang="zh-CN" altLang="en-US" smtClean="0"/>
              <a:t>是一个超码</a:t>
            </a:r>
          </a:p>
          <a:p>
            <a:pPr lvl="1"/>
            <a:r>
              <a:rPr lang="zh-CN" altLang="en-US" smtClean="0"/>
              <a:t>这说明为什么第三个条件在</a:t>
            </a:r>
            <a:r>
              <a:rPr lang="en-US" altLang="zh-CN" smtClean="0"/>
              <a:t>3NF</a:t>
            </a:r>
            <a:r>
              <a:rPr lang="zh-CN" altLang="en-US" smtClean="0"/>
              <a:t>定义中是可选的 </a:t>
            </a:r>
          </a:p>
          <a:p>
            <a:pPr>
              <a:buFont typeface="Monotype Sorts" charset="2"/>
              <a:buNone/>
            </a:pPr>
            <a:r>
              <a:rPr lang="en-US" altLang="zh-CN" smtClean="0"/>
              <a:t>Q.E.D.</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规范化小结</a:t>
            </a:r>
          </a:p>
        </p:txBody>
      </p:sp>
      <p:sp>
        <p:nvSpPr>
          <p:cNvPr id="4" name="Rectangle 2"/>
          <p:cNvSpPr>
            <a:spLocks noChangeArrowheads="1"/>
          </p:cNvSpPr>
          <p:nvPr/>
        </p:nvSpPr>
        <p:spPr bwMode="auto">
          <a:xfrm>
            <a:off x="762000" y="1621104"/>
            <a:ext cx="8153400" cy="4038600"/>
          </a:xfrm>
          <a:prstGeom prst="rect">
            <a:avLst/>
          </a:prstGeom>
          <a:solidFill>
            <a:srgbClr val="FFFF00">
              <a:alpha val="50195"/>
            </a:srgbClr>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buFont typeface="Wingdings" charset="0"/>
              <a:buNone/>
              <a:defRPr/>
            </a:pPr>
            <a:endParaRPr lang="zh-CN" altLang="en-US">
              <a:latin typeface="Arial" charset="0"/>
              <a:ea typeface="宋体" charset="0"/>
              <a:cs typeface="宋体" charset="0"/>
            </a:endParaRPr>
          </a:p>
        </p:txBody>
      </p:sp>
      <p:sp>
        <p:nvSpPr>
          <p:cNvPr id="5" name="Rectangle 4"/>
          <p:cNvSpPr txBox="1">
            <a:spLocks noChangeArrowheads="1"/>
          </p:cNvSpPr>
          <p:nvPr/>
        </p:nvSpPr>
        <p:spPr bwMode="auto">
          <a:xfrm>
            <a:off x="914400" y="1171842"/>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pPr eaLnBrk="1" hangingPunct="1">
              <a:lnSpc>
                <a:spcPct val="90000"/>
              </a:lnSpc>
            </a:pPr>
            <a:r>
              <a:rPr kumimoji="0" lang="zh-CN" altLang="en-US" sz="2400" kern="0" dirty="0" smtClean="0"/>
              <a:t>关系模式规范化的基本步骤</a:t>
            </a:r>
          </a:p>
          <a:p>
            <a:pPr eaLnBrk="1" hangingPunct="1">
              <a:lnSpc>
                <a:spcPct val="90000"/>
              </a:lnSpc>
            </a:pPr>
            <a:endParaRPr kumimoji="0" lang="zh-CN" altLang="en-US" sz="2400" kern="0" dirty="0" smtClean="0"/>
          </a:p>
          <a:p>
            <a:pPr eaLnBrk="1" hangingPunct="1">
              <a:lnSpc>
                <a:spcPct val="90000"/>
              </a:lnSpc>
              <a:buFont typeface="Wingdings" panose="05000000000000000000" pitchFamily="2" charset="2"/>
              <a:buNone/>
            </a:pPr>
            <a:r>
              <a:rPr kumimoji="0" lang="zh-CN" altLang="en-US" sz="2000" kern="0" dirty="0" smtClean="0"/>
              <a:t>               </a:t>
            </a:r>
            <a:r>
              <a:rPr kumimoji="0" lang="en-US" altLang="zh-CN" sz="2000" kern="0" dirty="0" smtClean="0"/>
              <a:t>1NF</a:t>
            </a:r>
          </a:p>
          <a:p>
            <a:pPr eaLnBrk="1" hangingPunct="1">
              <a:lnSpc>
                <a:spcPct val="90000"/>
              </a:lnSpc>
              <a:buFont typeface="Wingdings" panose="05000000000000000000" pitchFamily="2" charset="2"/>
              <a:buNone/>
            </a:pPr>
            <a:r>
              <a:rPr kumimoji="0" lang="en-US" altLang="zh-CN" sz="2000" kern="0" dirty="0" smtClean="0"/>
              <a:t>                ↓  </a:t>
            </a:r>
            <a:r>
              <a:rPr kumimoji="0" lang="zh-CN" altLang="en-US" sz="2000" kern="0" dirty="0" smtClean="0"/>
              <a:t>消除非主属性对码的部分函数依赖</a:t>
            </a:r>
          </a:p>
          <a:p>
            <a:pPr eaLnBrk="1" hangingPunct="1">
              <a:lnSpc>
                <a:spcPct val="90000"/>
              </a:lnSpc>
              <a:buFont typeface="Wingdings" panose="05000000000000000000" pitchFamily="2" charset="2"/>
              <a:buNone/>
            </a:pPr>
            <a:r>
              <a:rPr kumimoji="0" lang="zh-CN" altLang="en-US" sz="2000" kern="0" dirty="0" smtClean="0"/>
              <a:t>消除决定属性   </a:t>
            </a:r>
            <a:r>
              <a:rPr kumimoji="0" lang="en-US" altLang="zh-CN" sz="2000" kern="0" dirty="0" smtClean="0"/>
              <a:t>2NF</a:t>
            </a:r>
          </a:p>
          <a:p>
            <a:pPr eaLnBrk="1" hangingPunct="1">
              <a:lnSpc>
                <a:spcPct val="90000"/>
              </a:lnSpc>
              <a:buFont typeface="Wingdings" panose="05000000000000000000" pitchFamily="2" charset="2"/>
              <a:buNone/>
            </a:pPr>
            <a:r>
              <a:rPr kumimoji="0" lang="zh-CN" altLang="en-US" sz="2000" kern="0" dirty="0" smtClean="0"/>
              <a:t>集非码的非平    ↓  消除非主属性对码的传递函数依赖</a:t>
            </a:r>
          </a:p>
          <a:p>
            <a:pPr eaLnBrk="1" hangingPunct="1">
              <a:lnSpc>
                <a:spcPct val="90000"/>
              </a:lnSpc>
              <a:buFont typeface="Wingdings" panose="05000000000000000000" pitchFamily="2" charset="2"/>
              <a:buNone/>
            </a:pPr>
            <a:r>
              <a:rPr kumimoji="0" lang="zh-CN" altLang="en-US" sz="2000" kern="0" dirty="0" smtClean="0"/>
              <a:t>凡函数依赖     </a:t>
            </a:r>
            <a:r>
              <a:rPr kumimoji="0" lang="en-US" altLang="zh-CN" sz="2000" kern="0" dirty="0" smtClean="0"/>
              <a:t>3NF</a:t>
            </a:r>
          </a:p>
          <a:p>
            <a:pPr eaLnBrk="1" hangingPunct="1">
              <a:lnSpc>
                <a:spcPct val="90000"/>
              </a:lnSpc>
              <a:buFont typeface="Wingdings" panose="05000000000000000000" pitchFamily="2" charset="2"/>
              <a:buNone/>
            </a:pPr>
            <a:r>
              <a:rPr kumimoji="0" lang="en-US" altLang="zh-CN" sz="2000" kern="0" dirty="0" smtClean="0"/>
              <a:t>                ↓  </a:t>
            </a:r>
            <a:r>
              <a:rPr kumimoji="0" lang="zh-CN" altLang="en-US" sz="2000" kern="0" dirty="0" smtClean="0"/>
              <a:t>消除主属性对码的部分和传递函数依赖</a:t>
            </a:r>
          </a:p>
          <a:p>
            <a:pPr eaLnBrk="1" hangingPunct="1">
              <a:lnSpc>
                <a:spcPct val="90000"/>
              </a:lnSpc>
              <a:buFont typeface="Wingdings" panose="05000000000000000000" pitchFamily="2" charset="2"/>
              <a:buNone/>
            </a:pPr>
            <a:r>
              <a:rPr kumimoji="0" lang="zh-CN" altLang="en-US" sz="2000" kern="0" dirty="0" smtClean="0"/>
              <a:t>              </a:t>
            </a:r>
            <a:r>
              <a:rPr kumimoji="0" lang="en-US" altLang="zh-CN" sz="2000" kern="0" dirty="0" smtClean="0"/>
              <a:t>BCNF </a:t>
            </a:r>
          </a:p>
          <a:p>
            <a:pPr eaLnBrk="1" hangingPunct="1">
              <a:lnSpc>
                <a:spcPct val="90000"/>
              </a:lnSpc>
              <a:buFont typeface="Wingdings" panose="05000000000000000000" pitchFamily="2" charset="2"/>
              <a:buNone/>
            </a:pPr>
            <a:r>
              <a:rPr kumimoji="0" lang="en-US" altLang="zh-CN" sz="2000" kern="0" dirty="0" smtClean="0"/>
              <a:t>              	 ↓   </a:t>
            </a:r>
            <a:r>
              <a:rPr kumimoji="0" lang="zh-CN" altLang="en-US" sz="2000" kern="0" dirty="0" smtClean="0"/>
              <a:t>消除非平凡且非函数依赖的多值依赖</a:t>
            </a:r>
          </a:p>
          <a:p>
            <a:pPr eaLnBrk="1" hangingPunct="1">
              <a:lnSpc>
                <a:spcPct val="90000"/>
              </a:lnSpc>
              <a:buFont typeface="Wingdings" panose="05000000000000000000" pitchFamily="2" charset="2"/>
              <a:buNone/>
            </a:pPr>
            <a:r>
              <a:rPr kumimoji="0" lang="zh-CN" altLang="en-US" sz="2000" kern="0" dirty="0" smtClean="0"/>
              <a:t>               </a:t>
            </a:r>
            <a:r>
              <a:rPr kumimoji="0" lang="en-US" altLang="zh-CN" sz="2000" kern="0" dirty="0" smtClean="0"/>
              <a:t>4NF</a:t>
            </a:r>
          </a:p>
        </p:txBody>
      </p:sp>
      <p:sp>
        <p:nvSpPr>
          <p:cNvPr id="6" name="Line 5"/>
          <p:cNvSpPr>
            <a:spLocks noChangeShapeType="1"/>
          </p:cNvSpPr>
          <p:nvPr/>
        </p:nvSpPr>
        <p:spPr bwMode="auto">
          <a:xfrm flipH="1">
            <a:off x="2555875" y="2203182"/>
            <a:ext cx="0" cy="30480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0000" tIns="46800" rIns="90000" bIns="46800" anchor="ctr"/>
          <a:lstStyle/>
          <a:p>
            <a:pPr>
              <a:buFont typeface="Wingdings" charset="0"/>
              <a:buNone/>
              <a:defRPr/>
            </a:pPr>
            <a:endParaRPr lang="zh-CN" altLang="en-US">
              <a:latin typeface="Arial" charset="0"/>
              <a:ea typeface="宋体" charset="0"/>
              <a:cs typeface="宋体" charset="0"/>
            </a:endParaRPr>
          </a:p>
        </p:txBody>
      </p:sp>
    </p:spTree>
    <p:extLst>
      <p:ext uri="{BB962C8B-B14F-4D97-AF65-F5344CB8AC3E}">
        <p14:creationId xmlns:p14="http://schemas.microsoft.com/office/powerpoint/2010/main" val="39200332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v"/>
            </a:pPr>
            <a:r>
              <a:rPr kumimoji="0" lang="zh-CN" altLang="en-US" sz="2000" b="1" dirty="0">
                <a:latin typeface="Times New Roman" panose="02020603050405020304" pitchFamily="18" charset="0"/>
                <a:cs typeface="Times New Roman" panose="02020603050405020304" pitchFamily="18" charset="0"/>
              </a:rPr>
              <a:t>求码并写出是几</a:t>
            </a:r>
            <a:r>
              <a:rPr kumimoji="0" lang="zh-CN" altLang="en-US" sz="2000" b="1" dirty="0" smtClean="0">
                <a:latin typeface="Times New Roman" panose="02020603050405020304" pitchFamily="18" charset="0"/>
                <a:cs typeface="Times New Roman" panose="02020603050405020304" pitchFamily="18" charset="0"/>
              </a:rPr>
              <a:t>范式</a:t>
            </a:r>
            <a:endParaRPr kumimoji="0" lang="en-US" altLang="zh-CN" sz="2000" b="1"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1.R(A,B,C)      F={</a:t>
            </a:r>
            <a:r>
              <a:rPr kumimoji="0" lang="en-US" altLang="zh-CN" b="1" dirty="0">
                <a:latin typeface="Times New Roman" panose="02020603050405020304" pitchFamily="18" charset="0"/>
                <a:cs typeface="Times New Roman" panose="02020603050405020304" pitchFamily="18" charset="0"/>
              </a:rPr>
              <a:t>A→B, B→A, A→C</a:t>
            </a:r>
            <a:r>
              <a:rPr kumimoji="0"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charset="0"/>
              <a:buNone/>
              <a:defRPr/>
            </a:pPr>
            <a:endParaRPr kumimoji="0" lang="en-US" altLang="zh-CN" sz="2000" dirty="0">
              <a:latin typeface="Times New Roman" panose="02020603050405020304" pitchFamily="18" charset="0"/>
              <a:cs typeface="Times New Roman" panose="02020603050405020304" pitchFamily="18" charset="0"/>
            </a:endParaRP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2. R(A,B,C)     F={</a:t>
            </a:r>
            <a:r>
              <a:rPr kumimoji="0" lang="en-US" altLang="zh-CN" b="1" dirty="0">
                <a:latin typeface="Times New Roman" panose="02020603050405020304" pitchFamily="18" charset="0"/>
                <a:cs typeface="Times New Roman" panose="02020603050405020304" pitchFamily="18" charset="0"/>
              </a:rPr>
              <a:t>A→B, B→A, C→A</a:t>
            </a:r>
            <a:r>
              <a:rPr kumimoji="0"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3. R(A,B,C,D) F={</a:t>
            </a:r>
            <a:r>
              <a:rPr kumimoji="0" lang="en-US" altLang="zh-CN" b="1" dirty="0">
                <a:latin typeface="Times New Roman" panose="02020603050405020304" pitchFamily="18" charset="0"/>
                <a:cs typeface="Times New Roman" panose="02020603050405020304" pitchFamily="18" charset="0"/>
              </a:rPr>
              <a:t>B→D, D→B, AB→C</a:t>
            </a:r>
            <a:r>
              <a:rPr kumimoji="0" lang="en-US" altLang="zh-CN" sz="20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4. R(A,B,C,D) F={</a:t>
            </a:r>
            <a:r>
              <a:rPr kumimoji="0" lang="en-US" altLang="zh-CN" b="1" dirty="0">
                <a:latin typeface="Times New Roman" panose="02020603050405020304" pitchFamily="18" charset="0"/>
                <a:cs typeface="Times New Roman" panose="02020603050405020304" pitchFamily="18" charset="0"/>
              </a:rPr>
              <a:t>A→C, D→B</a:t>
            </a:r>
            <a:r>
              <a:rPr kumimoji="0"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5. R(A,B,C,D,E)  F={</a:t>
            </a:r>
            <a:r>
              <a:rPr kumimoji="0" lang="en-US" altLang="zh-CN" b="1" dirty="0">
                <a:latin typeface="Times New Roman" panose="02020603050405020304" pitchFamily="18" charset="0"/>
                <a:cs typeface="Times New Roman" panose="02020603050405020304" pitchFamily="18" charset="0"/>
              </a:rPr>
              <a:t>AB→CE, E→AB, C→D</a:t>
            </a:r>
            <a:r>
              <a:rPr kumimoji="0"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defRPr/>
            </a:pPr>
            <a:r>
              <a:rPr kumimoji="0" lang="en-US" altLang="zh-CN" sz="2000" dirty="0">
                <a:latin typeface="Times New Roman" panose="02020603050405020304" pitchFamily="18" charset="0"/>
                <a:cs typeface="Times New Roman" panose="02020603050405020304" pitchFamily="18" charset="0"/>
              </a:rPr>
              <a:t>6.R(A,B,C,D) F={</a:t>
            </a:r>
            <a:r>
              <a:rPr kumimoji="0" lang="en-US" altLang="zh-CN" b="1" dirty="0">
                <a:latin typeface="Times New Roman" panose="02020603050405020304" pitchFamily="18" charset="0"/>
                <a:cs typeface="Times New Roman" panose="02020603050405020304" pitchFamily="18" charset="0"/>
              </a:rPr>
              <a:t>A→C, CD→B</a:t>
            </a:r>
            <a:r>
              <a:rPr kumimoji="0" lang="en-US" altLang="zh-CN" sz="2000" dirty="0">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v"/>
            </a:pPr>
            <a:endParaRPr kumimoji="0"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8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22313" y="136525"/>
            <a:ext cx="8077200" cy="609600"/>
          </a:xfrm>
        </p:spPr>
        <p:txBody>
          <a:bodyPr/>
          <a:lstStyle/>
          <a:p>
            <a:r>
              <a:rPr lang="zh-CN" altLang="en-US" smtClean="0"/>
              <a:t>第一范式</a:t>
            </a:r>
            <a:endParaRPr lang="en-US" altLang="zh-CN" smtClean="0"/>
          </a:p>
        </p:txBody>
      </p:sp>
      <p:sp>
        <p:nvSpPr>
          <p:cNvPr id="25603" name="Rectangle 3"/>
          <p:cNvSpPr>
            <a:spLocks noGrp="1" noChangeArrowheads="1"/>
          </p:cNvSpPr>
          <p:nvPr>
            <p:ph type="body" idx="1"/>
          </p:nvPr>
        </p:nvSpPr>
        <p:spPr>
          <a:xfrm>
            <a:off x="760413" y="1014413"/>
            <a:ext cx="7762875" cy="5194300"/>
          </a:xfrm>
        </p:spPr>
        <p:txBody>
          <a:bodyPr/>
          <a:lstStyle/>
          <a:p>
            <a:pPr>
              <a:lnSpc>
                <a:spcPct val="150000"/>
              </a:lnSpc>
            </a:pPr>
            <a:r>
              <a:rPr lang="zh-CN" altLang="en-US" sz="2400" dirty="0" smtClean="0"/>
              <a:t>称一个关系模式</a:t>
            </a:r>
            <a:r>
              <a:rPr lang="en-US" altLang="zh-CN" sz="2400" dirty="0" smtClean="0"/>
              <a:t>R</a:t>
            </a:r>
            <a:r>
              <a:rPr lang="zh-CN" altLang="en-US" sz="2400" dirty="0" smtClean="0"/>
              <a:t>属于</a:t>
            </a:r>
            <a:r>
              <a:rPr lang="zh-CN" altLang="en-US" sz="2400" b="1" dirty="0" smtClean="0">
                <a:solidFill>
                  <a:srgbClr val="000099"/>
                </a:solidFill>
              </a:rPr>
              <a:t>第一范式</a:t>
            </a:r>
            <a:r>
              <a:rPr lang="zh-CN" altLang="en-US" sz="2400" dirty="0" smtClean="0"/>
              <a:t>，如果</a:t>
            </a:r>
            <a:r>
              <a:rPr lang="en-US" altLang="zh-CN" sz="2400" dirty="0" smtClean="0"/>
              <a:t>R</a:t>
            </a:r>
            <a:r>
              <a:rPr lang="zh-CN" altLang="en-US" sz="2400" dirty="0" smtClean="0"/>
              <a:t>的所有属性的域都是原子的 </a:t>
            </a:r>
            <a:endParaRPr lang="en-US" altLang="zh-CN" sz="2400" dirty="0" smtClean="0"/>
          </a:p>
          <a:p>
            <a:pPr>
              <a:lnSpc>
                <a:spcPct val="150000"/>
              </a:lnSpc>
            </a:pPr>
            <a:r>
              <a:rPr lang="zh-CN" altLang="en-US" sz="2400" dirty="0" smtClean="0"/>
              <a:t>非原子值使得存储变复杂并且导致数据存贮的冗余</a:t>
            </a:r>
          </a:p>
          <a:p>
            <a:pPr lvl="1">
              <a:lnSpc>
                <a:spcPct val="150000"/>
              </a:lnSpc>
            </a:pPr>
            <a:r>
              <a:rPr lang="zh-CN" altLang="en-US" sz="2000" dirty="0" smtClean="0"/>
              <a:t>例如</a:t>
            </a:r>
            <a:r>
              <a:rPr lang="en-US" altLang="zh-CN" sz="2000" dirty="0" smtClean="0"/>
              <a:t>:  </a:t>
            </a:r>
            <a:r>
              <a:rPr lang="zh-CN" altLang="en-US" sz="2000" dirty="0" smtClean="0"/>
              <a:t>每个顾客的账户集合和每个账户的拥有者集合</a:t>
            </a:r>
          </a:p>
          <a:p>
            <a:pPr lvl="1">
              <a:lnSpc>
                <a:spcPct val="150000"/>
              </a:lnSpc>
            </a:pPr>
            <a:r>
              <a:rPr lang="zh-CN" altLang="en-US" sz="2000" dirty="0" smtClean="0"/>
              <a:t>假设所有关系都是第一范式</a:t>
            </a:r>
            <a:endParaRPr lang="en-US" altLang="zh-CN" sz="2000"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解析</a:t>
            </a:r>
            <a:endParaRPr lang="zh-CN" altLang="en-US" dirty="0"/>
          </a:p>
        </p:txBody>
      </p:sp>
      <p:sp>
        <p:nvSpPr>
          <p:cNvPr id="4" name="Rectangle 2"/>
          <p:cNvSpPr>
            <a:spLocks noGrp="1" noChangeArrowheads="1"/>
          </p:cNvSpPr>
          <p:nvPr>
            <p:ph idx="1"/>
          </p:nvPr>
        </p:nvSpPr>
        <p:spPr>
          <a:xfrm>
            <a:off x="343911" y="1012867"/>
            <a:ext cx="8557327" cy="4903787"/>
          </a:xfrm>
        </p:spPr>
        <p:txBody>
          <a:bodyPr/>
          <a:lstStyle/>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1.R(A,B,C)      F={</a:t>
            </a:r>
            <a:r>
              <a:rPr kumimoji="0" lang="en-US" altLang="zh-CN" sz="2000" b="1" dirty="0" smtClean="0">
                <a:latin typeface="Times New Roman" panose="02020603050405020304" pitchFamily="18" charset="0"/>
                <a:cs typeface="Times New Roman" panose="02020603050405020304" pitchFamily="18" charset="0"/>
              </a:rPr>
              <a:t>A→B, B→A, A→C</a:t>
            </a:r>
            <a:r>
              <a:rPr kumimoji="0" lang="en-US" altLang="zh-CN" sz="2000" dirty="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A </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B       BCNF</a:t>
            </a:r>
          </a:p>
          <a:p>
            <a:pPr eaLnBrk="1" hangingPunct="1">
              <a:lnSpc>
                <a:spcPct val="90000"/>
              </a:lnSpc>
              <a:buFont typeface="Wingdings" panose="05000000000000000000" pitchFamily="2" charset="2"/>
              <a:buNone/>
            </a:pPr>
            <a:r>
              <a:rPr kumimoji="0" lang="zh-CN" altLang="en-US" sz="2000" dirty="0" smtClean="0">
                <a:latin typeface="Times New Roman" panose="02020603050405020304" pitchFamily="18" charset="0"/>
                <a:cs typeface="Times New Roman" panose="02020603050405020304" pitchFamily="18" charset="0"/>
              </a:rPr>
              <a:t>原因：</a:t>
            </a:r>
            <a:r>
              <a:rPr kumimoji="0" lang="en-US" altLang="zh-CN" sz="2000" dirty="0" smtClean="0">
                <a:latin typeface="Times New Roman" panose="02020603050405020304" pitchFamily="18" charset="0"/>
                <a:cs typeface="Times New Roman" panose="02020603050405020304" pitchFamily="18" charset="0"/>
              </a:rPr>
              <a:t>A</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均为码</a:t>
            </a:r>
            <a:r>
              <a:rPr kumimoji="0" lang="zh-CN" altLang="en-US" sz="2000" dirty="0" smtClean="0">
                <a:latin typeface="Times New Roman" panose="02020603050405020304" pitchFamily="18" charset="0"/>
                <a:cs typeface="Times New Roman" panose="02020603050405020304" pitchFamily="18" charset="0"/>
              </a:rPr>
              <a:t>，依赖</a:t>
            </a:r>
            <a:r>
              <a:rPr kumimoji="0" lang="zh-CN" altLang="en-US" sz="2000" dirty="0" smtClean="0">
                <a:latin typeface="Times New Roman" panose="02020603050405020304" pitchFamily="18" charset="0"/>
                <a:cs typeface="Times New Roman" panose="02020603050405020304" pitchFamily="18" charset="0"/>
              </a:rPr>
              <a:t>关系左边均为主码／决定因素，因此为</a:t>
            </a:r>
            <a:r>
              <a:rPr kumimoji="0" lang="en-US" altLang="zh-CN" sz="2000" dirty="0" smtClean="0">
                <a:latin typeface="Times New Roman" panose="02020603050405020304" pitchFamily="18" charset="0"/>
                <a:cs typeface="Times New Roman" panose="02020603050405020304" pitchFamily="18" charset="0"/>
              </a:rPr>
              <a:t>BCNF</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2. R(A,B,C)     F={</a:t>
            </a:r>
            <a:r>
              <a:rPr kumimoji="0" lang="en-US" altLang="zh-CN" sz="2000" b="1" dirty="0" smtClean="0">
                <a:latin typeface="Times New Roman" panose="02020603050405020304" pitchFamily="18" charset="0"/>
                <a:cs typeface="Times New Roman" panose="02020603050405020304" pitchFamily="18" charset="0"/>
              </a:rPr>
              <a:t>A→B, B→A, C→A</a:t>
            </a:r>
            <a:r>
              <a:rPr kumimoji="0" lang="en-US" altLang="zh-CN" sz="2000" dirty="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C        2NF</a:t>
            </a:r>
          </a:p>
          <a:p>
            <a:pPr eaLnBrk="1" hangingPunct="1">
              <a:lnSpc>
                <a:spcPct val="90000"/>
              </a:lnSpc>
              <a:buFont typeface="Wingdings" panose="05000000000000000000" pitchFamily="2" charset="2"/>
              <a:buNone/>
            </a:pPr>
            <a:r>
              <a:rPr kumimoji="0" lang="zh-CN" altLang="en-US" sz="2000" dirty="0" smtClean="0">
                <a:latin typeface="Times New Roman" panose="02020603050405020304" pitchFamily="18" charset="0"/>
                <a:cs typeface="Times New Roman" panose="02020603050405020304" pitchFamily="18" charset="0"/>
              </a:rPr>
              <a:t>原因：主码</a:t>
            </a:r>
            <a:r>
              <a:rPr kumimoji="0" lang="en-US" altLang="zh-CN" sz="2000" dirty="0" smtClean="0">
                <a:latin typeface="Times New Roman" panose="02020603050405020304" pitchFamily="18" charset="0"/>
                <a:cs typeface="Times New Roman" panose="02020603050405020304" pitchFamily="18" charset="0"/>
              </a:rPr>
              <a:t>C</a:t>
            </a:r>
            <a:r>
              <a:rPr kumimoji="0" lang="zh-CN" altLang="en-US" sz="2000" dirty="0" smtClean="0">
                <a:latin typeface="Times New Roman" panose="02020603050405020304" pitchFamily="18" charset="0"/>
                <a:cs typeface="Times New Roman" panose="02020603050405020304" pitchFamily="18" charset="0"/>
              </a:rPr>
              <a:t>可确定</a:t>
            </a:r>
            <a:r>
              <a:rPr kumimoji="0" lang="en-US" altLang="zh-CN" sz="2000" dirty="0" smtClean="0">
                <a:latin typeface="Times New Roman" panose="02020603050405020304" pitchFamily="18" charset="0"/>
                <a:cs typeface="Times New Roman" panose="02020603050405020304" pitchFamily="18" charset="0"/>
              </a:rPr>
              <a:t>A</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A</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完全函数依赖于</a:t>
            </a:r>
            <a:r>
              <a:rPr kumimoji="0" lang="en-US" altLang="zh-CN" sz="2000" dirty="0" smtClean="0">
                <a:latin typeface="Times New Roman" panose="02020603050405020304" pitchFamily="18" charset="0"/>
                <a:cs typeface="Times New Roman" panose="02020603050405020304" pitchFamily="18" charset="0"/>
              </a:rPr>
              <a:t>C</a:t>
            </a:r>
            <a:r>
              <a:rPr kumimoji="0" lang="zh-CN" altLang="en-US" sz="2000" dirty="0" smtClean="0">
                <a:latin typeface="Times New Roman" panose="02020603050405020304" pitchFamily="18" charset="0"/>
                <a:cs typeface="Times New Roman" panose="02020603050405020304" pitchFamily="18" charset="0"/>
              </a:rPr>
              <a:t>，但是非主</a:t>
            </a:r>
            <a:r>
              <a:rPr kumimoji="0" lang="zh-CN" altLang="en-US" sz="2000" dirty="0" smtClean="0">
                <a:latin typeface="Times New Roman" panose="02020603050405020304" pitchFamily="18" charset="0"/>
                <a:cs typeface="Times New Roman" panose="02020603050405020304" pitchFamily="18" charset="0"/>
              </a:rPr>
              <a:t>属性</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存在</a:t>
            </a:r>
            <a:r>
              <a:rPr kumimoji="0" lang="zh-CN" altLang="en-US" sz="2000" dirty="0" smtClean="0">
                <a:latin typeface="Times New Roman" panose="02020603050405020304" pitchFamily="18" charset="0"/>
                <a:cs typeface="Times New Roman" panose="02020603050405020304" pitchFamily="18" charset="0"/>
              </a:rPr>
              <a:t>传递函数依赖于</a:t>
            </a:r>
            <a:r>
              <a:rPr kumimoji="0" lang="en-US" altLang="zh-CN" sz="2000" dirty="0" smtClean="0">
                <a:latin typeface="Times New Roman" panose="02020603050405020304" pitchFamily="18" charset="0"/>
                <a:cs typeface="Times New Roman" panose="02020603050405020304" pitchFamily="18" charset="0"/>
              </a:rPr>
              <a:t>C</a:t>
            </a:r>
            <a:r>
              <a:rPr kumimoji="0" lang="zh-CN" altLang="en-US" sz="2000" dirty="0" smtClean="0">
                <a:latin typeface="Times New Roman" panose="02020603050405020304" pitchFamily="18" charset="0"/>
                <a:cs typeface="Times New Roman" panose="02020603050405020304" pitchFamily="18" charset="0"/>
              </a:rPr>
              <a:t>，即</a:t>
            </a:r>
            <a:r>
              <a:rPr kumimoji="0" lang="en-US" altLang="zh-CN" sz="2000" b="1" dirty="0">
                <a:latin typeface="Times New Roman" panose="02020603050405020304" pitchFamily="18" charset="0"/>
                <a:cs typeface="Times New Roman" panose="02020603050405020304" pitchFamily="18" charset="0"/>
              </a:rPr>
              <a:t>A→</a:t>
            </a:r>
            <a:r>
              <a:rPr kumimoji="0" lang="en-US" altLang="zh-CN" sz="2000" b="1"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不满足第三范式条件，</a:t>
            </a:r>
            <a:r>
              <a:rPr kumimoji="0" lang="en-US" altLang="zh-CN" sz="2000" dirty="0" smtClean="0">
                <a:latin typeface="Times New Roman" panose="02020603050405020304" pitchFamily="18" charset="0"/>
                <a:cs typeface="Times New Roman" panose="02020603050405020304" pitchFamily="18" charset="0"/>
              </a:rPr>
              <a:t>A</a:t>
            </a:r>
            <a:r>
              <a:rPr kumimoji="0" lang="zh-CN" altLang="en-US" sz="2000" dirty="0" smtClean="0">
                <a:latin typeface="Times New Roman" panose="02020603050405020304" pitchFamily="18" charset="0"/>
                <a:cs typeface="Times New Roman" panose="02020603050405020304" pitchFamily="18" charset="0"/>
              </a:rPr>
              <a:t>为非决定因素，而</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为非主属性</a:t>
            </a:r>
            <a:endParaRPr kumimoji="0" lang="en-US" altLang="zh-CN" sz="2000"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3. R(A,B,C,D) F={</a:t>
            </a:r>
            <a:r>
              <a:rPr kumimoji="0" lang="en-US" altLang="zh-CN" sz="2000" b="1" dirty="0" smtClean="0">
                <a:latin typeface="Times New Roman" panose="02020603050405020304" pitchFamily="18" charset="0"/>
                <a:cs typeface="Times New Roman" panose="02020603050405020304" pitchFamily="18" charset="0"/>
              </a:rPr>
              <a:t>B→D, D→B, AB→C</a:t>
            </a:r>
            <a:r>
              <a:rPr kumimoji="0" lang="en-US" altLang="zh-CN" sz="2000" dirty="0" smtClean="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AB </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AD     3NF</a:t>
            </a:r>
          </a:p>
          <a:p>
            <a:pPr eaLnBrk="1" hangingPunct="1">
              <a:lnSpc>
                <a:spcPct val="90000"/>
              </a:lnSpc>
              <a:buFont typeface="Wingdings" panose="05000000000000000000" pitchFamily="2" charset="2"/>
              <a:buNone/>
            </a:pPr>
            <a:r>
              <a:rPr kumimoji="0" lang="zh-CN" altLang="en-US" sz="2000" dirty="0" smtClean="0">
                <a:latin typeface="Times New Roman" panose="02020603050405020304" pitchFamily="18" charset="0"/>
                <a:cs typeface="Times New Roman" panose="02020603050405020304" pitchFamily="18" charset="0"/>
              </a:rPr>
              <a:t>原因：码</a:t>
            </a:r>
            <a:r>
              <a:rPr kumimoji="0" lang="en-US" altLang="zh-CN" sz="2000" dirty="0" smtClean="0">
                <a:latin typeface="Times New Roman" panose="02020603050405020304" pitchFamily="18" charset="0"/>
                <a:cs typeface="Times New Roman" panose="02020603050405020304" pitchFamily="18" charset="0"/>
              </a:rPr>
              <a:t>AB</a:t>
            </a:r>
            <a:r>
              <a:rPr kumimoji="0" lang="zh-CN" altLang="en-US" sz="2000" dirty="0" smtClean="0">
                <a:latin typeface="Times New Roman" panose="02020603050405020304" pitchFamily="18" charset="0"/>
                <a:cs typeface="Times New Roman" panose="02020603050405020304" pitchFamily="18" charset="0"/>
              </a:rPr>
              <a:t>或</a:t>
            </a:r>
            <a:r>
              <a:rPr kumimoji="0" lang="en-US" altLang="zh-CN" sz="2000" dirty="0" smtClean="0">
                <a:latin typeface="Times New Roman" panose="02020603050405020304" pitchFamily="18" charset="0"/>
                <a:cs typeface="Times New Roman" panose="02020603050405020304" pitchFamily="18" charset="0"/>
              </a:rPr>
              <a:t>AD</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C</a:t>
            </a:r>
            <a:r>
              <a:rPr kumimoji="0" lang="zh-CN" altLang="en-US" sz="2000" dirty="0" smtClean="0">
                <a:latin typeface="Times New Roman" panose="02020603050405020304" pitchFamily="18" charset="0"/>
                <a:cs typeface="Times New Roman" panose="02020603050405020304" pitchFamily="18" charset="0"/>
              </a:rPr>
              <a:t>是完全依赖于码，但是</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D</a:t>
            </a:r>
            <a:r>
              <a:rPr kumimoji="0" lang="zh-CN" altLang="en-US" sz="2000" dirty="0" smtClean="0">
                <a:latin typeface="Times New Roman" panose="02020603050405020304" pitchFamily="18" charset="0"/>
                <a:cs typeface="Times New Roman" panose="02020603050405020304" pitchFamily="18" charset="0"/>
              </a:rPr>
              <a:t>单独不成为码，因此存在依赖关系左边不是全</a:t>
            </a:r>
            <a:r>
              <a:rPr kumimoji="0" lang="zh-CN" altLang="en-US" sz="2000" dirty="0" smtClean="0">
                <a:latin typeface="Times New Roman" panose="02020603050405020304" pitchFamily="18" charset="0"/>
                <a:cs typeface="Times New Roman" panose="02020603050405020304" pitchFamily="18" charset="0"/>
              </a:rPr>
              <a:t>为主码，</a:t>
            </a:r>
            <a:r>
              <a:rPr kumimoji="0" lang="zh-CN" altLang="en-US" sz="2000" dirty="0" smtClean="0">
                <a:latin typeface="Times New Roman" panose="02020603050405020304" pitchFamily="18" charset="0"/>
                <a:cs typeface="Times New Roman" panose="02020603050405020304" pitchFamily="18" charset="0"/>
              </a:rPr>
              <a:t>所以是</a:t>
            </a:r>
            <a:r>
              <a:rPr kumimoji="0" lang="en-US" altLang="zh-CN" sz="2000" dirty="0" smtClean="0">
                <a:latin typeface="Times New Roman" panose="02020603050405020304" pitchFamily="18" charset="0"/>
                <a:cs typeface="Times New Roman" panose="02020603050405020304" pitchFamily="18" charset="0"/>
              </a:rPr>
              <a:t>3NF</a:t>
            </a:r>
          </a:p>
        </p:txBody>
      </p:sp>
    </p:spTree>
    <p:extLst>
      <p:ext uri="{BB962C8B-B14F-4D97-AF65-F5344CB8AC3E}">
        <p14:creationId xmlns:p14="http://schemas.microsoft.com/office/powerpoint/2010/main" val="123596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ox(i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ox(i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amond(in)">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amond(in)">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amond(in)">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checkerboard(across)">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checkerboard(across)">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a:t>
            </a:r>
          </a:p>
        </p:txBody>
      </p:sp>
      <p:sp>
        <p:nvSpPr>
          <p:cNvPr id="4" name="Rectangle 2"/>
          <p:cNvSpPr>
            <a:spLocks noGrp="1" noChangeArrowheads="1"/>
          </p:cNvSpPr>
          <p:nvPr>
            <p:ph idx="1"/>
          </p:nvPr>
        </p:nvSpPr>
        <p:spPr>
          <a:xfrm>
            <a:off x="454293" y="952177"/>
            <a:ext cx="8175863" cy="5508165"/>
          </a:xfrm>
        </p:spPr>
        <p:txBody>
          <a:bodyPr/>
          <a:lstStyle/>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4. R(A,B,C,D) F={</a:t>
            </a:r>
            <a:r>
              <a:rPr kumimoji="0" lang="en-US" altLang="zh-CN" sz="2000" b="1" dirty="0" smtClean="0">
                <a:latin typeface="Times New Roman" panose="02020603050405020304" pitchFamily="18" charset="0"/>
                <a:cs typeface="Times New Roman" panose="02020603050405020304" pitchFamily="18" charset="0"/>
              </a:rPr>
              <a:t>A→C, D→B</a:t>
            </a:r>
            <a:r>
              <a:rPr kumimoji="0" lang="en-US" altLang="zh-CN" sz="2000" dirty="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AD     1NF</a:t>
            </a:r>
          </a:p>
          <a:p>
            <a:pPr eaLnBrk="1" hangingPunct="1">
              <a:lnSpc>
                <a:spcPct val="90000"/>
              </a:lnSpc>
              <a:buFont typeface="Wingdings" panose="05000000000000000000" pitchFamily="2" charset="2"/>
              <a:buNone/>
            </a:pPr>
            <a:r>
              <a:rPr kumimoji="0" lang="zh-CN" altLang="en-US" sz="2000" dirty="0" smtClean="0">
                <a:latin typeface="Times New Roman" panose="02020603050405020304" pitchFamily="18" charset="0"/>
                <a:cs typeface="Times New Roman" panose="02020603050405020304" pitchFamily="18" charset="0"/>
              </a:rPr>
              <a:t>原因：</a:t>
            </a:r>
            <a:r>
              <a:rPr kumimoji="0" lang="en-US" altLang="zh-CN" sz="2000" dirty="0" smtClean="0">
                <a:latin typeface="Times New Roman" panose="02020603050405020304" pitchFamily="18" charset="0"/>
                <a:cs typeface="Times New Roman" panose="02020603050405020304" pitchFamily="18" charset="0"/>
              </a:rPr>
              <a:t>AD</a:t>
            </a:r>
            <a:r>
              <a:rPr kumimoji="0" lang="zh-CN" altLang="en-US" sz="2000" dirty="0" smtClean="0">
                <a:latin typeface="Times New Roman" panose="02020603050405020304" pitchFamily="18" charset="0"/>
                <a:cs typeface="Times New Roman" panose="02020603050405020304" pitchFamily="18" charset="0"/>
              </a:rPr>
              <a:t>是码毫无疑问，但是当前依赖关系表明，非主属性</a:t>
            </a:r>
            <a:r>
              <a:rPr kumimoji="0" lang="en-US" altLang="zh-CN" sz="2000" dirty="0" smtClean="0">
                <a:latin typeface="Times New Roman" panose="02020603050405020304" pitchFamily="18" charset="0"/>
                <a:cs typeface="Times New Roman" panose="02020603050405020304" pitchFamily="18" charset="0"/>
              </a:rPr>
              <a:t>B</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C</a:t>
            </a:r>
            <a:r>
              <a:rPr kumimoji="0" lang="zh-CN" altLang="en-US" sz="2000" dirty="0" smtClean="0">
                <a:latin typeface="Times New Roman" panose="02020603050405020304" pitchFamily="18" charset="0"/>
                <a:cs typeface="Times New Roman" panose="02020603050405020304" pitchFamily="18" charset="0"/>
              </a:rPr>
              <a:t>都是部分依赖于码的，因为依赖关系中只有</a:t>
            </a:r>
            <a:r>
              <a:rPr kumimoji="0" lang="en-US" altLang="zh-CN" sz="2000" dirty="0" smtClean="0">
                <a:latin typeface="Times New Roman" panose="02020603050405020304" pitchFamily="18" charset="0"/>
                <a:cs typeface="Times New Roman" panose="02020603050405020304" pitchFamily="18" charset="0"/>
              </a:rPr>
              <a:t>A</a:t>
            </a:r>
            <a:r>
              <a:rPr kumimoji="0" lang="zh-CN" altLang="en-US" sz="2000" dirty="0" smtClean="0">
                <a:latin typeface="Times New Roman" panose="02020603050405020304" pitchFamily="18" charset="0"/>
                <a:cs typeface="Times New Roman" panose="02020603050405020304" pitchFamily="18" charset="0"/>
              </a:rPr>
              <a:t>或</a:t>
            </a:r>
            <a:r>
              <a:rPr kumimoji="0" lang="en-US" altLang="zh-CN" sz="2000" dirty="0" smtClean="0">
                <a:latin typeface="Times New Roman" panose="02020603050405020304" pitchFamily="18" charset="0"/>
                <a:cs typeface="Times New Roman" panose="02020603050405020304" pitchFamily="18" charset="0"/>
              </a:rPr>
              <a:t>D</a:t>
            </a:r>
            <a:r>
              <a:rPr kumimoji="0" lang="zh-CN" altLang="en-US" sz="2000" dirty="0" smtClean="0">
                <a:latin typeface="Times New Roman" panose="02020603050405020304" pitchFamily="18" charset="0"/>
                <a:cs typeface="Times New Roman" panose="02020603050405020304" pitchFamily="18" charset="0"/>
              </a:rPr>
              <a:t>在左边，都只是码的一部分</a:t>
            </a:r>
            <a:endParaRPr kumimoji="0" lang="en-US" altLang="zh-CN" sz="2000"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5. R(A,B,C,D,E)  F={</a:t>
            </a:r>
            <a:r>
              <a:rPr kumimoji="0" lang="en-US" altLang="zh-CN" sz="2000" b="1" dirty="0" smtClean="0">
                <a:latin typeface="Times New Roman" panose="02020603050405020304" pitchFamily="18" charset="0"/>
                <a:cs typeface="Times New Roman" panose="02020603050405020304" pitchFamily="18" charset="0"/>
              </a:rPr>
              <a:t>AB→CE, E→AB, C→D</a:t>
            </a:r>
            <a:r>
              <a:rPr kumimoji="0" lang="en-US" altLang="zh-CN" sz="2000" dirty="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 AB</a:t>
            </a:r>
            <a:r>
              <a:rPr kumimoji="0" lang="zh-CN" altLang="en-US" sz="2000" dirty="0" smtClean="0">
                <a:latin typeface="Times New Roman" panose="02020603050405020304" pitchFamily="18" charset="0"/>
                <a:cs typeface="Times New Roman" panose="02020603050405020304" pitchFamily="18" charset="0"/>
              </a:rPr>
              <a:t>、</a:t>
            </a:r>
            <a:r>
              <a:rPr kumimoji="0" lang="en-US" altLang="zh-CN" sz="2000" dirty="0" smtClean="0">
                <a:latin typeface="Times New Roman" panose="02020603050405020304" pitchFamily="18" charset="0"/>
                <a:cs typeface="Times New Roman" panose="02020603050405020304" pitchFamily="18" charset="0"/>
              </a:rPr>
              <a:t>E     2NF</a:t>
            </a:r>
          </a:p>
          <a:p>
            <a:pPr eaLnBrk="1" hangingPunct="1">
              <a:lnSpc>
                <a:spcPct val="90000"/>
              </a:lnSpc>
              <a:buFont typeface="Wingdings" panose="05000000000000000000" pitchFamily="2" charset="2"/>
              <a:buNone/>
            </a:pPr>
            <a:r>
              <a:rPr kumimoji="0" lang="zh-CN" altLang="en-US" sz="2000" dirty="0" smtClean="0">
                <a:latin typeface="Times New Roman" panose="02020603050405020304" pitchFamily="18" charset="0"/>
                <a:cs typeface="Times New Roman" panose="02020603050405020304" pitchFamily="18" charset="0"/>
              </a:rPr>
              <a:t>原因：易推出码为</a:t>
            </a:r>
            <a:r>
              <a:rPr kumimoji="0" lang="en-US" altLang="zh-CN" sz="2000" dirty="0" smtClean="0">
                <a:latin typeface="Times New Roman" panose="02020603050405020304" pitchFamily="18" charset="0"/>
                <a:cs typeface="Times New Roman" panose="02020603050405020304" pitchFamily="18" charset="0"/>
              </a:rPr>
              <a:t>AB</a:t>
            </a:r>
            <a:r>
              <a:rPr kumimoji="0" lang="zh-CN" altLang="en-US" sz="2000" dirty="0" smtClean="0">
                <a:latin typeface="Times New Roman" panose="02020603050405020304" pitchFamily="18" charset="0"/>
                <a:cs typeface="Times New Roman" panose="02020603050405020304" pitchFamily="18" charset="0"/>
              </a:rPr>
              <a:t>或</a:t>
            </a:r>
            <a:r>
              <a:rPr kumimoji="0" lang="en-US" altLang="zh-CN" sz="2000" dirty="0" smtClean="0">
                <a:latin typeface="Times New Roman" panose="02020603050405020304" pitchFamily="18" charset="0"/>
                <a:cs typeface="Times New Roman" panose="02020603050405020304" pitchFamily="18" charset="0"/>
              </a:rPr>
              <a:t>E</a:t>
            </a:r>
            <a:r>
              <a:rPr kumimoji="0" lang="zh-CN" altLang="en-US" sz="2000" dirty="0" smtClean="0">
                <a:latin typeface="Times New Roman" panose="02020603050405020304" pitchFamily="18" charset="0"/>
                <a:cs typeface="Times New Roman" panose="02020603050405020304" pitchFamily="18" charset="0"/>
              </a:rPr>
              <a:t>，那么要通过</a:t>
            </a:r>
            <a:r>
              <a:rPr kumimoji="0" lang="en-US" altLang="zh-CN" sz="2000" dirty="0" smtClean="0">
                <a:latin typeface="Times New Roman" panose="02020603050405020304" pitchFamily="18" charset="0"/>
                <a:cs typeface="Times New Roman" panose="02020603050405020304" pitchFamily="18" charset="0"/>
              </a:rPr>
              <a:t>AB</a:t>
            </a:r>
            <a:r>
              <a:rPr kumimoji="0" lang="zh-CN" altLang="en-US" sz="2000" dirty="0" smtClean="0">
                <a:latin typeface="Times New Roman" panose="02020603050405020304" pitchFamily="18" charset="0"/>
                <a:cs typeface="Times New Roman" panose="02020603050405020304" pitchFamily="18" charset="0"/>
              </a:rPr>
              <a:t>推出</a:t>
            </a:r>
            <a:r>
              <a:rPr kumimoji="0" lang="en-US" altLang="zh-CN" sz="2000" dirty="0" smtClean="0">
                <a:latin typeface="Times New Roman" panose="02020603050405020304" pitchFamily="18" charset="0"/>
                <a:cs typeface="Times New Roman" panose="02020603050405020304" pitchFamily="18" charset="0"/>
              </a:rPr>
              <a:t>AB→D</a:t>
            </a:r>
            <a:r>
              <a:rPr kumimoji="0" lang="zh-CN" altLang="en-US" sz="2000" dirty="0" smtClean="0">
                <a:latin typeface="Times New Roman" panose="02020603050405020304" pitchFamily="18" charset="0"/>
                <a:cs typeface="Times New Roman" panose="02020603050405020304" pitchFamily="18" charset="0"/>
              </a:rPr>
              <a:t>需要通过</a:t>
            </a:r>
            <a:r>
              <a:rPr kumimoji="0" lang="en-US" altLang="zh-CN" sz="2000" dirty="0" smtClean="0">
                <a:latin typeface="Times New Roman" panose="02020603050405020304" pitchFamily="18" charset="0"/>
                <a:cs typeface="Times New Roman" panose="02020603050405020304" pitchFamily="18" charset="0"/>
              </a:rPr>
              <a:t>C→D</a:t>
            </a:r>
            <a:r>
              <a:rPr kumimoji="0" lang="zh-CN" altLang="en-US" sz="2000" dirty="0" smtClean="0">
                <a:latin typeface="Times New Roman" panose="02020603050405020304" pitchFamily="18" charset="0"/>
                <a:cs typeface="Times New Roman" panose="02020603050405020304" pitchFamily="18" charset="0"/>
              </a:rPr>
              <a:t>进行传递</a:t>
            </a:r>
            <a:r>
              <a:rPr kumimoji="0" lang="zh-CN" altLang="en-US" sz="2000" dirty="0" smtClean="0">
                <a:latin typeface="Times New Roman" panose="02020603050405020304" pitchFamily="18" charset="0"/>
                <a:cs typeface="Times New Roman" panose="02020603050405020304" pitchFamily="18" charset="0"/>
              </a:rPr>
              <a:t>，也可以理解为</a:t>
            </a:r>
            <a:r>
              <a:rPr kumimoji="0" lang="en-US" altLang="zh-CN" sz="2000" dirty="0">
                <a:latin typeface="Times New Roman" panose="02020603050405020304" pitchFamily="18" charset="0"/>
                <a:cs typeface="Times New Roman" panose="02020603050405020304" pitchFamily="18" charset="0"/>
              </a:rPr>
              <a:t>C→</a:t>
            </a:r>
            <a:r>
              <a:rPr kumimoji="0" lang="en-US" altLang="zh-CN" sz="2000" dirty="0" smtClean="0">
                <a:latin typeface="Times New Roman" panose="02020603050405020304" pitchFamily="18" charset="0"/>
                <a:cs typeface="Times New Roman" panose="02020603050405020304" pitchFamily="18" charset="0"/>
              </a:rPr>
              <a:t>D</a:t>
            </a:r>
            <a:r>
              <a:rPr kumimoji="0" lang="zh-CN" altLang="en-US" sz="2000" dirty="0" smtClean="0">
                <a:latin typeface="Times New Roman" panose="02020603050405020304" pitchFamily="18" charset="0"/>
                <a:cs typeface="Times New Roman" panose="02020603050405020304" pitchFamily="18" charset="0"/>
              </a:rPr>
              <a:t>即不符合左边部分为主码也符合右边部分为主属性，</a:t>
            </a:r>
            <a:r>
              <a:rPr kumimoji="0" lang="zh-CN" altLang="en-US" sz="2000" dirty="0" smtClean="0">
                <a:latin typeface="Times New Roman" panose="02020603050405020304" pitchFamily="18" charset="0"/>
                <a:cs typeface="Times New Roman" panose="02020603050405020304" pitchFamily="18" charset="0"/>
              </a:rPr>
              <a:t>所以</a:t>
            </a:r>
            <a:r>
              <a:rPr kumimoji="0" lang="zh-CN" altLang="en-US" sz="2000" dirty="0" smtClean="0">
                <a:latin typeface="Times New Roman" panose="02020603050405020304" pitchFamily="18" charset="0"/>
                <a:cs typeface="Times New Roman" panose="02020603050405020304" pitchFamily="18" charset="0"/>
              </a:rPr>
              <a:t>不是</a:t>
            </a:r>
            <a:r>
              <a:rPr kumimoji="0" lang="zh-CN" altLang="zh-CN" sz="2000" dirty="0" smtClean="0">
                <a:latin typeface="Times New Roman" panose="02020603050405020304" pitchFamily="18" charset="0"/>
                <a:cs typeface="Times New Roman" panose="02020603050405020304" pitchFamily="18" charset="0"/>
              </a:rPr>
              <a:t>3</a:t>
            </a:r>
            <a:r>
              <a:rPr kumimoji="0" lang="en-US" altLang="zh-CN" sz="2000" dirty="0" smtClean="0">
                <a:latin typeface="Times New Roman" panose="02020603050405020304" pitchFamily="18" charset="0"/>
                <a:cs typeface="Times New Roman" panose="02020603050405020304" pitchFamily="18" charset="0"/>
              </a:rPr>
              <a:t>NF</a:t>
            </a:r>
            <a:r>
              <a:rPr kumimoji="0" lang="zh-CN" altLang="en-US" sz="2000" dirty="0" smtClean="0">
                <a:latin typeface="Times New Roman" panose="02020603050405020304" pitchFamily="18" charset="0"/>
                <a:cs typeface="Times New Roman" panose="02020603050405020304" pitchFamily="18" charset="0"/>
              </a:rPr>
              <a:t>；</a:t>
            </a:r>
            <a:r>
              <a:rPr kumimoji="0" lang="zh-CN" altLang="en-US" sz="2000" dirty="0" smtClean="0">
                <a:latin typeface="Times New Roman" panose="02020603050405020304" pitchFamily="18" charset="0"/>
                <a:cs typeface="Times New Roman" panose="02020603050405020304" pitchFamily="18" charset="0"/>
              </a:rPr>
              <a:t>同时依赖关系中不存在部分依赖，所以是</a:t>
            </a:r>
            <a:r>
              <a:rPr kumimoji="0" lang="en-US" altLang="zh-CN" sz="2000" dirty="0" smtClean="0">
                <a:latin typeface="Times New Roman" panose="02020603050405020304" pitchFamily="18" charset="0"/>
                <a:cs typeface="Times New Roman" panose="02020603050405020304" pitchFamily="18" charset="0"/>
              </a:rPr>
              <a:t>2NF</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6.R(A,B,C,D) F={</a:t>
            </a:r>
            <a:r>
              <a:rPr kumimoji="0" lang="en-US" altLang="zh-CN" sz="2000" b="1" dirty="0" smtClean="0">
                <a:latin typeface="Times New Roman" panose="02020603050405020304" pitchFamily="18" charset="0"/>
                <a:cs typeface="Times New Roman" panose="02020603050405020304" pitchFamily="18" charset="0"/>
              </a:rPr>
              <a:t>A→C, CD→B</a:t>
            </a:r>
            <a:r>
              <a:rPr kumimoji="0" lang="en-US" altLang="zh-CN" sz="2000" dirty="0" smtClean="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kumimoji="0" lang="en-US" altLang="zh-CN" sz="2000" dirty="0" smtClean="0">
                <a:latin typeface="Times New Roman" panose="02020603050405020304" pitchFamily="18" charset="0"/>
                <a:cs typeface="Times New Roman" panose="02020603050405020304" pitchFamily="18" charset="0"/>
              </a:rPr>
              <a:t>AD   1NF</a:t>
            </a:r>
          </a:p>
          <a:p>
            <a:pPr eaLnBrk="1" hangingPunct="1">
              <a:lnSpc>
                <a:spcPct val="90000"/>
              </a:lnSpc>
              <a:buFont typeface="Wingdings" panose="05000000000000000000" pitchFamily="2" charset="2"/>
              <a:buNone/>
            </a:pPr>
            <a:r>
              <a:rPr kumimoji="0" lang="zh-CN" altLang="en-US" sz="2000" dirty="0" smtClean="0">
                <a:latin typeface="Times New Roman" panose="02020603050405020304" pitchFamily="18" charset="0"/>
                <a:cs typeface="Times New Roman" panose="02020603050405020304" pitchFamily="18" charset="0"/>
              </a:rPr>
              <a:t>原因：首先</a:t>
            </a:r>
            <a:r>
              <a:rPr kumimoji="0" lang="en-US" altLang="zh-CN" sz="2000" dirty="0" smtClean="0">
                <a:latin typeface="Times New Roman" panose="02020603050405020304" pitchFamily="18" charset="0"/>
                <a:cs typeface="Times New Roman" panose="02020603050405020304" pitchFamily="18" charset="0"/>
              </a:rPr>
              <a:t>AD</a:t>
            </a:r>
            <a:r>
              <a:rPr kumimoji="0" lang="zh-CN" altLang="en-US" sz="2000" dirty="0" smtClean="0">
                <a:latin typeface="Times New Roman" panose="02020603050405020304" pitchFamily="18" charset="0"/>
                <a:cs typeface="Times New Roman" panose="02020603050405020304" pitchFamily="18" charset="0"/>
              </a:rPr>
              <a:t>是码；那么</a:t>
            </a:r>
            <a:r>
              <a:rPr kumimoji="0" lang="en-US" altLang="zh-CN" sz="2000" dirty="0" smtClean="0">
                <a:latin typeface="Times New Roman" panose="02020603050405020304" pitchFamily="18" charset="0"/>
                <a:cs typeface="Times New Roman" panose="02020603050405020304" pitchFamily="18" charset="0"/>
              </a:rPr>
              <a:t>AD</a:t>
            </a:r>
            <a:r>
              <a:rPr kumimoji="0" lang="zh-CN" altLang="en-US" sz="2000" dirty="0" smtClean="0">
                <a:latin typeface="Times New Roman" panose="02020603050405020304" pitchFamily="18" charset="0"/>
                <a:cs typeface="Times New Roman" panose="02020603050405020304" pitchFamily="18" charset="0"/>
              </a:rPr>
              <a:t>必然要满足</a:t>
            </a:r>
            <a:r>
              <a:rPr kumimoji="0" lang="en-US" altLang="zh-CN" sz="2000" dirty="0" smtClean="0">
                <a:latin typeface="Times New Roman" panose="02020603050405020304" pitchFamily="18" charset="0"/>
                <a:cs typeface="Times New Roman" panose="02020603050405020304" pitchFamily="18" charset="0"/>
              </a:rPr>
              <a:t>AD→B</a:t>
            </a:r>
            <a:r>
              <a:rPr kumimoji="0" lang="zh-CN" altLang="en-US" sz="2000" dirty="0" smtClean="0">
                <a:latin typeface="Times New Roman" panose="02020603050405020304" pitchFamily="18" charset="0"/>
                <a:cs typeface="Times New Roman" panose="02020603050405020304" pitchFamily="18" charset="0"/>
              </a:rPr>
              <a:t>，同时</a:t>
            </a:r>
            <a:r>
              <a:rPr kumimoji="0" lang="en-US" altLang="zh-CN" sz="2000" dirty="0" smtClean="0">
                <a:latin typeface="Times New Roman" panose="02020603050405020304" pitchFamily="18" charset="0"/>
                <a:cs typeface="Times New Roman" panose="02020603050405020304" pitchFamily="18" charset="0"/>
              </a:rPr>
              <a:t>AD→C</a:t>
            </a:r>
            <a:r>
              <a:rPr kumimoji="0" lang="zh-CN" altLang="en-US" sz="2000" dirty="0" smtClean="0">
                <a:latin typeface="Times New Roman" panose="02020603050405020304" pitchFamily="18" charset="0"/>
                <a:cs typeface="Times New Roman" panose="02020603050405020304" pitchFamily="18" charset="0"/>
              </a:rPr>
              <a:t>；但是已知依赖中已经存在</a:t>
            </a:r>
            <a:r>
              <a:rPr kumimoji="0" lang="en-US" altLang="zh-CN" sz="2000" dirty="0" smtClean="0">
                <a:latin typeface="Times New Roman" panose="02020603050405020304" pitchFamily="18" charset="0"/>
                <a:cs typeface="Times New Roman" panose="02020603050405020304" pitchFamily="18" charset="0"/>
              </a:rPr>
              <a:t>A→C</a:t>
            </a:r>
            <a:r>
              <a:rPr kumimoji="0" lang="zh-CN" altLang="en-US" sz="2000" dirty="0" smtClean="0">
                <a:latin typeface="Times New Roman" panose="02020603050405020304" pitchFamily="18" charset="0"/>
                <a:cs typeface="Times New Roman" panose="02020603050405020304" pitchFamily="18" charset="0"/>
              </a:rPr>
              <a:t>；则由</a:t>
            </a:r>
            <a:r>
              <a:rPr kumimoji="0" lang="en-US" altLang="zh-CN" sz="2000" dirty="0" smtClean="0">
                <a:latin typeface="Times New Roman" panose="02020603050405020304" pitchFamily="18" charset="0"/>
                <a:cs typeface="Times New Roman" panose="02020603050405020304" pitchFamily="18" charset="0"/>
              </a:rPr>
              <a:t>AD→C</a:t>
            </a:r>
            <a:r>
              <a:rPr kumimoji="0" lang="zh-CN" altLang="en-US" sz="2000" dirty="0" smtClean="0">
                <a:latin typeface="Times New Roman" panose="02020603050405020304" pitchFamily="18" charset="0"/>
                <a:cs typeface="Times New Roman" panose="02020603050405020304" pitchFamily="18" charset="0"/>
              </a:rPr>
              <a:t>和</a:t>
            </a:r>
            <a:r>
              <a:rPr kumimoji="0" lang="en-US" altLang="zh-CN" sz="2000" dirty="0" smtClean="0">
                <a:latin typeface="Times New Roman" panose="02020603050405020304" pitchFamily="18" charset="0"/>
                <a:cs typeface="Times New Roman" panose="02020603050405020304" pitchFamily="18" charset="0"/>
              </a:rPr>
              <a:t>A→C</a:t>
            </a:r>
            <a:r>
              <a:rPr kumimoji="0" lang="zh-CN" altLang="en-US" sz="2000" dirty="0" smtClean="0">
                <a:latin typeface="Times New Roman" panose="02020603050405020304" pitchFamily="18" charset="0"/>
                <a:cs typeface="Times New Roman" panose="02020603050405020304" pitchFamily="18" charset="0"/>
              </a:rPr>
              <a:t>，可知是存在非主属性</a:t>
            </a:r>
            <a:r>
              <a:rPr kumimoji="0" lang="en-US" altLang="zh-CN" sz="2000" dirty="0" smtClean="0">
                <a:latin typeface="Times New Roman" panose="02020603050405020304" pitchFamily="18" charset="0"/>
                <a:cs typeface="Times New Roman" panose="02020603050405020304" pitchFamily="18" charset="0"/>
              </a:rPr>
              <a:t>C</a:t>
            </a:r>
            <a:r>
              <a:rPr kumimoji="0" lang="zh-CN" altLang="en-US" sz="2000" dirty="0" smtClean="0">
                <a:latin typeface="Times New Roman" panose="02020603050405020304" pitchFamily="18" charset="0"/>
                <a:cs typeface="Times New Roman" panose="02020603050405020304" pitchFamily="18" charset="0"/>
              </a:rPr>
              <a:t>对码</a:t>
            </a:r>
            <a:r>
              <a:rPr kumimoji="0" lang="en-US" altLang="zh-CN" sz="2000" dirty="0" smtClean="0">
                <a:latin typeface="Times New Roman" panose="02020603050405020304" pitchFamily="18" charset="0"/>
                <a:cs typeface="Times New Roman" panose="02020603050405020304" pitchFamily="18" charset="0"/>
              </a:rPr>
              <a:t>AD</a:t>
            </a:r>
            <a:r>
              <a:rPr kumimoji="0" lang="zh-CN" altLang="en-US" sz="2000" dirty="0" smtClean="0">
                <a:latin typeface="Times New Roman" panose="02020603050405020304" pitchFamily="18" charset="0"/>
                <a:cs typeface="Times New Roman" panose="02020603050405020304" pitchFamily="18" charset="0"/>
              </a:rPr>
              <a:t>，存在部分函数依赖，所以为</a:t>
            </a:r>
            <a:r>
              <a:rPr kumimoji="0" lang="en-US" altLang="zh-CN" sz="2000" dirty="0" smtClean="0">
                <a:latin typeface="Times New Roman" panose="02020603050405020304" pitchFamily="18" charset="0"/>
                <a:cs typeface="Times New Roman" panose="02020603050405020304" pitchFamily="18" charset="0"/>
              </a:rPr>
              <a:t>1NF</a:t>
            </a:r>
          </a:p>
        </p:txBody>
      </p:sp>
    </p:spTree>
    <p:extLst>
      <p:ext uri="{BB962C8B-B14F-4D97-AF65-F5344CB8AC3E}">
        <p14:creationId xmlns:p14="http://schemas.microsoft.com/office/powerpoint/2010/main" val="135519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amond(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amond(in)">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heckerboard(across)">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checkerboard(across)">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checkerboard(across)">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r>
              <a:rPr lang="zh-CN" altLang="en-US" dirty="0" smtClean="0"/>
              <a:t>求正则覆盖</a:t>
            </a:r>
            <a:endParaRPr lang="en-US" altLang="zh-CN" dirty="0" smtClean="0"/>
          </a:p>
          <a:p>
            <a:pPr marL="0" indent="0" eaLnBrk="1" hangingPunct="1">
              <a:lnSpc>
                <a:spcPct val="130000"/>
              </a:lnSpc>
              <a:buFont typeface="Wingdings" panose="05000000000000000000" pitchFamily="2" charset="2"/>
              <a:buNone/>
            </a:pP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有关系模式</a:t>
            </a:r>
            <a:r>
              <a:rPr kumimoji="0" lang="en-US" altLang="zh-CN" dirty="0">
                <a:latin typeface="Times New Roman" panose="02020603050405020304" pitchFamily="18" charset="0"/>
                <a:ea typeface="黑体" panose="02010609060101010101" pitchFamily="49" charset="-122"/>
                <a:cs typeface="Times New Roman" panose="02020603050405020304" pitchFamily="18" charset="0"/>
              </a:rPr>
              <a:t>R&lt;U,F&gt;,</a:t>
            </a: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其中</a:t>
            </a:r>
          </a:p>
          <a:p>
            <a:pPr marL="0" indent="0" eaLnBrk="1" hangingPunct="1">
              <a:lnSpc>
                <a:spcPct val="130000"/>
              </a:lnSpc>
              <a:buFont typeface="Wingdings" panose="05000000000000000000" pitchFamily="2" charset="2"/>
              <a:buNone/>
            </a:pPr>
            <a:r>
              <a:rPr kumimoji="0" lang="en-US" altLang="zh-CN" dirty="0">
                <a:latin typeface="Times New Roman" panose="02020603050405020304" pitchFamily="18" charset="0"/>
                <a:ea typeface="黑体" panose="02010609060101010101" pitchFamily="49" charset="-122"/>
                <a:cs typeface="Times New Roman" panose="02020603050405020304" pitchFamily="18" charset="0"/>
              </a:rPr>
              <a:t>U={SNO,SD,MN,CNO,G}</a:t>
            </a: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a:t>
            </a:r>
          </a:p>
          <a:p>
            <a:pPr marL="0" indent="0" eaLnBrk="1" hangingPunct="1">
              <a:lnSpc>
                <a:spcPct val="130000"/>
              </a:lnSpc>
              <a:buFont typeface="Wingdings" panose="05000000000000000000" pitchFamily="2" charset="2"/>
              <a:buNone/>
            </a:pPr>
            <a:r>
              <a:rPr kumimoji="0" lang="en-US" altLang="zh-CN" dirty="0">
                <a:latin typeface="Times New Roman" panose="02020603050405020304" pitchFamily="18" charset="0"/>
                <a:ea typeface="黑体" panose="02010609060101010101" pitchFamily="49" charset="-122"/>
                <a:cs typeface="Times New Roman" panose="02020603050405020304" pitchFamily="18" charset="0"/>
              </a:rPr>
              <a:t>F={SNO→SD,SNO→MN,SD→MN,(SNO,CNO)→G</a:t>
            </a: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dirty="0">
                <a:latin typeface="Times New Roman" panose="02020603050405020304" pitchFamily="18" charset="0"/>
                <a:ea typeface="黑体" panose="02010609060101010101" pitchFamily="49" charset="-122"/>
                <a:cs typeface="Times New Roman" panose="02020603050405020304" pitchFamily="18" charset="0"/>
              </a:rPr>
              <a:t>(SNO,SD)→SD}</a:t>
            </a: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a:t>
            </a:r>
          </a:p>
          <a:p>
            <a:pPr marL="0" indent="0" eaLnBrk="1" hangingPunct="1">
              <a:lnSpc>
                <a:spcPct val="130000"/>
              </a:lnSpc>
              <a:buFont typeface="Wingdings" panose="05000000000000000000" pitchFamily="2" charset="2"/>
              <a:buNone/>
            </a:pPr>
            <a:r>
              <a:rPr kumimoji="0"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求</a:t>
            </a:r>
            <a:r>
              <a:rPr kumimoji="0"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Fc</a:t>
            </a:r>
            <a:r>
              <a:rPr kumimoji="0"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7439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71525" y="185738"/>
            <a:ext cx="8229600" cy="457200"/>
          </a:xfrm>
        </p:spPr>
        <p:txBody>
          <a:bodyPr/>
          <a:lstStyle/>
          <a:p>
            <a:r>
              <a:rPr lang="zh-CN" altLang="en-US" dirty="0"/>
              <a:t>规范化</a:t>
            </a:r>
            <a:r>
              <a:rPr lang="zh-CN" altLang="en-US" dirty="0" smtClean="0"/>
              <a:t>目标</a:t>
            </a:r>
          </a:p>
        </p:txBody>
      </p:sp>
      <p:sp>
        <p:nvSpPr>
          <p:cNvPr id="27651" name="Rectangle 3"/>
          <p:cNvSpPr>
            <a:spLocks noGrp="1" noChangeArrowheads="1"/>
          </p:cNvSpPr>
          <p:nvPr>
            <p:ph type="body" idx="1"/>
          </p:nvPr>
        </p:nvSpPr>
        <p:spPr>
          <a:xfrm>
            <a:off x="771525" y="1130364"/>
            <a:ext cx="7864475" cy="4903787"/>
          </a:xfrm>
        </p:spPr>
        <p:txBody>
          <a:bodyPr/>
          <a:lstStyle/>
          <a:p>
            <a:pPr>
              <a:lnSpc>
                <a:spcPct val="150000"/>
              </a:lnSpc>
            </a:pPr>
            <a:r>
              <a:rPr lang="zh-CN" altLang="en-US" sz="2400" dirty="0" smtClean="0"/>
              <a:t>决定一个特定关系</a:t>
            </a:r>
            <a:r>
              <a:rPr lang="en-US" altLang="zh-CN" sz="2400" dirty="0" smtClean="0"/>
              <a:t>R</a:t>
            </a:r>
            <a:r>
              <a:rPr lang="zh-CN" altLang="en-US" sz="2400" dirty="0" smtClean="0"/>
              <a:t>是不是一个好的形式</a:t>
            </a:r>
          </a:p>
          <a:p>
            <a:pPr>
              <a:lnSpc>
                <a:spcPct val="150000"/>
              </a:lnSpc>
            </a:pPr>
            <a:r>
              <a:rPr lang="zh-CN" altLang="en-US" sz="2400" dirty="0" smtClean="0"/>
              <a:t>若一个关系</a:t>
            </a:r>
            <a:r>
              <a:rPr lang="en-US" altLang="zh-CN" sz="2400" dirty="0" smtClean="0"/>
              <a:t>R</a:t>
            </a:r>
            <a:r>
              <a:rPr lang="zh-CN" altLang="en-US" sz="2400" dirty="0" smtClean="0"/>
              <a:t>不是好的形式，将它分解为一系列关系</a:t>
            </a:r>
            <a:r>
              <a:rPr lang="en-US" altLang="zh-CN" sz="2400" dirty="0" smtClean="0"/>
              <a:t>{</a:t>
            </a:r>
            <a:r>
              <a:rPr lang="en-US" altLang="zh-CN" sz="2400" i="1" dirty="0" smtClean="0"/>
              <a:t>R</a:t>
            </a:r>
            <a:r>
              <a:rPr lang="en-US" altLang="zh-CN" sz="2400" baseline="-25000" dirty="0" smtClean="0"/>
              <a:t>1</a:t>
            </a:r>
            <a:r>
              <a:rPr lang="en-US" altLang="zh-CN" sz="2400" i="1" dirty="0" smtClean="0"/>
              <a:t>, R</a:t>
            </a:r>
            <a:r>
              <a:rPr lang="en-US" altLang="zh-CN" sz="2400" baseline="-25000" dirty="0" smtClean="0"/>
              <a:t>2</a:t>
            </a:r>
            <a:r>
              <a:rPr lang="en-US" altLang="zh-CN" sz="2400" i="1" dirty="0" smtClean="0"/>
              <a:t>, ..., R</a:t>
            </a:r>
            <a:r>
              <a:rPr lang="en-US" altLang="zh-CN" sz="2400" i="1" baseline="-25000" dirty="0" smtClean="0"/>
              <a:t>n</a:t>
            </a:r>
            <a:r>
              <a:rPr lang="en-US" altLang="zh-CN" sz="2400" dirty="0" smtClean="0"/>
              <a:t>} </a:t>
            </a:r>
            <a:r>
              <a:rPr lang="zh-CN" altLang="en-US" sz="2400" dirty="0" smtClean="0"/>
              <a:t>，使得</a:t>
            </a:r>
          </a:p>
          <a:p>
            <a:pPr lvl="1">
              <a:lnSpc>
                <a:spcPct val="150000"/>
              </a:lnSpc>
            </a:pPr>
            <a:r>
              <a:rPr lang="zh-CN" altLang="en-US" sz="2000" dirty="0" smtClean="0"/>
              <a:t>每个关系是形式良好的</a:t>
            </a:r>
          </a:p>
          <a:p>
            <a:pPr lvl="1">
              <a:lnSpc>
                <a:spcPct val="150000"/>
              </a:lnSpc>
            </a:pPr>
            <a:r>
              <a:rPr lang="zh-CN" altLang="en-US" sz="2000" dirty="0" smtClean="0"/>
              <a:t>分解是无损分解</a:t>
            </a:r>
          </a:p>
          <a:p>
            <a:pPr>
              <a:lnSpc>
                <a:spcPct val="150000"/>
              </a:lnSpc>
            </a:pPr>
            <a:r>
              <a:rPr lang="zh-CN" altLang="en-US" sz="2400" dirty="0" smtClean="0"/>
              <a:t>理论基础</a:t>
            </a:r>
            <a:endParaRPr lang="en-US" altLang="zh-CN" sz="2400" dirty="0" smtClean="0"/>
          </a:p>
          <a:p>
            <a:pPr lvl="1">
              <a:lnSpc>
                <a:spcPct val="150000"/>
              </a:lnSpc>
            </a:pPr>
            <a:r>
              <a:rPr lang="zh-CN" altLang="en-US" sz="2000" dirty="0" smtClean="0"/>
              <a:t>函数依赖</a:t>
            </a:r>
          </a:p>
          <a:p>
            <a:pPr lvl="1">
              <a:lnSpc>
                <a:spcPct val="150000"/>
              </a:lnSpc>
            </a:pPr>
            <a:r>
              <a:rPr lang="zh-CN" altLang="en-US" sz="2000" dirty="0" smtClean="0"/>
              <a:t>多值依赖</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8350" y="98425"/>
            <a:ext cx="8077200" cy="609600"/>
          </a:xfrm>
        </p:spPr>
        <p:txBody>
          <a:bodyPr/>
          <a:lstStyle/>
          <a:p>
            <a:r>
              <a:rPr lang="en-US" altLang="zh-CN" smtClean="0"/>
              <a:t>8.3</a:t>
            </a:r>
            <a:r>
              <a:rPr lang="zh-CN" altLang="en-US" smtClean="0"/>
              <a:t>使用函数依赖进行分解</a:t>
            </a:r>
            <a:endParaRPr lang="en-US" altLang="zh-CN" smtClean="0"/>
          </a:p>
        </p:txBody>
      </p:sp>
      <p:sp>
        <p:nvSpPr>
          <p:cNvPr id="29699" name="Rectangle 3"/>
          <p:cNvSpPr>
            <a:spLocks noGrp="1" noChangeArrowheads="1"/>
          </p:cNvSpPr>
          <p:nvPr>
            <p:ph type="body" idx="1"/>
          </p:nvPr>
        </p:nvSpPr>
        <p:spPr/>
        <p:txBody>
          <a:bodyPr/>
          <a:lstStyle/>
          <a:p>
            <a:pPr>
              <a:lnSpc>
                <a:spcPct val="150000"/>
              </a:lnSpc>
            </a:pPr>
            <a:r>
              <a:rPr lang="zh-CN" altLang="en-US" sz="2400" smtClean="0"/>
              <a:t>函数依赖</a:t>
            </a:r>
            <a:endParaRPr lang="en-US" altLang="zh-CN" sz="2400" smtClean="0"/>
          </a:p>
          <a:p>
            <a:pPr lvl="1">
              <a:lnSpc>
                <a:spcPct val="150000"/>
              </a:lnSpc>
            </a:pPr>
            <a:r>
              <a:rPr lang="zh-CN" altLang="en-US" sz="2000" smtClean="0"/>
              <a:t>在合法关系集合上的约束</a:t>
            </a:r>
          </a:p>
          <a:p>
            <a:pPr lvl="1">
              <a:lnSpc>
                <a:spcPct val="150000"/>
              </a:lnSpc>
            </a:pPr>
            <a:r>
              <a:rPr lang="zh-CN" altLang="en-US" sz="2000" smtClean="0"/>
              <a:t>要求一个特定的属性集合的值唯一决定另一个属性集合的值</a:t>
            </a:r>
          </a:p>
          <a:p>
            <a:pPr lvl="1">
              <a:lnSpc>
                <a:spcPct val="150000"/>
              </a:lnSpc>
            </a:pPr>
            <a:r>
              <a:rPr lang="zh-CN" altLang="en-US" sz="2000" smtClean="0"/>
              <a:t>一个函数依赖是一个码标识的概化</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函数依赖</a:t>
            </a:r>
            <a:r>
              <a:rPr lang="en-US" altLang="zh-CN" smtClean="0"/>
              <a:t>(</a:t>
            </a:r>
            <a:r>
              <a:rPr lang="zh-CN" altLang="en-US" smtClean="0"/>
              <a:t>续</a:t>
            </a:r>
            <a:r>
              <a:rPr lang="en-US" altLang="zh-CN" smtClean="0"/>
              <a:t>)</a:t>
            </a:r>
          </a:p>
        </p:txBody>
      </p:sp>
      <p:sp>
        <p:nvSpPr>
          <p:cNvPr id="31747" name="Rectangle 3"/>
          <p:cNvSpPr>
            <a:spLocks noGrp="1" noChangeArrowheads="1"/>
          </p:cNvSpPr>
          <p:nvPr>
            <p:ph type="body" idx="1"/>
          </p:nvPr>
        </p:nvSpPr>
        <p:spPr>
          <a:xfrm>
            <a:off x="814388" y="1093788"/>
            <a:ext cx="7625524" cy="5288724"/>
          </a:xfrm>
        </p:spPr>
        <p:txBody>
          <a:bodyPr/>
          <a:lstStyle/>
          <a:p>
            <a:pPr>
              <a:lnSpc>
                <a:spcPct val="90000"/>
              </a:lnSpc>
              <a:tabLst>
                <a:tab pos="2917825" algn="ctr"/>
              </a:tabLst>
            </a:pPr>
            <a:r>
              <a:rPr lang="zh-CN" altLang="en-US" sz="2000" dirty="0" smtClean="0"/>
              <a:t>考虑一个关系模式</a:t>
            </a:r>
            <a:r>
              <a:rPr lang="en-US" altLang="zh-CN" sz="2000" dirty="0" smtClean="0"/>
              <a:t>R</a:t>
            </a:r>
          </a:p>
          <a:p>
            <a:pPr>
              <a:lnSpc>
                <a:spcPct val="90000"/>
              </a:lnSpc>
              <a:buFont typeface="Monotype Sorts" charset="2"/>
              <a:buNone/>
              <a:tabLst>
                <a:tab pos="2917825" algn="ctr"/>
              </a:tabLst>
            </a:pPr>
            <a:r>
              <a:rPr lang="en-US" altLang="zh-CN" sz="2000" dirty="0" smtClean="0"/>
              <a:t>		</a:t>
            </a:r>
            <a:r>
              <a:rPr lang="en-US" altLang="zh-CN" sz="2000" dirty="0" smtClean="0">
                <a:sym typeface="Symbol" panose="05050102010706020507" pitchFamily="18" charset="2"/>
              </a:rPr>
              <a:t>  </a:t>
            </a:r>
            <a:r>
              <a:rPr lang="en-US" altLang="zh-CN" sz="2000" i="1" dirty="0" smtClean="0">
                <a:sym typeface="Symbol" panose="05050102010706020507" pitchFamily="18" charset="2"/>
              </a:rPr>
              <a:t>R  and   </a:t>
            </a:r>
            <a:r>
              <a:rPr lang="en-US" altLang="zh-CN" sz="2000" dirty="0" smtClean="0">
                <a:sym typeface="Symbol" panose="05050102010706020507" pitchFamily="18" charset="2"/>
              </a:rPr>
              <a:t> </a:t>
            </a:r>
            <a:r>
              <a:rPr lang="en-US" altLang="zh-CN" sz="2000" i="1" dirty="0" smtClean="0">
                <a:sym typeface="Symbol" panose="05050102010706020507" pitchFamily="18" charset="2"/>
              </a:rPr>
              <a:t>R</a:t>
            </a:r>
          </a:p>
          <a:p>
            <a:pPr>
              <a:lnSpc>
                <a:spcPct val="150000"/>
              </a:lnSpc>
              <a:tabLst>
                <a:tab pos="2917825" algn="ctr"/>
              </a:tabLst>
            </a:pPr>
            <a:r>
              <a:rPr lang="zh-CN" altLang="en-US" sz="2000" b="1" dirty="0" smtClean="0">
                <a:solidFill>
                  <a:srgbClr val="000099"/>
                </a:solidFill>
                <a:sym typeface="Symbol" panose="05050102010706020507" pitchFamily="18" charset="2"/>
              </a:rPr>
              <a:t>函数依赖</a:t>
            </a:r>
            <a:r>
              <a:rPr lang="en-US" altLang="zh-CN" sz="2000" b="1" dirty="0" smtClean="0">
                <a:solidFill>
                  <a:srgbClr val="000099"/>
                </a:solidFill>
                <a:sym typeface="Symbol" panose="05050102010706020507" pitchFamily="18" charset="2"/>
              </a:rPr>
              <a:t> </a:t>
            </a:r>
            <a:r>
              <a:rPr lang="en-US" altLang="zh-CN" sz="2000" b="1" dirty="0" smtClean="0">
                <a:solidFill>
                  <a:srgbClr val="000099"/>
                </a:solidFill>
                <a:sym typeface="Monotype Sorts" charset="2"/>
              </a:rPr>
              <a:t> </a:t>
            </a:r>
            <a:r>
              <a:rPr lang="en-US" altLang="zh-CN" sz="2000" b="1" i="1" dirty="0" smtClean="0">
                <a:solidFill>
                  <a:srgbClr val="000099"/>
                </a:solidFill>
                <a:sym typeface="Symbol" panose="05050102010706020507" pitchFamily="18" charset="2"/>
              </a:rPr>
              <a:t></a:t>
            </a:r>
            <a:r>
              <a:rPr lang="zh-CN" altLang="en-US" sz="2000" b="1" dirty="0" smtClean="0">
                <a:solidFill>
                  <a:srgbClr val="000099"/>
                </a:solidFill>
                <a:sym typeface="Symbol" panose="05050102010706020507" pitchFamily="18" charset="2"/>
              </a:rPr>
              <a:t>满足的条件是</a:t>
            </a:r>
            <a:r>
              <a:rPr lang="zh-CN" altLang="en-US" sz="2000" dirty="0" smtClean="0">
                <a:sym typeface="Symbol" panose="05050102010706020507" pitchFamily="18" charset="2"/>
              </a:rPr>
              <a:t>对实例</a:t>
            </a:r>
            <a:r>
              <a:rPr lang="en-US" altLang="zh-CN" sz="2000" dirty="0" smtClean="0">
                <a:sym typeface="Symbol" panose="05050102010706020507" pitchFamily="18" charset="2"/>
              </a:rPr>
              <a:t>r</a:t>
            </a:r>
            <a:r>
              <a:rPr lang="zh-CN" altLang="en-US" sz="2000" dirty="0" smtClean="0">
                <a:sym typeface="Symbol" panose="05050102010706020507" pitchFamily="18" charset="2"/>
              </a:rPr>
              <a:t>中所有元组对</a:t>
            </a:r>
            <a:r>
              <a:rPr lang="en-US" altLang="zh-CN" sz="2000" dirty="0" smtClean="0">
                <a:sym typeface="Symbol" panose="05050102010706020507" pitchFamily="18" charset="2"/>
              </a:rPr>
              <a:t>t</a:t>
            </a:r>
            <a:r>
              <a:rPr lang="en-US" altLang="zh-CN" sz="2000" baseline="-25000" dirty="0" smtClean="0">
                <a:sym typeface="Symbol" panose="05050102010706020507" pitchFamily="18" charset="2"/>
              </a:rPr>
              <a:t>1</a:t>
            </a:r>
            <a:r>
              <a:rPr lang="zh-CN" altLang="en-US" sz="2000" dirty="0" smtClean="0">
                <a:sym typeface="Symbol" panose="05050102010706020507" pitchFamily="18" charset="2"/>
              </a:rPr>
              <a:t>和</a:t>
            </a:r>
            <a:r>
              <a:rPr lang="en-US" altLang="zh-CN" sz="2000" dirty="0" smtClean="0">
                <a:sym typeface="Symbol" panose="05050102010706020507" pitchFamily="18" charset="2"/>
              </a:rPr>
              <a:t>t</a:t>
            </a:r>
            <a:r>
              <a:rPr lang="en-US" altLang="zh-CN" sz="2000" baseline="-25000" dirty="0">
                <a:sym typeface="Symbol" panose="05050102010706020507" pitchFamily="18" charset="2"/>
              </a:rPr>
              <a:t>2</a:t>
            </a:r>
            <a:r>
              <a:rPr lang="zh-CN" altLang="en-US" sz="2000" i="1" dirty="0" smtClean="0">
                <a:sym typeface="Symbol" panose="05050102010706020507" pitchFamily="18" charset="2"/>
              </a:rPr>
              <a:t>，</a:t>
            </a:r>
            <a:endParaRPr lang="en-US" altLang="zh-CN" sz="2000" dirty="0" smtClean="0">
              <a:sym typeface="Symbol" panose="05050102010706020507" pitchFamily="18" charset="2"/>
            </a:endParaRPr>
          </a:p>
          <a:p>
            <a:pPr>
              <a:lnSpc>
                <a:spcPct val="150000"/>
              </a:lnSpc>
              <a:buFont typeface="Monotype Sorts" charset="2"/>
              <a:buNone/>
              <a:tabLst>
                <a:tab pos="2917825" algn="ctr"/>
              </a:tabLst>
            </a:pPr>
            <a:r>
              <a:rPr lang="en-US" altLang="zh-CN" sz="2000" i="1" dirty="0" smtClean="0">
                <a:sym typeface="Symbol" panose="05050102010706020507" pitchFamily="18" charset="2"/>
              </a:rPr>
              <a:t>		 t</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 = </a:t>
            </a:r>
            <a:r>
              <a:rPr lang="en-US" altLang="zh-CN" sz="2000" i="1" dirty="0" smtClean="0">
                <a:sym typeface="Symbol" panose="05050102010706020507" pitchFamily="18" charset="2"/>
              </a:rPr>
              <a:t>t</a:t>
            </a:r>
            <a:r>
              <a:rPr lang="en-US" altLang="zh-CN" sz="2000" baseline="-25000" dirty="0" smtClean="0">
                <a:sym typeface="Symbol" panose="05050102010706020507" pitchFamily="18" charset="2"/>
              </a:rPr>
              <a:t>2 </a:t>
            </a:r>
            <a:r>
              <a:rPr lang="en-US" altLang="zh-CN" sz="2000" dirty="0" smtClean="0">
                <a:sym typeface="Symbol" panose="05050102010706020507" pitchFamily="18" charset="2"/>
              </a:rPr>
              <a:t>[]      </a:t>
            </a:r>
            <a:r>
              <a:rPr lang="en-US" altLang="zh-CN" sz="2000" i="1" dirty="0" smtClean="0">
                <a:sym typeface="Symbol" panose="05050102010706020507" pitchFamily="18" charset="2"/>
              </a:rPr>
              <a:t>t</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a:t>
            </a:r>
            <a:r>
              <a:rPr lang="en-US" altLang="zh-CN" sz="2000" i="1" dirty="0" smtClean="0">
                <a:sym typeface="Symbol" panose="05050102010706020507" pitchFamily="18" charset="2"/>
              </a:rPr>
              <a:t> </a:t>
            </a:r>
            <a:r>
              <a:rPr lang="en-US" altLang="zh-CN" sz="2000" dirty="0" smtClean="0">
                <a:sym typeface="Symbol" panose="05050102010706020507" pitchFamily="18" charset="2"/>
              </a:rPr>
              <a:t>]  = </a:t>
            </a:r>
            <a:r>
              <a:rPr lang="en-US" altLang="zh-CN" sz="2000" i="1" dirty="0" smtClean="0">
                <a:sym typeface="Symbol" panose="05050102010706020507" pitchFamily="18" charset="2"/>
              </a:rPr>
              <a:t>t</a:t>
            </a:r>
            <a:r>
              <a:rPr lang="en-US" altLang="zh-CN" sz="2000" baseline="-25000" dirty="0" smtClean="0">
                <a:sym typeface="Symbol" panose="05050102010706020507" pitchFamily="18" charset="2"/>
              </a:rPr>
              <a:t>2 </a:t>
            </a:r>
            <a:r>
              <a:rPr lang="en-US" altLang="zh-CN" sz="2000" dirty="0" smtClean="0">
                <a:sym typeface="Symbol" panose="05050102010706020507" pitchFamily="18" charset="2"/>
              </a:rPr>
              <a:t>[</a:t>
            </a:r>
            <a:r>
              <a:rPr lang="en-US" altLang="zh-CN" sz="2000" i="1" dirty="0" smtClean="0">
                <a:sym typeface="Symbol" panose="05050102010706020507" pitchFamily="18" charset="2"/>
              </a:rPr>
              <a:t> </a:t>
            </a:r>
            <a:r>
              <a:rPr lang="en-US" altLang="zh-CN" sz="2000" dirty="0" smtClean="0">
                <a:sym typeface="Symbol" panose="05050102010706020507" pitchFamily="18" charset="2"/>
              </a:rPr>
              <a:t>] </a:t>
            </a:r>
          </a:p>
          <a:p>
            <a:pPr>
              <a:lnSpc>
                <a:spcPct val="150000"/>
              </a:lnSpc>
              <a:buFont typeface="Monotype Sorts" charset="2"/>
              <a:buNone/>
              <a:tabLst>
                <a:tab pos="2917825" algn="ctr"/>
              </a:tabLst>
            </a:pPr>
            <a:r>
              <a:rPr lang="en-US" altLang="zh-CN" sz="2000" dirty="0" smtClean="0">
                <a:sym typeface="Symbol" panose="05050102010706020507" pitchFamily="18" charset="2"/>
              </a:rPr>
              <a:t>      </a:t>
            </a:r>
            <a:r>
              <a:rPr lang="zh-CN" altLang="en-US" sz="2000" dirty="0" smtClean="0">
                <a:sym typeface="Symbol" panose="05050102010706020507" pitchFamily="18" charset="2"/>
              </a:rPr>
              <a:t>如果</a:t>
            </a:r>
            <a:r>
              <a:rPr lang="en-US" altLang="zh-CN" sz="2000" dirty="0" smtClean="0">
                <a:sym typeface="Symbol" panose="05050102010706020507" pitchFamily="18" charset="2"/>
              </a:rPr>
              <a:t>R</a:t>
            </a:r>
            <a:r>
              <a:rPr lang="zh-CN" altLang="en-US" sz="2000" dirty="0" smtClean="0">
                <a:sym typeface="Symbol" panose="05050102010706020507" pitchFamily="18" charset="2"/>
              </a:rPr>
              <a:t>的每个合法实例</a:t>
            </a:r>
            <a:r>
              <a:rPr lang="en-US" altLang="zh-CN" sz="2000" dirty="0" smtClean="0">
                <a:sym typeface="Symbol" panose="05050102010706020507" pitchFamily="18" charset="2"/>
              </a:rPr>
              <a:t>r</a:t>
            </a:r>
            <a:r>
              <a:rPr lang="zh-CN" altLang="en-US" sz="2000" dirty="0" smtClean="0">
                <a:sym typeface="Symbol" panose="05050102010706020507" pitchFamily="18" charset="2"/>
              </a:rPr>
              <a:t>都满足函数依赖  ，则我们说该函数依赖在模式</a:t>
            </a:r>
            <a:r>
              <a:rPr lang="en-US" altLang="zh-CN" sz="2000" dirty="0" smtClean="0">
                <a:sym typeface="Symbol" panose="05050102010706020507" pitchFamily="18" charset="2"/>
              </a:rPr>
              <a:t>R</a:t>
            </a:r>
            <a:r>
              <a:rPr lang="zh-CN" altLang="en-US" sz="2000" dirty="0" smtClean="0">
                <a:sym typeface="Symbol" panose="05050102010706020507" pitchFamily="18" charset="2"/>
              </a:rPr>
              <a:t>上成立 </a:t>
            </a:r>
            <a:endParaRPr lang="en-US" altLang="zh-CN" sz="2000" dirty="0" smtClean="0">
              <a:sym typeface="Symbol" panose="05050102010706020507" pitchFamily="18" charset="2"/>
            </a:endParaRPr>
          </a:p>
          <a:p>
            <a:pPr>
              <a:lnSpc>
                <a:spcPct val="90000"/>
              </a:lnSpc>
              <a:spcBef>
                <a:spcPts val="1200"/>
              </a:spcBef>
              <a:tabLst>
                <a:tab pos="2917825" algn="ctr"/>
              </a:tabLst>
            </a:pPr>
            <a:r>
              <a:rPr lang="zh-CN" altLang="en-US" sz="2000" dirty="0" smtClean="0"/>
              <a:t>例如</a:t>
            </a:r>
            <a:r>
              <a:rPr lang="en-US" altLang="zh-CN" sz="2000" dirty="0" smtClean="0"/>
              <a:t>:  </a:t>
            </a:r>
            <a:r>
              <a:rPr lang="zh-CN" altLang="en-US" sz="2000" dirty="0" smtClean="0"/>
              <a:t>考虑关系 </a:t>
            </a:r>
            <a:r>
              <a:rPr lang="en-US" altLang="zh-CN" sz="2000" i="1" dirty="0" smtClean="0"/>
              <a:t>R</a:t>
            </a:r>
            <a:r>
              <a:rPr lang="en-US" altLang="zh-CN" sz="2000" dirty="0" smtClean="0"/>
              <a:t>(A</a:t>
            </a:r>
            <a:r>
              <a:rPr lang="en-US" altLang="zh-CN" sz="2000" i="1" dirty="0" smtClean="0"/>
              <a:t>,B </a:t>
            </a:r>
            <a:r>
              <a:rPr lang="en-US" altLang="zh-CN" sz="2000" dirty="0" smtClean="0"/>
              <a:t>) </a:t>
            </a:r>
            <a:r>
              <a:rPr lang="zh-CN" altLang="en-US" sz="2000" dirty="0" smtClean="0"/>
              <a:t>具有实例 </a:t>
            </a:r>
            <a:r>
              <a:rPr lang="en-US" altLang="zh-CN" sz="2000" i="1" dirty="0" smtClean="0"/>
              <a:t>r</a:t>
            </a:r>
            <a:endParaRPr lang="en-US" altLang="zh-CN" sz="2000" dirty="0" smtClean="0"/>
          </a:p>
          <a:p>
            <a:pPr>
              <a:lnSpc>
                <a:spcPct val="90000"/>
              </a:lnSpc>
              <a:tabLst>
                <a:tab pos="2917825" algn="ctr"/>
              </a:tabLst>
            </a:pPr>
            <a:endParaRPr lang="en-US" altLang="zh-CN" sz="2000" dirty="0" smtClean="0"/>
          </a:p>
          <a:p>
            <a:pPr>
              <a:lnSpc>
                <a:spcPct val="90000"/>
              </a:lnSpc>
              <a:tabLst>
                <a:tab pos="2917825" algn="ctr"/>
              </a:tabLst>
            </a:pPr>
            <a:endParaRPr lang="en-US" altLang="zh-CN" sz="2000" dirty="0" smtClean="0"/>
          </a:p>
          <a:p>
            <a:pPr>
              <a:lnSpc>
                <a:spcPct val="90000"/>
              </a:lnSpc>
              <a:tabLst>
                <a:tab pos="2917825" algn="ctr"/>
              </a:tabLst>
            </a:pPr>
            <a:endParaRPr lang="en-US" altLang="zh-CN" sz="2000" dirty="0" smtClean="0"/>
          </a:p>
          <a:p>
            <a:pPr>
              <a:lnSpc>
                <a:spcPct val="90000"/>
              </a:lnSpc>
              <a:tabLst>
                <a:tab pos="2917825" algn="ctr"/>
              </a:tabLst>
            </a:pPr>
            <a:r>
              <a:rPr lang="zh-CN" altLang="en-US" sz="2000" dirty="0" smtClean="0"/>
              <a:t>在这个实例中</a:t>
            </a:r>
            <a:r>
              <a:rPr lang="en-US" altLang="zh-CN" sz="2000" dirty="0" smtClean="0"/>
              <a:t>,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t>B</a:t>
            </a:r>
            <a:r>
              <a:rPr lang="en-US" altLang="zh-CN" sz="2000" dirty="0" smtClean="0"/>
              <a:t> </a:t>
            </a:r>
            <a:r>
              <a:rPr lang="zh-CN" altLang="en-US" sz="2000" dirty="0" smtClean="0"/>
              <a:t>不成立</a:t>
            </a:r>
            <a:r>
              <a:rPr lang="en-US" altLang="zh-CN" sz="2000" dirty="0" smtClean="0"/>
              <a:t>, </a:t>
            </a:r>
            <a:r>
              <a:rPr lang="zh-CN" altLang="en-US" sz="2000" dirty="0" smtClean="0"/>
              <a:t>但  </a:t>
            </a:r>
            <a:r>
              <a:rPr lang="en-US" altLang="zh-CN" sz="2000" i="1" dirty="0" smtClean="0"/>
              <a:t>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A</a:t>
            </a:r>
            <a:r>
              <a:rPr lang="en-US" altLang="zh-CN" sz="2000" dirty="0" smtClean="0"/>
              <a:t> </a:t>
            </a:r>
            <a:r>
              <a:rPr lang="zh-CN" altLang="en-US" sz="2000" dirty="0" smtClean="0"/>
              <a:t>成立</a:t>
            </a:r>
            <a:r>
              <a:rPr lang="en-US" altLang="zh-CN" sz="2000" dirty="0" smtClean="0"/>
              <a:t> </a:t>
            </a:r>
          </a:p>
          <a:p>
            <a:pPr>
              <a:lnSpc>
                <a:spcPct val="90000"/>
              </a:lnSpc>
              <a:tabLst>
                <a:tab pos="2917825" algn="ctr"/>
              </a:tabLst>
            </a:pPr>
            <a:r>
              <a:rPr lang="zh-CN" altLang="en-US" sz="2000" dirty="0" smtClean="0">
                <a:latin typeface="华文新魏" panose="02010800040101010101" pitchFamily="2" charset="-122"/>
                <a:sym typeface="Symbol" panose="05050102010706020507" pitchFamily="18" charset="2"/>
              </a:rPr>
              <a:t>语义确定：</a:t>
            </a:r>
            <a:r>
              <a:rPr lang="en-US" altLang="zh-CN" sz="2000" dirty="0" smtClean="0">
                <a:latin typeface="华文新魏" panose="02010800040101010101" pitchFamily="2" charset="-122"/>
                <a:sym typeface="Symbol" panose="05050102010706020507" pitchFamily="18" charset="2"/>
              </a:rPr>
              <a:t>S</a:t>
            </a:r>
            <a:r>
              <a:rPr lang="en-US" altLang="zh-CN" sz="2000" dirty="0">
                <a:latin typeface="华文新魏" panose="02010800040101010101" pitchFamily="2" charset="-122"/>
                <a:sym typeface="Symbol" panose="05050102010706020507" pitchFamily="18" charset="2"/>
              </a:rPr>
              <a:t>#  SN</a:t>
            </a:r>
            <a:r>
              <a:rPr lang="zh-CN" altLang="en-US" sz="2000" dirty="0">
                <a:latin typeface="华文新魏" panose="02010800040101010101" pitchFamily="2" charset="-122"/>
                <a:sym typeface="Symbol" panose="05050102010706020507" pitchFamily="18" charset="2"/>
              </a:rPr>
              <a:t>， （</a:t>
            </a:r>
            <a:r>
              <a:rPr lang="en-US" altLang="zh-CN" sz="2000" dirty="0">
                <a:latin typeface="华文新魏" panose="02010800040101010101" pitchFamily="2" charset="-122"/>
                <a:sym typeface="Symbol" panose="05050102010706020507" pitchFamily="18" charset="2"/>
              </a:rPr>
              <a:t>S#</a:t>
            </a:r>
            <a:r>
              <a:rPr lang="zh-CN" altLang="en-US"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sym typeface="Symbol" panose="05050102010706020507" pitchFamily="18" charset="2"/>
              </a:rPr>
              <a:t>C#</a:t>
            </a:r>
            <a:r>
              <a:rPr lang="zh-CN" altLang="en-US" sz="2000" dirty="0">
                <a:latin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sym typeface="Symbol" panose="05050102010706020507" pitchFamily="18" charset="2"/>
              </a:rPr>
              <a:t>G</a:t>
            </a:r>
            <a:endParaRPr lang="en-US" altLang="zh-CN" sz="2000" dirty="0" smtClean="0"/>
          </a:p>
          <a:p>
            <a:pPr>
              <a:lnSpc>
                <a:spcPct val="90000"/>
              </a:lnSpc>
              <a:tabLst>
                <a:tab pos="2917825" algn="ctr"/>
              </a:tabLst>
            </a:pPr>
            <a:endParaRPr lang="en-US" altLang="zh-CN" sz="2000" i="1" dirty="0" smtClean="0">
              <a:sym typeface="Symbol" panose="05050102010706020507" pitchFamily="18" charset="2"/>
            </a:endParaRPr>
          </a:p>
        </p:txBody>
      </p:sp>
      <p:sp>
        <p:nvSpPr>
          <p:cNvPr id="31748" name="Text Box 4"/>
          <p:cNvSpPr txBox="1">
            <a:spLocks noChangeArrowheads="1"/>
          </p:cNvSpPr>
          <p:nvPr/>
        </p:nvSpPr>
        <p:spPr bwMode="auto">
          <a:xfrm>
            <a:off x="3659188" y="4538409"/>
            <a:ext cx="777875"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AutoNum type="arabicPlain"/>
            </a:pPr>
            <a:r>
              <a:rPr kumimoji="0" lang="en-US" altLang="zh-CN" sz="1800" dirty="0">
                <a:latin typeface="Helvetica" panose="020B0604020202020204" pitchFamily="34" charset="0"/>
              </a:rPr>
              <a:t>4</a:t>
            </a:r>
          </a:p>
          <a:p>
            <a:pPr>
              <a:spcBef>
                <a:spcPct val="0"/>
              </a:spcBef>
              <a:buClrTx/>
              <a:buSzTx/>
              <a:buFontTx/>
              <a:buNone/>
            </a:pPr>
            <a:r>
              <a:rPr kumimoji="0" lang="en-US" altLang="zh-CN" sz="1800" dirty="0">
                <a:latin typeface="Helvetica" panose="020B0604020202020204" pitchFamily="34" charset="0"/>
              </a:rPr>
              <a:t>1     5</a:t>
            </a:r>
          </a:p>
          <a:p>
            <a:pPr>
              <a:spcBef>
                <a:spcPct val="0"/>
              </a:spcBef>
              <a:buClrTx/>
              <a:buSzTx/>
              <a:buFontTx/>
              <a:buNone/>
            </a:pPr>
            <a:r>
              <a:rPr kumimoji="0" lang="en-US" altLang="zh-CN" sz="1800" dirty="0">
                <a:latin typeface="Helvetica" panose="020B0604020202020204" pitchFamily="34" charset="0"/>
              </a:rPr>
              <a:t>3     7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6"/>
          <p:cNvSpPr>
            <a:spLocks noGrp="1" noChangeArrowheads="1"/>
          </p:cNvSpPr>
          <p:nvPr>
            <p:ph type="title"/>
          </p:nvPr>
        </p:nvSpPr>
        <p:spPr/>
        <p:txBody>
          <a:bodyPr/>
          <a:lstStyle/>
          <a:p>
            <a:pPr eaLnBrk="1" hangingPunct="1"/>
            <a:r>
              <a:rPr lang="zh-CN" altLang="en-US" smtClean="0"/>
              <a:t>函数依赖</a:t>
            </a:r>
          </a:p>
        </p:txBody>
      </p:sp>
      <p:sp>
        <p:nvSpPr>
          <p:cNvPr id="33797" name="Rectangle 1027"/>
          <p:cNvSpPr>
            <a:spLocks noGrp="1" noChangeArrowheads="1"/>
          </p:cNvSpPr>
          <p:nvPr>
            <p:ph idx="1"/>
          </p:nvPr>
        </p:nvSpPr>
        <p:spPr>
          <a:xfrm>
            <a:off x="685800" y="3810000"/>
            <a:ext cx="7772400" cy="2643188"/>
          </a:xfrm>
        </p:spPr>
        <p:txBody>
          <a:bodyPr/>
          <a:lstStyle/>
          <a:p>
            <a:pPr eaLnBrk="1" hangingPunct="1">
              <a:lnSpc>
                <a:spcPct val="90000"/>
              </a:lnSpc>
            </a:pPr>
            <a:r>
              <a:rPr lang="zh-CN" altLang="en-US" sz="2600" dirty="0" smtClean="0">
                <a:latin typeface="华文新魏" panose="02010800040101010101" pitchFamily="2" charset="-122"/>
              </a:rPr>
              <a:t>检验：</a:t>
            </a:r>
            <a:r>
              <a:rPr lang="en-US" altLang="zh-CN" sz="2600" dirty="0" smtClean="0">
                <a:latin typeface="华文新魏" panose="02010800040101010101" pitchFamily="2" charset="-122"/>
              </a:rPr>
              <a:t>A→C？C→A？AB→D？</a:t>
            </a:r>
          </a:p>
          <a:p>
            <a:pPr eaLnBrk="1" hangingPunct="1">
              <a:lnSpc>
                <a:spcPct val="90000"/>
              </a:lnSpc>
            </a:pPr>
            <a:r>
              <a:rPr lang="zh-CN" altLang="en-US" sz="2600" dirty="0" smtClean="0">
                <a:latin typeface="华文新魏" panose="02010800040101010101" pitchFamily="2" charset="-122"/>
              </a:rPr>
              <a:t>辨识：</a:t>
            </a:r>
          </a:p>
          <a:p>
            <a:pPr lvl="1" eaLnBrk="1" hangingPunct="1">
              <a:lnSpc>
                <a:spcPct val="150000"/>
              </a:lnSpc>
            </a:pPr>
            <a:r>
              <a:rPr lang="zh-CN" altLang="en-US" sz="2000" dirty="0" smtClean="0">
                <a:latin typeface="华文新魏" panose="02010800040101010101" pitchFamily="2" charset="-122"/>
              </a:rPr>
              <a:t>满足依赖的关系：依赖在模式的某个关系实例上成立</a:t>
            </a:r>
          </a:p>
          <a:p>
            <a:pPr lvl="1" eaLnBrk="1" hangingPunct="1">
              <a:lnSpc>
                <a:spcPct val="150000"/>
              </a:lnSpc>
            </a:pPr>
            <a:r>
              <a:rPr lang="zh-CN" altLang="en-US" sz="2000" dirty="0" smtClean="0">
                <a:latin typeface="华文新魏" panose="02010800040101010101" pitchFamily="2" charset="-122"/>
              </a:rPr>
              <a:t>模式上成立的依赖：依赖在模式的所有关系实例上都成立</a:t>
            </a:r>
          </a:p>
        </p:txBody>
      </p:sp>
      <p:grpSp>
        <p:nvGrpSpPr>
          <p:cNvPr id="33798" name="Group 1028"/>
          <p:cNvGrpSpPr>
            <a:grpSpLocks/>
          </p:cNvGrpSpPr>
          <p:nvPr/>
        </p:nvGrpSpPr>
        <p:grpSpPr bwMode="auto">
          <a:xfrm>
            <a:off x="1524000" y="1381125"/>
            <a:ext cx="6096000" cy="2428875"/>
            <a:chOff x="960" y="1344"/>
            <a:chExt cx="3840" cy="1722"/>
          </a:xfrm>
        </p:grpSpPr>
        <p:sp>
          <p:nvSpPr>
            <p:cNvPr id="33799" name="Rectangle 1029"/>
            <p:cNvSpPr>
              <a:spLocks noChangeArrowheads="1"/>
            </p:cNvSpPr>
            <p:nvPr/>
          </p:nvSpPr>
          <p:spPr bwMode="auto">
            <a:xfrm>
              <a:off x="384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d4</a:t>
              </a:r>
            </a:p>
          </p:txBody>
        </p:sp>
        <p:sp>
          <p:nvSpPr>
            <p:cNvPr id="33800" name="Rectangle 1030"/>
            <p:cNvSpPr>
              <a:spLocks noChangeArrowheads="1"/>
            </p:cNvSpPr>
            <p:nvPr/>
          </p:nvSpPr>
          <p:spPr bwMode="auto">
            <a:xfrm>
              <a:off x="384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d3</a:t>
              </a:r>
            </a:p>
          </p:txBody>
        </p:sp>
        <p:sp>
          <p:nvSpPr>
            <p:cNvPr id="33801" name="Rectangle 1031"/>
            <p:cNvSpPr>
              <a:spLocks noChangeArrowheads="1"/>
            </p:cNvSpPr>
            <p:nvPr/>
          </p:nvSpPr>
          <p:spPr bwMode="auto">
            <a:xfrm>
              <a:off x="384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d2</a:t>
              </a:r>
            </a:p>
          </p:txBody>
        </p:sp>
        <p:sp>
          <p:nvSpPr>
            <p:cNvPr id="33802" name="Rectangle 1032"/>
            <p:cNvSpPr>
              <a:spLocks noChangeArrowheads="1"/>
            </p:cNvSpPr>
            <p:nvPr/>
          </p:nvSpPr>
          <p:spPr bwMode="auto">
            <a:xfrm>
              <a:off x="384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d2</a:t>
              </a:r>
            </a:p>
          </p:txBody>
        </p:sp>
        <p:sp>
          <p:nvSpPr>
            <p:cNvPr id="33803" name="Rectangle 1033"/>
            <p:cNvSpPr>
              <a:spLocks noChangeArrowheads="1"/>
            </p:cNvSpPr>
            <p:nvPr/>
          </p:nvSpPr>
          <p:spPr bwMode="auto">
            <a:xfrm>
              <a:off x="384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d1</a:t>
              </a:r>
            </a:p>
          </p:txBody>
        </p:sp>
        <p:sp>
          <p:nvSpPr>
            <p:cNvPr id="33804" name="Rectangle 1034"/>
            <p:cNvSpPr>
              <a:spLocks noChangeArrowheads="1"/>
            </p:cNvSpPr>
            <p:nvPr/>
          </p:nvSpPr>
          <p:spPr bwMode="auto">
            <a:xfrm>
              <a:off x="384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D</a:t>
              </a:r>
            </a:p>
          </p:txBody>
        </p:sp>
        <p:sp>
          <p:nvSpPr>
            <p:cNvPr id="33805" name="Rectangle 1035"/>
            <p:cNvSpPr>
              <a:spLocks noChangeArrowheads="1"/>
            </p:cNvSpPr>
            <p:nvPr/>
          </p:nvSpPr>
          <p:spPr bwMode="auto">
            <a:xfrm>
              <a:off x="288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c2</a:t>
              </a:r>
            </a:p>
          </p:txBody>
        </p:sp>
        <p:sp>
          <p:nvSpPr>
            <p:cNvPr id="33806" name="Rectangle 1036"/>
            <p:cNvSpPr>
              <a:spLocks noChangeArrowheads="1"/>
            </p:cNvSpPr>
            <p:nvPr/>
          </p:nvSpPr>
          <p:spPr bwMode="auto">
            <a:xfrm>
              <a:off x="192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b3</a:t>
              </a:r>
            </a:p>
          </p:txBody>
        </p:sp>
        <p:sp>
          <p:nvSpPr>
            <p:cNvPr id="33807" name="Rectangle 1037"/>
            <p:cNvSpPr>
              <a:spLocks noChangeArrowheads="1"/>
            </p:cNvSpPr>
            <p:nvPr/>
          </p:nvSpPr>
          <p:spPr bwMode="auto">
            <a:xfrm>
              <a:off x="96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a3</a:t>
              </a:r>
            </a:p>
          </p:txBody>
        </p:sp>
        <p:sp>
          <p:nvSpPr>
            <p:cNvPr id="33808" name="Rectangle 1038"/>
            <p:cNvSpPr>
              <a:spLocks noChangeArrowheads="1"/>
            </p:cNvSpPr>
            <p:nvPr/>
          </p:nvSpPr>
          <p:spPr bwMode="auto">
            <a:xfrm>
              <a:off x="288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c2</a:t>
              </a:r>
            </a:p>
          </p:txBody>
        </p:sp>
        <p:sp>
          <p:nvSpPr>
            <p:cNvPr id="33809" name="Rectangle 1039"/>
            <p:cNvSpPr>
              <a:spLocks noChangeArrowheads="1"/>
            </p:cNvSpPr>
            <p:nvPr/>
          </p:nvSpPr>
          <p:spPr bwMode="auto">
            <a:xfrm>
              <a:off x="192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b3</a:t>
              </a:r>
            </a:p>
          </p:txBody>
        </p:sp>
        <p:sp>
          <p:nvSpPr>
            <p:cNvPr id="33810" name="Rectangle 1040"/>
            <p:cNvSpPr>
              <a:spLocks noChangeArrowheads="1"/>
            </p:cNvSpPr>
            <p:nvPr/>
          </p:nvSpPr>
          <p:spPr bwMode="auto">
            <a:xfrm>
              <a:off x="96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a2</a:t>
              </a:r>
            </a:p>
          </p:txBody>
        </p:sp>
        <p:sp>
          <p:nvSpPr>
            <p:cNvPr id="33811" name="Rectangle 1041"/>
            <p:cNvSpPr>
              <a:spLocks noChangeArrowheads="1"/>
            </p:cNvSpPr>
            <p:nvPr/>
          </p:nvSpPr>
          <p:spPr bwMode="auto">
            <a:xfrm>
              <a:off x="288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c2</a:t>
              </a:r>
            </a:p>
          </p:txBody>
        </p:sp>
        <p:sp>
          <p:nvSpPr>
            <p:cNvPr id="33812" name="Rectangle 1042"/>
            <p:cNvSpPr>
              <a:spLocks noChangeArrowheads="1"/>
            </p:cNvSpPr>
            <p:nvPr/>
          </p:nvSpPr>
          <p:spPr bwMode="auto">
            <a:xfrm>
              <a:off x="192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b2</a:t>
              </a:r>
            </a:p>
          </p:txBody>
        </p:sp>
        <p:sp>
          <p:nvSpPr>
            <p:cNvPr id="33813" name="Rectangle 1043"/>
            <p:cNvSpPr>
              <a:spLocks noChangeArrowheads="1"/>
            </p:cNvSpPr>
            <p:nvPr/>
          </p:nvSpPr>
          <p:spPr bwMode="auto">
            <a:xfrm>
              <a:off x="96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a2</a:t>
              </a:r>
            </a:p>
          </p:txBody>
        </p:sp>
        <p:sp>
          <p:nvSpPr>
            <p:cNvPr id="33814" name="Rectangle 1044"/>
            <p:cNvSpPr>
              <a:spLocks noChangeArrowheads="1"/>
            </p:cNvSpPr>
            <p:nvPr/>
          </p:nvSpPr>
          <p:spPr bwMode="auto">
            <a:xfrm>
              <a:off x="288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c1</a:t>
              </a:r>
            </a:p>
          </p:txBody>
        </p:sp>
        <p:sp>
          <p:nvSpPr>
            <p:cNvPr id="33815" name="Rectangle 1045"/>
            <p:cNvSpPr>
              <a:spLocks noChangeArrowheads="1"/>
            </p:cNvSpPr>
            <p:nvPr/>
          </p:nvSpPr>
          <p:spPr bwMode="auto">
            <a:xfrm>
              <a:off x="192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b2</a:t>
              </a:r>
            </a:p>
          </p:txBody>
        </p:sp>
        <p:sp>
          <p:nvSpPr>
            <p:cNvPr id="33816" name="Rectangle 1046"/>
            <p:cNvSpPr>
              <a:spLocks noChangeArrowheads="1"/>
            </p:cNvSpPr>
            <p:nvPr/>
          </p:nvSpPr>
          <p:spPr bwMode="auto">
            <a:xfrm>
              <a:off x="96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a1</a:t>
              </a:r>
            </a:p>
          </p:txBody>
        </p:sp>
        <p:sp>
          <p:nvSpPr>
            <p:cNvPr id="33817" name="Rectangle 1047"/>
            <p:cNvSpPr>
              <a:spLocks noChangeArrowheads="1"/>
            </p:cNvSpPr>
            <p:nvPr/>
          </p:nvSpPr>
          <p:spPr bwMode="auto">
            <a:xfrm>
              <a:off x="288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c1</a:t>
              </a:r>
            </a:p>
          </p:txBody>
        </p:sp>
        <p:sp>
          <p:nvSpPr>
            <p:cNvPr id="33818" name="Rectangle 1048"/>
            <p:cNvSpPr>
              <a:spLocks noChangeArrowheads="1"/>
            </p:cNvSpPr>
            <p:nvPr/>
          </p:nvSpPr>
          <p:spPr bwMode="auto">
            <a:xfrm>
              <a:off x="192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b1</a:t>
              </a:r>
            </a:p>
          </p:txBody>
        </p:sp>
        <p:sp>
          <p:nvSpPr>
            <p:cNvPr id="33819" name="Rectangle 1049"/>
            <p:cNvSpPr>
              <a:spLocks noChangeArrowheads="1"/>
            </p:cNvSpPr>
            <p:nvPr/>
          </p:nvSpPr>
          <p:spPr bwMode="auto">
            <a:xfrm>
              <a:off x="96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a1</a:t>
              </a:r>
            </a:p>
          </p:txBody>
        </p:sp>
        <p:sp>
          <p:nvSpPr>
            <p:cNvPr id="33820" name="Rectangle 1050"/>
            <p:cNvSpPr>
              <a:spLocks noChangeArrowheads="1"/>
            </p:cNvSpPr>
            <p:nvPr/>
          </p:nvSpPr>
          <p:spPr bwMode="auto">
            <a:xfrm>
              <a:off x="288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C</a:t>
              </a:r>
            </a:p>
          </p:txBody>
        </p:sp>
        <p:sp>
          <p:nvSpPr>
            <p:cNvPr id="33821" name="Rectangle 1051"/>
            <p:cNvSpPr>
              <a:spLocks noChangeArrowheads="1"/>
            </p:cNvSpPr>
            <p:nvPr/>
          </p:nvSpPr>
          <p:spPr bwMode="auto">
            <a:xfrm>
              <a:off x="192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B</a:t>
              </a:r>
            </a:p>
          </p:txBody>
        </p:sp>
        <p:sp>
          <p:nvSpPr>
            <p:cNvPr id="33822" name="Rectangle 1052"/>
            <p:cNvSpPr>
              <a:spLocks noChangeArrowheads="1"/>
            </p:cNvSpPr>
            <p:nvPr/>
          </p:nvSpPr>
          <p:spPr bwMode="auto">
            <a:xfrm>
              <a:off x="96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200">
                  <a:solidFill>
                    <a:schemeClr val="bg2"/>
                  </a:solidFill>
                  <a:latin typeface="华文新魏" panose="02010800040101010101" pitchFamily="2" charset="-122"/>
                  <a:ea typeface="华文新魏" panose="02010800040101010101" pitchFamily="2" charset="-122"/>
                </a:rPr>
                <a:t>A</a:t>
              </a:r>
            </a:p>
          </p:txBody>
        </p:sp>
        <p:sp>
          <p:nvSpPr>
            <p:cNvPr id="33823" name="Line 1053"/>
            <p:cNvSpPr>
              <a:spLocks noChangeShapeType="1"/>
            </p:cNvSpPr>
            <p:nvPr/>
          </p:nvSpPr>
          <p:spPr bwMode="auto">
            <a:xfrm>
              <a:off x="960" y="1344"/>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Line 1054"/>
            <p:cNvSpPr>
              <a:spLocks noChangeShapeType="1"/>
            </p:cNvSpPr>
            <p:nvPr/>
          </p:nvSpPr>
          <p:spPr bwMode="auto">
            <a:xfrm>
              <a:off x="960" y="1631"/>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1055"/>
            <p:cNvSpPr>
              <a:spLocks noChangeShapeType="1"/>
            </p:cNvSpPr>
            <p:nvPr/>
          </p:nvSpPr>
          <p:spPr bwMode="auto">
            <a:xfrm>
              <a:off x="960" y="1918"/>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1056"/>
            <p:cNvSpPr>
              <a:spLocks noChangeShapeType="1"/>
            </p:cNvSpPr>
            <p:nvPr/>
          </p:nvSpPr>
          <p:spPr bwMode="auto">
            <a:xfrm>
              <a:off x="960" y="2205"/>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7" name="Line 1057"/>
            <p:cNvSpPr>
              <a:spLocks noChangeShapeType="1"/>
            </p:cNvSpPr>
            <p:nvPr/>
          </p:nvSpPr>
          <p:spPr bwMode="auto">
            <a:xfrm>
              <a:off x="960" y="2492"/>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Line 1058"/>
            <p:cNvSpPr>
              <a:spLocks noChangeShapeType="1"/>
            </p:cNvSpPr>
            <p:nvPr/>
          </p:nvSpPr>
          <p:spPr bwMode="auto">
            <a:xfrm>
              <a:off x="960" y="2779"/>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Line 1059"/>
            <p:cNvSpPr>
              <a:spLocks noChangeShapeType="1"/>
            </p:cNvSpPr>
            <p:nvPr/>
          </p:nvSpPr>
          <p:spPr bwMode="auto">
            <a:xfrm>
              <a:off x="960" y="3066"/>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1060"/>
            <p:cNvSpPr>
              <a:spLocks noChangeShapeType="1"/>
            </p:cNvSpPr>
            <p:nvPr/>
          </p:nvSpPr>
          <p:spPr bwMode="auto">
            <a:xfrm>
              <a:off x="960" y="1344"/>
              <a:ext cx="0" cy="172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1061"/>
            <p:cNvSpPr>
              <a:spLocks noChangeShapeType="1"/>
            </p:cNvSpPr>
            <p:nvPr/>
          </p:nvSpPr>
          <p:spPr bwMode="auto">
            <a:xfrm>
              <a:off x="1920" y="1344"/>
              <a:ext cx="0" cy="172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1062"/>
            <p:cNvSpPr>
              <a:spLocks noChangeShapeType="1"/>
            </p:cNvSpPr>
            <p:nvPr/>
          </p:nvSpPr>
          <p:spPr bwMode="auto">
            <a:xfrm>
              <a:off x="2880" y="1344"/>
              <a:ext cx="0" cy="172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1063"/>
            <p:cNvSpPr>
              <a:spLocks noChangeShapeType="1"/>
            </p:cNvSpPr>
            <p:nvPr/>
          </p:nvSpPr>
          <p:spPr bwMode="auto">
            <a:xfrm>
              <a:off x="3840" y="1344"/>
              <a:ext cx="0" cy="172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1064"/>
            <p:cNvSpPr>
              <a:spLocks noChangeShapeType="1"/>
            </p:cNvSpPr>
            <p:nvPr/>
          </p:nvSpPr>
          <p:spPr bwMode="auto">
            <a:xfrm>
              <a:off x="4800" y="1344"/>
              <a:ext cx="0" cy="172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4" name="Group 2"/>
          <p:cNvGrpSpPr>
            <a:grpSpLocks/>
          </p:cNvGrpSpPr>
          <p:nvPr/>
        </p:nvGrpSpPr>
        <p:grpSpPr bwMode="auto">
          <a:xfrm>
            <a:off x="1524000" y="1676400"/>
            <a:ext cx="6096000" cy="2286000"/>
            <a:chOff x="960" y="864"/>
            <a:chExt cx="3840" cy="1440"/>
          </a:xfrm>
        </p:grpSpPr>
        <p:sp>
          <p:nvSpPr>
            <p:cNvPr id="35847" name="Rectangle 3"/>
            <p:cNvSpPr>
              <a:spLocks noChangeArrowheads="1"/>
            </p:cNvSpPr>
            <p:nvPr/>
          </p:nvSpPr>
          <p:spPr bwMode="auto">
            <a:xfrm>
              <a:off x="3520" y="1948"/>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3</a:t>
              </a:r>
            </a:p>
          </p:txBody>
        </p:sp>
        <p:sp>
          <p:nvSpPr>
            <p:cNvPr id="35848" name="Rectangle 4"/>
            <p:cNvSpPr>
              <a:spLocks noChangeArrowheads="1"/>
            </p:cNvSpPr>
            <p:nvPr/>
          </p:nvSpPr>
          <p:spPr bwMode="auto">
            <a:xfrm>
              <a:off x="2240" y="1948"/>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3</a:t>
              </a:r>
            </a:p>
          </p:txBody>
        </p:sp>
        <p:sp>
          <p:nvSpPr>
            <p:cNvPr id="35849" name="Rectangle 5"/>
            <p:cNvSpPr>
              <a:spLocks noChangeArrowheads="1"/>
            </p:cNvSpPr>
            <p:nvPr/>
          </p:nvSpPr>
          <p:spPr bwMode="auto">
            <a:xfrm>
              <a:off x="960" y="1948"/>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5</a:t>
              </a:r>
            </a:p>
          </p:txBody>
        </p:sp>
        <p:sp>
          <p:nvSpPr>
            <p:cNvPr id="35850" name="Rectangle 6"/>
            <p:cNvSpPr>
              <a:spLocks noChangeArrowheads="1"/>
            </p:cNvSpPr>
            <p:nvPr/>
          </p:nvSpPr>
          <p:spPr bwMode="auto">
            <a:xfrm>
              <a:off x="3520" y="1592"/>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3</a:t>
              </a:r>
            </a:p>
          </p:txBody>
        </p:sp>
        <p:sp>
          <p:nvSpPr>
            <p:cNvPr id="35851" name="Rectangle 7"/>
            <p:cNvSpPr>
              <a:spLocks noChangeArrowheads="1"/>
            </p:cNvSpPr>
            <p:nvPr/>
          </p:nvSpPr>
          <p:spPr bwMode="auto">
            <a:xfrm>
              <a:off x="2240" y="1592"/>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2</a:t>
              </a:r>
            </a:p>
          </p:txBody>
        </p:sp>
        <p:sp>
          <p:nvSpPr>
            <p:cNvPr id="35852" name="Rectangle 8"/>
            <p:cNvSpPr>
              <a:spLocks noChangeArrowheads="1"/>
            </p:cNvSpPr>
            <p:nvPr/>
          </p:nvSpPr>
          <p:spPr bwMode="auto">
            <a:xfrm>
              <a:off x="960" y="1592"/>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4</a:t>
              </a:r>
            </a:p>
          </p:txBody>
        </p:sp>
        <p:sp>
          <p:nvSpPr>
            <p:cNvPr id="35853" name="Rectangle 9"/>
            <p:cNvSpPr>
              <a:spLocks noChangeArrowheads="1"/>
            </p:cNvSpPr>
            <p:nvPr/>
          </p:nvSpPr>
          <p:spPr bwMode="auto">
            <a:xfrm>
              <a:off x="3520" y="1236"/>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3</a:t>
              </a:r>
            </a:p>
          </p:txBody>
        </p:sp>
        <p:sp>
          <p:nvSpPr>
            <p:cNvPr id="35854" name="Rectangle 10"/>
            <p:cNvSpPr>
              <a:spLocks noChangeArrowheads="1"/>
            </p:cNvSpPr>
            <p:nvPr/>
          </p:nvSpPr>
          <p:spPr bwMode="auto">
            <a:xfrm>
              <a:off x="2240" y="1236"/>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2</a:t>
              </a:r>
            </a:p>
          </p:txBody>
        </p:sp>
        <p:sp>
          <p:nvSpPr>
            <p:cNvPr id="35855" name="Rectangle 11"/>
            <p:cNvSpPr>
              <a:spLocks noChangeArrowheads="1"/>
            </p:cNvSpPr>
            <p:nvPr/>
          </p:nvSpPr>
          <p:spPr bwMode="auto">
            <a:xfrm>
              <a:off x="960" y="1236"/>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zh-CN" altLang="en-US" sz="2600">
                  <a:solidFill>
                    <a:schemeClr val="bg2"/>
                  </a:solidFill>
                  <a:latin typeface="华文新魏" panose="02010800040101010101" pitchFamily="2" charset="-122"/>
                  <a:ea typeface="华文新魏" panose="02010800040101010101" pitchFamily="2" charset="-122"/>
                </a:rPr>
                <a:t>1</a:t>
              </a:r>
            </a:p>
          </p:txBody>
        </p:sp>
        <p:sp>
          <p:nvSpPr>
            <p:cNvPr id="35856" name="Rectangle 12"/>
            <p:cNvSpPr>
              <a:spLocks noChangeArrowheads="1"/>
            </p:cNvSpPr>
            <p:nvPr/>
          </p:nvSpPr>
          <p:spPr bwMode="auto">
            <a:xfrm>
              <a:off x="3520" y="864"/>
              <a:ext cx="1280" cy="37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600">
                  <a:solidFill>
                    <a:schemeClr val="bg2"/>
                  </a:solidFill>
                  <a:latin typeface="华文新魏" panose="02010800040101010101" pitchFamily="2" charset="-122"/>
                  <a:ea typeface="华文新魏" panose="02010800040101010101" pitchFamily="2" charset="-122"/>
                </a:rPr>
                <a:t>C</a:t>
              </a:r>
            </a:p>
          </p:txBody>
        </p:sp>
        <p:sp>
          <p:nvSpPr>
            <p:cNvPr id="35857" name="Rectangle 13"/>
            <p:cNvSpPr>
              <a:spLocks noChangeArrowheads="1"/>
            </p:cNvSpPr>
            <p:nvPr/>
          </p:nvSpPr>
          <p:spPr bwMode="auto">
            <a:xfrm>
              <a:off x="2240" y="864"/>
              <a:ext cx="1280" cy="37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600">
                  <a:solidFill>
                    <a:schemeClr val="bg2"/>
                  </a:solidFill>
                  <a:latin typeface="华文新魏" panose="02010800040101010101" pitchFamily="2" charset="-122"/>
                  <a:ea typeface="华文新魏" panose="02010800040101010101" pitchFamily="2" charset="-122"/>
                </a:rPr>
                <a:t>B</a:t>
              </a:r>
            </a:p>
          </p:txBody>
        </p:sp>
        <p:sp>
          <p:nvSpPr>
            <p:cNvPr id="35858" name="Rectangle 14"/>
            <p:cNvSpPr>
              <a:spLocks noChangeArrowheads="1"/>
            </p:cNvSpPr>
            <p:nvPr/>
          </p:nvSpPr>
          <p:spPr bwMode="auto">
            <a:xfrm>
              <a:off x="960" y="864"/>
              <a:ext cx="1280" cy="37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kumimoji="0" lang="en-US" altLang="zh-CN" sz="2600">
                  <a:solidFill>
                    <a:schemeClr val="bg2"/>
                  </a:solidFill>
                  <a:latin typeface="华文新魏" panose="02010800040101010101" pitchFamily="2" charset="-122"/>
                  <a:ea typeface="华文新魏" panose="02010800040101010101" pitchFamily="2" charset="-122"/>
                </a:rPr>
                <a:t>A</a:t>
              </a:r>
            </a:p>
          </p:txBody>
        </p:sp>
        <p:sp>
          <p:nvSpPr>
            <p:cNvPr id="35859" name="Line 15"/>
            <p:cNvSpPr>
              <a:spLocks noChangeShapeType="1"/>
            </p:cNvSpPr>
            <p:nvPr/>
          </p:nvSpPr>
          <p:spPr bwMode="auto">
            <a:xfrm>
              <a:off x="960" y="864"/>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16"/>
            <p:cNvSpPr>
              <a:spLocks noChangeShapeType="1"/>
            </p:cNvSpPr>
            <p:nvPr/>
          </p:nvSpPr>
          <p:spPr bwMode="auto">
            <a:xfrm>
              <a:off x="960" y="1236"/>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Line 17"/>
            <p:cNvSpPr>
              <a:spLocks noChangeShapeType="1"/>
            </p:cNvSpPr>
            <p:nvPr/>
          </p:nvSpPr>
          <p:spPr bwMode="auto">
            <a:xfrm>
              <a:off x="960" y="1592"/>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18"/>
            <p:cNvSpPr>
              <a:spLocks noChangeShapeType="1"/>
            </p:cNvSpPr>
            <p:nvPr/>
          </p:nvSpPr>
          <p:spPr bwMode="auto">
            <a:xfrm>
              <a:off x="960" y="1948"/>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19"/>
            <p:cNvSpPr>
              <a:spLocks noChangeShapeType="1"/>
            </p:cNvSpPr>
            <p:nvPr/>
          </p:nvSpPr>
          <p:spPr bwMode="auto">
            <a:xfrm>
              <a:off x="960" y="2304"/>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20"/>
            <p:cNvSpPr>
              <a:spLocks noChangeShapeType="1"/>
            </p:cNvSpPr>
            <p:nvPr/>
          </p:nvSpPr>
          <p:spPr bwMode="auto">
            <a:xfrm>
              <a:off x="960" y="864"/>
              <a:ext cx="0" cy="144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1"/>
            <p:cNvSpPr>
              <a:spLocks noChangeShapeType="1"/>
            </p:cNvSpPr>
            <p:nvPr/>
          </p:nvSpPr>
          <p:spPr bwMode="auto">
            <a:xfrm>
              <a:off x="2240" y="864"/>
              <a:ext cx="0" cy="144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2"/>
            <p:cNvSpPr>
              <a:spLocks noChangeShapeType="1"/>
            </p:cNvSpPr>
            <p:nvPr/>
          </p:nvSpPr>
          <p:spPr bwMode="auto">
            <a:xfrm>
              <a:off x="3520" y="864"/>
              <a:ext cx="0" cy="144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3"/>
            <p:cNvSpPr>
              <a:spLocks noChangeShapeType="1"/>
            </p:cNvSpPr>
            <p:nvPr/>
          </p:nvSpPr>
          <p:spPr bwMode="auto">
            <a:xfrm>
              <a:off x="4800" y="864"/>
              <a:ext cx="0" cy="144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45" name="Rectangle 24"/>
          <p:cNvSpPr>
            <a:spLocks noGrp="1" noChangeArrowheads="1"/>
          </p:cNvSpPr>
          <p:nvPr>
            <p:ph type="title"/>
          </p:nvPr>
        </p:nvSpPr>
        <p:spPr/>
        <p:txBody>
          <a:bodyPr/>
          <a:lstStyle/>
          <a:p>
            <a:pPr eaLnBrk="1" hangingPunct="1"/>
            <a:r>
              <a:rPr lang="zh-CN" altLang="en-US" smtClean="0"/>
              <a:t>练习</a:t>
            </a:r>
          </a:p>
        </p:txBody>
      </p:sp>
      <p:sp>
        <p:nvSpPr>
          <p:cNvPr id="225305" name="Rectangle 25"/>
          <p:cNvSpPr>
            <a:spLocks noChangeArrowheads="1"/>
          </p:cNvSpPr>
          <p:nvPr/>
        </p:nvSpPr>
        <p:spPr bwMode="auto">
          <a:xfrm>
            <a:off x="2667000" y="4648200"/>
            <a:ext cx="3886200" cy="476250"/>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ctr">
              <a:lnSpc>
                <a:spcPct val="90000"/>
              </a:lnSpc>
              <a:spcBef>
                <a:spcPct val="20000"/>
              </a:spcBef>
              <a:buClr>
                <a:schemeClr val="bg2"/>
              </a:buClr>
              <a:buFont typeface="Monotype Sorts" pitchFamily="2" charset="2"/>
              <a:buNone/>
              <a:defRPr/>
            </a:pPr>
            <a:r>
              <a:rPr kumimoji="1" lang="zh-CN" altLang="en-US" sz="2800" b="1" spc="50" dirty="0">
                <a:ln w="0"/>
                <a:solidFill>
                  <a:schemeClr val="bg2"/>
                </a:solidFill>
                <a:effectLst>
                  <a:innerShdw blurRad="63500" dist="50800" dir="13500000">
                    <a:srgbClr val="000000">
                      <a:alpha val="50000"/>
                    </a:srgbClr>
                  </a:innerShdw>
                </a:effectLst>
                <a:latin typeface="华文新魏" panose="02010800040101010101" pitchFamily="2" charset="-122"/>
                <a:ea typeface="华文新魏" panose="02010800040101010101" pitchFamily="2" charset="-122"/>
                <a:sym typeface="+mn-ea"/>
              </a:rPr>
              <a:t>找出可能的函数依赖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函数依赖</a:t>
            </a:r>
            <a:r>
              <a:rPr lang="en-US" altLang="zh-CN" smtClean="0"/>
              <a:t>(</a:t>
            </a:r>
            <a:r>
              <a:rPr lang="zh-CN" altLang="en-US" smtClean="0"/>
              <a:t>续</a:t>
            </a:r>
            <a:r>
              <a:rPr lang="en-US" altLang="zh-CN" smtClean="0"/>
              <a:t>)</a:t>
            </a:r>
          </a:p>
        </p:txBody>
      </p:sp>
      <p:sp>
        <p:nvSpPr>
          <p:cNvPr id="36867" name="Rectangle 3"/>
          <p:cNvSpPr>
            <a:spLocks noGrp="1" noChangeArrowheads="1"/>
          </p:cNvSpPr>
          <p:nvPr>
            <p:ph type="body" idx="1"/>
          </p:nvPr>
        </p:nvSpPr>
        <p:spPr>
          <a:xfrm>
            <a:off x="814388" y="1093788"/>
            <a:ext cx="7699375" cy="4903787"/>
          </a:xfrm>
        </p:spPr>
        <p:txBody>
          <a:bodyPr/>
          <a:lstStyle/>
          <a:p>
            <a:pPr>
              <a:tabLst>
                <a:tab pos="1250950" algn="l"/>
                <a:tab pos="2173288" algn="l"/>
                <a:tab pos="3378200" algn="l"/>
              </a:tabLst>
            </a:pPr>
            <a:r>
              <a:rPr lang="zh-CN" altLang="en-US" sz="2000" smtClean="0">
                <a:sym typeface="Symbol" panose="05050102010706020507" pitchFamily="18" charset="2"/>
              </a:rPr>
              <a:t>如果函数依赖</a:t>
            </a:r>
            <a:r>
              <a:rPr lang="en-US" altLang="zh-CN" sz="2000" smtClean="0">
                <a:sym typeface="Symbol" panose="05050102010706020507" pitchFamily="18" charset="2"/>
              </a:rPr>
              <a:t>K </a:t>
            </a:r>
            <a:r>
              <a:rPr lang="en-US" altLang="zh-CN" sz="2000" smtClean="0">
                <a:sym typeface="Monotype Sorts" charset="2"/>
              </a:rPr>
              <a:t> R</a:t>
            </a:r>
            <a:r>
              <a:rPr lang="zh-CN" altLang="en-US" sz="2000" smtClean="0">
                <a:sym typeface="Monotype Sorts" charset="2"/>
              </a:rPr>
              <a:t>在</a:t>
            </a:r>
            <a:r>
              <a:rPr lang="en-US" altLang="zh-CN" sz="2000" smtClean="0">
                <a:sym typeface="Monotype Sorts" charset="2"/>
              </a:rPr>
              <a:t>R</a:t>
            </a:r>
            <a:r>
              <a:rPr lang="zh-CN" altLang="en-US" sz="2000" smtClean="0">
                <a:sym typeface="Monotype Sorts" charset="2"/>
              </a:rPr>
              <a:t>上成立，则</a:t>
            </a:r>
            <a:r>
              <a:rPr lang="en-US" altLang="zh-CN" sz="2000" smtClean="0">
                <a:sym typeface="Monotype Sorts" charset="2"/>
              </a:rPr>
              <a:t>K</a:t>
            </a:r>
            <a:r>
              <a:rPr lang="zh-CN" altLang="en-US" sz="2000" smtClean="0">
                <a:sym typeface="Monotype Sorts" charset="2"/>
              </a:rPr>
              <a:t>是</a:t>
            </a:r>
            <a:r>
              <a:rPr lang="en-US" altLang="zh-CN" sz="2000" smtClean="0">
                <a:sym typeface="Monotype Sorts" charset="2"/>
              </a:rPr>
              <a:t>R</a:t>
            </a:r>
            <a:r>
              <a:rPr lang="zh-CN" altLang="en-US" sz="2000" smtClean="0">
                <a:sym typeface="Monotype Sorts" charset="2"/>
              </a:rPr>
              <a:t>的一个超码 </a:t>
            </a:r>
            <a:endParaRPr lang="en-US" altLang="zh-CN" sz="2000" smtClean="0">
              <a:sym typeface="Monotype Sorts" charset="2"/>
            </a:endParaRPr>
          </a:p>
          <a:p>
            <a:pPr>
              <a:tabLst>
                <a:tab pos="1250950" algn="l"/>
                <a:tab pos="2173288" algn="l"/>
                <a:tab pos="3378200" algn="l"/>
              </a:tabLst>
            </a:pPr>
            <a:r>
              <a:rPr lang="en-US" altLang="zh-CN" sz="2000" i="1" smtClean="0">
                <a:sym typeface="Monotype Sorts" charset="2"/>
              </a:rPr>
              <a:t>K</a:t>
            </a:r>
            <a:r>
              <a:rPr lang="en-US" altLang="zh-CN" sz="2000" smtClean="0">
                <a:sym typeface="Monotype Sorts" charset="2"/>
              </a:rPr>
              <a:t> </a:t>
            </a:r>
            <a:r>
              <a:rPr lang="zh-CN" altLang="en-US" sz="2000" smtClean="0">
                <a:sym typeface="Monotype Sorts" charset="2"/>
              </a:rPr>
              <a:t>是</a:t>
            </a:r>
            <a:r>
              <a:rPr lang="en-US" altLang="zh-CN" sz="2000" i="1" smtClean="0">
                <a:sym typeface="Monotype Sorts" charset="2"/>
              </a:rPr>
              <a:t>R</a:t>
            </a:r>
            <a:r>
              <a:rPr lang="zh-CN" altLang="en-US" sz="2000" smtClean="0">
                <a:sym typeface="Monotype Sorts" charset="2"/>
              </a:rPr>
              <a:t>的候选码 当且仅当</a:t>
            </a:r>
            <a:r>
              <a:rPr lang="en-US" altLang="zh-CN" sz="2000" smtClean="0">
                <a:sym typeface="Monotype Sorts" charset="2"/>
              </a:rPr>
              <a:t> </a:t>
            </a:r>
          </a:p>
          <a:p>
            <a:pPr lvl="1">
              <a:tabLst>
                <a:tab pos="1250950" algn="l"/>
                <a:tab pos="2173288" algn="l"/>
                <a:tab pos="3378200" algn="l"/>
              </a:tabLst>
            </a:pPr>
            <a:r>
              <a:rPr lang="en-US" altLang="zh-CN" i="1" smtClean="0">
                <a:sym typeface="Monotype Sorts" charset="2"/>
              </a:rPr>
              <a:t>K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R</a:t>
            </a:r>
            <a:r>
              <a:rPr lang="en-US" altLang="zh-CN" smtClean="0">
                <a:sym typeface="Monotype Sorts" charset="2"/>
              </a:rPr>
              <a:t>, </a:t>
            </a:r>
          </a:p>
          <a:p>
            <a:pPr lvl="1">
              <a:tabLst>
                <a:tab pos="1250950" algn="l"/>
                <a:tab pos="2173288" algn="l"/>
                <a:tab pos="3378200" algn="l"/>
              </a:tabLst>
            </a:pPr>
            <a:r>
              <a:rPr lang="zh-CN" altLang="en-US" smtClean="0">
                <a:sym typeface="Monotype Sorts" charset="2"/>
              </a:rPr>
              <a:t>不存在</a:t>
            </a:r>
            <a:r>
              <a:rPr lang="zh-CN" altLang="en-US" smtClean="0">
                <a:sym typeface="Symbol" panose="05050102010706020507" pitchFamily="18" charset="2"/>
              </a:rPr>
              <a:t>  </a:t>
            </a:r>
            <a:r>
              <a:rPr lang="en-US" altLang="zh-CN" i="1" smtClean="0">
                <a:sym typeface="Symbol" panose="05050102010706020507" pitchFamily="18" charset="2"/>
              </a:rPr>
              <a:t>K, </a:t>
            </a:r>
            <a:r>
              <a:rPr lang="en-US" altLang="zh-CN" smtClean="0">
                <a:sym typeface="Symbol" panose="05050102010706020507" pitchFamily="18" charset="2"/>
              </a:rPr>
              <a:t> </a:t>
            </a:r>
            <a:r>
              <a:rPr lang="en-US" altLang="zh-CN" smtClean="0">
                <a:sym typeface="Monotype Sorts" charset="2"/>
              </a:rPr>
              <a:t> </a:t>
            </a:r>
            <a:r>
              <a:rPr lang="en-US" altLang="zh-CN" i="1" smtClean="0">
                <a:sym typeface="Monotype Sorts" charset="2"/>
              </a:rPr>
              <a:t>R</a:t>
            </a:r>
          </a:p>
          <a:p>
            <a:pPr>
              <a:tabLst>
                <a:tab pos="1250950" algn="l"/>
                <a:tab pos="2173288" algn="l"/>
                <a:tab pos="3378200" algn="l"/>
              </a:tabLst>
            </a:pPr>
            <a:r>
              <a:rPr lang="zh-CN" altLang="en-US" sz="2000" smtClean="0"/>
              <a:t>函数依赖是我们能够表示不能用超码表示的约束</a:t>
            </a:r>
            <a:endParaRPr lang="en-US" altLang="zh-CN" sz="2000" smtClean="0"/>
          </a:p>
          <a:p>
            <a:pPr lvl="1">
              <a:tabLst>
                <a:tab pos="1250950" algn="l"/>
                <a:tab pos="2173288" algn="l"/>
                <a:tab pos="3378200" algn="l"/>
              </a:tabLst>
            </a:pPr>
            <a:r>
              <a:rPr lang="zh-CN" altLang="en-US" smtClean="0"/>
              <a:t>考虑关系模式</a:t>
            </a:r>
            <a:r>
              <a:rPr lang="en-US" altLang="zh-CN" smtClean="0"/>
              <a:t>:</a:t>
            </a:r>
          </a:p>
          <a:p>
            <a:pPr>
              <a:buFont typeface="Monotype Sorts" charset="2"/>
              <a:buNone/>
              <a:tabLst>
                <a:tab pos="1250950" algn="l"/>
                <a:tab pos="2173288" algn="l"/>
                <a:tab pos="3378200" algn="l"/>
              </a:tabLst>
            </a:pPr>
            <a:r>
              <a:rPr lang="en-US" altLang="zh-CN" smtClean="0"/>
              <a:t>	</a:t>
            </a:r>
          </a:p>
          <a:p>
            <a:pPr>
              <a:buFont typeface="Monotype Sorts" charset="2"/>
              <a:buNone/>
              <a:tabLst>
                <a:tab pos="1250950" algn="l"/>
                <a:tab pos="2173288" algn="l"/>
                <a:tab pos="3378200" algn="l"/>
              </a:tabLst>
            </a:pPr>
            <a:r>
              <a:rPr lang="en-US" altLang="zh-CN" smtClean="0"/>
              <a:t>       </a:t>
            </a:r>
            <a:r>
              <a:rPr lang="en-US" altLang="zh-CN" i="1" smtClean="0"/>
              <a:t>inst_dept </a:t>
            </a:r>
            <a:r>
              <a:rPr lang="en-US" altLang="zh-CN" smtClean="0"/>
              <a:t>(</a:t>
            </a:r>
            <a:r>
              <a:rPr lang="en-US" altLang="zh-CN" i="1" u="sng" smtClean="0"/>
              <a:t>ID, </a:t>
            </a:r>
            <a:r>
              <a:rPr lang="en-US" altLang="zh-CN" i="1" smtClean="0"/>
              <a:t>name, salary</a:t>
            </a:r>
            <a:r>
              <a:rPr lang="en-US" altLang="zh-CN" i="1" u="sng" smtClean="0"/>
              <a:t>, dept_name, </a:t>
            </a:r>
            <a:r>
              <a:rPr lang="en-US" altLang="zh-CN" i="1" smtClean="0"/>
              <a:t>building, budget </a:t>
            </a:r>
            <a:r>
              <a:rPr lang="en-US" altLang="zh-CN" smtClean="0"/>
              <a:t>)</a:t>
            </a:r>
            <a:endParaRPr lang="en-US" altLang="zh-CN" i="1" smtClean="0"/>
          </a:p>
          <a:p>
            <a:pPr>
              <a:buFont typeface="Monotype Sorts" charset="2"/>
              <a:buNone/>
              <a:tabLst>
                <a:tab pos="1250950" algn="l"/>
                <a:tab pos="2173288" algn="l"/>
                <a:tab pos="3378200" algn="l"/>
              </a:tabLst>
            </a:pPr>
            <a:r>
              <a:rPr lang="en-US" altLang="zh-CN" i="1" smtClean="0"/>
              <a:t>	    </a:t>
            </a:r>
          </a:p>
          <a:p>
            <a:pPr>
              <a:buFont typeface="Monotype Sorts" charset="2"/>
              <a:buNone/>
              <a:tabLst>
                <a:tab pos="1250950" algn="l"/>
                <a:tab pos="2173288" algn="l"/>
                <a:tab pos="3378200" algn="l"/>
              </a:tabLst>
            </a:pPr>
            <a:r>
              <a:rPr lang="en-US" altLang="zh-CN" i="1" smtClean="0"/>
              <a:t>        </a:t>
            </a:r>
            <a:r>
              <a:rPr lang="zh-CN" altLang="en-US" smtClean="0"/>
              <a:t>我们希望</a:t>
            </a:r>
            <a:r>
              <a:rPr lang="en-US" altLang="zh-CN" i="1" smtClean="0"/>
              <a:t>dept_name</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building</a:t>
            </a:r>
            <a:r>
              <a:rPr lang="zh-CN" altLang="en-US" i="1" smtClean="0">
                <a:sym typeface="Monotype Sorts" charset="2"/>
              </a:rPr>
              <a:t>和 </a:t>
            </a:r>
            <a:r>
              <a:rPr lang="en-US" altLang="zh-CN" i="1" smtClean="0">
                <a:sym typeface="Monotype Sorts" charset="2"/>
              </a:rPr>
              <a:t>ID </a:t>
            </a:r>
            <a:r>
              <a:rPr lang="en-US" altLang="zh-CN" smtClean="0">
                <a:sym typeface="Wingdings" panose="05000000000000000000" pitchFamily="2" charset="2"/>
              </a:rPr>
              <a:t></a:t>
            </a:r>
            <a:r>
              <a:rPr lang="en-US" altLang="zh-CN" i="1" smtClean="0">
                <a:sym typeface="Wingdings" panose="05000000000000000000" pitchFamily="2" charset="2"/>
              </a:rPr>
              <a:t> building</a:t>
            </a:r>
            <a:r>
              <a:rPr lang="zh-CN" altLang="en-US" smtClean="0"/>
              <a:t>成立</a:t>
            </a:r>
            <a:endParaRPr lang="en-US" altLang="zh-CN" i="1" smtClean="0">
              <a:sym typeface="Monotype Sorts" charset="2"/>
            </a:endParaRPr>
          </a:p>
          <a:p>
            <a:pPr>
              <a:buFont typeface="Monotype Sorts" charset="2"/>
              <a:buNone/>
              <a:tabLst>
                <a:tab pos="1250950" algn="l"/>
                <a:tab pos="2173288" algn="l"/>
                <a:tab pos="3378200" algn="l"/>
              </a:tabLst>
            </a:pPr>
            <a:r>
              <a:rPr lang="en-US" altLang="zh-CN" i="1" smtClean="0">
                <a:sym typeface="Monotype Sorts" charset="2"/>
              </a:rPr>
              <a:t>	     </a:t>
            </a:r>
            <a:r>
              <a:rPr lang="zh-CN" altLang="en-US" smtClean="0">
                <a:sym typeface="Monotype Sorts" charset="2"/>
              </a:rPr>
              <a:t>但不期望</a:t>
            </a:r>
            <a:r>
              <a:rPr lang="en-US" altLang="zh-CN" i="1" smtClean="0">
                <a:sym typeface="Monotype Sorts" charset="2"/>
              </a:rPr>
              <a:t>dept_name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salary</a:t>
            </a:r>
            <a:r>
              <a:rPr lang="zh-CN" altLang="en-US" smtClean="0">
                <a:sym typeface="Monotype Sorts" charset="2"/>
              </a:rPr>
              <a:t>成立</a:t>
            </a:r>
            <a:r>
              <a:rPr lang="en-US" altLang="zh-CN" smtClean="0">
                <a:sym typeface="Monotype Sorts" charset="2"/>
              </a:rPr>
              <a:t>: </a:t>
            </a:r>
          </a:p>
          <a:p>
            <a:pPr>
              <a:buFont typeface="Monotype Sorts" charset="2"/>
              <a:buNone/>
              <a:tabLst>
                <a:tab pos="1250950" algn="l"/>
                <a:tab pos="2173288" algn="l"/>
                <a:tab pos="3378200" algn="l"/>
              </a:tabLst>
            </a:pPr>
            <a:r>
              <a:rPr lang="en-US" altLang="zh-CN" sz="2000" smtClean="0">
                <a:sym typeface="Monotype Sorts" charset="2"/>
              </a:rPr>
              <a:t>			</a:t>
            </a:r>
            <a:endParaRPr lang="en-US" altLang="zh-CN" sz="2000" i="1" smtClean="0">
              <a:sym typeface="Monotype Sorts" charset="2"/>
            </a:endParaRPr>
          </a:p>
          <a:p>
            <a:pPr>
              <a:buFont typeface="Monotype Sorts" charset="2"/>
              <a:buNone/>
              <a:tabLst>
                <a:tab pos="1250950" algn="l"/>
                <a:tab pos="2173288" algn="l"/>
                <a:tab pos="3378200" algn="l"/>
              </a:tabLst>
            </a:pPr>
            <a:endParaRPr lang="en-US" altLang="zh-CN" sz="2000" i="1" smtClean="0">
              <a:sym typeface="Monotype Sorts"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9625" y="104775"/>
            <a:ext cx="8077200" cy="609600"/>
          </a:xfrm>
        </p:spPr>
        <p:txBody>
          <a:bodyPr/>
          <a:lstStyle/>
          <a:p>
            <a:r>
              <a:rPr lang="zh-CN" altLang="en-US" smtClean="0"/>
              <a:t>提纲</a:t>
            </a:r>
            <a:endParaRPr lang="en-US" altLang="zh-CN" smtClean="0"/>
          </a:p>
        </p:txBody>
      </p:sp>
      <p:sp>
        <p:nvSpPr>
          <p:cNvPr id="8195" name="Rectangle 3"/>
          <p:cNvSpPr>
            <a:spLocks noGrp="1" noChangeArrowheads="1"/>
          </p:cNvSpPr>
          <p:nvPr>
            <p:ph type="body" idx="1"/>
          </p:nvPr>
        </p:nvSpPr>
        <p:spPr>
          <a:xfrm>
            <a:off x="927100" y="1163638"/>
            <a:ext cx="7848600" cy="4876800"/>
          </a:xfrm>
        </p:spPr>
        <p:txBody>
          <a:bodyPr/>
          <a:lstStyle/>
          <a:p>
            <a:r>
              <a:rPr lang="en-US" altLang="zh-CN" sz="2000" smtClean="0"/>
              <a:t>8.1  </a:t>
            </a:r>
            <a:r>
              <a:rPr lang="zh-CN" altLang="en-US" sz="2000" smtClean="0"/>
              <a:t>好的关系设计的特点</a:t>
            </a:r>
            <a:endParaRPr lang="en-US" altLang="zh-CN" sz="2000" smtClean="0"/>
          </a:p>
          <a:p>
            <a:r>
              <a:rPr lang="en-US" altLang="zh-CN" sz="2000" smtClean="0"/>
              <a:t>8.2  </a:t>
            </a:r>
            <a:r>
              <a:rPr lang="zh-CN" altLang="en-US" sz="2000" smtClean="0"/>
              <a:t>原子域和第一范式</a:t>
            </a:r>
            <a:endParaRPr lang="en-US" altLang="zh-CN" sz="2000" smtClean="0"/>
          </a:p>
          <a:p>
            <a:r>
              <a:rPr lang="en-US" altLang="zh-CN" sz="2000" smtClean="0"/>
              <a:t>8.3  </a:t>
            </a:r>
            <a:r>
              <a:rPr lang="zh-CN" altLang="en-US" sz="2000" smtClean="0"/>
              <a:t>使用函数依赖进行分解</a:t>
            </a:r>
            <a:endParaRPr lang="en-US" altLang="zh-CN" sz="2000" smtClean="0"/>
          </a:p>
          <a:p>
            <a:r>
              <a:rPr lang="en-US" altLang="zh-CN" sz="2000" smtClean="0"/>
              <a:t>8.4  </a:t>
            </a:r>
            <a:r>
              <a:rPr lang="zh-CN" altLang="en-US" sz="2000" smtClean="0"/>
              <a:t>函数依赖理论</a:t>
            </a:r>
            <a:endParaRPr lang="en-US" altLang="zh-CN" sz="2000" smtClean="0"/>
          </a:p>
          <a:p>
            <a:r>
              <a:rPr lang="en-US" altLang="zh-CN" sz="2000" smtClean="0"/>
              <a:t>8.5  </a:t>
            </a:r>
            <a:r>
              <a:rPr lang="zh-CN" altLang="en-US" sz="2000" smtClean="0"/>
              <a:t>分解算法</a:t>
            </a:r>
            <a:endParaRPr lang="en-US" altLang="zh-CN" sz="2000" smtClean="0"/>
          </a:p>
          <a:p>
            <a:r>
              <a:rPr lang="en-US" altLang="zh-CN" sz="2000" smtClean="0"/>
              <a:t>8.6  </a:t>
            </a:r>
            <a:r>
              <a:rPr lang="zh-CN" altLang="en-US" sz="2000" smtClean="0"/>
              <a:t>使用多值依赖的分解</a:t>
            </a:r>
            <a:endParaRPr lang="en-US" altLang="zh-CN" sz="2000" smtClean="0"/>
          </a:p>
          <a:p>
            <a:r>
              <a:rPr lang="en-US" altLang="zh-CN" sz="2000" smtClean="0"/>
              <a:t>8.7  </a:t>
            </a:r>
            <a:r>
              <a:rPr lang="zh-CN" altLang="en-US" sz="2000" smtClean="0"/>
              <a:t>更多的范式</a:t>
            </a:r>
            <a:endParaRPr lang="en-US" altLang="zh-CN" sz="2000" smtClean="0"/>
          </a:p>
          <a:p>
            <a:r>
              <a:rPr lang="en-US" altLang="zh-CN" sz="2000" smtClean="0"/>
              <a:t>8.8  </a:t>
            </a:r>
            <a:r>
              <a:rPr lang="zh-CN" altLang="en-US" sz="2000" smtClean="0"/>
              <a:t>数据库设计过程</a:t>
            </a:r>
            <a:endParaRPr lang="en-US" altLang="zh-CN" sz="2000" smtClean="0"/>
          </a:p>
          <a:p>
            <a:r>
              <a:rPr lang="en-US" altLang="zh-CN" sz="2000" smtClean="0"/>
              <a:t>8.9  </a:t>
            </a:r>
            <a:r>
              <a:rPr lang="zh-CN" altLang="en-US" sz="2000" smtClean="0"/>
              <a:t>时态数据建模</a:t>
            </a:r>
            <a:endParaRPr lang="en-US" altLang="zh-CN" sz="2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函数依赖的使用</a:t>
            </a:r>
            <a:endParaRPr lang="en-US" altLang="zh-CN" smtClean="0"/>
          </a:p>
        </p:txBody>
      </p:sp>
      <p:sp>
        <p:nvSpPr>
          <p:cNvPr id="38915" name="Rectangle 3"/>
          <p:cNvSpPr>
            <a:spLocks noGrp="1" noChangeArrowheads="1"/>
          </p:cNvSpPr>
          <p:nvPr>
            <p:ph type="body" idx="1"/>
          </p:nvPr>
        </p:nvSpPr>
        <p:spPr>
          <a:xfrm>
            <a:off x="520700" y="1158875"/>
            <a:ext cx="8051800" cy="5245100"/>
          </a:xfrm>
        </p:spPr>
        <p:txBody>
          <a:bodyPr/>
          <a:lstStyle/>
          <a:p>
            <a:pPr>
              <a:lnSpc>
                <a:spcPct val="150000"/>
              </a:lnSpc>
            </a:pPr>
            <a:r>
              <a:rPr lang="zh-CN" altLang="en-US" sz="2400" smtClean="0"/>
              <a:t>利用函数依赖</a:t>
            </a:r>
            <a:endParaRPr lang="en-US" altLang="zh-CN" sz="2400" smtClean="0"/>
          </a:p>
          <a:p>
            <a:pPr lvl="1">
              <a:lnSpc>
                <a:spcPct val="150000"/>
              </a:lnSpc>
            </a:pPr>
            <a:r>
              <a:rPr lang="zh-CN" altLang="en-US" sz="2000" smtClean="0"/>
              <a:t>判定关系的实例是否满足给定函数依赖集</a:t>
            </a:r>
            <a:r>
              <a:rPr lang="en-US" altLang="zh-CN" sz="2000" smtClean="0"/>
              <a:t>F</a:t>
            </a:r>
          </a:p>
          <a:p>
            <a:pPr lvl="2">
              <a:lnSpc>
                <a:spcPct val="150000"/>
              </a:lnSpc>
            </a:pPr>
            <a:r>
              <a:rPr lang="en-US" altLang="zh-CN" sz="2000" smtClean="0"/>
              <a:t> </a:t>
            </a:r>
            <a:r>
              <a:rPr lang="zh-CN" altLang="en-US" smtClean="0"/>
              <a:t>如果一个关系实例</a:t>
            </a:r>
            <a:r>
              <a:rPr lang="en-US" altLang="zh-CN" smtClean="0"/>
              <a:t>r</a:t>
            </a:r>
            <a:r>
              <a:rPr lang="zh-CN" altLang="en-US" smtClean="0"/>
              <a:t>在函数依赖集</a:t>
            </a:r>
            <a:r>
              <a:rPr lang="en-US" altLang="zh-CN" smtClean="0"/>
              <a:t>F</a:t>
            </a:r>
            <a:r>
              <a:rPr lang="zh-CN" altLang="en-US" smtClean="0"/>
              <a:t>下是合法的，那么</a:t>
            </a:r>
            <a:r>
              <a:rPr lang="en-US" altLang="zh-CN" i="1" smtClean="0"/>
              <a:t>r</a:t>
            </a:r>
            <a:r>
              <a:rPr lang="zh-CN" altLang="en-US" b="1" smtClean="0">
                <a:solidFill>
                  <a:srgbClr val="000099"/>
                </a:solidFill>
              </a:rPr>
              <a:t>满足 </a:t>
            </a:r>
            <a:r>
              <a:rPr lang="en-US" altLang="zh-CN" i="1" smtClean="0"/>
              <a:t>F</a:t>
            </a:r>
            <a:endParaRPr lang="en-US" altLang="zh-CN" smtClean="0"/>
          </a:p>
          <a:p>
            <a:pPr lvl="1">
              <a:lnSpc>
                <a:spcPct val="150000"/>
              </a:lnSpc>
            </a:pPr>
            <a:r>
              <a:rPr lang="zh-CN" altLang="en-US" sz="2000" smtClean="0"/>
              <a:t>说明合法关系集上的约束</a:t>
            </a:r>
          </a:p>
          <a:p>
            <a:pPr lvl="2">
              <a:lnSpc>
                <a:spcPct val="150000"/>
              </a:lnSpc>
            </a:pPr>
            <a:r>
              <a:rPr lang="zh-CN" altLang="en-US" smtClean="0"/>
              <a:t>如果</a:t>
            </a:r>
            <a:r>
              <a:rPr lang="en-US" altLang="zh-CN" smtClean="0"/>
              <a:t>R</a:t>
            </a:r>
            <a:r>
              <a:rPr lang="zh-CN" altLang="en-US" smtClean="0"/>
              <a:t>上的所有合法关系都满足函数依赖集</a:t>
            </a:r>
            <a:r>
              <a:rPr lang="en-US" altLang="zh-CN" smtClean="0"/>
              <a:t>F</a:t>
            </a:r>
            <a:r>
              <a:rPr lang="zh-CN" altLang="en-US" smtClean="0"/>
              <a:t>，那么</a:t>
            </a:r>
            <a:r>
              <a:rPr lang="en-US" altLang="zh-CN" smtClean="0"/>
              <a:t>F</a:t>
            </a:r>
            <a:r>
              <a:rPr lang="zh-CN" altLang="en-US" smtClean="0"/>
              <a:t>在</a:t>
            </a:r>
            <a:r>
              <a:rPr lang="en-US" altLang="zh-CN" smtClean="0"/>
              <a:t>R</a:t>
            </a:r>
            <a:r>
              <a:rPr lang="zh-CN" altLang="en-US" smtClean="0"/>
              <a:t>上成立</a:t>
            </a:r>
            <a:r>
              <a:rPr lang="zh-CN" altLang="en-US" i="1" smtClean="0"/>
              <a:t> </a:t>
            </a:r>
          </a:p>
          <a:p>
            <a:pPr>
              <a:lnSpc>
                <a:spcPct val="150000"/>
              </a:lnSpc>
            </a:pPr>
            <a:r>
              <a:rPr lang="en-US" altLang="zh-CN" sz="2400" smtClean="0"/>
              <a:t>Note:  </a:t>
            </a:r>
            <a:r>
              <a:rPr lang="zh-CN" altLang="en-US" sz="2400" smtClean="0"/>
              <a:t>即使一个函数依赖在所有实例上不成立，它可能在某个特定的关系模式实例上成立  </a:t>
            </a:r>
          </a:p>
          <a:p>
            <a:pPr lvl="1">
              <a:lnSpc>
                <a:spcPct val="150000"/>
              </a:lnSpc>
            </a:pPr>
            <a:r>
              <a:rPr lang="zh-CN" altLang="en-US" sz="2000" smtClean="0"/>
              <a:t>例如</a:t>
            </a:r>
            <a:r>
              <a:rPr lang="en-US" altLang="zh-CN" sz="2000" smtClean="0"/>
              <a:t>, </a:t>
            </a:r>
            <a:r>
              <a:rPr lang="en-US" altLang="zh-CN" sz="2000" i="1" smtClean="0"/>
              <a:t>instructor</a:t>
            </a:r>
            <a:r>
              <a:rPr lang="zh-CN" altLang="en-US" sz="2000" smtClean="0"/>
              <a:t>上的一个特定实例</a:t>
            </a:r>
            <a:r>
              <a:rPr lang="en-US" altLang="zh-CN" sz="2000" smtClean="0"/>
              <a:t>, </a:t>
            </a:r>
            <a:r>
              <a:rPr lang="zh-CN" altLang="en-US" sz="2000" smtClean="0"/>
              <a:t>碰巧</a:t>
            </a:r>
            <a:r>
              <a:rPr lang="en-US" altLang="zh-CN" sz="2000" smtClean="0"/>
              <a:t>, </a:t>
            </a:r>
            <a:r>
              <a:rPr lang="zh-CN" altLang="en-US" sz="2000" smtClean="0"/>
              <a:t>满足 </a:t>
            </a:r>
            <a:r>
              <a:rPr lang="en-US" altLang="zh-CN" sz="2000" i="1" smtClean="0"/>
              <a:t>name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ID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函数依赖</a:t>
            </a:r>
            <a:r>
              <a:rPr lang="en-US" altLang="zh-CN" smtClean="0"/>
              <a:t>(</a:t>
            </a:r>
            <a:r>
              <a:rPr lang="zh-CN" altLang="en-US" smtClean="0"/>
              <a:t>续</a:t>
            </a:r>
            <a:r>
              <a:rPr lang="en-US" altLang="zh-CN" smtClean="0"/>
              <a:t>)</a:t>
            </a:r>
          </a:p>
        </p:txBody>
      </p:sp>
      <p:sp>
        <p:nvSpPr>
          <p:cNvPr id="40963" name="Rectangle 3"/>
          <p:cNvSpPr>
            <a:spLocks noGrp="1" noChangeArrowheads="1"/>
          </p:cNvSpPr>
          <p:nvPr>
            <p:ph type="body" idx="1"/>
          </p:nvPr>
        </p:nvSpPr>
        <p:spPr/>
        <p:txBody>
          <a:bodyPr/>
          <a:lstStyle/>
          <a:p>
            <a:r>
              <a:rPr lang="zh-CN" altLang="en-US" sz="2400" smtClean="0">
                <a:sym typeface="Monotype Sorts" charset="2"/>
              </a:rPr>
              <a:t>有些函数依赖称为</a:t>
            </a:r>
            <a:r>
              <a:rPr lang="zh-CN" altLang="en-US" sz="2400" b="1" smtClean="0">
                <a:solidFill>
                  <a:srgbClr val="000099"/>
                </a:solidFill>
                <a:sym typeface="Monotype Sorts" charset="2"/>
              </a:rPr>
              <a:t>平凡的</a:t>
            </a:r>
            <a:r>
              <a:rPr lang="zh-CN" altLang="en-US" sz="2400" smtClean="0">
                <a:sym typeface="Monotype Sorts" charset="2"/>
              </a:rPr>
              <a:t>，因为他们在所有关系中都满足 </a:t>
            </a:r>
          </a:p>
          <a:p>
            <a:pPr lvl="1"/>
            <a:r>
              <a:rPr lang="zh-CN" altLang="en-US" sz="2400" smtClean="0">
                <a:sym typeface="Monotype Sorts" charset="2"/>
              </a:rPr>
              <a:t>一般的</a:t>
            </a:r>
            <a:r>
              <a:rPr lang="en-US" altLang="zh-CN" sz="2400" smtClean="0">
                <a:sym typeface="Monotype Sorts" charset="2"/>
              </a:rPr>
              <a:t>, </a:t>
            </a:r>
            <a:r>
              <a:rPr lang="zh-CN" altLang="en-US" sz="2400" smtClean="0">
                <a:sym typeface="Symbol" panose="05050102010706020507" pitchFamily="18" charset="2"/>
              </a:rPr>
              <a:t>如果</a:t>
            </a:r>
            <a:r>
              <a:rPr lang="zh-CN" altLang="en-US" sz="2400" i="1" smtClean="0">
                <a:sym typeface="Symbol" panose="05050102010706020507" pitchFamily="18" charset="2"/>
              </a:rPr>
              <a:t></a:t>
            </a:r>
            <a:r>
              <a:rPr lang="zh-CN" altLang="en-US" sz="2400" smtClean="0">
                <a:sym typeface="Symbol" panose="05050102010706020507" pitchFamily="18" charset="2"/>
              </a:rPr>
              <a:t>  ， </a:t>
            </a:r>
            <a:r>
              <a:rPr lang="en-US" altLang="zh-CN" sz="2400" smtClean="0">
                <a:sym typeface="Symbol" panose="05050102010706020507" pitchFamily="18" charset="2"/>
              </a:rPr>
              <a:t> </a:t>
            </a:r>
            <a:r>
              <a:rPr lang="en-US" altLang="zh-CN" sz="2400" smtClean="0">
                <a:sym typeface="Monotype Sorts" charset="2"/>
              </a:rPr>
              <a:t> </a:t>
            </a:r>
            <a:r>
              <a:rPr lang="en-US" altLang="zh-CN" sz="2400" i="1" smtClean="0">
                <a:sym typeface="Symbol" panose="05050102010706020507" pitchFamily="18" charset="2"/>
              </a:rPr>
              <a:t> </a:t>
            </a:r>
            <a:r>
              <a:rPr lang="zh-CN" altLang="en-US" sz="2400" smtClean="0">
                <a:sym typeface="Symbol" panose="05050102010706020507" pitchFamily="18" charset="2"/>
              </a:rPr>
              <a:t>是平凡的</a:t>
            </a:r>
            <a:r>
              <a:rPr lang="zh-CN" altLang="en-US" sz="2400" i="1" smtClean="0">
                <a:sym typeface="Symbol" panose="05050102010706020507" pitchFamily="18" charset="2"/>
              </a:rPr>
              <a:t>  </a:t>
            </a:r>
            <a:endParaRPr lang="en-US" altLang="zh-CN" sz="2400" i="1" smtClean="0">
              <a:sym typeface="Symbol" panose="05050102010706020507" pitchFamily="18" charset="2"/>
            </a:endParaRPr>
          </a:p>
          <a:p>
            <a:pPr lvl="2"/>
            <a:r>
              <a:rPr lang="en-US" altLang="zh-CN" sz="2000" i="1" smtClean="0">
                <a:sym typeface="Monotype Sorts" charset="2"/>
              </a:rPr>
              <a:t> ID, name</a:t>
            </a:r>
            <a:r>
              <a:rPr lang="en-US" altLang="zh-CN" sz="2000" i="1" smtClean="0"/>
              <a:t>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ID</a:t>
            </a:r>
          </a:p>
          <a:p>
            <a:pPr lvl="2"/>
            <a:r>
              <a:rPr lang="en-US" altLang="zh-CN" sz="2000" i="1" smtClean="0">
                <a:sym typeface="Monotype Sorts" charset="2"/>
              </a:rPr>
              <a:t> name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name</a:t>
            </a:r>
          </a:p>
          <a:p>
            <a:pPr lvl="1"/>
            <a:endParaRPr lang="en-US" altLang="zh-CN"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idx="1"/>
          </p:nvPr>
        </p:nvSpPr>
        <p:spPr/>
        <p:txBody>
          <a:bodyPr/>
          <a:lstStyle/>
          <a:p>
            <a:pPr eaLnBrk="1" hangingPunct="1">
              <a:lnSpc>
                <a:spcPct val="105000"/>
              </a:lnSpc>
              <a:spcBef>
                <a:spcPct val="25000"/>
              </a:spcBef>
            </a:pPr>
            <a:r>
              <a:rPr lang="zh-CN" altLang="en-US" b="1" dirty="0" smtClean="0">
                <a:latin typeface="华文新魏" panose="02010800040101010101" pitchFamily="2" charset="-122"/>
              </a:rPr>
              <a:t>部分函数依赖</a:t>
            </a:r>
          </a:p>
          <a:p>
            <a:pPr lvl="1" eaLnBrk="1" hangingPunct="1">
              <a:lnSpc>
                <a:spcPct val="105000"/>
              </a:lnSpc>
              <a:spcBef>
                <a:spcPct val="25000"/>
              </a:spcBef>
              <a:buFontTx/>
              <a:buNone/>
            </a:pPr>
            <a:r>
              <a:rPr lang="zh-CN" altLang="en-US" dirty="0" smtClean="0">
                <a:latin typeface="华文新魏" panose="02010800040101010101" pitchFamily="2" charset="-122"/>
              </a:rPr>
              <a:t>在</a:t>
            </a:r>
            <a:r>
              <a:rPr lang="en-US" altLang="zh-CN" dirty="0" smtClean="0">
                <a:latin typeface="华文新魏" panose="02010800040101010101" pitchFamily="2" charset="-122"/>
              </a:rPr>
              <a:t>R(U)</a:t>
            </a:r>
            <a:r>
              <a:rPr lang="zh-CN" altLang="en-US" dirty="0" smtClean="0">
                <a:latin typeface="华文新魏" panose="02010800040101010101" pitchFamily="2" charset="-122"/>
              </a:rPr>
              <a:t>中，如果</a:t>
            </a:r>
            <a:r>
              <a:rPr lang="en-US" altLang="zh-CN" dirty="0" smtClean="0">
                <a:latin typeface="华文新魏" panose="02010800040101010101" pitchFamily="2" charset="-122"/>
                <a:sym typeface="Symbol" panose="05050102010706020507" pitchFamily="18" charset="2"/>
              </a:rPr>
              <a:t></a:t>
            </a:r>
            <a:r>
              <a:rPr lang="en-US" altLang="zh-CN" b="1" dirty="0" smtClean="0">
                <a:latin typeface="华文新魏" panose="02010800040101010101" pitchFamily="2" charset="-122"/>
                <a:sym typeface="Symbol" panose="05050102010706020507" pitchFamily="18" charset="2"/>
              </a:rPr>
              <a:t></a:t>
            </a:r>
            <a:r>
              <a:rPr lang="en-US" altLang="zh-CN" dirty="0" smtClean="0">
                <a:sym typeface="Symbol" panose="05050102010706020507" pitchFamily="18" charset="2"/>
              </a:rPr>
              <a:t></a:t>
            </a:r>
            <a:r>
              <a:rPr lang="en-US" altLang="zh-CN" dirty="0" smtClean="0">
                <a:latin typeface="华文新魏" panose="02010800040101010101" pitchFamily="2" charset="-122"/>
              </a:rPr>
              <a:t>，</a:t>
            </a:r>
            <a:r>
              <a:rPr lang="zh-CN" altLang="en-US" dirty="0" smtClean="0">
                <a:latin typeface="华文新魏" panose="02010800040101010101" pitchFamily="2" charset="-122"/>
              </a:rPr>
              <a:t>且对于任意</a:t>
            </a:r>
            <a:r>
              <a:rPr lang="en-US" altLang="zh-CN" dirty="0" smtClean="0">
                <a:latin typeface="华文新魏" panose="02010800040101010101" pitchFamily="2" charset="-122"/>
                <a:sym typeface="Symbol" panose="05050102010706020507" pitchFamily="18" charset="2"/>
              </a:rPr>
              <a:t></a:t>
            </a:r>
            <a:r>
              <a:rPr lang="zh-CN" altLang="en-US" dirty="0" smtClean="0">
                <a:latin typeface="华文新魏" panose="02010800040101010101" pitchFamily="2" charset="-122"/>
              </a:rPr>
              <a:t>的真子集</a:t>
            </a:r>
            <a:r>
              <a:rPr lang="en-US" altLang="zh-CN"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a:t>
            </a:r>
            <a:r>
              <a:rPr lang="zh-CN" altLang="en-US" dirty="0" smtClean="0">
                <a:latin typeface="华文新魏" panose="02010800040101010101" pitchFamily="2" charset="-122"/>
              </a:rPr>
              <a:t>都有                  ，则称</a:t>
            </a:r>
            <a:r>
              <a:rPr lang="en-US" altLang="zh-CN" dirty="0" smtClean="0">
                <a:sym typeface="Symbol" panose="05050102010706020507" pitchFamily="18" charset="2"/>
              </a:rPr>
              <a:t></a:t>
            </a:r>
            <a:r>
              <a:rPr lang="zh-CN" altLang="en-US" dirty="0" smtClean="0">
                <a:latin typeface="华文新魏" panose="02010800040101010101" pitchFamily="2" charset="-122"/>
              </a:rPr>
              <a:t>对</a:t>
            </a:r>
            <a:r>
              <a:rPr lang="en-US" altLang="zh-CN" dirty="0" smtClean="0">
                <a:latin typeface="华文新魏" panose="02010800040101010101" pitchFamily="2" charset="-122"/>
                <a:sym typeface="Symbol" panose="05050102010706020507" pitchFamily="18" charset="2"/>
              </a:rPr>
              <a:t></a:t>
            </a:r>
            <a:r>
              <a:rPr lang="zh-CN" altLang="en-US" dirty="0" smtClean="0">
                <a:latin typeface="华文新魏" panose="02010800040101010101" pitchFamily="2" charset="-122"/>
              </a:rPr>
              <a:t>完全函数依赖，记作</a:t>
            </a:r>
          </a:p>
          <a:p>
            <a:pPr lvl="1" eaLnBrk="1" hangingPunct="1">
              <a:lnSpc>
                <a:spcPct val="105000"/>
              </a:lnSpc>
              <a:spcBef>
                <a:spcPct val="25000"/>
              </a:spcBef>
              <a:buFontTx/>
              <a:buNone/>
            </a:pPr>
            <a:r>
              <a:rPr lang="zh-CN" altLang="en-US" dirty="0" smtClean="0">
                <a:latin typeface="华文新魏" panose="02010800040101010101" pitchFamily="2" charset="-122"/>
              </a:rPr>
              <a:t>	</a:t>
            </a:r>
            <a:endParaRPr lang="en-US" altLang="zh-CN" dirty="0" smtClean="0">
              <a:latin typeface="华文新魏" panose="02010800040101010101" pitchFamily="2" charset="-122"/>
            </a:endParaRPr>
          </a:p>
          <a:p>
            <a:pPr lvl="1" eaLnBrk="1" hangingPunct="1">
              <a:lnSpc>
                <a:spcPct val="105000"/>
              </a:lnSpc>
              <a:spcBef>
                <a:spcPct val="25000"/>
              </a:spcBef>
              <a:buFontTx/>
              <a:buNone/>
            </a:pPr>
            <a:endParaRPr lang="en-US" altLang="zh-CN" dirty="0">
              <a:latin typeface="华文新魏" panose="02010800040101010101" pitchFamily="2" charset="-122"/>
            </a:endParaRPr>
          </a:p>
          <a:p>
            <a:pPr lvl="1" eaLnBrk="1" hangingPunct="1">
              <a:lnSpc>
                <a:spcPct val="105000"/>
              </a:lnSpc>
              <a:spcBef>
                <a:spcPct val="25000"/>
              </a:spcBef>
              <a:buFontTx/>
              <a:buNone/>
            </a:pPr>
            <a:endParaRPr lang="en-US" altLang="zh-CN" dirty="0" smtClean="0">
              <a:latin typeface="华文新魏" panose="02010800040101010101" pitchFamily="2" charset="-122"/>
            </a:endParaRPr>
          </a:p>
          <a:p>
            <a:pPr lvl="1" eaLnBrk="1" hangingPunct="1">
              <a:lnSpc>
                <a:spcPct val="105000"/>
              </a:lnSpc>
              <a:spcBef>
                <a:spcPct val="25000"/>
              </a:spcBef>
              <a:buFontTx/>
              <a:buNone/>
            </a:pPr>
            <a:r>
              <a:rPr lang="zh-CN" altLang="en-US" dirty="0" smtClean="0">
                <a:latin typeface="华文新魏" panose="02010800040101010101" pitchFamily="2" charset="-122"/>
              </a:rPr>
              <a:t>否则称为</a:t>
            </a:r>
            <a:r>
              <a:rPr lang="en-US" altLang="zh-CN" dirty="0" smtClean="0">
                <a:sym typeface="Symbol" panose="05050102010706020507" pitchFamily="18" charset="2"/>
              </a:rPr>
              <a:t></a:t>
            </a:r>
            <a:r>
              <a:rPr lang="zh-CN" altLang="en-US" dirty="0" smtClean="0">
                <a:latin typeface="华文新魏" panose="02010800040101010101" pitchFamily="2" charset="-122"/>
              </a:rPr>
              <a:t>对</a:t>
            </a:r>
            <a:r>
              <a:rPr lang="en-US" altLang="zh-CN" dirty="0" smtClean="0">
                <a:latin typeface="华文新魏" panose="02010800040101010101" pitchFamily="2" charset="-122"/>
                <a:sym typeface="Symbol" panose="05050102010706020507" pitchFamily="18" charset="2"/>
              </a:rPr>
              <a:t></a:t>
            </a:r>
            <a:r>
              <a:rPr lang="zh-CN" altLang="en-US" dirty="0" smtClean="0">
                <a:latin typeface="华文新魏" panose="02010800040101010101" pitchFamily="2" charset="-122"/>
              </a:rPr>
              <a:t>部分函数依赖，记作</a:t>
            </a:r>
          </a:p>
          <a:p>
            <a:pPr lvl="1" eaLnBrk="1" hangingPunct="1">
              <a:lnSpc>
                <a:spcPct val="105000"/>
              </a:lnSpc>
              <a:spcBef>
                <a:spcPct val="25000"/>
              </a:spcBef>
              <a:buFontTx/>
              <a:buNone/>
            </a:pPr>
            <a:endParaRPr lang="zh-CN" altLang="en-US" dirty="0" smtClean="0">
              <a:latin typeface="华文新魏" panose="02010800040101010101" pitchFamily="2" charset="-122"/>
            </a:endParaRPr>
          </a:p>
        </p:txBody>
      </p:sp>
      <p:grpSp>
        <p:nvGrpSpPr>
          <p:cNvPr id="43013" name="Group 3"/>
          <p:cNvGrpSpPr>
            <a:grpSpLocks/>
          </p:cNvGrpSpPr>
          <p:nvPr/>
        </p:nvGrpSpPr>
        <p:grpSpPr bwMode="auto">
          <a:xfrm>
            <a:off x="6912865" y="1306246"/>
            <a:ext cx="1562798" cy="523765"/>
            <a:chOff x="2294" y="1535"/>
            <a:chExt cx="835" cy="390"/>
          </a:xfrm>
        </p:grpSpPr>
        <p:sp>
          <p:nvSpPr>
            <p:cNvPr id="43027" name="Rectangle 4"/>
            <p:cNvSpPr>
              <a:spLocks noChangeArrowheads="1"/>
            </p:cNvSpPr>
            <p:nvPr/>
          </p:nvSpPr>
          <p:spPr bwMode="auto">
            <a:xfrm>
              <a:off x="2294" y="1535"/>
              <a:ext cx="83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r>
                <a:rPr kumimoji="0" lang="en-US" altLang="zh-CN" sz="2800" dirty="0">
                  <a:solidFill>
                    <a:schemeClr val="bg2"/>
                  </a:solidFill>
                  <a:latin typeface="华文新魏" panose="02010800040101010101" pitchFamily="2" charset="-122"/>
                  <a:sym typeface="Symbol" panose="05050102010706020507" pitchFamily="18" charset="2"/>
                </a:rPr>
                <a:t></a:t>
              </a:r>
              <a:r>
                <a:rPr kumimoji="0" lang="en-US" altLang="zh-CN" sz="2800" dirty="0">
                  <a:solidFill>
                    <a:schemeClr val="bg2"/>
                  </a:solidFill>
                  <a:latin typeface="Tahoma" panose="020B0604030504040204" pitchFamily="34" charset="0"/>
                  <a:ea typeface="华文行楷" panose="02010800040101010101" pitchFamily="2" charset="-122"/>
                </a:rPr>
                <a:t>′</a:t>
              </a:r>
              <a:r>
                <a:rPr kumimoji="0" lang="en-US" altLang="zh-CN" sz="2800" b="1" dirty="0">
                  <a:solidFill>
                    <a:schemeClr val="bg2"/>
                  </a:solidFill>
                  <a:latin typeface="Tahoma" panose="020B0604030504040204" pitchFamily="34" charset="0"/>
                  <a:ea typeface="华文行楷" panose="02010800040101010101" pitchFamily="2" charset="-122"/>
                  <a:sym typeface="Symbol" panose="05050102010706020507" pitchFamily="18" charset="2"/>
                </a:rPr>
                <a:t> </a:t>
              </a:r>
              <a:r>
                <a:rPr kumimoji="0" lang="en-US" altLang="zh-CN" sz="2800" dirty="0">
                  <a:solidFill>
                    <a:schemeClr val="bg2"/>
                  </a:solidFill>
                  <a:latin typeface="Times New Roman" panose="02020603050405020304" pitchFamily="18" charset="0"/>
                  <a:sym typeface="Symbol" panose="05050102010706020507" pitchFamily="18" charset="2"/>
                </a:rPr>
                <a:t></a:t>
              </a:r>
              <a:endParaRPr kumimoji="0" lang="en-US" altLang="zh-CN" sz="2800" dirty="0">
                <a:solidFill>
                  <a:schemeClr val="bg2"/>
                </a:solidFill>
                <a:latin typeface="Tahoma" panose="020B0604030504040204" pitchFamily="34" charset="0"/>
                <a:ea typeface="华文行楷" panose="02010800040101010101" pitchFamily="2" charset="-122"/>
                <a:sym typeface="Symbol" panose="05050102010706020507" pitchFamily="18" charset="2"/>
              </a:endParaRPr>
            </a:p>
          </p:txBody>
        </p:sp>
        <p:sp>
          <p:nvSpPr>
            <p:cNvPr id="43028" name="Line 5"/>
            <p:cNvSpPr>
              <a:spLocks noChangeShapeType="1"/>
            </p:cNvSpPr>
            <p:nvPr/>
          </p:nvSpPr>
          <p:spPr bwMode="auto">
            <a:xfrm>
              <a:off x="2544" y="1661"/>
              <a:ext cx="96" cy="19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
        <p:nvSpPr>
          <p:cNvPr id="43014" name="Rectangle 6"/>
          <p:cNvSpPr>
            <a:spLocks noGrp="1" noChangeArrowheads="1"/>
          </p:cNvSpPr>
          <p:nvPr>
            <p:ph type="title"/>
          </p:nvPr>
        </p:nvSpPr>
        <p:spPr/>
        <p:txBody>
          <a:bodyPr/>
          <a:lstStyle/>
          <a:p>
            <a:pPr eaLnBrk="1" hangingPunct="1"/>
            <a:r>
              <a:rPr lang="zh-CN" altLang="en-US" smtClean="0"/>
              <a:t>函数依赖</a:t>
            </a:r>
          </a:p>
        </p:txBody>
      </p:sp>
      <p:grpSp>
        <p:nvGrpSpPr>
          <p:cNvPr id="43015" name="Group 7"/>
          <p:cNvGrpSpPr>
            <a:grpSpLocks/>
          </p:cNvGrpSpPr>
          <p:nvPr/>
        </p:nvGrpSpPr>
        <p:grpSpPr bwMode="auto">
          <a:xfrm>
            <a:off x="2982912" y="2126268"/>
            <a:ext cx="1824038" cy="649288"/>
            <a:chOff x="2314" y="1832"/>
            <a:chExt cx="1149" cy="424"/>
          </a:xfrm>
        </p:grpSpPr>
        <p:sp>
          <p:nvSpPr>
            <p:cNvPr id="43025" name="Rectangle 8"/>
            <p:cNvSpPr>
              <a:spLocks noChangeArrowheads="1"/>
            </p:cNvSpPr>
            <p:nvPr/>
          </p:nvSpPr>
          <p:spPr bwMode="auto">
            <a:xfrm>
              <a:off x="2314" y="1872"/>
              <a:ext cx="114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r>
                <a:rPr kumimoji="0" lang="en-US" altLang="zh-CN" sz="3200">
                  <a:solidFill>
                    <a:schemeClr val="bg2"/>
                  </a:solidFill>
                  <a:latin typeface="华文新魏" panose="02010800040101010101" pitchFamily="2" charset="-122"/>
                  <a:sym typeface="Symbol" panose="05050102010706020507" pitchFamily="18" charset="2"/>
                </a:rPr>
                <a:t></a:t>
              </a:r>
              <a:r>
                <a:rPr kumimoji="0"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rPr>
                <a:t>         </a:t>
              </a:r>
              <a:r>
                <a:rPr kumimoji="0" lang="en-US" altLang="zh-CN" sz="3200">
                  <a:solidFill>
                    <a:schemeClr val="bg2"/>
                  </a:solidFill>
                  <a:latin typeface="Times New Roman" panose="02020603050405020304" pitchFamily="18" charset="0"/>
                  <a:sym typeface="Symbol" panose="05050102010706020507" pitchFamily="18" charset="2"/>
                </a:rPr>
                <a:t></a:t>
              </a:r>
              <a:endParaRPr kumimoji="0"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endParaRPr>
            </a:p>
          </p:txBody>
        </p:sp>
        <p:graphicFrame>
          <p:nvGraphicFramePr>
            <p:cNvPr id="43026" name="Object 9"/>
            <p:cNvGraphicFramePr>
              <a:graphicFrameLocks noChangeAspect="1"/>
            </p:cNvGraphicFramePr>
            <p:nvPr/>
          </p:nvGraphicFramePr>
          <p:xfrm>
            <a:off x="2592" y="1832"/>
            <a:ext cx="576" cy="424"/>
          </p:xfrm>
          <a:graphic>
            <a:graphicData uri="http://schemas.openxmlformats.org/presentationml/2006/ole">
              <mc:AlternateContent xmlns:mc="http://schemas.openxmlformats.org/markup-compatibility/2006">
                <mc:Choice xmlns:v="urn:schemas-microsoft-com:vml" Requires="v">
                  <p:oleObj spid="_x0000_s43169" r:id="rId3" imgW="457200" imgH="279400" progId="Equation.3">
                    <p:embed/>
                  </p:oleObj>
                </mc:Choice>
                <mc:Fallback>
                  <p:oleObj r:id="rId3" imgW="457200" imgH="2794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1832"/>
                          <a:ext cx="57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3016" name="Group 13"/>
          <p:cNvGrpSpPr>
            <a:grpSpLocks/>
          </p:cNvGrpSpPr>
          <p:nvPr/>
        </p:nvGrpSpPr>
        <p:grpSpPr bwMode="auto">
          <a:xfrm>
            <a:off x="1905000" y="4495800"/>
            <a:ext cx="5140325" cy="673100"/>
            <a:chOff x="1968" y="624"/>
            <a:chExt cx="2671" cy="424"/>
          </a:xfrm>
        </p:grpSpPr>
        <p:sp>
          <p:nvSpPr>
            <p:cNvPr id="227342" name="Rectangle 14"/>
            <p:cNvSpPr>
              <a:spLocks noChangeArrowheads="1"/>
            </p:cNvSpPr>
            <p:nvPr/>
          </p:nvSpPr>
          <p:spPr bwMode="auto">
            <a:xfrm>
              <a:off x="1968" y="674"/>
              <a:ext cx="2671" cy="365"/>
            </a:xfrm>
            <a:prstGeom prst="rect">
              <a:avLst/>
            </a:prstGeom>
            <a:noFill/>
            <a:ln w="9525">
              <a:noFill/>
              <a:miter lim="800000"/>
            </a:ln>
            <a:effectLst/>
          </p:spPr>
          <p:txBody>
            <a:bodyPr wrap="none">
              <a:spAutoFit/>
            </a:bodyPr>
            <a:lstStyle/>
            <a:p>
              <a:pPr>
                <a:defRPr/>
              </a:pPr>
              <a:r>
                <a:rPr kumimoji="1" lang="zh-CN" altLang="en-US" sz="3200">
                  <a:latin typeface="华文新魏" panose="02010800040101010101" pitchFamily="2" charset="-122"/>
                  <a:ea typeface="华文新魏" panose="02010800040101010101" pitchFamily="2" charset="-122"/>
                  <a:sym typeface="+mn-ea"/>
                </a:rPr>
                <a:t>（</a:t>
              </a:r>
              <a:r>
                <a:rPr kumimoji="1" lang="en-US" altLang="zh-CN" sz="3200">
                  <a:latin typeface="华文新魏" panose="02010800040101010101" pitchFamily="2" charset="-122"/>
                  <a:ea typeface="华文新魏" panose="02010800040101010101" pitchFamily="2" charset="-122"/>
                  <a:sym typeface="+mn-ea"/>
                </a:rPr>
                <a:t>sno，cno）                score</a:t>
              </a:r>
              <a:endParaRPr kumimoji="1" lang="en-US" altLang="zh-CN" sz="3200">
                <a:effectLst>
                  <a:outerShdw blurRad="38100" dist="38100" dir="2700000" algn="tl">
                    <a:srgbClr val="000000"/>
                  </a:outerShdw>
                </a:effectLst>
                <a:latin typeface="华文新魏" panose="02010800040101010101" pitchFamily="2" charset="-122"/>
                <a:ea typeface="华文新魏" panose="02010800040101010101" pitchFamily="2" charset="-122"/>
                <a:sym typeface="+mn-ea"/>
              </a:endParaRPr>
            </a:p>
          </p:txBody>
        </p:sp>
        <p:graphicFrame>
          <p:nvGraphicFramePr>
            <p:cNvPr id="43024" name="Object 15"/>
            <p:cNvGraphicFramePr>
              <a:graphicFrameLocks noChangeAspect="1"/>
            </p:cNvGraphicFramePr>
            <p:nvPr/>
          </p:nvGraphicFramePr>
          <p:xfrm>
            <a:off x="3408" y="624"/>
            <a:ext cx="672" cy="424"/>
          </p:xfrm>
          <a:graphic>
            <a:graphicData uri="http://schemas.openxmlformats.org/presentationml/2006/ole">
              <mc:AlternateContent xmlns:mc="http://schemas.openxmlformats.org/markup-compatibility/2006">
                <mc:Choice xmlns:v="urn:schemas-microsoft-com:vml" Requires="v">
                  <p:oleObj spid="_x0000_s43170" r:id="rId5" imgW="457200" imgH="279400" progId="Equation.3">
                    <p:embed/>
                  </p:oleObj>
                </mc:Choice>
                <mc:Fallback>
                  <p:oleObj r:id="rId5" imgW="457200" imgH="2794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624"/>
                          <a:ext cx="672"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3017" name="Group 16"/>
          <p:cNvGrpSpPr>
            <a:grpSpLocks/>
          </p:cNvGrpSpPr>
          <p:nvPr/>
        </p:nvGrpSpPr>
        <p:grpSpPr bwMode="auto">
          <a:xfrm>
            <a:off x="1676400" y="5257800"/>
            <a:ext cx="5443538" cy="711200"/>
            <a:chOff x="1440" y="2976"/>
            <a:chExt cx="3000" cy="448"/>
          </a:xfrm>
        </p:grpSpPr>
        <p:sp>
          <p:nvSpPr>
            <p:cNvPr id="43021" name="Rectangle 17"/>
            <p:cNvSpPr>
              <a:spLocks noChangeArrowheads="1"/>
            </p:cNvSpPr>
            <p:nvPr/>
          </p:nvSpPr>
          <p:spPr bwMode="auto">
            <a:xfrm>
              <a:off x="1440" y="3084"/>
              <a:ext cx="300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a:lnSpc>
                  <a:spcPct val="105000"/>
                </a:lnSpc>
                <a:spcBef>
                  <a:spcPct val="25000"/>
                </a:spcBef>
                <a:buClr>
                  <a:schemeClr val="hlink"/>
                </a:buClr>
                <a:buSzPct val="55000"/>
                <a:buFont typeface="Wingdings" panose="05000000000000000000" pitchFamily="2" charset="2"/>
                <a:buNone/>
              </a:pPr>
              <a:r>
                <a:rPr kumimoji="0" lang="en-US" altLang="zh-CN" sz="2800">
                  <a:solidFill>
                    <a:schemeClr val="bg2"/>
                  </a:solidFill>
                  <a:latin typeface="华文新魏" panose="02010800040101010101" pitchFamily="2" charset="-122"/>
                  <a:ea typeface="华文新魏" panose="02010800040101010101" pitchFamily="2" charset="-122"/>
                </a:rPr>
                <a:t>（sno，cno）                   sname</a:t>
              </a:r>
              <a:endParaRPr kumimoji="0" lang="en-US" altLang="zh-CN" sz="2800">
                <a:latin typeface="华文新魏" panose="02010800040101010101" pitchFamily="2" charset="-122"/>
                <a:ea typeface="华文新魏" panose="02010800040101010101" pitchFamily="2" charset="-122"/>
              </a:endParaRPr>
            </a:p>
          </p:txBody>
        </p:sp>
        <p:graphicFrame>
          <p:nvGraphicFramePr>
            <p:cNvPr id="43022" name="Object 18"/>
            <p:cNvGraphicFramePr>
              <a:graphicFrameLocks noChangeAspect="1"/>
            </p:cNvGraphicFramePr>
            <p:nvPr/>
          </p:nvGraphicFramePr>
          <p:xfrm>
            <a:off x="3024" y="2976"/>
            <a:ext cx="720" cy="445"/>
          </p:xfrm>
          <a:graphic>
            <a:graphicData uri="http://schemas.openxmlformats.org/presentationml/2006/ole">
              <mc:AlternateContent xmlns:mc="http://schemas.openxmlformats.org/markup-compatibility/2006">
                <mc:Choice xmlns:v="urn:schemas-microsoft-com:vml" Requires="v">
                  <p:oleObj spid="_x0000_s43171" r:id="rId6" imgW="457200" imgH="279400" progId="Equation.3">
                    <p:embed/>
                  </p:oleObj>
                </mc:Choice>
                <mc:Fallback>
                  <p:oleObj r:id="rId6" imgW="457200" imgH="2794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976"/>
                          <a:ext cx="72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3018" name="Group 19"/>
          <p:cNvGrpSpPr>
            <a:grpSpLocks/>
          </p:cNvGrpSpPr>
          <p:nvPr/>
        </p:nvGrpSpPr>
        <p:grpSpPr bwMode="auto">
          <a:xfrm>
            <a:off x="3589655" y="3405187"/>
            <a:ext cx="1824038" cy="723900"/>
            <a:chOff x="4003" y="2112"/>
            <a:chExt cx="1149" cy="456"/>
          </a:xfrm>
        </p:grpSpPr>
        <p:sp>
          <p:nvSpPr>
            <p:cNvPr id="43019" name="Rectangle 20"/>
            <p:cNvSpPr>
              <a:spLocks noChangeArrowheads="1"/>
            </p:cNvSpPr>
            <p:nvPr/>
          </p:nvSpPr>
          <p:spPr bwMode="auto">
            <a:xfrm>
              <a:off x="4003" y="2200"/>
              <a:ext cx="114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r>
                <a:rPr kumimoji="0" lang="en-US" altLang="zh-CN" sz="3200">
                  <a:solidFill>
                    <a:schemeClr val="bg2"/>
                  </a:solidFill>
                  <a:latin typeface="华文新魏" panose="02010800040101010101" pitchFamily="2" charset="-122"/>
                  <a:sym typeface="Symbol" panose="05050102010706020507" pitchFamily="18" charset="2"/>
                </a:rPr>
                <a:t></a:t>
              </a:r>
              <a:r>
                <a:rPr kumimoji="0"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rPr>
                <a:t>         </a:t>
              </a:r>
              <a:r>
                <a:rPr kumimoji="0" lang="en-US" altLang="zh-CN" sz="3200">
                  <a:solidFill>
                    <a:schemeClr val="bg2"/>
                  </a:solidFill>
                  <a:latin typeface="Times New Roman" panose="02020603050405020304" pitchFamily="18" charset="0"/>
                  <a:sym typeface="Symbol" panose="05050102010706020507" pitchFamily="18" charset="2"/>
                </a:rPr>
                <a:t></a:t>
              </a:r>
              <a:endParaRPr kumimoji="0"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endParaRPr>
            </a:p>
          </p:txBody>
        </p:sp>
        <p:graphicFrame>
          <p:nvGraphicFramePr>
            <p:cNvPr id="43020" name="Object 21"/>
            <p:cNvGraphicFramePr>
              <a:graphicFrameLocks noChangeAspect="1"/>
            </p:cNvGraphicFramePr>
            <p:nvPr/>
          </p:nvGraphicFramePr>
          <p:xfrm>
            <a:off x="4224" y="2112"/>
            <a:ext cx="720" cy="445"/>
          </p:xfrm>
          <a:graphic>
            <a:graphicData uri="http://schemas.openxmlformats.org/presentationml/2006/ole">
              <mc:AlternateContent xmlns:mc="http://schemas.openxmlformats.org/markup-compatibility/2006">
                <mc:Choice xmlns:v="urn:schemas-microsoft-com:vml" Requires="v">
                  <p:oleObj spid="_x0000_s43172" r:id="rId8" imgW="457200" imgH="279400" progId="Equation.3">
                    <p:embed/>
                  </p:oleObj>
                </mc:Choice>
                <mc:Fallback>
                  <p:oleObj r:id="rId8" imgW="457200" imgH="2794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 y="2112"/>
                          <a:ext cx="72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1026"/>
          <p:cNvSpPr>
            <a:spLocks noGrp="1" noChangeArrowheads="1"/>
          </p:cNvSpPr>
          <p:nvPr>
            <p:ph type="title"/>
          </p:nvPr>
        </p:nvSpPr>
        <p:spPr/>
        <p:txBody>
          <a:bodyPr/>
          <a:lstStyle/>
          <a:p>
            <a:pPr eaLnBrk="1" hangingPunct="1"/>
            <a:r>
              <a:rPr lang="zh-CN" altLang="en-US" smtClean="0"/>
              <a:t>函数依赖</a:t>
            </a:r>
          </a:p>
        </p:txBody>
      </p:sp>
      <p:sp>
        <p:nvSpPr>
          <p:cNvPr id="44037" name="Rectangle 1027"/>
          <p:cNvSpPr>
            <a:spLocks noGrp="1" noChangeArrowheads="1"/>
          </p:cNvSpPr>
          <p:nvPr>
            <p:ph idx="1"/>
          </p:nvPr>
        </p:nvSpPr>
        <p:spPr/>
        <p:txBody>
          <a:bodyPr/>
          <a:lstStyle/>
          <a:p>
            <a:pPr eaLnBrk="1" hangingPunct="1">
              <a:lnSpc>
                <a:spcPct val="105000"/>
              </a:lnSpc>
              <a:spcBef>
                <a:spcPct val="25000"/>
              </a:spcBef>
            </a:pPr>
            <a:r>
              <a:rPr lang="zh-CN" altLang="en-US" b="1" dirty="0" smtClean="0">
                <a:latin typeface="华文新魏" panose="02010800040101010101" pitchFamily="2" charset="-122"/>
              </a:rPr>
              <a:t>传递函数依赖</a:t>
            </a:r>
          </a:p>
          <a:p>
            <a:pPr lvl="1" eaLnBrk="1" hangingPunct="1">
              <a:lnSpc>
                <a:spcPct val="105000"/>
              </a:lnSpc>
              <a:spcBef>
                <a:spcPct val="25000"/>
              </a:spcBef>
              <a:buFontTx/>
              <a:buNone/>
            </a:pPr>
            <a:r>
              <a:rPr lang="zh-CN" altLang="en-US" dirty="0" smtClean="0">
                <a:latin typeface="华文新魏" panose="02010800040101010101" pitchFamily="2" charset="-122"/>
              </a:rPr>
              <a:t>在</a:t>
            </a:r>
            <a:r>
              <a:rPr lang="en-US" altLang="zh-CN" dirty="0" smtClean="0">
                <a:latin typeface="华文新魏" panose="02010800040101010101" pitchFamily="2" charset="-122"/>
              </a:rPr>
              <a:t>R(U)</a:t>
            </a:r>
            <a:r>
              <a:rPr lang="zh-CN" altLang="en-US" dirty="0" smtClean="0">
                <a:latin typeface="华文新魏" panose="02010800040101010101" pitchFamily="2" charset="-122"/>
              </a:rPr>
              <a:t>中，如果</a:t>
            </a:r>
          </a:p>
          <a:p>
            <a:pPr lvl="1" eaLnBrk="1" hangingPunct="1">
              <a:lnSpc>
                <a:spcPct val="105000"/>
              </a:lnSpc>
              <a:spcBef>
                <a:spcPct val="25000"/>
              </a:spcBef>
              <a:buFontTx/>
              <a:buNone/>
            </a:pPr>
            <a:endParaRPr lang="zh-CN" altLang="en-US" dirty="0" smtClean="0">
              <a:latin typeface="华文新魏" panose="02010800040101010101" pitchFamily="2" charset="-122"/>
            </a:endParaRPr>
          </a:p>
          <a:p>
            <a:pPr lvl="1" eaLnBrk="1" hangingPunct="1">
              <a:lnSpc>
                <a:spcPct val="105000"/>
              </a:lnSpc>
              <a:spcBef>
                <a:spcPct val="25000"/>
              </a:spcBef>
              <a:buFontTx/>
              <a:buNone/>
            </a:pPr>
            <a:endParaRPr lang="en-US" altLang="zh-CN" dirty="0" smtClean="0">
              <a:latin typeface="华文新魏" panose="02010800040101010101" pitchFamily="2" charset="-122"/>
            </a:endParaRPr>
          </a:p>
          <a:p>
            <a:pPr lvl="1" eaLnBrk="1" hangingPunct="1">
              <a:lnSpc>
                <a:spcPct val="105000"/>
              </a:lnSpc>
              <a:spcBef>
                <a:spcPct val="25000"/>
              </a:spcBef>
              <a:buFontTx/>
              <a:buNone/>
            </a:pPr>
            <a:endParaRPr lang="en-US" altLang="zh-CN" dirty="0" smtClean="0">
              <a:latin typeface="华文新魏" panose="02010800040101010101" pitchFamily="2" charset="-122"/>
            </a:endParaRPr>
          </a:p>
          <a:p>
            <a:pPr lvl="1" eaLnBrk="1" hangingPunct="1">
              <a:lnSpc>
                <a:spcPct val="105000"/>
              </a:lnSpc>
              <a:spcBef>
                <a:spcPct val="25000"/>
              </a:spcBef>
              <a:buFontTx/>
              <a:buNone/>
            </a:pPr>
            <a:r>
              <a:rPr lang="zh-CN" altLang="en-US" dirty="0" smtClean="0">
                <a:latin typeface="华文新魏" panose="02010800040101010101" pitchFamily="2" charset="-122"/>
              </a:rPr>
              <a:t>则称</a:t>
            </a:r>
            <a:r>
              <a:rPr lang="en-US" altLang="zh-CN" dirty="0" smtClean="0">
                <a:sym typeface="Symbol" panose="05050102010706020507" pitchFamily="18" charset="2"/>
              </a:rPr>
              <a:t></a:t>
            </a:r>
            <a:r>
              <a:rPr lang="zh-CN" altLang="en-US" dirty="0" smtClean="0">
                <a:latin typeface="华文新魏" panose="02010800040101010101" pitchFamily="2" charset="-122"/>
              </a:rPr>
              <a:t>对</a:t>
            </a:r>
            <a:r>
              <a:rPr lang="en-US" altLang="zh-CN" dirty="0" smtClean="0">
                <a:sym typeface="Symbol" panose="05050102010706020507" pitchFamily="18" charset="2"/>
              </a:rPr>
              <a:t></a:t>
            </a:r>
            <a:r>
              <a:rPr lang="zh-CN" altLang="en-US" dirty="0" smtClean="0">
                <a:latin typeface="华文新魏" panose="02010800040101010101" pitchFamily="2" charset="-122"/>
              </a:rPr>
              <a:t>传递函数依赖</a:t>
            </a:r>
          </a:p>
          <a:p>
            <a:pPr lvl="1" eaLnBrk="1" hangingPunct="1">
              <a:lnSpc>
                <a:spcPct val="105000"/>
              </a:lnSpc>
              <a:spcBef>
                <a:spcPct val="25000"/>
              </a:spcBef>
              <a:buFontTx/>
              <a:buNone/>
            </a:pPr>
            <a:r>
              <a:rPr lang="zh-CN" altLang="en-US" dirty="0" smtClean="0">
                <a:latin typeface="华文新魏" panose="02010800040101010101" pitchFamily="2" charset="-122"/>
              </a:rPr>
              <a:t>	</a:t>
            </a:r>
            <a:r>
              <a:rPr lang="en-US" altLang="zh-CN" dirty="0" err="1" smtClean="0">
                <a:latin typeface="华文新魏" panose="02010800040101010101" pitchFamily="2" charset="-122"/>
              </a:rPr>
              <a:t>sno</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 </a:t>
            </a:r>
            <a:r>
              <a:rPr lang="en-US" altLang="zh-CN" dirty="0" err="1" smtClean="0">
                <a:latin typeface="华文新魏" panose="02010800040101010101" pitchFamily="2" charset="-122"/>
              </a:rPr>
              <a:t>dno，dno</a:t>
            </a:r>
            <a:r>
              <a:rPr lang="en-US" altLang="zh-CN" dirty="0" smtClean="0">
                <a:latin typeface="华文新魏" panose="02010800040101010101" pitchFamily="2" charset="-122"/>
              </a:rPr>
              <a:t> </a:t>
            </a:r>
            <a:r>
              <a:rPr lang="en-US" altLang="zh-CN" b="1" dirty="0" smtClean="0">
                <a:latin typeface="华文新魏" panose="02010800040101010101" pitchFamily="2" charset="-122"/>
                <a:sym typeface="Symbol" panose="05050102010706020507" pitchFamily="18" charset="2"/>
              </a:rPr>
              <a:t></a:t>
            </a:r>
            <a:r>
              <a:rPr lang="en-US" altLang="zh-CN" dirty="0" smtClean="0">
                <a:latin typeface="华文新魏" panose="02010800040101010101" pitchFamily="2" charset="-122"/>
              </a:rPr>
              <a:t> dean</a:t>
            </a:r>
          </a:p>
          <a:p>
            <a:pPr eaLnBrk="1" hangingPunct="1"/>
            <a:endParaRPr lang="zh-CN" altLang="en-US" dirty="0" smtClean="0">
              <a:latin typeface="华文新魏" panose="02010800040101010101" pitchFamily="2" charset="-122"/>
            </a:endParaRPr>
          </a:p>
        </p:txBody>
      </p:sp>
      <p:graphicFrame>
        <p:nvGraphicFramePr>
          <p:cNvPr id="44038" name="Object 1028"/>
          <p:cNvGraphicFramePr>
            <a:graphicFrameLocks noChangeAspect="1"/>
          </p:cNvGraphicFramePr>
          <p:nvPr/>
        </p:nvGraphicFramePr>
        <p:xfrm flipV="1">
          <a:off x="6991350" y="2151063"/>
          <a:ext cx="533400" cy="457200"/>
        </p:xfrm>
        <a:graphic>
          <a:graphicData uri="http://schemas.openxmlformats.org/presentationml/2006/ole">
            <mc:AlternateContent xmlns:mc="http://schemas.openxmlformats.org/markup-compatibility/2006">
              <mc:Choice xmlns:v="urn:schemas-microsoft-com:vml" Requires="v">
                <p:oleObj spid="_x0000_s44077" r:id="rId3" imgW="152268" imgH="152268" progId="Equation.3">
                  <p:embed/>
                </p:oleObj>
              </mc:Choice>
              <mc:Fallback>
                <p:oleObj r:id="rId3" imgW="152268" imgH="152268"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6991350" y="21510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4039" name="Group 1029"/>
          <p:cNvGrpSpPr>
            <a:grpSpLocks/>
          </p:cNvGrpSpPr>
          <p:nvPr/>
        </p:nvGrpSpPr>
        <p:grpSpPr bwMode="auto">
          <a:xfrm>
            <a:off x="1314450" y="2024063"/>
            <a:ext cx="6985000" cy="584200"/>
            <a:chOff x="822" y="1649"/>
            <a:chExt cx="4400" cy="368"/>
          </a:xfrm>
        </p:grpSpPr>
        <p:sp>
          <p:nvSpPr>
            <p:cNvPr id="228358" name="Rectangle 1030"/>
            <p:cNvSpPr>
              <a:spLocks noChangeArrowheads="1"/>
            </p:cNvSpPr>
            <p:nvPr/>
          </p:nvSpPr>
          <p:spPr bwMode="auto">
            <a:xfrm>
              <a:off x="822" y="1649"/>
              <a:ext cx="4400" cy="368"/>
            </a:xfrm>
            <a:prstGeom prst="rect">
              <a:avLst/>
            </a:prstGeom>
            <a:noFill/>
            <a:ln w="9525">
              <a:noFill/>
              <a:miter lim="800000"/>
            </a:ln>
            <a:effectLst/>
          </p:spPr>
          <p:txBody>
            <a:bodyPr>
              <a:spAutoFit/>
            </a:bodyPr>
            <a:lstStyle/>
            <a:p>
              <a:pPr>
                <a:defRPr/>
              </a:pPr>
              <a:r>
                <a:rPr kumimoji="1" lang="en-US" altLang="zh-CN" sz="3200" dirty="0">
                  <a:sym typeface="Symbol" panose="05050102010706020507"/>
                </a:rPr>
                <a:t></a:t>
              </a:r>
              <a:r>
                <a:rPr kumimoji="1" lang="en-US" altLang="zh-CN" sz="3200" dirty="0">
                  <a:latin typeface="华文新魏" panose="02010800040101010101" pitchFamily="2" charset="-122"/>
                  <a:ea typeface="华文新魏" panose="02010800040101010101" pitchFamily="2" charset="-122"/>
                  <a:sym typeface="Symbol" panose="05050102010706020507" pitchFamily="18" charset="2"/>
                </a:rPr>
                <a:t> </a:t>
              </a:r>
              <a:r>
                <a:rPr kumimoji="1" lang="en-US" altLang="zh-CN" sz="3200" b="1" dirty="0">
                  <a:latin typeface="华文新魏" panose="02010800040101010101" pitchFamily="2" charset="-122"/>
                  <a:ea typeface="华文新魏" panose="02010800040101010101" pitchFamily="2" charset="-122"/>
                  <a:sym typeface="Symbol" panose="05050102010706020507" pitchFamily="18" charset="2"/>
                </a:rPr>
                <a:t> </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b="1" dirty="0">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b="1" dirty="0">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a:t>
              </a:r>
              <a:r>
                <a:rPr kumimoji="1" lang="zh-CN" altLang="en-US" sz="3200" dirty="0">
                  <a:latin typeface="华文新魏" panose="02010800040101010101" pitchFamily="2" charset="-122"/>
                  <a:ea typeface="华文新魏" panose="02010800040101010101" pitchFamily="2" charset="-122"/>
                  <a:sym typeface="+mn-ea"/>
                </a:rPr>
                <a:t>且</a:t>
              </a:r>
              <a:r>
                <a:rPr kumimoji="1" lang="en-US" altLang="zh-CN" sz="3200" dirty="0">
                  <a:sym typeface="Symbol" panose="05050102010706020507"/>
                </a:rPr>
                <a:t>      </a:t>
              </a:r>
              <a:endParaRPr kumimoji="1" lang="en-US" altLang="zh-CN" sz="3200" dirty="0">
                <a:effectLst>
                  <a:outerShdw blurRad="38100" dist="38100" dir="2700000" algn="tl">
                    <a:srgbClr val="000000"/>
                  </a:outerShdw>
                </a:effectLst>
                <a:latin typeface="华文新魏" panose="02010800040101010101" pitchFamily="2" charset="-122"/>
                <a:ea typeface="华文新魏" panose="02010800040101010101" pitchFamily="2" charset="-122"/>
                <a:sym typeface="+mn-ea"/>
              </a:endParaRPr>
            </a:p>
          </p:txBody>
        </p:sp>
        <p:sp>
          <p:nvSpPr>
            <p:cNvPr id="44041" name="Line 1031"/>
            <p:cNvSpPr>
              <a:spLocks noChangeShapeType="1"/>
            </p:cNvSpPr>
            <p:nvPr/>
          </p:nvSpPr>
          <p:spPr bwMode="auto">
            <a:xfrm>
              <a:off x="3192" y="1779"/>
              <a:ext cx="96" cy="19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函数依赖</a:t>
            </a:r>
          </a:p>
        </p:txBody>
      </p:sp>
      <p:sp>
        <p:nvSpPr>
          <p:cNvPr id="45059" name="Rectangle 3"/>
          <p:cNvSpPr>
            <a:spLocks noGrp="1" noChangeArrowheads="1"/>
          </p:cNvSpPr>
          <p:nvPr>
            <p:ph type="body" idx="1"/>
          </p:nvPr>
        </p:nvSpPr>
        <p:spPr/>
        <p:txBody>
          <a:bodyPr/>
          <a:lstStyle/>
          <a:p>
            <a:pPr eaLnBrk="1" hangingPunct="1">
              <a:lnSpc>
                <a:spcPct val="90000"/>
              </a:lnSpc>
            </a:pPr>
            <a:r>
              <a:rPr lang="zh-CN" altLang="en-US" sz="2400" smtClean="0"/>
              <a:t>函数依赖示例</a:t>
            </a:r>
          </a:p>
          <a:p>
            <a:pPr lvl="1" eaLnBrk="1" hangingPunct="1">
              <a:lnSpc>
                <a:spcPct val="90000"/>
              </a:lnSpc>
            </a:pPr>
            <a:r>
              <a:rPr lang="zh-CN" altLang="en-US" sz="2000" smtClean="0"/>
              <a:t>对关系模式</a:t>
            </a:r>
            <a:r>
              <a:rPr lang="en-US" altLang="zh-CN" sz="2000" smtClean="0"/>
              <a:t>R(sno,sname,dno,dname)</a:t>
            </a:r>
            <a:r>
              <a:rPr lang="zh-CN" altLang="en-US" sz="2000" smtClean="0"/>
              <a:t>，</a:t>
            </a:r>
            <a:r>
              <a:rPr kumimoji="0" lang="zh-CN" altLang="en-US" sz="2000" smtClean="0"/>
              <a:t>分析下述函数依赖，哪些成立？哪些不成立？</a:t>
            </a:r>
          </a:p>
          <a:p>
            <a:pPr lvl="1" eaLnBrk="1" hangingPunct="1">
              <a:lnSpc>
                <a:spcPct val="90000"/>
              </a:lnSpc>
              <a:buFontTx/>
              <a:buNone/>
            </a:pPr>
            <a:r>
              <a:rPr lang="en-US" altLang="zh-CN" sz="2000" smtClean="0">
                <a:solidFill>
                  <a:schemeClr val="accent2"/>
                </a:solidFill>
              </a:rPr>
              <a:t>①</a:t>
            </a:r>
            <a:r>
              <a:rPr kumimoji="0" lang="en-US" altLang="zh-CN" sz="2000" smtClean="0"/>
              <a:t>sname</a:t>
            </a:r>
            <a:r>
              <a:rPr lang="en-US" altLang="zh-CN" sz="2000" smtClean="0"/>
              <a:t>→sname</a:t>
            </a:r>
          </a:p>
          <a:p>
            <a:pPr lvl="1" eaLnBrk="1" hangingPunct="1">
              <a:lnSpc>
                <a:spcPct val="90000"/>
              </a:lnSpc>
              <a:buFontTx/>
              <a:buNone/>
            </a:pPr>
            <a:r>
              <a:rPr lang="en-US" altLang="zh-CN" sz="2000" smtClean="0">
                <a:solidFill>
                  <a:schemeClr val="accent2"/>
                </a:solidFill>
              </a:rPr>
              <a:t>②</a:t>
            </a:r>
            <a:r>
              <a:rPr lang="en-US" altLang="zh-CN" sz="2000" smtClean="0"/>
              <a:t>dname→dname</a:t>
            </a:r>
          </a:p>
          <a:p>
            <a:pPr lvl="1" eaLnBrk="1" hangingPunct="1">
              <a:lnSpc>
                <a:spcPct val="90000"/>
              </a:lnSpc>
              <a:buFontTx/>
              <a:buNone/>
            </a:pPr>
            <a:r>
              <a:rPr lang="en-US" altLang="zh-CN" sz="2000" smtClean="0">
                <a:solidFill>
                  <a:schemeClr val="accent2"/>
                </a:solidFill>
              </a:rPr>
              <a:t>③</a:t>
            </a:r>
            <a:r>
              <a:rPr lang="en-US" altLang="zh-CN" sz="2000" smtClean="0"/>
              <a:t>sname,dname→dname</a:t>
            </a:r>
            <a:endParaRPr kumimoji="0" lang="en-US" altLang="zh-CN" sz="2000" smtClean="0"/>
          </a:p>
          <a:p>
            <a:pPr lvl="1" eaLnBrk="1" hangingPunct="1">
              <a:lnSpc>
                <a:spcPct val="90000"/>
              </a:lnSpc>
              <a:buFontTx/>
              <a:buNone/>
            </a:pPr>
            <a:r>
              <a:rPr lang="en-US" altLang="zh-CN" sz="2000" smtClean="0">
                <a:solidFill>
                  <a:schemeClr val="accent2"/>
                </a:solidFill>
              </a:rPr>
              <a:t>④</a:t>
            </a:r>
            <a:r>
              <a:rPr kumimoji="0" lang="en-US" altLang="zh-CN" sz="2000" smtClean="0"/>
              <a:t>sno</a:t>
            </a:r>
            <a:r>
              <a:rPr lang="en-US" altLang="zh-CN" sz="2000" smtClean="0"/>
              <a:t>→sname,dno,dname</a:t>
            </a:r>
          </a:p>
          <a:p>
            <a:pPr lvl="1" eaLnBrk="1" hangingPunct="1">
              <a:lnSpc>
                <a:spcPct val="90000"/>
              </a:lnSpc>
              <a:buFontTx/>
              <a:buNone/>
            </a:pPr>
            <a:r>
              <a:rPr lang="en-US" altLang="zh-CN" sz="2000" smtClean="0">
                <a:solidFill>
                  <a:schemeClr val="accent2"/>
                </a:solidFill>
              </a:rPr>
              <a:t>⑤</a:t>
            </a:r>
            <a:r>
              <a:rPr lang="en-US" altLang="zh-CN" sz="2000" smtClean="0"/>
              <a:t>sno→R</a:t>
            </a:r>
          </a:p>
          <a:p>
            <a:pPr lvl="1" eaLnBrk="1" hangingPunct="1">
              <a:lnSpc>
                <a:spcPct val="90000"/>
              </a:lnSpc>
              <a:buFontTx/>
              <a:buNone/>
            </a:pPr>
            <a:r>
              <a:rPr lang="en-US" altLang="zh-CN" sz="2000" smtClean="0">
                <a:solidFill>
                  <a:schemeClr val="accent2"/>
                </a:solidFill>
              </a:rPr>
              <a:t>⑥</a:t>
            </a:r>
            <a:r>
              <a:rPr lang="en-US" altLang="zh-CN" sz="2000" smtClean="0"/>
              <a:t>sno,sname→dno</a:t>
            </a:r>
          </a:p>
          <a:p>
            <a:pPr lvl="1" eaLnBrk="1" hangingPunct="1">
              <a:lnSpc>
                <a:spcPct val="90000"/>
              </a:lnSpc>
              <a:buFontTx/>
              <a:buNone/>
            </a:pPr>
            <a:r>
              <a:rPr lang="en-US" altLang="zh-CN" sz="2000" smtClean="0">
                <a:solidFill>
                  <a:schemeClr val="accent2"/>
                </a:solidFill>
              </a:rPr>
              <a:t>⑦</a:t>
            </a:r>
            <a:r>
              <a:rPr lang="en-US" altLang="zh-CN" sz="2000" smtClean="0"/>
              <a:t>dno→dname</a:t>
            </a:r>
            <a:endParaRPr kumimoji="0" lang="en-US" altLang="zh-CN" sz="2000" smtClean="0"/>
          </a:p>
          <a:p>
            <a:pPr lvl="1" eaLnBrk="1" hangingPunct="1">
              <a:lnSpc>
                <a:spcPct val="90000"/>
              </a:lnSpc>
              <a:buFontTx/>
              <a:buNone/>
            </a:pPr>
            <a:r>
              <a:rPr lang="en-US" altLang="zh-CN" sz="2000" smtClean="0">
                <a:solidFill>
                  <a:schemeClr val="accent2"/>
                </a:solidFill>
              </a:rPr>
              <a:t>⑧</a:t>
            </a:r>
            <a:r>
              <a:rPr kumimoji="0" lang="en-US" altLang="zh-CN" sz="2000" smtClean="0"/>
              <a:t>sname</a:t>
            </a:r>
            <a:r>
              <a:rPr lang="en-US" altLang="zh-CN" sz="2000" smtClean="0"/>
              <a:t>→sno</a:t>
            </a:r>
          </a:p>
          <a:p>
            <a:pPr lvl="1" eaLnBrk="1" hangingPunct="1">
              <a:lnSpc>
                <a:spcPct val="90000"/>
              </a:lnSpc>
              <a:buFontTx/>
              <a:buNone/>
            </a:pPr>
            <a:r>
              <a:rPr lang="en-US" altLang="zh-CN" sz="2000" smtClean="0">
                <a:solidFill>
                  <a:schemeClr val="accent2"/>
                </a:solidFill>
              </a:rPr>
              <a:t>⑨</a:t>
            </a:r>
            <a:r>
              <a:rPr lang="en-US" altLang="zh-CN" sz="2000" smtClean="0"/>
              <a:t>sno,dno→R</a:t>
            </a:r>
          </a:p>
          <a:p>
            <a:pPr lvl="1" eaLnBrk="1" hangingPunct="1">
              <a:lnSpc>
                <a:spcPct val="90000"/>
              </a:lnSpc>
              <a:buFontTx/>
              <a:buNone/>
            </a:pPr>
            <a:endParaRPr lang="en-US" altLang="zh-CN" sz="2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平凡的函数依赖</a:t>
            </a:r>
          </a:p>
        </p:txBody>
      </p:sp>
      <p:sp>
        <p:nvSpPr>
          <p:cNvPr id="46083" name="Rectangle 3"/>
          <p:cNvSpPr>
            <a:spLocks noGrp="1" noChangeArrowheads="1"/>
          </p:cNvSpPr>
          <p:nvPr>
            <p:ph type="body" idx="1"/>
          </p:nvPr>
        </p:nvSpPr>
        <p:spPr/>
        <p:txBody>
          <a:bodyPr/>
          <a:lstStyle/>
          <a:p>
            <a:pPr eaLnBrk="1" hangingPunct="1"/>
            <a:r>
              <a:rPr lang="zh-CN" altLang="en-US" sz="2400" smtClean="0"/>
              <a:t>对关系模式</a:t>
            </a:r>
            <a:r>
              <a:rPr lang="en-US" altLang="zh-CN" sz="2400" smtClean="0"/>
              <a:t>R(sno,sname,dno,dname)</a:t>
            </a:r>
            <a:r>
              <a:rPr lang="zh-CN" altLang="en-US" sz="2400" smtClean="0"/>
              <a:t>，</a:t>
            </a:r>
            <a:r>
              <a:rPr kumimoji="0" lang="zh-CN" altLang="en-US" sz="2400" smtClean="0"/>
              <a:t>下述函数依赖成立：</a:t>
            </a:r>
          </a:p>
          <a:p>
            <a:pPr lvl="1" eaLnBrk="1" hangingPunct="1">
              <a:buFontTx/>
              <a:buNone/>
            </a:pPr>
            <a:r>
              <a:rPr lang="en-US" altLang="zh-CN" sz="2000" smtClean="0">
                <a:solidFill>
                  <a:schemeClr val="accent2"/>
                </a:solidFill>
              </a:rPr>
              <a:t>①</a:t>
            </a:r>
            <a:r>
              <a:rPr kumimoji="0" lang="en-US" altLang="zh-CN" sz="2000" smtClean="0"/>
              <a:t>sname</a:t>
            </a:r>
            <a:r>
              <a:rPr lang="en-US" altLang="zh-CN" sz="2000" smtClean="0"/>
              <a:t>→sname</a:t>
            </a:r>
          </a:p>
          <a:p>
            <a:pPr lvl="1" eaLnBrk="1" hangingPunct="1">
              <a:buFontTx/>
              <a:buNone/>
            </a:pPr>
            <a:r>
              <a:rPr lang="en-US" altLang="zh-CN" sz="2000" smtClean="0">
                <a:solidFill>
                  <a:schemeClr val="accent2"/>
                </a:solidFill>
              </a:rPr>
              <a:t>②</a:t>
            </a:r>
            <a:r>
              <a:rPr lang="en-US" altLang="zh-CN" sz="2000" smtClean="0"/>
              <a:t>dname→dname</a:t>
            </a:r>
          </a:p>
          <a:p>
            <a:pPr lvl="1" eaLnBrk="1" hangingPunct="1">
              <a:buFontTx/>
              <a:buNone/>
            </a:pPr>
            <a:r>
              <a:rPr lang="en-US" altLang="zh-CN" sz="2000" smtClean="0">
                <a:solidFill>
                  <a:schemeClr val="accent2"/>
                </a:solidFill>
              </a:rPr>
              <a:t>③</a:t>
            </a:r>
            <a:r>
              <a:rPr lang="en-US" altLang="zh-CN" sz="2000" smtClean="0"/>
              <a:t>sname,dname→dname</a:t>
            </a:r>
            <a:endParaRPr kumimoji="0" lang="en-US" altLang="zh-CN" sz="2000" smtClean="0"/>
          </a:p>
          <a:p>
            <a:pPr eaLnBrk="1" hangingPunct="1"/>
            <a:r>
              <a:rPr lang="zh-CN" altLang="en-US" sz="2400" smtClean="0"/>
              <a:t>平凡的函数依赖：</a:t>
            </a:r>
          </a:p>
          <a:p>
            <a:pPr lvl="1" eaLnBrk="1" hangingPunct="1"/>
            <a:r>
              <a:rPr lang="zh-CN" altLang="en-US" sz="2000" smtClean="0"/>
              <a:t>对所有关系模式</a:t>
            </a:r>
            <a:r>
              <a:rPr lang="en-US" altLang="zh-CN" sz="2000" smtClean="0"/>
              <a:t>R</a:t>
            </a:r>
            <a:r>
              <a:rPr lang="zh-CN" altLang="en-US" sz="2000" smtClean="0"/>
              <a:t>，如果</a:t>
            </a:r>
            <a:r>
              <a:rPr lang="en-US" altLang="zh-CN" sz="2000" smtClean="0"/>
              <a:t>β</a:t>
            </a:r>
            <a:r>
              <a:rPr lang="en-US" altLang="zh-CN" sz="2000" smtClean="0">
                <a:latin typeface="华文新魏" panose="02010800040101010101" pitchFamily="2" charset="-122"/>
                <a:sym typeface="Symbol" panose="05050102010706020507" pitchFamily="18" charset="2"/>
              </a:rPr>
              <a:t></a:t>
            </a:r>
            <a:r>
              <a:rPr lang="en-US" altLang="zh-CN" sz="2000" smtClean="0"/>
              <a:t>α</a:t>
            </a:r>
            <a:r>
              <a:rPr lang="zh-CN" altLang="en-US" sz="2000" smtClean="0"/>
              <a:t>，必有</a:t>
            </a:r>
            <a:r>
              <a:rPr lang="en-US" altLang="zh-CN" sz="2000" smtClean="0"/>
              <a:t>α→β</a:t>
            </a:r>
          </a:p>
          <a:p>
            <a:pPr lvl="1" eaLnBrk="1" hangingPunct="1"/>
            <a:r>
              <a:rPr lang="zh-CN" altLang="en-US" sz="2000" smtClean="0"/>
              <a:t>当</a:t>
            </a:r>
            <a:r>
              <a:rPr lang="en-US" altLang="zh-CN" sz="2000" smtClean="0"/>
              <a:t>β</a:t>
            </a:r>
            <a:r>
              <a:rPr lang="en-US" altLang="zh-CN" sz="2000" smtClean="0">
                <a:latin typeface="华文新魏" panose="02010800040101010101" pitchFamily="2" charset="-122"/>
                <a:sym typeface="Symbol" panose="05050102010706020507" pitchFamily="18" charset="2"/>
              </a:rPr>
              <a:t></a:t>
            </a:r>
            <a:r>
              <a:rPr lang="en-US" altLang="zh-CN" sz="2000" smtClean="0"/>
              <a:t>α</a:t>
            </a:r>
            <a:r>
              <a:rPr lang="zh-CN" altLang="en-US" sz="2000" smtClean="0"/>
              <a:t>时，称</a:t>
            </a:r>
            <a:r>
              <a:rPr lang="en-US" altLang="zh-CN" sz="2000" smtClean="0"/>
              <a:t>α→β</a:t>
            </a:r>
            <a:r>
              <a:rPr lang="zh-CN" altLang="en-US" sz="2000" smtClean="0"/>
              <a:t>是平凡</a:t>
            </a:r>
            <a:r>
              <a:rPr lang="en-US" altLang="zh-CN" sz="2000" smtClean="0"/>
              <a:t>(trivial)</a:t>
            </a:r>
            <a:r>
              <a:rPr lang="zh-CN" altLang="en-US" sz="2000" smtClean="0"/>
              <a:t>的函数依赖</a:t>
            </a:r>
          </a:p>
          <a:p>
            <a:pPr lvl="1" eaLnBrk="1" hangingPunct="1"/>
            <a:r>
              <a:rPr lang="zh-CN" altLang="en-US" sz="2000" smtClean="0"/>
              <a:t>否则，称为</a:t>
            </a:r>
            <a:r>
              <a:rPr lang="en-US" altLang="zh-CN" sz="2000" smtClean="0"/>
              <a:t>α→β</a:t>
            </a:r>
            <a:r>
              <a:rPr lang="zh-CN" altLang="en-US" sz="2000" smtClean="0"/>
              <a:t>非平凡的函数依赖，称</a:t>
            </a:r>
            <a:r>
              <a:rPr lang="en-US" altLang="zh-CN" sz="2000" smtClean="0"/>
              <a:t>α</a:t>
            </a:r>
            <a:r>
              <a:rPr lang="zh-CN" altLang="en-US" sz="2000" smtClean="0"/>
              <a:t>是</a:t>
            </a:r>
            <a:r>
              <a:rPr lang="en-US" altLang="zh-CN" sz="2000" smtClean="0"/>
              <a:t>β</a:t>
            </a:r>
            <a:r>
              <a:rPr lang="zh-CN" altLang="en-US" sz="2000" smtClean="0"/>
              <a:t>的实质决定因素</a:t>
            </a:r>
          </a:p>
          <a:p>
            <a:pPr eaLnBrk="1" hangingPunct="1"/>
            <a:r>
              <a:rPr lang="zh-CN" altLang="en-US" sz="2400" smtClean="0"/>
              <a:t>思考：关系模式</a:t>
            </a:r>
            <a:r>
              <a:rPr lang="en-US" altLang="zh-CN" sz="2400" smtClean="0"/>
              <a:t>R</a:t>
            </a:r>
            <a:r>
              <a:rPr lang="zh-CN" altLang="en-US" sz="2400" smtClean="0"/>
              <a:t>上，平凡函数依赖的数量规模？</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函数依赖对模式的约束</a:t>
            </a:r>
          </a:p>
        </p:txBody>
      </p:sp>
      <p:sp>
        <p:nvSpPr>
          <p:cNvPr id="47107" name="Rectangle 3"/>
          <p:cNvSpPr>
            <a:spLocks noGrp="1" noChangeArrowheads="1"/>
          </p:cNvSpPr>
          <p:nvPr>
            <p:ph type="body" idx="1"/>
          </p:nvPr>
        </p:nvSpPr>
        <p:spPr>
          <a:xfrm>
            <a:off x="685800" y="1371600"/>
            <a:ext cx="7772400" cy="5081588"/>
          </a:xfrm>
        </p:spPr>
        <p:txBody>
          <a:bodyPr/>
          <a:lstStyle/>
          <a:p>
            <a:pPr eaLnBrk="1" hangingPunct="1">
              <a:lnSpc>
                <a:spcPct val="80000"/>
              </a:lnSpc>
            </a:pPr>
            <a:r>
              <a:rPr lang="zh-CN" altLang="en-US" sz="2400" smtClean="0"/>
              <a:t>对关系模式</a:t>
            </a:r>
            <a:r>
              <a:rPr lang="en-US" altLang="zh-CN" sz="2400" smtClean="0"/>
              <a:t>R(sno,sname,dno,dname)</a:t>
            </a:r>
            <a:r>
              <a:rPr lang="zh-CN" altLang="en-US" sz="2400" smtClean="0"/>
              <a:t>，</a:t>
            </a:r>
            <a:r>
              <a:rPr kumimoji="0" lang="zh-CN" altLang="en-US" sz="2400" smtClean="0"/>
              <a:t>下述函数依赖成立：</a:t>
            </a:r>
          </a:p>
          <a:p>
            <a:pPr lvl="1" eaLnBrk="1" hangingPunct="1">
              <a:lnSpc>
                <a:spcPct val="80000"/>
              </a:lnSpc>
              <a:buFontTx/>
              <a:buNone/>
            </a:pPr>
            <a:r>
              <a:rPr lang="en-US" altLang="zh-CN" sz="2000" smtClean="0">
                <a:solidFill>
                  <a:schemeClr val="accent2"/>
                </a:solidFill>
              </a:rPr>
              <a:t>④</a:t>
            </a:r>
            <a:r>
              <a:rPr kumimoji="0" lang="en-US" altLang="zh-CN" sz="2000" smtClean="0"/>
              <a:t>sno</a:t>
            </a:r>
            <a:r>
              <a:rPr lang="en-US" altLang="zh-CN" sz="2000" smtClean="0"/>
              <a:t>→sname,dno,dname</a:t>
            </a:r>
          </a:p>
          <a:p>
            <a:pPr lvl="1" eaLnBrk="1" hangingPunct="1">
              <a:lnSpc>
                <a:spcPct val="80000"/>
              </a:lnSpc>
              <a:buFontTx/>
              <a:buNone/>
            </a:pPr>
            <a:r>
              <a:rPr lang="en-US" altLang="zh-CN" sz="2000" smtClean="0">
                <a:solidFill>
                  <a:schemeClr val="accent2"/>
                </a:solidFill>
              </a:rPr>
              <a:t>⑥</a:t>
            </a:r>
            <a:r>
              <a:rPr lang="en-US" altLang="zh-CN" sz="2000" smtClean="0"/>
              <a:t>sno,sname→dno</a:t>
            </a:r>
          </a:p>
          <a:p>
            <a:pPr lvl="1" eaLnBrk="1" hangingPunct="1">
              <a:lnSpc>
                <a:spcPct val="80000"/>
              </a:lnSpc>
              <a:buFontTx/>
              <a:buNone/>
            </a:pPr>
            <a:r>
              <a:rPr lang="en-US" altLang="zh-CN" sz="2000" smtClean="0">
                <a:solidFill>
                  <a:schemeClr val="accent2"/>
                </a:solidFill>
              </a:rPr>
              <a:t>⑦</a:t>
            </a:r>
            <a:r>
              <a:rPr lang="en-US" altLang="zh-CN" sz="2000" smtClean="0"/>
              <a:t>dno→dname</a:t>
            </a:r>
            <a:endParaRPr kumimoji="0" lang="en-US" altLang="zh-CN" sz="2000" smtClean="0"/>
          </a:p>
          <a:p>
            <a:pPr eaLnBrk="1" hangingPunct="1">
              <a:lnSpc>
                <a:spcPct val="80000"/>
              </a:lnSpc>
            </a:pPr>
            <a:r>
              <a:rPr lang="zh-CN" altLang="en-US" sz="2400" smtClean="0"/>
              <a:t>函数依赖是对关系模式的约束</a:t>
            </a:r>
          </a:p>
          <a:p>
            <a:pPr lvl="1" eaLnBrk="1" hangingPunct="1">
              <a:lnSpc>
                <a:spcPct val="80000"/>
              </a:lnSpc>
            </a:pPr>
            <a:r>
              <a:rPr lang="zh-CN" altLang="en-US" sz="2000" smtClean="0"/>
              <a:t>对关系实例</a:t>
            </a:r>
            <a:r>
              <a:rPr lang="en-US" altLang="zh-CN" sz="2000" smtClean="0"/>
              <a:t>r={(s1,</a:t>
            </a:r>
            <a:r>
              <a:rPr lang="zh-CN" altLang="en-US" sz="2000" smtClean="0"/>
              <a:t>甲</a:t>
            </a:r>
            <a:r>
              <a:rPr lang="en-US" altLang="zh-CN" sz="2000" smtClean="0"/>
              <a:t>,d1,</a:t>
            </a:r>
            <a:r>
              <a:rPr lang="zh-CN" altLang="en-US" sz="2000" smtClean="0"/>
              <a:t>计</a:t>
            </a:r>
            <a:r>
              <a:rPr lang="en-US" altLang="zh-CN" sz="2000" smtClean="0"/>
              <a:t>), (s2,</a:t>
            </a:r>
            <a:r>
              <a:rPr lang="zh-CN" altLang="en-US" sz="2000" smtClean="0"/>
              <a:t>乙</a:t>
            </a:r>
            <a:r>
              <a:rPr lang="en-US" altLang="zh-CN" sz="2000" smtClean="0"/>
              <a:t>,d1,</a:t>
            </a:r>
            <a:r>
              <a:rPr lang="zh-CN" altLang="en-US" sz="2000" smtClean="0"/>
              <a:t>数</a:t>
            </a:r>
            <a:r>
              <a:rPr lang="en-US" altLang="zh-CN" sz="2000" smtClean="0"/>
              <a:t>)}</a:t>
            </a:r>
          </a:p>
          <a:p>
            <a:pPr lvl="2" eaLnBrk="1" hangingPunct="1">
              <a:lnSpc>
                <a:spcPct val="80000"/>
              </a:lnSpc>
            </a:pPr>
            <a:r>
              <a:rPr kumimoji="0" lang="zh-CN" altLang="en-US" smtClean="0"/>
              <a:t>如果模式</a:t>
            </a:r>
            <a:r>
              <a:rPr kumimoji="0" lang="en-US" altLang="zh-CN" smtClean="0"/>
              <a:t>R</a:t>
            </a:r>
            <a:r>
              <a:rPr kumimoji="0" lang="zh-CN" altLang="en-US" smtClean="0"/>
              <a:t>没</a:t>
            </a:r>
            <a:r>
              <a:rPr lang="zh-CN" altLang="en-US" smtClean="0"/>
              <a:t>有指明</a:t>
            </a:r>
            <a:r>
              <a:rPr lang="en-US" altLang="zh-CN" smtClean="0"/>
              <a:t>dno→dname</a:t>
            </a:r>
            <a:r>
              <a:rPr lang="zh-CN" altLang="en-US" smtClean="0"/>
              <a:t>，</a:t>
            </a:r>
            <a:r>
              <a:rPr lang="en-US" altLang="zh-CN" smtClean="0"/>
              <a:t>r </a:t>
            </a:r>
            <a:r>
              <a:rPr lang="en-US" altLang="zh-CN" smtClean="0">
                <a:sym typeface="Symbol" panose="05050102010706020507" pitchFamily="18" charset="2"/>
              </a:rPr>
              <a:t></a:t>
            </a:r>
            <a:r>
              <a:rPr lang="en-US" altLang="zh-CN" smtClean="0"/>
              <a:t> R</a:t>
            </a:r>
            <a:endParaRPr lang="zh-CN" altLang="en-US" smtClean="0"/>
          </a:p>
          <a:p>
            <a:pPr lvl="2" eaLnBrk="1" hangingPunct="1">
              <a:lnSpc>
                <a:spcPct val="80000"/>
              </a:lnSpc>
            </a:pPr>
            <a:r>
              <a:rPr kumimoji="0" lang="zh-CN" altLang="en-US" smtClean="0"/>
              <a:t>如果模式</a:t>
            </a:r>
            <a:r>
              <a:rPr kumimoji="0" lang="en-US" altLang="zh-CN" smtClean="0"/>
              <a:t>R</a:t>
            </a:r>
            <a:r>
              <a:rPr lang="zh-CN" altLang="en-US" smtClean="0"/>
              <a:t>指明</a:t>
            </a:r>
            <a:r>
              <a:rPr lang="en-US" altLang="zh-CN" smtClean="0"/>
              <a:t>dno→dname</a:t>
            </a:r>
            <a:r>
              <a:rPr lang="zh-CN" altLang="en-US" smtClean="0"/>
              <a:t>之后，</a:t>
            </a:r>
            <a:r>
              <a:rPr lang="en-US" altLang="zh-CN" smtClean="0"/>
              <a:t>r </a:t>
            </a:r>
            <a:r>
              <a:rPr lang="en-US" altLang="zh-CN" smtClean="0">
                <a:sym typeface="Symbol" panose="05050102010706020507" pitchFamily="18" charset="2"/>
              </a:rPr>
              <a:t></a:t>
            </a:r>
            <a:r>
              <a:rPr lang="en-US" altLang="zh-CN" smtClean="0"/>
              <a:t> R</a:t>
            </a:r>
          </a:p>
          <a:p>
            <a:pPr lvl="1" eaLnBrk="1" hangingPunct="1">
              <a:lnSpc>
                <a:spcPct val="80000"/>
              </a:lnSpc>
            </a:pPr>
            <a:r>
              <a:rPr lang="zh-CN" altLang="en-US" sz="2000" smtClean="0"/>
              <a:t>函数依赖限制了关系模式可能的实例</a:t>
            </a:r>
            <a:endParaRPr lang="en-US" altLang="zh-CN" sz="2000" smtClean="0"/>
          </a:p>
          <a:p>
            <a:pPr eaLnBrk="1" hangingPunct="1">
              <a:lnSpc>
                <a:spcPct val="80000"/>
              </a:lnSpc>
            </a:pPr>
            <a:r>
              <a:rPr lang="zh-CN" altLang="en-US" sz="2400" smtClean="0"/>
              <a:t>关系模式的表示</a:t>
            </a:r>
            <a:endParaRPr lang="en-US" altLang="zh-CN" sz="2400" smtClean="0"/>
          </a:p>
          <a:p>
            <a:pPr lvl="1" eaLnBrk="1" hangingPunct="1">
              <a:lnSpc>
                <a:spcPct val="80000"/>
              </a:lnSpc>
            </a:pPr>
            <a:r>
              <a:rPr lang="zh-CN" altLang="en-US" sz="2000" smtClean="0"/>
              <a:t>研究函数依赖后，关系模式描述应为四元组</a:t>
            </a:r>
          </a:p>
          <a:p>
            <a:pPr lvl="1" eaLnBrk="1" hangingPunct="1">
              <a:lnSpc>
                <a:spcPct val="80000"/>
              </a:lnSpc>
              <a:buFontTx/>
              <a:buNone/>
            </a:pPr>
            <a:r>
              <a:rPr lang="en-US" altLang="zh-CN" sz="2000" smtClean="0"/>
              <a:t>	R(U,D,dom,F)  //F</a:t>
            </a:r>
            <a:r>
              <a:rPr lang="zh-CN" altLang="en-US" sz="2000" smtClean="0"/>
              <a:t>是</a:t>
            </a:r>
            <a:r>
              <a:rPr lang="en-US" altLang="zh-CN" sz="2000" smtClean="0"/>
              <a:t>R</a:t>
            </a:r>
            <a:r>
              <a:rPr lang="zh-CN" altLang="en-US" sz="2000" smtClean="0"/>
              <a:t>成立的函数依赖集合</a:t>
            </a:r>
          </a:p>
          <a:p>
            <a:pPr lvl="1" eaLnBrk="1" hangingPunct="1">
              <a:lnSpc>
                <a:spcPct val="80000"/>
              </a:lnSpc>
            </a:pPr>
            <a:r>
              <a:rPr lang="zh-CN" altLang="en-US" sz="2000" smtClean="0"/>
              <a:t>关系模式常简单表示为： </a:t>
            </a:r>
            <a:r>
              <a:rPr lang="en-US" altLang="zh-CN" sz="2000" smtClean="0"/>
              <a:t>R(F)</a:t>
            </a:r>
          </a:p>
          <a:p>
            <a:pPr eaLnBrk="1" hangingPunct="1">
              <a:lnSpc>
                <a:spcPct val="80000"/>
              </a:lnSpc>
            </a:pPr>
            <a:endParaRPr lang="zh-CN" alt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不成立的函数依赖</a:t>
            </a:r>
          </a:p>
        </p:txBody>
      </p:sp>
      <p:sp>
        <p:nvSpPr>
          <p:cNvPr id="48131" name="Rectangle 3"/>
          <p:cNvSpPr>
            <a:spLocks noGrp="1" noChangeArrowheads="1"/>
          </p:cNvSpPr>
          <p:nvPr>
            <p:ph type="body" idx="1"/>
          </p:nvPr>
        </p:nvSpPr>
        <p:spPr/>
        <p:txBody>
          <a:bodyPr/>
          <a:lstStyle/>
          <a:p>
            <a:pPr eaLnBrk="1" hangingPunct="1"/>
            <a:r>
              <a:rPr lang="zh-CN" altLang="en-US" sz="2000" smtClean="0"/>
              <a:t>对关系模式</a:t>
            </a:r>
            <a:r>
              <a:rPr lang="en-US" altLang="zh-CN" sz="2000" smtClean="0"/>
              <a:t>R(sno,sname,dno,dname)</a:t>
            </a:r>
            <a:r>
              <a:rPr lang="zh-CN" altLang="en-US" sz="2000" smtClean="0"/>
              <a:t>，</a:t>
            </a:r>
            <a:r>
              <a:rPr kumimoji="0" lang="zh-CN" altLang="en-US" sz="2000" smtClean="0"/>
              <a:t>下述函数依赖不成立：</a:t>
            </a:r>
          </a:p>
          <a:p>
            <a:pPr lvl="1" eaLnBrk="1" hangingPunct="1">
              <a:buFontTx/>
              <a:buNone/>
            </a:pPr>
            <a:r>
              <a:rPr lang="en-US" altLang="zh-CN" sz="2800" smtClean="0">
                <a:solidFill>
                  <a:srgbClr val="FF3300"/>
                </a:solidFill>
              </a:rPr>
              <a:t>⑧</a:t>
            </a:r>
            <a:r>
              <a:rPr kumimoji="0" lang="en-US" altLang="zh-CN" sz="2000" smtClean="0"/>
              <a:t>sname</a:t>
            </a:r>
            <a:r>
              <a:rPr lang="en-US" altLang="zh-CN" sz="2000" smtClean="0"/>
              <a:t>→sno</a:t>
            </a:r>
            <a:endParaRPr kumimoji="0" lang="en-US" altLang="zh-CN" sz="2000" smtClean="0"/>
          </a:p>
          <a:p>
            <a:pPr lvl="1" eaLnBrk="1" hangingPunct="1"/>
            <a:r>
              <a:rPr lang="zh-CN" altLang="en-US" sz="2000" smtClean="0"/>
              <a:t>函数依赖是对模式的约束</a:t>
            </a:r>
          </a:p>
          <a:p>
            <a:pPr lvl="1" eaLnBrk="1" hangingPunct="1"/>
            <a:r>
              <a:rPr lang="zh-CN" altLang="en-US" sz="2000" smtClean="0"/>
              <a:t>函数依赖必须是现实语义约束的反映</a:t>
            </a:r>
          </a:p>
          <a:p>
            <a:pPr lvl="1" eaLnBrk="1" hangingPunct="1"/>
            <a:r>
              <a:rPr lang="zh-CN" altLang="en-US" sz="2000" smtClean="0"/>
              <a:t>也许在一些具体的关系实例上，</a:t>
            </a:r>
            <a:r>
              <a:rPr kumimoji="0" lang="en-US" altLang="zh-CN" sz="2000" smtClean="0"/>
              <a:t>sname</a:t>
            </a:r>
            <a:r>
              <a:rPr lang="en-US" altLang="zh-CN" sz="2000" smtClean="0"/>
              <a:t>→sno</a:t>
            </a:r>
            <a:r>
              <a:rPr lang="zh-CN" altLang="en-US" sz="2000" smtClean="0"/>
              <a:t>成立</a:t>
            </a:r>
          </a:p>
          <a:p>
            <a:pPr lvl="1" eaLnBrk="1" hangingPunct="1"/>
            <a:r>
              <a:rPr lang="zh-CN" altLang="en-US" sz="2000" smtClean="0"/>
              <a:t>不能通过对实例数据的分析，总结模式上成立的函数依赖</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函数依赖与码</a:t>
            </a:r>
            <a:endParaRPr lang="en-US" altLang="zh-CN" smtClean="0"/>
          </a:p>
        </p:txBody>
      </p:sp>
      <p:sp>
        <p:nvSpPr>
          <p:cNvPr id="49155" name="Rectangle 3"/>
          <p:cNvSpPr>
            <a:spLocks noGrp="1" noChangeArrowheads="1"/>
          </p:cNvSpPr>
          <p:nvPr>
            <p:ph type="body" idx="1"/>
          </p:nvPr>
        </p:nvSpPr>
        <p:spPr/>
        <p:txBody>
          <a:bodyPr/>
          <a:lstStyle/>
          <a:p>
            <a:pPr eaLnBrk="1" hangingPunct="1"/>
            <a:r>
              <a:rPr lang="zh-CN" altLang="en-US" sz="2400" smtClean="0"/>
              <a:t>对关系模式</a:t>
            </a:r>
            <a:r>
              <a:rPr lang="en-US" altLang="zh-CN" sz="2400" smtClean="0"/>
              <a:t>R(sno,sname,dno,dname)</a:t>
            </a:r>
            <a:r>
              <a:rPr lang="zh-CN" altLang="en-US" sz="2400" smtClean="0"/>
              <a:t>，</a:t>
            </a:r>
            <a:r>
              <a:rPr kumimoji="0" lang="zh-CN" altLang="en-US" sz="2400" smtClean="0"/>
              <a:t>下述函数依赖成立：</a:t>
            </a:r>
          </a:p>
          <a:p>
            <a:pPr lvl="1" eaLnBrk="1" hangingPunct="1">
              <a:buFontTx/>
              <a:buNone/>
            </a:pPr>
            <a:r>
              <a:rPr lang="en-US" altLang="zh-CN" sz="2000" smtClean="0">
                <a:solidFill>
                  <a:schemeClr val="accent2"/>
                </a:solidFill>
              </a:rPr>
              <a:t>⑤</a:t>
            </a:r>
            <a:r>
              <a:rPr lang="en-US" altLang="zh-CN" sz="2000" smtClean="0"/>
              <a:t>sno→R</a:t>
            </a:r>
          </a:p>
          <a:p>
            <a:pPr lvl="1" eaLnBrk="1" hangingPunct="1">
              <a:buFontTx/>
              <a:buNone/>
            </a:pPr>
            <a:r>
              <a:rPr lang="en-US" altLang="zh-CN" sz="2000" smtClean="0">
                <a:solidFill>
                  <a:schemeClr val="accent2"/>
                </a:solidFill>
              </a:rPr>
              <a:t>⑨</a:t>
            </a:r>
            <a:r>
              <a:rPr lang="en-US" altLang="zh-CN" sz="2000" smtClean="0"/>
              <a:t>sno,dno→R</a:t>
            </a:r>
            <a:endParaRPr kumimoji="0" lang="en-US" altLang="zh-CN" sz="2000" smtClean="0"/>
          </a:p>
          <a:p>
            <a:pPr eaLnBrk="1" hangingPunct="1"/>
            <a:r>
              <a:rPr lang="zh-CN" altLang="en-US" sz="2400" smtClean="0"/>
              <a:t>使用函数依赖定义码：</a:t>
            </a:r>
          </a:p>
          <a:p>
            <a:pPr lvl="1" eaLnBrk="1" hangingPunct="1"/>
            <a:r>
              <a:rPr lang="zh-CN" altLang="en-US" sz="2000" smtClean="0"/>
              <a:t>超码</a:t>
            </a:r>
            <a:r>
              <a:rPr lang="en-US" altLang="zh-CN" sz="2000" smtClean="0"/>
              <a:t>SuperKey</a:t>
            </a:r>
            <a:r>
              <a:rPr lang="zh-CN" altLang="en-US" sz="2000" smtClean="0"/>
              <a:t>：</a:t>
            </a:r>
          </a:p>
          <a:p>
            <a:pPr lvl="1" eaLnBrk="1" hangingPunct="1">
              <a:buFontTx/>
              <a:buNone/>
            </a:pPr>
            <a:r>
              <a:rPr lang="zh-CN" altLang="en-US" sz="2000" smtClean="0"/>
              <a:t>	对关系模式</a:t>
            </a:r>
            <a:r>
              <a:rPr lang="en-US" altLang="zh-CN" sz="2000" smtClean="0"/>
              <a:t>R</a:t>
            </a:r>
            <a:r>
              <a:rPr lang="zh-CN" altLang="en-US" sz="2000" smtClean="0"/>
              <a:t>， </a:t>
            </a:r>
            <a:r>
              <a:rPr lang="en-US" altLang="zh-CN" sz="2000" smtClean="0"/>
              <a:t>α</a:t>
            </a:r>
            <a:r>
              <a:rPr lang="en-US" altLang="zh-CN" sz="2000" smtClean="0">
                <a:latin typeface="华文新魏" panose="02010800040101010101" pitchFamily="2" charset="-122"/>
                <a:sym typeface="Symbol" panose="05050102010706020507" pitchFamily="18" charset="2"/>
              </a:rPr>
              <a:t> </a:t>
            </a:r>
            <a:r>
              <a:rPr lang="en-US" altLang="zh-CN" sz="2000" smtClean="0"/>
              <a:t>R</a:t>
            </a:r>
            <a:r>
              <a:rPr lang="zh-CN" altLang="en-US" sz="2000" smtClean="0"/>
              <a:t>，如果</a:t>
            </a:r>
            <a:r>
              <a:rPr lang="en-US" altLang="zh-CN" sz="2000" smtClean="0"/>
              <a:t>α→R,</a:t>
            </a:r>
            <a:r>
              <a:rPr lang="zh-CN" altLang="en-US" sz="2000" smtClean="0"/>
              <a:t>则</a:t>
            </a:r>
            <a:r>
              <a:rPr lang="en-US" altLang="zh-CN" sz="2000" smtClean="0"/>
              <a:t>α</a:t>
            </a:r>
            <a:r>
              <a:rPr lang="zh-CN" altLang="en-US" sz="2000" smtClean="0"/>
              <a:t>为超码</a:t>
            </a:r>
          </a:p>
          <a:p>
            <a:pPr lvl="1" eaLnBrk="1" hangingPunct="1"/>
            <a:r>
              <a:rPr lang="zh-CN" altLang="en-US" sz="2000" smtClean="0"/>
              <a:t>候选码</a:t>
            </a:r>
            <a:r>
              <a:rPr lang="en-US" altLang="zh-CN" sz="2000" smtClean="0"/>
              <a:t>CandidateKey</a:t>
            </a:r>
            <a:r>
              <a:rPr lang="zh-CN" altLang="en-US" sz="2000" smtClean="0"/>
              <a:t>：</a:t>
            </a:r>
          </a:p>
          <a:p>
            <a:pPr lvl="1" eaLnBrk="1" hangingPunct="1">
              <a:buFontTx/>
              <a:buNone/>
            </a:pPr>
            <a:r>
              <a:rPr lang="zh-CN" altLang="en-US" sz="2000" smtClean="0"/>
              <a:t>	对关系模式</a:t>
            </a:r>
            <a:r>
              <a:rPr lang="en-US" altLang="zh-CN" sz="2000" smtClean="0"/>
              <a:t>R</a:t>
            </a:r>
            <a:r>
              <a:rPr lang="zh-CN" altLang="en-US" sz="2000" smtClean="0"/>
              <a:t>，</a:t>
            </a:r>
            <a:r>
              <a:rPr lang="en-US" altLang="zh-CN" sz="2000" smtClean="0"/>
              <a:t>α</a:t>
            </a:r>
            <a:r>
              <a:rPr lang="zh-CN" altLang="en-US" sz="2000" smtClean="0"/>
              <a:t>为超码，如果任意</a:t>
            </a:r>
            <a:r>
              <a:rPr lang="en-US" altLang="zh-CN" sz="2000" smtClean="0"/>
              <a:t>α</a:t>
            </a:r>
            <a:r>
              <a:rPr lang="zh-CN" altLang="en-US" sz="2000" smtClean="0"/>
              <a:t>的真子集</a:t>
            </a:r>
          </a:p>
          <a:p>
            <a:pPr lvl="1" eaLnBrk="1" hangingPunct="1">
              <a:buFontTx/>
              <a:buNone/>
            </a:pPr>
            <a:r>
              <a:rPr lang="en-US" altLang="zh-CN" sz="2000" smtClean="0"/>
              <a:t>	β</a:t>
            </a:r>
            <a:r>
              <a:rPr lang="zh-CN" altLang="en-US" sz="2000" smtClean="0"/>
              <a:t>，</a:t>
            </a:r>
            <a:r>
              <a:rPr lang="en-US" altLang="zh-CN" sz="2000" smtClean="0"/>
              <a:t>β→R</a:t>
            </a:r>
            <a:r>
              <a:rPr lang="zh-CN" altLang="en-US" sz="2000" smtClean="0"/>
              <a:t>不成立，则称</a:t>
            </a:r>
            <a:r>
              <a:rPr lang="en-US" altLang="zh-CN" sz="2000" smtClean="0"/>
              <a:t>α</a:t>
            </a:r>
            <a:r>
              <a:rPr lang="zh-CN" altLang="en-US" sz="2000" smtClean="0"/>
              <a:t>为候选码</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关系实例满足的函数依赖</a:t>
            </a:r>
          </a:p>
        </p:txBody>
      </p:sp>
      <p:sp>
        <p:nvSpPr>
          <p:cNvPr id="50179" name="Rectangle 3"/>
          <p:cNvSpPr>
            <a:spLocks noGrp="1" noChangeArrowheads="1"/>
          </p:cNvSpPr>
          <p:nvPr>
            <p:ph type="body" sz="half" idx="1"/>
          </p:nvPr>
        </p:nvSpPr>
        <p:spPr>
          <a:xfrm>
            <a:off x="685800" y="1466850"/>
            <a:ext cx="7918450" cy="4876800"/>
          </a:xfrm>
        </p:spPr>
        <p:txBody>
          <a:bodyPr/>
          <a:lstStyle/>
          <a:p>
            <a:pPr eaLnBrk="1" hangingPunct="1">
              <a:lnSpc>
                <a:spcPct val="90000"/>
              </a:lnSpc>
            </a:pPr>
            <a:r>
              <a:rPr lang="zh-CN" altLang="en-US" sz="2400" smtClean="0"/>
              <a:t>关系实例满足的函数依赖 </a:t>
            </a:r>
          </a:p>
          <a:p>
            <a:pPr lvl="1" eaLnBrk="1" hangingPunct="1">
              <a:lnSpc>
                <a:spcPct val="90000"/>
              </a:lnSpc>
            </a:pPr>
            <a:r>
              <a:rPr lang="zh-CN" altLang="en-US" sz="2000" smtClean="0"/>
              <a:t>实例</a:t>
            </a:r>
            <a:r>
              <a:rPr lang="en-US" altLang="zh-CN" sz="2000" smtClean="0"/>
              <a:t>r</a:t>
            </a:r>
            <a:r>
              <a:rPr lang="zh-CN" altLang="en-US" sz="2000" smtClean="0"/>
              <a:t>满足的函数依赖：</a:t>
            </a:r>
          </a:p>
          <a:p>
            <a:pPr lvl="1" eaLnBrk="1" hangingPunct="1">
              <a:lnSpc>
                <a:spcPct val="90000"/>
              </a:lnSpc>
              <a:buFontTx/>
              <a:buNone/>
            </a:pPr>
            <a:r>
              <a:rPr kumimoji="0" lang="en-US" altLang="zh-CN" sz="2000" smtClean="0"/>
              <a:t>	</a:t>
            </a:r>
            <a:r>
              <a:rPr lang="en-US" altLang="zh-CN" sz="2000" smtClean="0"/>
              <a:t>sno→</a:t>
            </a:r>
            <a:r>
              <a:rPr kumimoji="0" lang="en-US" altLang="zh-CN" sz="2000" smtClean="0"/>
              <a:t>sname</a:t>
            </a:r>
            <a:endParaRPr lang="zh-CN" altLang="en-US" sz="2000" smtClean="0"/>
          </a:p>
          <a:p>
            <a:pPr lvl="1" eaLnBrk="1" hangingPunct="1">
              <a:lnSpc>
                <a:spcPct val="90000"/>
              </a:lnSpc>
              <a:buFontTx/>
              <a:buNone/>
            </a:pPr>
            <a:r>
              <a:rPr kumimoji="0" lang="en-US" altLang="zh-CN" sz="2000" smtClean="0"/>
              <a:t>	sname</a:t>
            </a:r>
            <a:r>
              <a:rPr lang="en-US" altLang="zh-CN" sz="2000" smtClean="0"/>
              <a:t>→sno</a:t>
            </a:r>
            <a:endParaRPr lang="zh-CN" altLang="en-US" sz="2000" smtClean="0"/>
          </a:p>
          <a:p>
            <a:pPr lvl="1" eaLnBrk="1" hangingPunct="1">
              <a:lnSpc>
                <a:spcPct val="90000"/>
              </a:lnSpc>
            </a:pPr>
            <a:r>
              <a:rPr lang="zh-CN" altLang="en-US" sz="2000" smtClean="0"/>
              <a:t>实例</a:t>
            </a:r>
            <a:r>
              <a:rPr lang="en-US" altLang="zh-CN" sz="2000" smtClean="0"/>
              <a:t>r</a:t>
            </a:r>
            <a:r>
              <a:rPr lang="zh-CN" altLang="en-US" sz="2000" smtClean="0"/>
              <a:t>不满足函数依赖：</a:t>
            </a:r>
          </a:p>
          <a:p>
            <a:pPr lvl="1" eaLnBrk="1" hangingPunct="1">
              <a:lnSpc>
                <a:spcPct val="90000"/>
              </a:lnSpc>
              <a:buFontTx/>
              <a:buNone/>
            </a:pPr>
            <a:r>
              <a:rPr lang="zh-CN" altLang="en-US" sz="2000" smtClean="0"/>
              <a:t>	</a:t>
            </a:r>
            <a:r>
              <a:rPr lang="en-US" altLang="zh-CN" sz="2000" smtClean="0"/>
              <a:t>dno→sname</a:t>
            </a:r>
            <a:endParaRPr lang="zh-CN" altLang="en-US" sz="2000" smtClean="0"/>
          </a:p>
          <a:p>
            <a:pPr eaLnBrk="1" hangingPunct="1">
              <a:lnSpc>
                <a:spcPct val="90000"/>
              </a:lnSpc>
            </a:pPr>
            <a:r>
              <a:rPr lang="zh-CN" altLang="en-US" sz="2400" smtClean="0"/>
              <a:t>实例满足的依赖 </a:t>
            </a:r>
            <a:r>
              <a:rPr lang="en-US" altLang="zh-CN" sz="2400" smtClean="0"/>
              <a:t>vs </a:t>
            </a:r>
            <a:r>
              <a:rPr lang="zh-CN" altLang="en-US" sz="2400" smtClean="0"/>
              <a:t>模式上成立的依赖</a:t>
            </a:r>
          </a:p>
          <a:p>
            <a:pPr lvl="1" eaLnBrk="1" hangingPunct="1">
              <a:lnSpc>
                <a:spcPct val="90000"/>
              </a:lnSpc>
            </a:pPr>
            <a:r>
              <a:rPr lang="zh-CN" altLang="en-US" sz="2000" smtClean="0"/>
              <a:t>关系模式</a:t>
            </a:r>
            <a:r>
              <a:rPr lang="en-US" altLang="zh-CN" sz="2000" smtClean="0"/>
              <a:t>R(F),</a:t>
            </a:r>
            <a:r>
              <a:rPr lang="zh-CN" altLang="en-US" sz="2000" smtClean="0"/>
              <a:t>如果</a:t>
            </a:r>
            <a:r>
              <a:rPr lang="en-US" altLang="zh-CN" sz="2000" smtClean="0"/>
              <a:t>r</a:t>
            </a:r>
            <a:r>
              <a:rPr lang="en-US" altLang="zh-CN" sz="2000" smtClean="0">
                <a:sym typeface="Symbol" panose="05050102010706020507" pitchFamily="18" charset="2"/>
              </a:rPr>
              <a:t>R(F),</a:t>
            </a:r>
            <a:r>
              <a:rPr lang="zh-CN" altLang="en-US" sz="2000" smtClean="0">
                <a:sym typeface="Symbol" panose="05050102010706020507" pitchFamily="18" charset="2"/>
              </a:rPr>
              <a:t>则：</a:t>
            </a:r>
          </a:p>
          <a:p>
            <a:pPr lvl="1" eaLnBrk="1" hangingPunct="1">
              <a:lnSpc>
                <a:spcPct val="90000"/>
              </a:lnSpc>
              <a:buFontTx/>
              <a:buNone/>
            </a:pPr>
            <a:r>
              <a:rPr lang="en-US" altLang="zh-CN" sz="2000" smtClean="0">
                <a:sym typeface="Symbol" panose="05050102010706020507" pitchFamily="18" charset="2"/>
              </a:rPr>
              <a:t>1</a:t>
            </a:r>
            <a:r>
              <a:rPr lang="zh-CN" altLang="en-US" sz="2000" smtClean="0">
                <a:sym typeface="Symbol" panose="05050102010706020507" pitchFamily="18" charset="2"/>
              </a:rPr>
              <a:t>、</a:t>
            </a:r>
            <a:r>
              <a:rPr lang="en-US" altLang="zh-CN" sz="2000" smtClean="0">
                <a:sym typeface="Symbol" panose="05050102010706020507" pitchFamily="18" charset="2"/>
              </a:rPr>
              <a:t>R</a:t>
            </a:r>
            <a:r>
              <a:rPr lang="zh-CN" altLang="en-US" sz="2000" smtClean="0"/>
              <a:t>上成立的所有函数依赖，</a:t>
            </a:r>
            <a:r>
              <a:rPr lang="en-US" altLang="zh-CN" sz="2000" smtClean="0"/>
              <a:t>r</a:t>
            </a:r>
            <a:r>
              <a:rPr lang="zh-CN" altLang="en-US" sz="2000" smtClean="0"/>
              <a:t>必须满足；</a:t>
            </a:r>
            <a:endParaRPr lang="en-US" altLang="zh-CN" sz="2000" smtClean="0"/>
          </a:p>
          <a:p>
            <a:pPr lvl="1" eaLnBrk="1" hangingPunct="1">
              <a:lnSpc>
                <a:spcPct val="90000"/>
              </a:lnSpc>
              <a:buFontTx/>
              <a:buNone/>
            </a:pPr>
            <a:r>
              <a:rPr lang="zh-CN" altLang="en-US" sz="2000" smtClean="0"/>
              <a:t>		</a:t>
            </a:r>
            <a:r>
              <a:rPr lang="en-US" altLang="zh-CN" sz="2000" smtClean="0"/>
              <a:t>(</a:t>
            </a:r>
            <a:r>
              <a:rPr lang="zh-CN" altLang="en-US" sz="2000" smtClean="0"/>
              <a:t>否则，称</a:t>
            </a:r>
            <a:r>
              <a:rPr lang="en-US" altLang="zh-CN" sz="2000" smtClean="0"/>
              <a:t>r</a:t>
            </a:r>
            <a:r>
              <a:rPr lang="en-US" altLang="zh-CN" sz="2000" smtClean="0">
                <a:sym typeface="Symbol" panose="05050102010706020507" pitchFamily="18" charset="2"/>
              </a:rPr>
              <a:t>R(F))</a:t>
            </a:r>
            <a:endParaRPr lang="en-US" altLang="zh-CN" sz="2000" smtClean="0"/>
          </a:p>
          <a:p>
            <a:pPr lvl="1" eaLnBrk="1" hangingPunct="1">
              <a:lnSpc>
                <a:spcPct val="90000"/>
              </a:lnSpc>
              <a:buFontTx/>
              <a:buNone/>
            </a:pPr>
            <a:r>
              <a:rPr lang="en-US" altLang="zh-CN" sz="2000" smtClean="0"/>
              <a:t>2</a:t>
            </a:r>
            <a:r>
              <a:rPr lang="zh-CN" altLang="en-US" sz="2000" smtClean="0"/>
              <a:t>、</a:t>
            </a:r>
            <a:r>
              <a:rPr lang="en-US" altLang="zh-CN" sz="2000" smtClean="0"/>
              <a:t>r</a:t>
            </a:r>
            <a:r>
              <a:rPr lang="zh-CN" altLang="en-US" sz="2000" smtClean="0"/>
              <a:t>上满足的函数依赖， </a:t>
            </a:r>
            <a:r>
              <a:rPr lang="en-US" altLang="zh-CN" sz="2000" smtClean="0">
                <a:sym typeface="Symbol" panose="05050102010706020507" pitchFamily="18" charset="2"/>
              </a:rPr>
              <a:t>R</a:t>
            </a:r>
            <a:r>
              <a:rPr lang="zh-CN" altLang="en-US" sz="2000" smtClean="0"/>
              <a:t>上不一定成立；</a:t>
            </a:r>
          </a:p>
        </p:txBody>
      </p:sp>
      <p:graphicFrame>
        <p:nvGraphicFramePr>
          <p:cNvPr id="67625" name="Group 41"/>
          <p:cNvGraphicFramePr>
            <a:graphicFrameLocks noGrp="1"/>
          </p:cNvGraphicFramePr>
          <p:nvPr>
            <p:ph sz="half" idx="2"/>
          </p:nvPr>
        </p:nvGraphicFramePr>
        <p:xfrm>
          <a:off x="5435600" y="1341438"/>
          <a:ext cx="2878138" cy="2520951"/>
        </p:xfrm>
        <a:graphic>
          <a:graphicData uri="http://schemas.openxmlformats.org/drawingml/2006/table">
            <a:tbl>
              <a:tblPr/>
              <a:tblGrid>
                <a:gridCol w="587375">
                  <a:extLst>
                    <a:ext uri="{9D8B030D-6E8A-4147-A177-3AD203B41FA5}">
                      <a16:colId xmlns:a16="http://schemas.microsoft.com/office/drawing/2014/main" val="20000"/>
                    </a:ext>
                  </a:extLst>
                </a:gridCol>
                <a:gridCol w="785813">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tblGrid>
              <a:tr h="385763">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txBody>
                  <a:tcP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84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Sno</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Sname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Dno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Dept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S1</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甲</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S2</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D2</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S3</a:t>
                      </a: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D2</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关系数据库设计 </a:t>
            </a:r>
          </a:p>
        </p:txBody>
      </p:sp>
      <p:sp>
        <p:nvSpPr>
          <p:cNvPr id="10243" name="Rectangle 3"/>
          <p:cNvSpPr>
            <a:spLocks noGrp="1" noChangeArrowheads="1"/>
          </p:cNvSpPr>
          <p:nvPr>
            <p:ph type="body" idx="1"/>
          </p:nvPr>
        </p:nvSpPr>
        <p:spPr/>
        <p:txBody>
          <a:bodyPr/>
          <a:lstStyle/>
          <a:p>
            <a:pPr eaLnBrk="1" hangingPunct="1">
              <a:lnSpc>
                <a:spcPct val="80000"/>
              </a:lnSpc>
            </a:pPr>
            <a:r>
              <a:rPr lang="en-US" altLang="zh-CN" sz="2400" smtClean="0"/>
              <a:t>RDB</a:t>
            </a:r>
            <a:r>
              <a:rPr lang="zh-CN" altLang="en-US" sz="2400" smtClean="0"/>
              <a:t>设计工程方法的代表：</a:t>
            </a:r>
            <a:r>
              <a:rPr lang="en-US" altLang="zh-CN" sz="2400" smtClean="0"/>
              <a:t>E-R</a:t>
            </a:r>
            <a:r>
              <a:rPr lang="zh-CN" altLang="en-US" sz="2400" smtClean="0"/>
              <a:t>图方法 </a:t>
            </a:r>
          </a:p>
          <a:p>
            <a:pPr lvl="1" eaLnBrk="1" hangingPunct="1">
              <a:lnSpc>
                <a:spcPct val="80000"/>
              </a:lnSpc>
            </a:pPr>
            <a:r>
              <a:rPr lang="zh-CN" altLang="en-US" smtClean="0"/>
              <a:t>绘制</a:t>
            </a:r>
            <a:r>
              <a:rPr lang="en-US" altLang="zh-CN" smtClean="0"/>
              <a:t>E-R</a:t>
            </a:r>
          </a:p>
          <a:p>
            <a:pPr lvl="1" eaLnBrk="1" hangingPunct="1">
              <a:lnSpc>
                <a:spcPct val="80000"/>
              </a:lnSpc>
            </a:pPr>
            <a:r>
              <a:rPr lang="en-US" altLang="zh-CN" smtClean="0"/>
              <a:t>E-R</a:t>
            </a:r>
            <a:r>
              <a:rPr lang="en-US" altLang="zh-CN" smtClean="0">
                <a:sym typeface="Wingdings" panose="05000000000000000000" pitchFamily="2" charset="2"/>
              </a:rPr>
              <a:t>RDB</a:t>
            </a:r>
            <a:r>
              <a:rPr lang="zh-CN" altLang="en-US" smtClean="0">
                <a:sym typeface="Wingdings" panose="05000000000000000000" pitchFamily="2" charset="2"/>
              </a:rPr>
              <a:t>模式</a:t>
            </a:r>
          </a:p>
          <a:p>
            <a:pPr lvl="1" eaLnBrk="1" hangingPunct="1">
              <a:lnSpc>
                <a:spcPct val="80000"/>
              </a:lnSpc>
            </a:pPr>
            <a:r>
              <a:rPr lang="zh-CN" altLang="en-US" smtClean="0">
                <a:sym typeface="Wingdings" panose="05000000000000000000" pitchFamily="2" charset="2"/>
              </a:rPr>
              <a:t>模式优化</a:t>
            </a:r>
          </a:p>
          <a:p>
            <a:pPr eaLnBrk="1" hangingPunct="1">
              <a:lnSpc>
                <a:spcPct val="80000"/>
              </a:lnSpc>
            </a:pPr>
            <a:r>
              <a:rPr lang="en-US" altLang="zh-CN" sz="2400" smtClean="0"/>
              <a:t>RDB</a:t>
            </a:r>
            <a:r>
              <a:rPr lang="zh-CN" altLang="en-US" sz="2400" smtClean="0"/>
              <a:t>设计工程方法的问题</a:t>
            </a:r>
          </a:p>
          <a:p>
            <a:pPr lvl="1" eaLnBrk="1" hangingPunct="1">
              <a:lnSpc>
                <a:spcPct val="80000"/>
              </a:lnSpc>
            </a:pPr>
            <a:r>
              <a:rPr lang="en-US" altLang="zh-CN" smtClean="0"/>
              <a:t>E-R</a:t>
            </a:r>
            <a:r>
              <a:rPr lang="zh-CN" altLang="en-US" smtClean="0"/>
              <a:t>质量和分析员能力水平相关</a:t>
            </a:r>
            <a:endParaRPr lang="en-US" altLang="zh-CN" smtClean="0"/>
          </a:p>
          <a:p>
            <a:pPr lvl="1" eaLnBrk="1" hangingPunct="1">
              <a:lnSpc>
                <a:spcPct val="80000"/>
              </a:lnSpc>
            </a:pPr>
            <a:r>
              <a:rPr lang="en-US" altLang="zh-CN" smtClean="0"/>
              <a:t>E-R</a:t>
            </a:r>
            <a:r>
              <a:rPr lang="zh-CN" altLang="en-US" smtClean="0"/>
              <a:t>质量难以保证，致使</a:t>
            </a:r>
            <a:r>
              <a:rPr lang="en-US" altLang="zh-CN" smtClean="0"/>
              <a:t>E-R</a:t>
            </a:r>
            <a:r>
              <a:rPr lang="zh-CN" altLang="en-US" smtClean="0"/>
              <a:t>方法设计质量难以保证</a:t>
            </a:r>
          </a:p>
          <a:p>
            <a:pPr lvl="1" eaLnBrk="1" hangingPunct="1">
              <a:lnSpc>
                <a:spcPct val="80000"/>
              </a:lnSpc>
            </a:pPr>
            <a:r>
              <a:rPr lang="zh-CN" altLang="en-US" smtClean="0">
                <a:sym typeface="Wingdings" panose="05000000000000000000" pitchFamily="2" charset="2"/>
              </a:rPr>
              <a:t>其它</a:t>
            </a:r>
            <a:r>
              <a:rPr lang="en-US" altLang="zh-CN" smtClean="0">
                <a:sym typeface="Wingdings" panose="05000000000000000000" pitchFamily="2" charset="2"/>
              </a:rPr>
              <a:t>RDB</a:t>
            </a:r>
            <a:r>
              <a:rPr lang="zh-CN" altLang="en-US" smtClean="0">
                <a:sym typeface="Wingdings" panose="05000000000000000000" pitchFamily="2" charset="2"/>
              </a:rPr>
              <a:t>模式工程设计方法存在类似问题</a:t>
            </a:r>
          </a:p>
          <a:p>
            <a:pPr eaLnBrk="1" hangingPunct="1">
              <a:lnSpc>
                <a:spcPct val="80000"/>
              </a:lnSpc>
            </a:pPr>
            <a:r>
              <a:rPr lang="zh-CN" altLang="en-US" sz="2400" smtClean="0"/>
              <a:t>质量保证</a:t>
            </a:r>
          </a:p>
          <a:p>
            <a:pPr lvl="1" eaLnBrk="1" hangingPunct="1">
              <a:lnSpc>
                <a:spcPct val="80000"/>
              </a:lnSpc>
            </a:pPr>
            <a:r>
              <a:rPr lang="zh-CN" altLang="en-US" smtClean="0"/>
              <a:t>质量保证</a:t>
            </a:r>
            <a:r>
              <a:rPr lang="en-US" altLang="zh-CN" smtClean="0"/>
              <a:t>vs</a:t>
            </a:r>
            <a:r>
              <a:rPr lang="zh-CN" altLang="en-US" smtClean="0"/>
              <a:t>高质量</a:t>
            </a:r>
          </a:p>
          <a:p>
            <a:pPr lvl="1" eaLnBrk="1" hangingPunct="1">
              <a:lnSpc>
                <a:spcPct val="80000"/>
              </a:lnSpc>
            </a:pPr>
            <a:r>
              <a:rPr lang="zh-CN" altLang="en-US" smtClean="0"/>
              <a:t>工程方法质量保证困难，受工程人员能力影响大</a:t>
            </a:r>
          </a:p>
          <a:p>
            <a:pPr lvl="1" eaLnBrk="1" hangingPunct="1">
              <a:lnSpc>
                <a:spcPct val="80000"/>
              </a:lnSpc>
            </a:pPr>
            <a:r>
              <a:rPr lang="zh-CN" altLang="en-US" smtClean="0"/>
              <a:t>质量保证常用方法：机械化、形式化</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关系实例满足的函数依赖</a:t>
            </a:r>
          </a:p>
        </p:txBody>
      </p:sp>
      <p:sp>
        <p:nvSpPr>
          <p:cNvPr id="51203" name="Rectangle 3"/>
          <p:cNvSpPr>
            <a:spLocks noGrp="1" noChangeArrowheads="1"/>
          </p:cNvSpPr>
          <p:nvPr>
            <p:ph type="body" sz="half" idx="1"/>
          </p:nvPr>
        </p:nvSpPr>
        <p:spPr>
          <a:xfrm>
            <a:off x="685800" y="1371600"/>
            <a:ext cx="7918450" cy="1770063"/>
          </a:xfrm>
        </p:spPr>
        <p:txBody>
          <a:bodyPr/>
          <a:lstStyle/>
          <a:p>
            <a:pPr eaLnBrk="1" hangingPunct="1"/>
            <a:r>
              <a:rPr lang="zh-CN" altLang="en-US" sz="2400" smtClean="0"/>
              <a:t>思考，如下关系实例</a:t>
            </a:r>
            <a:r>
              <a:rPr lang="en-US" altLang="zh-CN" sz="2400" smtClean="0"/>
              <a:t>r</a:t>
            </a:r>
            <a:r>
              <a:rPr lang="zh-CN" altLang="en-US" sz="2400" smtClean="0"/>
              <a:t>：</a:t>
            </a:r>
          </a:p>
          <a:p>
            <a:pPr lvl="1" eaLnBrk="1" hangingPunct="1"/>
            <a:r>
              <a:rPr kumimoji="0" lang="en-US" altLang="zh-CN" sz="2000" smtClean="0"/>
              <a:t>r</a:t>
            </a:r>
            <a:r>
              <a:rPr lang="zh-CN" altLang="en-US" sz="2000" smtClean="0"/>
              <a:t>满足的函数依赖有哪些？</a:t>
            </a:r>
          </a:p>
          <a:p>
            <a:pPr lvl="1" eaLnBrk="1" hangingPunct="1"/>
            <a:r>
              <a:rPr kumimoji="0" lang="en-US" altLang="zh-CN" sz="2000" smtClean="0"/>
              <a:t>r</a:t>
            </a:r>
            <a:r>
              <a:rPr kumimoji="0" lang="zh-CN" altLang="en-US" sz="2000" smtClean="0"/>
              <a:t>不</a:t>
            </a:r>
            <a:r>
              <a:rPr lang="zh-CN" altLang="en-US" sz="2000" smtClean="0"/>
              <a:t>满足的函数依赖有哪些？</a:t>
            </a:r>
          </a:p>
        </p:txBody>
      </p:sp>
      <p:graphicFrame>
        <p:nvGraphicFramePr>
          <p:cNvPr id="137316" name="Group 100"/>
          <p:cNvGraphicFramePr>
            <a:graphicFrameLocks noGrp="1"/>
          </p:cNvGraphicFramePr>
          <p:nvPr>
            <p:ph sz="half" idx="2"/>
          </p:nvPr>
        </p:nvGraphicFramePr>
        <p:xfrm>
          <a:off x="1116013" y="3213100"/>
          <a:ext cx="5761037" cy="2014538"/>
        </p:xfrm>
        <a:graphic>
          <a:graphicData uri="http://schemas.openxmlformats.org/drawingml/2006/table">
            <a:tbl>
              <a:tblPr/>
              <a:tblGrid>
                <a:gridCol w="587375">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tblGrid>
              <a:tr h="396365">
                <a:tc gridSpan="4">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a:t>
                      </a:r>
                    </a:p>
                  </a:txBody>
                  <a:tcPr marT="45734" marB="45734"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T="45734" marB="45734"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384">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1" lang="en-US" altLang="zh-CN" sz="20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1" lang="en-US" altLang="zh-CN" sz="20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2</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1" lang="en-US" altLang="zh-CN" sz="20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m</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1" lang="en-US" altLang="zh-CN" sz="20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1" lang="en-US" altLang="zh-CN" sz="20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2</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1" lang="en-US" altLang="zh-CN" sz="2000" b="0" i="0" u="none" strike="noStrike" cap="none" normalizeH="0" baseline="-25000" smtClean="0">
                          <a:ln>
                            <a:noFill/>
                          </a:ln>
                          <a:solidFill>
                            <a:schemeClr val="tx1"/>
                          </a:solidFill>
                          <a:effectLst/>
                          <a:latin typeface="Times New Roman" pitchFamily="18" charset="0"/>
                          <a:ea typeface="宋体" charset="-122"/>
                          <a:cs typeface="Times New Roman" pitchFamily="18" charset="0"/>
                        </a:rPr>
                        <a:t>n</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688">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6101">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itchFamily="2" charset="2"/>
                        <a:defRPr kumimoji="1" sz="2600">
                          <a:solidFill>
                            <a:schemeClr val="bg2"/>
                          </a:solidFill>
                          <a:latin typeface="Arial" charset="0"/>
                          <a:ea typeface="华文新魏" pitchFamily="2" charset="-122"/>
                        </a:defRPr>
                      </a:lvl1pPr>
                      <a:lvl2pPr marL="742950" indent="-285750" eaLnBrk="0" hangingPunct="0">
                        <a:spcBef>
                          <a:spcPct val="20000"/>
                        </a:spcBef>
                        <a:buClr>
                          <a:schemeClr val="folHlink"/>
                        </a:buClr>
                        <a:defRPr kumimoji="1" sz="2400">
                          <a:solidFill>
                            <a:schemeClr val="bg2"/>
                          </a:solidFill>
                          <a:latin typeface="Arial" charset="0"/>
                          <a:ea typeface="华文新魏" pitchFamily="2" charset="-122"/>
                        </a:defRPr>
                      </a:lvl2pPr>
                      <a:lvl3pPr marL="1143000" indent="-228600" eaLnBrk="0" hangingPunct="0">
                        <a:spcBef>
                          <a:spcPct val="20000"/>
                        </a:spcBef>
                        <a:buClr>
                          <a:schemeClr val="folHlink"/>
                        </a:buClr>
                        <a:buSzPct val="75000"/>
                        <a:buFont typeface="Wingdings" pitchFamily="2" charset="2"/>
                        <a:defRPr kumimoji="1" sz="2000">
                          <a:solidFill>
                            <a:schemeClr val="bg2"/>
                          </a:solidFill>
                          <a:latin typeface="Arial" charset="0"/>
                          <a:ea typeface="华文新魏" pitchFamily="2" charset="-122"/>
                        </a:defRPr>
                      </a:lvl3pPr>
                      <a:lvl4pPr marL="1600200" indent="-228600" eaLnBrk="0" hangingPunct="0">
                        <a:spcBef>
                          <a:spcPct val="20000"/>
                        </a:spcBef>
                        <a:buClr>
                          <a:schemeClr val="folHlink"/>
                        </a:buClr>
                        <a:defRPr kumimoji="1">
                          <a:solidFill>
                            <a:schemeClr val="bg2"/>
                          </a:solidFill>
                          <a:latin typeface="Arial" charset="0"/>
                          <a:ea typeface="华文新魏" pitchFamily="2" charset="-122"/>
                        </a:defRPr>
                      </a:lvl4pPr>
                      <a:lvl5pPr marL="2057400" indent="-228600" eaLnBrk="0" hangingPunct="0">
                        <a:spcBef>
                          <a:spcPct val="20000"/>
                        </a:spcBef>
                        <a:buClr>
                          <a:schemeClr val="folHlink"/>
                        </a:buClr>
                        <a:buSzPct val="70000"/>
                        <a:buFont typeface="Wingdings" pitchFamily="2" charset="2"/>
                        <a:defRPr kumimoji="1">
                          <a:solidFill>
                            <a:schemeClr val="bg2"/>
                          </a:solidFill>
                          <a:latin typeface="Arial" charset="0"/>
                          <a:ea typeface="华文新魏" pitchFamily="2" charset="-122"/>
                        </a:defRPr>
                      </a:lvl5pPr>
                      <a:lvl6pPr marL="25146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6pPr>
                      <a:lvl7pPr marL="29718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7pPr>
                      <a:lvl8pPr marL="34290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8pPr>
                      <a:lvl9pPr marL="3886200" indent="-228600" eaLnBrk="0" fontAlgn="base" hangingPunct="0">
                        <a:spcBef>
                          <a:spcPct val="20000"/>
                        </a:spcBef>
                        <a:spcAft>
                          <a:spcPct val="0"/>
                        </a:spcAft>
                        <a:buClr>
                          <a:schemeClr val="folHlink"/>
                        </a:buClr>
                        <a:buSzPct val="70000"/>
                        <a:buFont typeface="Wingdings" pitchFamily="2" charset="2"/>
                        <a:defRPr kumimoji="1">
                          <a:solidFill>
                            <a:schemeClr val="bg2"/>
                          </a:solidFill>
                          <a:latin typeface="Arial"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p>
                  </a:txBody>
                  <a:tcPr marT="45734" marB="457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09613" y="307975"/>
            <a:ext cx="7924800" cy="457200"/>
          </a:xfrm>
        </p:spPr>
        <p:txBody>
          <a:bodyPr/>
          <a:lstStyle/>
          <a:p>
            <a:r>
              <a:rPr lang="zh-CN" altLang="en-US" smtClean="0"/>
              <a:t>函数依赖集合的闭包</a:t>
            </a:r>
            <a:endParaRPr lang="en-US" altLang="zh-CN" smtClean="0"/>
          </a:p>
        </p:txBody>
      </p:sp>
      <p:sp>
        <p:nvSpPr>
          <p:cNvPr id="52227" name="Rectangle 3"/>
          <p:cNvSpPr>
            <a:spLocks noGrp="1" noChangeArrowheads="1"/>
          </p:cNvSpPr>
          <p:nvPr>
            <p:ph type="body" idx="1"/>
          </p:nvPr>
        </p:nvSpPr>
        <p:spPr>
          <a:xfrm>
            <a:off x="927100" y="1124712"/>
            <a:ext cx="7604252" cy="5068126"/>
          </a:xfrm>
        </p:spPr>
        <p:txBody>
          <a:bodyPr/>
          <a:lstStyle/>
          <a:p>
            <a:pPr>
              <a:lnSpc>
                <a:spcPct val="150000"/>
              </a:lnSpc>
            </a:pPr>
            <a:r>
              <a:rPr lang="zh-CN" altLang="en-US" sz="2000" dirty="0" smtClean="0"/>
              <a:t>给定函数依赖集</a:t>
            </a:r>
            <a:r>
              <a:rPr lang="en-US" altLang="zh-CN" sz="2000" dirty="0" smtClean="0"/>
              <a:t>F</a:t>
            </a:r>
            <a:r>
              <a:rPr lang="zh-CN" altLang="en-US" sz="2000" dirty="0" smtClean="0"/>
              <a:t>，必定有一些其他的函数依赖被</a:t>
            </a:r>
            <a:r>
              <a:rPr lang="en-US" altLang="zh-CN" sz="2000" dirty="0" smtClean="0"/>
              <a:t>F</a:t>
            </a:r>
            <a:r>
              <a:rPr lang="zh-CN" altLang="en-US" sz="2000" dirty="0" smtClean="0"/>
              <a:t>逻辑蕴涵 </a:t>
            </a:r>
          </a:p>
          <a:p>
            <a:pPr lvl="1">
              <a:lnSpc>
                <a:spcPct val="150000"/>
              </a:lnSpc>
            </a:pPr>
            <a:r>
              <a:rPr lang="zh-CN" altLang="en-US" dirty="0" smtClean="0"/>
              <a:t>例如</a:t>
            </a:r>
            <a:r>
              <a:rPr lang="en-US" altLang="zh-CN" dirty="0" smtClean="0"/>
              <a:t>:  </a:t>
            </a:r>
            <a:r>
              <a:rPr lang="zh-CN" altLang="en-US" dirty="0" smtClean="0"/>
              <a:t>如果 </a:t>
            </a:r>
            <a:r>
              <a:rPr lang="en-US" altLang="zh-CN" i="1" dirty="0" smtClean="0"/>
              <a:t>A</a:t>
            </a:r>
            <a:r>
              <a:rPr lang="en-US" altLang="zh-CN" dirty="0" smtClean="0"/>
              <a:t> </a:t>
            </a:r>
            <a:r>
              <a:rPr lang="en-US" altLang="zh-CN" dirty="0" smtClean="0">
                <a:sym typeface="Symbol" panose="05050102010706020507" pitchFamily="18" charset="2"/>
              </a:rPr>
              <a:t></a:t>
            </a:r>
            <a:r>
              <a:rPr lang="en-US" altLang="zh-CN" dirty="0" smtClean="0">
                <a:sym typeface="Monotype Sorts" charset="2"/>
              </a:rPr>
              <a:t> </a:t>
            </a:r>
            <a:r>
              <a:rPr lang="en-US" altLang="zh-CN" i="1" dirty="0" smtClean="0">
                <a:sym typeface="Monotype Sorts" charset="2"/>
              </a:rPr>
              <a:t>B</a:t>
            </a:r>
            <a:r>
              <a:rPr lang="en-US" altLang="zh-CN" dirty="0" smtClean="0">
                <a:sym typeface="Monotype Sorts" charset="2"/>
              </a:rPr>
              <a:t> </a:t>
            </a:r>
            <a:r>
              <a:rPr lang="zh-CN" altLang="en-US" dirty="0" smtClean="0">
                <a:sym typeface="Monotype Sorts" charset="2"/>
              </a:rPr>
              <a:t>且  </a:t>
            </a:r>
            <a:r>
              <a:rPr lang="en-US" altLang="zh-CN" i="1" dirty="0" smtClean="0">
                <a:sym typeface="Monotype Sorts" charset="2"/>
              </a:rPr>
              <a:t>B</a:t>
            </a:r>
            <a:r>
              <a:rPr lang="en-US" altLang="zh-CN" dirty="0" smtClean="0">
                <a:sym typeface="Monotype Sorts" charset="2"/>
              </a:rPr>
              <a:t> </a:t>
            </a:r>
            <a:r>
              <a:rPr lang="en-US" altLang="zh-CN" dirty="0" smtClean="0">
                <a:sym typeface="Symbol" panose="05050102010706020507" pitchFamily="18" charset="2"/>
              </a:rPr>
              <a:t></a:t>
            </a:r>
            <a:r>
              <a:rPr lang="en-US" altLang="zh-CN" dirty="0" smtClean="0">
                <a:sym typeface="Monotype Sorts" charset="2"/>
              </a:rPr>
              <a:t> </a:t>
            </a:r>
            <a:r>
              <a:rPr lang="en-US" altLang="zh-CN" i="1" dirty="0" smtClean="0">
                <a:sym typeface="Monotype Sorts" charset="2"/>
              </a:rPr>
              <a:t>C</a:t>
            </a:r>
            <a:r>
              <a:rPr lang="en-US" altLang="zh-CN" dirty="0" smtClean="0">
                <a:sym typeface="Monotype Sorts" charset="2"/>
              </a:rPr>
              <a:t>,  </a:t>
            </a:r>
            <a:r>
              <a:rPr lang="zh-CN" altLang="en-US" dirty="0" smtClean="0">
                <a:sym typeface="Monotype Sorts" charset="2"/>
              </a:rPr>
              <a:t>那么可以推断</a:t>
            </a:r>
            <a:r>
              <a:rPr lang="en-US" altLang="zh-CN" i="1" dirty="0" smtClean="0">
                <a:sym typeface="Monotype Sorts" charset="2"/>
              </a:rPr>
              <a:t>A</a:t>
            </a:r>
            <a:r>
              <a:rPr lang="en-US" altLang="zh-CN" dirty="0" smtClean="0">
                <a:sym typeface="Monotype Sorts" charset="2"/>
              </a:rPr>
              <a:t> </a:t>
            </a:r>
            <a:r>
              <a:rPr lang="en-US" altLang="zh-CN" dirty="0" smtClean="0">
                <a:sym typeface="Symbol" panose="05050102010706020507" pitchFamily="18" charset="2"/>
              </a:rPr>
              <a:t></a:t>
            </a:r>
            <a:r>
              <a:rPr lang="en-US" altLang="zh-CN" dirty="0" smtClean="0">
                <a:sym typeface="Monotype Sorts" charset="2"/>
              </a:rPr>
              <a:t> </a:t>
            </a:r>
            <a:r>
              <a:rPr lang="en-US" altLang="zh-CN" i="1" dirty="0" smtClean="0">
                <a:sym typeface="Monotype Sorts" charset="2"/>
              </a:rPr>
              <a:t>C</a:t>
            </a:r>
            <a:endParaRPr lang="en-US" altLang="zh-CN" dirty="0" smtClean="0"/>
          </a:p>
          <a:p>
            <a:pPr>
              <a:lnSpc>
                <a:spcPct val="150000"/>
              </a:lnSpc>
            </a:pPr>
            <a:r>
              <a:rPr lang="zh-CN" altLang="en-US" sz="2000" dirty="0" smtClean="0"/>
              <a:t>能够从给定</a:t>
            </a:r>
            <a:r>
              <a:rPr lang="en-US" altLang="zh-CN" sz="2000" dirty="0" smtClean="0"/>
              <a:t>F</a:t>
            </a:r>
            <a:r>
              <a:rPr lang="zh-CN" altLang="en-US" sz="2000" dirty="0" smtClean="0"/>
              <a:t>集合推导出的所有函数依赖的集合称为</a:t>
            </a:r>
            <a:r>
              <a:rPr lang="en-US" altLang="zh-CN" sz="2000" dirty="0" smtClean="0"/>
              <a:t>F</a:t>
            </a:r>
            <a:r>
              <a:rPr lang="zh-CN" altLang="en-US" sz="2000" dirty="0" smtClean="0"/>
              <a:t>的</a:t>
            </a:r>
            <a:r>
              <a:rPr lang="zh-CN" altLang="en-US" sz="2000" b="1" dirty="0" smtClean="0">
                <a:solidFill>
                  <a:srgbClr val="000099"/>
                </a:solidFill>
              </a:rPr>
              <a:t>闭包</a:t>
            </a:r>
            <a:r>
              <a:rPr lang="en-US" altLang="zh-CN" sz="2000" dirty="0" smtClean="0"/>
              <a:t> </a:t>
            </a:r>
            <a:r>
              <a:rPr lang="zh-CN" altLang="en-US" sz="2000" dirty="0" smtClean="0"/>
              <a:t> </a:t>
            </a:r>
            <a:endParaRPr lang="en-US" altLang="zh-CN" sz="2000" dirty="0" smtClean="0"/>
          </a:p>
          <a:p>
            <a:pPr>
              <a:lnSpc>
                <a:spcPct val="150000"/>
              </a:lnSpc>
            </a:pPr>
            <a:r>
              <a:rPr lang="zh-CN" altLang="en-US" sz="2000" dirty="0" smtClean="0"/>
              <a:t>使用</a:t>
            </a:r>
            <a:r>
              <a:rPr lang="en-US" altLang="zh-CN" sz="2000" dirty="0" smtClean="0"/>
              <a:t> </a:t>
            </a:r>
            <a:r>
              <a:rPr lang="en-US" altLang="zh-CN" sz="2000" b="1" dirty="0" smtClean="0">
                <a:solidFill>
                  <a:srgbClr val="000099"/>
                </a:solidFill>
              </a:rPr>
              <a:t>F</a:t>
            </a:r>
            <a:r>
              <a:rPr lang="en-US" altLang="zh-CN" sz="2000" b="1" baseline="30000" dirty="0" smtClean="0">
                <a:solidFill>
                  <a:srgbClr val="000099"/>
                </a:solidFill>
              </a:rPr>
              <a:t>+</a:t>
            </a:r>
            <a:r>
              <a:rPr lang="zh-CN" altLang="en-US" sz="2000" dirty="0" smtClean="0"/>
              <a:t>符号来表示</a:t>
            </a:r>
            <a:r>
              <a:rPr lang="en-US" altLang="zh-CN" sz="2000" dirty="0" smtClean="0"/>
              <a:t>F</a:t>
            </a:r>
            <a:r>
              <a:rPr lang="zh-CN" altLang="en-US" sz="2000" dirty="0" smtClean="0"/>
              <a:t>集合的闭包 </a:t>
            </a:r>
            <a:endParaRPr lang="en-US" altLang="zh-CN" sz="2000" dirty="0" smtClean="0"/>
          </a:p>
          <a:p>
            <a:pPr>
              <a:lnSpc>
                <a:spcPct val="150000"/>
              </a:lnSpc>
            </a:pPr>
            <a:r>
              <a:rPr lang="en-US" altLang="zh-CN" sz="2000" dirty="0" smtClean="0"/>
              <a:t>F</a:t>
            </a:r>
            <a:r>
              <a:rPr lang="en-US" altLang="zh-CN" sz="2000" baseline="30000" dirty="0" smtClean="0"/>
              <a:t>+</a:t>
            </a:r>
            <a:r>
              <a:rPr lang="en-US" altLang="zh-CN" sz="2000" dirty="0" smtClean="0"/>
              <a:t> </a:t>
            </a:r>
            <a:r>
              <a:rPr lang="zh-CN" altLang="en-US" sz="2000" dirty="0" smtClean="0"/>
              <a:t>是 </a:t>
            </a:r>
            <a:r>
              <a:rPr lang="en-US" altLang="zh-CN" sz="2000" dirty="0" smtClean="0"/>
              <a:t>F</a:t>
            </a:r>
            <a:r>
              <a:rPr lang="zh-CN" altLang="en-US" sz="2000" dirty="0" smtClean="0"/>
              <a:t>的一个超集</a:t>
            </a:r>
            <a:endParaRPr lang="en-US" altLang="zh-CN" sz="2000" dirty="0" smtClean="0"/>
          </a:p>
          <a:p>
            <a:pPr eaLnBrk="1" hangingPunct="1">
              <a:lnSpc>
                <a:spcPct val="150000"/>
              </a:lnSpc>
            </a:pPr>
            <a:r>
              <a:rPr lang="en-US" altLang="zh-CN" sz="2000" dirty="0"/>
              <a:t>F</a:t>
            </a:r>
            <a:r>
              <a:rPr lang="en-US" altLang="zh-CN" sz="2000" baseline="30000" dirty="0"/>
              <a:t>+</a:t>
            </a:r>
            <a:r>
              <a:rPr lang="zh-CN" altLang="en-US" sz="2000" dirty="0"/>
              <a:t>的规模</a:t>
            </a:r>
          </a:p>
          <a:p>
            <a:pPr lvl="1" eaLnBrk="1" hangingPunct="1">
              <a:lnSpc>
                <a:spcPct val="150000"/>
              </a:lnSpc>
            </a:pPr>
            <a:r>
              <a:rPr lang="en-US" altLang="zh-CN" dirty="0"/>
              <a:t>Np</a:t>
            </a:r>
            <a:r>
              <a:rPr lang="zh-CN" altLang="en-US" dirty="0"/>
              <a:t>，任何计算</a:t>
            </a:r>
            <a:r>
              <a:rPr lang="en-US" altLang="zh-CN" dirty="0"/>
              <a:t>F</a:t>
            </a:r>
            <a:r>
              <a:rPr lang="en-US" altLang="zh-CN" baseline="30000" dirty="0"/>
              <a:t>+</a:t>
            </a:r>
            <a:r>
              <a:rPr lang="zh-CN" altLang="en-US" dirty="0"/>
              <a:t>的算法一定是</a:t>
            </a:r>
            <a:r>
              <a:rPr lang="en-US" altLang="zh-CN" dirty="0"/>
              <a:t>np</a:t>
            </a:r>
          </a:p>
          <a:p>
            <a:pPr eaLnBrk="1" hangingPunct="1">
              <a:lnSpc>
                <a:spcPct val="150000"/>
              </a:lnSpc>
            </a:pPr>
            <a:r>
              <a:rPr lang="zh-CN" altLang="en-US" sz="2000" dirty="0">
                <a:latin typeface="华文新魏" panose="02010800040101010101" pitchFamily="2" charset="-122"/>
              </a:rPr>
              <a:t>示例</a:t>
            </a:r>
          </a:p>
          <a:p>
            <a:pPr lvl="1" eaLnBrk="1" hangingPunct="1">
              <a:buFontTx/>
              <a:buNone/>
            </a:pPr>
            <a:r>
              <a:rPr lang="en-US" altLang="zh-CN" dirty="0">
                <a:latin typeface="华文新魏" panose="02010800040101010101" pitchFamily="2" charset="-122"/>
              </a:rPr>
              <a:t>R(X, Y), F = {X</a:t>
            </a:r>
            <a:r>
              <a:rPr lang="en-US" altLang="zh-CN" dirty="0">
                <a:latin typeface="华文新魏" panose="02010800040101010101" pitchFamily="2" charset="-122"/>
                <a:sym typeface="Symbol" panose="05050102010706020507" pitchFamily="18" charset="2"/>
              </a:rPr>
              <a:t>Y}</a:t>
            </a:r>
          </a:p>
          <a:p>
            <a:pPr lvl="1" eaLnBrk="1" hangingPunct="1">
              <a:buFontTx/>
              <a:buNone/>
            </a:pPr>
            <a:r>
              <a:rPr lang="en-US" altLang="zh-CN" dirty="0">
                <a:latin typeface="华文新魏" panose="02010800040101010101" pitchFamily="2" charset="-122"/>
                <a:sym typeface="Symbol" panose="05050102010706020507" pitchFamily="18" charset="2"/>
              </a:rPr>
              <a:t>F</a:t>
            </a:r>
            <a:r>
              <a:rPr lang="en-US" altLang="zh-CN" baseline="28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latin typeface="华文新魏" panose="02010800040101010101" pitchFamily="2" charset="-122"/>
              </a:rPr>
              <a:t>X</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X</a:t>
            </a:r>
            <a:r>
              <a:rPr lang="en-US" altLang="zh-CN" dirty="0">
                <a:latin typeface="华文新魏" panose="02010800040101010101" pitchFamily="2" charset="-122"/>
                <a:sym typeface="Symbol" panose="05050102010706020507" pitchFamily="18" charset="2"/>
              </a:rPr>
              <a:t>X</a:t>
            </a: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X</a:t>
            </a:r>
            <a:r>
              <a:rPr lang="en-US" altLang="zh-CN" dirty="0">
                <a:latin typeface="华文新魏" panose="02010800040101010101" pitchFamily="2" charset="-122"/>
                <a:sym typeface="Symbol" panose="05050102010706020507" pitchFamily="18" charset="2"/>
              </a:rPr>
              <a:t>Y</a:t>
            </a: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X</a:t>
            </a:r>
            <a:r>
              <a:rPr lang="en-US" altLang="zh-CN" dirty="0">
                <a:latin typeface="华文新魏" panose="02010800040101010101" pitchFamily="2" charset="-122"/>
                <a:sym typeface="Symbol" panose="05050102010706020507" pitchFamily="18" charset="2"/>
              </a:rPr>
              <a:t>XY</a:t>
            </a: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Y</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sym typeface="Symbol" panose="05050102010706020507" pitchFamily="18" charset="2"/>
              </a:rPr>
              <a:t>YY</a:t>
            </a: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XY</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XY</a:t>
            </a:r>
            <a:r>
              <a:rPr lang="en-US" altLang="zh-CN" dirty="0">
                <a:latin typeface="华文新魏" panose="02010800040101010101" pitchFamily="2" charset="-122"/>
                <a:sym typeface="Symbol" panose="05050102010706020507" pitchFamily="18" charset="2"/>
              </a:rPr>
              <a:t>X</a:t>
            </a: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XY</a:t>
            </a:r>
            <a:r>
              <a:rPr lang="en-US" altLang="zh-CN" dirty="0">
                <a:latin typeface="华文新魏" panose="02010800040101010101" pitchFamily="2" charset="-122"/>
                <a:sym typeface="Symbol" panose="05050102010706020507" pitchFamily="18" charset="2"/>
              </a:rPr>
              <a:t>Y</a:t>
            </a: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XY</a:t>
            </a:r>
            <a:r>
              <a:rPr lang="en-US" altLang="zh-CN" dirty="0">
                <a:latin typeface="华文新魏" panose="02010800040101010101" pitchFamily="2" charset="-122"/>
                <a:sym typeface="Symbol" panose="05050102010706020507" pitchFamily="18" charset="2"/>
              </a:rPr>
              <a:t>XY}</a:t>
            </a:r>
          </a:p>
          <a:p>
            <a:pPr>
              <a:lnSpc>
                <a:spcPct val="150000"/>
              </a:lnSpc>
            </a:pPr>
            <a:endParaRPr lang="en-US" altLang="zh-CN" sz="2400" dirty="0" smtClean="0">
              <a:sym typeface="Greek Symbols" pitchFamily="18"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smtClean="0"/>
              <a:t>Boyce-Codd </a:t>
            </a:r>
            <a:r>
              <a:rPr lang="zh-CN" altLang="en-US" smtClean="0"/>
              <a:t>范式</a:t>
            </a:r>
            <a:endParaRPr lang="en-US" altLang="zh-CN" smtClean="0"/>
          </a:p>
        </p:txBody>
      </p:sp>
      <p:sp>
        <p:nvSpPr>
          <p:cNvPr id="54275" name="Rectangle 3"/>
          <p:cNvSpPr>
            <a:spLocks noGrp="1" noChangeArrowheads="1"/>
          </p:cNvSpPr>
          <p:nvPr>
            <p:ph type="body" idx="1"/>
          </p:nvPr>
        </p:nvSpPr>
        <p:spPr>
          <a:xfrm>
            <a:off x="898525" y="2335213"/>
            <a:ext cx="6562725" cy="836612"/>
          </a:xfrm>
        </p:spPr>
        <p:txBody>
          <a:bodyPr/>
          <a:lstStyle/>
          <a:p>
            <a:r>
              <a:rPr lang="en-US" altLang="zh-CN" sz="2000" smtClean="0">
                <a:sym typeface="Symbol" panose="05050102010706020507" pitchFamily="18" charset="2"/>
              </a:rPr>
              <a:t></a:t>
            </a:r>
            <a:r>
              <a:rPr lang="en-US" altLang="zh-CN" sz="2000" smtClean="0">
                <a:sym typeface="Greek Symbols" pitchFamily="18" charset="2"/>
              </a:rPr>
              <a:t>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Symbol" panose="05050102010706020507" pitchFamily="18" charset="2"/>
              </a:rPr>
              <a:t></a:t>
            </a:r>
            <a:r>
              <a:rPr lang="en-US" altLang="zh-CN" sz="2000" i="1" smtClean="0">
                <a:sym typeface="Greek Symbols" pitchFamily="18" charset="2"/>
              </a:rPr>
              <a:t>  </a:t>
            </a:r>
            <a:r>
              <a:rPr lang="zh-CN" altLang="en-US" sz="2000" smtClean="0">
                <a:sym typeface="Greek Symbols" pitchFamily="18" charset="2"/>
              </a:rPr>
              <a:t>是平凡的函数依赖</a:t>
            </a:r>
            <a:r>
              <a:rPr lang="en-US" altLang="zh-CN" sz="2000" smtClean="0">
                <a:sym typeface="Greek Symbols" pitchFamily="18" charset="2"/>
              </a:rPr>
              <a:t>(</a:t>
            </a:r>
            <a:r>
              <a:rPr lang="zh-CN" altLang="en-US" sz="2000" smtClean="0">
                <a:sym typeface="Greek Symbols" pitchFamily="18" charset="2"/>
              </a:rPr>
              <a:t>即</a:t>
            </a:r>
            <a:r>
              <a:rPr lang="en-US" altLang="zh-CN" sz="2000" i="1" smtClean="0">
                <a:sym typeface="Symbol" panose="05050102010706020507" pitchFamily="18" charset="2"/>
              </a:rPr>
              <a:t></a:t>
            </a:r>
            <a:r>
              <a:rPr lang="en-US" altLang="zh-CN" sz="2000" smtClean="0">
                <a:sym typeface="Greek Symbols" pitchFamily="18" charset="2"/>
              </a:rPr>
              <a:t> </a:t>
            </a:r>
            <a:r>
              <a:rPr lang="en-US" altLang="zh-CN" sz="2000" smtClean="0">
                <a:sym typeface="Symbol" panose="05050102010706020507" pitchFamily="18" charset="2"/>
              </a:rPr>
              <a:t> </a:t>
            </a:r>
            <a:r>
              <a:rPr lang="en-US" altLang="zh-CN" sz="2000" smtClean="0">
                <a:sym typeface="Greek Symbols" pitchFamily="18" charset="2"/>
              </a:rPr>
              <a:t>)</a:t>
            </a:r>
          </a:p>
          <a:p>
            <a:r>
              <a:rPr lang="en-US" altLang="zh-CN" sz="2000" smtClean="0">
                <a:sym typeface="Symbol" panose="05050102010706020507" pitchFamily="18" charset="2"/>
              </a:rPr>
              <a:t></a:t>
            </a:r>
            <a:r>
              <a:rPr lang="en-US" altLang="zh-CN" sz="2000" smtClean="0">
                <a:sym typeface="Greek Symbols" pitchFamily="18" charset="2"/>
              </a:rPr>
              <a:t> </a:t>
            </a:r>
            <a:r>
              <a:rPr lang="zh-CN" altLang="en-US" sz="2000" smtClean="0">
                <a:sym typeface="Greek Symbols" pitchFamily="18" charset="2"/>
              </a:rPr>
              <a:t>是模式</a:t>
            </a:r>
            <a:r>
              <a:rPr lang="en-US" altLang="zh-CN" sz="2000" i="1" smtClean="0">
                <a:sym typeface="Greek Symbols" pitchFamily="18" charset="2"/>
              </a:rPr>
              <a:t>R</a:t>
            </a:r>
            <a:r>
              <a:rPr lang="zh-CN" altLang="en-US" sz="2000" smtClean="0">
                <a:sym typeface="Greek Symbols" pitchFamily="18" charset="2"/>
              </a:rPr>
              <a:t>的一个超码</a:t>
            </a:r>
            <a:endParaRPr lang="en-US" altLang="zh-CN" sz="2000" smtClean="0">
              <a:sym typeface="Greek Symbols" pitchFamily="18" charset="2"/>
            </a:endParaRPr>
          </a:p>
        </p:txBody>
      </p:sp>
      <p:sp>
        <p:nvSpPr>
          <p:cNvPr id="54276" name="Text Box 4"/>
          <p:cNvSpPr txBox="1">
            <a:spLocks noChangeArrowheads="1"/>
          </p:cNvSpPr>
          <p:nvPr/>
        </p:nvSpPr>
        <p:spPr bwMode="auto">
          <a:xfrm>
            <a:off x="715963" y="1243013"/>
            <a:ext cx="7923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zh-CN" altLang="en-US" sz="2000" dirty="0">
                <a:latin typeface="Helvetica" panose="020B0604020202020204" pitchFamily="34" charset="0"/>
              </a:rPr>
              <a:t>具有函数依赖集</a:t>
            </a:r>
            <a:r>
              <a:rPr kumimoji="0" lang="en-US" altLang="zh-CN" sz="2000" dirty="0">
                <a:latin typeface="Helvetica" panose="020B0604020202020204" pitchFamily="34" charset="0"/>
              </a:rPr>
              <a:t>F</a:t>
            </a:r>
            <a:r>
              <a:rPr kumimoji="0" lang="zh-CN" altLang="en-US" sz="2000" dirty="0">
                <a:latin typeface="Helvetica" panose="020B0604020202020204" pitchFamily="34" charset="0"/>
              </a:rPr>
              <a:t>的关系模式</a:t>
            </a:r>
            <a:r>
              <a:rPr kumimoji="0" lang="en-US" altLang="zh-CN" sz="2000" dirty="0">
                <a:latin typeface="Helvetica" panose="020B0604020202020204" pitchFamily="34" charset="0"/>
              </a:rPr>
              <a:t>R</a:t>
            </a:r>
            <a:r>
              <a:rPr kumimoji="0" lang="zh-CN" altLang="en-US" sz="2000" dirty="0">
                <a:latin typeface="Helvetica" panose="020B0604020202020204" pitchFamily="34" charset="0"/>
              </a:rPr>
              <a:t>属于</a:t>
            </a:r>
            <a:r>
              <a:rPr kumimoji="0" lang="en-US" altLang="zh-CN" sz="2000" dirty="0">
                <a:latin typeface="Helvetica" panose="020B0604020202020204" pitchFamily="34" charset="0"/>
              </a:rPr>
              <a:t>BCNF</a:t>
            </a:r>
            <a:r>
              <a:rPr kumimoji="0" lang="zh-CN" altLang="en-US" sz="2000" dirty="0">
                <a:latin typeface="Helvetica" panose="020B0604020202020204" pitchFamily="34" charset="0"/>
              </a:rPr>
              <a:t>的条件是，对</a:t>
            </a:r>
            <a:r>
              <a:rPr kumimoji="0" lang="en-US" altLang="zh-CN" sz="2000" dirty="0">
                <a:latin typeface="Helvetica" panose="020B0604020202020204" pitchFamily="34" charset="0"/>
              </a:rPr>
              <a:t>F</a:t>
            </a:r>
            <a:r>
              <a:rPr kumimoji="0" lang="en-US" altLang="zh-CN" sz="2000" baseline="30000" dirty="0">
                <a:latin typeface="Helvetica" panose="020B0604020202020204" pitchFamily="34" charset="0"/>
              </a:rPr>
              <a:t>+</a:t>
            </a:r>
            <a:r>
              <a:rPr kumimoji="0" lang="zh-CN" altLang="en-US" sz="2000" dirty="0">
                <a:latin typeface="Helvetica" panose="020B0604020202020204" pitchFamily="34" charset="0"/>
              </a:rPr>
              <a:t>中所有形如</a:t>
            </a:r>
            <a:r>
              <a:rPr kumimoji="0" lang="en-US" altLang="zh-CN" sz="2000" dirty="0">
                <a:latin typeface="Helvetica" panose="020B0604020202020204" pitchFamily="34" charset="0"/>
                <a:sym typeface="Symbol" panose="05050102010706020507" pitchFamily="18" charset="2"/>
              </a:rPr>
              <a:t></a:t>
            </a:r>
            <a:r>
              <a:rPr kumimoji="0" lang="en-US" altLang="zh-CN" sz="2000" dirty="0">
                <a:latin typeface="Helvetica" panose="020B0604020202020204" pitchFamily="34" charset="0"/>
                <a:sym typeface="Greek Symbols" pitchFamily="18" charset="2"/>
              </a:rPr>
              <a:t></a:t>
            </a:r>
            <a:r>
              <a:rPr lang="en-US" altLang="zh-CN" sz="2000" dirty="0">
                <a:latin typeface="Helvetica" panose="020B0604020202020204" pitchFamily="34" charset="0"/>
                <a:sym typeface="Symbol" panose="05050102010706020507" pitchFamily="18" charset="2"/>
              </a:rPr>
              <a:t></a:t>
            </a:r>
            <a:r>
              <a:rPr lang="en-US" altLang="zh-CN" sz="2000" dirty="0">
                <a:latin typeface="Helvetica" panose="020B0604020202020204" pitchFamily="34" charset="0"/>
                <a:sym typeface="Monotype Sorts" charset="2"/>
              </a:rPr>
              <a:t> </a:t>
            </a:r>
            <a:r>
              <a:rPr kumimoji="0" lang="en-US" altLang="zh-CN" sz="2000" i="1" dirty="0">
                <a:latin typeface="Helvetica" panose="020B0604020202020204" pitchFamily="34" charset="0"/>
                <a:sym typeface="Symbol" panose="05050102010706020507" pitchFamily="18" charset="2"/>
              </a:rPr>
              <a:t></a:t>
            </a:r>
            <a:r>
              <a:rPr kumimoji="0" lang="zh-CN" altLang="en-US" sz="2000" dirty="0">
                <a:latin typeface="Helvetica" panose="020B0604020202020204" pitchFamily="34" charset="0"/>
                <a:sym typeface="Symbol" panose="05050102010706020507" pitchFamily="18" charset="2"/>
              </a:rPr>
              <a:t>的函数依赖（其中</a:t>
            </a:r>
            <a:r>
              <a:rPr kumimoji="0" lang="en-US" altLang="zh-CN" sz="2000" dirty="0">
                <a:latin typeface="Helvetica" panose="020B0604020202020204" pitchFamily="34" charset="0"/>
                <a:sym typeface="Symbol" panose="05050102010706020507" pitchFamily="18" charset="2"/>
              </a:rPr>
              <a:t></a:t>
            </a:r>
            <a:r>
              <a:rPr kumimoji="0" lang="en-US" altLang="zh-CN" sz="2000" dirty="0">
                <a:latin typeface="Helvetica" panose="020B0604020202020204" pitchFamily="34" charset="0"/>
                <a:sym typeface="Greek Symbols" pitchFamily="18" charset="2"/>
              </a:rPr>
              <a:t> </a:t>
            </a:r>
            <a:r>
              <a:rPr kumimoji="0" lang="en-US" altLang="zh-CN" sz="2000" dirty="0">
                <a:latin typeface="Helvetica" panose="020B0604020202020204" pitchFamily="34" charset="0"/>
                <a:sym typeface="Symbol" panose="05050102010706020507" pitchFamily="18" charset="2"/>
              </a:rPr>
              <a:t> </a:t>
            </a:r>
            <a:r>
              <a:rPr kumimoji="0" lang="en-US" altLang="zh-CN" sz="2000" i="1" dirty="0">
                <a:latin typeface="Helvetica" panose="020B0604020202020204" pitchFamily="34" charset="0"/>
                <a:sym typeface="Symbol" panose="05050102010706020507" pitchFamily="18" charset="2"/>
              </a:rPr>
              <a:t>R</a:t>
            </a:r>
            <a:r>
              <a:rPr kumimoji="0" lang="en-US" altLang="zh-CN" sz="2000" dirty="0">
                <a:latin typeface="Helvetica" panose="020B0604020202020204" pitchFamily="34" charset="0"/>
                <a:sym typeface="Symbol" panose="05050102010706020507" pitchFamily="18" charset="2"/>
              </a:rPr>
              <a:t> </a:t>
            </a:r>
            <a:r>
              <a:rPr kumimoji="0" lang="zh-CN" altLang="en-US" sz="2000" dirty="0">
                <a:latin typeface="Helvetica" panose="020B0604020202020204" pitchFamily="34" charset="0"/>
                <a:sym typeface="Symbol" panose="05050102010706020507" pitchFamily="18" charset="2"/>
              </a:rPr>
              <a:t>且</a:t>
            </a:r>
            <a:r>
              <a:rPr kumimoji="0" lang="en-US" altLang="zh-CN" sz="2000" dirty="0">
                <a:latin typeface="Helvetica" panose="020B0604020202020204" pitchFamily="34" charset="0"/>
                <a:sym typeface="Symbol" panose="05050102010706020507" pitchFamily="18" charset="2"/>
              </a:rPr>
              <a:t> </a:t>
            </a:r>
            <a:r>
              <a:rPr kumimoji="0" lang="en-US" altLang="zh-CN" sz="2000" i="1" dirty="0">
                <a:latin typeface="Helvetica" panose="020B0604020202020204" pitchFamily="34" charset="0"/>
                <a:sym typeface="Symbol" panose="05050102010706020507" pitchFamily="18" charset="2"/>
              </a:rPr>
              <a:t></a:t>
            </a:r>
            <a:r>
              <a:rPr kumimoji="0" lang="en-US" altLang="zh-CN" sz="2000" dirty="0">
                <a:latin typeface="Helvetica" panose="020B0604020202020204" pitchFamily="34" charset="0"/>
                <a:sym typeface="Greek Symbols" pitchFamily="18" charset="2"/>
              </a:rPr>
              <a:t> </a:t>
            </a:r>
            <a:r>
              <a:rPr kumimoji="0" lang="en-US" altLang="zh-CN" sz="2000" dirty="0">
                <a:latin typeface="Helvetica" panose="020B0604020202020204" pitchFamily="34" charset="0"/>
                <a:sym typeface="Symbol" panose="05050102010706020507" pitchFamily="18" charset="2"/>
              </a:rPr>
              <a:t> </a:t>
            </a:r>
            <a:r>
              <a:rPr kumimoji="0" lang="en-US" altLang="zh-CN" sz="2000" i="1" dirty="0">
                <a:latin typeface="Helvetica" panose="020B0604020202020204" pitchFamily="34" charset="0"/>
                <a:sym typeface="Symbol" panose="05050102010706020507" pitchFamily="18" charset="2"/>
              </a:rPr>
              <a:t>R</a:t>
            </a:r>
            <a:r>
              <a:rPr kumimoji="0" lang="zh-CN" altLang="en-US" sz="2000" dirty="0">
                <a:latin typeface="Helvetica" panose="020B0604020202020204" pitchFamily="34" charset="0"/>
                <a:sym typeface="Symbol" panose="05050102010706020507" pitchFamily="18" charset="2"/>
              </a:rPr>
              <a:t>）</a:t>
            </a:r>
            <a:r>
              <a:rPr kumimoji="0" lang="en-US" altLang="zh-CN" sz="2000" dirty="0">
                <a:latin typeface="Helvetica" panose="020B0604020202020204" pitchFamily="34" charset="0"/>
                <a:sym typeface="Symbol" panose="05050102010706020507" pitchFamily="18" charset="2"/>
              </a:rPr>
              <a:t>,</a:t>
            </a:r>
            <a:r>
              <a:rPr kumimoji="0" lang="en-US" altLang="zh-CN" sz="2000" i="1" dirty="0">
                <a:latin typeface="Helvetica" panose="020B0604020202020204" pitchFamily="34" charset="0"/>
                <a:sym typeface="Symbol" panose="05050102010706020507" pitchFamily="18" charset="2"/>
              </a:rPr>
              <a:t> </a:t>
            </a:r>
            <a:r>
              <a:rPr kumimoji="0" lang="zh-CN" altLang="en-US" sz="2000" dirty="0">
                <a:latin typeface="Helvetica" panose="020B0604020202020204" pitchFamily="34" charset="0"/>
                <a:sym typeface="Symbol" panose="05050102010706020507" pitchFamily="18" charset="2"/>
              </a:rPr>
              <a:t>下面</a:t>
            </a:r>
            <a:r>
              <a:rPr kumimoji="0" lang="zh-CN" altLang="en-US" sz="2000" dirty="0">
                <a:solidFill>
                  <a:srgbClr val="FF0000"/>
                </a:solidFill>
                <a:latin typeface="Helvetica" panose="020B0604020202020204" pitchFamily="34" charset="0"/>
                <a:sym typeface="Symbol" panose="05050102010706020507" pitchFamily="18" charset="2"/>
              </a:rPr>
              <a:t>至少</a:t>
            </a:r>
            <a:r>
              <a:rPr kumimoji="0" lang="zh-CN" altLang="en-US" sz="2000" dirty="0">
                <a:latin typeface="Helvetica" panose="020B0604020202020204" pitchFamily="34" charset="0"/>
                <a:sym typeface="Symbol" panose="05050102010706020507" pitchFamily="18" charset="2"/>
              </a:rPr>
              <a:t>有一项成立</a:t>
            </a:r>
            <a:endParaRPr kumimoji="0" lang="en-US" altLang="zh-CN" sz="2000" dirty="0">
              <a:latin typeface="Helvetica" panose="020B0604020202020204" pitchFamily="34" charset="0"/>
              <a:sym typeface="Symbol" panose="05050102010706020507" pitchFamily="18" charset="2"/>
            </a:endParaRPr>
          </a:p>
        </p:txBody>
      </p:sp>
      <p:sp>
        <p:nvSpPr>
          <p:cNvPr id="54277" name="Text Box 5"/>
          <p:cNvSpPr txBox="1">
            <a:spLocks noChangeArrowheads="1"/>
          </p:cNvSpPr>
          <p:nvPr/>
        </p:nvSpPr>
        <p:spPr bwMode="auto">
          <a:xfrm>
            <a:off x="666750" y="4230688"/>
            <a:ext cx="83518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zh-CN" altLang="en-US" sz="2000">
                <a:latin typeface="Helvetica" panose="020B0604020202020204" pitchFamily="34" charset="0"/>
              </a:rPr>
              <a:t>例如 该模式不属于</a:t>
            </a:r>
            <a:r>
              <a:rPr kumimoji="0" lang="en-US" altLang="zh-CN" sz="2000">
                <a:latin typeface="Helvetica" panose="020B0604020202020204" pitchFamily="34" charset="0"/>
              </a:rPr>
              <a:t> BCNF:</a:t>
            </a:r>
          </a:p>
          <a:p>
            <a:pPr>
              <a:spcBef>
                <a:spcPct val="0"/>
              </a:spcBef>
              <a:buClrTx/>
              <a:buSzTx/>
              <a:buFontTx/>
              <a:buNone/>
            </a:pPr>
            <a:endParaRPr kumimoji="0" lang="en-US" altLang="zh-CN" sz="2000">
              <a:latin typeface="Helvetica" panose="020B0604020202020204" pitchFamily="34" charset="0"/>
            </a:endParaRPr>
          </a:p>
          <a:p>
            <a:pPr>
              <a:spcBef>
                <a:spcPct val="0"/>
              </a:spcBef>
              <a:buClrTx/>
              <a:buSzTx/>
              <a:buFontTx/>
              <a:buNone/>
            </a:pPr>
            <a:r>
              <a:rPr kumimoji="0" lang="en-US" altLang="zh-CN" sz="2000">
                <a:latin typeface="Helvetica" panose="020B0604020202020204" pitchFamily="34" charset="0"/>
              </a:rPr>
              <a:t>     </a:t>
            </a:r>
            <a:r>
              <a:rPr lang="en-US" altLang="zh-CN" sz="2000" i="1">
                <a:latin typeface="Helvetica" panose="020B0604020202020204" pitchFamily="34" charset="0"/>
              </a:rPr>
              <a:t>instr_dept </a:t>
            </a:r>
            <a:r>
              <a:rPr lang="en-US" altLang="zh-CN" sz="2000">
                <a:latin typeface="Helvetica" panose="020B0604020202020204" pitchFamily="34" charset="0"/>
              </a:rPr>
              <a:t>(</a:t>
            </a:r>
            <a:r>
              <a:rPr lang="en-US" altLang="zh-CN" sz="2000" i="1" u="sng">
                <a:latin typeface="Helvetica" panose="020B0604020202020204" pitchFamily="34" charset="0"/>
              </a:rPr>
              <a:t>ID, </a:t>
            </a:r>
            <a:r>
              <a:rPr lang="en-US" altLang="zh-CN" sz="2000" i="1">
                <a:latin typeface="Helvetica" panose="020B0604020202020204" pitchFamily="34" charset="0"/>
              </a:rPr>
              <a:t>name, salary</a:t>
            </a:r>
            <a:r>
              <a:rPr lang="en-US" altLang="zh-CN" sz="2000" i="1" u="sng">
                <a:latin typeface="Helvetica" panose="020B0604020202020204" pitchFamily="34" charset="0"/>
              </a:rPr>
              <a:t>, dept_name, </a:t>
            </a:r>
            <a:r>
              <a:rPr lang="en-US" altLang="zh-CN" sz="2000" i="1">
                <a:latin typeface="Helvetica" panose="020B0604020202020204" pitchFamily="34" charset="0"/>
              </a:rPr>
              <a:t>building, budget </a:t>
            </a:r>
            <a:r>
              <a:rPr lang="en-US" altLang="zh-CN" sz="2000">
                <a:latin typeface="Helvetica" panose="020B0604020202020204" pitchFamily="34" charset="0"/>
              </a:rPr>
              <a:t>)</a:t>
            </a:r>
            <a:endParaRPr lang="en-US" altLang="zh-CN" sz="2000" i="1">
              <a:latin typeface="Helvetica" panose="020B0604020202020204" pitchFamily="34" charset="0"/>
            </a:endParaRPr>
          </a:p>
          <a:p>
            <a:pPr>
              <a:spcBef>
                <a:spcPct val="0"/>
              </a:spcBef>
              <a:buClrTx/>
              <a:buSzTx/>
              <a:buFontTx/>
              <a:buNone/>
            </a:pPr>
            <a:endParaRPr kumimoji="0" lang="en-US" altLang="zh-CN" sz="2000">
              <a:latin typeface="Helvetica" panose="020B0604020202020204" pitchFamily="34" charset="0"/>
            </a:endParaRPr>
          </a:p>
          <a:p>
            <a:pPr>
              <a:spcBef>
                <a:spcPct val="0"/>
              </a:spcBef>
              <a:buClrTx/>
              <a:buSzTx/>
              <a:buFontTx/>
              <a:buNone/>
            </a:pPr>
            <a:r>
              <a:rPr kumimoji="0" lang="zh-CN" altLang="en-US" sz="2000">
                <a:latin typeface="Helvetica" panose="020B0604020202020204" pitchFamily="34" charset="0"/>
              </a:rPr>
              <a:t>因为 </a:t>
            </a:r>
            <a:r>
              <a:rPr lang="en-US" altLang="zh-CN" sz="2000" i="1">
                <a:latin typeface="Helvetica" panose="020B0604020202020204" pitchFamily="34" charset="0"/>
              </a:rPr>
              <a:t>dept_name</a:t>
            </a:r>
            <a:r>
              <a:rPr lang="en-US" altLang="zh-CN" sz="2000">
                <a:latin typeface="Helvetica" panose="020B0604020202020204" pitchFamily="34" charset="0"/>
                <a:sym typeface="Symbol" panose="05050102010706020507" pitchFamily="18" charset="2"/>
              </a:rPr>
              <a:t></a:t>
            </a:r>
            <a:r>
              <a:rPr lang="en-US" altLang="zh-CN" sz="2000">
                <a:latin typeface="Helvetica" panose="020B0604020202020204" pitchFamily="34" charset="0"/>
                <a:sym typeface="Monotype Sorts" charset="2"/>
              </a:rPr>
              <a:t> </a:t>
            </a:r>
            <a:r>
              <a:rPr lang="en-US" altLang="zh-CN" sz="2000" i="1">
                <a:latin typeface="Helvetica" panose="020B0604020202020204" pitchFamily="34" charset="0"/>
                <a:sym typeface="Monotype Sorts" charset="2"/>
              </a:rPr>
              <a:t>building, budget</a:t>
            </a:r>
            <a:r>
              <a:rPr lang="zh-CN" altLang="en-US" sz="2000">
                <a:latin typeface="Helvetica" panose="020B0604020202020204" pitchFamily="34" charset="0"/>
                <a:sym typeface="Monotype Sorts" charset="2"/>
              </a:rPr>
              <a:t>在</a:t>
            </a:r>
            <a:r>
              <a:rPr lang="en-US" altLang="zh-CN" sz="2000" i="1">
                <a:latin typeface="Helvetica" panose="020B0604020202020204" pitchFamily="34" charset="0"/>
                <a:sym typeface="Monotype Sorts" charset="2"/>
              </a:rPr>
              <a:t>instr_dept</a:t>
            </a:r>
            <a:r>
              <a:rPr lang="zh-CN" altLang="en-US" sz="2000" i="1">
                <a:latin typeface="Helvetica" panose="020B0604020202020204" pitchFamily="34" charset="0"/>
                <a:sym typeface="Monotype Sorts" charset="2"/>
              </a:rPr>
              <a:t>上成立</a:t>
            </a:r>
            <a:r>
              <a:rPr lang="en-US" altLang="zh-CN" sz="2000" i="1">
                <a:latin typeface="Helvetica" panose="020B0604020202020204" pitchFamily="34" charset="0"/>
                <a:sym typeface="Monotype Sorts" charset="2"/>
              </a:rPr>
              <a:t>, </a:t>
            </a:r>
            <a:r>
              <a:rPr lang="zh-CN" altLang="en-US" sz="2000">
                <a:latin typeface="Helvetica" panose="020B0604020202020204" pitchFamily="34" charset="0"/>
                <a:sym typeface="Monotype Sorts" charset="2"/>
              </a:rPr>
              <a:t>但</a:t>
            </a:r>
            <a:r>
              <a:rPr lang="en-US" altLang="zh-CN" sz="2000" i="1">
                <a:latin typeface="Helvetica" panose="020B0604020202020204" pitchFamily="34" charset="0"/>
                <a:sym typeface="Monotype Sorts" charset="2"/>
              </a:rPr>
              <a:t>dept_name</a:t>
            </a:r>
            <a:r>
              <a:rPr lang="en-US" altLang="zh-CN" sz="2000">
                <a:latin typeface="Helvetica" panose="020B0604020202020204" pitchFamily="34" charset="0"/>
                <a:sym typeface="Monotype Sorts" charset="2"/>
              </a:rPr>
              <a:t> </a:t>
            </a:r>
            <a:r>
              <a:rPr lang="zh-CN" altLang="en-US" sz="2000">
                <a:latin typeface="Helvetica" panose="020B0604020202020204" pitchFamily="34" charset="0"/>
                <a:sym typeface="Monotype Sorts" charset="2"/>
              </a:rPr>
              <a:t>不是超码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BCNF</a:t>
            </a:r>
            <a:endParaRPr lang="zh-CN" altLang="en-US" smtClean="0"/>
          </a:p>
        </p:txBody>
      </p:sp>
      <p:sp>
        <p:nvSpPr>
          <p:cNvPr id="141315" name="Rectangle 3"/>
          <p:cNvSpPr>
            <a:spLocks noGrp="1" noChangeArrowheads="1"/>
          </p:cNvSpPr>
          <p:nvPr>
            <p:ph type="body" idx="1"/>
          </p:nvPr>
        </p:nvSpPr>
        <p:spPr>
          <a:xfrm>
            <a:off x="638175" y="1025525"/>
            <a:ext cx="7772400" cy="5081588"/>
          </a:xfrm>
        </p:spPr>
        <p:txBody>
          <a:bodyPr/>
          <a:lstStyle/>
          <a:p>
            <a:pPr eaLnBrk="1" hangingPunct="1">
              <a:lnSpc>
                <a:spcPct val="90000"/>
              </a:lnSpc>
              <a:defRPr/>
            </a:pPr>
            <a:r>
              <a:rPr lang="zh-CN" altLang="en-US" sz="2100" dirty="0" smtClean="0">
                <a:latin typeface="+mn-ea"/>
              </a:rPr>
              <a:t>判定：下列哪个模式是</a:t>
            </a:r>
            <a:r>
              <a:rPr lang="en-US" altLang="zh-CN" sz="2100" dirty="0" smtClean="0">
                <a:latin typeface="+mn-ea"/>
              </a:rPr>
              <a:t>BCNF?</a:t>
            </a:r>
          </a:p>
          <a:p>
            <a:pPr lvl="1" eaLnBrk="1" hangingPunct="1">
              <a:lnSpc>
                <a:spcPct val="90000"/>
              </a:lnSpc>
              <a:defRPr/>
            </a:pPr>
            <a:r>
              <a:rPr lang="en-US" altLang="zh-CN" sz="2000" dirty="0" smtClean="0">
                <a:latin typeface="+mn-ea"/>
              </a:rPr>
              <a:t>R1(</a:t>
            </a:r>
            <a:r>
              <a:rPr lang="en-US" altLang="zh-CN" sz="2000" dirty="0" err="1" smtClean="0">
                <a:latin typeface="+mn-ea"/>
              </a:rPr>
              <a:t>sno,sname,dno,dname</a:t>
            </a:r>
            <a:r>
              <a:rPr lang="en-US" altLang="zh-CN" sz="2000" dirty="0" smtClean="0">
                <a:latin typeface="+mn-ea"/>
              </a:rPr>
              <a:t>)</a:t>
            </a:r>
          </a:p>
          <a:p>
            <a:pPr eaLnBrk="1" hangingPunct="1">
              <a:lnSpc>
                <a:spcPct val="90000"/>
              </a:lnSpc>
              <a:buFont typeface="Wingdings" pitchFamily="2" charset="2"/>
              <a:buNone/>
              <a:defRPr/>
            </a:pPr>
            <a:r>
              <a:rPr lang="en-US" altLang="zh-CN" sz="2000" dirty="0" smtClean="0">
                <a:latin typeface="+mn-ea"/>
              </a:rPr>
              <a:t>		</a:t>
            </a:r>
            <a:r>
              <a:rPr lang="en-US" altLang="zh-CN" sz="2000" dirty="0" err="1" smtClean="0">
                <a:latin typeface="+mn-ea"/>
              </a:rPr>
              <a:t>sno→sname,dno</a:t>
            </a:r>
            <a:endParaRPr lang="en-US" altLang="zh-CN" sz="2000" dirty="0" smtClean="0">
              <a:latin typeface="+mn-ea"/>
            </a:endParaRPr>
          </a:p>
          <a:p>
            <a:pPr eaLnBrk="1" hangingPunct="1">
              <a:lnSpc>
                <a:spcPct val="90000"/>
              </a:lnSpc>
              <a:buFont typeface="Wingdings" pitchFamily="2" charset="2"/>
              <a:buNone/>
              <a:defRPr/>
            </a:pPr>
            <a:r>
              <a:rPr lang="en-US" altLang="zh-CN" sz="2000" dirty="0" smtClean="0">
                <a:latin typeface="+mn-ea"/>
              </a:rPr>
              <a:t>		</a:t>
            </a:r>
            <a:r>
              <a:rPr lang="en-US" altLang="zh-CN" sz="2000" dirty="0" err="1" smtClean="0">
                <a:latin typeface="+mn-ea"/>
              </a:rPr>
              <a:t>dno→dname</a:t>
            </a:r>
            <a:endParaRPr lang="en-US" altLang="zh-CN" sz="2000" dirty="0" smtClean="0">
              <a:latin typeface="+mn-ea"/>
            </a:endParaRPr>
          </a:p>
          <a:p>
            <a:pPr lvl="1" eaLnBrk="1" hangingPunct="1">
              <a:lnSpc>
                <a:spcPct val="90000"/>
              </a:lnSpc>
              <a:defRPr/>
            </a:pPr>
            <a:r>
              <a:rPr lang="en-US" altLang="zh-CN" sz="2000" dirty="0" smtClean="0">
                <a:latin typeface="+mn-ea"/>
              </a:rPr>
              <a:t>R2(</a:t>
            </a:r>
            <a:r>
              <a:rPr lang="en-US" altLang="zh-CN" sz="2000" dirty="0" err="1" smtClean="0">
                <a:latin typeface="+mn-ea"/>
              </a:rPr>
              <a:t>sno,sname,cno,score</a:t>
            </a:r>
            <a:r>
              <a:rPr lang="en-US" altLang="zh-CN" sz="2000" dirty="0" smtClean="0">
                <a:latin typeface="+mn-ea"/>
              </a:rPr>
              <a:t>)</a:t>
            </a:r>
          </a:p>
          <a:p>
            <a:pPr eaLnBrk="1" hangingPunct="1">
              <a:lnSpc>
                <a:spcPct val="90000"/>
              </a:lnSpc>
              <a:buFont typeface="Wingdings" pitchFamily="2" charset="2"/>
              <a:buNone/>
              <a:defRPr/>
            </a:pPr>
            <a:r>
              <a:rPr lang="zh-CN" altLang="en-US" sz="2000" dirty="0" smtClean="0">
                <a:latin typeface="+mn-ea"/>
              </a:rPr>
              <a:t>	</a:t>
            </a:r>
            <a:r>
              <a:rPr lang="en-US" altLang="zh-CN" sz="2000" dirty="0" smtClean="0">
                <a:latin typeface="+mn-ea"/>
              </a:rPr>
              <a:t>	</a:t>
            </a:r>
            <a:r>
              <a:rPr lang="en-US" altLang="zh-CN" sz="2000" dirty="0" err="1" smtClean="0">
                <a:latin typeface="+mn-ea"/>
              </a:rPr>
              <a:t>sno→sname</a:t>
            </a:r>
            <a:endParaRPr lang="en-US" altLang="zh-CN" sz="2000" dirty="0" smtClean="0">
              <a:latin typeface="+mn-ea"/>
            </a:endParaRPr>
          </a:p>
          <a:p>
            <a:pPr eaLnBrk="1" hangingPunct="1">
              <a:lnSpc>
                <a:spcPct val="90000"/>
              </a:lnSpc>
              <a:buFont typeface="Wingdings" pitchFamily="2" charset="2"/>
              <a:buNone/>
              <a:defRPr/>
            </a:pPr>
            <a:r>
              <a:rPr lang="en-US" altLang="zh-CN" sz="2000" dirty="0" smtClean="0">
                <a:latin typeface="+mn-ea"/>
              </a:rPr>
              <a:t>		</a:t>
            </a:r>
            <a:r>
              <a:rPr lang="en-US" altLang="zh-CN" sz="2000" dirty="0" err="1" smtClean="0">
                <a:latin typeface="+mn-ea"/>
              </a:rPr>
              <a:t>sno,cno→score</a:t>
            </a:r>
            <a:endParaRPr lang="en-US" altLang="zh-CN" sz="2000" dirty="0" smtClean="0">
              <a:latin typeface="+mn-ea"/>
            </a:endParaRPr>
          </a:p>
          <a:p>
            <a:pPr lvl="1" eaLnBrk="1" hangingPunct="1">
              <a:lnSpc>
                <a:spcPct val="90000"/>
              </a:lnSpc>
              <a:defRPr/>
            </a:pPr>
            <a:r>
              <a:rPr lang="en-US" altLang="zh-CN" sz="2000" dirty="0" smtClean="0">
                <a:latin typeface="+mn-ea"/>
              </a:rPr>
              <a:t>R3(</a:t>
            </a:r>
            <a:r>
              <a:rPr lang="en-US" altLang="zh-CN" sz="2000" dirty="0" err="1" smtClean="0">
                <a:latin typeface="+mn-ea"/>
              </a:rPr>
              <a:t>sno,pid,sname,sage,dept</a:t>
            </a:r>
            <a:r>
              <a:rPr lang="en-US" altLang="zh-CN" sz="2000" dirty="0" smtClean="0">
                <a:latin typeface="+mn-ea"/>
              </a:rPr>
              <a:t>)</a:t>
            </a:r>
          </a:p>
          <a:p>
            <a:pPr eaLnBrk="1" hangingPunct="1">
              <a:lnSpc>
                <a:spcPct val="90000"/>
              </a:lnSpc>
              <a:buFont typeface="Wingdings" pitchFamily="2" charset="2"/>
              <a:buNone/>
              <a:defRPr/>
            </a:pPr>
            <a:r>
              <a:rPr lang="en-US" altLang="zh-CN" sz="2000" dirty="0" smtClean="0">
                <a:latin typeface="+mn-ea"/>
              </a:rPr>
              <a:t>		</a:t>
            </a:r>
            <a:r>
              <a:rPr lang="en-US" altLang="zh-CN" sz="2000" dirty="0" err="1" smtClean="0">
                <a:latin typeface="+mn-ea"/>
              </a:rPr>
              <a:t>sno</a:t>
            </a:r>
            <a:r>
              <a:rPr lang="en-US" altLang="zh-CN" sz="2000" dirty="0" smtClean="0">
                <a:latin typeface="+mn-ea"/>
              </a:rPr>
              <a:t>→ </a:t>
            </a:r>
            <a:r>
              <a:rPr lang="en-US" altLang="zh-CN" sz="2000" dirty="0" err="1" smtClean="0">
                <a:latin typeface="+mn-ea"/>
              </a:rPr>
              <a:t>pid,sname,sage,dept</a:t>
            </a:r>
            <a:endParaRPr lang="en-US" altLang="zh-CN" sz="2000" dirty="0" smtClean="0">
              <a:latin typeface="+mn-ea"/>
            </a:endParaRPr>
          </a:p>
          <a:p>
            <a:pPr eaLnBrk="1" hangingPunct="1">
              <a:lnSpc>
                <a:spcPct val="90000"/>
              </a:lnSpc>
              <a:buFont typeface="Wingdings" pitchFamily="2" charset="2"/>
              <a:buNone/>
              <a:defRPr/>
            </a:pPr>
            <a:r>
              <a:rPr lang="en-US" altLang="zh-CN" sz="2000" dirty="0" smtClean="0">
                <a:latin typeface="+mn-ea"/>
              </a:rPr>
              <a:t>		</a:t>
            </a:r>
            <a:r>
              <a:rPr lang="en-US" altLang="zh-CN" sz="2000" dirty="0" err="1" smtClean="0">
                <a:latin typeface="+mn-ea"/>
              </a:rPr>
              <a:t>pid</a:t>
            </a:r>
            <a:r>
              <a:rPr lang="en-US" altLang="zh-CN" sz="2000" dirty="0" smtClean="0">
                <a:latin typeface="+mn-ea"/>
              </a:rPr>
              <a:t> → </a:t>
            </a:r>
            <a:r>
              <a:rPr lang="en-US" altLang="zh-CN" sz="2000" dirty="0" err="1" smtClean="0">
                <a:latin typeface="+mn-ea"/>
              </a:rPr>
              <a:t>sno</a:t>
            </a:r>
            <a:endParaRPr lang="en-US" altLang="zh-CN" sz="2000" dirty="0" smtClean="0">
              <a:latin typeface="+mn-ea"/>
            </a:endParaRPr>
          </a:p>
          <a:p>
            <a:pPr lvl="1" eaLnBrk="1" hangingPunct="1">
              <a:lnSpc>
                <a:spcPct val="90000"/>
              </a:lnSpc>
              <a:defRPr/>
            </a:pPr>
            <a:r>
              <a:rPr lang="en-US" altLang="zh-CN" sz="2000" dirty="0" smtClean="0">
                <a:latin typeface="+mn-ea"/>
              </a:rPr>
              <a:t>R4(</a:t>
            </a:r>
            <a:r>
              <a:rPr lang="en-US" altLang="zh-CN" sz="2000" dirty="0" err="1" smtClean="0">
                <a:latin typeface="+mn-ea"/>
              </a:rPr>
              <a:t>sno,tno,cno</a:t>
            </a:r>
            <a:r>
              <a:rPr lang="en-US" altLang="zh-CN" sz="2000" dirty="0" smtClean="0">
                <a:latin typeface="+mn-ea"/>
              </a:rPr>
              <a:t>) </a:t>
            </a:r>
          </a:p>
          <a:p>
            <a:pPr lvl="1" eaLnBrk="1" hangingPunct="1">
              <a:lnSpc>
                <a:spcPct val="90000"/>
              </a:lnSpc>
              <a:buFontTx/>
              <a:buNone/>
              <a:defRPr/>
            </a:pPr>
            <a:r>
              <a:rPr lang="en-US" altLang="zh-CN" sz="2000" dirty="0" smtClean="0">
                <a:latin typeface="+mn-ea"/>
              </a:rPr>
              <a:t>	//F= </a:t>
            </a:r>
            <a:r>
              <a:rPr lang="en-US" altLang="zh-CN" sz="2000" dirty="0" smtClean="0">
                <a:latin typeface="+mn-ea"/>
                <a:sym typeface="Symbol" pitchFamily="18" charset="2"/>
              </a:rPr>
              <a:t></a:t>
            </a:r>
            <a:r>
              <a:rPr lang="en-US" altLang="zh-CN" sz="2000" dirty="0" smtClean="0">
                <a:latin typeface="+mn-ea"/>
              </a:rPr>
              <a:t> </a:t>
            </a:r>
            <a:r>
              <a:rPr lang="zh-CN" altLang="en-US" sz="2000" dirty="0" smtClean="0">
                <a:latin typeface="+mn-ea"/>
              </a:rPr>
              <a:t>	 </a:t>
            </a:r>
          </a:p>
          <a:p>
            <a:pPr lvl="1" eaLnBrk="1" hangingPunct="1">
              <a:lnSpc>
                <a:spcPct val="90000"/>
              </a:lnSpc>
              <a:defRPr/>
            </a:pPr>
            <a:r>
              <a:rPr lang="en-US" altLang="zh-CN" sz="2000" dirty="0" smtClean="0">
                <a:latin typeface="+mn-ea"/>
              </a:rPr>
              <a:t>R5(</a:t>
            </a:r>
            <a:r>
              <a:rPr lang="en-US" altLang="zh-CN" sz="2000" dirty="0" err="1" smtClean="0">
                <a:latin typeface="+mn-ea"/>
              </a:rPr>
              <a:t>sno,tno,cno</a:t>
            </a:r>
            <a:r>
              <a:rPr lang="en-US" altLang="zh-CN" sz="2000" dirty="0" smtClean="0">
                <a:latin typeface="+mn-ea"/>
              </a:rPr>
              <a:t>)</a:t>
            </a:r>
          </a:p>
          <a:p>
            <a:pPr lvl="1" eaLnBrk="1" hangingPunct="1">
              <a:lnSpc>
                <a:spcPct val="90000"/>
              </a:lnSpc>
              <a:buFontTx/>
              <a:buNone/>
              <a:defRPr/>
            </a:pPr>
            <a:r>
              <a:rPr lang="en-US" altLang="zh-CN" sz="2000" dirty="0" smtClean="0">
                <a:latin typeface="+mn-ea"/>
              </a:rPr>
              <a:t>	</a:t>
            </a:r>
            <a:r>
              <a:rPr lang="en-US" altLang="zh-CN" sz="2000" dirty="0" err="1" smtClean="0">
                <a:latin typeface="+mn-ea"/>
              </a:rPr>
              <a:t>tno→cno</a:t>
            </a:r>
            <a:endParaRPr lang="en-US" altLang="zh-CN" sz="2000" dirty="0" smtClean="0">
              <a:latin typeface="+mn-ea"/>
            </a:endParaRPr>
          </a:p>
          <a:p>
            <a:pPr lvl="1" eaLnBrk="1" hangingPunct="1">
              <a:lnSpc>
                <a:spcPct val="90000"/>
              </a:lnSpc>
              <a:buFontTx/>
              <a:buNone/>
              <a:defRPr/>
            </a:pPr>
            <a:r>
              <a:rPr lang="en-US" altLang="zh-CN" sz="2000" dirty="0" smtClean="0">
                <a:latin typeface="+mn-ea"/>
              </a:rPr>
              <a:t>	</a:t>
            </a:r>
            <a:r>
              <a:rPr lang="en-US" altLang="zh-CN" sz="2000" dirty="0" err="1" smtClean="0">
                <a:latin typeface="+mn-ea"/>
              </a:rPr>
              <a:t>sno,cno→tno</a:t>
            </a:r>
            <a:endParaRPr lang="en-US" altLang="zh-CN" sz="2000" dirty="0" smtClean="0">
              <a:latin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BCNF</a:t>
            </a:r>
            <a:endParaRPr lang="zh-CN" altLang="en-US" smtClean="0"/>
          </a:p>
        </p:txBody>
      </p:sp>
      <p:sp>
        <p:nvSpPr>
          <p:cNvPr id="57347" name="Rectangle 3"/>
          <p:cNvSpPr>
            <a:spLocks noGrp="1" noChangeArrowheads="1"/>
          </p:cNvSpPr>
          <p:nvPr>
            <p:ph type="body" idx="1"/>
          </p:nvPr>
        </p:nvSpPr>
        <p:spPr/>
        <p:txBody>
          <a:bodyPr/>
          <a:lstStyle/>
          <a:p>
            <a:pPr eaLnBrk="1" hangingPunct="1">
              <a:lnSpc>
                <a:spcPct val="90000"/>
              </a:lnSpc>
            </a:pPr>
            <a:r>
              <a:rPr lang="en-US" altLang="zh-CN" sz="2400" smtClean="0"/>
              <a:t>BCNF</a:t>
            </a:r>
            <a:r>
              <a:rPr lang="zh-CN" altLang="en-US" sz="2400" smtClean="0"/>
              <a:t>的本质</a:t>
            </a:r>
          </a:p>
          <a:p>
            <a:pPr lvl="1" eaLnBrk="1" hangingPunct="1">
              <a:lnSpc>
                <a:spcPct val="90000"/>
              </a:lnSpc>
            </a:pPr>
            <a:r>
              <a:rPr lang="en-US" altLang="zh-CN" sz="2000" smtClean="0"/>
              <a:t>(</a:t>
            </a:r>
            <a:r>
              <a:rPr lang="zh-CN" altLang="en-US" sz="2000" smtClean="0"/>
              <a:t>在只考虑函数依赖的前提下</a:t>
            </a:r>
            <a:r>
              <a:rPr lang="en-US" altLang="zh-CN" sz="2000" smtClean="0"/>
              <a:t>)</a:t>
            </a:r>
            <a:r>
              <a:rPr lang="zh-CN" altLang="en-US" sz="2000" smtClean="0"/>
              <a:t>只讲一件事</a:t>
            </a:r>
          </a:p>
          <a:p>
            <a:pPr lvl="1" eaLnBrk="1" hangingPunct="1">
              <a:lnSpc>
                <a:spcPct val="90000"/>
              </a:lnSpc>
            </a:pPr>
            <a:r>
              <a:rPr lang="zh-CN" altLang="en-US" sz="2000" smtClean="0"/>
              <a:t>非码决定因素的相关决定关系讲述了另外一件事</a:t>
            </a:r>
          </a:p>
          <a:p>
            <a:pPr lvl="2" eaLnBrk="1" hangingPunct="1">
              <a:lnSpc>
                <a:spcPct val="90000"/>
              </a:lnSpc>
            </a:pPr>
            <a:r>
              <a:rPr lang="en-US" altLang="zh-CN" smtClean="0"/>
              <a:t>R</a:t>
            </a:r>
            <a:r>
              <a:rPr lang="en-US" altLang="zh-CN" baseline="-25000" smtClean="0"/>
              <a:t>1</a:t>
            </a:r>
            <a:r>
              <a:rPr lang="en-US" altLang="zh-CN" smtClean="0"/>
              <a:t>(sno,sname,dno,dname) </a:t>
            </a:r>
          </a:p>
          <a:p>
            <a:pPr lvl="2" eaLnBrk="1" hangingPunct="1">
              <a:lnSpc>
                <a:spcPct val="90000"/>
              </a:lnSpc>
              <a:buFont typeface="Wingdings" panose="05000000000000000000" pitchFamily="2" charset="2"/>
              <a:buNone/>
            </a:pPr>
            <a:r>
              <a:rPr lang="en-US" altLang="zh-CN" sz="2000" smtClean="0"/>
              <a:t>	  F:sno→sname,dno</a:t>
            </a:r>
          </a:p>
          <a:p>
            <a:pPr lvl="2" eaLnBrk="1" hangingPunct="1">
              <a:lnSpc>
                <a:spcPct val="90000"/>
              </a:lnSpc>
              <a:buFont typeface="Wingdings" panose="05000000000000000000" pitchFamily="2" charset="2"/>
              <a:buNone/>
            </a:pPr>
            <a:r>
              <a:rPr lang="en-US" altLang="zh-CN" sz="2000" smtClean="0"/>
              <a:t> 	     dno→dname</a:t>
            </a:r>
            <a:endParaRPr lang="en-US" altLang="zh-CN" smtClean="0"/>
          </a:p>
          <a:p>
            <a:pPr lvl="2" eaLnBrk="1" hangingPunct="1">
              <a:lnSpc>
                <a:spcPct val="90000"/>
              </a:lnSpc>
            </a:pPr>
            <a:r>
              <a:rPr lang="en-US" altLang="zh-CN" smtClean="0"/>
              <a:t>R</a:t>
            </a:r>
            <a:r>
              <a:rPr lang="en-US" altLang="zh-CN" baseline="-25000" smtClean="0"/>
              <a:t>1</a:t>
            </a:r>
            <a:r>
              <a:rPr lang="zh-CN" altLang="en-US" smtClean="0"/>
              <a:t>讲述了“学生”和“院系”两件事，</a:t>
            </a:r>
            <a:r>
              <a:rPr lang="en-US" altLang="zh-CN" smtClean="0"/>
              <a:t>R</a:t>
            </a:r>
            <a:r>
              <a:rPr lang="en-US" altLang="zh-CN" baseline="-25000" smtClean="0"/>
              <a:t>1</a:t>
            </a:r>
            <a:r>
              <a:rPr lang="en-US" altLang="zh-CN" smtClean="0"/>
              <a:t>(F)</a:t>
            </a:r>
            <a:r>
              <a:rPr lang="en-US" altLang="zh-CN" smtClean="0">
                <a:sym typeface="Symbol" panose="05050102010706020507" pitchFamily="18" charset="2"/>
              </a:rPr>
              <a:t>BCNF</a:t>
            </a:r>
            <a:endParaRPr lang="en-US" altLang="zh-CN" smtClean="0"/>
          </a:p>
          <a:p>
            <a:pPr lvl="1" eaLnBrk="1" hangingPunct="1">
              <a:lnSpc>
                <a:spcPct val="90000"/>
              </a:lnSpc>
            </a:pPr>
            <a:r>
              <a:rPr lang="zh-CN" altLang="en-US" sz="2000" smtClean="0"/>
              <a:t>有多个码是一件事的不同方面</a:t>
            </a:r>
            <a:r>
              <a:rPr lang="en-US" altLang="zh-CN" sz="2000" smtClean="0"/>
              <a:t>,</a:t>
            </a:r>
            <a:r>
              <a:rPr lang="zh-CN" altLang="en-US" sz="2000" smtClean="0"/>
              <a:t>本质仍是一件事</a:t>
            </a:r>
          </a:p>
          <a:p>
            <a:pPr lvl="2" eaLnBrk="1" hangingPunct="1">
              <a:lnSpc>
                <a:spcPct val="90000"/>
              </a:lnSpc>
            </a:pPr>
            <a:r>
              <a:rPr lang="en-US" altLang="zh-CN" smtClean="0"/>
              <a:t>R3(sno,pid,sname,sage,dept)</a:t>
            </a:r>
          </a:p>
          <a:p>
            <a:pPr lvl="2" eaLnBrk="1" hangingPunct="1">
              <a:lnSpc>
                <a:spcPct val="90000"/>
              </a:lnSpc>
              <a:buFont typeface="Wingdings" panose="05000000000000000000" pitchFamily="2" charset="2"/>
              <a:buNone/>
            </a:pPr>
            <a:r>
              <a:rPr lang="en-US" altLang="zh-CN" sz="2000" smtClean="0"/>
              <a:t>	  F:sno→pid,sname,sage,dept</a:t>
            </a:r>
          </a:p>
          <a:p>
            <a:pPr lvl="2" eaLnBrk="1" hangingPunct="1">
              <a:lnSpc>
                <a:spcPct val="90000"/>
              </a:lnSpc>
              <a:buFont typeface="Wingdings" panose="05000000000000000000" pitchFamily="2" charset="2"/>
              <a:buNone/>
            </a:pPr>
            <a:r>
              <a:rPr lang="en-US" altLang="zh-CN" sz="2000" smtClean="0"/>
              <a:t>	     pid →sno</a:t>
            </a:r>
          </a:p>
          <a:p>
            <a:pPr lvl="2" eaLnBrk="1" hangingPunct="1">
              <a:lnSpc>
                <a:spcPct val="90000"/>
              </a:lnSpc>
            </a:pPr>
            <a:r>
              <a:rPr lang="en-US" altLang="zh-CN" smtClean="0"/>
              <a:t>R</a:t>
            </a:r>
            <a:r>
              <a:rPr lang="en-US" altLang="zh-CN" baseline="-25000" smtClean="0"/>
              <a:t>3</a:t>
            </a:r>
            <a:r>
              <a:rPr lang="zh-CN" altLang="en-US" smtClean="0"/>
              <a:t>有两个码，讲述了</a:t>
            </a:r>
            <a:r>
              <a:rPr lang="en-US" altLang="zh-CN" smtClean="0"/>
              <a:t>”</a:t>
            </a:r>
            <a:r>
              <a:rPr lang="zh-CN" altLang="en-US" smtClean="0"/>
              <a:t>学生”一件事，</a:t>
            </a:r>
            <a:r>
              <a:rPr lang="en-US" altLang="zh-CN" smtClean="0"/>
              <a:t> R</a:t>
            </a:r>
            <a:r>
              <a:rPr lang="en-US" altLang="zh-CN" baseline="-25000" smtClean="0"/>
              <a:t>3</a:t>
            </a:r>
            <a:r>
              <a:rPr lang="en-US" altLang="zh-CN" smtClean="0"/>
              <a:t>(F)</a:t>
            </a:r>
            <a:r>
              <a:rPr lang="en-US" altLang="zh-CN" smtClean="0">
                <a:sym typeface="Symbol" panose="05050102010706020507" pitchFamily="18" charset="2"/>
              </a:rPr>
              <a:t>BCNF</a:t>
            </a:r>
            <a:endParaRPr lang="en-US" altLang="zh-CN" sz="2000" smtClean="0"/>
          </a:p>
          <a:p>
            <a:pPr eaLnBrk="1" hangingPunct="1">
              <a:lnSpc>
                <a:spcPct val="90000"/>
              </a:lnSpc>
            </a:pPr>
            <a:r>
              <a:rPr lang="zh-CN" altLang="en-US" sz="2400" smtClean="0"/>
              <a:t>思考：所有的二元联系都是</a:t>
            </a:r>
            <a:r>
              <a:rPr lang="en-US" altLang="zh-CN" sz="2400" smtClean="0"/>
              <a:t>BCNF</a:t>
            </a:r>
            <a:r>
              <a:rPr lang="zh-CN" altLang="en-US" sz="2400" smtClean="0"/>
              <a:t>吗？</a:t>
            </a:r>
            <a:endParaRPr lang="en-US" altLang="zh-CN" sz="2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BCNF</a:t>
            </a:r>
            <a:r>
              <a:rPr lang="zh-CN" altLang="en-US" smtClean="0"/>
              <a:t>和保持依赖</a:t>
            </a:r>
          </a:p>
        </p:txBody>
      </p:sp>
      <p:sp>
        <p:nvSpPr>
          <p:cNvPr id="58371" name="Rectangle 3"/>
          <p:cNvSpPr>
            <a:spLocks noGrp="1" noChangeArrowheads="1"/>
          </p:cNvSpPr>
          <p:nvPr>
            <p:ph type="body" idx="1"/>
          </p:nvPr>
        </p:nvSpPr>
        <p:spPr/>
        <p:txBody>
          <a:bodyPr/>
          <a:lstStyle/>
          <a:p>
            <a:pPr eaLnBrk="1" hangingPunct="1"/>
            <a:r>
              <a:rPr lang="zh-CN" altLang="en-US" sz="2400" smtClean="0"/>
              <a:t>关系模式可以通过分解达到</a:t>
            </a:r>
            <a:r>
              <a:rPr lang="en-US" altLang="zh-CN" sz="2400" smtClean="0"/>
              <a:t>BCNF</a:t>
            </a:r>
          </a:p>
          <a:p>
            <a:pPr eaLnBrk="1" hangingPunct="1"/>
            <a:r>
              <a:rPr lang="zh-CN" altLang="en-US" sz="2400" smtClean="0"/>
              <a:t>示例：</a:t>
            </a:r>
            <a:endParaRPr lang="en-US" altLang="zh-CN" sz="2400" baseline="-25000" smtClean="0"/>
          </a:p>
          <a:p>
            <a:pPr lvl="1" eaLnBrk="1" hangingPunct="1"/>
            <a:r>
              <a:rPr lang="en-US" altLang="zh-CN" sz="2000" smtClean="0"/>
              <a:t>R(sno,sname,dno,dname)</a:t>
            </a:r>
          </a:p>
          <a:p>
            <a:pPr eaLnBrk="1" hangingPunct="1">
              <a:buFont typeface="Wingdings" panose="05000000000000000000" pitchFamily="2" charset="2"/>
              <a:buNone/>
            </a:pPr>
            <a:r>
              <a:rPr lang="en-US" altLang="zh-CN" sz="2400" smtClean="0"/>
              <a:t>		F:sno→sname,dno</a:t>
            </a:r>
          </a:p>
          <a:p>
            <a:pPr eaLnBrk="1" hangingPunct="1">
              <a:buFont typeface="Wingdings" panose="05000000000000000000" pitchFamily="2" charset="2"/>
              <a:buNone/>
            </a:pPr>
            <a:r>
              <a:rPr lang="en-US" altLang="zh-CN" sz="2400" smtClean="0"/>
              <a:t>		   dno→dname</a:t>
            </a:r>
          </a:p>
          <a:p>
            <a:pPr lvl="1" eaLnBrk="1" hangingPunct="1"/>
            <a:r>
              <a:rPr lang="en-US" altLang="zh-CN" sz="2000" smtClean="0"/>
              <a:t>R(F)</a:t>
            </a:r>
            <a:r>
              <a:rPr lang="en-US" altLang="zh-CN" sz="2000" smtClean="0">
                <a:sym typeface="Symbol" panose="05050102010706020507" pitchFamily="18" charset="2"/>
              </a:rPr>
              <a:t>BCNF</a:t>
            </a:r>
            <a:endParaRPr lang="zh-CN" altLang="en-US" sz="2000" smtClean="0"/>
          </a:p>
          <a:p>
            <a:pPr lvl="1" eaLnBrk="1" hangingPunct="1"/>
            <a:r>
              <a:rPr lang="zh-CN" altLang="en-US" sz="2000" smtClean="0"/>
              <a:t>分解</a:t>
            </a:r>
            <a:r>
              <a:rPr lang="en-US" altLang="zh-CN" sz="2000" smtClean="0"/>
              <a:t>R</a:t>
            </a:r>
            <a:r>
              <a:rPr lang="zh-CN" altLang="en-US" sz="2000" smtClean="0"/>
              <a:t>为</a:t>
            </a:r>
            <a:r>
              <a:rPr lang="en-US" altLang="zh-CN" sz="2000" smtClean="0"/>
              <a:t>{R</a:t>
            </a:r>
            <a:r>
              <a:rPr lang="en-US" altLang="zh-CN" sz="2000" baseline="-25000" smtClean="0"/>
              <a:t>1</a:t>
            </a:r>
            <a:r>
              <a:rPr lang="en-US" altLang="zh-CN" sz="2000" smtClean="0"/>
              <a:t>,R</a:t>
            </a:r>
            <a:r>
              <a:rPr lang="en-US" altLang="zh-CN" sz="2000" baseline="-25000" smtClean="0"/>
              <a:t>2</a:t>
            </a:r>
            <a:r>
              <a:rPr lang="en-US" altLang="zh-CN" sz="2000" smtClean="0"/>
              <a:t>}</a:t>
            </a:r>
          </a:p>
          <a:p>
            <a:pPr lvl="2" eaLnBrk="1" hangingPunct="1">
              <a:buFont typeface="Wingdings" panose="05000000000000000000" pitchFamily="2" charset="2"/>
              <a:buNone/>
            </a:pPr>
            <a:r>
              <a:rPr lang="en-US" altLang="zh-CN" sz="2000" smtClean="0"/>
              <a:t>R</a:t>
            </a:r>
            <a:r>
              <a:rPr lang="en-US" altLang="zh-CN" sz="2000" baseline="-25000" smtClean="0"/>
              <a:t>1</a:t>
            </a:r>
            <a:r>
              <a:rPr lang="en-US" altLang="zh-CN" sz="2000" smtClean="0"/>
              <a:t>(sno,sname,dno) F</a:t>
            </a:r>
            <a:r>
              <a:rPr lang="en-US" altLang="zh-CN" sz="2000" baseline="-25000" smtClean="0"/>
              <a:t>1</a:t>
            </a:r>
            <a:r>
              <a:rPr lang="en-US" altLang="zh-CN" sz="2000" smtClean="0"/>
              <a:t>={sno→sname,dno}</a:t>
            </a:r>
          </a:p>
          <a:p>
            <a:pPr lvl="2" eaLnBrk="1" hangingPunct="1">
              <a:buFont typeface="Wingdings" panose="05000000000000000000" pitchFamily="2" charset="2"/>
              <a:buNone/>
            </a:pPr>
            <a:r>
              <a:rPr lang="en-US" altLang="zh-CN" sz="2000" smtClean="0"/>
              <a:t>R</a:t>
            </a:r>
            <a:r>
              <a:rPr lang="en-US" altLang="zh-CN" sz="2000" baseline="-25000" smtClean="0"/>
              <a:t>2</a:t>
            </a:r>
            <a:r>
              <a:rPr lang="en-US" altLang="zh-CN" sz="2000" smtClean="0"/>
              <a:t>(dno,dname)</a:t>
            </a:r>
            <a:r>
              <a:rPr lang="en-US" altLang="zh-CN" smtClean="0"/>
              <a:t>        F</a:t>
            </a:r>
            <a:r>
              <a:rPr lang="en-US" altLang="zh-CN" baseline="-25000" smtClean="0"/>
              <a:t>2</a:t>
            </a:r>
            <a:r>
              <a:rPr lang="en-US" altLang="zh-CN" sz="2000" smtClean="0"/>
              <a:t>={dno→dname</a:t>
            </a:r>
            <a:r>
              <a:rPr lang="en-US" altLang="zh-CN" smtClean="0"/>
              <a:t>}</a:t>
            </a:r>
          </a:p>
          <a:p>
            <a:pPr lvl="1" eaLnBrk="1" hangingPunct="1"/>
            <a:r>
              <a:rPr lang="en-US" altLang="zh-CN" sz="2000" smtClean="0"/>
              <a:t>{R</a:t>
            </a:r>
            <a:r>
              <a:rPr lang="en-US" altLang="zh-CN" sz="2000" baseline="-25000" smtClean="0"/>
              <a:t>1</a:t>
            </a:r>
            <a:r>
              <a:rPr lang="en-US" altLang="zh-CN" sz="2000" smtClean="0"/>
              <a:t>,R</a:t>
            </a:r>
            <a:r>
              <a:rPr lang="en-US" altLang="zh-CN" sz="2000" baseline="-25000" smtClean="0"/>
              <a:t>2</a:t>
            </a:r>
            <a:r>
              <a:rPr lang="en-US" altLang="zh-CN" sz="2000" smtClean="0"/>
              <a:t>} </a:t>
            </a:r>
            <a:r>
              <a:rPr lang="en-US" altLang="zh-CN" sz="2000" smtClean="0">
                <a:latin typeface="华文新魏" panose="02010800040101010101" pitchFamily="2" charset="-122"/>
                <a:sym typeface="Symbol" panose="05050102010706020507" pitchFamily="18" charset="2"/>
              </a:rPr>
              <a:t></a:t>
            </a:r>
            <a:r>
              <a:rPr lang="zh-CN" altLang="en-US" sz="2000" smtClean="0"/>
              <a:t> </a:t>
            </a:r>
            <a:r>
              <a:rPr lang="en-US" altLang="zh-CN" sz="2000" smtClean="0"/>
              <a:t>BCNF</a:t>
            </a:r>
            <a:r>
              <a:rPr lang="zh-CN" altLang="en-US" sz="2000" smtClean="0"/>
              <a:t> </a:t>
            </a:r>
            <a:endParaRPr lang="en-US" altLang="zh-CN" sz="2000" smtClean="0"/>
          </a:p>
          <a:p>
            <a:pPr lvl="1" eaLnBrk="1" hangingPunct="1"/>
            <a:r>
              <a:rPr lang="zh-CN" altLang="en-US" sz="2000" smtClean="0"/>
              <a:t>分解效果良好</a:t>
            </a:r>
          </a:p>
          <a:p>
            <a:pPr lvl="1" eaLnBrk="1" hangingPunct="1"/>
            <a:endParaRPr lang="zh-CN" altLang="en-US" sz="20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分解一个模式成为</a:t>
            </a:r>
            <a:r>
              <a:rPr lang="en-US" altLang="zh-CN" smtClean="0"/>
              <a:t>BCNF</a:t>
            </a:r>
          </a:p>
        </p:txBody>
      </p:sp>
      <p:sp>
        <p:nvSpPr>
          <p:cNvPr id="683011" name="Rectangle 3"/>
          <p:cNvSpPr>
            <a:spLocks noGrp="1" noChangeArrowheads="1"/>
          </p:cNvSpPr>
          <p:nvPr>
            <p:ph type="body" idx="1"/>
          </p:nvPr>
        </p:nvSpPr>
        <p:spPr>
          <a:xfrm>
            <a:off x="927100" y="1163638"/>
            <a:ext cx="8026400" cy="5341937"/>
          </a:xfrm>
        </p:spPr>
        <p:txBody>
          <a:bodyPr/>
          <a:lstStyle/>
          <a:p>
            <a:pPr>
              <a:lnSpc>
                <a:spcPct val="90000"/>
              </a:lnSpc>
            </a:pPr>
            <a:r>
              <a:rPr lang="zh-CN" altLang="en-US" sz="2400" smtClean="0"/>
              <a:t>假设有一关系模式</a:t>
            </a:r>
            <a:r>
              <a:rPr lang="en-US" altLang="zh-CN" sz="2400" smtClean="0"/>
              <a:t>R</a:t>
            </a:r>
            <a:r>
              <a:rPr lang="zh-CN" altLang="en-US" sz="2400" smtClean="0"/>
              <a:t>和一个非平凡依赖</a:t>
            </a:r>
            <a:r>
              <a:rPr lang="en-US" altLang="zh-CN" sz="2400" smtClean="0">
                <a:sym typeface="Symbol" panose="05050102010706020507" pitchFamily="18" charset="2"/>
              </a:rPr>
              <a:t></a:t>
            </a:r>
            <a:r>
              <a:rPr lang="en-US" altLang="zh-CN" sz="2400" smtClean="0">
                <a:sym typeface="Greek Symbols" pitchFamily="18" charset="2"/>
              </a:rPr>
              <a:t></a:t>
            </a:r>
            <a:r>
              <a:rPr kumimoji="0" lang="en-US" altLang="zh-CN" sz="2400" smtClean="0">
                <a:sym typeface="Symbol" panose="05050102010706020507" pitchFamily="18" charset="2"/>
              </a:rPr>
              <a:t></a:t>
            </a:r>
            <a:r>
              <a:rPr lang="en-US" altLang="zh-CN" sz="2400" i="1" smtClean="0">
                <a:sym typeface="Symbol" panose="05050102010706020507" pitchFamily="18" charset="2"/>
              </a:rPr>
              <a:t></a:t>
            </a:r>
            <a:r>
              <a:rPr lang="zh-CN" altLang="en-US" sz="2400" i="1" smtClean="0">
                <a:sym typeface="Symbol" panose="05050102010706020507" pitchFamily="18" charset="2"/>
              </a:rPr>
              <a:t>违反</a:t>
            </a:r>
            <a:r>
              <a:rPr lang="en-US" altLang="zh-CN" sz="2400" i="1" smtClean="0">
                <a:sym typeface="Symbol" panose="05050102010706020507" pitchFamily="18" charset="2"/>
              </a:rPr>
              <a:t>BCNF</a:t>
            </a:r>
            <a:r>
              <a:rPr lang="zh-CN" altLang="en-US" sz="2400" i="1" smtClean="0">
                <a:sym typeface="Symbol" panose="05050102010706020507" pitchFamily="18" charset="2"/>
              </a:rPr>
              <a:t>：</a:t>
            </a:r>
            <a:endParaRPr lang="zh-CN" altLang="en-US" sz="2400" smtClean="0"/>
          </a:p>
          <a:p>
            <a:pPr>
              <a:lnSpc>
                <a:spcPct val="90000"/>
              </a:lnSpc>
              <a:buFont typeface="Monotype Sorts" charset="2"/>
              <a:buNone/>
            </a:pPr>
            <a:r>
              <a:rPr lang="en-US" altLang="zh-CN" sz="2400" smtClean="0"/>
              <a:t>	</a:t>
            </a:r>
            <a:r>
              <a:rPr lang="zh-CN" altLang="en-US" sz="2400" smtClean="0"/>
              <a:t>将</a:t>
            </a:r>
            <a:r>
              <a:rPr lang="en-US" altLang="zh-CN" sz="2400" smtClean="0"/>
              <a:t>R</a:t>
            </a:r>
            <a:r>
              <a:rPr lang="zh-CN" altLang="en-US" sz="2400" smtClean="0">
                <a:solidFill>
                  <a:schemeClr val="tx2"/>
                </a:solidFill>
              </a:rPr>
              <a:t>分解</a:t>
            </a:r>
            <a:r>
              <a:rPr lang="zh-CN" altLang="en-US" sz="2400" smtClean="0"/>
              <a:t> </a:t>
            </a:r>
            <a:endParaRPr lang="en-US" altLang="zh-CN" sz="2400" smtClean="0"/>
          </a:p>
          <a:p>
            <a:pPr lvl="1">
              <a:lnSpc>
                <a:spcPct val="90000"/>
              </a:lnSpc>
              <a:buSzPct val="200000"/>
              <a:buFont typeface="Times" panose="02020603050405020304" pitchFamily="18" charset="0"/>
              <a:buChar char="•"/>
            </a:pPr>
            <a:r>
              <a:rPr lang="en-US" altLang="zh-CN" sz="2000" smtClean="0"/>
              <a:t>(</a:t>
            </a:r>
            <a:r>
              <a:rPr lang="en-US" altLang="zh-CN" sz="2000" smtClean="0">
                <a:sym typeface="Symbol" panose="05050102010706020507" pitchFamily="18" charset="2"/>
              </a:rPr>
              <a:t></a:t>
            </a:r>
            <a:r>
              <a:rPr lang="en-US" altLang="zh-CN" sz="2000" smtClean="0">
                <a:sym typeface="Greek Symbols" pitchFamily="18" charset="2"/>
              </a:rPr>
              <a:t>U </a:t>
            </a:r>
            <a:r>
              <a:rPr lang="en-US" altLang="zh-CN" sz="2000" smtClean="0">
                <a:sym typeface="Symbol" panose="05050102010706020507" pitchFamily="18" charset="2"/>
              </a:rPr>
              <a:t></a:t>
            </a:r>
            <a:r>
              <a:rPr lang="en-US" altLang="zh-CN" sz="2000" i="1" smtClean="0">
                <a:sym typeface="Symbol" panose="05050102010706020507" pitchFamily="18" charset="2"/>
              </a:rPr>
              <a:t> </a:t>
            </a:r>
            <a:r>
              <a:rPr lang="en-US" altLang="zh-CN" sz="2000" smtClean="0">
                <a:sym typeface="Symbol" panose="05050102010706020507" pitchFamily="18" charset="2"/>
              </a:rPr>
              <a:t>)</a:t>
            </a:r>
            <a:endParaRPr lang="en-US" altLang="zh-CN" sz="2000" smtClean="0"/>
          </a:p>
          <a:p>
            <a:pPr lvl="1">
              <a:lnSpc>
                <a:spcPct val="90000"/>
              </a:lnSpc>
              <a:buSzPct val="200000"/>
              <a:buFont typeface="Times" panose="02020603050405020304" pitchFamily="18" charset="0"/>
              <a:buChar char="•"/>
            </a:pPr>
            <a:r>
              <a:rPr lang="en-US" altLang="zh-CN" sz="2000" smtClean="0"/>
              <a:t>( </a:t>
            </a:r>
            <a:r>
              <a:rPr lang="en-US" altLang="zh-CN" sz="2000" i="1" smtClean="0"/>
              <a:t>R</a:t>
            </a:r>
            <a:r>
              <a:rPr lang="en-US" altLang="zh-CN" sz="2000" smtClean="0"/>
              <a:t> - ( </a:t>
            </a:r>
            <a:r>
              <a:rPr lang="en-US" altLang="zh-CN" sz="2000" i="1" smtClean="0">
                <a:sym typeface="Symbol" panose="05050102010706020507" pitchFamily="18" charset="2"/>
              </a:rPr>
              <a:t> - </a:t>
            </a:r>
            <a:r>
              <a:rPr lang="en-US" altLang="zh-CN" sz="2000" smtClean="0">
                <a:sym typeface="Symbol" panose="05050102010706020507" pitchFamily="18" charset="2"/>
              </a:rPr>
              <a:t> ) )</a:t>
            </a:r>
            <a:endParaRPr lang="en-US" altLang="zh-CN" sz="2000" smtClean="0"/>
          </a:p>
          <a:p>
            <a:pPr>
              <a:lnSpc>
                <a:spcPct val="90000"/>
              </a:lnSpc>
            </a:pPr>
            <a:r>
              <a:rPr lang="zh-CN" altLang="en-US" sz="2400" smtClean="0"/>
              <a:t>在我们的例子中</a:t>
            </a:r>
            <a:r>
              <a:rPr lang="en-US" altLang="zh-CN" sz="2400" smtClean="0"/>
              <a:t>, </a:t>
            </a:r>
          </a:p>
          <a:p>
            <a:pPr lvl="1">
              <a:lnSpc>
                <a:spcPct val="90000"/>
              </a:lnSpc>
            </a:pPr>
            <a:r>
              <a:rPr lang="en-US" altLang="zh-CN" sz="2000" smtClean="0">
                <a:sym typeface="Symbol" panose="05050102010706020507" pitchFamily="18" charset="2"/>
              </a:rPr>
              <a:t> = </a:t>
            </a:r>
            <a:r>
              <a:rPr lang="en-US" altLang="zh-CN" sz="2000" i="1" smtClean="0">
                <a:sym typeface="Symbol" panose="05050102010706020507" pitchFamily="18" charset="2"/>
              </a:rPr>
              <a:t>dept_name</a:t>
            </a:r>
            <a:endParaRPr lang="en-US" altLang="zh-CN" sz="2000" smtClean="0">
              <a:sym typeface="Symbol" panose="05050102010706020507" pitchFamily="18" charset="2"/>
            </a:endParaRPr>
          </a:p>
          <a:p>
            <a:pPr lvl="1">
              <a:lnSpc>
                <a:spcPct val="90000"/>
              </a:lnSpc>
            </a:pPr>
            <a:r>
              <a:rPr lang="en-US" altLang="zh-CN" sz="2000" i="1" smtClean="0">
                <a:sym typeface="Symbol" panose="05050102010706020507" pitchFamily="18" charset="2"/>
              </a:rPr>
              <a:t> </a:t>
            </a:r>
            <a:r>
              <a:rPr lang="en-US" altLang="zh-CN" sz="2000" smtClean="0">
                <a:sym typeface="Symbol" panose="05050102010706020507" pitchFamily="18" charset="2"/>
              </a:rPr>
              <a:t>=</a:t>
            </a:r>
            <a:r>
              <a:rPr lang="en-US" altLang="zh-CN" sz="2000" i="1" smtClean="0">
                <a:sym typeface="Symbol" panose="05050102010706020507" pitchFamily="18" charset="2"/>
              </a:rPr>
              <a:t> building, budget</a:t>
            </a:r>
          </a:p>
          <a:p>
            <a:pPr lvl="1">
              <a:lnSpc>
                <a:spcPct val="90000"/>
              </a:lnSpc>
              <a:buFont typeface="Monotype Sorts" charset="2"/>
              <a:buNone/>
            </a:pPr>
            <a:r>
              <a:rPr lang="en-US" altLang="zh-CN" sz="2000" i="1" smtClean="0"/>
              <a:t>inst_dept</a:t>
            </a:r>
            <a:r>
              <a:rPr lang="zh-CN" altLang="en-US" sz="2000" smtClean="0"/>
              <a:t>可被以下替代</a:t>
            </a:r>
          </a:p>
          <a:p>
            <a:pPr lvl="1">
              <a:lnSpc>
                <a:spcPct val="90000"/>
              </a:lnSpc>
            </a:pPr>
            <a:r>
              <a:rPr lang="en-US" altLang="zh-CN" sz="2000" smtClean="0"/>
              <a:t> (</a:t>
            </a:r>
            <a:r>
              <a:rPr lang="en-US" altLang="zh-CN" sz="2000" smtClean="0">
                <a:sym typeface="Symbol" panose="05050102010706020507" pitchFamily="18" charset="2"/>
              </a:rPr>
              <a:t></a:t>
            </a:r>
            <a:r>
              <a:rPr lang="en-US" altLang="zh-CN" sz="2000" smtClean="0">
                <a:sym typeface="Greek Symbols" pitchFamily="18" charset="2"/>
              </a:rPr>
              <a:t>U </a:t>
            </a:r>
            <a:r>
              <a:rPr lang="en-US" altLang="zh-CN" sz="2000" smtClean="0">
                <a:sym typeface="Symbol" panose="05050102010706020507" pitchFamily="18" charset="2"/>
              </a:rPr>
              <a:t></a:t>
            </a:r>
            <a:r>
              <a:rPr lang="en-US" altLang="zh-CN" sz="2000" i="1" smtClean="0">
                <a:sym typeface="Symbol" panose="05050102010706020507" pitchFamily="18" charset="2"/>
              </a:rPr>
              <a:t> </a:t>
            </a:r>
            <a:r>
              <a:rPr lang="en-US" altLang="zh-CN" sz="2000" smtClean="0">
                <a:sym typeface="Symbol" panose="05050102010706020507" pitchFamily="18" charset="2"/>
              </a:rPr>
              <a:t>) = ( </a:t>
            </a:r>
            <a:r>
              <a:rPr lang="en-US" altLang="zh-CN" sz="2000" i="1" smtClean="0">
                <a:sym typeface="Symbol" panose="05050102010706020507" pitchFamily="18" charset="2"/>
              </a:rPr>
              <a:t>dept_name, building, budget</a:t>
            </a:r>
            <a:r>
              <a:rPr lang="en-US" altLang="zh-CN" sz="2000" smtClean="0">
                <a:sym typeface="Symbol" panose="05050102010706020507" pitchFamily="18" charset="2"/>
              </a:rPr>
              <a:t> )</a:t>
            </a:r>
          </a:p>
          <a:p>
            <a:pPr lvl="1">
              <a:lnSpc>
                <a:spcPct val="90000"/>
              </a:lnSpc>
            </a:pPr>
            <a:r>
              <a:rPr lang="en-US" altLang="zh-CN" sz="2000" smtClean="0"/>
              <a:t>( </a:t>
            </a:r>
            <a:r>
              <a:rPr lang="en-US" altLang="zh-CN" sz="2000" i="1" smtClean="0"/>
              <a:t>R</a:t>
            </a:r>
            <a:r>
              <a:rPr lang="en-US" altLang="zh-CN" sz="2000" smtClean="0"/>
              <a:t> - ( </a:t>
            </a:r>
            <a:r>
              <a:rPr lang="en-US" altLang="zh-CN" sz="2000" i="1" smtClean="0">
                <a:sym typeface="Symbol" panose="05050102010706020507" pitchFamily="18" charset="2"/>
              </a:rPr>
              <a:t> - </a:t>
            </a:r>
            <a:r>
              <a:rPr lang="en-US" altLang="zh-CN" sz="2000" smtClean="0">
                <a:sym typeface="Symbol" panose="05050102010706020507" pitchFamily="18" charset="2"/>
              </a:rPr>
              <a:t> ) ) = ( </a:t>
            </a:r>
            <a:r>
              <a:rPr lang="en-US" altLang="zh-CN" sz="2000" i="1" smtClean="0">
                <a:sym typeface="Symbol" panose="05050102010706020507" pitchFamily="18" charset="2"/>
              </a:rPr>
              <a:t>ID, name, salary, dept_name</a:t>
            </a:r>
            <a:r>
              <a:rPr lang="en-US" altLang="zh-CN" sz="2000" smtClean="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8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83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30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30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830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smtClean="0"/>
              <a:t>BCNF </a:t>
            </a:r>
            <a:r>
              <a:rPr lang="zh-CN" altLang="en-US" smtClean="0"/>
              <a:t>和保持依赖</a:t>
            </a:r>
            <a:endParaRPr lang="en-US" altLang="zh-CN" smtClean="0"/>
          </a:p>
        </p:txBody>
      </p:sp>
      <p:sp>
        <p:nvSpPr>
          <p:cNvPr id="61443" name="Rectangle 3"/>
          <p:cNvSpPr>
            <a:spLocks noGrp="1" noChangeArrowheads="1"/>
          </p:cNvSpPr>
          <p:nvPr>
            <p:ph type="body" idx="1"/>
          </p:nvPr>
        </p:nvSpPr>
        <p:spPr/>
        <p:txBody>
          <a:bodyPr/>
          <a:lstStyle/>
          <a:p>
            <a:pPr>
              <a:lnSpc>
                <a:spcPct val="150000"/>
              </a:lnSpc>
            </a:pPr>
            <a:r>
              <a:rPr lang="en-US" altLang="zh-CN" sz="2400" dirty="0" smtClean="0"/>
              <a:t>DBMS</a:t>
            </a:r>
            <a:r>
              <a:rPr lang="zh-CN" altLang="en-US" sz="2400" dirty="0" smtClean="0"/>
              <a:t>检查函数依赖的开销很大 </a:t>
            </a:r>
          </a:p>
          <a:p>
            <a:pPr>
              <a:lnSpc>
                <a:spcPct val="150000"/>
              </a:lnSpc>
            </a:pPr>
            <a:r>
              <a:rPr lang="zh-CN" altLang="en-US" sz="2400" dirty="0" smtClean="0"/>
              <a:t>将数据库设计成能够高效的检查约束是很有用的，如果函数依赖的检验仅需要考虑一个关系就可以完成，那么检查这种约束的开销就很低 </a:t>
            </a:r>
          </a:p>
          <a:p>
            <a:pPr>
              <a:lnSpc>
                <a:spcPct val="150000"/>
              </a:lnSpc>
            </a:pPr>
            <a:r>
              <a:rPr lang="en-US" altLang="zh-CN" sz="2400" dirty="0" smtClean="0"/>
              <a:t>BBCNF</a:t>
            </a:r>
            <a:r>
              <a:rPr lang="zh-CN" altLang="en-US" sz="2400" dirty="0" smtClean="0"/>
              <a:t>的设计不是保持依赖的，由于常常希望保持依赖，因此考虑另外一种比</a:t>
            </a:r>
            <a:r>
              <a:rPr lang="en-US" altLang="zh-CN" sz="2400" dirty="0" smtClean="0"/>
              <a:t>BCNF</a:t>
            </a:r>
            <a:r>
              <a:rPr lang="zh-CN" altLang="en-US" sz="2400" dirty="0" smtClean="0"/>
              <a:t>弱的范式，它允许保持依赖，该范式称为第三范式</a:t>
            </a:r>
            <a:r>
              <a:rPr lang="zh-CN" altLang="en-US" sz="2400" i="1" dirty="0" smtClean="0"/>
              <a:t> </a:t>
            </a:r>
            <a:endParaRPr lang="en-US" altLang="zh-CN"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第三范式</a:t>
            </a:r>
          </a:p>
        </p:txBody>
      </p:sp>
      <p:sp>
        <p:nvSpPr>
          <p:cNvPr id="63491" name="Rectangle 3"/>
          <p:cNvSpPr>
            <a:spLocks noGrp="1" noChangeArrowheads="1"/>
          </p:cNvSpPr>
          <p:nvPr>
            <p:ph type="body" idx="1"/>
          </p:nvPr>
        </p:nvSpPr>
        <p:spPr>
          <a:xfrm>
            <a:off x="814388" y="1093788"/>
            <a:ext cx="7980362" cy="4903787"/>
          </a:xfrm>
        </p:spPr>
        <p:txBody>
          <a:bodyPr/>
          <a:lstStyle/>
          <a:p>
            <a:pPr>
              <a:tabLst>
                <a:tab pos="2738438" algn="l"/>
              </a:tabLst>
            </a:pPr>
            <a:r>
              <a:rPr lang="zh-CN" altLang="en-US" sz="2400" dirty="0" smtClean="0"/>
              <a:t>关系模式</a:t>
            </a:r>
            <a:r>
              <a:rPr lang="en-US" altLang="zh-CN" sz="2400" dirty="0" smtClean="0"/>
              <a:t>R</a:t>
            </a:r>
            <a:r>
              <a:rPr lang="zh-CN" altLang="en-US" sz="2400" dirty="0" smtClean="0"/>
              <a:t>属于 </a:t>
            </a:r>
            <a:r>
              <a:rPr lang="zh-CN" altLang="en-US" sz="2400" b="1" dirty="0" smtClean="0">
                <a:solidFill>
                  <a:srgbClr val="000099"/>
                </a:solidFill>
              </a:rPr>
              <a:t>第三范式</a:t>
            </a:r>
            <a:r>
              <a:rPr lang="en-US" altLang="zh-CN" sz="2400" b="1" dirty="0" smtClean="0"/>
              <a:t>(</a:t>
            </a:r>
            <a:r>
              <a:rPr lang="en-US" altLang="zh-CN" sz="2400" b="1" dirty="0" smtClean="0">
                <a:solidFill>
                  <a:srgbClr val="000099"/>
                </a:solidFill>
              </a:rPr>
              <a:t>3NF</a:t>
            </a:r>
            <a:r>
              <a:rPr lang="en-US" altLang="zh-CN" sz="2400" b="1" dirty="0" smtClean="0"/>
              <a:t>)</a:t>
            </a:r>
            <a:r>
              <a:rPr lang="zh-CN" altLang="en-US" sz="2400" dirty="0" smtClean="0"/>
              <a:t>的条件</a:t>
            </a:r>
            <a:r>
              <a:rPr lang="en-US" altLang="zh-CN" sz="2400" dirty="0" smtClean="0"/>
              <a:t>:</a:t>
            </a:r>
            <a:r>
              <a:rPr lang="zh-CN" altLang="en-US" sz="2400" dirty="0" smtClean="0"/>
              <a:t>对于所有</a:t>
            </a:r>
          </a:p>
          <a:p>
            <a:pPr>
              <a:buFont typeface="Monotype Sorts" charset="2"/>
              <a:buNone/>
              <a:tabLst>
                <a:tab pos="2738438" algn="l"/>
              </a:tabLst>
            </a:pPr>
            <a:r>
              <a:rPr lang="en-US" altLang="zh-CN" sz="2400" dirty="0" smtClean="0"/>
              <a:t>		</a:t>
            </a:r>
            <a:r>
              <a:rPr lang="en-US" altLang="zh-CN" sz="2400" dirty="0" smtClean="0">
                <a:sym typeface="Symbol" panose="05050102010706020507" pitchFamily="18" charset="2"/>
              </a:rPr>
              <a:t></a:t>
            </a:r>
            <a:r>
              <a:rPr lang="en-US" altLang="zh-CN" sz="2400" dirty="0" smtClean="0">
                <a:sym typeface="Greek Symbols" pitchFamily="18" charset="2"/>
              </a:rPr>
              <a:t> </a:t>
            </a:r>
            <a:r>
              <a:rPr lang="en-US" altLang="zh-CN" sz="2400" dirty="0" smtClean="0">
                <a:sym typeface="Symbol" panose="05050102010706020507" pitchFamily="18" charset="2"/>
              </a:rPr>
              <a:t></a:t>
            </a:r>
            <a:r>
              <a:rPr lang="en-US" altLang="zh-CN" sz="2400" dirty="0" smtClean="0">
                <a:sym typeface="Monotype Sorts" charset="2"/>
              </a:rPr>
              <a:t> </a:t>
            </a:r>
            <a:r>
              <a:rPr lang="en-US" altLang="zh-CN" sz="2400" i="1" dirty="0" smtClean="0">
                <a:sym typeface="Symbol" panose="05050102010706020507" pitchFamily="18" charset="2"/>
              </a:rPr>
              <a:t></a:t>
            </a:r>
            <a:r>
              <a:rPr lang="en-US" altLang="zh-CN" sz="2400" dirty="0" smtClean="0">
                <a:sym typeface="Monotype Sorts" charset="2"/>
              </a:rPr>
              <a:t> in </a:t>
            </a:r>
            <a:r>
              <a:rPr lang="en-US" altLang="zh-CN" sz="2400" i="1" dirty="0" smtClean="0">
                <a:sym typeface="Monotype Sorts" charset="2"/>
              </a:rPr>
              <a:t>F</a:t>
            </a:r>
            <a:r>
              <a:rPr lang="en-US" altLang="zh-CN" sz="2400" baseline="30000" dirty="0" smtClean="0">
                <a:sym typeface="Monotype Sorts" charset="2"/>
              </a:rPr>
              <a:t>+</a:t>
            </a:r>
            <a:r>
              <a:rPr lang="en-US" altLang="zh-CN" sz="2400" dirty="0" smtClean="0">
                <a:sym typeface="Monotype Sorts" charset="2"/>
              </a:rPr>
              <a:t/>
            </a:r>
            <a:br>
              <a:rPr lang="en-US" altLang="zh-CN" sz="2400" dirty="0" smtClean="0">
                <a:sym typeface="Monotype Sorts" charset="2"/>
              </a:rPr>
            </a:br>
            <a:r>
              <a:rPr lang="zh-CN" altLang="en-US" sz="2400" dirty="0" smtClean="0">
                <a:sym typeface="Monotype Sorts" charset="2"/>
              </a:rPr>
              <a:t>以下至少一项成立</a:t>
            </a:r>
            <a:endParaRPr lang="en-US" altLang="zh-CN" sz="2400" dirty="0" smtClean="0">
              <a:sym typeface="Monotype Sorts" charset="2"/>
            </a:endParaRPr>
          </a:p>
          <a:p>
            <a:pPr lvl="1">
              <a:tabLst>
                <a:tab pos="2738438" algn="l"/>
              </a:tabLst>
            </a:pPr>
            <a:r>
              <a:rPr lang="en-US" altLang="zh-CN" sz="2000" dirty="0" smtClean="0">
                <a:sym typeface="Symbol" panose="05050102010706020507" pitchFamily="18" charset="2"/>
              </a:rPr>
              <a:t></a:t>
            </a:r>
            <a:r>
              <a:rPr lang="en-US" altLang="zh-CN" sz="2000" dirty="0" smtClean="0">
                <a:sym typeface="Greek Symbols" pitchFamily="18" charset="2"/>
              </a:rPr>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sym typeface="Symbol" panose="05050102010706020507" pitchFamily="18" charset="2"/>
              </a:rPr>
              <a:t></a:t>
            </a:r>
            <a:r>
              <a:rPr lang="en-US" altLang="zh-CN" sz="2000" i="1" dirty="0" smtClean="0">
                <a:sym typeface="Greek Symbols" pitchFamily="18" charset="2"/>
              </a:rPr>
              <a:t> </a:t>
            </a:r>
            <a:r>
              <a:rPr lang="zh-CN" altLang="en-US" sz="2000" dirty="0" smtClean="0">
                <a:sym typeface="Greek Symbols" pitchFamily="18" charset="2"/>
              </a:rPr>
              <a:t>是一个平凡的函数依赖</a:t>
            </a:r>
            <a:r>
              <a:rPr lang="en-US" altLang="zh-CN" sz="2000" dirty="0" smtClean="0">
                <a:sym typeface="Greek Symbols" pitchFamily="18" charset="2"/>
              </a:rPr>
              <a:t>(i.e., </a:t>
            </a:r>
            <a:r>
              <a:rPr lang="en-US" altLang="zh-CN" sz="2000" i="1" dirty="0" smtClean="0">
                <a:sym typeface="Symbol" panose="05050102010706020507" pitchFamily="18" charset="2"/>
              </a:rPr>
              <a:t></a:t>
            </a:r>
            <a:r>
              <a:rPr lang="en-US" altLang="zh-CN" sz="2000" i="1" dirty="0" smtClean="0">
                <a:sym typeface="Greek Symbols" pitchFamily="18" charset="2"/>
              </a:rPr>
              <a:t> </a:t>
            </a:r>
            <a:r>
              <a:rPr lang="en-US" altLang="zh-CN" sz="2000" dirty="0" smtClean="0">
                <a:sym typeface="Symbol" panose="05050102010706020507" pitchFamily="18" charset="2"/>
              </a:rPr>
              <a:t> </a:t>
            </a:r>
            <a:r>
              <a:rPr lang="en-US" altLang="zh-CN" sz="2000" dirty="0" smtClean="0">
                <a:sym typeface="Greek Symbols" pitchFamily="18" charset="2"/>
              </a:rPr>
              <a:t>)</a:t>
            </a:r>
          </a:p>
          <a:p>
            <a:pPr lvl="1">
              <a:tabLst>
                <a:tab pos="2738438" algn="l"/>
              </a:tabLst>
            </a:pPr>
            <a:r>
              <a:rPr lang="en-US" altLang="zh-CN" sz="2000" dirty="0" smtClean="0">
                <a:sym typeface="Symbol" panose="05050102010706020507" pitchFamily="18" charset="2"/>
              </a:rPr>
              <a:t></a:t>
            </a:r>
            <a:r>
              <a:rPr lang="en-US" altLang="zh-CN" sz="2000" dirty="0" smtClean="0">
                <a:sym typeface="Greek Symbols" pitchFamily="18" charset="2"/>
              </a:rPr>
              <a:t> </a:t>
            </a:r>
            <a:r>
              <a:rPr lang="zh-CN" altLang="en-US" sz="2000" dirty="0" smtClean="0">
                <a:sym typeface="Greek Symbols" pitchFamily="18" charset="2"/>
              </a:rPr>
              <a:t>是</a:t>
            </a:r>
            <a:r>
              <a:rPr lang="en-US" altLang="zh-CN" sz="2000" dirty="0" smtClean="0">
                <a:sym typeface="Greek Symbols" pitchFamily="18" charset="2"/>
              </a:rPr>
              <a:t>R</a:t>
            </a:r>
            <a:r>
              <a:rPr lang="zh-CN" altLang="en-US" sz="2000" dirty="0" smtClean="0">
                <a:sym typeface="Greek Symbols" pitchFamily="18" charset="2"/>
              </a:rPr>
              <a:t>的一个超码</a:t>
            </a:r>
          </a:p>
          <a:p>
            <a:pPr lvl="1">
              <a:tabLst>
                <a:tab pos="2738438" algn="l"/>
              </a:tabLst>
            </a:pPr>
            <a:r>
              <a:rPr lang="en-US" altLang="zh-CN" sz="2000" i="1" dirty="0" smtClean="0">
                <a:sym typeface="Symbol" panose="05050102010706020507" pitchFamily="18" charset="2"/>
              </a:rPr>
              <a:t></a:t>
            </a:r>
            <a:r>
              <a:rPr lang="en-US" altLang="zh-CN" sz="2000" dirty="0" smtClean="0">
                <a:sym typeface="Greek Symbols" pitchFamily="18" charset="2"/>
              </a:rPr>
              <a:t> – </a:t>
            </a:r>
            <a:r>
              <a:rPr lang="en-US" altLang="zh-CN" sz="2000" dirty="0" smtClean="0">
                <a:sym typeface="Symbol" panose="05050102010706020507" pitchFamily="18" charset="2"/>
              </a:rPr>
              <a:t></a:t>
            </a:r>
            <a:r>
              <a:rPr lang="en-US" altLang="zh-CN" sz="2000" dirty="0" smtClean="0">
                <a:sym typeface="Greek Symbols" pitchFamily="18" charset="2"/>
              </a:rPr>
              <a:t> </a:t>
            </a:r>
            <a:r>
              <a:rPr lang="zh-CN" altLang="en-US" sz="2000" dirty="0" smtClean="0">
                <a:sym typeface="Greek Symbols" pitchFamily="18" charset="2"/>
              </a:rPr>
              <a:t>中的每个属性</a:t>
            </a:r>
            <a:r>
              <a:rPr lang="en-US" altLang="zh-CN" sz="2000" dirty="0" smtClean="0">
                <a:sym typeface="Greek Symbols" pitchFamily="18" charset="2"/>
              </a:rPr>
              <a:t>A</a:t>
            </a:r>
            <a:r>
              <a:rPr lang="zh-CN" altLang="en-US" sz="2000" dirty="0" smtClean="0">
                <a:sym typeface="Greek Symbols" pitchFamily="18" charset="2"/>
              </a:rPr>
              <a:t>都包含于</a:t>
            </a:r>
            <a:r>
              <a:rPr lang="en-US" altLang="zh-CN" sz="2000" dirty="0" smtClean="0">
                <a:sym typeface="Greek Symbols" pitchFamily="18" charset="2"/>
              </a:rPr>
              <a:t>R</a:t>
            </a:r>
            <a:r>
              <a:rPr lang="zh-CN" altLang="en-US" sz="2000" dirty="0" smtClean="0">
                <a:sym typeface="Greek Symbols" pitchFamily="18" charset="2"/>
              </a:rPr>
              <a:t>的某一个候选码中</a:t>
            </a:r>
            <a:r>
              <a:rPr lang="en-US" altLang="zh-CN" sz="2000" i="1" dirty="0" smtClean="0">
                <a:sym typeface="Greek Symbols" pitchFamily="18" charset="2"/>
              </a:rPr>
              <a:t>.</a:t>
            </a:r>
          </a:p>
          <a:p>
            <a:pPr lvl="1">
              <a:buNone/>
              <a:tabLst>
                <a:tab pos="2738438" algn="l"/>
              </a:tabLst>
            </a:pPr>
            <a:r>
              <a:rPr lang="en-US" altLang="zh-CN" sz="2000" i="1" dirty="0" smtClean="0">
                <a:sym typeface="Greek Symbols" pitchFamily="18" charset="2"/>
              </a:rPr>
              <a:t>   </a:t>
            </a:r>
            <a:r>
              <a:rPr lang="en-US" altLang="zh-CN" sz="2000" dirty="0" smtClean="0">
                <a:sym typeface="Greek Symbols" pitchFamily="18" charset="2"/>
              </a:rPr>
              <a:t>(</a:t>
            </a:r>
            <a:r>
              <a:rPr lang="en-US" altLang="zh-CN" sz="2000" b="1" dirty="0" smtClean="0">
                <a:sym typeface="Greek Symbols" pitchFamily="18" charset="2"/>
              </a:rPr>
              <a:t>NOTE</a:t>
            </a:r>
            <a:r>
              <a:rPr lang="en-US" altLang="zh-CN" sz="2000" i="1" dirty="0" smtClean="0">
                <a:sym typeface="Greek Symbols" pitchFamily="18" charset="2"/>
              </a:rPr>
              <a:t>:</a:t>
            </a:r>
            <a:r>
              <a:rPr lang="en-US" altLang="zh-CN" sz="2000" i="1" dirty="0">
                <a:sym typeface="Symbol" panose="05050102010706020507" pitchFamily="18" charset="2"/>
              </a:rPr>
              <a:t> </a:t>
            </a:r>
            <a:r>
              <a:rPr lang="en-US" altLang="zh-CN" sz="2000" i="1" dirty="0" smtClean="0">
                <a:sym typeface="Symbol" panose="05050102010706020507" pitchFamily="18" charset="2"/>
              </a:rPr>
              <a:t></a:t>
            </a:r>
            <a:r>
              <a:rPr lang="en-US" altLang="zh-CN" sz="2000" dirty="0" smtClean="0">
                <a:sym typeface="Greek Symbols" pitchFamily="18" charset="2"/>
              </a:rPr>
              <a:t>–</a:t>
            </a:r>
            <a:r>
              <a:rPr lang="en-US" altLang="zh-CN" sz="2000" dirty="0" smtClean="0">
                <a:sym typeface="Symbol" panose="05050102010706020507" pitchFamily="18" charset="2"/>
              </a:rPr>
              <a:t></a:t>
            </a:r>
            <a:r>
              <a:rPr lang="en-US" altLang="zh-CN" sz="2000" dirty="0" smtClean="0">
                <a:sym typeface="Greek Symbols" pitchFamily="18" charset="2"/>
              </a:rPr>
              <a:t> </a:t>
            </a:r>
            <a:r>
              <a:rPr lang="zh-CN" altLang="en-US" sz="2000" dirty="0">
                <a:sym typeface="Greek Symbols" pitchFamily="18" charset="2"/>
              </a:rPr>
              <a:t>中的</a:t>
            </a:r>
            <a:r>
              <a:rPr lang="zh-CN" altLang="en-US" sz="2000" dirty="0" smtClean="0">
                <a:sym typeface="Greek Symbols" pitchFamily="18" charset="2"/>
              </a:rPr>
              <a:t>不同</a:t>
            </a:r>
            <a:r>
              <a:rPr lang="zh-CN" altLang="en-US" sz="2000" dirty="0">
                <a:sym typeface="Greek Symbols" pitchFamily="18" charset="2"/>
              </a:rPr>
              <a:t>属性</a:t>
            </a:r>
            <a:r>
              <a:rPr lang="zh-CN" altLang="en-US" sz="2000" dirty="0" smtClean="0">
                <a:sym typeface="Greek Symbols" pitchFamily="18" charset="2"/>
              </a:rPr>
              <a:t>可能包含于不同的候选码中</a:t>
            </a:r>
            <a:r>
              <a:rPr lang="en-US" altLang="zh-CN" sz="2000" dirty="0" smtClean="0">
                <a:sym typeface="Greek Symbols" pitchFamily="18" charset="2"/>
              </a:rPr>
              <a:t>)</a:t>
            </a:r>
            <a:endParaRPr lang="en-US" altLang="zh-CN" sz="2000" i="1" dirty="0" smtClean="0">
              <a:sym typeface="Greek Symbols" pitchFamily="18" charset="2"/>
            </a:endParaRPr>
          </a:p>
          <a:p>
            <a:pPr>
              <a:tabLst>
                <a:tab pos="2738438" algn="l"/>
              </a:tabLst>
            </a:pPr>
            <a:r>
              <a:rPr lang="zh-CN" altLang="en-US" sz="2400" dirty="0" smtClean="0">
                <a:sym typeface="Greek Symbols" pitchFamily="18" charset="2"/>
              </a:rPr>
              <a:t>任何满足</a:t>
            </a:r>
            <a:r>
              <a:rPr lang="en-US" altLang="zh-CN" sz="2400" dirty="0" smtClean="0">
                <a:sym typeface="Greek Symbols" pitchFamily="18" charset="2"/>
              </a:rPr>
              <a:t>BCNF</a:t>
            </a:r>
            <a:r>
              <a:rPr lang="zh-CN" altLang="en-US" sz="2400" dirty="0" smtClean="0">
                <a:sym typeface="Greek Symbols" pitchFamily="18" charset="2"/>
              </a:rPr>
              <a:t>的模式也满足</a:t>
            </a:r>
            <a:r>
              <a:rPr lang="en-US" altLang="zh-CN" sz="2400" dirty="0" smtClean="0">
                <a:sym typeface="Greek Symbols" pitchFamily="18" charset="2"/>
              </a:rPr>
              <a:t>3NF (</a:t>
            </a:r>
            <a:r>
              <a:rPr lang="zh-CN" altLang="en-US" sz="2400" dirty="0" smtClean="0">
                <a:sym typeface="Greek Symbols" pitchFamily="18" charset="2"/>
              </a:rPr>
              <a:t>因为它的每个函数依赖都将满足前两个条件中的一条</a:t>
            </a:r>
            <a:r>
              <a:rPr lang="en-US" altLang="zh-CN" sz="2400" dirty="0" smtClean="0">
                <a:sym typeface="Greek Symbols" pitchFamily="18" charset="2"/>
              </a:rPr>
              <a:t>)</a:t>
            </a:r>
          </a:p>
          <a:p>
            <a:pPr>
              <a:tabLst>
                <a:tab pos="2738438" algn="l"/>
              </a:tabLst>
            </a:pPr>
            <a:r>
              <a:rPr lang="zh-CN" altLang="en-US" sz="2400" dirty="0" smtClean="0"/>
              <a:t>在某种意义上，</a:t>
            </a:r>
            <a:r>
              <a:rPr lang="en-US" altLang="zh-CN" sz="2400" dirty="0" smtClean="0"/>
              <a:t>3NF</a:t>
            </a:r>
            <a:r>
              <a:rPr lang="zh-CN" altLang="en-US" sz="2400" dirty="0" smtClean="0"/>
              <a:t>的第三个条件代表</a:t>
            </a:r>
            <a:r>
              <a:rPr lang="en-US" altLang="zh-CN" sz="2400" dirty="0" smtClean="0"/>
              <a:t>BCNF</a:t>
            </a:r>
            <a:r>
              <a:rPr lang="zh-CN" altLang="en-US" sz="2400" dirty="0" smtClean="0"/>
              <a:t>条件的最小放宽，以确保每一个模式都有保持依赖的</a:t>
            </a:r>
            <a:r>
              <a:rPr lang="en-US" altLang="zh-CN" sz="2400" dirty="0" smtClean="0"/>
              <a:t>3NF</a:t>
            </a:r>
            <a:r>
              <a:rPr lang="zh-CN" altLang="en-US" sz="2400" dirty="0" smtClean="0"/>
              <a:t>分解</a:t>
            </a:r>
            <a:endParaRPr lang="en-US" altLang="zh-CN" sz="2400" dirty="0" smtClean="0"/>
          </a:p>
          <a:p>
            <a:pPr>
              <a:tabLst>
                <a:tab pos="2738438" algn="l"/>
              </a:tabLst>
            </a:pPr>
            <a:endParaRPr lang="en-US" altLang="zh-CN" sz="2400" dirty="0" smtClean="0">
              <a:sym typeface="Greek Symbols" pitchFamily="18" charset="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3NF</a:t>
            </a:r>
            <a:endParaRPr lang="zh-CN" altLang="en-US" smtClean="0"/>
          </a:p>
        </p:txBody>
      </p:sp>
      <p:sp>
        <p:nvSpPr>
          <p:cNvPr id="65539" name="Rectangle 3"/>
          <p:cNvSpPr>
            <a:spLocks noGrp="1" noChangeArrowheads="1"/>
          </p:cNvSpPr>
          <p:nvPr>
            <p:ph type="body" idx="1"/>
          </p:nvPr>
        </p:nvSpPr>
        <p:spPr>
          <a:xfrm>
            <a:off x="669925" y="1071563"/>
            <a:ext cx="7772400" cy="5081587"/>
          </a:xfrm>
        </p:spPr>
        <p:txBody>
          <a:bodyPr/>
          <a:lstStyle/>
          <a:p>
            <a:pPr eaLnBrk="1" hangingPunct="1">
              <a:lnSpc>
                <a:spcPct val="90000"/>
              </a:lnSpc>
            </a:pPr>
            <a:r>
              <a:rPr lang="zh-CN" altLang="en-US" sz="2100" smtClean="0"/>
              <a:t>判定：下列哪个模式是</a:t>
            </a:r>
            <a:r>
              <a:rPr lang="en-US" altLang="zh-CN" sz="2100" smtClean="0"/>
              <a:t>3NF?</a:t>
            </a:r>
          </a:p>
          <a:p>
            <a:pPr lvl="1" eaLnBrk="1" hangingPunct="1">
              <a:lnSpc>
                <a:spcPct val="90000"/>
              </a:lnSpc>
            </a:pPr>
            <a:r>
              <a:rPr lang="en-US" altLang="zh-CN" sz="2000" smtClean="0"/>
              <a:t>R1(sno,sname,dno,dname)</a:t>
            </a:r>
          </a:p>
          <a:p>
            <a:pPr eaLnBrk="1" hangingPunct="1">
              <a:lnSpc>
                <a:spcPct val="90000"/>
              </a:lnSpc>
              <a:buFont typeface="Wingdings" panose="05000000000000000000" pitchFamily="2" charset="2"/>
              <a:buNone/>
            </a:pPr>
            <a:r>
              <a:rPr lang="en-US" altLang="zh-CN" sz="2000" smtClean="0"/>
              <a:t>		sno→sname,dno</a:t>
            </a:r>
          </a:p>
          <a:p>
            <a:pPr eaLnBrk="1" hangingPunct="1">
              <a:lnSpc>
                <a:spcPct val="90000"/>
              </a:lnSpc>
              <a:buFont typeface="Wingdings" panose="05000000000000000000" pitchFamily="2" charset="2"/>
              <a:buNone/>
            </a:pPr>
            <a:r>
              <a:rPr lang="en-US" altLang="zh-CN" sz="2000" smtClean="0"/>
              <a:t>		dno→dname</a:t>
            </a:r>
          </a:p>
          <a:p>
            <a:pPr lvl="1" eaLnBrk="1" hangingPunct="1">
              <a:lnSpc>
                <a:spcPct val="90000"/>
              </a:lnSpc>
            </a:pPr>
            <a:r>
              <a:rPr lang="en-US" altLang="zh-CN" sz="2000" smtClean="0"/>
              <a:t>R2(sno,sname,cno,score)</a:t>
            </a:r>
          </a:p>
          <a:p>
            <a:pPr eaLnBrk="1" hangingPunct="1">
              <a:lnSpc>
                <a:spcPct val="90000"/>
              </a:lnSpc>
              <a:buFont typeface="Wingdings" panose="05000000000000000000" pitchFamily="2" charset="2"/>
              <a:buNone/>
            </a:pPr>
            <a:r>
              <a:rPr lang="zh-CN" altLang="en-US" sz="2000" smtClean="0"/>
              <a:t>	</a:t>
            </a:r>
            <a:r>
              <a:rPr lang="en-US" altLang="zh-CN" sz="2000" smtClean="0"/>
              <a:t>	sno→sname</a:t>
            </a:r>
          </a:p>
          <a:p>
            <a:pPr eaLnBrk="1" hangingPunct="1">
              <a:lnSpc>
                <a:spcPct val="90000"/>
              </a:lnSpc>
              <a:buFont typeface="Wingdings" panose="05000000000000000000" pitchFamily="2" charset="2"/>
              <a:buNone/>
            </a:pPr>
            <a:r>
              <a:rPr lang="en-US" altLang="zh-CN" sz="2000" smtClean="0"/>
              <a:t>		sno,cno→score</a:t>
            </a:r>
          </a:p>
          <a:p>
            <a:pPr lvl="1" eaLnBrk="1" hangingPunct="1">
              <a:lnSpc>
                <a:spcPct val="90000"/>
              </a:lnSpc>
            </a:pPr>
            <a:r>
              <a:rPr lang="en-US" altLang="zh-CN" sz="2000" smtClean="0"/>
              <a:t>R3(sno,pid,sname,sage,dept)</a:t>
            </a:r>
          </a:p>
          <a:p>
            <a:pPr eaLnBrk="1" hangingPunct="1">
              <a:lnSpc>
                <a:spcPct val="90000"/>
              </a:lnSpc>
              <a:buFont typeface="Wingdings" panose="05000000000000000000" pitchFamily="2" charset="2"/>
              <a:buNone/>
            </a:pPr>
            <a:r>
              <a:rPr lang="en-US" altLang="zh-CN" sz="2000" smtClean="0"/>
              <a:t>		sno→ pid,sname,sage,dept</a:t>
            </a:r>
          </a:p>
          <a:p>
            <a:pPr eaLnBrk="1" hangingPunct="1">
              <a:lnSpc>
                <a:spcPct val="90000"/>
              </a:lnSpc>
              <a:buFont typeface="Wingdings" panose="05000000000000000000" pitchFamily="2" charset="2"/>
              <a:buNone/>
            </a:pPr>
            <a:r>
              <a:rPr lang="en-US" altLang="zh-CN" sz="2000" smtClean="0"/>
              <a:t>		pid → sno</a:t>
            </a:r>
          </a:p>
          <a:p>
            <a:pPr lvl="1" eaLnBrk="1" hangingPunct="1">
              <a:lnSpc>
                <a:spcPct val="90000"/>
              </a:lnSpc>
            </a:pPr>
            <a:r>
              <a:rPr lang="en-US" altLang="zh-CN" sz="2000" smtClean="0"/>
              <a:t>R4(sno,tno,cno) </a:t>
            </a:r>
          </a:p>
          <a:p>
            <a:pPr lvl="1" eaLnBrk="1" hangingPunct="1">
              <a:lnSpc>
                <a:spcPct val="90000"/>
              </a:lnSpc>
              <a:buFontTx/>
              <a:buNone/>
            </a:pPr>
            <a:r>
              <a:rPr lang="en-US" altLang="zh-CN" sz="2000" smtClean="0"/>
              <a:t>	//F= </a:t>
            </a:r>
            <a:r>
              <a:rPr lang="en-US" altLang="zh-CN" sz="2000" smtClean="0">
                <a:latin typeface="Times New Roman" panose="02020603050405020304" pitchFamily="18" charset="0"/>
                <a:sym typeface="Symbol" panose="05050102010706020507" pitchFamily="18" charset="2"/>
              </a:rPr>
              <a:t></a:t>
            </a:r>
            <a:r>
              <a:rPr lang="en-US" altLang="zh-CN" sz="2000" smtClean="0"/>
              <a:t> </a:t>
            </a:r>
            <a:r>
              <a:rPr lang="zh-CN" altLang="en-US" sz="2000" smtClean="0"/>
              <a:t>	 </a:t>
            </a:r>
          </a:p>
          <a:p>
            <a:pPr lvl="1" eaLnBrk="1" hangingPunct="1">
              <a:lnSpc>
                <a:spcPct val="90000"/>
              </a:lnSpc>
            </a:pPr>
            <a:r>
              <a:rPr lang="en-US" altLang="zh-CN" sz="2000" smtClean="0"/>
              <a:t>R5(sno,tno,cno)</a:t>
            </a:r>
          </a:p>
          <a:p>
            <a:pPr lvl="1" eaLnBrk="1" hangingPunct="1">
              <a:lnSpc>
                <a:spcPct val="90000"/>
              </a:lnSpc>
              <a:buFontTx/>
              <a:buNone/>
            </a:pPr>
            <a:r>
              <a:rPr lang="en-US" altLang="zh-CN" sz="2000" smtClean="0"/>
              <a:t>	tno→cno</a:t>
            </a:r>
          </a:p>
          <a:p>
            <a:pPr lvl="1" eaLnBrk="1" hangingPunct="1">
              <a:lnSpc>
                <a:spcPct val="90000"/>
              </a:lnSpc>
              <a:buFontTx/>
              <a:buNone/>
            </a:pPr>
            <a:r>
              <a:rPr lang="en-US" altLang="zh-CN" sz="2000" smtClean="0"/>
              <a:t>	sno,cno→tno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关系数据库设计 </a:t>
            </a:r>
          </a:p>
        </p:txBody>
      </p:sp>
      <p:sp>
        <p:nvSpPr>
          <p:cNvPr id="11267" name="Rectangle 3"/>
          <p:cNvSpPr>
            <a:spLocks noGrp="1" noChangeArrowheads="1"/>
          </p:cNvSpPr>
          <p:nvPr>
            <p:ph type="body" idx="1"/>
          </p:nvPr>
        </p:nvSpPr>
        <p:spPr>
          <a:xfrm>
            <a:off x="468313" y="1412875"/>
            <a:ext cx="7989887" cy="4968875"/>
          </a:xfrm>
        </p:spPr>
        <p:txBody>
          <a:bodyPr/>
          <a:lstStyle/>
          <a:p>
            <a:pPr eaLnBrk="1" hangingPunct="1"/>
            <a:r>
              <a:rPr lang="zh-CN" altLang="en-US" sz="2400" smtClean="0"/>
              <a:t>关系模式规范化研究的背景</a:t>
            </a:r>
          </a:p>
          <a:p>
            <a:pPr lvl="1" eaLnBrk="1" hangingPunct="1"/>
            <a:r>
              <a:rPr lang="zh-CN" altLang="en-US" smtClean="0"/>
              <a:t>为提高</a:t>
            </a:r>
            <a:r>
              <a:rPr lang="en-US" altLang="zh-CN" smtClean="0"/>
              <a:t>RDB</a:t>
            </a:r>
            <a:r>
              <a:rPr lang="zh-CN" altLang="en-US" smtClean="0"/>
              <a:t>设计质量保证，国外学者探寻和研究形式化的</a:t>
            </a:r>
            <a:r>
              <a:rPr lang="en-US" altLang="zh-CN" smtClean="0"/>
              <a:t>RDB</a:t>
            </a:r>
            <a:r>
              <a:rPr lang="zh-CN" altLang="en-US" smtClean="0"/>
              <a:t>设计方法</a:t>
            </a:r>
          </a:p>
          <a:p>
            <a:pPr lvl="1" eaLnBrk="1" hangingPunct="1"/>
            <a:r>
              <a:rPr lang="zh-CN" altLang="en-US" smtClean="0"/>
              <a:t>提出和完善了：关系模式规范化理论和方法</a:t>
            </a:r>
          </a:p>
          <a:p>
            <a:pPr lvl="1" eaLnBrk="1" hangingPunct="1"/>
            <a:r>
              <a:rPr lang="zh-CN" altLang="en-US" smtClean="0"/>
              <a:t>希望按照规范化理论和方法， 能够进行有质量保证的</a:t>
            </a:r>
            <a:r>
              <a:rPr lang="en-US" altLang="zh-CN" smtClean="0"/>
              <a:t>RDB</a:t>
            </a:r>
            <a:r>
              <a:rPr lang="zh-CN" altLang="en-US" smtClean="0"/>
              <a:t>设计</a:t>
            </a:r>
          </a:p>
          <a:p>
            <a:pPr eaLnBrk="1" hangingPunct="1"/>
            <a:r>
              <a:rPr lang="zh-CN" altLang="en-US" sz="2400" smtClean="0"/>
              <a:t>关系模式规范化的基本思路</a:t>
            </a:r>
          </a:p>
          <a:p>
            <a:pPr lvl="1" eaLnBrk="1" hangingPunct="1"/>
            <a:r>
              <a:rPr lang="zh-CN" altLang="en-US" smtClean="0"/>
              <a:t>泛关系</a:t>
            </a:r>
            <a:r>
              <a:rPr lang="en-US" altLang="zh-CN" smtClean="0"/>
              <a:t>Universal Relation</a:t>
            </a:r>
          </a:p>
          <a:p>
            <a:pPr lvl="1" eaLnBrk="1" hangingPunct="1"/>
            <a:r>
              <a:rPr lang="zh-CN" altLang="en-US" smtClean="0"/>
              <a:t>数据间的约束</a:t>
            </a:r>
          </a:p>
          <a:p>
            <a:pPr lvl="1" eaLnBrk="1" hangingPunct="1"/>
            <a:r>
              <a:rPr lang="zh-CN" altLang="en-US" smtClean="0"/>
              <a:t>按照机械算法，得到“好”的关系模式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3NF</a:t>
            </a:r>
            <a:endParaRPr lang="zh-CN" altLang="en-US" smtClean="0"/>
          </a:p>
        </p:txBody>
      </p:sp>
      <p:sp>
        <p:nvSpPr>
          <p:cNvPr id="66563" name="Rectangle 3"/>
          <p:cNvSpPr>
            <a:spLocks noGrp="1" noChangeArrowheads="1"/>
          </p:cNvSpPr>
          <p:nvPr>
            <p:ph type="body" idx="1"/>
          </p:nvPr>
        </p:nvSpPr>
        <p:spPr>
          <a:xfrm>
            <a:off x="685800" y="1371600"/>
            <a:ext cx="7918450" cy="5081588"/>
          </a:xfrm>
        </p:spPr>
        <p:txBody>
          <a:bodyPr/>
          <a:lstStyle/>
          <a:p>
            <a:pPr eaLnBrk="1" hangingPunct="1"/>
            <a:r>
              <a:rPr lang="zh-CN" altLang="en-US" sz="2000" smtClean="0"/>
              <a:t>示例模式</a:t>
            </a:r>
            <a:r>
              <a:rPr lang="en-US" altLang="zh-CN" sz="2000" smtClean="0"/>
              <a:t>3NF</a:t>
            </a:r>
            <a:r>
              <a:rPr lang="zh-CN" altLang="en-US" sz="2000" smtClean="0"/>
              <a:t>判定结果：</a:t>
            </a:r>
            <a:endParaRPr lang="en-US" altLang="zh-CN" sz="2000" smtClean="0"/>
          </a:p>
          <a:p>
            <a:pPr lvl="1" eaLnBrk="1" hangingPunct="1"/>
            <a:r>
              <a:rPr lang="en-US" altLang="zh-CN" sz="2000" smtClean="0"/>
              <a:t>R1</a:t>
            </a:r>
            <a:r>
              <a:rPr lang="zh-CN" altLang="en-US" sz="2000" smtClean="0"/>
              <a:t>，</a:t>
            </a:r>
            <a:r>
              <a:rPr lang="en-US" altLang="zh-CN" sz="2000" smtClean="0"/>
              <a:t>R2</a:t>
            </a:r>
            <a:r>
              <a:rPr lang="zh-CN" altLang="en-US" sz="2000" smtClean="0"/>
              <a:t>：不是</a:t>
            </a:r>
            <a:r>
              <a:rPr lang="en-US" altLang="zh-CN" sz="2000" smtClean="0"/>
              <a:t>3NF</a:t>
            </a:r>
            <a:endParaRPr lang="zh-CN" altLang="en-US" sz="2800" smtClean="0"/>
          </a:p>
          <a:p>
            <a:pPr lvl="1" eaLnBrk="1" hangingPunct="1"/>
            <a:r>
              <a:rPr lang="en-US" altLang="zh-CN" sz="2000" smtClean="0"/>
              <a:t>R3</a:t>
            </a:r>
            <a:r>
              <a:rPr lang="zh-CN" altLang="en-US" sz="2000" smtClean="0"/>
              <a:t>，</a:t>
            </a:r>
            <a:r>
              <a:rPr lang="en-US" altLang="zh-CN" sz="2000" smtClean="0"/>
              <a:t>R4</a:t>
            </a:r>
            <a:r>
              <a:rPr lang="zh-CN" altLang="en-US" sz="2000" smtClean="0"/>
              <a:t>，</a:t>
            </a:r>
            <a:r>
              <a:rPr lang="en-US" altLang="zh-CN" sz="2000" smtClean="0"/>
              <a:t>R5</a:t>
            </a:r>
            <a:r>
              <a:rPr lang="zh-CN" altLang="en-US" sz="2000" smtClean="0"/>
              <a:t>：是</a:t>
            </a:r>
            <a:r>
              <a:rPr lang="en-US" altLang="zh-CN" sz="2000" smtClean="0"/>
              <a:t>3NF</a:t>
            </a:r>
          </a:p>
          <a:p>
            <a:pPr eaLnBrk="1" hangingPunct="1"/>
            <a:r>
              <a:rPr lang="en-US" altLang="zh-CN" sz="2000" smtClean="0"/>
              <a:t>R5</a:t>
            </a:r>
            <a:r>
              <a:rPr lang="en-US" altLang="zh-CN" sz="2000" smtClean="0">
                <a:sym typeface="Symbol" panose="05050102010706020507" pitchFamily="18" charset="2"/>
              </a:rPr>
              <a:t></a:t>
            </a:r>
            <a:r>
              <a:rPr lang="en-US" altLang="zh-CN" sz="2000" smtClean="0"/>
              <a:t>3NF</a:t>
            </a:r>
            <a:r>
              <a:rPr lang="zh-CN" altLang="en-US" sz="2000" smtClean="0"/>
              <a:t>，因为</a:t>
            </a:r>
            <a:r>
              <a:rPr lang="en-US" altLang="zh-CN" sz="2000" smtClean="0"/>
              <a:t>R5</a:t>
            </a:r>
            <a:r>
              <a:rPr lang="zh-CN" altLang="en-US" sz="2000" smtClean="0"/>
              <a:t>中没有属性不属于候选码</a:t>
            </a:r>
          </a:p>
          <a:p>
            <a:pPr lvl="1" eaLnBrk="1" hangingPunct="1"/>
            <a:r>
              <a:rPr lang="en-US" altLang="zh-CN" sz="2000" smtClean="0"/>
              <a:t>R5(sno,tno,cno)</a:t>
            </a:r>
          </a:p>
          <a:p>
            <a:pPr lvl="1" eaLnBrk="1" hangingPunct="1">
              <a:buFontTx/>
              <a:buNone/>
            </a:pPr>
            <a:r>
              <a:rPr lang="en-US" altLang="zh-CN" sz="2000" smtClean="0"/>
              <a:t>	tno→cno</a:t>
            </a:r>
          </a:p>
          <a:p>
            <a:pPr lvl="1" eaLnBrk="1" hangingPunct="1">
              <a:buFontTx/>
              <a:buNone/>
            </a:pPr>
            <a:r>
              <a:rPr lang="en-US" altLang="zh-CN" sz="2000" smtClean="0"/>
              <a:t>	sno,cno→tno</a:t>
            </a:r>
            <a:endParaRPr lang="zh-CN" altLang="en-US" sz="2000" smtClean="0"/>
          </a:p>
          <a:p>
            <a:pPr lvl="1" eaLnBrk="1" hangingPunct="1"/>
            <a:r>
              <a:rPr kumimoji="0" lang="en-US" altLang="zh-CN" sz="2000" smtClean="0"/>
              <a:t>R5</a:t>
            </a:r>
            <a:r>
              <a:rPr kumimoji="0" lang="zh-CN" altLang="en-US" sz="2000" smtClean="0"/>
              <a:t>的候选码：</a:t>
            </a:r>
            <a:r>
              <a:rPr kumimoji="0" lang="en-US" altLang="zh-CN" sz="2000" smtClean="0"/>
              <a:t>(sno,cno)</a:t>
            </a:r>
            <a:r>
              <a:rPr kumimoji="0" lang="zh-CN" altLang="en-US" sz="2000" smtClean="0"/>
              <a:t>或</a:t>
            </a:r>
            <a:r>
              <a:rPr kumimoji="0" lang="en-US" altLang="zh-CN" sz="2000" smtClean="0"/>
              <a:t>(sno,tno)</a:t>
            </a:r>
            <a:endParaRPr kumimoji="0" lang="zh-CN" altLang="en-US" sz="20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3NF</a:t>
            </a:r>
            <a:r>
              <a:rPr lang="zh-CN" altLang="en-US" smtClean="0"/>
              <a:t>定义的注意问题</a:t>
            </a:r>
          </a:p>
        </p:txBody>
      </p:sp>
      <p:sp>
        <p:nvSpPr>
          <p:cNvPr id="67587" name="Rectangle 3"/>
          <p:cNvSpPr>
            <a:spLocks noGrp="1" noChangeArrowheads="1"/>
          </p:cNvSpPr>
          <p:nvPr>
            <p:ph type="body" idx="1"/>
          </p:nvPr>
        </p:nvSpPr>
        <p:spPr/>
        <p:txBody>
          <a:bodyPr/>
          <a:lstStyle/>
          <a:p>
            <a:pPr eaLnBrk="1" hangingPunct="1">
              <a:lnSpc>
                <a:spcPct val="90000"/>
              </a:lnSpc>
            </a:pPr>
            <a:r>
              <a:rPr lang="zh-CN" altLang="en-US" sz="2100" dirty="0" smtClean="0"/>
              <a:t>定义一：对</a:t>
            </a:r>
            <a:r>
              <a:rPr lang="en-US" altLang="zh-CN" sz="2100" dirty="0" smtClean="0"/>
              <a:t>R(F),</a:t>
            </a:r>
            <a:r>
              <a:rPr lang="zh-CN" altLang="en-US" sz="2100" dirty="0" smtClean="0"/>
              <a:t>如果对</a:t>
            </a:r>
            <a:r>
              <a:rPr lang="zh-CN" altLang="en-US" sz="2100" dirty="0" smtClean="0">
                <a:sym typeface="Symbol" panose="05050102010706020507" pitchFamily="18" charset="2"/>
              </a:rPr>
              <a:t></a:t>
            </a:r>
            <a:r>
              <a:rPr lang="en-US" altLang="zh-CN" sz="2100" dirty="0" smtClean="0"/>
              <a:t>α→β</a:t>
            </a:r>
            <a:r>
              <a:rPr lang="en-US" altLang="zh-CN" sz="2100" dirty="0" smtClean="0">
                <a:sym typeface="Symbol" panose="05050102010706020507" pitchFamily="18" charset="2"/>
              </a:rPr>
              <a:t></a:t>
            </a:r>
            <a:r>
              <a:rPr lang="en-US" altLang="zh-CN" sz="2100" dirty="0" smtClean="0"/>
              <a:t>F</a:t>
            </a:r>
            <a:r>
              <a:rPr lang="en-US" altLang="zh-CN" sz="2100" baseline="30000" dirty="0" smtClean="0"/>
              <a:t>+</a:t>
            </a:r>
            <a:r>
              <a:rPr lang="zh-CN" altLang="en-US" sz="2100" dirty="0" smtClean="0"/>
              <a:t>，必有</a:t>
            </a:r>
          </a:p>
          <a:p>
            <a:pPr lvl="1" eaLnBrk="1" hangingPunct="1">
              <a:lnSpc>
                <a:spcPct val="90000"/>
              </a:lnSpc>
              <a:buFontTx/>
              <a:buNone/>
            </a:pPr>
            <a:r>
              <a:rPr kumimoji="0" lang="en-US" altLang="zh-CN" dirty="0" smtClean="0"/>
              <a:t>1)</a:t>
            </a:r>
            <a:r>
              <a:rPr lang="en-US" altLang="zh-CN" dirty="0" smtClean="0"/>
              <a:t>β</a:t>
            </a:r>
            <a:r>
              <a:rPr lang="en-US" altLang="zh-CN" dirty="0" smtClean="0">
                <a:latin typeface="华文新魏" panose="02010800040101010101" pitchFamily="2" charset="-122"/>
                <a:sym typeface="Symbol" panose="05050102010706020507" pitchFamily="18" charset="2"/>
              </a:rPr>
              <a:t></a:t>
            </a:r>
            <a:r>
              <a:rPr lang="en-US" altLang="zh-CN" dirty="0" smtClean="0"/>
              <a:t>α </a:t>
            </a:r>
            <a:r>
              <a:rPr lang="zh-CN" altLang="en-US" dirty="0" smtClean="0">
                <a:solidFill>
                  <a:schemeClr val="bg1">
                    <a:lumMod val="50000"/>
                  </a:schemeClr>
                </a:solidFill>
              </a:rPr>
              <a:t>或者</a:t>
            </a:r>
          </a:p>
          <a:p>
            <a:pPr lvl="1" eaLnBrk="1" hangingPunct="1">
              <a:lnSpc>
                <a:spcPct val="90000"/>
              </a:lnSpc>
              <a:buFontTx/>
              <a:buNone/>
            </a:pPr>
            <a:r>
              <a:rPr lang="en-US" altLang="zh-CN" dirty="0" smtClean="0"/>
              <a:t>2)α</a:t>
            </a:r>
            <a:r>
              <a:rPr lang="zh-CN" altLang="en-US" dirty="0" smtClean="0"/>
              <a:t>是超码 </a:t>
            </a:r>
            <a:r>
              <a:rPr lang="zh-CN" altLang="en-US" dirty="0" smtClean="0">
                <a:solidFill>
                  <a:schemeClr val="bg1">
                    <a:lumMod val="50000"/>
                  </a:schemeClr>
                </a:solidFill>
              </a:rPr>
              <a:t>或者</a:t>
            </a:r>
          </a:p>
          <a:p>
            <a:pPr lvl="1" eaLnBrk="1" hangingPunct="1">
              <a:lnSpc>
                <a:spcPct val="90000"/>
              </a:lnSpc>
              <a:buFontTx/>
              <a:buNone/>
            </a:pPr>
            <a:r>
              <a:rPr lang="en-US" altLang="zh-CN" dirty="0" smtClean="0"/>
              <a:t>3) </a:t>
            </a:r>
            <a:r>
              <a:rPr lang="en-US" altLang="zh-CN" dirty="0" smtClean="0">
                <a:solidFill>
                  <a:srgbClr val="FF3300"/>
                </a:solidFill>
              </a:rPr>
              <a:t>(β-α)</a:t>
            </a:r>
            <a:r>
              <a:rPr lang="zh-CN" altLang="en-US" dirty="0" smtClean="0">
                <a:solidFill>
                  <a:srgbClr val="FF3300"/>
                </a:solidFill>
              </a:rPr>
              <a:t>的每个属性均包含在某一候选码中</a:t>
            </a:r>
          </a:p>
          <a:p>
            <a:pPr lvl="1" eaLnBrk="1" hangingPunct="1">
              <a:lnSpc>
                <a:spcPct val="90000"/>
              </a:lnSpc>
              <a:buFontTx/>
              <a:buNone/>
            </a:pPr>
            <a:r>
              <a:rPr lang="zh-CN" altLang="en-US" sz="2000" dirty="0" smtClean="0"/>
              <a:t>则称</a:t>
            </a:r>
            <a:r>
              <a:rPr lang="en-US" altLang="zh-CN" sz="2000" dirty="0" smtClean="0"/>
              <a:t>R</a:t>
            </a:r>
            <a:r>
              <a:rPr lang="en-US" altLang="zh-CN" sz="2000" dirty="0" smtClean="0">
                <a:sym typeface="Symbol" panose="05050102010706020507" pitchFamily="18" charset="2"/>
              </a:rPr>
              <a:t>3</a:t>
            </a:r>
            <a:r>
              <a:rPr lang="en-US" altLang="zh-CN" sz="2000" dirty="0" smtClean="0"/>
              <a:t>NF</a:t>
            </a:r>
          </a:p>
          <a:p>
            <a:pPr eaLnBrk="1" hangingPunct="1">
              <a:lnSpc>
                <a:spcPct val="90000"/>
              </a:lnSpc>
            </a:pPr>
            <a:r>
              <a:rPr lang="zh-CN" altLang="en-US" sz="2100" dirty="0" smtClean="0"/>
              <a:t>注意</a:t>
            </a:r>
          </a:p>
          <a:p>
            <a:pPr lvl="1" eaLnBrk="1" hangingPunct="1">
              <a:lnSpc>
                <a:spcPct val="90000"/>
              </a:lnSpc>
            </a:pPr>
            <a:r>
              <a:rPr lang="zh-CN" altLang="en-US" dirty="0" smtClean="0"/>
              <a:t>定义中第</a:t>
            </a:r>
            <a:r>
              <a:rPr lang="en-US" altLang="zh-CN" dirty="0" smtClean="0"/>
              <a:t>3)</a:t>
            </a:r>
            <a:r>
              <a:rPr lang="zh-CN" altLang="en-US" dirty="0" smtClean="0"/>
              <a:t>点，不是：</a:t>
            </a:r>
            <a:r>
              <a:rPr lang="en-US" altLang="zh-CN" dirty="0" smtClean="0"/>
              <a:t>(β-α)</a:t>
            </a:r>
            <a:r>
              <a:rPr lang="zh-CN" altLang="en-US" dirty="0" smtClean="0"/>
              <a:t>包含在某一候选码中</a:t>
            </a:r>
          </a:p>
          <a:p>
            <a:pPr lvl="1" eaLnBrk="1" hangingPunct="1">
              <a:lnSpc>
                <a:spcPct val="90000"/>
              </a:lnSpc>
            </a:pPr>
            <a:r>
              <a:rPr lang="zh-CN" altLang="en-US" dirty="0" smtClean="0"/>
              <a:t>例如：</a:t>
            </a:r>
            <a:r>
              <a:rPr lang="en-US" altLang="zh-CN" dirty="0" smtClean="0"/>
              <a:t>R(</a:t>
            </a:r>
            <a:r>
              <a:rPr lang="en-US" altLang="zh-CN" dirty="0" err="1" smtClean="0"/>
              <a:t>cno,cname,tno,sno</a:t>
            </a:r>
            <a:r>
              <a:rPr lang="en-US" altLang="zh-CN" dirty="0" smtClean="0"/>
              <a:t>)</a:t>
            </a:r>
          </a:p>
          <a:p>
            <a:pPr eaLnBrk="1" hangingPunct="1">
              <a:lnSpc>
                <a:spcPct val="90000"/>
              </a:lnSpc>
              <a:buFont typeface="Wingdings" panose="05000000000000000000" pitchFamily="2" charset="2"/>
              <a:buNone/>
            </a:pPr>
            <a:r>
              <a:rPr lang="en-US" altLang="zh-CN" sz="2000" dirty="0" smtClean="0"/>
              <a:t>		        F:cno→cname</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cname→cno</a:t>
            </a:r>
            <a:endParaRPr lang="en-US" altLang="zh-CN" sz="2000" dirty="0" smtClean="0"/>
          </a:p>
          <a:p>
            <a:pPr eaLnBrk="1" hangingPunct="1">
              <a:lnSpc>
                <a:spcPct val="90000"/>
              </a:lnSpc>
              <a:buFont typeface="Wingdings" panose="05000000000000000000" pitchFamily="2" charset="2"/>
              <a:buNone/>
            </a:pPr>
            <a:r>
              <a:rPr lang="en-US" altLang="zh-CN" sz="2000" dirty="0" smtClean="0"/>
              <a:t>			</a:t>
            </a:r>
            <a:r>
              <a:rPr lang="en-US" altLang="zh-CN" sz="2000" dirty="0" err="1" smtClean="0"/>
              <a:t>cno,sno→tno</a:t>
            </a:r>
            <a:endParaRPr lang="en-US" altLang="zh-CN" sz="2000" dirty="0" smtClean="0"/>
          </a:p>
          <a:p>
            <a:pPr eaLnBrk="1" hangingPunct="1">
              <a:lnSpc>
                <a:spcPct val="90000"/>
              </a:lnSpc>
              <a:buFont typeface="Wingdings" panose="05000000000000000000" pitchFamily="2" charset="2"/>
              <a:buNone/>
            </a:pPr>
            <a:r>
              <a:rPr lang="en-US" altLang="zh-CN" sz="2000" dirty="0" smtClean="0"/>
              <a:t>			</a:t>
            </a:r>
            <a:r>
              <a:rPr lang="en-US" altLang="zh-CN" sz="2000" dirty="0" err="1" smtClean="0"/>
              <a:t>tno→cno,cname</a:t>
            </a:r>
            <a:endParaRPr lang="en-US" altLang="zh-CN" sz="2000" dirty="0" smtClean="0"/>
          </a:p>
          <a:p>
            <a:pPr eaLnBrk="1" hangingPunct="1">
              <a:lnSpc>
                <a:spcPct val="90000"/>
              </a:lnSpc>
              <a:buFont typeface="Wingdings" panose="05000000000000000000" pitchFamily="2" charset="2"/>
              <a:buNone/>
            </a:pPr>
            <a:r>
              <a:rPr lang="en-US" altLang="zh-CN" sz="2000" dirty="0" smtClean="0"/>
              <a:t>      </a:t>
            </a:r>
            <a:r>
              <a:rPr lang="en-US" altLang="zh-CN" sz="2000" dirty="0" err="1" smtClean="0"/>
              <a:t>tno→cno,cname</a:t>
            </a:r>
            <a:r>
              <a:rPr lang="zh-CN" altLang="en-US" sz="2000" dirty="0" smtClean="0"/>
              <a:t>中</a:t>
            </a:r>
            <a:r>
              <a:rPr lang="en-US" altLang="zh-CN" sz="2000" dirty="0" smtClean="0"/>
              <a:t>,</a:t>
            </a:r>
            <a:r>
              <a:rPr lang="en-US" altLang="zh-CN" sz="2000" dirty="0" err="1" smtClean="0"/>
              <a:t>cno,cname</a:t>
            </a:r>
            <a:r>
              <a:rPr lang="zh-CN" altLang="en-US" sz="2000" dirty="0" smtClean="0"/>
              <a:t>不包含在任何一个候选码</a:t>
            </a:r>
            <a:r>
              <a:rPr lang="en-US" altLang="zh-CN" sz="2000" dirty="0" smtClean="0"/>
              <a:t>,</a:t>
            </a:r>
          </a:p>
          <a:p>
            <a:pPr eaLnBrk="1" hangingPunct="1">
              <a:lnSpc>
                <a:spcPct val="90000"/>
              </a:lnSpc>
              <a:buFont typeface="Wingdings" panose="05000000000000000000" pitchFamily="2" charset="2"/>
              <a:buNone/>
            </a:pPr>
            <a:r>
              <a:rPr lang="zh-CN" altLang="en-US" sz="2000" dirty="0" smtClean="0"/>
              <a:t>	但“</a:t>
            </a:r>
            <a:r>
              <a:rPr lang="en-US" altLang="zh-CN" sz="2000" dirty="0" smtClean="0"/>
              <a:t>(β-α)</a:t>
            </a:r>
            <a:r>
              <a:rPr lang="zh-CN" altLang="en-US" sz="2000" dirty="0" smtClean="0"/>
              <a:t>的任一个属性均包含在某一候选码中”</a:t>
            </a:r>
            <a:r>
              <a:rPr lang="en-US" altLang="zh-CN" sz="2000" dirty="0" smtClean="0"/>
              <a:t>,R(F)</a:t>
            </a:r>
            <a:r>
              <a:rPr lang="en-US" altLang="zh-CN" sz="2000" dirty="0" smtClean="0">
                <a:sym typeface="Symbol" panose="05050102010706020507" pitchFamily="18" charset="2"/>
              </a:rPr>
              <a:t>3NF</a:t>
            </a:r>
            <a:endParaRPr lang="en-US" altLang="zh-CN" sz="2000" dirty="0" smtClean="0"/>
          </a:p>
          <a:p>
            <a:pPr lvl="1" eaLnBrk="1" hangingPunct="1">
              <a:lnSpc>
                <a:spcPct val="90000"/>
              </a:lnSpc>
              <a:buFontTx/>
              <a:buNone/>
            </a:pPr>
            <a:endParaRPr lang="zh-CN" altLang="en-US" sz="2000" dirty="0" smtClean="0"/>
          </a:p>
          <a:p>
            <a:pPr eaLnBrk="1" hangingPunct="1">
              <a:lnSpc>
                <a:spcPct val="90000"/>
              </a:lnSpc>
            </a:pPr>
            <a:endParaRPr lang="zh-CN" altLang="en-US" sz="21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t>8.3.4  3NF vs BCNF</a:t>
            </a:r>
            <a:endParaRPr lang="zh-CN" altLang="en-US" smtClean="0"/>
          </a:p>
        </p:txBody>
      </p:sp>
      <p:sp>
        <p:nvSpPr>
          <p:cNvPr id="68611" name="Rectangle 3"/>
          <p:cNvSpPr>
            <a:spLocks noGrp="1" noChangeArrowheads="1"/>
          </p:cNvSpPr>
          <p:nvPr>
            <p:ph type="body" idx="1"/>
          </p:nvPr>
        </p:nvSpPr>
        <p:spPr/>
        <p:txBody>
          <a:bodyPr/>
          <a:lstStyle/>
          <a:p>
            <a:pPr eaLnBrk="1" hangingPunct="1"/>
            <a:r>
              <a:rPr lang="en-US" altLang="zh-CN" sz="2400" smtClean="0"/>
              <a:t>BCNF</a:t>
            </a:r>
            <a:r>
              <a:rPr lang="zh-CN" altLang="en-US" sz="2400" smtClean="0">
                <a:sym typeface="Symbol" panose="05050102010706020507" pitchFamily="18" charset="2"/>
              </a:rPr>
              <a:t>是</a:t>
            </a:r>
            <a:r>
              <a:rPr lang="en-US" altLang="zh-CN" sz="2400" smtClean="0"/>
              <a:t>3NF</a:t>
            </a:r>
            <a:r>
              <a:rPr lang="zh-CN" altLang="en-US" sz="2400" smtClean="0"/>
              <a:t>的真子集</a:t>
            </a:r>
          </a:p>
          <a:p>
            <a:pPr eaLnBrk="1" hangingPunct="1"/>
            <a:r>
              <a:rPr lang="zh-CN" altLang="en-US" sz="2400" smtClean="0"/>
              <a:t>证明：</a:t>
            </a:r>
          </a:p>
          <a:p>
            <a:pPr lvl="1" eaLnBrk="1" hangingPunct="1">
              <a:buFontTx/>
              <a:buNone/>
            </a:pPr>
            <a:r>
              <a:rPr kumimoji="0" lang="en-US" altLang="zh-CN" sz="2400" smtClean="0"/>
              <a:t>1</a:t>
            </a:r>
            <a:r>
              <a:rPr kumimoji="0" lang="zh-CN" altLang="en-US" sz="2400" smtClean="0"/>
              <a:t>、显然： </a:t>
            </a:r>
            <a:r>
              <a:rPr lang="en-US" altLang="zh-CN" sz="2400" smtClean="0"/>
              <a:t>BCNF </a:t>
            </a:r>
            <a:r>
              <a:rPr lang="en-US" altLang="zh-CN" sz="2400" smtClean="0">
                <a:latin typeface="华文新魏" panose="02010800040101010101" pitchFamily="2" charset="-122"/>
                <a:sym typeface="Symbol" panose="05050102010706020507" pitchFamily="18" charset="2"/>
              </a:rPr>
              <a:t></a:t>
            </a:r>
            <a:r>
              <a:rPr lang="en-US" altLang="zh-CN" sz="2400" smtClean="0">
                <a:sym typeface="Symbol" panose="05050102010706020507" pitchFamily="18" charset="2"/>
              </a:rPr>
              <a:t> </a:t>
            </a:r>
            <a:r>
              <a:rPr lang="en-US" altLang="zh-CN" sz="2400" smtClean="0"/>
              <a:t>3NF</a:t>
            </a:r>
          </a:p>
          <a:p>
            <a:pPr lvl="1" eaLnBrk="1" hangingPunct="1">
              <a:buFontTx/>
              <a:buNone/>
            </a:pPr>
            <a:r>
              <a:rPr kumimoji="0" lang="en-US" altLang="zh-CN" sz="2400" smtClean="0"/>
              <a:t>2</a:t>
            </a:r>
            <a:r>
              <a:rPr kumimoji="0" lang="zh-CN" altLang="en-US" sz="2400" smtClean="0"/>
              <a:t>、存在</a:t>
            </a:r>
            <a:r>
              <a:rPr kumimoji="0" lang="en-US" altLang="zh-CN" sz="2400" smtClean="0"/>
              <a:t>R(F)</a:t>
            </a:r>
            <a:r>
              <a:rPr lang="en-US" altLang="zh-CN" sz="2400" smtClean="0">
                <a:sym typeface="Symbol" panose="05050102010706020507" pitchFamily="18" charset="2"/>
              </a:rPr>
              <a:t>3NF, </a:t>
            </a:r>
            <a:r>
              <a:rPr kumimoji="0" lang="en-US" altLang="zh-CN" sz="2400" smtClean="0"/>
              <a:t>R(F)</a:t>
            </a:r>
            <a:r>
              <a:rPr lang="en-US" altLang="zh-CN" sz="2400" smtClean="0">
                <a:sym typeface="Symbol" panose="05050102010706020507" pitchFamily="18" charset="2"/>
              </a:rPr>
              <a:t> </a:t>
            </a:r>
            <a:r>
              <a:rPr lang="en-US" altLang="zh-CN" sz="2400" smtClean="0"/>
              <a:t>BCNF</a:t>
            </a:r>
            <a:endParaRPr kumimoji="0" lang="en-US" altLang="zh-CN" sz="2400" smtClean="0"/>
          </a:p>
          <a:p>
            <a:pPr lvl="1" eaLnBrk="1" hangingPunct="1">
              <a:buFontTx/>
              <a:buNone/>
            </a:pPr>
            <a:r>
              <a:rPr lang="zh-CN" altLang="en-US" sz="2400" smtClean="0"/>
              <a:t>	   例如：</a:t>
            </a:r>
          </a:p>
          <a:p>
            <a:pPr lvl="1" eaLnBrk="1" hangingPunct="1">
              <a:buFontTx/>
              <a:buNone/>
            </a:pPr>
            <a:r>
              <a:rPr lang="en-US" altLang="zh-CN" sz="2400" smtClean="0"/>
              <a:t>		R5(sno,tno,cno)</a:t>
            </a:r>
          </a:p>
          <a:p>
            <a:pPr lvl="1" eaLnBrk="1" hangingPunct="1">
              <a:buFontTx/>
              <a:buNone/>
            </a:pPr>
            <a:r>
              <a:rPr lang="en-US" altLang="zh-CN" sz="2400" smtClean="0"/>
              <a:t>		F: tno→cno</a:t>
            </a:r>
          </a:p>
          <a:p>
            <a:pPr lvl="1" eaLnBrk="1" hangingPunct="1">
              <a:buFontTx/>
              <a:buNone/>
            </a:pPr>
            <a:r>
              <a:rPr lang="en-US" altLang="zh-CN" sz="2400" smtClean="0"/>
              <a:t>		    sno,cno→tno</a:t>
            </a:r>
          </a:p>
          <a:p>
            <a:pPr lvl="1" eaLnBrk="1" hangingPunct="1">
              <a:buFontTx/>
              <a:buNone/>
            </a:pPr>
            <a:r>
              <a:rPr kumimoji="0" lang="en-US" altLang="zh-CN" sz="2400" smtClean="0"/>
              <a:t>	</a:t>
            </a:r>
            <a:endParaRPr lang="zh-CN" altLang="en-US" sz="2400" smtClean="0"/>
          </a:p>
        </p:txBody>
      </p:sp>
      <p:grpSp>
        <p:nvGrpSpPr>
          <p:cNvPr id="68612" name="Group 4"/>
          <p:cNvGrpSpPr>
            <a:grpSpLocks/>
          </p:cNvGrpSpPr>
          <p:nvPr/>
        </p:nvGrpSpPr>
        <p:grpSpPr bwMode="auto">
          <a:xfrm>
            <a:off x="5580063" y="3068638"/>
            <a:ext cx="2857500" cy="2159000"/>
            <a:chOff x="748" y="1525"/>
            <a:chExt cx="1800" cy="1360"/>
          </a:xfrm>
        </p:grpSpPr>
        <p:sp>
          <p:nvSpPr>
            <p:cNvPr id="68613" name="Rectangle 5"/>
            <p:cNvSpPr>
              <a:spLocks noChangeArrowheads="1"/>
            </p:cNvSpPr>
            <p:nvPr/>
          </p:nvSpPr>
          <p:spPr bwMode="auto">
            <a:xfrm>
              <a:off x="748" y="2636"/>
              <a:ext cx="432" cy="249"/>
            </a:xfrm>
            <a:prstGeom prst="rect">
              <a:avLst/>
            </a:prstGeom>
            <a:solidFill>
              <a:srgbClr val="FFFFFF"/>
            </a:solidFill>
            <a:ln w="9525">
              <a:solidFill>
                <a:srgbClr val="000000"/>
              </a:solidFill>
              <a:miter lim="800000"/>
              <a:headEnd/>
              <a:tailEnd/>
            </a:ln>
          </p:spPr>
          <p:txBody>
            <a:bodyPr lIns="0" tIns="7200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solidFill>
                    <a:srgbClr val="000000"/>
                  </a:solidFill>
                  <a:latin typeface="Times New Roman" panose="02020603050405020304" pitchFamily="18" charset="0"/>
                </a:rPr>
                <a:t>教师</a:t>
              </a:r>
              <a:endParaRPr lang="zh-CN" altLang="en-US" sz="2000">
                <a:latin typeface="Times New Roman" panose="02020603050405020304" pitchFamily="18" charset="0"/>
              </a:endParaRPr>
            </a:p>
          </p:txBody>
        </p:sp>
        <p:sp>
          <p:nvSpPr>
            <p:cNvPr id="68614" name="Rectangle 6"/>
            <p:cNvSpPr>
              <a:spLocks noChangeArrowheads="1"/>
            </p:cNvSpPr>
            <p:nvPr/>
          </p:nvSpPr>
          <p:spPr bwMode="auto">
            <a:xfrm>
              <a:off x="2116" y="2636"/>
              <a:ext cx="432" cy="249"/>
            </a:xfrm>
            <a:prstGeom prst="rect">
              <a:avLst/>
            </a:prstGeom>
            <a:solidFill>
              <a:srgbClr val="FFFFFF"/>
            </a:solidFill>
            <a:ln w="9525">
              <a:solidFill>
                <a:srgbClr val="000000"/>
              </a:solidFill>
              <a:miter lim="800000"/>
              <a:headEnd/>
              <a:tailEnd/>
            </a:ln>
          </p:spPr>
          <p:txBody>
            <a:bodyPr lIns="0" tIns="7200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solidFill>
                    <a:srgbClr val="000000"/>
                  </a:solidFill>
                  <a:latin typeface="Times New Roman" panose="02020603050405020304" pitchFamily="18" charset="0"/>
                </a:rPr>
                <a:t>课程</a:t>
              </a:r>
              <a:endParaRPr lang="zh-CN" altLang="en-US" sz="2000">
                <a:latin typeface="Times New Roman" panose="02020603050405020304" pitchFamily="18" charset="0"/>
              </a:endParaRPr>
            </a:p>
          </p:txBody>
        </p:sp>
        <p:sp>
          <p:nvSpPr>
            <p:cNvPr id="68615" name="AutoShape 7"/>
            <p:cNvSpPr>
              <a:spLocks noChangeArrowheads="1"/>
            </p:cNvSpPr>
            <p:nvPr/>
          </p:nvSpPr>
          <p:spPr bwMode="auto">
            <a:xfrm>
              <a:off x="1468" y="2636"/>
              <a:ext cx="360" cy="249"/>
            </a:xfrm>
            <a:prstGeom prst="flowChartDecision">
              <a:avLst/>
            </a:prstGeom>
            <a:solidFill>
              <a:srgbClr val="FFFFFF"/>
            </a:solidFill>
            <a:ln w="9525">
              <a:solidFill>
                <a:srgbClr val="000000"/>
              </a:solidFill>
              <a:miter lim="800000"/>
              <a:headEnd/>
              <a:tailEnd/>
            </a:ln>
          </p:spPr>
          <p:txBody>
            <a:bodyPr lIns="0" tIns="0" rIns="0" b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000">
                  <a:solidFill>
                    <a:srgbClr val="000000"/>
                  </a:solidFill>
                  <a:latin typeface="Times New Roman" panose="02020603050405020304" pitchFamily="18" charset="0"/>
                </a:rPr>
                <a:t>讲授</a:t>
              </a:r>
              <a:endParaRPr lang="zh-CN" altLang="en-US" sz="700">
                <a:latin typeface="Times New Roman" panose="02020603050405020304" pitchFamily="18" charset="0"/>
              </a:endParaRPr>
            </a:p>
            <a:p>
              <a:pPr algn="just" eaLnBrk="1" hangingPunct="1">
                <a:spcBef>
                  <a:spcPct val="0"/>
                </a:spcBef>
                <a:buClrTx/>
                <a:buSzTx/>
                <a:buFontTx/>
                <a:buNone/>
              </a:pPr>
              <a:endParaRPr lang="zh-CN" altLang="en-US" sz="1000">
                <a:latin typeface="Times New Roman" panose="02020603050405020304" pitchFamily="18" charset="0"/>
              </a:endParaRPr>
            </a:p>
            <a:p>
              <a:pPr eaLnBrk="1" hangingPunct="1">
                <a:spcBef>
                  <a:spcPct val="0"/>
                </a:spcBef>
                <a:buClrTx/>
                <a:buSzTx/>
                <a:buFontTx/>
                <a:buNone/>
              </a:pPr>
              <a:endParaRPr lang="zh-CN" altLang="en-US" sz="2000">
                <a:latin typeface="Times New Roman" panose="02020603050405020304" pitchFamily="18" charset="0"/>
              </a:endParaRPr>
            </a:p>
          </p:txBody>
        </p:sp>
        <p:sp>
          <p:nvSpPr>
            <p:cNvPr id="68616" name="Rectangle 8"/>
            <p:cNvSpPr>
              <a:spLocks noChangeArrowheads="1"/>
            </p:cNvSpPr>
            <p:nvPr/>
          </p:nvSpPr>
          <p:spPr bwMode="auto">
            <a:xfrm>
              <a:off x="1401" y="1525"/>
              <a:ext cx="432" cy="249"/>
            </a:xfrm>
            <a:prstGeom prst="rect">
              <a:avLst/>
            </a:prstGeom>
            <a:solidFill>
              <a:srgbClr val="FFFFFF"/>
            </a:solidFill>
            <a:ln w="9525">
              <a:solidFill>
                <a:srgbClr val="000000"/>
              </a:solidFill>
              <a:miter lim="800000"/>
              <a:headEnd/>
              <a:tailEnd/>
            </a:ln>
          </p:spPr>
          <p:txBody>
            <a:bodyPr lIns="0" tIns="7200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a:solidFill>
                    <a:srgbClr val="000000"/>
                  </a:solidFill>
                  <a:latin typeface="Times New Roman" panose="02020603050405020304" pitchFamily="18" charset="0"/>
                </a:rPr>
                <a:t>学生</a:t>
              </a:r>
              <a:endParaRPr lang="zh-CN" altLang="en-US" sz="2000">
                <a:latin typeface="Times New Roman" panose="02020603050405020304" pitchFamily="18" charset="0"/>
              </a:endParaRPr>
            </a:p>
          </p:txBody>
        </p:sp>
        <p:sp>
          <p:nvSpPr>
            <p:cNvPr id="68617" name="AutoShape 9"/>
            <p:cNvSpPr>
              <a:spLocks noChangeArrowheads="1"/>
            </p:cNvSpPr>
            <p:nvPr/>
          </p:nvSpPr>
          <p:spPr bwMode="auto">
            <a:xfrm>
              <a:off x="1428" y="2047"/>
              <a:ext cx="360" cy="249"/>
            </a:xfrm>
            <a:prstGeom prst="flowChartDecision">
              <a:avLst/>
            </a:prstGeom>
            <a:solidFill>
              <a:srgbClr val="FFFFFF"/>
            </a:solidFill>
            <a:ln w="9525">
              <a:solidFill>
                <a:srgbClr val="000000"/>
              </a:solidFill>
              <a:miter lim="800000"/>
              <a:headEnd/>
              <a:tailEnd/>
            </a:ln>
          </p:spPr>
          <p:txBody>
            <a:bodyPr lIns="0" tIns="0" rIns="0" b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000">
                  <a:solidFill>
                    <a:srgbClr val="000000"/>
                  </a:solidFill>
                  <a:latin typeface="Times New Roman" panose="02020603050405020304" pitchFamily="18" charset="0"/>
                </a:rPr>
                <a:t>上课</a:t>
              </a:r>
              <a:endParaRPr lang="zh-CN" altLang="en-US" sz="700">
                <a:latin typeface="Times New Roman" panose="02020603050405020304" pitchFamily="18" charset="0"/>
              </a:endParaRPr>
            </a:p>
            <a:p>
              <a:pPr algn="just" eaLnBrk="1" hangingPunct="1">
                <a:spcBef>
                  <a:spcPct val="0"/>
                </a:spcBef>
                <a:buClrTx/>
                <a:buSzTx/>
                <a:buFontTx/>
                <a:buNone/>
              </a:pPr>
              <a:endParaRPr lang="zh-CN" altLang="en-US" sz="1000">
                <a:latin typeface="Times New Roman" panose="02020603050405020304" pitchFamily="18" charset="0"/>
              </a:endParaRPr>
            </a:p>
            <a:p>
              <a:pPr eaLnBrk="1" hangingPunct="1">
                <a:spcBef>
                  <a:spcPct val="0"/>
                </a:spcBef>
                <a:buClrTx/>
                <a:buSzTx/>
                <a:buFontTx/>
                <a:buNone/>
              </a:pPr>
              <a:endParaRPr lang="zh-CN" altLang="en-US" sz="2000">
                <a:latin typeface="Times New Roman" panose="02020603050405020304" pitchFamily="18" charset="0"/>
              </a:endParaRPr>
            </a:p>
          </p:txBody>
        </p:sp>
        <p:cxnSp>
          <p:nvCxnSpPr>
            <p:cNvPr id="68618" name="AutoShape 10"/>
            <p:cNvCxnSpPr>
              <a:cxnSpLocks noChangeShapeType="1"/>
              <a:stCxn id="68617" idx="0"/>
              <a:endCxn id="68616" idx="2"/>
            </p:cNvCxnSpPr>
            <p:nvPr/>
          </p:nvCxnSpPr>
          <p:spPr bwMode="auto">
            <a:xfrm flipV="1">
              <a:off x="1608" y="1774"/>
              <a:ext cx="9"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8619" name="AutoShape 11"/>
            <p:cNvCxnSpPr>
              <a:cxnSpLocks noChangeShapeType="1"/>
              <a:stCxn id="68613" idx="0"/>
            </p:cNvCxnSpPr>
            <p:nvPr/>
          </p:nvCxnSpPr>
          <p:spPr bwMode="auto">
            <a:xfrm flipV="1">
              <a:off x="964" y="2160"/>
              <a:ext cx="465" cy="476"/>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68620" name="AutoShape 12"/>
            <p:cNvCxnSpPr>
              <a:cxnSpLocks noChangeShapeType="1"/>
              <a:stCxn id="68614" idx="0"/>
              <a:endCxn id="68617" idx="3"/>
            </p:cNvCxnSpPr>
            <p:nvPr/>
          </p:nvCxnSpPr>
          <p:spPr bwMode="auto">
            <a:xfrm flipH="1" flipV="1">
              <a:off x="1788" y="2172"/>
              <a:ext cx="544" cy="46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8621" name="AutoShape 13"/>
            <p:cNvCxnSpPr>
              <a:cxnSpLocks noChangeShapeType="1"/>
              <a:stCxn id="68615" idx="1"/>
              <a:endCxn id="68613" idx="3"/>
            </p:cNvCxnSpPr>
            <p:nvPr/>
          </p:nvCxnSpPr>
          <p:spPr bwMode="auto">
            <a:xfrm flipH="1">
              <a:off x="1180" y="2761"/>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8622" name="AutoShape 14"/>
            <p:cNvCxnSpPr>
              <a:cxnSpLocks noChangeShapeType="1"/>
              <a:stCxn id="68614" idx="1"/>
              <a:endCxn id="68615" idx="3"/>
            </p:cNvCxnSpPr>
            <p:nvPr/>
          </p:nvCxnSpPr>
          <p:spPr bwMode="auto">
            <a:xfrm flipH="1">
              <a:off x="1828" y="2761"/>
              <a:ext cx="288" cy="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317625" y="184150"/>
            <a:ext cx="6969125" cy="500063"/>
          </a:xfrm>
        </p:spPr>
        <p:txBody>
          <a:bodyPr/>
          <a:lstStyle/>
          <a:p>
            <a:r>
              <a:rPr lang="zh-CN" altLang="en-US" smtClean="0"/>
              <a:t>规范化的目标</a:t>
            </a:r>
          </a:p>
        </p:txBody>
      </p:sp>
      <p:sp>
        <p:nvSpPr>
          <p:cNvPr id="69635" name="Rectangle 3"/>
          <p:cNvSpPr>
            <a:spLocks noGrp="1" noChangeArrowheads="1"/>
          </p:cNvSpPr>
          <p:nvPr>
            <p:ph type="body" idx="1"/>
          </p:nvPr>
        </p:nvSpPr>
        <p:spPr>
          <a:xfrm>
            <a:off x="814388" y="1093788"/>
            <a:ext cx="7556500" cy="3990975"/>
          </a:xfrm>
        </p:spPr>
        <p:txBody>
          <a:bodyPr/>
          <a:lstStyle/>
          <a:p>
            <a:r>
              <a:rPr lang="zh-CN" altLang="en-US" sz="2400" dirty="0" smtClean="0"/>
              <a:t>考虑</a:t>
            </a:r>
            <a:r>
              <a:rPr lang="en-US" altLang="zh-CN" sz="2400" dirty="0" smtClean="0"/>
              <a:t>R</a:t>
            </a:r>
            <a:r>
              <a:rPr lang="zh-CN" altLang="en-US" sz="2400" dirty="0" smtClean="0"/>
              <a:t>是在函数依赖集</a:t>
            </a:r>
            <a:r>
              <a:rPr lang="en-US" altLang="zh-CN" sz="2400" dirty="0" smtClean="0"/>
              <a:t>F</a:t>
            </a:r>
            <a:r>
              <a:rPr lang="zh-CN" altLang="en-US" sz="2400" dirty="0" smtClean="0"/>
              <a:t>下的关系模式</a:t>
            </a:r>
          </a:p>
          <a:p>
            <a:r>
              <a:rPr lang="zh-CN" altLang="en-US" sz="2400" dirty="0" smtClean="0"/>
              <a:t>决定关系模式</a:t>
            </a:r>
            <a:r>
              <a:rPr lang="en-US" altLang="zh-CN" sz="2400" dirty="0" smtClean="0"/>
              <a:t>R</a:t>
            </a:r>
            <a:r>
              <a:rPr lang="zh-CN" altLang="en-US" sz="2400" dirty="0" smtClean="0"/>
              <a:t>是否是形式良好的</a:t>
            </a:r>
          </a:p>
          <a:p>
            <a:r>
              <a:rPr lang="zh-CN" altLang="en-US" sz="2400" dirty="0" smtClean="0"/>
              <a:t>假如关系模式</a:t>
            </a:r>
            <a:r>
              <a:rPr lang="en-US" altLang="zh-CN" sz="2400" dirty="0" smtClean="0"/>
              <a:t>R</a:t>
            </a:r>
            <a:r>
              <a:rPr lang="zh-CN" altLang="en-US" sz="2400" dirty="0" smtClean="0"/>
              <a:t>不是形式良好的，将它分解为一系列关系</a:t>
            </a:r>
            <a:r>
              <a:rPr lang="en-US" altLang="zh-CN" sz="2400" dirty="0" smtClean="0"/>
              <a:t> {</a:t>
            </a:r>
            <a:r>
              <a:rPr lang="en-US" altLang="zh-CN" sz="2400" i="1" dirty="0" smtClean="0"/>
              <a:t>R</a:t>
            </a:r>
            <a:r>
              <a:rPr lang="en-US" altLang="zh-CN" sz="2400" baseline="-25000" dirty="0" smtClean="0"/>
              <a:t>1</a:t>
            </a:r>
            <a:r>
              <a:rPr lang="en-US" altLang="zh-CN" sz="2400" i="1" dirty="0" smtClean="0"/>
              <a:t>, R</a:t>
            </a:r>
            <a:r>
              <a:rPr lang="en-US" altLang="zh-CN" sz="2400" baseline="-25000" dirty="0" smtClean="0"/>
              <a:t>2</a:t>
            </a:r>
            <a:r>
              <a:rPr lang="en-US" altLang="zh-CN" sz="2400" i="1" dirty="0" smtClean="0"/>
              <a:t>, ..., R</a:t>
            </a:r>
            <a:r>
              <a:rPr lang="en-US" altLang="zh-CN" sz="2400" i="1" baseline="-25000" dirty="0" smtClean="0"/>
              <a:t>n</a:t>
            </a:r>
            <a:r>
              <a:rPr lang="en-US" altLang="zh-CN" sz="2400" dirty="0" smtClean="0"/>
              <a:t>} </a:t>
            </a:r>
            <a:r>
              <a:rPr lang="zh-CN" altLang="en-US" sz="2400" dirty="0" smtClean="0"/>
              <a:t>，使得 </a:t>
            </a:r>
          </a:p>
          <a:p>
            <a:pPr lvl="1">
              <a:lnSpc>
                <a:spcPct val="150000"/>
              </a:lnSpc>
            </a:pPr>
            <a:r>
              <a:rPr lang="zh-CN" altLang="en-US" sz="2000" dirty="0" smtClean="0"/>
              <a:t>每一个关系模式都是形式良好的</a:t>
            </a:r>
          </a:p>
          <a:p>
            <a:pPr lvl="1">
              <a:lnSpc>
                <a:spcPct val="150000"/>
              </a:lnSpc>
            </a:pPr>
            <a:r>
              <a:rPr lang="zh-CN" altLang="en-US" sz="2000" dirty="0" smtClean="0"/>
              <a:t>分解是无损分解</a:t>
            </a:r>
          </a:p>
          <a:p>
            <a:pPr lvl="1">
              <a:lnSpc>
                <a:spcPct val="150000"/>
              </a:lnSpc>
            </a:pPr>
            <a:r>
              <a:rPr lang="zh-CN" altLang="en-US" sz="2000" dirty="0" smtClean="0"/>
              <a:t>希望分解保持函数依赖</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422400" y="152400"/>
            <a:ext cx="7124700" cy="635000"/>
          </a:xfrm>
        </p:spPr>
        <p:txBody>
          <a:bodyPr/>
          <a:lstStyle/>
          <a:p>
            <a:r>
              <a:rPr lang="en-US" altLang="zh-CN" smtClean="0"/>
              <a:t>BCNF</a:t>
            </a:r>
            <a:r>
              <a:rPr lang="zh-CN" altLang="en-US" smtClean="0"/>
              <a:t>有多好</a:t>
            </a:r>
            <a:r>
              <a:rPr lang="en-US" altLang="zh-CN" smtClean="0"/>
              <a:t>?</a:t>
            </a:r>
          </a:p>
        </p:txBody>
      </p:sp>
      <p:sp>
        <p:nvSpPr>
          <p:cNvPr id="71683" name="Rectangle 3"/>
          <p:cNvSpPr>
            <a:spLocks noGrp="1" noChangeArrowheads="1"/>
          </p:cNvSpPr>
          <p:nvPr>
            <p:ph type="body" idx="1"/>
          </p:nvPr>
        </p:nvSpPr>
        <p:spPr/>
        <p:txBody>
          <a:bodyPr/>
          <a:lstStyle/>
          <a:p>
            <a:pPr>
              <a:tabLst>
                <a:tab pos="2976563" algn="ctr"/>
              </a:tabLst>
            </a:pPr>
            <a:r>
              <a:rPr lang="zh-CN" altLang="en-US" sz="2000" dirty="0" smtClean="0"/>
              <a:t>有些数据库模式属于</a:t>
            </a:r>
            <a:r>
              <a:rPr lang="en-US" altLang="zh-CN" sz="2000" dirty="0" smtClean="0"/>
              <a:t>BCNF</a:t>
            </a:r>
            <a:r>
              <a:rPr lang="zh-CN" altLang="en-US" sz="2000" dirty="0" smtClean="0"/>
              <a:t>但它们似乎没有很充分的被规范化</a:t>
            </a:r>
          </a:p>
          <a:p>
            <a:pPr>
              <a:tabLst>
                <a:tab pos="2976563" algn="ctr"/>
              </a:tabLst>
            </a:pPr>
            <a:r>
              <a:rPr lang="zh-CN" altLang="en-US" sz="2000" dirty="0" smtClean="0"/>
              <a:t>考虑一个关系 </a:t>
            </a:r>
          </a:p>
          <a:p>
            <a:pPr>
              <a:buFont typeface="Monotype Sorts" charset="2"/>
              <a:buNone/>
              <a:tabLst>
                <a:tab pos="2976563" algn="ctr"/>
              </a:tabLst>
            </a:pPr>
            <a:r>
              <a:rPr lang="en-US" altLang="zh-CN" sz="2000" dirty="0" smtClean="0"/>
              <a:t>		</a:t>
            </a:r>
            <a:r>
              <a:rPr lang="en-US" altLang="zh-CN" sz="2000" i="1" dirty="0" err="1" smtClean="0"/>
              <a:t>inst_info</a:t>
            </a:r>
            <a:r>
              <a:rPr lang="en-US" altLang="zh-CN" sz="2000" i="1" dirty="0" smtClean="0"/>
              <a:t> (ID, </a:t>
            </a:r>
            <a:r>
              <a:rPr lang="en-US" altLang="zh-CN" sz="2000" i="1" dirty="0" err="1" smtClean="0"/>
              <a:t>child_name</a:t>
            </a:r>
            <a:r>
              <a:rPr lang="en-US" altLang="zh-CN" sz="2000" i="1" dirty="0" smtClean="0"/>
              <a:t>, phone)</a:t>
            </a:r>
          </a:p>
          <a:p>
            <a:pPr lvl="1">
              <a:tabLst>
                <a:tab pos="2976563" algn="ctr"/>
              </a:tabLst>
            </a:pPr>
            <a:r>
              <a:rPr lang="zh-CN" altLang="en-US" sz="2000" dirty="0" smtClean="0"/>
              <a:t>一个导师可能拥有多于一个电话号码且可能拥有多个孩子</a:t>
            </a:r>
            <a:endParaRPr lang="en-US" altLang="zh-CN" sz="2000" dirty="0" smtClean="0"/>
          </a:p>
          <a:p>
            <a:pPr>
              <a:buFont typeface="Monotype Sorts" charset="2"/>
              <a:buNone/>
              <a:tabLst>
                <a:tab pos="2976563" algn="ctr"/>
              </a:tabLst>
            </a:pPr>
            <a:endParaRPr lang="en-US" altLang="zh-CN" sz="2000" dirty="0" smtClean="0"/>
          </a:p>
        </p:txBody>
      </p:sp>
      <p:sp>
        <p:nvSpPr>
          <p:cNvPr id="71684" name="Rectangle 4"/>
          <p:cNvSpPr>
            <a:spLocks noChangeArrowheads="1"/>
          </p:cNvSpPr>
          <p:nvPr/>
        </p:nvSpPr>
        <p:spPr bwMode="auto">
          <a:xfrm>
            <a:off x="1371600" y="3494088"/>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ID</a:t>
            </a:r>
          </a:p>
        </p:txBody>
      </p:sp>
      <p:sp>
        <p:nvSpPr>
          <p:cNvPr id="71685" name="Rectangle 5"/>
          <p:cNvSpPr>
            <a:spLocks noChangeArrowheads="1"/>
          </p:cNvSpPr>
          <p:nvPr/>
        </p:nvSpPr>
        <p:spPr bwMode="auto">
          <a:xfrm>
            <a:off x="3505200" y="3494088"/>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child_name</a:t>
            </a:r>
          </a:p>
        </p:txBody>
      </p:sp>
      <p:sp>
        <p:nvSpPr>
          <p:cNvPr id="71686" name="Rectangle 6"/>
          <p:cNvSpPr>
            <a:spLocks noChangeArrowheads="1"/>
          </p:cNvSpPr>
          <p:nvPr/>
        </p:nvSpPr>
        <p:spPr bwMode="auto">
          <a:xfrm>
            <a:off x="5638800" y="3494088"/>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phone</a:t>
            </a:r>
          </a:p>
        </p:txBody>
      </p:sp>
      <p:sp>
        <p:nvSpPr>
          <p:cNvPr id="71687" name="Rectangle 7"/>
          <p:cNvSpPr>
            <a:spLocks noChangeArrowheads="1"/>
          </p:cNvSpPr>
          <p:nvPr/>
        </p:nvSpPr>
        <p:spPr bwMode="auto">
          <a:xfrm>
            <a:off x="1371600" y="3875088"/>
            <a:ext cx="2133600" cy="13128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rPr>
              <a:t>99999</a:t>
            </a:r>
          </a:p>
          <a:p>
            <a:pPr algn="ctr">
              <a:spcBef>
                <a:spcPct val="0"/>
              </a:spcBef>
              <a:buClrTx/>
              <a:buSzTx/>
              <a:buFontTx/>
              <a:buNone/>
            </a:pPr>
            <a:r>
              <a:rPr kumimoji="0" lang="en-US" altLang="zh-CN" sz="1800">
                <a:latin typeface="Helvetica" panose="020B0604020202020204" pitchFamily="34" charset="0"/>
              </a:rPr>
              <a:t>99999</a:t>
            </a:r>
          </a:p>
          <a:p>
            <a:pPr algn="ctr">
              <a:spcBef>
                <a:spcPct val="0"/>
              </a:spcBef>
              <a:buClrTx/>
              <a:buSzTx/>
              <a:buFontTx/>
              <a:buNone/>
            </a:pPr>
            <a:r>
              <a:rPr kumimoji="0" lang="en-US" altLang="zh-CN" sz="1800">
                <a:latin typeface="Helvetica" panose="020B0604020202020204" pitchFamily="34" charset="0"/>
              </a:rPr>
              <a:t>99999</a:t>
            </a:r>
          </a:p>
          <a:p>
            <a:pPr algn="ctr">
              <a:spcBef>
                <a:spcPct val="0"/>
              </a:spcBef>
              <a:buClrTx/>
              <a:buSzTx/>
              <a:buFontTx/>
              <a:buNone/>
            </a:pPr>
            <a:r>
              <a:rPr kumimoji="0" lang="en-US" altLang="zh-CN" sz="1800">
                <a:latin typeface="Helvetica" panose="020B0604020202020204" pitchFamily="34" charset="0"/>
              </a:rPr>
              <a:t>99999</a:t>
            </a:r>
          </a:p>
        </p:txBody>
      </p:sp>
      <p:sp>
        <p:nvSpPr>
          <p:cNvPr id="71688" name="Rectangle 8"/>
          <p:cNvSpPr>
            <a:spLocks noChangeArrowheads="1"/>
          </p:cNvSpPr>
          <p:nvPr/>
        </p:nvSpPr>
        <p:spPr bwMode="auto">
          <a:xfrm>
            <a:off x="3505200" y="3875088"/>
            <a:ext cx="2133600" cy="13112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David</a:t>
            </a:r>
          </a:p>
          <a:p>
            <a:pPr>
              <a:spcBef>
                <a:spcPct val="0"/>
              </a:spcBef>
              <a:buClrTx/>
              <a:buSzTx/>
              <a:buFontTx/>
              <a:buNone/>
            </a:pPr>
            <a:r>
              <a:rPr kumimoji="0" lang="en-US" altLang="zh-CN">
                <a:latin typeface="Helvetica" panose="020B0604020202020204" pitchFamily="34" charset="0"/>
              </a:rPr>
              <a:t>David</a:t>
            </a:r>
          </a:p>
          <a:p>
            <a:pPr>
              <a:spcBef>
                <a:spcPct val="0"/>
              </a:spcBef>
              <a:buClrTx/>
              <a:buSzTx/>
              <a:buFontTx/>
              <a:buNone/>
            </a:pPr>
            <a:r>
              <a:rPr kumimoji="0" lang="en-US" altLang="zh-CN">
                <a:latin typeface="Helvetica" panose="020B0604020202020204" pitchFamily="34" charset="0"/>
              </a:rPr>
              <a:t>William</a:t>
            </a:r>
          </a:p>
          <a:p>
            <a:pPr>
              <a:spcBef>
                <a:spcPct val="0"/>
              </a:spcBef>
              <a:buClrTx/>
              <a:buSzTx/>
              <a:buFontTx/>
              <a:buNone/>
            </a:pPr>
            <a:r>
              <a:rPr kumimoji="0" lang="en-US" altLang="zh-CN">
                <a:latin typeface="Helvetica" panose="020B0604020202020204" pitchFamily="34" charset="0"/>
              </a:rPr>
              <a:t>Willian</a:t>
            </a:r>
          </a:p>
        </p:txBody>
      </p:sp>
      <p:sp>
        <p:nvSpPr>
          <p:cNvPr id="71689" name="Rectangle 9"/>
          <p:cNvSpPr>
            <a:spLocks noChangeArrowheads="1"/>
          </p:cNvSpPr>
          <p:nvPr/>
        </p:nvSpPr>
        <p:spPr bwMode="auto">
          <a:xfrm>
            <a:off x="5638800" y="3875088"/>
            <a:ext cx="2133600" cy="13112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512-555-1234</a:t>
            </a:r>
          </a:p>
          <a:p>
            <a:pPr algn="ctr">
              <a:spcBef>
                <a:spcPct val="0"/>
              </a:spcBef>
              <a:buClrTx/>
              <a:buSzTx/>
              <a:buFontTx/>
              <a:buNone/>
            </a:pPr>
            <a:r>
              <a:rPr kumimoji="0" lang="en-US" altLang="zh-CN">
                <a:latin typeface="Helvetica" panose="020B0604020202020204" pitchFamily="34" charset="0"/>
              </a:rPr>
              <a:t>512-555-4321</a:t>
            </a:r>
          </a:p>
          <a:p>
            <a:pPr algn="ctr">
              <a:spcBef>
                <a:spcPct val="0"/>
              </a:spcBef>
              <a:buClrTx/>
              <a:buSzTx/>
              <a:buFontTx/>
              <a:buNone/>
            </a:pPr>
            <a:r>
              <a:rPr kumimoji="0" lang="en-US" altLang="zh-CN">
                <a:latin typeface="Helvetica" panose="020B0604020202020204" pitchFamily="34" charset="0"/>
              </a:rPr>
              <a:t>512-555-1234</a:t>
            </a:r>
          </a:p>
          <a:p>
            <a:pPr algn="ctr">
              <a:spcBef>
                <a:spcPct val="0"/>
              </a:spcBef>
              <a:buClrTx/>
              <a:buSzTx/>
              <a:buFontTx/>
              <a:buNone/>
            </a:pPr>
            <a:r>
              <a:rPr kumimoji="0" lang="en-US" altLang="zh-CN">
                <a:latin typeface="Helvetica" panose="020B0604020202020204" pitchFamily="34" charset="0"/>
              </a:rPr>
              <a:t>512-555-4321</a:t>
            </a:r>
          </a:p>
          <a:p>
            <a:pPr algn="ctr">
              <a:spcBef>
                <a:spcPct val="0"/>
              </a:spcBef>
              <a:buClrTx/>
              <a:buSzTx/>
              <a:buFontTx/>
              <a:buNone/>
            </a:pPr>
            <a:endParaRPr kumimoji="0" lang="en-US" altLang="zh-CN" sz="1800">
              <a:latin typeface="Helvetica" panose="020B0604020202020204" pitchFamily="34" charset="0"/>
            </a:endParaRPr>
          </a:p>
        </p:txBody>
      </p:sp>
      <p:sp>
        <p:nvSpPr>
          <p:cNvPr id="71690" name="Text Box 10"/>
          <p:cNvSpPr txBox="1">
            <a:spLocks noChangeArrowheads="1"/>
          </p:cNvSpPr>
          <p:nvPr/>
        </p:nvSpPr>
        <p:spPr bwMode="auto">
          <a:xfrm>
            <a:off x="3854450" y="565626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800" i="1">
                <a:latin typeface="Helvetica" panose="020B0604020202020204" pitchFamily="34" charset="0"/>
              </a:rPr>
              <a:t>inst_info</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576263" y="2119313"/>
            <a:ext cx="7848600" cy="2314575"/>
          </a:xfrm>
        </p:spPr>
        <p:txBody>
          <a:bodyPr/>
          <a:lstStyle/>
          <a:p>
            <a:pPr>
              <a:tabLst>
                <a:tab pos="1993900" algn="l"/>
              </a:tabLst>
            </a:pPr>
            <a:r>
              <a:rPr kumimoji="0" lang="zh-CN" altLang="en-US" sz="2400" dirty="0" smtClean="0"/>
              <a:t>没有非平凡的函数依赖，因此该关系属于</a:t>
            </a:r>
            <a:r>
              <a:rPr kumimoji="0" lang="en-US" altLang="zh-CN" sz="2400" dirty="0" smtClean="0"/>
              <a:t>BCNF</a:t>
            </a:r>
          </a:p>
          <a:p>
            <a:pPr>
              <a:tabLst>
                <a:tab pos="1993900" algn="l"/>
              </a:tabLst>
            </a:pPr>
            <a:r>
              <a:rPr kumimoji="0" lang="zh-CN" altLang="en-US" sz="2400" dirty="0" smtClean="0"/>
              <a:t>添加异常 </a:t>
            </a:r>
            <a:endParaRPr kumimoji="0" lang="en-US" altLang="zh-CN" sz="2400" dirty="0" smtClean="0"/>
          </a:p>
          <a:p>
            <a:pPr lvl="1">
              <a:tabLst>
                <a:tab pos="1993900" algn="l"/>
              </a:tabLst>
            </a:pPr>
            <a:r>
              <a:rPr kumimoji="0" lang="zh-CN" altLang="en-US" sz="2000" dirty="0" smtClean="0"/>
              <a:t>若对</a:t>
            </a:r>
            <a:r>
              <a:rPr kumimoji="0" lang="en-US" altLang="zh-CN" sz="2000" dirty="0" smtClean="0"/>
              <a:t>99999</a:t>
            </a:r>
            <a:r>
              <a:rPr kumimoji="0" lang="zh-CN" altLang="en-US" sz="2000" dirty="0" smtClean="0"/>
              <a:t>增加电话号码</a:t>
            </a:r>
            <a:r>
              <a:rPr kumimoji="0" lang="en-US" altLang="zh-CN" sz="2000" dirty="0" smtClean="0"/>
              <a:t>981-992-3443</a:t>
            </a:r>
            <a:r>
              <a:rPr kumimoji="0" lang="zh-CN" altLang="en-US" sz="2000" dirty="0" smtClean="0"/>
              <a:t>，我们需要增加两个元组</a:t>
            </a:r>
          </a:p>
          <a:p>
            <a:pPr>
              <a:lnSpc>
                <a:spcPct val="150000"/>
              </a:lnSpc>
              <a:buFont typeface="Monotype Sorts" charset="2"/>
              <a:buNone/>
              <a:tabLst>
                <a:tab pos="1993900" algn="l"/>
              </a:tabLst>
            </a:pPr>
            <a:r>
              <a:rPr kumimoji="0" lang="en-US" altLang="zh-CN" sz="2000" dirty="0" smtClean="0"/>
              <a:t>		(99999, David,   981-992-3443)</a:t>
            </a:r>
            <a:br>
              <a:rPr kumimoji="0" lang="en-US" altLang="zh-CN" sz="2000" dirty="0" smtClean="0"/>
            </a:br>
            <a:r>
              <a:rPr kumimoji="0" lang="en-US" altLang="zh-CN" sz="2000" dirty="0" smtClean="0"/>
              <a:t>	(99999, William, 981-992-3443)</a:t>
            </a:r>
            <a:br>
              <a:rPr kumimoji="0" lang="en-US" altLang="zh-CN" sz="2000" dirty="0" smtClean="0"/>
            </a:br>
            <a:endParaRPr kumimoji="0" lang="en-US" altLang="zh-CN" sz="2000" dirty="0" smtClean="0"/>
          </a:p>
        </p:txBody>
      </p:sp>
      <p:sp>
        <p:nvSpPr>
          <p:cNvPr id="73731" name="Rectangle 10"/>
          <p:cNvSpPr>
            <a:spLocks noGrp="1" noChangeArrowheads="1"/>
          </p:cNvSpPr>
          <p:nvPr>
            <p:ph type="title"/>
          </p:nvPr>
        </p:nvSpPr>
        <p:spPr>
          <a:xfrm>
            <a:off x="996950" y="117475"/>
            <a:ext cx="7162800" cy="609600"/>
          </a:xfrm>
        </p:spPr>
        <p:txBody>
          <a:bodyPr/>
          <a:lstStyle/>
          <a:p>
            <a:r>
              <a:rPr lang="en-US" altLang="zh-CN" smtClean="0"/>
              <a:t>BCNF</a:t>
            </a:r>
            <a:r>
              <a:rPr lang="zh-CN" altLang="en-US" smtClean="0"/>
              <a:t>有多好</a:t>
            </a:r>
            <a:r>
              <a:rPr lang="en-US" altLang="zh-CN" smtClean="0"/>
              <a:t>? (</a:t>
            </a:r>
            <a:r>
              <a:rPr lang="zh-CN" altLang="en-US" smtClean="0"/>
              <a:t>续</a:t>
            </a:r>
            <a:r>
              <a:rPr lang="en-US" altLang="zh-CN"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814388" y="1093788"/>
            <a:ext cx="6724650" cy="533400"/>
          </a:xfrm>
        </p:spPr>
        <p:txBody>
          <a:bodyPr/>
          <a:lstStyle/>
          <a:p>
            <a:r>
              <a:rPr lang="zh-CN" altLang="en-US" sz="2400" smtClean="0"/>
              <a:t>因此，把 </a:t>
            </a:r>
            <a:r>
              <a:rPr lang="en-US" altLang="zh-CN" sz="2400" i="1" smtClean="0"/>
              <a:t>inst_info </a:t>
            </a:r>
            <a:r>
              <a:rPr lang="zh-CN" altLang="en-US" sz="2400" smtClean="0"/>
              <a:t>分解更好</a:t>
            </a:r>
            <a:endParaRPr lang="en-US" altLang="zh-CN" sz="2400" smtClean="0"/>
          </a:p>
        </p:txBody>
      </p:sp>
      <p:sp>
        <p:nvSpPr>
          <p:cNvPr id="75779" name="Rectangle 13"/>
          <p:cNvSpPr>
            <a:spLocks noChangeArrowheads="1"/>
          </p:cNvSpPr>
          <p:nvPr/>
        </p:nvSpPr>
        <p:spPr bwMode="auto">
          <a:xfrm>
            <a:off x="1008063" y="5768975"/>
            <a:ext cx="672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zh-CN" altLang="en-US" sz="1800">
                <a:latin typeface="Helvetica" panose="020B0604020202020204" pitchFamily="34" charset="0"/>
              </a:rPr>
              <a:t>这意味着需要更高的范式，例如</a:t>
            </a:r>
            <a:r>
              <a:rPr kumimoji="0" lang="en-US" altLang="zh-CN" sz="1800">
                <a:latin typeface="Helvetica" panose="020B0604020202020204" pitchFamily="34" charset="0"/>
              </a:rPr>
              <a:t>4NF</a:t>
            </a:r>
          </a:p>
        </p:txBody>
      </p:sp>
      <p:sp>
        <p:nvSpPr>
          <p:cNvPr id="75780" name="Rectangle 14"/>
          <p:cNvSpPr>
            <a:spLocks noGrp="1" noChangeArrowheads="1"/>
          </p:cNvSpPr>
          <p:nvPr>
            <p:ph type="title"/>
          </p:nvPr>
        </p:nvSpPr>
        <p:spPr>
          <a:xfrm>
            <a:off x="1638300" y="119063"/>
            <a:ext cx="7124700" cy="576262"/>
          </a:xfrm>
        </p:spPr>
        <p:txBody>
          <a:bodyPr/>
          <a:lstStyle/>
          <a:p>
            <a:r>
              <a:rPr lang="en-US" altLang="zh-CN" sz="2800" smtClean="0"/>
              <a:t>BCNF</a:t>
            </a:r>
            <a:r>
              <a:rPr lang="zh-CN" altLang="en-US" sz="2800" smtClean="0"/>
              <a:t>有多好</a:t>
            </a:r>
            <a:r>
              <a:rPr lang="en-US" altLang="zh-CN" sz="2800" smtClean="0"/>
              <a:t>? (</a:t>
            </a:r>
            <a:r>
              <a:rPr lang="zh-CN" altLang="en-US" sz="2800" smtClean="0"/>
              <a:t>续</a:t>
            </a:r>
            <a:r>
              <a:rPr lang="en-US" altLang="zh-CN" sz="2800" smtClean="0"/>
              <a:t>)</a:t>
            </a:r>
          </a:p>
        </p:txBody>
      </p:sp>
      <p:sp>
        <p:nvSpPr>
          <p:cNvPr id="75781" name="Rectangle 22"/>
          <p:cNvSpPr>
            <a:spLocks noChangeArrowheads="1"/>
          </p:cNvSpPr>
          <p:nvPr/>
        </p:nvSpPr>
        <p:spPr bwMode="auto">
          <a:xfrm>
            <a:off x="2482850" y="1827213"/>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ID</a:t>
            </a:r>
          </a:p>
        </p:txBody>
      </p:sp>
      <p:sp>
        <p:nvSpPr>
          <p:cNvPr id="75782" name="Rectangle 23"/>
          <p:cNvSpPr>
            <a:spLocks noChangeArrowheads="1"/>
          </p:cNvSpPr>
          <p:nvPr/>
        </p:nvSpPr>
        <p:spPr bwMode="auto">
          <a:xfrm>
            <a:off x="4616450" y="1827213"/>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child_name</a:t>
            </a:r>
          </a:p>
        </p:txBody>
      </p:sp>
      <p:sp>
        <p:nvSpPr>
          <p:cNvPr id="75783" name="Rectangle 25"/>
          <p:cNvSpPr>
            <a:spLocks noChangeArrowheads="1"/>
          </p:cNvSpPr>
          <p:nvPr/>
        </p:nvSpPr>
        <p:spPr bwMode="auto">
          <a:xfrm>
            <a:off x="2482850" y="2208213"/>
            <a:ext cx="2133600" cy="13128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rPr>
              <a:t>99999</a:t>
            </a:r>
          </a:p>
          <a:p>
            <a:pPr algn="ctr">
              <a:spcBef>
                <a:spcPct val="0"/>
              </a:spcBef>
              <a:buClrTx/>
              <a:buSzTx/>
              <a:buFontTx/>
              <a:buNone/>
            </a:pPr>
            <a:r>
              <a:rPr kumimoji="0" lang="en-US" altLang="zh-CN" sz="1800">
                <a:latin typeface="Helvetica" panose="020B0604020202020204" pitchFamily="34" charset="0"/>
              </a:rPr>
              <a:t>99999</a:t>
            </a:r>
          </a:p>
        </p:txBody>
      </p:sp>
      <p:sp>
        <p:nvSpPr>
          <p:cNvPr id="75784" name="Rectangle 26"/>
          <p:cNvSpPr>
            <a:spLocks noChangeArrowheads="1"/>
          </p:cNvSpPr>
          <p:nvPr/>
        </p:nvSpPr>
        <p:spPr bwMode="auto">
          <a:xfrm>
            <a:off x="4616450" y="2208213"/>
            <a:ext cx="2133600" cy="13112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David</a:t>
            </a:r>
          </a:p>
          <a:p>
            <a:pPr>
              <a:spcBef>
                <a:spcPct val="0"/>
              </a:spcBef>
              <a:buClrTx/>
              <a:buSzTx/>
              <a:buFontTx/>
              <a:buNone/>
            </a:pPr>
            <a:r>
              <a:rPr kumimoji="0" lang="en-US" altLang="zh-CN">
                <a:latin typeface="Helvetica" panose="020B0604020202020204" pitchFamily="34" charset="0"/>
              </a:rPr>
              <a:t>Willian</a:t>
            </a:r>
          </a:p>
        </p:txBody>
      </p:sp>
      <p:sp>
        <p:nvSpPr>
          <p:cNvPr id="75785" name="Text Box 28"/>
          <p:cNvSpPr txBox="1">
            <a:spLocks noChangeArrowheads="1"/>
          </p:cNvSpPr>
          <p:nvPr/>
        </p:nvSpPr>
        <p:spPr bwMode="auto">
          <a:xfrm>
            <a:off x="701675" y="22780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800" i="1">
                <a:latin typeface="Helvetica" panose="020B0604020202020204" pitchFamily="34" charset="0"/>
              </a:rPr>
              <a:t>inst_child</a:t>
            </a:r>
          </a:p>
        </p:txBody>
      </p:sp>
      <p:sp>
        <p:nvSpPr>
          <p:cNvPr id="75786" name="Rectangle 29"/>
          <p:cNvSpPr>
            <a:spLocks noChangeArrowheads="1"/>
          </p:cNvSpPr>
          <p:nvPr/>
        </p:nvSpPr>
        <p:spPr bwMode="auto">
          <a:xfrm>
            <a:off x="2528888" y="3989388"/>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ID</a:t>
            </a:r>
          </a:p>
        </p:txBody>
      </p:sp>
      <p:sp>
        <p:nvSpPr>
          <p:cNvPr id="75787" name="Rectangle 31"/>
          <p:cNvSpPr>
            <a:spLocks noChangeArrowheads="1"/>
          </p:cNvSpPr>
          <p:nvPr/>
        </p:nvSpPr>
        <p:spPr bwMode="auto">
          <a:xfrm>
            <a:off x="4652963" y="3989388"/>
            <a:ext cx="21336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phone</a:t>
            </a:r>
          </a:p>
        </p:txBody>
      </p:sp>
      <p:sp>
        <p:nvSpPr>
          <p:cNvPr id="75788" name="Rectangle 32"/>
          <p:cNvSpPr>
            <a:spLocks noChangeArrowheads="1"/>
          </p:cNvSpPr>
          <p:nvPr/>
        </p:nvSpPr>
        <p:spPr bwMode="auto">
          <a:xfrm>
            <a:off x="2528888" y="4370388"/>
            <a:ext cx="2133600" cy="13128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a:latin typeface="Helvetica" panose="020B0604020202020204" pitchFamily="34" charset="0"/>
              </a:rPr>
              <a:t>99999</a:t>
            </a:r>
          </a:p>
          <a:p>
            <a:pPr algn="ctr">
              <a:spcBef>
                <a:spcPct val="0"/>
              </a:spcBef>
              <a:buClrTx/>
              <a:buSzTx/>
              <a:buFontTx/>
              <a:buNone/>
            </a:pPr>
            <a:r>
              <a:rPr kumimoji="0" lang="en-US" altLang="zh-CN" sz="1800">
                <a:latin typeface="Helvetica" panose="020B0604020202020204" pitchFamily="34" charset="0"/>
              </a:rPr>
              <a:t>99999</a:t>
            </a:r>
          </a:p>
        </p:txBody>
      </p:sp>
      <p:sp>
        <p:nvSpPr>
          <p:cNvPr id="75789" name="Rectangle 34"/>
          <p:cNvSpPr>
            <a:spLocks noChangeArrowheads="1"/>
          </p:cNvSpPr>
          <p:nvPr/>
        </p:nvSpPr>
        <p:spPr bwMode="auto">
          <a:xfrm>
            <a:off x="4652963" y="4370388"/>
            <a:ext cx="2133600" cy="13112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512-555-1234</a:t>
            </a:r>
          </a:p>
          <a:p>
            <a:pPr algn="ctr">
              <a:spcBef>
                <a:spcPct val="0"/>
              </a:spcBef>
              <a:buClrTx/>
              <a:buSzTx/>
              <a:buFontTx/>
              <a:buNone/>
            </a:pPr>
            <a:r>
              <a:rPr kumimoji="0" lang="en-US" altLang="zh-CN">
                <a:latin typeface="Helvetica" panose="020B0604020202020204" pitchFamily="34" charset="0"/>
              </a:rPr>
              <a:t>512-555-4321</a:t>
            </a:r>
          </a:p>
          <a:p>
            <a:pPr algn="ctr">
              <a:spcBef>
                <a:spcPct val="0"/>
              </a:spcBef>
              <a:buClrTx/>
              <a:buSzTx/>
              <a:buFontTx/>
              <a:buNone/>
            </a:pPr>
            <a:endParaRPr kumimoji="0" lang="en-US" altLang="zh-CN" sz="1800">
              <a:latin typeface="Helvetica" panose="020B0604020202020204" pitchFamily="34" charset="0"/>
            </a:endParaRPr>
          </a:p>
        </p:txBody>
      </p:sp>
      <p:sp>
        <p:nvSpPr>
          <p:cNvPr id="75790" name="Text Box 35"/>
          <p:cNvSpPr txBox="1">
            <a:spLocks noChangeArrowheads="1"/>
          </p:cNvSpPr>
          <p:nvPr/>
        </p:nvSpPr>
        <p:spPr bwMode="auto">
          <a:xfrm>
            <a:off x="668338" y="4484688"/>
            <a:ext cx="130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800" i="1">
                <a:latin typeface="Helvetica" panose="020B0604020202020204" pitchFamily="34" charset="0"/>
              </a:rPr>
              <a:t>inst_phone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8.4  </a:t>
            </a:r>
            <a:r>
              <a:rPr lang="zh-CN" altLang="en-US" smtClean="0"/>
              <a:t>函数依赖理论</a:t>
            </a:r>
          </a:p>
        </p:txBody>
      </p:sp>
      <p:sp>
        <p:nvSpPr>
          <p:cNvPr id="77827" name="Rectangle 3"/>
          <p:cNvSpPr>
            <a:spLocks noGrp="1" noChangeArrowheads="1"/>
          </p:cNvSpPr>
          <p:nvPr>
            <p:ph type="body" idx="1"/>
          </p:nvPr>
        </p:nvSpPr>
        <p:spPr/>
        <p:txBody>
          <a:bodyPr/>
          <a:lstStyle/>
          <a:p>
            <a:pPr eaLnBrk="1" hangingPunct="1">
              <a:lnSpc>
                <a:spcPct val="150000"/>
              </a:lnSpc>
            </a:pPr>
            <a:r>
              <a:rPr lang="zh-CN" altLang="en-US" sz="2400" smtClean="0"/>
              <a:t>本节要点</a:t>
            </a:r>
          </a:p>
          <a:p>
            <a:pPr lvl="1" eaLnBrk="1" hangingPunct="1">
              <a:lnSpc>
                <a:spcPct val="150000"/>
              </a:lnSpc>
            </a:pPr>
            <a:r>
              <a:rPr lang="zh-CN" altLang="en-US" sz="2000" smtClean="0"/>
              <a:t>函数依赖集的闭包</a:t>
            </a:r>
            <a:endParaRPr lang="en-US" altLang="zh-CN" sz="2000" smtClean="0"/>
          </a:p>
          <a:p>
            <a:pPr lvl="2" eaLnBrk="1" hangingPunct="1">
              <a:lnSpc>
                <a:spcPct val="150000"/>
              </a:lnSpc>
            </a:pPr>
            <a:r>
              <a:rPr lang="zh-CN" altLang="en-US" smtClean="0"/>
              <a:t>逻辑蕴含</a:t>
            </a:r>
            <a:endParaRPr lang="en-US" altLang="zh-CN" smtClean="0"/>
          </a:p>
          <a:p>
            <a:pPr lvl="2" eaLnBrk="1" hangingPunct="1">
              <a:lnSpc>
                <a:spcPct val="150000"/>
              </a:lnSpc>
            </a:pPr>
            <a:r>
              <a:rPr lang="en-US" altLang="zh-CN" smtClean="0">
                <a:sym typeface="Symbol" panose="05050102010706020507" pitchFamily="18" charset="2"/>
              </a:rPr>
              <a:t>Armstrong</a:t>
            </a:r>
            <a:r>
              <a:rPr lang="zh-CN" altLang="en-US" smtClean="0">
                <a:sym typeface="Symbol" panose="05050102010706020507" pitchFamily="18" charset="2"/>
              </a:rPr>
              <a:t>公理系统</a:t>
            </a:r>
            <a:endParaRPr lang="zh-CN" altLang="en-US" smtClean="0"/>
          </a:p>
          <a:p>
            <a:pPr lvl="1" eaLnBrk="1" hangingPunct="1">
              <a:lnSpc>
                <a:spcPct val="150000"/>
              </a:lnSpc>
            </a:pPr>
            <a:r>
              <a:rPr lang="zh-CN" altLang="en-US" sz="2000" smtClean="0"/>
              <a:t>属性集的闭包</a:t>
            </a:r>
          </a:p>
          <a:p>
            <a:pPr lvl="1" eaLnBrk="1" hangingPunct="1">
              <a:lnSpc>
                <a:spcPct val="150000"/>
              </a:lnSpc>
            </a:pPr>
            <a:r>
              <a:rPr lang="zh-CN" altLang="en-US" sz="2000" smtClean="0"/>
              <a:t>正则覆盖</a:t>
            </a:r>
            <a:endParaRPr lang="en-US" altLang="zh-CN" sz="2000" smtClean="0"/>
          </a:p>
          <a:p>
            <a:pPr lvl="2" eaLnBrk="1" hangingPunct="1">
              <a:lnSpc>
                <a:spcPct val="150000"/>
              </a:lnSpc>
            </a:pPr>
            <a:r>
              <a:rPr lang="zh-CN" altLang="en-US" smtClean="0"/>
              <a:t>无关属性</a:t>
            </a:r>
          </a:p>
          <a:p>
            <a:pPr lvl="1" eaLnBrk="1" hangingPunct="1">
              <a:lnSpc>
                <a:spcPct val="150000"/>
              </a:lnSpc>
            </a:pPr>
            <a:r>
              <a:rPr lang="zh-CN" altLang="en-US" sz="2000" smtClean="0"/>
              <a:t>无损分解</a:t>
            </a:r>
            <a:endParaRPr lang="en-US" altLang="zh-CN" sz="2000" smtClean="0"/>
          </a:p>
          <a:p>
            <a:pPr lvl="1" eaLnBrk="1" hangingPunct="1">
              <a:lnSpc>
                <a:spcPct val="150000"/>
              </a:lnSpc>
            </a:pPr>
            <a:r>
              <a:rPr lang="zh-CN" altLang="en-US" sz="2000" smtClean="0"/>
              <a:t>保持依赖</a:t>
            </a:r>
          </a:p>
          <a:p>
            <a:pPr>
              <a:lnSpc>
                <a:spcPct val="150000"/>
              </a:lnSpc>
            </a:pPr>
            <a:endParaRPr lang="zh-CN" altLang="en-US" sz="28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42975" y="314325"/>
            <a:ext cx="7924800" cy="457200"/>
          </a:xfrm>
        </p:spPr>
        <p:txBody>
          <a:bodyPr/>
          <a:lstStyle/>
          <a:p>
            <a:r>
              <a:rPr lang="zh-CN" altLang="en-US" smtClean="0"/>
              <a:t>函数依赖集的闭包</a:t>
            </a:r>
          </a:p>
        </p:txBody>
      </p:sp>
      <p:sp>
        <p:nvSpPr>
          <p:cNvPr id="79875" name="Rectangle 3"/>
          <p:cNvSpPr>
            <a:spLocks noGrp="1" noChangeArrowheads="1"/>
          </p:cNvSpPr>
          <p:nvPr>
            <p:ph type="body" idx="1"/>
          </p:nvPr>
        </p:nvSpPr>
        <p:spPr>
          <a:xfrm>
            <a:off x="830263" y="1468438"/>
            <a:ext cx="7450137" cy="4724400"/>
          </a:xfrm>
        </p:spPr>
        <p:txBody>
          <a:bodyPr/>
          <a:lstStyle/>
          <a:p>
            <a:r>
              <a:rPr lang="zh-CN" altLang="en-US" sz="2400" dirty="0" smtClean="0"/>
              <a:t>对于给定函数依赖</a:t>
            </a:r>
            <a:r>
              <a:rPr lang="en-US" altLang="zh-CN" sz="2400" dirty="0" smtClean="0"/>
              <a:t>F</a:t>
            </a:r>
            <a:r>
              <a:rPr lang="zh-CN" altLang="en-US" sz="2400" dirty="0" smtClean="0"/>
              <a:t>，有一些函数依赖被</a:t>
            </a:r>
            <a:r>
              <a:rPr lang="en-US" altLang="zh-CN" sz="2400" dirty="0" smtClean="0"/>
              <a:t>F</a:t>
            </a:r>
            <a:r>
              <a:rPr lang="zh-CN" altLang="en-US" sz="2400" dirty="0" smtClean="0"/>
              <a:t>逻辑蕴涵 </a:t>
            </a:r>
          </a:p>
          <a:p>
            <a:pPr lvl="1"/>
            <a:r>
              <a:rPr lang="zh-CN" altLang="en-US" sz="2000" dirty="0" smtClean="0"/>
              <a:t>如果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sym typeface="Monotype Sorts" charset="2"/>
              </a:rPr>
              <a:t>B</a:t>
            </a:r>
            <a:r>
              <a:rPr lang="en-US" altLang="zh-CN" sz="2000" dirty="0" smtClean="0">
                <a:sym typeface="Monotype Sorts" charset="2"/>
              </a:rPr>
              <a:t> </a:t>
            </a:r>
            <a:r>
              <a:rPr lang="zh-CN" altLang="en-US" sz="2000" dirty="0" smtClean="0">
                <a:sym typeface="Monotype Sorts" charset="2"/>
              </a:rPr>
              <a:t>且  </a:t>
            </a:r>
            <a:r>
              <a:rPr lang="en-US" altLang="zh-CN" sz="2000" i="1" dirty="0" smtClean="0">
                <a:sym typeface="Monotype Sorts" charset="2"/>
              </a:rPr>
              <a:t>B</a:t>
            </a:r>
            <a:r>
              <a:rPr lang="en-US" altLang="zh-CN" sz="2000" dirty="0" smtClean="0">
                <a:sym typeface="Monotype Sorts" charset="2"/>
              </a:rPr>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sym typeface="Monotype Sorts" charset="2"/>
              </a:rPr>
              <a:t>C</a:t>
            </a:r>
            <a:r>
              <a:rPr lang="en-US" altLang="zh-CN" sz="2000" dirty="0" smtClean="0">
                <a:sym typeface="Monotype Sorts" charset="2"/>
              </a:rPr>
              <a:t>,  </a:t>
            </a:r>
            <a:r>
              <a:rPr lang="zh-CN" altLang="en-US" sz="2000" dirty="0" smtClean="0">
                <a:sym typeface="Monotype Sorts" charset="2"/>
              </a:rPr>
              <a:t>可以推断出 </a:t>
            </a:r>
            <a:r>
              <a:rPr lang="en-US" altLang="zh-CN" sz="2000" i="1" dirty="0" smtClean="0">
                <a:sym typeface="Monotype Sorts" charset="2"/>
              </a:rPr>
              <a:t>A</a:t>
            </a:r>
            <a:r>
              <a:rPr lang="en-US" altLang="zh-CN" sz="2000" dirty="0" smtClean="0">
                <a:sym typeface="Monotype Sorts" charset="2"/>
              </a:rPr>
              <a:t> </a:t>
            </a:r>
            <a:r>
              <a:rPr lang="en-US" altLang="zh-CN" sz="2000" dirty="0" smtClean="0">
                <a:sym typeface="Symbol" panose="05050102010706020507" pitchFamily="18" charset="2"/>
              </a:rPr>
              <a:t></a:t>
            </a:r>
            <a:r>
              <a:rPr lang="en-US" altLang="zh-CN" sz="2000" dirty="0" smtClean="0">
                <a:sym typeface="Monotype Sorts" charset="2"/>
              </a:rPr>
              <a:t> C</a:t>
            </a:r>
            <a:endParaRPr lang="en-US" altLang="zh-CN" sz="2000" i="1" dirty="0" smtClean="0"/>
          </a:p>
          <a:p>
            <a:r>
              <a:rPr lang="zh-CN" altLang="en-US" sz="2400" dirty="0" smtClean="0"/>
              <a:t>被</a:t>
            </a:r>
            <a:r>
              <a:rPr lang="en-US" altLang="zh-CN" sz="2400" dirty="0" smtClean="0"/>
              <a:t>F</a:t>
            </a:r>
            <a:r>
              <a:rPr lang="zh-CN" altLang="en-US" sz="2400" dirty="0" smtClean="0"/>
              <a:t>逻辑蕴涵的所有函数依赖的集合称作</a:t>
            </a:r>
            <a:r>
              <a:rPr lang="en-US" altLang="zh-CN" sz="2400" dirty="0" smtClean="0"/>
              <a:t>F</a:t>
            </a:r>
            <a:r>
              <a:rPr lang="zh-CN" altLang="en-US" sz="2400" dirty="0" smtClean="0"/>
              <a:t>的</a:t>
            </a:r>
            <a:r>
              <a:rPr lang="zh-CN" altLang="en-US" sz="2400" b="1" dirty="0" smtClean="0">
                <a:solidFill>
                  <a:srgbClr val="000099"/>
                </a:solidFill>
              </a:rPr>
              <a:t>闭包</a:t>
            </a:r>
            <a:endParaRPr lang="en-US" altLang="zh-CN" sz="2400" dirty="0" smtClean="0"/>
          </a:p>
          <a:p>
            <a:r>
              <a:rPr lang="en-US" altLang="zh-CN" sz="2400" b="1" i="1" dirty="0" smtClean="0">
                <a:solidFill>
                  <a:srgbClr val="000099"/>
                </a:solidFill>
              </a:rPr>
              <a:t>F</a:t>
            </a:r>
            <a:r>
              <a:rPr lang="en-US" altLang="zh-CN" sz="2400" baseline="44000" dirty="0" smtClean="0">
                <a:solidFill>
                  <a:srgbClr val="000099"/>
                </a:solidFill>
              </a:rPr>
              <a:t>+</a:t>
            </a:r>
            <a:r>
              <a:rPr lang="zh-CN" altLang="en-US" sz="2400" dirty="0" smtClean="0"/>
              <a:t>表示</a:t>
            </a:r>
            <a:r>
              <a:rPr lang="en-US" altLang="zh-CN" sz="2400" dirty="0" smtClean="0"/>
              <a:t>F</a:t>
            </a:r>
            <a:r>
              <a:rPr lang="zh-CN" altLang="en-US" sz="2400" dirty="0" smtClean="0"/>
              <a:t>的闭包</a:t>
            </a:r>
          </a:p>
          <a:p>
            <a:pPr eaLnBrk="1" hangingPunct="1"/>
            <a:r>
              <a:rPr lang="en-US" altLang="zh-CN" sz="2400" dirty="0" smtClean="0"/>
              <a:t>F</a:t>
            </a:r>
            <a:r>
              <a:rPr lang="en-US" altLang="zh-CN" sz="2400" baseline="30000" dirty="0" smtClean="0"/>
              <a:t>+</a:t>
            </a:r>
            <a:r>
              <a:rPr lang="zh-CN" altLang="en-US" sz="2400" dirty="0" smtClean="0"/>
              <a:t>的规模</a:t>
            </a:r>
          </a:p>
          <a:p>
            <a:pPr lvl="1" eaLnBrk="1" hangingPunct="1"/>
            <a:r>
              <a:rPr lang="en-US" altLang="zh-CN" sz="2000" dirty="0" smtClean="0"/>
              <a:t>Np</a:t>
            </a:r>
            <a:r>
              <a:rPr lang="zh-CN" altLang="en-US" sz="2000" dirty="0" smtClean="0"/>
              <a:t>，任何计算</a:t>
            </a:r>
            <a:r>
              <a:rPr lang="en-US" altLang="zh-CN" sz="2000" dirty="0" smtClean="0"/>
              <a:t>F</a:t>
            </a:r>
            <a:r>
              <a:rPr lang="en-US" altLang="zh-CN" sz="2000" baseline="30000" dirty="0" smtClean="0"/>
              <a:t>+</a:t>
            </a:r>
            <a:r>
              <a:rPr lang="zh-CN" altLang="en-US" sz="2000" dirty="0" smtClean="0"/>
              <a:t>的算法一定是</a:t>
            </a:r>
            <a:r>
              <a:rPr lang="en-US" altLang="zh-CN" sz="2000" dirty="0" smtClean="0"/>
              <a:t>np</a:t>
            </a:r>
          </a:p>
          <a:p>
            <a:pPr eaLnBrk="1" hangingPunct="1">
              <a:lnSpc>
                <a:spcPct val="95000"/>
              </a:lnSpc>
            </a:pPr>
            <a:r>
              <a:rPr lang="zh-CN" altLang="en-US" sz="2400" dirty="0" smtClean="0"/>
              <a:t>示例</a:t>
            </a:r>
          </a:p>
          <a:p>
            <a:pPr lvl="1" eaLnBrk="1" hangingPunct="1">
              <a:lnSpc>
                <a:spcPct val="95000"/>
              </a:lnSpc>
              <a:buFontTx/>
              <a:buNone/>
            </a:pPr>
            <a:r>
              <a:rPr lang="en-US" altLang="zh-CN" sz="2000" dirty="0" smtClean="0"/>
              <a:t>R(X, Y), F = {X</a:t>
            </a:r>
            <a:r>
              <a:rPr lang="en-US" altLang="zh-CN" sz="2000" dirty="0" smtClean="0">
                <a:sym typeface="Symbol" panose="05050102010706020507" pitchFamily="18" charset="2"/>
              </a:rPr>
              <a:t>Y}</a:t>
            </a:r>
          </a:p>
          <a:p>
            <a:pPr lvl="1" eaLnBrk="1" hangingPunct="1">
              <a:lnSpc>
                <a:spcPct val="95000"/>
              </a:lnSpc>
              <a:buFontTx/>
              <a:buNone/>
            </a:pPr>
            <a:r>
              <a:rPr lang="en-US" altLang="zh-CN" sz="2000" dirty="0" smtClean="0">
                <a:sym typeface="Symbol" panose="05050102010706020507" pitchFamily="18" charset="2"/>
              </a:rPr>
              <a:t>F</a:t>
            </a:r>
            <a:r>
              <a:rPr lang="en-US" altLang="zh-CN" sz="2000" baseline="28000" dirty="0" smtClean="0">
                <a:sym typeface="Symbol" panose="05050102010706020507" pitchFamily="18" charset="2"/>
              </a:rPr>
              <a:t>+</a:t>
            </a:r>
            <a:r>
              <a:rPr lang="en-US" altLang="zh-CN" sz="2000" dirty="0" smtClean="0">
                <a:sym typeface="Symbol" panose="05050102010706020507" pitchFamily="18" charset="2"/>
              </a:rPr>
              <a:t> = {</a:t>
            </a:r>
            <a:r>
              <a:rPr lang="en-US" altLang="zh-CN" sz="2000" dirty="0" smtClean="0"/>
              <a:t>X</a:t>
            </a:r>
            <a:r>
              <a:rPr lang="en-US" altLang="zh-CN" sz="2000" dirty="0" smtClean="0">
                <a:sym typeface="Symbol" panose="05050102010706020507" pitchFamily="18" charset="2"/>
              </a:rPr>
              <a:t></a:t>
            </a:r>
            <a:r>
              <a:rPr lang="zh-CN" altLang="en-US" sz="2000" dirty="0" smtClean="0">
                <a:sym typeface="Symbol" panose="05050102010706020507" pitchFamily="18" charset="2"/>
              </a:rPr>
              <a:t>， </a:t>
            </a:r>
            <a:r>
              <a:rPr lang="en-US" altLang="zh-CN" sz="2000" dirty="0" smtClean="0"/>
              <a:t>X</a:t>
            </a:r>
            <a:r>
              <a:rPr lang="en-US" altLang="zh-CN" sz="2000" dirty="0" smtClean="0">
                <a:sym typeface="Symbol" panose="05050102010706020507" pitchFamily="18" charset="2"/>
              </a:rPr>
              <a:t>X</a:t>
            </a:r>
            <a:r>
              <a:rPr lang="zh-CN" altLang="en-US" sz="2000" dirty="0" smtClean="0">
                <a:sym typeface="Symbol" panose="05050102010706020507" pitchFamily="18" charset="2"/>
              </a:rPr>
              <a:t>， </a:t>
            </a:r>
            <a:r>
              <a:rPr lang="en-US" altLang="zh-CN" sz="2000" dirty="0" smtClean="0"/>
              <a:t>X</a:t>
            </a:r>
            <a:r>
              <a:rPr lang="en-US" altLang="zh-CN" sz="2000" dirty="0" smtClean="0">
                <a:sym typeface="Symbol" panose="05050102010706020507" pitchFamily="18" charset="2"/>
              </a:rPr>
              <a:t>Y</a:t>
            </a:r>
            <a:r>
              <a:rPr lang="zh-CN" altLang="en-US" sz="2000" dirty="0" smtClean="0">
                <a:sym typeface="Symbol" panose="05050102010706020507" pitchFamily="18" charset="2"/>
              </a:rPr>
              <a:t>， </a:t>
            </a:r>
            <a:r>
              <a:rPr lang="en-US" altLang="zh-CN" sz="2000" dirty="0" smtClean="0"/>
              <a:t>X</a:t>
            </a:r>
            <a:r>
              <a:rPr lang="en-US" altLang="zh-CN" sz="2000" dirty="0" smtClean="0">
                <a:sym typeface="Symbol" panose="05050102010706020507" pitchFamily="18" charset="2"/>
              </a:rPr>
              <a:t>XY</a:t>
            </a:r>
            <a:r>
              <a:rPr lang="zh-CN" altLang="en-US" sz="2000" dirty="0" smtClean="0">
                <a:sym typeface="Symbol" panose="05050102010706020507" pitchFamily="18" charset="2"/>
              </a:rPr>
              <a:t>，</a:t>
            </a:r>
            <a:r>
              <a:rPr lang="en-US" altLang="zh-CN" sz="2000" dirty="0" smtClean="0"/>
              <a:t>Y</a:t>
            </a:r>
            <a:r>
              <a:rPr lang="en-US" altLang="zh-CN" sz="2000" dirty="0" smtClean="0">
                <a:sym typeface="Symbol" panose="05050102010706020507" pitchFamily="18" charset="2"/>
              </a:rPr>
              <a:t></a:t>
            </a:r>
            <a:r>
              <a:rPr lang="zh-CN" altLang="en-US" sz="2000" dirty="0" smtClean="0">
                <a:sym typeface="Symbol" panose="05050102010706020507" pitchFamily="18" charset="2"/>
              </a:rPr>
              <a:t>， </a:t>
            </a:r>
            <a:r>
              <a:rPr lang="en-US" altLang="zh-CN" sz="2000" dirty="0" smtClean="0">
                <a:sym typeface="Symbol" panose="05050102010706020507" pitchFamily="18" charset="2"/>
              </a:rPr>
              <a:t>YY</a:t>
            </a:r>
            <a:r>
              <a:rPr lang="zh-CN" altLang="en-US" sz="2000" dirty="0" smtClean="0">
                <a:sym typeface="Symbol" panose="05050102010706020507" pitchFamily="18" charset="2"/>
              </a:rPr>
              <a:t>，</a:t>
            </a:r>
            <a:r>
              <a:rPr lang="en-US" altLang="zh-CN" sz="2000" dirty="0" smtClean="0"/>
              <a:t>XY</a:t>
            </a:r>
            <a:r>
              <a:rPr lang="en-US" altLang="zh-CN" sz="2000" dirty="0" smtClean="0">
                <a:sym typeface="Symbol" panose="05050102010706020507" pitchFamily="18" charset="2"/>
              </a:rPr>
              <a:t> </a:t>
            </a:r>
            <a:r>
              <a:rPr lang="zh-CN" altLang="en-US" sz="2000" dirty="0" smtClean="0">
                <a:sym typeface="Symbol" panose="05050102010706020507" pitchFamily="18" charset="2"/>
              </a:rPr>
              <a:t>，</a:t>
            </a:r>
            <a:r>
              <a:rPr lang="en-US" altLang="zh-CN" sz="2000" dirty="0" smtClean="0"/>
              <a:t>XY</a:t>
            </a:r>
            <a:r>
              <a:rPr lang="en-US" altLang="zh-CN" sz="2000" dirty="0" smtClean="0">
                <a:sym typeface="Symbol" panose="05050102010706020507" pitchFamily="18" charset="2"/>
              </a:rPr>
              <a:t>X</a:t>
            </a:r>
            <a:r>
              <a:rPr lang="zh-CN" altLang="en-US" sz="2000" dirty="0" smtClean="0">
                <a:sym typeface="Symbol" panose="05050102010706020507" pitchFamily="18" charset="2"/>
              </a:rPr>
              <a:t>，</a:t>
            </a:r>
            <a:r>
              <a:rPr lang="en-US" altLang="zh-CN" sz="2000" dirty="0" smtClean="0"/>
              <a:t>XY</a:t>
            </a:r>
            <a:r>
              <a:rPr lang="en-US" altLang="zh-CN" sz="2000" dirty="0" smtClean="0">
                <a:sym typeface="Symbol" panose="05050102010706020507" pitchFamily="18" charset="2"/>
              </a:rPr>
              <a:t>Y</a:t>
            </a:r>
            <a:r>
              <a:rPr lang="zh-CN" altLang="en-US" sz="2000" dirty="0" smtClean="0">
                <a:sym typeface="Symbol" panose="05050102010706020507" pitchFamily="18" charset="2"/>
              </a:rPr>
              <a:t>，</a:t>
            </a:r>
            <a:r>
              <a:rPr lang="en-US" altLang="zh-CN" sz="2000" dirty="0" smtClean="0"/>
              <a:t>XY</a:t>
            </a:r>
            <a:r>
              <a:rPr lang="en-US" altLang="zh-CN" sz="2000" dirty="0" smtClean="0">
                <a:sym typeface="Symbol" panose="05050102010706020507" pitchFamily="18" charset="2"/>
              </a:rPr>
              <a:t>XY}</a:t>
            </a:r>
          </a:p>
          <a:p>
            <a:endParaRPr lang="zh-CN" altLang="en-US" sz="2400" dirty="0" smtClean="0">
              <a:solidFill>
                <a:srgbClr val="000099"/>
              </a:solidFill>
            </a:endParaRPr>
          </a:p>
          <a:p>
            <a:endParaRPr lang="en-US" altLang="zh-CN" dirty="0" smtClean="0">
              <a:sym typeface="Greek Symbols" pitchFamily="18" charset="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50888" y="317500"/>
            <a:ext cx="7924800" cy="457200"/>
          </a:xfrm>
        </p:spPr>
        <p:txBody>
          <a:bodyPr/>
          <a:lstStyle/>
          <a:p>
            <a:r>
              <a:rPr lang="en-US" altLang="zh-CN" smtClean="0">
                <a:sym typeface="Symbol" panose="05050102010706020507" pitchFamily="18" charset="2"/>
              </a:rPr>
              <a:t>Armstrong</a:t>
            </a:r>
            <a:r>
              <a:rPr lang="zh-CN" altLang="en-US" smtClean="0">
                <a:sym typeface="Symbol" panose="05050102010706020507" pitchFamily="18" charset="2"/>
              </a:rPr>
              <a:t>公理系统</a:t>
            </a:r>
            <a:endParaRPr lang="zh-CN" altLang="en-US" smtClean="0"/>
          </a:p>
        </p:txBody>
      </p:sp>
      <p:sp>
        <p:nvSpPr>
          <p:cNvPr id="81923" name="Rectangle 3"/>
          <p:cNvSpPr>
            <a:spLocks noGrp="1" noChangeArrowheads="1"/>
          </p:cNvSpPr>
          <p:nvPr>
            <p:ph type="body" idx="1"/>
          </p:nvPr>
        </p:nvSpPr>
        <p:spPr>
          <a:xfrm>
            <a:off x="506413" y="1477963"/>
            <a:ext cx="8637587" cy="4714875"/>
          </a:xfrm>
        </p:spPr>
        <p:txBody>
          <a:bodyPr/>
          <a:lstStyle/>
          <a:p>
            <a:pPr>
              <a:lnSpc>
                <a:spcPct val="150000"/>
              </a:lnSpc>
            </a:pPr>
            <a:r>
              <a:rPr lang="zh-CN" altLang="en-US" sz="2400" smtClean="0"/>
              <a:t>通过反复运用</a:t>
            </a:r>
            <a:r>
              <a:rPr lang="en-US" altLang="zh-CN" sz="2400" b="1" smtClean="0">
                <a:solidFill>
                  <a:srgbClr val="000099"/>
                </a:solidFill>
              </a:rPr>
              <a:t>Armstrong’s Axioms </a:t>
            </a:r>
            <a:r>
              <a:rPr lang="zh-CN" altLang="en-US" sz="2400" smtClean="0"/>
              <a:t>，得到</a:t>
            </a:r>
            <a:r>
              <a:rPr lang="en-US" altLang="zh-CN" sz="2400" smtClean="0"/>
              <a:t>F</a:t>
            </a:r>
            <a:r>
              <a:rPr lang="en-US" altLang="zh-CN" sz="2400" i="1" baseline="30000" smtClean="0"/>
              <a:t>+</a:t>
            </a:r>
            <a:r>
              <a:rPr lang="zh-CN" altLang="en-US" sz="2400" smtClean="0"/>
              <a:t> </a:t>
            </a:r>
            <a:endParaRPr lang="en-US" altLang="zh-CN" sz="2400" smtClean="0"/>
          </a:p>
          <a:p>
            <a:pPr lvl="1">
              <a:lnSpc>
                <a:spcPct val="150000"/>
              </a:lnSpc>
            </a:pPr>
            <a:r>
              <a:rPr lang="en-US" altLang="zh-CN" sz="2000" smtClean="0"/>
              <a:t>if </a:t>
            </a:r>
            <a:r>
              <a:rPr lang="en-US" altLang="zh-CN" sz="2000" i="1" smtClean="0">
                <a:sym typeface="Symbol" panose="05050102010706020507" pitchFamily="18" charset="2"/>
              </a:rPr>
              <a:t></a:t>
            </a:r>
            <a:r>
              <a:rPr lang="en-US" altLang="zh-CN" sz="2000" smtClean="0">
                <a:sym typeface="Symbol" panose="05050102010706020507" pitchFamily="18" charset="2"/>
              </a:rPr>
              <a:t>  , then  </a:t>
            </a:r>
            <a:r>
              <a:rPr lang="en-US" altLang="zh-CN" sz="2000" smtClean="0">
                <a:sym typeface="Monotype Sorts" charset="2"/>
              </a:rPr>
              <a:t> </a:t>
            </a:r>
            <a:r>
              <a:rPr lang="en-US" altLang="zh-CN" sz="2000" i="1" smtClean="0">
                <a:sym typeface="Symbol" panose="05050102010706020507" pitchFamily="18" charset="2"/>
              </a:rPr>
              <a:t>     </a:t>
            </a:r>
            <a:r>
              <a:rPr lang="en-US" altLang="zh-CN" sz="2000" b="1" smtClean="0">
                <a:sym typeface="Symbol" panose="05050102010706020507" pitchFamily="18" charset="2"/>
              </a:rPr>
              <a:t>(</a:t>
            </a:r>
            <a:r>
              <a:rPr lang="zh-CN" altLang="en-US" sz="2000" b="1" smtClean="0">
                <a:solidFill>
                  <a:srgbClr val="000099"/>
                </a:solidFill>
                <a:sym typeface="Symbol" panose="05050102010706020507" pitchFamily="18" charset="2"/>
              </a:rPr>
              <a:t>自反律</a:t>
            </a:r>
            <a:r>
              <a:rPr lang="en-US" altLang="zh-CN" sz="2000" b="1" smtClean="0">
                <a:sym typeface="Symbol" panose="05050102010706020507" pitchFamily="18" charset="2"/>
              </a:rPr>
              <a:t>)</a:t>
            </a:r>
            <a:endParaRPr lang="en-US" altLang="zh-CN" sz="2000" smtClean="0">
              <a:sym typeface="Symbol" panose="05050102010706020507" pitchFamily="18" charset="2"/>
            </a:endParaRPr>
          </a:p>
          <a:p>
            <a:pPr lvl="1">
              <a:lnSpc>
                <a:spcPct val="150000"/>
              </a:lnSpc>
            </a:pPr>
            <a:r>
              <a:rPr lang="en-US" altLang="zh-CN" sz="2000" smtClean="0">
                <a:sym typeface="Symbol" panose="05050102010706020507" pitchFamily="18" charset="2"/>
              </a:rPr>
              <a:t>if  </a:t>
            </a:r>
            <a:r>
              <a:rPr lang="en-US" altLang="zh-CN" sz="2000" smtClean="0">
                <a:sym typeface="Monotype Sorts" charset="2"/>
              </a:rPr>
              <a:t> </a:t>
            </a:r>
            <a:r>
              <a:rPr lang="en-US" altLang="zh-CN" sz="2000" i="1" smtClean="0">
                <a:sym typeface="Symbol" panose="05050102010706020507" pitchFamily="18" charset="2"/>
              </a:rPr>
              <a:t>, </a:t>
            </a:r>
            <a:r>
              <a:rPr lang="en-US" altLang="zh-CN" sz="2000" smtClean="0">
                <a:sym typeface="Symbol" panose="05050102010706020507" pitchFamily="18" charset="2"/>
              </a:rPr>
              <a:t>then </a:t>
            </a:r>
            <a:r>
              <a:rPr lang="en-US" altLang="zh-CN" sz="2000" smtClean="0">
                <a:sym typeface="Greek Symbols" pitchFamily="18" charset="2"/>
              </a:rPr>
              <a:t> </a:t>
            </a:r>
            <a:r>
              <a:rPr lang="en-US" altLang="zh-CN" sz="2000" smtClean="0">
                <a:sym typeface="Symbol" panose="05050102010706020507" pitchFamily="18" charset="2"/>
              </a:rPr>
              <a:t> </a:t>
            </a:r>
            <a:r>
              <a:rPr lang="en-US" altLang="zh-CN" sz="2000" smtClean="0">
                <a:sym typeface="Monotype Sorts" charset="2"/>
              </a:rPr>
              <a:t> </a:t>
            </a:r>
            <a:r>
              <a:rPr lang="en-US" altLang="zh-CN" sz="2000" smtClean="0">
                <a:sym typeface="Symbol" panose="05050102010706020507" pitchFamily="18" charset="2"/>
              </a:rPr>
              <a:t> </a:t>
            </a:r>
            <a:r>
              <a:rPr lang="en-US" altLang="zh-CN" sz="2000" smtClean="0">
                <a:sym typeface="Monotype Sorts" charset="2"/>
              </a:rPr>
              <a:t> </a:t>
            </a:r>
            <a:r>
              <a:rPr lang="en-US" altLang="zh-CN" sz="2000" i="1" smtClean="0">
                <a:sym typeface="Symbol" panose="05050102010706020507" pitchFamily="18" charset="2"/>
              </a:rPr>
              <a:t>      </a:t>
            </a:r>
            <a:r>
              <a:rPr lang="en-US" altLang="zh-CN" sz="2000" b="1" smtClean="0">
                <a:sym typeface="Symbol" panose="05050102010706020507" pitchFamily="18" charset="2"/>
              </a:rPr>
              <a:t>(</a:t>
            </a:r>
            <a:r>
              <a:rPr lang="zh-CN" altLang="en-US" sz="2000" b="1" smtClean="0">
                <a:solidFill>
                  <a:srgbClr val="000099"/>
                </a:solidFill>
                <a:sym typeface="Symbol" panose="05050102010706020507" pitchFamily="18" charset="2"/>
              </a:rPr>
              <a:t>增补律</a:t>
            </a:r>
            <a:r>
              <a:rPr lang="en-US" altLang="zh-CN" sz="2000" b="1" smtClean="0">
                <a:sym typeface="Symbol" panose="05050102010706020507" pitchFamily="18" charset="2"/>
              </a:rPr>
              <a:t>)</a:t>
            </a:r>
            <a:endParaRPr lang="en-US" altLang="zh-CN" sz="2000" smtClean="0">
              <a:sym typeface="Symbol" panose="05050102010706020507" pitchFamily="18" charset="2"/>
            </a:endParaRPr>
          </a:p>
          <a:p>
            <a:pPr lvl="1">
              <a:lnSpc>
                <a:spcPct val="150000"/>
              </a:lnSpc>
            </a:pPr>
            <a:r>
              <a:rPr lang="en-US" altLang="zh-CN" sz="2000" smtClean="0">
                <a:sym typeface="Symbol" panose="05050102010706020507" pitchFamily="18" charset="2"/>
              </a:rPr>
              <a:t>if  </a:t>
            </a:r>
            <a:r>
              <a:rPr lang="en-US" altLang="zh-CN" sz="2000" smtClean="0">
                <a:sym typeface="Monotype Sorts" charset="2"/>
              </a:rPr>
              <a:t> </a:t>
            </a:r>
            <a:r>
              <a:rPr lang="en-US" altLang="zh-CN" sz="2000" i="1" smtClean="0">
                <a:sym typeface="Symbol" panose="05050102010706020507" pitchFamily="18" charset="2"/>
              </a:rPr>
              <a:t>, </a:t>
            </a:r>
            <a:r>
              <a:rPr lang="en-US" altLang="zh-CN" sz="2000" smtClean="0">
                <a:sym typeface="Symbol" panose="05050102010706020507" pitchFamily="18" charset="2"/>
              </a:rPr>
              <a:t>and </a:t>
            </a:r>
            <a:r>
              <a:rPr lang="en-US" altLang="zh-CN" sz="2000" i="1" smtClean="0">
                <a:sym typeface="Symbol" panose="05050102010706020507" pitchFamily="18" charset="2"/>
              </a:rPr>
              <a:t> </a:t>
            </a:r>
            <a:r>
              <a:rPr lang="en-US" altLang="zh-CN" sz="2000" smtClean="0">
                <a:sym typeface="Symbol" panose="05050102010706020507" pitchFamily="18" charset="2"/>
              </a:rPr>
              <a:t> </a:t>
            </a:r>
            <a:r>
              <a:rPr lang="en-US" altLang="zh-CN" sz="2000" smtClean="0">
                <a:sym typeface="Monotype Sorts" charset="2"/>
              </a:rPr>
              <a:t>, then </a:t>
            </a:r>
            <a:r>
              <a:rPr lang="en-US" altLang="zh-CN" sz="2000" smtClean="0">
                <a:sym typeface="Symbol" panose="05050102010706020507" pitchFamily="18" charset="2"/>
              </a:rPr>
              <a:t> </a:t>
            </a:r>
            <a:r>
              <a:rPr lang="en-US" altLang="zh-CN" sz="2000" smtClean="0">
                <a:sym typeface="Monotype Sorts" charset="2"/>
              </a:rPr>
              <a:t> </a:t>
            </a:r>
            <a:r>
              <a:rPr lang="en-US" altLang="zh-CN" sz="2000" smtClean="0">
                <a:sym typeface="Symbol" panose="05050102010706020507" pitchFamily="18" charset="2"/>
              </a:rPr>
              <a:t> </a:t>
            </a:r>
            <a:r>
              <a:rPr lang="en-US" altLang="zh-CN" sz="2000" smtClean="0">
                <a:sym typeface="Greek Symbols" pitchFamily="18" charset="2"/>
              </a:rPr>
              <a:t>   </a:t>
            </a:r>
            <a:r>
              <a:rPr lang="en-US" altLang="zh-CN" sz="2000" b="1" smtClean="0">
                <a:sym typeface="Greek Symbols" pitchFamily="18" charset="2"/>
              </a:rPr>
              <a:t>(</a:t>
            </a:r>
            <a:r>
              <a:rPr lang="zh-CN" altLang="en-US" sz="2000" b="1" smtClean="0">
                <a:solidFill>
                  <a:srgbClr val="000099"/>
                </a:solidFill>
                <a:sym typeface="Greek Symbols" pitchFamily="18" charset="2"/>
              </a:rPr>
              <a:t>传递率</a:t>
            </a:r>
            <a:r>
              <a:rPr lang="en-US" altLang="zh-CN" sz="2000" b="1" smtClean="0">
                <a:sym typeface="Greek Symbols" pitchFamily="18" charset="2"/>
              </a:rPr>
              <a:t>)</a:t>
            </a:r>
            <a:endParaRPr lang="en-US" altLang="zh-CN" sz="2400" b="1" smtClean="0">
              <a:sym typeface="Greek Symbols" pitchFamily="18" charset="2"/>
            </a:endParaRPr>
          </a:p>
          <a:p>
            <a:pPr eaLnBrk="1" hangingPunct="1">
              <a:lnSpc>
                <a:spcPct val="150000"/>
              </a:lnSpc>
            </a:pPr>
            <a:r>
              <a:rPr lang="zh-CN" altLang="en-US" sz="2400" smtClean="0">
                <a:latin typeface="华文新魏" panose="02010800040101010101" pitchFamily="2" charset="-122"/>
              </a:rPr>
              <a:t>推理规则系统</a:t>
            </a:r>
          </a:p>
          <a:p>
            <a:pPr lvl="1">
              <a:lnSpc>
                <a:spcPct val="150000"/>
              </a:lnSpc>
            </a:pPr>
            <a:r>
              <a:rPr lang="zh-CN" altLang="en-US" sz="2000" b="1" smtClean="0">
                <a:solidFill>
                  <a:srgbClr val="000099"/>
                </a:solidFill>
                <a:sym typeface="Greek Symbols" pitchFamily="18" charset="2"/>
              </a:rPr>
              <a:t>正确有效的</a:t>
            </a:r>
            <a:r>
              <a:rPr lang="en-US" altLang="zh-CN" sz="2000" b="1" smtClean="0">
                <a:solidFill>
                  <a:srgbClr val="000099"/>
                </a:solidFill>
                <a:sym typeface="Greek Symbols" pitchFamily="18" charset="2"/>
              </a:rPr>
              <a:t>(sound</a:t>
            </a:r>
            <a:r>
              <a:rPr lang="en-US" altLang="zh-CN" sz="2000" smtClean="0">
                <a:sym typeface="Greek Symbols" pitchFamily="18" charset="2"/>
              </a:rPr>
              <a:t>)(</a:t>
            </a:r>
            <a:r>
              <a:rPr lang="zh-CN" altLang="en-US" sz="2000" smtClean="0">
                <a:sym typeface="Greek Symbols" pitchFamily="18" charset="2"/>
              </a:rPr>
              <a:t>它们不产生任何错的函数依赖</a:t>
            </a:r>
            <a:r>
              <a:rPr lang="en-US" altLang="zh-CN" sz="2000" smtClean="0">
                <a:sym typeface="Greek Symbols" pitchFamily="18" charset="2"/>
              </a:rPr>
              <a:t>)</a:t>
            </a:r>
          </a:p>
          <a:p>
            <a:pPr lvl="1">
              <a:lnSpc>
                <a:spcPct val="150000"/>
              </a:lnSpc>
            </a:pPr>
            <a:r>
              <a:rPr lang="zh-CN" altLang="en-US" sz="2000" b="1" smtClean="0">
                <a:solidFill>
                  <a:srgbClr val="000099"/>
                </a:solidFill>
                <a:sym typeface="Greek Symbols" pitchFamily="18" charset="2"/>
              </a:rPr>
              <a:t>完备的</a:t>
            </a:r>
            <a:r>
              <a:rPr lang="en-US" altLang="zh-CN" sz="2000" b="1" smtClean="0">
                <a:solidFill>
                  <a:srgbClr val="000099"/>
                </a:solidFill>
                <a:sym typeface="Greek Symbols" pitchFamily="18" charset="2"/>
              </a:rPr>
              <a:t>(complete)</a:t>
            </a:r>
            <a:r>
              <a:rPr lang="en-US" altLang="zh-CN" sz="2000" smtClean="0">
                <a:sym typeface="Greek Symbols" pitchFamily="18" charset="2"/>
              </a:rPr>
              <a:t> (</a:t>
            </a:r>
            <a:r>
              <a:rPr lang="zh-CN" altLang="en-US" sz="2000" smtClean="0">
                <a:sym typeface="Greek Symbols" pitchFamily="18" charset="2"/>
              </a:rPr>
              <a:t>对于给定函数依赖集</a:t>
            </a:r>
            <a:r>
              <a:rPr lang="en-US" altLang="zh-CN" sz="2000" smtClean="0">
                <a:sym typeface="Greek Symbols" pitchFamily="18" charset="2"/>
              </a:rPr>
              <a:t>F</a:t>
            </a:r>
            <a:r>
              <a:rPr lang="zh-CN" altLang="en-US" sz="2000" smtClean="0">
                <a:sym typeface="Greek Symbols" pitchFamily="18" charset="2"/>
              </a:rPr>
              <a:t>，它们能产生全部</a:t>
            </a:r>
            <a:r>
              <a:rPr lang="en-US" altLang="zh-CN" sz="2000" smtClean="0"/>
              <a:t>F</a:t>
            </a:r>
            <a:r>
              <a:rPr lang="en-US" altLang="zh-CN" sz="2000" i="1" baseline="30000" smtClean="0"/>
              <a:t>+</a:t>
            </a:r>
            <a:r>
              <a:rPr lang="en-US" altLang="zh-CN" sz="2000" smtClean="0">
                <a:sym typeface="Greek Symbols" pitchFamily="18" charset="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52400"/>
            <a:ext cx="8280400" cy="838200"/>
          </a:xfrm>
        </p:spPr>
        <p:txBody>
          <a:bodyPr/>
          <a:lstStyle/>
          <a:p>
            <a:pPr eaLnBrk="1" hangingPunct="1"/>
            <a:r>
              <a:rPr lang="zh-CN" altLang="en-US" sz="4000" smtClean="0"/>
              <a:t>关系模式规范化理论和方法</a:t>
            </a:r>
          </a:p>
        </p:txBody>
      </p:sp>
      <p:sp>
        <p:nvSpPr>
          <p:cNvPr id="12291" name="Rectangle 3"/>
          <p:cNvSpPr>
            <a:spLocks noGrp="1" noChangeArrowheads="1"/>
          </p:cNvSpPr>
          <p:nvPr>
            <p:ph type="body" idx="1"/>
          </p:nvPr>
        </p:nvSpPr>
        <p:spPr/>
        <p:txBody>
          <a:bodyPr/>
          <a:lstStyle/>
          <a:p>
            <a:pPr eaLnBrk="1" hangingPunct="1">
              <a:lnSpc>
                <a:spcPct val="90000"/>
              </a:lnSpc>
            </a:pPr>
            <a:r>
              <a:rPr lang="zh-CN" altLang="en-US" sz="2400" smtClean="0"/>
              <a:t>模式规范化方法的研究状况</a:t>
            </a:r>
          </a:p>
          <a:p>
            <a:pPr lvl="1" eaLnBrk="1" hangingPunct="1">
              <a:lnSpc>
                <a:spcPct val="90000"/>
              </a:lnSpc>
            </a:pPr>
            <a:r>
              <a:rPr lang="zh-CN" altLang="en-US" smtClean="0"/>
              <a:t>提出了模式规范化的标准：</a:t>
            </a:r>
          </a:p>
          <a:p>
            <a:pPr lvl="2" eaLnBrk="1" hangingPunct="1">
              <a:lnSpc>
                <a:spcPct val="90000"/>
              </a:lnSpc>
              <a:buFont typeface="Wingdings" panose="05000000000000000000" pitchFamily="2" charset="2"/>
              <a:buNone/>
            </a:pPr>
            <a:r>
              <a:rPr lang="en-US" altLang="zh-CN" smtClean="0"/>
              <a:t>1NF,2NF,3NF,BCNF,4NF,5NF,6NF</a:t>
            </a:r>
          </a:p>
          <a:p>
            <a:pPr lvl="1" eaLnBrk="1" hangingPunct="1">
              <a:lnSpc>
                <a:spcPct val="90000"/>
              </a:lnSpc>
            </a:pPr>
            <a:r>
              <a:rPr lang="zh-CN" altLang="en-US" smtClean="0"/>
              <a:t>给出了泛关系分解到具体范式的算法</a:t>
            </a:r>
          </a:p>
          <a:p>
            <a:pPr lvl="1" eaLnBrk="1" hangingPunct="1">
              <a:lnSpc>
                <a:spcPct val="90000"/>
              </a:lnSpc>
            </a:pPr>
            <a:r>
              <a:rPr lang="zh-CN" altLang="en-US" smtClean="0"/>
              <a:t>算法多为</a:t>
            </a:r>
            <a:r>
              <a:rPr lang="en-US" altLang="zh-CN" smtClean="0"/>
              <a:t>Np</a:t>
            </a:r>
            <a:r>
              <a:rPr lang="zh-CN" altLang="en-US" smtClean="0"/>
              <a:t>算法，无法实际执行</a:t>
            </a:r>
          </a:p>
          <a:p>
            <a:pPr eaLnBrk="1" hangingPunct="1">
              <a:lnSpc>
                <a:spcPct val="90000"/>
              </a:lnSpc>
            </a:pPr>
            <a:r>
              <a:rPr lang="zh-CN" altLang="en-US" sz="2400" smtClean="0"/>
              <a:t>规范化方法学习价值</a:t>
            </a:r>
          </a:p>
          <a:p>
            <a:pPr lvl="1" eaLnBrk="1" hangingPunct="1">
              <a:lnSpc>
                <a:spcPct val="90000"/>
              </a:lnSpc>
            </a:pPr>
            <a:r>
              <a:rPr lang="zh-CN" altLang="en-US" smtClean="0"/>
              <a:t>理解不同范式的优缺点</a:t>
            </a:r>
          </a:p>
          <a:p>
            <a:pPr lvl="1" eaLnBrk="1" hangingPunct="1">
              <a:lnSpc>
                <a:spcPct val="90000"/>
              </a:lnSpc>
            </a:pPr>
            <a:r>
              <a:rPr lang="zh-CN" altLang="en-US" smtClean="0"/>
              <a:t>理解相应的模式改进方法</a:t>
            </a:r>
          </a:p>
          <a:p>
            <a:pPr lvl="1" eaLnBrk="1" hangingPunct="1">
              <a:lnSpc>
                <a:spcPct val="90000"/>
              </a:lnSpc>
            </a:pPr>
            <a:r>
              <a:rPr lang="zh-CN" altLang="en-US" smtClean="0"/>
              <a:t>作为重要指导思想指导模式设计</a:t>
            </a:r>
          </a:p>
          <a:p>
            <a:pPr eaLnBrk="1" hangingPunct="1">
              <a:lnSpc>
                <a:spcPct val="90000"/>
              </a:lnSpc>
            </a:pPr>
            <a:r>
              <a:rPr lang="zh-CN" altLang="en-US" sz="2400" smtClean="0"/>
              <a:t>本章讲述关系模式规范化理论、方法</a:t>
            </a:r>
          </a:p>
          <a:p>
            <a:pPr eaLnBrk="1" hangingPunct="1">
              <a:lnSpc>
                <a:spcPct val="90000"/>
              </a:lnSpc>
              <a:buFont typeface="Wingdings" panose="05000000000000000000" pitchFamily="2" charset="2"/>
              <a:buNone/>
            </a:pPr>
            <a:endParaRPr lang="zh-CN" altLang="en-US" sz="20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举例</a:t>
            </a:r>
          </a:p>
        </p:txBody>
      </p:sp>
      <p:sp>
        <p:nvSpPr>
          <p:cNvPr id="701443" name="Rectangle 3"/>
          <p:cNvSpPr>
            <a:spLocks noGrp="1" noChangeArrowheads="1"/>
          </p:cNvSpPr>
          <p:nvPr>
            <p:ph type="body" idx="1"/>
          </p:nvPr>
        </p:nvSpPr>
        <p:spPr>
          <a:xfrm>
            <a:off x="895350" y="925513"/>
            <a:ext cx="6908800" cy="4938712"/>
          </a:xfrm>
        </p:spPr>
        <p:txBody>
          <a:bodyPr/>
          <a:lstStyle/>
          <a:p>
            <a:pPr>
              <a:tabLst>
                <a:tab pos="803275" algn="l"/>
              </a:tabLst>
            </a:pPr>
            <a:r>
              <a:rPr lang="en-US" altLang="zh-CN" sz="2800" smtClean="0"/>
              <a:t>R = (A, B, C, G, H, I)</a:t>
            </a:r>
            <a:br>
              <a:rPr lang="en-US" altLang="zh-CN" sz="2800" smtClean="0"/>
            </a:br>
            <a:r>
              <a:rPr lang="en-US" altLang="zh-CN" sz="2800" smtClean="0"/>
              <a:t>F = {</a:t>
            </a:r>
            <a:r>
              <a:rPr lang="en-US" altLang="zh-CN" sz="2800" smtClean="0">
                <a:sym typeface="Iconic Symbols Ext" pitchFamily="2" charset="2"/>
              </a:rPr>
              <a:t>A </a:t>
            </a:r>
            <a:r>
              <a:rPr lang="en-US" altLang="zh-CN" sz="2800" smtClean="0">
                <a:sym typeface="Symbol" panose="05050102010706020507" pitchFamily="18" charset="2"/>
              </a:rPr>
              <a:t></a:t>
            </a:r>
            <a:r>
              <a:rPr lang="en-US" altLang="zh-CN" sz="2800" smtClean="0">
                <a:sym typeface="Monotype Sorts" charset="2"/>
              </a:rPr>
              <a:t> B</a:t>
            </a:r>
            <a:br>
              <a:rPr lang="en-US" altLang="zh-CN" sz="2800" smtClean="0">
                <a:sym typeface="Monotype Sorts" charset="2"/>
              </a:rPr>
            </a:br>
            <a:r>
              <a:rPr lang="en-US" altLang="zh-CN" sz="2800" smtClean="0">
                <a:sym typeface="Monotype Sorts" charset="2"/>
              </a:rPr>
              <a:t>	 </a:t>
            </a:r>
            <a:r>
              <a:rPr lang="en-US" altLang="zh-CN" sz="2800" smtClean="0">
                <a:sym typeface="Iconic Symbols Ext" pitchFamily="2" charset="2"/>
              </a:rPr>
              <a:t>A </a:t>
            </a:r>
            <a:r>
              <a:rPr lang="en-US" altLang="zh-CN" sz="2800" smtClean="0">
                <a:sym typeface="Symbol" panose="05050102010706020507" pitchFamily="18" charset="2"/>
              </a:rPr>
              <a:t></a:t>
            </a:r>
            <a:r>
              <a:rPr lang="en-US" altLang="zh-CN" sz="2800" smtClean="0">
                <a:sym typeface="Monotype Sorts" charset="2"/>
              </a:rPr>
              <a:t> C</a:t>
            </a:r>
            <a:br>
              <a:rPr lang="en-US" altLang="zh-CN" sz="2800" smtClean="0">
                <a:sym typeface="Monotype Sorts" charset="2"/>
              </a:rPr>
            </a:br>
            <a:r>
              <a:rPr lang="en-US" altLang="zh-CN" sz="2800" smtClean="0">
                <a:sym typeface="Monotype Sorts" charset="2"/>
              </a:rPr>
              <a:t>	</a:t>
            </a:r>
            <a:r>
              <a:rPr lang="en-US" altLang="zh-CN" sz="2800" smtClean="0">
                <a:sym typeface="Iconic Symbols Ext" pitchFamily="2" charset="2"/>
              </a:rPr>
              <a:t>CG </a:t>
            </a:r>
            <a:r>
              <a:rPr lang="en-US" altLang="zh-CN" sz="2800" smtClean="0">
                <a:sym typeface="Symbol" panose="05050102010706020507" pitchFamily="18" charset="2"/>
              </a:rPr>
              <a:t></a:t>
            </a:r>
            <a:r>
              <a:rPr lang="en-US" altLang="zh-CN" sz="2800" smtClean="0">
                <a:sym typeface="Monotype Sorts" charset="2"/>
              </a:rPr>
              <a:t> H</a:t>
            </a:r>
            <a:br>
              <a:rPr lang="en-US" altLang="zh-CN" sz="2800" smtClean="0">
                <a:sym typeface="Monotype Sorts" charset="2"/>
              </a:rPr>
            </a:br>
            <a:r>
              <a:rPr lang="en-US" altLang="zh-CN" sz="2800" smtClean="0">
                <a:sym typeface="Monotype Sorts" charset="2"/>
              </a:rPr>
              <a:t>	</a:t>
            </a:r>
            <a:r>
              <a:rPr lang="en-US" altLang="zh-CN" sz="2800" smtClean="0">
                <a:sym typeface="Iconic Symbols Ext" pitchFamily="2" charset="2"/>
              </a:rPr>
              <a:t>CG </a:t>
            </a:r>
            <a:r>
              <a:rPr lang="en-US" altLang="zh-CN" sz="2800" smtClean="0">
                <a:sym typeface="Symbol" panose="05050102010706020507" pitchFamily="18" charset="2"/>
              </a:rPr>
              <a:t></a:t>
            </a:r>
            <a:r>
              <a:rPr lang="en-US" altLang="zh-CN" sz="2800" smtClean="0">
                <a:sym typeface="Monotype Sorts" charset="2"/>
              </a:rPr>
              <a:t> I</a:t>
            </a:r>
            <a:br>
              <a:rPr lang="en-US" altLang="zh-CN" sz="2800" smtClean="0">
                <a:sym typeface="Monotype Sorts" charset="2"/>
              </a:rPr>
            </a:br>
            <a:r>
              <a:rPr lang="en-US" altLang="zh-CN" sz="2800" smtClean="0">
                <a:sym typeface="Monotype Sorts" charset="2"/>
              </a:rPr>
              <a:t>	 </a:t>
            </a:r>
            <a:r>
              <a:rPr lang="en-US" altLang="zh-CN" sz="2800" smtClean="0">
                <a:sym typeface="Iconic Symbols Ext" pitchFamily="2" charset="2"/>
              </a:rPr>
              <a:t>B </a:t>
            </a:r>
            <a:r>
              <a:rPr lang="en-US" altLang="zh-CN" sz="2800" smtClean="0">
                <a:sym typeface="Symbol" panose="05050102010706020507" pitchFamily="18" charset="2"/>
              </a:rPr>
              <a:t></a:t>
            </a:r>
            <a:r>
              <a:rPr lang="en-US" altLang="zh-CN" sz="2800" smtClean="0">
                <a:sym typeface="Monotype Sorts" charset="2"/>
              </a:rPr>
              <a:t> H}</a:t>
            </a:r>
            <a:endParaRPr lang="en-US" altLang="zh-CN" sz="2800" smtClean="0">
              <a:sym typeface="MS LineDraw" pitchFamily="49" charset="2"/>
            </a:endParaRPr>
          </a:p>
          <a:p>
            <a:pPr lvl="1">
              <a:tabLst>
                <a:tab pos="803275" algn="l"/>
              </a:tabLst>
            </a:pPr>
            <a:r>
              <a:rPr lang="en-US" altLang="zh-CN" sz="2400" smtClean="0">
                <a:sym typeface="Monotype Sorts" charset="2"/>
              </a:rPr>
              <a:t>A </a:t>
            </a:r>
            <a:r>
              <a:rPr lang="en-US" altLang="zh-CN" sz="2400" smtClean="0">
                <a:sym typeface="Symbol" panose="05050102010706020507" pitchFamily="18" charset="2"/>
              </a:rPr>
              <a:t></a:t>
            </a:r>
            <a:r>
              <a:rPr lang="en-US" altLang="zh-CN" sz="2400" smtClean="0">
                <a:sym typeface="Monotype Sorts" charset="2"/>
              </a:rPr>
              <a:t> H  ?      </a:t>
            </a:r>
          </a:p>
          <a:p>
            <a:pPr lvl="1">
              <a:tabLst>
                <a:tab pos="803275" algn="l"/>
              </a:tabLst>
            </a:pPr>
            <a:r>
              <a:rPr lang="en-US" altLang="zh-CN" sz="2400" smtClean="0">
                <a:sym typeface="Monotype Sorts" charset="2"/>
              </a:rPr>
              <a:t>AG </a:t>
            </a:r>
            <a:r>
              <a:rPr lang="en-US" altLang="zh-CN" sz="2400" smtClean="0">
                <a:sym typeface="Symbol" panose="05050102010706020507" pitchFamily="18" charset="2"/>
              </a:rPr>
              <a:t></a:t>
            </a:r>
            <a:r>
              <a:rPr lang="en-US" altLang="zh-CN" sz="2400" smtClean="0">
                <a:sym typeface="Monotype Sorts" charset="2"/>
              </a:rPr>
              <a:t> I  ?     </a:t>
            </a:r>
          </a:p>
          <a:p>
            <a:pPr lvl="1">
              <a:tabLst>
                <a:tab pos="803275" algn="l"/>
              </a:tabLst>
            </a:pPr>
            <a:r>
              <a:rPr lang="en-US" altLang="zh-CN" sz="2400" smtClean="0">
                <a:sym typeface="Monotype Sorts" charset="2"/>
              </a:rPr>
              <a:t>CG </a:t>
            </a:r>
            <a:r>
              <a:rPr lang="en-US" altLang="zh-CN" sz="2400" smtClean="0">
                <a:sym typeface="Symbol" panose="05050102010706020507" pitchFamily="18" charset="2"/>
              </a:rPr>
              <a:t></a:t>
            </a:r>
            <a:r>
              <a:rPr lang="en-US" altLang="zh-CN" sz="2400" smtClean="0">
                <a:sym typeface="Monotype Sorts" charset="2"/>
              </a:rPr>
              <a:t> HI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3" grpId="0" build="p" bldLvl="3"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63600" y="485775"/>
            <a:ext cx="8077200" cy="609600"/>
          </a:xfrm>
        </p:spPr>
        <p:txBody>
          <a:bodyPr/>
          <a:lstStyle/>
          <a:p>
            <a:r>
              <a:rPr lang="zh-CN" altLang="en-US" dirty="0" smtClean="0"/>
              <a:t>推理规则</a:t>
            </a:r>
            <a:r>
              <a:rPr lang="en-US" altLang="zh-CN" dirty="0" smtClean="0"/>
              <a:t>(</a:t>
            </a:r>
            <a:r>
              <a:rPr lang="zh-CN" altLang="en-US" dirty="0" smtClean="0"/>
              <a:t>续</a:t>
            </a:r>
            <a:r>
              <a:rPr lang="en-US" altLang="zh-CN" dirty="0" smtClean="0"/>
              <a:t>)</a:t>
            </a:r>
          </a:p>
        </p:txBody>
      </p:sp>
      <p:sp>
        <p:nvSpPr>
          <p:cNvPr id="86019" name="Rectangle 3"/>
          <p:cNvSpPr>
            <a:spLocks noGrp="1" noChangeArrowheads="1"/>
          </p:cNvSpPr>
          <p:nvPr>
            <p:ph type="body" idx="1"/>
          </p:nvPr>
        </p:nvSpPr>
        <p:spPr>
          <a:xfrm>
            <a:off x="814388" y="1474788"/>
            <a:ext cx="7972996" cy="4140200"/>
          </a:xfrm>
        </p:spPr>
        <p:txBody>
          <a:bodyPr/>
          <a:lstStyle/>
          <a:p>
            <a:pPr>
              <a:lnSpc>
                <a:spcPct val="150000"/>
              </a:lnSpc>
            </a:pPr>
            <a:r>
              <a:rPr lang="zh-CN" altLang="en-US" sz="2800" dirty="0" smtClean="0"/>
              <a:t>由</a:t>
            </a:r>
            <a:r>
              <a:rPr lang="en-US" altLang="zh-CN" sz="2800" dirty="0" smtClean="0"/>
              <a:t>Armstrong</a:t>
            </a:r>
            <a:r>
              <a:rPr lang="zh-CN" altLang="en-US" sz="2800" dirty="0" smtClean="0"/>
              <a:t>公理导出的推理规则</a:t>
            </a:r>
            <a:endParaRPr lang="en-US" altLang="zh-CN" sz="2800" dirty="0" smtClean="0"/>
          </a:p>
          <a:p>
            <a:pPr lvl="1">
              <a:lnSpc>
                <a:spcPct val="150000"/>
              </a:lnSpc>
            </a:pPr>
            <a:r>
              <a:rPr lang="zh-CN" altLang="en-US" sz="2000" dirty="0" smtClean="0">
                <a:sym typeface="Symbol" panose="05050102010706020507" pitchFamily="18" charset="2"/>
              </a:rPr>
              <a:t>若 </a:t>
            </a:r>
            <a:r>
              <a:rPr lang="zh-CN" altLang="en-US" sz="2000" dirty="0" smtClean="0">
                <a:sym typeface="Monotype Sorts" charset="2"/>
              </a:rPr>
              <a:t> </a:t>
            </a:r>
            <a:r>
              <a:rPr lang="zh-CN" altLang="en-US" sz="2000" i="1" dirty="0" smtClean="0">
                <a:sym typeface="Symbol" panose="05050102010706020507" pitchFamily="18" charset="2"/>
              </a:rPr>
              <a:t> </a:t>
            </a:r>
            <a:r>
              <a:rPr lang="zh-CN" altLang="en-US" sz="2000" dirty="0" smtClean="0">
                <a:sym typeface="Symbol" panose="05050102010706020507" pitchFamily="18" charset="2"/>
              </a:rPr>
              <a:t>和 </a:t>
            </a:r>
            <a:r>
              <a:rPr lang="en-US" altLang="zh-CN" sz="2000" dirty="0" smtClean="0">
                <a:sym typeface="Symbol" panose="05050102010706020507" pitchFamily="18" charset="2"/>
              </a:rPr>
              <a:t></a:t>
            </a:r>
            <a:r>
              <a:rPr lang="en-US" altLang="zh-CN" sz="2000" i="1" dirty="0" smtClean="0">
                <a:sym typeface="Symbol" panose="05050102010706020507" pitchFamily="18" charset="2"/>
              </a:rPr>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dirty="0" smtClean="0">
                <a:sym typeface="Symbol" panose="05050102010706020507" pitchFamily="18" charset="2"/>
              </a:rPr>
              <a:t></a:t>
            </a:r>
            <a:r>
              <a:rPr lang="en-US" altLang="zh-CN" sz="2000" dirty="0" smtClean="0">
                <a:sym typeface="Monotype Sorts" charset="2"/>
              </a:rPr>
              <a:t> </a:t>
            </a:r>
            <a:r>
              <a:rPr lang="zh-CN" altLang="en-US" sz="2000" dirty="0" smtClean="0">
                <a:sym typeface="Monotype Sorts" charset="2"/>
              </a:rPr>
              <a:t>成立</a:t>
            </a:r>
            <a:r>
              <a:rPr lang="en-US" altLang="zh-CN" sz="2000" dirty="0" smtClean="0">
                <a:sym typeface="Monotype Sorts" charset="2"/>
              </a:rPr>
              <a:t>,  </a:t>
            </a:r>
            <a:r>
              <a:rPr lang="zh-CN" altLang="en-US" sz="2000" dirty="0" smtClean="0">
                <a:sym typeface="Monotype Sorts" charset="2"/>
              </a:rPr>
              <a:t>则 </a:t>
            </a:r>
            <a:r>
              <a:rPr lang="zh-CN" altLang="en-US" sz="2000" dirty="0" smtClean="0">
                <a:sym typeface="Symbol" panose="05050102010706020507" pitchFamily="18" charset="2"/>
              </a:rPr>
              <a:t> </a:t>
            </a:r>
            <a:r>
              <a:rPr lang="zh-CN" altLang="en-US" sz="2000" dirty="0" smtClean="0">
                <a:sym typeface="Monotype Sorts" charset="2"/>
              </a:rPr>
              <a:t> </a:t>
            </a:r>
            <a:r>
              <a:rPr lang="zh-CN" altLang="en-US" sz="2000" i="1" dirty="0" smtClean="0">
                <a:sym typeface="Symbol" panose="05050102010706020507" pitchFamily="18" charset="2"/>
              </a:rPr>
              <a:t> </a:t>
            </a:r>
            <a:r>
              <a:rPr lang="zh-CN" altLang="en-US" sz="2000" dirty="0" smtClean="0">
                <a:sym typeface="Symbol" panose="05050102010706020507" pitchFamily="18" charset="2"/>
              </a:rPr>
              <a:t></a:t>
            </a:r>
            <a:r>
              <a:rPr lang="zh-CN" altLang="en-US" sz="2000" dirty="0" smtClean="0">
                <a:sym typeface="Greek Symbols" pitchFamily="18" charset="2"/>
              </a:rPr>
              <a:t> 成立</a:t>
            </a:r>
            <a:r>
              <a:rPr lang="en-US" altLang="zh-CN" sz="2000" dirty="0" smtClean="0">
                <a:sym typeface="Greek Symbols" pitchFamily="18" charset="2"/>
              </a:rPr>
              <a:t> </a:t>
            </a:r>
            <a:r>
              <a:rPr lang="en-US" altLang="zh-CN" sz="2000" b="1" dirty="0" smtClean="0">
                <a:sym typeface="Greek Symbols" pitchFamily="18" charset="2"/>
              </a:rPr>
              <a:t>(</a:t>
            </a:r>
            <a:r>
              <a:rPr lang="zh-CN" altLang="en-US" sz="2000" b="1" dirty="0" smtClean="0">
                <a:solidFill>
                  <a:srgbClr val="000099"/>
                </a:solidFill>
                <a:sym typeface="Greek Symbols" pitchFamily="18" charset="2"/>
              </a:rPr>
              <a:t>合并律</a:t>
            </a:r>
            <a:r>
              <a:rPr lang="en-US" altLang="zh-CN" sz="2000" b="1" dirty="0" smtClean="0">
                <a:sym typeface="Greek Symbols" pitchFamily="18" charset="2"/>
              </a:rPr>
              <a:t>)</a:t>
            </a:r>
            <a:endParaRPr lang="en-US" altLang="zh-CN" sz="2000" dirty="0" smtClean="0">
              <a:sym typeface="Greek Symbols" pitchFamily="18" charset="2"/>
            </a:endParaRPr>
          </a:p>
          <a:p>
            <a:pPr lvl="1">
              <a:lnSpc>
                <a:spcPct val="150000"/>
              </a:lnSpc>
            </a:pPr>
            <a:r>
              <a:rPr lang="zh-CN" altLang="en-US" sz="2000" dirty="0" smtClean="0">
                <a:sym typeface="Greek Symbols" pitchFamily="18" charset="2"/>
              </a:rPr>
              <a:t>若</a:t>
            </a:r>
            <a:r>
              <a:rPr lang="zh-CN" altLang="en-US" sz="2000" dirty="0" smtClean="0">
                <a:sym typeface="Symbol" panose="05050102010706020507" pitchFamily="18" charset="2"/>
              </a:rPr>
              <a:t> </a:t>
            </a:r>
            <a:r>
              <a:rPr lang="zh-CN" altLang="en-US" sz="2000" dirty="0" smtClean="0">
                <a:sym typeface="Monotype Sorts" charset="2"/>
              </a:rPr>
              <a:t> </a:t>
            </a:r>
            <a:r>
              <a:rPr lang="zh-CN" altLang="en-US" sz="2000" i="1" dirty="0" smtClean="0">
                <a:sym typeface="Symbol" panose="05050102010706020507" pitchFamily="18" charset="2"/>
              </a:rPr>
              <a:t> </a:t>
            </a:r>
            <a:r>
              <a:rPr lang="zh-CN" altLang="en-US" sz="2000" dirty="0" smtClean="0">
                <a:sym typeface="Symbol" panose="05050102010706020507" pitchFamily="18" charset="2"/>
              </a:rPr>
              <a:t></a:t>
            </a:r>
            <a:r>
              <a:rPr lang="zh-CN" altLang="en-US" sz="2000" dirty="0" smtClean="0">
                <a:sym typeface="Monotype Sorts" charset="2"/>
              </a:rPr>
              <a:t> 成立</a:t>
            </a:r>
            <a:r>
              <a:rPr lang="en-US" altLang="zh-CN" sz="2000" dirty="0" smtClean="0">
                <a:sym typeface="Monotype Sorts" charset="2"/>
              </a:rPr>
              <a:t>, </a:t>
            </a:r>
            <a:r>
              <a:rPr lang="zh-CN" altLang="en-US" sz="2000" dirty="0" smtClean="0">
                <a:sym typeface="Monotype Sorts" charset="2"/>
              </a:rPr>
              <a:t>则 </a:t>
            </a:r>
            <a:r>
              <a:rPr lang="zh-CN" altLang="en-US" sz="2000" dirty="0" smtClean="0">
                <a:sym typeface="Symbol" panose="05050102010706020507" pitchFamily="18" charset="2"/>
              </a:rPr>
              <a:t> </a:t>
            </a:r>
            <a:r>
              <a:rPr lang="zh-CN" altLang="en-US" sz="2000" dirty="0" smtClean="0">
                <a:sym typeface="Monotype Sorts" charset="2"/>
              </a:rPr>
              <a:t> </a:t>
            </a:r>
            <a:r>
              <a:rPr lang="zh-CN" altLang="en-US" sz="2000" i="1" dirty="0" smtClean="0">
                <a:sym typeface="Symbol" panose="05050102010706020507" pitchFamily="18" charset="2"/>
              </a:rPr>
              <a:t>  </a:t>
            </a:r>
            <a:r>
              <a:rPr lang="zh-CN" altLang="en-US" sz="2000" dirty="0" smtClean="0">
                <a:sym typeface="Symbol" panose="05050102010706020507" pitchFamily="18" charset="2"/>
              </a:rPr>
              <a:t>和 </a:t>
            </a:r>
            <a:r>
              <a:rPr lang="en-US" altLang="zh-CN" sz="2000" dirty="0" smtClean="0">
                <a:sym typeface="Symbol" panose="05050102010706020507" pitchFamily="18" charset="2"/>
              </a:rPr>
              <a:t></a:t>
            </a:r>
            <a:r>
              <a:rPr lang="en-US" altLang="zh-CN" sz="2000" i="1" dirty="0" smtClean="0">
                <a:sym typeface="Symbol" panose="05050102010706020507" pitchFamily="18" charset="2"/>
              </a:rPr>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dirty="0" smtClean="0">
                <a:sym typeface="Symbol" panose="05050102010706020507" pitchFamily="18" charset="2"/>
              </a:rPr>
              <a:t></a:t>
            </a:r>
            <a:r>
              <a:rPr lang="en-US" altLang="zh-CN" sz="2000" dirty="0" smtClean="0">
                <a:sym typeface="Monotype Sorts" charset="2"/>
              </a:rPr>
              <a:t> </a:t>
            </a:r>
            <a:r>
              <a:rPr lang="zh-CN" altLang="en-US" sz="2000" dirty="0" smtClean="0">
                <a:sym typeface="Monotype Sorts" charset="2"/>
              </a:rPr>
              <a:t>成立 </a:t>
            </a:r>
            <a:r>
              <a:rPr lang="en-US" altLang="zh-CN" sz="2000" b="1" dirty="0" smtClean="0">
                <a:sym typeface="Monotype Sorts" charset="2"/>
              </a:rPr>
              <a:t>(</a:t>
            </a:r>
            <a:r>
              <a:rPr lang="zh-CN" altLang="en-US" sz="2000" b="1" dirty="0" smtClean="0">
                <a:solidFill>
                  <a:srgbClr val="000099"/>
                </a:solidFill>
                <a:sym typeface="Monotype Sorts" charset="2"/>
              </a:rPr>
              <a:t>分解律</a:t>
            </a:r>
            <a:r>
              <a:rPr lang="en-US" altLang="zh-CN" sz="2000" b="1" dirty="0" smtClean="0">
                <a:sym typeface="Monotype Sorts" charset="2"/>
              </a:rPr>
              <a:t>)</a:t>
            </a:r>
            <a:endParaRPr lang="en-US" altLang="zh-CN" sz="2000" dirty="0" smtClean="0">
              <a:sym typeface="Monotype Sorts" charset="2"/>
            </a:endParaRPr>
          </a:p>
          <a:p>
            <a:pPr lvl="1">
              <a:lnSpc>
                <a:spcPct val="150000"/>
              </a:lnSpc>
            </a:pPr>
            <a:r>
              <a:rPr lang="zh-CN" altLang="en-US" sz="2000" dirty="0" smtClean="0">
                <a:sym typeface="Monotype Sorts" charset="2"/>
              </a:rPr>
              <a:t>若</a:t>
            </a:r>
            <a:r>
              <a:rPr lang="zh-CN" altLang="en-US" sz="2000" dirty="0" smtClean="0">
                <a:sym typeface="Symbol" panose="05050102010706020507" pitchFamily="18" charset="2"/>
              </a:rPr>
              <a:t> </a:t>
            </a:r>
            <a:r>
              <a:rPr lang="zh-CN" altLang="en-US" sz="2000" dirty="0" smtClean="0">
                <a:sym typeface="Monotype Sorts" charset="2"/>
              </a:rPr>
              <a:t> </a:t>
            </a:r>
            <a:r>
              <a:rPr lang="zh-CN" altLang="en-US" sz="2000" i="1" dirty="0" smtClean="0">
                <a:sym typeface="Symbol" panose="05050102010706020507" pitchFamily="18" charset="2"/>
              </a:rPr>
              <a:t> 和</a:t>
            </a:r>
            <a:r>
              <a:rPr lang="zh-CN" altLang="en-US" sz="2000" dirty="0" smtClean="0">
                <a:sym typeface="Symbol" panose="05050102010706020507" pitchFamily="18" charset="2"/>
              </a:rPr>
              <a:t> </a:t>
            </a:r>
            <a:r>
              <a:rPr lang="zh-CN" altLang="en-US" sz="2000" dirty="0" smtClean="0">
                <a:sym typeface="Greek Symbols" pitchFamily="18" charset="2"/>
              </a:rPr>
              <a:t> </a:t>
            </a:r>
            <a:r>
              <a:rPr lang="zh-CN" altLang="en-US" sz="2000" i="1" dirty="0" smtClean="0">
                <a:sym typeface="Symbol" panose="05050102010706020507" pitchFamily="18" charset="2"/>
              </a:rPr>
              <a:t> </a:t>
            </a:r>
            <a:r>
              <a:rPr lang="zh-CN" altLang="en-US" sz="2000" dirty="0" smtClean="0">
                <a:sym typeface="Symbol" panose="05050102010706020507" pitchFamily="18" charset="2"/>
              </a:rPr>
              <a:t></a:t>
            </a:r>
            <a:r>
              <a:rPr lang="zh-CN" altLang="en-US" sz="2000" dirty="0" smtClean="0">
                <a:sym typeface="Monotype Sorts" charset="2"/>
              </a:rPr>
              <a:t> </a:t>
            </a:r>
            <a:r>
              <a:rPr lang="zh-CN" altLang="en-US" sz="2000" dirty="0" smtClean="0">
                <a:sym typeface="Symbol" panose="05050102010706020507" pitchFamily="18" charset="2"/>
              </a:rPr>
              <a:t></a:t>
            </a:r>
            <a:r>
              <a:rPr lang="zh-CN" altLang="en-US" sz="2000" dirty="0" smtClean="0">
                <a:sym typeface="Greek Symbols" pitchFamily="18" charset="2"/>
              </a:rPr>
              <a:t> 成立</a:t>
            </a:r>
            <a:r>
              <a:rPr lang="en-US" altLang="zh-CN" sz="2000" dirty="0" smtClean="0">
                <a:sym typeface="Greek Symbols" pitchFamily="18" charset="2"/>
              </a:rPr>
              <a:t>, </a:t>
            </a:r>
            <a:r>
              <a:rPr lang="zh-CN" altLang="en-US" sz="2000" dirty="0" smtClean="0">
                <a:sym typeface="Greek Symbols" pitchFamily="18" charset="2"/>
              </a:rPr>
              <a:t>则 </a:t>
            </a:r>
            <a:r>
              <a:rPr lang="zh-CN" altLang="en-US" sz="2000" dirty="0" smtClean="0">
                <a:sym typeface="Symbol" panose="05050102010706020507" pitchFamily="18" charset="2"/>
              </a:rPr>
              <a:t> </a:t>
            </a:r>
            <a:r>
              <a:rPr lang="zh-CN" altLang="en-US" sz="2000" dirty="0" smtClean="0">
                <a:sym typeface="Greek Symbols" pitchFamily="18" charset="2"/>
              </a:rPr>
              <a:t> </a:t>
            </a:r>
            <a:r>
              <a:rPr lang="zh-CN" altLang="en-US" sz="2000" dirty="0" smtClean="0">
                <a:sym typeface="Symbol" panose="05050102010706020507" pitchFamily="18" charset="2"/>
              </a:rPr>
              <a:t></a:t>
            </a:r>
            <a:r>
              <a:rPr lang="zh-CN" altLang="en-US" sz="2000" dirty="0" smtClean="0">
                <a:sym typeface="Monotype Sorts" charset="2"/>
              </a:rPr>
              <a:t> </a:t>
            </a:r>
            <a:r>
              <a:rPr lang="zh-CN" altLang="en-US" sz="2000" dirty="0" smtClean="0">
                <a:sym typeface="Symbol" panose="05050102010706020507" pitchFamily="18" charset="2"/>
              </a:rPr>
              <a:t></a:t>
            </a:r>
            <a:r>
              <a:rPr lang="zh-CN" altLang="en-US" sz="2000" dirty="0" smtClean="0">
                <a:sym typeface="Greek Symbols" pitchFamily="18" charset="2"/>
              </a:rPr>
              <a:t> 成立</a:t>
            </a:r>
            <a:r>
              <a:rPr lang="en-US" altLang="zh-CN" sz="2000" b="1" dirty="0" smtClean="0">
                <a:sym typeface="Greek Symbols" pitchFamily="18" charset="2"/>
              </a:rPr>
              <a:t> (</a:t>
            </a:r>
            <a:r>
              <a:rPr lang="zh-CN" altLang="en-US" sz="2000" b="1" dirty="0" smtClean="0">
                <a:solidFill>
                  <a:srgbClr val="000099"/>
                </a:solidFill>
                <a:sym typeface="Greek Symbols" pitchFamily="18" charset="2"/>
              </a:rPr>
              <a:t>伪传递律</a:t>
            </a:r>
            <a:r>
              <a:rPr lang="en-US" altLang="zh-CN" sz="2000" b="1" dirty="0" smtClean="0">
                <a:sym typeface="Greek Symbols" pitchFamily="18" charset="2"/>
              </a:rPr>
              <a:t>)</a:t>
            </a:r>
            <a:endParaRPr lang="en-US" altLang="zh-CN" sz="2000" dirty="0" smtClean="0">
              <a:sym typeface="Greek Symbols" pitchFamily="18" charset="2"/>
            </a:endParaRPr>
          </a:p>
          <a:p>
            <a:pPr lvl="1">
              <a:lnSpc>
                <a:spcPct val="150000"/>
              </a:lnSpc>
              <a:buFont typeface="Monotype Sorts" charset="2"/>
              <a:buNone/>
            </a:pPr>
            <a:endParaRPr lang="en-US" altLang="zh-CN" sz="2400" dirty="0" smtClean="0">
              <a:sym typeface="Greek Symbols" pitchFamily="18"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mtClean="0"/>
              <a:t>计算</a:t>
            </a:r>
            <a:r>
              <a:rPr lang="en-US" altLang="zh-CN" smtClean="0"/>
              <a:t>F</a:t>
            </a:r>
            <a:r>
              <a:rPr lang="en-US" altLang="zh-CN" baseline="30000" smtClean="0"/>
              <a:t>+</a:t>
            </a:r>
            <a:r>
              <a:rPr lang="zh-CN" altLang="en-US" smtClean="0"/>
              <a:t>的过程</a:t>
            </a:r>
          </a:p>
        </p:txBody>
      </p:sp>
      <p:sp>
        <p:nvSpPr>
          <p:cNvPr id="88067" name="Rectangle 3"/>
          <p:cNvSpPr>
            <a:spLocks noGrp="1" noChangeArrowheads="1"/>
          </p:cNvSpPr>
          <p:nvPr>
            <p:ph type="body" idx="4294967295"/>
          </p:nvPr>
        </p:nvSpPr>
        <p:spPr>
          <a:xfrm>
            <a:off x="814388" y="1093788"/>
            <a:ext cx="7994650" cy="4903787"/>
          </a:xfrm>
        </p:spPr>
        <p:txBody>
          <a:bodyPr/>
          <a:lstStyle/>
          <a:p>
            <a:r>
              <a:rPr lang="zh-CN" altLang="en-US" sz="2400" dirty="0" smtClean="0"/>
              <a:t>计算函数依赖集</a:t>
            </a:r>
            <a:r>
              <a:rPr lang="en-US" altLang="zh-CN" sz="2400" dirty="0" smtClean="0"/>
              <a:t>F</a:t>
            </a:r>
            <a:r>
              <a:rPr lang="zh-CN" altLang="en-US" sz="2400" dirty="0" smtClean="0"/>
              <a:t>的闭包</a:t>
            </a:r>
            <a:r>
              <a:rPr lang="en-US" altLang="zh-CN" sz="2400" dirty="0" smtClean="0"/>
              <a:t>:</a:t>
            </a:r>
            <a:br>
              <a:rPr lang="en-US" altLang="zh-CN" sz="2400" dirty="0" smtClean="0"/>
            </a:br>
            <a:endParaRPr lang="en-US" altLang="zh-CN" sz="2400" i="1" dirty="0" smtClean="0"/>
          </a:p>
          <a:p>
            <a:pPr>
              <a:buFont typeface="Monotype Sorts" charset="2"/>
              <a:buNone/>
            </a:pPr>
            <a:r>
              <a:rPr lang="en-US" altLang="zh-CN" sz="2000" i="1" dirty="0" smtClean="0"/>
              <a:t>     F </a:t>
            </a:r>
            <a:r>
              <a:rPr lang="en-US" altLang="zh-CN" sz="2000" baseline="30000" dirty="0" smtClean="0"/>
              <a:t>+</a:t>
            </a:r>
            <a:r>
              <a:rPr lang="en-US" altLang="zh-CN" sz="2000" dirty="0" smtClean="0"/>
              <a:t> = </a:t>
            </a:r>
            <a:r>
              <a:rPr lang="en-US" altLang="zh-CN" sz="2000" i="1" dirty="0" smtClean="0"/>
              <a:t>F</a:t>
            </a:r>
            <a:r>
              <a:rPr lang="en-US" altLang="zh-CN" sz="2000" dirty="0" smtClean="0"/>
              <a:t/>
            </a:r>
            <a:br>
              <a:rPr lang="en-US" altLang="zh-CN" sz="2000" dirty="0" smtClean="0"/>
            </a:br>
            <a:r>
              <a:rPr lang="en-US" altLang="zh-CN" sz="2000" b="1" dirty="0" smtClean="0"/>
              <a:t>repeat</a:t>
            </a:r>
            <a:r>
              <a:rPr lang="en-US" altLang="zh-CN" sz="2000" dirty="0" smtClean="0"/>
              <a:t/>
            </a:r>
            <a:br>
              <a:rPr lang="en-US" altLang="zh-CN" sz="2000" dirty="0" smtClean="0"/>
            </a:br>
            <a:r>
              <a:rPr lang="en-US" altLang="zh-CN" sz="2000" dirty="0" smtClean="0"/>
              <a:t>	</a:t>
            </a:r>
            <a:r>
              <a:rPr lang="en-US" altLang="zh-CN" sz="2000" b="1" dirty="0" smtClean="0"/>
              <a:t>for each</a:t>
            </a:r>
            <a:r>
              <a:rPr lang="en-US" altLang="zh-CN" sz="2000" dirty="0" smtClean="0"/>
              <a:t> </a:t>
            </a:r>
            <a:r>
              <a:rPr lang="en-US" altLang="zh-CN" sz="2000" i="1" dirty="0" smtClean="0"/>
              <a:t>F </a:t>
            </a:r>
            <a:r>
              <a:rPr lang="en-US" altLang="zh-CN" sz="2000" baseline="30000" dirty="0" smtClean="0"/>
              <a:t>+</a:t>
            </a:r>
            <a:r>
              <a:rPr lang="en-US" altLang="zh-CN" sz="2000" dirty="0" smtClean="0"/>
              <a:t> </a:t>
            </a:r>
            <a:r>
              <a:rPr lang="zh-CN" altLang="en-US" sz="2000" dirty="0" smtClean="0"/>
              <a:t>中的函数依赖</a:t>
            </a:r>
            <a:r>
              <a:rPr lang="en-US" altLang="zh-CN" sz="2000" dirty="0" smtClean="0"/>
              <a:t>f</a:t>
            </a:r>
            <a:r>
              <a:rPr lang="en-US" altLang="zh-CN" sz="2000" baseline="30000" dirty="0" smtClean="0"/>
              <a:t/>
            </a:r>
            <a:br>
              <a:rPr lang="en-US" altLang="zh-CN" sz="2000" baseline="30000" dirty="0" smtClean="0"/>
            </a:br>
            <a:r>
              <a:rPr lang="en-US" altLang="zh-CN" sz="2000" baseline="30000" dirty="0" smtClean="0"/>
              <a:t>	</a:t>
            </a:r>
            <a:r>
              <a:rPr lang="en-US" altLang="zh-CN" sz="2000" dirty="0" smtClean="0"/>
              <a:t>       </a:t>
            </a:r>
            <a:r>
              <a:rPr lang="zh-CN" altLang="en-US" sz="2000" dirty="0" smtClean="0"/>
              <a:t>在</a:t>
            </a:r>
            <a:r>
              <a:rPr lang="en-US" altLang="zh-CN" sz="2000" i="1" dirty="0" smtClean="0"/>
              <a:t>f</a:t>
            </a:r>
            <a:r>
              <a:rPr lang="zh-CN" altLang="en-US" sz="2000" dirty="0" smtClean="0"/>
              <a:t>上应用自反律和增补律</a:t>
            </a:r>
            <a:r>
              <a:rPr lang="en-US" altLang="zh-CN" sz="2000" dirty="0" smtClean="0"/>
              <a:t/>
            </a:r>
            <a:br>
              <a:rPr lang="en-US" altLang="zh-CN" sz="2000" dirty="0" smtClean="0"/>
            </a:br>
            <a:r>
              <a:rPr lang="en-US" altLang="zh-CN" sz="2000" i="1" dirty="0" smtClean="0"/>
              <a:t>	       </a:t>
            </a:r>
            <a:r>
              <a:rPr lang="zh-CN" altLang="en-US" sz="2000" dirty="0" smtClean="0"/>
              <a:t>将结果加入到</a:t>
            </a:r>
            <a:r>
              <a:rPr lang="en-US" altLang="zh-CN" sz="2000" i="1" dirty="0" smtClean="0"/>
              <a:t>F </a:t>
            </a:r>
            <a:r>
              <a:rPr lang="en-US" altLang="zh-CN" sz="2000" baseline="30000" dirty="0" smtClean="0"/>
              <a:t>+</a:t>
            </a:r>
            <a:r>
              <a:rPr lang="zh-CN" altLang="en-US" sz="2000" dirty="0" smtClean="0"/>
              <a:t>中</a:t>
            </a:r>
            <a:r>
              <a:rPr lang="zh-CN" altLang="en-US" sz="2000" baseline="30000" dirty="0" smtClean="0"/>
              <a:t/>
            </a:r>
            <a:br>
              <a:rPr lang="zh-CN" altLang="en-US" sz="2000" baseline="30000" dirty="0" smtClean="0"/>
            </a:br>
            <a:r>
              <a:rPr lang="zh-CN" altLang="en-US" sz="2000" baseline="30000" dirty="0" smtClean="0"/>
              <a:t>	</a:t>
            </a:r>
            <a:r>
              <a:rPr lang="en-US" altLang="zh-CN" sz="2000" b="1" dirty="0" smtClean="0"/>
              <a:t>for each </a:t>
            </a:r>
            <a:r>
              <a:rPr lang="en-US" altLang="zh-CN" sz="2000" i="1" dirty="0" smtClean="0"/>
              <a:t>F </a:t>
            </a:r>
            <a:r>
              <a:rPr lang="en-US" altLang="zh-CN" sz="2000" baseline="30000" dirty="0" smtClean="0"/>
              <a:t>+ </a:t>
            </a:r>
            <a:r>
              <a:rPr lang="en-US" altLang="zh-CN" sz="2000" dirty="0" smtClean="0"/>
              <a:t> </a:t>
            </a:r>
            <a:r>
              <a:rPr lang="zh-CN" altLang="en-US" sz="2000" dirty="0" smtClean="0"/>
              <a:t>中的一对函数依赖 </a:t>
            </a:r>
            <a:r>
              <a:rPr lang="en-US" altLang="zh-CN" sz="2000" i="1" dirty="0" smtClean="0"/>
              <a:t>f</a:t>
            </a:r>
            <a:r>
              <a:rPr lang="en-US" altLang="zh-CN" sz="2000" baseline="-25000" dirty="0" smtClean="0"/>
              <a:t>1</a:t>
            </a:r>
            <a:r>
              <a:rPr lang="en-US" altLang="zh-CN" sz="2000" dirty="0" smtClean="0"/>
              <a:t> </a:t>
            </a:r>
            <a:r>
              <a:rPr lang="zh-CN" altLang="en-US" sz="2000" dirty="0" smtClean="0"/>
              <a:t>和 </a:t>
            </a:r>
            <a:r>
              <a:rPr lang="en-US" altLang="zh-CN" sz="2000" i="1" dirty="0" smtClean="0"/>
              <a:t>f</a:t>
            </a:r>
            <a:r>
              <a:rPr lang="en-US" altLang="zh-CN" sz="2000" baseline="-25000" dirty="0" smtClean="0"/>
              <a:t>2</a:t>
            </a:r>
            <a:r>
              <a:rPr lang="en-US" altLang="zh-CN" sz="2000" dirty="0" smtClean="0"/>
              <a:t> </a:t>
            </a:r>
            <a:endParaRPr lang="zh-CN" altLang="en-US" sz="2000" baseline="30000" dirty="0" smtClean="0"/>
          </a:p>
          <a:p>
            <a:pPr>
              <a:buFont typeface="Monotype Sorts" charset="2"/>
              <a:buNone/>
            </a:pPr>
            <a:r>
              <a:rPr lang="zh-CN" altLang="en-US" sz="2000" baseline="30000" dirty="0" smtClean="0"/>
              <a:t>	</a:t>
            </a:r>
            <a:r>
              <a:rPr lang="zh-CN" altLang="en-US" sz="2000" dirty="0" smtClean="0"/>
              <a:t>       		</a:t>
            </a:r>
            <a:r>
              <a:rPr lang="en-US" altLang="zh-CN" sz="2000" b="1" dirty="0" smtClean="0"/>
              <a:t>if</a:t>
            </a:r>
            <a:r>
              <a:rPr lang="en-US" altLang="zh-CN" sz="2000" dirty="0" smtClean="0"/>
              <a:t> </a:t>
            </a:r>
            <a:r>
              <a:rPr lang="en-US" altLang="zh-CN" sz="2000" i="1" dirty="0" smtClean="0"/>
              <a:t>f</a:t>
            </a:r>
            <a:r>
              <a:rPr lang="en-US" altLang="zh-CN" sz="2000" baseline="-25000" dirty="0" smtClean="0"/>
              <a:t>1</a:t>
            </a:r>
            <a:r>
              <a:rPr lang="en-US" altLang="zh-CN" sz="2000" dirty="0" smtClean="0"/>
              <a:t> and </a:t>
            </a:r>
            <a:r>
              <a:rPr lang="en-US" altLang="zh-CN" sz="2000" i="1" dirty="0" smtClean="0"/>
              <a:t>f</a:t>
            </a:r>
            <a:r>
              <a:rPr lang="en-US" altLang="zh-CN" sz="2000" baseline="-25000" dirty="0" smtClean="0"/>
              <a:t>2</a:t>
            </a:r>
            <a:r>
              <a:rPr lang="en-US" altLang="zh-CN" sz="2000" dirty="0" smtClean="0"/>
              <a:t> </a:t>
            </a:r>
            <a:r>
              <a:rPr lang="zh-CN" altLang="en-US" sz="2000" dirty="0" smtClean="0"/>
              <a:t>可以使用传递律结合起来</a:t>
            </a:r>
          </a:p>
          <a:p>
            <a:pPr>
              <a:buFont typeface="Monotype Sorts" charset="2"/>
              <a:buNone/>
            </a:pPr>
            <a:r>
              <a:rPr lang="en-US" altLang="zh-CN" sz="2000" dirty="0" smtClean="0"/>
              <a:t>			</a:t>
            </a:r>
            <a:r>
              <a:rPr lang="en-US" altLang="zh-CN" sz="2000" b="1" dirty="0" smtClean="0"/>
              <a:t>then</a:t>
            </a:r>
            <a:r>
              <a:rPr lang="en-US" altLang="zh-CN" sz="2000" dirty="0" smtClean="0"/>
              <a:t> </a:t>
            </a:r>
            <a:r>
              <a:rPr lang="zh-CN" altLang="en-US" sz="2000" dirty="0" smtClean="0"/>
              <a:t>将结果加入到</a:t>
            </a:r>
            <a:r>
              <a:rPr lang="en-US" altLang="zh-CN" sz="2000" i="1" dirty="0" smtClean="0"/>
              <a:t>F </a:t>
            </a:r>
            <a:r>
              <a:rPr lang="en-US" altLang="zh-CN" sz="2000" baseline="30000" dirty="0" smtClean="0"/>
              <a:t>+ </a:t>
            </a:r>
            <a:r>
              <a:rPr lang="en-US" altLang="zh-CN" sz="2000" dirty="0" smtClean="0"/>
              <a:t> </a:t>
            </a:r>
            <a:r>
              <a:rPr lang="zh-CN" altLang="en-US" sz="2000" dirty="0" smtClean="0"/>
              <a:t>中</a:t>
            </a:r>
            <a:r>
              <a:rPr lang="zh-CN" altLang="en-US" sz="2000" baseline="30000" dirty="0" smtClean="0"/>
              <a:t/>
            </a:r>
            <a:br>
              <a:rPr lang="zh-CN" altLang="en-US" sz="2000" baseline="30000" dirty="0" smtClean="0"/>
            </a:br>
            <a:r>
              <a:rPr lang="en-US" altLang="zh-CN" sz="2000" b="1" dirty="0" smtClean="0"/>
              <a:t>until </a:t>
            </a:r>
            <a:r>
              <a:rPr lang="en-US" altLang="zh-CN" sz="2000" i="1" dirty="0" smtClean="0"/>
              <a:t>F </a:t>
            </a:r>
            <a:r>
              <a:rPr lang="en-US" altLang="zh-CN" sz="2000" baseline="30000" dirty="0" smtClean="0"/>
              <a:t>+</a:t>
            </a:r>
            <a:r>
              <a:rPr lang="en-US" altLang="zh-CN" sz="2000" dirty="0" smtClean="0"/>
              <a:t>  </a:t>
            </a:r>
            <a:r>
              <a:rPr lang="zh-CN" altLang="en-US" sz="2000" dirty="0" smtClean="0"/>
              <a:t>不再发生变化</a:t>
            </a:r>
          </a:p>
          <a:p>
            <a:pPr>
              <a:buFont typeface="Monotype Sorts" charset="2"/>
              <a:buNone/>
            </a:pPr>
            <a:endParaRPr lang="en-US" altLang="zh-CN" sz="2400" dirty="0" smtClean="0"/>
          </a:p>
          <a:p>
            <a:pPr>
              <a:buFont typeface="Monotype Sorts" charset="2"/>
              <a:buNone/>
            </a:pPr>
            <a:r>
              <a:rPr lang="en-US" altLang="zh-CN" sz="2400" b="1" dirty="0" smtClean="0"/>
              <a:t>     NOTE</a:t>
            </a:r>
            <a:r>
              <a:rPr lang="en-US" altLang="zh-CN" sz="2400" dirty="0" smtClean="0"/>
              <a:t>: </a:t>
            </a:r>
            <a:r>
              <a:rPr lang="zh-CN" altLang="en-US" sz="2400" dirty="0" smtClean="0"/>
              <a:t>稍后会看到另一种算法</a:t>
            </a:r>
            <a:endParaRPr lang="zh-CN" altLang="en-US" sz="2400" i="1" baseline="-25000" dirty="0" smtClean="0"/>
          </a:p>
          <a:p>
            <a:pPr>
              <a:buFont typeface="Monotype Sorts" charset="2"/>
              <a:buNone/>
            </a:pPr>
            <a:endParaRPr lang="en-US" altLang="zh-CN" sz="2400" baseline="30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计算</a:t>
            </a:r>
            <a:r>
              <a:rPr lang="en-US" altLang="zh-CN" smtClean="0"/>
              <a:t>F</a:t>
            </a:r>
            <a:r>
              <a:rPr lang="en-US" altLang="zh-CN" baseline="30000" smtClean="0"/>
              <a:t>+</a:t>
            </a:r>
            <a:endParaRPr lang="zh-CN" altLang="en-US" smtClean="0">
              <a:sym typeface="Symbol" panose="05050102010706020507" pitchFamily="18" charset="2"/>
            </a:endParaRPr>
          </a:p>
        </p:txBody>
      </p:sp>
      <p:sp>
        <p:nvSpPr>
          <p:cNvPr id="90115" name="Rectangle 3"/>
          <p:cNvSpPr>
            <a:spLocks noGrp="1" noChangeArrowheads="1"/>
          </p:cNvSpPr>
          <p:nvPr>
            <p:ph type="body" idx="1"/>
          </p:nvPr>
        </p:nvSpPr>
        <p:spPr>
          <a:xfrm>
            <a:off x="361950" y="1371600"/>
            <a:ext cx="8782050" cy="4876800"/>
          </a:xfrm>
        </p:spPr>
        <p:txBody>
          <a:bodyPr/>
          <a:lstStyle/>
          <a:p>
            <a:pPr eaLnBrk="1" hangingPunct="1">
              <a:buFont typeface="Wingdings" panose="05000000000000000000" pitchFamily="2" charset="2"/>
              <a:buNone/>
            </a:pPr>
            <a:r>
              <a:rPr lang="en-US" altLang="zh-CN" sz="2400" i="1" smtClean="0"/>
              <a:t>F</a:t>
            </a:r>
            <a:r>
              <a:rPr lang="en-US" altLang="zh-CN" sz="2400" smtClean="0"/>
              <a:t>={X→Y,Y→ Z}, </a:t>
            </a:r>
          </a:p>
          <a:p>
            <a:pPr eaLnBrk="1" hangingPunct="1">
              <a:buFont typeface="Wingdings" panose="05000000000000000000" pitchFamily="2" charset="2"/>
              <a:buNone/>
            </a:pPr>
            <a:r>
              <a:rPr lang="en-US" altLang="zh-CN" sz="2000" i="1" smtClean="0"/>
              <a:t>F</a:t>
            </a:r>
            <a:r>
              <a:rPr lang="en-US" altLang="zh-CN" sz="2000" baseline="30000" smtClean="0"/>
              <a:t>+</a:t>
            </a:r>
            <a:r>
              <a:rPr lang="en-US" altLang="zh-CN" sz="2000" smtClean="0"/>
              <a:t>={</a:t>
            </a:r>
          </a:p>
          <a:p>
            <a:pPr eaLnBrk="1" hangingPunct="1">
              <a:buFont typeface="Wingdings" panose="05000000000000000000" pitchFamily="2" charset="2"/>
              <a:buNone/>
            </a:pPr>
            <a:r>
              <a:rPr lang="en-US" altLang="zh-CN" sz="2000" smtClean="0"/>
              <a:t>X→ φ, Y→ φ, Z→ φ, XY→ φ, XZ→ φ, YZ→ φ, XYZ</a:t>
            </a:r>
            <a:r>
              <a:rPr lang="en-US" altLang="zh-CN" sz="2000" b="1" smtClean="0"/>
              <a:t>→ </a:t>
            </a:r>
            <a:r>
              <a:rPr lang="en-US" altLang="zh-CN" sz="2000" smtClean="0"/>
              <a:t>φ, </a:t>
            </a:r>
            <a:endParaRPr lang="en-US" altLang="zh-CN" sz="2400" smtClean="0"/>
          </a:p>
          <a:p>
            <a:pPr eaLnBrk="1" hangingPunct="1">
              <a:buFont typeface="Wingdings" panose="05000000000000000000" pitchFamily="2" charset="2"/>
              <a:buNone/>
            </a:pPr>
            <a:r>
              <a:rPr lang="en-US" altLang="zh-CN" sz="2000" smtClean="0"/>
              <a:t>X→ X, Y</a:t>
            </a:r>
            <a:r>
              <a:rPr lang="en-US" altLang="zh-CN" sz="2000" b="1" smtClean="0"/>
              <a:t>→</a:t>
            </a:r>
            <a:r>
              <a:rPr lang="en-US" altLang="zh-CN" sz="2000" smtClean="0"/>
              <a:t> Y, Z→ Z,  XY→ X,    XZ→ X,  YZ→ Y,   XYZ→ X,</a:t>
            </a:r>
          </a:p>
          <a:p>
            <a:pPr eaLnBrk="1" hangingPunct="1">
              <a:buFont typeface="Wingdings" panose="05000000000000000000" pitchFamily="2" charset="2"/>
              <a:buNone/>
            </a:pPr>
            <a:r>
              <a:rPr lang="en-US" altLang="zh-CN" sz="2000" smtClean="0"/>
              <a:t>X→ Y, Y→ Z , XY→ Y,    XZ→ Y,  YZ→ Z,    XYZ→ Y,</a:t>
            </a:r>
          </a:p>
          <a:p>
            <a:pPr eaLnBrk="1" hangingPunct="1">
              <a:buFont typeface="Wingdings" panose="05000000000000000000" pitchFamily="2" charset="2"/>
              <a:buNone/>
            </a:pPr>
            <a:r>
              <a:rPr lang="en-US" altLang="zh-CN" sz="2000" smtClean="0"/>
              <a:t>X→ Z, Y→ YZ, XY→ Z,     XZ→ Z, YZ→  YZ, XYZ→ Z,</a:t>
            </a:r>
          </a:p>
          <a:p>
            <a:pPr eaLnBrk="1" hangingPunct="1">
              <a:buFont typeface="Wingdings" panose="05000000000000000000" pitchFamily="2" charset="2"/>
              <a:buNone/>
            </a:pPr>
            <a:r>
              <a:rPr lang="en-US" altLang="zh-CN" sz="2000" smtClean="0"/>
              <a:t>X→ XY, XY→ XY,   XZ→ XY, XYZ→ XY, </a:t>
            </a:r>
          </a:p>
          <a:p>
            <a:pPr eaLnBrk="1" hangingPunct="1">
              <a:buFont typeface="Wingdings" panose="05000000000000000000" pitchFamily="2" charset="2"/>
              <a:buNone/>
            </a:pPr>
            <a:r>
              <a:rPr lang="en-US" altLang="zh-CN" sz="2000" smtClean="0"/>
              <a:t>X→ XZ, XY→ YZ,   XZ→ XZ, XYZ→ YZ</a:t>
            </a:r>
          </a:p>
          <a:p>
            <a:pPr eaLnBrk="1" hangingPunct="1">
              <a:buFont typeface="Wingdings" panose="05000000000000000000" pitchFamily="2" charset="2"/>
              <a:buNone/>
            </a:pPr>
            <a:r>
              <a:rPr lang="en-US" altLang="zh-CN" sz="2000" smtClean="0"/>
              <a:t>X→ YZ, XY→ XZ,  XZ→ XY, XYZ→ XZ,</a:t>
            </a:r>
          </a:p>
          <a:p>
            <a:pPr eaLnBrk="1" hangingPunct="1">
              <a:buFont typeface="Wingdings" panose="05000000000000000000" pitchFamily="2" charset="2"/>
              <a:buNone/>
            </a:pPr>
            <a:r>
              <a:rPr lang="en-US" altLang="zh-CN" sz="2000" smtClean="0"/>
              <a:t>X</a:t>
            </a:r>
            <a:r>
              <a:rPr lang="zh-CN" altLang="en-US" sz="2000" smtClean="0"/>
              <a:t>→ </a:t>
            </a:r>
            <a:r>
              <a:rPr lang="en-US" altLang="zh-CN" sz="2000" smtClean="0"/>
              <a:t>XYZ, XY</a:t>
            </a:r>
            <a:r>
              <a:rPr lang="zh-CN" altLang="en-US" sz="2000" smtClean="0"/>
              <a:t>→ </a:t>
            </a:r>
            <a:r>
              <a:rPr lang="en-US" altLang="zh-CN" sz="2000" smtClean="0"/>
              <a:t>XYZ, XZ</a:t>
            </a:r>
            <a:r>
              <a:rPr lang="zh-CN" altLang="en-US" sz="2000" smtClean="0"/>
              <a:t>→ </a:t>
            </a:r>
            <a:r>
              <a:rPr lang="en-US" altLang="zh-CN" sz="2000" smtClean="0"/>
              <a:t>XYZ, XYZ</a:t>
            </a:r>
            <a:r>
              <a:rPr lang="zh-CN" altLang="en-US" sz="2000" smtClean="0"/>
              <a:t>→ </a:t>
            </a:r>
            <a:r>
              <a:rPr lang="en-US" altLang="zh-CN" sz="2000" smtClean="0"/>
              <a:t>XYZ}</a:t>
            </a:r>
            <a:endParaRPr lang="zh-CN" altLang="en-US" sz="20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属性集的闭包</a:t>
            </a:r>
          </a:p>
        </p:txBody>
      </p:sp>
      <p:sp>
        <p:nvSpPr>
          <p:cNvPr id="707587" name="Rectangle 3"/>
          <p:cNvSpPr>
            <a:spLocks noGrp="1" noChangeArrowheads="1"/>
          </p:cNvSpPr>
          <p:nvPr>
            <p:ph type="body" idx="1"/>
          </p:nvPr>
        </p:nvSpPr>
        <p:spPr/>
        <p:txBody>
          <a:bodyPr/>
          <a:lstStyle/>
          <a:p>
            <a:pPr>
              <a:tabLst>
                <a:tab pos="1027113" algn="l"/>
                <a:tab pos="1547813" algn="l"/>
                <a:tab pos="1771650" algn="l"/>
                <a:tab pos="2054225" algn="l"/>
                <a:tab pos="3140075" algn="ctr"/>
              </a:tabLst>
            </a:pPr>
            <a:r>
              <a:rPr lang="zh-CN" altLang="en-US" sz="2400" dirty="0" smtClean="0">
                <a:sym typeface="Greek Symbols" pitchFamily="18" charset="2"/>
              </a:rPr>
              <a:t>对于属性集</a:t>
            </a:r>
            <a:r>
              <a:rPr lang="en-US" altLang="zh-CN" sz="2400" dirty="0" smtClean="0">
                <a:sym typeface="Greek Symbols" pitchFamily="18" charset="2"/>
              </a:rPr>
              <a:t>α</a:t>
            </a:r>
            <a:r>
              <a:rPr lang="zh-CN" altLang="en-US" sz="2400" dirty="0" smtClean="0">
                <a:sym typeface="Greek Symbols" pitchFamily="18" charset="2"/>
              </a:rPr>
              <a:t>，我们将函数依赖集</a:t>
            </a:r>
            <a:r>
              <a:rPr lang="en-US" altLang="zh-CN" sz="2400" dirty="0" smtClean="0">
                <a:sym typeface="Greek Symbols" pitchFamily="18" charset="2"/>
              </a:rPr>
              <a:t>F</a:t>
            </a:r>
            <a:r>
              <a:rPr lang="zh-CN" altLang="en-US" sz="2400" dirty="0" smtClean="0">
                <a:sym typeface="Greek Symbols" pitchFamily="18" charset="2"/>
              </a:rPr>
              <a:t>下被</a:t>
            </a:r>
            <a:r>
              <a:rPr lang="en-US" altLang="zh-CN" sz="2400" dirty="0" smtClean="0">
                <a:sym typeface="Greek Symbols" pitchFamily="18" charset="2"/>
              </a:rPr>
              <a:t>α</a:t>
            </a:r>
            <a:r>
              <a:rPr lang="zh-CN" altLang="en-US" sz="2400" dirty="0" smtClean="0">
                <a:sym typeface="Greek Symbols" pitchFamily="18" charset="2"/>
              </a:rPr>
              <a:t>函数确定的所有属性的集合称为</a:t>
            </a:r>
            <a:r>
              <a:rPr lang="en-US" altLang="zh-CN" sz="2400" dirty="0" smtClean="0">
                <a:sym typeface="Greek Symbols" pitchFamily="18" charset="2"/>
              </a:rPr>
              <a:t>F</a:t>
            </a:r>
            <a:r>
              <a:rPr lang="zh-CN" altLang="en-US" sz="2400" dirty="0" smtClean="0">
                <a:sym typeface="Greek Symbols" pitchFamily="18" charset="2"/>
              </a:rPr>
              <a:t>下</a:t>
            </a:r>
            <a:r>
              <a:rPr lang="en-US" altLang="zh-CN" sz="2400" dirty="0" smtClean="0">
                <a:sym typeface="Greek Symbols" pitchFamily="18" charset="2"/>
              </a:rPr>
              <a:t>α</a:t>
            </a:r>
            <a:r>
              <a:rPr lang="zh-CN" altLang="en-US" sz="2400" dirty="0" smtClean="0">
                <a:sym typeface="Greek Symbols" pitchFamily="18" charset="2"/>
              </a:rPr>
              <a:t>的闭包，记作</a:t>
            </a:r>
            <a:r>
              <a:rPr lang="en-US" altLang="zh-CN" sz="2400" dirty="0" err="1">
                <a:latin typeface="Symbol" panose="05050102010706020507" pitchFamily="18" charset="2"/>
                <a:sym typeface="Greek Symbols" pitchFamily="18" charset="2"/>
              </a:rPr>
              <a:t>a</a:t>
            </a:r>
            <a:r>
              <a:rPr lang="en-US" altLang="zh-CN" sz="2400" baseline="30000" dirty="0" err="1">
                <a:sym typeface="Greek Symbols" pitchFamily="18" charset="2"/>
              </a:rPr>
              <a:t>+</a:t>
            </a:r>
            <a:r>
              <a:rPr lang="en-US" altLang="zh-CN" sz="2400" baseline="-25000" dirty="0" err="1">
                <a:sym typeface="Greek Symbols" pitchFamily="18" charset="2"/>
              </a:rPr>
              <a:t>F</a:t>
            </a:r>
            <a:endParaRPr lang="zh-CN" altLang="en-US" sz="2400" dirty="0" smtClean="0">
              <a:sym typeface="Greek Symbols" pitchFamily="18" charset="2"/>
            </a:endParaRPr>
          </a:p>
          <a:p>
            <a:pPr>
              <a:tabLst>
                <a:tab pos="1027113" algn="l"/>
                <a:tab pos="1547813" algn="l"/>
                <a:tab pos="1771650" algn="l"/>
                <a:tab pos="2054225" algn="l"/>
                <a:tab pos="3140075" algn="ctr"/>
              </a:tabLst>
            </a:pPr>
            <a:endParaRPr lang="en-US" altLang="zh-CN" sz="2400" dirty="0" smtClean="0">
              <a:sym typeface="Greek Symbols" pitchFamily="18" charset="2"/>
            </a:endParaRPr>
          </a:p>
          <a:p>
            <a:pPr>
              <a:tabLst>
                <a:tab pos="1027113" algn="l"/>
                <a:tab pos="1547813" algn="l"/>
                <a:tab pos="1771650" algn="l"/>
                <a:tab pos="2054225" algn="l"/>
                <a:tab pos="3140075" algn="ctr"/>
              </a:tabLst>
            </a:pPr>
            <a:r>
              <a:rPr lang="en-US" altLang="zh-CN" sz="2400" dirty="0" smtClean="0">
                <a:sym typeface="Greek Symbols" pitchFamily="18" charset="2"/>
              </a:rPr>
              <a:t> </a:t>
            </a:r>
            <a:r>
              <a:rPr lang="zh-CN" altLang="en-US" sz="2400" dirty="0" smtClean="0">
                <a:sym typeface="Greek Symbols" pitchFamily="18" charset="2"/>
              </a:rPr>
              <a:t>计算 </a:t>
            </a:r>
            <a:r>
              <a:rPr lang="en-US" altLang="zh-CN" sz="2400" dirty="0" err="1" smtClean="0">
                <a:latin typeface="Symbol" panose="05050102010706020507" pitchFamily="18" charset="2"/>
                <a:sym typeface="Greek Symbols" pitchFamily="18" charset="2"/>
              </a:rPr>
              <a:t>a</a:t>
            </a:r>
            <a:r>
              <a:rPr lang="en-US" altLang="zh-CN" sz="2400" baseline="30000" dirty="0" err="1" smtClean="0">
                <a:sym typeface="Greek Symbols" pitchFamily="18" charset="2"/>
              </a:rPr>
              <a:t>+</a:t>
            </a:r>
            <a:r>
              <a:rPr lang="en-US" altLang="zh-CN" sz="2400" baseline="-25000" dirty="0" err="1" smtClean="0">
                <a:sym typeface="Greek Symbols" pitchFamily="18" charset="2"/>
              </a:rPr>
              <a:t>F</a:t>
            </a:r>
            <a:r>
              <a:rPr lang="zh-CN" altLang="en-US" sz="2400" dirty="0" smtClean="0">
                <a:sym typeface="Greek Symbols" pitchFamily="18" charset="2"/>
              </a:rPr>
              <a:t>的算法</a:t>
            </a:r>
            <a:r>
              <a:rPr lang="en-US" altLang="zh-CN" sz="2400" dirty="0" smtClean="0">
                <a:sym typeface="Greek Symbols" pitchFamily="18" charset="2"/>
              </a:rPr>
              <a:t>, F</a:t>
            </a:r>
            <a:r>
              <a:rPr lang="zh-CN" altLang="en-US" sz="2400" dirty="0" smtClean="0">
                <a:sym typeface="Greek Symbols" pitchFamily="18" charset="2"/>
              </a:rPr>
              <a:t>下</a:t>
            </a:r>
            <a:r>
              <a:rPr lang="en-US" altLang="zh-CN" sz="2400" dirty="0" smtClean="0">
                <a:sym typeface="Greek Symbols" pitchFamily="18" charset="2"/>
              </a:rPr>
              <a:t>α</a:t>
            </a:r>
            <a:r>
              <a:rPr lang="zh-CN" altLang="en-US" sz="2400" dirty="0" smtClean="0">
                <a:sym typeface="Greek Symbols" pitchFamily="18" charset="2"/>
              </a:rPr>
              <a:t>的闭包</a:t>
            </a:r>
            <a:endParaRPr lang="zh-CN" altLang="en-US" sz="2400" i="1" dirty="0" smtClean="0">
              <a:sym typeface="Greek Symbols" pitchFamily="18" charset="2"/>
            </a:endParaRPr>
          </a:p>
          <a:p>
            <a:pPr>
              <a:lnSpc>
                <a:spcPct val="150000"/>
              </a:lnSpc>
              <a:buFont typeface="Monotype Sorts" charset="2"/>
              <a:buNone/>
              <a:tabLst>
                <a:tab pos="1027113" algn="l"/>
                <a:tab pos="1547813" algn="l"/>
                <a:tab pos="1771650" algn="l"/>
                <a:tab pos="2054225" algn="l"/>
                <a:tab pos="3140075" algn="ctr"/>
              </a:tabLst>
            </a:pPr>
            <a:r>
              <a:rPr lang="en-US" altLang="zh-CN" sz="2000" i="1" dirty="0" smtClean="0">
                <a:sym typeface="Greek Symbols" pitchFamily="18" charset="2"/>
              </a:rPr>
              <a:t>      	result </a:t>
            </a:r>
            <a:r>
              <a:rPr lang="en-US" altLang="zh-CN" sz="2000" dirty="0" smtClean="0">
                <a:sym typeface="Greek Symbols" pitchFamily="18" charset="2"/>
              </a:rPr>
              <a:t>:= </a:t>
            </a:r>
            <a:r>
              <a:rPr lang="en-US" altLang="zh-CN" sz="2000" dirty="0" smtClean="0">
                <a:latin typeface="Symbol" panose="05050102010706020507" pitchFamily="18" charset="2"/>
                <a:sym typeface="Greek Symbols" pitchFamily="18" charset="2"/>
              </a:rPr>
              <a:t>a</a:t>
            </a:r>
            <a:r>
              <a:rPr lang="en-US" altLang="zh-CN" sz="2000" dirty="0" smtClean="0">
                <a:sym typeface="Greek Symbols" pitchFamily="18" charset="2"/>
              </a:rPr>
              <a:t>;</a:t>
            </a:r>
            <a:br>
              <a:rPr lang="en-US" altLang="zh-CN" sz="2000" dirty="0" smtClean="0">
                <a:sym typeface="Greek Symbols" pitchFamily="18" charset="2"/>
              </a:rPr>
            </a:br>
            <a:r>
              <a:rPr lang="en-US" altLang="zh-CN" sz="2000" dirty="0" smtClean="0">
                <a:sym typeface="Greek Symbols" pitchFamily="18" charset="2"/>
              </a:rPr>
              <a:t>	</a:t>
            </a:r>
            <a:r>
              <a:rPr lang="en-US" altLang="zh-CN" sz="2000" b="1" dirty="0" smtClean="0">
                <a:sym typeface="Greek Symbols" pitchFamily="18" charset="2"/>
              </a:rPr>
              <a:t>while</a:t>
            </a:r>
            <a:r>
              <a:rPr lang="en-US" altLang="zh-CN" sz="2000" dirty="0" smtClean="0">
                <a:sym typeface="Greek Symbols" pitchFamily="18" charset="2"/>
              </a:rPr>
              <a:t> (changes to </a:t>
            </a:r>
            <a:r>
              <a:rPr lang="en-US" altLang="zh-CN" sz="2000" i="1" dirty="0" smtClean="0">
                <a:sym typeface="Greek Symbols" pitchFamily="18" charset="2"/>
              </a:rPr>
              <a:t>result</a:t>
            </a:r>
            <a:r>
              <a:rPr lang="en-US" altLang="zh-CN" sz="2000" dirty="0" smtClean="0">
                <a:sym typeface="Greek Symbols" pitchFamily="18" charset="2"/>
              </a:rPr>
              <a:t>) </a:t>
            </a:r>
            <a:r>
              <a:rPr lang="en-US" altLang="zh-CN" sz="2000" b="1" dirty="0" smtClean="0">
                <a:sym typeface="Greek Symbols" pitchFamily="18" charset="2"/>
              </a:rPr>
              <a:t>do</a:t>
            </a:r>
            <a:br>
              <a:rPr lang="en-US" altLang="zh-CN" sz="2000" b="1" dirty="0" smtClean="0">
                <a:sym typeface="Greek Symbols" pitchFamily="18" charset="2"/>
              </a:rPr>
            </a:br>
            <a:r>
              <a:rPr lang="en-US" altLang="zh-CN" sz="2000" b="1" dirty="0" smtClean="0">
                <a:sym typeface="Greek Symbols" pitchFamily="18" charset="2"/>
              </a:rPr>
              <a:t>		for each </a:t>
            </a:r>
            <a:r>
              <a:rPr lang="zh-CN" altLang="en-US" sz="2000" b="1" dirty="0" smtClean="0">
                <a:sym typeface="Greek Symbols" pitchFamily="18" charset="2"/>
              </a:rPr>
              <a:t>函数依赖</a:t>
            </a:r>
            <a:r>
              <a:rPr lang="zh-CN" altLang="en-US" sz="2000" dirty="0" smtClean="0">
                <a:sym typeface="Symbol" panose="05050102010706020507" pitchFamily="18" charset="2"/>
              </a:rPr>
              <a:t></a:t>
            </a:r>
            <a:r>
              <a:rPr lang="zh-CN" altLang="en-US" sz="2000" i="1" dirty="0" smtClean="0">
                <a:sym typeface="Greek Symbols" pitchFamily="18" charset="2"/>
              </a:rPr>
              <a:t> </a:t>
            </a:r>
            <a:r>
              <a:rPr lang="zh-CN" altLang="en-US" sz="2000" dirty="0" smtClean="0">
                <a:sym typeface="Symbol" panose="05050102010706020507" pitchFamily="18" charset="2"/>
              </a:rPr>
              <a:t></a:t>
            </a:r>
            <a:r>
              <a:rPr lang="zh-CN" altLang="en-US" sz="2000" dirty="0" smtClean="0">
                <a:sym typeface="Monotype Sorts" charset="2"/>
              </a:rPr>
              <a:t> </a:t>
            </a:r>
            <a:r>
              <a:rPr lang="zh-CN" altLang="en-US" sz="2000" dirty="0" smtClean="0">
                <a:sym typeface="Symbol" panose="05050102010706020507" pitchFamily="18" charset="2"/>
              </a:rPr>
              <a:t></a:t>
            </a:r>
            <a:r>
              <a:rPr lang="zh-CN" altLang="en-US" sz="2000" dirty="0" smtClean="0">
                <a:sym typeface="Greek Symbols" pitchFamily="18" charset="2"/>
              </a:rPr>
              <a:t> </a:t>
            </a:r>
            <a:r>
              <a:rPr lang="en-US" altLang="zh-CN" sz="2000" b="1" dirty="0" smtClean="0">
                <a:sym typeface="Greek Symbols" pitchFamily="18" charset="2"/>
              </a:rPr>
              <a:t>in</a:t>
            </a:r>
            <a:r>
              <a:rPr lang="en-US" altLang="zh-CN" sz="2000" i="1" dirty="0" smtClean="0">
                <a:sym typeface="Greek Symbols" pitchFamily="18" charset="2"/>
              </a:rPr>
              <a:t> F</a:t>
            </a:r>
            <a:r>
              <a:rPr lang="en-US" altLang="zh-CN" sz="2000" b="1" dirty="0" smtClean="0">
                <a:sym typeface="Greek Symbols" pitchFamily="18" charset="2"/>
              </a:rPr>
              <a:t> do</a:t>
            </a:r>
            <a:br>
              <a:rPr lang="en-US" altLang="zh-CN" sz="2000" b="1" dirty="0" smtClean="0">
                <a:sym typeface="Greek Symbols" pitchFamily="18" charset="2"/>
              </a:rPr>
            </a:br>
            <a:r>
              <a:rPr lang="en-US" altLang="zh-CN" sz="2000" b="1" dirty="0" smtClean="0">
                <a:sym typeface="Greek Symbols" pitchFamily="18" charset="2"/>
              </a:rPr>
              <a:t>			begin</a:t>
            </a:r>
            <a:br>
              <a:rPr lang="en-US" altLang="zh-CN" sz="2000" b="1" dirty="0" smtClean="0">
                <a:sym typeface="Greek Symbols" pitchFamily="18" charset="2"/>
              </a:rPr>
            </a:br>
            <a:r>
              <a:rPr lang="en-US" altLang="zh-CN" sz="2000" b="1" dirty="0" smtClean="0">
                <a:sym typeface="Greek Symbols" pitchFamily="18" charset="2"/>
              </a:rPr>
              <a:t>				if </a:t>
            </a:r>
            <a:r>
              <a:rPr lang="en-US" altLang="zh-CN" sz="2000" dirty="0" smtClean="0">
                <a:sym typeface="Symbol" panose="05050102010706020507" pitchFamily="18" charset="2"/>
              </a:rPr>
              <a:t></a:t>
            </a:r>
            <a:r>
              <a:rPr lang="en-US" altLang="zh-CN" sz="2000" i="1" dirty="0" smtClean="0">
                <a:sym typeface="Greek Symbols" pitchFamily="18" charset="2"/>
              </a:rPr>
              <a:t> </a:t>
            </a:r>
            <a:r>
              <a:rPr lang="en-US" altLang="zh-CN" sz="2000" dirty="0" smtClean="0">
                <a:sym typeface="Symbol" panose="05050102010706020507" pitchFamily="18" charset="2"/>
              </a:rPr>
              <a:t> </a:t>
            </a:r>
            <a:r>
              <a:rPr lang="en-US" altLang="zh-CN" sz="2000" i="1" dirty="0" smtClean="0">
                <a:sym typeface="Symbol" panose="05050102010706020507" pitchFamily="18" charset="2"/>
              </a:rPr>
              <a:t>result</a:t>
            </a:r>
            <a:r>
              <a:rPr lang="en-US" altLang="zh-CN" sz="2000" b="1" dirty="0" smtClean="0">
                <a:sym typeface="Symbol" panose="05050102010706020507" pitchFamily="18" charset="2"/>
              </a:rPr>
              <a:t> then </a:t>
            </a:r>
            <a:r>
              <a:rPr lang="en-US" altLang="zh-CN" sz="2000" i="1" dirty="0" smtClean="0">
                <a:sym typeface="Symbol" panose="05050102010706020507" pitchFamily="18" charset="2"/>
              </a:rPr>
              <a:t> result </a:t>
            </a:r>
            <a:r>
              <a:rPr lang="en-US" altLang="zh-CN" sz="2000" dirty="0" smtClean="0">
                <a:sym typeface="Symbol" panose="05050102010706020507" pitchFamily="18" charset="2"/>
              </a:rPr>
              <a:t>:= </a:t>
            </a:r>
            <a:r>
              <a:rPr lang="en-US" altLang="zh-CN" sz="2000" i="1" dirty="0" smtClean="0">
                <a:sym typeface="Symbol" panose="05050102010706020507" pitchFamily="18" charset="2"/>
              </a:rPr>
              <a:t>result </a:t>
            </a:r>
            <a:r>
              <a:rPr lang="en-US" altLang="zh-CN" sz="2000" dirty="0" smtClean="0">
                <a:sym typeface="Symbol" panose="05050102010706020507" pitchFamily="18" charset="2"/>
              </a:rPr>
              <a:t></a:t>
            </a:r>
            <a:r>
              <a:rPr lang="en-US" altLang="zh-CN" sz="2000" dirty="0" smtClean="0">
                <a:sym typeface="Greek Symbols" pitchFamily="18" charset="2"/>
              </a:rPr>
              <a:t> </a:t>
            </a:r>
            <a:r>
              <a:rPr lang="en-US" altLang="zh-CN" sz="2000" dirty="0" smtClean="0">
                <a:sym typeface="Symbol" panose="05050102010706020507" pitchFamily="18" charset="2"/>
              </a:rPr>
              <a:t></a:t>
            </a:r>
            <a:r>
              <a:rPr lang="en-US" altLang="zh-CN" sz="2000" dirty="0" smtClean="0">
                <a:sym typeface="Greek Symbols" pitchFamily="18" charset="2"/>
              </a:rPr>
              <a:t> </a:t>
            </a:r>
            <a:br>
              <a:rPr lang="en-US" altLang="zh-CN" sz="2000" dirty="0" smtClean="0">
                <a:sym typeface="Greek Symbols" pitchFamily="18" charset="2"/>
              </a:rPr>
            </a:br>
            <a:r>
              <a:rPr lang="en-US" altLang="zh-CN" sz="2000" dirty="0" smtClean="0">
                <a:sym typeface="Greek Symbols" pitchFamily="18" charset="2"/>
              </a:rPr>
              <a:t>			</a:t>
            </a:r>
            <a:r>
              <a:rPr lang="en-US" altLang="zh-CN" sz="2000" b="1" dirty="0" smtClean="0">
                <a:sym typeface="Greek Symbols" pitchFamily="18" charset="2"/>
              </a:rPr>
              <a:t>end		</a:t>
            </a:r>
            <a:endParaRPr lang="en-US" altLang="zh-CN" sz="2400" b="1" dirty="0" smtClean="0">
              <a:sym typeface="Greek Symbols" pitchFamily="18" charset="2"/>
            </a:endParaRPr>
          </a:p>
          <a:p>
            <a:pPr>
              <a:buFont typeface="Monotype Sorts" charset="2"/>
              <a:buNone/>
              <a:tabLst>
                <a:tab pos="1027113" algn="l"/>
                <a:tab pos="1547813" algn="l"/>
                <a:tab pos="1771650" algn="l"/>
                <a:tab pos="2054225" algn="l"/>
                <a:tab pos="3140075" algn="ctr"/>
              </a:tabLst>
            </a:pPr>
            <a:endParaRPr lang="en-US" altLang="zh-CN" sz="2800" b="1" dirty="0" smtClean="0">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mtClean="0"/>
              <a:t>属性集的闭包 实例</a:t>
            </a:r>
          </a:p>
        </p:txBody>
      </p:sp>
      <p:sp>
        <p:nvSpPr>
          <p:cNvPr id="709635" name="Rectangle 3"/>
          <p:cNvSpPr>
            <a:spLocks noGrp="1" noChangeArrowheads="1"/>
          </p:cNvSpPr>
          <p:nvPr>
            <p:ph type="body" idx="1"/>
          </p:nvPr>
        </p:nvSpPr>
        <p:spPr>
          <a:xfrm>
            <a:off x="927100" y="906463"/>
            <a:ext cx="7131050" cy="5548312"/>
          </a:xfrm>
        </p:spPr>
        <p:txBody>
          <a:bodyPr/>
          <a:lstStyle/>
          <a:p>
            <a:pPr>
              <a:lnSpc>
                <a:spcPct val="90000"/>
              </a:lnSpc>
              <a:tabLst>
                <a:tab pos="803275" algn="l"/>
                <a:tab pos="2633663" algn="l"/>
                <a:tab pos="3140075" algn="l"/>
              </a:tabLst>
            </a:pPr>
            <a:r>
              <a:rPr lang="en-US" altLang="zh-CN" i="1" smtClean="0"/>
              <a:t>R = (A, B, C, G, H, I)</a:t>
            </a:r>
          </a:p>
          <a:p>
            <a:pPr>
              <a:lnSpc>
                <a:spcPct val="90000"/>
              </a:lnSpc>
              <a:tabLst>
                <a:tab pos="803275" algn="l"/>
                <a:tab pos="2633663" algn="l"/>
                <a:tab pos="3140075" algn="l"/>
              </a:tabLst>
            </a:pPr>
            <a:r>
              <a:rPr lang="en-US" altLang="zh-CN" i="1" smtClean="0"/>
              <a:t>F = </a:t>
            </a:r>
            <a:r>
              <a:rPr lang="en-US" altLang="zh-CN" smtClean="0"/>
              <a:t>{</a:t>
            </a:r>
            <a:r>
              <a:rPr lang="en-US" altLang="zh-CN" i="1" smtClean="0">
                <a:sym typeface="Iconic Symbols Ext" pitchFamily="2" charset="2"/>
              </a:rPr>
              <a:t>A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B</a:t>
            </a:r>
            <a:br>
              <a:rPr lang="en-US" altLang="zh-CN" i="1" smtClean="0">
                <a:sym typeface="Monotype Sorts" charset="2"/>
              </a:rPr>
            </a:br>
            <a:r>
              <a:rPr lang="en-US" altLang="zh-CN" i="1" smtClean="0">
                <a:sym typeface="Monotype Sorts" charset="2"/>
              </a:rPr>
              <a:t>	</a:t>
            </a:r>
            <a:r>
              <a:rPr lang="en-US" altLang="zh-CN" i="1" smtClean="0">
                <a:sym typeface="Iconic Symbols Ext" pitchFamily="2" charset="2"/>
              </a:rPr>
              <a:t>A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C </a:t>
            </a:r>
            <a:br>
              <a:rPr lang="en-US" altLang="zh-CN" i="1" smtClean="0">
                <a:sym typeface="Monotype Sorts" charset="2"/>
              </a:rPr>
            </a:br>
            <a:r>
              <a:rPr lang="en-US" altLang="zh-CN" i="1" smtClean="0">
                <a:sym typeface="Monotype Sorts" charset="2"/>
              </a:rPr>
              <a:t>	</a:t>
            </a:r>
            <a:r>
              <a:rPr lang="en-US" altLang="zh-CN" i="1" smtClean="0">
                <a:sym typeface="Iconic Symbols Ext" pitchFamily="2" charset="2"/>
              </a:rPr>
              <a:t>CG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H</a:t>
            </a:r>
            <a:br>
              <a:rPr lang="en-US" altLang="zh-CN" i="1" smtClean="0">
                <a:sym typeface="Monotype Sorts" charset="2"/>
              </a:rPr>
            </a:br>
            <a:r>
              <a:rPr lang="en-US" altLang="zh-CN" i="1" smtClean="0">
                <a:sym typeface="Monotype Sorts" charset="2"/>
              </a:rPr>
              <a:t>	</a:t>
            </a:r>
            <a:r>
              <a:rPr lang="en-US" altLang="zh-CN" i="1" smtClean="0">
                <a:sym typeface="Iconic Symbols Ext" pitchFamily="2" charset="2"/>
              </a:rPr>
              <a:t>CG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I</a:t>
            </a:r>
            <a:br>
              <a:rPr lang="en-US" altLang="zh-CN" i="1" smtClean="0">
                <a:sym typeface="Monotype Sorts" charset="2"/>
              </a:rPr>
            </a:br>
            <a:r>
              <a:rPr lang="en-US" altLang="zh-CN" i="1" smtClean="0">
                <a:sym typeface="Monotype Sorts" charset="2"/>
              </a:rPr>
              <a:t>	</a:t>
            </a:r>
            <a:r>
              <a:rPr lang="en-US" altLang="zh-CN" i="1" smtClean="0">
                <a:sym typeface="Iconic Symbols Ext" pitchFamily="2" charset="2"/>
              </a:rPr>
              <a:t>B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H</a:t>
            </a:r>
            <a:r>
              <a:rPr lang="en-US" altLang="zh-CN" smtClean="0">
                <a:sym typeface="Monotype Sorts" charset="2"/>
              </a:rPr>
              <a:t>}</a:t>
            </a:r>
            <a:endParaRPr lang="en-US" altLang="zh-CN" smtClean="0">
              <a:sym typeface="MS LineDraw" pitchFamily="49" charset="2"/>
            </a:endParaRPr>
          </a:p>
          <a:p>
            <a:pPr>
              <a:lnSpc>
                <a:spcPct val="90000"/>
              </a:lnSpc>
              <a:tabLst>
                <a:tab pos="803275" algn="l"/>
                <a:tab pos="2633663" algn="l"/>
                <a:tab pos="3140075" algn="l"/>
              </a:tabLst>
            </a:pPr>
            <a:r>
              <a:rPr lang="en-US" altLang="zh-CN" smtClean="0">
                <a:sym typeface="MS LineDraw" pitchFamily="49" charset="2"/>
              </a:rPr>
              <a:t>(</a:t>
            </a:r>
            <a:r>
              <a:rPr lang="en-US" altLang="zh-CN" i="1" smtClean="0">
                <a:sym typeface="MS LineDraw" pitchFamily="49" charset="2"/>
              </a:rPr>
              <a:t>AG)</a:t>
            </a:r>
            <a:r>
              <a:rPr lang="en-US" altLang="zh-CN" baseline="30000" smtClean="0">
                <a:sym typeface="MS LineDraw" pitchFamily="49" charset="2"/>
              </a:rPr>
              <a:t>+</a:t>
            </a:r>
            <a:endParaRPr lang="en-US" altLang="zh-CN" smtClean="0">
              <a:sym typeface="MS LineDraw" pitchFamily="49" charset="2"/>
            </a:endParaRPr>
          </a:p>
          <a:p>
            <a:pPr marL="762000" lvl="1" indent="-304800">
              <a:lnSpc>
                <a:spcPct val="90000"/>
              </a:lnSpc>
              <a:buFont typeface="Monotype Sorts" charset="2"/>
              <a:buNone/>
              <a:tabLst>
                <a:tab pos="803275" algn="l"/>
                <a:tab pos="2633663" algn="l"/>
                <a:tab pos="3140075" algn="l"/>
              </a:tabLst>
            </a:pPr>
            <a:r>
              <a:rPr lang="en-US" altLang="zh-CN" smtClean="0">
                <a:sym typeface="MS LineDraw" pitchFamily="49" charset="2"/>
              </a:rPr>
              <a:t>1.	</a:t>
            </a:r>
            <a:r>
              <a:rPr lang="en-US" altLang="zh-CN" i="1" smtClean="0">
                <a:sym typeface="MS LineDraw" pitchFamily="49" charset="2"/>
              </a:rPr>
              <a:t>result = AG</a:t>
            </a:r>
            <a:endParaRPr lang="en-US" altLang="zh-CN" smtClean="0">
              <a:sym typeface="MS LineDraw" pitchFamily="49" charset="2"/>
            </a:endParaRPr>
          </a:p>
          <a:p>
            <a:pPr marL="762000" lvl="1" indent="-304800">
              <a:lnSpc>
                <a:spcPct val="90000"/>
              </a:lnSpc>
              <a:buFont typeface="Monotype Sorts" charset="2"/>
              <a:buNone/>
              <a:tabLst>
                <a:tab pos="803275" algn="l"/>
                <a:tab pos="2633663" algn="l"/>
                <a:tab pos="3140075" algn="l"/>
              </a:tabLst>
            </a:pPr>
            <a:r>
              <a:rPr lang="en-US" altLang="zh-CN" smtClean="0">
                <a:sym typeface="MS LineDraw" pitchFamily="49" charset="2"/>
              </a:rPr>
              <a:t>2.	</a:t>
            </a:r>
            <a:r>
              <a:rPr lang="en-US" altLang="zh-CN" i="1" smtClean="0">
                <a:sym typeface="MS LineDraw" pitchFamily="49" charset="2"/>
              </a:rPr>
              <a:t>result = ABCG	(A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C </a:t>
            </a:r>
            <a:r>
              <a:rPr lang="en-US" altLang="zh-CN" smtClean="0">
                <a:sym typeface="Monotype Sorts" charset="2"/>
              </a:rPr>
              <a:t>and </a:t>
            </a:r>
            <a:r>
              <a:rPr lang="en-US" altLang="zh-CN" i="1" smtClean="0">
                <a:sym typeface="Monotype Sorts" charset="2"/>
              </a:rPr>
              <a:t>A </a:t>
            </a:r>
            <a:r>
              <a:rPr lang="en-US" altLang="zh-CN" smtClean="0">
                <a:sym typeface="Symbol" panose="05050102010706020507" pitchFamily="18" charset="2"/>
              </a:rPr>
              <a:t></a:t>
            </a:r>
            <a:r>
              <a:rPr lang="en-US" altLang="zh-CN" i="1" smtClean="0">
                <a:sym typeface="Symbol" panose="05050102010706020507" pitchFamily="18" charset="2"/>
              </a:rPr>
              <a:t> B)</a:t>
            </a:r>
            <a:endParaRPr lang="en-US" altLang="zh-CN" smtClean="0">
              <a:sym typeface="Symbol" panose="05050102010706020507" pitchFamily="18" charset="2"/>
            </a:endParaRPr>
          </a:p>
          <a:p>
            <a:pPr marL="762000" lvl="1" indent="-304800">
              <a:lnSpc>
                <a:spcPct val="90000"/>
              </a:lnSpc>
              <a:buFont typeface="Monotype Sorts" charset="2"/>
              <a:buNone/>
              <a:tabLst>
                <a:tab pos="803275" algn="l"/>
                <a:tab pos="2633663" algn="l"/>
                <a:tab pos="3140075" algn="l"/>
              </a:tabLst>
            </a:pPr>
            <a:r>
              <a:rPr lang="en-US" altLang="zh-CN" smtClean="0">
                <a:sym typeface="Symbol" panose="05050102010706020507" pitchFamily="18" charset="2"/>
              </a:rPr>
              <a:t>3.	</a:t>
            </a:r>
            <a:r>
              <a:rPr lang="en-US" altLang="zh-CN" i="1" smtClean="0">
                <a:sym typeface="MS LineDraw" pitchFamily="49" charset="2"/>
              </a:rPr>
              <a:t>result = ABCG</a:t>
            </a:r>
            <a:r>
              <a:rPr lang="en-US" altLang="zh-CN" i="1" smtClean="0">
                <a:sym typeface="Monotype Sorts" charset="2"/>
              </a:rPr>
              <a:t>H	(CG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H</a:t>
            </a:r>
            <a:r>
              <a:rPr lang="en-US" altLang="zh-CN" smtClean="0">
                <a:sym typeface="Monotype Sorts" charset="2"/>
              </a:rPr>
              <a:t> and </a:t>
            </a:r>
            <a:r>
              <a:rPr lang="en-US" altLang="zh-CN" i="1" smtClean="0">
                <a:sym typeface="Monotype Sorts" charset="2"/>
              </a:rPr>
              <a:t>CG </a:t>
            </a:r>
            <a:r>
              <a:rPr lang="en-US" altLang="zh-CN" smtClean="0">
                <a:sym typeface="Symbol" panose="05050102010706020507" pitchFamily="18" charset="2"/>
              </a:rPr>
              <a:t> </a:t>
            </a:r>
            <a:r>
              <a:rPr lang="en-US" altLang="zh-CN" i="1" smtClean="0">
                <a:sym typeface="Symbol" panose="05050102010706020507" pitchFamily="18" charset="2"/>
              </a:rPr>
              <a:t>AGBC)</a:t>
            </a:r>
          </a:p>
          <a:p>
            <a:pPr marL="762000" lvl="1" indent="-304800">
              <a:lnSpc>
                <a:spcPct val="90000"/>
              </a:lnSpc>
              <a:buFont typeface="Monotype Sorts" charset="2"/>
              <a:buNone/>
              <a:tabLst>
                <a:tab pos="803275" algn="l"/>
                <a:tab pos="2633663" algn="l"/>
                <a:tab pos="3140075" algn="l"/>
              </a:tabLst>
            </a:pPr>
            <a:r>
              <a:rPr lang="en-US" altLang="zh-CN" smtClean="0">
                <a:sym typeface="Symbol" panose="05050102010706020507" pitchFamily="18" charset="2"/>
              </a:rPr>
              <a:t>4.	</a:t>
            </a:r>
            <a:r>
              <a:rPr lang="en-US" altLang="zh-CN" i="1" smtClean="0">
                <a:sym typeface="MS LineDraw" pitchFamily="49" charset="2"/>
              </a:rPr>
              <a:t>result = ABCG</a:t>
            </a:r>
            <a:r>
              <a:rPr lang="en-US" altLang="zh-CN" i="1" smtClean="0">
                <a:sym typeface="Monotype Sorts" charset="2"/>
              </a:rPr>
              <a:t>HI	(CG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I</a:t>
            </a:r>
            <a:r>
              <a:rPr lang="en-US" altLang="zh-CN" smtClean="0">
                <a:sym typeface="Monotype Sorts" charset="2"/>
              </a:rPr>
              <a:t> and </a:t>
            </a:r>
            <a:r>
              <a:rPr lang="en-US" altLang="zh-CN" i="1" smtClean="0">
                <a:sym typeface="Monotype Sorts" charset="2"/>
              </a:rPr>
              <a:t>CG </a:t>
            </a:r>
            <a:r>
              <a:rPr lang="en-US" altLang="zh-CN" smtClean="0">
                <a:sym typeface="Symbol" panose="05050102010706020507" pitchFamily="18" charset="2"/>
              </a:rPr>
              <a:t> </a:t>
            </a:r>
            <a:r>
              <a:rPr lang="en-US" altLang="zh-CN" i="1" smtClean="0">
                <a:sym typeface="Symbol" panose="05050102010706020507" pitchFamily="18" charset="2"/>
              </a:rPr>
              <a:t>AGBCH)</a:t>
            </a:r>
          </a:p>
          <a:p>
            <a:pPr>
              <a:lnSpc>
                <a:spcPct val="90000"/>
              </a:lnSpc>
              <a:tabLst>
                <a:tab pos="803275" algn="l"/>
                <a:tab pos="2633663" algn="l"/>
                <a:tab pos="3140075" algn="l"/>
              </a:tabLst>
            </a:pPr>
            <a:r>
              <a:rPr lang="en-US" altLang="zh-CN" i="1" smtClean="0">
                <a:sym typeface="Symbol" panose="05050102010706020507" pitchFamily="18" charset="2"/>
              </a:rPr>
              <a:t>AG</a:t>
            </a:r>
            <a:r>
              <a:rPr lang="en-US" altLang="zh-CN" smtClean="0">
                <a:sym typeface="Symbol" panose="05050102010706020507" pitchFamily="18" charset="2"/>
              </a:rPr>
              <a:t> </a:t>
            </a:r>
            <a:r>
              <a:rPr lang="zh-CN" altLang="en-US" smtClean="0">
                <a:sym typeface="Symbol" panose="05050102010706020507" pitchFamily="18" charset="2"/>
              </a:rPr>
              <a:t>是候选码吗</a:t>
            </a:r>
            <a:r>
              <a:rPr lang="en-US" altLang="zh-CN" smtClean="0">
                <a:sym typeface="Symbol" panose="05050102010706020507" pitchFamily="18" charset="2"/>
              </a:rPr>
              <a:t>?  </a:t>
            </a:r>
          </a:p>
          <a:p>
            <a:pPr marL="762000" lvl="1" indent="-304800">
              <a:lnSpc>
                <a:spcPct val="90000"/>
              </a:lnSpc>
              <a:buFont typeface="Monotype Sorts" charset="2"/>
              <a:buAutoNum type="arabicPeriod"/>
              <a:tabLst>
                <a:tab pos="803275" algn="l"/>
                <a:tab pos="2633663" algn="l"/>
                <a:tab pos="3140075" algn="l"/>
              </a:tabLst>
            </a:pPr>
            <a:r>
              <a:rPr lang="en-US" altLang="zh-CN" smtClean="0">
                <a:sym typeface="Symbol" panose="05050102010706020507" pitchFamily="18" charset="2"/>
              </a:rPr>
              <a:t>AG </a:t>
            </a:r>
            <a:r>
              <a:rPr lang="zh-CN" altLang="en-US" smtClean="0">
                <a:sym typeface="Symbol" panose="05050102010706020507" pitchFamily="18" charset="2"/>
              </a:rPr>
              <a:t>是超码吗</a:t>
            </a:r>
            <a:r>
              <a:rPr lang="en-US" altLang="zh-CN" smtClean="0">
                <a:sym typeface="Symbol" panose="05050102010706020507" pitchFamily="18" charset="2"/>
              </a:rPr>
              <a:t>?</a:t>
            </a:r>
          </a:p>
          <a:p>
            <a:pPr marL="1163638" lvl="2" indent="-304800">
              <a:lnSpc>
                <a:spcPct val="90000"/>
              </a:lnSpc>
              <a:buFont typeface="Monotype Sorts" charset="2"/>
              <a:buAutoNum type="arabicPeriod"/>
              <a:tabLst>
                <a:tab pos="803275" algn="l"/>
                <a:tab pos="2633663" algn="l"/>
                <a:tab pos="3140075" algn="l"/>
              </a:tabLst>
            </a:pPr>
            <a:r>
              <a:rPr lang="en-US" altLang="zh-CN" smtClean="0">
                <a:sym typeface="Symbol" panose="05050102010706020507" pitchFamily="18" charset="2"/>
              </a:rPr>
              <a:t>Does </a:t>
            </a:r>
            <a:r>
              <a:rPr lang="en-US" altLang="zh-CN" i="1" smtClean="0">
                <a:sym typeface="Symbol" panose="05050102010706020507" pitchFamily="18" charset="2"/>
              </a:rPr>
              <a:t>AG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R? == </a:t>
            </a:r>
            <a:r>
              <a:rPr lang="en-US" altLang="zh-CN" smtClean="0">
                <a:sym typeface="Monotype Sorts" charset="2"/>
              </a:rPr>
              <a:t>Is (AG)</a:t>
            </a:r>
            <a:r>
              <a:rPr lang="en-US" altLang="zh-CN" baseline="30000" smtClean="0">
                <a:sym typeface="Monotype Sorts" charset="2"/>
              </a:rPr>
              <a:t>+ </a:t>
            </a:r>
            <a:r>
              <a:rPr lang="en-US" altLang="zh-CN" smtClean="0">
                <a:sym typeface="Symbol" panose="05050102010706020507" pitchFamily="18" charset="2"/>
              </a:rPr>
              <a:t> R</a:t>
            </a:r>
            <a:endParaRPr lang="en-US" altLang="zh-CN" i="1" smtClean="0">
              <a:sym typeface="Monotype Sorts" charset="2"/>
            </a:endParaRPr>
          </a:p>
          <a:p>
            <a:pPr marL="762000" lvl="1" indent="-304800">
              <a:lnSpc>
                <a:spcPct val="90000"/>
              </a:lnSpc>
              <a:buFont typeface="Monotype Sorts" charset="2"/>
              <a:buAutoNum type="arabicPeriod" startAt="2"/>
              <a:tabLst>
                <a:tab pos="803275" algn="l"/>
                <a:tab pos="2633663" algn="l"/>
                <a:tab pos="3140075" algn="l"/>
              </a:tabLst>
            </a:pPr>
            <a:r>
              <a:rPr lang="en-US" altLang="zh-CN" smtClean="0">
                <a:sym typeface="Monotype Sorts" charset="2"/>
              </a:rPr>
              <a:t>AG</a:t>
            </a:r>
            <a:r>
              <a:rPr lang="zh-CN" altLang="en-US" smtClean="0">
                <a:sym typeface="Monotype Sorts" charset="2"/>
              </a:rPr>
              <a:t>的任意子集是超码吗</a:t>
            </a:r>
            <a:r>
              <a:rPr lang="en-US" altLang="zh-CN" smtClean="0">
                <a:sym typeface="Monotype Sorts" charset="2"/>
              </a:rPr>
              <a:t>?</a:t>
            </a:r>
          </a:p>
          <a:p>
            <a:pPr marL="1163638" lvl="2" indent="-304800">
              <a:lnSpc>
                <a:spcPct val="90000"/>
              </a:lnSpc>
              <a:buFont typeface="Monotype Sorts" charset="2"/>
              <a:buAutoNum type="arabicPeriod"/>
              <a:tabLst>
                <a:tab pos="803275" algn="l"/>
                <a:tab pos="2633663" algn="l"/>
                <a:tab pos="3140075" algn="l"/>
              </a:tabLst>
            </a:pPr>
            <a:r>
              <a:rPr lang="en-US" altLang="zh-CN" smtClean="0">
                <a:sym typeface="Monotype Sorts" charset="2"/>
              </a:rPr>
              <a:t>Does </a:t>
            </a:r>
            <a:r>
              <a:rPr lang="en-US" altLang="zh-CN" i="1" smtClean="0">
                <a:sym typeface="Monotype Sorts" charset="2"/>
              </a:rPr>
              <a:t>A</a:t>
            </a:r>
            <a:r>
              <a:rPr lang="en-US" altLang="zh-CN" smtClean="0">
                <a:sym typeface="Monotype Sorts" charset="2"/>
              </a:rPr>
              <a:t>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R</a:t>
            </a:r>
            <a:r>
              <a:rPr lang="en-US" altLang="zh-CN" smtClean="0">
                <a:sym typeface="Monotype Sorts" charset="2"/>
              </a:rPr>
              <a:t>? </a:t>
            </a:r>
            <a:r>
              <a:rPr lang="en-US" altLang="zh-CN" i="1" smtClean="0">
                <a:sym typeface="Monotype Sorts" charset="2"/>
              </a:rPr>
              <a:t>== </a:t>
            </a:r>
            <a:r>
              <a:rPr lang="en-US" altLang="zh-CN" smtClean="0">
                <a:sym typeface="Monotype Sorts" charset="2"/>
              </a:rPr>
              <a:t>Is (A)</a:t>
            </a:r>
            <a:r>
              <a:rPr lang="en-US" altLang="zh-CN" baseline="30000" smtClean="0">
                <a:sym typeface="Monotype Sorts" charset="2"/>
              </a:rPr>
              <a:t>+ </a:t>
            </a:r>
            <a:r>
              <a:rPr lang="en-US" altLang="zh-CN" smtClean="0">
                <a:sym typeface="Symbol" panose="05050102010706020507" pitchFamily="18" charset="2"/>
              </a:rPr>
              <a:t> R</a:t>
            </a:r>
            <a:endParaRPr lang="en-US" altLang="zh-CN" smtClean="0">
              <a:sym typeface="Monotype Sorts" charset="2"/>
            </a:endParaRPr>
          </a:p>
          <a:p>
            <a:pPr marL="1163638" lvl="2" indent="-304800">
              <a:lnSpc>
                <a:spcPct val="90000"/>
              </a:lnSpc>
              <a:buFont typeface="Monotype Sorts" charset="2"/>
              <a:buAutoNum type="arabicPeriod"/>
              <a:tabLst>
                <a:tab pos="803275" algn="l"/>
                <a:tab pos="2633663" algn="l"/>
                <a:tab pos="3140075" algn="l"/>
              </a:tabLst>
            </a:pPr>
            <a:r>
              <a:rPr lang="en-US" altLang="zh-CN" smtClean="0">
                <a:sym typeface="Monotype Sorts" charset="2"/>
              </a:rPr>
              <a:t>Does </a:t>
            </a:r>
            <a:r>
              <a:rPr lang="en-US" altLang="zh-CN" i="1" smtClean="0">
                <a:sym typeface="Monotype Sorts" charset="2"/>
              </a:rPr>
              <a:t>G</a:t>
            </a:r>
            <a:r>
              <a:rPr lang="en-US" altLang="zh-CN" smtClean="0">
                <a:sym typeface="Monotype Sorts" charset="2"/>
              </a:rPr>
              <a:t>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R</a:t>
            </a:r>
            <a:r>
              <a:rPr lang="en-US" altLang="zh-CN" smtClean="0">
                <a:sym typeface="Monotype Sorts" charset="2"/>
              </a:rPr>
              <a:t>? == Is (G)</a:t>
            </a:r>
            <a:r>
              <a:rPr lang="en-US" altLang="zh-CN" baseline="30000" smtClean="0">
                <a:sym typeface="Monotype Sorts" charset="2"/>
              </a:rPr>
              <a:t>+ </a:t>
            </a:r>
            <a:r>
              <a:rPr lang="en-US" altLang="zh-CN" smtClean="0">
                <a:sym typeface="Symbol" panose="05050102010706020507" pitchFamily="18" charset="2"/>
              </a:rPr>
              <a:t> 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96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96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96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963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0963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70963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7096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p:spPr>
        <p:txBody>
          <a:bodyPr/>
          <a:lstStyle/>
          <a:p>
            <a:pPr eaLnBrk="1" hangingPunct="1"/>
            <a:r>
              <a:rPr lang="zh-CN" altLang="en-US" sz="2800" smtClean="0">
                <a:latin typeface="华文新魏" panose="02010800040101010101" pitchFamily="2" charset="-122"/>
              </a:rPr>
              <a:t>示例</a:t>
            </a:r>
            <a:r>
              <a:rPr lang="en-US" altLang="zh-CN" sz="2800" smtClean="0">
                <a:latin typeface="华文新魏" panose="02010800040101010101" pitchFamily="2" charset="-122"/>
              </a:rPr>
              <a:t>2</a:t>
            </a:r>
          </a:p>
          <a:p>
            <a:pPr lvl="1" eaLnBrk="1" hangingPunct="1">
              <a:buFontTx/>
              <a:buNone/>
            </a:pPr>
            <a:r>
              <a:rPr lang="en-US" altLang="zh-CN" sz="2800" smtClean="0">
                <a:latin typeface="华文新魏" panose="02010800040101010101" pitchFamily="2" charset="-122"/>
              </a:rPr>
              <a:t>	R&lt; U, F &gt;, U = (A, B, C, D, E), F = {AB</a:t>
            </a:r>
            <a:r>
              <a:rPr lang="en-US" altLang="zh-CN" sz="2800" smtClean="0">
                <a:latin typeface="华文新魏" panose="02010800040101010101" pitchFamily="2" charset="-122"/>
                <a:sym typeface="Symbol" panose="05050102010706020507" pitchFamily="18" charset="2"/>
              </a:rPr>
              <a:t>C</a:t>
            </a:r>
            <a:r>
              <a:rPr lang="en-US" altLang="zh-CN" sz="2800" smtClean="0">
                <a:latin typeface="华文新魏" panose="02010800040101010101" pitchFamily="2" charset="-122"/>
              </a:rPr>
              <a:t>, B</a:t>
            </a:r>
            <a:r>
              <a:rPr lang="en-US" altLang="zh-CN" sz="2800" smtClean="0">
                <a:latin typeface="华文新魏" panose="02010800040101010101" pitchFamily="2" charset="-122"/>
                <a:sym typeface="Symbol" panose="05050102010706020507" pitchFamily="18" charset="2"/>
              </a:rPr>
              <a:t>D, CE, CEB, ACB},</a:t>
            </a:r>
            <a:r>
              <a:rPr lang="zh-CN" altLang="en-US" sz="2800" smtClean="0">
                <a:latin typeface="华文新魏" panose="02010800040101010101" pitchFamily="2" charset="-122"/>
                <a:sym typeface="Symbol" panose="05050102010706020507" pitchFamily="18" charset="2"/>
              </a:rPr>
              <a:t>计算</a:t>
            </a:r>
          </a:p>
          <a:p>
            <a:pPr lvl="1" eaLnBrk="1" hangingPunct="1">
              <a:buFontTx/>
              <a:buNone/>
            </a:pPr>
            <a:r>
              <a:rPr lang="zh-CN" altLang="en-US" sz="2800" smtClean="0">
                <a:latin typeface="华文新魏" panose="02010800040101010101" pitchFamily="2" charset="-122"/>
                <a:sym typeface="Symbol" panose="05050102010706020507" pitchFamily="18" charset="2"/>
              </a:rPr>
              <a:t>			所用依赖</a:t>
            </a:r>
          </a:p>
          <a:p>
            <a:pPr lvl="1" eaLnBrk="1" hangingPunct="1">
              <a:buFontTx/>
              <a:buNone/>
            </a:pPr>
            <a:r>
              <a:rPr lang="zh-CN" altLang="en-US" sz="2800" smtClean="0">
                <a:latin typeface="华文新魏" panose="02010800040101010101" pitchFamily="2" charset="-122"/>
                <a:sym typeface="Symbol" panose="05050102010706020507" pitchFamily="18" charset="2"/>
              </a:rPr>
              <a:t>			   </a:t>
            </a:r>
            <a:r>
              <a:rPr lang="en-US" altLang="zh-CN" sz="2800" smtClean="0">
                <a:latin typeface="华文新魏" panose="02010800040101010101" pitchFamily="2" charset="-122"/>
              </a:rPr>
              <a:t>AB</a:t>
            </a:r>
            <a:r>
              <a:rPr lang="en-US" altLang="zh-CN" sz="2800" smtClean="0">
                <a:latin typeface="华文新魏" panose="02010800040101010101" pitchFamily="2" charset="-122"/>
                <a:sym typeface="Symbol" panose="05050102010706020507" pitchFamily="18" charset="2"/>
              </a:rPr>
              <a:t>C</a:t>
            </a:r>
            <a:r>
              <a:rPr lang="en-US" altLang="zh-CN" sz="2800" smtClean="0">
                <a:latin typeface="华文新魏" panose="02010800040101010101" pitchFamily="2" charset="-122"/>
              </a:rPr>
              <a:t>		ABC</a:t>
            </a:r>
            <a:r>
              <a:rPr lang="en-US" altLang="zh-CN" sz="2800" smtClean="0">
                <a:latin typeface="华文新魏" panose="02010800040101010101" pitchFamily="2" charset="-122"/>
                <a:sym typeface="Symbol" panose="05050102010706020507" pitchFamily="18" charset="2"/>
              </a:rPr>
              <a:t> 	</a:t>
            </a:r>
          </a:p>
          <a:p>
            <a:pPr lvl="1" eaLnBrk="1" hangingPunct="1">
              <a:buFontTx/>
              <a:buNone/>
            </a:pPr>
            <a:r>
              <a:rPr lang="en-US" altLang="zh-CN" sz="2800" smtClean="0">
                <a:latin typeface="华文新魏" panose="02010800040101010101" pitchFamily="2" charset="-122"/>
                <a:sym typeface="Symbol" panose="05050102010706020507" pitchFamily="18" charset="2"/>
              </a:rPr>
              <a:t>			   BD		ABCD</a:t>
            </a:r>
          </a:p>
          <a:p>
            <a:pPr lvl="1" eaLnBrk="1" hangingPunct="1">
              <a:buFontTx/>
              <a:buNone/>
            </a:pPr>
            <a:r>
              <a:rPr lang="en-US" altLang="zh-CN" sz="2800" smtClean="0">
                <a:latin typeface="华文新魏" panose="02010800040101010101" pitchFamily="2" charset="-122"/>
                <a:sym typeface="Symbol" panose="05050102010706020507" pitchFamily="18" charset="2"/>
              </a:rPr>
              <a:t> 		             CE		ABCDE</a:t>
            </a:r>
          </a:p>
          <a:p>
            <a:pPr lvl="1" eaLnBrk="1" hangingPunct="1">
              <a:spcBef>
                <a:spcPct val="40000"/>
              </a:spcBef>
              <a:buFontTx/>
              <a:buNone/>
            </a:pPr>
            <a:r>
              <a:rPr lang="en-US" altLang="zh-CN" sz="2800" smtClean="0">
                <a:latin typeface="华文新魏" panose="02010800040101010101" pitchFamily="2" charset="-122"/>
                <a:sym typeface="Symbol" panose="05050102010706020507" pitchFamily="18" charset="2"/>
              </a:rPr>
              <a:t>				</a:t>
            </a:r>
          </a:p>
          <a:p>
            <a:pPr lvl="1" eaLnBrk="1" hangingPunct="1">
              <a:spcBef>
                <a:spcPct val="40000"/>
              </a:spcBef>
              <a:buFontTx/>
              <a:buNone/>
            </a:pPr>
            <a:r>
              <a:rPr lang="en-US" altLang="zh-CN" sz="2800" smtClean="0">
                <a:latin typeface="华文新魏" panose="02010800040101010101" pitchFamily="2" charset="-122"/>
                <a:sym typeface="Symbol" panose="05050102010706020507" pitchFamily="18" charset="2"/>
              </a:rPr>
              <a:t>                      	         = ABCDE</a:t>
            </a:r>
          </a:p>
        </p:txBody>
      </p:sp>
      <p:sp>
        <p:nvSpPr>
          <p:cNvPr id="95235" name="Rectangle 3"/>
          <p:cNvSpPr>
            <a:spLocks noGrp="1" noChangeArrowheads="1"/>
          </p:cNvSpPr>
          <p:nvPr>
            <p:ph type="title"/>
          </p:nvPr>
        </p:nvSpPr>
        <p:spPr/>
        <p:txBody>
          <a:bodyPr/>
          <a:lstStyle/>
          <a:p>
            <a:pPr eaLnBrk="1" hangingPunct="1"/>
            <a:r>
              <a:rPr lang="zh-CN" altLang="en-US" smtClean="0"/>
              <a:t>闭包的计算</a:t>
            </a:r>
          </a:p>
        </p:txBody>
      </p:sp>
      <p:graphicFrame>
        <p:nvGraphicFramePr>
          <p:cNvPr id="95236" name="Object 4"/>
          <p:cNvGraphicFramePr>
            <a:graphicFrameLocks noChangeAspect="1"/>
          </p:cNvGraphicFramePr>
          <p:nvPr/>
        </p:nvGraphicFramePr>
        <p:xfrm>
          <a:off x="6753225" y="2011363"/>
          <a:ext cx="1109663" cy="598487"/>
        </p:xfrm>
        <a:graphic>
          <a:graphicData uri="http://schemas.openxmlformats.org/presentationml/2006/ole">
            <mc:AlternateContent xmlns:mc="http://schemas.openxmlformats.org/markup-compatibility/2006">
              <mc:Choice xmlns:v="urn:schemas-microsoft-com:vml" Requires="v">
                <p:oleObj spid="_x0000_s95345" name="公式" r:id="rId3" imgW="431613" imgH="228501" progId="Equation.3">
                  <p:embed/>
                </p:oleObj>
              </mc:Choice>
              <mc:Fallback>
                <p:oleObj name="公式" r:id="rId3" imgW="431613"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225" y="2011363"/>
                        <a:ext cx="1109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7" name="Object 5"/>
          <p:cNvGraphicFramePr>
            <a:graphicFrameLocks noChangeAspect="1"/>
          </p:cNvGraphicFramePr>
          <p:nvPr/>
        </p:nvGraphicFramePr>
        <p:xfrm>
          <a:off x="5214938" y="2551113"/>
          <a:ext cx="1109662" cy="598487"/>
        </p:xfrm>
        <a:graphic>
          <a:graphicData uri="http://schemas.openxmlformats.org/presentationml/2006/ole">
            <mc:AlternateContent xmlns:mc="http://schemas.openxmlformats.org/markup-compatibility/2006">
              <mc:Choice xmlns:v="urn:schemas-microsoft-com:vml" Requires="v">
                <p:oleObj spid="_x0000_s95346" name="公式" r:id="rId5" imgW="431613" imgH="228501" progId="Equation.3">
                  <p:embed/>
                </p:oleObj>
              </mc:Choice>
              <mc:Fallback>
                <p:oleObj name="公式" r:id="rId5" imgW="431613"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2551113"/>
                        <a:ext cx="1109662"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8" name="Object 6"/>
          <p:cNvGraphicFramePr>
            <a:graphicFrameLocks noChangeAspect="1"/>
          </p:cNvGraphicFramePr>
          <p:nvPr/>
        </p:nvGraphicFramePr>
        <p:xfrm>
          <a:off x="3200400" y="5573713"/>
          <a:ext cx="1109663" cy="598487"/>
        </p:xfrm>
        <a:graphic>
          <a:graphicData uri="http://schemas.openxmlformats.org/presentationml/2006/ole">
            <mc:AlternateContent xmlns:mc="http://schemas.openxmlformats.org/markup-compatibility/2006">
              <mc:Choice xmlns:v="urn:schemas-microsoft-com:vml" Requires="v">
                <p:oleObj spid="_x0000_s95347" name="公式" r:id="rId6" imgW="431613" imgH="228501" progId="Equation.3">
                  <p:embed/>
                </p:oleObj>
              </mc:Choice>
              <mc:Fallback>
                <p:oleObj name="公式" r:id="rId6" imgW="431613"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573713"/>
                        <a:ext cx="1109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9" name="Line 7"/>
          <p:cNvSpPr>
            <a:spLocks noChangeShapeType="1"/>
          </p:cNvSpPr>
          <p:nvPr/>
        </p:nvSpPr>
        <p:spPr bwMode="auto">
          <a:xfrm>
            <a:off x="1371600" y="3255963"/>
            <a:ext cx="6324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闭包的计算</a:t>
            </a:r>
          </a:p>
        </p:txBody>
      </p:sp>
      <p:sp>
        <p:nvSpPr>
          <p:cNvPr id="96259" name="Rectangle 3"/>
          <p:cNvSpPr>
            <a:spLocks noGrp="1" noChangeArrowheads="1"/>
          </p:cNvSpPr>
          <p:nvPr>
            <p:ph type="body" idx="1"/>
          </p:nvPr>
        </p:nvSpPr>
        <p:spPr>
          <a:noFill/>
        </p:spPr>
        <p:txBody>
          <a:bodyPr/>
          <a:lstStyle/>
          <a:p>
            <a:pPr eaLnBrk="1" hangingPunct="1"/>
            <a:r>
              <a:rPr lang="zh-CN" altLang="en-US" sz="2800" dirty="0" smtClean="0">
                <a:latin typeface="华文新魏" panose="02010800040101010101" pitchFamily="2" charset="-122"/>
              </a:rPr>
              <a:t>示例</a:t>
            </a:r>
            <a:r>
              <a:rPr lang="en-US" altLang="zh-CN" sz="2800" dirty="0" smtClean="0">
                <a:latin typeface="华文新魏" panose="02010800040101010101" pitchFamily="2" charset="-122"/>
              </a:rPr>
              <a:t>3</a:t>
            </a:r>
          </a:p>
          <a:p>
            <a:pPr lvl="1" eaLnBrk="1" hangingPunct="1">
              <a:buFontTx/>
              <a:buNone/>
            </a:pPr>
            <a:r>
              <a:rPr lang="en-US" altLang="zh-CN" sz="2800" dirty="0" smtClean="0">
                <a:latin typeface="华文新魏" panose="02010800040101010101" pitchFamily="2" charset="-122"/>
              </a:rPr>
              <a:t>	R&lt; U, F &gt;, U = (A, B, C, D, E, G), F = {A</a:t>
            </a:r>
            <a:r>
              <a:rPr lang="en-US" altLang="zh-CN" sz="2800" dirty="0" smtClean="0">
                <a:latin typeface="华文新魏" panose="02010800040101010101" pitchFamily="2" charset="-122"/>
                <a:sym typeface="Symbol" panose="05050102010706020507" pitchFamily="18" charset="2"/>
              </a:rPr>
              <a:t>E</a:t>
            </a:r>
            <a:r>
              <a:rPr lang="en-US" altLang="zh-CN" sz="2800" dirty="0" smtClean="0">
                <a:latin typeface="华文新魏" panose="02010800040101010101" pitchFamily="2" charset="-122"/>
              </a:rPr>
              <a:t>, BE</a:t>
            </a:r>
            <a:r>
              <a:rPr lang="en-US" altLang="zh-CN" sz="2800" dirty="0" smtClean="0">
                <a:latin typeface="华文新魏" panose="02010800040101010101" pitchFamily="2" charset="-122"/>
                <a:sym typeface="Symbol" panose="05050102010706020507" pitchFamily="18" charset="2"/>
              </a:rPr>
              <a:t>AG, CEA, GD},</a:t>
            </a:r>
            <a:r>
              <a:rPr lang="zh-CN" altLang="en-US" sz="2800" dirty="0" smtClean="0">
                <a:latin typeface="华文新魏" panose="02010800040101010101" pitchFamily="2" charset="-122"/>
                <a:sym typeface="Symbol" panose="05050102010706020507" pitchFamily="18" charset="2"/>
              </a:rPr>
              <a:t>计算</a:t>
            </a:r>
          </a:p>
          <a:p>
            <a:pPr lvl="1" eaLnBrk="1" hangingPunct="1">
              <a:buFontTx/>
              <a:buNone/>
            </a:pPr>
            <a:r>
              <a:rPr lang="zh-CN" altLang="en-US" sz="2800" dirty="0" smtClean="0">
                <a:latin typeface="华文新魏" panose="02010800040101010101" pitchFamily="2" charset="-122"/>
                <a:sym typeface="Symbol" panose="05050102010706020507" pitchFamily="18" charset="2"/>
              </a:rPr>
              <a:t>			所用依赖</a:t>
            </a:r>
          </a:p>
          <a:p>
            <a:pPr lvl="1" eaLnBrk="1" hangingPunct="1">
              <a:buFontTx/>
              <a:buNone/>
            </a:pPr>
            <a:r>
              <a:rPr lang="zh-CN" altLang="en-US" sz="2800" dirty="0" smtClean="0">
                <a:latin typeface="华文新魏" panose="02010800040101010101" pitchFamily="2" charset="-122"/>
                <a:sym typeface="Symbol" panose="05050102010706020507" pitchFamily="18" charset="2"/>
              </a:rPr>
              <a:t>			   </a:t>
            </a:r>
            <a:r>
              <a:rPr lang="en-US" altLang="zh-CN" sz="2800" dirty="0" smtClean="0">
                <a:latin typeface="华文新魏" panose="02010800040101010101" pitchFamily="2" charset="-122"/>
              </a:rPr>
              <a:t>A</a:t>
            </a:r>
            <a:r>
              <a:rPr lang="en-US" altLang="zh-CN" sz="2800" dirty="0" smtClean="0">
                <a:latin typeface="华文新魏" panose="02010800040101010101" pitchFamily="2" charset="-122"/>
                <a:sym typeface="Symbol" panose="05050102010706020507" pitchFamily="18" charset="2"/>
              </a:rPr>
              <a:t>E</a:t>
            </a:r>
            <a:r>
              <a:rPr lang="en-US" altLang="zh-CN" sz="2800" dirty="0" smtClean="0">
                <a:latin typeface="华文新魏" panose="02010800040101010101" pitchFamily="2" charset="-122"/>
              </a:rPr>
              <a:t>		ABE</a:t>
            </a:r>
            <a:r>
              <a:rPr lang="en-US" altLang="zh-CN" sz="2800" dirty="0" smtClean="0">
                <a:latin typeface="华文新魏" panose="02010800040101010101" pitchFamily="2" charset="-122"/>
                <a:sym typeface="Symbol" panose="05050102010706020507" pitchFamily="18" charset="2"/>
              </a:rPr>
              <a:t> 	</a:t>
            </a:r>
          </a:p>
          <a:p>
            <a:pPr lvl="1" eaLnBrk="1" hangingPunct="1">
              <a:buFontTx/>
              <a:buNone/>
            </a:pPr>
            <a:r>
              <a:rPr lang="en-US" altLang="zh-CN" sz="2800" dirty="0" smtClean="0">
                <a:latin typeface="华文新魏" panose="02010800040101010101" pitchFamily="2" charset="-122"/>
                <a:sym typeface="Symbol" panose="05050102010706020507" pitchFamily="18" charset="2"/>
              </a:rPr>
              <a:t>			 BEAG		ABEG</a:t>
            </a:r>
          </a:p>
          <a:p>
            <a:pPr lvl="1" eaLnBrk="1" hangingPunct="1">
              <a:buFontTx/>
              <a:buNone/>
            </a:pPr>
            <a:r>
              <a:rPr lang="en-US" altLang="zh-CN" sz="2800" dirty="0" smtClean="0">
                <a:latin typeface="华文新魏" panose="02010800040101010101" pitchFamily="2" charset="-122"/>
                <a:sym typeface="Symbol" panose="05050102010706020507" pitchFamily="18" charset="2"/>
              </a:rPr>
              <a:t>			   GD		ABEGD</a:t>
            </a:r>
          </a:p>
          <a:p>
            <a:pPr lvl="1" eaLnBrk="1" hangingPunct="1">
              <a:spcBef>
                <a:spcPct val="40000"/>
              </a:spcBef>
              <a:buFontTx/>
              <a:buNone/>
            </a:pPr>
            <a:r>
              <a:rPr lang="en-US" altLang="zh-CN" sz="2800" dirty="0" smtClean="0">
                <a:latin typeface="华文新魏" panose="02010800040101010101" pitchFamily="2" charset="-122"/>
                <a:sym typeface="Symbol" panose="05050102010706020507" pitchFamily="18" charset="2"/>
              </a:rPr>
              <a:t>					=    ABEGD</a:t>
            </a:r>
          </a:p>
        </p:txBody>
      </p:sp>
      <p:graphicFrame>
        <p:nvGraphicFramePr>
          <p:cNvPr id="96260" name="Object 4"/>
          <p:cNvGraphicFramePr>
            <a:graphicFrameLocks noChangeAspect="1"/>
          </p:cNvGraphicFramePr>
          <p:nvPr/>
        </p:nvGraphicFramePr>
        <p:xfrm>
          <a:off x="7086600" y="2041525"/>
          <a:ext cx="1109663" cy="598488"/>
        </p:xfrm>
        <a:graphic>
          <a:graphicData uri="http://schemas.openxmlformats.org/presentationml/2006/ole">
            <mc:AlternateContent xmlns:mc="http://schemas.openxmlformats.org/markup-compatibility/2006">
              <mc:Choice xmlns:v="urn:schemas-microsoft-com:vml" Requires="v">
                <p:oleObj spid="_x0000_s96372" name="公式" r:id="rId3" imgW="431613" imgH="228501" progId="Equation.3">
                  <p:embed/>
                </p:oleObj>
              </mc:Choice>
              <mc:Fallback>
                <p:oleObj name="公式" r:id="rId3" imgW="431613"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041525"/>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1" name="Object 5"/>
          <p:cNvGraphicFramePr>
            <a:graphicFrameLocks noChangeAspect="1"/>
          </p:cNvGraphicFramePr>
          <p:nvPr/>
        </p:nvGraphicFramePr>
        <p:xfrm>
          <a:off x="4965700" y="2530475"/>
          <a:ext cx="1109663" cy="598488"/>
        </p:xfrm>
        <a:graphic>
          <a:graphicData uri="http://schemas.openxmlformats.org/presentationml/2006/ole">
            <mc:AlternateContent xmlns:mc="http://schemas.openxmlformats.org/markup-compatibility/2006">
              <mc:Choice xmlns:v="urn:schemas-microsoft-com:vml" Requires="v">
                <p:oleObj spid="_x0000_s96373" name="公式" r:id="rId5" imgW="431613" imgH="228501" progId="Equation.3">
                  <p:embed/>
                </p:oleObj>
              </mc:Choice>
              <mc:Fallback>
                <p:oleObj name="公式" r:id="rId5" imgW="431613"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2530475"/>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2" name="Object 6"/>
          <p:cNvGraphicFramePr>
            <a:graphicFrameLocks noChangeAspect="1"/>
          </p:cNvGraphicFramePr>
          <p:nvPr/>
        </p:nvGraphicFramePr>
        <p:xfrm>
          <a:off x="3048000" y="4953000"/>
          <a:ext cx="1109663" cy="598488"/>
        </p:xfrm>
        <a:graphic>
          <a:graphicData uri="http://schemas.openxmlformats.org/presentationml/2006/ole">
            <mc:AlternateContent xmlns:mc="http://schemas.openxmlformats.org/markup-compatibility/2006">
              <mc:Choice xmlns:v="urn:schemas-microsoft-com:vml" Requires="v">
                <p:oleObj spid="_x0000_s96374" name="公式" r:id="rId6" imgW="431613" imgH="228501" progId="Equation.3">
                  <p:embed/>
                </p:oleObj>
              </mc:Choice>
              <mc:Fallback>
                <p:oleObj name="公式" r:id="rId6" imgW="431613"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953000"/>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3" name="Line 7"/>
          <p:cNvSpPr>
            <a:spLocks noChangeShapeType="1"/>
          </p:cNvSpPr>
          <p:nvPr/>
        </p:nvSpPr>
        <p:spPr bwMode="auto">
          <a:xfrm>
            <a:off x="1219200" y="3255963"/>
            <a:ext cx="6324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闭包的计算</a:t>
            </a:r>
          </a:p>
        </p:txBody>
      </p:sp>
      <p:sp>
        <p:nvSpPr>
          <p:cNvPr id="97283" name="Rectangle 3"/>
          <p:cNvSpPr>
            <a:spLocks noGrp="1" noChangeArrowheads="1"/>
          </p:cNvSpPr>
          <p:nvPr>
            <p:ph type="body" idx="1"/>
          </p:nvPr>
        </p:nvSpPr>
        <p:spPr>
          <a:noFill/>
        </p:spPr>
        <p:txBody>
          <a:bodyPr/>
          <a:lstStyle/>
          <a:p>
            <a:pPr eaLnBrk="1" hangingPunct="1"/>
            <a:r>
              <a:rPr lang="zh-CN" altLang="en-US" sz="2400" smtClean="0">
                <a:latin typeface="华文新魏" panose="02010800040101010101" pitchFamily="2" charset="-122"/>
              </a:rPr>
              <a:t>练习</a:t>
            </a:r>
          </a:p>
          <a:p>
            <a:pPr lvl="1" eaLnBrk="1" hangingPunct="1">
              <a:buFontTx/>
              <a:buNone/>
            </a:pPr>
            <a:r>
              <a:rPr lang="zh-CN" altLang="en-US" sz="2400" smtClean="0">
                <a:latin typeface="华文新魏" panose="02010800040101010101" pitchFamily="2" charset="-122"/>
              </a:rPr>
              <a:t>	</a:t>
            </a:r>
            <a:r>
              <a:rPr lang="en-US" altLang="zh-CN" sz="2400" smtClean="0">
                <a:latin typeface="华文新魏" panose="02010800040101010101" pitchFamily="2" charset="-122"/>
              </a:rPr>
              <a:t>R&lt; U, F &gt;, U = (C, T, H, R, S), F = {C</a:t>
            </a:r>
            <a:r>
              <a:rPr lang="en-US" altLang="zh-CN" sz="2400" smtClean="0">
                <a:latin typeface="华文新魏" panose="02010800040101010101" pitchFamily="2" charset="-122"/>
                <a:sym typeface="Symbol" panose="05050102010706020507" pitchFamily="18" charset="2"/>
              </a:rPr>
              <a:t>T</a:t>
            </a:r>
            <a:r>
              <a:rPr lang="en-US" altLang="zh-CN" sz="2400" smtClean="0">
                <a:latin typeface="华文新魏" panose="02010800040101010101" pitchFamily="2" charset="-122"/>
              </a:rPr>
              <a:t>, HR</a:t>
            </a:r>
            <a:r>
              <a:rPr lang="en-US" altLang="zh-CN" sz="2400" smtClean="0">
                <a:latin typeface="华文新魏" panose="02010800040101010101" pitchFamily="2" charset="-122"/>
                <a:sym typeface="Symbol" panose="05050102010706020507" pitchFamily="18" charset="2"/>
              </a:rPr>
              <a:t>C, HTR, HSR}</a:t>
            </a:r>
            <a:r>
              <a:rPr lang="zh-CN" altLang="en-US" sz="2400" smtClean="0">
                <a:latin typeface="华文新魏" panose="02010800040101010101" pitchFamily="2" charset="-122"/>
                <a:sym typeface="Symbol" panose="05050102010706020507" pitchFamily="18" charset="2"/>
              </a:rPr>
              <a:t>，</a:t>
            </a:r>
            <a:r>
              <a:rPr lang="en-US" altLang="zh-CN" sz="2400" smtClean="0">
                <a:latin typeface="华文新魏" panose="02010800040101010101" pitchFamily="2" charset="-122"/>
                <a:sym typeface="Symbol" panose="05050102010706020507" pitchFamily="18" charset="2"/>
              </a:rPr>
              <a:t>HR</a:t>
            </a:r>
            <a:r>
              <a:rPr lang="zh-CN" altLang="en-US" sz="2400" smtClean="0">
                <a:latin typeface="华文新魏" panose="02010800040101010101" pitchFamily="2" charset="-122"/>
                <a:sym typeface="Symbol" panose="05050102010706020507" pitchFamily="18" charset="2"/>
              </a:rPr>
              <a:t>是码吗？</a:t>
            </a:r>
            <a:r>
              <a:rPr lang="en-US" altLang="zh-CN" sz="2400" smtClean="0">
                <a:latin typeface="华文新魏" panose="02010800040101010101" pitchFamily="2" charset="-122"/>
                <a:sym typeface="Symbol" panose="05050102010706020507" pitchFamily="18" charset="2"/>
              </a:rPr>
              <a:t>HS</a:t>
            </a:r>
            <a:r>
              <a:rPr lang="zh-CN" altLang="en-US" sz="2400" smtClean="0">
                <a:latin typeface="华文新魏" panose="02010800040101010101" pitchFamily="2" charset="-122"/>
                <a:sym typeface="Symbol" panose="05050102010706020507" pitchFamily="18" charset="2"/>
              </a:rPr>
              <a:t>呢？</a:t>
            </a:r>
          </a:p>
          <a:p>
            <a:pPr lvl="1" eaLnBrk="1" hangingPunct="1">
              <a:buFontTx/>
              <a:buNone/>
            </a:pPr>
            <a:r>
              <a:rPr lang="zh-CN" altLang="en-US" smtClean="0">
                <a:latin typeface="华文新魏" panose="02010800040101010101" pitchFamily="2" charset="-122"/>
                <a:sym typeface="Symbol" panose="05050102010706020507" pitchFamily="18" charset="2"/>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52500" y="201613"/>
            <a:ext cx="8077200" cy="609600"/>
          </a:xfrm>
        </p:spPr>
        <p:txBody>
          <a:bodyPr/>
          <a:lstStyle/>
          <a:p>
            <a:r>
              <a:rPr lang="zh-CN" altLang="en-US" smtClean="0"/>
              <a:t>属性集闭包的使用</a:t>
            </a:r>
          </a:p>
        </p:txBody>
      </p:sp>
      <p:sp>
        <p:nvSpPr>
          <p:cNvPr id="711683" name="Rectangle 3"/>
          <p:cNvSpPr>
            <a:spLocks noGrp="1" noChangeArrowheads="1"/>
          </p:cNvSpPr>
          <p:nvPr>
            <p:ph type="body" idx="4294967295"/>
          </p:nvPr>
        </p:nvSpPr>
        <p:spPr/>
        <p:txBody>
          <a:bodyPr/>
          <a:lstStyle/>
          <a:p>
            <a:r>
              <a:rPr lang="zh-CN" altLang="en-US" sz="2400" smtClean="0"/>
              <a:t>判断超码</a:t>
            </a:r>
            <a:endParaRPr lang="en-US" altLang="zh-CN" sz="2400" smtClean="0"/>
          </a:p>
          <a:p>
            <a:pPr lvl="1"/>
            <a:r>
              <a:rPr lang="zh-CN" altLang="en-US" sz="2000" smtClean="0">
                <a:sym typeface="Symbol" panose="05050102010706020507" pitchFamily="18" charset="2"/>
              </a:rPr>
              <a:t>为了判断</a:t>
            </a:r>
            <a:r>
              <a:rPr lang="en-US" altLang="zh-CN" sz="2000" smtClean="0">
                <a:sym typeface="Symbol" panose="05050102010706020507" pitchFamily="18" charset="2"/>
              </a:rPr>
              <a:t>α</a:t>
            </a:r>
            <a:r>
              <a:rPr lang="zh-CN" altLang="en-US" sz="2000" smtClean="0">
                <a:sym typeface="Symbol" panose="05050102010706020507" pitchFamily="18" charset="2"/>
              </a:rPr>
              <a:t>是否为超码，我们计算</a:t>
            </a:r>
            <a:r>
              <a:rPr lang="en-US" altLang="zh-CN" sz="2000" smtClean="0">
                <a:sym typeface="Symbol" panose="05050102010706020507" pitchFamily="18" charset="2"/>
              </a:rPr>
              <a:t></a:t>
            </a:r>
            <a:r>
              <a:rPr lang="en-US" altLang="zh-CN" sz="2000" baseline="30000" smtClean="0">
                <a:sym typeface="Symbol" panose="05050102010706020507" pitchFamily="18" charset="2"/>
              </a:rPr>
              <a:t>+ </a:t>
            </a:r>
            <a:r>
              <a:rPr lang="en-US" altLang="zh-CN" sz="2000" smtClean="0">
                <a:sym typeface="Symbol" panose="05050102010706020507" pitchFamily="18" charset="2"/>
              </a:rPr>
              <a:t> </a:t>
            </a:r>
            <a:r>
              <a:rPr lang="zh-CN" altLang="en-US" sz="2000" smtClean="0">
                <a:sym typeface="Symbol" panose="05050102010706020507" pitchFamily="18" charset="2"/>
              </a:rPr>
              <a:t>，检查</a:t>
            </a:r>
            <a:r>
              <a:rPr lang="en-US" altLang="zh-CN" sz="2000" smtClean="0">
                <a:sym typeface="Symbol" panose="05050102010706020507" pitchFamily="18" charset="2"/>
              </a:rPr>
              <a:t></a:t>
            </a:r>
            <a:r>
              <a:rPr lang="en-US" altLang="zh-CN" sz="2000" baseline="30000" smtClean="0">
                <a:sym typeface="Symbol" panose="05050102010706020507" pitchFamily="18" charset="2"/>
              </a:rPr>
              <a:t>+  </a:t>
            </a:r>
            <a:r>
              <a:rPr lang="en-US" altLang="zh-CN" sz="2000" smtClean="0">
                <a:sym typeface="Symbol" panose="05050102010706020507" pitchFamily="18" charset="2"/>
              </a:rPr>
              <a:t> </a:t>
            </a:r>
            <a:r>
              <a:rPr lang="zh-CN" altLang="en-US" sz="2000" smtClean="0">
                <a:sym typeface="Symbol" panose="05050102010706020507" pitchFamily="18" charset="2"/>
              </a:rPr>
              <a:t>是否包含</a:t>
            </a:r>
            <a:r>
              <a:rPr lang="en-US" altLang="zh-CN" sz="2000" smtClean="0">
                <a:sym typeface="Symbol" panose="05050102010706020507" pitchFamily="18" charset="2"/>
              </a:rPr>
              <a:t>R</a:t>
            </a:r>
            <a:r>
              <a:rPr lang="zh-CN" altLang="en-US" sz="2000" smtClean="0">
                <a:sym typeface="Symbol" panose="05050102010706020507" pitchFamily="18" charset="2"/>
              </a:rPr>
              <a:t>中的所有属性 </a:t>
            </a:r>
          </a:p>
          <a:p>
            <a:r>
              <a:rPr lang="zh-CN" altLang="en-US" sz="2400" smtClean="0">
                <a:sym typeface="Symbol" panose="05050102010706020507" pitchFamily="18" charset="2"/>
              </a:rPr>
              <a:t>判断函数依赖</a:t>
            </a:r>
            <a:endParaRPr lang="en-US" altLang="zh-CN" sz="2400" smtClean="0">
              <a:sym typeface="Symbol" panose="05050102010706020507" pitchFamily="18" charset="2"/>
            </a:endParaRPr>
          </a:p>
          <a:p>
            <a:pPr lvl="1"/>
            <a:r>
              <a:rPr lang="zh-CN" altLang="en-US" sz="2000" smtClean="0">
                <a:sym typeface="Symbol" panose="05050102010706020507" pitchFamily="18" charset="2"/>
              </a:rPr>
              <a:t>通过检查是否</a:t>
            </a:r>
            <a:r>
              <a:rPr lang="en-US" altLang="zh-CN" sz="2000" smtClean="0">
                <a:sym typeface="Symbol" panose="05050102010706020507" pitchFamily="18" charset="2"/>
              </a:rPr>
              <a:t>  </a:t>
            </a:r>
            <a:r>
              <a:rPr lang="en-US" altLang="zh-CN" sz="2000" baseline="30000" smtClean="0">
                <a:sym typeface="Symbol" panose="05050102010706020507" pitchFamily="18" charset="2"/>
              </a:rPr>
              <a:t>+ </a:t>
            </a:r>
            <a:r>
              <a:rPr lang="en-US" altLang="zh-CN" sz="2000" smtClean="0">
                <a:sym typeface="Symbol" panose="05050102010706020507" pitchFamily="18" charset="2"/>
              </a:rPr>
              <a:t> </a:t>
            </a:r>
            <a:r>
              <a:rPr lang="zh-CN" altLang="en-US" sz="2000" smtClean="0">
                <a:sym typeface="Symbol" panose="05050102010706020507" pitchFamily="18" charset="2"/>
              </a:rPr>
              <a:t>，我们可以检查函数依赖</a:t>
            </a:r>
            <a:r>
              <a:rPr lang="en-US" altLang="zh-CN" sz="2000" smtClean="0">
                <a:sym typeface="Symbol" panose="05050102010706020507" pitchFamily="18" charset="2"/>
              </a:rPr>
              <a:t>α   </a:t>
            </a:r>
            <a:r>
              <a:rPr lang="zh-CN" altLang="en-US" sz="2000" smtClean="0">
                <a:sym typeface="Symbol" panose="05050102010706020507" pitchFamily="18" charset="2"/>
              </a:rPr>
              <a:t>是否成立（换句话说，是否属于</a:t>
            </a:r>
            <a:r>
              <a:rPr lang="en-US" altLang="zh-CN" sz="2000" smtClean="0"/>
              <a:t>F</a:t>
            </a:r>
            <a:r>
              <a:rPr lang="en-US" altLang="zh-CN" sz="2000" i="1" baseline="30000" smtClean="0"/>
              <a:t>+</a:t>
            </a:r>
            <a:r>
              <a:rPr lang="en-US" altLang="zh-CN" sz="2000" i="1" smtClean="0"/>
              <a:t> </a:t>
            </a:r>
            <a:r>
              <a:rPr lang="zh-CN" altLang="en-US" sz="2000" i="1" smtClean="0"/>
              <a:t>）</a:t>
            </a:r>
            <a:endParaRPr lang="zh-CN" altLang="en-US" sz="2000" smtClean="0">
              <a:sym typeface="Symbol" panose="05050102010706020507" pitchFamily="18" charset="2"/>
            </a:endParaRPr>
          </a:p>
          <a:p>
            <a:pPr lvl="1"/>
            <a:r>
              <a:rPr lang="zh-CN" altLang="en-US" sz="2000" smtClean="0">
                <a:sym typeface="Symbol" panose="05050102010706020507" pitchFamily="18" charset="2"/>
              </a:rPr>
              <a:t>用属性闭包计算</a:t>
            </a:r>
            <a:r>
              <a:rPr lang="en-US" altLang="zh-CN" sz="2000" baseline="30000" smtClean="0">
                <a:sym typeface="Symbol" panose="05050102010706020507" pitchFamily="18" charset="2"/>
              </a:rPr>
              <a:t>+ </a:t>
            </a:r>
            <a:r>
              <a:rPr lang="en-US" altLang="zh-CN" sz="2000" smtClean="0">
                <a:sym typeface="Symbol" panose="05050102010706020507" pitchFamily="18" charset="2"/>
              </a:rPr>
              <a:t>, </a:t>
            </a:r>
            <a:r>
              <a:rPr lang="zh-CN" altLang="en-US" sz="2000" smtClean="0">
                <a:sym typeface="Symbol" panose="05050102010706020507" pitchFamily="18" charset="2"/>
              </a:rPr>
              <a:t>看它是否包含</a:t>
            </a:r>
            <a:r>
              <a:rPr lang="en-US" altLang="zh-CN" sz="2000" smtClean="0">
                <a:sym typeface="Symbol" panose="05050102010706020507" pitchFamily="18" charset="2"/>
              </a:rPr>
              <a:t> </a:t>
            </a:r>
          </a:p>
          <a:p>
            <a:r>
              <a:rPr lang="zh-CN" altLang="en-US" sz="2400" smtClean="0">
                <a:sym typeface="Symbol" panose="05050102010706020507" pitchFamily="18" charset="2"/>
              </a:rPr>
              <a:t>计算</a:t>
            </a:r>
            <a:r>
              <a:rPr lang="en-US" altLang="zh-CN" sz="2400" smtClean="0">
                <a:sym typeface="Symbol" panose="05050102010706020507" pitchFamily="18" charset="2"/>
              </a:rPr>
              <a:t>F</a:t>
            </a:r>
            <a:r>
              <a:rPr lang="zh-CN" altLang="en-US" sz="2400" smtClean="0">
                <a:sym typeface="Symbol" panose="05050102010706020507" pitchFamily="18" charset="2"/>
              </a:rPr>
              <a:t>的 闭包</a:t>
            </a:r>
          </a:p>
          <a:p>
            <a:pPr lvl="1"/>
            <a:r>
              <a:rPr lang="zh-CN" altLang="en-US" sz="2000" smtClean="0">
                <a:sym typeface="Symbol" panose="05050102010706020507" pitchFamily="18" charset="2"/>
              </a:rPr>
              <a:t>对任意的   </a:t>
            </a:r>
            <a:r>
              <a:rPr lang="en-US" altLang="zh-CN" sz="2000" i="1" smtClean="0">
                <a:sym typeface="Symbol" panose="05050102010706020507" pitchFamily="18" charset="2"/>
              </a:rPr>
              <a:t>R, </a:t>
            </a:r>
            <a:r>
              <a:rPr lang="zh-CN" altLang="en-US" sz="2000" smtClean="0">
                <a:sym typeface="Symbol" panose="05050102010706020507" pitchFamily="18" charset="2"/>
              </a:rPr>
              <a:t>我们找出闭包 </a:t>
            </a:r>
            <a:r>
              <a:rPr lang="en-US" altLang="zh-CN" sz="2000" baseline="30000" smtClean="0">
                <a:sym typeface="Symbol" panose="05050102010706020507" pitchFamily="18" charset="2"/>
              </a:rPr>
              <a:t>+</a:t>
            </a:r>
            <a:r>
              <a:rPr lang="en-US" altLang="zh-CN" sz="2000" smtClean="0">
                <a:sym typeface="Symbol" panose="05050102010706020507" pitchFamily="18" charset="2"/>
              </a:rPr>
              <a:t>, </a:t>
            </a:r>
            <a:r>
              <a:rPr lang="zh-CN" altLang="en-US" sz="2000" smtClean="0">
                <a:sym typeface="Symbol" panose="05050102010706020507" pitchFamily="18" charset="2"/>
              </a:rPr>
              <a:t>对于任意</a:t>
            </a:r>
            <a:r>
              <a:rPr lang="en-US" altLang="zh-CN" sz="2000" i="1" smtClean="0">
                <a:sym typeface="Symbol" panose="05050102010706020507" pitchFamily="18" charset="2"/>
              </a:rPr>
              <a:t>S</a:t>
            </a:r>
            <a:r>
              <a:rPr lang="en-US" altLang="zh-CN" sz="2000" smtClean="0">
                <a:sym typeface="Symbol" panose="05050102010706020507" pitchFamily="18" charset="2"/>
              </a:rPr>
              <a:t>  </a:t>
            </a:r>
            <a:r>
              <a:rPr lang="en-US" altLang="zh-CN" sz="2000" baseline="30000" smtClean="0">
                <a:sym typeface="Symbol" panose="05050102010706020507" pitchFamily="18" charset="2"/>
              </a:rPr>
              <a:t>+</a:t>
            </a:r>
            <a:r>
              <a:rPr lang="en-US" altLang="zh-CN" sz="2000" smtClean="0">
                <a:sym typeface="Symbol" panose="05050102010706020507" pitchFamily="18" charset="2"/>
              </a:rPr>
              <a:t>, </a:t>
            </a:r>
            <a:r>
              <a:rPr lang="zh-CN" altLang="en-US" sz="2000" smtClean="0">
                <a:sym typeface="Symbol" panose="05050102010706020507" pitchFamily="18" charset="2"/>
              </a:rPr>
              <a:t>输出一个函数依赖  </a:t>
            </a:r>
            <a:r>
              <a:rPr lang="en-US" altLang="zh-CN" sz="2000" i="1" smtClean="0">
                <a:sym typeface="Symbol" panose="05050102010706020507" pitchFamily="18" charset="2"/>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16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0" end="0"/>
                                            </p:txEl>
                                          </p:spTgt>
                                        </p:tgtEl>
                                        <p:attrNameLst>
                                          <p:attrName>ppt_c</p:attrName>
                                        </p:attrNameLst>
                                      </p:cBhvr>
                                      <p:to>
                                        <a:srgbClr val="333333"/>
                                      </p:to>
                                    </p:animClr>
                                  </p:subTnLst>
                                </p:cTn>
                              </p:par>
                              <p:par>
                                <p:cTn id="7" presetID="1" presetClass="entr" presetSubtype="0" fill="hold" grpId="0" nodeType="withEffect">
                                  <p:stCondLst>
                                    <p:cond delay="0"/>
                                  </p:stCondLst>
                                  <p:childTnLst>
                                    <p:set>
                                      <p:cBhvr>
                                        <p:cTn id="8" dur="1" fill="hold">
                                          <p:stCondLst>
                                            <p:cond delay="499"/>
                                          </p:stCondLst>
                                        </p:cTn>
                                        <p:tgtEl>
                                          <p:spTgt spid="7116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1" end="1"/>
                                            </p:txEl>
                                          </p:spTgt>
                                        </p:tgtEl>
                                        <p:attrNameLst>
                                          <p:attrName>ppt_c</p:attrName>
                                        </p:attrNameLst>
                                      </p:cBhvr>
                                      <p:to>
                                        <a:srgbClr val="333333"/>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16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2" end="2"/>
                                            </p:txEl>
                                          </p:spTgt>
                                        </p:tgtEl>
                                        <p:attrNameLst>
                                          <p:attrName>ppt_c</p:attrName>
                                        </p:attrNameLst>
                                      </p:cBhvr>
                                      <p:to>
                                        <a:srgbClr val="333333"/>
                                      </p:to>
                                    </p:animClr>
                                  </p:subTnLst>
                                </p:cTn>
                              </p:par>
                              <p:par>
                                <p:cTn id="13" presetID="1" presetClass="entr" presetSubtype="0" fill="hold" grpId="0" nodeType="withEffect">
                                  <p:stCondLst>
                                    <p:cond delay="0"/>
                                  </p:stCondLst>
                                  <p:childTnLst>
                                    <p:set>
                                      <p:cBhvr>
                                        <p:cTn id="14" dur="1" fill="hold">
                                          <p:stCondLst>
                                            <p:cond delay="499"/>
                                          </p:stCondLst>
                                        </p:cTn>
                                        <p:tgtEl>
                                          <p:spTgt spid="7116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3" end="3"/>
                                            </p:txEl>
                                          </p:spTgt>
                                        </p:tgtEl>
                                        <p:attrNameLst>
                                          <p:attrName>ppt_c</p:attrName>
                                        </p:attrNameLst>
                                      </p:cBhvr>
                                      <p:to>
                                        <a:srgbClr val="333333"/>
                                      </p:to>
                                    </p:animClr>
                                  </p:subTnLst>
                                </p:cTn>
                              </p:par>
                              <p:par>
                                <p:cTn id="15" presetID="1" presetClass="entr" presetSubtype="0" fill="hold" grpId="0" nodeType="withEffect">
                                  <p:stCondLst>
                                    <p:cond delay="0"/>
                                  </p:stCondLst>
                                  <p:childTnLst>
                                    <p:set>
                                      <p:cBhvr>
                                        <p:cTn id="16" dur="1" fill="hold">
                                          <p:stCondLst>
                                            <p:cond delay="499"/>
                                          </p:stCondLst>
                                        </p:cTn>
                                        <p:tgtEl>
                                          <p:spTgt spid="7116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4" end="4"/>
                                            </p:txEl>
                                          </p:spTgt>
                                        </p:tgtEl>
                                        <p:attrNameLst>
                                          <p:attrName>ppt_c</p:attrName>
                                        </p:attrNameLst>
                                      </p:cBhvr>
                                      <p:to>
                                        <a:srgbClr val="333333"/>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116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7116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6" end="6"/>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t>8.1  </a:t>
            </a:r>
            <a:r>
              <a:rPr lang="zh-CN" altLang="en-US" smtClean="0"/>
              <a:t>更大的模式</a:t>
            </a:r>
            <a:r>
              <a:rPr lang="en-US" altLang="zh-CN" smtClean="0"/>
              <a:t>?</a:t>
            </a:r>
          </a:p>
        </p:txBody>
      </p:sp>
      <p:sp>
        <p:nvSpPr>
          <p:cNvPr id="13315" name="Rectangle 3"/>
          <p:cNvSpPr>
            <a:spLocks noGrp="1" noChangeArrowheads="1"/>
          </p:cNvSpPr>
          <p:nvPr>
            <p:ph type="body" idx="1"/>
          </p:nvPr>
        </p:nvSpPr>
        <p:spPr/>
        <p:txBody>
          <a:bodyPr/>
          <a:lstStyle/>
          <a:p>
            <a:r>
              <a:rPr lang="zh-CN" altLang="en-US" smtClean="0"/>
              <a:t>假设我们组合</a:t>
            </a:r>
            <a:r>
              <a:rPr lang="en-US" altLang="zh-CN" i="1" smtClean="0"/>
              <a:t>instructor</a:t>
            </a:r>
            <a:r>
              <a:rPr lang="en-US" altLang="zh-CN" smtClean="0"/>
              <a:t> </a:t>
            </a:r>
            <a:r>
              <a:rPr lang="zh-CN" altLang="en-US" smtClean="0"/>
              <a:t>和 </a:t>
            </a:r>
            <a:r>
              <a:rPr lang="en-US" altLang="zh-CN" i="1" smtClean="0"/>
              <a:t>department </a:t>
            </a:r>
            <a:r>
              <a:rPr lang="zh-CN" altLang="en-US" smtClean="0"/>
              <a:t>成为 </a:t>
            </a:r>
            <a:r>
              <a:rPr lang="en-US" altLang="zh-CN" i="1" smtClean="0"/>
              <a:t>inst_dept</a:t>
            </a:r>
          </a:p>
          <a:p>
            <a:pPr lvl="1"/>
            <a:r>
              <a:rPr lang="en-US" altLang="zh-CN" i="1" smtClean="0"/>
              <a:t>(No connection to relationship set inst_dept)</a:t>
            </a:r>
          </a:p>
          <a:p>
            <a:r>
              <a:rPr lang="zh-CN" altLang="en-US" smtClean="0"/>
              <a:t>结果是信息可能会有重复</a:t>
            </a:r>
          </a:p>
        </p:txBody>
      </p:sp>
      <p:pic>
        <p:nvPicPr>
          <p:cNvPr id="13316"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2379663"/>
            <a:ext cx="578802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smtClean="0"/>
              <a:t>正则覆盖</a:t>
            </a:r>
          </a:p>
        </p:txBody>
      </p:sp>
      <p:sp>
        <p:nvSpPr>
          <p:cNvPr id="100355" name="Rectangle 3"/>
          <p:cNvSpPr>
            <a:spLocks noGrp="1" noChangeArrowheads="1"/>
          </p:cNvSpPr>
          <p:nvPr>
            <p:ph type="body" idx="1"/>
          </p:nvPr>
        </p:nvSpPr>
        <p:spPr>
          <a:xfrm>
            <a:off x="814388" y="1093788"/>
            <a:ext cx="8218487" cy="4903787"/>
          </a:xfrm>
        </p:spPr>
        <p:txBody>
          <a:bodyPr/>
          <a:lstStyle/>
          <a:p>
            <a:r>
              <a:rPr lang="zh-CN" altLang="en-US" sz="2400" dirty="0" smtClean="0"/>
              <a:t>函数依赖集可能拥有可从其他推导出来的冗余的依赖 </a:t>
            </a:r>
          </a:p>
          <a:p>
            <a:pPr lvl="1"/>
            <a:r>
              <a:rPr lang="zh-CN" altLang="en-US" sz="2400" dirty="0" smtClean="0"/>
              <a:t>例如</a:t>
            </a:r>
            <a:r>
              <a:rPr lang="en-US" altLang="zh-CN" sz="2400" dirty="0" smtClean="0"/>
              <a:t>:  </a:t>
            </a:r>
            <a:r>
              <a:rPr lang="zh-CN" altLang="en-US" sz="2400" dirty="0" smtClean="0"/>
              <a:t>在</a:t>
            </a:r>
            <a:r>
              <a:rPr lang="en-US" altLang="zh-CN" sz="2400" dirty="0" smtClean="0"/>
              <a:t>{</a:t>
            </a:r>
            <a:r>
              <a:rPr lang="en-US" altLang="zh-CN" sz="2400" i="1" dirty="0" smtClean="0"/>
              <a:t>A</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t>B</a:t>
            </a:r>
            <a:r>
              <a:rPr lang="en-US" altLang="zh-CN" sz="2400" dirty="0" smtClean="0"/>
              <a:t>,   </a:t>
            </a:r>
            <a:r>
              <a:rPr lang="en-US" altLang="zh-CN" sz="2400" i="1" dirty="0" smtClean="0"/>
              <a:t>B</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t>C, A</a:t>
            </a:r>
            <a:r>
              <a:rPr lang="en-US" altLang="zh-CN" sz="2400" i="1" dirty="0" smtClean="0">
                <a:sym typeface="Wingdings" panose="05000000000000000000" pitchFamily="2" charset="2"/>
              </a:rPr>
              <a:t> C</a:t>
            </a:r>
            <a:r>
              <a:rPr lang="en-US" altLang="zh-CN" sz="2400" dirty="0" smtClean="0"/>
              <a:t>}</a:t>
            </a:r>
            <a:r>
              <a:rPr lang="zh-CN" altLang="en-US" sz="2400" dirty="0" smtClean="0"/>
              <a:t>中， </a:t>
            </a:r>
            <a:r>
              <a:rPr lang="en-US" altLang="zh-CN" sz="2400" i="1" dirty="0" smtClean="0"/>
              <a:t>A </a:t>
            </a:r>
            <a:r>
              <a:rPr lang="en-US" altLang="zh-CN" sz="2400" dirty="0" smtClean="0">
                <a:sym typeface="Symbol" panose="05050102010706020507" pitchFamily="18" charset="2"/>
              </a:rPr>
              <a:t></a:t>
            </a:r>
            <a:r>
              <a:rPr lang="en-US" altLang="zh-CN" sz="2400" i="1" dirty="0" smtClean="0"/>
              <a:t> C</a:t>
            </a:r>
            <a:r>
              <a:rPr lang="en-US" altLang="zh-CN" sz="2400" dirty="0" smtClean="0"/>
              <a:t> </a:t>
            </a:r>
            <a:r>
              <a:rPr lang="zh-CN" altLang="en-US" sz="2400" dirty="0" smtClean="0"/>
              <a:t>是冗余的</a:t>
            </a:r>
          </a:p>
          <a:p>
            <a:pPr lvl="1"/>
            <a:r>
              <a:rPr lang="zh-CN" altLang="en-US" sz="2400" dirty="0" smtClean="0"/>
              <a:t>函数依赖的一部分可能是冗余的</a:t>
            </a:r>
          </a:p>
          <a:p>
            <a:pPr lvl="2"/>
            <a:r>
              <a:rPr lang="en-US" altLang="zh-CN" sz="2000" dirty="0" smtClean="0"/>
              <a:t>{</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B</a:t>
            </a:r>
            <a:r>
              <a:rPr lang="en-US" altLang="zh-CN" sz="2000" dirty="0" smtClean="0"/>
              <a:t>,   </a:t>
            </a:r>
            <a:r>
              <a:rPr lang="en-US" altLang="zh-CN" sz="2000" i="1" dirty="0" smtClean="0"/>
              <a:t>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CD</a:t>
            </a:r>
            <a:r>
              <a:rPr lang="en-US" altLang="zh-CN" sz="2000" dirty="0" smtClean="0"/>
              <a:t>}  </a:t>
            </a:r>
            <a:r>
              <a:rPr lang="zh-CN" altLang="en-US" sz="2000" dirty="0" smtClean="0"/>
              <a:t>可被简化为 </a:t>
            </a:r>
            <a:r>
              <a:rPr lang="en-US" altLang="zh-CN" sz="2000" dirty="0" smtClean="0"/>
              <a:t>{</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i="1" dirty="0" smtClean="0"/>
              <a:t> B</a:t>
            </a:r>
            <a:r>
              <a:rPr lang="en-US" altLang="zh-CN" sz="2000" dirty="0" smtClean="0"/>
              <a:t>,   </a:t>
            </a:r>
            <a:r>
              <a:rPr lang="en-US" altLang="zh-CN" sz="2000" i="1" dirty="0" smtClean="0"/>
              <a:t>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D</a:t>
            </a:r>
            <a:r>
              <a:rPr lang="en-US" altLang="zh-CN" sz="2000" dirty="0" smtClean="0"/>
              <a:t>} </a:t>
            </a:r>
          </a:p>
          <a:p>
            <a:pPr lvl="2"/>
            <a:r>
              <a:rPr lang="en-US" altLang="zh-CN" sz="2000" dirty="0" smtClean="0"/>
              <a:t>{A </a:t>
            </a:r>
            <a:r>
              <a:rPr lang="en-US" altLang="zh-CN" sz="2000" dirty="0" smtClean="0">
                <a:sym typeface="Symbol" panose="05050102010706020507" pitchFamily="18" charset="2"/>
              </a:rPr>
              <a:t></a:t>
            </a:r>
            <a:r>
              <a:rPr lang="en-US" altLang="zh-CN" sz="2000" dirty="0" smtClean="0"/>
              <a:t> </a:t>
            </a:r>
            <a:r>
              <a:rPr lang="en-US" altLang="zh-CN" sz="2000" i="1" dirty="0" smtClean="0"/>
              <a:t>B</a:t>
            </a:r>
            <a:r>
              <a:rPr lang="en-US" altLang="zh-CN" sz="2000" dirty="0" smtClean="0"/>
              <a:t>,   </a:t>
            </a:r>
            <a:r>
              <a:rPr lang="en-US" altLang="zh-CN" sz="2000" i="1" dirty="0" smtClean="0"/>
              <a:t>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r>
              <a:rPr lang="en-US" altLang="zh-CN" sz="2000" i="1" dirty="0" smtClean="0"/>
              <a:t>AC</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D</a:t>
            </a:r>
            <a:r>
              <a:rPr lang="en-US" altLang="zh-CN" sz="2000" dirty="0" smtClean="0"/>
              <a:t>}  </a:t>
            </a:r>
            <a:r>
              <a:rPr lang="zh-CN" altLang="en-US" sz="2000" dirty="0" smtClean="0"/>
              <a:t>可被简化为 </a:t>
            </a:r>
            <a:r>
              <a:rPr lang="en-US" altLang="zh-CN" sz="2000" dirty="0" smtClean="0"/>
              <a:t>{A </a:t>
            </a:r>
            <a:r>
              <a:rPr lang="en-US" altLang="zh-CN" sz="2000" dirty="0" smtClean="0">
                <a:sym typeface="Symbol" panose="05050102010706020507" pitchFamily="18" charset="2"/>
              </a:rPr>
              <a:t></a:t>
            </a:r>
            <a:r>
              <a:rPr lang="en-US" altLang="zh-CN" sz="2000" dirty="0" smtClean="0"/>
              <a:t> </a:t>
            </a:r>
            <a:r>
              <a:rPr lang="en-US" altLang="zh-CN" sz="2000" i="1" dirty="0" smtClean="0"/>
              <a:t>B</a:t>
            </a:r>
            <a:r>
              <a:rPr lang="en-US" altLang="zh-CN" sz="2000" dirty="0" smtClean="0"/>
              <a:t>,   </a:t>
            </a:r>
            <a:r>
              <a:rPr lang="en-US" altLang="zh-CN" sz="2000" i="1" dirty="0" smtClean="0"/>
              <a:t>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D</a:t>
            </a:r>
            <a:r>
              <a:rPr lang="en-US" altLang="zh-CN" sz="2000" dirty="0" smtClean="0"/>
              <a:t>} </a:t>
            </a:r>
          </a:p>
          <a:p>
            <a:r>
              <a:rPr lang="en-US" altLang="zh-CN" sz="2400" dirty="0" smtClean="0"/>
              <a:t>F</a:t>
            </a:r>
            <a:r>
              <a:rPr lang="zh-CN" altLang="en-US" sz="2400" dirty="0" smtClean="0"/>
              <a:t>的正则覆盖是一个与</a:t>
            </a:r>
            <a:r>
              <a:rPr lang="en-US" altLang="zh-CN" sz="2400" dirty="0" smtClean="0"/>
              <a:t>F</a:t>
            </a:r>
            <a:r>
              <a:rPr lang="zh-CN" altLang="en-US" sz="2400" dirty="0" smtClean="0"/>
              <a:t>相等的最小的函数依赖集，没有冗余的依赖，也没有无关属性</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p:txBody>
          <a:bodyPr/>
          <a:lstStyle/>
          <a:p>
            <a:pPr eaLnBrk="1" hangingPunct="1"/>
            <a:r>
              <a:rPr lang="zh-CN" altLang="en-US" dirty="0" smtClean="0"/>
              <a:t>正</a:t>
            </a:r>
            <a:r>
              <a:rPr lang="zh-CN" altLang="en-US" dirty="0"/>
              <a:t>则覆盖</a:t>
            </a:r>
            <a:endParaRPr lang="zh-CN" altLang="en-US" dirty="0" smtClean="0"/>
          </a:p>
        </p:txBody>
      </p:sp>
      <p:sp>
        <p:nvSpPr>
          <p:cNvPr id="66566" name="Rectangle 3"/>
          <p:cNvSpPr>
            <a:spLocks noGrp="1" noChangeArrowheads="1"/>
          </p:cNvSpPr>
          <p:nvPr>
            <p:ph type="body" idx="1"/>
          </p:nvPr>
        </p:nvSpPr>
        <p:spPr>
          <a:xfrm>
            <a:off x="539496" y="1371600"/>
            <a:ext cx="8299704" cy="4544568"/>
          </a:xfrm>
        </p:spPr>
        <p:txBody>
          <a:bodyPr/>
          <a:lstStyle/>
          <a:p>
            <a:pPr eaLnBrk="1" hangingPunct="1">
              <a:lnSpc>
                <a:spcPct val="150000"/>
              </a:lnSpc>
            </a:pPr>
            <a:r>
              <a:rPr lang="zh-CN" altLang="en-US" sz="2400" b="1" dirty="0" smtClean="0">
                <a:latin typeface="华文新魏" panose="02010800040101010101" pitchFamily="2" charset="-122"/>
              </a:rPr>
              <a:t>函数依赖集的等价性</a:t>
            </a:r>
          </a:p>
          <a:p>
            <a:pPr lvl="1" eaLnBrk="1" hangingPunct="1">
              <a:lnSpc>
                <a:spcPct val="150000"/>
              </a:lnSpc>
            </a:pPr>
            <a:r>
              <a:rPr lang="zh-CN" altLang="en-US" sz="2000" dirty="0" smtClean="0">
                <a:latin typeface="华文新魏" panose="02010800040101010101" pitchFamily="2" charset="-122"/>
              </a:rPr>
              <a:t>函数依赖集</a:t>
            </a:r>
            <a:r>
              <a:rPr lang="en-US" altLang="zh-CN" sz="2000" dirty="0" smtClean="0">
                <a:latin typeface="华文新魏" panose="02010800040101010101" pitchFamily="2" charset="-122"/>
              </a:rPr>
              <a:t>F</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G</a:t>
            </a:r>
            <a:r>
              <a:rPr lang="zh-CN" altLang="en-US" sz="2000" dirty="0" smtClean="0">
                <a:latin typeface="华文新魏" panose="02010800040101010101" pitchFamily="2" charset="-122"/>
              </a:rPr>
              <a:t>，若</a:t>
            </a:r>
            <a:r>
              <a:rPr lang="en-US" altLang="zh-CN" sz="2000" dirty="0" smtClean="0">
                <a:latin typeface="华文新魏" panose="02010800040101010101" pitchFamily="2" charset="-122"/>
                <a:sym typeface="Symbol" panose="05050102010706020507" pitchFamily="18" charset="2"/>
              </a:rPr>
              <a:t>F</a:t>
            </a:r>
            <a:r>
              <a:rPr lang="en-US" altLang="zh-CN" sz="2000" baseline="28000" dirty="0" smtClean="0">
                <a:latin typeface="华文新魏" panose="02010800040101010101" pitchFamily="2" charset="-122"/>
                <a:sym typeface="Symbol" panose="05050102010706020507" pitchFamily="18" charset="2"/>
              </a:rPr>
              <a:t>+</a:t>
            </a:r>
            <a:r>
              <a:rPr lang="en-US" altLang="zh-CN" sz="2000" dirty="0" smtClean="0">
                <a:latin typeface="华文新魏" panose="02010800040101010101" pitchFamily="2" charset="-122"/>
                <a:sym typeface="Symbol" panose="05050102010706020507" pitchFamily="18" charset="2"/>
              </a:rPr>
              <a:t>= G</a:t>
            </a:r>
            <a:r>
              <a:rPr lang="en-US" altLang="zh-CN" sz="2000" baseline="28000" dirty="0" smtClean="0">
                <a:latin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rPr>
              <a:t>，则称</a:t>
            </a:r>
            <a:r>
              <a:rPr lang="en-US" altLang="zh-CN" sz="2000" dirty="0" smtClean="0">
                <a:latin typeface="华文新魏" panose="02010800040101010101" pitchFamily="2" charset="-122"/>
              </a:rPr>
              <a:t>F</a:t>
            </a:r>
            <a:r>
              <a:rPr lang="zh-CN" altLang="en-US" sz="2000" dirty="0" smtClean="0">
                <a:latin typeface="华文新魏" panose="02010800040101010101" pitchFamily="2" charset="-122"/>
              </a:rPr>
              <a:t>与</a:t>
            </a:r>
            <a:r>
              <a:rPr lang="en-US" altLang="zh-CN" sz="2000" dirty="0" smtClean="0">
                <a:latin typeface="华文新魏" panose="02010800040101010101" pitchFamily="2" charset="-122"/>
              </a:rPr>
              <a:t>G</a:t>
            </a:r>
            <a:r>
              <a:rPr lang="zh-CN" altLang="en-US" sz="2000" dirty="0" smtClean="0">
                <a:latin typeface="华文新魏" panose="02010800040101010101" pitchFamily="2" charset="-122"/>
              </a:rPr>
              <a:t>等价</a:t>
            </a:r>
          </a:p>
          <a:p>
            <a:pPr lvl="1" eaLnBrk="1" hangingPunct="1">
              <a:lnSpc>
                <a:spcPct val="150000"/>
              </a:lnSpc>
            </a:pPr>
            <a:r>
              <a:rPr lang="zh-CN" altLang="en-US" sz="2000" dirty="0" smtClean="0">
                <a:latin typeface="华文新魏" panose="02010800040101010101" pitchFamily="2" charset="-122"/>
              </a:rPr>
              <a:t>若</a:t>
            </a:r>
            <a:r>
              <a:rPr lang="en-US" altLang="zh-CN" sz="2000" dirty="0" smtClean="0">
                <a:latin typeface="华文新魏" panose="02010800040101010101" pitchFamily="2" charset="-122"/>
              </a:rPr>
              <a:t>F</a:t>
            </a:r>
            <a:r>
              <a:rPr lang="zh-CN" altLang="en-US" sz="2000" dirty="0" smtClean="0">
                <a:latin typeface="华文新魏" panose="02010800040101010101" pitchFamily="2" charset="-122"/>
              </a:rPr>
              <a:t>与</a:t>
            </a:r>
            <a:r>
              <a:rPr lang="en-US" altLang="zh-CN" sz="2000" dirty="0" smtClean="0">
                <a:latin typeface="华文新魏" panose="02010800040101010101" pitchFamily="2" charset="-122"/>
              </a:rPr>
              <a:t>G</a:t>
            </a:r>
            <a:r>
              <a:rPr lang="zh-CN" altLang="en-US" sz="2000" dirty="0" smtClean="0">
                <a:latin typeface="华文新魏" panose="02010800040101010101" pitchFamily="2" charset="-122"/>
              </a:rPr>
              <a:t>等价，则称</a:t>
            </a:r>
            <a:r>
              <a:rPr lang="en-US" altLang="zh-CN" sz="2000" dirty="0" smtClean="0">
                <a:latin typeface="华文新魏" panose="02010800040101010101" pitchFamily="2" charset="-122"/>
              </a:rPr>
              <a:t>F</a:t>
            </a:r>
            <a:r>
              <a:rPr lang="zh-CN" altLang="en-US" sz="2000" dirty="0" smtClean="0">
                <a:latin typeface="华文新魏" panose="02010800040101010101" pitchFamily="2" charset="-122"/>
              </a:rPr>
              <a:t>是</a:t>
            </a:r>
            <a:r>
              <a:rPr lang="en-US" altLang="zh-CN" sz="2000" dirty="0" smtClean="0">
                <a:latin typeface="华文新魏" panose="02010800040101010101" pitchFamily="2" charset="-122"/>
              </a:rPr>
              <a:t>G</a:t>
            </a:r>
            <a:r>
              <a:rPr lang="zh-CN" altLang="en-US" sz="2000" dirty="0" smtClean="0">
                <a:latin typeface="华文新魏" panose="02010800040101010101" pitchFamily="2" charset="-122"/>
              </a:rPr>
              <a:t>的一个覆盖，</a:t>
            </a:r>
            <a:r>
              <a:rPr lang="en-US" altLang="zh-CN" sz="2000" dirty="0" smtClean="0">
                <a:latin typeface="华文新魏" panose="02010800040101010101" pitchFamily="2" charset="-122"/>
              </a:rPr>
              <a:t>G</a:t>
            </a:r>
            <a:r>
              <a:rPr lang="zh-CN" altLang="en-US" sz="2000" dirty="0" smtClean="0">
                <a:latin typeface="华文新魏" panose="02010800040101010101" pitchFamily="2" charset="-122"/>
              </a:rPr>
              <a:t>是</a:t>
            </a:r>
            <a:r>
              <a:rPr lang="en-US" altLang="zh-CN" sz="2000" dirty="0" smtClean="0">
                <a:latin typeface="华文新魏" panose="02010800040101010101" pitchFamily="2" charset="-122"/>
              </a:rPr>
              <a:t>F</a:t>
            </a:r>
            <a:r>
              <a:rPr lang="zh-CN" altLang="en-US" sz="2000" dirty="0" smtClean="0">
                <a:latin typeface="华文新魏" panose="02010800040101010101" pitchFamily="2" charset="-122"/>
              </a:rPr>
              <a:t>的一个覆盖</a:t>
            </a:r>
          </a:p>
          <a:p>
            <a:pPr lvl="1" eaLnBrk="1" hangingPunct="1">
              <a:lnSpc>
                <a:spcPct val="150000"/>
              </a:lnSpc>
            </a:pPr>
            <a:r>
              <a:rPr lang="en-US" altLang="zh-CN" sz="2000" dirty="0" smtClean="0">
                <a:latin typeface="华文新魏" panose="02010800040101010101" pitchFamily="2" charset="-122"/>
                <a:sym typeface="Symbol" panose="05050102010706020507" pitchFamily="18" charset="2"/>
              </a:rPr>
              <a:t>F</a:t>
            </a:r>
            <a:r>
              <a:rPr lang="en-US" altLang="zh-CN" sz="2000" baseline="28000" dirty="0" smtClean="0">
                <a:latin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sym typeface="Symbol" panose="05050102010706020507" pitchFamily="18" charset="2"/>
              </a:rPr>
              <a:t>= G</a:t>
            </a:r>
            <a:r>
              <a:rPr lang="en-US" altLang="zh-CN" sz="2000" baseline="28000" dirty="0" smtClean="0">
                <a:latin typeface="华文新魏" panose="02010800040101010101" pitchFamily="2" charset="-122"/>
                <a:sym typeface="Symbol" panose="05050102010706020507" pitchFamily="18" charset="2"/>
              </a:rPr>
              <a:t>+  </a:t>
            </a:r>
            <a:r>
              <a:rPr lang="en-US" altLang="zh-CN" sz="2000" dirty="0" smtClean="0">
                <a:latin typeface="华文新魏" panose="02010800040101010101" pitchFamily="2" charset="-122"/>
                <a:sym typeface="Symbol" panose="05050102010706020507" pitchFamily="18" charset="2"/>
              </a:rPr>
              <a:t>  F  G</a:t>
            </a:r>
            <a:r>
              <a:rPr lang="en-US" altLang="zh-CN" sz="2000" baseline="28000" dirty="0" smtClean="0">
                <a:latin typeface="华文新魏" panose="02010800040101010101" pitchFamily="2" charset="-122"/>
                <a:sym typeface="Symbol" panose="05050102010706020507" pitchFamily="18" charset="2"/>
              </a:rPr>
              <a:t>+</a:t>
            </a:r>
            <a:r>
              <a:rPr lang="zh-CN" altLang="en-US" sz="2000" dirty="0" smtClean="0">
                <a:latin typeface="华文新魏" panose="02010800040101010101" pitchFamily="2" charset="-122"/>
                <a:sym typeface="Symbol" panose="05050102010706020507" pitchFamily="18" charset="2"/>
              </a:rPr>
              <a:t>且</a:t>
            </a:r>
            <a:r>
              <a:rPr lang="en-US" altLang="zh-CN" sz="2000" dirty="0" smtClean="0">
                <a:latin typeface="华文新魏" panose="02010800040101010101" pitchFamily="2" charset="-122"/>
                <a:sym typeface="Symbol" panose="05050102010706020507" pitchFamily="18" charset="2"/>
              </a:rPr>
              <a:t>G  F</a:t>
            </a:r>
            <a:r>
              <a:rPr lang="en-US" altLang="zh-CN" sz="2000" baseline="28000" dirty="0" smtClean="0">
                <a:latin typeface="华文新魏" panose="02010800040101010101" pitchFamily="2" charset="-122"/>
                <a:sym typeface="Symbol" panose="05050102010706020507" pitchFamily="18" charset="2"/>
              </a:rPr>
              <a:t>+</a:t>
            </a:r>
            <a:endParaRPr lang="en-US" altLang="zh-CN" sz="2000" dirty="0" smtClean="0">
              <a:latin typeface="华文新魏" panose="02010800040101010101" pitchFamily="2" charset="-122"/>
            </a:endParaRPr>
          </a:p>
        </p:txBody>
      </p:sp>
    </p:spTree>
    <p:extLst>
      <p:ext uri="{BB962C8B-B14F-4D97-AF65-F5344CB8AC3E}">
        <p14:creationId xmlns:p14="http://schemas.microsoft.com/office/powerpoint/2010/main" val="34816242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mtClean="0"/>
              <a:t>无关属性</a:t>
            </a:r>
          </a:p>
        </p:txBody>
      </p:sp>
      <p:sp>
        <p:nvSpPr>
          <p:cNvPr id="715779" name="Rectangle 3"/>
          <p:cNvSpPr>
            <a:spLocks noGrp="1" noChangeArrowheads="1"/>
          </p:cNvSpPr>
          <p:nvPr>
            <p:ph type="body" idx="1"/>
          </p:nvPr>
        </p:nvSpPr>
        <p:spPr>
          <a:xfrm>
            <a:off x="927100" y="1163638"/>
            <a:ext cx="7588250" cy="5257800"/>
          </a:xfrm>
        </p:spPr>
        <p:txBody>
          <a:bodyPr/>
          <a:lstStyle/>
          <a:p>
            <a:r>
              <a:rPr lang="zh-CN" altLang="en-US" sz="2400" dirty="0" smtClean="0"/>
              <a:t>考虑函数依赖集</a:t>
            </a:r>
            <a:r>
              <a:rPr lang="en-US" altLang="zh-CN" sz="2400" dirty="0" smtClean="0"/>
              <a:t>F</a:t>
            </a:r>
            <a:r>
              <a:rPr lang="zh-CN" altLang="en-US" sz="2400" dirty="0" smtClean="0"/>
              <a:t>及其中的函数依赖</a:t>
            </a:r>
            <a:r>
              <a:rPr lang="zh-CN" altLang="en-US" sz="2400" dirty="0" smtClean="0">
                <a:sym typeface="Symbol" panose="05050102010706020507" pitchFamily="18" charset="2"/>
              </a:rPr>
              <a:t> </a:t>
            </a:r>
            <a:r>
              <a:rPr lang="zh-CN" altLang="en-US" sz="2400" dirty="0" smtClean="0">
                <a:sym typeface="Monotype Sorts" charset="2"/>
              </a:rPr>
              <a:t> </a:t>
            </a:r>
            <a:r>
              <a:rPr lang="zh-CN" altLang="en-US" sz="2400" dirty="0" smtClean="0">
                <a:sym typeface="Symbol" panose="05050102010706020507" pitchFamily="18" charset="2"/>
              </a:rPr>
              <a:t></a:t>
            </a:r>
            <a:endParaRPr lang="en-US" altLang="zh-CN" sz="2400" dirty="0" smtClean="0">
              <a:sym typeface="Greek Symbols" pitchFamily="18" charset="2"/>
            </a:endParaRPr>
          </a:p>
          <a:p>
            <a:pPr lvl="1">
              <a:lnSpc>
                <a:spcPct val="150000"/>
              </a:lnSpc>
            </a:pPr>
            <a:r>
              <a:rPr lang="zh-CN" altLang="en-US" dirty="0" smtClean="0">
                <a:sym typeface="Monotype Sorts" charset="2"/>
              </a:rPr>
              <a:t>如果</a:t>
            </a:r>
            <a:r>
              <a:rPr lang="en-US" altLang="zh-CN" i="1" dirty="0" smtClean="0">
                <a:sym typeface="Greek Symbols" pitchFamily="18" charset="2"/>
              </a:rPr>
              <a:t>A </a:t>
            </a:r>
            <a:r>
              <a:rPr lang="en-US" altLang="zh-CN" dirty="0" smtClean="0">
                <a:sym typeface="Symbol" panose="05050102010706020507" pitchFamily="18" charset="2"/>
              </a:rPr>
              <a:t> </a:t>
            </a:r>
            <a:r>
              <a:rPr lang="en-US" altLang="zh-CN" dirty="0" smtClean="0">
                <a:sym typeface="Greek Symbols" pitchFamily="18" charset="2"/>
              </a:rPr>
              <a:t> </a:t>
            </a:r>
            <a:r>
              <a:rPr lang="zh-CN" altLang="en-US" dirty="0" smtClean="0">
                <a:sym typeface="Greek Symbols" pitchFamily="18" charset="2"/>
              </a:rPr>
              <a:t>并且 </a:t>
            </a:r>
            <a:r>
              <a:rPr lang="en-US" altLang="zh-CN" i="1" dirty="0" smtClean="0">
                <a:sym typeface="Greek Symbols" pitchFamily="18" charset="2"/>
              </a:rPr>
              <a:t>F</a:t>
            </a:r>
            <a:r>
              <a:rPr lang="en-US" altLang="zh-CN" dirty="0" smtClean="0">
                <a:sym typeface="Greek Symbols" pitchFamily="18" charset="2"/>
              </a:rPr>
              <a:t> </a:t>
            </a:r>
            <a:r>
              <a:rPr lang="zh-CN" altLang="en-US" dirty="0" smtClean="0">
                <a:sym typeface="Greek Symbols" pitchFamily="18" charset="2"/>
              </a:rPr>
              <a:t>逻辑蕴涵 </a:t>
            </a:r>
            <a:r>
              <a:rPr lang="en-US" altLang="zh-CN" dirty="0" smtClean="0">
                <a:sym typeface="Greek Symbols" pitchFamily="18" charset="2"/>
              </a:rPr>
              <a:t>(</a:t>
            </a:r>
            <a:r>
              <a:rPr lang="en-US" altLang="zh-CN" i="1" dirty="0" smtClean="0">
                <a:sym typeface="Greek Symbols" pitchFamily="18" charset="2"/>
              </a:rPr>
              <a:t>F</a:t>
            </a:r>
            <a:r>
              <a:rPr lang="en-US" altLang="zh-CN" dirty="0" smtClean="0">
                <a:sym typeface="Greek Symbols" pitchFamily="18" charset="2"/>
              </a:rPr>
              <a:t> – {</a:t>
            </a:r>
            <a:r>
              <a:rPr lang="en-US" altLang="zh-CN" dirty="0" smtClean="0">
                <a:sym typeface="Symbol" panose="05050102010706020507" pitchFamily="18" charset="2"/>
              </a:rPr>
              <a:t></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dirty="0" smtClean="0">
                <a:sym typeface="Greek Symbols" pitchFamily="18" charset="2"/>
              </a:rPr>
              <a:t>}) </a:t>
            </a:r>
            <a:r>
              <a:rPr lang="en-US" altLang="zh-CN" dirty="0" smtClean="0">
                <a:sym typeface="Symbol" panose="05050102010706020507" pitchFamily="18" charset="2"/>
              </a:rPr>
              <a:t> {(</a:t>
            </a:r>
            <a:r>
              <a:rPr lang="en-US" altLang="zh-CN" dirty="0" smtClean="0">
                <a:sym typeface="Greek Symbols" pitchFamily="18" charset="2"/>
              </a:rPr>
              <a:t>  – </a:t>
            </a:r>
            <a:r>
              <a:rPr lang="en-US" altLang="zh-CN" i="1" dirty="0" smtClean="0">
                <a:sym typeface="Greek Symbols" pitchFamily="18" charset="2"/>
              </a:rPr>
              <a:t>A</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dirty="0" smtClean="0">
                <a:sym typeface="Greek Symbols" pitchFamily="18" charset="2"/>
              </a:rPr>
              <a:t>}</a:t>
            </a:r>
            <a:r>
              <a:rPr lang="zh-CN" altLang="en-US" dirty="0" smtClean="0">
                <a:sym typeface="Greek Symbols" pitchFamily="18" charset="2"/>
              </a:rPr>
              <a:t>，则称该属性是</a:t>
            </a:r>
            <a:r>
              <a:rPr lang="zh-CN" altLang="en-US" b="1" dirty="0" smtClean="0">
                <a:solidFill>
                  <a:srgbClr val="000099"/>
                </a:solidFill>
                <a:sym typeface="Monotype Sorts" charset="2"/>
              </a:rPr>
              <a:t>无关的</a:t>
            </a:r>
            <a:endParaRPr lang="en-US" altLang="zh-CN" dirty="0" smtClean="0">
              <a:sym typeface="Greek Symbols" pitchFamily="18" charset="2"/>
            </a:endParaRPr>
          </a:p>
          <a:p>
            <a:pPr lvl="1">
              <a:lnSpc>
                <a:spcPct val="150000"/>
              </a:lnSpc>
            </a:pPr>
            <a:r>
              <a:rPr lang="zh-CN" altLang="en-US" dirty="0" smtClean="0">
                <a:sym typeface="Greek Symbols" pitchFamily="18" charset="2"/>
              </a:rPr>
              <a:t>若果</a:t>
            </a:r>
            <a:r>
              <a:rPr lang="en-US" altLang="zh-CN" i="1" dirty="0" smtClean="0">
                <a:sym typeface="Greek Symbols" pitchFamily="18" charset="2"/>
              </a:rPr>
              <a:t>A</a:t>
            </a:r>
            <a:r>
              <a:rPr lang="en-US" altLang="zh-CN" dirty="0" smtClean="0">
                <a:sym typeface="Greek Symbols" pitchFamily="18" charset="2"/>
              </a:rPr>
              <a:t> </a:t>
            </a:r>
            <a:r>
              <a:rPr lang="en-US" altLang="zh-CN" dirty="0" smtClean="0">
                <a:sym typeface="Symbol" panose="05050102010706020507" pitchFamily="18" charset="2"/>
              </a:rPr>
              <a:t> </a:t>
            </a:r>
            <a:r>
              <a:rPr lang="en-US" altLang="zh-CN" dirty="0" smtClean="0">
                <a:sym typeface="Greek Symbols" pitchFamily="18" charset="2"/>
              </a:rPr>
              <a:t> </a:t>
            </a:r>
            <a:r>
              <a:rPr lang="zh-CN" altLang="en-US" dirty="0" smtClean="0">
                <a:sym typeface="Greek Symbols" pitchFamily="18" charset="2"/>
              </a:rPr>
              <a:t>并且函数依赖集 </a:t>
            </a:r>
            <a:r>
              <a:rPr lang="en-US" altLang="zh-CN" dirty="0" smtClean="0">
                <a:sym typeface="Greek Symbols" pitchFamily="18" charset="2"/>
              </a:rPr>
              <a:t>(</a:t>
            </a:r>
            <a:r>
              <a:rPr lang="en-US" altLang="zh-CN" i="1" dirty="0" smtClean="0">
                <a:sym typeface="Greek Symbols" pitchFamily="18" charset="2"/>
              </a:rPr>
              <a:t>F</a:t>
            </a:r>
            <a:r>
              <a:rPr lang="en-US" altLang="zh-CN" dirty="0" smtClean="0">
                <a:sym typeface="Greek Symbols" pitchFamily="18" charset="2"/>
              </a:rPr>
              <a:t>  – {</a:t>
            </a:r>
            <a:r>
              <a:rPr lang="en-US" altLang="zh-CN" dirty="0" smtClean="0">
                <a:sym typeface="Symbol" panose="05050102010706020507" pitchFamily="18" charset="2"/>
              </a:rPr>
              <a:t></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dirty="0" smtClean="0">
                <a:sym typeface="Greek Symbols" pitchFamily="18" charset="2"/>
              </a:rPr>
              <a:t>}) </a:t>
            </a:r>
            <a:r>
              <a:rPr lang="en-US" altLang="zh-CN" dirty="0" smtClean="0">
                <a:sym typeface="Symbol" panose="05050102010706020507" pitchFamily="18" charset="2"/>
              </a:rPr>
              <a:t> {</a:t>
            </a:r>
            <a:r>
              <a:rPr lang="en-US" altLang="zh-CN" dirty="0" smtClean="0">
                <a:sym typeface="Greek Symbols" pitchFamily="18" charset="2"/>
              </a:rPr>
              <a:t> </a:t>
            </a:r>
            <a:r>
              <a:rPr lang="en-US" altLang="zh-CN" dirty="0" smtClean="0">
                <a:sym typeface="Symbol" panose="05050102010706020507" pitchFamily="18" charset="2"/>
              </a:rPr>
              <a:t></a:t>
            </a:r>
            <a:r>
              <a:rPr lang="en-US" altLang="zh-CN" i="1" dirty="0" smtClean="0">
                <a:sym typeface="Greek Symbols" pitchFamily="18" charset="2"/>
              </a:rPr>
              <a:t>(</a:t>
            </a:r>
            <a:r>
              <a:rPr lang="en-US" altLang="zh-CN" dirty="0" smtClean="0">
                <a:sym typeface="Symbol" panose="05050102010706020507" pitchFamily="18" charset="2"/>
              </a:rPr>
              <a:t></a:t>
            </a:r>
            <a:r>
              <a:rPr lang="en-US" altLang="zh-CN" i="1" dirty="0" smtClean="0">
                <a:sym typeface="Greek Symbols" pitchFamily="18" charset="2"/>
              </a:rPr>
              <a:t> </a:t>
            </a:r>
            <a:r>
              <a:rPr lang="en-US" altLang="zh-CN" dirty="0" smtClean="0">
                <a:sym typeface="Greek Symbols" pitchFamily="18" charset="2"/>
              </a:rPr>
              <a:t>– </a:t>
            </a:r>
            <a:r>
              <a:rPr lang="en-US" altLang="zh-CN" i="1" dirty="0" smtClean="0">
                <a:sym typeface="Greek Symbols" pitchFamily="18" charset="2"/>
              </a:rPr>
              <a:t>A</a:t>
            </a:r>
            <a:r>
              <a:rPr lang="en-US" altLang="zh-CN" dirty="0" smtClean="0">
                <a:sym typeface="Greek Symbols" pitchFamily="18" charset="2"/>
              </a:rPr>
              <a:t>)} </a:t>
            </a:r>
            <a:r>
              <a:rPr lang="zh-CN" altLang="en-US" dirty="0" smtClean="0">
                <a:sym typeface="Greek Symbols" pitchFamily="18" charset="2"/>
              </a:rPr>
              <a:t>逻辑蕴涵</a:t>
            </a:r>
            <a:r>
              <a:rPr lang="en-US" altLang="zh-CN" dirty="0" smtClean="0">
                <a:sym typeface="Greek Symbols" pitchFamily="18" charset="2"/>
              </a:rPr>
              <a:t>F</a:t>
            </a:r>
            <a:r>
              <a:rPr lang="zh-CN" altLang="en-US" dirty="0" smtClean="0">
                <a:sym typeface="Greek Symbols" pitchFamily="18" charset="2"/>
              </a:rPr>
              <a:t>，则属性</a:t>
            </a:r>
            <a:r>
              <a:rPr lang="en-US" altLang="zh-CN" dirty="0" smtClean="0">
                <a:sym typeface="Greek Symbols" pitchFamily="18" charset="2"/>
              </a:rPr>
              <a:t>A</a:t>
            </a:r>
            <a:r>
              <a:rPr lang="zh-CN" altLang="en-US" dirty="0" smtClean="0">
                <a:sym typeface="Greek Symbols" pitchFamily="18" charset="2"/>
              </a:rPr>
              <a:t>在</a:t>
            </a:r>
            <a:r>
              <a:rPr lang="en-US" altLang="zh-CN" dirty="0" smtClean="0">
                <a:sym typeface="Symbol" panose="05050102010706020507" pitchFamily="18" charset="2"/>
              </a:rPr>
              <a:t></a:t>
            </a:r>
            <a:r>
              <a:rPr lang="zh-CN" altLang="en-US" dirty="0" smtClean="0">
                <a:sym typeface="Greek Symbols" pitchFamily="18" charset="2"/>
              </a:rPr>
              <a:t>中是</a:t>
            </a:r>
            <a:r>
              <a:rPr lang="zh-CN" altLang="en-US" b="1" dirty="0" smtClean="0">
                <a:solidFill>
                  <a:srgbClr val="000099"/>
                </a:solidFill>
                <a:sym typeface="Greek Symbols" pitchFamily="18" charset="2"/>
              </a:rPr>
              <a:t>无关的</a:t>
            </a:r>
            <a:endParaRPr lang="en-US" altLang="zh-CN" i="1" dirty="0" smtClean="0">
              <a:sym typeface="Greek Symbols" pitchFamily="18" charset="2"/>
            </a:endParaRPr>
          </a:p>
          <a:p>
            <a:pPr lvl="1"/>
            <a:endParaRPr lang="en-US" altLang="zh-CN" sz="2000" i="1" dirty="0" smtClean="0"/>
          </a:p>
          <a:p>
            <a:pPr lvl="1"/>
            <a:endParaRPr lang="en-US" altLang="zh-CN" sz="2000" i="1" dirty="0" smtClean="0"/>
          </a:p>
          <a:p>
            <a:pPr lvl="1"/>
            <a:r>
              <a:rPr lang="en-US" altLang="zh-CN" sz="2000" i="1" dirty="0" smtClean="0"/>
              <a:t>F</a:t>
            </a:r>
            <a:r>
              <a:rPr lang="en-US" altLang="zh-CN" sz="2000" dirty="0" smtClean="0"/>
              <a:t> =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r>
              <a:rPr lang="en-US" altLang="zh-CN" sz="2000" i="1" dirty="0" smtClean="0"/>
              <a:t>A</a:t>
            </a:r>
            <a:r>
              <a:rPr lang="en-US" altLang="zh-CN" sz="2000" i="1" dirty="0" smtClean="0">
                <a:solidFill>
                  <a:schemeClr val="tx2"/>
                </a:solidFill>
              </a:rPr>
              <a:t>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p>
          <a:p>
            <a:pPr lvl="1"/>
            <a:r>
              <a:rPr lang="en-US" altLang="zh-CN" sz="2000" i="1" dirty="0" smtClean="0"/>
              <a:t>F</a:t>
            </a:r>
            <a:r>
              <a:rPr lang="en-US" altLang="zh-CN" sz="2000" dirty="0" smtClean="0"/>
              <a:t> = {</a:t>
            </a:r>
            <a:r>
              <a:rPr lang="en-US" altLang="zh-CN" sz="2000" i="1" dirty="0" smtClean="0"/>
              <a:t>A</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t>C</a:t>
            </a:r>
            <a:r>
              <a:rPr lang="en-US" altLang="zh-CN" sz="2000" dirty="0" smtClean="0"/>
              <a:t>, </a:t>
            </a:r>
            <a:r>
              <a:rPr lang="en-US" altLang="zh-CN" sz="2000" i="1" dirty="0" smtClean="0"/>
              <a:t>AB</a:t>
            </a:r>
            <a:r>
              <a:rPr lang="en-US" altLang="zh-CN" sz="2000" dirty="0" smtClean="0"/>
              <a:t> </a:t>
            </a:r>
            <a:r>
              <a:rPr lang="en-US" altLang="zh-CN" sz="2000" dirty="0" smtClean="0">
                <a:sym typeface="Symbol" panose="05050102010706020507" pitchFamily="18" charset="2"/>
              </a:rPr>
              <a:t></a:t>
            </a:r>
            <a:r>
              <a:rPr lang="en-US" altLang="zh-CN" sz="2000" dirty="0" smtClean="0"/>
              <a:t> </a:t>
            </a:r>
            <a:r>
              <a:rPr lang="en-US" altLang="zh-CN" sz="2000" i="1" dirty="0" smtClean="0">
                <a:solidFill>
                  <a:schemeClr val="tx2"/>
                </a:solidFill>
              </a:rPr>
              <a:t>C</a:t>
            </a:r>
            <a:r>
              <a:rPr lang="en-US" altLang="zh-CN" sz="2000" i="1" dirty="0" smtClean="0"/>
              <a:t>D}</a:t>
            </a:r>
          </a:p>
          <a:p>
            <a:endParaRPr lang="en-US" altLang="zh-CN" sz="2400" i="1" dirty="0" smtClean="0">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5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123950" y="66675"/>
            <a:ext cx="7685088" cy="609600"/>
          </a:xfrm>
        </p:spPr>
        <p:txBody>
          <a:bodyPr/>
          <a:lstStyle/>
          <a:p>
            <a:r>
              <a:rPr lang="zh-CN" altLang="en-US" smtClean="0"/>
              <a:t>检验一个属性是否无关</a:t>
            </a:r>
          </a:p>
        </p:txBody>
      </p:sp>
      <p:sp>
        <p:nvSpPr>
          <p:cNvPr id="717827" name="Rectangle 3"/>
          <p:cNvSpPr>
            <a:spLocks noGrp="1" noChangeArrowheads="1"/>
          </p:cNvSpPr>
          <p:nvPr>
            <p:ph type="body" idx="1"/>
          </p:nvPr>
        </p:nvSpPr>
        <p:spPr/>
        <p:txBody>
          <a:bodyPr/>
          <a:lstStyle/>
          <a:p>
            <a:pPr marL="381000" indent="-381000">
              <a:lnSpc>
                <a:spcPct val="150000"/>
              </a:lnSpc>
            </a:pPr>
            <a:r>
              <a:rPr lang="en-US" altLang="zh-CN" sz="2000" dirty="0" smtClean="0">
                <a:sym typeface="Greek Symbols" pitchFamily="18" charset="2"/>
              </a:rPr>
              <a:t>F</a:t>
            </a:r>
            <a:r>
              <a:rPr lang="zh-CN" altLang="en-US" sz="2000" dirty="0" smtClean="0">
                <a:sym typeface="Greek Symbols" pitchFamily="18" charset="2"/>
              </a:rPr>
              <a:t>是在</a:t>
            </a:r>
            <a:r>
              <a:rPr lang="en-US" altLang="zh-CN" sz="2000" dirty="0" smtClean="0">
                <a:sym typeface="Greek Symbols" pitchFamily="18" charset="2"/>
              </a:rPr>
              <a:t>R</a:t>
            </a:r>
            <a:r>
              <a:rPr lang="zh-CN" altLang="en-US" sz="2000" dirty="0" smtClean="0">
                <a:sym typeface="Greek Symbols" pitchFamily="18" charset="2"/>
              </a:rPr>
              <a:t>上成立的给定函数依赖集 考虑依赖</a:t>
            </a:r>
            <a:r>
              <a:rPr lang="en-US" altLang="zh-CN" sz="2000" dirty="0" smtClean="0">
                <a:sym typeface="Symbol" panose="05050102010706020507" pitchFamily="18" charset="2"/>
              </a:rPr>
              <a:t> </a:t>
            </a:r>
            <a:r>
              <a:rPr lang="en-US" altLang="zh-CN" sz="2000" dirty="0" smtClean="0">
                <a:sym typeface="Monotype Sorts" charset="2"/>
              </a:rPr>
              <a:t> </a:t>
            </a:r>
            <a:r>
              <a:rPr lang="en-US" altLang="zh-CN" sz="2000" dirty="0" smtClean="0">
                <a:sym typeface="Symbol" panose="05050102010706020507" pitchFamily="18" charset="2"/>
              </a:rPr>
              <a:t> </a:t>
            </a:r>
            <a:r>
              <a:rPr lang="zh-CN" altLang="en-US" sz="2000" dirty="0" smtClean="0">
                <a:sym typeface="Symbol" panose="05050102010706020507" pitchFamily="18" charset="2"/>
              </a:rPr>
              <a:t>中的一个属性</a:t>
            </a:r>
            <a:r>
              <a:rPr lang="en-US" altLang="zh-CN" sz="2000" dirty="0" smtClean="0">
                <a:sym typeface="Symbol" panose="05050102010706020507" pitchFamily="18" charset="2"/>
              </a:rPr>
              <a:t>A</a:t>
            </a:r>
            <a:endParaRPr lang="en-US" altLang="zh-CN" sz="2000" dirty="0" smtClean="0">
              <a:sym typeface="Greek Symbols" pitchFamily="18" charset="2"/>
            </a:endParaRPr>
          </a:p>
          <a:p>
            <a:pPr marL="381000" indent="-381000">
              <a:lnSpc>
                <a:spcPct val="150000"/>
              </a:lnSpc>
            </a:pPr>
            <a:r>
              <a:rPr lang="zh-CN" altLang="en-US" sz="2000" dirty="0" smtClean="0">
                <a:sym typeface="Monotype Sorts" charset="2"/>
              </a:rPr>
              <a:t>如果</a:t>
            </a:r>
            <a:r>
              <a:rPr lang="en-US" altLang="zh-CN" sz="2000" dirty="0" smtClean="0">
                <a:sym typeface="Monotype Sorts" charset="2"/>
              </a:rPr>
              <a:t>A </a:t>
            </a:r>
            <a:r>
              <a:rPr lang="en-US" altLang="zh-CN" sz="2000" dirty="0" smtClean="0">
                <a:sym typeface="Symbol" panose="05050102010706020507" pitchFamily="18" charset="2"/>
              </a:rPr>
              <a:t> </a:t>
            </a:r>
            <a:r>
              <a:rPr lang="en-US" altLang="zh-CN" sz="2000" dirty="0" smtClean="0">
                <a:sym typeface="Monotype Sorts" charset="2"/>
              </a:rPr>
              <a:t> </a:t>
            </a:r>
            <a:r>
              <a:rPr lang="zh-CN" altLang="en-US" sz="2000" dirty="0" smtClean="0">
                <a:sym typeface="Monotype Sorts" charset="2"/>
              </a:rPr>
              <a:t>，为了检验</a:t>
            </a:r>
            <a:r>
              <a:rPr lang="zh-CN" altLang="en-US" sz="2000" dirty="0" smtClean="0">
                <a:solidFill>
                  <a:schemeClr val="tx2"/>
                </a:solidFill>
                <a:sym typeface="Monotype Sorts" charset="2"/>
              </a:rPr>
              <a:t> </a:t>
            </a:r>
            <a:r>
              <a:rPr lang="en-US" altLang="zh-CN" sz="2000" dirty="0" smtClean="0">
                <a:sym typeface="Symbol" panose="05050102010706020507" pitchFamily="18" charset="2"/>
              </a:rPr>
              <a:t>A</a:t>
            </a:r>
            <a:r>
              <a:rPr lang="zh-CN" altLang="en-US" sz="2000" dirty="0" smtClean="0">
                <a:sym typeface="Symbol" panose="05050102010706020507" pitchFamily="18" charset="2"/>
              </a:rPr>
              <a:t>是否是无关的</a:t>
            </a:r>
            <a:r>
              <a:rPr lang="zh-CN" altLang="en-US" sz="2000" dirty="0" smtClean="0">
                <a:solidFill>
                  <a:schemeClr val="tx2"/>
                </a:solidFill>
                <a:sym typeface="Monotype Sorts" charset="2"/>
              </a:rPr>
              <a:t> </a:t>
            </a:r>
          </a:p>
          <a:p>
            <a:pPr marL="800100" lvl="1" indent="-342900">
              <a:lnSpc>
                <a:spcPct val="150000"/>
              </a:lnSpc>
              <a:buFont typeface="Monotype Sorts" charset="2"/>
              <a:buAutoNum type="arabicPeriod"/>
            </a:pPr>
            <a:r>
              <a:rPr lang="zh-CN" altLang="en-US" dirty="0" smtClean="0">
                <a:sym typeface="Greek Symbols" pitchFamily="18" charset="2"/>
              </a:rPr>
              <a:t>计算 </a:t>
            </a:r>
            <a:r>
              <a:rPr lang="en-US" altLang="zh-CN" dirty="0" smtClean="0">
                <a:sym typeface="Greek Symbols" pitchFamily="18" charset="2"/>
              </a:rPr>
              <a:t>({</a:t>
            </a:r>
            <a:r>
              <a:rPr lang="en-US" altLang="zh-CN" dirty="0" smtClean="0">
                <a:sym typeface="Symbol" panose="05050102010706020507" pitchFamily="18" charset="2"/>
              </a:rPr>
              <a:t>} </a:t>
            </a:r>
            <a:r>
              <a:rPr lang="en-US" altLang="zh-CN" dirty="0" smtClean="0">
                <a:sym typeface="Greek Symbols" pitchFamily="18" charset="2"/>
              </a:rPr>
              <a:t>– A</a:t>
            </a:r>
            <a:r>
              <a:rPr lang="en-US" altLang="zh-CN" dirty="0" smtClean="0">
                <a:sym typeface="Symbol" panose="05050102010706020507" pitchFamily="18" charset="2"/>
              </a:rPr>
              <a:t>)</a:t>
            </a:r>
            <a:r>
              <a:rPr lang="en-US" altLang="zh-CN" sz="2000" baseline="30000" dirty="0" smtClean="0">
                <a:sym typeface="Symbol" panose="05050102010706020507" pitchFamily="18" charset="2"/>
              </a:rPr>
              <a:t>+</a:t>
            </a:r>
            <a:r>
              <a:rPr lang="en-US" altLang="zh-CN" dirty="0" smtClean="0">
                <a:sym typeface="Symbol" panose="05050102010706020507" pitchFamily="18" charset="2"/>
              </a:rPr>
              <a:t> </a:t>
            </a:r>
            <a:r>
              <a:rPr lang="zh-CN" altLang="en-US" dirty="0" smtClean="0">
                <a:sym typeface="Symbol" panose="05050102010706020507" pitchFamily="18" charset="2"/>
              </a:rPr>
              <a:t>利用 </a:t>
            </a:r>
            <a:r>
              <a:rPr lang="en-US" altLang="zh-CN" i="1" dirty="0" smtClean="0">
                <a:sym typeface="Greek Symbols" pitchFamily="18" charset="2"/>
              </a:rPr>
              <a:t>F </a:t>
            </a:r>
            <a:r>
              <a:rPr lang="zh-CN" altLang="en-US" dirty="0" smtClean="0">
                <a:sym typeface="Greek Symbols" pitchFamily="18" charset="2"/>
              </a:rPr>
              <a:t>中的依赖 </a:t>
            </a:r>
            <a:endParaRPr lang="zh-CN" altLang="en-US" dirty="0" smtClean="0">
              <a:sym typeface="Symbol" panose="05050102010706020507" pitchFamily="18" charset="2"/>
            </a:endParaRPr>
          </a:p>
          <a:p>
            <a:pPr marL="800100" lvl="1" indent="-342900">
              <a:lnSpc>
                <a:spcPct val="150000"/>
              </a:lnSpc>
              <a:buFont typeface="Monotype Sorts" charset="2"/>
              <a:buAutoNum type="arabicPeriod"/>
            </a:pPr>
            <a:r>
              <a:rPr lang="zh-CN" altLang="en-US" dirty="0" smtClean="0">
                <a:sym typeface="Symbol" panose="05050102010706020507" pitchFamily="18" charset="2"/>
              </a:rPr>
              <a:t>检验</a:t>
            </a:r>
            <a:r>
              <a:rPr lang="en-US" altLang="zh-CN" dirty="0" smtClean="0">
                <a:sym typeface="Greek Symbols" pitchFamily="18" charset="2"/>
              </a:rPr>
              <a:t>({</a:t>
            </a:r>
            <a:r>
              <a:rPr lang="en-US" altLang="zh-CN" dirty="0" smtClean="0">
                <a:sym typeface="Symbol" panose="05050102010706020507" pitchFamily="18" charset="2"/>
              </a:rPr>
              <a:t>} </a:t>
            </a:r>
            <a:r>
              <a:rPr lang="en-US" altLang="zh-CN" dirty="0" smtClean="0">
                <a:sym typeface="Greek Symbols" pitchFamily="18" charset="2"/>
              </a:rPr>
              <a:t>– A</a:t>
            </a:r>
            <a:r>
              <a:rPr lang="en-US" altLang="zh-CN" dirty="0" smtClean="0">
                <a:sym typeface="Symbol" panose="05050102010706020507" pitchFamily="18" charset="2"/>
              </a:rPr>
              <a:t>)</a:t>
            </a:r>
            <a:r>
              <a:rPr lang="en-US" altLang="zh-CN" sz="2000" baseline="30000" dirty="0" smtClean="0">
                <a:sym typeface="Symbol" panose="05050102010706020507" pitchFamily="18" charset="2"/>
              </a:rPr>
              <a:t>+</a:t>
            </a:r>
            <a:r>
              <a:rPr lang="en-US" altLang="zh-CN" dirty="0" smtClean="0">
                <a:sym typeface="Symbol" panose="05050102010706020507" pitchFamily="18" charset="2"/>
              </a:rPr>
              <a:t> </a:t>
            </a:r>
            <a:r>
              <a:rPr lang="zh-CN" altLang="en-US" dirty="0" smtClean="0">
                <a:sym typeface="Symbol" panose="05050102010706020507" pitchFamily="18" charset="2"/>
              </a:rPr>
              <a:t>是否包含 </a:t>
            </a:r>
            <a:r>
              <a:rPr lang="zh-CN" altLang="en-US" dirty="0" smtClean="0">
                <a:sym typeface="Greek Symbols" pitchFamily="18" charset="2"/>
              </a:rPr>
              <a:t>，</a:t>
            </a:r>
            <a:r>
              <a:rPr lang="en-US" altLang="zh-CN" dirty="0" smtClean="0">
                <a:sym typeface="Greek Symbols" pitchFamily="18" charset="2"/>
              </a:rPr>
              <a:t> </a:t>
            </a:r>
            <a:r>
              <a:rPr lang="zh-CN" altLang="en-US" dirty="0" smtClean="0">
                <a:sym typeface="Greek Symbols" pitchFamily="18" charset="2"/>
              </a:rPr>
              <a:t>如果包含</a:t>
            </a:r>
            <a:r>
              <a:rPr lang="en-US" altLang="zh-CN" dirty="0" smtClean="0">
                <a:sym typeface="Greek Symbols" pitchFamily="18" charset="2"/>
              </a:rPr>
              <a:t>, </a:t>
            </a:r>
            <a:r>
              <a:rPr lang="en-US" altLang="zh-CN" i="1" dirty="0" smtClean="0">
                <a:sym typeface="Greek Symbols" pitchFamily="18" charset="2"/>
              </a:rPr>
              <a:t>A</a:t>
            </a:r>
            <a:r>
              <a:rPr lang="en-US" altLang="zh-CN" dirty="0" smtClean="0">
                <a:sym typeface="Greek Symbols" pitchFamily="18" charset="2"/>
              </a:rPr>
              <a:t> </a:t>
            </a:r>
            <a:r>
              <a:rPr lang="zh-CN" altLang="en-US" dirty="0" smtClean="0">
                <a:sym typeface="Greek Symbols" pitchFamily="18" charset="2"/>
              </a:rPr>
              <a:t>在</a:t>
            </a:r>
            <a:r>
              <a:rPr lang="zh-CN" altLang="en-US" dirty="0" smtClean="0">
                <a:solidFill>
                  <a:schemeClr val="tx2"/>
                </a:solidFill>
                <a:sym typeface="Monotype Sorts" charset="2"/>
              </a:rPr>
              <a:t> </a:t>
            </a:r>
            <a:r>
              <a:rPr lang="zh-CN" altLang="en-US" dirty="0" smtClean="0">
                <a:sym typeface="Symbol" panose="05050102010706020507" pitchFamily="18" charset="2"/>
              </a:rPr>
              <a:t>中是无关的 </a:t>
            </a:r>
            <a:r>
              <a:rPr lang="zh-CN" altLang="en-US" dirty="0" smtClean="0">
                <a:solidFill>
                  <a:schemeClr val="tx2"/>
                </a:solidFill>
                <a:sym typeface="Monotype Sorts" charset="2"/>
              </a:rPr>
              <a:t> </a:t>
            </a:r>
            <a:endParaRPr lang="zh-CN" altLang="en-US" dirty="0" smtClean="0">
              <a:sym typeface="Greek Symbols" pitchFamily="18" charset="2"/>
            </a:endParaRPr>
          </a:p>
          <a:p>
            <a:pPr marL="381000" indent="-381000">
              <a:lnSpc>
                <a:spcPct val="150000"/>
              </a:lnSpc>
            </a:pPr>
            <a:r>
              <a:rPr lang="zh-CN" altLang="en-US" sz="2000" dirty="0" smtClean="0">
                <a:sym typeface="Greek Symbols" pitchFamily="18" charset="2"/>
              </a:rPr>
              <a:t>如果 </a:t>
            </a:r>
            <a:r>
              <a:rPr lang="en-US" altLang="zh-CN" sz="2000" i="1" dirty="0" smtClean="0">
                <a:sym typeface="Greek Symbols" pitchFamily="18" charset="2"/>
              </a:rPr>
              <a:t>A</a:t>
            </a:r>
            <a:r>
              <a:rPr lang="en-US" altLang="zh-CN" sz="2000" dirty="0" smtClean="0">
                <a:sym typeface="Greek Symbols" pitchFamily="18" charset="2"/>
              </a:rPr>
              <a:t> </a:t>
            </a:r>
            <a:r>
              <a:rPr lang="en-US" altLang="zh-CN" sz="2000" dirty="0" smtClean="0">
                <a:sym typeface="Symbol" panose="05050102010706020507" pitchFamily="18" charset="2"/>
              </a:rPr>
              <a:t> </a:t>
            </a:r>
            <a:r>
              <a:rPr lang="en-US" altLang="zh-CN" sz="2000" dirty="0" smtClean="0">
                <a:sym typeface="Greek Symbols" pitchFamily="18" charset="2"/>
              </a:rPr>
              <a:t> </a:t>
            </a:r>
            <a:r>
              <a:rPr lang="zh-CN" altLang="en-US" sz="2000" dirty="0" smtClean="0">
                <a:sym typeface="Greek Symbols" pitchFamily="18" charset="2"/>
              </a:rPr>
              <a:t>，为了检验</a:t>
            </a:r>
            <a:r>
              <a:rPr lang="en-US" altLang="zh-CN" sz="2000" dirty="0" smtClean="0">
                <a:sym typeface="Greek Symbols" pitchFamily="18" charset="2"/>
              </a:rPr>
              <a:t>A</a:t>
            </a:r>
            <a:r>
              <a:rPr lang="zh-CN" altLang="en-US" sz="2000" dirty="0" smtClean="0">
                <a:sym typeface="Greek Symbols" pitchFamily="18" charset="2"/>
              </a:rPr>
              <a:t>是否是无关的</a:t>
            </a:r>
          </a:p>
          <a:p>
            <a:pPr marL="800100" lvl="1" indent="-342900">
              <a:lnSpc>
                <a:spcPct val="150000"/>
              </a:lnSpc>
              <a:buFont typeface="Monotype Sorts" charset="2"/>
              <a:buAutoNum type="arabicPeriod"/>
            </a:pPr>
            <a:r>
              <a:rPr lang="zh-CN" altLang="en-US" dirty="0" smtClean="0">
                <a:sym typeface="Greek Symbols" pitchFamily="18" charset="2"/>
              </a:rPr>
              <a:t>计算 </a:t>
            </a:r>
            <a:r>
              <a:rPr lang="zh-CN" altLang="en-US" dirty="0" smtClean="0">
                <a:sym typeface="Symbol" panose="05050102010706020507" pitchFamily="18" charset="2"/>
              </a:rPr>
              <a:t></a:t>
            </a:r>
            <a:r>
              <a:rPr lang="en-US" altLang="zh-CN" sz="2000" baseline="30000" dirty="0" smtClean="0">
                <a:sym typeface="Greek Symbols" pitchFamily="18" charset="2"/>
              </a:rPr>
              <a:t>+ </a:t>
            </a:r>
            <a:r>
              <a:rPr lang="en-US" altLang="zh-CN" dirty="0" smtClean="0">
                <a:sym typeface="Greek Symbols" pitchFamily="18" charset="2"/>
              </a:rPr>
              <a:t> </a:t>
            </a:r>
            <a:r>
              <a:rPr lang="zh-CN" altLang="en-US" dirty="0" smtClean="0">
                <a:sym typeface="Greek Symbols" pitchFamily="18" charset="2"/>
              </a:rPr>
              <a:t>利用仅有的依赖 </a:t>
            </a:r>
            <a:br>
              <a:rPr lang="zh-CN" altLang="en-US" dirty="0" smtClean="0">
                <a:sym typeface="Greek Symbols" pitchFamily="18" charset="2"/>
              </a:rPr>
            </a:br>
            <a:r>
              <a:rPr lang="zh-CN" altLang="en-US" dirty="0" smtClean="0">
                <a:sym typeface="Greek Symbols" pitchFamily="18" charset="2"/>
              </a:rPr>
              <a:t>         </a:t>
            </a:r>
            <a:r>
              <a:rPr lang="en-US" altLang="zh-CN" dirty="0" smtClean="0">
                <a:sym typeface="Greek Symbols" pitchFamily="18" charset="2"/>
              </a:rPr>
              <a:t>F’ = (</a:t>
            </a:r>
            <a:r>
              <a:rPr lang="en-US" altLang="zh-CN" i="1" dirty="0" smtClean="0">
                <a:sym typeface="Greek Symbols" pitchFamily="18" charset="2"/>
              </a:rPr>
              <a:t>F</a:t>
            </a:r>
            <a:r>
              <a:rPr lang="en-US" altLang="zh-CN" dirty="0" smtClean="0">
                <a:sym typeface="Greek Symbols" pitchFamily="18" charset="2"/>
              </a:rPr>
              <a:t>  – {</a:t>
            </a:r>
            <a:r>
              <a:rPr lang="en-US" altLang="zh-CN" dirty="0" smtClean="0">
                <a:sym typeface="Symbol" panose="05050102010706020507" pitchFamily="18" charset="2"/>
              </a:rPr>
              <a:t></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dirty="0" smtClean="0">
                <a:sym typeface="Greek Symbols" pitchFamily="18" charset="2"/>
              </a:rPr>
              <a:t>}) </a:t>
            </a:r>
            <a:r>
              <a:rPr lang="en-US" altLang="zh-CN" dirty="0" smtClean="0">
                <a:sym typeface="Symbol" panose="05050102010706020507" pitchFamily="18" charset="2"/>
              </a:rPr>
              <a:t> {</a:t>
            </a:r>
            <a:r>
              <a:rPr lang="en-US" altLang="zh-CN" dirty="0" smtClean="0">
                <a:sym typeface="Greek Symbols" pitchFamily="18" charset="2"/>
              </a:rPr>
              <a:t> </a:t>
            </a:r>
            <a:r>
              <a:rPr lang="en-US" altLang="zh-CN" dirty="0" smtClean="0">
                <a:sym typeface="Symbol" panose="05050102010706020507" pitchFamily="18" charset="2"/>
              </a:rPr>
              <a:t></a:t>
            </a:r>
            <a:r>
              <a:rPr lang="en-US" altLang="zh-CN" i="1" dirty="0" smtClean="0">
                <a:sym typeface="Greek Symbols" pitchFamily="18" charset="2"/>
              </a:rPr>
              <a:t>(</a:t>
            </a:r>
            <a:r>
              <a:rPr lang="en-US" altLang="zh-CN" dirty="0" smtClean="0">
                <a:sym typeface="Symbol" panose="05050102010706020507" pitchFamily="18" charset="2"/>
              </a:rPr>
              <a:t></a:t>
            </a:r>
            <a:r>
              <a:rPr lang="en-US" altLang="zh-CN" i="1" dirty="0" smtClean="0">
                <a:sym typeface="Greek Symbols" pitchFamily="18" charset="2"/>
              </a:rPr>
              <a:t> </a:t>
            </a:r>
            <a:r>
              <a:rPr lang="en-US" altLang="zh-CN" dirty="0" smtClean="0">
                <a:sym typeface="Greek Symbols" pitchFamily="18" charset="2"/>
              </a:rPr>
              <a:t>– </a:t>
            </a:r>
            <a:r>
              <a:rPr lang="en-US" altLang="zh-CN" i="1" dirty="0" smtClean="0">
                <a:sym typeface="Greek Symbols" pitchFamily="18" charset="2"/>
              </a:rPr>
              <a:t>A</a:t>
            </a:r>
            <a:r>
              <a:rPr lang="en-US" altLang="zh-CN" dirty="0" smtClean="0">
                <a:sym typeface="Greek Symbols" pitchFamily="18" charset="2"/>
              </a:rPr>
              <a:t>)}, </a:t>
            </a:r>
          </a:p>
          <a:p>
            <a:pPr marL="800100" lvl="1" indent="-342900">
              <a:lnSpc>
                <a:spcPct val="150000"/>
              </a:lnSpc>
              <a:buFont typeface="Monotype Sorts" charset="2"/>
              <a:buAutoNum type="arabicPeriod"/>
            </a:pPr>
            <a:r>
              <a:rPr lang="en-US" altLang="zh-CN" dirty="0" smtClean="0">
                <a:sym typeface="Greek Symbols" pitchFamily="18" charset="2"/>
              </a:rPr>
              <a:t> </a:t>
            </a:r>
            <a:r>
              <a:rPr lang="zh-CN" altLang="en-US" dirty="0" smtClean="0">
                <a:sym typeface="Greek Symbols" pitchFamily="18" charset="2"/>
              </a:rPr>
              <a:t>检验 </a:t>
            </a:r>
            <a:r>
              <a:rPr lang="zh-CN" altLang="en-US" dirty="0" smtClean="0">
                <a:sym typeface="Symbol" panose="05050102010706020507" pitchFamily="18" charset="2"/>
              </a:rPr>
              <a:t></a:t>
            </a:r>
            <a:r>
              <a:rPr lang="en-US" altLang="zh-CN" sz="2000" baseline="30000" dirty="0" smtClean="0">
                <a:sym typeface="Greek Symbols" pitchFamily="18" charset="2"/>
              </a:rPr>
              <a:t>+ </a:t>
            </a:r>
            <a:r>
              <a:rPr lang="en-US" altLang="zh-CN" dirty="0" smtClean="0">
                <a:sym typeface="Greek Symbols" pitchFamily="18" charset="2"/>
              </a:rPr>
              <a:t> </a:t>
            </a:r>
            <a:r>
              <a:rPr lang="zh-CN" altLang="en-US" dirty="0" smtClean="0">
                <a:sym typeface="Greek Symbols" pitchFamily="18" charset="2"/>
              </a:rPr>
              <a:t>是否包含 </a:t>
            </a:r>
            <a:r>
              <a:rPr lang="en-US" altLang="zh-CN" i="1" dirty="0" smtClean="0">
                <a:sym typeface="Greek Symbols" pitchFamily="18" charset="2"/>
              </a:rPr>
              <a:t>A; </a:t>
            </a:r>
            <a:r>
              <a:rPr lang="zh-CN" altLang="en-US" dirty="0" smtClean="0">
                <a:sym typeface="Greek Symbols" pitchFamily="18" charset="2"/>
              </a:rPr>
              <a:t>如果包含</a:t>
            </a:r>
            <a:r>
              <a:rPr lang="en-US" altLang="zh-CN" i="1" dirty="0" smtClean="0">
                <a:sym typeface="Greek Symbols" pitchFamily="18" charset="2"/>
              </a:rPr>
              <a:t>, A </a:t>
            </a:r>
            <a:r>
              <a:rPr lang="zh-CN" altLang="en-US" dirty="0" smtClean="0">
                <a:sym typeface="Greek Symbols" pitchFamily="18" charset="2"/>
              </a:rPr>
              <a:t>在 </a:t>
            </a:r>
            <a:r>
              <a:rPr lang="zh-CN" altLang="en-US" dirty="0" smtClean="0">
                <a:sym typeface="Symbol" panose="05050102010706020507" pitchFamily="18" charset="2"/>
              </a:rPr>
              <a:t>中是无关的 </a:t>
            </a:r>
            <a:r>
              <a:rPr lang="zh-CN" altLang="en-US" dirty="0" smtClean="0">
                <a:sym typeface="Greek Symbol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82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82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无关属性</a:t>
            </a:r>
          </a:p>
        </p:txBody>
      </p:sp>
      <p:sp>
        <p:nvSpPr>
          <p:cNvPr id="106499" name="Rectangle 3"/>
          <p:cNvSpPr>
            <a:spLocks noGrp="1" noChangeArrowheads="1"/>
          </p:cNvSpPr>
          <p:nvPr>
            <p:ph type="body" idx="1"/>
          </p:nvPr>
        </p:nvSpPr>
        <p:spPr>
          <a:xfrm>
            <a:off x="685800" y="1371600"/>
            <a:ext cx="7772400" cy="1193800"/>
          </a:xfrm>
        </p:spPr>
        <p:txBody>
          <a:bodyPr/>
          <a:lstStyle/>
          <a:p>
            <a:pPr eaLnBrk="1" hangingPunct="1"/>
            <a:r>
              <a:rPr lang="en-US" altLang="zh-CN" sz="2400" smtClean="0"/>
              <a:t>F={AB </a:t>
            </a:r>
            <a:r>
              <a:rPr lang="en-US" altLang="zh-CN" sz="2400" smtClean="0">
                <a:latin typeface="华文新魏" panose="02010800040101010101" pitchFamily="2" charset="-122"/>
                <a:sym typeface="Symbol" panose="05050102010706020507" pitchFamily="18" charset="2"/>
              </a:rPr>
              <a:t></a:t>
            </a:r>
            <a:r>
              <a:rPr lang="en-US" altLang="zh-CN" sz="2400" smtClean="0"/>
              <a:t> CD, A </a:t>
            </a:r>
            <a:r>
              <a:rPr lang="en-US" altLang="zh-CN" sz="2400" smtClean="0">
                <a:latin typeface="华文新魏" panose="02010800040101010101" pitchFamily="2" charset="-122"/>
                <a:sym typeface="Symbol" panose="05050102010706020507" pitchFamily="18" charset="2"/>
              </a:rPr>
              <a:t></a:t>
            </a:r>
            <a:r>
              <a:rPr lang="en-US" altLang="zh-CN" sz="2400" smtClean="0"/>
              <a:t> E, E </a:t>
            </a:r>
            <a:r>
              <a:rPr lang="en-US" altLang="zh-CN" sz="2400" smtClean="0">
                <a:latin typeface="华文新魏" panose="02010800040101010101" pitchFamily="2" charset="-122"/>
                <a:sym typeface="Symbol" panose="05050102010706020507" pitchFamily="18" charset="2"/>
              </a:rPr>
              <a:t></a:t>
            </a:r>
            <a:r>
              <a:rPr lang="en-US" altLang="zh-CN" sz="2400" smtClean="0"/>
              <a:t> C},C</a:t>
            </a:r>
            <a:r>
              <a:rPr lang="zh-CN" altLang="en-US" sz="2400" smtClean="0"/>
              <a:t>在</a:t>
            </a:r>
            <a:r>
              <a:rPr lang="en-US" altLang="zh-CN" sz="2400" smtClean="0"/>
              <a:t>AB </a:t>
            </a:r>
            <a:r>
              <a:rPr lang="en-US" altLang="zh-CN" sz="2400" smtClean="0">
                <a:latin typeface="华文新魏" panose="02010800040101010101" pitchFamily="2" charset="-122"/>
                <a:sym typeface="Symbol" panose="05050102010706020507" pitchFamily="18" charset="2"/>
              </a:rPr>
              <a:t></a:t>
            </a:r>
            <a:r>
              <a:rPr lang="en-US" altLang="zh-CN" sz="2400" smtClean="0"/>
              <a:t> CD</a:t>
            </a:r>
            <a:r>
              <a:rPr lang="zh-CN" altLang="en-US" sz="2400" smtClean="0"/>
              <a:t>上是否是无关属性？</a:t>
            </a:r>
          </a:p>
        </p:txBody>
      </p:sp>
      <p:sp>
        <p:nvSpPr>
          <p:cNvPr id="310276" name="Text Box 4"/>
          <p:cNvSpPr txBox="1">
            <a:spLocks noChangeArrowheads="1"/>
          </p:cNvSpPr>
          <p:nvPr/>
        </p:nvSpPr>
        <p:spPr bwMode="auto">
          <a:xfrm>
            <a:off x="755650" y="3068638"/>
            <a:ext cx="70754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20000"/>
              </a:spcBef>
              <a:buFont typeface="Wingdings" panose="05000000000000000000" pitchFamily="2" charset="2"/>
              <a:buChar char="l"/>
            </a:pPr>
            <a:r>
              <a:rPr lang="en-US" altLang="zh-CN" sz="2400" dirty="0"/>
              <a:t>F’={AB </a:t>
            </a:r>
            <a:r>
              <a:rPr lang="en-US" altLang="zh-CN" sz="2400" dirty="0">
                <a:sym typeface="Symbol" panose="05050102010706020507" pitchFamily="18" charset="2"/>
              </a:rPr>
              <a:t></a:t>
            </a:r>
            <a:r>
              <a:rPr lang="en-US" altLang="zh-CN" sz="2400" dirty="0"/>
              <a:t> D, A </a:t>
            </a:r>
            <a:r>
              <a:rPr lang="en-US" altLang="zh-CN" sz="2400" dirty="0">
                <a:sym typeface="Symbol" panose="05050102010706020507" pitchFamily="18" charset="2"/>
              </a:rPr>
              <a:t></a:t>
            </a:r>
            <a:r>
              <a:rPr lang="en-US" altLang="zh-CN" sz="2400" dirty="0"/>
              <a:t> E, E </a:t>
            </a:r>
            <a:r>
              <a:rPr lang="en-US" altLang="zh-CN" sz="2400" dirty="0">
                <a:sym typeface="Symbol" panose="05050102010706020507" pitchFamily="18" charset="2"/>
              </a:rPr>
              <a:t></a:t>
            </a:r>
            <a:r>
              <a:rPr lang="en-US" altLang="zh-CN" sz="2400" dirty="0"/>
              <a:t> C}</a:t>
            </a:r>
            <a:r>
              <a:rPr lang="zh-CN" altLang="en-US" sz="2400" dirty="0"/>
              <a:t>下</a:t>
            </a:r>
            <a:r>
              <a:rPr lang="en-US" altLang="zh-CN" sz="2400" dirty="0"/>
              <a:t>AB</a:t>
            </a:r>
            <a:r>
              <a:rPr lang="zh-CN" altLang="en-US" sz="2400" dirty="0"/>
              <a:t>的属性闭包为</a:t>
            </a:r>
            <a:r>
              <a:rPr lang="en-US" altLang="zh-CN" sz="2400" dirty="0"/>
              <a:t>{ABCDE}</a:t>
            </a:r>
            <a:r>
              <a:rPr lang="zh-CN" altLang="en-US" sz="2400" dirty="0"/>
              <a:t>，包含</a:t>
            </a:r>
            <a:r>
              <a:rPr lang="en-US" altLang="zh-CN" sz="2400" dirty="0" smtClean="0"/>
              <a:t>C</a:t>
            </a:r>
            <a:r>
              <a:rPr lang="zh-CN" altLang="en-US" sz="2400" dirty="0" smtClean="0"/>
              <a:t>，</a:t>
            </a:r>
            <a:r>
              <a:rPr lang="zh-CN" altLang="en-US" sz="2400" dirty="0"/>
              <a:t>因此</a:t>
            </a:r>
            <a:r>
              <a:rPr lang="en-US" altLang="zh-CN" sz="2400" dirty="0"/>
              <a:t>C</a:t>
            </a:r>
            <a:r>
              <a:rPr lang="zh-CN" altLang="en-US" sz="2400" dirty="0"/>
              <a:t>在</a:t>
            </a:r>
            <a:r>
              <a:rPr lang="en-US" altLang="zh-CN" sz="2400" dirty="0"/>
              <a:t>AB </a:t>
            </a:r>
            <a:r>
              <a:rPr lang="en-US" altLang="zh-CN" sz="2400" dirty="0">
                <a:sym typeface="Symbol" panose="05050102010706020507" pitchFamily="18" charset="2"/>
              </a:rPr>
              <a:t></a:t>
            </a:r>
            <a:r>
              <a:rPr lang="en-US" altLang="zh-CN" sz="2400" dirty="0"/>
              <a:t> CD</a:t>
            </a:r>
            <a:r>
              <a:rPr lang="zh-CN" altLang="en-US" sz="2400" dirty="0"/>
              <a:t>上是无关属性</a:t>
            </a:r>
          </a:p>
          <a:p>
            <a:pPr eaLnBrk="1" hangingPunct="1">
              <a:spcBef>
                <a:spcPct val="50000"/>
              </a:spcBef>
              <a:buClrTx/>
              <a:buSzTx/>
              <a:buFontTx/>
              <a:buNone/>
            </a:pP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0276"/>
                                        </p:tgtEl>
                                        <p:attrNameLst>
                                          <p:attrName>style.visibility</p:attrName>
                                        </p:attrNameLst>
                                      </p:cBhvr>
                                      <p:to>
                                        <p:strVal val="visible"/>
                                      </p:to>
                                    </p:set>
                                    <p:anim calcmode="lin" valueType="num">
                                      <p:cBhvr additive="base">
                                        <p:cTn id="7" dur="500" fill="hold"/>
                                        <p:tgtEl>
                                          <p:spTgt spid="310276"/>
                                        </p:tgtEl>
                                        <p:attrNameLst>
                                          <p:attrName>ppt_x</p:attrName>
                                        </p:attrNameLst>
                                      </p:cBhvr>
                                      <p:tavLst>
                                        <p:tav tm="0">
                                          <p:val>
                                            <p:strVal val="#ppt_x"/>
                                          </p:val>
                                        </p:tav>
                                        <p:tav tm="100000">
                                          <p:val>
                                            <p:strVal val="#ppt_x"/>
                                          </p:val>
                                        </p:tav>
                                      </p:tavLst>
                                    </p:anim>
                                    <p:anim calcmode="lin" valueType="num">
                                      <p:cBhvr additive="base">
                                        <p:cTn id="8" dur="500" fill="hold"/>
                                        <p:tgtEl>
                                          <p:spTgt spid="310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smtClean="0"/>
              <a:t>正则覆盖</a:t>
            </a:r>
          </a:p>
        </p:txBody>
      </p:sp>
      <p:sp>
        <p:nvSpPr>
          <p:cNvPr id="719875" name="Rectangle 3"/>
          <p:cNvSpPr>
            <a:spLocks noGrp="1" noChangeArrowheads="1"/>
          </p:cNvSpPr>
          <p:nvPr>
            <p:ph type="body" idx="1"/>
          </p:nvPr>
        </p:nvSpPr>
        <p:spPr>
          <a:xfrm>
            <a:off x="569913" y="1163638"/>
            <a:ext cx="8223250" cy="5210175"/>
          </a:xfrm>
        </p:spPr>
        <p:txBody>
          <a:bodyPr/>
          <a:lstStyle/>
          <a:p>
            <a:pPr>
              <a:lnSpc>
                <a:spcPct val="150000"/>
              </a:lnSpc>
            </a:pPr>
            <a:r>
              <a:rPr lang="en-US" altLang="zh-CN" sz="2400" dirty="0" smtClean="0">
                <a:sym typeface="Greek Symbols" pitchFamily="18" charset="2"/>
              </a:rPr>
              <a:t>F</a:t>
            </a:r>
            <a:r>
              <a:rPr lang="zh-CN" altLang="en-US" sz="2400" dirty="0" smtClean="0">
                <a:sym typeface="Greek Symbols" pitchFamily="18" charset="2"/>
              </a:rPr>
              <a:t>的</a:t>
            </a:r>
            <a:r>
              <a:rPr lang="zh-CN" altLang="en-US" sz="2400" b="1" dirty="0" smtClean="0">
                <a:solidFill>
                  <a:srgbClr val="000099"/>
                </a:solidFill>
                <a:sym typeface="Greek Symbols" pitchFamily="18" charset="2"/>
              </a:rPr>
              <a:t>正则覆盖</a:t>
            </a:r>
            <a:r>
              <a:rPr lang="zh-CN" altLang="en-US" sz="2400" i="1" dirty="0" smtClean="0">
                <a:sym typeface="Greek Symbols" pitchFamily="18" charset="2"/>
              </a:rPr>
              <a:t> </a:t>
            </a:r>
            <a:r>
              <a:rPr lang="en-US" altLang="zh-CN" sz="2400" dirty="0" smtClean="0">
                <a:sym typeface="Greek Symbols" pitchFamily="18" charset="2"/>
              </a:rPr>
              <a:t> </a:t>
            </a:r>
            <a:r>
              <a:rPr lang="en-US" altLang="zh-CN" sz="2400" i="1" dirty="0" smtClean="0">
                <a:sym typeface="Greek Symbols" pitchFamily="18" charset="2"/>
              </a:rPr>
              <a:t>F</a:t>
            </a:r>
            <a:r>
              <a:rPr lang="en-US" altLang="zh-CN" sz="2400" i="1" baseline="-25000" dirty="0" smtClean="0">
                <a:sym typeface="Greek Symbols" pitchFamily="18" charset="2"/>
              </a:rPr>
              <a:t>c </a:t>
            </a:r>
            <a:r>
              <a:rPr lang="zh-CN" altLang="en-US" sz="2400" dirty="0" smtClean="0">
                <a:sym typeface="Greek Symbols" pitchFamily="18" charset="2"/>
              </a:rPr>
              <a:t>是一个依赖集 </a:t>
            </a:r>
          </a:p>
          <a:p>
            <a:pPr lvl="1">
              <a:lnSpc>
                <a:spcPct val="150000"/>
              </a:lnSpc>
            </a:pPr>
            <a:r>
              <a:rPr lang="en-US" altLang="zh-CN" sz="2000" i="1" dirty="0" smtClean="0">
                <a:sym typeface="Greek Symbols" pitchFamily="18" charset="2"/>
              </a:rPr>
              <a:t>F</a:t>
            </a:r>
            <a:r>
              <a:rPr lang="en-US" altLang="zh-CN" sz="2000" dirty="0" smtClean="0">
                <a:sym typeface="Greek Symbols" pitchFamily="18" charset="2"/>
              </a:rPr>
              <a:t> </a:t>
            </a:r>
            <a:r>
              <a:rPr lang="zh-CN" altLang="en-US" sz="2000" dirty="0" smtClean="0">
                <a:sym typeface="Greek Symbols" pitchFamily="18" charset="2"/>
              </a:rPr>
              <a:t>逻辑蕴涵</a:t>
            </a:r>
            <a:r>
              <a:rPr lang="en-US" altLang="zh-CN" sz="2000" i="1" dirty="0" smtClean="0">
                <a:sym typeface="Greek Symbols" pitchFamily="18" charset="2"/>
              </a:rPr>
              <a:t>F</a:t>
            </a:r>
            <a:r>
              <a:rPr lang="en-US" altLang="zh-CN" sz="2000" i="1" baseline="-25000" dirty="0" smtClean="0">
                <a:sym typeface="Greek Symbols" pitchFamily="18" charset="2"/>
              </a:rPr>
              <a:t>c</a:t>
            </a:r>
            <a:r>
              <a:rPr lang="zh-CN" altLang="en-US" sz="2000" dirty="0" smtClean="0">
                <a:sym typeface="Greek Symbols" pitchFamily="18" charset="2"/>
              </a:rPr>
              <a:t>中的所有依赖 </a:t>
            </a:r>
          </a:p>
          <a:p>
            <a:pPr lvl="1">
              <a:lnSpc>
                <a:spcPct val="150000"/>
              </a:lnSpc>
            </a:pPr>
            <a:r>
              <a:rPr lang="en-US" altLang="zh-CN" sz="2000" i="1" dirty="0" smtClean="0">
                <a:sym typeface="Greek Symbols" pitchFamily="18" charset="2"/>
              </a:rPr>
              <a:t>F</a:t>
            </a:r>
            <a:r>
              <a:rPr lang="en-US" altLang="zh-CN" sz="2000" i="1" baseline="-25000" dirty="0" smtClean="0">
                <a:sym typeface="Greek Symbols" pitchFamily="18" charset="2"/>
              </a:rPr>
              <a:t>c</a:t>
            </a:r>
            <a:r>
              <a:rPr lang="en-US" altLang="zh-CN" sz="2000" baseline="-25000" dirty="0" smtClean="0">
                <a:sym typeface="Greek Symbols" pitchFamily="18" charset="2"/>
              </a:rPr>
              <a:t> </a:t>
            </a:r>
            <a:r>
              <a:rPr lang="zh-CN" altLang="en-US" sz="2000" dirty="0" smtClean="0">
                <a:sym typeface="Greek Symbols" pitchFamily="18" charset="2"/>
              </a:rPr>
              <a:t>逻辑蕴涵 </a:t>
            </a:r>
            <a:r>
              <a:rPr lang="en-US" altLang="zh-CN" sz="2000" i="1" dirty="0" smtClean="0">
                <a:sym typeface="Greek Symbols" pitchFamily="18" charset="2"/>
              </a:rPr>
              <a:t>F </a:t>
            </a:r>
            <a:r>
              <a:rPr lang="zh-CN" altLang="en-US" sz="2000" dirty="0" smtClean="0">
                <a:sym typeface="Greek Symbols" pitchFamily="18" charset="2"/>
              </a:rPr>
              <a:t>中的所有依赖</a:t>
            </a:r>
          </a:p>
          <a:p>
            <a:pPr lvl="1">
              <a:lnSpc>
                <a:spcPct val="150000"/>
              </a:lnSpc>
            </a:pPr>
            <a:r>
              <a:rPr lang="en-US" altLang="zh-CN" sz="2000" i="1" dirty="0" smtClean="0">
                <a:sym typeface="Greek Symbols" pitchFamily="18" charset="2"/>
              </a:rPr>
              <a:t>F</a:t>
            </a:r>
            <a:r>
              <a:rPr lang="en-US" altLang="zh-CN" sz="2400" i="1" baseline="-25000" dirty="0" smtClean="0">
                <a:sym typeface="Greek Symbols" pitchFamily="18" charset="2"/>
              </a:rPr>
              <a:t>c</a:t>
            </a:r>
            <a:r>
              <a:rPr lang="en-US" altLang="zh-CN" sz="2400" dirty="0" smtClean="0">
                <a:sym typeface="Greek Symbols" pitchFamily="18" charset="2"/>
              </a:rPr>
              <a:t> </a:t>
            </a:r>
            <a:r>
              <a:rPr lang="zh-CN" altLang="en-US" sz="2000" dirty="0" smtClean="0">
                <a:sym typeface="Greek Symbols" pitchFamily="18" charset="2"/>
              </a:rPr>
              <a:t>中任何函数依赖都不含无关属性</a:t>
            </a:r>
          </a:p>
          <a:p>
            <a:pPr lvl="1">
              <a:lnSpc>
                <a:spcPct val="150000"/>
              </a:lnSpc>
            </a:pPr>
            <a:r>
              <a:rPr lang="en-US" altLang="zh-CN" sz="2000" i="1" dirty="0" smtClean="0">
                <a:sym typeface="Greek Symbols" pitchFamily="18" charset="2"/>
              </a:rPr>
              <a:t>F</a:t>
            </a:r>
            <a:r>
              <a:rPr lang="en-US" altLang="zh-CN" sz="2400" i="1" baseline="-25000" dirty="0" smtClean="0">
                <a:sym typeface="Greek Symbols" pitchFamily="18" charset="2"/>
              </a:rPr>
              <a:t>c</a:t>
            </a:r>
            <a:r>
              <a:rPr lang="en-US" altLang="zh-CN" sz="2400" i="1" dirty="0" smtClean="0">
                <a:sym typeface="Greek Symbols" pitchFamily="18" charset="2"/>
              </a:rPr>
              <a:t> </a:t>
            </a:r>
            <a:r>
              <a:rPr lang="zh-CN" altLang="en-US" sz="2000" dirty="0" smtClean="0">
                <a:sym typeface="Greek Symbols" pitchFamily="18" charset="2"/>
              </a:rPr>
              <a:t>中函数依赖的左半部都是唯一的</a:t>
            </a:r>
            <a:endParaRPr lang="en-US" altLang="zh-CN" sz="2000" dirty="0" smtClean="0">
              <a:sym typeface="Greek Symbols" pitchFamily="18" charset="2"/>
            </a:endParaRPr>
          </a:p>
          <a:p>
            <a:pPr lvl="1">
              <a:lnSpc>
                <a:spcPct val="150000"/>
              </a:lnSpc>
            </a:pPr>
            <a:endParaRPr lang="en-US" altLang="zh-CN" sz="1600" dirty="0" smtClean="0">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mtClean="0"/>
              <a:t>正则覆盖</a:t>
            </a:r>
          </a:p>
        </p:txBody>
      </p:sp>
      <p:sp>
        <p:nvSpPr>
          <p:cNvPr id="719875" name="Rectangle 3"/>
          <p:cNvSpPr>
            <a:spLocks noGrp="1" noChangeArrowheads="1"/>
          </p:cNvSpPr>
          <p:nvPr>
            <p:ph type="body" idx="1"/>
          </p:nvPr>
        </p:nvSpPr>
        <p:spPr>
          <a:xfrm>
            <a:off x="1011238" y="1100138"/>
            <a:ext cx="7834312" cy="5210175"/>
          </a:xfrm>
        </p:spPr>
        <p:txBody>
          <a:bodyPr/>
          <a:lstStyle/>
          <a:p>
            <a:pPr>
              <a:lnSpc>
                <a:spcPct val="150000"/>
              </a:lnSpc>
              <a:defRPr/>
            </a:pPr>
            <a:r>
              <a:rPr lang="zh-CN" altLang="en-US" sz="2400" dirty="0" smtClean="0"/>
              <a:t>计算函数依赖集 </a:t>
            </a:r>
            <a:r>
              <a:rPr lang="en-US" altLang="zh-CN" sz="2400" i="1" dirty="0" smtClean="0"/>
              <a:t>F </a:t>
            </a:r>
            <a:r>
              <a:rPr lang="zh-CN" altLang="en-US" sz="2400" dirty="0" smtClean="0"/>
              <a:t>的正则覆盖</a:t>
            </a:r>
            <a:r>
              <a:rPr lang="en-US" altLang="zh-CN" sz="2400" dirty="0"/>
              <a:t>F</a:t>
            </a:r>
            <a:r>
              <a:rPr lang="en-US" altLang="zh-CN" sz="1600" dirty="0"/>
              <a:t>C</a:t>
            </a:r>
            <a:endParaRPr lang="en-US" altLang="zh-CN" sz="2400" dirty="0"/>
          </a:p>
          <a:p>
            <a:pPr marL="0" indent="0">
              <a:lnSpc>
                <a:spcPct val="150000"/>
              </a:lnSpc>
              <a:buFont typeface="Monotype Sorts" charset="2"/>
              <a:buNone/>
              <a:defRPr/>
            </a:pPr>
            <a:r>
              <a:rPr lang="en-US" altLang="zh-CN" dirty="0" smtClean="0"/>
              <a:t>F</a:t>
            </a:r>
            <a:r>
              <a:rPr lang="en-US" altLang="zh-CN" sz="1200" dirty="0" smtClean="0"/>
              <a:t>C</a:t>
            </a:r>
            <a:r>
              <a:rPr lang="zh-CN" altLang="en-US" dirty="0" smtClean="0"/>
              <a:t>：</a:t>
            </a:r>
            <a:r>
              <a:rPr lang="en-US" altLang="zh-CN" dirty="0" smtClean="0"/>
              <a:t>=F</a:t>
            </a:r>
          </a:p>
          <a:p>
            <a:pPr marL="0" indent="0">
              <a:lnSpc>
                <a:spcPct val="150000"/>
              </a:lnSpc>
              <a:buFont typeface="Monotype Sorts" charset="2"/>
              <a:buNone/>
              <a:defRPr/>
            </a:pPr>
            <a:r>
              <a:rPr lang="en-US" altLang="zh-CN" b="1" dirty="0" smtClean="0"/>
              <a:t>repeat</a:t>
            </a:r>
            <a:br>
              <a:rPr lang="en-US" altLang="zh-CN" b="1" dirty="0" smtClean="0"/>
            </a:br>
            <a:r>
              <a:rPr lang="en-US" altLang="zh-CN" b="1" dirty="0" smtClean="0"/>
              <a:t>     </a:t>
            </a:r>
            <a:r>
              <a:rPr lang="zh-CN" altLang="en-US" dirty="0" smtClean="0"/>
              <a:t>使用合并律将</a:t>
            </a:r>
            <a:r>
              <a:rPr lang="en-US" altLang="zh-CN" i="1" dirty="0" smtClean="0">
                <a:sym typeface="Greek Symbols" pitchFamily="18" charset="2"/>
              </a:rPr>
              <a:t>F</a:t>
            </a:r>
            <a:r>
              <a:rPr lang="en-US" altLang="zh-CN" i="1" baseline="-25000" dirty="0" smtClean="0">
                <a:sym typeface="Greek Symbols" pitchFamily="18" charset="2"/>
              </a:rPr>
              <a:t>c</a:t>
            </a:r>
            <a:r>
              <a:rPr lang="zh-CN" altLang="en-US" dirty="0" smtClean="0"/>
              <a:t>中所有形如</a:t>
            </a:r>
            <a:r>
              <a:rPr lang="en-US" altLang="zh-CN" i="1" dirty="0" smtClean="0"/>
              <a:t> </a:t>
            </a:r>
            <a:r>
              <a:rPr lang="en-US" altLang="zh-CN" dirty="0" smtClean="0">
                <a:sym typeface="Symbol" panose="05050102010706020507" pitchFamily="18" charset="2"/>
              </a:rPr>
              <a:t></a:t>
            </a:r>
            <a:r>
              <a:rPr lang="en-US" altLang="zh-CN" baseline="-25000" dirty="0" smtClean="0">
                <a:sym typeface="Greek Symbols" pitchFamily="18" charset="2"/>
              </a:rPr>
              <a:t>1</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baseline="-25000" dirty="0" smtClean="0">
                <a:sym typeface="Greek Symbols" pitchFamily="18" charset="2"/>
              </a:rPr>
              <a:t>1</a:t>
            </a:r>
            <a:r>
              <a:rPr lang="en-US" altLang="zh-CN" dirty="0" smtClean="0">
                <a:sym typeface="Greek Symbols" pitchFamily="18" charset="2"/>
              </a:rPr>
              <a:t> </a:t>
            </a:r>
            <a:r>
              <a:rPr lang="zh-CN" altLang="en-US" dirty="0" smtClean="0">
                <a:sym typeface="Greek Symbols" pitchFamily="18" charset="2"/>
              </a:rPr>
              <a:t>和 </a:t>
            </a:r>
            <a:r>
              <a:rPr lang="zh-CN" altLang="en-US" dirty="0" smtClean="0">
                <a:sym typeface="Symbol" panose="05050102010706020507" pitchFamily="18" charset="2"/>
              </a:rPr>
              <a:t></a:t>
            </a:r>
            <a:r>
              <a:rPr lang="en-US" altLang="zh-CN" baseline="-25000" dirty="0" smtClean="0">
                <a:sym typeface="Greek Symbols" pitchFamily="18" charset="2"/>
              </a:rPr>
              <a:t>1</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baseline="-25000" dirty="0" smtClean="0">
                <a:sym typeface="Greek Symbols" pitchFamily="18" charset="2"/>
              </a:rPr>
              <a:t>2</a:t>
            </a:r>
            <a:r>
              <a:rPr lang="en-US" altLang="zh-CN" dirty="0" smtClean="0">
                <a:sym typeface="Greek Symbols" pitchFamily="18" charset="2"/>
              </a:rPr>
              <a:t> </a:t>
            </a:r>
            <a:r>
              <a:rPr lang="zh-CN" altLang="en-US" dirty="0" smtClean="0">
                <a:sym typeface="Greek Symbols" pitchFamily="18" charset="2"/>
              </a:rPr>
              <a:t>的依赖替换为</a:t>
            </a:r>
            <a:r>
              <a:rPr lang="zh-CN" altLang="en-US" dirty="0" smtClean="0">
                <a:sym typeface="Symbol" panose="05050102010706020507" pitchFamily="18" charset="2"/>
              </a:rPr>
              <a:t></a:t>
            </a:r>
            <a:r>
              <a:rPr lang="en-US" altLang="zh-CN" baseline="-25000" dirty="0" smtClean="0">
                <a:sym typeface="Greek Symbols" pitchFamily="18" charset="2"/>
              </a:rPr>
              <a:t>1</a:t>
            </a:r>
            <a:r>
              <a:rPr lang="en-US" altLang="zh-CN" dirty="0" smtClean="0">
                <a:sym typeface="Greek Symbols" pitchFamily="18" charset="2"/>
              </a:rPr>
              <a:t> </a:t>
            </a:r>
            <a:r>
              <a:rPr lang="en-US" altLang="zh-CN" dirty="0" smtClean="0">
                <a:sym typeface="Symbol" panose="05050102010706020507" pitchFamily="18" charset="2"/>
              </a:rPr>
              <a:t></a:t>
            </a:r>
            <a:r>
              <a:rPr lang="en-US" altLang="zh-CN" dirty="0" smtClean="0">
                <a:sym typeface="Monotype Sorts" charset="2"/>
              </a:rPr>
              <a:t> </a:t>
            </a:r>
            <a:r>
              <a:rPr lang="en-US" altLang="zh-CN" dirty="0" smtClean="0">
                <a:sym typeface="Symbol" panose="05050102010706020507" pitchFamily="18" charset="2"/>
              </a:rPr>
              <a:t></a:t>
            </a:r>
            <a:r>
              <a:rPr lang="en-US" altLang="zh-CN" baseline="-25000" dirty="0" smtClean="0">
                <a:sym typeface="Greek Symbols" pitchFamily="18" charset="2"/>
              </a:rPr>
              <a:t>1</a:t>
            </a:r>
            <a:r>
              <a:rPr lang="en-US" altLang="zh-CN" dirty="0" smtClean="0">
                <a:sym typeface="Greek Symbols" pitchFamily="18" charset="2"/>
              </a:rPr>
              <a:t> </a:t>
            </a:r>
            <a:r>
              <a:rPr lang="en-US" altLang="zh-CN" dirty="0" smtClean="0">
                <a:sym typeface="Symbol" panose="05050102010706020507" pitchFamily="18" charset="2"/>
              </a:rPr>
              <a:t></a:t>
            </a:r>
            <a:r>
              <a:rPr lang="en-US" altLang="zh-CN" baseline="-25000" dirty="0" smtClean="0">
                <a:sym typeface="Greek Symbols" pitchFamily="18" charset="2"/>
              </a:rPr>
              <a:t>2</a:t>
            </a:r>
            <a:r>
              <a:rPr lang="en-US" altLang="zh-CN" dirty="0" smtClean="0">
                <a:sym typeface="Greek Symbols" pitchFamily="18" charset="2"/>
              </a:rPr>
              <a:t> </a:t>
            </a:r>
            <a:br>
              <a:rPr lang="en-US" altLang="zh-CN" dirty="0" smtClean="0">
                <a:sym typeface="Greek Symbols" pitchFamily="18" charset="2"/>
              </a:rPr>
            </a:br>
            <a:r>
              <a:rPr lang="en-US" altLang="zh-CN" dirty="0" smtClean="0">
                <a:sym typeface="Greek Symbols" pitchFamily="18" charset="2"/>
              </a:rPr>
              <a:t>     </a:t>
            </a:r>
            <a:r>
              <a:rPr lang="zh-CN" altLang="en-US" dirty="0" smtClean="0">
                <a:sym typeface="Greek Symbols" pitchFamily="18" charset="2"/>
              </a:rPr>
              <a:t>在</a:t>
            </a:r>
            <a:r>
              <a:rPr lang="en-US" altLang="zh-CN" i="1" dirty="0" smtClean="0">
                <a:sym typeface="Greek Symbols" pitchFamily="18" charset="2"/>
              </a:rPr>
              <a:t>F</a:t>
            </a:r>
            <a:r>
              <a:rPr lang="en-US" altLang="zh-CN" i="1" baseline="-25000" dirty="0" smtClean="0">
                <a:sym typeface="Greek Symbols" pitchFamily="18" charset="2"/>
              </a:rPr>
              <a:t>c</a:t>
            </a:r>
            <a:r>
              <a:rPr lang="en-US" altLang="zh-CN" i="1" baseline="-25000" dirty="0">
                <a:sym typeface="Greek Symbols" pitchFamily="18" charset="2"/>
              </a:rPr>
              <a:t> </a:t>
            </a:r>
            <a:r>
              <a:rPr lang="zh-CN" altLang="en-US" dirty="0" smtClean="0">
                <a:sym typeface="Greek Symbols" pitchFamily="18" charset="2"/>
              </a:rPr>
              <a:t>中寻找一个函数依赖</a:t>
            </a:r>
            <a:r>
              <a:rPr lang="zh-CN" altLang="en-US" dirty="0" smtClean="0">
                <a:sym typeface="Symbol" panose="05050102010706020507" pitchFamily="18" charset="2"/>
              </a:rPr>
              <a:t></a:t>
            </a:r>
            <a:r>
              <a:rPr lang="zh-CN" altLang="en-US" dirty="0" smtClean="0">
                <a:sym typeface="Greek Symbols" pitchFamily="18" charset="2"/>
              </a:rPr>
              <a:t> </a:t>
            </a:r>
            <a:r>
              <a:rPr lang="zh-CN" altLang="en-US" dirty="0" smtClean="0">
                <a:sym typeface="Symbol" panose="05050102010706020507" pitchFamily="18" charset="2"/>
              </a:rPr>
              <a:t></a:t>
            </a:r>
            <a:r>
              <a:rPr lang="zh-CN" altLang="en-US" dirty="0" smtClean="0">
                <a:sym typeface="Monotype Sorts" charset="2"/>
              </a:rPr>
              <a:t> </a:t>
            </a:r>
            <a:r>
              <a:rPr lang="zh-CN" altLang="en-US" dirty="0" smtClean="0">
                <a:sym typeface="Symbol" panose="05050102010706020507" pitchFamily="18" charset="2"/>
              </a:rPr>
              <a:t></a:t>
            </a:r>
            <a:r>
              <a:rPr lang="zh-CN" altLang="en-US" dirty="0" smtClean="0">
                <a:sym typeface="Greek Symbols" pitchFamily="18" charset="2"/>
              </a:rPr>
              <a:t>，它在</a:t>
            </a:r>
            <a:r>
              <a:rPr lang="en-US" altLang="zh-CN" dirty="0" smtClean="0">
                <a:sym typeface="Symbol" panose="05050102010706020507" pitchFamily="18" charset="2"/>
              </a:rPr>
              <a:t></a:t>
            </a:r>
            <a:r>
              <a:rPr lang="en-US" altLang="zh-CN" dirty="0" smtClean="0">
                <a:sym typeface="Greek Symbols" pitchFamily="18" charset="2"/>
              </a:rPr>
              <a:t> </a:t>
            </a:r>
            <a:r>
              <a:rPr lang="zh-CN" altLang="en-US" dirty="0" smtClean="0">
                <a:sym typeface="Greek Symbols" pitchFamily="18" charset="2"/>
              </a:rPr>
              <a:t>或 </a:t>
            </a:r>
            <a:r>
              <a:rPr lang="zh-CN" altLang="en-US" dirty="0" smtClean="0">
                <a:sym typeface="Symbol" panose="05050102010706020507" pitchFamily="18" charset="2"/>
              </a:rPr>
              <a:t>中具有一个无关属性</a:t>
            </a:r>
            <a:r>
              <a:rPr lang="zh-CN" altLang="en-US" dirty="0" smtClean="0">
                <a:sym typeface="Monotype Sorts" charset="2"/>
              </a:rPr>
              <a:t> </a:t>
            </a:r>
            <a:r>
              <a:rPr lang="en-US" altLang="zh-CN" dirty="0" smtClean="0">
                <a:sym typeface="Greek Symbols" pitchFamily="18" charset="2"/>
              </a:rPr>
              <a:t>/* Note: </a:t>
            </a:r>
            <a:r>
              <a:rPr lang="zh-CN" altLang="en-US" dirty="0" smtClean="0">
                <a:sym typeface="Greek Symbols" pitchFamily="18" charset="2"/>
              </a:rPr>
              <a:t>使用 </a:t>
            </a:r>
            <a:r>
              <a:rPr lang="en-US" altLang="zh-CN" i="1" dirty="0" smtClean="0">
                <a:sym typeface="Greek Symbols" pitchFamily="18" charset="2"/>
              </a:rPr>
              <a:t>F</a:t>
            </a:r>
            <a:r>
              <a:rPr lang="en-US" altLang="zh-CN" i="1" baseline="-25000" dirty="0" smtClean="0">
                <a:sym typeface="Greek Symbols" pitchFamily="18" charset="2"/>
              </a:rPr>
              <a:t>c</a:t>
            </a:r>
            <a:r>
              <a:rPr lang="en-US" altLang="zh-CN" dirty="0" smtClean="0">
                <a:sym typeface="Greek Symbols" pitchFamily="18" charset="2"/>
              </a:rPr>
              <a:t> </a:t>
            </a:r>
            <a:r>
              <a:rPr lang="zh-CN" altLang="en-US" dirty="0" smtClean="0">
                <a:sym typeface="Greek Symbols" pitchFamily="18" charset="2"/>
              </a:rPr>
              <a:t>而非 </a:t>
            </a:r>
            <a:r>
              <a:rPr lang="en-US" altLang="zh-CN" dirty="0" smtClean="0">
                <a:sym typeface="Greek Symbols" pitchFamily="18" charset="2"/>
              </a:rPr>
              <a:t>F </a:t>
            </a:r>
            <a:r>
              <a:rPr lang="zh-CN" altLang="en-US" dirty="0" smtClean="0">
                <a:sym typeface="Greek Symbols" pitchFamily="18" charset="2"/>
              </a:rPr>
              <a:t>检验无关属性</a:t>
            </a:r>
            <a:r>
              <a:rPr lang="en-US" altLang="zh-CN" dirty="0" smtClean="0">
                <a:sym typeface="Greek Symbols" pitchFamily="18" charset="2"/>
              </a:rPr>
              <a:t>/</a:t>
            </a:r>
            <a:br>
              <a:rPr lang="en-US" altLang="zh-CN" dirty="0" smtClean="0">
                <a:sym typeface="Greek Symbols" pitchFamily="18" charset="2"/>
              </a:rPr>
            </a:br>
            <a:r>
              <a:rPr lang="en-US" altLang="zh-CN" dirty="0" smtClean="0">
                <a:sym typeface="Greek Symbols" pitchFamily="18" charset="2"/>
              </a:rPr>
              <a:t> 	</a:t>
            </a:r>
            <a:r>
              <a:rPr lang="zh-CN" altLang="en-US" dirty="0" smtClean="0">
                <a:sym typeface="Greek Symbols" pitchFamily="18" charset="2"/>
              </a:rPr>
              <a:t>如果找到无关属性</a:t>
            </a:r>
            <a:r>
              <a:rPr lang="en-US" altLang="zh-CN" dirty="0" smtClean="0">
                <a:sym typeface="Greek Symbols" pitchFamily="18" charset="2"/>
              </a:rPr>
              <a:t>, </a:t>
            </a:r>
            <a:r>
              <a:rPr lang="zh-CN" altLang="en-US" dirty="0" smtClean="0">
                <a:sym typeface="Greek Symbols" pitchFamily="18" charset="2"/>
              </a:rPr>
              <a:t>则将它从</a:t>
            </a:r>
            <a:r>
              <a:rPr lang="en-US" altLang="zh-CN" i="1" dirty="0" smtClean="0">
                <a:sym typeface="Greek Symbols" pitchFamily="18" charset="2"/>
              </a:rPr>
              <a:t>F</a:t>
            </a:r>
            <a:r>
              <a:rPr lang="en-US" altLang="zh-CN" i="1" baseline="-25000" dirty="0" smtClean="0">
                <a:sym typeface="Greek Symbols" pitchFamily="18" charset="2"/>
              </a:rPr>
              <a:t>c </a:t>
            </a:r>
            <a:r>
              <a:rPr lang="zh-CN" altLang="en-US" dirty="0" smtClean="0">
                <a:sym typeface="Greek Symbols" pitchFamily="18" charset="2"/>
              </a:rPr>
              <a:t>中的</a:t>
            </a:r>
            <a:r>
              <a:rPr lang="zh-CN" altLang="en-US" dirty="0" smtClean="0">
                <a:sym typeface="Symbol" panose="05050102010706020507" pitchFamily="18" charset="2"/>
              </a:rPr>
              <a:t></a:t>
            </a:r>
            <a:r>
              <a:rPr lang="zh-CN" altLang="en-US" dirty="0" smtClean="0">
                <a:sym typeface="Greek Symbols" pitchFamily="18" charset="2"/>
              </a:rPr>
              <a:t> </a:t>
            </a:r>
            <a:r>
              <a:rPr lang="zh-CN" altLang="en-US" dirty="0" smtClean="0">
                <a:sym typeface="Symbol" panose="05050102010706020507" pitchFamily="18" charset="2"/>
              </a:rPr>
              <a:t></a:t>
            </a:r>
            <a:r>
              <a:rPr lang="zh-CN" altLang="en-US" dirty="0" smtClean="0">
                <a:sym typeface="Monotype Sorts" charset="2"/>
              </a:rPr>
              <a:t> </a:t>
            </a:r>
            <a:r>
              <a:rPr lang="zh-CN" altLang="en-US" dirty="0" smtClean="0">
                <a:sym typeface="Symbol" panose="05050102010706020507" pitchFamily="18" charset="2"/>
              </a:rPr>
              <a:t>中删除</a:t>
            </a:r>
            <a:r>
              <a:rPr lang="zh-CN" altLang="en-US" i="1" dirty="0" smtClean="0">
                <a:sym typeface="Greek Symbols" pitchFamily="18" charset="2"/>
              </a:rPr>
              <a:t> </a:t>
            </a:r>
            <a:r>
              <a:rPr lang="zh-CN" altLang="en-US" dirty="0" smtClean="0">
                <a:sym typeface="Greek Symbols" pitchFamily="18" charset="2"/>
              </a:rPr>
              <a:t/>
            </a:r>
            <a:br>
              <a:rPr lang="zh-CN" altLang="en-US" dirty="0" smtClean="0">
                <a:sym typeface="Greek Symbols" pitchFamily="18" charset="2"/>
              </a:rPr>
            </a:br>
            <a:r>
              <a:rPr lang="en-US" altLang="zh-CN" b="1" dirty="0" smtClean="0">
                <a:sym typeface="Greek Symbols" pitchFamily="18" charset="2"/>
              </a:rPr>
              <a:t>until</a:t>
            </a:r>
            <a:r>
              <a:rPr lang="zh-CN" altLang="en-US" b="1" dirty="0" smtClean="0">
                <a:sym typeface="Greek Symbols" pitchFamily="18" charset="2"/>
              </a:rPr>
              <a:t>  </a:t>
            </a:r>
            <a:r>
              <a:rPr lang="zh-CN" altLang="en-US" dirty="0" smtClean="0">
                <a:sym typeface="Greek Symbols" pitchFamily="18" charset="2"/>
              </a:rPr>
              <a:t>（</a:t>
            </a:r>
            <a:r>
              <a:rPr lang="en-US" altLang="zh-CN" i="1" dirty="0" smtClean="0">
                <a:sym typeface="Greek Symbols" pitchFamily="18" charset="2"/>
              </a:rPr>
              <a:t>F</a:t>
            </a:r>
            <a:r>
              <a:rPr lang="en-US" altLang="zh-CN" i="1" baseline="-25000" dirty="0" smtClean="0">
                <a:sym typeface="Greek Symbols" pitchFamily="18" charset="2"/>
              </a:rPr>
              <a:t>c</a:t>
            </a:r>
            <a:r>
              <a:rPr lang="zh-CN" altLang="en-US" i="1" dirty="0" smtClean="0">
                <a:sym typeface="Greek Symbols" pitchFamily="18" charset="2"/>
              </a:rPr>
              <a:t>不变）</a:t>
            </a:r>
            <a:endParaRPr lang="en-US" altLang="zh-CN" i="1" dirty="0" smtClean="0">
              <a:sym typeface="Greek Symbols" pitchFamily="18" charset="2"/>
            </a:endParaRPr>
          </a:p>
          <a:p>
            <a:pPr marL="0" indent="0">
              <a:lnSpc>
                <a:spcPct val="150000"/>
              </a:lnSpc>
              <a:buFont typeface="Monotype Sorts" charset="2"/>
              <a:buNone/>
              <a:defRPr/>
            </a:pPr>
            <a:endParaRPr lang="zh-CN" altLang="en-US" sz="2000" dirty="0" smtClean="0">
              <a:sym typeface="Greek Symbols" pitchFamily="18" charset="2"/>
            </a:endParaRPr>
          </a:p>
          <a:p>
            <a:pPr>
              <a:defRPr/>
            </a:pPr>
            <a:r>
              <a:rPr lang="en-US" altLang="zh-CN" sz="1600" b="1" dirty="0" smtClean="0">
                <a:solidFill>
                  <a:srgbClr val="0070C0"/>
                </a:solidFill>
                <a:sym typeface="Greek Symbols" pitchFamily="18" charset="2"/>
              </a:rPr>
              <a:t>Note: </a:t>
            </a:r>
            <a:r>
              <a:rPr lang="zh-CN" altLang="en-US" sz="1600" b="1" dirty="0" smtClean="0">
                <a:solidFill>
                  <a:srgbClr val="0070C0"/>
                </a:solidFill>
                <a:sym typeface="Greek Symbols" pitchFamily="18" charset="2"/>
              </a:rPr>
              <a:t>当一些无关属性被删除</a:t>
            </a:r>
            <a:r>
              <a:rPr lang="zh-CN" altLang="en-US" sz="1600" b="1" dirty="0">
                <a:solidFill>
                  <a:srgbClr val="0070C0"/>
                </a:solidFill>
                <a:sym typeface="Greek Symbols" pitchFamily="18" charset="2"/>
              </a:rPr>
              <a:t>之后，合并律可能</a:t>
            </a:r>
            <a:r>
              <a:rPr lang="zh-CN" altLang="en-US" sz="1600" b="1" dirty="0" smtClean="0">
                <a:solidFill>
                  <a:srgbClr val="0070C0"/>
                </a:solidFill>
                <a:sym typeface="Greek Symbols" pitchFamily="18" charset="2"/>
              </a:rPr>
              <a:t>可以被应用，所以它可以被重用</a:t>
            </a:r>
            <a:endParaRPr lang="en-US" altLang="zh-CN"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正则覆盖</a:t>
            </a:r>
            <a:endParaRPr lang="en-US" altLang="zh-CN" smtClean="0"/>
          </a:p>
        </p:txBody>
      </p:sp>
      <p:sp>
        <p:nvSpPr>
          <p:cNvPr id="111619" name="Rectangle 3"/>
          <p:cNvSpPr>
            <a:spLocks noGrp="1" noChangeArrowheads="1"/>
          </p:cNvSpPr>
          <p:nvPr>
            <p:ph type="body" idx="1"/>
          </p:nvPr>
        </p:nvSpPr>
        <p:spPr/>
        <p:txBody>
          <a:bodyPr/>
          <a:lstStyle/>
          <a:p>
            <a:pPr eaLnBrk="1" hangingPunct="1">
              <a:lnSpc>
                <a:spcPct val="90000"/>
              </a:lnSpc>
              <a:spcBef>
                <a:spcPct val="40000"/>
              </a:spcBef>
            </a:pPr>
            <a:r>
              <a:rPr lang="zh-CN" altLang="en-US" sz="2400" dirty="0" smtClean="0"/>
              <a:t>注意</a:t>
            </a:r>
            <a:endParaRPr lang="en-US" altLang="zh-CN" sz="2400" dirty="0" smtClean="0"/>
          </a:p>
          <a:p>
            <a:pPr lvl="1" eaLnBrk="1" hangingPunct="1">
              <a:lnSpc>
                <a:spcPct val="90000"/>
              </a:lnSpc>
              <a:spcBef>
                <a:spcPct val="40000"/>
              </a:spcBef>
            </a:pPr>
            <a:r>
              <a:rPr lang="zh-CN" altLang="en-US" sz="2400" dirty="0" smtClean="0"/>
              <a:t>检查无关属性是在当前</a:t>
            </a:r>
            <a:r>
              <a:rPr lang="en-US" altLang="zh-CN" sz="2400" dirty="0" smtClean="0"/>
              <a:t>Fc</a:t>
            </a:r>
            <a:r>
              <a:rPr lang="zh-CN" altLang="en-US" sz="2400" dirty="0" smtClean="0"/>
              <a:t>中的函数依赖，而不是</a:t>
            </a:r>
            <a:r>
              <a:rPr lang="en-US" altLang="zh-CN" sz="2400" dirty="0" smtClean="0"/>
              <a:t>F</a:t>
            </a:r>
          </a:p>
          <a:p>
            <a:pPr lvl="1" eaLnBrk="1" hangingPunct="1">
              <a:lnSpc>
                <a:spcPct val="90000"/>
              </a:lnSpc>
              <a:spcBef>
                <a:spcPct val="40000"/>
              </a:spcBef>
            </a:pPr>
            <a:r>
              <a:rPr lang="zh-CN" altLang="en-US" sz="2400" dirty="0" smtClean="0"/>
              <a:t>不能同时讨论</a:t>
            </a:r>
            <a:r>
              <a:rPr lang="en-US" altLang="zh-CN" sz="2400" dirty="0" smtClean="0"/>
              <a:t>F</a:t>
            </a:r>
            <a:r>
              <a:rPr lang="zh-CN" altLang="en-US" sz="2400" dirty="0" smtClean="0"/>
              <a:t>中的两个属性的无关性，一次只能讨论一个属性</a:t>
            </a:r>
            <a:endParaRPr lang="en-US" altLang="zh-CN" sz="2400" dirty="0" smtClean="0"/>
          </a:p>
          <a:p>
            <a:pPr eaLnBrk="1" hangingPunct="1">
              <a:lnSpc>
                <a:spcPct val="90000"/>
              </a:lnSpc>
              <a:spcBef>
                <a:spcPct val="40000"/>
              </a:spcBef>
            </a:pPr>
            <a:endParaRPr lang="en-US" altLang="zh-CN" sz="2400" dirty="0" smtClean="0"/>
          </a:p>
          <a:p>
            <a:pPr eaLnBrk="1" hangingPunct="1"/>
            <a:r>
              <a:rPr lang="zh-CN" altLang="en-US" sz="2400" dirty="0" smtClean="0"/>
              <a:t>如果一个函数依赖的右半部只包含一个属性，例如， </a:t>
            </a:r>
            <a:r>
              <a:rPr lang="en-US" altLang="zh-CN" sz="2400" dirty="0" smtClean="0"/>
              <a:t>AB </a:t>
            </a:r>
            <a:r>
              <a:rPr lang="en-US" altLang="zh-CN" sz="2400" dirty="0" smtClean="0">
                <a:sym typeface="Symbol" panose="05050102010706020507" pitchFamily="18" charset="2"/>
              </a:rPr>
              <a:t></a:t>
            </a:r>
            <a:r>
              <a:rPr lang="en-US" altLang="zh-CN" sz="2400" dirty="0" smtClean="0"/>
              <a:t> C</a:t>
            </a:r>
            <a:r>
              <a:rPr lang="zh-CN" altLang="en-US" sz="2400" dirty="0" smtClean="0"/>
              <a:t>，并且右边的属性是无关的，那么将得到一个右部为空的函数依赖，这样的函数依赖应该删除</a:t>
            </a:r>
            <a:endParaRPr lang="en-US" altLang="zh-CN" sz="2400" dirty="0" smtClean="0"/>
          </a:p>
          <a:p>
            <a:pPr eaLnBrk="1" hangingPunct="1"/>
            <a:r>
              <a:rPr lang="zh-CN" altLang="en-US" sz="2400" dirty="0" smtClean="0"/>
              <a:t>从某种意义上说， </a:t>
            </a:r>
            <a:r>
              <a:rPr lang="en-US" altLang="zh-CN" sz="2400" dirty="0" smtClean="0"/>
              <a:t>F</a:t>
            </a:r>
            <a:r>
              <a:rPr lang="en-US" altLang="zh-CN" dirty="0" smtClean="0"/>
              <a:t>C</a:t>
            </a:r>
            <a:r>
              <a:rPr lang="zh-CN" altLang="en-US" sz="2400" dirty="0" smtClean="0"/>
              <a:t>是最小的，它不含无关属性，并且具有相同左半部的函数依赖都已经被合并，所以验证</a:t>
            </a:r>
            <a:r>
              <a:rPr lang="en-US" altLang="zh-CN" sz="2400" dirty="0" smtClean="0"/>
              <a:t>F</a:t>
            </a:r>
            <a:r>
              <a:rPr lang="en-US" altLang="zh-CN" dirty="0" smtClean="0"/>
              <a:t>C</a:t>
            </a:r>
            <a:r>
              <a:rPr lang="zh-CN" altLang="en-US" sz="2400" dirty="0" smtClean="0"/>
              <a:t>比验证</a:t>
            </a:r>
            <a:r>
              <a:rPr lang="en-US" altLang="zh-CN" sz="2400" dirty="0" smtClean="0"/>
              <a:t>F</a:t>
            </a:r>
            <a:r>
              <a:rPr lang="zh-CN" altLang="en-US" sz="2400" dirty="0" smtClean="0"/>
              <a:t>本身更容易</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19163" y="223838"/>
            <a:ext cx="8277225" cy="457200"/>
          </a:xfrm>
        </p:spPr>
        <p:txBody>
          <a:bodyPr/>
          <a:lstStyle/>
          <a:p>
            <a:r>
              <a:rPr lang="zh-CN" altLang="en-US" smtClean="0"/>
              <a:t>计算正则覆盖</a:t>
            </a:r>
          </a:p>
        </p:txBody>
      </p:sp>
      <p:sp>
        <p:nvSpPr>
          <p:cNvPr id="112643" name="Rectangle 3"/>
          <p:cNvSpPr>
            <a:spLocks noGrp="1" noChangeArrowheads="1"/>
          </p:cNvSpPr>
          <p:nvPr>
            <p:ph type="body" idx="1"/>
          </p:nvPr>
        </p:nvSpPr>
        <p:spPr>
          <a:xfrm>
            <a:off x="927100" y="1119188"/>
            <a:ext cx="7177088" cy="5508625"/>
          </a:xfrm>
        </p:spPr>
        <p:txBody>
          <a:bodyPr/>
          <a:lstStyle/>
          <a:p>
            <a:pPr>
              <a:tabLst>
                <a:tab pos="684213" algn="l"/>
                <a:tab pos="2917825" algn="l"/>
              </a:tabLst>
            </a:pPr>
            <a:r>
              <a:rPr lang="en-US" altLang="zh-CN" sz="2400" i="1" smtClean="0"/>
              <a:t>R </a:t>
            </a:r>
            <a:r>
              <a:rPr lang="en-US" altLang="zh-CN" sz="2400" smtClean="0"/>
              <a:t>= (</a:t>
            </a:r>
            <a:r>
              <a:rPr lang="en-US" altLang="zh-CN" sz="2400" i="1" smtClean="0"/>
              <a:t>A, B, C)</a:t>
            </a:r>
            <a:br>
              <a:rPr lang="en-US" altLang="zh-CN" sz="2400" i="1" smtClean="0"/>
            </a:br>
            <a:r>
              <a:rPr lang="en-US" altLang="zh-CN" sz="2400" i="1" smtClean="0"/>
              <a:t>F = {A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BC</a:t>
            </a:r>
            <a:r>
              <a:rPr lang="zh-CN" altLang="en-US" sz="2400" i="1" smtClean="0">
                <a:sym typeface="Monotype Sorts" charset="2"/>
              </a:rPr>
              <a:t>，</a:t>
            </a:r>
            <a:r>
              <a:rPr lang="en-US" altLang="zh-CN" sz="2400" i="1" smtClean="0">
                <a:sym typeface="Monotype Sorts" charset="2"/>
              </a:rPr>
              <a:t> B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C</a:t>
            </a:r>
            <a:r>
              <a:rPr lang="zh-CN" altLang="en-US" sz="2400" i="1" smtClean="0">
                <a:sym typeface="Monotype Sorts" charset="2"/>
              </a:rPr>
              <a:t>，</a:t>
            </a:r>
            <a:r>
              <a:rPr lang="en-US" altLang="zh-CN" sz="2400" i="1" smtClean="0">
                <a:sym typeface="Monotype Sorts" charset="2"/>
              </a:rPr>
              <a:t>  A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a:t>
            </a:r>
            <a:r>
              <a:rPr lang="zh-CN" altLang="en-US" sz="2400" i="1" smtClean="0">
                <a:sym typeface="Monotype Sorts" charset="2"/>
              </a:rPr>
              <a:t>，</a:t>
            </a:r>
            <a:r>
              <a:rPr lang="en-US" altLang="zh-CN" sz="2400" i="1" smtClean="0">
                <a:sym typeface="Monotype Sorts" charset="2"/>
              </a:rPr>
              <a:t>AB</a:t>
            </a:r>
            <a:r>
              <a:rPr lang="en-US" altLang="zh-CN" sz="2400" smtClean="0">
                <a:sym typeface="Monotype Sorts" charset="2"/>
              </a:rPr>
              <a:t>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C</a:t>
            </a:r>
            <a:r>
              <a:rPr lang="en-US" altLang="zh-CN" sz="2400" smtClean="0">
                <a:sym typeface="Monotype Sorts" charset="2"/>
              </a:rPr>
              <a:t>}</a:t>
            </a:r>
          </a:p>
          <a:p>
            <a:pPr>
              <a:tabLst>
                <a:tab pos="684213" algn="l"/>
                <a:tab pos="2917825" algn="l"/>
              </a:tabLst>
            </a:pPr>
            <a:r>
              <a:rPr lang="en-US" altLang="zh-CN" sz="2400" i="1" smtClean="0">
                <a:sym typeface="Monotype Sorts" charset="2"/>
              </a:rPr>
              <a:t>A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BC </a:t>
            </a:r>
            <a:r>
              <a:rPr lang="zh-CN" altLang="en-US" sz="2400" i="1" smtClean="0">
                <a:sym typeface="Monotype Sorts" charset="2"/>
              </a:rPr>
              <a:t>和</a:t>
            </a:r>
            <a:r>
              <a:rPr lang="zh-CN" altLang="en-US" sz="2400" smtClean="0">
                <a:sym typeface="Monotype Sorts" charset="2"/>
              </a:rPr>
              <a:t> </a:t>
            </a:r>
            <a:r>
              <a:rPr lang="en-US" altLang="zh-CN" sz="2400" i="1" smtClean="0">
                <a:sym typeface="Monotype Sorts" charset="2"/>
              </a:rPr>
              <a:t>A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 </a:t>
            </a:r>
            <a:r>
              <a:rPr lang="zh-CN" altLang="en-US" sz="2400" i="1" smtClean="0">
                <a:sym typeface="Monotype Sorts" charset="2"/>
              </a:rPr>
              <a:t>组合成</a:t>
            </a:r>
            <a:r>
              <a:rPr lang="zh-CN" altLang="en-US" sz="2400" smtClean="0">
                <a:sym typeface="Monotype Sorts" charset="2"/>
              </a:rPr>
              <a:t> </a:t>
            </a:r>
            <a:r>
              <a:rPr lang="en-US" altLang="zh-CN" sz="2400" i="1" smtClean="0">
                <a:sym typeface="Monotype Sorts" charset="2"/>
              </a:rPr>
              <a:t>A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BC</a:t>
            </a:r>
          </a:p>
          <a:p>
            <a:pPr lvl="1">
              <a:tabLst>
                <a:tab pos="684213" algn="l"/>
                <a:tab pos="2917825" algn="l"/>
              </a:tabLst>
            </a:pPr>
            <a:r>
              <a:rPr lang="zh-CN" altLang="en-US" sz="2000" smtClean="0">
                <a:sym typeface="Monotype Sorts" charset="2"/>
              </a:rPr>
              <a:t>得到的集合是 </a:t>
            </a:r>
            <a:r>
              <a:rPr lang="en-US" altLang="zh-CN" sz="2000" i="1" smtClean="0"/>
              <a:t>{A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BC, B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C, AB</a:t>
            </a:r>
            <a:r>
              <a:rPr lang="en-US" altLang="zh-CN" sz="2000" smtClean="0">
                <a:sym typeface="Monotype Sorts" charset="2"/>
              </a:rPr>
              <a:t>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C</a:t>
            </a:r>
            <a:r>
              <a:rPr lang="en-US" altLang="zh-CN" sz="2000" smtClean="0">
                <a:sym typeface="Monotype Sorts" charset="2"/>
              </a:rPr>
              <a:t>}</a:t>
            </a:r>
          </a:p>
          <a:p>
            <a:pPr>
              <a:tabLst>
                <a:tab pos="684213" algn="l"/>
                <a:tab pos="2917825" algn="l"/>
              </a:tabLst>
            </a:pPr>
            <a:r>
              <a:rPr lang="zh-CN" altLang="en-US" sz="2400" smtClean="0">
                <a:sym typeface="Monotype Sorts" charset="2"/>
              </a:rPr>
              <a:t>在 </a:t>
            </a:r>
            <a:r>
              <a:rPr lang="en-US" altLang="zh-CN" sz="2400" i="1" smtClean="0">
                <a:sym typeface="Monotype Sorts" charset="2"/>
              </a:rPr>
              <a:t>AB</a:t>
            </a:r>
            <a:r>
              <a:rPr lang="en-US" altLang="zh-CN" sz="2400" smtClean="0">
                <a:sym typeface="Monotype Sorts" charset="2"/>
              </a:rPr>
              <a:t>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C</a:t>
            </a:r>
            <a:r>
              <a:rPr lang="zh-CN" altLang="en-US" sz="2400" i="1" smtClean="0">
                <a:sym typeface="Monotype Sorts" charset="2"/>
              </a:rPr>
              <a:t>中</a:t>
            </a:r>
            <a:r>
              <a:rPr lang="en-US" altLang="zh-CN" sz="2400" i="1" smtClean="0">
                <a:sym typeface="Monotype Sorts" charset="2"/>
              </a:rPr>
              <a:t>A</a:t>
            </a:r>
            <a:r>
              <a:rPr lang="zh-CN" altLang="en-US" sz="2400" i="1" smtClean="0">
                <a:sym typeface="Monotype Sorts" charset="2"/>
              </a:rPr>
              <a:t>是无关的</a:t>
            </a:r>
          </a:p>
          <a:p>
            <a:pPr lvl="1">
              <a:tabLst>
                <a:tab pos="684213" algn="l"/>
                <a:tab pos="2917825" algn="l"/>
              </a:tabLst>
            </a:pPr>
            <a:r>
              <a:rPr lang="en-US" altLang="zh-CN" sz="2000" i="1" smtClean="0"/>
              <a:t>{A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BC, B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C</a:t>
            </a:r>
            <a:r>
              <a:rPr lang="en-US" altLang="zh-CN" sz="2000" smtClean="0">
                <a:sym typeface="Monotype Sorts" charset="2"/>
              </a:rPr>
              <a:t>}</a:t>
            </a:r>
            <a:endParaRPr lang="en-US" altLang="zh-CN" sz="2000" i="1" smtClean="0">
              <a:sym typeface="Monotype Sorts" charset="2"/>
            </a:endParaRPr>
          </a:p>
          <a:p>
            <a:pPr>
              <a:tabLst>
                <a:tab pos="684213" algn="l"/>
                <a:tab pos="2917825" algn="l"/>
              </a:tabLst>
            </a:pPr>
            <a:r>
              <a:rPr lang="zh-CN" altLang="en-US" sz="2400" smtClean="0">
                <a:sym typeface="Monotype Sorts" charset="2"/>
              </a:rPr>
              <a:t>在 </a:t>
            </a:r>
            <a:r>
              <a:rPr lang="en-US" altLang="zh-CN" sz="2400" i="1" smtClean="0">
                <a:sym typeface="Monotype Sorts" charset="2"/>
              </a:rPr>
              <a:t>A</a:t>
            </a:r>
            <a:r>
              <a:rPr lang="en-US" altLang="zh-CN" sz="2400" smtClean="0">
                <a:sym typeface="Monotype Sorts" charset="2"/>
              </a:rPr>
              <a:t>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BC</a:t>
            </a:r>
            <a:r>
              <a:rPr lang="zh-CN" altLang="en-US" sz="2400" i="1" smtClean="0">
                <a:sym typeface="Monotype Sorts" charset="2"/>
              </a:rPr>
              <a:t>中</a:t>
            </a:r>
            <a:r>
              <a:rPr lang="en-US" altLang="zh-CN" sz="2400" i="1" smtClean="0">
                <a:sym typeface="Monotype Sorts" charset="2"/>
              </a:rPr>
              <a:t>C</a:t>
            </a:r>
            <a:r>
              <a:rPr lang="zh-CN" altLang="en-US" sz="2400" i="1" smtClean="0">
                <a:sym typeface="Monotype Sorts" charset="2"/>
              </a:rPr>
              <a:t>是无关的</a:t>
            </a:r>
            <a:r>
              <a:rPr lang="zh-CN" altLang="en-US" sz="2400" smtClean="0">
                <a:sym typeface="Monotype Sorts" charset="2"/>
              </a:rPr>
              <a:t> </a:t>
            </a:r>
          </a:p>
          <a:p>
            <a:pPr lvl="1">
              <a:tabLst>
                <a:tab pos="684213" algn="l"/>
                <a:tab pos="2917825" algn="l"/>
              </a:tabLst>
            </a:pPr>
            <a:r>
              <a:rPr lang="en-US" altLang="zh-CN" sz="2000" i="1" smtClean="0">
                <a:sym typeface="Monotype Sorts" charset="2"/>
              </a:rPr>
              <a:t>A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B  and B </a:t>
            </a:r>
            <a:r>
              <a:rPr lang="en-US" altLang="zh-CN" sz="2000" smtClean="0">
                <a:sym typeface="Symbol" panose="05050102010706020507" pitchFamily="18" charset="2"/>
              </a:rPr>
              <a:t></a:t>
            </a:r>
            <a:r>
              <a:rPr lang="en-US" altLang="zh-CN" sz="2000" smtClean="0">
                <a:sym typeface="Monotype Sorts" charset="2"/>
              </a:rPr>
              <a:t> C </a:t>
            </a:r>
          </a:p>
          <a:p>
            <a:pPr>
              <a:tabLst>
                <a:tab pos="684213" algn="l"/>
                <a:tab pos="2917825" algn="l"/>
              </a:tabLst>
            </a:pPr>
            <a:r>
              <a:rPr lang="zh-CN" altLang="en-US" sz="2400" smtClean="0">
                <a:sym typeface="Monotype Sorts" charset="2"/>
              </a:rPr>
              <a:t>正则覆盖</a:t>
            </a:r>
            <a:endParaRPr lang="en-US" altLang="zh-CN" sz="2400" smtClean="0">
              <a:sym typeface="Monotype Sorts" charset="2"/>
            </a:endParaRPr>
          </a:p>
          <a:p>
            <a:pPr lvl="1">
              <a:tabLst>
                <a:tab pos="684213" algn="l"/>
                <a:tab pos="2917825" algn="l"/>
              </a:tabLst>
            </a:pPr>
            <a:r>
              <a:rPr lang="en-US" altLang="zh-CN" sz="2000" i="1" smtClean="0">
                <a:sym typeface="Monotype Sorts" charset="2"/>
              </a:rPr>
              <a:t>A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B</a:t>
            </a:r>
          </a:p>
          <a:p>
            <a:pPr lvl="1">
              <a:tabLst>
                <a:tab pos="684213" algn="l"/>
                <a:tab pos="2917825" algn="l"/>
              </a:tabLst>
            </a:pPr>
            <a:r>
              <a:rPr lang="en-US" altLang="zh-CN" sz="2000" i="1" smtClean="0">
                <a:sym typeface="Monotype Sorts" charset="2"/>
              </a:rPr>
              <a:t>B </a:t>
            </a:r>
            <a:r>
              <a:rPr lang="en-US" altLang="zh-CN" sz="2000" smtClean="0">
                <a:sym typeface="Symbol" panose="05050102010706020507" pitchFamily="18" charset="2"/>
              </a:rPr>
              <a:t></a:t>
            </a:r>
            <a:r>
              <a:rPr lang="en-US" altLang="zh-CN" sz="2000" smtClean="0">
                <a:sym typeface="Monotype Sorts" charset="2"/>
              </a:rPr>
              <a:t> </a:t>
            </a:r>
            <a:r>
              <a:rPr lang="en-US" altLang="zh-CN" sz="2000" i="1" smtClean="0">
                <a:sym typeface="Monotype Sorts" charset="2"/>
              </a:rPr>
              <a:t>C</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正则覆盖</a:t>
            </a:r>
          </a:p>
        </p:txBody>
      </p:sp>
      <p:sp>
        <p:nvSpPr>
          <p:cNvPr id="114691" name="Rectangle 3"/>
          <p:cNvSpPr>
            <a:spLocks noGrp="1" noChangeArrowheads="1"/>
          </p:cNvSpPr>
          <p:nvPr>
            <p:ph type="body" idx="1"/>
          </p:nvPr>
        </p:nvSpPr>
        <p:spPr/>
        <p:txBody>
          <a:bodyPr/>
          <a:lstStyle/>
          <a:p>
            <a:pPr eaLnBrk="1" hangingPunct="1">
              <a:lnSpc>
                <a:spcPct val="150000"/>
              </a:lnSpc>
            </a:pPr>
            <a:r>
              <a:rPr lang="zh-CN" altLang="en-US" sz="2400" smtClean="0"/>
              <a:t>正则覆盖未必唯一</a:t>
            </a:r>
          </a:p>
          <a:p>
            <a:pPr eaLnBrk="1" hangingPunct="1">
              <a:lnSpc>
                <a:spcPct val="150000"/>
              </a:lnSpc>
            </a:pPr>
            <a:r>
              <a:rPr lang="zh-CN" altLang="en-US" sz="2400" smtClean="0"/>
              <a:t>示例</a:t>
            </a:r>
          </a:p>
          <a:p>
            <a:pPr lvl="1" eaLnBrk="1" hangingPunct="1">
              <a:lnSpc>
                <a:spcPct val="150000"/>
              </a:lnSpc>
            </a:pPr>
            <a:r>
              <a:rPr lang="en-US" altLang="zh-CN" sz="2000" smtClean="0"/>
              <a:t>F={A→BC, B→AC, C→AB}</a:t>
            </a:r>
          </a:p>
          <a:p>
            <a:pPr lvl="1" eaLnBrk="1" hangingPunct="1">
              <a:lnSpc>
                <a:spcPct val="150000"/>
              </a:lnSpc>
              <a:buFontTx/>
              <a:buNone/>
            </a:pPr>
            <a:r>
              <a:rPr lang="en-US" altLang="zh-CN" sz="2000" smtClean="0"/>
              <a:t>    F</a:t>
            </a:r>
            <a:r>
              <a:rPr lang="en-US" altLang="zh-CN" sz="2000" baseline="-25000" smtClean="0"/>
              <a:t>c1</a:t>
            </a:r>
            <a:r>
              <a:rPr lang="en-US" altLang="zh-CN" sz="2000" smtClean="0"/>
              <a:t>={A→B, B→C, C→A}</a:t>
            </a:r>
          </a:p>
          <a:p>
            <a:pPr lvl="1" eaLnBrk="1" hangingPunct="1">
              <a:lnSpc>
                <a:spcPct val="150000"/>
              </a:lnSpc>
              <a:buFontTx/>
              <a:buNone/>
            </a:pPr>
            <a:r>
              <a:rPr lang="en-US" altLang="zh-CN" sz="2000" smtClean="0"/>
              <a:t>    F</a:t>
            </a:r>
            <a:r>
              <a:rPr lang="en-US" altLang="zh-CN" sz="2000" baseline="-25000" smtClean="0"/>
              <a:t>c2</a:t>
            </a:r>
            <a:r>
              <a:rPr lang="en-US" altLang="zh-CN" sz="2000" smtClean="0"/>
              <a:t>={A→B, B→AC, C→B}</a:t>
            </a:r>
          </a:p>
          <a:p>
            <a:pPr lvl="1" eaLnBrk="1" hangingPunct="1">
              <a:lnSpc>
                <a:spcPct val="150000"/>
              </a:lnSpc>
              <a:buFontTx/>
              <a:buNone/>
            </a:pPr>
            <a:r>
              <a:rPr lang="en-US" altLang="zh-CN" sz="2000" smtClean="0"/>
              <a:t>    F</a:t>
            </a:r>
            <a:r>
              <a:rPr lang="en-US" altLang="zh-CN" sz="2000" baseline="-25000" smtClean="0"/>
              <a:t>c3</a:t>
            </a:r>
            <a:r>
              <a:rPr lang="en-US" altLang="zh-CN" sz="2000" smtClean="0"/>
              <a:t>={A→C, C→B , B→A}</a:t>
            </a:r>
          </a:p>
          <a:p>
            <a:pPr lvl="1" eaLnBrk="1" hangingPunct="1">
              <a:lnSpc>
                <a:spcPct val="150000"/>
              </a:lnSpc>
              <a:buFontTx/>
              <a:buNone/>
            </a:pPr>
            <a:r>
              <a:rPr lang="en-US" altLang="zh-CN" sz="2000" smtClean="0"/>
              <a:t>    F</a:t>
            </a:r>
            <a:r>
              <a:rPr lang="en-US" altLang="zh-CN" sz="2000" baseline="-25000" smtClean="0"/>
              <a:t>c4</a:t>
            </a:r>
            <a:r>
              <a:rPr lang="en-US" altLang="zh-CN" sz="2000" smtClean="0"/>
              <a:t>={A→C, B→C, C→AB}</a:t>
            </a:r>
          </a:p>
          <a:p>
            <a:pPr eaLnBrk="1" hangingPunct="1">
              <a:lnSpc>
                <a:spcPct val="150000"/>
              </a:lnSpc>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没有重复的组合关系</a:t>
            </a:r>
          </a:p>
        </p:txBody>
      </p:sp>
      <p:sp>
        <p:nvSpPr>
          <p:cNvPr id="15363" name="Rectangle 3"/>
          <p:cNvSpPr>
            <a:spLocks noGrp="1" noChangeArrowheads="1"/>
          </p:cNvSpPr>
          <p:nvPr>
            <p:ph type="body" idx="1"/>
          </p:nvPr>
        </p:nvSpPr>
        <p:spPr>
          <a:xfrm>
            <a:off x="581025" y="1093788"/>
            <a:ext cx="7561263" cy="4903787"/>
          </a:xfrm>
        </p:spPr>
        <p:txBody>
          <a:bodyPr/>
          <a:lstStyle/>
          <a:p>
            <a:r>
              <a:rPr lang="zh-CN" altLang="en-US" smtClean="0"/>
              <a:t>考虑组合关系 </a:t>
            </a:r>
          </a:p>
          <a:p>
            <a:pPr lvl="1"/>
            <a:r>
              <a:rPr lang="en-US" altLang="zh-CN" i="1" smtClean="0"/>
              <a:t>sec_class(sec_id, building, room_number)</a:t>
            </a:r>
            <a:r>
              <a:rPr lang="en-US" altLang="zh-CN" smtClean="0"/>
              <a:t> and </a:t>
            </a:r>
          </a:p>
          <a:p>
            <a:pPr lvl="1"/>
            <a:r>
              <a:rPr lang="en-US" altLang="zh-CN" i="1" smtClean="0"/>
              <a:t>section(course_id, sec_id, semester, year) </a:t>
            </a:r>
          </a:p>
          <a:p>
            <a:pPr lvl="1">
              <a:buFont typeface="Monotype Sorts" charset="2"/>
              <a:buNone/>
            </a:pPr>
            <a:r>
              <a:rPr lang="zh-CN" altLang="en-US" smtClean="0"/>
              <a:t>成为一个关系</a:t>
            </a:r>
          </a:p>
          <a:p>
            <a:pPr lvl="1"/>
            <a:r>
              <a:rPr lang="en-US" altLang="zh-CN" i="1" smtClean="0"/>
              <a:t>section(course_id, sec_id, semester, year, </a:t>
            </a:r>
            <a:br>
              <a:rPr lang="en-US" altLang="zh-CN" i="1" smtClean="0"/>
            </a:br>
            <a:r>
              <a:rPr lang="en-US" altLang="zh-CN" i="1" smtClean="0"/>
              <a:t>               building, room_number)</a:t>
            </a:r>
            <a:endParaRPr lang="en-US" altLang="zh-CN" smtClean="0"/>
          </a:p>
          <a:p>
            <a:r>
              <a:rPr lang="zh-CN" altLang="en-US" smtClean="0"/>
              <a:t>这个例子中没有重复</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无损分解</a:t>
            </a:r>
          </a:p>
        </p:txBody>
      </p:sp>
      <p:sp>
        <p:nvSpPr>
          <p:cNvPr id="115715" name="Rectangle 3"/>
          <p:cNvSpPr>
            <a:spLocks noGrp="1" noChangeArrowheads="1"/>
          </p:cNvSpPr>
          <p:nvPr>
            <p:ph type="body" idx="1"/>
          </p:nvPr>
        </p:nvSpPr>
        <p:spPr>
          <a:xfrm>
            <a:off x="814388" y="1093788"/>
            <a:ext cx="7627937" cy="4956175"/>
          </a:xfrm>
        </p:spPr>
        <p:txBody>
          <a:bodyPr/>
          <a:lstStyle/>
          <a:p>
            <a:pPr>
              <a:tabLst>
                <a:tab pos="2292350" algn="l"/>
                <a:tab pos="2976563" algn="l"/>
              </a:tabLst>
            </a:pPr>
            <a:r>
              <a:rPr lang="zh-CN" altLang="en-US" sz="2400" dirty="0" smtClean="0"/>
              <a:t>对于</a:t>
            </a:r>
            <a:r>
              <a:rPr lang="en-US" altLang="zh-CN" sz="2400" i="1" dirty="0" smtClean="0"/>
              <a:t>R</a:t>
            </a:r>
            <a:r>
              <a:rPr lang="en-US" altLang="zh-CN" sz="2400" dirty="0" smtClean="0"/>
              <a:t> = (</a:t>
            </a:r>
            <a:r>
              <a:rPr lang="en-US" altLang="zh-CN" sz="2400" i="1" dirty="0" smtClean="0"/>
              <a:t>R</a:t>
            </a:r>
            <a:r>
              <a:rPr lang="en-US" altLang="zh-CN" sz="2400" baseline="-25000" dirty="0" smtClean="0"/>
              <a:t>1</a:t>
            </a:r>
            <a:r>
              <a:rPr lang="en-US" altLang="zh-CN" sz="2400" i="1" dirty="0" smtClean="0"/>
              <a:t>, R</a:t>
            </a:r>
            <a:r>
              <a:rPr lang="en-US" altLang="zh-CN" sz="2400" baseline="-25000" dirty="0" smtClean="0"/>
              <a:t>2</a:t>
            </a:r>
            <a:r>
              <a:rPr lang="en-US" altLang="zh-CN" sz="2400" dirty="0" smtClean="0"/>
              <a:t>)</a:t>
            </a:r>
            <a:r>
              <a:rPr lang="en-US" altLang="zh-CN" sz="2400" i="1" dirty="0" smtClean="0"/>
              <a:t>,</a:t>
            </a:r>
            <a:r>
              <a:rPr lang="en-US" altLang="zh-CN" sz="2400" dirty="0" smtClean="0"/>
              <a:t> </a:t>
            </a:r>
            <a:r>
              <a:rPr lang="zh-CN" altLang="en-US" sz="2400" dirty="0" smtClean="0"/>
              <a:t>要求对于</a:t>
            </a:r>
            <a:r>
              <a:rPr lang="en-US" altLang="zh-CN" sz="2400" dirty="0" smtClean="0"/>
              <a:t>R</a:t>
            </a:r>
            <a:r>
              <a:rPr lang="zh-CN" altLang="en-US" sz="2400" dirty="0" smtClean="0"/>
              <a:t>上所有可能的关系实例</a:t>
            </a:r>
            <a:r>
              <a:rPr lang="en-US" altLang="zh-CN" sz="2400" dirty="0" smtClean="0"/>
              <a:t>r</a:t>
            </a:r>
            <a:r>
              <a:rPr lang="zh-CN" altLang="en-US" sz="2400" dirty="0" smtClean="0"/>
              <a:t>，有</a:t>
            </a:r>
          </a:p>
          <a:p>
            <a:pPr>
              <a:buFont typeface="Monotype Sorts" charset="2"/>
              <a:buNone/>
              <a:tabLst>
                <a:tab pos="2292350" algn="l"/>
                <a:tab pos="2976563" algn="l"/>
              </a:tabLst>
            </a:pPr>
            <a:r>
              <a:rPr lang="en-US" altLang="zh-CN" sz="2400" baseline="-25000" dirty="0" smtClean="0"/>
              <a:t>		</a:t>
            </a:r>
            <a:r>
              <a:rPr lang="en-US" altLang="zh-CN" sz="2000" i="1" dirty="0" smtClean="0"/>
              <a:t>r = </a:t>
            </a:r>
            <a:r>
              <a:rPr lang="en-US" altLang="zh-CN" sz="2000" dirty="0" smtClean="0">
                <a:sym typeface="Symbol" panose="05050102010706020507" pitchFamily="18" charset="2"/>
              </a:rPr>
              <a:t></a:t>
            </a:r>
            <a:r>
              <a:rPr lang="en-US" altLang="zh-CN" sz="2000" i="1" baseline="-25000" dirty="0" smtClean="0">
                <a:sym typeface="Symbol" panose="05050102010706020507" pitchFamily="18" charset="2"/>
              </a:rPr>
              <a:t>R1</a:t>
            </a: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a:t>
            </a:r>
            <a:r>
              <a:rPr lang="en-US" altLang="zh-CN" sz="2000" i="1" dirty="0" smtClean="0">
                <a:sym typeface="Symbol" panose="05050102010706020507" pitchFamily="18" charset="2"/>
              </a:rPr>
              <a:t>r </a:t>
            </a:r>
            <a:r>
              <a:rPr lang="en-US" altLang="zh-CN" sz="2000" dirty="0" smtClean="0">
                <a:sym typeface="Symbol" panose="05050102010706020507" pitchFamily="18" charset="2"/>
              </a:rPr>
              <a:t>)    </a:t>
            </a:r>
            <a:r>
              <a:rPr lang="en-US" altLang="zh-CN" sz="2000" i="1" baseline="-25000" dirty="0" smtClean="0">
                <a:sym typeface="Symbol" panose="05050102010706020507" pitchFamily="18" charset="2"/>
              </a:rPr>
              <a:t>R2</a:t>
            </a: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a:t>
            </a:r>
            <a:r>
              <a:rPr lang="en-US" altLang="zh-CN" sz="2000" i="1" dirty="0" smtClean="0">
                <a:sym typeface="Symbol" panose="05050102010706020507" pitchFamily="18" charset="2"/>
              </a:rPr>
              <a:t>r </a:t>
            </a:r>
            <a:r>
              <a:rPr lang="en-US" altLang="zh-CN" sz="2000" dirty="0" smtClean="0">
                <a:sym typeface="Symbol" panose="05050102010706020507" pitchFamily="18" charset="2"/>
              </a:rPr>
              <a:t>) </a:t>
            </a:r>
          </a:p>
          <a:p>
            <a:pPr>
              <a:tabLst>
                <a:tab pos="2292350" algn="l"/>
                <a:tab pos="2976563" algn="l"/>
              </a:tabLst>
            </a:pPr>
            <a:r>
              <a:rPr lang="zh-CN" altLang="en-US" sz="2400" dirty="0" smtClean="0"/>
              <a:t>将</a:t>
            </a:r>
            <a:r>
              <a:rPr lang="en-US" altLang="zh-CN" sz="2400" dirty="0" smtClean="0"/>
              <a:t>R</a:t>
            </a:r>
            <a:r>
              <a:rPr lang="zh-CN" altLang="en-US" sz="2400" dirty="0" smtClean="0"/>
              <a:t>分解成 </a:t>
            </a:r>
            <a:r>
              <a:rPr kumimoji="0" lang="en-US" altLang="zh-CN" sz="2400" i="1" dirty="0" smtClean="0"/>
              <a:t>R</a:t>
            </a:r>
            <a:r>
              <a:rPr kumimoji="0" lang="en-US" altLang="zh-CN" sz="2400" baseline="-25000" dirty="0" smtClean="0"/>
              <a:t>1</a:t>
            </a:r>
            <a:r>
              <a:rPr kumimoji="0" lang="en-US" altLang="zh-CN" sz="2400" dirty="0" smtClean="0"/>
              <a:t> </a:t>
            </a:r>
            <a:r>
              <a:rPr kumimoji="0" lang="zh-CN" altLang="en-US" sz="2400" dirty="0" smtClean="0"/>
              <a:t>和 </a:t>
            </a:r>
            <a:r>
              <a:rPr kumimoji="0" lang="en-US" altLang="zh-CN" sz="2400" i="1" dirty="0" smtClean="0"/>
              <a:t>R</a:t>
            </a:r>
            <a:r>
              <a:rPr kumimoji="0" lang="en-US" altLang="zh-CN" sz="2400" baseline="-25000" dirty="0" smtClean="0"/>
              <a:t>2</a:t>
            </a:r>
            <a:r>
              <a:rPr kumimoji="0" lang="en-US" altLang="zh-CN" sz="2400" dirty="0" smtClean="0"/>
              <a:t> </a:t>
            </a:r>
            <a:r>
              <a:rPr kumimoji="0" lang="zh-CN" altLang="en-US" sz="2400" dirty="0" smtClean="0"/>
              <a:t>，若</a:t>
            </a:r>
            <a:r>
              <a:rPr lang="en-US" altLang="zh-CN" sz="2400" i="1" dirty="0" smtClean="0"/>
              <a:t>F</a:t>
            </a:r>
            <a:r>
              <a:rPr lang="en-US" altLang="zh-CN" sz="2800" baseline="30000" dirty="0" smtClean="0"/>
              <a:t>+</a:t>
            </a:r>
            <a:r>
              <a:rPr lang="zh-CN" altLang="en-US" sz="2400" dirty="0" smtClean="0"/>
              <a:t>中存在以下至少一个依赖，则是无损分解：</a:t>
            </a:r>
          </a:p>
          <a:p>
            <a:pPr lvl="1">
              <a:tabLst>
                <a:tab pos="2292350" algn="l"/>
                <a:tab pos="2976563" algn="l"/>
              </a:tabLst>
            </a:pPr>
            <a:r>
              <a:rPr lang="en-US" altLang="zh-CN" sz="2000" i="1" dirty="0" smtClean="0"/>
              <a:t>R</a:t>
            </a:r>
            <a:r>
              <a:rPr lang="en-US" altLang="zh-CN" sz="2000" baseline="-25000" dirty="0" smtClean="0"/>
              <a:t>1</a:t>
            </a:r>
            <a:r>
              <a:rPr lang="en-US" altLang="zh-CN" sz="2000" dirty="0" smtClean="0"/>
              <a:t> </a:t>
            </a:r>
            <a:r>
              <a:rPr lang="en-US" altLang="zh-CN" sz="2000" dirty="0" smtClean="0">
                <a:sym typeface="Symbol" panose="05050102010706020507" pitchFamily="18" charset="2"/>
              </a:rPr>
              <a:t> </a:t>
            </a:r>
            <a:r>
              <a:rPr lang="en-US" altLang="zh-CN" sz="2000" i="1" dirty="0" smtClean="0"/>
              <a:t>R</a:t>
            </a:r>
            <a:r>
              <a:rPr lang="en-US" altLang="zh-CN" sz="2000" baseline="-25000" dirty="0" smtClean="0"/>
              <a:t>2</a:t>
            </a:r>
            <a:r>
              <a:rPr lang="en-US" altLang="zh-CN" sz="2000" dirty="0" smtClean="0"/>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t>R</a:t>
            </a:r>
            <a:r>
              <a:rPr lang="en-US" altLang="zh-CN" sz="2000" baseline="-25000" dirty="0" smtClean="0"/>
              <a:t>1</a:t>
            </a:r>
          </a:p>
          <a:p>
            <a:pPr lvl="1">
              <a:tabLst>
                <a:tab pos="2292350" algn="l"/>
                <a:tab pos="2976563" algn="l"/>
              </a:tabLst>
            </a:pPr>
            <a:r>
              <a:rPr lang="en-US" altLang="zh-CN" sz="2000" i="1" dirty="0" smtClean="0"/>
              <a:t>R</a:t>
            </a:r>
            <a:r>
              <a:rPr lang="en-US" altLang="zh-CN" sz="2000" baseline="-25000" dirty="0" smtClean="0"/>
              <a:t>1</a:t>
            </a:r>
            <a:r>
              <a:rPr lang="en-US" altLang="zh-CN" sz="2000" dirty="0" smtClean="0"/>
              <a:t> </a:t>
            </a:r>
            <a:r>
              <a:rPr lang="en-US" altLang="zh-CN" sz="2000" dirty="0" smtClean="0">
                <a:sym typeface="Symbol" panose="05050102010706020507" pitchFamily="18" charset="2"/>
              </a:rPr>
              <a:t> </a:t>
            </a:r>
            <a:r>
              <a:rPr lang="en-US" altLang="zh-CN" sz="2000" i="1" dirty="0" smtClean="0"/>
              <a:t>R</a:t>
            </a:r>
            <a:r>
              <a:rPr lang="en-US" altLang="zh-CN" sz="2000" baseline="-25000" dirty="0" smtClean="0"/>
              <a:t>2</a:t>
            </a:r>
            <a:r>
              <a:rPr lang="en-US" altLang="zh-CN" sz="2000" dirty="0" smtClean="0"/>
              <a:t>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t>R</a:t>
            </a:r>
            <a:r>
              <a:rPr lang="en-US" altLang="zh-CN" sz="2000" baseline="-25000" dirty="0" smtClean="0"/>
              <a:t>2</a:t>
            </a:r>
            <a:endParaRPr lang="en-US" altLang="zh-CN" sz="2000" dirty="0" smtClean="0"/>
          </a:p>
          <a:p>
            <a:pPr>
              <a:tabLst>
                <a:tab pos="2292350" algn="l"/>
                <a:tab pos="2976563" algn="l"/>
              </a:tabLst>
            </a:pPr>
            <a:r>
              <a:rPr lang="zh-CN" altLang="en-US" sz="2400" dirty="0" smtClean="0">
                <a:sym typeface="Symbol" panose="05050102010706020507" pitchFamily="18" charset="2"/>
              </a:rPr>
              <a:t>以上的函数依赖是无损分解的充分条件；这些依赖是必要条件当且仅当所有约束都是函数依赖</a:t>
            </a:r>
          </a:p>
        </p:txBody>
      </p:sp>
      <p:sp>
        <p:nvSpPr>
          <p:cNvPr id="115716" name="Freeform 4"/>
          <p:cNvSpPr>
            <a:spLocks/>
          </p:cNvSpPr>
          <p:nvPr/>
        </p:nvSpPr>
        <p:spPr bwMode="auto">
          <a:xfrm>
            <a:off x="4806950" y="2068386"/>
            <a:ext cx="258826" cy="190182"/>
          </a:xfrm>
          <a:custGeom>
            <a:avLst/>
            <a:gdLst>
              <a:gd name="T0" fmla="*/ 0 w 182"/>
              <a:gd name="T1" fmla="*/ 0 h 182"/>
              <a:gd name="T2" fmla="*/ 0 w 182"/>
              <a:gd name="T3" fmla="*/ 2147483646 h 182"/>
              <a:gd name="T4" fmla="*/ 2147483646 w 182"/>
              <a:gd name="T5" fmla="*/ 0 h 182"/>
              <a:gd name="T6" fmla="*/ 2147483646 w 182"/>
              <a:gd name="T7" fmla="*/ 2147483646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smtClean="0"/>
              <a:t>举例</a:t>
            </a:r>
          </a:p>
        </p:txBody>
      </p:sp>
      <p:sp>
        <p:nvSpPr>
          <p:cNvPr id="726019" name="Rectangle 3"/>
          <p:cNvSpPr>
            <a:spLocks noGrp="1" noChangeArrowheads="1"/>
          </p:cNvSpPr>
          <p:nvPr>
            <p:ph type="body" idx="1"/>
          </p:nvPr>
        </p:nvSpPr>
        <p:spPr>
          <a:xfrm>
            <a:off x="814388" y="1093788"/>
            <a:ext cx="7202487" cy="4651375"/>
          </a:xfrm>
        </p:spPr>
        <p:txBody>
          <a:bodyPr/>
          <a:lstStyle/>
          <a:p>
            <a:pPr>
              <a:tabLst>
                <a:tab pos="2054225" algn="l"/>
              </a:tabLst>
            </a:pPr>
            <a:r>
              <a:rPr lang="en-US" altLang="zh-CN" sz="2400" i="1" dirty="0" smtClean="0"/>
              <a:t>R = (A, B, C)</a:t>
            </a:r>
            <a:r>
              <a:rPr lang="zh-CN" altLang="en-US" sz="2400" i="1" dirty="0" smtClean="0"/>
              <a:t>，</a:t>
            </a:r>
            <a:r>
              <a:rPr lang="en-US" altLang="zh-CN" sz="2400" i="1" dirty="0" smtClean="0"/>
              <a:t>F= {A </a:t>
            </a:r>
            <a:r>
              <a:rPr lang="en-US" altLang="zh-CN" sz="2400" dirty="0" smtClean="0">
                <a:sym typeface="Symbol" panose="05050102010706020507" pitchFamily="18" charset="2"/>
              </a:rPr>
              <a:t></a:t>
            </a:r>
            <a:r>
              <a:rPr lang="en-US" altLang="zh-CN" sz="2400" dirty="0" smtClean="0">
                <a:sym typeface="Monotype Sorts" charset="2"/>
              </a:rPr>
              <a:t> </a:t>
            </a:r>
            <a:r>
              <a:rPr lang="en-US" altLang="zh-CN" sz="2400" i="1" dirty="0" smtClean="0">
                <a:sym typeface="Monotype Sorts" charset="2"/>
              </a:rPr>
              <a:t>B, B </a:t>
            </a:r>
            <a:r>
              <a:rPr lang="en-US" altLang="zh-CN" sz="2400" dirty="0" smtClean="0">
                <a:sym typeface="Symbol" panose="05050102010706020507" pitchFamily="18" charset="2"/>
              </a:rPr>
              <a:t></a:t>
            </a:r>
            <a:r>
              <a:rPr lang="en-US" altLang="zh-CN" sz="2400" dirty="0" smtClean="0">
                <a:sym typeface="Monotype Sorts" charset="2"/>
              </a:rPr>
              <a:t> </a:t>
            </a:r>
            <a:r>
              <a:rPr lang="en-US" altLang="zh-CN" sz="2400" i="1" dirty="0" smtClean="0">
                <a:sym typeface="Monotype Sorts" charset="2"/>
              </a:rPr>
              <a:t>C)</a:t>
            </a:r>
            <a:r>
              <a:rPr lang="zh-CN" altLang="en-US" sz="2400" i="1" dirty="0" smtClean="0">
                <a:sym typeface="Monotype Sorts" charset="2"/>
              </a:rPr>
              <a:t>，</a:t>
            </a:r>
            <a:r>
              <a:rPr lang="zh-CN" altLang="en-US" sz="2400" dirty="0" smtClean="0">
                <a:sym typeface="Monotype Sorts" charset="2"/>
              </a:rPr>
              <a:t>可被分解为两种方式</a:t>
            </a:r>
          </a:p>
          <a:p>
            <a:pPr lvl="1">
              <a:tabLst>
                <a:tab pos="2054225" algn="l"/>
              </a:tabLst>
            </a:pPr>
            <a:r>
              <a:rPr lang="en-US" altLang="zh-CN" sz="2400" i="1" dirty="0" smtClean="0">
                <a:sym typeface="Monotype Sorts" charset="2"/>
              </a:rPr>
              <a:t>R</a:t>
            </a:r>
            <a:r>
              <a:rPr lang="en-US" altLang="zh-CN" sz="2400" baseline="-25000" dirty="0" smtClean="0">
                <a:sym typeface="Monotype Sorts" charset="2"/>
              </a:rPr>
              <a:t>1</a:t>
            </a:r>
            <a:r>
              <a:rPr lang="en-US" altLang="zh-CN" sz="2400" i="1" dirty="0" smtClean="0">
                <a:sym typeface="Monotype Sorts" charset="2"/>
              </a:rPr>
              <a:t> = (A, B),   R</a:t>
            </a:r>
            <a:r>
              <a:rPr lang="en-US" altLang="zh-CN" sz="2400" baseline="-25000" dirty="0" smtClean="0">
                <a:sym typeface="Monotype Sorts" charset="2"/>
              </a:rPr>
              <a:t>2</a:t>
            </a:r>
            <a:r>
              <a:rPr lang="en-US" altLang="zh-CN" sz="2400" i="1" dirty="0" smtClean="0">
                <a:sym typeface="Monotype Sorts" charset="2"/>
              </a:rPr>
              <a:t> = (B, C)</a:t>
            </a:r>
          </a:p>
          <a:p>
            <a:pPr lvl="2">
              <a:tabLst>
                <a:tab pos="2054225" algn="l"/>
              </a:tabLst>
            </a:pPr>
            <a:r>
              <a:rPr lang="zh-CN" altLang="en-US" sz="2000" dirty="0" smtClean="0">
                <a:sym typeface="Monotype Sorts" charset="2"/>
              </a:rPr>
              <a:t>无损分解</a:t>
            </a:r>
            <a:endParaRPr lang="en-US" altLang="zh-CN" sz="2000" dirty="0" smtClean="0">
              <a:sym typeface="Monotype Sorts" charset="2"/>
            </a:endParaRPr>
          </a:p>
          <a:p>
            <a:pPr lvl="2">
              <a:buFont typeface="Monotype Sorts" charset="2"/>
              <a:buNone/>
              <a:tabLst>
                <a:tab pos="2054225" algn="l"/>
              </a:tabLst>
            </a:pPr>
            <a:r>
              <a:rPr lang="en-US" altLang="zh-CN" sz="2000" dirty="0" smtClean="0">
                <a:sym typeface="Monotype Sorts" charset="2"/>
              </a:rPr>
              <a:t>		 </a:t>
            </a:r>
            <a:r>
              <a:rPr lang="en-US" altLang="zh-CN" sz="2000" i="1" dirty="0" smtClean="0">
                <a:sym typeface="Monotype Sorts" charset="2"/>
              </a:rPr>
              <a:t>R</a:t>
            </a:r>
            <a:r>
              <a:rPr lang="en-US" altLang="zh-CN" sz="2000" baseline="-25000" dirty="0" smtClean="0">
                <a:sym typeface="Monotype Sorts" charset="2"/>
              </a:rPr>
              <a:t>1  </a:t>
            </a:r>
            <a:r>
              <a:rPr lang="en-US" altLang="zh-CN" sz="2000" dirty="0" smtClean="0">
                <a:sym typeface="Symbol" panose="05050102010706020507" pitchFamily="18" charset="2"/>
              </a:rPr>
              <a:t> </a:t>
            </a:r>
            <a:r>
              <a:rPr lang="en-US" altLang="zh-CN" sz="2000" i="1" dirty="0" smtClean="0">
                <a:sym typeface="Monotype Sorts" charset="2"/>
              </a:rPr>
              <a:t>R</a:t>
            </a:r>
            <a:r>
              <a:rPr lang="en-US" altLang="zh-CN" sz="2000" baseline="-25000" dirty="0" smtClean="0">
                <a:sym typeface="Monotype Sorts" charset="2"/>
              </a:rPr>
              <a:t>2</a:t>
            </a:r>
            <a:r>
              <a:rPr lang="en-US" altLang="zh-CN" sz="2000" i="1" dirty="0" smtClean="0">
                <a:sym typeface="Monotype Sorts" charset="2"/>
              </a:rPr>
              <a:t> = </a:t>
            </a:r>
            <a:r>
              <a:rPr lang="en-US" altLang="zh-CN" sz="2000" dirty="0" smtClean="0">
                <a:sym typeface="Monotype Sorts" charset="2"/>
              </a:rPr>
              <a:t>{</a:t>
            </a:r>
            <a:r>
              <a:rPr lang="en-US" altLang="zh-CN" sz="2000" i="1" dirty="0" smtClean="0">
                <a:sym typeface="Monotype Sorts" charset="2"/>
              </a:rPr>
              <a:t>B</a:t>
            </a:r>
            <a:r>
              <a:rPr lang="en-US" altLang="zh-CN" sz="2000" dirty="0" smtClean="0">
                <a:sym typeface="Monotype Sorts" charset="2"/>
              </a:rPr>
              <a:t>}</a:t>
            </a:r>
            <a:r>
              <a:rPr lang="en-US" altLang="zh-CN" sz="2000" i="1" dirty="0" smtClean="0">
                <a:sym typeface="Monotype Sorts" charset="2"/>
              </a:rPr>
              <a:t> </a:t>
            </a:r>
            <a:r>
              <a:rPr lang="en-US" altLang="zh-CN" sz="2000" dirty="0" smtClean="0">
                <a:sym typeface="Monotype Sorts" charset="2"/>
              </a:rPr>
              <a:t>and </a:t>
            </a:r>
            <a:r>
              <a:rPr lang="en-US" altLang="zh-CN" sz="2000" i="1" dirty="0" smtClean="0">
                <a:sym typeface="Monotype Sorts" charset="2"/>
              </a:rPr>
              <a:t>B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sym typeface="Monotype Sorts" charset="2"/>
              </a:rPr>
              <a:t>BC</a:t>
            </a:r>
          </a:p>
          <a:p>
            <a:pPr lvl="2">
              <a:tabLst>
                <a:tab pos="2054225" algn="l"/>
              </a:tabLst>
            </a:pPr>
            <a:r>
              <a:rPr lang="zh-CN" altLang="en-US" sz="2000" dirty="0" smtClean="0">
                <a:sym typeface="Monotype Sorts" charset="2"/>
              </a:rPr>
              <a:t>保持依赖</a:t>
            </a:r>
          </a:p>
          <a:p>
            <a:pPr lvl="1">
              <a:tabLst>
                <a:tab pos="2054225" algn="l"/>
              </a:tabLst>
            </a:pPr>
            <a:r>
              <a:rPr lang="en-US" altLang="zh-CN" sz="2400" i="1" dirty="0" smtClean="0">
                <a:sym typeface="Monotype Sorts" charset="2"/>
              </a:rPr>
              <a:t>R</a:t>
            </a:r>
            <a:r>
              <a:rPr lang="en-US" altLang="zh-CN" sz="2400" i="1" baseline="-25000" dirty="0" smtClean="0">
                <a:sym typeface="Monotype Sorts" charset="2"/>
              </a:rPr>
              <a:t>1 </a:t>
            </a:r>
            <a:r>
              <a:rPr lang="en-US" altLang="zh-CN" sz="2400" i="1" dirty="0" smtClean="0">
                <a:sym typeface="Monotype Sorts" charset="2"/>
              </a:rPr>
              <a:t>= (A, B),   R</a:t>
            </a:r>
            <a:r>
              <a:rPr lang="en-US" altLang="zh-CN" sz="2400" baseline="-25000" dirty="0" smtClean="0">
                <a:sym typeface="Monotype Sorts" charset="2"/>
              </a:rPr>
              <a:t>2</a:t>
            </a:r>
            <a:r>
              <a:rPr lang="en-US" altLang="zh-CN" sz="2400" i="1" dirty="0" smtClean="0">
                <a:sym typeface="Monotype Sorts" charset="2"/>
              </a:rPr>
              <a:t> = (A, C)</a:t>
            </a:r>
          </a:p>
          <a:p>
            <a:pPr lvl="2">
              <a:tabLst>
                <a:tab pos="2054225" algn="l"/>
              </a:tabLst>
            </a:pPr>
            <a:r>
              <a:rPr lang="zh-CN" altLang="en-US" sz="2000" dirty="0" smtClean="0">
                <a:sym typeface="Monotype Sorts" charset="2"/>
              </a:rPr>
              <a:t>无损分解</a:t>
            </a:r>
            <a:r>
              <a:rPr lang="en-US" altLang="zh-CN" sz="2000" dirty="0" smtClean="0">
                <a:sym typeface="Monotype Sorts" charset="2"/>
              </a:rPr>
              <a:t>:</a:t>
            </a:r>
          </a:p>
          <a:p>
            <a:pPr lvl="2">
              <a:buFont typeface="Monotype Sorts" charset="2"/>
              <a:buNone/>
              <a:tabLst>
                <a:tab pos="2054225" algn="l"/>
              </a:tabLst>
            </a:pPr>
            <a:r>
              <a:rPr lang="en-US" altLang="zh-CN" sz="2000" dirty="0" smtClean="0">
                <a:sym typeface="Monotype Sorts" charset="2"/>
              </a:rPr>
              <a:t>		 </a:t>
            </a:r>
            <a:r>
              <a:rPr lang="en-US" altLang="zh-CN" sz="2000" i="1" dirty="0" smtClean="0">
                <a:sym typeface="Monotype Sorts" charset="2"/>
              </a:rPr>
              <a:t>R</a:t>
            </a:r>
            <a:r>
              <a:rPr lang="en-US" altLang="zh-CN" sz="2000" baseline="-25000" dirty="0" smtClean="0">
                <a:sym typeface="Monotype Sorts" charset="2"/>
              </a:rPr>
              <a:t>1  </a:t>
            </a:r>
            <a:r>
              <a:rPr lang="en-US" altLang="zh-CN" sz="2000" dirty="0" smtClean="0">
                <a:sym typeface="Symbol" panose="05050102010706020507" pitchFamily="18" charset="2"/>
              </a:rPr>
              <a:t> </a:t>
            </a:r>
            <a:r>
              <a:rPr lang="en-US" altLang="zh-CN" sz="2000" i="1" dirty="0" smtClean="0">
                <a:sym typeface="Monotype Sorts" charset="2"/>
              </a:rPr>
              <a:t>R</a:t>
            </a:r>
            <a:r>
              <a:rPr lang="en-US" altLang="zh-CN" sz="2000" baseline="-25000" dirty="0" smtClean="0">
                <a:sym typeface="Monotype Sorts" charset="2"/>
              </a:rPr>
              <a:t>2</a:t>
            </a:r>
            <a:r>
              <a:rPr lang="en-US" altLang="zh-CN" sz="2000" i="1" dirty="0" smtClean="0">
                <a:sym typeface="Monotype Sorts" charset="2"/>
              </a:rPr>
              <a:t> =</a:t>
            </a:r>
            <a:r>
              <a:rPr lang="en-US" altLang="zh-CN" sz="2000" dirty="0" smtClean="0">
                <a:sym typeface="Monotype Sorts" charset="2"/>
              </a:rPr>
              <a:t> {</a:t>
            </a:r>
            <a:r>
              <a:rPr lang="en-US" altLang="zh-CN" sz="2000" i="1" dirty="0" smtClean="0">
                <a:sym typeface="Monotype Sorts" charset="2"/>
              </a:rPr>
              <a:t>A</a:t>
            </a:r>
            <a:r>
              <a:rPr lang="en-US" altLang="zh-CN" sz="2000" dirty="0" smtClean="0">
                <a:sym typeface="Monotype Sorts" charset="2"/>
              </a:rPr>
              <a:t>}</a:t>
            </a:r>
            <a:r>
              <a:rPr lang="en-US" altLang="zh-CN" sz="2000" i="1" dirty="0" smtClean="0">
                <a:sym typeface="Monotype Sorts" charset="2"/>
              </a:rPr>
              <a:t> </a:t>
            </a:r>
            <a:r>
              <a:rPr lang="en-US" altLang="zh-CN" sz="2000" dirty="0" smtClean="0">
                <a:sym typeface="Monotype Sorts" charset="2"/>
              </a:rPr>
              <a:t>and </a:t>
            </a:r>
            <a:r>
              <a:rPr lang="en-US" altLang="zh-CN" sz="2000" i="1" dirty="0" smtClean="0">
                <a:sym typeface="Monotype Sorts" charset="2"/>
              </a:rPr>
              <a:t>A </a:t>
            </a:r>
            <a:r>
              <a:rPr lang="en-US" altLang="zh-CN" sz="2000" dirty="0" smtClean="0">
                <a:sym typeface="Symbol" panose="05050102010706020507" pitchFamily="18" charset="2"/>
              </a:rPr>
              <a:t></a:t>
            </a:r>
            <a:r>
              <a:rPr lang="en-US" altLang="zh-CN" sz="2000" dirty="0" smtClean="0">
                <a:sym typeface="Monotype Sorts" charset="2"/>
              </a:rPr>
              <a:t> A</a:t>
            </a:r>
            <a:r>
              <a:rPr lang="en-US" altLang="zh-CN" sz="2000" i="1" dirty="0" smtClean="0">
                <a:sym typeface="Monotype Sorts" charset="2"/>
              </a:rPr>
              <a:t>B</a:t>
            </a:r>
          </a:p>
          <a:p>
            <a:pPr lvl="2">
              <a:tabLst>
                <a:tab pos="2054225" algn="l"/>
              </a:tabLst>
            </a:pPr>
            <a:r>
              <a:rPr lang="zh-CN" altLang="en-US" sz="2000" dirty="0" smtClean="0">
                <a:sym typeface="Monotype Sorts" charset="2"/>
              </a:rPr>
              <a:t>不保持依赖</a:t>
            </a:r>
            <a:br>
              <a:rPr lang="zh-CN" altLang="en-US" sz="2000" dirty="0" smtClean="0">
                <a:sym typeface="Monotype Sorts" charset="2"/>
              </a:rPr>
            </a:br>
            <a:r>
              <a:rPr lang="zh-CN" altLang="en-US" sz="2000" dirty="0" smtClean="0">
                <a:sym typeface="Monotype Sorts" charset="2"/>
              </a:rPr>
              <a:t>      不计算 </a:t>
            </a:r>
            <a:r>
              <a:rPr lang="en-US" altLang="zh-CN" sz="2000" i="1" dirty="0" smtClean="0">
                <a:sym typeface="Monotype Sorts" charset="2"/>
              </a:rPr>
              <a:t>R</a:t>
            </a:r>
            <a:r>
              <a:rPr lang="en-US" altLang="zh-CN" sz="2000" i="1" baseline="-25000" dirty="0" smtClean="0">
                <a:sym typeface="Monotype Sorts" charset="2"/>
              </a:rPr>
              <a:t>1 </a:t>
            </a:r>
            <a:r>
              <a:rPr lang="en-US" altLang="zh-CN" sz="2000" dirty="0" smtClean="0">
                <a:sym typeface="Monotype Sorts" charset="2"/>
              </a:rPr>
              <a:t>    </a:t>
            </a:r>
            <a:r>
              <a:rPr lang="en-US" altLang="zh-CN" sz="2000" i="1" dirty="0" smtClean="0">
                <a:sym typeface="Monotype Sorts" charset="2"/>
              </a:rPr>
              <a:t>R</a:t>
            </a:r>
            <a:r>
              <a:rPr lang="en-US" altLang="zh-CN" sz="2000" baseline="-25000" dirty="0" smtClean="0">
                <a:sym typeface="Monotype Sorts" charset="2"/>
              </a:rPr>
              <a:t>2 </a:t>
            </a:r>
            <a:r>
              <a:rPr lang="zh-CN" altLang="en-US" sz="2000" dirty="0" smtClean="0">
                <a:sym typeface="Monotype Sorts" charset="2"/>
              </a:rPr>
              <a:t>不能验证</a:t>
            </a:r>
            <a:r>
              <a:rPr lang="en-US" altLang="zh-CN" sz="2000" i="1" dirty="0" smtClean="0">
                <a:sym typeface="Monotype Sorts" charset="2"/>
              </a:rPr>
              <a:t>B </a:t>
            </a:r>
            <a:r>
              <a:rPr lang="en-US" altLang="zh-CN" sz="2000" dirty="0" smtClean="0">
                <a:sym typeface="Symbol" panose="05050102010706020507" pitchFamily="18" charset="2"/>
              </a:rPr>
              <a:t></a:t>
            </a:r>
            <a:r>
              <a:rPr lang="en-US" altLang="zh-CN" sz="2000" dirty="0" smtClean="0">
                <a:sym typeface="Monotype Sorts" charset="2"/>
              </a:rPr>
              <a:t> </a:t>
            </a:r>
            <a:r>
              <a:rPr lang="en-US" altLang="zh-CN" sz="2000" i="1" dirty="0" smtClean="0">
                <a:sym typeface="Monotype Sorts" charset="2"/>
              </a:rPr>
              <a:t>C</a:t>
            </a:r>
            <a:r>
              <a:rPr lang="zh-CN" altLang="en-US" sz="2000" i="1" dirty="0" smtClean="0">
                <a:sym typeface="Monotype Sorts" charset="2"/>
              </a:rPr>
              <a:t>是否成立</a:t>
            </a:r>
            <a:r>
              <a:rPr lang="en-US" altLang="zh-CN" sz="2000" dirty="0" smtClean="0">
                <a:sym typeface="Monotype Sorts" charset="2"/>
              </a:rPr>
              <a:t>)</a:t>
            </a:r>
          </a:p>
        </p:txBody>
      </p:sp>
      <p:pic>
        <p:nvPicPr>
          <p:cNvPr id="117764" name="Picture 4"/>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4031455" y="5287835"/>
            <a:ext cx="384176" cy="3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60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60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60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60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260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260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260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260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2"/>
          <p:cNvSpPr>
            <a:spLocks noGrp="1" noChangeArrowheads="1"/>
          </p:cNvSpPr>
          <p:nvPr>
            <p:ph type="title"/>
          </p:nvPr>
        </p:nvSpPr>
        <p:spPr/>
        <p:txBody>
          <a:bodyPr/>
          <a:lstStyle/>
          <a:p>
            <a:pPr eaLnBrk="1" hangingPunct="1"/>
            <a:r>
              <a:rPr lang="zh-CN" altLang="en-US" dirty="0"/>
              <a:t>举例</a:t>
            </a:r>
            <a:endParaRPr lang="zh-CN" altLang="en-US" dirty="0" smtClean="0"/>
          </a:p>
        </p:txBody>
      </p:sp>
      <p:grpSp>
        <p:nvGrpSpPr>
          <p:cNvPr id="81926" name="Group 3"/>
          <p:cNvGrpSpPr>
            <a:grpSpLocks/>
          </p:cNvGrpSpPr>
          <p:nvPr/>
        </p:nvGrpSpPr>
        <p:grpSpPr bwMode="auto">
          <a:xfrm>
            <a:off x="1143000" y="1719263"/>
            <a:ext cx="1828800" cy="1976437"/>
            <a:chOff x="960" y="1344"/>
            <a:chExt cx="864" cy="1245"/>
          </a:xfrm>
        </p:grpSpPr>
        <p:sp>
          <p:nvSpPr>
            <p:cNvPr id="82046" name="Rectangle 4"/>
            <p:cNvSpPr>
              <a:spLocks noChangeArrowheads="1"/>
            </p:cNvSpPr>
            <p:nvPr/>
          </p:nvSpPr>
          <p:spPr bwMode="auto">
            <a:xfrm>
              <a:off x="1536"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2047" name="Rectangle 5"/>
            <p:cNvSpPr>
              <a:spLocks noChangeArrowheads="1"/>
            </p:cNvSpPr>
            <p:nvPr/>
          </p:nvSpPr>
          <p:spPr bwMode="auto">
            <a:xfrm>
              <a:off x="1248"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b3</a:t>
              </a:r>
            </a:p>
          </p:txBody>
        </p:sp>
        <p:sp>
          <p:nvSpPr>
            <p:cNvPr id="82048" name="Rectangle 6"/>
            <p:cNvSpPr>
              <a:spLocks noChangeArrowheads="1"/>
            </p:cNvSpPr>
            <p:nvPr/>
          </p:nvSpPr>
          <p:spPr bwMode="auto">
            <a:xfrm>
              <a:off x="960"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a4</a:t>
              </a:r>
            </a:p>
          </p:txBody>
        </p:sp>
        <p:sp>
          <p:nvSpPr>
            <p:cNvPr id="82049" name="Rectangle 7"/>
            <p:cNvSpPr>
              <a:spLocks noChangeArrowheads="1"/>
            </p:cNvSpPr>
            <p:nvPr/>
          </p:nvSpPr>
          <p:spPr bwMode="auto">
            <a:xfrm>
              <a:off x="1536"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c2</a:t>
              </a:r>
            </a:p>
          </p:txBody>
        </p:sp>
        <p:sp>
          <p:nvSpPr>
            <p:cNvPr id="82050" name="Rectangle 8"/>
            <p:cNvSpPr>
              <a:spLocks noChangeArrowheads="1"/>
            </p:cNvSpPr>
            <p:nvPr/>
          </p:nvSpPr>
          <p:spPr bwMode="auto">
            <a:xfrm>
              <a:off x="1248"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b2</a:t>
              </a:r>
            </a:p>
          </p:txBody>
        </p:sp>
        <p:sp>
          <p:nvSpPr>
            <p:cNvPr id="82051" name="Rectangle 9"/>
            <p:cNvSpPr>
              <a:spLocks noChangeArrowheads="1"/>
            </p:cNvSpPr>
            <p:nvPr/>
          </p:nvSpPr>
          <p:spPr bwMode="auto">
            <a:xfrm>
              <a:off x="960"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a3</a:t>
              </a:r>
            </a:p>
          </p:txBody>
        </p:sp>
        <p:sp>
          <p:nvSpPr>
            <p:cNvPr id="82052" name="Rectangle 10"/>
            <p:cNvSpPr>
              <a:spLocks noChangeArrowheads="1"/>
            </p:cNvSpPr>
            <p:nvPr/>
          </p:nvSpPr>
          <p:spPr bwMode="auto">
            <a:xfrm>
              <a:off x="1536"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2053" name="Rectangle 11"/>
            <p:cNvSpPr>
              <a:spLocks noChangeArrowheads="1"/>
            </p:cNvSpPr>
            <p:nvPr/>
          </p:nvSpPr>
          <p:spPr bwMode="auto">
            <a:xfrm>
              <a:off x="1248"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2054" name="Rectangle 12"/>
            <p:cNvSpPr>
              <a:spLocks noChangeArrowheads="1"/>
            </p:cNvSpPr>
            <p:nvPr/>
          </p:nvSpPr>
          <p:spPr bwMode="auto">
            <a:xfrm>
              <a:off x="960"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a2</a:t>
              </a:r>
            </a:p>
          </p:txBody>
        </p:sp>
        <p:sp>
          <p:nvSpPr>
            <p:cNvPr id="82055" name="Rectangle 13"/>
            <p:cNvSpPr>
              <a:spLocks noChangeArrowheads="1"/>
            </p:cNvSpPr>
            <p:nvPr/>
          </p:nvSpPr>
          <p:spPr bwMode="auto">
            <a:xfrm>
              <a:off x="1536"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2056" name="Rectangle 14"/>
            <p:cNvSpPr>
              <a:spLocks noChangeArrowheads="1"/>
            </p:cNvSpPr>
            <p:nvPr/>
          </p:nvSpPr>
          <p:spPr bwMode="auto">
            <a:xfrm>
              <a:off x="1248"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2057" name="Rectangle 15"/>
            <p:cNvSpPr>
              <a:spLocks noChangeArrowheads="1"/>
            </p:cNvSpPr>
            <p:nvPr/>
          </p:nvSpPr>
          <p:spPr bwMode="auto">
            <a:xfrm>
              <a:off x="960"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a1</a:t>
              </a:r>
            </a:p>
          </p:txBody>
        </p:sp>
        <p:sp>
          <p:nvSpPr>
            <p:cNvPr id="82058" name="Rectangle 16"/>
            <p:cNvSpPr>
              <a:spLocks noChangeArrowheads="1"/>
            </p:cNvSpPr>
            <p:nvPr/>
          </p:nvSpPr>
          <p:spPr bwMode="auto">
            <a:xfrm>
              <a:off x="1536"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a:t>
              </a:r>
            </a:p>
          </p:txBody>
        </p:sp>
        <p:sp>
          <p:nvSpPr>
            <p:cNvPr id="82059" name="Rectangle 17"/>
            <p:cNvSpPr>
              <a:spLocks noChangeArrowheads="1"/>
            </p:cNvSpPr>
            <p:nvPr/>
          </p:nvSpPr>
          <p:spPr bwMode="auto">
            <a:xfrm>
              <a:off x="1248"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a:t>
              </a:r>
            </a:p>
          </p:txBody>
        </p:sp>
        <p:sp>
          <p:nvSpPr>
            <p:cNvPr id="82060" name="Rectangle 18"/>
            <p:cNvSpPr>
              <a:spLocks noChangeArrowheads="1"/>
            </p:cNvSpPr>
            <p:nvPr/>
          </p:nvSpPr>
          <p:spPr bwMode="auto">
            <a:xfrm>
              <a:off x="960"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a:t>
              </a:r>
            </a:p>
          </p:txBody>
        </p:sp>
        <p:sp>
          <p:nvSpPr>
            <p:cNvPr id="82061" name="Line 19"/>
            <p:cNvSpPr>
              <a:spLocks noChangeShapeType="1"/>
            </p:cNvSpPr>
            <p:nvPr/>
          </p:nvSpPr>
          <p:spPr bwMode="auto">
            <a:xfrm>
              <a:off x="960" y="1344"/>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2" name="Line 20"/>
            <p:cNvSpPr>
              <a:spLocks noChangeShapeType="1"/>
            </p:cNvSpPr>
            <p:nvPr/>
          </p:nvSpPr>
          <p:spPr bwMode="auto">
            <a:xfrm>
              <a:off x="960" y="1593"/>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3" name="Line 21"/>
            <p:cNvSpPr>
              <a:spLocks noChangeShapeType="1"/>
            </p:cNvSpPr>
            <p:nvPr/>
          </p:nvSpPr>
          <p:spPr bwMode="auto">
            <a:xfrm>
              <a:off x="960" y="1842"/>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4" name="Line 22"/>
            <p:cNvSpPr>
              <a:spLocks noChangeShapeType="1"/>
            </p:cNvSpPr>
            <p:nvPr/>
          </p:nvSpPr>
          <p:spPr bwMode="auto">
            <a:xfrm>
              <a:off x="960" y="2091"/>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5" name="Line 23"/>
            <p:cNvSpPr>
              <a:spLocks noChangeShapeType="1"/>
            </p:cNvSpPr>
            <p:nvPr/>
          </p:nvSpPr>
          <p:spPr bwMode="auto">
            <a:xfrm>
              <a:off x="960" y="2340"/>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6" name="Line 24"/>
            <p:cNvSpPr>
              <a:spLocks noChangeShapeType="1"/>
            </p:cNvSpPr>
            <p:nvPr/>
          </p:nvSpPr>
          <p:spPr bwMode="auto">
            <a:xfrm>
              <a:off x="960" y="2589"/>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7" name="Line 25"/>
            <p:cNvSpPr>
              <a:spLocks noChangeShapeType="1"/>
            </p:cNvSpPr>
            <p:nvPr/>
          </p:nvSpPr>
          <p:spPr bwMode="auto">
            <a:xfrm>
              <a:off x="960"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8" name="Line 26"/>
            <p:cNvSpPr>
              <a:spLocks noChangeShapeType="1"/>
            </p:cNvSpPr>
            <p:nvPr/>
          </p:nvSpPr>
          <p:spPr bwMode="auto">
            <a:xfrm>
              <a:off x="1248"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69" name="Line 27"/>
            <p:cNvSpPr>
              <a:spLocks noChangeShapeType="1"/>
            </p:cNvSpPr>
            <p:nvPr/>
          </p:nvSpPr>
          <p:spPr bwMode="auto">
            <a:xfrm>
              <a:off x="1536"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70" name="Line 28"/>
            <p:cNvSpPr>
              <a:spLocks noChangeShapeType="1"/>
            </p:cNvSpPr>
            <p:nvPr/>
          </p:nvSpPr>
          <p:spPr bwMode="auto">
            <a:xfrm>
              <a:off x="1824"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1927" name="Text Box 29"/>
          <p:cNvSpPr txBox="1">
            <a:spLocks noChangeArrowheads="1"/>
          </p:cNvSpPr>
          <p:nvPr/>
        </p:nvSpPr>
        <p:spPr bwMode="auto">
          <a:xfrm>
            <a:off x="762000" y="1295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2400">
                <a:latin typeface="华文新魏" panose="02010800040101010101" pitchFamily="2" charset="-122"/>
              </a:rPr>
              <a:t>{</a:t>
            </a:r>
            <a:r>
              <a:rPr lang="en-US" altLang="zh-CN" sz="2400">
                <a:latin typeface="华文新魏" panose="02010800040101010101" pitchFamily="2" charset="-122"/>
              </a:rPr>
              <a:t>A </a:t>
            </a:r>
            <a:r>
              <a:rPr lang="en-US" altLang="zh-CN" sz="2000">
                <a:latin typeface="华文新魏" panose="02010800040101010101" pitchFamily="2" charset="-122"/>
                <a:sym typeface="Symbol" panose="05050102010706020507" pitchFamily="18" charset="2"/>
              </a:rPr>
              <a:t></a:t>
            </a:r>
            <a:r>
              <a:rPr lang="en-US" altLang="zh-CN" sz="2400">
                <a:latin typeface="华文新魏" panose="02010800040101010101" pitchFamily="2" charset="-122"/>
              </a:rPr>
              <a:t> B, B </a:t>
            </a:r>
            <a:r>
              <a:rPr lang="en-US" altLang="zh-CN" sz="2000">
                <a:latin typeface="华文新魏" panose="02010800040101010101" pitchFamily="2" charset="-122"/>
                <a:sym typeface="Symbol" panose="05050102010706020507" pitchFamily="18" charset="2"/>
              </a:rPr>
              <a:t></a:t>
            </a:r>
            <a:r>
              <a:rPr lang="en-US" altLang="zh-CN" sz="2400">
                <a:latin typeface="华文新魏" panose="02010800040101010101" pitchFamily="2" charset="-122"/>
              </a:rPr>
              <a:t> C}</a:t>
            </a:r>
          </a:p>
        </p:txBody>
      </p:sp>
      <p:grpSp>
        <p:nvGrpSpPr>
          <p:cNvPr id="81928" name="Group 30"/>
          <p:cNvGrpSpPr>
            <a:grpSpLocks/>
          </p:cNvGrpSpPr>
          <p:nvPr/>
        </p:nvGrpSpPr>
        <p:grpSpPr bwMode="auto">
          <a:xfrm>
            <a:off x="4191000" y="1719263"/>
            <a:ext cx="609600" cy="1976437"/>
            <a:chOff x="2112" y="1056"/>
            <a:chExt cx="384" cy="1245"/>
          </a:xfrm>
        </p:grpSpPr>
        <p:sp>
          <p:nvSpPr>
            <p:cNvPr id="82033" name="Rectangle 31"/>
            <p:cNvSpPr>
              <a:spLocks noChangeArrowheads="1"/>
            </p:cNvSpPr>
            <p:nvPr/>
          </p:nvSpPr>
          <p:spPr bwMode="auto">
            <a:xfrm>
              <a:off x="2112" y="205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a4</a:t>
              </a:r>
            </a:p>
          </p:txBody>
        </p:sp>
        <p:sp>
          <p:nvSpPr>
            <p:cNvPr id="82034" name="Rectangle 32"/>
            <p:cNvSpPr>
              <a:spLocks noChangeArrowheads="1"/>
            </p:cNvSpPr>
            <p:nvPr/>
          </p:nvSpPr>
          <p:spPr bwMode="auto">
            <a:xfrm>
              <a:off x="2112" y="180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a3</a:t>
              </a:r>
            </a:p>
          </p:txBody>
        </p:sp>
        <p:sp>
          <p:nvSpPr>
            <p:cNvPr id="82035" name="Rectangle 33"/>
            <p:cNvSpPr>
              <a:spLocks noChangeArrowheads="1"/>
            </p:cNvSpPr>
            <p:nvPr/>
          </p:nvSpPr>
          <p:spPr bwMode="auto">
            <a:xfrm>
              <a:off x="2112" y="155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a2</a:t>
              </a:r>
            </a:p>
          </p:txBody>
        </p:sp>
        <p:sp>
          <p:nvSpPr>
            <p:cNvPr id="82036" name="Rectangle 34"/>
            <p:cNvSpPr>
              <a:spLocks noChangeArrowheads="1"/>
            </p:cNvSpPr>
            <p:nvPr/>
          </p:nvSpPr>
          <p:spPr bwMode="auto">
            <a:xfrm>
              <a:off x="2112" y="130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a1</a:t>
              </a:r>
            </a:p>
          </p:txBody>
        </p:sp>
        <p:sp>
          <p:nvSpPr>
            <p:cNvPr id="82037" name="Rectangle 35"/>
            <p:cNvSpPr>
              <a:spLocks noChangeArrowheads="1"/>
            </p:cNvSpPr>
            <p:nvPr/>
          </p:nvSpPr>
          <p:spPr bwMode="auto">
            <a:xfrm>
              <a:off x="2112" y="105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a:t>
              </a:r>
            </a:p>
          </p:txBody>
        </p:sp>
        <p:sp>
          <p:nvSpPr>
            <p:cNvPr id="82038" name="Line 36"/>
            <p:cNvSpPr>
              <a:spLocks noChangeShapeType="1"/>
            </p:cNvSpPr>
            <p:nvPr/>
          </p:nvSpPr>
          <p:spPr bwMode="auto">
            <a:xfrm>
              <a:off x="2112" y="1056"/>
              <a:ext cx="38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39" name="Line 37"/>
            <p:cNvSpPr>
              <a:spLocks noChangeShapeType="1"/>
            </p:cNvSpPr>
            <p:nvPr/>
          </p:nvSpPr>
          <p:spPr bwMode="auto">
            <a:xfrm>
              <a:off x="2112" y="1305"/>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40" name="Line 38"/>
            <p:cNvSpPr>
              <a:spLocks noChangeShapeType="1"/>
            </p:cNvSpPr>
            <p:nvPr/>
          </p:nvSpPr>
          <p:spPr bwMode="auto">
            <a:xfrm>
              <a:off x="2112" y="1554"/>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41" name="Line 39"/>
            <p:cNvSpPr>
              <a:spLocks noChangeShapeType="1"/>
            </p:cNvSpPr>
            <p:nvPr/>
          </p:nvSpPr>
          <p:spPr bwMode="auto">
            <a:xfrm>
              <a:off x="2112" y="1803"/>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42" name="Line 40"/>
            <p:cNvSpPr>
              <a:spLocks noChangeShapeType="1"/>
            </p:cNvSpPr>
            <p:nvPr/>
          </p:nvSpPr>
          <p:spPr bwMode="auto">
            <a:xfrm>
              <a:off x="2112" y="2052"/>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43" name="Line 41"/>
            <p:cNvSpPr>
              <a:spLocks noChangeShapeType="1"/>
            </p:cNvSpPr>
            <p:nvPr/>
          </p:nvSpPr>
          <p:spPr bwMode="auto">
            <a:xfrm>
              <a:off x="2112" y="2301"/>
              <a:ext cx="38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44" name="Line 42"/>
            <p:cNvSpPr>
              <a:spLocks noChangeShapeType="1"/>
            </p:cNvSpPr>
            <p:nvPr/>
          </p:nvSpPr>
          <p:spPr bwMode="auto">
            <a:xfrm>
              <a:off x="2112" y="1056"/>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45" name="Line 43"/>
            <p:cNvSpPr>
              <a:spLocks noChangeShapeType="1"/>
            </p:cNvSpPr>
            <p:nvPr/>
          </p:nvSpPr>
          <p:spPr bwMode="auto">
            <a:xfrm>
              <a:off x="2496" y="1056"/>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1929" name="Group 44"/>
          <p:cNvGrpSpPr>
            <a:grpSpLocks/>
          </p:cNvGrpSpPr>
          <p:nvPr/>
        </p:nvGrpSpPr>
        <p:grpSpPr bwMode="auto">
          <a:xfrm>
            <a:off x="5334000" y="1890713"/>
            <a:ext cx="609600" cy="1581150"/>
            <a:chOff x="3360" y="1056"/>
            <a:chExt cx="384" cy="996"/>
          </a:xfrm>
        </p:grpSpPr>
        <p:sp>
          <p:nvSpPr>
            <p:cNvPr id="82022" name="Rectangle 45"/>
            <p:cNvSpPr>
              <a:spLocks noChangeArrowheads="1"/>
            </p:cNvSpPr>
            <p:nvPr/>
          </p:nvSpPr>
          <p:spPr bwMode="auto">
            <a:xfrm>
              <a:off x="3360" y="180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b3</a:t>
              </a:r>
            </a:p>
          </p:txBody>
        </p:sp>
        <p:sp>
          <p:nvSpPr>
            <p:cNvPr id="82023" name="Rectangle 46"/>
            <p:cNvSpPr>
              <a:spLocks noChangeArrowheads="1"/>
            </p:cNvSpPr>
            <p:nvPr/>
          </p:nvSpPr>
          <p:spPr bwMode="auto">
            <a:xfrm>
              <a:off x="3360" y="155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b2</a:t>
              </a:r>
            </a:p>
          </p:txBody>
        </p:sp>
        <p:sp>
          <p:nvSpPr>
            <p:cNvPr id="82024" name="Rectangle 47"/>
            <p:cNvSpPr>
              <a:spLocks noChangeArrowheads="1"/>
            </p:cNvSpPr>
            <p:nvPr/>
          </p:nvSpPr>
          <p:spPr bwMode="auto">
            <a:xfrm>
              <a:off x="3360" y="130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2025" name="Rectangle 48"/>
            <p:cNvSpPr>
              <a:spLocks noChangeArrowheads="1"/>
            </p:cNvSpPr>
            <p:nvPr/>
          </p:nvSpPr>
          <p:spPr bwMode="auto">
            <a:xfrm>
              <a:off x="3360" y="105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a:t>
              </a:r>
            </a:p>
          </p:txBody>
        </p:sp>
        <p:sp>
          <p:nvSpPr>
            <p:cNvPr id="82026" name="Line 49"/>
            <p:cNvSpPr>
              <a:spLocks noChangeShapeType="1"/>
            </p:cNvSpPr>
            <p:nvPr/>
          </p:nvSpPr>
          <p:spPr bwMode="auto">
            <a:xfrm>
              <a:off x="3360" y="1056"/>
              <a:ext cx="38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27" name="Line 50"/>
            <p:cNvSpPr>
              <a:spLocks noChangeShapeType="1"/>
            </p:cNvSpPr>
            <p:nvPr/>
          </p:nvSpPr>
          <p:spPr bwMode="auto">
            <a:xfrm>
              <a:off x="3360" y="1305"/>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28" name="Line 51"/>
            <p:cNvSpPr>
              <a:spLocks noChangeShapeType="1"/>
            </p:cNvSpPr>
            <p:nvPr/>
          </p:nvSpPr>
          <p:spPr bwMode="auto">
            <a:xfrm>
              <a:off x="3360" y="1554"/>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29" name="Line 52"/>
            <p:cNvSpPr>
              <a:spLocks noChangeShapeType="1"/>
            </p:cNvSpPr>
            <p:nvPr/>
          </p:nvSpPr>
          <p:spPr bwMode="auto">
            <a:xfrm>
              <a:off x="3360" y="1803"/>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30" name="Line 53"/>
            <p:cNvSpPr>
              <a:spLocks noChangeShapeType="1"/>
            </p:cNvSpPr>
            <p:nvPr/>
          </p:nvSpPr>
          <p:spPr bwMode="auto">
            <a:xfrm>
              <a:off x="3360" y="2052"/>
              <a:ext cx="38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31" name="Line 54"/>
            <p:cNvSpPr>
              <a:spLocks noChangeShapeType="1"/>
            </p:cNvSpPr>
            <p:nvPr/>
          </p:nvSpPr>
          <p:spPr bwMode="auto">
            <a:xfrm>
              <a:off x="3360" y="1056"/>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32" name="Line 55"/>
            <p:cNvSpPr>
              <a:spLocks noChangeShapeType="1"/>
            </p:cNvSpPr>
            <p:nvPr/>
          </p:nvSpPr>
          <p:spPr bwMode="auto">
            <a:xfrm>
              <a:off x="3744" y="1056"/>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1930" name="Group 56"/>
          <p:cNvGrpSpPr>
            <a:grpSpLocks/>
          </p:cNvGrpSpPr>
          <p:nvPr/>
        </p:nvGrpSpPr>
        <p:grpSpPr bwMode="auto">
          <a:xfrm>
            <a:off x="6400800" y="1981200"/>
            <a:ext cx="609600" cy="1185863"/>
            <a:chOff x="3744" y="1008"/>
            <a:chExt cx="384" cy="747"/>
          </a:xfrm>
        </p:grpSpPr>
        <p:sp>
          <p:nvSpPr>
            <p:cNvPr id="82013" name="Rectangle 57"/>
            <p:cNvSpPr>
              <a:spLocks noChangeArrowheads="1"/>
            </p:cNvSpPr>
            <p:nvPr/>
          </p:nvSpPr>
          <p:spPr bwMode="auto">
            <a:xfrm>
              <a:off x="3744" y="150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c2</a:t>
              </a:r>
            </a:p>
          </p:txBody>
        </p:sp>
        <p:sp>
          <p:nvSpPr>
            <p:cNvPr id="82014" name="Rectangle 58"/>
            <p:cNvSpPr>
              <a:spLocks noChangeArrowheads="1"/>
            </p:cNvSpPr>
            <p:nvPr/>
          </p:nvSpPr>
          <p:spPr bwMode="auto">
            <a:xfrm>
              <a:off x="3744" y="125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2015" name="Rectangle 59"/>
            <p:cNvSpPr>
              <a:spLocks noChangeArrowheads="1"/>
            </p:cNvSpPr>
            <p:nvPr/>
          </p:nvSpPr>
          <p:spPr bwMode="auto">
            <a:xfrm>
              <a:off x="3744" y="100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a:t>
              </a:r>
            </a:p>
          </p:txBody>
        </p:sp>
        <p:sp>
          <p:nvSpPr>
            <p:cNvPr id="82016" name="Line 60"/>
            <p:cNvSpPr>
              <a:spLocks noChangeShapeType="1"/>
            </p:cNvSpPr>
            <p:nvPr/>
          </p:nvSpPr>
          <p:spPr bwMode="auto">
            <a:xfrm>
              <a:off x="3744" y="1008"/>
              <a:ext cx="38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17" name="Line 61"/>
            <p:cNvSpPr>
              <a:spLocks noChangeShapeType="1"/>
            </p:cNvSpPr>
            <p:nvPr/>
          </p:nvSpPr>
          <p:spPr bwMode="auto">
            <a:xfrm>
              <a:off x="3744" y="1257"/>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18" name="Line 62"/>
            <p:cNvSpPr>
              <a:spLocks noChangeShapeType="1"/>
            </p:cNvSpPr>
            <p:nvPr/>
          </p:nvSpPr>
          <p:spPr bwMode="auto">
            <a:xfrm>
              <a:off x="3744" y="1506"/>
              <a:ext cx="38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19" name="Line 63"/>
            <p:cNvSpPr>
              <a:spLocks noChangeShapeType="1"/>
            </p:cNvSpPr>
            <p:nvPr/>
          </p:nvSpPr>
          <p:spPr bwMode="auto">
            <a:xfrm>
              <a:off x="3744" y="1755"/>
              <a:ext cx="38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20" name="Line 64"/>
            <p:cNvSpPr>
              <a:spLocks noChangeShapeType="1"/>
            </p:cNvSpPr>
            <p:nvPr/>
          </p:nvSpPr>
          <p:spPr bwMode="auto">
            <a:xfrm>
              <a:off x="3744" y="1008"/>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21" name="Line 65"/>
            <p:cNvSpPr>
              <a:spLocks noChangeShapeType="1"/>
            </p:cNvSpPr>
            <p:nvPr/>
          </p:nvSpPr>
          <p:spPr bwMode="auto">
            <a:xfrm>
              <a:off x="4128" y="1008"/>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1931" name="AutoShape 66"/>
          <p:cNvSpPr>
            <a:spLocks noChangeArrowheads="1"/>
          </p:cNvSpPr>
          <p:nvPr/>
        </p:nvSpPr>
        <p:spPr bwMode="auto">
          <a:xfrm>
            <a:off x="3200400" y="2557463"/>
            <a:ext cx="685800" cy="304800"/>
          </a:xfrm>
          <a:prstGeom prst="rightArrow">
            <a:avLst>
              <a:gd name="adj1" fmla="val 50000"/>
              <a:gd name="adj2" fmla="val 56250"/>
            </a:avLst>
          </a:prstGeom>
          <a:solidFill>
            <a:schemeClr val="tx2">
              <a:lumMod val="40000"/>
              <a:lumOff val="60000"/>
            </a:schemeClr>
          </a:solidFill>
          <a:ln w="9525">
            <a:solidFill>
              <a:schemeClr val="bg2"/>
            </a:solidFill>
            <a:miter lim="800000"/>
            <a:headEnd/>
            <a:tailEnd/>
          </a:ln>
        </p:spPr>
        <p:txBody>
          <a:bodyPr wrap="none" anchor="ct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grpSp>
        <p:nvGrpSpPr>
          <p:cNvPr id="81932" name="Group 67"/>
          <p:cNvGrpSpPr>
            <a:grpSpLocks/>
          </p:cNvGrpSpPr>
          <p:nvPr/>
        </p:nvGrpSpPr>
        <p:grpSpPr bwMode="auto">
          <a:xfrm>
            <a:off x="1905000" y="3952875"/>
            <a:ext cx="1219200" cy="2371725"/>
            <a:chOff x="1200" y="2643"/>
            <a:chExt cx="768" cy="1494"/>
          </a:xfrm>
        </p:grpSpPr>
        <p:sp>
          <p:nvSpPr>
            <p:cNvPr id="81991" name="Rectangle 68"/>
            <p:cNvSpPr>
              <a:spLocks noChangeArrowheads="1"/>
            </p:cNvSpPr>
            <p:nvPr/>
          </p:nvSpPr>
          <p:spPr bwMode="auto">
            <a:xfrm>
              <a:off x="1584" y="363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b3</a:t>
              </a:r>
            </a:p>
          </p:txBody>
        </p:sp>
        <p:sp>
          <p:nvSpPr>
            <p:cNvPr id="81992" name="Rectangle 69"/>
            <p:cNvSpPr>
              <a:spLocks noChangeArrowheads="1"/>
            </p:cNvSpPr>
            <p:nvPr/>
          </p:nvSpPr>
          <p:spPr bwMode="auto">
            <a:xfrm>
              <a:off x="1200" y="363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a4</a:t>
              </a:r>
            </a:p>
          </p:txBody>
        </p:sp>
        <p:sp>
          <p:nvSpPr>
            <p:cNvPr id="81993" name="Rectangle 70"/>
            <p:cNvSpPr>
              <a:spLocks noChangeArrowheads="1"/>
            </p:cNvSpPr>
            <p:nvPr/>
          </p:nvSpPr>
          <p:spPr bwMode="auto">
            <a:xfrm>
              <a:off x="1584" y="388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b3</a:t>
              </a:r>
            </a:p>
          </p:txBody>
        </p:sp>
        <p:sp>
          <p:nvSpPr>
            <p:cNvPr id="81994" name="Rectangle 71"/>
            <p:cNvSpPr>
              <a:spLocks noChangeArrowheads="1"/>
            </p:cNvSpPr>
            <p:nvPr/>
          </p:nvSpPr>
          <p:spPr bwMode="auto">
            <a:xfrm>
              <a:off x="1200" y="388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a5</a:t>
              </a:r>
            </a:p>
          </p:txBody>
        </p:sp>
        <p:sp>
          <p:nvSpPr>
            <p:cNvPr id="81995" name="Rectangle 72"/>
            <p:cNvSpPr>
              <a:spLocks noChangeArrowheads="1"/>
            </p:cNvSpPr>
            <p:nvPr/>
          </p:nvSpPr>
          <p:spPr bwMode="auto">
            <a:xfrm>
              <a:off x="1584" y="339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b2</a:t>
              </a:r>
            </a:p>
          </p:txBody>
        </p:sp>
        <p:sp>
          <p:nvSpPr>
            <p:cNvPr id="81996" name="Rectangle 73"/>
            <p:cNvSpPr>
              <a:spLocks noChangeArrowheads="1"/>
            </p:cNvSpPr>
            <p:nvPr/>
          </p:nvSpPr>
          <p:spPr bwMode="auto">
            <a:xfrm>
              <a:off x="1200" y="339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a3</a:t>
              </a:r>
            </a:p>
          </p:txBody>
        </p:sp>
        <p:sp>
          <p:nvSpPr>
            <p:cNvPr id="81997" name="Rectangle 74"/>
            <p:cNvSpPr>
              <a:spLocks noChangeArrowheads="1"/>
            </p:cNvSpPr>
            <p:nvPr/>
          </p:nvSpPr>
          <p:spPr bwMode="auto">
            <a:xfrm>
              <a:off x="1584" y="314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1998" name="Rectangle 75"/>
            <p:cNvSpPr>
              <a:spLocks noChangeArrowheads="1"/>
            </p:cNvSpPr>
            <p:nvPr/>
          </p:nvSpPr>
          <p:spPr bwMode="auto">
            <a:xfrm>
              <a:off x="1200" y="314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a2</a:t>
              </a:r>
            </a:p>
          </p:txBody>
        </p:sp>
        <p:sp>
          <p:nvSpPr>
            <p:cNvPr id="81999" name="Rectangle 76"/>
            <p:cNvSpPr>
              <a:spLocks noChangeArrowheads="1"/>
            </p:cNvSpPr>
            <p:nvPr/>
          </p:nvSpPr>
          <p:spPr bwMode="auto">
            <a:xfrm>
              <a:off x="1584" y="289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2000" name="Rectangle 77"/>
            <p:cNvSpPr>
              <a:spLocks noChangeArrowheads="1"/>
            </p:cNvSpPr>
            <p:nvPr/>
          </p:nvSpPr>
          <p:spPr bwMode="auto">
            <a:xfrm>
              <a:off x="1200" y="289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a1</a:t>
              </a:r>
            </a:p>
          </p:txBody>
        </p:sp>
        <p:sp>
          <p:nvSpPr>
            <p:cNvPr id="82001" name="Rectangle 78"/>
            <p:cNvSpPr>
              <a:spLocks noChangeArrowheads="1"/>
            </p:cNvSpPr>
            <p:nvPr/>
          </p:nvSpPr>
          <p:spPr bwMode="auto">
            <a:xfrm>
              <a:off x="1584" y="26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a:t>
              </a:r>
            </a:p>
          </p:txBody>
        </p:sp>
        <p:sp>
          <p:nvSpPr>
            <p:cNvPr id="82002" name="Rectangle 79"/>
            <p:cNvSpPr>
              <a:spLocks noChangeArrowheads="1"/>
            </p:cNvSpPr>
            <p:nvPr/>
          </p:nvSpPr>
          <p:spPr bwMode="auto">
            <a:xfrm>
              <a:off x="1200" y="26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a:t>
              </a:r>
            </a:p>
          </p:txBody>
        </p:sp>
        <p:sp>
          <p:nvSpPr>
            <p:cNvPr id="82003" name="Line 80"/>
            <p:cNvSpPr>
              <a:spLocks noChangeShapeType="1"/>
            </p:cNvSpPr>
            <p:nvPr/>
          </p:nvSpPr>
          <p:spPr bwMode="auto">
            <a:xfrm>
              <a:off x="1200" y="2643"/>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04" name="Line 81"/>
            <p:cNvSpPr>
              <a:spLocks noChangeShapeType="1"/>
            </p:cNvSpPr>
            <p:nvPr/>
          </p:nvSpPr>
          <p:spPr bwMode="auto">
            <a:xfrm>
              <a:off x="1200" y="2892"/>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05" name="Line 82"/>
            <p:cNvSpPr>
              <a:spLocks noChangeShapeType="1"/>
            </p:cNvSpPr>
            <p:nvPr/>
          </p:nvSpPr>
          <p:spPr bwMode="auto">
            <a:xfrm>
              <a:off x="1200" y="3141"/>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06" name="Line 83"/>
            <p:cNvSpPr>
              <a:spLocks noChangeShapeType="1"/>
            </p:cNvSpPr>
            <p:nvPr/>
          </p:nvSpPr>
          <p:spPr bwMode="auto">
            <a:xfrm>
              <a:off x="1200" y="3390"/>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07" name="Line 84"/>
            <p:cNvSpPr>
              <a:spLocks noChangeShapeType="1"/>
            </p:cNvSpPr>
            <p:nvPr/>
          </p:nvSpPr>
          <p:spPr bwMode="auto">
            <a:xfrm>
              <a:off x="1200" y="3639"/>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08" name="Line 85"/>
            <p:cNvSpPr>
              <a:spLocks noChangeShapeType="1"/>
            </p:cNvSpPr>
            <p:nvPr/>
          </p:nvSpPr>
          <p:spPr bwMode="auto">
            <a:xfrm>
              <a:off x="1200" y="4137"/>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09" name="Line 86"/>
            <p:cNvSpPr>
              <a:spLocks noChangeShapeType="1"/>
            </p:cNvSpPr>
            <p:nvPr/>
          </p:nvSpPr>
          <p:spPr bwMode="auto">
            <a:xfrm>
              <a:off x="1200" y="2643"/>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10" name="Line 87"/>
            <p:cNvSpPr>
              <a:spLocks noChangeShapeType="1"/>
            </p:cNvSpPr>
            <p:nvPr/>
          </p:nvSpPr>
          <p:spPr bwMode="auto">
            <a:xfrm>
              <a:off x="1584" y="2643"/>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11" name="Line 88"/>
            <p:cNvSpPr>
              <a:spLocks noChangeShapeType="1"/>
            </p:cNvSpPr>
            <p:nvPr/>
          </p:nvSpPr>
          <p:spPr bwMode="auto">
            <a:xfrm>
              <a:off x="1968" y="2643"/>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012" name="Line 89"/>
            <p:cNvSpPr>
              <a:spLocks noChangeShapeType="1"/>
            </p:cNvSpPr>
            <p:nvPr/>
          </p:nvSpPr>
          <p:spPr bwMode="auto">
            <a:xfrm>
              <a:off x="1200" y="3888"/>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1933" name="Group 90"/>
          <p:cNvGrpSpPr>
            <a:grpSpLocks/>
          </p:cNvGrpSpPr>
          <p:nvPr/>
        </p:nvGrpSpPr>
        <p:grpSpPr bwMode="auto">
          <a:xfrm>
            <a:off x="3886200" y="3948113"/>
            <a:ext cx="1219200" cy="2371725"/>
            <a:chOff x="2448" y="2640"/>
            <a:chExt cx="768" cy="1494"/>
          </a:xfrm>
        </p:grpSpPr>
        <p:sp>
          <p:nvSpPr>
            <p:cNvPr id="81969" name="Rectangle 91"/>
            <p:cNvSpPr>
              <a:spLocks noChangeArrowheads="1"/>
            </p:cNvSpPr>
            <p:nvPr/>
          </p:nvSpPr>
          <p:spPr bwMode="auto">
            <a:xfrm>
              <a:off x="2832"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1970" name="Rectangle 92"/>
            <p:cNvSpPr>
              <a:spLocks noChangeArrowheads="1"/>
            </p:cNvSpPr>
            <p:nvPr/>
          </p:nvSpPr>
          <p:spPr bwMode="auto">
            <a:xfrm>
              <a:off x="2448"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a4</a:t>
              </a:r>
            </a:p>
          </p:txBody>
        </p:sp>
        <p:sp>
          <p:nvSpPr>
            <p:cNvPr id="81971" name="Rectangle 93"/>
            <p:cNvSpPr>
              <a:spLocks noChangeArrowheads="1"/>
            </p:cNvSpPr>
            <p:nvPr/>
          </p:nvSpPr>
          <p:spPr bwMode="auto">
            <a:xfrm>
              <a:off x="2832"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c3</a:t>
              </a:r>
            </a:p>
          </p:txBody>
        </p:sp>
        <p:sp>
          <p:nvSpPr>
            <p:cNvPr id="81972" name="Rectangle 94"/>
            <p:cNvSpPr>
              <a:spLocks noChangeArrowheads="1"/>
            </p:cNvSpPr>
            <p:nvPr/>
          </p:nvSpPr>
          <p:spPr bwMode="auto">
            <a:xfrm>
              <a:off x="2448"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a5</a:t>
              </a:r>
            </a:p>
          </p:txBody>
        </p:sp>
        <p:sp>
          <p:nvSpPr>
            <p:cNvPr id="81973" name="Rectangle 95"/>
            <p:cNvSpPr>
              <a:spLocks noChangeArrowheads="1"/>
            </p:cNvSpPr>
            <p:nvPr/>
          </p:nvSpPr>
          <p:spPr bwMode="auto">
            <a:xfrm>
              <a:off x="2832"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c2</a:t>
              </a:r>
            </a:p>
          </p:txBody>
        </p:sp>
        <p:sp>
          <p:nvSpPr>
            <p:cNvPr id="81974" name="Rectangle 96"/>
            <p:cNvSpPr>
              <a:spLocks noChangeArrowheads="1"/>
            </p:cNvSpPr>
            <p:nvPr/>
          </p:nvSpPr>
          <p:spPr bwMode="auto">
            <a:xfrm>
              <a:off x="2448"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a3</a:t>
              </a:r>
            </a:p>
          </p:txBody>
        </p:sp>
        <p:sp>
          <p:nvSpPr>
            <p:cNvPr id="81975" name="Rectangle 97"/>
            <p:cNvSpPr>
              <a:spLocks noChangeArrowheads="1"/>
            </p:cNvSpPr>
            <p:nvPr/>
          </p:nvSpPr>
          <p:spPr bwMode="auto">
            <a:xfrm>
              <a:off x="2832"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1976" name="Rectangle 98"/>
            <p:cNvSpPr>
              <a:spLocks noChangeArrowheads="1"/>
            </p:cNvSpPr>
            <p:nvPr/>
          </p:nvSpPr>
          <p:spPr bwMode="auto">
            <a:xfrm>
              <a:off x="2448"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a2</a:t>
              </a:r>
            </a:p>
          </p:txBody>
        </p:sp>
        <p:sp>
          <p:nvSpPr>
            <p:cNvPr id="81977" name="Rectangle 99"/>
            <p:cNvSpPr>
              <a:spLocks noChangeArrowheads="1"/>
            </p:cNvSpPr>
            <p:nvPr/>
          </p:nvSpPr>
          <p:spPr bwMode="auto">
            <a:xfrm>
              <a:off x="2832"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1978" name="Rectangle 100"/>
            <p:cNvSpPr>
              <a:spLocks noChangeArrowheads="1"/>
            </p:cNvSpPr>
            <p:nvPr/>
          </p:nvSpPr>
          <p:spPr bwMode="auto">
            <a:xfrm>
              <a:off x="2448"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a1</a:t>
              </a:r>
            </a:p>
          </p:txBody>
        </p:sp>
        <p:sp>
          <p:nvSpPr>
            <p:cNvPr id="81979" name="Rectangle 101"/>
            <p:cNvSpPr>
              <a:spLocks noChangeArrowheads="1"/>
            </p:cNvSpPr>
            <p:nvPr/>
          </p:nvSpPr>
          <p:spPr bwMode="auto">
            <a:xfrm>
              <a:off x="2832"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a:t>
              </a:r>
            </a:p>
          </p:txBody>
        </p:sp>
        <p:sp>
          <p:nvSpPr>
            <p:cNvPr id="81980" name="Rectangle 102"/>
            <p:cNvSpPr>
              <a:spLocks noChangeArrowheads="1"/>
            </p:cNvSpPr>
            <p:nvPr/>
          </p:nvSpPr>
          <p:spPr bwMode="auto">
            <a:xfrm>
              <a:off x="2448"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a:t>
              </a:r>
            </a:p>
          </p:txBody>
        </p:sp>
        <p:sp>
          <p:nvSpPr>
            <p:cNvPr id="81981" name="Line 103"/>
            <p:cNvSpPr>
              <a:spLocks noChangeShapeType="1"/>
            </p:cNvSpPr>
            <p:nvPr/>
          </p:nvSpPr>
          <p:spPr bwMode="auto">
            <a:xfrm>
              <a:off x="2448" y="2640"/>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2" name="Line 104"/>
            <p:cNvSpPr>
              <a:spLocks noChangeShapeType="1"/>
            </p:cNvSpPr>
            <p:nvPr/>
          </p:nvSpPr>
          <p:spPr bwMode="auto">
            <a:xfrm>
              <a:off x="2448" y="2889"/>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3" name="Line 105"/>
            <p:cNvSpPr>
              <a:spLocks noChangeShapeType="1"/>
            </p:cNvSpPr>
            <p:nvPr/>
          </p:nvSpPr>
          <p:spPr bwMode="auto">
            <a:xfrm>
              <a:off x="2448" y="3138"/>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4" name="Line 106"/>
            <p:cNvSpPr>
              <a:spLocks noChangeShapeType="1"/>
            </p:cNvSpPr>
            <p:nvPr/>
          </p:nvSpPr>
          <p:spPr bwMode="auto">
            <a:xfrm>
              <a:off x="2448" y="3387"/>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5" name="Line 107"/>
            <p:cNvSpPr>
              <a:spLocks noChangeShapeType="1"/>
            </p:cNvSpPr>
            <p:nvPr/>
          </p:nvSpPr>
          <p:spPr bwMode="auto">
            <a:xfrm>
              <a:off x="2448" y="3636"/>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6" name="Line 108"/>
            <p:cNvSpPr>
              <a:spLocks noChangeShapeType="1"/>
            </p:cNvSpPr>
            <p:nvPr/>
          </p:nvSpPr>
          <p:spPr bwMode="auto">
            <a:xfrm>
              <a:off x="2448" y="4134"/>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7" name="Line 109"/>
            <p:cNvSpPr>
              <a:spLocks noChangeShapeType="1"/>
            </p:cNvSpPr>
            <p:nvPr/>
          </p:nvSpPr>
          <p:spPr bwMode="auto">
            <a:xfrm>
              <a:off x="2448"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8" name="Line 110"/>
            <p:cNvSpPr>
              <a:spLocks noChangeShapeType="1"/>
            </p:cNvSpPr>
            <p:nvPr/>
          </p:nvSpPr>
          <p:spPr bwMode="auto">
            <a:xfrm>
              <a:off x="2832" y="2640"/>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89" name="Line 111"/>
            <p:cNvSpPr>
              <a:spLocks noChangeShapeType="1"/>
            </p:cNvSpPr>
            <p:nvPr/>
          </p:nvSpPr>
          <p:spPr bwMode="auto">
            <a:xfrm>
              <a:off x="3216"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90" name="Line 112"/>
            <p:cNvSpPr>
              <a:spLocks noChangeShapeType="1"/>
            </p:cNvSpPr>
            <p:nvPr/>
          </p:nvSpPr>
          <p:spPr bwMode="auto">
            <a:xfrm>
              <a:off x="2448" y="388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1934" name="AutoShape 113"/>
          <p:cNvSpPr>
            <a:spLocks noChangeArrowheads="1"/>
          </p:cNvSpPr>
          <p:nvPr/>
        </p:nvSpPr>
        <p:spPr bwMode="auto">
          <a:xfrm rot="5400000">
            <a:off x="3352800" y="4862513"/>
            <a:ext cx="228600" cy="3810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1935" name="Text Box 114"/>
          <p:cNvSpPr txBox="1">
            <a:spLocks noChangeArrowheads="1"/>
          </p:cNvSpPr>
          <p:nvPr/>
        </p:nvSpPr>
        <p:spPr bwMode="auto">
          <a:xfrm>
            <a:off x="5257800" y="4710113"/>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3600">
                <a:latin typeface="华文新魏" panose="02010800040101010101" pitchFamily="2" charset="-122"/>
              </a:rPr>
              <a:t>=</a:t>
            </a:r>
          </a:p>
        </p:txBody>
      </p:sp>
      <p:grpSp>
        <p:nvGrpSpPr>
          <p:cNvPr id="81936" name="Group 115"/>
          <p:cNvGrpSpPr>
            <a:grpSpLocks/>
          </p:cNvGrpSpPr>
          <p:nvPr/>
        </p:nvGrpSpPr>
        <p:grpSpPr bwMode="auto">
          <a:xfrm>
            <a:off x="5791200" y="3948113"/>
            <a:ext cx="1828800" cy="2371725"/>
            <a:chOff x="3744" y="2640"/>
            <a:chExt cx="1152" cy="1494"/>
          </a:xfrm>
        </p:grpSpPr>
        <p:sp>
          <p:nvSpPr>
            <p:cNvPr id="81940" name="Rectangle 116"/>
            <p:cNvSpPr>
              <a:spLocks noChangeArrowheads="1"/>
            </p:cNvSpPr>
            <p:nvPr/>
          </p:nvSpPr>
          <p:spPr bwMode="auto">
            <a:xfrm>
              <a:off x="4512"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1941" name="Rectangle 117"/>
            <p:cNvSpPr>
              <a:spLocks noChangeArrowheads="1"/>
            </p:cNvSpPr>
            <p:nvPr/>
          </p:nvSpPr>
          <p:spPr bwMode="auto">
            <a:xfrm>
              <a:off x="4128"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b3</a:t>
              </a:r>
            </a:p>
          </p:txBody>
        </p:sp>
        <p:sp>
          <p:nvSpPr>
            <p:cNvPr id="81942" name="Rectangle 118"/>
            <p:cNvSpPr>
              <a:spLocks noChangeArrowheads="1"/>
            </p:cNvSpPr>
            <p:nvPr/>
          </p:nvSpPr>
          <p:spPr bwMode="auto">
            <a:xfrm>
              <a:off x="3744"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a4</a:t>
              </a:r>
            </a:p>
          </p:txBody>
        </p:sp>
        <p:sp>
          <p:nvSpPr>
            <p:cNvPr id="81943" name="Rectangle 119"/>
            <p:cNvSpPr>
              <a:spLocks noChangeArrowheads="1"/>
            </p:cNvSpPr>
            <p:nvPr/>
          </p:nvSpPr>
          <p:spPr bwMode="auto">
            <a:xfrm>
              <a:off x="4512"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c3</a:t>
              </a:r>
            </a:p>
          </p:txBody>
        </p:sp>
        <p:sp>
          <p:nvSpPr>
            <p:cNvPr id="81944" name="Rectangle 120"/>
            <p:cNvSpPr>
              <a:spLocks noChangeArrowheads="1"/>
            </p:cNvSpPr>
            <p:nvPr/>
          </p:nvSpPr>
          <p:spPr bwMode="auto">
            <a:xfrm>
              <a:off x="4128"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b3</a:t>
              </a:r>
            </a:p>
          </p:txBody>
        </p:sp>
        <p:sp>
          <p:nvSpPr>
            <p:cNvPr id="81945" name="Rectangle 121"/>
            <p:cNvSpPr>
              <a:spLocks noChangeArrowheads="1"/>
            </p:cNvSpPr>
            <p:nvPr/>
          </p:nvSpPr>
          <p:spPr bwMode="auto">
            <a:xfrm>
              <a:off x="3744"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a5</a:t>
              </a:r>
            </a:p>
          </p:txBody>
        </p:sp>
        <p:sp>
          <p:nvSpPr>
            <p:cNvPr id="81946" name="Rectangle 122"/>
            <p:cNvSpPr>
              <a:spLocks noChangeArrowheads="1"/>
            </p:cNvSpPr>
            <p:nvPr/>
          </p:nvSpPr>
          <p:spPr bwMode="auto">
            <a:xfrm>
              <a:off x="4512"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c2</a:t>
              </a:r>
            </a:p>
          </p:txBody>
        </p:sp>
        <p:sp>
          <p:nvSpPr>
            <p:cNvPr id="81947" name="Rectangle 123"/>
            <p:cNvSpPr>
              <a:spLocks noChangeArrowheads="1"/>
            </p:cNvSpPr>
            <p:nvPr/>
          </p:nvSpPr>
          <p:spPr bwMode="auto">
            <a:xfrm>
              <a:off x="4128"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b2</a:t>
              </a:r>
            </a:p>
          </p:txBody>
        </p:sp>
        <p:sp>
          <p:nvSpPr>
            <p:cNvPr id="81948" name="Rectangle 124"/>
            <p:cNvSpPr>
              <a:spLocks noChangeArrowheads="1"/>
            </p:cNvSpPr>
            <p:nvPr/>
          </p:nvSpPr>
          <p:spPr bwMode="auto">
            <a:xfrm>
              <a:off x="3744"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a3</a:t>
              </a:r>
            </a:p>
          </p:txBody>
        </p:sp>
        <p:sp>
          <p:nvSpPr>
            <p:cNvPr id="81949" name="Rectangle 125"/>
            <p:cNvSpPr>
              <a:spLocks noChangeArrowheads="1"/>
            </p:cNvSpPr>
            <p:nvPr/>
          </p:nvSpPr>
          <p:spPr bwMode="auto">
            <a:xfrm>
              <a:off x="4512"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1950" name="Rectangle 126"/>
            <p:cNvSpPr>
              <a:spLocks noChangeArrowheads="1"/>
            </p:cNvSpPr>
            <p:nvPr/>
          </p:nvSpPr>
          <p:spPr bwMode="auto">
            <a:xfrm>
              <a:off x="4128"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1951" name="Rectangle 127"/>
            <p:cNvSpPr>
              <a:spLocks noChangeArrowheads="1"/>
            </p:cNvSpPr>
            <p:nvPr/>
          </p:nvSpPr>
          <p:spPr bwMode="auto">
            <a:xfrm>
              <a:off x="3744"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a2</a:t>
              </a:r>
            </a:p>
          </p:txBody>
        </p:sp>
        <p:sp>
          <p:nvSpPr>
            <p:cNvPr id="81952" name="Rectangle 128"/>
            <p:cNvSpPr>
              <a:spLocks noChangeArrowheads="1"/>
            </p:cNvSpPr>
            <p:nvPr/>
          </p:nvSpPr>
          <p:spPr bwMode="auto">
            <a:xfrm>
              <a:off x="4512"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c1</a:t>
              </a:r>
            </a:p>
          </p:txBody>
        </p:sp>
        <p:sp>
          <p:nvSpPr>
            <p:cNvPr id="81953" name="Rectangle 129"/>
            <p:cNvSpPr>
              <a:spLocks noChangeArrowheads="1"/>
            </p:cNvSpPr>
            <p:nvPr/>
          </p:nvSpPr>
          <p:spPr bwMode="auto">
            <a:xfrm>
              <a:off x="4128"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b1</a:t>
              </a:r>
            </a:p>
          </p:txBody>
        </p:sp>
        <p:sp>
          <p:nvSpPr>
            <p:cNvPr id="81954" name="Rectangle 130"/>
            <p:cNvSpPr>
              <a:spLocks noChangeArrowheads="1"/>
            </p:cNvSpPr>
            <p:nvPr/>
          </p:nvSpPr>
          <p:spPr bwMode="auto">
            <a:xfrm>
              <a:off x="3744"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a1</a:t>
              </a:r>
            </a:p>
          </p:txBody>
        </p:sp>
        <p:sp>
          <p:nvSpPr>
            <p:cNvPr id="81955" name="Rectangle 131"/>
            <p:cNvSpPr>
              <a:spLocks noChangeArrowheads="1"/>
            </p:cNvSpPr>
            <p:nvPr/>
          </p:nvSpPr>
          <p:spPr bwMode="auto">
            <a:xfrm>
              <a:off x="4512"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C</a:t>
              </a:r>
            </a:p>
          </p:txBody>
        </p:sp>
        <p:sp>
          <p:nvSpPr>
            <p:cNvPr id="81956" name="Rectangle 132"/>
            <p:cNvSpPr>
              <a:spLocks noChangeArrowheads="1"/>
            </p:cNvSpPr>
            <p:nvPr/>
          </p:nvSpPr>
          <p:spPr bwMode="auto">
            <a:xfrm>
              <a:off x="4128"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B</a:t>
              </a:r>
            </a:p>
          </p:txBody>
        </p:sp>
        <p:sp>
          <p:nvSpPr>
            <p:cNvPr id="81957" name="Rectangle 133"/>
            <p:cNvSpPr>
              <a:spLocks noChangeArrowheads="1"/>
            </p:cNvSpPr>
            <p:nvPr/>
          </p:nvSpPr>
          <p:spPr bwMode="auto">
            <a:xfrm>
              <a:off x="3744"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buFont typeface="Wingdings" panose="05000000000000000000" pitchFamily="2" charset="2"/>
                <a:buNone/>
              </a:pPr>
              <a:r>
                <a:rPr lang="en-US" altLang="zh-CN" sz="2000">
                  <a:latin typeface="华文新魏" panose="02010800040101010101" pitchFamily="2" charset="-122"/>
                </a:rPr>
                <a:t>A</a:t>
              </a:r>
            </a:p>
          </p:txBody>
        </p:sp>
        <p:sp>
          <p:nvSpPr>
            <p:cNvPr id="81958" name="Line 134"/>
            <p:cNvSpPr>
              <a:spLocks noChangeShapeType="1"/>
            </p:cNvSpPr>
            <p:nvPr/>
          </p:nvSpPr>
          <p:spPr bwMode="auto">
            <a:xfrm>
              <a:off x="3744" y="2640"/>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59" name="Line 135"/>
            <p:cNvSpPr>
              <a:spLocks noChangeShapeType="1"/>
            </p:cNvSpPr>
            <p:nvPr/>
          </p:nvSpPr>
          <p:spPr bwMode="auto">
            <a:xfrm>
              <a:off x="3744" y="2889"/>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0" name="Line 136"/>
            <p:cNvSpPr>
              <a:spLocks noChangeShapeType="1"/>
            </p:cNvSpPr>
            <p:nvPr/>
          </p:nvSpPr>
          <p:spPr bwMode="auto">
            <a:xfrm>
              <a:off x="3744" y="3138"/>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1" name="Line 137"/>
            <p:cNvSpPr>
              <a:spLocks noChangeShapeType="1"/>
            </p:cNvSpPr>
            <p:nvPr/>
          </p:nvSpPr>
          <p:spPr bwMode="auto">
            <a:xfrm>
              <a:off x="3744" y="3387"/>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2" name="Line 138"/>
            <p:cNvSpPr>
              <a:spLocks noChangeShapeType="1"/>
            </p:cNvSpPr>
            <p:nvPr/>
          </p:nvSpPr>
          <p:spPr bwMode="auto">
            <a:xfrm>
              <a:off x="3744" y="3636"/>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3" name="Line 139"/>
            <p:cNvSpPr>
              <a:spLocks noChangeShapeType="1"/>
            </p:cNvSpPr>
            <p:nvPr/>
          </p:nvSpPr>
          <p:spPr bwMode="auto">
            <a:xfrm>
              <a:off x="3744" y="4134"/>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4" name="Line 140"/>
            <p:cNvSpPr>
              <a:spLocks noChangeShapeType="1"/>
            </p:cNvSpPr>
            <p:nvPr/>
          </p:nvSpPr>
          <p:spPr bwMode="auto">
            <a:xfrm>
              <a:off x="3744"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5" name="Line 141"/>
            <p:cNvSpPr>
              <a:spLocks noChangeShapeType="1"/>
            </p:cNvSpPr>
            <p:nvPr/>
          </p:nvSpPr>
          <p:spPr bwMode="auto">
            <a:xfrm>
              <a:off x="4128" y="2640"/>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6" name="Line 142"/>
            <p:cNvSpPr>
              <a:spLocks noChangeShapeType="1"/>
            </p:cNvSpPr>
            <p:nvPr/>
          </p:nvSpPr>
          <p:spPr bwMode="auto">
            <a:xfrm>
              <a:off x="4512" y="2640"/>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7" name="Line 143"/>
            <p:cNvSpPr>
              <a:spLocks noChangeShapeType="1"/>
            </p:cNvSpPr>
            <p:nvPr/>
          </p:nvSpPr>
          <p:spPr bwMode="auto">
            <a:xfrm>
              <a:off x="4896"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68" name="Line 144"/>
            <p:cNvSpPr>
              <a:spLocks noChangeShapeType="1"/>
            </p:cNvSpPr>
            <p:nvPr/>
          </p:nvSpPr>
          <p:spPr bwMode="auto">
            <a:xfrm>
              <a:off x="3744" y="3885"/>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1937" name="AutoShape 145"/>
          <p:cNvSpPr>
            <a:spLocks noChangeArrowheads="1"/>
          </p:cNvSpPr>
          <p:nvPr/>
        </p:nvSpPr>
        <p:spPr bwMode="auto">
          <a:xfrm>
            <a:off x="1066800" y="4862513"/>
            <a:ext cx="685800" cy="304800"/>
          </a:xfrm>
          <a:prstGeom prst="rightArrow">
            <a:avLst>
              <a:gd name="adj1" fmla="val 50000"/>
              <a:gd name="adj2" fmla="val 56250"/>
            </a:avLst>
          </a:prstGeom>
          <a:solidFill>
            <a:schemeClr val="tx2">
              <a:lumMod val="40000"/>
              <a:lumOff val="60000"/>
            </a:schemeClr>
          </a:solidFill>
          <a:ln w="9525">
            <a:solidFill>
              <a:schemeClr val="bg2"/>
            </a:solidFill>
            <a:miter lim="800000"/>
            <a:headEnd/>
            <a:tailEnd/>
          </a:ln>
        </p:spPr>
        <p:txBody>
          <a:bodyPr wrap="none" anchor="ct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1938" name="AutoShape 146"/>
          <p:cNvSpPr>
            <a:spLocks noChangeArrowheads="1"/>
          </p:cNvSpPr>
          <p:nvPr/>
        </p:nvSpPr>
        <p:spPr bwMode="auto">
          <a:xfrm>
            <a:off x="457200" y="5395913"/>
            <a:ext cx="1066800" cy="457200"/>
          </a:xfrm>
          <a:prstGeom prst="wedgeRoundRectCallout">
            <a:avLst>
              <a:gd name="adj1" fmla="val 87500"/>
              <a:gd name="adj2" fmla="val 108333"/>
              <a:gd name="adj3" fmla="val 16667"/>
            </a:avLst>
          </a:prstGeom>
          <a:solidFill>
            <a:schemeClr val="tx2">
              <a:lumMod val="40000"/>
              <a:lumOff val="60000"/>
            </a:schemeClr>
          </a:solidFill>
          <a:ln w="9525">
            <a:solidFill>
              <a:schemeClr val="bg2"/>
            </a:solidFill>
            <a:miter lim="800000"/>
            <a:headEnd/>
            <a:tailEnd/>
          </a:ln>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rPr>
              <a:t>插入</a:t>
            </a:r>
          </a:p>
        </p:txBody>
      </p:sp>
      <p:sp>
        <p:nvSpPr>
          <p:cNvPr id="81939" name="AutoShape 147"/>
          <p:cNvSpPr>
            <a:spLocks noChangeArrowheads="1"/>
          </p:cNvSpPr>
          <p:nvPr/>
        </p:nvSpPr>
        <p:spPr bwMode="auto">
          <a:xfrm>
            <a:off x="7924800" y="4343400"/>
            <a:ext cx="990600" cy="685800"/>
          </a:xfrm>
          <a:prstGeom prst="wedgeRoundRectCallout">
            <a:avLst>
              <a:gd name="adj1" fmla="val -81731"/>
              <a:gd name="adj2" fmla="val 213194"/>
              <a:gd name="adj3" fmla="val 16667"/>
            </a:avLst>
          </a:prstGeom>
          <a:solidFill>
            <a:schemeClr val="tx2">
              <a:lumMod val="40000"/>
              <a:lumOff val="60000"/>
            </a:schemeClr>
          </a:solidFill>
          <a:ln w="9525">
            <a:solidFill>
              <a:schemeClr val="bg2"/>
            </a:solidFill>
            <a:miter lim="800000"/>
            <a:headEnd/>
            <a:tailEnd/>
          </a:ln>
        </p:spPr>
        <p:txBody>
          <a:bodyPr/>
          <a:lstStyle>
            <a:lvl1pPr eaLnBrk="0" hangingPunct="0">
              <a:spcBef>
                <a:spcPct val="20000"/>
              </a:spcBef>
              <a:buClr>
                <a:schemeClr val="folHlink"/>
              </a:buClr>
              <a:buSzPct val="80000"/>
              <a:buFont typeface="Wingdings" panose="05000000000000000000" pitchFamily="2" charset="2"/>
              <a:buChar char="l"/>
              <a:defRPr kumimoji="1" sz="3000">
                <a:solidFill>
                  <a:schemeClr val="bg2"/>
                </a:solidFill>
                <a:latin typeface="Arial" panose="020B0604020202020204" pitchFamily="34" charset="0"/>
                <a:ea typeface="华文新魏" panose="02010800040101010101" pitchFamily="2" charset="-122"/>
              </a:defRPr>
            </a:lvl1pPr>
            <a:lvl2pPr marL="742950" indent="-285750" eaLnBrk="0" hangingPunct="0">
              <a:spcBef>
                <a:spcPct val="20000"/>
              </a:spcBef>
              <a:buClr>
                <a:schemeClr val="folHlink"/>
              </a:buClr>
              <a:buChar char="–"/>
              <a:defRPr kumimoji="1" sz="2800">
                <a:solidFill>
                  <a:schemeClr val="bg2"/>
                </a:solidFill>
                <a:latin typeface="Arial" panose="020B0604020202020204" pitchFamily="34" charset="0"/>
                <a:ea typeface="华文新魏" panose="02010800040101010101" pitchFamily="2" charset="-122"/>
              </a:defRPr>
            </a:lvl2pPr>
            <a:lvl3pPr marL="1143000" indent="-228600" eaLnBrk="0" hangingPunct="0">
              <a:spcBef>
                <a:spcPct val="20000"/>
              </a:spcBef>
              <a:buClr>
                <a:schemeClr val="folHlink"/>
              </a:buClr>
              <a:buSzPct val="75000"/>
              <a:buFont typeface="Wingdings" panose="05000000000000000000" pitchFamily="2" charset="2"/>
              <a:buChar char="l"/>
              <a:defRPr kumimoji="1" sz="2400">
                <a:solidFill>
                  <a:schemeClr val="bg2"/>
                </a:solidFill>
                <a:latin typeface="Arial" panose="020B0604020202020204" pitchFamily="34" charset="0"/>
                <a:ea typeface="华文新魏" panose="02010800040101010101" pitchFamily="2" charset="-122"/>
              </a:defRPr>
            </a:lvl3pPr>
            <a:lvl4pPr marL="1600200" indent="-228600" eaLnBrk="0" hangingPunct="0">
              <a:spcBef>
                <a:spcPct val="20000"/>
              </a:spcBef>
              <a:buClr>
                <a:schemeClr val="folHlink"/>
              </a:buClr>
              <a:buChar char="–"/>
              <a:defRPr kumimoji="1" sz="2000">
                <a:solidFill>
                  <a:schemeClr val="bg2"/>
                </a:solidFill>
                <a:latin typeface="Arial" panose="020B0604020202020204" pitchFamily="34" charset="0"/>
                <a:ea typeface="华文新魏" panose="02010800040101010101" pitchFamily="2" charset="-122"/>
              </a:defRPr>
            </a:lvl4pPr>
            <a:lvl5pPr marL="2057400" indent="-228600" eaLnBrk="0" hangingPunct="0">
              <a:spcBef>
                <a:spcPct val="20000"/>
              </a:spcBef>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rPr>
              <a:t>违反</a:t>
            </a:r>
          </a:p>
          <a:p>
            <a:pPr algn="ctr" eaLnBrk="1" hangingPunct="1">
              <a:spcBef>
                <a:spcPct val="0"/>
              </a:spcBef>
              <a:buClrTx/>
              <a:buSzTx/>
              <a:buFontTx/>
              <a:buNone/>
            </a:pPr>
            <a:r>
              <a:rPr lang="en-US" altLang="zh-CN" sz="2000">
                <a:latin typeface="华文新魏" panose="02010800040101010101" pitchFamily="2" charset="-122"/>
              </a:rPr>
              <a:t>B </a:t>
            </a:r>
            <a:r>
              <a:rPr lang="en-US" altLang="zh-CN" sz="2000">
                <a:latin typeface="华文新魏" panose="02010800040101010101" pitchFamily="2" charset="-122"/>
                <a:sym typeface="Symbol" panose="05050102010706020507" pitchFamily="18" charset="2"/>
              </a:rPr>
              <a:t></a:t>
            </a:r>
            <a:r>
              <a:rPr lang="en-US" altLang="zh-CN" sz="2000">
                <a:latin typeface="华文新魏" panose="02010800040101010101" pitchFamily="2" charset="-122"/>
              </a:rPr>
              <a:t> C</a:t>
            </a:r>
          </a:p>
        </p:txBody>
      </p:sp>
    </p:spTree>
    <p:extLst>
      <p:ext uri="{BB962C8B-B14F-4D97-AF65-F5344CB8AC3E}">
        <p14:creationId xmlns:p14="http://schemas.microsoft.com/office/powerpoint/2010/main" val="14117421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709613" y="212725"/>
            <a:ext cx="7993062" cy="441325"/>
          </a:xfrm>
        </p:spPr>
        <p:txBody>
          <a:bodyPr/>
          <a:lstStyle/>
          <a:p>
            <a:r>
              <a:rPr lang="zh-CN" altLang="en-US" smtClean="0"/>
              <a:t>保持依赖</a:t>
            </a:r>
          </a:p>
        </p:txBody>
      </p:sp>
      <p:sp>
        <p:nvSpPr>
          <p:cNvPr id="119811" name="Rectangle 3"/>
          <p:cNvSpPr>
            <a:spLocks noGrp="1" noChangeArrowheads="1"/>
          </p:cNvSpPr>
          <p:nvPr>
            <p:ph type="body" idx="1"/>
          </p:nvPr>
        </p:nvSpPr>
        <p:spPr>
          <a:xfrm>
            <a:off x="814388" y="1093788"/>
            <a:ext cx="7456487" cy="4716462"/>
          </a:xfrm>
        </p:spPr>
        <p:txBody>
          <a:bodyPr/>
          <a:lstStyle/>
          <a:p>
            <a:r>
              <a:rPr lang="en-US" altLang="zh-CN" sz="2400" dirty="0" smtClean="0"/>
              <a:t> </a:t>
            </a:r>
            <a:r>
              <a:rPr lang="zh-CN" altLang="en-US" sz="2400" dirty="0" smtClean="0"/>
              <a:t>令</a:t>
            </a:r>
            <a:r>
              <a:rPr lang="en-US" altLang="zh-CN" sz="2400" i="1" dirty="0" smtClean="0"/>
              <a:t>F</a:t>
            </a:r>
            <a:r>
              <a:rPr lang="en-US" altLang="zh-CN" sz="2400" i="1" baseline="-25000" dirty="0" smtClean="0"/>
              <a:t>i</a:t>
            </a:r>
            <a:r>
              <a:rPr lang="en-US" altLang="zh-CN" sz="2400" i="1" dirty="0" smtClean="0"/>
              <a:t> </a:t>
            </a:r>
            <a:r>
              <a:rPr lang="zh-CN" altLang="en-US" sz="2400" dirty="0" smtClean="0"/>
              <a:t>为函数依赖集</a:t>
            </a:r>
            <a:r>
              <a:rPr lang="en-US" altLang="zh-CN" sz="2400" i="1" dirty="0" smtClean="0"/>
              <a:t>F </a:t>
            </a:r>
            <a:r>
              <a:rPr lang="en-US" altLang="zh-CN" sz="2400" i="1" baseline="30000" dirty="0" smtClean="0"/>
              <a:t>+</a:t>
            </a:r>
            <a:r>
              <a:rPr lang="en-US" altLang="zh-CN" sz="2400" dirty="0" smtClean="0"/>
              <a:t> </a:t>
            </a:r>
            <a:r>
              <a:rPr lang="zh-CN" altLang="en-US" sz="2400" dirty="0" smtClean="0"/>
              <a:t>只包含</a:t>
            </a:r>
            <a:r>
              <a:rPr lang="en-US" altLang="zh-CN" sz="2400" i="1" dirty="0" err="1" smtClean="0"/>
              <a:t>R</a:t>
            </a:r>
            <a:r>
              <a:rPr lang="en-US" altLang="zh-CN" sz="2400" i="1" baseline="-25000" dirty="0" err="1" smtClean="0"/>
              <a:t>i</a:t>
            </a:r>
            <a:r>
              <a:rPr lang="en-US" altLang="zh-CN" sz="2400" i="1" baseline="-25000" dirty="0" smtClean="0"/>
              <a:t> </a:t>
            </a:r>
            <a:r>
              <a:rPr lang="zh-CN" altLang="en-US" sz="2400" dirty="0" smtClean="0"/>
              <a:t>中属性的函数依赖集合 </a:t>
            </a:r>
            <a:endParaRPr lang="en-US" altLang="zh-CN" sz="2400" dirty="0" smtClean="0"/>
          </a:p>
          <a:p>
            <a:pPr lvl="1" eaLnBrk="1" hangingPunct="1"/>
            <a:r>
              <a:rPr lang="en-US" altLang="zh-CN" sz="2000" i="1" dirty="0" err="1"/>
              <a:t>R</a:t>
            </a:r>
            <a:r>
              <a:rPr lang="en-US" altLang="zh-CN" sz="2000" i="1" baseline="-25000" dirty="0" err="1"/>
              <a:t>i</a:t>
            </a:r>
            <a:r>
              <a:rPr lang="en-US" altLang="zh-CN" sz="2000" i="1" baseline="-25000" dirty="0"/>
              <a:t> </a:t>
            </a:r>
            <a:r>
              <a:rPr lang="zh-CN" altLang="en-US" sz="2000" dirty="0"/>
              <a:t>中</a:t>
            </a:r>
            <a:r>
              <a:rPr lang="zh-CN" altLang="en-US" sz="2000" dirty="0" smtClean="0"/>
              <a:t>属性集简记为</a:t>
            </a:r>
            <a:r>
              <a:rPr lang="en-US" altLang="zh-CN" sz="2000" dirty="0" smtClean="0">
                <a:sym typeface="Symbol" panose="05050102010706020507" pitchFamily="18" charset="2"/>
              </a:rPr>
              <a:t>Z</a:t>
            </a:r>
            <a:r>
              <a:rPr lang="zh-CN" altLang="en-US" sz="2000" dirty="0" smtClean="0">
                <a:sym typeface="Symbol" panose="05050102010706020507" pitchFamily="18" charset="2"/>
              </a:rPr>
              <a:t>，</a:t>
            </a:r>
            <a:r>
              <a:rPr lang="en-US" altLang="zh-CN" sz="2000" i="1" dirty="0"/>
              <a:t> F</a:t>
            </a:r>
            <a:r>
              <a:rPr lang="en-US" altLang="zh-CN" sz="2000" i="1" baseline="-25000" dirty="0"/>
              <a:t>i</a:t>
            </a:r>
            <a:r>
              <a:rPr lang="en-US" altLang="zh-CN" sz="2000" i="1" dirty="0"/>
              <a:t> </a:t>
            </a:r>
            <a:r>
              <a:rPr lang="zh-CN" altLang="en-US" sz="2000" dirty="0"/>
              <a:t>为</a:t>
            </a:r>
            <a:r>
              <a:rPr lang="zh-CN" altLang="en-US" sz="2000" dirty="0" smtClean="0">
                <a:sym typeface="Symbol" panose="05050102010706020507" pitchFamily="18" charset="2"/>
              </a:rPr>
              <a:t>函数依赖集合</a:t>
            </a:r>
            <a:r>
              <a:rPr lang="en-US" altLang="zh-CN" sz="2000" dirty="0" smtClean="0"/>
              <a:t>F</a:t>
            </a:r>
            <a:r>
              <a:rPr lang="zh-CN" altLang="en-US" sz="2000" dirty="0" smtClean="0"/>
              <a:t>在</a:t>
            </a:r>
            <a:r>
              <a:rPr lang="en-US" altLang="zh-CN" sz="2000" dirty="0" smtClean="0"/>
              <a:t>Z</a:t>
            </a:r>
            <a:r>
              <a:rPr lang="zh-CN" altLang="en-US" sz="2000" dirty="0" smtClean="0"/>
              <a:t>上的投影</a:t>
            </a:r>
          </a:p>
          <a:p>
            <a:pPr lvl="1" algn="ctr" eaLnBrk="1" hangingPunct="1">
              <a:buFontTx/>
              <a:buNone/>
            </a:pPr>
            <a:r>
              <a:rPr lang="zh-CN" altLang="en-US" sz="2000" dirty="0" smtClean="0">
                <a:sym typeface="Symbol" panose="05050102010706020507" pitchFamily="18" charset="2"/>
              </a:rPr>
              <a:t>∏</a:t>
            </a:r>
            <a:r>
              <a:rPr lang="en-US" altLang="zh-CN" sz="2000" baseline="-14000" dirty="0">
                <a:sym typeface="Symbol" panose="05050102010706020507" pitchFamily="18" charset="2"/>
              </a:rPr>
              <a:t>Z</a:t>
            </a:r>
            <a:r>
              <a:rPr lang="en-US" altLang="zh-CN" sz="2000" dirty="0">
                <a:sym typeface="Symbol" panose="05050102010706020507" pitchFamily="18" charset="2"/>
              </a:rPr>
              <a:t>(F) = {XY | XYF</a:t>
            </a:r>
            <a:r>
              <a:rPr lang="en-US" altLang="zh-CN" sz="2800" baseline="30000" dirty="0">
                <a:sym typeface="Symbol" panose="05050102010706020507" pitchFamily="18" charset="2"/>
              </a:rPr>
              <a:t>+</a:t>
            </a:r>
            <a:r>
              <a:rPr lang="en-US" altLang="zh-CN" sz="2000" dirty="0">
                <a:sym typeface="Symbol" panose="05050102010706020507" pitchFamily="18" charset="2"/>
              </a:rPr>
              <a:t>  XY  Z</a:t>
            </a:r>
            <a:r>
              <a:rPr lang="en-US" altLang="zh-CN" sz="2000" dirty="0"/>
              <a:t>}</a:t>
            </a:r>
          </a:p>
          <a:p>
            <a:endParaRPr lang="en-US" altLang="zh-CN" sz="2000" dirty="0" smtClean="0"/>
          </a:p>
          <a:p>
            <a:r>
              <a:rPr lang="zh-CN" altLang="en-US" sz="2000" dirty="0" smtClean="0"/>
              <a:t>分解 </a:t>
            </a:r>
            <a:r>
              <a:rPr lang="zh-CN" altLang="en-US" sz="2000" b="1" dirty="0" smtClean="0">
                <a:solidFill>
                  <a:srgbClr val="000099"/>
                </a:solidFill>
              </a:rPr>
              <a:t>保持依赖</a:t>
            </a:r>
            <a:r>
              <a:rPr lang="en-US" altLang="zh-CN" sz="2000" dirty="0" smtClean="0"/>
              <a:t>,  </a:t>
            </a:r>
            <a:r>
              <a:rPr lang="zh-CN" altLang="en-US" sz="2000" dirty="0" smtClean="0"/>
              <a:t>如果</a:t>
            </a:r>
          </a:p>
          <a:p>
            <a:pPr lvl="1">
              <a:buFont typeface="Webdings" panose="05030102010509060703" pitchFamily="18" charset="2"/>
              <a:buNone/>
            </a:pPr>
            <a:r>
              <a:rPr lang="en-US" altLang="zh-CN" sz="2000" dirty="0" smtClean="0"/>
              <a:t>         (</a:t>
            </a:r>
            <a:r>
              <a:rPr lang="en-US" altLang="zh-CN" sz="2000" i="1" dirty="0" smtClean="0"/>
              <a:t>F</a:t>
            </a:r>
            <a:r>
              <a:rPr lang="en-US" altLang="zh-CN" sz="2000" baseline="-25000" dirty="0" smtClean="0"/>
              <a:t>1</a:t>
            </a:r>
            <a:r>
              <a:rPr lang="en-US" altLang="zh-CN" sz="2000" i="1" dirty="0" smtClean="0"/>
              <a:t> </a:t>
            </a:r>
            <a:r>
              <a:rPr lang="en-US" altLang="zh-CN" sz="2000" dirty="0" smtClean="0">
                <a:sym typeface="Symbol" panose="05050102010706020507" pitchFamily="18" charset="2"/>
              </a:rPr>
              <a:t></a:t>
            </a:r>
            <a:r>
              <a:rPr lang="en-US" altLang="zh-CN" sz="2000" i="1" dirty="0" smtClean="0">
                <a:sym typeface="Symbol" panose="05050102010706020507" pitchFamily="18" charset="2"/>
              </a:rPr>
              <a:t> F</a:t>
            </a:r>
            <a:r>
              <a:rPr lang="en-US" altLang="zh-CN" sz="2000" baseline="-25000" dirty="0" smtClean="0">
                <a:sym typeface="Symbol" panose="05050102010706020507" pitchFamily="18" charset="2"/>
              </a:rPr>
              <a:t>2 </a:t>
            </a:r>
            <a:r>
              <a:rPr lang="en-US" altLang="zh-CN" sz="2000" dirty="0" smtClean="0">
                <a:sym typeface="Symbol" panose="05050102010706020507" pitchFamily="18" charset="2"/>
              </a:rPr>
              <a:t></a:t>
            </a:r>
            <a:r>
              <a:rPr lang="en-US" altLang="zh-CN" sz="2000" i="1" dirty="0" smtClean="0">
                <a:sym typeface="Symbol" panose="05050102010706020507" pitchFamily="18" charset="2"/>
              </a:rPr>
              <a:t> …</a:t>
            </a:r>
            <a:r>
              <a:rPr lang="en-US" altLang="zh-CN" sz="2000" dirty="0" smtClean="0">
                <a:sym typeface="Symbol" panose="05050102010706020507" pitchFamily="18" charset="2"/>
              </a:rPr>
              <a:t> </a:t>
            </a:r>
            <a:r>
              <a:rPr lang="en-US" altLang="zh-CN" sz="2000" i="1" dirty="0" smtClean="0">
                <a:sym typeface="Symbol" panose="05050102010706020507" pitchFamily="18" charset="2"/>
              </a:rPr>
              <a:t> </a:t>
            </a:r>
            <a:r>
              <a:rPr lang="en-US" altLang="zh-CN" sz="2000" i="1" dirty="0" err="1" smtClean="0">
                <a:sym typeface="Symbol" panose="05050102010706020507" pitchFamily="18" charset="2"/>
              </a:rPr>
              <a:t>F</a:t>
            </a:r>
            <a:r>
              <a:rPr lang="en-US" altLang="zh-CN" sz="2000" baseline="-25000" dirty="0" err="1" smtClean="0">
                <a:sym typeface="Symbol" panose="05050102010706020507" pitchFamily="18" charset="2"/>
              </a:rPr>
              <a:t>n</a:t>
            </a: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a:t>
            </a:r>
            <a:r>
              <a:rPr lang="en-US" altLang="zh-CN" sz="2000" baseline="30000" dirty="0" smtClean="0">
                <a:sym typeface="Symbol" panose="05050102010706020507" pitchFamily="18" charset="2"/>
              </a:rPr>
              <a:t>+</a:t>
            </a:r>
            <a:r>
              <a:rPr lang="en-US" altLang="zh-CN" sz="2000" dirty="0" smtClean="0">
                <a:sym typeface="Symbol" panose="05050102010706020507" pitchFamily="18" charset="2"/>
              </a:rPr>
              <a:t> = </a:t>
            </a:r>
            <a:r>
              <a:rPr lang="en-US" altLang="zh-CN" sz="2000" i="1" dirty="0" smtClean="0">
                <a:sym typeface="Symbol" panose="05050102010706020507" pitchFamily="18" charset="2"/>
              </a:rPr>
              <a:t>F </a:t>
            </a:r>
            <a:r>
              <a:rPr lang="en-US" altLang="zh-CN" sz="2000" i="1" baseline="30000" dirty="0" smtClean="0">
                <a:sym typeface="Symbol" panose="05050102010706020507" pitchFamily="18" charset="2"/>
              </a:rPr>
              <a:t>+</a:t>
            </a:r>
          </a:p>
          <a:p>
            <a:pPr lvl="1"/>
            <a:r>
              <a:rPr lang="zh-CN" altLang="en-US" sz="2000" dirty="0" smtClean="0"/>
              <a:t>如果不</a:t>
            </a:r>
            <a:r>
              <a:rPr lang="zh-CN" altLang="en-US" sz="2000" b="1" dirty="0">
                <a:solidFill>
                  <a:srgbClr val="000099"/>
                </a:solidFill>
              </a:rPr>
              <a:t>保持依赖</a:t>
            </a:r>
            <a:r>
              <a:rPr lang="zh-CN" altLang="en-US" sz="2000" dirty="0" smtClean="0"/>
              <a:t>，那么检查违反函数依赖的更新可能需要连接计算，代价很大</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66763" y="100013"/>
            <a:ext cx="8077200" cy="609600"/>
          </a:xfrm>
        </p:spPr>
        <p:txBody>
          <a:bodyPr/>
          <a:lstStyle/>
          <a:p>
            <a:r>
              <a:rPr lang="zh-CN" altLang="en-US" smtClean="0"/>
              <a:t>保持依赖性的验证</a:t>
            </a:r>
          </a:p>
        </p:txBody>
      </p:sp>
      <p:sp>
        <p:nvSpPr>
          <p:cNvPr id="68611" name="Rectangle 3"/>
          <p:cNvSpPr>
            <a:spLocks noGrp="1" noChangeArrowheads="1"/>
          </p:cNvSpPr>
          <p:nvPr>
            <p:ph type="body" idx="4294967295"/>
          </p:nvPr>
        </p:nvSpPr>
        <p:spPr>
          <a:xfrm>
            <a:off x="927100" y="1163638"/>
            <a:ext cx="7854950" cy="5197475"/>
          </a:xfrm>
        </p:spPr>
        <p:txBody>
          <a:bodyPr/>
          <a:lstStyle/>
          <a:p>
            <a:pPr>
              <a:lnSpc>
                <a:spcPct val="150000"/>
              </a:lnSpc>
              <a:defRPr/>
            </a:pPr>
            <a:r>
              <a:rPr lang="zh-CN" altLang="en-US" sz="2400" dirty="0" smtClean="0">
                <a:latin typeface="宋体" charset="-122"/>
                <a:ea typeface="宋体" charset="-122"/>
                <a:sym typeface="Symbol" pitchFamily="18" charset="2"/>
              </a:rPr>
              <a:t>为了检验    是否是保持依赖 将</a:t>
            </a:r>
            <a:r>
              <a:rPr lang="en-US" altLang="zh-CN" sz="2400" i="1" dirty="0" smtClean="0">
                <a:latin typeface="宋体" charset="-122"/>
                <a:ea typeface="宋体" charset="-122"/>
                <a:sym typeface="Symbol" pitchFamily="18" charset="2"/>
              </a:rPr>
              <a:t>R</a:t>
            </a:r>
            <a:r>
              <a:rPr lang="en-US" altLang="zh-CN" sz="2400" dirty="0" smtClean="0">
                <a:latin typeface="宋体" charset="-122"/>
                <a:ea typeface="宋体" charset="-122"/>
                <a:sym typeface="Symbol" pitchFamily="18" charset="2"/>
              </a:rPr>
              <a:t> </a:t>
            </a:r>
            <a:r>
              <a:rPr lang="zh-CN" altLang="en-US" sz="2400" dirty="0" smtClean="0">
                <a:latin typeface="宋体" charset="-122"/>
                <a:ea typeface="宋体" charset="-122"/>
                <a:sym typeface="Symbol" pitchFamily="18" charset="2"/>
              </a:rPr>
              <a:t>分解成 </a:t>
            </a:r>
            <a:r>
              <a:rPr lang="en-US" altLang="zh-CN" sz="2400" i="1" dirty="0" smtClean="0">
                <a:latin typeface="宋体" charset="-122"/>
                <a:ea typeface="宋体" charset="-122"/>
                <a:sym typeface="Symbol" pitchFamily="18" charset="2"/>
              </a:rPr>
              <a:t>R</a:t>
            </a:r>
            <a:r>
              <a:rPr lang="en-US" altLang="zh-CN" sz="2800" baseline="-25000" dirty="0" smtClean="0">
                <a:latin typeface="宋体" charset="-122"/>
                <a:ea typeface="宋体" charset="-122"/>
                <a:sym typeface="Symbol" pitchFamily="18" charset="2"/>
              </a:rPr>
              <a:t>1</a:t>
            </a:r>
            <a:r>
              <a:rPr lang="en-US" altLang="zh-CN" sz="2400" dirty="0" smtClean="0">
                <a:latin typeface="宋体" charset="-122"/>
                <a:ea typeface="宋体" charset="-122"/>
                <a:sym typeface="Symbol" pitchFamily="18" charset="2"/>
              </a:rPr>
              <a:t>, </a:t>
            </a:r>
            <a:r>
              <a:rPr lang="en-US" altLang="zh-CN" sz="2400" i="1" dirty="0" smtClean="0">
                <a:latin typeface="宋体" charset="-122"/>
                <a:ea typeface="宋体" charset="-122"/>
                <a:sym typeface="Symbol" pitchFamily="18" charset="2"/>
              </a:rPr>
              <a:t>R</a:t>
            </a:r>
            <a:r>
              <a:rPr lang="en-US" altLang="zh-CN" sz="2800" baseline="-25000" dirty="0" smtClean="0">
                <a:latin typeface="宋体" charset="-122"/>
                <a:ea typeface="宋体" charset="-122"/>
                <a:sym typeface="Symbol" pitchFamily="18" charset="2"/>
              </a:rPr>
              <a:t>2</a:t>
            </a:r>
            <a:r>
              <a:rPr lang="en-US" altLang="zh-CN" sz="2400" dirty="0" smtClean="0">
                <a:latin typeface="宋体" charset="-122"/>
                <a:ea typeface="宋体" charset="-122"/>
                <a:sym typeface="Symbol" pitchFamily="18" charset="2"/>
              </a:rPr>
              <a:t>, …, </a:t>
            </a:r>
            <a:r>
              <a:rPr lang="en-US" altLang="zh-CN" sz="2400" i="1" dirty="0" smtClean="0">
                <a:latin typeface="宋体" charset="-122"/>
                <a:ea typeface="宋体" charset="-122"/>
                <a:sym typeface="Symbol" pitchFamily="18" charset="2"/>
              </a:rPr>
              <a:t>R</a:t>
            </a:r>
            <a:r>
              <a:rPr lang="en-US" altLang="zh-CN" sz="2800" baseline="-25000" dirty="0" smtClean="0">
                <a:latin typeface="宋体" charset="-122"/>
                <a:ea typeface="宋体" charset="-122"/>
                <a:sym typeface="Symbol" pitchFamily="18" charset="2"/>
              </a:rPr>
              <a:t>n</a:t>
            </a:r>
            <a:r>
              <a:rPr lang="zh-CN" altLang="en-US" sz="2400" dirty="0" smtClean="0">
                <a:latin typeface="宋体" charset="-122"/>
                <a:ea typeface="宋体" charset="-122"/>
                <a:sym typeface="Symbol" pitchFamily="18" charset="2"/>
              </a:rPr>
              <a:t> ，应用以下测试方法 </a:t>
            </a:r>
            <a:endParaRPr lang="en-US" altLang="zh-CN" sz="2400" dirty="0" smtClean="0">
              <a:latin typeface="宋体" charset="-122"/>
              <a:ea typeface="宋体" charset="-122"/>
              <a:sym typeface="Symbol" pitchFamily="18" charset="2"/>
            </a:endParaRPr>
          </a:p>
          <a:p>
            <a:pPr marL="457200" lvl="1" indent="0">
              <a:lnSpc>
                <a:spcPct val="150000"/>
              </a:lnSpc>
              <a:buFont typeface="Monotype Sorts" charset="2"/>
              <a:buNone/>
              <a:defRPr/>
            </a:pPr>
            <a:r>
              <a:rPr lang="en-US" altLang="zh-CN" i="1" dirty="0" smtClean="0">
                <a:latin typeface="宋体" charset="-122"/>
                <a:ea typeface="宋体" charset="-122"/>
              </a:rPr>
              <a:t>result </a:t>
            </a:r>
            <a:r>
              <a:rPr lang="en-US" altLang="zh-CN" dirty="0" smtClean="0">
                <a:latin typeface="宋体" charset="-122"/>
                <a:ea typeface="宋体" charset="-122"/>
              </a:rPr>
              <a:t>= </a:t>
            </a:r>
            <a:r>
              <a:rPr lang="en-US" altLang="zh-CN" dirty="0" smtClean="0">
                <a:latin typeface="宋体" charset="-122"/>
                <a:ea typeface="宋体" charset="-122"/>
                <a:sym typeface="Symbol" pitchFamily="18" charset="2"/>
              </a:rPr>
              <a:t></a:t>
            </a:r>
            <a:br>
              <a:rPr lang="en-US" altLang="zh-CN" dirty="0" smtClean="0">
                <a:latin typeface="宋体" charset="-122"/>
                <a:ea typeface="宋体" charset="-122"/>
                <a:sym typeface="Symbol" pitchFamily="18" charset="2"/>
              </a:rPr>
            </a:br>
            <a:r>
              <a:rPr lang="en-US" altLang="zh-CN" b="1" dirty="0" smtClean="0">
                <a:latin typeface="宋体" charset="-122"/>
                <a:ea typeface="宋体" charset="-122"/>
                <a:sym typeface="Symbol" pitchFamily="18" charset="2"/>
              </a:rPr>
              <a:t>while</a:t>
            </a:r>
            <a:r>
              <a:rPr lang="en-US" altLang="zh-CN" dirty="0" smtClean="0">
                <a:latin typeface="宋体" charset="-122"/>
                <a:ea typeface="宋体" charset="-122"/>
                <a:sym typeface="Symbol" pitchFamily="18" charset="2"/>
              </a:rPr>
              <a:t> (changes to </a:t>
            </a:r>
            <a:r>
              <a:rPr lang="en-US" altLang="zh-CN" i="1" dirty="0" smtClean="0">
                <a:latin typeface="宋体" charset="-122"/>
                <a:ea typeface="宋体" charset="-122"/>
                <a:sym typeface="Symbol" pitchFamily="18" charset="2"/>
              </a:rPr>
              <a:t>result</a:t>
            </a:r>
            <a:r>
              <a:rPr lang="en-US" altLang="zh-CN" dirty="0" smtClean="0">
                <a:latin typeface="宋体" charset="-122"/>
                <a:ea typeface="宋体" charset="-122"/>
                <a:sym typeface="Symbol" pitchFamily="18" charset="2"/>
              </a:rPr>
              <a:t>) do</a:t>
            </a:r>
            <a:br>
              <a:rPr lang="en-US" altLang="zh-CN" dirty="0" smtClean="0">
                <a:latin typeface="宋体" charset="-122"/>
                <a:ea typeface="宋体" charset="-122"/>
                <a:sym typeface="Symbol" pitchFamily="18" charset="2"/>
              </a:rPr>
            </a:br>
            <a:r>
              <a:rPr lang="en-US" altLang="zh-CN" dirty="0" smtClean="0">
                <a:latin typeface="宋体" charset="-122"/>
                <a:ea typeface="宋体" charset="-122"/>
                <a:sym typeface="Symbol" pitchFamily="18" charset="2"/>
              </a:rPr>
              <a:t>	</a:t>
            </a:r>
            <a:r>
              <a:rPr lang="en-US" altLang="zh-CN" b="1" dirty="0" smtClean="0">
                <a:latin typeface="宋体" charset="-122"/>
                <a:ea typeface="宋体" charset="-122"/>
                <a:sym typeface="Symbol" pitchFamily="18" charset="2"/>
              </a:rPr>
              <a:t>for each</a:t>
            </a:r>
            <a:r>
              <a:rPr lang="en-US" altLang="zh-CN" dirty="0" smtClean="0">
                <a:latin typeface="宋体" charset="-122"/>
                <a:ea typeface="宋体" charset="-122"/>
                <a:sym typeface="Symbol" pitchFamily="18" charset="2"/>
              </a:rPr>
              <a:t> </a:t>
            </a:r>
            <a:r>
              <a:rPr lang="zh-CN" altLang="en-US" dirty="0" smtClean="0">
                <a:latin typeface="宋体" charset="-122"/>
                <a:ea typeface="宋体" charset="-122"/>
                <a:sym typeface="Symbol" pitchFamily="18" charset="2"/>
              </a:rPr>
              <a:t>分解后的</a:t>
            </a:r>
            <a:r>
              <a:rPr lang="en-US" altLang="zh-CN" i="1" dirty="0" err="1" smtClean="0">
                <a:latin typeface="宋体" charset="-122"/>
                <a:ea typeface="宋体" charset="-122"/>
                <a:sym typeface="Symbol" pitchFamily="18" charset="2"/>
              </a:rPr>
              <a:t>R</a:t>
            </a:r>
            <a:r>
              <a:rPr lang="en-US" altLang="zh-CN" i="1" baseline="-25000" dirty="0" err="1" smtClean="0">
                <a:latin typeface="宋体" charset="-122"/>
                <a:ea typeface="宋体" charset="-122"/>
                <a:sym typeface="Symbol" pitchFamily="18" charset="2"/>
              </a:rPr>
              <a:t>i</a:t>
            </a:r>
            <a:r>
              <a:rPr lang="en-US" altLang="zh-CN" i="1" dirty="0" smtClean="0">
                <a:latin typeface="宋体" charset="-122"/>
                <a:ea typeface="宋体" charset="-122"/>
                <a:sym typeface="Symbol" pitchFamily="18" charset="2"/>
              </a:rPr>
              <a:t> </a:t>
            </a:r>
            <a:r>
              <a:rPr lang="en-US" altLang="zh-CN" dirty="0" smtClean="0">
                <a:latin typeface="宋体" charset="-122"/>
                <a:ea typeface="宋体" charset="-122"/>
                <a:sym typeface="Symbol" pitchFamily="18" charset="2"/>
              </a:rPr>
              <a:t/>
            </a:r>
            <a:br>
              <a:rPr lang="en-US" altLang="zh-CN" dirty="0" smtClean="0">
                <a:latin typeface="宋体" charset="-122"/>
                <a:ea typeface="宋体" charset="-122"/>
                <a:sym typeface="Symbol" pitchFamily="18" charset="2"/>
              </a:rPr>
            </a:br>
            <a:r>
              <a:rPr lang="en-US" altLang="zh-CN" dirty="0" smtClean="0">
                <a:latin typeface="宋体" charset="-122"/>
                <a:ea typeface="宋体" charset="-122"/>
                <a:sym typeface="Symbol" pitchFamily="18" charset="2"/>
              </a:rPr>
              <a:t>		</a:t>
            </a:r>
            <a:r>
              <a:rPr lang="en-US" altLang="zh-CN" b="1" i="1" dirty="0" smtClean="0">
                <a:solidFill>
                  <a:srgbClr val="0070C0"/>
                </a:solidFill>
                <a:latin typeface="宋体" charset="-122"/>
                <a:ea typeface="宋体" charset="-122"/>
                <a:sym typeface="Symbol" pitchFamily="18" charset="2"/>
              </a:rPr>
              <a:t>t</a:t>
            </a:r>
            <a:r>
              <a:rPr lang="en-US" altLang="zh-CN" b="1" dirty="0" smtClean="0">
                <a:solidFill>
                  <a:srgbClr val="0070C0"/>
                </a:solidFill>
                <a:latin typeface="宋体" charset="-122"/>
                <a:ea typeface="宋体" charset="-122"/>
                <a:sym typeface="Symbol" pitchFamily="18" charset="2"/>
              </a:rPr>
              <a:t> = (</a:t>
            </a:r>
            <a:r>
              <a:rPr lang="en-US" altLang="zh-CN" b="1" i="1" dirty="0" smtClean="0">
                <a:solidFill>
                  <a:srgbClr val="0070C0"/>
                </a:solidFill>
                <a:latin typeface="宋体" charset="-122"/>
                <a:ea typeface="宋体" charset="-122"/>
                <a:sym typeface="Symbol" pitchFamily="18" charset="2"/>
              </a:rPr>
              <a:t>result </a:t>
            </a:r>
            <a:r>
              <a:rPr lang="en-US" altLang="zh-CN" b="1" dirty="0" smtClean="0">
                <a:solidFill>
                  <a:srgbClr val="0070C0"/>
                </a:solidFill>
                <a:latin typeface="宋体" charset="-122"/>
                <a:ea typeface="宋体" charset="-122"/>
                <a:sym typeface="Symbol" pitchFamily="18" charset="2"/>
              </a:rPr>
              <a:t> </a:t>
            </a:r>
            <a:r>
              <a:rPr lang="en-US" altLang="zh-CN" b="1" i="1" dirty="0" err="1" smtClean="0">
                <a:solidFill>
                  <a:srgbClr val="0070C0"/>
                </a:solidFill>
                <a:latin typeface="宋体" charset="-122"/>
                <a:ea typeface="宋体" charset="-122"/>
                <a:sym typeface="Symbol" pitchFamily="18" charset="2"/>
              </a:rPr>
              <a:t>R</a:t>
            </a:r>
            <a:r>
              <a:rPr lang="en-US" altLang="zh-CN" b="1" i="1" baseline="-25000" dirty="0" err="1" smtClean="0">
                <a:solidFill>
                  <a:srgbClr val="0070C0"/>
                </a:solidFill>
                <a:latin typeface="宋体" charset="-122"/>
                <a:ea typeface="宋体" charset="-122"/>
                <a:sym typeface="Symbol" pitchFamily="18" charset="2"/>
              </a:rPr>
              <a:t>i</a:t>
            </a:r>
            <a:r>
              <a:rPr lang="en-US" altLang="zh-CN" b="1" dirty="0" smtClean="0">
                <a:solidFill>
                  <a:srgbClr val="0070C0"/>
                </a:solidFill>
                <a:latin typeface="宋体" charset="-122"/>
                <a:ea typeface="宋体" charset="-122"/>
                <a:sym typeface="Symbol" pitchFamily="18" charset="2"/>
              </a:rPr>
              <a:t>)</a:t>
            </a:r>
            <a:r>
              <a:rPr lang="en-US" altLang="zh-CN" b="1" baseline="30000" dirty="0" smtClean="0">
                <a:solidFill>
                  <a:srgbClr val="0070C0"/>
                </a:solidFill>
                <a:latin typeface="宋体" charset="-122"/>
                <a:ea typeface="宋体" charset="-122"/>
                <a:sym typeface="Symbol" pitchFamily="18" charset="2"/>
              </a:rPr>
              <a:t>+ </a:t>
            </a:r>
            <a:r>
              <a:rPr lang="en-US" altLang="zh-CN" b="1" dirty="0" smtClean="0">
                <a:solidFill>
                  <a:srgbClr val="0070C0"/>
                </a:solidFill>
                <a:latin typeface="宋体" charset="-122"/>
                <a:ea typeface="宋体" charset="-122"/>
                <a:sym typeface="Symbol" pitchFamily="18" charset="2"/>
              </a:rPr>
              <a:t> </a:t>
            </a:r>
            <a:r>
              <a:rPr lang="en-US" altLang="zh-CN" b="1" i="1" dirty="0" err="1" smtClean="0">
                <a:solidFill>
                  <a:srgbClr val="0070C0"/>
                </a:solidFill>
                <a:latin typeface="宋体" charset="-122"/>
                <a:ea typeface="宋体" charset="-122"/>
                <a:sym typeface="Symbol" pitchFamily="18" charset="2"/>
              </a:rPr>
              <a:t>R</a:t>
            </a:r>
            <a:r>
              <a:rPr lang="en-US" altLang="zh-CN" b="1" i="1" baseline="-25000" dirty="0" err="1" smtClean="0">
                <a:solidFill>
                  <a:srgbClr val="0070C0"/>
                </a:solidFill>
                <a:latin typeface="宋体" charset="-122"/>
                <a:ea typeface="宋体" charset="-122"/>
                <a:sym typeface="Symbol" pitchFamily="18" charset="2"/>
              </a:rPr>
              <a:t>i</a:t>
            </a:r>
            <a:r>
              <a:rPr lang="en-US" altLang="zh-CN" i="1" baseline="-25000" dirty="0" smtClean="0">
                <a:latin typeface="宋体" charset="-122"/>
                <a:ea typeface="宋体" charset="-122"/>
                <a:sym typeface="Symbol" pitchFamily="18" charset="2"/>
              </a:rPr>
              <a:t/>
            </a:r>
            <a:br>
              <a:rPr lang="en-US" altLang="zh-CN" i="1" baseline="-25000" dirty="0" smtClean="0">
                <a:latin typeface="宋体" charset="-122"/>
                <a:ea typeface="宋体" charset="-122"/>
                <a:sym typeface="Symbol" pitchFamily="18" charset="2"/>
              </a:rPr>
            </a:br>
            <a:r>
              <a:rPr lang="en-US" altLang="zh-CN" i="1" baseline="-25000" dirty="0" smtClean="0">
                <a:latin typeface="宋体" charset="-122"/>
                <a:ea typeface="宋体" charset="-122"/>
                <a:sym typeface="Symbol" pitchFamily="18" charset="2"/>
              </a:rPr>
              <a:t>		</a:t>
            </a:r>
            <a:r>
              <a:rPr lang="en-US" altLang="zh-CN" i="1" dirty="0" smtClean="0">
                <a:latin typeface="宋体" charset="-122"/>
                <a:ea typeface="宋体" charset="-122"/>
                <a:sym typeface="Symbol" pitchFamily="18" charset="2"/>
              </a:rPr>
              <a:t>result  =  result  </a:t>
            </a:r>
            <a:r>
              <a:rPr lang="en-US" altLang="zh-CN" dirty="0" smtClean="0">
                <a:latin typeface="宋体" charset="-122"/>
                <a:ea typeface="宋体" charset="-122"/>
                <a:sym typeface="Symbol" pitchFamily="18" charset="2"/>
              </a:rPr>
              <a:t> </a:t>
            </a:r>
            <a:r>
              <a:rPr lang="en-US" altLang="zh-CN" i="1" dirty="0" smtClean="0">
                <a:latin typeface="宋体" charset="-122"/>
                <a:ea typeface="宋体" charset="-122"/>
                <a:sym typeface="Symbol" pitchFamily="18" charset="2"/>
              </a:rPr>
              <a:t>t</a:t>
            </a:r>
          </a:p>
          <a:p>
            <a:pPr lvl="1">
              <a:lnSpc>
                <a:spcPct val="150000"/>
              </a:lnSpc>
              <a:defRPr/>
            </a:pPr>
            <a:r>
              <a:rPr lang="zh-CN" altLang="en-US" dirty="0" smtClean="0">
                <a:latin typeface="宋体" charset="-122"/>
                <a:ea typeface="宋体" charset="-122"/>
                <a:sym typeface="Symbol" pitchFamily="18" charset="2"/>
              </a:rPr>
              <a:t>如果 </a:t>
            </a:r>
            <a:r>
              <a:rPr lang="en-US" altLang="zh-CN" i="1" dirty="0" smtClean="0">
                <a:latin typeface="宋体" charset="-122"/>
                <a:ea typeface="宋体" charset="-122"/>
                <a:sym typeface="Symbol" pitchFamily="18" charset="2"/>
              </a:rPr>
              <a:t>result</a:t>
            </a:r>
            <a:r>
              <a:rPr lang="en-US" altLang="zh-CN" dirty="0" smtClean="0">
                <a:latin typeface="宋体" charset="-122"/>
                <a:ea typeface="宋体" charset="-122"/>
                <a:sym typeface="Symbol" pitchFamily="18" charset="2"/>
              </a:rPr>
              <a:t> </a:t>
            </a:r>
            <a:r>
              <a:rPr lang="zh-CN" altLang="en-US" dirty="0" smtClean="0">
                <a:latin typeface="宋体" charset="-122"/>
                <a:ea typeface="宋体" charset="-122"/>
                <a:sym typeface="Symbol" pitchFamily="18" charset="2"/>
              </a:rPr>
              <a:t>包含 中的所有属性</a:t>
            </a:r>
            <a:r>
              <a:rPr lang="en-US" altLang="zh-CN" dirty="0" smtClean="0">
                <a:latin typeface="宋体" charset="-122"/>
                <a:ea typeface="宋体" charset="-122"/>
                <a:sym typeface="Symbol" pitchFamily="18" charset="2"/>
              </a:rPr>
              <a:t>, </a:t>
            </a:r>
            <a:r>
              <a:rPr lang="zh-CN" altLang="en-US" dirty="0" smtClean="0">
                <a:latin typeface="宋体" charset="-122"/>
                <a:ea typeface="宋体" charset="-122"/>
                <a:sym typeface="Symbol" pitchFamily="18" charset="2"/>
              </a:rPr>
              <a:t>则函数依赖   保持</a:t>
            </a:r>
            <a:endParaRPr lang="en-US" altLang="zh-CN" dirty="0" smtClean="0">
              <a:latin typeface="宋体" charset="-122"/>
              <a:ea typeface="宋体" charset="-122"/>
              <a:sym typeface="Symbol" pitchFamily="18" charset="2"/>
            </a:endParaRPr>
          </a:p>
          <a:p>
            <a:pPr>
              <a:lnSpc>
                <a:spcPct val="150000"/>
              </a:lnSpc>
              <a:defRPr/>
            </a:pPr>
            <a:r>
              <a:rPr lang="zh-CN" altLang="en-US" sz="2000" dirty="0" smtClean="0">
                <a:latin typeface="宋体" charset="-122"/>
                <a:ea typeface="宋体" charset="-122"/>
                <a:sym typeface="Symbol" pitchFamily="18" charset="2"/>
              </a:rPr>
              <a:t>利用这个方法验证</a:t>
            </a:r>
            <a:r>
              <a:rPr lang="en-US" altLang="zh-CN" sz="2000" dirty="0" smtClean="0">
                <a:latin typeface="宋体" charset="-122"/>
                <a:ea typeface="宋体" charset="-122"/>
                <a:sym typeface="Symbol" pitchFamily="18" charset="2"/>
              </a:rPr>
              <a:t>F</a:t>
            </a:r>
            <a:r>
              <a:rPr lang="zh-CN" altLang="en-US" sz="2000" dirty="0" smtClean="0">
                <a:latin typeface="宋体" charset="-122"/>
                <a:ea typeface="宋体" charset="-122"/>
                <a:sym typeface="Symbol" pitchFamily="18" charset="2"/>
              </a:rPr>
              <a:t>中的所有函数依赖是否都被保持 </a:t>
            </a:r>
          </a:p>
          <a:p>
            <a:pPr>
              <a:lnSpc>
                <a:spcPct val="150000"/>
              </a:lnSpc>
              <a:defRPr/>
            </a:pPr>
            <a:r>
              <a:rPr lang="zh-CN" altLang="en-US" sz="2000" dirty="0" smtClean="0">
                <a:latin typeface="宋体" charset="-122"/>
                <a:ea typeface="宋体" charset="-122"/>
                <a:sym typeface="Symbol" pitchFamily="18" charset="2"/>
              </a:rPr>
              <a:t>该方法的代价是多项式时间，而不是花费指数时间去计算闭包 </a:t>
            </a:r>
          </a:p>
        </p:txBody>
      </p:sp>
      <p:sp>
        <p:nvSpPr>
          <p:cNvPr id="2" name="矩形 1"/>
          <p:cNvSpPr/>
          <p:nvPr/>
        </p:nvSpPr>
        <p:spPr bwMode="auto">
          <a:xfrm>
            <a:off x="5870448" y="2084832"/>
            <a:ext cx="2752344" cy="19019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Helvetica" pitchFamily="34" charset="0"/>
            </a:endParaRPr>
          </a:p>
        </p:txBody>
      </p:sp>
      <p:sp>
        <p:nvSpPr>
          <p:cNvPr id="3" name="椭圆 2"/>
          <p:cNvSpPr/>
          <p:nvPr/>
        </p:nvSpPr>
        <p:spPr bwMode="auto">
          <a:xfrm>
            <a:off x="6044184" y="2368296"/>
            <a:ext cx="1216152" cy="1078992"/>
          </a:xfrm>
          <a:prstGeom prst="ellipse">
            <a:avLst/>
          </a:prstGeom>
          <a:solidFill>
            <a:schemeClr val="bg1">
              <a:lumMod val="75000"/>
              <a:alpha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b="1" i="1" dirty="0">
                <a:solidFill>
                  <a:srgbClr val="0070C0"/>
                </a:solidFill>
                <a:latin typeface="宋体" charset="-122"/>
                <a:ea typeface="宋体" charset="-122"/>
                <a:sym typeface="Symbol" pitchFamily="18" charset="2"/>
              </a:rPr>
              <a:t>result</a:t>
            </a:r>
            <a:endParaRPr kumimoji="0" lang="zh-CN" altLang="en-US" sz="1600" b="0" i="0" u="none" strike="noStrike" cap="none" normalizeH="0" baseline="0" dirty="0" smtClean="0">
              <a:ln>
                <a:noFill/>
              </a:ln>
              <a:solidFill>
                <a:schemeClr val="tx1"/>
              </a:solidFill>
              <a:effectLst/>
              <a:latin typeface="Helvetica" pitchFamily="34" charset="0"/>
            </a:endParaRPr>
          </a:p>
        </p:txBody>
      </p:sp>
      <p:sp>
        <p:nvSpPr>
          <p:cNvPr id="4" name="椭圆 3"/>
          <p:cNvSpPr/>
          <p:nvPr/>
        </p:nvSpPr>
        <p:spPr bwMode="auto">
          <a:xfrm>
            <a:off x="6044184" y="2752344"/>
            <a:ext cx="384048" cy="384048"/>
          </a:xfrm>
          <a:prstGeom prst="ellipse">
            <a:avLst/>
          </a:prstGeom>
          <a:solidFill>
            <a:srgbClr val="92D050">
              <a:alpha val="43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latin typeface="宋体" charset="-122"/>
                <a:ea typeface="宋体" charset="-122"/>
                <a:sym typeface="Symbol" pitchFamily="18" charset="2"/>
              </a:rPr>
              <a:t></a:t>
            </a:r>
            <a:endParaRPr kumimoji="0" lang="zh-CN" altLang="en-US" sz="1600" b="0" i="0" u="none" strike="noStrike" cap="none" normalizeH="0" baseline="0" dirty="0" smtClean="0">
              <a:ln>
                <a:noFill/>
              </a:ln>
              <a:solidFill>
                <a:schemeClr val="tx1"/>
              </a:solidFill>
              <a:effectLst/>
              <a:latin typeface="Helvetica" pitchFamily="34" charset="0"/>
            </a:endParaRPr>
          </a:p>
        </p:txBody>
      </p:sp>
      <p:sp>
        <p:nvSpPr>
          <p:cNvPr id="5" name="矩形 4"/>
          <p:cNvSpPr/>
          <p:nvPr/>
        </p:nvSpPr>
        <p:spPr bwMode="auto">
          <a:xfrm>
            <a:off x="6638544" y="2368296"/>
            <a:ext cx="1874520" cy="1078992"/>
          </a:xfrm>
          <a:prstGeom prst="rect">
            <a:avLst/>
          </a:prstGeom>
          <a:solidFill>
            <a:schemeClr val="tx2">
              <a:lumMod val="60000"/>
              <a:lumOff val="40000"/>
              <a:alpha val="46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a:r>
              <a:rPr lang="en-US" altLang="zh-CN" b="1" i="1" dirty="0" err="1">
                <a:solidFill>
                  <a:srgbClr val="0070C0"/>
                </a:solidFill>
                <a:latin typeface="宋体" charset="-122"/>
                <a:ea typeface="宋体" charset="-122"/>
                <a:sym typeface="Symbol" pitchFamily="18" charset="2"/>
              </a:rPr>
              <a:t>R</a:t>
            </a:r>
            <a:r>
              <a:rPr lang="en-US" altLang="zh-CN" b="1" i="1" baseline="-25000" dirty="0" err="1">
                <a:solidFill>
                  <a:srgbClr val="0070C0"/>
                </a:solidFill>
                <a:latin typeface="宋体" charset="-122"/>
                <a:ea typeface="宋体" charset="-122"/>
                <a:sym typeface="Symbol" pitchFamily="18" charset="2"/>
              </a:rPr>
              <a:t>i</a:t>
            </a:r>
            <a:endParaRPr kumimoji="0" lang="zh-CN" altLang="en-US" sz="1600" b="0" i="0" u="none" strike="noStrike" cap="none" normalizeH="0" baseline="0" dirty="0" smtClean="0">
              <a:ln>
                <a:noFill/>
              </a:ln>
              <a:solidFill>
                <a:schemeClr val="tx1"/>
              </a:solidFill>
              <a:effectLst/>
              <a:latin typeface="Helvetica" pitchFamily="34" charset="0"/>
            </a:endParaRPr>
          </a:p>
        </p:txBody>
      </p:sp>
      <p:sp>
        <p:nvSpPr>
          <p:cNvPr id="6" name="矩形 5"/>
          <p:cNvSpPr/>
          <p:nvPr/>
        </p:nvSpPr>
        <p:spPr bwMode="auto">
          <a:xfrm>
            <a:off x="6638544" y="2368296"/>
            <a:ext cx="1078992" cy="1554480"/>
          </a:xfrm>
          <a:prstGeom prst="rect">
            <a:avLst/>
          </a:prstGeom>
          <a:solidFill>
            <a:srgbClr val="FFFF00">
              <a:alpha val="42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ltLang="zh-CN" b="1" dirty="0" smtClean="0">
              <a:solidFill>
                <a:srgbClr val="0070C0"/>
              </a:solidFill>
              <a:latin typeface="宋体" charset="-122"/>
              <a:ea typeface="宋体" charset="-122"/>
              <a:sym typeface="Symbol" pitchFamily="18" charset="2"/>
            </a:endParaRPr>
          </a:p>
          <a:p>
            <a:endParaRPr lang="en-US" altLang="zh-CN" b="1" dirty="0">
              <a:solidFill>
                <a:srgbClr val="0070C0"/>
              </a:solidFill>
              <a:latin typeface="宋体" charset="-122"/>
              <a:ea typeface="宋体" charset="-122"/>
              <a:sym typeface="Symbol" pitchFamily="18" charset="2"/>
            </a:endParaRPr>
          </a:p>
          <a:p>
            <a:endParaRPr lang="en-US" altLang="zh-CN" b="1" dirty="0" smtClean="0">
              <a:solidFill>
                <a:srgbClr val="0070C0"/>
              </a:solidFill>
              <a:latin typeface="宋体" charset="-122"/>
              <a:ea typeface="宋体" charset="-122"/>
              <a:sym typeface="Symbol" pitchFamily="18" charset="2"/>
            </a:endParaRPr>
          </a:p>
          <a:p>
            <a:endParaRPr lang="en-US" altLang="zh-CN" b="1" dirty="0">
              <a:solidFill>
                <a:srgbClr val="0070C0"/>
              </a:solidFill>
              <a:latin typeface="宋体" charset="-122"/>
              <a:ea typeface="宋体" charset="-122"/>
              <a:sym typeface="Symbol" pitchFamily="18" charset="2"/>
            </a:endParaRPr>
          </a:p>
          <a:p>
            <a:endParaRPr lang="en-US" altLang="zh-CN" b="1" dirty="0" smtClean="0">
              <a:solidFill>
                <a:srgbClr val="0070C0"/>
              </a:solidFill>
              <a:latin typeface="宋体" charset="-122"/>
              <a:ea typeface="宋体" charset="-122"/>
              <a:sym typeface="Symbol" pitchFamily="18" charset="2"/>
            </a:endParaRPr>
          </a:p>
          <a:p>
            <a:r>
              <a:rPr lang="en-US" altLang="zh-CN" sz="1400" b="1" dirty="0" smtClean="0">
                <a:solidFill>
                  <a:srgbClr val="0070C0"/>
                </a:solidFill>
                <a:latin typeface="宋体" charset="-122"/>
                <a:ea typeface="宋体" charset="-122"/>
                <a:sym typeface="Symbol" pitchFamily="18" charset="2"/>
              </a:rPr>
              <a:t>(</a:t>
            </a:r>
            <a:r>
              <a:rPr lang="en-US" altLang="zh-CN" sz="1400" b="1" i="1" dirty="0" smtClean="0">
                <a:solidFill>
                  <a:srgbClr val="0070C0"/>
                </a:solidFill>
                <a:latin typeface="宋体" charset="-122"/>
                <a:ea typeface="宋体" charset="-122"/>
                <a:sym typeface="Symbol" pitchFamily="18" charset="2"/>
              </a:rPr>
              <a:t>res </a:t>
            </a:r>
            <a:r>
              <a:rPr lang="en-US" altLang="zh-CN" sz="1400" b="1" dirty="0" smtClean="0">
                <a:solidFill>
                  <a:srgbClr val="0070C0"/>
                </a:solidFill>
                <a:latin typeface="宋体" charset="-122"/>
                <a:ea typeface="宋体" charset="-122"/>
                <a:sym typeface="Symbol" pitchFamily="18" charset="2"/>
              </a:rPr>
              <a:t> </a:t>
            </a:r>
            <a:r>
              <a:rPr lang="en-US" altLang="zh-CN" sz="1400" b="1" i="1" dirty="0" err="1" smtClean="0">
                <a:solidFill>
                  <a:srgbClr val="0070C0"/>
                </a:solidFill>
                <a:latin typeface="宋体" charset="-122"/>
                <a:ea typeface="宋体" charset="-122"/>
                <a:sym typeface="Symbol" pitchFamily="18" charset="2"/>
              </a:rPr>
              <a:t>R</a:t>
            </a:r>
            <a:r>
              <a:rPr lang="en-US" altLang="zh-CN" sz="1400" b="1" i="1" baseline="-25000" dirty="0" err="1" smtClean="0">
                <a:solidFill>
                  <a:srgbClr val="0070C0"/>
                </a:solidFill>
                <a:latin typeface="宋体" charset="-122"/>
                <a:ea typeface="宋体" charset="-122"/>
                <a:sym typeface="Symbol" pitchFamily="18" charset="2"/>
              </a:rPr>
              <a:t>i</a:t>
            </a:r>
            <a:r>
              <a:rPr lang="en-US" altLang="zh-CN" sz="1400" b="1" dirty="0">
                <a:solidFill>
                  <a:srgbClr val="0070C0"/>
                </a:solidFill>
                <a:latin typeface="宋体" charset="-122"/>
                <a:ea typeface="宋体" charset="-122"/>
                <a:sym typeface="Symbol" pitchFamily="18" charset="2"/>
              </a:rPr>
              <a:t>)</a:t>
            </a:r>
            <a:r>
              <a:rPr lang="en-US" altLang="zh-CN" sz="1400" b="1" baseline="30000" dirty="0">
                <a:solidFill>
                  <a:srgbClr val="0070C0"/>
                </a:solidFill>
                <a:latin typeface="宋体" charset="-122"/>
                <a:ea typeface="宋体" charset="-122"/>
                <a:sym typeface="Symbol" pitchFamily="18" charset="2"/>
              </a:rPr>
              <a:t>+</a:t>
            </a:r>
            <a:endParaRPr kumimoji="0" lang="zh-CN" altLang="en-US" sz="1400" b="0" i="0" u="none" strike="noStrike" cap="none" normalizeH="0" baseline="0" dirty="0" smtClean="0">
              <a:ln>
                <a:noFill/>
              </a:ln>
              <a:solidFill>
                <a:schemeClr val="tx1"/>
              </a:solidFill>
              <a:effectLst/>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2"/>
          <p:cNvSpPr>
            <a:spLocks noGrp="1" noChangeArrowheads="1"/>
          </p:cNvSpPr>
          <p:nvPr>
            <p:ph type="title"/>
          </p:nvPr>
        </p:nvSpPr>
        <p:spPr/>
        <p:txBody>
          <a:bodyPr/>
          <a:lstStyle/>
          <a:p>
            <a:pPr eaLnBrk="1" hangingPunct="1"/>
            <a:r>
              <a:rPr lang="zh-CN" altLang="en-US" smtClean="0"/>
              <a:t>示例</a:t>
            </a:r>
          </a:p>
        </p:txBody>
      </p:sp>
      <p:sp>
        <p:nvSpPr>
          <p:cNvPr id="100358" name="Rectangle 3"/>
          <p:cNvSpPr>
            <a:spLocks noGrp="1" noChangeArrowheads="1"/>
          </p:cNvSpPr>
          <p:nvPr>
            <p:ph type="body" idx="1"/>
          </p:nvPr>
        </p:nvSpPr>
        <p:spPr/>
        <p:txBody>
          <a:bodyPr/>
          <a:lstStyle/>
          <a:p>
            <a:pPr eaLnBrk="1" hangingPunct="1">
              <a:lnSpc>
                <a:spcPct val="150000"/>
              </a:lnSpc>
            </a:pPr>
            <a:r>
              <a:rPr lang="zh-CN" altLang="en-US" dirty="0" smtClean="0"/>
              <a:t>示例：</a:t>
            </a:r>
          </a:p>
          <a:p>
            <a:pPr lvl="1" eaLnBrk="1" hangingPunct="1">
              <a:lnSpc>
                <a:spcPct val="150000"/>
              </a:lnSpc>
            </a:pPr>
            <a:r>
              <a:rPr lang="en-US" altLang="zh-CN" dirty="0" smtClean="0"/>
              <a:t>R(A,B,C)   F={A→B,B→C, C→A}</a:t>
            </a:r>
          </a:p>
          <a:p>
            <a:pPr lvl="1" eaLnBrk="1" hangingPunct="1">
              <a:lnSpc>
                <a:spcPct val="150000"/>
              </a:lnSpc>
            </a:pPr>
            <a:r>
              <a:rPr kumimoji="0" lang="zh-CN" altLang="en-US" dirty="0" smtClean="0"/>
              <a:t>判定</a:t>
            </a:r>
            <a:r>
              <a:rPr lang="zh-CN" altLang="en-US" dirty="0" smtClean="0"/>
              <a:t>分解</a:t>
            </a:r>
            <a:r>
              <a:rPr lang="en-US" altLang="zh-CN" dirty="0" smtClean="0"/>
              <a:t>{R</a:t>
            </a:r>
            <a:r>
              <a:rPr lang="en-US" altLang="zh-CN" baseline="-25000" dirty="0" smtClean="0"/>
              <a:t>1</a:t>
            </a:r>
            <a:r>
              <a:rPr lang="en-US" altLang="zh-CN" dirty="0" smtClean="0"/>
              <a:t>(A,B),R</a:t>
            </a:r>
            <a:r>
              <a:rPr lang="en-US" altLang="zh-CN" baseline="-25000" dirty="0" smtClean="0"/>
              <a:t>2</a:t>
            </a:r>
            <a:r>
              <a:rPr lang="en-US" altLang="zh-CN" dirty="0" smtClean="0"/>
              <a:t>(B,C)}</a:t>
            </a:r>
            <a:r>
              <a:rPr lang="zh-CN" altLang="en-US" dirty="0" smtClean="0"/>
              <a:t>是否保持依赖？</a:t>
            </a:r>
          </a:p>
          <a:p>
            <a:pPr lvl="1" eaLnBrk="1" hangingPunct="1">
              <a:lnSpc>
                <a:spcPct val="150000"/>
              </a:lnSpc>
            </a:pPr>
            <a:r>
              <a:rPr lang="zh-CN" altLang="en-US" dirty="0" smtClean="0"/>
              <a:t>关键是能否保持</a:t>
            </a:r>
            <a:r>
              <a:rPr lang="en-US" altLang="zh-CN" dirty="0" smtClean="0"/>
              <a:t>C→A</a:t>
            </a:r>
          </a:p>
          <a:p>
            <a:pPr eaLnBrk="1" hangingPunct="1">
              <a:lnSpc>
                <a:spcPct val="150000"/>
              </a:lnSpc>
            </a:pPr>
            <a:r>
              <a:rPr lang="zh-CN" altLang="en-US" dirty="0" smtClean="0"/>
              <a:t>按照算法判定</a:t>
            </a:r>
            <a:r>
              <a:rPr lang="en-US" altLang="zh-CN" dirty="0" smtClean="0"/>
              <a:t>C→A</a:t>
            </a:r>
            <a:r>
              <a:rPr lang="zh-CN" altLang="en-US" dirty="0" smtClean="0"/>
              <a:t>是否成立：</a:t>
            </a:r>
          </a:p>
          <a:p>
            <a:pPr lvl="1" eaLnBrk="1" hangingPunct="1">
              <a:lnSpc>
                <a:spcPct val="150000"/>
              </a:lnSpc>
            </a:pPr>
            <a:r>
              <a:rPr lang="en-US" altLang="zh-CN" dirty="0" smtClean="0"/>
              <a:t>result={C}</a:t>
            </a:r>
          </a:p>
          <a:p>
            <a:pPr lvl="1" eaLnBrk="1" hangingPunct="1">
              <a:lnSpc>
                <a:spcPct val="150000"/>
              </a:lnSpc>
            </a:pPr>
            <a:r>
              <a:rPr lang="en-US" altLang="zh-CN" dirty="0" smtClean="0"/>
              <a:t>R</a:t>
            </a:r>
            <a:r>
              <a:rPr lang="en-US" altLang="zh-CN" baseline="-25000" dirty="0" smtClean="0"/>
              <a:t>1</a:t>
            </a:r>
            <a:r>
              <a:rPr lang="zh-CN" altLang="en-US" dirty="0" smtClean="0"/>
              <a:t>：</a:t>
            </a:r>
            <a:r>
              <a:rPr lang="en-US" altLang="zh-CN" dirty="0" smtClean="0"/>
              <a:t>result={C}</a:t>
            </a:r>
          </a:p>
          <a:p>
            <a:pPr lvl="1" eaLnBrk="1" hangingPunct="1">
              <a:lnSpc>
                <a:spcPct val="150000"/>
              </a:lnSpc>
            </a:pPr>
            <a:r>
              <a:rPr lang="en-US" altLang="zh-CN" dirty="0" smtClean="0"/>
              <a:t>R</a:t>
            </a:r>
            <a:r>
              <a:rPr lang="en-US" altLang="zh-CN" baseline="-25000" dirty="0" smtClean="0"/>
              <a:t>2</a:t>
            </a:r>
            <a:r>
              <a:rPr lang="zh-CN" altLang="en-US" dirty="0" smtClean="0"/>
              <a:t>：</a:t>
            </a:r>
            <a:r>
              <a:rPr lang="en-US" altLang="zh-CN" dirty="0" smtClean="0"/>
              <a:t>result={C,B}</a:t>
            </a:r>
          </a:p>
          <a:p>
            <a:pPr lvl="1" eaLnBrk="1" hangingPunct="1">
              <a:lnSpc>
                <a:spcPct val="150000"/>
              </a:lnSpc>
            </a:pPr>
            <a:r>
              <a:rPr lang="en-US" altLang="zh-CN" dirty="0" smtClean="0"/>
              <a:t>R</a:t>
            </a:r>
            <a:r>
              <a:rPr lang="en-US" altLang="zh-CN" baseline="-25000" dirty="0" smtClean="0"/>
              <a:t>1</a:t>
            </a:r>
            <a:r>
              <a:rPr lang="zh-CN" altLang="en-US" dirty="0" smtClean="0"/>
              <a:t>：</a:t>
            </a:r>
            <a:r>
              <a:rPr lang="en-US" altLang="zh-CN" dirty="0" smtClean="0"/>
              <a:t>result={C,B,A}</a:t>
            </a:r>
          </a:p>
          <a:p>
            <a:pPr lvl="1" eaLnBrk="1" hangingPunct="1">
              <a:lnSpc>
                <a:spcPct val="150000"/>
              </a:lnSpc>
            </a:pPr>
            <a:r>
              <a:rPr lang="en-US" altLang="zh-CN" dirty="0" smtClean="0"/>
              <a:t>C→A</a:t>
            </a:r>
            <a:r>
              <a:rPr lang="zh-CN" altLang="en-US" dirty="0" smtClean="0"/>
              <a:t>成立</a:t>
            </a:r>
          </a:p>
        </p:txBody>
      </p:sp>
    </p:spTree>
    <p:extLst>
      <p:ext uri="{BB962C8B-B14F-4D97-AF65-F5344CB8AC3E}">
        <p14:creationId xmlns:p14="http://schemas.microsoft.com/office/powerpoint/2010/main" val="11417610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smtClean="0"/>
              <a:t>举例</a:t>
            </a:r>
          </a:p>
        </p:txBody>
      </p:sp>
      <p:sp>
        <p:nvSpPr>
          <p:cNvPr id="123907" name="Rectangle 3"/>
          <p:cNvSpPr>
            <a:spLocks noGrp="1" noChangeArrowheads="1"/>
          </p:cNvSpPr>
          <p:nvPr>
            <p:ph type="body" idx="1"/>
          </p:nvPr>
        </p:nvSpPr>
        <p:spPr>
          <a:xfrm>
            <a:off x="927100" y="1163638"/>
            <a:ext cx="7848600" cy="4876800"/>
          </a:xfrm>
        </p:spPr>
        <p:txBody>
          <a:bodyPr/>
          <a:lstStyle/>
          <a:p>
            <a:pPr>
              <a:tabLst>
                <a:tab pos="744538" algn="l"/>
              </a:tabLst>
            </a:pPr>
            <a:r>
              <a:rPr lang="en-US" altLang="zh-CN" sz="2400" i="1" smtClean="0"/>
              <a:t>R = </a:t>
            </a:r>
            <a:r>
              <a:rPr lang="en-US" altLang="zh-CN" sz="2400" smtClean="0"/>
              <a:t>(</a:t>
            </a:r>
            <a:r>
              <a:rPr lang="en-US" altLang="zh-CN" sz="2400" i="1" smtClean="0"/>
              <a:t>A, B, C </a:t>
            </a:r>
            <a:r>
              <a:rPr lang="en-US" altLang="zh-CN" sz="2400" smtClean="0"/>
              <a:t>)</a:t>
            </a:r>
            <a:r>
              <a:rPr lang="en-US" altLang="zh-CN" sz="2400" i="1" smtClean="0"/>
              <a:t/>
            </a:r>
            <a:br>
              <a:rPr lang="en-US" altLang="zh-CN" sz="2400" i="1" smtClean="0"/>
            </a:br>
            <a:r>
              <a:rPr lang="en-US" altLang="zh-CN" sz="2400" i="1" smtClean="0"/>
              <a:t>F = </a:t>
            </a:r>
            <a:r>
              <a:rPr lang="en-US" altLang="zh-CN" sz="2400" smtClean="0"/>
              <a:t>{</a:t>
            </a:r>
            <a:r>
              <a:rPr lang="en-US" altLang="zh-CN" sz="2400" i="1" smtClean="0"/>
              <a:t>A</a:t>
            </a:r>
            <a:r>
              <a:rPr lang="en-US" altLang="zh-CN" sz="2400" smtClean="0"/>
              <a:t>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a:t>
            </a:r>
            <a:r>
              <a:rPr lang="zh-CN" altLang="en-US" sz="2400" i="1" smtClean="0">
                <a:sym typeface="Monotype Sorts" charset="2"/>
              </a:rPr>
              <a:t>，</a:t>
            </a:r>
            <a:r>
              <a:rPr lang="en-US" altLang="zh-CN" sz="2400" i="1" smtClean="0">
                <a:sym typeface="Monotype Sorts" charset="2"/>
              </a:rPr>
              <a:t> B </a:t>
            </a:r>
            <a:r>
              <a:rPr lang="en-US" altLang="zh-CN" sz="2400" smtClean="0">
                <a:sym typeface="Symbol" panose="05050102010706020507" pitchFamily="18" charset="2"/>
              </a:rPr>
              <a:t></a:t>
            </a:r>
            <a:r>
              <a:rPr lang="en-US" altLang="zh-CN" sz="2400" i="1" smtClean="0">
                <a:sym typeface="Monotype Sorts" charset="2"/>
              </a:rPr>
              <a:t> C</a:t>
            </a:r>
            <a:r>
              <a:rPr lang="en-US" altLang="zh-CN" sz="2400" smtClean="0">
                <a:sym typeface="Monotype Sorts" charset="2"/>
              </a:rPr>
              <a:t>}</a:t>
            </a:r>
            <a:br>
              <a:rPr lang="en-US" altLang="zh-CN" sz="2400" smtClean="0">
                <a:sym typeface="Monotype Sorts" charset="2"/>
              </a:rPr>
            </a:br>
            <a:r>
              <a:rPr lang="en-US" altLang="zh-CN" sz="2400" smtClean="0">
                <a:sym typeface="Monotype Sorts" charset="2"/>
              </a:rPr>
              <a:t>Key = {</a:t>
            </a:r>
            <a:r>
              <a:rPr lang="en-US" altLang="zh-CN" sz="2400" i="1" smtClean="0">
                <a:sym typeface="Monotype Sorts" charset="2"/>
              </a:rPr>
              <a:t>A</a:t>
            </a:r>
            <a:r>
              <a:rPr lang="en-US" altLang="zh-CN" sz="2400" smtClean="0">
                <a:sym typeface="Monotype Sorts" charset="2"/>
              </a:rPr>
              <a:t>}</a:t>
            </a:r>
          </a:p>
          <a:p>
            <a:pPr>
              <a:tabLst>
                <a:tab pos="744538" algn="l"/>
              </a:tabLst>
            </a:pPr>
            <a:r>
              <a:rPr lang="en-US" altLang="zh-CN" sz="2400" i="1" smtClean="0">
                <a:sym typeface="Monotype Sorts" charset="2"/>
              </a:rPr>
              <a:t>R</a:t>
            </a:r>
            <a:r>
              <a:rPr lang="en-US" altLang="zh-CN" sz="2400" smtClean="0">
                <a:sym typeface="Monotype Sorts" charset="2"/>
              </a:rPr>
              <a:t> </a:t>
            </a:r>
            <a:r>
              <a:rPr lang="zh-CN" altLang="en-US" sz="2400" smtClean="0">
                <a:sym typeface="Monotype Sorts" charset="2"/>
              </a:rPr>
              <a:t>不属于 </a:t>
            </a:r>
            <a:r>
              <a:rPr lang="en-US" altLang="zh-CN" sz="2400" smtClean="0">
                <a:sym typeface="Monotype Sorts" charset="2"/>
              </a:rPr>
              <a:t>BCNF</a:t>
            </a:r>
          </a:p>
          <a:p>
            <a:pPr>
              <a:tabLst>
                <a:tab pos="744538" algn="l"/>
              </a:tabLst>
            </a:pPr>
            <a:r>
              <a:rPr lang="zh-CN" altLang="en-US" sz="2400" smtClean="0">
                <a:sym typeface="Monotype Sorts" charset="2"/>
              </a:rPr>
              <a:t>分解 </a:t>
            </a:r>
            <a:r>
              <a:rPr lang="en-US" altLang="zh-CN" sz="2400" i="1" smtClean="0">
                <a:sym typeface="Monotype Sorts" charset="2"/>
              </a:rPr>
              <a:t>R</a:t>
            </a:r>
            <a:r>
              <a:rPr lang="en-US" altLang="zh-CN" sz="2400" baseline="-25000" smtClean="0">
                <a:sym typeface="Monotype Sorts" charset="2"/>
              </a:rPr>
              <a:t>1</a:t>
            </a:r>
            <a:r>
              <a:rPr lang="en-US" altLang="zh-CN" sz="2400" smtClean="0">
                <a:sym typeface="Monotype Sorts" charset="2"/>
              </a:rPr>
              <a:t> = (</a:t>
            </a:r>
            <a:r>
              <a:rPr lang="en-US" altLang="zh-CN" sz="2400" i="1" smtClean="0">
                <a:sym typeface="Monotype Sorts" charset="2"/>
              </a:rPr>
              <a:t>A, B),  R</a:t>
            </a:r>
            <a:r>
              <a:rPr lang="en-US" altLang="zh-CN" sz="2400" baseline="-25000" smtClean="0">
                <a:sym typeface="Monotype Sorts" charset="2"/>
              </a:rPr>
              <a:t>2</a:t>
            </a:r>
            <a:r>
              <a:rPr lang="en-US" altLang="zh-CN" sz="2400" smtClean="0">
                <a:sym typeface="Monotype Sorts" charset="2"/>
              </a:rPr>
              <a:t> = </a:t>
            </a:r>
            <a:r>
              <a:rPr lang="en-US" altLang="zh-CN" sz="2400" i="1" smtClean="0">
                <a:sym typeface="Monotype Sorts" charset="2"/>
              </a:rPr>
              <a:t>(B, C)</a:t>
            </a:r>
          </a:p>
          <a:p>
            <a:pPr lvl="1">
              <a:tabLst>
                <a:tab pos="744538" algn="l"/>
              </a:tabLst>
            </a:pPr>
            <a:r>
              <a:rPr lang="en-US" altLang="zh-CN" sz="2000" i="1" smtClean="0">
                <a:sym typeface="Monotype Sorts" charset="2"/>
              </a:rPr>
              <a:t>R</a:t>
            </a:r>
            <a:r>
              <a:rPr lang="en-US" altLang="zh-CN" sz="2000" baseline="-25000" smtClean="0">
                <a:sym typeface="Monotype Sorts" charset="2"/>
              </a:rPr>
              <a:t>1</a:t>
            </a:r>
            <a:r>
              <a:rPr lang="en-US" altLang="zh-CN" sz="2000" i="1" baseline="-25000" smtClean="0">
                <a:sym typeface="Monotype Sorts" charset="2"/>
              </a:rPr>
              <a:t> </a:t>
            </a:r>
            <a:r>
              <a:rPr lang="zh-CN" altLang="en-US" sz="2000" smtClean="0">
                <a:sym typeface="Monotype Sorts" charset="2"/>
              </a:rPr>
              <a:t>和 </a:t>
            </a:r>
            <a:r>
              <a:rPr lang="en-US" altLang="zh-CN" sz="2000" i="1" smtClean="0">
                <a:sym typeface="Monotype Sorts" charset="2"/>
              </a:rPr>
              <a:t>R</a:t>
            </a:r>
            <a:r>
              <a:rPr lang="en-US" altLang="zh-CN" sz="2000" baseline="-25000" smtClean="0">
                <a:sym typeface="Monotype Sorts" charset="2"/>
              </a:rPr>
              <a:t>2</a:t>
            </a:r>
            <a:r>
              <a:rPr lang="en-US" altLang="zh-CN" sz="2000" smtClean="0">
                <a:sym typeface="Monotype Sorts" charset="2"/>
              </a:rPr>
              <a:t> </a:t>
            </a:r>
            <a:r>
              <a:rPr lang="zh-CN" altLang="en-US" sz="2000" smtClean="0">
                <a:sym typeface="Monotype Sorts" charset="2"/>
              </a:rPr>
              <a:t>属于 </a:t>
            </a:r>
            <a:r>
              <a:rPr lang="en-US" altLang="zh-CN" sz="2000" smtClean="0">
                <a:sym typeface="Monotype Sorts" charset="2"/>
              </a:rPr>
              <a:t>BCNF</a:t>
            </a:r>
          </a:p>
          <a:p>
            <a:pPr lvl="1">
              <a:tabLst>
                <a:tab pos="744538" algn="l"/>
              </a:tabLst>
            </a:pPr>
            <a:r>
              <a:rPr lang="zh-CN" altLang="en-US" sz="2000" smtClean="0">
                <a:sym typeface="Monotype Sorts" charset="2"/>
              </a:rPr>
              <a:t>无损分解</a:t>
            </a:r>
          </a:p>
          <a:p>
            <a:pPr lvl="1">
              <a:tabLst>
                <a:tab pos="744538" algn="l"/>
              </a:tabLst>
            </a:pPr>
            <a:r>
              <a:rPr lang="zh-CN" altLang="en-US" sz="2000" smtClean="0">
                <a:sym typeface="Monotype Sorts" charset="2"/>
              </a:rPr>
              <a:t>保持依赖</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smtClean="0"/>
              <a:t>8.5  </a:t>
            </a:r>
            <a:r>
              <a:rPr lang="zh-CN" altLang="en-US" smtClean="0"/>
              <a:t>分解算法</a:t>
            </a:r>
          </a:p>
        </p:txBody>
      </p:sp>
      <p:sp>
        <p:nvSpPr>
          <p:cNvPr id="734211" name="Rectangle 3"/>
          <p:cNvSpPr>
            <a:spLocks noGrp="1" noChangeArrowheads="1"/>
          </p:cNvSpPr>
          <p:nvPr>
            <p:ph type="body" idx="1"/>
          </p:nvPr>
        </p:nvSpPr>
        <p:spPr>
          <a:xfrm>
            <a:off x="268288" y="1092200"/>
            <a:ext cx="8655050" cy="5103813"/>
          </a:xfrm>
        </p:spPr>
        <p:txBody>
          <a:bodyPr/>
          <a:lstStyle/>
          <a:p>
            <a:r>
              <a:rPr lang="en-US" altLang="zh-CN" sz="2400" dirty="0" smtClean="0"/>
              <a:t>BCNF</a:t>
            </a:r>
            <a:r>
              <a:rPr lang="zh-CN" altLang="en-US" sz="2400" dirty="0" smtClean="0"/>
              <a:t>验证</a:t>
            </a:r>
            <a:endParaRPr lang="en-US" altLang="zh-CN" sz="2400" dirty="0" smtClean="0"/>
          </a:p>
          <a:p>
            <a:pPr lvl="1"/>
            <a:r>
              <a:rPr lang="zh-CN" altLang="en-US" sz="2000" dirty="0" smtClean="0"/>
              <a:t>为了检查非平凡的函数依赖 </a:t>
            </a:r>
            <a:r>
              <a:rPr lang="zh-CN" altLang="en-US" dirty="0" smtClean="0">
                <a:sym typeface="Symbol" panose="05050102010706020507" pitchFamily="18" charset="2"/>
              </a:rPr>
              <a:t></a:t>
            </a:r>
            <a:r>
              <a:rPr lang="zh-CN" altLang="en-US" sz="2000" dirty="0" smtClean="0">
                <a:sym typeface="Greek Symbols" pitchFamily="18" charset="2"/>
              </a:rPr>
              <a:t></a:t>
            </a:r>
            <a:r>
              <a:rPr kumimoji="0" lang="zh-CN" altLang="en-US" sz="2000" dirty="0" smtClean="0">
                <a:sym typeface="Symbol" panose="05050102010706020507" pitchFamily="18" charset="2"/>
              </a:rPr>
              <a:t></a:t>
            </a:r>
            <a:r>
              <a:rPr lang="zh-CN" altLang="en-US" i="1" dirty="0" smtClean="0">
                <a:sym typeface="Symbol" panose="05050102010706020507" pitchFamily="18" charset="2"/>
              </a:rPr>
              <a:t></a:t>
            </a:r>
            <a:r>
              <a:rPr lang="zh-CN" altLang="en-US" sz="2000" i="1" dirty="0" smtClean="0">
                <a:sym typeface="Greek Symbols" pitchFamily="18" charset="2"/>
              </a:rPr>
              <a:t>  </a:t>
            </a:r>
            <a:r>
              <a:rPr lang="zh-CN" altLang="en-US" sz="2000" dirty="0" smtClean="0">
                <a:sym typeface="Greek Symbols" pitchFamily="18" charset="2"/>
              </a:rPr>
              <a:t>是否违反</a:t>
            </a:r>
            <a:r>
              <a:rPr lang="en-US" altLang="zh-CN" sz="2000" dirty="0" smtClean="0"/>
              <a:t> BCNF</a:t>
            </a:r>
          </a:p>
          <a:p>
            <a:pPr lvl="2"/>
            <a:r>
              <a:rPr lang="zh-CN" altLang="en-US" dirty="0" smtClean="0"/>
              <a:t>计算 </a:t>
            </a:r>
            <a:r>
              <a:rPr lang="zh-CN" altLang="en-US" sz="1600" dirty="0" smtClean="0">
                <a:sym typeface="Symbol" panose="05050102010706020507" pitchFamily="18" charset="2"/>
              </a:rPr>
              <a:t></a:t>
            </a:r>
            <a:r>
              <a:rPr lang="en-US" altLang="zh-CN" baseline="30000" dirty="0" smtClean="0"/>
              <a:t>+</a:t>
            </a:r>
            <a:r>
              <a:rPr lang="en-US" altLang="zh-CN" dirty="0" smtClean="0"/>
              <a:t> (</a:t>
            </a:r>
            <a:r>
              <a:rPr lang="en-US" altLang="zh-CN" sz="1600" dirty="0" smtClean="0">
                <a:sym typeface="Symbol" panose="05050102010706020507" pitchFamily="18" charset="2"/>
              </a:rPr>
              <a:t></a:t>
            </a:r>
            <a:r>
              <a:rPr lang="zh-CN" altLang="en-US" sz="1600" dirty="0" smtClean="0">
                <a:sym typeface="Symbol" panose="05050102010706020507" pitchFamily="18" charset="2"/>
              </a:rPr>
              <a:t>的属性闭包</a:t>
            </a:r>
            <a:r>
              <a:rPr lang="en-US" altLang="zh-CN" dirty="0" smtClean="0"/>
              <a:t>)</a:t>
            </a:r>
          </a:p>
          <a:p>
            <a:pPr lvl="2"/>
            <a:r>
              <a:rPr lang="zh-CN" altLang="en-US" dirty="0" smtClean="0"/>
              <a:t>验证它是否包含 </a:t>
            </a:r>
            <a:r>
              <a:rPr lang="en-US" altLang="zh-CN" i="1" dirty="0" smtClean="0"/>
              <a:t>R </a:t>
            </a:r>
            <a:r>
              <a:rPr lang="zh-CN" altLang="en-US" dirty="0" smtClean="0"/>
              <a:t>中的所有属性</a:t>
            </a:r>
            <a:r>
              <a:rPr lang="en-US" altLang="zh-CN" dirty="0" smtClean="0"/>
              <a:t>, </a:t>
            </a:r>
            <a:r>
              <a:rPr lang="zh-CN" altLang="en-US" dirty="0" smtClean="0"/>
              <a:t>即验证它是否是 </a:t>
            </a:r>
            <a:r>
              <a:rPr lang="en-US" altLang="zh-CN" i="1" dirty="0" smtClean="0"/>
              <a:t>R </a:t>
            </a:r>
            <a:r>
              <a:rPr lang="zh-CN" altLang="en-US" dirty="0" smtClean="0"/>
              <a:t>的超码</a:t>
            </a:r>
            <a:endParaRPr lang="en-US" altLang="zh-CN" dirty="0" smtClean="0"/>
          </a:p>
          <a:p>
            <a:pPr lvl="1"/>
            <a:r>
              <a:rPr lang="zh-CN" altLang="en-US" sz="2000" b="1" dirty="0" smtClean="0">
                <a:solidFill>
                  <a:srgbClr val="000099"/>
                </a:solidFill>
              </a:rPr>
              <a:t>简单验证</a:t>
            </a:r>
            <a:r>
              <a:rPr lang="en-US" altLang="zh-CN" sz="2000" dirty="0" smtClean="0"/>
              <a:t>: </a:t>
            </a:r>
            <a:r>
              <a:rPr lang="zh-CN" altLang="en-US" sz="2000" dirty="0" smtClean="0"/>
              <a:t>检查关系模式</a:t>
            </a:r>
            <a:r>
              <a:rPr lang="en-US" altLang="zh-CN" sz="2000" dirty="0" smtClean="0"/>
              <a:t>R</a:t>
            </a:r>
            <a:r>
              <a:rPr lang="zh-CN" altLang="en-US" sz="2000" dirty="0" smtClean="0"/>
              <a:t>是否属于</a:t>
            </a:r>
            <a:r>
              <a:rPr lang="en-US" altLang="zh-CN" sz="2000" dirty="0" smtClean="0"/>
              <a:t>BCNF</a:t>
            </a:r>
            <a:r>
              <a:rPr lang="zh-CN" altLang="en-US" sz="2000" dirty="0" smtClean="0"/>
              <a:t>，仅需检查给定集合</a:t>
            </a:r>
            <a:r>
              <a:rPr lang="en-US" altLang="zh-CN" sz="2000" dirty="0" smtClean="0"/>
              <a:t>F</a:t>
            </a:r>
            <a:r>
              <a:rPr lang="zh-CN" altLang="en-US" sz="2000" dirty="0" smtClean="0"/>
              <a:t>中的函数依赖是否违反</a:t>
            </a:r>
            <a:r>
              <a:rPr lang="en-US" altLang="zh-CN" sz="2000" dirty="0" smtClean="0"/>
              <a:t>BCNF</a:t>
            </a:r>
            <a:r>
              <a:rPr lang="zh-CN" altLang="en-US" sz="2000" dirty="0" smtClean="0"/>
              <a:t>就足够了，不用检查</a:t>
            </a:r>
            <a:r>
              <a:rPr lang="en-US" altLang="zh-CN" sz="2000" i="1" dirty="0" smtClean="0"/>
              <a:t>F</a:t>
            </a:r>
            <a:r>
              <a:rPr lang="en-US" altLang="zh-CN" sz="2000" baseline="30000" dirty="0" smtClean="0"/>
              <a:t>+</a:t>
            </a:r>
            <a:r>
              <a:rPr lang="zh-CN" altLang="en-US" sz="2000" dirty="0" smtClean="0"/>
              <a:t>中的所有函数依赖</a:t>
            </a:r>
            <a:endParaRPr lang="en-US" altLang="zh-CN" sz="2000" dirty="0" smtClean="0"/>
          </a:p>
          <a:p>
            <a:pPr lvl="2"/>
            <a:r>
              <a:rPr lang="zh-CN" altLang="en-US" dirty="0" smtClean="0"/>
              <a:t>如果</a:t>
            </a:r>
            <a:r>
              <a:rPr lang="en-US" altLang="zh-CN" dirty="0" smtClean="0"/>
              <a:t>F</a:t>
            </a:r>
            <a:r>
              <a:rPr lang="zh-CN" altLang="en-US" dirty="0" smtClean="0"/>
              <a:t>中没有函数依赖违反</a:t>
            </a:r>
            <a:r>
              <a:rPr lang="en-US" altLang="zh-CN" dirty="0" smtClean="0"/>
              <a:t>BCNF</a:t>
            </a:r>
            <a:r>
              <a:rPr lang="zh-CN" altLang="en-US" dirty="0" smtClean="0"/>
              <a:t>，那么 </a:t>
            </a:r>
            <a:r>
              <a:rPr lang="en-US" altLang="zh-CN" i="1" dirty="0" smtClean="0"/>
              <a:t>F</a:t>
            </a:r>
            <a:r>
              <a:rPr lang="en-US" altLang="zh-CN" baseline="30000" dirty="0" smtClean="0"/>
              <a:t>+</a:t>
            </a:r>
            <a:r>
              <a:rPr lang="en-US" altLang="zh-CN" dirty="0" smtClean="0"/>
              <a:t> </a:t>
            </a:r>
            <a:r>
              <a:rPr lang="zh-CN" altLang="en-US" dirty="0" smtClean="0"/>
              <a:t>中也不会有函数依赖违反</a:t>
            </a:r>
            <a:r>
              <a:rPr lang="en-US" altLang="zh-CN" dirty="0" smtClean="0"/>
              <a:t>BCNF</a:t>
            </a:r>
          </a:p>
          <a:p>
            <a:pPr lvl="1"/>
            <a:r>
              <a:rPr lang="zh-CN" altLang="en-US" sz="2000" b="1" dirty="0" smtClean="0">
                <a:solidFill>
                  <a:srgbClr val="000099"/>
                </a:solidFill>
              </a:rPr>
              <a:t>当判定</a:t>
            </a:r>
            <a:r>
              <a:rPr lang="en-US" altLang="zh-CN" sz="2000" b="1" dirty="0" smtClean="0">
                <a:solidFill>
                  <a:srgbClr val="000099"/>
                </a:solidFill>
              </a:rPr>
              <a:t>R</a:t>
            </a:r>
            <a:r>
              <a:rPr lang="zh-CN" altLang="en-US" sz="2000" b="1" dirty="0" smtClean="0">
                <a:solidFill>
                  <a:srgbClr val="000099"/>
                </a:solidFill>
              </a:rPr>
              <a:t>上的一个分解是否违反</a:t>
            </a:r>
            <a:r>
              <a:rPr lang="en-US" altLang="zh-CN" sz="2000" b="1" dirty="0" smtClean="0">
                <a:solidFill>
                  <a:srgbClr val="000099"/>
                </a:solidFill>
              </a:rPr>
              <a:t>BCNF</a:t>
            </a:r>
            <a:r>
              <a:rPr lang="zh-CN" altLang="en-US" sz="2000" b="1" dirty="0" smtClean="0">
                <a:solidFill>
                  <a:srgbClr val="000099"/>
                </a:solidFill>
              </a:rPr>
              <a:t>时，只用</a:t>
            </a:r>
            <a:r>
              <a:rPr lang="en-US" altLang="zh-CN" sz="2000" b="1" dirty="0" smtClean="0">
                <a:solidFill>
                  <a:srgbClr val="000099"/>
                </a:solidFill>
              </a:rPr>
              <a:t>F</a:t>
            </a:r>
            <a:r>
              <a:rPr lang="zh-CN" altLang="en-US" sz="2000" b="1" dirty="0" smtClean="0">
                <a:solidFill>
                  <a:srgbClr val="000099"/>
                </a:solidFill>
              </a:rPr>
              <a:t>就不够了</a:t>
            </a:r>
            <a:endParaRPr lang="en-US" altLang="zh-CN" sz="2000" b="1" dirty="0" smtClean="0">
              <a:solidFill>
                <a:srgbClr val="000099"/>
              </a:solidFill>
            </a:endParaRPr>
          </a:p>
          <a:p>
            <a:pPr lvl="2"/>
            <a:r>
              <a:rPr lang="zh-CN" altLang="en-US" dirty="0" smtClean="0"/>
              <a:t>考虑关系模式</a:t>
            </a:r>
            <a:r>
              <a:rPr lang="en-US" altLang="zh-CN" i="1" dirty="0" smtClean="0"/>
              <a:t>R =</a:t>
            </a:r>
            <a:r>
              <a:rPr lang="en-US" altLang="zh-CN" dirty="0" smtClean="0"/>
              <a:t> (</a:t>
            </a:r>
            <a:r>
              <a:rPr lang="en-US" altLang="zh-CN" i="1" dirty="0" smtClean="0"/>
              <a:t>A, B, C, D, E</a:t>
            </a:r>
            <a:r>
              <a:rPr lang="en-US" altLang="zh-CN" dirty="0" smtClean="0"/>
              <a:t>), </a:t>
            </a:r>
            <a:r>
              <a:rPr lang="zh-CN" altLang="en-US" dirty="0" smtClean="0"/>
              <a:t>函数依赖集</a:t>
            </a:r>
            <a:r>
              <a:rPr lang="en-US" altLang="zh-CN" i="1" dirty="0" smtClean="0"/>
              <a:t>F</a:t>
            </a:r>
            <a:r>
              <a:rPr lang="en-US" altLang="zh-CN" dirty="0" smtClean="0"/>
              <a:t> ={</a:t>
            </a:r>
            <a:r>
              <a:rPr lang="en-US" altLang="zh-CN" i="1" dirty="0" smtClean="0"/>
              <a:t>A </a:t>
            </a:r>
            <a:r>
              <a:rPr lang="en-US" altLang="zh-CN" i="1" dirty="0" smtClean="0">
                <a:sym typeface="Symbol" panose="05050102010706020507" pitchFamily="18" charset="2"/>
              </a:rPr>
              <a:t> </a:t>
            </a:r>
            <a:r>
              <a:rPr lang="en-US" altLang="zh-CN" i="1" dirty="0" smtClean="0"/>
              <a:t>B, BC </a:t>
            </a:r>
            <a:r>
              <a:rPr lang="en-US" altLang="zh-CN" i="1" dirty="0" smtClean="0">
                <a:sym typeface="Symbol" panose="05050102010706020507" pitchFamily="18" charset="2"/>
              </a:rPr>
              <a:t> D</a:t>
            </a:r>
            <a:r>
              <a:rPr lang="en-US" altLang="zh-CN" dirty="0" smtClean="0"/>
              <a:t>}</a:t>
            </a:r>
          </a:p>
          <a:p>
            <a:pPr lvl="3"/>
            <a:r>
              <a:rPr lang="zh-CN" altLang="en-US" sz="1600" dirty="0" smtClean="0"/>
              <a:t>假设 </a:t>
            </a:r>
            <a:r>
              <a:rPr lang="en-US" altLang="zh-CN" sz="1600" i="1" dirty="0" smtClean="0"/>
              <a:t>R</a:t>
            </a:r>
            <a:r>
              <a:rPr lang="en-US" altLang="zh-CN" sz="1600" dirty="0" smtClean="0"/>
              <a:t> </a:t>
            </a:r>
            <a:r>
              <a:rPr lang="zh-CN" altLang="en-US" sz="1600" dirty="0" smtClean="0"/>
              <a:t>分解成 </a:t>
            </a:r>
            <a:r>
              <a:rPr lang="en-US" altLang="zh-CN" sz="1600" i="1" dirty="0" smtClean="0"/>
              <a:t>R</a:t>
            </a:r>
            <a:r>
              <a:rPr lang="en-US" altLang="zh-CN" sz="1600" baseline="-25000" dirty="0" smtClean="0"/>
              <a:t>1 </a:t>
            </a:r>
            <a:r>
              <a:rPr lang="en-US" altLang="zh-CN" sz="1600" dirty="0" smtClean="0"/>
              <a:t>=</a:t>
            </a:r>
            <a:r>
              <a:rPr lang="en-US" altLang="zh-CN" sz="1600" baseline="-25000" dirty="0" smtClean="0"/>
              <a:t> </a:t>
            </a:r>
            <a:r>
              <a:rPr lang="en-US" altLang="zh-CN" sz="1600" dirty="0" smtClean="0"/>
              <a:t>(</a:t>
            </a:r>
            <a:r>
              <a:rPr lang="en-US" altLang="zh-CN" sz="1600" i="1" dirty="0" smtClean="0"/>
              <a:t>A,B</a:t>
            </a:r>
            <a:r>
              <a:rPr lang="en-US" altLang="zh-CN" sz="1600" dirty="0" smtClean="0"/>
              <a:t>) </a:t>
            </a:r>
            <a:r>
              <a:rPr lang="zh-CN" altLang="en-US" sz="1600" dirty="0" smtClean="0"/>
              <a:t>和 </a:t>
            </a:r>
            <a:r>
              <a:rPr lang="en-US" altLang="zh-CN" sz="1600" i="1" dirty="0" smtClean="0"/>
              <a:t>R</a:t>
            </a:r>
            <a:r>
              <a:rPr lang="en-US" altLang="zh-CN" sz="1600" baseline="-25000" dirty="0" smtClean="0"/>
              <a:t>2 </a:t>
            </a:r>
            <a:r>
              <a:rPr lang="en-US" altLang="zh-CN" sz="1600" dirty="0" smtClean="0"/>
              <a:t>=</a:t>
            </a:r>
            <a:r>
              <a:rPr lang="en-US" altLang="zh-CN" sz="1600" baseline="-25000" dirty="0" smtClean="0"/>
              <a:t> </a:t>
            </a:r>
            <a:r>
              <a:rPr lang="en-US" altLang="zh-CN" sz="1600" dirty="0" smtClean="0"/>
              <a:t>(</a:t>
            </a:r>
            <a:r>
              <a:rPr lang="en-US" altLang="zh-CN" sz="1600" i="1" dirty="0" smtClean="0"/>
              <a:t>A,C,D, E</a:t>
            </a:r>
            <a:r>
              <a:rPr lang="en-US" altLang="zh-CN" sz="1600" dirty="0" smtClean="0"/>
              <a:t>) </a:t>
            </a:r>
          </a:p>
          <a:p>
            <a:pPr lvl="3"/>
            <a:r>
              <a:rPr lang="zh-CN" altLang="en-US" sz="1600" dirty="0" smtClean="0"/>
              <a:t>因为</a:t>
            </a:r>
            <a:r>
              <a:rPr lang="en-US" altLang="zh-CN" sz="1600" dirty="0" smtClean="0"/>
              <a:t>F</a:t>
            </a:r>
            <a:r>
              <a:rPr lang="zh-CN" altLang="en-US" sz="1600" dirty="0" smtClean="0"/>
              <a:t>中没有一个函数依赖只包含来自</a:t>
            </a:r>
            <a:r>
              <a:rPr lang="en-US" altLang="zh-CN" sz="1600" dirty="0" smtClean="0"/>
              <a:t>(</a:t>
            </a:r>
            <a:r>
              <a:rPr lang="en-US" altLang="zh-CN" sz="1600" i="1" dirty="0" smtClean="0"/>
              <a:t>A,C,D,E</a:t>
            </a:r>
            <a:r>
              <a:rPr lang="en-US" altLang="zh-CN" sz="1600" dirty="0" smtClean="0"/>
              <a:t>)</a:t>
            </a:r>
            <a:r>
              <a:rPr lang="zh-CN" altLang="en-US" sz="1600" dirty="0" smtClean="0"/>
              <a:t>的属性，所以我们或许会误以为</a:t>
            </a:r>
            <a:r>
              <a:rPr lang="en-US" altLang="zh-CN" sz="1600" i="1" dirty="0" smtClean="0"/>
              <a:t>R</a:t>
            </a:r>
            <a:r>
              <a:rPr lang="en-US" altLang="zh-CN" sz="1600" baseline="-25000" dirty="0" smtClean="0"/>
              <a:t>2</a:t>
            </a:r>
            <a:r>
              <a:rPr lang="zh-CN" altLang="en-US" sz="1600" dirty="0" smtClean="0"/>
              <a:t>满足</a:t>
            </a:r>
            <a:r>
              <a:rPr lang="en-US" altLang="zh-CN" sz="1600" dirty="0" smtClean="0"/>
              <a:t>BCNF</a:t>
            </a:r>
          </a:p>
          <a:p>
            <a:pPr lvl="3"/>
            <a:r>
              <a:rPr lang="zh-CN" altLang="en-US" sz="1600" dirty="0" smtClean="0"/>
              <a:t>实际上</a:t>
            </a:r>
            <a:r>
              <a:rPr lang="en-US" altLang="zh-CN" sz="1600" dirty="0" smtClean="0"/>
              <a:t>, </a:t>
            </a:r>
            <a:r>
              <a:rPr lang="en-US" altLang="zh-CN" sz="1600" i="1" dirty="0" smtClean="0"/>
              <a:t>F </a:t>
            </a:r>
            <a:r>
              <a:rPr lang="en-US" altLang="zh-CN" sz="1600" baseline="30000" dirty="0" smtClean="0"/>
              <a:t>+</a:t>
            </a:r>
            <a:r>
              <a:rPr lang="zh-CN" altLang="en-US" sz="1600" dirty="0" smtClean="0"/>
              <a:t>有一个函数依赖</a:t>
            </a:r>
            <a:r>
              <a:rPr lang="en-US" altLang="zh-CN" sz="1600" i="1" dirty="0" smtClean="0"/>
              <a:t>AC</a:t>
            </a:r>
            <a:r>
              <a:rPr lang="en-US" altLang="zh-CN" sz="1600" dirty="0" smtClean="0"/>
              <a:t> </a:t>
            </a:r>
            <a:r>
              <a:rPr lang="en-US" altLang="zh-CN" sz="1600" dirty="0" smtClean="0">
                <a:sym typeface="Symbol" panose="05050102010706020507" pitchFamily="18" charset="2"/>
              </a:rPr>
              <a:t></a:t>
            </a:r>
            <a:r>
              <a:rPr lang="en-US" altLang="zh-CN" sz="1600" dirty="0" smtClean="0"/>
              <a:t> </a:t>
            </a:r>
            <a:r>
              <a:rPr lang="en-US" altLang="zh-CN" sz="1600" i="1" dirty="0" smtClean="0"/>
              <a:t>D</a:t>
            </a:r>
            <a:r>
              <a:rPr lang="en-US" altLang="zh-CN" sz="1600" dirty="0" smtClean="0"/>
              <a:t> </a:t>
            </a:r>
            <a:r>
              <a:rPr lang="zh-CN" altLang="en-US" sz="1600" dirty="0" smtClean="0"/>
              <a:t>表明 </a:t>
            </a:r>
            <a:r>
              <a:rPr lang="en-US" altLang="zh-CN" sz="1600" i="1" dirty="0" smtClean="0"/>
              <a:t>R</a:t>
            </a:r>
            <a:r>
              <a:rPr lang="en-US" altLang="zh-CN" sz="1600" baseline="-25000" dirty="0" smtClean="0"/>
              <a:t>2</a:t>
            </a:r>
            <a:r>
              <a:rPr lang="en-US" altLang="zh-CN" sz="1600" dirty="0" smtClean="0"/>
              <a:t> </a:t>
            </a:r>
            <a:r>
              <a:rPr lang="zh-CN" altLang="en-US" sz="1600" dirty="0" smtClean="0"/>
              <a:t>不属于 </a:t>
            </a:r>
            <a:r>
              <a:rPr lang="en-US" altLang="zh-CN" sz="1600" dirty="0" smtClean="0"/>
              <a:t>BCNF</a:t>
            </a:r>
            <a:endParaRPr lang="en-US" altLang="zh-CN" sz="1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4211">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4211">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34211">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34211">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34211">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4211">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34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smtClean="0"/>
              <a:t>子模式</a:t>
            </a:r>
            <a:r>
              <a:rPr lang="en-US" altLang="zh-CN" smtClean="0"/>
              <a:t>BCNF</a:t>
            </a:r>
            <a:r>
              <a:rPr lang="zh-CN" altLang="en-US" smtClean="0"/>
              <a:t>的判定</a:t>
            </a:r>
          </a:p>
        </p:txBody>
      </p:sp>
      <p:sp>
        <p:nvSpPr>
          <p:cNvPr id="128003" name="Rectangle 3"/>
          <p:cNvSpPr>
            <a:spLocks noGrp="1" noChangeArrowheads="1"/>
          </p:cNvSpPr>
          <p:nvPr>
            <p:ph type="body" idx="1"/>
          </p:nvPr>
        </p:nvSpPr>
        <p:spPr>
          <a:xfrm>
            <a:off x="539750" y="1371600"/>
            <a:ext cx="8064500" cy="4876800"/>
          </a:xfrm>
        </p:spPr>
        <p:txBody>
          <a:bodyPr/>
          <a:lstStyle/>
          <a:p>
            <a:pPr>
              <a:lnSpc>
                <a:spcPct val="80000"/>
              </a:lnSpc>
            </a:pPr>
            <a:r>
              <a:rPr lang="zh-CN" altLang="en-US" sz="2400" smtClean="0"/>
              <a:t>子模式</a:t>
            </a:r>
            <a:r>
              <a:rPr lang="en-US" altLang="zh-CN" sz="2400" smtClean="0"/>
              <a:t>R</a:t>
            </a:r>
            <a:r>
              <a:rPr lang="en-US" altLang="zh-CN" sz="2400" baseline="-25000" smtClean="0"/>
              <a:t>i</a:t>
            </a:r>
            <a:r>
              <a:rPr lang="en-US" altLang="zh-CN" sz="2400" smtClean="0"/>
              <a:t> </a:t>
            </a:r>
            <a:r>
              <a:rPr lang="zh-CN" altLang="en-US" sz="2400" smtClean="0"/>
              <a:t>是否为</a:t>
            </a:r>
            <a:r>
              <a:rPr lang="en-US" altLang="zh-CN" sz="2400" smtClean="0"/>
              <a:t>BCNF</a:t>
            </a:r>
            <a:r>
              <a:rPr lang="zh-CN" altLang="en-US" sz="2400" smtClean="0"/>
              <a:t>的判定</a:t>
            </a:r>
          </a:p>
          <a:p>
            <a:pPr lvl="1">
              <a:lnSpc>
                <a:spcPct val="80000"/>
              </a:lnSpc>
            </a:pPr>
            <a:r>
              <a:rPr kumimoji="0" lang="zh-CN" altLang="en-US" sz="2000" smtClean="0"/>
              <a:t>即：</a:t>
            </a:r>
            <a:r>
              <a:rPr kumimoji="0" lang="en-US" altLang="zh-CN" sz="2000" smtClean="0"/>
              <a:t>{R</a:t>
            </a:r>
            <a:r>
              <a:rPr kumimoji="0" lang="en-US" altLang="zh-CN" sz="2000" baseline="-25000" smtClean="0"/>
              <a:t>1</a:t>
            </a:r>
            <a:r>
              <a:rPr kumimoji="0" lang="en-US" altLang="zh-CN" sz="2000" smtClean="0"/>
              <a:t>,R</a:t>
            </a:r>
            <a:r>
              <a:rPr kumimoji="0" lang="en-US" altLang="zh-CN" sz="2000" baseline="-25000" smtClean="0"/>
              <a:t>2</a:t>
            </a:r>
            <a:r>
              <a:rPr kumimoji="0" lang="en-US" altLang="zh-CN" sz="2000" smtClean="0"/>
              <a:t>,…R</a:t>
            </a:r>
            <a:r>
              <a:rPr kumimoji="0" lang="en-US" altLang="zh-CN" sz="2000" baseline="-25000" smtClean="0"/>
              <a:t>n</a:t>
            </a:r>
            <a:r>
              <a:rPr kumimoji="0" lang="en-US" altLang="zh-CN" sz="2000" smtClean="0"/>
              <a:t>}</a:t>
            </a:r>
            <a:r>
              <a:rPr kumimoji="0" lang="zh-CN" altLang="en-US" sz="2000" smtClean="0"/>
              <a:t>是</a:t>
            </a:r>
            <a:r>
              <a:rPr kumimoji="0" lang="en-US" altLang="zh-CN" sz="2000" smtClean="0"/>
              <a:t>R(F)</a:t>
            </a:r>
            <a:r>
              <a:rPr kumimoji="0" lang="zh-CN" altLang="en-US" sz="2000" smtClean="0"/>
              <a:t>的分解，</a:t>
            </a:r>
          </a:p>
          <a:p>
            <a:pPr lvl="1">
              <a:lnSpc>
                <a:spcPct val="80000"/>
              </a:lnSpc>
              <a:buFontTx/>
              <a:buNone/>
            </a:pPr>
            <a:r>
              <a:rPr lang="en-US" altLang="zh-CN" sz="2000" smtClean="0"/>
              <a:t>		      R</a:t>
            </a:r>
            <a:r>
              <a:rPr lang="en-US" altLang="zh-CN" sz="2000" baseline="-25000" smtClean="0"/>
              <a:t>i</a:t>
            </a:r>
            <a:r>
              <a:rPr lang="zh-CN" altLang="en-US" sz="2000" smtClean="0"/>
              <a:t>是否为</a:t>
            </a:r>
            <a:r>
              <a:rPr lang="en-US" altLang="zh-CN" sz="2000" smtClean="0"/>
              <a:t>BCNF</a:t>
            </a:r>
            <a:r>
              <a:rPr lang="zh-CN" altLang="en-US" sz="2000" smtClean="0"/>
              <a:t>的判定</a:t>
            </a:r>
          </a:p>
          <a:p>
            <a:pPr lvl="1">
              <a:lnSpc>
                <a:spcPct val="80000"/>
              </a:lnSpc>
            </a:pPr>
            <a:r>
              <a:rPr lang="zh-CN" altLang="en-US" sz="2000" smtClean="0"/>
              <a:t>需要对所有</a:t>
            </a:r>
            <a:r>
              <a:rPr kumimoji="0" lang="en-US" altLang="zh-CN" sz="2000" smtClean="0"/>
              <a:t>α</a:t>
            </a:r>
            <a:r>
              <a:rPr lang="en-US" altLang="zh-CN" sz="2000" smtClean="0"/>
              <a:t>→β</a:t>
            </a:r>
            <a:r>
              <a:rPr lang="en-US" altLang="zh-CN" sz="2000" smtClean="0">
                <a:sym typeface="Symbol" panose="05050102010706020507" pitchFamily="18" charset="2"/>
              </a:rPr>
              <a:t></a:t>
            </a:r>
            <a:r>
              <a:rPr lang="en-US" altLang="zh-CN" sz="2000" smtClean="0"/>
              <a:t>F</a:t>
            </a:r>
            <a:r>
              <a:rPr lang="en-US" altLang="zh-CN" sz="2000" baseline="-25000" smtClean="0"/>
              <a:t>i</a:t>
            </a:r>
            <a:r>
              <a:rPr lang="zh-CN" altLang="en-US" sz="2000" smtClean="0"/>
              <a:t>：</a:t>
            </a:r>
          </a:p>
          <a:p>
            <a:pPr lvl="1">
              <a:lnSpc>
                <a:spcPct val="80000"/>
              </a:lnSpc>
              <a:buFontTx/>
              <a:buNone/>
            </a:pPr>
            <a:r>
              <a:rPr lang="zh-CN" altLang="en-US" sz="2000" smtClean="0"/>
              <a:t>		     检查</a:t>
            </a:r>
            <a:r>
              <a:rPr kumimoji="0" lang="en-US" altLang="zh-CN" sz="2000" smtClean="0"/>
              <a:t>α</a:t>
            </a:r>
            <a:r>
              <a:rPr lang="en-US" altLang="zh-CN" sz="2000" smtClean="0"/>
              <a:t>→β</a:t>
            </a:r>
            <a:r>
              <a:rPr lang="zh-CN" altLang="en-US" sz="2000" smtClean="0"/>
              <a:t>是否使</a:t>
            </a:r>
            <a:r>
              <a:rPr lang="en-US" altLang="zh-CN" sz="2000" smtClean="0"/>
              <a:t>R</a:t>
            </a:r>
            <a:r>
              <a:rPr lang="en-US" altLang="zh-CN" sz="2000" baseline="-25000" smtClean="0"/>
              <a:t>i</a:t>
            </a:r>
            <a:r>
              <a:rPr lang="zh-CN" altLang="en-US" sz="2000" smtClean="0"/>
              <a:t>违背</a:t>
            </a:r>
            <a:r>
              <a:rPr lang="en-US" altLang="zh-CN" sz="2000" smtClean="0"/>
              <a:t>BCNF</a:t>
            </a:r>
            <a:r>
              <a:rPr lang="zh-CN" altLang="en-US" sz="2000" smtClean="0"/>
              <a:t>定义</a:t>
            </a:r>
            <a:endParaRPr lang="en-US" altLang="zh-CN" sz="2000" smtClean="0">
              <a:sym typeface="Symbol" panose="05050102010706020507" pitchFamily="18" charset="2"/>
            </a:endParaRPr>
          </a:p>
          <a:p>
            <a:pPr>
              <a:lnSpc>
                <a:spcPct val="80000"/>
              </a:lnSpc>
            </a:pPr>
            <a:r>
              <a:rPr kumimoji="0" lang="zh-CN" altLang="en-US" sz="2400" smtClean="0"/>
              <a:t>注意：</a:t>
            </a:r>
          </a:p>
          <a:p>
            <a:pPr lvl="1">
              <a:lnSpc>
                <a:spcPct val="80000"/>
              </a:lnSpc>
            </a:pPr>
            <a:r>
              <a:rPr kumimoji="0" lang="zh-CN" altLang="en-US" sz="2000" smtClean="0"/>
              <a:t>判定</a:t>
            </a:r>
            <a:r>
              <a:rPr lang="en-US" altLang="zh-CN" sz="2000" smtClean="0"/>
              <a:t>R</a:t>
            </a:r>
            <a:r>
              <a:rPr lang="en-US" altLang="zh-CN" sz="2000" baseline="-25000" smtClean="0"/>
              <a:t>i</a:t>
            </a:r>
            <a:r>
              <a:rPr lang="zh-CN" altLang="en-US" sz="2000" smtClean="0"/>
              <a:t>是否为</a:t>
            </a:r>
            <a:r>
              <a:rPr lang="en-US" altLang="zh-CN" sz="2000" smtClean="0"/>
              <a:t>BCNF</a:t>
            </a:r>
            <a:r>
              <a:rPr lang="zh-CN" altLang="en-US" sz="2000" smtClean="0"/>
              <a:t>，</a:t>
            </a:r>
            <a:r>
              <a:rPr kumimoji="0" lang="zh-CN" altLang="en-US" sz="2000" smtClean="0"/>
              <a:t>不能只检查</a:t>
            </a:r>
            <a:r>
              <a:rPr kumimoji="0" lang="en-US" altLang="zh-CN" sz="2000" smtClean="0"/>
              <a:t>F</a:t>
            </a:r>
            <a:r>
              <a:rPr kumimoji="0" lang="zh-CN" altLang="en-US" sz="2000" smtClean="0"/>
              <a:t>中相关函数依赖</a:t>
            </a:r>
          </a:p>
          <a:p>
            <a:pPr lvl="1">
              <a:lnSpc>
                <a:spcPct val="80000"/>
              </a:lnSpc>
            </a:pPr>
            <a:r>
              <a:rPr lang="zh-CN" altLang="en-US" sz="2000" smtClean="0"/>
              <a:t>必须对</a:t>
            </a:r>
            <a:r>
              <a:rPr lang="en-US" altLang="zh-CN" sz="2000" smtClean="0"/>
              <a:t>F</a:t>
            </a:r>
            <a:r>
              <a:rPr lang="en-US" altLang="zh-CN" sz="2000" baseline="-25000" smtClean="0"/>
              <a:t>i</a:t>
            </a:r>
            <a:r>
              <a:rPr kumimoji="0" lang="zh-CN" altLang="en-US" sz="2000" smtClean="0"/>
              <a:t>中所有函数依赖进行检查</a:t>
            </a:r>
          </a:p>
          <a:p>
            <a:pPr lvl="1">
              <a:lnSpc>
                <a:spcPct val="80000"/>
              </a:lnSpc>
            </a:pPr>
            <a:r>
              <a:rPr kumimoji="0" lang="zh-CN" altLang="en-US" sz="2000" smtClean="0"/>
              <a:t>示例：</a:t>
            </a:r>
            <a:r>
              <a:rPr kumimoji="0" lang="en-US" altLang="zh-CN" sz="2000" smtClean="0"/>
              <a:t>R(sno,dno,dname,cno,score)</a:t>
            </a:r>
          </a:p>
          <a:p>
            <a:pPr lvl="1">
              <a:lnSpc>
                <a:spcPct val="80000"/>
              </a:lnSpc>
              <a:buFontTx/>
              <a:buNone/>
            </a:pPr>
            <a:r>
              <a:rPr kumimoji="0" lang="en-US" altLang="zh-CN" sz="2000" smtClean="0"/>
              <a:t>		         F={sno</a:t>
            </a:r>
            <a:r>
              <a:rPr lang="en-US" altLang="zh-CN" sz="2000" smtClean="0"/>
              <a:t>→dno;dno→dname;sno,cno→score</a:t>
            </a:r>
            <a:r>
              <a:rPr kumimoji="0" lang="en-US" altLang="zh-CN" sz="2000" smtClean="0"/>
              <a:t>}</a:t>
            </a:r>
          </a:p>
          <a:p>
            <a:pPr lvl="1">
              <a:lnSpc>
                <a:spcPct val="80000"/>
              </a:lnSpc>
              <a:buFontTx/>
              <a:buNone/>
            </a:pPr>
            <a:r>
              <a:rPr kumimoji="0" lang="en-US" altLang="zh-CN" sz="2000" smtClean="0"/>
              <a:t>	</a:t>
            </a:r>
            <a:r>
              <a:rPr kumimoji="0" lang="zh-CN" altLang="en-US" sz="2000" smtClean="0"/>
              <a:t>分解</a:t>
            </a:r>
            <a:r>
              <a:rPr kumimoji="0" lang="en-US" altLang="zh-CN" sz="2000" smtClean="0"/>
              <a:t>{R</a:t>
            </a:r>
            <a:r>
              <a:rPr kumimoji="0" lang="en-US" altLang="zh-CN" sz="2000" baseline="-25000" smtClean="0"/>
              <a:t>1</a:t>
            </a:r>
            <a:r>
              <a:rPr kumimoji="0" lang="en-US" altLang="zh-CN" sz="2000" smtClean="0"/>
              <a:t>(sno,dno),R</a:t>
            </a:r>
            <a:r>
              <a:rPr kumimoji="0" lang="en-US" altLang="zh-CN" sz="2000" baseline="-25000" smtClean="0"/>
              <a:t>2</a:t>
            </a:r>
            <a:r>
              <a:rPr kumimoji="0" lang="en-US" altLang="zh-CN" sz="2000" smtClean="0"/>
              <a:t>(sno,dname,cno,score)}</a:t>
            </a:r>
          </a:p>
          <a:p>
            <a:pPr lvl="1">
              <a:lnSpc>
                <a:spcPct val="80000"/>
              </a:lnSpc>
              <a:buFontTx/>
              <a:buNone/>
            </a:pPr>
            <a:r>
              <a:rPr kumimoji="0" lang="en-US" altLang="zh-CN" sz="2000" smtClean="0"/>
              <a:t>	</a:t>
            </a:r>
            <a:r>
              <a:rPr kumimoji="0" lang="zh-CN" altLang="en-US" sz="2000" smtClean="0"/>
              <a:t>判断：</a:t>
            </a:r>
            <a:r>
              <a:rPr kumimoji="0" lang="en-US" altLang="zh-CN" sz="2000" smtClean="0"/>
              <a:t>R</a:t>
            </a:r>
            <a:r>
              <a:rPr kumimoji="0" lang="en-US" altLang="zh-CN" sz="2000" baseline="-25000" smtClean="0"/>
              <a:t>2</a:t>
            </a:r>
            <a:r>
              <a:rPr kumimoji="0" lang="zh-CN" altLang="en-US" sz="2000" smtClean="0"/>
              <a:t>是否属于</a:t>
            </a:r>
            <a:r>
              <a:rPr kumimoji="0" lang="en-US" altLang="zh-CN" sz="2000" smtClean="0"/>
              <a:t>BCNF?</a:t>
            </a:r>
          </a:p>
          <a:p>
            <a:pPr>
              <a:lnSpc>
                <a:spcPct val="80000"/>
              </a:lnSpc>
            </a:pPr>
            <a:r>
              <a:rPr kumimoji="0" lang="zh-CN" altLang="en-US" sz="2400" smtClean="0"/>
              <a:t>算法复杂性分析：</a:t>
            </a:r>
            <a:r>
              <a:rPr kumimoji="0" lang="en-US" altLang="zh-CN" sz="2400" smtClean="0"/>
              <a:t>NP</a:t>
            </a:r>
            <a:endParaRPr kumimoji="0" lang="zh-CN" altLang="en-US" sz="2400" smtClean="0"/>
          </a:p>
          <a:p>
            <a:pPr lvl="1">
              <a:lnSpc>
                <a:spcPct val="80000"/>
              </a:lnSpc>
            </a:pPr>
            <a:endParaRPr lang="zh-CN" altLang="en-US" sz="20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smtClean="0"/>
              <a:t>BCNF</a:t>
            </a:r>
            <a:r>
              <a:rPr lang="zh-CN" altLang="en-US" smtClean="0"/>
              <a:t>分解算法</a:t>
            </a:r>
          </a:p>
        </p:txBody>
      </p:sp>
      <p:sp>
        <p:nvSpPr>
          <p:cNvPr id="129027" name="Rectangle 3"/>
          <p:cNvSpPr>
            <a:spLocks noGrp="1" noChangeArrowheads="1"/>
          </p:cNvSpPr>
          <p:nvPr>
            <p:ph type="body" idx="1"/>
          </p:nvPr>
        </p:nvSpPr>
        <p:spPr>
          <a:xfrm>
            <a:off x="574675" y="1149350"/>
            <a:ext cx="8307388" cy="4291013"/>
          </a:xfrm>
        </p:spPr>
        <p:txBody>
          <a:bodyPr/>
          <a:lstStyle/>
          <a:p>
            <a:pPr>
              <a:buFont typeface="Monotype Sorts" charset="2"/>
              <a:buNone/>
              <a:tabLst>
                <a:tab pos="565150" algn="l"/>
                <a:tab pos="803275" algn="l"/>
                <a:tab pos="1489075" algn="l"/>
                <a:tab pos="1771650" algn="l"/>
              </a:tabLst>
            </a:pPr>
            <a:r>
              <a:rPr lang="en-US" altLang="zh-CN" sz="2000" i="1" smtClean="0"/>
              <a:t>	</a:t>
            </a:r>
            <a:r>
              <a:rPr lang="en-US" altLang="zh-CN" i="1" smtClean="0"/>
              <a:t>result </a:t>
            </a:r>
            <a:r>
              <a:rPr lang="en-US" altLang="zh-CN" smtClean="0"/>
              <a:t>:= {</a:t>
            </a:r>
            <a:r>
              <a:rPr lang="en-US" altLang="zh-CN" i="1" smtClean="0"/>
              <a:t>R </a:t>
            </a:r>
            <a:r>
              <a:rPr lang="en-US" altLang="zh-CN" smtClean="0"/>
              <a:t>};</a:t>
            </a:r>
            <a:br>
              <a:rPr lang="en-US" altLang="zh-CN" smtClean="0"/>
            </a:br>
            <a:r>
              <a:rPr lang="en-US" altLang="zh-CN" i="1" smtClean="0"/>
              <a:t>done </a:t>
            </a:r>
            <a:r>
              <a:rPr lang="en-US" altLang="zh-CN" smtClean="0"/>
              <a:t>:= false;</a:t>
            </a:r>
            <a:br>
              <a:rPr lang="en-US" altLang="zh-CN" smtClean="0"/>
            </a:br>
            <a:r>
              <a:rPr lang="zh-CN" altLang="en-US" smtClean="0"/>
              <a:t>计算 </a:t>
            </a:r>
            <a:r>
              <a:rPr lang="en-US" altLang="zh-CN" i="1" smtClean="0"/>
              <a:t>F </a:t>
            </a:r>
            <a:r>
              <a:rPr lang="en-US" altLang="zh-CN" baseline="30000" smtClean="0"/>
              <a:t>+</a:t>
            </a:r>
            <a:r>
              <a:rPr lang="en-US" altLang="zh-CN" smtClean="0"/>
              <a:t>;</a:t>
            </a:r>
            <a:br>
              <a:rPr lang="en-US" altLang="zh-CN" smtClean="0"/>
            </a:br>
            <a:r>
              <a:rPr lang="en-US" altLang="zh-CN" b="1" smtClean="0"/>
              <a:t>while (not </a:t>
            </a:r>
            <a:r>
              <a:rPr lang="en-US" altLang="zh-CN" i="1" smtClean="0"/>
              <a:t>done) </a:t>
            </a:r>
            <a:r>
              <a:rPr lang="en-US" altLang="zh-CN" b="1" smtClean="0"/>
              <a:t>do</a:t>
            </a:r>
            <a:br>
              <a:rPr lang="en-US" altLang="zh-CN" b="1" smtClean="0"/>
            </a:br>
            <a:r>
              <a:rPr lang="en-US" altLang="zh-CN" b="1" smtClean="0"/>
              <a:t>	if </a:t>
            </a:r>
            <a:r>
              <a:rPr lang="en-US" altLang="zh-CN" smtClean="0"/>
              <a:t>(result</a:t>
            </a:r>
            <a:r>
              <a:rPr lang="zh-CN" altLang="en-US" smtClean="0"/>
              <a:t>中存在模式 </a:t>
            </a:r>
            <a:r>
              <a:rPr lang="en-US" altLang="zh-CN" i="1" smtClean="0"/>
              <a:t>R</a:t>
            </a:r>
            <a:r>
              <a:rPr lang="en-US" altLang="zh-CN" i="1" baseline="-25000" smtClean="0"/>
              <a:t>i</a:t>
            </a:r>
            <a:r>
              <a:rPr lang="en-US" altLang="zh-CN" i="1" smtClean="0"/>
              <a:t> </a:t>
            </a:r>
            <a:r>
              <a:rPr lang="zh-CN" altLang="en-US" smtClean="0"/>
              <a:t>不属于 </a:t>
            </a:r>
            <a:r>
              <a:rPr lang="en-US" altLang="zh-CN" smtClean="0"/>
              <a:t>BCNF)</a:t>
            </a:r>
            <a:br>
              <a:rPr lang="en-US" altLang="zh-CN" smtClean="0"/>
            </a:br>
            <a:r>
              <a:rPr lang="en-US" altLang="zh-CN" smtClean="0"/>
              <a:t>		</a:t>
            </a:r>
            <a:r>
              <a:rPr lang="en-US" altLang="zh-CN" b="1" smtClean="0"/>
              <a:t>then begin</a:t>
            </a:r>
            <a:br>
              <a:rPr lang="en-US" altLang="zh-CN" b="1" smtClean="0"/>
            </a:br>
            <a:r>
              <a:rPr lang="en-US" altLang="zh-CN" b="1" smtClean="0"/>
              <a:t>			</a:t>
            </a:r>
            <a:r>
              <a:rPr lang="zh-CN" altLang="en-US" smtClean="0"/>
              <a:t>令 </a:t>
            </a:r>
            <a:r>
              <a:rPr lang="zh-CN" altLang="en-US" smtClean="0">
                <a:sym typeface="Symbol" panose="05050102010706020507" pitchFamily="18" charset="2"/>
              </a:rPr>
              <a:t></a:t>
            </a:r>
            <a:r>
              <a:rPr lang="zh-CN" altLang="en-US" smtClean="0">
                <a:sym typeface="Greek Symbols" pitchFamily="18" charset="2"/>
              </a:rPr>
              <a:t> </a:t>
            </a:r>
            <a:r>
              <a:rPr lang="zh-CN" altLang="en-US" smtClean="0">
                <a:sym typeface="Symbol" panose="05050102010706020507" pitchFamily="18" charset="2"/>
              </a:rPr>
              <a:t></a:t>
            </a:r>
            <a:r>
              <a:rPr lang="zh-CN" altLang="en-US" smtClean="0">
                <a:sym typeface="Monotype Sorts" charset="2"/>
              </a:rPr>
              <a:t> </a:t>
            </a:r>
            <a:r>
              <a:rPr lang="zh-CN" altLang="en-US" i="1" smtClean="0">
                <a:sym typeface="Symbol" panose="05050102010706020507" pitchFamily="18" charset="2"/>
              </a:rPr>
              <a:t></a:t>
            </a:r>
            <a:r>
              <a:rPr lang="zh-CN" altLang="en-US" i="1" smtClean="0">
                <a:sym typeface="Greek Symbols" pitchFamily="18" charset="2"/>
              </a:rPr>
              <a:t> </a:t>
            </a:r>
            <a:r>
              <a:rPr lang="zh-CN" altLang="en-US" smtClean="0">
                <a:sym typeface="Greek Symbols" pitchFamily="18" charset="2"/>
              </a:rPr>
              <a:t> 为一个在</a:t>
            </a:r>
            <a:r>
              <a:rPr lang="en-US" altLang="zh-CN" i="1" smtClean="0">
                <a:sym typeface="Greek Symbols" pitchFamily="18" charset="2"/>
              </a:rPr>
              <a:t>R</a:t>
            </a:r>
            <a:r>
              <a:rPr lang="en-US" altLang="zh-CN" i="1" baseline="-25000" smtClean="0">
                <a:sym typeface="Greek Symbols" pitchFamily="18" charset="2"/>
              </a:rPr>
              <a:t>i</a:t>
            </a:r>
            <a:r>
              <a:rPr lang="en-US" altLang="zh-CN" i="1" smtClean="0">
                <a:sym typeface="Greek Symbols" pitchFamily="18" charset="2"/>
              </a:rPr>
              <a:t> </a:t>
            </a:r>
            <a:r>
              <a:rPr lang="zh-CN" altLang="en-US" smtClean="0">
                <a:sym typeface="Greek Symbols" pitchFamily="18" charset="2"/>
              </a:rPr>
              <a:t>上成立的非平凡函数依赖</a:t>
            </a:r>
            <a:r>
              <a:rPr lang="zh-CN" altLang="en-US" i="1" smtClean="0">
                <a:sym typeface="Greek Symbols" pitchFamily="18" charset="2"/>
              </a:rPr>
              <a:t> </a:t>
            </a:r>
            <a:r>
              <a:rPr lang="zh-CN" altLang="en-US" smtClean="0">
                <a:sym typeface="Greek Symbols" pitchFamily="18" charset="2"/>
              </a:rPr>
              <a:t>，满足</a:t>
            </a:r>
            <a:r>
              <a:rPr lang="en-US" altLang="zh-CN" smtClean="0">
                <a:sym typeface="Symbol" panose="05050102010706020507" pitchFamily="18" charset="2"/>
              </a:rPr>
              <a:t></a:t>
            </a:r>
            <a:r>
              <a:rPr lang="en-US" altLang="zh-CN" smtClean="0">
                <a:sym typeface="Greek Symbols" pitchFamily="18" charset="2"/>
              </a:rPr>
              <a:t> </a:t>
            </a:r>
            <a:r>
              <a:rPr lang="en-US" altLang="zh-CN" smtClean="0">
                <a:sym typeface="Symbol" panose="05050102010706020507" pitchFamily="18" charset="2"/>
              </a:rPr>
              <a:t></a:t>
            </a:r>
            <a:r>
              <a:rPr lang="en-US" altLang="zh-CN" smtClean="0">
                <a:sym typeface="Monotype Sorts" charset="2"/>
              </a:rPr>
              <a:t> </a:t>
            </a:r>
            <a:r>
              <a:rPr lang="en-US" altLang="zh-CN" i="1" smtClean="0">
                <a:sym typeface="Greek Symbols" pitchFamily="18" charset="2"/>
              </a:rPr>
              <a:t>R</a:t>
            </a:r>
            <a:r>
              <a:rPr lang="en-US" altLang="zh-CN" i="1" baseline="-25000" smtClean="0">
                <a:sym typeface="Greek Symbols" pitchFamily="18" charset="2"/>
              </a:rPr>
              <a:t>i</a:t>
            </a:r>
            <a:r>
              <a:rPr lang="en-US" altLang="zh-CN" i="1" smtClean="0">
                <a:sym typeface="Greek Symbols" pitchFamily="18" charset="2"/>
              </a:rPr>
              <a:t> </a:t>
            </a:r>
            <a:r>
              <a:rPr lang="zh-CN" altLang="en-US" smtClean="0">
                <a:sym typeface="Greek Symbols" pitchFamily="18" charset="2"/>
              </a:rPr>
              <a:t>不属于 </a:t>
            </a:r>
            <a:r>
              <a:rPr lang="en-US" altLang="zh-CN" i="1" smtClean="0">
                <a:sym typeface="Greek Symbols" pitchFamily="18" charset="2"/>
              </a:rPr>
              <a:t>F </a:t>
            </a:r>
            <a:r>
              <a:rPr lang="en-US" altLang="zh-CN" baseline="30000" smtClean="0">
                <a:sym typeface="Greek Symbols" pitchFamily="18" charset="2"/>
              </a:rPr>
              <a:t>+</a:t>
            </a:r>
            <a:r>
              <a:rPr lang="en-US" altLang="zh-CN" smtClean="0">
                <a:sym typeface="Greek Symbols" pitchFamily="18" charset="2"/>
              </a:rPr>
              <a:t>, </a:t>
            </a:r>
            <a:r>
              <a:rPr lang="zh-CN" altLang="en-US" smtClean="0">
                <a:sym typeface="Greek Symbols" pitchFamily="18" charset="2"/>
              </a:rPr>
              <a:t>并且</a:t>
            </a:r>
            <a:r>
              <a:rPr lang="zh-CN" altLang="en-US" smtClean="0">
                <a:sym typeface="Symbol" panose="05050102010706020507" pitchFamily="18" charset="2"/>
              </a:rPr>
              <a:t></a:t>
            </a:r>
            <a:r>
              <a:rPr lang="zh-CN" altLang="en-US" smtClean="0">
                <a:sym typeface="Greek Symbols" pitchFamily="18" charset="2"/>
              </a:rPr>
              <a:t> </a:t>
            </a:r>
            <a:r>
              <a:rPr lang="zh-CN" altLang="en-US" smtClean="0">
                <a:sym typeface="Symbol" panose="05050102010706020507" pitchFamily="18" charset="2"/>
              </a:rPr>
              <a:t> </a:t>
            </a:r>
            <a:r>
              <a:rPr lang="zh-CN" altLang="en-US" i="1" smtClean="0">
                <a:sym typeface="Symbol" panose="05050102010706020507" pitchFamily="18" charset="2"/>
              </a:rPr>
              <a:t></a:t>
            </a:r>
            <a:r>
              <a:rPr lang="zh-CN" altLang="en-US" i="1" smtClean="0">
                <a:sym typeface="Greek Symbols" pitchFamily="18" charset="2"/>
              </a:rPr>
              <a:t>  </a:t>
            </a:r>
            <a:r>
              <a:rPr lang="en-US" altLang="zh-CN" i="1" smtClean="0">
                <a:sym typeface="Greek Symbols" pitchFamily="18" charset="2"/>
              </a:rPr>
              <a:t>= </a:t>
            </a:r>
            <a:r>
              <a:rPr lang="en-US" altLang="zh-CN" smtClean="0">
                <a:sym typeface="Symbol" panose="05050102010706020507" pitchFamily="18" charset="2"/>
              </a:rPr>
              <a:t>;</a:t>
            </a:r>
            <a:br>
              <a:rPr lang="en-US" altLang="zh-CN" smtClean="0">
                <a:sym typeface="Symbol" panose="05050102010706020507" pitchFamily="18" charset="2"/>
              </a:rPr>
            </a:br>
            <a:r>
              <a:rPr lang="en-US" altLang="zh-CN" smtClean="0">
                <a:sym typeface="Symbol" panose="05050102010706020507" pitchFamily="18" charset="2"/>
              </a:rPr>
              <a:t>			   </a:t>
            </a:r>
            <a:r>
              <a:rPr lang="en-US" altLang="zh-CN" i="1" smtClean="0">
                <a:sym typeface="Symbol" panose="05050102010706020507" pitchFamily="18" charset="2"/>
              </a:rPr>
              <a:t>result </a:t>
            </a:r>
            <a:r>
              <a:rPr lang="en-US" altLang="zh-CN" smtClean="0">
                <a:sym typeface="Symbol" panose="05050102010706020507" pitchFamily="18" charset="2"/>
              </a:rPr>
              <a:t>:= (</a:t>
            </a:r>
            <a:r>
              <a:rPr lang="en-US" altLang="zh-CN" i="1" smtClean="0">
                <a:sym typeface="Symbol" panose="05050102010706020507" pitchFamily="18" charset="2"/>
              </a:rPr>
              <a:t>result – R</a:t>
            </a:r>
            <a:r>
              <a:rPr lang="en-US" altLang="zh-CN" i="1" baseline="-25000" smtClean="0">
                <a:sym typeface="Symbol" panose="05050102010706020507" pitchFamily="18" charset="2"/>
              </a:rPr>
              <a:t>i </a:t>
            </a:r>
            <a:r>
              <a:rPr lang="en-US" altLang="zh-CN" i="1" smtClean="0">
                <a:sym typeface="Symbol" panose="05050102010706020507" pitchFamily="18" charset="2"/>
              </a:rPr>
              <a:t>) </a:t>
            </a:r>
            <a:r>
              <a:rPr lang="en-US" altLang="zh-CN" smtClean="0">
                <a:sym typeface="Symbol" panose="05050102010706020507" pitchFamily="18" charset="2"/>
              </a:rPr>
              <a:t> (</a:t>
            </a:r>
            <a:r>
              <a:rPr lang="en-US" altLang="zh-CN" i="1" smtClean="0">
                <a:sym typeface="Symbol" panose="05050102010706020507" pitchFamily="18" charset="2"/>
              </a:rPr>
              <a:t>R</a:t>
            </a:r>
            <a:r>
              <a:rPr lang="en-US" altLang="zh-CN" i="1" baseline="-25000" smtClean="0">
                <a:sym typeface="Symbol" panose="05050102010706020507" pitchFamily="18" charset="2"/>
              </a:rPr>
              <a:t>i</a:t>
            </a:r>
            <a:r>
              <a:rPr lang="en-US" altLang="zh-CN" i="1" smtClean="0">
                <a:sym typeface="Symbol" panose="05050102010706020507" pitchFamily="18" charset="2"/>
              </a:rPr>
              <a:t> – </a:t>
            </a:r>
            <a:r>
              <a:rPr lang="en-US" altLang="zh-CN" smtClean="0">
                <a:sym typeface="Greek Symbols" pitchFamily="18" charset="2"/>
              </a:rPr>
              <a:t>) </a:t>
            </a:r>
            <a:r>
              <a:rPr lang="en-US" altLang="zh-CN" smtClean="0">
                <a:sym typeface="Symbol" panose="05050102010706020507" pitchFamily="18" charset="2"/>
              </a:rPr>
              <a:t> (</a:t>
            </a:r>
            <a:r>
              <a:rPr lang="en-US" altLang="zh-CN" smtClean="0">
                <a:sym typeface="Greek Symbols" pitchFamily="18" charset="2"/>
              </a:rPr>
              <a:t>, </a:t>
            </a:r>
            <a:r>
              <a:rPr lang="en-US" altLang="zh-CN" i="1" smtClean="0">
                <a:sym typeface="Symbol" panose="05050102010706020507" pitchFamily="18" charset="2"/>
              </a:rPr>
              <a:t></a:t>
            </a:r>
            <a:r>
              <a:rPr lang="en-US" altLang="zh-CN" i="1" smtClean="0">
                <a:sym typeface="Greek Symbols" pitchFamily="18" charset="2"/>
              </a:rPr>
              <a:t> );</a:t>
            </a:r>
            <a:br>
              <a:rPr lang="en-US" altLang="zh-CN" i="1" smtClean="0">
                <a:sym typeface="Greek Symbols" pitchFamily="18" charset="2"/>
              </a:rPr>
            </a:br>
            <a:r>
              <a:rPr lang="en-US" altLang="zh-CN" i="1" smtClean="0">
                <a:sym typeface="Greek Symbols" pitchFamily="18" charset="2"/>
              </a:rPr>
              <a:t>	    	</a:t>
            </a:r>
            <a:r>
              <a:rPr lang="en-US" altLang="zh-CN" b="1" smtClean="0">
                <a:sym typeface="Greek Symbols" pitchFamily="18" charset="2"/>
              </a:rPr>
              <a:t>end</a:t>
            </a:r>
            <a:br>
              <a:rPr lang="en-US" altLang="zh-CN" b="1" smtClean="0">
                <a:sym typeface="Greek Symbols" pitchFamily="18" charset="2"/>
              </a:rPr>
            </a:br>
            <a:r>
              <a:rPr lang="en-US" altLang="zh-CN" b="1" smtClean="0">
                <a:sym typeface="Greek Symbols" pitchFamily="18" charset="2"/>
              </a:rPr>
              <a:t>		else</a:t>
            </a:r>
            <a:r>
              <a:rPr lang="en-US" altLang="zh-CN" i="1" smtClean="0">
                <a:sym typeface="Greek Symbols" pitchFamily="18" charset="2"/>
              </a:rPr>
              <a:t> done </a:t>
            </a:r>
            <a:r>
              <a:rPr lang="en-US" altLang="zh-CN" smtClean="0">
                <a:sym typeface="Greek Symbols" pitchFamily="18" charset="2"/>
              </a:rPr>
              <a:t>:= </a:t>
            </a:r>
            <a:r>
              <a:rPr lang="en-US" altLang="zh-CN" b="1" smtClean="0">
                <a:sym typeface="Greek Symbols" pitchFamily="18" charset="2"/>
              </a:rPr>
              <a:t>true; </a:t>
            </a:r>
          </a:p>
          <a:p>
            <a:pPr>
              <a:buFont typeface="Monotype Sorts" charset="2"/>
              <a:buNone/>
              <a:tabLst>
                <a:tab pos="565150" algn="l"/>
                <a:tab pos="803275" algn="l"/>
                <a:tab pos="1489075" algn="l"/>
                <a:tab pos="1771650" algn="l"/>
              </a:tabLst>
            </a:pPr>
            <a:endParaRPr lang="en-US" altLang="zh-CN" b="1" smtClean="0">
              <a:sym typeface="Greek Symbols" pitchFamily="18" charset="2"/>
            </a:endParaRPr>
          </a:p>
          <a:p>
            <a:pPr>
              <a:buFont typeface="Monotype Sorts" charset="2"/>
              <a:buNone/>
              <a:tabLst>
                <a:tab pos="565150" algn="l"/>
                <a:tab pos="803275" algn="l"/>
                <a:tab pos="1489075" algn="l"/>
                <a:tab pos="1771650" algn="l"/>
              </a:tabLst>
            </a:pPr>
            <a:r>
              <a:rPr lang="en-US" altLang="zh-CN" smtClean="0">
                <a:sym typeface="Greek Symbols" pitchFamily="18" charset="2"/>
              </a:rPr>
              <a:t>Note:  each </a:t>
            </a:r>
            <a:r>
              <a:rPr lang="en-US" altLang="zh-CN" i="1" smtClean="0">
                <a:sym typeface="Greek Symbols" pitchFamily="18" charset="2"/>
              </a:rPr>
              <a:t>R</a:t>
            </a:r>
            <a:r>
              <a:rPr lang="en-US" altLang="zh-CN" i="1" baseline="-25000" smtClean="0">
                <a:sym typeface="Greek Symbols" pitchFamily="18" charset="2"/>
              </a:rPr>
              <a:t>i</a:t>
            </a:r>
            <a:r>
              <a:rPr lang="en-US" altLang="zh-CN" i="1" smtClean="0">
                <a:sym typeface="Greek Symbols" pitchFamily="18" charset="2"/>
              </a:rPr>
              <a:t> </a:t>
            </a:r>
            <a:r>
              <a:rPr lang="zh-CN" altLang="en-US" smtClean="0">
                <a:sym typeface="Greek Symbols" pitchFamily="18" charset="2"/>
              </a:rPr>
              <a:t>不仅是 </a:t>
            </a:r>
            <a:r>
              <a:rPr lang="en-US" altLang="zh-CN" smtClean="0">
                <a:sym typeface="Greek Symbols" pitchFamily="18" charset="2"/>
              </a:rPr>
              <a:t>BCNF</a:t>
            </a:r>
            <a:r>
              <a:rPr lang="zh-CN" altLang="en-US" smtClean="0">
                <a:sym typeface="Greek Symbols" pitchFamily="18" charset="2"/>
              </a:rPr>
              <a:t>分解</a:t>
            </a:r>
            <a:r>
              <a:rPr lang="en-US" altLang="zh-CN" smtClean="0">
                <a:sym typeface="Greek Symbols" pitchFamily="18" charset="2"/>
              </a:rPr>
              <a:t>,</a:t>
            </a:r>
          </a:p>
          <a:p>
            <a:pPr>
              <a:buFont typeface="Monotype Sorts" charset="2"/>
              <a:buNone/>
              <a:tabLst>
                <a:tab pos="565150" algn="l"/>
                <a:tab pos="803275" algn="l"/>
                <a:tab pos="1489075" algn="l"/>
                <a:tab pos="1771650" algn="l"/>
              </a:tabLst>
            </a:pPr>
            <a:r>
              <a:rPr lang="en-US" altLang="zh-CN" smtClean="0">
                <a:sym typeface="Greek Symbols" pitchFamily="18" charset="2"/>
              </a:rPr>
              <a:t>        </a:t>
            </a:r>
            <a:r>
              <a:rPr lang="zh-CN" altLang="en-US" smtClean="0">
                <a:sym typeface="Greek Symbols" pitchFamily="18" charset="2"/>
              </a:rPr>
              <a:t>而且是一个无损分解</a:t>
            </a:r>
            <a:r>
              <a:rPr lang="en-US" altLang="zh-CN" sz="2000" smtClean="0">
                <a:sym typeface="Greek Symbols" pitchFamily="18" charset="2"/>
              </a:rPr>
              <a:t>.</a:t>
            </a:r>
          </a:p>
        </p:txBody>
      </p:sp>
      <p:grpSp>
        <p:nvGrpSpPr>
          <p:cNvPr id="129028" name="Group 4"/>
          <p:cNvGrpSpPr>
            <a:grpSpLocks/>
          </p:cNvGrpSpPr>
          <p:nvPr/>
        </p:nvGrpSpPr>
        <p:grpSpPr bwMode="auto">
          <a:xfrm>
            <a:off x="5467350" y="3770313"/>
            <a:ext cx="3313113" cy="2665412"/>
            <a:chOff x="2064" y="1706"/>
            <a:chExt cx="2087" cy="1679"/>
          </a:xfrm>
        </p:grpSpPr>
        <p:sp>
          <p:nvSpPr>
            <p:cNvPr id="129029" name="Oval 5"/>
            <p:cNvSpPr>
              <a:spLocks noChangeArrowheads="1"/>
            </p:cNvSpPr>
            <p:nvPr/>
          </p:nvSpPr>
          <p:spPr bwMode="auto">
            <a:xfrm>
              <a:off x="2064" y="2795"/>
              <a:ext cx="1043" cy="590"/>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29030" name="Oval 6"/>
            <p:cNvSpPr>
              <a:spLocks noChangeArrowheads="1"/>
            </p:cNvSpPr>
            <p:nvPr/>
          </p:nvSpPr>
          <p:spPr bwMode="auto">
            <a:xfrm>
              <a:off x="2608" y="1706"/>
              <a:ext cx="1043" cy="590"/>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lang="zh-CN" altLang="en-US" sz="2400">
                <a:latin typeface="Times New Roman" panose="02020603050405020304" pitchFamily="18" charset="0"/>
              </a:endParaRPr>
            </a:p>
          </p:txBody>
        </p:sp>
        <p:sp>
          <p:nvSpPr>
            <p:cNvPr id="129031" name="Line 7"/>
            <p:cNvSpPr>
              <a:spLocks noChangeShapeType="1"/>
            </p:cNvSpPr>
            <p:nvPr/>
          </p:nvSpPr>
          <p:spPr bwMode="auto">
            <a:xfrm>
              <a:off x="3061" y="1979"/>
              <a:ext cx="1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2" name="Oval 8"/>
            <p:cNvSpPr>
              <a:spLocks noChangeArrowheads="1"/>
            </p:cNvSpPr>
            <p:nvPr/>
          </p:nvSpPr>
          <p:spPr bwMode="auto">
            <a:xfrm>
              <a:off x="2789" y="1842"/>
              <a:ext cx="272" cy="273"/>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α</a:t>
              </a:r>
            </a:p>
          </p:txBody>
        </p:sp>
        <p:sp>
          <p:nvSpPr>
            <p:cNvPr id="129033" name="Oval 9"/>
            <p:cNvSpPr>
              <a:spLocks noChangeArrowheads="1"/>
            </p:cNvSpPr>
            <p:nvPr/>
          </p:nvSpPr>
          <p:spPr bwMode="auto">
            <a:xfrm>
              <a:off x="3198" y="1842"/>
              <a:ext cx="272" cy="273"/>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β</a:t>
              </a:r>
            </a:p>
          </p:txBody>
        </p:sp>
        <p:sp>
          <p:nvSpPr>
            <p:cNvPr id="129034" name="Oval 10"/>
            <p:cNvSpPr>
              <a:spLocks noChangeArrowheads="1"/>
            </p:cNvSpPr>
            <p:nvPr/>
          </p:nvSpPr>
          <p:spPr bwMode="auto">
            <a:xfrm>
              <a:off x="2245" y="2931"/>
              <a:ext cx="272" cy="273"/>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α</a:t>
              </a:r>
            </a:p>
          </p:txBody>
        </p:sp>
        <p:sp>
          <p:nvSpPr>
            <p:cNvPr id="129035" name="Oval 11"/>
            <p:cNvSpPr>
              <a:spLocks noChangeArrowheads="1"/>
            </p:cNvSpPr>
            <p:nvPr/>
          </p:nvSpPr>
          <p:spPr bwMode="auto">
            <a:xfrm>
              <a:off x="2654" y="2931"/>
              <a:ext cx="272" cy="273"/>
            </a:xfrm>
            <a:prstGeom prst="ellipse">
              <a:avLst/>
            </a:prstGeom>
            <a:solidFill>
              <a:srgbClr val="FFFFFF"/>
            </a:solidFill>
            <a:ln w="9525">
              <a:solidFill>
                <a:srgbClr val="000000"/>
              </a:solidFill>
              <a:prstDash val="dash"/>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β</a:t>
              </a:r>
            </a:p>
          </p:txBody>
        </p:sp>
        <p:sp>
          <p:nvSpPr>
            <p:cNvPr id="129036" name="Oval 12"/>
            <p:cNvSpPr>
              <a:spLocks noChangeArrowheads="1"/>
            </p:cNvSpPr>
            <p:nvPr/>
          </p:nvSpPr>
          <p:spPr bwMode="auto">
            <a:xfrm>
              <a:off x="3606" y="2930"/>
              <a:ext cx="272" cy="273"/>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α</a:t>
              </a:r>
            </a:p>
          </p:txBody>
        </p:sp>
        <p:sp>
          <p:nvSpPr>
            <p:cNvPr id="129037" name="Oval 13"/>
            <p:cNvSpPr>
              <a:spLocks noChangeArrowheads="1"/>
            </p:cNvSpPr>
            <p:nvPr/>
          </p:nvSpPr>
          <p:spPr bwMode="auto">
            <a:xfrm>
              <a:off x="3879" y="2930"/>
              <a:ext cx="272" cy="273"/>
            </a:xfrm>
            <a:prstGeom prst="ellipse">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β</a:t>
              </a:r>
            </a:p>
          </p:txBody>
        </p:sp>
        <p:cxnSp>
          <p:nvCxnSpPr>
            <p:cNvPr id="129038" name="AutoShape 14"/>
            <p:cNvCxnSpPr>
              <a:cxnSpLocks noChangeShapeType="1"/>
              <a:stCxn id="129029" idx="0"/>
              <a:endCxn id="129030" idx="4"/>
            </p:cNvCxnSpPr>
            <p:nvPr/>
          </p:nvCxnSpPr>
          <p:spPr bwMode="auto">
            <a:xfrm flipV="1">
              <a:off x="2586" y="2296"/>
              <a:ext cx="544" cy="499"/>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129039" name="AutoShape 15"/>
            <p:cNvCxnSpPr>
              <a:cxnSpLocks noChangeShapeType="1"/>
              <a:stCxn id="129036" idx="0"/>
              <a:endCxn id="129030" idx="4"/>
            </p:cNvCxnSpPr>
            <p:nvPr/>
          </p:nvCxnSpPr>
          <p:spPr bwMode="auto">
            <a:xfrm flipH="1" flipV="1">
              <a:off x="3130" y="2296"/>
              <a:ext cx="612" cy="634"/>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设计选择：更小的模式</a:t>
            </a:r>
            <a:endParaRPr lang="en-US" altLang="zh-CN" smtClean="0"/>
          </a:p>
        </p:txBody>
      </p:sp>
      <p:sp>
        <p:nvSpPr>
          <p:cNvPr id="17411" name="Rectangle 3"/>
          <p:cNvSpPr>
            <a:spLocks noGrp="1" noChangeArrowheads="1"/>
          </p:cNvSpPr>
          <p:nvPr>
            <p:ph type="body" idx="1"/>
          </p:nvPr>
        </p:nvSpPr>
        <p:spPr>
          <a:xfrm>
            <a:off x="814388" y="882650"/>
            <a:ext cx="7893050" cy="5834063"/>
          </a:xfrm>
        </p:spPr>
        <p:txBody>
          <a:bodyPr/>
          <a:lstStyle/>
          <a:p>
            <a:r>
              <a:rPr lang="zh-CN" altLang="en-US" dirty="0" smtClean="0"/>
              <a:t>假设从 </a:t>
            </a:r>
            <a:r>
              <a:rPr lang="en-US" altLang="zh-CN" i="1" dirty="0" err="1" smtClean="0"/>
              <a:t>inst_dept</a:t>
            </a:r>
            <a:r>
              <a:rPr lang="en-US" altLang="zh-CN" i="1" dirty="0" smtClean="0"/>
              <a:t> </a:t>
            </a:r>
            <a:r>
              <a:rPr lang="zh-CN" altLang="en-US" dirty="0" smtClean="0"/>
              <a:t>开始</a:t>
            </a:r>
            <a:r>
              <a:rPr lang="zh-CN" altLang="en-US" i="1" dirty="0" smtClean="0"/>
              <a:t>，</a:t>
            </a:r>
            <a:r>
              <a:rPr lang="zh-CN" altLang="en-US" dirty="0" smtClean="0"/>
              <a:t>如何知道要把它分解成</a:t>
            </a:r>
            <a:r>
              <a:rPr lang="en-US" altLang="zh-CN" dirty="0" smtClean="0"/>
              <a:t> </a:t>
            </a:r>
            <a:r>
              <a:rPr lang="en-US" altLang="zh-CN" i="1" dirty="0" smtClean="0"/>
              <a:t>instructor </a:t>
            </a:r>
            <a:r>
              <a:rPr lang="en-US" altLang="zh-CN" dirty="0" smtClean="0"/>
              <a:t> </a:t>
            </a:r>
            <a:r>
              <a:rPr lang="zh-CN" altLang="en-US" dirty="0" smtClean="0"/>
              <a:t>和 </a:t>
            </a:r>
            <a:r>
              <a:rPr lang="en-US" altLang="zh-CN" i="1" dirty="0" smtClean="0"/>
              <a:t>department</a:t>
            </a:r>
            <a:r>
              <a:rPr lang="en-US" altLang="zh-CN" dirty="0" smtClean="0"/>
              <a:t>?</a:t>
            </a:r>
          </a:p>
          <a:p>
            <a:r>
              <a:rPr lang="zh-CN" altLang="en-US" dirty="0" smtClean="0"/>
              <a:t>写一个规则 “如果有一个关系模式</a:t>
            </a:r>
            <a:r>
              <a:rPr lang="en-US" altLang="zh-CN" dirty="0" smtClean="0"/>
              <a:t> (</a:t>
            </a:r>
            <a:r>
              <a:rPr lang="en-US" altLang="zh-CN" i="1" dirty="0" err="1" smtClean="0"/>
              <a:t>dept_name</a:t>
            </a:r>
            <a:r>
              <a:rPr lang="en-US" altLang="zh-CN" i="1" dirty="0" smtClean="0"/>
              <a:t>, building, budget</a:t>
            </a:r>
            <a:r>
              <a:rPr lang="en-US" altLang="zh-CN" dirty="0" smtClean="0"/>
              <a:t>), </a:t>
            </a:r>
            <a:r>
              <a:rPr lang="zh-CN" altLang="en-US" dirty="0" smtClean="0"/>
              <a:t>那么 </a:t>
            </a:r>
            <a:r>
              <a:rPr lang="en-US" altLang="zh-CN" i="1" dirty="0" err="1" smtClean="0"/>
              <a:t>dept_name</a:t>
            </a:r>
            <a:r>
              <a:rPr lang="en-US" altLang="zh-CN" i="1" dirty="0" smtClean="0"/>
              <a:t> </a:t>
            </a:r>
            <a:r>
              <a:rPr lang="zh-CN" altLang="en-US" dirty="0" smtClean="0"/>
              <a:t>是候选码”</a:t>
            </a:r>
          </a:p>
          <a:p>
            <a:r>
              <a:rPr lang="zh-CN" altLang="en-US" dirty="0" smtClean="0"/>
              <a:t>表示成一个</a:t>
            </a:r>
            <a:r>
              <a:rPr lang="en-US" altLang="zh-CN" dirty="0" smtClean="0"/>
              <a:t> </a:t>
            </a:r>
            <a:r>
              <a:rPr lang="zh-CN" altLang="en-US" b="1" dirty="0" smtClean="0">
                <a:solidFill>
                  <a:srgbClr val="000099"/>
                </a:solidFill>
              </a:rPr>
              <a:t>函数依赖</a:t>
            </a:r>
            <a:r>
              <a:rPr lang="en-US" altLang="zh-CN" dirty="0" smtClean="0"/>
              <a:t>: </a:t>
            </a:r>
          </a:p>
          <a:p>
            <a:pPr>
              <a:buFont typeface="Monotype Sorts" charset="2"/>
              <a:buNone/>
            </a:pPr>
            <a:r>
              <a:rPr lang="en-US" altLang="zh-CN" i="1" dirty="0" smtClean="0"/>
              <a:t>		</a:t>
            </a:r>
            <a:r>
              <a:rPr lang="en-US" altLang="zh-CN" i="1" dirty="0" err="1" smtClean="0"/>
              <a:t>dept_name</a:t>
            </a:r>
            <a:r>
              <a:rPr lang="en-US" altLang="zh-CN" dirty="0" smtClean="0"/>
              <a:t> </a:t>
            </a:r>
            <a:r>
              <a:rPr lang="en-US" altLang="zh-CN" dirty="0" smtClean="0">
                <a:sym typeface="Symbol" panose="05050102010706020507" pitchFamily="18" charset="2"/>
              </a:rPr>
              <a:t></a:t>
            </a:r>
            <a:r>
              <a:rPr lang="en-US" altLang="zh-CN" dirty="0" smtClean="0">
                <a:sym typeface="Monotype Sorts" charset="2"/>
              </a:rPr>
              <a:t> </a:t>
            </a:r>
            <a:r>
              <a:rPr lang="en-US" altLang="zh-CN" i="1" dirty="0" smtClean="0"/>
              <a:t>building, budget</a:t>
            </a:r>
            <a:endParaRPr lang="en-US" altLang="zh-CN" dirty="0" smtClean="0"/>
          </a:p>
          <a:p>
            <a:r>
              <a:rPr lang="zh-CN" altLang="en-US" dirty="0" smtClean="0"/>
              <a:t>在 </a:t>
            </a:r>
            <a:r>
              <a:rPr lang="en-US" altLang="zh-CN" i="1" dirty="0" err="1" smtClean="0"/>
              <a:t>inst_dept</a:t>
            </a:r>
            <a:r>
              <a:rPr lang="zh-CN" altLang="en-US" i="1" dirty="0" smtClean="0"/>
              <a:t>中</a:t>
            </a:r>
            <a:r>
              <a:rPr lang="en-US" altLang="zh-CN" dirty="0" smtClean="0"/>
              <a:t>, </a:t>
            </a:r>
            <a:r>
              <a:rPr lang="zh-CN" altLang="en-US" dirty="0" smtClean="0"/>
              <a:t>因为</a:t>
            </a:r>
            <a:r>
              <a:rPr lang="en-US" altLang="zh-CN" i="1" dirty="0" err="1" smtClean="0"/>
              <a:t>dept_name</a:t>
            </a:r>
            <a:r>
              <a:rPr lang="en-US" altLang="zh-CN" dirty="0" smtClean="0"/>
              <a:t> </a:t>
            </a:r>
            <a:r>
              <a:rPr lang="zh-CN" altLang="en-US" dirty="0" smtClean="0"/>
              <a:t>不是一个候选码</a:t>
            </a:r>
            <a:r>
              <a:rPr lang="en-US" altLang="zh-CN" dirty="0" smtClean="0"/>
              <a:t>, </a:t>
            </a:r>
            <a:r>
              <a:rPr lang="zh-CN" altLang="en-US" dirty="0" smtClean="0"/>
              <a:t>办公楼和预算可能要被重复</a:t>
            </a:r>
            <a:endParaRPr lang="en-US" altLang="zh-CN" dirty="0" smtClean="0"/>
          </a:p>
          <a:p>
            <a:pPr lvl="1"/>
            <a:r>
              <a:rPr lang="zh-CN" altLang="en-US" dirty="0" smtClean="0"/>
              <a:t>这意味着要分解 </a:t>
            </a:r>
            <a:r>
              <a:rPr lang="en-US" altLang="zh-CN" i="1" dirty="0" err="1" smtClean="0"/>
              <a:t>inst_dept</a:t>
            </a:r>
            <a:endParaRPr lang="en-US" altLang="zh-CN" dirty="0" smtClean="0"/>
          </a:p>
          <a:p>
            <a:r>
              <a:rPr lang="zh-CN" altLang="en-US" dirty="0" smtClean="0"/>
              <a:t>不是所有的分解都是有利的</a:t>
            </a:r>
            <a:r>
              <a:rPr lang="en-US" altLang="zh-CN" dirty="0" smtClean="0"/>
              <a:t>.  </a:t>
            </a:r>
            <a:r>
              <a:rPr lang="zh-CN" altLang="en-US" dirty="0" smtClean="0"/>
              <a:t>假设我们分解</a:t>
            </a:r>
            <a:br>
              <a:rPr lang="zh-CN" altLang="en-US" dirty="0" smtClean="0"/>
            </a:br>
            <a:r>
              <a:rPr lang="zh-CN" altLang="en-US" dirty="0" smtClean="0"/>
              <a:t> </a:t>
            </a:r>
            <a:r>
              <a:rPr lang="en-US" altLang="zh-CN" i="1" dirty="0" smtClean="0"/>
              <a:t>employee(ID, name, street, city, salary)</a:t>
            </a:r>
            <a:r>
              <a:rPr lang="en-US" altLang="zh-CN" dirty="0" smtClean="0"/>
              <a:t> </a:t>
            </a:r>
            <a:r>
              <a:rPr lang="zh-CN" altLang="en-US" dirty="0" smtClean="0"/>
              <a:t>得到</a:t>
            </a:r>
          </a:p>
          <a:p>
            <a:pPr>
              <a:buFont typeface="Monotype Sorts" charset="2"/>
              <a:buNone/>
            </a:pPr>
            <a:r>
              <a:rPr lang="en-US" altLang="zh-CN" dirty="0" smtClean="0"/>
              <a:t>	</a:t>
            </a:r>
            <a:r>
              <a:rPr lang="en-US" altLang="zh-CN" i="1" dirty="0" smtClean="0"/>
              <a:t>employee1</a:t>
            </a:r>
            <a:r>
              <a:rPr lang="en-US" altLang="zh-CN" dirty="0" smtClean="0"/>
              <a:t> (</a:t>
            </a:r>
            <a:r>
              <a:rPr lang="en-US" altLang="zh-CN" i="1" dirty="0" smtClean="0"/>
              <a:t>ID</a:t>
            </a:r>
            <a:r>
              <a:rPr lang="en-US" altLang="zh-CN" dirty="0" smtClean="0"/>
              <a:t>, </a:t>
            </a:r>
            <a:r>
              <a:rPr lang="en-US" altLang="zh-CN" i="1" dirty="0" smtClean="0"/>
              <a:t>name</a:t>
            </a:r>
            <a:r>
              <a:rPr lang="en-US" altLang="zh-CN" dirty="0" smtClean="0"/>
              <a:t>)</a:t>
            </a:r>
          </a:p>
          <a:p>
            <a:pPr>
              <a:buFont typeface="Monotype Sorts" charset="2"/>
              <a:buNone/>
            </a:pPr>
            <a:r>
              <a:rPr lang="en-US" altLang="zh-CN" dirty="0" smtClean="0"/>
              <a:t>	</a:t>
            </a:r>
            <a:r>
              <a:rPr lang="en-US" altLang="zh-CN" i="1" dirty="0" smtClean="0"/>
              <a:t>employee2</a:t>
            </a:r>
            <a:r>
              <a:rPr lang="en-US" altLang="zh-CN" dirty="0" smtClean="0"/>
              <a:t> (</a:t>
            </a:r>
            <a:r>
              <a:rPr lang="en-US" altLang="zh-CN" i="1" dirty="0" smtClean="0"/>
              <a:t>name</a:t>
            </a:r>
            <a:r>
              <a:rPr lang="en-US" altLang="zh-CN" dirty="0" smtClean="0"/>
              <a:t>, </a:t>
            </a:r>
            <a:r>
              <a:rPr lang="en-US" altLang="zh-CN" i="1" dirty="0" smtClean="0"/>
              <a:t>street, city, salary</a:t>
            </a:r>
            <a:r>
              <a:rPr lang="en-US" altLang="zh-CN" dirty="0" smtClean="0"/>
              <a:t>)</a:t>
            </a:r>
          </a:p>
          <a:p>
            <a:r>
              <a:rPr lang="zh-CN" altLang="en-US" dirty="0" smtClean="0"/>
              <a:t>下一张课件显示丢失了信息 </a:t>
            </a:r>
            <a:r>
              <a:rPr lang="en-US" altLang="zh-CN" dirty="0" smtClean="0"/>
              <a:t>-- </a:t>
            </a:r>
            <a:r>
              <a:rPr lang="zh-CN" altLang="en-US" dirty="0" smtClean="0"/>
              <a:t>我们不能重建原始的员工关系</a:t>
            </a:r>
            <a:r>
              <a:rPr lang="en-US" altLang="zh-CN" dirty="0" smtClean="0"/>
              <a:t>– </a:t>
            </a:r>
            <a:r>
              <a:rPr lang="zh-CN" altLang="en-US" dirty="0" smtClean="0"/>
              <a:t>因此这是一个</a:t>
            </a:r>
            <a:r>
              <a:rPr lang="en-US" altLang="zh-CN" dirty="0" smtClean="0"/>
              <a:t> </a:t>
            </a:r>
            <a:r>
              <a:rPr lang="zh-CN" altLang="en-US" b="1" dirty="0" smtClean="0">
                <a:solidFill>
                  <a:srgbClr val="000099"/>
                </a:solidFill>
              </a:rPr>
              <a:t>有损分解</a:t>
            </a:r>
            <a:endParaRPr lang="en-US" altLang="zh-CN" dirty="0" smtClean="0"/>
          </a:p>
          <a:p>
            <a:pPr lvl="1">
              <a:buFont typeface="Monotype Sorts" charset="2"/>
              <a:buNone/>
            </a:pPr>
            <a:endParaRPr lang="en-US" altLang="zh-CN" i="1" dirty="0" smtClean="0"/>
          </a:p>
          <a:p>
            <a:pPr lvl="1">
              <a:buFont typeface="Monotype Sorts" charset="2"/>
              <a:buNone/>
            </a:pPr>
            <a:endParaRPr lang="en-US" altLang="zh-CN"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smtClean="0"/>
              <a:t>BCNF</a:t>
            </a:r>
            <a:r>
              <a:rPr lang="zh-CN" altLang="en-US" smtClean="0"/>
              <a:t>分解实例</a:t>
            </a:r>
          </a:p>
        </p:txBody>
      </p:sp>
      <p:sp>
        <p:nvSpPr>
          <p:cNvPr id="131075" name="Rectangle 3"/>
          <p:cNvSpPr>
            <a:spLocks noGrp="1" noChangeArrowheads="1"/>
          </p:cNvSpPr>
          <p:nvPr>
            <p:ph type="body" idx="1"/>
          </p:nvPr>
        </p:nvSpPr>
        <p:spPr>
          <a:xfrm>
            <a:off x="1428750" y="1077913"/>
            <a:ext cx="6338888" cy="4252912"/>
          </a:xfrm>
        </p:spPr>
        <p:txBody>
          <a:bodyPr/>
          <a:lstStyle/>
          <a:p>
            <a:pPr>
              <a:tabLst>
                <a:tab pos="744538" algn="l"/>
              </a:tabLst>
            </a:pPr>
            <a:r>
              <a:rPr lang="en-US" altLang="zh-CN" sz="2400" i="1" smtClean="0"/>
              <a:t>R = </a:t>
            </a:r>
            <a:r>
              <a:rPr lang="en-US" altLang="zh-CN" sz="2400" smtClean="0"/>
              <a:t>(</a:t>
            </a:r>
            <a:r>
              <a:rPr lang="en-US" altLang="zh-CN" sz="2400" i="1" smtClean="0"/>
              <a:t>A, B, C </a:t>
            </a:r>
            <a:r>
              <a:rPr lang="en-US" altLang="zh-CN" sz="2400" smtClean="0"/>
              <a:t>)</a:t>
            </a:r>
            <a:r>
              <a:rPr lang="en-US" altLang="zh-CN" sz="2400" i="1" smtClean="0"/>
              <a:t/>
            </a:r>
            <a:br>
              <a:rPr lang="en-US" altLang="zh-CN" sz="2400" i="1" smtClean="0"/>
            </a:br>
            <a:r>
              <a:rPr lang="en-US" altLang="zh-CN" sz="2400" i="1" smtClean="0"/>
              <a:t>F = </a:t>
            </a:r>
            <a:r>
              <a:rPr lang="en-US" altLang="zh-CN" sz="2400" smtClean="0"/>
              <a:t>{</a:t>
            </a:r>
            <a:r>
              <a:rPr lang="en-US" altLang="zh-CN" sz="2400" i="1" smtClean="0"/>
              <a:t>A</a:t>
            </a:r>
            <a:r>
              <a:rPr lang="en-US" altLang="zh-CN" sz="2400" smtClean="0"/>
              <a:t>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B</a:t>
            </a:r>
            <a:r>
              <a:rPr lang="zh-CN" altLang="en-US" sz="2400" i="1" smtClean="0">
                <a:sym typeface="Monotype Sorts" charset="2"/>
              </a:rPr>
              <a:t>，</a:t>
            </a:r>
            <a:r>
              <a:rPr lang="en-US" altLang="zh-CN" sz="2400" i="1" smtClean="0">
                <a:sym typeface="Monotype Sorts" charset="2"/>
              </a:rPr>
              <a:t> B </a:t>
            </a:r>
            <a:r>
              <a:rPr lang="en-US" altLang="zh-CN" sz="2400" smtClean="0">
                <a:sym typeface="Symbol" panose="05050102010706020507" pitchFamily="18" charset="2"/>
              </a:rPr>
              <a:t></a:t>
            </a:r>
            <a:r>
              <a:rPr lang="en-US" altLang="zh-CN" sz="2400" i="1" smtClean="0">
                <a:sym typeface="Monotype Sorts" charset="2"/>
              </a:rPr>
              <a:t> C</a:t>
            </a:r>
            <a:r>
              <a:rPr lang="en-US" altLang="zh-CN" sz="2400" smtClean="0">
                <a:sym typeface="Monotype Sorts" charset="2"/>
              </a:rPr>
              <a:t>}</a:t>
            </a:r>
            <a:br>
              <a:rPr lang="en-US" altLang="zh-CN" sz="2400" smtClean="0">
                <a:sym typeface="Monotype Sorts" charset="2"/>
              </a:rPr>
            </a:br>
            <a:r>
              <a:rPr lang="en-US" altLang="zh-CN" sz="2400" smtClean="0">
                <a:sym typeface="Monotype Sorts" charset="2"/>
              </a:rPr>
              <a:t>Key = {</a:t>
            </a:r>
            <a:r>
              <a:rPr lang="en-US" altLang="zh-CN" sz="2400" i="1" smtClean="0">
                <a:sym typeface="Monotype Sorts" charset="2"/>
              </a:rPr>
              <a:t>A</a:t>
            </a:r>
            <a:r>
              <a:rPr lang="en-US" altLang="zh-CN" sz="2400" smtClean="0">
                <a:sym typeface="Monotype Sorts" charset="2"/>
              </a:rPr>
              <a:t>}</a:t>
            </a:r>
          </a:p>
          <a:p>
            <a:pPr>
              <a:tabLst>
                <a:tab pos="744538" algn="l"/>
              </a:tabLst>
            </a:pPr>
            <a:r>
              <a:rPr lang="en-US" altLang="zh-CN" sz="2400" i="1" smtClean="0">
                <a:sym typeface="Monotype Sorts" charset="2"/>
              </a:rPr>
              <a:t>R</a:t>
            </a:r>
            <a:r>
              <a:rPr lang="en-US" altLang="zh-CN" sz="2400" smtClean="0">
                <a:sym typeface="Monotype Sorts" charset="2"/>
              </a:rPr>
              <a:t> </a:t>
            </a:r>
            <a:r>
              <a:rPr lang="zh-CN" altLang="en-US" sz="2400" smtClean="0">
                <a:sym typeface="Monotype Sorts" charset="2"/>
              </a:rPr>
              <a:t>不属于</a:t>
            </a:r>
            <a:r>
              <a:rPr lang="en-US" altLang="zh-CN" sz="2400" smtClean="0">
                <a:sym typeface="Monotype Sorts" charset="2"/>
              </a:rPr>
              <a:t>BCNF (</a:t>
            </a:r>
            <a:r>
              <a:rPr lang="en-US" altLang="zh-CN" sz="2400" i="1" smtClean="0">
                <a:sym typeface="Monotype Sorts" charset="2"/>
              </a:rPr>
              <a:t>B </a:t>
            </a:r>
            <a:r>
              <a:rPr lang="en-US" altLang="zh-CN" sz="2400" smtClean="0">
                <a:sym typeface="Symbol" panose="05050102010706020507" pitchFamily="18" charset="2"/>
              </a:rPr>
              <a:t></a:t>
            </a:r>
            <a:r>
              <a:rPr lang="en-US" altLang="zh-CN" sz="2400" i="1" smtClean="0">
                <a:sym typeface="Monotype Sorts" charset="2"/>
              </a:rPr>
              <a:t> C </a:t>
            </a:r>
            <a:r>
              <a:rPr lang="zh-CN" altLang="en-US" sz="2400" smtClean="0">
                <a:sym typeface="Monotype Sorts" charset="2"/>
              </a:rPr>
              <a:t>但</a:t>
            </a:r>
            <a:r>
              <a:rPr lang="en-US" altLang="zh-CN" sz="2400" smtClean="0">
                <a:sym typeface="Monotype Sorts" charset="2"/>
              </a:rPr>
              <a:t>B</a:t>
            </a:r>
            <a:r>
              <a:rPr lang="zh-CN" altLang="en-US" sz="2400" smtClean="0">
                <a:sym typeface="Monotype Sorts" charset="2"/>
              </a:rPr>
              <a:t>不是超码</a:t>
            </a:r>
            <a:r>
              <a:rPr lang="en-US" altLang="zh-CN" sz="2400" smtClean="0">
                <a:sym typeface="Monotype Sorts" charset="2"/>
              </a:rPr>
              <a:t>)</a:t>
            </a:r>
          </a:p>
          <a:p>
            <a:pPr>
              <a:tabLst>
                <a:tab pos="744538" algn="l"/>
              </a:tabLst>
            </a:pPr>
            <a:r>
              <a:rPr lang="zh-CN" altLang="en-US" sz="2400" smtClean="0">
                <a:sym typeface="Monotype Sorts" charset="2"/>
              </a:rPr>
              <a:t>分解</a:t>
            </a:r>
          </a:p>
          <a:p>
            <a:pPr lvl="1">
              <a:tabLst>
                <a:tab pos="744538" algn="l"/>
              </a:tabLst>
            </a:pPr>
            <a:r>
              <a:rPr lang="en-US" altLang="zh-CN" sz="2000" i="1" smtClean="0">
                <a:sym typeface="Monotype Sorts" charset="2"/>
              </a:rPr>
              <a:t>R</a:t>
            </a:r>
            <a:r>
              <a:rPr lang="en-US" altLang="zh-CN" sz="2000" baseline="-25000" smtClean="0">
                <a:sym typeface="Monotype Sorts" charset="2"/>
              </a:rPr>
              <a:t>1</a:t>
            </a:r>
            <a:r>
              <a:rPr lang="en-US" altLang="zh-CN" sz="2000" smtClean="0">
                <a:sym typeface="Monotype Sorts" charset="2"/>
              </a:rPr>
              <a:t> = (</a:t>
            </a:r>
            <a:r>
              <a:rPr lang="en-US" altLang="zh-CN" sz="2000" i="1" smtClean="0">
                <a:sym typeface="Monotype Sorts" charset="2"/>
              </a:rPr>
              <a:t>B, C)</a:t>
            </a:r>
            <a:endParaRPr lang="en-US" altLang="zh-CN" sz="2000" smtClean="0">
              <a:sym typeface="Monotype Sorts" charset="2"/>
            </a:endParaRPr>
          </a:p>
          <a:p>
            <a:pPr lvl="1">
              <a:tabLst>
                <a:tab pos="744538" algn="l"/>
              </a:tabLst>
            </a:pPr>
            <a:r>
              <a:rPr lang="en-US" altLang="zh-CN" sz="2000" i="1" smtClean="0">
                <a:sym typeface="Monotype Sorts" charset="2"/>
              </a:rPr>
              <a:t>R</a:t>
            </a:r>
            <a:r>
              <a:rPr lang="en-US" altLang="zh-CN" sz="2000" baseline="-25000" smtClean="0">
                <a:sym typeface="Monotype Sorts" charset="2"/>
              </a:rPr>
              <a:t>2</a:t>
            </a:r>
            <a:r>
              <a:rPr lang="en-US" altLang="zh-CN" sz="2000" smtClean="0">
                <a:sym typeface="Monotype Sorts" charset="2"/>
              </a:rPr>
              <a:t> = </a:t>
            </a:r>
            <a:r>
              <a:rPr lang="en-US" altLang="zh-CN" sz="2000" i="1" smtClean="0">
                <a:sym typeface="Monotype Sorts" charset="2"/>
              </a:rPr>
              <a:t>(A,B)</a:t>
            </a:r>
          </a:p>
          <a:p>
            <a:pPr lvl="1">
              <a:buFont typeface="Monotype Sorts" charset="2"/>
              <a:buNone/>
              <a:tabLst>
                <a:tab pos="744538" algn="l"/>
              </a:tabLst>
            </a:pPr>
            <a:endParaRPr lang="en-US" altLang="zh-CN" sz="2400" smtClean="0">
              <a:sym typeface="Monotype Sorts" charset="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p:txBody>
          <a:bodyPr/>
          <a:lstStyle/>
          <a:p>
            <a:r>
              <a:rPr lang="en-US" altLang="zh-CN" smtClean="0"/>
              <a:t>BCNF</a:t>
            </a:r>
            <a:r>
              <a:rPr lang="zh-CN" altLang="en-US" smtClean="0"/>
              <a:t>分解算法示例</a:t>
            </a:r>
            <a:endParaRPr lang="en-US" altLang="zh-CN" smtClean="0"/>
          </a:p>
        </p:txBody>
      </p:sp>
      <p:sp>
        <p:nvSpPr>
          <p:cNvPr id="133124" name="Rectangle 3"/>
          <p:cNvSpPr>
            <a:spLocks noGrp="1" noChangeArrowheads="1"/>
          </p:cNvSpPr>
          <p:nvPr>
            <p:ph type="body" idx="1"/>
          </p:nvPr>
        </p:nvSpPr>
        <p:spPr/>
        <p:txBody>
          <a:bodyPr/>
          <a:lstStyle/>
          <a:p>
            <a:pPr>
              <a:lnSpc>
                <a:spcPct val="80000"/>
              </a:lnSpc>
            </a:pPr>
            <a:r>
              <a:rPr lang="en-US" altLang="zh-CN" sz="2600" smtClean="0"/>
              <a:t>BCNF</a:t>
            </a:r>
            <a:r>
              <a:rPr lang="zh-CN" altLang="en-US" sz="2600" smtClean="0"/>
              <a:t>分解示例：</a:t>
            </a:r>
            <a:endParaRPr kumimoji="0" lang="zh-CN" altLang="en-US" sz="2600" smtClean="0"/>
          </a:p>
          <a:p>
            <a:pPr lvl="1">
              <a:lnSpc>
                <a:spcPct val="80000"/>
              </a:lnSpc>
            </a:pPr>
            <a:r>
              <a:rPr lang="en-US" altLang="zh-CN" sz="2400" smtClean="0"/>
              <a:t>R(sno,sname,dno,dname,cno,score)</a:t>
            </a:r>
          </a:p>
          <a:p>
            <a:pPr lvl="1">
              <a:lnSpc>
                <a:spcPct val="80000"/>
              </a:lnSpc>
              <a:buFontTx/>
              <a:buNone/>
            </a:pPr>
            <a:r>
              <a:rPr lang="en-US" altLang="zh-CN" sz="2400" smtClean="0"/>
              <a:t>	f</a:t>
            </a:r>
            <a:r>
              <a:rPr lang="en-US" altLang="zh-CN" sz="2400" baseline="-25000" smtClean="0"/>
              <a:t>1</a:t>
            </a:r>
            <a:r>
              <a:rPr lang="en-US" altLang="zh-CN" sz="2400" smtClean="0"/>
              <a:t>:dno→dname</a:t>
            </a:r>
          </a:p>
          <a:p>
            <a:pPr lvl="1">
              <a:lnSpc>
                <a:spcPct val="80000"/>
              </a:lnSpc>
              <a:buFontTx/>
              <a:buNone/>
            </a:pPr>
            <a:r>
              <a:rPr lang="en-US" altLang="zh-CN" sz="2400" smtClean="0"/>
              <a:t>	f</a:t>
            </a:r>
            <a:r>
              <a:rPr lang="en-US" altLang="zh-CN" sz="2400" baseline="-25000" smtClean="0"/>
              <a:t>2</a:t>
            </a:r>
            <a:r>
              <a:rPr lang="en-US" altLang="zh-CN" sz="2400" smtClean="0"/>
              <a:t>:sno→sname,dno</a:t>
            </a:r>
          </a:p>
          <a:p>
            <a:pPr lvl="1">
              <a:lnSpc>
                <a:spcPct val="80000"/>
              </a:lnSpc>
              <a:buFontTx/>
              <a:buNone/>
            </a:pPr>
            <a:r>
              <a:rPr lang="en-US" altLang="zh-CN" sz="2400" smtClean="0"/>
              <a:t>	f</a:t>
            </a:r>
            <a:r>
              <a:rPr lang="en-US" altLang="zh-CN" sz="2400" baseline="-25000" smtClean="0"/>
              <a:t>3</a:t>
            </a:r>
            <a:r>
              <a:rPr lang="en-US" altLang="zh-CN" sz="2400" smtClean="0"/>
              <a:t>:sno,cno→score</a:t>
            </a:r>
          </a:p>
          <a:p>
            <a:pPr lvl="1">
              <a:lnSpc>
                <a:spcPct val="80000"/>
              </a:lnSpc>
            </a:pPr>
            <a:r>
              <a:rPr lang="zh-CN" altLang="en-US" sz="2400" smtClean="0"/>
              <a:t>分解结果：</a:t>
            </a:r>
          </a:p>
          <a:p>
            <a:pPr lvl="1">
              <a:lnSpc>
                <a:spcPct val="80000"/>
              </a:lnSpc>
              <a:buFontTx/>
              <a:buNone/>
            </a:pPr>
            <a:r>
              <a:rPr lang="zh-CN" altLang="en-US" sz="2400" smtClean="0"/>
              <a:t>	</a:t>
            </a:r>
            <a:r>
              <a:rPr lang="en-US" altLang="zh-CN" sz="2400" smtClean="0"/>
              <a:t>R</a:t>
            </a:r>
            <a:r>
              <a:rPr lang="en-US" altLang="zh-CN" sz="2400" baseline="-25000" smtClean="0"/>
              <a:t>1</a:t>
            </a:r>
            <a:r>
              <a:rPr lang="en-US" altLang="zh-CN" sz="2400" smtClean="0"/>
              <a:t>(dno,dname)</a:t>
            </a:r>
          </a:p>
          <a:p>
            <a:pPr lvl="1">
              <a:lnSpc>
                <a:spcPct val="80000"/>
              </a:lnSpc>
              <a:buFontTx/>
              <a:buNone/>
            </a:pPr>
            <a:r>
              <a:rPr lang="en-US" altLang="zh-CN" sz="2400" smtClean="0"/>
              <a:t>	R</a:t>
            </a:r>
            <a:r>
              <a:rPr lang="en-US" altLang="zh-CN" sz="2400" baseline="-25000" smtClean="0"/>
              <a:t>2</a:t>
            </a:r>
            <a:r>
              <a:rPr lang="en-US" altLang="zh-CN" sz="2400" smtClean="0"/>
              <a:t>(sno,sname,dno)</a:t>
            </a:r>
          </a:p>
          <a:p>
            <a:pPr lvl="1">
              <a:lnSpc>
                <a:spcPct val="80000"/>
              </a:lnSpc>
              <a:buFontTx/>
              <a:buNone/>
            </a:pPr>
            <a:r>
              <a:rPr lang="en-US" altLang="zh-CN" sz="2400" smtClean="0"/>
              <a:t>	R</a:t>
            </a:r>
            <a:r>
              <a:rPr lang="en-US" altLang="zh-CN" sz="2400" baseline="-25000" smtClean="0"/>
              <a:t>3</a:t>
            </a:r>
            <a:r>
              <a:rPr lang="en-US" altLang="zh-CN" sz="2400" smtClean="0"/>
              <a:t>(sno,cno,score)</a:t>
            </a:r>
          </a:p>
          <a:p>
            <a:pPr>
              <a:lnSpc>
                <a:spcPct val="80000"/>
              </a:lnSpc>
            </a:pPr>
            <a:r>
              <a:rPr lang="zh-CN" altLang="en-US" sz="2600" smtClean="0"/>
              <a:t>练习：</a:t>
            </a:r>
          </a:p>
          <a:p>
            <a:pPr lvl="1">
              <a:lnSpc>
                <a:spcPct val="80000"/>
              </a:lnSpc>
            </a:pPr>
            <a:r>
              <a:rPr lang="zh-CN" altLang="en-US" sz="2400" smtClean="0"/>
              <a:t>请先使用</a:t>
            </a:r>
            <a:r>
              <a:rPr lang="en-US" altLang="zh-CN" sz="2400" smtClean="0"/>
              <a:t>f</a:t>
            </a:r>
            <a:r>
              <a:rPr lang="en-US" altLang="zh-CN" sz="2400" baseline="-25000" smtClean="0"/>
              <a:t>2</a:t>
            </a:r>
            <a:r>
              <a:rPr lang="zh-CN" altLang="en-US" sz="2400" smtClean="0"/>
              <a:t>对</a:t>
            </a:r>
            <a:r>
              <a:rPr lang="en-US" altLang="zh-CN" sz="2400" smtClean="0"/>
              <a:t>R</a:t>
            </a:r>
            <a:r>
              <a:rPr lang="zh-CN" altLang="en-US" sz="2400" smtClean="0"/>
              <a:t>进行分解</a:t>
            </a:r>
          </a:p>
          <a:p>
            <a:pPr lvl="1">
              <a:lnSpc>
                <a:spcPct val="80000"/>
              </a:lnSpc>
            </a:pPr>
            <a:r>
              <a:rPr lang="zh-CN" altLang="en-US" sz="2400" smtClean="0"/>
              <a:t>并分析分解的结果</a:t>
            </a:r>
          </a:p>
        </p:txBody>
      </p:sp>
      <p:grpSp>
        <p:nvGrpSpPr>
          <p:cNvPr id="133125" name="Group 14"/>
          <p:cNvGrpSpPr>
            <a:grpSpLocks/>
          </p:cNvGrpSpPr>
          <p:nvPr/>
        </p:nvGrpSpPr>
        <p:grpSpPr bwMode="auto">
          <a:xfrm>
            <a:off x="4284663" y="2205038"/>
            <a:ext cx="4681537" cy="4105275"/>
            <a:chOff x="1655" y="1071"/>
            <a:chExt cx="2949" cy="2586"/>
          </a:xfrm>
        </p:grpSpPr>
        <p:sp>
          <p:nvSpPr>
            <p:cNvPr id="133126" name="Text Box 15"/>
            <p:cNvSpPr txBox="1">
              <a:spLocks noChangeArrowheads="1"/>
            </p:cNvSpPr>
            <p:nvPr/>
          </p:nvSpPr>
          <p:spPr bwMode="auto">
            <a:xfrm>
              <a:off x="2426" y="1706"/>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f1:dno→dname</a:t>
              </a:r>
              <a:endParaRPr lang="zh-CN" altLang="en-US" sz="1800">
                <a:solidFill>
                  <a:schemeClr val="bg2"/>
                </a:solidFill>
                <a:latin typeface="Times New Roman" panose="02020603050405020304" pitchFamily="18" charset="0"/>
              </a:endParaRPr>
            </a:p>
          </p:txBody>
        </p:sp>
        <p:sp>
          <p:nvSpPr>
            <p:cNvPr id="133127" name="Text Box 16"/>
            <p:cNvSpPr txBox="1">
              <a:spLocks noChangeArrowheads="1"/>
            </p:cNvSpPr>
            <p:nvPr/>
          </p:nvSpPr>
          <p:spPr bwMode="auto">
            <a:xfrm>
              <a:off x="1882" y="2726"/>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sz="1800">
                  <a:solidFill>
                    <a:schemeClr val="bg2"/>
                  </a:solidFill>
                  <a:latin typeface="Times New Roman" panose="02020603050405020304" pitchFamily="18" charset="0"/>
                </a:rPr>
                <a:t>f2:sno→sname,dno</a:t>
              </a:r>
              <a:endParaRPr lang="zh-CN" altLang="en-US" sz="1800">
                <a:solidFill>
                  <a:schemeClr val="bg2"/>
                </a:solidFill>
                <a:latin typeface="Times New Roman" panose="02020603050405020304" pitchFamily="18" charset="0"/>
              </a:endParaRPr>
            </a:p>
          </p:txBody>
        </p:sp>
        <p:sp>
          <p:nvSpPr>
            <p:cNvPr id="133128" name="Oval 17"/>
            <p:cNvSpPr>
              <a:spLocks noChangeArrowheads="1"/>
            </p:cNvSpPr>
            <p:nvPr/>
          </p:nvSpPr>
          <p:spPr bwMode="auto">
            <a:xfrm>
              <a:off x="2608" y="1071"/>
              <a:ext cx="1270" cy="590"/>
            </a:xfrm>
            <a:prstGeom prst="ellipse">
              <a:avLst/>
            </a:prstGeom>
            <a:solidFill>
              <a:srgbClr val="FFFFFF"/>
            </a:solidFill>
            <a:ln w="9525">
              <a:solidFill>
                <a:srgbClr val="000000"/>
              </a:solidFill>
              <a:round/>
              <a:headEnd/>
              <a:tailEnd/>
            </a:ln>
          </p:spPr>
          <p:txBody>
            <a:bodyPr lIns="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a:solidFill>
                    <a:schemeClr val="bg2"/>
                  </a:solidFill>
                  <a:latin typeface="Times New Roman" panose="02020603050405020304" pitchFamily="18" charset="0"/>
                </a:rPr>
                <a:t>sno,sname,dno,</a:t>
              </a:r>
            </a:p>
            <a:p>
              <a:pPr eaLnBrk="1" hangingPunct="1">
                <a:spcBef>
                  <a:spcPct val="50000"/>
                </a:spcBef>
                <a:buClrTx/>
                <a:buSzTx/>
                <a:buFontTx/>
                <a:buNone/>
              </a:pPr>
              <a:r>
                <a:rPr lang="en-US" altLang="zh-CN">
                  <a:solidFill>
                    <a:schemeClr val="bg2"/>
                  </a:solidFill>
                  <a:latin typeface="Times New Roman" panose="02020603050405020304" pitchFamily="18" charset="0"/>
                </a:rPr>
                <a:t>dname,cno,score</a:t>
              </a:r>
              <a:endParaRPr lang="zh-CN" altLang="en-US">
                <a:solidFill>
                  <a:schemeClr val="bg2"/>
                </a:solidFill>
                <a:latin typeface="Times New Roman" panose="02020603050405020304" pitchFamily="18" charset="0"/>
              </a:endParaRPr>
            </a:p>
          </p:txBody>
        </p:sp>
        <p:cxnSp>
          <p:nvCxnSpPr>
            <p:cNvPr id="133129" name="AutoShape 18"/>
            <p:cNvCxnSpPr>
              <a:cxnSpLocks noChangeShapeType="1"/>
              <a:endCxn id="133128" idx="4"/>
            </p:cNvCxnSpPr>
            <p:nvPr/>
          </p:nvCxnSpPr>
          <p:spPr bwMode="auto">
            <a:xfrm flipV="1">
              <a:off x="2472" y="1661"/>
              <a:ext cx="771" cy="363"/>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133130" name="AutoShape 19"/>
            <p:cNvCxnSpPr>
              <a:cxnSpLocks noChangeShapeType="1"/>
              <a:stCxn id="133131" idx="0"/>
              <a:endCxn id="133128" idx="4"/>
            </p:cNvCxnSpPr>
            <p:nvPr/>
          </p:nvCxnSpPr>
          <p:spPr bwMode="auto">
            <a:xfrm flipH="1" flipV="1">
              <a:off x="3243" y="1661"/>
              <a:ext cx="726" cy="364"/>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133131" name="Oval 20"/>
            <p:cNvSpPr>
              <a:spLocks noChangeArrowheads="1"/>
            </p:cNvSpPr>
            <p:nvPr/>
          </p:nvSpPr>
          <p:spPr bwMode="auto">
            <a:xfrm>
              <a:off x="3334" y="2025"/>
              <a:ext cx="1270" cy="590"/>
            </a:xfrm>
            <a:prstGeom prst="ellipse">
              <a:avLst/>
            </a:prstGeom>
            <a:solidFill>
              <a:srgbClr val="FFFFFF"/>
            </a:solidFill>
            <a:ln w="9525">
              <a:solidFill>
                <a:srgbClr val="000000"/>
              </a:solidFill>
              <a:round/>
              <a:headEnd/>
              <a:tailEnd/>
            </a:ln>
          </p:spPr>
          <p:txBody>
            <a:bodyPr lIns="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a:solidFill>
                    <a:schemeClr val="bg2"/>
                  </a:solidFill>
                  <a:latin typeface="Times New Roman" panose="02020603050405020304" pitchFamily="18" charset="0"/>
                </a:rPr>
                <a:t>dno,dname</a:t>
              </a:r>
              <a:endParaRPr lang="zh-CN" altLang="en-US">
                <a:solidFill>
                  <a:schemeClr val="bg2"/>
                </a:solidFill>
                <a:latin typeface="Times New Roman" panose="02020603050405020304" pitchFamily="18" charset="0"/>
              </a:endParaRPr>
            </a:p>
          </p:txBody>
        </p:sp>
        <p:sp>
          <p:nvSpPr>
            <p:cNvPr id="133132" name="Oval 21"/>
            <p:cNvSpPr>
              <a:spLocks noChangeArrowheads="1"/>
            </p:cNvSpPr>
            <p:nvPr/>
          </p:nvSpPr>
          <p:spPr bwMode="auto">
            <a:xfrm>
              <a:off x="1973" y="2024"/>
              <a:ext cx="1270" cy="590"/>
            </a:xfrm>
            <a:prstGeom prst="ellipse">
              <a:avLst/>
            </a:prstGeom>
            <a:solidFill>
              <a:srgbClr val="FFFFFF"/>
            </a:solidFill>
            <a:ln w="9525">
              <a:solidFill>
                <a:srgbClr val="000000"/>
              </a:solidFill>
              <a:round/>
              <a:headEnd/>
              <a:tailEnd/>
            </a:ln>
          </p:spPr>
          <p:txBody>
            <a:bodyPr lIns="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a:solidFill>
                    <a:schemeClr val="bg2"/>
                  </a:solidFill>
                  <a:latin typeface="Times New Roman" panose="02020603050405020304" pitchFamily="18" charset="0"/>
                </a:rPr>
                <a:t>sno,sname,dno,</a:t>
              </a:r>
            </a:p>
            <a:p>
              <a:pPr eaLnBrk="1" hangingPunct="1">
                <a:spcBef>
                  <a:spcPct val="50000"/>
                </a:spcBef>
                <a:buClrTx/>
                <a:buSzTx/>
                <a:buFontTx/>
                <a:buNone/>
              </a:pPr>
              <a:r>
                <a:rPr lang="en-US" altLang="zh-CN">
                  <a:solidFill>
                    <a:schemeClr val="bg2"/>
                  </a:solidFill>
                  <a:latin typeface="Times New Roman" panose="02020603050405020304" pitchFamily="18" charset="0"/>
                </a:rPr>
                <a:t>        cno,score</a:t>
              </a:r>
              <a:endParaRPr lang="zh-CN" altLang="en-US">
                <a:solidFill>
                  <a:schemeClr val="bg2"/>
                </a:solidFill>
                <a:latin typeface="Times New Roman" panose="02020603050405020304" pitchFamily="18" charset="0"/>
              </a:endParaRPr>
            </a:p>
          </p:txBody>
        </p:sp>
        <p:sp>
          <p:nvSpPr>
            <p:cNvPr id="133133" name="Oval 22"/>
            <p:cNvSpPr>
              <a:spLocks noChangeArrowheads="1"/>
            </p:cNvSpPr>
            <p:nvPr/>
          </p:nvSpPr>
          <p:spPr bwMode="auto">
            <a:xfrm>
              <a:off x="1655" y="3067"/>
              <a:ext cx="1270" cy="590"/>
            </a:xfrm>
            <a:prstGeom prst="ellipse">
              <a:avLst/>
            </a:prstGeom>
            <a:solidFill>
              <a:srgbClr val="FFFFFF"/>
            </a:solidFill>
            <a:ln w="9525">
              <a:solidFill>
                <a:srgbClr val="000000"/>
              </a:solidFill>
              <a:round/>
              <a:headEnd/>
              <a:tailEnd/>
            </a:ln>
          </p:spPr>
          <p:txBody>
            <a:bodyPr lIns="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a:solidFill>
                    <a:schemeClr val="bg2"/>
                  </a:solidFill>
                  <a:latin typeface="Times New Roman" panose="02020603050405020304" pitchFamily="18" charset="0"/>
                </a:rPr>
                <a:t>sno,</a:t>
              </a:r>
            </a:p>
            <a:p>
              <a:pPr eaLnBrk="1" hangingPunct="1">
                <a:spcBef>
                  <a:spcPct val="50000"/>
                </a:spcBef>
                <a:buClrTx/>
                <a:buSzTx/>
                <a:buFontTx/>
                <a:buNone/>
              </a:pPr>
              <a:r>
                <a:rPr lang="en-US" altLang="zh-CN">
                  <a:solidFill>
                    <a:schemeClr val="bg2"/>
                  </a:solidFill>
                  <a:latin typeface="Times New Roman" panose="02020603050405020304" pitchFamily="18" charset="0"/>
                </a:rPr>
                <a:t>        cno,score</a:t>
              </a:r>
              <a:endParaRPr lang="zh-CN" altLang="en-US">
                <a:solidFill>
                  <a:schemeClr val="bg2"/>
                </a:solidFill>
                <a:latin typeface="Times New Roman" panose="02020603050405020304" pitchFamily="18" charset="0"/>
              </a:endParaRPr>
            </a:p>
          </p:txBody>
        </p:sp>
        <p:sp>
          <p:nvSpPr>
            <p:cNvPr id="133134" name="Oval 23"/>
            <p:cNvSpPr>
              <a:spLocks noChangeArrowheads="1"/>
            </p:cNvSpPr>
            <p:nvPr/>
          </p:nvSpPr>
          <p:spPr bwMode="auto">
            <a:xfrm>
              <a:off x="3016" y="3067"/>
              <a:ext cx="1270" cy="590"/>
            </a:xfrm>
            <a:prstGeom prst="ellipse">
              <a:avLst/>
            </a:prstGeom>
            <a:solidFill>
              <a:srgbClr val="FFFFFF"/>
            </a:solidFill>
            <a:ln w="9525">
              <a:solidFill>
                <a:srgbClr val="000000"/>
              </a:solidFill>
              <a:round/>
              <a:headEnd/>
              <a:tailEnd/>
            </a:ln>
          </p:spPr>
          <p:txBody>
            <a:bodyPr lIns="0" rIns="0"/>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lang="en-US" altLang="zh-CN">
                  <a:solidFill>
                    <a:schemeClr val="bg2"/>
                  </a:solidFill>
                  <a:latin typeface="Times New Roman" panose="02020603050405020304" pitchFamily="18" charset="0"/>
                </a:rPr>
                <a:t>sno,sname,dno,</a:t>
              </a:r>
            </a:p>
            <a:p>
              <a:pPr eaLnBrk="1" hangingPunct="1">
                <a:spcBef>
                  <a:spcPct val="50000"/>
                </a:spcBef>
                <a:buClrTx/>
                <a:buSzTx/>
                <a:buFontTx/>
                <a:buNone/>
              </a:pPr>
              <a:endParaRPr lang="zh-CN" altLang="en-US">
                <a:solidFill>
                  <a:schemeClr val="bg2"/>
                </a:solidFill>
                <a:latin typeface="Times New Roman" panose="02020603050405020304" pitchFamily="18" charset="0"/>
              </a:endParaRPr>
            </a:p>
          </p:txBody>
        </p:sp>
        <p:cxnSp>
          <p:nvCxnSpPr>
            <p:cNvPr id="133135" name="AutoShape 24"/>
            <p:cNvCxnSpPr>
              <a:cxnSpLocks noChangeShapeType="1"/>
              <a:stCxn id="133133" idx="0"/>
              <a:endCxn id="133132" idx="4"/>
            </p:cNvCxnSpPr>
            <p:nvPr/>
          </p:nvCxnSpPr>
          <p:spPr bwMode="auto">
            <a:xfrm flipV="1">
              <a:off x="2290" y="2614"/>
              <a:ext cx="318" cy="453"/>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133136" name="AutoShape 25"/>
            <p:cNvCxnSpPr>
              <a:cxnSpLocks noChangeShapeType="1"/>
              <a:stCxn id="133134" idx="1"/>
              <a:endCxn id="133132" idx="4"/>
            </p:cNvCxnSpPr>
            <p:nvPr/>
          </p:nvCxnSpPr>
          <p:spPr bwMode="auto">
            <a:xfrm flipH="1" flipV="1">
              <a:off x="2608" y="2614"/>
              <a:ext cx="594" cy="539"/>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smtClean="0"/>
              <a:t>BCNF</a:t>
            </a:r>
            <a:r>
              <a:rPr lang="zh-CN" altLang="en-US" smtClean="0"/>
              <a:t>分解实例</a:t>
            </a:r>
          </a:p>
        </p:txBody>
      </p:sp>
      <p:sp>
        <p:nvSpPr>
          <p:cNvPr id="742403" name="Rectangle 3"/>
          <p:cNvSpPr>
            <a:spLocks noGrp="1" noChangeArrowheads="1"/>
          </p:cNvSpPr>
          <p:nvPr>
            <p:ph type="body" idx="1"/>
          </p:nvPr>
        </p:nvSpPr>
        <p:spPr>
          <a:xfrm>
            <a:off x="814388" y="1093788"/>
            <a:ext cx="8329612" cy="5270500"/>
          </a:xfrm>
        </p:spPr>
        <p:txBody>
          <a:bodyPr/>
          <a:lstStyle/>
          <a:p>
            <a:pPr>
              <a:lnSpc>
                <a:spcPct val="150000"/>
              </a:lnSpc>
              <a:tabLst>
                <a:tab pos="744538" algn="l"/>
                <a:tab pos="2574925" algn="l"/>
              </a:tabLst>
            </a:pPr>
            <a:r>
              <a:rPr lang="en-US" altLang="zh-CN" sz="2400" smtClean="0"/>
              <a:t>class (course_id, title, dept_name, credits, sec_id, semester, year, building, room_number, capacity, time_slot_id)</a:t>
            </a:r>
          </a:p>
          <a:p>
            <a:pPr>
              <a:lnSpc>
                <a:spcPct val="150000"/>
              </a:lnSpc>
              <a:tabLst>
                <a:tab pos="744538" algn="l"/>
                <a:tab pos="2574925" algn="l"/>
              </a:tabLst>
            </a:pPr>
            <a:r>
              <a:rPr lang="zh-CN" altLang="en-US" sz="2400" smtClean="0"/>
              <a:t>函数依赖</a:t>
            </a:r>
            <a:endParaRPr lang="en-US" altLang="zh-CN" sz="2400" smtClean="0"/>
          </a:p>
          <a:p>
            <a:pPr lvl="1">
              <a:lnSpc>
                <a:spcPct val="150000"/>
              </a:lnSpc>
              <a:tabLst>
                <a:tab pos="744538" algn="l"/>
                <a:tab pos="2574925" algn="l"/>
              </a:tabLst>
            </a:pPr>
            <a:r>
              <a:rPr lang="en-US" altLang="zh-CN" sz="2000" smtClean="0"/>
              <a:t>course_id→ title, dept_name, credits</a:t>
            </a:r>
          </a:p>
          <a:p>
            <a:pPr lvl="1">
              <a:lnSpc>
                <a:spcPct val="150000"/>
              </a:lnSpc>
              <a:tabLst>
                <a:tab pos="744538" algn="l"/>
                <a:tab pos="2574925" algn="l"/>
              </a:tabLst>
            </a:pPr>
            <a:r>
              <a:rPr lang="en-US" altLang="zh-CN" sz="2000" smtClean="0"/>
              <a:t>building, room_number→capacity</a:t>
            </a:r>
          </a:p>
          <a:p>
            <a:pPr lvl="1">
              <a:lnSpc>
                <a:spcPct val="150000"/>
              </a:lnSpc>
              <a:tabLst>
                <a:tab pos="744538" algn="l"/>
                <a:tab pos="2574925" algn="l"/>
              </a:tabLst>
            </a:pPr>
            <a:r>
              <a:rPr lang="en-US" altLang="zh-CN" sz="2000" smtClean="0"/>
              <a:t>course_id, sec_id, semester, year→building, room_number, time_slot_id</a:t>
            </a:r>
          </a:p>
          <a:p>
            <a:pPr>
              <a:lnSpc>
                <a:spcPct val="150000"/>
              </a:lnSpc>
              <a:tabLst>
                <a:tab pos="744538" algn="l"/>
                <a:tab pos="2574925" algn="l"/>
              </a:tabLst>
            </a:pPr>
            <a:r>
              <a:rPr lang="zh-CN" altLang="en-US" sz="2400" smtClean="0"/>
              <a:t>候选码</a:t>
            </a:r>
            <a:r>
              <a:rPr lang="en-US" altLang="zh-CN" sz="2400" smtClean="0"/>
              <a:t>{course_id, sec_id, semester, year}</a:t>
            </a:r>
          </a:p>
          <a:p>
            <a:pPr>
              <a:lnSpc>
                <a:spcPct val="150000"/>
              </a:lnSpc>
              <a:tabLst>
                <a:tab pos="744538" algn="l"/>
                <a:tab pos="2574925" algn="l"/>
              </a:tabLst>
            </a:pP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mtClean="0"/>
              <a:t>BCNF</a:t>
            </a:r>
            <a:r>
              <a:rPr lang="zh-CN" altLang="en-US" smtClean="0"/>
              <a:t>分解 </a:t>
            </a:r>
            <a:r>
              <a:rPr lang="en-US" altLang="zh-CN" smtClean="0"/>
              <a:t>(</a:t>
            </a:r>
            <a:r>
              <a:rPr lang="zh-CN" altLang="en-US" smtClean="0"/>
              <a:t>续</a:t>
            </a:r>
            <a:r>
              <a:rPr lang="en-US" altLang="zh-CN" smtClean="0"/>
              <a:t>)</a:t>
            </a:r>
          </a:p>
        </p:txBody>
      </p:sp>
      <p:sp>
        <p:nvSpPr>
          <p:cNvPr id="136195" name="Rectangle 3"/>
          <p:cNvSpPr>
            <a:spLocks noGrp="1" noChangeArrowheads="1"/>
          </p:cNvSpPr>
          <p:nvPr>
            <p:ph type="body" idx="1"/>
          </p:nvPr>
        </p:nvSpPr>
        <p:spPr>
          <a:xfrm>
            <a:off x="814388" y="1093788"/>
            <a:ext cx="8329612" cy="4903787"/>
          </a:xfrm>
        </p:spPr>
        <p:txBody>
          <a:bodyPr/>
          <a:lstStyle/>
          <a:p>
            <a:pPr>
              <a:lnSpc>
                <a:spcPct val="90000"/>
              </a:lnSpc>
              <a:tabLst>
                <a:tab pos="744538" algn="l"/>
                <a:tab pos="2574925" algn="l"/>
              </a:tabLst>
            </a:pPr>
            <a:r>
              <a:rPr lang="en-US" altLang="zh-CN" sz="2400" smtClean="0"/>
              <a:t>BCNF </a:t>
            </a:r>
            <a:r>
              <a:rPr lang="zh-CN" altLang="en-US" sz="2400" smtClean="0"/>
              <a:t>分解</a:t>
            </a:r>
            <a:endParaRPr lang="en-US" altLang="zh-CN" sz="2400" smtClean="0"/>
          </a:p>
          <a:p>
            <a:pPr lvl="1">
              <a:lnSpc>
                <a:spcPct val="90000"/>
              </a:lnSpc>
              <a:tabLst>
                <a:tab pos="744538" algn="l"/>
                <a:tab pos="2574925" algn="l"/>
              </a:tabLst>
            </a:pPr>
            <a:r>
              <a:rPr lang="en-US" altLang="zh-CN" sz="2000" smtClean="0"/>
              <a:t>course_id→ title, dept_name, credits</a:t>
            </a:r>
            <a:r>
              <a:rPr lang="zh-CN" altLang="en-US" sz="2000" smtClean="0"/>
              <a:t>成立，但</a:t>
            </a:r>
            <a:r>
              <a:rPr lang="en-US" altLang="zh-CN" sz="2000" smtClean="0"/>
              <a:t> course_id </a:t>
            </a:r>
            <a:r>
              <a:rPr lang="zh-CN" altLang="en-US" sz="2000" smtClean="0"/>
              <a:t>非超码</a:t>
            </a:r>
            <a:endParaRPr lang="en-US" altLang="zh-CN" sz="2000" smtClean="0"/>
          </a:p>
          <a:p>
            <a:pPr lvl="2">
              <a:lnSpc>
                <a:spcPct val="90000"/>
              </a:lnSpc>
              <a:tabLst>
                <a:tab pos="744538" algn="l"/>
                <a:tab pos="2574925" algn="l"/>
              </a:tabLst>
            </a:pPr>
            <a:r>
              <a:rPr lang="en-US" altLang="zh-CN" smtClean="0"/>
              <a:t>course(course_id, title, dept_name, credits)</a:t>
            </a:r>
          </a:p>
          <a:p>
            <a:pPr lvl="2">
              <a:lnSpc>
                <a:spcPct val="90000"/>
              </a:lnSpc>
              <a:tabLst>
                <a:tab pos="744538" algn="l"/>
                <a:tab pos="2574925" algn="l"/>
              </a:tabLst>
            </a:pPr>
            <a:r>
              <a:rPr lang="en-US" altLang="zh-CN" smtClean="0"/>
              <a:t>class-1 (course_id, sec_id, semester, year, building,           </a:t>
            </a:r>
            <a:br>
              <a:rPr lang="en-US" altLang="zh-CN" smtClean="0"/>
            </a:br>
            <a:r>
              <a:rPr lang="en-US" altLang="zh-CN" smtClean="0"/>
              <a:t>             room_number, capacity, time_slot_id)</a:t>
            </a:r>
          </a:p>
          <a:p>
            <a:pPr lvl="1">
              <a:tabLst>
                <a:tab pos="744538" algn="l"/>
                <a:tab pos="2574925" algn="l"/>
              </a:tabLst>
            </a:pPr>
            <a:endParaRPr lang="en-US" altLang="zh-CN" smtClean="0"/>
          </a:p>
          <a:p>
            <a:pPr lvl="1">
              <a:tabLst>
                <a:tab pos="744538" algn="l"/>
                <a:tab pos="2574925" algn="l"/>
              </a:tabLst>
            </a:pPr>
            <a:r>
              <a:rPr lang="en-US" altLang="zh-CN" sz="2000" smtClean="0"/>
              <a:t>course </a:t>
            </a:r>
            <a:r>
              <a:rPr lang="zh-CN" altLang="en-US" sz="2000" smtClean="0"/>
              <a:t>属于</a:t>
            </a:r>
            <a:r>
              <a:rPr lang="en-US" altLang="zh-CN" sz="2000" smtClean="0"/>
              <a:t>BCNF</a:t>
            </a:r>
          </a:p>
          <a:p>
            <a:pPr lvl="1">
              <a:tabLst>
                <a:tab pos="744538" algn="l"/>
                <a:tab pos="2574925" algn="l"/>
              </a:tabLst>
            </a:pPr>
            <a:r>
              <a:rPr lang="en-US" altLang="zh-CN" sz="2000" smtClean="0"/>
              <a:t>building, room_number→capacity  </a:t>
            </a:r>
            <a:r>
              <a:rPr lang="zh-CN" altLang="en-US" sz="2000" smtClean="0"/>
              <a:t>成立</a:t>
            </a:r>
            <a:endParaRPr lang="en-US" altLang="zh-CN" sz="2000" smtClean="0"/>
          </a:p>
          <a:p>
            <a:pPr lvl="2">
              <a:tabLst>
                <a:tab pos="744538" algn="l"/>
                <a:tab pos="2574925" algn="l"/>
              </a:tabLst>
            </a:pPr>
            <a:r>
              <a:rPr lang="zh-CN" altLang="en-US" smtClean="0"/>
              <a:t>但</a:t>
            </a:r>
            <a:r>
              <a:rPr lang="en-US" altLang="zh-CN" smtClean="0"/>
              <a:t>{building, room_number} </a:t>
            </a:r>
            <a:r>
              <a:rPr lang="zh-CN" altLang="en-US" smtClean="0"/>
              <a:t>非</a:t>
            </a:r>
            <a:r>
              <a:rPr lang="en-US" altLang="zh-CN" smtClean="0"/>
              <a:t>class-1</a:t>
            </a:r>
            <a:r>
              <a:rPr lang="zh-CN" altLang="en-US" smtClean="0"/>
              <a:t>的超码</a:t>
            </a:r>
            <a:endParaRPr lang="en-US" altLang="zh-CN" smtClean="0"/>
          </a:p>
          <a:p>
            <a:pPr lvl="3">
              <a:tabLst>
                <a:tab pos="744538" algn="l"/>
                <a:tab pos="2574925" algn="l"/>
              </a:tabLst>
            </a:pPr>
            <a:r>
              <a:rPr lang="en-US" altLang="zh-CN" smtClean="0"/>
              <a:t>classroom (building, room_number, capacity)</a:t>
            </a:r>
          </a:p>
          <a:p>
            <a:pPr lvl="3">
              <a:tabLst>
                <a:tab pos="744538" algn="l"/>
                <a:tab pos="2574925" algn="l"/>
              </a:tabLst>
            </a:pPr>
            <a:r>
              <a:rPr lang="en-US" altLang="zh-CN" smtClean="0"/>
              <a:t>section (course_id, sec_id, semester, year, building, room_number, time_slot_id)</a:t>
            </a:r>
          </a:p>
          <a:p>
            <a:pPr lvl="3">
              <a:tabLst>
                <a:tab pos="744538" algn="l"/>
                <a:tab pos="2574925" algn="l"/>
              </a:tabLst>
            </a:pPr>
            <a:endParaRPr lang="en-US" altLang="zh-CN" smtClean="0"/>
          </a:p>
          <a:p>
            <a:pPr lvl="1">
              <a:tabLst>
                <a:tab pos="744538" algn="l"/>
                <a:tab pos="2574925" algn="l"/>
              </a:tabLst>
            </a:pPr>
            <a:r>
              <a:rPr lang="en-US" altLang="zh-CN" sz="2000" smtClean="0"/>
              <a:t>classroom </a:t>
            </a:r>
            <a:r>
              <a:rPr lang="zh-CN" altLang="en-US" sz="2000" smtClean="0"/>
              <a:t>和 </a:t>
            </a:r>
            <a:r>
              <a:rPr lang="en-US" altLang="zh-CN" sz="2000" smtClean="0"/>
              <a:t>section </a:t>
            </a:r>
            <a:r>
              <a:rPr lang="zh-CN" altLang="en-US" sz="2000" smtClean="0"/>
              <a:t>属于 </a:t>
            </a:r>
            <a:r>
              <a:rPr lang="en-US" altLang="zh-CN" sz="2000" smtClean="0"/>
              <a:t>BCNF</a:t>
            </a:r>
          </a:p>
          <a:p>
            <a:pPr>
              <a:tabLst>
                <a:tab pos="744538" algn="l"/>
                <a:tab pos="2574925" algn="l"/>
              </a:tabLst>
            </a:pPr>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952500" y="66675"/>
            <a:ext cx="7831138" cy="623888"/>
          </a:xfrm>
        </p:spPr>
        <p:txBody>
          <a:bodyPr/>
          <a:lstStyle/>
          <a:p>
            <a:r>
              <a:rPr lang="en-US" altLang="zh-CN" smtClean="0"/>
              <a:t>BCNF</a:t>
            </a:r>
            <a:r>
              <a:rPr lang="zh-CN" altLang="en-US" smtClean="0"/>
              <a:t>和保持依赖</a:t>
            </a:r>
          </a:p>
        </p:txBody>
      </p:sp>
      <p:sp>
        <p:nvSpPr>
          <p:cNvPr id="138243" name="Text Box 3"/>
          <p:cNvSpPr>
            <a:spLocks noGrp="1" noChangeArrowheads="1"/>
          </p:cNvSpPr>
          <p:nvPr>
            <p:ph type="body" idx="1"/>
          </p:nvPr>
        </p:nvSpPr>
        <p:spPr>
          <a:xfrm>
            <a:off x="942975" y="2035175"/>
            <a:ext cx="7680325" cy="4114800"/>
          </a:xfrm>
          <a:noFill/>
        </p:spPr>
        <p:txBody>
          <a:bodyPr/>
          <a:lstStyle/>
          <a:p>
            <a:pPr>
              <a:tabLst>
                <a:tab pos="744538" algn="l"/>
                <a:tab pos="2679700" algn="l"/>
              </a:tabLst>
            </a:pPr>
            <a:r>
              <a:rPr lang="en-US" altLang="zh-CN" sz="2400" i="1" smtClean="0"/>
              <a:t>R = </a:t>
            </a:r>
            <a:r>
              <a:rPr lang="en-US" altLang="zh-CN" sz="2400" smtClean="0"/>
              <a:t>(</a:t>
            </a:r>
            <a:r>
              <a:rPr lang="en-US" altLang="zh-CN" sz="2400" i="1" smtClean="0"/>
              <a:t>J, K, L </a:t>
            </a:r>
            <a:r>
              <a:rPr lang="en-US" altLang="zh-CN" sz="2400" smtClean="0"/>
              <a:t>)</a:t>
            </a:r>
            <a:r>
              <a:rPr lang="en-US" altLang="zh-CN" sz="2400" i="1" smtClean="0"/>
              <a:t/>
            </a:r>
            <a:br>
              <a:rPr lang="en-US" altLang="zh-CN" sz="2400" i="1" smtClean="0"/>
            </a:br>
            <a:r>
              <a:rPr lang="en-US" altLang="zh-CN" sz="2400" i="1" smtClean="0"/>
              <a:t>F = </a:t>
            </a:r>
            <a:r>
              <a:rPr lang="en-US" altLang="zh-CN" sz="2400" smtClean="0"/>
              <a:t>{</a:t>
            </a:r>
            <a:r>
              <a:rPr lang="en-US" altLang="zh-CN" sz="2400" i="1" smtClean="0"/>
              <a:t>JK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L</a:t>
            </a:r>
            <a:r>
              <a:rPr lang="zh-CN" altLang="en-US" sz="2400" i="1" smtClean="0">
                <a:sym typeface="Monotype Sorts" charset="2"/>
              </a:rPr>
              <a:t>，</a:t>
            </a:r>
            <a:r>
              <a:rPr lang="en-US" altLang="zh-CN" sz="2400" i="1" smtClean="0">
                <a:sym typeface="Monotype Sorts" charset="2"/>
              </a:rPr>
              <a:t> L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K </a:t>
            </a:r>
            <a:r>
              <a:rPr lang="en-US" altLang="zh-CN" sz="2400" smtClean="0">
                <a:sym typeface="Monotype Sorts" charset="2"/>
              </a:rPr>
              <a:t>}</a:t>
            </a:r>
            <a:br>
              <a:rPr lang="en-US" altLang="zh-CN" sz="2400" smtClean="0">
                <a:sym typeface="Monotype Sorts" charset="2"/>
              </a:rPr>
            </a:br>
            <a:r>
              <a:rPr lang="zh-CN" altLang="en-US" sz="2400" smtClean="0">
                <a:sym typeface="Monotype Sorts" charset="2"/>
              </a:rPr>
              <a:t>两个候选码</a:t>
            </a:r>
            <a:r>
              <a:rPr lang="en-US" altLang="zh-CN" sz="2400" smtClean="0">
                <a:sym typeface="Monotype Sorts" charset="2"/>
              </a:rPr>
              <a:t>= </a:t>
            </a:r>
            <a:r>
              <a:rPr lang="en-US" altLang="zh-CN" sz="2400" i="1" smtClean="0">
                <a:sym typeface="Monotype Sorts" charset="2"/>
              </a:rPr>
              <a:t>JK </a:t>
            </a:r>
            <a:r>
              <a:rPr lang="en-US" altLang="zh-CN" sz="2400" smtClean="0">
                <a:sym typeface="Monotype Sorts" charset="2"/>
              </a:rPr>
              <a:t>and </a:t>
            </a:r>
            <a:r>
              <a:rPr lang="en-US" altLang="zh-CN" sz="2400" i="1" smtClean="0">
                <a:sym typeface="Monotype Sorts" charset="2"/>
              </a:rPr>
              <a:t>JL</a:t>
            </a:r>
          </a:p>
          <a:p>
            <a:pPr>
              <a:tabLst>
                <a:tab pos="744538" algn="l"/>
                <a:tab pos="2679700" algn="l"/>
              </a:tabLst>
            </a:pPr>
            <a:r>
              <a:rPr lang="en-US" altLang="zh-CN" sz="2400" i="1" smtClean="0">
                <a:sym typeface="Monotype Sorts" charset="2"/>
              </a:rPr>
              <a:t>R </a:t>
            </a:r>
            <a:r>
              <a:rPr lang="zh-CN" altLang="en-US" sz="2400" smtClean="0">
                <a:sym typeface="Monotype Sorts" charset="2"/>
              </a:rPr>
              <a:t>不属于</a:t>
            </a:r>
            <a:r>
              <a:rPr lang="en-US" altLang="zh-CN" sz="2400" smtClean="0">
                <a:sym typeface="Monotype Sorts" charset="2"/>
              </a:rPr>
              <a:t>BCNF</a:t>
            </a:r>
          </a:p>
          <a:p>
            <a:pPr>
              <a:tabLst>
                <a:tab pos="744538" algn="l"/>
                <a:tab pos="2679700" algn="l"/>
              </a:tabLst>
            </a:pPr>
            <a:r>
              <a:rPr lang="zh-CN" altLang="en-US" sz="2400" smtClean="0">
                <a:sym typeface="Monotype Sorts" charset="2"/>
              </a:rPr>
              <a:t>任何</a:t>
            </a:r>
            <a:r>
              <a:rPr lang="en-US" altLang="zh-CN" sz="2400" smtClean="0">
                <a:sym typeface="Monotype Sorts" charset="2"/>
              </a:rPr>
              <a:t>R</a:t>
            </a:r>
            <a:r>
              <a:rPr lang="zh-CN" altLang="en-US" sz="2400" smtClean="0">
                <a:sym typeface="Monotype Sorts" charset="2"/>
              </a:rPr>
              <a:t>的分解都不保持依赖</a:t>
            </a:r>
          </a:p>
          <a:p>
            <a:pPr>
              <a:buFont typeface="Monotype Sorts" charset="2"/>
              <a:buNone/>
              <a:tabLst>
                <a:tab pos="744538" algn="l"/>
                <a:tab pos="2679700" algn="l"/>
              </a:tabLst>
            </a:pPr>
            <a:r>
              <a:rPr lang="en-US" altLang="zh-CN" sz="2400" smtClean="0"/>
              <a:t>			</a:t>
            </a:r>
            <a:r>
              <a:rPr lang="en-US" altLang="zh-CN" sz="2400" i="1" smtClean="0"/>
              <a:t>JK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L</a:t>
            </a:r>
          </a:p>
          <a:p>
            <a:pPr>
              <a:buFont typeface="Monotype Sorts" charset="2"/>
              <a:buNone/>
              <a:tabLst>
                <a:tab pos="744538" algn="l"/>
                <a:tab pos="2679700" algn="l"/>
              </a:tabLst>
            </a:pPr>
            <a:r>
              <a:rPr lang="en-US" altLang="zh-CN" sz="2400" smtClean="0">
                <a:sym typeface="Monotype Sorts" charset="2"/>
              </a:rPr>
              <a:t>      </a:t>
            </a:r>
            <a:r>
              <a:rPr lang="zh-CN" altLang="en-US" sz="2400" smtClean="0">
                <a:sym typeface="Monotype Sorts" charset="2"/>
              </a:rPr>
              <a:t>这意味着验证</a:t>
            </a:r>
            <a:r>
              <a:rPr lang="en-US" altLang="zh-CN" sz="2400" i="1" smtClean="0"/>
              <a:t>JK </a:t>
            </a:r>
            <a:r>
              <a:rPr lang="en-US" altLang="zh-CN" sz="2400" smtClean="0">
                <a:sym typeface="Symbol" panose="05050102010706020507" pitchFamily="18" charset="2"/>
              </a:rPr>
              <a:t></a:t>
            </a:r>
            <a:r>
              <a:rPr lang="en-US" altLang="zh-CN" sz="2400" smtClean="0">
                <a:sym typeface="Monotype Sorts" charset="2"/>
              </a:rPr>
              <a:t> </a:t>
            </a:r>
            <a:r>
              <a:rPr lang="en-US" altLang="zh-CN" sz="2400" i="1" smtClean="0">
                <a:sym typeface="Monotype Sorts" charset="2"/>
              </a:rPr>
              <a:t>L </a:t>
            </a:r>
            <a:r>
              <a:rPr lang="zh-CN" altLang="en-US" sz="2400" smtClean="0">
                <a:sym typeface="Monotype Sorts" charset="2"/>
              </a:rPr>
              <a:t>需要一个连接操作</a:t>
            </a:r>
            <a:endParaRPr lang="zh-CN" altLang="en-US" sz="2400" smtClean="0"/>
          </a:p>
          <a:p>
            <a:pPr>
              <a:tabLst>
                <a:tab pos="744538" algn="l"/>
                <a:tab pos="2679700" algn="l"/>
              </a:tabLst>
            </a:pPr>
            <a:endParaRPr lang="en-US" altLang="zh-CN" sz="2400" smtClean="0"/>
          </a:p>
        </p:txBody>
      </p:sp>
      <p:sp>
        <p:nvSpPr>
          <p:cNvPr id="138244" name="Text Box 4"/>
          <p:cNvSpPr txBox="1">
            <a:spLocks noChangeArrowheads="1"/>
          </p:cNvSpPr>
          <p:nvPr/>
        </p:nvSpPr>
        <p:spPr bwMode="auto">
          <a:xfrm>
            <a:off x="927100" y="1252538"/>
            <a:ext cx="449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400">
                <a:latin typeface="Helvetica" panose="020B0604020202020204" pitchFamily="34" charset="0"/>
              </a:rPr>
              <a:t>BCNF</a:t>
            </a:r>
            <a:r>
              <a:rPr kumimoji="0" lang="zh-CN" altLang="en-US" sz="2400">
                <a:latin typeface="Helvetica" panose="020B0604020202020204" pitchFamily="34" charset="0"/>
              </a:rPr>
              <a:t>分解并不是总能保持依赖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r>
              <a:rPr lang="en-US" altLang="zh-CN" smtClean="0"/>
              <a:t>  BCNF</a:t>
            </a:r>
            <a:r>
              <a:rPr lang="zh-CN" altLang="en-US" smtClean="0"/>
              <a:t>分解算法分析</a:t>
            </a:r>
          </a:p>
        </p:txBody>
      </p:sp>
      <p:sp>
        <p:nvSpPr>
          <p:cNvPr id="140292" name="Rectangle 3"/>
          <p:cNvSpPr>
            <a:spLocks noGrp="1" noChangeArrowheads="1"/>
          </p:cNvSpPr>
          <p:nvPr>
            <p:ph type="body" idx="1"/>
          </p:nvPr>
        </p:nvSpPr>
        <p:spPr/>
        <p:txBody>
          <a:bodyPr/>
          <a:lstStyle/>
          <a:p>
            <a:pPr>
              <a:lnSpc>
                <a:spcPct val="90000"/>
              </a:lnSpc>
            </a:pPr>
            <a:r>
              <a:rPr lang="en-US" altLang="zh-CN" sz="2400" smtClean="0"/>
              <a:t>BCNF</a:t>
            </a:r>
            <a:r>
              <a:rPr lang="zh-CN" altLang="en-US" sz="2400" smtClean="0"/>
              <a:t>分解算法分析</a:t>
            </a:r>
          </a:p>
          <a:p>
            <a:pPr lvl="1">
              <a:lnSpc>
                <a:spcPct val="90000"/>
              </a:lnSpc>
            </a:pPr>
            <a:r>
              <a:rPr lang="zh-CN" altLang="en-US" sz="2000" smtClean="0"/>
              <a:t>算法一定可以结束</a:t>
            </a:r>
          </a:p>
          <a:p>
            <a:pPr lvl="1">
              <a:lnSpc>
                <a:spcPct val="90000"/>
              </a:lnSpc>
            </a:pPr>
            <a:r>
              <a:rPr lang="zh-CN" altLang="en-US" sz="2000" smtClean="0"/>
              <a:t>算法复杂性：</a:t>
            </a:r>
            <a:r>
              <a:rPr lang="en-US" altLang="zh-CN" sz="2000" smtClean="0"/>
              <a:t>NP</a:t>
            </a:r>
          </a:p>
          <a:p>
            <a:pPr lvl="1">
              <a:lnSpc>
                <a:spcPct val="90000"/>
              </a:lnSpc>
            </a:pPr>
            <a:r>
              <a:rPr lang="zh-CN" altLang="en-US" sz="2000" smtClean="0"/>
              <a:t>分解算法无损</a:t>
            </a:r>
            <a:endParaRPr lang="en-US" altLang="zh-CN" sz="2000" smtClean="0"/>
          </a:p>
          <a:p>
            <a:pPr lvl="2">
              <a:lnSpc>
                <a:spcPct val="90000"/>
              </a:lnSpc>
            </a:pPr>
            <a:r>
              <a:rPr lang="zh-CN" altLang="en-US" smtClean="0"/>
              <a:t>当我们用</a:t>
            </a:r>
            <a:r>
              <a:rPr lang="en-US" altLang="zh-CN" smtClean="0"/>
              <a:t>(Ri - </a:t>
            </a:r>
            <a:r>
              <a:rPr lang="en-US" altLang="zh-CN" smtClean="0">
                <a:sym typeface="Symbol" panose="05050102010706020507" pitchFamily="18" charset="2"/>
              </a:rPr>
              <a:t>β</a:t>
            </a:r>
            <a:r>
              <a:rPr lang="en-US" altLang="zh-CN" smtClean="0"/>
              <a:t>)</a:t>
            </a:r>
            <a:r>
              <a:rPr lang="zh-CN" altLang="en-US" smtClean="0"/>
              <a:t>和</a:t>
            </a:r>
            <a:r>
              <a:rPr lang="en-US" altLang="zh-CN" smtClean="0"/>
              <a:t>(α</a:t>
            </a:r>
            <a:r>
              <a:rPr lang="en-US" altLang="zh-CN" smtClean="0">
                <a:sym typeface="Symbol" panose="05050102010706020507" pitchFamily="18" charset="2"/>
              </a:rPr>
              <a:t>β</a:t>
            </a:r>
            <a:r>
              <a:rPr lang="en-US" altLang="zh-CN" smtClean="0"/>
              <a:t>)</a:t>
            </a:r>
            <a:r>
              <a:rPr lang="zh-CN" altLang="en-US" smtClean="0"/>
              <a:t>代替模式</a:t>
            </a:r>
            <a:r>
              <a:rPr lang="en-US" altLang="zh-CN" smtClean="0"/>
              <a:t>R</a:t>
            </a:r>
            <a:r>
              <a:rPr lang="en-US" altLang="zh-CN" baseline="-25000" smtClean="0"/>
              <a:t>i</a:t>
            </a:r>
            <a:r>
              <a:rPr lang="zh-CN" altLang="en-US" smtClean="0"/>
              <a:t>时，保持依赖</a:t>
            </a:r>
            <a:r>
              <a:rPr lang="en-US" altLang="zh-CN" smtClean="0"/>
              <a:t>α</a:t>
            </a:r>
            <a:r>
              <a:rPr lang="en-US" altLang="zh-CN" smtClean="0">
                <a:latin typeface="华文新魏" panose="02010800040101010101" pitchFamily="2" charset="-122"/>
                <a:sym typeface="Symbol" panose="05050102010706020507" pitchFamily="18" charset="2"/>
              </a:rPr>
              <a:t></a:t>
            </a:r>
            <a:r>
              <a:rPr lang="en-US" altLang="zh-CN" smtClean="0">
                <a:sym typeface="Symbol" panose="05050102010706020507" pitchFamily="18" charset="2"/>
              </a:rPr>
              <a:t>β</a:t>
            </a:r>
            <a:r>
              <a:rPr lang="zh-CN" altLang="en-US" smtClean="0">
                <a:sym typeface="Symbol" panose="05050102010706020507" pitchFamily="18" charset="2"/>
              </a:rPr>
              <a:t>，而且</a:t>
            </a:r>
            <a:r>
              <a:rPr lang="en-US" altLang="zh-CN" smtClean="0"/>
              <a:t>(Ri - </a:t>
            </a:r>
            <a:r>
              <a:rPr lang="en-US" altLang="zh-CN" smtClean="0">
                <a:sym typeface="Symbol" panose="05050102010706020507" pitchFamily="18" charset="2"/>
              </a:rPr>
              <a:t>β</a:t>
            </a:r>
            <a:r>
              <a:rPr lang="en-US" altLang="zh-CN" smtClean="0"/>
              <a:t>) </a:t>
            </a:r>
            <a:r>
              <a:rPr lang="zh-CN" altLang="zh-CN" smtClean="0"/>
              <a:t>∩</a:t>
            </a:r>
            <a:r>
              <a:rPr lang="en-US" altLang="zh-CN" smtClean="0"/>
              <a:t>(α</a:t>
            </a:r>
            <a:r>
              <a:rPr lang="en-US" altLang="zh-CN" smtClean="0">
                <a:sym typeface="Symbol" panose="05050102010706020507" pitchFamily="18" charset="2"/>
              </a:rPr>
              <a:t>β</a:t>
            </a:r>
            <a:r>
              <a:rPr lang="en-US" altLang="zh-CN" smtClean="0"/>
              <a:t>)=α</a:t>
            </a:r>
            <a:endParaRPr lang="zh-CN" altLang="en-US" smtClean="0"/>
          </a:p>
          <a:p>
            <a:pPr lvl="1">
              <a:lnSpc>
                <a:spcPct val="90000"/>
              </a:lnSpc>
            </a:pPr>
            <a:r>
              <a:rPr lang="zh-CN" altLang="en-US" sz="2000" smtClean="0"/>
              <a:t>分解算法不能保证保持依赖</a:t>
            </a:r>
          </a:p>
          <a:p>
            <a:pPr lvl="2">
              <a:lnSpc>
                <a:spcPct val="90000"/>
              </a:lnSpc>
            </a:pPr>
            <a:r>
              <a:rPr lang="zh-CN" altLang="en-US" smtClean="0"/>
              <a:t>上例中，首先使用</a:t>
            </a:r>
            <a:r>
              <a:rPr lang="en-US" altLang="zh-CN" smtClean="0"/>
              <a:t>f</a:t>
            </a:r>
            <a:r>
              <a:rPr lang="en-US" altLang="zh-CN" baseline="-25000" smtClean="0"/>
              <a:t>1</a:t>
            </a:r>
            <a:r>
              <a:rPr lang="zh-CN" altLang="en-US" smtClean="0"/>
              <a:t>分解，保持依赖</a:t>
            </a:r>
          </a:p>
          <a:p>
            <a:pPr lvl="2">
              <a:lnSpc>
                <a:spcPct val="90000"/>
              </a:lnSpc>
            </a:pPr>
            <a:r>
              <a:rPr lang="zh-CN" altLang="en-US" smtClean="0"/>
              <a:t>首先使用</a:t>
            </a:r>
            <a:r>
              <a:rPr lang="en-US" altLang="zh-CN" smtClean="0"/>
              <a:t>f</a:t>
            </a:r>
            <a:r>
              <a:rPr lang="en-US" altLang="zh-CN" baseline="-25000" smtClean="0"/>
              <a:t>2</a:t>
            </a:r>
            <a:r>
              <a:rPr lang="zh-CN" altLang="en-US" smtClean="0"/>
              <a:t>分解，不保持依赖</a:t>
            </a:r>
            <a:endParaRPr kumimoji="0" lang="zh-CN" altLang="en-US" smtClean="0"/>
          </a:p>
          <a:p>
            <a:pPr lvl="1">
              <a:lnSpc>
                <a:spcPct val="90000"/>
              </a:lnSpc>
            </a:pPr>
            <a:r>
              <a:rPr lang="zh-CN" altLang="en-US" sz="2000" smtClean="0"/>
              <a:t>有些模式</a:t>
            </a:r>
            <a:r>
              <a:rPr lang="en-US" altLang="zh-CN" sz="2000" smtClean="0"/>
              <a:t>R(F),</a:t>
            </a:r>
            <a:r>
              <a:rPr lang="zh-CN" altLang="en-US" sz="2000" smtClean="0"/>
              <a:t>有无损、保持依赖的</a:t>
            </a:r>
            <a:r>
              <a:rPr lang="en-US" altLang="zh-CN" sz="2000" smtClean="0"/>
              <a:t>BCNF</a:t>
            </a:r>
            <a:r>
              <a:rPr lang="zh-CN" altLang="en-US" sz="2000" smtClean="0"/>
              <a:t>分解，但分解算法找不出来，如：</a:t>
            </a:r>
          </a:p>
          <a:p>
            <a:pPr lvl="1">
              <a:lnSpc>
                <a:spcPct val="90000"/>
              </a:lnSpc>
              <a:buFontTx/>
              <a:buNone/>
            </a:pPr>
            <a:r>
              <a:rPr kumimoji="0" lang="en-US" altLang="zh-CN" sz="2000" smtClean="0"/>
              <a:t>		R(sno,tno,dno) F={sno</a:t>
            </a:r>
            <a:r>
              <a:rPr lang="en-US" altLang="zh-CN" sz="2000" smtClean="0"/>
              <a:t>→dno</a:t>
            </a:r>
            <a:r>
              <a:rPr lang="zh-CN" altLang="en-US" sz="2000" smtClean="0"/>
              <a:t>；</a:t>
            </a:r>
            <a:r>
              <a:rPr lang="en-US" altLang="zh-CN" sz="2000" smtClean="0"/>
              <a:t>tno→dno}</a:t>
            </a:r>
            <a:endParaRPr kumimoji="0" lang="en-US" altLang="zh-CN" sz="2000" smtClean="0"/>
          </a:p>
          <a:p>
            <a:pPr lvl="1">
              <a:lnSpc>
                <a:spcPct val="90000"/>
              </a:lnSpc>
            </a:pPr>
            <a:r>
              <a:rPr lang="zh-CN" altLang="en-US" sz="2000" smtClean="0"/>
              <a:t>有些模式</a:t>
            </a:r>
            <a:r>
              <a:rPr lang="en-US" altLang="zh-CN" sz="2000" smtClean="0"/>
              <a:t>R(F),</a:t>
            </a:r>
            <a:r>
              <a:rPr lang="zh-CN" altLang="en-US" sz="2000" smtClean="0"/>
              <a:t>没有无损、保持依赖的</a:t>
            </a:r>
            <a:r>
              <a:rPr lang="en-US" altLang="zh-CN" sz="2000" smtClean="0"/>
              <a:t>BCNF</a:t>
            </a:r>
            <a:r>
              <a:rPr lang="zh-CN" altLang="en-US" sz="2000" smtClean="0"/>
              <a:t>分解：</a:t>
            </a:r>
          </a:p>
          <a:p>
            <a:pPr lvl="1">
              <a:lnSpc>
                <a:spcPct val="90000"/>
              </a:lnSpc>
              <a:buFontTx/>
              <a:buNone/>
            </a:pPr>
            <a:r>
              <a:rPr lang="zh-CN" altLang="en-US" sz="2000" smtClean="0"/>
              <a:t>		</a:t>
            </a:r>
            <a:r>
              <a:rPr lang="en-US" altLang="zh-CN" sz="2000" smtClean="0"/>
              <a:t>R(sno,tno,cno) F={tno→cno</a:t>
            </a:r>
            <a:r>
              <a:rPr lang="zh-CN" altLang="en-US" sz="2000" smtClean="0"/>
              <a:t>；</a:t>
            </a:r>
            <a:r>
              <a:rPr lang="en-US" altLang="zh-CN" sz="2000" smtClean="0"/>
              <a:t>sno,cno→tno}</a:t>
            </a:r>
          </a:p>
          <a:p>
            <a:pPr lvl="1">
              <a:lnSpc>
                <a:spcPct val="90000"/>
              </a:lnSpc>
              <a:buFontTx/>
              <a:buNone/>
            </a:pPr>
            <a:endParaRPr lang="zh-CN" altLang="en-US" sz="20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smtClean="0"/>
              <a:t>第三范式</a:t>
            </a:r>
            <a:r>
              <a:rPr lang="en-US" altLang="zh-CN" smtClean="0"/>
              <a:t>: Motivation</a:t>
            </a:r>
          </a:p>
        </p:txBody>
      </p:sp>
      <p:sp>
        <p:nvSpPr>
          <p:cNvPr id="141315" name="Rectangle 3"/>
          <p:cNvSpPr>
            <a:spLocks noGrp="1" noChangeArrowheads="1"/>
          </p:cNvSpPr>
          <p:nvPr>
            <p:ph type="body" idx="1"/>
          </p:nvPr>
        </p:nvSpPr>
        <p:spPr>
          <a:xfrm>
            <a:off x="814388" y="1093788"/>
            <a:ext cx="7620000" cy="4514850"/>
          </a:xfrm>
        </p:spPr>
        <p:txBody>
          <a:bodyPr/>
          <a:lstStyle/>
          <a:p>
            <a:pPr>
              <a:lnSpc>
                <a:spcPct val="150000"/>
              </a:lnSpc>
            </a:pPr>
            <a:r>
              <a:rPr lang="zh-CN" altLang="en-US" sz="2400" dirty="0" smtClean="0"/>
              <a:t>有以下情况：</a:t>
            </a:r>
          </a:p>
          <a:p>
            <a:pPr lvl="1">
              <a:lnSpc>
                <a:spcPct val="150000"/>
              </a:lnSpc>
            </a:pPr>
            <a:r>
              <a:rPr lang="en-US" altLang="zh-CN" sz="2000" dirty="0" smtClean="0"/>
              <a:t>BCNF </a:t>
            </a:r>
            <a:r>
              <a:rPr lang="zh-CN" altLang="en-US" sz="2000" dirty="0" smtClean="0"/>
              <a:t>不保持依赖</a:t>
            </a:r>
            <a:endParaRPr lang="en-US" altLang="zh-CN" sz="2000" dirty="0" smtClean="0"/>
          </a:p>
          <a:p>
            <a:pPr lvl="1">
              <a:lnSpc>
                <a:spcPct val="150000"/>
              </a:lnSpc>
            </a:pPr>
            <a:r>
              <a:rPr lang="zh-CN" altLang="en-US" sz="2000" dirty="0" smtClean="0"/>
              <a:t>更新时对</a:t>
            </a:r>
            <a:r>
              <a:rPr lang="en-US" altLang="zh-CN" sz="2000" dirty="0" smtClean="0"/>
              <a:t>FD</a:t>
            </a:r>
            <a:r>
              <a:rPr lang="zh-CN" altLang="en-US" sz="2000" dirty="0" smtClean="0"/>
              <a:t>限制的有效验证很重要</a:t>
            </a:r>
          </a:p>
          <a:p>
            <a:pPr>
              <a:lnSpc>
                <a:spcPct val="150000"/>
              </a:lnSpc>
            </a:pPr>
            <a:r>
              <a:rPr lang="zh-CN" altLang="en-US" sz="2400" dirty="0" smtClean="0"/>
              <a:t>措施</a:t>
            </a:r>
            <a:r>
              <a:rPr lang="en-US" altLang="zh-CN" sz="2400" dirty="0" smtClean="0"/>
              <a:t>: </a:t>
            </a:r>
            <a:r>
              <a:rPr lang="zh-CN" altLang="en-US" sz="2400" dirty="0" smtClean="0"/>
              <a:t>定义一个更弱的范式</a:t>
            </a:r>
            <a:r>
              <a:rPr lang="en-US" altLang="zh-CN" sz="2400" dirty="0" smtClean="0"/>
              <a:t>, </a:t>
            </a:r>
            <a:r>
              <a:rPr lang="zh-CN" altLang="en-US" sz="2400" dirty="0" smtClean="0"/>
              <a:t>成为第三范式 </a:t>
            </a:r>
            <a:r>
              <a:rPr lang="en-US" altLang="zh-CN" sz="2400" dirty="0" smtClean="0"/>
              <a:t>(3NF)</a:t>
            </a:r>
          </a:p>
          <a:p>
            <a:pPr lvl="1">
              <a:lnSpc>
                <a:spcPct val="150000"/>
              </a:lnSpc>
            </a:pPr>
            <a:r>
              <a:rPr lang="zh-CN" altLang="en-US" sz="2000" dirty="0" smtClean="0"/>
              <a:t>允许一些冗余 </a:t>
            </a:r>
            <a:endParaRPr lang="en-US" altLang="zh-CN" sz="2000" dirty="0" smtClean="0"/>
          </a:p>
          <a:p>
            <a:pPr lvl="1">
              <a:lnSpc>
                <a:spcPct val="150000"/>
              </a:lnSpc>
            </a:pPr>
            <a:r>
              <a:rPr lang="zh-CN" altLang="en-US" sz="2000" dirty="0" smtClean="0"/>
              <a:t>单个关系的函数依赖可以在不做连接操作的情况下被验证</a:t>
            </a:r>
          </a:p>
          <a:p>
            <a:pPr lvl="1">
              <a:lnSpc>
                <a:spcPct val="150000"/>
              </a:lnSpc>
            </a:pPr>
            <a:r>
              <a:rPr lang="zh-CN" altLang="en-US" sz="2000" dirty="0" smtClean="0"/>
              <a:t>一定有无损，保持依赖的分解到</a:t>
            </a:r>
            <a:r>
              <a:rPr lang="en-US" altLang="zh-CN" sz="2000" dirty="0" smtClean="0"/>
              <a:t>3NF</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smtClean="0"/>
              <a:t>3NF </a:t>
            </a:r>
            <a:r>
              <a:rPr lang="zh-CN" altLang="en-US" smtClean="0"/>
              <a:t>实例</a:t>
            </a:r>
          </a:p>
        </p:txBody>
      </p:sp>
      <p:sp>
        <p:nvSpPr>
          <p:cNvPr id="143363" name="Rectangle 3"/>
          <p:cNvSpPr>
            <a:spLocks noGrp="1" noChangeArrowheads="1"/>
          </p:cNvSpPr>
          <p:nvPr>
            <p:ph type="body" idx="1"/>
          </p:nvPr>
        </p:nvSpPr>
        <p:spPr>
          <a:xfrm>
            <a:off x="814388" y="1093788"/>
            <a:ext cx="7824787" cy="4846637"/>
          </a:xfrm>
        </p:spPr>
        <p:txBody>
          <a:bodyPr/>
          <a:lstStyle/>
          <a:p>
            <a:pPr>
              <a:lnSpc>
                <a:spcPct val="150000"/>
              </a:lnSpc>
              <a:tabLst>
                <a:tab pos="1027113" algn="l"/>
                <a:tab pos="2455863" algn="l"/>
              </a:tabLst>
            </a:pPr>
            <a:r>
              <a:rPr lang="zh-CN" altLang="en-US" sz="2400" smtClean="0"/>
              <a:t>关系 </a:t>
            </a:r>
            <a:r>
              <a:rPr lang="en-US" altLang="zh-CN" sz="2400" i="1" smtClean="0"/>
              <a:t>dept_advisor</a:t>
            </a:r>
            <a:r>
              <a:rPr lang="en-US" altLang="zh-CN" sz="2400" smtClean="0"/>
              <a:t>:</a:t>
            </a:r>
          </a:p>
          <a:p>
            <a:pPr lvl="1">
              <a:lnSpc>
                <a:spcPct val="150000"/>
              </a:lnSpc>
              <a:tabLst>
                <a:tab pos="1027113" algn="l"/>
                <a:tab pos="2455863" algn="l"/>
              </a:tabLst>
            </a:pPr>
            <a:r>
              <a:rPr lang="en-US" altLang="zh-CN" sz="2000" i="1" smtClean="0"/>
              <a:t>dept_advisor </a:t>
            </a:r>
            <a:r>
              <a:rPr lang="en-US" altLang="zh-CN" sz="2000" smtClean="0"/>
              <a:t>(</a:t>
            </a:r>
            <a:r>
              <a:rPr lang="en-US" altLang="zh-CN" sz="2000" i="1" smtClean="0"/>
              <a:t>s_ID, i_ID, dept_name)</a:t>
            </a:r>
            <a:br>
              <a:rPr lang="en-US" altLang="zh-CN" sz="2000" i="1" smtClean="0"/>
            </a:br>
            <a:r>
              <a:rPr lang="en-US" altLang="zh-CN" sz="2000" i="1" smtClean="0"/>
              <a:t>F = </a:t>
            </a:r>
            <a:r>
              <a:rPr lang="en-US" altLang="zh-CN" sz="2000" smtClean="0"/>
              <a:t>{</a:t>
            </a:r>
            <a:r>
              <a:rPr lang="en-US" altLang="zh-CN" sz="2000" i="1" smtClean="0"/>
              <a:t>s_ID, dept_name </a:t>
            </a:r>
            <a:r>
              <a:rPr lang="en-US" altLang="zh-CN" sz="2000" smtClean="0">
                <a:sym typeface="Symbol" panose="05050102010706020507" pitchFamily="18" charset="2"/>
              </a:rPr>
              <a:t></a:t>
            </a:r>
            <a:r>
              <a:rPr lang="en-US" altLang="zh-CN" sz="2000" i="1" smtClean="0"/>
              <a:t> i_ID,  i_ID </a:t>
            </a:r>
            <a:r>
              <a:rPr lang="en-US" altLang="zh-CN" sz="2000" smtClean="0">
                <a:sym typeface="Symbol" panose="05050102010706020507" pitchFamily="18" charset="2"/>
              </a:rPr>
              <a:t></a:t>
            </a:r>
            <a:r>
              <a:rPr lang="en-US" altLang="zh-CN" sz="2000" i="1" smtClean="0">
                <a:sym typeface="Wingdings" panose="05000000000000000000" pitchFamily="2" charset="2"/>
              </a:rPr>
              <a:t> dept_name</a:t>
            </a:r>
            <a:r>
              <a:rPr lang="en-US" altLang="zh-CN" sz="2000" smtClean="0">
                <a:sym typeface="Monotype Sorts" charset="2"/>
              </a:rPr>
              <a:t>}</a:t>
            </a:r>
          </a:p>
          <a:p>
            <a:pPr lvl="1">
              <a:lnSpc>
                <a:spcPct val="150000"/>
              </a:lnSpc>
              <a:tabLst>
                <a:tab pos="1027113" algn="l"/>
                <a:tab pos="2455863" algn="l"/>
              </a:tabLst>
            </a:pPr>
            <a:r>
              <a:rPr lang="zh-CN" altLang="en-US" sz="2000" smtClean="0">
                <a:sym typeface="Monotype Sorts" charset="2"/>
              </a:rPr>
              <a:t>两个候选码</a:t>
            </a:r>
            <a:r>
              <a:rPr lang="en-US" altLang="zh-CN" sz="2000" smtClean="0">
                <a:sym typeface="Monotype Sorts" charset="2"/>
              </a:rPr>
              <a:t>:  </a:t>
            </a:r>
            <a:r>
              <a:rPr lang="en-US" altLang="zh-CN" sz="2000" i="1" smtClean="0">
                <a:sym typeface="Monotype Sorts" charset="2"/>
              </a:rPr>
              <a:t>s_ID, dept_name, </a:t>
            </a:r>
            <a:r>
              <a:rPr lang="en-US" altLang="zh-CN" sz="2000" smtClean="0">
                <a:sym typeface="Monotype Sorts" charset="2"/>
              </a:rPr>
              <a:t>and </a:t>
            </a:r>
            <a:r>
              <a:rPr lang="en-US" altLang="zh-CN" sz="2000" i="1" smtClean="0">
                <a:sym typeface="Monotype Sorts" charset="2"/>
              </a:rPr>
              <a:t> i_ID, s_ID</a:t>
            </a:r>
          </a:p>
          <a:p>
            <a:pPr lvl="1">
              <a:lnSpc>
                <a:spcPct val="150000"/>
              </a:lnSpc>
              <a:tabLst>
                <a:tab pos="1027113" algn="l"/>
                <a:tab pos="2455863" algn="l"/>
              </a:tabLst>
            </a:pPr>
            <a:r>
              <a:rPr lang="en-US" altLang="zh-CN" sz="2000" i="1" smtClean="0">
                <a:sym typeface="Monotype Sorts" charset="2"/>
              </a:rPr>
              <a:t>R</a:t>
            </a:r>
            <a:r>
              <a:rPr lang="en-US" altLang="zh-CN" sz="2000" smtClean="0">
                <a:sym typeface="Monotype Sorts" charset="2"/>
              </a:rPr>
              <a:t> </a:t>
            </a:r>
            <a:r>
              <a:rPr lang="zh-CN" altLang="en-US" sz="2000" smtClean="0">
                <a:sym typeface="Monotype Sorts" charset="2"/>
              </a:rPr>
              <a:t>属于</a:t>
            </a:r>
            <a:r>
              <a:rPr lang="en-US" altLang="zh-CN" sz="2000" smtClean="0">
                <a:sym typeface="Monotype Sorts" charset="2"/>
              </a:rPr>
              <a:t>3NF</a:t>
            </a:r>
          </a:p>
          <a:p>
            <a:pPr lvl="2">
              <a:lnSpc>
                <a:spcPct val="150000"/>
              </a:lnSpc>
              <a:tabLst>
                <a:tab pos="1027113" algn="l"/>
                <a:tab pos="2455863" algn="l"/>
              </a:tabLst>
            </a:pPr>
            <a:r>
              <a:rPr lang="en-US" altLang="zh-CN" i="1" smtClean="0"/>
              <a:t>s_ID, dept_name </a:t>
            </a:r>
            <a:r>
              <a:rPr lang="en-US" altLang="zh-CN" smtClean="0">
                <a:sym typeface="Symbol" panose="05050102010706020507" pitchFamily="18" charset="2"/>
              </a:rPr>
              <a:t></a:t>
            </a:r>
            <a:r>
              <a:rPr lang="en-US" altLang="zh-CN" i="1" smtClean="0"/>
              <a:t> i_ID</a:t>
            </a:r>
            <a:r>
              <a:rPr lang="en-US" altLang="zh-CN" i="1" smtClean="0">
                <a:sym typeface="Monotype Sorts" charset="2"/>
              </a:rPr>
              <a:t>   </a:t>
            </a:r>
            <a:r>
              <a:rPr lang="en-US" altLang="zh-CN" i="1" smtClean="0"/>
              <a:t>s_ID</a:t>
            </a:r>
          </a:p>
          <a:p>
            <a:pPr lvl="3">
              <a:lnSpc>
                <a:spcPct val="150000"/>
              </a:lnSpc>
              <a:tabLst>
                <a:tab pos="1027113" algn="l"/>
                <a:tab pos="2455863" algn="l"/>
              </a:tabLst>
            </a:pPr>
            <a:r>
              <a:rPr lang="en-US" altLang="zh-CN" i="1" smtClean="0"/>
              <a:t> dept_name </a:t>
            </a:r>
            <a:r>
              <a:rPr lang="zh-CN" altLang="en-US" smtClean="0">
                <a:sym typeface="Monotype Sorts" charset="2"/>
              </a:rPr>
              <a:t>是一个超码</a:t>
            </a:r>
          </a:p>
          <a:p>
            <a:pPr lvl="2">
              <a:lnSpc>
                <a:spcPct val="150000"/>
              </a:lnSpc>
              <a:tabLst>
                <a:tab pos="1027113" algn="l"/>
                <a:tab pos="2455863" algn="l"/>
              </a:tabLst>
            </a:pPr>
            <a:r>
              <a:rPr lang="en-US" altLang="zh-CN" smtClean="0">
                <a:sym typeface="Monotype Sorts" charset="2"/>
              </a:rPr>
              <a:t> </a:t>
            </a:r>
            <a:r>
              <a:rPr lang="en-US" altLang="zh-CN" i="1" smtClean="0"/>
              <a:t>i_ID </a:t>
            </a:r>
            <a:r>
              <a:rPr lang="en-US" altLang="zh-CN" smtClean="0">
                <a:sym typeface="Symbol" panose="05050102010706020507" pitchFamily="18" charset="2"/>
              </a:rPr>
              <a:t></a:t>
            </a:r>
            <a:r>
              <a:rPr lang="en-US" altLang="zh-CN" i="1" smtClean="0">
                <a:sym typeface="Wingdings" panose="05000000000000000000" pitchFamily="2" charset="2"/>
              </a:rPr>
              <a:t> dept_name</a:t>
            </a:r>
            <a:r>
              <a:rPr lang="en-US" altLang="zh-CN" i="1" smtClean="0">
                <a:sym typeface="Monotype Sorts" charset="2"/>
              </a:rPr>
              <a:t> 	</a:t>
            </a:r>
          </a:p>
          <a:p>
            <a:pPr lvl="3">
              <a:lnSpc>
                <a:spcPct val="150000"/>
              </a:lnSpc>
              <a:tabLst>
                <a:tab pos="1027113" algn="l"/>
                <a:tab pos="2455863" algn="l"/>
              </a:tabLst>
            </a:pPr>
            <a:r>
              <a:rPr lang="en-US" altLang="zh-CN" i="1" smtClean="0">
                <a:sym typeface="Monotype Sorts" charset="2"/>
              </a:rPr>
              <a:t>dept_name </a:t>
            </a:r>
            <a:r>
              <a:rPr lang="zh-CN" altLang="en-US" smtClean="0">
                <a:sym typeface="Monotype Sorts" charset="2"/>
              </a:rPr>
              <a:t>被包含在一个候选码中</a:t>
            </a:r>
          </a:p>
          <a:p>
            <a:pPr>
              <a:lnSpc>
                <a:spcPct val="150000"/>
              </a:lnSpc>
              <a:buFont typeface="Monotype Sorts" charset="2"/>
              <a:buNone/>
              <a:tabLst>
                <a:tab pos="1027113" algn="l"/>
                <a:tab pos="2455863" algn="l"/>
              </a:tabLst>
            </a:pPr>
            <a:endParaRPr lang="en-US" altLang="zh-CN" smtClean="0">
              <a:sym typeface="Symbol" panose="05050102010706020507" pitchFamily="18" charset="2"/>
            </a:endParaRPr>
          </a:p>
          <a:p>
            <a:pPr>
              <a:lnSpc>
                <a:spcPct val="150000"/>
              </a:lnSpc>
              <a:tabLst>
                <a:tab pos="1027113" algn="l"/>
                <a:tab pos="2455863" algn="l"/>
              </a:tabLst>
            </a:pPr>
            <a:endParaRPr lang="en-US" altLang="zh-CN" sz="2400" smtClean="0">
              <a:sym typeface="Monotype Sorts" charset="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81050" y="66675"/>
            <a:ext cx="8077200" cy="609600"/>
          </a:xfrm>
        </p:spPr>
        <p:txBody>
          <a:bodyPr/>
          <a:lstStyle/>
          <a:p>
            <a:r>
              <a:rPr lang="en-US" altLang="zh-CN" smtClean="0"/>
              <a:t>3NF</a:t>
            </a:r>
            <a:r>
              <a:rPr lang="zh-CN" altLang="en-US" smtClean="0"/>
              <a:t>中的冗余</a:t>
            </a:r>
          </a:p>
        </p:txBody>
      </p:sp>
      <p:sp>
        <p:nvSpPr>
          <p:cNvPr id="145411" name="Rectangle 3"/>
          <p:cNvSpPr>
            <a:spLocks noChangeArrowheads="1"/>
          </p:cNvSpPr>
          <p:nvPr/>
        </p:nvSpPr>
        <p:spPr bwMode="auto">
          <a:xfrm>
            <a:off x="4760913" y="1987550"/>
            <a:ext cx="609600" cy="381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J</a:t>
            </a:r>
          </a:p>
        </p:txBody>
      </p:sp>
      <p:sp>
        <p:nvSpPr>
          <p:cNvPr id="145412" name="Rectangle 4"/>
          <p:cNvSpPr>
            <a:spLocks noChangeArrowheads="1"/>
          </p:cNvSpPr>
          <p:nvPr/>
        </p:nvSpPr>
        <p:spPr bwMode="auto">
          <a:xfrm>
            <a:off x="4760913" y="2416175"/>
            <a:ext cx="6096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80000"/>
              </a:lnSpc>
              <a:spcBef>
                <a:spcPct val="0"/>
              </a:spcBef>
              <a:buClrTx/>
              <a:buSzTx/>
              <a:buFontTx/>
              <a:buNone/>
            </a:pPr>
            <a:r>
              <a:rPr kumimoji="0" lang="en-US" altLang="zh-CN" sz="1800" i="1">
                <a:latin typeface="Helvetica" panose="020B0604020202020204" pitchFamily="34" charset="0"/>
              </a:rPr>
              <a:t>j</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j</a:t>
            </a:r>
            <a:r>
              <a:rPr kumimoji="0" lang="en-US" altLang="zh-CN" sz="1800" baseline="-25000">
                <a:latin typeface="Helvetica" panose="020B0604020202020204" pitchFamily="34" charset="0"/>
              </a:rPr>
              <a:t>2</a:t>
            </a:r>
          </a:p>
          <a:p>
            <a:pPr algn="ctr">
              <a:lnSpc>
                <a:spcPct val="80000"/>
              </a:lnSpc>
              <a:spcBef>
                <a:spcPct val="0"/>
              </a:spcBef>
              <a:buClrTx/>
              <a:buSzTx/>
              <a:buFontTx/>
              <a:buNone/>
            </a:pPr>
            <a:endParaRPr kumimoji="0" lang="en-US" altLang="zh-CN" sz="1800" baseline="-25000">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j</a:t>
            </a:r>
            <a:r>
              <a:rPr kumimoji="0" lang="en-US" altLang="zh-CN" sz="1800" baseline="-25000">
                <a:latin typeface="Helvetica" panose="020B0604020202020204" pitchFamily="34" charset="0"/>
              </a:rPr>
              <a:t>3</a:t>
            </a:r>
          </a:p>
          <a:p>
            <a:pPr algn="ctr">
              <a:lnSpc>
                <a:spcPct val="80000"/>
              </a:lnSpc>
              <a:spcBef>
                <a:spcPct val="0"/>
              </a:spcBef>
              <a:buClrTx/>
              <a:buSzTx/>
              <a:buFontTx/>
              <a:buNone/>
            </a:pPr>
            <a:endParaRPr kumimoji="0" lang="en-US" altLang="zh-CN" sz="1800" i="1">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null</a:t>
            </a:r>
            <a:endParaRPr kumimoji="0" lang="en-US" altLang="zh-CN" i="1">
              <a:latin typeface="Helvetica" panose="020B0604020202020204" pitchFamily="34" charset="0"/>
            </a:endParaRPr>
          </a:p>
        </p:txBody>
      </p:sp>
      <p:sp>
        <p:nvSpPr>
          <p:cNvPr id="145413" name="Rectangle 5"/>
          <p:cNvSpPr>
            <a:spLocks noChangeArrowheads="1"/>
          </p:cNvSpPr>
          <p:nvPr/>
        </p:nvSpPr>
        <p:spPr bwMode="auto">
          <a:xfrm>
            <a:off x="5370513" y="1987550"/>
            <a:ext cx="457200" cy="381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L</a:t>
            </a:r>
          </a:p>
        </p:txBody>
      </p:sp>
      <p:sp>
        <p:nvSpPr>
          <p:cNvPr id="145414" name="Rectangle 6"/>
          <p:cNvSpPr>
            <a:spLocks noChangeArrowheads="1"/>
          </p:cNvSpPr>
          <p:nvPr/>
        </p:nvSpPr>
        <p:spPr bwMode="auto">
          <a:xfrm>
            <a:off x="5370513" y="2416175"/>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80000"/>
              </a:lnSpc>
              <a:spcBef>
                <a:spcPct val="0"/>
              </a:spcBef>
              <a:buClrTx/>
              <a:buSzTx/>
              <a:buFontTx/>
              <a:buNone/>
            </a:pPr>
            <a:r>
              <a:rPr kumimoji="0" lang="en-US" altLang="zh-CN" sz="1800" i="1">
                <a:latin typeface="Helvetica" panose="020B0604020202020204" pitchFamily="34" charset="0"/>
              </a:rPr>
              <a:t>l</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baseline="-25000">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l</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baseline="-25000">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l</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i="1">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l</a:t>
            </a:r>
            <a:r>
              <a:rPr kumimoji="0" lang="en-US" altLang="zh-CN" sz="1800" baseline="-25000">
                <a:latin typeface="Helvetica" panose="020B0604020202020204" pitchFamily="34" charset="0"/>
              </a:rPr>
              <a:t>2</a:t>
            </a:r>
          </a:p>
        </p:txBody>
      </p:sp>
      <p:sp>
        <p:nvSpPr>
          <p:cNvPr id="145415" name="Rectangle 7"/>
          <p:cNvSpPr>
            <a:spLocks noChangeArrowheads="1"/>
          </p:cNvSpPr>
          <p:nvPr/>
        </p:nvSpPr>
        <p:spPr bwMode="auto">
          <a:xfrm>
            <a:off x="5827713" y="1987550"/>
            <a:ext cx="457200" cy="381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1800" i="1">
                <a:latin typeface="Helvetica" panose="020B0604020202020204" pitchFamily="34" charset="0"/>
              </a:rPr>
              <a:t>K</a:t>
            </a:r>
          </a:p>
        </p:txBody>
      </p:sp>
      <p:sp>
        <p:nvSpPr>
          <p:cNvPr id="145416" name="Rectangle 8"/>
          <p:cNvSpPr>
            <a:spLocks noChangeArrowheads="1"/>
          </p:cNvSpPr>
          <p:nvPr/>
        </p:nvSpPr>
        <p:spPr bwMode="auto">
          <a:xfrm>
            <a:off x="5822950" y="2416175"/>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80000"/>
              </a:lnSpc>
              <a:spcBef>
                <a:spcPct val="0"/>
              </a:spcBef>
              <a:buClrTx/>
              <a:buSzTx/>
              <a:buFontTx/>
              <a:buNone/>
            </a:pPr>
            <a:r>
              <a:rPr kumimoji="0" lang="en-US" altLang="zh-CN" sz="1800" i="1">
                <a:latin typeface="Helvetica" panose="020B0604020202020204" pitchFamily="34" charset="0"/>
              </a:rPr>
              <a:t>k</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baseline="-25000">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k</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baseline="-25000">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k</a:t>
            </a:r>
            <a:r>
              <a:rPr kumimoji="0" lang="en-US" altLang="zh-CN" sz="1800" baseline="-25000">
                <a:latin typeface="Helvetica" panose="020B0604020202020204" pitchFamily="34" charset="0"/>
              </a:rPr>
              <a:t>1</a:t>
            </a:r>
          </a:p>
          <a:p>
            <a:pPr algn="ctr">
              <a:lnSpc>
                <a:spcPct val="80000"/>
              </a:lnSpc>
              <a:spcBef>
                <a:spcPct val="0"/>
              </a:spcBef>
              <a:buClrTx/>
              <a:buSzTx/>
              <a:buFontTx/>
              <a:buNone/>
            </a:pPr>
            <a:endParaRPr kumimoji="0" lang="en-US" altLang="zh-CN" sz="1800" i="1">
              <a:latin typeface="Helvetica" panose="020B0604020202020204" pitchFamily="34" charset="0"/>
            </a:endParaRPr>
          </a:p>
          <a:p>
            <a:pPr algn="ctr">
              <a:lnSpc>
                <a:spcPct val="80000"/>
              </a:lnSpc>
              <a:spcBef>
                <a:spcPct val="0"/>
              </a:spcBef>
              <a:buClrTx/>
              <a:buSzTx/>
              <a:buFontTx/>
              <a:buNone/>
            </a:pPr>
            <a:r>
              <a:rPr kumimoji="0" lang="en-US" altLang="zh-CN" sz="1800" i="1">
                <a:latin typeface="Helvetica" panose="020B0604020202020204" pitchFamily="34" charset="0"/>
              </a:rPr>
              <a:t>k</a:t>
            </a:r>
            <a:r>
              <a:rPr kumimoji="0" lang="en-US" altLang="zh-CN" sz="1800" baseline="-25000">
                <a:latin typeface="Helvetica" panose="020B0604020202020204" pitchFamily="34" charset="0"/>
              </a:rPr>
              <a:t>2</a:t>
            </a:r>
          </a:p>
        </p:txBody>
      </p:sp>
      <p:sp>
        <p:nvSpPr>
          <p:cNvPr id="145417" name="Rectangle 10"/>
          <p:cNvSpPr>
            <a:spLocks noGrp="1" noChangeArrowheads="1"/>
          </p:cNvSpPr>
          <p:nvPr>
            <p:ph type="body" idx="1"/>
          </p:nvPr>
        </p:nvSpPr>
        <p:spPr>
          <a:xfrm>
            <a:off x="927100" y="947738"/>
            <a:ext cx="7848600" cy="4876800"/>
          </a:xfrm>
        </p:spPr>
        <p:txBody>
          <a:bodyPr/>
          <a:lstStyle/>
          <a:p>
            <a:r>
              <a:rPr lang="zh-CN" altLang="en-US" sz="2000" smtClean="0">
                <a:sym typeface="Symbol" panose="05050102010706020507" pitchFamily="18" charset="2"/>
              </a:rPr>
              <a:t>这个模式中有一些冗余</a:t>
            </a:r>
            <a:endParaRPr lang="zh-CN" altLang="en-US" sz="2000" smtClean="0"/>
          </a:p>
          <a:p>
            <a:r>
              <a:rPr lang="en-US" altLang="zh-CN" sz="2000" smtClean="0"/>
              <a:t>Example of problems due to redundancy in 3NF</a:t>
            </a:r>
          </a:p>
          <a:p>
            <a:pPr lvl="1"/>
            <a:r>
              <a:rPr lang="en-US" altLang="zh-CN" i="1" smtClean="0"/>
              <a:t>R = </a:t>
            </a:r>
            <a:r>
              <a:rPr lang="en-US" altLang="zh-CN" smtClean="0"/>
              <a:t>(</a:t>
            </a:r>
            <a:r>
              <a:rPr lang="en-US" altLang="zh-CN" i="1" smtClean="0"/>
              <a:t>J, K, L)</a:t>
            </a:r>
            <a:br>
              <a:rPr lang="en-US" altLang="zh-CN" i="1" smtClean="0"/>
            </a:br>
            <a:r>
              <a:rPr lang="en-US" altLang="zh-CN" i="1" smtClean="0"/>
              <a:t>F = </a:t>
            </a:r>
            <a:r>
              <a:rPr lang="en-US" altLang="zh-CN" smtClean="0"/>
              <a:t>{</a:t>
            </a:r>
            <a:r>
              <a:rPr lang="en-US" altLang="zh-CN" i="1" smtClean="0"/>
              <a:t>JK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L, L </a:t>
            </a:r>
            <a:r>
              <a:rPr lang="en-US" altLang="zh-CN" smtClean="0">
                <a:sym typeface="Symbol" panose="05050102010706020507" pitchFamily="18" charset="2"/>
              </a:rPr>
              <a:t></a:t>
            </a:r>
            <a:r>
              <a:rPr lang="en-US" altLang="zh-CN" smtClean="0">
                <a:sym typeface="Monotype Sorts" charset="2"/>
              </a:rPr>
              <a:t> </a:t>
            </a:r>
            <a:r>
              <a:rPr lang="en-US" altLang="zh-CN" i="1" smtClean="0">
                <a:sym typeface="Monotype Sorts" charset="2"/>
              </a:rPr>
              <a:t>K </a:t>
            </a:r>
            <a:r>
              <a:rPr lang="en-US" altLang="zh-CN" smtClean="0">
                <a:sym typeface="Monotype Sorts" charset="2"/>
              </a:rPr>
              <a:t>}</a:t>
            </a:r>
            <a:endParaRPr lang="en-US" altLang="zh-CN" smtClean="0"/>
          </a:p>
        </p:txBody>
      </p:sp>
      <p:sp>
        <p:nvSpPr>
          <p:cNvPr id="145418" name="Rectangle 9"/>
          <p:cNvSpPr>
            <a:spLocks noChangeArrowheads="1"/>
          </p:cNvSpPr>
          <p:nvPr/>
        </p:nvSpPr>
        <p:spPr bwMode="auto">
          <a:xfrm>
            <a:off x="782638" y="3946525"/>
            <a:ext cx="78740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SzTx/>
            </a:pPr>
            <a:r>
              <a:rPr lang="zh-CN" altLang="en-US" sz="2000">
                <a:sym typeface="Monotype Sorts" charset="2"/>
              </a:rPr>
              <a:t>信息重复 </a:t>
            </a:r>
            <a:r>
              <a:rPr lang="en-US" altLang="zh-CN" sz="2000">
                <a:sym typeface="Monotype Sorts" charset="2"/>
              </a:rPr>
              <a:t>(e.g., the relationship </a:t>
            </a:r>
            <a:r>
              <a:rPr lang="en-US" altLang="zh-CN" sz="2000" i="1">
                <a:sym typeface="Monotype Sorts" charset="2"/>
              </a:rPr>
              <a:t>l</a:t>
            </a:r>
            <a:r>
              <a:rPr lang="en-US" altLang="zh-CN" sz="2000" baseline="-25000">
                <a:sym typeface="Monotype Sorts" charset="2"/>
              </a:rPr>
              <a:t>1</a:t>
            </a:r>
            <a:r>
              <a:rPr lang="en-US" altLang="zh-CN" sz="2000">
                <a:sym typeface="Monotype Sorts" charset="2"/>
              </a:rPr>
              <a:t>, </a:t>
            </a:r>
            <a:r>
              <a:rPr lang="en-US" altLang="zh-CN" sz="2000" i="1">
                <a:sym typeface="Monotype Sorts" charset="2"/>
              </a:rPr>
              <a:t>k</a:t>
            </a:r>
            <a:r>
              <a:rPr lang="en-US" altLang="zh-CN" sz="2000" baseline="-25000">
                <a:sym typeface="Monotype Sorts" charset="2"/>
              </a:rPr>
              <a:t>1</a:t>
            </a:r>
            <a:r>
              <a:rPr lang="en-US" altLang="zh-CN" sz="2000">
                <a:sym typeface="Monotype Sorts" charset="2"/>
              </a:rPr>
              <a:t>) </a:t>
            </a:r>
          </a:p>
          <a:p>
            <a:pPr lvl="1">
              <a:buFont typeface="Wingdings" panose="05000000000000000000" pitchFamily="2" charset="2"/>
              <a:buChar char="l"/>
            </a:pPr>
            <a:r>
              <a:rPr lang="en-US" altLang="zh-CN" sz="2000">
                <a:sym typeface="Monotype Sorts" charset="2"/>
              </a:rPr>
              <a:t>(</a:t>
            </a:r>
            <a:r>
              <a:rPr lang="en-US" altLang="zh-CN" sz="2000" i="1">
                <a:sym typeface="Monotype Sorts" charset="2"/>
              </a:rPr>
              <a:t>i_ID, dept_name)</a:t>
            </a:r>
            <a:endParaRPr lang="en-US" altLang="zh-CN" sz="2000">
              <a:sym typeface="Monotype Sorts" charset="2"/>
            </a:endParaRPr>
          </a:p>
          <a:p>
            <a:pPr>
              <a:buSzTx/>
            </a:pPr>
            <a:r>
              <a:rPr lang="zh-CN" altLang="en-US" sz="2000">
                <a:sym typeface="Monotype Sorts" charset="2"/>
              </a:rPr>
              <a:t>需要使用空值</a:t>
            </a:r>
            <a:endParaRPr lang="en-US" altLang="zh-CN" sz="2000">
              <a:sym typeface="Monotype Sorts" charset="2"/>
            </a:endParaRPr>
          </a:p>
          <a:p>
            <a:pPr lvl="1">
              <a:buFont typeface="Wingdings" panose="05000000000000000000" pitchFamily="2" charset="2"/>
              <a:buChar char="l"/>
            </a:pPr>
            <a:r>
              <a:rPr lang="en-US" altLang="zh-CN" sz="2000">
                <a:sym typeface="Monotype Sorts" charset="2"/>
              </a:rPr>
              <a:t>(</a:t>
            </a:r>
            <a:r>
              <a:rPr lang="en-US" altLang="zh-CN" sz="2000" i="1">
                <a:sym typeface="Monotype Sorts" charset="2"/>
              </a:rPr>
              <a:t>i_ID, dept_nameI) </a:t>
            </a:r>
            <a:r>
              <a:rPr lang="en-US" altLang="zh-CN" sz="2000">
                <a:sym typeface="Monotype Sorts" charset="2"/>
              </a:rPr>
              <a:t>if there is no separate relation mapping instructors to departments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smtClean="0"/>
              <a:t>3NF</a:t>
            </a:r>
            <a:r>
              <a:rPr lang="zh-CN" altLang="en-US" smtClean="0"/>
              <a:t>验证</a:t>
            </a:r>
          </a:p>
        </p:txBody>
      </p:sp>
      <p:sp>
        <p:nvSpPr>
          <p:cNvPr id="147459" name="Rectangle 3"/>
          <p:cNvSpPr>
            <a:spLocks noGrp="1" noChangeArrowheads="1"/>
          </p:cNvSpPr>
          <p:nvPr>
            <p:ph type="body" idx="1"/>
          </p:nvPr>
        </p:nvSpPr>
        <p:spPr>
          <a:xfrm>
            <a:off x="725488" y="1077913"/>
            <a:ext cx="8056562" cy="4903787"/>
          </a:xfrm>
        </p:spPr>
        <p:txBody>
          <a:bodyPr/>
          <a:lstStyle/>
          <a:p>
            <a:pPr>
              <a:lnSpc>
                <a:spcPct val="150000"/>
              </a:lnSpc>
            </a:pPr>
            <a:r>
              <a:rPr lang="zh-CN" altLang="en-US" sz="2400" dirty="0" smtClean="0"/>
              <a:t>优化</a:t>
            </a:r>
            <a:r>
              <a:rPr lang="en-US" altLang="zh-CN" sz="2400" dirty="0" smtClean="0"/>
              <a:t>: </a:t>
            </a:r>
            <a:r>
              <a:rPr lang="zh-CN" altLang="en-US" sz="2400" dirty="0" smtClean="0"/>
              <a:t>只需要验证</a:t>
            </a:r>
            <a:r>
              <a:rPr lang="en-US" altLang="zh-CN" sz="2400" dirty="0" smtClean="0"/>
              <a:t>F</a:t>
            </a:r>
            <a:r>
              <a:rPr lang="zh-CN" altLang="en-US" sz="2400" dirty="0" smtClean="0"/>
              <a:t>中的</a:t>
            </a:r>
            <a:r>
              <a:rPr lang="en-US" altLang="zh-CN" sz="2400" dirty="0" smtClean="0"/>
              <a:t>FDs , </a:t>
            </a:r>
            <a:r>
              <a:rPr lang="zh-CN" altLang="en-US" sz="2400" dirty="0" smtClean="0"/>
              <a:t>不需要验证 </a:t>
            </a:r>
            <a:r>
              <a:rPr lang="en-US" altLang="zh-CN" sz="2400" i="1" dirty="0" smtClean="0"/>
              <a:t>F</a:t>
            </a:r>
            <a:r>
              <a:rPr lang="en-US" altLang="zh-CN" sz="2400" i="1" baseline="30000" dirty="0" smtClean="0"/>
              <a:t>+</a:t>
            </a:r>
            <a:r>
              <a:rPr lang="zh-CN" altLang="en-US" sz="2400" dirty="0" smtClean="0"/>
              <a:t>中的</a:t>
            </a:r>
            <a:r>
              <a:rPr lang="en-US" altLang="zh-CN" sz="2400" dirty="0" smtClean="0"/>
              <a:t>FDs</a:t>
            </a:r>
          </a:p>
          <a:p>
            <a:pPr>
              <a:lnSpc>
                <a:spcPct val="150000"/>
              </a:lnSpc>
            </a:pPr>
            <a:r>
              <a:rPr lang="zh-CN" altLang="en-US" sz="2400" dirty="0" smtClean="0"/>
              <a:t>如果</a:t>
            </a:r>
            <a:r>
              <a:rPr lang="en-US" altLang="zh-CN" sz="2400" dirty="0" smtClean="0"/>
              <a:t>α</a:t>
            </a:r>
            <a:r>
              <a:rPr lang="zh-CN" altLang="en-US" sz="2400" dirty="0" smtClean="0"/>
              <a:t>是一个超码，利用属性闭包来验证每个依赖</a:t>
            </a:r>
            <a:r>
              <a:rPr lang="en-US" altLang="zh-CN" sz="2400" dirty="0" smtClean="0">
                <a:sym typeface="Symbol" panose="05050102010706020507" pitchFamily="18" charset="2"/>
              </a:rPr>
              <a:t> </a:t>
            </a:r>
            <a:endParaRPr lang="zh-CN" altLang="en-US" sz="2400" dirty="0" smtClean="0"/>
          </a:p>
          <a:p>
            <a:pPr>
              <a:lnSpc>
                <a:spcPct val="150000"/>
              </a:lnSpc>
            </a:pPr>
            <a:r>
              <a:rPr lang="zh-CN" altLang="en-US" sz="2400" dirty="0" smtClean="0"/>
              <a:t>如果</a:t>
            </a:r>
            <a:r>
              <a:rPr lang="en-US" altLang="zh-CN" sz="2400" dirty="0" smtClean="0"/>
              <a:t>α</a:t>
            </a:r>
            <a:r>
              <a:rPr lang="zh-CN" altLang="en-US" sz="2400" dirty="0" smtClean="0"/>
              <a:t>不是一个超码，必须验证</a:t>
            </a:r>
            <a:r>
              <a:rPr lang="en-US" altLang="zh-CN" sz="2400" dirty="0" smtClean="0"/>
              <a:t>β</a:t>
            </a:r>
            <a:r>
              <a:rPr lang="zh-CN" altLang="en-US" sz="2400" dirty="0"/>
              <a:t>中每一个</a:t>
            </a:r>
            <a:r>
              <a:rPr lang="zh-CN" altLang="en-US" sz="2400" dirty="0" smtClean="0"/>
              <a:t>属性是否包含在</a:t>
            </a:r>
            <a:r>
              <a:rPr lang="en-US" altLang="zh-CN" sz="2400" dirty="0" smtClean="0"/>
              <a:t>R</a:t>
            </a:r>
            <a:r>
              <a:rPr lang="zh-CN" altLang="en-US" sz="2400" dirty="0" smtClean="0"/>
              <a:t>的候选码里面</a:t>
            </a:r>
            <a:endParaRPr lang="en-US" altLang="zh-CN" sz="2400" dirty="0" smtClean="0"/>
          </a:p>
          <a:p>
            <a:pPr lvl="1">
              <a:lnSpc>
                <a:spcPct val="150000"/>
              </a:lnSpc>
            </a:pPr>
            <a:r>
              <a:rPr lang="zh-CN" altLang="en-US" sz="2000" dirty="0" smtClean="0"/>
              <a:t>这个验证的代价太大，因为它包含寻找候选码</a:t>
            </a:r>
          </a:p>
          <a:p>
            <a:pPr lvl="1">
              <a:lnSpc>
                <a:spcPct val="150000"/>
              </a:lnSpc>
            </a:pPr>
            <a:r>
              <a:rPr lang="en-US" altLang="zh-CN" sz="2000" dirty="0" smtClean="0"/>
              <a:t>3NF</a:t>
            </a:r>
            <a:r>
              <a:rPr lang="zh-CN" altLang="en-US" sz="2000" dirty="0" smtClean="0"/>
              <a:t>验证是</a:t>
            </a:r>
            <a:r>
              <a:rPr lang="en-US" altLang="zh-CN" sz="2000" dirty="0" smtClean="0"/>
              <a:t>NP-hard</a:t>
            </a:r>
            <a:r>
              <a:rPr lang="zh-CN" altLang="en-US" sz="2000" dirty="0" smtClean="0"/>
              <a:t>问题</a:t>
            </a:r>
          </a:p>
          <a:p>
            <a:pPr lvl="1">
              <a:lnSpc>
                <a:spcPct val="150000"/>
              </a:lnSpc>
            </a:pPr>
            <a:r>
              <a:rPr lang="en-US" altLang="zh-CN" sz="2000" dirty="0" smtClean="0"/>
              <a:t>3NF</a:t>
            </a:r>
            <a:r>
              <a:rPr lang="zh-CN" altLang="en-US" sz="2000" dirty="0" smtClean="0"/>
              <a:t>分解可以在多项式时间内完成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有损分解</a:t>
            </a:r>
            <a:endParaRPr lang="en-US" altLang="zh-CN" smtClean="0"/>
          </a:p>
        </p:txBody>
      </p:sp>
      <p:pic>
        <p:nvPicPr>
          <p:cNvPr id="19459"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88" y="952500"/>
            <a:ext cx="6056312"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smtClean="0"/>
              <a:t>3NF</a:t>
            </a:r>
            <a:r>
              <a:rPr lang="zh-CN" altLang="en-US" smtClean="0"/>
              <a:t>分解算法</a:t>
            </a:r>
          </a:p>
        </p:txBody>
      </p:sp>
      <p:sp>
        <p:nvSpPr>
          <p:cNvPr id="149507" name="Rectangle 3"/>
          <p:cNvSpPr>
            <a:spLocks noGrp="1" noChangeArrowheads="1"/>
          </p:cNvSpPr>
          <p:nvPr>
            <p:ph type="body" idx="1"/>
          </p:nvPr>
        </p:nvSpPr>
        <p:spPr>
          <a:xfrm>
            <a:off x="646113" y="935038"/>
            <a:ext cx="8237537" cy="5259387"/>
          </a:xfrm>
        </p:spPr>
        <p:txBody>
          <a:bodyPr/>
          <a:lstStyle/>
          <a:p>
            <a:pPr>
              <a:lnSpc>
                <a:spcPct val="90000"/>
              </a:lnSpc>
              <a:buFont typeface="Monotype Sorts" charset="2"/>
              <a:buNone/>
              <a:tabLst>
                <a:tab pos="461963" algn="l"/>
                <a:tab pos="1027113" algn="l"/>
                <a:tab pos="1309688" algn="l"/>
                <a:tab pos="1711325" algn="l"/>
              </a:tabLst>
            </a:pPr>
            <a:r>
              <a:rPr lang="en-US" altLang="zh-CN" dirty="0" smtClean="0"/>
              <a:t>	</a:t>
            </a:r>
            <a:r>
              <a:rPr lang="zh-CN" altLang="en-US" dirty="0" smtClean="0"/>
              <a:t>令 </a:t>
            </a:r>
            <a:r>
              <a:rPr lang="en-US" altLang="zh-CN" i="1" dirty="0" smtClean="0"/>
              <a:t>F</a:t>
            </a:r>
            <a:r>
              <a:rPr lang="en-US" altLang="zh-CN" sz="2000" i="1" baseline="-25000" dirty="0" smtClean="0"/>
              <a:t>c</a:t>
            </a:r>
            <a:r>
              <a:rPr lang="en-US" altLang="zh-CN" i="1" dirty="0" smtClean="0"/>
              <a:t> </a:t>
            </a:r>
            <a:r>
              <a:rPr lang="zh-CN" altLang="en-US" dirty="0" smtClean="0"/>
              <a:t>为 </a:t>
            </a:r>
            <a:r>
              <a:rPr lang="en-US" altLang="zh-CN" i="1" dirty="0" smtClean="0"/>
              <a:t>F </a:t>
            </a:r>
            <a:r>
              <a:rPr lang="zh-CN" altLang="en-US" dirty="0" smtClean="0"/>
              <a:t>的正则覆盖</a:t>
            </a:r>
            <a:r>
              <a:rPr lang="en-US" altLang="zh-CN" i="1" dirty="0" smtClean="0"/>
              <a:t>;</a:t>
            </a:r>
            <a:br>
              <a:rPr lang="en-US" altLang="zh-CN" i="1" dirty="0" smtClean="0"/>
            </a:br>
            <a:r>
              <a:rPr lang="en-US" altLang="zh-CN" i="1" dirty="0" err="1" smtClean="0"/>
              <a:t>i</a:t>
            </a:r>
            <a:r>
              <a:rPr lang="en-US" altLang="zh-CN" i="1" dirty="0" smtClean="0"/>
              <a:t> </a:t>
            </a:r>
            <a:r>
              <a:rPr lang="en-US" altLang="zh-CN" dirty="0" smtClean="0"/>
              <a:t>:= 0;</a:t>
            </a:r>
            <a:br>
              <a:rPr lang="en-US" altLang="zh-CN" dirty="0" smtClean="0"/>
            </a:br>
            <a:r>
              <a:rPr lang="en-US" altLang="zh-CN" b="1" dirty="0" smtClean="0"/>
              <a:t>for each </a:t>
            </a:r>
            <a:r>
              <a:rPr lang="en-US" altLang="zh-CN" i="1" dirty="0" smtClean="0"/>
              <a:t>F</a:t>
            </a:r>
            <a:r>
              <a:rPr lang="en-US" altLang="zh-CN" sz="2000" i="1" baseline="-25000" dirty="0" smtClean="0"/>
              <a:t>c</a:t>
            </a:r>
            <a:r>
              <a:rPr lang="zh-CN" altLang="en-US" dirty="0" smtClean="0"/>
              <a:t>中的函数依赖</a:t>
            </a:r>
            <a:r>
              <a:rPr lang="zh-CN" altLang="en-US" dirty="0" smtClean="0">
                <a:sym typeface="Symbol" panose="05050102010706020507" pitchFamily="18" charset="2"/>
              </a:rPr>
              <a:t></a:t>
            </a:r>
            <a:r>
              <a:rPr lang="zh-CN" altLang="en-US" dirty="0" smtClean="0">
                <a:sym typeface="Greek Symbols" pitchFamily="18" charset="2"/>
              </a:rPr>
              <a:t> </a:t>
            </a:r>
            <a:r>
              <a:rPr lang="zh-CN" altLang="en-US" dirty="0" smtClean="0">
                <a:sym typeface="Symbol" panose="05050102010706020507" pitchFamily="18" charset="2"/>
              </a:rPr>
              <a:t></a:t>
            </a:r>
            <a:r>
              <a:rPr lang="zh-CN" altLang="en-US" dirty="0" smtClean="0">
                <a:sym typeface="Monotype Sorts" charset="2"/>
              </a:rPr>
              <a:t> </a:t>
            </a:r>
            <a:r>
              <a:rPr lang="zh-CN" altLang="en-US" i="1" dirty="0" smtClean="0">
                <a:sym typeface="Symbol" panose="05050102010706020507" pitchFamily="18" charset="2"/>
              </a:rPr>
              <a:t></a:t>
            </a:r>
            <a:r>
              <a:rPr lang="zh-CN" altLang="en-US" i="1" dirty="0" smtClean="0">
                <a:sym typeface="Greek Symbols" pitchFamily="18" charset="2"/>
              </a:rPr>
              <a:t>  </a:t>
            </a:r>
            <a:r>
              <a:rPr lang="en-US" altLang="zh-CN" b="1" dirty="0" smtClean="0">
                <a:sym typeface="Greek Symbols" pitchFamily="18" charset="2"/>
              </a:rPr>
              <a:t>do</a:t>
            </a:r>
            <a:br>
              <a:rPr lang="en-US" altLang="zh-CN" b="1" dirty="0" smtClean="0">
                <a:sym typeface="Greek Symbols" pitchFamily="18" charset="2"/>
              </a:rPr>
            </a:br>
            <a:r>
              <a:rPr lang="en-US" altLang="zh-CN" b="1" dirty="0" smtClean="0">
                <a:sym typeface="Greek Symbols" pitchFamily="18" charset="2"/>
              </a:rPr>
              <a:t>  	if  </a:t>
            </a:r>
            <a:r>
              <a:rPr lang="zh-CN" altLang="en-US" dirty="0" smtClean="0">
                <a:sym typeface="Greek Symbols" pitchFamily="18" charset="2"/>
              </a:rPr>
              <a:t>模式</a:t>
            </a:r>
            <a:r>
              <a:rPr lang="en-US" altLang="zh-CN" i="1" dirty="0" err="1" smtClean="0">
                <a:sym typeface="Greek Symbols" pitchFamily="18" charset="2"/>
              </a:rPr>
              <a:t>R</a:t>
            </a:r>
            <a:r>
              <a:rPr lang="en-US" altLang="zh-CN" i="1" baseline="-25000" dirty="0" err="1" smtClean="0">
                <a:sym typeface="Greek Symbols" pitchFamily="18" charset="2"/>
              </a:rPr>
              <a:t>j</a:t>
            </a:r>
            <a:r>
              <a:rPr lang="en-US" altLang="zh-CN" i="1" dirty="0" smtClean="0">
                <a:sym typeface="Greek Symbols" pitchFamily="18" charset="2"/>
              </a:rPr>
              <a:t>, </a:t>
            </a:r>
            <a:r>
              <a:rPr lang="en-US" altLang="zh-CN" dirty="0" smtClean="0">
                <a:sym typeface="Greek Symbols" pitchFamily="18" charset="2"/>
              </a:rPr>
              <a:t>1 </a:t>
            </a:r>
            <a:r>
              <a:rPr lang="en-US" altLang="zh-CN" dirty="0" smtClean="0">
                <a:sym typeface="Symbol" panose="05050102010706020507" pitchFamily="18" charset="2"/>
              </a:rPr>
              <a:t> </a:t>
            </a:r>
            <a:r>
              <a:rPr lang="en-US" altLang="zh-CN" i="1" dirty="0" smtClean="0">
                <a:sym typeface="Symbol" panose="05050102010706020507" pitchFamily="18" charset="2"/>
              </a:rPr>
              <a:t>j </a:t>
            </a:r>
            <a:r>
              <a:rPr lang="en-US" altLang="zh-CN" dirty="0" smtClean="0">
                <a:sym typeface="Greek Symbols" pitchFamily="18" charset="2"/>
              </a:rPr>
              <a:t> </a:t>
            </a:r>
            <a:r>
              <a:rPr lang="en-US" altLang="zh-CN" dirty="0" smtClean="0">
                <a:sym typeface="Symbol" panose="05050102010706020507" pitchFamily="18" charset="2"/>
              </a:rPr>
              <a:t></a:t>
            </a:r>
            <a:r>
              <a:rPr lang="en-US" altLang="zh-CN" i="1" dirty="0" smtClean="0">
                <a:sym typeface="Symbol" panose="05050102010706020507" pitchFamily="18" charset="2"/>
              </a:rPr>
              <a:t> </a:t>
            </a:r>
            <a:r>
              <a:rPr lang="en-US" altLang="zh-CN" i="1" dirty="0" err="1" smtClean="0">
                <a:sym typeface="Symbol" panose="05050102010706020507" pitchFamily="18" charset="2"/>
              </a:rPr>
              <a:t>i</a:t>
            </a:r>
            <a:r>
              <a:rPr lang="en-US" altLang="zh-CN" i="1" dirty="0" smtClean="0">
                <a:sym typeface="Symbol" panose="05050102010706020507" pitchFamily="18" charset="2"/>
              </a:rPr>
              <a:t> </a:t>
            </a:r>
            <a:r>
              <a:rPr lang="zh-CN" altLang="en-US" dirty="0" smtClean="0">
                <a:sym typeface="Symbol" panose="05050102010706020507" pitchFamily="18" charset="2"/>
              </a:rPr>
              <a:t>都不包含  </a:t>
            </a:r>
            <a:r>
              <a:rPr lang="zh-CN" altLang="en-US" dirty="0" smtClean="0">
                <a:sym typeface="Greek Symbols" pitchFamily="18" charset="2"/>
              </a:rPr>
              <a:t> </a:t>
            </a:r>
            <a:r>
              <a:rPr lang="zh-CN" altLang="en-US" i="1" dirty="0" smtClean="0">
                <a:sym typeface="Symbol" panose="05050102010706020507" pitchFamily="18" charset="2"/>
              </a:rPr>
              <a:t></a:t>
            </a:r>
            <a:r>
              <a:rPr lang="zh-CN" altLang="en-US" i="1" dirty="0" smtClean="0">
                <a:sym typeface="Greek Symbols" pitchFamily="18" charset="2"/>
              </a:rPr>
              <a:t> </a:t>
            </a:r>
            <a:r>
              <a:rPr lang="zh-CN" altLang="en-US" dirty="0" smtClean="0">
                <a:sym typeface="Greek Symbols" pitchFamily="18" charset="2"/>
              </a:rPr>
              <a:t/>
            </a:r>
            <a:br>
              <a:rPr lang="zh-CN" altLang="en-US" dirty="0" smtClean="0">
                <a:sym typeface="Greek Symbols" pitchFamily="18" charset="2"/>
              </a:rPr>
            </a:br>
            <a:r>
              <a:rPr lang="zh-CN" altLang="en-US" dirty="0" smtClean="0">
                <a:sym typeface="Greek Symbols" pitchFamily="18" charset="2"/>
              </a:rPr>
              <a:t>	     	</a:t>
            </a:r>
            <a:r>
              <a:rPr lang="en-US" altLang="zh-CN" b="1" dirty="0" smtClean="0">
                <a:sym typeface="Greek Symbols" pitchFamily="18" charset="2"/>
              </a:rPr>
              <a:t>then begin</a:t>
            </a:r>
            <a:br>
              <a:rPr lang="en-US" altLang="zh-CN" b="1" dirty="0" smtClean="0">
                <a:sym typeface="Greek Symbols" pitchFamily="18" charset="2"/>
              </a:rPr>
            </a:br>
            <a:r>
              <a:rPr lang="en-US" altLang="zh-CN" b="1" dirty="0" smtClean="0">
                <a:sym typeface="Greek Symbols" pitchFamily="18" charset="2"/>
              </a:rPr>
              <a:t>				</a:t>
            </a:r>
            <a:r>
              <a:rPr lang="en-US" altLang="zh-CN" i="1" dirty="0" err="1" smtClean="0">
                <a:sym typeface="Greek Symbols" pitchFamily="18" charset="2"/>
              </a:rPr>
              <a:t>i</a:t>
            </a:r>
            <a:r>
              <a:rPr lang="en-US" altLang="zh-CN" i="1" dirty="0" smtClean="0">
                <a:sym typeface="Greek Symbols" pitchFamily="18" charset="2"/>
              </a:rPr>
              <a:t> </a:t>
            </a:r>
            <a:r>
              <a:rPr lang="en-US" altLang="zh-CN" dirty="0" smtClean="0">
                <a:sym typeface="Greek Symbols" pitchFamily="18" charset="2"/>
              </a:rPr>
              <a:t>:= </a:t>
            </a:r>
            <a:r>
              <a:rPr lang="en-US" altLang="zh-CN" i="1" dirty="0" err="1" smtClean="0">
                <a:sym typeface="Greek Symbols" pitchFamily="18" charset="2"/>
              </a:rPr>
              <a:t>i</a:t>
            </a:r>
            <a:r>
              <a:rPr lang="en-US" altLang="zh-CN" i="1" dirty="0" smtClean="0">
                <a:sym typeface="Greek Symbols" pitchFamily="18" charset="2"/>
              </a:rPr>
              <a:t>  + </a:t>
            </a:r>
            <a:r>
              <a:rPr lang="en-US" altLang="zh-CN" dirty="0" smtClean="0">
                <a:sym typeface="Greek Symbols" pitchFamily="18" charset="2"/>
              </a:rPr>
              <a:t>1;</a:t>
            </a:r>
            <a:br>
              <a:rPr lang="en-US" altLang="zh-CN" dirty="0" smtClean="0">
                <a:sym typeface="Greek Symbols" pitchFamily="18" charset="2"/>
              </a:rPr>
            </a:br>
            <a:r>
              <a:rPr lang="en-US" altLang="zh-CN" dirty="0" smtClean="0">
                <a:sym typeface="Greek Symbols" pitchFamily="18" charset="2"/>
              </a:rPr>
              <a:t>				</a:t>
            </a:r>
            <a:r>
              <a:rPr lang="en-US" altLang="zh-CN" i="1" dirty="0" err="1" smtClean="0">
                <a:sym typeface="Greek Symbols" pitchFamily="18" charset="2"/>
              </a:rPr>
              <a:t>R</a:t>
            </a:r>
            <a:r>
              <a:rPr lang="en-US" altLang="zh-CN" i="1" baseline="-25000" dirty="0" err="1" smtClean="0">
                <a:sym typeface="Greek Symbols" pitchFamily="18" charset="2"/>
              </a:rPr>
              <a:t>i</a:t>
            </a:r>
            <a:r>
              <a:rPr lang="en-US" altLang="zh-CN" i="1" baseline="-25000" dirty="0" smtClean="0">
                <a:sym typeface="Greek Symbols" pitchFamily="18" charset="2"/>
              </a:rPr>
              <a:t> </a:t>
            </a:r>
            <a:r>
              <a:rPr lang="en-US" altLang="zh-CN" dirty="0" smtClean="0">
                <a:sym typeface="Greek Symbols" pitchFamily="18" charset="2"/>
              </a:rPr>
              <a:t> := </a:t>
            </a:r>
            <a:r>
              <a:rPr lang="en-US" altLang="zh-CN" dirty="0" smtClean="0">
                <a:sym typeface="Symbol" panose="05050102010706020507" pitchFamily="18" charset="2"/>
              </a:rPr>
              <a:t></a:t>
            </a:r>
            <a:r>
              <a:rPr lang="en-US" altLang="zh-CN" dirty="0" smtClean="0">
                <a:sym typeface="Greek Symbols" pitchFamily="18" charset="2"/>
              </a:rPr>
              <a:t> </a:t>
            </a:r>
            <a:r>
              <a:rPr lang="en-US" altLang="zh-CN" i="1" dirty="0" smtClean="0">
                <a:sym typeface="Symbol" panose="05050102010706020507" pitchFamily="18" charset="2"/>
              </a:rPr>
              <a:t></a:t>
            </a:r>
            <a:r>
              <a:rPr lang="en-US" altLang="zh-CN" i="1" dirty="0" smtClean="0">
                <a:sym typeface="Greek Symbols" pitchFamily="18" charset="2"/>
              </a:rPr>
              <a:t> </a:t>
            </a:r>
            <a:br>
              <a:rPr lang="en-US" altLang="zh-CN" i="1" dirty="0" smtClean="0">
                <a:sym typeface="Greek Symbols" pitchFamily="18" charset="2"/>
              </a:rPr>
            </a:br>
            <a:r>
              <a:rPr lang="en-US" altLang="zh-CN" i="1" dirty="0" smtClean="0">
                <a:sym typeface="Greek Symbols" pitchFamily="18" charset="2"/>
              </a:rPr>
              <a:t>			</a:t>
            </a:r>
            <a:r>
              <a:rPr lang="en-US" altLang="zh-CN" b="1" dirty="0" smtClean="0">
                <a:sym typeface="Greek Symbols" pitchFamily="18" charset="2"/>
              </a:rPr>
              <a:t>end</a:t>
            </a:r>
            <a:br>
              <a:rPr lang="en-US" altLang="zh-CN" b="1" dirty="0" smtClean="0">
                <a:sym typeface="Greek Symbols" pitchFamily="18" charset="2"/>
              </a:rPr>
            </a:br>
            <a:r>
              <a:rPr lang="en-US" altLang="zh-CN" b="1" dirty="0" smtClean="0">
                <a:sym typeface="Greek Symbols" pitchFamily="18" charset="2"/>
              </a:rPr>
              <a:t>     if</a:t>
            </a:r>
            <a:r>
              <a:rPr lang="en-US" altLang="zh-CN" dirty="0" smtClean="0">
                <a:sym typeface="Greek Symbols" pitchFamily="18" charset="2"/>
              </a:rPr>
              <a:t> </a:t>
            </a:r>
            <a:r>
              <a:rPr lang="zh-CN" altLang="en-US" dirty="0" smtClean="0">
                <a:sym typeface="Greek Symbols" pitchFamily="18" charset="2"/>
              </a:rPr>
              <a:t>模式 </a:t>
            </a:r>
            <a:r>
              <a:rPr lang="en-US" altLang="zh-CN" i="1" dirty="0" err="1" smtClean="0">
                <a:sym typeface="Greek Symbols" pitchFamily="18" charset="2"/>
              </a:rPr>
              <a:t>R</a:t>
            </a:r>
            <a:r>
              <a:rPr lang="en-US" altLang="zh-CN" sz="2400" i="1" baseline="-25000" dirty="0" err="1" smtClean="0">
                <a:sym typeface="Greek Symbols" pitchFamily="18" charset="2"/>
              </a:rPr>
              <a:t>j</a:t>
            </a:r>
            <a:r>
              <a:rPr lang="en-US" altLang="zh-CN" i="1" dirty="0" smtClean="0">
                <a:sym typeface="Greek Symbols" pitchFamily="18" charset="2"/>
              </a:rPr>
              <a:t>, </a:t>
            </a:r>
            <a:r>
              <a:rPr lang="en-US" altLang="zh-CN" dirty="0" smtClean="0">
                <a:sym typeface="Greek Symbols" pitchFamily="18" charset="2"/>
              </a:rPr>
              <a:t>1 </a:t>
            </a:r>
            <a:r>
              <a:rPr lang="en-US" altLang="zh-CN" dirty="0" smtClean="0">
                <a:sym typeface="Symbol" panose="05050102010706020507" pitchFamily="18" charset="2"/>
              </a:rPr>
              <a:t> </a:t>
            </a:r>
            <a:r>
              <a:rPr lang="en-US" altLang="zh-CN" i="1" dirty="0" smtClean="0">
                <a:sym typeface="Symbol" panose="05050102010706020507" pitchFamily="18" charset="2"/>
              </a:rPr>
              <a:t>j </a:t>
            </a:r>
            <a:r>
              <a:rPr lang="en-US" altLang="zh-CN" dirty="0" smtClean="0">
                <a:sym typeface="Greek Symbols" pitchFamily="18" charset="2"/>
              </a:rPr>
              <a:t> </a:t>
            </a:r>
            <a:r>
              <a:rPr lang="en-US" altLang="zh-CN" dirty="0" smtClean="0">
                <a:sym typeface="Symbol" panose="05050102010706020507" pitchFamily="18" charset="2"/>
              </a:rPr>
              <a:t></a:t>
            </a:r>
            <a:r>
              <a:rPr lang="en-US" altLang="zh-CN" i="1" dirty="0" smtClean="0">
                <a:sym typeface="Symbol" panose="05050102010706020507" pitchFamily="18" charset="2"/>
              </a:rPr>
              <a:t> </a:t>
            </a:r>
            <a:r>
              <a:rPr lang="en-US" altLang="zh-CN" i="1" dirty="0" err="1" smtClean="0">
                <a:sym typeface="Symbol" panose="05050102010706020507" pitchFamily="18" charset="2"/>
              </a:rPr>
              <a:t>i</a:t>
            </a:r>
            <a:r>
              <a:rPr lang="en-US" altLang="zh-CN" i="1" dirty="0" smtClean="0">
                <a:sym typeface="Symbol" panose="05050102010706020507" pitchFamily="18" charset="2"/>
              </a:rPr>
              <a:t> </a:t>
            </a:r>
            <a:r>
              <a:rPr lang="zh-CN" altLang="en-US" dirty="0" smtClean="0">
                <a:sym typeface="Symbol" panose="05050102010706020507" pitchFamily="18" charset="2"/>
              </a:rPr>
              <a:t>都不包含 </a:t>
            </a:r>
            <a:r>
              <a:rPr lang="en-US" altLang="zh-CN" dirty="0" smtClean="0">
                <a:sym typeface="Symbol" panose="05050102010706020507" pitchFamily="18" charset="2"/>
              </a:rPr>
              <a:t>R</a:t>
            </a:r>
            <a:r>
              <a:rPr lang="zh-CN" altLang="en-US" dirty="0" smtClean="0">
                <a:sym typeface="Symbol" panose="05050102010706020507" pitchFamily="18" charset="2"/>
              </a:rPr>
              <a:t>的候选码</a:t>
            </a:r>
            <a:r>
              <a:rPr lang="zh-CN" altLang="en-US" i="1" dirty="0" smtClean="0">
                <a:sym typeface="Symbol" panose="05050102010706020507" pitchFamily="18" charset="2"/>
              </a:rPr>
              <a:t/>
            </a:r>
            <a:br>
              <a:rPr lang="zh-CN" altLang="en-US" i="1" dirty="0" smtClean="0">
                <a:sym typeface="Symbol" panose="05050102010706020507" pitchFamily="18" charset="2"/>
              </a:rPr>
            </a:br>
            <a:r>
              <a:rPr lang="zh-CN" altLang="en-US" i="1" dirty="0" smtClean="0">
                <a:sym typeface="Symbol" panose="05050102010706020507" pitchFamily="18" charset="2"/>
              </a:rPr>
              <a:t>      	</a:t>
            </a:r>
            <a:r>
              <a:rPr lang="en-US" altLang="zh-CN" b="1" dirty="0" smtClean="0">
                <a:sym typeface="Symbol" panose="05050102010706020507" pitchFamily="18" charset="2"/>
              </a:rPr>
              <a:t>then begin</a:t>
            </a:r>
            <a:br>
              <a:rPr lang="en-US" altLang="zh-CN" b="1" dirty="0" smtClean="0">
                <a:sym typeface="Symbol" panose="05050102010706020507" pitchFamily="18" charset="2"/>
              </a:rPr>
            </a:br>
            <a:r>
              <a:rPr lang="en-US" altLang="zh-CN" b="1" dirty="0" smtClean="0">
                <a:sym typeface="Symbol" panose="05050102010706020507" pitchFamily="18" charset="2"/>
              </a:rPr>
              <a:t>		   	</a:t>
            </a:r>
            <a:r>
              <a:rPr lang="en-US" altLang="zh-CN" i="1" dirty="0" err="1" smtClean="0">
                <a:sym typeface="Symbol" panose="05050102010706020507" pitchFamily="18" charset="2"/>
              </a:rPr>
              <a:t>i</a:t>
            </a:r>
            <a:r>
              <a:rPr lang="en-US" altLang="zh-CN" i="1" dirty="0" smtClean="0">
                <a:sym typeface="Symbol" panose="05050102010706020507" pitchFamily="18" charset="2"/>
              </a:rPr>
              <a:t> </a:t>
            </a:r>
            <a:r>
              <a:rPr lang="en-US" altLang="zh-CN" dirty="0" smtClean="0">
                <a:sym typeface="Symbol" panose="05050102010706020507" pitchFamily="18" charset="2"/>
              </a:rPr>
              <a:t>:=</a:t>
            </a:r>
            <a:r>
              <a:rPr lang="en-US" altLang="zh-CN" i="1" dirty="0" smtClean="0">
                <a:sym typeface="Symbol" panose="05050102010706020507" pitchFamily="18" charset="2"/>
              </a:rPr>
              <a:t> </a:t>
            </a:r>
            <a:r>
              <a:rPr lang="en-US" altLang="zh-CN" i="1" dirty="0" err="1" smtClean="0">
                <a:sym typeface="Symbol" panose="05050102010706020507" pitchFamily="18" charset="2"/>
              </a:rPr>
              <a:t>i</a:t>
            </a:r>
            <a:r>
              <a:rPr lang="en-US" altLang="zh-CN" i="1" dirty="0" smtClean="0">
                <a:sym typeface="Symbol" panose="05050102010706020507" pitchFamily="18" charset="2"/>
              </a:rPr>
              <a:t> </a:t>
            </a:r>
            <a:r>
              <a:rPr lang="en-US" altLang="zh-CN" dirty="0" smtClean="0">
                <a:sym typeface="Symbol" panose="05050102010706020507" pitchFamily="18" charset="2"/>
              </a:rPr>
              <a:t> + 1;</a:t>
            </a:r>
            <a:br>
              <a:rPr lang="en-US" altLang="zh-CN" dirty="0" smtClean="0">
                <a:sym typeface="Symbol" panose="05050102010706020507" pitchFamily="18" charset="2"/>
              </a:rPr>
            </a:br>
            <a:r>
              <a:rPr lang="en-US" altLang="zh-CN" dirty="0" smtClean="0">
                <a:sym typeface="Symbol" panose="05050102010706020507" pitchFamily="18" charset="2"/>
              </a:rPr>
              <a:t>		   	</a:t>
            </a:r>
            <a:r>
              <a:rPr lang="en-US" altLang="zh-CN" i="1" dirty="0" err="1" smtClean="0">
                <a:sym typeface="Symbol" panose="05050102010706020507" pitchFamily="18" charset="2"/>
              </a:rPr>
              <a:t>R</a:t>
            </a:r>
            <a:r>
              <a:rPr lang="en-US" altLang="zh-CN" sz="2400" i="1" baseline="-25000" dirty="0" err="1" smtClean="0">
                <a:sym typeface="Symbol" panose="05050102010706020507" pitchFamily="18" charset="2"/>
              </a:rPr>
              <a:t>i</a:t>
            </a:r>
            <a:r>
              <a:rPr lang="en-US" altLang="zh-CN" dirty="0" smtClean="0">
                <a:sym typeface="Symbol" panose="05050102010706020507" pitchFamily="18" charset="2"/>
              </a:rPr>
              <a:t> := </a:t>
            </a:r>
            <a:r>
              <a:rPr lang="en-US" altLang="zh-CN" i="1" dirty="0" smtClean="0">
                <a:sym typeface="Symbol" panose="05050102010706020507" pitchFamily="18" charset="2"/>
              </a:rPr>
              <a:t>R </a:t>
            </a:r>
            <a:r>
              <a:rPr lang="zh-CN" altLang="en-US" dirty="0" smtClean="0">
                <a:sym typeface="Symbol" panose="05050102010706020507" pitchFamily="18" charset="2"/>
              </a:rPr>
              <a:t>的任意候选码</a:t>
            </a:r>
            <a:r>
              <a:rPr lang="en-US" altLang="zh-CN" i="1" dirty="0" smtClean="0">
                <a:sym typeface="Symbol" panose="05050102010706020507" pitchFamily="18" charset="2"/>
              </a:rPr>
              <a:t>;</a:t>
            </a:r>
            <a:br>
              <a:rPr lang="en-US" altLang="zh-CN" i="1" dirty="0" smtClean="0">
                <a:sym typeface="Symbol" panose="05050102010706020507" pitchFamily="18" charset="2"/>
              </a:rPr>
            </a:br>
            <a:r>
              <a:rPr lang="en-US" altLang="zh-CN" i="1" dirty="0" smtClean="0">
                <a:sym typeface="Symbol" panose="05050102010706020507" pitchFamily="18" charset="2"/>
              </a:rPr>
              <a:t>		   </a:t>
            </a:r>
            <a:r>
              <a:rPr lang="en-US" altLang="zh-CN" b="1" dirty="0" smtClean="0">
                <a:sym typeface="Symbol" panose="05050102010706020507" pitchFamily="18" charset="2"/>
              </a:rPr>
              <a:t>end </a:t>
            </a:r>
            <a:br>
              <a:rPr lang="en-US" altLang="zh-CN" b="1" dirty="0" smtClean="0">
                <a:sym typeface="Symbol" panose="05050102010706020507" pitchFamily="18" charset="2"/>
              </a:rPr>
            </a:br>
            <a:r>
              <a:rPr lang="en-US" altLang="zh-CN" dirty="0" smtClean="0">
                <a:sym typeface="Symbol" panose="05050102010706020507" pitchFamily="18" charset="2"/>
              </a:rPr>
              <a:t>/* </a:t>
            </a:r>
            <a:r>
              <a:rPr lang="zh-CN" altLang="en-US" dirty="0" smtClean="0">
                <a:sym typeface="Symbol" panose="05050102010706020507" pitchFamily="18" charset="2"/>
              </a:rPr>
              <a:t>可选</a:t>
            </a:r>
            <a:r>
              <a:rPr lang="en-US" altLang="zh-CN" dirty="0" smtClean="0">
                <a:sym typeface="Symbol" panose="05050102010706020507" pitchFamily="18" charset="2"/>
              </a:rPr>
              <a:t>, </a:t>
            </a:r>
            <a:r>
              <a:rPr lang="zh-CN" altLang="en-US" dirty="0" smtClean="0">
                <a:sym typeface="Symbol" panose="05050102010706020507" pitchFamily="18" charset="2"/>
              </a:rPr>
              <a:t>移除冗余关系 *</a:t>
            </a:r>
            <a:r>
              <a:rPr lang="en-US" altLang="zh-CN" dirty="0" smtClean="0">
                <a:sym typeface="Symbol" panose="05050102010706020507" pitchFamily="18" charset="2"/>
              </a:rPr>
              <a:t>/</a:t>
            </a:r>
          </a:p>
          <a:p>
            <a:pPr>
              <a:lnSpc>
                <a:spcPct val="90000"/>
              </a:lnSpc>
              <a:buFont typeface="Monotype Sorts" charset="2"/>
              <a:buNone/>
              <a:tabLst>
                <a:tab pos="461963" algn="l"/>
                <a:tab pos="1027113" algn="l"/>
                <a:tab pos="1309688" algn="l"/>
                <a:tab pos="1711325" algn="l"/>
              </a:tabLst>
            </a:pPr>
            <a:r>
              <a:rPr lang="en-US" altLang="zh-CN" b="1" dirty="0" smtClean="0">
                <a:sym typeface="Symbol" panose="05050102010706020507" pitchFamily="18" charset="2"/>
              </a:rPr>
              <a:t>      repeat</a:t>
            </a:r>
            <a:br>
              <a:rPr lang="en-US" altLang="zh-CN" b="1" dirty="0" smtClean="0">
                <a:sym typeface="Symbol" panose="05050102010706020507" pitchFamily="18" charset="2"/>
              </a:rPr>
            </a:br>
            <a:r>
              <a:rPr lang="en-US" altLang="zh-CN" b="1" dirty="0" smtClean="0">
                <a:sym typeface="Symbol" panose="05050102010706020507" pitchFamily="18" charset="2"/>
              </a:rPr>
              <a:t>      if </a:t>
            </a:r>
            <a:r>
              <a:rPr lang="zh-CN" altLang="en-US" dirty="0" smtClean="0">
                <a:sym typeface="Symbol" panose="05050102010706020507" pitchFamily="18" charset="2"/>
              </a:rPr>
              <a:t>模式 </a:t>
            </a:r>
            <a:r>
              <a:rPr lang="en-US" altLang="zh-CN" i="1" dirty="0" err="1" smtClean="0">
                <a:sym typeface="Symbol" panose="05050102010706020507" pitchFamily="18" charset="2"/>
              </a:rPr>
              <a:t>R</a:t>
            </a:r>
            <a:r>
              <a:rPr lang="en-US" altLang="zh-CN" i="1" baseline="-25000" dirty="0" err="1" smtClean="0">
                <a:sym typeface="Symbol" panose="05050102010706020507" pitchFamily="18" charset="2"/>
              </a:rPr>
              <a:t>j</a:t>
            </a:r>
            <a:r>
              <a:rPr lang="en-US" altLang="zh-CN" sz="2400" i="1" baseline="-25000" dirty="0" smtClean="0">
                <a:sym typeface="Symbol" panose="05050102010706020507" pitchFamily="18" charset="2"/>
              </a:rPr>
              <a:t> </a:t>
            </a:r>
            <a:r>
              <a:rPr lang="zh-CN" altLang="en-US" dirty="0" smtClean="0">
                <a:sym typeface="Symbol" panose="05050102010706020507" pitchFamily="18" charset="2"/>
              </a:rPr>
              <a:t>包含于另一个模式 </a:t>
            </a:r>
            <a:r>
              <a:rPr lang="en-US" altLang="zh-CN" i="1" dirty="0" err="1" smtClean="0">
                <a:sym typeface="Symbol" panose="05050102010706020507" pitchFamily="18" charset="2"/>
              </a:rPr>
              <a:t>R</a:t>
            </a:r>
            <a:r>
              <a:rPr lang="en-US" altLang="zh-CN" sz="2400" i="1" baseline="-25000" dirty="0" err="1" smtClean="0">
                <a:sym typeface="Symbol" panose="05050102010706020507" pitchFamily="18" charset="2"/>
              </a:rPr>
              <a:t>k</a:t>
            </a:r>
            <a:r>
              <a:rPr lang="en-US" altLang="zh-CN" sz="2400" i="1" baseline="-25000" dirty="0" smtClean="0">
                <a:sym typeface="Symbol" panose="05050102010706020507" pitchFamily="18" charset="2"/>
              </a:rPr>
              <a:t/>
            </a:r>
            <a:br>
              <a:rPr lang="en-US" altLang="zh-CN" sz="2400" i="1" baseline="-25000" dirty="0" smtClean="0">
                <a:sym typeface="Symbol" panose="05050102010706020507" pitchFamily="18" charset="2"/>
              </a:rPr>
            </a:br>
            <a:r>
              <a:rPr lang="en-US" altLang="zh-CN" sz="2400" i="1" baseline="-25000" dirty="0" smtClean="0">
                <a:sym typeface="Symbol" panose="05050102010706020507" pitchFamily="18" charset="2"/>
              </a:rPr>
              <a:t>          </a:t>
            </a:r>
            <a:r>
              <a:rPr lang="en-US" altLang="zh-CN" b="1" dirty="0" smtClean="0">
                <a:sym typeface="Greek Symbols" pitchFamily="18" charset="2"/>
              </a:rPr>
              <a:t>then /* </a:t>
            </a:r>
            <a:r>
              <a:rPr lang="zh-CN" altLang="en-US" dirty="0" smtClean="0">
                <a:sym typeface="Greek Symbols" pitchFamily="18" charset="2"/>
              </a:rPr>
              <a:t>删除 </a:t>
            </a:r>
            <a:r>
              <a:rPr lang="en-US" altLang="zh-CN" i="1" dirty="0" err="1" smtClean="0">
                <a:sym typeface="Symbol" panose="05050102010706020507" pitchFamily="18" charset="2"/>
              </a:rPr>
              <a:t>R</a:t>
            </a:r>
            <a:r>
              <a:rPr lang="en-US" altLang="zh-CN" i="1" baseline="-25000" dirty="0" err="1" smtClean="0">
                <a:sym typeface="Symbol" panose="05050102010706020507" pitchFamily="18" charset="2"/>
              </a:rPr>
              <a:t>j</a:t>
            </a:r>
            <a:r>
              <a:rPr lang="en-US" altLang="zh-CN" sz="2400" i="1" baseline="-25000" dirty="0" smtClean="0">
                <a:sym typeface="Symbol" panose="05050102010706020507" pitchFamily="18" charset="2"/>
              </a:rPr>
              <a:t>  </a:t>
            </a:r>
            <a:r>
              <a:rPr lang="en-US" altLang="zh-CN" b="1" dirty="0" smtClean="0">
                <a:sym typeface="Greek Symbols" pitchFamily="18" charset="2"/>
              </a:rPr>
              <a:t>*/</a:t>
            </a:r>
            <a:br>
              <a:rPr lang="en-US" altLang="zh-CN" b="1" dirty="0" smtClean="0">
                <a:sym typeface="Greek Symbols" pitchFamily="18" charset="2"/>
              </a:rPr>
            </a:br>
            <a:r>
              <a:rPr lang="en-US" altLang="zh-CN" b="1" dirty="0" smtClean="0">
                <a:sym typeface="Greek Symbols" pitchFamily="18" charset="2"/>
              </a:rPr>
              <a:t>           </a:t>
            </a:r>
            <a:r>
              <a:rPr lang="en-US" altLang="zh-CN" i="1" dirty="0" err="1" smtClean="0">
                <a:sym typeface="Symbol" panose="05050102010706020507" pitchFamily="18" charset="2"/>
              </a:rPr>
              <a:t>R</a:t>
            </a:r>
            <a:r>
              <a:rPr lang="en-US" altLang="zh-CN" i="1" baseline="-25000" dirty="0" err="1" smtClean="0">
                <a:sym typeface="Symbol" panose="05050102010706020507" pitchFamily="18" charset="2"/>
              </a:rPr>
              <a:t>j</a:t>
            </a:r>
            <a:r>
              <a:rPr lang="en-US" altLang="zh-CN" i="1" baseline="-25000" dirty="0" smtClean="0">
                <a:sym typeface="Symbol" panose="05050102010706020507" pitchFamily="18" charset="2"/>
              </a:rPr>
              <a:t> </a:t>
            </a:r>
            <a:r>
              <a:rPr lang="en-US" altLang="zh-CN" i="1" dirty="0" smtClean="0">
                <a:sym typeface="Symbol" panose="05050102010706020507" pitchFamily="18" charset="2"/>
              </a:rPr>
              <a:t>= R;</a:t>
            </a:r>
            <a:br>
              <a:rPr lang="en-US" altLang="zh-CN" i="1" dirty="0" smtClean="0">
                <a:sym typeface="Symbol" panose="05050102010706020507" pitchFamily="18" charset="2"/>
              </a:rPr>
            </a:br>
            <a:r>
              <a:rPr lang="en-US" altLang="zh-CN" i="1" dirty="0" smtClean="0">
                <a:sym typeface="Symbol" panose="05050102010706020507" pitchFamily="18" charset="2"/>
              </a:rPr>
              <a:t>           </a:t>
            </a:r>
            <a:r>
              <a:rPr lang="en-US" altLang="zh-CN" i="1" dirty="0" err="1" smtClean="0">
                <a:sym typeface="Symbol" panose="05050102010706020507" pitchFamily="18" charset="2"/>
              </a:rPr>
              <a:t>i</a:t>
            </a:r>
            <a:r>
              <a:rPr lang="en-US" altLang="zh-CN" i="1" dirty="0" smtClean="0">
                <a:sym typeface="Symbol" panose="05050102010706020507" pitchFamily="18" charset="2"/>
              </a:rPr>
              <a:t>=i-1;</a:t>
            </a:r>
            <a:r>
              <a:rPr lang="en-US" altLang="zh-CN" dirty="0" smtClean="0">
                <a:sym typeface="Greek Symbols" pitchFamily="18" charset="2"/>
              </a:rPr>
              <a:t/>
            </a:r>
            <a:br>
              <a:rPr lang="en-US" altLang="zh-CN" dirty="0" smtClean="0">
                <a:sym typeface="Greek Symbols" pitchFamily="18" charset="2"/>
              </a:rPr>
            </a:br>
            <a:r>
              <a:rPr lang="en-US" altLang="zh-CN" dirty="0" smtClean="0">
                <a:sym typeface="Greek Symbols" pitchFamily="18" charset="2"/>
              </a:rPr>
              <a:t>until </a:t>
            </a:r>
            <a:r>
              <a:rPr lang="zh-CN" altLang="en-US" dirty="0" smtClean="0">
                <a:sym typeface="Greek Symbols" pitchFamily="18" charset="2"/>
              </a:rPr>
              <a:t>不再有可以删除的</a:t>
            </a:r>
            <a:r>
              <a:rPr lang="en-US" altLang="zh-CN" i="1" dirty="0" err="1" smtClean="0">
                <a:sym typeface="Greek Symbols" pitchFamily="18" charset="2"/>
              </a:rPr>
              <a:t>R</a:t>
            </a:r>
            <a:r>
              <a:rPr lang="en-US" altLang="zh-CN" sz="2400" i="1" baseline="-25000" dirty="0" err="1" smtClean="0">
                <a:sym typeface="Greek Symbols" pitchFamily="18" charset="2"/>
              </a:rPr>
              <a:t>j</a:t>
            </a:r>
            <a:r>
              <a:rPr lang="en-US" altLang="zh-CN" i="1" dirty="0" smtClean="0">
                <a:sym typeface="Greek Symbols" pitchFamily="18" charset="2"/>
              </a:rPr>
              <a:t>, </a:t>
            </a:r>
            <a:endParaRPr lang="zh-CN" altLang="en-US" dirty="0" smtClean="0">
              <a:sym typeface="Greek Symbols" pitchFamily="18" charset="2"/>
            </a:endParaRPr>
          </a:p>
          <a:p>
            <a:pPr>
              <a:lnSpc>
                <a:spcPct val="90000"/>
              </a:lnSpc>
              <a:buFont typeface="Monotype Sorts" charset="2"/>
              <a:buNone/>
              <a:tabLst>
                <a:tab pos="461963" algn="l"/>
                <a:tab pos="1027113" algn="l"/>
                <a:tab pos="1309688" algn="l"/>
                <a:tab pos="1711325" algn="l"/>
              </a:tabLst>
            </a:pPr>
            <a:r>
              <a:rPr lang="en-US" altLang="zh-CN" b="1" dirty="0" smtClean="0">
                <a:sym typeface="Symbol" panose="05050102010706020507" pitchFamily="18" charset="2"/>
              </a:rPr>
              <a:t>return </a:t>
            </a:r>
            <a:r>
              <a:rPr lang="en-US" altLang="zh-CN" i="1" dirty="0" smtClean="0">
                <a:sym typeface="Symbol" panose="05050102010706020507" pitchFamily="18" charset="2"/>
              </a:rPr>
              <a:t>(R</a:t>
            </a:r>
            <a:r>
              <a:rPr lang="en-US" altLang="zh-CN" sz="2000" baseline="-25000" dirty="0" smtClean="0">
                <a:sym typeface="Symbol" panose="05050102010706020507" pitchFamily="18" charset="2"/>
              </a:rPr>
              <a:t>1</a:t>
            </a:r>
            <a:r>
              <a:rPr lang="en-US" altLang="zh-CN" dirty="0" smtClean="0">
                <a:sym typeface="Symbol" panose="05050102010706020507" pitchFamily="18" charset="2"/>
              </a:rPr>
              <a:t>, </a:t>
            </a:r>
            <a:r>
              <a:rPr lang="en-US" altLang="zh-CN" i="1" dirty="0" smtClean="0">
                <a:sym typeface="Symbol" panose="05050102010706020507" pitchFamily="18" charset="2"/>
              </a:rPr>
              <a:t>R</a:t>
            </a:r>
            <a:r>
              <a:rPr lang="en-US" altLang="zh-CN" sz="2000" baseline="-25000" dirty="0" smtClean="0">
                <a:sym typeface="Symbol" panose="05050102010706020507" pitchFamily="18" charset="2"/>
              </a:rPr>
              <a:t>2</a:t>
            </a:r>
            <a:r>
              <a:rPr lang="en-US" altLang="zh-CN" dirty="0" smtClean="0">
                <a:sym typeface="Symbol" panose="05050102010706020507" pitchFamily="18" charset="2"/>
              </a:rPr>
              <a:t>, ..., </a:t>
            </a:r>
            <a:r>
              <a:rPr lang="en-US" altLang="zh-CN" i="1" dirty="0" err="1" smtClean="0">
                <a:sym typeface="Symbol" panose="05050102010706020507" pitchFamily="18" charset="2"/>
              </a:rPr>
              <a:t>R</a:t>
            </a:r>
            <a:r>
              <a:rPr lang="en-US" altLang="zh-CN" sz="2400" i="1" baseline="-25000" dirty="0" err="1" smtClean="0">
                <a:sym typeface="Symbol" panose="05050102010706020507" pitchFamily="18" charset="2"/>
              </a:rPr>
              <a:t>i</a:t>
            </a:r>
            <a:r>
              <a:rPr lang="en-US" altLang="zh-CN" i="1" dirty="0" smtClean="0">
                <a:sym typeface="Symbol" panose="05050102010706020507" pitchFamily="18" charset="2"/>
              </a:rPr>
              <a:t>)</a:t>
            </a:r>
            <a:r>
              <a:rPr lang="en-US" altLang="zh-CN" i="1" dirty="0" smtClean="0">
                <a:sym typeface="Greek Symbols" pitchFamily="18" charset="2"/>
              </a:rPr>
              <a:t>	</a:t>
            </a:r>
            <a:r>
              <a:rPr lang="en-US" altLang="zh-CN" sz="1600" i="1" dirty="0" smtClean="0">
                <a:sym typeface="Greek Symbols" pitchFamily="18" charset="2"/>
              </a:rPr>
              <a: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838200" y="66675"/>
            <a:ext cx="8077200" cy="609600"/>
          </a:xfrm>
        </p:spPr>
        <p:txBody>
          <a:bodyPr/>
          <a:lstStyle/>
          <a:p>
            <a:r>
              <a:rPr lang="en-US" altLang="zh-CN" smtClean="0"/>
              <a:t>3NF</a:t>
            </a:r>
            <a:r>
              <a:rPr lang="zh-CN" altLang="en-US" smtClean="0"/>
              <a:t>分解算法 </a:t>
            </a:r>
            <a:r>
              <a:rPr lang="en-US" altLang="zh-CN" smtClean="0"/>
              <a:t>(</a:t>
            </a:r>
            <a:r>
              <a:rPr lang="zh-CN" altLang="en-US" smtClean="0"/>
              <a:t>续</a:t>
            </a:r>
            <a:r>
              <a:rPr lang="en-US" altLang="zh-CN" smtClean="0"/>
              <a:t>)</a:t>
            </a:r>
          </a:p>
        </p:txBody>
      </p:sp>
      <p:sp>
        <p:nvSpPr>
          <p:cNvPr id="151555" name="Rectangle 3"/>
          <p:cNvSpPr>
            <a:spLocks noGrp="1" noChangeArrowheads="1"/>
          </p:cNvSpPr>
          <p:nvPr>
            <p:ph type="body" idx="1"/>
          </p:nvPr>
        </p:nvSpPr>
        <p:spPr>
          <a:noFill/>
        </p:spPr>
        <p:txBody>
          <a:bodyPr/>
          <a:lstStyle/>
          <a:p>
            <a:pPr>
              <a:lnSpc>
                <a:spcPct val="150000"/>
              </a:lnSpc>
              <a:spcBef>
                <a:spcPct val="50000"/>
              </a:spcBef>
            </a:pPr>
            <a:r>
              <a:rPr lang="zh-CN" altLang="en-US" sz="2400" dirty="0" smtClean="0">
                <a:sym typeface="Monotype Sorts" charset="2"/>
              </a:rPr>
              <a:t>以上算法保证</a:t>
            </a:r>
            <a:endParaRPr lang="en-US" altLang="zh-CN" sz="2400" dirty="0" smtClean="0">
              <a:sym typeface="Monotype Sorts" charset="2"/>
            </a:endParaRPr>
          </a:p>
          <a:p>
            <a:pPr lvl="1">
              <a:lnSpc>
                <a:spcPct val="150000"/>
              </a:lnSpc>
              <a:spcBef>
                <a:spcPct val="50000"/>
              </a:spcBef>
            </a:pPr>
            <a:r>
              <a:rPr lang="zh-CN" altLang="en-US" sz="2000" dirty="0" smtClean="0">
                <a:sym typeface="Monotype Sorts" charset="2"/>
              </a:rPr>
              <a:t>每个关系模式 </a:t>
            </a:r>
            <a:r>
              <a:rPr lang="en-US" altLang="zh-CN" sz="2000" i="1" dirty="0" err="1" smtClean="0">
                <a:sym typeface="Monotype Sorts" charset="2"/>
              </a:rPr>
              <a:t>R</a:t>
            </a:r>
            <a:r>
              <a:rPr lang="en-US" altLang="zh-CN" sz="2000" i="1" baseline="-25000" dirty="0" err="1" smtClean="0">
                <a:sym typeface="Monotype Sorts" charset="2"/>
              </a:rPr>
              <a:t>i</a:t>
            </a:r>
            <a:r>
              <a:rPr lang="en-US" altLang="zh-CN" sz="2000" i="1" dirty="0" smtClean="0">
                <a:sym typeface="Monotype Sorts" charset="2"/>
              </a:rPr>
              <a:t> </a:t>
            </a:r>
            <a:r>
              <a:rPr lang="zh-CN" altLang="en-US" sz="2000" dirty="0" smtClean="0">
                <a:sym typeface="Monotype Sorts" charset="2"/>
              </a:rPr>
              <a:t>属于 </a:t>
            </a:r>
            <a:r>
              <a:rPr lang="en-US" altLang="zh-CN" sz="2000" dirty="0" smtClean="0">
                <a:sym typeface="Monotype Sorts" charset="2"/>
              </a:rPr>
              <a:t>3NF</a:t>
            </a:r>
          </a:p>
          <a:p>
            <a:pPr lvl="1">
              <a:lnSpc>
                <a:spcPct val="150000"/>
              </a:lnSpc>
              <a:spcBef>
                <a:spcPct val="50000"/>
              </a:spcBef>
            </a:pPr>
            <a:r>
              <a:rPr lang="zh-CN" altLang="en-US" sz="2000" dirty="0" smtClean="0">
                <a:sym typeface="Monotype Sorts" charset="2"/>
              </a:rPr>
              <a:t>分解是无损分解，是保持依赖</a:t>
            </a:r>
          </a:p>
          <a:p>
            <a:pPr lvl="1">
              <a:lnSpc>
                <a:spcPct val="150000"/>
              </a:lnSpc>
              <a:spcBef>
                <a:spcPct val="50000"/>
              </a:spcBef>
            </a:pPr>
            <a:r>
              <a:rPr lang="en-US" altLang="zh-CN" sz="2000" dirty="0" smtClean="0">
                <a:sym typeface="Monotype Sorts" charset="2"/>
              </a:rPr>
              <a:t>3NF</a:t>
            </a:r>
            <a:r>
              <a:rPr lang="zh-CN" altLang="en-US" sz="2000" dirty="0" smtClean="0">
                <a:sym typeface="Monotype Sorts" charset="2"/>
              </a:rPr>
              <a:t>正确性验证在本章最后 </a:t>
            </a:r>
            <a:r>
              <a:rPr lang="en-US" altLang="zh-CN" sz="2000" dirty="0" smtClean="0">
                <a:sym typeface="Monotype Sorts" charset="2"/>
              </a:rPr>
              <a:t>(</a:t>
            </a:r>
            <a:r>
              <a:rPr lang="en-US" altLang="zh-CN" sz="2000" dirty="0" smtClean="0">
                <a:sym typeface="Monotype Sorts" charset="2"/>
                <a:hlinkClick r:id="" action="ppaction://noaction"/>
              </a:rPr>
              <a:t>click here</a:t>
            </a:r>
            <a:r>
              <a:rPr lang="en-US" altLang="zh-CN" sz="2000" dirty="0" smtClean="0">
                <a:sym typeface="Monotype Sorts" charset="2"/>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mtClean="0"/>
              <a:t>3NF</a:t>
            </a:r>
            <a:r>
              <a:rPr lang="zh-CN" altLang="en-US" smtClean="0"/>
              <a:t>分解实例</a:t>
            </a:r>
          </a:p>
        </p:txBody>
      </p:sp>
      <p:sp>
        <p:nvSpPr>
          <p:cNvPr id="153603" name="Rectangle 3"/>
          <p:cNvSpPr>
            <a:spLocks noGrp="1" noChangeArrowheads="1"/>
          </p:cNvSpPr>
          <p:nvPr>
            <p:ph type="body" idx="1"/>
          </p:nvPr>
        </p:nvSpPr>
        <p:spPr>
          <a:xfrm>
            <a:off x="927100" y="1163638"/>
            <a:ext cx="7988300" cy="4876800"/>
          </a:xfrm>
        </p:spPr>
        <p:txBody>
          <a:bodyPr/>
          <a:lstStyle/>
          <a:p>
            <a:pPr>
              <a:lnSpc>
                <a:spcPct val="150000"/>
              </a:lnSpc>
              <a:tabLst>
                <a:tab pos="1027113" algn="l"/>
                <a:tab pos="2857500" algn="ctr"/>
                <a:tab pos="3036888" algn="l"/>
              </a:tabLst>
            </a:pPr>
            <a:r>
              <a:rPr lang="zh-CN" altLang="en-US" smtClean="0"/>
              <a:t>关系模式</a:t>
            </a:r>
            <a:r>
              <a:rPr lang="en-US" altLang="zh-CN" smtClean="0"/>
              <a:t>:</a:t>
            </a:r>
          </a:p>
          <a:p>
            <a:pPr marL="800100" lvl="1" indent="-342900">
              <a:lnSpc>
                <a:spcPct val="150000"/>
              </a:lnSpc>
              <a:buFont typeface="Monotype Sorts" charset="2"/>
              <a:buNone/>
              <a:tabLst>
                <a:tab pos="1027113" algn="l"/>
                <a:tab pos="2857500" algn="ctr"/>
                <a:tab pos="3036888" algn="l"/>
              </a:tabLst>
            </a:pPr>
            <a:r>
              <a:rPr lang="en-US" altLang="zh-CN" smtClean="0"/>
              <a:t>cust_banker_branch = (</a:t>
            </a:r>
            <a:r>
              <a:rPr lang="en-US" altLang="zh-CN" u="sng" smtClean="0"/>
              <a:t>customer_id, employee_id</a:t>
            </a:r>
            <a:r>
              <a:rPr lang="en-US" altLang="zh-CN" smtClean="0"/>
              <a:t>, branch_name, type )</a:t>
            </a:r>
          </a:p>
          <a:p>
            <a:pPr>
              <a:lnSpc>
                <a:spcPct val="150000"/>
              </a:lnSpc>
              <a:tabLst>
                <a:tab pos="1027113" algn="l"/>
                <a:tab pos="2857500" algn="ctr"/>
                <a:tab pos="3036888" algn="l"/>
              </a:tabLst>
            </a:pPr>
            <a:r>
              <a:rPr lang="zh-CN" altLang="en-US" smtClean="0"/>
              <a:t>这个关系模式上的函数依赖为</a:t>
            </a:r>
            <a:r>
              <a:rPr lang="en-US" altLang="zh-CN" smtClean="0"/>
              <a:t>:</a:t>
            </a:r>
          </a:p>
          <a:p>
            <a:pPr marL="800100" lvl="1" indent="-342900">
              <a:lnSpc>
                <a:spcPct val="150000"/>
              </a:lnSpc>
              <a:buFont typeface="Monotype Sorts" charset="2"/>
              <a:buAutoNum type="arabicPeriod"/>
              <a:tabLst>
                <a:tab pos="1027113" algn="l"/>
                <a:tab pos="2857500" algn="ctr"/>
                <a:tab pos="3036888" algn="l"/>
              </a:tabLst>
            </a:pPr>
            <a:r>
              <a:rPr lang="en-US" altLang="zh-CN" smtClean="0"/>
              <a:t>customer_id, employee_id </a:t>
            </a:r>
            <a:r>
              <a:rPr lang="en-US" altLang="zh-CN" smtClean="0">
                <a:sym typeface="Symbol" panose="05050102010706020507" pitchFamily="18" charset="2"/>
              </a:rPr>
              <a:t></a:t>
            </a:r>
            <a:r>
              <a:rPr lang="en-US" altLang="zh-CN" smtClean="0">
                <a:sym typeface="Monotype Sorts" charset="2"/>
              </a:rPr>
              <a:t> branch_name, type</a:t>
            </a:r>
          </a:p>
          <a:p>
            <a:pPr marL="800100" lvl="1" indent="-342900">
              <a:lnSpc>
                <a:spcPct val="150000"/>
              </a:lnSpc>
              <a:buFont typeface="Monotype Sorts" charset="2"/>
              <a:buAutoNum type="arabicPeriod"/>
              <a:tabLst>
                <a:tab pos="1027113" algn="l"/>
                <a:tab pos="2857500" algn="ctr"/>
                <a:tab pos="3036888" algn="l"/>
              </a:tabLst>
            </a:pPr>
            <a:r>
              <a:rPr lang="en-US" altLang="zh-CN" smtClean="0">
                <a:sym typeface="Monotype Sorts" charset="2"/>
              </a:rPr>
              <a:t>employee_id </a:t>
            </a:r>
            <a:r>
              <a:rPr lang="en-US" altLang="zh-CN" smtClean="0">
                <a:sym typeface="Symbol" panose="05050102010706020507" pitchFamily="18" charset="2"/>
              </a:rPr>
              <a:t></a:t>
            </a:r>
            <a:r>
              <a:rPr lang="en-US" altLang="zh-CN" smtClean="0">
                <a:sym typeface="Monotype Sorts" charset="2"/>
              </a:rPr>
              <a:t> branch_name</a:t>
            </a:r>
          </a:p>
          <a:p>
            <a:pPr marL="800100" lvl="1" indent="-342900">
              <a:lnSpc>
                <a:spcPct val="150000"/>
              </a:lnSpc>
              <a:buFont typeface="Monotype Sorts" charset="2"/>
              <a:buAutoNum type="arabicPeriod"/>
              <a:tabLst>
                <a:tab pos="1027113" algn="l"/>
                <a:tab pos="2857500" algn="ctr"/>
                <a:tab pos="3036888" algn="l"/>
              </a:tabLst>
            </a:pPr>
            <a:r>
              <a:rPr lang="en-US" altLang="zh-CN" smtClean="0">
                <a:sym typeface="Monotype Sorts" charset="2"/>
              </a:rPr>
              <a:t>customer_id, branch_name </a:t>
            </a:r>
            <a:r>
              <a:rPr lang="en-US" altLang="zh-CN" smtClean="0">
                <a:sym typeface="Symbol" panose="05050102010706020507" pitchFamily="18" charset="2"/>
              </a:rPr>
              <a:t></a:t>
            </a:r>
            <a:r>
              <a:rPr lang="en-US" altLang="zh-CN" smtClean="0">
                <a:sym typeface="Monotype Sorts" charset="2"/>
              </a:rPr>
              <a:t> </a:t>
            </a:r>
            <a:r>
              <a:rPr lang="en-US" altLang="zh-CN" smtClean="0">
                <a:sym typeface="Wingdings" panose="05000000000000000000" pitchFamily="2" charset="2"/>
              </a:rPr>
              <a:t>employee_id</a:t>
            </a:r>
          </a:p>
          <a:p>
            <a:pPr>
              <a:lnSpc>
                <a:spcPct val="150000"/>
              </a:lnSpc>
              <a:tabLst>
                <a:tab pos="1027113" algn="l"/>
                <a:tab pos="2857500" algn="ctr"/>
                <a:tab pos="3036888" algn="l"/>
              </a:tabLst>
            </a:pPr>
            <a:r>
              <a:rPr lang="zh-CN" altLang="en-US" smtClean="0">
                <a:sym typeface="Wingdings" panose="05000000000000000000" pitchFamily="2" charset="2"/>
              </a:rPr>
              <a:t>首先计算正则覆盖</a:t>
            </a:r>
          </a:p>
          <a:p>
            <a:pPr marL="800100" lvl="1" indent="-342900">
              <a:lnSpc>
                <a:spcPct val="150000"/>
              </a:lnSpc>
              <a:tabLst>
                <a:tab pos="1027113" algn="l"/>
                <a:tab pos="2857500" algn="ctr"/>
                <a:tab pos="3036888" algn="l"/>
              </a:tabLst>
            </a:pPr>
            <a:r>
              <a:rPr lang="en-US" altLang="zh-CN" smtClean="0"/>
              <a:t>customer_id, employee_id </a:t>
            </a:r>
            <a:r>
              <a:rPr lang="en-US" altLang="zh-CN" smtClean="0">
                <a:sym typeface="Symbol" panose="05050102010706020507" pitchFamily="18" charset="2"/>
              </a:rPr>
              <a:t></a:t>
            </a:r>
            <a:r>
              <a:rPr lang="en-US" altLang="zh-CN" smtClean="0">
                <a:sym typeface="Monotype Sorts" charset="2"/>
              </a:rPr>
              <a:t> type</a:t>
            </a:r>
            <a:br>
              <a:rPr lang="en-US" altLang="zh-CN" smtClean="0">
                <a:sym typeface="Monotype Sorts" charset="2"/>
              </a:rPr>
            </a:br>
            <a:r>
              <a:rPr lang="en-US" altLang="zh-CN" smtClean="0">
                <a:sym typeface="Monotype Sorts" charset="2"/>
              </a:rPr>
              <a:t>employee_id </a:t>
            </a:r>
            <a:r>
              <a:rPr lang="en-US" altLang="zh-CN" smtClean="0">
                <a:sym typeface="Symbol" panose="05050102010706020507" pitchFamily="18" charset="2"/>
              </a:rPr>
              <a:t></a:t>
            </a:r>
            <a:r>
              <a:rPr lang="en-US" altLang="zh-CN" smtClean="0">
                <a:sym typeface="Monotype Sorts" charset="2"/>
              </a:rPr>
              <a:t> branch_name</a:t>
            </a:r>
            <a:br>
              <a:rPr lang="en-US" altLang="zh-CN" smtClean="0">
                <a:sym typeface="Monotype Sorts" charset="2"/>
              </a:rPr>
            </a:br>
            <a:r>
              <a:rPr lang="en-US" altLang="zh-CN" smtClean="0">
                <a:sym typeface="Monotype Sorts" charset="2"/>
              </a:rPr>
              <a:t>customer_id, branch_name </a:t>
            </a:r>
            <a:r>
              <a:rPr lang="en-US" altLang="zh-CN" smtClean="0">
                <a:sym typeface="Symbol" panose="05050102010706020507" pitchFamily="18" charset="2"/>
              </a:rPr>
              <a:t></a:t>
            </a:r>
            <a:r>
              <a:rPr lang="en-US" altLang="zh-CN" smtClean="0">
                <a:sym typeface="Monotype Sorts" charset="2"/>
              </a:rPr>
              <a:t> </a:t>
            </a:r>
            <a:r>
              <a:rPr lang="en-US" altLang="zh-CN" smtClean="0">
                <a:sym typeface="Wingdings" panose="05000000000000000000" pitchFamily="2" charset="2"/>
              </a:rPr>
              <a:t>employee_id</a:t>
            </a:r>
          </a:p>
          <a:p>
            <a:pPr marL="800100" lvl="1" indent="-342900">
              <a:lnSpc>
                <a:spcPct val="150000"/>
              </a:lnSpc>
              <a:buFont typeface="Monotype Sorts" charset="2"/>
              <a:buNone/>
              <a:tabLst>
                <a:tab pos="1027113" algn="l"/>
                <a:tab pos="2857500" algn="ctr"/>
                <a:tab pos="3036888" algn="l"/>
              </a:tabLst>
            </a:pPr>
            <a:endParaRPr lang="en-US" altLang="zh-CN" smtClean="0">
              <a:sym typeface="Wingdings" panose="05000000000000000000" pitchFamily="2" charset="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smtClean="0"/>
              <a:t>3NF</a:t>
            </a:r>
            <a:r>
              <a:rPr lang="zh-CN" altLang="en-US" smtClean="0"/>
              <a:t>分解实例 </a:t>
            </a:r>
            <a:r>
              <a:rPr lang="en-US" altLang="zh-CN" smtClean="0"/>
              <a:t>(</a:t>
            </a:r>
            <a:r>
              <a:rPr lang="zh-CN" altLang="en-US" smtClean="0"/>
              <a:t>续</a:t>
            </a:r>
            <a:r>
              <a:rPr lang="en-US" altLang="zh-CN" smtClean="0"/>
              <a:t>)</a:t>
            </a:r>
          </a:p>
        </p:txBody>
      </p:sp>
      <p:sp>
        <p:nvSpPr>
          <p:cNvPr id="760835" name="Rectangle 3"/>
          <p:cNvSpPr>
            <a:spLocks noGrp="1" noChangeArrowheads="1"/>
          </p:cNvSpPr>
          <p:nvPr>
            <p:ph type="body" idx="1"/>
          </p:nvPr>
        </p:nvSpPr>
        <p:spPr>
          <a:xfrm>
            <a:off x="727075" y="985838"/>
            <a:ext cx="7861300" cy="5562600"/>
          </a:xfrm>
        </p:spPr>
        <p:txBody>
          <a:bodyPr/>
          <a:lstStyle/>
          <a:p>
            <a:pPr>
              <a:lnSpc>
                <a:spcPct val="150000"/>
              </a:lnSpc>
            </a:pPr>
            <a:r>
              <a:rPr lang="en-US" altLang="zh-CN" sz="2000" b="1" smtClean="0">
                <a:sym typeface="Monotype Sorts" charset="2"/>
              </a:rPr>
              <a:t>for</a:t>
            </a:r>
            <a:r>
              <a:rPr lang="zh-CN" altLang="en-US" sz="2000" smtClean="0">
                <a:sym typeface="Monotype Sorts" charset="2"/>
              </a:rPr>
              <a:t>循环生成以下三个 </a:t>
            </a:r>
            <a:r>
              <a:rPr lang="en-US" altLang="zh-CN" sz="2000" smtClean="0">
                <a:sym typeface="Monotype Sorts" charset="2"/>
              </a:rPr>
              <a:t>3NF schema</a:t>
            </a:r>
            <a:endParaRPr lang="en-US" altLang="zh-CN" sz="2400" smtClean="0">
              <a:sym typeface="Monotype Sorts" charset="2"/>
            </a:endParaRPr>
          </a:p>
          <a:p>
            <a:pPr>
              <a:buFont typeface="Monotype Sorts" charset="2"/>
              <a:buNone/>
            </a:pPr>
            <a:r>
              <a:rPr lang="en-US" altLang="zh-CN" sz="2400" smtClean="0">
                <a:sym typeface="Monotype Sorts" charset="2"/>
              </a:rPr>
              <a:t>	</a:t>
            </a:r>
            <a:r>
              <a:rPr lang="en-US" altLang="zh-CN" sz="1600" smtClean="0">
                <a:sym typeface="Monotype Sorts" charset="2"/>
              </a:rPr>
              <a:t> (</a:t>
            </a:r>
            <a:r>
              <a:rPr lang="en-US" altLang="zh-CN" sz="1600" smtClean="0"/>
              <a:t>customer_id, employee_id, type )</a:t>
            </a:r>
          </a:p>
          <a:p>
            <a:pPr>
              <a:buFont typeface="Monotype Sorts" charset="2"/>
              <a:buNone/>
            </a:pPr>
            <a:r>
              <a:rPr lang="en-US" altLang="zh-CN" sz="1600" smtClean="0"/>
              <a:t>    </a:t>
            </a:r>
            <a:r>
              <a:rPr lang="en-US" altLang="zh-CN" sz="1600" smtClean="0">
                <a:sym typeface="Monotype Sorts" charset="2"/>
              </a:rPr>
              <a:t>(</a:t>
            </a:r>
            <a:r>
              <a:rPr lang="en-US" altLang="zh-CN" sz="1600" u="sng" smtClean="0"/>
              <a:t>employee_id</a:t>
            </a:r>
            <a:r>
              <a:rPr lang="en-US" altLang="zh-CN" sz="1600" smtClean="0"/>
              <a:t>, branch_name)</a:t>
            </a:r>
          </a:p>
          <a:p>
            <a:pPr>
              <a:buFont typeface="Monotype Sorts" charset="2"/>
              <a:buNone/>
            </a:pPr>
            <a:r>
              <a:rPr lang="en-US" altLang="zh-CN" sz="1600" smtClean="0"/>
              <a:t>    (customer_id, branch_name, employee_id)</a:t>
            </a:r>
          </a:p>
          <a:p>
            <a:pPr>
              <a:lnSpc>
                <a:spcPct val="150000"/>
              </a:lnSpc>
            </a:pPr>
            <a:r>
              <a:rPr lang="en-US" altLang="zh-CN" sz="2000" smtClean="0">
                <a:sym typeface="Monotype Sorts" charset="2"/>
              </a:rPr>
              <a:t>(</a:t>
            </a:r>
            <a:r>
              <a:rPr lang="en-US" altLang="zh-CN" sz="2000" smtClean="0"/>
              <a:t>customer_id, employee_id, type ) </a:t>
            </a:r>
            <a:r>
              <a:rPr lang="zh-CN" altLang="en-US" sz="2000" smtClean="0"/>
              <a:t>包含原始模式的一个候选码</a:t>
            </a:r>
            <a:r>
              <a:rPr lang="en-US" altLang="zh-CN" sz="2000" smtClean="0"/>
              <a:t>, </a:t>
            </a:r>
            <a:r>
              <a:rPr lang="zh-CN" altLang="en-US" sz="2000" smtClean="0"/>
              <a:t>不需要添加更多的关系模式</a:t>
            </a:r>
          </a:p>
          <a:p>
            <a:pPr>
              <a:lnSpc>
                <a:spcPct val="150000"/>
              </a:lnSpc>
            </a:pPr>
            <a:r>
              <a:rPr lang="zh-CN" altLang="en-US" sz="2000" smtClean="0"/>
              <a:t>在循环结束时</a:t>
            </a:r>
            <a:r>
              <a:rPr lang="en-US" altLang="zh-CN" sz="2000" smtClean="0"/>
              <a:t>, </a:t>
            </a:r>
            <a:r>
              <a:rPr lang="zh-CN" altLang="en-US" sz="2000" smtClean="0"/>
              <a:t>检测和删除是其他模式子集的模式</a:t>
            </a:r>
            <a:r>
              <a:rPr lang="en-US" altLang="zh-CN" sz="2000" smtClean="0"/>
              <a:t>, </a:t>
            </a:r>
            <a:r>
              <a:rPr lang="zh-CN" altLang="en-US" sz="2000" smtClean="0"/>
              <a:t>例如  </a:t>
            </a:r>
            <a:r>
              <a:rPr lang="en-US" altLang="zh-CN" sz="2000" smtClean="0">
                <a:sym typeface="Monotype Sorts" charset="2"/>
              </a:rPr>
              <a:t>(</a:t>
            </a:r>
            <a:r>
              <a:rPr lang="en-US" altLang="zh-CN" sz="2000" u="sng" smtClean="0"/>
              <a:t>employee_id</a:t>
            </a:r>
            <a:r>
              <a:rPr lang="en-US" altLang="zh-CN" sz="2000" smtClean="0"/>
              <a:t>, branch_name),</a:t>
            </a:r>
          </a:p>
          <a:p>
            <a:pPr>
              <a:lnSpc>
                <a:spcPct val="150000"/>
              </a:lnSpc>
            </a:pPr>
            <a:r>
              <a:rPr lang="zh-CN" altLang="en-US" sz="2000" smtClean="0"/>
              <a:t>得到最简</a:t>
            </a:r>
            <a:r>
              <a:rPr lang="en-US" altLang="zh-CN" sz="2000" smtClean="0"/>
              <a:t>3NF</a:t>
            </a:r>
            <a:r>
              <a:rPr lang="zh-CN" altLang="en-US" sz="2000" smtClean="0"/>
              <a:t>模式</a:t>
            </a:r>
            <a:endParaRPr lang="en-US" altLang="zh-CN" sz="2400" smtClean="0"/>
          </a:p>
          <a:p>
            <a:pPr>
              <a:buFont typeface="Monotype Sorts" charset="2"/>
              <a:buNone/>
            </a:pPr>
            <a:r>
              <a:rPr lang="en-US" altLang="zh-CN" sz="2400" smtClean="0">
                <a:sym typeface="Monotype Sorts" charset="2"/>
              </a:rPr>
              <a:t> 	   </a:t>
            </a:r>
            <a:r>
              <a:rPr lang="en-US" altLang="zh-CN" sz="1600" smtClean="0">
                <a:sym typeface="Monotype Sorts" charset="2"/>
              </a:rPr>
              <a:t> (</a:t>
            </a:r>
            <a:r>
              <a:rPr lang="en-US" altLang="zh-CN" sz="1600" smtClean="0"/>
              <a:t>customer_id, employee_id, type)</a:t>
            </a:r>
          </a:p>
          <a:p>
            <a:pPr>
              <a:buFont typeface="Monotype Sorts" charset="2"/>
              <a:buNone/>
            </a:pPr>
            <a:r>
              <a:rPr lang="en-US" altLang="zh-CN" sz="1600" smtClean="0"/>
              <a:t>         (customer_id, branch_name, employee_id)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08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0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smtClean="0"/>
              <a:t>BCNF</a:t>
            </a:r>
            <a:r>
              <a:rPr lang="zh-CN" altLang="en-US" smtClean="0"/>
              <a:t>和</a:t>
            </a:r>
            <a:r>
              <a:rPr lang="en-US" altLang="zh-CN" smtClean="0"/>
              <a:t>3NF</a:t>
            </a:r>
            <a:r>
              <a:rPr lang="zh-CN" altLang="en-US" smtClean="0"/>
              <a:t>的比较</a:t>
            </a:r>
          </a:p>
        </p:txBody>
      </p:sp>
      <p:sp>
        <p:nvSpPr>
          <p:cNvPr id="157699" name="Rectangle 3"/>
          <p:cNvSpPr>
            <a:spLocks noGrp="1" noChangeArrowheads="1"/>
          </p:cNvSpPr>
          <p:nvPr>
            <p:ph type="body" idx="1"/>
          </p:nvPr>
        </p:nvSpPr>
        <p:spPr>
          <a:xfrm>
            <a:off x="1260475" y="1093788"/>
            <a:ext cx="7215188" cy="4903787"/>
          </a:xfrm>
        </p:spPr>
        <p:txBody>
          <a:bodyPr/>
          <a:lstStyle/>
          <a:p>
            <a:pPr>
              <a:lnSpc>
                <a:spcPct val="150000"/>
              </a:lnSpc>
            </a:pPr>
            <a:r>
              <a:rPr lang="en-US" altLang="zh-CN" sz="2400" dirty="0" smtClean="0"/>
              <a:t>3NF</a:t>
            </a:r>
            <a:r>
              <a:rPr lang="zh-CN" altLang="en-US" sz="2400" dirty="0" smtClean="0"/>
              <a:t>的优点</a:t>
            </a:r>
            <a:endParaRPr lang="en-US" altLang="zh-CN" sz="2400" dirty="0" smtClean="0"/>
          </a:p>
          <a:p>
            <a:pPr lvl="1">
              <a:lnSpc>
                <a:spcPct val="150000"/>
              </a:lnSpc>
            </a:pPr>
            <a:r>
              <a:rPr lang="zh-CN" altLang="en-US" sz="2000" dirty="0" smtClean="0"/>
              <a:t>满足无损分解</a:t>
            </a:r>
          </a:p>
          <a:p>
            <a:pPr lvl="1">
              <a:lnSpc>
                <a:spcPct val="150000"/>
              </a:lnSpc>
            </a:pPr>
            <a:r>
              <a:rPr lang="zh-CN" altLang="en-US" sz="2000" dirty="0" smtClean="0"/>
              <a:t>保持依赖</a:t>
            </a:r>
          </a:p>
          <a:p>
            <a:pPr>
              <a:lnSpc>
                <a:spcPct val="150000"/>
              </a:lnSpc>
            </a:pPr>
            <a:r>
              <a:rPr lang="en-US" altLang="zh-CN" sz="2400" dirty="0" smtClean="0"/>
              <a:t>BCNF</a:t>
            </a:r>
            <a:r>
              <a:rPr lang="zh-CN" altLang="en-US" sz="2400" dirty="0" smtClean="0"/>
              <a:t>的特点</a:t>
            </a:r>
            <a:endParaRPr lang="en-US" altLang="zh-CN" sz="2400" dirty="0" smtClean="0"/>
          </a:p>
          <a:p>
            <a:pPr lvl="1">
              <a:lnSpc>
                <a:spcPct val="150000"/>
              </a:lnSpc>
            </a:pPr>
            <a:r>
              <a:rPr lang="zh-CN" altLang="en-US" sz="2000" dirty="0" smtClean="0"/>
              <a:t>无损分解</a:t>
            </a:r>
          </a:p>
          <a:p>
            <a:pPr lvl="1">
              <a:lnSpc>
                <a:spcPct val="150000"/>
              </a:lnSpc>
            </a:pPr>
            <a:r>
              <a:rPr lang="zh-CN" altLang="en-US" sz="2000" dirty="0" smtClean="0"/>
              <a:t>可能不满足保持依赖</a:t>
            </a:r>
            <a:endParaRPr lang="en-US" altLang="zh-CN" sz="2000" dirty="0" smtClean="0"/>
          </a:p>
          <a:p>
            <a:pPr lvl="1">
              <a:lnSpc>
                <a:spcPct val="150000"/>
              </a:lnSpc>
            </a:pPr>
            <a:endParaRPr lang="en-US" altLang="zh-CN" sz="2800" dirty="0" smtClean="0"/>
          </a:p>
        </p:txBody>
      </p:sp>
      <p:sp>
        <p:nvSpPr>
          <p:cNvPr id="157700" name="Rectangle 4"/>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tabLst>
                <a:tab pos="684213" algn="l"/>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tabLst>
                <a:tab pos="684213" algn="l"/>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684213" algn="l"/>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684213" algn="l"/>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684213" algn="l"/>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684213" algn="l"/>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684213" algn="l"/>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684213" algn="l"/>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684213" algn="l"/>
              </a:tabLst>
              <a:defRPr kumimoji="1">
                <a:solidFill>
                  <a:schemeClr val="tx1"/>
                </a:solidFill>
                <a:latin typeface="宋体" panose="02010600030101010101" pitchFamily="2" charset="-122"/>
                <a:ea typeface="宋体" panose="02010600030101010101" pitchFamily="2" charset="-122"/>
              </a:defRPr>
            </a:lvl9pPr>
          </a:lstStyle>
          <a:p>
            <a:endParaRPr lang="zh-CN" altLang="zh-CN" sz="1800" i="1">
              <a:latin typeface="Helvetica" panose="020B0604020202020204" pitchFamily="34" charset="0"/>
              <a:sym typeface="Monotype Sorts" charset="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mtClean="0"/>
              <a:t>设计目标</a:t>
            </a:r>
          </a:p>
        </p:txBody>
      </p:sp>
      <p:sp>
        <p:nvSpPr>
          <p:cNvPr id="159747" name="Rectangle 3"/>
          <p:cNvSpPr>
            <a:spLocks noGrp="1" noChangeArrowheads="1"/>
          </p:cNvSpPr>
          <p:nvPr>
            <p:ph type="body" idx="1"/>
          </p:nvPr>
        </p:nvSpPr>
        <p:spPr>
          <a:xfrm>
            <a:off x="361442" y="936625"/>
            <a:ext cx="8655050" cy="4903788"/>
          </a:xfrm>
        </p:spPr>
        <p:txBody>
          <a:bodyPr/>
          <a:lstStyle/>
          <a:p>
            <a:r>
              <a:rPr lang="zh-CN" altLang="en-US" sz="2400" dirty="0" smtClean="0"/>
              <a:t>对应用函数依赖进行数据库设计的目标</a:t>
            </a:r>
            <a:endParaRPr lang="en-US" altLang="zh-CN" sz="2400" dirty="0" smtClean="0"/>
          </a:p>
          <a:p>
            <a:pPr lvl="1"/>
            <a:r>
              <a:rPr lang="en-US" altLang="zh-CN" sz="2000" dirty="0" smtClean="0"/>
              <a:t>BCNF</a:t>
            </a:r>
          </a:p>
          <a:p>
            <a:pPr lvl="1"/>
            <a:r>
              <a:rPr lang="zh-CN" altLang="en-US" sz="2000" dirty="0" smtClean="0"/>
              <a:t>无损</a:t>
            </a:r>
            <a:endParaRPr lang="en-US" altLang="zh-CN" sz="2000" dirty="0" smtClean="0"/>
          </a:p>
          <a:p>
            <a:pPr lvl="1"/>
            <a:r>
              <a:rPr lang="zh-CN" altLang="en-US" sz="2000" dirty="0" smtClean="0"/>
              <a:t>保持依赖</a:t>
            </a:r>
            <a:endParaRPr lang="en-US" altLang="zh-CN" sz="2000" dirty="0" smtClean="0"/>
          </a:p>
          <a:p>
            <a:r>
              <a:rPr lang="zh-CN" altLang="en-US" sz="2400" dirty="0" smtClean="0"/>
              <a:t>不能同时达到以上要求，通常导致以下结果之一</a:t>
            </a:r>
          </a:p>
          <a:p>
            <a:pPr lvl="1"/>
            <a:r>
              <a:rPr lang="zh-CN" altLang="en-US" sz="2000" dirty="0" smtClean="0"/>
              <a:t>缺乏保持依赖</a:t>
            </a:r>
          </a:p>
          <a:p>
            <a:pPr lvl="1"/>
            <a:r>
              <a:rPr lang="zh-CN" altLang="en-US" sz="2000" dirty="0" smtClean="0"/>
              <a:t>使用</a:t>
            </a:r>
            <a:r>
              <a:rPr lang="en-US" altLang="zh-CN" sz="2000" dirty="0" smtClean="0"/>
              <a:t>3NF</a:t>
            </a:r>
            <a:r>
              <a:rPr lang="zh-CN" altLang="en-US" sz="2000" dirty="0" smtClean="0"/>
              <a:t>造成的冗余</a:t>
            </a:r>
          </a:p>
          <a:p>
            <a:r>
              <a:rPr lang="zh-CN" altLang="en-US" sz="2400" dirty="0" smtClean="0"/>
              <a:t>除了可以通过主码或者唯一约束来声明超码的特殊情况外，</a:t>
            </a:r>
            <a:r>
              <a:rPr lang="en-US" altLang="zh-CN" sz="2400" dirty="0" smtClean="0"/>
              <a:t>SQL</a:t>
            </a:r>
            <a:r>
              <a:rPr lang="zh-CN" altLang="en-US" sz="2400" dirty="0" smtClean="0"/>
              <a:t>不提供指定函数依赖的途径</a:t>
            </a:r>
            <a:endParaRPr lang="en-US" altLang="zh-CN" sz="2400" dirty="0" smtClean="0"/>
          </a:p>
          <a:p>
            <a:pPr lvl="1"/>
            <a:r>
              <a:rPr lang="zh-CN" altLang="en-US" sz="2000" dirty="0" smtClean="0"/>
              <a:t>通过写断言来保证函数依赖</a:t>
            </a:r>
            <a:r>
              <a:rPr lang="en-US" altLang="zh-CN" sz="2000" dirty="0" smtClean="0"/>
              <a:t>, </a:t>
            </a:r>
            <a:r>
              <a:rPr lang="zh-CN" altLang="en-US" sz="2000" dirty="0" smtClean="0"/>
              <a:t>但检查这些断言的开销很大</a:t>
            </a:r>
            <a:r>
              <a:rPr lang="en-US" altLang="zh-CN" sz="2000" dirty="0" smtClean="0"/>
              <a:t>, (</a:t>
            </a:r>
            <a:r>
              <a:rPr lang="zh-CN" altLang="en-US" sz="2000" dirty="0" smtClean="0"/>
              <a:t>而且目前没有数据库系统支持强制实施函数依赖所需的复杂断言</a:t>
            </a:r>
            <a:r>
              <a:rPr lang="en-US" altLang="zh-CN" sz="2000" dirty="0" smtClean="0"/>
              <a:t>!)</a:t>
            </a:r>
          </a:p>
          <a:p>
            <a:r>
              <a:rPr lang="zh-CN" altLang="en-US" sz="2400" dirty="0" smtClean="0"/>
              <a:t>即使有一个保持依赖的分解，如果使用标准</a:t>
            </a:r>
            <a:r>
              <a:rPr lang="en-US" altLang="zh-CN" sz="2400" dirty="0" smtClean="0"/>
              <a:t>SQL</a:t>
            </a:r>
            <a:r>
              <a:rPr lang="zh-CN" altLang="en-US" sz="2400" dirty="0" smtClean="0"/>
              <a:t>，也只能对那些左半部是码的函数依赖进行高效的检查</a:t>
            </a:r>
            <a:endParaRPr lang="en-US" altLang="zh-CN" sz="24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smtClean="0"/>
              <a:t>8.6   </a:t>
            </a:r>
            <a:r>
              <a:rPr lang="zh-CN" altLang="en-US" smtClean="0"/>
              <a:t>多值依赖</a:t>
            </a:r>
          </a:p>
        </p:txBody>
      </p:sp>
      <p:sp>
        <p:nvSpPr>
          <p:cNvPr id="161795" name="Rectangle 3"/>
          <p:cNvSpPr>
            <a:spLocks noGrp="1" noChangeArrowheads="1"/>
          </p:cNvSpPr>
          <p:nvPr>
            <p:ph type="body" idx="1"/>
          </p:nvPr>
        </p:nvSpPr>
        <p:spPr/>
        <p:txBody>
          <a:bodyPr/>
          <a:lstStyle/>
          <a:p>
            <a:r>
              <a:rPr lang="zh-CN" altLang="en-US" sz="2400" dirty="0" smtClean="0"/>
              <a:t>假设记录孩子的名字和导师的手机号码</a:t>
            </a:r>
            <a:endParaRPr lang="en-US" altLang="zh-CN" sz="2400" dirty="0" smtClean="0"/>
          </a:p>
          <a:p>
            <a:pPr lvl="1"/>
            <a:r>
              <a:rPr lang="en-US" altLang="zh-CN" sz="2000" i="1" dirty="0" err="1" smtClean="0"/>
              <a:t>inst_child</a:t>
            </a:r>
            <a:r>
              <a:rPr lang="en-US" altLang="zh-CN" sz="2000" dirty="0" smtClean="0"/>
              <a:t>(</a:t>
            </a:r>
            <a:r>
              <a:rPr lang="en-US" altLang="zh-CN" sz="2000" i="1" dirty="0" smtClean="0"/>
              <a:t>ID</a:t>
            </a:r>
            <a:r>
              <a:rPr lang="en-US" altLang="zh-CN" sz="2000" dirty="0" smtClean="0"/>
              <a:t>, </a:t>
            </a:r>
            <a:r>
              <a:rPr lang="en-US" altLang="zh-CN" sz="2000" i="1" dirty="0" err="1" smtClean="0"/>
              <a:t>child_name</a:t>
            </a:r>
            <a:r>
              <a:rPr lang="en-US" altLang="zh-CN" sz="2000" dirty="0" smtClean="0"/>
              <a:t>)</a:t>
            </a:r>
          </a:p>
          <a:p>
            <a:pPr lvl="1"/>
            <a:r>
              <a:rPr lang="en-US" altLang="zh-CN" sz="2000" i="1" dirty="0" err="1" smtClean="0"/>
              <a:t>inst_phone</a:t>
            </a:r>
            <a:r>
              <a:rPr lang="en-US" altLang="zh-CN" sz="2000" dirty="0" smtClean="0"/>
              <a:t>(</a:t>
            </a:r>
            <a:r>
              <a:rPr lang="en-US" altLang="zh-CN" sz="2000" i="1" dirty="0" smtClean="0"/>
              <a:t>ID</a:t>
            </a:r>
            <a:r>
              <a:rPr lang="en-US" altLang="zh-CN" sz="2000" dirty="0" smtClean="0"/>
              <a:t>, </a:t>
            </a:r>
            <a:r>
              <a:rPr lang="en-US" altLang="zh-CN" sz="2000" i="1" dirty="0" err="1" smtClean="0"/>
              <a:t>phone_number</a:t>
            </a:r>
            <a:r>
              <a:rPr lang="en-US" altLang="zh-CN" sz="2000" dirty="0" smtClean="0"/>
              <a:t>)</a:t>
            </a:r>
          </a:p>
          <a:p>
            <a:r>
              <a:rPr lang="zh-CN" altLang="en-US" sz="2400" dirty="0" smtClean="0"/>
              <a:t>若组合这些模式会得到</a:t>
            </a:r>
          </a:p>
          <a:p>
            <a:pPr lvl="1"/>
            <a:r>
              <a:rPr lang="en-US" altLang="zh-CN" sz="2000" i="1" dirty="0" err="1" smtClean="0"/>
              <a:t>inst_info</a:t>
            </a:r>
            <a:r>
              <a:rPr lang="en-US" altLang="zh-CN" sz="2000" dirty="0" smtClean="0"/>
              <a:t>(</a:t>
            </a:r>
            <a:r>
              <a:rPr lang="en-US" altLang="zh-CN" sz="2000" i="1" dirty="0" smtClean="0"/>
              <a:t>ID</a:t>
            </a:r>
            <a:r>
              <a:rPr lang="en-US" altLang="zh-CN" sz="2000" dirty="0" smtClean="0"/>
              <a:t>, </a:t>
            </a:r>
            <a:r>
              <a:rPr lang="en-US" altLang="zh-CN" sz="2000" i="1" dirty="0" err="1" smtClean="0"/>
              <a:t>child_name</a:t>
            </a:r>
            <a:r>
              <a:rPr lang="en-US" altLang="zh-CN" sz="2000" dirty="0" smtClean="0"/>
              <a:t>, </a:t>
            </a:r>
            <a:r>
              <a:rPr lang="en-US" altLang="zh-CN" sz="2000" i="1" dirty="0" err="1" smtClean="0"/>
              <a:t>phone_number</a:t>
            </a:r>
            <a:r>
              <a:rPr lang="en-US" altLang="zh-CN" sz="2000" dirty="0" smtClean="0"/>
              <a:t>)</a:t>
            </a:r>
          </a:p>
          <a:p>
            <a:pPr lvl="1"/>
            <a:r>
              <a:rPr lang="zh-CN" altLang="en-US" sz="2000" dirty="0" smtClean="0"/>
              <a:t>示例数据</a:t>
            </a:r>
            <a:r>
              <a:rPr lang="en-US" altLang="zh-CN" sz="2000" dirty="0" smtClean="0"/>
              <a:t/>
            </a:r>
            <a:br>
              <a:rPr lang="en-US" altLang="zh-CN" sz="2000" dirty="0" smtClean="0"/>
            </a:br>
            <a:r>
              <a:rPr lang="en-US" altLang="zh-CN" sz="2000" dirty="0" smtClean="0"/>
              <a:t>(99999, David, 512-555-1234)</a:t>
            </a:r>
            <a:br>
              <a:rPr lang="en-US" altLang="zh-CN" sz="2000" dirty="0" smtClean="0"/>
            </a:br>
            <a:r>
              <a:rPr lang="en-US" altLang="zh-CN" sz="2000" dirty="0" smtClean="0"/>
              <a:t>(99999, David, 512-555-4321)</a:t>
            </a:r>
            <a:br>
              <a:rPr lang="en-US" altLang="zh-CN" sz="2000" dirty="0" smtClean="0"/>
            </a:br>
            <a:r>
              <a:rPr lang="en-US" altLang="zh-CN" sz="2000" dirty="0" smtClean="0"/>
              <a:t>(99999, William, 512-555-1234)</a:t>
            </a:r>
            <a:br>
              <a:rPr lang="en-US" altLang="zh-CN" sz="2000" dirty="0" smtClean="0"/>
            </a:br>
            <a:r>
              <a:rPr lang="en-US" altLang="zh-CN" sz="2000" dirty="0" smtClean="0"/>
              <a:t>(99999, William, 512-555-4321)</a:t>
            </a:r>
          </a:p>
          <a:p>
            <a:r>
              <a:rPr lang="zh-CN" altLang="en-US" sz="2400" dirty="0" smtClean="0"/>
              <a:t>此关系属于</a:t>
            </a:r>
            <a:r>
              <a:rPr lang="en-US" altLang="zh-CN" sz="2400" dirty="0" smtClean="0"/>
              <a:t>BCNF</a:t>
            </a:r>
          </a:p>
          <a:p>
            <a:pPr lvl="1"/>
            <a:r>
              <a:rPr lang="zh-CN" altLang="en-US" sz="2000" dirty="0" smtClean="0"/>
              <a:t>为什么</a:t>
            </a:r>
            <a:r>
              <a:rPr lang="en-US" altLang="zh-CN" sz="2000" dirty="0"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smtClean="0"/>
              <a:t>多值依赖 </a:t>
            </a:r>
            <a:r>
              <a:rPr lang="en-US" altLang="zh-CN" smtClean="0"/>
              <a:t>(MVDs)</a:t>
            </a:r>
          </a:p>
        </p:txBody>
      </p:sp>
      <p:sp>
        <p:nvSpPr>
          <p:cNvPr id="163843" name="Rectangle 3"/>
          <p:cNvSpPr>
            <a:spLocks noGrp="1" noChangeArrowheads="1"/>
          </p:cNvSpPr>
          <p:nvPr>
            <p:ph type="body" idx="1"/>
          </p:nvPr>
        </p:nvSpPr>
        <p:spPr>
          <a:xfrm>
            <a:off x="814388" y="954088"/>
            <a:ext cx="7605712" cy="4533900"/>
          </a:xfrm>
        </p:spPr>
        <p:txBody>
          <a:bodyPr/>
          <a:lstStyle/>
          <a:p>
            <a:pPr>
              <a:tabLst>
                <a:tab pos="1890713" algn="l"/>
                <a:tab pos="2798763" algn="l"/>
              </a:tabLst>
            </a:pPr>
            <a:r>
              <a:rPr lang="zh-CN" altLang="en-US" sz="2400" smtClean="0"/>
              <a:t>令</a:t>
            </a:r>
            <a:r>
              <a:rPr lang="en-US" altLang="zh-CN" sz="2400" smtClean="0"/>
              <a:t>R</a:t>
            </a:r>
            <a:r>
              <a:rPr lang="zh-CN" altLang="en-US" sz="2400" smtClean="0"/>
              <a:t>为一关系模式，并令</a:t>
            </a:r>
            <a:r>
              <a:rPr lang="en-US" altLang="zh-CN" sz="2400" smtClean="0"/>
              <a:t> </a:t>
            </a:r>
            <a:r>
              <a:rPr lang="en-US" altLang="zh-CN" sz="2400" smtClean="0">
                <a:sym typeface="Symbol" panose="05050102010706020507" pitchFamily="18" charset="2"/>
              </a:rPr>
              <a:t>  </a:t>
            </a:r>
            <a:r>
              <a:rPr lang="en-US" altLang="zh-CN" sz="2400" i="1" smtClean="0">
                <a:sym typeface="Symbol" panose="05050102010706020507" pitchFamily="18" charset="2"/>
              </a:rPr>
              <a:t>R</a:t>
            </a:r>
            <a:r>
              <a:rPr lang="en-US" altLang="zh-CN" sz="2400" smtClean="0">
                <a:sym typeface="Symbol" panose="05050102010706020507" pitchFamily="18" charset="2"/>
              </a:rPr>
              <a:t> </a:t>
            </a:r>
            <a:r>
              <a:rPr lang="zh-CN" altLang="en-US" sz="2400" smtClean="0">
                <a:sym typeface="Symbol" panose="05050102010706020507" pitchFamily="18" charset="2"/>
              </a:rPr>
              <a:t>且 </a:t>
            </a:r>
            <a:r>
              <a:rPr lang="zh-CN" altLang="en-US" sz="2400" smtClean="0">
                <a:sym typeface="Greek Symbols" pitchFamily="18" charset="2"/>
              </a:rPr>
              <a:t> </a:t>
            </a:r>
            <a:r>
              <a:rPr lang="zh-CN" altLang="en-US" sz="2400" smtClean="0">
                <a:sym typeface="Symbol" panose="05050102010706020507" pitchFamily="18" charset="2"/>
              </a:rPr>
              <a:t> </a:t>
            </a:r>
            <a:r>
              <a:rPr lang="en-US" altLang="zh-CN" sz="2400" i="1" smtClean="0">
                <a:sym typeface="Symbol" panose="05050102010706020507" pitchFamily="18" charset="2"/>
              </a:rPr>
              <a:t>R. </a:t>
            </a:r>
            <a:r>
              <a:rPr lang="en-US" altLang="zh-CN" sz="2400" smtClean="0">
                <a:sym typeface="Symbol" panose="05050102010706020507" pitchFamily="18" charset="2"/>
              </a:rPr>
              <a:t>  </a:t>
            </a:r>
            <a:r>
              <a:rPr lang="zh-CN" altLang="en-US" sz="2400" b="1" smtClean="0">
                <a:solidFill>
                  <a:srgbClr val="000099"/>
                </a:solidFill>
                <a:sym typeface="Symbol" panose="05050102010706020507" pitchFamily="18" charset="2"/>
              </a:rPr>
              <a:t>多值依赖</a:t>
            </a:r>
            <a:r>
              <a:rPr lang="zh-CN" altLang="en-US" sz="2400" smtClean="0">
                <a:sym typeface="Symbol" panose="05050102010706020507" pitchFamily="18" charset="2"/>
              </a:rPr>
              <a:t> </a:t>
            </a:r>
            <a:endParaRPr lang="zh-CN" altLang="en-US" sz="2400" smtClean="0"/>
          </a:p>
          <a:p>
            <a:pPr>
              <a:buFont typeface="Monotype Sorts" charset="2"/>
              <a:buNone/>
              <a:tabLst>
                <a:tab pos="1890713" algn="l"/>
                <a:tab pos="2798763" algn="l"/>
              </a:tabLst>
            </a:pPr>
            <a:r>
              <a:rPr lang="en-US" altLang="zh-CN" sz="2400" smtClean="0">
                <a:sym typeface="Greek Symbols" pitchFamily="18" charset="2"/>
              </a:rPr>
              <a:t>			</a:t>
            </a:r>
            <a:r>
              <a:rPr lang="en-US" altLang="zh-CN" sz="2400" smtClean="0">
                <a:sym typeface="Symbol" panose="05050102010706020507" pitchFamily="18" charset="2"/>
              </a:rPr>
              <a:t></a:t>
            </a:r>
            <a:r>
              <a:rPr lang="en-US" altLang="zh-CN" sz="2400" smtClean="0">
                <a:sym typeface="Greek Symbols" pitchFamily="18" charset="2"/>
              </a:rPr>
              <a:t> </a:t>
            </a:r>
            <a:r>
              <a:rPr lang="en-US" altLang="zh-CN" sz="2400" b="1" smtClean="0">
                <a:sym typeface="Symbol" panose="05050102010706020507" pitchFamily="18" charset="2"/>
              </a:rPr>
              <a:t></a:t>
            </a:r>
            <a:r>
              <a:rPr lang="en-US" altLang="zh-CN" sz="2400" smtClean="0">
                <a:sym typeface="Monotype Sorts" charset="2"/>
              </a:rPr>
              <a:t> </a:t>
            </a:r>
            <a:r>
              <a:rPr lang="en-US" altLang="zh-CN" sz="2400" smtClean="0">
                <a:sym typeface="Symbol" panose="05050102010706020507" pitchFamily="18" charset="2"/>
              </a:rPr>
              <a:t></a:t>
            </a:r>
            <a:endParaRPr lang="en-US" altLang="zh-CN" sz="2400" i="1" smtClean="0">
              <a:sym typeface="Greek Symbols" pitchFamily="18" charset="2"/>
            </a:endParaRPr>
          </a:p>
          <a:p>
            <a:pPr>
              <a:buFont typeface="Monotype Sorts" charset="2"/>
              <a:buNone/>
              <a:tabLst>
                <a:tab pos="1890713" algn="l"/>
                <a:tab pos="2798763" algn="l"/>
              </a:tabLst>
            </a:pPr>
            <a:r>
              <a:rPr lang="en-US" altLang="zh-CN" sz="2400" i="1" smtClean="0">
                <a:sym typeface="Greek Symbols" pitchFamily="18" charset="2"/>
              </a:rPr>
              <a:t>	</a:t>
            </a:r>
            <a:r>
              <a:rPr lang="zh-CN" altLang="en-US" sz="2400" smtClean="0">
                <a:sym typeface="Greek Symbols" pitchFamily="18" charset="2"/>
              </a:rPr>
              <a:t>在</a:t>
            </a:r>
            <a:r>
              <a:rPr lang="en-US" altLang="zh-CN" sz="2400" smtClean="0">
                <a:sym typeface="Greek Symbols" pitchFamily="18" charset="2"/>
              </a:rPr>
              <a:t>R</a:t>
            </a:r>
            <a:r>
              <a:rPr lang="zh-CN" altLang="en-US" sz="2400" smtClean="0">
                <a:sym typeface="Greek Symbols" pitchFamily="18" charset="2"/>
              </a:rPr>
              <a:t>上成立的条件是</a:t>
            </a:r>
            <a:r>
              <a:rPr lang="en-US" altLang="zh-CN" sz="2400" i="1" smtClean="0">
                <a:sym typeface="Greek Symbols" pitchFamily="18" charset="2"/>
              </a:rPr>
              <a:t>,</a:t>
            </a:r>
            <a:r>
              <a:rPr lang="zh-CN" altLang="en-US" sz="2400" smtClean="0">
                <a:sym typeface="Greek Symbols" pitchFamily="18" charset="2"/>
              </a:rPr>
              <a:t>在关系</a:t>
            </a:r>
            <a:r>
              <a:rPr lang="en-US" altLang="zh-CN" sz="2400" smtClean="0">
                <a:sym typeface="Greek Symbols" pitchFamily="18" charset="2"/>
              </a:rPr>
              <a:t>R</a:t>
            </a:r>
            <a:r>
              <a:rPr lang="zh-CN" altLang="en-US" sz="2400" smtClean="0">
                <a:sym typeface="Greek Symbols" pitchFamily="18" charset="2"/>
              </a:rPr>
              <a:t>的合法实例</a:t>
            </a:r>
            <a:r>
              <a:rPr lang="en-US" altLang="zh-CN" sz="2400" smtClean="0">
                <a:sym typeface="Greek Symbols" pitchFamily="18" charset="2"/>
              </a:rPr>
              <a:t>r</a:t>
            </a:r>
            <a:r>
              <a:rPr lang="zh-CN" altLang="en-US" sz="2400" smtClean="0">
                <a:sym typeface="Greek Symbols" pitchFamily="18" charset="2"/>
              </a:rPr>
              <a:t>中，对于</a:t>
            </a:r>
            <a:r>
              <a:rPr lang="en-US" altLang="zh-CN" sz="2400" smtClean="0">
                <a:sym typeface="Greek Symbols" pitchFamily="18" charset="2"/>
              </a:rPr>
              <a:t>r</a:t>
            </a:r>
            <a:r>
              <a:rPr lang="zh-CN" altLang="en-US" sz="2400" smtClean="0">
                <a:sym typeface="Greek Symbols" pitchFamily="18" charset="2"/>
              </a:rPr>
              <a:t>中任意一对满足</a:t>
            </a:r>
            <a:r>
              <a:rPr lang="en-US" altLang="zh-CN" sz="2400" smtClean="0">
                <a:sym typeface="Greek Symbols" pitchFamily="18" charset="2"/>
              </a:rPr>
              <a:t> </a:t>
            </a:r>
            <a:r>
              <a:rPr lang="en-US" altLang="zh-CN" sz="2400" i="1" smtClean="0">
                <a:sym typeface="Greek Symbols" pitchFamily="18" charset="2"/>
              </a:rPr>
              <a:t>t</a:t>
            </a:r>
            <a:r>
              <a:rPr lang="en-US" altLang="zh-CN" sz="2400" baseline="-25000" smtClean="0">
                <a:sym typeface="Greek Symbols" pitchFamily="18" charset="2"/>
              </a:rPr>
              <a:t>1</a:t>
            </a:r>
            <a:r>
              <a:rPr lang="en-US" altLang="zh-CN" sz="2400" smtClean="0">
                <a:sym typeface="Greek Symbols" pitchFamily="18" charset="2"/>
              </a:rPr>
              <a:t>[</a:t>
            </a:r>
            <a:r>
              <a:rPr lang="en-US" altLang="zh-CN" sz="2400" smtClean="0">
                <a:sym typeface="Symbol" panose="05050102010706020507" pitchFamily="18" charset="2"/>
              </a:rPr>
              <a:t></a:t>
            </a:r>
            <a:r>
              <a:rPr lang="en-US" altLang="zh-CN" sz="2400" smtClean="0">
                <a:sym typeface="Greek Symbols" pitchFamily="18" charset="2"/>
              </a:rPr>
              <a:t>] = </a:t>
            </a:r>
            <a:r>
              <a:rPr lang="en-US" altLang="zh-CN" sz="2400" i="1" smtClean="0">
                <a:sym typeface="Greek Symbols" pitchFamily="18" charset="2"/>
              </a:rPr>
              <a:t>t</a:t>
            </a:r>
            <a:r>
              <a:rPr lang="en-US" altLang="zh-CN" sz="2400" i="1" baseline="-25000" smtClean="0">
                <a:sym typeface="Greek Symbols" pitchFamily="18" charset="2"/>
              </a:rPr>
              <a:t>2 </a:t>
            </a:r>
            <a:r>
              <a:rPr lang="en-US" altLang="zh-CN" sz="2400" smtClean="0">
                <a:sym typeface="Greek Symbols" pitchFamily="18" charset="2"/>
              </a:rPr>
              <a:t>[</a:t>
            </a:r>
            <a:r>
              <a:rPr lang="en-US" altLang="zh-CN" sz="2400" smtClean="0">
                <a:sym typeface="Symbol" panose="05050102010706020507" pitchFamily="18" charset="2"/>
              </a:rPr>
              <a:t></a:t>
            </a:r>
            <a:r>
              <a:rPr lang="en-US" altLang="zh-CN" sz="2400" smtClean="0">
                <a:sym typeface="Greek Symbols" pitchFamily="18" charset="2"/>
              </a:rPr>
              <a:t>]</a:t>
            </a:r>
            <a:r>
              <a:rPr lang="zh-CN" altLang="en-US" sz="2400" smtClean="0">
                <a:sym typeface="Greek Symbols" pitchFamily="18" charset="2"/>
              </a:rPr>
              <a:t>的元组对</a:t>
            </a:r>
            <a:r>
              <a:rPr lang="en-US" altLang="zh-CN" sz="2400" i="1" smtClean="0">
                <a:sym typeface="Greek Symbols" pitchFamily="18" charset="2"/>
              </a:rPr>
              <a:t>t</a:t>
            </a:r>
            <a:r>
              <a:rPr lang="en-US" altLang="zh-CN" sz="2400" baseline="-25000" smtClean="0">
                <a:sym typeface="Greek Symbols" pitchFamily="18" charset="2"/>
              </a:rPr>
              <a:t>1 </a:t>
            </a:r>
            <a:r>
              <a:rPr lang="zh-CN" altLang="en-US" sz="2400" smtClean="0">
                <a:sym typeface="Greek Symbols" pitchFamily="18" charset="2"/>
              </a:rPr>
              <a:t>和 </a:t>
            </a:r>
            <a:r>
              <a:rPr lang="en-US" altLang="zh-CN" sz="2400" i="1" smtClean="0">
                <a:sym typeface="Greek Symbols" pitchFamily="18" charset="2"/>
              </a:rPr>
              <a:t>t</a:t>
            </a:r>
            <a:r>
              <a:rPr lang="en-US" altLang="zh-CN" sz="2400" i="1" baseline="-25000" smtClean="0">
                <a:sym typeface="Greek Symbols" pitchFamily="18" charset="2"/>
              </a:rPr>
              <a:t>2</a:t>
            </a:r>
            <a:r>
              <a:rPr lang="en-US" altLang="zh-CN" sz="2400" smtClean="0">
                <a:sym typeface="Greek Symbols" pitchFamily="18" charset="2"/>
              </a:rPr>
              <a:t> </a:t>
            </a:r>
            <a:r>
              <a:rPr lang="zh-CN" altLang="en-US" sz="2400" smtClean="0">
                <a:sym typeface="Greek Symbols" pitchFamily="18" charset="2"/>
              </a:rPr>
              <a:t>，</a:t>
            </a:r>
            <a:r>
              <a:rPr lang="en-US" altLang="zh-CN" sz="2400" smtClean="0">
                <a:sym typeface="Greek Symbols" pitchFamily="18" charset="2"/>
              </a:rPr>
              <a:t>r</a:t>
            </a:r>
            <a:r>
              <a:rPr lang="zh-CN" altLang="en-US" sz="2400" smtClean="0">
                <a:sym typeface="Greek Symbols" pitchFamily="18" charset="2"/>
              </a:rPr>
              <a:t>中都存在元组 </a:t>
            </a:r>
            <a:r>
              <a:rPr lang="en-US" altLang="zh-CN" sz="2400" i="1" smtClean="0">
                <a:sym typeface="Greek Symbols" pitchFamily="18" charset="2"/>
              </a:rPr>
              <a:t>t</a:t>
            </a:r>
            <a:r>
              <a:rPr lang="en-US" altLang="zh-CN" sz="2400" i="1" baseline="-25000" smtClean="0">
                <a:sym typeface="Greek Symbols" pitchFamily="18" charset="2"/>
              </a:rPr>
              <a:t>3</a:t>
            </a:r>
            <a:r>
              <a:rPr lang="en-US" altLang="zh-CN" sz="2400" smtClean="0">
                <a:sym typeface="Greek Symbols" pitchFamily="18" charset="2"/>
              </a:rPr>
              <a:t> </a:t>
            </a:r>
            <a:r>
              <a:rPr lang="zh-CN" altLang="en-US" sz="2400" smtClean="0">
                <a:sym typeface="Greek Symbols" pitchFamily="18" charset="2"/>
              </a:rPr>
              <a:t>和 </a:t>
            </a:r>
            <a:r>
              <a:rPr lang="en-US" altLang="zh-CN" sz="2400" i="1" smtClean="0">
                <a:sym typeface="Greek Symbols" pitchFamily="18" charset="2"/>
              </a:rPr>
              <a:t>t</a:t>
            </a:r>
            <a:r>
              <a:rPr lang="en-US" altLang="zh-CN" sz="2400" baseline="-25000" smtClean="0">
                <a:sym typeface="Greek Symbols" pitchFamily="18" charset="2"/>
              </a:rPr>
              <a:t>4</a:t>
            </a:r>
            <a:r>
              <a:rPr lang="en-US" altLang="zh-CN" sz="2400" smtClean="0">
                <a:sym typeface="Greek Symbols" pitchFamily="18" charset="2"/>
              </a:rPr>
              <a:t> </a:t>
            </a:r>
            <a:r>
              <a:rPr lang="zh-CN" altLang="en-US" sz="2400" smtClean="0">
                <a:sym typeface="Greek Symbols" pitchFamily="18" charset="2"/>
              </a:rPr>
              <a:t>，使得</a:t>
            </a:r>
            <a:r>
              <a:rPr lang="en-US" altLang="zh-CN" sz="2400" smtClean="0">
                <a:sym typeface="Greek Symbols" pitchFamily="18" charset="2"/>
              </a:rPr>
              <a:t>: </a:t>
            </a:r>
          </a:p>
          <a:p>
            <a:pPr>
              <a:lnSpc>
                <a:spcPct val="150000"/>
              </a:lnSpc>
              <a:buFont typeface="Monotype Sorts" charset="2"/>
              <a:buNone/>
              <a:tabLst>
                <a:tab pos="1890713" algn="l"/>
                <a:tab pos="2798763" algn="l"/>
              </a:tabLst>
            </a:pPr>
            <a:r>
              <a:rPr lang="en-US" altLang="zh-CN" sz="2400" smtClean="0">
                <a:sym typeface="Greek Symbols" pitchFamily="18" charset="2"/>
              </a:rPr>
              <a:t>		</a:t>
            </a:r>
            <a:r>
              <a:rPr lang="en-US" altLang="zh-CN" sz="2000" smtClean="0">
                <a:sym typeface="Greek Symbols" pitchFamily="18" charset="2"/>
              </a:rPr>
              <a:t> </a:t>
            </a:r>
            <a:r>
              <a:rPr lang="en-US" altLang="zh-CN" sz="2000" i="1" smtClean="0">
                <a:sym typeface="Greek Symbols" pitchFamily="18" charset="2"/>
              </a:rPr>
              <a:t>t</a:t>
            </a:r>
            <a:r>
              <a:rPr lang="en-US" altLang="zh-CN" sz="2000" baseline="-25000" smtClean="0">
                <a:sym typeface="Greek Symbols" pitchFamily="18" charset="2"/>
              </a:rPr>
              <a:t>1</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i="1" baseline="-25000" smtClean="0">
                <a:sym typeface="Greek Symbols" pitchFamily="18" charset="2"/>
              </a:rPr>
              <a:t>2 </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baseline="-25000" smtClean="0">
                <a:sym typeface="Greek Symbols" pitchFamily="18" charset="2"/>
              </a:rPr>
              <a:t>3</a:t>
            </a:r>
            <a:r>
              <a:rPr lang="en-US" altLang="zh-CN" sz="2000" smtClean="0">
                <a:sym typeface="Greek Symbols" pitchFamily="18" charset="2"/>
              </a:rPr>
              <a:t> [</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baseline="-25000" smtClean="0">
                <a:sym typeface="Greek Symbols" pitchFamily="18" charset="2"/>
              </a:rPr>
              <a:t>4</a:t>
            </a:r>
            <a:r>
              <a:rPr lang="en-US" altLang="zh-CN" sz="2000" i="1" baseline="-25000" smtClean="0">
                <a:sym typeface="Greek Symbols" pitchFamily="18" charset="2"/>
              </a:rPr>
              <a:t> </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a:t>
            </a:r>
            <a:br>
              <a:rPr lang="en-US" altLang="zh-CN" sz="2000" smtClean="0">
                <a:sym typeface="Greek Symbols" pitchFamily="18" charset="2"/>
              </a:rPr>
            </a:br>
            <a:r>
              <a:rPr lang="en-US" altLang="zh-CN" sz="2000" smtClean="0">
                <a:sym typeface="Greek Symbols" pitchFamily="18" charset="2"/>
              </a:rPr>
              <a:t>	 </a:t>
            </a:r>
            <a:r>
              <a:rPr lang="en-US" altLang="zh-CN" sz="2000" i="1" smtClean="0">
                <a:sym typeface="Greek Symbols" pitchFamily="18" charset="2"/>
              </a:rPr>
              <a:t>t</a:t>
            </a:r>
            <a:r>
              <a:rPr lang="en-US" altLang="zh-CN" sz="2000" baseline="-25000" smtClean="0">
                <a:sym typeface="Greek Symbols" pitchFamily="18" charset="2"/>
              </a:rPr>
              <a:t>3</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baseline="-25000" smtClean="0">
                <a:sym typeface="Greek Symbols" pitchFamily="18" charset="2"/>
              </a:rPr>
              <a:t>1 </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a:t>
            </a:r>
            <a:br>
              <a:rPr lang="en-US" altLang="zh-CN" sz="2000" smtClean="0">
                <a:sym typeface="Greek Symbols" pitchFamily="18" charset="2"/>
              </a:rPr>
            </a:br>
            <a:r>
              <a:rPr lang="en-US" altLang="zh-CN" sz="2000" smtClean="0">
                <a:sym typeface="Greek Symbols" pitchFamily="18" charset="2"/>
              </a:rPr>
              <a:t>	 </a:t>
            </a:r>
            <a:r>
              <a:rPr lang="en-US" altLang="zh-CN" sz="2000" i="1" smtClean="0">
                <a:sym typeface="Greek Symbols" pitchFamily="18" charset="2"/>
              </a:rPr>
              <a:t>t</a:t>
            </a:r>
            <a:r>
              <a:rPr lang="en-US" altLang="zh-CN" sz="2000" baseline="-25000" smtClean="0">
                <a:sym typeface="Greek Symbols" pitchFamily="18" charset="2"/>
              </a:rPr>
              <a:t>3</a:t>
            </a:r>
            <a:r>
              <a:rPr lang="en-US" altLang="zh-CN" sz="2000" smtClean="0">
                <a:sym typeface="Greek Symbols" pitchFamily="18" charset="2"/>
              </a:rPr>
              <a:t>[</a:t>
            </a:r>
            <a:r>
              <a:rPr lang="en-US" altLang="zh-CN" sz="2000" i="1" smtClean="0">
                <a:sym typeface="Greek Symbols" pitchFamily="18" charset="2"/>
              </a:rPr>
              <a:t>R  – </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baseline="-25000" smtClean="0">
                <a:sym typeface="Greek Symbols" pitchFamily="18" charset="2"/>
              </a:rPr>
              <a:t>2</a:t>
            </a:r>
            <a:r>
              <a:rPr lang="en-US" altLang="zh-CN" sz="2000" smtClean="0">
                <a:sym typeface="Greek Symbols" pitchFamily="18" charset="2"/>
              </a:rPr>
              <a:t>[</a:t>
            </a:r>
            <a:r>
              <a:rPr lang="en-US" altLang="zh-CN" sz="2000" i="1" smtClean="0">
                <a:sym typeface="Greek Symbols" pitchFamily="18" charset="2"/>
              </a:rPr>
              <a:t>R  – </a:t>
            </a:r>
            <a:r>
              <a:rPr lang="en-US" altLang="zh-CN" sz="2000" smtClean="0">
                <a:sym typeface="Symbol" panose="05050102010706020507" pitchFamily="18" charset="2"/>
              </a:rPr>
              <a:t></a:t>
            </a:r>
            <a:r>
              <a:rPr lang="en-US" altLang="zh-CN" sz="2000" smtClean="0">
                <a:sym typeface="Greek Symbols" pitchFamily="18" charset="2"/>
              </a:rPr>
              <a:t>] </a:t>
            </a:r>
            <a:br>
              <a:rPr lang="en-US" altLang="zh-CN" sz="2000" smtClean="0">
                <a:sym typeface="Greek Symbols" pitchFamily="18" charset="2"/>
              </a:rPr>
            </a:br>
            <a:r>
              <a:rPr lang="en-US" altLang="zh-CN" sz="2000" smtClean="0">
                <a:sym typeface="Greek Symbols" pitchFamily="18" charset="2"/>
              </a:rPr>
              <a:t>	 </a:t>
            </a:r>
            <a:r>
              <a:rPr lang="en-US" altLang="zh-CN" sz="2000" i="1" smtClean="0">
                <a:sym typeface="Greek Symbols" pitchFamily="18" charset="2"/>
              </a:rPr>
              <a:t>t</a:t>
            </a:r>
            <a:r>
              <a:rPr lang="en-US" altLang="zh-CN" sz="2000" baseline="-25000" smtClean="0">
                <a:sym typeface="Greek Symbols" pitchFamily="18" charset="2"/>
              </a:rPr>
              <a:t>4 </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baseline="-25000" smtClean="0">
                <a:sym typeface="Greek Symbols" pitchFamily="18" charset="2"/>
              </a:rPr>
              <a:t>2</a:t>
            </a:r>
            <a:r>
              <a:rPr lang="en-US" altLang="zh-CN" sz="2000" smtClean="0">
                <a:sym typeface="Greek Symbols" pitchFamily="18" charset="2"/>
              </a:rPr>
              <a:t>[</a:t>
            </a:r>
            <a:r>
              <a:rPr lang="en-US" altLang="zh-CN" sz="2000" smtClean="0">
                <a:sym typeface="Symbol" panose="05050102010706020507" pitchFamily="18" charset="2"/>
              </a:rPr>
              <a:t></a:t>
            </a:r>
            <a:r>
              <a:rPr lang="en-US" altLang="zh-CN" sz="2000" smtClean="0">
                <a:sym typeface="Greek Symbols" pitchFamily="18" charset="2"/>
              </a:rPr>
              <a:t>] </a:t>
            </a:r>
            <a:br>
              <a:rPr lang="en-US" altLang="zh-CN" sz="2000" smtClean="0">
                <a:sym typeface="Greek Symbols" pitchFamily="18" charset="2"/>
              </a:rPr>
            </a:br>
            <a:r>
              <a:rPr lang="en-US" altLang="zh-CN" sz="2000" smtClean="0">
                <a:sym typeface="Greek Symbols" pitchFamily="18" charset="2"/>
              </a:rPr>
              <a:t>	 </a:t>
            </a:r>
            <a:r>
              <a:rPr lang="en-US" altLang="zh-CN" sz="2000" i="1" smtClean="0">
                <a:sym typeface="Greek Symbols" pitchFamily="18" charset="2"/>
              </a:rPr>
              <a:t>t</a:t>
            </a:r>
            <a:r>
              <a:rPr lang="en-US" altLang="zh-CN" sz="2000" baseline="-25000" smtClean="0">
                <a:sym typeface="Greek Symbols" pitchFamily="18" charset="2"/>
              </a:rPr>
              <a:t>4</a:t>
            </a:r>
            <a:r>
              <a:rPr lang="en-US" altLang="zh-CN" sz="2000" smtClean="0">
                <a:sym typeface="Greek Symbols" pitchFamily="18" charset="2"/>
              </a:rPr>
              <a:t>[</a:t>
            </a:r>
            <a:r>
              <a:rPr lang="en-US" altLang="zh-CN" sz="2000" i="1" smtClean="0">
                <a:sym typeface="Greek Symbols" pitchFamily="18" charset="2"/>
              </a:rPr>
              <a:t>R  – </a:t>
            </a:r>
            <a:r>
              <a:rPr lang="en-US" altLang="zh-CN" sz="2000" smtClean="0">
                <a:sym typeface="Symbol" panose="05050102010706020507" pitchFamily="18" charset="2"/>
              </a:rPr>
              <a:t></a:t>
            </a:r>
            <a:r>
              <a:rPr lang="en-US" altLang="zh-CN" sz="2000" smtClean="0">
                <a:sym typeface="Greek Symbols" pitchFamily="18" charset="2"/>
              </a:rPr>
              <a:t>] =  </a:t>
            </a:r>
            <a:r>
              <a:rPr lang="en-US" altLang="zh-CN" sz="2000" i="1" smtClean="0">
                <a:sym typeface="Greek Symbols" pitchFamily="18" charset="2"/>
              </a:rPr>
              <a:t>t</a:t>
            </a:r>
            <a:r>
              <a:rPr lang="en-US" altLang="zh-CN" sz="2000" baseline="-25000" smtClean="0">
                <a:sym typeface="Greek Symbols" pitchFamily="18" charset="2"/>
              </a:rPr>
              <a:t>1</a:t>
            </a:r>
            <a:r>
              <a:rPr lang="en-US" altLang="zh-CN" sz="2000" smtClean="0">
                <a:sym typeface="Greek Symbols" pitchFamily="18" charset="2"/>
              </a:rPr>
              <a:t>[</a:t>
            </a:r>
            <a:r>
              <a:rPr lang="en-US" altLang="zh-CN" sz="2000" i="1" smtClean="0">
                <a:sym typeface="Greek Symbols" pitchFamily="18" charset="2"/>
              </a:rPr>
              <a:t>R  – </a:t>
            </a:r>
            <a:r>
              <a:rPr lang="en-US" altLang="zh-CN" sz="2000" smtClean="0">
                <a:sym typeface="Symbol" panose="05050102010706020507" pitchFamily="18" charset="2"/>
              </a:rPr>
              <a:t></a:t>
            </a:r>
            <a:r>
              <a:rPr lang="en-US" altLang="zh-CN" sz="2000" smtClean="0">
                <a:sym typeface="Greek Symbols" pitchFamily="18" charset="2"/>
              </a:rPr>
              <a:t>] </a:t>
            </a:r>
            <a:br>
              <a:rPr lang="en-US" altLang="zh-CN" sz="2000" smtClean="0">
                <a:sym typeface="Greek Symbols" pitchFamily="18" charset="2"/>
              </a:rPr>
            </a:br>
            <a:endParaRPr lang="en-US" altLang="zh-CN" sz="2400" smtClean="0">
              <a:sym typeface="Greek Symbols" pitchFamily="18" charset="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smtClean="0"/>
              <a:t>MVD (</a:t>
            </a:r>
            <a:r>
              <a:rPr lang="zh-CN" altLang="en-US" smtClean="0"/>
              <a:t>续</a:t>
            </a:r>
            <a:r>
              <a:rPr lang="en-US" altLang="zh-CN" smtClean="0"/>
              <a:t>)</a:t>
            </a:r>
          </a:p>
        </p:txBody>
      </p:sp>
      <p:sp>
        <p:nvSpPr>
          <p:cNvPr id="165891" name="Rectangle 3"/>
          <p:cNvSpPr>
            <a:spLocks noGrp="1" noChangeArrowheads="1"/>
          </p:cNvSpPr>
          <p:nvPr>
            <p:ph type="body" idx="1"/>
          </p:nvPr>
        </p:nvSpPr>
        <p:spPr>
          <a:xfrm>
            <a:off x="814388" y="1093788"/>
            <a:ext cx="7661275" cy="669925"/>
          </a:xfrm>
        </p:spPr>
        <p:txBody>
          <a:bodyPr/>
          <a:lstStyle/>
          <a:p>
            <a:r>
              <a:rPr lang="en-US" altLang="zh-CN" sz="2400" smtClean="0">
                <a:sym typeface="Symbol" panose="05050102010706020507" pitchFamily="18" charset="2"/>
              </a:rPr>
              <a:t></a:t>
            </a:r>
            <a:r>
              <a:rPr lang="en-US" altLang="zh-CN" sz="2400" smtClean="0">
                <a:sym typeface="Greek Symbols" pitchFamily="18" charset="2"/>
              </a:rPr>
              <a:t> </a:t>
            </a:r>
            <a:r>
              <a:rPr lang="en-US" altLang="zh-CN" sz="2400" b="1" smtClean="0">
                <a:sym typeface="Symbol" panose="05050102010706020507" pitchFamily="18" charset="2"/>
              </a:rPr>
              <a:t></a:t>
            </a:r>
            <a:r>
              <a:rPr lang="en-US" altLang="zh-CN" sz="2400" i="1" smtClean="0">
                <a:sym typeface="Monotype Sorts" charset="2"/>
              </a:rPr>
              <a:t> </a:t>
            </a:r>
            <a:r>
              <a:rPr lang="en-US" altLang="zh-CN" sz="2400" smtClean="0">
                <a:sym typeface="Symbol" panose="05050102010706020507" pitchFamily="18" charset="2"/>
              </a:rPr>
              <a:t></a:t>
            </a:r>
          </a:p>
        </p:txBody>
      </p:sp>
      <p:pic>
        <p:nvPicPr>
          <p:cNvPr id="165892"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2184400"/>
            <a:ext cx="61722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smtClean="0"/>
              <a:t>多值依赖</a:t>
            </a:r>
          </a:p>
        </p:txBody>
      </p:sp>
      <p:sp>
        <p:nvSpPr>
          <p:cNvPr id="167939" name="Rectangle 3"/>
          <p:cNvSpPr>
            <a:spLocks noGrp="1" noChangeArrowheads="1"/>
          </p:cNvSpPr>
          <p:nvPr>
            <p:ph type="body" idx="1"/>
          </p:nvPr>
        </p:nvSpPr>
        <p:spPr>
          <a:xfrm>
            <a:off x="685800" y="1371600"/>
            <a:ext cx="7772400" cy="565150"/>
          </a:xfrm>
        </p:spPr>
        <p:txBody>
          <a:bodyPr/>
          <a:lstStyle/>
          <a:p>
            <a:pPr eaLnBrk="1" hangingPunct="1"/>
            <a:r>
              <a:rPr lang="zh-CN" altLang="en-US" b="1" smtClean="0">
                <a:latin typeface="华文新魏" panose="02010800040101010101" pitchFamily="2" charset="-122"/>
              </a:rPr>
              <a:t>找出关系上所满足的多值依赖</a:t>
            </a:r>
          </a:p>
        </p:txBody>
      </p:sp>
      <p:grpSp>
        <p:nvGrpSpPr>
          <p:cNvPr id="167940" name="Group 4"/>
          <p:cNvGrpSpPr>
            <a:grpSpLocks/>
          </p:cNvGrpSpPr>
          <p:nvPr/>
        </p:nvGrpSpPr>
        <p:grpSpPr bwMode="auto">
          <a:xfrm>
            <a:off x="2514600" y="2138363"/>
            <a:ext cx="3886200" cy="1824037"/>
            <a:chOff x="960" y="1968"/>
            <a:chExt cx="2448" cy="1245"/>
          </a:xfrm>
        </p:grpSpPr>
        <p:sp>
          <p:nvSpPr>
            <p:cNvPr id="167999" name="Rectangle 5"/>
            <p:cNvSpPr>
              <a:spLocks noChangeArrowheads="1"/>
            </p:cNvSpPr>
            <p:nvPr/>
          </p:nvSpPr>
          <p:spPr bwMode="auto">
            <a:xfrm>
              <a:off x="2592"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c3</a:t>
              </a:r>
            </a:p>
          </p:txBody>
        </p:sp>
        <p:sp>
          <p:nvSpPr>
            <p:cNvPr id="168000" name="Rectangle 6"/>
            <p:cNvSpPr>
              <a:spLocks noChangeArrowheads="1"/>
            </p:cNvSpPr>
            <p:nvPr/>
          </p:nvSpPr>
          <p:spPr bwMode="auto">
            <a:xfrm>
              <a:off x="2592"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168001" name="Rectangle 7"/>
            <p:cNvSpPr>
              <a:spLocks noChangeArrowheads="1"/>
            </p:cNvSpPr>
            <p:nvPr/>
          </p:nvSpPr>
          <p:spPr bwMode="auto">
            <a:xfrm>
              <a:off x="2592"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c2</a:t>
              </a:r>
            </a:p>
          </p:txBody>
        </p:sp>
        <p:sp>
          <p:nvSpPr>
            <p:cNvPr id="168002" name="Rectangle 8"/>
            <p:cNvSpPr>
              <a:spLocks noChangeArrowheads="1"/>
            </p:cNvSpPr>
            <p:nvPr/>
          </p:nvSpPr>
          <p:spPr bwMode="auto">
            <a:xfrm>
              <a:off x="2592"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168003" name="Rectangle 9"/>
            <p:cNvSpPr>
              <a:spLocks noChangeArrowheads="1"/>
            </p:cNvSpPr>
            <p:nvPr/>
          </p:nvSpPr>
          <p:spPr bwMode="auto">
            <a:xfrm>
              <a:off x="2592"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168004" name="Rectangle 10"/>
            <p:cNvSpPr>
              <a:spLocks noChangeArrowheads="1"/>
            </p:cNvSpPr>
            <p:nvPr/>
          </p:nvSpPr>
          <p:spPr bwMode="auto">
            <a:xfrm>
              <a:off x="1776"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8005" name="Rectangle 11"/>
            <p:cNvSpPr>
              <a:spLocks noChangeArrowheads="1"/>
            </p:cNvSpPr>
            <p:nvPr/>
          </p:nvSpPr>
          <p:spPr bwMode="auto">
            <a:xfrm>
              <a:off x="960"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a2</a:t>
              </a:r>
            </a:p>
          </p:txBody>
        </p:sp>
        <p:sp>
          <p:nvSpPr>
            <p:cNvPr id="168006" name="Rectangle 12"/>
            <p:cNvSpPr>
              <a:spLocks noChangeArrowheads="1"/>
            </p:cNvSpPr>
            <p:nvPr/>
          </p:nvSpPr>
          <p:spPr bwMode="auto">
            <a:xfrm>
              <a:off x="1776"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8007" name="Rectangle 13"/>
            <p:cNvSpPr>
              <a:spLocks noChangeArrowheads="1"/>
            </p:cNvSpPr>
            <p:nvPr/>
          </p:nvSpPr>
          <p:spPr bwMode="auto">
            <a:xfrm>
              <a:off x="960"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a2</a:t>
              </a:r>
            </a:p>
          </p:txBody>
        </p:sp>
        <p:sp>
          <p:nvSpPr>
            <p:cNvPr id="168008" name="Rectangle 14"/>
            <p:cNvSpPr>
              <a:spLocks noChangeArrowheads="1"/>
            </p:cNvSpPr>
            <p:nvPr/>
          </p:nvSpPr>
          <p:spPr bwMode="auto">
            <a:xfrm>
              <a:off x="1776"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8009" name="Rectangle 15"/>
            <p:cNvSpPr>
              <a:spLocks noChangeArrowheads="1"/>
            </p:cNvSpPr>
            <p:nvPr/>
          </p:nvSpPr>
          <p:spPr bwMode="auto">
            <a:xfrm>
              <a:off x="960"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a1</a:t>
              </a:r>
            </a:p>
          </p:txBody>
        </p:sp>
        <p:sp>
          <p:nvSpPr>
            <p:cNvPr id="168010" name="Rectangle 16"/>
            <p:cNvSpPr>
              <a:spLocks noChangeArrowheads="1"/>
            </p:cNvSpPr>
            <p:nvPr/>
          </p:nvSpPr>
          <p:spPr bwMode="auto">
            <a:xfrm>
              <a:off x="1776"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8011" name="Rectangle 17"/>
            <p:cNvSpPr>
              <a:spLocks noChangeArrowheads="1"/>
            </p:cNvSpPr>
            <p:nvPr/>
          </p:nvSpPr>
          <p:spPr bwMode="auto">
            <a:xfrm>
              <a:off x="960"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a1</a:t>
              </a:r>
            </a:p>
          </p:txBody>
        </p:sp>
        <p:sp>
          <p:nvSpPr>
            <p:cNvPr id="168012" name="Rectangle 18"/>
            <p:cNvSpPr>
              <a:spLocks noChangeArrowheads="1"/>
            </p:cNvSpPr>
            <p:nvPr/>
          </p:nvSpPr>
          <p:spPr bwMode="auto">
            <a:xfrm>
              <a:off x="1776"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168013" name="Rectangle 19"/>
            <p:cNvSpPr>
              <a:spLocks noChangeArrowheads="1"/>
            </p:cNvSpPr>
            <p:nvPr/>
          </p:nvSpPr>
          <p:spPr bwMode="auto">
            <a:xfrm>
              <a:off x="960"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168014" name="Line 20"/>
            <p:cNvSpPr>
              <a:spLocks noChangeShapeType="1"/>
            </p:cNvSpPr>
            <p:nvPr/>
          </p:nvSpPr>
          <p:spPr bwMode="auto">
            <a:xfrm>
              <a:off x="960" y="1968"/>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15" name="Line 21"/>
            <p:cNvSpPr>
              <a:spLocks noChangeShapeType="1"/>
            </p:cNvSpPr>
            <p:nvPr/>
          </p:nvSpPr>
          <p:spPr bwMode="auto">
            <a:xfrm>
              <a:off x="960" y="2217"/>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16" name="Line 22"/>
            <p:cNvSpPr>
              <a:spLocks noChangeShapeType="1"/>
            </p:cNvSpPr>
            <p:nvPr/>
          </p:nvSpPr>
          <p:spPr bwMode="auto">
            <a:xfrm>
              <a:off x="960" y="2466"/>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17" name="Line 23"/>
            <p:cNvSpPr>
              <a:spLocks noChangeShapeType="1"/>
            </p:cNvSpPr>
            <p:nvPr/>
          </p:nvSpPr>
          <p:spPr bwMode="auto">
            <a:xfrm>
              <a:off x="960" y="2715"/>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18" name="Line 24"/>
            <p:cNvSpPr>
              <a:spLocks noChangeShapeType="1"/>
            </p:cNvSpPr>
            <p:nvPr/>
          </p:nvSpPr>
          <p:spPr bwMode="auto">
            <a:xfrm>
              <a:off x="960" y="2964"/>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19" name="Line 25"/>
            <p:cNvSpPr>
              <a:spLocks noChangeShapeType="1"/>
            </p:cNvSpPr>
            <p:nvPr/>
          </p:nvSpPr>
          <p:spPr bwMode="auto">
            <a:xfrm>
              <a:off x="960" y="3213"/>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20" name="Line 26"/>
            <p:cNvSpPr>
              <a:spLocks noChangeShapeType="1"/>
            </p:cNvSpPr>
            <p:nvPr/>
          </p:nvSpPr>
          <p:spPr bwMode="auto">
            <a:xfrm>
              <a:off x="960"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21" name="Line 27"/>
            <p:cNvSpPr>
              <a:spLocks noChangeShapeType="1"/>
            </p:cNvSpPr>
            <p:nvPr/>
          </p:nvSpPr>
          <p:spPr bwMode="auto">
            <a:xfrm>
              <a:off x="1776"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22" name="Line 28"/>
            <p:cNvSpPr>
              <a:spLocks noChangeShapeType="1"/>
            </p:cNvSpPr>
            <p:nvPr/>
          </p:nvSpPr>
          <p:spPr bwMode="auto">
            <a:xfrm>
              <a:off x="2592"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8023" name="Line 29"/>
            <p:cNvSpPr>
              <a:spLocks noChangeShapeType="1"/>
            </p:cNvSpPr>
            <p:nvPr/>
          </p:nvSpPr>
          <p:spPr bwMode="auto">
            <a:xfrm>
              <a:off x="3408"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67941" name="Rectangle 30"/>
          <p:cNvSpPr>
            <a:spLocks noChangeArrowheads="1"/>
          </p:cNvSpPr>
          <p:nvPr/>
        </p:nvSpPr>
        <p:spPr bwMode="auto">
          <a:xfrm>
            <a:off x="228600" y="41910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bg2"/>
              </a:buClr>
              <a:buSzTx/>
              <a:buFont typeface="Monotype Sorts" charset="2"/>
              <a:buNone/>
            </a:pPr>
            <a:r>
              <a:rPr lang="en-US" altLang="zh-CN" sz="3200">
                <a:solidFill>
                  <a:schemeClr val="bg2"/>
                </a:solidFill>
                <a:latin typeface="华文新魏" panose="02010800040101010101" pitchFamily="2" charset="-122"/>
                <a:ea typeface="华文新魏" panose="02010800040101010101" pitchFamily="2" charset="-122"/>
              </a:rPr>
              <a:t>C</a:t>
            </a:r>
            <a:r>
              <a:rPr lang="en-US" altLang="zh-CN"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B？</a:t>
            </a:r>
            <a:r>
              <a:rPr lang="zh-CN" altLang="en-US"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若使</a:t>
            </a:r>
            <a:r>
              <a:rPr lang="en-US" altLang="zh-CN"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BC</a:t>
            </a:r>
            <a:r>
              <a:rPr lang="zh-CN" altLang="en-US"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成立，需加入哪些元组？</a:t>
            </a:r>
          </a:p>
        </p:txBody>
      </p:sp>
      <p:grpSp>
        <p:nvGrpSpPr>
          <p:cNvPr id="167942" name="Group 31"/>
          <p:cNvGrpSpPr>
            <a:grpSpLocks/>
          </p:cNvGrpSpPr>
          <p:nvPr/>
        </p:nvGrpSpPr>
        <p:grpSpPr bwMode="auto">
          <a:xfrm>
            <a:off x="990600" y="5110163"/>
            <a:ext cx="1905000" cy="1185862"/>
            <a:chOff x="1536" y="2880"/>
            <a:chExt cx="1872" cy="747"/>
          </a:xfrm>
        </p:grpSpPr>
        <p:sp>
          <p:nvSpPr>
            <p:cNvPr id="167982" name="Rectangle 32"/>
            <p:cNvSpPr>
              <a:spLocks noChangeArrowheads="1"/>
            </p:cNvSpPr>
            <p:nvPr/>
          </p:nvSpPr>
          <p:spPr bwMode="auto">
            <a:xfrm>
              <a:off x="2784" y="3378"/>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167983" name="Rectangle 33"/>
            <p:cNvSpPr>
              <a:spLocks noChangeArrowheads="1"/>
            </p:cNvSpPr>
            <p:nvPr/>
          </p:nvSpPr>
          <p:spPr bwMode="auto">
            <a:xfrm>
              <a:off x="2784" y="3129"/>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167984" name="Rectangle 34"/>
            <p:cNvSpPr>
              <a:spLocks noChangeArrowheads="1"/>
            </p:cNvSpPr>
            <p:nvPr/>
          </p:nvSpPr>
          <p:spPr bwMode="auto">
            <a:xfrm>
              <a:off x="2784" y="2880"/>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167985" name="Rectangle 35"/>
            <p:cNvSpPr>
              <a:spLocks noChangeArrowheads="1"/>
            </p:cNvSpPr>
            <p:nvPr/>
          </p:nvSpPr>
          <p:spPr bwMode="auto">
            <a:xfrm>
              <a:off x="2160" y="3378"/>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7986" name="Rectangle 36"/>
            <p:cNvSpPr>
              <a:spLocks noChangeArrowheads="1"/>
            </p:cNvSpPr>
            <p:nvPr/>
          </p:nvSpPr>
          <p:spPr bwMode="auto">
            <a:xfrm>
              <a:off x="1536" y="3378"/>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a2</a:t>
              </a:r>
            </a:p>
          </p:txBody>
        </p:sp>
        <p:sp>
          <p:nvSpPr>
            <p:cNvPr id="167987" name="Rectangle 37"/>
            <p:cNvSpPr>
              <a:spLocks noChangeArrowheads="1"/>
            </p:cNvSpPr>
            <p:nvPr/>
          </p:nvSpPr>
          <p:spPr bwMode="auto">
            <a:xfrm>
              <a:off x="2160" y="3129"/>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7988" name="Rectangle 38"/>
            <p:cNvSpPr>
              <a:spLocks noChangeArrowheads="1"/>
            </p:cNvSpPr>
            <p:nvPr/>
          </p:nvSpPr>
          <p:spPr bwMode="auto">
            <a:xfrm>
              <a:off x="1536" y="3129"/>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a1</a:t>
              </a:r>
            </a:p>
          </p:txBody>
        </p:sp>
        <p:sp>
          <p:nvSpPr>
            <p:cNvPr id="167989" name="Rectangle 39"/>
            <p:cNvSpPr>
              <a:spLocks noChangeArrowheads="1"/>
            </p:cNvSpPr>
            <p:nvPr/>
          </p:nvSpPr>
          <p:spPr bwMode="auto">
            <a:xfrm>
              <a:off x="2160" y="2880"/>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167990" name="Rectangle 40"/>
            <p:cNvSpPr>
              <a:spLocks noChangeArrowheads="1"/>
            </p:cNvSpPr>
            <p:nvPr/>
          </p:nvSpPr>
          <p:spPr bwMode="auto">
            <a:xfrm>
              <a:off x="1536" y="2880"/>
              <a:ext cx="62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167991" name="Line 41"/>
            <p:cNvSpPr>
              <a:spLocks noChangeShapeType="1"/>
            </p:cNvSpPr>
            <p:nvPr/>
          </p:nvSpPr>
          <p:spPr bwMode="auto">
            <a:xfrm>
              <a:off x="1536" y="2880"/>
              <a:ext cx="187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2" name="Line 42"/>
            <p:cNvSpPr>
              <a:spLocks noChangeShapeType="1"/>
            </p:cNvSpPr>
            <p:nvPr/>
          </p:nvSpPr>
          <p:spPr bwMode="auto">
            <a:xfrm>
              <a:off x="1536" y="3129"/>
              <a:ext cx="187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3" name="Line 43"/>
            <p:cNvSpPr>
              <a:spLocks noChangeShapeType="1"/>
            </p:cNvSpPr>
            <p:nvPr/>
          </p:nvSpPr>
          <p:spPr bwMode="auto">
            <a:xfrm>
              <a:off x="1536" y="3378"/>
              <a:ext cx="187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4" name="Line 44"/>
            <p:cNvSpPr>
              <a:spLocks noChangeShapeType="1"/>
            </p:cNvSpPr>
            <p:nvPr/>
          </p:nvSpPr>
          <p:spPr bwMode="auto">
            <a:xfrm>
              <a:off x="1536" y="3627"/>
              <a:ext cx="187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5" name="Line 45"/>
            <p:cNvSpPr>
              <a:spLocks noChangeShapeType="1"/>
            </p:cNvSpPr>
            <p:nvPr/>
          </p:nvSpPr>
          <p:spPr bwMode="auto">
            <a:xfrm>
              <a:off x="1536" y="2880"/>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6" name="Line 46"/>
            <p:cNvSpPr>
              <a:spLocks noChangeShapeType="1"/>
            </p:cNvSpPr>
            <p:nvPr/>
          </p:nvSpPr>
          <p:spPr bwMode="auto">
            <a:xfrm>
              <a:off x="2160" y="2880"/>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7" name="Line 47"/>
            <p:cNvSpPr>
              <a:spLocks noChangeShapeType="1"/>
            </p:cNvSpPr>
            <p:nvPr/>
          </p:nvSpPr>
          <p:spPr bwMode="auto">
            <a:xfrm>
              <a:off x="2784" y="2880"/>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98" name="Line 48"/>
            <p:cNvSpPr>
              <a:spLocks noChangeShapeType="1"/>
            </p:cNvSpPr>
            <p:nvPr/>
          </p:nvSpPr>
          <p:spPr bwMode="auto">
            <a:xfrm>
              <a:off x="3408" y="2880"/>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67943" name="Rectangle 49"/>
          <p:cNvSpPr>
            <a:spLocks noChangeArrowheads="1"/>
          </p:cNvSpPr>
          <p:nvPr/>
        </p:nvSpPr>
        <p:spPr bwMode="auto">
          <a:xfrm>
            <a:off x="228600" y="54102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
                <a:schemeClr val="bg2"/>
              </a:buClr>
              <a:buSzTx/>
              <a:buFont typeface="Monotype Sorts" charset="2"/>
              <a:buNone/>
            </a:pPr>
            <a:r>
              <a:rPr lang="en-US" altLang="zh-CN" sz="2400">
                <a:solidFill>
                  <a:schemeClr val="bg2"/>
                </a:solidFill>
                <a:latin typeface="华文新魏" panose="02010800040101010101" pitchFamily="2" charset="-122"/>
                <a:ea typeface="华文新魏" panose="02010800040101010101" pitchFamily="2" charset="-122"/>
              </a:rPr>
              <a:t>t1</a:t>
            </a:r>
          </a:p>
          <a:p>
            <a:pPr algn="r" eaLnBrk="1" hangingPunct="1">
              <a:spcBef>
                <a:spcPct val="0"/>
              </a:spcBef>
              <a:buClr>
                <a:schemeClr val="bg2"/>
              </a:buClr>
              <a:buSzTx/>
              <a:buFont typeface="Monotype Sorts" charset="2"/>
              <a:buNone/>
            </a:pPr>
            <a:r>
              <a:rPr lang="en-US" altLang="zh-CN" sz="2400">
                <a:solidFill>
                  <a:schemeClr val="bg2"/>
                </a:solidFill>
                <a:latin typeface="华文新魏" panose="02010800040101010101" pitchFamily="2" charset="-122"/>
                <a:ea typeface="华文新魏" panose="02010800040101010101" pitchFamily="2" charset="-122"/>
              </a:rPr>
              <a:t>t2</a:t>
            </a:r>
          </a:p>
        </p:txBody>
      </p:sp>
      <p:grpSp>
        <p:nvGrpSpPr>
          <p:cNvPr id="167944" name="Group 50"/>
          <p:cNvGrpSpPr>
            <a:grpSpLocks/>
          </p:cNvGrpSpPr>
          <p:nvPr/>
        </p:nvGrpSpPr>
        <p:grpSpPr bwMode="auto">
          <a:xfrm>
            <a:off x="6096000" y="5076825"/>
            <a:ext cx="1905000" cy="1247775"/>
            <a:chOff x="4080" y="3216"/>
            <a:chExt cx="1392" cy="786"/>
          </a:xfrm>
        </p:grpSpPr>
        <p:sp>
          <p:nvSpPr>
            <p:cNvPr id="167965" name="Rectangle 51"/>
            <p:cNvSpPr>
              <a:spLocks noChangeArrowheads="1"/>
            </p:cNvSpPr>
            <p:nvPr/>
          </p:nvSpPr>
          <p:spPr bwMode="auto">
            <a:xfrm>
              <a:off x="5008" y="3753"/>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167966" name="Rectangle 52"/>
            <p:cNvSpPr>
              <a:spLocks noChangeArrowheads="1"/>
            </p:cNvSpPr>
            <p:nvPr/>
          </p:nvSpPr>
          <p:spPr bwMode="auto">
            <a:xfrm>
              <a:off x="5008" y="3504"/>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167967" name="Rectangle 53"/>
            <p:cNvSpPr>
              <a:spLocks noChangeArrowheads="1"/>
            </p:cNvSpPr>
            <p:nvPr/>
          </p:nvSpPr>
          <p:spPr bwMode="auto">
            <a:xfrm>
              <a:off x="5008" y="3216"/>
              <a:ext cx="46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167968" name="Rectangle 54"/>
            <p:cNvSpPr>
              <a:spLocks noChangeArrowheads="1"/>
            </p:cNvSpPr>
            <p:nvPr/>
          </p:nvSpPr>
          <p:spPr bwMode="auto">
            <a:xfrm>
              <a:off x="4544" y="3753"/>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7969" name="Rectangle 55"/>
            <p:cNvSpPr>
              <a:spLocks noChangeArrowheads="1"/>
            </p:cNvSpPr>
            <p:nvPr/>
          </p:nvSpPr>
          <p:spPr bwMode="auto">
            <a:xfrm>
              <a:off x="4080" y="3753"/>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a1</a:t>
              </a:r>
            </a:p>
          </p:txBody>
        </p:sp>
        <p:sp>
          <p:nvSpPr>
            <p:cNvPr id="167970" name="Rectangle 56"/>
            <p:cNvSpPr>
              <a:spLocks noChangeArrowheads="1"/>
            </p:cNvSpPr>
            <p:nvPr/>
          </p:nvSpPr>
          <p:spPr bwMode="auto">
            <a:xfrm>
              <a:off x="4544" y="3504"/>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b1</a:t>
              </a:r>
            </a:p>
          </p:txBody>
        </p:sp>
        <p:sp>
          <p:nvSpPr>
            <p:cNvPr id="167971" name="Rectangle 57"/>
            <p:cNvSpPr>
              <a:spLocks noChangeArrowheads="1"/>
            </p:cNvSpPr>
            <p:nvPr/>
          </p:nvSpPr>
          <p:spPr bwMode="auto">
            <a:xfrm>
              <a:off x="4080" y="3504"/>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a2</a:t>
              </a:r>
            </a:p>
          </p:txBody>
        </p:sp>
        <p:sp>
          <p:nvSpPr>
            <p:cNvPr id="167972" name="Rectangle 58"/>
            <p:cNvSpPr>
              <a:spLocks noChangeArrowheads="1"/>
            </p:cNvSpPr>
            <p:nvPr/>
          </p:nvSpPr>
          <p:spPr bwMode="auto">
            <a:xfrm>
              <a:off x="4544" y="3216"/>
              <a:ext cx="46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167973" name="Rectangle 59"/>
            <p:cNvSpPr>
              <a:spLocks noChangeArrowheads="1"/>
            </p:cNvSpPr>
            <p:nvPr/>
          </p:nvSpPr>
          <p:spPr bwMode="auto">
            <a:xfrm>
              <a:off x="4080" y="3216"/>
              <a:ext cx="46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167974" name="Line 60"/>
            <p:cNvSpPr>
              <a:spLocks noChangeShapeType="1"/>
            </p:cNvSpPr>
            <p:nvPr/>
          </p:nvSpPr>
          <p:spPr bwMode="auto">
            <a:xfrm>
              <a:off x="4080" y="3216"/>
              <a:ext cx="139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75" name="Line 61"/>
            <p:cNvSpPr>
              <a:spLocks noChangeShapeType="1"/>
            </p:cNvSpPr>
            <p:nvPr/>
          </p:nvSpPr>
          <p:spPr bwMode="auto">
            <a:xfrm>
              <a:off x="4080" y="3504"/>
              <a:ext cx="139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76" name="Line 62"/>
            <p:cNvSpPr>
              <a:spLocks noChangeShapeType="1"/>
            </p:cNvSpPr>
            <p:nvPr/>
          </p:nvSpPr>
          <p:spPr bwMode="auto">
            <a:xfrm>
              <a:off x="4080" y="3753"/>
              <a:ext cx="139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77" name="Line 63"/>
            <p:cNvSpPr>
              <a:spLocks noChangeShapeType="1"/>
            </p:cNvSpPr>
            <p:nvPr/>
          </p:nvSpPr>
          <p:spPr bwMode="auto">
            <a:xfrm>
              <a:off x="4080" y="4002"/>
              <a:ext cx="139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78" name="Line 64"/>
            <p:cNvSpPr>
              <a:spLocks noChangeShapeType="1"/>
            </p:cNvSpPr>
            <p:nvPr/>
          </p:nvSpPr>
          <p:spPr bwMode="auto">
            <a:xfrm>
              <a:off x="4080" y="3216"/>
              <a:ext cx="0" cy="78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79" name="Line 65"/>
            <p:cNvSpPr>
              <a:spLocks noChangeShapeType="1"/>
            </p:cNvSpPr>
            <p:nvPr/>
          </p:nvSpPr>
          <p:spPr bwMode="auto">
            <a:xfrm>
              <a:off x="4544" y="3216"/>
              <a:ext cx="0" cy="78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80" name="Line 66"/>
            <p:cNvSpPr>
              <a:spLocks noChangeShapeType="1"/>
            </p:cNvSpPr>
            <p:nvPr/>
          </p:nvSpPr>
          <p:spPr bwMode="auto">
            <a:xfrm>
              <a:off x="5008" y="3216"/>
              <a:ext cx="0" cy="78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81" name="Line 67"/>
            <p:cNvSpPr>
              <a:spLocks noChangeShapeType="1"/>
            </p:cNvSpPr>
            <p:nvPr/>
          </p:nvSpPr>
          <p:spPr bwMode="auto">
            <a:xfrm>
              <a:off x="5472" y="3216"/>
              <a:ext cx="0" cy="78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7945" name="Group 68"/>
          <p:cNvGrpSpPr>
            <a:grpSpLocks/>
          </p:cNvGrpSpPr>
          <p:nvPr/>
        </p:nvGrpSpPr>
        <p:grpSpPr bwMode="auto">
          <a:xfrm>
            <a:off x="3352800" y="5076825"/>
            <a:ext cx="2286000" cy="1185863"/>
            <a:chOff x="2352" y="3216"/>
            <a:chExt cx="1392" cy="747"/>
          </a:xfrm>
        </p:grpSpPr>
        <p:sp>
          <p:nvSpPr>
            <p:cNvPr id="167948" name="Rectangle 69"/>
            <p:cNvSpPr>
              <a:spLocks noChangeArrowheads="1"/>
            </p:cNvSpPr>
            <p:nvPr/>
          </p:nvSpPr>
          <p:spPr bwMode="auto">
            <a:xfrm>
              <a:off x="3264" y="3714"/>
              <a:ext cx="48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t1.C</a:t>
              </a:r>
            </a:p>
          </p:txBody>
        </p:sp>
        <p:sp>
          <p:nvSpPr>
            <p:cNvPr id="167949" name="Rectangle 70"/>
            <p:cNvSpPr>
              <a:spLocks noChangeArrowheads="1"/>
            </p:cNvSpPr>
            <p:nvPr/>
          </p:nvSpPr>
          <p:spPr bwMode="auto">
            <a:xfrm>
              <a:off x="3264" y="3465"/>
              <a:ext cx="48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t1.C</a:t>
              </a:r>
            </a:p>
          </p:txBody>
        </p:sp>
        <p:sp>
          <p:nvSpPr>
            <p:cNvPr id="167950" name="Rectangle 71"/>
            <p:cNvSpPr>
              <a:spLocks noChangeArrowheads="1"/>
            </p:cNvSpPr>
            <p:nvPr/>
          </p:nvSpPr>
          <p:spPr bwMode="auto">
            <a:xfrm>
              <a:off x="3264" y="3216"/>
              <a:ext cx="48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167951" name="Rectangle 72"/>
            <p:cNvSpPr>
              <a:spLocks noChangeArrowheads="1"/>
            </p:cNvSpPr>
            <p:nvPr/>
          </p:nvSpPr>
          <p:spPr bwMode="auto">
            <a:xfrm>
              <a:off x="2816" y="3714"/>
              <a:ext cx="44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t2.B</a:t>
              </a:r>
            </a:p>
          </p:txBody>
        </p:sp>
        <p:sp>
          <p:nvSpPr>
            <p:cNvPr id="167952" name="Rectangle 73"/>
            <p:cNvSpPr>
              <a:spLocks noChangeArrowheads="1"/>
            </p:cNvSpPr>
            <p:nvPr/>
          </p:nvSpPr>
          <p:spPr bwMode="auto">
            <a:xfrm>
              <a:off x="2352" y="3714"/>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t1.A</a:t>
              </a:r>
            </a:p>
          </p:txBody>
        </p:sp>
        <p:sp>
          <p:nvSpPr>
            <p:cNvPr id="167953" name="Rectangle 74"/>
            <p:cNvSpPr>
              <a:spLocks noChangeArrowheads="1"/>
            </p:cNvSpPr>
            <p:nvPr/>
          </p:nvSpPr>
          <p:spPr bwMode="auto">
            <a:xfrm>
              <a:off x="2816" y="3465"/>
              <a:ext cx="44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t1.B</a:t>
              </a:r>
            </a:p>
          </p:txBody>
        </p:sp>
        <p:sp>
          <p:nvSpPr>
            <p:cNvPr id="167954" name="Rectangle 75"/>
            <p:cNvSpPr>
              <a:spLocks noChangeArrowheads="1"/>
            </p:cNvSpPr>
            <p:nvPr/>
          </p:nvSpPr>
          <p:spPr bwMode="auto">
            <a:xfrm>
              <a:off x="2352" y="3465"/>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t2.A</a:t>
              </a:r>
            </a:p>
          </p:txBody>
        </p:sp>
        <p:sp>
          <p:nvSpPr>
            <p:cNvPr id="167955" name="Rectangle 76"/>
            <p:cNvSpPr>
              <a:spLocks noChangeArrowheads="1"/>
            </p:cNvSpPr>
            <p:nvPr/>
          </p:nvSpPr>
          <p:spPr bwMode="auto">
            <a:xfrm>
              <a:off x="2816" y="3216"/>
              <a:ext cx="44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167956" name="Rectangle 77"/>
            <p:cNvSpPr>
              <a:spLocks noChangeArrowheads="1"/>
            </p:cNvSpPr>
            <p:nvPr/>
          </p:nvSpPr>
          <p:spPr bwMode="auto">
            <a:xfrm>
              <a:off x="2352" y="3216"/>
              <a:ext cx="46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167957" name="Line 78"/>
            <p:cNvSpPr>
              <a:spLocks noChangeShapeType="1"/>
            </p:cNvSpPr>
            <p:nvPr/>
          </p:nvSpPr>
          <p:spPr bwMode="auto">
            <a:xfrm>
              <a:off x="2352" y="3216"/>
              <a:ext cx="139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58" name="Line 79"/>
            <p:cNvSpPr>
              <a:spLocks noChangeShapeType="1"/>
            </p:cNvSpPr>
            <p:nvPr/>
          </p:nvSpPr>
          <p:spPr bwMode="auto">
            <a:xfrm>
              <a:off x="2352" y="3465"/>
              <a:ext cx="139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59" name="Line 80"/>
            <p:cNvSpPr>
              <a:spLocks noChangeShapeType="1"/>
            </p:cNvSpPr>
            <p:nvPr/>
          </p:nvSpPr>
          <p:spPr bwMode="auto">
            <a:xfrm>
              <a:off x="2352" y="3714"/>
              <a:ext cx="139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60" name="Line 81"/>
            <p:cNvSpPr>
              <a:spLocks noChangeShapeType="1"/>
            </p:cNvSpPr>
            <p:nvPr/>
          </p:nvSpPr>
          <p:spPr bwMode="auto">
            <a:xfrm>
              <a:off x="2352" y="3963"/>
              <a:ext cx="139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61" name="Line 82"/>
            <p:cNvSpPr>
              <a:spLocks noChangeShapeType="1"/>
            </p:cNvSpPr>
            <p:nvPr/>
          </p:nvSpPr>
          <p:spPr bwMode="auto">
            <a:xfrm>
              <a:off x="2352" y="3216"/>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62" name="Line 83"/>
            <p:cNvSpPr>
              <a:spLocks noChangeShapeType="1"/>
            </p:cNvSpPr>
            <p:nvPr/>
          </p:nvSpPr>
          <p:spPr bwMode="auto">
            <a:xfrm>
              <a:off x="2816" y="3216"/>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63" name="Line 84"/>
            <p:cNvSpPr>
              <a:spLocks noChangeShapeType="1"/>
            </p:cNvSpPr>
            <p:nvPr/>
          </p:nvSpPr>
          <p:spPr bwMode="auto">
            <a:xfrm>
              <a:off x="3264" y="3216"/>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64" name="Line 85"/>
            <p:cNvSpPr>
              <a:spLocks noChangeShapeType="1"/>
            </p:cNvSpPr>
            <p:nvPr/>
          </p:nvSpPr>
          <p:spPr bwMode="auto">
            <a:xfrm>
              <a:off x="3744" y="3216"/>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67946" name="Rectangle 86"/>
          <p:cNvSpPr>
            <a:spLocks noChangeArrowheads="1"/>
          </p:cNvSpPr>
          <p:nvPr/>
        </p:nvSpPr>
        <p:spPr bwMode="auto">
          <a:xfrm>
            <a:off x="2667000" y="5457825"/>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
                <a:schemeClr val="bg2"/>
              </a:buClr>
              <a:buSzTx/>
              <a:buFont typeface="Monotype Sorts" charset="2"/>
              <a:buNone/>
            </a:pPr>
            <a:r>
              <a:rPr lang="en-US" altLang="zh-CN" sz="2400">
                <a:solidFill>
                  <a:schemeClr val="bg2"/>
                </a:solidFill>
                <a:latin typeface="华文新魏" panose="02010800040101010101" pitchFamily="2" charset="-122"/>
                <a:ea typeface="华文新魏" panose="02010800040101010101" pitchFamily="2" charset="-122"/>
              </a:rPr>
              <a:t>t3</a:t>
            </a:r>
          </a:p>
          <a:p>
            <a:pPr algn="r" eaLnBrk="1" hangingPunct="1">
              <a:spcBef>
                <a:spcPct val="0"/>
              </a:spcBef>
              <a:buClr>
                <a:schemeClr val="bg2"/>
              </a:buClr>
              <a:buSzTx/>
              <a:buFont typeface="Monotype Sorts" charset="2"/>
              <a:buNone/>
            </a:pPr>
            <a:r>
              <a:rPr lang="en-US" altLang="zh-CN" sz="2400">
                <a:solidFill>
                  <a:schemeClr val="bg2"/>
                </a:solidFill>
                <a:latin typeface="华文新魏" panose="02010800040101010101" pitchFamily="2" charset="-122"/>
                <a:ea typeface="华文新魏" panose="02010800040101010101" pitchFamily="2" charset="-122"/>
              </a:rPr>
              <a:t>t4</a:t>
            </a:r>
          </a:p>
        </p:txBody>
      </p:sp>
      <p:sp>
        <p:nvSpPr>
          <p:cNvPr id="167947" name="Rectangle 87"/>
          <p:cNvSpPr>
            <a:spLocks noChangeArrowheads="1"/>
          </p:cNvSpPr>
          <p:nvPr/>
        </p:nvSpPr>
        <p:spPr bwMode="auto">
          <a:xfrm>
            <a:off x="5410200" y="5457825"/>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
                <a:schemeClr val="bg2"/>
              </a:buClr>
              <a:buSzTx/>
              <a:buFont typeface="Monotype Sorts" charset="2"/>
              <a:buNone/>
            </a:pPr>
            <a:r>
              <a:rPr lang="en-US" altLang="zh-CN" sz="2400">
                <a:solidFill>
                  <a:schemeClr val="bg2"/>
                </a:solidFill>
                <a:latin typeface="华文新魏" panose="02010800040101010101" pitchFamily="2" charset="-122"/>
                <a:ea typeface="华文新魏" panose="02010800040101010101" pitchFamily="2" charset="-122"/>
              </a:rPr>
              <a:t>t3</a:t>
            </a:r>
          </a:p>
          <a:p>
            <a:pPr algn="r" eaLnBrk="1" hangingPunct="1">
              <a:spcBef>
                <a:spcPct val="0"/>
              </a:spcBef>
              <a:buClr>
                <a:schemeClr val="bg2"/>
              </a:buClr>
              <a:buSzTx/>
              <a:buFont typeface="Monotype Sorts" charset="2"/>
              <a:buNone/>
            </a:pPr>
            <a:r>
              <a:rPr lang="en-US" altLang="zh-CN" sz="2400">
                <a:solidFill>
                  <a:schemeClr val="bg2"/>
                </a:solidFill>
                <a:latin typeface="华文新魏" panose="02010800040101010101" pitchFamily="2" charset="-122"/>
                <a:ea typeface="华文新魏" panose="02010800040101010101" pitchFamily="2" charset="-122"/>
              </a:rPr>
              <a:t>t4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DB6</Template>
  <TotalTime>33266</TotalTime>
  <Words>11487</Words>
  <Application>Microsoft Office PowerPoint</Application>
  <PresentationFormat>全屏显示(4:3)</PresentationFormat>
  <Paragraphs>1499</Paragraphs>
  <Slides>132</Slides>
  <Notes>82</Notes>
  <HiddenSlides>0</HiddenSlides>
  <MMClips>0</MMClips>
  <ScaleCrop>false</ScaleCrop>
  <HeadingPairs>
    <vt:vector size="10"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132</vt:i4>
      </vt:variant>
      <vt:variant>
        <vt:lpstr>自定义放映</vt:lpstr>
      </vt:variant>
      <vt:variant>
        <vt:i4>1</vt:i4>
      </vt:variant>
    </vt:vector>
  </HeadingPairs>
  <TitlesOfParts>
    <vt:vector size="154" baseType="lpstr">
      <vt:lpstr>Greek Symbols</vt:lpstr>
      <vt:lpstr>Iconic Symbols Ext</vt:lpstr>
      <vt:lpstr>Monotype Sorts</vt:lpstr>
      <vt:lpstr>MS LineDraw</vt:lpstr>
      <vt:lpstr>黑体</vt:lpstr>
      <vt:lpstr>华文新魏</vt:lpstr>
      <vt:lpstr>华文行楷</vt:lpstr>
      <vt:lpstr>隶书</vt:lpstr>
      <vt:lpstr>宋体</vt:lpstr>
      <vt:lpstr>Arial</vt:lpstr>
      <vt:lpstr>Helvetica</vt:lpstr>
      <vt:lpstr>Symbol</vt:lpstr>
      <vt:lpstr>Tahoma</vt:lpstr>
      <vt:lpstr>Times</vt:lpstr>
      <vt:lpstr>Times New Roman</vt:lpstr>
      <vt:lpstr>Webdings</vt:lpstr>
      <vt:lpstr>Wingdings</vt:lpstr>
      <vt:lpstr>2_db-5-grey</vt:lpstr>
      <vt:lpstr>Microsoft 公式 3.0</vt:lpstr>
      <vt:lpstr>公式</vt:lpstr>
      <vt:lpstr>Document</vt:lpstr>
      <vt:lpstr>PowerPoint 演示文稿</vt:lpstr>
      <vt:lpstr>提纲</vt:lpstr>
      <vt:lpstr>关系数据库设计 </vt:lpstr>
      <vt:lpstr>关系数据库设计 </vt:lpstr>
      <vt:lpstr>关系模式规范化理论和方法</vt:lpstr>
      <vt:lpstr>8.1  更大的模式?</vt:lpstr>
      <vt:lpstr>没有重复的组合关系</vt:lpstr>
      <vt:lpstr>设计选择：更小的模式</vt:lpstr>
      <vt:lpstr>有损分解</vt:lpstr>
      <vt:lpstr>无损分解实例</vt:lpstr>
      <vt:lpstr>好的关系特点</vt:lpstr>
      <vt:lpstr>8.2原子域和第一范式</vt:lpstr>
      <vt:lpstr>第一范式</vt:lpstr>
      <vt:lpstr>规范化目标</vt:lpstr>
      <vt:lpstr>8.3使用函数依赖进行分解</vt:lpstr>
      <vt:lpstr>函数依赖(续)</vt:lpstr>
      <vt:lpstr>函数依赖</vt:lpstr>
      <vt:lpstr>练习</vt:lpstr>
      <vt:lpstr>函数依赖(续)</vt:lpstr>
      <vt:lpstr>函数依赖的使用</vt:lpstr>
      <vt:lpstr>函数依赖(续)</vt:lpstr>
      <vt:lpstr>函数依赖</vt:lpstr>
      <vt:lpstr>函数依赖</vt:lpstr>
      <vt:lpstr>函数依赖</vt:lpstr>
      <vt:lpstr>平凡的函数依赖</vt:lpstr>
      <vt:lpstr>函数依赖对模式的约束</vt:lpstr>
      <vt:lpstr>不成立的函数依赖</vt:lpstr>
      <vt:lpstr>函数依赖与码</vt:lpstr>
      <vt:lpstr>关系实例满足的函数依赖</vt:lpstr>
      <vt:lpstr>关系实例满足的函数依赖</vt:lpstr>
      <vt:lpstr>函数依赖集合的闭包</vt:lpstr>
      <vt:lpstr>Boyce-Codd 范式</vt:lpstr>
      <vt:lpstr>BCNF</vt:lpstr>
      <vt:lpstr>BCNF</vt:lpstr>
      <vt:lpstr>BCNF和保持依赖</vt:lpstr>
      <vt:lpstr>分解一个模式成为BCNF</vt:lpstr>
      <vt:lpstr>BCNF 和保持依赖</vt:lpstr>
      <vt:lpstr>第三范式</vt:lpstr>
      <vt:lpstr>3NF</vt:lpstr>
      <vt:lpstr>3NF</vt:lpstr>
      <vt:lpstr>3NF定义的注意问题</vt:lpstr>
      <vt:lpstr>8.3.4  3NF vs BCNF</vt:lpstr>
      <vt:lpstr>规范化的目标</vt:lpstr>
      <vt:lpstr>BCNF有多好?</vt:lpstr>
      <vt:lpstr>BCNF有多好? (续)</vt:lpstr>
      <vt:lpstr>BCNF有多好? (续)</vt:lpstr>
      <vt:lpstr>8.4  函数依赖理论</vt:lpstr>
      <vt:lpstr>函数依赖集的闭包</vt:lpstr>
      <vt:lpstr>Armstrong公理系统</vt:lpstr>
      <vt:lpstr>举例</vt:lpstr>
      <vt:lpstr>推理规则(续)</vt:lpstr>
      <vt:lpstr>计算F+的过程</vt:lpstr>
      <vt:lpstr>计算F+</vt:lpstr>
      <vt:lpstr>属性集的闭包</vt:lpstr>
      <vt:lpstr>属性集的闭包 实例</vt:lpstr>
      <vt:lpstr>闭包的计算</vt:lpstr>
      <vt:lpstr>闭包的计算</vt:lpstr>
      <vt:lpstr>闭包的计算</vt:lpstr>
      <vt:lpstr>属性集闭包的使用</vt:lpstr>
      <vt:lpstr>正则覆盖</vt:lpstr>
      <vt:lpstr>正则覆盖</vt:lpstr>
      <vt:lpstr>无关属性</vt:lpstr>
      <vt:lpstr>检验一个属性是否无关</vt:lpstr>
      <vt:lpstr>无关属性</vt:lpstr>
      <vt:lpstr>正则覆盖</vt:lpstr>
      <vt:lpstr>正则覆盖</vt:lpstr>
      <vt:lpstr>正则覆盖</vt:lpstr>
      <vt:lpstr>计算正则覆盖</vt:lpstr>
      <vt:lpstr>正则覆盖</vt:lpstr>
      <vt:lpstr>无损分解</vt:lpstr>
      <vt:lpstr>举例</vt:lpstr>
      <vt:lpstr>举例</vt:lpstr>
      <vt:lpstr>保持依赖</vt:lpstr>
      <vt:lpstr>保持依赖性的验证</vt:lpstr>
      <vt:lpstr>示例</vt:lpstr>
      <vt:lpstr>举例</vt:lpstr>
      <vt:lpstr>8.5  分解算法</vt:lpstr>
      <vt:lpstr>子模式BCNF的判定</vt:lpstr>
      <vt:lpstr>BCNF分解算法</vt:lpstr>
      <vt:lpstr>BCNF分解实例</vt:lpstr>
      <vt:lpstr>BCNF分解算法示例</vt:lpstr>
      <vt:lpstr>BCNF分解实例</vt:lpstr>
      <vt:lpstr>BCNF分解 (续)</vt:lpstr>
      <vt:lpstr>BCNF和保持依赖</vt:lpstr>
      <vt:lpstr>  BCNF分解算法分析</vt:lpstr>
      <vt:lpstr>第三范式: Motivation</vt:lpstr>
      <vt:lpstr>3NF 实例</vt:lpstr>
      <vt:lpstr>3NF中的冗余</vt:lpstr>
      <vt:lpstr>3NF验证</vt:lpstr>
      <vt:lpstr>3NF分解算法</vt:lpstr>
      <vt:lpstr>3NF分解算法 (续)</vt:lpstr>
      <vt:lpstr>3NF分解实例</vt:lpstr>
      <vt:lpstr>3NF分解实例 (续)</vt:lpstr>
      <vt:lpstr>BCNF和3NF的比较</vt:lpstr>
      <vt:lpstr>设计目标</vt:lpstr>
      <vt:lpstr>8.6   多值依赖</vt:lpstr>
      <vt:lpstr>多值依赖 (MVDs)</vt:lpstr>
      <vt:lpstr>MVD (续)</vt:lpstr>
      <vt:lpstr>多值依赖</vt:lpstr>
      <vt:lpstr>举例</vt:lpstr>
      <vt:lpstr>举例(续)</vt:lpstr>
      <vt:lpstr>多值依赖的使用</vt:lpstr>
      <vt:lpstr>MVDs理论</vt:lpstr>
      <vt:lpstr>多值依赖</vt:lpstr>
      <vt:lpstr>Armstrong公理</vt:lpstr>
      <vt:lpstr>Armstrong公理</vt:lpstr>
      <vt:lpstr>多值依赖 Vs 函数依赖</vt:lpstr>
      <vt:lpstr>多值依赖 Vs 函数依赖</vt:lpstr>
      <vt:lpstr>多值依赖 Vs 函数依赖</vt:lpstr>
      <vt:lpstr>第四范式</vt:lpstr>
      <vt:lpstr>  4NF判定示例</vt:lpstr>
      <vt:lpstr>4NF本质</vt:lpstr>
      <vt:lpstr>4NF vs BCNF</vt:lpstr>
      <vt:lpstr>多值依赖的限定</vt:lpstr>
      <vt:lpstr>4NF分解算法</vt:lpstr>
      <vt:lpstr>举例</vt:lpstr>
      <vt:lpstr>8.7  更多的范式</vt:lpstr>
      <vt:lpstr>8.8  数据库设计过程</vt:lpstr>
      <vt:lpstr>为了性能去规范化</vt:lpstr>
      <vt:lpstr>其他设计问题</vt:lpstr>
      <vt:lpstr>8.9  时态数据建模</vt:lpstr>
      <vt:lpstr>时态数据建模 (续)</vt:lpstr>
      <vt:lpstr>3NF分解算法正确性的证明</vt:lpstr>
      <vt:lpstr>3NF分解算法正确性的证明</vt:lpstr>
      <vt:lpstr>3NF分解算法正确性的证明(续)</vt:lpstr>
      <vt:lpstr>3NF分解算法正确性的证明(续)</vt:lpstr>
      <vt:lpstr>3NF分解算法正确性的证明(续)</vt:lpstr>
      <vt:lpstr>规范化小结</vt:lpstr>
      <vt:lpstr>课堂练习</vt:lpstr>
      <vt:lpstr>解析</vt:lpstr>
      <vt:lpstr>解析</vt:lpstr>
      <vt:lpstr>课堂练习</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king</cp:lastModifiedBy>
  <cp:revision>424</cp:revision>
  <cp:lastPrinted>2005-01-10T21:51:57Z</cp:lastPrinted>
  <dcterms:created xsi:type="dcterms:W3CDTF">1999-11-04T20:50:09Z</dcterms:created>
  <dcterms:modified xsi:type="dcterms:W3CDTF">2023-05-16T08:21:32Z</dcterms:modified>
</cp:coreProperties>
</file>