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1869" r:id="rId2"/>
    <p:sldId id="2418" r:id="rId3"/>
    <p:sldId id="1870" r:id="rId4"/>
    <p:sldId id="2469" r:id="rId5"/>
    <p:sldId id="2470" r:id="rId6"/>
    <p:sldId id="2471" r:id="rId7"/>
    <p:sldId id="2420" r:id="rId8"/>
    <p:sldId id="2450" r:id="rId9"/>
    <p:sldId id="2453" r:id="rId10"/>
    <p:sldId id="2451" r:id="rId11"/>
    <p:sldId id="2454" r:id="rId12"/>
    <p:sldId id="2455" r:id="rId13"/>
    <p:sldId id="2456" r:id="rId14"/>
    <p:sldId id="2457" r:id="rId15"/>
    <p:sldId id="2458" r:id="rId16"/>
    <p:sldId id="2459" r:id="rId17"/>
    <p:sldId id="2461" r:id="rId18"/>
    <p:sldId id="2462" r:id="rId19"/>
    <p:sldId id="2463" r:id="rId20"/>
    <p:sldId id="2466" r:id="rId21"/>
    <p:sldId id="2464" r:id="rId22"/>
    <p:sldId id="2467" r:id="rId23"/>
    <p:sldId id="2468" r:id="rId24"/>
    <p:sldId id="244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2">
          <p15:clr>
            <a:srgbClr val="A4A3A4"/>
          </p15:clr>
        </p15:guide>
        <p15:guide id="2" pos="379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l" initials="q" lastIdx="1" clrIdx="0"/>
  <p:cmAuthor id="2" name="l lv" initials="ll"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D41D5"/>
    <a:srgbClr val="920000"/>
    <a:srgbClr val="CF632F"/>
    <a:srgbClr val="AC5208"/>
    <a:srgbClr val="E46C0A"/>
    <a:srgbClr val="D9D9D9"/>
    <a:srgbClr val="FFFFFF"/>
    <a:srgbClr val="AF5427"/>
    <a:srgbClr val="7F7F7F"/>
    <a:srgbClr val="8D3B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3" autoAdjust="0"/>
    <p:restoredTop sz="86767" autoAdjust="0"/>
  </p:normalViewPr>
  <p:slideViewPr>
    <p:cSldViewPr snapToGrid="0">
      <p:cViewPr varScale="1">
        <p:scale>
          <a:sx n="75" d="100"/>
          <a:sy n="75" d="100"/>
        </p:scale>
        <p:origin x="989" y="53"/>
      </p:cViewPr>
      <p:guideLst>
        <p:guide orient="horz" pos="2282"/>
        <p:guide pos="3798"/>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92" d="100"/>
          <a:sy n="92" d="100"/>
        </p:scale>
        <p:origin x="442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C65E4B-DF05-4CC7-8015-AF654268B2BB}" type="datetimeFigureOut">
              <a:rPr lang="zh-CN" altLang="en-US" smtClean="0"/>
              <a:t>2023/3/3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6C3DC-3FDA-4636-A157-993992E91C03}"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2023/3/3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C00CA7E4-BE83-4922-803A-7A037F244C16}"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solidFill>
                  <a:srgbClr val="A50021"/>
                </a:solidFill>
                <a:latin typeface="宋体" panose="02010600030101010101" pitchFamily="2" charset="-122"/>
                <a:sym typeface="+mn-ea"/>
              </a:rPr>
              <a:t>1</a:t>
            </a:r>
            <a:r>
              <a:rPr lang="zh-CN" altLang="en-US" b="1" dirty="0">
                <a:solidFill>
                  <a:srgbClr val="A50021"/>
                </a:solidFill>
                <a:latin typeface="宋体" panose="02010600030101010101" pitchFamily="2" charset="-122"/>
                <a:sym typeface="+mn-ea"/>
              </a:rPr>
              <a:t>、原理图输入方式：在</a:t>
            </a:r>
            <a:r>
              <a:rPr lang="en-US" altLang="zh-CN" b="1" dirty="0">
                <a:solidFill>
                  <a:srgbClr val="A50021"/>
                </a:solidFill>
                <a:latin typeface="Times New Roman" panose="02020603050405020304" charset="0"/>
                <a:sym typeface="+mn-ea"/>
              </a:rPr>
              <a:t>EDA</a:t>
            </a:r>
            <a:r>
              <a:rPr lang="zh-CN" altLang="en-US" b="1" dirty="0">
                <a:solidFill>
                  <a:srgbClr val="A50021"/>
                </a:solidFill>
                <a:latin typeface="宋体" panose="02010600030101010101" pitchFamily="2" charset="-122"/>
                <a:sym typeface="+mn-ea"/>
              </a:rPr>
              <a:t>软件的图形编辑界面上绘制能完成特定功能的电路原理图。</a:t>
            </a:r>
          </a:p>
          <a:p>
            <a:r>
              <a:rPr lang="en-US" altLang="zh-CN" b="1" dirty="0">
                <a:solidFill>
                  <a:srgbClr val="A50021"/>
                </a:solidFill>
                <a:latin typeface="宋体" panose="02010600030101010101" pitchFamily="2" charset="-122"/>
                <a:sym typeface="+mn-ea"/>
              </a:rPr>
              <a:t>2</a:t>
            </a:r>
            <a:r>
              <a:rPr lang="zh-CN" altLang="en-US" b="1" dirty="0">
                <a:solidFill>
                  <a:srgbClr val="A50021"/>
                </a:solidFill>
                <a:latin typeface="宋体" panose="02010600030101010101" pitchFamily="2" charset="-122"/>
                <a:sym typeface="+mn-ea"/>
              </a:rPr>
              <a:t>、</a:t>
            </a:r>
            <a:r>
              <a:rPr lang="en-US" altLang="zh-CN" b="1" dirty="0">
                <a:solidFill>
                  <a:srgbClr val="A50021"/>
                </a:solidFill>
                <a:latin typeface="宋体" panose="02010600030101010101" pitchFamily="2" charset="-122"/>
                <a:sym typeface="+mn-ea"/>
              </a:rPr>
              <a:t>SOPC: </a:t>
            </a:r>
            <a:r>
              <a:rPr lang="zh-CN" altLang="en-US" b="1" dirty="0">
                <a:solidFill>
                  <a:srgbClr val="A50021"/>
                </a:solidFill>
                <a:latin typeface="宋体" panose="02010600030101010101" pitchFamily="2" charset="-122"/>
                <a:sym typeface="+mn-ea"/>
              </a:rPr>
              <a:t>System-on-a-Programmable-Chip,即可编程片上系统。 用可编程逻辑技术把整个系统放到一块硅片上,称作SOPC</a:t>
            </a:r>
          </a:p>
          <a:p>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3806287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1408910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662331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ym typeface="+mn-ea"/>
              </a:rPr>
              <a:t>ASIC(Application Specific Integrated Circuit)是专用集成电路。</a:t>
            </a: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1050958" y="4648520"/>
            <a:ext cx="10972798" cy="452617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2023/3/3</a:t>
            </a:fld>
            <a:endParaRPr lang="zh-CN" altLang="en-US"/>
          </a:p>
        </p:txBody>
      </p:sp>
      <p:sp>
        <p:nvSpPr>
          <p:cNvPr id="5" name="页脚占位符 4"/>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94387" y="274654"/>
            <a:ext cx="3130549" cy="5835921"/>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96386" y="274654"/>
            <a:ext cx="9194800" cy="5835921"/>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2023/3/3</a:t>
            </a:fld>
            <a:endParaRPr lang="zh-CN" altLang="en-US"/>
          </a:p>
        </p:txBody>
      </p:sp>
      <p:sp>
        <p:nvSpPr>
          <p:cNvPr id="5" name="页脚占位符 4"/>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2023/3/3</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1050958" y="4648520"/>
            <a:ext cx="10972798" cy="452617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2023/3/3</a:t>
            </a:fld>
            <a:endParaRPr lang="zh-CN" altLang="en-US"/>
          </a:p>
        </p:txBody>
      </p:sp>
      <p:sp>
        <p:nvSpPr>
          <p:cNvPr id="5" name="页脚占位符 4"/>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7" y="4407108"/>
            <a:ext cx="10363200" cy="1362138"/>
          </a:xfrm>
          <a:prstGeom prst="rect">
            <a:avLst/>
          </a:prstGeom>
        </p:spPr>
        <p:txBody>
          <a:bodyPr anchor="t"/>
          <a:lstStyle>
            <a:lvl1pPr algn="l">
              <a:defRPr sz="4010" b="1" cap="all"/>
            </a:lvl1pPr>
          </a:lstStyle>
          <a:p>
            <a:r>
              <a:rPr lang="zh-CN" altLang="en-US"/>
              <a:t>单击此处编辑母版标题样式</a:t>
            </a:r>
          </a:p>
        </p:txBody>
      </p:sp>
      <p:sp>
        <p:nvSpPr>
          <p:cNvPr id="3" name="文本占位符 2"/>
          <p:cNvSpPr>
            <a:spLocks noGrp="1"/>
          </p:cNvSpPr>
          <p:nvPr>
            <p:ph type="body" idx="1"/>
          </p:nvPr>
        </p:nvSpPr>
        <p:spPr>
          <a:xfrm>
            <a:off x="963087" y="2906848"/>
            <a:ext cx="10363200" cy="1500257"/>
          </a:xfrm>
          <a:prstGeom prst="rect">
            <a:avLst/>
          </a:prstGeom>
        </p:spPr>
        <p:txBody>
          <a:bodyPr anchor="b"/>
          <a:lstStyle>
            <a:lvl1pPr marL="0" indent="0">
              <a:buNone/>
              <a:defRPr sz="2005">
                <a:solidFill>
                  <a:schemeClr val="tx1">
                    <a:tint val="75000"/>
                  </a:schemeClr>
                </a:solidFill>
              </a:defRPr>
            </a:lvl1pPr>
            <a:lvl2pPr marL="458470" indent="0">
              <a:buNone/>
              <a:defRPr sz="1805">
                <a:solidFill>
                  <a:schemeClr val="tx1">
                    <a:tint val="75000"/>
                  </a:schemeClr>
                </a:solidFill>
              </a:defRPr>
            </a:lvl2pPr>
            <a:lvl3pPr marL="916940" indent="0">
              <a:buNone/>
              <a:defRPr sz="1605">
                <a:solidFill>
                  <a:schemeClr val="tx1">
                    <a:tint val="75000"/>
                  </a:schemeClr>
                </a:solidFill>
              </a:defRPr>
            </a:lvl3pPr>
            <a:lvl4pPr marL="1375410" indent="0">
              <a:buNone/>
              <a:defRPr sz="1405">
                <a:solidFill>
                  <a:schemeClr val="tx1">
                    <a:tint val="75000"/>
                  </a:schemeClr>
                </a:solidFill>
              </a:defRPr>
            </a:lvl4pPr>
            <a:lvl5pPr marL="1833245" indent="0">
              <a:buNone/>
              <a:defRPr sz="1405">
                <a:solidFill>
                  <a:schemeClr val="tx1">
                    <a:tint val="75000"/>
                  </a:schemeClr>
                </a:solidFill>
              </a:defRPr>
            </a:lvl5pPr>
            <a:lvl6pPr marL="2291715" indent="0">
              <a:buNone/>
              <a:defRPr sz="1405">
                <a:solidFill>
                  <a:schemeClr val="tx1">
                    <a:tint val="75000"/>
                  </a:schemeClr>
                </a:solidFill>
              </a:defRPr>
            </a:lvl6pPr>
            <a:lvl7pPr marL="2750185" indent="0">
              <a:buNone/>
              <a:defRPr sz="1405">
                <a:solidFill>
                  <a:schemeClr val="tx1">
                    <a:tint val="75000"/>
                  </a:schemeClr>
                </a:solidFill>
              </a:defRPr>
            </a:lvl7pPr>
            <a:lvl8pPr marL="3208655" indent="0">
              <a:buNone/>
              <a:defRPr sz="1405">
                <a:solidFill>
                  <a:schemeClr val="tx1">
                    <a:tint val="75000"/>
                  </a:schemeClr>
                </a:solidFill>
              </a:defRPr>
            </a:lvl8pPr>
            <a:lvl9pPr marL="3667125" indent="0">
              <a:buNone/>
              <a:defRPr sz="140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2023/3/3</a:t>
            </a:fld>
            <a:endParaRPr lang="zh-CN" altLang="en-US"/>
          </a:p>
        </p:txBody>
      </p:sp>
      <p:sp>
        <p:nvSpPr>
          <p:cNvPr id="5" name="页脚占位符 4"/>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96388" y="1595519"/>
            <a:ext cx="6161616" cy="4515060"/>
          </a:xfrm>
          <a:prstGeom prst="rect">
            <a:avLst/>
          </a:prstGeom>
        </p:spPr>
        <p:txBody>
          <a:bodyPr/>
          <a:lstStyle>
            <a:lvl1pPr>
              <a:defRPr sz="2805"/>
            </a:lvl1pPr>
            <a:lvl2pPr>
              <a:defRPr sz="2405"/>
            </a:lvl2pPr>
            <a:lvl3pPr>
              <a:defRPr sz="2005"/>
            </a:lvl3pPr>
            <a:lvl4pPr>
              <a:defRPr sz="1805"/>
            </a:lvl4pPr>
            <a:lvl5pPr>
              <a:defRPr sz="1805"/>
            </a:lvl5pPr>
            <a:lvl6pPr>
              <a:defRPr sz="1805"/>
            </a:lvl6pPr>
            <a:lvl7pPr>
              <a:defRPr sz="1805"/>
            </a:lvl7pPr>
            <a:lvl8pPr>
              <a:defRPr sz="1805"/>
            </a:lvl8pPr>
            <a:lvl9pPr>
              <a:defRPr sz="18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7061203" y="1595519"/>
            <a:ext cx="6163733" cy="4515060"/>
          </a:xfrm>
          <a:prstGeom prst="rect">
            <a:avLst/>
          </a:prstGeom>
        </p:spPr>
        <p:txBody>
          <a:bodyPr/>
          <a:lstStyle>
            <a:lvl1pPr>
              <a:defRPr sz="2805"/>
            </a:lvl1pPr>
            <a:lvl2pPr>
              <a:defRPr sz="2405"/>
            </a:lvl2pPr>
            <a:lvl3pPr>
              <a:defRPr sz="2005"/>
            </a:lvl3pPr>
            <a:lvl4pPr>
              <a:defRPr sz="1805"/>
            </a:lvl4pPr>
            <a:lvl5pPr>
              <a:defRPr sz="1805"/>
            </a:lvl5pPr>
            <a:lvl6pPr>
              <a:defRPr sz="1805"/>
            </a:lvl6pPr>
            <a:lvl7pPr>
              <a:defRPr sz="1805"/>
            </a:lvl7pPr>
            <a:lvl8pPr>
              <a:defRPr sz="1805"/>
            </a:lvl8pPr>
            <a:lvl9pPr>
              <a:defRPr sz="18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2023/3/3</a:t>
            </a:fld>
            <a:endParaRPr lang="zh-CN" altLang="en-US"/>
          </a:p>
        </p:txBody>
      </p:sp>
      <p:sp>
        <p:nvSpPr>
          <p:cNvPr id="6" name="页脚占位符 5"/>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87"/>
            <a:ext cx="5386917" cy="639792"/>
          </a:xfrm>
          <a:prstGeom prst="rect">
            <a:avLst/>
          </a:prstGeom>
        </p:spPr>
        <p:txBody>
          <a:bodyPr anchor="b"/>
          <a:lstStyle>
            <a:lvl1pPr marL="0" indent="0">
              <a:buNone/>
              <a:defRPr sz="2405" b="1"/>
            </a:lvl1pPr>
            <a:lvl2pPr marL="458470" indent="0">
              <a:buNone/>
              <a:defRPr sz="2005" b="1"/>
            </a:lvl2pPr>
            <a:lvl3pPr marL="916940" indent="0">
              <a:buNone/>
              <a:defRPr sz="1805" b="1"/>
            </a:lvl3pPr>
            <a:lvl4pPr marL="1375410" indent="0">
              <a:buNone/>
              <a:defRPr sz="1605" b="1"/>
            </a:lvl4pPr>
            <a:lvl5pPr marL="1833245" indent="0">
              <a:buNone/>
              <a:defRPr sz="1605" b="1"/>
            </a:lvl5pPr>
            <a:lvl6pPr marL="2291715" indent="0">
              <a:buNone/>
              <a:defRPr sz="1605" b="1"/>
            </a:lvl6pPr>
            <a:lvl7pPr marL="2750185" indent="0">
              <a:buNone/>
              <a:defRPr sz="1605" b="1"/>
            </a:lvl7pPr>
            <a:lvl8pPr marL="3208655" indent="0">
              <a:buNone/>
              <a:defRPr sz="1605" b="1"/>
            </a:lvl8pPr>
            <a:lvl9pPr marL="3667125" indent="0">
              <a:buNone/>
              <a:defRPr sz="1605" b="1"/>
            </a:lvl9pPr>
          </a:lstStyle>
          <a:p>
            <a:pPr lvl="0"/>
            <a:r>
              <a:rPr lang="zh-CN" altLang="en-US"/>
              <a:t>单击此处编辑母版文本样式</a:t>
            </a:r>
          </a:p>
        </p:txBody>
      </p:sp>
      <p:sp>
        <p:nvSpPr>
          <p:cNvPr id="4" name="内容占位符 3"/>
          <p:cNvSpPr>
            <a:spLocks noGrp="1"/>
          </p:cNvSpPr>
          <p:nvPr>
            <p:ph sz="half" idx="2"/>
          </p:nvPr>
        </p:nvSpPr>
        <p:spPr>
          <a:xfrm>
            <a:off x="609600" y="2174979"/>
            <a:ext cx="5386917" cy="3951472"/>
          </a:xfrm>
          <a:prstGeom prst="rect">
            <a:avLst/>
          </a:prstGeom>
        </p:spPr>
        <p:txBody>
          <a:bodyPr/>
          <a:lstStyle>
            <a:lvl1pPr>
              <a:defRPr sz="2405"/>
            </a:lvl1pPr>
            <a:lvl2pPr>
              <a:defRPr sz="2005"/>
            </a:lvl2pPr>
            <a:lvl3pPr>
              <a:defRPr sz="1805"/>
            </a:lvl3pPr>
            <a:lvl4pPr>
              <a:defRPr sz="1605"/>
            </a:lvl4pPr>
            <a:lvl5pPr>
              <a:defRPr sz="1605"/>
            </a:lvl5pPr>
            <a:lvl6pPr>
              <a:defRPr sz="1605"/>
            </a:lvl6pPr>
            <a:lvl7pPr>
              <a:defRPr sz="1605"/>
            </a:lvl7pPr>
            <a:lvl8pPr>
              <a:defRPr sz="1605"/>
            </a:lvl8pPr>
            <a:lvl9pPr>
              <a:defRPr sz="16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1" y="1535187"/>
            <a:ext cx="5389034" cy="639792"/>
          </a:xfrm>
          <a:prstGeom prst="rect">
            <a:avLst/>
          </a:prstGeom>
        </p:spPr>
        <p:txBody>
          <a:bodyPr anchor="b"/>
          <a:lstStyle>
            <a:lvl1pPr marL="0" indent="0">
              <a:buNone/>
              <a:defRPr sz="2405" b="1"/>
            </a:lvl1pPr>
            <a:lvl2pPr marL="458470" indent="0">
              <a:buNone/>
              <a:defRPr sz="2005" b="1"/>
            </a:lvl2pPr>
            <a:lvl3pPr marL="916940" indent="0">
              <a:buNone/>
              <a:defRPr sz="1805" b="1"/>
            </a:lvl3pPr>
            <a:lvl4pPr marL="1375410" indent="0">
              <a:buNone/>
              <a:defRPr sz="1605" b="1"/>
            </a:lvl4pPr>
            <a:lvl5pPr marL="1833245" indent="0">
              <a:buNone/>
              <a:defRPr sz="1605" b="1"/>
            </a:lvl5pPr>
            <a:lvl6pPr marL="2291715" indent="0">
              <a:buNone/>
              <a:defRPr sz="1605" b="1"/>
            </a:lvl6pPr>
            <a:lvl7pPr marL="2750185" indent="0">
              <a:buNone/>
              <a:defRPr sz="1605" b="1"/>
            </a:lvl7pPr>
            <a:lvl8pPr marL="3208655" indent="0">
              <a:buNone/>
              <a:defRPr sz="1605" b="1"/>
            </a:lvl8pPr>
            <a:lvl9pPr marL="3667125" indent="0">
              <a:buNone/>
              <a:defRPr sz="1605" b="1"/>
            </a:lvl9pPr>
          </a:lstStyle>
          <a:p>
            <a:pPr lvl="0"/>
            <a:r>
              <a:rPr lang="zh-CN" altLang="en-US"/>
              <a:t>单击此处编辑母版文本样式</a:t>
            </a:r>
          </a:p>
        </p:txBody>
      </p:sp>
      <p:sp>
        <p:nvSpPr>
          <p:cNvPr id="6" name="内容占位符 5"/>
          <p:cNvSpPr>
            <a:spLocks noGrp="1"/>
          </p:cNvSpPr>
          <p:nvPr>
            <p:ph sz="quarter" idx="4"/>
          </p:nvPr>
        </p:nvSpPr>
        <p:spPr>
          <a:xfrm>
            <a:off x="6193371" y="2174979"/>
            <a:ext cx="5389034" cy="3951472"/>
          </a:xfrm>
          <a:prstGeom prst="rect">
            <a:avLst/>
          </a:prstGeom>
        </p:spPr>
        <p:txBody>
          <a:bodyPr/>
          <a:lstStyle>
            <a:lvl1pPr>
              <a:defRPr sz="2405"/>
            </a:lvl1pPr>
            <a:lvl2pPr>
              <a:defRPr sz="2005"/>
            </a:lvl2pPr>
            <a:lvl3pPr>
              <a:defRPr sz="1805"/>
            </a:lvl3pPr>
            <a:lvl4pPr>
              <a:defRPr sz="1605"/>
            </a:lvl4pPr>
            <a:lvl5pPr>
              <a:defRPr sz="1605"/>
            </a:lvl5pPr>
            <a:lvl6pPr>
              <a:defRPr sz="1605"/>
            </a:lvl6pPr>
            <a:lvl7pPr>
              <a:defRPr sz="1605"/>
            </a:lvl7pPr>
            <a:lvl8pPr>
              <a:defRPr sz="1605"/>
            </a:lvl8pPr>
            <a:lvl9pPr>
              <a:defRPr sz="16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2023/3/3</a:t>
            </a:fld>
            <a:endParaRPr lang="zh-CN" altLang="en-US"/>
          </a:p>
        </p:txBody>
      </p:sp>
      <p:sp>
        <p:nvSpPr>
          <p:cNvPr id="8" name="页脚占位符 7"/>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2023/3/3</a:t>
            </a:fld>
            <a:endParaRPr lang="zh-CN" altLang="en-US"/>
          </a:p>
        </p:txBody>
      </p:sp>
      <p:sp>
        <p:nvSpPr>
          <p:cNvPr id="4" name="页脚占位符 3"/>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2023/3/3</a:t>
            </a:fld>
            <a:endParaRPr lang="zh-CN" altLang="en-US"/>
          </a:p>
        </p:txBody>
      </p:sp>
      <p:sp>
        <p:nvSpPr>
          <p:cNvPr id="3" name="页脚占位符 2"/>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6" y="273064"/>
            <a:ext cx="4011084" cy="1162105"/>
          </a:xfrm>
          <a:prstGeom prst="rect">
            <a:avLst/>
          </a:prstGeom>
        </p:spPr>
        <p:txBody>
          <a:bodyPr anchor="b"/>
          <a:lstStyle>
            <a:lvl1pPr algn="l">
              <a:defRPr sz="2005" b="1"/>
            </a:lvl1pPr>
          </a:lstStyle>
          <a:p>
            <a:r>
              <a:rPr lang="zh-CN" altLang="en-US"/>
              <a:t>单击此处编辑母版标题样式</a:t>
            </a:r>
          </a:p>
        </p:txBody>
      </p:sp>
      <p:sp>
        <p:nvSpPr>
          <p:cNvPr id="3" name="内容占位符 2"/>
          <p:cNvSpPr>
            <a:spLocks noGrp="1"/>
          </p:cNvSpPr>
          <p:nvPr>
            <p:ph idx="1"/>
          </p:nvPr>
        </p:nvSpPr>
        <p:spPr>
          <a:xfrm>
            <a:off x="4766736" y="273063"/>
            <a:ext cx="6815668" cy="5853385"/>
          </a:xfrm>
          <a:prstGeom prst="rect">
            <a:avLst/>
          </a:prstGeom>
        </p:spPr>
        <p:txBody>
          <a:bodyPr/>
          <a:lstStyle>
            <a:lvl1pPr>
              <a:defRPr sz="3210"/>
            </a:lvl1pPr>
            <a:lvl2pPr>
              <a:defRPr sz="2805"/>
            </a:lvl2pPr>
            <a:lvl3pPr>
              <a:defRPr sz="2405"/>
            </a:lvl3pPr>
            <a:lvl4pPr>
              <a:defRPr sz="2005"/>
            </a:lvl4pPr>
            <a:lvl5pPr>
              <a:defRPr sz="2005"/>
            </a:lvl5pPr>
            <a:lvl6pPr>
              <a:defRPr sz="2005"/>
            </a:lvl6pPr>
            <a:lvl7pPr>
              <a:defRPr sz="2005"/>
            </a:lvl7pPr>
            <a:lvl8pPr>
              <a:defRPr sz="2005"/>
            </a:lvl8pPr>
            <a:lvl9pPr>
              <a:defRPr sz="20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6" y="1435169"/>
            <a:ext cx="4011084" cy="4691282"/>
          </a:xfrm>
          <a:prstGeom prst="rect">
            <a:avLst/>
          </a:prstGeom>
        </p:spPr>
        <p:txBody>
          <a:bodyPr/>
          <a:lstStyle>
            <a:lvl1pPr marL="0" indent="0">
              <a:buNone/>
              <a:defRPr sz="1405"/>
            </a:lvl1pPr>
            <a:lvl2pPr marL="458470" indent="0">
              <a:buNone/>
              <a:defRPr sz="1205"/>
            </a:lvl2pPr>
            <a:lvl3pPr marL="916940" indent="0">
              <a:buNone/>
              <a:defRPr sz="1005"/>
            </a:lvl3pPr>
            <a:lvl4pPr marL="1375410" indent="0">
              <a:buNone/>
              <a:defRPr sz="900"/>
            </a:lvl4pPr>
            <a:lvl5pPr marL="1833245" indent="0">
              <a:buNone/>
              <a:defRPr sz="900"/>
            </a:lvl5pPr>
            <a:lvl6pPr marL="2291715" indent="0">
              <a:buNone/>
              <a:defRPr sz="900"/>
            </a:lvl6pPr>
            <a:lvl7pPr marL="2750185" indent="0">
              <a:buNone/>
              <a:defRPr sz="900"/>
            </a:lvl7pPr>
            <a:lvl8pPr marL="3208655" indent="0">
              <a:buNone/>
              <a:defRPr sz="900"/>
            </a:lvl8pPr>
            <a:lvl9pPr marL="366712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2023/3/3</a:t>
            </a:fld>
            <a:endParaRPr lang="zh-CN" altLang="en-US"/>
          </a:p>
        </p:txBody>
      </p:sp>
      <p:sp>
        <p:nvSpPr>
          <p:cNvPr id="6" name="页脚占位符 5"/>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25" y="4800831"/>
            <a:ext cx="7315200" cy="566764"/>
          </a:xfrm>
          <a:prstGeom prst="rect">
            <a:avLst/>
          </a:prstGeom>
        </p:spPr>
        <p:txBody>
          <a:bodyPr anchor="b"/>
          <a:lstStyle>
            <a:lvl1pPr algn="l">
              <a:defRPr sz="2005" b="1"/>
            </a:lvl1pPr>
          </a:lstStyle>
          <a:p>
            <a:r>
              <a:rPr lang="zh-CN" altLang="en-US"/>
              <a:t>单击此处编辑母版标题样式</a:t>
            </a:r>
          </a:p>
        </p:txBody>
      </p:sp>
      <p:sp>
        <p:nvSpPr>
          <p:cNvPr id="3" name="图片占位符 2"/>
          <p:cNvSpPr>
            <a:spLocks noGrp="1"/>
          </p:cNvSpPr>
          <p:nvPr>
            <p:ph type="pic" idx="1"/>
          </p:nvPr>
        </p:nvSpPr>
        <p:spPr>
          <a:xfrm>
            <a:off x="2389725" y="612808"/>
            <a:ext cx="7315200" cy="4114991"/>
          </a:xfrm>
          <a:prstGeom prst="rect">
            <a:avLst/>
          </a:prstGeom>
        </p:spPr>
        <p:txBody>
          <a:bodyPr/>
          <a:lstStyle>
            <a:lvl1pPr marL="0" indent="0">
              <a:buNone/>
              <a:defRPr sz="3210"/>
            </a:lvl1pPr>
            <a:lvl2pPr marL="458470" indent="0">
              <a:buNone/>
              <a:defRPr sz="2805"/>
            </a:lvl2pPr>
            <a:lvl3pPr marL="916940" indent="0">
              <a:buNone/>
              <a:defRPr sz="2405"/>
            </a:lvl3pPr>
            <a:lvl4pPr marL="1375410" indent="0">
              <a:buNone/>
              <a:defRPr sz="2005"/>
            </a:lvl4pPr>
            <a:lvl5pPr marL="1833245" indent="0">
              <a:buNone/>
              <a:defRPr sz="2005"/>
            </a:lvl5pPr>
            <a:lvl6pPr marL="2291715" indent="0">
              <a:buNone/>
              <a:defRPr sz="2005"/>
            </a:lvl6pPr>
            <a:lvl7pPr marL="2750185" indent="0">
              <a:buNone/>
              <a:defRPr sz="2005"/>
            </a:lvl7pPr>
            <a:lvl8pPr marL="3208655" indent="0">
              <a:buNone/>
              <a:defRPr sz="2005"/>
            </a:lvl8pPr>
            <a:lvl9pPr marL="3667125" indent="0">
              <a:buNone/>
              <a:defRPr sz="2005"/>
            </a:lvl9pPr>
          </a:lstStyle>
          <a:p>
            <a:endParaRPr lang="zh-CN" altLang="en-US"/>
          </a:p>
        </p:txBody>
      </p:sp>
      <p:sp>
        <p:nvSpPr>
          <p:cNvPr id="4" name="文本占位符 3"/>
          <p:cNvSpPr>
            <a:spLocks noGrp="1"/>
          </p:cNvSpPr>
          <p:nvPr>
            <p:ph type="body" sz="half" idx="2"/>
          </p:nvPr>
        </p:nvSpPr>
        <p:spPr>
          <a:xfrm>
            <a:off x="2389725" y="5367590"/>
            <a:ext cx="7315200" cy="804900"/>
          </a:xfrm>
          <a:prstGeom prst="rect">
            <a:avLst/>
          </a:prstGeom>
        </p:spPr>
        <p:txBody>
          <a:bodyPr/>
          <a:lstStyle>
            <a:lvl1pPr marL="0" indent="0">
              <a:buNone/>
              <a:defRPr sz="1405"/>
            </a:lvl1pPr>
            <a:lvl2pPr marL="458470" indent="0">
              <a:buNone/>
              <a:defRPr sz="1205"/>
            </a:lvl2pPr>
            <a:lvl3pPr marL="916940" indent="0">
              <a:buNone/>
              <a:defRPr sz="1005"/>
            </a:lvl3pPr>
            <a:lvl4pPr marL="1375410" indent="0">
              <a:buNone/>
              <a:defRPr sz="900"/>
            </a:lvl4pPr>
            <a:lvl5pPr marL="1833245" indent="0">
              <a:buNone/>
              <a:defRPr sz="900"/>
            </a:lvl5pPr>
            <a:lvl6pPr marL="2291715" indent="0">
              <a:buNone/>
              <a:defRPr sz="900"/>
            </a:lvl6pPr>
            <a:lvl7pPr marL="2750185" indent="0">
              <a:buNone/>
              <a:defRPr sz="900"/>
            </a:lvl7pPr>
            <a:lvl8pPr marL="3208655" indent="0">
              <a:buNone/>
              <a:defRPr sz="900"/>
            </a:lvl8pPr>
            <a:lvl9pPr marL="366712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2023/3/3</a:t>
            </a:fld>
            <a:endParaRPr lang="zh-CN" altLang="en-US"/>
          </a:p>
        </p:txBody>
      </p:sp>
      <p:sp>
        <p:nvSpPr>
          <p:cNvPr id="6" name="页脚占位符 5"/>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4"/>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3"/>
            <a:ext cx="12192000" cy="685831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userDrawn="1"/>
        </p:nvSpPr>
        <p:spPr>
          <a:xfrm>
            <a:off x="0" y="3"/>
            <a:ext cx="12192000" cy="6858319"/>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0"/>
          </a:p>
        </p:txBody>
      </p:sp>
      <p:grpSp>
        <p:nvGrpSpPr>
          <p:cNvPr id="8" name="组合 79"/>
          <p:cNvGrpSpPr/>
          <p:nvPr userDrawn="1"/>
        </p:nvGrpSpPr>
        <p:grpSpPr bwMode="auto">
          <a:xfrm>
            <a:off x="5502556" y="6401348"/>
            <a:ext cx="6689445" cy="135293"/>
            <a:chOff x="-1482301" y="654016"/>
            <a:chExt cx="5674281" cy="188020"/>
          </a:xfrm>
        </p:grpSpPr>
        <p:grpSp>
          <p:nvGrpSpPr>
            <p:cNvPr id="9" name="组合 80"/>
            <p:cNvGrpSpPr/>
            <p:nvPr/>
          </p:nvGrpSpPr>
          <p:grpSpPr bwMode="auto">
            <a:xfrm>
              <a:off x="-1482301" y="654016"/>
              <a:ext cx="3509703" cy="94159"/>
              <a:chOff x="-7724717" y="5018088"/>
              <a:chExt cx="11382317" cy="125412"/>
            </a:xfrm>
          </p:grpSpPr>
          <p:sp>
            <p:nvSpPr>
              <p:cNvPr id="14" name="矩形 84"/>
              <p:cNvSpPr>
                <a:spLocks noChangeArrowheads="1"/>
              </p:cNvSpPr>
              <p:nvPr/>
            </p:nvSpPr>
            <p:spPr bwMode="auto">
              <a:xfrm>
                <a:off x="-7724717" y="5018088"/>
                <a:ext cx="9553517" cy="125412"/>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990">
                  <a:solidFill>
                    <a:srgbClr val="0070C0"/>
                  </a:solidFill>
                  <a:latin typeface="宋体" panose="02010600030101010101" pitchFamily="2" charset="-122"/>
                  <a:sym typeface="宋体" panose="02010600030101010101" pitchFamily="2" charset="-122"/>
                </a:endParaRPr>
              </a:p>
            </p:txBody>
          </p:sp>
          <p:sp>
            <p:nvSpPr>
              <p:cNvPr id="15" name="矩形 85"/>
              <p:cNvSpPr>
                <a:spLocks noChangeArrowheads="1"/>
              </p:cNvSpPr>
              <p:nvPr/>
            </p:nvSpPr>
            <p:spPr bwMode="auto">
              <a:xfrm>
                <a:off x="1828800" y="5018088"/>
                <a:ext cx="1828800" cy="12541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990">
                  <a:latin typeface="宋体" panose="02010600030101010101" pitchFamily="2" charset="-122"/>
                  <a:sym typeface="宋体" panose="02010600030101010101" pitchFamily="2" charset="-122"/>
                </a:endParaRPr>
              </a:p>
            </p:txBody>
          </p:sp>
        </p:grpSp>
        <p:grpSp>
          <p:nvGrpSpPr>
            <p:cNvPr id="10" name="Group 8"/>
            <p:cNvGrpSpPr/>
            <p:nvPr/>
          </p:nvGrpSpPr>
          <p:grpSpPr bwMode="auto">
            <a:xfrm>
              <a:off x="1463496" y="748175"/>
              <a:ext cx="2728484" cy="93861"/>
              <a:chOff x="2529786" y="20317"/>
              <a:chExt cx="5456968" cy="125412"/>
            </a:xfrm>
          </p:grpSpPr>
          <p:sp>
            <p:nvSpPr>
              <p:cNvPr id="12" name="矩形 82"/>
              <p:cNvSpPr>
                <a:spLocks noChangeArrowheads="1"/>
              </p:cNvSpPr>
              <p:nvPr/>
            </p:nvSpPr>
            <p:spPr bwMode="auto">
              <a:xfrm>
                <a:off x="2529786" y="20317"/>
                <a:ext cx="1126142" cy="12541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990">
                  <a:latin typeface="宋体" panose="02010600030101010101" pitchFamily="2" charset="-122"/>
                  <a:sym typeface="宋体" panose="02010600030101010101" pitchFamily="2" charset="-122"/>
                </a:endParaRPr>
              </a:p>
            </p:txBody>
          </p:sp>
          <p:sp>
            <p:nvSpPr>
              <p:cNvPr id="13" name="矩形 83"/>
              <p:cNvSpPr>
                <a:spLocks noChangeArrowheads="1"/>
              </p:cNvSpPr>
              <p:nvPr/>
            </p:nvSpPr>
            <p:spPr bwMode="auto">
              <a:xfrm>
                <a:off x="3655928" y="20317"/>
                <a:ext cx="4330826" cy="125412"/>
              </a:xfrm>
              <a:prstGeom prst="rect">
                <a:avLst/>
              </a:prstGeom>
              <a:solidFill>
                <a:srgbClr val="F491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990">
                  <a:solidFill>
                    <a:srgbClr val="FFFFFF"/>
                  </a:solidFill>
                  <a:latin typeface="宋体" panose="02010600030101010101" pitchFamily="2" charset="-122"/>
                  <a:sym typeface="宋体" panose="02010600030101010101" pitchFamily="2" charset="-122"/>
                </a:endParaRPr>
              </a:p>
            </p:txBody>
          </p:sp>
        </p:grpSp>
      </p:grpSp>
      <p:pic>
        <p:nvPicPr>
          <p:cNvPr id="2" name="图片 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 y="-24186"/>
            <a:ext cx="12192001" cy="6882505"/>
          </a:xfrm>
          <a:prstGeom prst="rect">
            <a:avLst/>
          </a:prstGeom>
        </p:spPr>
      </p:pic>
      <p:sp>
        <p:nvSpPr>
          <p:cNvPr id="17" name="矩形 16"/>
          <p:cNvSpPr/>
          <p:nvPr userDrawn="1"/>
        </p:nvSpPr>
        <p:spPr>
          <a:xfrm>
            <a:off x="-2" y="-50481"/>
            <a:ext cx="12192001" cy="6908800"/>
          </a:xfrm>
          <a:prstGeom prst="rect">
            <a:avLst/>
          </a:prstGeom>
          <a:solidFill>
            <a:srgbClr val="FFFFFF">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5"/>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916305" rtl="0" eaLnBrk="1" latinLnBrk="0" hangingPunct="1">
        <a:spcBef>
          <a:spcPct val="0"/>
        </a:spcBef>
        <a:buNone/>
        <a:defRPr sz="4410" kern="1200">
          <a:solidFill>
            <a:schemeClr val="tx1"/>
          </a:solidFill>
          <a:latin typeface="+mj-lt"/>
          <a:ea typeface="+mj-ea"/>
          <a:cs typeface="+mj-cs"/>
        </a:defRPr>
      </a:lvl1pPr>
    </p:titleStyle>
    <p:bodyStyle>
      <a:lvl1pPr marL="343535" indent="-343535" algn="l" defTabSz="916305" rtl="0" eaLnBrk="1" latinLnBrk="0" hangingPunct="1">
        <a:spcBef>
          <a:spcPct val="20000"/>
        </a:spcBef>
        <a:buFont typeface="Arial" panose="020B0604020202020204" pitchFamily="34" charset="0"/>
        <a:buChar char="•"/>
        <a:defRPr sz="3210" kern="1200">
          <a:solidFill>
            <a:schemeClr val="tx1"/>
          </a:solidFill>
          <a:latin typeface="+mn-lt"/>
          <a:ea typeface="+mn-ea"/>
          <a:cs typeface="+mn-cs"/>
        </a:defRPr>
      </a:lvl1pPr>
      <a:lvl2pPr marL="744855" indent="-286385" algn="l" defTabSz="916305" rtl="0" eaLnBrk="1" latinLnBrk="0" hangingPunct="1">
        <a:spcBef>
          <a:spcPct val="20000"/>
        </a:spcBef>
        <a:buFont typeface="Arial" panose="020B0604020202020204" pitchFamily="34" charset="0"/>
        <a:buChar char="–"/>
        <a:defRPr sz="2805" kern="1200">
          <a:solidFill>
            <a:schemeClr val="tx1"/>
          </a:solidFill>
          <a:latin typeface="+mn-lt"/>
          <a:ea typeface="+mn-ea"/>
          <a:cs typeface="+mn-cs"/>
        </a:defRPr>
      </a:lvl2pPr>
      <a:lvl3pPr marL="1146175" indent="-229235" algn="l" defTabSz="916305" rtl="0" eaLnBrk="1" latinLnBrk="0" hangingPunct="1">
        <a:spcBef>
          <a:spcPct val="20000"/>
        </a:spcBef>
        <a:buFont typeface="Arial" panose="020B0604020202020204" pitchFamily="34" charset="0"/>
        <a:buChar char="•"/>
        <a:defRPr sz="2405" kern="1200">
          <a:solidFill>
            <a:schemeClr val="tx1"/>
          </a:solidFill>
          <a:latin typeface="+mn-lt"/>
          <a:ea typeface="+mn-ea"/>
          <a:cs typeface="+mn-cs"/>
        </a:defRPr>
      </a:lvl3pPr>
      <a:lvl4pPr marL="1604645"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4pPr>
      <a:lvl5pPr marL="206248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5pPr>
      <a:lvl6pPr marL="252095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6pPr>
      <a:lvl7pPr marL="297942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7pPr>
      <a:lvl8pPr marL="343789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8pPr>
      <a:lvl9pPr marL="389636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9pPr>
    </p:bodyStyle>
    <p:otherStyle>
      <a:defPPr>
        <a:defRPr lang="zh-CN"/>
      </a:defPPr>
      <a:lvl1pPr marL="0" algn="l" defTabSz="916305" rtl="0" eaLnBrk="1" latinLnBrk="0" hangingPunct="1">
        <a:defRPr sz="1805" kern="1200">
          <a:solidFill>
            <a:schemeClr val="tx1"/>
          </a:solidFill>
          <a:latin typeface="+mn-lt"/>
          <a:ea typeface="+mn-ea"/>
          <a:cs typeface="+mn-cs"/>
        </a:defRPr>
      </a:lvl1pPr>
      <a:lvl2pPr marL="458470" algn="l" defTabSz="916305" rtl="0" eaLnBrk="1" latinLnBrk="0" hangingPunct="1">
        <a:defRPr sz="1805" kern="1200">
          <a:solidFill>
            <a:schemeClr val="tx1"/>
          </a:solidFill>
          <a:latin typeface="+mn-lt"/>
          <a:ea typeface="+mn-ea"/>
          <a:cs typeface="+mn-cs"/>
        </a:defRPr>
      </a:lvl2pPr>
      <a:lvl3pPr marL="916940" algn="l" defTabSz="916305" rtl="0" eaLnBrk="1" latinLnBrk="0" hangingPunct="1">
        <a:defRPr sz="1805" kern="1200">
          <a:solidFill>
            <a:schemeClr val="tx1"/>
          </a:solidFill>
          <a:latin typeface="+mn-lt"/>
          <a:ea typeface="+mn-ea"/>
          <a:cs typeface="+mn-cs"/>
        </a:defRPr>
      </a:lvl3pPr>
      <a:lvl4pPr marL="1375410" algn="l" defTabSz="916305" rtl="0" eaLnBrk="1" latinLnBrk="0" hangingPunct="1">
        <a:defRPr sz="1805" kern="1200">
          <a:solidFill>
            <a:schemeClr val="tx1"/>
          </a:solidFill>
          <a:latin typeface="+mn-lt"/>
          <a:ea typeface="+mn-ea"/>
          <a:cs typeface="+mn-cs"/>
        </a:defRPr>
      </a:lvl4pPr>
      <a:lvl5pPr marL="1833245" algn="l" defTabSz="916305" rtl="0" eaLnBrk="1" latinLnBrk="0" hangingPunct="1">
        <a:defRPr sz="1805" kern="1200">
          <a:solidFill>
            <a:schemeClr val="tx1"/>
          </a:solidFill>
          <a:latin typeface="+mn-lt"/>
          <a:ea typeface="+mn-ea"/>
          <a:cs typeface="+mn-cs"/>
        </a:defRPr>
      </a:lvl5pPr>
      <a:lvl6pPr marL="2291715" algn="l" defTabSz="916305" rtl="0" eaLnBrk="1" latinLnBrk="0" hangingPunct="1">
        <a:defRPr sz="1805" kern="1200">
          <a:solidFill>
            <a:schemeClr val="tx1"/>
          </a:solidFill>
          <a:latin typeface="+mn-lt"/>
          <a:ea typeface="+mn-ea"/>
          <a:cs typeface="+mn-cs"/>
        </a:defRPr>
      </a:lvl6pPr>
      <a:lvl7pPr marL="2750185" algn="l" defTabSz="916305" rtl="0" eaLnBrk="1" latinLnBrk="0" hangingPunct="1">
        <a:defRPr sz="1805" kern="1200">
          <a:solidFill>
            <a:schemeClr val="tx1"/>
          </a:solidFill>
          <a:latin typeface="+mn-lt"/>
          <a:ea typeface="+mn-ea"/>
          <a:cs typeface="+mn-cs"/>
        </a:defRPr>
      </a:lvl7pPr>
      <a:lvl8pPr marL="3208655" algn="l" defTabSz="916305" rtl="0" eaLnBrk="1" latinLnBrk="0" hangingPunct="1">
        <a:defRPr sz="1805" kern="1200">
          <a:solidFill>
            <a:schemeClr val="tx1"/>
          </a:solidFill>
          <a:latin typeface="+mn-lt"/>
          <a:ea typeface="+mn-ea"/>
          <a:cs typeface="+mn-cs"/>
        </a:defRPr>
      </a:lvl8pPr>
      <a:lvl9pPr marL="3667125" algn="l" defTabSz="916305"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441" y="2176218"/>
            <a:ext cx="12187562" cy="2974694"/>
          </a:xfrm>
          <a:prstGeom prst="rect">
            <a:avLst/>
          </a:prstGeom>
          <a:blipFill>
            <a:blip r:embed="rId3" cstate="print"/>
            <a:stretch>
              <a:fillRect t="-86725" b="-8598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440" y="2176218"/>
            <a:ext cx="12187562" cy="2974694"/>
          </a:xfrm>
          <a:prstGeom prst="rect">
            <a:avLst/>
          </a:prstGeom>
          <a:solidFill>
            <a:srgbClr val="C000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7836272" y="701324"/>
            <a:ext cx="3326584" cy="4283020"/>
            <a:chOff x="7825043" y="429114"/>
            <a:chExt cx="3326584" cy="4283020"/>
          </a:xfrm>
        </p:grpSpPr>
        <p:sp>
          <p:nvSpPr>
            <p:cNvPr id="20" name="Shape 11185"/>
            <p:cNvSpPr/>
            <p:nvPr/>
          </p:nvSpPr>
          <p:spPr>
            <a:xfrm>
              <a:off x="7825043" y="429114"/>
              <a:ext cx="3326584" cy="4283020"/>
            </a:xfrm>
            <a:custGeom>
              <a:avLst/>
              <a:gdLst/>
              <a:ahLst/>
              <a:cxnLst>
                <a:cxn ang="0">
                  <a:pos x="wd2" y="hd2"/>
                </a:cxn>
                <a:cxn ang="5400000">
                  <a:pos x="wd2" y="hd2"/>
                </a:cxn>
                <a:cxn ang="10800000">
                  <a:pos x="wd2" y="hd2"/>
                </a:cxn>
                <a:cxn ang="16200000">
                  <a:pos x="wd2" y="hd2"/>
                </a:cxn>
              </a:cxnLst>
              <a:rect l="0" t="0" r="r" b="b"/>
              <a:pathLst>
                <a:path w="21600" h="21600" extrusionOk="0">
                  <a:moveTo>
                    <a:pt x="3669" y="15155"/>
                  </a:moveTo>
                  <a:lnTo>
                    <a:pt x="4213" y="15155"/>
                  </a:lnTo>
                  <a:lnTo>
                    <a:pt x="4213" y="14154"/>
                  </a:lnTo>
                  <a:lnTo>
                    <a:pt x="4548" y="14154"/>
                  </a:lnTo>
                  <a:lnTo>
                    <a:pt x="4548" y="12990"/>
                  </a:lnTo>
                  <a:lnTo>
                    <a:pt x="5050" y="12990"/>
                  </a:lnTo>
                  <a:lnTo>
                    <a:pt x="5050" y="14154"/>
                  </a:lnTo>
                  <a:lnTo>
                    <a:pt x="5413" y="14154"/>
                  </a:lnTo>
                  <a:lnTo>
                    <a:pt x="5413" y="15155"/>
                  </a:lnTo>
                  <a:lnTo>
                    <a:pt x="5734" y="15155"/>
                  </a:lnTo>
                  <a:lnTo>
                    <a:pt x="5734" y="17950"/>
                  </a:lnTo>
                  <a:lnTo>
                    <a:pt x="5901" y="17950"/>
                  </a:lnTo>
                  <a:lnTo>
                    <a:pt x="5902" y="13234"/>
                  </a:lnTo>
                  <a:lnTo>
                    <a:pt x="6753" y="13223"/>
                  </a:lnTo>
                  <a:lnTo>
                    <a:pt x="6753" y="12152"/>
                  </a:lnTo>
                  <a:lnTo>
                    <a:pt x="7757" y="10894"/>
                  </a:lnTo>
                  <a:lnTo>
                    <a:pt x="7757" y="12152"/>
                  </a:lnTo>
                  <a:lnTo>
                    <a:pt x="7757" y="13269"/>
                  </a:lnTo>
                  <a:lnTo>
                    <a:pt x="7757" y="13991"/>
                  </a:lnTo>
                  <a:lnTo>
                    <a:pt x="7966" y="13991"/>
                  </a:lnTo>
                  <a:lnTo>
                    <a:pt x="7966" y="16948"/>
                  </a:lnTo>
                  <a:lnTo>
                    <a:pt x="8315" y="16948"/>
                  </a:lnTo>
                  <a:lnTo>
                    <a:pt x="8315" y="8706"/>
                  </a:lnTo>
                  <a:lnTo>
                    <a:pt x="9682" y="8706"/>
                  </a:lnTo>
                  <a:lnTo>
                    <a:pt x="9682" y="14061"/>
                  </a:lnTo>
                  <a:lnTo>
                    <a:pt x="9850" y="14061"/>
                  </a:lnTo>
                  <a:lnTo>
                    <a:pt x="9850" y="6657"/>
                  </a:lnTo>
                  <a:lnTo>
                    <a:pt x="10547" y="6657"/>
                  </a:lnTo>
                  <a:lnTo>
                    <a:pt x="10547" y="4980"/>
                  </a:lnTo>
                  <a:lnTo>
                    <a:pt x="10772" y="4980"/>
                  </a:lnTo>
                  <a:lnTo>
                    <a:pt x="10853" y="2637"/>
                  </a:lnTo>
                  <a:lnTo>
                    <a:pt x="10943" y="0"/>
                  </a:lnTo>
                  <a:lnTo>
                    <a:pt x="11034" y="2637"/>
                  </a:lnTo>
                  <a:lnTo>
                    <a:pt x="11114" y="4980"/>
                  </a:lnTo>
                  <a:lnTo>
                    <a:pt x="11329" y="4980"/>
                  </a:lnTo>
                  <a:lnTo>
                    <a:pt x="11329" y="6657"/>
                  </a:lnTo>
                  <a:lnTo>
                    <a:pt x="11831" y="6657"/>
                  </a:lnTo>
                  <a:lnTo>
                    <a:pt x="11831" y="15458"/>
                  </a:lnTo>
                  <a:lnTo>
                    <a:pt x="12277" y="15458"/>
                  </a:lnTo>
                  <a:lnTo>
                    <a:pt x="12277" y="11733"/>
                  </a:lnTo>
                  <a:lnTo>
                    <a:pt x="13449" y="11733"/>
                  </a:lnTo>
                  <a:lnTo>
                    <a:pt x="13449" y="16390"/>
                  </a:lnTo>
                  <a:lnTo>
                    <a:pt x="13840" y="16390"/>
                  </a:lnTo>
                  <a:lnTo>
                    <a:pt x="13840" y="13595"/>
                  </a:lnTo>
                  <a:lnTo>
                    <a:pt x="15012" y="13595"/>
                  </a:lnTo>
                  <a:lnTo>
                    <a:pt x="15012" y="17973"/>
                  </a:lnTo>
                  <a:lnTo>
                    <a:pt x="15375" y="17973"/>
                  </a:lnTo>
                  <a:lnTo>
                    <a:pt x="15375" y="15691"/>
                  </a:lnTo>
                  <a:lnTo>
                    <a:pt x="15961" y="15691"/>
                  </a:lnTo>
                  <a:lnTo>
                    <a:pt x="15961" y="17274"/>
                  </a:lnTo>
                  <a:lnTo>
                    <a:pt x="16909" y="17274"/>
                  </a:lnTo>
                  <a:lnTo>
                    <a:pt x="17802" y="17274"/>
                  </a:lnTo>
                  <a:lnTo>
                    <a:pt x="17802" y="18602"/>
                  </a:lnTo>
                  <a:lnTo>
                    <a:pt x="17802" y="19277"/>
                  </a:lnTo>
                  <a:lnTo>
                    <a:pt x="17802" y="19894"/>
                  </a:lnTo>
                  <a:lnTo>
                    <a:pt x="18416" y="19894"/>
                  </a:lnTo>
                  <a:lnTo>
                    <a:pt x="18416" y="18718"/>
                  </a:lnTo>
                  <a:lnTo>
                    <a:pt x="18611" y="18718"/>
                  </a:lnTo>
                  <a:lnTo>
                    <a:pt x="18611" y="17833"/>
                  </a:lnTo>
                  <a:lnTo>
                    <a:pt x="18723" y="17833"/>
                  </a:lnTo>
                  <a:lnTo>
                    <a:pt x="18723" y="17367"/>
                  </a:lnTo>
                  <a:lnTo>
                    <a:pt x="18891" y="17367"/>
                  </a:lnTo>
                  <a:lnTo>
                    <a:pt x="19058" y="17367"/>
                  </a:lnTo>
                  <a:lnTo>
                    <a:pt x="19114" y="17367"/>
                  </a:lnTo>
                  <a:lnTo>
                    <a:pt x="19114" y="16506"/>
                  </a:lnTo>
                  <a:lnTo>
                    <a:pt x="19490" y="16506"/>
                  </a:lnTo>
                  <a:lnTo>
                    <a:pt x="19490" y="17181"/>
                  </a:lnTo>
                  <a:lnTo>
                    <a:pt x="19644" y="17181"/>
                  </a:lnTo>
                  <a:lnTo>
                    <a:pt x="19644" y="17973"/>
                  </a:lnTo>
                  <a:lnTo>
                    <a:pt x="19783" y="17973"/>
                  </a:lnTo>
                  <a:lnTo>
                    <a:pt x="19783" y="18718"/>
                  </a:lnTo>
                  <a:lnTo>
                    <a:pt x="20397" y="18718"/>
                  </a:lnTo>
                  <a:lnTo>
                    <a:pt x="20397" y="19510"/>
                  </a:lnTo>
                  <a:lnTo>
                    <a:pt x="20676" y="19510"/>
                  </a:lnTo>
                  <a:lnTo>
                    <a:pt x="20676" y="18671"/>
                  </a:lnTo>
                  <a:lnTo>
                    <a:pt x="21318" y="18671"/>
                  </a:lnTo>
                  <a:lnTo>
                    <a:pt x="21318" y="19510"/>
                  </a:lnTo>
                  <a:lnTo>
                    <a:pt x="21597" y="19510"/>
                  </a:lnTo>
                  <a:lnTo>
                    <a:pt x="21600" y="21600"/>
                  </a:lnTo>
                  <a:lnTo>
                    <a:pt x="10802" y="21600"/>
                  </a:lnTo>
                  <a:lnTo>
                    <a:pt x="9853" y="21600"/>
                  </a:lnTo>
                  <a:lnTo>
                    <a:pt x="9685" y="21600"/>
                  </a:lnTo>
                  <a:lnTo>
                    <a:pt x="9044" y="21600"/>
                  </a:lnTo>
                  <a:lnTo>
                    <a:pt x="3" y="21600"/>
                  </a:lnTo>
                  <a:lnTo>
                    <a:pt x="0" y="19929"/>
                  </a:lnTo>
                  <a:lnTo>
                    <a:pt x="391" y="19929"/>
                  </a:lnTo>
                  <a:lnTo>
                    <a:pt x="391" y="18532"/>
                  </a:lnTo>
                  <a:lnTo>
                    <a:pt x="977" y="18532"/>
                  </a:lnTo>
                  <a:lnTo>
                    <a:pt x="977" y="19929"/>
                  </a:lnTo>
                  <a:lnTo>
                    <a:pt x="1632" y="19929"/>
                  </a:lnTo>
                  <a:lnTo>
                    <a:pt x="1632" y="19160"/>
                  </a:lnTo>
                  <a:lnTo>
                    <a:pt x="1758" y="19160"/>
                  </a:lnTo>
                  <a:lnTo>
                    <a:pt x="1758" y="18113"/>
                  </a:lnTo>
                  <a:lnTo>
                    <a:pt x="2204" y="18113"/>
                  </a:lnTo>
                  <a:lnTo>
                    <a:pt x="2204" y="19160"/>
                  </a:lnTo>
                  <a:lnTo>
                    <a:pt x="2665" y="19160"/>
                  </a:lnTo>
                  <a:lnTo>
                    <a:pt x="2665" y="17950"/>
                  </a:lnTo>
                  <a:lnTo>
                    <a:pt x="2972" y="17950"/>
                  </a:lnTo>
                  <a:lnTo>
                    <a:pt x="2972" y="16762"/>
                  </a:lnTo>
                  <a:lnTo>
                    <a:pt x="3488" y="16762"/>
                  </a:lnTo>
                  <a:lnTo>
                    <a:pt x="3488" y="17950"/>
                  </a:lnTo>
                  <a:lnTo>
                    <a:pt x="3669" y="17950"/>
                  </a:lnTo>
                  <a:cubicBezTo>
                    <a:pt x="3669" y="17950"/>
                    <a:pt x="3669" y="15155"/>
                    <a:pt x="3669" y="15155"/>
                  </a:cubicBezTo>
                  <a:close/>
                </a:path>
              </a:pathLst>
            </a:custGeom>
            <a:solidFill>
              <a:schemeClr val="bg1">
                <a:lumMod val="75000"/>
                <a:alpha val="34000"/>
              </a:schemeClr>
            </a:solidFill>
            <a:ln w="12700">
              <a:miter lim="400000"/>
            </a:ln>
          </p:spPr>
          <p:txBody>
            <a:bodyPr lIns="19050" tIns="19050" rIns="19050" bIns="19050" anchor="ctr"/>
            <a:lstStyle/>
            <a:p>
              <a:endParaRPr sz="2000"/>
            </a:p>
          </p:txBody>
        </p:sp>
        <p:sp>
          <p:nvSpPr>
            <p:cNvPr id="21" name="Shape 11186"/>
            <p:cNvSpPr/>
            <p:nvPr/>
          </p:nvSpPr>
          <p:spPr>
            <a:xfrm>
              <a:off x="10047028" y="3111217"/>
              <a:ext cx="90938" cy="12836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2" name="Shape 11194"/>
            <p:cNvSpPr/>
            <p:nvPr/>
          </p:nvSpPr>
          <p:spPr>
            <a:xfrm>
              <a:off x="10359311" y="3841492"/>
              <a:ext cx="210576" cy="6249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3" name="Shape 11195"/>
            <p:cNvSpPr/>
            <p:nvPr/>
          </p:nvSpPr>
          <p:spPr>
            <a:xfrm>
              <a:off x="9823126" y="2741337"/>
              <a:ext cx="73174" cy="12052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4" name="Shape 11196"/>
            <p:cNvSpPr/>
            <p:nvPr/>
          </p:nvSpPr>
          <p:spPr>
            <a:xfrm>
              <a:off x="8874492" y="3035346"/>
              <a:ext cx="178456" cy="11864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5" name="Shape 11197"/>
            <p:cNvSpPr/>
            <p:nvPr/>
          </p:nvSpPr>
          <p:spPr>
            <a:xfrm>
              <a:off x="8585777" y="3414710"/>
              <a:ext cx="124749" cy="9034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6" name="Shape 11198"/>
            <p:cNvSpPr/>
            <p:nvPr/>
          </p:nvSpPr>
          <p:spPr>
            <a:xfrm>
              <a:off x="9233911" y="2134356"/>
              <a:ext cx="85006" cy="18621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7" name="Shape 11199"/>
            <p:cNvSpPr/>
            <p:nvPr/>
          </p:nvSpPr>
          <p:spPr>
            <a:xfrm>
              <a:off x="9504950" y="1726540"/>
              <a:ext cx="146245" cy="22657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8" name="Shape 11200"/>
            <p:cNvSpPr/>
            <p:nvPr/>
          </p:nvSpPr>
          <p:spPr>
            <a:xfrm>
              <a:off x="9528520" y="1394597"/>
              <a:ext cx="46346" cy="3231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dirty="0"/>
            </a:p>
          </p:txBody>
        </p:sp>
        <p:sp>
          <p:nvSpPr>
            <p:cNvPr id="29" name="Shape 11201"/>
            <p:cNvSpPr/>
            <p:nvPr/>
          </p:nvSpPr>
          <p:spPr>
            <a:xfrm>
              <a:off x="8962872" y="2570624"/>
              <a:ext cx="59235" cy="4616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466"/>
                  </a:lnTo>
                  <a:lnTo>
                    <a:pt x="0" y="21600"/>
                  </a:lnTo>
                  <a:lnTo>
                    <a:pt x="21600" y="21600"/>
                  </a:lnTo>
                  <a:lnTo>
                    <a:pt x="21600" y="11664"/>
                  </a:lnTo>
                  <a:cubicBezTo>
                    <a:pt x="21600" y="11664"/>
                    <a:pt x="21600" y="0"/>
                    <a:pt x="21600" y="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0" name="Shape 11202"/>
            <p:cNvSpPr/>
            <p:nvPr/>
          </p:nvSpPr>
          <p:spPr>
            <a:xfrm>
              <a:off x="10229685" y="3519033"/>
              <a:ext cx="53858" cy="3139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1" name="Shape 11207"/>
            <p:cNvSpPr/>
            <p:nvPr/>
          </p:nvSpPr>
          <p:spPr>
            <a:xfrm>
              <a:off x="8568098" y="3215542"/>
              <a:ext cx="96338" cy="1985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2" name="Shape 11208"/>
            <p:cNvSpPr/>
            <p:nvPr/>
          </p:nvSpPr>
          <p:spPr>
            <a:xfrm>
              <a:off x="8550424" y="2987923"/>
              <a:ext cx="53902" cy="2308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grpSp>
      <p:sp>
        <p:nvSpPr>
          <p:cNvPr id="33" name="Shape 26"/>
          <p:cNvSpPr/>
          <p:nvPr/>
        </p:nvSpPr>
        <p:spPr>
          <a:xfrm flipH="1">
            <a:off x="4439" y="3524766"/>
            <a:ext cx="12187563" cy="166856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 name="文本框 37"/>
          <p:cNvSpPr txBox="1"/>
          <p:nvPr/>
        </p:nvSpPr>
        <p:spPr>
          <a:xfrm>
            <a:off x="187325" y="2377440"/>
            <a:ext cx="9142095" cy="1309370"/>
          </a:xfrm>
          <a:prstGeom prst="rect">
            <a:avLst/>
          </a:prstGeom>
          <a:noFill/>
          <a:ln>
            <a:noFill/>
          </a:ln>
        </p:spPr>
        <p:txBody>
          <a:bodyPr wrap="square" rtlCol="0">
            <a:spAutoFit/>
            <a:scene3d>
              <a:camera prst="orthographicFront"/>
              <a:lightRig rig="threePt" dir="t"/>
            </a:scene3d>
          </a:bodyPr>
          <a:lstStyle/>
          <a:p>
            <a:pPr algn="l">
              <a:lnSpc>
                <a:spcPct val="120000"/>
              </a:lnSpc>
            </a:pPr>
            <a:r>
              <a:rPr lang="zh-CN" altLang="en-US" sz="6000" i="1" spc="250" dirty="0">
                <a:ln w="9525">
                  <a:noFill/>
                  <a:prstDash val="solid"/>
                </a:ln>
                <a:solidFill>
                  <a:srgbClr val="CF632F"/>
                </a:solidFill>
                <a:uFillTx/>
                <a:latin typeface="方正超粗黑_GBK" panose="03000509000000000000" pitchFamily="65" charset="-122"/>
                <a:ea typeface="方正超粗黑_GBK" panose="03000509000000000000" pitchFamily="65" charset="-122"/>
              </a:rPr>
              <a:t>  </a:t>
            </a:r>
            <a:r>
              <a:rPr lang="zh-CN" altLang="en-US" sz="6600" i="1" spc="250" dirty="0">
                <a:ln w="9525">
                  <a:noFill/>
                  <a:prstDash val="solid"/>
                </a:ln>
                <a:solidFill>
                  <a:schemeClr val="bg1"/>
                </a:solidFill>
                <a:uFillTx/>
                <a:latin typeface="方正超粗黑_GBK" panose="03000509000000000000" pitchFamily="65" charset="-122"/>
                <a:ea typeface="方正超粗黑_GBK" panose="03000509000000000000" pitchFamily="65" charset="-122"/>
              </a:rPr>
              <a:t>计算机组织与结构</a:t>
            </a:r>
          </a:p>
        </p:txBody>
      </p:sp>
      <p:sp>
        <p:nvSpPr>
          <p:cNvPr id="39" name="文本框 38"/>
          <p:cNvSpPr txBox="1"/>
          <p:nvPr/>
        </p:nvSpPr>
        <p:spPr>
          <a:xfrm>
            <a:off x="7738517" y="5678324"/>
            <a:ext cx="3424322" cy="368300"/>
          </a:xfrm>
          <a:prstGeom prst="rect">
            <a:avLst/>
          </a:prstGeom>
          <a:noFill/>
        </p:spPr>
        <p:txBody>
          <a:bodyPr wrap="square" rtlCol="0">
            <a:spAutoFit/>
            <a:scene3d>
              <a:camera prst="orthographicFront"/>
              <a:lightRig rig="threePt" dir="t"/>
            </a:scene3d>
            <a:sp3d contourW="12700"/>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山东大学软件学院      徐明珠</a:t>
            </a:r>
          </a:p>
        </p:txBody>
      </p:sp>
      <p:sp>
        <p:nvSpPr>
          <p:cNvPr id="41" name="TextBox 52"/>
          <p:cNvSpPr txBox="1"/>
          <p:nvPr/>
        </p:nvSpPr>
        <p:spPr>
          <a:xfrm>
            <a:off x="8684895" y="6054090"/>
            <a:ext cx="1555115" cy="337185"/>
          </a:xfrm>
          <a:prstGeom prst="rect">
            <a:avLst/>
          </a:prstGeom>
          <a:noFill/>
        </p:spPr>
        <p:txBody>
          <a:bodyPr wrap="square">
            <a:spAutoFit/>
          </a:bodyPr>
          <a:lstStyle/>
          <a:p>
            <a:pPr>
              <a:defRPr/>
            </a:pPr>
            <a:r>
              <a:rPr lang="en-US" altLang="zh-CN" sz="1600" dirty="0">
                <a:solidFill>
                  <a:srgbClr val="4C5050"/>
                </a:solidFill>
                <a:latin typeface="微软雅黑" panose="020B0503020204020204" pitchFamily="34" charset="-122"/>
                <a:ea typeface="微软雅黑" panose="020B0503020204020204" pitchFamily="34" charset="-122"/>
              </a:rPr>
              <a:t>2023.03</a:t>
            </a:r>
          </a:p>
        </p:txBody>
      </p:sp>
      <p:sp>
        <p:nvSpPr>
          <p:cNvPr id="7" name="PA-文本 文本框 4627"/>
          <p:cNvSpPr txBox="1"/>
          <p:nvPr>
            <p:custDataLst>
              <p:tags r:id="rId1"/>
            </p:custDataLst>
          </p:nvPr>
        </p:nvSpPr>
        <p:spPr>
          <a:xfrm>
            <a:off x="6012815" y="3521710"/>
            <a:ext cx="2040890" cy="565150"/>
          </a:xfrm>
          <a:prstGeom prst="rect">
            <a:avLst/>
          </a:prstGeom>
          <a:noFill/>
        </p:spPr>
        <p:txBody>
          <a:bodyPr wrap="square" rtlCol="0">
            <a:spAutoFit/>
          </a:bodyPr>
          <a:lstStyle/>
          <a:p>
            <a:pPr>
              <a:lnSpc>
                <a:spcPct val="110000"/>
              </a:lnSpc>
            </a:pPr>
            <a:r>
              <a:rPr lang="zh-CN" sz="2800" b="1" spc="180" dirty="0">
                <a:solidFill>
                  <a:srgbClr val="FFFF00"/>
                </a:solidFill>
                <a:latin typeface="微软雅黑" panose="020B0503020204020204" pitchFamily="34" charset="-122"/>
                <a:ea typeface="微软雅黑" panose="020B0503020204020204" pitchFamily="34" charset="-122"/>
              </a:rPr>
              <a:t>课程设计</a:t>
            </a:r>
          </a:p>
        </p:txBody>
      </p:sp>
      <p:pic>
        <p:nvPicPr>
          <p:cNvPr id="1031" name="Picture 11" descr="logo1"/>
          <p:cNvPicPr>
            <a:picLocks noChangeAspect="1"/>
          </p:cNvPicPr>
          <p:nvPr userDrawn="1"/>
        </p:nvPicPr>
        <p:blipFill>
          <a:blip r:embed="rId4"/>
          <a:stretch>
            <a:fillRect/>
          </a:stretch>
        </p:blipFill>
        <p:spPr>
          <a:xfrm>
            <a:off x="10473690" y="306705"/>
            <a:ext cx="1015365" cy="99758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31" presetClass="entr" presetSubtype="0" fill="hold" grpId="0" nodeType="withEffect">
                                  <p:stCondLst>
                                    <p:cond delay="0"/>
                                  </p:stCondLst>
                                  <p:iterate type="lt">
                                    <p:tmPct val="0"/>
                                  </p:iterate>
                                  <p:childTnLst>
                                    <p:set>
                                      <p:cBhvr>
                                        <p:cTn id="26" dur="1" fill="hold">
                                          <p:stCondLst>
                                            <p:cond delay="0"/>
                                          </p:stCondLst>
                                        </p:cTn>
                                        <p:tgtEl>
                                          <p:spTgt spid="38">
                                            <p:txEl>
                                              <p:pRg st="0" end="0"/>
                                            </p:txEl>
                                          </p:spTgt>
                                        </p:tgtEl>
                                        <p:attrNameLst>
                                          <p:attrName>style.visibility</p:attrName>
                                        </p:attrNameLst>
                                      </p:cBhvr>
                                      <p:to>
                                        <p:strVal val="visible"/>
                                      </p:to>
                                    </p:set>
                                    <p:anim calcmode="lin" valueType="num">
                                      <p:cBhvr>
                                        <p:cTn id="27" dur="10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28" dur="1000" fill="hold"/>
                                        <p:tgtEl>
                                          <p:spTgt spid="38">
                                            <p:txEl>
                                              <p:pRg st="0" end="0"/>
                                            </p:txEl>
                                          </p:spTgt>
                                        </p:tgtEl>
                                        <p:attrNameLst>
                                          <p:attrName>ppt_h</p:attrName>
                                        </p:attrNameLst>
                                      </p:cBhvr>
                                      <p:tavLst>
                                        <p:tav tm="0">
                                          <p:val>
                                            <p:fltVal val="0"/>
                                          </p:val>
                                        </p:tav>
                                        <p:tav tm="100000">
                                          <p:val>
                                            <p:strVal val="#ppt_h"/>
                                          </p:val>
                                        </p:tav>
                                      </p:tavLst>
                                    </p:anim>
                                    <p:anim calcmode="lin" valueType="num">
                                      <p:cBhvr>
                                        <p:cTn id="29" dur="1000" fill="hold"/>
                                        <p:tgtEl>
                                          <p:spTgt spid="38">
                                            <p:txEl>
                                              <p:pRg st="0" end="0"/>
                                            </p:txEl>
                                          </p:spTgt>
                                        </p:tgtEl>
                                        <p:attrNameLst>
                                          <p:attrName>style.rotation</p:attrName>
                                        </p:attrNameLst>
                                      </p:cBhvr>
                                      <p:tavLst>
                                        <p:tav tm="0">
                                          <p:val>
                                            <p:fltVal val="90"/>
                                          </p:val>
                                        </p:tav>
                                        <p:tav tm="100000">
                                          <p:val>
                                            <p:fltVal val="0"/>
                                          </p:val>
                                        </p:tav>
                                      </p:tavLst>
                                    </p:anim>
                                    <p:animEffect transition="in" filter="fade">
                                      <p:cBhvr>
                                        <p:cTn id="30" dur="1000"/>
                                        <p:tgtEl>
                                          <p:spTgt spid="38">
                                            <p:txEl>
                                              <p:pRg st="0" end="0"/>
                                            </p:txEl>
                                          </p:spTgt>
                                        </p:tgtEl>
                                      </p:cBhvr>
                                    </p:animEffect>
                                  </p:childTnLst>
                                </p:cTn>
                              </p:par>
                              <p:par>
                                <p:cTn id="31" presetID="34" presetClass="emph" presetSubtype="0" fill="hold" grpId="1" nodeType="withEffect">
                                  <p:stCondLst>
                                    <p:cond delay="0"/>
                                  </p:stCondLst>
                                  <p:iterate type="lt">
                                    <p:tmPct val="10000"/>
                                  </p:iterate>
                                  <p:childTnLst>
                                    <p:animMotion origin="layout" path="M -1.45833E-6 2.96296E-6 L -1.45833E-6 -0.07223 " pathEditMode="relative" rAng="0" ptsTypes="AA">
                                      <p:cBhvr>
                                        <p:cTn id="32" dur="250" accel="50000" decel="50000" autoRev="1" fill="hold">
                                          <p:stCondLst>
                                            <p:cond delay="0"/>
                                          </p:stCondLst>
                                        </p:cTn>
                                        <p:tgtEl>
                                          <p:spTgt spid="38">
                                            <p:txEl>
                                              <p:pRg st="0" end="0"/>
                                            </p:txEl>
                                          </p:spTgt>
                                        </p:tgtEl>
                                        <p:attrNameLst>
                                          <p:attrName>ppt_x</p:attrName>
                                          <p:attrName>ppt_y</p:attrName>
                                        </p:attrNameLst>
                                      </p:cBhvr>
                                      <p:rCtr x="0" y="-3611"/>
                                    </p:animMotion>
                                    <p:animRot by="1500000">
                                      <p:cBhvr>
                                        <p:cTn id="33" dur="125" fill="hold">
                                          <p:stCondLst>
                                            <p:cond delay="0"/>
                                          </p:stCondLst>
                                        </p:cTn>
                                        <p:tgtEl>
                                          <p:spTgt spid="38">
                                            <p:txEl>
                                              <p:pRg st="0" end="0"/>
                                            </p:txEl>
                                          </p:spTgt>
                                        </p:tgtEl>
                                        <p:attrNameLst>
                                          <p:attrName>r</p:attrName>
                                        </p:attrNameLst>
                                      </p:cBhvr>
                                    </p:animRot>
                                    <p:animRot by="-1500000">
                                      <p:cBhvr>
                                        <p:cTn id="34" dur="125" fill="hold">
                                          <p:stCondLst>
                                            <p:cond delay="125"/>
                                          </p:stCondLst>
                                        </p:cTn>
                                        <p:tgtEl>
                                          <p:spTgt spid="38">
                                            <p:txEl>
                                              <p:pRg st="0" end="0"/>
                                            </p:txEl>
                                          </p:spTgt>
                                        </p:tgtEl>
                                        <p:attrNameLst>
                                          <p:attrName>r</p:attrName>
                                        </p:attrNameLst>
                                      </p:cBhvr>
                                    </p:animRot>
                                    <p:animRot by="-1500000">
                                      <p:cBhvr>
                                        <p:cTn id="35" dur="125" fill="hold">
                                          <p:stCondLst>
                                            <p:cond delay="250"/>
                                          </p:stCondLst>
                                        </p:cTn>
                                        <p:tgtEl>
                                          <p:spTgt spid="38">
                                            <p:txEl>
                                              <p:pRg st="0" end="0"/>
                                            </p:txEl>
                                          </p:spTgt>
                                        </p:tgtEl>
                                        <p:attrNameLst>
                                          <p:attrName>r</p:attrName>
                                        </p:attrNameLst>
                                      </p:cBhvr>
                                    </p:animRot>
                                    <p:animRot by="1500000">
                                      <p:cBhvr>
                                        <p:cTn id="36" dur="125" fill="hold">
                                          <p:stCondLst>
                                            <p:cond delay="375"/>
                                          </p:stCondLst>
                                        </p:cTn>
                                        <p:tgtEl>
                                          <p:spTgt spid="38">
                                            <p:txEl>
                                              <p:pRg st="0" end="0"/>
                                            </p:txEl>
                                          </p:spTgt>
                                        </p:tgtEl>
                                        <p:attrNameLst>
                                          <p:attrName>r</p:attrName>
                                        </p:attrNameLst>
                                      </p:cBhvr>
                                    </p:animRot>
                                  </p:childTnLst>
                                </p:cTn>
                              </p:par>
                            </p:childTnLst>
                          </p:cTn>
                        </p:par>
                        <p:par>
                          <p:cTn id="37" fill="hold">
                            <p:stCondLst>
                              <p:cond delay="1000"/>
                            </p:stCondLst>
                            <p:childTnLst>
                              <p:par>
                                <p:cTn id="38" presetID="2" presetClass="entr" presetSubtype="4"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ppt_x"/>
                                          </p:val>
                                        </p:tav>
                                        <p:tav tm="100000">
                                          <p:val>
                                            <p:strVal val="#ppt_x"/>
                                          </p:val>
                                        </p:tav>
                                      </p:tavLst>
                                    </p:anim>
                                    <p:anim calcmode="lin" valueType="num">
                                      <p:cBhvr additive="base">
                                        <p:cTn id="41" dur="500" fill="hold"/>
                                        <p:tgtEl>
                                          <p:spTgt spid="7"/>
                                        </p:tgtEl>
                                        <p:attrNameLst>
                                          <p:attrName>ppt_y</p:attrName>
                                        </p:attrNameLst>
                                      </p:cBhvr>
                                      <p:tavLst>
                                        <p:tav tm="0">
                                          <p:val>
                                            <p:strVal val="1+#ppt_h/2"/>
                                          </p:val>
                                        </p:tav>
                                        <p:tav tm="100000">
                                          <p:val>
                                            <p:strVal val="#ppt_y"/>
                                          </p:val>
                                        </p:tav>
                                      </p:tavLst>
                                    </p:anim>
                                  </p:childTnLst>
                                </p:cTn>
                              </p:par>
                            </p:childTnLst>
                          </p:cTn>
                        </p:par>
                        <p:par>
                          <p:cTn id="42" fill="hold">
                            <p:stCondLst>
                              <p:cond delay="1500"/>
                            </p:stCondLst>
                            <p:childTnLst>
                              <p:par>
                                <p:cTn id="43" presetID="22" presetClass="entr" presetSubtype="4"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down)">
                                      <p:cBhvr>
                                        <p:cTn id="45" dur="500"/>
                                        <p:tgtEl>
                                          <p:spTgt spid="39"/>
                                        </p:tgtEl>
                                      </p:cBhvr>
                                    </p:animEffect>
                                  </p:childTnLst>
                                </p:cTn>
                              </p:par>
                            </p:childTnLst>
                          </p:cTn>
                        </p:par>
                        <p:par>
                          <p:cTn id="46" fill="hold">
                            <p:stCondLst>
                              <p:cond delay="2000"/>
                            </p:stCondLst>
                            <p:childTnLst>
                              <p:par>
                                <p:cTn id="47" presetID="22" presetClass="entr" presetSubtype="4"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down)">
                                      <p:cBhvr>
                                        <p:cTn id="4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33" grpId="0" bldLvl="0" animBg="1"/>
      <p:bldP spid="38" grpId="0" build="allAtOnce"/>
      <p:bldP spid="38" grpId="1" build="allAtOnce"/>
      <p:bldP spid="39" grpId="0"/>
      <p:bldP spid="41"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rPr>
              <a:t>       </a:t>
            </a: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sp>
        <p:nvSpPr>
          <p:cNvPr id="80" name="矩形 30"/>
          <p:cNvSpPr>
            <a:spLocks noChangeArrowheads="1"/>
          </p:cNvSpPr>
          <p:nvPr/>
        </p:nvSpPr>
        <p:spPr bwMode="auto">
          <a:xfrm>
            <a:off x="788035" y="892810"/>
            <a:ext cx="9875520" cy="1217295"/>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indent="0" algn="l" fontAlgn="auto">
              <a:lnSpc>
                <a:spcPct val="150000"/>
              </a:lnSpc>
              <a:spcBef>
                <a:spcPts val="1200"/>
              </a:spcBef>
              <a:buClrTx/>
              <a:buSzTx/>
              <a:buFont typeface="Wingdings" panose="05000000000000000000" charset="0"/>
              <a:buNone/>
            </a:pPr>
            <a:endParaRPr lang="zh-CN" altLang="en-US" sz="2000" dirty="0">
              <a:latin typeface="微软雅黑" panose="020B0503020204020204" pitchFamily="34" charset="-122"/>
              <a:ea typeface="微软雅黑" panose="020B0503020204020204" pitchFamily="34" charset="-122"/>
              <a:sym typeface="+mn-ea"/>
            </a:endParaRPr>
          </a:p>
        </p:txBody>
      </p:sp>
      <p:grpSp>
        <p:nvGrpSpPr>
          <p:cNvPr id="6" name="组合 5"/>
          <p:cNvGrpSpPr/>
          <p:nvPr/>
        </p:nvGrpSpPr>
        <p:grpSpPr>
          <a:xfrm>
            <a:off x="3123565" y="1555115"/>
            <a:ext cx="8246745" cy="5100320"/>
            <a:chOff x="753" y="2473"/>
            <a:chExt cx="12987" cy="8032"/>
          </a:xfrm>
        </p:grpSpPr>
        <p:pic>
          <p:nvPicPr>
            <p:cNvPr id="3766274" name="图片 3766273" descr="npw start"/>
            <p:cNvPicPr>
              <a:picLocks noChangeAspect="1"/>
            </p:cNvPicPr>
            <p:nvPr/>
          </p:nvPicPr>
          <p:blipFill>
            <a:blip r:embed="rId3"/>
            <a:stretch>
              <a:fillRect/>
            </a:stretch>
          </p:blipFill>
          <p:spPr>
            <a:xfrm>
              <a:off x="2975" y="2473"/>
              <a:ext cx="3908" cy="2855"/>
            </a:xfrm>
            <a:prstGeom prst="rect">
              <a:avLst/>
            </a:prstGeom>
            <a:noFill/>
            <a:ln w="9525">
              <a:noFill/>
            </a:ln>
          </p:spPr>
        </p:pic>
        <p:sp>
          <p:nvSpPr>
            <p:cNvPr id="3766277" name="文本框 3766276"/>
            <p:cNvSpPr txBox="1"/>
            <p:nvPr/>
          </p:nvSpPr>
          <p:spPr>
            <a:xfrm>
              <a:off x="753" y="6637"/>
              <a:ext cx="3620" cy="822"/>
            </a:xfrm>
            <a:prstGeom prst="rect">
              <a:avLst/>
            </a:prstGeom>
            <a:solidFill>
              <a:srgbClr val="FFFF99"/>
            </a:solidFill>
            <a:ln w="12700" cap="flat" cmpd="sng">
              <a:solidFill>
                <a:schemeClr val="tx1"/>
              </a:solidFill>
              <a:prstDash val="solid"/>
              <a:miter/>
              <a:headEnd type="none" w="sm" len="sm"/>
              <a:tailEnd type="none" w="sm" len="sm"/>
            </a:ln>
          </p:spPr>
          <p:txBody>
            <a:bodyPr anchor="ctr">
              <a:spAutoFit/>
            </a:bodyPr>
            <a:lstStyle/>
            <a:p>
              <a:pPr eaLnBrk="0" hangingPunct="0"/>
              <a:r>
                <a:rPr lang="zh-CN" altLang="en-US" sz="1400" b="1" dirty="0">
                  <a:latin typeface="Arial" panose="020B0604020202020204" pitchFamily="34" charset="0"/>
                  <a:ea typeface="宋体" panose="02010600030101010101" pitchFamily="2" charset="-122"/>
                </a:rPr>
                <a:t>项目文件名，建立在用户自己的目录下</a:t>
              </a:r>
            </a:p>
          </p:txBody>
        </p:sp>
        <p:sp>
          <p:nvSpPr>
            <p:cNvPr id="3766278" name="文本框 3766277"/>
            <p:cNvSpPr txBox="1"/>
            <p:nvPr/>
          </p:nvSpPr>
          <p:spPr>
            <a:xfrm>
              <a:off x="2428" y="5690"/>
              <a:ext cx="1990" cy="500"/>
            </a:xfrm>
            <a:prstGeom prst="rect">
              <a:avLst/>
            </a:prstGeom>
            <a:solidFill>
              <a:srgbClr val="FFFF99"/>
            </a:solidFill>
            <a:ln w="12700" cap="flat" cmpd="sng">
              <a:solidFill>
                <a:schemeClr val="tx1"/>
              </a:solidFill>
              <a:prstDash val="solid"/>
              <a:miter/>
              <a:headEnd type="none" w="sm" len="sm"/>
              <a:tailEnd type="none" w="sm" len="sm"/>
            </a:ln>
          </p:spPr>
          <p:txBody>
            <a:bodyPr wrap="none" anchor="ctr">
              <a:spAutoFit/>
            </a:bodyPr>
            <a:lstStyle/>
            <a:p>
              <a:pPr eaLnBrk="0" hangingPunct="0"/>
              <a:r>
                <a:rPr lang="zh-CN" altLang="en-US" sz="1400" b="1" dirty="0">
                  <a:latin typeface="Arial" panose="020B0604020202020204" pitchFamily="34" charset="0"/>
                  <a:ea typeface="宋体" panose="02010600030101010101" pitchFamily="2" charset="-122"/>
                </a:rPr>
                <a:t>选择工作路径</a:t>
              </a:r>
            </a:p>
          </p:txBody>
        </p:sp>
        <p:pic>
          <p:nvPicPr>
            <p:cNvPr id="3766289" name="图片 3766288" descr="new project wizard"/>
            <p:cNvPicPr>
              <a:picLocks noChangeAspect="1"/>
            </p:cNvPicPr>
            <p:nvPr/>
          </p:nvPicPr>
          <p:blipFill>
            <a:blip r:embed="rId4"/>
            <a:stretch>
              <a:fillRect/>
            </a:stretch>
          </p:blipFill>
          <p:spPr>
            <a:xfrm>
              <a:off x="5790" y="3080"/>
              <a:ext cx="7950" cy="7425"/>
            </a:xfrm>
            <a:prstGeom prst="rect">
              <a:avLst/>
            </a:prstGeom>
            <a:noFill/>
            <a:ln w="9525">
              <a:noFill/>
            </a:ln>
          </p:spPr>
        </p:pic>
        <p:sp>
          <p:nvSpPr>
            <p:cNvPr id="3766279" name="直接连接符 3766278"/>
            <p:cNvSpPr/>
            <p:nvPr/>
          </p:nvSpPr>
          <p:spPr>
            <a:xfrm flipV="1">
              <a:off x="4483" y="4258"/>
              <a:ext cx="1602" cy="1592"/>
            </a:xfrm>
            <a:prstGeom prst="line">
              <a:avLst/>
            </a:prstGeom>
            <a:ln w="12700" cap="flat" cmpd="sng">
              <a:solidFill>
                <a:schemeClr val="tx1"/>
              </a:solidFill>
              <a:prstDash val="solid"/>
              <a:headEnd type="none" w="sm" len="sm"/>
              <a:tailEnd type="triangle" w="med" len="lg"/>
            </a:ln>
          </p:spPr>
        </p:sp>
        <p:sp>
          <p:nvSpPr>
            <p:cNvPr id="3766280" name="直接连接符 3766279"/>
            <p:cNvSpPr/>
            <p:nvPr/>
          </p:nvSpPr>
          <p:spPr>
            <a:xfrm flipV="1">
              <a:off x="4538" y="5078"/>
              <a:ext cx="1610" cy="1727"/>
            </a:xfrm>
            <a:prstGeom prst="line">
              <a:avLst/>
            </a:prstGeom>
            <a:ln w="12700" cap="flat" cmpd="sng">
              <a:solidFill>
                <a:schemeClr val="tx1"/>
              </a:solidFill>
              <a:prstDash val="solid"/>
              <a:headEnd type="none" w="sm" len="sm"/>
              <a:tailEnd type="triangle" w="med" len="lg"/>
            </a:ln>
          </p:spPr>
        </p:sp>
        <p:sp>
          <p:nvSpPr>
            <p:cNvPr id="3766281" name="文本框 3766280"/>
            <p:cNvSpPr txBox="1"/>
            <p:nvPr/>
          </p:nvSpPr>
          <p:spPr>
            <a:xfrm>
              <a:off x="765" y="8249"/>
              <a:ext cx="3613" cy="822"/>
            </a:xfrm>
            <a:prstGeom prst="rect">
              <a:avLst/>
            </a:prstGeom>
            <a:solidFill>
              <a:srgbClr val="FFFF99"/>
            </a:solidFill>
            <a:ln w="12700" cap="flat" cmpd="sng">
              <a:solidFill>
                <a:schemeClr val="tx1"/>
              </a:solidFill>
              <a:prstDash val="solid"/>
              <a:miter/>
              <a:headEnd type="none" w="sm" len="sm"/>
              <a:tailEnd type="none" w="sm" len="sm"/>
            </a:ln>
          </p:spPr>
          <p:txBody>
            <a:bodyPr anchor="ctr">
              <a:spAutoFit/>
            </a:bodyPr>
            <a:lstStyle/>
            <a:p>
              <a:pPr eaLnBrk="0" hangingPunct="0"/>
              <a:r>
                <a:rPr lang="zh-CN" altLang="en-US" sz="1400" b="1" dirty="0">
                  <a:latin typeface="Arial" panose="020B0604020202020204" pitchFamily="34" charset="0"/>
                  <a:ea typeface="宋体" panose="02010600030101010101" pitchFamily="2" charset="-122"/>
                </a:rPr>
                <a:t>顶层实体名，一般和项目名相同</a:t>
              </a:r>
            </a:p>
          </p:txBody>
        </p:sp>
        <p:sp>
          <p:nvSpPr>
            <p:cNvPr id="3766282" name="直接连接符 3766281"/>
            <p:cNvSpPr/>
            <p:nvPr/>
          </p:nvSpPr>
          <p:spPr>
            <a:xfrm flipV="1">
              <a:off x="4498" y="6063"/>
              <a:ext cx="1642" cy="2415"/>
            </a:xfrm>
            <a:prstGeom prst="line">
              <a:avLst/>
            </a:prstGeom>
            <a:ln w="12700" cap="flat" cmpd="sng">
              <a:solidFill>
                <a:schemeClr val="tx1"/>
              </a:solidFill>
              <a:prstDash val="solid"/>
              <a:headEnd type="none" w="sm" len="sm"/>
              <a:tailEnd type="triangle" w="med" len="lg"/>
            </a:ln>
          </p:spPr>
        </p:sp>
        <p:sp>
          <p:nvSpPr>
            <p:cNvPr id="3766283" name="文本框 3766282"/>
            <p:cNvSpPr txBox="1"/>
            <p:nvPr/>
          </p:nvSpPr>
          <p:spPr>
            <a:xfrm>
              <a:off x="1183" y="3048"/>
              <a:ext cx="1430" cy="500"/>
            </a:xfrm>
            <a:prstGeom prst="rect">
              <a:avLst/>
            </a:prstGeom>
            <a:solidFill>
              <a:srgbClr val="FFFF99"/>
            </a:solidFill>
            <a:ln w="12700" cap="flat" cmpd="sng">
              <a:solidFill>
                <a:schemeClr val="tx1"/>
              </a:solidFill>
              <a:prstDash val="solid"/>
              <a:miter/>
              <a:headEnd type="none" w="sm" len="sm"/>
              <a:tailEnd type="none" w="sm" len="sm"/>
            </a:ln>
          </p:spPr>
          <p:txBody>
            <a:bodyPr wrap="none" anchor="ctr">
              <a:spAutoFit/>
            </a:bodyPr>
            <a:lstStyle/>
            <a:p>
              <a:pPr eaLnBrk="0" hangingPunct="0"/>
              <a:r>
                <a:rPr lang="zh-CN" altLang="en-US" sz="1400" b="1" dirty="0">
                  <a:latin typeface="Arial" panose="020B0604020202020204" pitchFamily="34" charset="0"/>
                  <a:ea typeface="宋体" panose="02010600030101010101" pitchFamily="2" charset="-122"/>
                </a:rPr>
                <a:t>文件菜单</a:t>
              </a:r>
            </a:p>
          </p:txBody>
        </p:sp>
        <p:sp>
          <p:nvSpPr>
            <p:cNvPr id="3766284" name="文本框 3766283"/>
            <p:cNvSpPr txBox="1"/>
            <p:nvPr/>
          </p:nvSpPr>
          <p:spPr>
            <a:xfrm>
              <a:off x="9790" y="7482"/>
              <a:ext cx="3273" cy="822"/>
            </a:xfrm>
            <a:prstGeom prst="rect">
              <a:avLst/>
            </a:prstGeom>
            <a:solidFill>
              <a:srgbClr val="FFFF99"/>
            </a:solidFill>
            <a:ln w="12700" cap="flat" cmpd="sng">
              <a:solidFill>
                <a:schemeClr val="tx1"/>
              </a:solidFill>
              <a:prstDash val="solid"/>
              <a:miter/>
              <a:headEnd type="none" w="sm" len="sm"/>
              <a:tailEnd type="none" w="sm" len="sm"/>
            </a:ln>
          </p:spPr>
          <p:txBody>
            <a:bodyPr anchor="ctr">
              <a:spAutoFit/>
            </a:bodyPr>
            <a:lstStyle/>
            <a:p>
              <a:pPr eaLnBrk="0" hangingPunct="0"/>
              <a:r>
                <a:rPr lang="zh-CN" altLang="en-US" sz="1400" b="1" dirty="0">
                  <a:latin typeface="Arial" panose="020B0604020202020204" pitchFamily="34" charset="0"/>
                  <a:ea typeface="宋体" panose="02010600030101010101" pitchFamily="2" charset="-122"/>
                </a:rPr>
                <a:t>基于已有项目的设置创建项目（一般不使用）</a:t>
              </a:r>
            </a:p>
          </p:txBody>
        </p:sp>
      </p:grpSp>
      <p:sp>
        <p:nvSpPr>
          <p:cNvPr id="8" name="文本框 7"/>
          <p:cNvSpPr txBox="1"/>
          <p:nvPr/>
        </p:nvSpPr>
        <p:spPr>
          <a:xfrm>
            <a:off x="1447800" y="2688590"/>
            <a:ext cx="2579370" cy="398780"/>
          </a:xfrm>
          <a:prstGeom prst="rect">
            <a:avLst/>
          </a:prstGeom>
          <a:noFill/>
        </p:spPr>
        <p:txBody>
          <a:bodyPr wrap="square" rtlCol="0">
            <a:spAutoFit/>
          </a:bodyPr>
          <a:lstStyle/>
          <a:p>
            <a:pPr marL="342900" indent="-342900">
              <a:buClr>
                <a:srgbClr val="000000"/>
              </a:buClr>
              <a:buFont typeface="Wingdings" panose="05000000000000000000" charset="0"/>
              <a:buChar char="l"/>
            </a:pPr>
            <a:r>
              <a:rPr lang="en-US" altLang="zh-CN" sz="2000" dirty="0">
                <a:solidFill>
                  <a:srgbClr val="FF0000"/>
                </a:solidFill>
                <a:latin typeface="微软雅黑" panose="020B0503020204020204" pitchFamily="34" charset="-122"/>
                <a:ea typeface="微软雅黑" panose="020B0503020204020204" pitchFamily="34" charset="-122"/>
                <a:sym typeface="+mn-ea"/>
              </a:rPr>
              <a:t>Step1</a:t>
            </a:r>
            <a:r>
              <a:rPr lang="zh-CN" altLang="en-US" sz="2000" dirty="0">
                <a:solidFill>
                  <a:srgbClr val="FF0000"/>
                </a:solidFill>
                <a:latin typeface="微软雅黑" panose="020B0503020204020204" pitchFamily="34" charset="-122"/>
                <a:ea typeface="微软雅黑" panose="020B0503020204020204" pitchFamily="34" charset="-122"/>
                <a:sym typeface="+mn-ea"/>
              </a:rPr>
              <a:t>：创建项目</a:t>
            </a:r>
            <a:endParaRPr lang="zh-CN" altLang="en-US" sz="200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rPr>
              <a:t>       </a:t>
            </a: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026160"/>
            <a:ext cx="9733280" cy="5461000"/>
            <a:chOff x="6179819" y="993975"/>
            <a:chExt cx="5832530" cy="5628026"/>
          </a:xfrm>
        </p:grpSpPr>
        <p:sp>
          <p:nvSpPr>
            <p:cNvPr id="42" name="矩形 41"/>
            <p:cNvSpPr/>
            <p:nvPr/>
          </p:nvSpPr>
          <p:spPr>
            <a:xfrm>
              <a:off x="6179819" y="1004446"/>
              <a:ext cx="5832530" cy="5617555"/>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6" y="993975"/>
              <a:ext cx="5470000" cy="4902272"/>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Step2</a:t>
              </a:r>
              <a:r>
                <a:rPr lang="zh-CN" altLang="en-US" sz="2000" dirty="0">
                  <a:solidFill>
                    <a:srgbClr val="FF0000"/>
                  </a:solidFill>
                  <a:latin typeface="微软雅黑" panose="020B0503020204020204" pitchFamily="34" charset="-122"/>
                  <a:ea typeface="微软雅黑" panose="020B0503020204020204" pitchFamily="34" charset="-122"/>
                  <a:sym typeface="+mn-ea"/>
                </a:rPr>
                <a:t>：建立原理图设计文件</a:t>
              </a:r>
            </a:p>
            <a:p>
              <a:pPr marL="285750" indent="0" algn="l" fontAlgn="auto">
                <a:lnSpc>
                  <a:spcPct val="150000"/>
                </a:lnSpc>
                <a:spcBef>
                  <a:spcPts val="1200"/>
                </a:spcBef>
                <a:buClrTx/>
                <a:buSzTx/>
                <a:buNone/>
              </a:pPr>
              <a:r>
                <a:rPr lang="zh-CN" altLang="en-US" sz="2000" dirty="0">
                  <a:solidFill>
                    <a:srgbClr val="FF0000"/>
                  </a:solidFill>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   1）选择File 菜单下 New，创建设计文件：</a:t>
              </a:r>
              <a:r>
                <a:rPr lang="en-US" altLang="zh-CN" sz="2000" dirty="0">
                  <a:latin typeface="微软雅黑" panose="020B0503020204020204" pitchFamily="34" charset="-122"/>
                  <a:ea typeface="微软雅黑" panose="020B0503020204020204" pitchFamily="34" charset="-122"/>
                  <a:sym typeface="+mn-ea"/>
                </a:rPr>
                <a:t>*.bdf</a:t>
              </a:r>
              <a:r>
                <a:rPr lang="zh-CN" altLang="en-US" sz="2000" dirty="0">
                  <a:latin typeface="微软雅黑" panose="020B0503020204020204" pitchFamily="34" charset="-122"/>
                  <a:ea typeface="微软雅黑" panose="020B0503020204020204" pitchFamily="34" charset="-122"/>
                  <a:sym typeface="+mn-ea"/>
                </a:rPr>
                <a:t>文件（Block Diagram/Schematic File：框图文件）。</a:t>
              </a:r>
            </a:p>
            <a:p>
              <a:pPr marL="285750" indent="0" algn="l" fontAlgn="auto">
                <a:lnSpc>
                  <a:spcPct val="150000"/>
                </a:lnSpc>
                <a:spcBef>
                  <a:spcPts val="1200"/>
                </a:spcBef>
                <a:buClrTx/>
                <a:buSzTx/>
                <a:buNone/>
              </a:pPr>
              <a:r>
                <a:rPr lang="zh-CN" altLang="en-US" sz="2000" dirty="0">
                  <a:latin typeface="微软雅黑" panose="020B0503020204020204" pitchFamily="34" charset="-122"/>
                  <a:ea typeface="微软雅黑" panose="020B0503020204020204" pitchFamily="34" charset="-122"/>
                  <a:sym typeface="+mn-ea"/>
                </a:rPr>
                <a:t>     2）添加元件</a:t>
              </a:r>
              <a:endParaRPr lang="zh-CN" altLang="en-US" sz="2000" b="0" kern="1200" baseline="0" dirty="0">
                <a:solidFill>
                  <a:srgbClr val="1C5C90"/>
                </a:solidFill>
                <a:latin typeface="Times New Roman" panose="02020603050405020304" charset="0"/>
                <a:ea typeface="+mn-ea"/>
                <a:cs typeface="Segoe UI" panose="020B0502040204020203" pitchFamily="34" charset="0"/>
              </a:endParaRPr>
            </a:p>
            <a:p>
              <a:pPr marL="285750" algn="l" fontAlgn="auto">
                <a:lnSpc>
                  <a:spcPct val="150000"/>
                </a:lnSpc>
                <a:spcBef>
                  <a:spcPts val="1200"/>
                </a:spcBef>
                <a:buClrTx/>
                <a:buSzTx/>
                <a:buFontTx/>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）连线：利用</a:t>
              </a:r>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工具，将不同元件连接在一起</a:t>
              </a:r>
            </a:p>
            <a:p>
              <a:pPr marL="285750" algn="l" fontAlgn="auto">
                <a:lnSpc>
                  <a:spcPct val="150000"/>
                </a:lnSpc>
                <a:spcBef>
                  <a:spcPts val="1200"/>
                </a:spcBef>
                <a:buClrTx/>
                <a:buSzTx/>
                <a:buFontTx/>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）为输入/输出端口命名</a:t>
              </a:r>
            </a:p>
            <a:p>
              <a:pPr marL="285750" algn="l" fontAlgn="auto">
                <a:lnSpc>
                  <a:spcPct val="150000"/>
                </a:lnSpc>
                <a:spcBef>
                  <a:spcPts val="1200"/>
                </a:spcBef>
                <a:buClrTx/>
                <a:buSzTx/>
                <a:buFontTx/>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5</a:t>
              </a:r>
              <a:r>
                <a:rPr lang="zh-CN" altLang="en-US" sz="2000" dirty="0">
                  <a:latin typeface="微软雅黑" panose="020B0503020204020204" pitchFamily="34" charset="-122"/>
                  <a:ea typeface="微软雅黑" panose="020B0503020204020204" pitchFamily="34" charset="-122"/>
                  <a:sym typeface="+mn-ea"/>
                </a:rPr>
                <a:t>）保存该</a:t>
              </a:r>
              <a:r>
                <a:rPr lang="en-US" altLang="zh-CN" sz="2000" dirty="0">
                  <a:latin typeface="微软雅黑" panose="020B0503020204020204" pitchFamily="34" charset="-122"/>
                  <a:ea typeface="微软雅黑" panose="020B0503020204020204" pitchFamily="34" charset="-122"/>
                  <a:sym typeface="+mn-ea"/>
                </a:rPr>
                <a:t>bdf</a:t>
              </a:r>
              <a:r>
                <a:rPr lang="zh-CN" altLang="en-US" sz="2000" dirty="0">
                  <a:latin typeface="微软雅黑" panose="020B0503020204020204" pitchFamily="34" charset="-122"/>
                  <a:ea typeface="微软雅黑" panose="020B0503020204020204" pitchFamily="34" charset="-122"/>
                  <a:sym typeface="+mn-ea"/>
                </a:rPr>
                <a:t>文件</a:t>
              </a:r>
            </a:p>
          </p:txBody>
        </p:sp>
      </p:grpSp>
      <p:pic>
        <p:nvPicPr>
          <p:cNvPr id="10" name="图片 10"/>
          <p:cNvPicPr>
            <a:picLocks noChangeAspect="1" noChangeArrowheads="1"/>
          </p:cNvPicPr>
          <p:nvPr/>
        </p:nvPicPr>
        <p:blipFill>
          <a:blip r:embed="rId3"/>
          <a:srcRect/>
          <a:stretch>
            <a:fillRect/>
          </a:stretch>
        </p:blipFill>
        <p:spPr>
          <a:xfrm>
            <a:off x="3455670" y="4265613"/>
            <a:ext cx="241300" cy="13779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rPr>
              <a:t>       </a:t>
            </a: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pic>
        <p:nvPicPr>
          <p:cNvPr id="10" name="图片 10"/>
          <p:cNvPicPr>
            <a:picLocks noChangeAspect="1" noChangeArrowheads="1"/>
          </p:cNvPicPr>
          <p:nvPr/>
        </p:nvPicPr>
        <p:blipFill>
          <a:blip r:embed="rId3"/>
          <a:srcRect/>
          <a:stretch>
            <a:fillRect/>
          </a:stretch>
        </p:blipFill>
        <p:spPr>
          <a:xfrm>
            <a:off x="3455670" y="4265613"/>
            <a:ext cx="241300" cy="137795"/>
          </a:xfrm>
          <a:prstGeom prst="rect">
            <a:avLst/>
          </a:prstGeom>
          <a:noFill/>
          <a:ln w="9525">
            <a:noFill/>
            <a:miter lim="800000"/>
            <a:headEnd/>
            <a:tailEnd/>
          </a:ln>
        </p:spPr>
      </p:pic>
      <p:pic>
        <p:nvPicPr>
          <p:cNvPr id="2" name="图片 1" descr="原理图文件"/>
          <p:cNvPicPr>
            <a:picLocks noChangeAspect="1"/>
          </p:cNvPicPr>
          <p:nvPr/>
        </p:nvPicPr>
        <p:blipFill>
          <a:blip r:embed="rId4"/>
          <a:stretch>
            <a:fillRect/>
          </a:stretch>
        </p:blipFill>
        <p:spPr>
          <a:xfrm>
            <a:off x="3138170" y="1373505"/>
            <a:ext cx="8499475" cy="5062220"/>
          </a:xfrm>
          <a:prstGeom prst="rect">
            <a:avLst/>
          </a:prstGeom>
        </p:spPr>
      </p:pic>
      <p:sp>
        <p:nvSpPr>
          <p:cNvPr id="4" name="文本框 3"/>
          <p:cNvSpPr txBox="1"/>
          <p:nvPr/>
        </p:nvSpPr>
        <p:spPr>
          <a:xfrm>
            <a:off x="389890" y="1373505"/>
            <a:ext cx="2540000" cy="2276475"/>
          </a:xfrm>
          <a:prstGeom prst="rect">
            <a:avLst/>
          </a:prstGeom>
          <a:noFill/>
        </p:spPr>
        <p:txBody>
          <a:bodyPr wrap="square" rtlCol="0" anchor="t">
            <a:spAutoFit/>
          </a:bodyPr>
          <a:lstStyle/>
          <a:p>
            <a:pPr marL="27940" algn="l" defTabSz="916305">
              <a:lnSpc>
                <a:spcPct val="150000"/>
              </a:lnSpc>
              <a:spcBef>
                <a:spcPts val="0"/>
              </a:spcBef>
              <a:buClrTx/>
              <a:buSzTx/>
              <a:buFont typeface="Wingdings" panose="05000000000000000000" charset="0"/>
            </a:pPr>
            <a:r>
              <a:rPr lang="en-US" altLang="zh-CN" sz="2400" dirty="0">
                <a:solidFill>
                  <a:srgbClr val="1D41D5"/>
                </a:solidFill>
                <a:latin typeface="微软雅黑" panose="020B0503020204020204" pitchFamily="34" charset="-122"/>
                <a:ea typeface="微软雅黑" panose="020B0503020204020204" pitchFamily="34" charset="-122"/>
                <a:sym typeface="+mn-ea"/>
              </a:rPr>
              <a:t>2.2  </a:t>
            </a:r>
            <a:r>
              <a:rPr lang="zh-CN" altLang="en-US" sz="2400" dirty="0">
                <a:solidFill>
                  <a:srgbClr val="1D41D5"/>
                </a:solidFill>
                <a:latin typeface="微软雅黑" panose="020B0503020204020204" pitchFamily="34" charset="-122"/>
                <a:ea typeface="微软雅黑" panose="020B0503020204020204" pitchFamily="34" charset="-122"/>
                <a:sym typeface="+mn-ea"/>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defTabSz="916305">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Step2</a:t>
            </a:r>
            <a:r>
              <a:rPr lang="zh-CN" altLang="en-US" sz="2000" dirty="0">
                <a:solidFill>
                  <a:srgbClr val="FF0000"/>
                </a:solidFill>
                <a:latin typeface="微软雅黑" panose="020B0503020204020204" pitchFamily="34" charset="-122"/>
                <a:ea typeface="微软雅黑" panose="020B0503020204020204" pitchFamily="34" charset="-122"/>
                <a:sym typeface="+mn-ea"/>
              </a:rPr>
              <a:t>：建立原理图设计文件</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rPr>
              <a:t>       </a:t>
            </a: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026160"/>
            <a:ext cx="9733280" cy="5461000"/>
            <a:chOff x="6179819" y="993975"/>
            <a:chExt cx="5832530" cy="5628026"/>
          </a:xfrm>
        </p:grpSpPr>
        <p:sp>
          <p:nvSpPr>
            <p:cNvPr id="42" name="矩形 41"/>
            <p:cNvSpPr/>
            <p:nvPr/>
          </p:nvSpPr>
          <p:spPr>
            <a:xfrm>
              <a:off x="6179819" y="1004446"/>
              <a:ext cx="5832530" cy="5617555"/>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6" y="993975"/>
              <a:ext cx="5470000" cy="4849919"/>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Step3</a:t>
              </a:r>
              <a:r>
                <a:rPr lang="zh-CN" altLang="en-US" sz="2000" dirty="0">
                  <a:solidFill>
                    <a:srgbClr val="FF0000"/>
                  </a:solidFill>
                  <a:latin typeface="微软雅黑" panose="020B0503020204020204" pitchFamily="34" charset="-122"/>
                  <a:ea typeface="微软雅黑" panose="020B0503020204020204" pitchFamily="34" charset="-122"/>
                  <a:sym typeface="+mn-ea"/>
                </a:rPr>
                <a:t>：目标器件选择</a:t>
              </a:r>
            </a:p>
            <a:p>
              <a:pPr marL="1085850" lvl="1" indent="-342900" algn="l" fontAlgn="auto">
                <a:lnSpc>
                  <a:spcPct val="150000"/>
                </a:lnSpc>
                <a:spcBef>
                  <a:spcPts val="1200"/>
                </a:spcBef>
                <a:buClr>
                  <a:srgbClr val="000000"/>
                </a:buClr>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sym typeface="+mn-ea"/>
                </a:rPr>
                <a:t>项目</a:t>
              </a:r>
              <a:r>
                <a:rPr sz="2000" dirty="0">
                  <a:latin typeface="微软雅黑" panose="020B0503020204020204" pitchFamily="34" charset="-122"/>
                  <a:ea typeface="微软雅黑" panose="020B0503020204020204" pitchFamily="34" charset="-122"/>
                  <a:sym typeface="+mn-ea"/>
                </a:rPr>
                <a:t>所用元件的系列及型号的选定</a:t>
              </a:r>
              <a:r>
                <a:rPr lang="zh-CN" sz="2000" dirty="0">
                  <a:latin typeface="微软雅黑" panose="020B0503020204020204" pitchFamily="34" charset="-122"/>
                  <a:ea typeface="微软雅黑" panose="020B0503020204020204" pitchFamily="34" charset="-122"/>
                  <a:sym typeface="+mn-ea"/>
                </a:rPr>
                <a:t>，通常需要设计人员自己指定。</a:t>
              </a:r>
            </a:p>
            <a:p>
              <a:pPr marL="1085850" lvl="1" indent="-342900" algn="l" fontAlgn="auto">
                <a:lnSpc>
                  <a:spcPct val="150000"/>
                </a:lnSpc>
                <a:spcBef>
                  <a:spcPts val="1200"/>
                </a:spcBef>
                <a:buClr>
                  <a:srgbClr val="000000"/>
                </a:buClr>
                <a:buSzTx/>
                <a:buFont typeface="Wingdings" panose="05000000000000000000" charset="0"/>
                <a:buChar char="ü"/>
              </a:pPr>
              <a:r>
                <a:rPr 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具体操作步骤</a:t>
              </a:r>
              <a:endParaRPr lang="zh-CN" altLang="en-US" sz="2000" b="0" kern="1200" baseline="0" dirty="0">
                <a:solidFill>
                  <a:srgbClr val="1C5C90"/>
                </a:solidFill>
                <a:latin typeface="Times New Roman" panose="02020603050405020304" charset="0"/>
                <a:ea typeface="+mn-ea"/>
                <a:cs typeface="Segoe UI" panose="020B0502040204020203" pitchFamily="34" charset="0"/>
              </a:endParaRPr>
            </a:p>
            <a:p>
              <a:pPr marL="285750" algn="l" fontAlgn="auto">
                <a:lnSpc>
                  <a:spcPct val="150000"/>
                </a:lnSpc>
                <a:spcBef>
                  <a:spcPts val="1200"/>
                </a:spcBef>
                <a:buClrTx/>
                <a:buSzTx/>
                <a:buFontTx/>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a:t>
              </a:r>
              <a:r>
                <a:rPr sz="2000" dirty="0">
                  <a:latin typeface="微软雅黑" panose="020B0503020204020204" pitchFamily="34" charset="-122"/>
                  <a:ea typeface="微软雅黑" panose="020B0503020204020204" pitchFamily="34" charset="-122"/>
                  <a:sym typeface="+mn-ea"/>
                </a:rPr>
                <a:t>选择Assignments/Settings选项卡，选择器件系列：Cyclong II，</a:t>
              </a:r>
            </a:p>
            <a:p>
              <a:pPr marL="285750" algn="l" fontAlgn="auto">
                <a:lnSpc>
                  <a:spcPct val="150000"/>
                </a:lnSpc>
                <a:spcBef>
                  <a:spcPts val="400"/>
                </a:spcBef>
                <a:buClrTx/>
                <a:buSzTx/>
                <a:buFontTx/>
                <a:buNone/>
              </a:pPr>
              <a:r>
                <a:rPr sz="2000" dirty="0">
                  <a:latin typeface="微软雅黑" panose="020B0503020204020204" pitchFamily="34" charset="-122"/>
                  <a:ea typeface="微软雅黑" panose="020B0503020204020204" pitchFamily="34" charset="-122"/>
                  <a:sym typeface="+mn-ea"/>
                </a:rPr>
                <a:t>                 器件型号：EP2C8Q208C</a:t>
              </a:r>
              <a:r>
                <a:rPr lang="en-US" sz="2000" dirty="0">
                  <a:latin typeface="微软雅黑" panose="020B0503020204020204" pitchFamily="34" charset="-122"/>
                  <a:ea typeface="微软雅黑" panose="020B0503020204020204" pitchFamily="34" charset="-122"/>
                  <a:sym typeface="+mn-ea"/>
                </a:rPr>
                <a:t>8</a:t>
              </a:r>
              <a:endParaRPr sz="2000" dirty="0">
                <a:latin typeface="微软雅黑" panose="020B0503020204020204" pitchFamily="34" charset="-122"/>
                <a:ea typeface="微软雅黑" panose="020B0503020204020204" pitchFamily="34" charset="-122"/>
                <a:sym typeface="+mn-ea"/>
              </a:endParaRPr>
            </a:p>
            <a:p>
              <a:pPr marL="285750" algn="l" fontAlgn="auto">
                <a:lnSpc>
                  <a:spcPct val="150000"/>
                </a:lnSpc>
                <a:spcBef>
                  <a:spcPts val="1200"/>
                </a:spcBef>
                <a:buClrTx/>
                <a:buSzTx/>
                <a:buFontTx/>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）选择Unused Pins 选项卡，将所有未使用到的管脚全部置为三态输</a:t>
              </a:r>
            </a:p>
            <a:p>
              <a:pPr marL="285750" algn="l" fontAlgn="auto">
                <a:lnSpc>
                  <a:spcPct val="150000"/>
                </a:lnSpc>
                <a:spcBef>
                  <a:spcPts val="400"/>
                </a:spcBef>
                <a:buClrTx/>
                <a:buSzTx/>
                <a:buFontTx/>
                <a:buNone/>
              </a:pPr>
              <a:r>
                <a:rPr lang="zh-CN" altLang="en-US" sz="2000" dirty="0">
                  <a:latin typeface="微软雅黑" panose="020B0503020204020204" pitchFamily="34" charset="-122"/>
                  <a:ea typeface="微软雅黑" panose="020B0503020204020204" pitchFamily="34" charset="-122"/>
                  <a:sym typeface="+mn-ea"/>
                </a:rPr>
                <a:t>                 入（as input tri-stated）    </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rPr>
              <a:t>       </a:t>
            </a: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184910"/>
            <a:ext cx="10624186" cy="5302250"/>
            <a:chOff x="6179819" y="993975"/>
            <a:chExt cx="5832879" cy="5628026"/>
          </a:xfrm>
        </p:grpSpPr>
        <p:sp>
          <p:nvSpPr>
            <p:cNvPr id="42" name="矩形 41"/>
            <p:cNvSpPr/>
            <p:nvPr/>
          </p:nvSpPr>
          <p:spPr>
            <a:xfrm>
              <a:off x="6179819" y="1004446"/>
              <a:ext cx="5832530" cy="5617555"/>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3" y="993975"/>
              <a:ext cx="5783025" cy="5375944"/>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Step4</a:t>
              </a:r>
              <a:r>
                <a:rPr lang="zh-CN" altLang="en-US" sz="2000" dirty="0">
                  <a:solidFill>
                    <a:srgbClr val="FF0000"/>
                  </a:solidFill>
                  <a:latin typeface="微软雅黑" panose="020B0503020204020204" pitchFamily="34" charset="-122"/>
                  <a:ea typeface="微软雅黑" panose="020B0503020204020204" pitchFamily="34" charset="-122"/>
                  <a:sym typeface="+mn-ea"/>
                </a:rPr>
                <a:t>：项目的编译（由编译器完成）</a:t>
              </a:r>
            </a:p>
            <a:p>
              <a:pPr marL="1085850" lvl="1" indent="-342900" algn="l" fontAlgn="auto">
                <a:lnSpc>
                  <a:spcPct val="150000"/>
                </a:lnSpc>
                <a:spcBef>
                  <a:spcPts val="1200"/>
                </a:spcBef>
                <a:buClr>
                  <a:srgbClr val="000000"/>
                </a:buClr>
                <a:buSzTx/>
                <a:buFont typeface="Wingdings" panose="05000000000000000000" charset="0"/>
                <a:buChar char="ü"/>
              </a:pPr>
              <a:r>
                <a:rPr sz="2000" dirty="0">
                  <a:latin typeface="微软雅黑" panose="020B0503020204020204" pitchFamily="34" charset="-122"/>
                  <a:ea typeface="微软雅黑" panose="020B0503020204020204" pitchFamily="34" charset="-122"/>
                  <a:sym typeface="+mn-ea"/>
                </a:rPr>
                <a:t>QuartusII的编译器由一系列处理模块构成；这些模块负责对设计项目的检错、逻辑综合、结构综合、输出结果的编辑配置，以及时序分析；</a:t>
              </a:r>
            </a:p>
            <a:p>
              <a:pPr marL="1085850" lvl="1" indent="-342900" algn="l" fontAlgn="auto">
                <a:lnSpc>
                  <a:spcPct val="150000"/>
                </a:lnSpc>
                <a:spcBef>
                  <a:spcPts val="1200"/>
                </a:spcBef>
                <a:buClr>
                  <a:srgbClr val="000000"/>
                </a:buClr>
                <a:buSzTx/>
                <a:buFont typeface="Wingdings" panose="05000000000000000000" charset="0"/>
                <a:buChar char="ü"/>
              </a:pPr>
              <a:r>
                <a:rPr sz="2000" dirty="0">
                  <a:latin typeface="微软雅黑" panose="020B0503020204020204" pitchFamily="34" charset="-122"/>
                  <a:ea typeface="微软雅黑" panose="020B0503020204020204" pitchFamily="34" charset="-122"/>
                  <a:sym typeface="+mn-ea"/>
                </a:rPr>
                <a:t>选择</a:t>
              </a:r>
              <a:r>
                <a:rPr sz="2000" b="1" dirty="0">
                  <a:latin typeface="微软雅黑" panose="020B0503020204020204" pitchFamily="34" charset="-122"/>
                  <a:ea typeface="微软雅黑" panose="020B0503020204020204" pitchFamily="34" charset="-122"/>
                  <a:sym typeface="+mn-ea"/>
                </a:rPr>
                <a:t>Processing/Start Compilation</a:t>
              </a:r>
              <a:r>
                <a:rPr lang="zh-CN" sz="2000" dirty="0">
                  <a:latin typeface="微软雅黑" panose="020B0503020204020204" pitchFamily="34" charset="-122"/>
                  <a:ea typeface="微软雅黑" panose="020B0503020204020204" pitchFamily="34" charset="-122"/>
                  <a:sym typeface="+mn-ea"/>
                </a:rPr>
                <a:t>，</a:t>
              </a:r>
              <a:r>
                <a:rPr sz="2000" dirty="0">
                  <a:latin typeface="微软雅黑" panose="020B0503020204020204" pitchFamily="34" charset="-122"/>
                  <a:ea typeface="微软雅黑" panose="020B0503020204020204" pitchFamily="34" charset="-122"/>
                  <a:sym typeface="+mn-ea"/>
                </a:rPr>
                <a:t>自动完成分析、排错、综合、适配、汇编及时序分析的全过程。</a:t>
              </a:r>
            </a:p>
            <a:p>
              <a:pPr marL="1085850" lvl="1" indent="-342900" algn="l" fontAlgn="auto">
                <a:lnSpc>
                  <a:spcPct val="150000"/>
                </a:lnSpc>
                <a:spcBef>
                  <a:spcPts val="1200"/>
                </a:spcBef>
                <a:buClr>
                  <a:srgbClr val="000000"/>
                </a:buClr>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sym typeface="+mn-ea"/>
                </a:rPr>
                <a:t>编译过程中，错误信息通过下方的信息栏指示（红色字体）。双击此信息，可以定位到错误所在处，改正后再次进行编译直至排除所有错误；</a:t>
              </a:r>
            </a:p>
            <a:p>
              <a:pPr marL="1085850" lvl="1" indent="-342900" algn="l" fontAlgn="auto">
                <a:lnSpc>
                  <a:spcPct val="150000"/>
                </a:lnSpc>
                <a:spcBef>
                  <a:spcPts val="1200"/>
                </a:spcBef>
                <a:buClr>
                  <a:srgbClr val="000000"/>
                </a:buClr>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sym typeface="+mn-ea"/>
                </a:rPr>
                <a:t>编译成功后，会弹出编译报告，显示相关编译信息。</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rPr>
              <a:t>       </a:t>
            </a: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184910"/>
            <a:ext cx="10624186" cy="5302250"/>
            <a:chOff x="6179819" y="993975"/>
            <a:chExt cx="5832879" cy="5628026"/>
          </a:xfrm>
        </p:grpSpPr>
        <p:sp>
          <p:nvSpPr>
            <p:cNvPr id="42" name="矩形 41"/>
            <p:cNvSpPr/>
            <p:nvPr/>
          </p:nvSpPr>
          <p:spPr>
            <a:xfrm>
              <a:off x="6179819" y="1004446"/>
              <a:ext cx="5832530" cy="5617555"/>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3" y="993975"/>
              <a:ext cx="5783025" cy="5212833"/>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Step5</a:t>
              </a:r>
              <a:r>
                <a:rPr lang="zh-CN" altLang="en-US" sz="2000" dirty="0">
                  <a:solidFill>
                    <a:srgbClr val="FF0000"/>
                  </a:solidFill>
                  <a:latin typeface="微软雅黑" panose="020B0503020204020204" pitchFamily="34" charset="-122"/>
                  <a:ea typeface="微软雅黑" panose="020B0503020204020204" pitchFamily="34" charset="-122"/>
                  <a:sym typeface="+mn-ea"/>
                </a:rPr>
                <a:t>：引脚分配（参照指导书P63附录2对照表）</a:t>
              </a:r>
            </a:p>
            <a:p>
              <a:pPr marL="1085850" lvl="1" indent="-342900" algn="l" fontAlgn="auto">
                <a:lnSpc>
                  <a:spcPct val="150000"/>
                </a:lnSpc>
                <a:spcBef>
                  <a:spcPts val="1200"/>
                </a:spcBef>
                <a:buClr>
                  <a:srgbClr val="000000"/>
                </a:buClr>
                <a:buSzTx/>
                <a:buFont typeface="Wingdings" panose="05000000000000000000" charset="0"/>
                <a:buChar char="ü"/>
              </a:pPr>
              <a:r>
                <a:rPr sz="2000" dirty="0">
                  <a:latin typeface="微软雅黑" panose="020B0503020204020204" pitchFamily="34" charset="-122"/>
                  <a:ea typeface="微软雅黑" panose="020B0503020204020204" pitchFamily="34" charset="-122"/>
                  <a:sym typeface="+mn-ea"/>
                </a:rPr>
                <a:t>根据硬件接口设计，对芯片管脚进行绑定。选择Assignments菜单下Pins选项；</a:t>
              </a:r>
            </a:p>
            <a:p>
              <a:pPr marL="1085850" lvl="1" indent="-342900" algn="l" fontAlgn="auto">
                <a:lnSpc>
                  <a:spcPct val="150000"/>
                </a:lnSpc>
                <a:spcBef>
                  <a:spcPts val="1200"/>
                </a:spcBef>
                <a:buClr>
                  <a:srgbClr val="000000"/>
                </a:buClr>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sym typeface="+mn-ea"/>
                </a:rPr>
                <a:t>双击对应管脚后Location空白框，出现下拉菜单中选择要绑定的管脚；</a:t>
              </a:r>
            </a:p>
            <a:p>
              <a:pPr marL="1085850" lvl="1" indent="-342900" algn="l" fontAlgn="auto">
                <a:lnSpc>
                  <a:spcPct val="150000"/>
                </a:lnSpc>
                <a:spcBef>
                  <a:spcPts val="1200"/>
                </a:spcBef>
                <a:buClr>
                  <a:srgbClr val="000000"/>
                </a:buClr>
                <a:buSzTx/>
                <a:buFont typeface="Wingdings" panose="05000000000000000000" charset="0"/>
                <a:buChar char="ü"/>
              </a:pPr>
              <a:r>
                <a:rPr lang="zh-CN" altLang="en-US" sz="2000" b="1" dirty="0">
                  <a:solidFill>
                    <a:srgbClr val="C00000"/>
                  </a:solidFill>
                  <a:latin typeface="微软雅黑" panose="020B0503020204020204" pitchFamily="34" charset="-122"/>
                  <a:ea typeface="微软雅黑" panose="020B0503020204020204" pitchFamily="34" charset="-122"/>
                  <a:sym typeface="+mn-ea"/>
                </a:rPr>
                <a:t> 常见错误解答</a:t>
              </a:r>
              <a:r>
                <a:rPr lang="zh-CN" altLang="en-US" sz="2000" dirty="0">
                  <a:solidFill>
                    <a:srgbClr val="FF0000"/>
                  </a:solidFill>
                  <a:latin typeface="微软雅黑" panose="020B0503020204020204" pitchFamily="34" charset="-122"/>
                  <a:ea typeface="微软雅黑" panose="020B0503020204020204" pitchFamily="34" charset="-122"/>
                  <a:sym typeface="+mn-ea"/>
                </a:rPr>
                <a:t>  </a:t>
              </a:r>
              <a:r>
                <a:rPr lang="en-US" altLang="zh-CN" sz="2000" dirty="0">
                  <a:solidFill>
                    <a:schemeClr val="tx1"/>
                  </a:solidFill>
                  <a:latin typeface="微软雅黑" panose="020B0503020204020204" pitchFamily="34" charset="-122"/>
                  <a:ea typeface="微软雅黑" panose="020B0503020204020204" pitchFamily="34" charset="-122"/>
                  <a:sym typeface="+mn-ea"/>
                </a:rPr>
                <a:t>1</a:t>
              </a: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sz="2000" dirty="0">
                  <a:solidFill>
                    <a:srgbClr val="C00000"/>
                  </a:solidFill>
                  <a:latin typeface="微软雅黑" panose="020B0503020204020204" pitchFamily="34" charset="-122"/>
                  <a:ea typeface="微软雅黑" panose="020B0503020204020204" pitchFamily="34" charset="-122"/>
                  <a:sym typeface="+mn-ea"/>
                </a:rPr>
                <a:t>选择适配芯片有误</a:t>
              </a:r>
              <a:r>
                <a:rPr lang="zh-CN" sz="2000" dirty="0">
                  <a:solidFill>
                    <a:schemeClr val="tx1"/>
                  </a:solidFill>
                  <a:latin typeface="微软雅黑" panose="020B0503020204020204" pitchFamily="34" charset="-122"/>
                  <a:ea typeface="微软雅黑" panose="020B0503020204020204" pitchFamily="34" charset="-122"/>
                  <a:sym typeface="+mn-ea"/>
                </a:rPr>
                <a:t>：</a:t>
              </a:r>
              <a:r>
                <a:rPr sz="2000" dirty="0">
                  <a:solidFill>
                    <a:schemeClr val="tx1"/>
                  </a:solidFill>
                  <a:latin typeface="微软雅黑" panose="020B0503020204020204" pitchFamily="34" charset="-122"/>
                  <a:ea typeface="微软雅黑" panose="020B0503020204020204" pitchFamily="34" charset="-122"/>
                  <a:sym typeface="+mn-ea"/>
                </a:rPr>
                <a:t>选择了stratix II</a:t>
              </a:r>
              <a:r>
                <a:rPr lang="zh-CN" sz="2000" dirty="0">
                  <a:solidFill>
                    <a:schemeClr val="tx1"/>
                  </a:solidFill>
                  <a:latin typeface="微软雅黑" panose="020B0503020204020204" pitchFamily="34" charset="-122"/>
                  <a:ea typeface="微软雅黑" panose="020B0503020204020204" pitchFamily="34" charset="-122"/>
                  <a:sym typeface="+mn-ea"/>
                </a:rPr>
                <a:t>系列</a:t>
              </a:r>
              <a:r>
                <a:rPr sz="2000" dirty="0">
                  <a:solidFill>
                    <a:schemeClr val="tx1"/>
                  </a:solidFill>
                  <a:latin typeface="微软雅黑" panose="020B0503020204020204" pitchFamily="34" charset="-122"/>
                  <a:ea typeface="微软雅黑" panose="020B0503020204020204" pitchFamily="34" charset="-122"/>
                  <a:sym typeface="+mn-ea"/>
                </a:rPr>
                <a:t>。应该选Cyclone II </a:t>
              </a:r>
              <a:r>
                <a:rPr lang="zh-CN" sz="2000" dirty="0">
                  <a:solidFill>
                    <a:schemeClr val="tx1"/>
                  </a:solidFill>
                  <a:latin typeface="微软雅黑" panose="020B0503020204020204" pitchFamily="34" charset="-122"/>
                  <a:ea typeface="微软雅黑" panose="020B0503020204020204" pitchFamily="34" charset="-122"/>
                  <a:sym typeface="+mn-ea"/>
                </a:rPr>
                <a:t>系列</a:t>
              </a:r>
              <a:r>
                <a:rPr sz="2000">
                  <a:solidFill>
                    <a:schemeClr val="tx1"/>
                  </a:solidFill>
                  <a:latin typeface="微软雅黑" panose="020B0503020204020204" pitchFamily="34" charset="-122"/>
                  <a:ea typeface="微软雅黑" panose="020B0503020204020204" pitchFamily="34" charset="-122"/>
                  <a:sym typeface="+mn-ea"/>
                </a:rPr>
                <a:t>的EP2C8Q208C</a:t>
              </a:r>
              <a:r>
                <a:rPr lang="en-US" altLang="zh-CN" sz="2000">
                  <a:solidFill>
                    <a:schemeClr val="tx1"/>
                  </a:solidFill>
                  <a:latin typeface="微软雅黑" panose="020B0503020204020204" pitchFamily="34" charset="-122"/>
                  <a:ea typeface="微软雅黑" panose="020B0503020204020204" pitchFamily="34" charset="-122"/>
                  <a:sym typeface="+mn-ea"/>
                </a:rPr>
                <a:t>8</a:t>
              </a:r>
              <a:r>
                <a:rPr lang="zh-CN" sz="2000">
                  <a:solidFill>
                    <a:schemeClr val="tx1"/>
                  </a:solidFill>
                  <a:latin typeface="微软雅黑" panose="020B0503020204020204" pitchFamily="34" charset="-122"/>
                  <a:ea typeface="微软雅黑" panose="020B0503020204020204" pitchFamily="34" charset="-122"/>
                  <a:sym typeface="+mn-ea"/>
                </a:rPr>
                <a:t>；</a:t>
              </a:r>
              <a:r>
                <a:rPr lang="en-US" altLang="zh-CN" sz="2000" dirty="0">
                  <a:solidFill>
                    <a:schemeClr val="tx1"/>
                  </a:solidFill>
                  <a:latin typeface="微软雅黑" panose="020B0503020204020204" pitchFamily="34" charset="-122"/>
                  <a:ea typeface="微软雅黑" panose="020B0503020204020204" pitchFamily="34" charset="-122"/>
                  <a:sym typeface="+mn-ea"/>
                </a:rPr>
                <a:t>2</a:t>
              </a: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lang="zh-CN" altLang="en-US" sz="2000" dirty="0">
                  <a:solidFill>
                    <a:srgbClr val="C00000"/>
                  </a:solidFill>
                  <a:latin typeface="微软雅黑" panose="020B0503020204020204" pitchFamily="34" charset="-122"/>
                  <a:ea typeface="微软雅黑" panose="020B0503020204020204" pitchFamily="34" charset="-122"/>
                  <a:sym typeface="+mn-ea"/>
                </a:rPr>
                <a:t>找不到绑定引脚的界面</a:t>
              </a:r>
              <a:r>
                <a:rPr lang="zh-CN" altLang="en-US" sz="2000" dirty="0">
                  <a:solidFill>
                    <a:schemeClr val="tx1"/>
                  </a:solidFill>
                  <a:latin typeface="微软雅黑" panose="020B0503020204020204" pitchFamily="34" charset="-122"/>
                  <a:ea typeface="微软雅黑" panose="020B0503020204020204" pitchFamily="34" charset="-122"/>
                  <a:sym typeface="+mn-ea"/>
                </a:rPr>
                <a:t>：进入assignments→pins→ view →all pins list。就可以找到界面了；</a:t>
              </a:r>
              <a:r>
                <a:rPr lang="en-US" altLang="zh-CN" sz="2000" dirty="0">
                  <a:solidFill>
                    <a:schemeClr val="tx1"/>
                  </a:solidFill>
                  <a:latin typeface="微软雅黑" panose="020B0503020204020204" pitchFamily="34" charset="-122"/>
                  <a:ea typeface="微软雅黑" panose="020B0503020204020204" pitchFamily="34" charset="-122"/>
                  <a:sym typeface="+mn-ea"/>
                </a:rPr>
                <a:t>3</a:t>
              </a: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lang="zh-CN" altLang="en-US" sz="2000" dirty="0">
                  <a:solidFill>
                    <a:srgbClr val="C00000"/>
                  </a:solidFill>
                  <a:latin typeface="微软雅黑" panose="020B0503020204020204" pitchFamily="34" charset="-122"/>
                  <a:ea typeface="微软雅黑" panose="020B0503020204020204" pitchFamily="34" charset="-122"/>
                  <a:sym typeface="+mn-ea"/>
                </a:rPr>
                <a:t>location找不到了</a:t>
              </a:r>
              <a:r>
                <a:rPr lang="zh-CN" altLang="en-US" sz="2000" dirty="0">
                  <a:solidFill>
                    <a:schemeClr val="tx1"/>
                  </a:solidFill>
                  <a:latin typeface="微软雅黑" panose="020B0503020204020204" pitchFamily="34" charset="-122"/>
                  <a:ea typeface="微软雅黑" panose="020B0503020204020204" pitchFamily="34" charset="-122"/>
                  <a:sym typeface="+mn-ea"/>
                </a:rPr>
                <a:t>：右键点击，在弹出菜单中选择customize columns，然后在左边的available columns中选中你要呈现的字段，移到右边就可以了。</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rPr>
              <a:t>       </a:t>
            </a: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184910"/>
            <a:ext cx="10624186" cy="5302250"/>
            <a:chOff x="6179819" y="993975"/>
            <a:chExt cx="5832879" cy="5628026"/>
          </a:xfrm>
        </p:grpSpPr>
        <p:sp>
          <p:nvSpPr>
            <p:cNvPr id="42" name="矩形 41"/>
            <p:cNvSpPr/>
            <p:nvPr/>
          </p:nvSpPr>
          <p:spPr>
            <a:xfrm>
              <a:off x="6179819" y="1004446"/>
              <a:ext cx="5832530" cy="5617555"/>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3" y="993975"/>
              <a:ext cx="5783025" cy="5375944"/>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Step6</a:t>
              </a:r>
              <a:r>
                <a:rPr lang="zh-CN" altLang="en-US" sz="2000" dirty="0">
                  <a:solidFill>
                    <a:srgbClr val="FF0000"/>
                  </a:solidFill>
                  <a:latin typeface="微软雅黑" panose="020B0503020204020204" pitchFamily="34" charset="-122"/>
                  <a:ea typeface="微软雅黑" panose="020B0503020204020204" pitchFamily="34" charset="-122"/>
                  <a:sym typeface="+mn-ea"/>
                </a:rPr>
                <a:t>：编程下载</a:t>
              </a:r>
              <a:r>
                <a:rPr sz="2000" dirty="0">
                  <a:latin typeface="微软雅黑" panose="020B0503020204020204" pitchFamily="34" charset="-122"/>
                  <a:ea typeface="微软雅黑" panose="020B0503020204020204" pitchFamily="34" charset="-122"/>
                  <a:sym typeface="+mn-ea"/>
                </a:rPr>
                <a:t> </a:t>
              </a:r>
            </a:p>
            <a:p>
              <a:pPr marL="1085850" lvl="1" indent="-342900" algn="l" fontAlgn="auto">
                <a:lnSpc>
                  <a:spcPct val="150000"/>
                </a:lnSpc>
                <a:spcBef>
                  <a:spcPts val="1200"/>
                </a:spcBef>
                <a:buClr>
                  <a:srgbClr val="000000"/>
                </a:buClr>
                <a:buSzTx/>
                <a:buFont typeface="Wingdings" panose="05000000000000000000" charset="0"/>
                <a:buChar char="ü"/>
              </a:pPr>
              <a:r>
                <a:rPr sz="2000" dirty="0">
                  <a:latin typeface="微软雅黑" panose="020B0503020204020204" pitchFamily="34" charset="-122"/>
                  <a:ea typeface="微软雅黑" panose="020B0503020204020204" pitchFamily="34" charset="-122"/>
                  <a:sym typeface="+mn-ea"/>
                </a:rPr>
                <a:t>QuartusⅡ的编程器（Programmer）使用</a:t>
              </a:r>
              <a:r>
                <a:rPr lang="zh-CN" sz="2000" dirty="0">
                  <a:latin typeface="微软雅黑" panose="020B0503020204020204" pitchFamily="34" charset="-122"/>
                  <a:ea typeface="微软雅黑" panose="020B0503020204020204" pitchFamily="34" charset="-122"/>
                  <a:sym typeface="+mn-ea"/>
                </a:rPr>
                <a:t>全程编译过程产生的相关</a:t>
              </a:r>
              <a:r>
                <a:rPr sz="2000" dirty="0">
                  <a:latin typeface="微软雅黑" panose="020B0503020204020204" pitchFamily="34" charset="-122"/>
                  <a:ea typeface="微软雅黑" panose="020B0503020204020204" pitchFamily="34" charset="-122"/>
                  <a:sym typeface="+mn-ea"/>
                </a:rPr>
                <a:t>文件</a:t>
              </a:r>
              <a:r>
                <a:rPr lang="zh-CN" sz="2000" dirty="0">
                  <a:latin typeface="微软雅黑" panose="020B0503020204020204" pitchFamily="34" charset="-122"/>
                  <a:ea typeface="微软雅黑" panose="020B0503020204020204" pitchFamily="34" charset="-122"/>
                  <a:sym typeface="+mn-ea"/>
                </a:rPr>
                <a:t>（</a:t>
              </a:r>
              <a:r>
                <a:rPr sz="2000" dirty="0">
                  <a:latin typeface="微软雅黑" panose="020B0503020204020204" pitchFamily="34" charset="-122"/>
                  <a:ea typeface="微软雅黑" panose="020B0503020204020204" pitchFamily="34" charset="-122"/>
                  <a:sym typeface="+mn-ea"/>
                </a:rPr>
                <a:t>如sof、pof等格式的文件</a:t>
              </a:r>
              <a:r>
                <a:rPr lang="zh-CN" sz="2000" dirty="0">
                  <a:latin typeface="微软雅黑" panose="020B0503020204020204" pitchFamily="34" charset="-122"/>
                  <a:ea typeface="微软雅黑" panose="020B0503020204020204" pitchFamily="34" charset="-122"/>
                  <a:sym typeface="+mn-ea"/>
                </a:rPr>
                <a:t>）</a:t>
              </a:r>
              <a:r>
                <a:rPr sz="2000" dirty="0">
                  <a:latin typeface="微软雅黑" panose="020B0503020204020204" pitchFamily="34" charset="-122"/>
                  <a:ea typeface="微软雅黑" panose="020B0503020204020204" pitchFamily="34" charset="-122"/>
                  <a:sym typeface="+mn-ea"/>
                </a:rPr>
                <a:t>对</a:t>
              </a:r>
              <a:r>
                <a:rPr lang="en-US" sz="2000" dirty="0">
                  <a:latin typeface="微软雅黑" panose="020B0503020204020204" pitchFamily="34" charset="-122"/>
                  <a:ea typeface="微软雅黑" panose="020B0503020204020204" pitchFamily="34" charset="-122"/>
                  <a:sym typeface="+mn-ea"/>
                </a:rPr>
                <a:t>FPGA</a:t>
              </a:r>
              <a:r>
                <a:rPr sz="2000" dirty="0">
                  <a:latin typeface="微软雅黑" panose="020B0503020204020204" pitchFamily="34" charset="-122"/>
                  <a:ea typeface="微软雅黑" panose="020B0503020204020204" pitchFamily="34" charset="-122"/>
                  <a:sym typeface="+mn-ea"/>
                </a:rPr>
                <a:t>器件进行编程</a:t>
              </a:r>
              <a:r>
                <a:rPr lang="zh-CN" sz="2000" dirty="0">
                  <a:latin typeface="微软雅黑" panose="020B0503020204020204" pitchFamily="34" charset="-122"/>
                  <a:ea typeface="微软雅黑" panose="020B0503020204020204" pitchFamily="34" charset="-122"/>
                  <a:sym typeface="+mn-ea"/>
                </a:rPr>
                <a:t>下载</a:t>
              </a:r>
              <a:r>
                <a:rPr sz="2000" dirty="0">
                  <a:latin typeface="微软雅黑" panose="020B0503020204020204" pitchFamily="34" charset="-122"/>
                  <a:ea typeface="微软雅黑" panose="020B0503020204020204" pitchFamily="34" charset="-122"/>
                  <a:sym typeface="+mn-ea"/>
                </a:rPr>
                <a:t>或配置；</a:t>
              </a:r>
              <a:r>
                <a:rPr lang="zh-CN" sz="2000" dirty="0">
                  <a:solidFill>
                    <a:srgbClr val="C00000"/>
                  </a:solidFill>
                  <a:latin typeface="微软雅黑" panose="020B0503020204020204" pitchFamily="34" charset="-122"/>
                  <a:ea typeface="微软雅黑" panose="020B0503020204020204" pitchFamily="34" charset="-122"/>
                  <a:sym typeface="+mn-ea"/>
                </a:rPr>
                <a:t>具体操作：</a:t>
              </a:r>
              <a:r>
                <a:rPr sz="2000" dirty="0">
                  <a:latin typeface="微软雅黑" panose="020B0503020204020204" pitchFamily="34" charset="-122"/>
                  <a:ea typeface="微软雅黑" panose="020B0503020204020204" pitchFamily="34" charset="-122"/>
                  <a:sym typeface="+mn-ea"/>
                </a:rPr>
                <a:t>选择Tool</a:t>
              </a:r>
              <a:r>
                <a:rPr lang="en-US" sz="2000" dirty="0">
                  <a:latin typeface="微软雅黑" panose="020B0503020204020204" pitchFamily="34" charset="-122"/>
                  <a:ea typeface="微软雅黑" panose="020B0503020204020204" pitchFamily="34" charset="-122"/>
                  <a:sym typeface="+mn-ea"/>
                </a:rPr>
                <a:t>s</a:t>
              </a:r>
              <a:r>
                <a:rPr sz="2000" dirty="0">
                  <a:latin typeface="微软雅黑" panose="020B0503020204020204" pitchFamily="34" charset="-122"/>
                  <a:ea typeface="微软雅黑" panose="020B0503020204020204" pitchFamily="34" charset="-122"/>
                  <a:sym typeface="+mn-ea"/>
                </a:rPr>
                <a:t>菜单下Programmer选项</a:t>
              </a:r>
              <a:r>
                <a:rPr lang="en-US" sz="2000" dirty="0">
                  <a:latin typeface="微软雅黑" panose="020B0503020204020204" pitchFamily="34" charset="-122"/>
                  <a:ea typeface="微软雅黑" panose="020B0503020204020204" pitchFamily="34" charset="-122"/>
                  <a:sym typeface="+mn-ea"/>
                </a:rPr>
                <a:t>;</a:t>
              </a:r>
              <a:endParaRPr sz="2000" dirty="0">
                <a:latin typeface="微软雅黑" panose="020B0503020204020204" pitchFamily="34" charset="-122"/>
                <a:ea typeface="微软雅黑" panose="020B0503020204020204" pitchFamily="34" charset="-122"/>
                <a:sym typeface="+mn-ea"/>
              </a:endParaRPr>
            </a:p>
            <a:p>
              <a:pPr marL="1085850" lvl="1" indent="-342900" algn="l" fontAlgn="auto">
                <a:lnSpc>
                  <a:spcPct val="150000"/>
                </a:lnSpc>
                <a:spcBef>
                  <a:spcPts val="1200"/>
                </a:spcBef>
                <a:buClr>
                  <a:srgbClr val="000000"/>
                </a:buClr>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sym typeface="+mn-ea"/>
                </a:rPr>
                <a:t>需连接实验箱（ByteBlaster MV并口下载电缆，通过Quartus II下载数据）；</a:t>
              </a:r>
            </a:p>
            <a:p>
              <a:pPr marL="1085850" lvl="1" indent="-342900" algn="l" fontAlgn="auto">
                <a:lnSpc>
                  <a:spcPct val="150000"/>
                </a:lnSpc>
                <a:spcBef>
                  <a:spcPts val="1200"/>
                </a:spcBef>
                <a:buClr>
                  <a:srgbClr val="000000"/>
                </a:buClr>
                <a:buSzTx/>
                <a:buFont typeface="Wingdings" panose="05000000000000000000" charset="0"/>
                <a:buChar char="ü"/>
              </a:pPr>
              <a:r>
                <a:rPr sz="2000" dirty="0">
                  <a:latin typeface="微软雅黑" panose="020B0503020204020204" pitchFamily="34" charset="-122"/>
                  <a:ea typeface="微软雅黑" panose="020B0503020204020204" pitchFamily="34" charset="-122"/>
                  <a:sym typeface="+mn-ea"/>
                </a:rPr>
                <a:t>添加sof文件</a:t>
              </a:r>
              <a:r>
                <a:rPr lang="en-US"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默认或手动）</a:t>
              </a:r>
              <a:r>
                <a:rPr sz="2000" dirty="0">
                  <a:latin typeface="微软雅黑" panose="020B0503020204020204" pitchFamily="34" charset="-122"/>
                  <a:ea typeface="微软雅黑" panose="020B0503020204020204" pitchFamily="34" charset="-122"/>
                  <a:sym typeface="+mn-ea"/>
                </a:rPr>
                <a:t>；</a:t>
              </a:r>
            </a:p>
            <a:p>
              <a:pPr marL="1085850" lvl="1" indent="-342900" algn="l" fontAlgn="auto">
                <a:lnSpc>
                  <a:spcPct val="150000"/>
                </a:lnSpc>
                <a:spcBef>
                  <a:spcPts val="1200"/>
                </a:spcBef>
                <a:buClr>
                  <a:srgbClr val="000000"/>
                </a:buClr>
                <a:buSzTx/>
                <a:buFont typeface="Wingdings" panose="05000000000000000000" charset="0"/>
                <a:buChar char="ü"/>
              </a:pPr>
              <a:r>
                <a:rPr sz="2000" dirty="0">
                  <a:latin typeface="微软雅黑" panose="020B0503020204020204" pitchFamily="34" charset="-122"/>
                  <a:ea typeface="微软雅黑" panose="020B0503020204020204" pitchFamily="34" charset="-122"/>
                  <a:sym typeface="+mn-ea"/>
                </a:rPr>
                <a:t>下载模式选定为JTAG（(Joint Test Action Group;联合测试工作组)是一种国际标准测试协议(</a:t>
              </a:r>
              <a:r>
                <a:rPr lang="zh-CN" sz="2000" dirty="0">
                  <a:latin typeface="微软雅黑" panose="020B0503020204020204" pitchFamily="34" charset="-122"/>
                  <a:ea typeface="微软雅黑" panose="020B0503020204020204" pitchFamily="34" charset="-122"/>
                  <a:sym typeface="+mn-ea"/>
                </a:rPr>
                <a:t>与</a:t>
              </a:r>
              <a:r>
                <a:rPr sz="2000" dirty="0">
                  <a:latin typeface="微软雅黑" panose="020B0503020204020204" pitchFamily="34" charset="-122"/>
                  <a:ea typeface="微软雅黑" panose="020B0503020204020204" pitchFamily="34" charset="-122"/>
                  <a:sym typeface="+mn-ea"/>
                </a:rPr>
                <a:t>IEEE 1149.1兼容),主要用于芯片内部测试。）</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9890" y="1373505"/>
            <a:ext cx="2887980" cy="4224020"/>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rPr>
              <a:t>       </a:t>
            </a: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pic>
        <p:nvPicPr>
          <p:cNvPr id="25" name="图片 25" descr="图片3"/>
          <p:cNvPicPr>
            <a:picLocks noChangeAspect="1" noChangeArrowheads="1"/>
          </p:cNvPicPr>
          <p:nvPr/>
        </p:nvPicPr>
        <p:blipFill>
          <a:blip r:embed="rId3"/>
          <a:srcRect/>
          <a:stretch>
            <a:fillRect/>
          </a:stretch>
        </p:blipFill>
        <p:spPr>
          <a:xfrm>
            <a:off x="3587750" y="1185545"/>
            <a:ext cx="7884795" cy="5424805"/>
          </a:xfrm>
          <a:prstGeom prst="rect">
            <a:avLst/>
          </a:prstGeom>
          <a:noFill/>
          <a:ln w="6350" cmpd="sng">
            <a:solidFill>
              <a:srgbClr val="000000"/>
            </a:solidFill>
            <a:miter lim="800000"/>
            <a:headEnd/>
            <a:tailEnd/>
          </a:ln>
          <a:effectLst/>
        </p:spPr>
      </p:pic>
      <p:sp>
        <p:nvSpPr>
          <p:cNvPr id="4" name="文本框 3"/>
          <p:cNvSpPr txBox="1"/>
          <p:nvPr/>
        </p:nvSpPr>
        <p:spPr>
          <a:xfrm>
            <a:off x="389890" y="1373505"/>
            <a:ext cx="2887345" cy="4046220"/>
          </a:xfrm>
          <a:prstGeom prst="rect">
            <a:avLst/>
          </a:prstGeom>
          <a:noFill/>
        </p:spPr>
        <p:txBody>
          <a:bodyPr wrap="square" rtlCol="0" anchor="t">
            <a:spAutoFit/>
          </a:bodyPr>
          <a:lstStyle/>
          <a:p>
            <a:pPr marL="27940" algn="l" defTabSz="916305">
              <a:lnSpc>
                <a:spcPct val="150000"/>
              </a:lnSpc>
              <a:spcBef>
                <a:spcPts val="0"/>
              </a:spcBef>
              <a:buClrTx/>
              <a:buSzTx/>
              <a:buFont typeface="Wingdings" panose="05000000000000000000" charset="0"/>
            </a:pPr>
            <a:r>
              <a:rPr lang="en-US" altLang="zh-CN" sz="2400" dirty="0">
                <a:solidFill>
                  <a:srgbClr val="1D41D5"/>
                </a:solidFill>
                <a:latin typeface="微软雅黑" panose="020B0503020204020204" pitchFamily="34" charset="-122"/>
                <a:ea typeface="微软雅黑" panose="020B0503020204020204" pitchFamily="34" charset="-122"/>
                <a:sym typeface="+mn-ea"/>
              </a:rPr>
              <a:t>2.2  </a:t>
            </a:r>
            <a:r>
              <a:rPr lang="zh-CN" altLang="en-US" sz="2400" dirty="0">
                <a:solidFill>
                  <a:srgbClr val="1D41D5"/>
                </a:solidFill>
                <a:latin typeface="微软雅黑" panose="020B0503020204020204" pitchFamily="34" charset="-122"/>
                <a:ea typeface="微软雅黑" panose="020B0503020204020204" pitchFamily="34" charset="-122"/>
                <a:sym typeface="+mn-ea"/>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defTabSz="916305">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Step6</a:t>
            </a:r>
            <a:r>
              <a:rPr lang="zh-CN" altLang="en-US" sz="2000" dirty="0">
                <a:solidFill>
                  <a:srgbClr val="FF0000"/>
                </a:solidFill>
                <a:latin typeface="微软雅黑" panose="020B0503020204020204" pitchFamily="34" charset="-122"/>
                <a:ea typeface="微软雅黑" panose="020B0503020204020204" pitchFamily="34" charset="-122"/>
                <a:sym typeface="+mn-ea"/>
              </a:rPr>
              <a:t>：编程下载</a:t>
            </a:r>
          </a:p>
          <a:p>
            <a:pPr marL="285750" indent="-285750" algn="l" defTabSz="916305">
              <a:lnSpc>
                <a:spcPct val="150000"/>
              </a:lnSpc>
              <a:spcBef>
                <a:spcPts val="1200"/>
              </a:spcBef>
              <a:buClrTx/>
              <a:buSzTx/>
              <a:buNone/>
            </a:pPr>
            <a:r>
              <a:rPr lang="zh-CN" altLang="en-US" b="1">
                <a:solidFill>
                  <a:srgbClr val="C00000"/>
                </a:solidFill>
              </a:rPr>
              <a:t>提醒：</a:t>
            </a:r>
            <a:r>
              <a:rPr lang="zh-CN" altLang="en-US"/>
              <a:t>在未连接实验箱时，系统会提示</a:t>
            </a:r>
            <a:r>
              <a:rPr lang="en-US" altLang="zh-CN"/>
              <a:t>“No Hardware”</a:t>
            </a:r>
            <a:r>
              <a:rPr lang="zh-CN" altLang="en-US"/>
              <a:t>，此时无法完成实际的编程文件的下载，进度条无显示。</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rPr>
              <a:t>       </a:t>
            </a: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184910"/>
            <a:ext cx="10624186" cy="5302250"/>
            <a:chOff x="6179819" y="993975"/>
            <a:chExt cx="5832879" cy="5628026"/>
          </a:xfrm>
        </p:grpSpPr>
        <p:sp>
          <p:nvSpPr>
            <p:cNvPr id="42" name="矩形 41"/>
            <p:cNvSpPr/>
            <p:nvPr/>
          </p:nvSpPr>
          <p:spPr>
            <a:xfrm>
              <a:off x="6179819" y="1004446"/>
              <a:ext cx="5832530" cy="5617555"/>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3" y="993975"/>
              <a:ext cx="5783025" cy="5375944"/>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Step7</a:t>
              </a:r>
              <a:r>
                <a:rPr lang="zh-CN" altLang="en-US" sz="2000" dirty="0">
                  <a:solidFill>
                    <a:srgbClr val="FF0000"/>
                  </a:solidFill>
                  <a:latin typeface="微软雅黑" panose="020B0503020204020204" pitchFamily="34" charset="-122"/>
                  <a:ea typeface="微软雅黑" panose="020B0503020204020204" pitchFamily="34" charset="-122"/>
                  <a:sym typeface="+mn-ea"/>
                </a:rPr>
                <a:t>：生成器件符号图（</a:t>
              </a:r>
              <a:r>
                <a:rPr lang="zh-CN" altLang="en-US" sz="2000" dirty="0">
                  <a:solidFill>
                    <a:srgbClr val="1D41D5"/>
                  </a:solidFill>
                  <a:latin typeface="微软雅黑" panose="020B0503020204020204" pitchFamily="34" charset="-122"/>
                  <a:ea typeface="微软雅黑" panose="020B0503020204020204" pitchFamily="34" charset="-122"/>
                  <a:sym typeface="+mn-ea"/>
                </a:rPr>
                <a:t>供层次化设计过程中的上层项目文件复用</a:t>
              </a:r>
              <a:r>
                <a:rPr lang="zh-CN" altLang="en-US" sz="2000" dirty="0">
                  <a:solidFill>
                    <a:srgbClr val="FF0000"/>
                  </a:solidFill>
                  <a:latin typeface="微软雅黑" panose="020B0503020204020204" pitchFamily="34" charset="-122"/>
                  <a:ea typeface="微软雅黑" panose="020B0503020204020204" pitchFamily="34" charset="-122"/>
                  <a:sym typeface="+mn-ea"/>
                </a:rPr>
                <a:t>）</a:t>
              </a:r>
            </a:p>
            <a:p>
              <a:pPr marL="285750" indent="0" algn="l" fontAlgn="auto">
                <a:lnSpc>
                  <a:spcPct val="150000"/>
                </a:lnSpc>
                <a:spcBef>
                  <a:spcPts val="1200"/>
                </a:spcBef>
                <a:buClrTx/>
                <a:buSzTx/>
                <a:buNone/>
              </a:pPr>
              <a:r>
                <a:rPr sz="2000" dirty="0">
                  <a:latin typeface="微软雅黑" panose="020B0503020204020204" pitchFamily="34" charset="-122"/>
                  <a:ea typeface="微软雅黑" panose="020B0503020204020204" pitchFamily="34" charset="-122"/>
                  <a:sym typeface="+mn-ea"/>
                </a:rPr>
                <a:t>      </a:t>
              </a:r>
              <a:r>
                <a:rPr sz="2000" b="1" dirty="0">
                  <a:solidFill>
                    <a:srgbClr val="C00000"/>
                  </a:solidFill>
                  <a:latin typeface="微软雅黑" panose="020B0503020204020204" pitchFamily="34" charset="-122"/>
                  <a:ea typeface="微软雅黑" panose="020B0503020204020204" pitchFamily="34" charset="-122"/>
                  <a:sym typeface="+mn-ea"/>
                </a:rPr>
                <a:t> </a:t>
              </a:r>
              <a:r>
                <a:rPr lang="zh-CN" sz="2000" b="1" dirty="0">
                  <a:solidFill>
                    <a:srgbClr val="C00000"/>
                  </a:solidFill>
                  <a:latin typeface="微软雅黑" panose="020B0503020204020204" pitchFamily="34" charset="-122"/>
                  <a:ea typeface="微软雅黑" panose="020B0503020204020204" pitchFamily="34" charset="-122"/>
                  <a:sym typeface="+mn-ea"/>
                </a:rPr>
                <a:t>说明：</a:t>
              </a:r>
              <a:r>
                <a:rPr sz="2000" dirty="0">
                  <a:latin typeface="微软雅黑" panose="020B0503020204020204" pitchFamily="34" charset="-122"/>
                  <a:ea typeface="微软雅黑" panose="020B0503020204020204" pitchFamily="34" charset="-122"/>
                  <a:sym typeface="+mn-ea"/>
                </a:rPr>
                <a:t>在层次化设计中，一个项目工程往往是另外一个项目工程的子项目</a:t>
              </a:r>
              <a:r>
                <a:rPr lang="en-US" sz="2000" dirty="0">
                  <a:latin typeface="微软雅黑" panose="020B0503020204020204" pitchFamily="34" charset="-122"/>
                  <a:ea typeface="微软雅黑" panose="020B0503020204020204" pitchFamily="34" charset="-122"/>
                  <a:sym typeface="+mn-ea"/>
                </a:rPr>
                <a:t>;该子项目在总的工程项目中只是一个实现某种功能的符号图</a:t>
              </a:r>
              <a:r>
                <a:rPr lang="zh-CN" altLang="en-US" sz="2000" dirty="0">
                  <a:latin typeface="微软雅黑" panose="020B0503020204020204" pitchFamily="34" charset="-122"/>
                  <a:ea typeface="微软雅黑" panose="020B0503020204020204" pitchFamily="34" charset="-122"/>
                  <a:sym typeface="+mn-ea"/>
                </a:rPr>
                <a:t>（</a:t>
              </a:r>
              <a:r>
                <a:rPr lang="zh-CN" altLang="en-US" sz="2000" dirty="0">
                  <a:solidFill>
                    <a:srgbClr val="C00000"/>
                  </a:solidFill>
                  <a:latin typeface="微软雅黑" panose="020B0503020204020204" pitchFamily="34" charset="-122"/>
                  <a:ea typeface="微软雅黑" panose="020B0503020204020204" pitchFamily="34" charset="-122"/>
                  <a:sym typeface="+mn-ea"/>
                </a:rPr>
                <a:t>组成部分或模块</a:t>
              </a:r>
              <a:r>
                <a:rPr lang="zh-CN" altLang="en-US" sz="2000" dirty="0">
                  <a:latin typeface="微软雅黑" panose="020B0503020204020204" pitchFamily="34" charset="-122"/>
                  <a:ea typeface="微软雅黑" panose="020B0503020204020204" pitchFamily="34" charset="-122"/>
                  <a:sym typeface="+mn-ea"/>
                </a:rPr>
                <a:t>）</a:t>
              </a:r>
              <a:r>
                <a:rPr lang="en-US" sz="2000" dirty="0">
                  <a:latin typeface="微软雅黑" panose="020B0503020204020204" pitchFamily="34" charset="-122"/>
                  <a:ea typeface="微软雅黑" panose="020B0503020204020204" pitchFamily="34" charset="-122"/>
                  <a:sym typeface="+mn-ea"/>
                </a:rPr>
                <a:t>。因此，在完成一个子项目工程时，要产生一个可供</a:t>
              </a:r>
              <a:r>
                <a:rPr lang="zh-CN" altLang="en-US" sz="2000" dirty="0">
                  <a:latin typeface="微软雅黑" panose="020B0503020204020204" pitchFamily="34" charset="-122"/>
                  <a:ea typeface="微软雅黑" panose="020B0503020204020204" pitchFamily="34" charset="-122"/>
                  <a:sym typeface="+mn-ea"/>
                </a:rPr>
                <a:t>上</a:t>
              </a:r>
              <a:r>
                <a:rPr lang="en-US" sz="2000" dirty="0">
                  <a:latin typeface="微软雅黑" panose="020B0503020204020204" pitchFamily="34" charset="-122"/>
                  <a:ea typeface="微软雅黑" panose="020B0503020204020204" pitchFamily="34" charset="-122"/>
                  <a:sym typeface="+mn-ea"/>
                </a:rPr>
                <a:t>层项目工程使用的符号图。</a:t>
              </a:r>
            </a:p>
            <a:p>
              <a:pPr marL="1085850" lvl="1" indent="-342900" algn="l" fontAlgn="auto">
                <a:lnSpc>
                  <a:spcPct val="150000"/>
                </a:lnSpc>
                <a:spcBef>
                  <a:spcPts val="1200"/>
                </a:spcBef>
                <a:buClr>
                  <a:srgbClr val="000000"/>
                </a:buClr>
                <a:buSzTx/>
                <a:buFont typeface="Wingdings" panose="05000000000000000000" charset="0"/>
                <a:buChar char="ü"/>
              </a:pPr>
              <a:r>
                <a:rPr lang="en-US" sz="2000" dirty="0">
                  <a:latin typeface="微软雅黑" panose="020B0503020204020204" pitchFamily="34" charset="-122"/>
                  <a:ea typeface="微软雅黑" panose="020B0503020204020204" pitchFamily="34" charset="-122"/>
                  <a:sym typeface="+mn-ea"/>
                </a:rPr>
                <a:t>File</a:t>
              </a:r>
              <a:r>
                <a:rPr sz="2000" dirty="0">
                  <a:latin typeface="微软雅黑" panose="020B0503020204020204" pitchFamily="34" charset="-122"/>
                  <a:ea typeface="微软雅黑" panose="020B0503020204020204" pitchFamily="34" charset="-122"/>
                  <a:sym typeface="+mn-ea"/>
                </a:rPr>
                <a:t>菜单</a:t>
              </a:r>
              <a:r>
                <a:rPr lang="zh-CN" sz="2000" dirty="0">
                  <a:latin typeface="微软雅黑" panose="020B0503020204020204" pitchFamily="34" charset="-122"/>
                  <a:ea typeface="微软雅黑" panose="020B0503020204020204" pitchFamily="34" charset="-122"/>
                  <a:sym typeface="+mn-ea"/>
                </a:rPr>
                <a:t>下，选择Create/Update－&gt;Create Symbol File For Current File命令</a:t>
              </a:r>
              <a:r>
                <a:rPr lang="zh-CN" altLang="en-US" sz="2000" dirty="0">
                  <a:latin typeface="微软雅黑" panose="020B0503020204020204" pitchFamily="34" charset="-122"/>
                  <a:ea typeface="微软雅黑" panose="020B0503020204020204" pitchFamily="34" charset="-122"/>
                  <a:sym typeface="+mn-ea"/>
                </a:rPr>
                <a:t>；</a:t>
              </a:r>
            </a:p>
            <a:p>
              <a:pPr marL="1085850" lvl="1" indent="-342900" algn="l" fontAlgn="auto">
                <a:lnSpc>
                  <a:spcPct val="150000"/>
                </a:lnSpc>
                <a:spcBef>
                  <a:spcPts val="1200"/>
                </a:spcBef>
                <a:buClr>
                  <a:srgbClr val="000000"/>
                </a:buClr>
                <a:buSzTx/>
                <a:buFont typeface="Wingdings" panose="05000000000000000000" charset="0"/>
                <a:buChar char="ü"/>
              </a:pPr>
              <a:r>
                <a:rPr sz="2000" dirty="0">
                  <a:latin typeface="微软雅黑" panose="020B0503020204020204" pitchFamily="34" charset="-122"/>
                  <a:ea typeface="微软雅黑" panose="020B0503020204020204" pitchFamily="34" charset="-122"/>
                  <a:sym typeface="+mn-ea"/>
                </a:rPr>
                <a:t>生成*.bsf文件（Block Symbol File:块符号文件）；</a:t>
              </a:r>
            </a:p>
            <a:p>
              <a:pPr marL="1085850" lvl="1" indent="-342900" algn="l" fontAlgn="auto">
                <a:lnSpc>
                  <a:spcPct val="150000"/>
                </a:lnSpc>
                <a:spcBef>
                  <a:spcPts val="1200"/>
                </a:spcBef>
                <a:buClr>
                  <a:srgbClr val="000000"/>
                </a:buClr>
                <a:buSzTx/>
                <a:buFont typeface="Wingdings" panose="05000000000000000000" charset="0"/>
                <a:buChar char="ü"/>
              </a:pPr>
              <a:r>
                <a:rPr lang="zh-CN" sz="2000" b="1" dirty="0">
                  <a:solidFill>
                    <a:srgbClr val="C00000"/>
                  </a:solidFill>
                  <a:latin typeface="微软雅黑" panose="020B0503020204020204" pitchFamily="34" charset="-122"/>
                  <a:ea typeface="微软雅黑" panose="020B0503020204020204" pitchFamily="34" charset="-122"/>
                  <a:sym typeface="+mn-ea"/>
                </a:rPr>
                <a:t>提醒：</a:t>
              </a:r>
              <a:r>
                <a:rPr lang="zh-CN" sz="2000" dirty="0">
                  <a:latin typeface="微软雅黑" panose="020B0503020204020204" pitchFamily="34" charset="-122"/>
                  <a:ea typeface="微软雅黑" panose="020B0503020204020204" pitchFamily="34" charset="-122"/>
                  <a:sym typeface="+mn-ea"/>
                </a:rPr>
                <a:t>若想复用该子项目成果，则需将该子项目产生的</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.bdf</a:t>
              </a:r>
              <a:r>
                <a:rPr lang="zh-CN" altLang="en-US" sz="2000" dirty="0">
                  <a:latin typeface="微软雅黑" panose="020B0503020204020204" pitchFamily="34" charset="-122"/>
                  <a:ea typeface="微软雅黑" panose="020B0503020204020204" pitchFamily="34" charset="-122"/>
                  <a:sym typeface="+mn-ea"/>
                </a:rPr>
                <a:t>文件和*</a:t>
              </a:r>
              <a:r>
                <a:rPr lang="en-US" altLang="zh-CN" sz="2000" dirty="0">
                  <a:latin typeface="微软雅黑" panose="020B0503020204020204" pitchFamily="34" charset="-122"/>
                  <a:ea typeface="微软雅黑" panose="020B0503020204020204" pitchFamily="34" charset="-122"/>
                  <a:sym typeface="+mn-ea"/>
                </a:rPr>
                <a:t>.bsf</a:t>
              </a:r>
              <a:r>
                <a:rPr lang="zh-CN" altLang="en-US" sz="2000" dirty="0">
                  <a:latin typeface="微软雅黑" panose="020B0503020204020204" pitchFamily="34" charset="-122"/>
                  <a:ea typeface="微软雅黑" panose="020B0503020204020204" pitchFamily="34" charset="-122"/>
                  <a:sym typeface="+mn-ea"/>
                </a:rPr>
                <a:t>文件拷贝到指定的项目工作目录的路径下。</a:t>
              </a:r>
              <a:endParaRPr lang="zh-CN" sz="2000" dirty="0">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rPr>
              <a:t>       </a:t>
            </a: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695296"/>
            <a:ext cx="10645775" cy="4923155"/>
            <a:chOff x="6179819" y="1004262"/>
            <a:chExt cx="5844732" cy="5897482"/>
          </a:xfrm>
        </p:grpSpPr>
        <p:sp>
          <p:nvSpPr>
            <p:cNvPr id="42" name="矩形 41"/>
            <p:cNvSpPr/>
            <p:nvPr/>
          </p:nvSpPr>
          <p:spPr>
            <a:xfrm>
              <a:off x="6179819" y="1004262"/>
              <a:ext cx="5832530" cy="5897482"/>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41526" y="1004262"/>
              <a:ext cx="5783025" cy="5771971"/>
            </a:xfrm>
            <a:prstGeom prst="rect">
              <a:avLst/>
            </a:prstGeom>
            <a:noFill/>
            <a:ln w="9525">
              <a:noFill/>
              <a:miter lim="800000"/>
            </a:ln>
          </p:spPr>
          <p:txBody>
            <a:bodyPr wrap="square" lIns="49438" tIns="24718" rIns="49438" bIns="24718">
              <a:spAutoFit/>
            </a:bodyPr>
            <a:lstStyle/>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b="1" dirty="0">
                  <a:solidFill>
                    <a:srgbClr val="1D41D5"/>
                  </a:solidFill>
                  <a:latin typeface="微软雅黑" panose="020B0503020204020204" pitchFamily="34" charset="-122"/>
                  <a:ea typeface="微软雅黑" panose="020B0503020204020204" pitchFamily="34" charset="-122"/>
                </a:rPr>
                <a:t> 理论依据：</a:t>
              </a:r>
              <a:r>
                <a:rPr lang="zh-CN" altLang="en-US" sz="2000" b="1" dirty="0">
                  <a:solidFill>
                    <a:srgbClr val="C00000"/>
                  </a:solidFill>
                  <a:latin typeface="微软雅黑" panose="020B0503020204020204" pitchFamily="34" charset="-122"/>
                  <a:ea typeface="微软雅黑" panose="020B0503020204020204" pitchFamily="34" charset="-122"/>
                  <a:sym typeface="+mn-ea"/>
                </a:rPr>
                <a:t>Top - Down设计方法，即：</a:t>
              </a:r>
              <a:r>
                <a:rPr lang="zh-CN" altLang="en-US" sz="2000" dirty="0">
                  <a:latin typeface="微软雅黑" panose="020B0503020204020204" pitchFamily="34" charset="-122"/>
                  <a:ea typeface="微软雅黑" panose="020B0503020204020204" pitchFamily="34" charset="-122"/>
                  <a:sym typeface="+mn-ea"/>
                </a:rPr>
                <a:t>将数字系统的整体逐步分解为各个子系统和模块，若子系统规模较大，则还需将子系统进一步分解为更小的子系统和模快，层层分解，直至整个系统中各个子系统关系合理，并便于逻辑电路级的设计和实现为止。</a:t>
              </a:r>
            </a:p>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sym typeface="+mn-ea"/>
                </a:rPr>
                <a:t>  </a:t>
              </a:r>
              <a:r>
                <a:rPr lang="zh-CN" altLang="en-US" sz="2000" b="1" dirty="0">
                  <a:solidFill>
                    <a:srgbClr val="1D41D5"/>
                  </a:solidFill>
                  <a:latin typeface="微软雅黑" panose="020B0503020204020204" pitchFamily="34" charset="-122"/>
                  <a:ea typeface="微软雅黑" panose="020B0503020204020204" pitchFamily="34" charset="-122"/>
                  <a:sym typeface="+mn-ea"/>
                </a:rPr>
                <a:t>实际应用：</a:t>
              </a:r>
              <a:r>
                <a:rPr lang="zh-CN" altLang="en-US" sz="2000" dirty="0">
                  <a:latin typeface="微软雅黑" panose="020B0503020204020204" pitchFamily="34" charset="-122"/>
                  <a:ea typeface="微软雅黑" panose="020B0503020204020204" pitchFamily="34" charset="-122"/>
                  <a:sym typeface="+mn-ea"/>
                </a:rPr>
                <a:t>通常，一个实际的工程项目都是由很多功能模块互相连接而构成，其中部分模块还可能由子模块构成。因此，在实际工程项目的实现中应用非常广泛。</a:t>
              </a:r>
            </a:p>
            <a:p>
              <a:pPr marL="628650" indent="-342900" algn="l" fontAlgn="auto">
                <a:lnSpc>
                  <a:spcPct val="150000"/>
                </a:lnSpc>
                <a:spcBef>
                  <a:spcPts val="1200"/>
                </a:spcBef>
                <a:buClr>
                  <a:srgbClr val="000000"/>
                </a:buClr>
                <a:buSzTx/>
                <a:buFont typeface="Wingdings" panose="05000000000000000000" charset="0"/>
                <a:buChar char="l"/>
              </a:pPr>
              <a:r>
                <a:rPr lang="zh-CN" altLang="en-US" sz="2000" b="1" dirty="0">
                  <a:solidFill>
                    <a:srgbClr val="1D41D5"/>
                  </a:solidFill>
                  <a:latin typeface="微软雅黑" panose="020B0503020204020204" pitchFamily="34" charset="-122"/>
                  <a:ea typeface="微软雅黑" panose="020B0503020204020204" pitchFamily="34" charset="-122"/>
                </a:rPr>
                <a:t>层次化设计方法的步骤</a:t>
              </a:r>
              <a:endParaRPr lang="zh-CN" altLang="en-US" sz="2000" dirty="0">
                <a:latin typeface="微软雅黑" panose="020B0503020204020204" pitchFamily="34" charset="-122"/>
                <a:ea typeface="微软雅黑" panose="020B0503020204020204" pitchFamily="34" charset="-122"/>
              </a:endParaRPr>
            </a:p>
            <a:p>
              <a:pPr marL="1085850" lvl="1" indent="-342900" algn="l" fontAlgn="auto">
                <a:lnSpc>
                  <a:spcPct val="150000"/>
                </a:lnSpc>
                <a:spcBef>
                  <a:spcPts val="800"/>
                </a:spcBef>
                <a:buClrTx/>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rPr>
                <a:t> 构建具有特定功能的用户元件，并生成器件符号图</a:t>
              </a:r>
            </a:p>
            <a:p>
              <a:pPr marL="1085850" lvl="1" indent="-342900" algn="l" fontAlgn="auto">
                <a:lnSpc>
                  <a:spcPct val="150000"/>
                </a:lnSpc>
                <a:spcBef>
                  <a:spcPts val="800"/>
                </a:spcBef>
                <a:buClrTx/>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sym typeface="+mn-ea"/>
                </a:rPr>
                <a:t> 构建顶层项目，嵌入所需的用户元件（打开工作库，添加元件的符号图）</a:t>
              </a:r>
            </a:p>
            <a:p>
              <a:pPr marL="1085850" lvl="1" indent="-342900" algn="l" fontAlgn="auto">
                <a:lnSpc>
                  <a:spcPct val="150000"/>
                </a:lnSpc>
                <a:spcBef>
                  <a:spcPts val="800"/>
                </a:spcBef>
                <a:buClrTx/>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sym typeface="+mn-ea"/>
                </a:rPr>
                <a:t> 重复之前介绍的</a:t>
              </a:r>
              <a:r>
                <a:rPr lang="en-US" altLang="zh-CN" sz="2000" dirty="0">
                  <a:latin typeface="微软雅黑" panose="020B0503020204020204" pitchFamily="34" charset="-122"/>
                  <a:ea typeface="微软雅黑" panose="020B0503020204020204" pitchFamily="34" charset="-122"/>
                  <a:sym typeface="+mn-ea"/>
                </a:rPr>
                <a:t>Step2~step7</a:t>
              </a:r>
              <a:r>
                <a:rPr lang="zh-CN" altLang="en-US" sz="2000" dirty="0">
                  <a:latin typeface="微软雅黑" panose="020B0503020204020204" pitchFamily="34" charset="-122"/>
                  <a:ea typeface="微软雅黑" panose="020B0503020204020204" pitchFamily="34" charset="-122"/>
                  <a:sym typeface="+mn-ea"/>
                </a:rPr>
                <a:t>，生成新的符号图，供更复杂的项目选用。</a:t>
              </a:r>
            </a:p>
          </p:txBody>
        </p:sp>
      </p:grpSp>
      <p:sp>
        <p:nvSpPr>
          <p:cNvPr id="43" name="文本框 42"/>
          <p:cNvSpPr txBox="1"/>
          <p:nvPr/>
        </p:nvSpPr>
        <p:spPr>
          <a:xfrm>
            <a:off x="684530" y="1021080"/>
            <a:ext cx="949706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sym typeface="+mn-ea"/>
              </a:rPr>
              <a:t>三、层次化设计方法</a:t>
            </a:r>
            <a:endParaRPr lang="zh-CN" altLang="en-US" sz="2400" b="1" dirty="0">
              <a:solidFill>
                <a:srgbClr val="CF632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alpha val="47000"/>
          </a:schemeClr>
        </a:solidFill>
        <a:effectLst/>
      </p:bgPr>
    </p:bg>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5609590" y="2767330"/>
            <a:ext cx="5280660" cy="1176655"/>
          </a:xfrm>
        </p:spPr>
        <p:txBody>
          <a:bodyPr/>
          <a:lstStyle/>
          <a:p>
            <a:pPr marL="0" lvl="0" indent="0">
              <a:lnSpc>
                <a:spcPct val="100000"/>
              </a:lnSpc>
              <a:buNone/>
              <a:defRPr/>
            </a:pPr>
            <a:r>
              <a:rPr lang="en-US" altLang="zh-CN" sz="4800" b="1"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Quartus II </a:t>
            </a:r>
            <a:r>
              <a:rPr lang="zh-CN" altLang="en-US" sz="4800" b="1"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的使用</a:t>
            </a:r>
          </a:p>
        </p:txBody>
      </p:sp>
      <p:grpSp>
        <p:nvGrpSpPr>
          <p:cNvPr id="17" name="组合 2"/>
          <p:cNvGrpSpPr/>
          <p:nvPr/>
        </p:nvGrpSpPr>
        <p:grpSpPr>
          <a:xfrm rot="10800000">
            <a:off x="1893301" y="1613006"/>
            <a:ext cx="3105189" cy="3040244"/>
            <a:chOff x="769753" y="910395"/>
            <a:chExt cx="3213824" cy="3146608"/>
          </a:xfrm>
        </p:grpSpPr>
        <p:sp>
          <p:nvSpPr>
            <p:cNvPr id="18" name="Freeform 54"/>
            <p:cNvSpPr/>
            <p:nvPr/>
          </p:nvSpPr>
          <p:spPr bwMode="auto">
            <a:xfrm>
              <a:off x="1996847" y="910395"/>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57908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sp>
          <p:nvSpPr>
            <p:cNvPr id="19" name="Freeform 58"/>
            <p:cNvSpPr/>
            <p:nvPr/>
          </p:nvSpPr>
          <p:spPr bwMode="auto">
            <a:xfrm>
              <a:off x="1706214" y="2412353"/>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F5C2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sp>
          <p:nvSpPr>
            <p:cNvPr id="20" name="Freeform 73"/>
            <p:cNvSpPr/>
            <p:nvPr/>
          </p:nvSpPr>
          <p:spPr bwMode="auto">
            <a:xfrm>
              <a:off x="1380735" y="1162743"/>
              <a:ext cx="2602842" cy="2604555"/>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sp>
          <p:nvSpPr>
            <p:cNvPr id="21" name="Freeform 74"/>
            <p:cNvSpPr/>
            <p:nvPr/>
          </p:nvSpPr>
          <p:spPr bwMode="auto">
            <a:xfrm>
              <a:off x="769753" y="1317994"/>
              <a:ext cx="1221965" cy="1220082"/>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CF632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grpSp>
      <p:sp>
        <p:nvSpPr>
          <p:cNvPr id="22" name="内容占位符 2"/>
          <p:cNvSpPr txBox="1"/>
          <p:nvPr/>
        </p:nvSpPr>
        <p:spPr>
          <a:xfrm>
            <a:off x="779780" y="2914015"/>
            <a:ext cx="2921000" cy="5676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3580"/>
              </a:lnSpc>
              <a:buFont typeface="Arial" panose="020B0604020202020204" pitchFamily="34" charset="0"/>
              <a:buNone/>
            </a:pPr>
            <a:r>
              <a:rPr lang="en-US" altLang="zh-CN" sz="3600" b="1" dirty="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Lecture</a:t>
            </a:r>
            <a:r>
              <a:rPr lang="zh-CN" altLang="en-US" sz="3600" b="1" dirty="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6600" b="1" dirty="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3</a:t>
            </a:r>
          </a:p>
        </p:txBody>
      </p:sp>
      <p:cxnSp>
        <p:nvCxnSpPr>
          <p:cNvPr id="14" name="直线连接符 13"/>
          <p:cNvCxnSpPr/>
          <p:nvPr/>
        </p:nvCxnSpPr>
        <p:spPr>
          <a:xfrm>
            <a:off x="5655945" y="3622675"/>
            <a:ext cx="5278120"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325235" y="3622675"/>
            <a:ext cx="4061460" cy="922020"/>
          </a:xfrm>
          <a:prstGeom prst="rect">
            <a:avLst/>
          </a:prstGeom>
          <a:gradFill>
            <a:gsLst>
              <a:gs pos="0">
                <a:schemeClr val="accent1">
                  <a:lumMod val="5000"/>
                  <a:lumOff val="95000"/>
                  <a:alpha val="46000"/>
                </a:schemeClr>
              </a:gs>
              <a:gs pos="45000">
                <a:schemeClr val="accent1">
                  <a:lumMod val="45000"/>
                  <a:lumOff val="55000"/>
                </a:schemeClr>
              </a:gs>
              <a:gs pos="64000">
                <a:schemeClr val="accent1">
                  <a:lumMod val="45000"/>
                  <a:lumOff val="55000"/>
                </a:schemeClr>
              </a:gs>
              <a:gs pos="100000">
                <a:schemeClr val="accent1">
                  <a:lumMod val="30000"/>
                  <a:lumOff val="70000"/>
                </a:schemeClr>
              </a:gs>
            </a:gsLst>
            <a:lin ang="5400000" scaled="0"/>
          </a:gradFill>
        </p:spPr>
        <p:txBody>
          <a:bodyPr wrap="square" rtlCol="0">
            <a:spAutoFit/>
          </a:bodyPr>
          <a:lstStyle/>
          <a:p>
            <a:pPr algn="ctr">
              <a:lnSpc>
                <a:spcPct val="150000"/>
              </a:lnSpc>
            </a:pPr>
            <a:r>
              <a:rPr lang="zh-CN" altLang="en-US" spc="300" dirty="0">
                <a:solidFill>
                  <a:schemeClr val="tx1"/>
                </a:solidFill>
                <a:latin typeface="微软雅黑" panose="020B0503020204020204" pitchFamily="34" charset="-122"/>
                <a:ea typeface="微软雅黑" panose="020B0503020204020204" pitchFamily="34" charset="-122"/>
              </a:rPr>
              <a:t>简介</a:t>
            </a:r>
            <a:r>
              <a:rPr lang="en-US" altLang="zh-CN" spc="300" dirty="0">
                <a:solidFill>
                  <a:schemeClr val="tx1"/>
                </a:solidFill>
                <a:latin typeface="微软雅黑" panose="020B0503020204020204" pitchFamily="34" charset="-122"/>
                <a:ea typeface="微软雅黑" panose="020B0503020204020204" pitchFamily="34" charset="-122"/>
              </a:rPr>
              <a:t>/</a:t>
            </a:r>
            <a:r>
              <a:rPr lang="zh-CN" altLang="en-US" spc="300" dirty="0">
                <a:solidFill>
                  <a:schemeClr val="tx1"/>
                </a:solidFill>
                <a:latin typeface="微软雅黑" panose="020B0503020204020204" pitchFamily="34" charset="-122"/>
                <a:ea typeface="微软雅黑" panose="020B0503020204020204" pitchFamily="34" charset="-122"/>
              </a:rPr>
              <a:t>原理图输入</a:t>
            </a:r>
            <a:r>
              <a:rPr lang="en-US" altLang="zh-CN" spc="300" dirty="0">
                <a:solidFill>
                  <a:schemeClr val="tx1"/>
                </a:solidFill>
                <a:latin typeface="微软雅黑" panose="020B0503020204020204" pitchFamily="34" charset="-122"/>
                <a:ea typeface="微软雅黑" panose="020B0503020204020204" pitchFamily="34" charset="-122"/>
              </a:rPr>
              <a:t>/</a:t>
            </a:r>
            <a:r>
              <a:rPr lang="zh-CN" altLang="en-US" spc="300" dirty="0">
                <a:solidFill>
                  <a:schemeClr val="tx1"/>
                </a:solidFill>
                <a:latin typeface="微软雅黑" panose="020B0503020204020204" pitchFamily="34" charset="-122"/>
                <a:ea typeface="微软雅黑" panose="020B0503020204020204" pitchFamily="34" charset="-122"/>
              </a:rPr>
              <a:t>仿真验证</a:t>
            </a:r>
          </a:p>
          <a:p>
            <a:pPr algn="ctr">
              <a:lnSpc>
                <a:spcPct val="150000"/>
              </a:lnSpc>
            </a:pPr>
            <a:r>
              <a:rPr lang="zh-CN" altLang="en-US" spc="300" dirty="0">
                <a:solidFill>
                  <a:schemeClr val="tx1"/>
                </a:solidFill>
                <a:latin typeface="微软雅黑" panose="020B0503020204020204" pitchFamily="34" charset="-122"/>
                <a:ea typeface="微软雅黑" panose="020B0503020204020204" pitchFamily="34" charset="-122"/>
              </a:rPr>
              <a:t>层次化设计方法</a:t>
            </a:r>
            <a:r>
              <a:rPr lang="en-US" altLang="zh-CN" spc="300" dirty="0">
                <a:solidFill>
                  <a:schemeClr val="tx1"/>
                </a:solidFill>
                <a:latin typeface="微软雅黑" panose="020B0503020204020204" pitchFamily="34" charset="-122"/>
                <a:ea typeface="微软雅黑" panose="020B0503020204020204" pitchFamily="34" charset="-122"/>
              </a:rPr>
              <a:t>/</a:t>
            </a:r>
            <a:r>
              <a:rPr lang="zh-CN" altLang="en-US" spc="300" dirty="0">
                <a:solidFill>
                  <a:schemeClr val="tx1"/>
                </a:solidFill>
                <a:latin typeface="微软雅黑" panose="020B0503020204020204" pitchFamily="34" charset="-122"/>
                <a:ea typeface="微软雅黑" panose="020B0503020204020204" pitchFamily="34" charset="-122"/>
              </a:rPr>
              <a:t>任务</a:t>
            </a:r>
            <a:r>
              <a:rPr lang="zh-CN" spc="300" dirty="0">
                <a:solidFill>
                  <a:schemeClr val="tx1"/>
                </a:solidFill>
                <a:latin typeface="微软雅黑" panose="020B0503020204020204" pitchFamily="34" charset="-122"/>
                <a:ea typeface="微软雅黑" panose="020B0503020204020204" pitchFamily="34" charset="-122"/>
              </a:rPr>
              <a:t>安排</a:t>
            </a:r>
          </a:p>
        </p:txBody>
      </p:sp>
      <p:pic>
        <p:nvPicPr>
          <p:cNvPr id="4" name="Picture 11" descr="logo1"/>
          <p:cNvPicPr>
            <a:picLocks noChangeAspect="1"/>
          </p:cNvPicPr>
          <p:nvPr userDrawn="1"/>
        </p:nvPicPr>
        <p:blipFill>
          <a:blip r:embed="rId3"/>
          <a:stretch>
            <a:fillRect/>
          </a:stretch>
        </p:blipFill>
        <p:spPr>
          <a:xfrm>
            <a:off x="10473690" y="306705"/>
            <a:ext cx="1015365" cy="99758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rPr>
              <a:t>       </a:t>
            </a: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786255"/>
            <a:ext cx="10645775" cy="4478952"/>
            <a:chOff x="6179819" y="1004262"/>
            <a:chExt cx="5844732" cy="4309258"/>
          </a:xfrm>
        </p:grpSpPr>
        <p:sp>
          <p:nvSpPr>
            <p:cNvPr id="42" name="矩形 41"/>
            <p:cNvSpPr/>
            <p:nvPr/>
          </p:nvSpPr>
          <p:spPr>
            <a:xfrm>
              <a:off x="6179819" y="1004262"/>
              <a:ext cx="5832530" cy="4309258"/>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41526" y="1004262"/>
              <a:ext cx="5783025" cy="4043824"/>
            </a:xfrm>
            <a:prstGeom prst="rect">
              <a:avLst/>
            </a:prstGeom>
            <a:noFill/>
            <a:ln w="9525">
              <a:noFill/>
              <a:miter lim="800000"/>
            </a:ln>
          </p:spPr>
          <p:txBody>
            <a:bodyPr wrap="square" lIns="49438" tIns="24718" rIns="49438" bIns="24718">
              <a:spAutoFit/>
            </a:bodyPr>
            <a:lstStyle/>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b="1" dirty="0">
                  <a:solidFill>
                    <a:srgbClr val="1D41D5"/>
                  </a:solidFill>
                  <a:latin typeface="微软雅黑" panose="020B0503020204020204" pitchFamily="34" charset="-122"/>
                  <a:ea typeface="微软雅黑" panose="020B0503020204020204" pitchFamily="34" charset="-122"/>
                </a:rPr>
                <a:t> 综述：</a:t>
              </a:r>
              <a:r>
                <a:rPr lang="zh-CN" altLang="en-US" sz="2000" dirty="0">
                  <a:latin typeface="微软雅黑" panose="020B0503020204020204" pitchFamily="34" charset="-122"/>
                  <a:ea typeface="微软雅黑" panose="020B0503020204020204" pitchFamily="34" charset="-122"/>
                </a:rPr>
                <a:t>仿真验证是EDA设计技术的重要特征（</a:t>
              </a:r>
              <a:r>
                <a:rPr lang="zh-CN" altLang="en-US" sz="2000" dirty="0">
                  <a:latin typeface="微软雅黑" panose="020B0503020204020204" pitchFamily="34" charset="-122"/>
                  <a:ea typeface="微软雅黑" panose="020B0503020204020204" pitchFamily="34" charset="-122"/>
                  <a:sym typeface="+mn-ea"/>
                </a:rPr>
                <a:t>Top - Down设计方法</a:t>
              </a:r>
              <a:r>
                <a:rPr lang="zh-CN" altLang="en-US" sz="2000" dirty="0">
                  <a:latin typeface="微软雅黑" panose="020B0503020204020204" pitchFamily="34" charset="-122"/>
                  <a:ea typeface="微软雅黑" panose="020B0503020204020204" pitchFamily="34" charset="-122"/>
                </a:rPr>
                <a:t>，也要求层层仿真）。在完成了设计项目的输入、综合以及布局布线等步骤以后，则可以使用</a:t>
              </a:r>
              <a:r>
                <a:rPr lang="zh-CN" altLang="en-US" sz="2000" dirty="0">
                  <a:latin typeface="微软雅黑" panose="020B0503020204020204" pitchFamily="34" charset="-122"/>
                  <a:ea typeface="微软雅黑" panose="020B0503020204020204" pitchFamily="34" charset="-122"/>
                  <a:sym typeface="+mn-ea"/>
                </a:rPr>
                <a:t>QuartusⅡ仿真器或其他的</a:t>
              </a:r>
              <a:r>
                <a:rPr lang="zh-CN" altLang="en-US" sz="2000" dirty="0">
                  <a:latin typeface="微软雅黑" panose="020B0503020204020204" pitchFamily="34" charset="-122"/>
                  <a:ea typeface="微软雅黑" panose="020B0503020204020204" pitchFamily="34" charset="-122"/>
                </a:rPr>
                <a:t>第三方EDA仿真工具对设计项目的功能与时序进行仿真，以检查设计结果正确与否。</a:t>
              </a:r>
              <a:endParaRPr lang="zh-CN" altLang="en-US" sz="2000" dirty="0">
                <a:latin typeface="微软雅黑" panose="020B0503020204020204" pitchFamily="34" charset="-122"/>
                <a:ea typeface="微软雅黑" panose="020B0503020204020204" pitchFamily="34" charset="-122"/>
                <a:sym typeface="+mn-ea"/>
              </a:endParaRPr>
            </a:p>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sym typeface="+mn-ea"/>
                </a:rPr>
                <a:t>  </a:t>
              </a:r>
              <a:r>
                <a:rPr lang="zh-CN" altLang="en-US" sz="2000" b="1" dirty="0">
                  <a:solidFill>
                    <a:srgbClr val="1D41D5"/>
                  </a:solidFill>
                  <a:latin typeface="微软雅黑" panose="020B0503020204020204" pitchFamily="34" charset="-122"/>
                  <a:ea typeface="微软雅黑" panose="020B0503020204020204" pitchFamily="34" charset="-122"/>
                  <a:sym typeface="+mn-ea"/>
                </a:rPr>
                <a:t>功能仿真：</a:t>
              </a:r>
              <a:r>
                <a:rPr lang="zh-CN" altLang="en-US" sz="2000" dirty="0">
                  <a:latin typeface="微软雅黑" panose="020B0503020204020204" pitchFamily="34" charset="-122"/>
                  <a:ea typeface="微软雅黑" panose="020B0503020204020204" pitchFamily="34" charset="-122"/>
                  <a:sym typeface="+mn-ea"/>
                </a:rPr>
                <a:t>直接对VHDL、原理图描述或其他描述形式的逻辑功能进行测试模拟以了解其实现的功能是否满足原设计的要求的过程，仿真过程不涉及任何具体器件的硬件特性。</a:t>
              </a:r>
            </a:p>
            <a:p>
              <a:pPr marL="628650" indent="-342900" algn="l" fontAlgn="auto">
                <a:lnSpc>
                  <a:spcPct val="150000"/>
                </a:lnSpc>
                <a:spcBef>
                  <a:spcPts val="1200"/>
                </a:spcBef>
                <a:buClr>
                  <a:srgbClr val="000000"/>
                </a:buClr>
                <a:buSzTx/>
                <a:buFont typeface="Wingdings" panose="05000000000000000000" charset="0"/>
                <a:buChar char="l"/>
              </a:pPr>
              <a:r>
                <a:rPr lang="zh-CN" altLang="en-US" sz="2000" b="1" dirty="0">
                  <a:solidFill>
                    <a:srgbClr val="1D41D5"/>
                  </a:solidFill>
                  <a:latin typeface="微软雅黑" panose="020B0503020204020204" pitchFamily="34" charset="-122"/>
                  <a:ea typeface="微软雅黑" panose="020B0503020204020204" pitchFamily="34" charset="-122"/>
                </a:rPr>
                <a:t>时序仿真：</a:t>
              </a:r>
              <a:r>
                <a:rPr lang="zh-CN" altLang="en-US" sz="2000" dirty="0">
                  <a:latin typeface="微软雅黑" panose="020B0503020204020204" pitchFamily="34" charset="-122"/>
                  <a:ea typeface="微软雅黑" panose="020B0503020204020204" pitchFamily="34" charset="-122"/>
                </a:rPr>
                <a:t>接近真实器件运行特性的仿真，仿真文件中己包含了器件硬件特性参数，因而，仿真精度高。</a:t>
              </a:r>
            </a:p>
            <a:p>
              <a:pPr marL="285750" indent="0" algn="l" fontAlgn="auto">
                <a:lnSpc>
                  <a:spcPct val="150000"/>
                </a:lnSpc>
                <a:spcBef>
                  <a:spcPts val="1200"/>
                </a:spcBef>
                <a:buClr>
                  <a:srgbClr val="000000"/>
                </a:buClr>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sym typeface="+mn-ea"/>
                </a:rPr>
                <a:t>    </a:t>
              </a:r>
              <a:r>
                <a:rPr lang="zh-CN" altLang="en-US" sz="2000" dirty="0">
                  <a:solidFill>
                    <a:schemeClr val="tx1"/>
                  </a:solidFill>
                  <a:latin typeface="微软雅黑" panose="020B0503020204020204" pitchFamily="34" charset="-122"/>
                  <a:ea typeface="微软雅黑" panose="020B0503020204020204" pitchFamily="34" charset="-122"/>
                  <a:sym typeface="+mn-ea"/>
                </a:rPr>
                <a:t>下面我们简单介绍一下利用</a:t>
              </a:r>
              <a:r>
                <a:rPr lang="zh-CN" altLang="en-US" sz="2000" dirty="0">
                  <a:solidFill>
                    <a:srgbClr val="920000"/>
                  </a:solidFill>
                  <a:latin typeface="微软雅黑" panose="020B0503020204020204" pitchFamily="34" charset="-122"/>
                  <a:ea typeface="微软雅黑" panose="020B0503020204020204" pitchFamily="34" charset="-122"/>
                  <a:sym typeface="+mn-ea"/>
                </a:rPr>
                <a:t>向量波形文件</a:t>
              </a:r>
              <a:r>
                <a:rPr lang="zh-CN" altLang="en-US" sz="2000" dirty="0">
                  <a:solidFill>
                    <a:schemeClr val="tx1"/>
                  </a:solidFill>
                  <a:latin typeface="微软雅黑" panose="020B0503020204020204" pitchFamily="34" charset="-122"/>
                  <a:ea typeface="微软雅黑" panose="020B0503020204020204" pitchFamily="34" charset="-122"/>
                  <a:sym typeface="+mn-ea"/>
                </a:rPr>
                <a:t>完成仿真验证。 </a:t>
              </a:r>
            </a:p>
          </p:txBody>
        </p:sp>
      </p:grpSp>
      <p:sp>
        <p:nvSpPr>
          <p:cNvPr id="43" name="文本框 42"/>
          <p:cNvSpPr txBox="1"/>
          <p:nvPr/>
        </p:nvSpPr>
        <p:spPr>
          <a:xfrm>
            <a:off x="684530" y="1021080"/>
            <a:ext cx="949706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sym typeface="+mn-ea"/>
              </a:rPr>
              <a:t>四、仿真验证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rPr>
              <a:t>       </a:t>
            </a: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786255"/>
            <a:ext cx="10645775" cy="4208239"/>
            <a:chOff x="6179819" y="1004262"/>
            <a:chExt cx="5844732" cy="4309258"/>
          </a:xfrm>
        </p:grpSpPr>
        <p:sp>
          <p:nvSpPr>
            <p:cNvPr id="42" name="矩形 41"/>
            <p:cNvSpPr/>
            <p:nvPr/>
          </p:nvSpPr>
          <p:spPr>
            <a:xfrm>
              <a:off x="6179819" y="1004262"/>
              <a:ext cx="5832530" cy="4309258"/>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41526" y="1004262"/>
              <a:ext cx="5783025" cy="4146600"/>
            </a:xfrm>
            <a:prstGeom prst="rect">
              <a:avLst/>
            </a:prstGeom>
            <a:noFill/>
            <a:ln w="9525">
              <a:noFill/>
              <a:miter lim="800000"/>
            </a:ln>
          </p:spPr>
          <p:txBody>
            <a:bodyPr wrap="square" lIns="49438" tIns="24718" rIns="49438" bIns="24718">
              <a:spAutoFit/>
            </a:bodyPr>
            <a:lstStyle/>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b="1" dirty="0">
                  <a:solidFill>
                    <a:srgbClr val="1D41D5"/>
                  </a:solidFill>
                  <a:latin typeface="微软雅黑" panose="020B0503020204020204" pitchFamily="34" charset="-122"/>
                  <a:ea typeface="微软雅黑" panose="020B0503020204020204" pitchFamily="34" charset="-122"/>
                </a:rPr>
                <a:t>建立仿真波形文件</a:t>
              </a:r>
            </a:p>
            <a:p>
              <a:pPr marL="285750" indent="0" algn="l" fontAlgn="auto">
                <a:lnSpc>
                  <a:spcPct val="150000"/>
                </a:lnSpc>
                <a:spcBef>
                  <a:spcPts val="12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）新建向量波形文件：单击File/New菜单项，弹出New对话框，选择Verification/ DebuggingFiles标签下的Vector Waveform File选项，则</a:t>
              </a:r>
              <a:r>
                <a:rPr lang="zh-CN" altLang="en-US" sz="2000" dirty="0">
                  <a:latin typeface="微软雅黑" panose="020B0503020204020204" pitchFamily="34" charset="-122"/>
                  <a:ea typeface="微软雅黑" panose="020B0503020204020204" pitchFamily="34" charset="-122"/>
                  <a:sym typeface="+mn-ea"/>
                </a:rPr>
                <a:t>进入波形编辑窗口；</a:t>
              </a:r>
            </a:p>
            <a:p>
              <a:pPr marL="285750" indent="0" algn="l" fontAlgn="auto">
                <a:lnSpc>
                  <a:spcPct val="150000"/>
                </a:lnSpc>
                <a:spcBef>
                  <a:spcPts val="1200"/>
                </a:spcBef>
                <a:buClrTx/>
                <a:buSzTx/>
                <a:buFont typeface="Wingdings" panose="05000000000000000000" charset="0"/>
                <a:buNone/>
              </a:pPr>
              <a:r>
                <a:rPr lang="en-US" altLang="zh-CN" sz="2000" dirty="0">
                  <a:latin typeface="微软雅黑" panose="020B0503020204020204" pitchFamily="34" charset="-122"/>
                  <a:ea typeface="微软雅黑" panose="020B0503020204020204" pitchFamily="34" charset="-122"/>
                  <a:sym typeface="+mn-ea"/>
                </a:rPr>
                <a:t>      2</a:t>
              </a:r>
              <a:r>
                <a:rPr lang="zh-CN" altLang="en-US" sz="2000" dirty="0">
                  <a:latin typeface="微软雅黑" panose="020B0503020204020204" pitchFamily="34" charset="-122"/>
                  <a:ea typeface="微软雅黑" panose="020B0503020204020204" pitchFamily="34" charset="-122"/>
                  <a:sym typeface="+mn-ea"/>
                </a:rPr>
                <a:t>）</a:t>
              </a:r>
              <a:r>
                <a:rPr sz="2000" dirty="0">
                  <a:latin typeface="微软雅黑" panose="020B0503020204020204" pitchFamily="34" charset="-122"/>
                  <a:ea typeface="微软雅黑" panose="020B0503020204020204" pitchFamily="34" charset="-122"/>
                  <a:sym typeface="+mn-ea"/>
                </a:rPr>
                <a:t>添加节点（Node），利用节点发现器（Node Finder）找到待验证的器件</a:t>
              </a:r>
              <a:r>
                <a:rPr lang="zh-CN" altLang="en-US" sz="2000" dirty="0">
                  <a:latin typeface="微软雅黑" panose="020B0503020204020204" pitchFamily="34" charset="-122"/>
                  <a:ea typeface="微软雅黑" panose="020B0503020204020204" pitchFamily="34" charset="-122"/>
                  <a:sym typeface="+mn-ea"/>
                </a:rPr>
                <a:t>；</a:t>
              </a:r>
            </a:p>
            <a:p>
              <a:pPr marL="285750" indent="0" algn="l" fontAlgn="auto">
                <a:lnSpc>
                  <a:spcPct val="150000"/>
                </a:lnSpc>
                <a:spcBef>
                  <a:spcPts val="12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）选定相应的输入、输出引脚</a:t>
              </a:r>
            </a:p>
            <a:p>
              <a:pPr marL="285750" indent="0" algn="l" fontAlgn="auto">
                <a:lnSpc>
                  <a:spcPct val="150000"/>
                </a:lnSpc>
                <a:spcBef>
                  <a:spcPts val="12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）添加输入信号的波形文件</a:t>
              </a:r>
            </a:p>
            <a:p>
              <a:pPr marL="285750" indent="0" algn="l" fontAlgn="auto">
                <a:lnSpc>
                  <a:spcPct val="150000"/>
                </a:lnSpc>
                <a:spcBef>
                  <a:spcPts val="12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5</a:t>
              </a:r>
              <a:r>
                <a:rPr lang="zh-CN" altLang="en-US" sz="2000" dirty="0">
                  <a:latin typeface="微软雅黑" panose="020B0503020204020204" pitchFamily="34" charset="-122"/>
                  <a:ea typeface="微软雅黑" panose="020B0503020204020204" pitchFamily="34" charset="-122"/>
                  <a:sym typeface="+mn-ea"/>
                </a:rPr>
                <a:t>）保存波形文件（生成*.vwf文件）</a:t>
              </a:r>
            </a:p>
          </p:txBody>
        </p:sp>
      </p:grpSp>
      <p:sp>
        <p:nvSpPr>
          <p:cNvPr id="43" name="文本框 42"/>
          <p:cNvSpPr txBox="1"/>
          <p:nvPr/>
        </p:nvSpPr>
        <p:spPr>
          <a:xfrm>
            <a:off x="684530" y="1021080"/>
            <a:ext cx="949706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sym typeface="+mn-ea"/>
              </a:rPr>
              <a:t>四、仿真验证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rPr>
              <a:t>       </a:t>
            </a: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781175"/>
            <a:ext cx="10645775" cy="4540250"/>
            <a:chOff x="6179819" y="999060"/>
            <a:chExt cx="5844732" cy="4309258"/>
          </a:xfrm>
        </p:grpSpPr>
        <p:sp>
          <p:nvSpPr>
            <p:cNvPr id="42" name="矩形 41"/>
            <p:cNvSpPr/>
            <p:nvPr/>
          </p:nvSpPr>
          <p:spPr>
            <a:xfrm>
              <a:off x="6179819" y="999060"/>
              <a:ext cx="5832530" cy="4309258"/>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60">
                  <a:solidFill>
                    <a:srgbClr val="A30003"/>
                  </a:solidFill>
                </a:rPr>
                <a:t>  </a:t>
              </a:r>
            </a:p>
          </p:txBody>
        </p:sp>
        <p:sp>
          <p:nvSpPr>
            <p:cNvPr id="80" name="矩形 30"/>
            <p:cNvSpPr>
              <a:spLocks noChangeArrowheads="1"/>
            </p:cNvSpPr>
            <p:nvPr/>
          </p:nvSpPr>
          <p:spPr bwMode="auto">
            <a:xfrm>
              <a:off x="6241526" y="1004262"/>
              <a:ext cx="5783025" cy="3989228"/>
            </a:xfrm>
            <a:prstGeom prst="rect">
              <a:avLst/>
            </a:prstGeom>
            <a:noFill/>
            <a:ln w="9525">
              <a:noFill/>
              <a:miter lim="800000"/>
            </a:ln>
          </p:spPr>
          <p:txBody>
            <a:bodyPr wrap="square" lIns="49438" tIns="24718" rIns="49438" bIns="24718">
              <a:spAutoFit/>
            </a:bodyPr>
            <a:lstStyle/>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b="1" dirty="0">
                  <a:solidFill>
                    <a:srgbClr val="1D41D5"/>
                  </a:solidFill>
                  <a:latin typeface="微软雅黑" panose="020B0503020204020204" pitchFamily="34" charset="-122"/>
                  <a:ea typeface="微软雅黑" panose="020B0503020204020204" pitchFamily="34" charset="-122"/>
                </a:rPr>
                <a:t>设计的仿真验证</a:t>
              </a:r>
            </a:p>
            <a:p>
              <a:pPr marL="285750" indent="0" algn="l" fontAlgn="auto">
                <a:lnSpc>
                  <a:spcPct val="150000"/>
                </a:lnSpc>
                <a:spcBef>
                  <a:spcPts val="12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仿真器设置</a:t>
              </a:r>
              <a:r>
                <a:rPr lang="zh-CN" altLang="en-US" sz="2000" dirty="0">
                  <a:latin typeface="微软雅黑" panose="020B0503020204020204" pitchFamily="34" charset="-122"/>
                  <a:ea typeface="微软雅黑" panose="020B0503020204020204" pitchFamily="34" charset="-122"/>
                </a:rPr>
                <a:t>：选择Assignments－&gt;Settings...命令，在Settings对话框的Category列表中选择Simulator Settings，然后在弹出的界面中进行功能仿真或时序仿真等设置。</a:t>
              </a:r>
            </a:p>
            <a:p>
              <a:pPr marL="285750" indent="0" algn="l" fontAlgn="auto">
                <a:lnSpc>
                  <a:spcPct val="150000"/>
                </a:lnSpc>
                <a:spcBef>
                  <a:spcPts val="12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2）</a:t>
              </a:r>
              <a:r>
                <a:rPr lang="zh-CN" altLang="en-US" sz="2000" dirty="0">
                  <a:solidFill>
                    <a:srgbClr val="C00000"/>
                  </a:solidFill>
                  <a:latin typeface="微软雅黑" panose="020B0503020204020204" pitchFamily="34" charset="-122"/>
                  <a:ea typeface="微软雅黑" panose="020B0503020204020204" pitchFamily="34" charset="-122"/>
                </a:rPr>
                <a:t>启动仿真器</a:t>
              </a:r>
              <a:r>
                <a:rPr lang="zh-CN" altLang="en-US" sz="2000" dirty="0">
                  <a:latin typeface="微软雅黑" panose="020B0503020204020204" pitchFamily="34" charset="-122"/>
                  <a:ea typeface="微软雅黑" panose="020B0503020204020204" pitchFamily="34" charset="-122"/>
                </a:rPr>
                <a:t>：完成仿真器设置后，单击仿真“     ”按钮或者使用Processing－&gt;Start Compilation命令启动仿真器，并有进度提示。完成后会弹出一个“QuartusII”对话框，表明仿真是否成功，可看到仿真结果。</a:t>
              </a:r>
            </a:p>
            <a:p>
              <a:pPr marL="285750" indent="0" algn="l" fontAlgn="auto">
                <a:lnSpc>
                  <a:spcPct val="150000"/>
                </a:lnSpc>
                <a:spcBef>
                  <a:spcPts val="12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3）</a:t>
              </a:r>
              <a:r>
                <a:rPr lang="zh-CN" altLang="en-US" sz="2000" dirty="0">
                  <a:solidFill>
                    <a:srgbClr val="C00000"/>
                  </a:solidFill>
                  <a:latin typeface="微软雅黑" panose="020B0503020204020204" pitchFamily="34" charset="-122"/>
                  <a:ea typeface="微软雅黑" panose="020B0503020204020204" pitchFamily="34" charset="-122"/>
                </a:rPr>
                <a:t>分析仿真结果</a:t>
              </a:r>
              <a:r>
                <a:rPr lang="zh-CN" altLang="en-US" sz="2000" dirty="0">
                  <a:latin typeface="微软雅黑" panose="020B0503020204020204" pitchFamily="34" charset="-122"/>
                  <a:ea typeface="微软雅黑" panose="020B0503020204020204" pitchFamily="34" charset="-122"/>
                </a:rPr>
                <a:t>：通过仿真结果分析器件功能的正确性。</a:t>
              </a:r>
            </a:p>
          </p:txBody>
        </p:sp>
      </p:grpSp>
      <p:sp>
        <p:nvSpPr>
          <p:cNvPr id="43" name="文本框 42"/>
          <p:cNvSpPr txBox="1"/>
          <p:nvPr/>
        </p:nvSpPr>
        <p:spPr>
          <a:xfrm>
            <a:off x="684530" y="1021080"/>
            <a:ext cx="949706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sym typeface="+mn-ea"/>
              </a:rPr>
              <a:t>四、仿真验证</a:t>
            </a:r>
          </a:p>
        </p:txBody>
      </p:sp>
      <p:pic>
        <p:nvPicPr>
          <p:cNvPr id="2" name="图片 39"/>
          <p:cNvPicPr>
            <a:picLocks noChangeAspect="1" noChangeArrowheads="1"/>
          </p:cNvPicPr>
          <p:nvPr/>
        </p:nvPicPr>
        <p:blipFill>
          <a:blip r:embed="rId3"/>
          <a:srcRect/>
          <a:stretch>
            <a:fillRect/>
          </a:stretch>
        </p:blipFill>
        <p:spPr>
          <a:xfrm>
            <a:off x="7169150" y="4050348"/>
            <a:ext cx="247650" cy="216504"/>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rPr>
              <a:t>       </a:t>
            </a: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39140" y="1786656"/>
            <a:ext cx="10623550" cy="4540484"/>
            <a:chOff x="6192021" y="1004262"/>
            <a:chExt cx="5832530" cy="4309480"/>
          </a:xfrm>
        </p:grpSpPr>
        <p:sp>
          <p:nvSpPr>
            <p:cNvPr id="42" name="矩形 41"/>
            <p:cNvSpPr/>
            <p:nvPr/>
          </p:nvSpPr>
          <p:spPr>
            <a:xfrm>
              <a:off x="6192021" y="1004484"/>
              <a:ext cx="5832530" cy="4309258"/>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60">
                  <a:solidFill>
                    <a:srgbClr val="A30003"/>
                  </a:solidFill>
                </a:rPr>
                <a:t>  </a:t>
              </a:r>
            </a:p>
          </p:txBody>
        </p:sp>
        <p:sp>
          <p:nvSpPr>
            <p:cNvPr id="80" name="矩形 30"/>
            <p:cNvSpPr>
              <a:spLocks noChangeArrowheads="1"/>
            </p:cNvSpPr>
            <p:nvPr/>
          </p:nvSpPr>
          <p:spPr bwMode="auto">
            <a:xfrm>
              <a:off x="6241526" y="1004262"/>
              <a:ext cx="5783025" cy="2822500"/>
            </a:xfrm>
            <a:prstGeom prst="rect">
              <a:avLst/>
            </a:prstGeom>
            <a:noFill/>
            <a:ln w="9525">
              <a:noFill/>
              <a:miter lim="800000"/>
            </a:ln>
          </p:spPr>
          <p:txBody>
            <a:bodyPr wrap="square" lIns="49438" tIns="24718" rIns="49438" bIns="24718">
              <a:spAutoFit/>
            </a:bodyPr>
            <a:lstStyle/>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1、熟悉Quartus II 开发环境</a:t>
              </a:r>
              <a:r>
                <a:rPr lang="zh-CN" altLang="en-US" sz="2000" dirty="0">
                  <a:latin typeface="微软雅黑" panose="020B0503020204020204" pitchFamily="34" charset="-122"/>
                  <a:ea typeface="微软雅黑" panose="020B0503020204020204" pitchFamily="34" charset="-122"/>
                  <a:sym typeface="+mn-ea"/>
                </a:rPr>
                <a:t>及实验台</a:t>
              </a:r>
              <a:r>
                <a:rPr lang="zh-CN" altLang="en-US" sz="2000" dirty="0">
                  <a:latin typeface="微软雅黑" panose="020B0503020204020204" pitchFamily="34" charset="-122"/>
                  <a:ea typeface="微软雅黑" panose="020B0503020204020204" pitchFamily="34" charset="-122"/>
                </a:rPr>
                <a:t>；</a:t>
              </a:r>
            </a:p>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2、设计</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位</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位寄存器（参考P36实验五），由</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位寄存器构造而成；</a:t>
              </a:r>
            </a:p>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、设计二选一（每路数据宽度</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位）多路选择器（参考P31实验1）</a:t>
              </a:r>
              <a:endParaRPr lang="en-US" altLang="zh-CN" sz="2000" dirty="0">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4</a:t>
              </a:r>
              <a:r>
                <a:rPr lang="zh-CN" altLang="en-US" sz="2000" dirty="0">
                  <a:latin typeface="微软雅黑" panose="020B0503020204020204" pitchFamily="34" charset="-122"/>
                  <a:ea typeface="微软雅黑" panose="020B0503020204020204" pitchFamily="34" charset="-122"/>
                </a:rPr>
                <a:t>、设计三</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八译码器（参考</a:t>
              </a:r>
              <a:r>
                <a:rPr lang="en-US" altLang="zh-CN" sz="2000" dirty="0">
                  <a:latin typeface="微软雅黑" panose="020B0503020204020204" pitchFamily="34" charset="-122"/>
                  <a:ea typeface="微软雅黑" panose="020B0503020204020204" pitchFamily="34" charset="-122"/>
                </a:rPr>
                <a:t>P35</a:t>
              </a:r>
              <a:r>
                <a:rPr lang="zh-CN" altLang="en-US" sz="2000" dirty="0">
                  <a:latin typeface="微软雅黑" panose="020B0503020204020204" pitchFamily="34" charset="-122"/>
                  <a:ea typeface="微软雅黑" panose="020B0503020204020204" pitchFamily="34" charset="-122"/>
                </a:rPr>
                <a:t>实验</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p>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、生成符号图，留存，以供将来的整机实验所用。</a:t>
              </a:r>
            </a:p>
          </p:txBody>
        </p:sp>
      </p:grpSp>
      <p:sp>
        <p:nvSpPr>
          <p:cNvPr id="43" name="文本框 42"/>
          <p:cNvSpPr txBox="1"/>
          <p:nvPr/>
        </p:nvSpPr>
        <p:spPr>
          <a:xfrm>
            <a:off x="684530" y="1021080"/>
            <a:ext cx="949706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sym typeface="+mn-ea"/>
              </a:rPr>
              <a:t>五、实验任务</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441" y="2176218"/>
            <a:ext cx="12187562" cy="2974694"/>
          </a:xfrm>
          <a:prstGeom prst="rect">
            <a:avLst/>
          </a:prstGeom>
          <a:blipFill>
            <a:blip r:embed="rId3" cstate="print"/>
            <a:stretch>
              <a:fillRect t="-86725" b="-8598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440" y="2176218"/>
            <a:ext cx="12187562" cy="2974694"/>
          </a:xfrm>
          <a:prstGeom prst="rect">
            <a:avLst/>
          </a:prstGeom>
          <a:solidFill>
            <a:srgbClr val="C000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7836272" y="701324"/>
            <a:ext cx="3326584" cy="4283020"/>
            <a:chOff x="7825043" y="429114"/>
            <a:chExt cx="3326584" cy="4283020"/>
          </a:xfrm>
        </p:grpSpPr>
        <p:sp>
          <p:nvSpPr>
            <p:cNvPr id="20" name="Shape 11185"/>
            <p:cNvSpPr/>
            <p:nvPr/>
          </p:nvSpPr>
          <p:spPr>
            <a:xfrm>
              <a:off x="7825043" y="429114"/>
              <a:ext cx="3326584" cy="4283020"/>
            </a:xfrm>
            <a:custGeom>
              <a:avLst/>
              <a:gdLst/>
              <a:ahLst/>
              <a:cxnLst>
                <a:cxn ang="0">
                  <a:pos x="wd2" y="hd2"/>
                </a:cxn>
                <a:cxn ang="5400000">
                  <a:pos x="wd2" y="hd2"/>
                </a:cxn>
                <a:cxn ang="10800000">
                  <a:pos x="wd2" y="hd2"/>
                </a:cxn>
                <a:cxn ang="16200000">
                  <a:pos x="wd2" y="hd2"/>
                </a:cxn>
              </a:cxnLst>
              <a:rect l="0" t="0" r="r" b="b"/>
              <a:pathLst>
                <a:path w="21600" h="21600" extrusionOk="0">
                  <a:moveTo>
                    <a:pt x="3669" y="15155"/>
                  </a:moveTo>
                  <a:lnTo>
                    <a:pt x="4213" y="15155"/>
                  </a:lnTo>
                  <a:lnTo>
                    <a:pt x="4213" y="14154"/>
                  </a:lnTo>
                  <a:lnTo>
                    <a:pt x="4548" y="14154"/>
                  </a:lnTo>
                  <a:lnTo>
                    <a:pt x="4548" y="12990"/>
                  </a:lnTo>
                  <a:lnTo>
                    <a:pt x="5050" y="12990"/>
                  </a:lnTo>
                  <a:lnTo>
                    <a:pt x="5050" y="14154"/>
                  </a:lnTo>
                  <a:lnTo>
                    <a:pt x="5413" y="14154"/>
                  </a:lnTo>
                  <a:lnTo>
                    <a:pt x="5413" y="15155"/>
                  </a:lnTo>
                  <a:lnTo>
                    <a:pt x="5734" y="15155"/>
                  </a:lnTo>
                  <a:lnTo>
                    <a:pt x="5734" y="17950"/>
                  </a:lnTo>
                  <a:lnTo>
                    <a:pt x="5901" y="17950"/>
                  </a:lnTo>
                  <a:lnTo>
                    <a:pt x="5902" y="13234"/>
                  </a:lnTo>
                  <a:lnTo>
                    <a:pt x="6753" y="13223"/>
                  </a:lnTo>
                  <a:lnTo>
                    <a:pt x="6753" y="12152"/>
                  </a:lnTo>
                  <a:lnTo>
                    <a:pt x="7757" y="10894"/>
                  </a:lnTo>
                  <a:lnTo>
                    <a:pt x="7757" y="12152"/>
                  </a:lnTo>
                  <a:lnTo>
                    <a:pt x="7757" y="13269"/>
                  </a:lnTo>
                  <a:lnTo>
                    <a:pt x="7757" y="13991"/>
                  </a:lnTo>
                  <a:lnTo>
                    <a:pt x="7966" y="13991"/>
                  </a:lnTo>
                  <a:lnTo>
                    <a:pt x="7966" y="16948"/>
                  </a:lnTo>
                  <a:lnTo>
                    <a:pt x="8315" y="16948"/>
                  </a:lnTo>
                  <a:lnTo>
                    <a:pt x="8315" y="8706"/>
                  </a:lnTo>
                  <a:lnTo>
                    <a:pt x="9682" y="8706"/>
                  </a:lnTo>
                  <a:lnTo>
                    <a:pt x="9682" y="14061"/>
                  </a:lnTo>
                  <a:lnTo>
                    <a:pt x="9850" y="14061"/>
                  </a:lnTo>
                  <a:lnTo>
                    <a:pt x="9850" y="6657"/>
                  </a:lnTo>
                  <a:lnTo>
                    <a:pt x="10547" y="6657"/>
                  </a:lnTo>
                  <a:lnTo>
                    <a:pt x="10547" y="4980"/>
                  </a:lnTo>
                  <a:lnTo>
                    <a:pt x="10772" y="4980"/>
                  </a:lnTo>
                  <a:lnTo>
                    <a:pt x="10853" y="2637"/>
                  </a:lnTo>
                  <a:lnTo>
                    <a:pt x="10943" y="0"/>
                  </a:lnTo>
                  <a:lnTo>
                    <a:pt x="11034" y="2637"/>
                  </a:lnTo>
                  <a:lnTo>
                    <a:pt x="11114" y="4980"/>
                  </a:lnTo>
                  <a:lnTo>
                    <a:pt x="11329" y="4980"/>
                  </a:lnTo>
                  <a:lnTo>
                    <a:pt x="11329" y="6657"/>
                  </a:lnTo>
                  <a:lnTo>
                    <a:pt x="11831" y="6657"/>
                  </a:lnTo>
                  <a:lnTo>
                    <a:pt x="11831" y="15458"/>
                  </a:lnTo>
                  <a:lnTo>
                    <a:pt x="12277" y="15458"/>
                  </a:lnTo>
                  <a:lnTo>
                    <a:pt x="12277" y="11733"/>
                  </a:lnTo>
                  <a:lnTo>
                    <a:pt x="13449" y="11733"/>
                  </a:lnTo>
                  <a:lnTo>
                    <a:pt x="13449" y="16390"/>
                  </a:lnTo>
                  <a:lnTo>
                    <a:pt x="13840" y="16390"/>
                  </a:lnTo>
                  <a:lnTo>
                    <a:pt x="13840" y="13595"/>
                  </a:lnTo>
                  <a:lnTo>
                    <a:pt x="15012" y="13595"/>
                  </a:lnTo>
                  <a:lnTo>
                    <a:pt x="15012" y="17973"/>
                  </a:lnTo>
                  <a:lnTo>
                    <a:pt x="15375" y="17973"/>
                  </a:lnTo>
                  <a:lnTo>
                    <a:pt x="15375" y="15691"/>
                  </a:lnTo>
                  <a:lnTo>
                    <a:pt x="15961" y="15691"/>
                  </a:lnTo>
                  <a:lnTo>
                    <a:pt x="15961" y="17274"/>
                  </a:lnTo>
                  <a:lnTo>
                    <a:pt x="16909" y="17274"/>
                  </a:lnTo>
                  <a:lnTo>
                    <a:pt x="17802" y="17274"/>
                  </a:lnTo>
                  <a:lnTo>
                    <a:pt x="17802" y="18602"/>
                  </a:lnTo>
                  <a:lnTo>
                    <a:pt x="17802" y="19277"/>
                  </a:lnTo>
                  <a:lnTo>
                    <a:pt x="17802" y="19894"/>
                  </a:lnTo>
                  <a:lnTo>
                    <a:pt x="18416" y="19894"/>
                  </a:lnTo>
                  <a:lnTo>
                    <a:pt x="18416" y="18718"/>
                  </a:lnTo>
                  <a:lnTo>
                    <a:pt x="18611" y="18718"/>
                  </a:lnTo>
                  <a:lnTo>
                    <a:pt x="18611" y="17833"/>
                  </a:lnTo>
                  <a:lnTo>
                    <a:pt x="18723" y="17833"/>
                  </a:lnTo>
                  <a:lnTo>
                    <a:pt x="18723" y="17367"/>
                  </a:lnTo>
                  <a:lnTo>
                    <a:pt x="18891" y="17367"/>
                  </a:lnTo>
                  <a:lnTo>
                    <a:pt x="19058" y="17367"/>
                  </a:lnTo>
                  <a:lnTo>
                    <a:pt x="19114" y="17367"/>
                  </a:lnTo>
                  <a:lnTo>
                    <a:pt x="19114" y="16506"/>
                  </a:lnTo>
                  <a:lnTo>
                    <a:pt x="19490" y="16506"/>
                  </a:lnTo>
                  <a:lnTo>
                    <a:pt x="19490" y="17181"/>
                  </a:lnTo>
                  <a:lnTo>
                    <a:pt x="19644" y="17181"/>
                  </a:lnTo>
                  <a:lnTo>
                    <a:pt x="19644" y="17973"/>
                  </a:lnTo>
                  <a:lnTo>
                    <a:pt x="19783" y="17973"/>
                  </a:lnTo>
                  <a:lnTo>
                    <a:pt x="19783" y="18718"/>
                  </a:lnTo>
                  <a:lnTo>
                    <a:pt x="20397" y="18718"/>
                  </a:lnTo>
                  <a:lnTo>
                    <a:pt x="20397" y="19510"/>
                  </a:lnTo>
                  <a:lnTo>
                    <a:pt x="20676" y="19510"/>
                  </a:lnTo>
                  <a:lnTo>
                    <a:pt x="20676" y="18671"/>
                  </a:lnTo>
                  <a:lnTo>
                    <a:pt x="21318" y="18671"/>
                  </a:lnTo>
                  <a:lnTo>
                    <a:pt x="21318" y="19510"/>
                  </a:lnTo>
                  <a:lnTo>
                    <a:pt x="21597" y="19510"/>
                  </a:lnTo>
                  <a:lnTo>
                    <a:pt x="21600" y="21600"/>
                  </a:lnTo>
                  <a:lnTo>
                    <a:pt x="10802" y="21600"/>
                  </a:lnTo>
                  <a:lnTo>
                    <a:pt x="9853" y="21600"/>
                  </a:lnTo>
                  <a:lnTo>
                    <a:pt x="9685" y="21600"/>
                  </a:lnTo>
                  <a:lnTo>
                    <a:pt x="9044" y="21600"/>
                  </a:lnTo>
                  <a:lnTo>
                    <a:pt x="3" y="21600"/>
                  </a:lnTo>
                  <a:lnTo>
                    <a:pt x="0" y="19929"/>
                  </a:lnTo>
                  <a:lnTo>
                    <a:pt x="391" y="19929"/>
                  </a:lnTo>
                  <a:lnTo>
                    <a:pt x="391" y="18532"/>
                  </a:lnTo>
                  <a:lnTo>
                    <a:pt x="977" y="18532"/>
                  </a:lnTo>
                  <a:lnTo>
                    <a:pt x="977" y="19929"/>
                  </a:lnTo>
                  <a:lnTo>
                    <a:pt x="1632" y="19929"/>
                  </a:lnTo>
                  <a:lnTo>
                    <a:pt x="1632" y="19160"/>
                  </a:lnTo>
                  <a:lnTo>
                    <a:pt x="1758" y="19160"/>
                  </a:lnTo>
                  <a:lnTo>
                    <a:pt x="1758" y="18113"/>
                  </a:lnTo>
                  <a:lnTo>
                    <a:pt x="2204" y="18113"/>
                  </a:lnTo>
                  <a:lnTo>
                    <a:pt x="2204" y="19160"/>
                  </a:lnTo>
                  <a:lnTo>
                    <a:pt x="2665" y="19160"/>
                  </a:lnTo>
                  <a:lnTo>
                    <a:pt x="2665" y="17950"/>
                  </a:lnTo>
                  <a:lnTo>
                    <a:pt x="2972" y="17950"/>
                  </a:lnTo>
                  <a:lnTo>
                    <a:pt x="2972" y="16762"/>
                  </a:lnTo>
                  <a:lnTo>
                    <a:pt x="3488" y="16762"/>
                  </a:lnTo>
                  <a:lnTo>
                    <a:pt x="3488" y="17950"/>
                  </a:lnTo>
                  <a:lnTo>
                    <a:pt x="3669" y="17950"/>
                  </a:lnTo>
                  <a:cubicBezTo>
                    <a:pt x="3669" y="17950"/>
                    <a:pt x="3669" y="15155"/>
                    <a:pt x="3669" y="15155"/>
                  </a:cubicBezTo>
                  <a:close/>
                </a:path>
              </a:pathLst>
            </a:custGeom>
            <a:solidFill>
              <a:schemeClr val="bg1">
                <a:lumMod val="75000"/>
                <a:alpha val="34000"/>
              </a:schemeClr>
            </a:solidFill>
            <a:ln w="12700">
              <a:miter lim="400000"/>
            </a:ln>
          </p:spPr>
          <p:txBody>
            <a:bodyPr lIns="19050" tIns="19050" rIns="19050" bIns="19050" anchor="ctr"/>
            <a:lstStyle/>
            <a:p>
              <a:endParaRPr sz="2000"/>
            </a:p>
          </p:txBody>
        </p:sp>
        <p:sp>
          <p:nvSpPr>
            <p:cNvPr id="21" name="Shape 11186"/>
            <p:cNvSpPr/>
            <p:nvPr/>
          </p:nvSpPr>
          <p:spPr>
            <a:xfrm>
              <a:off x="10047028" y="3111217"/>
              <a:ext cx="90938" cy="12836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2" name="Shape 11194"/>
            <p:cNvSpPr/>
            <p:nvPr/>
          </p:nvSpPr>
          <p:spPr>
            <a:xfrm>
              <a:off x="10359311" y="3841492"/>
              <a:ext cx="210576" cy="6249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3" name="Shape 11195"/>
            <p:cNvSpPr/>
            <p:nvPr/>
          </p:nvSpPr>
          <p:spPr>
            <a:xfrm>
              <a:off x="9823126" y="2741337"/>
              <a:ext cx="73174" cy="12052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4" name="Shape 11196"/>
            <p:cNvSpPr/>
            <p:nvPr/>
          </p:nvSpPr>
          <p:spPr>
            <a:xfrm>
              <a:off x="8874492" y="3035346"/>
              <a:ext cx="178456" cy="11864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5" name="Shape 11197"/>
            <p:cNvSpPr/>
            <p:nvPr/>
          </p:nvSpPr>
          <p:spPr>
            <a:xfrm>
              <a:off x="8585777" y="3414710"/>
              <a:ext cx="124749" cy="9034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6" name="Shape 11198"/>
            <p:cNvSpPr/>
            <p:nvPr/>
          </p:nvSpPr>
          <p:spPr>
            <a:xfrm>
              <a:off x="9233911" y="2134356"/>
              <a:ext cx="85006" cy="18621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7" name="Shape 11199"/>
            <p:cNvSpPr/>
            <p:nvPr/>
          </p:nvSpPr>
          <p:spPr>
            <a:xfrm>
              <a:off x="9504950" y="1726540"/>
              <a:ext cx="146245" cy="22657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8" name="Shape 11200"/>
            <p:cNvSpPr/>
            <p:nvPr/>
          </p:nvSpPr>
          <p:spPr>
            <a:xfrm>
              <a:off x="9528520" y="1394597"/>
              <a:ext cx="46346" cy="3231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dirty="0"/>
            </a:p>
          </p:txBody>
        </p:sp>
        <p:sp>
          <p:nvSpPr>
            <p:cNvPr id="29" name="Shape 11201"/>
            <p:cNvSpPr/>
            <p:nvPr/>
          </p:nvSpPr>
          <p:spPr>
            <a:xfrm>
              <a:off x="8962872" y="2570624"/>
              <a:ext cx="59235" cy="4616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466"/>
                  </a:lnTo>
                  <a:lnTo>
                    <a:pt x="0" y="21600"/>
                  </a:lnTo>
                  <a:lnTo>
                    <a:pt x="21600" y="21600"/>
                  </a:lnTo>
                  <a:lnTo>
                    <a:pt x="21600" y="11664"/>
                  </a:lnTo>
                  <a:cubicBezTo>
                    <a:pt x="21600" y="11664"/>
                    <a:pt x="21600" y="0"/>
                    <a:pt x="21600" y="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0" name="Shape 11202"/>
            <p:cNvSpPr/>
            <p:nvPr/>
          </p:nvSpPr>
          <p:spPr>
            <a:xfrm>
              <a:off x="10229685" y="3519033"/>
              <a:ext cx="53858" cy="3139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1" name="Shape 11207"/>
            <p:cNvSpPr/>
            <p:nvPr/>
          </p:nvSpPr>
          <p:spPr>
            <a:xfrm>
              <a:off x="8568098" y="3215542"/>
              <a:ext cx="96338" cy="1985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2" name="Shape 11208"/>
            <p:cNvSpPr/>
            <p:nvPr/>
          </p:nvSpPr>
          <p:spPr>
            <a:xfrm>
              <a:off x="8550424" y="2987923"/>
              <a:ext cx="53902" cy="2308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grpSp>
      <p:sp>
        <p:nvSpPr>
          <p:cNvPr id="33" name="Shape 26"/>
          <p:cNvSpPr/>
          <p:nvPr/>
        </p:nvSpPr>
        <p:spPr>
          <a:xfrm flipH="1">
            <a:off x="4439" y="3524766"/>
            <a:ext cx="12187563" cy="166856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 name="文本框 37"/>
          <p:cNvSpPr txBox="1"/>
          <p:nvPr/>
        </p:nvSpPr>
        <p:spPr>
          <a:xfrm>
            <a:off x="187325" y="2377440"/>
            <a:ext cx="9142095" cy="1309370"/>
          </a:xfrm>
          <a:prstGeom prst="rect">
            <a:avLst/>
          </a:prstGeom>
          <a:noFill/>
          <a:ln>
            <a:noFill/>
          </a:ln>
        </p:spPr>
        <p:txBody>
          <a:bodyPr wrap="square" rtlCol="0">
            <a:spAutoFit/>
            <a:scene3d>
              <a:camera prst="orthographicFront"/>
              <a:lightRig rig="threePt" dir="t"/>
            </a:scene3d>
          </a:bodyPr>
          <a:lstStyle/>
          <a:p>
            <a:pPr algn="l">
              <a:lnSpc>
                <a:spcPct val="120000"/>
              </a:lnSpc>
            </a:pPr>
            <a:r>
              <a:rPr lang="zh-CN" altLang="en-US" sz="6000" i="1" spc="250" dirty="0">
                <a:ln w="9525">
                  <a:noFill/>
                  <a:prstDash val="solid"/>
                </a:ln>
                <a:solidFill>
                  <a:srgbClr val="CF632F"/>
                </a:solidFill>
                <a:uFillTx/>
                <a:latin typeface="方正超粗黑_GBK" panose="03000509000000000000" pitchFamily="65" charset="-122"/>
                <a:ea typeface="方正超粗黑_GBK" panose="03000509000000000000" pitchFamily="65" charset="-122"/>
              </a:rPr>
              <a:t>  </a:t>
            </a:r>
            <a:r>
              <a:rPr lang="zh-CN" altLang="en-US" sz="6600" i="1" spc="250" dirty="0">
                <a:ln w="9525">
                  <a:noFill/>
                  <a:prstDash val="solid"/>
                </a:ln>
                <a:solidFill>
                  <a:schemeClr val="bg1"/>
                </a:solidFill>
                <a:uFillTx/>
                <a:latin typeface="方正超粗黑_GBK" panose="03000509000000000000" pitchFamily="65" charset="-122"/>
                <a:ea typeface="方正超粗黑_GBK" panose="03000509000000000000" pitchFamily="65" charset="-122"/>
              </a:rPr>
              <a:t>计算机组织与结构</a:t>
            </a:r>
          </a:p>
        </p:txBody>
      </p:sp>
      <p:sp>
        <p:nvSpPr>
          <p:cNvPr id="7" name="PA-文本 文本框 4627"/>
          <p:cNvSpPr txBox="1"/>
          <p:nvPr>
            <p:custDataLst>
              <p:tags r:id="rId1"/>
            </p:custDataLst>
          </p:nvPr>
        </p:nvSpPr>
        <p:spPr>
          <a:xfrm>
            <a:off x="6012815" y="3521710"/>
            <a:ext cx="2040890" cy="565150"/>
          </a:xfrm>
          <a:prstGeom prst="rect">
            <a:avLst/>
          </a:prstGeom>
          <a:noFill/>
        </p:spPr>
        <p:txBody>
          <a:bodyPr wrap="square" rtlCol="0">
            <a:spAutoFit/>
          </a:bodyPr>
          <a:lstStyle/>
          <a:p>
            <a:pPr>
              <a:lnSpc>
                <a:spcPct val="110000"/>
              </a:lnSpc>
            </a:pPr>
            <a:r>
              <a:rPr lang="zh-CN" sz="2800" b="1" spc="180" dirty="0">
                <a:solidFill>
                  <a:srgbClr val="FFFF00"/>
                </a:solidFill>
                <a:latin typeface="微软雅黑" panose="020B0503020204020204" pitchFamily="34" charset="-122"/>
                <a:ea typeface="微软雅黑" panose="020B0503020204020204" pitchFamily="34" charset="-122"/>
              </a:rPr>
              <a:t>课程设计</a:t>
            </a:r>
          </a:p>
        </p:txBody>
      </p:sp>
      <p:pic>
        <p:nvPicPr>
          <p:cNvPr id="1031" name="Picture 11" descr="logo1"/>
          <p:cNvPicPr>
            <a:picLocks noChangeAspect="1"/>
          </p:cNvPicPr>
          <p:nvPr userDrawn="1"/>
        </p:nvPicPr>
        <p:blipFill>
          <a:blip r:embed="rId4"/>
          <a:stretch>
            <a:fillRect/>
          </a:stretch>
        </p:blipFill>
        <p:spPr>
          <a:xfrm>
            <a:off x="10473690" y="306705"/>
            <a:ext cx="1015365" cy="997585"/>
          </a:xfrm>
          <a:prstGeom prst="rect">
            <a:avLst/>
          </a:prstGeom>
          <a:noFill/>
          <a:ln w="9525">
            <a:noFill/>
          </a:ln>
        </p:spPr>
      </p:pic>
      <p:sp>
        <p:nvSpPr>
          <p:cNvPr id="34" name="文本框 38"/>
          <p:cNvSpPr txBox="1"/>
          <p:nvPr/>
        </p:nvSpPr>
        <p:spPr>
          <a:xfrm>
            <a:off x="7547381" y="5033799"/>
            <a:ext cx="4162838" cy="1200329"/>
          </a:xfrm>
          <a:prstGeom prst="rect">
            <a:avLst/>
          </a:prstGeom>
          <a:noFill/>
        </p:spPr>
        <p:txBody>
          <a:bodyPr wrap="square" rtlCol="0">
            <a:spAutoFit/>
            <a:scene3d>
              <a:camera prst="orthographicFront"/>
              <a:lightRig rig="threePt" dir="t"/>
            </a:scene3d>
            <a:sp3d contourW="12700"/>
          </a:bodyPr>
          <a:lstStyle/>
          <a:p>
            <a:pPr algn="l">
              <a:lnSpc>
                <a:spcPct val="120000"/>
              </a:lnSpc>
            </a:pPr>
            <a:r>
              <a:rPr lang="zh-CN" altLang="en-US" sz="6000" i="1" spc="250" dirty="0">
                <a:ln w="9525">
                  <a:noFill/>
                  <a:prstDash val="solid"/>
                </a:ln>
                <a:solidFill>
                  <a:srgbClr val="8D3B46"/>
                </a:solidFill>
                <a:uFillTx/>
                <a:latin typeface="方正超粗黑_GBK" panose="03000509000000000000" pitchFamily="65" charset="-122"/>
                <a:ea typeface="方正超粗黑_GBK" panose="03000509000000000000" pitchFamily="65" charset="-122"/>
              </a:rPr>
              <a:t>感谢观看！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31" presetClass="entr" presetSubtype="0" fill="hold" grpId="0" nodeType="withEffect">
                                  <p:stCondLst>
                                    <p:cond delay="0"/>
                                  </p:stCondLst>
                                  <p:iterate type="lt">
                                    <p:tmPct val="0"/>
                                  </p:iterate>
                                  <p:childTnLst>
                                    <p:set>
                                      <p:cBhvr>
                                        <p:cTn id="26" dur="1" fill="hold">
                                          <p:stCondLst>
                                            <p:cond delay="0"/>
                                          </p:stCondLst>
                                        </p:cTn>
                                        <p:tgtEl>
                                          <p:spTgt spid="38">
                                            <p:txEl>
                                              <p:pRg st="0" end="0"/>
                                            </p:txEl>
                                          </p:spTgt>
                                        </p:tgtEl>
                                        <p:attrNameLst>
                                          <p:attrName>style.visibility</p:attrName>
                                        </p:attrNameLst>
                                      </p:cBhvr>
                                      <p:to>
                                        <p:strVal val="visible"/>
                                      </p:to>
                                    </p:set>
                                    <p:anim calcmode="lin" valueType="num">
                                      <p:cBhvr>
                                        <p:cTn id="27" dur="10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28" dur="1000" fill="hold"/>
                                        <p:tgtEl>
                                          <p:spTgt spid="38">
                                            <p:txEl>
                                              <p:pRg st="0" end="0"/>
                                            </p:txEl>
                                          </p:spTgt>
                                        </p:tgtEl>
                                        <p:attrNameLst>
                                          <p:attrName>ppt_h</p:attrName>
                                        </p:attrNameLst>
                                      </p:cBhvr>
                                      <p:tavLst>
                                        <p:tav tm="0">
                                          <p:val>
                                            <p:fltVal val="0"/>
                                          </p:val>
                                        </p:tav>
                                        <p:tav tm="100000">
                                          <p:val>
                                            <p:strVal val="#ppt_h"/>
                                          </p:val>
                                        </p:tav>
                                      </p:tavLst>
                                    </p:anim>
                                    <p:anim calcmode="lin" valueType="num">
                                      <p:cBhvr>
                                        <p:cTn id="29" dur="1000" fill="hold"/>
                                        <p:tgtEl>
                                          <p:spTgt spid="38">
                                            <p:txEl>
                                              <p:pRg st="0" end="0"/>
                                            </p:txEl>
                                          </p:spTgt>
                                        </p:tgtEl>
                                        <p:attrNameLst>
                                          <p:attrName>style.rotation</p:attrName>
                                        </p:attrNameLst>
                                      </p:cBhvr>
                                      <p:tavLst>
                                        <p:tav tm="0">
                                          <p:val>
                                            <p:fltVal val="90"/>
                                          </p:val>
                                        </p:tav>
                                        <p:tav tm="100000">
                                          <p:val>
                                            <p:fltVal val="0"/>
                                          </p:val>
                                        </p:tav>
                                      </p:tavLst>
                                    </p:anim>
                                    <p:animEffect transition="in" filter="fade">
                                      <p:cBhvr>
                                        <p:cTn id="30" dur="1000"/>
                                        <p:tgtEl>
                                          <p:spTgt spid="38">
                                            <p:txEl>
                                              <p:pRg st="0" end="0"/>
                                            </p:txEl>
                                          </p:spTgt>
                                        </p:tgtEl>
                                      </p:cBhvr>
                                    </p:animEffect>
                                  </p:childTnLst>
                                </p:cTn>
                              </p:par>
                              <p:par>
                                <p:cTn id="31" presetID="34" presetClass="emph" presetSubtype="0" fill="hold" grpId="1" nodeType="withEffect">
                                  <p:stCondLst>
                                    <p:cond delay="0"/>
                                  </p:stCondLst>
                                  <p:iterate type="lt">
                                    <p:tmPct val="10000"/>
                                  </p:iterate>
                                  <p:childTnLst>
                                    <p:animMotion origin="layout" path="M -1.45833E-6 2.96296E-6 L -1.45833E-6 -0.07223 " pathEditMode="relative" rAng="0" ptsTypes="AA">
                                      <p:cBhvr>
                                        <p:cTn id="32" dur="250" accel="50000" decel="50000" autoRev="1" fill="hold">
                                          <p:stCondLst>
                                            <p:cond delay="0"/>
                                          </p:stCondLst>
                                        </p:cTn>
                                        <p:tgtEl>
                                          <p:spTgt spid="38">
                                            <p:txEl>
                                              <p:pRg st="0" end="0"/>
                                            </p:txEl>
                                          </p:spTgt>
                                        </p:tgtEl>
                                        <p:attrNameLst>
                                          <p:attrName>ppt_x</p:attrName>
                                          <p:attrName>ppt_y</p:attrName>
                                        </p:attrNameLst>
                                      </p:cBhvr>
                                      <p:rCtr x="0" y="-3611"/>
                                    </p:animMotion>
                                    <p:animRot by="1500000">
                                      <p:cBhvr>
                                        <p:cTn id="33" dur="125" fill="hold">
                                          <p:stCondLst>
                                            <p:cond delay="0"/>
                                          </p:stCondLst>
                                        </p:cTn>
                                        <p:tgtEl>
                                          <p:spTgt spid="38">
                                            <p:txEl>
                                              <p:pRg st="0" end="0"/>
                                            </p:txEl>
                                          </p:spTgt>
                                        </p:tgtEl>
                                        <p:attrNameLst>
                                          <p:attrName>r</p:attrName>
                                        </p:attrNameLst>
                                      </p:cBhvr>
                                    </p:animRot>
                                    <p:animRot by="-1500000">
                                      <p:cBhvr>
                                        <p:cTn id="34" dur="125" fill="hold">
                                          <p:stCondLst>
                                            <p:cond delay="125"/>
                                          </p:stCondLst>
                                        </p:cTn>
                                        <p:tgtEl>
                                          <p:spTgt spid="38">
                                            <p:txEl>
                                              <p:pRg st="0" end="0"/>
                                            </p:txEl>
                                          </p:spTgt>
                                        </p:tgtEl>
                                        <p:attrNameLst>
                                          <p:attrName>r</p:attrName>
                                        </p:attrNameLst>
                                      </p:cBhvr>
                                    </p:animRot>
                                    <p:animRot by="-1500000">
                                      <p:cBhvr>
                                        <p:cTn id="35" dur="125" fill="hold">
                                          <p:stCondLst>
                                            <p:cond delay="250"/>
                                          </p:stCondLst>
                                        </p:cTn>
                                        <p:tgtEl>
                                          <p:spTgt spid="38">
                                            <p:txEl>
                                              <p:pRg st="0" end="0"/>
                                            </p:txEl>
                                          </p:spTgt>
                                        </p:tgtEl>
                                        <p:attrNameLst>
                                          <p:attrName>r</p:attrName>
                                        </p:attrNameLst>
                                      </p:cBhvr>
                                    </p:animRot>
                                    <p:animRot by="1500000">
                                      <p:cBhvr>
                                        <p:cTn id="36" dur="125" fill="hold">
                                          <p:stCondLst>
                                            <p:cond delay="375"/>
                                          </p:stCondLst>
                                        </p:cTn>
                                        <p:tgtEl>
                                          <p:spTgt spid="38">
                                            <p:txEl>
                                              <p:pRg st="0" end="0"/>
                                            </p:txEl>
                                          </p:spTgt>
                                        </p:tgtEl>
                                        <p:attrNameLst>
                                          <p:attrName>r</p:attrName>
                                        </p:attrNameLst>
                                      </p:cBhvr>
                                    </p:animRot>
                                  </p:childTnLst>
                                </p:cTn>
                              </p:par>
                            </p:childTnLst>
                          </p:cTn>
                        </p:par>
                        <p:par>
                          <p:cTn id="37" fill="hold">
                            <p:stCondLst>
                              <p:cond delay="1000"/>
                            </p:stCondLst>
                            <p:childTnLst>
                              <p:par>
                                <p:cTn id="38" presetID="2" presetClass="entr" presetSubtype="4"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ppt_x"/>
                                          </p:val>
                                        </p:tav>
                                        <p:tav tm="100000">
                                          <p:val>
                                            <p:strVal val="#ppt_x"/>
                                          </p:val>
                                        </p:tav>
                                      </p:tavLst>
                                    </p:anim>
                                    <p:anim calcmode="lin" valueType="num">
                                      <p:cBhvr additive="base">
                                        <p:cTn id="41" dur="500" fill="hold"/>
                                        <p:tgtEl>
                                          <p:spTgt spid="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additive="base">
                                        <p:cTn id="44" dur="500" fill="hold"/>
                                        <p:tgtEl>
                                          <p:spTgt spid="34"/>
                                        </p:tgtEl>
                                        <p:attrNameLst>
                                          <p:attrName>ppt_x</p:attrName>
                                        </p:attrNameLst>
                                      </p:cBhvr>
                                      <p:tavLst>
                                        <p:tav tm="0">
                                          <p:val>
                                            <p:strVal val="#ppt_x"/>
                                          </p:val>
                                        </p:tav>
                                        <p:tav tm="100000">
                                          <p:val>
                                            <p:strVal val="#ppt_x"/>
                                          </p:val>
                                        </p:tav>
                                      </p:tavLst>
                                    </p:anim>
                                    <p:anim calcmode="lin" valueType="num">
                                      <p:cBhvr additive="base">
                                        <p:cTn id="4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33" grpId="0" bldLvl="0" animBg="1"/>
      <p:bldP spid="38" grpId="0" build="allAtOnce"/>
      <p:bldP spid="38" grpId="1" build="allAtOnce"/>
      <p:bldP spid="7"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rPr>
              <a:t>       </a:t>
            </a: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638810" y="1793240"/>
            <a:ext cx="11294745" cy="4633006"/>
            <a:chOff x="6179819" y="997362"/>
            <a:chExt cx="5638801" cy="5020587"/>
          </a:xfrm>
        </p:grpSpPr>
        <p:sp>
          <p:nvSpPr>
            <p:cNvPr id="42" name="矩形 41"/>
            <p:cNvSpPr/>
            <p:nvPr/>
          </p:nvSpPr>
          <p:spPr>
            <a:xfrm>
              <a:off x="6179819" y="997362"/>
              <a:ext cx="5638801" cy="5020587"/>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307440" y="997612"/>
              <a:ext cx="5298440" cy="4487931"/>
            </a:xfrm>
            <a:prstGeom prst="rect">
              <a:avLst/>
            </a:prstGeom>
            <a:noFill/>
            <a:ln w="9525">
              <a:noFill/>
              <a:miter lim="800000"/>
            </a:ln>
          </p:spPr>
          <p:txBody>
            <a:bodyPr wrap="square" lIns="49438" tIns="24718" rIns="49438" bIns="24718">
              <a:spAutoFit/>
            </a:bodyPr>
            <a:lstStyle/>
            <a:p>
              <a:pPr marL="285750" indent="0" algn="l" fontAlgn="auto">
                <a:lnSpc>
                  <a:spcPct val="150000"/>
                </a:lnSpc>
                <a:spcBef>
                  <a:spcPts val="8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Quartus II是美国Altera公司推出的一个集成化的开发环境，支持原理图、VHDL、Verilog HDL以及网表文件（来自第三方工具）等多种设计输入形式，内嵌自有的综合器以及仿真器，可以完成从设计输入到硬件配置的完整PLD设计流程。</a:t>
              </a:r>
              <a:r>
                <a:rPr lang="en-US" altLang="zh-CN" sz="2000" dirty="0">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原理图输入</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C00000"/>
                  </a:solidFill>
                  <a:latin typeface="微软雅黑" panose="020B0503020204020204" pitchFamily="34" charset="-122"/>
                  <a:ea typeface="微软雅黑" panose="020B0503020204020204" pitchFamily="34" charset="-122"/>
                </a:rPr>
                <a:t>文本输入</a:t>
              </a:r>
              <a:r>
                <a:rPr lang="zh-CN" altLang="en-US" sz="2000" dirty="0">
                  <a:latin typeface="微软雅黑" panose="020B0503020204020204" pitchFamily="34" charset="-122"/>
                  <a:ea typeface="微软雅黑" panose="020B0503020204020204" pitchFamily="34" charset="-122"/>
                </a:rPr>
                <a:t>）</a:t>
              </a:r>
            </a:p>
            <a:p>
              <a:pPr marL="285750" algn="l" fontAlgn="auto">
                <a:lnSpc>
                  <a:spcPct val="150000"/>
                </a:lnSpc>
                <a:spcBef>
                  <a:spcPts val="8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sym typeface="+mn-ea"/>
                </a:rPr>
                <a:t>Quartus II支持Altera的片上可编程系统（SOPC）开发，集系统级设计、嵌入式软件开发、可编程逻辑设计于一体，是一种综合性的开发平台。</a:t>
              </a:r>
              <a:endParaRPr lang="zh-CN" altLang="en-US" sz="2000" dirty="0">
                <a:latin typeface="微软雅黑" panose="020B0503020204020204" pitchFamily="34" charset="-122"/>
                <a:ea typeface="微软雅黑" panose="020B0503020204020204" pitchFamily="34" charset="-122"/>
              </a:endParaRPr>
            </a:p>
            <a:p>
              <a:pPr marL="285750" algn="l" fontAlgn="auto">
                <a:lnSpc>
                  <a:spcPct val="150000"/>
                </a:lnSpc>
                <a:spcBef>
                  <a:spcPts val="8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sym typeface="+mn-ea"/>
                </a:rPr>
                <a:t>Quartus II支持Altera的IP核（包含了LPM/MegaFunction宏功能模块库），对第三方EDA工具也有良好支持</a:t>
              </a:r>
            </a:p>
            <a:p>
              <a:pPr marL="285750" algn="l" fontAlgn="auto">
                <a:lnSpc>
                  <a:spcPct val="150000"/>
                </a:lnSpc>
                <a:spcBef>
                  <a:spcPts val="8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sym typeface="+mn-ea"/>
                </a:rPr>
                <a:t>Quartus II</a:t>
              </a:r>
              <a:r>
                <a:rPr lang="zh-CN" altLang="en-US" sz="2000" dirty="0">
                  <a:latin typeface="微软雅黑" panose="020B0503020204020204" pitchFamily="34" charset="-122"/>
                  <a:ea typeface="微软雅黑" panose="020B0503020204020204" pitchFamily="34" charset="-122"/>
                </a:rPr>
                <a:t>支持</a:t>
              </a:r>
              <a:r>
                <a:rPr lang="zh-CN" altLang="en-US" sz="2400" b="1" dirty="0">
                  <a:solidFill>
                    <a:srgbClr val="C00000"/>
                  </a:solidFill>
                  <a:latin typeface="微软雅黑" panose="020B0503020204020204" pitchFamily="34" charset="-122"/>
                  <a:ea typeface="微软雅黑" panose="020B0503020204020204" pitchFamily="34" charset="-122"/>
                </a:rPr>
                <a:t>层次化设计方法</a:t>
              </a:r>
            </a:p>
          </p:txBody>
        </p:sp>
      </p:grpSp>
      <p:sp>
        <p:nvSpPr>
          <p:cNvPr id="43" name="文本框 42"/>
          <p:cNvSpPr txBox="1"/>
          <p:nvPr/>
        </p:nvSpPr>
        <p:spPr>
          <a:xfrm>
            <a:off x="701675" y="1055370"/>
            <a:ext cx="432816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一、</a:t>
            </a:r>
            <a:r>
              <a:rPr lang="en-US" altLang="zh-CN" sz="3200" b="1" dirty="0">
                <a:solidFill>
                  <a:srgbClr val="CF632F"/>
                </a:solidFill>
                <a:latin typeface="微软雅黑" panose="020B0503020204020204" pitchFamily="34" charset="-122"/>
                <a:ea typeface="微软雅黑" panose="020B0503020204020204" pitchFamily="34" charset="-122"/>
              </a:rPr>
              <a:t>Quartus II</a:t>
            </a:r>
            <a:r>
              <a:rPr lang="zh-CN" altLang="en-US" sz="3200" b="1" dirty="0">
                <a:solidFill>
                  <a:srgbClr val="CF632F"/>
                </a:solidFill>
                <a:latin typeface="微软雅黑" panose="020B0503020204020204" pitchFamily="34" charset="-122"/>
                <a:ea typeface="微软雅黑" panose="020B0503020204020204" pitchFamily="34" charset="-122"/>
              </a:rPr>
              <a:t>简介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pic>
        <p:nvPicPr>
          <p:cNvPr id="2" name="图片 1">
            <a:extLst>
              <a:ext uri="{FF2B5EF4-FFF2-40B4-BE49-F238E27FC236}">
                <a16:creationId xmlns:a16="http://schemas.microsoft.com/office/drawing/2014/main" id="{11BD7E1F-52B5-4010-8901-D701D92E0A15}"/>
              </a:ext>
            </a:extLst>
          </p:cNvPr>
          <p:cNvPicPr>
            <a:picLocks noChangeAspect="1"/>
          </p:cNvPicPr>
          <p:nvPr/>
        </p:nvPicPr>
        <p:blipFill rotWithShape="1">
          <a:blip r:embed="rId3"/>
          <a:srcRect l="5755" t="11061" r="5406" b="7286"/>
          <a:stretch/>
        </p:blipFill>
        <p:spPr>
          <a:xfrm>
            <a:off x="397641" y="148824"/>
            <a:ext cx="11248100" cy="5815385"/>
          </a:xfrm>
          <a:prstGeom prst="rect">
            <a:avLst/>
          </a:prstGeom>
        </p:spPr>
      </p:pic>
      <p:sp>
        <p:nvSpPr>
          <p:cNvPr id="3" name="矩形 2">
            <a:extLst>
              <a:ext uri="{FF2B5EF4-FFF2-40B4-BE49-F238E27FC236}">
                <a16:creationId xmlns:a16="http://schemas.microsoft.com/office/drawing/2014/main" id="{ECC32AAD-C5F6-402F-90EA-9862ACCCF1CB}"/>
              </a:ext>
            </a:extLst>
          </p:cNvPr>
          <p:cNvSpPr/>
          <p:nvPr/>
        </p:nvSpPr>
        <p:spPr>
          <a:xfrm>
            <a:off x="1934210" y="6008425"/>
            <a:ext cx="7787640" cy="646331"/>
          </a:xfrm>
          <a:prstGeom prst="rect">
            <a:avLst/>
          </a:prstGeom>
        </p:spPr>
        <p:txBody>
          <a:bodyPr wrap="square">
            <a:spAutoFit/>
          </a:bodyPr>
          <a:lstStyle/>
          <a:p>
            <a:r>
              <a:rPr lang="zh-CN" altLang="en-US" dirty="0"/>
              <a:t>https://www.bilibili.com/video/BV1Mb411q7N7/?spm_id_from=333.337.search-card.all.click&amp;vd_source=e461aeedaac1e4b4f512d3d3e1e59ff5</a:t>
            </a:r>
          </a:p>
        </p:txBody>
      </p:sp>
    </p:spTree>
    <p:extLst>
      <p:ext uri="{BB962C8B-B14F-4D97-AF65-F5344CB8AC3E}">
        <p14:creationId xmlns:p14="http://schemas.microsoft.com/office/powerpoint/2010/main" val="336236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pic>
        <p:nvPicPr>
          <p:cNvPr id="3" name="图片 2">
            <a:extLst>
              <a:ext uri="{FF2B5EF4-FFF2-40B4-BE49-F238E27FC236}">
                <a16:creationId xmlns:a16="http://schemas.microsoft.com/office/drawing/2014/main" id="{41D99338-BA9E-44A5-ACA7-675BD52C232E}"/>
              </a:ext>
            </a:extLst>
          </p:cNvPr>
          <p:cNvPicPr>
            <a:picLocks noChangeAspect="1"/>
          </p:cNvPicPr>
          <p:nvPr/>
        </p:nvPicPr>
        <p:blipFill rotWithShape="1">
          <a:blip r:embed="rId3"/>
          <a:srcRect l="5755" t="13016" r="5968" b="7286"/>
          <a:stretch/>
        </p:blipFill>
        <p:spPr>
          <a:xfrm>
            <a:off x="554542" y="952838"/>
            <a:ext cx="10762600" cy="5465745"/>
          </a:xfrm>
          <a:prstGeom prst="rect">
            <a:avLst/>
          </a:prstGeom>
        </p:spPr>
      </p:pic>
    </p:spTree>
    <p:extLst>
      <p:ext uri="{BB962C8B-B14F-4D97-AF65-F5344CB8AC3E}">
        <p14:creationId xmlns:p14="http://schemas.microsoft.com/office/powerpoint/2010/main" val="16967598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pic>
        <p:nvPicPr>
          <p:cNvPr id="4" name="图片 3">
            <a:extLst>
              <a:ext uri="{FF2B5EF4-FFF2-40B4-BE49-F238E27FC236}">
                <a16:creationId xmlns:a16="http://schemas.microsoft.com/office/drawing/2014/main" id="{0770B4A1-755D-4365-95B2-C40C7F95F2DD}"/>
              </a:ext>
            </a:extLst>
          </p:cNvPr>
          <p:cNvPicPr>
            <a:picLocks noChangeAspect="1"/>
          </p:cNvPicPr>
          <p:nvPr/>
        </p:nvPicPr>
        <p:blipFill rotWithShape="1">
          <a:blip r:embed="rId3"/>
          <a:srcRect l="5755" t="13017" r="5312" b="13894"/>
          <a:stretch/>
        </p:blipFill>
        <p:spPr>
          <a:xfrm>
            <a:off x="620139" y="1223244"/>
            <a:ext cx="10842610" cy="5012542"/>
          </a:xfrm>
          <a:prstGeom prst="rect">
            <a:avLst/>
          </a:prstGeom>
        </p:spPr>
      </p:pic>
    </p:spTree>
    <p:extLst>
      <p:ext uri="{BB962C8B-B14F-4D97-AF65-F5344CB8AC3E}">
        <p14:creationId xmlns:p14="http://schemas.microsoft.com/office/powerpoint/2010/main" val="2316567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rPr>
              <a:t>       </a:t>
            </a: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638810" y="1746472"/>
            <a:ext cx="11294745" cy="4784723"/>
            <a:chOff x="6179819" y="1078111"/>
            <a:chExt cx="5638801" cy="5513790"/>
          </a:xfrm>
        </p:grpSpPr>
        <p:sp>
          <p:nvSpPr>
            <p:cNvPr id="42" name="矩形 41"/>
            <p:cNvSpPr/>
            <p:nvPr/>
          </p:nvSpPr>
          <p:spPr>
            <a:xfrm>
              <a:off x="6179819" y="1200312"/>
              <a:ext cx="5638801" cy="5391589"/>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97295" y="1078111"/>
              <a:ext cx="5298440" cy="5304510"/>
            </a:xfrm>
            <a:prstGeom prst="rect">
              <a:avLst/>
            </a:prstGeom>
            <a:noFill/>
            <a:ln w="9525">
              <a:noFill/>
              <a:miter lim="800000"/>
            </a:ln>
          </p:spPr>
          <p:txBody>
            <a:bodyPr wrap="square" lIns="49438" tIns="24718" rIns="49438" bIns="24718">
              <a:spAutoFit/>
            </a:bodyPr>
            <a:lstStyle/>
            <a:p>
              <a:pPr marL="13335"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2.1  </a:t>
              </a:r>
              <a:r>
                <a:rPr lang="zh-CN" altLang="en-US" sz="2400" dirty="0">
                  <a:solidFill>
                    <a:srgbClr val="1D41D5"/>
                  </a:solidFill>
                  <a:latin typeface="微软雅黑" panose="020B0503020204020204" pitchFamily="34" charset="-122"/>
                  <a:ea typeface="微软雅黑" panose="020B0503020204020204" pitchFamily="34" charset="-122"/>
                </a:rPr>
                <a:t>原理图输入方式的优缺点</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indent="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优点：</a:t>
              </a:r>
              <a:r>
                <a:rPr lang="zh-CN" altLang="en-US" sz="2000" dirty="0">
                  <a:latin typeface="微软雅黑" panose="020B0503020204020204" pitchFamily="34" charset="-122"/>
                  <a:ea typeface="微软雅黑" panose="020B0503020204020204" pitchFamily="34" charset="-122"/>
                </a:rPr>
                <a:t>几乎所有的EDA工具都会提供原理图输入方式，简单易用且非常直观；</a:t>
              </a:r>
            </a:p>
            <a:p>
              <a:pPr marL="285750" indent="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缺点：</a:t>
              </a:r>
              <a:r>
                <a:rPr lang="zh-CN" altLang="en-US" sz="2000" dirty="0">
                  <a:latin typeface="微软雅黑" panose="020B0503020204020204" pitchFamily="34" charset="-122"/>
                  <a:ea typeface="微软雅黑" panose="020B0503020204020204" pitchFamily="34" charset="-122"/>
                </a:rPr>
                <a:t>模块库不兼容导致可移植性不好。</a:t>
              </a:r>
            </a:p>
            <a:p>
              <a:pPr marL="285750" indent="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混合输入：</a:t>
              </a:r>
              <a:r>
                <a:rPr lang="zh-CN" altLang="en-US" sz="2000" dirty="0">
                  <a:latin typeface="微软雅黑" panose="020B0503020204020204" pitchFamily="34" charset="-122"/>
                  <a:ea typeface="微软雅黑" panose="020B0503020204020204" pitchFamily="34" charset="-122"/>
                </a:rPr>
                <a:t>Quartus II的原理图输入方式实现了从原理图模块到HDL描述语言的双向自动转换功能，即可以实现原理图和HDL的混合输入，这在进行大型设计时是相当有意义的。 </a:t>
              </a:r>
            </a:p>
            <a:p>
              <a:pPr marL="285750" indent="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相较而言，</a:t>
              </a:r>
              <a:r>
                <a:rPr lang="zh-CN" altLang="en-US" sz="2000" b="1" dirty="0">
                  <a:solidFill>
                    <a:srgbClr val="1D41D5"/>
                  </a:solidFill>
                  <a:latin typeface="微软雅黑" panose="020B0503020204020204" pitchFamily="34" charset="-122"/>
                  <a:ea typeface="微软雅黑" panose="020B0503020204020204" pitchFamily="34" charset="-122"/>
                </a:rPr>
                <a:t>文本输入方式</a:t>
              </a:r>
              <a:r>
                <a:rPr lang="zh-CN" altLang="en-US" sz="2000" dirty="0">
                  <a:latin typeface="微软雅黑" panose="020B0503020204020204" pitchFamily="34" charset="-122"/>
                  <a:ea typeface="微软雅黑" panose="020B0503020204020204" pitchFamily="34" charset="-122"/>
                </a:rPr>
                <a:t>利于模块的划分复用，可移植性好，通用性好，设计不因芯片的工艺和结果的不同而变化，更利于向ASIC移植。但</a:t>
              </a:r>
              <a:r>
                <a:rPr lang="zh-CN" altLang="en-US" sz="2000" dirty="0">
                  <a:solidFill>
                    <a:srgbClr val="C00000"/>
                  </a:solidFill>
                  <a:latin typeface="微软雅黑" panose="020B0503020204020204" pitchFamily="34" charset="-122"/>
                  <a:ea typeface="微软雅黑" panose="020B0503020204020204" pitchFamily="34" charset="-122"/>
                </a:rPr>
                <a:t>不够直观，需专门学习</a:t>
              </a:r>
              <a:r>
                <a:rPr lang="zh-CN" altLang="en-US" sz="2000" dirty="0">
                  <a:latin typeface="微软雅黑" panose="020B0503020204020204" pitchFamily="34" charset="-122"/>
                  <a:ea typeface="微软雅黑" panose="020B0503020204020204" pitchFamily="34" charset="-122"/>
                </a:rPr>
                <a:t>。</a:t>
              </a:r>
            </a:p>
            <a:p>
              <a:pPr marL="285750" indent="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其他常用输入方式</a:t>
              </a:r>
              <a:r>
                <a:rPr lang="zh-CN" altLang="en-US" sz="2000" dirty="0">
                  <a:latin typeface="微软雅黑" panose="020B0503020204020204" pitchFamily="34" charset="-122"/>
                  <a:ea typeface="微软雅黑" panose="020B0503020204020204" pitchFamily="34" charset="-122"/>
                </a:rPr>
                <a:t>还有波形图、状态机以及第三方</a:t>
              </a:r>
              <a:r>
                <a:rPr lang="en-US" altLang="zh-CN" sz="2000" dirty="0">
                  <a:latin typeface="微软雅黑" panose="020B0503020204020204" pitchFamily="34" charset="-122"/>
                  <a:ea typeface="微软雅黑" panose="020B0503020204020204" pitchFamily="34" charset="-122"/>
                </a:rPr>
                <a:t>EDA</a:t>
              </a:r>
              <a:r>
                <a:rPr lang="zh-CN" altLang="en-US" sz="2000" dirty="0">
                  <a:latin typeface="微软雅黑" panose="020B0503020204020204" pitchFamily="34" charset="-122"/>
                  <a:ea typeface="微软雅黑" panose="020B0503020204020204" pitchFamily="34" charset="-122"/>
                </a:rPr>
                <a:t>工具产生的网表文件输入。</a:t>
              </a:r>
            </a:p>
          </p:txBody>
        </p:sp>
      </p:grpSp>
      <p:sp>
        <p:nvSpPr>
          <p:cNvPr id="43" name="文本框 42"/>
          <p:cNvSpPr txBox="1"/>
          <p:nvPr/>
        </p:nvSpPr>
        <p:spPr>
          <a:xfrm>
            <a:off x="684530" y="1094105"/>
            <a:ext cx="9497060" cy="95313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二、Quartus II 图形输入法</a:t>
            </a:r>
            <a:r>
              <a:rPr lang="zh-CN" altLang="en-US" sz="2400" b="1" dirty="0">
                <a:solidFill>
                  <a:srgbClr val="CF632F"/>
                </a:solidFill>
                <a:latin typeface="微软雅黑" panose="020B0503020204020204" pitchFamily="34" charset="-122"/>
                <a:ea typeface="微软雅黑" panose="020B0503020204020204" pitchFamily="34" charset="-122"/>
              </a:rPr>
              <a:t>（</a:t>
            </a:r>
            <a:r>
              <a:rPr lang="en-US" altLang="zh-CN" sz="2400">
                <a:solidFill>
                  <a:srgbClr val="1C5C90"/>
                </a:solidFill>
                <a:latin typeface="Times New Roman" panose="02020603050405020304" charset="0"/>
                <a:cs typeface="Segoe UI" panose="020B0502040204020203" pitchFamily="34" charset="0"/>
                <a:sym typeface="+mn-ea"/>
              </a:rPr>
              <a:t>Block Design </a:t>
            </a:r>
            <a:r>
              <a:rPr lang="en-US" altLang="zh-CN" sz="2400" err="1">
                <a:solidFill>
                  <a:srgbClr val="1C5C90"/>
                </a:solidFill>
                <a:latin typeface="Times New Roman" panose="02020603050405020304" charset="0"/>
                <a:cs typeface="Segoe UI" panose="020B0502040204020203" pitchFamily="34" charset="0"/>
                <a:sym typeface="+mn-ea"/>
              </a:rPr>
              <a:t>File(.bdf</a:t>
            </a:r>
            <a:r>
              <a:rPr lang="zh-CN" altLang="en-US" sz="2400" dirty="0">
                <a:solidFill>
                  <a:srgbClr val="1C5C90"/>
                </a:solidFill>
                <a:latin typeface="Times New Roman" panose="02020603050405020304" charset="0"/>
                <a:cs typeface="Segoe UI" panose="020B0502040204020203" pitchFamily="34" charset="0"/>
                <a:sym typeface="+mn-ea"/>
              </a:rPr>
              <a:t>文件</a:t>
            </a:r>
            <a:r>
              <a:rPr lang="en-US" altLang="zh-CN" sz="2400">
                <a:solidFill>
                  <a:srgbClr val="1C5C90"/>
                </a:solidFill>
                <a:latin typeface="Times New Roman" panose="02020603050405020304" charset="0"/>
                <a:cs typeface="Segoe UI" panose="020B0502040204020203" pitchFamily="34" charset="0"/>
                <a:sym typeface="+mn-ea"/>
              </a:rPr>
              <a:t>)</a:t>
            </a:r>
            <a:r>
              <a:rPr lang="zh-CN" altLang="en-US" sz="2400" b="1" dirty="0">
                <a:solidFill>
                  <a:srgbClr val="CF632F"/>
                </a:solidFill>
                <a:latin typeface="微软雅黑" panose="020B0503020204020204" pitchFamily="34" charset="-122"/>
                <a:ea typeface="微软雅黑" panose="020B0503020204020204" pitchFamily="34" charset="-122"/>
                <a:sym typeface="+mn-ea"/>
              </a:rPr>
              <a:t>）</a:t>
            </a:r>
            <a:endParaRPr lang="en-US" altLang="zh-CN" sz="2400" b="0" kern="1200" baseline="0">
              <a:solidFill>
                <a:srgbClr val="1C5C90"/>
              </a:solidFill>
              <a:latin typeface="Times New Roman" panose="02020603050405020304" charset="0"/>
              <a:ea typeface="+mn-ea"/>
              <a:cs typeface="Segoe UI" panose="020B0502040204020203" pitchFamily="34" charset="0"/>
            </a:endParaRPr>
          </a:p>
          <a:p>
            <a:pPr algn="l" fontAlgn="auto">
              <a:lnSpc>
                <a:spcPct val="100000"/>
              </a:lnSpc>
              <a:buClrTx/>
              <a:buSzTx/>
              <a:buFontTx/>
            </a:pPr>
            <a:endParaRPr lang="zh-CN" altLang="en-US" sz="2400" b="1" dirty="0">
              <a:solidFill>
                <a:srgbClr val="CF632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rPr>
              <a:t>       </a:t>
            </a: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127635" y="1099185"/>
            <a:ext cx="10054590" cy="5241925"/>
            <a:chOff x="6179819" y="993975"/>
            <a:chExt cx="5638801" cy="5402250"/>
          </a:xfrm>
        </p:grpSpPr>
        <p:sp>
          <p:nvSpPr>
            <p:cNvPr id="42" name="矩形 41"/>
            <p:cNvSpPr/>
            <p:nvPr/>
          </p:nvSpPr>
          <p:spPr>
            <a:xfrm>
              <a:off x="6179819" y="1004636"/>
              <a:ext cx="5638801" cy="5391589"/>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6" y="993975"/>
              <a:ext cx="2381373" cy="5378691"/>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sym typeface="+mn-ea"/>
                </a:rPr>
                <a:t>什么是原理图输入？</a:t>
              </a:r>
              <a:r>
                <a:rPr lang="zh-CN" altLang="en-US" sz="2000" dirty="0">
                  <a:latin typeface="微软雅黑" panose="020B0503020204020204" pitchFamily="34" charset="-122"/>
                  <a:ea typeface="微软雅黑" panose="020B0503020204020204" pitchFamily="34" charset="-122"/>
                  <a:sym typeface="+mn-ea"/>
                </a:rPr>
                <a:t>在EDA软件的图形编辑界面上绘制能完成特定功能的电路原理图。</a:t>
              </a:r>
              <a:endParaRPr lang="zh-CN" altLang="en-US" sz="2000" dirty="0">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sym typeface="+mn-ea"/>
                </a:rPr>
                <a:t>  Quartus II 8.1</a:t>
              </a:r>
              <a:r>
                <a:rPr lang="zh-CN" altLang="en-US" sz="2000" dirty="0">
                  <a:solidFill>
                    <a:srgbClr val="C00000"/>
                  </a:solidFill>
                  <a:latin typeface="微软雅黑" panose="020B0503020204020204" pitchFamily="34" charset="-122"/>
                  <a:ea typeface="微软雅黑" panose="020B0503020204020204" pitchFamily="34" charset="-122"/>
                  <a:sym typeface="+mn-ea"/>
                </a:rPr>
                <a:t>主界面操作环境</a:t>
              </a:r>
            </a:p>
            <a:p>
              <a:pPr marL="285750" algn="l" fontAlgn="auto">
                <a:lnSpc>
                  <a:spcPct val="150000"/>
                </a:lnSpc>
                <a:spcBef>
                  <a:spcPts val="1200"/>
                </a:spcBef>
                <a:buClr>
                  <a:srgbClr val="000000"/>
                </a:buClr>
                <a:buSzTx/>
                <a:buFont typeface="Wingdings" panose="05000000000000000000" charset="0"/>
                <a:buChar char="l"/>
              </a:pPr>
              <a:r>
                <a:rPr lang="zh-CN" altLang="en-US" sz="2000" dirty="0">
                  <a:solidFill>
                    <a:srgbClr val="C00000"/>
                  </a:solidFill>
                  <a:latin typeface="微软雅黑" panose="020B0503020204020204" pitchFamily="34" charset="-122"/>
                  <a:ea typeface="微软雅黑" panose="020B0503020204020204" pitchFamily="34" charset="-122"/>
                  <a:sym typeface="+mn-ea"/>
                </a:rPr>
                <a:t> 项目：</a:t>
              </a:r>
              <a:r>
                <a:rPr lang="zh-CN" altLang="en-US" sz="2000" dirty="0">
                  <a:solidFill>
                    <a:schemeClr val="tx1"/>
                  </a:solidFill>
                  <a:latin typeface="微软雅黑" panose="020B0503020204020204" pitchFamily="34" charset="-122"/>
                  <a:ea typeface="微软雅黑" panose="020B0503020204020204" pitchFamily="34" charset="-122"/>
                  <a:sym typeface="+mn-ea"/>
                </a:rPr>
                <a:t>一个系统设计的总和，包含了所有的子设计文件和设计项目中的所有辅助文件。</a:t>
              </a:r>
              <a:r>
                <a:rPr lang="zh-CN" altLang="en-US" sz="2000" b="1" dirty="0">
                  <a:latin typeface="微软雅黑" panose="020B0503020204020204" pitchFamily="34" charset="-122"/>
                  <a:ea typeface="微软雅黑" panose="020B0503020204020204" pitchFamily="34" charset="-122"/>
                  <a:sym typeface="+mn-ea"/>
                </a:rPr>
                <a:t>在开始设计之前，必须创建项目。项目</a:t>
              </a:r>
              <a:r>
                <a:rPr lang="zh-CN" altLang="en-US" sz="2000" b="1" dirty="0">
                  <a:solidFill>
                    <a:schemeClr val="tx1"/>
                  </a:solidFill>
                  <a:latin typeface="微软雅黑" panose="020B0503020204020204" pitchFamily="34" charset="-122"/>
                  <a:ea typeface="微软雅黑" panose="020B0503020204020204" pitchFamily="34" charset="-122"/>
                  <a:sym typeface="+mn-ea"/>
                </a:rPr>
                <a:t>文件必须置于同一文件夹下。</a:t>
              </a:r>
            </a:p>
          </p:txBody>
        </p:sp>
      </p:grpSp>
      <p:pic>
        <p:nvPicPr>
          <p:cNvPr id="2" name="图片 1" descr="图1"/>
          <p:cNvPicPr>
            <a:picLocks noChangeAspect="1" noChangeArrowheads="1"/>
          </p:cNvPicPr>
          <p:nvPr/>
        </p:nvPicPr>
        <p:blipFill>
          <a:blip r:embed="rId3"/>
          <a:srcRect/>
          <a:stretch>
            <a:fillRect/>
          </a:stretch>
        </p:blipFill>
        <p:spPr>
          <a:xfrm>
            <a:off x="4575175" y="1115695"/>
            <a:ext cx="7143115" cy="5190490"/>
          </a:xfrm>
          <a:prstGeom prst="rect">
            <a:avLst/>
          </a:prstGeom>
          <a:noFill/>
          <a:ln w="9525">
            <a:noFill/>
            <a:miter lim="800000"/>
            <a:headEnd/>
            <a:tailEnd/>
          </a:ln>
        </p:spPr>
      </p:pic>
      <p:pic>
        <p:nvPicPr>
          <p:cNvPr id="3" name="图片 2"/>
          <p:cNvPicPr>
            <a:picLocks noChangeAspect="1"/>
          </p:cNvPicPr>
          <p:nvPr/>
        </p:nvPicPr>
        <p:blipFill>
          <a:blip r:embed="rId4"/>
          <a:stretch>
            <a:fillRect/>
          </a:stretch>
        </p:blipFill>
        <p:spPr>
          <a:xfrm>
            <a:off x="7515860" y="2809240"/>
            <a:ext cx="2876550" cy="1362075"/>
          </a:xfrm>
          <a:prstGeom prst="rect">
            <a:avLst/>
          </a:prstGeom>
        </p:spPr>
      </p:pic>
      <p:sp>
        <p:nvSpPr>
          <p:cNvPr id="3282952" name="文本框 3282951"/>
          <p:cNvSpPr txBox="1"/>
          <p:nvPr/>
        </p:nvSpPr>
        <p:spPr>
          <a:xfrm>
            <a:off x="5581015" y="1847533"/>
            <a:ext cx="3259138" cy="306705"/>
          </a:xfrm>
          <a:prstGeom prst="rect">
            <a:avLst/>
          </a:prstGeom>
          <a:solidFill>
            <a:srgbClr val="FFFFB1"/>
          </a:solidFill>
          <a:ln w="12700" cap="flat" cmpd="sng">
            <a:solidFill>
              <a:schemeClr val="tx1"/>
            </a:solidFill>
            <a:prstDash val="solid"/>
            <a:miter/>
            <a:headEnd type="none" w="sm" len="sm"/>
            <a:tailEnd type="none" w="sm" len="sm"/>
          </a:ln>
        </p:spPr>
        <p:txBody>
          <a:bodyPr>
            <a:spAutoFit/>
          </a:bodyPr>
          <a:lstStyle/>
          <a:p>
            <a:pPr eaLnBrk="0" hangingPunct="0"/>
            <a:r>
              <a:rPr lang="en-US" altLang="zh-CN" sz="1400" b="1">
                <a:latin typeface="Arial" panose="020B0604020202020204" pitchFamily="34" charset="0"/>
                <a:ea typeface="宋体" panose="02010600030101010101" pitchFamily="2" charset="-122"/>
              </a:rPr>
              <a:t>1</a:t>
            </a:r>
            <a:r>
              <a:rPr lang="zh-CN" altLang="en-US" sz="1400" b="1" dirty="0">
                <a:latin typeface="Arial" panose="020B0604020202020204" pitchFamily="34" charset="0"/>
                <a:ea typeface="宋体" panose="02010600030101010101" pitchFamily="2" charset="-122"/>
              </a:rPr>
              <a:t>、</a:t>
            </a:r>
            <a:r>
              <a:rPr lang="en-US" altLang="zh-CN" sz="1400" b="1">
                <a:latin typeface="Arial" panose="020B0604020202020204" pitchFamily="34" charset="0"/>
                <a:ea typeface="宋体" panose="02010600030101010101" pitchFamily="2" charset="-122"/>
              </a:rPr>
              <a:t>Project Navigator</a:t>
            </a:r>
            <a:r>
              <a:rPr lang="zh-CN" altLang="en-US" sz="1400" b="1" dirty="0">
                <a:latin typeface="Arial" panose="020B0604020202020204" pitchFamily="34" charset="0"/>
                <a:ea typeface="宋体" panose="02010600030101010101" pitchFamily="2" charset="-122"/>
              </a:rPr>
              <a:t>（项目导航器）</a:t>
            </a:r>
            <a:endParaRPr lang="zh-CN" altLang="en-US" sz="1600" b="1" dirty="0">
              <a:latin typeface="Arial" panose="020B0604020202020204" pitchFamily="34" charset="0"/>
              <a:ea typeface="宋体" panose="02010600030101010101" pitchFamily="2" charset="-122"/>
            </a:endParaRPr>
          </a:p>
        </p:txBody>
      </p:sp>
      <p:sp>
        <p:nvSpPr>
          <p:cNvPr id="3282959" name="文本框 3282958"/>
          <p:cNvSpPr txBox="1"/>
          <p:nvPr/>
        </p:nvSpPr>
        <p:spPr>
          <a:xfrm>
            <a:off x="4575175" y="4317365"/>
            <a:ext cx="1802130" cy="521970"/>
          </a:xfrm>
          <a:prstGeom prst="rect">
            <a:avLst/>
          </a:prstGeom>
          <a:solidFill>
            <a:srgbClr val="FFFFB1"/>
          </a:solidFill>
          <a:ln w="12700" cap="flat" cmpd="sng">
            <a:solidFill>
              <a:schemeClr val="tx1"/>
            </a:solidFill>
            <a:prstDash val="solid"/>
            <a:miter/>
            <a:headEnd type="none" w="sm" len="sm"/>
            <a:tailEnd type="none" w="sm" len="sm"/>
          </a:ln>
        </p:spPr>
        <p:txBody>
          <a:bodyPr wrap="square">
            <a:spAutoFit/>
          </a:bodyPr>
          <a:lstStyle/>
          <a:p>
            <a:pPr eaLnBrk="0" hangingPunct="0"/>
            <a:r>
              <a:rPr lang="en-US" altLang="zh-CN" sz="1400" b="1">
                <a:latin typeface="Arial" panose="020B0604020202020204" pitchFamily="34" charset="0"/>
                <a:ea typeface="宋体" panose="02010600030101010101" pitchFamily="2" charset="-122"/>
              </a:rPr>
              <a:t>2</a:t>
            </a:r>
            <a:r>
              <a:rPr lang="zh-CN" altLang="en-US" sz="1400" b="1" dirty="0">
                <a:latin typeface="Arial" panose="020B0604020202020204" pitchFamily="34" charset="0"/>
                <a:ea typeface="宋体" panose="02010600030101010101" pitchFamily="2" charset="-122"/>
              </a:rPr>
              <a:t>、</a:t>
            </a:r>
            <a:r>
              <a:rPr lang="en-US" altLang="zh-CN" sz="1400" b="1" dirty="0">
                <a:latin typeface="Arial" panose="020B0604020202020204" pitchFamily="34" charset="0"/>
                <a:ea typeface="宋体" panose="02010600030101010101" pitchFamily="2" charset="-122"/>
              </a:rPr>
              <a:t>Tasks window</a:t>
            </a:r>
            <a:r>
              <a:rPr lang="zh-CN" altLang="en-US" sz="1400" b="1" dirty="0">
                <a:latin typeface="Arial" panose="020B0604020202020204" pitchFamily="34" charset="0"/>
                <a:ea typeface="宋体" panose="02010600030101010101" pitchFamily="2" charset="-122"/>
              </a:rPr>
              <a:t>（任务窗口）</a:t>
            </a:r>
            <a:endParaRPr lang="zh-CN" altLang="en-US" sz="1600" b="1" dirty="0">
              <a:latin typeface="Arial" panose="020B0604020202020204" pitchFamily="34" charset="0"/>
              <a:ea typeface="宋体" panose="02010600030101010101" pitchFamily="2" charset="-122"/>
            </a:endParaRPr>
          </a:p>
        </p:txBody>
      </p:sp>
      <p:sp>
        <p:nvSpPr>
          <p:cNvPr id="3282954" name="文本框 3282953"/>
          <p:cNvSpPr txBox="1"/>
          <p:nvPr/>
        </p:nvSpPr>
        <p:spPr>
          <a:xfrm>
            <a:off x="6768465" y="5614353"/>
            <a:ext cx="3113088" cy="306705"/>
          </a:xfrm>
          <a:prstGeom prst="rect">
            <a:avLst/>
          </a:prstGeom>
          <a:solidFill>
            <a:srgbClr val="FFFFB1"/>
          </a:solidFill>
          <a:ln w="12700" cap="flat" cmpd="sng">
            <a:solidFill>
              <a:schemeClr val="tx1"/>
            </a:solidFill>
            <a:prstDash val="solid"/>
            <a:miter/>
            <a:headEnd type="none" w="sm" len="sm"/>
            <a:tailEnd type="none" w="sm" len="sm"/>
          </a:ln>
        </p:spPr>
        <p:txBody>
          <a:bodyPr>
            <a:spAutoFit/>
          </a:bodyPr>
          <a:lstStyle/>
          <a:p>
            <a:pPr eaLnBrk="0" hangingPunct="0"/>
            <a:r>
              <a:rPr lang="en-US" altLang="zh-CN" sz="1400" b="1">
                <a:latin typeface="Arial" panose="020B0604020202020204" pitchFamily="34" charset="0"/>
                <a:ea typeface="宋体" panose="02010600030101010101" pitchFamily="2" charset="-122"/>
              </a:rPr>
              <a:t>3</a:t>
            </a:r>
            <a:r>
              <a:rPr lang="zh-CN" altLang="en-US" sz="1400" b="1" dirty="0">
                <a:latin typeface="Arial" panose="020B0604020202020204" pitchFamily="34" charset="0"/>
                <a:ea typeface="宋体" panose="02010600030101010101" pitchFamily="2" charset="-122"/>
              </a:rPr>
              <a:t>、</a:t>
            </a:r>
            <a:r>
              <a:rPr lang="en-US" altLang="zh-CN" sz="1400" b="1">
                <a:latin typeface="Arial" panose="020B0604020202020204" pitchFamily="34" charset="0"/>
                <a:ea typeface="宋体" panose="02010600030101010101" pitchFamily="2" charset="-122"/>
              </a:rPr>
              <a:t>Messages window</a:t>
            </a:r>
            <a:r>
              <a:rPr lang="zh-CN" altLang="en-US" sz="1400" b="1" dirty="0">
                <a:latin typeface="Arial" panose="020B0604020202020204" pitchFamily="34" charset="0"/>
                <a:ea typeface="宋体" panose="02010600030101010101" pitchFamily="2" charset="-122"/>
              </a:rPr>
              <a:t>（信息窗口）</a:t>
            </a:r>
            <a:endParaRPr lang="zh-CN" altLang="en-US" sz="1600" b="1" dirty="0">
              <a:latin typeface="Arial" panose="020B0604020202020204" pitchFamily="34" charset="0"/>
              <a:ea typeface="宋体" panose="02010600030101010101" pitchFamily="2" charset="-122"/>
            </a:endParaRPr>
          </a:p>
        </p:txBody>
      </p:sp>
      <p:sp>
        <p:nvSpPr>
          <p:cNvPr id="4" name="文本框 3"/>
          <p:cNvSpPr txBox="1"/>
          <p:nvPr/>
        </p:nvSpPr>
        <p:spPr>
          <a:xfrm>
            <a:off x="10118090" y="1941195"/>
            <a:ext cx="1519555" cy="737235"/>
          </a:xfrm>
          <a:prstGeom prst="rect">
            <a:avLst/>
          </a:prstGeom>
          <a:solidFill>
            <a:srgbClr val="FFFFB1"/>
          </a:solidFill>
          <a:ln w="12700" cap="flat" cmpd="sng">
            <a:solidFill>
              <a:schemeClr val="tx1"/>
            </a:solidFill>
            <a:prstDash val="solid"/>
            <a:miter/>
            <a:headEnd type="none" w="sm" len="sm"/>
            <a:tailEnd type="none" w="sm" len="sm"/>
          </a:ln>
        </p:spPr>
        <p:txBody>
          <a:bodyPr wrap="square">
            <a:spAutoFit/>
          </a:bodyPr>
          <a:lstStyle/>
          <a:p>
            <a:pPr eaLnBrk="0" hangingPunct="0"/>
            <a:r>
              <a:rPr lang="en-US" altLang="zh-CN" sz="1400" b="1">
                <a:latin typeface="Arial" panose="020B0604020202020204" pitchFamily="34" charset="0"/>
                <a:ea typeface="宋体" panose="02010600030101010101" pitchFamily="2" charset="-122"/>
              </a:rPr>
              <a:t>4</a:t>
            </a:r>
            <a:r>
              <a:rPr lang="zh-CN" altLang="en-US" sz="1400" b="1" dirty="0">
                <a:latin typeface="Arial" panose="020B0604020202020204" pitchFamily="34" charset="0"/>
                <a:ea typeface="宋体" panose="02010600030101010101" pitchFamily="2" charset="-122"/>
              </a:rPr>
              <a:t>、</a:t>
            </a:r>
            <a:r>
              <a:rPr lang="en-US" altLang="zh-CN" sz="1400" b="1">
                <a:latin typeface="Arial" panose="020B0604020202020204" pitchFamily="34" charset="0"/>
                <a:ea typeface="宋体" panose="02010600030101010101" pitchFamily="2" charset="-122"/>
              </a:rPr>
              <a:t>Editor window</a:t>
            </a:r>
            <a:r>
              <a:rPr lang="zh-CN" altLang="en-US" sz="1400" b="1" dirty="0">
                <a:latin typeface="Arial" panose="020B0604020202020204" pitchFamily="34" charset="0"/>
                <a:ea typeface="宋体" panose="02010600030101010101" pitchFamily="2" charset="-122"/>
              </a:rPr>
              <a:t>（编辑窗口）</a:t>
            </a:r>
            <a:endParaRPr lang="zh-CN" altLang="en-US" sz="1600" b="1" dirty="0">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282952"/>
                                        </p:tgtEl>
                                        <p:attrNameLst>
                                          <p:attrName>style.visibility</p:attrName>
                                        </p:attrNameLst>
                                      </p:cBhvr>
                                      <p:to>
                                        <p:strVal val="visible"/>
                                      </p:to>
                                    </p:set>
                                    <p:animEffect transition="in" filter="wipe(down)">
                                      <p:cBhvr>
                                        <p:cTn id="12" dur="500"/>
                                        <p:tgtEl>
                                          <p:spTgt spid="32829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282959"/>
                                        </p:tgtEl>
                                        <p:attrNameLst>
                                          <p:attrName>style.visibility</p:attrName>
                                        </p:attrNameLst>
                                      </p:cBhvr>
                                      <p:to>
                                        <p:strVal val="visible"/>
                                      </p:to>
                                    </p:set>
                                    <p:animEffect transition="in" filter="wipe(down)">
                                      <p:cBhvr>
                                        <p:cTn id="17" dur="500"/>
                                        <p:tgtEl>
                                          <p:spTgt spid="32829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82954"/>
                                        </p:tgtEl>
                                        <p:attrNameLst>
                                          <p:attrName>style.visibility</p:attrName>
                                        </p:attrNameLst>
                                      </p:cBhvr>
                                      <p:to>
                                        <p:strVal val="visible"/>
                                      </p:to>
                                    </p:set>
                                    <p:animEffect transition="in" filter="wipe(down)">
                                      <p:cBhvr>
                                        <p:cTn id="22" dur="500"/>
                                        <p:tgtEl>
                                          <p:spTgt spid="32829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2952" grpId="0" animBg="1"/>
      <p:bldP spid="3282952" grpId="1" animBg="1"/>
      <p:bldP spid="3282959" grpId="0" animBg="1"/>
      <p:bldP spid="3282959" grpId="1" animBg="1"/>
      <p:bldP spid="3282954" grpId="0" bldLvl="0" animBg="1"/>
      <p:bldP spid="3282954" grpId="1" animBg="1"/>
      <p:bldP spid="4" grpId="0" animBg="1"/>
      <p:bldP spid="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rPr>
              <a:t>       </a:t>
            </a: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026160"/>
            <a:ext cx="10400030" cy="5461001"/>
            <a:chOff x="6179819" y="993975"/>
            <a:chExt cx="5832530" cy="5628026"/>
          </a:xfrm>
        </p:grpSpPr>
        <p:sp>
          <p:nvSpPr>
            <p:cNvPr id="42" name="矩形 41"/>
            <p:cNvSpPr/>
            <p:nvPr/>
          </p:nvSpPr>
          <p:spPr>
            <a:xfrm>
              <a:off x="6179819" y="1004446"/>
              <a:ext cx="5832530" cy="5617555"/>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6" y="993975"/>
              <a:ext cx="5706820" cy="5537061"/>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Step1</a:t>
              </a:r>
              <a:r>
                <a:rPr lang="zh-CN" altLang="en-US" sz="2000" dirty="0">
                  <a:solidFill>
                    <a:srgbClr val="FF0000"/>
                  </a:solidFill>
                  <a:latin typeface="微软雅黑" panose="020B0503020204020204" pitchFamily="34" charset="-122"/>
                  <a:ea typeface="微软雅黑" panose="020B0503020204020204" pitchFamily="34" charset="-122"/>
                  <a:sym typeface="+mn-ea"/>
                </a:rPr>
                <a:t>：创建项目</a:t>
              </a:r>
            </a:p>
            <a:p>
              <a:pPr marL="285750" indent="0" algn="l" fontAlgn="auto">
                <a:lnSpc>
                  <a:spcPct val="150000"/>
                </a:lnSpc>
                <a:spcBef>
                  <a:spcPts val="1200"/>
                </a:spcBef>
                <a:buClrTx/>
                <a:buSzTx/>
                <a:buNone/>
              </a:pPr>
              <a:r>
                <a:rPr lang="zh-CN" altLang="en-US" sz="2000" dirty="0">
                  <a:solidFill>
                    <a:srgbClr val="FF0000"/>
                  </a:solidFill>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   1）首先新建一个文件夹用于保存即将创建的项目（不要保存在系统盘上）。</a:t>
              </a:r>
            </a:p>
            <a:p>
              <a:pPr marL="285750" indent="0" algn="l" fontAlgn="auto">
                <a:lnSpc>
                  <a:spcPct val="150000"/>
                </a:lnSpc>
                <a:spcBef>
                  <a:spcPts val="1200"/>
                </a:spcBef>
                <a:buClrTx/>
                <a:buSzTx/>
                <a:buNone/>
              </a:pPr>
              <a:r>
                <a:rPr lang="zh-CN" altLang="en-US" sz="2000" dirty="0">
                  <a:latin typeface="微软雅黑" panose="020B0503020204020204" pitchFamily="34" charset="-122"/>
                  <a:ea typeface="微软雅黑" panose="020B0503020204020204" pitchFamily="34" charset="-122"/>
                  <a:sym typeface="+mn-ea"/>
                </a:rPr>
                <a:t>     2）打开Quartus II软件，在主界面中执行File→New Project Wizard…命令，按照向导的提示，完成设置工程文件夹、工程名称以及顶层实体名称。</a:t>
              </a:r>
              <a:endParaRPr lang="zh-CN" altLang="en-US" sz="2000" b="0" kern="1200" baseline="0" dirty="0">
                <a:solidFill>
                  <a:srgbClr val="1C5C90"/>
                </a:solidFill>
                <a:latin typeface="Times New Roman" panose="02020603050405020304" charset="0"/>
                <a:ea typeface="+mn-ea"/>
                <a:cs typeface="Segoe UI" panose="020B0502040204020203" pitchFamily="34" charset="0"/>
              </a:endParaRPr>
            </a:p>
            <a:p>
              <a:pPr marL="285750" algn="l" fontAlgn="auto">
                <a:lnSpc>
                  <a:spcPct val="150000"/>
                </a:lnSpc>
                <a:spcBef>
                  <a:spcPts val="1200"/>
                </a:spcBef>
                <a:buClrTx/>
                <a:buSzTx/>
                <a:buFontTx/>
                <a:buNone/>
              </a:pPr>
              <a:r>
                <a:rPr lang="zh-CN" altLang="en-US" sz="2000" b="1" dirty="0">
                  <a:solidFill>
                    <a:srgbClr val="C00000"/>
                  </a:solidFill>
                  <a:latin typeface="微软雅黑" panose="020B0503020204020204" pitchFamily="34" charset="-122"/>
                  <a:ea typeface="微软雅黑" panose="020B0503020204020204" pitchFamily="34" charset="-122"/>
                  <a:sym typeface="+mn-ea"/>
                </a:rPr>
                <a:t>统一要求：</a:t>
              </a:r>
              <a:r>
                <a:rPr lang="zh-CN" altLang="en-US" sz="2000" dirty="0">
                  <a:latin typeface="微软雅黑" panose="020B0503020204020204" pitchFamily="34" charset="-122"/>
                  <a:ea typeface="微软雅黑" panose="020B0503020204020204" pitchFamily="34" charset="-122"/>
                  <a:sym typeface="+mn-ea"/>
                </a:rPr>
                <a:t>1）所有项目的工作路径在D盘下；2）总的文件夹是你的名字（不能出现汉字）；3）每个项目均有一个独立的文件夹（工作目录）；4）项目构建过程中生成的所有文件，系统默认存于该项目文件夹中；5）项目名称和顶层设计实体名称一定要相同，</a:t>
              </a:r>
              <a:r>
                <a:rPr lang="zh-CN" sz="2000" dirty="0">
                  <a:latin typeface="微软雅黑" panose="020B0503020204020204" pitchFamily="34" charset="-122"/>
                  <a:ea typeface="微软雅黑" panose="020B0503020204020204" pitchFamily="34" charset="-122"/>
                  <a:sym typeface="+mn-ea"/>
                </a:rPr>
                <a:t>且设计</a:t>
              </a:r>
              <a:r>
                <a:rPr lang="zh-CN" altLang="en-US" sz="2000" dirty="0">
                  <a:latin typeface="微软雅黑" panose="020B0503020204020204" pitchFamily="34" charset="-122"/>
                  <a:ea typeface="微软雅黑" panose="020B0503020204020204" pitchFamily="34" charset="-122"/>
                  <a:sym typeface="+mn-ea"/>
                </a:rPr>
                <a:t>实体名称不能为中文、不能使用VHDL的关键字或者与Quartus II设计库中的模块名称相同。</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0|KeepOriginal|True|Title|None|"/>
  <p:tag name="PA" val="v5.2.3"/>
  <p:tag name="RESOURCELIBID_SMARTLAYOUT" val="556092"/>
</p:tagLst>
</file>

<file path=ppt/tags/tag2.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0|KeepOriginal|True|Title|None|"/>
  <p:tag name="PA" val="v5.2.3"/>
  <p:tag name="RESOURCELIBID_SMARTLAYOUT" val="55609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222</TotalTime>
  <Words>2241</Words>
  <Application>Microsoft Office PowerPoint</Application>
  <PresentationFormat>宽屏</PresentationFormat>
  <Paragraphs>204</Paragraphs>
  <Slides>24</Slides>
  <Notes>22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Open Sans</vt:lpstr>
      <vt:lpstr>等线</vt:lpstr>
      <vt:lpstr>方正超粗黑_GBK</vt:lpstr>
      <vt:lpstr>宋体</vt:lpstr>
      <vt:lpstr>微软雅黑</vt:lpstr>
      <vt:lpstr>Arial</vt:lpstr>
      <vt:lpstr>Calibri</vt:lpstr>
      <vt:lpstr>Segoe UI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徐 明珠</cp:lastModifiedBy>
  <cp:revision>917</cp:revision>
  <dcterms:created xsi:type="dcterms:W3CDTF">2017-08-18T03:02:00Z</dcterms:created>
  <dcterms:modified xsi:type="dcterms:W3CDTF">2023-03-03T05:31:36Z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y fmtid="{D5CDD505-2E9C-101B-9397-08002B2CF9AE}" pid="3" name="KSORubyTemplateID">
    <vt:lpwstr>13</vt:lpwstr>
  </property>
</Properties>
</file>