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2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869" r:id="rId2"/>
    <p:sldId id="2418" r:id="rId3"/>
    <p:sldId id="1870" r:id="rId4"/>
    <p:sldId id="2471" r:id="rId5"/>
    <p:sldId id="2472" r:id="rId6"/>
    <p:sldId id="2473" r:id="rId7"/>
    <p:sldId id="2474" r:id="rId8"/>
    <p:sldId id="2475" r:id="rId9"/>
    <p:sldId id="2476" r:id="rId10"/>
    <p:sldId id="2478" r:id="rId11"/>
    <p:sldId id="2479" r:id="rId12"/>
    <p:sldId id="2480" r:id="rId13"/>
    <p:sldId id="2481" r:id="rId14"/>
    <p:sldId id="2482" r:id="rId15"/>
    <p:sldId id="2484" r:id="rId16"/>
    <p:sldId id="2491" r:id="rId17"/>
    <p:sldId id="2492" r:id="rId18"/>
    <p:sldId id="2493" r:id="rId19"/>
    <p:sldId id="2494" r:id="rId20"/>
    <p:sldId id="2495" r:id="rId21"/>
    <p:sldId id="2496" r:id="rId22"/>
    <p:sldId id="2497" r:id="rId23"/>
    <p:sldId id="2498" r:id="rId24"/>
    <p:sldId id="2499" r:id="rId25"/>
    <p:sldId id="2500" r:id="rId26"/>
    <p:sldId id="2501" r:id="rId27"/>
    <p:sldId id="2502" r:id="rId28"/>
    <p:sldId id="2503" r:id="rId29"/>
    <p:sldId id="2505" r:id="rId30"/>
    <p:sldId id="2486" r:id="rId31"/>
    <p:sldId id="2513" r:id="rId32"/>
    <p:sldId id="2504" r:id="rId33"/>
    <p:sldId id="2514" r:id="rId34"/>
    <p:sldId id="2507" r:id="rId35"/>
    <p:sldId id="244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" initials="q" lastIdx="1" clrIdx="0"/>
  <p:cmAuthor id="2" name="l lv" initials="l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CF632F"/>
    <a:srgbClr val="920000"/>
    <a:srgbClr val="AC5208"/>
    <a:srgbClr val="E46C0A"/>
    <a:srgbClr val="D9D9D9"/>
    <a:srgbClr val="FFFFFF"/>
    <a:srgbClr val="AF5427"/>
    <a:srgbClr val="7F7F7F"/>
    <a:srgbClr val="8D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2260" autoAdjust="0"/>
  </p:normalViewPr>
  <p:slideViewPr>
    <p:cSldViewPr snapToGrid="0">
      <p:cViewPr varScale="1">
        <p:scale>
          <a:sx n="79" d="100"/>
          <a:sy n="79" d="100"/>
        </p:scale>
        <p:origin x="864" y="67"/>
      </p:cViewPr>
      <p:guideLst>
        <p:guide orient="horz" pos="2268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4B-DF05-4CC7-8015-AF654268B2BB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C3DC-3FDA-4636-A157-993992E91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 2014,'74'0,"1"0,-1 0,75 0,25 0,-100 0,125 0,-75-25,-25 0,124 25,-148-25,198 25,-174-25,149 25,-149 0,-24 0,197 0,-147-25,-26 25,198 0,-197 0,24-24,173-1,-173 25,25-25,-25 25,224-50,-224 50,-25 0,0 0,174 0,-198 0,24 0,0 0,-25 0,199 0,-149 0,-24-24,24 24,0 0,25 0,-25 0,198 0,-148-25,-25 25,-50 0,0-25,75 0,-100 25,1-25,24 1,-25-1,1-25,-26-24,51 24,-26-24,-24-1,-1 1,-123 0,-1 49,-123-74,-50-1,99 51,-198-75,223 74,-224-49,-49 0,273 49,-173 0,197 26,-73-1,98 0,-24 25,25 0,-1 0,-24 0,25 0,-1 0,1 25,-1-25,-24 49,0-24,24 25,1-1,-50 26,49-50,-123 24,124-24,-26 0,75 49,-24 1,-1-1,1 25,-1-24,50-1,-25 1,25-1,0 0,25 1,0-1,49-24,1 49,-1-25,1-49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159 531,'74'0,"1"-25,-1 25,0 0,0-25,1 25,-1 0,0-25,0 25,1-25,-1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865 422,'0'74,"0"1,0 24,-25-25,0 0,1 25,-1-24,-50 24,1-25,0 0,-1 25,1-24,-25 24,24-25,1-24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194 545,'74'-25,"0"0,0 1,25-1,0 25,-24 0,-26 74,-98 0,-1 1,-24-26,0 1,-1-50,-24 49,25-49,0 49,148-49,0 0,25-24,-24-1,-1 25,0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212 451,'74'0,"1"-24,-1 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196 558,'74'0,"26"0,48-49,-48 49,98-24,-24-1,-100 25,100 0,-50-24,0 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217 432,'0'74,"0"0,0 1,0-1,0 0,0 0,0 25,0 0,0 0,0 0,0-25,0 1,0 24,0-25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477 443,'-25'99,"-49"-25,0-24,-25-1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221 444,'73'74,"-24"1,-24-1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435 425,'0'74,"-25"25,-24-25,-26-24,26 24,98-148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599 434,'74'25,"0"24,-74 25,0 0,-74 1,0-26,0 25,0-24,-1-1,1-24,0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982 610,'48'0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237 443,'48'73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341 450,'-49'73,"0"1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676 454,'24'74,"-24"1,-24-1,-51-25,26 26,-25-51,-25 26,24-1,1-49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237 462,'48'75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270 432,'74'0,"1"0,-1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406 432,'24'74,"-24"25,0-25,0 0,-24 0,-1 0,0 1,25-1,-49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271 441,'74'0,"0"0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268 449,'24'74,"0"-1,-24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274 451,'98'0,"-24"0,-1 25,-73 49,0 0,-24 0,-50-50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270 480,'74'0,"1"-24,-1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 559,'48'0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691 465,'-50'73,"-24"-24,0-49,-50 25,50-25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480 445,'0'99,"-24"1,-51 48,51-48,-1-26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388 477,'-25'73,"25"1,25-1,49-73,0-24,-49-50,-25 1,0-1,-74 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566 448,'-50'99,"25"-26,-24 26,-1-25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465 523,'-24'74,"-1"0,25 1,25-1,49-74,0 0,-24-74,-26-1,-24 1,25 0,-99 25,0 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 218,'48'0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926 260,'48'0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504 304,'-49'74,"-1"0,0-1,1 1,24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398 334,'-49'74,"25"1,-25-1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444 405,'-24'74,"-26"0,1 0,-1 1,50-1,74-25,1-73,-1-51,-49 1,-1 0,1 0,0-1,-25 1,-74 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322 384,'0'74,"0"0,-25-1,0 1,25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275 382,'0'74,"0"0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524 258,'-49'74,"122"-50,-73-97,-73 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CA7E4-BE83-4922-803A-7A037F244C1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t>21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汉字表示的加才是加法运算，所有用</a:t>
            </a:r>
            <a:r>
              <a:rPr kumimoji="1" lang="en-US" altLang="zh-CN" dirty="0">
                <a:sym typeface="+mn-ea"/>
              </a:rPr>
              <a:t>+ </a:t>
            </a:r>
            <a:r>
              <a:rPr kumimoji="1" lang="zh-CN" altLang="en-US">
                <a:sym typeface="+mn-ea"/>
              </a:rPr>
              <a:t>表示的都是逻辑运算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触发器符号是</a:t>
            </a:r>
            <a:r>
              <a:rPr kumimoji="1" lang="en-US" altLang="zh-CN">
                <a:sym typeface="+mn-ea"/>
              </a:rPr>
              <a:t>dff</a:t>
            </a:r>
            <a:r>
              <a:rPr kumimoji="1" lang="zh-CN" altLang="en-US">
                <a:sym typeface="+mn-ea"/>
              </a:rPr>
              <a:t>：data flip-flop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94387" y="274654"/>
            <a:ext cx="3130549" cy="583592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6386" y="274654"/>
            <a:ext cx="9194800" cy="58359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7" y="4407108"/>
            <a:ext cx="10363200" cy="1362138"/>
          </a:xfrm>
          <a:prstGeom prst="rect">
            <a:avLst/>
          </a:prstGeom>
        </p:spPr>
        <p:txBody>
          <a:bodyPr anchor="t"/>
          <a:lstStyle>
            <a:lvl1pPr algn="l">
              <a:defRPr sz="40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7" y="2906848"/>
            <a:ext cx="10363200" cy="15002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1pPr>
            <a:lvl2pPr marL="458470" indent="0">
              <a:buNone/>
              <a:defRPr sz="1805">
                <a:solidFill>
                  <a:schemeClr val="tx1">
                    <a:tint val="75000"/>
                  </a:schemeClr>
                </a:solidFill>
              </a:defRPr>
            </a:lvl2pPr>
            <a:lvl3pPr marL="91694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3754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83324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2917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7501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320865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66712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6388" y="1595519"/>
            <a:ext cx="6161616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1203" y="1595519"/>
            <a:ext cx="6163733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87"/>
            <a:ext cx="5386917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979"/>
            <a:ext cx="5386917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87"/>
            <a:ext cx="5389034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979"/>
            <a:ext cx="5389034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3064"/>
            <a:ext cx="4011084" cy="1162105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6" y="273063"/>
            <a:ext cx="6815668" cy="5853385"/>
          </a:xfrm>
          <a:prstGeom prst="rect">
            <a:avLst/>
          </a:prstGeom>
        </p:spPr>
        <p:txBody>
          <a:bodyPr/>
          <a:lstStyle>
            <a:lvl1pPr>
              <a:defRPr sz="3210"/>
            </a:lvl1pPr>
            <a:lvl2pPr>
              <a:defRPr sz="2805"/>
            </a:lvl2pPr>
            <a:lvl3pPr>
              <a:defRPr sz="2405"/>
            </a:lvl3pPr>
            <a:lvl4pPr>
              <a:defRPr sz="2005"/>
            </a:lvl4pPr>
            <a:lvl5pPr>
              <a:defRPr sz="2005"/>
            </a:lvl5pPr>
            <a:lvl6pPr>
              <a:defRPr sz="2005"/>
            </a:lvl6pPr>
            <a:lvl7pPr>
              <a:defRPr sz="2005"/>
            </a:lvl7pPr>
            <a:lvl8pPr>
              <a:defRPr sz="2005"/>
            </a:lvl8pPr>
            <a:lvl9pPr>
              <a:defRPr sz="2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6" y="1435169"/>
            <a:ext cx="4011084" cy="4691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25" y="4800831"/>
            <a:ext cx="7315200" cy="566764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25" y="612808"/>
            <a:ext cx="7315200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10"/>
            </a:lvl1pPr>
            <a:lvl2pPr marL="458470" indent="0">
              <a:buNone/>
              <a:defRPr sz="2805"/>
            </a:lvl2pPr>
            <a:lvl3pPr marL="916940" indent="0">
              <a:buNone/>
              <a:defRPr sz="2405"/>
            </a:lvl3pPr>
            <a:lvl4pPr marL="1375410" indent="0">
              <a:buNone/>
              <a:defRPr sz="2005"/>
            </a:lvl4pPr>
            <a:lvl5pPr marL="1833245" indent="0">
              <a:buNone/>
              <a:defRPr sz="2005"/>
            </a:lvl5pPr>
            <a:lvl6pPr marL="2291715" indent="0">
              <a:buNone/>
              <a:defRPr sz="2005"/>
            </a:lvl6pPr>
            <a:lvl7pPr marL="2750185" indent="0">
              <a:buNone/>
              <a:defRPr sz="2005"/>
            </a:lvl7pPr>
            <a:lvl8pPr marL="3208655" indent="0">
              <a:buNone/>
              <a:defRPr sz="2005"/>
            </a:lvl8pPr>
            <a:lvl9pPr marL="3667125" indent="0">
              <a:buNone/>
              <a:defRPr sz="20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25" y="5367590"/>
            <a:ext cx="7315200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68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"/>
            <a:ext cx="12192000" cy="68583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"/>
          </a:p>
        </p:txBody>
      </p:sp>
      <p:grpSp>
        <p:nvGrpSpPr>
          <p:cNvPr id="8" name="组合 79"/>
          <p:cNvGrpSpPr/>
          <p:nvPr userDrawn="1"/>
        </p:nvGrpSpPr>
        <p:grpSpPr bwMode="auto">
          <a:xfrm>
            <a:off x="5502556" y="6401348"/>
            <a:ext cx="6689445" cy="135293"/>
            <a:chOff x="-1482301" y="654016"/>
            <a:chExt cx="5674281" cy="188020"/>
          </a:xfrm>
        </p:grpSpPr>
        <p:grpSp>
          <p:nvGrpSpPr>
            <p:cNvPr id="9" name="组合 80"/>
            <p:cNvGrpSpPr/>
            <p:nvPr/>
          </p:nvGrpSpPr>
          <p:grpSpPr bwMode="auto">
            <a:xfrm>
              <a:off x="-1482301" y="654016"/>
              <a:ext cx="3509703" cy="94159"/>
              <a:chOff x="-7724717" y="5018088"/>
              <a:chExt cx="11382317" cy="125412"/>
            </a:xfrm>
          </p:grpSpPr>
          <p:sp>
            <p:nvSpPr>
              <p:cNvPr id="14" name="矩形 84"/>
              <p:cNvSpPr>
                <a:spLocks noChangeArrowheads="1"/>
              </p:cNvSpPr>
              <p:nvPr/>
            </p:nvSpPr>
            <p:spPr bwMode="auto">
              <a:xfrm>
                <a:off x="-7724717" y="5018088"/>
                <a:ext cx="9553517" cy="12541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0070C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85"/>
              <p:cNvSpPr>
                <a:spLocks noChangeArrowheads="1"/>
              </p:cNvSpPr>
              <p:nvPr/>
            </p:nvSpPr>
            <p:spPr bwMode="auto">
              <a:xfrm>
                <a:off x="1828800" y="5018088"/>
                <a:ext cx="1828800" cy="12541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1463496" y="748175"/>
              <a:ext cx="2728484" cy="93861"/>
              <a:chOff x="2529786" y="20317"/>
              <a:chExt cx="5456968" cy="125412"/>
            </a:xfrm>
          </p:grpSpPr>
          <p:sp>
            <p:nvSpPr>
              <p:cNvPr id="12" name="矩形 82"/>
              <p:cNvSpPr>
                <a:spLocks noChangeArrowheads="1"/>
              </p:cNvSpPr>
              <p:nvPr/>
            </p:nvSpPr>
            <p:spPr bwMode="auto">
              <a:xfrm>
                <a:off x="2529786" y="20317"/>
                <a:ext cx="1126142" cy="125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矩形 83"/>
              <p:cNvSpPr>
                <a:spLocks noChangeArrowheads="1"/>
              </p:cNvSpPr>
              <p:nvPr/>
            </p:nvSpPr>
            <p:spPr bwMode="auto">
              <a:xfrm>
                <a:off x="3655928" y="20317"/>
                <a:ext cx="4330826" cy="125412"/>
              </a:xfrm>
              <a:prstGeom prst="rect">
                <a:avLst/>
              </a:prstGeom>
              <a:solidFill>
                <a:srgbClr val="F49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186"/>
            <a:ext cx="12192001" cy="6882505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" y="-50481"/>
            <a:ext cx="12192001" cy="69088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6305" rtl="0" eaLnBrk="1" latinLnBrk="0" hangingPunct="1"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535" indent="-3435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638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60464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48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42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89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6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47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94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41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24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1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18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65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2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26" Type="http://schemas.openxmlformats.org/officeDocument/2006/relationships/customXml" Target="../ink/ink12.xml"/><Relationship Id="rId39" Type="http://schemas.openxmlformats.org/officeDocument/2006/relationships/image" Target="../media/image36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40.png"/><Relationship Id="rId50" Type="http://schemas.openxmlformats.org/officeDocument/2006/relationships/customXml" Target="../ink/ink24.xml"/><Relationship Id="rId55" Type="http://schemas.openxmlformats.org/officeDocument/2006/relationships/image" Target="../media/image44.png"/><Relationship Id="rId63" Type="http://schemas.openxmlformats.org/officeDocument/2006/relationships/customXml" Target="../ink/ink31.xml"/><Relationship Id="rId68" Type="http://schemas.openxmlformats.org/officeDocument/2006/relationships/image" Target="../media/image5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0.xml"/><Relationship Id="rId29" Type="http://schemas.openxmlformats.org/officeDocument/2006/relationships/image" Target="../media/image31.png"/><Relationship Id="rId11" Type="http://schemas.openxmlformats.org/officeDocument/2006/relationships/image" Target="../media/image2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5.png"/><Relationship Id="rId40" Type="http://schemas.openxmlformats.org/officeDocument/2006/relationships/customXml" Target="../ink/ink19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28.xml"/><Relationship Id="rId66" Type="http://schemas.openxmlformats.org/officeDocument/2006/relationships/image" Target="../media/image49.png"/><Relationship Id="rId5" Type="http://schemas.openxmlformats.org/officeDocument/2006/relationships/image" Target="../media/image19.png"/><Relationship Id="rId61" Type="http://schemas.openxmlformats.org/officeDocument/2006/relationships/customXml" Target="../ink/ink30.xml"/><Relationship Id="rId14" Type="http://schemas.openxmlformats.org/officeDocument/2006/relationships/customXml" Target="../ink/ink9.xml"/><Relationship Id="rId27" Type="http://schemas.openxmlformats.org/officeDocument/2006/relationships/image" Target="../media/image30.png"/><Relationship Id="rId30" Type="http://schemas.openxmlformats.org/officeDocument/2006/relationships/customXml" Target="../ink/ink14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image" Target="../media/image48.png"/><Relationship Id="rId69" Type="http://schemas.openxmlformats.org/officeDocument/2006/relationships/customXml" Target="../ink/ink34.xml"/><Relationship Id="rId8" Type="http://schemas.openxmlformats.org/officeDocument/2006/relationships/customXml" Target="../ink/ink6.xml"/><Relationship Id="rId51" Type="http://schemas.openxmlformats.org/officeDocument/2006/relationships/image" Target="../media/image42.png"/><Relationship Id="rId3" Type="http://schemas.openxmlformats.org/officeDocument/2006/relationships/image" Target="../media/image8.emf"/><Relationship Id="rId12" Type="http://schemas.openxmlformats.org/officeDocument/2006/relationships/customXml" Target="../ink/ink8.xml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6.png"/><Relationship Id="rId67" Type="http://schemas.openxmlformats.org/officeDocument/2006/relationships/customXml" Target="../ink/ink33.xml"/><Relationship Id="rId41" Type="http://schemas.openxmlformats.org/officeDocument/2006/relationships/image" Target="../media/image37.png"/><Relationship Id="rId54" Type="http://schemas.openxmlformats.org/officeDocument/2006/relationships/customXml" Target="../ink/ink26.xml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7.xml"/><Relationship Id="rId31" Type="http://schemas.openxmlformats.org/officeDocument/2006/relationships/image" Target="../media/image32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customXml" Target="../ink/ink32.xml"/><Relationship Id="rId4" Type="http://schemas.openxmlformats.org/officeDocument/2006/relationships/customXml" Target="../ink/ink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738517" y="5678324"/>
            <a:ext cx="3424322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山东大学软件学院      徐明珠</a:t>
            </a:r>
          </a:p>
        </p:txBody>
      </p:sp>
      <p:sp>
        <p:nvSpPr>
          <p:cNvPr id="41" name="TextBox 52"/>
          <p:cNvSpPr txBox="1"/>
          <p:nvPr/>
        </p:nvSpPr>
        <p:spPr>
          <a:xfrm>
            <a:off x="8684895" y="6054090"/>
            <a:ext cx="15551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2023.03</a:t>
            </a: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39" grpId="0"/>
      <p:bldP spid="4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793240"/>
            <a:ext cx="10622280" cy="4632960"/>
            <a:chOff x="6179819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997362"/>
              <a:ext cx="5511374" cy="4776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）了解移位器在实现乘除运算及逻辑移位（串并转换）中的作用；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）为模型机运算器部分实现定点乘法或除法运算奠定基础。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与、或门电路若干。</a:t>
              </a:r>
            </a:p>
            <a:p>
              <a:pPr algn="l" fontAlgn="auto">
                <a:lnSpc>
                  <a:spcPts val="3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设计一个移位器，采用传送方式实现四位二进制数的移位电路。</a:t>
              </a:r>
            </a:p>
            <a:p>
              <a:pPr algn="l" fontAlgn="auto">
                <a:lnSpc>
                  <a:spcPts val="3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</a:t>
              </a:r>
              <a:r>
                <a:rPr lang="zh-CN" altLang="en-US" sz="20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具体要求：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在控制电位的控制下可实现数据的移位操作，包括左移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）、</a:t>
              </a:r>
            </a:p>
            <a:p>
              <a:pPr algn="l" fontAlgn="auto">
                <a:lnSpc>
                  <a:spcPts val="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右移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）和直送（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）功能，空位补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37285" y="1793240"/>
            <a:ext cx="9418320" cy="4131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1701800"/>
            <a:ext cx="8492490" cy="4161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1725" y="6019800"/>
            <a:ext cx="490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移位器结构框图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7073900" y="2696210"/>
              <a:ext cx="2840355" cy="6165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7073900" y="2696210"/>
                <a:ext cx="284035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8770620" y="544703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8770620" y="5447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9905365" y="4991100"/>
              <a:ext cx="1778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9905365" y="499110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141605"/>
            <a:ext cx="12192635" cy="700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pic>
        <p:nvPicPr>
          <p:cNvPr id="84994" name="图片 849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5" y="0"/>
            <a:ext cx="9036050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509520" y="2714625"/>
              <a:ext cx="80645" cy="133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509520" y="2714625"/>
                <a:ext cx="806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2465070" y="2981960"/>
              <a:ext cx="44450" cy="806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465070" y="298196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2419985" y="3169920"/>
              <a:ext cx="116205" cy="1695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2419985" y="316992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2428875" y="3429000"/>
              <a:ext cx="18415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2428875" y="3429000"/>
                <a:ext cx="1841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2456180" y="3410585"/>
              <a:ext cx="360" cy="539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2456180" y="3410585"/>
                <a:ext cx="36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墨迹 6"/>
              <p14:cNvContentPartPr/>
              <p14:nvPr/>
            </p14:nvContentPartPr>
            <p14:xfrm>
              <a:off x="4242435" y="2303780"/>
              <a:ext cx="26670" cy="35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4242435" y="230378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1419860" y="3848100"/>
              <a:ext cx="294640" cy="36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3"/>
            </p:blipFill>
            <p:spPr>
              <a:xfrm>
                <a:off x="1419860" y="3848100"/>
                <a:ext cx="2946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墨迹 11"/>
              <p14:cNvContentPartPr/>
              <p14:nvPr/>
            </p14:nvContentPartPr>
            <p14:xfrm>
              <a:off x="1303655" y="3768090"/>
              <a:ext cx="259080" cy="437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5"/>
            </p:blipFill>
            <p:spPr>
              <a:xfrm>
                <a:off x="1303655" y="3768090"/>
                <a:ext cx="2590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墨迹 12"/>
              <p14:cNvContentPartPr/>
              <p14:nvPr/>
            </p14:nvContentPartPr>
            <p14:xfrm>
              <a:off x="1509395" y="3982085"/>
              <a:ext cx="205105" cy="1517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7"/>
            </p:blipFill>
            <p:spPr>
              <a:xfrm>
                <a:off x="1509395" y="398208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墨迹 13"/>
              <p14:cNvContentPartPr/>
              <p14:nvPr/>
            </p14:nvContentPartPr>
            <p14:xfrm>
              <a:off x="1892935" y="3812540"/>
              <a:ext cx="80645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9"/>
            </p:blipFill>
            <p:spPr>
              <a:xfrm>
                <a:off x="1892935" y="38125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墨迹 14"/>
              <p14:cNvContentPartPr/>
              <p14:nvPr/>
            </p14:nvContentPartPr>
            <p14:xfrm>
              <a:off x="1750060" y="3893185"/>
              <a:ext cx="46482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1"/>
            </p:blipFill>
            <p:spPr>
              <a:xfrm>
                <a:off x="1750060" y="3893185"/>
                <a:ext cx="4648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墨迹 15"/>
              <p14:cNvContentPartPr/>
              <p14:nvPr/>
            </p14:nvContentPartPr>
            <p14:xfrm>
              <a:off x="1938020" y="3857625"/>
              <a:ext cx="360" cy="419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3"/>
            </p:blipFill>
            <p:spPr>
              <a:xfrm>
                <a:off x="1938020" y="3857625"/>
                <a:ext cx="36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墨迹 16"/>
              <p14:cNvContentPartPr/>
              <p14:nvPr/>
            </p14:nvContentPartPr>
            <p14:xfrm>
              <a:off x="1830705" y="3955415"/>
              <a:ext cx="98425" cy="984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5"/>
            </p:blipFill>
            <p:spPr>
              <a:xfrm>
                <a:off x="1830705" y="395541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墨迹 17"/>
              <p14:cNvContentPartPr/>
              <p14:nvPr/>
            </p14:nvContentPartPr>
            <p14:xfrm>
              <a:off x="1973580" y="3964305"/>
              <a:ext cx="53340" cy="806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7"/>
            </p:blipFill>
            <p:spPr>
              <a:xfrm>
                <a:off x="1973580" y="3964305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墨迹 18"/>
              <p14:cNvContentPartPr/>
              <p14:nvPr/>
            </p14:nvContentPartPr>
            <p14:xfrm>
              <a:off x="2116455" y="3794760"/>
              <a:ext cx="71755" cy="1339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9"/>
            </p:blipFill>
            <p:spPr>
              <a:xfrm>
                <a:off x="2116455" y="379476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墨迹 19"/>
              <p14:cNvContentPartPr/>
              <p14:nvPr/>
            </p14:nvContentPartPr>
            <p14:xfrm>
              <a:off x="2036445" y="3875405"/>
              <a:ext cx="187325" cy="2139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1"/>
            </p:blipFill>
            <p:spPr>
              <a:xfrm>
                <a:off x="2036445" y="3875405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墨迹 20"/>
              <p14:cNvContentPartPr/>
              <p14:nvPr/>
            </p14:nvContentPartPr>
            <p14:xfrm>
              <a:off x="2116455" y="3955415"/>
              <a:ext cx="17780" cy="266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3"/>
            </p:blipFill>
            <p:spPr>
              <a:xfrm>
                <a:off x="2116455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墨迹 21"/>
              <p14:cNvContentPartPr/>
              <p14:nvPr/>
            </p14:nvContentPartPr>
            <p14:xfrm>
              <a:off x="2170430" y="4018280"/>
              <a:ext cx="35560" cy="533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5"/>
            </p:blipFill>
            <p:spPr>
              <a:xfrm>
                <a:off x="2170430" y="4018280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墨迹 22"/>
              <p14:cNvContentPartPr/>
              <p14:nvPr/>
            </p14:nvContentPartPr>
            <p14:xfrm>
              <a:off x="2054225" y="4053840"/>
              <a:ext cx="169545" cy="1695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7"/>
            </p:blipFill>
            <p:spPr>
              <a:xfrm>
                <a:off x="2054225" y="405384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墨迹 23"/>
              <p14:cNvContentPartPr/>
              <p14:nvPr/>
            </p14:nvContentPartPr>
            <p14:xfrm>
              <a:off x="2116455" y="4124960"/>
              <a:ext cx="17780" cy="273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9"/>
            </p:blipFill>
            <p:spPr>
              <a:xfrm>
                <a:off x="2116455" y="412496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墨迹 24"/>
              <p14:cNvContentPartPr/>
              <p14:nvPr/>
            </p14:nvContentPartPr>
            <p14:xfrm>
              <a:off x="2411095" y="3857625"/>
              <a:ext cx="80645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1"/>
            </p:blipFill>
            <p:spPr>
              <a:xfrm>
                <a:off x="2411095" y="385762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墨迹 25"/>
              <p14:cNvContentPartPr/>
              <p14:nvPr/>
            </p14:nvContentPartPr>
            <p14:xfrm>
              <a:off x="2304415" y="3857625"/>
              <a:ext cx="62230" cy="2762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3"/>
            </p:blipFill>
            <p:spPr>
              <a:xfrm>
                <a:off x="2304415" y="3857625"/>
                <a:ext cx="6223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墨迹 26"/>
              <p14:cNvContentPartPr/>
              <p14:nvPr/>
            </p14:nvContentPartPr>
            <p14:xfrm>
              <a:off x="2419985" y="3937635"/>
              <a:ext cx="5397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5"/>
            </p:blipFill>
            <p:spPr>
              <a:xfrm>
                <a:off x="2419985" y="3937635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墨迹 27"/>
              <p14:cNvContentPartPr/>
              <p14:nvPr/>
            </p14:nvContentPartPr>
            <p14:xfrm>
              <a:off x="2393315" y="4009390"/>
              <a:ext cx="17780" cy="8001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7"/>
            </p:blipFill>
            <p:spPr>
              <a:xfrm>
                <a:off x="2393315" y="4009390"/>
                <a:ext cx="177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墨迹 28"/>
              <p14:cNvContentPartPr/>
              <p14:nvPr/>
            </p14:nvContentPartPr>
            <p14:xfrm>
              <a:off x="2447290" y="4027170"/>
              <a:ext cx="88900" cy="977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9"/>
            </p:blipFill>
            <p:spPr>
              <a:xfrm>
                <a:off x="2447290" y="4027170"/>
                <a:ext cx="889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墨迹 29"/>
              <p14:cNvContentPartPr/>
              <p14:nvPr/>
            </p14:nvContentPartPr>
            <p14:xfrm>
              <a:off x="2411095" y="4071620"/>
              <a:ext cx="80645" cy="889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9"/>
            </p:blipFill>
            <p:spPr>
              <a:xfrm>
                <a:off x="2411095" y="407162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2634615" y="4152265"/>
              <a:ext cx="142875" cy="533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2634615" y="4152265"/>
                <a:ext cx="1428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2964815" y="3973195"/>
              <a:ext cx="53975" cy="1879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2964815" y="3973195"/>
                <a:ext cx="539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3241675" y="4036060"/>
              <a:ext cx="71755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3241675" y="4036060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3500755" y="4000500"/>
              <a:ext cx="62865" cy="1244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3500755" y="4000500"/>
                <a:ext cx="628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3715385" y="4009390"/>
              <a:ext cx="98425" cy="13398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3715385" y="4009390"/>
                <a:ext cx="98425" cy="13398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452881"/>
            <a:ext cx="10622280" cy="5172075"/>
            <a:chOff x="6179819" y="881757"/>
            <a:chExt cx="5639138" cy="5604808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489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5377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-25146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原理图输入：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用图形输入法完成逻辑电路输入；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引脚绑定：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将四位二进制数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0绑定在四个开关上；将4位输出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个指示灯上；三个控制端LM、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均为高电位有效，绑定在相应开关上。完 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毕后下载。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功能测试：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设置输入开关为任意4位数，在LM、DM、RM的作用下分别观察指示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灯的显示，并分析其正确性。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生成元件符号。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扩展到</a:t>
              </a:r>
              <a:r>
                <a:rPr lang="en-US" altLang="zh-CN" sz="20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8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位，生成元件符号；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8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）实现补码的算术移位（选做，模型机设计中也作为可选的扩展要求）。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9431655" y="1946275"/>
              <a:ext cx="177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9431655" y="1946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8270875" y="232156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270875" y="232156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9440" y="1686561"/>
            <a:ext cx="10621645" cy="4680585"/>
            <a:chOff x="6180156" y="881757"/>
            <a:chExt cx="5638801" cy="5072196"/>
          </a:xfrm>
        </p:grpSpPr>
        <p:sp>
          <p:nvSpPr>
            <p:cNvPr id="42" name="矩形 41"/>
            <p:cNvSpPr/>
            <p:nvPr/>
          </p:nvSpPr>
          <p:spPr>
            <a:xfrm>
              <a:off x="6180156" y="996674"/>
              <a:ext cx="5638801" cy="4957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47234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1）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学习超前进位电路的设计方法；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2）了解超前进位链的工作原理；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3）为微程序控制的模型机综合设计奠定基础。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 PC机一台；2）JYS—X 实验系统一套； 3）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74182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电路。</a:t>
              </a:r>
              <a:endParaRPr lang="zh-CN" altLang="en-US" sz="24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设计一个具备超前进位能力的数据宽度为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/8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位的多功能ALU，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     能实现多种算术和逻辑运算。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</a:t>
            </a:r>
            <a:r>
              <a:rPr lang="zh-CN" altLang="en-US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9440" y="1701165"/>
            <a:ext cx="10621645" cy="4855845"/>
            <a:chOff x="944" y="2679"/>
            <a:chExt cx="16727" cy="7647"/>
          </a:xfrm>
        </p:grpSpPr>
        <p:sp>
          <p:nvSpPr>
            <p:cNvPr id="42" name="矩形 41"/>
            <p:cNvSpPr/>
            <p:nvPr/>
          </p:nvSpPr>
          <p:spPr>
            <a:xfrm>
              <a:off x="944" y="2823"/>
              <a:ext cx="16727" cy="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1322" y="2679"/>
              <a:ext cx="16349" cy="7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4、实验步骤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1）原理图输入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：采用图形输入法完成实验电路的原理图输入；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2）管脚定义：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将原理图中的输入输出定义在适当的管脚上；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3）原理图编译、适配和下载：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在QuartusⅡ环境中选择EP2C8Q208C8器件，进行原理图的编译和适配，无误后完成下载。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4）功能测试：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(1)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输入A=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00000000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1001010，B=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11111111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10010111，s3s2s1s0=1001时，测试其输出（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以库元件</a:t>
              </a:r>
              <a:r>
                <a:rPr lang="en-US" altLang="zh-CN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为例：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可做补码加法和异或运算，其中加法运算的Cn=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(2)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将S3-S0引脚重新定义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(0110)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，进行减法（Cn=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）以及逻辑同或的的运算。</a:t>
              </a:r>
            </a:p>
            <a:p>
              <a:pPr marL="28575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5）生成元件符号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</a:t>
            </a:r>
            <a:r>
              <a:rPr lang="zh-CN" altLang="en-US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1027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28" name="Rectangle 5"/>
          <p:cNvSpPr/>
          <p:nvPr/>
        </p:nvSpPr>
        <p:spPr>
          <a:xfrm>
            <a:off x="609600" y="1066800"/>
            <a:ext cx="11582400" cy="2840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是运算部件的核心。而全加器是构成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的核心，因此，用硬件实现算逻运算功能需解决下面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个问题：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如何构成一位全加器？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如何实现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位并行加法器？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如何以全加器为核心，构造实现多种算逻运算的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？</a:t>
            </a:r>
          </a:p>
          <a:p>
            <a:pPr>
              <a:spcBef>
                <a:spcPct val="45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charset="-122"/>
              </a:rPr>
              <a:t>加法单元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</a:t>
            </a: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0" y="3200400"/>
            <a:ext cx="5827713" cy="2971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30" name="Text Box 7"/>
          <p:cNvSpPr txBox="1"/>
          <p:nvPr/>
        </p:nvSpPr>
        <p:spPr>
          <a:xfrm>
            <a:off x="914400" y="3962400"/>
            <a:ext cx="4894263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、半加和全加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半加：用异或逻辑实现；</a:t>
            </a:r>
          </a:p>
        </p:txBody>
      </p:sp>
      <p:sp>
        <p:nvSpPr>
          <p:cNvPr id="1031" name="Text Box 9"/>
          <p:cNvSpPr txBox="1"/>
          <p:nvPr/>
        </p:nvSpPr>
        <p:spPr>
          <a:xfrm>
            <a:off x="914400" y="5638800"/>
            <a:ext cx="4572000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全加：用两次半加实现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    一位全加。</a:t>
            </a:r>
          </a:p>
        </p:txBody>
      </p:sp>
      <p:sp>
        <p:nvSpPr>
          <p:cNvPr id="1032" name="Text Box 10"/>
          <p:cNvSpPr txBox="1"/>
          <p:nvPr/>
        </p:nvSpPr>
        <p:spPr>
          <a:xfrm>
            <a:off x="6502400" y="6324600"/>
            <a:ext cx="4267200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图例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一位全加器逻辑框图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回顾：算术逻辑单元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ALU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971" y="4962159"/>
            <a:ext cx="1600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52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3" name="Text Box 4"/>
          <p:cNvSpPr txBox="1">
            <a:spLocks noChangeAspect="1"/>
          </p:cNvSpPr>
          <p:nvPr/>
        </p:nvSpPr>
        <p:spPr>
          <a:xfrm>
            <a:off x="3155950" y="3962400"/>
            <a:ext cx="485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(a)                                    (b)</a:t>
            </a:r>
          </a:p>
        </p:txBody>
      </p:sp>
      <p:sp>
        <p:nvSpPr>
          <p:cNvPr id="2054" name="Text Box 112"/>
          <p:cNvSpPr txBox="1"/>
          <p:nvPr/>
        </p:nvSpPr>
        <p:spPr>
          <a:xfrm>
            <a:off x="3024188" y="4437063"/>
            <a:ext cx="5689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用异或逻辑构成的全加器</a:t>
            </a:r>
          </a:p>
        </p:txBody>
      </p:sp>
      <p:grpSp>
        <p:nvGrpSpPr>
          <p:cNvPr id="2061" name="Group 119"/>
          <p:cNvGrpSpPr/>
          <p:nvPr/>
        </p:nvGrpSpPr>
        <p:grpSpPr>
          <a:xfrm>
            <a:off x="1592263" y="1033463"/>
            <a:ext cx="11850687" cy="2909888"/>
            <a:chOff x="752" y="651"/>
            <a:chExt cx="5599" cy="1833"/>
          </a:xfrm>
        </p:grpSpPr>
        <p:sp>
          <p:nvSpPr>
            <p:cNvPr id="2062" name="Rectangle 7"/>
            <p:cNvSpPr>
              <a:spLocks noChangeAspect="1"/>
            </p:cNvSpPr>
            <p:nvPr/>
          </p:nvSpPr>
          <p:spPr>
            <a:xfrm>
              <a:off x="1685" y="1452"/>
              <a:ext cx="466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3" name="Rectangle 8"/>
            <p:cNvSpPr>
              <a:spLocks noChangeAspect="1"/>
            </p:cNvSpPr>
            <p:nvPr/>
          </p:nvSpPr>
          <p:spPr>
            <a:xfrm>
              <a:off x="2865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4" name="Line 9"/>
            <p:cNvSpPr>
              <a:spLocks noChangeAspect="1"/>
            </p:cNvSpPr>
            <p:nvPr/>
          </p:nvSpPr>
          <p:spPr>
            <a:xfrm>
              <a:off x="2860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" name="Line 10"/>
            <p:cNvSpPr>
              <a:spLocks noChangeAspect="1"/>
            </p:cNvSpPr>
            <p:nvPr/>
          </p:nvSpPr>
          <p:spPr>
            <a:xfrm>
              <a:off x="3169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" name="Rectangle 11"/>
            <p:cNvSpPr>
              <a:spLocks noChangeAspect="1"/>
            </p:cNvSpPr>
            <p:nvPr/>
          </p:nvSpPr>
          <p:spPr>
            <a:xfrm>
              <a:off x="3137" y="933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67" name="Rectangle 12"/>
            <p:cNvSpPr>
              <a:spLocks noChangeAspect="1"/>
            </p:cNvSpPr>
            <p:nvPr/>
          </p:nvSpPr>
          <p:spPr>
            <a:xfrm>
              <a:off x="758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8" name="Line 13"/>
            <p:cNvSpPr>
              <a:spLocks noChangeAspect="1"/>
            </p:cNvSpPr>
            <p:nvPr/>
          </p:nvSpPr>
          <p:spPr>
            <a:xfrm>
              <a:off x="752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Line 14"/>
            <p:cNvSpPr>
              <a:spLocks noChangeAspect="1"/>
            </p:cNvSpPr>
            <p:nvPr/>
          </p:nvSpPr>
          <p:spPr>
            <a:xfrm>
              <a:off x="1075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0" name="Rectangle 15"/>
            <p:cNvSpPr>
              <a:spLocks noChangeAspect="1"/>
            </p:cNvSpPr>
            <p:nvPr/>
          </p:nvSpPr>
          <p:spPr>
            <a:xfrm>
              <a:off x="1043" y="812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1" name="Rectangle 16"/>
            <p:cNvSpPr>
              <a:spLocks noChangeAspect="1"/>
            </p:cNvSpPr>
            <p:nvPr/>
          </p:nvSpPr>
          <p:spPr>
            <a:xfrm>
              <a:off x="1630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Rectangle 17"/>
            <p:cNvSpPr>
              <a:spLocks noChangeAspect="1"/>
            </p:cNvSpPr>
            <p:nvPr/>
          </p:nvSpPr>
          <p:spPr>
            <a:xfrm>
              <a:off x="2720" y="1690"/>
              <a:ext cx="644" cy="331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Line 18"/>
            <p:cNvSpPr>
              <a:spLocks noChangeAspect="1"/>
            </p:cNvSpPr>
            <p:nvPr/>
          </p:nvSpPr>
          <p:spPr>
            <a:xfrm>
              <a:off x="2714" y="1855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Line 19"/>
            <p:cNvSpPr>
              <a:spLocks noChangeAspect="1"/>
            </p:cNvSpPr>
            <p:nvPr/>
          </p:nvSpPr>
          <p:spPr>
            <a:xfrm>
              <a:off x="3031" y="1855"/>
              <a:ext cx="0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5" name="Rectangle 20"/>
            <p:cNvSpPr>
              <a:spLocks noChangeAspect="1"/>
            </p:cNvSpPr>
            <p:nvPr/>
          </p:nvSpPr>
          <p:spPr>
            <a:xfrm>
              <a:off x="3007" y="1701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6" name="Rectangle 21"/>
            <p:cNvSpPr>
              <a:spLocks noChangeAspect="1"/>
            </p:cNvSpPr>
            <p:nvPr/>
          </p:nvSpPr>
          <p:spPr>
            <a:xfrm>
              <a:off x="2211" y="1011"/>
              <a:ext cx="354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7" name="Rectangle 22"/>
            <p:cNvSpPr>
              <a:spLocks noChangeAspect="1"/>
            </p:cNvSpPr>
            <p:nvPr/>
          </p:nvSpPr>
          <p:spPr>
            <a:xfrm>
              <a:off x="3737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8" name="Rectangle 23"/>
            <p:cNvSpPr>
              <a:spLocks noChangeAspect="1"/>
            </p:cNvSpPr>
            <p:nvPr/>
          </p:nvSpPr>
          <p:spPr>
            <a:xfrm>
              <a:off x="4319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9" name="Rectangle 24"/>
            <p:cNvSpPr>
              <a:spLocks noChangeAspect="1"/>
            </p:cNvSpPr>
            <p:nvPr/>
          </p:nvSpPr>
          <p:spPr>
            <a:xfrm>
              <a:off x="2992" y="1566"/>
              <a:ext cx="5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o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80" name="Line 25"/>
            <p:cNvSpPr>
              <a:spLocks noChangeAspect="1"/>
            </p:cNvSpPr>
            <p:nvPr/>
          </p:nvSpPr>
          <p:spPr>
            <a:xfrm flipV="1">
              <a:off x="1083" y="754"/>
              <a:ext cx="0" cy="17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Freeform 26"/>
            <p:cNvSpPr>
              <a:spLocks noChangeAspect="1"/>
            </p:cNvSpPr>
            <p:nvPr/>
          </p:nvSpPr>
          <p:spPr>
            <a:xfrm>
              <a:off x="1044" y="666"/>
              <a:ext cx="78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7"/>
            <p:cNvSpPr>
              <a:spLocks noChangeAspect="1"/>
            </p:cNvSpPr>
            <p:nvPr/>
          </p:nvSpPr>
          <p:spPr>
            <a:xfrm flipV="1">
              <a:off x="2377" y="830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3" name="Freeform 28"/>
            <p:cNvSpPr>
              <a:spLocks noChangeAspect="1"/>
            </p:cNvSpPr>
            <p:nvPr/>
          </p:nvSpPr>
          <p:spPr>
            <a:xfrm>
              <a:off x="2338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8" y="111"/>
                  </a:lnTo>
                  <a:lnTo>
                    <a:pt x="0" y="131"/>
                  </a:lnTo>
                  <a:lnTo>
                    <a:pt x="48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9"/>
            <p:cNvSpPr>
              <a:spLocks noChangeAspect="1"/>
            </p:cNvSpPr>
            <p:nvPr/>
          </p:nvSpPr>
          <p:spPr>
            <a:xfrm flipV="1">
              <a:off x="3176" y="745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30"/>
            <p:cNvSpPr>
              <a:spLocks noChangeAspect="1"/>
            </p:cNvSpPr>
            <p:nvPr/>
          </p:nvSpPr>
          <p:spPr>
            <a:xfrm>
              <a:off x="3137" y="666"/>
              <a:ext cx="79" cy="106"/>
            </a:xfrm>
            <a:custGeom>
              <a:avLst/>
              <a:gdLst>
                <a:gd name="txL" fmla="*/ 0 w 98"/>
                <a:gd name="txT" fmla="*/ 0 h 131"/>
                <a:gd name="txR" fmla="*/ 98 w 98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8" h="131">
                  <a:moveTo>
                    <a:pt x="98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8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31"/>
            <p:cNvSpPr>
              <a:spLocks noChangeAspect="1"/>
            </p:cNvSpPr>
            <p:nvPr/>
          </p:nvSpPr>
          <p:spPr>
            <a:xfrm flipV="1">
              <a:off x="4485" y="830"/>
              <a:ext cx="0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7" name="Freeform 32"/>
            <p:cNvSpPr>
              <a:spLocks noChangeAspect="1"/>
            </p:cNvSpPr>
            <p:nvPr/>
          </p:nvSpPr>
          <p:spPr>
            <a:xfrm>
              <a:off x="4445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1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33"/>
            <p:cNvSpPr>
              <a:spLocks noChangeAspect="1"/>
            </p:cNvSpPr>
            <p:nvPr/>
          </p:nvSpPr>
          <p:spPr>
            <a:xfrm>
              <a:off x="2496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" name="Line 34"/>
            <p:cNvSpPr>
              <a:spLocks noChangeAspect="1"/>
            </p:cNvSpPr>
            <p:nvPr/>
          </p:nvSpPr>
          <p:spPr>
            <a:xfrm>
              <a:off x="2278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Line 35"/>
            <p:cNvSpPr>
              <a:spLocks noChangeAspect="1"/>
            </p:cNvSpPr>
            <p:nvPr/>
          </p:nvSpPr>
          <p:spPr>
            <a:xfrm flipH="1">
              <a:off x="2132" y="1345"/>
              <a:ext cx="149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1" name="Line 36"/>
            <p:cNvSpPr>
              <a:spLocks noChangeAspect="1"/>
            </p:cNvSpPr>
            <p:nvPr/>
          </p:nvSpPr>
          <p:spPr>
            <a:xfrm flipV="1">
              <a:off x="2132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Line 37"/>
            <p:cNvSpPr>
              <a:spLocks noChangeAspect="1"/>
            </p:cNvSpPr>
            <p:nvPr/>
          </p:nvSpPr>
          <p:spPr>
            <a:xfrm flipH="1">
              <a:off x="1552" y="836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Line 38"/>
            <p:cNvSpPr>
              <a:spLocks noChangeAspect="1"/>
            </p:cNvSpPr>
            <p:nvPr/>
          </p:nvSpPr>
          <p:spPr>
            <a:xfrm>
              <a:off x="1552" y="836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4" name="Line 39"/>
            <p:cNvSpPr>
              <a:spLocks noChangeAspect="1"/>
            </p:cNvSpPr>
            <p:nvPr/>
          </p:nvSpPr>
          <p:spPr>
            <a:xfrm flipH="1">
              <a:off x="1334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5" name="Line 40"/>
            <p:cNvSpPr>
              <a:spLocks noChangeAspect="1"/>
            </p:cNvSpPr>
            <p:nvPr/>
          </p:nvSpPr>
          <p:spPr>
            <a:xfrm flipV="1">
              <a:off x="1334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Line 41"/>
            <p:cNvSpPr>
              <a:spLocks noChangeAspect="1"/>
            </p:cNvSpPr>
            <p:nvPr/>
          </p:nvSpPr>
          <p:spPr>
            <a:xfrm flipV="1">
              <a:off x="1842" y="845"/>
              <a:ext cx="0" cy="16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7" name="Line 42"/>
            <p:cNvSpPr>
              <a:spLocks noChangeAspect="1"/>
            </p:cNvSpPr>
            <p:nvPr/>
          </p:nvSpPr>
          <p:spPr>
            <a:xfrm flipH="1">
              <a:off x="1188" y="1515"/>
              <a:ext cx="131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8" name="Line 43"/>
            <p:cNvSpPr>
              <a:spLocks noChangeAspect="1"/>
            </p:cNvSpPr>
            <p:nvPr/>
          </p:nvSpPr>
          <p:spPr>
            <a:xfrm flipV="1">
              <a:off x="1188" y="1260"/>
              <a:ext cx="1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" name="Line 44"/>
            <p:cNvSpPr>
              <a:spLocks noChangeAspect="1"/>
            </p:cNvSpPr>
            <p:nvPr/>
          </p:nvSpPr>
          <p:spPr>
            <a:xfrm>
              <a:off x="1914" y="1260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0" name="Line 45"/>
            <p:cNvSpPr>
              <a:spLocks noChangeAspect="1"/>
            </p:cNvSpPr>
            <p:nvPr/>
          </p:nvSpPr>
          <p:spPr>
            <a:xfrm>
              <a:off x="1697" y="1260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1" name="Line 46"/>
            <p:cNvSpPr>
              <a:spLocks noChangeAspect="1"/>
            </p:cNvSpPr>
            <p:nvPr/>
          </p:nvSpPr>
          <p:spPr>
            <a:xfrm flipH="1">
              <a:off x="970" y="1600"/>
              <a:ext cx="73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47"/>
            <p:cNvSpPr>
              <a:spLocks noChangeAspect="1"/>
            </p:cNvSpPr>
            <p:nvPr/>
          </p:nvSpPr>
          <p:spPr>
            <a:xfrm flipV="1">
              <a:off x="970" y="1260"/>
              <a:ext cx="1" cy="34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Line 48"/>
            <p:cNvSpPr>
              <a:spLocks noChangeAspect="1"/>
            </p:cNvSpPr>
            <p:nvPr/>
          </p:nvSpPr>
          <p:spPr>
            <a:xfrm flipH="1">
              <a:off x="825" y="1685"/>
              <a:ext cx="1093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4" name="Line 49"/>
            <p:cNvSpPr>
              <a:spLocks noChangeAspect="1"/>
            </p:cNvSpPr>
            <p:nvPr/>
          </p:nvSpPr>
          <p:spPr>
            <a:xfrm flipV="1">
              <a:off x="825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Line 50"/>
            <p:cNvSpPr>
              <a:spLocks noChangeAspect="1"/>
            </p:cNvSpPr>
            <p:nvPr/>
          </p:nvSpPr>
          <p:spPr>
            <a:xfrm>
              <a:off x="38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6" name="Line 51"/>
            <p:cNvSpPr>
              <a:spLocks noChangeAspect="1"/>
            </p:cNvSpPr>
            <p:nvPr/>
          </p:nvSpPr>
          <p:spPr>
            <a:xfrm>
              <a:off x="4022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Line 52"/>
            <p:cNvSpPr>
              <a:spLocks noChangeAspect="1"/>
            </p:cNvSpPr>
            <p:nvPr/>
          </p:nvSpPr>
          <p:spPr>
            <a:xfrm>
              <a:off x="46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8" name="Line 53"/>
            <p:cNvSpPr>
              <a:spLocks noChangeAspect="1"/>
            </p:cNvSpPr>
            <p:nvPr/>
          </p:nvSpPr>
          <p:spPr>
            <a:xfrm flipH="1">
              <a:off x="4240" y="1345"/>
              <a:ext cx="148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" name="Line 54"/>
            <p:cNvSpPr>
              <a:spLocks noChangeAspect="1"/>
            </p:cNvSpPr>
            <p:nvPr/>
          </p:nvSpPr>
          <p:spPr>
            <a:xfrm>
              <a:off x="4385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0" name="Line 55"/>
            <p:cNvSpPr>
              <a:spLocks noChangeAspect="1"/>
            </p:cNvSpPr>
            <p:nvPr/>
          </p:nvSpPr>
          <p:spPr>
            <a:xfrm flipV="1">
              <a:off x="4240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1" name="Line 56"/>
            <p:cNvSpPr>
              <a:spLocks noChangeAspect="1"/>
            </p:cNvSpPr>
            <p:nvPr/>
          </p:nvSpPr>
          <p:spPr>
            <a:xfrm flipH="1">
              <a:off x="3658" y="836"/>
              <a:ext cx="58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2" name="Line 57"/>
            <p:cNvSpPr>
              <a:spLocks noChangeAspect="1"/>
            </p:cNvSpPr>
            <p:nvPr/>
          </p:nvSpPr>
          <p:spPr>
            <a:xfrm flipV="1">
              <a:off x="3949" y="836"/>
              <a:ext cx="1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Line 58"/>
            <p:cNvSpPr>
              <a:spLocks noChangeAspect="1"/>
            </p:cNvSpPr>
            <p:nvPr/>
          </p:nvSpPr>
          <p:spPr>
            <a:xfrm>
              <a:off x="3658" y="836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4" name="Line 59"/>
            <p:cNvSpPr>
              <a:spLocks noChangeAspect="1"/>
            </p:cNvSpPr>
            <p:nvPr/>
          </p:nvSpPr>
          <p:spPr>
            <a:xfrm flipH="1">
              <a:off x="3441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5" name="Line 60"/>
            <p:cNvSpPr>
              <a:spLocks noChangeAspect="1"/>
            </p:cNvSpPr>
            <p:nvPr/>
          </p:nvSpPr>
          <p:spPr>
            <a:xfrm flipV="1">
              <a:off x="3441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6" name="Line 61"/>
            <p:cNvSpPr>
              <a:spLocks noChangeAspect="1"/>
            </p:cNvSpPr>
            <p:nvPr/>
          </p:nvSpPr>
          <p:spPr>
            <a:xfrm flipH="1" flipV="1">
              <a:off x="3025" y="1260"/>
              <a:ext cx="2" cy="387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7" name="Line 62"/>
            <p:cNvSpPr>
              <a:spLocks noChangeAspect="1"/>
            </p:cNvSpPr>
            <p:nvPr/>
          </p:nvSpPr>
          <p:spPr>
            <a:xfrm flipH="1">
              <a:off x="3296" y="1515"/>
              <a:ext cx="131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8" name="Line 63"/>
            <p:cNvSpPr>
              <a:spLocks noChangeAspect="1"/>
            </p:cNvSpPr>
            <p:nvPr/>
          </p:nvSpPr>
          <p:spPr>
            <a:xfrm flipV="1">
              <a:off x="3296" y="1260"/>
              <a:ext cx="0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" name="Line 64"/>
            <p:cNvSpPr>
              <a:spLocks noChangeAspect="1"/>
            </p:cNvSpPr>
            <p:nvPr/>
          </p:nvSpPr>
          <p:spPr>
            <a:xfrm>
              <a:off x="3223" y="2024"/>
              <a:ext cx="0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0" name="Line 65"/>
            <p:cNvSpPr>
              <a:spLocks noChangeAspect="1"/>
            </p:cNvSpPr>
            <p:nvPr/>
          </p:nvSpPr>
          <p:spPr>
            <a:xfrm>
              <a:off x="3223" y="2109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1" name="Line 66"/>
            <p:cNvSpPr>
              <a:spLocks noChangeAspect="1"/>
            </p:cNvSpPr>
            <p:nvPr/>
          </p:nvSpPr>
          <p:spPr>
            <a:xfrm>
              <a:off x="2860" y="2024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2" name="Line 67"/>
            <p:cNvSpPr>
              <a:spLocks noChangeAspect="1"/>
            </p:cNvSpPr>
            <p:nvPr/>
          </p:nvSpPr>
          <p:spPr>
            <a:xfrm>
              <a:off x="2860" y="2194"/>
              <a:ext cx="116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3" name="Rectangle 68"/>
            <p:cNvSpPr>
              <a:spLocks noChangeAspect="1"/>
            </p:cNvSpPr>
            <p:nvPr/>
          </p:nvSpPr>
          <p:spPr>
            <a:xfrm>
              <a:off x="900" y="651"/>
              <a:ext cx="137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4" name="Rectangle 69"/>
            <p:cNvSpPr>
              <a:spLocks noChangeAspect="1"/>
            </p:cNvSpPr>
            <p:nvPr/>
          </p:nvSpPr>
          <p:spPr>
            <a:xfrm>
              <a:off x="1002" y="815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5" name="Rectangle 70"/>
            <p:cNvSpPr>
              <a:spLocks noChangeAspect="1"/>
            </p:cNvSpPr>
            <p:nvPr/>
          </p:nvSpPr>
          <p:spPr>
            <a:xfrm>
              <a:off x="2987" y="655"/>
              <a:ext cx="16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6" name="Rectangle 71"/>
            <p:cNvSpPr>
              <a:spLocks noChangeAspect="1"/>
            </p:cNvSpPr>
            <p:nvPr/>
          </p:nvSpPr>
          <p:spPr>
            <a:xfrm>
              <a:off x="3096" y="842"/>
              <a:ext cx="71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7" name="Rectangle 72"/>
            <p:cNvSpPr>
              <a:spLocks noChangeAspect="1"/>
            </p:cNvSpPr>
            <p:nvPr/>
          </p:nvSpPr>
          <p:spPr>
            <a:xfrm>
              <a:off x="1576" y="1921"/>
              <a:ext cx="8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8" name="Rectangle 73"/>
            <p:cNvSpPr>
              <a:spLocks noChangeAspect="1"/>
            </p:cNvSpPr>
            <p:nvPr/>
          </p:nvSpPr>
          <p:spPr>
            <a:xfrm>
              <a:off x="1693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9" name="Rectangle 74"/>
            <p:cNvSpPr>
              <a:spLocks noChangeAspect="1"/>
            </p:cNvSpPr>
            <p:nvPr/>
          </p:nvSpPr>
          <p:spPr>
            <a:xfrm>
              <a:off x="1867" y="1929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0" name="Rectangle 75"/>
            <p:cNvSpPr>
              <a:spLocks noChangeAspect="1"/>
            </p:cNvSpPr>
            <p:nvPr/>
          </p:nvSpPr>
          <p:spPr>
            <a:xfrm>
              <a:off x="1980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1" name="Rectangle 76"/>
            <p:cNvSpPr>
              <a:spLocks noChangeAspect="1"/>
            </p:cNvSpPr>
            <p:nvPr/>
          </p:nvSpPr>
          <p:spPr>
            <a:xfrm>
              <a:off x="2383" y="1664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2" name="Rectangle 77"/>
            <p:cNvSpPr>
              <a:spLocks noChangeAspect="1"/>
            </p:cNvSpPr>
            <p:nvPr/>
          </p:nvSpPr>
          <p:spPr>
            <a:xfrm>
              <a:off x="2502" y="1738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3" name="Group 78"/>
            <p:cNvGrpSpPr>
              <a:grpSpLocks noChangeAspect="1"/>
            </p:cNvGrpSpPr>
            <p:nvPr/>
          </p:nvGrpSpPr>
          <p:grpSpPr>
            <a:xfrm>
              <a:off x="3685" y="2276"/>
              <a:ext cx="127" cy="208"/>
              <a:chOff x="4049" y="2646"/>
              <a:chExt cx="101" cy="257"/>
            </a:xfrm>
          </p:grpSpPr>
          <p:sp>
            <p:nvSpPr>
              <p:cNvPr id="2164" name="Line 79"/>
              <p:cNvSpPr>
                <a:spLocks noChangeAspect="1"/>
              </p:cNvSpPr>
              <p:nvPr/>
            </p:nvSpPr>
            <p:spPr>
              <a:xfrm>
                <a:off x="4052" y="2653"/>
                <a:ext cx="88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5" name="Rectangle 80"/>
              <p:cNvSpPr>
                <a:spLocks noChangeAspect="1"/>
              </p:cNvSpPr>
              <p:nvPr/>
            </p:nvSpPr>
            <p:spPr>
              <a:xfrm>
                <a:off x="4049" y="2646"/>
                <a:ext cx="6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A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6" name="Rectangle 81"/>
              <p:cNvSpPr>
                <a:spLocks noChangeAspect="1"/>
              </p:cNvSpPr>
              <p:nvPr/>
            </p:nvSpPr>
            <p:spPr>
              <a:xfrm>
                <a:off x="4132" y="2747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134" name="Group 82"/>
            <p:cNvGrpSpPr>
              <a:grpSpLocks noChangeAspect="1"/>
            </p:cNvGrpSpPr>
            <p:nvPr/>
          </p:nvGrpSpPr>
          <p:grpSpPr>
            <a:xfrm>
              <a:off x="4098" y="2191"/>
              <a:ext cx="126" cy="208"/>
              <a:chOff x="4579" y="2541"/>
              <a:chExt cx="104" cy="257"/>
            </a:xfrm>
          </p:grpSpPr>
          <p:sp>
            <p:nvSpPr>
              <p:cNvPr id="2161" name="Line 83"/>
              <p:cNvSpPr>
                <a:spLocks noChangeAspect="1"/>
              </p:cNvSpPr>
              <p:nvPr/>
            </p:nvSpPr>
            <p:spPr>
              <a:xfrm>
                <a:off x="4588" y="2548"/>
                <a:ext cx="86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2" name="Rectangle 84"/>
              <p:cNvSpPr>
                <a:spLocks noChangeAspect="1"/>
              </p:cNvSpPr>
              <p:nvPr/>
            </p:nvSpPr>
            <p:spPr>
              <a:xfrm>
                <a:off x="4579" y="2541"/>
                <a:ext cx="6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3" name="Rectangle 85"/>
              <p:cNvSpPr>
                <a:spLocks noChangeAspect="1"/>
              </p:cNvSpPr>
              <p:nvPr/>
            </p:nvSpPr>
            <p:spPr>
              <a:xfrm>
                <a:off x="4665" y="2642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135" name="Rectangle 86"/>
            <p:cNvSpPr>
              <a:spLocks noChangeAspect="1"/>
            </p:cNvSpPr>
            <p:nvPr/>
          </p:nvSpPr>
          <p:spPr>
            <a:xfrm>
              <a:off x="4498" y="2262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6" name="Rectangle 87"/>
            <p:cNvSpPr>
              <a:spLocks noChangeAspect="1"/>
            </p:cNvSpPr>
            <p:nvPr/>
          </p:nvSpPr>
          <p:spPr>
            <a:xfrm>
              <a:off x="4604" y="2326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7" name="Group 88"/>
            <p:cNvGrpSpPr>
              <a:grpSpLocks noChangeAspect="1"/>
            </p:cNvGrpSpPr>
            <p:nvPr/>
          </p:nvGrpSpPr>
          <p:grpSpPr>
            <a:xfrm>
              <a:off x="4420" y="1070"/>
              <a:ext cx="117" cy="117"/>
              <a:chOff x="480" y="3744"/>
              <a:chExt cx="144" cy="144"/>
            </a:xfrm>
          </p:grpSpPr>
          <p:sp>
            <p:nvSpPr>
              <p:cNvPr id="2158" name="Oval 89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Line 90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60" name="Line 91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8" name="Group 92"/>
            <p:cNvGrpSpPr>
              <a:grpSpLocks noChangeAspect="1"/>
            </p:cNvGrpSpPr>
            <p:nvPr/>
          </p:nvGrpSpPr>
          <p:grpSpPr>
            <a:xfrm>
              <a:off x="1737" y="1070"/>
              <a:ext cx="117" cy="117"/>
              <a:chOff x="480" y="3744"/>
              <a:chExt cx="144" cy="144"/>
            </a:xfrm>
          </p:grpSpPr>
          <p:sp>
            <p:nvSpPr>
              <p:cNvPr id="2155" name="Oval 93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Line 94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7" name="Line 95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9" name="Group 96"/>
            <p:cNvGrpSpPr>
              <a:grpSpLocks noChangeAspect="1"/>
            </p:cNvGrpSpPr>
            <p:nvPr/>
          </p:nvGrpSpPr>
          <p:grpSpPr>
            <a:xfrm>
              <a:off x="2320" y="1070"/>
              <a:ext cx="117" cy="117"/>
              <a:chOff x="480" y="3744"/>
              <a:chExt cx="144" cy="144"/>
            </a:xfrm>
          </p:grpSpPr>
          <p:sp>
            <p:nvSpPr>
              <p:cNvPr id="2152" name="Oval 97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3" name="Line 98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4" name="Line 99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40" name="Group 100"/>
            <p:cNvGrpSpPr>
              <a:grpSpLocks noChangeAspect="1"/>
            </p:cNvGrpSpPr>
            <p:nvPr/>
          </p:nvGrpSpPr>
          <p:grpSpPr>
            <a:xfrm>
              <a:off x="3863" y="1070"/>
              <a:ext cx="116" cy="117"/>
              <a:chOff x="480" y="3744"/>
              <a:chExt cx="144" cy="144"/>
            </a:xfrm>
          </p:grpSpPr>
          <p:sp>
            <p:nvSpPr>
              <p:cNvPr id="2149" name="Oval 101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Line 102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1" name="Line 103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141" name="Text Box 104"/>
            <p:cNvSpPr txBox="1">
              <a:spLocks noChangeAspect="1"/>
            </p:cNvSpPr>
            <p:nvPr/>
          </p:nvSpPr>
          <p:spPr>
            <a:xfrm>
              <a:off x="2366" y="655"/>
              <a:ext cx="2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2" name="Text Box 105"/>
            <p:cNvSpPr txBox="1">
              <a:spLocks noChangeAspect="1"/>
            </p:cNvSpPr>
            <p:nvPr/>
          </p:nvSpPr>
          <p:spPr>
            <a:xfrm>
              <a:off x="4485" y="675"/>
              <a:ext cx="30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aseline="-250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3" name="Text Box 106"/>
            <p:cNvSpPr txBox="1">
              <a:spLocks noChangeAspect="1"/>
            </p:cNvSpPr>
            <p:nvPr/>
          </p:nvSpPr>
          <p:spPr>
            <a:xfrm>
              <a:off x="1817" y="1490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4" name="Text Box 107"/>
            <p:cNvSpPr txBox="1">
              <a:spLocks noChangeAspect="1"/>
            </p:cNvSpPr>
            <p:nvPr/>
          </p:nvSpPr>
          <p:spPr>
            <a:xfrm>
              <a:off x="1596" y="1412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5" name="Text Box 108"/>
            <p:cNvSpPr txBox="1">
              <a:spLocks noChangeAspect="1"/>
            </p:cNvSpPr>
            <p:nvPr/>
          </p:nvSpPr>
          <p:spPr>
            <a:xfrm>
              <a:off x="2403" y="1323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6" name="Text Box 109"/>
            <p:cNvSpPr txBox="1">
              <a:spLocks noChangeAspect="1"/>
            </p:cNvSpPr>
            <p:nvPr/>
          </p:nvSpPr>
          <p:spPr>
            <a:xfrm>
              <a:off x="3710" y="191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7" name="Text Box 110"/>
            <p:cNvSpPr txBox="1">
              <a:spLocks noChangeAspect="1"/>
            </p:cNvSpPr>
            <p:nvPr/>
          </p:nvSpPr>
          <p:spPr>
            <a:xfrm>
              <a:off x="3917" y="2020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8" name="Text Box 111"/>
            <p:cNvSpPr txBox="1">
              <a:spLocks noChangeAspect="1"/>
            </p:cNvSpPr>
            <p:nvPr/>
          </p:nvSpPr>
          <p:spPr>
            <a:xfrm>
              <a:off x="4509" y="1328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</p:grpSp>
      <p:sp>
        <p:nvSpPr>
          <p:cNvPr id="2056" name="Text Box 115"/>
          <p:cNvSpPr txBox="1"/>
          <p:nvPr/>
        </p:nvSpPr>
        <p:spPr>
          <a:xfrm>
            <a:off x="1117600" y="4876800"/>
            <a:ext cx="9652000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全加器的输入与输出之间的逻辑关系表达式为：</a:t>
            </a:r>
          </a:p>
        </p:txBody>
      </p:sp>
      <p:sp>
        <p:nvSpPr>
          <p:cNvPr id="2057" name="Text Box 116"/>
          <p:cNvSpPr txBox="1"/>
          <p:nvPr/>
        </p:nvSpPr>
        <p:spPr>
          <a:xfrm>
            <a:off x="2116138" y="5435600"/>
            <a:ext cx="2347912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 位 和：</a:t>
            </a:r>
          </a:p>
        </p:txBody>
      </p:sp>
      <p:sp>
        <p:nvSpPr>
          <p:cNvPr id="2058" name="Text Box 117"/>
          <p:cNvSpPr txBox="1"/>
          <p:nvPr/>
        </p:nvSpPr>
        <p:spPr>
          <a:xfrm>
            <a:off x="2139950" y="5943600"/>
            <a:ext cx="2303463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本位进位：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算术逻辑单元</a:t>
            </a:r>
          </a:p>
        </p:txBody>
      </p:sp>
      <p:sp>
        <p:nvSpPr>
          <p:cNvPr id="2060" name="矩形 10"/>
          <p:cNvSpPr/>
          <p:nvPr/>
        </p:nvSpPr>
        <p:spPr>
          <a:xfrm>
            <a:off x="1103313" y="981075"/>
            <a:ext cx="4511675" cy="2735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946" y="5467350"/>
            <a:ext cx="3000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482" name="WordArt 2" descr="一位全加器真值表"/>
          <p:cNvSpPr>
            <a:spLocks noTextEdit="1"/>
          </p:cNvSpPr>
          <p:nvPr/>
        </p:nvSpPr>
        <p:spPr>
          <a:xfrm>
            <a:off x="814388" y="188913"/>
            <a:ext cx="4608512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10000"/>
          </a:bodyPr>
          <a:lstStyle/>
          <a:p>
            <a:pPr algn="l"/>
            <a:r>
              <a:rPr lang="zh-CN" altLang="en-US" sz="3600"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000082">
                        <a:alpha val="100000"/>
                      </a:srgbClr>
                    </a:gs>
                    <a:gs pos="30000">
                      <a:srgbClr val="66008F">
                        <a:alpha val="100000"/>
                      </a:srgbClr>
                    </a:gs>
                    <a:gs pos="64999">
                      <a:srgbClr val="BA0066">
                        <a:alpha val="100000"/>
                      </a:srgbClr>
                    </a:gs>
                    <a:gs pos="89999">
                      <a:srgbClr val="FF0000">
                        <a:alpha val="100000"/>
                      </a:srgbClr>
                    </a:gs>
                    <a:gs pos="100000">
                      <a:srgbClr val="FF8200">
                        <a:alpha val="100000"/>
                      </a:srgbClr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全加器真值表</a:t>
            </a:r>
          </a:p>
        </p:txBody>
      </p:sp>
      <p:graphicFrame>
        <p:nvGraphicFramePr>
          <p:cNvPr id="20483" name="表格 20482"/>
          <p:cNvGraphicFramePr/>
          <p:nvPr>
            <p:custDataLst>
              <p:tags r:id="rId1"/>
            </p:custDataLst>
          </p:nvPr>
        </p:nvGraphicFramePr>
        <p:xfrm>
          <a:off x="240030" y="1127760"/>
          <a:ext cx="11647170" cy="4503420"/>
        </p:xfrm>
        <a:graphic>
          <a:graphicData uri="http://schemas.openxmlformats.org/drawingml/2006/table">
            <a:tbl>
              <a:tblPr/>
              <a:tblGrid>
                <a:gridCol w="232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前级进位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被加数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加 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结果：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S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＝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           S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36" name="Text Box 81"/>
          <p:cNvSpPr txBox="1"/>
          <p:nvPr/>
        </p:nvSpPr>
        <p:spPr>
          <a:xfrm>
            <a:off x="5516563" y="260350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的核心器件）</a:t>
            </a:r>
          </a:p>
        </p:txBody>
      </p:sp>
      <p:grpSp>
        <p:nvGrpSpPr>
          <p:cNvPr id="20546" name="Group 80"/>
          <p:cNvGrpSpPr/>
          <p:nvPr/>
        </p:nvGrpSpPr>
        <p:grpSpPr>
          <a:xfrm>
            <a:off x="720090" y="6156960"/>
            <a:ext cx="5558155" cy="462280"/>
            <a:chOff x="806" y="3945"/>
            <a:chExt cx="2626" cy="291"/>
          </a:xfrm>
        </p:grpSpPr>
        <p:sp>
          <p:nvSpPr>
            <p:cNvPr id="20548" name="Text Box 9"/>
            <p:cNvSpPr txBox="1"/>
            <p:nvPr/>
          </p:nvSpPr>
          <p:spPr>
            <a:xfrm>
              <a:off x="806" y="3945"/>
              <a:ext cx="262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0549" name="Line 10"/>
            <p:cNvSpPr/>
            <p:nvPr/>
          </p:nvSpPr>
          <p:spPr>
            <a:xfrm>
              <a:off x="1088" y="4006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0" name="Line 11"/>
            <p:cNvSpPr/>
            <p:nvPr/>
          </p:nvSpPr>
          <p:spPr>
            <a:xfrm>
              <a:off x="1403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1" name="Line 12"/>
            <p:cNvSpPr/>
            <p:nvPr/>
          </p:nvSpPr>
          <p:spPr>
            <a:xfrm>
              <a:off x="18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2" name="Line 13"/>
            <p:cNvSpPr/>
            <p:nvPr/>
          </p:nvSpPr>
          <p:spPr>
            <a:xfrm>
              <a:off x="2005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3" name="Line 14"/>
            <p:cNvSpPr/>
            <p:nvPr/>
          </p:nvSpPr>
          <p:spPr>
            <a:xfrm>
              <a:off x="2250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4" name="Line 15"/>
            <p:cNvSpPr/>
            <p:nvPr/>
          </p:nvSpPr>
          <p:spPr>
            <a:xfrm>
              <a:off x="24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47" name="Text Box 82"/>
          <p:cNvSpPr txBox="1"/>
          <p:nvPr/>
        </p:nvSpPr>
        <p:spPr>
          <a:xfrm>
            <a:off x="6278245" y="6179185"/>
            <a:ext cx="355155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＝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B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C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i-1</a:t>
            </a:r>
            <a:endParaRPr lang="zh-CN" altLang="en-US" sz="2400" baseline="-30000" dirty="0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grpSp>
        <p:nvGrpSpPr>
          <p:cNvPr id="20539" name="Group 87"/>
          <p:cNvGrpSpPr/>
          <p:nvPr/>
        </p:nvGrpSpPr>
        <p:grpSpPr>
          <a:xfrm>
            <a:off x="684213" y="5664835"/>
            <a:ext cx="9775976" cy="517525"/>
            <a:chOff x="323" y="3578"/>
            <a:chExt cx="4619" cy="326"/>
          </a:xfrm>
        </p:grpSpPr>
        <p:grpSp>
          <p:nvGrpSpPr>
            <p:cNvPr id="20540" name="Group 79"/>
            <p:cNvGrpSpPr/>
            <p:nvPr/>
          </p:nvGrpSpPr>
          <p:grpSpPr>
            <a:xfrm>
              <a:off x="323" y="3578"/>
              <a:ext cx="2714" cy="291"/>
              <a:chOff x="773" y="3657"/>
              <a:chExt cx="2714" cy="291"/>
            </a:xfrm>
          </p:grpSpPr>
          <p:sp>
            <p:nvSpPr>
              <p:cNvPr id="20542" name="Text Box 17"/>
              <p:cNvSpPr txBox="1"/>
              <p:nvPr/>
            </p:nvSpPr>
            <p:spPr>
              <a:xfrm>
                <a:off x="773" y="3657"/>
                <a:ext cx="271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C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= 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0543" name="Line 18"/>
              <p:cNvSpPr/>
              <p:nvPr/>
            </p:nvSpPr>
            <p:spPr>
              <a:xfrm>
                <a:off x="2442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4" name="Line 19"/>
              <p:cNvSpPr/>
              <p:nvPr/>
            </p:nvSpPr>
            <p:spPr>
              <a:xfrm>
                <a:off x="1696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5" name="Line 20"/>
              <p:cNvSpPr/>
              <p:nvPr/>
            </p:nvSpPr>
            <p:spPr>
              <a:xfrm>
                <a:off x="1413" y="3707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0541" name="Text Box 86"/>
            <p:cNvSpPr txBox="1"/>
            <p:nvPr/>
          </p:nvSpPr>
          <p:spPr>
            <a:xfrm>
              <a:off x="2966" y="3614"/>
              <a:ext cx="19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＝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+(A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 )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C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i-1</a:t>
              </a:r>
              <a:endParaRPr lang="zh-CN" altLang="en-US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3554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55" name="Text Box 40"/>
          <p:cNvSpPr txBox="1"/>
          <p:nvPr/>
        </p:nvSpPr>
        <p:spPr>
          <a:xfrm>
            <a:off x="912813" y="3443288"/>
            <a:ext cx="10058400" cy="2678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、串行进位（行波进位）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：逐级地形成各位的进位，每一级进位直接依赖于前一级进位。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所用器件较少，但运算速度较慢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。如上图所示。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、并行进位（超前进位）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：并行地形成各级进位，各进位之间不存在直接依赖关系。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所用器件较多，但进位延迟时间短。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6" name="Text Box 41"/>
          <p:cNvSpPr txBox="1"/>
          <p:nvPr/>
        </p:nvSpPr>
        <p:spPr>
          <a:xfrm>
            <a:off x="3149600" y="2909888"/>
            <a:ext cx="58928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采用串行进位的并行加法器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回顾：</a:t>
            </a:r>
            <a:r>
              <a:rPr lang="en-US" altLang="zh-CN" sz="40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40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位并行加法器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2355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8" y="860425"/>
            <a:ext cx="8289925" cy="198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09590" y="2767330"/>
            <a:ext cx="5280660" cy="1176655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buNone/>
              <a:defRPr/>
            </a:pPr>
            <a:r>
              <a:rPr lang="zh-CN" sz="48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典型部件的设计</a:t>
            </a:r>
          </a:p>
        </p:txBody>
      </p:sp>
      <p:grpSp>
        <p:nvGrpSpPr>
          <p:cNvPr id="17" name="组合 2"/>
          <p:cNvGrpSpPr/>
          <p:nvPr/>
        </p:nvGrpSpPr>
        <p:grpSpPr>
          <a:xfrm rot="10800000">
            <a:off x="1893301" y="1613006"/>
            <a:ext cx="3105189" cy="3040244"/>
            <a:chOff x="769753" y="910395"/>
            <a:chExt cx="3213824" cy="3146608"/>
          </a:xfrm>
        </p:grpSpPr>
        <p:sp>
          <p:nvSpPr>
            <p:cNvPr id="18" name="Freeform 54"/>
            <p:cNvSpPr/>
            <p:nvPr/>
          </p:nvSpPr>
          <p:spPr bwMode="auto">
            <a:xfrm>
              <a:off x="1996847" y="910395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57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1706214" y="2412353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F5C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>
              <a:off x="1380735" y="1162743"/>
              <a:ext cx="2602842" cy="2604555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>
              <a:off x="769753" y="1317994"/>
              <a:ext cx="1221965" cy="1220082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CF6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79780" y="2914015"/>
            <a:ext cx="2921000" cy="567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8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Lecture</a:t>
            </a:r>
            <a:r>
              <a:rPr lang="zh-CN" altLang="en-US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5655945" y="3622675"/>
            <a:ext cx="527812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97880" y="3622675"/>
            <a:ext cx="4488815" cy="9220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6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pic>
        <p:nvPicPr>
          <p:cNvPr id="4" name="Picture 1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1506" name="Text Box 2"/>
          <p:cNvSpPr txBox="1"/>
          <p:nvPr/>
        </p:nvSpPr>
        <p:spPr>
          <a:xfrm>
            <a:off x="469265" y="182880"/>
            <a:ext cx="7315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CF632F"/>
                </a:solidFill>
                <a:latin typeface="黑体" panose="02010609060101010101" charset="-122"/>
                <a:ea typeface="黑体" panose="02010609060101010101" charset="-122"/>
              </a:rPr>
              <a:t>回顾：快速进位链（超前进位链）</a:t>
            </a:r>
            <a:r>
              <a:rPr lang="zh-CN" altLang="en-US" sz="36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781315" name="Text Box 3"/>
          <p:cNvSpPr txBox="1"/>
          <p:nvPr/>
        </p:nvSpPr>
        <p:spPr>
          <a:xfrm>
            <a:off x="1300163" y="8382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1. 并行加法器 </a:t>
            </a:r>
          </a:p>
        </p:txBody>
      </p:sp>
      <p:sp>
        <p:nvSpPr>
          <p:cNvPr id="781316" name="Text Box 4"/>
          <p:cNvSpPr txBox="1"/>
          <p:nvPr/>
        </p:nvSpPr>
        <p:spPr>
          <a:xfrm>
            <a:off x="1930400" y="5181600"/>
            <a:ext cx="519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+B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1</a:t>
            </a:r>
          </a:p>
        </p:txBody>
      </p:sp>
      <p:sp>
        <p:nvSpPr>
          <p:cNvPr id="781317" name="Text Box 5"/>
          <p:cNvSpPr txBox="1"/>
          <p:nvPr/>
        </p:nvSpPr>
        <p:spPr>
          <a:xfrm>
            <a:off x="1524000" y="5653088"/>
            <a:ext cx="4267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绝对进位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8" name="Text Box 6"/>
          <p:cNvSpPr txBox="1"/>
          <p:nvPr/>
        </p:nvSpPr>
        <p:spPr>
          <a:xfrm>
            <a:off x="6096000" y="5653088"/>
            <a:ext cx="467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+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条件进位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9" name="Text Box 7"/>
          <p:cNvSpPr txBox="1"/>
          <p:nvPr/>
        </p:nvSpPr>
        <p:spPr>
          <a:xfrm>
            <a:off x="846455" y="6162675"/>
            <a:ext cx="7789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则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传统描述：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G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1503363" y="4038600"/>
            <a:ext cx="7440612" cy="461963"/>
            <a:chOff x="1503363" y="4038600"/>
            <a:chExt cx="7440612" cy="461963"/>
          </a:xfrm>
        </p:grpSpPr>
        <p:sp>
          <p:nvSpPr>
            <p:cNvPr id="21575" name="Text Box 9"/>
            <p:cNvSpPr txBox="1"/>
            <p:nvPr/>
          </p:nvSpPr>
          <p:spPr>
            <a:xfrm>
              <a:off x="1503363" y="4038600"/>
              <a:ext cx="74406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=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i-1</a:t>
              </a:r>
            </a:p>
          </p:txBody>
        </p:sp>
        <p:sp>
          <p:nvSpPr>
            <p:cNvPr id="21576" name="Line 10"/>
            <p:cNvSpPr/>
            <p:nvPr/>
          </p:nvSpPr>
          <p:spPr>
            <a:xfrm>
              <a:off x="2336800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7" name="Line 11"/>
            <p:cNvSpPr/>
            <p:nvPr/>
          </p:nvSpPr>
          <p:spPr>
            <a:xfrm>
              <a:off x="282721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8" name="Line 12"/>
            <p:cNvSpPr/>
            <p:nvPr/>
          </p:nvSpPr>
          <p:spPr>
            <a:xfrm>
              <a:off x="409245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9" name="Line 13"/>
            <p:cNvSpPr/>
            <p:nvPr/>
          </p:nvSpPr>
          <p:spPr>
            <a:xfrm>
              <a:off x="491587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0" name="Line 14"/>
            <p:cNvSpPr/>
            <p:nvPr/>
          </p:nvSpPr>
          <p:spPr>
            <a:xfrm>
              <a:off x="616548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1" name="Line 15"/>
            <p:cNvSpPr/>
            <p:nvPr/>
          </p:nvSpPr>
          <p:spPr>
            <a:xfrm>
              <a:off x="658250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6"/>
          <p:cNvGrpSpPr/>
          <p:nvPr/>
        </p:nvGrpSpPr>
        <p:grpSpPr>
          <a:xfrm>
            <a:off x="1433513" y="4648200"/>
            <a:ext cx="5743575" cy="461963"/>
            <a:chOff x="677" y="2928"/>
            <a:chExt cx="2714" cy="291"/>
          </a:xfrm>
        </p:grpSpPr>
        <p:sp>
          <p:nvSpPr>
            <p:cNvPr id="21571" name="Text Box 17"/>
            <p:cNvSpPr txBox="1"/>
            <p:nvPr/>
          </p:nvSpPr>
          <p:spPr>
            <a:xfrm>
              <a:off x="677" y="2928"/>
              <a:ext cx="27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= 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72" name="Line 18"/>
            <p:cNvSpPr/>
            <p:nvPr/>
          </p:nvSpPr>
          <p:spPr>
            <a:xfrm>
              <a:off x="3165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3" name="Line 19"/>
            <p:cNvSpPr/>
            <p:nvPr/>
          </p:nvSpPr>
          <p:spPr>
            <a:xfrm>
              <a:off x="2140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4" name="Line 20"/>
            <p:cNvSpPr/>
            <p:nvPr/>
          </p:nvSpPr>
          <p:spPr>
            <a:xfrm>
              <a:off x="1109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711200" y="1371600"/>
            <a:ext cx="10739438" cy="2609850"/>
            <a:chOff x="336" y="864"/>
            <a:chExt cx="5074" cy="1644"/>
          </a:xfrm>
        </p:grpSpPr>
        <p:sp>
          <p:nvSpPr>
            <p:cNvPr id="21517" name="Text Box 22"/>
            <p:cNvSpPr txBox="1"/>
            <p:nvPr/>
          </p:nvSpPr>
          <p:spPr>
            <a:xfrm>
              <a:off x="758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18" name="Rectangle 23"/>
            <p:cNvSpPr/>
            <p:nvPr/>
          </p:nvSpPr>
          <p:spPr>
            <a:xfrm>
              <a:off x="672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19" name="Text Box 24"/>
            <p:cNvSpPr txBox="1"/>
            <p:nvPr/>
          </p:nvSpPr>
          <p:spPr>
            <a:xfrm>
              <a:off x="1536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20" name="Rectangle 25"/>
            <p:cNvSpPr/>
            <p:nvPr/>
          </p:nvSpPr>
          <p:spPr>
            <a:xfrm>
              <a:off x="153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1" name="Text Box 26"/>
            <p:cNvSpPr txBox="1"/>
            <p:nvPr/>
          </p:nvSpPr>
          <p:spPr>
            <a:xfrm>
              <a:off x="3782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22" name="Rectangle 27"/>
            <p:cNvSpPr/>
            <p:nvPr/>
          </p:nvSpPr>
          <p:spPr>
            <a:xfrm>
              <a:off x="369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3" name="Text Box 28"/>
            <p:cNvSpPr txBox="1"/>
            <p:nvPr/>
          </p:nvSpPr>
          <p:spPr>
            <a:xfrm>
              <a:off x="4741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24" name="Rectangle 29"/>
            <p:cNvSpPr/>
            <p:nvPr/>
          </p:nvSpPr>
          <p:spPr>
            <a:xfrm>
              <a:off x="4655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5" name="Text Box 30"/>
            <p:cNvSpPr txBox="1"/>
            <p:nvPr/>
          </p:nvSpPr>
          <p:spPr>
            <a:xfrm>
              <a:off x="2400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26" name="Rectangle 31"/>
            <p:cNvSpPr/>
            <p:nvPr/>
          </p:nvSpPr>
          <p:spPr>
            <a:xfrm>
              <a:off x="2400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7" name="Freeform 32"/>
            <p:cNvSpPr/>
            <p:nvPr/>
          </p:nvSpPr>
          <p:spPr>
            <a:xfrm>
              <a:off x="336" y="1354"/>
              <a:ext cx="528" cy="192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33963879"/>
                </a:cxn>
              </a:cxnLst>
              <a:rect l="txL" t="txT" r="txR" b="txB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3"/>
            <p:cNvSpPr/>
            <p:nvPr/>
          </p:nvSpPr>
          <p:spPr>
            <a:xfrm>
              <a:off x="76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34"/>
            <p:cNvSpPr/>
            <p:nvPr/>
          </p:nvSpPr>
          <p:spPr>
            <a:xfrm>
              <a:off x="96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Freeform 35"/>
            <p:cNvSpPr/>
            <p:nvPr/>
          </p:nvSpPr>
          <p:spPr>
            <a:xfrm>
              <a:off x="1104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36"/>
            <p:cNvSpPr/>
            <p:nvPr/>
          </p:nvSpPr>
          <p:spPr>
            <a:xfrm>
              <a:off x="1056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37"/>
            <p:cNvSpPr/>
            <p:nvPr/>
          </p:nvSpPr>
          <p:spPr>
            <a:xfrm>
              <a:off x="168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Line 38"/>
            <p:cNvSpPr/>
            <p:nvPr/>
          </p:nvSpPr>
          <p:spPr>
            <a:xfrm>
              <a:off x="182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4" name="Freeform 39"/>
            <p:cNvSpPr/>
            <p:nvPr/>
          </p:nvSpPr>
          <p:spPr>
            <a:xfrm>
              <a:off x="196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40"/>
            <p:cNvSpPr/>
            <p:nvPr/>
          </p:nvSpPr>
          <p:spPr>
            <a:xfrm>
              <a:off x="192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6" name="Line 41"/>
            <p:cNvSpPr/>
            <p:nvPr/>
          </p:nvSpPr>
          <p:spPr>
            <a:xfrm>
              <a:off x="384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7" name="Line 42"/>
            <p:cNvSpPr/>
            <p:nvPr/>
          </p:nvSpPr>
          <p:spPr>
            <a:xfrm>
              <a:off x="398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8" name="Freeform 43"/>
            <p:cNvSpPr/>
            <p:nvPr/>
          </p:nvSpPr>
          <p:spPr>
            <a:xfrm>
              <a:off x="412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44"/>
            <p:cNvSpPr/>
            <p:nvPr/>
          </p:nvSpPr>
          <p:spPr>
            <a:xfrm>
              <a:off x="408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45"/>
            <p:cNvSpPr/>
            <p:nvPr/>
          </p:nvSpPr>
          <p:spPr>
            <a:xfrm>
              <a:off x="480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46"/>
            <p:cNvSpPr/>
            <p:nvPr/>
          </p:nvSpPr>
          <p:spPr>
            <a:xfrm>
              <a:off x="49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47"/>
            <p:cNvSpPr/>
            <p:nvPr/>
          </p:nvSpPr>
          <p:spPr>
            <a:xfrm>
              <a:off x="504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Freeform 48"/>
            <p:cNvSpPr/>
            <p:nvPr/>
          </p:nvSpPr>
          <p:spPr>
            <a:xfrm>
              <a:off x="5088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Freeform 49"/>
            <p:cNvSpPr/>
            <p:nvPr/>
          </p:nvSpPr>
          <p:spPr>
            <a:xfrm>
              <a:off x="3504" y="1354"/>
              <a:ext cx="336" cy="912"/>
            </a:xfrm>
            <a:custGeom>
              <a:avLst/>
              <a:gdLst>
                <a:gd name="txL" fmla="*/ 0 w 240"/>
                <a:gd name="txT" fmla="*/ 0 h 912"/>
                <a:gd name="txR" fmla="*/ 240 w 240"/>
                <a:gd name="txB" fmla="*/ 912 h 912"/>
              </a:gdLst>
              <a:ahLst/>
              <a:cxnLst>
                <a:cxn ang="0">
                  <a:pos x="460480984" y="192"/>
                </a:cxn>
                <a:cxn ang="0">
                  <a:pos x="460480984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txL" t="txT" r="txR" b="txB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50"/>
            <p:cNvSpPr txBox="1"/>
            <p:nvPr/>
          </p:nvSpPr>
          <p:spPr>
            <a:xfrm>
              <a:off x="470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6" name="Text Box 51"/>
            <p:cNvSpPr txBox="1"/>
            <p:nvPr/>
          </p:nvSpPr>
          <p:spPr>
            <a:xfrm>
              <a:off x="970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7" name="Text Box 52"/>
            <p:cNvSpPr txBox="1"/>
            <p:nvPr/>
          </p:nvSpPr>
          <p:spPr>
            <a:xfrm>
              <a:off x="1344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8" name="Text Box 53"/>
            <p:cNvSpPr txBox="1"/>
            <p:nvPr/>
          </p:nvSpPr>
          <p:spPr>
            <a:xfrm>
              <a:off x="1776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9" name="Text Box 54"/>
            <p:cNvSpPr txBox="1"/>
            <p:nvPr/>
          </p:nvSpPr>
          <p:spPr>
            <a:xfrm>
              <a:off x="2219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0" name="Text Box 55"/>
            <p:cNvSpPr txBox="1"/>
            <p:nvPr/>
          </p:nvSpPr>
          <p:spPr>
            <a:xfrm>
              <a:off x="2640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1" name="Line 56"/>
            <p:cNvSpPr/>
            <p:nvPr/>
          </p:nvSpPr>
          <p:spPr>
            <a:xfrm>
              <a:off x="25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2" name="Line 57"/>
            <p:cNvSpPr/>
            <p:nvPr/>
          </p:nvSpPr>
          <p:spPr>
            <a:xfrm>
              <a:off x="268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3" name="Line 58"/>
            <p:cNvSpPr/>
            <p:nvPr/>
          </p:nvSpPr>
          <p:spPr>
            <a:xfrm>
              <a:off x="2784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4" name="Freeform 59"/>
            <p:cNvSpPr/>
            <p:nvPr/>
          </p:nvSpPr>
          <p:spPr>
            <a:xfrm>
              <a:off x="2832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Text Box 60"/>
            <p:cNvSpPr txBox="1"/>
            <p:nvPr/>
          </p:nvSpPr>
          <p:spPr>
            <a:xfrm>
              <a:off x="2966" y="1572"/>
              <a:ext cx="2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latin typeface="Times New Roman" panose="02020603050405020304" charset="0"/>
                </a:rPr>
                <a:t>　</a:t>
              </a:r>
              <a:r>
                <a:rPr lang="zh-CN" altLang="en-US" sz="2400" dirty="0">
                  <a:latin typeface="Times New Roman" panose="02020603050405020304" charset="0"/>
                </a:rPr>
                <a:t>…</a:t>
              </a:r>
            </a:p>
          </p:txBody>
        </p:sp>
        <p:sp>
          <p:nvSpPr>
            <p:cNvPr id="21556" name="Text Box 61"/>
            <p:cNvSpPr txBox="1"/>
            <p:nvPr/>
          </p:nvSpPr>
          <p:spPr>
            <a:xfrm>
              <a:off x="3419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7" name="Text Box 62"/>
            <p:cNvSpPr txBox="1"/>
            <p:nvPr/>
          </p:nvSpPr>
          <p:spPr>
            <a:xfrm>
              <a:off x="3919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8" name="Text Box 63"/>
            <p:cNvSpPr txBox="1"/>
            <p:nvPr/>
          </p:nvSpPr>
          <p:spPr>
            <a:xfrm>
              <a:off x="4331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59" name="Text Box 64"/>
            <p:cNvSpPr txBox="1"/>
            <p:nvPr/>
          </p:nvSpPr>
          <p:spPr>
            <a:xfrm>
              <a:off x="4831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0" name="Text Box 65"/>
            <p:cNvSpPr txBox="1"/>
            <p:nvPr/>
          </p:nvSpPr>
          <p:spPr>
            <a:xfrm>
              <a:off x="5174" y="2083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1" name="Text Box 66"/>
            <p:cNvSpPr txBox="1"/>
            <p:nvPr/>
          </p:nvSpPr>
          <p:spPr>
            <a:xfrm>
              <a:off x="4673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2" name="Text Box 67"/>
            <p:cNvSpPr txBox="1"/>
            <p:nvPr/>
          </p:nvSpPr>
          <p:spPr>
            <a:xfrm>
              <a:off x="4896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3" name="Text Box 68"/>
            <p:cNvSpPr txBox="1"/>
            <p:nvPr/>
          </p:nvSpPr>
          <p:spPr>
            <a:xfrm>
              <a:off x="3678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4" name="Text Box 69"/>
            <p:cNvSpPr txBox="1"/>
            <p:nvPr/>
          </p:nvSpPr>
          <p:spPr>
            <a:xfrm>
              <a:off x="3901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5" name="Text Box 70"/>
            <p:cNvSpPr txBox="1"/>
            <p:nvPr/>
          </p:nvSpPr>
          <p:spPr>
            <a:xfrm>
              <a:off x="2352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6" name="Text Box 71"/>
            <p:cNvSpPr txBox="1"/>
            <p:nvPr/>
          </p:nvSpPr>
          <p:spPr>
            <a:xfrm>
              <a:off x="2653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7" name="Text Box 72"/>
            <p:cNvSpPr txBox="1"/>
            <p:nvPr/>
          </p:nvSpPr>
          <p:spPr>
            <a:xfrm>
              <a:off x="1488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8" name="Text Box 73"/>
            <p:cNvSpPr txBox="1"/>
            <p:nvPr/>
          </p:nvSpPr>
          <p:spPr>
            <a:xfrm>
              <a:off x="1789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9" name="Text Box 74"/>
            <p:cNvSpPr txBox="1"/>
            <p:nvPr/>
          </p:nvSpPr>
          <p:spPr>
            <a:xfrm>
              <a:off x="664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70" name="Text Box 75"/>
            <p:cNvSpPr txBox="1"/>
            <p:nvPr/>
          </p:nvSpPr>
          <p:spPr>
            <a:xfrm>
              <a:off x="887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</p:grpSp>
      <p:sp>
        <p:nvSpPr>
          <p:cNvPr id="21516" name="AutoShape 77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/>
      <p:bldP spid="781316" grpId="0"/>
      <p:bldP spid="781317" grpId="0"/>
      <p:bldP spid="781318" grpId="0"/>
      <p:bldP spid="7813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2530" name="Text Box 2"/>
          <p:cNvSpPr txBox="1"/>
          <p:nvPr/>
        </p:nvSpPr>
        <p:spPr>
          <a:xfrm>
            <a:off x="304800" y="196850"/>
            <a:ext cx="6078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</a:rPr>
              <a:t>2. 串行进位链</a:t>
            </a:r>
          </a:p>
        </p:txBody>
      </p:sp>
      <p:sp>
        <p:nvSpPr>
          <p:cNvPr id="471043" name="Text Box 3"/>
          <p:cNvSpPr txBox="1"/>
          <p:nvPr/>
        </p:nvSpPr>
        <p:spPr>
          <a:xfrm>
            <a:off x="1503363" y="914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进位链</a:t>
            </a:r>
          </a:p>
        </p:txBody>
      </p:sp>
      <p:sp>
        <p:nvSpPr>
          <p:cNvPr id="471044" name="Text Box 4"/>
          <p:cNvSpPr txBox="1"/>
          <p:nvPr/>
        </p:nvSpPr>
        <p:spPr>
          <a:xfrm>
            <a:off x="4751388" y="914400"/>
            <a:ext cx="2789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传送进位的电路 </a:t>
            </a:r>
          </a:p>
        </p:txBody>
      </p:sp>
      <p:sp>
        <p:nvSpPr>
          <p:cNvPr id="471045" name="Text Box 5"/>
          <p:cNvSpPr txBox="1"/>
          <p:nvPr/>
        </p:nvSpPr>
        <p:spPr>
          <a:xfrm>
            <a:off x="1503363" y="1447800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471046" name="Text Box 6"/>
          <p:cNvSpPr txBox="1"/>
          <p:nvPr/>
        </p:nvSpPr>
        <p:spPr>
          <a:xfrm>
            <a:off x="4751388" y="14478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进位串行传送 </a:t>
            </a:r>
          </a:p>
        </p:txBody>
      </p:sp>
      <p:sp>
        <p:nvSpPr>
          <p:cNvPr id="471047" name="Text Box 7"/>
          <p:cNvSpPr txBox="1"/>
          <p:nvPr/>
        </p:nvSpPr>
        <p:spPr>
          <a:xfrm>
            <a:off x="1503363" y="2003425"/>
            <a:ext cx="7007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以 4 位全加器为例，每一位的进位表达式为</a:t>
            </a:r>
          </a:p>
        </p:txBody>
      </p:sp>
      <p:sp>
        <p:nvSpPr>
          <p:cNvPr id="471048" name="Text Box 8"/>
          <p:cNvSpPr txBox="1"/>
          <p:nvPr/>
        </p:nvSpPr>
        <p:spPr>
          <a:xfrm>
            <a:off x="1706563" y="2555875"/>
            <a:ext cx="3373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49" name="Text Box 9"/>
          <p:cNvSpPr txBox="1"/>
          <p:nvPr/>
        </p:nvSpPr>
        <p:spPr>
          <a:xfrm>
            <a:off x="1706563" y="297973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0" name="Text Box 10"/>
          <p:cNvSpPr txBox="1"/>
          <p:nvPr/>
        </p:nvSpPr>
        <p:spPr>
          <a:xfrm>
            <a:off x="1706563" y="3402013"/>
            <a:ext cx="3068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1" name="Text Box 11"/>
          <p:cNvSpPr txBox="1"/>
          <p:nvPr/>
        </p:nvSpPr>
        <p:spPr>
          <a:xfrm>
            <a:off x="1706563" y="382428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300538" y="2590800"/>
            <a:ext cx="1538287" cy="523875"/>
            <a:chOff x="2032" y="1632"/>
            <a:chExt cx="1066" cy="330"/>
          </a:xfrm>
        </p:grpSpPr>
        <p:sp>
          <p:nvSpPr>
            <p:cNvPr id="22625" name="Text Box 13"/>
            <p:cNvSpPr txBox="1"/>
            <p:nvPr/>
          </p:nvSpPr>
          <p:spPr>
            <a:xfrm>
              <a:off x="2032" y="1632"/>
              <a:ext cx="7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</a:rPr>
                <a:t>= </a:t>
              </a:r>
              <a:r>
                <a:rPr lang="en-US" altLang="zh-CN" sz="2800" i="1" dirty="0">
                  <a:latin typeface="Times New Roman" panose="02020603050405020304" charset="0"/>
                </a:rPr>
                <a:t>d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 </a:t>
              </a:r>
              <a:r>
                <a:rPr lang="en-US" altLang="zh-CN" sz="14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800" i="1" dirty="0">
                  <a:latin typeface="Times New Roman" panose="02020603050405020304" charset="0"/>
                </a:rPr>
                <a:t>t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</a:t>
              </a:r>
              <a:r>
                <a:rPr lang="en-US" altLang="zh-CN" sz="2800" i="1" dirty="0">
                  <a:latin typeface="Times New Roman" panose="02020603050405020304" charset="0"/>
                </a:rPr>
                <a:t>C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2626" name="Line 14"/>
            <p:cNvSpPr/>
            <p:nvPr/>
          </p:nvSpPr>
          <p:spPr>
            <a:xfrm>
              <a:off x="2234" y="168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7" name="Line 15"/>
            <p:cNvSpPr/>
            <p:nvPr/>
          </p:nvSpPr>
          <p:spPr>
            <a:xfrm>
              <a:off x="2592" y="1686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8" name="Line 16"/>
            <p:cNvSpPr/>
            <p:nvPr/>
          </p:nvSpPr>
          <p:spPr>
            <a:xfrm>
              <a:off x="2234" y="16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1057" name="Text Box 17"/>
          <p:cNvSpPr txBox="1"/>
          <p:nvPr/>
        </p:nvSpPr>
        <p:spPr>
          <a:xfrm>
            <a:off x="1808163" y="5913438"/>
            <a:ext cx="77422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 4</a:t>
            </a:r>
            <a:r>
              <a:rPr lang="zh-CN" altLang="en-US" sz="9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位</a:t>
            </a:r>
            <a:r>
              <a:rPr lang="zh-CN" altLang="en-US" sz="2000" dirty="0">
                <a:latin typeface="Times New Roman" panose="02020603050405020304" charset="0"/>
              </a:rPr>
              <a:t>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471058" name="Text Box 18"/>
          <p:cNvSpPr txBox="1"/>
          <p:nvPr/>
        </p:nvSpPr>
        <p:spPr>
          <a:xfrm>
            <a:off x="1887220" y="6271895"/>
            <a:ext cx="81559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zh-CN" altLang="en-US" sz="2000" dirty="0">
                <a:latin typeface="Times New Roman" panose="02020603050405020304" charset="0"/>
              </a:rPr>
              <a:t>位全加器产生进位的全部时间为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2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508000" y="4267200"/>
            <a:ext cx="10972800" cy="1590675"/>
            <a:chOff x="240" y="2688"/>
            <a:chExt cx="5184" cy="1002"/>
          </a:xfrm>
        </p:grpSpPr>
        <p:grpSp>
          <p:nvGrpSpPr>
            <p:cNvPr id="22547" name="Group 20"/>
            <p:cNvGrpSpPr/>
            <p:nvPr/>
          </p:nvGrpSpPr>
          <p:grpSpPr>
            <a:xfrm>
              <a:off x="537" y="2958"/>
              <a:ext cx="288" cy="432"/>
              <a:chOff x="1152" y="3264"/>
              <a:chExt cx="288" cy="432"/>
            </a:xfrm>
          </p:grpSpPr>
          <p:grpSp>
            <p:nvGrpSpPr>
              <p:cNvPr id="22621" name="Group 2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23" name="Text Box 2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4" name="Rectangle 2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22" name="Oval 2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48" name="Group 25"/>
            <p:cNvGrpSpPr/>
            <p:nvPr/>
          </p:nvGrpSpPr>
          <p:grpSpPr>
            <a:xfrm>
              <a:off x="1065" y="2836"/>
              <a:ext cx="288" cy="432"/>
              <a:chOff x="1152" y="3264"/>
              <a:chExt cx="288" cy="432"/>
            </a:xfrm>
          </p:grpSpPr>
          <p:grpSp>
            <p:nvGrpSpPr>
              <p:cNvPr id="22617" name="Group 2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9" name="Text Box 2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0" name="Rectangle 2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8" name="Oval 2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49" name="Freeform 30"/>
            <p:cNvSpPr/>
            <p:nvPr/>
          </p:nvSpPr>
          <p:spPr>
            <a:xfrm>
              <a:off x="288" y="3177"/>
              <a:ext cx="252" cy="3"/>
            </a:xfrm>
            <a:custGeom>
              <a:avLst/>
              <a:gdLst>
                <a:gd name="txL" fmla="*/ 0 w 252"/>
                <a:gd name="txT" fmla="*/ 0 h 3"/>
                <a:gd name="txR" fmla="*/ 252 w 252"/>
                <a:gd name="txB" fmla="*/ 3 h 3"/>
              </a:gdLst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rect l="txL" t="txT" r="txR" b="txB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31"/>
            <p:cNvSpPr/>
            <p:nvPr/>
          </p:nvSpPr>
          <p:spPr>
            <a:xfrm>
              <a:off x="82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1" name="Freeform 32"/>
            <p:cNvSpPr/>
            <p:nvPr/>
          </p:nvSpPr>
          <p:spPr>
            <a:xfrm>
              <a:off x="82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2" name="Group 33"/>
            <p:cNvGrpSpPr/>
            <p:nvPr/>
          </p:nvGrpSpPr>
          <p:grpSpPr>
            <a:xfrm>
              <a:off x="1807" y="2958"/>
              <a:ext cx="288" cy="432"/>
              <a:chOff x="1152" y="3264"/>
              <a:chExt cx="288" cy="432"/>
            </a:xfrm>
          </p:grpSpPr>
          <p:grpSp>
            <p:nvGrpSpPr>
              <p:cNvPr id="22613" name="Group 3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5" name="Text Box 3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6" name="Rectangle 3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4" name="Oval 3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53" name="Group 38"/>
            <p:cNvGrpSpPr/>
            <p:nvPr/>
          </p:nvGrpSpPr>
          <p:grpSpPr>
            <a:xfrm>
              <a:off x="2335" y="2836"/>
              <a:ext cx="288" cy="432"/>
              <a:chOff x="1152" y="3264"/>
              <a:chExt cx="288" cy="432"/>
            </a:xfrm>
          </p:grpSpPr>
          <p:grpSp>
            <p:nvGrpSpPr>
              <p:cNvPr id="22609" name="Group 3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1" name="Text Box 4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2" name="Rectangle 4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0" name="Oval 4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54" name="Line 43"/>
            <p:cNvSpPr/>
            <p:nvPr/>
          </p:nvSpPr>
          <p:spPr>
            <a:xfrm>
              <a:off x="209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5" name="Freeform 44"/>
            <p:cNvSpPr/>
            <p:nvPr/>
          </p:nvSpPr>
          <p:spPr>
            <a:xfrm>
              <a:off x="209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5"/>
            <p:cNvSpPr/>
            <p:nvPr/>
          </p:nvSpPr>
          <p:spPr>
            <a:xfrm>
              <a:off x="1353" y="3150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46"/>
            <p:cNvSpPr/>
            <p:nvPr/>
          </p:nvSpPr>
          <p:spPr>
            <a:xfrm>
              <a:off x="1353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7"/>
            <p:cNvSpPr/>
            <p:nvPr/>
          </p:nvSpPr>
          <p:spPr>
            <a:xfrm>
              <a:off x="2622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9" name="Group 48"/>
            <p:cNvGrpSpPr/>
            <p:nvPr/>
          </p:nvGrpSpPr>
          <p:grpSpPr>
            <a:xfrm>
              <a:off x="3081" y="2958"/>
              <a:ext cx="288" cy="432"/>
              <a:chOff x="1152" y="3264"/>
              <a:chExt cx="288" cy="432"/>
            </a:xfrm>
          </p:grpSpPr>
          <p:grpSp>
            <p:nvGrpSpPr>
              <p:cNvPr id="22605" name="Group 4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7" name="Text Box 5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8" name="Rectangle 5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6" name="Oval 5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0" name="Group 53"/>
            <p:cNvGrpSpPr/>
            <p:nvPr/>
          </p:nvGrpSpPr>
          <p:grpSpPr>
            <a:xfrm>
              <a:off x="3609" y="2836"/>
              <a:ext cx="288" cy="432"/>
              <a:chOff x="1152" y="3264"/>
              <a:chExt cx="288" cy="432"/>
            </a:xfrm>
          </p:grpSpPr>
          <p:grpSp>
            <p:nvGrpSpPr>
              <p:cNvPr id="22601" name="Group 5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3" name="Text Box 5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4" name="Rectangle 5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2" name="Oval 5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1" name="Line 58"/>
            <p:cNvSpPr/>
            <p:nvPr/>
          </p:nvSpPr>
          <p:spPr>
            <a:xfrm>
              <a:off x="336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2" name="Freeform 59"/>
            <p:cNvSpPr/>
            <p:nvPr/>
          </p:nvSpPr>
          <p:spPr>
            <a:xfrm>
              <a:off x="3896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60"/>
            <p:cNvGrpSpPr/>
            <p:nvPr/>
          </p:nvGrpSpPr>
          <p:grpSpPr>
            <a:xfrm>
              <a:off x="4351" y="2958"/>
              <a:ext cx="288" cy="432"/>
              <a:chOff x="1152" y="3264"/>
              <a:chExt cx="288" cy="432"/>
            </a:xfrm>
          </p:grpSpPr>
          <p:grpSp>
            <p:nvGrpSpPr>
              <p:cNvPr id="22597" name="Group 6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9" name="Text Box 6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0" name="Rectangle 6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8" name="Oval 6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4" name="Group 65"/>
            <p:cNvGrpSpPr/>
            <p:nvPr/>
          </p:nvGrpSpPr>
          <p:grpSpPr>
            <a:xfrm>
              <a:off x="4879" y="2836"/>
              <a:ext cx="288" cy="432"/>
              <a:chOff x="1152" y="3264"/>
              <a:chExt cx="288" cy="432"/>
            </a:xfrm>
          </p:grpSpPr>
          <p:grpSp>
            <p:nvGrpSpPr>
              <p:cNvPr id="22593" name="Group 6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5" name="Text Box 6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596" name="Rectangle 6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4" name="Oval 6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5" name="Line 70"/>
            <p:cNvSpPr/>
            <p:nvPr/>
          </p:nvSpPr>
          <p:spPr>
            <a:xfrm>
              <a:off x="463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6" name="Line 71"/>
            <p:cNvSpPr/>
            <p:nvPr/>
          </p:nvSpPr>
          <p:spPr>
            <a:xfrm>
              <a:off x="5175" y="295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7" name="Text Box 72"/>
            <p:cNvSpPr txBox="1"/>
            <p:nvPr/>
          </p:nvSpPr>
          <p:spPr>
            <a:xfrm>
              <a:off x="240" y="291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8" name="Text Box 73"/>
            <p:cNvSpPr txBox="1"/>
            <p:nvPr/>
          </p:nvSpPr>
          <p:spPr>
            <a:xfrm>
              <a:off x="1423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9" name="Text Box 74"/>
            <p:cNvSpPr txBox="1"/>
            <p:nvPr/>
          </p:nvSpPr>
          <p:spPr>
            <a:xfrm>
              <a:off x="2688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0" name="Text Box 75"/>
            <p:cNvSpPr txBox="1"/>
            <p:nvPr/>
          </p:nvSpPr>
          <p:spPr>
            <a:xfrm>
              <a:off x="3984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1" name="Text Box 76"/>
            <p:cNvSpPr txBox="1"/>
            <p:nvPr/>
          </p:nvSpPr>
          <p:spPr>
            <a:xfrm>
              <a:off x="5232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2" name="Text Box 77"/>
            <p:cNvSpPr txBox="1"/>
            <p:nvPr/>
          </p:nvSpPr>
          <p:spPr>
            <a:xfrm>
              <a:off x="1392" y="268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3" name="Text Box 78"/>
            <p:cNvSpPr txBox="1"/>
            <p:nvPr/>
          </p:nvSpPr>
          <p:spPr>
            <a:xfrm>
              <a:off x="2644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4" name="Text Box 79"/>
            <p:cNvSpPr txBox="1"/>
            <p:nvPr/>
          </p:nvSpPr>
          <p:spPr>
            <a:xfrm>
              <a:off x="3892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5" name="Text Box 80"/>
            <p:cNvSpPr txBox="1"/>
            <p:nvPr/>
          </p:nvSpPr>
          <p:spPr>
            <a:xfrm>
              <a:off x="5188" y="2698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-1</a:t>
              </a:r>
            </a:p>
          </p:txBody>
        </p:sp>
        <p:grpSp>
          <p:nvGrpSpPr>
            <p:cNvPr id="22576" name="Group 81"/>
            <p:cNvGrpSpPr/>
            <p:nvPr/>
          </p:nvGrpSpPr>
          <p:grpSpPr>
            <a:xfrm>
              <a:off x="912" y="3428"/>
              <a:ext cx="188" cy="252"/>
              <a:chOff x="943" y="3782"/>
              <a:chExt cx="188" cy="252"/>
            </a:xfrm>
          </p:grpSpPr>
          <p:sp>
            <p:nvSpPr>
              <p:cNvPr id="22591" name="Text Box 82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22592" name="Line 83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7" name="Group 84"/>
            <p:cNvGrpSpPr/>
            <p:nvPr/>
          </p:nvGrpSpPr>
          <p:grpSpPr>
            <a:xfrm>
              <a:off x="2143" y="3438"/>
              <a:ext cx="188" cy="252"/>
              <a:chOff x="943" y="3782"/>
              <a:chExt cx="188" cy="252"/>
            </a:xfrm>
          </p:grpSpPr>
          <p:sp>
            <p:nvSpPr>
              <p:cNvPr id="22589" name="Text Box 85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2590" name="Line 86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8" name="Group 87"/>
            <p:cNvGrpSpPr/>
            <p:nvPr/>
          </p:nvGrpSpPr>
          <p:grpSpPr>
            <a:xfrm>
              <a:off x="3391" y="3438"/>
              <a:ext cx="188" cy="252"/>
              <a:chOff x="943" y="3782"/>
              <a:chExt cx="188" cy="252"/>
            </a:xfrm>
          </p:grpSpPr>
          <p:sp>
            <p:nvSpPr>
              <p:cNvPr id="22587" name="Text Box 88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2588" name="Line 89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9" name="Group 90"/>
            <p:cNvGrpSpPr/>
            <p:nvPr/>
          </p:nvGrpSpPr>
          <p:grpSpPr>
            <a:xfrm>
              <a:off x="4656" y="3438"/>
              <a:ext cx="188" cy="252"/>
              <a:chOff x="943" y="3782"/>
              <a:chExt cx="188" cy="252"/>
            </a:xfrm>
          </p:grpSpPr>
          <p:sp>
            <p:nvSpPr>
              <p:cNvPr id="22585" name="Text Box 91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586" name="Line 92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2580" name="Freeform 93"/>
            <p:cNvSpPr/>
            <p:nvPr/>
          </p:nvSpPr>
          <p:spPr>
            <a:xfrm>
              <a:off x="2631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94"/>
            <p:cNvSpPr/>
            <p:nvPr/>
          </p:nvSpPr>
          <p:spPr>
            <a:xfrm>
              <a:off x="3897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95"/>
            <p:cNvSpPr/>
            <p:nvPr/>
          </p:nvSpPr>
          <p:spPr>
            <a:xfrm>
              <a:off x="5175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96"/>
            <p:cNvSpPr/>
            <p:nvPr/>
          </p:nvSpPr>
          <p:spPr>
            <a:xfrm>
              <a:off x="3373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97"/>
            <p:cNvSpPr/>
            <p:nvPr/>
          </p:nvSpPr>
          <p:spPr>
            <a:xfrm>
              <a:off x="4647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8" name="Text Box 98"/>
          <p:cNvSpPr txBox="1"/>
          <p:nvPr/>
        </p:nvSpPr>
        <p:spPr>
          <a:xfrm>
            <a:off x="5668963" y="3489325"/>
            <a:ext cx="319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设与非门的级延迟时间为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22546" name="AutoShape 100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44" grpId="0"/>
      <p:bldP spid="471045" grpId="0"/>
      <p:bldP spid="471046" grpId="0"/>
      <p:bldP spid="471047" grpId="0"/>
      <p:bldP spid="471048" grpId="0"/>
      <p:bldP spid="471049" grpId="0"/>
      <p:bldP spid="471050" grpId="0"/>
      <p:bldP spid="471051" grpId="0"/>
      <p:bldP spid="471057" grpId="0"/>
      <p:bldP spid="471058" grpId="0"/>
      <p:bldP spid="471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604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406400" y="152400"/>
            <a:ext cx="416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3. 并行进位链</a:t>
            </a:r>
          </a:p>
        </p:txBody>
      </p:sp>
      <p:sp>
        <p:nvSpPr>
          <p:cNvPr id="472067" name="Text Box 3"/>
          <p:cNvSpPr txBox="1"/>
          <p:nvPr/>
        </p:nvSpPr>
        <p:spPr>
          <a:xfrm>
            <a:off x="1028700" y="838200"/>
            <a:ext cx="3878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位加法器的进位同时产生 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2068" name="Text Box 4"/>
          <p:cNvSpPr txBox="1"/>
          <p:nvPr/>
        </p:nvSpPr>
        <p:spPr>
          <a:xfrm>
            <a:off x="6502400" y="838200"/>
            <a:ext cx="272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4 位加法器为例 </a:t>
            </a:r>
          </a:p>
        </p:txBody>
      </p:sp>
      <p:sp>
        <p:nvSpPr>
          <p:cNvPr id="472069" name="Text Box 5"/>
          <p:cNvSpPr txBox="1"/>
          <p:nvPr/>
        </p:nvSpPr>
        <p:spPr>
          <a:xfrm>
            <a:off x="1047750" y="1233488"/>
            <a:ext cx="2128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0" name="Text Box 6"/>
          <p:cNvSpPr txBox="1"/>
          <p:nvPr/>
        </p:nvSpPr>
        <p:spPr>
          <a:xfrm>
            <a:off x="1047750" y="1658938"/>
            <a:ext cx="19637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1" name="Text Box 7"/>
          <p:cNvSpPr txBox="1"/>
          <p:nvPr/>
        </p:nvSpPr>
        <p:spPr>
          <a:xfrm>
            <a:off x="1047750" y="2084388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2" name="Text Box 8"/>
          <p:cNvSpPr txBox="1"/>
          <p:nvPr/>
        </p:nvSpPr>
        <p:spPr>
          <a:xfrm>
            <a:off x="1047750" y="2508250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3" name="Text Box 9"/>
          <p:cNvSpPr txBox="1"/>
          <p:nvPr/>
        </p:nvSpPr>
        <p:spPr>
          <a:xfrm>
            <a:off x="3365500" y="1658938"/>
            <a:ext cx="2801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4" name="Text Box 10"/>
          <p:cNvSpPr txBox="1"/>
          <p:nvPr/>
        </p:nvSpPr>
        <p:spPr>
          <a:xfrm>
            <a:off x="3405188" y="2084388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5" name="Text Box 11"/>
          <p:cNvSpPr txBox="1"/>
          <p:nvPr/>
        </p:nvSpPr>
        <p:spPr>
          <a:xfrm>
            <a:off x="3405188" y="2528888"/>
            <a:ext cx="5376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2076" name="Text Box 12"/>
          <p:cNvSpPr txBox="1"/>
          <p:nvPr/>
        </p:nvSpPr>
        <p:spPr>
          <a:xfrm>
            <a:off x="3657600" y="152400"/>
            <a:ext cx="6856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（先行进位，跳跃进位）</a:t>
            </a:r>
          </a:p>
        </p:txBody>
      </p:sp>
      <p:sp>
        <p:nvSpPr>
          <p:cNvPr id="472077" name="Text Box 13"/>
          <p:cNvSpPr txBox="1"/>
          <p:nvPr/>
        </p:nvSpPr>
        <p:spPr>
          <a:xfrm>
            <a:off x="7346950" y="1371600"/>
            <a:ext cx="36099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zh-CN" altLang="en-US" sz="2200" i="1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形成后，只需 2.5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</a:p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产生全部进位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08000" y="3048000"/>
            <a:ext cx="11207750" cy="3738563"/>
            <a:chOff x="240" y="1920"/>
            <a:chExt cx="5295" cy="2355"/>
          </a:xfrm>
        </p:grpSpPr>
        <p:sp>
          <p:nvSpPr>
            <p:cNvPr id="24594" name="Text Box 15"/>
            <p:cNvSpPr txBox="1"/>
            <p:nvPr/>
          </p:nvSpPr>
          <p:spPr>
            <a:xfrm>
              <a:off x="67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595" name="Rectangle 16"/>
            <p:cNvSpPr/>
            <p:nvPr/>
          </p:nvSpPr>
          <p:spPr>
            <a:xfrm>
              <a:off x="250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6" name="Text Box 17"/>
            <p:cNvSpPr txBox="1"/>
            <p:nvPr/>
          </p:nvSpPr>
          <p:spPr>
            <a:xfrm>
              <a:off x="240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597" name="Rectangle 18"/>
            <p:cNvSpPr/>
            <p:nvPr/>
          </p:nvSpPr>
          <p:spPr>
            <a:xfrm>
              <a:off x="25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8" name="Rectangle 19"/>
            <p:cNvSpPr/>
            <p:nvPr/>
          </p:nvSpPr>
          <p:spPr>
            <a:xfrm>
              <a:off x="49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9" name="Rectangle 20"/>
            <p:cNvSpPr/>
            <p:nvPr/>
          </p:nvSpPr>
          <p:spPr>
            <a:xfrm>
              <a:off x="730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0" name="Rectangle 21"/>
            <p:cNvSpPr/>
            <p:nvPr/>
          </p:nvSpPr>
          <p:spPr>
            <a:xfrm>
              <a:off x="1056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1" name="Text Box 22"/>
            <p:cNvSpPr txBox="1"/>
            <p:nvPr/>
          </p:nvSpPr>
          <p:spPr>
            <a:xfrm>
              <a:off x="1699" y="3044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02" name="Rectangle 23"/>
            <p:cNvSpPr/>
            <p:nvPr/>
          </p:nvSpPr>
          <p:spPr>
            <a:xfrm>
              <a:off x="1632" y="3064"/>
              <a:ext cx="480" cy="2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3" name="Line 24"/>
            <p:cNvSpPr/>
            <p:nvPr/>
          </p:nvSpPr>
          <p:spPr>
            <a:xfrm>
              <a:off x="384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25"/>
            <p:cNvSpPr/>
            <p:nvPr/>
          </p:nvSpPr>
          <p:spPr>
            <a:xfrm>
              <a:off x="168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26"/>
            <p:cNvSpPr/>
            <p:nvPr/>
          </p:nvSpPr>
          <p:spPr>
            <a:xfrm>
              <a:off x="24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27"/>
            <p:cNvSpPr/>
            <p:nvPr/>
          </p:nvSpPr>
          <p:spPr>
            <a:xfrm>
              <a:off x="384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8"/>
            <p:cNvSpPr/>
            <p:nvPr/>
          </p:nvSpPr>
          <p:spPr>
            <a:xfrm>
              <a:off x="508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29"/>
            <p:cNvSpPr/>
            <p:nvPr/>
          </p:nvSpPr>
          <p:spPr>
            <a:xfrm>
              <a:off x="48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Freeform 30"/>
            <p:cNvSpPr/>
            <p:nvPr/>
          </p:nvSpPr>
          <p:spPr>
            <a:xfrm>
              <a:off x="2064" y="3271"/>
              <a:ext cx="3408" cy="82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0894" y="3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1"/>
            <p:cNvSpPr/>
            <p:nvPr/>
          </p:nvSpPr>
          <p:spPr>
            <a:xfrm>
              <a:off x="1968" y="3271"/>
              <a:ext cx="3122" cy="165"/>
            </a:xfrm>
            <a:custGeom>
              <a:avLst/>
              <a:gdLst>
                <a:gd name="txL" fmla="*/ 0 w 3170"/>
                <a:gd name="txT" fmla="*/ 0 h 192"/>
                <a:gd name="txR" fmla="*/ 3170 w 3170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647" y="3"/>
                </a:cxn>
              </a:cxnLst>
              <a:rect l="txL" t="txT" r="txR" b="tx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 Box 32"/>
            <p:cNvSpPr txBox="1"/>
            <p:nvPr/>
          </p:nvSpPr>
          <p:spPr>
            <a:xfrm>
              <a:off x="2730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2" name="Rectangle 33"/>
            <p:cNvSpPr/>
            <p:nvPr/>
          </p:nvSpPr>
          <p:spPr>
            <a:xfrm>
              <a:off x="2308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3" name="Text Box 34"/>
            <p:cNvSpPr txBox="1"/>
            <p:nvPr/>
          </p:nvSpPr>
          <p:spPr>
            <a:xfrm>
              <a:off x="2298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14" name="Rectangle 35"/>
            <p:cNvSpPr/>
            <p:nvPr/>
          </p:nvSpPr>
          <p:spPr>
            <a:xfrm>
              <a:off x="230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36"/>
            <p:cNvSpPr/>
            <p:nvPr/>
          </p:nvSpPr>
          <p:spPr>
            <a:xfrm>
              <a:off x="254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37"/>
            <p:cNvSpPr/>
            <p:nvPr/>
          </p:nvSpPr>
          <p:spPr>
            <a:xfrm>
              <a:off x="2788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38"/>
            <p:cNvSpPr/>
            <p:nvPr/>
          </p:nvSpPr>
          <p:spPr>
            <a:xfrm>
              <a:off x="3114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8" name="Text Box 39"/>
            <p:cNvSpPr txBox="1"/>
            <p:nvPr/>
          </p:nvSpPr>
          <p:spPr>
            <a:xfrm>
              <a:off x="3951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9" name="Rectangle 40"/>
            <p:cNvSpPr/>
            <p:nvPr/>
          </p:nvSpPr>
          <p:spPr>
            <a:xfrm>
              <a:off x="3721" y="2858"/>
              <a:ext cx="80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0" name="Text Box 41"/>
            <p:cNvSpPr txBox="1"/>
            <p:nvPr/>
          </p:nvSpPr>
          <p:spPr>
            <a:xfrm>
              <a:off x="371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1" name="Rectangle 42"/>
            <p:cNvSpPr/>
            <p:nvPr/>
          </p:nvSpPr>
          <p:spPr>
            <a:xfrm>
              <a:off x="372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2" name="Rectangle 43"/>
            <p:cNvSpPr/>
            <p:nvPr/>
          </p:nvSpPr>
          <p:spPr>
            <a:xfrm>
              <a:off x="396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3" name="Rectangle 44"/>
            <p:cNvSpPr/>
            <p:nvPr/>
          </p:nvSpPr>
          <p:spPr>
            <a:xfrm>
              <a:off x="4201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4" name="Text Box 45"/>
            <p:cNvSpPr txBox="1"/>
            <p:nvPr/>
          </p:nvSpPr>
          <p:spPr>
            <a:xfrm>
              <a:off x="483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25" name="Rectangle 46"/>
            <p:cNvSpPr/>
            <p:nvPr/>
          </p:nvSpPr>
          <p:spPr>
            <a:xfrm>
              <a:off x="4751" y="2858"/>
              <a:ext cx="481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6" name="Text Box 47"/>
            <p:cNvSpPr txBox="1"/>
            <p:nvPr/>
          </p:nvSpPr>
          <p:spPr>
            <a:xfrm>
              <a:off x="474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7" name="Rectangle 48"/>
            <p:cNvSpPr/>
            <p:nvPr/>
          </p:nvSpPr>
          <p:spPr>
            <a:xfrm>
              <a:off x="475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8" name="Rectangle 49"/>
            <p:cNvSpPr/>
            <p:nvPr/>
          </p:nvSpPr>
          <p:spPr>
            <a:xfrm>
              <a:off x="499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9" name="Freeform 50"/>
            <p:cNvSpPr/>
            <p:nvPr/>
          </p:nvSpPr>
          <p:spPr>
            <a:xfrm>
              <a:off x="1392" y="3271"/>
              <a:ext cx="3456" cy="24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983"/>
                </a:cxn>
                <a:cxn ang="0">
                  <a:pos x="3456" y="983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1"/>
            <p:cNvSpPr/>
            <p:nvPr/>
          </p:nvSpPr>
          <p:spPr>
            <a:xfrm>
              <a:off x="316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Line 52"/>
            <p:cNvSpPr/>
            <p:nvPr/>
          </p:nvSpPr>
          <p:spPr>
            <a:xfrm>
              <a:off x="4272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2" name="Freeform 53"/>
            <p:cNvSpPr/>
            <p:nvPr/>
          </p:nvSpPr>
          <p:spPr>
            <a:xfrm>
              <a:off x="1296" y="3271"/>
              <a:ext cx="2977" cy="332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977" y="3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Freeform 54"/>
            <p:cNvSpPr/>
            <p:nvPr/>
          </p:nvSpPr>
          <p:spPr>
            <a:xfrm>
              <a:off x="1008" y="3271"/>
              <a:ext cx="2832" cy="413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832" y="3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55"/>
            <p:cNvSpPr/>
            <p:nvPr/>
          </p:nvSpPr>
          <p:spPr>
            <a:xfrm>
              <a:off x="912" y="3271"/>
              <a:ext cx="2256" cy="49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931" y="3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Freeform 56"/>
            <p:cNvSpPr/>
            <p:nvPr/>
          </p:nvSpPr>
          <p:spPr>
            <a:xfrm>
              <a:off x="672" y="3271"/>
              <a:ext cx="1776" cy="578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776" y="3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Freeform 57"/>
            <p:cNvSpPr/>
            <p:nvPr/>
          </p:nvSpPr>
          <p:spPr>
            <a:xfrm>
              <a:off x="576" y="3271"/>
              <a:ext cx="1104" cy="661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85" y="3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58"/>
            <p:cNvSpPr/>
            <p:nvPr/>
          </p:nvSpPr>
          <p:spPr>
            <a:xfrm>
              <a:off x="816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8" name="Line 59"/>
            <p:cNvSpPr/>
            <p:nvPr/>
          </p:nvSpPr>
          <p:spPr>
            <a:xfrm>
              <a:off x="1776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9" name="Line 60"/>
            <p:cNvSpPr/>
            <p:nvPr/>
          </p:nvSpPr>
          <p:spPr>
            <a:xfrm>
              <a:off x="187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0" name="Line 61"/>
            <p:cNvSpPr/>
            <p:nvPr/>
          </p:nvSpPr>
          <p:spPr>
            <a:xfrm>
              <a:off x="259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1" name="Line 62"/>
            <p:cNvSpPr/>
            <p:nvPr/>
          </p:nvSpPr>
          <p:spPr>
            <a:xfrm>
              <a:off x="283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2" name="Line 63"/>
            <p:cNvSpPr/>
            <p:nvPr/>
          </p:nvSpPr>
          <p:spPr>
            <a:xfrm>
              <a:off x="2688" y="3271"/>
              <a:ext cx="0" cy="4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3" name="Line 64"/>
            <p:cNvSpPr/>
            <p:nvPr/>
          </p:nvSpPr>
          <p:spPr>
            <a:xfrm>
              <a:off x="2928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4" name="Line 65"/>
            <p:cNvSpPr/>
            <p:nvPr/>
          </p:nvSpPr>
          <p:spPr>
            <a:xfrm>
              <a:off x="3024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5" name="Line 66"/>
            <p:cNvSpPr/>
            <p:nvPr/>
          </p:nvSpPr>
          <p:spPr>
            <a:xfrm>
              <a:off x="3264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6" name="Line 67"/>
            <p:cNvSpPr/>
            <p:nvPr/>
          </p:nvSpPr>
          <p:spPr>
            <a:xfrm>
              <a:off x="3360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7" name="Line 68"/>
            <p:cNvSpPr/>
            <p:nvPr/>
          </p:nvSpPr>
          <p:spPr>
            <a:xfrm>
              <a:off x="3456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8" name="Line 69"/>
            <p:cNvSpPr/>
            <p:nvPr/>
          </p:nvSpPr>
          <p:spPr>
            <a:xfrm>
              <a:off x="403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9" name="Line 70"/>
            <p:cNvSpPr/>
            <p:nvPr/>
          </p:nvSpPr>
          <p:spPr>
            <a:xfrm>
              <a:off x="4128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0" name="Line 71"/>
            <p:cNvSpPr/>
            <p:nvPr/>
          </p:nvSpPr>
          <p:spPr>
            <a:xfrm>
              <a:off x="4368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1" name="Line 72"/>
            <p:cNvSpPr/>
            <p:nvPr/>
          </p:nvSpPr>
          <p:spPr>
            <a:xfrm>
              <a:off x="446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2" name="Line 73"/>
            <p:cNvSpPr/>
            <p:nvPr/>
          </p:nvSpPr>
          <p:spPr>
            <a:xfrm>
              <a:off x="518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3" name="Oval 74"/>
            <p:cNvSpPr/>
            <p:nvPr/>
          </p:nvSpPr>
          <p:spPr>
            <a:xfrm>
              <a:off x="1872" y="3023"/>
              <a:ext cx="48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54" name="Freeform 75"/>
            <p:cNvSpPr/>
            <p:nvPr/>
          </p:nvSpPr>
          <p:spPr>
            <a:xfrm>
              <a:off x="1029" y="2604"/>
              <a:ext cx="867" cy="421"/>
            </a:xfrm>
            <a:custGeom>
              <a:avLst/>
              <a:gdLst>
                <a:gd name="txL" fmla="*/ 0 w 867"/>
                <a:gd name="txT" fmla="*/ 0 h 421"/>
                <a:gd name="txR" fmla="*/ 867 w 867"/>
                <a:gd name="txB" fmla="*/ 421 h 421"/>
              </a:gdLst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867" y="85"/>
                </a:cxn>
                <a:cxn ang="0">
                  <a:pos x="867" y="421"/>
                </a:cxn>
              </a:cxnLst>
              <a:rect l="txL" t="txT" r="txR" b="tx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Text Box 76"/>
            <p:cNvSpPr txBox="1"/>
            <p:nvPr/>
          </p:nvSpPr>
          <p:spPr>
            <a:xfrm>
              <a:off x="5270" y="3376"/>
              <a:ext cx="26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4656" name="Text Box 77"/>
            <p:cNvSpPr txBox="1"/>
            <p:nvPr/>
          </p:nvSpPr>
          <p:spPr>
            <a:xfrm>
              <a:off x="300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7" name="Text Box 78"/>
            <p:cNvSpPr txBox="1"/>
            <p:nvPr/>
          </p:nvSpPr>
          <p:spPr>
            <a:xfrm>
              <a:off x="159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8" name="Text Box 79"/>
            <p:cNvSpPr txBox="1"/>
            <p:nvPr/>
          </p:nvSpPr>
          <p:spPr>
            <a:xfrm>
              <a:off x="23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59" name="Text Box 80"/>
            <p:cNvSpPr txBox="1"/>
            <p:nvPr/>
          </p:nvSpPr>
          <p:spPr>
            <a:xfrm>
              <a:off x="3084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60" name="Text Box 81"/>
            <p:cNvSpPr txBox="1"/>
            <p:nvPr/>
          </p:nvSpPr>
          <p:spPr>
            <a:xfrm>
              <a:off x="374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1" name="Text Box 82"/>
            <p:cNvSpPr txBox="1"/>
            <p:nvPr/>
          </p:nvSpPr>
          <p:spPr>
            <a:xfrm>
              <a:off x="417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2" name="Text Box 83"/>
            <p:cNvSpPr txBox="1"/>
            <p:nvPr/>
          </p:nvSpPr>
          <p:spPr>
            <a:xfrm>
              <a:off x="47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3" name="Text Box 84"/>
            <p:cNvSpPr txBox="1"/>
            <p:nvPr/>
          </p:nvSpPr>
          <p:spPr>
            <a:xfrm>
              <a:off x="5052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4" name="Line 85"/>
            <p:cNvSpPr/>
            <p:nvPr/>
          </p:nvSpPr>
          <p:spPr>
            <a:xfrm>
              <a:off x="1200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5" name="Line 86"/>
            <p:cNvSpPr/>
            <p:nvPr/>
          </p:nvSpPr>
          <p:spPr>
            <a:xfrm>
              <a:off x="1104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6" name="Rectangle 87"/>
            <p:cNvSpPr/>
            <p:nvPr/>
          </p:nvSpPr>
          <p:spPr>
            <a:xfrm>
              <a:off x="768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7" name="Oval 88"/>
            <p:cNvSpPr/>
            <p:nvPr/>
          </p:nvSpPr>
          <p:spPr>
            <a:xfrm>
              <a:off x="816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8" name="Oval 89"/>
            <p:cNvSpPr/>
            <p:nvPr/>
          </p:nvSpPr>
          <p:spPr>
            <a:xfrm>
              <a:off x="816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9" name="Oval 90"/>
            <p:cNvSpPr/>
            <p:nvPr/>
          </p:nvSpPr>
          <p:spPr>
            <a:xfrm>
              <a:off x="1008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0" name="Oval 91"/>
            <p:cNvSpPr/>
            <p:nvPr/>
          </p:nvSpPr>
          <p:spPr>
            <a:xfrm>
              <a:off x="28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1" name="Oval 92"/>
            <p:cNvSpPr/>
            <p:nvPr/>
          </p:nvSpPr>
          <p:spPr>
            <a:xfrm>
              <a:off x="40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2" name="Oval 93"/>
            <p:cNvSpPr/>
            <p:nvPr/>
          </p:nvSpPr>
          <p:spPr>
            <a:xfrm>
              <a:off x="4992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3" name="Rectangle 94"/>
            <p:cNvSpPr/>
            <p:nvPr/>
          </p:nvSpPr>
          <p:spPr>
            <a:xfrm>
              <a:off x="2713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4" name="Rectangle 95"/>
            <p:cNvSpPr/>
            <p:nvPr/>
          </p:nvSpPr>
          <p:spPr>
            <a:xfrm>
              <a:off x="3910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5" name="Text Box 96"/>
            <p:cNvSpPr txBox="1"/>
            <p:nvPr/>
          </p:nvSpPr>
          <p:spPr>
            <a:xfrm>
              <a:off x="4880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6" name="Text Box 97"/>
            <p:cNvSpPr txBox="1"/>
            <p:nvPr/>
          </p:nvSpPr>
          <p:spPr>
            <a:xfrm>
              <a:off x="806" y="236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77" name="Text Box 98"/>
            <p:cNvSpPr txBox="1"/>
            <p:nvPr/>
          </p:nvSpPr>
          <p:spPr>
            <a:xfrm>
              <a:off x="2774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8" name="Text Box 99"/>
            <p:cNvSpPr txBox="1"/>
            <p:nvPr/>
          </p:nvSpPr>
          <p:spPr>
            <a:xfrm>
              <a:off x="3967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9" name="Rectangle 100"/>
            <p:cNvSpPr/>
            <p:nvPr/>
          </p:nvSpPr>
          <p:spPr>
            <a:xfrm>
              <a:off x="4821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0" name="Oval 101"/>
            <p:cNvSpPr/>
            <p:nvPr/>
          </p:nvSpPr>
          <p:spPr>
            <a:xfrm>
              <a:off x="4992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1" name="Oval 102"/>
            <p:cNvSpPr/>
            <p:nvPr/>
          </p:nvSpPr>
          <p:spPr>
            <a:xfrm>
              <a:off x="40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2" name="Oval 103"/>
            <p:cNvSpPr/>
            <p:nvPr/>
          </p:nvSpPr>
          <p:spPr>
            <a:xfrm>
              <a:off x="28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3" name="Freeform 104"/>
            <p:cNvSpPr/>
            <p:nvPr/>
          </p:nvSpPr>
          <p:spPr>
            <a:xfrm>
              <a:off x="840" y="2608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Freeform 105"/>
            <p:cNvSpPr/>
            <p:nvPr/>
          </p:nvSpPr>
          <p:spPr>
            <a:xfrm>
              <a:off x="2907" y="2570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5" name="Freeform 106"/>
            <p:cNvSpPr/>
            <p:nvPr/>
          </p:nvSpPr>
          <p:spPr>
            <a:xfrm>
              <a:off x="4101" y="2570"/>
              <a:ext cx="1" cy="249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Freeform 107"/>
            <p:cNvSpPr/>
            <p:nvPr/>
          </p:nvSpPr>
          <p:spPr>
            <a:xfrm>
              <a:off x="5013" y="2573"/>
              <a:ext cx="1" cy="244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7" name="Freeform 108"/>
            <p:cNvSpPr/>
            <p:nvPr/>
          </p:nvSpPr>
          <p:spPr>
            <a:xfrm>
              <a:off x="5016" y="2132"/>
              <a:ext cx="1" cy="22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8" name="Freeform 109"/>
            <p:cNvSpPr/>
            <p:nvPr/>
          </p:nvSpPr>
          <p:spPr>
            <a:xfrm>
              <a:off x="4104" y="2144"/>
              <a:ext cx="1" cy="220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Freeform 110"/>
            <p:cNvSpPr/>
            <p:nvPr/>
          </p:nvSpPr>
          <p:spPr>
            <a:xfrm>
              <a:off x="2907" y="2142"/>
              <a:ext cx="1" cy="218"/>
            </a:xfrm>
            <a:custGeom>
              <a:avLst/>
              <a:gdLst>
                <a:gd name="txL" fmla="*/ 0 w 1"/>
                <a:gd name="txT" fmla="*/ 0 h 218"/>
                <a:gd name="txR" fmla="*/ 1 w 1"/>
                <a:gd name="txB" fmla="*/ 218 h 218"/>
              </a:gdLst>
              <a:ahLst/>
              <a:cxnLst>
                <a:cxn ang="0">
                  <a:pos x="1" y="218"/>
                </a:cxn>
                <a:cxn ang="0">
                  <a:pos x="0" y="0"/>
                </a:cxn>
              </a:cxnLst>
              <a:rect l="txL" t="txT" r="txR" b="tx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Freeform 111"/>
            <p:cNvSpPr/>
            <p:nvPr/>
          </p:nvSpPr>
          <p:spPr>
            <a:xfrm>
              <a:off x="963" y="2177"/>
              <a:ext cx="1" cy="215"/>
            </a:xfrm>
            <a:custGeom>
              <a:avLst/>
              <a:gdLst>
                <a:gd name="txL" fmla="*/ 0 w 1"/>
                <a:gd name="txT" fmla="*/ 0 h 215"/>
                <a:gd name="txR" fmla="*/ 1 w 1"/>
                <a:gd name="txB" fmla="*/ 215 h 215"/>
              </a:gdLst>
              <a:ahLst/>
              <a:cxnLst>
                <a:cxn ang="0">
                  <a:pos x="1" y="215"/>
                </a:cxn>
                <a:cxn ang="0">
                  <a:pos x="0" y="0"/>
                </a:cxn>
              </a:cxnLst>
              <a:rect l="txL" t="txT" r="txR" b="tx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Text Box 112"/>
            <p:cNvSpPr txBox="1"/>
            <p:nvPr/>
          </p:nvSpPr>
          <p:spPr>
            <a:xfrm>
              <a:off x="4896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92" name="Text Box 113"/>
            <p:cNvSpPr txBox="1"/>
            <p:nvPr/>
          </p:nvSpPr>
          <p:spPr>
            <a:xfrm>
              <a:off x="398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93" name="Text Box 114"/>
            <p:cNvSpPr txBox="1"/>
            <p:nvPr/>
          </p:nvSpPr>
          <p:spPr>
            <a:xfrm>
              <a:off x="2784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94" name="Text Box 115"/>
            <p:cNvSpPr txBox="1"/>
            <p:nvPr/>
          </p:nvSpPr>
          <p:spPr>
            <a:xfrm>
              <a:off x="86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2180" name="Text Box 116"/>
          <p:cNvSpPr txBox="1"/>
          <p:nvPr/>
        </p:nvSpPr>
        <p:spPr>
          <a:xfrm>
            <a:off x="2743200" y="3108325"/>
            <a:ext cx="28717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设与或非门的延迟时间为 1.5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</a:p>
        </p:txBody>
      </p:sp>
      <p:sp>
        <p:nvSpPr>
          <p:cNvPr id="24593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0" grpId="0"/>
      <p:bldP spid="472071" grpId="0"/>
      <p:bldP spid="472072" grpId="0"/>
      <p:bldP spid="472073" grpId="0"/>
      <p:bldP spid="472074" grpId="0"/>
      <p:bldP spid="472075" grpId="0"/>
      <p:bldP spid="472076" grpId="0"/>
      <p:bldP spid="472077" grpId="0"/>
      <p:bldP spid="4721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73090" name="Rectangle 2"/>
          <p:cNvSpPr/>
          <p:nvPr/>
        </p:nvSpPr>
        <p:spPr>
          <a:xfrm>
            <a:off x="406400" y="762000"/>
            <a:ext cx="10682288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小组与小组之间采用串行进位</a:t>
            </a:r>
          </a:p>
        </p:txBody>
      </p:sp>
      <p:sp>
        <p:nvSpPr>
          <p:cNvPr id="473091" name="Rectangle 3"/>
          <p:cNvSpPr/>
          <p:nvPr/>
        </p:nvSpPr>
        <p:spPr>
          <a:xfrm>
            <a:off x="954088" y="5029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zh-CN" altLang="en-US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3092" name="Rectangle 4"/>
          <p:cNvSpPr/>
          <p:nvPr/>
        </p:nvSpPr>
        <p:spPr>
          <a:xfrm>
            <a:off x="3683000" y="5105400"/>
            <a:ext cx="17272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经 2.5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</a:p>
        </p:txBody>
      </p:sp>
      <p:sp>
        <p:nvSpPr>
          <p:cNvPr id="473093" name="Rectangle 5"/>
          <p:cNvSpPr/>
          <p:nvPr/>
        </p:nvSpPr>
        <p:spPr>
          <a:xfrm>
            <a:off x="3719513" y="5505450"/>
            <a:ext cx="1462087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4" name="Rectangle 6"/>
          <p:cNvSpPr/>
          <p:nvPr/>
        </p:nvSpPr>
        <p:spPr>
          <a:xfrm>
            <a:off x="3719513" y="5867400"/>
            <a:ext cx="1665287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7.5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5" name="Rectangle 7"/>
          <p:cNvSpPr/>
          <p:nvPr/>
        </p:nvSpPr>
        <p:spPr>
          <a:xfrm>
            <a:off x="3719513" y="6248400"/>
            <a:ext cx="15636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1 0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101600" y="228600"/>
            <a:ext cx="10890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(1)</a:t>
            </a:r>
            <a:r>
              <a:rPr lang="zh-CN" altLang="en-US" sz="3200" dirty="0">
                <a:latin typeface="Arial" panose="020B0604020202020204" pitchFamily="34" charset="0"/>
              </a:rPr>
              <a:t> 单重分组跳跃进位链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（组内并行，组间串行）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09600" y="2955925"/>
            <a:ext cx="2235200" cy="838200"/>
            <a:chOff x="384" y="1862"/>
            <a:chExt cx="1056" cy="528"/>
          </a:xfrm>
        </p:grpSpPr>
        <p:sp>
          <p:nvSpPr>
            <p:cNvPr id="25742" name="Text Box 10"/>
            <p:cNvSpPr txBox="1"/>
            <p:nvPr/>
          </p:nvSpPr>
          <p:spPr>
            <a:xfrm>
              <a:off x="432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1 组</a:t>
              </a:r>
            </a:p>
          </p:txBody>
        </p:sp>
        <p:sp>
          <p:nvSpPr>
            <p:cNvPr id="25743" name="Rectangle 11"/>
            <p:cNvSpPr/>
            <p:nvPr/>
          </p:nvSpPr>
          <p:spPr>
            <a:xfrm>
              <a:off x="384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522663" y="2955925"/>
            <a:ext cx="2235200" cy="838200"/>
            <a:chOff x="1760" y="1862"/>
            <a:chExt cx="1056" cy="528"/>
          </a:xfrm>
        </p:grpSpPr>
        <p:sp>
          <p:nvSpPr>
            <p:cNvPr id="25740" name="Text Box 13"/>
            <p:cNvSpPr txBox="1"/>
            <p:nvPr/>
          </p:nvSpPr>
          <p:spPr>
            <a:xfrm>
              <a:off x="1776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2 组</a:t>
              </a:r>
            </a:p>
          </p:txBody>
        </p:sp>
        <p:sp>
          <p:nvSpPr>
            <p:cNvPr id="25741" name="Rectangle 14"/>
            <p:cNvSpPr/>
            <p:nvPr/>
          </p:nvSpPr>
          <p:spPr>
            <a:xfrm>
              <a:off x="1760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4138" y="2955925"/>
            <a:ext cx="2235200" cy="838200"/>
            <a:chOff x="3136" y="1862"/>
            <a:chExt cx="1056" cy="528"/>
          </a:xfrm>
        </p:grpSpPr>
        <p:sp>
          <p:nvSpPr>
            <p:cNvPr id="25738" name="Text Box 16"/>
            <p:cNvSpPr txBox="1"/>
            <p:nvPr/>
          </p:nvSpPr>
          <p:spPr>
            <a:xfrm>
              <a:off x="3168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3 组</a:t>
              </a:r>
            </a:p>
          </p:txBody>
        </p:sp>
        <p:sp>
          <p:nvSpPr>
            <p:cNvPr id="25739" name="Rectangle 17"/>
            <p:cNvSpPr/>
            <p:nvPr/>
          </p:nvSpPr>
          <p:spPr>
            <a:xfrm>
              <a:off x="3136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9347200" y="2955925"/>
            <a:ext cx="2235200" cy="838200"/>
            <a:chOff x="4512" y="1862"/>
            <a:chExt cx="1056" cy="528"/>
          </a:xfrm>
        </p:grpSpPr>
        <p:sp>
          <p:nvSpPr>
            <p:cNvPr id="25736" name="Text Box 19"/>
            <p:cNvSpPr txBox="1"/>
            <p:nvPr/>
          </p:nvSpPr>
          <p:spPr>
            <a:xfrm>
              <a:off x="4560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4 组</a:t>
              </a:r>
            </a:p>
          </p:txBody>
        </p:sp>
        <p:sp>
          <p:nvSpPr>
            <p:cNvPr id="25737" name="Rectangle 20"/>
            <p:cNvSpPr/>
            <p:nvPr/>
          </p:nvSpPr>
          <p:spPr>
            <a:xfrm>
              <a:off x="4512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1016000" y="2238375"/>
            <a:ext cx="1422400" cy="733425"/>
            <a:chOff x="576" y="1410"/>
            <a:chExt cx="672" cy="462"/>
          </a:xfrm>
        </p:grpSpPr>
        <p:sp>
          <p:nvSpPr>
            <p:cNvPr id="25732" name="Line 22"/>
            <p:cNvSpPr/>
            <p:nvPr/>
          </p:nvSpPr>
          <p:spPr>
            <a:xfrm flipV="1">
              <a:off x="5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3" name="Line 23"/>
            <p:cNvSpPr/>
            <p:nvPr/>
          </p:nvSpPr>
          <p:spPr>
            <a:xfrm flipV="1">
              <a:off x="80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4" name="Line 24"/>
            <p:cNvSpPr/>
            <p:nvPr/>
          </p:nvSpPr>
          <p:spPr>
            <a:xfrm flipV="1">
              <a:off x="102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5" name="Line 25"/>
            <p:cNvSpPr/>
            <p:nvPr/>
          </p:nvSpPr>
          <p:spPr>
            <a:xfrm flipV="1">
              <a:off x="124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3962400" y="2238375"/>
            <a:ext cx="1422400" cy="733425"/>
            <a:chOff x="1968" y="1410"/>
            <a:chExt cx="672" cy="462"/>
          </a:xfrm>
        </p:grpSpPr>
        <p:sp>
          <p:nvSpPr>
            <p:cNvPr id="25728" name="Line 27"/>
            <p:cNvSpPr/>
            <p:nvPr/>
          </p:nvSpPr>
          <p:spPr>
            <a:xfrm flipV="1">
              <a:off x="196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9" name="Line 28"/>
            <p:cNvSpPr/>
            <p:nvPr/>
          </p:nvSpPr>
          <p:spPr>
            <a:xfrm flipV="1">
              <a:off x="219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0" name="Line 29"/>
            <p:cNvSpPr/>
            <p:nvPr/>
          </p:nvSpPr>
          <p:spPr>
            <a:xfrm flipV="1">
              <a:off x="241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1" name="Line 30"/>
            <p:cNvSpPr/>
            <p:nvPr/>
          </p:nvSpPr>
          <p:spPr>
            <a:xfrm flipV="1">
              <a:off x="264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6807200" y="2238375"/>
            <a:ext cx="1422400" cy="733425"/>
            <a:chOff x="3312" y="1410"/>
            <a:chExt cx="672" cy="462"/>
          </a:xfrm>
        </p:grpSpPr>
        <p:sp>
          <p:nvSpPr>
            <p:cNvPr id="25724" name="Line 32"/>
            <p:cNvSpPr/>
            <p:nvPr/>
          </p:nvSpPr>
          <p:spPr>
            <a:xfrm flipV="1">
              <a:off x="331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5" name="Line 33"/>
            <p:cNvSpPr/>
            <p:nvPr/>
          </p:nvSpPr>
          <p:spPr>
            <a:xfrm flipV="1">
              <a:off x="353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6" name="Line 34"/>
            <p:cNvSpPr/>
            <p:nvPr/>
          </p:nvSpPr>
          <p:spPr>
            <a:xfrm flipV="1">
              <a:off x="376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7" name="Line 35"/>
            <p:cNvSpPr/>
            <p:nvPr/>
          </p:nvSpPr>
          <p:spPr>
            <a:xfrm flipV="1">
              <a:off x="398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36"/>
          <p:cNvGrpSpPr/>
          <p:nvPr/>
        </p:nvGrpSpPr>
        <p:grpSpPr>
          <a:xfrm>
            <a:off x="9753600" y="2238375"/>
            <a:ext cx="1422400" cy="733425"/>
            <a:chOff x="4704" y="1410"/>
            <a:chExt cx="672" cy="462"/>
          </a:xfrm>
        </p:grpSpPr>
        <p:sp>
          <p:nvSpPr>
            <p:cNvPr id="25720" name="Line 37"/>
            <p:cNvSpPr/>
            <p:nvPr/>
          </p:nvSpPr>
          <p:spPr>
            <a:xfrm flipV="1">
              <a:off x="470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1" name="Line 38"/>
            <p:cNvSpPr/>
            <p:nvPr/>
          </p:nvSpPr>
          <p:spPr>
            <a:xfrm flipV="1">
              <a:off x="492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2" name="Line 39"/>
            <p:cNvSpPr/>
            <p:nvPr/>
          </p:nvSpPr>
          <p:spPr>
            <a:xfrm flipV="1">
              <a:off x="515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3" name="Line 40"/>
            <p:cNvSpPr/>
            <p:nvPr/>
          </p:nvSpPr>
          <p:spPr>
            <a:xfrm flipV="1">
              <a:off x="53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3129" name="Freeform 41"/>
          <p:cNvSpPr/>
          <p:nvPr/>
        </p:nvSpPr>
        <p:spPr>
          <a:xfrm>
            <a:off x="2844800" y="2667000"/>
            <a:ext cx="1117600" cy="669925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0" name="Freeform 42"/>
          <p:cNvSpPr/>
          <p:nvPr/>
        </p:nvSpPr>
        <p:spPr>
          <a:xfrm>
            <a:off x="5765800" y="2667000"/>
            <a:ext cx="1039813" cy="669925"/>
          </a:xfrm>
          <a:custGeom>
            <a:avLst/>
            <a:gdLst>
              <a:gd name="txL" fmla="*/ 0 w 491"/>
              <a:gd name="txT" fmla="*/ 0 h 422"/>
              <a:gd name="txR" fmla="*/ 491 w 491"/>
              <a:gd name="txB" fmla="*/ 422 h 422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1" name="Freeform 43"/>
          <p:cNvSpPr/>
          <p:nvPr/>
        </p:nvSpPr>
        <p:spPr>
          <a:xfrm>
            <a:off x="8669338" y="2667000"/>
            <a:ext cx="1084262" cy="673100"/>
          </a:xfrm>
          <a:custGeom>
            <a:avLst/>
            <a:gdLst>
              <a:gd name="txL" fmla="*/ 0 w 512"/>
              <a:gd name="txT" fmla="*/ 0 h 424"/>
              <a:gd name="txR" fmla="*/ 512 w 512"/>
              <a:gd name="txB" fmla="*/ 424 h 424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4"/>
          <p:cNvGrpSpPr/>
          <p:nvPr/>
        </p:nvGrpSpPr>
        <p:grpSpPr>
          <a:xfrm>
            <a:off x="690563" y="1798638"/>
            <a:ext cx="2071687" cy="414337"/>
            <a:chOff x="422" y="1133"/>
            <a:chExt cx="979" cy="261"/>
          </a:xfrm>
        </p:grpSpPr>
        <p:sp>
          <p:nvSpPr>
            <p:cNvPr id="25716" name="Text Box 45"/>
            <p:cNvSpPr txBox="1"/>
            <p:nvPr/>
          </p:nvSpPr>
          <p:spPr>
            <a:xfrm>
              <a:off x="422" y="114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717" name="Text Box 46"/>
            <p:cNvSpPr txBox="1"/>
            <p:nvPr/>
          </p:nvSpPr>
          <p:spPr>
            <a:xfrm>
              <a:off x="67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18" name="Text Box 47"/>
            <p:cNvSpPr txBox="1"/>
            <p:nvPr/>
          </p:nvSpPr>
          <p:spPr>
            <a:xfrm>
              <a:off x="91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19" name="Text Box 48"/>
            <p:cNvSpPr txBox="1"/>
            <p:nvPr/>
          </p:nvSpPr>
          <p:spPr>
            <a:xfrm>
              <a:off x="115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657600" y="1798638"/>
            <a:ext cx="1963738" cy="400050"/>
            <a:chOff x="1824" y="1133"/>
            <a:chExt cx="928" cy="252"/>
          </a:xfrm>
        </p:grpSpPr>
        <p:sp>
          <p:nvSpPr>
            <p:cNvPr id="25712" name="Text Box 50"/>
            <p:cNvSpPr txBox="1"/>
            <p:nvPr/>
          </p:nvSpPr>
          <p:spPr>
            <a:xfrm>
              <a:off x="1824" y="1133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713" name="Text Box 51"/>
            <p:cNvSpPr txBox="1"/>
            <p:nvPr/>
          </p:nvSpPr>
          <p:spPr>
            <a:xfrm>
              <a:off x="2064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714" name="Text Box 52"/>
            <p:cNvSpPr txBox="1"/>
            <p:nvPr/>
          </p:nvSpPr>
          <p:spPr>
            <a:xfrm>
              <a:off x="230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715" name="Text Box 53"/>
            <p:cNvSpPr txBox="1"/>
            <p:nvPr/>
          </p:nvSpPr>
          <p:spPr>
            <a:xfrm>
              <a:off x="254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2" name="Group 54"/>
          <p:cNvGrpSpPr/>
          <p:nvPr/>
        </p:nvGrpSpPr>
        <p:grpSpPr>
          <a:xfrm>
            <a:off x="6502400" y="1798638"/>
            <a:ext cx="1963738" cy="414337"/>
            <a:chOff x="3168" y="1133"/>
            <a:chExt cx="928" cy="261"/>
          </a:xfrm>
        </p:grpSpPr>
        <p:sp>
          <p:nvSpPr>
            <p:cNvPr id="25708" name="Text Box 55"/>
            <p:cNvSpPr txBox="1"/>
            <p:nvPr/>
          </p:nvSpPr>
          <p:spPr>
            <a:xfrm>
              <a:off x="316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709" name="Text Box 56"/>
            <p:cNvSpPr txBox="1"/>
            <p:nvPr/>
          </p:nvSpPr>
          <p:spPr>
            <a:xfrm>
              <a:off x="340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710" name="Text Box 57"/>
            <p:cNvSpPr txBox="1"/>
            <p:nvPr/>
          </p:nvSpPr>
          <p:spPr>
            <a:xfrm>
              <a:off x="3648" y="114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711" name="Text Box 58"/>
            <p:cNvSpPr txBox="1"/>
            <p:nvPr/>
          </p:nvSpPr>
          <p:spPr>
            <a:xfrm>
              <a:off x="388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9347200" y="1798638"/>
            <a:ext cx="1963738" cy="400050"/>
            <a:chOff x="4416" y="1133"/>
            <a:chExt cx="928" cy="252"/>
          </a:xfrm>
        </p:grpSpPr>
        <p:sp>
          <p:nvSpPr>
            <p:cNvPr id="25704" name="Text Box 60"/>
            <p:cNvSpPr txBox="1"/>
            <p:nvPr/>
          </p:nvSpPr>
          <p:spPr>
            <a:xfrm>
              <a:off x="441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705" name="Text Box 61"/>
            <p:cNvSpPr txBox="1"/>
            <p:nvPr/>
          </p:nvSpPr>
          <p:spPr>
            <a:xfrm>
              <a:off x="465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706" name="Text Box 62"/>
            <p:cNvSpPr txBox="1"/>
            <p:nvPr/>
          </p:nvSpPr>
          <p:spPr>
            <a:xfrm>
              <a:off x="489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707" name="Text Box 63"/>
            <p:cNvSpPr txBox="1"/>
            <p:nvPr/>
          </p:nvSpPr>
          <p:spPr>
            <a:xfrm>
              <a:off x="513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508000" y="3794125"/>
            <a:ext cx="2286000" cy="1085850"/>
            <a:chOff x="336" y="2390"/>
            <a:chExt cx="1080" cy="684"/>
          </a:xfrm>
        </p:grpSpPr>
        <p:sp>
          <p:nvSpPr>
            <p:cNvPr id="25688" name="Line 65"/>
            <p:cNvSpPr/>
            <p:nvPr/>
          </p:nvSpPr>
          <p:spPr>
            <a:xfrm>
              <a:off x="48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9" name="Line 66"/>
            <p:cNvSpPr/>
            <p:nvPr/>
          </p:nvSpPr>
          <p:spPr>
            <a:xfrm>
              <a:off x="72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0" name="Line 67"/>
            <p:cNvSpPr/>
            <p:nvPr/>
          </p:nvSpPr>
          <p:spPr>
            <a:xfrm>
              <a:off x="973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1" name="Line 68"/>
            <p:cNvSpPr/>
            <p:nvPr/>
          </p:nvSpPr>
          <p:spPr>
            <a:xfrm>
              <a:off x="122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2" name="Line 69"/>
            <p:cNvSpPr/>
            <p:nvPr/>
          </p:nvSpPr>
          <p:spPr>
            <a:xfrm>
              <a:off x="60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3" name="Line 70"/>
            <p:cNvSpPr/>
            <p:nvPr/>
          </p:nvSpPr>
          <p:spPr>
            <a:xfrm>
              <a:off x="85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4" name="Line 71"/>
            <p:cNvSpPr/>
            <p:nvPr/>
          </p:nvSpPr>
          <p:spPr>
            <a:xfrm>
              <a:off x="1097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5" name="Line 72"/>
            <p:cNvSpPr/>
            <p:nvPr/>
          </p:nvSpPr>
          <p:spPr>
            <a:xfrm>
              <a:off x="1344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6" name="Text Box 73"/>
            <p:cNvSpPr txBox="1"/>
            <p:nvPr/>
          </p:nvSpPr>
          <p:spPr>
            <a:xfrm>
              <a:off x="33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7" name="Text Box 74"/>
            <p:cNvSpPr txBox="1"/>
            <p:nvPr/>
          </p:nvSpPr>
          <p:spPr>
            <a:xfrm>
              <a:off x="48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8" name="Text Box 75"/>
            <p:cNvSpPr txBox="1"/>
            <p:nvPr/>
          </p:nvSpPr>
          <p:spPr>
            <a:xfrm>
              <a:off x="565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699" name="Text Box 76"/>
            <p:cNvSpPr txBox="1"/>
            <p:nvPr/>
          </p:nvSpPr>
          <p:spPr>
            <a:xfrm>
              <a:off x="82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0" name="Text Box 77"/>
            <p:cNvSpPr txBox="1"/>
            <p:nvPr/>
          </p:nvSpPr>
          <p:spPr>
            <a:xfrm>
              <a:off x="106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  <p:sp>
          <p:nvSpPr>
            <p:cNvPr id="25701" name="Text Box 78"/>
            <p:cNvSpPr txBox="1"/>
            <p:nvPr/>
          </p:nvSpPr>
          <p:spPr>
            <a:xfrm>
              <a:off x="72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02" name="Text Box 79"/>
            <p:cNvSpPr txBox="1"/>
            <p:nvPr/>
          </p:nvSpPr>
          <p:spPr>
            <a:xfrm>
              <a:off x="97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3" name="Text Box 80"/>
            <p:cNvSpPr txBox="1"/>
            <p:nvPr/>
          </p:nvSpPr>
          <p:spPr>
            <a:xfrm>
              <a:off x="121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3430588" y="3794125"/>
            <a:ext cx="2225675" cy="1085850"/>
            <a:chOff x="1717" y="2390"/>
            <a:chExt cx="1051" cy="684"/>
          </a:xfrm>
        </p:grpSpPr>
        <p:sp>
          <p:nvSpPr>
            <p:cNvPr id="25672" name="Line 82"/>
            <p:cNvSpPr/>
            <p:nvPr/>
          </p:nvSpPr>
          <p:spPr>
            <a:xfrm>
              <a:off x="187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3" name="Line 83"/>
            <p:cNvSpPr/>
            <p:nvPr/>
          </p:nvSpPr>
          <p:spPr>
            <a:xfrm>
              <a:off x="211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Line 84"/>
            <p:cNvSpPr/>
            <p:nvPr/>
          </p:nvSpPr>
          <p:spPr>
            <a:xfrm>
              <a:off x="2365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85"/>
            <p:cNvSpPr/>
            <p:nvPr/>
          </p:nvSpPr>
          <p:spPr>
            <a:xfrm>
              <a:off x="261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Line 86"/>
            <p:cNvSpPr/>
            <p:nvPr/>
          </p:nvSpPr>
          <p:spPr>
            <a:xfrm>
              <a:off x="199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7" name="Line 87"/>
            <p:cNvSpPr/>
            <p:nvPr/>
          </p:nvSpPr>
          <p:spPr>
            <a:xfrm>
              <a:off x="224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Line 88"/>
            <p:cNvSpPr/>
            <p:nvPr/>
          </p:nvSpPr>
          <p:spPr>
            <a:xfrm>
              <a:off x="248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9" name="Line 89"/>
            <p:cNvSpPr/>
            <p:nvPr/>
          </p:nvSpPr>
          <p:spPr>
            <a:xfrm>
              <a:off x="273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0" name="Text Box 90"/>
            <p:cNvSpPr txBox="1"/>
            <p:nvPr/>
          </p:nvSpPr>
          <p:spPr>
            <a:xfrm>
              <a:off x="1717" y="2822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1" name="Text Box 91"/>
            <p:cNvSpPr txBox="1"/>
            <p:nvPr/>
          </p:nvSpPr>
          <p:spPr>
            <a:xfrm>
              <a:off x="1957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2" name="Text Box 92"/>
            <p:cNvSpPr txBox="1"/>
            <p:nvPr/>
          </p:nvSpPr>
          <p:spPr>
            <a:xfrm>
              <a:off x="2218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3" name="Text Box 93"/>
            <p:cNvSpPr txBox="1"/>
            <p:nvPr/>
          </p:nvSpPr>
          <p:spPr>
            <a:xfrm>
              <a:off x="2437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5684" name="Text Box 94"/>
            <p:cNvSpPr txBox="1"/>
            <p:nvPr/>
          </p:nvSpPr>
          <p:spPr>
            <a:xfrm>
              <a:off x="1872" y="2592"/>
              <a:ext cx="19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5" name="Text Box 95"/>
            <p:cNvSpPr txBox="1"/>
            <p:nvPr/>
          </p:nvSpPr>
          <p:spPr>
            <a:xfrm>
              <a:off x="2127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6" name="Text Box 96"/>
            <p:cNvSpPr txBox="1"/>
            <p:nvPr/>
          </p:nvSpPr>
          <p:spPr>
            <a:xfrm>
              <a:off x="236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7" name="Text Box 97"/>
            <p:cNvSpPr txBox="1"/>
            <p:nvPr/>
          </p:nvSpPr>
          <p:spPr>
            <a:xfrm>
              <a:off x="260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6" name="Group 98"/>
          <p:cNvGrpSpPr/>
          <p:nvPr/>
        </p:nvGrpSpPr>
        <p:grpSpPr>
          <a:xfrm>
            <a:off x="6275388" y="3794125"/>
            <a:ext cx="2225675" cy="1085850"/>
            <a:chOff x="3061" y="2390"/>
            <a:chExt cx="1051" cy="684"/>
          </a:xfrm>
        </p:grpSpPr>
        <p:sp>
          <p:nvSpPr>
            <p:cNvPr id="25656" name="Line 99"/>
            <p:cNvSpPr/>
            <p:nvPr/>
          </p:nvSpPr>
          <p:spPr>
            <a:xfrm>
              <a:off x="321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100"/>
            <p:cNvSpPr/>
            <p:nvPr/>
          </p:nvSpPr>
          <p:spPr>
            <a:xfrm>
              <a:off x="346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101"/>
            <p:cNvSpPr/>
            <p:nvPr/>
          </p:nvSpPr>
          <p:spPr>
            <a:xfrm>
              <a:off x="3709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102"/>
            <p:cNvSpPr/>
            <p:nvPr/>
          </p:nvSpPr>
          <p:spPr>
            <a:xfrm>
              <a:off x="395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103"/>
            <p:cNvSpPr/>
            <p:nvPr/>
          </p:nvSpPr>
          <p:spPr>
            <a:xfrm>
              <a:off x="333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104"/>
            <p:cNvSpPr/>
            <p:nvPr/>
          </p:nvSpPr>
          <p:spPr>
            <a:xfrm>
              <a:off x="358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105"/>
            <p:cNvSpPr/>
            <p:nvPr/>
          </p:nvSpPr>
          <p:spPr>
            <a:xfrm>
              <a:off x="383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3" name="Line 106"/>
            <p:cNvSpPr/>
            <p:nvPr/>
          </p:nvSpPr>
          <p:spPr>
            <a:xfrm>
              <a:off x="408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Text Box 107"/>
            <p:cNvSpPr txBox="1"/>
            <p:nvPr/>
          </p:nvSpPr>
          <p:spPr>
            <a:xfrm>
              <a:off x="306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5" name="Text Box 108"/>
            <p:cNvSpPr txBox="1"/>
            <p:nvPr/>
          </p:nvSpPr>
          <p:spPr>
            <a:xfrm>
              <a:off x="330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66" name="Text Box 109"/>
            <p:cNvSpPr txBox="1"/>
            <p:nvPr/>
          </p:nvSpPr>
          <p:spPr>
            <a:xfrm>
              <a:off x="356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67" name="Text Box 110"/>
            <p:cNvSpPr txBox="1"/>
            <p:nvPr/>
          </p:nvSpPr>
          <p:spPr>
            <a:xfrm>
              <a:off x="380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  <p:sp>
          <p:nvSpPr>
            <p:cNvPr id="25668" name="Text Box 111"/>
            <p:cNvSpPr txBox="1"/>
            <p:nvPr/>
          </p:nvSpPr>
          <p:spPr>
            <a:xfrm>
              <a:off x="323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9" name="Text Box 112"/>
            <p:cNvSpPr txBox="1"/>
            <p:nvPr/>
          </p:nvSpPr>
          <p:spPr>
            <a:xfrm>
              <a:off x="347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70" name="Text Box 113"/>
            <p:cNvSpPr txBox="1"/>
            <p:nvPr/>
          </p:nvSpPr>
          <p:spPr>
            <a:xfrm>
              <a:off x="371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71" name="Text Box 114"/>
            <p:cNvSpPr txBox="1"/>
            <p:nvPr/>
          </p:nvSpPr>
          <p:spPr>
            <a:xfrm>
              <a:off x="395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7" name="Group 115"/>
          <p:cNvGrpSpPr/>
          <p:nvPr/>
        </p:nvGrpSpPr>
        <p:grpSpPr>
          <a:xfrm>
            <a:off x="9221788" y="3794125"/>
            <a:ext cx="2225675" cy="1085850"/>
            <a:chOff x="4453" y="2390"/>
            <a:chExt cx="1051" cy="684"/>
          </a:xfrm>
        </p:grpSpPr>
        <p:sp>
          <p:nvSpPr>
            <p:cNvPr id="25640" name="Line 116"/>
            <p:cNvSpPr/>
            <p:nvPr/>
          </p:nvSpPr>
          <p:spPr>
            <a:xfrm>
              <a:off x="460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Line 117"/>
            <p:cNvSpPr/>
            <p:nvPr/>
          </p:nvSpPr>
          <p:spPr>
            <a:xfrm>
              <a:off x="4854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2" name="Line 118"/>
            <p:cNvSpPr/>
            <p:nvPr/>
          </p:nvSpPr>
          <p:spPr>
            <a:xfrm>
              <a:off x="5101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Line 119"/>
            <p:cNvSpPr/>
            <p:nvPr/>
          </p:nvSpPr>
          <p:spPr>
            <a:xfrm>
              <a:off x="534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120"/>
            <p:cNvSpPr/>
            <p:nvPr/>
          </p:nvSpPr>
          <p:spPr>
            <a:xfrm>
              <a:off x="4731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Line 121"/>
            <p:cNvSpPr/>
            <p:nvPr/>
          </p:nvSpPr>
          <p:spPr>
            <a:xfrm>
              <a:off x="4978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6" name="Line 122"/>
            <p:cNvSpPr/>
            <p:nvPr/>
          </p:nvSpPr>
          <p:spPr>
            <a:xfrm>
              <a:off x="522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7" name="Line 123"/>
            <p:cNvSpPr/>
            <p:nvPr/>
          </p:nvSpPr>
          <p:spPr>
            <a:xfrm>
              <a:off x="547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8" name="Text Box 124"/>
            <p:cNvSpPr txBox="1"/>
            <p:nvPr/>
          </p:nvSpPr>
          <p:spPr>
            <a:xfrm>
              <a:off x="445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49" name="Text Box 125"/>
            <p:cNvSpPr txBox="1"/>
            <p:nvPr/>
          </p:nvSpPr>
          <p:spPr>
            <a:xfrm>
              <a:off x="469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0" name="Text Box 126"/>
            <p:cNvSpPr txBox="1"/>
            <p:nvPr/>
          </p:nvSpPr>
          <p:spPr>
            <a:xfrm>
              <a:off x="4954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1" name="Text Box 127"/>
            <p:cNvSpPr txBox="1"/>
            <p:nvPr/>
          </p:nvSpPr>
          <p:spPr>
            <a:xfrm>
              <a:off x="522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5652" name="Text Box 128"/>
            <p:cNvSpPr txBox="1"/>
            <p:nvPr/>
          </p:nvSpPr>
          <p:spPr>
            <a:xfrm>
              <a:off x="4608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53" name="Text Box 129"/>
            <p:cNvSpPr txBox="1"/>
            <p:nvPr/>
          </p:nvSpPr>
          <p:spPr>
            <a:xfrm>
              <a:off x="486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4" name="Text Box 130"/>
            <p:cNvSpPr txBox="1"/>
            <p:nvPr/>
          </p:nvSpPr>
          <p:spPr>
            <a:xfrm>
              <a:off x="510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5" name="Text Box 131"/>
            <p:cNvSpPr txBox="1"/>
            <p:nvPr/>
          </p:nvSpPr>
          <p:spPr>
            <a:xfrm>
              <a:off x="534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sp>
        <p:nvSpPr>
          <p:cNvPr id="473220" name="Rectangle 132"/>
          <p:cNvSpPr/>
          <p:nvPr/>
        </p:nvSpPr>
        <p:spPr>
          <a:xfrm>
            <a:off x="5802313" y="5105400"/>
            <a:ext cx="62372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3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0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1" name="Rectangle 133"/>
          <p:cNvSpPr/>
          <p:nvPr/>
        </p:nvSpPr>
        <p:spPr>
          <a:xfrm>
            <a:off x="5791200" y="54864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7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4</a:t>
            </a:r>
          </a:p>
        </p:txBody>
      </p:sp>
      <p:sp>
        <p:nvSpPr>
          <p:cNvPr id="25630" name="Rectangle 134"/>
          <p:cNvSpPr/>
          <p:nvPr/>
        </p:nvSpPr>
        <p:spPr>
          <a:xfrm>
            <a:off x="5791200" y="588803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3" name="Rectangle 135"/>
          <p:cNvSpPr/>
          <p:nvPr/>
        </p:nvSpPr>
        <p:spPr>
          <a:xfrm>
            <a:off x="5892800" y="5867400"/>
            <a:ext cx="2795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11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sp>
        <p:nvSpPr>
          <p:cNvPr id="473224" name="Rectangle 136"/>
          <p:cNvSpPr/>
          <p:nvPr/>
        </p:nvSpPr>
        <p:spPr>
          <a:xfrm>
            <a:off x="5802313" y="62690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15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12</a:t>
            </a:r>
          </a:p>
        </p:txBody>
      </p:sp>
      <p:sp>
        <p:nvSpPr>
          <p:cNvPr id="473226" name="Text Box 138"/>
          <p:cNvSpPr txBox="1"/>
          <p:nvPr/>
        </p:nvSpPr>
        <p:spPr>
          <a:xfrm>
            <a:off x="7010400" y="1219200"/>
            <a:ext cx="3206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</a:t>
            </a:r>
            <a:r>
              <a:rPr lang="en-US" altLang="zh-CN" sz="2400" i="1" dirty="0">
                <a:latin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</a:rPr>
              <a:t> = 16 </a:t>
            </a:r>
            <a:r>
              <a:rPr lang="zh-CN" altLang="en-US" sz="2400" dirty="0">
                <a:latin typeface="Times New Roman" panose="02020603050405020304" charset="0"/>
              </a:rPr>
              <a:t>为例</a:t>
            </a:r>
          </a:p>
        </p:txBody>
      </p:sp>
      <p:grpSp>
        <p:nvGrpSpPr>
          <p:cNvPr id="18" name="Group 139"/>
          <p:cNvGrpSpPr/>
          <p:nvPr/>
        </p:nvGrpSpPr>
        <p:grpSpPr>
          <a:xfrm>
            <a:off x="11379200" y="1798638"/>
            <a:ext cx="711200" cy="1554162"/>
            <a:chOff x="5376" y="1133"/>
            <a:chExt cx="336" cy="979"/>
          </a:xfrm>
        </p:grpSpPr>
        <p:sp>
          <p:nvSpPr>
            <p:cNvPr id="25638" name="Freeform 140"/>
            <p:cNvSpPr/>
            <p:nvPr/>
          </p:nvSpPr>
          <p:spPr>
            <a:xfrm>
              <a:off x="5472" y="1440"/>
              <a:ext cx="96" cy="672"/>
            </a:xfrm>
            <a:custGeom>
              <a:avLst/>
              <a:gdLst>
                <a:gd name="txL" fmla="*/ 0 w 144"/>
                <a:gd name="txT" fmla="*/ 0 h 672"/>
                <a:gd name="txR" fmla="*/ 144 w 144"/>
                <a:gd name="txB" fmla="*/ 672 h 672"/>
              </a:gdLst>
              <a:ahLst/>
              <a:cxnLst>
                <a:cxn ang="0">
                  <a:pos x="1" y="0"/>
                </a:cxn>
                <a:cxn ang="0">
                  <a:pos x="1" y="672"/>
                </a:cxn>
                <a:cxn ang="0">
                  <a:pos x="0" y="672"/>
                </a:cxn>
              </a:cxnLst>
              <a:rect l="txL" t="txT" r="txR" b="txB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141"/>
            <p:cNvSpPr txBox="1"/>
            <p:nvPr/>
          </p:nvSpPr>
          <p:spPr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  <a:endParaRPr lang="zh-CN" altLang="en-US" sz="1600" dirty="0">
                <a:latin typeface="Times New Roman" panose="02020603050405020304" charset="0"/>
              </a:endParaRPr>
            </a:p>
          </p:txBody>
        </p:sp>
      </p:grpSp>
      <p:sp>
        <p:nvSpPr>
          <p:cNvPr id="25636" name="AutoShape 14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5637" name="Text Box 143"/>
          <p:cNvSpPr txBox="1"/>
          <p:nvPr/>
        </p:nvSpPr>
        <p:spPr>
          <a:xfrm>
            <a:off x="9169400" y="5229225"/>
            <a:ext cx="2303463" cy="104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n=64</a:t>
            </a:r>
            <a:r>
              <a:rPr lang="zh-CN" altLang="en-US" dirty="0">
                <a:latin typeface="Arial" panose="020B0604020202020204" pitchFamily="34" charset="0"/>
              </a:rPr>
              <a:t>，则需经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dirty="0">
                <a:latin typeface="Times New Roman" panose="02020603050405020304" charset="0"/>
              </a:rPr>
              <a:t>才能产生全部进位，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时间仍太长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/>
      <p:bldP spid="473091" grpId="0"/>
      <p:bldP spid="473092" grpId="0"/>
      <p:bldP spid="473093" grpId="0"/>
      <p:bldP spid="473094" grpId="0"/>
      <p:bldP spid="473095" grpId="0"/>
      <p:bldP spid="473220" grpId="0"/>
      <p:bldP spid="473221" grpId="0"/>
      <p:bldP spid="473223" grpId="0"/>
      <p:bldP spid="473224" grpId="0"/>
      <p:bldP spid="473226" grpId="0"/>
      <p:bldP spid="256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6626" name="Rectangle 2"/>
          <p:cNvSpPr/>
          <p:nvPr/>
        </p:nvSpPr>
        <p:spPr>
          <a:xfrm>
            <a:off x="304800" y="2286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(2) 双重分组跳跃进位链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（组内并行，组间并行（一个大组内））</a:t>
            </a:r>
          </a:p>
        </p:txBody>
      </p:sp>
      <p:sp>
        <p:nvSpPr>
          <p:cNvPr id="474115" name="Rectangle 3"/>
          <p:cNvSpPr/>
          <p:nvPr/>
        </p:nvSpPr>
        <p:spPr>
          <a:xfrm>
            <a:off x="623888" y="836613"/>
            <a:ext cx="11039475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位全加器分若干大组，大组中又包含若干小组。 每个大组中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</a:rPr>
              <a:t>各小组的最高位进位同时产生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。大组与大组 之间采用串行进位。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4116" name="Rectangle 4"/>
          <p:cNvSpPr/>
          <p:nvPr/>
        </p:nvSpPr>
        <p:spPr>
          <a:xfrm>
            <a:off x="908050" y="2590800"/>
            <a:ext cx="335915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 </a:t>
            </a:r>
            <a:r>
              <a:rPr lang="en-US" altLang="zh-CN" sz="2800" i="1" dirty="0">
                <a:latin typeface="Times New Roman" panose="02020603050405020304" charset="0"/>
              </a:rPr>
              <a:t>n</a:t>
            </a:r>
            <a:r>
              <a:rPr lang="en-US" altLang="zh-CN" sz="2800" dirty="0">
                <a:latin typeface="Times New Roman" panose="02020603050405020304" charset="0"/>
              </a:rPr>
              <a:t> = 32 </a:t>
            </a:r>
            <a:r>
              <a:rPr lang="zh-CN" altLang="en-US" sz="2800" dirty="0">
                <a:latin typeface="Times New Roman" panose="02020603050405020304" charset="0"/>
              </a:rPr>
              <a:t>为例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47713" y="5884863"/>
            <a:ext cx="5283200" cy="466725"/>
            <a:chOff x="353" y="3780"/>
            <a:chExt cx="2496" cy="294"/>
          </a:xfrm>
        </p:grpSpPr>
        <p:sp>
          <p:nvSpPr>
            <p:cNvPr id="26668" name="Text Box 6"/>
            <p:cNvSpPr txBox="1"/>
            <p:nvPr/>
          </p:nvSpPr>
          <p:spPr>
            <a:xfrm>
              <a:off x="487" y="3789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6669" name="Text Box 7"/>
            <p:cNvSpPr txBox="1"/>
            <p:nvPr/>
          </p:nvSpPr>
          <p:spPr>
            <a:xfrm>
              <a:off x="1831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3</a:t>
              </a:r>
            </a:p>
          </p:txBody>
        </p:sp>
        <p:grpSp>
          <p:nvGrpSpPr>
            <p:cNvPr id="26670" name="Group 8"/>
            <p:cNvGrpSpPr/>
            <p:nvPr/>
          </p:nvGrpSpPr>
          <p:grpSpPr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26672" name="Rectangle 9"/>
              <p:cNvSpPr/>
              <p:nvPr/>
            </p:nvSpPr>
            <p:spPr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3" name="Rectangle 10"/>
              <p:cNvSpPr/>
              <p:nvPr/>
            </p:nvSpPr>
            <p:spPr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4" name="Text Box 11"/>
              <p:cNvSpPr txBox="1"/>
              <p:nvPr/>
            </p:nvSpPr>
            <p:spPr>
              <a:xfrm>
                <a:off x="1159" y="3795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6675" name="Rectangle 12"/>
              <p:cNvSpPr/>
              <p:nvPr/>
            </p:nvSpPr>
            <p:spPr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6" name="Rectangle 13"/>
              <p:cNvSpPr/>
              <p:nvPr/>
            </p:nvSpPr>
            <p:spPr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6671" name="Text Box 14"/>
            <p:cNvSpPr txBox="1"/>
            <p:nvPr/>
          </p:nvSpPr>
          <p:spPr>
            <a:xfrm>
              <a:off x="2503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7313" y="5894388"/>
            <a:ext cx="5283200" cy="466725"/>
            <a:chOff x="3041" y="3786"/>
            <a:chExt cx="2496" cy="294"/>
          </a:xfrm>
        </p:grpSpPr>
        <p:sp>
          <p:nvSpPr>
            <p:cNvPr id="26659" name="Text Box 16"/>
            <p:cNvSpPr txBox="1"/>
            <p:nvPr/>
          </p:nvSpPr>
          <p:spPr>
            <a:xfrm>
              <a:off x="3175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6660" name="Text Box 17"/>
            <p:cNvSpPr txBox="1"/>
            <p:nvPr/>
          </p:nvSpPr>
          <p:spPr>
            <a:xfrm>
              <a:off x="3847" y="3801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6</a:t>
              </a:r>
            </a:p>
          </p:txBody>
        </p:sp>
        <p:grpSp>
          <p:nvGrpSpPr>
            <p:cNvPr id="26661" name="Group 18"/>
            <p:cNvGrpSpPr/>
            <p:nvPr/>
          </p:nvGrpSpPr>
          <p:grpSpPr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26662" name="Rectangle 19"/>
              <p:cNvSpPr/>
              <p:nvPr/>
            </p:nvSpPr>
            <p:spPr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3" name="Rectangle 20"/>
              <p:cNvSpPr/>
              <p:nvPr/>
            </p:nvSpPr>
            <p:spPr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4" name="Rectangle 21"/>
              <p:cNvSpPr/>
              <p:nvPr/>
            </p:nvSpPr>
            <p:spPr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5" name="Text Box 22"/>
              <p:cNvSpPr txBox="1"/>
              <p:nvPr/>
            </p:nvSpPr>
            <p:spPr>
              <a:xfrm>
                <a:off x="4519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7</a:t>
                </a:r>
              </a:p>
            </p:txBody>
          </p:sp>
          <p:sp>
            <p:nvSpPr>
              <p:cNvPr id="26666" name="Rectangle 23"/>
              <p:cNvSpPr/>
              <p:nvPr/>
            </p:nvSpPr>
            <p:spPr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7" name="Text Box 24"/>
              <p:cNvSpPr txBox="1"/>
              <p:nvPr/>
            </p:nvSpPr>
            <p:spPr>
              <a:xfrm>
                <a:off x="5191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8</a:t>
                </a: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623888" y="4292600"/>
            <a:ext cx="5181600" cy="533400"/>
            <a:chOff x="305" y="2772"/>
            <a:chExt cx="2448" cy="336"/>
          </a:xfrm>
        </p:grpSpPr>
        <p:sp>
          <p:nvSpPr>
            <p:cNvPr id="26657" name="Rectangle 26"/>
            <p:cNvSpPr/>
            <p:nvPr/>
          </p:nvSpPr>
          <p:spPr>
            <a:xfrm>
              <a:off x="305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8" name="Text Box 27"/>
            <p:cNvSpPr txBox="1"/>
            <p:nvPr/>
          </p:nvSpPr>
          <p:spPr>
            <a:xfrm>
              <a:off x="809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一    大    组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6478588" y="4292600"/>
            <a:ext cx="5181600" cy="533400"/>
            <a:chOff x="2993" y="2772"/>
            <a:chExt cx="2448" cy="336"/>
          </a:xfrm>
        </p:grpSpPr>
        <p:sp>
          <p:nvSpPr>
            <p:cNvPr id="26655" name="Rectangle 29"/>
            <p:cNvSpPr/>
            <p:nvPr/>
          </p:nvSpPr>
          <p:spPr>
            <a:xfrm>
              <a:off x="2993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6" name="Text Box 30"/>
            <p:cNvSpPr txBox="1"/>
            <p:nvPr/>
          </p:nvSpPr>
          <p:spPr>
            <a:xfrm>
              <a:off x="3497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大    组</a:t>
              </a:r>
            </a:p>
          </p:txBody>
        </p:sp>
      </p:grpSp>
      <p:sp>
        <p:nvSpPr>
          <p:cNvPr id="474143" name="Freeform 31"/>
          <p:cNvSpPr/>
          <p:nvPr/>
        </p:nvSpPr>
        <p:spPr>
          <a:xfrm>
            <a:off x="5827713" y="4513263"/>
            <a:ext cx="336550" cy="1587"/>
          </a:xfrm>
          <a:custGeom>
            <a:avLst/>
            <a:gdLst>
              <a:gd name="txL" fmla="*/ 0 w 159"/>
              <a:gd name="txT" fmla="*/ 0 h 1"/>
              <a:gd name="txR" fmla="*/ 159 w 159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4144" name="Freeform 32"/>
          <p:cNvSpPr/>
          <p:nvPr/>
        </p:nvSpPr>
        <p:spPr>
          <a:xfrm>
            <a:off x="6024563" y="3979863"/>
            <a:ext cx="514350" cy="2133600"/>
          </a:xfrm>
          <a:custGeom>
            <a:avLst/>
            <a:gdLst>
              <a:gd name="txL" fmla="*/ 0 w 243"/>
              <a:gd name="txT" fmla="*/ 0 h 1344"/>
              <a:gd name="txR" fmla="*/ 243 w 243"/>
              <a:gd name="txB" fmla="*/ 1344 h 13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</a:cxnLst>
            <a:rect l="txL" t="txT" r="txR" b="txB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3"/>
          <p:cNvGrpSpPr/>
          <p:nvPr/>
        </p:nvGrpSpPr>
        <p:grpSpPr>
          <a:xfrm>
            <a:off x="623888" y="3141663"/>
            <a:ext cx="4714875" cy="1143000"/>
            <a:chOff x="295" y="2052"/>
            <a:chExt cx="2227" cy="720"/>
          </a:xfrm>
        </p:grpSpPr>
        <p:sp>
          <p:nvSpPr>
            <p:cNvPr id="26647" name="Line 34"/>
            <p:cNvSpPr/>
            <p:nvPr/>
          </p:nvSpPr>
          <p:spPr>
            <a:xfrm flipV="1">
              <a:off x="40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8" name="Line 35"/>
            <p:cNvSpPr/>
            <p:nvPr/>
          </p:nvSpPr>
          <p:spPr>
            <a:xfrm flipV="1">
              <a:off x="107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9" name="Line 36"/>
            <p:cNvSpPr/>
            <p:nvPr/>
          </p:nvSpPr>
          <p:spPr>
            <a:xfrm flipV="1">
              <a:off x="174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0" name="Line 37"/>
            <p:cNvSpPr/>
            <p:nvPr/>
          </p:nvSpPr>
          <p:spPr>
            <a:xfrm flipV="1">
              <a:off x="2417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1" name="Text Box 38"/>
            <p:cNvSpPr txBox="1"/>
            <p:nvPr/>
          </p:nvSpPr>
          <p:spPr>
            <a:xfrm>
              <a:off x="295" y="206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31</a:t>
              </a:r>
            </a:p>
          </p:txBody>
        </p:sp>
        <p:sp>
          <p:nvSpPr>
            <p:cNvPr id="26652" name="Text Box 39"/>
            <p:cNvSpPr txBox="1"/>
            <p:nvPr/>
          </p:nvSpPr>
          <p:spPr>
            <a:xfrm>
              <a:off x="929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27</a:t>
              </a:r>
            </a:p>
          </p:txBody>
        </p:sp>
        <p:sp>
          <p:nvSpPr>
            <p:cNvPr id="26653" name="Text Box 40"/>
            <p:cNvSpPr txBox="1"/>
            <p:nvPr/>
          </p:nvSpPr>
          <p:spPr>
            <a:xfrm>
              <a:off x="1601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23</a:t>
              </a:r>
            </a:p>
          </p:txBody>
        </p:sp>
        <p:sp>
          <p:nvSpPr>
            <p:cNvPr id="26654" name="Text Box 41"/>
            <p:cNvSpPr txBox="1"/>
            <p:nvPr/>
          </p:nvSpPr>
          <p:spPr>
            <a:xfrm>
              <a:off x="2273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19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6234113" y="3141663"/>
            <a:ext cx="4706937" cy="1143000"/>
            <a:chOff x="2945" y="2052"/>
            <a:chExt cx="2224" cy="720"/>
          </a:xfrm>
        </p:grpSpPr>
        <p:sp>
          <p:nvSpPr>
            <p:cNvPr id="26639" name="Line 43"/>
            <p:cNvSpPr/>
            <p:nvPr/>
          </p:nvSpPr>
          <p:spPr>
            <a:xfrm flipV="1">
              <a:off x="3089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0" name="Line 44"/>
            <p:cNvSpPr/>
            <p:nvPr/>
          </p:nvSpPr>
          <p:spPr>
            <a:xfrm flipV="1">
              <a:off x="376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1" name="Line 45"/>
            <p:cNvSpPr/>
            <p:nvPr/>
          </p:nvSpPr>
          <p:spPr>
            <a:xfrm flipV="1">
              <a:off x="443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2" name="Line 46"/>
            <p:cNvSpPr/>
            <p:nvPr/>
          </p:nvSpPr>
          <p:spPr>
            <a:xfrm flipV="1">
              <a:off x="510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3" name="Text Box 47"/>
            <p:cNvSpPr txBox="1"/>
            <p:nvPr/>
          </p:nvSpPr>
          <p:spPr>
            <a:xfrm>
              <a:off x="2945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6644" name="Text Box 48"/>
            <p:cNvSpPr txBox="1"/>
            <p:nvPr/>
          </p:nvSpPr>
          <p:spPr>
            <a:xfrm>
              <a:off x="3617" y="205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6645" name="Text Box 49"/>
            <p:cNvSpPr txBox="1"/>
            <p:nvPr/>
          </p:nvSpPr>
          <p:spPr>
            <a:xfrm>
              <a:off x="4289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6646" name="Text Box 50"/>
            <p:cNvSpPr txBox="1"/>
            <p:nvPr/>
          </p:nvSpPr>
          <p:spPr>
            <a:xfrm>
              <a:off x="4961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6638" name="AutoShape 5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7650" name="Rectangle 2"/>
          <p:cNvSpPr/>
          <p:nvPr/>
        </p:nvSpPr>
        <p:spPr>
          <a:xfrm>
            <a:off x="304800" y="1524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(3) 双重分组跳跃进位链 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charset="0"/>
              </a:rPr>
              <a:t>大组（内）进位分析</a:t>
            </a:r>
          </a:p>
        </p:txBody>
      </p:sp>
      <p:sp>
        <p:nvSpPr>
          <p:cNvPr id="475139" name="Rectangle 3"/>
          <p:cNvSpPr/>
          <p:nvPr/>
        </p:nvSpPr>
        <p:spPr>
          <a:xfrm>
            <a:off x="1600200" y="1228725"/>
            <a:ext cx="102568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   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40" name="Rectangle 4"/>
          <p:cNvSpPr/>
          <p:nvPr/>
        </p:nvSpPr>
        <p:spPr>
          <a:xfrm>
            <a:off x="468313" y="8588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以第 8 小组为例</a:t>
            </a:r>
          </a:p>
        </p:txBody>
      </p:sp>
      <p:sp>
        <p:nvSpPr>
          <p:cNvPr id="475141" name="Rectangle 5"/>
          <p:cNvSpPr/>
          <p:nvPr/>
        </p:nvSpPr>
        <p:spPr>
          <a:xfrm>
            <a:off x="1200150" y="22098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 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小组的本地进位，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与外来进位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无关</a:t>
            </a:r>
          </a:p>
        </p:txBody>
      </p:sp>
      <p:sp>
        <p:nvSpPr>
          <p:cNvPr id="475142" name="Rectangle 6"/>
          <p:cNvSpPr/>
          <p:nvPr/>
        </p:nvSpPr>
        <p:spPr>
          <a:xfrm>
            <a:off x="1200150" y="2678113"/>
            <a:ext cx="10752138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zh-CN" altLang="en-US" sz="24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小组的传送条件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传递外来进位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endParaRPr lang="zh-CN" altLang="en-US" sz="28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3" name="Rectangle 7"/>
          <p:cNvSpPr/>
          <p:nvPr/>
        </p:nvSpPr>
        <p:spPr>
          <a:xfrm>
            <a:off x="3759200" y="316388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44" name="Rectangle 8"/>
          <p:cNvSpPr/>
          <p:nvPr/>
        </p:nvSpPr>
        <p:spPr>
          <a:xfrm>
            <a:off x="3759200" y="3630613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5" name="Rectangle 9"/>
          <p:cNvSpPr/>
          <p:nvPr/>
        </p:nvSpPr>
        <p:spPr>
          <a:xfrm>
            <a:off x="468313" y="4562475"/>
            <a:ext cx="11483975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进一步展开得</a:t>
            </a:r>
            <a:r>
              <a:rPr lang="en-US" altLang="zh-CN" sz="2400" dirty="0">
                <a:latin typeface="Times New Roman" panose="02020603050405020304" charset="0"/>
              </a:rPr>
              <a:t>------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结论：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15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和原来的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2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一样，同时产生</a:t>
            </a:r>
            <a:r>
              <a:rPr lang="zh-CN" altLang="en-US" sz="2400" dirty="0">
                <a:latin typeface="Times New Roman" panose="02020603050405020304" charset="0"/>
              </a:rPr>
              <a:t>）</a:t>
            </a:r>
          </a:p>
        </p:txBody>
      </p:sp>
      <p:sp>
        <p:nvSpPr>
          <p:cNvPr id="475146" name="Rectangle 10"/>
          <p:cNvSpPr/>
          <p:nvPr/>
        </p:nvSpPr>
        <p:spPr>
          <a:xfrm>
            <a:off x="3759200" y="4114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9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7" name="Rectangle 11"/>
          <p:cNvSpPr/>
          <p:nvPr/>
        </p:nvSpPr>
        <p:spPr>
          <a:xfrm>
            <a:off x="1600200" y="4943475"/>
            <a:ext cx="479901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8" name="Rectangle 12"/>
          <p:cNvSpPr/>
          <p:nvPr/>
        </p:nvSpPr>
        <p:spPr>
          <a:xfrm>
            <a:off x="1600200" y="54102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9" name="Rectangle 13"/>
          <p:cNvSpPr/>
          <p:nvPr/>
        </p:nvSpPr>
        <p:spPr>
          <a:xfrm>
            <a:off x="1600200" y="5876925"/>
            <a:ext cx="105918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0" name="Rectangle 14"/>
          <p:cNvSpPr/>
          <p:nvPr/>
        </p:nvSpPr>
        <p:spPr>
          <a:xfrm>
            <a:off x="1600200" y="6345238"/>
            <a:ext cx="134366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1" name="Text Box 15"/>
          <p:cNvSpPr txBox="1"/>
          <p:nvPr/>
        </p:nvSpPr>
        <p:spPr>
          <a:xfrm>
            <a:off x="1524000" y="3163888"/>
            <a:ext cx="308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7 小组</a:t>
            </a:r>
          </a:p>
        </p:txBody>
      </p:sp>
      <p:sp>
        <p:nvSpPr>
          <p:cNvPr id="475153" name="AutoShape 17"/>
          <p:cNvSpPr/>
          <p:nvPr/>
        </p:nvSpPr>
        <p:spPr>
          <a:xfrm rot="-5400000">
            <a:off x="7894638" y="1230313"/>
            <a:ext cx="228600" cy="933450"/>
          </a:xfrm>
          <a:prstGeom prst="leftBrace">
            <a:avLst>
              <a:gd name="adj1" fmla="val 4164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75154" name="Text Box 18"/>
          <p:cNvSpPr txBox="1"/>
          <p:nvPr/>
        </p:nvSpPr>
        <p:spPr>
          <a:xfrm>
            <a:off x="1524000" y="3630613"/>
            <a:ext cx="314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6 小组</a:t>
            </a:r>
          </a:p>
        </p:txBody>
      </p:sp>
      <p:sp>
        <p:nvSpPr>
          <p:cNvPr id="475155" name="Text Box 19"/>
          <p:cNvSpPr txBox="1"/>
          <p:nvPr/>
        </p:nvSpPr>
        <p:spPr>
          <a:xfrm>
            <a:off x="1524000" y="41148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5 小组</a:t>
            </a:r>
          </a:p>
        </p:txBody>
      </p:sp>
      <p:sp>
        <p:nvSpPr>
          <p:cNvPr id="475156" name="Text Box 20"/>
          <p:cNvSpPr txBox="1"/>
          <p:nvPr/>
        </p:nvSpPr>
        <p:spPr>
          <a:xfrm>
            <a:off x="468313" y="3163888"/>
            <a:ext cx="132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同理</a:t>
            </a:r>
          </a:p>
        </p:txBody>
      </p:sp>
      <p:sp>
        <p:nvSpPr>
          <p:cNvPr id="475158" name="Text Box 22"/>
          <p:cNvSpPr txBox="1"/>
          <p:nvPr/>
        </p:nvSpPr>
        <p:spPr>
          <a:xfrm>
            <a:off x="7842250" y="1814513"/>
            <a:ext cx="822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5163" name="Rectangle 27"/>
          <p:cNvSpPr/>
          <p:nvPr/>
        </p:nvSpPr>
        <p:spPr>
          <a:xfrm>
            <a:off x="4165600" y="5410200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64" name="Rectangle 28"/>
          <p:cNvSpPr/>
          <p:nvPr/>
        </p:nvSpPr>
        <p:spPr>
          <a:xfrm>
            <a:off x="4165600" y="5876925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65" name="Rectangle 29"/>
          <p:cNvSpPr/>
          <p:nvPr/>
        </p:nvSpPr>
        <p:spPr>
          <a:xfrm>
            <a:off x="4165600" y="6345238"/>
            <a:ext cx="80264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</a:p>
        </p:txBody>
      </p:sp>
      <p:sp>
        <p:nvSpPr>
          <p:cNvPr id="27672" name="AutoShape 3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7673" name="Text Box 32"/>
          <p:cNvSpPr txBox="1"/>
          <p:nvPr/>
        </p:nvSpPr>
        <p:spPr>
          <a:xfrm>
            <a:off x="590550" y="1127125"/>
            <a:ext cx="1390650" cy="66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最高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进位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6478588" y="3284538"/>
            <a:ext cx="3554412" cy="1152525"/>
            <a:chOff x="6478588" y="3284538"/>
            <a:chExt cx="3554412" cy="1152525"/>
          </a:xfrm>
        </p:grpSpPr>
        <p:sp>
          <p:nvSpPr>
            <p:cNvPr id="27677" name="TextBox 32"/>
            <p:cNvSpPr txBox="1"/>
            <p:nvPr/>
          </p:nvSpPr>
          <p:spPr>
            <a:xfrm>
              <a:off x="7727950" y="3644900"/>
              <a:ext cx="2305050" cy="36988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小组间串行</a:t>
              </a:r>
            </a:p>
          </p:txBody>
        </p:sp>
        <p:sp>
          <p:nvSpPr>
            <p:cNvPr id="34" name="下箭头 33"/>
            <p:cNvSpPr/>
            <p:nvPr/>
          </p:nvSpPr>
          <p:spPr>
            <a:xfrm rot="5400000" flipH="1">
              <a:off x="7031832" y="3588544"/>
              <a:ext cx="431800" cy="5762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6478588" y="3284538"/>
              <a:ext cx="385762" cy="115252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AutoShape 16"/>
          <p:cNvSpPr/>
          <p:nvPr/>
        </p:nvSpPr>
        <p:spPr>
          <a:xfrm rot="-5400000">
            <a:off x="5413375" y="90488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5" name="Text Box 21"/>
          <p:cNvSpPr txBox="1"/>
          <p:nvPr/>
        </p:nvSpPr>
        <p:spPr>
          <a:xfrm>
            <a:off x="5299075" y="17430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  <p:bldP spid="475142" grpId="0"/>
      <p:bldP spid="475143" grpId="0"/>
      <p:bldP spid="475144" grpId="0"/>
      <p:bldP spid="475145" grpId="0"/>
      <p:bldP spid="475146" grpId="0"/>
      <p:bldP spid="475147" grpId="0"/>
      <p:bldP spid="475148" grpId="0"/>
      <p:bldP spid="475149" grpId="0"/>
      <p:bldP spid="475150" grpId="0"/>
      <p:bldP spid="475151" grpId="0"/>
      <p:bldP spid="475153" grpId="0" bldLvl="0" animBg="1"/>
      <p:bldP spid="475154" grpId="0"/>
      <p:bldP spid="475155" grpId="0"/>
      <p:bldP spid="475156" grpId="0"/>
      <p:bldP spid="475158" grpId="0"/>
      <p:bldP spid="475163" grpId="0"/>
      <p:bldP spid="475164" grpId="0"/>
      <p:bldP spid="475165" grpId="0"/>
      <p:bldP spid="44" grpId="0" bldLvl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8674" name="Rectangle 2"/>
          <p:cNvSpPr/>
          <p:nvPr/>
        </p:nvSpPr>
        <p:spPr>
          <a:xfrm>
            <a:off x="304800" y="228600"/>
            <a:ext cx="1188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(4)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大组（内）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6163" name="Rectangle 3"/>
          <p:cNvSpPr/>
          <p:nvPr/>
        </p:nvSpPr>
        <p:spPr>
          <a:xfrm>
            <a:off x="1179513" y="1066800"/>
            <a:ext cx="101981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2 大组为例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（组间进位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3 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7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11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同时产生）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9600" y="5867400"/>
            <a:ext cx="11176000" cy="533400"/>
            <a:chOff x="288" y="3696"/>
            <a:chExt cx="5280" cy="336"/>
          </a:xfrm>
        </p:grpSpPr>
        <p:sp>
          <p:nvSpPr>
            <p:cNvPr id="28781" name="Text Box 5"/>
            <p:cNvSpPr txBox="1"/>
            <p:nvPr/>
          </p:nvSpPr>
          <p:spPr>
            <a:xfrm>
              <a:off x="37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5 小组 </a:t>
              </a:r>
            </a:p>
          </p:txBody>
        </p:sp>
        <p:sp>
          <p:nvSpPr>
            <p:cNvPr id="28782" name="Text Box 6"/>
            <p:cNvSpPr txBox="1"/>
            <p:nvPr/>
          </p:nvSpPr>
          <p:spPr>
            <a:xfrm>
              <a:off x="2486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6 小组 </a:t>
              </a:r>
            </a:p>
          </p:txBody>
        </p:sp>
        <p:sp>
          <p:nvSpPr>
            <p:cNvPr id="28783" name="Text Box 7"/>
            <p:cNvSpPr txBox="1"/>
            <p:nvPr/>
          </p:nvSpPr>
          <p:spPr>
            <a:xfrm>
              <a:off x="373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7 小组 </a:t>
              </a:r>
            </a:p>
          </p:txBody>
        </p:sp>
        <p:sp>
          <p:nvSpPr>
            <p:cNvPr id="28784" name="Text Box 8"/>
            <p:cNvSpPr txBox="1"/>
            <p:nvPr/>
          </p:nvSpPr>
          <p:spPr>
            <a:xfrm>
              <a:off x="4742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8 小组 </a:t>
              </a:r>
            </a:p>
          </p:txBody>
        </p:sp>
        <p:grpSp>
          <p:nvGrpSpPr>
            <p:cNvPr id="28785" name="Group 9"/>
            <p:cNvGrpSpPr/>
            <p:nvPr/>
          </p:nvGrpSpPr>
          <p:grpSpPr>
            <a:xfrm>
              <a:off x="288" y="3696"/>
              <a:ext cx="5280" cy="336"/>
              <a:chOff x="288" y="3696"/>
              <a:chExt cx="5280" cy="336"/>
            </a:xfrm>
          </p:grpSpPr>
          <p:sp>
            <p:nvSpPr>
              <p:cNvPr id="28786" name="Rectangle 10"/>
              <p:cNvSpPr/>
              <p:nvPr/>
            </p:nvSpPr>
            <p:spPr>
              <a:xfrm>
                <a:off x="28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7" name="Rectangle 11"/>
              <p:cNvSpPr/>
              <p:nvPr/>
            </p:nvSpPr>
            <p:spPr>
              <a:xfrm>
                <a:off x="2400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8" name="Rectangle 12"/>
              <p:cNvSpPr/>
              <p:nvPr/>
            </p:nvSpPr>
            <p:spPr>
              <a:xfrm>
                <a:off x="364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9" name="Rectangle 13"/>
              <p:cNvSpPr/>
              <p:nvPr/>
            </p:nvSpPr>
            <p:spPr>
              <a:xfrm>
                <a:off x="4656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508000" y="1524000"/>
            <a:ext cx="11174413" cy="4362450"/>
            <a:chOff x="240" y="960"/>
            <a:chExt cx="5279" cy="2748"/>
          </a:xfrm>
        </p:grpSpPr>
        <p:sp>
          <p:nvSpPr>
            <p:cNvPr id="28679" name="Text Box 15"/>
            <p:cNvSpPr txBox="1"/>
            <p:nvPr/>
          </p:nvSpPr>
          <p:spPr>
            <a:xfrm>
              <a:off x="1069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680" name="Text Box 16"/>
            <p:cNvSpPr txBox="1"/>
            <p:nvPr/>
          </p:nvSpPr>
          <p:spPr>
            <a:xfrm>
              <a:off x="3133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681" name="Text Box 17"/>
            <p:cNvSpPr txBox="1"/>
            <p:nvPr/>
          </p:nvSpPr>
          <p:spPr>
            <a:xfrm>
              <a:off x="806" y="1545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2" name="Rectangle 18"/>
            <p:cNvSpPr/>
            <p:nvPr/>
          </p:nvSpPr>
          <p:spPr>
            <a:xfrm>
              <a:off x="76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3" name="Text Box 19"/>
            <p:cNvSpPr txBox="1"/>
            <p:nvPr/>
          </p:nvSpPr>
          <p:spPr>
            <a:xfrm>
              <a:off x="67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4" name="Rectangle 20"/>
            <p:cNvSpPr/>
            <p:nvPr/>
          </p:nvSpPr>
          <p:spPr>
            <a:xfrm>
              <a:off x="250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5" name="Text Box 21"/>
            <p:cNvSpPr txBox="1"/>
            <p:nvPr/>
          </p:nvSpPr>
          <p:spPr>
            <a:xfrm>
              <a:off x="240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686" name="Rectangle 22"/>
            <p:cNvSpPr/>
            <p:nvPr/>
          </p:nvSpPr>
          <p:spPr>
            <a:xfrm>
              <a:off x="25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7" name="Rectangle 23"/>
            <p:cNvSpPr/>
            <p:nvPr/>
          </p:nvSpPr>
          <p:spPr>
            <a:xfrm>
              <a:off x="49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8" name="Rectangle 24"/>
            <p:cNvSpPr/>
            <p:nvPr/>
          </p:nvSpPr>
          <p:spPr>
            <a:xfrm>
              <a:off x="730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9" name="Rectangle 25"/>
            <p:cNvSpPr/>
            <p:nvPr/>
          </p:nvSpPr>
          <p:spPr>
            <a:xfrm>
              <a:off x="1056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0" name="Text Box 26"/>
            <p:cNvSpPr txBox="1"/>
            <p:nvPr/>
          </p:nvSpPr>
          <p:spPr>
            <a:xfrm>
              <a:off x="1699" y="2400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&amp;</a:t>
              </a:r>
            </a:p>
          </p:txBody>
        </p:sp>
        <p:sp>
          <p:nvSpPr>
            <p:cNvPr id="28691" name="Rectangle 27"/>
            <p:cNvSpPr/>
            <p:nvPr/>
          </p:nvSpPr>
          <p:spPr>
            <a:xfrm>
              <a:off x="1632" y="240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2" name="Freeform 28"/>
            <p:cNvSpPr/>
            <p:nvPr/>
          </p:nvSpPr>
          <p:spPr>
            <a:xfrm>
              <a:off x="384" y="2640"/>
              <a:ext cx="1" cy="1044"/>
            </a:xfrm>
            <a:custGeom>
              <a:avLst/>
              <a:gdLst>
                <a:gd name="txL" fmla="*/ 0 w 1"/>
                <a:gd name="txT" fmla="*/ 0 h 1044"/>
                <a:gd name="txR" fmla="*/ 1 w 1"/>
                <a:gd name="txB" fmla="*/ 1044 h 1044"/>
              </a:gdLst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rect l="txL" t="txT" r="txR" b="tx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9"/>
            <p:cNvSpPr/>
            <p:nvPr/>
          </p:nvSpPr>
          <p:spPr>
            <a:xfrm>
              <a:off x="1676" y="2640"/>
              <a:ext cx="4" cy="773"/>
            </a:xfrm>
            <a:custGeom>
              <a:avLst/>
              <a:gdLst>
                <a:gd name="txL" fmla="*/ 0 w 4"/>
                <a:gd name="txT" fmla="*/ 0 h 773"/>
                <a:gd name="txR" fmla="*/ 4 w 4"/>
                <a:gd name="txB" fmla="*/ 773 h 773"/>
              </a:gdLst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rect l="txL" t="txT" r="txR" b="txB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30"/>
            <p:cNvSpPr/>
            <p:nvPr/>
          </p:nvSpPr>
          <p:spPr>
            <a:xfrm>
              <a:off x="244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31"/>
            <p:cNvSpPr/>
            <p:nvPr/>
          </p:nvSpPr>
          <p:spPr>
            <a:xfrm>
              <a:off x="3840" y="2640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32"/>
            <p:cNvSpPr/>
            <p:nvPr/>
          </p:nvSpPr>
          <p:spPr>
            <a:xfrm>
              <a:off x="5088" y="2640"/>
              <a:ext cx="1" cy="180"/>
            </a:xfrm>
            <a:custGeom>
              <a:avLst/>
              <a:gdLst>
                <a:gd name="txL" fmla="*/ 0 w 1"/>
                <a:gd name="txT" fmla="*/ 0 h 180"/>
                <a:gd name="txR" fmla="*/ 1 w 1"/>
                <a:gd name="txB" fmla="*/ 180 h 180"/>
              </a:gdLst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rect l="txL" t="txT" r="txR" b="txB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33"/>
            <p:cNvSpPr/>
            <p:nvPr/>
          </p:nvSpPr>
          <p:spPr>
            <a:xfrm>
              <a:off x="4848" y="2640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34"/>
            <p:cNvSpPr/>
            <p:nvPr/>
          </p:nvSpPr>
          <p:spPr>
            <a:xfrm>
              <a:off x="2064" y="2640"/>
              <a:ext cx="3408" cy="9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0894" y="96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35"/>
            <p:cNvSpPr/>
            <p:nvPr/>
          </p:nvSpPr>
          <p:spPr>
            <a:xfrm>
              <a:off x="1968" y="2640"/>
              <a:ext cx="3267" cy="1056"/>
            </a:xfrm>
            <a:custGeom>
              <a:avLst/>
              <a:gdLst>
                <a:gd name="txL" fmla="*/ 0 w 3267"/>
                <a:gd name="txT" fmla="*/ 0 h 1056"/>
                <a:gd name="txR" fmla="*/ 3267 w 3267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rect l="txL" t="txT" r="txR" b="txB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36"/>
            <p:cNvSpPr txBox="1"/>
            <p:nvPr/>
          </p:nvSpPr>
          <p:spPr>
            <a:xfrm>
              <a:off x="2730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1" name="Rectangle 37"/>
            <p:cNvSpPr/>
            <p:nvPr/>
          </p:nvSpPr>
          <p:spPr>
            <a:xfrm>
              <a:off x="2308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2" name="Text Box 38"/>
            <p:cNvSpPr txBox="1"/>
            <p:nvPr/>
          </p:nvSpPr>
          <p:spPr>
            <a:xfrm>
              <a:off x="2298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03" name="Rectangle 39"/>
            <p:cNvSpPr/>
            <p:nvPr/>
          </p:nvSpPr>
          <p:spPr>
            <a:xfrm>
              <a:off x="230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4" name="Rectangle 40"/>
            <p:cNvSpPr/>
            <p:nvPr/>
          </p:nvSpPr>
          <p:spPr>
            <a:xfrm>
              <a:off x="254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5" name="Rectangle 41"/>
            <p:cNvSpPr/>
            <p:nvPr/>
          </p:nvSpPr>
          <p:spPr>
            <a:xfrm>
              <a:off x="2788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6" name="Rectangle 42"/>
            <p:cNvSpPr/>
            <p:nvPr/>
          </p:nvSpPr>
          <p:spPr>
            <a:xfrm>
              <a:off x="3114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7" name="Text Box 43"/>
            <p:cNvSpPr txBox="1"/>
            <p:nvPr/>
          </p:nvSpPr>
          <p:spPr>
            <a:xfrm>
              <a:off x="3951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8" name="Rectangle 44"/>
            <p:cNvSpPr/>
            <p:nvPr/>
          </p:nvSpPr>
          <p:spPr>
            <a:xfrm>
              <a:off x="3721" y="216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9" name="Text Box 45"/>
            <p:cNvSpPr txBox="1"/>
            <p:nvPr/>
          </p:nvSpPr>
          <p:spPr>
            <a:xfrm>
              <a:off x="371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0" name="Rectangle 46"/>
            <p:cNvSpPr/>
            <p:nvPr/>
          </p:nvSpPr>
          <p:spPr>
            <a:xfrm>
              <a:off x="372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1" name="Rectangle 47"/>
            <p:cNvSpPr/>
            <p:nvPr/>
          </p:nvSpPr>
          <p:spPr>
            <a:xfrm>
              <a:off x="396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2" name="Rectangle 48"/>
            <p:cNvSpPr/>
            <p:nvPr/>
          </p:nvSpPr>
          <p:spPr>
            <a:xfrm>
              <a:off x="4201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3" name="Text Box 49"/>
            <p:cNvSpPr txBox="1"/>
            <p:nvPr/>
          </p:nvSpPr>
          <p:spPr>
            <a:xfrm>
              <a:off x="483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14" name="Rectangle 50"/>
            <p:cNvSpPr/>
            <p:nvPr/>
          </p:nvSpPr>
          <p:spPr>
            <a:xfrm>
              <a:off x="4751" y="216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5" name="Text Box 51"/>
            <p:cNvSpPr txBox="1"/>
            <p:nvPr/>
          </p:nvSpPr>
          <p:spPr>
            <a:xfrm>
              <a:off x="474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6" name="Rectangle 52"/>
            <p:cNvSpPr/>
            <p:nvPr/>
          </p:nvSpPr>
          <p:spPr>
            <a:xfrm>
              <a:off x="475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7" name="Rectangle 53"/>
            <p:cNvSpPr/>
            <p:nvPr/>
          </p:nvSpPr>
          <p:spPr>
            <a:xfrm>
              <a:off x="499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8" name="Freeform 54"/>
            <p:cNvSpPr/>
            <p:nvPr/>
          </p:nvSpPr>
          <p:spPr>
            <a:xfrm>
              <a:off x="1392" y="2640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Freeform 55"/>
            <p:cNvSpPr/>
            <p:nvPr/>
          </p:nvSpPr>
          <p:spPr>
            <a:xfrm>
              <a:off x="316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Freeform 56"/>
            <p:cNvSpPr/>
            <p:nvPr/>
          </p:nvSpPr>
          <p:spPr>
            <a:xfrm>
              <a:off x="4272" y="2640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Freeform 57"/>
            <p:cNvSpPr/>
            <p:nvPr/>
          </p:nvSpPr>
          <p:spPr>
            <a:xfrm>
              <a:off x="1296" y="2640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Freeform 58"/>
            <p:cNvSpPr/>
            <p:nvPr/>
          </p:nvSpPr>
          <p:spPr>
            <a:xfrm>
              <a:off x="1008" y="2640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Freeform 59"/>
            <p:cNvSpPr/>
            <p:nvPr/>
          </p:nvSpPr>
          <p:spPr>
            <a:xfrm>
              <a:off x="912" y="2640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Freeform 60"/>
            <p:cNvSpPr/>
            <p:nvPr/>
          </p:nvSpPr>
          <p:spPr>
            <a:xfrm>
              <a:off x="672" y="2640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Freeform 61"/>
            <p:cNvSpPr/>
            <p:nvPr/>
          </p:nvSpPr>
          <p:spPr>
            <a:xfrm>
              <a:off x="576" y="2640"/>
              <a:ext cx="1104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85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Freeform 62"/>
            <p:cNvSpPr/>
            <p:nvPr/>
          </p:nvSpPr>
          <p:spPr>
            <a:xfrm>
              <a:off x="816" y="2640"/>
              <a:ext cx="1" cy="762"/>
            </a:xfrm>
            <a:custGeom>
              <a:avLst/>
              <a:gdLst>
                <a:gd name="txL" fmla="*/ 0 w 1"/>
                <a:gd name="txT" fmla="*/ 0 h 762"/>
                <a:gd name="txR" fmla="*/ 1 w 1"/>
                <a:gd name="txB" fmla="*/ 762 h 762"/>
              </a:gdLst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rect l="txL" t="txT" r="txR" b="txB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63"/>
            <p:cNvSpPr/>
            <p:nvPr/>
          </p:nvSpPr>
          <p:spPr>
            <a:xfrm>
              <a:off x="1776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8" name="Line 64"/>
            <p:cNvSpPr/>
            <p:nvPr/>
          </p:nvSpPr>
          <p:spPr>
            <a:xfrm>
              <a:off x="187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9" name="Line 65"/>
            <p:cNvSpPr/>
            <p:nvPr/>
          </p:nvSpPr>
          <p:spPr>
            <a:xfrm>
              <a:off x="259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0" name="Line 66"/>
            <p:cNvSpPr/>
            <p:nvPr/>
          </p:nvSpPr>
          <p:spPr>
            <a:xfrm>
              <a:off x="283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1" name="Line 67"/>
            <p:cNvSpPr/>
            <p:nvPr/>
          </p:nvSpPr>
          <p:spPr>
            <a:xfrm>
              <a:off x="2688" y="264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2" name="Line 68"/>
            <p:cNvSpPr/>
            <p:nvPr/>
          </p:nvSpPr>
          <p:spPr>
            <a:xfrm>
              <a:off x="2928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3" name="Line 69"/>
            <p:cNvSpPr/>
            <p:nvPr/>
          </p:nvSpPr>
          <p:spPr>
            <a:xfrm>
              <a:off x="3024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4" name="Line 70"/>
            <p:cNvSpPr/>
            <p:nvPr/>
          </p:nvSpPr>
          <p:spPr>
            <a:xfrm>
              <a:off x="3264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5" name="Line 71"/>
            <p:cNvSpPr/>
            <p:nvPr/>
          </p:nvSpPr>
          <p:spPr>
            <a:xfrm>
              <a:off x="3360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6" name="Line 72"/>
            <p:cNvSpPr/>
            <p:nvPr/>
          </p:nvSpPr>
          <p:spPr>
            <a:xfrm>
              <a:off x="3456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7" name="Line 73"/>
            <p:cNvSpPr/>
            <p:nvPr/>
          </p:nvSpPr>
          <p:spPr>
            <a:xfrm>
              <a:off x="403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8" name="Line 74"/>
            <p:cNvSpPr/>
            <p:nvPr/>
          </p:nvSpPr>
          <p:spPr>
            <a:xfrm>
              <a:off x="4128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9" name="Line 75"/>
            <p:cNvSpPr/>
            <p:nvPr/>
          </p:nvSpPr>
          <p:spPr>
            <a:xfrm>
              <a:off x="4368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0" name="Line 76"/>
            <p:cNvSpPr/>
            <p:nvPr/>
          </p:nvSpPr>
          <p:spPr>
            <a:xfrm>
              <a:off x="446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1" name="Line 77"/>
            <p:cNvSpPr/>
            <p:nvPr/>
          </p:nvSpPr>
          <p:spPr>
            <a:xfrm>
              <a:off x="518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2" name="Oval 78"/>
            <p:cNvSpPr/>
            <p:nvPr/>
          </p:nvSpPr>
          <p:spPr>
            <a:xfrm>
              <a:off x="816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3" name="Oval 79"/>
            <p:cNvSpPr/>
            <p:nvPr/>
          </p:nvSpPr>
          <p:spPr>
            <a:xfrm>
              <a:off x="816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4" name="Oval 80"/>
            <p:cNvSpPr/>
            <p:nvPr/>
          </p:nvSpPr>
          <p:spPr>
            <a:xfrm>
              <a:off x="1008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5" name="Oval 81"/>
            <p:cNvSpPr/>
            <p:nvPr/>
          </p:nvSpPr>
          <p:spPr>
            <a:xfrm>
              <a:off x="1872" y="23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6" name="Oval 82"/>
            <p:cNvSpPr/>
            <p:nvPr/>
          </p:nvSpPr>
          <p:spPr>
            <a:xfrm>
              <a:off x="2897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7" name="Oval 83"/>
            <p:cNvSpPr/>
            <p:nvPr/>
          </p:nvSpPr>
          <p:spPr>
            <a:xfrm>
              <a:off x="4042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8" name="Oval 84"/>
            <p:cNvSpPr/>
            <p:nvPr/>
          </p:nvSpPr>
          <p:spPr>
            <a:xfrm>
              <a:off x="4978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9" name="Text Box 85"/>
            <p:cNvSpPr txBox="1"/>
            <p:nvPr/>
          </p:nvSpPr>
          <p:spPr>
            <a:xfrm>
              <a:off x="2788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0" name="Rectangle 86"/>
            <p:cNvSpPr/>
            <p:nvPr/>
          </p:nvSpPr>
          <p:spPr>
            <a:xfrm>
              <a:off x="2736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1" name="Text Box 87"/>
            <p:cNvSpPr txBox="1"/>
            <p:nvPr/>
          </p:nvSpPr>
          <p:spPr>
            <a:xfrm>
              <a:off x="3944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2" name="Rectangle 88"/>
            <p:cNvSpPr/>
            <p:nvPr/>
          </p:nvSpPr>
          <p:spPr>
            <a:xfrm>
              <a:off x="388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3" name="Text Box 89"/>
            <p:cNvSpPr txBox="1"/>
            <p:nvPr/>
          </p:nvSpPr>
          <p:spPr>
            <a:xfrm>
              <a:off x="4852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4" name="Rectangle 90"/>
            <p:cNvSpPr/>
            <p:nvPr/>
          </p:nvSpPr>
          <p:spPr>
            <a:xfrm>
              <a:off x="4800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5" name="Oval 91"/>
            <p:cNvSpPr/>
            <p:nvPr/>
          </p:nvSpPr>
          <p:spPr>
            <a:xfrm>
              <a:off x="4978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6" name="Oval 92"/>
            <p:cNvSpPr/>
            <p:nvPr/>
          </p:nvSpPr>
          <p:spPr>
            <a:xfrm>
              <a:off x="4042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7" name="Oval 93"/>
            <p:cNvSpPr/>
            <p:nvPr/>
          </p:nvSpPr>
          <p:spPr>
            <a:xfrm>
              <a:off x="2897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8" name="Freeform 94"/>
            <p:cNvSpPr/>
            <p:nvPr/>
          </p:nvSpPr>
          <p:spPr>
            <a:xfrm>
              <a:off x="840" y="1824"/>
              <a:ext cx="3" cy="294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Freeform 95"/>
            <p:cNvSpPr/>
            <p:nvPr/>
          </p:nvSpPr>
          <p:spPr>
            <a:xfrm>
              <a:off x="1029" y="1824"/>
              <a:ext cx="867" cy="531"/>
            </a:xfrm>
            <a:custGeom>
              <a:avLst/>
              <a:gdLst>
                <a:gd name="txL" fmla="*/ 0 w 867"/>
                <a:gd name="txT" fmla="*/ 0 h 531"/>
                <a:gd name="txR" fmla="*/ 867 w 867"/>
                <a:gd name="txB" fmla="*/ 531 h 531"/>
              </a:gdLst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rect l="txL" t="txT" r="txR" b="txB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Freeform 96"/>
            <p:cNvSpPr/>
            <p:nvPr/>
          </p:nvSpPr>
          <p:spPr>
            <a:xfrm>
              <a:off x="2924" y="1773"/>
              <a:ext cx="1" cy="345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Freeform 97"/>
            <p:cNvSpPr/>
            <p:nvPr/>
          </p:nvSpPr>
          <p:spPr>
            <a:xfrm>
              <a:off x="4071" y="1773"/>
              <a:ext cx="1" cy="336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Freeform 98"/>
            <p:cNvSpPr/>
            <p:nvPr/>
          </p:nvSpPr>
          <p:spPr>
            <a:xfrm>
              <a:off x="5005" y="1776"/>
              <a:ext cx="1" cy="330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99"/>
            <p:cNvSpPr/>
            <p:nvPr/>
          </p:nvSpPr>
          <p:spPr>
            <a:xfrm>
              <a:off x="5005" y="1182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100"/>
            <p:cNvSpPr/>
            <p:nvPr/>
          </p:nvSpPr>
          <p:spPr>
            <a:xfrm>
              <a:off x="4071" y="1197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101"/>
            <p:cNvSpPr/>
            <p:nvPr/>
          </p:nvSpPr>
          <p:spPr>
            <a:xfrm>
              <a:off x="2924" y="1192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rect l="txL" t="txT" r="txR" b="txB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Freeform 102"/>
            <p:cNvSpPr/>
            <p:nvPr/>
          </p:nvSpPr>
          <p:spPr>
            <a:xfrm>
              <a:off x="960" y="1236"/>
              <a:ext cx="1" cy="300"/>
            </a:xfrm>
            <a:custGeom>
              <a:avLst/>
              <a:gdLst>
                <a:gd name="txL" fmla="*/ 0 w 1"/>
                <a:gd name="txT" fmla="*/ 0 h 300"/>
                <a:gd name="txR" fmla="*/ 1 w 1"/>
                <a:gd name="txB" fmla="*/ 300 h 300"/>
              </a:gdLst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rect l="txL" t="txT" r="txR" b="txB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Text Box 103"/>
            <p:cNvSpPr txBox="1"/>
            <p:nvPr/>
          </p:nvSpPr>
          <p:spPr>
            <a:xfrm>
              <a:off x="5270" y="2479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8768" name="Line 104"/>
            <p:cNvSpPr/>
            <p:nvPr/>
          </p:nvSpPr>
          <p:spPr>
            <a:xfrm>
              <a:off x="1200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69" name="Freeform 105"/>
            <p:cNvSpPr/>
            <p:nvPr/>
          </p:nvSpPr>
          <p:spPr>
            <a:xfrm>
              <a:off x="1108" y="2640"/>
              <a:ext cx="1" cy="780"/>
            </a:xfrm>
            <a:custGeom>
              <a:avLst/>
              <a:gdLst>
                <a:gd name="txL" fmla="*/ 0 w 1"/>
                <a:gd name="txT" fmla="*/ 0 h 780"/>
                <a:gd name="txR" fmla="*/ 1 w 1"/>
                <a:gd name="txB" fmla="*/ 780 h 780"/>
              </a:gdLst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rect l="txL" t="txT" r="txR" b="txB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106"/>
            <p:cNvSpPr/>
            <p:nvPr/>
          </p:nvSpPr>
          <p:spPr>
            <a:xfrm>
              <a:off x="1108" y="3400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rect l="txL" t="txT" r="txR" b="txB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Text Box 107"/>
            <p:cNvSpPr txBox="1"/>
            <p:nvPr/>
          </p:nvSpPr>
          <p:spPr>
            <a:xfrm>
              <a:off x="336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772" name="Text Box 108"/>
            <p:cNvSpPr txBox="1"/>
            <p:nvPr/>
          </p:nvSpPr>
          <p:spPr>
            <a:xfrm>
              <a:off x="24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773" name="Text Box 109"/>
            <p:cNvSpPr txBox="1"/>
            <p:nvPr/>
          </p:nvSpPr>
          <p:spPr>
            <a:xfrm>
              <a:off x="3792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4" name="Text Box 110"/>
            <p:cNvSpPr txBox="1"/>
            <p:nvPr/>
          </p:nvSpPr>
          <p:spPr>
            <a:xfrm>
              <a:off x="422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5" name="Text Box 111"/>
            <p:cNvSpPr txBox="1"/>
            <p:nvPr/>
          </p:nvSpPr>
          <p:spPr>
            <a:xfrm>
              <a:off x="48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6" name="Text Box 112"/>
            <p:cNvSpPr txBox="1"/>
            <p:nvPr/>
          </p:nvSpPr>
          <p:spPr>
            <a:xfrm>
              <a:off x="518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7" name="Text Box 113"/>
            <p:cNvSpPr txBox="1"/>
            <p:nvPr/>
          </p:nvSpPr>
          <p:spPr>
            <a:xfrm>
              <a:off x="816" y="960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8778" name="Text Box 114"/>
            <p:cNvSpPr txBox="1"/>
            <p:nvPr/>
          </p:nvSpPr>
          <p:spPr>
            <a:xfrm>
              <a:off x="2784" y="960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8779" name="Text Box 115"/>
            <p:cNvSpPr txBox="1"/>
            <p:nvPr/>
          </p:nvSpPr>
          <p:spPr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80" name="Text Box 116"/>
            <p:cNvSpPr txBox="1"/>
            <p:nvPr/>
          </p:nvSpPr>
          <p:spPr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8678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9698" name="Rectangle 2"/>
          <p:cNvSpPr/>
          <p:nvPr/>
        </p:nvSpPr>
        <p:spPr>
          <a:xfrm>
            <a:off x="304800" y="228600"/>
            <a:ext cx="10261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(5)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小组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7187" name="Rectangle 3"/>
          <p:cNvSpPr/>
          <p:nvPr/>
        </p:nvSpPr>
        <p:spPr>
          <a:xfrm>
            <a:off x="914400" y="1066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8 小组为例</a:t>
            </a:r>
            <a:endParaRPr lang="zh-CN" altLang="en-US" sz="3200" dirty="0">
              <a:latin typeface="Times New Roman" panose="02020603050405020304" charset="0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4775200" y="1066800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只产生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低 3 位 </a:t>
            </a:r>
            <a:r>
              <a:rPr lang="zh-CN" altLang="en-US" sz="2400" dirty="0">
                <a:latin typeface="Times New Roman" panose="02020603050405020304" charset="0"/>
              </a:rPr>
              <a:t>的进位和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本小组的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08000" y="1584325"/>
            <a:ext cx="11145838" cy="4667250"/>
            <a:chOff x="240" y="998"/>
            <a:chExt cx="5266" cy="2940"/>
          </a:xfrm>
        </p:grpSpPr>
        <p:sp>
          <p:nvSpPr>
            <p:cNvPr id="29704" name="Oval 6"/>
            <p:cNvSpPr/>
            <p:nvPr/>
          </p:nvSpPr>
          <p:spPr>
            <a:xfrm>
              <a:off x="1843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05" name="Text Box 7"/>
            <p:cNvSpPr txBox="1"/>
            <p:nvPr/>
          </p:nvSpPr>
          <p:spPr>
            <a:xfrm>
              <a:off x="27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06" name="Text Box 8"/>
            <p:cNvSpPr txBox="1"/>
            <p:nvPr/>
          </p:nvSpPr>
          <p:spPr>
            <a:xfrm>
              <a:off x="39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07" name="Text Box 9"/>
            <p:cNvSpPr txBox="1"/>
            <p:nvPr/>
          </p:nvSpPr>
          <p:spPr>
            <a:xfrm>
              <a:off x="4848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08" name="Text Box 10"/>
            <p:cNvSpPr txBox="1"/>
            <p:nvPr/>
          </p:nvSpPr>
          <p:spPr>
            <a:xfrm>
              <a:off x="672" y="998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9709" name="Text Box 11"/>
            <p:cNvSpPr txBox="1"/>
            <p:nvPr/>
          </p:nvSpPr>
          <p:spPr>
            <a:xfrm>
              <a:off x="1728" y="998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grpSp>
          <p:nvGrpSpPr>
            <p:cNvPr id="29710" name="Group 12"/>
            <p:cNvGrpSpPr/>
            <p:nvPr/>
          </p:nvGrpSpPr>
          <p:grpSpPr>
            <a:xfrm>
              <a:off x="624" y="1555"/>
              <a:ext cx="384" cy="252"/>
              <a:chOff x="624" y="1555"/>
              <a:chExt cx="384" cy="252"/>
            </a:xfrm>
          </p:grpSpPr>
          <p:sp>
            <p:nvSpPr>
              <p:cNvPr id="29816" name="Text Box 13"/>
              <p:cNvSpPr txBox="1"/>
              <p:nvPr/>
            </p:nvSpPr>
            <p:spPr>
              <a:xfrm>
                <a:off x="68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817" name="Rectangle 14"/>
              <p:cNvSpPr/>
              <p:nvPr/>
            </p:nvSpPr>
            <p:spPr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1" name="Group 15"/>
            <p:cNvGrpSpPr/>
            <p:nvPr/>
          </p:nvGrpSpPr>
          <p:grpSpPr>
            <a:xfrm>
              <a:off x="240" y="2188"/>
              <a:ext cx="1200" cy="492"/>
              <a:chOff x="240" y="1334"/>
              <a:chExt cx="1200" cy="492"/>
            </a:xfrm>
          </p:grpSpPr>
          <p:sp>
            <p:nvSpPr>
              <p:cNvPr id="29809" name="Text Box 16"/>
              <p:cNvSpPr txBox="1"/>
              <p:nvPr/>
            </p:nvSpPr>
            <p:spPr>
              <a:xfrm>
                <a:off x="67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10" name="Rectangle 17"/>
              <p:cNvSpPr/>
              <p:nvPr/>
            </p:nvSpPr>
            <p:spPr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1" name="Text Box 18"/>
              <p:cNvSpPr txBox="1"/>
              <p:nvPr/>
            </p:nvSpPr>
            <p:spPr>
              <a:xfrm>
                <a:off x="240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12" name="Rectangle 19"/>
              <p:cNvSpPr/>
              <p:nvPr/>
            </p:nvSpPr>
            <p:spPr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3" name="Rectangle 20"/>
              <p:cNvSpPr/>
              <p:nvPr/>
            </p:nvSpPr>
            <p:spPr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4" name="Rectangle 21"/>
              <p:cNvSpPr/>
              <p:nvPr/>
            </p:nvSpPr>
            <p:spPr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5" name="Rectangle 22"/>
              <p:cNvSpPr/>
              <p:nvPr/>
            </p:nvSpPr>
            <p:spPr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2" name="Group 23"/>
            <p:cNvGrpSpPr/>
            <p:nvPr/>
          </p:nvGrpSpPr>
          <p:grpSpPr>
            <a:xfrm>
              <a:off x="1632" y="2438"/>
              <a:ext cx="480" cy="252"/>
              <a:chOff x="2352" y="1584"/>
              <a:chExt cx="346" cy="252"/>
            </a:xfrm>
          </p:grpSpPr>
          <p:sp>
            <p:nvSpPr>
              <p:cNvPr id="29807" name="Text Box 24"/>
              <p:cNvSpPr txBox="1"/>
              <p:nvPr/>
            </p:nvSpPr>
            <p:spPr>
              <a:xfrm>
                <a:off x="2400" y="1584"/>
                <a:ext cx="15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&amp;</a:t>
                </a:r>
              </a:p>
            </p:txBody>
          </p:sp>
          <p:sp>
            <p:nvSpPr>
              <p:cNvPr id="29808" name="Rectangle 25"/>
              <p:cNvSpPr/>
              <p:nvPr/>
            </p:nvSpPr>
            <p:spPr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13" name="Freeform 26"/>
            <p:cNvSpPr/>
            <p:nvPr/>
          </p:nvSpPr>
          <p:spPr>
            <a:xfrm>
              <a:off x="1727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27"/>
            <p:cNvSpPr/>
            <p:nvPr/>
          </p:nvSpPr>
          <p:spPr>
            <a:xfrm>
              <a:off x="244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28"/>
            <p:cNvSpPr/>
            <p:nvPr/>
          </p:nvSpPr>
          <p:spPr>
            <a:xfrm>
              <a:off x="3840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9"/>
            <p:cNvSpPr/>
            <p:nvPr/>
          </p:nvSpPr>
          <p:spPr>
            <a:xfrm>
              <a:off x="4848" y="2678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30"/>
            <p:cNvSpPr/>
            <p:nvPr/>
          </p:nvSpPr>
          <p:spPr>
            <a:xfrm>
              <a:off x="3456" y="2688"/>
              <a:ext cx="2016" cy="8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4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31"/>
            <p:cNvSpPr/>
            <p:nvPr/>
          </p:nvSpPr>
          <p:spPr>
            <a:xfrm>
              <a:off x="2016" y="2688"/>
              <a:ext cx="3074" cy="182"/>
            </a:xfrm>
            <a:custGeom>
              <a:avLst/>
              <a:gdLst>
                <a:gd name="txL" fmla="*/ 0 w 3122"/>
                <a:gd name="txT" fmla="*/ 0 h 192"/>
                <a:gd name="txR" fmla="*/ 3122 w 312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1604" y="20"/>
                </a:cxn>
                <a:cxn ang="0">
                  <a:pos x="1604" y="19"/>
                </a:cxn>
              </a:cxnLst>
              <a:rect l="txL" t="txT" r="txR" b="txB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9" name="Group 32"/>
            <p:cNvGrpSpPr/>
            <p:nvPr/>
          </p:nvGrpSpPr>
          <p:grpSpPr>
            <a:xfrm>
              <a:off x="2298" y="2188"/>
              <a:ext cx="1200" cy="492"/>
              <a:chOff x="2208" y="1334"/>
              <a:chExt cx="1200" cy="492"/>
            </a:xfrm>
          </p:grpSpPr>
          <p:sp>
            <p:nvSpPr>
              <p:cNvPr id="29800" name="Text Box 33"/>
              <p:cNvSpPr txBox="1"/>
              <p:nvPr/>
            </p:nvSpPr>
            <p:spPr>
              <a:xfrm>
                <a:off x="2640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01" name="Rectangle 34"/>
              <p:cNvSpPr/>
              <p:nvPr/>
            </p:nvSpPr>
            <p:spPr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2" name="Text Box 35"/>
              <p:cNvSpPr txBox="1"/>
              <p:nvPr/>
            </p:nvSpPr>
            <p:spPr>
              <a:xfrm>
                <a:off x="2208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03" name="Rectangle 36"/>
              <p:cNvSpPr/>
              <p:nvPr/>
            </p:nvSpPr>
            <p:spPr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4" name="Rectangle 37"/>
              <p:cNvSpPr/>
              <p:nvPr/>
            </p:nvSpPr>
            <p:spPr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5" name="Rectangle 38"/>
              <p:cNvSpPr/>
              <p:nvPr/>
            </p:nvSpPr>
            <p:spPr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6" name="Rectangle 39"/>
              <p:cNvSpPr/>
              <p:nvPr/>
            </p:nvSpPr>
            <p:spPr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0" name="Group 40"/>
            <p:cNvGrpSpPr/>
            <p:nvPr/>
          </p:nvGrpSpPr>
          <p:grpSpPr>
            <a:xfrm>
              <a:off x="3711" y="2188"/>
              <a:ext cx="816" cy="492"/>
              <a:chOff x="3552" y="1334"/>
              <a:chExt cx="816" cy="492"/>
            </a:xfrm>
          </p:grpSpPr>
          <p:sp>
            <p:nvSpPr>
              <p:cNvPr id="29794" name="Text Box 41"/>
              <p:cNvSpPr txBox="1"/>
              <p:nvPr/>
            </p:nvSpPr>
            <p:spPr>
              <a:xfrm>
                <a:off x="379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5" name="Rectangle 42"/>
              <p:cNvSpPr/>
              <p:nvPr/>
            </p:nvSpPr>
            <p:spPr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6" name="Text Box 43"/>
              <p:cNvSpPr txBox="1"/>
              <p:nvPr/>
            </p:nvSpPr>
            <p:spPr>
              <a:xfrm>
                <a:off x="355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7" name="Rectangle 44"/>
              <p:cNvSpPr/>
              <p:nvPr/>
            </p:nvSpPr>
            <p:spPr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8" name="Rectangle 45"/>
              <p:cNvSpPr/>
              <p:nvPr/>
            </p:nvSpPr>
            <p:spPr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9" name="Rectangle 46"/>
              <p:cNvSpPr/>
              <p:nvPr/>
            </p:nvSpPr>
            <p:spPr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1" name="Group 47"/>
            <p:cNvGrpSpPr/>
            <p:nvPr/>
          </p:nvGrpSpPr>
          <p:grpSpPr>
            <a:xfrm>
              <a:off x="4741" y="2188"/>
              <a:ext cx="491" cy="492"/>
              <a:chOff x="4512" y="1334"/>
              <a:chExt cx="491" cy="492"/>
            </a:xfrm>
          </p:grpSpPr>
          <p:sp>
            <p:nvSpPr>
              <p:cNvPr id="29789" name="Text Box 48"/>
              <p:cNvSpPr txBox="1"/>
              <p:nvPr/>
            </p:nvSpPr>
            <p:spPr>
              <a:xfrm>
                <a:off x="4603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0" name="Rectangle 49"/>
              <p:cNvSpPr/>
              <p:nvPr/>
            </p:nvSpPr>
            <p:spPr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1" name="Text Box 50"/>
              <p:cNvSpPr txBox="1"/>
              <p:nvPr/>
            </p:nvSpPr>
            <p:spPr>
              <a:xfrm>
                <a:off x="451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2" name="Rectangle 51"/>
              <p:cNvSpPr/>
              <p:nvPr/>
            </p:nvSpPr>
            <p:spPr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3" name="Rectangle 52"/>
              <p:cNvSpPr/>
              <p:nvPr/>
            </p:nvSpPr>
            <p:spPr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22" name="Freeform 53"/>
            <p:cNvSpPr/>
            <p:nvPr/>
          </p:nvSpPr>
          <p:spPr>
            <a:xfrm>
              <a:off x="1392" y="2678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54"/>
            <p:cNvSpPr/>
            <p:nvPr/>
          </p:nvSpPr>
          <p:spPr>
            <a:xfrm>
              <a:off x="316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55"/>
            <p:cNvSpPr/>
            <p:nvPr/>
          </p:nvSpPr>
          <p:spPr>
            <a:xfrm>
              <a:off x="4272" y="2678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56"/>
            <p:cNvSpPr/>
            <p:nvPr/>
          </p:nvSpPr>
          <p:spPr>
            <a:xfrm>
              <a:off x="1296" y="2678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57"/>
            <p:cNvSpPr/>
            <p:nvPr/>
          </p:nvSpPr>
          <p:spPr>
            <a:xfrm>
              <a:off x="1008" y="2678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58"/>
            <p:cNvSpPr/>
            <p:nvPr/>
          </p:nvSpPr>
          <p:spPr>
            <a:xfrm>
              <a:off x="912" y="2678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59"/>
            <p:cNvSpPr/>
            <p:nvPr/>
          </p:nvSpPr>
          <p:spPr>
            <a:xfrm>
              <a:off x="672" y="2678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60"/>
            <p:cNvSpPr/>
            <p:nvPr/>
          </p:nvSpPr>
          <p:spPr>
            <a:xfrm>
              <a:off x="576" y="2678"/>
              <a:ext cx="1152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61"/>
            <p:cNvSpPr/>
            <p:nvPr/>
          </p:nvSpPr>
          <p:spPr>
            <a:xfrm>
              <a:off x="1824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1" name="Line 62"/>
            <p:cNvSpPr/>
            <p:nvPr/>
          </p:nvSpPr>
          <p:spPr>
            <a:xfrm>
              <a:off x="1920" y="2688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2" name="Line 63"/>
            <p:cNvSpPr/>
            <p:nvPr/>
          </p:nvSpPr>
          <p:spPr>
            <a:xfrm>
              <a:off x="259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3" name="Line 64"/>
            <p:cNvSpPr/>
            <p:nvPr/>
          </p:nvSpPr>
          <p:spPr>
            <a:xfrm>
              <a:off x="283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4" name="Line 65"/>
            <p:cNvSpPr/>
            <p:nvPr/>
          </p:nvSpPr>
          <p:spPr>
            <a:xfrm>
              <a:off x="2688" y="267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5" name="Line 66"/>
            <p:cNvSpPr/>
            <p:nvPr/>
          </p:nvSpPr>
          <p:spPr>
            <a:xfrm>
              <a:off x="2928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6" name="Line 67"/>
            <p:cNvSpPr/>
            <p:nvPr/>
          </p:nvSpPr>
          <p:spPr>
            <a:xfrm>
              <a:off x="3024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7" name="Line 68"/>
            <p:cNvSpPr/>
            <p:nvPr/>
          </p:nvSpPr>
          <p:spPr>
            <a:xfrm>
              <a:off x="3264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8" name="Line 69"/>
            <p:cNvSpPr/>
            <p:nvPr/>
          </p:nvSpPr>
          <p:spPr>
            <a:xfrm>
              <a:off x="3360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9" name="Line 70"/>
            <p:cNvSpPr/>
            <p:nvPr/>
          </p:nvSpPr>
          <p:spPr>
            <a:xfrm>
              <a:off x="4032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0" name="Line 71"/>
            <p:cNvSpPr/>
            <p:nvPr/>
          </p:nvSpPr>
          <p:spPr>
            <a:xfrm>
              <a:off x="4128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1" name="Line 72"/>
            <p:cNvSpPr/>
            <p:nvPr/>
          </p:nvSpPr>
          <p:spPr>
            <a:xfrm>
              <a:off x="4368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2" name="Line 73"/>
            <p:cNvSpPr/>
            <p:nvPr/>
          </p:nvSpPr>
          <p:spPr>
            <a:xfrm>
              <a:off x="446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3" name="Line 74"/>
            <p:cNvSpPr/>
            <p:nvPr/>
          </p:nvSpPr>
          <p:spPr>
            <a:xfrm>
              <a:off x="518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4" name="Oval 75"/>
            <p:cNvSpPr/>
            <p:nvPr/>
          </p:nvSpPr>
          <p:spPr>
            <a:xfrm>
              <a:off x="79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5" name="Oval 76"/>
            <p:cNvSpPr/>
            <p:nvPr/>
          </p:nvSpPr>
          <p:spPr>
            <a:xfrm>
              <a:off x="79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6" name="Oval 77"/>
            <p:cNvSpPr/>
            <p:nvPr/>
          </p:nvSpPr>
          <p:spPr>
            <a:xfrm>
              <a:off x="1843" y="239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7" name="Oval 78"/>
            <p:cNvSpPr/>
            <p:nvPr/>
          </p:nvSpPr>
          <p:spPr>
            <a:xfrm>
              <a:off x="290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8" name="Oval 79"/>
            <p:cNvSpPr/>
            <p:nvPr/>
          </p:nvSpPr>
          <p:spPr>
            <a:xfrm>
              <a:off x="4057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9" name="Oval 80"/>
            <p:cNvSpPr/>
            <p:nvPr/>
          </p:nvSpPr>
          <p:spPr>
            <a:xfrm>
              <a:off x="4926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grpSp>
          <p:nvGrpSpPr>
            <p:cNvPr id="29750" name="Group 81"/>
            <p:cNvGrpSpPr/>
            <p:nvPr/>
          </p:nvGrpSpPr>
          <p:grpSpPr>
            <a:xfrm>
              <a:off x="2736" y="1555"/>
              <a:ext cx="384" cy="252"/>
              <a:chOff x="2736" y="1555"/>
              <a:chExt cx="384" cy="252"/>
            </a:xfrm>
          </p:grpSpPr>
          <p:sp>
            <p:nvSpPr>
              <p:cNvPr id="29787" name="Text Box 82"/>
              <p:cNvSpPr txBox="1"/>
              <p:nvPr/>
            </p:nvSpPr>
            <p:spPr>
              <a:xfrm>
                <a:off x="278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8" name="Rectangle 83"/>
              <p:cNvSpPr/>
              <p:nvPr/>
            </p:nvSpPr>
            <p:spPr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1" name="Group 84"/>
            <p:cNvGrpSpPr/>
            <p:nvPr/>
          </p:nvGrpSpPr>
          <p:grpSpPr>
            <a:xfrm>
              <a:off x="3888" y="1555"/>
              <a:ext cx="384" cy="252"/>
              <a:chOff x="3888" y="1555"/>
              <a:chExt cx="384" cy="252"/>
            </a:xfrm>
          </p:grpSpPr>
          <p:sp>
            <p:nvSpPr>
              <p:cNvPr id="29785" name="Text Box 85"/>
              <p:cNvSpPr txBox="1"/>
              <p:nvPr/>
            </p:nvSpPr>
            <p:spPr>
              <a:xfrm>
                <a:off x="394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6" name="Rectangle 86"/>
              <p:cNvSpPr/>
              <p:nvPr/>
            </p:nvSpPr>
            <p:spPr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2" name="Group 87"/>
            <p:cNvGrpSpPr/>
            <p:nvPr/>
          </p:nvGrpSpPr>
          <p:grpSpPr>
            <a:xfrm>
              <a:off x="4772" y="1555"/>
              <a:ext cx="384" cy="252"/>
              <a:chOff x="4772" y="1555"/>
              <a:chExt cx="384" cy="252"/>
            </a:xfrm>
          </p:grpSpPr>
          <p:sp>
            <p:nvSpPr>
              <p:cNvPr id="29783" name="Text Box 88"/>
              <p:cNvSpPr txBox="1"/>
              <p:nvPr/>
            </p:nvSpPr>
            <p:spPr>
              <a:xfrm>
                <a:off x="482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4" name="Rectangle 89"/>
              <p:cNvSpPr/>
              <p:nvPr/>
            </p:nvSpPr>
            <p:spPr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53" name="Oval 90"/>
            <p:cNvSpPr/>
            <p:nvPr/>
          </p:nvSpPr>
          <p:spPr>
            <a:xfrm>
              <a:off x="4926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4" name="Oval 91"/>
            <p:cNvSpPr/>
            <p:nvPr/>
          </p:nvSpPr>
          <p:spPr>
            <a:xfrm>
              <a:off x="405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5" name="Oval 92"/>
            <p:cNvSpPr/>
            <p:nvPr/>
          </p:nvSpPr>
          <p:spPr>
            <a:xfrm>
              <a:off x="2901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6" name="Freeform 93"/>
            <p:cNvSpPr/>
            <p:nvPr/>
          </p:nvSpPr>
          <p:spPr>
            <a:xfrm>
              <a:off x="816" y="1794"/>
              <a:ext cx="3" cy="362"/>
            </a:xfrm>
            <a:custGeom>
              <a:avLst/>
              <a:gdLst>
                <a:gd name="txL" fmla="*/ 0 w 3"/>
                <a:gd name="txT" fmla="*/ 0 h 362"/>
                <a:gd name="txR" fmla="*/ 3 w 3"/>
                <a:gd name="txB" fmla="*/ 362 h 362"/>
              </a:gdLst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rect l="txL" t="txT" r="txR" b="txB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94"/>
            <p:cNvSpPr/>
            <p:nvPr/>
          </p:nvSpPr>
          <p:spPr>
            <a:xfrm>
              <a:off x="2927" y="1798"/>
              <a:ext cx="1" cy="362"/>
            </a:xfrm>
            <a:custGeom>
              <a:avLst/>
              <a:gdLst>
                <a:gd name="txL" fmla="*/ 0 w 1"/>
                <a:gd name="txT" fmla="*/ 0 h 362"/>
                <a:gd name="txR" fmla="*/ 1 w 1"/>
                <a:gd name="txB" fmla="*/ 362 h 362"/>
              </a:gdLst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rect l="txL" t="txT" r="txR" b="txB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95"/>
            <p:cNvSpPr/>
            <p:nvPr/>
          </p:nvSpPr>
          <p:spPr>
            <a:xfrm>
              <a:off x="4080" y="1801"/>
              <a:ext cx="1" cy="359"/>
            </a:xfrm>
            <a:custGeom>
              <a:avLst/>
              <a:gdLst>
                <a:gd name="txL" fmla="*/ 0 w 1"/>
                <a:gd name="txT" fmla="*/ 0 h 359"/>
                <a:gd name="txR" fmla="*/ 1 w 1"/>
                <a:gd name="txB" fmla="*/ 359 h 359"/>
              </a:gdLst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rect l="txL" t="txT" r="txR" b="txB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96"/>
            <p:cNvSpPr/>
            <p:nvPr/>
          </p:nvSpPr>
          <p:spPr>
            <a:xfrm>
              <a:off x="4953" y="1788"/>
              <a:ext cx="1" cy="372"/>
            </a:xfrm>
            <a:custGeom>
              <a:avLst/>
              <a:gdLst>
                <a:gd name="txL" fmla="*/ 0 w 1"/>
                <a:gd name="txT" fmla="*/ 0 h 372"/>
                <a:gd name="txR" fmla="*/ 1 w 1"/>
                <a:gd name="txB" fmla="*/ 372 h 372"/>
              </a:gdLst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rect l="txL" t="txT" r="txR" b="txB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97"/>
            <p:cNvSpPr/>
            <p:nvPr/>
          </p:nvSpPr>
          <p:spPr>
            <a:xfrm>
              <a:off x="4953" y="1199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98"/>
            <p:cNvSpPr/>
            <p:nvPr/>
          </p:nvSpPr>
          <p:spPr>
            <a:xfrm>
              <a:off x="4080" y="1211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99"/>
            <p:cNvSpPr/>
            <p:nvPr/>
          </p:nvSpPr>
          <p:spPr>
            <a:xfrm>
              <a:off x="2928" y="1222"/>
              <a:ext cx="1" cy="286"/>
            </a:xfrm>
            <a:custGeom>
              <a:avLst/>
              <a:gdLst>
                <a:gd name="txL" fmla="*/ 0 w 1"/>
                <a:gd name="txT" fmla="*/ 0 h 286"/>
                <a:gd name="txR" fmla="*/ 1 w 1"/>
                <a:gd name="txB" fmla="*/ 286 h 286"/>
              </a:gdLst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rect l="txL" t="txT" r="txR" b="txB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100"/>
            <p:cNvSpPr/>
            <p:nvPr/>
          </p:nvSpPr>
          <p:spPr>
            <a:xfrm>
              <a:off x="820" y="1230"/>
              <a:ext cx="2" cy="278"/>
            </a:xfrm>
            <a:custGeom>
              <a:avLst/>
              <a:gdLst>
                <a:gd name="txL" fmla="*/ 0 w 2"/>
                <a:gd name="txT" fmla="*/ 0 h 278"/>
                <a:gd name="txR" fmla="*/ 2 w 2"/>
                <a:gd name="txB" fmla="*/ 278 h 278"/>
              </a:gdLst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rect l="txL" t="txT" r="txR" b="txB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Text Box 101"/>
            <p:cNvSpPr txBox="1"/>
            <p:nvPr/>
          </p:nvSpPr>
          <p:spPr>
            <a:xfrm>
              <a:off x="5270" y="2527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9765" name="Line 102"/>
            <p:cNvSpPr/>
            <p:nvPr/>
          </p:nvSpPr>
          <p:spPr>
            <a:xfrm>
              <a:off x="1200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66" name="Freeform 103"/>
            <p:cNvSpPr/>
            <p:nvPr/>
          </p:nvSpPr>
          <p:spPr>
            <a:xfrm>
              <a:off x="1104" y="2672"/>
              <a:ext cx="1" cy="771"/>
            </a:xfrm>
            <a:custGeom>
              <a:avLst/>
              <a:gdLst>
                <a:gd name="txL" fmla="*/ 0 w 1"/>
                <a:gd name="txT" fmla="*/ 0 h 771"/>
                <a:gd name="txR" fmla="*/ 1 w 1"/>
                <a:gd name="txB" fmla="*/ 771 h 771"/>
              </a:gdLst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rect l="txL" t="txT" r="txR" b="txB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67" name="Group 104"/>
            <p:cNvGrpSpPr/>
            <p:nvPr/>
          </p:nvGrpSpPr>
          <p:grpSpPr>
            <a:xfrm>
              <a:off x="1680" y="1555"/>
              <a:ext cx="384" cy="252"/>
              <a:chOff x="1680" y="1555"/>
              <a:chExt cx="384" cy="252"/>
            </a:xfrm>
          </p:grpSpPr>
          <p:sp>
            <p:nvSpPr>
              <p:cNvPr id="29781" name="Text Box 105"/>
              <p:cNvSpPr txBox="1"/>
              <p:nvPr/>
            </p:nvSpPr>
            <p:spPr>
              <a:xfrm>
                <a:off x="1741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2" name="Rectangle 106"/>
              <p:cNvSpPr/>
              <p:nvPr/>
            </p:nvSpPr>
            <p:spPr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68" name="Freeform 107"/>
            <p:cNvSpPr/>
            <p:nvPr/>
          </p:nvSpPr>
          <p:spPr>
            <a:xfrm>
              <a:off x="1871" y="1800"/>
              <a:ext cx="1" cy="595"/>
            </a:xfrm>
            <a:custGeom>
              <a:avLst/>
              <a:gdLst>
                <a:gd name="txL" fmla="*/ 0 w 1"/>
                <a:gd name="txT" fmla="*/ 0 h 595"/>
                <a:gd name="txR" fmla="*/ 1 w 1"/>
                <a:gd name="txB" fmla="*/ 595 h 595"/>
              </a:gdLst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rect l="txL" t="txT" r="txR" b="txB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Text Box 108"/>
            <p:cNvSpPr txBox="1"/>
            <p:nvPr/>
          </p:nvSpPr>
          <p:spPr>
            <a:xfrm>
              <a:off x="278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0" name="Text Box 109"/>
            <p:cNvSpPr txBox="1"/>
            <p:nvPr/>
          </p:nvSpPr>
          <p:spPr>
            <a:xfrm>
              <a:off x="1603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1" name="Text Box 110"/>
            <p:cNvSpPr txBox="1"/>
            <p:nvPr/>
          </p:nvSpPr>
          <p:spPr>
            <a:xfrm>
              <a:off x="23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2" name="Text Box 111"/>
            <p:cNvSpPr txBox="1"/>
            <p:nvPr/>
          </p:nvSpPr>
          <p:spPr>
            <a:xfrm>
              <a:off x="3055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3" name="Text Box 112"/>
            <p:cNvSpPr txBox="1"/>
            <p:nvPr/>
          </p:nvSpPr>
          <p:spPr>
            <a:xfrm>
              <a:off x="3727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4" name="Text Box 113"/>
            <p:cNvSpPr txBox="1"/>
            <p:nvPr/>
          </p:nvSpPr>
          <p:spPr>
            <a:xfrm>
              <a:off x="4159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5" name="Text Box 114"/>
            <p:cNvSpPr txBox="1"/>
            <p:nvPr/>
          </p:nvSpPr>
          <p:spPr>
            <a:xfrm>
              <a:off x="47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6" name="Text Box 115"/>
            <p:cNvSpPr txBox="1"/>
            <p:nvPr/>
          </p:nvSpPr>
          <p:spPr>
            <a:xfrm>
              <a:off x="4992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7" name="Freeform 116"/>
            <p:cNvSpPr/>
            <p:nvPr/>
          </p:nvSpPr>
          <p:spPr>
            <a:xfrm>
              <a:off x="1871" y="1248"/>
              <a:ext cx="1" cy="260"/>
            </a:xfrm>
            <a:custGeom>
              <a:avLst/>
              <a:gdLst>
                <a:gd name="txL" fmla="*/ 0 w 1"/>
                <a:gd name="txT" fmla="*/ 0 h 260"/>
                <a:gd name="txR" fmla="*/ 1 w 1"/>
                <a:gd name="txB" fmla="*/ 260 h 260"/>
              </a:gdLst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rect l="txL" t="txT" r="txR" b="txB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117"/>
            <p:cNvSpPr/>
            <p:nvPr/>
          </p:nvSpPr>
          <p:spPr>
            <a:xfrm>
              <a:off x="816" y="2672"/>
              <a:ext cx="3" cy="774"/>
            </a:xfrm>
            <a:custGeom>
              <a:avLst/>
              <a:gdLst>
                <a:gd name="txL" fmla="*/ 0 w 3"/>
                <a:gd name="txT" fmla="*/ 0 h 774"/>
                <a:gd name="txR" fmla="*/ 3 w 3"/>
                <a:gd name="txB" fmla="*/ 774 h 774"/>
              </a:gdLst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rect l="txL" t="txT" r="txR" b="txB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118"/>
            <p:cNvSpPr/>
            <p:nvPr/>
          </p:nvSpPr>
          <p:spPr>
            <a:xfrm>
              <a:off x="383" y="2682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119"/>
            <p:cNvSpPr/>
            <p:nvPr/>
          </p:nvSpPr>
          <p:spPr>
            <a:xfrm>
              <a:off x="5087" y="2682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3" name="AutoShape 12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30722" name="Rectangle 2"/>
          <p:cNvSpPr/>
          <p:nvPr/>
        </p:nvSpPr>
        <p:spPr>
          <a:xfrm>
            <a:off x="304800" y="76200"/>
            <a:ext cx="965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(6)  </a:t>
            </a:r>
            <a:r>
              <a:rPr lang="en-US" altLang="zh-CN" sz="3200" i="1" dirty="0">
                <a:latin typeface="Times New Roman" panose="02020603050405020304" charset="0"/>
              </a:rPr>
              <a:t>n</a:t>
            </a:r>
            <a:r>
              <a:rPr lang="en-US" altLang="zh-CN" sz="3200" dirty="0">
                <a:latin typeface="Times New Roman" panose="02020603050405020304" charset="0"/>
              </a:rPr>
              <a:t> =16 </a:t>
            </a:r>
            <a:r>
              <a:rPr lang="zh-CN" altLang="en-US" sz="3200" dirty="0">
                <a:latin typeface="Times New Roman" panose="02020603050405020304" charset="0"/>
              </a:rPr>
              <a:t>双重分组跳跃进位链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820863" y="2200275"/>
            <a:ext cx="203200" cy="1076325"/>
            <a:chOff x="860" y="1674"/>
            <a:chExt cx="96" cy="678"/>
          </a:xfrm>
        </p:grpSpPr>
        <p:sp>
          <p:nvSpPr>
            <p:cNvPr id="30853" name="Line 4"/>
            <p:cNvSpPr/>
            <p:nvPr/>
          </p:nvSpPr>
          <p:spPr>
            <a:xfrm flipV="1">
              <a:off x="860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4" name="Line 5"/>
            <p:cNvSpPr/>
            <p:nvPr/>
          </p:nvSpPr>
          <p:spPr>
            <a:xfrm flipV="1">
              <a:off x="956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336800" y="2895600"/>
            <a:ext cx="609600" cy="381000"/>
            <a:chOff x="1104" y="2112"/>
            <a:chExt cx="288" cy="240"/>
          </a:xfrm>
        </p:grpSpPr>
        <p:sp>
          <p:nvSpPr>
            <p:cNvPr id="30850" name="Line 7"/>
            <p:cNvSpPr/>
            <p:nvPr/>
          </p:nvSpPr>
          <p:spPr>
            <a:xfrm flipV="1">
              <a:off x="110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1" name="Line 8"/>
            <p:cNvSpPr/>
            <p:nvPr/>
          </p:nvSpPr>
          <p:spPr>
            <a:xfrm flipV="1">
              <a:off x="124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2" name="Line 9"/>
            <p:cNvSpPr/>
            <p:nvPr/>
          </p:nvSpPr>
          <p:spPr>
            <a:xfrm flipV="1">
              <a:off x="1392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4057650" y="2209800"/>
            <a:ext cx="203200" cy="1076325"/>
            <a:chOff x="1917" y="1680"/>
            <a:chExt cx="96" cy="678"/>
          </a:xfrm>
        </p:grpSpPr>
        <p:sp>
          <p:nvSpPr>
            <p:cNvPr id="30848" name="Line 11"/>
            <p:cNvSpPr/>
            <p:nvPr/>
          </p:nvSpPr>
          <p:spPr>
            <a:xfrm flipV="1">
              <a:off x="1917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9" name="Line 12"/>
            <p:cNvSpPr/>
            <p:nvPr/>
          </p:nvSpPr>
          <p:spPr>
            <a:xfrm flipV="1">
              <a:off x="2013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4572000" y="2905125"/>
            <a:ext cx="609600" cy="381000"/>
            <a:chOff x="2160" y="2118"/>
            <a:chExt cx="288" cy="240"/>
          </a:xfrm>
        </p:grpSpPr>
        <p:sp>
          <p:nvSpPr>
            <p:cNvPr id="30845" name="Line 14"/>
            <p:cNvSpPr/>
            <p:nvPr/>
          </p:nvSpPr>
          <p:spPr>
            <a:xfrm flipV="1">
              <a:off x="21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6" name="Line 15"/>
            <p:cNvSpPr/>
            <p:nvPr/>
          </p:nvSpPr>
          <p:spPr>
            <a:xfrm flipV="1">
              <a:off x="2304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7" name="Line 16"/>
            <p:cNvSpPr/>
            <p:nvPr/>
          </p:nvSpPr>
          <p:spPr>
            <a:xfrm flipV="1">
              <a:off x="244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7"/>
          <p:cNvGrpSpPr/>
          <p:nvPr/>
        </p:nvGrpSpPr>
        <p:grpSpPr>
          <a:xfrm>
            <a:off x="6254750" y="2209800"/>
            <a:ext cx="203200" cy="1076325"/>
            <a:chOff x="2955" y="1680"/>
            <a:chExt cx="96" cy="678"/>
          </a:xfrm>
        </p:grpSpPr>
        <p:sp>
          <p:nvSpPr>
            <p:cNvPr id="30843" name="Line 18"/>
            <p:cNvSpPr/>
            <p:nvPr/>
          </p:nvSpPr>
          <p:spPr>
            <a:xfrm flipV="1">
              <a:off x="2955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4" name="Line 19"/>
            <p:cNvSpPr/>
            <p:nvPr/>
          </p:nvSpPr>
          <p:spPr>
            <a:xfrm flipV="1">
              <a:off x="3051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6705600" y="2905125"/>
            <a:ext cx="609600" cy="381000"/>
            <a:chOff x="3168" y="2118"/>
            <a:chExt cx="288" cy="240"/>
          </a:xfrm>
        </p:grpSpPr>
        <p:sp>
          <p:nvSpPr>
            <p:cNvPr id="30840" name="Line 21"/>
            <p:cNvSpPr/>
            <p:nvPr/>
          </p:nvSpPr>
          <p:spPr>
            <a:xfrm flipV="1">
              <a:off x="316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1" name="Line 22"/>
            <p:cNvSpPr/>
            <p:nvPr/>
          </p:nvSpPr>
          <p:spPr>
            <a:xfrm flipV="1">
              <a:off x="331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2" name="Line 23"/>
            <p:cNvSpPr/>
            <p:nvPr/>
          </p:nvSpPr>
          <p:spPr>
            <a:xfrm flipV="1">
              <a:off x="345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4"/>
          <p:cNvGrpSpPr/>
          <p:nvPr/>
        </p:nvGrpSpPr>
        <p:grpSpPr>
          <a:xfrm>
            <a:off x="8572500" y="2209800"/>
            <a:ext cx="203200" cy="1076325"/>
            <a:chOff x="4050" y="1680"/>
            <a:chExt cx="96" cy="678"/>
          </a:xfrm>
        </p:grpSpPr>
        <p:sp>
          <p:nvSpPr>
            <p:cNvPr id="30838" name="Line 25"/>
            <p:cNvSpPr/>
            <p:nvPr/>
          </p:nvSpPr>
          <p:spPr>
            <a:xfrm flipV="1">
              <a:off x="4050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9" name="Line 26"/>
            <p:cNvSpPr/>
            <p:nvPr/>
          </p:nvSpPr>
          <p:spPr>
            <a:xfrm flipV="1">
              <a:off x="4146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7"/>
          <p:cNvGrpSpPr/>
          <p:nvPr/>
        </p:nvGrpSpPr>
        <p:grpSpPr>
          <a:xfrm>
            <a:off x="9042400" y="2905125"/>
            <a:ext cx="609600" cy="381000"/>
            <a:chOff x="4272" y="2118"/>
            <a:chExt cx="288" cy="240"/>
          </a:xfrm>
        </p:grpSpPr>
        <p:sp>
          <p:nvSpPr>
            <p:cNvPr id="30835" name="Line 28"/>
            <p:cNvSpPr/>
            <p:nvPr/>
          </p:nvSpPr>
          <p:spPr>
            <a:xfrm flipV="1">
              <a:off x="427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6" name="Line 29"/>
            <p:cNvSpPr/>
            <p:nvPr/>
          </p:nvSpPr>
          <p:spPr>
            <a:xfrm flipV="1">
              <a:off x="441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7" name="Line 30"/>
            <p:cNvSpPr/>
            <p:nvPr/>
          </p:nvSpPr>
          <p:spPr>
            <a:xfrm flipV="1">
              <a:off x="45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31"/>
          <p:cNvGrpSpPr/>
          <p:nvPr/>
        </p:nvGrpSpPr>
        <p:grpSpPr>
          <a:xfrm>
            <a:off x="1701800" y="3276600"/>
            <a:ext cx="8356600" cy="466725"/>
            <a:chOff x="804" y="2352"/>
            <a:chExt cx="3948" cy="294"/>
          </a:xfrm>
        </p:grpSpPr>
        <p:grpSp>
          <p:nvGrpSpPr>
            <p:cNvPr id="30823" name="Group 32"/>
            <p:cNvGrpSpPr/>
            <p:nvPr/>
          </p:nvGrpSpPr>
          <p:grpSpPr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30833" name="Rectangle 33"/>
              <p:cNvSpPr/>
              <p:nvPr/>
            </p:nvSpPr>
            <p:spPr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4" name="Text Box 34"/>
              <p:cNvSpPr txBox="1"/>
              <p:nvPr/>
            </p:nvSpPr>
            <p:spPr>
              <a:xfrm>
                <a:off x="804" y="2367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5 小组</a:t>
                </a:r>
              </a:p>
            </p:txBody>
          </p:sp>
        </p:grpSp>
        <p:grpSp>
          <p:nvGrpSpPr>
            <p:cNvPr id="30824" name="Group 35"/>
            <p:cNvGrpSpPr/>
            <p:nvPr/>
          </p:nvGrpSpPr>
          <p:grpSpPr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30831" name="Rectangle 36"/>
              <p:cNvSpPr/>
              <p:nvPr/>
            </p:nvSpPr>
            <p:spPr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2" name="Text Box 37"/>
              <p:cNvSpPr txBox="1"/>
              <p:nvPr/>
            </p:nvSpPr>
            <p:spPr>
              <a:xfrm>
                <a:off x="1860" y="2378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6 小组</a:t>
                </a:r>
              </a:p>
            </p:txBody>
          </p:sp>
        </p:grpSp>
        <p:grpSp>
          <p:nvGrpSpPr>
            <p:cNvPr id="30825" name="Group 38"/>
            <p:cNvGrpSpPr/>
            <p:nvPr/>
          </p:nvGrpSpPr>
          <p:grpSpPr>
            <a:xfrm>
              <a:off x="2921" y="2358"/>
              <a:ext cx="750" cy="288"/>
              <a:chOff x="2921" y="2358"/>
              <a:chExt cx="750" cy="288"/>
            </a:xfrm>
          </p:grpSpPr>
          <p:sp>
            <p:nvSpPr>
              <p:cNvPr id="30829" name="Rectangle 39"/>
              <p:cNvSpPr/>
              <p:nvPr/>
            </p:nvSpPr>
            <p:spPr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0" name="Text Box 40"/>
              <p:cNvSpPr txBox="1"/>
              <p:nvPr/>
            </p:nvSpPr>
            <p:spPr>
              <a:xfrm>
                <a:off x="292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7 小组</a:t>
                </a:r>
              </a:p>
            </p:txBody>
          </p:sp>
        </p:grpSp>
        <p:grpSp>
          <p:nvGrpSpPr>
            <p:cNvPr id="30826" name="Group 41"/>
            <p:cNvGrpSpPr/>
            <p:nvPr/>
          </p:nvGrpSpPr>
          <p:grpSpPr>
            <a:xfrm>
              <a:off x="4002" y="2358"/>
              <a:ext cx="750" cy="288"/>
              <a:chOff x="4002" y="2358"/>
              <a:chExt cx="750" cy="288"/>
            </a:xfrm>
          </p:grpSpPr>
          <p:sp>
            <p:nvSpPr>
              <p:cNvPr id="30827" name="Rectangle 42"/>
              <p:cNvSpPr/>
              <p:nvPr/>
            </p:nvSpPr>
            <p:spPr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28" name="Text Box 43"/>
              <p:cNvSpPr txBox="1"/>
              <p:nvPr/>
            </p:nvSpPr>
            <p:spPr>
              <a:xfrm>
                <a:off x="401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8 小组</a:t>
                </a:r>
              </a:p>
            </p:txBody>
          </p:sp>
        </p:grpSp>
      </p:grpSp>
      <p:grpSp>
        <p:nvGrpSpPr>
          <p:cNvPr id="15" name="Group 44"/>
          <p:cNvGrpSpPr/>
          <p:nvPr/>
        </p:nvGrpSpPr>
        <p:grpSpPr>
          <a:xfrm>
            <a:off x="1617663" y="1676400"/>
            <a:ext cx="8396287" cy="533400"/>
            <a:chOff x="305" y="2400"/>
            <a:chExt cx="3967" cy="336"/>
          </a:xfrm>
        </p:grpSpPr>
        <p:sp>
          <p:nvSpPr>
            <p:cNvPr id="30821" name="Rectangle 45"/>
            <p:cNvSpPr/>
            <p:nvPr/>
          </p:nvSpPr>
          <p:spPr>
            <a:xfrm>
              <a:off x="305" y="240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30822" name="Text Box 46"/>
            <p:cNvSpPr txBox="1"/>
            <p:nvPr/>
          </p:nvSpPr>
          <p:spPr>
            <a:xfrm>
              <a:off x="1174" y="2426"/>
              <a:ext cx="16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重    进    位    链</a:t>
              </a: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1820863" y="990600"/>
            <a:ext cx="6669087" cy="685800"/>
            <a:chOff x="860" y="912"/>
            <a:chExt cx="3151" cy="432"/>
          </a:xfrm>
        </p:grpSpPr>
        <p:sp>
          <p:nvSpPr>
            <p:cNvPr id="30817" name="Line 48"/>
            <p:cNvSpPr/>
            <p:nvPr/>
          </p:nvSpPr>
          <p:spPr>
            <a:xfrm flipV="1">
              <a:off x="860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8" name="Line 49"/>
            <p:cNvSpPr/>
            <p:nvPr/>
          </p:nvSpPr>
          <p:spPr>
            <a:xfrm flipV="1">
              <a:off x="1917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9" name="Line 50"/>
            <p:cNvSpPr/>
            <p:nvPr/>
          </p:nvSpPr>
          <p:spPr>
            <a:xfrm flipV="1">
              <a:off x="2955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20" name="Line 51"/>
            <p:cNvSpPr/>
            <p:nvPr/>
          </p:nvSpPr>
          <p:spPr>
            <a:xfrm flipV="1">
              <a:off x="4011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7" name="Group 52"/>
          <p:cNvGrpSpPr/>
          <p:nvPr/>
        </p:nvGrpSpPr>
        <p:grpSpPr>
          <a:xfrm>
            <a:off x="1312863" y="2193925"/>
            <a:ext cx="1131887" cy="400050"/>
            <a:chOff x="620" y="1670"/>
            <a:chExt cx="535" cy="252"/>
          </a:xfrm>
        </p:grpSpPr>
        <p:sp>
          <p:nvSpPr>
            <p:cNvPr id="30815" name="Text Box 53"/>
            <p:cNvSpPr txBox="1"/>
            <p:nvPr/>
          </p:nvSpPr>
          <p:spPr>
            <a:xfrm>
              <a:off x="620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30816" name="Text Box 54"/>
            <p:cNvSpPr txBox="1"/>
            <p:nvPr/>
          </p:nvSpPr>
          <p:spPr>
            <a:xfrm>
              <a:off x="960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</p:grpSp>
      <p:grpSp>
        <p:nvGrpSpPr>
          <p:cNvPr id="18" name="Group 55"/>
          <p:cNvGrpSpPr/>
          <p:nvPr/>
        </p:nvGrpSpPr>
        <p:grpSpPr>
          <a:xfrm>
            <a:off x="3549650" y="2193925"/>
            <a:ext cx="1131888" cy="406400"/>
            <a:chOff x="1677" y="1382"/>
            <a:chExt cx="535" cy="256"/>
          </a:xfrm>
        </p:grpSpPr>
        <p:sp>
          <p:nvSpPr>
            <p:cNvPr id="30813" name="Text Box 56"/>
            <p:cNvSpPr txBox="1"/>
            <p:nvPr/>
          </p:nvSpPr>
          <p:spPr>
            <a:xfrm>
              <a:off x="1677" y="1386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30814" name="Text Box 57"/>
            <p:cNvSpPr txBox="1"/>
            <p:nvPr/>
          </p:nvSpPr>
          <p:spPr>
            <a:xfrm>
              <a:off x="2017" y="1382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5746750" y="2193925"/>
            <a:ext cx="1131888" cy="400050"/>
            <a:chOff x="2715" y="1670"/>
            <a:chExt cx="535" cy="252"/>
          </a:xfrm>
        </p:grpSpPr>
        <p:sp>
          <p:nvSpPr>
            <p:cNvPr id="30811" name="Text Box 59"/>
            <p:cNvSpPr txBox="1"/>
            <p:nvPr/>
          </p:nvSpPr>
          <p:spPr>
            <a:xfrm>
              <a:off x="2715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12" name="Text Box 60"/>
            <p:cNvSpPr txBox="1"/>
            <p:nvPr/>
          </p:nvSpPr>
          <p:spPr>
            <a:xfrm>
              <a:off x="3055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</p:grpSp>
      <p:grpSp>
        <p:nvGrpSpPr>
          <p:cNvPr id="20" name="Group 61"/>
          <p:cNvGrpSpPr/>
          <p:nvPr/>
        </p:nvGrpSpPr>
        <p:grpSpPr>
          <a:xfrm>
            <a:off x="8083550" y="2193925"/>
            <a:ext cx="1131888" cy="400050"/>
            <a:chOff x="3819" y="1670"/>
            <a:chExt cx="535" cy="252"/>
          </a:xfrm>
        </p:grpSpPr>
        <p:sp>
          <p:nvSpPr>
            <p:cNvPr id="30809" name="Text Box 62"/>
            <p:cNvSpPr txBox="1"/>
            <p:nvPr/>
          </p:nvSpPr>
          <p:spPr>
            <a:xfrm>
              <a:off x="3819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30810" name="Text Box 63"/>
            <p:cNvSpPr txBox="1"/>
            <p:nvPr/>
          </p:nvSpPr>
          <p:spPr>
            <a:xfrm>
              <a:off x="4159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1543050" y="685800"/>
            <a:ext cx="7154863" cy="414338"/>
            <a:chOff x="729" y="432"/>
            <a:chExt cx="3380" cy="261"/>
          </a:xfrm>
        </p:grpSpPr>
        <p:sp>
          <p:nvSpPr>
            <p:cNvPr id="30805" name="Text Box 65"/>
            <p:cNvSpPr txBox="1"/>
            <p:nvPr/>
          </p:nvSpPr>
          <p:spPr>
            <a:xfrm>
              <a:off x="729" y="44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30806" name="Text Box 66"/>
            <p:cNvSpPr txBox="1"/>
            <p:nvPr/>
          </p:nvSpPr>
          <p:spPr>
            <a:xfrm>
              <a:off x="1785" y="43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30807" name="Text Box 67"/>
            <p:cNvSpPr txBox="1"/>
            <p:nvPr/>
          </p:nvSpPr>
          <p:spPr>
            <a:xfrm>
              <a:off x="281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08" name="Text Box 68"/>
            <p:cNvSpPr txBox="1"/>
            <p:nvPr/>
          </p:nvSpPr>
          <p:spPr>
            <a:xfrm>
              <a:off x="390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8277" name="Text Box 69"/>
          <p:cNvSpPr txBox="1"/>
          <p:nvPr/>
        </p:nvSpPr>
        <p:spPr>
          <a:xfrm>
            <a:off x="2103438" y="2498725"/>
            <a:ext cx="7889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14~12</a:t>
            </a:r>
          </a:p>
        </p:txBody>
      </p:sp>
      <p:sp>
        <p:nvSpPr>
          <p:cNvPr id="478278" name="Text Box 70"/>
          <p:cNvSpPr txBox="1"/>
          <p:nvPr/>
        </p:nvSpPr>
        <p:spPr>
          <a:xfrm>
            <a:off x="4348163" y="2514600"/>
            <a:ext cx="703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10~8</a:t>
            </a:r>
          </a:p>
        </p:txBody>
      </p:sp>
      <p:sp>
        <p:nvSpPr>
          <p:cNvPr id="478279" name="Text Box 71"/>
          <p:cNvSpPr txBox="1"/>
          <p:nvPr/>
        </p:nvSpPr>
        <p:spPr>
          <a:xfrm>
            <a:off x="65913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6~4</a:t>
            </a:r>
          </a:p>
        </p:txBody>
      </p:sp>
      <p:sp>
        <p:nvSpPr>
          <p:cNvPr id="478280" name="Text Box 72"/>
          <p:cNvSpPr txBox="1"/>
          <p:nvPr/>
        </p:nvSpPr>
        <p:spPr>
          <a:xfrm>
            <a:off x="89281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2~0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08350" y="1371600"/>
            <a:ext cx="5181600" cy="2133600"/>
            <a:chOff x="1563" y="1152"/>
            <a:chExt cx="2448" cy="1344"/>
          </a:xfrm>
        </p:grpSpPr>
        <p:sp>
          <p:nvSpPr>
            <p:cNvPr id="30802" name="Freeform 74"/>
            <p:cNvSpPr/>
            <p:nvPr/>
          </p:nvSpPr>
          <p:spPr>
            <a:xfrm>
              <a:off x="1563" y="1152"/>
              <a:ext cx="351" cy="1344"/>
            </a:xfrm>
            <a:custGeom>
              <a:avLst/>
              <a:gdLst>
                <a:gd name="txL" fmla="*/ 0 w 351"/>
                <a:gd name="txT" fmla="*/ 0 h 1344"/>
                <a:gd name="txR" fmla="*/ 351 w 351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rect l="txL" t="txT" r="txR" b="txB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75"/>
            <p:cNvSpPr/>
            <p:nvPr/>
          </p:nvSpPr>
          <p:spPr>
            <a:xfrm>
              <a:off x="2619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76"/>
            <p:cNvSpPr/>
            <p:nvPr/>
          </p:nvSpPr>
          <p:spPr>
            <a:xfrm>
              <a:off x="3675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7"/>
          <p:cNvGrpSpPr/>
          <p:nvPr/>
        </p:nvGrpSpPr>
        <p:grpSpPr>
          <a:xfrm>
            <a:off x="1652588" y="3733800"/>
            <a:ext cx="8304212" cy="781050"/>
            <a:chOff x="781" y="2352"/>
            <a:chExt cx="3923" cy="492"/>
          </a:xfrm>
        </p:grpSpPr>
        <p:sp>
          <p:nvSpPr>
            <p:cNvPr id="30762" name="Line 78"/>
            <p:cNvSpPr/>
            <p:nvPr/>
          </p:nvSpPr>
          <p:spPr>
            <a:xfrm flipV="1">
              <a:off x="8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3" name="Line 79"/>
            <p:cNvSpPr/>
            <p:nvPr/>
          </p:nvSpPr>
          <p:spPr>
            <a:xfrm flipV="1">
              <a:off x="11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4" name="Text Box 80"/>
            <p:cNvSpPr txBox="1"/>
            <p:nvPr/>
          </p:nvSpPr>
          <p:spPr>
            <a:xfrm>
              <a:off x="781" y="2592"/>
              <a:ext cx="35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5" name="Text Box 81"/>
            <p:cNvSpPr txBox="1"/>
            <p:nvPr/>
          </p:nvSpPr>
          <p:spPr>
            <a:xfrm>
              <a:off x="1211" y="2592"/>
              <a:ext cx="3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6" name="Text Box 82"/>
            <p:cNvSpPr txBox="1"/>
            <p:nvPr/>
          </p:nvSpPr>
          <p:spPr>
            <a:xfrm>
              <a:off x="1872" y="2592"/>
              <a:ext cx="3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7" name="Text Box 83"/>
            <p:cNvSpPr txBox="1"/>
            <p:nvPr/>
          </p:nvSpPr>
          <p:spPr>
            <a:xfrm>
              <a:off x="2256" y="2592"/>
              <a:ext cx="28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8" name="Text Box 84"/>
            <p:cNvSpPr txBox="1"/>
            <p:nvPr/>
          </p:nvSpPr>
          <p:spPr>
            <a:xfrm>
              <a:off x="2891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69" name="Text Box 85"/>
            <p:cNvSpPr txBox="1"/>
            <p:nvPr/>
          </p:nvSpPr>
          <p:spPr>
            <a:xfrm>
              <a:off x="3360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70" name="Text Box 86"/>
            <p:cNvSpPr txBox="1"/>
            <p:nvPr/>
          </p:nvSpPr>
          <p:spPr>
            <a:xfrm>
              <a:off x="3957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1" name="Text Box 87"/>
            <p:cNvSpPr txBox="1"/>
            <p:nvPr/>
          </p:nvSpPr>
          <p:spPr>
            <a:xfrm>
              <a:off x="4377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2" name="Line 88"/>
            <p:cNvSpPr/>
            <p:nvPr/>
          </p:nvSpPr>
          <p:spPr>
            <a:xfrm flipV="1">
              <a:off x="92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3" name="Line 89"/>
            <p:cNvSpPr/>
            <p:nvPr/>
          </p:nvSpPr>
          <p:spPr>
            <a:xfrm flipV="1">
              <a:off x="102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4" name="Line 90"/>
            <p:cNvSpPr/>
            <p:nvPr/>
          </p:nvSpPr>
          <p:spPr>
            <a:xfrm flipV="1">
              <a:off x="12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5" name="Line 91"/>
            <p:cNvSpPr/>
            <p:nvPr/>
          </p:nvSpPr>
          <p:spPr>
            <a:xfrm flipV="1">
              <a:off x="136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6" name="Line 92"/>
            <p:cNvSpPr/>
            <p:nvPr/>
          </p:nvSpPr>
          <p:spPr>
            <a:xfrm flipV="1">
              <a:off x="145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7" name="Line 93"/>
            <p:cNvSpPr/>
            <p:nvPr/>
          </p:nvSpPr>
          <p:spPr>
            <a:xfrm flipV="1">
              <a:off x="155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8" name="Line 94"/>
            <p:cNvSpPr/>
            <p:nvPr/>
          </p:nvSpPr>
          <p:spPr>
            <a:xfrm flipV="1">
              <a:off x="190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9" name="Line 95"/>
            <p:cNvSpPr/>
            <p:nvPr/>
          </p:nvSpPr>
          <p:spPr>
            <a:xfrm flipV="1">
              <a:off x="219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0" name="Line 96"/>
            <p:cNvSpPr/>
            <p:nvPr/>
          </p:nvSpPr>
          <p:spPr>
            <a:xfrm flipV="1">
              <a:off x="200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1" name="Line 97"/>
            <p:cNvSpPr/>
            <p:nvPr/>
          </p:nvSpPr>
          <p:spPr>
            <a:xfrm flipV="1">
              <a:off x="209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2" name="Line 98"/>
            <p:cNvSpPr/>
            <p:nvPr/>
          </p:nvSpPr>
          <p:spPr>
            <a:xfrm flipV="1">
              <a:off x="23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3" name="Line 99"/>
            <p:cNvSpPr/>
            <p:nvPr/>
          </p:nvSpPr>
          <p:spPr>
            <a:xfrm flipV="1">
              <a:off x="241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4" name="Line 100"/>
            <p:cNvSpPr/>
            <p:nvPr/>
          </p:nvSpPr>
          <p:spPr>
            <a:xfrm flipV="1">
              <a:off x="251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5" name="Line 101"/>
            <p:cNvSpPr/>
            <p:nvPr/>
          </p:nvSpPr>
          <p:spPr>
            <a:xfrm flipV="1">
              <a:off x="260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6" name="Line 102"/>
            <p:cNvSpPr/>
            <p:nvPr/>
          </p:nvSpPr>
          <p:spPr>
            <a:xfrm flipV="1">
              <a:off x="294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7" name="Line 103"/>
            <p:cNvSpPr/>
            <p:nvPr/>
          </p:nvSpPr>
          <p:spPr>
            <a:xfrm flipV="1">
              <a:off x="32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8" name="Line 104"/>
            <p:cNvSpPr/>
            <p:nvPr/>
          </p:nvSpPr>
          <p:spPr>
            <a:xfrm flipV="1">
              <a:off x="304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9" name="Line 105"/>
            <p:cNvSpPr/>
            <p:nvPr/>
          </p:nvSpPr>
          <p:spPr>
            <a:xfrm flipV="1">
              <a:off x="313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0" name="Line 106"/>
            <p:cNvSpPr/>
            <p:nvPr/>
          </p:nvSpPr>
          <p:spPr>
            <a:xfrm flipV="1">
              <a:off x="337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1" name="Line 107"/>
            <p:cNvSpPr/>
            <p:nvPr/>
          </p:nvSpPr>
          <p:spPr>
            <a:xfrm flipV="1">
              <a:off x="347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2" name="Line 108"/>
            <p:cNvSpPr/>
            <p:nvPr/>
          </p:nvSpPr>
          <p:spPr>
            <a:xfrm flipV="1">
              <a:off x="356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3" name="Line 109"/>
            <p:cNvSpPr/>
            <p:nvPr/>
          </p:nvSpPr>
          <p:spPr>
            <a:xfrm flipV="1">
              <a:off x="36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4" name="Line 110"/>
            <p:cNvSpPr/>
            <p:nvPr/>
          </p:nvSpPr>
          <p:spPr>
            <a:xfrm flipV="1">
              <a:off x="400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5" name="Line 111"/>
            <p:cNvSpPr/>
            <p:nvPr/>
          </p:nvSpPr>
          <p:spPr>
            <a:xfrm flipV="1">
              <a:off x="428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6" name="Line 112"/>
            <p:cNvSpPr/>
            <p:nvPr/>
          </p:nvSpPr>
          <p:spPr>
            <a:xfrm flipV="1">
              <a:off x="409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7" name="Line 113"/>
            <p:cNvSpPr/>
            <p:nvPr/>
          </p:nvSpPr>
          <p:spPr>
            <a:xfrm flipV="1">
              <a:off x="419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8" name="Line 114"/>
            <p:cNvSpPr/>
            <p:nvPr/>
          </p:nvSpPr>
          <p:spPr>
            <a:xfrm flipV="1">
              <a:off x="441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9" name="Line 115"/>
            <p:cNvSpPr/>
            <p:nvPr/>
          </p:nvSpPr>
          <p:spPr>
            <a:xfrm flipV="1">
              <a:off x="451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0" name="Line 116"/>
            <p:cNvSpPr/>
            <p:nvPr/>
          </p:nvSpPr>
          <p:spPr>
            <a:xfrm flipV="1">
              <a:off x="460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1" name="Line 117"/>
            <p:cNvSpPr/>
            <p:nvPr/>
          </p:nvSpPr>
          <p:spPr>
            <a:xfrm flipV="1">
              <a:off x="470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8326" name="Text Box 118"/>
          <p:cNvSpPr txBox="1"/>
          <p:nvPr/>
        </p:nvSpPr>
        <p:spPr>
          <a:xfrm>
            <a:off x="10399713" y="3489325"/>
            <a:ext cx="498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-1</a:t>
            </a:r>
          </a:p>
        </p:txBody>
      </p:sp>
      <p:grpSp>
        <p:nvGrpSpPr>
          <p:cNvPr id="24" name="Group 119"/>
          <p:cNvGrpSpPr/>
          <p:nvPr/>
        </p:nvGrpSpPr>
        <p:grpSpPr>
          <a:xfrm>
            <a:off x="10013950" y="1981200"/>
            <a:ext cx="1039813" cy="1524000"/>
            <a:chOff x="4731" y="1248"/>
            <a:chExt cx="491" cy="960"/>
          </a:xfrm>
        </p:grpSpPr>
        <p:sp>
          <p:nvSpPr>
            <p:cNvPr id="30760" name="Line 120"/>
            <p:cNvSpPr/>
            <p:nvPr/>
          </p:nvSpPr>
          <p:spPr>
            <a:xfrm flipH="1">
              <a:off x="4742" y="2208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1" name="Freeform 121"/>
            <p:cNvSpPr/>
            <p:nvPr/>
          </p:nvSpPr>
          <p:spPr>
            <a:xfrm>
              <a:off x="4731" y="1248"/>
              <a:ext cx="288" cy="960"/>
            </a:xfrm>
            <a:custGeom>
              <a:avLst/>
              <a:gdLst>
                <a:gd name="txL" fmla="*/ 0 w 288"/>
                <a:gd name="txT" fmla="*/ 0 h 960"/>
                <a:gd name="txR" fmla="*/ 288 w 288"/>
                <a:gd name="txB" fmla="*/ 960 h 960"/>
              </a:gdLst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rect l="txL" t="txT" r="txR" b="txB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330" name="Rectangle 122"/>
          <p:cNvSpPr/>
          <p:nvPr/>
        </p:nvSpPr>
        <p:spPr>
          <a:xfrm>
            <a:off x="3789363" y="5049838"/>
            <a:ext cx="8067675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   5</a:t>
            </a:r>
            <a:r>
              <a:rPr lang="zh-CN" altLang="en-US" sz="2000" i="1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latin typeface="Times New Roman" panose="02020603050405020304" charset="0"/>
            </a:endParaRPr>
          </a:p>
        </p:txBody>
      </p:sp>
      <p:sp>
        <p:nvSpPr>
          <p:cNvPr id="478331" name="Rectangle 123"/>
          <p:cNvSpPr/>
          <p:nvPr/>
        </p:nvSpPr>
        <p:spPr>
          <a:xfrm>
            <a:off x="3789363" y="5410200"/>
            <a:ext cx="8162925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7.5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2" name="Rectangle 124"/>
          <p:cNvSpPr/>
          <p:nvPr/>
        </p:nvSpPr>
        <p:spPr>
          <a:xfrm>
            <a:off x="3789363" y="5895975"/>
            <a:ext cx="7970837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3 2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4" name="Rectangle 126"/>
          <p:cNvSpPr/>
          <p:nvPr/>
        </p:nvSpPr>
        <p:spPr>
          <a:xfrm>
            <a:off x="53340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0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 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endParaRPr lang="zh-CN" altLang="en-US" sz="2000" baseline="-25000" dirty="0">
              <a:solidFill>
                <a:schemeClr val="hlink"/>
              </a:solidFill>
              <a:latin typeface="Times New Roman" panose="02020603050405020304" charset="0"/>
            </a:endParaRPr>
          </a:p>
        </p:txBody>
      </p:sp>
      <p:sp>
        <p:nvSpPr>
          <p:cNvPr id="478335" name="Rectangle 127"/>
          <p:cNvSpPr/>
          <p:nvPr/>
        </p:nvSpPr>
        <p:spPr>
          <a:xfrm>
            <a:off x="5334000" y="505142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15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7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3</a:t>
            </a:r>
          </a:p>
        </p:txBody>
      </p:sp>
      <p:sp>
        <p:nvSpPr>
          <p:cNvPr id="478336" name="Rectangle 128"/>
          <p:cNvSpPr/>
          <p:nvPr/>
        </p:nvSpPr>
        <p:spPr>
          <a:xfrm>
            <a:off x="5334000" y="5448300"/>
            <a:ext cx="614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12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8 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4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8337" name="Rectangle 129"/>
          <p:cNvSpPr/>
          <p:nvPr/>
        </p:nvSpPr>
        <p:spPr>
          <a:xfrm>
            <a:off x="5334000" y="589597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  <p:sp>
        <p:nvSpPr>
          <p:cNvPr id="478340" name="Rectangle 132"/>
          <p:cNvSpPr/>
          <p:nvPr/>
        </p:nvSpPr>
        <p:spPr>
          <a:xfrm>
            <a:off x="3789363" y="4678363"/>
            <a:ext cx="77930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经 2.5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zh-CN" altLang="en-US" sz="2000" i="1" baseline="-20000" dirty="0">
              <a:latin typeface="Times New Roman" panose="02020603050405020304" charset="0"/>
            </a:endParaRPr>
          </a:p>
        </p:txBody>
      </p:sp>
      <p:sp>
        <p:nvSpPr>
          <p:cNvPr id="478341" name="Rectangle 133"/>
          <p:cNvSpPr/>
          <p:nvPr/>
        </p:nvSpPr>
        <p:spPr>
          <a:xfrm>
            <a:off x="8128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和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8342" name="Text Box 134"/>
          <p:cNvSpPr txBox="1"/>
          <p:nvPr/>
        </p:nvSpPr>
        <p:spPr>
          <a:xfrm>
            <a:off x="1828800" y="5895975"/>
            <a:ext cx="294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30758" name="AutoShape 136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30759" name="Rectangle 137"/>
          <p:cNvSpPr/>
          <p:nvPr/>
        </p:nvSpPr>
        <p:spPr>
          <a:xfrm>
            <a:off x="1835150" y="6272213"/>
            <a:ext cx="5824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而：单重分组跳跃进位链，</a:t>
            </a:r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10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i="1" baseline="-20000" dirty="0">
                <a:solidFill>
                  <a:schemeClr val="folHlink"/>
                </a:solidFill>
                <a:latin typeface="Times New Roman" panose="02020603050405020304" charset="0"/>
              </a:rPr>
              <a:t>，</a:t>
            </a:r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77" grpId="0"/>
      <p:bldP spid="478278" grpId="0"/>
      <p:bldP spid="478279" grpId="0"/>
      <p:bldP spid="478280" grpId="0"/>
      <p:bldP spid="478326" grpId="0"/>
      <p:bldP spid="478330" grpId="0"/>
      <p:bldP spid="478331" grpId="0"/>
      <p:bldP spid="478332" grpId="0"/>
      <p:bldP spid="478334" grpId="0"/>
      <p:bldP spid="478335" grpId="0"/>
      <p:bldP spid="478336" grpId="0"/>
      <p:bldP spid="478337" grpId="0"/>
      <p:bldP spid="478340" grpId="0"/>
      <p:bldP spid="478341" grpId="0"/>
      <p:bldP spid="4783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16位A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0" y="1064895"/>
            <a:ext cx="8877300" cy="5074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3101975" y="6212205"/>
            <a:ext cx="489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D41D5"/>
                </a:solidFill>
              </a:rPr>
              <a:t>图例   </a:t>
            </a:r>
            <a:r>
              <a:rPr lang="en-US" altLang="zh-CN" b="1">
                <a:solidFill>
                  <a:srgbClr val="1D41D5"/>
                </a:solidFill>
              </a:rPr>
              <a:t>16</a:t>
            </a:r>
            <a:r>
              <a:rPr lang="zh-CN" altLang="en-US" b="1">
                <a:solidFill>
                  <a:srgbClr val="1D41D5"/>
                </a:solidFill>
              </a:rPr>
              <a:t>位组间并行进位</a:t>
            </a:r>
            <a:r>
              <a:rPr lang="en-US" altLang="zh-CN" b="1">
                <a:solidFill>
                  <a:srgbClr val="1D41D5"/>
                </a:solidFill>
              </a:rPr>
              <a:t>ALU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582535" y="1443990"/>
            <a:ext cx="1162050" cy="558165"/>
            <a:chOff x="11941" y="2274"/>
            <a:chExt cx="1830" cy="879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C</a:t>
              </a:r>
              <a:r>
                <a:rPr lang="en-US" altLang="zh-CN" sz="2000" baseline="-25000" dirty="0" err="1"/>
                <a:t>n+X</a:t>
              </a:r>
              <a:r>
                <a:rPr lang="en-US" altLang="zh-CN" dirty="0">
                  <a:solidFill>
                    <a:srgbClr val="FF0000"/>
                  </a:solidFill>
                </a:rPr>
                <a:t>(C4)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42330" y="1454150"/>
            <a:ext cx="1162050" cy="558165"/>
            <a:chOff x="11941" y="2274"/>
            <a:chExt cx="1830" cy="879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C</a:t>
              </a:r>
              <a:r>
                <a:rPr lang="en-US" altLang="zh-CN" sz="2000" baseline="-25000" dirty="0" err="1"/>
                <a:t>n+y</a:t>
              </a:r>
              <a:r>
                <a:rPr lang="en-US" altLang="zh-CN" dirty="0">
                  <a:solidFill>
                    <a:srgbClr val="FF0000"/>
                  </a:solidFill>
                </a:rPr>
                <a:t>(C8)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31310" y="1468755"/>
            <a:ext cx="1162050" cy="558165"/>
            <a:chOff x="11941" y="2274"/>
            <a:chExt cx="1830" cy="87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C</a:t>
              </a:r>
              <a:r>
                <a:rPr lang="en-US" altLang="zh-CN" sz="2000" baseline="-25000" dirty="0" err="1"/>
                <a:t>n+z</a:t>
              </a:r>
              <a:r>
                <a:rPr lang="en-US" altLang="zh-CN" dirty="0">
                  <a:solidFill>
                    <a:srgbClr val="FF0000"/>
                  </a:solidFill>
                </a:rPr>
                <a:t>(C12)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6979740" y="1514475"/>
            <a:ext cx="635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995974" y="15290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283427" y="1547836"/>
            <a:ext cx="665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283427" y="15290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477158" y="1554150"/>
            <a:ext cx="665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77158" y="1535394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881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440" y="997612"/>
              <a:ext cx="5298440" cy="4721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）学习异步时序电路的设计方法；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）了解异步计数器的工作原理和设计方法；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）进一步熟悉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EDA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工具软件（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 II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）的使用方法；</a:t>
              </a:r>
              <a:endPara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）为微程序控制的模型机综合设计奠定基础。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D触发器和非门电路若干。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设计实现一个异步的模8（扩展要求：模256）的加1计数器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185545"/>
            <a:ext cx="10621645" cy="52177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33972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2777" name="Text Box 8"/>
          <p:cNvSpPr txBox="1"/>
          <p:nvPr/>
        </p:nvSpPr>
        <p:spPr>
          <a:xfrm>
            <a:off x="2591753" y="4585970"/>
            <a:ext cx="7007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图例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</a:rPr>
              <a:t>  74181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外特性示意图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0420" y="5046345"/>
            <a:ext cx="1029462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时，完成算术运算；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时，完成逻辑运算</a:t>
            </a:r>
          </a:p>
          <a:p>
            <a:pPr fontAlgn="auto">
              <a:lnSpc>
                <a:spcPts val="29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 2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~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：不同取值，可做不同运算 </a:t>
            </a:r>
            <a:endParaRPr lang="zh-CN" altLang="en-US" sz="20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3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算术运算时应用（正常补码运算，初始进位为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20420" y="1146175"/>
            <a:ext cx="10219690" cy="3351530"/>
            <a:chOff x="1292" y="1805"/>
            <a:chExt cx="16094" cy="5278"/>
          </a:xfrm>
        </p:grpSpPr>
        <p:pic>
          <p:nvPicPr>
            <p:cNvPr id="3" name="图片 12" descr="7418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" y="1805"/>
              <a:ext cx="16094" cy="52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3397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正逻辑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671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负逻辑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300335" y="1665605"/>
            <a:ext cx="551815" cy="4577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1D41D5"/>
                </a:solidFill>
              </a:rPr>
              <a:t>74181</a:t>
            </a:r>
            <a:r>
              <a:rPr lang="zh-CN" altLang="en-US" sz="2400" b="1">
                <a:solidFill>
                  <a:srgbClr val="1D41D5"/>
                </a:solidFill>
              </a:rPr>
              <a:t>功能表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2E5BB-67EF-4699-BF3F-00563915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33" y="0"/>
            <a:ext cx="6667500" cy="662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7A9B52-8C09-4D03-9C6C-502956FA3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5" y="74451"/>
            <a:ext cx="3061592" cy="6554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77154CD-1BEC-4CE7-8766-CBA05BC7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143" y="574119"/>
            <a:ext cx="3434142" cy="59546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E7B1652-D4D8-4764-B142-E5B1B076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" y="0"/>
            <a:ext cx="5914661" cy="6287433"/>
          </a:xfrm>
          <a:prstGeom prst="rect">
            <a:avLst/>
          </a:prstGeom>
        </p:spPr>
      </p:pic>
      <p:sp>
        <p:nvSpPr>
          <p:cNvPr id="33795" name="TextBox 2"/>
          <p:cNvSpPr txBox="1"/>
          <p:nvPr/>
        </p:nvSpPr>
        <p:spPr>
          <a:xfrm>
            <a:off x="1947288" y="6283881"/>
            <a:ext cx="87931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74182</a:t>
            </a:r>
            <a:r>
              <a:rPr lang="zh-CN" altLang="en-US" sz="2400" b="1" dirty="0">
                <a:latin typeface="Arial" panose="020B0604020202020204" pitchFamily="34" charset="0"/>
              </a:rPr>
              <a:t>芯片</a:t>
            </a:r>
            <a:r>
              <a:rPr lang="zh-CN" altLang="zh-CN" sz="2400" b="1" dirty="0">
                <a:latin typeface="Arial" panose="020B0604020202020204" pitchFamily="34" charset="0"/>
              </a:rPr>
              <a:t>的逻辑图和引脚图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638935"/>
            <a:ext cx="10621645" cy="47644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1155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10180" y="2631648"/>
            <a:ext cx="6398117" cy="3302427"/>
            <a:chOff x="2133" y="1907"/>
            <a:chExt cx="12997" cy="7111"/>
          </a:xfrm>
        </p:grpSpPr>
        <p:pic>
          <p:nvPicPr>
            <p:cNvPr id="4" name="图片 2" descr="http://www.elecfans.com/article/UploadPic/2009-4/20094710365573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" y="1938"/>
              <a:ext cx="12997" cy="7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0" name="矩形 10"/>
            <p:cNvSpPr/>
            <p:nvPr/>
          </p:nvSpPr>
          <p:spPr>
            <a:xfrm>
              <a:off x="2400" y="1907"/>
              <a:ext cx="6157" cy="127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1" name="矩形 10"/>
            <p:cNvSpPr/>
            <p:nvPr/>
          </p:nvSpPr>
          <p:spPr>
            <a:xfrm>
              <a:off x="2400" y="3177"/>
              <a:ext cx="9629" cy="1426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4070" y="1697355"/>
            <a:ext cx="1014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74182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芯片的进位输出与其输入信号（来自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芯片输出）之间的逻辑关系：</a:t>
            </a:r>
          </a:p>
        </p:txBody>
      </p:sp>
      <p:sp>
        <p:nvSpPr>
          <p:cNvPr id="6" name="矩形 10"/>
          <p:cNvSpPr/>
          <p:nvPr/>
        </p:nvSpPr>
        <p:spPr>
          <a:xfrm>
            <a:off x="2851785" y="3874770"/>
            <a:ext cx="6256655" cy="69151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/>
          <p:cNvSpPr txBox="1"/>
          <p:nvPr/>
        </p:nvSpPr>
        <p:spPr>
          <a:xfrm>
            <a:off x="2444750" y="6174423"/>
            <a:ext cx="76136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位超前进位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连线图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-20320"/>
            <a:ext cx="9970770" cy="6051550"/>
            <a:chOff x="1605" y="-32"/>
            <a:chExt cx="15702" cy="9530"/>
          </a:xfrm>
        </p:grpSpPr>
        <p:pic>
          <p:nvPicPr>
            <p:cNvPr id="37890" name="Picture 2" descr="alu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" y="-32"/>
              <a:ext cx="15703" cy="95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6410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-1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05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7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8"/>
          <p:cNvSpPr txBox="1"/>
          <p:nvPr/>
        </p:nvSpPr>
        <p:spPr>
          <a:xfrm>
            <a:off x="7547381" y="5033799"/>
            <a:ext cx="416283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8D3B46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感谢观看！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7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115" y="1155065"/>
            <a:ext cx="10775950" cy="5019040"/>
            <a:chOff x="825" y="1867"/>
            <a:chExt cx="16970" cy="7904"/>
          </a:xfrm>
        </p:grpSpPr>
        <p:sp>
          <p:nvSpPr>
            <p:cNvPr id="42" name="矩形 41"/>
            <p:cNvSpPr/>
            <p:nvPr/>
          </p:nvSpPr>
          <p:spPr>
            <a:xfrm>
              <a:off x="825" y="1867"/>
              <a:ext cx="16971" cy="79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pic>
          <p:nvPicPr>
            <p:cNvPr id="25601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" y="1867"/>
              <a:ext cx="16666" cy="77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5602" name="TextBox 159"/>
          <p:cNvSpPr txBox="1"/>
          <p:nvPr/>
        </p:nvSpPr>
        <p:spPr>
          <a:xfrm>
            <a:off x="2728913" y="6224588"/>
            <a:ext cx="6415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异步模</a:t>
            </a:r>
            <a:r>
              <a:rPr lang="en-US" altLang="zh-CN" sz="2400" b="1" dirty="0"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计数器原理图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q0=1;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端发生负跳变，第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端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无跳变，输出不变。此时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q0=0;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CP↑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q1=1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CP↓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q2q1q0=010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</a:p>
            <a:p>
              <a:pPr algn="l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3）第3个脉冲：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第2个触发器CP↓ ，q1不变，q1=1；第3个触发器CP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端五跳变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，q2不变。此时q2q1q0=011；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4）第4个脉冲：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D0=0，故q0=0; 第2个触发器CP↑ ，q1=D1=0；第3个触发器CP ↑ ，q2=D2=1。此时q2q1q0=100；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5）第5个脉冲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第2个触发器↓ ，q1不变，q1=0；第3个触发器CP不变 ，q2不变。此时q2q1q0=101；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lnSpc>
                  <a:spcPts val="3300"/>
                </a:lnSpc>
              </a:pPr>
              <a:r>
                <a:rPr lang="en-US" altLang="zh-CN" sz="2400" dirty="0">
                  <a:latin typeface="Arial" panose="020B0604020202020204" pitchFamily="34" charset="0"/>
                  <a:sym typeface="+mn-ea"/>
                </a:rPr>
                <a:t>……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584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800"/>
                </a:spcBef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）原理图输入：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采用图形输入法完成实验电路的原理图输入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（触发器：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dff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）管脚定义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：将原理图中的计数脉冲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CLK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定义在单脉冲键上；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定义在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k0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上；计数的输出端分别定义在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）原理图编译、适配和下载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QuartusⅡ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环境中选择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EP2C8Q208C8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器件，进行原理图的编译和适配，无误后完成下载。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）功能测试：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按一次单脉冲键（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脚），计数器加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，由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显示计数值。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将计数脉冲接连续脉冲（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脚），则计数器输出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循环显示。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7189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marR="0" defTabSz="914400">
                <a:spcBef>
                  <a:spcPts val="1200"/>
                </a:spcBef>
                <a:buClrTx/>
                <a:buSzTx/>
                <a:buFontTx/>
                <a:defRPr/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</a:t>
              </a:r>
              <a:r>
                <a:rPr lang="en-US" altLang="zh-CN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）功能测试（续）</a:t>
              </a:r>
              <a:endParaRPr kumimoji="0" lang="en-US" altLang="zh-CN" sz="2400" baseline="0" noProof="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调整连续时钟脉冲插座上短路块的位置，改变连续脉冲频率，则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LED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闪烁频率将随之改变。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）生成元件符号（也可选择完成异步模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加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，并生成符号图）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243205" marR="0" lvl="2" algn="l" defTabSz="457200" rtl="0" eaLnBrk="1" latinLnBrk="0" hangingPunct="1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anose="05000000000000000000" charset="0"/>
                <a:buNone/>
              </a:pP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</a:t>
              </a:r>
              <a:endParaRPr kumimoji="0" lang="zh-CN" altLang="en-US" sz="2400" b="1" i="0" baseline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扩展为模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256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的异步加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计数器（可用于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CMAR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，但不灵活）；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增加预置初值（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PR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）的功能（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选作，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观察实验效果）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；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fontAlgn="auto">
                <a:spcBef>
                  <a:spcPts val="800"/>
                </a:spcBef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16915" y="1731645"/>
            <a:ext cx="10621645" cy="48755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  <p:pic>
        <p:nvPicPr>
          <p:cNvPr id="2969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1833880"/>
            <a:ext cx="10588625" cy="3131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62630" y="5146675"/>
            <a:ext cx="56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</a:t>
            </a:r>
            <a:r>
              <a:rPr lang="en-US" altLang="zh-CN" dirty="0"/>
              <a:t>16</a:t>
            </a:r>
            <a:r>
              <a:rPr lang="zh-CN" altLang="en-US" dirty="0"/>
              <a:t>计数器</a:t>
            </a:r>
            <a:r>
              <a:rPr lang="en-US" altLang="zh-CN" dirty="0"/>
              <a:t>--</a:t>
            </a:r>
            <a:r>
              <a:rPr lang="zh-CN" altLang="en-US" dirty="0"/>
              <a:t>完成了引脚绑定的原理图文件（</a:t>
            </a:r>
            <a:r>
              <a:rPr lang="en-US" altLang="zh-CN" dirty="0" err="1"/>
              <a:t>bdf</a:t>
            </a:r>
            <a:r>
              <a:rPr lang="zh-CN" altLang="en-US" dirty="0"/>
              <a:t>文件）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53607d-7d57-4ab8-8743-a033bb307e5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2515</TotalTime>
  <Words>3085</Words>
  <Application>Microsoft Office PowerPoint</Application>
  <PresentationFormat>宽屏</PresentationFormat>
  <Paragraphs>608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Microsoft YaHei UI</vt:lpstr>
      <vt:lpstr>等线</vt:lpstr>
      <vt:lpstr>方正超粗黑_GBK</vt:lpstr>
      <vt:lpstr>黑体</vt:lpstr>
      <vt:lpstr>宋体</vt:lpstr>
      <vt:lpstr>微软雅黑</vt:lpstr>
      <vt:lpstr>Arial</vt:lpstr>
      <vt:lpstr>Calibri</vt:lpstr>
      <vt:lpstr>Corbel</vt:lpstr>
      <vt:lpstr>Open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李 彦浩</cp:lastModifiedBy>
  <cp:revision>957</cp:revision>
  <dcterms:created xsi:type="dcterms:W3CDTF">2017-08-18T03:02:00Z</dcterms:created>
  <dcterms:modified xsi:type="dcterms:W3CDTF">2023-03-17T06:50:55Z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KSORubyTemplateID">
    <vt:lpwstr>13</vt:lpwstr>
  </property>
</Properties>
</file>