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5"/>
  </p:notesMasterIdLst>
  <p:handoutMasterIdLst>
    <p:handoutMasterId r:id="rId56"/>
  </p:handoutMasterIdLst>
  <p:sldIdLst>
    <p:sldId id="256" r:id="rId2"/>
    <p:sldId id="347"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4" r:id="rId37"/>
    <p:sldId id="335" r:id="rId38"/>
    <p:sldId id="333" r:id="rId39"/>
    <p:sldId id="336" r:id="rId40"/>
    <p:sldId id="337" r:id="rId41"/>
    <p:sldId id="338" r:id="rId42"/>
    <p:sldId id="339" r:id="rId43"/>
    <p:sldId id="340" r:id="rId44"/>
    <p:sldId id="341" r:id="rId45"/>
    <p:sldId id="342" r:id="rId46"/>
    <p:sldId id="343" r:id="rId47"/>
    <p:sldId id="344" r:id="rId48"/>
    <p:sldId id="345" r:id="rId49"/>
    <p:sldId id="346" r:id="rId50"/>
    <p:sldId id="311" r:id="rId51"/>
    <p:sldId id="312" r:id="rId52"/>
    <p:sldId id="313" r:id="rId53"/>
    <p:sldId id="348" r:id="rId54"/>
  </p:sldIdLst>
  <p:sldSz cx="9144000" cy="6858000" type="screen4x3"/>
  <p:notesSz cx="6646863" cy="9777413"/>
  <p:defaultTextStyle>
    <a:defPPr>
      <a:defRPr lang="zh-CN"/>
    </a:defPPr>
    <a:lvl1pPr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9933"/>
    <a:srgbClr val="EA2706"/>
    <a:srgbClr val="00FF99"/>
    <a:srgbClr val="FF99FF"/>
    <a:srgbClr val="00F6B6"/>
    <a:srgbClr val="FFFFC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3" autoAdjust="0"/>
    <p:restoredTop sz="73822" autoAdjust="0"/>
  </p:normalViewPr>
  <p:slideViewPr>
    <p:cSldViewPr snapToGrid="0">
      <p:cViewPr varScale="1">
        <p:scale>
          <a:sx n="87" d="100"/>
          <a:sy n="87" d="100"/>
        </p:scale>
        <p:origin x="72" y="6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b="0">
                <a:solidFill>
                  <a:schemeClr val="tx1"/>
                </a:solidFill>
                <a:latin typeface="Times New Roman" panose="02020603050405020304" pitchFamily="18" charset="0"/>
              </a:defRPr>
            </a:lvl1pPr>
          </a:lstStyle>
          <a:p>
            <a:pPr>
              <a:defRPr/>
            </a:pPr>
            <a:endParaRPr lang="en-US" altLang="zh-CN"/>
          </a:p>
        </p:txBody>
      </p:sp>
      <p:sp>
        <p:nvSpPr>
          <p:cNvPr id="106499"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endParaRPr lang="en-US" altLang="zh-CN"/>
          </a:p>
        </p:txBody>
      </p:sp>
      <p:sp>
        <p:nvSpPr>
          <p:cNvPr id="106500" name="Rectangle 4"/>
          <p:cNvSpPr>
            <a:spLocks noGrp="1" noChangeArrowheads="1"/>
          </p:cNvSpPr>
          <p:nvPr>
            <p:ph type="ftr" sz="quarter" idx="2"/>
          </p:nvPr>
        </p:nvSpPr>
        <p:spPr bwMode="auto">
          <a:xfrm>
            <a:off x="0" y="9286875"/>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b="0">
                <a:solidFill>
                  <a:schemeClr val="tx1"/>
                </a:solidFill>
                <a:latin typeface="Times New Roman" panose="02020603050405020304" pitchFamily="18" charset="0"/>
              </a:defRPr>
            </a:lvl1pPr>
          </a:lstStyle>
          <a:p>
            <a:pPr>
              <a:defRPr/>
            </a:pPr>
            <a:endParaRPr lang="en-US" altLang="zh-CN"/>
          </a:p>
        </p:txBody>
      </p:sp>
      <p:sp>
        <p:nvSpPr>
          <p:cNvPr id="106501" name="Rectangle 5"/>
          <p:cNvSpPr>
            <a:spLocks noGrp="1" noChangeArrowheads="1"/>
          </p:cNvSpPr>
          <p:nvPr>
            <p:ph type="sldNum" sz="quarter" idx="3"/>
          </p:nvPr>
        </p:nvSpPr>
        <p:spPr bwMode="auto">
          <a:xfrm>
            <a:off x="3765550" y="9286875"/>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fld id="{79097C82-748F-4F58-8FE2-6B93A289B15C}"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027" name="Rectangle 3"/>
          <p:cNvSpPr>
            <a:spLocks noGrp="1" noChangeArrowheads="1"/>
          </p:cNvSpPr>
          <p:nvPr>
            <p:ph type="dt" idx="1"/>
          </p:nvPr>
        </p:nvSpPr>
        <p:spPr bwMode="auto">
          <a:xfrm>
            <a:off x="3767138"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885825" y="4645025"/>
            <a:ext cx="4875213"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0" name="Rectangle 6"/>
          <p:cNvSpPr>
            <a:spLocks noGrp="1" noChangeArrowheads="1"/>
          </p:cNvSpPr>
          <p:nvPr>
            <p:ph type="ftr" sz="quarter" idx="4"/>
          </p:nvPr>
        </p:nvSpPr>
        <p:spPr bwMode="auto">
          <a:xfrm>
            <a:off x="0" y="9288463"/>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031" name="Rectangle 7"/>
          <p:cNvSpPr>
            <a:spLocks noGrp="1" noChangeArrowheads="1"/>
          </p:cNvSpPr>
          <p:nvPr>
            <p:ph type="sldNum" sz="quarter" idx="5"/>
          </p:nvPr>
        </p:nvSpPr>
        <p:spPr bwMode="auto">
          <a:xfrm>
            <a:off x="3767138" y="9288463"/>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latinLnBrk="1" hangingPunct="1">
              <a:defRPr kumimoji="1" sz="1200" b="0">
                <a:solidFill>
                  <a:schemeClr val="tx1"/>
                </a:solidFill>
                <a:latin typeface="Gulim" pitchFamily="34" charset="-127"/>
                <a:ea typeface="Gulim" pitchFamily="34" charset="-127"/>
              </a:defRPr>
            </a:lvl1pPr>
          </a:lstStyle>
          <a:p>
            <a:pPr>
              <a:defRPr/>
            </a:pPr>
            <a:fld id="{0F55C151-E226-41EB-A989-447730C09F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D7F8390C-5E75-476F-AEC3-6660A2B2D818}" type="slidenum">
              <a:rPr lang="en-US" altLang="zh-CN" sz="1200" b="0" smtClean="0">
                <a:solidFill>
                  <a:schemeClr val="tx1"/>
                </a:solidFill>
                <a:latin typeface="Gulim" pitchFamily="34" charset="-127"/>
                <a:ea typeface="Gulim" pitchFamily="34" charset="-127"/>
              </a:rPr>
              <a:pPr/>
              <a:t>1</a:t>
            </a:fld>
            <a:endParaRPr lang="en-US" altLang="zh-CN" sz="1200" b="0">
              <a:solidFill>
                <a:schemeClr val="tx1"/>
              </a:solidFill>
              <a:latin typeface="Gulim" pitchFamily="34" charset="-127"/>
              <a:ea typeface="Gulim" pitchFamily="34" charset="-127"/>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46E86E8A-F396-4445-9A9D-18A083E72E7B}" type="slidenum">
              <a:rPr lang="en-US" altLang="zh-CN" sz="1200" b="0" smtClean="0">
                <a:solidFill>
                  <a:schemeClr val="tx1"/>
                </a:solidFill>
                <a:latin typeface="Gulim" pitchFamily="34" charset="-127"/>
                <a:ea typeface="Gulim" pitchFamily="34" charset="-127"/>
              </a:rPr>
              <a:pPr/>
              <a:t>25</a:t>
            </a:fld>
            <a:endParaRPr lang="en-US" altLang="zh-CN" sz="1200" b="0">
              <a:solidFill>
                <a:schemeClr val="tx1"/>
              </a:solidFill>
              <a:latin typeface="Gulim" pitchFamily="34" charset="-127"/>
              <a:ea typeface="Gulim" pitchFamily="34" charset="-127"/>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BAB54155-9063-41C5-9BB9-E4416D2F1F1F}" type="slidenum">
              <a:rPr lang="en-US" altLang="zh-CN" sz="1200" b="0" smtClean="0">
                <a:solidFill>
                  <a:schemeClr val="tx1"/>
                </a:solidFill>
                <a:latin typeface="Gulim" pitchFamily="34" charset="-127"/>
                <a:ea typeface="Gulim" pitchFamily="34" charset="-127"/>
              </a:rPr>
              <a:pPr/>
              <a:t>26</a:t>
            </a:fld>
            <a:endParaRPr lang="en-US" altLang="zh-CN" sz="1200" b="0">
              <a:solidFill>
                <a:schemeClr val="tx1"/>
              </a:solidFill>
              <a:latin typeface="Gulim" pitchFamily="34" charset="-127"/>
              <a:ea typeface="Gulim" pitchFamily="34" charset="-127"/>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C5AE41B-A3BA-4B86-A693-699F83D1B0E0}" type="slidenum">
              <a:rPr lang="en-US" altLang="zh-CN" sz="1200" b="0" smtClean="0">
                <a:solidFill>
                  <a:schemeClr val="tx1"/>
                </a:solidFill>
                <a:latin typeface="Gulim" pitchFamily="34" charset="-127"/>
                <a:ea typeface="Gulim" pitchFamily="34" charset="-127"/>
              </a:rPr>
              <a:pPr/>
              <a:t>27</a:t>
            </a:fld>
            <a:endParaRPr lang="en-US" altLang="zh-CN" sz="1200" b="0">
              <a:solidFill>
                <a:schemeClr val="tx1"/>
              </a:solidFill>
              <a:latin typeface="Gulim" pitchFamily="34" charset="-127"/>
              <a:ea typeface="Gulim" pitchFamily="34"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F04D1E43-FA94-4C70-B2C3-41C0FE1D1A09}" type="slidenum">
              <a:rPr lang="en-US" altLang="zh-CN" sz="1200" b="0" smtClean="0">
                <a:solidFill>
                  <a:schemeClr val="tx1"/>
                </a:solidFill>
                <a:latin typeface="Gulim" pitchFamily="34" charset="-127"/>
                <a:ea typeface="Gulim" pitchFamily="34" charset="-127"/>
              </a:rPr>
              <a:pPr/>
              <a:t>28</a:t>
            </a:fld>
            <a:endParaRPr lang="en-US" altLang="zh-CN" sz="1200" b="0">
              <a:solidFill>
                <a:schemeClr val="tx1"/>
              </a:solidFill>
              <a:latin typeface="Gulim" pitchFamily="34" charset="-127"/>
              <a:ea typeface="Gulim" pitchFamily="34" charset="-127"/>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8F65A805-FF04-4678-9619-9CCF2B1EA862}" type="slidenum">
              <a:rPr lang="en-US" altLang="zh-CN" sz="1200" b="0" smtClean="0">
                <a:solidFill>
                  <a:schemeClr val="tx1"/>
                </a:solidFill>
                <a:latin typeface="Gulim" pitchFamily="34" charset="-127"/>
                <a:ea typeface="Gulim" pitchFamily="34" charset="-127"/>
              </a:rPr>
              <a:pPr/>
              <a:t>31</a:t>
            </a:fld>
            <a:endParaRPr lang="en-US" altLang="zh-CN" sz="1200" b="0">
              <a:solidFill>
                <a:schemeClr val="tx1"/>
              </a:solidFill>
              <a:latin typeface="Gulim" pitchFamily="34" charset="-127"/>
              <a:ea typeface="Gulim" pitchFamily="34" charset="-127"/>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66E25DA-5F92-4E90-9FA3-45804A9387C6}" type="slidenum">
              <a:rPr lang="en-US" altLang="zh-CN" sz="1200" b="0" smtClean="0">
                <a:solidFill>
                  <a:schemeClr val="tx1"/>
                </a:solidFill>
                <a:latin typeface="Gulim" pitchFamily="34" charset="-127"/>
                <a:ea typeface="Gulim" pitchFamily="34" charset="-127"/>
              </a:rPr>
              <a:pPr/>
              <a:t>32</a:t>
            </a:fld>
            <a:endParaRPr lang="en-US" altLang="zh-CN" sz="1200" b="0">
              <a:solidFill>
                <a:schemeClr val="tx1"/>
              </a:solidFill>
              <a:latin typeface="Gulim" pitchFamily="34" charset="-127"/>
              <a:ea typeface="Gulim" pitchFamily="34" charset="-127"/>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48A3D160-715E-4AB3-9354-BBD1067B6FC6}" type="slidenum">
              <a:rPr lang="en-US" altLang="zh-CN" sz="1200" b="0" smtClean="0">
                <a:solidFill>
                  <a:schemeClr val="tx1"/>
                </a:solidFill>
                <a:latin typeface="Gulim" pitchFamily="34" charset="-127"/>
                <a:ea typeface="Gulim" pitchFamily="34" charset="-127"/>
              </a:rPr>
              <a:pPr/>
              <a:t>33</a:t>
            </a:fld>
            <a:endParaRPr lang="en-US" altLang="zh-CN" sz="1200" b="0">
              <a:solidFill>
                <a:schemeClr val="tx1"/>
              </a:solidFill>
              <a:latin typeface="Gulim" pitchFamily="34" charset="-127"/>
              <a:ea typeface="Gulim" pitchFamily="34" charset="-127"/>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0DE6D007-0C3A-4430-8C80-0AAC59F06DBF}" type="slidenum">
              <a:rPr lang="en-US" altLang="zh-CN" sz="1200" b="0" smtClean="0">
                <a:solidFill>
                  <a:schemeClr val="tx1"/>
                </a:solidFill>
                <a:latin typeface="Gulim" pitchFamily="34" charset="-127"/>
                <a:ea typeface="Gulim" pitchFamily="34" charset="-127"/>
              </a:rPr>
              <a:pPr/>
              <a:t>34</a:t>
            </a:fld>
            <a:endParaRPr lang="en-US" altLang="zh-CN" sz="1200" b="0">
              <a:solidFill>
                <a:schemeClr val="tx1"/>
              </a:solidFill>
              <a:latin typeface="Gulim" pitchFamily="34" charset="-127"/>
              <a:ea typeface="Gulim" pitchFamily="34" charset="-127"/>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62F062F-6539-456E-A8D1-4793E76EE359}" type="slidenum">
              <a:rPr lang="en-US" altLang="zh-CN" sz="1200" b="0" smtClean="0">
                <a:solidFill>
                  <a:schemeClr val="tx1"/>
                </a:solidFill>
                <a:latin typeface="Gulim" pitchFamily="34" charset="-127"/>
                <a:ea typeface="Gulim" pitchFamily="34" charset="-127"/>
              </a:rPr>
              <a:pPr/>
              <a:t>35</a:t>
            </a:fld>
            <a:endParaRPr lang="en-US" altLang="zh-CN" sz="1200" b="0">
              <a:solidFill>
                <a:schemeClr val="tx1"/>
              </a:solidFill>
              <a:latin typeface="Gulim" pitchFamily="34" charset="-127"/>
              <a:ea typeface="Gulim" pitchFamily="34" charset="-127"/>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9AB2745B-7E53-414A-B90C-12E482EFD954}" type="slidenum">
              <a:rPr lang="en-US" altLang="zh-CN" sz="1200" b="0" smtClean="0">
                <a:solidFill>
                  <a:schemeClr val="tx1"/>
                </a:solidFill>
                <a:latin typeface="Gulim" pitchFamily="34" charset="-127"/>
                <a:ea typeface="Gulim" pitchFamily="34" charset="-127"/>
              </a:rPr>
              <a:pPr/>
              <a:t>36</a:t>
            </a:fld>
            <a:endParaRPr lang="en-US" altLang="zh-CN" sz="1200" b="0">
              <a:solidFill>
                <a:schemeClr val="tx1"/>
              </a:solidFill>
              <a:latin typeface="Gulim" pitchFamily="34" charset="-127"/>
              <a:ea typeface="Gulim" pitchFamily="34" charset="-127"/>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AEDBB0D-6382-460D-A78F-1B28A25FA2FD}" type="slidenum">
              <a:rPr lang="en-US" altLang="zh-CN" sz="1200" b="0" smtClean="0">
                <a:solidFill>
                  <a:schemeClr val="tx1"/>
                </a:solidFill>
                <a:latin typeface="Gulim" pitchFamily="34" charset="-127"/>
                <a:ea typeface="Gulim" pitchFamily="34" charset="-127"/>
              </a:rPr>
              <a:pPr/>
              <a:t>17</a:t>
            </a:fld>
            <a:endParaRPr lang="en-US" altLang="zh-CN" sz="1200" b="0">
              <a:solidFill>
                <a:schemeClr val="tx1"/>
              </a:solidFill>
              <a:latin typeface="Gulim" pitchFamily="34" charset="-127"/>
              <a:ea typeface="Gulim" pitchFamily="34" charset="-127"/>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B6C150D5-02AE-4CFB-8F95-4763282A4439}" type="slidenum">
              <a:rPr lang="en-US" altLang="zh-CN" sz="1200" b="0" smtClean="0">
                <a:solidFill>
                  <a:schemeClr val="tx1"/>
                </a:solidFill>
                <a:latin typeface="Gulim" pitchFamily="34" charset="-127"/>
                <a:ea typeface="Gulim" pitchFamily="34" charset="-127"/>
              </a:rPr>
              <a:pPr/>
              <a:t>37</a:t>
            </a:fld>
            <a:endParaRPr lang="en-US" altLang="zh-CN" sz="1200" b="0">
              <a:solidFill>
                <a:schemeClr val="tx1"/>
              </a:solidFill>
              <a:latin typeface="Gulim" pitchFamily="34" charset="-127"/>
              <a:ea typeface="Gulim" pitchFamily="34" charset="-127"/>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E748456A-7078-4F99-B6B4-1E540B0B952C}" type="slidenum">
              <a:rPr lang="en-US" altLang="zh-CN" sz="1200" b="0" smtClean="0">
                <a:solidFill>
                  <a:schemeClr val="tx1"/>
                </a:solidFill>
                <a:latin typeface="Gulim" pitchFamily="34" charset="-127"/>
                <a:ea typeface="Gulim" pitchFamily="34" charset="-127"/>
              </a:rPr>
              <a:pPr/>
              <a:t>38</a:t>
            </a:fld>
            <a:endParaRPr lang="en-US" altLang="zh-CN" sz="1200" b="0">
              <a:solidFill>
                <a:schemeClr val="tx1"/>
              </a:solidFill>
              <a:latin typeface="Gulim" pitchFamily="34" charset="-127"/>
              <a:ea typeface="Gulim" pitchFamily="34" charset="-127"/>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EB220EC-8F39-4652-A0B3-FD5A4FFF8575}" type="slidenum">
              <a:rPr lang="en-US" altLang="zh-CN" sz="1200" b="0" smtClean="0">
                <a:solidFill>
                  <a:schemeClr val="tx1"/>
                </a:solidFill>
                <a:latin typeface="Gulim" pitchFamily="34" charset="-127"/>
                <a:ea typeface="Gulim" pitchFamily="34" charset="-127"/>
              </a:rPr>
              <a:pPr/>
              <a:t>39</a:t>
            </a:fld>
            <a:endParaRPr lang="en-US" altLang="zh-CN" sz="1200" b="0">
              <a:solidFill>
                <a:schemeClr val="tx1"/>
              </a:solidFill>
              <a:latin typeface="Gulim" pitchFamily="34" charset="-127"/>
              <a:ea typeface="Gulim" pitchFamily="34" charset="-127"/>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C5C02D5F-6717-4A07-B27D-44BFB723F550}" type="slidenum">
              <a:rPr lang="en-US" altLang="zh-CN" sz="1200" b="0" smtClean="0">
                <a:solidFill>
                  <a:schemeClr val="tx1"/>
                </a:solidFill>
                <a:latin typeface="Gulim" pitchFamily="34" charset="-127"/>
                <a:ea typeface="Gulim" pitchFamily="34" charset="-127"/>
              </a:rPr>
              <a:pPr/>
              <a:t>40</a:t>
            </a:fld>
            <a:endParaRPr lang="en-US" altLang="zh-CN" sz="1200" b="0">
              <a:solidFill>
                <a:schemeClr val="tx1"/>
              </a:solidFill>
              <a:latin typeface="Gulim" pitchFamily="34" charset="-127"/>
              <a:ea typeface="Gulim" pitchFamily="34" charset="-127"/>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KLOC </a:t>
            </a:r>
            <a:r>
              <a:rPr lang="zh-CN" altLang="en-US" dirty="0"/>
              <a:t>千行迪阿敏</a:t>
            </a:r>
          </a:p>
        </p:txBody>
      </p:sp>
      <p:sp>
        <p:nvSpPr>
          <p:cNvPr id="4" name="灯片编号占位符 3"/>
          <p:cNvSpPr>
            <a:spLocks noGrp="1"/>
          </p:cNvSpPr>
          <p:nvPr>
            <p:ph type="sldNum" sz="quarter" idx="10"/>
          </p:nvPr>
        </p:nvSpPr>
        <p:spPr/>
        <p:txBody>
          <a:bodyPr/>
          <a:lstStyle/>
          <a:p>
            <a:pPr>
              <a:defRPr/>
            </a:pPr>
            <a:fld id="{0F55C151-E226-41EB-A989-447730C09F33}" type="slidenum">
              <a:rPr lang="en-US" altLang="zh-CN" smtClean="0"/>
              <a:pPr>
                <a:defRPr/>
              </a:pPr>
              <a:t>43</a:t>
            </a:fld>
            <a:endParaRPr lang="en-US" altLang="zh-CN"/>
          </a:p>
        </p:txBody>
      </p:sp>
    </p:spTree>
    <p:extLst>
      <p:ext uri="{BB962C8B-B14F-4D97-AF65-F5344CB8AC3E}">
        <p14:creationId xmlns:p14="http://schemas.microsoft.com/office/powerpoint/2010/main" val="196826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2F72C98-2C7E-46EB-8961-A92D918D85A8}" type="slidenum">
              <a:rPr lang="en-US" altLang="zh-CN" sz="1200" b="0" smtClean="0">
                <a:solidFill>
                  <a:schemeClr val="tx1"/>
                </a:solidFill>
                <a:latin typeface="Gulim" pitchFamily="34" charset="-127"/>
                <a:ea typeface="Gulim" pitchFamily="34" charset="-127"/>
              </a:rPr>
              <a:pPr/>
              <a:t>18</a:t>
            </a:fld>
            <a:endParaRPr lang="en-US" altLang="zh-CN" sz="1200" b="0">
              <a:solidFill>
                <a:schemeClr val="tx1"/>
              </a:solidFill>
              <a:latin typeface="Gulim" pitchFamily="34" charset="-127"/>
              <a:ea typeface="Gulim" pitchFamily="34" charset="-127"/>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A4E2FBF-DB1A-4F02-854D-4F390336DB7C}" type="slidenum">
              <a:rPr lang="en-US" altLang="zh-CN" sz="1200" b="0" smtClean="0">
                <a:solidFill>
                  <a:schemeClr val="tx1"/>
                </a:solidFill>
                <a:latin typeface="Gulim" pitchFamily="34" charset="-127"/>
                <a:ea typeface="Gulim" pitchFamily="34" charset="-127"/>
              </a:rPr>
              <a:pPr/>
              <a:t>19</a:t>
            </a:fld>
            <a:endParaRPr lang="en-US" altLang="zh-CN" sz="1200" b="0">
              <a:solidFill>
                <a:schemeClr val="tx1"/>
              </a:solidFill>
              <a:latin typeface="Gulim" pitchFamily="34" charset="-127"/>
              <a:ea typeface="Gulim" pitchFamily="34" charset="-127"/>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8C511AB4-3186-4F14-AAF9-96DE778A3BB2}" type="slidenum">
              <a:rPr lang="en-US" altLang="zh-CN" sz="1200" b="0" smtClean="0">
                <a:solidFill>
                  <a:schemeClr val="tx1"/>
                </a:solidFill>
                <a:latin typeface="Gulim" pitchFamily="34" charset="-127"/>
                <a:ea typeface="Gulim" pitchFamily="34" charset="-127"/>
              </a:rPr>
              <a:pPr/>
              <a:t>20</a:t>
            </a:fld>
            <a:endParaRPr lang="en-US" altLang="zh-CN" sz="1200" b="0">
              <a:solidFill>
                <a:schemeClr val="tx1"/>
              </a:solidFill>
              <a:latin typeface="Gulim" pitchFamily="34" charset="-127"/>
              <a:ea typeface="Gulim" pitchFamily="34" charset="-127"/>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82B27E51-5AFF-4756-B985-5CC9D4FA33A1}" type="slidenum">
              <a:rPr lang="en-US" altLang="zh-CN" sz="1200" b="0" smtClean="0">
                <a:solidFill>
                  <a:schemeClr val="tx1"/>
                </a:solidFill>
                <a:latin typeface="Gulim" pitchFamily="34" charset="-127"/>
                <a:ea typeface="Gulim" pitchFamily="34" charset="-127"/>
              </a:rPr>
              <a:pPr/>
              <a:t>21</a:t>
            </a:fld>
            <a:endParaRPr lang="en-US" altLang="zh-CN" sz="1200" b="0">
              <a:solidFill>
                <a:schemeClr val="tx1"/>
              </a:solidFill>
              <a:latin typeface="Gulim" pitchFamily="34" charset="-127"/>
              <a:ea typeface="Gulim" pitchFamily="34" charset="-127"/>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C80F4EAD-9180-4463-88B9-21A32BEC5BF7}" type="slidenum">
              <a:rPr lang="en-US" altLang="zh-CN" sz="1200" b="0" smtClean="0">
                <a:solidFill>
                  <a:schemeClr val="tx1"/>
                </a:solidFill>
                <a:latin typeface="Gulim" pitchFamily="34" charset="-127"/>
                <a:ea typeface="Gulim" pitchFamily="34" charset="-127"/>
              </a:rPr>
              <a:pPr/>
              <a:t>22</a:t>
            </a:fld>
            <a:endParaRPr lang="en-US" altLang="zh-CN" sz="1200" b="0">
              <a:solidFill>
                <a:schemeClr val="tx1"/>
              </a:solidFill>
              <a:latin typeface="Gulim" pitchFamily="34" charset="-127"/>
              <a:ea typeface="Gulim" pitchFamily="34" charset="-127"/>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698597A-5E88-483F-B9E0-A5521D3A19B0}" type="slidenum">
              <a:rPr lang="en-US" altLang="zh-CN" sz="1200" b="0" smtClean="0">
                <a:solidFill>
                  <a:schemeClr val="tx1"/>
                </a:solidFill>
                <a:latin typeface="Gulim" pitchFamily="34" charset="-127"/>
                <a:ea typeface="Gulim" pitchFamily="34" charset="-127"/>
              </a:rPr>
              <a:pPr/>
              <a:t>23</a:t>
            </a:fld>
            <a:endParaRPr lang="en-US" altLang="zh-CN" sz="1200" b="0">
              <a:solidFill>
                <a:schemeClr val="tx1"/>
              </a:solidFill>
              <a:latin typeface="Gulim" pitchFamily="34" charset="-127"/>
              <a:ea typeface="Gulim" pitchFamily="34" charset="-127"/>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AE98437-8173-43B7-89EE-091D8463517D}" type="slidenum">
              <a:rPr lang="en-US" altLang="zh-CN" sz="1200" b="0" smtClean="0">
                <a:solidFill>
                  <a:schemeClr val="tx1"/>
                </a:solidFill>
                <a:latin typeface="Gulim" pitchFamily="34" charset="-127"/>
                <a:ea typeface="Gulim" pitchFamily="34" charset="-127"/>
              </a:rPr>
              <a:pPr/>
              <a:t>24</a:t>
            </a:fld>
            <a:endParaRPr lang="en-US" altLang="zh-CN" sz="1200" b="0">
              <a:solidFill>
                <a:schemeClr val="tx1"/>
              </a:solidFill>
              <a:latin typeface="Gulim" pitchFamily="34" charset="-127"/>
              <a:ea typeface="Gulim" pitchFamily="34" charset="-127"/>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endParaRPr lang="en-US" altLang="en-US"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endParaRPr lang="en-US" altLang="en-US" noProof="0"/>
          </a:p>
        </p:txBody>
      </p:sp>
      <p:sp>
        <p:nvSpPr>
          <p:cNvPr id="5" name="Rectangle 5"/>
          <p:cNvSpPr>
            <a:spLocks noGrp="1" noChangeArrowheads="1"/>
          </p:cNvSpPr>
          <p:nvPr>
            <p:ph type="dt" sz="half" idx="10"/>
          </p:nvPr>
        </p:nvSpPr>
        <p:spPr>
          <a:xfrm>
            <a:off x="685800" y="6400800"/>
            <a:ext cx="1905000" cy="457200"/>
          </a:xfrm>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r>
              <a:rPr lang="en-US" altLang="zh-CN"/>
              <a:t>山东大学计算机学院</a:t>
            </a:r>
          </a:p>
        </p:txBody>
      </p:sp>
      <p:sp>
        <p:nvSpPr>
          <p:cNvPr id="7" name="Rectangle 7"/>
          <p:cNvSpPr>
            <a:spLocks noGrp="1" noChangeArrowheads="1"/>
          </p:cNvSpPr>
          <p:nvPr>
            <p:ph type="sldNum" sz="quarter" idx="12"/>
          </p:nvPr>
        </p:nvSpPr>
        <p:spPr>
          <a:xfrm>
            <a:off x="6553200" y="6400800"/>
            <a:ext cx="1905000" cy="457200"/>
          </a:xfrm>
        </p:spPr>
        <p:txBody>
          <a:bodyPr/>
          <a:lstStyle>
            <a:lvl1pPr>
              <a:defRPr/>
            </a:lvl1pPr>
          </a:lstStyle>
          <a:p>
            <a:pPr>
              <a:defRPr/>
            </a:pPr>
            <a:fld id="{FD0EBF3D-D59F-4A99-8803-44EBCB70AB5D}" type="slidenum">
              <a:rPr lang="ko-KR" altLang="en-US"/>
              <a:pPr>
                <a:defRPr/>
              </a:pPr>
              <a:t>‹#›</a:t>
            </a:fld>
            <a:endParaRPr lang="en-US" altLang="ko-KR"/>
          </a:p>
        </p:txBody>
      </p:sp>
    </p:spTree>
    <p:extLst>
      <p:ext uri="{BB962C8B-B14F-4D97-AF65-F5344CB8AC3E}">
        <p14:creationId xmlns:p14="http://schemas.microsoft.com/office/powerpoint/2010/main" val="323087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A1453FE7-72F0-4DD0-B95D-ABB3DF5E290B}" type="slidenum">
              <a:rPr lang="ko-KR" altLang="en-US"/>
              <a:pPr>
                <a:defRPr/>
              </a:pPr>
              <a:t>‹#›</a:t>
            </a:fld>
            <a:endParaRPr lang="en-US" altLang="ko-KR"/>
          </a:p>
        </p:txBody>
      </p:sp>
    </p:spTree>
    <p:extLst>
      <p:ext uri="{BB962C8B-B14F-4D97-AF65-F5344CB8AC3E}">
        <p14:creationId xmlns:p14="http://schemas.microsoft.com/office/powerpoint/2010/main" val="392185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BE314C10-7C6B-4E22-A4E2-E6929E75917B}" type="slidenum">
              <a:rPr lang="ko-KR" altLang="en-US"/>
              <a:pPr>
                <a:defRPr/>
              </a:pPr>
              <a:t>‹#›</a:t>
            </a:fld>
            <a:endParaRPr lang="en-US" altLang="ko-KR"/>
          </a:p>
        </p:txBody>
      </p:sp>
    </p:spTree>
    <p:extLst>
      <p:ext uri="{BB962C8B-B14F-4D97-AF65-F5344CB8AC3E}">
        <p14:creationId xmlns:p14="http://schemas.microsoft.com/office/powerpoint/2010/main" val="502313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333375"/>
            <a:ext cx="8280400" cy="599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5" name="Rectangle 8"/>
          <p:cNvSpPr>
            <a:spLocks noGrp="1" noChangeArrowheads="1"/>
          </p:cNvSpPr>
          <p:nvPr>
            <p:ph type="sldNum" sz="quarter" idx="12"/>
          </p:nvPr>
        </p:nvSpPr>
        <p:spPr>
          <a:ln/>
        </p:spPr>
        <p:txBody>
          <a:bodyPr/>
          <a:lstStyle>
            <a:lvl1pPr>
              <a:defRPr/>
            </a:lvl1pPr>
          </a:lstStyle>
          <a:p>
            <a:pPr>
              <a:defRPr/>
            </a:pPr>
            <a:fld id="{B86E8788-B68F-4A9D-8E17-7DFBD0F4FACB}" type="slidenum">
              <a:rPr lang="ko-KR" altLang="en-US"/>
              <a:pPr>
                <a:defRPr/>
              </a:pPr>
              <a:t>‹#›</a:t>
            </a:fld>
            <a:endParaRPr lang="en-US" altLang="ko-KR"/>
          </a:p>
        </p:txBody>
      </p:sp>
    </p:spTree>
    <p:extLst>
      <p:ext uri="{BB962C8B-B14F-4D97-AF65-F5344CB8AC3E}">
        <p14:creationId xmlns:p14="http://schemas.microsoft.com/office/powerpoint/2010/main" val="245760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FA8FC10E-C189-4396-9979-BEC8B1B1CD44}" type="slidenum">
              <a:rPr lang="ko-KR" altLang="en-US"/>
              <a:pPr>
                <a:defRPr/>
              </a:pPr>
              <a:t>‹#›</a:t>
            </a:fld>
            <a:endParaRPr lang="en-US" altLang="ko-KR"/>
          </a:p>
        </p:txBody>
      </p:sp>
    </p:spTree>
    <p:extLst>
      <p:ext uri="{BB962C8B-B14F-4D97-AF65-F5344CB8AC3E}">
        <p14:creationId xmlns:p14="http://schemas.microsoft.com/office/powerpoint/2010/main" val="11919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9A5448C9-BD52-4EC5-8658-A1D04A152BD8}" type="slidenum">
              <a:rPr lang="ko-KR" altLang="en-US"/>
              <a:pPr>
                <a:defRPr/>
              </a:pPr>
              <a:t>‹#›</a:t>
            </a:fld>
            <a:endParaRPr lang="en-US" altLang="ko-KR"/>
          </a:p>
        </p:txBody>
      </p:sp>
    </p:spTree>
    <p:extLst>
      <p:ext uri="{BB962C8B-B14F-4D97-AF65-F5344CB8AC3E}">
        <p14:creationId xmlns:p14="http://schemas.microsoft.com/office/powerpoint/2010/main" val="152188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395288" y="1052513"/>
            <a:ext cx="4064000" cy="527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11688" y="1052513"/>
            <a:ext cx="4064000" cy="527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93A3DFB2-5195-447E-9B60-F433B25049C5}" type="slidenum">
              <a:rPr lang="ko-KR" altLang="en-US"/>
              <a:pPr>
                <a:defRPr/>
              </a:pPr>
              <a:t>‹#›</a:t>
            </a:fld>
            <a:endParaRPr lang="en-US" altLang="ko-KR"/>
          </a:p>
        </p:txBody>
      </p:sp>
    </p:spTree>
    <p:extLst>
      <p:ext uri="{BB962C8B-B14F-4D97-AF65-F5344CB8AC3E}">
        <p14:creationId xmlns:p14="http://schemas.microsoft.com/office/powerpoint/2010/main" val="130991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9" name="Rectangle 8"/>
          <p:cNvSpPr>
            <a:spLocks noGrp="1" noChangeArrowheads="1"/>
          </p:cNvSpPr>
          <p:nvPr>
            <p:ph type="sldNum" sz="quarter" idx="12"/>
          </p:nvPr>
        </p:nvSpPr>
        <p:spPr>
          <a:ln/>
        </p:spPr>
        <p:txBody>
          <a:bodyPr/>
          <a:lstStyle>
            <a:lvl1pPr>
              <a:defRPr/>
            </a:lvl1pPr>
          </a:lstStyle>
          <a:p>
            <a:pPr>
              <a:defRPr/>
            </a:pPr>
            <a:fld id="{E84B08BE-72A2-4E3C-97E5-3CC1A1B29301}" type="slidenum">
              <a:rPr lang="ko-KR" altLang="en-US"/>
              <a:pPr>
                <a:defRPr/>
              </a:pPr>
              <a:t>‹#›</a:t>
            </a:fld>
            <a:endParaRPr lang="en-US" altLang="ko-KR"/>
          </a:p>
        </p:txBody>
      </p:sp>
    </p:spTree>
    <p:extLst>
      <p:ext uri="{BB962C8B-B14F-4D97-AF65-F5344CB8AC3E}">
        <p14:creationId xmlns:p14="http://schemas.microsoft.com/office/powerpoint/2010/main" val="7800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5" name="Rectangle 8"/>
          <p:cNvSpPr>
            <a:spLocks noGrp="1" noChangeArrowheads="1"/>
          </p:cNvSpPr>
          <p:nvPr>
            <p:ph type="sldNum" sz="quarter" idx="12"/>
          </p:nvPr>
        </p:nvSpPr>
        <p:spPr>
          <a:ln/>
        </p:spPr>
        <p:txBody>
          <a:bodyPr/>
          <a:lstStyle>
            <a:lvl1pPr>
              <a:defRPr/>
            </a:lvl1pPr>
          </a:lstStyle>
          <a:p>
            <a:pPr>
              <a:defRPr/>
            </a:pPr>
            <a:fld id="{0CBFE862-8218-450B-83EB-78AA6B696068}" type="slidenum">
              <a:rPr lang="ko-KR" altLang="en-US"/>
              <a:pPr>
                <a:defRPr/>
              </a:pPr>
              <a:t>‹#›</a:t>
            </a:fld>
            <a:endParaRPr lang="en-US" altLang="ko-KR"/>
          </a:p>
        </p:txBody>
      </p:sp>
    </p:spTree>
    <p:extLst>
      <p:ext uri="{BB962C8B-B14F-4D97-AF65-F5344CB8AC3E}">
        <p14:creationId xmlns:p14="http://schemas.microsoft.com/office/powerpoint/2010/main" val="94525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4" name="Rectangle 8"/>
          <p:cNvSpPr>
            <a:spLocks noGrp="1" noChangeArrowheads="1"/>
          </p:cNvSpPr>
          <p:nvPr>
            <p:ph type="sldNum" sz="quarter" idx="12"/>
          </p:nvPr>
        </p:nvSpPr>
        <p:spPr>
          <a:ln/>
        </p:spPr>
        <p:txBody>
          <a:bodyPr/>
          <a:lstStyle>
            <a:lvl1pPr>
              <a:defRPr/>
            </a:lvl1pPr>
          </a:lstStyle>
          <a:p>
            <a:pPr>
              <a:defRPr/>
            </a:pPr>
            <a:fld id="{88F9F94D-638A-4E2E-A98B-5F4BFAF98AA1}" type="slidenum">
              <a:rPr lang="ko-KR" altLang="en-US"/>
              <a:pPr>
                <a:defRPr/>
              </a:pPr>
              <a:t>‹#›</a:t>
            </a:fld>
            <a:endParaRPr lang="en-US" altLang="ko-KR"/>
          </a:p>
        </p:txBody>
      </p:sp>
    </p:spTree>
    <p:extLst>
      <p:ext uri="{BB962C8B-B14F-4D97-AF65-F5344CB8AC3E}">
        <p14:creationId xmlns:p14="http://schemas.microsoft.com/office/powerpoint/2010/main" val="348269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E392975B-246C-45A4-8EEC-FCA490C6164F}" type="slidenum">
              <a:rPr lang="ko-KR" altLang="en-US"/>
              <a:pPr>
                <a:defRPr/>
              </a:pPr>
              <a:t>‹#›</a:t>
            </a:fld>
            <a:endParaRPr lang="en-US" altLang="ko-KR"/>
          </a:p>
        </p:txBody>
      </p:sp>
    </p:spTree>
    <p:extLst>
      <p:ext uri="{BB962C8B-B14F-4D97-AF65-F5344CB8AC3E}">
        <p14:creationId xmlns:p14="http://schemas.microsoft.com/office/powerpoint/2010/main" val="82103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81AEB13B-7089-4CF8-A815-8C6F87D77076}" type="slidenum">
              <a:rPr lang="ko-KR" altLang="en-US"/>
              <a:pPr>
                <a:defRPr/>
              </a:pPr>
              <a:t>‹#›</a:t>
            </a:fld>
            <a:endParaRPr lang="en-US" altLang="ko-KR"/>
          </a:p>
        </p:txBody>
      </p:sp>
    </p:spTree>
    <p:extLst>
      <p:ext uri="{BB962C8B-B14F-4D97-AF65-F5344CB8AC3E}">
        <p14:creationId xmlns:p14="http://schemas.microsoft.com/office/powerpoint/2010/main" val="213371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eaLnBrk="1" hangingPunct="1">
              <a:defRPr/>
            </a:pPr>
            <a:endParaRPr lang="en-US" altLang="en-US"/>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kumimoji="1" sz="1400" b="0">
                <a:solidFill>
                  <a:schemeClr val="tx1"/>
                </a:solidFill>
                <a:latin typeface="-쉬리B" pitchFamily="18" charset="-127"/>
                <a:ea typeface="-쉬리B" pitchFamily="18" charset="-127"/>
              </a:defRPr>
            </a:lvl1pPr>
          </a:lstStyle>
          <a:p>
            <a:pPr>
              <a:defRPr/>
            </a:pPr>
            <a:endParaRPr lang="en-US" altLang="ko-KR"/>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latinLnBrk="1" hangingPunct="1">
              <a:defRPr kumimoji="1" sz="1400" b="0">
                <a:solidFill>
                  <a:schemeClr val="tx1"/>
                </a:solidFill>
                <a:latin typeface="-쉬리B" pitchFamily="18" charset="-127"/>
              </a:defRPr>
            </a:lvl1pPr>
          </a:lstStyle>
          <a:p>
            <a:pPr>
              <a:defRPr/>
            </a:pPr>
            <a:r>
              <a:rPr lang="en-US" altLang="zh-CN"/>
              <a:t>山东大学计算机学院</a:t>
            </a:r>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kumimoji="1" sz="1400" b="0">
                <a:solidFill>
                  <a:schemeClr val="tx1"/>
                </a:solidFill>
                <a:latin typeface="-쉬리B" pitchFamily="18" charset="-127"/>
                <a:ea typeface="-쉬리B" pitchFamily="18" charset="-127"/>
              </a:defRPr>
            </a:lvl1pPr>
          </a:lstStyle>
          <a:p>
            <a:pPr>
              <a:defRPr/>
            </a:pPr>
            <a:fld id="{EF798BDD-C256-4E3D-892E-F1CA90DCDB0A}"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54"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hf hdr="0" dt="0"/>
  <p:txStyles>
    <p:titleStyle>
      <a:lvl1pPr algn="l" rtl="0" eaLnBrk="0" fontAlgn="base" latinLnBrk="1" hangingPunct="0">
        <a:spcBef>
          <a:spcPct val="0"/>
        </a:spcBef>
        <a:spcAft>
          <a:spcPct val="0"/>
        </a:spcAft>
        <a:defRPr sz="3200" kern="1200">
          <a:solidFill>
            <a:srgbClr val="000000"/>
          </a:solidFill>
          <a:effectLst>
            <a:outerShdw blurRad="38100" dist="38100" dir="2700000" algn="tl">
              <a:srgbClr val="C0C0C0"/>
            </a:outerShdw>
          </a:effectLst>
          <a:latin typeface="+mj-lt"/>
          <a:ea typeface="+mj-ea"/>
          <a:cs typeface="+mj-cs"/>
        </a:defRPr>
      </a:lvl1pPr>
      <a:lvl2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2pPr>
      <a:lvl3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3pPr>
      <a:lvl4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4pPr>
      <a:lvl5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5pPr>
      <a:lvl6pPr marL="4572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6pPr>
      <a:lvl7pPr marL="9144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7pPr>
      <a:lvl8pPr marL="13716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8pPr>
      <a:lvl9pPr marL="18288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kumimoji="1" sz="28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kumimoji="1"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96850" y="1833563"/>
            <a:ext cx="7772400" cy="1143000"/>
          </a:xfrm>
        </p:spPr>
        <p:txBody>
          <a:bodyPr/>
          <a:lstStyle/>
          <a:p>
            <a:pPr eaLnBrk="1" hangingPunct="1"/>
            <a:r>
              <a:rPr lang="zh-CN" altLang="en-US" b="0"/>
              <a:t>软件项目成本管理</a:t>
            </a:r>
          </a:p>
        </p:txBody>
      </p:sp>
      <p:sp>
        <p:nvSpPr>
          <p:cNvPr id="5123" name="Rectangle 3"/>
          <p:cNvSpPr>
            <a:spLocks noGrp="1" noChangeArrowheads="1"/>
          </p:cNvSpPr>
          <p:nvPr>
            <p:ph type="subTitle" idx="1"/>
          </p:nvPr>
        </p:nvSpPr>
        <p:spPr/>
        <p:txBody>
          <a:bodyPr/>
          <a:lstStyle/>
          <a:p>
            <a:pPr eaLnBrk="1" hangingPunct="1"/>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999" advTm="7312"/>
    </mc:Choice>
    <mc:Fallback xmlns="">
      <p:transition spd="slow" advTm="73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965C05B-BBBD-43F8-ABDD-08ED80AC7D46}"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536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DB977BB-8D3C-413F-9FEC-998725219B04}" type="slidenum">
              <a:rPr lang="en-US" altLang="zh-CN" sz="1400" smtClean="0">
                <a:solidFill>
                  <a:schemeClr val="tx1"/>
                </a:solidFill>
                <a:ea typeface="宋体" panose="02010600030101010101" pitchFamily="2" charset="-122"/>
              </a:rPr>
              <a:pPr>
                <a:spcBef>
                  <a:spcPct val="0"/>
                </a:spcBef>
                <a:buFontTx/>
                <a:buNone/>
              </a:pPr>
              <a:t>10</a:t>
            </a:fld>
            <a:endParaRPr lang="en-US" altLang="zh-CN" sz="1400">
              <a:solidFill>
                <a:schemeClr val="tx1"/>
              </a:solidFill>
              <a:ea typeface="宋体" panose="02010600030101010101" pitchFamily="2" charset="-122"/>
            </a:endParaRPr>
          </a:p>
        </p:txBody>
      </p:sp>
      <p:sp>
        <p:nvSpPr>
          <p:cNvPr id="58373"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8</a:t>
            </a:r>
          </a:p>
        </p:txBody>
      </p:sp>
      <p:sp>
        <p:nvSpPr>
          <p:cNvPr id="15366" name="Rectangle 3"/>
          <p:cNvSpPr>
            <a:spLocks noGrp="1" noChangeArrowheads="1"/>
          </p:cNvSpPr>
          <p:nvPr>
            <p:ph type="body" idx="1"/>
          </p:nvPr>
        </p:nvSpPr>
        <p:spPr/>
        <p:txBody>
          <a:bodyPr/>
          <a:lstStyle/>
          <a:p>
            <a:r>
              <a:rPr lang="zh-CN" altLang="en-US"/>
              <a:t>资源计划</a:t>
            </a:r>
          </a:p>
          <a:p>
            <a:pPr lvl="1"/>
            <a:r>
              <a:rPr lang="zh-CN" altLang="en-US"/>
              <a:t>输入</a:t>
            </a:r>
          </a:p>
          <a:p>
            <a:pPr lvl="2"/>
            <a:r>
              <a:rPr lang="en-US" altLang="zh-CN"/>
              <a:t>WBS</a:t>
            </a:r>
            <a:r>
              <a:rPr lang="zh-CN" altLang="en-US"/>
              <a:t>、范围说明书、历史信息、资源信息和政策</a:t>
            </a:r>
          </a:p>
          <a:p>
            <a:pPr lvl="1"/>
            <a:r>
              <a:rPr lang="zh-CN" altLang="en-US"/>
              <a:t>输出</a:t>
            </a:r>
          </a:p>
          <a:p>
            <a:pPr lvl="2"/>
            <a:r>
              <a:rPr lang="zh-CN" altLang="en-US"/>
              <a:t>资源需求清单：包括人员、设备和材料</a:t>
            </a:r>
          </a:p>
        </p:txBody>
      </p:sp>
    </p:spTree>
  </p:cSld>
  <p:clrMapOvr>
    <a:masterClrMapping/>
  </p:clrMapOvr>
  <mc:AlternateContent xmlns:mc="http://schemas.openxmlformats.org/markup-compatibility/2006" xmlns:p14="http://schemas.microsoft.com/office/powerpoint/2010/main">
    <mc:Choice Requires="p14">
      <p:transition spd="slow" p14:dur="2000" advTm="54549"/>
    </mc:Choice>
    <mc:Fallback xmlns="">
      <p:transition spd="slow" advTm="545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F2097FC-AB3D-4FF3-9486-74375530126D}"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63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C75D969-7585-43B2-82C1-AA32B2F8C100}" type="slidenum">
              <a:rPr lang="en-US" altLang="zh-CN" sz="1400" smtClean="0">
                <a:solidFill>
                  <a:schemeClr val="tx1"/>
                </a:solidFill>
                <a:ea typeface="宋体" panose="02010600030101010101" pitchFamily="2" charset="-122"/>
              </a:rPr>
              <a:pPr>
                <a:spcBef>
                  <a:spcPct val="0"/>
                </a:spcBef>
                <a:buFontTx/>
                <a:buNone/>
              </a:pPr>
              <a:t>11</a:t>
            </a:fld>
            <a:endParaRPr lang="en-US" altLang="zh-CN" sz="1400">
              <a:solidFill>
                <a:schemeClr val="tx1"/>
              </a:solidFill>
              <a:ea typeface="宋体" panose="02010600030101010101" pitchFamily="2" charset="-122"/>
            </a:endParaRPr>
          </a:p>
        </p:txBody>
      </p:sp>
      <p:sp>
        <p:nvSpPr>
          <p:cNvPr id="59397"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9</a:t>
            </a:r>
          </a:p>
        </p:txBody>
      </p:sp>
      <p:sp>
        <p:nvSpPr>
          <p:cNvPr id="16390" name="Rectangle 3"/>
          <p:cNvSpPr>
            <a:spLocks noGrp="1" noChangeArrowheads="1"/>
          </p:cNvSpPr>
          <p:nvPr>
            <p:ph type="body" idx="1"/>
          </p:nvPr>
        </p:nvSpPr>
        <p:spPr/>
        <p:txBody>
          <a:bodyPr/>
          <a:lstStyle/>
          <a:p>
            <a:r>
              <a:rPr lang="zh-CN" altLang="en-US"/>
              <a:t>成本估算</a:t>
            </a:r>
          </a:p>
          <a:p>
            <a:pPr lvl="1"/>
            <a:r>
              <a:rPr lang="zh-CN" altLang="en-US"/>
              <a:t>量级估算（</a:t>
            </a:r>
            <a:r>
              <a:rPr lang="en-US" altLang="zh-CN"/>
              <a:t>ROM:rough order of magnitude</a:t>
            </a:r>
            <a:r>
              <a:rPr lang="zh-CN" altLang="en-US"/>
              <a:t>）</a:t>
            </a:r>
          </a:p>
          <a:p>
            <a:pPr lvl="1"/>
            <a:r>
              <a:rPr lang="zh-CN" altLang="en-US"/>
              <a:t>预算估算</a:t>
            </a:r>
          </a:p>
          <a:p>
            <a:pPr lvl="1"/>
            <a:r>
              <a:rPr lang="zh-CN" altLang="en-US"/>
              <a:t>最终估算</a:t>
            </a:r>
          </a:p>
          <a:p>
            <a:pPr lvl="1"/>
            <a:r>
              <a:rPr lang="zh-CN" altLang="en-US"/>
              <a:t>成本管理计划是一份描述如何管理项目中</a:t>
            </a:r>
            <a:r>
              <a:rPr lang="zh-CN" altLang="en-US" u="sng"/>
              <a:t>成本变化</a:t>
            </a:r>
            <a:r>
              <a:rPr lang="zh-CN" altLang="en-US"/>
              <a:t>的文件</a:t>
            </a:r>
          </a:p>
        </p:txBody>
      </p:sp>
    </p:spTree>
  </p:cSld>
  <p:clrMapOvr>
    <a:masterClrMapping/>
  </p:clrMapOvr>
  <mc:AlternateContent xmlns:mc="http://schemas.openxmlformats.org/markup-compatibility/2006" xmlns:p14="http://schemas.microsoft.com/office/powerpoint/2010/main">
    <mc:Choice Requires="p14">
      <p:transition spd="slow" p14:dur="2000" advTm="39250"/>
    </mc:Choice>
    <mc:Fallback xmlns="">
      <p:transition spd="slow" advTm="392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E514968-FB02-47A8-968E-6CC4FFE5446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741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8E34132-FB2E-4742-8F46-971CDF4DAB38}" type="slidenum">
              <a:rPr lang="en-US" altLang="zh-CN" sz="1400" smtClean="0">
                <a:solidFill>
                  <a:schemeClr val="tx1"/>
                </a:solidFill>
                <a:ea typeface="宋体" panose="02010600030101010101" pitchFamily="2" charset="-122"/>
              </a:rPr>
              <a:pPr>
                <a:spcBef>
                  <a:spcPct val="0"/>
                </a:spcBef>
                <a:buFontTx/>
                <a:buNone/>
              </a:pPr>
              <a:t>12</a:t>
            </a:fld>
            <a:endParaRPr lang="en-US" altLang="zh-CN" sz="1400">
              <a:solidFill>
                <a:schemeClr val="tx1"/>
              </a:solidFill>
              <a:ea typeface="宋体" panose="02010600030101010101" pitchFamily="2" charset="-122"/>
            </a:endParaRPr>
          </a:p>
        </p:txBody>
      </p:sp>
      <p:sp>
        <p:nvSpPr>
          <p:cNvPr id="60421" name="Rectangle 1026"/>
          <p:cNvSpPr>
            <a:spLocks noGrp="1" noChangeArrowheads="1"/>
          </p:cNvSpPr>
          <p:nvPr>
            <p:ph type="title"/>
          </p:nvPr>
        </p:nvSpPr>
        <p:spPr/>
        <p:txBody>
          <a:bodyPr/>
          <a:lstStyle/>
          <a:p>
            <a:pPr>
              <a:defRPr/>
            </a:pPr>
            <a:r>
              <a:rPr lang="zh-CN" altLang="en-US"/>
              <a:t>成本估算类型</a:t>
            </a:r>
          </a:p>
        </p:txBody>
      </p:sp>
      <p:graphicFrame>
        <p:nvGraphicFramePr>
          <p:cNvPr id="1091674" name="Group 1114"/>
          <p:cNvGraphicFramePr>
            <a:graphicFrameLocks noGrp="1"/>
          </p:cNvGraphicFramePr>
          <p:nvPr/>
        </p:nvGraphicFramePr>
        <p:xfrm>
          <a:off x="1143000" y="1676400"/>
          <a:ext cx="7772400" cy="4362450"/>
        </p:xfrm>
        <a:graphic>
          <a:graphicData uri="http://schemas.openxmlformats.org/drawingml/2006/table">
            <a:tbl>
              <a:tblPr/>
              <a:tblGrid>
                <a:gridCol w="15049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估算类型</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何时做</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为什么做</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精确度如何</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2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量级估算</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在生命周期中非常早，通常是项目完成前</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5</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年</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为项目选择决策提供成本估算</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25</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75</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2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预算估算</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早，项目完成前</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年</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将资金拨入预算计划</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10</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25</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2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最终估算</a:t>
                      </a: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项目的后期，在项目完成前不足</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年</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为采购提供详情，估算实际成本</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5</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10</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advTm="84789"/>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41B87A6-CAFC-469C-B09C-A81C2E43BB2E}"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84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7F3A8C0-11F7-49EE-BD56-84F3738832DD}" type="slidenum">
              <a:rPr lang="en-US" altLang="zh-CN" sz="1400" smtClean="0">
                <a:solidFill>
                  <a:schemeClr val="tx1"/>
                </a:solidFill>
                <a:ea typeface="宋体" panose="02010600030101010101" pitchFamily="2" charset="-122"/>
              </a:rPr>
              <a:pPr>
                <a:spcBef>
                  <a:spcPct val="0"/>
                </a:spcBef>
                <a:buFontTx/>
                <a:buNone/>
              </a:pPr>
              <a:t>13</a:t>
            </a:fld>
            <a:endParaRPr lang="en-US" altLang="zh-CN" sz="1400">
              <a:solidFill>
                <a:schemeClr val="tx1"/>
              </a:solidFill>
              <a:ea typeface="宋体" panose="02010600030101010101" pitchFamily="2" charset="-122"/>
            </a:endParaRPr>
          </a:p>
        </p:txBody>
      </p:sp>
      <p:sp>
        <p:nvSpPr>
          <p:cNvPr id="61445"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10</a:t>
            </a:r>
          </a:p>
        </p:txBody>
      </p:sp>
      <p:sp>
        <p:nvSpPr>
          <p:cNvPr id="18438" name="Rectangle 3"/>
          <p:cNvSpPr>
            <a:spLocks noGrp="1" noChangeArrowheads="1"/>
          </p:cNvSpPr>
          <p:nvPr>
            <p:ph type="body" idx="1"/>
          </p:nvPr>
        </p:nvSpPr>
        <p:spPr/>
        <p:txBody>
          <a:bodyPr/>
          <a:lstStyle/>
          <a:p>
            <a:r>
              <a:rPr lang="zh-CN" altLang="en-US"/>
              <a:t>成本估算工具和技术</a:t>
            </a:r>
          </a:p>
          <a:p>
            <a:pPr lvl="1"/>
            <a:r>
              <a:rPr lang="zh-CN" altLang="en-US"/>
              <a:t>类比估算法或自顶向下估算法</a:t>
            </a:r>
          </a:p>
          <a:p>
            <a:pPr lvl="2"/>
            <a:r>
              <a:rPr lang="zh-CN" altLang="en-US"/>
              <a:t>使用以前的、相似项目的实际成本作为目前成本估算的根据</a:t>
            </a:r>
          </a:p>
          <a:p>
            <a:pPr lvl="2"/>
            <a:r>
              <a:rPr lang="zh-CN" altLang="en-US"/>
              <a:t>比较节省，但不是很精确</a:t>
            </a:r>
          </a:p>
          <a:p>
            <a:pPr lvl="1"/>
            <a:r>
              <a:rPr lang="zh-CN" altLang="en-US"/>
              <a:t>自底向上估算法</a:t>
            </a:r>
          </a:p>
          <a:p>
            <a:pPr lvl="2"/>
            <a:r>
              <a:rPr lang="zh-CN" altLang="en-US"/>
              <a:t>估算单个工作项和汇总单个工作项成整体项目</a:t>
            </a:r>
          </a:p>
          <a:p>
            <a:pPr lvl="2"/>
            <a:r>
              <a:rPr lang="zh-CN" altLang="en-US"/>
              <a:t>花费时间长，应用代价高</a:t>
            </a:r>
          </a:p>
        </p:txBody>
      </p:sp>
    </p:spTree>
  </p:cSld>
  <p:clrMapOvr>
    <a:masterClrMapping/>
  </p:clrMapOvr>
  <mc:AlternateContent xmlns:mc="http://schemas.openxmlformats.org/markup-compatibility/2006" xmlns:p14="http://schemas.microsoft.com/office/powerpoint/2010/main">
    <mc:Choice Requires="p14">
      <p:transition spd="slow" p14:dur="2000" advTm="175478"/>
    </mc:Choice>
    <mc:Fallback xmlns="">
      <p:transition spd="slow" advTm="1754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56B62D0-9B45-495E-BA45-EEB788E587EC}"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94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CCA054A-9E22-43AF-AE36-B1B2F3B5405C}" type="slidenum">
              <a:rPr lang="en-US" altLang="zh-CN" sz="1400" smtClean="0">
                <a:solidFill>
                  <a:schemeClr val="tx1"/>
                </a:solidFill>
                <a:ea typeface="宋体" panose="02010600030101010101" pitchFamily="2" charset="-122"/>
              </a:rPr>
              <a:pPr>
                <a:spcBef>
                  <a:spcPct val="0"/>
                </a:spcBef>
                <a:buFontTx/>
                <a:buNone/>
              </a:pPr>
              <a:t>14</a:t>
            </a:fld>
            <a:endParaRPr lang="en-US" altLang="zh-CN" sz="1400">
              <a:solidFill>
                <a:schemeClr val="tx1"/>
              </a:solidFill>
              <a:ea typeface="宋体" panose="02010600030101010101" pitchFamily="2" charset="-122"/>
            </a:endParaRPr>
          </a:p>
        </p:txBody>
      </p:sp>
      <p:sp>
        <p:nvSpPr>
          <p:cNvPr id="62469"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11</a:t>
            </a:r>
          </a:p>
        </p:txBody>
      </p:sp>
      <p:sp>
        <p:nvSpPr>
          <p:cNvPr id="19462" name="Rectangle 3"/>
          <p:cNvSpPr>
            <a:spLocks noGrp="1" noChangeArrowheads="1"/>
          </p:cNvSpPr>
          <p:nvPr>
            <p:ph type="body" idx="1"/>
          </p:nvPr>
        </p:nvSpPr>
        <p:spPr/>
        <p:txBody>
          <a:bodyPr/>
          <a:lstStyle/>
          <a:p>
            <a:pPr>
              <a:lnSpc>
                <a:spcPct val="90000"/>
              </a:lnSpc>
            </a:pPr>
            <a:r>
              <a:rPr lang="zh-CN" altLang="en-US" dirty="0"/>
              <a:t>成本估算工具和技术</a:t>
            </a:r>
          </a:p>
          <a:p>
            <a:pPr lvl="1">
              <a:lnSpc>
                <a:spcPct val="90000"/>
              </a:lnSpc>
            </a:pPr>
            <a:r>
              <a:rPr lang="zh-CN" altLang="en-US" dirty="0"/>
              <a:t>参数模型估算法 </a:t>
            </a:r>
            <a:r>
              <a:rPr lang="en-US" altLang="zh-CN" dirty="0"/>
              <a:t>COCOMO</a:t>
            </a:r>
          </a:p>
          <a:p>
            <a:pPr lvl="2">
              <a:lnSpc>
                <a:spcPct val="90000"/>
              </a:lnSpc>
            </a:pPr>
            <a:r>
              <a:rPr lang="en-US" altLang="zh-CN" dirty="0"/>
              <a:t>Effort = C1 EAF(Size)</a:t>
            </a:r>
            <a:r>
              <a:rPr lang="en-US" altLang="zh-CN" baseline="30000" dirty="0"/>
              <a:t>P1</a:t>
            </a:r>
            <a:endParaRPr lang="en-US" altLang="zh-CN" baseline="-25000" dirty="0"/>
          </a:p>
          <a:p>
            <a:pPr lvl="2">
              <a:lnSpc>
                <a:spcPct val="90000"/>
              </a:lnSpc>
            </a:pPr>
            <a:r>
              <a:rPr lang="en-US" altLang="zh-CN" dirty="0"/>
              <a:t>Time = C2 (Effort)</a:t>
            </a:r>
            <a:r>
              <a:rPr lang="en-US" altLang="zh-CN" baseline="30000" dirty="0"/>
              <a:t>P2</a:t>
            </a:r>
            <a:endParaRPr lang="en-US" altLang="zh-CN" dirty="0"/>
          </a:p>
          <a:p>
            <a:pPr lvl="2">
              <a:lnSpc>
                <a:spcPct val="90000"/>
              </a:lnSpc>
            </a:pPr>
            <a:r>
              <a:rPr lang="en-US" altLang="zh-CN" dirty="0"/>
              <a:t>Effort:</a:t>
            </a:r>
            <a:r>
              <a:rPr lang="zh-CN" altLang="en-US" dirty="0"/>
              <a:t>人月的数量</a:t>
            </a:r>
          </a:p>
          <a:p>
            <a:pPr lvl="2">
              <a:lnSpc>
                <a:spcPct val="90000"/>
              </a:lnSpc>
            </a:pPr>
            <a:r>
              <a:rPr lang="en-US" altLang="zh-CN" dirty="0"/>
              <a:t>C1:</a:t>
            </a:r>
            <a:r>
              <a:rPr lang="zh-CN" altLang="en-US" dirty="0"/>
              <a:t>工作量的长整数系数</a:t>
            </a:r>
          </a:p>
          <a:p>
            <a:pPr lvl="2">
              <a:lnSpc>
                <a:spcPct val="90000"/>
              </a:lnSpc>
            </a:pPr>
            <a:r>
              <a:rPr lang="en-US" altLang="zh-CN" dirty="0"/>
              <a:t>EAF:</a:t>
            </a:r>
            <a:r>
              <a:rPr lang="zh-CN" altLang="en-US" dirty="0"/>
              <a:t>刻画领域、人员、环境以及生长过程的制品所用的工作量调整引子</a:t>
            </a:r>
          </a:p>
          <a:p>
            <a:pPr lvl="2">
              <a:lnSpc>
                <a:spcPct val="90000"/>
              </a:lnSpc>
            </a:pPr>
            <a:r>
              <a:rPr lang="en-US" altLang="zh-CN" dirty="0"/>
              <a:t>Size:</a:t>
            </a:r>
            <a:r>
              <a:rPr lang="zh-CN" altLang="en-US" dirty="0"/>
              <a:t>最终产品的大小</a:t>
            </a:r>
          </a:p>
          <a:p>
            <a:pPr lvl="2">
              <a:lnSpc>
                <a:spcPct val="90000"/>
              </a:lnSpc>
            </a:pPr>
            <a:r>
              <a:rPr lang="en-US" altLang="zh-CN" dirty="0"/>
              <a:t>P1:</a:t>
            </a:r>
            <a:r>
              <a:rPr lang="zh-CN" altLang="en-US" dirty="0"/>
              <a:t>刻画用于生产最终产品的过程的内在的规模经济的指数，特别是避免无附加值活动的过程的能力</a:t>
            </a:r>
          </a:p>
          <a:p>
            <a:pPr lvl="2">
              <a:lnSpc>
                <a:spcPct val="90000"/>
              </a:lnSpc>
            </a:pPr>
            <a:r>
              <a:rPr lang="en-US" altLang="zh-CN" dirty="0"/>
              <a:t>Time</a:t>
            </a:r>
            <a:r>
              <a:rPr lang="zh-CN" altLang="en-US" dirty="0"/>
              <a:t>：总月数</a:t>
            </a:r>
          </a:p>
          <a:p>
            <a:pPr lvl="2">
              <a:lnSpc>
                <a:spcPct val="90000"/>
              </a:lnSpc>
            </a:pPr>
            <a:r>
              <a:rPr lang="en-US" altLang="zh-CN" dirty="0"/>
              <a:t>C2:</a:t>
            </a:r>
            <a:r>
              <a:rPr lang="zh-CN" altLang="en-US" dirty="0"/>
              <a:t>进度的长整数系数</a:t>
            </a:r>
          </a:p>
          <a:p>
            <a:pPr lvl="2">
              <a:lnSpc>
                <a:spcPct val="90000"/>
              </a:lnSpc>
            </a:pPr>
            <a:r>
              <a:rPr lang="en-US" altLang="zh-CN" dirty="0"/>
              <a:t>P2:</a:t>
            </a:r>
            <a:r>
              <a:rPr lang="zh-CN" altLang="en-US" dirty="0"/>
              <a:t>刻画在管理一个软件开发工作中内在的惯性和并行性的指数</a:t>
            </a:r>
          </a:p>
        </p:txBody>
      </p:sp>
    </p:spTree>
  </p:cSld>
  <p:clrMapOvr>
    <a:masterClrMapping/>
  </p:clrMapOvr>
  <mc:AlternateContent xmlns:mc="http://schemas.openxmlformats.org/markup-compatibility/2006" xmlns:p14="http://schemas.microsoft.com/office/powerpoint/2010/main">
    <mc:Choice Requires="p14">
      <p:transition spd="slow" p14:dur="2000" advTm="315435"/>
    </mc:Choice>
    <mc:Fallback xmlns="">
      <p:transition spd="slow" advTm="31543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E733CCC-A0BF-47DC-BA0D-BCA74C2F8FA3}"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048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94E0BF2-4890-4751-8B86-817135EF02F8}" type="slidenum">
              <a:rPr lang="en-US" altLang="zh-CN" sz="1400" smtClean="0">
                <a:solidFill>
                  <a:schemeClr val="tx1"/>
                </a:solidFill>
                <a:ea typeface="宋体" panose="02010600030101010101" pitchFamily="2" charset="-122"/>
              </a:rPr>
              <a:pPr>
                <a:spcBef>
                  <a:spcPct val="0"/>
                </a:spcBef>
                <a:buFontTx/>
                <a:buNone/>
              </a:pPr>
              <a:t>15</a:t>
            </a:fld>
            <a:endParaRPr lang="en-US" altLang="zh-CN" sz="1400">
              <a:solidFill>
                <a:schemeClr val="tx1"/>
              </a:solidFill>
              <a:ea typeface="宋体" panose="02010600030101010101" pitchFamily="2" charset="-122"/>
            </a:endParaRPr>
          </a:p>
        </p:txBody>
      </p:sp>
      <p:sp>
        <p:nvSpPr>
          <p:cNvPr id="63493" name="Rectangle 1026"/>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12</a:t>
            </a:r>
          </a:p>
        </p:txBody>
      </p:sp>
      <p:sp>
        <p:nvSpPr>
          <p:cNvPr id="20486" name="Rectangle 1027"/>
          <p:cNvSpPr>
            <a:spLocks noGrp="1" noChangeArrowheads="1"/>
          </p:cNvSpPr>
          <p:nvPr>
            <p:ph type="body" idx="1"/>
          </p:nvPr>
        </p:nvSpPr>
        <p:spPr/>
        <p:txBody>
          <a:bodyPr/>
          <a:lstStyle/>
          <a:p>
            <a:pPr>
              <a:lnSpc>
                <a:spcPct val="90000"/>
              </a:lnSpc>
            </a:pPr>
            <a:r>
              <a:rPr lang="zh-CN" altLang="en-US"/>
              <a:t>有组织模式</a:t>
            </a:r>
          </a:p>
          <a:p>
            <a:pPr lvl="1">
              <a:lnSpc>
                <a:spcPct val="90000"/>
              </a:lnSpc>
            </a:pPr>
            <a:r>
              <a:rPr lang="zh-CN" altLang="en-US"/>
              <a:t>内部的、低复杂度的、具有灵活过程的开发，特性、质量、 成本和进度都可用很小的代价自由的变更</a:t>
            </a:r>
          </a:p>
          <a:p>
            <a:pPr lvl="2">
              <a:lnSpc>
                <a:spcPct val="90000"/>
              </a:lnSpc>
            </a:pPr>
            <a:r>
              <a:rPr lang="en-US" altLang="zh-CN"/>
              <a:t>Effort = 3.2 EAF(Size)</a:t>
            </a:r>
            <a:r>
              <a:rPr lang="en-US" altLang="zh-CN" baseline="30000"/>
              <a:t>1.05</a:t>
            </a:r>
            <a:endParaRPr lang="en-US" altLang="zh-CN" baseline="-25000"/>
          </a:p>
          <a:p>
            <a:pPr lvl="2">
              <a:lnSpc>
                <a:spcPct val="90000"/>
              </a:lnSpc>
            </a:pPr>
            <a:r>
              <a:rPr lang="en-US" altLang="zh-CN"/>
              <a:t>Time = 3.0 (Effort)</a:t>
            </a:r>
            <a:r>
              <a:rPr lang="en-US" altLang="zh-CN" baseline="30000"/>
              <a:t>0.38</a:t>
            </a:r>
          </a:p>
          <a:p>
            <a:pPr>
              <a:lnSpc>
                <a:spcPct val="90000"/>
              </a:lnSpc>
            </a:pPr>
            <a:r>
              <a:rPr lang="zh-CN" altLang="en-US"/>
              <a:t>嵌入式模式</a:t>
            </a:r>
          </a:p>
          <a:p>
            <a:pPr lvl="1">
              <a:lnSpc>
                <a:spcPct val="90000"/>
              </a:lnSpc>
            </a:pPr>
            <a:r>
              <a:rPr lang="zh-CN" altLang="en-US"/>
              <a:t>复杂性、可靠性、实时性是主要问题</a:t>
            </a:r>
          </a:p>
          <a:p>
            <a:pPr lvl="2">
              <a:lnSpc>
                <a:spcPct val="90000"/>
              </a:lnSpc>
            </a:pPr>
            <a:r>
              <a:rPr lang="en-US" altLang="zh-CN"/>
              <a:t>Effort = 3.2 EAF(Size)</a:t>
            </a:r>
            <a:r>
              <a:rPr lang="en-US" altLang="zh-CN" baseline="30000"/>
              <a:t>1.2</a:t>
            </a:r>
            <a:endParaRPr lang="en-US" altLang="zh-CN" baseline="-25000"/>
          </a:p>
          <a:p>
            <a:pPr lvl="2">
              <a:lnSpc>
                <a:spcPct val="90000"/>
              </a:lnSpc>
            </a:pPr>
            <a:r>
              <a:rPr lang="en-US" altLang="zh-CN"/>
              <a:t>Time = 2.8 (Effort)</a:t>
            </a:r>
            <a:r>
              <a:rPr lang="en-US" altLang="zh-CN" baseline="30000"/>
              <a:t>0.35</a:t>
            </a:r>
            <a:endParaRPr lang="en-US" altLang="zh-CN"/>
          </a:p>
        </p:txBody>
      </p:sp>
    </p:spTree>
  </p:cSld>
  <p:clrMapOvr>
    <a:masterClrMapping/>
  </p:clrMapOvr>
  <p:transition spd="slow" advTm="11682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76C6D19-7FE0-400A-AC3B-83BC73651709}"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150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B3B3C84-210A-480C-A475-AF3686853AE5}" type="slidenum">
              <a:rPr lang="en-US" altLang="zh-CN" sz="1400" smtClean="0">
                <a:solidFill>
                  <a:schemeClr val="tx1"/>
                </a:solidFill>
                <a:ea typeface="宋体" panose="02010600030101010101" pitchFamily="2" charset="-122"/>
              </a:rPr>
              <a:pPr>
                <a:spcBef>
                  <a:spcPct val="0"/>
                </a:spcBef>
                <a:buFontTx/>
                <a:buNone/>
              </a:pPr>
              <a:t>16</a:t>
            </a:fld>
            <a:endParaRPr lang="en-US" altLang="zh-CN" sz="1400">
              <a:solidFill>
                <a:schemeClr val="tx1"/>
              </a:solidFill>
              <a:ea typeface="宋体" panose="02010600030101010101" pitchFamily="2" charset="-122"/>
            </a:endParaRPr>
          </a:p>
        </p:txBody>
      </p:sp>
      <p:sp>
        <p:nvSpPr>
          <p:cNvPr id="64517" name="Rectangle 3074"/>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13</a:t>
            </a:r>
          </a:p>
        </p:txBody>
      </p:sp>
      <p:sp>
        <p:nvSpPr>
          <p:cNvPr id="21510" name="Rectangle 3075"/>
          <p:cNvSpPr>
            <a:spLocks noGrp="1" noChangeArrowheads="1"/>
          </p:cNvSpPr>
          <p:nvPr>
            <p:ph type="body" idx="1"/>
          </p:nvPr>
        </p:nvSpPr>
        <p:spPr/>
        <p:txBody>
          <a:bodyPr/>
          <a:lstStyle/>
          <a:p>
            <a:r>
              <a:rPr lang="en-US" altLang="zh-CN"/>
              <a:t>IT</a:t>
            </a:r>
            <a:r>
              <a:rPr lang="zh-CN" altLang="en-US"/>
              <a:t>项目成本估算的典型问题</a:t>
            </a:r>
          </a:p>
          <a:p>
            <a:pPr lvl="1"/>
            <a:r>
              <a:rPr lang="zh-CN" altLang="en-US"/>
              <a:t>为大型项目做估算是一项复杂的问题</a:t>
            </a:r>
          </a:p>
          <a:p>
            <a:pPr lvl="1"/>
            <a:r>
              <a:rPr lang="zh-CN" altLang="en-US"/>
              <a:t>进行软件成本估算的人经常没有太多的成本估算经验</a:t>
            </a:r>
          </a:p>
          <a:p>
            <a:pPr lvl="1"/>
            <a:r>
              <a:rPr lang="zh-CN" altLang="en-US"/>
              <a:t>人们有低估的倾向</a:t>
            </a:r>
          </a:p>
          <a:p>
            <a:pPr lvl="1"/>
            <a:r>
              <a:rPr lang="zh-CN" altLang="en-US"/>
              <a:t>管理者可能要求做估算，但他们真正想要的可能仅是一个数字</a:t>
            </a:r>
          </a:p>
        </p:txBody>
      </p:sp>
    </p:spTree>
  </p:cSld>
  <p:clrMapOvr>
    <a:masterClrMapping/>
  </p:clrMapOvr>
  <mc:AlternateContent xmlns:mc="http://schemas.openxmlformats.org/markup-compatibility/2006" xmlns:p14="http://schemas.microsoft.com/office/powerpoint/2010/main">
    <mc:Choice Requires="p14">
      <p:transition spd="slow" p14:dur="2000" advTm="106934"/>
    </mc:Choice>
    <mc:Fallback xmlns="">
      <p:transition spd="slow" advTm="10693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4F1BA45-771D-416E-B642-DE8CC745BEE2}" type="slidenum">
              <a:rPr lang="ko-KR" altLang="en-US" sz="1400" smtClean="0">
                <a:solidFill>
                  <a:schemeClr val="tx1"/>
                </a:solidFill>
                <a:latin typeface="-쉬리B" pitchFamily="18" charset="-127"/>
                <a:ea typeface="-쉬리B" pitchFamily="18" charset="-127"/>
              </a:rPr>
              <a:pPr>
                <a:spcBef>
                  <a:spcPct val="0"/>
                </a:spcBef>
                <a:buFontTx/>
                <a:buNone/>
              </a:pPr>
              <a:t>17</a:t>
            </a:fld>
            <a:endParaRPr lang="en-US" altLang="ko-KR" sz="1400">
              <a:solidFill>
                <a:schemeClr val="tx1"/>
              </a:solidFill>
              <a:latin typeface="-쉬리B" pitchFamily="18" charset="-127"/>
              <a:ea typeface="-쉬리B" pitchFamily="18" charset="-127"/>
            </a:endParaRPr>
          </a:p>
        </p:txBody>
      </p:sp>
      <p:sp>
        <p:nvSpPr>
          <p:cNvPr id="1036290" name="Rectangle 2"/>
          <p:cNvSpPr>
            <a:spLocks noGrp="1" noChangeArrowheads="1"/>
          </p:cNvSpPr>
          <p:nvPr>
            <p:ph type="title"/>
          </p:nvPr>
        </p:nvSpPr>
        <p:spPr/>
        <p:txBody>
          <a:bodyPr/>
          <a:lstStyle/>
          <a:p>
            <a:pPr eaLnBrk="1" hangingPunct="1">
              <a:defRPr/>
            </a:pPr>
            <a:r>
              <a:rPr lang="zh-CN" altLang="en-US" b="1" dirty="0"/>
              <a:t>估算的概念</a:t>
            </a:r>
          </a:p>
        </p:txBody>
      </p:sp>
      <p:sp>
        <p:nvSpPr>
          <p:cNvPr id="22532" name="Rectangle 3"/>
          <p:cNvSpPr>
            <a:spLocks noGrp="1" noChangeArrowheads="1"/>
          </p:cNvSpPr>
          <p:nvPr>
            <p:ph type="body" idx="1"/>
          </p:nvPr>
        </p:nvSpPr>
        <p:spPr>
          <a:xfrm>
            <a:off x="263525" y="1268413"/>
            <a:ext cx="8027988" cy="4968875"/>
          </a:xfrm>
        </p:spPr>
        <p:txBody>
          <a:bodyPr/>
          <a:lstStyle/>
          <a:p>
            <a:pPr eaLnBrk="1" hangingPunct="1">
              <a:lnSpc>
                <a:spcPct val="130000"/>
              </a:lnSpc>
            </a:pPr>
            <a:r>
              <a:rPr lang="zh-CN" altLang="en-US" sz="2400" b="1"/>
              <a:t>在项目初期要对项目规模，成本和进度进行估算，且是同步进行的</a:t>
            </a:r>
          </a:p>
          <a:p>
            <a:pPr eaLnBrk="1" hangingPunct="1">
              <a:lnSpc>
                <a:spcPct val="130000"/>
              </a:lnSpc>
            </a:pPr>
            <a:r>
              <a:rPr lang="zh-CN" altLang="en-US" sz="2400" b="1"/>
              <a:t>进度估算是从时间角度；成本估算是从费用角度</a:t>
            </a:r>
          </a:p>
          <a:p>
            <a:pPr eaLnBrk="1" hangingPunct="1">
              <a:lnSpc>
                <a:spcPct val="130000"/>
              </a:lnSpc>
            </a:pPr>
            <a:r>
              <a:rPr lang="zh-CN" altLang="en-US" sz="2400" b="1"/>
              <a:t>项目进行过程中，会有更多新的信息，需不断重复进行估算</a:t>
            </a:r>
          </a:p>
          <a:p>
            <a:pPr eaLnBrk="1" hangingPunct="1">
              <a:lnSpc>
                <a:spcPct val="130000"/>
              </a:lnSpc>
            </a:pPr>
            <a:r>
              <a:rPr lang="zh-CN" altLang="en-US" sz="2400" b="1"/>
              <a:t>在项目不同阶段可采用不同估算方法，开始可能很粗糙，随着项目进展，会逐步精细</a:t>
            </a:r>
          </a:p>
          <a:p>
            <a:pPr eaLnBrk="1" hangingPunct="1">
              <a:lnSpc>
                <a:spcPct val="130000"/>
              </a:lnSpc>
            </a:pPr>
            <a:r>
              <a:rPr lang="zh-CN" altLang="en-US" sz="2400" b="1" u="sng"/>
              <a:t>对于估算，没有特效的方法和通用模型，项目经理可根据以前的经验和验证过的指南来提高精度</a:t>
            </a:r>
          </a:p>
        </p:txBody>
      </p:sp>
    </p:spTree>
  </p:cSld>
  <p:clrMapOvr>
    <a:masterClrMapping/>
  </p:clrMapOvr>
  <mc:AlternateContent xmlns:mc="http://schemas.openxmlformats.org/markup-compatibility/2006" xmlns:p14="http://schemas.microsoft.com/office/powerpoint/2010/main">
    <mc:Choice Requires="p14">
      <p:transition spd="slow" p14:dur="2000" advTm="65149"/>
    </mc:Choice>
    <mc:Fallback xmlns="">
      <p:transition spd="slow" advTm="6514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7F2CD994-0163-4128-8B11-1FC1C9F40917}" type="slidenum">
              <a:rPr lang="ko-KR" altLang="en-US" sz="1400" smtClean="0">
                <a:solidFill>
                  <a:schemeClr val="tx1"/>
                </a:solidFill>
                <a:latin typeface="-쉬리B" pitchFamily="18" charset="-127"/>
                <a:ea typeface="-쉬리B" pitchFamily="18" charset="-127"/>
              </a:rPr>
              <a:pPr>
                <a:spcBef>
                  <a:spcPct val="0"/>
                </a:spcBef>
                <a:buFontTx/>
                <a:buNone/>
              </a:pPr>
              <a:t>18</a:t>
            </a:fld>
            <a:endParaRPr lang="en-US" altLang="ko-KR" sz="1400">
              <a:solidFill>
                <a:schemeClr val="tx1"/>
              </a:solidFill>
              <a:latin typeface="-쉬리B" pitchFamily="18" charset="-127"/>
              <a:ea typeface="-쉬리B" pitchFamily="18" charset="-127"/>
            </a:endParaRPr>
          </a:p>
        </p:txBody>
      </p:sp>
      <p:sp>
        <p:nvSpPr>
          <p:cNvPr id="1038338" name="Rectangle 2"/>
          <p:cNvSpPr>
            <a:spLocks noGrp="1" noChangeArrowheads="1"/>
          </p:cNvSpPr>
          <p:nvPr>
            <p:ph type="title"/>
          </p:nvPr>
        </p:nvSpPr>
        <p:spPr/>
        <p:txBody>
          <a:bodyPr/>
          <a:lstStyle/>
          <a:p>
            <a:pPr eaLnBrk="1" hangingPunct="1">
              <a:defRPr/>
            </a:pPr>
            <a:r>
              <a:rPr lang="zh-CN" altLang="en-US" b="1"/>
              <a:t>估算的概念</a:t>
            </a:r>
          </a:p>
        </p:txBody>
      </p:sp>
      <p:sp>
        <p:nvSpPr>
          <p:cNvPr id="24580" name="Rectangle 3"/>
          <p:cNvSpPr>
            <a:spLocks noGrp="1" noChangeArrowheads="1"/>
          </p:cNvSpPr>
          <p:nvPr>
            <p:ph type="body" idx="1"/>
          </p:nvPr>
        </p:nvSpPr>
        <p:spPr/>
        <p:txBody>
          <a:bodyPr/>
          <a:lstStyle/>
          <a:p>
            <a:pPr eaLnBrk="1" hangingPunct="1"/>
            <a:r>
              <a:rPr lang="zh-CN" altLang="en-US" b="1"/>
              <a:t>项目规模与成本的关系</a:t>
            </a:r>
          </a:p>
          <a:p>
            <a:pPr eaLnBrk="1" hangingPunct="1"/>
            <a:r>
              <a:rPr lang="zh-CN" altLang="en-US" b="1"/>
              <a:t>成本估算的定义</a:t>
            </a:r>
          </a:p>
          <a:p>
            <a:pPr eaLnBrk="1" hangingPunct="1"/>
            <a:r>
              <a:rPr lang="zh-CN" altLang="en-US" b="1"/>
              <a:t>成本估算的目标</a:t>
            </a:r>
          </a:p>
        </p:txBody>
      </p:sp>
    </p:spTree>
  </p:cSld>
  <p:clrMapOvr>
    <a:masterClrMapping/>
  </p:clrMapOvr>
  <mc:AlternateContent xmlns:mc="http://schemas.openxmlformats.org/markup-compatibility/2006" xmlns:p14="http://schemas.microsoft.com/office/powerpoint/2010/main">
    <mc:Choice Requires="p14">
      <p:transition spd="slow" p14:dur="2000" advTm="16149"/>
    </mc:Choice>
    <mc:Fallback xmlns="">
      <p:transition spd="slow" advTm="1614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FFE3C4B-B6F2-4CAD-9560-E2C4D8708DF1}" type="slidenum">
              <a:rPr lang="ko-KR" altLang="en-US" sz="1400" smtClean="0">
                <a:solidFill>
                  <a:schemeClr val="tx1"/>
                </a:solidFill>
                <a:latin typeface="-쉬리B" pitchFamily="18" charset="-127"/>
                <a:ea typeface="-쉬리B" pitchFamily="18" charset="-127"/>
              </a:rPr>
              <a:pPr>
                <a:spcBef>
                  <a:spcPct val="0"/>
                </a:spcBef>
                <a:buFontTx/>
                <a:buNone/>
              </a:pPr>
              <a:t>19</a:t>
            </a:fld>
            <a:endParaRPr lang="en-US" altLang="ko-KR" sz="1400">
              <a:solidFill>
                <a:schemeClr val="tx1"/>
              </a:solidFill>
              <a:latin typeface="-쉬리B" pitchFamily="18" charset="-127"/>
              <a:ea typeface="-쉬리B" pitchFamily="18" charset="-127"/>
            </a:endParaRPr>
          </a:p>
        </p:txBody>
      </p:sp>
      <p:sp>
        <p:nvSpPr>
          <p:cNvPr id="1040386" name="Rectangle 2"/>
          <p:cNvSpPr>
            <a:spLocks noGrp="1" noChangeArrowheads="1"/>
          </p:cNvSpPr>
          <p:nvPr>
            <p:ph type="title"/>
          </p:nvPr>
        </p:nvSpPr>
        <p:spPr/>
        <p:txBody>
          <a:bodyPr/>
          <a:lstStyle/>
          <a:p>
            <a:pPr eaLnBrk="1" hangingPunct="1">
              <a:defRPr/>
            </a:pPr>
            <a:r>
              <a:rPr lang="zh-CN" altLang="en-US" b="1" dirty="0"/>
              <a:t>规模与成本的关系</a:t>
            </a:r>
          </a:p>
        </p:txBody>
      </p:sp>
      <p:sp>
        <p:nvSpPr>
          <p:cNvPr id="26628" name="Rectangle 3"/>
          <p:cNvSpPr>
            <a:spLocks noGrp="1" noChangeArrowheads="1"/>
          </p:cNvSpPr>
          <p:nvPr>
            <p:ph type="body" idx="1"/>
          </p:nvPr>
        </p:nvSpPr>
        <p:spPr>
          <a:xfrm>
            <a:off x="304800" y="1423988"/>
            <a:ext cx="8650288" cy="4708525"/>
          </a:xfrm>
        </p:spPr>
        <p:txBody>
          <a:bodyPr/>
          <a:lstStyle/>
          <a:p>
            <a:pPr eaLnBrk="1" hangingPunct="1">
              <a:lnSpc>
                <a:spcPct val="150000"/>
              </a:lnSpc>
            </a:pPr>
            <a:r>
              <a:rPr lang="zh-CN" altLang="en-US" sz="2400" b="1"/>
              <a:t>软件项目规模：从软件项目范围中抽出软件功能，然后确定每个软件功能所必须执行的一系列软件工程任务</a:t>
            </a:r>
          </a:p>
          <a:p>
            <a:pPr eaLnBrk="1" hangingPunct="1">
              <a:lnSpc>
                <a:spcPct val="150000"/>
              </a:lnSpc>
            </a:pPr>
            <a:r>
              <a:rPr lang="zh-CN" altLang="en-US" sz="2400" b="1"/>
              <a:t>项目成本：完成软件项目规模相应付出的代价，是待开发的软件项目需要的资金</a:t>
            </a:r>
          </a:p>
          <a:p>
            <a:pPr eaLnBrk="1" hangingPunct="1">
              <a:lnSpc>
                <a:spcPct val="150000"/>
              </a:lnSpc>
            </a:pPr>
            <a:r>
              <a:rPr lang="zh-CN" altLang="en-US" sz="2400" b="1"/>
              <a:t>规模的单位：代码行，功能点，人天，人月等</a:t>
            </a:r>
          </a:p>
          <a:p>
            <a:pPr eaLnBrk="1" hangingPunct="1">
              <a:lnSpc>
                <a:spcPct val="150000"/>
              </a:lnSpc>
            </a:pPr>
            <a:r>
              <a:rPr lang="zh-CN" altLang="en-US" sz="2400" b="1"/>
              <a:t>成本单位：货币</a:t>
            </a:r>
          </a:p>
          <a:p>
            <a:pPr eaLnBrk="1" hangingPunct="1">
              <a:lnSpc>
                <a:spcPct val="150000"/>
              </a:lnSpc>
            </a:pPr>
            <a:r>
              <a:rPr lang="zh-CN" altLang="en-US" sz="2400" b="1"/>
              <a:t>规模是成本的主要因素，规模确定了，就可确定项目成本</a:t>
            </a:r>
          </a:p>
        </p:txBody>
      </p:sp>
    </p:spTree>
  </p:cSld>
  <p:clrMapOvr>
    <a:masterClrMapping/>
  </p:clrMapOvr>
  <mc:AlternateContent xmlns:mc="http://schemas.openxmlformats.org/markup-compatibility/2006" xmlns:p14="http://schemas.microsoft.com/office/powerpoint/2010/main">
    <mc:Choice Requires="p14">
      <p:transition spd="slow" p14:dur="2000" advTm="115991"/>
    </mc:Choice>
    <mc:Fallback xmlns="">
      <p:transition spd="slow" advTm="1159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7F07057-CFCE-4A5C-B27A-D45A1E62DC6C}"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71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6DA7CC6-BC93-48EE-968F-D7C291B305BB}" type="slidenum">
              <a:rPr lang="en-US" altLang="zh-CN" sz="1400" smtClean="0">
                <a:solidFill>
                  <a:schemeClr val="tx1"/>
                </a:solidFill>
                <a:ea typeface="宋体" panose="02010600030101010101" pitchFamily="2" charset="-122"/>
              </a:rPr>
              <a:pPr>
                <a:spcBef>
                  <a:spcPct val="0"/>
                </a:spcBef>
                <a:buFontTx/>
                <a:buNone/>
              </a:pPr>
              <a:t>2</a:t>
            </a:fld>
            <a:endParaRPr lang="en-US" altLang="zh-CN" sz="1400">
              <a:solidFill>
                <a:schemeClr val="tx1"/>
              </a:solidFill>
              <a:ea typeface="宋体" panose="02010600030101010101" pitchFamily="2" charset="-122"/>
            </a:endParaRPr>
          </a:p>
        </p:txBody>
      </p:sp>
      <p:sp>
        <p:nvSpPr>
          <p:cNvPr id="51205" name="Rectangle 2"/>
          <p:cNvSpPr>
            <a:spLocks noGrp="1" noChangeArrowheads="1"/>
          </p:cNvSpPr>
          <p:nvPr>
            <p:ph type="title"/>
          </p:nvPr>
        </p:nvSpPr>
        <p:spPr/>
        <p:txBody>
          <a:bodyPr/>
          <a:lstStyle/>
          <a:p>
            <a:pPr>
              <a:defRPr/>
            </a:pPr>
            <a:r>
              <a:rPr lang="zh-CN" altLang="en-US" sz="2800" dirty="0"/>
              <a:t>主要目标</a:t>
            </a:r>
            <a:endParaRPr lang="en-US" altLang="zh-CN" sz="1800" dirty="0"/>
          </a:p>
        </p:txBody>
      </p:sp>
      <p:sp>
        <p:nvSpPr>
          <p:cNvPr id="7174" name="Rectangle 3"/>
          <p:cNvSpPr>
            <a:spLocks noGrp="1" noChangeArrowheads="1"/>
          </p:cNvSpPr>
          <p:nvPr>
            <p:ph type="body" idx="1"/>
          </p:nvPr>
        </p:nvSpPr>
        <p:spPr/>
        <p:txBody>
          <a:bodyPr/>
          <a:lstStyle/>
          <a:p>
            <a:r>
              <a:rPr lang="zh-CN" altLang="en-US"/>
              <a:t>了解什么是成本管理</a:t>
            </a:r>
            <a:endParaRPr lang="en-US" altLang="zh-CN"/>
          </a:p>
          <a:p>
            <a:r>
              <a:rPr lang="zh-CN" altLang="en-US"/>
              <a:t>了解成本估算的基本原理</a:t>
            </a:r>
            <a:endParaRPr lang="en-US" altLang="zh-CN"/>
          </a:p>
          <a:p>
            <a:r>
              <a:rPr lang="zh-CN" altLang="en-US"/>
              <a:t>掌握成本估算和预算方法</a:t>
            </a:r>
            <a:endParaRPr lang="en-US" altLang="zh-CN"/>
          </a:p>
          <a:p>
            <a:r>
              <a:rPr lang="zh-CN" altLang="en-US"/>
              <a:t>了解成本管理的过程</a:t>
            </a:r>
            <a:endParaRPr lang="en-US" altLang="zh-CN"/>
          </a:p>
          <a:p>
            <a:pPr lvl="1"/>
            <a:r>
              <a:rPr lang="zh-CN" altLang="en-US"/>
              <a:t>资源计划</a:t>
            </a:r>
            <a:endParaRPr lang="en-US" altLang="zh-CN"/>
          </a:p>
          <a:p>
            <a:pPr lvl="1"/>
            <a:r>
              <a:rPr lang="zh-CN" altLang="en-US"/>
              <a:t>成本估算</a:t>
            </a:r>
            <a:endParaRPr lang="en-US" altLang="zh-CN"/>
          </a:p>
          <a:p>
            <a:pPr lvl="1"/>
            <a:r>
              <a:rPr lang="zh-CN" altLang="en-US"/>
              <a:t>成本管理</a:t>
            </a:r>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405891"/>
    </mc:Choice>
    <mc:Fallback xmlns="">
      <p:transition spd="slow" advTm="40589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3552BE9-83EF-4F20-96D7-679A5527F85D}" type="slidenum">
              <a:rPr lang="ko-KR" altLang="en-US" sz="1400" smtClean="0">
                <a:solidFill>
                  <a:schemeClr val="tx1"/>
                </a:solidFill>
                <a:latin typeface="-쉬리B" pitchFamily="18" charset="-127"/>
                <a:ea typeface="-쉬리B" pitchFamily="18" charset="-127"/>
              </a:rPr>
              <a:pPr>
                <a:spcBef>
                  <a:spcPct val="0"/>
                </a:spcBef>
                <a:buFontTx/>
                <a:buNone/>
              </a:pPr>
              <a:t>20</a:t>
            </a:fld>
            <a:endParaRPr lang="en-US" altLang="ko-KR" sz="1400">
              <a:solidFill>
                <a:schemeClr val="tx1"/>
              </a:solidFill>
              <a:latin typeface="-쉬리B" pitchFamily="18" charset="-127"/>
              <a:ea typeface="-쉬리B" pitchFamily="18" charset="-127"/>
            </a:endParaRPr>
          </a:p>
        </p:txBody>
      </p:sp>
      <p:sp>
        <p:nvSpPr>
          <p:cNvPr id="1042434" name="Rectangle 2"/>
          <p:cNvSpPr>
            <a:spLocks noGrp="1" noChangeArrowheads="1"/>
          </p:cNvSpPr>
          <p:nvPr>
            <p:ph type="title"/>
          </p:nvPr>
        </p:nvSpPr>
        <p:spPr/>
        <p:txBody>
          <a:bodyPr/>
          <a:lstStyle/>
          <a:p>
            <a:pPr eaLnBrk="1" hangingPunct="1">
              <a:defRPr/>
            </a:pPr>
            <a:r>
              <a:rPr lang="zh-CN" altLang="en-US" b="1" dirty="0"/>
              <a:t>成本估算定义</a:t>
            </a:r>
          </a:p>
        </p:txBody>
      </p:sp>
      <p:sp>
        <p:nvSpPr>
          <p:cNvPr id="28676" name="Rectangle 3"/>
          <p:cNvSpPr>
            <a:spLocks noGrp="1" noChangeArrowheads="1"/>
          </p:cNvSpPr>
          <p:nvPr>
            <p:ph type="body" idx="1"/>
          </p:nvPr>
        </p:nvSpPr>
        <p:spPr/>
        <p:txBody>
          <a:bodyPr/>
          <a:lstStyle/>
          <a:p>
            <a:pPr eaLnBrk="1" hangingPunct="1">
              <a:lnSpc>
                <a:spcPct val="150000"/>
              </a:lnSpc>
            </a:pPr>
            <a:r>
              <a:rPr lang="zh-CN" altLang="en-US" b="1"/>
              <a:t>对完成项目所需费用的估计和计划</a:t>
            </a:r>
          </a:p>
          <a:p>
            <a:pPr eaLnBrk="1" hangingPunct="1">
              <a:lnSpc>
                <a:spcPct val="150000"/>
              </a:lnSpc>
            </a:pPr>
            <a:r>
              <a:rPr lang="zh-CN" altLang="en-US" b="1"/>
              <a:t>软件开发成本的估算是以从软件计划，需求分析，设计，编码，测试等过程所花费的代价作为依据</a:t>
            </a:r>
          </a:p>
          <a:p>
            <a:pPr eaLnBrk="1" hangingPunct="1">
              <a:lnSpc>
                <a:spcPct val="150000"/>
              </a:lnSpc>
            </a:pPr>
            <a:r>
              <a:rPr lang="zh-CN" altLang="en-US" b="1"/>
              <a:t>成本估算贯穿于整个软件生存期</a:t>
            </a:r>
          </a:p>
        </p:txBody>
      </p:sp>
    </p:spTree>
  </p:cSld>
  <p:clrMapOvr>
    <a:masterClrMapping/>
  </p:clrMapOvr>
  <mc:AlternateContent xmlns:mc="http://schemas.openxmlformats.org/markup-compatibility/2006" xmlns:p14="http://schemas.microsoft.com/office/powerpoint/2010/main">
    <mc:Choice Requires="p14">
      <p:transition spd="slow" p14:dur="2000" advTm="9889"/>
    </mc:Choice>
    <mc:Fallback xmlns="">
      <p:transition spd="slow" advTm="988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90C80BF-AF13-4D52-A014-250E13921B52}" type="slidenum">
              <a:rPr lang="ko-KR" altLang="en-US" sz="1400" smtClean="0">
                <a:solidFill>
                  <a:schemeClr val="tx1"/>
                </a:solidFill>
                <a:latin typeface="-쉬리B" pitchFamily="18" charset="-127"/>
                <a:ea typeface="-쉬리B" pitchFamily="18" charset="-127"/>
              </a:rPr>
              <a:pPr>
                <a:spcBef>
                  <a:spcPct val="0"/>
                </a:spcBef>
                <a:buFontTx/>
                <a:buNone/>
              </a:pPr>
              <a:t>21</a:t>
            </a:fld>
            <a:endParaRPr lang="en-US" altLang="ko-KR" sz="1400">
              <a:solidFill>
                <a:schemeClr val="tx1"/>
              </a:solidFill>
              <a:latin typeface="-쉬리B" pitchFamily="18" charset="-127"/>
              <a:ea typeface="-쉬리B" pitchFamily="18" charset="-127"/>
            </a:endParaRPr>
          </a:p>
        </p:txBody>
      </p:sp>
      <p:sp>
        <p:nvSpPr>
          <p:cNvPr id="1044482" name="Rectangle 2"/>
          <p:cNvSpPr>
            <a:spLocks noGrp="1" noChangeArrowheads="1"/>
          </p:cNvSpPr>
          <p:nvPr>
            <p:ph type="title"/>
          </p:nvPr>
        </p:nvSpPr>
        <p:spPr/>
        <p:txBody>
          <a:bodyPr/>
          <a:lstStyle/>
          <a:p>
            <a:pPr eaLnBrk="1" hangingPunct="1">
              <a:defRPr/>
            </a:pPr>
            <a:r>
              <a:rPr lang="zh-CN" altLang="en-US" b="1" dirty="0"/>
              <a:t>规模成本估算的目标</a:t>
            </a:r>
          </a:p>
        </p:txBody>
      </p:sp>
      <p:sp>
        <p:nvSpPr>
          <p:cNvPr id="30724" name="Rectangle 3"/>
          <p:cNvSpPr>
            <a:spLocks noGrp="1" noChangeArrowheads="1"/>
          </p:cNvSpPr>
          <p:nvPr>
            <p:ph type="body" idx="1"/>
          </p:nvPr>
        </p:nvSpPr>
        <p:spPr>
          <a:xfrm>
            <a:off x="395288" y="958850"/>
            <a:ext cx="8280400" cy="5638800"/>
          </a:xfrm>
        </p:spPr>
        <p:txBody>
          <a:bodyPr/>
          <a:lstStyle/>
          <a:p>
            <a:pPr eaLnBrk="1" hangingPunct="1">
              <a:lnSpc>
                <a:spcPct val="150000"/>
              </a:lnSpc>
            </a:pPr>
            <a:r>
              <a:rPr lang="zh-CN" altLang="en-US" sz="2400" b="1"/>
              <a:t>最终目标是：</a:t>
            </a:r>
          </a:p>
          <a:p>
            <a:pPr lvl="1" eaLnBrk="1" hangingPunct="1">
              <a:lnSpc>
                <a:spcPct val="150000"/>
              </a:lnSpc>
            </a:pPr>
            <a:r>
              <a:rPr lang="zh-CN" altLang="en-US" sz="2000" b="1"/>
              <a:t>建立软件项目的一个预算</a:t>
            </a:r>
          </a:p>
          <a:p>
            <a:pPr lvl="1" eaLnBrk="1" hangingPunct="1">
              <a:lnSpc>
                <a:spcPct val="150000"/>
              </a:lnSpc>
            </a:pPr>
            <a:r>
              <a:rPr lang="zh-CN" altLang="en-US" sz="2000" b="1"/>
              <a:t>提供控制软件项目的方法</a:t>
            </a:r>
          </a:p>
          <a:p>
            <a:pPr lvl="1" eaLnBrk="1" hangingPunct="1">
              <a:lnSpc>
                <a:spcPct val="150000"/>
              </a:lnSpc>
            </a:pPr>
            <a:r>
              <a:rPr lang="zh-CN" altLang="en-US" sz="2000" b="1"/>
              <a:t>按照预算监控项目的过程</a:t>
            </a:r>
          </a:p>
          <a:p>
            <a:pPr eaLnBrk="1" hangingPunct="1">
              <a:lnSpc>
                <a:spcPct val="150000"/>
              </a:lnSpc>
            </a:pPr>
            <a:r>
              <a:rPr lang="zh-CN" altLang="en-US" sz="2400" b="1"/>
              <a:t>人力成本是总成本的主要部分，实际的人力成本决定了盈利的水平（人力成本很难估算准确）</a:t>
            </a:r>
          </a:p>
          <a:p>
            <a:pPr eaLnBrk="1" hangingPunct="1">
              <a:lnSpc>
                <a:spcPct val="150000"/>
              </a:lnSpc>
            </a:pPr>
            <a:r>
              <a:rPr lang="zh-CN" altLang="en-US" sz="2400" b="1" u="sng"/>
              <a:t>项目过程中要动态监控人力投入情况并与预算进行比较，一旦发现超出预算，应及时处理</a:t>
            </a:r>
          </a:p>
          <a:p>
            <a:pPr eaLnBrk="1" hangingPunct="1">
              <a:lnSpc>
                <a:spcPct val="150000"/>
              </a:lnSpc>
            </a:pPr>
            <a:r>
              <a:rPr lang="zh-CN" altLang="en-US" sz="2400" b="1"/>
              <a:t>确保项目在预算内按时，保质，经济高效地完成项目目标而开展地一种必要的管理活动</a:t>
            </a:r>
          </a:p>
        </p:txBody>
      </p:sp>
    </p:spTree>
  </p:cSld>
  <p:clrMapOvr>
    <a:masterClrMapping/>
  </p:clrMapOvr>
  <mc:AlternateContent xmlns:mc="http://schemas.openxmlformats.org/markup-compatibility/2006" xmlns:p14="http://schemas.microsoft.com/office/powerpoint/2010/main">
    <mc:Choice Requires="p14">
      <p:transition spd="slow" p14:dur="999" advTm="29505"/>
    </mc:Choice>
    <mc:Fallback xmlns="">
      <p:transition spd="slow" advTm="2950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7C67604-BFB3-412E-871B-DEAB1BAA4030}" type="slidenum">
              <a:rPr lang="ko-KR" altLang="en-US" sz="1400" smtClean="0">
                <a:solidFill>
                  <a:schemeClr val="tx1"/>
                </a:solidFill>
                <a:latin typeface="-쉬리B" pitchFamily="18" charset="-127"/>
                <a:ea typeface="-쉬리B" pitchFamily="18" charset="-127"/>
              </a:rPr>
              <a:pPr>
                <a:spcBef>
                  <a:spcPct val="0"/>
                </a:spcBef>
                <a:buFontTx/>
                <a:buNone/>
              </a:pPr>
              <a:t>22</a:t>
            </a:fld>
            <a:endParaRPr lang="en-US" altLang="ko-KR" sz="1400">
              <a:solidFill>
                <a:schemeClr val="tx1"/>
              </a:solidFill>
              <a:latin typeface="-쉬리B" pitchFamily="18" charset="-127"/>
              <a:ea typeface="-쉬리B" pitchFamily="18" charset="-127"/>
            </a:endParaRPr>
          </a:p>
        </p:txBody>
      </p:sp>
      <p:sp>
        <p:nvSpPr>
          <p:cNvPr id="1046530" name="Rectangle 2"/>
          <p:cNvSpPr>
            <a:spLocks noGrp="1" noChangeArrowheads="1"/>
          </p:cNvSpPr>
          <p:nvPr>
            <p:ph type="title"/>
          </p:nvPr>
        </p:nvSpPr>
        <p:spPr/>
        <p:txBody>
          <a:bodyPr/>
          <a:lstStyle/>
          <a:p>
            <a:pPr eaLnBrk="1" hangingPunct="1">
              <a:defRPr/>
            </a:pPr>
            <a:r>
              <a:rPr lang="zh-CN" altLang="en-US" b="1" dirty="0"/>
              <a:t>估算的时机</a:t>
            </a:r>
          </a:p>
        </p:txBody>
      </p:sp>
      <p:sp>
        <p:nvSpPr>
          <p:cNvPr id="32772" name="Rectangle 3"/>
          <p:cNvSpPr>
            <a:spLocks noGrp="1" noChangeArrowheads="1"/>
          </p:cNvSpPr>
          <p:nvPr>
            <p:ph type="body" idx="1"/>
          </p:nvPr>
        </p:nvSpPr>
        <p:spPr>
          <a:xfrm>
            <a:off x="395288" y="1330325"/>
            <a:ext cx="8280400" cy="4994275"/>
          </a:xfrm>
        </p:spPr>
        <p:txBody>
          <a:bodyPr/>
          <a:lstStyle/>
          <a:p>
            <a:pPr eaLnBrk="1" hangingPunct="1">
              <a:lnSpc>
                <a:spcPct val="150000"/>
              </a:lnSpc>
            </a:pPr>
            <a:r>
              <a:rPr lang="zh-CN" altLang="en-US" sz="2400" b="1"/>
              <a:t>软件项目估算不是一个一劳永逸的活动，它是随项目的</a:t>
            </a:r>
            <a:r>
              <a:rPr lang="zh-CN" altLang="en-US" sz="2400" b="1" u="sng"/>
              <a:t>进行而进行的一个逐步求精过程</a:t>
            </a:r>
            <a:r>
              <a:rPr lang="zh-CN" altLang="en-US" sz="2400" b="1"/>
              <a:t>。</a:t>
            </a:r>
          </a:p>
          <a:p>
            <a:pPr eaLnBrk="1" hangingPunct="1">
              <a:lnSpc>
                <a:spcPct val="150000"/>
              </a:lnSpc>
            </a:pPr>
            <a:r>
              <a:rPr lang="zh-CN" altLang="en-US" sz="2400" b="1"/>
              <a:t>选择合适的时间点进行估算</a:t>
            </a:r>
            <a:endParaRPr lang="en-US" altLang="zh-CN" sz="2400" b="1"/>
          </a:p>
          <a:p>
            <a:pPr lvl="1" eaLnBrk="1" hangingPunct="1">
              <a:lnSpc>
                <a:spcPct val="150000"/>
              </a:lnSpc>
            </a:pPr>
            <a:r>
              <a:rPr lang="zh-CN" altLang="en-US" sz="2000" b="1"/>
              <a:t>在软件项目进行过程中，随时进行估算当然是可以的，随时对变化作出回应，更准确地改善和实施下一步的项目计划。</a:t>
            </a:r>
            <a:endParaRPr lang="en-US" altLang="zh-CN" sz="2000" b="1"/>
          </a:p>
          <a:p>
            <a:pPr lvl="1" eaLnBrk="1" hangingPunct="1">
              <a:lnSpc>
                <a:spcPct val="150000"/>
              </a:lnSpc>
            </a:pPr>
            <a:r>
              <a:rPr lang="zh-CN" altLang="en-US" sz="2000" b="1"/>
              <a:t>但这不是最好的选择，因为，估算本身也需要成本，所以选择</a:t>
            </a:r>
            <a:r>
              <a:rPr lang="zh-CN" altLang="en-US" sz="2000" b="1" u="sng"/>
              <a:t>合适的时间点进行估算是估算中</a:t>
            </a:r>
            <a:r>
              <a:rPr lang="zh-CN" altLang="en-US" sz="2000" b="1"/>
              <a:t>必须考虑的一个问题。</a:t>
            </a:r>
          </a:p>
        </p:txBody>
      </p:sp>
    </p:spTree>
  </p:cSld>
  <p:clrMapOvr>
    <a:masterClrMapping/>
  </p:clrMapOvr>
  <mc:AlternateContent xmlns:mc="http://schemas.openxmlformats.org/markup-compatibility/2006" xmlns:p14="http://schemas.microsoft.com/office/powerpoint/2010/main">
    <mc:Choice Requires="p14">
      <p:transition spd="slow" p14:dur="2000" advTm="27121"/>
    </mc:Choice>
    <mc:Fallback xmlns="">
      <p:transition spd="slow" advTm="2712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xfrm>
            <a:off x="6594475" y="62547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AD38D35-D510-4AB6-AA07-E40CCD13DE3C}" type="slidenum">
              <a:rPr lang="ko-KR" altLang="en-US" sz="1400" smtClean="0">
                <a:solidFill>
                  <a:schemeClr val="tx1"/>
                </a:solidFill>
                <a:latin typeface="-쉬리B" pitchFamily="18" charset="-127"/>
                <a:ea typeface="-쉬리B" pitchFamily="18" charset="-127"/>
              </a:rPr>
              <a:pPr>
                <a:spcBef>
                  <a:spcPct val="0"/>
                </a:spcBef>
                <a:buFontTx/>
                <a:buNone/>
              </a:pPr>
              <a:t>23</a:t>
            </a:fld>
            <a:endParaRPr lang="en-US" altLang="ko-KR" sz="1400">
              <a:solidFill>
                <a:schemeClr val="tx1"/>
              </a:solidFill>
              <a:latin typeface="-쉬리B" pitchFamily="18" charset="-127"/>
              <a:ea typeface="-쉬리B" pitchFamily="18" charset="-127"/>
            </a:endParaRPr>
          </a:p>
        </p:txBody>
      </p:sp>
      <p:sp>
        <p:nvSpPr>
          <p:cNvPr id="1048578" name="Rectangle 2"/>
          <p:cNvSpPr>
            <a:spLocks noGrp="1" noChangeArrowheads="1"/>
          </p:cNvSpPr>
          <p:nvPr>
            <p:ph type="title"/>
          </p:nvPr>
        </p:nvSpPr>
        <p:spPr/>
        <p:txBody>
          <a:bodyPr/>
          <a:lstStyle/>
          <a:p>
            <a:pPr eaLnBrk="1" hangingPunct="1">
              <a:defRPr/>
            </a:pPr>
            <a:r>
              <a:rPr lang="zh-CN" altLang="en-US" b="1"/>
              <a:t>估算的时机</a:t>
            </a:r>
          </a:p>
        </p:txBody>
      </p:sp>
      <p:grpSp>
        <p:nvGrpSpPr>
          <p:cNvPr id="34820" name="Group 3"/>
          <p:cNvGrpSpPr>
            <a:grpSpLocks/>
          </p:cNvGrpSpPr>
          <p:nvPr/>
        </p:nvGrpSpPr>
        <p:grpSpPr bwMode="auto">
          <a:xfrm>
            <a:off x="220663" y="1357313"/>
            <a:ext cx="8713787" cy="4824412"/>
            <a:chOff x="113" y="1071"/>
            <a:chExt cx="5489" cy="3039"/>
          </a:xfrm>
        </p:grpSpPr>
        <p:sp>
          <p:nvSpPr>
            <p:cNvPr id="34826" name="Rectangle 4"/>
            <p:cNvSpPr>
              <a:spLocks noChangeArrowheads="1"/>
            </p:cNvSpPr>
            <p:nvPr/>
          </p:nvSpPr>
          <p:spPr bwMode="auto">
            <a:xfrm>
              <a:off x="1837" y="1071"/>
              <a:ext cx="2177"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软件产品生命周期</a:t>
              </a:r>
            </a:p>
          </p:txBody>
        </p:sp>
        <p:sp>
          <p:nvSpPr>
            <p:cNvPr id="34827" name="Rectangle 5"/>
            <p:cNvSpPr>
              <a:spLocks noChangeArrowheads="1"/>
            </p:cNvSpPr>
            <p:nvPr/>
          </p:nvSpPr>
          <p:spPr bwMode="auto">
            <a:xfrm>
              <a:off x="113" y="1842"/>
              <a:ext cx="907"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计划软件产品</a:t>
              </a:r>
            </a:p>
          </p:txBody>
        </p:sp>
        <p:sp>
          <p:nvSpPr>
            <p:cNvPr id="34828" name="Rectangle 6"/>
            <p:cNvSpPr>
              <a:spLocks noChangeArrowheads="1"/>
            </p:cNvSpPr>
            <p:nvPr/>
          </p:nvSpPr>
          <p:spPr bwMode="auto">
            <a:xfrm>
              <a:off x="113" y="2251"/>
              <a:ext cx="416"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客户</a:t>
              </a:r>
            </a:p>
            <a:p>
              <a:pPr algn="ctr" eaLnBrk="1" hangingPunct="1">
                <a:spcBef>
                  <a:spcPct val="0"/>
                </a:spcBef>
                <a:buFontTx/>
                <a:buNone/>
              </a:pPr>
              <a:r>
                <a:rPr kumimoji="0" lang="zh-CN" altLang="en-US" sz="1800">
                  <a:solidFill>
                    <a:schemeClr val="tx1"/>
                  </a:solidFill>
                  <a:ea typeface="宋体" panose="02010600030101010101" pitchFamily="2" charset="-122"/>
                </a:rPr>
                <a:t>需求</a:t>
              </a:r>
            </a:p>
          </p:txBody>
        </p:sp>
        <p:sp>
          <p:nvSpPr>
            <p:cNvPr id="34829" name="Rectangle 7"/>
            <p:cNvSpPr>
              <a:spLocks noChangeArrowheads="1"/>
            </p:cNvSpPr>
            <p:nvPr/>
          </p:nvSpPr>
          <p:spPr bwMode="auto">
            <a:xfrm>
              <a:off x="529" y="2251"/>
              <a:ext cx="491"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产品</a:t>
              </a:r>
            </a:p>
            <a:p>
              <a:pPr algn="ctr" eaLnBrk="1" hangingPunct="1">
                <a:spcBef>
                  <a:spcPct val="0"/>
                </a:spcBef>
                <a:buFontTx/>
                <a:buNone/>
              </a:pPr>
              <a:r>
                <a:rPr kumimoji="0" lang="zh-CN" altLang="en-US" sz="1800">
                  <a:solidFill>
                    <a:schemeClr val="tx1"/>
                  </a:solidFill>
                  <a:ea typeface="宋体" panose="02010600030101010101" pitchFamily="2" charset="-122"/>
                </a:rPr>
                <a:t>定义</a:t>
              </a:r>
            </a:p>
          </p:txBody>
        </p:sp>
        <p:sp>
          <p:nvSpPr>
            <p:cNvPr id="34830" name="Rectangle 8"/>
            <p:cNvSpPr>
              <a:spLocks noChangeArrowheads="1"/>
            </p:cNvSpPr>
            <p:nvPr/>
          </p:nvSpPr>
          <p:spPr bwMode="auto">
            <a:xfrm>
              <a:off x="1337" y="1842"/>
              <a:ext cx="863"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开发软件产品</a:t>
              </a:r>
            </a:p>
          </p:txBody>
        </p:sp>
        <p:sp>
          <p:nvSpPr>
            <p:cNvPr id="34831" name="Rectangle 9"/>
            <p:cNvSpPr>
              <a:spLocks noChangeArrowheads="1"/>
            </p:cNvSpPr>
            <p:nvPr/>
          </p:nvSpPr>
          <p:spPr bwMode="auto">
            <a:xfrm>
              <a:off x="1337" y="2251"/>
              <a:ext cx="409"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设计</a:t>
              </a:r>
            </a:p>
          </p:txBody>
        </p:sp>
        <p:sp>
          <p:nvSpPr>
            <p:cNvPr id="34832" name="Rectangle 10"/>
            <p:cNvSpPr>
              <a:spLocks noChangeArrowheads="1"/>
            </p:cNvSpPr>
            <p:nvPr/>
          </p:nvSpPr>
          <p:spPr bwMode="auto">
            <a:xfrm>
              <a:off x="1746" y="2251"/>
              <a:ext cx="454"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实现</a:t>
              </a:r>
            </a:p>
          </p:txBody>
        </p:sp>
        <p:sp>
          <p:nvSpPr>
            <p:cNvPr id="34833" name="Rectangle 11"/>
            <p:cNvSpPr>
              <a:spLocks noChangeArrowheads="1"/>
            </p:cNvSpPr>
            <p:nvPr/>
          </p:nvSpPr>
          <p:spPr bwMode="auto">
            <a:xfrm>
              <a:off x="2517" y="1842"/>
              <a:ext cx="862"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验证软件产品</a:t>
              </a:r>
            </a:p>
          </p:txBody>
        </p:sp>
        <p:sp>
          <p:nvSpPr>
            <p:cNvPr id="34834" name="Rectangle 12"/>
            <p:cNvSpPr>
              <a:spLocks noChangeArrowheads="1"/>
            </p:cNvSpPr>
            <p:nvPr/>
          </p:nvSpPr>
          <p:spPr bwMode="auto">
            <a:xfrm>
              <a:off x="2517" y="2251"/>
              <a:ext cx="408"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测试</a:t>
              </a:r>
            </a:p>
          </p:txBody>
        </p:sp>
        <p:sp>
          <p:nvSpPr>
            <p:cNvPr id="34835" name="Rectangle 13"/>
            <p:cNvSpPr>
              <a:spLocks noChangeArrowheads="1"/>
            </p:cNvSpPr>
            <p:nvPr/>
          </p:nvSpPr>
          <p:spPr bwMode="auto">
            <a:xfrm>
              <a:off x="2925" y="2251"/>
              <a:ext cx="454"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评审</a:t>
              </a:r>
            </a:p>
          </p:txBody>
        </p:sp>
        <p:sp>
          <p:nvSpPr>
            <p:cNvPr id="34836" name="Rectangle 14"/>
            <p:cNvSpPr>
              <a:spLocks noChangeArrowheads="1"/>
            </p:cNvSpPr>
            <p:nvPr/>
          </p:nvSpPr>
          <p:spPr bwMode="auto">
            <a:xfrm>
              <a:off x="3560" y="1842"/>
              <a:ext cx="863"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使用软件产品</a:t>
              </a:r>
            </a:p>
          </p:txBody>
        </p:sp>
        <p:sp>
          <p:nvSpPr>
            <p:cNvPr id="34837" name="Rectangle 15"/>
            <p:cNvSpPr>
              <a:spLocks noChangeArrowheads="1"/>
            </p:cNvSpPr>
            <p:nvPr/>
          </p:nvSpPr>
          <p:spPr bwMode="auto">
            <a:xfrm>
              <a:off x="3560" y="2251"/>
              <a:ext cx="409"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运行</a:t>
              </a:r>
            </a:p>
          </p:txBody>
        </p:sp>
        <p:sp>
          <p:nvSpPr>
            <p:cNvPr id="34838" name="Rectangle 16"/>
            <p:cNvSpPr>
              <a:spLocks noChangeArrowheads="1"/>
            </p:cNvSpPr>
            <p:nvPr/>
          </p:nvSpPr>
          <p:spPr bwMode="auto">
            <a:xfrm>
              <a:off x="3969" y="2251"/>
              <a:ext cx="454"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维护</a:t>
              </a:r>
            </a:p>
          </p:txBody>
        </p:sp>
        <p:sp>
          <p:nvSpPr>
            <p:cNvPr id="34839" name="Rectangle 17"/>
            <p:cNvSpPr>
              <a:spLocks noChangeArrowheads="1"/>
            </p:cNvSpPr>
            <p:nvPr/>
          </p:nvSpPr>
          <p:spPr bwMode="auto">
            <a:xfrm>
              <a:off x="4740" y="1842"/>
              <a:ext cx="862"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淘汰软件产品</a:t>
              </a:r>
            </a:p>
          </p:txBody>
        </p:sp>
        <p:sp>
          <p:nvSpPr>
            <p:cNvPr id="34840" name="Rectangle 18"/>
            <p:cNvSpPr>
              <a:spLocks noChangeArrowheads="1"/>
            </p:cNvSpPr>
            <p:nvPr/>
          </p:nvSpPr>
          <p:spPr bwMode="auto">
            <a:xfrm>
              <a:off x="4740" y="2251"/>
              <a:ext cx="408"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a:t>
              </a:r>
            </a:p>
            <a:p>
              <a:pPr algn="ctr" eaLnBrk="1" hangingPunct="1">
                <a:spcBef>
                  <a:spcPct val="0"/>
                </a:spcBef>
                <a:buFontTx/>
                <a:buNone/>
              </a:pPr>
              <a:r>
                <a:rPr kumimoji="0" lang="zh-CN" altLang="en-US" sz="1800">
                  <a:solidFill>
                    <a:schemeClr val="tx1"/>
                  </a:solidFill>
                  <a:ea typeface="宋体" panose="02010600030101010101" pitchFamily="2" charset="-122"/>
                </a:rPr>
                <a:t>升级</a:t>
              </a:r>
            </a:p>
          </p:txBody>
        </p:sp>
        <p:sp>
          <p:nvSpPr>
            <p:cNvPr id="34841" name="Rectangle 19"/>
            <p:cNvSpPr>
              <a:spLocks noChangeArrowheads="1"/>
            </p:cNvSpPr>
            <p:nvPr/>
          </p:nvSpPr>
          <p:spPr bwMode="auto">
            <a:xfrm>
              <a:off x="5148" y="2251"/>
              <a:ext cx="454" cy="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更换</a:t>
              </a:r>
            </a:p>
            <a:p>
              <a:pPr algn="ctr" eaLnBrk="1" hangingPunct="1">
                <a:spcBef>
                  <a:spcPct val="0"/>
                </a:spcBef>
                <a:buFontTx/>
                <a:buNone/>
              </a:pPr>
              <a:r>
                <a:rPr kumimoji="0" lang="zh-CN" altLang="en-US" sz="1800">
                  <a:solidFill>
                    <a:schemeClr val="tx1"/>
                  </a:solidFill>
                  <a:ea typeface="宋体" panose="02010600030101010101" pitchFamily="2" charset="-122"/>
                </a:rPr>
                <a:t>系统</a:t>
              </a:r>
            </a:p>
          </p:txBody>
        </p:sp>
        <p:cxnSp>
          <p:nvCxnSpPr>
            <p:cNvPr id="34842" name="AutoShape 20"/>
            <p:cNvCxnSpPr>
              <a:cxnSpLocks noChangeShapeType="1"/>
              <a:stCxn id="34826" idx="2"/>
              <a:endCxn id="34827" idx="0"/>
            </p:cNvCxnSpPr>
            <p:nvPr/>
          </p:nvCxnSpPr>
          <p:spPr bwMode="auto">
            <a:xfrm rot="5400000">
              <a:off x="1566" y="481"/>
              <a:ext cx="362" cy="2359"/>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1"/>
            <p:cNvCxnSpPr>
              <a:cxnSpLocks noChangeShapeType="1"/>
              <a:stCxn id="34826" idx="2"/>
              <a:endCxn id="34839" idx="0"/>
            </p:cNvCxnSpPr>
            <p:nvPr/>
          </p:nvCxnSpPr>
          <p:spPr bwMode="auto">
            <a:xfrm rot="16200000" flipH="1">
              <a:off x="3868" y="538"/>
              <a:ext cx="362" cy="2245"/>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AutoShape 22"/>
            <p:cNvCxnSpPr>
              <a:cxnSpLocks noChangeShapeType="1"/>
              <a:stCxn id="34826" idx="2"/>
              <a:endCxn id="34830" idx="0"/>
            </p:cNvCxnSpPr>
            <p:nvPr/>
          </p:nvCxnSpPr>
          <p:spPr bwMode="auto">
            <a:xfrm rot="5400000">
              <a:off x="2167" y="1082"/>
              <a:ext cx="362" cy="1157"/>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5" name="AutoShape 23"/>
            <p:cNvCxnSpPr>
              <a:cxnSpLocks noChangeShapeType="1"/>
              <a:stCxn id="34826" idx="2"/>
              <a:endCxn id="34833" idx="0"/>
            </p:cNvCxnSpPr>
            <p:nvPr/>
          </p:nvCxnSpPr>
          <p:spPr bwMode="auto">
            <a:xfrm rot="16200000" flipH="1">
              <a:off x="2756" y="1650"/>
              <a:ext cx="362" cy="22"/>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6" name="AutoShape 24"/>
            <p:cNvCxnSpPr>
              <a:cxnSpLocks noChangeShapeType="1"/>
              <a:stCxn id="34826" idx="2"/>
              <a:endCxn id="34836" idx="0"/>
            </p:cNvCxnSpPr>
            <p:nvPr/>
          </p:nvCxnSpPr>
          <p:spPr bwMode="auto">
            <a:xfrm rot="16200000" flipH="1">
              <a:off x="3278" y="1128"/>
              <a:ext cx="362" cy="1066"/>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7" name="Rectangle 25"/>
            <p:cNvSpPr>
              <a:spLocks noChangeArrowheads="1"/>
            </p:cNvSpPr>
            <p:nvPr/>
          </p:nvSpPr>
          <p:spPr bwMode="auto">
            <a:xfrm>
              <a:off x="1383" y="3566"/>
              <a:ext cx="1542" cy="5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软件估算</a:t>
              </a:r>
            </a:p>
          </p:txBody>
        </p:sp>
        <p:cxnSp>
          <p:nvCxnSpPr>
            <p:cNvPr id="34848" name="AutoShape 26"/>
            <p:cNvCxnSpPr>
              <a:cxnSpLocks noChangeShapeType="1"/>
              <a:stCxn id="34829" idx="1"/>
              <a:endCxn id="34847" idx="0"/>
            </p:cNvCxnSpPr>
            <p:nvPr/>
          </p:nvCxnSpPr>
          <p:spPr bwMode="auto">
            <a:xfrm rot="10800000" flipH="1" flipV="1">
              <a:off x="529" y="2614"/>
              <a:ext cx="1625" cy="952"/>
            </a:xfrm>
            <a:prstGeom prst="bentConnector4">
              <a:avLst>
                <a:gd name="adj1" fmla="val 611"/>
                <a:gd name="adj2" fmla="val 6901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9" name="Line 27"/>
            <p:cNvSpPr>
              <a:spLocks noChangeShapeType="1"/>
            </p:cNvSpPr>
            <p:nvPr/>
          </p:nvSpPr>
          <p:spPr bwMode="auto">
            <a:xfrm>
              <a:off x="1020" y="2478"/>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0" name="Line 28"/>
            <p:cNvSpPr>
              <a:spLocks noChangeShapeType="1"/>
            </p:cNvSpPr>
            <p:nvPr/>
          </p:nvSpPr>
          <p:spPr bwMode="auto">
            <a:xfrm>
              <a:off x="2200" y="247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1" name="Line 29"/>
            <p:cNvSpPr>
              <a:spLocks noChangeShapeType="1"/>
            </p:cNvSpPr>
            <p:nvPr/>
          </p:nvSpPr>
          <p:spPr bwMode="auto">
            <a:xfrm>
              <a:off x="3379" y="2478"/>
              <a:ext cx="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2" name="Line 30"/>
            <p:cNvSpPr>
              <a:spLocks noChangeShapeType="1"/>
            </p:cNvSpPr>
            <p:nvPr/>
          </p:nvSpPr>
          <p:spPr bwMode="auto">
            <a:xfrm>
              <a:off x="4422" y="2478"/>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4853" name="AutoShape 31"/>
            <p:cNvCxnSpPr>
              <a:cxnSpLocks noChangeShapeType="1"/>
              <a:stCxn id="34847" idx="0"/>
              <a:endCxn id="34837" idx="3"/>
            </p:cNvCxnSpPr>
            <p:nvPr/>
          </p:nvCxnSpPr>
          <p:spPr bwMode="auto">
            <a:xfrm rot="-5400000">
              <a:off x="2586" y="2182"/>
              <a:ext cx="952" cy="1815"/>
            </a:xfrm>
            <a:prstGeom prst="bentConnector4">
              <a:avLst>
                <a:gd name="adj1" fmla="val 30986"/>
                <a:gd name="adj2" fmla="val 10049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54" name="Line 32"/>
            <p:cNvSpPr>
              <a:spLocks noChangeShapeType="1"/>
            </p:cNvSpPr>
            <p:nvPr/>
          </p:nvSpPr>
          <p:spPr bwMode="auto">
            <a:xfrm>
              <a:off x="1156" y="2478"/>
              <a:ext cx="0"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5" name="Line 33"/>
            <p:cNvSpPr>
              <a:spLocks noChangeShapeType="1"/>
            </p:cNvSpPr>
            <p:nvPr/>
          </p:nvSpPr>
          <p:spPr bwMode="auto">
            <a:xfrm>
              <a:off x="1746" y="2976"/>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6" name="Line 34"/>
            <p:cNvSpPr>
              <a:spLocks noChangeShapeType="1"/>
            </p:cNvSpPr>
            <p:nvPr/>
          </p:nvSpPr>
          <p:spPr bwMode="auto">
            <a:xfrm>
              <a:off x="2336" y="2478"/>
              <a:ext cx="0"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21" name="Rectangle 35"/>
          <p:cNvSpPr>
            <a:spLocks noChangeArrowheads="1"/>
          </p:cNvSpPr>
          <p:nvPr/>
        </p:nvSpPr>
        <p:spPr bwMode="auto">
          <a:xfrm>
            <a:off x="652463" y="47418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b="0">
                <a:solidFill>
                  <a:schemeClr val="tx1"/>
                </a:solidFill>
                <a:ea typeface="宋体" panose="02010600030101010101" pitchFamily="2" charset="-122"/>
              </a:rPr>
              <a:t>①</a:t>
            </a:r>
          </a:p>
        </p:txBody>
      </p:sp>
      <p:sp>
        <p:nvSpPr>
          <p:cNvPr id="34822" name="Rectangle 36"/>
          <p:cNvSpPr>
            <a:spLocks noChangeArrowheads="1"/>
          </p:cNvSpPr>
          <p:nvPr/>
        </p:nvSpPr>
        <p:spPr bwMode="auto">
          <a:xfrm>
            <a:off x="1733550" y="47355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b="0">
                <a:solidFill>
                  <a:schemeClr val="tx1"/>
                </a:solidFill>
                <a:ea typeface="宋体" panose="02010600030101010101" pitchFamily="2" charset="-122"/>
              </a:rPr>
              <a:t>②</a:t>
            </a:r>
          </a:p>
        </p:txBody>
      </p:sp>
      <p:sp>
        <p:nvSpPr>
          <p:cNvPr id="34823" name="Rectangle 37"/>
          <p:cNvSpPr>
            <a:spLocks noChangeArrowheads="1"/>
          </p:cNvSpPr>
          <p:nvPr/>
        </p:nvSpPr>
        <p:spPr bwMode="auto">
          <a:xfrm>
            <a:off x="2616200" y="47418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b="0">
                <a:solidFill>
                  <a:schemeClr val="tx1"/>
                </a:solidFill>
                <a:ea typeface="宋体" panose="02010600030101010101" pitchFamily="2" charset="-122"/>
              </a:rPr>
              <a:t>③</a:t>
            </a:r>
          </a:p>
        </p:txBody>
      </p:sp>
      <p:sp>
        <p:nvSpPr>
          <p:cNvPr id="34824" name="Rectangle 38"/>
          <p:cNvSpPr>
            <a:spLocks noChangeArrowheads="1"/>
          </p:cNvSpPr>
          <p:nvPr/>
        </p:nvSpPr>
        <p:spPr bwMode="auto">
          <a:xfrm>
            <a:off x="3533775" y="47418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b="0">
                <a:solidFill>
                  <a:schemeClr val="tx1"/>
                </a:solidFill>
                <a:ea typeface="宋体" panose="02010600030101010101" pitchFamily="2" charset="-122"/>
              </a:rPr>
              <a:t>④</a:t>
            </a:r>
          </a:p>
        </p:txBody>
      </p:sp>
      <p:sp>
        <p:nvSpPr>
          <p:cNvPr id="34825" name="Rectangle 39"/>
          <p:cNvSpPr>
            <a:spLocks noChangeArrowheads="1"/>
          </p:cNvSpPr>
          <p:nvPr/>
        </p:nvSpPr>
        <p:spPr bwMode="auto">
          <a:xfrm>
            <a:off x="6145213" y="47355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b="0">
                <a:solidFill>
                  <a:schemeClr val="tx1"/>
                </a:solidFill>
                <a:ea typeface="宋体" panose="02010600030101010101" pitchFamily="2" charset="-122"/>
              </a:rPr>
              <a:t>⑤</a:t>
            </a:r>
          </a:p>
        </p:txBody>
      </p:sp>
    </p:spTree>
  </p:cSld>
  <p:clrMapOvr>
    <a:masterClrMapping/>
  </p:clrMapOvr>
  <mc:AlternateContent xmlns:mc="http://schemas.openxmlformats.org/markup-compatibility/2006" xmlns:p14="http://schemas.microsoft.com/office/powerpoint/2010/main">
    <mc:Choice Requires="p14">
      <p:transition spd="slow" p14:dur="2000" advTm="16082"/>
    </mc:Choice>
    <mc:Fallback xmlns="">
      <p:transition spd="slow" advTm="1608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E890D7F-A3EE-4E3D-83D2-AC625374C429}" type="slidenum">
              <a:rPr lang="ko-KR" altLang="en-US" sz="1400" smtClean="0">
                <a:solidFill>
                  <a:schemeClr val="tx1"/>
                </a:solidFill>
                <a:latin typeface="-쉬리B" pitchFamily="18" charset="-127"/>
                <a:ea typeface="-쉬리B" pitchFamily="18" charset="-127"/>
              </a:rPr>
              <a:pPr>
                <a:spcBef>
                  <a:spcPct val="0"/>
                </a:spcBef>
                <a:buFontTx/>
                <a:buNone/>
              </a:pPr>
              <a:t>24</a:t>
            </a:fld>
            <a:endParaRPr lang="en-US" altLang="ko-KR" sz="1400">
              <a:solidFill>
                <a:schemeClr val="tx1"/>
              </a:solidFill>
              <a:latin typeface="-쉬리B" pitchFamily="18" charset="-127"/>
              <a:ea typeface="-쉬리B" pitchFamily="18" charset="-127"/>
            </a:endParaRPr>
          </a:p>
        </p:txBody>
      </p:sp>
      <p:sp>
        <p:nvSpPr>
          <p:cNvPr id="1050626" name="Rectangle 2"/>
          <p:cNvSpPr>
            <a:spLocks noGrp="1" noChangeArrowheads="1"/>
          </p:cNvSpPr>
          <p:nvPr>
            <p:ph type="title"/>
          </p:nvPr>
        </p:nvSpPr>
        <p:spPr/>
        <p:txBody>
          <a:bodyPr/>
          <a:lstStyle/>
          <a:p>
            <a:pPr eaLnBrk="1" hangingPunct="1">
              <a:defRPr/>
            </a:pPr>
            <a:r>
              <a:rPr lang="zh-CN" altLang="en-US" b="1" dirty="0"/>
              <a:t>各个阶段的估算价值</a:t>
            </a:r>
            <a:endParaRPr lang="en-US" altLang="en-US" b="1" dirty="0"/>
          </a:p>
        </p:txBody>
      </p:sp>
      <p:sp>
        <p:nvSpPr>
          <p:cNvPr id="36868" name="Rectangle 3"/>
          <p:cNvSpPr>
            <a:spLocks noGrp="1" noChangeArrowheads="1"/>
          </p:cNvSpPr>
          <p:nvPr>
            <p:ph type="body" idx="1"/>
          </p:nvPr>
        </p:nvSpPr>
        <p:spPr/>
        <p:txBody>
          <a:bodyPr/>
          <a:lstStyle/>
          <a:p>
            <a:pPr eaLnBrk="1" hangingPunct="1">
              <a:lnSpc>
                <a:spcPct val="120000"/>
              </a:lnSpc>
            </a:pPr>
            <a:r>
              <a:rPr lang="zh-CN" altLang="en-US" sz="1800" b="1"/>
              <a:t>客户需求</a:t>
            </a:r>
          </a:p>
          <a:p>
            <a:pPr lvl="1" eaLnBrk="1" hangingPunct="1">
              <a:lnSpc>
                <a:spcPct val="120000"/>
              </a:lnSpc>
            </a:pPr>
            <a:r>
              <a:rPr lang="zh-CN" altLang="en-US" sz="1600" b="1"/>
              <a:t>客户需求阶段列出了客户需要的基本软件功能。</a:t>
            </a:r>
            <a:r>
              <a:rPr lang="zh-CN" altLang="en-US" sz="1600" b="1" u="sng"/>
              <a:t>此时间点的估算可以为软件组织提供初步</a:t>
            </a:r>
            <a:r>
              <a:rPr lang="zh-CN" altLang="en-US" sz="1600" b="1"/>
              <a:t>信息，以决定即将开始的软件项目是否对本组织有利。如果有利，则进入下一阶段的工作，否则就需要重新考虑项目的可行性。</a:t>
            </a:r>
          </a:p>
          <a:p>
            <a:pPr eaLnBrk="1" hangingPunct="1">
              <a:lnSpc>
                <a:spcPct val="120000"/>
              </a:lnSpc>
            </a:pPr>
            <a:r>
              <a:rPr lang="zh-CN" altLang="en-US" sz="1800" b="1"/>
              <a:t>产品定义</a:t>
            </a:r>
          </a:p>
          <a:p>
            <a:pPr lvl="1" eaLnBrk="1" hangingPunct="1">
              <a:lnSpc>
                <a:spcPct val="120000"/>
              </a:lnSpc>
            </a:pPr>
            <a:r>
              <a:rPr lang="zh-CN" altLang="en-US" sz="1600" b="1"/>
              <a:t>此时的估算有助于软件组织在进入产品开发之前</a:t>
            </a:r>
            <a:r>
              <a:rPr lang="zh-CN" altLang="en-US" sz="1600" b="1" u="sng"/>
              <a:t>再次权衡产品的可行性</a:t>
            </a:r>
            <a:r>
              <a:rPr lang="zh-CN" altLang="en-US" sz="1600" b="1"/>
              <a:t>。</a:t>
            </a:r>
          </a:p>
          <a:p>
            <a:pPr eaLnBrk="1" hangingPunct="1">
              <a:lnSpc>
                <a:spcPct val="120000"/>
              </a:lnSpc>
            </a:pPr>
            <a:r>
              <a:rPr lang="zh-CN" altLang="en-US" sz="1800" b="1"/>
              <a:t>系统设计</a:t>
            </a:r>
          </a:p>
          <a:p>
            <a:pPr lvl="1" eaLnBrk="1" hangingPunct="1">
              <a:lnSpc>
                <a:spcPct val="120000"/>
              </a:lnSpc>
            </a:pPr>
            <a:r>
              <a:rPr lang="zh-CN" altLang="en-US" sz="1600" b="1"/>
              <a:t>该阶段的估算工作要考虑的是</a:t>
            </a:r>
            <a:r>
              <a:rPr lang="zh-CN" altLang="en-US" sz="1600" b="1" u="sng"/>
              <a:t>如何将设计好的系统开发出来及有没有被忽视的问题</a:t>
            </a:r>
            <a:r>
              <a:rPr lang="zh-CN" altLang="en-US" sz="1600" b="1"/>
              <a:t>。</a:t>
            </a:r>
          </a:p>
          <a:p>
            <a:pPr eaLnBrk="1" hangingPunct="1">
              <a:lnSpc>
                <a:spcPct val="120000"/>
              </a:lnSpc>
            </a:pPr>
            <a:r>
              <a:rPr lang="zh-CN" altLang="en-US" sz="1800" b="1"/>
              <a:t>系统实现</a:t>
            </a:r>
          </a:p>
          <a:p>
            <a:pPr lvl="1" eaLnBrk="1" hangingPunct="1">
              <a:lnSpc>
                <a:spcPct val="120000"/>
              </a:lnSpc>
            </a:pPr>
            <a:r>
              <a:rPr lang="zh-CN" altLang="en-US" sz="1600" b="1"/>
              <a:t>该阶段结束时，初步的软件产品可用于系统测试，前面各项活动中耗费的资源和软件工作量均可以获得，</a:t>
            </a:r>
            <a:r>
              <a:rPr lang="zh-CN" altLang="en-US" sz="1600" b="1" u="sng"/>
              <a:t>从而可对原有估算进行调整</a:t>
            </a:r>
            <a:r>
              <a:rPr lang="zh-CN" altLang="en-US" sz="1600" b="1"/>
              <a:t>，后期需要的工作则按此估算进行计划。</a:t>
            </a:r>
          </a:p>
          <a:p>
            <a:pPr eaLnBrk="1" hangingPunct="1">
              <a:lnSpc>
                <a:spcPct val="120000"/>
              </a:lnSpc>
            </a:pPr>
            <a:r>
              <a:rPr lang="zh-CN" altLang="en-US" sz="1800" b="1"/>
              <a:t>系统运行</a:t>
            </a:r>
          </a:p>
          <a:p>
            <a:pPr lvl="1" eaLnBrk="1" hangingPunct="1">
              <a:lnSpc>
                <a:spcPct val="120000"/>
              </a:lnSpc>
            </a:pPr>
            <a:r>
              <a:rPr lang="zh-CN" altLang="en-US" sz="1600" b="1" u="sng"/>
              <a:t>估算工作实际上是对估算过程的评价，即用实际的消耗与各个阶段估算值进行比较。为下一个项目积累了宝贵的经验</a:t>
            </a:r>
            <a:r>
              <a:rPr lang="zh-CN" altLang="en-US" sz="1600" b="1"/>
              <a:t>。</a:t>
            </a:r>
          </a:p>
        </p:txBody>
      </p:sp>
    </p:spTree>
  </p:cSld>
  <p:clrMapOvr>
    <a:masterClrMapping/>
  </p:clrMapOvr>
  <mc:AlternateContent xmlns:mc="http://schemas.openxmlformats.org/markup-compatibility/2006" xmlns:p14="http://schemas.microsoft.com/office/powerpoint/2010/main">
    <mc:Choice Requires="p14">
      <p:transition spd="slow" p14:dur="2000" advTm="66172"/>
    </mc:Choice>
    <mc:Fallback xmlns="">
      <p:transition spd="slow" advTm="6617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0A6E6F5-70BF-4A51-A84C-37ABE825FD87}" type="slidenum">
              <a:rPr lang="ko-KR" altLang="en-US" sz="1400" smtClean="0">
                <a:solidFill>
                  <a:schemeClr val="tx1"/>
                </a:solidFill>
                <a:latin typeface="-쉬리B" pitchFamily="18" charset="-127"/>
                <a:ea typeface="-쉬리B" pitchFamily="18" charset="-127"/>
              </a:rPr>
              <a:pPr>
                <a:spcBef>
                  <a:spcPct val="0"/>
                </a:spcBef>
                <a:buFontTx/>
                <a:buNone/>
              </a:pPr>
              <a:t>25</a:t>
            </a:fld>
            <a:endParaRPr lang="en-US" altLang="ko-KR" sz="1400">
              <a:solidFill>
                <a:schemeClr val="tx1"/>
              </a:solidFill>
              <a:latin typeface="-쉬리B" pitchFamily="18" charset="-127"/>
              <a:ea typeface="-쉬리B" pitchFamily="18" charset="-127"/>
            </a:endParaRPr>
          </a:p>
        </p:txBody>
      </p:sp>
      <p:sp>
        <p:nvSpPr>
          <p:cNvPr id="1052674" name="Rectangle 2"/>
          <p:cNvSpPr>
            <a:spLocks noGrp="1" noChangeArrowheads="1"/>
          </p:cNvSpPr>
          <p:nvPr>
            <p:ph type="title"/>
          </p:nvPr>
        </p:nvSpPr>
        <p:spPr/>
        <p:txBody>
          <a:bodyPr/>
          <a:lstStyle/>
          <a:p>
            <a:pPr eaLnBrk="1" hangingPunct="1">
              <a:defRPr/>
            </a:pPr>
            <a:r>
              <a:rPr lang="en-US" altLang="zh-CN" b="1" dirty="0"/>
              <a:t>2</a:t>
            </a:r>
            <a:r>
              <a:rPr lang="zh-CN" altLang="en-US" b="1" dirty="0"/>
              <a:t>、估算过程</a:t>
            </a:r>
          </a:p>
        </p:txBody>
      </p:sp>
      <p:sp>
        <p:nvSpPr>
          <p:cNvPr id="38916" name="Rectangle 3"/>
          <p:cNvSpPr>
            <a:spLocks noGrp="1" noChangeArrowheads="1"/>
          </p:cNvSpPr>
          <p:nvPr>
            <p:ph type="body" idx="1"/>
          </p:nvPr>
        </p:nvSpPr>
        <p:spPr/>
        <p:txBody>
          <a:bodyPr/>
          <a:lstStyle/>
          <a:p>
            <a:pPr eaLnBrk="1" hangingPunct="1">
              <a:lnSpc>
                <a:spcPct val="150000"/>
              </a:lnSpc>
            </a:pPr>
            <a:r>
              <a:rPr lang="zh-CN" altLang="en-US" b="1"/>
              <a:t>由于软件成本因素太多（人，技术，环境，政治等），因此软件估算仍然是很不成熟的技术</a:t>
            </a:r>
          </a:p>
          <a:p>
            <a:pPr lvl="1" eaLnBrk="1" hangingPunct="1">
              <a:lnSpc>
                <a:spcPct val="150000"/>
              </a:lnSpc>
            </a:pPr>
            <a:r>
              <a:rPr lang="zh-CN" altLang="en-US" b="1"/>
              <a:t>估算输入</a:t>
            </a:r>
          </a:p>
          <a:p>
            <a:pPr lvl="1" eaLnBrk="1" hangingPunct="1">
              <a:lnSpc>
                <a:spcPct val="150000"/>
              </a:lnSpc>
            </a:pPr>
            <a:r>
              <a:rPr lang="zh-CN" altLang="en-US" b="1"/>
              <a:t>估算处理</a:t>
            </a:r>
          </a:p>
          <a:p>
            <a:pPr lvl="1" eaLnBrk="1" hangingPunct="1">
              <a:lnSpc>
                <a:spcPct val="150000"/>
              </a:lnSpc>
            </a:pPr>
            <a:r>
              <a:rPr lang="zh-CN" altLang="en-US" b="1"/>
              <a:t>估算输出</a:t>
            </a:r>
          </a:p>
        </p:txBody>
      </p:sp>
    </p:spTree>
  </p:cSld>
  <p:clrMapOvr>
    <a:masterClrMapping/>
  </p:clrMapOvr>
  <mc:AlternateContent xmlns:mc="http://schemas.openxmlformats.org/markup-compatibility/2006" xmlns:p14="http://schemas.microsoft.com/office/powerpoint/2010/main">
    <mc:Choice Requires="p14">
      <p:transition spd="slow" p14:dur="2000" advTm="25385"/>
    </mc:Choice>
    <mc:Fallback xmlns="">
      <p:transition spd="slow" advTm="2538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920C2D8-333E-4596-A33F-B6E133B1EFE3}" type="slidenum">
              <a:rPr lang="ko-KR" altLang="en-US" sz="1400" smtClean="0">
                <a:solidFill>
                  <a:schemeClr val="tx1"/>
                </a:solidFill>
                <a:latin typeface="-쉬리B" pitchFamily="18" charset="-127"/>
                <a:ea typeface="-쉬리B" pitchFamily="18" charset="-127"/>
              </a:rPr>
              <a:pPr>
                <a:spcBef>
                  <a:spcPct val="0"/>
                </a:spcBef>
                <a:buFontTx/>
                <a:buNone/>
              </a:pPr>
              <a:t>26</a:t>
            </a:fld>
            <a:endParaRPr lang="en-US" altLang="ko-KR" sz="1400">
              <a:solidFill>
                <a:schemeClr val="tx1"/>
              </a:solidFill>
              <a:latin typeface="-쉬리B" pitchFamily="18" charset="-127"/>
              <a:ea typeface="-쉬리B" pitchFamily="18" charset="-127"/>
            </a:endParaRPr>
          </a:p>
        </p:txBody>
      </p:sp>
      <p:sp>
        <p:nvSpPr>
          <p:cNvPr id="1054722" name="Rectangle 2"/>
          <p:cNvSpPr>
            <a:spLocks noGrp="1" noChangeArrowheads="1"/>
          </p:cNvSpPr>
          <p:nvPr>
            <p:ph type="title"/>
          </p:nvPr>
        </p:nvSpPr>
        <p:spPr/>
        <p:txBody>
          <a:bodyPr/>
          <a:lstStyle/>
          <a:p>
            <a:pPr eaLnBrk="1" hangingPunct="1">
              <a:defRPr/>
            </a:pPr>
            <a:r>
              <a:rPr lang="zh-CN" altLang="en-US" b="1" dirty="0"/>
              <a:t>估算输入</a:t>
            </a:r>
          </a:p>
        </p:txBody>
      </p:sp>
      <p:sp>
        <p:nvSpPr>
          <p:cNvPr id="40964" name="Rectangle 3"/>
          <p:cNvSpPr>
            <a:spLocks noGrp="1" noChangeArrowheads="1"/>
          </p:cNvSpPr>
          <p:nvPr>
            <p:ph type="body" idx="1"/>
          </p:nvPr>
        </p:nvSpPr>
        <p:spPr/>
        <p:txBody>
          <a:bodyPr/>
          <a:lstStyle/>
          <a:p>
            <a:pPr eaLnBrk="1" hangingPunct="1"/>
            <a:r>
              <a:rPr lang="zh-CN" altLang="en-US" b="1"/>
              <a:t>需求规格和</a:t>
            </a:r>
            <a:r>
              <a:rPr lang="en-US" altLang="zh-CN" b="1"/>
              <a:t>WBS</a:t>
            </a:r>
          </a:p>
          <a:p>
            <a:pPr eaLnBrk="1" hangingPunct="1"/>
            <a:r>
              <a:rPr lang="zh-CN" altLang="en-US" b="1"/>
              <a:t>资源要求</a:t>
            </a:r>
          </a:p>
          <a:p>
            <a:pPr eaLnBrk="1" hangingPunct="1"/>
            <a:r>
              <a:rPr lang="zh-CN" altLang="en-US" b="1"/>
              <a:t>资源消耗率（资源单价）</a:t>
            </a:r>
          </a:p>
          <a:p>
            <a:pPr eaLnBrk="1" hangingPunct="1"/>
            <a:r>
              <a:rPr lang="zh-CN" altLang="en-US" b="1"/>
              <a:t>进度规划</a:t>
            </a:r>
          </a:p>
          <a:p>
            <a:pPr eaLnBrk="1" hangingPunct="1"/>
            <a:r>
              <a:rPr lang="zh-CN" altLang="en-US" b="1"/>
              <a:t>历史项目数据</a:t>
            </a:r>
          </a:p>
          <a:p>
            <a:pPr eaLnBrk="1" hangingPunct="1"/>
            <a:r>
              <a:rPr lang="zh-CN" altLang="en-US" b="1"/>
              <a:t>学习曲线：项目组学习某项技术或工作的时间</a:t>
            </a:r>
          </a:p>
        </p:txBody>
      </p:sp>
    </p:spTree>
  </p:cSld>
  <p:clrMapOvr>
    <a:masterClrMapping/>
  </p:clrMapOvr>
  <mc:AlternateContent xmlns:mc="http://schemas.openxmlformats.org/markup-compatibility/2006" xmlns:p14="http://schemas.microsoft.com/office/powerpoint/2010/main">
    <mc:Choice Requires="p14">
      <p:transition spd="slow" p14:dur="2000" advTm="45519"/>
    </mc:Choice>
    <mc:Fallback xmlns="">
      <p:transition spd="slow" advTm="4551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86B4774-2311-415A-8DEE-CF0E47A385D0}" type="slidenum">
              <a:rPr lang="ko-KR" altLang="en-US" sz="1400" smtClean="0">
                <a:solidFill>
                  <a:schemeClr val="tx1"/>
                </a:solidFill>
                <a:latin typeface="-쉬리B" pitchFamily="18" charset="-127"/>
                <a:ea typeface="-쉬리B" pitchFamily="18" charset="-127"/>
              </a:rPr>
              <a:pPr>
                <a:spcBef>
                  <a:spcPct val="0"/>
                </a:spcBef>
                <a:buFontTx/>
                <a:buNone/>
              </a:pPr>
              <a:t>27</a:t>
            </a:fld>
            <a:endParaRPr lang="en-US" altLang="ko-KR" sz="1400">
              <a:solidFill>
                <a:schemeClr val="tx1"/>
              </a:solidFill>
              <a:latin typeface="-쉬리B" pitchFamily="18" charset="-127"/>
              <a:ea typeface="-쉬리B" pitchFamily="18" charset="-127"/>
            </a:endParaRPr>
          </a:p>
        </p:txBody>
      </p:sp>
      <p:sp>
        <p:nvSpPr>
          <p:cNvPr id="1056770" name="Rectangle 2"/>
          <p:cNvSpPr>
            <a:spLocks noGrp="1" noChangeArrowheads="1"/>
          </p:cNvSpPr>
          <p:nvPr>
            <p:ph type="title"/>
          </p:nvPr>
        </p:nvSpPr>
        <p:spPr/>
        <p:txBody>
          <a:bodyPr/>
          <a:lstStyle/>
          <a:p>
            <a:pPr eaLnBrk="1" hangingPunct="1">
              <a:defRPr/>
            </a:pPr>
            <a:r>
              <a:rPr lang="zh-CN" altLang="en-US" b="1" dirty="0"/>
              <a:t>估算处理</a:t>
            </a:r>
          </a:p>
        </p:txBody>
      </p:sp>
      <p:sp>
        <p:nvSpPr>
          <p:cNvPr id="43012" name="Rectangle 3"/>
          <p:cNvSpPr>
            <a:spLocks noGrp="1" noChangeArrowheads="1"/>
          </p:cNvSpPr>
          <p:nvPr>
            <p:ph type="body" idx="1"/>
          </p:nvPr>
        </p:nvSpPr>
        <p:spPr/>
        <p:txBody>
          <a:bodyPr/>
          <a:lstStyle/>
          <a:p>
            <a:pPr eaLnBrk="1" hangingPunct="1"/>
            <a:r>
              <a:rPr lang="zh-CN" altLang="en-US" b="1"/>
              <a:t>对各种资源的估算，包括：人力资源，设备，资料等</a:t>
            </a:r>
          </a:p>
          <a:p>
            <a:pPr eaLnBrk="1" hangingPunct="1"/>
            <a:r>
              <a:rPr lang="zh-CN" altLang="en-US" b="1"/>
              <a:t>成本</a:t>
            </a:r>
          </a:p>
          <a:p>
            <a:pPr lvl="1" eaLnBrk="1" hangingPunct="1"/>
            <a:r>
              <a:rPr lang="zh-CN" altLang="en-US" b="1"/>
              <a:t>直接成本</a:t>
            </a:r>
            <a:r>
              <a:rPr lang="zh-CN" altLang="en-US" b="1">
                <a:sym typeface="Wingdings" panose="05000000000000000000" pitchFamily="2" charset="2"/>
              </a:rPr>
              <a:t>：人员工资，材料费，外包成本</a:t>
            </a:r>
            <a:endParaRPr lang="zh-CN" altLang="en-US" b="1"/>
          </a:p>
          <a:p>
            <a:pPr lvl="1" eaLnBrk="1" hangingPunct="1"/>
            <a:r>
              <a:rPr lang="zh-CN" altLang="en-US" b="1"/>
              <a:t>间接成本：企业运营成本，如房租，水电等</a:t>
            </a:r>
          </a:p>
          <a:p>
            <a:pPr eaLnBrk="1" hangingPunct="1"/>
            <a:r>
              <a:rPr lang="zh-CN" altLang="en-US" b="1"/>
              <a:t>常用估算方法：类比估算，自下而上，参数估算，专家估算，猜测估算</a:t>
            </a:r>
          </a:p>
        </p:txBody>
      </p:sp>
    </p:spTree>
  </p:cSld>
  <p:clrMapOvr>
    <a:masterClrMapping/>
  </p:clrMapOvr>
  <mc:AlternateContent xmlns:mc="http://schemas.openxmlformats.org/markup-compatibility/2006" xmlns:p14="http://schemas.microsoft.com/office/powerpoint/2010/main">
    <mc:Choice Requires="p14">
      <p:transition spd="slow" p14:dur="2000" advTm="11452"/>
    </mc:Choice>
    <mc:Fallback xmlns="">
      <p:transition spd="slow" advTm="11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097233F-1024-43C6-9333-70A29314A536}" type="slidenum">
              <a:rPr lang="ko-KR" altLang="en-US" sz="1400" smtClean="0">
                <a:solidFill>
                  <a:schemeClr val="tx1"/>
                </a:solidFill>
                <a:latin typeface="-쉬리B" pitchFamily="18" charset="-127"/>
                <a:ea typeface="-쉬리B" pitchFamily="18" charset="-127"/>
              </a:rPr>
              <a:pPr>
                <a:spcBef>
                  <a:spcPct val="0"/>
                </a:spcBef>
                <a:buFontTx/>
                <a:buNone/>
              </a:pPr>
              <a:t>28</a:t>
            </a:fld>
            <a:endParaRPr lang="en-US" altLang="ko-KR" sz="1400">
              <a:solidFill>
                <a:schemeClr val="tx1"/>
              </a:solidFill>
              <a:latin typeface="-쉬리B" pitchFamily="18" charset="-127"/>
              <a:ea typeface="-쉬리B" pitchFamily="18" charset="-127"/>
            </a:endParaRPr>
          </a:p>
        </p:txBody>
      </p:sp>
      <p:sp>
        <p:nvSpPr>
          <p:cNvPr id="1058818" name="Rectangle 2"/>
          <p:cNvSpPr>
            <a:spLocks noGrp="1" noChangeArrowheads="1"/>
          </p:cNvSpPr>
          <p:nvPr>
            <p:ph type="title"/>
          </p:nvPr>
        </p:nvSpPr>
        <p:spPr/>
        <p:txBody>
          <a:bodyPr/>
          <a:lstStyle/>
          <a:p>
            <a:pPr eaLnBrk="1" hangingPunct="1">
              <a:defRPr/>
            </a:pPr>
            <a:r>
              <a:rPr lang="zh-CN" altLang="en-US" b="1" dirty="0"/>
              <a:t>估算输出</a:t>
            </a:r>
          </a:p>
        </p:txBody>
      </p:sp>
      <p:sp>
        <p:nvSpPr>
          <p:cNvPr id="45060" name="Rectangle 3"/>
          <p:cNvSpPr>
            <a:spLocks noGrp="1" noChangeArrowheads="1"/>
          </p:cNvSpPr>
          <p:nvPr>
            <p:ph type="body" idx="1"/>
          </p:nvPr>
        </p:nvSpPr>
        <p:spPr/>
        <p:txBody>
          <a:bodyPr/>
          <a:lstStyle/>
          <a:p>
            <a:pPr eaLnBrk="1" hangingPunct="1"/>
            <a:r>
              <a:rPr lang="zh-CN" altLang="en-US" b="1"/>
              <a:t>估算文件：包括项目需要的资源，资源数量，质量标准，估算成本</a:t>
            </a:r>
          </a:p>
          <a:p>
            <a:pPr eaLnBrk="1" hangingPunct="1"/>
            <a:r>
              <a:rPr lang="zh-CN" altLang="en-US" b="1"/>
              <a:t>估算说明：包括</a:t>
            </a:r>
          </a:p>
          <a:p>
            <a:pPr lvl="1" eaLnBrk="1" hangingPunct="1"/>
            <a:r>
              <a:rPr lang="zh-CN" altLang="en-US" b="1"/>
              <a:t>工作范围描述，由</a:t>
            </a:r>
            <a:r>
              <a:rPr lang="en-US" altLang="zh-CN" b="1"/>
              <a:t>WBS</a:t>
            </a:r>
            <a:r>
              <a:rPr lang="zh-CN" altLang="en-US" b="1"/>
              <a:t>获得</a:t>
            </a:r>
          </a:p>
          <a:p>
            <a:pPr lvl="1" eaLnBrk="1" hangingPunct="1"/>
            <a:r>
              <a:rPr lang="zh-CN" altLang="en-US" b="1"/>
              <a:t>估算基础和依据</a:t>
            </a:r>
          </a:p>
          <a:p>
            <a:pPr lvl="1" eaLnBrk="1" hangingPunct="1"/>
            <a:r>
              <a:rPr lang="zh-CN" altLang="en-US" b="1"/>
              <a:t>估算的变动</a:t>
            </a:r>
          </a:p>
        </p:txBody>
      </p:sp>
    </p:spTree>
  </p:cSld>
  <p:clrMapOvr>
    <a:masterClrMapping/>
  </p:clrMapOvr>
  <mc:AlternateContent xmlns:mc="http://schemas.openxmlformats.org/markup-compatibility/2006" xmlns:p14="http://schemas.microsoft.com/office/powerpoint/2010/main">
    <mc:Choice Requires="p14">
      <p:transition spd="slow" p14:dur="2000" advTm="6544"/>
    </mc:Choice>
    <mc:Fallback xmlns="">
      <p:transition spd="slow" advTm="654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5AA89EB-2414-4FAD-B7BD-8D2E4AF1D92E}" type="slidenum">
              <a:rPr lang="ko-KR" altLang="en-US" sz="1400" smtClean="0">
                <a:solidFill>
                  <a:schemeClr val="tx1"/>
                </a:solidFill>
                <a:latin typeface="-쉬리B" pitchFamily="18" charset="-127"/>
                <a:ea typeface="-쉬리B" pitchFamily="18" charset="-127"/>
              </a:rPr>
              <a:pPr>
                <a:spcBef>
                  <a:spcPct val="0"/>
                </a:spcBef>
                <a:buFontTx/>
                <a:buNone/>
              </a:pPr>
              <a:t>29</a:t>
            </a:fld>
            <a:endParaRPr lang="en-US" altLang="ko-KR" sz="1400">
              <a:solidFill>
                <a:schemeClr val="tx1"/>
              </a:solidFill>
              <a:latin typeface="-쉬리B" pitchFamily="18" charset="-127"/>
              <a:ea typeface="-쉬리B" pitchFamily="18" charset="-127"/>
            </a:endParaRPr>
          </a:p>
        </p:txBody>
      </p:sp>
      <p:sp>
        <p:nvSpPr>
          <p:cNvPr id="8" name="Rectangle 2"/>
          <p:cNvSpPr>
            <a:spLocks noGrp="1" noChangeArrowheads="1"/>
          </p:cNvSpPr>
          <p:nvPr>
            <p:ph type="title"/>
          </p:nvPr>
        </p:nvSpPr>
        <p:spPr/>
        <p:txBody>
          <a:bodyPr/>
          <a:lstStyle/>
          <a:p>
            <a:pPr eaLnBrk="1" hangingPunct="1">
              <a:defRPr/>
            </a:pPr>
            <a:r>
              <a:rPr lang="en-US" altLang="zh-CN" b="1" dirty="0"/>
              <a:t>3</a:t>
            </a:r>
            <a:r>
              <a:rPr lang="zh-CN" altLang="en-US" b="1" dirty="0"/>
              <a:t>、成本估算的方法</a:t>
            </a:r>
          </a:p>
        </p:txBody>
      </p:sp>
      <p:pic>
        <p:nvPicPr>
          <p:cNvPr id="47108"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62063"/>
            <a:ext cx="79438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62908"/>
    </mc:Choice>
    <mc:Fallback xmlns="">
      <p:transition spd="slow" advTm="3629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05C3B2C-55B8-4EF5-8AE2-A655A38EA4BA}"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819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16ED29D-8CEA-44EC-9783-970D2C4444C0}" type="slidenum">
              <a:rPr lang="en-US" altLang="zh-CN" sz="1400" smtClean="0">
                <a:solidFill>
                  <a:schemeClr val="tx1"/>
                </a:solidFill>
                <a:ea typeface="宋体" panose="02010600030101010101" pitchFamily="2" charset="-122"/>
              </a:rPr>
              <a:pPr>
                <a:spcBef>
                  <a:spcPct val="0"/>
                </a:spcBef>
                <a:buFontTx/>
                <a:buNone/>
              </a:pPr>
              <a:t>3</a:t>
            </a:fld>
            <a:endParaRPr lang="en-US" altLang="zh-CN" sz="1400">
              <a:solidFill>
                <a:schemeClr val="tx1"/>
              </a:solidFill>
              <a:ea typeface="宋体" panose="02010600030101010101" pitchFamily="2" charset="-122"/>
            </a:endParaRPr>
          </a:p>
        </p:txBody>
      </p:sp>
      <p:sp>
        <p:nvSpPr>
          <p:cNvPr id="51205"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1</a:t>
            </a:r>
          </a:p>
        </p:txBody>
      </p:sp>
      <p:sp>
        <p:nvSpPr>
          <p:cNvPr id="8198" name="Rectangle 3"/>
          <p:cNvSpPr>
            <a:spLocks noGrp="1" noChangeArrowheads="1"/>
          </p:cNvSpPr>
          <p:nvPr>
            <p:ph type="body" idx="1"/>
          </p:nvPr>
        </p:nvSpPr>
        <p:spPr/>
        <p:txBody>
          <a:bodyPr/>
          <a:lstStyle/>
          <a:p>
            <a:r>
              <a:rPr lang="zh-CN" altLang="en-US"/>
              <a:t>成本</a:t>
            </a:r>
          </a:p>
          <a:p>
            <a:pPr lvl="1"/>
            <a:r>
              <a:rPr lang="zh-CN" altLang="en-US" u="sng"/>
              <a:t>为达到一个特定的目标而牺牲或放弃的资源</a:t>
            </a:r>
          </a:p>
          <a:p>
            <a:pPr lvl="1"/>
            <a:r>
              <a:rPr lang="zh-CN" altLang="en-US" u="sng"/>
              <a:t>为获得商品或服务而支付的货币量</a:t>
            </a:r>
          </a:p>
          <a:p>
            <a:pPr lvl="1"/>
            <a:r>
              <a:rPr lang="en-US" altLang="zh-CN"/>
              <a:t>IT</a:t>
            </a:r>
            <a:r>
              <a:rPr lang="zh-CN" altLang="en-US"/>
              <a:t>项目成本超支</a:t>
            </a:r>
            <a:r>
              <a:rPr lang="en-US" altLang="zh-CN"/>
              <a:t>189%</a:t>
            </a:r>
            <a:r>
              <a:rPr lang="zh-CN" altLang="en-US"/>
              <a:t>，原因：</a:t>
            </a:r>
          </a:p>
          <a:p>
            <a:pPr lvl="2"/>
            <a:r>
              <a:rPr lang="zh-CN" altLang="en-US"/>
              <a:t>技术人员不重视。</a:t>
            </a:r>
          </a:p>
          <a:p>
            <a:pPr lvl="2"/>
            <a:r>
              <a:rPr lang="zh-CN" altLang="en-US"/>
              <a:t>许多</a:t>
            </a:r>
            <a:r>
              <a:rPr lang="en-US" altLang="zh-CN"/>
              <a:t>IT</a:t>
            </a:r>
            <a:r>
              <a:rPr lang="zh-CN" altLang="en-US"/>
              <a:t>项目涉及新的技术或商业过程</a:t>
            </a:r>
          </a:p>
          <a:p>
            <a:pPr lvl="1"/>
            <a:r>
              <a:rPr lang="zh-CN" altLang="en-US"/>
              <a:t>良好的成本估算是一项很重要的技能</a:t>
            </a:r>
          </a:p>
          <a:p>
            <a:pPr lvl="1"/>
            <a:r>
              <a:rPr lang="zh-CN" altLang="en-US"/>
              <a:t>应用好的项目成本管理可以改变成本超支的现象</a:t>
            </a:r>
          </a:p>
        </p:txBody>
      </p:sp>
    </p:spTree>
  </p:cSld>
  <p:clrMapOvr>
    <a:masterClrMapping/>
  </p:clrMapOvr>
  <mc:AlternateContent xmlns:mc="http://schemas.openxmlformats.org/markup-compatibility/2006" xmlns:p14="http://schemas.microsoft.com/office/powerpoint/2010/main">
    <mc:Choice Requires="p14">
      <p:transition spd="slow" p14:dur="2000" advTm="269687"/>
    </mc:Choice>
    <mc:Fallback xmlns="">
      <p:transition spd="slow" advTm="26968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37ADEA2-4FA6-45CB-A2EC-80C4B335EE31}" type="slidenum">
              <a:rPr lang="ko-KR" altLang="en-US" sz="1400" smtClean="0">
                <a:solidFill>
                  <a:schemeClr val="tx1"/>
                </a:solidFill>
                <a:latin typeface="-쉬리B" pitchFamily="18" charset="-127"/>
                <a:ea typeface="-쉬리B" pitchFamily="18" charset="-127"/>
              </a:rPr>
              <a:pPr>
                <a:spcBef>
                  <a:spcPct val="0"/>
                </a:spcBef>
                <a:buFontTx/>
                <a:buNone/>
              </a:pPr>
              <a:t>30</a:t>
            </a:fld>
            <a:endParaRPr lang="en-US" altLang="ko-KR" sz="1400">
              <a:solidFill>
                <a:schemeClr val="tx1"/>
              </a:solidFill>
              <a:latin typeface="-쉬리B" pitchFamily="18" charset="-127"/>
              <a:ea typeface="-쉬리B" pitchFamily="18" charset="-127"/>
            </a:endParaRPr>
          </a:p>
        </p:txBody>
      </p:sp>
      <p:pic>
        <p:nvPicPr>
          <p:cNvPr id="4813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116013"/>
            <a:ext cx="5842000"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5813" y="3684588"/>
            <a:ext cx="380523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p:txBody>
          <a:bodyPr/>
          <a:lstStyle/>
          <a:p>
            <a:pPr eaLnBrk="1" hangingPunct="1">
              <a:defRPr/>
            </a:pPr>
            <a:r>
              <a:rPr lang="zh-CN" altLang="en-US" b="1" dirty="0"/>
              <a:t>成本估算的方法</a:t>
            </a:r>
          </a:p>
        </p:txBody>
      </p:sp>
    </p:spTree>
  </p:cSld>
  <p:clrMapOvr>
    <a:masterClrMapping/>
  </p:clrMapOvr>
  <mc:AlternateContent xmlns:mc="http://schemas.openxmlformats.org/markup-compatibility/2006" xmlns:p14="http://schemas.microsoft.com/office/powerpoint/2010/main">
    <mc:Choice Requires="p14">
      <p:transition spd="slow" p14:dur="2000" advTm="32859"/>
    </mc:Choice>
    <mc:Fallback xmlns="">
      <p:transition spd="slow" advTm="3285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FEFE12B-E766-4B82-82BB-3B17CED06FED}" type="slidenum">
              <a:rPr lang="ko-KR" altLang="en-US" sz="1400" smtClean="0">
                <a:solidFill>
                  <a:schemeClr val="tx1"/>
                </a:solidFill>
                <a:latin typeface="-쉬리B" pitchFamily="18" charset="-127"/>
                <a:ea typeface="-쉬리B" pitchFamily="18" charset="-127"/>
              </a:rPr>
              <a:pPr>
                <a:spcBef>
                  <a:spcPct val="0"/>
                </a:spcBef>
                <a:buFontTx/>
                <a:buNone/>
              </a:pPr>
              <a:t>31</a:t>
            </a:fld>
            <a:endParaRPr lang="en-US" altLang="ko-KR" sz="1400">
              <a:solidFill>
                <a:schemeClr val="tx1"/>
              </a:solidFill>
              <a:latin typeface="-쉬리B" pitchFamily="18" charset="-127"/>
              <a:ea typeface="-쉬리B" pitchFamily="18" charset="-127"/>
            </a:endParaRPr>
          </a:p>
        </p:txBody>
      </p:sp>
      <p:sp>
        <p:nvSpPr>
          <p:cNvPr id="1062914" name="Rectangle 2"/>
          <p:cNvSpPr>
            <a:spLocks noGrp="1" noChangeArrowheads="1"/>
          </p:cNvSpPr>
          <p:nvPr>
            <p:ph type="title"/>
          </p:nvPr>
        </p:nvSpPr>
        <p:spPr/>
        <p:txBody>
          <a:bodyPr/>
          <a:lstStyle/>
          <a:p>
            <a:pPr eaLnBrk="1" hangingPunct="1">
              <a:defRPr/>
            </a:pPr>
            <a:r>
              <a:rPr lang="en-US" altLang="zh-CN" b="1" dirty="0"/>
              <a:t>3.1</a:t>
            </a:r>
            <a:r>
              <a:rPr lang="zh-CN" altLang="en-US" b="1" dirty="0"/>
              <a:t>、代码行、功能点及对象点</a:t>
            </a:r>
          </a:p>
        </p:txBody>
      </p:sp>
      <p:sp>
        <p:nvSpPr>
          <p:cNvPr id="49156" name="Rectangle 3"/>
          <p:cNvSpPr>
            <a:spLocks noGrp="1" noChangeArrowheads="1"/>
          </p:cNvSpPr>
          <p:nvPr>
            <p:ph type="body" idx="1"/>
          </p:nvPr>
        </p:nvSpPr>
        <p:spPr/>
        <p:txBody>
          <a:bodyPr/>
          <a:lstStyle/>
          <a:p>
            <a:pPr lvl="1" eaLnBrk="1" hangingPunct="1">
              <a:lnSpc>
                <a:spcPct val="150000"/>
              </a:lnSpc>
            </a:pPr>
            <a:endParaRPr lang="zh-CN" altLang="en-US" b="1"/>
          </a:p>
          <a:p>
            <a:pPr eaLnBrk="1" hangingPunct="1">
              <a:lnSpc>
                <a:spcPct val="150000"/>
              </a:lnSpc>
            </a:pPr>
            <a:endParaRPr lang="zh-CN" altLang="en-US" b="1"/>
          </a:p>
        </p:txBody>
      </p:sp>
      <p:pic>
        <p:nvPicPr>
          <p:cNvPr id="4915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11250"/>
            <a:ext cx="8296275"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64007"/>
    </mc:Choice>
    <mc:Fallback xmlns="">
      <p:transition spd="slow" advTm="6400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CCBD2F2-B5BF-448F-920A-97CACFE4793E}" type="slidenum">
              <a:rPr lang="ko-KR" altLang="en-US" sz="1400" smtClean="0">
                <a:solidFill>
                  <a:schemeClr val="tx1"/>
                </a:solidFill>
                <a:latin typeface="-쉬리B" pitchFamily="18" charset="-127"/>
                <a:ea typeface="-쉬리B" pitchFamily="18" charset="-127"/>
              </a:rPr>
              <a:pPr>
                <a:spcBef>
                  <a:spcPct val="0"/>
                </a:spcBef>
                <a:buFontTx/>
                <a:buNone/>
              </a:pPr>
              <a:t>32</a:t>
            </a:fld>
            <a:endParaRPr lang="en-US" altLang="ko-KR" sz="1400">
              <a:solidFill>
                <a:schemeClr val="tx1"/>
              </a:solidFill>
              <a:latin typeface="-쉬리B" pitchFamily="18" charset="-127"/>
              <a:ea typeface="-쉬리B" pitchFamily="18" charset="-127"/>
            </a:endParaRPr>
          </a:p>
        </p:txBody>
      </p:sp>
      <p:sp>
        <p:nvSpPr>
          <p:cNvPr id="1067010" name="Rectangle 2"/>
          <p:cNvSpPr>
            <a:spLocks noGrp="1" noChangeArrowheads="1"/>
          </p:cNvSpPr>
          <p:nvPr>
            <p:ph type="title"/>
          </p:nvPr>
        </p:nvSpPr>
        <p:spPr/>
        <p:txBody>
          <a:bodyPr/>
          <a:lstStyle/>
          <a:p>
            <a:pPr eaLnBrk="1" hangingPunct="1">
              <a:defRPr/>
            </a:pPr>
            <a:endParaRPr lang="en-US" altLang="en-US" b="1"/>
          </a:p>
        </p:txBody>
      </p:sp>
      <p:sp>
        <p:nvSpPr>
          <p:cNvPr id="51204" name="Rectangle 3"/>
          <p:cNvSpPr>
            <a:spLocks noGrp="1" noChangeArrowheads="1"/>
          </p:cNvSpPr>
          <p:nvPr>
            <p:ph type="body" idx="1"/>
          </p:nvPr>
        </p:nvSpPr>
        <p:spPr>
          <a:xfrm>
            <a:off x="374650" y="1028700"/>
            <a:ext cx="8353425" cy="1382713"/>
          </a:xfrm>
        </p:spPr>
        <p:txBody>
          <a:bodyPr/>
          <a:lstStyle/>
          <a:p>
            <a:pPr eaLnBrk="1" hangingPunct="1">
              <a:lnSpc>
                <a:spcPts val="2875"/>
              </a:lnSpc>
            </a:pPr>
            <a:r>
              <a:rPr lang="zh-CN" altLang="en-US" sz="2000" b="1"/>
              <a:t>代码行</a:t>
            </a:r>
            <a:r>
              <a:rPr lang="en-US" altLang="zh-CN" sz="2000" b="1"/>
              <a:t>Lines of Code</a:t>
            </a:r>
            <a:r>
              <a:rPr lang="zh-CN" altLang="en-US" sz="2000" b="1"/>
              <a:t>：</a:t>
            </a:r>
            <a:r>
              <a:rPr lang="zh-CN" altLang="en-US" sz="1800" b="1" u="sng"/>
              <a:t>从软件程序量的角度定义项目规模</a:t>
            </a:r>
            <a:endParaRPr lang="en-US" altLang="zh-CN" sz="1800" b="1" u="sng"/>
          </a:p>
          <a:p>
            <a:pPr eaLnBrk="1" hangingPunct="1">
              <a:lnSpc>
                <a:spcPts val="2875"/>
              </a:lnSpc>
            </a:pPr>
            <a:r>
              <a:rPr lang="zh-CN" altLang="en-US" sz="2000" b="1"/>
              <a:t>功能点：</a:t>
            </a:r>
            <a:r>
              <a:rPr lang="zh-CN" altLang="en-US" sz="1800" b="1"/>
              <a:t>用系统的功能数量来测量规模</a:t>
            </a:r>
          </a:p>
          <a:p>
            <a:pPr lvl="1" eaLnBrk="1" hangingPunct="1">
              <a:lnSpc>
                <a:spcPts val="2875"/>
              </a:lnSpc>
            </a:pPr>
            <a:r>
              <a:rPr lang="en-US" altLang="zh-CN" sz="1800" b="1" u="sng">
                <a:solidFill>
                  <a:srgbClr val="FF0000"/>
                </a:solidFill>
              </a:rPr>
              <a:t>FP=UFC×TCF</a:t>
            </a:r>
            <a:r>
              <a:rPr lang="zh-CN" altLang="en-US" sz="1800" b="1" u="sng">
                <a:solidFill>
                  <a:srgbClr val="FF0000"/>
                </a:solidFill>
              </a:rPr>
              <a:t>。其中：</a:t>
            </a:r>
            <a:r>
              <a:rPr lang="en-US" altLang="zh-CN" sz="1800" b="1" u="sng">
                <a:solidFill>
                  <a:srgbClr val="FF0000"/>
                </a:solidFill>
              </a:rPr>
              <a:t>UFC</a:t>
            </a:r>
            <a:r>
              <a:rPr lang="zh-CN" altLang="en-US" sz="1800" b="1" u="sng">
                <a:solidFill>
                  <a:srgbClr val="FF0000"/>
                </a:solidFill>
              </a:rPr>
              <a:t>为调整功能点计数，</a:t>
            </a:r>
            <a:r>
              <a:rPr lang="en-US" altLang="zh-CN" sz="1800" b="1" u="sng">
                <a:solidFill>
                  <a:srgbClr val="FF0000"/>
                </a:solidFill>
              </a:rPr>
              <a:t>TCF</a:t>
            </a:r>
            <a:r>
              <a:rPr lang="zh-CN" altLang="en-US" sz="1800" b="1" u="sng">
                <a:solidFill>
                  <a:srgbClr val="FF0000"/>
                </a:solidFill>
              </a:rPr>
              <a:t>技术复杂度因子</a:t>
            </a:r>
          </a:p>
        </p:txBody>
      </p:sp>
      <p:pic>
        <p:nvPicPr>
          <p:cNvPr id="5120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5338" y="3511550"/>
            <a:ext cx="75533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4650" y="2387600"/>
            <a:ext cx="81819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02734"/>
    </mc:Choice>
    <mc:Fallback xmlns="">
      <p:transition spd="slow" advTm="20273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EFA0B7A-2879-4480-A4A8-BC3F0F488FD4}" type="slidenum">
              <a:rPr lang="ko-KR" altLang="en-US" sz="1400" smtClean="0">
                <a:solidFill>
                  <a:schemeClr val="tx1"/>
                </a:solidFill>
                <a:latin typeface="-쉬리B" pitchFamily="18" charset="-127"/>
                <a:ea typeface="-쉬리B" pitchFamily="18" charset="-127"/>
              </a:rPr>
              <a:pPr>
                <a:spcBef>
                  <a:spcPct val="0"/>
                </a:spcBef>
                <a:buFontTx/>
                <a:buNone/>
              </a:pPr>
              <a:t>33</a:t>
            </a:fld>
            <a:endParaRPr lang="en-US" altLang="ko-KR" sz="1400">
              <a:solidFill>
                <a:schemeClr val="tx1"/>
              </a:solidFill>
              <a:latin typeface="-쉬리B" pitchFamily="18" charset="-127"/>
              <a:ea typeface="-쉬리B" pitchFamily="18" charset="-127"/>
            </a:endParaRPr>
          </a:p>
        </p:txBody>
      </p:sp>
      <p:graphicFrame>
        <p:nvGraphicFramePr>
          <p:cNvPr id="1069058" name="Group 2"/>
          <p:cNvGraphicFramePr>
            <a:graphicFrameLocks noGrp="1"/>
          </p:cNvGraphicFramePr>
          <p:nvPr>
            <p:ph/>
          </p:nvPr>
        </p:nvGraphicFramePr>
        <p:xfrm>
          <a:off x="395288" y="333375"/>
          <a:ext cx="8280400" cy="5851528"/>
        </p:xfrm>
        <a:graphic>
          <a:graphicData uri="http://schemas.openxmlformats.org/drawingml/2006/table">
            <a:tbl>
              <a:tblPr/>
              <a:tblGrid>
                <a:gridCol w="2905125">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2287">
                  <a:extLst>
                    <a:ext uri="{9D8B030D-6E8A-4147-A177-3AD203B41FA5}">
                      <a16:colId xmlns:a16="http://schemas.microsoft.com/office/drawing/2014/main" val="20002"/>
                    </a:ext>
                  </a:extLst>
                </a:gridCol>
                <a:gridCol w="1792288">
                  <a:extLst>
                    <a:ext uri="{9D8B030D-6E8A-4147-A177-3AD203B41FA5}">
                      <a16:colId xmlns:a16="http://schemas.microsoft.com/office/drawing/2014/main" val="20003"/>
                    </a:ext>
                  </a:extLst>
                </a:gridCol>
              </a:tblGrid>
              <a:tr h="831850">
                <a:tc gridSpan="4">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软件需求的功能计数项</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　</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简单</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一般</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复杂</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外部输入</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6</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外部输出</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外部查询</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4</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外部文件</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5</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内部文件</a:t>
                      </a:r>
                      <a:endParaRPr kumimoji="1" lang="zh-CN" altLang="en-US"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9</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a:t>
                      </a:r>
                      <a:endParaRPr kumimoji="1" lang="en-US" altLang="zh-CN" sz="20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67844"/>
    </mc:Choice>
    <mc:Fallback xmlns="">
      <p:transition spd="slow" advTm="6784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56280D5-067A-433A-A609-1934F7F4B605}" type="slidenum">
              <a:rPr lang="ko-KR" altLang="en-US" sz="1400" smtClean="0">
                <a:solidFill>
                  <a:schemeClr val="tx1"/>
                </a:solidFill>
                <a:latin typeface="-쉬리B" pitchFamily="18" charset="-127"/>
                <a:ea typeface="-쉬리B" pitchFamily="18" charset="-127"/>
              </a:rPr>
              <a:pPr>
                <a:spcBef>
                  <a:spcPct val="0"/>
                </a:spcBef>
                <a:buFontTx/>
                <a:buNone/>
              </a:pPr>
              <a:t>34</a:t>
            </a:fld>
            <a:endParaRPr lang="en-US" altLang="ko-KR" sz="1400">
              <a:solidFill>
                <a:schemeClr val="tx1"/>
              </a:solidFill>
              <a:latin typeface="-쉬리B" pitchFamily="18" charset="-127"/>
              <a:ea typeface="-쉬리B" pitchFamily="18" charset="-127"/>
            </a:endParaRPr>
          </a:p>
        </p:txBody>
      </p:sp>
      <p:graphicFrame>
        <p:nvGraphicFramePr>
          <p:cNvPr id="1071106" name="Group 2"/>
          <p:cNvGraphicFramePr>
            <a:graphicFrameLocks noGrp="1"/>
          </p:cNvGraphicFramePr>
          <p:nvPr>
            <p:ph/>
          </p:nvPr>
        </p:nvGraphicFramePr>
        <p:xfrm>
          <a:off x="395288" y="333375"/>
          <a:ext cx="8280400" cy="5851528"/>
        </p:xfrm>
        <a:graphic>
          <a:graphicData uri="http://schemas.openxmlformats.org/drawingml/2006/table">
            <a:tbl>
              <a:tblPr/>
              <a:tblGrid>
                <a:gridCol w="2905125">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2287">
                  <a:extLst>
                    <a:ext uri="{9D8B030D-6E8A-4147-A177-3AD203B41FA5}">
                      <a16:colId xmlns:a16="http://schemas.microsoft.com/office/drawing/2014/main" val="20002"/>
                    </a:ext>
                  </a:extLst>
                </a:gridCol>
                <a:gridCol w="1792288">
                  <a:extLst>
                    <a:ext uri="{9D8B030D-6E8A-4147-A177-3AD203B41FA5}">
                      <a16:colId xmlns:a16="http://schemas.microsoft.com/office/drawing/2014/main" val="20003"/>
                    </a:ext>
                  </a:extLst>
                </a:gridCol>
              </a:tblGrid>
              <a:tr h="831850">
                <a:tc gridSpan="4">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五类功能计数项的复杂度权重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　</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简单</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一般</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复杂</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外部输入</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6</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外部输出</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外部查询</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6</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外部文件</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10</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6613">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内部文件</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10</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15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8235"/>
    </mc:Choice>
    <mc:Fallback xmlns="">
      <p:transition spd="slow" advTm="3823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AFAC1D7-8239-48DC-B3A4-3CF7C1E871E9}" type="slidenum">
              <a:rPr lang="ko-KR" altLang="en-US" sz="1400" smtClean="0">
                <a:solidFill>
                  <a:schemeClr val="tx1"/>
                </a:solidFill>
                <a:latin typeface="-쉬리B" pitchFamily="18" charset="-127"/>
                <a:ea typeface="-쉬리B" pitchFamily="18" charset="-127"/>
              </a:rPr>
              <a:pPr>
                <a:spcBef>
                  <a:spcPct val="0"/>
                </a:spcBef>
                <a:buFontTx/>
                <a:buNone/>
              </a:pPr>
              <a:t>35</a:t>
            </a:fld>
            <a:endParaRPr lang="en-US" altLang="ko-KR" sz="1400">
              <a:solidFill>
                <a:schemeClr val="tx1"/>
              </a:solidFill>
              <a:latin typeface="-쉬리B" pitchFamily="18" charset="-127"/>
              <a:ea typeface="-쉬리B" pitchFamily="18" charset="-127"/>
            </a:endParaRPr>
          </a:p>
        </p:txBody>
      </p:sp>
      <p:graphicFrame>
        <p:nvGraphicFramePr>
          <p:cNvPr id="1073154" name="Group 2"/>
          <p:cNvGraphicFramePr>
            <a:graphicFrameLocks noGrp="1"/>
          </p:cNvGraphicFramePr>
          <p:nvPr>
            <p:ph/>
          </p:nvPr>
        </p:nvGraphicFramePr>
        <p:xfrm>
          <a:off x="395288" y="333375"/>
          <a:ext cx="8280400" cy="5851526"/>
        </p:xfrm>
        <a:graphic>
          <a:graphicData uri="http://schemas.openxmlformats.org/drawingml/2006/table">
            <a:tbl>
              <a:tblPr/>
              <a:tblGrid>
                <a:gridCol w="2905125">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2287">
                  <a:extLst>
                    <a:ext uri="{9D8B030D-6E8A-4147-A177-3AD203B41FA5}">
                      <a16:colId xmlns:a16="http://schemas.microsoft.com/office/drawing/2014/main" val="20002"/>
                    </a:ext>
                  </a:extLst>
                </a:gridCol>
                <a:gridCol w="1792288">
                  <a:extLst>
                    <a:ext uri="{9D8B030D-6E8A-4147-A177-3AD203B41FA5}">
                      <a16:colId xmlns:a16="http://schemas.microsoft.com/office/drawing/2014/main" val="20003"/>
                    </a:ext>
                  </a:extLst>
                </a:gridCol>
              </a:tblGrid>
              <a:tr h="646113">
                <a:tc gridSpan="4">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计算</a:t>
                      </a: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UFC</a:t>
                      </a: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的结果</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项</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简单</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一般</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复杂</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外部输入</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6*3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3*6</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外部输出</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7*5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外部查询</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4*6</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外部文件</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5*5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3*10</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928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内部文件</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9*7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0*10</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2*15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总计</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134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65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102</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5087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UFC</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301</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2913"/>
    </mc:Choice>
    <mc:Fallback xmlns="">
      <p:transition spd="slow" advTm="2291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89A1F67-4895-4BE8-B919-252EFB5D906F}" type="slidenum">
              <a:rPr lang="ko-KR" altLang="en-US" sz="1400" smtClean="0">
                <a:solidFill>
                  <a:schemeClr val="tx1"/>
                </a:solidFill>
                <a:latin typeface="-쉬리B" pitchFamily="18" charset="-127"/>
                <a:ea typeface="-쉬리B" pitchFamily="18" charset="-127"/>
              </a:rPr>
              <a:pPr>
                <a:spcBef>
                  <a:spcPct val="0"/>
                </a:spcBef>
                <a:buFontTx/>
                <a:buNone/>
              </a:pPr>
              <a:t>36</a:t>
            </a:fld>
            <a:endParaRPr lang="en-US" altLang="ko-KR" sz="1400">
              <a:solidFill>
                <a:schemeClr val="tx1"/>
              </a:solidFill>
              <a:latin typeface="-쉬리B" pitchFamily="18" charset="-127"/>
              <a:ea typeface="-쉬리B" pitchFamily="18" charset="-127"/>
            </a:endParaRPr>
          </a:p>
        </p:txBody>
      </p:sp>
      <p:graphicFrame>
        <p:nvGraphicFramePr>
          <p:cNvPr id="1077250" name="Group 2"/>
          <p:cNvGraphicFramePr>
            <a:graphicFrameLocks noGrp="1"/>
          </p:cNvGraphicFramePr>
          <p:nvPr>
            <p:ph/>
          </p:nvPr>
        </p:nvGraphicFramePr>
        <p:xfrm>
          <a:off x="395288" y="333375"/>
          <a:ext cx="8280400" cy="5851528"/>
        </p:xfrm>
        <a:graphic>
          <a:graphicData uri="http://schemas.openxmlformats.org/drawingml/2006/table">
            <a:tbl>
              <a:tblPr/>
              <a:tblGrid>
                <a:gridCol w="1025525">
                  <a:extLst>
                    <a:ext uri="{9D8B030D-6E8A-4147-A177-3AD203B41FA5}">
                      <a16:colId xmlns:a16="http://schemas.microsoft.com/office/drawing/2014/main" val="20000"/>
                    </a:ext>
                  </a:extLst>
                </a:gridCol>
                <a:gridCol w="3492500">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2736850">
                  <a:extLst>
                    <a:ext uri="{9D8B030D-6E8A-4147-A177-3AD203B41FA5}">
                      <a16:colId xmlns:a16="http://schemas.microsoft.com/office/drawing/2014/main" val="20003"/>
                    </a:ext>
                  </a:extLst>
                </a:gridCol>
              </a:tblGrid>
              <a:tr h="727075">
                <a:tc gridSpan="4">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技术复杂度因子</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342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F1</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可靠的备份和恢复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F2</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数据通信</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分布式函数</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性能</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大量使用的配置</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F6</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联机数据输入</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F7</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操作简单性</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F8</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在线升级</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F9</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复杂界面</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F10</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复杂数据处理</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F11</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重复使用性</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F12</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安装简易性</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F13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多重站点</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F14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易于修改</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8430"/>
    </mc:Choice>
    <mc:Fallback xmlns="">
      <p:transition spd="slow" advTm="1843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28E856A-3C65-4E72-9C9A-AF6BC1B6374F}" type="slidenum">
              <a:rPr lang="ko-KR" altLang="en-US" sz="1400" smtClean="0">
                <a:solidFill>
                  <a:schemeClr val="tx1"/>
                </a:solidFill>
                <a:latin typeface="-쉬리B" pitchFamily="18" charset="-127"/>
                <a:ea typeface="-쉬리B" pitchFamily="18" charset="-127"/>
              </a:rPr>
              <a:pPr>
                <a:spcBef>
                  <a:spcPct val="0"/>
                </a:spcBef>
                <a:buFontTx/>
                <a:buNone/>
              </a:pPr>
              <a:t>37</a:t>
            </a:fld>
            <a:endParaRPr lang="en-US" altLang="ko-KR" sz="1400">
              <a:solidFill>
                <a:schemeClr val="tx1"/>
              </a:solidFill>
              <a:latin typeface="-쉬리B" pitchFamily="18" charset="-127"/>
              <a:ea typeface="-쉬리B" pitchFamily="18" charset="-127"/>
            </a:endParaRPr>
          </a:p>
        </p:txBody>
      </p:sp>
      <p:graphicFrame>
        <p:nvGraphicFramePr>
          <p:cNvPr id="1079298" name="Group 2"/>
          <p:cNvGraphicFramePr>
            <a:graphicFrameLocks noGrp="1"/>
          </p:cNvGraphicFramePr>
          <p:nvPr>
            <p:ph/>
          </p:nvPr>
        </p:nvGraphicFramePr>
        <p:xfrm>
          <a:off x="395288" y="333375"/>
          <a:ext cx="8280400" cy="5851528"/>
        </p:xfrm>
        <a:graphic>
          <a:graphicData uri="http://schemas.openxmlformats.org/drawingml/2006/table">
            <a:tbl>
              <a:tblPr/>
              <a:tblGrid>
                <a:gridCol w="2795587">
                  <a:extLst>
                    <a:ext uri="{9D8B030D-6E8A-4147-A177-3AD203B41FA5}">
                      <a16:colId xmlns:a16="http://schemas.microsoft.com/office/drawing/2014/main" val="20000"/>
                    </a:ext>
                  </a:extLst>
                </a:gridCol>
                <a:gridCol w="5484813">
                  <a:extLst>
                    <a:ext uri="{9D8B030D-6E8A-4147-A177-3AD203B41FA5}">
                      <a16:colId xmlns:a16="http://schemas.microsoft.com/office/drawing/2014/main" val="20001"/>
                    </a:ext>
                  </a:extLst>
                </a:gridCol>
              </a:tblGrid>
              <a:tr h="727075">
                <a:tc gridSpan="2">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技术复杂度因子的取值情况</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33425">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调整系统</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描述</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0</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不存在或者没有影响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1</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不显著的影响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2</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相当的影响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3</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平均的影响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4</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显著的影响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1838">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5</a:t>
                      </a:r>
                      <a:endParaRPr kumimoji="1" lang="en-US" altLang="zh-CN"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rgbClr val="000000"/>
                          </a:solidFill>
                          <a:latin typeface="Arial" panose="020B0604020202020204" pitchFamily="34" charset="0"/>
                          <a:ea typeface="微软雅黑" panose="020B0503020204020204" pitchFamily="34" charset="-122"/>
                        </a:defRPr>
                      </a:lvl1pPr>
                      <a:lvl2pPr marL="742950" indent="-285750">
                        <a:spcBef>
                          <a:spcPct val="20000"/>
                        </a:spcBef>
                        <a:defRPr kumimoji="1" sz="2000">
                          <a:solidFill>
                            <a:srgbClr val="000000"/>
                          </a:solidFill>
                          <a:latin typeface="Arial" panose="020B0604020202020204" pitchFamily="34" charset="0"/>
                          <a:ea typeface="微软雅黑" panose="020B0503020204020204" pitchFamily="34" charset="-122"/>
                        </a:defRPr>
                      </a:lvl2pPr>
                      <a:lvl3pPr marL="1143000" indent="-228600">
                        <a:spcBef>
                          <a:spcPct val="20000"/>
                        </a:spcBef>
                        <a:defRPr>
                          <a:solidFill>
                            <a:srgbClr val="000000"/>
                          </a:solidFill>
                          <a:latin typeface="Arial" panose="020B0604020202020204" pitchFamily="34" charset="0"/>
                          <a:ea typeface="微软雅黑" panose="020B0503020204020204" pitchFamily="34" charset="-122"/>
                        </a:defRPr>
                      </a:lvl3pPr>
                      <a:lvl4pPr marL="1600200" indent="-228600">
                        <a:spcBef>
                          <a:spcPct val="20000"/>
                        </a:spcBef>
                        <a:defRPr kumimoji="1" sz="1600">
                          <a:solidFill>
                            <a:srgbClr val="000000"/>
                          </a:solidFill>
                          <a:latin typeface="Arial" panose="020B0604020202020204" pitchFamily="34" charset="0"/>
                          <a:ea typeface="微软雅黑" panose="020B0503020204020204" pitchFamily="34" charset="-122"/>
                        </a:defRPr>
                      </a:lvl4pPr>
                      <a:lvl5pPr marL="2057400" indent="-228600">
                        <a:spcBef>
                          <a:spcPct val="20000"/>
                        </a:spcBef>
                        <a:defRPr kumimoji="1" sz="1400">
                          <a:solidFill>
                            <a:srgbClr val="000000"/>
                          </a:solidFill>
                          <a:latin typeface="Arial" panose="020B0604020202020204" pitchFamily="34" charset="0"/>
                          <a:ea typeface="微软雅黑" panose="020B0503020204020204" pitchFamily="34" charset="-122"/>
                        </a:defRPr>
                      </a:lvl5pPr>
                      <a:lvl6pPr marL="25146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marL="29718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marL="34290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marL="3886200" indent="-228600"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宋体" panose="02010600030101010101" pitchFamily="2" charset="-122"/>
                          <a:ea typeface="微软雅黑" panose="020B0503020204020204" pitchFamily="34" charset="-122"/>
                        </a:rPr>
                        <a:t>强大的影响</a:t>
                      </a:r>
                      <a:endParaRPr kumimoji="1" lang="zh-CN" altLang="en-US" sz="18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2957"/>
    </mc:Choice>
    <mc:Fallback xmlns="">
      <p:transition spd="slow" advTm="2295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1B0C64A-8D48-42F1-994B-739464C2915B}" type="slidenum">
              <a:rPr lang="ko-KR" altLang="en-US" sz="1400" smtClean="0">
                <a:solidFill>
                  <a:schemeClr val="tx1"/>
                </a:solidFill>
                <a:latin typeface="-쉬리B" pitchFamily="18" charset="-127"/>
                <a:ea typeface="-쉬리B" pitchFamily="18" charset="-127"/>
              </a:rPr>
              <a:pPr>
                <a:spcBef>
                  <a:spcPct val="0"/>
                </a:spcBef>
                <a:buFontTx/>
                <a:buNone/>
              </a:pPr>
              <a:t>38</a:t>
            </a:fld>
            <a:endParaRPr lang="en-US" altLang="ko-KR" sz="1400">
              <a:solidFill>
                <a:schemeClr val="tx1"/>
              </a:solidFill>
              <a:latin typeface="-쉬리B" pitchFamily="18" charset="-127"/>
              <a:ea typeface="-쉬리B" pitchFamily="18" charset="-127"/>
            </a:endParaRPr>
          </a:p>
        </p:txBody>
      </p:sp>
      <p:sp>
        <p:nvSpPr>
          <p:cNvPr id="1075202" name="Rectangle 2"/>
          <p:cNvSpPr>
            <a:spLocks noGrp="1" noChangeArrowheads="1"/>
          </p:cNvSpPr>
          <p:nvPr>
            <p:ph type="title"/>
          </p:nvPr>
        </p:nvSpPr>
        <p:spPr/>
        <p:txBody>
          <a:bodyPr/>
          <a:lstStyle/>
          <a:p>
            <a:pPr eaLnBrk="1" hangingPunct="1">
              <a:defRPr/>
            </a:pPr>
            <a:endParaRPr lang="en-US" altLang="en-US" b="1"/>
          </a:p>
        </p:txBody>
      </p:sp>
      <p:sp>
        <p:nvSpPr>
          <p:cNvPr id="59396" name="Rectangle 3"/>
          <p:cNvSpPr>
            <a:spLocks noGrp="1" noChangeArrowheads="1"/>
          </p:cNvSpPr>
          <p:nvPr>
            <p:ph type="body" idx="1"/>
          </p:nvPr>
        </p:nvSpPr>
        <p:spPr/>
        <p:txBody>
          <a:bodyPr/>
          <a:lstStyle/>
          <a:p>
            <a:pPr eaLnBrk="1" hangingPunct="1"/>
            <a:r>
              <a:rPr lang="zh-CN" altLang="en-US" b="1"/>
              <a:t>计算</a:t>
            </a:r>
            <a:r>
              <a:rPr lang="en-US" altLang="zh-CN" b="1"/>
              <a:t>TCF</a:t>
            </a:r>
          </a:p>
          <a:p>
            <a:pPr lvl="1" eaLnBrk="1" hangingPunct="1"/>
            <a:r>
              <a:rPr lang="zh-CN" altLang="en-US" b="1"/>
              <a:t>评估影响系统功能规模的</a:t>
            </a:r>
            <a:r>
              <a:rPr lang="en-US" altLang="zh-CN" b="1"/>
              <a:t>14</a:t>
            </a:r>
            <a:r>
              <a:rPr lang="zh-CN" altLang="en-US" b="1"/>
              <a:t>个技术复杂度因子（</a:t>
            </a:r>
            <a:r>
              <a:rPr lang="en-US" altLang="zh-CN" b="1"/>
              <a:t>TCF</a:t>
            </a:r>
            <a:r>
              <a:rPr lang="zh-CN" altLang="en-US" b="1"/>
              <a:t>）</a:t>
            </a:r>
          </a:p>
          <a:p>
            <a:pPr lvl="1" eaLnBrk="1" hangingPunct="1"/>
            <a:r>
              <a:rPr lang="en-US" altLang="zh-CN" b="1"/>
              <a:t>TCF=0.65+0.01(sum(Fi)), i=1,2,…,14 , 0&lt;=Fi&lt;=5</a:t>
            </a:r>
          </a:p>
          <a:p>
            <a:pPr lvl="1" eaLnBrk="1" hangingPunct="1"/>
            <a:r>
              <a:rPr lang="en-US" altLang="zh-CN" b="1"/>
              <a:t>0.65&lt;=TCF&lt;=1.35</a:t>
            </a:r>
          </a:p>
        </p:txBody>
      </p:sp>
    </p:spTree>
  </p:cSld>
  <p:clrMapOvr>
    <a:masterClrMapping/>
  </p:clrMapOvr>
  <mc:AlternateContent xmlns:mc="http://schemas.openxmlformats.org/markup-compatibility/2006" xmlns:p14="http://schemas.microsoft.com/office/powerpoint/2010/main">
    <mc:Choice Requires="p14">
      <p:transition spd="slow" p14:dur="2000" advTm="43023"/>
    </mc:Choice>
    <mc:Fallback xmlns="">
      <p:transition spd="slow" advTm="4302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92DBF8B-4717-4300-A40E-4EB33DB51F3A}" type="slidenum">
              <a:rPr lang="ko-KR" altLang="en-US" sz="1400" smtClean="0">
                <a:solidFill>
                  <a:schemeClr val="tx1"/>
                </a:solidFill>
                <a:latin typeface="-쉬리B" pitchFamily="18" charset="-127"/>
                <a:ea typeface="-쉬리B" pitchFamily="18" charset="-127"/>
              </a:rPr>
              <a:pPr>
                <a:spcBef>
                  <a:spcPct val="0"/>
                </a:spcBef>
                <a:buFontTx/>
                <a:buNone/>
              </a:pPr>
              <a:t>39</a:t>
            </a:fld>
            <a:endParaRPr lang="en-US" altLang="ko-KR" sz="1400">
              <a:solidFill>
                <a:schemeClr val="tx1"/>
              </a:solidFill>
              <a:latin typeface="-쉬리B" pitchFamily="18" charset="-127"/>
              <a:ea typeface="-쉬리B" pitchFamily="18" charset="-127"/>
            </a:endParaRPr>
          </a:p>
        </p:txBody>
      </p:sp>
      <p:sp>
        <p:nvSpPr>
          <p:cNvPr id="1081346" name="Rectangle 2"/>
          <p:cNvSpPr>
            <a:spLocks noGrp="1" noChangeArrowheads="1"/>
          </p:cNvSpPr>
          <p:nvPr>
            <p:ph type="title"/>
          </p:nvPr>
        </p:nvSpPr>
        <p:spPr/>
        <p:txBody>
          <a:bodyPr/>
          <a:lstStyle/>
          <a:p>
            <a:pPr eaLnBrk="1" hangingPunct="1">
              <a:defRPr/>
            </a:pPr>
            <a:r>
              <a:rPr lang="zh-CN" altLang="en-US" b="1" dirty="0"/>
              <a:t>对象点</a:t>
            </a:r>
          </a:p>
        </p:txBody>
      </p:sp>
      <p:sp>
        <p:nvSpPr>
          <p:cNvPr id="65540" name="Rectangle 3"/>
          <p:cNvSpPr>
            <a:spLocks noGrp="1" noChangeArrowheads="1"/>
          </p:cNvSpPr>
          <p:nvPr>
            <p:ph type="body" idx="1"/>
          </p:nvPr>
        </p:nvSpPr>
        <p:spPr/>
        <p:txBody>
          <a:bodyPr/>
          <a:lstStyle/>
          <a:p>
            <a:pPr eaLnBrk="1" hangingPunct="1"/>
            <a:r>
              <a:rPr lang="zh-CN" altLang="en-US" b="1"/>
              <a:t>对象点是基于对象的软件产品规模估算</a:t>
            </a:r>
          </a:p>
          <a:p>
            <a:pPr eaLnBrk="1" hangingPunct="1"/>
            <a:r>
              <a:rPr lang="zh-CN" altLang="en-US" b="1"/>
              <a:t>采用这种方法估算产品规模，需要企业开发一个历史数据库，存储实现各种类型和复杂性的对象和方法所需要的代码行数。</a:t>
            </a:r>
          </a:p>
        </p:txBody>
      </p:sp>
    </p:spTree>
  </p:cSld>
  <p:clrMapOvr>
    <a:masterClrMapping/>
  </p:clrMapOvr>
  <mc:AlternateContent xmlns:mc="http://schemas.openxmlformats.org/markup-compatibility/2006" xmlns:p14="http://schemas.microsoft.com/office/powerpoint/2010/main">
    <mc:Choice Requires="p14">
      <p:transition spd="slow" p14:dur="2000" advTm="20893"/>
    </mc:Choice>
    <mc:Fallback xmlns="">
      <p:transition spd="slow" advTm="208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2D5B637-B415-4546-AD99-905E58CB7F36}"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92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E28DC8C-DD59-46B5-9437-7204EA446721}" type="slidenum">
              <a:rPr lang="en-US" altLang="zh-CN" sz="1400" smtClean="0">
                <a:solidFill>
                  <a:schemeClr val="tx1"/>
                </a:solidFill>
                <a:ea typeface="宋体" panose="02010600030101010101" pitchFamily="2" charset="-122"/>
              </a:rPr>
              <a:pPr>
                <a:spcBef>
                  <a:spcPct val="0"/>
                </a:spcBef>
                <a:buFontTx/>
                <a:buNone/>
              </a:pPr>
              <a:t>4</a:t>
            </a:fld>
            <a:endParaRPr lang="en-US" altLang="zh-CN" sz="1400">
              <a:solidFill>
                <a:schemeClr val="tx1"/>
              </a:solidFill>
              <a:ea typeface="宋体" panose="02010600030101010101" pitchFamily="2" charset="-122"/>
            </a:endParaRPr>
          </a:p>
        </p:txBody>
      </p:sp>
      <p:sp>
        <p:nvSpPr>
          <p:cNvPr id="52229"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2</a:t>
            </a:r>
          </a:p>
        </p:txBody>
      </p:sp>
      <p:sp>
        <p:nvSpPr>
          <p:cNvPr id="9222" name="Rectangle 3"/>
          <p:cNvSpPr>
            <a:spLocks noGrp="1" noChangeArrowheads="1"/>
          </p:cNvSpPr>
          <p:nvPr>
            <p:ph type="body" idx="1"/>
          </p:nvPr>
        </p:nvSpPr>
        <p:spPr/>
        <p:txBody>
          <a:bodyPr/>
          <a:lstStyle/>
          <a:p>
            <a:pPr>
              <a:lnSpc>
                <a:spcPct val="90000"/>
              </a:lnSpc>
            </a:pPr>
            <a:r>
              <a:rPr lang="zh-CN" altLang="en-US"/>
              <a:t>项目成本管理过程</a:t>
            </a:r>
          </a:p>
          <a:p>
            <a:pPr lvl="1">
              <a:lnSpc>
                <a:spcPct val="90000"/>
              </a:lnSpc>
            </a:pPr>
            <a:r>
              <a:rPr lang="zh-CN" altLang="en-US" u="sng"/>
              <a:t>包括确保在批准的预算范围内完成项目所需的全部过程</a:t>
            </a:r>
          </a:p>
          <a:p>
            <a:pPr lvl="1">
              <a:lnSpc>
                <a:spcPct val="90000"/>
              </a:lnSpc>
            </a:pPr>
            <a:r>
              <a:rPr lang="zh-CN" altLang="en-US"/>
              <a:t>资源计划</a:t>
            </a:r>
          </a:p>
          <a:p>
            <a:pPr lvl="2">
              <a:lnSpc>
                <a:spcPct val="90000"/>
              </a:lnSpc>
            </a:pPr>
            <a:r>
              <a:rPr lang="zh-CN" altLang="en-US"/>
              <a:t>决定为实施项目活动需要</a:t>
            </a:r>
            <a:r>
              <a:rPr lang="zh-CN" altLang="en-US" u="sng"/>
              <a:t>使用什么资源</a:t>
            </a:r>
            <a:r>
              <a:rPr lang="zh-CN" altLang="en-US"/>
              <a:t>以及每种</a:t>
            </a:r>
            <a:r>
              <a:rPr lang="zh-CN" altLang="en-US" u="sng"/>
              <a:t>资源的用量</a:t>
            </a:r>
          </a:p>
          <a:p>
            <a:pPr lvl="2">
              <a:lnSpc>
                <a:spcPct val="90000"/>
              </a:lnSpc>
            </a:pPr>
            <a:r>
              <a:rPr lang="zh-CN" altLang="en-US"/>
              <a:t>输出一个</a:t>
            </a:r>
            <a:r>
              <a:rPr lang="zh-CN" altLang="en-US" u="sng"/>
              <a:t>资源清单</a:t>
            </a:r>
          </a:p>
          <a:p>
            <a:pPr lvl="1">
              <a:lnSpc>
                <a:spcPct val="90000"/>
              </a:lnSpc>
            </a:pPr>
            <a:r>
              <a:rPr lang="zh-CN" altLang="en-US"/>
              <a:t>成本估算</a:t>
            </a:r>
          </a:p>
          <a:p>
            <a:pPr lvl="2">
              <a:lnSpc>
                <a:spcPct val="90000"/>
              </a:lnSpc>
            </a:pPr>
            <a:r>
              <a:rPr lang="zh-CN" altLang="en-US"/>
              <a:t>估计完成项目所需资源</a:t>
            </a:r>
            <a:r>
              <a:rPr lang="zh-CN" altLang="en-US" u="sng"/>
              <a:t>成本的近似值</a:t>
            </a:r>
          </a:p>
          <a:p>
            <a:pPr lvl="2">
              <a:lnSpc>
                <a:spcPct val="90000"/>
              </a:lnSpc>
            </a:pPr>
            <a:r>
              <a:rPr lang="zh-CN" altLang="en-US"/>
              <a:t>输出：成本估计、辅助的细节和成本管理计划</a:t>
            </a:r>
          </a:p>
        </p:txBody>
      </p:sp>
    </p:spTree>
  </p:cSld>
  <p:clrMapOvr>
    <a:masterClrMapping/>
  </p:clrMapOvr>
  <mc:AlternateContent xmlns:mc="http://schemas.openxmlformats.org/markup-compatibility/2006" xmlns:p14="http://schemas.microsoft.com/office/powerpoint/2010/main">
    <mc:Choice Requires="p14">
      <p:transition spd="slow" p14:dur="2000" advTm="182380"/>
    </mc:Choice>
    <mc:Fallback xmlns="">
      <p:transition spd="slow" advTm="18238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67CD826-ABB3-4B6F-BA6D-B8B0A7AADD2A}" type="slidenum">
              <a:rPr lang="ko-KR" altLang="en-US" sz="1400" smtClean="0">
                <a:solidFill>
                  <a:schemeClr val="tx1"/>
                </a:solidFill>
                <a:latin typeface="-쉬리B" pitchFamily="18" charset="-127"/>
                <a:ea typeface="-쉬리B" pitchFamily="18" charset="-127"/>
              </a:rPr>
              <a:pPr>
                <a:spcBef>
                  <a:spcPct val="0"/>
                </a:spcBef>
                <a:buFontTx/>
                <a:buNone/>
              </a:pPr>
              <a:t>40</a:t>
            </a:fld>
            <a:endParaRPr lang="en-US" altLang="ko-KR" sz="1400">
              <a:solidFill>
                <a:schemeClr val="tx1"/>
              </a:solidFill>
              <a:latin typeface="-쉬리B" pitchFamily="18" charset="-127"/>
              <a:ea typeface="-쉬리B" pitchFamily="18" charset="-127"/>
            </a:endParaRPr>
          </a:p>
        </p:txBody>
      </p:sp>
      <p:sp>
        <p:nvSpPr>
          <p:cNvPr id="1085442" name="Rectangle 2"/>
          <p:cNvSpPr>
            <a:spLocks noGrp="1" noChangeArrowheads="1"/>
          </p:cNvSpPr>
          <p:nvPr>
            <p:ph type="title"/>
          </p:nvPr>
        </p:nvSpPr>
        <p:spPr/>
        <p:txBody>
          <a:bodyPr/>
          <a:lstStyle/>
          <a:p>
            <a:pPr eaLnBrk="1" hangingPunct="1">
              <a:defRPr/>
            </a:pPr>
            <a:r>
              <a:rPr lang="zh-CN" altLang="en-US" b="1" dirty="0"/>
              <a:t>成本估算方法</a:t>
            </a:r>
          </a:p>
        </p:txBody>
      </p:sp>
      <p:sp>
        <p:nvSpPr>
          <p:cNvPr id="67588" name="Rectangle 3"/>
          <p:cNvSpPr>
            <a:spLocks noGrp="1" noChangeArrowheads="1"/>
          </p:cNvSpPr>
          <p:nvPr>
            <p:ph type="body" idx="1"/>
          </p:nvPr>
        </p:nvSpPr>
        <p:spPr>
          <a:xfrm>
            <a:off x="387350" y="2527300"/>
            <a:ext cx="8280400" cy="3457575"/>
          </a:xfrm>
        </p:spPr>
        <p:txBody>
          <a:bodyPr/>
          <a:lstStyle/>
          <a:p>
            <a:pPr eaLnBrk="1" hangingPunct="1"/>
            <a:r>
              <a:rPr lang="zh-CN" altLang="en-US" sz="2400" b="1"/>
              <a:t>也称自顶向下估算法</a:t>
            </a:r>
          </a:p>
          <a:p>
            <a:pPr eaLnBrk="1" hangingPunct="1"/>
            <a:r>
              <a:rPr lang="zh-CN" altLang="en-US" sz="2400" b="1"/>
              <a:t>从项目的整体出发，进行类推，即根据以往完成类似项目所消耗的总成本（或工作量）来推算将要开发的软件的总成本</a:t>
            </a:r>
          </a:p>
          <a:p>
            <a:pPr eaLnBrk="1" hangingPunct="1"/>
            <a:r>
              <a:rPr lang="zh-CN" altLang="en-US" sz="2400" b="1"/>
              <a:t>按比例将它分配到各个开发任务单元中</a:t>
            </a:r>
          </a:p>
          <a:p>
            <a:pPr eaLnBrk="1" hangingPunct="1"/>
            <a:r>
              <a:rPr lang="zh-CN" altLang="en-US" sz="2400" b="1"/>
              <a:t>通常在项目的初期或信息不足时采用此方法。</a:t>
            </a:r>
          </a:p>
          <a:p>
            <a:pPr eaLnBrk="1" hangingPunct="1"/>
            <a:r>
              <a:rPr lang="zh-CN" altLang="en-US" sz="2400" b="1"/>
              <a:t>特点是：简单易行，花费少，但有一定的局限性，准确性差，可能导致项目出现困难</a:t>
            </a:r>
          </a:p>
        </p:txBody>
      </p:sp>
      <p:pic>
        <p:nvPicPr>
          <p:cNvPr id="6758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238250"/>
            <a:ext cx="81915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4113"/>
    </mc:Choice>
    <mc:Fallback xmlns="">
      <p:transition spd="slow" advTm="1411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69635"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6307629-91A8-4B1B-B59C-8AEE9D88E0AA}" type="slidenum">
              <a:rPr lang="ko-KR" altLang="en-US" sz="1400" smtClean="0">
                <a:solidFill>
                  <a:schemeClr val="tx1"/>
                </a:solidFill>
                <a:latin typeface="-쉬리B" pitchFamily="18" charset="-127"/>
                <a:ea typeface="-쉬리B" pitchFamily="18" charset="-127"/>
              </a:rPr>
              <a:pPr>
                <a:spcBef>
                  <a:spcPct val="0"/>
                </a:spcBef>
                <a:buFontTx/>
                <a:buNone/>
              </a:pPr>
              <a:t>41</a:t>
            </a:fld>
            <a:endParaRPr lang="en-US" altLang="ko-KR" sz="1400">
              <a:solidFill>
                <a:schemeClr val="tx1"/>
              </a:solidFill>
              <a:latin typeface="-쉬리B" pitchFamily="18" charset="-127"/>
              <a:ea typeface="-쉬리B" pitchFamily="18" charset="-127"/>
            </a:endParaRPr>
          </a:p>
        </p:txBody>
      </p:sp>
      <p:pic>
        <p:nvPicPr>
          <p:cNvPr id="6963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019425"/>
            <a:ext cx="81343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388" y="4375150"/>
            <a:ext cx="8277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373188"/>
            <a:ext cx="81915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1186"/>
    </mc:Choice>
    <mc:Fallback xmlns="">
      <p:transition spd="slow" advTm="2118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70659"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5F6A081-DC18-4386-AF34-E36DF3F33C05}" type="slidenum">
              <a:rPr lang="ko-KR" altLang="en-US" sz="1400" smtClean="0">
                <a:solidFill>
                  <a:schemeClr val="tx1"/>
                </a:solidFill>
                <a:latin typeface="-쉬리B" pitchFamily="18" charset="-127"/>
                <a:ea typeface="-쉬리B" pitchFamily="18" charset="-127"/>
              </a:rPr>
              <a:pPr>
                <a:spcBef>
                  <a:spcPct val="0"/>
                </a:spcBef>
                <a:buFontTx/>
                <a:buNone/>
              </a:pPr>
              <a:t>42</a:t>
            </a:fld>
            <a:endParaRPr lang="en-US" altLang="ko-KR" sz="1400">
              <a:solidFill>
                <a:schemeClr val="tx1"/>
              </a:solidFill>
              <a:latin typeface="-쉬리B" pitchFamily="18" charset="-127"/>
              <a:ea typeface="-쉬리B" pitchFamily="18" charset="-127"/>
            </a:endParaRPr>
          </a:p>
        </p:txBody>
      </p:sp>
      <p:pic>
        <p:nvPicPr>
          <p:cNvPr id="7066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365250"/>
            <a:ext cx="81819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426"/>
    </mc:Choice>
    <mc:Fallback xmlns="">
      <p:transition spd="slow" advTm="842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u="sng" dirty="0"/>
              <a:t>IBM</a:t>
            </a:r>
            <a:r>
              <a:rPr lang="zh-CN" altLang="en-US" u="sng" dirty="0"/>
              <a:t>估算模型</a:t>
            </a:r>
            <a:endParaRPr lang="en-US" u="sng" dirty="0"/>
          </a:p>
        </p:txBody>
      </p:sp>
      <p:sp>
        <p:nvSpPr>
          <p:cNvPr id="71683"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90FCDCF-FF3D-4C79-B722-2FA640A99E7B}" type="slidenum">
              <a:rPr lang="ko-KR" altLang="en-US" sz="1400" smtClean="0">
                <a:solidFill>
                  <a:schemeClr val="tx1"/>
                </a:solidFill>
                <a:latin typeface="-쉬리B" pitchFamily="18" charset="-127"/>
                <a:ea typeface="-쉬리B" pitchFamily="18" charset="-127"/>
              </a:rPr>
              <a:pPr>
                <a:spcBef>
                  <a:spcPct val="0"/>
                </a:spcBef>
                <a:buFontTx/>
                <a:buNone/>
              </a:pPr>
              <a:t>43</a:t>
            </a:fld>
            <a:endParaRPr lang="en-US" altLang="ko-KR" sz="1400">
              <a:solidFill>
                <a:schemeClr val="tx1"/>
              </a:solidFill>
              <a:latin typeface="-쉬리B" pitchFamily="18" charset="-127"/>
              <a:ea typeface="-쉬리B" pitchFamily="18" charset="-127"/>
            </a:endParaRPr>
          </a:p>
        </p:txBody>
      </p:sp>
      <p:pic>
        <p:nvPicPr>
          <p:cNvPr id="7168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725613"/>
            <a:ext cx="79438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6972"/>
    </mc:Choice>
    <mc:Fallback xmlns="">
      <p:transition spd="slow" advTm="3697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72707"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4EBDD69-73A0-452F-926D-4AF1D162AA03}" type="slidenum">
              <a:rPr lang="ko-KR" altLang="en-US" sz="1400" smtClean="0">
                <a:solidFill>
                  <a:schemeClr val="tx1"/>
                </a:solidFill>
                <a:latin typeface="-쉬리B" pitchFamily="18" charset="-127"/>
                <a:ea typeface="-쉬리B" pitchFamily="18" charset="-127"/>
              </a:rPr>
              <a:pPr>
                <a:spcBef>
                  <a:spcPct val="0"/>
                </a:spcBef>
                <a:buFontTx/>
                <a:buNone/>
              </a:pPr>
              <a:t>44</a:t>
            </a:fld>
            <a:endParaRPr lang="en-US" altLang="ko-KR" sz="1400">
              <a:solidFill>
                <a:schemeClr val="tx1"/>
              </a:solidFill>
              <a:latin typeface="-쉬리B" pitchFamily="18" charset="-127"/>
              <a:ea typeface="-쉬리B" pitchFamily="18" charset="-127"/>
            </a:endParaRPr>
          </a:p>
        </p:txBody>
      </p:sp>
      <p:pic>
        <p:nvPicPr>
          <p:cNvPr id="7270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138238"/>
            <a:ext cx="85725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6042"/>
    </mc:Choice>
    <mc:Fallback xmlns="">
      <p:transition spd="slow" advTm="2604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73731"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49D3BC4-1233-4C64-B579-7731DF6FEC48}" type="slidenum">
              <a:rPr lang="ko-KR" altLang="en-US" sz="1400" smtClean="0">
                <a:solidFill>
                  <a:schemeClr val="tx1"/>
                </a:solidFill>
                <a:latin typeface="-쉬리B" pitchFamily="18" charset="-127"/>
                <a:ea typeface="-쉬리B" pitchFamily="18" charset="-127"/>
              </a:rPr>
              <a:pPr>
                <a:spcBef>
                  <a:spcPct val="0"/>
                </a:spcBef>
                <a:buFontTx/>
                <a:buNone/>
              </a:pPr>
              <a:t>45</a:t>
            </a:fld>
            <a:endParaRPr lang="en-US" altLang="ko-KR" sz="1400">
              <a:solidFill>
                <a:schemeClr val="tx1"/>
              </a:solidFill>
              <a:latin typeface="-쉬리B" pitchFamily="18" charset="-127"/>
              <a:ea typeface="-쉬리B" pitchFamily="18" charset="-127"/>
            </a:endParaRPr>
          </a:p>
        </p:txBody>
      </p:sp>
      <p:pic>
        <p:nvPicPr>
          <p:cNvPr id="7373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082675"/>
            <a:ext cx="86487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888"/>
    </mc:Choice>
    <mc:Fallback xmlns="">
      <p:transition spd="slow" advTm="7888"/>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3.3 </a:t>
            </a:r>
            <a:r>
              <a:rPr lang="zh-CN" altLang="en-US" dirty="0"/>
              <a:t>人月成本估算</a:t>
            </a:r>
            <a:endParaRPr lang="en-US" dirty="0"/>
          </a:p>
        </p:txBody>
      </p:sp>
      <p:sp>
        <p:nvSpPr>
          <p:cNvPr id="74755"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011906D-BAA6-4CBB-8893-156868F00AC1}" type="slidenum">
              <a:rPr lang="ko-KR" altLang="en-US" sz="1400" smtClean="0">
                <a:solidFill>
                  <a:schemeClr val="tx1"/>
                </a:solidFill>
                <a:latin typeface="-쉬리B" pitchFamily="18" charset="-127"/>
                <a:ea typeface="-쉬리B" pitchFamily="18" charset="-127"/>
              </a:rPr>
              <a:pPr>
                <a:spcBef>
                  <a:spcPct val="0"/>
                </a:spcBef>
                <a:buFontTx/>
                <a:buNone/>
              </a:pPr>
              <a:t>46</a:t>
            </a:fld>
            <a:endParaRPr lang="en-US" altLang="ko-KR" sz="1400">
              <a:solidFill>
                <a:schemeClr val="tx1"/>
              </a:solidFill>
              <a:latin typeface="-쉬리B" pitchFamily="18" charset="-127"/>
              <a:ea typeface="-쉬리B" pitchFamily="18" charset="-127"/>
            </a:endParaRPr>
          </a:p>
        </p:txBody>
      </p:sp>
      <p:pic>
        <p:nvPicPr>
          <p:cNvPr id="7475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88" y="1147763"/>
            <a:ext cx="78581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158"/>
    </mc:Choice>
    <mc:Fallback xmlns="">
      <p:transition spd="slow" advTm="7158"/>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 </a:t>
            </a:r>
            <a:r>
              <a:rPr lang="zh-CN" altLang="en-US" dirty="0"/>
              <a:t>案例</a:t>
            </a:r>
            <a:endParaRPr lang="en-US" dirty="0"/>
          </a:p>
        </p:txBody>
      </p:sp>
      <p:sp>
        <p:nvSpPr>
          <p:cNvPr id="75779"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0437B90-9422-4D85-A444-7088CC765A74}" type="slidenum">
              <a:rPr lang="ko-KR" altLang="en-US" sz="1400" smtClean="0">
                <a:solidFill>
                  <a:schemeClr val="tx1"/>
                </a:solidFill>
                <a:latin typeface="-쉬리B" pitchFamily="18" charset="-127"/>
                <a:ea typeface="-쉬리B" pitchFamily="18" charset="-127"/>
              </a:rPr>
              <a:pPr>
                <a:spcBef>
                  <a:spcPct val="0"/>
                </a:spcBef>
                <a:buFontTx/>
                <a:buNone/>
              </a:pPr>
              <a:t>47</a:t>
            </a:fld>
            <a:endParaRPr lang="en-US" altLang="ko-KR" sz="1400">
              <a:solidFill>
                <a:schemeClr val="tx1"/>
              </a:solidFill>
              <a:latin typeface="-쉬리B" pitchFamily="18" charset="-127"/>
              <a:ea typeface="-쉬리B" pitchFamily="18" charset="-127"/>
            </a:endParaRPr>
          </a:p>
        </p:txBody>
      </p:sp>
      <p:pic>
        <p:nvPicPr>
          <p:cNvPr id="7578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77925"/>
            <a:ext cx="82105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207"/>
    </mc:Choice>
    <mc:Fallback xmlns="">
      <p:transition spd="slow" advTm="820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76803"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AB8FCB0-20EE-40EB-B107-826A350C5DF4}" type="slidenum">
              <a:rPr lang="ko-KR" altLang="en-US" sz="1400" smtClean="0">
                <a:solidFill>
                  <a:schemeClr val="tx1"/>
                </a:solidFill>
                <a:latin typeface="-쉬리B" pitchFamily="18" charset="-127"/>
                <a:ea typeface="-쉬리B" pitchFamily="18" charset="-127"/>
              </a:rPr>
              <a:pPr>
                <a:spcBef>
                  <a:spcPct val="0"/>
                </a:spcBef>
                <a:buFontTx/>
                <a:buNone/>
              </a:pPr>
              <a:t>48</a:t>
            </a:fld>
            <a:endParaRPr lang="en-US" altLang="ko-KR" sz="1400">
              <a:solidFill>
                <a:schemeClr val="tx1"/>
              </a:solidFill>
              <a:latin typeface="-쉬리B" pitchFamily="18" charset="-127"/>
              <a:ea typeface="-쉬리B" pitchFamily="18" charset="-127"/>
            </a:endParaRPr>
          </a:p>
        </p:txBody>
      </p:sp>
      <p:pic>
        <p:nvPicPr>
          <p:cNvPr id="7680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257300"/>
            <a:ext cx="76295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075"/>
    </mc:Choice>
    <mc:Fallback xmlns="">
      <p:transition spd="slow" advTm="307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6661A8B-21D0-40EC-9D91-B2376D12A549}"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77827"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778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9CBD527-52D8-433F-9660-09198D1EE6B0}" type="slidenum">
              <a:rPr lang="en-US" altLang="zh-CN" sz="1400" smtClean="0">
                <a:solidFill>
                  <a:schemeClr val="tx1"/>
                </a:solidFill>
                <a:ea typeface="宋体" panose="02010600030101010101" pitchFamily="2" charset="-122"/>
              </a:rPr>
              <a:pPr>
                <a:spcBef>
                  <a:spcPct val="0"/>
                </a:spcBef>
                <a:buFontTx/>
                <a:buNone/>
              </a:pPr>
              <a:t>49</a:t>
            </a:fld>
            <a:endParaRPr lang="en-US" altLang="zh-CN" sz="1400">
              <a:solidFill>
                <a:schemeClr val="tx1"/>
              </a:solidFill>
              <a:ea typeface="宋体" panose="02010600030101010101" pitchFamily="2" charset="-122"/>
            </a:endParaRPr>
          </a:p>
        </p:txBody>
      </p:sp>
      <p:sp>
        <p:nvSpPr>
          <p:cNvPr id="65541" name="Rectangle 1026"/>
          <p:cNvSpPr>
            <a:spLocks noGrp="1" noChangeArrowheads="1"/>
          </p:cNvSpPr>
          <p:nvPr>
            <p:ph type="title"/>
          </p:nvPr>
        </p:nvSpPr>
        <p:spPr/>
        <p:txBody>
          <a:bodyPr/>
          <a:lstStyle/>
          <a:p>
            <a:pPr>
              <a:defRPr/>
            </a:pPr>
            <a:r>
              <a:rPr lang="en-US" altLang="zh-CN"/>
              <a:t>IT</a:t>
            </a:r>
            <a:r>
              <a:rPr lang="zh-CN" altLang="en-US"/>
              <a:t>项目管理－</a:t>
            </a:r>
            <a:r>
              <a:rPr lang="zh-CN" altLang="en-US" sz="2800"/>
              <a:t>项目成本管理</a:t>
            </a:r>
            <a:r>
              <a:rPr lang="zh-CN" altLang="en-US" sz="1800"/>
              <a:t>－</a:t>
            </a:r>
            <a:r>
              <a:rPr lang="en-US" altLang="zh-CN" sz="1800"/>
              <a:t>15</a:t>
            </a:r>
          </a:p>
        </p:txBody>
      </p:sp>
      <p:sp>
        <p:nvSpPr>
          <p:cNvPr id="77830" name="Rectangle 1027"/>
          <p:cNvSpPr>
            <a:spLocks noGrp="1" noChangeArrowheads="1"/>
          </p:cNvSpPr>
          <p:nvPr>
            <p:ph type="body" idx="1"/>
          </p:nvPr>
        </p:nvSpPr>
        <p:spPr/>
        <p:txBody>
          <a:bodyPr/>
          <a:lstStyle/>
          <a:p>
            <a:r>
              <a:rPr lang="zh-CN" altLang="en-US"/>
              <a:t>成本预算</a:t>
            </a:r>
          </a:p>
          <a:p>
            <a:pPr lvl="1"/>
            <a:r>
              <a:rPr lang="zh-CN" altLang="en-US"/>
              <a:t>将成本估算分配给单个工作项</a:t>
            </a:r>
          </a:p>
          <a:p>
            <a:pPr lvl="1"/>
            <a:r>
              <a:rPr lang="zh-CN" altLang="en-US"/>
              <a:t>输入</a:t>
            </a:r>
          </a:p>
          <a:p>
            <a:pPr lvl="2"/>
            <a:r>
              <a:rPr lang="zh-CN" altLang="en-US"/>
              <a:t>工作分解结构</a:t>
            </a:r>
          </a:p>
          <a:p>
            <a:pPr lvl="1"/>
            <a:r>
              <a:rPr lang="zh-CN" altLang="en-US"/>
              <a:t>目标</a:t>
            </a:r>
          </a:p>
          <a:p>
            <a:pPr lvl="2"/>
            <a:r>
              <a:rPr lang="zh-CN" altLang="en-US"/>
              <a:t>为预算估算做准备</a:t>
            </a:r>
          </a:p>
          <a:p>
            <a:pPr lvl="2"/>
            <a:r>
              <a:rPr lang="zh-CN" altLang="en-US"/>
              <a:t>制定成本基准计划</a:t>
            </a:r>
          </a:p>
        </p:txBody>
      </p:sp>
    </p:spTree>
  </p:cSld>
  <p:clrMapOvr>
    <a:masterClrMapping/>
  </p:clrMapOvr>
  <mc:AlternateContent xmlns:mc="http://schemas.openxmlformats.org/markup-compatibility/2006" xmlns:p14="http://schemas.microsoft.com/office/powerpoint/2010/main">
    <mc:Choice Requires="p14">
      <p:transition spd="slow" p14:dur="2000" advTm="13494"/>
    </mc:Choice>
    <mc:Fallback xmlns="">
      <p:transition spd="slow" advTm="134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EE8EF31-F715-45F1-A984-328E96F6ECC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024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4FB8BF4-27FD-498E-8902-052DF2FBF82F}" type="slidenum">
              <a:rPr lang="en-US" altLang="zh-CN" sz="1400" smtClean="0">
                <a:solidFill>
                  <a:schemeClr val="tx1"/>
                </a:solidFill>
                <a:ea typeface="宋体" panose="02010600030101010101" pitchFamily="2" charset="-122"/>
              </a:rPr>
              <a:pPr>
                <a:spcBef>
                  <a:spcPct val="0"/>
                </a:spcBef>
                <a:buFontTx/>
                <a:buNone/>
              </a:pPr>
              <a:t>5</a:t>
            </a:fld>
            <a:endParaRPr lang="en-US" altLang="zh-CN" sz="1400">
              <a:solidFill>
                <a:schemeClr val="tx1"/>
              </a:solidFill>
              <a:ea typeface="宋体" panose="02010600030101010101" pitchFamily="2" charset="-122"/>
            </a:endParaRPr>
          </a:p>
        </p:txBody>
      </p:sp>
      <p:sp>
        <p:nvSpPr>
          <p:cNvPr id="53253" name="Rectangle 1026"/>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3</a:t>
            </a:r>
          </a:p>
        </p:txBody>
      </p:sp>
      <p:sp>
        <p:nvSpPr>
          <p:cNvPr id="10246" name="Rectangle 1027"/>
          <p:cNvSpPr>
            <a:spLocks noGrp="1" noChangeArrowheads="1"/>
          </p:cNvSpPr>
          <p:nvPr>
            <p:ph type="body" idx="1"/>
          </p:nvPr>
        </p:nvSpPr>
        <p:spPr/>
        <p:txBody>
          <a:bodyPr/>
          <a:lstStyle/>
          <a:p>
            <a:r>
              <a:rPr lang="zh-CN" altLang="en-US" dirty="0"/>
              <a:t>项目成本管理过程</a:t>
            </a:r>
          </a:p>
          <a:p>
            <a:pPr lvl="1"/>
            <a:r>
              <a:rPr lang="zh-CN" altLang="en-US" dirty="0"/>
              <a:t>成本预算</a:t>
            </a:r>
          </a:p>
          <a:p>
            <a:pPr lvl="2"/>
            <a:r>
              <a:rPr lang="zh-CN" altLang="en-US" dirty="0"/>
              <a:t>将整体成本估算配置到各单项工作，</a:t>
            </a:r>
            <a:r>
              <a:rPr lang="zh-CN" altLang="en-US" u="sng" dirty="0"/>
              <a:t>建立一个衡量绩效的基准计划</a:t>
            </a:r>
          </a:p>
          <a:p>
            <a:pPr lvl="2"/>
            <a:r>
              <a:rPr lang="zh-CN" altLang="en-US" dirty="0"/>
              <a:t>输出：基准计划</a:t>
            </a:r>
          </a:p>
          <a:p>
            <a:pPr lvl="1"/>
            <a:r>
              <a:rPr lang="zh-CN" altLang="en-US" dirty="0"/>
              <a:t>成本控制</a:t>
            </a:r>
          </a:p>
          <a:p>
            <a:pPr lvl="2"/>
            <a:r>
              <a:rPr lang="zh-CN" altLang="en-US" dirty="0"/>
              <a:t>项目预算的变化</a:t>
            </a:r>
          </a:p>
          <a:p>
            <a:pPr lvl="2"/>
            <a:r>
              <a:rPr lang="zh-CN" altLang="en-US" dirty="0"/>
              <a:t>修正的成本估算、更新预算、纠正行动、完工估算和取得的教训</a:t>
            </a:r>
          </a:p>
          <a:p>
            <a:pPr lvl="2"/>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82450"/>
    </mc:Choice>
    <mc:Fallback xmlns="">
      <p:transition spd="slow" advTm="8245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B5908DB-28C5-4AA0-9043-8784C322ADA4}"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78851"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788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BFAC2DB-726A-43E9-AF38-6F8321E32571}" type="slidenum">
              <a:rPr lang="en-US" altLang="zh-CN" sz="1400" smtClean="0">
                <a:solidFill>
                  <a:schemeClr val="tx1"/>
                </a:solidFill>
                <a:ea typeface="宋体" panose="02010600030101010101" pitchFamily="2" charset="-122"/>
              </a:rPr>
              <a:pPr>
                <a:spcBef>
                  <a:spcPct val="0"/>
                </a:spcBef>
                <a:buFontTx/>
                <a:buNone/>
              </a:pPr>
              <a:t>50</a:t>
            </a:fld>
            <a:endParaRPr lang="en-US" altLang="zh-CN" sz="1400">
              <a:solidFill>
                <a:schemeClr val="tx1"/>
              </a:solidFill>
              <a:ea typeface="宋体" panose="02010600030101010101" pitchFamily="2" charset="-122"/>
            </a:endParaRPr>
          </a:p>
        </p:txBody>
      </p:sp>
      <p:sp>
        <p:nvSpPr>
          <p:cNvPr id="66565"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项目成本管理</a:t>
            </a:r>
            <a:r>
              <a:rPr lang="zh-CN" altLang="en-US" sz="1800"/>
              <a:t>－</a:t>
            </a:r>
            <a:r>
              <a:rPr lang="en-US" altLang="zh-CN" sz="1800"/>
              <a:t>16</a:t>
            </a:r>
          </a:p>
        </p:txBody>
      </p:sp>
      <p:sp>
        <p:nvSpPr>
          <p:cNvPr id="78854" name="Rectangle 3"/>
          <p:cNvSpPr>
            <a:spLocks noGrp="1" noChangeArrowheads="1"/>
          </p:cNvSpPr>
          <p:nvPr>
            <p:ph type="body" idx="1"/>
          </p:nvPr>
        </p:nvSpPr>
        <p:spPr/>
        <p:txBody>
          <a:bodyPr/>
          <a:lstStyle/>
          <a:p>
            <a:r>
              <a:rPr lang="zh-CN" altLang="en-US"/>
              <a:t>成本控制</a:t>
            </a:r>
          </a:p>
          <a:p>
            <a:pPr lvl="1"/>
            <a:r>
              <a:rPr lang="zh-CN" altLang="en-US"/>
              <a:t>项目成本控制包括监控成本执行绩效、确保一个修改的成本基准计划包括适当的项目变更，以及通知项目干系人那些经核准的、影响成本的项目变更</a:t>
            </a:r>
          </a:p>
          <a:p>
            <a:pPr lvl="1"/>
            <a:r>
              <a:rPr lang="zh-CN" altLang="en-US"/>
              <a:t>输入</a:t>
            </a:r>
          </a:p>
          <a:p>
            <a:pPr lvl="2"/>
            <a:r>
              <a:rPr lang="zh-CN" altLang="en-US"/>
              <a:t>成本基准计划、绩效报告、变更请求和成本管理计划</a:t>
            </a:r>
          </a:p>
          <a:p>
            <a:pPr lvl="1"/>
            <a:r>
              <a:rPr lang="zh-CN" altLang="en-US"/>
              <a:t>输出</a:t>
            </a:r>
          </a:p>
          <a:p>
            <a:pPr lvl="2"/>
            <a:r>
              <a:rPr lang="zh-CN" altLang="en-US"/>
              <a:t>修正的成本估算、预算更新、纠正措施、修正的项目完成估算以及获得的教训</a:t>
            </a:r>
          </a:p>
        </p:txBody>
      </p:sp>
    </p:spTree>
  </p:cSld>
  <p:clrMapOvr>
    <a:masterClrMapping/>
  </p:clrMapOvr>
  <mc:AlternateContent xmlns:mc="http://schemas.openxmlformats.org/markup-compatibility/2006" xmlns:p14="http://schemas.microsoft.com/office/powerpoint/2010/main">
    <mc:Choice Requires="p14">
      <p:transition spd="slow" p14:dur="2000" advTm="8680"/>
    </mc:Choice>
    <mc:Fallback xmlns="">
      <p:transition spd="slow" advTm="868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378F21A-DCF4-4781-B09C-C067B7877B44}"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79875"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798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C60E00E-9B28-4D4F-A53D-42EBC652562E}" type="slidenum">
              <a:rPr lang="en-US" altLang="zh-CN" sz="1400" smtClean="0">
                <a:solidFill>
                  <a:schemeClr val="tx1"/>
                </a:solidFill>
                <a:ea typeface="宋体" panose="02010600030101010101" pitchFamily="2" charset="-122"/>
              </a:rPr>
              <a:pPr>
                <a:spcBef>
                  <a:spcPct val="0"/>
                </a:spcBef>
                <a:buFontTx/>
                <a:buNone/>
              </a:pPr>
              <a:t>51</a:t>
            </a:fld>
            <a:endParaRPr lang="en-US" altLang="zh-CN" sz="1400">
              <a:solidFill>
                <a:schemeClr val="tx1"/>
              </a:solidFill>
              <a:ea typeface="宋体" panose="02010600030101010101" pitchFamily="2" charset="-122"/>
            </a:endParaRPr>
          </a:p>
        </p:txBody>
      </p:sp>
      <p:sp>
        <p:nvSpPr>
          <p:cNvPr id="67589" name="Rectangle 5122"/>
          <p:cNvSpPr>
            <a:spLocks noGrp="1" noChangeArrowheads="1"/>
          </p:cNvSpPr>
          <p:nvPr>
            <p:ph type="title"/>
          </p:nvPr>
        </p:nvSpPr>
        <p:spPr/>
        <p:txBody>
          <a:bodyPr/>
          <a:lstStyle/>
          <a:p>
            <a:pPr>
              <a:defRPr/>
            </a:pPr>
            <a:r>
              <a:rPr lang="en-US" altLang="zh-CN"/>
              <a:t>IT</a:t>
            </a:r>
            <a:r>
              <a:rPr lang="zh-CN" altLang="en-US"/>
              <a:t>项目管理－</a:t>
            </a:r>
            <a:r>
              <a:rPr lang="zh-CN" altLang="en-US" sz="2800"/>
              <a:t>项目成本管理</a:t>
            </a:r>
            <a:r>
              <a:rPr lang="zh-CN" altLang="en-US" sz="1800"/>
              <a:t>－</a:t>
            </a:r>
            <a:r>
              <a:rPr lang="en-US" altLang="zh-CN" sz="1800"/>
              <a:t>17</a:t>
            </a:r>
          </a:p>
        </p:txBody>
      </p:sp>
      <p:sp>
        <p:nvSpPr>
          <p:cNvPr id="79878" name="Rectangle 5123"/>
          <p:cNvSpPr>
            <a:spLocks noGrp="1" noChangeArrowheads="1"/>
          </p:cNvSpPr>
          <p:nvPr>
            <p:ph type="body" idx="1"/>
          </p:nvPr>
        </p:nvSpPr>
        <p:spPr/>
        <p:txBody>
          <a:bodyPr/>
          <a:lstStyle/>
          <a:p>
            <a:pPr>
              <a:lnSpc>
                <a:spcPct val="90000"/>
              </a:lnSpc>
            </a:pPr>
            <a:r>
              <a:rPr lang="zh-CN" altLang="en-US"/>
              <a:t>成本控制工具－挣值分析（</a:t>
            </a:r>
            <a:r>
              <a:rPr lang="en-US" altLang="zh-CN"/>
              <a:t>EVA</a:t>
            </a:r>
            <a:r>
              <a:rPr lang="zh-CN" altLang="en-US"/>
              <a:t>）</a:t>
            </a:r>
          </a:p>
          <a:p>
            <a:pPr lvl="1">
              <a:lnSpc>
                <a:spcPct val="90000"/>
              </a:lnSpc>
            </a:pPr>
            <a:r>
              <a:rPr lang="zh-CN" altLang="en-US"/>
              <a:t>挣值分析是一种项目绩效衡量技术，它综合了范围、时间、成本数据</a:t>
            </a:r>
          </a:p>
          <a:p>
            <a:pPr lvl="1">
              <a:lnSpc>
                <a:spcPct val="90000"/>
              </a:lnSpc>
            </a:pPr>
            <a:r>
              <a:rPr lang="zh-CN" altLang="en-US"/>
              <a:t>涉及计算</a:t>
            </a:r>
            <a:r>
              <a:rPr lang="en-US" altLang="zh-CN"/>
              <a:t>WBS</a:t>
            </a:r>
            <a:r>
              <a:rPr lang="zh-CN" altLang="en-US"/>
              <a:t>中的每项活动的三个值：</a:t>
            </a:r>
          </a:p>
          <a:p>
            <a:pPr lvl="2">
              <a:lnSpc>
                <a:spcPct val="90000"/>
              </a:lnSpc>
            </a:pPr>
            <a:r>
              <a:rPr lang="zh-CN" altLang="en-US"/>
              <a:t>计划工作预算成本（</a:t>
            </a:r>
            <a:r>
              <a:rPr lang="en-US" altLang="zh-CN"/>
              <a:t>BCWS</a:t>
            </a:r>
            <a:r>
              <a:rPr lang="zh-CN" altLang="en-US"/>
              <a:t>）：预算</a:t>
            </a:r>
          </a:p>
          <a:p>
            <a:pPr lvl="3">
              <a:lnSpc>
                <a:spcPct val="90000"/>
              </a:lnSpc>
            </a:pPr>
            <a:r>
              <a:rPr lang="zh-CN" altLang="en-US"/>
              <a:t>计划在一定时期内用于某项目活动的已经批准的整个成本估算的一部分</a:t>
            </a:r>
          </a:p>
          <a:p>
            <a:pPr lvl="2">
              <a:lnSpc>
                <a:spcPct val="90000"/>
              </a:lnSpc>
            </a:pPr>
            <a:r>
              <a:rPr lang="zh-CN" altLang="en-US"/>
              <a:t>已完成工作实际成本（</a:t>
            </a:r>
            <a:r>
              <a:rPr lang="en-US" altLang="zh-CN"/>
              <a:t>ACWP</a:t>
            </a:r>
            <a:r>
              <a:rPr lang="zh-CN" altLang="en-US"/>
              <a:t>）</a:t>
            </a:r>
          </a:p>
          <a:p>
            <a:pPr lvl="3">
              <a:lnSpc>
                <a:spcPct val="90000"/>
              </a:lnSpc>
            </a:pPr>
            <a:r>
              <a:rPr lang="zh-CN" altLang="en-US"/>
              <a:t>在给定时间内，完成一项活动所发生的直接成本和间接成本总合</a:t>
            </a:r>
          </a:p>
          <a:p>
            <a:pPr lvl="2">
              <a:lnSpc>
                <a:spcPct val="90000"/>
              </a:lnSpc>
            </a:pPr>
            <a:r>
              <a:rPr lang="zh-CN" altLang="en-US"/>
              <a:t>已完成工作预算成本（</a:t>
            </a:r>
            <a:r>
              <a:rPr lang="en-US" altLang="zh-CN"/>
              <a:t>BCWP</a:t>
            </a:r>
            <a:r>
              <a:rPr lang="zh-CN" altLang="en-US"/>
              <a:t>）：挣值</a:t>
            </a:r>
          </a:p>
          <a:p>
            <a:pPr lvl="3">
              <a:lnSpc>
                <a:spcPct val="90000"/>
              </a:lnSpc>
            </a:pPr>
            <a:r>
              <a:rPr lang="zh-CN" altLang="en-US"/>
              <a:t>实际完成工作的百分比乘以计划成本</a:t>
            </a:r>
          </a:p>
        </p:txBody>
      </p:sp>
    </p:spTree>
  </p:cSld>
  <p:clrMapOvr>
    <a:masterClrMapping/>
  </p:clrMapOvr>
  <mc:AlternateContent xmlns:mc="http://schemas.openxmlformats.org/markup-compatibility/2006" xmlns:p14="http://schemas.microsoft.com/office/powerpoint/2010/main">
    <mc:Choice Requires="p14">
      <p:transition spd="slow" p14:dur="2000" advTm="2509"/>
    </mc:Choice>
    <mc:Fallback xmlns="">
      <p:transition spd="slow" advTm="2509"/>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78AE020-F152-4789-BAFE-3942A8C0A55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80899"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809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9A78CAE-CD32-4439-858F-1D1FAD947734}" type="slidenum">
              <a:rPr lang="en-US" altLang="zh-CN" sz="1400" smtClean="0">
                <a:solidFill>
                  <a:schemeClr val="tx1"/>
                </a:solidFill>
                <a:ea typeface="宋体" panose="02010600030101010101" pitchFamily="2" charset="-122"/>
              </a:rPr>
              <a:pPr>
                <a:spcBef>
                  <a:spcPct val="0"/>
                </a:spcBef>
                <a:buFontTx/>
                <a:buNone/>
              </a:pPr>
              <a:t>52</a:t>
            </a:fld>
            <a:endParaRPr lang="en-US" altLang="zh-CN" sz="1400">
              <a:solidFill>
                <a:schemeClr val="tx1"/>
              </a:solidFill>
              <a:ea typeface="宋体" panose="02010600030101010101" pitchFamily="2" charset="-122"/>
            </a:endParaRPr>
          </a:p>
        </p:txBody>
      </p:sp>
      <p:sp>
        <p:nvSpPr>
          <p:cNvPr id="68613"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项目成本管理</a:t>
            </a:r>
            <a:r>
              <a:rPr lang="zh-CN" altLang="en-US" sz="1800"/>
              <a:t>－</a:t>
            </a:r>
            <a:r>
              <a:rPr lang="en-US" altLang="zh-CN" sz="1800"/>
              <a:t>18</a:t>
            </a:r>
          </a:p>
        </p:txBody>
      </p:sp>
      <p:sp>
        <p:nvSpPr>
          <p:cNvPr id="80902" name="Rectangle 3"/>
          <p:cNvSpPr>
            <a:spLocks noGrp="1" noChangeArrowheads="1"/>
          </p:cNvSpPr>
          <p:nvPr>
            <p:ph type="body" idx="1"/>
          </p:nvPr>
        </p:nvSpPr>
        <p:spPr/>
        <p:txBody>
          <a:bodyPr/>
          <a:lstStyle/>
          <a:p>
            <a:pPr>
              <a:lnSpc>
                <a:spcPct val="90000"/>
              </a:lnSpc>
            </a:pPr>
            <a:r>
              <a:rPr lang="zh-CN" altLang="en-US"/>
              <a:t>挣值分析（</a:t>
            </a:r>
            <a:r>
              <a:rPr lang="en-US" altLang="zh-CN"/>
              <a:t>EVA</a:t>
            </a:r>
            <a:r>
              <a:rPr lang="zh-CN" altLang="en-US"/>
              <a:t>）</a:t>
            </a:r>
          </a:p>
          <a:p>
            <a:pPr lvl="1">
              <a:lnSpc>
                <a:spcPct val="80000"/>
              </a:lnSpc>
            </a:pPr>
            <a:r>
              <a:rPr lang="zh-CN" altLang="en-US"/>
              <a:t>成本偏差 </a:t>
            </a:r>
            <a:r>
              <a:rPr lang="en-US" altLang="zh-CN"/>
              <a:t>CV=BCWP</a:t>
            </a:r>
            <a:r>
              <a:rPr lang="zh-CN" altLang="en-US"/>
              <a:t>（已完成的工作预算成本）</a:t>
            </a:r>
            <a:r>
              <a:rPr lang="en-US" altLang="zh-CN"/>
              <a:t>-ACWP</a:t>
            </a:r>
            <a:r>
              <a:rPr lang="zh-CN" altLang="en-US"/>
              <a:t>（已完成工作的实际成本）</a:t>
            </a:r>
          </a:p>
          <a:p>
            <a:pPr lvl="1">
              <a:lnSpc>
                <a:spcPct val="80000"/>
              </a:lnSpc>
            </a:pPr>
            <a:r>
              <a:rPr lang="zh-CN" altLang="en-US"/>
              <a:t>进度偏差 </a:t>
            </a:r>
            <a:r>
              <a:rPr lang="en-US" altLang="zh-CN"/>
              <a:t>SV=BCWP</a:t>
            </a:r>
            <a:r>
              <a:rPr lang="zh-CN" altLang="en-US"/>
              <a:t>（已完成的工作预算成本）</a:t>
            </a:r>
            <a:r>
              <a:rPr lang="en-US" altLang="zh-CN"/>
              <a:t>-BCWS</a:t>
            </a:r>
            <a:r>
              <a:rPr lang="zh-CN" altLang="en-US"/>
              <a:t>（计划工作预算成本）</a:t>
            </a:r>
          </a:p>
          <a:p>
            <a:pPr lvl="1">
              <a:lnSpc>
                <a:spcPct val="80000"/>
              </a:lnSpc>
            </a:pPr>
            <a:r>
              <a:rPr lang="zh-CN" altLang="en-US"/>
              <a:t>成本执行指数 </a:t>
            </a:r>
            <a:r>
              <a:rPr lang="en-US" altLang="zh-CN"/>
              <a:t>CPI=BCWP</a:t>
            </a:r>
            <a:r>
              <a:rPr lang="zh-CN" altLang="en-US"/>
              <a:t>（已完成的工作预算成本）</a:t>
            </a:r>
            <a:r>
              <a:rPr lang="en-US" altLang="zh-CN"/>
              <a:t>/ACWP</a:t>
            </a:r>
            <a:r>
              <a:rPr lang="zh-CN" altLang="en-US"/>
              <a:t>（已完成的工作实际成本）</a:t>
            </a:r>
          </a:p>
          <a:p>
            <a:pPr lvl="2">
              <a:lnSpc>
                <a:spcPct val="80000"/>
              </a:lnSpc>
            </a:pPr>
            <a:r>
              <a:rPr lang="en-US" altLang="zh-CN"/>
              <a:t>&lt; 1</a:t>
            </a:r>
            <a:r>
              <a:rPr lang="zh-CN" altLang="en-US"/>
              <a:t>，项目超预算</a:t>
            </a:r>
          </a:p>
          <a:p>
            <a:pPr lvl="2">
              <a:lnSpc>
                <a:spcPct val="80000"/>
              </a:lnSpc>
            </a:pPr>
            <a:r>
              <a:rPr lang="en-US" altLang="zh-CN"/>
              <a:t>&gt; 1</a:t>
            </a:r>
            <a:r>
              <a:rPr lang="zh-CN" altLang="en-US"/>
              <a:t>，项目在预算内</a:t>
            </a:r>
          </a:p>
          <a:p>
            <a:pPr lvl="2">
              <a:lnSpc>
                <a:spcPct val="80000"/>
              </a:lnSpc>
            </a:pPr>
            <a:r>
              <a:rPr lang="en-US" altLang="zh-CN"/>
              <a:t>= 1</a:t>
            </a:r>
            <a:r>
              <a:rPr lang="zh-CN" altLang="en-US"/>
              <a:t>，成本与计划相同</a:t>
            </a:r>
          </a:p>
          <a:p>
            <a:pPr lvl="1">
              <a:lnSpc>
                <a:spcPct val="80000"/>
              </a:lnSpc>
            </a:pPr>
            <a:r>
              <a:rPr lang="zh-CN" altLang="en-US"/>
              <a:t>进度执行指数 </a:t>
            </a:r>
            <a:r>
              <a:rPr lang="en-US" altLang="zh-CN"/>
              <a:t>SPI=BCWP</a:t>
            </a:r>
            <a:r>
              <a:rPr lang="zh-CN" altLang="en-US"/>
              <a:t>（已完成的工作预算成本）</a:t>
            </a:r>
            <a:r>
              <a:rPr lang="en-US" altLang="zh-CN"/>
              <a:t>/BCWS</a:t>
            </a:r>
            <a:r>
              <a:rPr lang="zh-CN" altLang="en-US"/>
              <a:t>（计划工作预算成本）</a:t>
            </a:r>
          </a:p>
          <a:p>
            <a:pPr lvl="2">
              <a:lnSpc>
                <a:spcPct val="80000"/>
              </a:lnSpc>
            </a:pPr>
            <a:r>
              <a:rPr lang="en-US" altLang="zh-CN"/>
              <a:t>= 1</a:t>
            </a:r>
            <a:r>
              <a:rPr lang="zh-CN" altLang="en-US"/>
              <a:t>，按进度计划完成</a:t>
            </a:r>
          </a:p>
          <a:p>
            <a:pPr lvl="2">
              <a:lnSpc>
                <a:spcPct val="80000"/>
              </a:lnSpc>
            </a:pPr>
            <a:r>
              <a:rPr lang="en-US" altLang="zh-CN"/>
              <a:t>&gt; 1</a:t>
            </a:r>
            <a:r>
              <a:rPr lang="zh-CN" altLang="en-US"/>
              <a:t>，进度比计划提前完成</a:t>
            </a:r>
          </a:p>
          <a:p>
            <a:pPr lvl="2">
              <a:lnSpc>
                <a:spcPct val="80000"/>
              </a:lnSpc>
            </a:pPr>
            <a:r>
              <a:rPr lang="en-US" altLang="zh-CN"/>
              <a:t>&lt; 1</a:t>
            </a:r>
            <a:r>
              <a:rPr lang="zh-CN" altLang="en-US"/>
              <a:t>，进度较计划滞后完成</a:t>
            </a:r>
          </a:p>
        </p:txBody>
      </p:sp>
    </p:spTree>
  </p:cSld>
  <p:clrMapOvr>
    <a:masterClrMapping/>
  </p:clrMapOvr>
  <mc:AlternateContent xmlns:mc="http://schemas.openxmlformats.org/markup-compatibility/2006" xmlns:p14="http://schemas.microsoft.com/office/powerpoint/2010/main">
    <mc:Choice Requires="p14">
      <p:transition spd="slow" p14:dur="2000" advTm="3166"/>
    </mc:Choice>
    <mc:Fallback xmlns="">
      <p:transition spd="slow" advTm="3166"/>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A99AC63-439B-4CF2-AF64-4B4F829D6861}"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81923"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819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E1B8220-F7BB-4BEF-93B9-94E313B4E10C}" type="slidenum">
              <a:rPr lang="en-US" altLang="zh-CN" sz="1400" smtClean="0">
                <a:solidFill>
                  <a:schemeClr val="tx1"/>
                </a:solidFill>
                <a:ea typeface="宋体" panose="02010600030101010101" pitchFamily="2" charset="-122"/>
              </a:rPr>
              <a:pPr>
                <a:spcBef>
                  <a:spcPct val="0"/>
                </a:spcBef>
                <a:buFontTx/>
                <a:buNone/>
              </a:pPr>
              <a:t>53</a:t>
            </a:fld>
            <a:endParaRPr lang="en-US" altLang="zh-CN" sz="1400">
              <a:solidFill>
                <a:schemeClr val="tx1"/>
              </a:solidFill>
              <a:ea typeface="宋体" panose="02010600030101010101" pitchFamily="2" charset="-122"/>
            </a:endParaRPr>
          </a:p>
        </p:txBody>
      </p:sp>
      <p:sp>
        <p:nvSpPr>
          <p:cNvPr id="66565" name="Rectangle 2"/>
          <p:cNvSpPr>
            <a:spLocks noGrp="1" noChangeArrowheads="1"/>
          </p:cNvSpPr>
          <p:nvPr>
            <p:ph type="title"/>
          </p:nvPr>
        </p:nvSpPr>
        <p:spPr/>
        <p:txBody>
          <a:bodyPr/>
          <a:lstStyle/>
          <a:p>
            <a:pPr>
              <a:defRPr/>
            </a:pPr>
            <a:r>
              <a:rPr lang="zh-CN" altLang="en-US" dirty="0"/>
              <a:t>本章重点</a:t>
            </a:r>
            <a:endParaRPr lang="en-US" altLang="zh-CN" sz="1800" dirty="0"/>
          </a:p>
        </p:txBody>
      </p:sp>
      <p:sp>
        <p:nvSpPr>
          <p:cNvPr id="81926" name="Rectangle 3"/>
          <p:cNvSpPr>
            <a:spLocks noGrp="1" noChangeArrowheads="1"/>
          </p:cNvSpPr>
          <p:nvPr>
            <p:ph type="body" idx="1"/>
          </p:nvPr>
        </p:nvSpPr>
        <p:spPr/>
        <p:txBody>
          <a:bodyPr/>
          <a:lstStyle/>
          <a:p>
            <a:r>
              <a:rPr lang="zh-CN" altLang="en-US"/>
              <a:t>成本管理的基本概念</a:t>
            </a:r>
            <a:endParaRPr lang="en-US" altLang="zh-CN"/>
          </a:p>
          <a:p>
            <a:r>
              <a:rPr lang="zh-CN" altLang="en-US"/>
              <a:t>常用的成本估算方法</a:t>
            </a:r>
            <a:endParaRPr lang="en-US" altLang="zh-CN"/>
          </a:p>
          <a:p>
            <a:r>
              <a:rPr lang="zh-CN" altLang="en-US"/>
              <a:t>成本估算模型的计算</a:t>
            </a:r>
            <a:endParaRPr lang="en-US" altLang="zh-CN"/>
          </a:p>
          <a:p>
            <a:pPr lvl="1"/>
            <a:r>
              <a:rPr lang="zh-CN" altLang="zh-CN"/>
              <a:t>采用面向功能点（</a:t>
            </a:r>
            <a:r>
              <a:rPr lang="en-US" altLang="zh-CN"/>
              <a:t>FP</a:t>
            </a:r>
            <a:r>
              <a:rPr lang="zh-CN" altLang="zh-CN"/>
              <a:t>）的度量</a:t>
            </a:r>
            <a:r>
              <a:rPr lang="zh-CN" altLang="en-US"/>
              <a:t>模型计算</a:t>
            </a:r>
            <a:endParaRPr lang="en-US" altLang="zh-CN"/>
          </a:p>
          <a:p>
            <a:pPr lvl="1"/>
            <a:r>
              <a:rPr lang="en-US" altLang="zh-CN"/>
              <a:t>Delphi</a:t>
            </a:r>
            <a:r>
              <a:rPr lang="zh-CN" altLang="zh-CN"/>
              <a:t>的专家估算方法</a:t>
            </a:r>
            <a:endParaRPr lang="en-US" altLang="zh-CN"/>
          </a:p>
          <a:p>
            <a:pPr lvl="1"/>
            <a:r>
              <a:rPr lang="en-US" altLang="zh-CN"/>
              <a:t>COCOMO</a:t>
            </a:r>
            <a:r>
              <a:rPr lang="zh-CN" altLang="zh-CN"/>
              <a:t>模型</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0647"/>
    </mc:Choice>
    <mc:Fallback xmlns="">
      <p:transition spd="slow" advTm="706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5B33DA7-E540-442B-BBE6-B420B873A95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126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0EE7C1B-D22E-4214-BA23-962DFAA24198}" type="slidenum">
              <a:rPr lang="en-US" altLang="zh-CN" sz="1400" smtClean="0">
                <a:solidFill>
                  <a:schemeClr val="tx1"/>
                </a:solidFill>
                <a:ea typeface="宋体" panose="02010600030101010101" pitchFamily="2" charset="-122"/>
              </a:rPr>
              <a:pPr>
                <a:spcBef>
                  <a:spcPct val="0"/>
                </a:spcBef>
                <a:buFontTx/>
                <a:buNone/>
              </a:pPr>
              <a:t>6</a:t>
            </a:fld>
            <a:endParaRPr lang="en-US" altLang="zh-CN" sz="1400">
              <a:solidFill>
                <a:schemeClr val="tx1"/>
              </a:solidFill>
              <a:ea typeface="宋体" panose="02010600030101010101" pitchFamily="2" charset="-122"/>
            </a:endParaRPr>
          </a:p>
        </p:txBody>
      </p:sp>
      <p:sp>
        <p:nvSpPr>
          <p:cNvPr id="54277"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3</a:t>
            </a:r>
          </a:p>
        </p:txBody>
      </p:sp>
      <p:sp>
        <p:nvSpPr>
          <p:cNvPr id="11270" name="Rectangle 3"/>
          <p:cNvSpPr>
            <a:spLocks noGrp="1" noChangeArrowheads="1"/>
          </p:cNvSpPr>
          <p:nvPr>
            <p:ph type="body" idx="1"/>
          </p:nvPr>
        </p:nvSpPr>
        <p:spPr/>
        <p:txBody>
          <a:bodyPr/>
          <a:lstStyle/>
          <a:p>
            <a:r>
              <a:rPr lang="zh-CN" altLang="en-US"/>
              <a:t>成本管理基本原理</a:t>
            </a:r>
          </a:p>
          <a:p>
            <a:pPr lvl="1"/>
            <a:r>
              <a:rPr lang="zh-CN" altLang="en-US"/>
              <a:t>全寿命期成本计算</a:t>
            </a:r>
          </a:p>
          <a:p>
            <a:pPr lvl="2"/>
            <a:r>
              <a:rPr lang="zh-CN" altLang="en-US"/>
              <a:t>对贯穿于整个项目财务的成本状况有一个总的认识</a:t>
            </a:r>
          </a:p>
          <a:p>
            <a:pPr lvl="2"/>
            <a:r>
              <a:rPr lang="zh-CN" altLang="en-US"/>
              <a:t>考虑的是权益的总成本，</a:t>
            </a:r>
            <a:r>
              <a:rPr lang="zh-CN" altLang="en-US" u="sng"/>
              <a:t>开发成本＋维护成本</a:t>
            </a:r>
          </a:p>
          <a:p>
            <a:pPr lvl="1"/>
            <a:r>
              <a:rPr lang="zh-CN" altLang="en-US"/>
              <a:t>现金流分析（立项时使用类似）</a:t>
            </a:r>
          </a:p>
          <a:p>
            <a:pPr lvl="2"/>
            <a:r>
              <a:rPr lang="zh-CN" altLang="en-US"/>
              <a:t>用于确定项目每年估计的成本和收益的一种方法</a:t>
            </a:r>
          </a:p>
          <a:p>
            <a:pPr lvl="1"/>
            <a:r>
              <a:rPr lang="zh-CN" altLang="en-US"/>
              <a:t>内部收益率</a:t>
            </a:r>
          </a:p>
          <a:p>
            <a:pPr lvl="2"/>
            <a:r>
              <a:rPr lang="zh-CN" altLang="en-US"/>
              <a:t>使净现值等于零的折现率</a:t>
            </a:r>
          </a:p>
          <a:p>
            <a:pPr lvl="1"/>
            <a:r>
              <a:rPr lang="zh-CN" altLang="en-US"/>
              <a:t>有形成本</a:t>
            </a:r>
          </a:p>
          <a:p>
            <a:pPr lvl="2"/>
            <a:r>
              <a:rPr lang="zh-CN" altLang="en-US"/>
              <a:t>能够容易以美元衡量的那些价值</a:t>
            </a:r>
          </a:p>
        </p:txBody>
      </p:sp>
    </p:spTree>
  </p:cSld>
  <p:clrMapOvr>
    <a:masterClrMapping/>
  </p:clrMapOvr>
  <mc:AlternateContent xmlns:mc="http://schemas.openxmlformats.org/markup-compatibility/2006" xmlns:p14="http://schemas.microsoft.com/office/powerpoint/2010/main">
    <mc:Choice Requires="p14">
      <p:transition spd="slow" p14:dur="2000" advTm="287308"/>
    </mc:Choice>
    <mc:Fallback xmlns="">
      <p:transition spd="slow" advTm="28730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2FD2B07-6EC3-40C5-8432-79653EE79063}"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229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1EAE51F-9223-4CB2-B092-7E8E9F51D4AC}" type="slidenum">
              <a:rPr lang="en-US" altLang="zh-CN" sz="1400" smtClean="0">
                <a:solidFill>
                  <a:schemeClr val="tx1"/>
                </a:solidFill>
                <a:ea typeface="宋体" panose="02010600030101010101" pitchFamily="2" charset="-122"/>
              </a:rPr>
              <a:pPr>
                <a:spcBef>
                  <a:spcPct val="0"/>
                </a:spcBef>
                <a:buFontTx/>
                <a:buNone/>
              </a:pPr>
              <a:t>7</a:t>
            </a:fld>
            <a:endParaRPr lang="en-US" altLang="zh-CN" sz="1400">
              <a:solidFill>
                <a:schemeClr val="tx1"/>
              </a:solidFill>
              <a:ea typeface="宋体" panose="02010600030101010101" pitchFamily="2" charset="-122"/>
            </a:endParaRPr>
          </a:p>
        </p:txBody>
      </p:sp>
      <p:sp>
        <p:nvSpPr>
          <p:cNvPr id="55301" name="Rectangle 2"/>
          <p:cNvSpPr>
            <a:spLocks noGrp="1" noChangeArrowheads="1"/>
          </p:cNvSpPr>
          <p:nvPr>
            <p:ph type="title"/>
          </p:nvPr>
        </p:nvSpPr>
        <p:spPr/>
        <p:txBody>
          <a:bodyPr/>
          <a:lstStyle/>
          <a:p>
            <a:pPr>
              <a:defRPr/>
            </a:pPr>
            <a:r>
              <a:rPr lang="en-US" altLang="zh-CN" dirty="0"/>
              <a:t>I</a:t>
            </a:r>
            <a:r>
              <a:rPr lang="zh-CN" altLang="en-US" sz="2800" dirty="0"/>
              <a:t>项目成本管理</a:t>
            </a:r>
            <a:r>
              <a:rPr lang="zh-CN" altLang="en-US" sz="1800" dirty="0"/>
              <a:t>－</a:t>
            </a:r>
            <a:r>
              <a:rPr lang="en-US" altLang="zh-CN" sz="1800" dirty="0"/>
              <a:t>5</a:t>
            </a:r>
          </a:p>
        </p:txBody>
      </p:sp>
      <p:sp>
        <p:nvSpPr>
          <p:cNvPr id="12294" name="Rectangle 3"/>
          <p:cNvSpPr>
            <a:spLocks noGrp="1" noChangeArrowheads="1"/>
          </p:cNvSpPr>
          <p:nvPr>
            <p:ph type="body" idx="1"/>
          </p:nvPr>
        </p:nvSpPr>
        <p:spPr/>
        <p:txBody>
          <a:bodyPr/>
          <a:lstStyle/>
          <a:p>
            <a:r>
              <a:rPr lang="zh-CN" altLang="en-US"/>
              <a:t>成本管理基本原理</a:t>
            </a:r>
          </a:p>
          <a:p>
            <a:pPr lvl="1"/>
            <a:r>
              <a:rPr lang="zh-CN" altLang="en-US" u="sng"/>
              <a:t>无形成本</a:t>
            </a:r>
          </a:p>
          <a:p>
            <a:pPr lvl="2"/>
            <a:r>
              <a:rPr lang="zh-CN" altLang="en-US"/>
              <a:t>难用货币来衡量的成本和收益</a:t>
            </a:r>
          </a:p>
          <a:p>
            <a:pPr lvl="1"/>
            <a:r>
              <a:rPr lang="zh-CN" altLang="en-US" u="sng"/>
              <a:t>直接成本</a:t>
            </a:r>
          </a:p>
          <a:p>
            <a:pPr lvl="2"/>
            <a:r>
              <a:rPr lang="zh-CN" altLang="en-US"/>
              <a:t>能够以一种很经济的方式加以追踪的相关成本</a:t>
            </a:r>
          </a:p>
          <a:p>
            <a:pPr lvl="1"/>
            <a:r>
              <a:rPr lang="zh-CN" altLang="en-US" u="sng"/>
              <a:t>间接成本</a:t>
            </a:r>
          </a:p>
          <a:p>
            <a:pPr lvl="2"/>
            <a:r>
              <a:rPr lang="zh-CN" altLang="en-US"/>
              <a:t>不能够以一种很经济的方式加以追踪的相关成本</a:t>
            </a:r>
          </a:p>
          <a:p>
            <a:pPr lvl="1"/>
            <a:r>
              <a:rPr lang="zh-CN" altLang="en-US" u="sng"/>
              <a:t>沉没成本</a:t>
            </a:r>
          </a:p>
          <a:p>
            <a:pPr lvl="2"/>
            <a:r>
              <a:rPr lang="zh-CN" altLang="en-US"/>
              <a:t>在过去已经花的永远不能收回的钱</a:t>
            </a:r>
          </a:p>
        </p:txBody>
      </p:sp>
    </p:spTree>
  </p:cSld>
  <p:clrMapOvr>
    <a:masterClrMapping/>
  </p:clrMapOvr>
  <mc:AlternateContent xmlns:mc="http://schemas.openxmlformats.org/markup-compatibility/2006" xmlns:p14="http://schemas.microsoft.com/office/powerpoint/2010/main">
    <mc:Choice Requires="p14">
      <p:transition spd="slow" p14:dur="2000" advTm="53134"/>
    </mc:Choice>
    <mc:Fallback xmlns="">
      <p:transition spd="slow" advTm="531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7302E4D-629C-4DF2-A52B-A49895CE2D84}"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331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9517FDD-56DC-4F9C-BF3B-29B4E4229BF0}" type="slidenum">
              <a:rPr lang="en-US" altLang="zh-CN" sz="1400" smtClean="0">
                <a:solidFill>
                  <a:schemeClr val="tx1"/>
                </a:solidFill>
                <a:ea typeface="宋体" panose="02010600030101010101" pitchFamily="2" charset="-122"/>
              </a:rPr>
              <a:pPr>
                <a:spcBef>
                  <a:spcPct val="0"/>
                </a:spcBef>
                <a:buFontTx/>
                <a:buNone/>
              </a:pPr>
              <a:t>8</a:t>
            </a:fld>
            <a:endParaRPr lang="en-US" altLang="zh-CN" sz="1400">
              <a:solidFill>
                <a:schemeClr val="tx1"/>
              </a:solidFill>
              <a:ea typeface="宋体" panose="02010600030101010101" pitchFamily="2" charset="-122"/>
            </a:endParaRPr>
          </a:p>
        </p:txBody>
      </p:sp>
      <p:sp>
        <p:nvSpPr>
          <p:cNvPr id="56325" name="Rectangle 1026"/>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6</a:t>
            </a:r>
          </a:p>
        </p:txBody>
      </p:sp>
      <p:sp>
        <p:nvSpPr>
          <p:cNvPr id="13318" name="Rectangle 1027"/>
          <p:cNvSpPr>
            <a:spLocks noGrp="1" noChangeArrowheads="1"/>
          </p:cNvSpPr>
          <p:nvPr>
            <p:ph type="body" idx="1"/>
          </p:nvPr>
        </p:nvSpPr>
        <p:spPr/>
        <p:txBody>
          <a:bodyPr/>
          <a:lstStyle/>
          <a:p>
            <a:r>
              <a:rPr lang="zh-CN" altLang="en-US"/>
              <a:t>成本管理基本原理</a:t>
            </a:r>
          </a:p>
          <a:p>
            <a:pPr lvl="1"/>
            <a:r>
              <a:rPr lang="zh-CN" altLang="en-US"/>
              <a:t>学习曲线理论：</a:t>
            </a:r>
          </a:p>
          <a:p>
            <a:pPr lvl="2"/>
            <a:r>
              <a:rPr lang="zh-CN" altLang="en-US"/>
              <a:t>重复生产时单位成本随着数量的增多成规律的递减</a:t>
            </a:r>
          </a:p>
          <a:p>
            <a:pPr lvl="1"/>
            <a:r>
              <a:rPr lang="zh-CN" altLang="en-US"/>
              <a:t>储备金</a:t>
            </a:r>
          </a:p>
          <a:p>
            <a:pPr lvl="2"/>
            <a:r>
              <a:rPr lang="zh-CN" altLang="en-US"/>
              <a:t>包含在成本估算中，为减轻未来难以预测情形带来的成本风险而准备的那部分资金</a:t>
            </a:r>
          </a:p>
        </p:txBody>
      </p:sp>
    </p:spTree>
  </p:cSld>
  <p:clrMapOvr>
    <a:masterClrMapping/>
  </p:clrMapOvr>
  <mc:AlternateContent xmlns:mc="http://schemas.openxmlformats.org/markup-compatibility/2006" xmlns:p14="http://schemas.microsoft.com/office/powerpoint/2010/main">
    <mc:Choice Requires="p14">
      <p:transition spd="slow" p14:dur="2000" advTm="122467"/>
    </mc:Choice>
    <mc:Fallback xmlns="">
      <p:transition spd="slow" advTm="1224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B205B09-35AC-4AF7-AD0F-27ADD85D44CF}"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1434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FB2ADFE-C3E0-4431-BABC-58A596A1203D}" type="slidenum">
              <a:rPr lang="en-US" altLang="zh-CN" sz="1400" smtClean="0">
                <a:solidFill>
                  <a:schemeClr val="tx1"/>
                </a:solidFill>
                <a:ea typeface="宋体" panose="02010600030101010101" pitchFamily="2" charset="-122"/>
              </a:rPr>
              <a:pPr>
                <a:spcBef>
                  <a:spcPct val="0"/>
                </a:spcBef>
                <a:buFontTx/>
                <a:buNone/>
              </a:pPr>
              <a:t>9</a:t>
            </a:fld>
            <a:endParaRPr lang="en-US" altLang="zh-CN" sz="1400">
              <a:solidFill>
                <a:schemeClr val="tx1"/>
              </a:solidFill>
              <a:ea typeface="宋体" panose="02010600030101010101" pitchFamily="2" charset="-122"/>
            </a:endParaRPr>
          </a:p>
        </p:txBody>
      </p:sp>
      <p:sp>
        <p:nvSpPr>
          <p:cNvPr id="57349" name="Rectangle 2"/>
          <p:cNvSpPr>
            <a:spLocks noGrp="1" noChangeArrowheads="1"/>
          </p:cNvSpPr>
          <p:nvPr>
            <p:ph type="title"/>
          </p:nvPr>
        </p:nvSpPr>
        <p:spPr/>
        <p:txBody>
          <a:bodyPr/>
          <a:lstStyle/>
          <a:p>
            <a:pPr>
              <a:defRPr/>
            </a:pPr>
            <a:r>
              <a:rPr lang="zh-CN" altLang="en-US" sz="2800" dirty="0"/>
              <a:t>项目成本管理</a:t>
            </a:r>
            <a:r>
              <a:rPr lang="zh-CN" altLang="en-US" sz="1800" dirty="0"/>
              <a:t>－</a:t>
            </a:r>
            <a:r>
              <a:rPr lang="en-US" altLang="zh-CN" sz="1800" dirty="0"/>
              <a:t>7</a:t>
            </a:r>
          </a:p>
        </p:txBody>
      </p:sp>
      <p:sp>
        <p:nvSpPr>
          <p:cNvPr id="14342" name="Rectangle 3"/>
          <p:cNvSpPr>
            <a:spLocks noGrp="1" noChangeArrowheads="1"/>
          </p:cNvSpPr>
          <p:nvPr>
            <p:ph type="body" idx="1"/>
          </p:nvPr>
        </p:nvSpPr>
        <p:spPr/>
        <p:txBody>
          <a:bodyPr/>
          <a:lstStyle/>
          <a:p>
            <a:pPr>
              <a:lnSpc>
                <a:spcPct val="90000"/>
              </a:lnSpc>
            </a:pPr>
            <a:r>
              <a:rPr lang="zh-CN" altLang="en-US"/>
              <a:t>资源计划（考虑的因素）</a:t>
            </a:r>
          </a:p>
          <a:p>
            <a:pPr lvl="1">
              <a:lnSpc>
                <a:spcPct val="90000"/>
              </a:lnSpc>
            </a:pPr>
            <a:r>
              <a:rPr lang="zh-CN" altLang="en-US"/>
              <a:t>执行这一项目中的具体任务将会有多难？</a:t>
            </a:r>
          </a:p>
          <a:p>
            <a:pPr lvl="1">
              <a:lnSpc>
                <a:spcPct val="90000"/>
              </a:lnSpc>
            </a:pPr>
            <a:r>
              <a:rPr lang="zh-CN" altLang="en-US"/>
              <a:t>范围说明书中有</a:t>
            </a:r>
            <a:r>
              <a:rPr lang="zh-CN" altLang="en-US" u="sng"/>
              <a:t>影响资源的特殊事物</a:t>
            </a:r>
            <a:r>
              <a:rPr lang="zh-CN" altLang="en-US"/>
              <a:t>吗？</a:t>
            </a:r>
          </a:p>
          <a:p>
            <a:pPr lvl="1">
              <a:lnSpc>
                <a:spcPct val="90000"/>
              </a:lnSpc>
            </a:pPr>
            <a:r>
              <a:rPr lang="zh-CN" altLang="en-US"/>
              <a:t>组织是否有执行类似任务的经历？执行该任务人员的水平如何？</a:t>
            </a:r>
          </a:p>
          <a:p>
            <a:pPr lvl="1">
              <a:lnSpc>
                <a:spcPct val="90000"/>
              </a:lnSpc>
            </a:pPr>
            <a:r>
              <a:rPr lang="zh-CN" altLang="en-US"/>
              <a:t>为完成这一工作，组织有没有相应的人员、设备和物资？能够提供给项目使用吗？</a:t>
            </a:r>
          </a:p>
          <a:p>
            <a:pPr lvl="1">
              <a:lnSpc>
                <a:spcPct val="90000"/>
              </a:lnSpc>
            </a:pPr>
            <a:r>
              <a:rPr lang="zh-CN" altLang="en-US"/>
              <a:t>为完成该任务。组织需要获得更多的资源吗？将一些工作让外部人员做有意义吗？</a:t>
            </a:r>
          </a:p>
          <a:p>
            <a:pPr lvl="1">
              <a:lnSpc>
                <a:spcPct val="90000"/>
              </a:lnSpc>
            </a:pPr>
            <a:r>
              <a:rPr lang="zh-CN" altLang="en-US"/>
              <a:t>是否存在影响资源获得的组织政策？</a:t>
            </a:r>
          </a:p>
        </p:txBody>
      </p:sp>
    </p:spTree>
  </p:cSld>
  <p:clrMapOvr>
    <a:masterClrMapping/>
  </p:clrMapOvr>
  <mc:AlternateContent xmlns:mc="http://schemas.openxmlformats.org/markup-compatibility/2006" xmlns:p14="http://schemas.microsoft.com/office/powerpoint/2010/main">
    <mc:Choice Requires="p14">
      <p:transition spd="slow" p14:dur="2000" advTm="161954"/>
    </mc:Choice>
    <mc:Fallback xmlns="">
      <p:transition spd="slow" advTm="161954"/>
    </mc:Fallback>
  </mc:AlternateContent>
</p:sld>
</file>

<file path=ppt/theme/theme1.xml><?xml version="1.0" encoding="utf-8"?>
<a:theme xmlns:a="http://schemas.openxmlformats.org/drawingml/2006/main" name="1_精品课程ppt模板(窄标题)">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山东大学课程</Template>
  <TotalTime>12524</TotalTime>
  <Words>2809</Words>
  <Application>Microsoft Office PowerPoint</Application>
  <PresentationFormat>全屏显示(4:3)</PresentationFormat>
  <Paragraphs>529</Paragraphs>
  <Slides>53</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Gulim</vt:lpstr>
      <vt:lpstr>Monotype Sorts</vt:lpstr>
      <vt:lpstr>宋体</vt:lpstr>
      <vt:lpstr>微软雅黑</vt:lpstr>
      <vt:lpstr>-쉬리B</vt:lpstr>
      <vt:lpstr>Arial</vt:lpstr>
      <vt:lpstr>Times New Roman</vt:lpstr>
      <vt:lpstr>1_精品课程ppt模板(窄标题)</vt:lpstr>
      <vt:lpstr>软件项目成本管理</vt:lpstr>
      <vt:lpstr>主要目标</vt:lpstr>
      <vt:lpstr>项目成本管理－1</vt:lpstr>
      <vt:lpstr>项目成本管理－2</vt:lpstr>
      <vt:lpstr>项目成本管理－3</vt:lpstr>
      <vt:lpstr>项目成本管理－3</vt:lpstr>
      <vt:lpstr>I项目成本管理－5</vt:lpstr>
      <vt:lpstr>项目成本管理－6</vt:lpstr>
      <vt:lpstr>项目成本管理－7</vt:lpstr>
      <vt:lpstr>项目成本管理－8</vt:lpstr>
      <vt:lpstr>项目成本管理－9</vt:lpstr>
      <vt:lpstr>成本估算类型</vt:lpstr>
      <vt:lpstr>项目成本管理－10</vt:lpstr>
      <vt:lpstr>项目成本管理－11</vt:lpstr>
      <vt:lpstr>项目成本管理－12</vt:lpstr>
      <vt:lpstr>项目成本管理－13</vt:lpstr>
      <vt:lpstr>估算的概念</vt:lpstr>
      <vt:lpstr>估算的概念</vt:lpstr>
      <vt:lpstr>规模与成本的关系</vt:lpstr>
      <vt:lpstr>成本估算定义</vt:lpstr>
      <vt:lpstr>规模成本估算的目标</vt:lpstr>
      <vt:lpstr>估算的时机</vt:lpstr>
      <vt:lpstr>估算的时机</vt:lpstr>
      <vt:lpstr>各个阶段的估算价值</vt:lpstr>
      <vt:lpstr>2、估算过程</vt:lpstr>
      <vt:lpstr>估算输入</vt:lpstr>
      <vt:lpstr>估算处理</vt:lpstr>
      <vt:lpstr>估算输出</vt:lpstr>
      <vt:lpstr>3、成本估算的方法</vt:lpstr>
      <vt:lpstr>成本估算的方法</vt:lpstr>
      <vt:lpstr>3.1、代码行、功能点及对象点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对象点</vt:lpstr>
      <vt:lpstr>成本估算方法</vt:lpstr>
      <vt:lpstr>PowerPoint 演示文稿</vt:lpstr>
      <vt:lpstr>PowerPoint 演示文稿</vt:lpstr>
      <vt:lpstr>IBM估算模型</vt:lpstr>
      <vt:lpstr>PowerPoint 演示文稿</vt:lpstr>
      <vt:lpstr>PowerPoint 演示文稿</vt:lpstr>
      <vt:lpstr>3.3 人月成本估算</vt:lpstr>
      <vt:lpstr>4. 案例</vt:lpstr>
      <vt:lpstr>PowerPoint 演示文稿</vt:lpstr>
      <vt:lpstr>IT项目管理－项目成本管理－15</vt:lpstr>
      <vt:lpstr>IT项目管理－项目成本管理－16</vt:lpstr>
      <vt:lpstr>IT项目管理－项目成本管理－17</vt:lpstr>
      <vt:lpstr>IT项目管理－项目成本管理－18</vt:lpstr>
      <vt:lpstr>本章重点</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软件项目规模成本估算</dc:title>
  <dc:creator>xqli</dc:creator>
  <cp:lastModifiedBy>HU Yupeng</cp:lastModifiedBy>
  <cp:revision>684</cp:revision>
  <dcterms:created xsi:type="dcterms:W3CDTF">2007-11-30T06:16:22Z</dcterms:created>
  <dcterms:modified xsi:type="dcterms:W3CDTF">2022-05-28T01:02:22Z</dcterms:modified>
</cp:coreProperties>
</file>