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322" r:id="rId3"/>
    <p:sldId id="323" r:id="rId4"/>
    <p:sldId id="324" r:id="rId5"/>
    <p:sldId id="325" r:id="rId6"/>
    <p:sldId id="326" r:id="rId7"/>
    <p:sldId id="327" r:id="rId8"/>
    <p:sldId id="355" r:id="rId9"/>
    <p:sldId id="357" r:id="rId10"/>
    <p:sldId id="356" r:id="rId11"/>
    <p:sldId id="358"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4" r:id="rId26"/>
    <p:sldId id="278" r:id="rId27"/>
    <p:sldId id="294" r:id="rId28"/>
    <p:sldId id="279" r:id="rId29"/>
    <p:sldId id="280" r:id="rId30"/>
    <p:sldId id="281" r:id="rId31"/>
    <p:sldId id="306" r:id="rId32"/>
    <p:sldId id="282" r:id="rId33"/>
    <p:sldId id="283" r:id="rId34"/>
    <p:sldId id="284" r:id="rId35"/>
    <p:sldId id="285" r:id="rId36"/>
    <p:sldId id="347" r:id="rId37"/>
    <p:sldId id="349" r:id="rId38"/>
    <p:sldId id="271" r:id="rId39"/>
    <p:sldId id="257" r:id="rId40"/>
    <p:sldId id="258" r:id="rId41"/>
    <p:sldId id="261" r:id="rId42"/>
    <p:sldId id="265" r:id="rId43"/>
    <p:sldId id="269" r:id="rId44"/>
    <p:sldId id="302" r:id="rId45"/>
    <p:sldId id="303" r:id="rId46"/>
    <p:sldId id="300" r:id="rId47"/>
    <p:sldId id="301" r:id="rId48"/>
    <p:sldId id="266" r:id="rId49"/>
    <p:sldId id="296" r:id="rId50"/>
    <p:sldId id="297" r:id="rId51"/>
    <p:sldId id="298" r:id="rId52"/>
    <p:sldId id="299" r:id="rId53"/>
    <p:sldId id="268" r:id="rId54"/>
    <p:sldId id="286" r:id="rId55"/>
    <p:sldId id="287" r:id="rId56"/>
    <p:sldId id="288" r:id="rId57"/>
    <p:sldId id="270" r:id="rId58"/>
    <p:sldId id="274" r:id="rId59"/>
    <p:sldId id="310" r:id="rId60"/>
    <p:sldId id="311" r:id="rId61"/>
    <p:sldId id="341" r:id="rId62"/>
    <p:sldId id="342" r:id="rId63"/>
    <p:sldId id="343" r:id="rId64"/>
    <p:sldId id="346" r:id="rId65"/>
    <p:sldId id="351" r:id="rId66"/>
    <p:sldId id="350" r:id="rId67"/>
    <p:sldId id="359" r:id="rId68"/>
    <p:sldId id="353" r:id="rId69"/>
    <p:sldId id="354" r:id="rId70"/>
    <p:sldId id="361" r:id="rId71"/>
    <p:sldId id="362" r:id="rId72"/>
    <p:sldId id="360" r:id="rId73"/>
    <p:sldId id="309" r:id="rId74"/>
    <p:sldId id="307" r:id="rId75"/>
    <p:sldId id="308" r:id="rId76"/>
    <p:sldId id="272" r:id="rId77"/>
    <p:sldId id="273" r:id="rId78"/>
    <p:sldId id="316" r:id="rId79"/>
    <p:sldId id="277" r:id="rId80"/>
    <p:sldId id="321" r:id="rId81"/>
    <p:sldId id="317" r:id="rId82"/>
    <p:sldId id="320" r:id="rId83"/>
    <p:sldId id="319" r:id="rId84"/>
    <p:sldId id="363" r:id="rId85"/>
    <p:sldId id="364" r:id="rId86"/>
    <p:sldId id="365" r:id="rId87"/>
    <p:sldId id="366" r:id="rId88"/>
    <p:sldId id="367" r:id="rId89"/>
    <p:sldId id="368"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2" autoAdjust="0"/>
  </p:normalViewPr>
  <p:slideViewPr>
    <p:cSldViewPr>
      <p:cViewPr>
        <p:scale>
          <a:sx n="65" d="100"/>
          <a:sy n="65" d="100"/>
        </p:scale>
        <p:origin x="-1536" y="-114"/>
      </p:cViewPr>
      <p:guideLst>
        <p:guide orient="horz" pos="2160"/>
        <p:guide pos="2880"/>
      </p:guideLst>
    </p:cSldViewPr>
  </p:slideViewPr>
  <p:notesTextViewPr>
    <p:cViewPr>
      <p:scale>
        <a:sx n="1" d="1"/>
        <a:sy n="1" d="1"/>
      </p:scale>
      <p:origin x="0" y="0"/>
    </p:cViewPr>
  </p:notesTextViewPr>
  <p:sorterViewPr>
    <p:cViewPr>
      <p:scale>
        <a:sx n="100" d="100"/>
        <a:sy n="100" d="100"/>
      </p:scale>
      <p:origin x="0" y="117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8907A3-8A69-4547-80AF-78EAC69F3756}" type="datetimeFigureOut">
              <a:rPr lang="en-US" smtClean="0"/>
              <a:t>3/5/2019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28045-058C-4C4D-935B-F83FF83A8FE4}" type="slidenum">
              <a:rPr lang="en-US" smtClean="0"/>
              <a:t>‹#›</a:t>
            </a:fld>
            <a:endParaRPr lang="en-US"/>
          </a:p>
        </p:txBody>
      </p:sp>
    </p:spTree>
    <p:extLst>
      <p:ext uri="{BB962C8B-B14F-4D97-AF65-F5344CB8AC3E}">
        <p14:creationId xmlns:p14="http://schemas.microsoft.com/office/powerpoint/2010/main" val="352728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365CD-3A35-4776-8469-6C60AF4BD53D}"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716E59-7805-4322-9515-6A76A91236C4}" type="slidenum">
              <a:rPr lang="en-GB" altLang="en-US"/>
              <a:pPr/>
              <a:t>32</a:t>
            </a:fld>
            <a:endParaRPr lang="en-GB" altLang="en-US"/>
          </a:p>
        </p:txBody>
      </p:sp>
      <p:sp>
        <p:nvSpPr>
          <p:cNvPr id="696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0EFEC0-3B8E-4778-8760-EDC86B10EB2E}" type="slidenum">
              <a:rPr lang="en-GB" altLang="en-US"/>
              <a:pPr/>
              <a:t>33</a:t>
            </a:fld>
            <a:endParaRPr lang="en-GB" altLang="en-US"/>
          </a:p>
        </p:txBody>
      </p:sp>
      <p:sp>
        <p:nvSpPr>
          <p:cNvPr id="716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559EC6-FB7B-4818-85A8-AC396A529FAA}" type="slidenum">
              <a:rPr lang="en-GB" altLang="en-US"/>
              <a:pPr/>
              <a:t>34</a:t>
            </a:fld>
            <a:endParaRPr lang="en-GB" altLang="en-US"/>
          </a:p>
        </p:txBody>
      </p:sp>
      <p:sp>
        <p:nvSpPr>
          <p:cNvPr id="727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D5F188D-6B32-4502-858E-5B6F530EAB11}" type="slidenum">
              <a:rPr lang="en-GB" altLang="en-US"/>
              <a:pPr/>
              <a:t>35</a:t>
            </a:fld>
            <a:endParaRPr lang="en-GB" altLang="en-US"/>
          </a:p>
        </p:txBody>
      </p:sp>
      <p:sp>
        <p:nvSpPr>
          <p:cNvPr id="7372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B34F40-9788-4127-88CF-A3308498CF96}" type="slidenum">
              <a:rPr lang="en-GB" altLang="en-US"/>
              <a:pPr/>
              <a:t>54</a:t>
            </a:fld>
            <a:endParaRPr lang="en-GB" altLang="en-US"/>
          </a:p>
        </p:txBody>
      </p:sp>
      <p:sp>
        <p:nvSpPr>
          <p:cNvPr id="7782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AEDF79-586A-4D6A-B293-F791580D25C5}" type="slidenum">
              <a:rPr lang="en-GB" altLang="en-US"/>
              <a:pPr/>
              <a:t>55</a:t>
            </a:fld>
            <a:endParaRPr lang="en-GB" altLang="en-US"/>
          </a:p>
        </p:txBody>
      </p:sp>
      <p:sp>
        <p:nvSpPr>
          <p:cNvPr id="7884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448F9D-C394-4A73-89AC-43E7B12DB8F2}" type="slidenum">
              <a:rPr lang="en-GB" altLang="en-US"/>
              <a:pPr/>
              <a:t>56</a:t>
            </a:fld>
            <a:endParaRPr lang="en-GB" altLang="en-US"/>
          </a:p>
        </p:txBody>
      </p:sp>
      <p:sp>
        <p:nvSpPr>
          <p:cNvPr id="7987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490DB-7E5F-4F40-8178-7C61010799F2}" type="slidenum">
              <a:rPr lang="en-US" altLang="en-US"/>
              <a:pPr/>
              <a:t>3</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9BBC3-DD29-44F2-8CB7-0F4634ADBBF3}" type="slidenum">
              <a:rPr lang="en-US" altLang="en-US"/>
              <a:pPr/>
              <a:t>4</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28045-058C-4C4D-935B-F83FF83A8FE4}" type="slidenum">
              <a:rPr lang="en-US" smtClean="0"/>
              <a:t>9</a:t>
            </a:fld>
            <a:endParaRPr lang="en-US"/>
          </a:p>
        </p:txBody>
      </p:sp>
    </p:spTree>
    <p:extLst>
      <p:ext uri="{BB962C8B-B14F-4D97-AF65-F5344CB8AC3E}">
        <p14:creationId xmlns:p14="http://schemas.microsoft.com/office/powerpoint/2010/main" val="702089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7AFEA49-2C3A-4C74-BF89-65167D2BD824}" type="slidenum">
              <a:rPr lang="en-GB" altLang="en-US"/>
              <a:pPr/>
              <a:t>26</a:t>
            </a:fld>
            <a:endParaRPr lang="en-GB" altLang="en-US"/>
          </a:p>
        </p:txBody>
      </p:sp>
      <p:sp>
        <p:nvSpPr>
          <p:cNvPr id="6451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381E8-D32A-43F5-9F9E-D9097EE40D55}" type="slidenum">
              <a:rPr lang="en-GB" altLang="en-US"/>
              <a:pPr/>
              <a:t>28</a:t>
            </a:fld>
            <a:endParaRPr lang="en-GB" altLang="en-US"/>
          </a:p>
        </p:txBody>
      </p:sp>
      <p:sp>
        <p:nvSpPr>
          <p:cNvPr id="6553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58DA2C-0E0C-4F03-9E35-EFB271A260E9}" type="slidenum">
              <a:rPr lang="en-GB" altLang="en-US"/>
              <a:pPr/>
              <a:t>29</a:t>
            </a:fld>
            <a:endParaRPr lang="en-GB" altLang="en-US"/>
          </a:p>
        </p:txBody>
      </p:sp>
      <p:sp>
        <p:nvSpPr>
          <p:cNvPr id="665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987A42-56C8-4BBD-B69E-7B646FE06269}" type="slidenum">
              <a:rPr lang="en-GB" altLang="en-US"/>
              <a:pPr/>
              <a:t>30</a:t>
            </a:fld>
            <a:endParaRPr lang="en-GB" altLang="en-US"/>
          </a:p>
        </p:txBody>
      </p:sp>
      <p:sp>
        <p:nvSpPr>
          <p:cNvPr id="675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90CC41-7495-4DF4-9C43-9C824F24886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383350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0CC41-7495-4DF4-9C43-9C824F24886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8627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0CC41-7495-4DF4-9C43-9C824F24886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2355206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6481" y="6247376"/>
            <a:ext cx="2128320" cy="472370"/>
          </a:xfrm>
        </p:spPr>
        <p:txBody>
          <a:bodyPr/>
          <a:lstStyle>
            <a:lvl1pPr>
              <a:defRPr/>
            </a:lvl1pPr>
          </a:lstStyle>
          <a:p>
            <a:endParaRPr lang="en-GB" altLang="en-US"/>
          </a:p>
        </p:txBody>
      </p:sp>
      <p:sp>
        <p:nvSpPr>
          <p:cNvPr id="4" name="Footer Placeholder 3"/>
          <p:cNvSpPr>
            <a:spLocks noGrp="1"/>
          </p:cNvSpPr>
          <p:nvPr>
            <p:ph type="ftr" idx="11"/>
          </p:nvPr>
        </p:nvSpPr>
        <p:spPr>
          <a:xfrm>
            <a:off x="3127680" y="6247376"/>
            <a:ext cx="2897280" cy="472370"/>
          </a:xfrm>
        </p:spPr>
        <p:txBody>
          <a:bodyPr/>
          <a:lstStyle>
            <a:lvl1pPr>
              <a:defRPr/>
            </a:lvl1pPr>
          </a:lstStyle>
          <a:p>
            <a:endParaRPr lang="en-GB" altLang="en-US"/>
          </a:p>
        </p:txBody>
      </p:sp>
      <p:sp>
        <p:nvSpPr>
          <p:cNvPr id="5" name="Slide Number Placeholder 4"/>
          <p:cNvSpPr>
            <a:spLocks noGrp="1"/>
          </p:cNvSpPr>
          <p:nvPr>
            <p:ph type="sldNum" idx="12"/>
          </p:nvPr>
        </p:nvSpPr>
        <p:spPr>
          <a:xfrm>
            <a:off x="6556321" y="6247376"/>
            <a:ext cx="2128320" cy="472370"/>
          </a:xfrm>
        </p:spPr>
        <p:txBody>
          <a:bodyPr/>
          <a:lstStyle>
            <a:lvl1pPr>
              <a:defRPr/>
            </a:lvl1pPr>
          </a:lstStyle>
          <a:p>
            <a:fld id="{9A0EE8CC-3EC0-45C1-B21B-53B630B23BDD}" type="slidenum">
              <a:rPr lang="en-GB" altLang="en-US"/>
              <a:pPr/>
              <a:t>‹#›</a:t>
            </a:fld>
            <a:endParaRPr lang="en-GB" altLang="en-US"/>
          </a:p>
        </p:txBody>
      </p:sp>
    </p:spTree>
    <p:extLst>
      <p:ext uri="{BB962C8B-B14F-4D97-AF65-F5344CB8AC3E}">
        <p14:creationId xmlns:p14="http://schemas.microsoft.com/office/powerpoint/2010/main" val="1799295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1D12644-15D9-436B-98BC-CF0699681ED5}" type="slidenum">
              <a:rPr lang="en-US" altLang="en-US"/>
              <a:pPr/>
              <a:t>‹#›</a:t>
            </a:fld>
            <a:endParaRPr lang="en-US" altLang="en-US"/>
          </a:p>
        </p:txBody>
      </p:sp>
    </p:spTree>
    <p:extLst>
      <p:ext uri="{BB962C8B-B14F-4D97-AF65-F5344CB8AC3E}">
        <p14:creationId xmlns:p14="http://schemas.microsoft.com/office/powerpoint/2010/main" val="290183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0CC41-7495-4DF4-9C43-9C824F24886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352577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90CC41-7495-4DF4-9C43-9C824F24886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302893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90CC41-7495-4DF4-9C43-9C824F24886B}"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396302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90CC41-7495-4DF4-9C43-9C824F24886B}"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19185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90CC41-7495-4DF4-9C43-9C824F24886B}"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18832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0CC41-7495-4DF4-9C43-9C824F24886B}"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409549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0CC41-7495-4DF4-9C43-9C824F24886B}"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205250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0CC41-7495-4DF4-9C43-9C824F24886B}"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253299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0CC41-7495-4DF4-9C43-9C824F24886B}" type="datetimeFigureOut">
              <a:rPr lang="en-US" smtClean="0"/>
              <a:t>3/5/2019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1F29B-76AD-48F6-89F4-90F4B2190E4D}" type="slidenum">
              <a:rPr lang="en-US" smtClean="0"/>
              <a:t>‹#›</a:t>
            </a:fld>
            <a:endParaRPr lang="en-US"/>
          </a:p>
        </p:txBody>
      </p:sp>
    </p:spTree>
    <p:extLst>
      <p:ext uri="{BB962C8B-B14F-4D97-AF65-F5344CB8AC3E}">
        <p14:creationId xmlns:p14="http://schemas.microsoft.com/office/powerpoint/2010/main" val="300304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www.w3.org/TR/html4/loose.dtd"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mozilla.org/en-US/docs/Web/Guide/HTML/Content_categori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ML5Examples/number.html" TargetMode="External"/><Relationship Id="rId2" Type="http://schemas.openxmlformats.org/officeDocument/2006/relationships/hyperlink" Target="HTML5Examples/date.html" TargetMode="External"/><Relationship Id="rId1" Type="http://schemas.openxmlformats.org/officeDocument/2006/relationships/slideLayout" Target="../slideLayouts/slideLayout2.xml"/><Relationship Id="rId5" Type="http://schemas.openxmlformats.org/officeDocument/2006/relationships/hyperlink" Target="HTML5Examples/placeholder.html" TargetMode="External"/><Relationship Id="rId4" Type="http://schemas.openxmlformats.org/officeDocument/2006/relationships/hyperlink" Target="HTML5Examples/numberstep.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ML5Examples/canvas.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ML5Examples/draganddrop.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ML5Examples/geolocation.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ML5Examples/Webworker.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2060"/>
                </a:solidFill>
              </a:rPr>
              <a:t>HTML 5</a:t>
            </a:r>
            <a:endParaRPr lang="en-US" dirty="0">
              <a:solidFill>
                <a:srgbClr val="002060"/>
              </a:solidFill>
            </a:endParaRPr>
          </a:p>
        </p:txBody>
      </p:sp>
      <p:sp>
        <p:nvSpPr>
          <p:cNvPr id="3" name="Subtitle 2"/>
          <p:cNvSpPr>
            <a:spLocks noGrp="1"/>
          </p:cNvSpPr>
          <p:nvPr>
            <p:ph type="subTitle" idx="1"/>
          </p:nvPr>
        </p:nvSpPr>
        <p:spPr/>
        <p:txBody>
          <a:bodyPr/>
          <a:lstStyle/>
          <a:p>
            <a:r>
              <a:rPr lang="en-US" dirty="0" smtClean="0">
                <a:solidFill>
                  <a:srgbClr val="FF0000"/>
                </a:solidFill>
              </a:rPr>
              <a:t>N  Satyanarayana</a:t>
            </a:r>
          </a:p>
          <a:p>
            <a:r>
              <a:rPr lang="en-US" dirty="0" smtClean="0">
                <a:solidFill>
                  <a:srgbClr val="FF0000"/>
                </a:solidFill>
              </a:rPr>
              <a:t>CDAC</a:t>
            </a:r>
            <a:endParaRPr lang="en-US" dirty="0">
              <a:solidFill>
                <a:srgbClr val="FF0000"/>
              </a:solidFill>
            </a:endParaRPr>
          </a:p>
        </p:txBody>
      </p:sp>
    </p:spTree>
    <p:extLst>
      <p:ext uri="{BB962C8B-B14F-4D97-AF65-F5344CB8AC3E}">
        <p14:creationId xmlns:p14="http://schemas.microsoft.com/office/powerpoint/2010/main" val="899488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Server Directives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Reverse </a:t>
            </a:r>
            <a:r>
              <a:rPr lang="en-US" dirty="0" err="1" smtClean="0"/>
              <a:t>Proxying</a:t>
            </a:r>
            <a:r>
              <a:rPr lang="en-US" dirty="0" smtClean="0"/>
              <a:t>  (For single back end server)</a:t>
            </a:r>
          </a:p>
          <a:p>
            <a:pPr lvl="1"/>
            <a:r>
              <a:rPr lang="en-US" dirty="0" err="1" smtClean="0"/>
              <a:t>ProxyPass</a:t>
            </a:r>
            <a:r>
              <a:rPr lang="en-US" dirty="0"/>
              <a:t> </a:t>
            </a:r>
            <a:r>
              <a:rPr lang="en-US" dirty="0" smtClean="0"/>
              <a:t>“/</a:t>
            </a:r>
            <a:r>
              <a:rPr lang="en-US" dirty="0" err="1" smtClean="0"/>
              <a:t>img</a:t>
            </a:r>
            <a:r>
              <a:rPr lang="en-US" dirty="0" smtClean="0"/>
              <a:t>”  “http://www.example.com”</a:t>
            </a:r>
          </a:p>
          <a:p>
            <a:pPr lvl="1"/>
            <a:r>
              <a:rPr lang="en-US" dirty="0" err="1" smtClean="0"/>
              <a:t>ProxyPassReverse</a:t>
            </a:r>
            <a:r>
              <a:rPr lang="en-US" dirty="0" smtClean="0"/>
              <a:t> “/</a:t>
            </a:r>
            <a:r>
              <a:rPr lang="en-US" dirty="0" err="1" smtClean="0"/>
              <a:t>img</a:t>
            </a:r>
            <a:r>
              <a:rPr lang="en-US" dirty="0" smtClean="0"/>
              <a:t>” “http://www.example.com”</a:t>
            </a:r>
          </a:p>
          <a:p>
            <a:pPr lvl="1"/>
            <a:endParaRPr lang="en-US" dirty="0" smtClean="0"/>
          </a:p>
          <a:p>
            <a:r>
              <a:rPr lang="en-US" dirty="0" smtClean="0"/>
              <a:t> Clusters (For load balancing)</a:t>
            </a:r>
          </a:p>
          <a:p>
            <a:pPr lvl="1"/>
            <a:r>
              <a:rPr lang="en-US" dirty="0"/>
              <a:t>&lt;</a:t>
            </a:r>
            <a:r>
              <a:rPr lang="en-US" b="1" dirty="0"/>
              <a:t>Proxy</a:t>
            </a:r>
            <a:r>
              <a:rPr lang="en-US" dirty="0"/>
              <a:t> balancer://myset&gt; </a:t>
            </a:r>
            <a:endParaRPr lang="en-US" dirty="0" smtClean="0"/>
          </a:p>
          <a:p>
            <a:pPr marL="857250" lvl="2" indent="0">
              <a:buNone/>
            </a:pPr>
            <a:r>
              <a:rPr lang="en-US" sz="1800" b="1" dirty="0" err="1" smtClean="0"/>
              <a:t>BalancerMember</a:t>
            </a:r>
            <a:r>
              <a:rPr lang="en-US" sz="1800" dirty="0" smtClean="0"/>
              <a:t> </a:t>
            </a:r>
            <a:r>
              <a:rPr lang="en-US" sz="1800" dirty="0"/>
              <a:t>http://www2.example.com:8080 </a:t>
            </a:r>
            <a:endParaRPr lang="en-US" sz="1800" dirty="0" smtClean="0"/>
          </a:p>
          <a:p>
            <a:pPr marL="857250" lvl="2" indent="0">
              <a:buNone/>
            </a:pPr>
            <a:r>
              <a:rPr lang="en-US" sz="1800" b="1" dirty="0" err="1" smtClean="0"/>
              <a:t>BalancerMember</a:t>
            </a:r>
            <a:r>
              <a:rPr lang="en-US" sz="1800" dirty="0" smtClean="0"/>
              <a:t> </a:t>
            </a:r>
            <a:r>
              <a:rPr lang="en-US" sz="1800" dirty="0"/>
              <a:t>http://www3.example.com:8080 </a:t>
            </a:r>
            <a:endParaRPr lang="en-US" sz="1800" dirty="0" smtClean="0"/>
          </a:p>
          <a:p>
            <a:pPr marL="857250" lvl="2" indent="0">
              <a:buNone/>
            </a:pPr>
            <a:r>
              <a:rPr lang="en-US" sz="1800" b="1" dirty="0" err="1" smtClean="0"/>
              <a:t>ProxySet</a:t>
            </a:r>
            <a:r>
              <a:rPr lang="en-US" sz="1800" dirty="0" smtClean="0"/>
              <a:t> </a:t>
            </a:r>
            <a:r>
              <a:rPr lang="en-US" sz="1800" dirty="0" err="1"/>
              <a:t>lbmethod</a:t>
            </a:r>
            <a:r>
              <a:rPr lang="en-US" sz="1800" dirty="0"/>
              <a:t>=</a:t>
            </a:r>
            <a:r>
              <a:rPr lang="en-US" sz="1800" dirty="0" err="1"/>
              <a:t>bytraffic</a:t>
            </a:r>
            <a:r>
              <a:rPr lang="en-US" dirty="0"/>
              <a:t> </a:t>
            </a:r>
            <a:endParaRPr lang="en-US" dirty="0" smtClean="0"/>
          </a:p>
          <a:p>
            <a:pPr marL="457200" lvl="1" indent="0">
              <a:buNone/>
            </a:pPr>
            <a:r>
              <a:rPr lang="en-US" dirty="0" smtClean="0"/>
              <a:t>&lt;/</a:t>
            </a:r>
            <a:r>
              <a:rPr lang="en-US" b="1" dirty="0"/>
              <a:t>Proxy</a:t>
            </a:r>
            <a:r>
              <a:rPr lang="en-US" dirty="0"/>
              <a:t>&gt; </a:t>
            </a:r>
            <a:endParaRPr lang="en-US" dirty="0" smtClean="0"/>
          </a:p>
          <a:p>
            <a:pPr marL="457200" lvl="1" indent="0">
              <a:buNone/>
            </a:pPr>
            <a:r>
              <a:rPr lang="en-US" b="1" dirty="0" err="1" smtClean="0"/>
              <a:t>ProxyPass</a:t>
            </a:r>
            <a:r>
              <a:rPr lang="en-US" dirty="0" smtClean="0"/>
              <a:t> </a:t>
            </a:r>
            <a:r>
              <a:rPr lang="en-US" dirty="0"/>
              <a:t>"/images/" "balancer://</a:t>
            </a:r>
            <a:r>
              <a:rPr lang="en-US" dirty="0" err="1"/>
              <a:t>myset</a:t>
            </a:r>
            <a:r>
              <a:rPr lang="en-US" dirty="0"/>
              <a:t>/" </a:t>
            </a:r>
            <a:r>
              <a:rPr lang="en-US" b="1" dirty="0" err="1"/>
              <a:t>ProxyPassReverse</a:t>
            </a:r>
            <a:r>
              <a:rPr lang="en-US" dirty="0"/>
              <a:t> "/images/" "balancer://</a:t>
            </a:r>
            <a:r>
              <a:rPr lang="en-US" dirty="0" err="1"/>
              <a:t>myset</a:t>
            </a:r>
            <a:r>
              <a:rPr lang="en-US" dirty="0"/>
              <a:t>/"</a:t>
            </a:r>
          </a:p>
        </p:txBody>
      </p:sp>
    </p:spTree>
    <p:extLst>
      <p:ext uri="{BB962C8B-B14F-4D97-AF65-F5344CB8AC3E}">
        <p14:creationId xmlns:p14="http://schemas.microsoft.com/office/powerpoint/2010/main" val="15978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Procedure for generating self-signed certificate</a:t>
            </a:r>
          </a:p>
          <a:p>
            <a:pPr lvl="1"/>
            <a:r>
              <a:rPr lang="en-US" dirty="0" smtClean="0"/>
              <a:t>Generate: </a:t>
            </a:r>
          </a:p>
          <a:p>
            <a:pPr lvl="2"/>
            <a:r>
              <a:rPr lang="en-US" dirty="0" err="1" smtClean="0"/>
              <a:t>openssl</a:t>
            </a:r>
            <a:r>
              <a:rPr lang="en-US" dirty="0" smtClean="0"/>
              <a:t> </a:t>
            </a:r>
            <a:r>
              <a:rPr lang="en-US" dirty="0" err="1"/>
              <a:t>req</a:t>
            </a:r>
            <a:r>
              <a:rPr lang="en-US" dirty="0"/>
              <a:t> </a:t>
            </a:r>
            <a:r>
              <a:rPr lang="en-US" dirty="0" smtClean="0"/>
              <a:t> -</a:t>
            </a:r>
            <a:r>
              <a:rPr lang="en-US" dirty="0" err="1"/>
              <a:t>newkey</a:t>
            </a:r>
            <a:r>
              <a:rPr lang="en-US" dirty="0"/>
              <a:t> rsa:2048 </a:t>
            </a:r>
            <a:r>
              <a:rPr lang="en-US" dirty="0" smtClean="0"/>
              <a:t> -</a:t>
            </a:r>
            <a:r>
              <a:rPr lang="en-US" dirty="0"/>
              <a:t>nodes </a:t>
            </a:r>
            <a:r>
              <a:rPr lang="en-US" dirty="0" smtClean="0"/>
              <a:t> -</a:t>
            </a:r>
            <a:r>
              <a:rPr lang="en-US" dirty="0" err="1"/>
              <a:t>keyout</a:t>
            </a:r>
            <a:r>
              <a:rPr lang="en-US" dirty="0"/>
              <a:t> </a:t>
            </a:r>
            <a:r>
              <a:rPr lang="en-US" dirty="0" smtClean="0"/>
              <a:t> </a:t>
            </a:r>
            <a:r>
              <a:rPr lang="en-US" dirty="0" err="1" smtClean="0"/>
              <a:t>key.pem</a:t>
            </a:r>
            <a:r>
              <a:rPr lang="en-US" dirty="0" smtClean="0"/>
              <a:t> </a:t>
            </a:r>
            <a:r>
              <a:rPr lang="en-US" dirty="0"/>
              <a:t>-x509 </a:t>
            </a:r>
            <a:r>
              <a:rPr lang="en-US" dirty="0" smtClean="0"/>
              <a:t> -</a:t>
            </a:r>
            <a:r>
              <a:rPr lang="en-US" dirty="0"/>
              <a:t>days 365 </a:t>
            </a:r>
            <a:r>
              <a:rPr lang="en-US" dirty="0" smtClean="0"/>
              <a:t> -</a:t>
            </a:r>
            <a:r>
              <a:rPr lang="en-US" dirty="0"/>
              <a:t>out </a:t>
            </a:r>
            <a:r>
              <a:rPr lang="en-US" dirty="0" smtClean="0"/>
              <a:t> </a:t>
            </a:r>
            <a:r>
              <a:rPr lang="en-US" dirty="0" err="1" smtClean="0"/>
              <a:t>certificate.pem</a:t>
            </a:r>
            <a:endParaRPr lang="en-US" dirty="0" smtClean="0"/>
          </a:p>
          <a:p>
            <a:pPr lvl="2"/>
            <a:endParaRPr lang="en-US" dirty="0" smtClean="0"/>
          </a:p>
          <a:p>
            <a:pPr lvl="1"/>
            <a:r>
              <a:rPr lang="en-US" dirty="0" smtClean="0"/>
              <a:t>Review: </a:t>
            </a:r>
          </a:p>
          <a:p>
            <a:pPr lvl="2"/>
            <a:r>
              <a:rPr lang="en-US" dirty="0" err="1" smtClean="0"/>
              <a:t>openssl</a:t>
            </a:r>
            <a:r>
              <a:rPr lang="en-US" dirty="0" smtClean="0"/>
              <a:t>  x509  -</a:t>
            </a:r>
            <a:r>
              <a:rPr lang="en-US" dirty="0"/>
              <a:t>text </a:t>
            </a:r>
            <a:r>
              <a:rPr lang="en-US" dirty="0" smtClean="0"/>
              <a:t> -</a:t>
            </a:r>
            <a:r>
              <a:rPr lang="en-US" dirty="0" err="1"/>
              <a:t>noout</a:t>
            </a:r>
            <a:r>
              <a:rPr lang="en-US" dirty="0"/>
              <a:t> </a:t>
            </a:r>
            <a:r>
              <a:rPr lang="en-US" dirty="0" smtClean="0"/>
              <a:t> -</a:t>
            </a:r>
            <a:r>
              <a:rPr lang="en-US" dirty="0"/>
              <a:t>in </a:t>
            </a:r>
            <a:r>
              <a:rPr lang="en-US" dirty="0" err="1" smtClean="0"/>
              <a:t>certificate.pem</a:t>
            </a:r>
            <a:endParaRPr lang="en-US" dirty="0" smtClean="0"/>
          </a:p>
          <a:p>
            <a:pPr lvl="2"/>
            <a:endParaRPr lang="en-US" dirty="0" smtClean="0"/>
          </a:p>
          <a:p>
            <a:pPr lvl="1"/>
            <a:r>
              <a:rPr lang="en-US" dirty="0" smtClean="0"/>
              <a:t>Convert .</a:t>
            </a:r>
            <a:r>
              <a:rPr lang="en-US" dirty="0" err="1" smtClean="0"/>
              <a:t>pem</a:t>
            </a:r>
            <a:r>
              <a:rPr lang="en-US" dirty="0" smtClean="0"/>
              <a:t> to .</a:t>
            </a:r>
            <a:r>
              <a:rPr lang="en-US" dirty="0" err="1" smtClean="0"/>
              <a:t>crt</a:t>
            </a:r>
            <a:r>
              <a:rPr lang="en-US" dirty="0" smtClean="0"/>
              <a:t> file</a:t>
            </a:r>
          </a:p>
          <a:p>
            <a:pPr lvl="2" fontAlgn="base"/>
            <a:r>
              <a:rPr lang="en-US" dirty="0" err="1"/>
              <a:t>openssl</a:t>
            </a:r>
            <a:r>
              <a:rPr lang="en-US" dirty="0"/>
              <a:t> </a:t>
            </a:r>
            <a:r>
              <a:rPr lang="en-US" dirty="0" smtClean="0"/>
              <a:t> x509  -</a:t>
            </a:r>
            <a:r>
              <a:rPr lang="en-US" dirty="0" err="1"/>
              <a:t>outform</a:t>
            </a:r>
            <a:r>
              <a:rPr lang="en-US" dirty="0"/>
              <a:t> </a:t>
            </a:r>
            <a:r>
              <a:rPr lang="en-US" dirty="0" smtClean="0"/>
              <a:t> der  -</a:t>
            </a:r>
            <a:r>
              <a:rPr lang="en-US" dirty="0"/>
              <a:t>in </a:t>
            </a:r>
            <a:r>
              <a:rPr lang="en-US" dirty="0" smtClean="0"/>
              <a:t>{your-cert}.</a:t>
            </a:r>
            <a:r>
              <a:rPr lang="en-US" dirty="0" err="1" smtClean="0"/>
              <a:t>pem</a:t>
            </a:r>
            <a:r>
              <a:rPr lang="en-US" dirty="0" smtClean="0"/>
              <a:t> </a:t>
            </a:r>
            <a:r>
              <a:rPr lang="en-US" dirty="0"/>
              <a:t>-out </a:t>
            </a:r>
            <a:r>
              <a:rPr lang="en-US" dirty="0" smtClean="0"/>
              <a:t>{your-cert}.crt </a:t>
            </a:r>
          </a:p>
          <a:p>
            <a:pPr lvl="2" fontAlgn="base"/>
            <a:r>
              <a:rPr lang="en-US" dirty="0" smtClean="0"/>
              <a:t>Replace {your-cert} with the name of the file</a:t>
            </a:r>
            <a:r>
              <a:rPr lang="en-US" dirty="0"/>
              <a:t/>
            </a:r>
            <a:br>
              <a:rPr lang="en-US" dirty="0"/>
            </a:br>
            <a:endParaRPr lang="en-US" dirty="0"/>
          </a:p>
        </p:txBody>
      </p:sp>
    </p:spTree>
    <p:extLst>
      <p:ext uri="{BB962C8B-B14F-4D97-AF65-F5344CB8AC3E}">
        <p14:creationId xmlns:p14="http://schemas.microsoft.com/office/powerpoint/2010/main" val="33446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CAFC03F7-47CD-4E65-AD4F-404E43AF60DC}" type="slidenum">
              <a:rPr lang="en-US" altLang="en-US"/>
              <a:pPr/>
              <a:t>12</a:t>
            </a:fld>
            <a:endParaRPr lang="en-US" altLang="en-US">
              <a:solidFill>
                <a:schemeClr val="tx1"/>
              </a:solidFill>
            </a:endParaRPr>
          </a:p>
        </p:txBody>
      </p:sp>
      <p:sp>
        <p:nvSpPr>
          <p:cNvPr id="54274" name="Rectangle 2"/>
          <p:cNvSpPr>
            <a:spLocks noGrp="1" noChangeArrowheads="1"/>
          </p:cNvSpPr>
          <p:nvPr>
            <p:ph type="title"/>
          </p:nvPr>
        </p:nvSpPr>
        <p:spPr/>
        <p:txBody>
          <a:bodyPr/>
          <a:lstStyle/>
          <a:p>
            <a:r>
              <a:rPr lang="en-US" altLang="en-US"/>
              <a:t>HTTP 1.0</a:t>
            </a:r>
          </a:p>
        </p:txBody>
      </p:sp>
      <p:sp>
        <p:nvSpPr>
          <p:cNvPr id="54275" name="Rectangle 3"/>
          <p:cNvSpPr>
            <a:spLocks noGrp="1" noChangeArrowheads="1"/>
          </p:cNvSpPr>
          <p:nvPr>
            <p:ph type="body" idx="1"/>
          </p:nvPr>
        </p:nvSpPr>
        <p:spPr/>
        <p:txBody>
          <a:bodyPr/>
          <a:lstStyle/>
          <a:p>
            <a:r>
              <a:rPr lang="en-US" altLang="en-US"/>
              <a:t>Method</a:t>
            </a:r>
          </a:p>
          <a:p>
            <a:pPr lvl="1"/>
            <a:r>
              <a:rPr lang="en-US" altLang="en-US"/>
              <a:t>Get</a:t>
            </a:r>
          </a:p>
          <a:p>
            <a:pPr lvl="2"/>
            <a:r>
              <a:rPr lang="en-US" altLang="en-US"/>
              <a:t>Returns object</a:t>
            </a:r>
          </a:p>
          <a:p>
            <a:pPr lvl="1"/>
            <a:r>
              <a:rPr lang="en-US" altLang="en-US"/>
              <a:t>Head</a:t>
            </a:r>
          </a:p>
          <a:p>
            <a:pPr lvl="2"/>
            <a:r>
              <a:rPr lang="en-US" altLang="en-US"/>
              <a:t>Returns information about object</a:t>
            </a:r>
          </a:p>
          <a:p>
            <a:pPr lvl="1"/>
            <a:r>
              <a:rPr lang="en-US" altLang="en-US"/>
              <a:t>Post</a:t>
            </a:r>
          </a:p>
          <a:p>
            <a:pPr lvl="2"/>
            <a:r>
              <a:rPr lang="en-US" altLang="en-US"/>
              <a:t>Sends information to be stored on server or as input to script</a:t>
            </a:r>
          </a:p>
        </p:txBody>
      </p:sp>
    </p:spTree>
    <p:extLst>
      <p:ext uri="{BB962C8B-B14F-4D97-AF65-F5344CB8AC3E}">
        <p14:creationId xmlns:p14="http://schemas.microsoft.com/office/powerpoint/2010/main" val="3376126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EF904C19-8109-452E-9841-F0E5C37BA6CA}" type="slidenum">
              <a:rPr lang="en-US" altLang="en-US"/>
              <a:pPr/>
              <a:t>13</a:t>
            </a:fld>
            <a:endParaRPr lang="en-US" altLang="en-US">
              <a:solidFill>
                <a:schemeClr val="tx1"/>
              </a:solidFill>
            </a:endParaRPr>
          </a:p>
        </p:txBody>
      </p:sp>
      <p:sp>
        <p:nvSpPr>
          <p:cNvPr id="55298" name="Rectangle 2"/>
          <p:cNvSpPr>
            <a:spLocks noGrp="1" noChangeArrowheads="1"/>
          </p:cNvSpPr>
          <p:nvPr>
            <p:ph type="title"/>
          </p:nvPr>
        </p:nvSpPr>
        <p:spPr/>
        <p:txBody>
          <a:bodyPr/>
          <a:lstStyle/>
          <a:p>
            <a:r>
              <a:rPr lang="en-US" altLang="en-US"/>
              <a:t>HTTP 1.0</a:t>
            </a:r>
          </a:p>
        </p:txBody>
      </p:sp>
      <p:sp>
        <p:nvSpPr>
          <p:cNvPr id="55299" name="Rectangle 3"/>
          <p:cNvSpPr>
            <a:spLocks noGrp="1" noChangeArrowheads="1"/>
          </p:cNvSpPr>
          <p:nvPr>
            <p:ph type="body" idx="1"/>
          </p:nvPr>
        </p:nvSpPr>
        <p:spPr/>
        <p:txBody>
          <a:bodyPr/>
          <a:lstStyle/>
          <a:p>
            <a:r>
              <a:rPr lang="en-US" altLang="en-US"/>
              <a:t>Method</a:t>
            </a:r>
          </a:p>
          <a:p>
            <a:pPr lvl="1"/>
            <a:r>
              <a:rPr lang="en-US" altLang="en-US"/>
              <a:t>Put</a:t>
            </a:r>
          </a:p>
          <a:p>
            <a:pPr lvl="2"/>
            <a:r>
              <a:rPr lang="en-US" altLang="en-US"/>
              <a:t>Sends new copy of existing object to server</a:t>
            </a:r>
          </a:p>
          <a:p>
            <a:pPr lvl="2"/>
            <a:r>
              <a:rPr lang="en-US" altLang="en-US"/>
              <a:t>Usually not allowed</a:t>
            </a:r>
          </a:p>
          <a:p>
            <a:pPr lvl="1"/>
            <a:r>
              <a:rPr lang="en-US" altLang="en-US"/>
              <a:t>Delete</a:t>
            </a:r>
          </a:p>
          <a:p>
            <a:pPr lvl="2"/>
            <a:r>
              <a:rPr lang="en-US" altLang="en-US"/>
              <a:t>Deletes object</a:t>
            </a:r>
          </a:p>
          <a:p>
            <a:pPr lvl="2"/>
            <a:r>
              <a:rPr lang="en-US" altLang="en-US"/>
              <a:t>Usually not allowed</a:t>
            </a:r>
          </a:p>
        </p:txBody>
      </p:sp>
    </p:spTree>
    <p:extLst>
      <p:ext uri="{BB962C8B-B14F-4D97-AF65-F5344CB8AC3E}">
        <p14:creationId xmlns:p14="http://schemas.microsoft.com/office/powerpoint/2010/main" val="2726265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8A6CD3C9-4832-4C41-A712-30C4DC830633}" type="slidenum">
              <a:rPr lang="en-US" altLang="en-US"/>
              <a:pPr/>
              <a:t>14</a:t>
            </a:fld>
            <a:endParaRPr lang="en-US" altLang="en-US">
              <a:solidFill>
                <a:schemeClr val="tx1"/>
              </a:solidFill>
            </a:endParaRPr>
          </a:p>
        </p:txBody>
      </p:sp>
      <p:sp>
        <p:nvSpPr>
          <p:cNvPr id="56322" name="Rectangle 2"/>
          <p:cNvSpPr>
            <a:spLocks noGrp="1" noChangeArrowheads="1"/>
          </p:cNvSpPr>
          <p:nvPr>
            <p:ph type="title"/>
          </p:nvPr>
        </p:nvSpPr>
        <p:spPr/>
        <p:txBody>
          <a:bodyPr/>
          <a:lstStyle/>
          <a:p>
            <a:r>
              <a:rPr lang="en-US" altLang="en-US"/>
              <a:t>HTTP 1.0</a:t>
            </a:r>
          </a:p>
        </p:txBody>
      </p:sp>
      <p:sp>
        <p:nvSpPr>
          <p:cNvPr id="56323" name="Rectangle 3"/>
          <p:cNvSpPr>
            <a:spLocks noGrp="1" noChangeArrowheads="1"/>
          </p:cNvSpPr>
          <p:nvPr>
            <p:ph type="body" idx="1"/>
          </p:nvPr>
        </p:nvSpPr>
        <p:spPr/>
        <p:txBody>
          <a:bodyPr/>
          <a:lstStyle/>
          <a:p>
            <a:r>
              <a:rPr lang="en-US" altLang="en-US"/>
              <a:t>Other information</a:t>
            </a:r>
          </a:p>
          <a:p>
            <a:pPr lvl="1"/>
            <a:r>
              <a:rPr lang="en-US" altLang="en-US"/>
              <a:t>User Agent</a:t>
            </a:r>
          </a:p>
          <a:p>
            <a:pPr lvl="2"/>
            <a:r>
              <a:rPr lang="en-US" altLang="en-US"/>
              <a:t>Kind of browser</a:t>
            </a:r>
          </a:p>
          <a:p>
            <a:pPr lvl="1"/>
            <a:r>
              <a:rPr lang="en-US" altLang="en-US"/>
              <a:t>If-Modified-Since</a:t>
            </a:r>
          </a:p>
          <a:p>
            <a:pPr lvl="2"/>
            <a:r>
              <a:rPr lang="en-US" altLang="en-US"/>
              <a:t>Returns object only if more recent than given date</a:t>
            </a:r>
          </a:p>
          <a:p>
            <a:pPr lvl="2"/>
            <a:r>
              <a:rPr lang="en-US" altLang="en-US"/>
              <a:t>Otherwise returns status code 304</a:t>
            </a:r>
          </a:p>
        </p:txBody>
      </p:sp>
    </p:spTree>
    <p:extLst>
      <p:ext uri="{BB962C8B-B14F-4D97-AF65-F5344CB8AC3E}">
        <p14:creationId xmlns:p14="http://schemas.microsoft.com/office/powerpoint/2010/main" val="2688740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7B42BC11-D81C-48B9-9AE0-E0148CDF0ADC}" type="slidenum">
              <a:rPr lang="en-US" altLang="en-US"/>
              <a:pPr/>
              <a:t>15</a:t>
            </a:fld>
            <a:endParaRPr lang="en-US" altLang="en-US">
              <a:solidFill>
                <a:schemeClr val="tx1"/>
              </a:solidFill>
            </a:endParaRPr>
          </a:p>
        </p:txBody>
      </p:sp>
      <p:sp>
        <p:nvSpPr>
          <p:cNvPr id="57346" name="Rectangle 2"/>
          <p:cNvSpPr>
            <a:spLocks noGrp="1" noChangeArrowheads="1"/>
          </p:cNvSpPr>
          <p:nvPr>
            <p:ph type="title"/>
          </p:nvPr>
        </p:nvSpPr>
        <p:spPr/>
        <p:txBody>
          <a:bodyPr/>
          <a:lstStyle/>
          <a:p>
            <a:r>
              <a:rPr lang="en-US" altLang="en-US"/>
              <a:t>HTTP 1.0</a:t>
            </a:r>
          </a:p>
        </p:txBody>
      </p:sp>
      <p:sp>
        <p:nvSpPr>
          <p:cNvPr id="57347" name="Rectangle 3"/>
          <p:cNvSpPr>
            <a:spLocks noGrp="1" noChangeArrowheads="1"/>
          </p:cNvSpPr>
          <p:nvPr>
            <p:ph type="body" idx="1"/>
          </p:nvPr>
        </p:nvSpPr>
        <p:spPr/>
        <p:txBody>
          <a:bodyPr/>
          <a:lstStyle/>
          <a:p>
            <a:pPr>
              <a:lnSpc>
                <a:spcPct val="90000"/>
              </a:lnSpc>
            </a:pPr>
            <a:r>
              <a:rPr lang="en-US" altLang="en-US"/>
              <a:t>Other information</a:t>
            </a:r>
          </a:p>
          <a:p>
            <a:pPr lvl="1">
              <a:lnSpc>
                <a:spcPct val="90000"/>
              </a:lnSpc>
            </a:pPr>
            <a:r>
              <a:rPr lang="en-US" altLang="en-US"/>
              <a:t>Accept</a:t>
            </a:r>
          </a:p>
          <a:p>
            <a:pPr lvl="2">
              <a:lnSpc>
                <a:spcPct val="90000"/>
              </a:lnSpc>
            </a:pPr>
            <a:r>
              <a:rPr lang="en-US" altLang="en-US"/>
              <a:t>Mime types which browser can accept</a:t>
            </a:r>
          </a:p>
          <a:p>
            <a:pPr lvl="3">
              <a:lnSpc>
                <a:spcPct val="90000"/>
              </a:lnSpc>
            </a:pPr>
            <a:r>
              <a:rPr lang="en-US" altLang="en-US"/>
              <a:t>Multipurpose Internet Mail Extension</a:t>
            </a:r>
          </a:p>
          <a:p>
            <a:pPr lvl="4">
              <a:lnSpc>
                <a:spcPct val="90000"/>
              </a:lnSpc>
            </a:pPr>
            <a:r>
              <a:rPr lang="en-US" altLang="en-US"/>
              <a:t>text/plain</a:t>
            </a:r>
          </a:p>
          <a:p>
            <a:pPr lvl="4">
              <a:lnSpc>
                <a:spcPct val="90000"/>
              </a:lnSpc>
            </a:pPr>
            <a:r>
              <a:rPr lang="en-US" altLang="en-US"/>
              <a:t>text/html</a:t>
            </a:r>
          </a:p>
          <a:p>
            <a:pPr lvl="4">
              <a:lnSpc>
                <a:spcPct val="90000"/>
              </a:lnSpc>
            </a:pPr>
            <a:r>
              <a:rPr lang="en-US" altLang="en-US"/>
              <a:t>application/postscript</a:t>
            </a:r>
          </a:p>
          <a:p>
            <a:pPr lvl="4">
              <a:lnSpc>
                <a:spcPct val="90000"/>
              </a:lnSpc>
            </a:pPr>
            <a:r>
              <a:rPr lang="en-US" altLang="en-US"/>
              <a:t>image/gif</a:t>
            </a:r>
          </a:p>
          <a:p>
            <a:pPr lvl="4">
              <a:lnSpc>
                <a:spcPct val="90000"/>
              </a:lnSpc>
            </a:pPr>
            <a:r>
              <a:rPr lang="en-US" altLang="en-US"/>
              <a:t>image/jpeg</a:t>
            </a:r>
          </a:p>
          <a:p>
            <a:pPr lvl="4">
              <a:lnSpc>
                <a:spcPct val="90000"/>
              </a:lnSpc>
            </a:pPr>
            <a:r>
              <a:rPr lang="en-US" altLang="en-US"/>
              <a:t>audio/basic</a:t>
            </a:r>
          </a:p>
          <a:p>
            <a:pPr lvl="4">
              <a:lnSpc>
                <a:spcPct val="90000"/>
              </a:lnSpc>
            </a:pPr>
            <a:r>
              <a:rPr lang="en-US" altLang="en-US"/>
              <a:t>video/mpeg</a:t>
            </a:r>
          </a:p>
          <a:p>
            <a:pPr lvl="4">
              <a:lnSpc>
                <a:spcPct val="90000"/>
              </a:lnSpc>
            </a:pPr>
            <a:r>
              <a:rPr lang="en-US" altLang="en-US"/>
              <a:t>x-world/x-vrml</a:t>
            </a:r>
          </a:p>
        </p:txBody>
      </p:sp>
    </p:spTree>
    <p:extLst>
      <p:ext uri="{BB962C8B-B14F-4D97-AF65-F5344CB8AC3E}">
        <p14:creationId xmlns:p14="http://schemas.microsoft.com/office/powerpoint/2010/main" val="1587932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9023D924-A920-46A2-8F20-F496C08BB8A1}" type="slidenum">
              <a:rPr lang="en-US" altLang="en-US"/>
              <a:pPr/>
              <a:t>16</a:t>
            </a:fld>
            <a:endParaRPr lang="en-US" altLang="en-US">
              <a:solidFill>
                <a:schemeClr val="tx1"/>
              </a:solidFill>
            </a:endParaRPr>
          </a:p>
        </p:txBody>
      </p:sp>
      <p:sp>
        <p:nvSpPr>
          <p:cNvPr id="58370" name="Rectangle 2"/>
          <p:cNvSpPr>
            <a:spLocks noGrp="1" noChangeArrowheads="1"/>
          </p:cNvSpPr>
          <p:nvPr>
            <p:ph type="title"/>
          </p:nvPr>
        </p:nvSpPr>
        <p:spPr/>
        <p:txBody>
          <a:bodyPr/>
          <a:lstStyle/>
          <a:p>
            <a:r>
              <a:rPr lang="en-US" altLang="en-US"/>
              <a:t>HTTP 1.0</a:t>
            </a:r>
          </a:p>
        </p:txBody>
      </p:sp>
      <p:sp>
        <p:nvSpPr>
          <p:cNvPr id="58371" name="Rectangle 3"/>
          <p:cNvSpPr>
            <a:spLocks noGrp="1" noChangeArrowheads="1"/>
          </p:cNvSpPr>
          <p:nvPr>
            <p:ph type="body" idx="1"/>
          </p:nvPr>
        </p:nvSpPr>
        <p:spPr/>
        <p:txBody>
          <a:bodyPr/>
          <a:lstStyle/>
          <a:p>
            <a:r>
              <a:rPr lang="en-US" altLang="en-US"/>
              <a:t>Other information</a:t>
            </a:r>
          </a:p>
          <a:p>
            <a:pPr lvl="1"/>
            <a:r>
              <a:rPr lang="en-US" altLang="en-US"/>
              <a:t>Authorization</a:t>
            </a:r>
          </a:p>
          <a:p>
            <a:pPr lvl="2"/>
            <a:r>
              <a:rPr lang="en-US" altLang="en-US"/>
              <a:t>User password</a:t>
            </a:r>
          </a:p>
          <a:p>
            <a:pPr lvl="3">
              <a:buFontTx/>
              <a:buNone/>
            </a:pPr>
            <a:r>
              <a:rPr lang="en-US" altLang="en-US"/>
              <a:t>GET /X/Y/Z.HTML      HTTP 1.0</a:t>
            </a:r>
          </a:p>
          <a:p>
            <a:pPr lvl="3">
              <a:buFontTx/>
              <a:buNone/>
            </a:pPr>
            <a:r>
              <a:rPr lang="en-US" altLang="en-US"/>
              <a:t>User Agent: Prodigy-WB/1.3e</a:t>
            </a:r>
          </a:p>
          <a:p>
            <a:pPr lvl="3">
              <a:buFontTx/>
              <a:buNone/>
            </a:pPr>
            <a:r>
              <a:rPr lang="en-US" altLang="en-US"/>
              <a:t>Accept: text/plain</a:t>
            </a:r>
          </a:p>
          <a:p>
            <a:pPr lvl="3">
              <a:buFontTx/>
              <a:buNone/>
            </a:pPr>
            <a:r>
              <a:rPr lang="en-US" altLang="en-US"/>
              <a:t>Accept: text/html</a:t>
            </a:r>
          </a:p>
          <a:p>
            <a:pPr lvl="3">
              <a:buFontTx/>
              <a:buNone/>
            </a:pPr>
            <a:r>
              <a:rPr lang="en-US" altLang="en-US"/>
              <a:t>Accept: application/postscript</a:t>
            </a:r>
          </a:p>
          <a:p>
            <a:pPr lvl="3">
              <a:buFontTx/>
              <a:buNone/>
            </a:pPr>
            <a:r>
              <a:rPr lang="en-US" altLang="en-US"/>
              <a:t>Accept: image/gif</a:t>
            </a:r>
          </a:p>
          <a:p>
            <a:pPr lvl="1"/>
            <a:r>
              <a:rPr lang="en-US" altLang="en-US"/>
              <a:t>Accept: */*</a:t>
            </a:r>
          </a:p>
        </p:txBody>
      </p:sp>
    </p:spTree>
    <p:extLst>
      <p:ext uri="{BB962C8B-B14F-4D97-AF65-F5344CB8AC3E}">
        <p14:creationId xmlns:p14="http://schemas.microsoft.com/office/powerpoint/2010/main" val="2555339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30F38A45-69BE-427E-9B29-D7DA00422B42}" type="slidenum">
              <a:rPr lang="en-US" altLang="en-US"/>
              <a:pPr/>
              <a:t>17</a:t>
            </a:fld>
            <a:endParaRPr lang="en-US" altLang="en-US">
              <a:solidFill>
                <a:schemeClr val="tx1"/>
              </a:solidFill>
            </a:endParaRPr>
          </a:p>
        </p:txBody>
      </p:sp>
      <p:sp>
        <p:nvSpPr>
          <p:cNvPr id="59394" name="Rectangle 2"/>
          <p:cNvSpPr>
            <a:spLocks noGrp="1" noChangeArrowheads="1"/>
          </p:cNvSpPr>
          <p:nvPr>
            <p:ph type="title"/>
          </p:nvPr>
        </p:nvSpPr>
        <p:spPr/>
        <p:txBody>
          <a:bodyPr/>
          <a:lstStyle/>
          <a:p>
            <a:r>
              <a:rPr lang="en-US" altLang="en-US"/>
              <a:t>HTTP 1.0</a:t>
            </a:r>
          </a:p>
        </p:txBody>
      </p:sp>
      <p:sp>
        <p:nvSpPr>
          <p:cNvPr id="59395"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HTTP-version     Status-code     Reason</a:t>
            </a:r>
          </a:p>
          <a:p>
            <a:pPr lvl="2"/>
            <a:r>
              <a:rPr lang="en-US" altLang="en-US"/>
              <a:t>Status-codes 1xx - Informational</a:t>
            </a:r>
          </a:p>
          <a:p>
            <a:pPr lvl="3"/>
            <a:r>
              <a:rPr lang="en-US" altLang="en-US"/>
              <a:t>Reserved for future use</a:t>
            </a:r>
          </a:p>
        </p:txBody>
      </p:sp>
    </p:spTree>
    <p:extLst>
      <p:ext uri="{BB962C8B-B14F-4D97-AF65-F5344CB8AC3E}">
        <p14:creationId xmlns:p14="http://schemas.microsoft.com/office/powerpoint/2010/main" val="1145035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CCF93396-4EF3-4689-AA91-BD20DDE758A9}" type="slidenum">
              <a:rPr lang="en-US" altLang="en-US"/>
              <a:pPr/>
              <a:t>18</a:t>
            </a:fld>
            <a:endParaRPr lang="en-US" altLang="en-US">
              <a:solidFill>
                <a:schemeClr val="tx1"/>
              </a:solidFill>
            </a:endParaRPr>
          </a:p>
        </p:txBody>
      </p:sp>
      <p:sp>
        <p:nvSpPr>
          <p:cNvPr id="80898" name="Rectangle 2"/>
          <p:cNvSpPr>
            <a:spLocks noGrp="1" noChangeArrowheads="1"/>
          </p:cNvSpPr>
          <p:nvPr>
            <p:ph type="title"/>
          </p:nvPr>
        </p:nvSpPr>
        <p:spPr/>
        <p:txBody>
          <a:bodyPr/>
          <a:lstStyle/>
          <a:p>
            <a:r>
              <a:rPr lang="en-US" altLang="en-US"/>
              <a:t>HTTP 1.0</a:t>
            </a:r>
          </a:p>
        </p:txBody>
      </p:sp>
      <p:sp>
        <p:nvSpPr>
          <p:cNvPr id="80899"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Status-codes 2xx - Success</a:t>
            </a:r>
          </a:p>
          <a:p>
            <a:pPr lvl="3"/>
            <a:r>
              <a:rPr lang="en-US" altLang="en-US"/>
              <a:t>The action was successfully received, understood, and accepted</a:t>
            </a:r>
          </a:p>
          <a:p>
            <a:pPr lvl="4">
              <a:lnSpc>
                <a:spcPct val="90000"/>
              </a:lnSpc>
            </a:pPr>
            <a:r>
              <a:rPr lang="en-US" altLang="en-US"/>
              <a:t>200     OK</a:t>
            </a:r>
          </a:p>
          <a:p>
            <a:pPr lvl="4">
              <a:lnSpc>
                <a:spcPct val="90000"/>
              </a:lnSpc>
            </a:pPr>
            <a:r>
              <a:rPr lang="en-US" altLang="en-US"/>
              <a:t>201	POST command successful</a:t>
            </a:r>
          </a:p>
          <a:p>
            <a:pPr lvl="4">
              <a:lnSpc>
                <a:spcPct val="90000"/>
              </a:lnSpc>
            </a:pPr>
            <a:r>
              <a:rPr lang="en-US" altLang="en-US"/>
              <a:t>202	Request accepted</a:t>
            </a:r>
          </a:p>
          <a:p>
            <a:pPr lvl="4">
              <a:lnSpc>
                <a:spcPct val="90000"/>
              </a:lnSpc>
            </a:pPr>
            <a:r>
              <a:rPr lang="en-US" altLang="en-US"/>
              <a:t>203	GET or HEAD request fulfilled</a:t>
            </a:r>
          </a:p>
          <a:p>
            <a:pPr lvl="4">
              <a:lnSpc>
                <a:spcPct val="90000"/>
              </a:lnSpc>
            </a:pPr>
            <a:r>
              <a:rPr lang="en-US" altLang="en-US"/>
              <a:t>204	No content</a:t>
            </a:r>
          </a:p>
        </p:txBody>
      </p:sp>
    </p:spTree>
    <p:extLst>
      <p:ext uri="{BB962C8B-B14F-4D97-AF65-F5344CB8AC3E}">
        <p14:creationId xmlns:p14="http://schemas.microsoft.com/office/powerpoint/2010/main" val="4091013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6CDC8161-D811-44D6-BC96-F6D9E5FB54B7}" type="slidenum">
              <a:rPr lang="en-US" altLang="en-US"/>
              <a:pPr/>
              <a:t>19</a:t>
            </a:fld>
            <a:endParaRPr lang="en-US" altLang="en-US">
              <a:solidFill>
                <a:schemeClr val="tx1"/>
              </a:solidFill>
            </a:endParaRPr>
          </a:p>
        </p:txBody>
      </p:sp>
      <p:sp>
        <p:nvSpPr>
          <p:cNvPr id="79874" name="Rectangle 2"/>
          <p:cNvSpPr>
            <a:spLocks noGrp="1" noChangeArrowheads="1"/>
          </p:cNvSpPr>
          <p:nvPr>
            <p:ph type="title"/>
          </p:nvPr>
        </p:nvSpPr>
        <p:spPr/>
        <p:txBody>
          <a:bodyPr/>
          <a:lstStyle/>
          <a:p>
            <a:r>
              <a:rPr lang="en-US" altLang="en-US"/>
              <a:t>HTTP 1.0</a:t>
            </a:r>
          </a:p>
        </p:txBody>
      </p:sp>
      <p:sp>
        <p:nvSpPr>
          <p:cNvPr id="79875"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Status-codes 3xx - Redirection</a:t>
            </a:r>
          </a:p>
          <a:p>
            <a:pPr lvl="3"/>
            <a:r>
              <a:rPr lang="en-US" altLang="en-US"/>
              <a:t>Further action must be taken in order to complete request</a:t>
            </a:r>
          </a:p>
          <a:p>
            <a:pPr lvl="4"/>
            <a:r>
              <a:rPr lang="en-US" altLang="en-US"/>
              <a:t>300	Resource found at multiple locations</a:t>
            </a:r>
          </a:p>
          <a:p>
            <a:pPr lvl="4">
              <a:lnSpc>
                <a:spcPct val="90000"/>
              </a:lnSpc>
            </a:pPr>
            <a:r>
              <a:rPr lang="en-US" altLang="en-US"/>
              <a:t>301     Resource moved permanently</a:t>
            </a:r>
          </a:p>
          <a:p>
            <a:pPr lvl="4">
              <a:lnSpc>
                <a:spcPct val="90000"/>
              </a:lnSpc>
            </a:pPr>
            <a:r>
              <a:rPr lang="en-US" altLang="en-US"/>
              <a:t>302     Resource moved temporarily</a:t>
            </a:r>
          </a:p>
          <a:p>
            <a:pPr lvl="4">
              <a:lnSpc>
                <a:spcPct val="90000"/>
              </a:lnSpc>
            </a:pPr>
            <a:r>
              <a:rPr lang="en-US" altLang="en-US"/>
              <a:t>304     Resource has not modified (since date)</a:t>
            </a:r>
          </a:p>
          <a:p>
            <a:pPr lvl="2"/>
            <a:endParaRPr lang="en-US" altLang="en-US"/>
          </a:p>
        </p:txBody>
      </p:sp>
    </p:spTree>
    <p:extLst>
      <p:ext uri="{BB962C8B-B14F-4D97-AF65-F5344CB8AC3E}">
        <p14:creationId xmlns:p14="http://schemas.microsoft.com/office/powerpoint/2010/main" val="628367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533400" y="4495800"/>
            <a:ext cx="789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rPr>
              <a:t>Both were invented at the same time by the same person</a:t>
            </a:r>
          </a:p>
        </p:txBody>
      </p:sp>
      <p:sp>
        <p:nvSpPr>
          <p:cNvPr id="78854" name="Rectangle 6"/>
          <p:cNvSpPr>
            <a:spLocks noGrp="1" noChangeArrowheads="1"/>
          </p:cNvSpPr>
          <p:nvPr>
            <p:ph type="title"/>
          </p:nvPr>
        </p:nvSpPr>
        <p:spPr>
          <a:xfrm>
            <a:off x="457200" y="304800"/>
            <a:ext cx="8229600" cy="685800"/>
          </a:xfrm>
        </p:spPr>
        <p:txBody>
          <a:bodyPr/>
          <a:lstStyle/>
          <a:p>
            <a:r>
              <a:rPr lang="en-US" altLang="en-US" sz="3600" dirty="0"/>
              <a:t>HTTP vs HTML</a:t>
            </a:r>
          </a:p>
        </p:txBody>
      </p:sp>
      <p:sp>
        <p:nvSpPr>
          <p:cNvPr id="78855" name="Rectangle 7"/>
          <p:cNvSpPr>
            <a:spLocks noGrp="1" noChangeArrowheads="1"/>
          </p:cNvSpPr>
          <p:nvPr>
            <p:ph type="body" idx="1"/>
          </p:nvPr>
        </p:nvSpPr>
        <p:spPr>
          <a:xfrm>
            <a:off x="381000" y="1447800"/>
            <a:ext cx="8305800" cy="2743200"/>
          </a:xfrm>
        </p:spPr>
        <p:txBody>
          <a:bodyPr/>
          <a:lstStyle/>
          <a:p>
            <a:r>
              <a:rPr lang="en-US" altLang="en-US" sz="2800" dirty="0"/>
              <a:t>HTML:  hypertext </a:t>
            </a:r>
            <a:r>
              <a:rPr lang="en-US" altLang="en-US" sz="2800" dirty="0">
                <a:solidFill>
                  <a:srgbClr val="FF0000"/>
                </a:solidFill>
              </a:rPr>
              <a:t>markup language</a:t>
            </a:r>
          </a:p>
          <a:p>
            <a:pPr lvl="1"/>
            <a:r>
              <a:rPr lang="en-US" altLang="en-US" sz="2400" dirty="0"/>
              <a:t>Definitions of tags that are added to Web documents to control their </a:t>
            </a:r>
            <a:r>
              <a:rPr lang="en-US" altLang="en-US" sz="2400" dirty="0" smtClean="0"/>
              <a:t>appearance</a:t>
            </a:r>
            <a:endParaRPr lang="en-US" altLang="en-US" sz="2400" dirty="0"/>
          </a:p>
          <a:p>
            <a:r>
              <a:rPr lang="en-US" altLang="en-US" sz="2800" dirty="0"/>
              <a:t>HTTP:  hypertext transfer </a:t>
            </a:r>
            <a:r>
              <a:rPr lang="en-US" altLang="en-US" sz="2800" dirty="0">
                <a:solidFill>
                  <a:srgbClr val="FF0000"/>
                </a:solidFill>
              </a:rPr>
              <a:t>protocol</a:t>
            </a:r>
          </a:p>
          <a:p>
            <a:pPr lvl="1"/>
            <a:r>
              <a:rPr lang="en-US" altLang="en-US" sz="2400" dirty="0"/>
              <a:t>The rules governing the conversation between a Web client and a Web server</a:t>
            </a:r>
            <a:r>
              <a:rPr lang="en-US" altLang="en-US" dirty="0"/>
              <a:t> </a:t>
            </a:r>
          </a:p>
          <a:p>
            <a:endParaRPr lang="en-US" altLang="en-US" dirty="0"/>
          </a:p>
        </p:txBody>
      </p:sp>
    </p:spTree>
    <p:extLst>
      <p:ext uri="{BB962C8B-B14F-4D97-AF65-F5344CB8AC3E}">
        <p14:creationId xmlns:p14="http://schemas.microsoft.com/office/powerpoint/2010/main" val="1325244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76C54967-68D9-4D8C-9FB0-007443B1D1A0}" type="slidenum">
              <a:rPr lang="en-US" altLang="en-US"/>
              <a:pPr/>
              <a:t>20</a:t>
            </a:fld>
            <a:endParaRPr lang="en-US" altLang="en-US">
              <a:solidFill>
                <a:schemeClr val="tx1"/>
              </a:solidFill>
            </a:endParaRPr>
          </a:p>
        </p:txBody>
      </p:sp>
      <p:sp>
        <p:nvSpPr>
          <p:cNvPr id="60418" name="Rectangle 2"/>
          <p:cNvSpPr>
            <a:spLocks noGrp="1" noChangeArrowheads="1"/>
          </p:cNvSpPr>
          <p:nvPr>
            <p:ph type="title"/>
          </p:nvPr>
        </p:nvSpPr>
        <p:spPr/>
        <p:txBody>
          <a:bodyPr/>
          <a:lstStyle/>
          <a:p>
            <a:r>
              <a:rPr lang="en-US" altLang="en-US"/>
              <a:t>HTTP 1.0</a:t>
            </a:r>
          </a:p>
        </p:txBody>
      </p:sp>
      <p:sp>
        <p:nvSpPr>
          <p:cNvPr id="60419"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Status-codes 4xx - Client error</a:t>
            </a:r>
          </a:p>
          <a:p>
            <a:pPr lvl="3"/>
            <a:r>
              <a:rPr lang="en-US" altLang="en-US"/>
              <a:t>The request contains bad syntax or cannot be fulfilled</a:t>
            </a:r>
          </a:p>
          <a:p>
            <a:pPr lvl="4"/>
            <a:r>
              <a:rPr lang="en-US" altLang="en-US"/>
              <a:t>400	Bad request from client</a:t>
            </a:r>
          </a:p>
          <a:p>
            <a:pPr lvl="4"/>
            <a:r>
              <a:rPr lang="en-US" altLang="en-US"/>
              <a:t>401	Unauthorized request</a:t>
            </a:r>
          </a:p>
          <a:p>
            <a:pPr lvl="4"/>
            <a:r>
              <a:rPr lang="en-US" altLang="en-US"/>
              <a:t>402	Payment required for request</a:t>
            </a:r>
          </a:p>
          <a:p>
            <a:pPr lvl="4"/>
            <a:r>
              <a:rPr lang="en-US" altLang="en-US"/>
              <a:t>403	Resource access forbidden</a:t>
            </a:r>
          </a:p>
          <a:p>
            <a:pPr lvl="4"/>
            <a:r>
              <a:rPr lang="en-US" altLang="en-US"/>
              <a:t>404	Resource not found</a:t>
            </a:r>
          </a:p>
          <a:p>
            <a:pPr lvl="4"/>
            <a:r>
              <a:rPr lang="en-US" altLang="en-US"/>
              <a:t>405	Method not allowed for resource</a:t>
            </a:r>
          </a:p>
          <a:p>
            <a:pPr lvl="4"/>
            <a:r>
              <a:rPr lang="en-US" altLang="en-US"/>
              <a:t>406	Resource type not acceptable</a:t>
            </a:r>
          </a:p>
        </p:txBody>
      </p:sp>
    </p:spTree>
    <p:extLst>
      <p:ext uri="{BB962C8B-B14F-4D97-AF65-F5344CB8AC3E}">
        <p14:creationId xmlns:p14="http://schemas.microsoft.com/office/powerpoint/2010/main" val="2803748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BC389852-C176-487E-BC64-0DC1079DAC95}" type="slidenum">
              <a:rPr lang="en-US" altLang="en-US"/>
              <a:pPr/>
              <a:t>21</a:t>
            </a:fld>
            <a:endParaRPr lang="en-US" altLang="en-US">
              <a:solidFill>
                <a:schemeClr val="tx1"/>
              </a:solidFill>
            </a:endParaRPr>
          </a:p>
        </p:txBody>
      </p:sp>
      <p:sp>
        <p:nvSpPr>
          <p:cNvPr id="81922" name="Rectangle 2"/>
          <p:cNvSpPr>
            <a:spLocks noGrp="1" noChangeArrowheads="1"/>
          </p:cNvSpPr>
          <p:nvPr>
            <p:ph type="title"/>
          </p:nvPr>
        </p:nvSpPr>
        <p:spPr/>
        <p:txBody>
          <a:bodyPr/>
          <a:lstStyle/>
          <a:p>
            <a:r>
              <a:rPr lang="en-US" altLang="en-US"/>
              <a:t>HTTP 1.0</a:t>
            </a:r>
          </a:p>
        </p:txBody>
      </p:sp>
      <p:sp>
        <p:nvSpPr>
          <p:cNvPr id="81923"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Status-codes 5xx - Server error</a:t>
            </a:r>
          </a:p>
          <a:p>
            <a:pPr lvl="3"/>
            <a:r>
              <a:rPr lang="en-US" altLang="en-US"/>
              <a:t>The server failed to fulfill an apparently valid request</a:t>
            </a:r>
          </a:p>
          <a:p>
            <a:pPr lvl="4"/>
            <a:r>
              <a:rPr lang="en-US" altLang="en-US"/>
              <a:t>500	Internal server error</a:t>
            </a:r>
          </a:p>
          <a:p>
            <a:pPr lvl="4"/>
            <a:r>
              <a:rPr lang="en-US" altLang="en-US"/>
              <a:t>501	Method not implemented</a:t>
            </a:r>
          </a:p>
          <a:p>
            <a:pPr lvl="4"/>
            <a:r>
              <a:rPr lang="en-US" altLang="en-US"/>
              <a:t>502	Bad gateway or server overload</a:t>
            </a:r>
          </a:p>
          <a:p>
            <a:pPr lvl="4"/>
            <a:r>
              <a:rPr lang="en-US" altLang="en-US"/>
              <a:t>503	Service unavailable / gateway timeout</a:t>
            </a:r>
          </a:p>
          <a:p>
            <a:pPr lvl="4"/>
            <a:r>
              <a:rPr lang="en-US" altLang="en-US"/>
              <a:t>504	Secondary gateway / server timeout</a:t>
            </a:r>
          </a:p>
          <a:p>
            <a:endParaRPr lang="en-US" altLang="en-US"/>
          </a:p>
        </p:txBody>
      </p:sp>
    </p:spTree>
    <p:extLst>
      <p:ext uri="{BB962C8B-B14F-4D97-AF65-F5344CB8AC3E}">
        <p14:creationId xmlns:p14="http://schemas.microsoft.com/office/powerpoint/2010/main" val="1323640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B0CAEB5C-6F19-4640-8820-9154571B9166}" type="slidenum">
              <a:rPr lang="en-US" altLang="en-US"/>
              <a:pPr/>
              <a:t>22</a:t>
            </a:fld>
            <a:endParaRPr lang="en-US" altLang="en-US">
              <a:solidFill>
                <a:schemeClr val="tx1"/>
              </a:solidFill>
            </a:endParaRPr>
          </a:p>
        </p:txBody>
      </p:sp>
      <p:sp>
        <p:nvSpPr>
          <p:cNvPr id="61442" name="Rectangle 2"/>
          <p:cNvSpPr>
            <a:spLocks noGrp="1" noChangeArrowheads="1"/>
          </p:cNvSpPr>
          <p:nvPr>
            <p:ph type="title"/>
          </p:nvPr>
        </p:nvSpPr>
        <p:spPr/>
        <p:txBody>
          <a:bodyPr/>
          <a:lstStyle/>
          <a:p>
            <a:r>
              <a:rPr lang="en-US" altLang="en-US"/>
              <a:t>HTTP 1.0</a:t>
            </a:r>
          </a:p>
        </p:txBody>
      </p:sp>
      <p:sp>
        <p:nvSpPr>
          <p:cNvPr id="61443" name="Rectangle 3"/>
          <p:cNvSpPr>
            <a:spLocks noGrp="1" noChangeArrowheads="1"/>
          </p:cNvSpPr>
          <p:nvPr>
            <p:ph type="body" idx="1"/>
          </p:nvPr>
        </p:nvSpPr>
        <p:spPr/>
        <p:txBody>
          <a:bodyPr>
            <a:normAutofit lnSpcReduction="10000"/>
          </a:bodyPr>
          <a:lstStyle/>
          <a:p>
            <a:pPr>
              <a:lnSpc>
                <a:spcPct val="90000"/>
              </a:lnSpc>
            </a:pPr>
            <a:r>
              <a:rPr lang="en-US" altLang="en-US"/>
              <a:t>HTTP response</a:t>
            </a:r>
          </a:p>
          <a:p>
            <a:pPr lvl="1">
              <a:lnSpc>
                <a:spcPct val="90000"/>
              </a:lnSpc>
            </a:pPr>
            <a:r>
              <a:rPr lang="en-US" altLang="en-US"/>
              <a:t>Description of information</a:t>
            </a:r>
          </a:p>
          <a:p>
            <a:pPr lvl="2">
              <a:lnSpc>
                <a:spcPct val="90000"/>
              </a:lnSpc>
            </a:pPr>
            <a:r>
              <a:rPr lang="en-US" altLang="en-US"/>
              <a:t>Server     		  Type of server</a:t>
            </a:r>
          </a:p>
          <a:p>
            <a:pPr lvl="2">
              <a:lnSpc>
                <a:spcPct val="90000"/>
              </a:lnSpc>
            </a:pPr>
            <a:r>
              <a:rPr lang="en-US" altLang="en-US"/>
              <a:t>Date        		  Date and time</a:t>
            </a:r>
          </a:p>
          <a:p>
            <a:pPr lvl="2">
              <a:lnSpc>
                <a:spcPct val="90000"/>
              </a:lnSpc>
            </a:pPr>
            <a:r>
              <a:rPr lang="en-US" altLang="en-US"/>
              <a:t>Content-Length	  Number of bytes</a:t>
            </a:r>
          </a:p>
          <a:p>
            <a:pPr lvl="2">
              <a:lnSpc>
                <a:spcPct val="90000"/>
              </a:lnSpc>
            </a:pPr>
            <a:r>
              <a:rPr lang="en-US" altLang="en-US"/>
              <a:t>Content-Type	  Mime type</a:t>
            </a:r>
          </a:p>
          <a:p>
            <a:pPr lvl="2">
              <a:lnSpc>
                <a:spcPct val="90000"/>
              </a:lnSpc>
            </a:pPr>
            <a:r>
              <a:rPr lang="en-US" altLang="en-US"/>
              <a:t>Content-Language	  English, for example</a:t>
            </a:r>
          </a:p>
          <a:p>
            <a:pPr lvl="2">
              <a:lnSpc>
                <a:spcPct val="90000"/>
              </a:lnSpc>
            </a:pPr>
            <a:r>
              <a:rPr lang="en-US" altLang="en-US"/>
              <a:t>Content-Encoding	  Data compression</a:t>
            </a:r>
          </a:p>
          <a:p>
            <a:pPr lvl="2">
              <a:lnSpc>
                <a:spcPct val="90000"/>
              </a:lnSpc>
            </a:pPr>
            <a:r>
              <a:rPr lang="en-US" altLang="en-US"/>
              <a:t>Last-Modified	  Date when last modified</a:t>
            </a:r>
          </a:p>
          <a:p>
            <a:pPr lvl="2">
              <a:lnSpc>
                <a:spcPct val="90000"/>
              </a:lnSpc>
            </a:pPr>
            <a:r>
              <a:rPr lang="en-US" altLang="en-US"/>
              <a:t>Expires		  Date when file becomes </a:t>
            </a:r>
          </a:p>
          <a:p>
            <a:pPr lvl="2">
              <a:lnSpc>
                <a:spcPct val="90000"/>
              </a:lnSpc>
              <a:buFont typeface="Monotype Sorts" pitchFamily="2" charset="2"/>
              <a:buNone/>
            </a:pPr>
            <a:r>
              <a:rPr lang="en-US" altLang="en-US"/>
              <a:t>				  invalid</a:t>
            </a:r>
          </a:p>
        </p:txBody>
      </p:sp>
    </p:spTree>
    <p:extLst>
      <p:ext uri="{BB962C8B-B14F-4D97-AF65-F5344CB8AC3E}">
        <p14:creationId xmlns:p14="http://schemas.microsoft.com/office/powerpoint/2010/main" val="3991427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100C53B4-CE71-4044-8FA7-1E92F0BD8D26}" type="slidenum">
              <a:rPr lang="en-US" altLang="en-US"/>
              <a:pPr/>
              <a:t>23</a:t>
            </a:fld>
            <a:endParaRPr lang="en-US" altLang="en-US">
              <a:solidFill>
                <a:schemeClr val="tx1"/>
              </a:solidFill>
            </a:endParaRPr>
          </a:p>
        </p:txBody>
      </p:sp>
      <p:sp>
        <p:nvSpPr>
          <p:cNvPr id="62466" name="Rectangle 2"/>
          <p:cNvSpPr>
            <a:spLocks noGrp="1" noChangeArrowheads="1"/>
          </p:cNvSpPr>
          <p:nvPr>
            <p:ph type="title"/>
          </p:nvPr>
        </p:nvSpPr>
        <p:spPr/>
        <p:txBody>
          <a:bodyPr/>
          <a:lstStyle/>
          <a:p>
            <a:r>
              <a:rPr lang="en-US" altLang="en-US"/>
              <a:t>HTTP 1.0</a:t>
            </a:r>
          </a:p>
        </p:txBody>
      </p:sp>
      <p:sp>
        <p:nvSpPr>
          <p:cNvPr id="62467" name="Rectangle 3"/>
          <p:cNvSpPr>
            <a:spLocks noGrp="1" noChangeArrowheads="1"/>
          </p:cNvSpPr>
          <p:nvPr>
            <p:ph type="body" idx="1"/>
          </p:nvPr>
        </p:nvSpPr>
        <p:spPr/>
        <p:txBody>
          <a:bodyPr/>
          <a:lstStyle/>
          <a:p>
            <a:r>
              <a:rPr lang="en-US" altLang="en-US"/>
              <a:t>Problems</a:t>
            </a:r>
          </a:p>
          <a:p>
            <a:pPr lvl="1"/>
            <a:r>
              <a:rPr lang="en-US" altLang="en-US"/>
              <a:t>HTTP is stateless</a:t>
            </a:r>
          </a:p>
          <a:p>
            <a:pPr lvl="2"/>
            <a:r>
              <a:rPr lang="en-US" altLang="en-US"/>
              <a:t>Each request requires separate TCP connection</a:t>
            </a:r>
          </a:p>
          <a:p>
            <a:pPr lvl="2"/>
            <a:r>
              <a:rPr lang="en-US" altLang="en-US"/>
              <a:t>Server doesn’t remember previous requests</a:t>
            </a:r>
          </a:p>
        </p:txBody>
      </p:sp>
    </p:spTree>
    <p:extLst>
      <p:ext uri="{BB962C8B-B14F-4D97-AF65-F5344CB8AC3E}">
        <p14:creationId xmlns:p14="http://schemas.microsoft.com/office/powerpoint/2010/main" val="3535689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1.0 vs 1.1</a:t>
            </a:r>
            <a:endParaRPr lang="en-US" dirty="0"/>
          </a:p>
        </p:txBody>
      </p:sp>
      <p:sp>
        <p:nvSpPr>
          <p:cNvPr id="3" name="Content Placeholder 2"/>
          <p:cNvSpPr>
            <a:spLocks noGrp="1"/>
          </p:cNvSpPr>
          <p:nvPr>
            <p:ph idx="1"/>
          </p:nvPr>
        </p:nvSpPr>
        <p:spPr/>
        <p:txBody>
          <a:bodyPr/>
          <a:lstStyle/>
          <a:p>
            <a:r>
              <a:rPr lang="en-US" dirty="0" smtClean="0"/>
              <a:t>OPTIONS method</a:t>
            </a:r>
          </a:p>
          <a:p>
            <a:pPr lvl="1"/>
            <a:r>
              <a:rPr lang="en-US" dirty="0" smtClean="0"/>
              <a:t>A way </a:t>
            </a:r>
            <a:r>
              <a:rPr lang="en-US" dirty="0"/>
              <a:t>for a client to learn about the capabilities </a:t>
            </a:r>
            <a:r>
              <a:rPr lang="en-US" dirty="0" smtClean="0"/>
              <a:t>of a </a:t>
            </a:r>
            <a:r>
              <a:rPr lang="en-US" dirty="0"/>
              <a:t>server without actually requesting a </a:t>
            </a:r>
            <a:r>
              <a:rPr lang="en-US" dirty="0" smtClean="0"/>
              <a:t>resource</a:t>
            </a:r>
          </a:p>
          <a:p>
            <a:r>
              <a:rPr lang="en-US" dirty="0" smtClean="0"/>
              <a:t>Upgrade</a:t>
            </a:r>
          </a:p>
          <a:p>
            <a:pPr lvl="1"/>
            <a:r>
              <a:rPr lang="en-US" dirty="0" smtClean="0"/>
              <a:t>Switch protocols</a:t>
            </a:r>
          </a:p>
          <a:p>
            <a:endParaRPr lang="en-US" dirty="0"/>
          </a:p>
        </p:txBody>
      </p:sp>
    </p:spTree>
    <p:extLst>
      <p:ext uri="{BB962C8B-B14F-4D97-AF65-F5344CB8AC3E}">
        <p14:creationId xmlns:p14="http://schemas.microsoft.com/office/powerpoint/2010/main" val="1837969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Code that resides on server machine but gets downloaded and executed on client browser.</a:t>
            </a:r>
          </a:p>
          <a:p>
            <a:pPr lvl="1"/>
            <a:r>
              <a:rPr lang="en-US" dirty="0" smtClean="0"/>
              <a:t>Programming Language: HTML</a:t>
            </a:r>
          </a:p>
          <a:p>
            <a:pPr lvl="1"/>
            <a:endParaRPr lang="en-US" dirty="0" smtClean="0"/>
          </a:p>
          <a:p>
            <a:r>
              <a:rPr lang="en-US" dirty="0" smtClean="0"/>
              <a:t>Code that resides on server machine but gets executed on server machine.</a:t>
            </a:r>
          </a:p>
          <a:p>
            <a:pPr lvl="1"/>
            <a:r>
              <a:rPr lang="en-US" dirty="0" smtClean="0"/>
              <a:t>Programming Language: JSP, ASP, PHP, JS</a:t>
            </a:r>
          </a:p>
          <a:p>
            <a:pPr lvl="1"/>
            <a:endParaRPr lang="en-US" dirty="0" smtClean="0"/>
          </a:p>
          <a:p>
            <a:r>
              <a:rPr lang="en-US" dirty="0" smtClean="0"/>
              <a:t>Both the codes reside on server machine in appropriate folders corresponding to a web application server.</a:t>
            </a:r>
          </a:p>
          <a:p>
            <a:pPr lvl="1"/>
            <a:r>
              <a:rPr lang="en-US" dirty="0" smtClean="0"/>
              <a:t>Web Application Server: Apache, Tomcat, </a:t>
            </a:r>
            <a:r>
              <a:rPr lang="en-US" dirty="0" err="1" smtClean="0"/>
              <a:t>Jboss</a:t>
            </a:r>
            <a:r>
              <a:rPr lang="en-US" dirty="0" smtClean="0"/>
              <a:t>, IIS</a:t>
            </a:r>
            <a:endParaRPr lang="en-US" dirty="0"/>
          </a:p>
        </p:txBody>
      </p:sp>
    </p:spTree>
    <p:extLst>
      <p:ext uri="{BB962C8B-B14F-4D97-AF65-F5344CB8AC3E}">
        <p14:creationId xmlns:p14="http://schemas.microsoft.com/office/powerpoint/2010/main" val="1547126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What is it?</a:t>
            </a:r>
          </a:p>
        </p:txBody>
      </p:sp>
      <p:sp>
        <p:nvSpPr>
          <p:cNvPr id="5122"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HTML5 </a:t>
            </a:r>
            <a:r>
              <a:rPr lang="en-GB" altLang="en-US" dirty="0" smtClean="0"/>
              <a:t>is </a:t>
            </a:r>
            <a:r>
              <a:rPr lang="en-GB" altLang="en-US" dirty="0"/>
              <a:t>the new standard for HTML, XHTML, and the HTML DOM (document object model).</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The previous version of HTML came in 1999. The web has changed a lot since then.</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smtClean="0"/>
              <a:t>Most </a:t>
            </a:r>
            <a:r>
              <a:rPr lang="en-GB" altLang="en-US" dirty="0"/>
              <a:t>modern browsers have </a:t>
            </a:r>
            <a:r>
              <a:rPr lang="en-GB" altLang="en-US" dirty="0" smtClean="0"/>
              <a:t>HTML5 </a:t>
            </a:r>
            <a:r>
              <a:rPr lang="en-GB" altLang="en-US" dirty="0"/>
              <a:t>support.</a:t>
            </a:r>
          </a:p>
        </p:txBody>
      </p:sp>
    </p:spTree>
    <p:extLst>
      <p:ext uri="{BB962C8B-B14F-4D97-AF65-F5344CB8AC3E}">
        <p14:creationId xmlns:p14="http://schemas.microsoft.com/office/powerpoint/2010/main" val="969348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457200"/>
            <a:ext cx="8229600" cy="914400"/>
          </a:xfrm>
        </p:spPr>
        <p:txBody>
          <a:bodyPr/>
          <a:lstStyle/>
          <a:p>
            <a:pPr algn="ctr"/>
            <a:r>
              <a:rPr lang="en-US" altLang="en-US" sz="4000" smtClean="0"/>
              <a:t>History of HTML</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7" name="Rectangle 6"/>
          <p:cNvSpPr/>
          <p:nvPr/>
        </p:nvSpPr>
        <p:spPr bwMode="auto">
          <a:xfrm>
            <a:off x="1447800" y="16764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a:defRPr/>
            </a:pPr>
            <a:endParaRPr lang="en-IN"/>
          </a:p>
        </p:txBody>
      </p:sp>
      <p:sp>
        <p:nvSpPr>
          <p:cNvPr id="19" name="Rectangle 18"/>
          <p:cNvSpPr>
            <a:spLocks noChangeArrowheads="1"/>
          </p:cNvSpPr>
          <p:nvPr/>
        </p:nvSpPr>
        <p:spPr bwMode="auto">
          <a:xfrm>
            <a:off x="2362200" y="1905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a:t>HTML first published</a:t>
            </a:r>
            <a:endParaRPr lang="en-IN" altLang="en-US" sz="1600"/>
          </a:p>
        </p:txBody>
      </p:sp>
      <p:cxnSp>
        <p:nvCxnSpPr>
          <p:cNvPr id="5138" name="Straight Connector 16"/>
          <p:cNvCxnSpPr>
            <a:cxnSpLocks noChangeShapeType="1"/>
          </p:cNvCxnSpPr>
          <p:nvPr/>
        </p:nvCxnSpPr>
        <p:spPr bwMode="auto">
          <a:xfrm>
            <a:off x="990600" y="21336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Rectangle 17"/>
          <p:cNvSpPr>
            <a:spLocks noChangeArrowheads="1"/>
          </p:cNvSpPr>
          <p:nvPr/>
        </p:nvSpPr>
        <p:spPr bwMode="auto">
          <a:xfrm>
            <a:off x="381000" y="1981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1991</a:t>
            </a:r>
            <a:endParaRPr lang="en-IN" altLang="en-US" sz="1400" b="1"/>
          </a:p>
        </p:txBody>
      </p:sp>
      <p:cxnSp>
        <p:nvCxnSpPr>
          <p:cNvPr id="5152" name="Straight Connector 16"/>
          <p:cNvCxnSpPr>
            <a:cxnSpLocks noChangeShapeType="1"/>
          </p:cNvCxnSpPr>
          <p:nvPr/>
        </p:nvCxnSpPr>
        <p:spPr bwMode="auto">
          <a:xfrm>
            <a:off x="990600" y="5867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Rectangle 17"/>
          <p:cNvSpPr>
            <a:spLocks noChangeArrowheads="1"/>
          </p:cNvSpPr>
          <p:nvPr/>
        </p:nvSpPr>
        <p:spPr bwMode="auto">
          <a:xfrm>
            <a:off x="381000" y="5715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p>
            <a:pPr algn="ctr">
              <a:defRPr/>
            </a:pPr>
            <a:r>
              <a:rPr lang="en-US" sz="1400" b="1" dirty="0"/>
              <a:t>2012</a:t>
            </a:r>
            <a:endParaRPr lang="en-IN" sz="1400" b="1" dirty="0"/>
          </a:p>
        </p:txBody>
      </p:sp>
      <p:cxnSp>
        <p:nvCxnSpPr>
          <p:cNvPr id="5156" name="Straight Connector 16"/>
          <p:cNvCxnSpPr>
            <a:cxnSpLocks noChangeShapeType="1"/>
          </p:cNvCxnSpPr>
          <p:nvPr/>
        </p:nvCxnSpPr>
        <p:spPr bwMode="auto">
          <a:xfrm>
            <a:off x="990600" y="5029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 name="Rectangle 17"/>
          <p:cNvSpPr>
            <a:spLocks noChangeArrowheads="1"/>
          </p:cNvSpPr>
          <p:nvPr/>
        </p:nvSpPr>
        <p:spPr bwMode="auto">
          <a:xfrm>
            <a:off x="381000" y="4648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2002 -2009</a:t>
            </a:r>
            <a:endParaRPr lang="en-IN" altLang="en-US" sz="1400" b="1"/>
          </a:p>
        </p:txBody>
      </p:sp>
      <p:cxnSp>
        <p:nvCxnSpPr>
          <p:cNvPr id="5158" name="Straight Connector 16"/>
          <p:cNvCxnSpPr>
            <a:cxnSpLocks noChangeShapeType="1"/>
          </p:cNvCxnSpPr>
          <p:nvPr/>
        </p:nvCxnSpPr>
        <p:spPr bwMode="auto">
          <a:xfrm>
            <a:off x="990600" y="4114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 name="Rectangle 17"/>
          <p:cNvSpPr>
            <a:spLocks noChangeArrowheads="1"/>
          </p:cNvSpPr>
          <p:nvPr/>
        </p:nvSpPr>
        <p:spPr bwMode="auto">
          <a:xfrm>
            <a:off x="381000" y="3962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2000</a:t>
            </a:r>
            <a:endParaRPr lang="en-IN" altLang="en-US" sz="1400" b="1"/>
          </a:p>
        </p:txBody>
      </p:sp>
      <p:sp>
        <p:nvSpPr>
          <p:cNvPr id="6" name="Rectangle 18"/>
          <p:cNvSpPr>
            <a:spLocks noChangeArrowheads="1"/>
          </p:cNvSpPr>
          <p:nvPr/>
        </p:nvSpPr>
        <p:spPr bwMode="auto">
          <a:xfrm>
            <a:off x="2362200" y="2362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a:t>HTML 2.0</a:t>
            </a:r>
            <a:endParaRPr lang="en-IN" altLang="en-US" sz="1600"/>
          </a:p>
        </p:txBody>
      </p:sp>
      <p:sp>
        <p:nvSpPr>
          <p:cNvPr id="8" name="Rectangle 18"/>
          <p:cNvSpPr>
            <a:spLocks noChangeArrowheads="1"/>
          </p:cNvSpPr>
          <p:nvPr/>
        </p:nvSpPr>
        <p:spPr bwMode="auto">
          <a:xfrm>
            <a:off x="2362200" y="2895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a:t>HTML 3.2</a:t>
            </a:r>
            <a:endParaRPr lang="en-IN" altLang="en-US" sz="1600"/>
          </a:p>
        </p:txBody>
      </p:sp>
      <p:sp>
        <p:nvSpPr>
          <p:cNvPr id="9" name="Rectangle 18"/>
          <p:cNvSpPr>
            <a:spLocks noChangeArrowheads="1"/>
          </p:cNvSpPr>
          <p:nvPr/>
        </p:nvSpPr>
        <p:spPr bwMode="auto">
          <a:xfrm>
            <a:off x="2362200" y="3352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a:t>HTML 4.01</a:t>
            </a:r>
            <a:endParaRPr lang="en-IN" altLang="en-US" sz="1600"/>
          </a:p>
        </p:txBody>
      </p:sp>
      <p:sp>
        <p:nvSpPr>
          <p:cNvPr id="10" name="Rectangle 18"/>
          <p:cNvSpPr>
            <a:spLocks noChangeArrowheads="1"/>
          </p:cNvSpPr>
          <p:nvPr/>
        </p:nvSpPr>
        <p:spPr bwMode="auto">
          <a:xfrm>
            <a:off x="2362200" y="3886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a:t>XHTML 1.0</a:t>
            </a:r>
            <a:endParaRPr lang="en-IN" altLang="en-US" sz="1600"/>
          </a:p>
        </p:txBody>
      </p:sp>
      <p:sp>
        <p:nvSpPr>
          <p:cNvPr id="11" name="Rectangle 18"/>
          <p:cNvSpPr>
            <a:spLocks noChangeArrowheads="1"/>
          </p:cNvSpPr>
          <p:nvPr/>
        </p:nvSpPr>
        <p:spPr bwMode="auto">
          <a:xfrm>
            <a:off x="2362200" y="4800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a:solidFill>
                  <a:srgbClr val="969696"/>
                </a:solidFill>
              </a:rPr>
              <a:t>XHTML 2.0</a:t>
            </a:r>
            <a:endParaRPr lang="en-IN" altLang="en-US" sz="1600">
              <a:solidFill>
                <a:srgbClr val="969696"/>
              </a:solidFill>
            </a:endParaRPr>
          </a:p>
        </p:txBody>
      </p:sp>
      <p:sp>
        <p:nvSpPr>
          <p:cNvPr id="12" name="Rectangle 18"/>
          <p:cNvSpPr>
            <a:spLocks noChangeArrowheads="1"/>
          </p:cNvSpPr>
          <p:nvPr/>
        </p:nvSpPr>
        <p:spPr bwMode="auto">
          <a:xfrm>
            <a:off x="2362200" y="5638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a:t>HTML5</a:t>
            </a:r>
            <a:endParaRPr lang="en-IN" altLang="en-US" sz="1600"/>
          </a:p>
        </p:txBody>
      </p:sp>
      <p:cxnSp>
        <p:nvCxnSpPr>
          <p:cNvPr id="5169" name="Straight Connector 16"/>
          <p:cNvCxnSpPr>
            <a:cxnSpLocks noChangeShapeType="1"/>
          </p:cNvCxnSpPr>
          <p:nvPr/>
        </p:nvCxnSpPr>
        <p:spPr bwMode="auto">
          <a:xfrm>
            <a:off x="990600" y="2590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 name="Rectangle 17"/>
          <p:cNvSpPr>
            <a:spLocks noChangeArrowheads="1"/>
          </p:cNvSpPr>
          <p:nvPr/>
        </p:nvSpPr>
        <p:spPr bwMode="auto">
          <a:xfrm>
            <a:off x="381000" y="2438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1995</a:t>
            </a:r>
            <a:endParaRPr lang="en-IN" altLang="en-US" sz="1400" b="1"/>
          </a:p>
        </p:txBody>
      </p:sp>
      <p:cxnSp>
        <p:nvCxnSpPr>
          <p:cNvPr id="5171" name="Straight Connector 16"/>
          <p:cNvCxnSpPr>
            <a:cxnSpLocks noChangeShapeType="1"/>
          </p:cNvCxnSpPr>
          <p:nvPr/>
        </p:nvCxnSpPr>
        <p:spPr bwMode="auto">
          <a:xfrm>
            <a:off x="990600" y="3124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Rectangle 17"/>
          <p:cNvSpPr>
            <a:spLocks noChangeArrowheads="1"/>
          </p:cNvSpPr>
          <p:nvPr/>
        </p:nvSpPr>
        <p:spPr bwMode="auto">
          <a:xfrm>
            <a:off x="381000" y="2971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1997</a:t>
            </a:r>
            <a:endParaRPr lang="en-IN" altLang="en-US" sz="1400" b="1"/>
          </a:p>
        </p:txBody>
      </p:sp>
      <p:cxnSp>
        <p:nvCxnSpPr>
          <p:cNvPr id="5173" name="Straight Connector 16"/>
          <p:cNvCxnSpPr>
            <a:cxnSpLocks noChangeShapeType="1"/>
          </p:cNvCxnSpPr>
          <p:nvPr/>
        </p:nvCxnSpPr>
        <p:spPr bwMode="auto">
          <a:xfrm>
            <a:off x="990600" y="3581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 name="Rectangle 17"/>
          <p:cNvSpPr>
            <a:spLocks noChangeArrowheads="1"/>
          </p:cNvSpPr>
          <p:nvPr/>
        </p:nvSpPr>
        <p:spPr bwMode="auto">
          <a:xfrm>
            <a:off x="381000" y="3429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1999</a:t>
            </a:r>
            <a:endParaRPr lang="en-IN" altLang="en-US" sz="1400" b="1"/>
          </a:p>
        </p:txBody>
      </p:sp>
      <p:sp>
        <p:nvSpPr>
          <p:cNvPr id="5177" name="Text Box 57"/>
          <p:cNvSpPr txBox="1">
            <a:spLocks noChangeArrowheads="1"/>
          </p:cNvSpPr>
          <p:nvPr/>
        </p:nvSpPr>
        <p:spPr bwMode="auto">
          <a:xfrm>
            <a:off x="4114800" y="47244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HTML5 is much more tolerant and can handle markup from all the prior versions.</a:t>
            </a:r>
            <a:endParaRPr lang="en-IN" altLang="en-US"/>
          </a:p>
        </p:txBody>
      </p:sp>
      <p:sp>
        <p:nvSpPr>
          <p:cNvPr id="5178" name="Text Box 58"/>
          <p:cNvSpPr txBox="1">
            <a:spLocks noChangeArrowheads="1"/>
          </p:cNvSpPr>
          <p:nvPr/>
        </p:nvSpPr>
        <p:spPr bwMode="auto">
          <a:xfrm>
            <a:off x="4114800" y="5562600"/>
            <a:ext cx="4648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a:t>Though HTML5 was published officially in 2012, it has been in development since 2004.</a:t>
            </a:r>
            <a:endParaRPr lang="en-IN" altLang="en-US" sz="1600"/>
          </a:p>
        </p:txBody>
      </p:sp>
      <p:sp>
        <p:nvSpPr>
          <p:cNvPr id="5179" name="Text Box 59"/>
          <p:cNvSpPr txBox="1">
            <a:spLocks noChangeArrowheads="1"/>
          </p:cNvSpPr>
          <p:nvPr/>
        </p:nvSpPr>
        <p:spPr bwMode="auto">
          <a:xfrm>
            <a:off x="4114800" y="25146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After HTML 4.01 was released, focus shifted to XHTML and its stricter standards.</a:t>
            </a:r>
            <a:endParaRPr lang="en-IN" altLang="en-US"/>
          </a:p>
        </p:txBody>
      </p:sp>
      <p:sp>
        <p:nvSpPr>
          <p:cNvPr id="5180" name="Text Box 60"/>
          <p:cNvSpPr txBox="1">
            <a:spLocks noChangeArrowheads="1"/>
          </p:cNvSpPr>
          <p:nvPr/>
        </p:nvSpPr>
        <p:spPr bwMode="auto">
          <a:xfrm>
            <a:off x="4114800" y="3352800"/>
            <a:ext cx="4648200" cy="1216025"/>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XHTML 2.0 had even stricter standards than 1.0, rejecting web pages that did not comply.  It fell out of favor gradually and was abandoned completely in 2009.</a:t>
            </a:r>
            <a:endParaRPr lang="en-IN" altLang="en-US"/>
          </a:p>
        </p:txBody>
      </p:sp>
      <p:sp>
        <p:nvSpPr>
          <p:cNvPr id="5184" name="Line 64"/>
          <p:cNvSpPr>
            <a:spLocks noChangeShapeType="1"/>
          </p:cNvSpPr>
          <p:nvPr/>
        </p:nvSpPr>
        <p:spPr bwMode="auto">
          <a:xfrm flipV="1">
            <a:off x="3429000" y="28956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5" name="Line 65"/>
          <p:cNvSpPr>
            <a:spLocks noChangeShapeType="1"/>
          </p:cNvSpPr>
          <p:nvPr/>
        </p:nvSpPr>
        <p:spPr bwMode="auto">
          <a:xfrm flipV="1">
            <a:off x="3505200" y="44196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76692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Origins</a:t>
            </a:r>
          </a:p>
        </p:txBody>
      </p:sp>
      <p:sp>
        <p:nvSpPr>
          <p:cNvPr id="6146"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lnSpcReduction="1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HTML5 is a cooperation between the World Wide Web Consortium (W3C) and the Web Hypertext Application Technology Working Group (WHATWG).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WHATWG was working with web forms and applications, and W3C was working with XHTML 2.0. In 2006, they decided to cooperate and create a new version of HTML.</a:t>
            </a:r>
          </a:p>
        </p:txBody>
      </p:sp>
    </p:spTree>
    <p:extLst>
      <p:ext uri="{BB962C8B-B14F-4D97-AF65-F5344CB8AC3E}">
        <p14:creationId xmlns:p14="http://schemas.microsoft.com/office/powerpoint/2010/main" val="2047152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0" y="273629"/>
            <a:ext cx="8229600" cy="1146360"/>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Ground Rules</a:t>
            </a:r>
          </a:p>
        </p:txBody>
      </p:sp>
      <p:sp>
        <p:nvSpPr>
          <p:cNvPr id="7170"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fontScale="92500" lnSpcReduction="2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Some rules for HTML5 were established:</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New features should be based on HTML,</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   CSS, DOM, and JavaScript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Reduce the need for external plugins</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Better error handling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More markup to replace scripting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HTML5 should be device independent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Dev process should be visible to the public</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a:p>
        </p:txBody>
      </p:sp>
    </p:spTree>
    <p:extLst>
      <p:ext uri="{BB962C8B-B14F-4D97-AF65-F5344CB8AC3E}">
        <p14:creationId xmlns:p14="http://schemas.microsoft.com/office/powerpoint/2010/main" val="41483833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a:t>Many application layer protocols are used on the Internet, HTTP is only one</a:t>
            </a:r>
          </a:p>
        </p:txBody>
      </p:sp>
      <p:graphicFrame>
        <p:nvGraphicFramePr>
          <p:cNvPr id="55299" name="Group 3"/>
          <p:cNvGraphicFramePr>
            <a:graphicFrameLocks noGrp="1"/>
          </p:cNvGraphicFramePr>
          <p:nvPr>
            <p:ph idx="1"/>
          </p:nvPr>
        </p:nvGraphicFramePr>
        <p:xfrm>
          <a:off x="609600" y="1981200"/>
          <a:ext cx="8153400" cy="4297365"/>
        </p:xfrm>
        <a:graphic>
          <a:graphicData uri="http://schemas.openxmlformats.org/drawingml/2006/table">
            <a:tbl>
              <a:tblPr/>
              <a:tblGrid>
                <a:gridCol w="3698875"/>
                <a:gridCol w="4454525"/>
              </a:tblGrid>
              <a:tr h="85883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Arial" charset="0"/>
                          <a:cs typeface="Arial" charset="0"/>
                        </a:rPr>
                        <a:t>Protocol</a:t>
                      </a:r>
                      <a:endParaRPr kumimoji="0" lang="en-US" altLang="en-US" sz="2800" b="0" i="0" u="none" strike="noStrike" cap="none" normalizeH="0" baseline="0" smtClean="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Arial" charset="0"/>
                          <a:cs typeface="Arial" charset="0"/>
                        </a:rPr>
                        <a:t>Application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5883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HTTP: Hypertext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Retrieve and view Web pages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2013">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FTP: File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Copy files from client to server or from server to client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SMTP: Simple Mail Transport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Send email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POP: Post Office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Read email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92012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New Features</a:t>
            </a:r>
          </a:p>
        </p:txBody>
      </p:sp>
      <p:sp>
        <p:nvSpPr>
          <p:cNvPr id="8194"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Canvas element for drawing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Video/audio elements for media playback</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Better support for local offline storage</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New content specific elements, like article,</a:t>
            </a:r>
            <a:br>
              <a:rPr lang="en-GB" altLang="en-US" dirty="0"/>
            </a:br>
            <a:r>
              <a:rPr lang="en-GB" altLang="en-US" dirty="0"/>
              <a:t>   footer, header, nav, section</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New form controls, like calendar, date, </a:t>
            </a:r>
            <a:r>
              <a:rPr lang="en-GB" altLang="en-US" dirty="0" smtClean="0"/>
              <a:t>time, email</a:t>
            </a:r>
            <a:r>
              <a:rPr lang="en-GB" altLang="en-US" dirty="0"/>
              <a:t>, url, search</a:t>
            </a:r>
          </a:p>
        </p:txBody>
      </p:sp>
    </p:spTree>
    <p:extLst>
      <p:ext uri="{BB962C8B-B14F-4D97-AF65-F5344CB8AC3E}">
        <p14:creationId xmlns:p14="http://schemas.microsoft.com/office/powerpoint/2010/main" val="3284164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 is all about…..</a:t>
            </a:r>
            <a:endParaRPr lang="en-US" dirty="0"/>
          </a:p>
        </p:txBody>
      </p:sp>
      <p:sp>
        <p:nvSpPr>
          <p:cNvPr id="4" name="Content Placeholder 3"/>
          <p:cNvSpPr>
            <a:spLocks noGrp="1"/>
          </p:cNvSpPr>
          <p:nvPr>
            <p:ph idx="1"/>
          </p:nvPr>
        </p:nvSpPr>
        <p:spPr/>
        <p:txBody>
          <a:bodyPr/>
          <a:lstStyle/>
          <a:p>
            <a:r>
              <a:rPr lang="en-US" dirty="0" smtClean="0"/>
              <a:t>Providing </a:t>
            </a:r>
            <a:r>
              <a:rPr lang="en-US" dirty="0"/>
              <a:t>powerful capabilities for Web-based applications with more powerful interaction, video support, graphics, more styling effects, and a full set of APIs. </a:t>
            </a:r>
            <a:endParaRPr lang="en-US" dirty="0" smtClean="0"/>
          </a:p>
          <a:p>
            <a:endParaRPr lang="en-US" dirty="0"/>
          </a:p>
          <a:p>
            <a:r>
              <a:rPr lang="en-US" dirty="0" smtClean="0"/>
              <a:t>Evolve as a future Open Web Platform</a:t>
            </a:r>
            <a:endParaRPr lang="en-US" dirty="0"/>
          </a:p>
        </p:txBody>
      </p:sp>
    </p:spTree>
    <p:extLst>
      <p:ext uri="{BB962C8B-B14F-4D97-AF65-F5344CB8AC3E}">
        <p14:creationId xmlns:p14="http://schemas.microsoft.com/office/powerpoint/2010/main" val="1202696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Support</a:t>
            </a:r>
          </a:p>
        </p:txBody>
      </p:sp>
      <p:sp>
        <p:nvSpPr>
          <p:cNvPr id="10242"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You may well ask: “How can I start using HTML5 if older browsers don’t support it?” But the question itself is misleading.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HTML5 is not one big thing; it is a collection of individual features. You can only detect support for individual features, like canvas, video, or geolocation.</a:t>
            </a:r>
          </a:p>
        </p:txBody>
      </p:sp>
    </p:spTree>
    <p:extLst>
      <p:ext uri="{BB962C8B-B14F-4D97-AF65-F5344CB8AC3E}">
        <p14:creationId xmlns:p14="http://schemas.microsoft.com/office/powerpoint/2010/main" val="41534787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Example</a:t>
            </a:r>
          </a:p>
        </p:txBody>
      </p:sp>
      <p:sp>
        <p:nvSpPr>
          <p:cNvPr id="12290"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HTML5 supports all the form controls from HTML 4, but it also includes new input controls. Some of these are long-overdue additions like sliders and date pickers; others are more subtle... </a:t>
            </a:r>
          </a:p>
        </p:txBody>
      </p:sp>
    </p:spTree>
    <p:extLst>
      <p:ext uri="{BB962C8B-B14F-4D97-AF65-F5344CB8AC3E}">
        <p14:creationId xmlns:p14="http://schemas.microsoft.com/office/powerpoint/2010/main" val="41763381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Example</a:t>
            </a:r>
          </a:p>
        </p:txBody>
      </p:sp>
      <p:sp>
        <p:nvSpPr>
          <p:cNvPr id="13314"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For example, the email input type looks just like a text box, but mobile browsers will customize their onscreen keyboard to make it easier to type email addresses. Older browsers that don’t support the email input type will treat it as a regular text field, and the form still works with no markup changes or scripting hacks.</a:t>
            </a:r>
          </a:p>
        </p:txBody>
      </p:sp>
    </p:spTree>
    <p:extLst>
      <p:ext uri="{BB962C8B-B14F-4D97-AF65-F5344CB8AC3E}">
        <p14:creationId xmlns:p14="http://schemas.microsoft.com/office/powerpoint/2010/main" val="38377382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DOCTYPE</a:t>
            </a:r>
          </a:p>
        </p:txBody>
      </p:sp>
      <p:sp>
        <p:nvSpPr>
          <p:cNvPr id="14338"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fontScale="92500" lnSpcReduction="1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300" dirty="0">
                <a:solidFill>
                  <a:srgbClr val="002060"/>
                </a:solidFill>
              </a:rPr>
              <a:t>The DOCTYPE which comes before the beginning &lt;html&gt; tag is much simpler in HTML 5. Here are some examples of what it looks like now...</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400" dirty="0"/>
              <a:t>&lt;!DOCTYPE HTML</a:t>
            </a:r>
            <a:r>
              <a:rPr lang="en-US" sz="2400" dirty="0" smtClean="0"/>
              <a:t>&gt;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300"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300" dirty="0"/>
              <a:t>&lt;!DOCTYPE HTML PUBLIC "-//W3C//DTD HTML 4.01//EN" "http://www.w3.org/TR/html4/strict.dtd"&gt;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300"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300" dirty="0"/>
              <a:t>&lt;!DOCTYPE HTML PUBLIC "-//W3C//DTD HTML 4.01 Transitional//EN" "</a:t>
            </a:r>
            <a:r>
              <a:rPr lang="en-GB" altLang="en-US" sz="2300" dirty="0">
                <a:hlinkClick r:id="rId3"/>
              </a:rPr>
              <a:t>http://www.w3.org/TR/html4/loose.dtd</a:t>
            </a:r>
            <a:r>
              <a:rPr lang="en-GB" altLang="en-US" sz="2300" dirty="0"/>
              <a:t>"&gt;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300"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300" dirty="0"/>
              <a:t>&lt;!DOCTYPE html PUBLIC "-//W3C//DTD XHTML 1.1//EN" "http://www.w3.org/TR/xhtml11/DTD/xhtml11.dtd"&gt;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300" dirty="0"/>
          </a:p>
        </p:txBody>
      </p:sp>
    </p:spTree>
    <p:extLst>
      <p:ext uri="{BB962C8B-B14F-4D97-AF65-F5344CB8AC3E}">
        <p14:creationId xmlns:p14="http://schemas.microsoft.com/office/powerpoint/2010/main" val="3216650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Basic HTML Page Structure</a:t>
            </a:r>
            <a:endParaRPr lang="en-US" dirty="0"/>
          </a:p>
        </p:txBody>
      </p:sp>
      <p:sp>
        <p:nvSpPr>
          <p:cNvPr id="4" name="Content Placeholder 3"/>
          <p:cNvSpPr>
            <a:spLocks noGrp="1"/>
          </p:cNvSpPr>
          <p:nvPr>
            <p:ph idx="1"/>
          </p:nvPr>
        </p:nvSpPr>
        <p:spPr>
          <a:xfrm>
            <a:off x="457200" y="1437968"/>
            <a:ext cx="8229600" cy="4962832"/>
          </a:xfrm>
        </p:spPr>
        <p:txBody>
          <a:bodyPr>
            <a:noAutofit/>
          </a:bodyPr>
          <a:lstStyle/>
          <a:p>
            <a:pPr marL="0" indent="0">
              <a:buNone/>
            </a:pPr>
            <a:r>
              <a:rPr lang="en-US" sz="1800" dirty="0" smtClean="0"/>
              <a:t>&lt;!</a:t>
            </a:r>
            <a:r>
              <a:rPr lang="en-US" sz="1800" dirty="0"/>
              <a:t>DOCTYPE HTML&gt;</a:t>
            </a:r>
          </a:p>
          <a:p>
            <a:pPr marL="0" indent="0">
              <a:buNone/>
            </a:pPr>
            <a:r>
              <a:rPr lang="en-US" sz="1800" dirty="0" smtClean="0"/>
              <a:t>&lt;html&gt;</a:t>
            </a:r>
          </a:p>
          <a:p>
            <a:pPr marL="0" indent="0">
              <a:buNone/>
            </a:pPr>
            <a:r>
              <a:rPr lang="en-US" sz="1800" dirty="0" smtClean="0"/>
              <a:t>&lt;head&gt;</a:t>
            </a:r>
          </a:p>
          <a:p>
            <a:pPr marL="0" indent="0">
              <a:buNone/>
            </a:pPr>
            <a:r>
              <a:rPr lang="en-US" sz="1800" dirty="0"/>
              <a:t> </a:t>
            </a:r>
            <a:r>
              <a:rPr lang="en-US" sz="1800" dirty="0" smtClean="0"/>
              <a:t>   ….</a:t>
            </a:r>
          </a:p>
          <a:p>
            <a:pPr marL="0" indent="0">
              <a:buNone/>
            </a:pPr>
            <a:r>
              <a:rPr lang="en-US" sz="1800" dirty="0" smtClean="0"/>
              <a:t>&lt;/head&gt;</a:t>
            </a:r>
          </a:p>
          <a:p>
            <a:pPr marL="0" indent="0">
              <a:buNone/>
            </a:pPr>
            <a:r>
              <a:rPr lang="en-US" sz="1800" dirty="0" smtClean="0"/>
              <a:t>&lt;body&gt;</a:t>
            </a:r>
          </a:p>
          <a:p>
            <a:pPr marL="0" indent="0">
              <a:buNone/>
            </a:pPr>
            <a:r>
              <a:rPr lang="en-US" sz="1800" dirty="0" smtClean="0"/>
              <a:t>       ….</a:t>
            </a:r>
          </a:p>
          <a:p>
            <a:pPr marL="0" indent="0">
              <a:buNone/>
            </a:pPr>
            <a:r>
              <a:rPr lang="en-US" sz="1800" dirty="0" smtClean="0"/>
              <a:t>       &lt;p id=“para” onclick=“changecontent()”&gt;Not Ok&lt;/p&gt;</a:t>
            </a:r>
          </a:p>
          <a:p>
            <a:pPr marL="0" indent="0">
              <a:buNone/>
            </a:pPr>
            <a:r>
              <a:rPr lang="en-US" sz="1800" dirty="0" smtClean="0"/>
              <a:t>       ….</a:t>
            </a:r>
          </a:p>
          <a:p>
            <a:pPr marL="0" indent="0">
              <a:buNone/>
            </a:pPr>
            <a:r>
              <a:rPr lang="en-US" sz="1800" dirty="0" smtClean="0"/>
              <a:t>&lt;script&gt;</a:t>
            </a:r>
          </a:p>
          <a:p>
            <a:pPr marL="0" indent="0">
              <a:buNone/>
            </a:pPr>
            <a:r>
              <a:rPr lang="en-US" sz="1800" dirty="0"/>
              <a:t>	</a:t>
            </a:r>
            <a:r>
              <a:rPr lang="en-US" sz="1800" dirty="0" smtClean="0"/>
              <a:t>function changecontent() {</a:t>
            </a:r>
          </a:p>
          <a:p>
            <a:pPr marL="0" indent="0">
              <a:buNone/>
            </a:pPr>
            <a:r>
              <a:rPr lang="en-US" sz="1800" dirty="0"/>
              <a:t>	</a:t>
            </a:r>
            <a:r>
              <a:rPr lang="en-US" sz="1800" dirty="0" smtClean="0"/>
              <a:t>	document.getElementById(“para”).innerHTML = “Ok”;</a:t>
            </a:r>
          </a:p>
          <a:p>
            <a:pPr marL="0" indent="0">
              <a:buNone/>
            </a:pPr>
            <a:r>
              <a:rPr lang="en-US" sz="1800" dirty="0"/>
              <a:t>	</a:t>
            </a:r>
            <a:r>
              <a:rPr lang="en-US" sz="1800" dirty="0" smtClean="0"/>
              <a:t>}</a:t>
            </a:r>
          </a:p>
          <a:p>
            <a:pPr marL="0" indent="0">
              <a:buNone/>
            </a:pPr>
            <a:r>
              <a:rPr lang="en-US" sz="1800" dirty="0" smtClean="0"/>
              <a:t>&lt;/script&gt;</a:t>
            </a:r>
          </a:p>
          <a:p>
            <a:pPr marL="0" indent="0">
              <a:buNone/>
            </a:pPr>
            <a:r>
              <a:rPr lang="en-US" sz="1800" dirty="0" smtClean="0"/>
              <a:t>&lt;/body&gt;</a:t>
            </a:r>
          </a:p>
          <a:p>
            <a:pPr marL="0" indent="0">
              <a:buNone/>
            </a:pPr>
            <a:r>
              <a:rPr lang="en-US" sz="1800" dirty="0" smtClean="0"/>
              <a:t>&lt;/html&gt;</a:t>
            </a:r>
          </a:p>
        </p:txBody>
      </p:sp>
    </p:spTree>
    <p:extLst>
      <p:ext uri="{BB962C8B-B14F-4D97-AF65-F5344CB8AC3E}">
        <p14:creationId xmlns:p14="http://schemas.microsoft.com/office/powerpoint/2010/main" val="1869190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head tag</a:t>
            </a:r>
            <a:endParaRPr lang="en-US" dirty="0"/>
          </a:p>
        </p:txBody>
      </p:sp>
      <p:sp>
        <p:nvSpPr>
          <p:cNvPr id="3" name="Content Placeholder 2"/>
          <p:cNvSpPr>
            <a:spLocks noGrp="1"/>
          </p:cNvSpPr>
          <p:nvPr>
            <p:ph idx="1"/>
          </p:nvPr>
        </p:nvSpPr>
        <p:spPr/>
        <p:txBody>
          <a:bodyPr>
            <a:normAutofit fontScale="25000" lnSpcReduction="20000"/>
          </a:bodyPr>
          <a:lstStyle/>
          <a:p>
            <a:r>
              <a:rPr lang="en-US" sz="7200" dirty="0" smtClean="0"/>
              <a:t>title - &lt;title&gt; Yahoo! &lt;/title&gt;</a:t>
            </a:r>
          </a:p>
          <a:p>
            <a:endParaRPr lang="en-US" sz="7200" dirty="0" smtClean="0"/>
          </a:p>
          <a:p>
            <a:r>
              <a:rPr lang="en-US" sz="7200" dirty="0" smtClean="0"/>
              <a:t>style - &lt;style media=“all” type=“text/</a:t>
            </a:r>
            <a:r>
              <a:rPr lang="en-US" sz="7200" dirty="0" err="1" smtClean="0"/>
              <a:t>css</a:t>
            </a:r>
            <a:r>
              <a:rPr lang="en-US" sz="7200" dirty="0" smtClean="0"/>
              <a:t>”&gt;</a:t>
            </a:r>
          </a:p>
          <a:p>
            <a:pPr marL="457200" lvl="1" indent="0">
              <a:buNone/>
            </a:pPr>
            <a:r>
              <a:rPr lang="en-US" sz="7200" dirty="0"/>
              <a:t>	</a:t>
            </a:r>
            <a:r>
              <a:rPr lang="en-US" sz="7200" dirty="0" smtClean="0"/>
              <a:t>	h1 {color: #000000;}</a:t>
            </a:r>
          </a:p>
          <a:p>
            <a:pPr marL="457200" lvl="1" indent="0">
              <a:buNone/>
            </a:pPr>
            <a:r>
              <a:rPr lang="en-US" sz="7200" dirty="0"/>
              <a:t> </a:t>
            </a:r>
            <a:r>
              <a:rPr lang="en-US" sz="7200" dirty="0" smtClean="0"/>
              <a:t>         &lt;/style&gt; </a:t>
            </a:r>
          </a:p>
          <a:p>
            <a:endParaRPr lang="en-US" sz="7200" dirty="0" smtClean="0"/>
          </a:p>
          <a:p>
            <a:r>
              <a:rPr lang="en-US" sz="7200" dirty="0" smtClean="0"/>
              <a:t>base - &lt;base href=“www.cdac.in” target=“_blank”&gt;</a:t>
            </a:r>
          </a:p>
          <a:p>
            <a:endParaRPr lang="en-US" sz="7200" dirty="0" smtClean="0"/>
          </a:p>
          <a:p>
            <a:r>
              <a:rPr lang="en-US" sz="7200" dirty="0" smtClean="0"/>
              <a:t>link - &lt;link rel=“stylesheet” type=“text/</a:t>
            </a:r>
            <a:r>
              <a:rPr lang="en-US" sz="7200" dirty="0" err="1" smtClean="0"/>
              <a:t>css</a:t>
            </a:r>
            <a:r>
              <a:rPr lang="en-US" sz="7200" dirty="0" smtClean="0"/>
              <a:t>” href=”demo.css”&gt;</a:t>
            </a:r>
          </a:p>
          <a:p>
            <a:endParaRPr lang="en-US" sz="7200" dirty="0" smtClean="0"/>
          </a:p>
          <a:p>
            <a:r>
              <a:rPr lang="en-US" sz="7200" dirty="0" smtClean="0"/>
              <a:t>meta - </a:t>
            </a:r>
            <a:r>
              <a:rPr lang="en-US" sz="7200" dirty="0"/>
              <a:t>&lt;meta name="viewport" content="width=device-width, initial-scale=1.0"&gt;</a:t>
            </a:r>
            <a:endParaRPr lang="en-US" sz="7200" dirty="0" smtClean="0"/>
          </a:p>
          <a:p>
            <a:endParaRPr lang="en-US" sz="7200" dirty="0" smtClean="0"/>
          </a:p>
          <a:p>
            <a:r>
              <a:rPr lang="en-US" sz="7200" dirty="0" smtClean="0"/>
              <a:t>script - &lt;script src=“Demo.js” type=“text/</a:t>
            </a:r>
            <a:r>
              <a:rPr lang="en-US" sz="7200" dirty="0" err="1" smtClean="0"/>
              <a:t>javascript</a:t>
            </a:r>
            <a:r>
              <a:rPr lang="en-US" sz="7200" dirty="0" smtClean="0"/>
              <a:t>”&gt;&lt;/script&gt;</a:t>
            </a:r>
          </a:p>
          <a:p>
            <a:endParaRPr lang="en-US" sz="7200" dirty="0" smtClean="0"/>
          </a:p>
          <a:p>
            <a:r>
              <a:rPr lang="en-US" sz="7200" dirty="0" smtClean="0"/>
              <a:t>noscript</a:t>
            </a:r>
          </a:p>
          <a:p>
            <a:endParaRPr lang="en-US" dirty="0"/>
          </a:p>
        </p:txBody>
      </p:sp>
    </p:spTree>
    <p:extLst>
      <p:ext uri="{BB962C8B-B14F-4D97-AF65-F5344CB8AC3E}">
        <p14:creationId xmlns:p14="http://schemas.microsoft.com/office/powerpoint/2010/main" val="1303507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a:t>
            </a:r>
            <a:endParaRPr lang="en-US" dirty="0"/>
          </a:p>
        </p:txBody>
      </p:sp>
      <p:sp>
        <p:nvSpPr>
          <p:cNvPr id="3" name="Content Placeholder 2"/>
          <p:cNvSpPr>
            <a:spLocks noGrp="1"/>
          </p:cNvSpPr>
          <p:nvPr>
            <p:ph idx="1"/>
          </p:nvPr>
        </p:nvSpPr>
        <p:spPr/>
        <p:txBody>
          <a:bodyPr/>
          <a:lstStyle/>
          <a:p>
            <a:r>
              <a:rPr lang="en-US" dirty="0" smtClean="0"/>
              <a:t>More focused on semantics of the document structure so that it is more accessible </a:t>
            </a:r>
          </a:p>
          <a:p>
            <a:r>
              <a:rPr lang="en-US" dirty="0" smtClean="0"/>
              <a:t>Encourages separation of presentation stuff (color, style etc.)</a:t>
            </a:r>
          </a:p>
          <a:p>
            <a:r>
              <a:rPr lang="en-US" dirty="0" smtClean="0"/>
              <a:t>Lessens developer efforts on HTML coding (e.g., input validation stuff especially)</a:t>
            </a:r>
          </a:p>
        </p:txBody>
      </p:sp>
    </p:spTree>
    <p:extLst>
      <p:ext uri="{BB962C8B-B14F-4D97-AF65-F5344CB8AC3E}">
        <p14:creationId xmlns:p14="http://schemas.microsoft.com/office/powerpoint/2010/main" val="34487900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HTML was primarily designed as a language for semantically describing scientific documents, although its general design and adaptations over the years have enabled it to be used to describe a number of other types of documents.</a:t>
            </a:r>
          </a:p>
          <a:p>
            <a:endParaRPr lang="en-US" dirty="0"/>
          </a:p>
          <a:p>
            <a:r>
              <a:rPr lang="en-US" dirty="0" smtClean="0"/>
              <a:t>The main area that has not been adequately addressed by HTML is a vague subject referred to as Web Applications.</a:t>
            </a:r>
          </a:p>
          <a:p>
            <a:endParaRPr lang="en-US" dirty="0"/>
          </a:p>
          <a:p>
            <a:pPr marL="0" indent="0" algn="ctr">
              <a:buNone/>
            </a:pPr>
            <a:r>
              <a:rPr lang="en-US" sz="2000" dirty="0" smtClean="0"/>
              <a:t>Source: W3C Technical Specification about HTML5</a:t>
            </a:r>
            <a:endParaRPr lang="en-US" sz="2000" dirty="0"/>
          </a:p>
        </p:txBody>
      </p:sp>
    </p:spTree>
    <p:extLst>
      <p:ext uri="{BB962C8B-B14F-4D97-AF65-F5344CB8AC3E}">
        <p14:creationId xmlns:p14="http://schemas.microsoft.com/office/powerpoint/2010/main" val="254420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33400" y="228600"/>
            <a:ext cx="8229600" cy="868363"/>
          </a:xfrm>
        </p:spPr>
        <p:txBody>
          <a:bodyPr/>
          <a:lstStyle/>
          <a:p>
            <a:r>
              <a:rPr lang="en-US" altLang="en-US" sz="3600"/>
              <a:t>The TCP/IP protocol layers</a:t>
            </a:r>
          </a:p>
        </p:txBody>
      </p:sp>
      <p:graphicFrame>
        <p:nvGraphicFramePr>
          <p:cNvPr id="84995" name="Group 3"/>
          <p:cNvGraphicFramePr>
            <a:graphicFrameLocks noGrp="1"/>
          </p:cNvGraphicFramePr>
          <p:nvPr>
            <p:ph idx="1"/>
          </p:nvPr>
        </p:nvGraphicFramePr>
        <p:xfrm>
          <a:off x="762000" y="2286000"/>
          <a:ext cx="2362200" cy="3810002"/>
        </p:xfrm>
        <a:graphic>
          <a:graphicData uri="http://schemas.openxmlformats.org/drawingml/2006/table">
            <a:tbl>
              <a:tblPr/>
              <a:tblGrid>
                <a:gridCol w="2362200"/>
              </a:tblGrid>
              <a:tr h="76358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Application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49300">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Transport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6763">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Internet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358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Data link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6763">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cs typeface="Arial" charset="0"/>
                        </a:rPr>
                        <a:t>Physical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85009" name="Text Box 17"/>
          <p:cNvSpPr txBox="1">
            <a:spLocks noChangeArrowheads="1"/>
          </p:cNvSpPr>
          <p:nvPr/>
        </p:nvSpPr>
        <p:spPr bwMode="auto">
          <a:xfrm>
            <a:off x="3276600" y="228600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Get useful work done – retrieve Web pages, copy files, send and receive email, etc.</a:t>
            </a:r>
          </a:p>
        </p:txBody>
      </p:sp>
      <p:sp>
        <p:nvSpPr>
          <p:cNvPr id="85010" name="Text Box 18"/>
          <p:cNvSpPr txBox="1">
            <a:spLocks noChangeArrowheads="1"/>
          </p:cNvSpPr>
          <p:nvPr/>
        </p:nvSpPr>
        <p:spPr bwMode="auto">
          <a:xfrm>
            <a:off x="3276600" y="304800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Make client-server connections and optionally control transmission speed, check for errors, etc.</a:t>
            </a:r>
          </a:p>
        </p:txBody>
      </p:sp>
      <p:sp>
        <p:nvSpPr>
          <p:cNvPr id="85011" name="Text Box 19"/>
          <p:cNvSpPr txBox="1">
            <a:spLocks noChangeArrowheads="1"/>
          </p:cNvSpPr>
          <p:nvPr/>
        </p:nvSpPr>
        <p:spPr bwMode="auto">
          <a:xfrm>
            <a:off x="3276600" y="3886200"/>
            <a:ext cx="525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Route packets between networks</a:t>
            </a:r>
          </a:p>
        </p:txBody>
      </p:sp>
      <p:sp>
        <p:nvSpPr>
          <p:cNvPr id="85012" name="Text Box 20"/>
          <p:cNvSpPr txBox="1">
            <a:spLocks noChangeArrowheads="1"/>
          </p:cNvSpPr>
          <p:nvPr/>
        </p:nvSpPr>
        <p:spPr bwMode="auto">
          <a:xfrm>
            <a:off x="3276600" y="4648200"/>
            <a:ext cx="525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Route data packets within the local area network</a:t>
            </a:r>
          </a:p>
        </p:txBody>
      </p:sp>
      <p:sp>
        <p:nvSpPr>
          <p:cNvPr id="85013" name="Text Box 21"/>
          <p:cNvSpPr txBox="1">
            <a:spLocks noChangeArrowheads="1"/>
          </p:cNvSpPr>
          <p:nvPr/>
        </p:nvSpPr>
        <p:spPr bwMode="auto">
          <a:xfrm>
            <a:off x="3200400" y="533400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Specify what medium connects two nodes, how binary ones and zeros are differentiated, etc,</a:t>
            </a:r>
          </a:p>
        </p:txBody>
      </p:sp>
      <p:sp>
        <p:nvSpPr>
          <p:cNvPr id="85014" name="Text Box 22"/>
          <p:cNvSpPr txBox="1">
            <a:spLocks noChangeArrowheads="1"/>
          </p:cNvSpPr>
          <p:nvPr/>
        </p:nvSpPr>
        <p:spPr bwMode="auto">
          <a:xfrm>
            <a:off x="685800" y="1219200"/>
            <a:ext cx="800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solidFill>
                  <a:schemeClr val="tx2"/>
                </a:solidFill>
              </a:rPr>
              <a:t>The application program is king – it gets work done using the lower level layers for communication between the client and server.</a:t>
            </a:r>
          </a:p>
        </p:txBody>
      </p:sp>
    </p:spTree>
    <p:extLst>
      <p:ext uri="{BB962C8B-B14F-4D97-AF65-F5344CB8AC3E}">
        <p14:creationId xmlns:p14="http://schemas.microsoft.com/office/powerpoint/2010/main" val="14331965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HTML5 is targeted specifically at applications that would be expected to be used by users on an occasional basis, or regularly but from disparate locations, with low CPU requirements. </a:t>
            </a:r>
          </a:p>
          <a:p>
            <a:endParaRPr lang="en-US" dirty="0"/>
          </a:p>
          <a:p>
            <a:r>
              <a:rPr lang="en-US" dirty="0" smtClean="0"/>
              <a:t>Examples of such applications include </a:t>
            </a:r>
          </a:p>
          <a:p>
            <a:pPr lvl="1"/>
            <a:r>
              <a:rPr lang="en-US" dirty="0" smtClean="0"/>
              <a:t>online purchasing systems, </a:t>
            </a:r>
          </a:p>
          <a:p>
            <a:pPr lvl="1"/>
            <a:r>
              <a:rPr lang="en-US" dirty="0" smtClean="0"/>
              <a:t>searching systems, </a:t>
            </a:r>
          </a:p>
          <a:p>
            <a:pPr lvl="1"/>
            <a:r>
              <a:rPr lang="en-US" dirty="0"/>
              <a:t>g</a:t>
            </a:r>
            <a:r>
              <a:rPr lang="en-US" dirty="0" smtClean="0"/>
              <a:t>ames (especially multiplayer online games), </a:t>
            </a:r>
          </a:p>
          <a:p>
            <a:pPr lvl="1"/>
            <a:r>
              <a:rPr lang="en-US" dirty="0" smtClean="0"/>
              <a:t>public telephone books or address books, </a:t>
            </a:r>
          </a:p>
          <a:p>
            <a:pPr lvl="1"/>
            <a:r>
              <a:rPr lang="en-US" dirty="0" smtClean="0"/>
              <a:t>communications software (e-mail clients, instant messaging clients, discussion software), </a:t>
            </a:r>
          </a:p>
          <a:p>
            <a:pPr lvl="1"/>
            <a:r>
              <a:rPr lang="en-US" dirty="0" smtClean="0"/>
              <a:t>document editing software, etc.</a:t>
            </a:r>
            <a:endParaRPr lang="en-US" dirty="0"/>
          </a:p>
        </p:txBody>
      </p:sp>
    </p:spTree>
    <p:extLst>
      <p:ext uri="{BB962C8B-B14F-4D97-AF65-F5344CB8AC3E}">
        <p14:creationId xmlns:p14="http://schemas.microsoft.com/office/powerpoint/2010/main" val="29704247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semantic element describes the meaning of the element</a:t>
            </a:r>
          </a:p>
          <a:p>
            <a:pPr lvl="1"/>
            <a:r>
              <a:rPr lang="en-US" dirty="0" smtClean="0"/>
              <a:t>Example: &lt;div&gt; and &lt;span&gt;</a:t>
            </a:r>
          </a:p>
          <a:p>
            <a:pPr lvl="1"/>
            <a:r>
              <a:rPr lang="en-US" dirty="0" smtClean="0"/>
              <a:t>Example: &lt;form&gt;, &lt;table&gt;, &lt;img&gt;</a:t>
            </a:r>
          </a:p>
          <a:p>
            <a:endParaRPr lang="en-US" dirty="0" smtClean="0"/>
          </a:p>
          <a:p>
            <a:r>
              <a:rPr lang="en-US" dirty="0" smtClean="0"/>
              <a:t>These </a:t>
            </a:r>
            <a:r>
              <a:rPr lang="en-US" dirty="0"/>
              <a:t>definitions allow HTML processors, such as Web browsers or search engines, to present and use documents and applications in a wide variety of contexts that the author might not have considered.</a:t>
            </a:r>
          </a:p>
        </p:txBody>
      </p:sp>
      <p:cxnSp>
        <p:nvCxnSpPr>
          <p:cNvPr id="5" name="Straight Connector 4"/>
          <p:cNvCxnSpPr/>
          <p:nvPr/>
        </p:nvCxnSpPr>
        <p:spPr>
          <a:xfrm>
            <a:off x="2590800" y="2743200"/>
            <a:ext cx="23622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83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Use cases</a:t>
            </a:r>
            <a:endParaRPr lang="en-US" dirty="0"/>
          </a:p>
        </p:txBody>
      </p:sp>
      <p:sp>
        <p:nvSpPr>
          <p:cNvPr id="3" name="Content Placeholder 2"/>
          <p:cNvSpPr>
            <a:spLocks noGrp="1"/>
          </p:cNvSpPr>
          <p:nvPr>
            <p:ph idx="1"/>
          </p:nvPr>
        </p:nvSpPr>
        <p:spPr/>
        <p:txBody>
          <a:bodyPr>
            <a:normAutofit/>
          </a:bodyPr>
          <a:lstStyle/>
          <a:p>
            <a:r>
              <a:rPr lang="en-US" dirty="0" smtClean="0"/>
              <a:t>HTML conveys meaning rather than presentation</a:t>
            </a:r>
          </a:p>
          <a:p>
            <a:pPr lvl="1"/>
            <a:r>
              <a:rPr lang="en-US" dirty="0" smtClean="0"/>
              <a:t>Same page may be viewed on different devices</a:t>
            </a:r>
          </a:p>
          <a:p>
            <a:pPr lvl="1"/>
            <a:r>
              <a:rPr lang="en-US" dirty="0" smtClean="0"/>
              <a:t>Quick navigation to parts of the document (speech browsers)</a:t>
            </a:r>
          </a:p>
          <a:p>
            <a:pPr lvl="1"/>
            <a:r>
              <a:rPr lang="en-US" dirty="0" smtClean="0"/>
              <a:t>Improves indexing of pages by search engines</a:t>
            </a:r>
          </a:p>
          <a:p>
            <a:pPr lvl="1"/>
            <a:r>
              <a:rPr lang="en-US" dirty="0" smtClean="0"/>
              <a:t>Table of contents can be generated</a:t>
            </a:r>
          </a:p>
          <a:p>
            <a:endParaRPr lang="en-US" dirty="0" smtClean="0"/>
          </a:p>
          <a:p>
            <a:endParaRPr lang="en-US" dirty="0"/>
          </a:p>
        </p:txBody>
      </p:sp>
      <p:sp>
        <p:nvSpPr>
          <p:cNvPr id="4" name="Rounded Rectangle 3"/>
          <p:cNvSpPr/>
          <p:nvPr/>
        </p:nvSpPr>
        <p:spPr>
          <a:xfrm>
            <a:off x="152400" y="5410200"/>
            <a:ext cx="876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Authors must not use elements, attributes, or attribute values for purposes other than their appropriate intended semantic purpose, as doing so prevents software from correctly processing the page</a:t>
            </a:r>
            <a:r>
              <a:rPr lang="en-US" dirty="0" smtClean="0"/>
              <a:t>.</a:t>
            </a:r>
            <a:endParaRPr lang="en-US" dirty="0"/>
          </a:p>
        </p:txBody>
      </p:sp>
    </p:spTree>
    <p:extLst>
      <p:ext uri="{BB962C8B-B14F-4D97-AF65-F5344CB8AC3E}">
        <p14:creationId xmlns:p14="http://schemas.microsoft.com/office/powerpoint/2010/main" val="35423286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smtClean="0"/>
              <a:t>Usage of disk space) ? Progress : meter</a:t>
            </a:r>
          </a:p>
          <a:p>
            <a:r>
              <a:rPr lang="en-US" dirty="0" smtClean="0"/>
              <a:t>Why?</a:t>
            </a:r>
          </a:p>
          <a:p>
            <a:pPr lvl="1"/>
            <a:r>
              <a:rPr lang="en-US" dirty="0"/>
              <a:t>The progress element represents the completion progress of a task</a:t>
            </a:r>
            <a:r>
              <a:rPr lang="en-US" dirty="0" smtClean="0"/>
              <a:t>.</a:t>
            </a:r>
          </a:p>
          <a:p>
            <a:pPr lvl="1"/>
            <a:r>
              <a:rPr lang="en-US" dirty="0"/>
              <a:t>The meter element represents a scalar measurement within a known range, or a fractional </a:t>
            </a:r>
            <a:r>
              <a:rPr lang="en-US" dirty="0" smtClean="0"/>
              <a:t>value</a:t>
            </a:r>
          </a:p>
        </p:txBody>
      </p:sp>
      <p:cxnSp>
        <p:nvCxnSpPr>
          <p:cNvPr id="5" name="Straight Connector 4"/>
          <p:cNvCxnSpPr/>
          <p:nvPr/>
        </p:nvCxnSpPr>
        <p:spPr>
          <a:xfrm>
            <a:off x="4419600" y="1937084"/>
            <a:ext cx="12954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3057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5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5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Content</a:t>
            </a:r>
            <a:endParaRPr lang="en-US" dirty="0"/>
          </a:p>
        </p:txBody>
      </p:sp>
      <p:sp>
        <p:nvSpPr>
          <p:cNvPr id="3" name="Content Placeholder 2"/>
          <p:cNvSpPr>
            <a:spLocks noGrp="1"/>
          </p:cNvSpPr>
          <p:nvPr>
            <p:ph idx="1"/>
          </p:nvPr>
        </p:nvSpPr>
        <p:spPr/>
        <p:txBody>
          <a:bodyPr/>
          <a:lstStyle/>
          <a:p>
            <a:r>
              <a:rPr lang="en-US" dirty="0"/>
              <a:t>Each HTML element must abide by rules defining what kind of content it can have</a:t>
            </a:r>
            <a:r>
              <a:rPr lang="en-US" dirty="0" smtClean="0"/>
              <a:t>.</a:t>
            </a:r>
          </a:p>
          <a:p>
            <a:endParaRPr lang="en-US" dirty="0" smtClean="0"/>
          </a:p>
          <a:p>
            <a:r>
              <a:rPr lang="en-US" dirty="0" smtClean="0"/>
              <a:t>These </a:t>
            </a:r>
            <a:r>
              <a:rPr lang="en-US" dirty="0"/>
              <a:t>rules are grouped into content models common to several elements. </a:t>
            </a:r>
            <a:endParaRPr lang="en-US" dirty="0" smtClean="0"/>
          </a:p>
          <a:p>
            <a:endParaRPr lang="en-US" dirty="0" smtClean="0"/>
          </a:p>
          <a:p>
            <a:r>
              <a:rPr lang="en-US" dirty="0" smtClean="0"/>
              <a:t>HTML conformant document is the one which follows these rules.</a:t>
            </a:r>
            <a:endParaRPr lang="en-US" dirty="0"/>
          </a:p>
        </p:txBody>
      </p:sp>
    </p:spTree>
    <p:extLst>
      <p:ext uri="{BB962C8B-B14F-4D97-AF65-F5344CB8AC3E}">
        <p14:creationId xmlns:p14="http://schemas.microsoft.com/office/powerpoint/2010/main" val="41732909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Categories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Main content categories, which describe common content rules shared by many elements;</a:t>
            </a:r>
          </a:p>
          <a:p>
            <a:endParaRPr lang="en-US" dirty="0" smtClean="0"/>
          </a:p>
          <a:p>
            <a:r>
              <a:rPr lang="en-US" dirty="0" smtClean="0"/>
              <a:t>Form-related </a:t>
            </a:r>
            <a:r>
              <a:rPr lang="en-US" dirty="0"/>
              <a:t>content categories, which describe content rules common to form-related elements;</a:t>
            </a:r>
          </a:p>
          <a:p>
            <a:endParaRPr lang="en-US" dirty="0" smtClean="0"/>
          </a:p>
          <a:p>
            <a:r>
              <a:rPr lang="en-US" dirty="0" smtClean="0"/>
              <a:t>Specific </a:t>
            </a:r>
            <a:r>
              <a:rPr lang="en-US" dirty="0"/>
              <a:t>content categories, which describe rare categories shared only by a few elements, sometimes only in a specific context.</a:t>
            </a:r>
          </a:p>
          <a:p>
            <a:endParaRPr lang="en-US" dirty="0"/>
          </a:p>
        </p:txBody>
      </p:sp>
    </p:spTree>
    <p:extLst>
      <p:ext uri="{BB962C8B-B14F-4D97-AF65-F5344CB8AC3E}">
        <p14:creationId xmlns:p14="http://schemas.microsoft.com/office/powerpoint/2010/main" val="756601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Categories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911" y="1688753"/>
            <a:ext cx="7590178" cy="4348857"/>
          </a:xfrm>
        </p:spPr>
      </p:pic>
      <p:sp>
        <p:nvSpPr>
          <p:cNvPr id="5" name="TextBox 4"/>
          <p:cNvSpPr txBox="1"/>
          <p:nvPr/>
        </p:nvSpPr>
        <p:spPr>
          <a:xfrm>
            <a:off x="713510" y="6241475"/>
            <a:ext cx="7696200" cy="338554"/>
          </a:xfrm>
          <a:prstGeom prst="rect">
            <a:avLst/>
          </a:prstGeom>
          <a:noFill/>
        </p:spPr>
        <p:txBody>
          <a:bodyPr wrap="square" rtlCol="0">
            <a:spAutoFit/>
          </a:bodyPr>
          <a:lstStyle/>
          <a:p>
            <a:r>
              <a:rPr lang="en-US" sz="1600" dirty="0" smtClean="0"/>
              <a:t>Source: </a:t>
            </a:r>
            <a:r>
              <a:rPr lang="en-US" sz="1600" dirty="0" smtClean="0">
                <a:hlinkClick r:id="rId3"/>
              </a:rPr>
              <a:t>https</a:t>
            </a:r>
            <a:r>
              <a:rPr lang="en-US" sz="1600" dirty="0">
                <a:hlinkClick r:id="rId3"/>
              </a:rPr>
              <a:t>://</a:t>
            </a:r>
            <a:r>
              <a:rPr lang="en-US" sz="1600" dirty="0" smtClean="0">
                <a:hlinkClick r:id="rId3"/>
              </a:rPr>
              <a:t>developer.mozilla.org/en-US/docs/Web/Guide/HTML/Content_categories</a:t>
            </a:r>
            <a:endParaRPr lang="en-US" sz="1600" dirty="0"/>
          </a:p>
        </p:txBody>
      </p:sp>
    </p:spTree>
    <p:extLst>
      <p:ext uri="{BB962C8B-B14F-4D97-AF65-F5344CB8AC3E}">
        <p14:creationId xmlns:p14="http://schemas.microsoft.com/office/powerpoint/2010/main" val="3717437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Category Description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226" y="1581150"/>
            <a:ext cx="234315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215" y="4383755"/>
            <a:ext cx="27241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16" y="5082840"/>
            <a:ext cx="47339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568" y="1524000"/>
            <a:ext cx="34194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8515" y="2420101"/>
            <a:ext cx="4019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010651"/>
            <a:ext cx="47625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9787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676400"/>
            <a:ext cx="4343400" cy="4495800"/>
          </a:xfrm>
        </p:spPr>
      </p:pic>
    </p:spTree>
    <p:extLst>
      <p:ext uri="{BB962C8B-B14F-4D97-AF65-F5344CB8AC3E}">
        <p14:creationId xmlns:p14="http://schemas.microsoft.com/office/powerpoint/2010/main" val="8040476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dirty="0">
                <a:latin typeface="Arial" charset="0"/>
                <a:cs typeface="Arial" charset="0"/>
              </a:rPr>
              <a:t>HTML5 </a:t>
            </a:r>
            <a:r>
              <a:rPr lang="en-US" altLang="en-US" dirty="0" smtClean="0">
                <a:latin typeface="Arial" charset="0"/>
                <a:cs typeface="Arial" charset="0"/>
              </a:rPr>
              <a:t> - New Elements </a:t>
            </a:r>
            <a:br>
              <a:rPr lang="en-US" altLang="en-US" dirty="0" smtClean="0">
                <a:latin typeface="Arial" charset="0"/>
                <a:cs typeface="Arial" charset="0"/>
              </a:rPr>
            </a:br>
            <a:r>
              <a:rPr lang="en-US" altLang="en-US" dirty="0" smtClean="0">
                <a:latin typeface="Arial" charset="0"/>
                <a:cs typeface="Arial" charset="0"/>
              </a:rPr>
              <a:t>for </a:t>
            </a:r>
            <a:r>
              <a:rPr lang="en-US" altLang="en-US" dirty="0">
                <a:latin typeface="Arial" charset="0"/>
                <a:cs typeface="Arial" charset="0"/>
              </a:rPr>
              <a:t>better document </a:t>
            </a:r>
            <a:r>
              <a:rPr lang="en-US" altLang="en-US" dirty="0" smtClean="0">
                <a:latin typeface="Arial" charset="0"/>
                <a:cs typeface="Arial" charset="0"/>
              </a:rPr>
              <a:t>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7861056"/>
              </p:ext>
            </p:extLst>
          </p:nvPr>
        </p:nvGraphicFramePr>
        <p:xfrm>
          <a:off x="609600" y="1828799"/>
          <a:ext cx="7848600" cy="4049402"/>
        </p:xfrm>
        <a:graphic>
          <a:graphicData uri="http://schemas.openxmlformats.org/drawingml/2006/table">
            <a:tbl>
              <a:tblPr>
                <a:tableStyleId>{3C2FFA5D-87B4-456A-9821-1D502468CF0F}</a:tableStyleId>
              </a:tblPr>
              <a:tblGrid>
                <a:gridCol w="1752600"/>
                <a:gridCol w="6096000"/>
              </a:tblGrid>
              <a:tr h="348630">
                <a:tc>
                  <a:txBody>
                    <a:bodyPr/>
                    <a:lstStyle/>
                    <a:p>
                      <a:pPr algn="ctr"/>
                      <a:r>
                        <a:rPr lang="en-US" sz="1600" dirty="0">
                          <a:effectLst/>
                        </a:rPr>
                        <a:t>Tag</a:t>
                      </a:r>
                      <a:endParaRPr lang="en-US" sz="1600" b="1" dirty="0">
                        <a:effectLst/>
                      </a:endParaRPr>
                    </a:p>
                  </a:txBody>
                  <a:tcPr marL="57291" marR="57291" marT="28645" marB="28645" anchor="ctr"/>
                </a:tc>
                <a:tc>
                  <a:txBody>
                    <a:bodyPr/>
                    <a:lstStyle/>
                    <a:p>
                      <a:pPr algn="ctr"/>
                      <a:r>
                        <a:rPr lang="en-US" sz="1600" dirty="0"/>
                        <a:t>Description</a:t>
                      </a:r>
                      <a:endParaRPr lang="en-US" sz="1600" b="1" dirty="0"/>
                    </a:p>
                  </a:txBody>
                  <a:tcPr marL="57291" marR="57291" marT="28645" marB="28645" anchor="ctr"/>
                </a:tc>
              </a:tr>
              <a:tr h="348630">
                <a:tc>
                  <a:txBody>
                    <a:bodyPr/>
                    <a:lstStyle/>
                    <a:p>
                      <a:r>
                        <a:rPr lang="en-US" sz="1600" dirty="0"/>
                        <a:t>&lt;header&gt;</a:t>
                      </a:r>
                    </a:p>
                  </a:txBody>
                  <a:tcPr marL="57291" marR="57291" marT="28645" marB="28645" anchor="ctr"/>
                </a:tc>
                <a:tc>
                  <a:txBody>
                    <a:bodyPr/>
                    <a:lstStyle/>
                    <a:p>
                      <a:r>
                        <a:rPr lang="en-US" sz="1600" dirty="0"/>
                        <a:t>Defines a header for the document or a section</a:t>
                      </a:r>
                    </a:p>
                  </a:txBody>
                  <a:tcPr marL="57291" marR="57291" marT="28645" marB="28645" anchor="ctr"/>
                </a:tc>
              </a:tr>
              <a:tr h="348630">
                <a:tc>
                  <a:txBody>
                    <a:bodyPr/>
                    <a:lstStyle/>
                    <a:p>
                      <a:r>
                        <a:rPr lang="en-US" sz="1600" dirty="0"/>
                        <a:t>&lt;footer&gt;</a:t>
                      </a:r>
                    </a:p>
                  </a:txBody>
                  <a:tcPr marL="57291" marR="57291" marT="28645" marB="28645" anchor="ctr"/>
                </a:tc>
                <a:tc>
                  <a:txBody>
                    <a:bodyPr/>
                    <a:lstStyle/>
                    <a:p>
                      <a:r>
                        <a:rPr lang="en-US" sz="1600" dirty="0"/>
                        <a:t>Defines a footer for the document or a section</a:t>
                      </a:r>
                    </a:p>
                  </a:txBody>
                  <a:tcPr marL="57291" marR="57291" marT="28645" marB="28645" anchor="ctr"/>
                </a:tc>
              </a:tr>
              <a:tr h="348630">
                <a:tc>
                  <a:txBody>
                    <a:bodyPr/>
                    <a:lstStyle/>
                    <a:p>
                      <a:r>
                        <a:rPr lang="en-US" dirty="0" smtClean="0"/>
                        <a:t>&lt;section&gt;</a:t>
                      </a:r>
                      <a:endParaRPr lang="en-US" dirty="0"/>
                    </a:p>
                  </a:txBody>
                  <a:tcPr/>
                </a:tc>
                <a:tc>
                  <a:txBody>
                    <a:bodyPr/>
                    <a:lstStyle/>
                    <a:p>
                      <a:pPr marL="0" indent="0">
                        <a:buNone/>
                      </a:pPr>
                      <a:r>
                        <a:rPr lang="en-US" dirty="0" smtClean="0"/>
                        <a:t>Defines a section in the document</a:t>
                      </a:r>
                    </a:p>
                  </a:txBody>
                  <a:tcPr/>
                </a:tc>
              </a:tr>
              <a:tr h="348630">
                <a:tc>
                  <a:txBody>
                    <a:bodyPr/>
                    <a:lstStyle/>
                    <a:p>
                      <a:r>
                        <a:rPr lang="en-US" sz="1600" dirty="0"/>
                        <a:t>&lt;article&gt;</a:t>
                      </a:r>
                    </a:p>
                  </a:txBody>
                  <a:tcPr marL="57291" marR="57291" marT="28645" marB="28645" anchor="ctr"/>
                </a:tc>
                <a:tc>
                  <a:txBody>
                    <a:bodyPr/>
                    <a:lstStyle/>
                    <a:p>
                      <a:r>
                        <a:rPr lang="en-US" sz="1600" dirty="0"/>
                        <a:t>Defines an article in the document</a:t>
                      </a:r>
                    </a:p>
                  </a:txBody>
                  <a:tcPr marL="57291" marR="57291" marT="28645" marB="28645" anchor="ctr"/>
                </a:tc>
              </a:tr>
              <a:tr h="464293">
                <a:tc>
                  <a:txBody>
                    <a:bodyPr/>
                    <a:lstStyle/>
                    <a:p>
                      <a:r>
                        <a:rPr lang="en-US" sz="1600" dirty="0"/>
                        <a:t>&lt;aside&gt;</a:t>
                      </a:r>
                    </a:p>
                  </a:txBody>
                  <a:tcPr marL="57291" marR="57291" marT="28645" marB="28645" anchor="ctr"/>
                </a:tc>
                <a:tc>
                  <a:txBody>
                    <a:bodyPr/>
                    <a:lstStyle/>
                    <a:p>
                      <a:r>
                        <a:rPr lang="en-US" sz="1600"/>
                        <a:t>Defines content aside from the page content</a:t>
                      </a:r>
                    </a:p>
                  </a:txBody>
                  <a:tcPr marL="57291" marR="57291" marT="28645" marB="28645" anchor="ctr"/>
                </a:tc>
              </a:tr>
              <a:tr h="464293">
                <a:tc>
                  <a:txBody>
                    <a:bodyPr/>
                    <a:lstStyle/>
                    <a:p>
                      <a:r>
                        <a:rPr lang="en-US" sz="1600" dirty="0"/>
                        <a:t>&lt;details&gt;</a:t>
                      </a:r>
                    </a:p>
                  </a:txBody>
                  <a:tcPr marL="57291" marR="57291" marT="28645" marB="28645" anchor="ctr"/>
                </a:tc>
                <a:tc>
                  <a:txBody>
                    <a:bodyPr/>
                    <a:lstStyle/>
                    <a:p>
                      <a:r>
                        <a:rPr lang="en-US" sz="1600" dirty="0"/>
                        <a:t>Defines additional details that the user can view or hide</a:t>
                      </a:r>
                    </a:p>
                  </a:txBody>
                  <a:tcPr marL="57291" marR="57291" marT="28645" marB="28645" anchor="ctr"/>
                </a:tc>
              </a:tr>
              <a:tr h="348630">
                <a:tc>
                  <a:txBody>
                    <a:bodyPr/>
                    <a:lstStyle/>
                    <a:p>
                      <a:r>
                        <a:rPr lang="en-US" sz="1600" dirty="0"/>
                        <a:t>&lt;dialog&gt;</a:t>
                      </a:r>
                    </a:p>
                  </a:txBody>
                  <a:tcPr marL="57291" marR="57291" marT="28645" marB="28645" anchor="ctr"/>
                </a:tc>
                <a:tc>
                  <a:txBody>
                    <a:bodyPr/>
                    <a:lstStyle/>
                    <a:p>
                      <a:r>
                        <a:rPr lang="en-US" sz="1600" dirty="0"/>
                        <a:t>Defines a dialog box or window</a:t>
                      </a:r>
                    </a:p>
                  </a:txBody>
                  <a:tcPr marL="57291" marR="57291" marT="28645" marB="28645" anchor="ctr"/>
                </a:tc>
              </a:tr>
              <a:tr h="348630">
                <a:tc>
                  <a:txBody>
                    <a:bodyPr/>
                    <a:lstStyle/>
                    <a:p>
                      <a:r>
                        <a:rPr lang="en-US" sz="1600" dirty="0"/>
                        <a:t>&lt;figcaption&gt;</a:t>
                      </a:r>
                    </a:p>
                  </a:txBody>
                  <a:tcPr marL="57291" marR="57291" marT="28645" marB="28645" anchor="ctr"/>
                </a:tc>
                <a:tc>
                  <a:txBody>
                    <a:bodyPr/>
                    <a:lstStyle/>
                    <a:p>
                      <a:r>
                        <a:rPr lang="en-US" sz="1600" dirty="0"/>
                        <a:t>Defines a caption for a &lt;figure&gt; element</a:t>
                      </a:r>
                    </a:p>
                  </a:txBody>
                  <a:tcPr marL="57291" marR="57291" marT="28645" marB="28645" anchor="ctr"/>
                </a:tc>
              </a:tr>
              <a:tr h="663276">
                <a:tc>
                  <a:txBody>
                    <a:bodyPr/>
                    <a:lstStyle/>
                    <a:p>
                      <a:r>
                        <a:rPr lang="en-US" sz="1600" dirty="0"/>
                        <a:t>&lt;figure&gt;</a:t>
                      </a:r>
                    </a:p>
                  </a:txBody>
                  <a:tcPr marL="57291" marR="57291" marT="28645" marB="28645" anchor="ctr"/>
                </a:tc>
                <a:tc>
                  <a:txBody>
                    <a:bodyPr/>
                    <a:lstStyle/>
                    <a:p>
                      <a:r>
                        <a:rPr lang="en-US" sz="1600" dirty="0"/>
                        <a:t>Defines self-contained content, like illustrations, diagrams, photos, code listings, etc.</a:t>
                      </a:r>
                    </a:p>
                  </a:txBody>
                  <a:tcPr marL="57291" marR="57291" marT="28645" marB="28645" anchor="ctr"/>
                </a:tc>
              </a:tr>
            </a:tbl>
          </a:graphicData>
        </a:graphic>
      </p:graphicFrame>
    </p:spTree>
    <p:extLst>
      <p:ext uri="{BB962C8B-B14F-4D97-AF65-F5344CB8AC3E}">
        <p14:creationId xmlns:p14="http://schemas.microsoft.com/office/powerpoint/2010/main" val="948118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F1343191-28B9-4F64-8B90-A0C1A920F5BE}" type="slidenum">
              <a:rPr lang="en-US" altLang="en-US"/>
              <a:pPr/>
              <a:t>5</a:t>
            </a:fld>
            <a:endParaRPr lang="en-US" altLang="en-US">
              <a:solidFill>
                <a:schemeClr val="tx1"/>
              </a:solidFill>
            </a:endParaRPr>
          </a:p>
        </p:txBody>
      </p:sp>
      <p:sp>
        <p:nvSpPr>
          <p:cNvPr id="41986" name="Rectangle 2"/>
          <p:cNvSpPr>
            <a:spLocks noGrp="1" noChangeArrowheads="1"/>
          </p:cNvSpPr>
          <p:nvPr>
            <p:ph type="title"/>
          </p:nvPr>
        </p:nvSpPr>
        <p:spPr/>
        <p:txBody>
          <a:bodyPr/>
          <a:lstStyle/>
          <a:p>
            <a:r>
              <a:rPr lang="en-US" altLang="en-US"/>
              <a:t>URL</a:t>
            </a:r>
          </a:p>
        </p:txBody>
      </p:sp>
      <p:sp>
        <p:nvSpPr>
          <p:cNvPr id="41987" name="Rectangle 3"/>
          <p:cNvSpPr>
            <a:spLocks noGrp="1" noChangeArrowheads="1"/>
          </p:cNvSpPr>
          <p:nvPr>
            <p:ph type="body" idx="1"/>
          </p:nvPr>
        </p:nvSpPr>
        <p:spPr/>
        <p:txBody>
          <a:bodyPr/>
          <a:lstStyle/>
          <a:p>
            <a:pPr>
              <a:lnSpc>
                <a:spcPct val="80000"/>
              </a:lnSpc>
            </a:pPr>
            <a:r>
              <a:rPr lang="en-US" altLang="en-US" i="1"/>
              <a:t>&lt;scheme&gt; : //&lt;host&gt; :&lt;port&gt; /&lt;path&gt; ;&lt;parameters&gt; ?&lt;query&gt; #&lt;fragment&gt;</a:t>
            </a:r>
            <a:endParaRPr lang="en-US" altLang="en-US" u="sng"/>
          </a:p>
          <a:p>
            <a:pPr lvl="1">
              <a:lnSpc>
                <a:spcPct val="80000"/>
              </a:lnSpc>
            </a:pPr>
            <a:r>
              <a:rPr lang="en-US" altLang="en-US"/>
              <a:t>scheme</a:t>
            </a:r>
          </a:p>
          <a:p>
            <a:pPr lvl="2">
              <a:lnSpc>
                <a:spcPct val="80000"/>
              </a:lnSpc>
            </a:pPr>
            <a:r>
              <a:rPr lang="en-US" altLang="en-US"/>
              <a:t>The protocol you are using</a:t>
            </a:r>
          </a:p>
          <a:p>
            <a:pPr lvl="1">
              <a:lnSpc>
                <a:spcPct val="80000"/>
              </a:lnSpc>
            </a:pPr>
            <a:r>
              <a:rPr lang="en-US" altLang="en-US"/>
              <a:t>host</a:t>
            </a:r>
          </a:p>
          <a:p>
            <a:pPr lvl="2">
              <a:lnSpc>
                <a:spcPct val="80000"/>
              </a:lnSpc>
            </a:pPr>
            <a:r>
              <a:rPr lang="en-US" altLang="en-US"/>
              <a:t>Host name or ip number</a:t>
            </a:r>
          </a:p>
          <a:p>
            <a:pPr lvl="1">
              <a:lnSpc>
                <a:spcPct val="80000"/>
              </a:lnSpc>
            </a:pPr>
            <a:r>
              <a:rPr lang="en-US" altLang="en-US"/>
              <a:t>port</a:t>
            </a:r>
          </a:p>
          <a:p>
            <a:pPr lvl="2">
              <a:lnSpc>
                <a:spcPct val="80000"/>
              </a:lnSpc>
            </a:pPr>
            <a:r>
              <a:rPr lang="en-US" altLang="en-US"/>
              <a:t>TCP port number that protocol server is using</a:t>
            </a:r>
          </a:p>
          <a:p>
            <a:pPr lvl="1">
              <a:lnSpc>
                <a:spcPct val="80000"/>
              </a:lnSpc>
            </a:pPr>
            <a:r>
              <a:rPr lang="en-US" altLang="en-US"/>
              <a:t>path</a:t>
            </a:r>
          </a:p>
          <a:p>
            <a:pPr lvl="2">
              <a:lnSpc>
                <a:spcPct val="80000"/>
              </a:lnSpc>
            </a:pPr>
            <a:r>
              <a:rPr lang="en-US" altLang="en-US"/>
              <a:t>Path and filename reference of object on server</a:t>
            </a:r>
          </a:p>
        </p:txBody>
      </p:sp>
    </p:spTree>
    <p:extLst>
      <p:ext uri="{BB962C8B-B14F-4D97-AF65-F5344CB8AC3E}">
        <p14:creationId xmlns:p14="http://schemas.microsoft.com/office/powerpoint/2010/main" val="28846811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0777160"/>
              </p:ext>
            </p:extLst>
          </p:nvPr>
        </p:nvGraphicFramePr>
        <p:xfrm>
          <a:off x="457200" y="1600200"/>
          <a:ext cx="8229600" cy="2683457"/>
        </p:xfrm>
        <a:graphic>
          <a:graphicData uri="http://schemas.openxmlformats.org/drawingml/2006/table">
            <a:tbl>
              <a:tblPr firstRow="1" bandRow="1">
                <a:tableStyleId>{3C2FFA5D-87B4-456A-9821-1D502468CF0F}</a:tableStyleId>
              </a:tblPr>
              <a:tblGrid>
                <a:gridCol w="4114800"/>
                <a:gridCol w="4114800"/>
              </a:tblGrid>
              <a:tr h="504137">
                <a:tc>
                  <a:txBody>
                    <a:bodyPr/>
                    <a:lstStyle/>
                    <a:p>
                      <a:pPr algn="ctr"/>
                      <a:r>
                        <a:rPr lang="en-US" sz="2000" dirty="0" smtClean="0"/>
                        <a:t>Tag</a:t>
                      </a:r>
                      <a:endParaRPr lang="en-US" sz="2000" dirty="0"/>
                    </a:p>
                  </a:txBody>
                  <a:tcPr/>
                </a:tc>
                <a:tc>
                  <a:txBody>
                    <a:bodyPr/>
                    <a:lstStyle/>
                    <a:p>
                      <a:pPr algn="ctr"/>
                      <a:r>
                        <a:rPr lang="en-US" sz="2000" dirty="0" smtClean="0"/>
                        <a:t>Description</a:t>
                      </a:r>
                      <a:endParaRPr lang="en-US" sz="2000" dirty="0"/>
                    </a:p>
                  </a:txBody>
                  <a:tcPr/>
                </a:tc>
              </a:tr>
              <a:tr h="486463">
                <a:tc>
                  <a:txBody>
                    <a:bodyPr/>
                    <a:lstStyle/>
                    <a:p>
                      <a:r>
                        <a:rPr lang="en-US" dirty="0" smtClean="0"/>
                        <a:t>&lt;nav&gt;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navigation links in the document</a:t>
                      </a:r>
                    </a:p>
                  </a:txBody>
                  <a:tcPr/>
                </a:tc>
              </a:tr>
              <a:tr h="504137">
                <a:tc>
                  <a:txBody>
                    <a:bodyPr/>
                    <a:lstStyle/>
                    <a:p>
                      <a:r>
                        <a:rPr lang="en-US" dirty="0" smtClean="0"/>
                        <a:t>&lt;progress&gt;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the progress of a task</a:t>
                      </a:r>
                    </a:p>
                  </a:txBody>
                  <a:tcPr/>
                </a:tc>
              </a:tr>
              <a:tr h="684583">
                <a:tc>
                  <a:txBody>
                    <a:bodyPr/>
                    <a:lstStyle/>
                    <a:p>
                      <a:r>
                        <a:rPr lang="en-US" dirty="0" smtClean="0"/>
                        <a:t>&lt;summary&gt;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visible heading for a &lt;details&gt;  element</a:t>
                      </a:r>
                    </a:p>
                  </a:txBody>
                  <a:tcPr/>
                </a:tc>
              </a:tr>
              <a:tr h="504137">
                <a:tc>
                  <a:txBody>
                    <a:bodyPr/>
                    <a:lstStyle/>
                    <a:p>
                      <a:r>
                        <a:rPr lang="en-US" dirty="0" smtClean="0"/>
                        <a:t>&lt;time&gt;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date/time</a:t>
                      </a:r>
                    </a:p>
                  </a:txBody>
                  <a:tcPr/>
                </a:tc>
              </a:tr>
            </a:tbl>
          </a:graphicData>
        </a:graphic>
      </p:graphicFrame>
    </p:spTree>
    <p:extLst>
      <p:ext uri="{BB962C8B-B14F-4D97-AF65-F5344CB8AC3E}">
        <p14:creationId xmlns:p14="http://schemas.microsoft.com/office/powerpoint/2010/main" val="16768579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Section Element</a:t>
            </a:r>
            <a:endParaRPr lang="en-US" dirty="0"/>
          </a:p>
        </p:txBody>
      </p:sp>
      <p:sp>
        <p:nvSpPr>
          <p:cNvPr id="4" name="Content Placeholder 3"/>
          <p:cNvSpPr>
            <a:spLocks noGrp="1"/>
          </p:cNvSpPr>
          <p:nvPr>
            <p:ph idx="1"/>
          </p:nvPr>
        </p:nvSpPr>
        <p:spPr/>
        <p:txBody>
          <a:bodyPr/>
          <a:lstStyle/>
          <a:p>
            <a:r>
              <a:rPr lang="en-US" dirty="0"/>
              <a:t>A section is a thematic grouping of content, typically with a </a:t>
            </a:r>
            <a:r>
              <a:rPr lang="en-US" dirty="0" smtClean="0"/>
              <a:t>heading.</a:t>
            </a:r>
          </a:p>
          <a:p>
            <a:endParaRPr lang="en-US" dirty="0"/>
          </a:p>
          <a:p>
            <a:pPr marL="0" indent="0">
              <a:buNone/>
            </a:pPr>
            <a:r>
              <a:rPr lang="en-US" dirty="0" smtClean="0"/>
              <a:t>	&lt;</a:t>
            </a:r>
            <a:r>
              <a:rPr lang="en-US" dirty="0"/>
              <a:t>section&gt;</a:t>
            </a:r>
            <a:br>
              <a:rPr lang="en-US" dirty="0"/>
            </a:br>
            <a:r>
              <a:rPr lang="en-US" dirty="0" smtClean="0"/>
              <a:t>	</a:t>
            </a:r>
            <a:r>
              <a:rPr lang="en-US" dirty="0"/>
              <a:t>  &lt;</a:t>
            </a:r>
            <a:r>
              <a:rPr lang="en-US" dirty="0" smtClean="0"/>
              <a:t>h1&gt;Interfaces&lt;/</a:t>
            </a:r>
            <a:r>
              <a:rPr lang="en-US" dirty="0"/>
              <a:t>h1&gt;</a:t>
            </a:r>
            <a:br>
              <a:rPr lang="en-US" dirty="0"/>
            </a:br>
            <a:r>
              <a:rPr lang="en-US" dirty="0" smtClean="0"/>
              <a:t>	</a:t>
            </a:r>
            <a:r>
              <a:rPr lang="en-US" dirty="0"/>
              <a:t>  &lt;</a:t>
            </a:r>
            <a:r>
              <a:rPr lang="en-US" dirty="0" smtClean="0"/>
              <a:t>p&gt;Java doesn’t support true multiple inheritance....&lt;/</a:t>
            </a:r>
            <a:r>
              <a:rPr lang="en-US" dirty="0"/>
              <a:t>p&gt;</a:t>
            </a:r>
            <a:br>
              <a:rPr lang="en-US" dirty="0"/>
            </a:br>
            <a:r>
              <a:rPr lang="en-US" dirty="0" smtClean="0"/>
              <a:t>	&lt;/</a:t>
            </a:r>
            <a:r>
              <a:rPr lang="en-US" dirty="0"/>
              <a:t>section&gt; </a:t>
            </a:r>
          </a:p>
          <a:p>
            <a:endParaRPr lang="en-US" dirty="0" smtClean="0"/>
          </a:p>
        </p:txBody>
      </p:sp>
    </p:spTree>
    <p:extLst>
      <p:ext uri="{BB962C8B-B14F-4D97-AF65-F5344CB8AC3E}">
        <p14:creationId xmlns:p14="http://schemas.microsoft.com/office/powerpoint/2010/main" val="33406301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Element</a:t>
            </a:r>
            <a:endParaRPr lang="en-US" dirty="0"/>
          </a:p>
        </p:txBody>
      </p:sp>
      <p:sp>
        <p:nvSpPr>
          <p:cNvPr id="3" name="Content Placeholder 2"/>
          <p:cNvSpPr>
            <a:spLocks noGrp="1"/>
          </p:cNvSpPr>
          <p:nvPr>
            <p:ph idx="1"/>
          </p:nvPr>
        </p:nvSpPr>
        <p:spPr/>
        <p:txBody>
          <a:bodyPr/>
          <a:lstStyle/>
          <a:p>
            <a:r>
              <a:rPr lang="en-US" dirty="0" smtClean="0"/>
              <a:t>This element specifies independent, self-contained content.</a:t>
            </a:r>
          </a:p>
          <a:p>
            <a:r>
              <a:rPr lang="en-US" dirty="0" smtClean="0"/>
              <a:t>It should be possible to read it independently from the rest of the website.</a:t>
            </a:r>
          </a:p>
          <a:p>
            <a:pPr lvl="1"/>
            <a:r>
              <a:rPr lang="en-US" dirty="0" smtClean="0"/>
              <a:t>Blog post, Technical article</a:t>
            </a:r>
          </a:p>
          <a:p>
            <a:endParaRPr lang="en-US" dirty="0"/>
          </a:p>
        </p:txBody>
      </p:sp>
    </p:spTree>
    <p:extLst>
      <p:ext uri="{BB962C8B-B14F-4D97-AF65-F5344CB8AC3E}">
        <p14:creationId xmlns:p14="http://schemas.microsoft.com/office/powerpoint/2010/main" val="588879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of Elements</a:t>
            </a:r>
            <a:endParaRPr lang="en-US" dirty="0"/>
          </a:p>
        </p:txBody>
      </p:sp>
      <p:sp>
        <p:nvSpPr>
          <p:cNvPr id="3" name="Content Placeholder 2"/>
          <p:cNvSpPr>
            <a:spLocks noGrp="1"/>
          </p:cNvSpPr>
          <p:nvPr>
            <p:ph idx="1"/>
          </p:nvPr>
        </p:nvSpPr>
        <p:spPr/>
        <p:txBody>
          <a:bodyPr/>
          <a:lstStyle/>
          <a:p>
            <a:r>
              <a:rPr lang="en-US" dirty="0" smtClean="0"/>
              <a:t>(Nesting of elements) ? Possible : Not Possible </a:t>
            </a:r>
          </a:p>
          <a:p>
            <a:r>
              <a:rPr lang="en-US" dirty="0"/>
              <a:t>&lt;section&gt; elements </a:t>
            </a:r>
            <a:r>
              <a:rPr lang="en-US" dirty="0" smtClean="0"/>
              <a:t>can have &lt;</a:t>
            </a:r>
            <a:r>
              <a:rPr lang="en-US" dirty="0"/>
              <a:t>article&gt; </a:t>
            </a:r>
            <a:r>
              <a:rPr lang="en-US" dirty="0" smtClean="0"/>
              <a:t>elements</a:t>
            </a:r>
          </a:p>
          <a:p>
            <a:r>
              <a:rPr lang="en-US" dirty="0" smtClean="0"/>
              <a:t>&lt;</a:t>
            </a:r>
            <a:r>
              <a:rPr lang="en-US" dirty="0"/>
              <a:t>article&gt; elements </a:t>
            </a:r>
            <a:r>
              <a:rPr lang="en-US" dirty="0" smtClean="0"/>
              <a:t>can have </a:t>
            </a:r>
            <a:r>
              <a:rPr lang="en-US" dirty="0"/>
              <a:t>&lt;sections&gt; </a:t>
            </a:r>
            <a:r>
              <a:rPr lang="en-US" dirty="0" smtClean="0"/>
              <a:t>elements</a:t>
            </a:r>
            <a:endParaRPr lang="en-US" dirty="0"/>
          </a:p>
        </p:txBody>
      </p:sp>
      <p:cxnSp>
        <p:nvCxnSpPr>
          <p:cNvPr id="5" name="Straight Connector 4"/>
          <p:cNvCxnSpPr/>
          <p:nvPr/>
        </p:nvCxnSpPr>
        <p:spPr>
          <a:xfrm>
            <a:off x="6477000" y="1905000"/>
            <a:ext cx="19050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267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MIME types</a:t>
            </a:r>
          </a:p>
        </p:txBody>
      </p:sp>
      <p:sp>
        <p:nvSpPr>
          <p:cNvPr id="18434" name="Rectangle 2"/>
          <p:cNvSpPr>
            <a:spLocks noGrp="1" noChangeArrowheads="1"/>
          </p:cNvSpPr>
          <p:nvPr>
            <p:ph type="subTitle" idx="4294967295"/>
          </p:nvPr>
        </p:nvSpPr>
        <p:spPr bwMode="auto">
          <a:xfrm>
            <a:off x="822240" y="1657615"/>
            <a:ext cx="744192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Every time your web browser requests a page, the web server sends “headers” before it sends the actual page </a:t>
            </a:r>
            <a:r>
              <a:rPr lang="en-GB" altLang="en-US" dirty="0" err="1"/>
              <a:t>markup</a:t>
            </a:r>
            <a:r>
              <a:rPr lang="en-GB" altLang="en-US" dirty="0"/>
              <a:t>. Headers are important, because they tell your browser how to interpret the page </a:t>
            </a:r>
            <a:r>
              <a:rPr lang="en-GB" altLang="en-US" dirty="0" err="1"/>
              <a:t>markup</a:t>
            </a:r>
            <a:r>
              <a:rPr lang="en-GB" altLang="en-US" dirty="0"/>
              <a:t> that follows.</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800" dirty="0">
                <a:solidFill>
                  <a:srgbClr val="002060"/>
                </a:solidFill>
              </a:rPr>
              <a:t>MIME = Multipurpose Internet Mail Extensions</a:t>
            </a:r>
          </a:p>
        </p:txBody>
      </p:sp>
    </p:spTree>
    <p:extLst>
      <p:ext uri="{BB962C8B-B14F-4D97-AF65-F5344CB8AC3E}">
        <p14:creationId xmlns:p14="http://schemas.microsoft.com/office/powerpoint/2010/main" val="29372465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MIME types</a:t>
            </a:r>
          </a:p>
        </p:txBody>
      </p:sp>
      <p:sp>
        <p:nvSpPr>
          <p:cNvPr id="19458" name="Rectangle 2"/>
          <p:cNvSpPr>
            <a:spLocks noGrp="1" noChangeArrowheads="1"/>
          </p:cNvSpPr>
          <p:nvPr>
            <p:ph type="subTitle" idx="4294967295"/>
          </p:nvPr>
        </p:nvSpPr>
        <p:spPr bwMode="auto">
          <a:xfrm>
            <a:off x="822240" y="1657615"/>
            <a:ext cx="518400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lnSpcReduction="10000"/>
          </a:bodyPr>
          <a:lstStyle/>
          <a:p>
            <a:pPr marL="0" indent="0">
              <a:spcAft>
                <a:spcPct val="0"/>
              </a:spcAft>
              <a:buNone/>
              <a:tabLst>
                <a:tab pos="656650" algn="l"/>
                <a:tab pos="1313299" algn="l"/>
                <a:tab pos="1969949" algn="l"/>
                <a:tab pos="2626599" algn="l"/>
                <a:tab pos="3283248" algn="l"/>
                <a:tab pos="3939898" algn="l"/>
                <a:tab pos="4596548" algn="l"/>
              </a:tabLst>
            </a:pPr>
            <a:r>
              <a:rPr lang="en-GB" altLang="en-US" dirty="0"/>
              <a:t>The most important header is called Content-Type, and it looks like this:</a:t>
            </a:r>
          </a:p>
          <a:p>
            <a:pPr marL="0" indent="0">
              <a:spcAft>
                <a:spcPct val="0"/>
              </a:spcAft>
              <a:buNone/>
              <a:tabLst>
                <a:tab pos="656650" algn="l"/>
                <a:tab pos="1313299" algn="l"/>
                <a:tab pos="1969949" algn="l"/>
                <a:tab pos="2626599" algn="l"/>
                <a:tab pos="3283248" algn="l"/>
                <a:tab pos="3939898" algn="l"/>
                <a:tab pos="4596548" algn="l"/>
              </a:tabLst>
            </a:pPr>
            <a:endParaRPr lang="en-GB" altLang="en-US" dirty="0"/>
          </a:p>
          <a:p>
            <a:pPr marL="0" indent="0" algn="ctr">
              <a:spcAft>
                <a:spcPct val="0"/>
              </a:spcAft>
              <a:buNone/>
              <a:tabLst>
                <a:tab pos="656650" algn="l"/>
                <a:tab pos="1313299" algn="l"/>
                <a:tab pos="1969949" algn="l"/>
                <a:tab pos="2626599" algn="l"/>
                <a:tab pos="3283248" algn="l"/>
                <a:tab pos="3939898" algn="l"/>
                <a:tab pos="4596548" algn="l"/>
              </a:tabLst>
            </a:pPr>
            <a:r>
              <a:rPr lang="en-GB" altLang="en-US" dirty="0">
                <a:solidFill>
                  <a:srgbClr val="002060"/>
                </a:solidFill>
              </a:rPr>
              <a:t>Content-Type: text/html</a:t>
            </a:r>
          </a:p>
          <a:p>
            <a:pPr marL="0" indent="0">
              <a:spcAft>
                <a:spcPct val="0"/>
              </a:spcAft>
              <a:buNone/>
              <a:tabLst>
                <a:tab pos="656650" algn="l"/>
                <a:tab pos="1313299" algn="l"/>
                <a:tab pos="1969949" algn="l"/>
                <a:tab pos="2626599" algn="l"/>
                <a:tab pos="3283248" algn="l"/>
                <a:tab pos="3939898" algn="l"/>
                <a:tab pos="4596548"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Lst>
            </a:pPr>
            <a:r>
              <a:rPr lang="en-GB" altLang="en-US" dirty="0"/>
              <a:t>“text/html” is called the “content type” or “MIME type” of the page.</a:t>
            </a:r>
          </a:p>
        </p:txBody>
      </p:sp>
    </p:spTree>
    <p:extLst>
      <p:ext uri="{BB962C8B-B14F-4D97-AF65-F5344CB8AC3E}">
        <p14:creationId xmlns:p14="http://schemas.microsoft.com/office/powerpoint/2010/main" val="2051643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MIME types</a:t>
            </a:r>
          </a:p>
        </p:txBody>
      </p:sp>
      <p:sp>
        <p:nvSpPr>
          <p:cNvPr id="20482"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This header is the only thing that determines what a particular resource truly is, and therefore how it should be rendered. Images have their own MIME types (image/jpeg for JPEG images, image/</a:t>
            </a:r>
            <a:r>
              <a:rPr lang="en-GB" altLang="en-US" dirty="0" err="1"/>
              <a:t>png</a:t>
            </a:r>
            <a:r>
              <a:rPr lang="en-GB" altLang="en-US" dirty="0"/>
              <a:t> for PNG images, and so on). JavaScript files have their own MIME type. CSS stylesheets have their own MIME type. Everything has its own MIME type. </a:t>
            </a:r>
            <a:r>
              <a:rPr lang="en-GB" altLang="en-US" dirty="0">
                <a:solidFill>
                  <a:srgbClr val="002060"/>
                </a:solidFill>
              </a:rPr>
              <a:t>The web runs on MIME types.</a:t>
            </a:r>
          </a:p>
        </p:txBody>
      </p:sp>
    </p:spTree>
    <p:extLst>
      <p:ext uri="{BB962C8B-B14F-4D97-AF65-F5344CB8AC3E}">
        <p14:creationId xmlns:p14="http://schemas.microsoft.com/office/powerpoint/2010/main" val="30940313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Submission</a:t>
            </a:r>
            <a:endParaRPr lang="en-US" dirty="0"/>
          </a:p>
        </p:txBody>
      </p:sp>
      <p:sp>
        <p:nvSpPr>
          <p:cNvPr id="3" name="Content Placeholder 2"/>
          <p:cNvSpPr>
            <a:spLocks noGrp="1"/>
          </p:cNvSpPr>
          <p:nvPr>
            <p:ph idx="1"/>
          </p:nvPr>
        </p:nvSpPr>
        <p:spPr/>
        <p:txBody>
          <a:bodyPr/>
          <a:lstStyle/>
          <a:p>
            <a:r>
              <a:rPr lang="en-US" dirty="0" smtClean="0"/>
              <a:t>(Input validation) ? Client Side : Server Side</a:t>
            </a:r>
          </a:p>
          <a:p>
            <a:pPr lvl="1"/>
            <a:r>
              <a:rPr lang="en-US" dirty="0" smtClean="0"/>
              <a:t>If java script enabled – Client Side</a:t>
            </a:r>
          </a:p>
          <a:p>
            <a:pPr lvl="1"/>
            <a:r>
              <a:rPr lang="en-US" dirty="0" smtClean="0"/>
              <a:t>If java script not enabled – Server Side</a:t>
            </a:r>
          </a:p>
          <a:p>
            <a:endParaRPr lang="en-US" dirty="0" smtClean="0"/>
          </a:p>
          <a:p>
            <a:r>
              <a:rPr lang="en-US" dirty="0" smtClean="0"/>
              <a:t>In HTML5, no java script required for client side input validation</a:t>
            </a:r>
            <a:endParaRPr lang="en-US" dirty="0"/>
          </a:p>
        </p:txBody>
      </p:sp>
    </p:spTree>
    <p:extLst>
      <p:ext uri="{BB962C8B-B14F-4D97-AF65-F5344CB8AC3E}">
        <p14:creationId xmlns:p14="http://schemas.microsoft.com/office/powerpoint/2010/main" val="188580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Form</a:t>
            </a:r>
          </a:p>
          <a:p>
            <a:pPr lvl="1"/>
            <a:r>
              <a:rPr lang="en-US" dirty="0" smtClean="0">
                <a:hlinkClick r:id="rId2" action="ppaction://hlinkfile"/>
              </a:rPr>
              <a:t>Date</a:t>
            </a:r>
            <a:r>
              <a:rPr lang="en-US" dirty="0" smtClean="0"/>
              <a:t> (Works with chrome but not with Firefox)</a:t>
            </a:r>
          </a:p>
          <a:p>
            <a:pPr lvl="1"/>
            <a:r>
              <a:rPr lang="en-US" dirty="0" smtClean="0">
                <a:hlinkClick r:id="rId3" action="ppaction://hlinkfile"/>
              </a:rPr>
              <a:t>Number</a:t>
            </a:r>
            <a:endParaRPr lang="en-US" dirty="0" smtClean="0"/>
          </a:p>
          <a:p>
            <a:pPr lvl="1"/>
            <a:r>
              <a:rPr lang="en-US" dirty="0" smtClean="0">
                <a:hlinkClick r:id="rId4" action="ppaction://hlinkfile"/>
              </a:rPr>
              <a:t>Fixed Increment</a:t>
            </a:r>
            <a:endParaRPr lang="en-US" dirty="0" smtClean="0"/>
          </a:p>
          <a:p>
            <a:pPr lvl="1"/>
            <a:r>
              <a:rPr lang="en-US" dirty="0" smtClean="0">
                <a:hlinkClick r:id="rId5" action="ppaction://hlinkfile"/>
              </a:rPr>
              <a:t>Placeholder</a:t>
            </a:r>
            <a:endParaRPr lang="en-US" dirty="0" smtClean="0"/>
          </a:p>
          <a:p>
            <a:pPr lvl="1"/>
            <a:r>
              <a:rPr lang="en-US" dirty="0" smtClean="0"/>
              <a:t>Output – Displays out put return by a script</a:t>
            </a:r>
          </a:p>
          <a:p>
            <a:pPr lvl="1"/>
            <a:r>
              <a:rPr lang="en-US" dirty="0" smtClean="0"/>
              <a:t>Required</a:t>
            </a:r>
          </a:p>
          <a:p>
            <a:pPr marL="457200" lvl="1" indent="0">
              <a:buNone/>
            </a:pPr>
            <a:endParaRPr lang="en-US" dirty="0"/>
          </a:p>
          <a:p>
            <a:pPr marL="457200" lvl="1" indent="0">
              <a:buNone/>
            </a:pPr>
            <a:r>
              <a:rPr lang="en-US" dirty="0" smtClean="0"/>
              <a:t>Type can be one of </a:t>
            </a:r>
            <a:r>
              <a:rPr lang="en-US" dirty="0" err="1" smtClean="0"/>
              <a:t>datetime</a:t>
            </a:r>
            <a:r>
              <a:rPr lang="en-US" dirty="0" smtClean="0"/>
              <a:t>, time, week, month, range with min and max attributes etc.</a:t>
            </a:r>
            <a:endParaRPr lang="en-US" dirty="0"/>
          </a:p>
        </p:txBody>
      </p:sp>
    </p:spTree>
    <p:extLst>
      <p:ext uri="{BB962C8B-B14F-4D97-AF65-F5344CB8AC3E}">
        <p14:creationId xmlns:p14="http://schemas.microsoft.com/office/powerpoint/2010/main" val="40260015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Elements</a:t>
            </a:r>
            <a:endParaRPr lang="en-US" dirty="0"/>
          </a:p>
        </p:txBody>
      </p:sp>
      <p:sp>
        <p:nvSpPr>
          <p:cNvPr id="3" name="Content Placeholder 2"/>
          <p:cNvSpPr>
            <a:spLocks noGrp="1"/>
          </p:cNvSpPr>
          <p:nvPr>
            <p:ph idx="1"/>
          </p:nvPr>
        </p:nvSpPr>
        <p:spPr/>
        <p:txBody>
          <a:bodyPr/>
          <a:lstStyle/>
          <a:p>
            <a:r>
              <a:rPr lang="en-US" dirty="0" smtClean="0"/>
              <a:t>HTML5 supports following video formats</a:t>
            </a:r>
          </a:p>
          <a:p>
            <a:pPr lvl="1"/>
            <a:r>
              <a:rPr lang="en-US" dirty="0" err="1" smtClean="0"/>
              <a:t>Ogg</a:t>
            </a:r>
            <a:endParaRPr lang="en-US" dirty="0" smtClean="0"/>
          </a:p>
          <a:p>
            <a:pPr lvl="1"/>
            <a:r>
              <a:rPr lang="en-US" dirty="0" smtClean="0"/>
              <a:t>Mpeg-4 (Mp4)</a:t>
            </a:r>
          </a:p>
          <a:p>
            <a:pPr lvl="1"/>
            <a:r>
              <a:rPr lang="en-US" dirty="0" err="1" smtClean="0"/>
              <a:t>WebM</a:t>
            </a:r>
            <a:endParaRPr lang="en-US" dirty="0" smtClean="0"/>
          </a:p>
          <a:p>
            <a:pPr lvl="1"/>
            <a:endParaRPr lang="en-US" dirty="0" smtClean="0"/>
          </a:p>
          <a:p>
            <a:r>
              <a:rPr lang="en-US" dirty="0"/>
              <a:t>HTML5 supports following video </a:t>
            </a:r>
            <a:r>
              <a:rPr lang="en-US" dirty="0" smtClean="0"/>
              <a:t>formats</a:t>
            </a:r>
          </a:p>
          <a:p>
            <a:pPr lvl="1"/>
            <a:r>
              <a:rPr lang="en-US" dirty="0" smtClean="0"/>
              <a:t>MP3, WAV and </a:t>
            </a:r>
            <a:r>
              <a:rPr lang="en-US" dirty="0" err="1" smtClean="0"/>
              <a:t>Ogg</a:t>
            </a:r>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2529888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729DD88F-08B8-40C4-BA35-F8EEC5EEF586}" type="slidenum">
              <a:rPr lang="en-US" altLang="en-US"/>
              <a:pPr/>
              <a:t>6</a:t>
            </a:fld>
            <a:endParaRPr lang="en-US" altLang="en-US">
              <a:solidFill>
                <a:schemeClr val="tx1"/>
              </a:solidFill>
            </a:endParaRPr>
          </a:p>
        </p:txBody>
      </p:sp>
      <p:sp>
        <p:nvSpPr>
          <p:cNvPr id="46082" name="Rectangle 2"/>
          <p:cNvSpPr>
            <a:spLocks noGrp="1" noChangeArrowheads="1"/>
          </p:cNvSpPr>
          <p:nvPr>
            <p:ph type="title"/>
          </p:nvPr>
        </p:nvSpPr>
        <p:spPr/>
        <p:txBody>
          <a:bodyPr/>
          <a:lstStyle/>
          <a:p>
            <a:r>
              <a:rPr lang="en-US" altLang="en-US"/>
              <a:t>Web Documents</a:t>
            </a:r>
          </a:p>
        </p:txBody>
      </p:sp>
      <p:sp>
        <p:nvSpPr>
          <p:cNvPr id="46083" name="Rectangle 3"/>
          <p:cNvSpPr>
            <a:spLocks noGrp="1" noChangeArrowheads="1"/>
          </p:cNvSpPr>
          <p:nvPr>
            <p:ph type="body" idx="1"/>
          </p:nvPr>
        </p:nvSpPr>
        <p:spPr/>
        <p:txBody>
          <a:bodyPr>
            <a:normAutofit lnSpcReduction="10000"/>
          </a:bodyPr>
          <a:lstStyle/>
          <a:p>
            <a:pPr>
              <a:lnSpc>
                <a:spcPct val="80000"/>
              </a:lnSpc>
            </a:pPr>
            <a:r>
              <a:rPr lang="en-US" altLang="en-US" dirty="0"/>
              <a:t>html</a:t>
            </a:r>
          </a:p>
          <a:p>
            <a:pPr>
              <a:lnSpc>
                <a:spcPct val="80000"/>
              </a:lnSpc>
            </a:pPr>
            <a:r>
              <a:rPr lang="en-US" altLang="en-US" dirty="0"/>
              <a:t>ASCII text</a:t>
            </a:r>
          </a:p>
          <a:p>
            <a:pPr>
              <a:lnSpc>
                <a:spcPct val="80000"/>
              </a:lnSpc>
            </a:pPr>
            <a:r>
              <a:rPr lang="en-US" altLang="en-US" dirty="0"/>
              <a:t>Preformatted</a:t>
            </a:r>
          </a:p>
          <a:p>
            <a:pPr lvl="1">
              <a:lnSpc>
                <a:spcPct val="80000"/>
              </a:lnSpc>
            </a:pPr>
            <a:r>
              <a:rPr lang="en-US" altLang="en-US" dirty="0"/>
              <a:t>postscript</a:t>
            </a:r>
          </a:p>
          <a:p>
            <a:pPr>
              <a:lnSpc>
                <a:spcPct val="80000"/>
              </a:lnSpc>
            </a:pPr>
            <a:r>
              <a:rPr lang="en-US" altLang="en-US" dirty="0"/>
              <a:t>Images</a:t>
            </a:r>
          </a:p>
          <a:p>
            <a:pPr lvl="1">
              <a:lnSpc>
                <a:spcPct val="80000"/>
              </a:lnSpc>
            </a:pPr>
            <a:r>
              <a:rPr lang="en-US" altLang="en-US" dirty="0"/>
              <a:t>GIF</a:t>
            </a:r>
          </a:p>
          <a:p>
            <a:pPr lvl="1">
              <a:lnSpc>
                <a:spcPct val="80000"/>
              </a:lnSpc>
            </a:pPr>
            <a:r>
              <a:rPr lang="en-US" altLang="en-US" dirty="0"/>
              <a:t>JPEG</a:t>
            </a:r>
          </a:p>
          <a:p>
            <a:pPr>
              <a:lnSpc>
                <a:spcPct val="80000"/>
              </a:lnSpc>
            </a:pPr>
            <a:r>
              <a:rPr lang="en-US" altLang="en-US" dirty="0"/>
              <a:t>Video</a:t>
            </a:r>
          </a:p>
          <a:p>
            <a:pPr lvl="1">
              <a:lnSpc>
                <a:spcPct val="70000"/>
              </a:lnSpc>
            </a:pPr>
            <a:r>
              <a:rPr lang="en-US" altLang="en-US" dirty="0"/>
              <a:t>MPEG</a:t>
            </a:r>
          </a:p>
          <a:p>
            <a:pPr>
              <a:lnSpc>
                <a:spcPct val="70000"/>
              </a:lnSpc>
            </a:pPr>
            <a:r>
              <a:rPr lang="en-US" altLang="en-US" dirty="0" smtClean="0"/>
              <a:t>jsp, asp, </a:t>
            </a:r>
            <a:r>
              <a:rPr lang="en-US" altLang="en-US" dirty="0" err="1" smtClean="0"/>
              <a:t>php</a:t>
            </a:r>
            <a:r>
              <a:rPr lang="en-US" altLang="en-US" dirty="0" smtClean="0"/>
              <a:t> </a:t>
            </a:r>
            <a:r>
              <a:rPr lang="en-US" altLang="en-US" dirty="0" err="1" smtClean="0"/>
              <a:t>etc</a:t>
            </a:r>
            <a:endParaRPr lang="en-US" altLang="en-US" dirty="0"/>
          </a:p>
        </p:txBody>
      </p:sp>
    </p:spTree>
    <p:extLst>
      <p:ext uri="{BB962C8B-B14F-4D97-AF65-F5344CB8AC3E}">
        <p14:creationId xmlns:p14="http://schemas.microsoft.com/office/powerpoint/2010/main" val="42559381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Elements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Before HTML5 there was no standard for showing videos on a web page</a:t>
            </a:r>
          </a:p>
          <a:p>
            <a:endParaRPr lang="en-US" dirty="0" smtClean="0"/>
          </a:p>
          <a:p>
            <a:r>
              <a:rPr lang="en-US" dirty="0" smtClean="0"/>
              <a:t>HTML5 video tag specifies a standard way to embed a video in a web page</a:t>
            </a:r>
          </a:p>
          <a:p>
            <a:endParaRPr lang="en-US" dirty="0"/>
          </a:p>
          <a:p>
            <a:r>
              <a:rPr lang="en-US" dirty="0" smtClean="0"/>
              <a:t>Example: </a:t>
            </a:r>
          </a:p>
          <a:p>
            <a:pPr marL="0" indent="0">
              <a:buNone/>
            </a:pPr>
            <a:r>
              <a:rPr lang="en-US" dirty="0"/>
              <a:t>	</a:t>
            </a:r>
            <a:r>
              <a:rPr lang="en-US" dirty="0" smtClean="0"/>
              <a:t>&lt;video </a:t>
            </a:r>
            <a:r>
              <a:rPr lang="en-US" dirty="0"/>
              <a:t>width="320" height="240" controls&gt;</a:t>
            </a:r>
            <a:br>
              <a:rPr lang="en-US" dirty="0"/>
            </a:br>
            <a:r>
              <a:rPr lang="en-US" dirty="0" smtClean="0"/>
              <a:t>	</a:t>
            </a:r>
            <a:r>
              <a:rPr lang="en-US" dirty="0"/>
              <a:t>  &lt;source src="movie.mp4" type="video/mp4"&gt;</a:t>
            </a:r>
            <a:br>
              <a:rPr lang="en-US" dirty="0"/>
            </a:br>
            <a:r>
              <a:rPr lang="en-US" dirty="0" smtClean="0"/>
              <a:t>	</a:t>
            </a:r>
            <a:r>
              <a:rPr lang="en-US" dirty="0"/>
              <a:t>  &lt;source src="movie.ogg" type="video/</a:t>
            </a:r>
            <a:r>
              <a:rPr lang="en-US" dirty="0" err="1"/>
              <a:t>ogg</a:t>
            </a:r>
            <a:r>
              <a:rPr lang="en-US" dirty="0"/>
              <a:t>"&gt;</a:t>
            </a:r>
            <a:br>
              <a:rPr lang="en-US" dirty="0"/>
            </a:br>
            <a:r>
              <a:rPr lang="en-US" dirty="0" smtClean="0"/>
              <a:t>	Your </a:t>
            </a:r>
            <a:r>
              <a:rPr lang="en-US" dirty="0"/>
              <a:t>browser does not support the video tag.</a:t>
            </a:r>
            <a:br>
              <a:rPr lang="en-US" dirty="0"/>
            </a:br>
            <a:r>
              <a:rPr lang="en-US" dirty="0" smtClean="0"/>
              <a:t>	&lt;/</a:t>
            </a:r>
            <a:r>
              <a:rPr lang="en-US" dirty="0"/>
              <a:t>video&gt; </a:t>
            </a:r>
          </a:p>
          <a:p>
            <a:endParaRPr lang="en-US" dirty="0" smtClean="0"/>
          </a:p>
        </p:txBody>
      </p:sp>
    </p:spTree>
    <p:extLst>
      <p:ext uri="{BB962C8B-B14F-4D97-AF65-F5344CB8AC3E}">
        <p14:creationId xmlns:p14="http://schemas.microsoft.com/office/powerpoint/2010/main" val="3222068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584" y="1681316"/>
            <a:ext cx="7949159" cy="4350774"/>
          </a:xfrm>
        </p:spPr>
      </p:pic>
    </p:spTree>
    <p:extLst>
      <p:ext uri="{BB962C8B-B14F-4D97-AF65-F5344CB8AC3E}">
        <p14:creationId xmlns:p14="http://schemas.microsoft.com/office/powerpoint/2010/main" val="7108398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W3C Document Object Model is a platform and language-neutral interface that allows programs and scripts to dynamically access and update the content, structure and style of a document.</a:t>
            </a:r>
          </a:p>
          <a:p>
            <a:endParaRPr lang="en-US" dirty="0" smtClean="0"/>
          </a:p>
          <a:p>
            <a:r>
              <a:rPr lang="en-US" dirty="0" smtClean="0"/>
              <a:t>In DOM, each HTML element is considered as an object. Through object one can set/get the properties of an HTML element by using corresponding methods and event listeners.</a:t>
            </a:r>
            <a:endParaRPr lang="en-US" dirty="0"/>
          </a:p>
        </p:txBody>
      </p:sp>
    </p:spTree>
    <p:extLst>
      <p:ext uri="{BB962C8B-B14F-4D97-AF65-F5344CB8AC3E}">
        <p14:creationId xmlns:p14="http://schemas.microsoft.com/office/powerpoint/2010/main" val="38918526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document.getElementById(“para”).innerHTML = “Ok”;</a:t>
            </a:r>
          </a:p>
          <a:p>
            <a:endParaRPr lang="en-US" dirty="0" smtClean="0"/>
          </a:p>
          <a:p>
            <a:r>
              <a:rPr lang="en-US" dirty="0" smtClean="0"/>
              <a:t>Above statement should be run in a script tag</a:t>
            </a:r>
          </a:p>
          <a:p>
            <a:pPr lvl="1"/>
            <a:r>
              <a:rPr lang="en-US" dirty="0" smtClean="0"/>
              <a:t>&lt;script type=“text/</a:t>
            </a:r>
            <a:r>
              <a:rPr lang="en-US" dirty="0" err="1" smtClean="0"/>
              <a:t>javascript</a:t>
            </a:r>
            <a:r>
              <a:rPr lang="en-US" dirty="0" smtClean="0"/>
              <a:t>” src=“demo.js” </a:t>
            </a:r>
            <a:r>
              <a:rPr lang="en-US" dirty="0" err="1" smtClean="0"/>
              <a:t>async|defer</a:t>
            </a:r>
            <a:r>
              <a:rPr lang="en-US" dirty="0" smtClean="0"/>
              <a:t>&gt;&lt;/script&gt;</a:t>
            </a:r>
          </a:p>
          <a:p>
            <a:pPr lvl="1"/>
            <a:r>
              <a:rPr lang="en-US" dirty="0" smtClean="0"/>
              <a:t>&lt;noscript&gt;Enable JavaScript in your browser &lt;/noscript&gt;</a:t>
            </a:r>
          </a:p>
          <a:p>
            <a:pPr lvl="1"/>
            <a:endParaRPr lang="en-US" dirty="0"/>
          </a:p>
        </p:txBody>
      </p:sp>
    </p:spTree>
    <p:extLst>
      <p:ext uri="{BB962C8B-B14F-4D97-AF65-F5344CB8AC3E}">
        <p14:creationId xmlns:p14="http://schemas.microsoft.com/office/powerpoint/2010/main" val="3058759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Examples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Change html element attribute value</a:t>
            </a:r>
          </a:p>
          <a:p>
            <a:pPr lvl="1"/>
            <a:r>
              <a:rPr lang="en-US" dirty="0" err="1" smtClean="0"/>
              <a:t>var</a:t>
            </a:r>
            <a:r>
              <a:rPr lang="en-US" dirty="0" smtClean="0"/>
              <a:t> para = document.getElementById(‘para’);</a:t>
            </a:r>
          </a:p>
          <a:p>
            <a:pPr lvl="1"/>
            <a:r>
              <a:rPr lang="en-US" dirty="0" err="1" smtClean="0"/>
              <a:t>para.setAttribute</a:t>
            </a:r>
            <a:r>
              <a:rPr lang="en-US" dirty="0" smtClean="0"/>
              <a:t>(“</a:t>
            </a:r>
            <a:r>
              <a:rPr lang="en-US" dirty="0" err="1" smtClean="0"/>
              <a:t>innerHTML”,”Ok</a:t>
            </a:r>
            <a:r>
              <a:rPr lang="en-US" dirty="0" smtClean="0"/>
              <a:t>”);</a:t>
            </a:r>
          </a:p>
          <a:p>
            <a:pPr lvl="1"/>
            <a:r>
              <a:rPr lang="en-US" dirty="0" err="1" smtClean="0"/>
              <a:t>para.style.color</a:t>
            </a:r>
            <a:r>
              <a:rPr lang="en-US" dirty="0" smtClean="0"/>
              <a:t>=“red”;</a:t>
            </a:r>
          </a:p>
          <a:p>
            <a:pPr lvl="1"/>
            <a:endParaRPr lang="en-US" dirty="0" smtClean="0"/>
          </a:p>
          <a:p>
            <a:r>
              <a:rPr lang="en-US" dirty="0" smtClean="0"/>
              <a:t>Adding event listener</a:t>
            </a:r>
          </a:p>
          <a:p>
            <a:pPr lvl="1"/>
            <a:r>
              <a:rPr lang="en-US" dirty="0" smtClean="0"/>
              <a:t>document.getElementById(“para”).</a:t>
            </a:r>
            <a:r>
              <a:rPr lang="en-US" dirty="0" err="1" smtClean="0"/>
              <a:t>addEventListener</a:t>
            </a:r>
            <a:r>
              <a:rPr lang="en-US" dirty="0" smtClean="0"/>
              <a:t>(“click”, </a:t>
            </a:r>
            <a:r>
              <a:rPr lang="en-US" dirty="0" err="1" smtClean="0"/>
              <a:t>displayDate</a:t>
            </a:r>
            <a:r>
              <a:rPr lang="en-US" dirty="0" smtClean="0"/>
              <a:t>);</a:t>
            </a:r>
          </a:p>
          <a:p>
            <a:pPr lvl="1"/>
            <a:r>
              <a:rPr lang="en-US" dirty="0"/>
              <a:t>document.getElementById(“para”).</a:t>
            </a:r>
            <a:r>
              <a:rPr lang="en-US" dirty="0" err="1"/>
              <a:t>addEventListener</a:t>
            </a:r>
            <a:r>
              <a:rPr lang="en-US" dirty="0"/>
              <a:t>(“click”, </a:t>
            </a:r>
            <a:r>
              <a:rPr lang="en-US" dirty="0" err="1" smtClean="0"/>
              <a:t>displayName</a:t>
            </a:r>
            <a:r>
              <a:rPr lang="en-US" dirty="0" smtClean="0"/>
              <a:t>);</a:t>
            </a:r>
            <a:endParaRPr lang="en-US" dirty="0"/>
          </a:p>
        </p:txBody>
      </p:sp>
    </p:spTree>
    <p:extLst>
      <p:ext uri="{BB962C8B-B14F-4D97-AF65-F5344CB8AC3E}">
        <p14:creationId xmlns:p14="http://schemas.microsoft.com/office/powerpoint/2010/main" val="22929969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New Element</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lielem</a:t>
            </a:r>
            <a:r>
              <a:rPr lang="en-US" dirty="0" smtClean="0"/>
              <a:t> = </a:t>
            </a:r>
            <a:r>
              <a:rPr lang="en-US" dirty="0" err="1" smtClean="0"/>
              <a:t>document.createElement</a:t>
            </a:r>
            <a:r>
              <a:rPr lang="en-US" dirty="0" smtClean="0"/>
              <a:t>(“li”);</a:t>
            </a:r>
          </a:p>
          <a:p>
            <a:pPr marL="0" indent="0">
              <a:buNone/>
            </a:pPr>
            <a:r>
              <a:rPr lang="en-US" dirty="0" err="1" smtClean="0"/>
              <a:t>var</a:t>
            </a:r>
            <a:r>
              <a:rPr lang="en-US" dirty="0" smtClean="0"/>
              <a:t> text = </a:t>
            </a:r>
            <a:r>
              <a:rPr lang="en-US" dirty="0" err="1" smtClean="0"/>
              <a:t>document.createTextNode</a:t>
            </a:r>
            <a:r>
              <a:rPr lang="en-US" dirty="0" smtClean="0"/>
              <a:t>(“DoE”);</a:t>
            </a:r>
          </a:p>
          <a:p>
            <a:pPr marL="0" indent="0">
              <a:buNone/>
            </a:pPr>
            <a:r>
              <a:rPr lang="en-US" dirty="0" err="1" smtClean="0"/>
              <a:t>lielem.appendChild</a:t>
            </a:r>
            <a:r>
              <a:rPr lang="en-US" dirty="0" smtClean="0"/>
              <a:t>(text);</a:t>
            </a:r>
          </a:p>
          <a:p>
            <a:pPr marL="0" indent="0">
              <a:buNone/>
            </a:pPr>
            <a:r>
              <a:rPr lang="en-US" dirty="0" err="1" smtClean="0"/>
              <a:t>document.getElementById</a:t>
            </a:r>
            <a:r>
              <a:rPr lang="en-US" dirty="0" smtClean="0"/>
              <a:t>(“cdac”).</a:t>
            </a:r>
            <a:r>
              <a:rPr lang="en-US" dirty="0" err="1" smtClean="0"/>
              <a:t>appendChild</a:t>
            </a:r>
            <a:r>
              <a:rPr lang="en-US" dirty="0" smtClean="0"/>
              <a:t>(</a:t>
            </a:r>
            <a:r>
              <a:rPr lang="en-US" dirty="0" err="1" smtClean="0"/>
              <a:t>lielem</a:t>
            </a:r>
            <a:r>
              <a:rPr lang="en-US" dirty="0" smtClean="0"/>
              <a:t>);</a:t>
            </a:r>
            <a:endParaRPr lang="en-US" dirty="0"/>
          </a:p>
        </p:txBody>
      </p:sp>
    </p:spTree>
    <p:extLst>
      <p:ext uri="{BB962C8B-B14F-4D97-AF65-F5344CB8AC3E}">
        <p14:creationId xmlns:p14="http://schemas.microsoft.com/office/powerpoint/2010/main" val="12328385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Propagation</a:t>
            </a:r>
            <a:endParaRPr lang="en-US" dirty="0"/>
          </a:p>
        </p:txBody>
      </p:sp>
      <p:sp>
        <p:nvSpPr>
          <p:cNvPr id="3" name="Content Placeholder 2"/>
          <p:cNvSpPr>
            <a:spLocks noGrp="1"/>
          </p:cNvSpPr>
          <p:nvPr>
            <p:ph idx="1"/>
          </p:nvPr>
        </p:nvSpPr>
        <p:spPr/>
        <p:txBody>
          <a:bodyPr/>
          <a:lstStyle/>
          <a:p>
            <a:r>
              <a:rPr lang="en-US" dirty="0" smtClean="0"/>
              <a:t>Bubbling</a:t>
            </a:r>
          </a:p>
          <a:p>
            <a:pPr lvl="1"/>
            <a:r>
              <a:rPr lang="en-US" dirty="0" smtClean="0"/>
              <a:t>In this case, the innermost element’s event will be executed first than the outer one.</a:t>
            </a:r>
          </a:p>
          <a:p>
            <a:pPr marL="457200" lvl="1" indent="0">
              <a:buNone/>
            </a:pPr>
            <a:endParaRPr lang="en-US" dirty="0" smtClean="0"/>
          </a:p>
          <a:p>
            <a:r>
              <a:rPr lang="en-US" dirty="0" smtClean="0"/>
              <a:t>Capturing</a:t>
            </a:r>
          </a:p>
          <a:p>
            <a:pPr lvl="1"/>
            <a:r>
              <a:rPr lang="en-US" dirty="0" smtClean="0"/>
              <a:t>In this case, the outmost element’s event will be executed first than the inner one.</a:t>
            </a:r>
            <a:endParaRPr lang="en-US" dirty="0"/>
          </a:p>
        </p:txBody>
      </p:sp>
    </p:spTree>
    <p:extLst>
      <p:ext uri="{BB962C8B-B14F-4D97-AF65-F5344CB8AC3E}">
        <p14:creationId xmlns:p14="http://schemas.microsoft.com/office/powerpoint/2010/main" val="18483113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Used for presentation – how web pages have to be styled or laid out etc.</a:t>
            </a:r>
          </a:p>
          <a:p>
            <a:endParaRPr lang="en-US" dirty="0" smtClean="0"/>
          </a:p>
          <a:p>
            <a:r>
              <a:rPr lang="en-US" dirty="0" smtClean="0"/>
              <a:t>CSS Rules usually consists of </a:t>
            </a:r>
          </a:p>
          <a:p>
            <a:pPr lvl="1"/>
            <a:r>
              <a:rPr lang="en-US" dirty="0" smtClean="0"/>
              <a:t>Set of properties with values</a:t>
            </a:r>
          </a:p>
          <a:p>
            <a:pPr lvl="1"/>
            <a:r>
              <a:rPr lang="en-US" dirty="0" smtClean="0"/>
              <a:t>Selector to apply the updated values to</a:t>
            </a:r>
          </a:p>
          <a:p>
            <a:endParaRPr lang="en-US" dirty="0" smtClean="0"/>
          </a:p>
          <a:p>
            <a:r>
              <a:rPr lang="en-US" dirty="0" smtClean="0"/>
              <a:t>Can be referenced from web page in one of</a:t>
            </a:r>
          </a:p>
          <a:p>
            <a:pPr lvl="1"/>
            <a:r>
              <a:rPr lang="en-US" dirty="0" smtClean="0"/>
              <a:t>&lt;link </a:t>
            </a:r>
            <a:r>
              <a:rPr lang="en-US" dirty="0" err="1" smtClean="0"/>
              <a:t>rel</a:t>
            </a:r>
            <a:r>
              <a:rPr lang="en-US" dirty="0" smtClean="0"/>
              <a:t>=“stylesheet” </a:t>
            </a:r>
            <a:r>
              <a:rPr lang="en-US" dirty="0" err="1" smtClean="0"/>
              <a:t>href</a:t>
            </a:r>
            <a:r>
              <a:rPr lang="en-US" dirty="0" smtClean="0"/>
              <a:t>=“style.css” /&gt; | external reference</a:t>
            </a:r>
          </a:p>
          <a:p>
            <a:pPr lvl="1"/>
            <a:r>
              <a:rPr lang="en-US" dirty="0" smtClean="0"/>
              <a:t>&lt;div style=“</a:t>
            </a:r>
            <a:r>
              <a:rPr lang="en-US" dirty="0" err="1" smtClean="0"/>
              <a:t>color:red</a:t>
            </a:r>
            <a:r>
              <a:rPr lang="en-US" dirty="0" smtClean="0"/>
              <a:t>;”&gt; &lt;/div&gt;                   | inline </a:t>
            </a:r>
          </a:p>
          <a:p>
            <a:pPr lvl="1"/>
            <a:r>
              <a:rPr lang="en-US" dirty="0" smtClean="0"/>
              <a:t>&lt;style&gt; p{</a:t>
            </a:r>
            <a:r>
              <a:rPr lang="en-US" dirty="0" err="1" smtClean="0"/>
              <a:t>color:red</a:t>
            </a:r>
            <a:r>
              <a:rPr lang="en-US" dirty="0" smtClean="0"/>
              <a:t>;} &lt;/style&gt;                      | using html tag</a:t>
            </a:r>
          </a:p>
          <a:p>
            <a:pPr marL="457200" lvl="1" indent="0">
              <a:buNone/>
            </a:pPr>
            <a:r>
              <a:rPr lang="en-US" dirty="0" smtClean="0"/>
              <a:t>ways</a:t>
            </a:r>
          </a:p>
          <a:p>
            <a:pPr lvl="1"/>
            <a:endParaRPr lang="en-US" dirty="0" smtClean="0"/>
          </a:p>
          <a:p>
            <a:endParaRPr lang="en-US" dirty="0"/>
          </a:p>
        </p:txBody>
      </p:sp>
    </p:spTree>
    <p:extLst>
      <p:ext uri="{BB962C8B-B14F-4D97-AF65-F5344CB8AC3E}">
        <p14:creationId xmlns:p14="http://schemas.microsoft.com/office/powerpoint/2010/main" val="2991502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body {</a:t>
            </a:r>
            <a:br>
              <a:rPr lang="en-US" dirty="0"/>
            </a:br>
            <a:r>
              <a:rPr lang="en-US" dirty="0"/>
              <a:t>    background-color: powderblue;</a:t>
            </a:r>
            <a:br>
              <a:rPr lang="en-US" dirty="0"/>
            </a:br>
            <a:r>
              <a:rPr lang="en-US" dirty="0"/>
              <a:t>}</a:t>
            </a:r>
            <a:r>
              <a:rPr lang="en-US"/>
              <a:t/>
            </a:r>
            <a:br>
              <a:rPr lang="en-US"/>
            </a:br>
            <a:r>
              <a:rPr lang="en-US" smtClean="0"/>
              <a:t>h1, h2, h3</a:t>
            </a:r>
            <a:r>
              <a:rPr lang="en-US" dirty="0"/>
              <a:t> {</a:t>
            </a:r>
            <a:br>
              <a:rPr lang="en-US" dirty="0"/>
            </a:br>
            <a:r>
              <a:rPr lang="en-US" dirty="0"/>
              <a:t>    color: blue;</a:t>
            </a:r>
            <a:br>
              <a:rPr lang="en-US" dirty="0"/>
            </a:br>
            <a:r>
              <a:rPr lang="en-US" dirty="0"/>
              <a:t>}</a:t>
            </a:r>
            <a:br>
              <a:rPr lang="en-US" dirty="0"/>
            </a:br>
            <a:r>
              <a:rPr lang="en-US" dirty="0"/>
              <a:t>p {</a:t>
            </a:r>
            <a:br>
              <a:rPr lang="en-US" dirty="0"/>
            </a:br>
            <a:r>
              <a:rPr lang="en-US" dirty="0"/>
              <a:t>    color: red</a:t>
            </a:r>
            <a:r>
              <a:rPr lang="en-US" dirty="0" smtClean="0"/>
              <a:t>; #text color</a:t>
            </a:r>
          </a:p>
          <a:p>
            <a:pPr marL="0" indent="0">
              <a:buNone/>
            </a:pPr>
            <a:r>
              <a:rPr lang="en-US" dirty="0" smtClean="0"/>
              <a:t>    border: 1px solid blue; #border color</a:t>
            </a:r>
          </a:p>
          <a:p>
            <a:pPr marL="0" indent="0">
              <a:buNone/>
            </a:pPr>
            <a:r>
              <a:rPr lang="en-US" dirty="0"/>
              <a:t> </a:t>
            </a:r>
            <a:r>
              <a:rPr lang="en-US" dirty="0" smtClean="0"/>
              <a:t>   padding: 30px; #space between text and border</a:t>
            </a:r>
          </a:p>
          <a:p>
            <a:pPr marL="0" indent="0">
              <a:buNone/>
            </a:pPr>
            <a:r>
              <a:rPr lang="en-US" dirty="0" smtClean="0"/>
              <a:t>    margin: 20px;  #space outsider border</a:t>
            </a:r>
            <a:r>
              <a:rPr lang="en-US" dirty="0"/>
              <a:t/>
            </a:r>
            <a:br>
              <a:rPr lang="en-US" dirty="0"/>
            </a:br>
            <a:r>
              <a:rPr lang="en-US" dirty="0"/>
              <a:t>}</a:t>
            </a:r>
          </a:p>
        </p:txBody>
      </p:sp>
    </p:spTree>
    <p:extLst>
      <p:ext uri="{BB962C8B-B14F-4D97-AF65-F5344CB8AC3E}">
        <p14:creationId xmlns:p14="http://schemas.microsoft.com/office/powerpoint/2010/main" val="15146077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define css style for a specific element use id attribute</a:t>
            </a:r>
          </a:p>
          <a:p>
            <a:pPr marL="0" indent="0">
              <a:buNone/>
            </a:pPr>
            <a:r>
              <a:rPr lang="en-US" dirty="0" smtClean="0"/>
              <a:t>      #</a:t>
            </a:r>
            <a:r>
              <a:rPr lang="en-US" dirty="0"/>
              <a:t>p01 {</a:t>
            </a:r>
            <a:br>
              <a:rPr lang="en-US" dirty="0"/>
            </a:br>
            <a:r>
              <a:rPr lang="en-US" dirty="0"/>
              <a:t>    </a:t>
            </a:r>
            <a:r>
              <a:rPr lang="en-US" dirty="0" smtClean="0"/>
              <a:t>     color</a:t>
            </a:r>
            <a:r>
              <a:rPr lang="en-US" dirty="0"/>
              <a:t>: blue;</a:t>
            </a:r>
            <a:br>
              <a:rPr lang="en-US" dirty="0"/>
            </a:br>
            <a:r>
              <a:rPr lang="en-US" dirty="0" smtClean="0"/>
              <a:t>      }</a:t>
            </a:r>
          </a:p>
          <a:p>
            <a:pPr marL="0" indent="0">
              <a:buNone/>
            </a:pPr>
            <a:r>
              <a:rPr lang="en-US" dirty="0"/>
              <a:t> </a:t>
            </a:r>
            <a:r>
              <a:rPr lang="en-US" dirty="0" smtClean="0"/>
              <a:t>     &lt;p id=“p01”&gt;This is cdac&lt;/p&gt;</a:t>
            </a:r>
          </a:p>
          <a:p>
            <a:pPr marL="0" indent="0">
              <a:buNone/>
            </a:pPr>
            <a:endParaRPr lang="en-US" dirty="0" smtClean="0"/>
          </a:p>
          <a:p>
            <a:r>
              <a:rPr lang="en-US" dirty="0"/>
              <a:t>To define css style for </a:t>
            </a:r>
            <a:r>
              <a:rPr lang="en-US" dirty="0" smtClean="0"/>
              <a:t>a class of elements </a:t>
            </a:r>
            <a:r>
              <a:rPr lang="en-US" dirty="0"/>
              <a:t>use </a:t>
            </a:r>
            <a:r>
              <a:rPr lang="en-US" dirty="0" smtClean="0"/>
              <a:t>class </a:t>
            </a:r>
            <a:r>
              <a:rPr lang="en-US" dirty="0"/>
              <a:t>attribute</a:t>
            </a:r>
          </a:p>
          <a:p>
            <a:pPr marL="0" indent="0">
              <a:buNone/>
            </a:pPr>
            <a:r>
              <a:rPr lang="en-US" dirty="0"/>
              <a:t>   </a:t>
            </a:r>
            <a:r>
              <a:rPr lang="en-US" dirty="0" smtClean="0"/>
              <a:t>   .para</a:t>
            </a:r>
            <a:r>
              <a:rPr lang="en-US" dirty="0"/>
              <a:t> {</a:t>
            </a:r>
            <a:br>
              <a:rPr lang="en-US" dirty="0"/>
            </a:br>
            <a:r>
              <a:rPr lang="en-US" dirty="0"/>
              <a:t>      </a:t>
            </a:r>
            <a:r>
              <a:rPr lang="en-US" dirty="0" smtClean="0"/>
              <a:t>  color</a:t>
            </a:r>
            <a:r>
              <a:rPr lang="en-US" dirty="0"/>
              <a:t>: blue;</a:t>
            </a:r>
            <a:br>
              <a:rPr lang="en-US" dirty="0"/>
            </a:br>
            <a:r>
              <a:rPr lang="en-US" dirty="0"/>
              <a:t>   </a:t>
            </a:r>
            <a:r>
              <a:rPr lang="en-US" dirty="0" smtClean="0"/>
              <a:t>   }</a:t>
            </a:r>
            <a:endParaRPr lang="en-US" dirty="0"/>
          </a:p>
          <a:p>
            <a:pPr marL="0" indent="0">
              <a:buNone/>
            </a:pPr>
            <a:r>
              <a:rPr lang="en-US" dirty="0"/>
              <a:t>   </a:t>
            </a:r>
            <a:r>
              <a:rPr lang="en-US" dirty="0" smtClean="0"/>
              <a:t>   &lt;</a:t>
            </a:r>
            <a:r>
              <a:rPr lang="en-US" dirty="0"/>
              <a:t>p </a:t>
            </a:r>
            <a:r>
              <a:rPr lang="en-US" dirty="0" smtClean="0"/>
              <a:t>class=“para”&gt;</a:t>
            </a:r>
            <a:r>
              <a:rPr lang="en-US" dirty="0"/>
              <a:t>This is cdac&lt;/p&gt;</a:t>
            </a:r>
          </a:p>
          <a:p>
            <a:pPr marL="0" indent="0">
              <a:buNone/>
            </a:pPr>
            <a:endParaRPr lang="en-US" dirty="0"/>
          </a:p>
        </p:txBody>
      </p:sp>
    </p:spTree>
    <p:extLst>
      <p:ext uri="{BB962C8B-B14F-4D97-AF65-F5344CB8AC3E}">
        <p14:creationId xmlns:p14="http://schemas.microsoft.com/office/powerpoint/2010/main" val="3464351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CEAF93B1-FD1C-42FE-9509-C269F2A6DC98}" type="slidenum">
              <a:rPr lang="en-US" altLang="en-US"/>
              <a:pPr/>
              <a:t>7</a:t>
            </a:fld>
            <a:endParaRPr lang="en-US" altLang="en-US">
              <a:solidFill>
                <a:schemeClr val="tx1"/>
              </a:solidFill>
            </a:endParaRPr>
          </a:p>
        </p:txBody>
      </p:sp>
      <p:sp>
        <p:nvSpPr>
          <p:cNvPr id="50178" name="Rectangle 2"/>
          <p:cNvSpPr>
            <a:spLocks noGrp="1" noChangeArrowheads="1"/>
          </p:cNvSpPr>
          <p:nvPr>
            <p:ph type="title"/>
          </p:nvPr>
        </p:nvSpPr>
        <p:spPr/>
        <p:txBody>
          <a:bodyPr/>
          <a:lstStyle/>
          <a:p>
            <a:r>
              <a:rPr lang="en-US" altLang="en-US"/>
              <a:t>Gateways</a:t>
            </a:r>
          </a:p>
        </p:txBody>
      </p:sp>
      <p:sp>
        <p:nvSpPr>
          <p:cNvPr id="50179" name="Rectangle 3"/>
          <p:cNvSpPr>
            <a:spLocks noGrp="1" noChangeArrowheads="1"/>
          </p:cNvSpPr>
          <p:nvPr>
            <p:ph type="body" idx="1"/>
          </p:nvPr>
        </p:nvSpPr>
        <p:spPr/>
        <p:txBody>
          <a:bodyPr/>
          <a:lstStyle/>
          <a:p>
            <a:pPr>
              <a:lnSpc>
                <a:spcPct val="90000"/>
              </a:lnSpc>
            </a:pPr>
            <a:r>
              <a:rPr lang="en-US" altLang="en-US"/>
              <a:t>Translates from one protocol or service to another</a:t>
            </a:r>
          </a:p>
          <a:p>
            <a:pPr lvl="1">
              <a:lnSpc>
                <a:spcPct val="90000"/>
              </a:lnSpc>
            </a:pPr>
            <a:r>
              <a:rPr lang="en-US" altLang="en-US"/>
              <a:t>HTTP / database query</a:t>
            </a:r>
          </a:p>
          <a:p>
            <a:pPr lvl="1">
              <a:lnSpc>
                <a:spcPct val="90000"/>
              </a:lnSpc>
            </a:pPr>
            <a:r>
              <a:rPr lang="en-US" altLang="en-US"/>
              <a:t>Database query results / HTTP</a:t>
            </a:r>
          </a:p>
        </p:txBody>
      </p:sp>
    </p:spTree>
    <p:extLst>
      <p:ext uri="{BB962C8B-B14F-4D97-AF65-F5344CB8AC3E}">
        <p14:creationId xmlns:p14="http://schemas.microsoft.com/office/powerpoint/2010/main" val="39762018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a:t>
            </a:r>
            <a:endParaRPr lang="en-US" dirty="0"/>
          </a:p>
        </p:txBody>
      </p:sp>
      <p:sp>
        <p:nvSpPr>
          <p:cNvPr id="3" name="Content Placeholder 2"/>
          <p:cNvSpPr>
            <a:spLocks noGrp="1"/>
          </p:cNvSpPr>
          <p:nvPr>
            <p:ph idx="1"/>
          </p:nvPr>
        </p:nvSpPr>
        <p:spPr/>
        <p:txBody>
          <a:bodyPr/>
          <a:lstStyle/>
          <a:p>
            <a:r>
              <a:rPr lang="en-US" dirty="0" smtClean="0"/>
              <a:t>Element Positioning</a:t>
            </a:r>
          </a:p>
          <a:p>
            <a:pPr lvl="1"/>
            <a:r>
              <a:rPr lang="en-US" dirty="0" smtClean="0"/>
              <a:t>CSS Properties: </a:t>
            </a:r>
          </a:p>
          <a:p>
            <a:pPr lvl="2"/>
            <a:r>
              <a:rPr lang="en-US" dirty="0" smtClean="0"/>
              <a:t>position: static | relative | absolute | fixed | sticky</a:t>
            </a:r>
          </a:p>
          <a:p>
            <a:pPr lvl="2"/>
            <a:r>
              <a:rPr lang="en-US" dirty="0" smtClean="0"/>
              <a:t>Helper Properties:	</a:t>
            </a:r>
          </a:p>
          <a:p>
            <a:pPr lvl="3"/>
            <a:r>
              <a:rPr lang="en-US" dirty="0" smtClean="0"/>
              <a:t>top | left | right | bottom  | z-index</a:t>
            </a:r>
          </a:p>
          <a:p>
            <a:pPr marL="457200" lvl="1" indent="0">
              <a:buNone/>
            </a:pPr>
            <a:r>
              <a:rPr lang="en-US" dirty="0" smtClean="0"/>
              <a:t>Note: Helper properties doesn’t work without position or position: static</a:t>
            </a:r>
          </a:p>
          <a:p>
            <a:endParaRPr lang="en-US" dirty="0"/>
          </a:p>
        </p:txBody>
      </p:sp>
    </p:spTree>
    <p:extLst>
      <p:ext uri="{BB962C8B-B14F-4D97-AF65-F5344CB8AC3E}">
        <p14:creationId xmlns:p14="http://schemas.microsoft.com/office/powerpoint/2010/main" val="3663841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a:t>
            </a:r>
            <a:endParaRPr lang="en-US" dirty="0"/>
          </a:p>
        </p:txBody>
      </p:sp>
      <p:sp>
        <p:nvSpPr>
          <p:cNvPr id="3" name="Content Placeholder 2"/>
          <p:cNvSpPr>
            <a:spLocks noGrp="1"/>
          </p:cNvSpPr>
          <p:nvPr>
            <p:ph idx="1"/>
          </p:nvPr>
        </p:nvSpPr>
        <p:spPr/>
        <p:txBody>
          <a:bodyPr>
            <a:normAutofit lnSpcReduction="10000"/>
          </a:bodyPr>
          <a:lstStyle/>
          <a:p>
            <a:r>
              <a:rPr lang="en-US" dirty="0" smtClean="0"/>
              <a:t>position: relative;</a:t>
            </a:r>
          </a:p>
          <a:p>
            <a:pPr lvl="1"/>
            <a:r>
              <a:rPr lang="en-US" dirty="0" smtClean="0"/>
              <a:t>An element’s new position relative to its normal position.</a:t>
            </a:r>
          </a:p>
          <a:p>
            <a:pPr lvl="1"/>
            <a:r>
              <a:rPr lang="en-US" dirty="0" smtClean="0"/>
              <a:t>When position attribute value is non-static, its helper properties also must be set to see the effect.</a:t>
            </a:r>
          </a:p>
          <a:p>
            <a:r>
              <a:rPr lang="en-US" dirty="0" smtClean="0"/>
              <a:t>position: absolute;</a:t>
            </a:r>
          </a:p>
          <a:p>
            <a:pPr lvl="1"/>
            <a:r>
              <a:rPr lang="en-US" dirty="0" smtClean="0"/>
              <a:t>In this case, the element will be removed from the document flow and will get placed relative to its parent </a:t>
            </a:r>
            <a:r>
              <a:rPr lang="en-US" smtClean="0"/>
              <a:t>element.</a:t>
            </a:r>
            <a:endParaRPr lang="en-US" dirty="0"/>
          </a:p>
        </p:txBody>
      </p:sp>
    </p:spTree>
    <p:extLst>
      <p:ext uri="{BB962C8B-B14F-4D97-AF65-F5344CB8AC3E}">
        <p14:creationId xmlns:p14="http://schemas.microsoft.com/office/powerpoint/2010/main" val="3382075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Animation Properties</a:t>
            </a:r>
          </a:p>
          <a:p>
            <a:pPr marL="457200" lvl="1" indent="0">
              <a:buNone/>
            </a:pPr>
            <a:r>
              <a:rPr lang="en-US" dirty="0" smtClean="0"/>
              <a:t>div </a:t>
            </a:r>
            <a:r>
              <a:rPr lang="en-US" dirty="0" smtClean="0"/>
              <a:t>{</a:t>
            </a:r>
          </a:p>
          <a:p>
            <a:pPr marL="457200" lvl="1" indent="0">
              <a:buNone/>
            </a:pPr>
            <a:r>
              <a:rPr lang="en-US" dirty="0"/>
              <a:t>	</a:t>
            </a:r>
            <a:r>
              <a:rPr lang="en-US" dirty="0" smtClean="0"/>
              <a:t>position: relative;</a:t>
            </a:r>
            <a:endParaRPr lang="en-US" dirty="0" smtClean="0"/>
          </a:p>
          <a:p>
            <a:pPr marL="457200" lvl="1" indent="0">
              <a:buNone/>
            </a:pPr>
            <a:r>
              <a:rPr lang="en-US" dirty="0" smtClean="0"/>
              <a:t>	animation-name </a:t>
            </a:r>
            <a:r>
              <a:rPr lang="en-US" dirty="0" smtClean="0"/>
              <a:t>: moveltr;</a:t>
            </a:r>
            <a:endParaRPr lang="en-US" dirty="0" smtClean="0"/>
          </a:p>
          <a:p>
            <a:pPr marL="457200" lvl="1" indent="0">
              <a:buNone/>
            </a:pPr>
            <a:r>
              <a:rPr lang="en-US" dirty="0" smtClean="0"/>
              <a:t>	animation-duration </a:t>
            </a:r>
            <a:r>
              <a:rPr lang="en-US" dirty="0" smtClean="0"/>
              <a:t>: 10s;</a:t>
            </a:r>
            <a:endParaRPr lang="en-US" dirty="0" smtClean="0"/>
          </a:p>
          <a:p>
            <a:pPr marL="457200" lvl="1" indent="0">
              <a:buNone/>
            </a:pPr>
            <a:r>
              <a:rPr lang="en-US" dirty="0"/>
              <a:t>}</a:t>
            </a:r>
            <a:endParaRPr lang="en-US" dirty="0" smtClean="0"/>
          </a:p>
          <a:p>
            <a:pPr marL="457200" lvl="1" indent="0">
              <a:buNone/>
            </a:pPr>
            <a:r>
              <a:rPr lang="en-US" dirty="0" smtClean="0"/>
              <a:t>@keyframes moveltr {</a:t>
            </a:r>
          </a:p>
          <a:p>
            <a:pPr marL="457200" lvl="1" indent="0">
              <a:buNone/>
            </a:pPr>
            <a:r>
              <a:rPr lang="en-US" dirty="0"/>
              <a:t>	</a:t>
            </a:r>
            <a:r>
              <a:rPr lang="en-US" dirty="0" smtClean="0"/>
              <a:t>from { left</a:t>
            </a:r>
            <a:r>
              <a:rPr lang="en-US" dirty="0" smtClean="0"/>
              <a:t>: 0px</a:t>
            </a:r>
            <a:r>
              <a:rPr lang="en-US" dirty="0" smtClean="0"/>
              <a:t>; }</a:t>
            </a:r>
            <a:endParaRPr lang="en-US" dirty="0" smtClean="0"/>
          </a:p>
          <a:p>
            <a:pPr marL="457200" lvl="1" indent="0">
              <a:buNone/>
            </a:pPr>
            <a:r>
              <a:rPr lang="en-US" dirty="0"/>
              <a:t>	</a:t>
            </a:r>
            <a:r>
              <a:rPr lang="en-US" dirty="0" smtClean="0"/>
              <a:t>to { left: 200px; }</a:t>
            </a:r>
            <a:endParaRPr lang="en-US" dirty="0" smtClean="0"/>
          </a:p>
          <a:p>
            <a:pPr marL="457200" lvl="1" indent="0">
              <a:buNone/>
            </a:pPr>
            <a:r>
              <a:rPr lang="en-US" dirty="0" smtClean="0"/>
              <a:t>}</a:t>
            </a:r>
          </a:p>
          <a:p>
            <a:endParaRPr lang="en-US" dirty="0"/>
          </a:p>
          <a:p>
            <a:pPr marL="457200" lvl="1" indent="0">
              <a:buNone/>
            </a:pPr>
            <a:r>
              <a:rPr lang="en-US" dirty="0" smtClean="0"/>
              <a:t>  </a:t>
            </a:r>
            <a:endParaRPr lang="en-US" dirty="0"/>
          </a:p>
        </p:txBody>
      </p:sp>
    </p:spTree>
    <p:extLst>
      <p:ext uri="{BB962C8B-B14F-4D97-AF65-F5344CB8AC3E}">
        <p14:creationId xmlns:p14="http://schemas.microsoft.com/office/powerpoint/2010/main" val="1383826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fontScale="90000"/>
          </a:bodyPr>
          <a:lstStyle/>
          <a:p>
            <a:r>
              <a:rPr lang="en-US" dirty="0"/>
              <a:t>Application Programming Interfaces</a:t>
            </a:r>
          </a:p>
        </p:txBody>
      </p:sp>
    </p:spTree>
    <p:extLst>
      <p:ext uri="{BB962C8B-B14F-4D97-AF65-F5344CB8AC3E}">
        <p14:creationId xmlns:p14="http://schemas.microsoft.com/office/powerpoint/2010/main" val="39141783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Canvas element is used to draw graphics on the fly via scripting</a:t>
            </a:r>
          </a:p>
          <a:p>
            <a:endParaRPr lang="en-US" dirty="0" smtClean="0"/>
          </a:p>
          <a:p>
            <a:r>
              <a:rPr lang="en-US" dirty="0" smtClean="0"/>
              <a:t>It is only a container for graphics and use some scripting to actually draw on the canvas</a:t>
            </a:r>
          </a:p>
          <a:p>
            <a:pPr marL="0" indent="0">
              <a:buNone/>
            </a:pPr>
            <a:endParaRPr lang="en-US" dirty="0" smtClean="0"/>
          </a:p>
          <a:p>
            <a:pPr marL="0" indent="0">
              <a:buNone/>
            </a:pPr>
            <a:r>
              <a:rPr lang="en-US" dirty="0"/>
              <a:t>	</a:t>
            </a:r>
            <a:r>
              <a:rPr lang="en-US" dirty="0" smtClean="0">
                <a:hlinkClick r:id="rId2" action="ppaction://hlinkfile"/>
              </a:rPr>
              <a:t>Example</a:t>
            </a:r>
            <a:r>
              <a:rPr lang="en-US" dirty="0" smtClean="0"/>
              <a:t>: &lt;canvas </a:t>
            </a:r>
            <a:r>
              <a:rPr lang="en-US" dirty="0"/>
              <a:t>id="myCanvas" width="200" </a:t>
            </a:r>
            <a:r>
              <a:rPr lang="en-US" dirty="0" smtClean="0"/>
              <a:t>	height</a:t>
            </a:r>
            <a:r>
              <a:rPr lang="en-US" dirty="0"/>
              <a:t>="100" style="border:1px solid #000000</a:t>
            </a:r>
            <a:r>
              <a:rPr lang="en-US" dirty="0" smtClean="0"/>
              <a:t>;"&gt;</a:t>
            </a:r>
          </a:p>
          <a:p>
            <a:pPr marL="0" indent="0">
              <a:buNone/>
            </a:pPr>
            <a:endParaRPr lang="en-US" dirty="0" smtClean="0"/>
          </a:p>
          <a:p>
            <a:r>
              <a:rPr lang="en-US" dirty="0" smtClean="0"/>
              <a:t>The getContext() method returns an object of type canvas which has several methods to be invoked on it for drawing purpose.</a:t>
            </a:r>
            <a:endParaRPr lang="en-US" dirty="0"/>
          </a:p>
        </p:txBody>
      </p:sp>
    </p:spTree>
    <p:extLst>
      <p:ext uri="{BB962C8B-B14F-4D97-AF65-F5344CB8AC3E}">
        <p14:creationId xmlns:p14="http://schemas.microsoft.com/office/powerpoint/2010/main" val="42281327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Drag and Drop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Steps:</a:t>
            </a:r>
          </a:p>
          <a:p>
            <a:pPr lvl="1"/>
            <a:r>
              <a:rPr lang="en-US" dirty="0" smtClean="0"/>
              <a:t>Make an element </a:t>
            </a:r>
            <a:r>
              <a:rPr lang="en-US" dirty="0" err="1" smtClean="0"/>
              <a:t>draggable</a:t>
            </a:r>
            <a:r>
              <a:rPr lang="en-US" dirty="0" smtClean="0"/>
              <a:t> by setting </a:t>
            </a:r>
            <a:r>
              <a:rPr lang="en-US" dirty="0" err="1" smtClean="0"/>
              <a:t>draggable</a:t>
            </a:r>
            <a:r>
              <a:rPr lang="en-US" dirty="0" smtClean="0"/>
              <a:t> attribute to true. &lt;</a:t>
            </a:r>
            <a:r>
              <a:rPr lang="en-US" dirty="0" err="1" smtClean="0"/>
              <a:t>img</a:t>
            </a:r>
            <a:r>
              <a:rPr lang="en-US" dirty="0" smtClean="0"/>
              <a:t> </a:t>
            </a:r>
            <a:r>
              <a:rPr lang="en-US" dirty="0" err="1" smtClean="0"/>
              <a:t>draggable</a:t>
            </a:r>
            <a:r>
              <a:rPr lang="en-US" dirty="0" smtClean="0"/>
              <a:t>=true&gt;</a:t>
            </a:r>
          </a:p>
          <a:p>
            <a:pPr lvl="1"/>
            <a:endParaRPr lang="en-US" dirty="0" smtClean="0"/>
          </a:p>
          <a:p>
            <a:pPr lvl="1"/>
            <a:r>
              <a:rPr lang="en-US" dirty="0" smtClean="0"/>
              <a:t>Set an event listener for </a:t>
            </a:r>
            <a:r>
              <a:rPr lang="en-US" dirty="0" err="1" smtClean="0"/>
              <a:t>dragstart</a:t>
            </a:r>
            <a:r>
              <a:rPr lang="en-US" dirty="0" smtClean="0"/>
              <a:t> that stores the data being dragged.</a:t>
            </a:r>
          </a:p>
          <a:p>
            <a:pPr lvl="1"/>
            <a:endParaRPr lang="en-US" dirty="0" smtClean="0"/>
          </a:p>
          <a:p>
            <a:pPr lvl="1"/>
            <a:r>
              <a:rPr lang="en-US" dirty="0" smtClean="0"/>
              <a:t>Set an event listener for drop event</a:t>
            </a:r>
          </a:p>
          <a:p>
            <a:pPr lvl="1"/>
            <a:endParaRPr lang="en-US" dirty="0"/>
          </a:p>
          <a:p>
            <a:pPr marL="457200" lvl="1" indent="0" algn="ctr">
              <a:buNone/>
            </a:pPr>
            <a:r>
              <a:rPr lang="en-US" dirty="0" smtClean="0">
                <a:hlinkClick r:id="rId2" action="ppaction://hlinkfile"/>
              </a:rPr>
              <a:t>Example</a:t>
            </a:r>
            <a:endParaRPr lang="en-US" dirty="0" smtClean="0"/>
          </a:p>
          <a:p>
            <a:pPr lvl="1"/>
            <a:endParaRPr lang="en-US" dirty="0"/>
          </a:p>
        </p:txBody>
      </p:sp>
    </p:spTree>
    <p:extLst>
      <p:ext uri="{BB962C8B-B14F-4D97-AF65-F5344CB8AC3E}">
        <p14:creationId xmlns:p14="http://schemas.microsoft.com/office/powerpoint/2010/main" val="29408649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Geo Location &amp; Web Storage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Locate user’s geo location</a:t>
            </a:r>
          </a:p>
          <a:p>
            <a:pPr lvl="1"/>
            <a:r>
              <a:rPr lang="en-US" dirty="0" smtClean="0"/>
              <a:t>Get the </a:t>
            </a:r>
            <a:r>
              <a:rPr lang="en-US" dirty="0" smtClean="0">
                <a:hlinkClick r:id="rId2" action="ppaction://hlinkfile"/>
              </a:rPr>
              <a:t>location</a:t>
            </a:r>
            <a:r>
              <a:rPr lang="en-US" dirty="0" smtClean="0"/>
              <a:t> of this PC</a:t>
            </a:r>
          </a:p>
          <a:p>
            <a:pPr lvl="1"/>
            <a:r>
              <a:rPr lang="en-US" dirty="0" smtClean="0"/>
              <a:t>getCurrentPosition() method is used to get the user’s position.</a:t>
            </a:r>
          </a:p>
          <a:p>
            <a:pPr lvl="1"/>
            <a:r>
              <a:rPr lang="en-US" dirty="0" smtClean="0"/>
              <a:t>See the example code for displaying different types of maps</a:t>
            </a:r>
          </a:p>
          <a:p>
            <a:endParaRPr lang="en-US" dirty="0"/>
          </a:p>
          <a:p>
            <a:r>
              <a:rPr lang="en-US" dirty="0" smtClean="0"/>
              <a:t>HTTP State Maintenance</a:t>
            </a:r>
          </a:p>
          <a:p>
            <a:pPr lvl="1"/>
            <a:r>
              <a:rPr lang="en-US" dirty="0" smtClean="0"/>
              <a:t>Before HTML5 : </a:t>
            </a:r>
          </a:p>
          <a:p>
            <a:pPr lvl="2"/>
            <a:r>
              <a:rPr lang="en-US" dirty="0" smtClean="0"/>
              <a:t>The </a:t>
            </a:r>
            <a:r>
              <a:rPr lang="en-US" dirty="0"/>
              <a:t>cookie </a:t>
            </a:r>
            <a:r>
              <a:rPr lang="en-US" dirty="0" smtClean="0"/>
              <a:t>specifications </a:t>
            </a:r>
            <a:r>
              <a:rPr lang="en-US" dirty="0"/>
              <a:t>require that browsers must meet the following requirements in order to support cookies:</a:t>
            </a:r>
          </a:p>
          <a:p>
            <a:pPr lvl="3"/>
            <a:r>
              <a:rPr lang="en-US" dirty="0"/>
              <a:t>Can support cookies as large as 4,096 bytes in size</a:t>
            </a:r>
          </a:p>
          <a:p>
            <a:pPr lvl="3"/>
            <a:r>
              <a:rPr lang="en-US" dirty="0"/>
              <a:t>Can store at least 50 cookies per domain (i.e. per website)</a:t>
            </a:r>
          </a:p>
          <a:p>
            <a:pPr lvl="3"/>
            <a:r>
              <a:rPr lang="en-US" dirty="0"/>
              <a:t>Can store at least 3000 cookies in total</a:t>
            </a:r>
          </a:p>
          <a:p>
            <a:pPr lvl="1"/>
            <a:endParaRPr lang="en-US" dirty="0" smtClean="0"/>
          </a:p>
          <a:p>
            <a:pPr lvl="1"/>
            <a:endParaRPr lang="en-US" dirty="0"/>
          </a:p>
        </p:txBody>
      </p:sp>
    </p:spTree>
    <p:extLst>
      <p:ext uri="{BB962C8B-B14F-4D97-AF65-F5344CB8AC3E}">
        <p14:creationId xmlns:p14="http://schemas.microsoft.com/office/powerpoint/2010/main" val="11390777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smtClean="0"/>
              <a:t>HTTP State Maintenance</a:t>
            </a:r>
          </a:p>
          <a:p>
            <a:pPr lvl="1"/>
            <a:r>
              <a:rPr lang="en-US" dirty="0" smtClean="0"/>
              <a:t>After HTML5</a:t>
            </a:r>
          </a:p>
          <a:p>
            <a:pPr lvl="2"/>
            <a:r>
              <a:rPr lang="en-US" dirty="0"/>
              <a:t>Local Storage</a:t>
            </a:r>
          </a:p>
          <a:p>
            <a:pPr lvl="3"/>
            <a:r>
              <a:rPr lang="en-US" dirty="0" smtClean="0"/>
              <a:t>Can store up to 5MB data</a:t>
            </a:r>
          </a:p>
          <a:p>
            <a:pPr lvl="3"/>
            <a:r>
              <a:rPr lang="en-US" dirty="0" smtClean="0"/>
              <a:t>Information is never transferred to the server</a:t>
            </a:r>
          </a:p>
          <a:p>
            <a:pPr lvl="3"/>
            <a:r>
              <a:rPr lang="en-US" dirty="0" smtClean="0"/>
              <a:t>Similar to persistent cookies concept</a:t>
            </a:r>
          </a:p>
          <a:p>
            <a:pPr lvl="2"/>
            <a:r>
              <a:rPr lang="en-US" dirty="0" smtClean="0"/>
              <a:t>Session Storage</a:t>
            </a:r>
          </a:p>
          <a:p>
            <a:pPr lvl="3"/>
            <a:r>
              <a:rPr lang="en-US" dirty="0" smtClean="0"/>
              <a:t>Similar to session cookies</a:t>
            </a:r>
          </a:p>
          <a:p>
            <a:pPr lvl="3"/>
            <a:r>
              <a:rPr lang="en-US" dirty="0" smtClean="0"/>
              <a:t>Difference is information stored would not be shared between new and old window/tab unlike in the case of session cookie.</a:t>
            </a:r>
          </a:p>
          <a:p>
            <a:pPr lvl="2"/>
            <a:endParaRPr lang="en-US" dirty="0"/>
          </a:p>
        </p:txBody>
      </p:sp>
    </p:spTree>
    <p:extLst>
      <p:ext uri="{BB962C8B-B14F-4D97-AF65-F5344CB8AC3E}">
        <p14:creationId xmlns:p14="http://schemas.microsoft.com/office/powerpoint/2010/main" val="9645156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DB</a:t>
            </a:r>
            <a:endParaRPr lang="en-US" dirty="0"/>
          </a:p>
        </p:txBody>
      </p:sp>
      <p:sp>
        <p:nvSpPr>
          <p:cNvPr id="3" name="Content Placeholder 2"/>
          <p:cNvSpPr>
            <a:spLocks noGrp="1"/>
          </p:cNvSpPr>
          <p:nvPr>
            <p:ph idx="1"/>
          </p:nvPr>
        </p:nvSpPr>
        <p:spPr/>
        <p:txBody>
          <a:bodyPr>
            <a:normAutofit fontScale="85000" lnSpcReduction="20000"/>
          </a:bodyPr>
          <a:lstStyle/>
          <a:p>
            <a:r>
              <a:rPr lang="en-US" dirty="0"/>
              <a:t>User agents need to store large numbers of objects locally in order to satisfy off-line data requirements of Web applications</a:t>
            </a:r>
            <a:r>
              <a:rPr lang="en-US" dirty="0" smtClean="0"/>
              <a:t>.</a:t>
            </a:r>
          </a:p>
          <a:p>
            <a:endParaRPr lang="en-US" dirty="0" smtClean="0"/>
          </a:p>
          <a:p>
            <a:r>
              <a:rPr lang="en-US" dirty="0" smtClean="0"/>
              <a:t>Web Storage is </a:t>
            </a:r>
            <a:r>
              <a:rPr lang="en-US" dirty="0"/>
              <a:t>useful for storing pairs of keys and their corresponding </a:t>
            </a:r>
            <a:r>
              <a:rPr lang="en-US" dirty="0" smtClean="0"/>
              <a:t>values</a:t>
            </a:r>
          </a:p>
          <a:p>
            <a:endParaRPr lang="en-US" dirty="0" smtClean="0"/>
          </a:p>
          <a:p>
            <a:r>
              <a:rPr lang="en-US" dirty="0" smtClean="0"/>
              <a:t>Limitation with web storage is </a:t>
            </a:r>
          </a:p>
          <a:p>
            <a:pPr lvl="1"/>
            <a:r>
              <a:rPr lang="en-US" dirty="0" smtClean="0"/>
              <a:t>does </a:t>
            </a:r>
            <a:r>
              <a:rPr lang="en-US" dirty="0"/>
              <a:t>not provide in-order retrieval of keys, </a:t>
            </a:r>
            <a:endParaRPr lang="en-US" dirty="0" smtClean="0"/>
          </a:p>
          <a:p>
            <a:pPr lvl="1"/>
            <a:r>
              <a:rPr lang="en-US" dirty="0" smtClean="0"/>
              <a:t>efficient </a:t>
            </a:r>
            <a:r>
              <a:rPr lang="en-US" dirty="0"/>
              <a:t>searching over values, </a:t>
            </a:r>
            <a:endParaRPr lang="en-US" dirty="0" smtClean="0"/>
          </a:p>
          <a:p>
            <a:pPr lvl="1"/>
            <a:r>
              <a:rPr lang="en-US" dirty="0" smtClean="0"/>
              <a:t>storage </a:t>
            </a:r>
            <a:r>
              <a:rPr lang="en-US" dirty="0"/>
              <a:t>of duplicate values for a key.</a:t>
            </a:r>
          </a:p>
        </p:txBody>
      </p:sp>
    </p:spTree>
    <p:extLst>
      <p:ext uri="{BB962C8B-B14F-4D97-AF65-F5344CB8AC3E}">
        <p14:creationId xmlns:p14="http://schemas.microsoft.com/office/powerpoint/2010/main" val="23786690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Through </a:t>
            </a:r>
            <a:r>
              <a:rPr lang="en-US" dirty="0" err="1" smtClean="0"/>
              <a:t>webworker</a:t>
            </a:r>
            <a:r>
              <a:rPr lang="en-US" dirty="0" smtClean="0"/>
              <a:t> we can run scripts in background threads without interfering with the user interface.</a:t>
            </a:r>
          </a:p>
          <a:p>
            <a:endParaRPr lang="en-US" dirty="0" smtClean="0"/>
          </a:p>
          <a:p>
            <a:r>
              <a:rPr lang="en-US" dirty="0" smtClean="0"/>
              <a:t>Worker can communicate with the JavaScript which initiated the web worker by posting messages to an event handler specified by that code (and vice-versa).</a:t>
            </a:r>
          </a:p>
          <a:p>
            <a:endParaRPr lang="en-US" dirty="0"/>
          </a:p>
          <a:p>
            <a:r>
              <a:rPr lang="en-US" dirty="0" smtClean="0">
                <a:hlinkClick r:id="rId2" action="ppaction://hlinkfile"/>
              </a:rPr>
              <a:t>Sample Program</a:t>
            </a:r>
            <a:endParaRPr lang="en-US" dirty="0" smtClean="0"/>
          </a:p>
          <a:p>
            <a:endParaRPr lang="en-US" dirty="0"/>
          </a:p>
        </p:txBody>
      </p:sp>
    </p:spTree>
    <p:extLst>
      <p:ext uri="{BB962C8B-B14F-4D97-AF65-F5344CB8AC3E}">
        <p14:creationId xmlns:p14="http://schemas.microsoft.com/office/powerpoint/2010/main" val="1750936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Proxy Server / Gateway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385529"/>
            <a:ext cx="4648199" cy="5211616"/>
          </a:xfrm>
        </p:spPr>
      </p:pic>
    </p:spTree>
    <p:extLst>
      <p:ext uri="{BB962C8B-B14F-4D97-AF65-F5344CB8AC3E}">
        <p14:creationId xmlns:p14="http://schemas.microsoft.com/office/powerpoint/2010/main" val="37987815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Worker’s context is different from that of window context, it is represented by DedicatedWorkerGlobalScope or SharedWorkerGlobalScope.</a:t>
            </a:r>
          </a:p>
          <a:p>
            <a:endParaRPr lang="en-US" dirty="0" smtClean="0"/>
          </a:p>
          <a:p>
            <a:r>
              <a:rPr lang="en-US" dirty="0" smtClean="0"/>
              <a:t>Rules</a:t>
            </a:r>
          </a:p>
          <a:p>
            <a:pPr lvl="1"/>
            <a:r>
              <a:rPr lang="en-US" dirty="0" smtClean="0"/>
              <a:t>You can run any JavaScript code inside a worker</a:t>
            </a:r>
          </a:p>
          <a:p>
            <a:pPr lvl="1"/>
            <a:r>
              <a:rPr lang="en-US" dirty="0" smtClean="0"/>
              <a:t>You can’t manipulate DOM inside a worker</a:t>
            </a:r>
          </a:p>
          <a:p>
            <a:pPr lvl="1"/>
            <a:r>
              <a:rPr lang="en-US" dirty="0" smtClean="0"/>
              <a:t>Can’t access some default methods or properties of window object</a:t>
            </a:r>
          </a:p>
          <a:p>
            <a:pPr lvl="1"/>
            <a:r>
              <a:rPr lang="en-US" dirty="0" smtClean="0"/>
              <a:t>For a list of methods and properties that can be accessed </a:t>
            </a:r>
            <a:r>
              <a:rPr lang="en-US" dirty="0"/>
              <a:t>from </a:t>
            </a:r>
            <a:r>
              <a:rPr lang="en-US" dirty="0" smtClean="0"/>
              <a:t>                                    </a:t>
            </a:r>
          </a:p>
          <a:p>
            <a:pPr marL="457200" lvl="1" indent="0">
              <a:buNone/>
            </a:pPr>
            <a:endParaRPr lang="en-US" sz="1000" dirty="0" smtClean="0"/>
          </a:p>
          <a:p>
            <a:pPr marL="457200" lvl="1" indent="0">
              <a:buNone/>
            </a:pPr>
            <a:r>
              <a:rPr lang="en-US" dirty="0"/>
              <a:t>	</a:t>
            </a:r>
            <a:r>
              <a:rPr lang="en-US" dirty="0" smtClean="0"/>
              <a:t>https</a:t>
            </a:r>
            <a:r>
              <a:rPr lang="en-US" dirty="0"/>
              <a:t>://</a:t>
            </a:r>
            <a:r>
              <a:rPr lang="en-US" dirty="0" smtClean="0"/>
              <a:t>developer.mozilla.org/en-US/docs/Web/API/ Web_ 	Workers_API/</a:t>
            </a:r>
            <a:r>
              <a:rPr lang="en-US" dirty="0" err="1" smtClean="0"/>
              <a:t>Functions_and_classes_available_to_workers</a:t>
            </a:r>
            <a:r>
              <a:rPr lang="en-US" dirty="0" smtClean="0"/>
              <a:t> </a:t>
            </a:r>
          </a:p>
          <a:p>
            <a:pPr lvl="1"/>
            <a:endParaRPr lang="en-US" dirty="0"/>
          </a:p>
        </p:txBody>
      </p:sp>
    </p:spTree>
    <p:extLst>
      <p:ext uri="{BB962C8B-B14F-4D97-AF65-F5344CB8AC3E}">
        <p14:creationId xmlns:p14="http://schemas.microsoft.com/office/powerpoint/2010/main" val="41162709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API (Few more)</a:t>
            </a:r>
            <a:br>
              <a:rPr lang="en-US" dirty="0" smtClean="0"/>
            </a:br>
            <a:r>
              <a:rPr lang="en-US" dirty="0" smtClean="0"/>
              <a:t>Performance Measurement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User latency is an important quality bench mark for Web applications.</a:t>
            </a:r>
          </a:p>
          <a:p>
            <a:pPr marL="457200" lvl="1" indent="0">
              <a:buNone/>
            </a:pPr>
            <a:r>
              <a:rPr lang="en-US" dirty="0" smtClean="0"/>
              <a:t>&lt;</a:t>
            </a:r>
            <a:r>
              <a:rPr lang="en-US" dirty="0"/>
              <a:t>html&gt; </a:t>
            </a:r>
            <a:endParaRPr lang="en-US" dirty="0" smtClean="0"/>
          </a:p>
          <a:p>
            <a:pPr marL="457200" lvl="1" indent="0">
              <a:buNone/>
            </a:pPr>
            <a:r>
              <a:rPr lang="en-US" dirty="0" smtClean="0"/>
              <a:t>&lt;</a:t>
            </a:r>
            <a:r>
              <a:rPr lang="en-US" dirty="0"/>
              <a:t>head&gt; </a:t>
            </a:r>
            <a:endParaRPr lang="en-US" dirty="0" smtClean="0"/>
          </a:p>
          <a:p>
            <a:pPr marL="457200" lvl="1" indent="0">
              <a:buNone/>
            </a:pPr>
            <a:r>
              <a:rPr lang="en-US" dirty="0" smtClean="0"/>
              <a:t>&lt;</a:t>
            </a:r>
            <a:r>
              <a:rPr lang="en-US" dirty="0"/>
              <a:t>script type="text/</a:t>
            </a:r>
            <a:r>
              <a:rPr lang="en-US" dirty="0" err="1"/>
              <a:t>javascript</a:t>
            </a:r>
            <a:r>
              <a:rPr lang="en-US" dirty="0"/>
              <a:t>"&gt; </a:t>
            </a:r>
            <a:endParaRPr lang="en-US" dirty="0" smtClean="0"/>
          </a:p>
          <a:p>
            <a:pPr marL="457200" lvl="1" indent="0">
              <a:buNone/>
            </a:pPr>
            <a:r>
              <a:rPr lang="en-US" dirty="0" smtClean="0"/>
              <a:t>	var </a:t>
            </a:r>
            <a:r>
              <a:rPr lang="en-US" dirty="0"/>
              <a:t>start = new Date().getTime(); </a:t>
            </a:r>
            <a:endParaRPr lang="en-US" dirty="0" smtClean="0"/>
          </a:p>
          <a:p>
            <a:pPr marL="457200" lvl="1" indent="0">
              <a:buNone/>
            </a:pPr>
            <a:r>
              <a:rPr lang="en-US" dirty="0"/>
              <a:t>	</a:t>
            </a:r>
            <a:r>
              <a:rPr lang="en-US" dirty="0" smtClean="0"/>
              <a:t>function </a:t>
            </a:r>
            <a:r>
              <a:rPr lang="en-US" dirty="0" err="1"/>
              <a:t>onLoad</a:t>
            </a:r>
            <a:r>
              <a:rPr lang="en-US" dirty="0"/>
              <a:t>() { </a:t>
            </a:r>
            <a:endParaRPr lang="en-US" dirty="0" smtClean="0"/>
          </a:p>
          <a:p>
            <a:pPr marL="457200" lvl="1" indent="0">
              <a:buNone/>
            </a:pPr>
            <a:r>
              <a:rPr lang="en-US" dirty="0"/>
              <a:t>	</a:t>
            </a:r>
            <a:r>
              <a:rPr lang="en-US" dirty="0" smtClean="0"/>
              <a:t>	var </a:t>
            </a:r>
            <a:r>
              <a:rPr lang="en-US" dirty="0"/>
              <a:t>now = new Date().getTime(); </a:t>
            </a:r>
            <a:endParaRPr lang="en-US" dirty="0" smtClean="0"/>
          </a:p>
          <a:p>
            <a:pPr marL="457200" lvl="1" indent="0">
              <a:buNone/>
            </a:pPr>
            <a:r>
              <a:rPr lang="en-US" dirty="0"/>
              <a:t>	</a:t>
            </a:r>
            <a:r>
              <a:rPr lang="en-US" dirty="0" smtClean="0"/>
              <a:t>	var </a:t>
            </a:r>
            <a:r>
              <a:rPr lang="en-US" dirty="0"/>
              <a:t>latency = now - start; alert("page loading time: " + latency); } </a:t>
            </a:r>
            <a:endParaRPr lang="en-US" dirty="0" smtClean="0"/>
          </a:p>
          <a:p>
            <a:pPr marL="457200" lvl="1" indent="0">
              <a:buNone/>
            </a:pPr>
            <a:r>
              <a:rPr lang="en-US" dirty="0" smtClean="0"/>
              <a:t>&lt;/</a:t>
            </a:r>
            <a:r>
              <a:rPr lang="en-US" dirty="0"/>
              <a:t>script&gt; </a:t>
            </a:r>
            <a:endParaRPr lang="en-US" dirty="0" smtClean="0"/>
          </a:p>
          <a:p>
            <a:pPr marL="457200" lvl="1" indent="0">
              <a:buNone/>
            </a:pPr>
            <a:r>
              <a:rPr lang="en-US" dirty="0" smtClean="0"/>
              <a:t>&lt;/</a:t>
            </a:r>
            <a:r>
              <a:rPr lang="en-US" dirty="0"/>
              <a:t>head&gt; </a:t>
            </a:r>
            <a:endParaRPr lang="en-US" dirty="0" smtClean="0"/>
          </a:p>
          <a:p>
            <a:pPr marL="457200" lvl="1" indent="0">
              <a:buNone/>
            </a:pPr>
            <a:r>
              <a:rPr lang="en-US" dirty="0" smtClean="0"/>
              <a:t>&lt;</a:t>
            </a:r>
            <a:r>
              <a:rPr lang="en-US" dirty="0"/>
              <a:t>body </a:t>
            </a:r>
            <a:r>
              <a:rPr lang="en-US" dirty="0" err="1"/>
              <a:t>onload</a:t>
            </a:r>
            <a:r>
              <a:rPr lang="en-US" dirty="0"/>
              <a:t>="</a:t>
            </a:r>
            <a:r>
              <a:rPr lang="en-US" dirty="0" err="1"/>
              <a:t>onLoad</a:t>
            </a:r>
            <a:r>
              <a:rPr lang="en-US" dirty="0"/>
              <a:t>()"&gt; </a:t>
            </a:r>
            <a:endParaRPr lang="en-US" dirty="0" smtClean="0"/>
          </a:p>
          <a:p>
            <a:pPr marL="457200" lvl="1" indent="0">
              <a:buNone/>
            </a:pPr>
            <a:r>
              <a:rPr lang="en-US" dirty="0" smtClean="0"/>
              <a:t>&lt;!- </a:t>
            </a:r>
            <a:r>
              <a:rPr lang="en-US" dirty="0"/>
              <a:t>Main page body goes from here. --&gt; &lt;/body&gt; </a:t>
            </a:r>
            <a:endParaRPr lang="en-US" dirty="0" smtClean="0"/>
          </a:p>
          <a:p>
            <a:pPr marL="457200" lvl="1" indent="0">
              <a:buNone/>
            </a:pPr>
            <a:r>
              <a:rPr lang="en-US" dirty="0" smtClean="0"/>
              <a:t>&lt;/</a:t>
            </a:r>
            <a:r>
              <a:rPr lang="en-US" dirty="0"/>
              <a:t>html</a:t>
            </a:r>
            <a:r>
              <a:rPr lang="en-US" dirty="0" smtClean="0"/>
              <a:t>&gt;</a:t>
            </a:r>
          </a:p>
          <a:p>
            <a:pPr marL="457200" lvl="1" indent="0">
              <a:buNone/>
            </a:pPr>
            <a:endParaRPr lang="en-US" dirty="0" smtClean="0"/>
          </a:p>
          <a:p>
            <a:r>
              <a:rPr lang="en-US" dirty="0" smtClean="0"/>
              <a:t>It does not give information about the time it takes to get the page from the server (details about end to end latency).</a:t>
            </a:r>
          </a:p>
        </p:txBody>
      </p:sp>
    </p:spTree>
    <p:extLst>
      <p:ext uri="{BB962C8B-B14F-4D97-AF65-F5344CB8AC3E}">
        <p14:creationId xmlns:p14="http://schemas.microsoft.com/office/powerpoint/2010/main" val="35890959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ing attribu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87" y="1295400"/>
            <a:ext cx="9025913" cy="53861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304800"/>
            <a:ext cx="7010400" cy="707886"/>
          </a:xfrm>
          <a:prstGeom prst="rect">
            <a:avLst/>
          </a:prstGeom>
          <a:noFill/>
        </p:spPr>
        <p:txBody>
          <a:bodyPr wrap="square" rtlCol="0">
            <a:spAutoFit/>
          </a:bodyPr>
          <a:lstStyle/>
          <a:p>
            <a:r>
              <a:rPr lang="en-US" sz="4000" dirty="0" smtClean="0"/>
              <a:t>Sequence of Page Loading Events</a:t>
            </a:r>
            <a:endParaRPr lang="en-US" sz="4000" dirty="0"/>
          </a:p>
        </p:txBody>
      </p:sp>
    </p:spTree>
    <p:extLst>
      <p:ext uri="{BB962C8B-B14F-4D97-AF65-F5344CB8AC3E}">
        <p14:creationId xmlns:p14="http://schemas.microsoft.com/office/powerpoint/2010/main" val="4181122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Timing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&lt;html&gt; </a:t>
            </a:r>
            <a:endParaRPr lang="en-US" dirty="0" smtClean="0"/>
          </a:p>
          <a:p>
            <a:pPr marL="0" indent="0">
              <a:buNone/>
            </a:pPr>
            <a:r>
              <a:rPr lang="en-US" dirty="0" smtClean="0"/>
              <a:t>&lt;</a:t>
            </a:r>
            <a:r>
              <a:rPr lang="en-US" dirty="0"/>
              <a:t>head&gt; </a:t>
            </a:r>
            <a:endParaRPr lang="en-US" dirty="0" smtClean="0"/>
          </a:p>
          <a:p>
            <a:pPr marL="0" indent="0">
              <a:buNone/>
            </a:pPr>
            <a:r>
              <a:rPr lang="en-US" dirty="0" smtClean="0"/>
              <a:t>&lt;</a:t>
            </a:r>
            <a:r>
              <a:rPr lang="en-US" dirty="0"/>
              <a:t>script type="text/</a:t>
            </a:r>
            <a:r>
              <a:rPr lang="en-US" dirty="0" err="1"/>
              <a:t>javascript</a:t>
            </a:r>
            <a:r>
              <a:rPr lang="en-US" dirty="0"/>
              <a:t>"&gt; </a:t>
            </a:r>
            <a:endParaRPr lang="en-US" dirty="0" smtClean="0"/>
          </a:p>
          <a:p>
            <a:pPr marL="0" indent="0">
              <a:buNone/>
            </a:pPr>
            <a:r>
              <a:rPr lang="en-US" dirty="0" smtClean="0"/>
              <a:t>	function </a:t>
            </a:r>
            <a:r>
              <a:rPr lang="en-US" dirty="0" err="1"/>
              <a:t>onLoad</a:t>
            </a:r>
            <a:r>
              <a:rPr lang="en-US" dirty="0"/>
              <a:t>() { </a:t>
            </a:r>
            <a:endParaRPr lang="en-US" dirty="0" smtClean="0"/>
          </a:p>
          <a:p>
            <a:pPr marL="0" indent="0">
              <a:buNone/>
            </a:pPr>
            <a:r>
              <a:rPr lang="en-US" dirty="0" smtClean="0"/>
              <a:t>	var </a:t>
            </a:r>
            <a:r>
              <a:rPr lang="en-US" dirty="0"/>
              <a:t>now = new Date().getTime</a:t>
            </a:r>
            <a:r>
              <a:rPr lang="en-US" dirty="0" smtClean="0"/>
              <a:t>();</a:t>
            </a:r>
          </a:p>
          <a:p>
            <a:pPr marL="0" indent="0">
              <a:buNone/>
            </a:pPr>
            <a:r>
              <a:rPr lang="en-US" dirty="0" smtClean="0"/>
              <a:t>	var </a:t>
            </a:r>
            <a:r>
              <a:rPr lang="en-US" dirty="0" err="1"/>
              <a:t>page_load_time</a:t>
            </a:r>
            <a:r>
              <a:rPr lang="en-US" dirty="0"/>
              <a:t> = now - </a:t>
            </a:r>
            <a:r>
              <a:rPr lang="en-US" dirty="0" err="1"/>
              <a:t>performance.timing.navigationStart</a:t>
            </a:r>
            <a:r>
              <a:rPr lang="en-US" dirty="0"/>
              <a:t>; </a:t>
            </a:r>
            <a:endParaRPr lang="en-US" dirty="0" smtClean="0"/>
          </a:p>
          <a:p>
            <a:pPr marL="0" indent="0">
              <a:buNone/>
            </a:pPr>
            <a:r>
              <a:rPr lang="en-US" dirty="0" smtClean="0"/>
              <a:t>	alert</a:t>
            </a:r>
            <a:r>
              <a:rPr lang="en-US" dirty="0"/>
              <a:t>("User-perceived page loading time: " + </a:t>
            </a:r>
            <a:r>
              <a:rPr lang="en-US" dirty="0" err="1"/>
              <a:t>page_load_time</a:t>
            </a:r>
            <a:r>
              <a:rPr lang="en-US" dirty="0"/>
              <a:t>); </a:t>
            </a:r>
            <a:endParaRPr lang="en-US" dirty="0" smtClean="0"/>
          </a:p>
          <a:p>
            <a:pPr marL="0" indent="0">
              <a:buNone/>
            </a:pPr>
            <a:r>
              <a:rPr lang="en-US" dirty="0"/>
              <a:t>	</a:t>
            </a:r>
            <a:r>
              <a:rPr lang="en-US" dirty="0" smtClean="0"/>
              <a:t>} </a:t>
            </a:r>
          </a:p>
          <a:p>
            <a:pPr marL="0" indent="0">
              <a:buNone/>
            </a:pPr>
            <a:r>
              <a:rPr lang="en-US" dirty="0" smtClean="0"/>
              <a:t>&lt;/</a:t>
            </a:r>
            <a:r>
              <a:rPr lang="en-US" dirty="0"/>
              <a:t>script&gt; </a:t>
            </a:r>
            <a:endParaRPr lang="en-US" dirty="0" smtClean="0"/>
          </a:p>
          <a:p>
            <a:pPr marL="0" indent="0">
              <a:buNone/>
            </a:pPr>
            <a:r>
              <a:rPr lang="en-US" dirty="0" smtClean="0"/>
              <a:t>&lt;/</a:t>
            </a:r>
            <a:r>
              <a:rPr lang="en-US" dirty="0"/>
              <a:t>head&gt; </a:t>
            </a:r>
            <a:endParaRPr lang="en-US" dirty="0" smtClean="0"/>
          </a:p>
          <a:p>
            <a:pPr marL="0" indent="0">
              <a:buNone/>
            </a:pPr>
            <a:r>
              <a:rPr lang="en-US" dirty="0" smtClean="0"/>
              <a:t>&lt;</a:t>
            </a:r>
            <a:r>
              <a:rPr lang="en-US" dirty="0"/>
              <a:t>body </a:t>
            </a:r>
            <a:r>
              <a:rPr lang="en-US" dirty="0" err="1"/>
              <a:t>onload</a:t>
            </a:r>
            <a:r>
              <a:rPr lang="en-US" dirty="0"/>
              <a:t>="</a:t>
            </a:r>
            <a:r>
              <a:rPr lang="en-US" dirty="0" err="1"/>
              <a:t>onLoad</a:t>
            </a:r>
            <a:r>
              <a:rPr lang="en-US" dirty="0" smtClean="0"/>
              <a:t>()"&gt;</a:t>
            </a:r>
          </a:p>
          <a:p>
            <a:pPr marL="0" indent="0">
              <a:buNone/>
            </a:pPr>
            <a:r>
              <a:rPr lang="en-US" dirty="0" smtClean="0"/>
              <a:t> </a:t>
            </a:r>
            <a:r>
              <a:rPr lang="en-US" dirty="0"/>
              <a:t>&lt;!- Main page body goes from here. --&gt; </a:t>
            </a:r>
            <a:endParaRPr lang="en-US" dirty="0" smtClean="0"/>
          </a:p>
          <a:p>
            <a:pPr marL="0" indent="0">
              <a:buNone/>
            </a:pPr>
            <a:r>
              <a:rPr lang="en-US" dirty="0" smtClean="0"/>
              <a:t>&lt;/</a:t>
            </a:r>
            <a:r>
              <a:rPr lang="en-US" dirty="0"/>
              <a:t>body</a:t>
            </a:r>
            <a:r>
              <a:rPr lang="en-US" dirty="0" smtClean="0"/>
              <a:t>&gt;</a:t>
            </a:r>
          </a:p>
          <a:p>
            <a:pPr marL="0" indent="0">
              <a:buNone/>
            </a:pPr>
            <a:r>
              <a:rPr lang="en-US" dirty="0" smtClean="0"/>
              <a:t> </a:t>
            </a:r>
            <a:r>
              <a:rPr lang="en-US" dirty="0"/>
              <a:t>&lt;/html&gt;</a:t>
            </a:r>
          </a:p>
        </p:txBody>
      </p:sp>
    </p:spTree>
    <p:extLst>
      <p:ext uri="{BB962C8B-B14F-4D97-AF65-F5344CB8AC3E}">
        <p14:creationId xmlns:p14="http://schemas.microsoft.com/office/powerpoint/2010/main" val="3907800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eXtensible Markup Language</a:t>
            </a:r>
            <a:endParaRPr lang="en-US" dirty="0"/>
          </a:p>
        </p:txBody>
      </p:sp>
      <p:sp>
        <p:nvSpPr>
          <p:cNvPr id="3" name="Content Placeholder 2"/>
          <p:cNvSpPr>
            <a:spLocks noGrp="1"/>
          </p:cNvSpPr>
          <p:nvPr>
            <p:ph idx="1"/>
          </p:nvPr>
        </p:nvSpPr>
        <p:spPr/>
        <p:txBody>
          <a:bodyPr/>
          <a:lstStyle/>
          <a:p>
            <a:r>
              <a:rPr lang="en-US" dirty="0" smtClean="0"/>
              <a:t>Designed for storing and transporting data</a:t>
            </a:r>
          </a:p>
          <a:p>
            <a:r>
              <a:rPr lang="en-US" dirty="0" smtClean="0"/>
              <a:t>XML document can be read by both human and machine</a:t>
            </a:r>
          </a:p>
          <a:p>
            <a:r>
              <a:rPr lang="en-US" dirty="0" smtClean="0"/>
              <a:t>XML does not use predefined tags as in the case of HTML</a:t>
            </a:r>
          </a:p>
          <a:p>
            <a:endParaRPr lang="en-US" dirty="0"/>
          </a:p>
        </p:txBody>
      </p:sp>
    </p:spTree>
    <p:extLst>
      <p:ext uri="{BB962C8B-B14F-4D97-AF65-F5344CB8AC3E}">
        <p14:creationId xmlns:p14="http://schemas.microsoft.com/office/powerpoint/2010/main" val="29583697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XML Code</a:t>
            </a:r>
            <a:endParaRPr lang="en-US" dirty="0"/>
          </a:p>
        </p:txBody>
      </p:sp>
      <p:sp>
        <p:nvSpPr>
          <p:cNvPr id="3" name="Content Placeholder 2"/>
          <p:cNvSpPr>
            <a:spLocks noGrp="1"/>
          </p:cNvSpPr>
          <p:nvPr>
            <p:ph idx="1"/>
          </p:nvPr>
        </p:nvSpPr>
        <p:spPr/>
        <p:txBody>
          <a:bodyPr/>
          <a:lstStyle/>
          <a:p>
            <a:pPr marL="0" indent="0">
              <a:buNone/>
            </a:pPr>
            <a:r>
              <a:rPr lang="en-US" dirty="0" smtClean="0"/>
              <a:t>&lt;?xml version=“1.0” encoding=“utf-8”?&gt;</a:t>
            </a:r>
          </a:p>
          <a:p>
            <a:pPr marL="0" indent="0">
              <a:buNone/>
            </a:pPr>
            <a:r>
              <a:rPr lang="en-US" dirty="0" smtClean="0"/>
              <a:t>&lt;nitf&gt;</a:t>
            </a:r>
          </a:p>
          <a:p>
            <a:pPr marL="0" indent="0">
              <a:buNone/>
            </a:pPr>
            <a:r>
              <a:rPr lang="en-US" dirty="0"/>
              <a:t> </a:t>
            </a:r>
            <a:r>
              <a:rPr lang="en-US" dirty="0" smtClean="0"/>
              <a:t>  &lt;head&gt;   </a:t>
            </a:r>
          </a:p>
          <a:p>
            <a:pPr marL="0" indent="0">
              <a:buNone/>
            </a:pPr>
            <a:r>
              <a:rPr lang="en-US" dirty="0"/>
              <a:t> </a:t>
            </a:r>
            <a:r>
              <a:rPr lang="en-US" dirty="0" smtClean="0"/>
              <a:t>       &lt;title&gt;  CDAC  &lt;/title&gt; </a:t>
            </a:r>
          </a:p>
          <a:p>
            <a:pPr marL="0" indent="0">
              <a:buNone/>
            </a:pPr>
            <a:r>
              <a:rPr lang="en-US" dirty="0"/>
              <a:t> </a:t>
            </a:r>
            <a:r>
              <a:rPr lang="en-US" dirty="0" smtClean="0"/>
              <a:t>  &lt;/head&gt;</a:t>
            </a:r>
          </a:p>
          <a:p>
            <a:pPr marL="0" indent="0">
              <a:buNone/>
            </a:pPr>
            <a:r>
              <a:rPr lang="en-US" dirty="0" smtClean="0"/>
              <a:t>&lt;/nitf&gt;</a:t>
            </a:r>
            <a:endParaRPr lang="en-US" dirty="0"/>
          </a:p>
        </p:txBody>
      </p:sp>
    </p:spTree>
    <p:extLst>
      <p:ext uri="{BB962C8B-B14F-4D97-AF65-F5344CB8AC3E}">
        <p14:creationId xmlns:p14="http://schemas.microsoft.com/office/powerpoint/2010/main" val="25321163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361" y="1676400"/>
            <a:ext cx="7810638" cy="4419600"/>
          </a:xfrm>
        </p:spPr>
      </p:pic>
    </p:spTree>
    <p:extLst>
      <p:ext uri="{BB962C8B-B14F-4D97-AF65-F5344CB8AC3E}">
        <p14:creationId xmlns:p14="http://schemas.microsoft.com/office/powerpoint/2010/main" val="1821065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Rules</a:t>
            </a:r>
            <a:endParaRPr lang="en-US" dirty="0"/>
          </a:p>
        </p:txBody>
      </p:sp>
      <p:sp>
        <p:nvSpPr>
          <p:cNvPr id="3" name="Content Placeholder 2"/>
          <p:cNvSpPr>
            <a:spLocks noGrp="1"/>
          </p:cNvSpPr>
          <p:nvPr>
            <p:ph idx="1"/>
          </p:nvPr>
        </p:nvSpPr>
        <p:spPr/>
        <p:txBody>
          <a:bodyPr/>
          <a:lstStyle/>
          <a:p>
            <a:r>
              <a:rPr lang="en-US" dirty="0" smtClean="0"/>
              <a:t>Attribute values must always be quoted</a:t>
            </a:r>
          </a:p>
          <a:p>
            <a:r>
              <a:rPr lang="en-US" dirty="0" smtClean="0"/>
              <a:t>XML elements must be properly nested</a:t>
            </a:r>
          </a:p>
          <a:p>
            <a:r>
              <a:rPr lang="en-US" dirty="0" smtClean="0"/>
              <a:t>Tags are case sensitive</a:t>
            </a:r>
          </a:p>
          <a:p>
            <a:r>
              <a:rPr lang="en-US" dirty="0" smtClean="0"/>
              <a:t>XML Prolog (&lt;?xml version=“1.0” encoding=“utf-8” ?&gt;) is optional</a:t>
            </a:r>
          </a:p>
          <a:p>
            <a:r>
              <a:rPr lang="en-US" dirty="0" smtClean="0"/>
              <a:t>The document must contain a root element</a:t>
            </a:r>
          </a:p>
          <a:p>
            <a:r>
              <a:rPr lang="en-US" dirty="0" smtClean="0"/>
              <a:t>Comments syntax is same as that of HTML.</a:t>
            </a:r>
            <a:endParaRPr lang="en-US" dirty="0"/>
          </a:p>
        </p:txBody>
      </p:sp>
    </p:spTree>
    <p:extLst>
      <p:ext uri="{BB962C8B-B14F-4D97-AF65-F5344CB8AC3E}">
        <p14:creationId xmlns:p14="http://schemas.microsoft.com/office/powerpoint/2010/main" val="30223239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References</a:t>
            </a:r>
            <a:endParaRPr lang="en-US" dirty="0"/>
          </a:p>
        </p:txBody>
      </p:sp>
      <p:sp>
        <p:nvSpPr>
          <p:cNvPr id="3" name="Content Placeholder 2"/>
          <p:cNvSpPr>
            <a:spLocks noGrp="1"/>
          </p:cNvSpPr>
          <p:nvPr>
            <p:ph idx="1"/>
          </p:nvPr>
        </p:nvSpPr>
        <p:spPr/>
        <p:txBody>
          <a:bodyPr>
            <a:normAutofit fontScale="92500"/>
          </a:bodyPr>
          <a:lstStyle/>
          <a:p>
            <a:r>
              <a:rPr lang="en-US" dirty="0" smtClean="0"/>
              <a:t>Certain symbols such as &gt;, &lt; etc., cannot be used in XML. Instead corresponding entity reference have to be used to avoid parsing errors.</a:t>
            </a:r>
          </a:p>
          <a:p>
            <a:r>
              <a:rPr lang="en-US" dirty="0" smtClean="0"/>
              <a:t>&amp;</a:t>
            </a:r>
            <a:r>
              <a:rPr lang="en-US" dirty="0" err="1" smtClean="0"/>
              <a:t>lt</a:t>
            </a:r>
            <a:r>
              <a:rPr lang="en-US" dirty="0" smtClean="0"/>
              <a:t>;         &lt;</a:t>
            </a:r>
          </a:p>
          <a:p>
            <a:r>
              <a:rPr lang="en-US" dirty="0" smtClean="0"/>
              <a:t>&amp;</a:t>
            </a:r>
            <a:r>
              <a:rPr lang="en-US" dirty="0" err="1" smtClean="0"/>
              <a:t>gt</a:t>
            </a:r>
            <a:r>
              <a:rPr lang="en-US" dirty="0" smtClean="0"/>
              <a:t>;        &gt;</a:t>
            </a:r>
          </a:p>
          <a:p>
            <a:r>
              <a:rPr lang="en-US" dirty="0" smtClean="0"/>
              <a:t>&amp;amp;    &amp;</a:t>
            </a:r>
          </a:p>
          <a:p>
            <a:r>
              <a:rPr lang="en-US" dirty="0" smtClean="0"/>
              <a:t>&amp;</a:t>
            </a:r>
            <a:r>
              <a:rPr lang="en-US" dirty="0" err="1" smtClean="0"/>
              <a:t>apos</a:t>
            </a:r>
            <a:r>
              <a:rPr lang="en-US" dirty="0" smtClean="0"/>
              <a:t>;    ‘</a:t>
            </a:r>
          </a:p>
          <a:p>
            <a:r>
              <a:rPr lang="en-US" dirty="0" smtClean="0"/>
              <a:t>&amp;</a:t>
            </a:r>
            <a:r>
              <a:rPr lang="en-US" dirty="0" err="1" smtClean="0"/>
              <a:t>quot</a:t>
            </a:r>
            <a:r>
              <a:rPr lang="en-US" dirty="0" smtClean="0"/>
              <a:t>;    “</a:t>
            </a:r>
          </a:p>
          <a:p>
            <a:endParaRPr lang="en-US" dirty="0"/>
          </a:p>
        </p:txBody>
      </p:sp>
    </p:spTree>
    <p:extLst>
      <p:ext uri="{BB962C8B-B14F-4D97-AF65-F5344CB8AC3E}">
        <p14:creationId xmlns:p14="http://schemas.microsoft.com/office/powerpoint/2010/main" val="42335497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Document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XML documents can be extended by some more information any time.</a:t>
            </a:r>
          </a:p>
          <a:p>
            <a:endParaRPr lang="en-US" dirty="0" smtClean="0"/>
          </a:p>
          <a:p>
            <a:r>
              <a:rPr lang="en-US" dirty="0" smtClean="0"/>
              <a:t>The application using the XML document will not crash or break if it is extended with some more information.</a:t>
            </a:r>
          </a:p>
          <a:p>
            <a:endParaRPr lang="en-US" dirty="0" smtClean="0"/>
          </a:p>
          <a:p>
            <a:r>
              <a:rPr lang="en-US" dirty="0" smtClean="0"/>
              <a:t>Example:</a:t>
            </a:r>
          </a:p>
          <a:p>
            <a:pPr lvl="3"/>
            <a:r>
              <a:rPr lang="en-US" dirty="0"/>
              <a:t>&lt;note&gt;</a:t>
            </a:r>
            <a:r>
              <a:rPr lang="en-US" dirty="0"/>
              <a:t/>
            </a:r>
            <a:br>
              <a:rPr lang="en-US" dirty="0"/>
            </a:br>
            <a:r>
              <a:rPr lang="en-US" dirty="0"/>
              <a:t>  &lt;date&gt;2008-01-10&lt;/date&gt;</a:t>
            </a:r>
            <a:r>
              <a:rPr lang="en-US" dirty="0"/>
              <a:t/>
            </a:r>
            <a:br>
              <a:rPr lang="en-US" dirty="0"/>
            </a:br>
            <a:r>
              <a:rPr lang="en-US" dirty="0"/>
              <a:t>  &lt;</a:t>
            </a:r>
            <a:r>
              <a:rPr lang="en-US" dirty="0" smtClean="0"/>
              <a:t>to&gt;CDAC CHN&lt;/</a:t>
            </a:r>
            <a:r>
              <a:rPr lang="en-US" dirty="0"/>
              <a:t>to&gt;</a:t>
            </a:r>
            <a:r>
              <a:rPr lang="en-US" dirty="0"/>
              <a:t/>
            </a:r>
            <a:br>
              <a:rPr lang="en-US" dirty="0"/>
            </a:br>
            <a:r>
              <a:rPr lang="en-US" dirty="0"/>
              <a:t>  &lt;</a:t>
            </a:r>
            <a:r>
              <a:rPr lang="en-US" dirty="0" smtClean="0"/>
              <a:t>from&gt;CDAC HYD&lt;/</a:t>
            </a:r>
            <a:r>
              <a:rPr lang="en-US" dirty="0"/>
              <a:t>from&gt;</a:t>
            </a:r>
            <a:r>
              <a:rPr lang="en-US" dirty="0"/>
              <a:t/>
            </a:r>
            <a:br>
              <a:rPr lang="en-US" dirty="0"/>
            </a:br>
            <a:r>
              <a:rPr lang="en-US" dirty="0"/>
              <a:t>&lt;/note&gt;</a:t>
            </a:r>
            <a:endParaRPr lang="en-US" dirty="0"/>
          </a:p>
        </p:txBody>
      </p:sp>
    </p:spTree>
    <p:extLst>
      <p:ext uri="{BB962C8B-B14F-4D97-AF65-F5344CB8AC3E}">
        <p14:creationId xmlns:p14="http://schemas.microsoft.com/office/powerpoint/2010/main" val="387010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Web Server Folder Structure</a:t>
            </a:r>
            <a:endParaRPr lang="en-US" dirty="0"/>
          </a:p>
        </p:txBody>
      </p:sp>
      <p:sp>
        <p:nvSpPr>
          <p:cNvPr id="3" name="Content Placeholder 2"/>
          <p:cNvSpPr>
            <a:spLocks noGrp="1"/>
          </p:cNvSpPr>
          <p:nvPr>
            <p:ph idx="1"/>
          </p:nvPr>
        </p:nvSpPr>
        <p:spPr>
          <a:xfrm>
            <a:off x="609600" y="1600200"/>
            <a:ext cx="8229600" cy="4525963"/>
          </a:xfrm>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20" y="1295400"/>
            <a:ext cx="8809634"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042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13279</TotalTime>
  <Words>3583</Words>
  <Application>Microsoft Office PowerPoint</Application>
  <PresentationFormat>On-screen Show (4:3)</PresentationFormat>
  <Paragraphs>705</Paragraphs>
  <Slides>89</Slides>
  <Notes>16</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HTML 5</vt:lpstr>
      <vt:lpstr>HTTP vs HTML</vt:lpstr>
      <vt:lpstr>Many application layer protocols are used on the Internet, HTTP is only one</vt:lpstr>
      <vt:lpstr>The TCP/IP protocol layers</vt:lpstr>
      <vt:lpstr>URL</vt:lpstr>
      <vt:lpstr>Web Documents</vt:lpstr>
      <vt:lpstr>Gateways</vt:lpstr>
      <vt:lpstr>Reverse Proxy Server / Gateway</vt:lpstr>
      <vt:lpstr>Apache Web Server Folder Structure</vt:lpstr>
      <vt:lpstr>Apache Server Directives</vt:lpstr>
      <vt:lpstr>SSL Configuration</vt:lpstr>
      <vt:lpstr>HTTP 1.0</vt:lpstr>
      <vt:lpstr>HTTP 1.0</vt:lpstr>
      <vt:lpstr>HTTP 1.0</vt:lpstr>
      <vt:lpstr>HTTP 1.0</vt:lpstr>
      <vt:lpstr>HTTP 1.0</vt:lpstr>
      <vt:lpstr>HTTP 1.0</vt:lpstr>
      <vt:lpstr>HTTP 1.0</vt:lpstr>
      <vt:lpstr>HTTP 1.0</vt:lpstr>
      <vt:lpstr>HTTP 1.0</vt:lpstr>
      <vt:lpstr>HTTP 1.0</vt:lpstr>
      <vt:lpstr>HTTP 1.0</vt:lpstr>
      <vt:lpstr>HTTP 1.0</vt:lpstr>
      <vt:lpstr>Http 1.0 vs 1.1</vt:lpstr>
      <vt:lpstr>How it works?</vt:lpstr>
      <vt:lpstr>HTML5: What is it?</vt:lpstr>
      <vt:lpstr>History of HTML</vt:lpstr>
      <vt:lpstr>HTML5: Origins</vt:lpstr>
      <vt:lpstr>HTML5: Ground Rules</vt:lpstr>
      <vt:lpstr>HTML5: New Features</vt:lpstr>
      <vt:lpstr>It is all about…..</vt:lpstr>
      <vt:lpstr>HTML5: Support</vt:lpstr>
      <vt:lpstr>HTML5: Example</vt:lpstr>
      <vt:lpstr>HTML5: Example</vt:lpstr>
      <vt:lpstr>HTML5: DOCTYPE</vt:lpstr>
      <vt:lpstr>Basic HTML Page Structure</vt:lpstr>
      <vt:lpstr>Elements of head tag</vt:lpstr>
      <vt:lpstr>HTML5</vt:lpstr>
      <vt:lpstr>Background</vt:lpstr>
      <vt:lpstr>Contd…</vt:lpstr>
      <vt:lpstr>Semantics</vt:lpstr>
      <vt:lpstr>Few Use cases</vt:lpstr>
      <vt:lpstr>A simple example</vt:lpstr>
      <vt:lpstr>HTML Content</vt:lpstr>
      <vt:lpstr>Content Categories</vt:lpstr>
      <vt:lpstr>Content Categories</vt:lpstr>
      <vt:lpstr>Content Category Description</vt:lpstr>
      <vt:lpstr>Web page structure</vt:lpstr>
      <vt:lpstr>HTML5  - New Elements  for better document structure</vt:lpstr>
      <vt:lpstr>Contd…</vt:lpstr>
      <vt:lpstr>Section Element</vt:lpstr>
      <vt:lpstr>Article Element</vt:lpstr>
      <vt:lpstr>Nesting of Elements</vt:lpstr>
      <vt:lpstr>HTML5: MIME types</vt:lpstr>
      <vt:lpstr>HTML5: MIME types</vt:lpstr>
      <vt:lpstr>HTML5: MIME types</vt:lpstr>
      <vt:lpstr>Form Submission</vt:lpstr>
      <vt:lpstr>Input Types</vt:lpstr>
      <vt:lpstr>Media Elements</vt:lpstr>
      <vt:lpstr>Media Elements</vt:lpstr>
      <vt:lpstr>DOM Tree</vt:lpstr>
      <vt:lpstr>Document Object Model</vt:lpstr>
      <vt:lpstr>Example</vt:lpstr>
      <vt:lpstr>DOM Examples</vt:lpstr>
      <vt:lpstr>Adding New Element</vt:lpstr>
      <vt:lpstr>Event Propagation</vt:lpstr>
      <vt:lpstr>Cascading Style Sheet</vt:lpstr>
      <vt:lpstr>Cascading Style Sheet</vt:lpstr>
      <vt:lpstr>Cascading Style Sheet</vt:lpstr>
      <vt:lpstr>Cascading Style Sheet</vt:lpstr>
      <vt:lpstr>Cascading Style Sheet</vt:lpstr>
      <vt:lpstr>Cascading Style Sheet</vt:lpstr>
      <vt:lpstr>Application Programming Interfaces</vt:lpstr>
      <vt:lpstr>HTML5 Canvas</vt:lpstr>
      <vt:lpstr>HTML5 Drag and Drop</vt:lpstr>
      <vt:lpstr>Geo Location &amp; Web Storage</vt:lpstr>
      <vt:lpstr>Contd…</vt:lpstr>
      <vt:lpstr>Web DB</vt:lpstr>
      <vt:lpstr>Web Worker</vt:lpstr>
      <vt:lpstr>Contd…</vt:lpstr>
      <vt:lpstr>Web API (Few more) Performance Measurement</vt:lpstr>
      <vt:lpstr>PowerPoint Presentation</vt:lpstr>
      <vt:lpstr>Navigation Timing</vt:lpstr>
      <vt:lpstr>eXtensible Markup Language</vt:lpstr>
      <vt:lpstr>Sample XML Code</vt:lpstr>
      <vt:lpstr>XML Tree</vt:lpstr>
      <vt:lpstr>XML Rules</vt:lpstr>
      <vt:lpstr>Entity References</vt:lpstr>
      <vt:lpstr>XML Document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dc:creator>
  <cp:lastModifiedBy>satya</cp:lastModifiedBy>
  <cp:revision>204</cp:revision>
  <dcterms:created xsi:type="dcterms:W3CDTF">2016-01-13T11:29:11Z</dcterms:created>
  <dcterms:modified xsi:type="dcterms:W3CDTF">2019-03-05T11:31:33Z</dcterms:modified>
</cp:coreProperties>
</file>