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304" r:id="rId5"/>
    <p:sldId id="307" r:id="rId6"/>
    <p:sldId id="305" r:id="rId7"/>
    <p:sldId id="306" r:id="rId8"/>
    <p:sldId id="308" r:id="rId9"/>
    <p:sldId id="301" r:id="rId10"/>
    <p:sldId id="302" r:id="rId11"/>
    <p:sldId id="303" r:id="rId12"/>
    <p:sldId id="309" r:id="rId13"/>
    <p:sldId id="310" r:id="rId14"/>
    <p:sldId id="311" r:id="rId15"/>
    <p:sldId id="315" r:id="rId16"/>
    <p:sldId id="312" r:id="rId17"/>
    <p:sldId id="314" r:id="rId18"/>
    <p:sldId id="313" r:id="rId19"/>
    <p:sldId id="282" r:id="rId20"/>
    <p:sldId id="283" r:id="rId21"/>
    <p:sldId id="284" r:id="rId22"/>
    <p:sldId id="316" r:id="rId23"/>
    <p:sldId id="285" r:id="rId24"/>
    <p:sldId id="286" r:id="rId25"/>
    <p:sldId id="292" r:id="rId26"/>
    <p:sldId id="293" r:id="rId27"/>
    <p:sldId id="288" r:id="rId28"/>
    <p:sldId id="289" r:id="rId29"/>
    <p:sldId id="291" r:id="rId30"/>
    <p:sldId id="290" r:id="rId31"/>
    <p:sldId id="287" r:id="rId32"/>
    <p:sldId id="294" r:id="rId33"/>
    <p:sldId id="295" r:id="rId34"/>
    <p:sldId id="296" r:id="rId35"/>
    <p:sldId id="276" r:id="rId36"/>
    <p:sldId id="268" r:id="rId37"/>
    <p:sldId id="269" r:id="rId38"/>
    <p:sldId id="270" r:id="rId39"/>
    <p:sldId id="277" r:id="rId40"/>
    <p:sldId id="278" r:id="rId41"/>
    <p:sldId id="279" r:id="rId42"/>
    <p:sldId id="280" r:id="rId43"/>
    <p:sldId id="281" r:id="rId44"/>
    <p:sldId id="271" r:id="rId45"/>
    <p:sldId id="272" r:id="rId46"/>
    <p:sldId id="273" r:id="rId47"/>
    <p:sldId id="274" r:id="rId48"/>
    <p:sldId id="275" r:id="rId49"/>
    <p:sldId id="297" r:id="rId50"/>
    <p:sldId id="298" r:id="rId51"/>
    <p:sldId id="299" r:id="rId52"/>
    <p:sldId id="266" r:id="rId53"/>
    <p:sldId id="261" r:id="rId54"/>
    <p:sldId id="262" r:id="rId55"/>
    <p:sldId id="263" r:id="rId56"/>
    <p:sldId id="265" r:id="rId57"/>
    <p:sldId id="259" r:id="rId58"/>
    <p:sldId id="26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1C2D10-8394-4FDD-83F5-C90FA68F88F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67898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1C2D10-8394-4FDD-83F5-C90FA68F88F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408916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1C2D10-8394-4FDD-83F5-C90FA68F88F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15463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1C2D10-8394-4FDD-83F5-C90FA68F88F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48273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C2D10-8394-4FDD-83F5-C90FA68F88F9}"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40397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1C2D10-8394-4FDD-83F5-C90FA68F88F9}"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224061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1C2D10-8394-4FDD-83F5-C90FA68F88F9}"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126921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1C2D10-8394-4FDD-83F5-C90FA68F88F9}"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101915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C2D10-8394-4FDD-83F5-C90FA68F88F9}"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142392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C2D10-8394-4FDD-83F5-C90FA68F88F9}"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301251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C2D10-8394-4FDD-83F5-C90FA68F88F9}"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631D6-F95E-418D-909B-E01514844C28}" type="slidenum">
              <a:rPr lang="en-US" smtClean="0"/>
              <a:t>‹#›</a:t>
            </a:fld>
            <a:endParaRPr lang="en-US"/>
          </a:p>
        </p:txBody>
      </p:sp>
    </p:spTree>
    <p:extLst>
      <p:ext uri="{BB962C8B-B14F-4D97-AF65-F5344CB8AC3E}">
        <p14:creationId xmlns:p14="http://schemas.microsoft.com/office/powerpoint/2010/main" val="29432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C2D10-8394-4FDD-83F5-C90FA68F88F9}" type="datetimeFigureOut">
              <a:rPr lang="en-US" smtClean="0"/>
              <a:t>12/12/2018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631D6-F95E-418D-909B-E01514844C28}" type="slidenum">
              <a:rPr lang="en-US" smtClean="0"/>
              <a:t>‹#›</a:t>
            </a:fld>
            <a:endParaRPr lang="en-US"/>
          </a:p>
        </p:txBody>
      </p:sp>
    </p:spTree>
    <p:extLst>
      <p:ext uri="{BB962C8B-B14F-4D97-AF65-F5344CB8AC3E}">
        <p14:creationId xmlns:p14="http://schemas.microsoft.com/office/powerpoint/2010/main" val="19547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N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callbackhel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lstStyle/>
          <a:p>
            <a:r>
              <a:rPr lang="en-US" dirty="0" smtClean="0">
                <a:solidFill>
                  <a:srgbClr val="FF0000"/>
                </a:solidFill>
              </a:rPr>
              <a:t>N Satyanarayana</a:t>
            </a:r>
          </a:p>
          <a:p>
            <a:r>
              <a:rPr lang="en-US" dirty="0" smtClean="0">
                <a:solidFill>
                  <a:srgbClr val="FF0000"/>
                </a:solidFill>
              </a:rPr>
              <a:t>CDAC</a:t>
            </a:r>
            <a:endParaRPr lang="en-US" dirty="0">
              <a:solidFill>
                <a:srgbClr val="FF0000"/>
              </a:solidFill>
            </a:endParaRPr>
          </a:p>
        </p:txBody>
      </p:sp>
    </p:spTree>
    <p:extLst>
      <p:ext uri="{BB962C8B-B14F-4D97-AF65-F5344CB8AC3E}">
        <p14:creationId xmlns:p14="http://schemas.microsoft.com/office/powerpoint/2010/main" val="71343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Two strings are strictly equal when they have the same sequence of characters, same length, and same characters in corresponding positions.</a:t>
            </a:r>
          </a:p>
          <a:p>
            <a:endParaRPr lang="en-US" dirty="0" smtClean="0"/>
          </a:p>
          <a:p>
            <a:r>
              <a:rPr lang="en-US" dirty="0" smtClean="0"/>
              <a:t>Two </a:t>
            </a:r>
            <a:r>
              <a:rPr lang="en-US" dirty="0"/>
              <a:t>numbers are strictly equal when they are numerically equal (have the same number value). </a:t>
            </a:r>
            <a:r>
              <a:rPr lang="en-US" dirty="0" err="1">
                <a:hlinkClick r:id="rId2" tooltip="NaN"/>
              </a:rPr>
              <a:t>NaN</a:t>
            </a:r>
            <a:r>
              <a:rPr lang="en-US" dirty="0"/>
              <a:t> is not equal to anything, including </a:t>
            </a:r>
            <a:r>
              <a:rPr lang="en-US" dirty="0" err="1"/>
              <a:t>NaN</a:t>
            </a:r>
            <a:r>
              <a:rPr lang="en-US" dirty="0"/>
              <a:t>. Positive and negative zeros are equal to one another.</a:t>
            </a:r>
          </a:p>
          <a:p>
            <a:endParaRPr lang="en-US" dirty="0" smtClean="0"/>
          </a:p>
          <a:p>
            <a:r>
              <a:rPr lang="en-US" dirty="0" smtClean="0"/>
              <a:t>Two </a:t>
            </a:r>
            <a:r>
              <a:rPr lang="en-US" dirty="0"/>
              <a:t>Boolean operands are strictly equal if both are true or both are false.</a:t>
            </a:r>
          </a:p>
          <a:p>
            <a:endParaRPr lang="en-US" dirty="0" smtClean="0"/>
          </a:p>
          <a:p>
            <a:r>
              <a:rPr lang="en-US" dirty="0" smtClean="0"/>
              <a:t>Two </a:t>
            </a:r>
            <a:r>
              <a:rPr lang="en-US" dirty="0"/>
              <a:t>distinct objects are never equal for either strict or abstract comparisons.</a:t>
            </a:r>
          </a:p>
          <a:p>
            <a:endParaRPr lang="en-US" dirty="0" smtClean="0"/>
          </a:p>
          <a:p>
            <a:r>
              <a:rPr lang="en-US" dirty="0" smtClean="0"/>
              <a:t>An </a:t>
            </a:r>
            <a:r>
              <a:rPr lang="en-US" dirty="0"/>
              <a:t>expression comparing Objects is only true if the operands reference the same Object.</a:t>
            </a:r>
          </a:p>
          <a:p>
            <a:endParaRPr lang="en-US" dirty="0" smtClean="0"/>
          </a:p>
          <a:p>
            <a:r>
              <a:rPr lang="en-US" dirty="0" smtClean="0"/>
              <a:t>Null </a:t>
            </a:r>
            <a:r>
              <a:rPr lang="en-US" dirty="0"/>
              <a:t>and Undefined Types are strictly equal to themselves and abstractly equal to each other.</a:t>
            </a:r>
          </a:p>
          <a:p>
            <a:endParaRPr lang="en-US" dirty="0"/>
          </a:p>
        </p:txBody>
      </p:sp>
    </p:spTree>
    <p:extLst>
      <p:ext uri="{BB962C8B-B14F-4D97-AF65-F5344CB8AC3E}">
        <p14:creationId xmlns:p14="http://schemas.microsoft.com/office/powerpoint/2010/main" val="313173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normAutofit lnSpcReduction="10000"/>
          </a:bodyPr>
          <a:lstStyle/>
          <a:p>
            <a:r>
              <a:rPr lang="en-US" dirty="0" smtClean="0"/>
              <a:t>== (Equality)</a:t>
            </a:r>
          </a:p>
          <a:p>
            <a:pPr lvl="1"/>
            <a:r>
              <a:rPr lang="en-US" dirty="0" smtClean="0"/>
              <a:t>Converts the operands of they are not of the same type then applies strict comparison</a:t>
            </a:r>
          </a:p>
          <a:p>
            <a:pPr lvl="1"/>
            <a:r>
              <a:rPr lang="en-US" dirty="0" smtClean="0"/>
              <a:t>1 == false // false</a:t>
            </a:r>
          </a:p>
          <a:p>
            <a:pPr lvl="1"/>
            <a:r>
              <a:rPr lang="en-US" dirty="0" smtClean="0"/>
              <a:t>1 == true //true</a:t>
            </a:r>
          </a:p>
          <a:p>
            <a:r>
              <a:rPr lang="en-US" dirty="0" smtClean="0"/>
              <a:t>!= (Inequality)</a:t>
            </a:r>
          </a:p>
          <a:p>
            <a:r>
              <a:rPr lang="en-US" dirty="0" smtClean="0"/>
              <a:t>Identity/Strict Equality (===)</a:t>
            </a:r>
          </a:p>
          <a:p>
            <a:r>
              <a:rPr lang="en-US" dirty="0" smtClean="0"/>
              <a:t>Non-identity/Strict Inequality (!==)</a:t>
            </a:r>
          </a:p>
          <a:p>
            <a:r>
              <a:rPr lang="en-US" dirty="0" smtClean="0"/>
              <a:t>&gt;, &gt;=, &lt;, &lt;=</a:t>
            </a:r>
            <a:endParaRPr lang="en-US" dirty="0"/>
          </a:p>
        </p:txBody>
      </p:sp>
    </p:spTree>
    <p:extLst>
      <p:ext uri="{BB962C8B-B14F-4D97-AF65-F5344CB8AC3E}">
        <p14:creationId xmlns:p14="http://schemas.microsoft.com/office/powerpoint/2010/main" val="319564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idx="1"/>
          </p:nvPr>
        </p:nvSpPr>
        <p:spPr/>
        <p:txBody>
          <a:bodyPr/>
          <a:lstStyle/>
          <a:p>
            <a:r>
              <a:rPr lang="en-US" dirty="0" smtClean="0"/>
              <a:t>&amp;	AND		Sets each bit 1 if both bits are 1</a:t>
            </a:r>
          </a:p>
          <a:p>
            <a:pPr lvl="1"/>
            <a:r>
              <a:rPr lang="en-US" dirty="0" smtClean="0"/>
              <a:t>Example:	5 &amp; 3 = 101 &amp; 011 = 1</a:t>
            </a:r>
          </a:p>
          <a:p>
            <a:pPr marL="2286000" lvl="5" indent="0">
              <a:buNone/>
            </a:pPr>
            <a:r>
              <a:rPr lang="en-US" dirty="0" smtClean="0"/>
              <a:t>	5 &amp; 2 = 101 &amp; 010 = 0</a:t>
            </a:r>
          </a:p>
          <a:p>
            <a:pPr marL="571500" indent="-457200"/>
            <a:r>
              <a:rPr lang="en-US" dirty="0" smtClean="0"/>
              <a:t>|   OR		Sets each bit to 1 if one of them </a:t>
            </a:r>
          </a:p>
          <a:p>
            <a:pPr marL="114300" indent="0">
              <a:buNone/>
            </a:pPr>
            <a:r>
              <a:rPr lang="en-US" dirty="0" smtClean="0"/>
              <a:t>			is 1</a:t>
            </a:r>
          </a:p>
          <a:p>
            <a:pPr marL="2286000" lvl="5" indent="0">
              <a:buNone/>
            </a:pPr>
            <a:r>
              <a:rPr lang="en-US" dirty="0"/>
              <a:t>	</a:t>
            </a:r>
            <a:endParaRPr lang="en-US" dirty="0" smtClean="0"/>
          </a:p>
          <a:p>
            <a:pPr marL="571500" indent="-457200"/>
            <a:r>
              <a:rPr lang="en-US" dirty="0" smtClean="0"/>
              <a:t>^	 XOR		Sets each bit to 1 if only of two 			bits is 1</a:t>
            </a:r>
          </a:p>
          <a:p>
            <a:pPr marL="571500" indent="-457200"/>
            <a:endParaRPr lang="en-US" dirty="0"/>
          </a:p>
        </p:txBody>
      </p:sp>
      <p:sp>
        <p:nvSpPr>
          <p:cNvPr id="4" name="TextBox 3"/>
          <p:cNvSpPr txBox="1"/>
          <p:nvPr/>
        </p:nvSpPr>
        <p:spPr>
          <a:xfrm>
            <a:off x="519545" y="5791200"/>
            <a:ext cx="8229600" cy="830997"/>
          </a:xfrm>
          <a:prstGeom prst="rect">
            <a:avLst/>
          </a:prstGeom>
          <a:solidFill>
            <a:schemeClr val="accent1"/>
          </a:solidFill>
        </p:spPr>
        <p:txBody>
          <a:bodyPr wrap="square" rtlCol="0">
            <a:spAutoFit/>
          </a:bodyPr>
          <a:lstStyle/>
          <a:p>
            <a:r>
              <a:rPr lang="en-US" sz="2400" dirty="0">
                <a:solidFill>
                  <a:schemeClr val="bg1"/>
                </a:solidFill>
              </a:rPr>
              <a:t>JavaScript stores numbers as 64 bits floating point numbers, but all bitwise operations are performed on 32 bits binary numbers.</a:t>
            </a:r>
          </a:p>
        </p:txBody>
      </p:sp>
    </p:spTree>
    <p:extLst>
      <p:ext uri="{BB962C8B-B14F-4D97-AF65-F5344CB8AC3E}">
        <p14:creationId xmlns:p14="http://schemas.microsoft.com/office/powerpoint/2010/main" val="175781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t>&lt;&lt;	  zero fill left shift	Pushes zero from right side and let leftmost falloff</a:t>
            </a:r>
          </a:p>
          <a:p>
            <a:r>
              <a:rPr lang="en-US" dirty="0" smtClean="0"/>
              <a:t>&gt;&gt;	  sign propagating right shift 	The new left most bit will be same as previous left most bit hence sign bit will be preserved</a:t>
            </a:r>
          </a:p>
          <a:p>
            <a:r>
              <a:rPr lang="en-US" dirty="0" smtClean="0"/>
              <a:t>&gt;&gt;&gt; zero fill right shift	Pushes zero in the left most bits</a:t>
            </a:r>
          </a:p>
          <a:p>
            <a:r>
              <a:rPr lang="en-US" dirty="0" smtClean="0"/>
              <a:t>Example:        9 &gt;&gt; 2 = 2; 9 &lt;&lt; 2 = 36</a:t>
            </a:r>
          </a:p>
          <a:p>
            <a:pPr marL="0" indent="0">
              <a:buNone/>
            </a:pPr>
            <a:r>
              <a:rPr lang="en-US" dirty="0" smtClean="0"/>
              <a:t>		       -9 &gt;&gt; 2 = -3; -9 &gt;&gt;&gt; = 1073741821</a:t>
            </a:r>
          </a:p>
          <a:p>
            <a:pPr lvl="6"/>
            <a:endParaRPr lang="en-US" dirty="0"/>
          </a:p>
        </p:txBody>
      </p:sp>
      <p:sp>
        <p:nvSpPr>
          <p:cNvPr id="4" name="TextBox 3"/>
          <p:cNvSpPr txBox="1"/>
          <p:nvPr/>
        </p:nvSpPr>
        <p:spPr>
          <a:xfrm>
            <a:off x="1219200" y="6280296"/>
            <a:ext cx="6920345" cy="369332"/>
          </a:xfrm>
          <a:prstGeom prst="rect">
            <a:avLst/>
          </a:prstGeom>
          <a:solidFill>
            <a:schemeClr val="accent1"/>
          </a:solidFill>
        </p:spPr>
        <p:txBody>
          <a:bodyPr wrap="square" rtlCol="0">
            <a:spAutoFit/>
          </a:bodyPr>
          <a:lstStyle/>
          <a:p>
            <a:r>
              <a:rPr lang="en-US" dirty="0">
                <a:solidFill>
                  <a:schemeClr val="bg1"/>
                </a:solidFill>
                <a:latin typeface="Open Sans"/>
              </a:rPr>
              <a:t>Bitwise shifting any number </a:t>
            </a:r>
            <a:r>
              <a:rPr lang="en-US" b="1" dirty="0">
                <a:solidFill>
                  <a:schemeClr val="bg1"/>
                </a:solidFill>
                <a:latin typeface="Open Sans"/>
              </a:rPr>
              <a:t>x</a:t>
            </a:r>
            <a:r>
              <a:rPr lang="en-US" dirty="0">
                <a:solidFill>
                  <a:schemeClr val="bg1"/>
                </a:solidFill>
                <a:latin typeface="Open Sans"/>
              </a:rPr>
              <a:t> to the left by </a:t>
            </a:r>
            <a:r>
              <a:rPr lang="en-US" b="1" dirty="0">
                <a:solidFill>
                  <a:schemeClr val="bg1"/>
                </a:solidFill>
                <a:latin typeface="Open Sans"/>
              </a:rPr>
              <a:t>y</a:t>
            </a:r>
            <a:r>
              <a:rPr lang="en-US" dirty="0">
                <a:solidFill>
                  <a:schemeClr val="bg1"/>
                </a:solidFill>
                <a:latin typeface="Open Sans"/>
              </a:rPr>
              <a:t> bits yields </a:t>
            </a:r>
            <a:r>
              <a:rPr lang="en-US" b="1" dirty="0">
                <a:solidFill>
                  <a:schemeClr val="bg1"/>
                </a:solidFill>
                <a:latin typeface="Open Sans"/>
              </a:rPr>
              <a:t>x * 2^y</a:t>
            </a:r>
            <a:r>
              <a:rPr lang="en-US" dirty="0" smtClean="0">
                <a:solidFill>
                  <a:schemeClr val="bg1"/>
                </a:solidFill>
                <a:latin typeface="Open Sans"/>
              </a:rPr>
              <a:t>.</a:t>
            </a:r>
          </a:p>
        </p:txBody>
      </p:sp>
    </p:spTree>
    <p:extLst>
      <p:ext uri="{BB962C8B-B14F-4D97-AF65-F5344CB8AC3E}">
        <p14:creationId xmlns:p14="http://schemas.microsoft.com/office/powerpoint/2010/main" val="194423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from Binary to Decimal</a:t>
            </a:r>
            <a:endParaRPr lang="en-US" dirty="0"/>
          </a:p>
        </p:txBody>
      </p:sp>
      <p:sp>
        <p:nvSpPr>
          <p:cNvPr id="3" name="Content Placeholder 2"/>
          <p:cNvSpPr>
            <a:spLocks noGrp="1"/>
          </p:cNvSpPr>
          <p:nvPr>
            <p:ph idx="1"/>
          </p:nvPr>
        </p:nvSpPr>
        <p:spPr/>
        <p:txBody>
          <a:bodyPr/>
          <a:lstStyle/>
          <a:p>
            <a:r>
              <a:rPr lang="en-US" dirty="0" smtClean="0"/>
              <a:t>Binary to Decimal</a:t>
            </a:r>
          </a:p>
          <a:p>
            <a:pPr lvl="1"/>
            <a:r>
              <a:rPr lang="en-US" dirty="0" smtClean="0"/>
              <a:t>Example:</a:t>
            </a:r>
          </a:p>
          <a:p>
            <a:pPr marL="457200" lvl="1" indent="0">
              <a:buNone/>
            </a:pPr>
            <a:r>
              <a:rPr lang="en-US" dirty="0" smtClean="0"/>
              <a:t>		</a:t>
            </a:r>
            <a:r>
              <a:rPr lang="en-US" dirty="0" err="1" smtClean="0"/>
              <a:t>var</a:t>
            </a:r>
            <a:r>
              <a:rPr lang="en-US" dirty="0" smtClean="0"/>
              <a:t> </a:t>
            </a:r>
            <a:r>
              <a:rPr lang="en-US" dirty="0" err="1" smtClean="0"/>
              <a:t>binaryno</a:t>
            </a:r>
            <a:r>
              <a:rPr lang="en-US" dirty="0" smtClean="0"/>
              <a:t> = “1001”;</a:t>
            </a:r>
          </a:p>
          <a:p>
            <a:pPr marL="457200" lvl="1" indent="0">
              <a:buNone/>
            </a:pPr>
            <a:r>
              <a:rPr lang="en-US" dirty="0" smtClean="0"/>
              <a:t>		console.log(</a:t>
            </a:r>
            <a:r>
              <a:rPr lang="en-US" dirty="0" err="1" smtClean="0"/>
              <a:t>parseInt</a:t>
            </a:r>
            <a:r>
              <a:rPr lang="en-US" dirty="0" smtClean="0"/>
              <a:t>(</a:t>
            </a:r>
            <a:r>
              <a:rPr lang="en-US" dirty="0" err="1" smtClean="0"/>
              <a:t>binaryno</a:t>
            </a:r>
            <a:r>
              <a:rPr lang="en-US" dirty="0" smtClean="0"/>
              <a:t>, 2));</a:t>
            </a:r>
          </a:p>
          <a:p>
            <a:r>
              <a:rPr lang="en-US" dirty="0" smtClean="0"/>
              <a:t>Decimal to Binary</a:t>
            </a:r>
          </a:p>
          <a:p>
            <a:pPr lvl="1"/>
            <a:r>
              <a:rPr lang="en-US" dirty="0" smtClean="0"/>
              <a:t>Example:</a:t>
            </a:r>
          </a:p>
          <a:p>
            <a:pPr marL="457200" lvl="1" indent="0">
              <a:buNone/>
            </a:pPr>
            <a:r>
              <a:rPr lang="en-US" dirty="0"/>
              <a:t>	</a:t>
            </a:r>
            <a:r>
              <a:rPr lang="en-US" dirty="0" smtClean="0"/>
              <a:t>	</a:t>
            </a:r>
            <a:r>
              <a:rPr lang="en-US" dirty="0" err="1" smtClean="0"/>
              <a:t>var</a:t>
            </a:r>
            <a:r>
              <a:rPr lang="en-US" dirty="0" smtClean="0"/>
              <a:t> </a:t>
            </a:r>
            <a:r>
              <a:rPr lang="en-US" dirty="0" err="1" smtClean="0"/>
              <a:t>decimalno</a:t>
            </a:r>
            <a:r>
              <a:rPr lang="en-US" dirty="0" smtClean="0"/>
              <a:t> = 9;</a:t>
            </a:r>
          </a:p>
          <a:p>
            <a:pPr marL="457200" lvl="1" indent="0">
              <a:buNone/>
            </a:pPr>
            <a:r>
              <a:rPr lang="en-US" dirty="0"/>
              <a:t>	</a:t>
            </a:r>
            <a:r>
              <a:rPr lang="en-US" dirty="0" smtClean="0"/>
              <a:t>	console.log(</a:t>
            </a:r>
            <a:r>
              <a:rPr lang="en-US" dirty="0" err="1" smtClean="0"/>
              <a:t>decimalno.toString</a:t>
            </a:r>
            <a:r>
              <a:rPr lang="en-US" dirty="0" smtClean="0"/>
              <a:t>(2));</a:t>
            </a:r>
          </a:p>
        </p:txBody>
      </p:sp>
    </p:spTree>
    <p:extLst>
      <p:ext uri="{BB962C8B-B14F-4D97-AF65-F5344CB8AC3E}">
        <p14:creationId xmlns:p14="http://schemas.microsoft.com/office/powerpoint/2010/main" val="238899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Array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 an array:  </a:t>
            </a:r>
            <a:r>
              <a:rPr lang="en-US" dirty="0" err="1" smtClean="0"/>
              <a:t>var</a:t>
            </a:r>
            <a:r>
              <a:rPr lang="en-US" dirty="0" smtClean="0"/>
              <a:t> fruits = [‘</a:t>
            </a:r>
            <a:r>
              <a:rPr lang="en-US" dirty="0" err="1" smtClean="0"/>
              <a:t>apple’,’banana</a:t>
            </a:r>
            <a:r>
              <a:rPr lang="en-US" dirty="0" smtClean="0"/>
              <a:t>’]</a:t>
            </a:r>
          </a:p>
          <a:p>
            <a:r>
              <a:rPr lang="en-US" dirty="0" smtClean="0"/>
              <a:t>Access an array: console.log(fruits[1]);</a:t>
            </a:r>
          </a:p>
          <a:p>
            <a:r>
              <a:rPr lang="en-US" dirty="0" smtClean="0"/>
              <a:t>Loop over an array:</a:t>
            </a:r>
          </a:p>
          <a:p>
            <a:pPr lvl="1"/>
            <a:r>
              <a:rPr lang="en-US" dirty="0" err="1" smtClean="0"/>
              <a:t>fruits.forEach</a:t>
            </a:r>
            <a:r>
              <a:rPr lang="en-US" dirty="0" smtClean="0"/>
              <a:t>(function(</a:t>
            </a:r>
            <a:r>
              <a:rPr lang="en-US" dirty="0" err="1" smtClean="0"/>
              <a:t>item,idx,arr</a:t>
            </a:r>
            <a:r>
              <a:rPr lang="en-US" dirty="0" smtClean="0"/>
              <a:t>){console.log(</a:t>
            </a:r>
            <a:r>
              <a:rPr lang="en-US" dirty="0" err="1" smtClean="0"/>
              <a:t>item,idx</a:t>
            </a:r>
            <a:r>
              <a:rPr lang="en-US" dirty="0" smtClean="0"/>
              <a:t>});</a:t>
            </a:r>
          </a:p>
          <a:p>
            <a:r>
              <a:rPr lang="en-US" dirty="0" smtClean="0"/>
              <a:t>Add to end of array: </a:t>
            </a:r>
            <a:r>
              <a:rPr lang="en-US" dirty="0" err="1" smtClean="0"/>
              <a:t>fruits.push</a:t>
            </a:r>
            <a:r>
              <a:rPr lang="en-US" dirty="0" smtClean="0"/>
              <a:t>(‘orange’);</a:t>
            </a:r>
          </a:p>
          <a:p>
            <a:r>
              <a:rPr lang="en-US" dirty="0" smtClean="0"/>
              <a:t>Remove from end of array: </a:t>
            </a:r>
            <a:r>
              <a:rPr lang="en-US" dirty="0" err="1" smtClean="0"/>
              <a:t>var</a:t>
            </a:r>
            <a:r>
              <a:rPr lang="en-US" dirty="0" smtClean="0"/>
              <a:t> </a:t>
            </a:r>
            <a:r>
              <a:rPr lang="en-US" dirty="0" err="1" smtClean="0"/>
              <a:t>ft</a:t>
            </a:r>
            <a:r>
              <a:rPr lang="en-US" dirty="0" smtClean="0"/>
              <a:t>=</a:t>
            </a:r>
            <a:r>
              <a:rPr lang="en-US" dirty="0" err="1" smtClean="0"/>
              <a:t>fruits.pop</a:t>
            </a:r>
            <a:r>
              <a:rPr lang="en-US" dirty="0" smtClean="0"/>
              <a:t>();</a:t>
            </a:r>
          </a:p>
          <a:p>
            <a:r>
              <a:rPr lang="en-US" dirty="0" smtClean="0"/>
              <a:t>Add to front of array: </a:t>
            </a:r>
            <a:r>
              <a:rPr lang="en-US" dirty="0" err="1" smtClean="0"/>
              <a:t>fruits.unshift</a:t>
            </a:r>
            <a:r>
              <a:rPr lang="en-US" dirty="0" smtClean="0"/>
              <a:t>(‘pineapple’);</a:t>
            </a:r>
          </a:p>
          <a:p>
            <a:r>
              <a:rPr lang="en-US" dirty="0" smtClean="0"/>
              <a:t>Remove from front of array: </a:t>
            </a:r>
            <a:r>
              <a:rPr lang="en-US" dirty="0" err="1" smtClean="0"/>
              <a:t>fruits.shift</a:t>
            </a:r>
            <a:r>
              <a:rPr lang="en-US" dirty="0" smtClean="0"/>
              <a:t>();</a:t>
            </a:r>
          </a:p>
          <a:p>
            <a:r>
              <a:rPr lang="en-US" dirty="0" smtClean="0"/>
              <a:t>Remove at a specified index: </a:t>
            </a:r>
            <a:r>
              <a:rPr lang="en-US" dirty="0" err="1" smtClean="0"/>
              <a:t>var</a:t>
            </a:r>
            <a:r>
              <a:rPr lang="en-US" dirty="0" smtClean="0"/>
              <a:t> </a:t>
            </a:r>
            <a:r>
              <a:rPr lang="en-US" dirty="0" err="1" smtClean="0"/>
              <a:t>ritems</a:t>
            </a:r>
            <a:r>
              <a:rPr lang="en-US" dirty="0" smtClean="0"/>
              <a:t> = </a:t>
            </a:r>
            <a:r>
              <a:rPr lang="en-US" dirty="0" err="1" smtClean="0"/>
              <a:t>fruits.splice</a:t>
            </a:r>
            <a:r>
              <a:rPr lang="en-US" dirty="0" smtClean="0"/>
              <a:t>(</a:t>
            </a:r>
            <a:r>
              <a:rPr lang="en-US" dirty="0" err="1" smtClean="0"/>
              <a:t>index,no</a:t>
            </a:r>
            <a:r>
              <a:rPr lang="en-US" dirty="0" smtClean="0"/>
              <a:t> of items);</a:t>
            </a:r>
          </a:p>
          <a:p>
            <a:r>
              <a:rPr lang="en-US" dirty="0" smtClean="0"/>
              <a:t>Copy of an array: </a:t>
            </a:r>
            <a:r>
              <a:rPr lang="en-US" dirty="0" err="1" smtClean="0"/>
              <a:t>var</a:t>
            </a:r>
            <a:r>
              <a:rPr lang="en-US" dirty="0" smtClean="0"/>
              <a:t> </a:t>
            </a:r>
            <a:r>
              <a:rPr lang="en-US" dirty="0" err="1" smtClean="0"/>
              <a:t>copyfruits</a:t>
            </a:r>
            <a:r>
              <a:rPr lang="en-US" dirty="0" smtClean="0"/>
              <a:t> = </a:t>
            </a:r>
            <a:r>
              <a:rPr lang="en-US" dirty="0" err="1" smtClean="0"/>
              <a:t>fruits.slice</a:t>
            </a:r>
            <a:r>
              <a:rPr lang="en-US" dirty="0" smtClean="0"/>
              <a:t>()</a:t>
            </a:r>
            <a:endParaRPr lang="en-US" dirty="0"/>
          </a:p>
        </p:txBody>
      </p:sp>
    </p:spTree>
    <p:extLst>
      <p:ext uri="{BB962C8B-B14F-4D97-AF65-F5344CB8AC3E}">
        <p14:creationId xmlns:p14="http://schemas.microsoft.com/office/powerpoint/2010/main" val="265876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try {  statements } catch (</a:t>
            </a:r>
            <a:r>
              <a:rPr lang="en-US" dirty="0" err="1" smtClean="0"/>
              <a:t>exception_variable</a:t>
            </a:r>
            <a:r>
              <a:rPr lang="en-US" dirty="0" smtClean="0"/>
              <a:t> if condition){ catch statements } finally { finally statements }</a:t>
            </a:r>
          </a:p>
          <a:p>
            <a:endParaRPr lang="en-US" dirty="0" smtClean="0"/>
          </a:p>
          <a:p>
            <a:r>
              <a:rPr lang="en-US" dirty="0" smtClean="0"/>
              <a:t>Three forms of block can be written</a:t>
            </a:r>
          </a:p>
          <a:p>
            <a:pPr lvl="1"/>
            <a:r>
              <a:rPr lang="en-US" dirty="0" smtClean="0"/>
              <a:t>try{}catch()</a:t>
            </a:r>
          </a:p>
          <a:p>
            <a:pPr lvl="1"/>
            <a:r>
              <a:rPr lang="en-US" dirty="0" smtClean="0"/>
              <a:t>try{}finally()</a:t>
            </a:r>
          </a:p>
          <a:p>
            <a:pPr lvl="1"/>
            <a:r>
              <a:rPr lang="en-US" dirty="0" smtClean="0"/>
              <a:t>try{}catch()finally()</a:t>
            </a:r>
          </a:p>
          <a:p>
            <a:endParaRPr lang="en-US" dirty="0"/>
          </a:p>
          <a:p>
            <a:endParaRPr lang="en-US" dirty="0"/>
          </a:p>
        </p:txBody>
      </p:sp>
    </p:spTree>
    <p:extLst>
      <p:ext uri="{BB962C8B-B14F-4D97-AF65-F5344CB8AC3E}">
        <p14:creationId xmlns:p14="http://schemas.microsoft.com/office/powerpoint/2010/main" val="198561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Throwing a custom error:</a:t>
            </a:r>
          </a:p>
          <a:p>
            <a:pPr marL="0" indent="0">
              <a:buNone/>
            </a:pPr>
            <a:r>
              <a:rPr lang="en-US" dirty="0" smtClean="0"/>
              <a:t>	</a:t>
            </a:r>
            <a:r>
              <a:rPr lang="en-US" dirty="0" err="1" smtClean="0"/>
              <a:t>var</a:t>
            </a:r>
            <a:r>
              <a:rPr lang="en-US" dirty="0" smtClean="0"/>
              <a:t> </a:t>
            </a:r>
            <a:r>
              <a:rPr lang="en-US" dirty="0"/>
              <a:t>e = new Error('Malformed input'); </a:t>
            </a:r>
            <a:endParaRPr lang="en-US" dirty="0" smtClean="0"/>
          </a:p>
          <a:p>
            <a:pPr marL="0" indent="0">
              <a:buNone/>
            </a:pPr>
            <a:r>
              <a:rPr lang="en-US" dirty="0" smtClean="0"/>
              <a:t>	e.name </a:t>
            </a:r>
            <a:r>
              <a:rPr lang="en-US" dirty="0"/>
              <a:t>= '</a:t>
            </a:r>
            <a:r>
              <a:rPr lang="en-US" dirty="0" err="1"/>
              <a:t>ParseError</a:t>
            </a:r>
            <a:r>
              <a:rPr lang="en-US" dirty="0"/>
              <a:t>'; </a:t>
            </a:r>
            <a:endParaRPr lang="en-US" dirty="0" smtClean="0"/>
          </a:p>
          <a:p>
            <a:pPr marL="0" indent="0">
              <a:buNone/>
            </a:pPr>
            <a:r>
              <a:rPr lang="en-US" dirty="0"/>
              <a:t>	</a:t>
            </a:r>
            <a:r>
              <a:rPr lang="en-US" dirty="0" smtClean="0"/>
              <a:t>throw </a:t>
            </a:r>
            <a:r>
              <a:rPr lang="en-US" dirty="0"/>
              <a:t>e; </a:t>
            </a:r>
            <a:endParaRPr lang="en-US" dirty="0" smtClean="0"/>
          </a:p>
          <a:p>
            <a:endParaRPr lang="en-US" dirty="0" smtClean="0"/>
          </a:p>
          <a:p>
            <a:r>
              <a:rPr lang="en-US" dirty="0" err="1" smtClean="0"/>
              <a:t>e.toString</a:t>
            </a:r>
            <a:r>
              <a:rPr lang="en-US" dirty="0"/>
              <a:t>() would return '</a:t>
            </a:r>
            <a:r>
              <a:rPr lang="en-US" dirty="0" err="1"/>
              <a:t>ParseError</a:t>
            </a:r>
            <a:r>
              <a:rPr lang="en-US" dirty="0"/>
              <a:t>: Malformed input'</a:t>
            </a:r>
          </a:p>
        </p:txBody>
      </p:sp>
    </p:spTree>
    <p:extLst>
      <p:ext uri="{BB962C8B-B14F-4D97-AF65-F5344CB8AC3E}">
        <p14:creationId xmlns:p14="http://schemas.microsoft.com/office/powerpoint/2010/main" val="20850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typeof</a:t>
            </a:r>
            <a:r>
              <a:rPr lang="en-US" dirty="0" smtClean="0"/>
              <a:t> and </a:t>
            </a:r>
            <a:r>
              <a:rPr lang="en-US" dirty="0" err="1" smtClean="0"/>
              <a:t>instanceof</a:t>
            </a:r>
            <a:endParaRPr lang="en-US" dirty="0"/>
          </a:p>
        </p:txBody>
      </p:sp>
      <p:sp>
        <p:nvSpPr>
          <p:cNvPr id="3" name="Content Placeholder 2"/>
          <p:cNvSpPr>
            <a:spLocks noGrp="1"/>
          </p:cNvSpPr>
          <p:nvPr>
            <p:ph idx="1"/>
          </p:nvPr>
        </p:nvSpPr>
        <p:spPr/>
        <p:txBody>
          <a:bodyPr/>
          <a:lstStyle/>
          <a:p>
            <a:r>
              <a:rPr lang="en-US" dirty="0" err="1" smtClean="0"/>
              <a:t>typeof</a:t>
            </a:r>
            <a:r>
              <a:rPr lang="en-US" dirty="0" smtClean="0"/>
              <a:t> verifies the data type of the value</a:t>
            </a:r>
          </a:p>
          <a:p>
            <a:r>
              <a:rPr lang="en-US" dirty="0" err="1"/>
              <a:t>i</a:t>
            </a:r>
            <a:r>
              <a:rPr lang="en-US" dirty="0" err="1" smtClean="0"/>
              <a:t>nstanceof</a:t>
            </a:r>
            <a:r>
              <a:rPr lang="en-US" dirty="0" smtClean="0"/>
              <a:t> verifies whether the value is an instance of a specific class</a:t>
            </a:r>
          </a:p>
          <a:p>
            <a:r>
              <a:rPr lang="en-US" dirty="0" smtClean="0"/>
              <a:t>Example:</a:t>
            </a:r>
          </a:p>
          <a:p>
            <a:pPr lvl="1"/>
            <a:r>
              <a:rPr lang="en-US" dirty="0" err="1" smtClean="0"/>
              <a:t>var</a:t>
            </a:r>
            <a:r>
              <a:rPr lang="en-US" dirty="0" smtClean="0"/>
              <a:t> s = “</a:t>
            </a:r>
            <a:r>
              <a:rPr lang="en-US" dirty="0" err="1" smtClean="0"/>
              <a:t>abc</a:t>
            </a:r>
            <a:r>
              <a:rPr lang="en-US" dirty="0" smtClean="0"/>
              <a:t>” </a:t>
            </a:r>
          </a:p>
          <a:p>
            <a:pPr lvl="2"/>
            <a:r>
              <a:rPr lang="en-US" dirty="0" smtClean="0"/>
              <a:t>console.log(</a:t>
            </a:r>
            <a:r>
              <a:rPr lang="en-US" dirty="0" err="1" smtClean="0"/>
              <a:t>typeof</a:t>
            </a:r>
            <a:r>
              <a:rPr lang="en-US" dirty="0" smtClean="0"/>
              <a:t> s ) //outputs string</a:t>
            </a:r>
          </a:p>
          <a:p>
            <a:pPr lvl="1"/>
            <a:r>
              <a:rPr lang="en-US" dirty="0" err="1" smtClean="0"/>
              <a:t>var</a:t>
            </a:r>
            <a:r>
              <a:rPr lang="en-US" dirty="0" smtClean="0"/>
              <a:t> s = new String(“</a:t>
            </a:r>
            <a:r>
              <a:rPr lang="en-US" dirty="0" err="1" smtClean="0"/>
              <a:t>abc</a:t>
            </a:r>
            <a:r>
              <a:rPr lang="en-US" dirty="0" smtClean="0"/>
              <a:t>”)</a:t>
            </a:r>
          </a:p>
          <a:p>
            <a:pPr lvl="2"/>
            <a:r>
              <a:rPr lang="en-US" dirty="0" smtClean="0"/>
              <a:t>console.log(s </a:t>
            </a:r>
            <a:r>
              <a:rPr lang="en-US" dirty="0" err="1" smtClean="0"/>
              <a:t>instanceof</a:t>
            </a:r>
            <a:r>
              <a:rPr lang="en-US" dirty="0" smtClean="0"/>
              <a:t> String) //outputs true</a:t>
            </a:r>
            <a:endParaRPr lang="en-US" dirty="0"/>
          </a:p>
        </p:txBody>
      </p:sp>
    </p:spTree>
    <p:extLst>
      <p:ext uri="{BB962C8B-B14F-4D97-AF65-F5344CB8AC3E}">
        <p14:creationId xmlns:p14="http://schemas.microsoft.com/office/powerpoint/2010/main" val="299394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a:bodyPr>
          <a:lstStyle/>
          <a:p>
            <a:r>
              <a:rPr lang="en-US" dirty="0" smtClean="0"/>
              <a:t>Every function in JavaScript is a Function object</a:t>
            </a:r>
          </a:p>
          <a:p>
            <a:endParaRPr lang="en-US" dirty="0" smtClean="0"/>
          </a:p>
          <a:p>
            <a:r>
              <a:rPr lang="en-US" dirty="0" smtClean="0"/>
              <a:t>A function without return statement will return undefined and in case of constructor function the object will be returned.</a:t>
            </a:r>
          </a:p>
          <a:p>
            <a:endParaRPr lang="en-US" dirty="0" smtClean="0"/>
          </a:p>
          <a:p>
            <a:r>
              <a:rPr lang="en-US" dirty="0" smtClean="0"/>
              <a:t>A function definition can be assigned to a variable like any other primitive or object reference.</a:t>
            </a:r>
            <a:endParaRPr lang="en-US" dirty="0"/>
          </a:p>
        </p:txBody>
      </p:sp>
    </p:spTree>
    <p:extLst>
      <p:ext uri="{BB962C8B-B14F-4D97-AF65-F5344CB8AC3E}">
        <p14:creationId xmlns:p14="http://schemas.microsoft.com/office/powerpoint/2010/main" val="848790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FF0000"/>
                </a:solidFill>
              </a:rPr>
              <a:t>Data types				</a:t>
            </a:r>
          </a:p>
          <a:p>
            <a:r>
              <a:rPr lang="en-US" dirty="0" smtClean="0">
                <a:solidFill>
                  <a:srgbClr val="FF0000"/>
                </a:solidFill>
              </a:rPr>
              <a:t>Comparison Operators </a:t>
            </a:r>
          </a:p>
          <a:p>
            <a:r>
              <a:rPr lang="en-US" dirty="0" smtClean="0">
                <a:solidFill>
                  <a:srgbClr val="FF0000"/>
                </a:solidFill>
              </a:rPr>
              <a:t>JavaScript Arrays, Objects</a:t>
            </a:r>
          </a:p>
          <a:p>
            <a:endParaRPr lang="en-US" dirty="0" smtClean="0">
              <a:solidFill>
                <a:srgbClr val="0070C0"/>
              </a:solidFill>
            </a:endParaRPr>
          </a:p>
          <a:p>
            <a:r>
              <a:rPr lang="en-US" dirty="0" smtClean="0">
                <a:solidFill>
                  <a:srgbClr val="0070C0"/>
                </a:solidFill>
              </a:rPr>
              <a:t>Functions</a:t>
            </a:r>
          </a:p>
          <a:p>
            <a:r>
              <a:rPr lang="en-US" dirty="0" smtClean="0">
                <a:solidFill>
                  <a:srgbClr val="0070C0"/>
                </a:solidFill>
              </a:rPr>
              <a:t>Asynchronous Handling</a:t>
            </a:r>
          </a:p>
          <a:p>
            <a:r>
              <a:rPr lang="en-US" dirty="0" smtClean="0">
                <a:solidFill>
                  <a:srgbClr val="0070C0"/>
                </a:solidFill>
              </a:rPr>
              <a:t>Memory Management</a:t>
            </a:r>
            <a:endParaRPr lang="en-US" dirty="0">
              <a:solidFill>
                <a:srgbClr val="0070C0"/>
              </a:solidFill>
            </a:endParaRPr>
          </a:p>
        </p:txBody>
      </p:sp>
    </p:spTree>
    <p:extLst>
      <p:ext uri="{BB962C8B-B14F-4D97-AF65-F5344CB8AC3E}">
        <p14:creationId xmlns:p14="http://schemas.microsoft.com/office/powerpoint/2010/main" val="3809070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function ABC (</a:t>
            </a:r>
            <a:r>
              <a:rPr lang="en-US" dirty="0" err="1" smtClean="0"/>
              <a:t>obj</a:t>
            </a:r>
            <a:r>
              <a:rPr lang="en-US" dirty="0" smtClean="0"/>
              <a:t>) {</a:t>
            </a:r>
          </a:p>
          <a:p>
            <a:pPr marL="0" indent="0">
              <a:buNone/>
            </a:pPr>
            <a:r>
              <a:rPr lang="en-US" dirty="0" smtClean="0"/>
              <a:t>	</a:t>
            </a:r>
            <a:r>
              <a:rPr lang="en-US" dirty="0" err="1" smtClean="0"/>
              <a:t>obj.title</a:t>
            </a:r>
            <a:r>
              <a:rPr lang="en-US" dirty="0" smtClean="0"/>
              <a:t> = ‘</a:t>
            </a:r>
            <a:r>
              <a:rPr lang="en-US" dirty="0" err="1" smtClean="0"/>
              <a:t>abc</a:t>
            </a:r>
            <a:r>
              <a:rPr lang="en-US" dirty="0" smtClean="0"/>
              <a:t>’;</a:t>
            </a:r>
          </a:p>
          <a:p>
            <a:pPr marL="0" indent="0">
              <a:buNone/>
            </a:pPr>
            <a:r>
              <a:rPr lang="en-US" dirty="0" smtClean="0"/>
              <a:t>}</a:t>
            </a:r>
          </a:p>
          <a:p>
            <a:pPr marL="0" indent="0">
              <a:buNone/>
            </a:pPr>
            <a:r>
              <a:rPr lang="en-US" dirty="0" smtClean="0"/>
              <a:t>var book = {title: ‘</a:t>
            </a:r>
            <a:r>
              <a:rPr lang="en-US" dirty="0" err="1" smtClean="0"/>
              <a:t>def</a:t>
            </a:r>
            <a:r>
              <a:rPr lang="en-US" dirty="0" smtClean="0"/>
              <a:t>’, isbn:’124-2313’}</a:t>
            </a:r>
          </a:p>
          <a:p>
            <a:pPr marL="0" indent="0">
              <a:buNone/>
            </a:pPr>
            <a:r>
              <a:rPr lang="en-US" dirty="0" err="1" smtClean="0"/>
              <a:t>obj.title</a:t>
            </a:r>
            <a:r>
              <a:rPr lang="en-US" dirty="0" smtClean="0"/>
              <a:t> //prints </a:t>
            </a:r>
            <a:r>
              <a:rPr lang="en-US" dirty="0" err="1" smtClean="0"/>
              <a:t>abc</a:t>
            </a:r>
            <a:r>
              <a:rPr lang="en-US" dirty="0" smtClean="0"/>
              <a:t> instead of </a:t>
            </a:r>
            <a:r>
              <a:rPr lang="en-US" dirty="0" err="1" smtClean="0"/>
              <a:t>def</a:t>
            </a:r>
            <a:endParaRPr lang="en-US" dirty="0" smtClean="0"/>
          </a:p>
          <a:p>
            <a:pPr marL="0" indent="0">
              <a:buNone/>
            </a:pPr>
            <a:endParaRPr lang="en-US" dirty="0"/>
          </a:p>
          <a:p>
            <a:pPr marL="0" indent="0">
              <a:buNone/>
            </a:pPr>
            <a:r>
              <a:rPr lang="en-US" dirty="0" smtClean="0"/>
              <a:t>Pass by reference in case of object references otherwise pass by value</a:t>
            </a:r>
            <a:endParaRPr lang="en-US" dirty="0"/>
          </a:p>
        </p:txBody>
      </p:sp>
    </p:spTree>
    <p:extLst>
      <p:ext uri="{BB962C8B-B14F-4D97-AF65-F5344CB8AC3E}">
        <p14:creationId xmlns:p14="http://schemas.microsoft.com/office/powerpoint/2010/main" val="3618820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dirty="0" smtClean="0"/>
              <a:t>Function expression</a:t>
            </a:r>
          </a:p>
          <a:p>
            <a:pPr lvl="1"/>
            <a:r>
              <a:rPr lang="en-US" dirty="0" smtClean="0"/>
              <a:t>Function name can be omitted to create anonymous functions</a:t>
            </a:r>
          </a:p>
          <a:p>
            <a:pPr lvl="2"/>
            <a:r>
              <a:rPr lang="en-US" dirty="0" smtClean="0"/>
              <a:t>Example:</a:t>
            </a:r>
          </a:p>
          <a:p>
            <a:pPr marL="1371600" lvl="3" indent="0">
              <a:buNone/>
            </a:pPr>
            <a:r>
              <a:rPr lang="en-US" dirty="0" smtClean="0"/>
              <a:t>var ABC = function(</a:t>
            </a:r>
            <a:r>
              <a:rPr lang="en-US" dirty="0" err="1" smtClean="0"/>
              <a:t>obj</a:t>
            </a:r>
            <a:r>
              <a:rPr lang="en-US" dirty="0" smtClean="0"/>
              <a:t>) {</a:t>
            </a:r>
            <a:r>
              <a:rPr lang="en-US" dirty="0" err="1" smtClean="0"/>
              <a:t>obj.title</a:t>
            </a:r>
            <a:r>
              <a:rPr lang="en-US" dirty="0" smtClean="0"/>
              <a:t>=‘</a:t>
            </a:r>
            <a:r>
              <a:rPr lang="en-US" dirty="0" err="1" smtClean="0"/>
              <a:t>def</a:t>
            </a:r>
            <a:r>
              <a:rPr lang="en-US" dirty="0" smtClean="0"/>
              <a:t>’;}</a:t>
            </a:r>
          </a:p>
          <a:p>
            <a:pPr marL="971550" lvl="1" indent="-457200"/>
            <a:r>
              <a:rPr lang="en-US" dirty="0" smtClean="0"/>
              <a:t>Named function expressions can be defined as</a:t>
            </a:r>
          </a:p>
          <a:p>
            <a:pPr lvl="2"/>
            <a:r>
              <a:rPr lang="en-US" dirty="0" smtClean="0"/>
              <a:t>Example:</a:t>
            </a:r>
          </a:p>
          <a:p>
            <a:pPr marL="1371600" lvl="3" indent="0">
              <a:buNone/>
            </a:pPr>
            <a:r>
              <a:rPr lang="en-US" dirty="0" err="1" smtClean="0"/>
              <a:t>var</a:t>
            </a:r>
            <a:r>
              <a:rPr lang="en-US" dirty="0" smtClean="0"/>
              <a:t> fact = function factorial(n) {if (n&lt;=1) return 1; return n*factorial(n-1);};</a:t>
            </a:r>
            <a:endParaRPr lang="en-US" dirty="0"/>
          </a:p>
        </p:txBody>
      </p:sp>
    </p:spTree>
    <p:extLst>
      <p:ext uri="{BB962C8B-B14F-4D97-AF65-F5344CB8AC3E}">
        <p14:creationId xmlns:p14="http://schemas.microsoft.com/office/powerpoint/2010/main" val="2188817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expression vs Function statement</a:t>
            </a:r>
            <a:endParaRPr lang="en-US" dirty="0"/>
          </a:p>
        </p:txBody>
      </p:sp>
      <p:sp>
        <p:nvSpPr>
          <p:cNvPr id="3" name="Content Placeholder 2"/>
          <p:cNvSpPr>
            <a:spLocks noGrp="1"/>
          </p:cNvSpPr>
          <p:nvPr>
            <p:ph idx="1"/>
          </p:nvPr>
        </p:nvSpPr>
        <p:spPr/>
        <p:txBody>
          <a:bodyPr/>
          <a:lstStyle/>
          <a:p>
            <a:r>
              <a:rPr lang="en-US" dirty="0" smtClean="0"/>
              <a:t>function name is the main difference between them</a:t>
            </a:r>
          </a:p>
          <a:p>
            <a:r>
              <a:rPr lang="en-US" dirty="0" smtClean="0"/>
              <a:t>Function expression can be used as a IIEF which runs as soon as it is defined.</a:t>
            </a:r>
          </a:p>
          <a:p>
            <a:r>
              <a:rPr lang="en-US" dirty="0" smtClean="0"/>
              <a:t>Function expressions in JS are not hoisted unlike function declarations.</a:t>
            </a:r>
            <a:endParaRPr lang="en-US" dirty="0"/>
          </a:p>
        </p:txBody>
      </p:sp>
    </p:spTree>
    <p:extLst>
      <p:ext uri="{BB962C8B-B14F-4D97-AF65-F5344CB8AC3E}">
        <p14:creationId xmlns:p14="http://schemas.microsoft.com/office/powerpoint/2010/main" val="269562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IIEF (Immediately invokable function expression)</a:t>
            </a:r>
          </a:p>
          <a:p>
            <a:pPr lvl="1"/>
            <a:r>
              <a:rPr lang="en-US" dirty="0" smtClean="0"/>
              <a:t>These are the ones which are invoked immediately at the time of defining them.</a:t>
            </a:r>
          </a:p>
          <a:p>
            <a:pPr lvl="1"/>
            <a:r>
              <a:rPr lang="en-US" dirty="0" smtClean="0"/>
              <a:t>Example:</a:t>
            </a:r>
          </a:p>
          <a:p>
            <a:pPr marL="914400" lvl="2" indent="0">
              <a:buNone/>
            </a:pPr>
            <a:r>
              <a:rPr lang="en-US" dirty="0" smtClean="0"/>
              <a:t>(function() { console.log(‘</a:t>
            </a:r>
            <a:r>
              <a:rPr lang="en-US" dirty="0" err="1" smtClean="0"/>
              <a:t>abc</a:t>
            </a:r>
            <a:r>
              <a:rPr lang="en-US" dirty="0" smtClean="0"/>
              <a:t>’); } )();</a:t>
            </a:r>
            <a:endParaRPr lang="en-US" dirty="0"/>
          </a:p>
        </p:txBody>
      </p:sp>
    </p:spTree>
    <p:extLst>
      <p:ext uri="{BB962C8B-B14F-4D97-AF65-F5344CB8AC3E}">
        <p14:creationId xmlns:p14="http://schemas.microsoft.com/office/powerpoint/2010/main" val="445418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simple trick to implement function overloading</a:t>
            </a:r>
          </a:p>
          <a:p>
            <a:pPr lvl="1"/>
            <a:r>
              <a:rPr lang="en-US" dirty="0" smtClean="0"/>
              <a:t>Example:</a:t>
            </a:r>
          </a:p>
          <a:p>
            <a:pPr marL="457200" lvl="1" indent="0">
              <a:buNone/>
            </a:pPr>
            <a:r>
              <a:rPr lang="en-US" sz="2600" dirty="0" smtClean="0"/>
              <a:t>var </a:t>
            </a:r>
            <a:r>
              <a:rPr lang="en-US" sz="2600" dirty="0" err="1" smtClean="0"/>
              <a:t>myFullName</a:t>
            </a:r>
            <a:r>
              <a:rPr lang="en-US" sz="2600" dirty="0" smtClean="0"/>
              <a:t>=function(fname, lname){return fname+’ ‘+lname);</a:t>
            </a:r>
          </a:p>
          <a:p>
            <a:pPr marL="457200" lvl="1" indent="0">
              <a:buNone/>
            </a:pPr>
            <a:endParaRPr lang="en-US" sz="2600" dirty="0" smtClean="0"/>
          </a:p>
          <a:p>
            <a:pPr marL="457200" lvl="1" indent="0">
              <a:buNone/>
            </a:pPr>
            <a:r>
              <a:rPr lang="en-US" sz="2600" dirty="0"/>
              <a:t>var </a:t>
            </a:r>
            <a:r>
              <a:rPr lang="en-US" sz="2600" dirty="0" smtClean="0"/>
              <a:t>myName=function(fname){</a:t>
            </a:r>
            <a:r>
              <a:rPr lang="en-US" sz="2600" dirty="0"/>
              <a:t>return </a:t>
            </a:r>
            <a:r>
              <a:rPr lang="en-US" sz="2600" dirty="0" smtClean="0"/>
              <a:t>fname);</a:t>
            </a:r>
          </a:p>
          <a:p>
            <a:pPr marL="457200" lvl="1" indent="0">
              <a:buNone/>
            </a:pPr>
            <a:endParaRPr lang="en-US" sz="2600" dirty="0"/>
          </a:p>
          <a:p>
            <a:pPr marL="457200" lvl="1" indent="0">
              <a:buNone/>
            </a:pPr>
            <a:r>
              <a:rPr lang="en-US" dirty="0" smtClean="0"/>
              <a:t>	var </a:t>
            </a:r>
            <a:r>
              <a:rPr lang="en-US" dirty="0" err="1" smtClean="0"/>
              <a:t>dispName</a:t>
            </a:r>
            <a:r>
              <a:rPr lang="en-US" dirty="0" smtClean="0"/>
              <a:t> = function() {</a:t>
            </a:r>
          </a:p>
          <a:p>
            <a:pPr marL="914400" lvl="2" indent="0">
              <a:buNone/>
            </a:pPr>
            <a:r>
              <a:rPr lang="en-US" dirty="0"/>
              <a:t>	</a:t>
            </a:r>
            <a:r>
              <a:rPr lang="en-US" dirty="0" smtClean="0"/>
              <a:t>if (arguments.length == 2) </a:t>
            </a:r>
          </a:p>
          <a:p>
            <a:pPr marL="914400" lvl="2" indent="0">
              <a:buNone/>
            </a:pPr>
            <a:r>
              <a:rPr lang="en-US" dirty="0"/>
              <a:t>	</a:t>
            </a:r>
            <a:r>
              <a:rPr lang="en-US" dirty="0" smtClean="0"/>
              <a:t>	return 	</a:t>
            </a:r>
            <a:r>
              <a:rPr lang="en-US" dirty="0" err="1" smtClean="0"/>
              <a:t>myFullName</a:t>
            </a:r>
            <a:r>
              <a:rPr lang="en-US" dirty="0" smtClean="0"/>
              <a:t>(arguments[0],arguments[1]);</a:t>
            </a:r>
          </a:p>
          <a:p>
            <a:pPr marL="914400" lvl="2" indent="0">
              <a:buNone/>
            </a:pPr>
            <a:r>
              <a:rPr lang="en-US" dirty="0"/>
              <a:t>	</a:t>
            </a:r>
            <a:r>
              <a:rPr lang="en-US" dirty="0" smtClean="0"/>
              <a:t>if (arguments.length == 1)</a:t>
            </a:r>
          </a:p>
          <a:p>
            <a:pPr marL="914400" lvl="2" indent="0">
              <a:buNone/>
            </a:pPr>
            <a:r>
              <a:rPr lang="en-US" dirty="0"/>
              <a:t>	</a:t>
            </a:r>
            <a:r>
              <a:rPr lang="en-US" dirty="0" smtClean="0"/>
              <a:t>	return myName(arguments[0]);</a:t>
            </a:r>
          </a:p>
          <a:p>
            <a:pPr marL="914400" lvl="2" indent="0">
              <a:buNone/>
            </a:pPr>
            <a:r>
              <a:rPr lang="en-US" dirty="0" smtClean="0"/>
              <a:t>}</a:t>
            </a:r>
          </a:p>
          <a:p>
            <a:pPr marL="914400" lvl="2" indent="0">
              <a:buNone/>
            </a:pPr>
            <a:endParaRPr lang="en-US" dirty="0"/>
          </a:p>
          <a:p>
            <a:pPr marL="914400" lvl="2" indent="0">
              <a:buNone/>
            </a:pPr>
            <a:r>
              <a:rPr lang="en-US" dirty="0" err="1" smtClean="0"/>
              <a:t>dispName</a:t>
            </a:r>
            <a:r>
              <a:rPr lang="en-US" dirty="0" smtClean="0"/>
              <a:t>(‘</a:t>
            </a:r>
            <a:r>
              <a:rPr lang="en-US" dirty="0" err="1" smtClean="0"/>
              <a:t>SatyaNarayana</a:t>
            </a:r>
            <a:r>
              <a:rPr lang="en-US" dirty="0" smtClean="0"/>
              <a:t>’); </a:t>
            </a:r>
            <a:r>
              <a:rPr lang="en-US" dirty="0" err="1" smtClean="0"/>
              <a:t>dispName</a:t>
            </a:r>
            <a:r>
              <a:rPr lang="en-US" dirty="0" smtClean="0"/>
              <a:t>(‘</a:t>
            </a:r>
            <a:r>
              <a:rPr lang="en-US" dirty="0" err="1" smtClean="0"/>
              <a:t>Satya’,’Narayana</a:t>
            </a:r>
            <a:r>
              <a:rPr lang="en-US" dirty="0" smtClean="0"/>
              <a:t>’);</a:t>
            </a:r>
            <a:endParaRPr lang="en-US" dirty="0"/>
          </a:p>
        </p:txBody>
      </p:sp>
    </p:spTree>
    <p:extLst>
      <p:ext uri="{BB962C8B-B14F-4D97-AF65-F5344CB8AC3E}">
        <p14:creationId xmlns:p14="http://schemas.microsoft.com/office/powerpoint/2010/main" val="135080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closure is nothing but an inner function that has access to outer function variables.</a:t>
            </a:r>
          </a:p>
          <a:p>
            <a:endParaRPr lang="en-US" dirty="0" smtClean="0"/>
          </a:p>
          <a:p>
            <a:r>
              <a:rPr lang="en-US" dirty="0" smtClean="0"/>
              <a:t>It can access</a:t>
            </a:r>
          </a:p>
          <a:p>
            <a:pPr lvl="1"/>
            <a:r>
              <a:rPr lang="en-US" dirty="0" smtClean="0"/>
              <a:t>Local variable, Enclosing function variables and global variables</a:t>
            </a:r>
          </a:p>
          <a:p>
            <a:endParaRPr lang="en-US" dirty="0" smtClean="0"/>
          </a:p>
          <a:p>
            <a:r>
              <a:rPr lang="en-US" dirty="0" smtClean="0"/>
              <a:t>Example:</a:t>
            </a:r>
          </a:p>
          <a:p>
            <a:pPr marL="457200" lvl="1" indent="0">
              <a:buNone/>
            </a:pPr>
            <a:r>
              <a:rPr lang="en-US" dirty="0" smtClean="0"/>
              <a:t>function displayName (fname, lname){</a:t>
            </a:r>
          </a:p>
          <a:p>
            <a:pPr marL="457200" lvl="1" indent="0">
              <a:buNone/>
            </a:pPr>
            <a:r>
              <a:rPr lang="en-US" dirty="0"/>
              <a:t>	</a:t>
            </a:r>
            <a:r>
              <a:rPr lang="en-US" dirty="0" smtClean="0"/>
              <a:t>function fullName() { return ‘</a:t>
            </a:r>
            <a:r>
              <a:rPr lang="en-US" dirty="0" err="1" smtClean="0"/>
              <a:t>Mr</a:t>
            </a:r>
            <a:r>
              <a:rPr lang="en-US" dirty="0" smtClean="0"/>
              <a:t>/Mrs. ‘ + fname + ‘ ‘ + lname;}</a:t>
            </a:r>
          </a:p>
          <a:p>
            <a:pPr marL="457200" lvl="1" indent="0">
              <a:buNone/>
            </a:pPr>
            <a:r>
              <a:rPr lang="en-US" dirty="0"/>
              <a:t>	</a:t>
            </a:r>
            <a:r>
              <a:rPr lang="en-US" dirty="0" smtClean="0"/>
              <a:t>return fullName();</a:t>
            </a:r>
          </a:p>
          <a:p>
            <a:pPr marL="457200" lvl="1" indent="0">
              <a:buNone/>
            </a:pPr>
            <a:r>
              <a:rPr lang="en-US" dirty="0" smtClean="0"/>
              <a:t>}</a:t>
            </a:r>
          </a:p>
          <a:p>
            <a:pPr marL="457200" lvl="1" indent="0">
              <a:buNone/>
            </a:pPr>
            <a:r>
              <a:rPr lang="en-US" dirty="0" smtClean="0"/>
              <a:t>displayName(‘</a:t>
            </a:r>
            <a:r>
              <a:rPr lang="en-US" dirty="0" err="1" smtClean="0"/>
              <a:t>satya</a:t>
            </a:r>
            <a:r>
              <a:rPr lang="en-US" dirty="0" smtClean="0"/>
              <a:t>’,’</a:t>
            </a:r>
            <a:r>
              <a:rPr lang="en-US" dirty="0" err="1" smtClean="0"/>
              <a:t>narayana</a:t>
            </a:r>
            <a:r>
              <a:rPr lang="en-US" dirty="0" smtClean="0"/>
              <a:t>’);</a:t>
            </a:r>
            <a:endParaRPr lang="en-US" dirty="0"/>
          </a:p>
        </p:txBody>
      </p:sp>
    </p:spTree>
    <p:extLst>
      <p:ext uri="{BB962C8B-B14F-4D97-AF65-F5344CB8AC3E}">
        <p14:creationId xmlns:p14="http://schemas.microsoft.com/office/powerpoint/2010/main" val="1563692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(One more example)</a:t>
            </a:r>
            <a:endParaRPr lang="en-US" dirty="0"/>
          </a:p>
        </p:txBody>
      </p:sp>
      <p:sp>
        <p:nvSpPr>
          <p:cNvPr id="3" name="Content Placeholder 2"/>
          <p:cNvSpPr>
            <a:spLocks noGrp="1"/>
          </p:cNvSpPr>
          <p:nvPr>
            <p:ph idx="1"/>
          </p:nvPr>
        </p:nvSpPr>
        <p:spPr/>
        <p:txBody>
          <a:bodyPr/>
          <a:lstStyle/>
          <a:p>
            <a:pPr marL="457200" lvl="1" indent="0">
              <a:buNone/>
            </a:pPr>
            <a:r>
              <a:rPr lang="en-US" dirty="0"/>
              <a:t>function displayName (</a:t>
            </a:r>
            <a:r>
              <a:rPr lang="en-US" dirty="0" smtClean="0"/>
              <a:t>fname){</a:t>
            </a:r>
            <a:endParaRPr lang="en-US" dirty="0"/>
          </a:p>
          <a:p>
            <a:pPr marL="457200" lvl="1" indent="0">
              <a:buNone/>
            </a:pPr>
            <a:r>
              <a:rPr lang="en-US" dirty="0"/>
              <a:t>	function </a:t>
            </a:r>
            <a:r>
              <a:rPr lang="en-US" dirty="0" smtClean="0"/>
              <a:t>fullName(lname) </a:t>
            </a:r>
            <a:r>
              <a:rPr lang="en-US" dirty="0"/>
              <a:t>{ return ‘</a:t>
            </a:r>
            <a:r>
              <a:rPr lang="en-US" dirty="0" err="1"/>
              <a:t>Mr</a:t>
            </a:r>
            <a:r>
              <a:rPr lang="en-US" dirty="0"/>
              <a:t>/Mrs. ‘ + fname + ‘ ‘ + lname;}</a:t>
            </a:r>
          </a:p>
          <a:p>
            <a:pPr marL="457200" lvl="1" indent="0">
              <a:buNone/>
            </a:pPr>
            <a:r>
              <a:rPr lang="en-US" dirty="0"/>
              <a:t>	return </a:t>
            </a:r>
            <a:r>
              <a:rPr lang="en-US" dirty="0" smtClean="0"/>
              <a:t>fullName;</a:t>
            </a:r>
            <a:endParaRPr lang="en-US" dirty="0"/>
          </a:p>
          <a:p>
            <a:pPr marL="457200" lvl="1" indent="0">
              <a:buNone/>
            </a:pPr>
            <a:r>
              <a:rPr lang="en-US" dirty="0"/>
              <a:t>}</a:t>
            </a:r>
          </a:p>
          <a:p>
            <a:pPr marL="457200" lvl="1" indent="0">
              <a:buNone/>
            </a:pPr>
            <a:r>
              <a:rPr lang="en-US" dirty="0" err="1" smtClean="0"/>
              <a:t>var</a:t>
            </a:r>
            <a:r>
              <a:rPr lang="en-US" dirty="0" smtClean="0"/>
              <a:t> ref = displayName</a:t>
            </a:r>
            <a:r>
              <a:rPr lang="en-US" dirty="0"/>
              <a:t>(‘</a:t>
            </a:r>
            <a:r>
              <a:rPr lang="en-US" dirty="0" smtClean="0"/>
              <a:t>satya’);</a:t>
            </a:r>
          </a:p>
          <a:p>
            <a:pPr marL="457200" lvl="1" indent="0">
              <a:buNone/>
            </a:pPr>
            <a:r>
              <a:rPr lang="en-US" dirty="0" smtClean="0"/>
              <a:t>ref(‘</a:t>
            </a:r>
            <a:r>
              <a:rPr lang="en-US" dirty="0" err="1" smtClean="0"/>
              <a:t>narayana</a:t>
            </a:r>
            <a:r>
              <a:rPr lang="en-US" dirty="0" smtClean="0"/>
              <a:t>’); //call method on ref object</a:t>
            </a:r>
          </a:p>
          <a:p>
            <a:pPr marL="457200" lvl="1" indent="0">
              <a:buNone/>
            </a:pPr>
            <a:endParaRPr lang="en-US" dirty="0"/>
          </a:p>
        </p:txBody>
      </p:sp>
      <p:sp>
        <p:nvSpPr>
          <p:cNvPr id="4" name="Rectangle 3"/>
          <p:cNvSpPr/>
          <p:nvPr/>
        </p:nvSpPr>
        <p:spPr>
          <a:xfrm>
            <a:off x="838200" y="5334000"/>
            <a:ext cx="7391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Closures have access to variables/parameters of enclosing function</a:t>
            </a:r>
            <a:endParaRPr lang="en-US" dirty="0"/>
          </a:p>
        </p:txBody>
      </p:sp>
    </p:spTree>
    <p:extLst>
      <p:ext uri="{BB962C8B-B14F-4D97-AF65-F5344CB8AC3E}">
        <p14:creationId xmlns:p14="http://schemas.microsoft.com/office/powerpoint/2010/main" val="4273284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Functions</a:t>
            </a:r>
            <a:endParaRPr lang="en-US" dirty="0"/>
          </a:p>
        </p:txBody>
      </p:sp>
      <p:sp>
        <p:nvSpPr>
          <p:cNvPr id="3" name="Content Placeholder 2"/>
          <p:cNvSpPr>
            <a:spLocks noGrp="1"/>
          </p:cNvSpPr>
          <p:nvPr>
            <p:ph idx="1"/>
          </p:nvPr>
        </p:nvSpPr>
        <p:spPr/>
        <p:txBody>
          <a:bodyPr/>
          <a:lstStyle/>
          <a:p>
            <a:pPr marL="0" indent="0">
              <a:buNone/>
            </a:pPr>
            <a:r>
              <a:rPr lang="en-US" dirty="0" smtClean="0"/>
              <a:t>Program {</a:t>
            </a:r>
          </a:p>
          <a:p>
            <a:pPr marL="457200" lvl="1" indent="0">
              <a:buNone/>
            </a:pPr>
            <a:r>
              <a:rPr lang="en-US" dirty="0" smtClean="0"/>
              <a:t>	L1; //statement 1</a:t>
            </a:r>
          </a:p>
          <a:p>
            <a:pPr marL="457200" lvl="1" indent="0">
              <a:buNone/>
            </a:pPr>
            <a:r>
              <a:rPr lang="en-US" dirty="0" smtClean="0"/>
              <a:t>	L2; // statement 2</a:t>
            </a:r>
          </a:p>
          <a:p>
            <a:pPr marL="57150" indent="0">
              <a:buNone/>
            </a:pPr>
            <a:r>
              <a:rPr lang="en-US" dirty="0" smtClean="0"/>
              <a:t>}</a:t>
            </a:r>
          </a:p>
          <a:p>
            <a:pPr marL="57150" indent="0">
              <a:buNone/>
            </a:pPr>
            <a:r>
              <a:rPr lang="en-US" dirty="0" smtClean="0"/>
              <a:t>Asynchronous way: L1 starts first but it may complete before/after L2</a:t>
            </a:r>
          </a:p>
          <a:p>
            <a:pPr marL="57150" indent="0">
              <a:buNone/>
            </a:pPr>
            <a:r>
              <a:rPr lang="en-US" dirty="0" smtClean="0"/>
              <a:t>Synchronous way: L1 and L2 completes in order</a:t>
            </a:r>
            <a:endParaRPr lang="en-US" dirty="0"/>
          </a:p>
        </p:txBody>
      </p:sp>
    </p:spTree>
    <p:extLst>
      <p:ext uri="{BB962C8B-B14F-4D97-AF65-F5344CB8AC3E}">
        <p14:creationId xmlns:p14="http://schemas.microsoft.com/office/powerpoint/2010/main" val="4052762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achieve asynchronous behavior?</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 () {</a:t>
            </a:r>
          </a:p>
          <a:p>
            <a:pPr marL="457200" lvl="1" indent="0">
              <a:buNone/>
            </a:pPr>
            <a:r>
              <a:rPr lang="en-US" sz="2400" dirty="0"/>
              <a:t>	</a:t>
            </a:r>
            <a:r>
              <a:rPr lang="en-US" sz="2400" dirty="0" smtClean="0"/>
              <a:t>console.log(‘I am ‘ + name);</a:t>
            </a:r>
          </a:p>
          <a:p>
            <a:pPr marL="457200" lvl="1" indent="0">
              <a:buNone/>
            </a:pPr>
            <a:r>
              <a:rPr lang="en-US" sz="2400" dirty="0"/>
              <a:t>	</a:t>
            </a:r>
            <a:r>
              <a:rPr lang="en-US" sz="2400" dirty="0" smtClean="0"/>
              <a:t>setTimeout(function(){ </a:t>
            </a:r>
          </a:p>
          <a:p>
            <a:pPr marL="457200" lvl="1" indent="0">
              <a:buNone/>
            </a:pPr>
            <a:r>
              <a:rPr lang="en-US" sz="2400" dirty="0" smtClean="0"/>
              <a:t>	</a:t>
            </a:r>
            <a:r>
              <a:rPr lang="en-US" sz="2400" dirty="0"/>
              <a:t>	</a:t>
            </a:r>
            <a:r>
              <a:rPr lang="en-US" sz="2400" dirty="0" smtClean="0"/>
              <a:t>console.log(‘  working for  cdac‘);</a:t>
            </a:r>
          </a:p>
          <a:p>
            <a:pPr marL="457200" lvl="1" indent="0">
              <a:buNone/>
            </a:pPr>
            <a:r>
              <a:rPr lang="en-US" sz="2400" dirty="0" smtClean="0"/>
              <a:t>	},2000);</a:t>
            </a:r>
          </a:p>
          <a:p>
            <a:pPr marL="457200" lvl="1" indent="0">
              <a:buNone/>
            </a:pPr>
            <a:r>
              <a:rPr lang="en-US" sz="2400" dirty="0"/>
              <a:t>	</a:t>
            </a:r>
            <a:r>
              <a:rPr lang="en-US" sz="2400" dirty="0" smtClean="0"/>
              <a:t>console.log(‘ at present ’);</a:t>
            </a:r>
          </a:p>
          <a:p>
            <a:pPr marL="457200" lvl="1" indent="0">
              <a:buNone/>
            </a:pPr>
            <a:r>
              <a:rPr lang="en-US" sz="2400" dirty="0" smtClean="0"/>
              <a:t>})(name)</a:t>
            </a:r>
          </a:p>
          <a:p>
            <a:pPr marL="457200" lvl="1" indent="0">
              <a:buNone/>
            </a:pPr>
            <a:endParaRPr lang="en-US" sz="2400" dirty="0"/>
          </a:p>
          <a:p>
            <a:pPr marL="457200" lvl="1" indent="0">
              <a:buNone/>
            </a:pPr>
            <a:r>
              <a:rPr lang="en-US" sz="2400" dirty="0" smtClean="0"/>
              <a:t>Output</a:t>
            </a:r>
          </a:p>
          <a:p>
            <a:pPr marL="457200" lvl="1" indent="0">
              <a:buNone/>
            </a:pPr>
            <a:r>
              <a:rPr lang="en-US" sz="2400" dirty="0"/>
              <a:t>	</a:t>
            </a:r>
            <a:r>
              <a:rPr lang="en-US" sz="2400" dirty="0" smtClean="0"/>
              <a:t>I am ‘Satya’ at present working for cdac.</a:t>
            </a:r>
          </a:p>
          <a:p>
            <a:pPr marL="457200" lvl="1" indent="0">
              <a:buNone/>
            </a:pPr>
            <a:endParaRPr lang="en-US" dirty="0"/>
          </a:p>
        </p:txBody>
      </p:sp>
    </p:spTree>
    <p:extLst>
      <p:ext uri="{BB962C8B-B14F-4D97-AF65-F5344CB8AC3E}">
        <p14:creationId xmlns:p14="http://schemas.microsoft.com/office/powerpoint/2010/main" val="3301539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Functions</a:t>
            </a:r>
            <a:endParaRPr lang="en-US" dirty="0"/>
          </a:p>
        </p:txBody>
      </p:sp>
      <p:sp>
        <p:nvSpPr>
          <p:cNvPr id="3" name="Content Placeholder 2"/>
          <p:cNvSpPr>
            <a:spLocks noGrp="1"/>
          </p:cNvSpPr>
          <p:nvPr>
            <p:ph idx="1"/>
          </p:nvPr>
        </p:nvSpPr>
        <p:spPr/>
        <p:txBody>
          <a:bodyPr>
            <a:normAutofit/>
          </a:bodyPr>
          <a:lstStyle/>
          <a:p>
            <a:r>
              <a:rPr lang="en-US" dirty="0" smtClean="0"/>
              <a:t>Pass a function as an argument to another function so that the later one can invoke the passed in function as and when needed.</a:t>
            </a:r>
          </a:p>
          <a:p>
            <a:pPr lvl="1"/>
            <a:r>
              <a:rPr lang="en-US" dirty="0" smtClean="0"/>
              <a:t>Example</a:t>
            </a:r>
          </a:p>
          <a:p>
            <a:pPr marL="457200" lvl="1" indent="0">
              <a:buNone/>
            </a:pPr>
            <a:r>
              <a:rPr lang="en-US" dirty="0"/>
              <a:t>	</a:t>
            </a:r>
            <a:r>
              <a:rPr lang="en-US" dirty="0" smtClean="0"/>
              <a:t>function print(name) {console.log(name);}</a:t>
            </a:r>
          </a:p>
          <a:p>
            <a:pPr marL="914400" lvl="2" indent="0">
              <a:buNone/>
            </a:pPr>
            <a:r>
              <a:rPr lang="en-US" dirty="0" smtClean="0"/>
              <a:t>function (</a:t>
            </a:r>
            <a:r>
              <a:rPr lang="en-US" dirty="0" err="1" smtClean="0"/>
              <a:t>name,print</a:t>
            </a:r>
            <a:r>
              <a:rPr lang="en-US" dirty="0" smtClean="0"/>
              <a:t>) {</a:t>
            </a:r>
          </a:p>
          <a:p>
            <a:pPr marL="914400" lvl="2" indent="0">
              <a:buNone/>
            </a:pPr>
            <a:r>
              <a:rPr lang="en-US" dirty="0"/>
              <a:t>	</a:t>
            </a:r>
            <a:r>
              <a:rPr lang="en-US" dirty="0" smtClean="0"/>
              <a:t>if (name !== ‘’) print(name);</a:t>
            </a:r>
          </a:p>
          <a:p>
            <a:pPr marL="914400" lvl="2" indent="0">
              <a:buNone/>
            </a:pPr>
            <a:r>
              <a:rPr lang="en-US" dirty="0" smtClean="0"/>
              <a:t>}</a:t>
            </a:r>
            <a:endParaRPr lang="en-US" dirty="0"/>
          </a:p>
        </p:txBody>
      </p:sp>
    </p:spTree>
    <p:extLst>
      <p:ext uri="{BB962C8B-B14F-4D97-AF65-F5344CB8AC3E}">
        <p14:creationId xmlns:p14="http://schemas.microsoft.com/office/powerpoint/2010/main" val="3543173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Lightweight interpreted or JIT compiled programming language with first class functions.</a:t>
            </a:r>
          </a:p>
          <a:p>
            <a:endParaRPr lang="en-US" dirty="0" smtClean="0"/>
          </a:p>
          <a:p>
            <a:endParaRPr lang="en-US" dirty="0"/>
          </a:p>
          <a:p>
            <a:r>
              <a:rPr lang="en-US" dirty="0" smtClean="0"/>
              <a:t>It is a prototype based programming language.</a:t>
            </a:r>
            <a:endParaRPr lang="en-US" dirty="0"/>
          </a:p>
        </p:txBody>
      </p:sp>
      <p:sp>
        <p:nvSpPr>
          <p:cNvPr id="4" name="Rectangle 3"/>
          <p:cNvSpPr/>
          <p:nvPr/>
        </p:nvSpPr>
        <p:spPr>
          <a:xfrm>
            <a:off x="852055" y="3200400"/>
            <a:ext cx="701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first class function is nothing but which can be assigned to a variable or pass as an argument to another function or return from a function</a:t>
            </a:r>
          </a:p>
          <a:p>
            <a:pPr algn="ctr"/>
            <a:r>
              <a:rPr lang="en-US" dirty="0" smtClean="0"/>
              <a:t>In one sentence, it can be treated just as any other variable.</a:t>
            </a:r>
            <a:endParaRPr lang="en-US" dirty="0"/>
          </a:p>
        </p:txBody>
      </p:sp>
      <p:sp>
        <p:nvSpPr>
          <p:cNvPr id="5" name="Rectangle 4"/>
          <p:cNvSpPr/>
          <p:nvPr/>
        </p:nvSpPr>
        <p:spPr>
          <a:xfrm>
            <a:off x="852055" y="5638800"/>
            <a:ext cx="701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 and methods are added to an empty object or derived by adding them to another class without explicitly defining a class</a:t>
            </a:r>
            <a:endParaRPr lang="en-US" dirty="0"/>
          </a:p>
        </p:txBody>
      </p:sp>
    </p:spTree>
    <p:extLst>
      <p:ext uri="{BB962C8B-B14F-4D97-AF65-F5344CB8AC3E}">
        <p14:creationId xmlns:p14="http://schemas.microsoft.com/office/powerpoint/2010/main" val="1862165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and Concurrency</a:t>
            </a:r>
            <a:endParaRPr lang="en-US" dirty="0"/>
          </a:p>
        </p:txBody>
      </p:sp>
      <p:sp>
        <p:nvSpPr>
          <p:cNvPr id="3" name="Content Placeholder 2"/>
          <p:cNvSpPr>
            <a:spLocks noGrp="1"/>
          </p:cNvSpPr>
          <p:nvPr>
            <p:ph idx="1"/>
          </p:nvPr>
        </p:nvSpPr>
        <p:spPr/>
        <p:txBody>
          <a:bodyPr/>
          <a:lstStyle/>
          <a:p>
            <a:r>
              <a:rPr lang="en-US" dirty="0" smtClean="0"/>
              <a:t>Asynchronous does not mean the JavaScript supports concurrency.</a:t>
            </a:r>
          </a:p>
          <a:p>
            <a:r>
              <a:rPr lang="en-US" dirty="0" smtClean="0"/>
              <a:t>JavaScript works in a single threaded environment.</a:t>
            </a:r>
          </a:p>
          <a:p>
            <a:r>
              <a:rPr lang="en-US" dirty="0" smtClean="0"/>
              <a:t>With a single processor some task will be done in asynchronous mode (i.e., sometime in future or may get result after some time)</a:t>
            </a:r>
            <a:endParaRPr lang="en-US" dirty="0"/>
          </a:p>
        </p:txBody>
      </p:sp>
    </p:spTree>
    <p:extLst>
      <p:ext uri="{BB962C8B-B14F-4D97-AF65-F5344CB8AC3E}">
        <p14:creationId xmlns:p14="http://schemas.microsoft.com/office/powerpoint/2010/main" val="3225373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Is a mechanism using which result of an asynchronous operation (success or failure) will be presented along with return value.</a:t>
            </a:r>
          </a:p>
          <a:p>
            <a:endParaRPr lang="en-US" dirty="0" smtClean="0"/>
          </a:p>
          <a:p>
            <a:r>
              <a:rPr lang="en-US" dirty="0" smtClean="0"/>
              <a:t>Promise can be created using its constructor</a:t>
            </a:r>
          </a:p>
          <a:p>
            <a:pPr lvl="1"/>
            <a:r>
              <a:rPr lang="en-US" dirty="0" smtClean="0"/>
              <a:t>new Promise(executor function(resolve  function, reject function));</a:t>
            </a:r>
          </a:p>
          <a:p>
            <a:pPr lvl="1"/>
            <a:endParaRPr lang="en-US" dirty="0" smtClean="0"/>
          </a:p>
          <a:p>
            <a:pPr lvl="1"/>
            <a:r>
              <a:rPr lang="en-US" dirty="0" smtClean="0"/>
              <a:t>Executor function is the actual function which does some task in future and upon successful outcome invokes resolve function or else invokes reject function.</a:t>
            </a:r>
          </a:p>
          <a:p>
            <a:pPr lvl="1"/>
            <a:endParaRPr lang="en-US" dirty="0"/>
          </a:p>
          <a:p>
            <a:pPr lvl="1"/>
            <a:r>
              <a:rPr lang="en-US" dirty="0" smtClean="0"/>
              <a:t>Executor function will be executed even before the promise constructor creates the promise object.</a:t>
            </a:r>
          </a:p>
          <a:p>
            <a:endParaRPr lang="en-US" dirty="0"/>
          </a:p>
        </p:txBody>
      </p:sp>
    </p:spTree>
    <p:extLst>
      <p:ext uri="{BB962C8B-B14F-4D97-AF65-F5344CB8AC3E}">
        <p14:creationId xmlns:p14="http://schemas.microsoft.com/office/powerpoint/2010/main" val="55332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p:txBody>
          <a:bodyPr/>
          <a:lstStyle/>
          <a:p>
            <a:r>
              <a:rPr lang="en-US" dirty="0" smtClean="0"/>
              <a:t>It will be in one of the following states</a:t>
            </a:r>
          </a:p>
          <a:p>
            <a:pPr lvl="1"/>
            <a:r>
              <a:rPr lang="en-US" dirty="0" smtClean="0"/>
              <a:t>pending</a:t>
            </a:r>
          </a:p>
          <a:p>
            <a:pPr lvl="1"/>
            <a:r>
              <a:rPr lang="en-US" dirty="0" smtClean="0"/>
              <a:t>fulfilled</a:t>
            </a:r>
          </a:p>
          <a:p>
            <a:pPr lvl="1"/>
            <a:r>
              <a:rPr lang="en-US" dirty="0" smtClean="0"/>
              <a:t>rejected</a:t>
            </a:r>
          </a:p>
          <a:p>
            <a:endParaRPr lang="en-US" dirty="0" smtClean="0"/>
          </a:p>
          <a:p>
            <a:r>
              <a:rPr lang="en-US" dirty="0" smtClean="0"/>
              <a:t>Further handlers can be associated with a promise for handling success value or failure reason using then() or catch() statements.</a:t>
            </a:r>
            <a:endParaRPr lang="en-US" dirty="0"/>
          </a:p>
        </p:txBody>
      </p:sp>
    </p:spTree>
    <p:extLst>
      <p:ext uri="{BB962C8B-B14F-4D97-AF65-F5344CB8AC3E}">
        <p14:creationId xmlns:p14="http://schemas.microsoft.com/office/powerpoint/2010/main" val="717610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Example</a:t>
            </a:r>
            <a:endParaRPr lang="en-US" dirty="0"/>
          </a:p>
        </p:txBody>
      </p:sp>
      <p:sp>
        <p:nvSpPr>
          <p:cNvPr id="3" name="Content Placeholder 2"/>
          <p:cNvSpPr>
            <a:spLocks noGrp="1"/>
          </p:cNvSpPr>
          <p:nvPr>
            <p:ph idx="1"/>
          </p:nvPr>
        </p:nvSpPr>
        <p:spPr/>
        <p:txBody>
          <a:bodyPr>
            <a:normAutofit/>
          </a:bodyPr>
          <a:lstStyle/>
          <a:p>
            <a:r>
              <a:rPr lang="en-US" sz="2400" dirty="0" err="1" smtClean="0"/>
              <a:t>var</a:t>
            </a:r>
            <a:r>
              <a:rPr lang="en-US" sz="2400" dirty="0" smtClean="0"/>
              <a:t> p = new Promise(function (</a:t>
            </a:r>
            <a:r>
              <a:rPr lang="en-US" sz="2400" dirty="0" err="1" smtClean="0"/>
              <a:t>resolve,reject</a:t>
            </a:r>
            <a:r>
              <a:rPr lang="en-US" sz="2400" dirty="0" smtClean="0"/>
              <a:t>) {</a:t>
            </a:r>
          </a:p>
          <a:p>
            <a:pPr marL="457200" lvl="1" indent="0">
              <a:buNone/>
            </a:pPr>
            <a:r>
              <a:rPr lang="en-US" sz="2000" dirty="0"/>
              <a:t>	</a:t>
            </a:r>
            <a:r>
              <a:rPr lang="en-US" sz="2000" dirty="0" smtClean="0"/>
              <a:t>if (</a:t>
            </a:r>
            <a:r>
              <a:rPr lang="en-US" sz="2000" dirty="0" err="1" smtClean="0"/>
              <a:t>db.get</a:t>
            </a:r>
            <a:r>
              <a:rPr lang="en-US" sz="2000" dirty="0" smtClean="0"/>
              <a:t>() !== undefined || </a:t>
            </a:r>
            <a:r>
              <a:rPr lang="en-US" sz="2000" dirty="0" err="1" smtClean="0"/>
              <a:t>db.get</a:t>
            </a:r>
            <a:r>
              <a:rPr lang="en-US" sz="2000" dirty="0" smtClean="0"/>
              <a:t>() !== null)</a:t>
            </a:r>
          </a:p>
          <a:p>
            <a:pPr marL="457200" lvl="1" indent="0">
              <a:buNone/>
            </a:pPr>
            <a:r>
              <a:rPr lang="en-US" sz="2000" dirty="0"/>
              <a:t>	</a:t>
            </a:r>
            <a:r>
              <a:rPr lang="en-US" sz="2000" dirty="0" smtClean="0"/>
              <a:t>	resolve(‘successfully executed the method’);</a:t>
            </a:r>
          </a:p>
          <a:p>
            <a:pPr marL="457200" lvl="1" indent="0">
              <a:buNone/>
            </a:pPr>
            <a:r>
              <a:rPr lang="en-US" sz="2000" dirty="0"/>
              <a:t>	</a:t>
            </a:r>
            <a:r>
              <a:rPr lang="en-US" sz="2000" dirty="0" smtClean="0"/>
              <a:t>else</a:t>
            </a:r>
          </a:p>
          <a:p>
            <a:pPr marL="457200" lvl="1" indent="0">
              <a:buNone/>
            </a:pPr>
            <a:r>
              <a:rPr lang="en-US" sz="2000" dirty="0"/>
              <a:t>	</a:t>
            </a:r>
            <a:r>
              <a:rPr lang="en-US" sz="2000" dirty="0" smtClean="0"/>
              <a:t>	reject(‘Could not connect to database’);</a:t>
            </a:r>
          </a:p>
          <a:p>
            <a:pPr marL="457200" lvl="1" indent="0">
              <a:buNone/>
            </a:pPr>
            <a:r>
              <a:rPr lang="en-US" sz="2000" dirty="0" smtClean="0"/>
              <a:t>});</a:t>
            </a:r>
          </a:p>
          <a:p>
            <a:pPr marL="457200" lvl="1" indent="0">
              <a:buNone/>
            </a:pPr>
            <a:endParaRPr lang="en-US" sz="2000" dirty="0"/>
          </a:p>
          <a:p>
            <a:r>
              <a:rPr lang="en-US" sz="2400" dirty="0" err="1" smtClean="0"/>
              <a:t>p.then</a:t>
            </a:r>
            <a:r>
              <a:rPr lang="en-US" sz="2400" dirty="0" smtClean="0"/>
              <a:t>(function(v){</a:t>
            </a:r>
          </a:p>
          <a:p>
            <a:pPr marL="0" indent="0">
              <a:buNone/>
            </a:pPr>
            <a:r>
              <a:rPr lang="en-US" sz="2400" dirty="0"/>
              <a:t>	</a:t>
            </a:r>
            <a:r>
              <a:rPr lang="en-US" sz="2400" dirty="0" smtClean="0"/>
              <a:t>console.log(‘Value of the asynchronous method is ‘ + v);</a:t>
            </a:r>
          </a:p>
          <a:p>
            <a:pPr marL="0" indent="0">
              <a:buNone/>
            </a:pPr>
            <a:r>
              <a:rPr lang="en-US" sz="2400" dirty="0"/>
              <a:t> </a:t>
            </a:r>
            <a:r>
              <a:rPr lang="en-US" sz="2400" dirty="0" smtClean="0"/>
              <a:t>    }.catch(function (v1) { console.log(‘Error message is ‘ + v1);});</a:t>
            </a:r>
            <a:endParaRPr lang="en-US" sz="2400" dirty="0"/>
          </a:p>
        </p:txBody>
      </p:sp>
    </p:spTree>
    <p:extLst>
      <p:ext uri="{BB962C8B-B14F-4D97-AF65-F5344CB8AC3E}">
        <p14:creationId xmlns:p14="http://schemas.microsoft.com/office/powerpoint/2010/main" val="41290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a new way of writing asynchronous functions.</a:t>
            </a:r>
          </a:p>
          <a:p>
            <a:endParaRPr lang="en-US" dirty="0" smtClean="0"/>
          </a:p>
          <a:p>
            <a:r>
              <a:rPr lang="en-US" dirty="0" smtClean="0"/>
              <a:t>They can be built on top of promises, and cannot be used with normal callbacks</a:t>
            </a:r>
          </a:p>
          <a:p>
            <a:endParaRPr lang="en-US" dirty="0" smtClean="0"/>
          </a:p>
          <a:p>
            <a:r>
              <a:rPr lang="en-US" dirty="0" smtClean="0"/>
              <a:t>They are non blocking like promises</a:t>
            </a:r>
          </a:p>
          <a:p>
            <a:pPr lvl="1"/>
            <a:r>
              <a:rPr lang="en-US" dirty="0" smtClean="0"/>
              <a:t>Example:</a:t>
            </a:r>
          </a:p>
          <a:p>
            <a:pPr marL="914400" lvl="2" indent="0">
              <a:buNone/>
            </a:pPr>
            <a:r>
              <a:rPr lang="en-US" dirty="0" err="1" smtClean="0"/>
              <a:t>async</a:t>
            </a:r>
            <a:r>
              <a:rPr lang="en-US" dirty="0" smtClean="0"/>
              <a:t> function </a:t>
            </a:r>
            <a:r>
              <a:rPr lang="en-US" dirty="0" err="1" smtClean="0"/>
              <a:t>makeReq</a:t>
            </a:r>
            <a:r>
              <a:rPr lang="en-US" dirty="0" smtClean="0"/>
              <a:t> () {</a:t>
            </a:r>
          </a:p>
          <a:p>
            <a:pPr marL="857250" lvl="2" indent="0">
              <a:buNone/>
            </a:pPr>
            <a:r>
              <a:rPr lang="en-US" dirty="0"/>
              <a:t>	</a:t>
            </a:r>
            <a:r>
              <a:rPr lang="en-US" dirty="0" smtClean="0"/>
              <a:t>	console.log(await </a:t>
            </a:r>
            <a:r>
              <a:rPr lang="en-US" dirty="0" err="1" smtClean="0"/>
              <a:t>getData</a:t>
            </a:r>
            <a:r>
              <a:rPr lang="en-US" dirty="0" smtClean="0"/>
              <a:t>());</a:t>
            </a:r>
          </a:p>
          <a:p>
            <a:pPr marL="857250" lvl="2" indent="0">
              <a:buNone/>
            </a:pPr>
            <a:r>
              <a:rPr lang="en-US" dirty="0" smtClean="0"/>
              <a:t>}</a:t>
            </a:r>
          </a:p>
          <a:p>
            <a:pPr marL="857250" lvl="2" indent="0">
              <a:buNone/>
            </a:pPr>
            <a:endParaRPr lang="en-US" dirty="0" smtClean="0"/>
          </a:p>
          <a:p>
            <a:pPr marL="857250" lvl="2" indent="0">
              <a:buNone/>
            </a:pPr>
            <a:r>
              <a:rPr lang="en-US" dirty="0" err="1" smtClean="0"/>
              <a:t>makeReq</a:t>
            </a:r>
            <a:r>
              <a:rPr lang="en-US" dirty="0" smtClean="0"/>
              <a:t>(); // call the method</a:t>
            </a:r>
            <a:endParaRPr lang="en-US" dirty="0"/>
          </a:p>
        </p:txBody>
      </p:sp>
    </p:spTree>
    <p:extLst>
      <p:ext uri="{BB962C8B-B14F-4D97-AF65-F5344CB8AC3E}">
        <p14:creationId xmlns:p14="http://schemas.microsoft.com/office/powerpoint/2010/main" val="3252393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a:t>
            </a:r>
            <a:endParaRPr lang="en-US" dirty="0"/>
          </a:p>
        </p:txBody>
      </p:sp>
      <p:sp>
        <p:nvSpPr>
          <p:cNvPr id="3" name="Content Placeholder 2"/>
          <p:cNvSpPr>
            <a:spLocks noGrp="1"/>
          </p:cNvSpPr>
          <p:nvPr>
            <p:ph idx="1"/>
          </p:nvPr>
        </p:nvSpPr>
        <p:spPr/>
        <p:txBody>
          <a:bodyPr/>
          <a:lstStyle/>
          <a:p>
            <a:r>
              <a:rPr lang="en-US" dirty="0" smtClean="0"/>
              <a:t>In the global context, i.e., outside of any function, ‘this’ refers to the global object</a:t>
            </a:r>
          </a:p>
          <a:p>
            <a:pPr lvl="1"/>
            <a:r>
              <a:rPr lang="en-US" dirty="0" smtClean="0"/>
              <a:t>function a(){return this;}; this === global //true</a:t>
            </a:r>
          </a:p>
          <a:p>
            <a:endParaRPr lang="en-US" dirty="0" smtClean="0"/>
          </a:p>
          <a:p>
            <a:r>
              <a:rPr lang="en-US" dirty="0" smtClean="0"/>
              <a:t>In side a function, ‘this’ refers to value as bind/set in the current execution context</a:t>
            </a:r>
          </a:p>
          <a:p>
            <a:pPr lvl="1"/>
            <a:r>
              <a:rPr lang="en-US" dirty="0" smtClean="0"/>
              <a:t>function aa(){‘use strict’; return this;}; this === global </a:t>
            </a:r>
            <a:r>
              <a:rPr lang="en-US" smtClean="0"/>
              <a:t>//false</a:t>
            </a:r>
            <a:endParaRPr lang="en-US" dirty="0"/>
          </a:p>
        </p:txBody>
      </p:sp>
    </p:spTree>
    <p:extLst>
      <p:ext uri="{BB962C8B-B14F-4D97-AF65-F5344CB8AC3E}">
        <p14:creationId xmlns:p14="http://schemas.microsoft.com/office/powerpoint/2010/main" val="14824029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JavaScript Objects can be created through</a:t>
            </a:r>
          </a:p>
          <a:p>
            <a:pPr lvl="1"/>
            <a:r>
              <a:rPr lang="en-US" dirty="0" smtClean="0"/>
              <a:t>Object literal</a:t>
            </a:r>
          </a:p>
          <a:p>
            <a:pPr lvl="1"/>
            <a:r>
              <a:rPr lang="en-US" dirty="0" smtClean="0"/>
              <a:t>Object instantiation</a:t>
            </a:r>
          </a:p>
          <a:p>
            <a:pPr lvl="1"/>
            <a:r>
              <a:rPr lang="en-US" dirty="0" smtClean="0"/>
              <a:t>Object prototype</a:t>
            </a:r>
          </a:p>
          <a:p>
            <a:pPr lvl="1"/>
            <a:endParaRPr lang="en-US" dirty="0" smtClean="0"/>
          </a:p>
          <a:p>
            <a:r>
              <a:rPr lang="en-US" dirty="0" smtClean="0"/>
              <a:t>Object Literal</a:t>
            </a:r>
          </a:p>
          <a:p>
            <a:pPr lvl="1"/>
            <a:r>
              <a:rPr lang="en-US" dirty="0" smtClean="0"/>
              <a:t>var person = {</a:t>
            </a:r>
          </a:p>
          <a:p>
            <a:pPr marL="1371600" lvl="3" indent="0">
              <a:buNone/>
            </a:pPr>
            <a:r>
              <a:rPr lang="en-US" dirty="0" smtClean="0"/>
              <a:t>name:’</a:t>
            </a:r>
            <a:r>
              <a:rPr lang="en-US" dirty="0" err="1" smtClean="0"/>
              <a:t>ramesh</a:t>
            </a:r>
            <a:r>
              <a:rPr lang="en-US" dirty="0" smtClean="0"/>
              <a:t>’, </a:t>
            </a:r>
          </a:p>
          <a:p>
            <a:pPr marL="1371600" lvl="3" indent="0">
              <a:buNone/>
            </a:pPr>
            <a:r>
              <a:rPr lang="en-US" dirty="0" smtClean="0"/>
              <a:t>age:’39’,</a:t>
            </a:r>
          </a:p>
          <a:p>
            <a:pPr marL="1371600" lvl="3" indent="0">
              <a:buNone/>
            </a:pPr>
            <a:r>
              <a:rPr lang="en-US" dirty="0" smtClean="0"/>
              <a:t>qualifications:[‘b.tech’,’m.tech’,’</a:t>
            </a:r>
            <a:r>
              <a:rPr lang="en-US" dirty="0" err="1" smtClean="0"/>
              <a:t>ph.d</a:t>
            </a:r>
            <a:r>
              <a:rPr lang="en-US" dirty="0" smtClean="0"/>
              <a:t>’],</a:t>
            </a:r>
          </a:p>
          <a:p>
            <a:pPr marL="1371600" lvl="3" indent="0">
              <a:buNone/>
            </a:pPr>
            <a:r>
              <a:rPr lang="en-US" dirty="0" err="1" smtClean="0"/>
              <a:t>whois:function</a:t>
            </a:r>
            <a:r>
              <a:rPr lang="en-US" dirty="0" smtClean="0"/>
              <a:t>(){</a:t>
            </a:r>
          </a:p>
          <a:p>
            <a:pPr marL="1371600" lvl="3" indent="0">
              <a:buNone/>
            </a:pPr>
            <a:r>
              <a:rPr lang="en-US" dirty="0"/>
              <a:t>	</a:t>
            </a:r>
            <a:r>
              <a:rPr lang="en-US" dirty="0" smtClean="0"/>
              <a:t>console.log(‘I am ‘ + this.name);</a:t>
            </a:r>
          </a:p>
          <a:p>
            <a:pPr marL="1371600" lvl="3" indent="0">
              <a:buNone/>
            </a:pPr>
            <a:r>
              <a:rPr lang="en-US" dirty="0" smtClean="0"/>
              <a:t>}</a:t>
            </a:r>
          </a:p>
          <a:p>
            <a:pPr marL="914400" lvl="2" indent="0">
              <a:buNone/>
            </a:pPr>
            <a:r>
              <a:rPr lang="en-US" dirty="0" smtClean="0"/>
              <a:t>}</a:t>
            </a:r>
            <a:endParaRPr lang="en-US" dirty="0"/>
          </a:p>
        </p:txBody>
      </p:sp>
    </p:spTree>
    <p:extLst>
      <p:ext uri="{BB962C8B-B14F-4D97-AF65-F5344CB8AC3E}">
        <p14:creationId xmlns:p14="http://schemas.microsoft.com/office/powerpoint/2010/main" val="4146617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Accessing/Setting Object Properties</a:t>
            </a:r>
            <a:endParaRPr lang="en-US" dirty="0"/>
          </a:p>
        </p:txBody>
      </p:sp>
      <p:sp>
        <p:nvSpPr>
          <p:cNvPr id="3" name="Content Placeholder 2"/>
          <p:cNvSpPr>
            <a:spLocks noGrp="1"/>
          </p:cNvSpPr>
          <p:nvPr>
            <p:ph idx="1"/>
          </p:nvPr>
        </p:nvSpPr>
        <p:spPr/>
        <p:txBody>
          <a:bodyPr/>
          <a:lstStyle/>
          <a:p>
            <a:r>
              <a:rPr lang="en-US" dirty="0" smtClean="0"/>
              <a:t>dot notation</a:t>
            </a:r>
          </a:p>
          <a:p>
            <a:pPr lvl="1"/>
            <a:r>
              <a:rPr lang="en-US" dirty="0" smtClean="0"/>
              <a:t>person.age  </a:t>
            </a:r>
            <a:r>
              <a:rPr lang="en-US" u="sng" dirty="0" smtClean="0"/>
              <a:t>=  45</a:t>
            </a:r>
          </a:p>
          <a:p>
            <a:pPr lvl="1"/>
            <a:r>
              <a:rPr lang="en-US" dirty="0" smtClean="0"/>
              <a:t>person.name </a:t>
            </a:r>
            <a:r>
              <a:rPr lang="en-US" u="sng" dirty="0" smtClean="0"/>
              <a:t>= ‘suresh’</a:t>
            </a:r>
          </a:p>
          <a:p>
            <a:pPr lvl="1"/>
            <a:endParaRPr lang="en-US" dirty="0" smtClean="0"/>
          </a:p>
          <a:p>
            <a:r>
              <a:rPr lang="en-US" dirty="0" smtClean="0"/>
              <a:t>bracket notation</a:t>
            </a:r>
          </a:p>
          <a:p>
            <a:pPr lvl="1"/>
            <a:r>
              <a:rPr lang="en-US" dirty="0" smtClean="0"/>
              <a:t>person[‘name’] </a:t>
            </a:r>
            <a:r>
              <a:rPr lang="en-US" u="sng" dirty="0" smtClean="0"/>
              <a:t>= ‘suresh’</a:t>
            </a:r>
          </a:p>
          <a:p>
            <a:pPr lvl="1"/>
            <a:r>
              <a:rPr lang="en-US" dirty="0" smtClean="0"/>
              <a:t>person[‘age’] </a:t>
            </a:r>
            <a:r>
              <a:rPr lang="en-US" u="sng" dirty="0" smtClean="0"/>
              <a:t>= 45</a:t>
            </a:r>
            <a:endParaRPr lang="en-US" u="sng" dirty="0"/>
          </a:p>
        </p:txBody>
      </p:sp>
    </p:spTree>
    <p:extLst>
      <p:ext uri="{BB962C8B-B14F-4D97-AF65-F5344CB8AC3E}">
        <p14:creationId xmlns:p14="http://schemas.microsoft.com/office/powerpoint/2010/main" val="1747685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new properties to existing Object</a:t>
            </a:r>
            <a:endParaRPr lang="en-US" dirty="0"/>
          </a:p>
        </p:txBody>
      </p:sp>
      <p:sp>
        <p:nvSpPr>
          <p:cNvPr id="3" name="Content Placeholder 2"/>
          <p:cNvSpPr>
            <a:spLocks noGrp="1"/>
          </p:cNvSpPr>
          <p:nvPr>
            <p:ph idx="1"/>
          </p:nvPr>
        </p:nvSpPr>
        <p:spPr/>
        <p:txBody>
          <a:bodyPr>
            <a:normAutofit lnSpcReduction="10000"/>
          </a:bodyPr>
          <a:lstStyle/>
          <a:p>
            <a:r>
              <a:rPr lang="en-US" dirty="0" smtClean="0"/>
              <a:t>Using bracket notation</a:t>
            </a:r>
          </a:p>
          <a:p>
            <a:pPr lvl="1"/>
            <a:r>
              <a:rPr lang="en-US" dirty="0" smtClean="0"/>
              <a:t>person[‘height’]=5.7;</a:t>
            </a:r>
          </a:p>
          <a:p>
            <a:pPr lvl="1"/>
            <a:r>
              <a:rPr lang="en-US" dirty="0" smtClean="0"/>
              <a:t>person[wt]=wtval; (Where wt = ‘weight’ and wtval=80)</a:t>
            </a:r>
          </a:p>
          <a:p>
            <a:pPr lvl="1"/>
            <a:endParaRPr lang="en-US" dirty="0" smtClean="0"/>
          </a:p>
          <a:p>
            <a:r>
              <a:rPr lang="en-US" dirty="0"/>
              <a:t>Using </a:t>
            </a:r>
            <a:r>
              <a:rPr lang="en-US" dirty="0" smtClean="0"/>
              <a:t>dot </a:t>
            </a:r>
            <a:r>
              <a:rPr lang="en-US" dirty="0"/>
              <a:t>notation</a:t>
            </a:r>
          </a:p>
          <a:p>
            <a:pPr lvl="1"/>
            <a:r>
              <a:rPr lang="en-US" dirty="0" err="1" smtClean="0"/>
              <a:t>person.‘</a:t>
            </a:r>
            <a:r>
              <a:rPr lang="en-US" dirty="0" err="1"/>
              <a:t>height</a:t>
            </a:r>
            <a:r>
              <a:rPr lang="en-US" dirty="0" smtClean="0"/>
              <a:t>’=</a:t>
            </a:r>
            <a:r>
              <a:rPr lang="en-US" dirty="0"/>
              <a:t>5.7;</a:t>
            </a:r>
          </a:p>
          <a:p>
            <a:pPr lvl="1"/>
            <a:r>
              <a:rPr lang="en-US" strike="sngStrike" dirty="0" err="1" smtClean="0"/>
              <a:t>person.wt</a:t>
            </a:r>
            <a:r>
              <a:rPr lang="en-US" strike="sngStrike" dirty="0" smtClean="0"/>
              <a:t>=wtval</a:t>
            </a:r>
            <a:r>
              <a:rPr lang="en-US" strike="sngStrike" dirty="0"/>
              <a:t>; (Where wt = ‘weight’ and wtval=80)</a:t>
            </a:r>
          </a:p>
          <a:p>
            <a:pPr lvl="1"/>
            <a:endParaRPr lang="en-US" dirty="0"/>
          </a:p>
        </p:txBody>
      </p:sp>
    </p:spTree>
    <p:extLst>
      <p:ext uri="{BB962C8B-B14F-4D97-AF65-F5344CB8AC3E}">
        <p14:creationId xmlns:p14="http://schemas.microsoft.com/office/powerpoint/2010/main" val="4255282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Object.defineProperty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Defines a new property or modifies existing property </a:t>
            </a:r>
            <a:r>
              <a:rPr lang="en-US" dirty="0"/>
              <a:t>on an </a:t>
            </a:r>
            <a:r>
              <a:rPr lang="en-US" dirty="0" smtClean="0"/>
              <a:t>object and returns an object</a:t>
            </a:r>
          </a:p>
          <a:p>
            <a:pPr lvl="1"/>
            <a:r>
              <a:rPr lang="en-US" sz="2400" dirty="0" smtClean="0"/>
              <a:t>Syntax: </a:t>
            </a:r>
            <a:r>
              <a:rPr lang="en-US" sz="2400" dirty="0" err="1" smtClean="0"/>
              <a:t>Object.defineProperty</a:t>
            </a:r>
            <a:r>
              <a:rPr lang="en-US" sz="2400" dirty="0" smtClean="0"/>
              <a:t>(</a:t>
            </a:r>
            <a:r>
              <a:rPr lang="en-US" sz="2400" dirty="0" err="1" smtClean="0"/>
              <a:t>obj,prop,descriptor</a:t>
            </a:r>
            <a:r>
              <a:rPr lang="en-US" sz="2400" dirty="0" smtClean="0"/>
              <a:t>)</a:t>
            </a:r>
          </a:p>
          <a:p>
            <a:endParaRPr lang="en-US" dirty="0" smtClean="0"/>
          </a:p>
          <a:p>
            <a:r>
              <a:rPr lang="en-US" dirty="0" smtClean="0"/>
              <a:t>By default, properties added through this method are immutable</a:t>
            </a:r>
          </a:p>
          <a:p>
            <a:endParaRPr lang="en-US" dirty="0" smtClean="0"/>
          </a:p>
          <a:p>
            <a:r>
              <a:rPr lang="en-US" dirty="0" smtClean="0"/>
              <a:t>Property descriptors are of two types</a:t>
            </a:r>
          </a:p>
          <a:p>
            <a:pPr lvl="1"/>
            <a:r>
              <a:rPr lang="en-US" dirty="0" smtClean="0"/>
              <a:t>Accessor descriptors</a:t>
            </a:r>
          </a:p>
          <a:p>
            <a:pPr lvl="1"/>
            <a:r>
              <a:rPr lang="en-US" dirty="0" smtClean="0"/>
              <a:t>Data descriptors (may or may not be writable)</a:t>
            </a:r>
            <a:endParaRPr lang="en-US" dirty="0"/>
          </a:p>
        </p:txBody>
      </p:sp>
    </p:spTree>
    <p:extLst>
      <p:ext uri="{BB962C8B-B14F-4D97-AF65-F5344CB8AC3E}">
        <p14:creationId xmlns:p14="http://schemas.microsoft.com/office/powerpoint/2010/main" val="2122184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different ways to embed JavaScript in Web 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HTML page</a:t>
            </a:r>
          </a:p>
          <a:p>
            <a:pPr lvl="1"/>
            <a:r>
              <a:rPr lang="en-US" dirty="0" smtClean="0"/>
              <a:t>By writing script tag either in head or in body section of html page</a:t>
            </a:r>
          </a:p>
          <a:p>
            <a:pPr lvl="2"/>
            <a:r>
              <a:rPr lang="en-US" dirty="0" smtClean="0"/>
              <a:t>Example:</a:t>
            </a:r>
          </a:p>
          <a:p>
            <a:pPr lvl="3"/>
            <a:r>
              <a:rPr lang="en-US" dirty="0" smtClean="0"/>
              <a:t>&lt;script type=“text/</a:t>
            </a:r>
            <a:r>
              <a:rPr lang="en-US" dirty="0" err="1" smtClean="0"/>
              <a:t>javascript</a:t>
            </a:r>
            <a:r>
              <a:rPr lang="en-US" dirty="0" smtClean="0"/>
              <a:t>”&gt; …… &lt;/script&gt;</a:t>
            </a:r>
          </a:p>
          <a:p>
            <a:pPr lvl="1"/>
            <a:r>
              <a:rPr lang="en-US" dirty="0" smtClean="0"/>
              <a:t>By referencing an external JavaScript file from a HTML page</a:t>
            </a:r>
          </a:p>
          <a:p>
            <a:pPr lvl="2"/>
            <a:r>
              <a:rPr lang="en-US" dirty="0" smtClean="0"/>
              <a:t>Example:</a:t>
            </a:r>
          </a:p>
          <a:p>
            <a:pPr lvl="3"/>
            <a:r>
              <a:rPr lang="en-US" dirty="0" smtClean="0"/>
              <a:t>&lt;script </a:t>
            </a:r>
            <a:r>
              <a:rPr lang="en-US" dirty="0" err="1" smtClean="0"/>
              <a:t>src</a:t>
            </a:r>
            <a:r>
              <a:rPr lang="en-US" dirty="0" smtClean="0"/>
              <a:t>=“scriptfilename.js”&gt;&lt;/script&gt;</a:t>
            </a:r>
          </a:p>
          <a:p>
            <a:pPr lvl="3"/>
            <a:endParaRPr lang="en-US" dirty="0" smtClean="0"/>
          </a:p>
          <a:p>
            <a:r>
              <a:rPr lang="en-US" dirty="0" smtClean="0"/>
              <a:t>External scripts are useful when same JavaScript methods are required in multiple html pages</a:t>
            </a:r>
          </a:p>
          <a:p>
            <a:endParaRPr lang="en-US" dirty="0" smtClean="0"/>
          </a:p>
          <a:p>
            <a:pPr lvl="1"/>
            <a:endParaRPr lang="en-US" dirty="0"/>
          </a:p>
        </p:txBody>
      </p:sp>
    </p:spTree>
    <p:extLst>
      <p:ext uri="{BB962C8B-B14F-4D97-AF65-F5344CB8AC3E}">
        <p14:creationId xmlns:p14="http://schemas.microsoft.com/office/powerpoint/2010/main" val="2177802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Object.defineProperty</a:t>
            </a:r>
            <a:endParaRPr lang="en-US" dirty="0"/>
          </a:p>
        </p:txBody>
      </p:sp>
      <p:sp>
        <p:nvSpPr>
          <p:cNvPr id="3" name="Content Placeholder 2"/>
          <p:cNvSpPr>
            <a:spLocks noGrp="1"/>
          </p:cNvSpPr>
          <p:nvPr>
            <p:ph idx="1"/>
          </p:nvPr>
        </p:nvSpPr>
        <p:spPr/>
        <p:txBody>
          <a:bodyPr>
            <a:normAutofit fontScale="92500"/>
          </a:bodyPr>
          <a:lstStyle/>
          <a:p>
            <a:r>
              <a:rPr lang="en-US" dirty="0" smtClean="0"/>
              <a:t>Both data and accessor descriptors share the following required keys</a:t>
            </a:r>
          </a:p>
          <a:p>
            <a:pPr lvl="1"/>
            <a:endParaRPr lang="en-US" dirty="0" smtClean="0"/>
          </a:p>
          <a:p>
            <a:pPr lvl="1"/>
            <a:r>
              <a:rPr lang="en-US" dirty="0" smtClean="0"/>
              <a:t>configurable:  true if and only if the type of this property descriptor can be changed and if the property may be deleted (default value is false)</a:t>
            </a:r>
          </a:p>
          <a:p>
            <a:pPr lvl="1"/>
            <a:endParaRPr lang="en-US" dirty="0" smtClean="0"/>
          </a:p>
          <a:p>
            <a:pPr lvl="1"/>
            <a:r>
              <a:rPr lang="en-US" dirty="0" smtClean="0"/>
              <a:t>enumerable: true if and only if the property should be shown during enumeration of the properties on the corresponding object (default value is false)</a:t>
            </a:r>
          </a:p>
          <a:p>
            <a:pPr lvl="1"/>
            <a:endParaRPr lang="en-US" dirty="0"/>
          </a:p>
        </p:txBody>
      </p:sp>
    </p:spTree>
    <p:extLst>
      <p:ext uri="{BB962C8B-B14F-4D97-AF65-F5344CB8AC3E}">
        <p14:creationId xmlns:p14="http://schemas.microsoft.com/office/powerpoint/2010/main" val="4094080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Object.defineProperty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Along with the previous ones, the data descriptor has the following properties</a:t>
            </a:r>
          </a:p>
          <a:p>
            <a:pPr lvl="1"/>
            <a:r>
              <a:rPr lang="en-US" dirty="0" smtClean="0"/>
              <a:t>value: The value associated with the property (can be anything, number, string, object, function etc.) (Default undefined)</a:t>
            </a:r>
          </a:p>
          <a:p>
            <a:pPr lvl="1"/>
            <a:r>
              <a:rPr lang="en-US" dirty="0" smtClean="0"/>
              <a:t>writable: true if and only if the property may be changed with an assignment operator (Default: false)</a:t>
            </a:r>
          </a:p>
          <a:p>
            <a:endParaRPr lang="en-US" dirty="0" smtClean="0"/>
          </a:p>
          <a:p>
            <a:r>
              <a:rPr lang="en-US" dirty="0" smtClean="0"/>
              <a:t>Along </a:t>
            </a:r>
            <a:r>
              <a:rPr lang="en-US" dirty="0"/>
              <a:t>with the previous ones, the </a:t>
            </a:r>
            <a:r>
              <a:rPr lang="en-US" dirty="0" smtClean="0"/>
              <a:t>accessor </a:t>
            </a:r>
            <a:r>
              <a:rPr lang="en-US" dirty="0"/>
              <a:t>descriptor has the following properties</a:t>
            </a:r>
          </a:p>
          <a:p>
            <a:pPr lvl="1"/>
            <a:r>
              <a:rPr lang="en-US" dirty="0" smtClean="0"/>
              <a:t>get: A function which serves as a getter for the property or undefined if there is no getter</a:t>
            </a:r>
            <a:endParaRPr lang="en-US" dirty="0"/>
          </a:p>
          <a:p>
            <a:pPr lvl="1"/>
            <a:r>
              <a:rPr lang="en-US" dirty="0" smtClean="0"/>
              <a:t>set: </a:t>
            </a:r>
            <a:r>
              <a:rPr lang="en-US" dirty="0"/>
              <a:t>A function which serves as a </a:t>
            </a:r>
            <a:r>
              <a:rPr lang="en-US" dirty="0" smtClean="0"/>
              <a:t>setter </a:t>
            </a:r>
            <a:r>
              <a:rPr lang="en-US" dirty="0"/>
              <a:t>for the property </a:t>
            </a:r>
            <a:r>
              <a:rPr lang="en-US" dirty="0" smtClean="0"/>
              <a:t>or undefined if there is no setter</a:t>
            </a:r>
            <a:endParaRPr lang="en-US" dirty="0"/>
          </a:p>
          <a:p>
            <a:pPr lvl="1"/>
            <a:endParaRPr lang="en-US" dirty="0"/>
          </a:p>
        </p:txBody>
      </p:sp>
      <p:sp>
        <p:nvSpPr>
          <p:cNvPr id="4" name="TextBox 3"/>
          <p:cNvSpPr txBox="1"/>
          <p:nvPr/>
        </p:nvSpPr>
        <p:spPr>
          <a:xfrm>
            <a:off x="762000" y="5791200"/>
            <a:ext cx="7315200" cy="923330"/>
          </a:xfrm>
          <a:prstGeom prst="rect">
            <a:avLst/>
          </a:prstGeom>
          <a:solidFill>
            <a:schemeClr val="accent1"/>
          </a:solidFill>
        </p:spPr>
        <p:txBody>
          <a:bodyPr wrap="square" rtlCol="0">
            <a:spAutoFit/>
          </a:bodyPr>
          <a:lstStyle/>
          <a:p>
            <a:r>
              <a:rPr lang="en-US" dirty="0" smtClean="0">
                <a:solidFill>
                  <a:schemeClr val="bg1"/>
                </a:solidFill>
              </a:rPr>
              <a:t>Properties added using assignment operators may be changed/deleted whereas change/delete of properties can be controlled using defineProperty method</a:t>
            </a:r>
            <a:endParaRPr lang="en-US" dirty="0">
              <a:solidFill>
                <a:schemeClr val="bg1"/>
              </a:solidFill>
            </a:endParaRPr>
          </a:p>
        </p:txBody>
      </p:sp>
    </p:spTree>
    <p:extLst>
      <p:ext uri="{BB962C8B-B14F-4D97-AF65-F5344CB8AC3E}">
        <p14:creationId xmlns:p14="http://schemas.microsoft.com/office/powerpoint/2010/main" val="2282862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Object.defineProperty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writable is set to false the value cannot be changed.</a:t>
            </a:r>
          </a:p>
          <a:p>
            <a:pPr lvl="1"/>
            <a:r>
              <a:rPr lang="en-US" dirty="0" smtClean="0"/>
              <a:t>Example:</a:t>
            </a:r>
          </a:p>
          <a:p>
            <a:pPr marL="457200" lvl="1" indent="0">
              <a:buNone/>
            </a:pPr>
            <a:r>
              <a:rPr lang="en-US" dirty="0" smtClean="0"/>
              <a:t>	var </a:t>
            </a:r>
            <a:r>
              <a:rPr lang="en-US" dirty="0" err="1" smtClean="0"/>
              <a:t>obj</a:t>
            </a:r>
            <a:r>
              <a:rPr lang="en-US" dirty="0" smtClean="0"/>
              <a:t> = {};</a:t>
            </a:r>
          </a:p>
          <a:p>
            <a:pPr marL="457200" lvl="1" indent="0">
              <a:buNone/>
            </a:pPr>
            <a:r>
              <a:rPr lang="en-US" dirty="0"/>
              <a:t>	</a:t>
            </a:r>
            <a:r>
              <a:rPr lang="en-US" dirty="0" smtClean="0"/>
              <a:t>Object.defineProperty(</a:t>
            </a:r>
            <a:r>
              <a:rPr lang="en-US" dirty="0" err="1" smtClean="0"/>
              <a:t>obj</a:t>
            </a:r>
            <a:r>
              <a:rPr lang="en-US" dirty="0" smtClean="0"/>
              <a:t>,’name’,{</a:t>
            </a:r>
          </a:p>
          <a:p>
            <a:pPr marL="457200" lvl="1" indent="0">
              <a:buNone/>
            </a:pPr>
            <a:r>
              <a:rPr lang="en-US" dirty="0"/>
              <a:t>	</a:t>
            </a:r>
            <a:r>
              <a:rPr lang="en-US" dirty="0" smtClean="0"/>
              <a:t>	</a:t>
            </a:r>
            <a:r>
              <a:rPr lang="en-US" dirty="0" err="1" smtClean="0"/>
              <a:t>writable:false</a:t>
            </a:r>
            <a:r>
              <a:rPr lang="en-US" dirty="0" smtClean="0"/>
              <a:t>, </a:t>
            </a:r>
            <a:r>
              <a:rPr lang="en-US" dirty="0" err="1" smtClean="0"/>
              <a:t>configurable:false</a:t>
            </a:r>
            <a:r>
              <a:rPr lang="en-US" dirty="0" smtClean="0"/>
              <a:t>,</a:t>
            </a:r>
          </a:p>
          <a:p>
            <a:pPr marL="457200" lvl="1" indent="0">
              <a:buNone/>
            </a:pPr>
            <a:r>
              <a:rPr lang="en-US" dirty="0"/>
              <a:t>	</a:t>
            </a:r>
            <a:r>
              <a:rPr lang="en-US" dirty="0" smtClean="0"/>
              <a:t>	value:37, </a:t>
            </a:r>
            <a:r>
              <a:rPr lang="en-US" dirty="0" err="1" smtClean="0"/>
              <a:t>enumerable:false</a:t>
            </a:r>
            <a:endParaRPr lang="en-US" dirty="0" smtClean="0"/>
          </a:p>
          <a:p>
            <a:pPr marL="457200" lvl="1" indent="0">
              <a:buNone/>
            </a:pPr>
            <a:r>
              <a:rPr lang="en-US" dirty="0" smtClean="0"/>
              <a:t> </a:t>
            </a:r>
            <a:r>
              <a:rPr lang="en-US" dirty="0"/>
              <a:t>	</a:t>
            </a:r>
            <a:r>
              <a:rPr lang="en-US" dirty="0" smtClean="0"/>
              <a:t>});</a:t>
            </a:r>
          </a:p>
          <a:p>
            <a:pPr marL="457200" lvl="1" indent="0">
              <a:buNone/>
            </a:pPr>
            <a:r>
              <a:rPr lang="en-US" dirty="0"/>
              <a:t>	</a:t>
            </a:r>
            <a:r>
              <a:rPr lang="en-US" dirty="0" smtClean="0"/>
              <a:t>console.log(‘Name is ‘ + obj.name); //outputs 37</a:t>
            </a:r>
          </a:p>
          <a:p>
            <a:pPr marL="457200" lvl="1" indent="0">
              <a:buNone/>
            </a:pPr>
            <a:r>
              <a:rPr lang="en-US" dirty="0"/>
              <a:t>	</a:t>
            </a:r>
            <a:r>
              <a:rPr lang="en-US" dirty="0" smtClean="0"/>
              <a:t>obj.name=‘</a:t>
            </a:r>
            <a:r>
              <a:rPr lang="en-US" dirty="0" err="1" smtClean="0"/>
              <a:t>satya</a:t>
            </a:r>
            <a:r>
              <a:rPr lang="en-US" dirty="0" smtClean="0"/>
              <a:t>’ //will throw an error</a:t>
            </a:r>
          </a:p>
          <a:p>
            <a:pPr marL="457200" lvl="1" indent="0">
              <a:buNone/>
            </a:pPr>
            <a:endParaRPr lang="en-US" dirty="0"/>
          </a:p>
        </p:txBody>
      </p:sp>
    </p:spTree>
    <p:extLst>
      <p:ext uri="{BB962C8B-B14F-4D97-AF65-F5344CB8AC3E}">
        <p14:creationId xmlns:p14="http://schemas.microsoft.com/office/powerpoint/2010/main" val="1157250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Object.defineProperty</a:t>
            </a:r>
            <a:endParaRPr lang="en-US" dirty="0"/>
          </a:p>
        </p:txBody>
      </p:sp>
      <p:sp>
        <p:nvSpPr>
          <p:cNvPr id="3" name="Content Placeholder 2"/>
          <p:cNvSpPr>
            <a:spLocks noGrp="1"/>
          </p:cNvSpPr>
          <p:nvPr>
            <p:ph idx="1"/>
          </p:nvPr>
        </p:nvSpPr>
        <p:spPr/>
        <p:txBody>
          <a:bodyPr/>
          <a:lstStyle/>
          <a:p>
            <a:r>
              <a:rPr lang="en-US" dirty="0" smtClean="0"/>
              <a:t>Effect of configurable property setting</a:t>
            </a:r>
          </a:p>
          <a:p>
            <a:pPr lvl="1"/>
            <a:r>
              <a:rPr lang="en-US" dirty="0" smtClean="0"/>
              <a:t>Example</a:t>
            </a:r>
          </a:p>
          <a:p>
            <a:pPr marL="914400" lvl="2" indent="0">
              <a:buNone/>
            </a:pPr>
            <a:r>
              <a:rPr lang="en-US" dirty="0" smtClean="0"/>
              <a:t>var o = {}</a:t>
            </a:r>
          </a:p>
          <a:p>
            <a:pPr marL="914400" lvl="2" indent="0">
              <a:buNone/>
            </a:pPr>
            <a:r>
              <a:rPr lang="en-US" dirty="0" smtClean="0"/>
              <a:t>Object.defineProperty(</a:t>
            </a:r>
            <a:r>
              <a:rPr lang="en-US" dirty="0" err="1" smtClean="0"/>
              <a:t>o,’a</a:t>
            </a:r>
            <a:r>
              <a:rPr lang="en-US" dirty="0" smtClean="0"/>
              <a:t>’,{configurable:false,value:35});</a:t>
            </a:r>
          </a:p>
          <a:p>
            <a:pPr marL="914400" lvl="2" indent="0">
              <a:buNone/>
            </a:pPr>
            <a:endParaRPr lang="en-US" dirty="0" smtClean="0"/>
          </a:p>
          <a:p>
            <a:pPr marL="914400" lvl="2" indent="0">
              <a:buNone/>
            </a:pPr>
            <a:r>
              <a:rPr lang="en-US" dirty="0" smtClean="0"/>
              <a:t>delete </a:t>
            </a:r>
            <a:r>
              <a:rPr lang="en-US" dirty="0" err="1" smtClean="0"/>
              <a:t>o.a</a:t>
            </a:r>
            <a:r>
              <a:rPr lang="en-US" dirty="0" smtClean="0"/>
              <a:t> //will return false </a:t>
            </a:r>
            <a:endParaRPr lang="en-US" dirty="0"/>
          </a:p>
        </p:txBody>
      </p:sp>
    </p:spTree>
    <p:extLst>
      <p:ext uri="{BB962C8B-B14F-4D97-AF65-F5344CB8AC3E}">
        <p14:creationId xmlns:p14="http://schemas.microsoft.com/office/powerpoint/2010/main" val="1560725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using Constructor Function</a:t>
            </a:r>
            <a:endParaRPr lang="en-US" dirty="0"/>
          </a:p>
        </p:txBody>
      </p:sp>
      <p:sp>
        <p:nvSpPr>
          <p:cNvPr id="3" name="Content Placeholder 2"/>
          <p:cNvSpPr>
            <a:spLocks noGrp="1"/>
          </p:cNvSpPr>
          <p:nvPr>
            <p:ph idx="1"/>
          </p:nvPr>
        </p:nvSpPr>
        <p:spPr/>
        <p:txBody>
          <a:bodyPr>
            <a:normAutofit/>
          </a:bodyPr>
          <a:lstStyle/>
          <a:p>
            <a:r>
              <a:rPr lang="en-US" sz="2800" dirty="0" smtClean="0"/>
              <a:t>JavaScript uses constructor functions to create object instances</a:t>
            </a:r>
          </a:p>
          <a:p>
            <a:pPr lvl="1"/>
            <a:r>
              <a:rPr lang="en-US" sz="2400" dirty="0" smtClean="0"/>
              <a:t>function Person(name, age) {</a:t>
            </a:r>
          </a:p>
          <a:p>
            <a:pPr marL="914400" lvl="2" indent="0">
              <a:buNone/>
            </a:pPr>
            <a:r>
              <a:rPr lang="en-US" sz="2000" dirty="0" smtClean="0"/>
              <a:t>this.name=name;</a:t>
            </a:r>
          </a:p>
          <a:p>
            <a:pPr marL="914400" lvl="2" indent="0">
              <a:buNone/>
            </a:pPr>
            <a:r>
              <a:rPr lang="en-US" sz="2000" dirty="0" err="1" smtClean="0"/>
              <a:t>this.age</a:t>
            </a:r>
            <a:r>
              <a:rPr lang="en-US" sz="2000" dirty="0" smtClean="0"/>
              <a:t> = age;</a:t>
            </a:r>
          </a:p>
          <a:p>
            <a:pPr marL="914400" lvl="2" indent="0">
              <a:buNone/>
            </a:pPr>
            <a:r>
              <a:rPr lang="en-US" sz="2000" dirty="0" err="1" smtClean="0"/>
              <a:t>this.greeting</a:t>
            </a:r>
            <a:r>
              <a:rPr lang="en-US" sz="2000" dirty="0" smtClean="0"/>
              <a:t>(){console.log(‘Hi this is ‘ + this.name);}</a:t>
            </a:r>
          </a:p>
          <a:p>
            <a:pPr marL="457200" lvl="1" indent="0">
              <a:buNone/>
            </a:pPr>
            <a:r>
              <a:rPr lang="en-US" sz="2400" dirty="0" smtClean="0"/>
              <a:t>}</a:t>
            </a:r>
          </a:p>
          <a:p>
            <a:r>
              <a:rPr lang="en-US" sz="2800" dirty="0" smtClean="0"/>
              <a:t>Instantiate objects as </a:t>
            </a:r>
          </a:p>
          <a:p>
            <a:pPr lvl="1"/>
            <a:r>
              <a:rPr lang="en-US" sz="2400" dirty="0" smtClean="0"/>
              <a:t>var p1 = new Person(‘ramesh’,25)</a:t>
            </a:r>
          </a:p>
          <a:p>
            <a:pPr lvl="1"/>
            <a:r>
              <a:rPr lang="en-US" sz="2400" dirty="0" smtClean="0"/>
              <a:t>var p2 = new Person(‘suresh’,30)</a:t>
            </a:r>
            <a:endParaRPr lang="en-US" sz="2400" dirty="0"/>
          </a:p>
        </p:txBody>
      </p:sp>
      <p:sp>
        <p:nvSpPr>
          <p:cNvPr id="4" name="Rectangle 3"/>
          <p:cNvSpPr/>
          <p:nvPr/>
        </p:nvSpPr>
        <p:spPr>
          <a:xfrm>
            <a:off x="685800" y="6019800"/>
            <a:ext cx="7924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a new object instance is created from a constructor function, the functionality is not copied over to the new  object instead it is linked to via a reference chain called prototype chain</a:t>
            </a:r>
            <a:endParaRPr lang="en-US" dirty="0"/>
          </a:p>
        </p:txBody>
      </p:sp>
    </p:spTree>
    <p:extLst>
      <p:ext uri="{BB962C8B-B14F-4D97-AF65-F5344CB8AC3E}">
        <p14:creationId xmlns:p14="http://schemas.microsoft.com/office/powerpoint/2010/main" val="2442725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using Object Constructor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var p1 = new Object();</a:t>
            </a:r>
          </a:p>
          <a:p>
            <a:pPr marL="457200" lvl="1" indent="0">
              <a:buNone/>
            </a:pPr>
            <a:r>
              <a:rPr lang="en-US" dirty="0" smtClean="0"/>
              <a:t>	p1.name=‘</a:t>
            </a:r>
            <a:r>
              <a:rPr lang="en-US" dirty="0" err="1" smtClean="0"/>
              <a:t>ramesh</a:t>
            </a:r>
            <a:r>
              <a:rPr lang="en-US" dirty="0" smtClean="0"/>
              <a:t>’;</a:t>
            </a:r>
          </a:p>
          <a:p>
            <a:pPr marL="457200" lvl="1" indent="0">
              <a:buNone/>
            </a:pPr>
            <a:r>
              <a:rPr lang="en-US" dirty="0"/>
              <a:t>	</a:t>
            </a:r>
            <a:r>
              <a:rPr lang="en-US" dirty="0" smtClean="0"/>
              <a:t>p1.age = 45;</a:t>
            </a:r>
          </a:p>
          <a:p>
            <a:pPr marL="457200" lvl="1" indent="0">
              <a:buNone/>
            </a:pPr>
            <a:endParaRPr lang="en-US" dirty="0" smtClean="0"/>
          </a:p>
          <a:p>
            <a:r>
              <a:rPr lang="en-US" dirty="0" smtClean="0"/>
              <a:t>var p2 = </a:t>
            </a:r>
            <a:r>
              <a:rPr lang="en-US" dirty="0" err="1" smtClean="0"/>
              <a:t>Object.create</a:t>
            </a:r>
            <a:r>
              <a:rPr lang="en-US" dirty="0" smtClean="0"/>
              <a:t>(p1)</a:t>
            </a:r>
          </a:p>
          <a:p>
            <a:pPr lvl="1"/>
            <a:r>
              <a:rPr lang="en-US" dirty="0" smtClean="0"/>
              <a:t>Uses p1 as prototype object for p2</a:t>
            </a:r>
          </a:p>
          <a:p>
            <a:pPr lvl="1"/>
            <a:endParaRPr lang="en-US" dirty="0" smtClean="0"/>
          </a:p>
          <a:p>
            <a:r>
              <a:rPr lang="en-US" dirty="0" smtClean="0"/>
              <a:t>Check the type of object using constructor property of the object instance</a:t>
            </a:r>
          </a:p>
          <a:p>
            <a:pPr lvl="1"/>
            <a:r>
              <a:rPr lang="en-US" dirty="0" smtClean="0"/>
              <a:t>p1.constructor.name</a:t>
            </a:r>
          </a:p>
          <a:p>
            <a:pPr lvl="1"/>
            <a:r>
              <a:rPr lang="en-US" dirty="0" smtClean="0"/>
              <a:t>p1.__proto__.constructor.name</a:t>
            </a:r>
          </a:p>
        </p:txBody>
      </p:sp>
    </p:spTree>
    <p:extLst>
      <p:ext uri="{BB962C8B-B14F-4D97-AF65-F5344CB8AC3E}">
        <p14:creationId xmlns:p14="http://schemas.microsoft.com/office/powerpoint/2010/main" val="3842556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Inheritance through Object Prototype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smtClean="0"/>
          </a:p>
          <a:p>
            <a:r>
              <a:rPr lang="en-US" dirty="0" smtClean="0"/>
              <a:t>p1 inherits methods from Person which in turn inherits methods from Object</a:t>
            </a:r>
          </a:p>
          <a:p>
            <a:endParaRPr lang="en-US" dirty="0" smtClean="0"/>
          </a:p>
          <a:p>
            <a:r>
              <a:rPr lang="en-US" dirty="0" smtClean="0"/>
              <a:t>Inheritance is limited to those properties and/or methods which are referenced by prototype property of respective objects but not other methods / properties of the top level object</a:t>
            </a:r>
          </a:p>
          <a:p>
            <a:endParaRPr lang="en-US" dirty="0" smtClean="0"/>
          </a:p>
          <a:p>
            <a:r>
              <a:rPr lang="en-US" dirty="0" smtClean="0"/>
              <a:t>This way inheritance is supported in JavaScript, there is no multiple inheritance concept in JavaScript the way it is supported in other OOP languages like C++, Java etc.</a:t>
            </a:r>
            <a:endParaRPr lang="en-US" dirty="0"/>
          </a:p>
        </p:txBody>
      </p:sp>
      <p:sp>
        <p:nvSpPr>
          <p:cNvPr id="4" name="Rectangle 3"/>
          <p:cNvSpPr/>
          <p:nvPr/>
        </p:nvSpPr>
        <p:spPr>
          <a:xfrm>
            <a:off x="1143000" y="1863436"/>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5" name="Rectangle 4"/>
          <p:cNvSpPr/>
          <p:nvPr/>
        </p:nvSpPr>
        <p:spPr>
          <a:xfrm>
            <a:off x="3581400" y="1856509"/>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6" name="Rectangle 5"/>
          <p:cNvSpPr/>
          <p:nvPr/>
        </p:nvSpPr>
        <p:spPr>
          <a:xfrm>
            <a:off x="5943600" y="18288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cxnSp>
        <p:nvCxnSpPr>
          <p:cNvPr id="8" name="Straight Arrow Connector 7"/>
          <p:cNvCxnSpPr>
            <a:stCxn id="4" idx="3"/>
            <a:endCxn id="5" idx="1"/>
          </p:cNvCxnSpPr>
          <p:nvPr/>
        </p:nvCxnSpPr>
        <p:spPr>
          <a:xfrm flipV="1">
            <a:off x="2819400" y="2123209"/>
            <a:ext cx="762000" cy="6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81600" y="2123209"/>
            <a:ext cx="762000" cy="6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879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Prototype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similar to default functions concept of Java programming language.</a:t>
            </a:r>
          </a:p>
          <a:p>
            <a:endParaRPr lang="en-US" dirty="0" smtClean="0"/>
          </a:p>
          <a:p>
            <a:r>
              <a:rPr lang="en-US" dirty="0" smtClean="0"/>
              <a:t>An object’s functionality can be extended by adding function property to the prototype variable of an object.</a:t>
            </a:r>
          </a:p>
          <a:p>
            <a:endParaRPr lang="en-US" dirty="0" smtClean="0"/>
          </a:p>
          <a:p>
            <a:r>
              <a:rPr lang="en-US" dirty="0" smtClean="0"/>
              <a:t>The newly added property to prototype property will get reflected in all past, present and future instances of the object.</a:t>
            </a:r>
            <a:endParaRPr lang="en-US" dirty="0"/>
          </a:p>
        </p:txBody>
      </p:sp>
    </p:spTree>
    <p:extLst>
      <p:ext uri="{BB962C8B-B14F-4D97-AF65-F5344CB8AC3E}">
        <p14:creationId xmlns:p14="http://schemas.microsoft.com/office/powerpoint/2010/main" val="47669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Prototype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Example for modifying prototype variable</a:t>
            </a:r>
          </a:p>
          <a:p>
            <a:pPr marL="0" indent="0">
              <a:buNone/>
            </a:pPr>
            <a:r>
              <a:rPr lang="en-US" dirty="0" smtClean="0"/>
              <a:t>	</a:t>
            </a:r>
          </a:p>
          <a:p>
            <a:pPr marL="0" indent="0">
              <a:buNone/>
            </a:pPr>
            <a:r>
              <a:rPr lang="en-US" dirty="0"/>
              <a:t>	</a:t>
            </a:r>
            <a:r>
              <a:rPr lang="en-US" dirty="0" smtClean="0"/>
              <a:t>function Person(</a:t>
            </a:r>
            <a:r>
              <a:rPr lang="en-US" dirty="0" err="1" smtClean="0"/>
              <a:t>fname</a:t>
            </a:r>
            <a:r>
              <a:rPr lang="en-US" dirty="0" smtClean="0"/>
              <a:t>){</a:t>
            </a:r>
          </a:p>
          <a:p>
            <a:pPr marL="914400" lvl="2" indent="0">
              <a:buNone/>
            </a:pPr>
            <a:r>
              <a:rPr lang="en-US" dirty="0"/>
              <a:t>	</a:t>
            </a:r>
            <a:r>
              <a:rPr lang="en-US" dirty="0" err="1" smtClean="0"/>
              <a:t>this.fname</a:t>
            </a:r>
            <a:r>
              <a:rPr lang="en-US" dirty="0" smtClean="0"/>
              <a:t> = fname;</a:t>
            </a:r>
            <a:r>
              <a:rPr lang="en-US" dirty="0"/>
              <a:t>	</a:t>
            </a:r>
            <a:endParaRPr lang="en-US" dirty="0" smtClean="0"/>
          </a:p>
          <a:p>
            <a:pPr marL="0" indent="0">
              <a:buNone/>
            </a:pPr>
            <a:r>
              <a:rPr lang="en-US" dirty="0" smtClean="0"/>
              <a:t>	};</a:t>
            </a:r>
          </a:p>
          <a:p>
            <a:pPr marL="0" indent="0">
              <a:buNone/>
            </a:pPr>
            <a:r>
              <a:rPr lang="en-US" dirty="0" smtClean="0"/>
              <a:t>	var p1 = new Person(‘suresh’)</a:t>
            </a:r>
          </a:p>
          <a:p>
            <a:pPr marL="0" indent="0">
              <a:buNone/>
            </a:pPr>
            <a:r>
              <a:rPr lang="en-US" dirty="0" smtClean="0"/>
              <a:t>	p1.fname</a:t>
            </a:r>
          </a:p>
          <a:p>
            <a:pPr marL="0" indent="0">
              <a:buNone/>
            </a:pPr>
            <a:r>
              <a:rPr lang="en-US" dirty="0" smtClean="0"/>
              <a:t>	</a:t>
            </a:r>
          </a:p>
          <a:p>
            <a:pPr marL="0" indent="0">
              <a:buNone/>
            </a:pPr>
            <a:r>
              <a:rPr lang="en-US" dirty="0"/>
              <a:t>	</a:t>
            </a:r>
            <a:r>
              <a:rPr lang="en-US" dirty="0" smtClean="0"/>
              <a:t>Person.__proto__.address=function(){return </a:t>
            </a:r>
            <a:r>
              <a:rPr lang="en-US" dirty="0" err="1" smtClean="0"/>
              <a:t>this.fname</a:t>
            </a:r>
            <a:r>
              <a:rPr lang="en-US" dirty="0" smtClean="0"/>
              <a:t>+’ works for 	cdac’};</a:t>
            </a:r>
          </a:p>
          <a:p>
            <a:endParaRPr lang="en-US" dirty="0" smtClean="0"/>
          </a:p>
          <a:p>
            <a:pPr marL="0" indent="0">
              <a:buNone/>
            </a:pPr>
            <a:r>
              <a:rPr lang="en-US" dirty="0"/>
              <a:t>	</a:t>
            </a:r>
            <a:r>
              <a:rPr lang="en-US" dirty="0" smtClean="0"/>
              <a:t>var p2 = new Person(‘</a:t>
            </a:r>
            <a:r>
              <a:rPr lang="en-US" dirty="0" err="1" smtClean="0"/>
              <a:t>ramesh</a:t>
            </a:r>
            <a:r>
              <a:rPr lang="en-US" dirty="0" smtClean="0"/>
              <a:t>’)</a:t>
            </a:r>
          </a:p>
          <a:p>
            <a:pPr marL="457200" lvl="1" indent="0">
              <a:buNone/>
            </a:pPr>
            <a:r>
              <a:rPr lang="en-US" dirty="0"/>
              <a:t>	</a:t>
            </a:r>
            <a:r>
              <a:rPr lang="en-US" dirty="0" smtClean="0"/>
              <a:t>p2.address()</a:t>
            </a:r>
          </a:p>
          <a:p>
            <a:pPr marL="0" indent="0">
              <a:buNone/>
            </a:pPr>
            <a:r>
              <a:rPr lang="en-US" dirty="0" smtClean="0"/>
              <a:t>	p1.address()</a:t>
            </a:r>
            <a:endParaRPr lang="en-US" dirty="0"/>
          </a:p>
        </p:txBody>
      </p:sp>
    </p:spTree>
    <p:extLst>
      <p:ext uri="{BB962C8B-B14F-4D97-AF65-F5344CB8AC3E}">
        <p14:creationId xmlns:p14="http://schemas.microsoft.com/office/powerpoint/2010/main" val="23959228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properties in JavaScript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private property should be accessible to the particular instance but not to other instances of the same class.</a:t>
            </a:r>
          </a:p>
          <a:p>
            <a:endParaRPr lang="en-US" dirty="0"/>
          </a:p>
          <a:p>
            <a:r>
              <a:rPr lang="en-US" dirty="0" smtClean="0"/>
              <a:t>There is no concept of private property in JavaScript</a:t>
            </a:r>
          </a:p>
          <a:p>
            <a:endParaRPr lang="en-US" dirty="0"/>
          </a:p>
          <a:p>
            <a:r>
              <a:rPr lang="en-US" dirty="0" smtClean="0"/>
              <a:t>Three techniques/tricks to implement this feature in JavaScript are</a:t>
            </a:r>
          </a:p>
          <a:p>
            <a:endParaRPr lang="en-US" dirty="0" smtClean="0"/>
          </a:p>
          <a:p>
            <a:pPr lvl="1"/>
            <a:r>
              <a:rPr lang="en-US" dirty="0" smtClean="0"/>
              <a:t>Prefixes</a:t>
            </a:r>
          </a:p>
          <a:p>
            <a:pPr lvl="1"/>
            <a:r>
              <a:rPr lang="en-US" dirty="0" smtClean="0"/>
              <a:t>Closures</a:t>
            </a:r>
          </a:p>
          <a:p>
            <a:pPr lvl="1"/>
            <a:r>
              <a:rPr lang="en-US" dirty="0" err="1" smtClean="0"/>
              <a:t>WeakMap</a:t>
            </a:r>
            <a:endParaRPr lang="en-US" dirty="0"/>
          </a:p>
        </p:txBody>
      </p:sp>
    </p:spTree>
    <p:extLst>
      <p:ext uri="{BB962C8B-B14F-4D97-AF65-F5344CB8AC3E}">
        <p14:creationId xmlns:p14="http://schemas.microsoft.com/office/powerpoint/2010/main" val="324750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involved in execution of HTML page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Fetch the html page and start parsing it to construct a DOM tree for rendering purpose</a:t>
            </a:r>
          </a:p>
          <a:p>
            <a:endParaRPr lang="en-US" dirty="0" smtClean="0"/>
          </a:p>
          <a:p>
            <a:r>
              <a:rPr lang="en-US" dirty="0" smtClean="0"/>
              <a:t>When a script tag encounters it will either execute it immediately or tries to fetch from the disk/cache/remote place etc. In either case, the parsing of HTML content will defer until the script gets executed.</a:t>
            </a:r>
          </a:p>
          <a:p>
            <a:endParaRPr lang="en-US" dirty="0" smtClean="0"/>
          </a:p>
          <a:p>
            <a:r>
              <a:rPr lang="en-US" dirty="0" smtClean="0"/>
              <a:t>Continue parsing remaining HTML content</a:t>
            </a:r>
            <a:endParaRPr lang="en-US" dirty="0"/>
          </a:p>
        </p:txBody>
      </p:sp>
    </p:spTree>
    <p:extLst>
      <p:ext uri="{BB962C8B-B14F-4D97-AF65-F5344CB8AC3E}">
        <p14:creationId xmlns:p14="http://schemas.microsoft.com/office/powerpoint/2010/main" val="3667387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properties in JavaScript</a:t>
            </a:r>
          </a:p>
        </p:txBody>
      </p:sp>
      <p:sp>
        <p:nvSpPr>
          <p:cNvPr id="3" name="Content Placeholder 2"/>
          <p:cNvSpPr>
            <a:spLocks noGrp="1"/>
          </p:cNvSpPr>
          <p:nvPr>
            <p:ph idx="1"/>
          </p:nvPr>
        </p:nvSpPr>
        <p:spPr/>
        <p:txBody>
          <a:bodyPr>
            <a:normAutofit fontScale="92500" lnSpcReduction="10000"/>
          </a:bodyPr>
          <a:lstStyle/>
          <a:p>
            <a:r>
              <a:rPr lang="en-US" dirty="0" smtClean="0"/>
              <a:t>Using prefixes: Prefix each variable with _ (underscore)</a:t>
            </a:r>
          </a:p>
          <a:p>
            <a:pPr lvl="1"/>
            <a:r>
              <a:rPr lang="en-US" dirty="0" smtClean="0"/>
              <a:t>Example:</a:t>
            </a:r>
          </a:p>
          <a:p>
            <a:pPr marL="914400" lvl="2" indent="0">
              <a:buNone/>
            </a:pPr>
            <a:r>
              <a:rPr lang="en-US" dirty="0" smtClean="0"/>
              <a:t>function Employee(name, age, salary) {</a:t>
            </a:r>
          </a:p>
          <a:p>
            <a:pPr marL="914400" lvl="2" indent="0">
              <a:buNone/>
            </a:pPr>
            <a:r>
              <a:rPr lang="en-US" dirty="0"/>
              <a:t>	</a:t>
            </a:r>
            <a:r>
              <a:rPr lang="en-US" dirty="0" smtClean="0"/>
              <a:t>this.name = name;</a:t>
            </a:r>
          </a:p>
          <a:p>
            <a:pPr marL="914400" lvl="2" indent="0">
              <a:buNone/>
            </a:pPr>
            <a:r>
              <a:rPr lang="en-US" dirty="0"/>
              <a:t>	</a:t>
            </a:r>
            <a:r>
              <a:rPr lang="en-US" dirty="0" err="1" smtClean="0"/>
              <a:t>this._age</a:t>
            </a:r>
            <a:r>
              <a:rPr lang="en-US" dirty="0" smtClean="0"/>
              <a:t> = age;</a:t>
            </a:r>
          </a:p>
          <a:p>
            <a:pPr marL="914400" lvl="2" indent="0">
              <a:buNone/>
            </a:pPr>
            <a:r>
              <a:rPr lang="en-US" dirty="0"/>
              <a:t>	</a:t>
            </a:r>
            <a:r>
              <a:rPr lang="en-US" dirty="0" err="1" smtClean="0"/>
              <a:t>this._salary</a:t>
            </a:r>
            <a:r>
              <a:rPr lang="en-US" dirty="0" smtClean="0"/>
              <a:t> = salary;</a:t>
            </a:r>
          </a:p>
          <a:p>
            <a:pPr marL="914400" lvl="2" indent="0">
              <a:buNone/>
            </a:pPr>
            <a:r>
              <a:rPr lang="en-US" dirty="0" smtClean="0"/>
              <a:t>}</a:t>
            </a:r>
          </a:p>
          <a:p>
            <a:pPr marL="914400" lvl="2" indent="0">
              <a:buNone/>
            </a:pPr>
            <a:endParaRPr lang="en-US" dirty="0" smtClean="0"/>
          </a:p>
          <a:p>
            <a:pPr lvl="1"/>
            <a:r>
              <a:rPr lang="en-US" dirty="0" smtClean="0"/>
              <a:t>Still you can access _age or _salary on any instance directly.</a:t>
            </a:r>
            <a:endParaRPr lang="en-US" dirty="0"/>
          </a:p>
        </p:txBody>
      </p:sp>
    </p:spTree>
    <p:extLst>
      <p:ext uri="{BB962C8B-B14F-4D97-AF65-F5344CB8AC3E}">
        <p14:creationId xmlns:p14="http://schemas.microsoft.com/office/powerpoint/2010/main" val="3088974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Emulate private properties/methods through closures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Same lexical environment is shared by three methods and using closure we are denying access to the member variable through its instance but providing through the closure method.</a:t>
            </a:r>
          </a:p>
          <a:p>
            <a:endParaRPr lang="en-US" dirty="0" smtClean="0"/>
          </a:p>
          <a:p>
            <a:r>
              <a:rPr lang="en-US" dirty="0" smtClean="0"/>
              <a:t>Example:</a:t>
            </a:r>
          </a:p>
          <a:p>
            <a:pPr marL="800100" lvl="2" indent="0">
              <a:buNone/>
            </a:pPr>
            <a:r>
              <a:rPr lang="en-US" dirty="0" err="1" smtClean="0"/>
              <a:t>var</a:t>
            </a:r>
            <a:r>
              <a:rPr lang="en-US" dirty="0" smtClean="0"/>
              <a:t> </a:t>
            </a:r>
            <a:r>
              <a:rPr lang="en-US" dirty="0"/>
              <a:t>counter = (function() { </a:t>
            </a:r>
            <a:endParaRPr lang="en-US" dirty="0" smtClean="0"/>
          </a:p>
          <a:p>
            <a:pPr marL="800100" lvl="2" indent="0">
              <a:buNone/>
            </a:pPr>
            <a:r>
              <a:rPr lang="en-US" dirty="0" smtClean="0"/>
              <a:t>      </a:t>
            </a:r>
            <a:r>
              <a:rPr lang="en-US" dirty="0" err="1" smtClean="0"/>
              <a:t>var</a:t>
            </a:r>
            <a:r>
              <a:rPr lang="en-US" dirty="0" smtClean="0"/>
              <a:t> </a:t>
            </a:r>
            <a:r>
              <a:rPr lang="en-US" dirty="0" err="1"/>
              <a:t>privateCounter</a:t>
            </a:r>
            <a:r>
              <a:rPr lang="en-US" dirty="0"/>
              <a:t> = 0; </a:t>
            </a:r>
            <a:endParaRPr lang="en-US" dirty="0" smtClean="0"/>
          </a:p>
          <a:p>
            <a:pPr marL="800100" lvl="2" indent="0">
              <a:buNone/>
            </a:pPr>
            <a:r>
              <a:rPr lang="en-US" dirty="0" smtClean="0"/>
              <a:t>      function </a:t>
            </a:r>
            <a:r>
              <a:rPr lang="en-US" dirty="0" err="1"/>
              <a:t>changeBy</a:t>
            </a:r>
            <a:r>
              <a:rPr lang="en-US" dirty="0"/>
              <a:t>(</a:t>
            </a:r>
            <a:r>
              <a:rPr lang="en-US" dirty="0" err="1"/>
              <a:t>val</a:t>
            </a:r>
            <a:r>
              <a:rPr lang="en-US" dirty="0"/>
              <a:t>) { </a:t>
            </a:r>
            <a:endParaRPr lang="en-US" dirty="0" smtClean="0"/>
          </a:p>
          <a:p>
            <a:pPr marL="800100" lvl="2" indent="0">
              <a:buNone/>
            </a:pPr>
            <a:r>
              <a:rPr lang="en-US" dirty="0" smtClean="0"/>
              <a:t>         </a:t>
            </a:r>
            <a:r>
              <a:rPr lang="en-US" dirty="0" err="1" smtClean="0"/>
              <a:t>privateCounter</a:t>
            </a:r>
            <a:r>
              <a:rPr lang="en-US" dirty="0" smtClean="0"/>
              <a:t> </a:t>
            </a:r>
            <a:r>
              <a:rPr lang="en-US" dirty="0"/>
              <a:t>+= </a:t>
            </a:r>
            <a:r>
              <a:rPr lang="en-US" dirty="0" err="1"/>
              <a:t>val</a:t>
            </a:r>
            <a:r>
              <a:rPr lang="en-US" dirty="0"/>
              <a:t>; </a:t>
            </a:r>
            <a:endParaRPr lang="en-US" dirty="0" smtClean="0"/>
          </a:p>
          <a:p>
            <a:pPr marL="800100" lvl="2" indent="0">
              <a:buNone/>
            </a:pPr>
            <a:r>
              <a:rPr lang="en-US" dirty="0" smtClean="0"/>
              <a:t>      } </a:t>
            </a:r>
          </a:p>
          <a:p>
            <a:pPr marL="800100" lvl="2" indent="0">
              <a:buNone/>
            </a:pPr>
            <a:r>
              <a:rPr lang="en-US" dirty="0" smtClean="0"/>
              <a:t>      return </a:t>
            </a:r>
            <a:r>
              <a:rPr lang="en-US" dirty="0"/>
              <a:t>{ </a:t>
            </a:r>
            <a:endParaRPr lang="en-US" dirty="0" smtClean="0"/>
          </a:p>
          <a:p>
            <a:pPr marL="800100" lvl="2" indent="0">
              <a:buNone/>
            </a:pPr>
            <a:r>
              <a:rPr lang="en-US" dirty="0"/>
              <a:t>	</a:t>
            </a:r>
            <a:r>
              <a:rPr lang="en-US" dirty="0" smtClean="0"/>
              <a:t>	increment</a:t>
            </a:r>
            <a:r>
              <a:rPr lang="en-US" dirty="0"/>
              <a:t>: function() { </a:t>
            </a:r>
            <a:r>
              <a:rPr lang="en-US" dirty="0" err="1"/>
              <a:t>changeBy</a:t>
            </a:r>
            <a:r>
              <a:rPr lang="en-US" dirty="0"/>
              <a:t>(1); }, </a:t>
            </a:r>
            <a:r>
              <a:rPr lang="en-US" dirty="0" smtClean="0"/>
              <a:t>		</a:t>
            </a:r>
          </a:p>
          <a:p>
            <a:pPr marL="800100" lvl="2" indent="0">
              <a:buNone/>
            </a:pPr>
            <a:r>
              <a:rPr lang="en-US" dirty="0"/>
              <a:t>	</a:t>
            </a:r>
            <a:r>
              <a:rPr lang="en-US" dirty="0" smtClean="0"/>
              <a:t>	decrement</a:t>
            </a:r>
            <a:r>
              <a:rPr lang="en-US" dirty="0"/>
              <a:t>: function() { </a:t>
            </a:r>
            <a:r>
              <a:rPr lang="en-US" dirty="0" err="1"/>
              <a:t>changeBy</a:t>
            </a:r>
            <a:r>
              <a:rPr lang="en-US" dirty="0"/>
              <a:t>(-1); }, </a:t>
            </a:r>
            <a:r>
              <a:rPr lang="en-US" dirty="0" smtClean="0"/>
              <a:t>	</a:t>
            </a:r>
          </a:p>
          <a:p>
            <a:pPr marL="800100" lvl="2" indent="0">
              <a:buNone/>
            </a:pPr>
            <a:r>
              <a:rPr lang="en-US" dirty="0" smtClean="0"/>
              <a:t>		value</a:t>
            </a:r>
            <a:r>
              <a:rPr lang="en-US" dirty="0"/>
              <a:t>: </a:t>
            </a:r>
            <a:r>
              <a:rPr lang="en-US" dirty="0" smtClean="0"/>
              <a:t>function</a:t>
            </a:r>
            <a:r>
              <a:rPr lang="en-US" dirty="0"/>
              <a:t>() { return </a:t>
            </a:r>
            <a:r>
              <a:rPr lang="en-US" dirty="0" err="1"/>
              <a:t>privateCounter</a:t>
            </a:r>
            <a:r>
              <a:rPr lang="en-US" dirty="0"/>
              <a:t>; </a:t>
            </a:r>
            <a:r>
              <a:rPr lang="en-US" dirty="0" smtClean="0"/>
              <a:t>} </a:t>
            </a:r>
          </a:p>
          <a:p>
            <a:pPr marL="800100" lvl="2" indent="0">
              <a:buNone/>
            </a:pPr>
            <a:r>
              <a:rPr lang="en-US" dirty="0"/>
              <a:t> </a:t>
            </a:r>
            <a:r>
              <a:rPr lang="en-US" dirty="0" smtClean="0"/>
              <a:t>     }; </a:t>
            </a:r>
          </a:p>
          <a:p>
            <a:pPr marL="800100" lvl="2" indent="0">
              <a:buNone/>
            </a:pPr>
            <a:r>
              <a:rPr lang="en-US" dirty="0" smtClean="0"/>
              <a:t>})();</a:t>
            </a:r>
            <a:endParaRPr lang="en-US" dirty="0"/>
          </a:p>
        </p:txBody>
      </p:sp>
    </p:spTree>
    <p:extLst>
      <p:ext uri="{BB962C8B-B14F-4D97-AF65-F5344CB8AC3E}">
        <p14:creationId xmlns:p14="http://schemas.microsoft.com/office/powerpoint/2010/main" val="629192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Engines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8600399"/>
              </p:ext>
            </p:extLst>
          </p:nvPr>
        </p:nvGraphicFramePr>
        <p:xfrm>
          <a:off x="457200" y="1600200"/>
          <a:ext cx="8229600" cy="3352800"/>
        </p:xfrm>
        <a:graphic>
          <a:graphicData uri="http://schemas.openxmlformats.org/drawingml/2006/table">
            <a:tbl>
              <a:tblPr firstRow="1" bandRow="1">
                <a:tableStyleId>{5C22544A-7EE6-4342-B048-85BDC9FD1C3A}</a:tableStyleId>
              </a:tblPr>
              <a:tblGrid>
                <a:gridCol w="2743200"/>
                <a:gridCol w="2743200"/>
                <a:gridCol w="2743200"/>
              </a:tblGrid>
              <a:tr h="670560">
                <a:tc>
                  <a:txBody>
                    <a:bodyPr/>
                    <a:lstStyle/>
                    <a:p>
                      <a:pPr algn="ctr"/>
                      <a:r>
                        <a:rPr lang="en-US" sz="2800" dirty="0" smtClean="0"/>
                        <a:t>Engine</a:t>
                      </a:r>
                      <a:r>
                        <a:rPr lang="en-US" sz="2800" baseline="0" dirty="0" smtClean="0"/>
                        <a:t> Name</a:t>
                      </a:r>
                      <a:endParaRPr lang="en-US" sz="2800" dirty="0"/>
                    </a:p>
                  </a:txBody>
                  <a:tcPr/>
                </a:tc>
                <a:tc>
                  <a:txBody>
                    <a:bodyPr/>
                    <a:lstStyle/>
                    <a:p>
                      <a:pPr algn="ctr"/>
                      <a:r>
                        <a:rPr lang="en-US" sz="2800" dirty="0" smtClean="0"/>
                        <a:t>Browser </a:t>
                      </a:r>
                      <a:r>
                        <a:rPr lang="en-US" sz="2800" baseline="0" dirty="0" smtClean="0"/>
                        <a:t> Name</a:t>
                      </a:r>
                      <a:endParaRPr lang="en-US" sz="2800" dirty="0"/>
                    </a:p>
                  </a:txBody>
                  <a:tcPr/>
                </a:tc>
                <a:tc>
                  <a:txBody>
                    <a:bodyPr/>
                    <a:lstStyle/>
                    <a:p>
                      <a:pPr algn="ctr"/>
                      <a:r>
                        <a:rPr lang="en-US" sz="2800" dirty="0" smtClean="0"/>
                        <a:t>Written in</a:t>
                      </a:r>
                      <a:endParaRPr lang="en-US" sz="2800" dirty="0"/>
                    </a:p>
                  </a:txBody>
                  <a:tcPr/>
                </a:tc>
              </a:tr>
              <a:tr h="670560">
                <a:tc>
                  <a:txBody>
                    <a:bodyPr/>
                    <a:lstStyle/>
                    <a:p>
                      <a:r>
                        <a:rPr lang="en-US" dirty="0" smtClean="0"/>
                        <a:t>Spider Monkey</a:t>
                      </a:r>
                      <a:endParaRPr lang="en-US" dirty="0"/>
                    </a:p>
                  </a:txBody>
                  <a:tcPr/>
                </a:tc>
                <a:tc>
                  <a:txBody>
                    <a:bodyPr/>
                    <a:lstStyle/>
                    <a:p>
                      <a:r>
                        <a:rPr lang="en-US" dirty="0" smtClean="0"/>
                        <a:t>Firefox</a:t>
                      </a:r>
                      <a:endParaRPr lang="en-US" dirty="0"/>
                    </a:p>
                  </a:txBody>
                  <a:tcPr/>
                </a:tc>
                <a:tc>
                  <a:txBody>
                    <a:bodyPr/>
                    <a:lstStyle/>
                    <a:p>
                      <a:endParaRPr lang="en-US" dirty="0"/>
                    </a:p>
                  </a:txBody>
                  <a:tcPr/>
                </a:tc>
              </a:tr>
              <a:tr h="670560">
                <a:tc>
                  <a:txBody>
                    <a:bodyPr/>
                    <a:lstStyle/>
                    <a:p>
                      <a:r>
                        <a:rPr lang="en-US" dirty="0" smtClean="0"/>
                        <a:t>V8</a:t>
                      </a:r>
                      <a:endParaRPr lang="en-US" dirty="0"/>
                    </a:p>
                  </a:txBody>
                  <a:tcPr/>
                </a:tc>
                <a:tc>
                  <a:txBody>
                    <a:bodyPr/>
                    <a:lstStyle/>
                    <a:p>
                      <a:r>
                        <a:rPr lang="en-US" dirty="0" smtClean="0"/>
                        <a:t>Google Chrome</a:t>
                      </a:r>
                      <a:endParaRPr lang="en-US" dirty="0"/>
                    </a:p>
                  </a:txBody>
                  <a:tcPr/>
                </a:tc>
                <a:tc>
                  <a:txBody>
                    <a:bodyPr/>
                    <a:lstStyle/>
                    <a:p>
                      <a:r>
                        <a:rPr lang="en-US" dirty="0" smtClean="0"/>
                        <a:t>C++</a:t>
                      </a:r>
                      <a:endParaRPr lang="en-US" dirty="0"/>
                    </a:p>
                  </a:txBody>
                  <a:tcPr/>
                </a:tc>
              </a:tr>
              <a:tr h="670560">
                <a:tc>
                  <a:txBody>
                    <a:bodyPr/>
                    <a:lstStyle/>
                    <a:p>
                      <a:r>
                        <a:rPr lang="en-US" dirty="0" smtClean="0"/>
                        <a:t>JavaScript Core</a:t>
                      </a:r>
                      <a:endParaRPr lang="en-US" dirty="0"/>
                    </a:p>
                  </a:txBody>
                  <a:tcPr/>
                </a:tc>
                <a:tc>
                  <a:txBody>
                    <a:bodyPr/>
                    <a:lstStyle/>
                    <a:p>
                      <a:r>
                        <a:rPr lang="en-US" dirty="0" smtClean="0"/>
                        <a:t>Safari</a:t>
                      </a:r>
                      <a:endParaRPr lang="en-US" dirty="0"/>
                    </a:p>
                  </a:txBody>
                  <a:tcPr/>
                </a:tc>
                <a:tc>
                  <a:txBody>
                    <a:bodyPr/>
                    <a:lstStyle/>
                    <a:p>
                      <a:endParaRPr lang="en-US" dirty="0"/>
                    </a:p>
                  </a:txBody>
                  <a:tcPr/>
                </a:tc>
              </a:tr>
              <a:tr h="670560">
                <a:tc>
                  <a:txBody>
                    <a:bodyPr/>
                    <a:lstStyle/>
                    <a:p>
                      <a:r>
                        <a:rPr lang="en-US" dirty="0" smtClean="0"/>
                        <a:t>Chakra</a:t>
                      </a:r>
                      <a:endParaRPr lang="en-US" dirty="0"/>
                    </a:p>
                  </a:txBody>
                  <a:tcPr/>
                </a:tc>
                <a:tc>
                  <a:txBody>
                    <a:bodyPr/>
                    <a:lstStyle/>
                    <a:p>
                      <a:r>
                        <a:rPr lang="en-US" dirty="0" smtClean="0"/>
                        <a:t>Edge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401458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memory allocation happens when data is created (String, Object etc.,) and freed automatically when they are not needed.</a:t>
            </a:r>
          </a:p>
          <a:p>
            <a:endParaRPr lang="en-US" dirty="0" smtClean="0"/>
          </a:p>
          <a:p>
            <a:r>
              <a:rPr lang="en-US" dirty="0" smtClean="0"/>
              <a:t>Allocation and deallocation is implicit rather than explicit in JavaScript</a:t>
            </a:r>
          </a:p>
          <a:p>
            <a:pPr lvl="1"/>
            <a:r>
              <a:rPr lang="en-US" dirty="0" smtClean="0"/>
              <a:t>var date = new Date();</a:t>
            </a:r>
          </a:p>
          <a:p>
            <a:pPr lvl="1"/>
            <a:r>
              <a:rPr lang="en-US" dirty="0" smtClean="0"/>
              <a:t>var element = </a:t>
            </a:r>
            <a:r>
              <a:rPr lang="en-US" dirty="0" err="1" smtClean="0"/>
              <a:t>document.createElement</a:t>
            </a:r>
            <a:r>
              <a:rPr lang="en-US" dirty="0" smtClean="0"/>
              <a:t>(‘div’)</a:t>
            </a:r>
          </a:p>
          <a:p>
            <a:pPr lvl="1"/>
            <a:r>
              <a:rPr lang="en-US" dirty="0" smtClean="0"/>
              <a:t>var name = “cdac”;</a:t>
            </a:r>
            <a:endParaRPr lang="en-US" dirty="0"/>
          </a:p>
        </p:txBody>
      </p:sp>
    </p:spTree>
    <p:extLst>
      <p:ext uri="{BB962C8B-B14F-4D97-AF65-F5344CB8AC3E}">
        <p14:creationId xmlns:p14="http://schemas.microsoft.com/office/powerpoint/2010/main" val="26926597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(Contd)</a:t>
            </a:r>
            <a:endParaRPr lang="en-US" dirty="0"/>
          </a:p>
        </p:txBody>
      </p:sp>
      <p:sp>
        <p:nvSpPr>
          <p:cNvPr id="3" name="Content Placeholder 2"/>
          <p:cNvSpPr>
            <a:spLocks noGrp="1"/>
          </p:cNvSpPr>
          <p:nvPr>
            <p:ph idx="1"/>
          </p:nvPr>
        </p:nvSpPr>
        <p:spPr/>
        <p:txBody>
          <a:bodyPr/>
          <a:lstStyle/>
          <a:p>
            <a:r>
              <a:rPr lang="en-US" dirty="0" smtClean="0"/>
              <a:t>Deciding that a piece of memory is not needed automatically is undecidable by a program.</a:t>
            </a:r>
          </a:p>
          <a:p>
            <a:r>
              <a:rPr lang="en-US" dirty="0" smtClean="0"/>
              <a:t>An approximation algorithm ‘garbage collector’ will do the job on best effort basis</a:t>
            </a:r>
          </a:p>
          <a:p>
            <a:r>
              <a:rPr lang="en-US" dirty="0" smtClean="0"/>
              <a:t>Rely on notion ‘reference’</a:t>
            </a:r>
          </a:p>
          <a:p>
            <a:r>
              <a:rPr lang="en-US" dirty="0" smtClean="0"/>
              <a:t>When an object has access to another then the format has reference to the later one.</a:t>
            </a:r>
            <a:endParaRPr lang="en-US" dirty="0"/>
          </a:p>
        </p:txBody>
      </p:sp>
    </p:spTree>
    <p:extLst>
      <p:ext uri="{BB962C8B-B14F-4D97-AF65-F5344CB8AC3E}">
        <p14:creationId xmlns:p14="http://schemas.microsoft.com/office/powerpoint/2010/main" val="21775884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(Contd)</a:t>
            </a:r>
            <a:endParaRPr lang="en-US" dirty="0"/>
          </a:p>
        </p:txBody>
      </p:sp>
      <p:sp>
        <p:nvSpPr>
          <p:cNvPr id="3" name="Content Placeholder 2"/>
          <p:cNvSpPr>
            <a:spLocks noGrp="1"/>
          </p:cNvSpPr>
          <p:nvPr>
            <p:ph idx="1"/>
          </p:nvPr>
        </p:nvSpPr>
        <p:spPr/>
        <p:txBody>
          <a:bodyPr>
            <a:normAutofit/>
          </a:bodyPr>
          <a:lstStyle/>
          <a:p>
            <a:r>
              <a:rPr lang="en-US" dirty="0" smtClean="0"/>
              <a:t>Reference Counting Algorithm</a:t>
            </a:r>
          </a:p>
          <a:p>
            <a:pPr lvl="1"/>
            <a:r>
              <a:rPr lang="en-US" dirty="0" smtClean="0"/>
              <a:t>When the reference count becomes ‘zero’ means the object is no longer being referenced by any other object then it will be regarded as an object ‘not needed any more’ by a garbage collector algorithm.</a:t>
            </a:r>
          </a:p>
          <a:p>
            <a:pPr lvl="1"/>
            <a:endParaRPr lang="en-US" dirty="0" smtClean="0"/>
          </a:p>
          <a:p>
            <a:pPr lvl="1"/>
            <a:r>
              <a:rPr lang="en-US" dirty="0" smtClean="0"/>
              <a:t>Cycles are major problem with this algorithm (when two objects reference each other)</a:t>
            </a:r>
          </a:p>
        </p:txBody>
      </p:sp>
    </p:spTree>
    <p:extLst>
      <p:ext uri="{BB962C8B-B14F-4D97-AF65-F5344CB8AC3E}">
        <p14:creationId xmlns:p14="http://schemas.microsoft.com/office/powerpoint/2010/main" val="877192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(Contd)</a:t>
            </a:r>
            <a:endParaRPr lang="en-US" dirty="0"/>
          </a:p>
        </p:txBody>
      </p:sp>
      <p:sp>
        <p:nvSpPr>
          <p:cNvPr id="3" name="Content Placeholder 2"/>
          <p:cNvSpPr>
            <a:spLocks noGrp="1"/>
          </p:cNvSpPr>
          <p:nvPr>
            <p:ph idx="1"/>
          </p:nvPr>
        </p:nvSpPr>
        <p:spPr/>
        <p:txBody>
          <a:bodyPr/>
          <a:lstStyle/>
          <a:p>
            <a:r>
              <a:rPr lang="en-US" dirty="0" smtClean="0"/>
              <a:t>Mark and Sweep Algorithm</a:t>
            </a:r>
          </a:p>
          <a:p>
            <a:pPr lvl="1"/>
            <a:r>
              <a:rPr lang="en-US" dirty="0" smtClean="0"/>
              <a:t>When an object is found to be unreachable </a:t>
            </a:r>
          </a:p>
          <a:p>
            <a:pPr lvl="1"/>
            <a:r>
              <a:rPr lang="en-US" dirty="0" smtClean="0"/>
              <a:t>Majority of browsers follow this algorithm</a:t>
            </a:r>
          </a:p>
          <a:p>
            <a:pPr lvl="1"/>
            <a:r>
              <a:rPr lang="en-US" dirty="0" smtClean="0"/>
              <a:t>Assumes the knowledge of a set of objects called roots</a:t>
            </a:r>
          </a:p>
          <a:p>
            <a:endParaRPr lang="en-US" dirty="0"/>
          </a:p>
        </p:txBody>
      </p:sp>
    </p:spTree>
    <p:extLst>
      <p:ext uri="{BB962C8B-B14F-4D97-AF65-F5344CB8AC3E}">
        <p14:creationId xmlns:p14="http://schemas.microsoft.com/office/powerpoint/2010/main" val="789563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Objects (Recap)</a:t>
            </a:r>
            <a:endParaRPr lang="en-US" dirty="0"/>
          </a:p>
        </p:txBody>
      </p:sp>
      <p:sp>
        <p:nvSpPr>
          <p:cNvPr id="3" name="Content Placeholder 2"/>
          <p:cNvSpPr>
            <a:spLocks noGrp="1"/>
          </p:cNvSpPr>
          <p:nvPr>
            <p:ph idx="1"/>
          </p:nvPr>
        </p:nvSpPr>
        <p:spPr/>
        <p:txBody>
          <a:bodyPr/>
          <a:lstStyle/>
          <a:p>
            <a:r>
              <a:rPr lang="en-US" dirty="0" smtClean="0"/>
              <a:t>Window</a:t>
            </a:r>
          </a:p>
          <a:p>
            <a:pPr lvl="1"/>
            <a:r>
              <a:rPr lang="en-US" dirty="0" err="1" smtClean="0"/>
              <a:t>eval</a:t>
            </a:r>
            <a:r>
              <a:rPr lang="en-US" dirty="0" smtClean="0"/>
              <a:t>()</a:t>
            </a:r>
          </a:p>
          <a:p>
            <a:pPr lvl="1"/>
            <a:r>
              <a:rPr lang="en-US" dirty="0" err="1" smtClean="0"/>
              <a:t>ifFinite</a:t>
            </a:r>
            <a:r>
              <a:rPr lang="en-US" dirty="0" smtClean="0"/>
              <a:t>()</a:t>
            </a:r>
          </a:p>
          <a:p>
            <a:pPr lvl="1"/>
            <a:r>
              <a:rPr lang="en-US" dirty="0" err="1" smtClean="0"/>
              <a:t>isNan</a:t>
            </a:r>
            <a:r>
              <a:rPr lang="en-US" dirty="0" smtClean="0"/>
              <a:t>()</a:t>
            </a:r>
          </a:p>
          <a:p>
            <a:pPr lvl="1"/>
            <a:r>
              <a:rPr lang="en-US" dirty="0" smtClean="0"/>
              <a:t>Number()</a:t>
            </a:r>
          </a:p>
          <a:p>
            <a:pPr lvl="1"/>
            <a:endParaRPr lang="en-US" dirty="0"/>
          </a:p>
        </p:txBody>
      </p:sp>
    </p:spTree>
    <p:extLst>
      <p:ext uri="{BB962C8B-B14F-4D97-AF65-F5344CB8AC3E}">
        <p14:creationId xmlns:p14="http://schemas.microsoft.com/office/powerpoint/2010/main" val="7905249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with JavaScript Programming</a:t>
            </a:r>
            <a:endParaRPr lang="en-US" dirty="0"/>
          </a:p>
        </p:txBody>
      </p:sp>
      <p:sp>
        <p:nvSpPr>
          <p:cNvPr id="3" name="Content Placeholder 2"/>
          <p:cNvSpPr>
            <a:spLocks noGrp="1"/>
          </p:cNvSpPr>
          <p:nvPr>
            <p:ph idx="1"/>
          </p:nvPr>
        </p:nvSpPr>
        <p:spPr/>
        <p:txBody>
          <a:bodyPr/>
          <a:lstStyle/>
          <a:p>
            <a:r>
              <a:rPr lang="en-US" dirty="0"/>
              <a:t>See </a:t>
            </a:r>
            <a:r>
              <a:rPr lang="en-US" dirty="0">
                <a:hlinkClick r:id="rId2"/>
              </a:rPr>
              <a:t>http://callbackhell.com</a:t>
            </a:r>
            <a:r>
              <a:rPr lang="en-US" dirty="0" smtClean="0">
                <a:hlinkClick r:id="rId2"/>
              </a:rPr>
              <a:t>/</a:t>
            </a:r>
            <a:r>
              <a:rPr lang="en-US" dirty="0" smtClean="0"/>
              <a:t> for What is Callback Hell.</a:t>
            </a:r>
            <a:endParaRPr lang="en-US" dirty="0"/>
          </a:p>
        </p:txBody>
      </p:sp>
    </p:spTree>
    <p:extLst>
      <p:ext uri="{BB962C8B-B14F-4D97-AF65-F5344CB8AC3E}">
        <p14:creationId xmlns:p14="http://schemas.microsoft.com/office/powerpoint/2010/main" val="371566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Page Template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&lt;!DOCTYPE html&gt;</a:t>
            </a:r>
          </a:p>
          <a:p>
            <a:pPr marL="0" indent="0">
              <a:buNone/>
            </a:pPr>
            <a:r>
              <a:rPr lang="en-US" dirty="0" smtClean="0">
                <a:solidFill>
                  <a:schemeClr val="accent6">
                    <a:lumMod val="75000"/>
                  </a:schemeClr>
                </a:solidFill>
              </a:rPr>
              <a:t>&lt;html&gt;</a:t>
            </a:r>
          </a:p>
          <a:p>
            <a:pPr marL="0" indent="0">
              <a:buNone/>
            </a:pPr>
            <a:r>
              <a:rPr lang="en-US" dirty="0" smtClean="0">
                <a:solidFill>
                  <a:schemeClr val="accent2">
                    <a:lumMod val="75000"/>
                  </a:schemeClr>
                </a:solidFill>
              </a:rPr>
              <a:t>&lt;head&gt;</a:t>
            </a:r>
          </a:p>
          <a:p>
            <a:pPr marL="0" indent="0">
              <a:buNone/>
            </a:pPr>
            <a:r>
              <a:rPr lang="en-US" dirty="0" smtClean="0">
                <a:solidFill>
                  <a:srgbClr val="0070C0"/>
                </a:solidFill>
              </a:rPr>
              <a:t>	</a:t>
            </a:r>
            <a:r>
              <a:rPr lang="en-US" dirty="0" smtClean="0">
                <a:solidFill>
                  <a:srgbClr val="002060"/>
                </a:solidFill>
              </a:rPr>
              <a:t>&lt;script </a:t>
            </a:r>
            <a:r>
              <a:rPr lang="en-US" dirty="0" err="1" smtClean="0">
                <a:solidFill>
                  <a:srgbClr val="002060"/>
                </a:solidFill>
              </a:rPr>
              <a:t>src</a:t>
            </a:r>
            <a:r>
              <a:rPr lang="en-US" dirty="0" smtClean="0">
                <a:solidFill>
                  <a:srgbClr val="002060"/>
                </a:solidFill>
              </a:rPr>
              <a:t>=“scriptfilename.js”&gt;&lt;/script&gt; </a:t>
            </a:r>
          </a:p>
          <a:p>
            <a:pPr marL="0" indent="0">
              <a:buNone/>
            </a:pPr>
            <a:r>
              <a:rPr lang="en-US" dirty="0">
                <a:solidFill>
                  <a:srgbClr val="FF0000"/>
                </a:solidFill>
              </a:rPr>
              <a:t>	</a:t>
            </a:r>
            <a:r>
              <a:rPr lang="en-US" dirty="0" smtClean="0">
                <a:solidFill>
                  <a:srgbClr val="FF0000"/>
                </a:solidFill>
              </a:rPr>
              <a:t>		OR</a:t>
            </a:r>
          </a:p>
          <a:p>
            <a:pPr marL="0" indent="0">
              <a:buNone/>
            </a:pPr>
            <a:r>
              <a:rPr lang="en-US" dirty="0" smtClean="0"/>
              <a:t>	</a:t>
            </a:r>
            <a:r>
              <a:rPr lang="en-US" dirty="0" smtClean="0">
                <a:solidFill>
                  <a:srgbClr val="002060"/>
                </a:solidFill>
              </a:rPr>
              <a:t>&lt;script type=“text/</a:t>
            </a:r>
            <a:r>
              <a:rPr lang="en-US" dirty="0" err="1" smtClean="0">
                <a:solidFill>
                  <a:srgbClr val="002060"/>
                </a:solidFill>
              </a:rPr>
              <a:t>javascript</a:t>
            </a:r>
            <a:r>
              <a:rPr lang="en-US" dirty="0" smtClean="0">
                <a:solidFill>
                  <a:srgbClr val="002060"/>
                </a:solidFill>
              </a:rPr>
              <a:t>”&gt;</a:t>
            </a:r>
          </a:p>
          <a:p>
            <a:pPr marL="0" indent="0">
              <a:buNone/>
            </a:pPr>
            <a:r>
              <a:rPr lang="en-US" dirty="0"/>
              <a:t>	</a:t>
            </a:r>
            <a:r>
              <a:rPr lang="en-US" dirty="0" smtClean="0"/>
              <a:t>	</a:t>
            </a:r>
            <a:r>
              <a:rPr lang="en-US" dirty="0" err="1" smtClean="0"/>
              <a:t>var</a:t>
            </a:r>
            <a:r>
              <a:rPr lang="en-US" dirty="0" smtClean="0"/>
              <a:t> a = 12;</a:t>
            </a:r>
          </a:p>
          <a:p>
            <a:pPr marL="457200" lvl="1" indent="0">
              <a:buNone/>
            </a:pPr>
            <a:r>
              <a:rPr lang="en-US" dirty="0" smtClean="0"/>
              <a:t>	</a:t>
            </a:r>
            <a:r>
              <a:rPr lang="en-US" dirty="0"/>
              <a:t>	</a:t>
            </a:r>
            <a:r>
              <a:rPr lang="en-US" dirty="0" smtClean="0"/>
              <a:t>function display(){…}</a:t>
            </a:r>
          </a:p>
          <a:p>
            <a:pPr marL="457200" lvl="1" indent="0">
              <a:buNone/>
            </a:pPr>
            <a:r>
              <a:rPr lang="en-US" dirty="0" smtClean="0"/>
              <a:t>	</a:t>
            </a:r>
            <a:r>
              <a:rPr lang="en-US" dirty="0" smtClean="0">
                <a:solidFill>
                  <a:srgbClr val="002060"/>
                </a:solidFill>
              </a:rPr>
              <a:t>&lt;/script&gt;</a:t>
            </a:r>
          </a:p>
          <a:p>
            <a:pPr marL="0" indent="0">
              <a:buNone/>
            </a:pPr>
            <a:r>
              <a:rPr lang="en-US" dirty="0" smtClean="0">
                <a:solidFill>
                  <a:schemeClr val="accent2">
                    <a:lumMod val="75000"/>
                  </a:schemeClr>
                </a:solidFill>
              </a:rPr>
              <a:t>&lt;/head&gt;</a:t>
            </a:r>
          </a:p>
          <a:p>
            <a:pPr marL="0" indent="0">
              <a:buNone/>
            </a:pPr>
            <a:r>
              <a:rPr lang="en-US" dirty="0" smtClean="0">
                <a:solidFill>
                  <a:srgbClr val="00B050"/>
                </a:solidFill>
              </a:rPr>
              <a:t>&lt;body&gt;</a:t>
            </a:r>
          </a:p>
          <a:p>
            <a:pPr marL="0" indent="0">
              <a:buNone/>
            </a:pPr>
            <a:r>
              <a:rPr lang="en-US" dirty="0" smtClean="0">
                <a:solidFill>
                  <a:srgbClr val="00B050"/>
                </a:solidFill>
              </a:rPr>
              <a:t>           &lt;!– HTML document statements starts from here --&gt;</a:t>
            </a:r>
          </a:p>
          <a:p>
            <a:pPr marL="0" indent="0">
              <a:buNone/>
            </a:pPr>
            <a:r>
              <a:rPr lang="en-US" dirty="0" smtClean="0">
                <a:solidFill>
                  <a:srgbClr val="00B050"/>
                </a:solidFill>
              </a:rPr>
              <a:t>&lt;/body&gt;</a:t>
            </a:r>
          </a:p>
          <a:p>
            <a:pPr marL="0" indent="0">
              <a:buNone/>
            </a:pPr>
            <a:r>
              <a:rPr lang="en-US" dirty="0" smtClean="0">
                <a:solidFill>
                  <a:schemeClr val="accent6">
                    <a:lumMod val="75000"/>
                  </a:schemeClr>
                </a:solidFill>
              </a:rPr>
              <a:t>&lt;/html&gt;</a:t>
            </a:r>
            <a:endParaRPr lang="en-US" dirty="0">
              <a:solidFill>
                <a:schemeClr val="accent6">
                  <a:lumMod val="75000"/>
                </a:schemeClr>
              </a:solidFill>
            </a:endParaRPr>
          </a:p>
        </p:txBody>
      </p:sp>
    </p:spTree>
    <p:extLst>
      <p:ext uri="{BB962C8B-B14F-4D97-AF65-F5344CB8AC3E}">
        <p14:creationId xmlns:p14="http://schemas.microsoft.com/office/powerpoint/2010/main" val="356974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Recommendations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Use &lt;script </a:t>
            </a:r>
            <a:r>
              <a:rPr lang="en-US" dirty="0" err="1" smtClean="0"/>
              <a:t>src</a:t>
            </a:r>
            <a:r>
              <a:rPr lang="en-US" dirty="0" smtClean="0"/>
              <a:t>=“example.js” </a:t>
            </a:r>
            <a:r>
              <a:rPr lang="en-US" dirty="0" err="1" smtClean="0"/>
              <a:t>async</a:t>
            </a:r>
            <a:r>
              <a:rPr lang="en-US" dirty="0" smtClean="0"/>
              <a:t>&gt; to indicate the browser that it should execute the script asynchronously, if possible.</a:t>
            </a:r>
          </a:p>
          <a:p>
            <a:pPr algn="just"/>
            <a:endParaRPr lang="en-US" dirty="0" smtClean="0"/>
          </a:p>
          <a:p>
            <a:pPr algn="just"/>
            <a:r>
              <a:rPr lang="en-US" dirty="0"/>
              <a:t>Use &lt;script </a:t>
            </a:r>
            <a:r>
              <a:rPr lang="en-US" dirty="0" err="1"/>
              <a:t>src</a:t>
            </a:r>
            <a:r>
              <a:rPr lang="en-US" dirty="0"/>
              <a:t>=“example.js” </a:t>
            </a:r>
            <a:r>
              <a:rPr lang="en-US" dirty="0" smtClean="0"/>
              <a:t>defer&gt; </a:t>
            </a:r>
            <a:r>
              <a:rPr lang="en-US" dirty="0"/>
              <a:t>to indicate the browser that it should execute the script </a:t>
            </a:r>
            <a:r>
              <a:rPr lang="en-US" dirty="0" smtClean="0"/>
              <a:t>after the page is parsed but before </a:t>
            </a:r>
            <a:r>
              <a:rPr lang="en-US" dirty="0" err="1" smtClean="0"/>
              <a:t>DOMContentLoaded</a:t>
            </a:r>
            <a:r>
              <a:rPr lang="en-US" dirty="0" smtClean="0"/>
              <a:t> event is fired.</a:t>
            </a:r>
            <a:endParaRPr lang="en-US" dirty="0"/>
          </a:p>
          <a:p>
            <a:pPr algn="just"/>
            <a:endParaRPr lang="en-US" dirty="0" smtClean="0"/>
          </a:p>
          <a:p>
            <a:pPr algn="just"/>
            <a:r>
              <a:rPr lang="en-US" dirty="0" smtClean="0"/>
              <a:t>Try to use inline script or stylesheet when the code is small, this will reduce the parsing time as the browser need not wait till the file gets downloaded on to the client machine.</a:t>
            </a:r>
          </a:p>
          <a:p>
            <a:pPr algn="just"/>
            <a:endParaRPr lang="en-US" dirty="0" smtClean="0"/>
          </a:p>
          <a:p>
            <a:pPr algn="just"/>
            <a:r>
              <a:rPr lang="en-US" dirty="0" smtClean="0"/>
              <a:t>Avoid </a:t>
            </a:r>
            <a:r>
              <a:rPr lang="en-US" dirty="0" err="1" smtClean="0"/>
              <a:t>inlining</a:t>
            </a:r>
            <a:r>
              <a:rPr lang="en-US" dirty="0" smtClean="0"/>
              <a:t> style attributes on HTML elements where possible as it often leads to unnecessary code duplication.</a:t>
            </a:r>
          </a:p>
          <a:p>
            <a:pPr algn="just"/>
            <a:endParaRPr lang="en-US" dirty="0"/>
          </a:p>
        </p:txBody>
      </p:sp>
    </p:spTree>
    <p:extLst>
      <p:ext uri="{BB962C8B-B14F-4D97-AF65-F5344CB8AC3E}">
        <p14:creationId xmlns:p14="http://schemas.microsoft.com/office/powerpoint/2010/main" val="44947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Rules</a:t>
            </a:r>
            <a:endParaRPr lang="en-US" dirty="0"/>
          </a:p>
        </p:txBody>
      </p:sp>
      <p:sp>
        <p:nvSpPr>
          <p:cNvPr id="3" name="Content Placeholder 2"/>
          <p:cNvSpPr>
            <a:spLocks noGrp="1"/>
          </p:cNvSpPr>
          <p:nvPr>
            <p:ph idx="1"/>
          </p:nvPr>
        </p:nvSpPr>
        <p:spPr/>
        <p:txBody>
          <a:bodyPr>
            <a:normAutofit lnSpcReduction="10000"/>
          </a:bodyPr>
          <a:lstStyle/>
          <a:p>
            <a:r>
              <a:rPr lang="en-US" dirty="0" smtClean="0"/>
              <a:t>Variable names must start with letter or _ or $ symbol</a:t>
            </a:r>
          </a:p>
          <a:p>
            <a:r>
              <a:rPr lang="en-US" dirty="0" smtClean="0"/>
              <a:t>Variable names are case sensitive; x and X are different</a:t>
            </a:r>
          </a:p>
          <a:p>
            <a:r>
              <a:rPr lang="en-US" dirty="0" smtClean="0"/>
              <a:t>Use </a:t>
            </a:r>
            <a:r>
              <a:rPr lang="en-US" dirty="0" err="1" smtClean="0"/>
              <a:t>var</a:t>
            </a:r>
            <a:r>
              <a:rPr lang="en-US" dirty="0" smtClean="0"/>
              <a:t> keyword to declare variable names</a:t>
            </a:r>
          </a:p>
          <a:p>
            <a:r>
              <a:rPr lang="en-US" dirty="0" smtClean="0"/>
              <a:t>Statements starting with // or /*….*/ is treated as a comment</a:t>
            </a:r>
          </a:p>
          <a:p>
            <a:r>
              <a:rPr lang="en-US" dirty="0" smtClean="0"/>
              <a:t>Reserved words cannot be used as a variable or function name</a:t>
            </a:r>
          </a:p>
          <a:p>
            <a:endParaRPr lang="en-US" dirty="0"/>
          </a:p>
        </p:txBody>
      </p:sp>
    </p:spTree>
    <p:extLst>
      <p:ext uri="{BB962C8B-B14F-4D97-AF65-F5344CB8AC3E}">
        <p14:creationId xmlns:p14="http://schemas.microsoft.com/office/powerpoint/2010/main" val="25227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Primitive Datatypes</a:t>
            </a:r>
          </a:p>
          <a:p>
            <a:pPr lvl="1"/>
            <a:r>
              <a:rPr lang="en-US" dirty="0" smtClean="0"/>
              <a:t>Null</a:t>
            </a:r>
          </a:p>
          <a:p>
            <a:pPr lvl="1"/>
            <a:r>
              <a:rPr lang="en-US" dirty="0" smtClean="0"/>
              <a:t>String</a:t>
            </a:r>
          </a:p>
          <a:p>
            <a:pPr lvl="1"/>
            <a:r>
              <a:rPr lang="en-US" dirty="0" smtClean="0"/>
              <a:t>Undefined</a:t>
            </a:r>
          </a:p>
          <a:p>
            <a:pPr lvl="1"/>
            <a:r>
              <a:rPr lang="en-US" dirty="0" smtClean="0"/>
              <a:t>Symbol</a:t>
            </a:r>
          </a:p>
          <a:p>
            <a:pPr lvl="1"/>
            <a:r>
              <a:rPr lang="en-US" dirty="0" smtClean="0"/>
              <a:t>Number (double precision floating point number)</a:t>
            </a:r>
          </a:p>
          <a:p>
            <a:pPr lvl="1"/>
            <a:r>
              <a:rPr lang="en-US" dirty="0" smtClean="0"/>
              <a:t>Boolean</a:t>
            </a:r>
          </a:p>
          <a:p>
            <a:r>
              <a:rPr lang="en-US" dirty="0" smtClean="0"/>
              <a:t>Object</a:t>
            </a:r>
            <a:endParaRPr lang="en-US" dirty="0"/>
          </a:p>
        </p:txBody>
      </p:sp>
    </p:spTree>
    <p:extLst>
      <p:ext uri="{BB962C8B-B14F-4D97-AF65-F5344CB8AC3E}">
        <p14:creationId xmlns:p14="http://schemas.microsoft.com/office/powerpoint/2010/main" val="149369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4310</TotalTime>
  <Words>2368</Words>
  <Application>Microsoft Office PowerPoint</Application>
  <PresentationFormat>On-screen Show (4:3)</PresentationFormat>
  <Paragraphs>497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JavaScript</vt:lpstr>
      <vt:lpstr>Outline</vt:lpstr>
      <vt:lpstr>Introduction</vt:lpstr>
      <vt:lpstr>Two different ways to embed JavaScript in Web Application</vt:lpstr>
      <vt:lpstr>Steps involved in execution of HTML page</vt:lpstr>
      <vt:lpstr>HTML Page Template</vt:lpstr>
      <vt:lpstr>Few Recommendations</vt:lpstr>
      <vt:lpstr>Basic Rules</vt:lpstr>
      <vt:lpstr>Data Types</vt:lpstr>
      <vt:lpstr>Comparison Operations</vt:lpstr>
      <vt:lpstr>Operators</vt:lpstr>
      <vt:lpstr>Bitwise Operators</vt:lpstr>
      <vt:lpstr>Bitwise Operators</vt:lpstr>
      <vt:lpstr>Conversion from Binary to Decimal</vt:lpstr>
      <vt:lpstr>JavaScript Array</vt:lpstr>
      <vt:lpstr>Exception Handling</vt:lpstr>
      <vt:lpstr>Exception Handling</vt:lpstr>
      <vt:lpstr>typeof and instanceof</vt:lpstr>
      <vt:lpstr>Functions</vt:lpstr>
      <vt:lpstr>Functions</vt:lpstr>
      <vt:lpstr>Functions</vt:lpstr>
      <vt:lpstr>Function expression vs Function statement</vt:lpstr>
      <vt:lpstr>Functions</vt:lpstr>
      <vt:lpstr>Function Overloading</vt:lpstr>
      <vt:lpstr>Closures</vt:lpstr>
      <vt:lpstr>Closures (One more example)</vt:lpstr>
      <vt:lpstr>Asynchronous Functions</vt:lpstr>
      <vt:lpstr>How do we achieve asynchronous behavior?</vt:lpstr>
      <vt:lpstr>Callback Functions</vt:lpstr>
      <vt:lpstr>Asynchronous and Concurrency</vt:lpstr>
      <vt:lpstr>Promises</vt:lpstr>
      <vt:lpstr>Promises</vt:lpstr>
      <vt:lpstr>Promise Example</vt:lpstr>
      <vt:lpstr>Async Function</vt:lpstr>
      <vt:lpstr>‘this’ keyword</vt:lpstr>
      <vt:lpstr>Objects (Contd)</vt:lpstr>
      <vt:lpstr>Accessing/Setting Object Properties</vt:lpstr>
      <vt:lpstr>Adding new properties to existing Object</vt:lpstr>
      <vt:lpstr>Object.defineProperty</vt:lpstr>
      <vt:lpstr>Object.defineProperty</vt:lpstr>
      <vt:lpstr>Object.defineProperty</vt:lpstr>
      <vt:lpstr>Object.defineProperty</vt:lpstr>
      <vt:lpstr>Object.defineProperty</vt:lpstr>
      <vt:lpstr>Objects using Constructor Function</vt:lpstr>
      <vt:lpstr>Object using Object Constructor</vt:lpstr>
      <vt:lpstr>Inheritance through Object Prototype</vt:lpstr>
      <vt:lpstr>Modify Prototype</vt:lpstr>
      <vt:lpstr>Modify Prototype</vt:lpstr>
      <vt:lpstr>Private properties in JavaScript</vt:lpstr>
      <vt:lpstr>Private properties in JavaScript</vt:lpstr>
      <vt:lpstr>Emulate private properties/methods through closures</vt:lpstr>
      <vt:lpstr>JavaScript Engines</vt:lpstr>
      <vt:lpstr>Memory Management</vt:lpstr>
      <vt:lpstr>Memory Management (Contd)</vt:lpstr>
      <vt:lpstr>Memory Management (Contd)</vt:lpstr>
      <vt:lpstr>Memory Management (Contd)</vt:lpstr>
      <vt:lpstr>Global Objects (Recap)</vt:lpstr>
      <vt:lpstr>Problem with JavaScript Programming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satya</dc:creator>
  <cp:lastModifiedBy>satya</cp:lastModifiedBy>
  <cp:revision>144</cp:revision>
  <dcterms:created xsi:type="dcterms:W3CDTF">2017-09-28T05:04:16Z</dcterms:created>
  <dcterms:modified xsi:type="dcterms:W3CDTF">2018-12-12T07:45:12Z</dcterms:modified>
</cp:coreProperties>
</file>