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Cambria Math"/>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8C3D6F-4DDF-401B-84B5-617AA5CA741E}">
  <a:tblStyle styleId="{8E8C3D6F-4DDF-401B-84B5-617AA5CA74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CambriaMath-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744258662_2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744258662_2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4425866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4425866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744258662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744258662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744258662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744258662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3f6f2cc40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3f6f2cc40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67bb3bbf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67bb3bbf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67bb3bbf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67bb3bb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Lilia, on n’aura qu’une seule introduction et conclusion générale dont nous allons parler des méthodes à multi-pas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3f6f2cc4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3f6f2cc4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3f6f2cc40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3f6f2cc40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f6f2cc40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3f6f2cc40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b30d962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b30d962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3f6f2cc40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3f6f2cc40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7bb3bb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67bb3bb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4425866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4425866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44258662_2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744258662_2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\left\{</a:t>
            </a:r>
            <a:endParaRPr/>
          </a:p>
          <a:p>
            <a:pPr indent="0" lvl="0" marL="0" rtl="0" algn="l">
              <a:spcBef>
                <a:spcPts val="0"/>
              </a:spcBef>
              <a:spcAft>
                <a:spcPts val="0"/>
              </a:spcAft>
              <a:buClr>
                <a:schemeClr val="dk1"/>
              </a:buClr>
              <a:buSzPts val="1100"/>
              <a:buFont typeface="Arial"/>
              <a:buNone/>
            </a:pPr>
            <a:r>
              <a:rPr lang="fr"/>
              <a:t>    \begin{array}{ll}</a:t>
            </a:r>
            <a:endParaRPr/>
          </a:p>
          <a:p>
            <a:pPr indent="0" lvl="0" marL="0" rtl="0" algn="l">
              <a:spcBef>
                <a:spcPts val="0"/>
              </a:spcBef>
              <a:spcAft>
                <a:spcPts val="0"/>
              </a:spcAft>
              <a:buClr>
                <a:schemeClr val="dk1"/>
              </a:buClr>
              <a:buSzPts val="1100"/>
              <a:buFont typeface="Arial"/>
              <a:buNone/>
            </a:pPr>
            <a:r>
              <a:rPr lang="fr"/>
              <a:t>        y'(x) = \frac{1}{2}xy(x)-2x+4, x \in [0, 2] \\</a:t>
            </a:r>
            <a:endParaRPr/>
          </a:p>
          <a:p>
            <a:pPr indent="0" lvl="0" marL="0" rtl="0" algn="l">
              <a:spcBef>
                <a:spcPts val="0"/>
              </a:spcBef>
              <a:spcAft>
                <a:spcPts val="0"/>
              </a:spcAft>
              <a:buClr>
                <a:schemeClr val="dk1"/>
              </a:buClr>
              <a:buSzPts val="1100"/>
              <a:buFont typeface="Arial"/>
              <a:buNone/>
            </a:pPr>
            <a:r>
              <a:rPr lang="fr"/>
              <a:t>        y'(0) = 0</a:t>
            </a:r>
            <a:endParaRPr/>
          </a:p>
          <a:p>
            <a:pPr indent="0" lvl="0" marL="0" rtl="0" algn="l">
              <a:spcBef>
                <a:spcPts val="0"/>
              </a:spcBef>
              <a:spcAft>
                <a:spcPts val="0"/>
              </a:spcAft>
              <a:buClr>
                <a:schemeClr val="dk1"/>
              </a:buClr>
              <a:buSzPts val="1100"/>
              <a:buFont typeface="Arial"/>
              <a:buNone/>
            </a:pPr>
            <a:r>
              <a:rPr lang="fr"/>
              <a:t>    \end{array}</a:t>
            </a:r>
            <a:endParaRPr/>
          </a:p>
          <a:p>
            <a:pPr indent="0" lvl="0" marL="0" rtl="0" algn="l">
              <a:spcBef>
                <a:spcPts val="0"/>
              </a:spcBef>
              <a:spcAft>
                <a:spcPts val="0"/>
              </a:spcAft>
              <a:buClr>
                <a:schemeClr val="dk1"/>
              </a:buClr>
              <a:buSzPts val="1100"/>
              <a:buFont typeface="Arial"/>
              <a:buNone/>
            </a:pPr>
            <a:r>
              <a:rPr lang="fr"/>
              <a:t>\right.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AUTOLAYOUT_1">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rgbClr val="283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316150" y="1472750"/>
            <a:ext cx="8511803" cy="3331500"/>
            <a:chOff x="316150" y="1472750"/>
            <a:chExt cx="8511803" cy="3331500"/>
          </a:xfrm>
        </p:grpSpPr>
        <p:sp>
          <p:nvSpPr>
            <p:cNvPr id="84" name="Google Shape;84;p13"/>
            <p:cNvSpPr/>
            <p:nvPr/>
          </p:nvSpPr>
          <p:spPr>
            <a:xfrm>
              <a:off x="3753623" y="1472750"/>
              <a:ext cx="1644600" cy="3331500"/>
            </a:xfrm>
            <a:prstGeom prst="rect">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16150" y="1472750"/>
              <a:ext cx="1652100" cy="3331500"/>
            </a:xfrm>
            <a:prstGeom prst="rect">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038752" y="1472750"/>
              <a:ext cx="1644600" cy="3331500"/>
            </a:xfrm>
            <a:prstGeom prst="rect">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468488" y="1472750"/>
              <a:ext cx="1644600" cy="3331500"/>
            </a:xfrm>
            <a:prstGeom prst="rect">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83353" y="1472750"/>
              <a:ext cx="1644600" cy="3331500"/>
            </a:xfrm>
            <a:prstGeom prst="rect">
              <a:avLst/>
            </a:prstGeom>
            <a:solidFill>
              <a:srgbClr val="3949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txBox="1"/>
          <p:nvPr>
            <p:ph type="title"/>
          </p:nvPr>
        </p:nvSpPr>
        <p:spPr>
          <a:xfrm>
            <a:off x="316150" y="515150"/>
            <a:ext cx="5888400" cy="8451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sz="2200">
                <a:solidFill>
                  <a:srgbClr val="FFFFFF"/>
                </a:solidFill>
              </a:defRPr>
            </a:lvl1pPr>
            <a:lvl2pPr lvl="1" algn="l">
              <a:lnSpc>
                <a:spcPct val="100000"/>
              </a:lnSpc>
              <a:spcBef>
                <a:spcPts val="0"/>
              </a:spcBef>
              <a:spcAft>
                <a:spcPts val="0"/>
              </a:spcAft>
              <a:buNone/>
              <a:defRPr sz="2200">
                <a:solidFill>
                  <a:srgbClr val="FFFFFF"/>
                </a:solidFill>
              </a:defRPr>
            </a:lvl2pPr>
            <a:lvl3pPr lvl="2" algn="l">
              <a:lnSpc>
                <a:spcPct val="100000"/>
              </a:lnSpc>
              <a:spcBef>
                <a:spcPts val="0"/>
              </a:spcBef>
              <a:spcAft>
                <a:spcPts val="0"/>
              </a:spcAft>
              <a:buNone/>
              <a:defRPr sz="2200">
                <a:solidFill>
                  <a:srgbClr val="FFFFFF"/>
                </a:solidFill>
              </a:defRPr>
            </a:lvl3pPr>
            <a:lvl4pPr lvl="3" algn="l">
              <a:lnSpc>
                <a:spcPct val="100000"/>
              </a:lnSpc>
              <a:spcBef>
                <a:spcPts val="0"/>
              </a:spcBef>
              <a:spcAft>
                <a:spcPts val="0"/>
              </a:spcAft>
              <a:buNone/>
              <a:defRPr sz="2200">
                <a:solidFill>
                  <a:srgbClr val="FFFFFF"/>
                </a:solidFill>
              </a:defRPr>
            </a:lvl4pPr>
            <a:lvl5pPr lvl="4" algn="l">
              <a:lnSpc>
                <a:spcPct val="100000"/>
              </a:lnSpc>
              <a:spcBef>
                <a:spcPts val="0"/>
              </a:spcBef>
              <a:spcAft>
                <a:spcPts val="0"/>
              </a:spcAft>
              <a:buNone/>
              <a:defRPr sz="2200">
                <a:solidFill>
                  <a:srgbClr val="FFFFFF"/>
                </a:solidFill>
              </a:defRPr>
            </a:lvl5pPr>
            <a:lvl6pPr lvl="5" algn="l">
              <a:lnSpc>
                <a:spcPct val="100000"/>
              </a:lnSpc>
              <a:spcBef>
                <a:spcPts val="0"/>
              </a:spcBef>
              <a:spcAft>
                <a:spcPts val="0"/>
              </a:spcAft>
              <a:buNone/>
              <a:defRPr sz="2200">
                <a:solidFill>
                  <a:srgbClr val="FFFFFF"/>
                </a:solidFill>
              </a:defRPr>
            </a:lvl6pPr>
            <a:lvl7pPr lvl="6" algn="l">
              <a:lnSpc>
                <a:spcPct val="100000"/>
              </a:lnSpc>
              <a:spcBef>
                <a:spcPts val="0"/>
              </a:spcBef>
              <a:spcAft>
                <a:spcPts val="0"/>
              </a:spcAft>
              <a:buNone/>
              <a:defRPr sz="2200">
                <a:solidFill>
                  <a:srgbClr val="FFFFFF"/>
                </a:solidFill>
              </a:defRPr>
            </a:lvl7pPr>
            <a:lvl8pPr lvl="7" algn="l">
              <a:lnSpc>
                <a:spcPct val="100000"/>
              </a:lnSpc>
              <a:spcBef>
                <a:spcPts val="0"/>
              </a:spcBef>
              <a:spcAft>
                <a:spcPts val="0"/>
              </a:spcAft>
              <a:buNone/>
              <a:defRPr sz="2200">
                <a:solidFill>
                  <a:srgbClr val="FFFFFF"/>
                </a:solidFill>
              </a:defRPr>
            </a:lvl8pPr>
            <a:lvl9pPr lvl="8" algn="l">
              <a:lnSpc>
                <a:spcPct val="100000"/>
              </a:lnSpc>
              <a:spcBef>
                <a:spcPts val="0"/>
              </a:spcBef>
              <a:spcAft>
                <a:spcPts val="0"/>
              </a:spcAft>
              <a:buNone/>
              <a:defRPr sz="2200">
                <a:solidFill>
                  <a:srgbClr val="FFFFFF"/>
                </a:solidFill>
              </a:defRPr>
            </a:lvl9pPr>
          </a:lstStyle>
          <a:p/>
        </p:txBody>
      </p:sp>
      <p:sp>
        <p:nvSpPr>
          <p:cNvPr id="90" name="Google Shape;90;p13"/>
          <p:cNvSpPr txBox="1"/>
          <p:nvPr>
            <p:ph idx="1" type="body"/>
          </p:nvPr>
        </p:nvSpPr>
        <p:spPr>
          <a:xfrm>
            <a:off x="372300" y="1562200"/>
            <a:ext cx="1539300" cy="302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91" name="Google Shape;91;p13"/>
          <p:cNvSpPr txBox="1"/>
          <p:nvPr>
            <p:ph idx="2" type="body"/>
          </p:nvPr>
        </p:nvSpPr>
        <p:spPr>
          <a:xfrm>
            <a:off x="2090377" y="1562200"/>
            <a:ext cx="1539300" cy="302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92" name="Google Shape;92;p13"/>
          <p:cNvSpPr txBox="1"/>
          <p:nvPr>
            <p:ph idx="3" type="body"/>
          </p:nvPr>
        </p:nvSpPr>
        <p:spPr>
          <a:xfrm>
            <a:off x="3805508" y="1562200"/>
            <a:ext cx="1539300" cy="302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93" name="Google Shape;93;p13"/>
          <p:cNvSpPr txBox="1"/>
          <p:nvPr>
            <p:ph idx="4" type="body"/>
          </p:nvPr>
        </p:nvSpPr>
        <p:spPr>
          <a:xfrm>
            <a:off x="5520650" y="1562200"/>
            <a:ext cx="1539300" cy="302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94" name="Google Shape;94;p13"/>
          <p:cNvSpPr txBox="1"/>
          <p:nvPr>
            <p:ph idx="5" type="body"/>
          </p:nvPr>
        </p:nvSpPr>
        <p:spPr>
          <a:xfrm>
            <a:off x="7238750" y="1562200"/>
            <a:ext cx="1539300" cy="3024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95" name="Google Shape;9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2">
  <p:cSld name="AUTOLAYOUT_2">
    <p:spTree>
      <p:nvGrpSpPr>
        <p:cNvPr id="96" name="Shape 96"/>
        <p:cNvGrpSpPr/>
        <p:nvPr/>
      </p:nvGrpSpPr>
      <p:grpSpPr>
        <a:xfrm>
          <a:off x="0" y="0"/>
          <a:ext cx="0" cy="0"/>
          <a:chOff x="0" y="0"/>
          <a:chExt cx="0" cy="0"/>
        </a:xfrm>
      </p:grpSpPr>
      <p:sp>
        <p:nvSpPr>
          <p:cNvPr id="97" name="Google Shape;97;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4"/>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99" name="Google Shape;99;p14"/>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100" name="Google Shape;100;p14"/>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101" name="Google Shape;10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p:cSld name="AUTOLAYOUT_3">
    <p:bg>
      <p:bgPr>
        <a:solidFill>
          <a:srgbClr val="FFFFFF"/>
        </a:solidFill>
      </p:bgPr>
    </p:bg>
    <p:spTree>
      <p:nvGrpSpPr>
        <p:cNvPr id="102" name="Shape 102"/>
        <p:cNvGrpSpPr/>
        <p:nvPr/>
      </p:nvGrpSpPr>
      <p:grpSpPr>
        <a:xfrm>
          <a:off x="0" y="0"/>
          <a:ext cx="0" cy="0"/>
          <a:chOff x="0" y="0"/>
          <a:chExt cx="0" cy="0"/>
        </a:xfrm>
      </p:grpSpPr>
      <p:sp>
        <p:nvSpPr>
          <p:cNvPr id="103" name="Google Shape;103;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25" y="0"/>
            <a:ext cx="9144000" cy="174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3991228"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10800000">
            <a:off x="4431837"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10800000">
            <a:off x="4856511" y="0"/>
            <a:ext cx="1727100" cy="1741500"/>
          </a:xfrm>
          <a:prstGeom prst="flowChartDelay">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13" name="Google Shape;113;p15"/>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4" name="Google Shape;11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3">
  <p:cSld name="AUTOLAYOUT_8">
    <p:bg>
      <p:bgPr>
        <a:solidFill>
          <a:srgbClr val="FFFFFF"/>
        </a:solidFill>
      </p:bgPr>
    </p:bg>
    <p:spTree>
      <p:nvGrpSpPr>
        <p:cNvPr id="115" name="Shape 115"/>
        <p:cNvGrpSpPr/>
        <p:nvPr/>
      </p:nvGrpSpPr>
      <p:grpSpPr>
        <a:xfrm>
          <a:off x="0" y="0"/>
          <a:ext cx="0" cy="0"/>
          <a:chOff x="0" y="0"/>
          <a:chExt cx="0" cy="0"/>
        </a:xfrm>
      </p:grpSpPr>
      <p:sp>
        <p:nvSpPr>
          <p:cNvPr id="116" name="Google Shape;116;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ph type="title"/>
          </p:nvPr>
        </p:nvSpPr>
        <p:spPr>
          <a:xfrm>
            <a:off x="317700" y="369325"/>
            <a:ext cx="6934800" cy="15792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119" name="Google Shape;119;p16"/>
          <p:cNvSpPr txBox="1"/>
          <p:nvPr>
            <p:ph idx="1" type="body"/>
          </p:nvPr>
        </p:nvSpPr>
        <p:spPr>
          <a:xfrm>
            <a:off x="317700" y="2432075"/>
            <a:ext cx="6397800" cy="23298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20" name="Google Shape;12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4">
  <p:cSld name="AUTOLAYOUT_9">
    <p:bg>
      <p:bgPr>
        <a:solidFill>
          <a:srgbClr val="FFFFFF"/>
        </a:solidFill>
      </p:bgPr>
    </p:bg>
    <p:spTree>
      <p:nvGrpSpPr>
        <p:cNvPr id="121" name="Shape 121"/>
        <p:cNvGrpSpPr/>
        <p:nvPr/>
      </p:nvGrpSpPr>
      <p:grpSpPr>
        <a:xfrm>
          <a:off x="0" y="0"/>
          <a:ext cx="0" cy="0"/>
          <a:chOff x="0" y="0"/>
          <a:chExt cx="0" cy="0"/>
        </a:xfrm>
      </p:grpSpPr>
      <p:sp>
        <p:nvSpPr>
          <p:cNvPr id="122" name="Google Shape;122;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rot="5400000">
            <a:off x="714198" y="47725"/>
            <a:ext cx="857400" cy="762000"/>
          </a:xfrm>
          <a:prstGeom prst="triangle">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flipH="1" rot="-5400000">
            <a:off x="928672" y="-166420"/>
            <a:ext cx="428700" cy="762000"/>
          </a:xfrm>
          <a:prstGeom prst="rtTriangle">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ph type="title"/>
          </p:nvPr>
        </p:nvSpPr>
        <p:spPr>
          <a:xfrm>
            <a:off x="762025" y="1189150"/>
            <a:ext cx="7620000" cy="85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126" name="Google Shape;126;p17"/>
          <p:cNvSpPr txBox="1"/>
          <p:nvPr>
            <p:ph idx="1" type="body"/>
          </p:nvPr>
        </p:nvSpPr>
        <p:spPr>
          <a:xfrm>
            <a:off x="762025" y="2253000"/>
            <a:ext cx="7620000" cy="2334600"/>
          </a:xfrm>
          <a:prstGeom prst="rect">
            <a:avLst/>
          </a:prstGeom>
          <a:noFill/>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0"/>
              </a:spcBef>
              <a:spcAft>
                <a:spcPts val="0"/>
              </a:spcAft>
              <a:buClr>
                <a:srgbClr val="616161"/>
              </a:buClr>
              <a:buSzPts val="1600"/>
              <a:buChar char="○"/>
              <a:defRPr sz="1600">
                <a:solidFill>
                  <a:srgbClr val="616161"/>
                </a:solidFill>
              </a:defRPr>
            </a:lvl2pPr>
            <a:lvl3pPr indent="-330200" lvl="2" marL="1371600" algn="l">
              <a:lnSpc>
                <a:spcPct val="115000"/>
              </a:lnSpc>
              <a:spcBef>
                <a:spcPts val="0"/>
              </a:spcBef>
              <a:spcAft>
                <a:spcPts val="0"/>
              </a:spcAft>
              <a:buClr>
                <a:srgbClr val="616161"/>
              </a:buClr>
              <a:buSzPts val="1600"/>
              <a:buChar char="■"/>
              <a:defRPr sz="1600">
                <a:solidFill>
                  <a:srgbClr val="616161"/>
                </a:solidFill>
              </a:defRPr>
            </a:lvl3pPr>
            <a:lvl4pPr indent="-330200" lvl="3" marL="1828800" algn="l">
              <a:lnSpc>
                <a:spcPct val="115000"/>
              </a:lnSpc>
              <a:spcBef>
                <a:spcPts val="0"/>
              </a:spcBef>
              <a:spcAft>
                <a:spcPts val="0"/>
              </a:spcAft>
              <a:buClr>
                <a:srgbClr val="616161"/>
              </a:buClr>
              <a:buSzPts val="1600"/>
              <a:buChar char="●"/>
              <a:defRPr sz="1600">
                <a:solidFill>
                  <a:srgbClr val="616161"/>
                </a:solidFill>
              </a:defRPr>
            </a:lvl4pPr>
            <a:lvl5pPr indent="-330200" lvl="4" marL="2286000" algn="l">
              <a:lnSpc>
                <a:spcPct val="115000"/>
              </a:lnSpc>
              <a:spcBef>
                <a:spcPts val="0"/>
              </a:spcBef>
              <a:spcAft>
                <a:spcPts val="0"/>
              </a:spcAft>
              <a:buClr>
                <a:srgbClr val="616161"/>
              </a:buClr>
              <a:buSzPts val="1600"/>
              <a:buChar char="○"/>
              <a:defRPr sz="1600">
                <a:solidFill>
                  <a:srgbClr val="616161"/>
                </a:solidFill>
              </a:defRPr>
            </a:lvl5pPr>
            <a:lvl6pPr indent="-330200" lvl="5" marL="2743200" algn="l">
              <a:lnSpc>
                <a:spcPct val="115000"/>
              </a:lnSpc>
              <a:spcBef>
                <a:spcPts val="0"/>
              </a:spcBef>
              <a:spcAft>
                <a:spcPts val="0"/>
              </a:spcAft>
              <a:buClr>
                <a:srgbClr val="616161"/>
              </a:buClr>
              <a:buSzPts val="1600"/>
              <a:buChar char="■"/>
              <a:defRPr sz="1600">
                <a:solidFill>
                  <a:srgbClr val="616161"/>
                </a:solidFill>
              </a:defRPr>
            </a:lvl6pPr>
            <a:lvl7pPr indent="-330200" lvl="6" marL="3200400" algn="l">
              <a:lnSpc>
                <a:spcPct val="115000"/>
              </a:lnSpc>
              <a:spcBef>
                <a:spcPts val="0"/>
              </a:spcBef>
              <a:spcAft>
                <a:spcPts val="0"/>
              </a:spcAft>
              <a:buClr>
                <a:srgbClr val="616161"/>
              </a:buClr>
              <a:buSzPts val="1600"/>
              <a:buChar char="●"/>
              <a:defRPr sz="1600">
                <a:solidFill>
                  <a:srgbClr val="616161"/>
                </a:solidFill>
              </a:defRPr>
            </a:lvl7pPr>
            <a:lvl8pPr indent="-330200" lvl="7" marL="3657600" algn="l">
              <a:lnSpc>
                <a:spcPct val="115000"/>
              </a:lnSpc>
              <a:spcBef>
                <a:spcPts val="0"/>
              </a:spcBef>
              <a:spcAft>
                <a:spcPts val="0"/>
              </a:spcAft>
              <a:buClr>
                <a:srgbClr val="616161"/>
              </a:buClr>
              <a:buSzPts val="1600"/>
              <a:buChar char="○"/>
              <a:defRPr sz="1600">
                <a:solidFill>
                  <a:srgbClr val="616161"/>
                </a:solidFill>
              </a:defRPr>
            </a:lvl8pPr>
            <a:lvl9pPr indent="-330200" lvl="8" marL="411480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127" name="Google Shape;12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gif"/><Relationship Id="rId4" Type="http://schemas.openxmlformats.org/officeDocument/2006/relationships/image" Target="../media/image21.gif"/><Relationship Id="rId5" Type="http://schemas.openxmlformats.org/officeDocument/2006/relationships/image" Target="../media/image26.gif"/><Relationship Id="rId6" Type="http://schemas.openxmlformats.org/officeDocument/2006/relationships/image" Target="../media/image25.gif"/><Relationship Id="rId7" Type="http://schemas.openxmlformats.org/officeDocument/2006/relationships/image" Target="../media/image23.gif"/><Relationship Id="rId8" Type="http://schemas.openxmlformats.org/officeDocument/2006/relationships/image" Target="../media/image2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 Id="rId4" Type="http://schemas.openxmlformats.org/officeDocument/2006/relationships/image" Target="../media/image2.gif"/><Relationship Id="rId5"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1" Type="http://schemas.openxmlformats.org/officeDocument/2006/relationships/image" Target="../media/image5.gif"/><Relationship Id="rId10" Type="http://schemas.openxmlformats.org/officeDocument/2006/relationships/image" Target="../media/image11.gif"/><Relationship Id="rId13" Type="http://schemas.openxmlformats.org/officeDocument/2006/relationships/image" Target="../media/image17.gif"/><Relationship Id="rId12" Type="http://schemas.openxmlformats.org/officeDocument/2006/relationships/image" Target="../media/image14.gif"/><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gif"/><Relationship Id="rId4" Type="http://schemas.openxmlformats.org/officeDocument/2006/relationships/image" Target="../media/image8.gif"/><Relationship Id="rId9" Type="http://schemas.openxmlformats.org/officeDocument/2006/relationships/image" Target="../media/image12.gif"/><Relationship Id="rId5" Type="http://schemas.openxmlformats.org/officeDocument/2006/relationships/image" Target="../media/image7.gif"/><Relationship Id="rId6" Type="http://schemas.openxmlformats.org/officeDocument/2006/relationships/image" Target="../media/image13.gif"/><Relationship Id="rId7" Type="http://schemas.openxmlformats.org/officeDocument/2006/relationships/image" Target="../media/image9.gif"/><Relationship Id="rId8"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gif"/><Relationship Id="rId4"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3" name="Google Shape;133;p18"/>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562075" y="-5500"/>
            <a:ext cx="7239000" cy="59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Déroulement de l’exemple précédent</a:t>
            </a:r>
            <a:endParaRPr/>
          </a:p>
        </p:txBody>
      </p:sp>
      <p:graphicFrame>
        <p:nvGraphicFramePr>
          <p:cNvPr id="218" name="Google Shape;218;p27"/>
          <p:cNvGraphicFramePr/>
          <p:nvPr/>
        </p:nvGraphicFramePr>
        <p:xfrm>
          <a:off x="952525" y="1310565"/>
          <a:ext cx="3000000" cy="3000000"/>
        </p:xfrm>
        <a:graphic>
          <a:graphicData uri="http://schemas.openxmlformats.org/drawingml/2006/table">
            <a:tbl>
              <a:tblPr>
                <a:noFill/>
                <a:tableStyleId>{8E8C3D6F-4DDF-401B-84B5-617AA5CA741E}</a:tableStyleId>
              </a:tblPr>
              <a:tblGrid>
                <a:gridCol w="651500"/>
                <a:gridCol w="651500"/>
                <a:gridCol w="651500"/>
                <a:gridCol w="651500"/>
                <a:gridCol w="651500"/>
                <a:gridCol w="651500"/>
                <a:gridCol w="651500"/>
                <a:gridCol w="651500"/>
                <a:gridCol w="651500"/>
                <a:gridCol w="1655400"/>
              </a:tblGrid>
              <a:tr h="230275">
                <a:tc>
                  <a:txBody>
                    <a:bodyPr/>
                    <a:lstStyle/>
                    <a:p>
                      <a:pPr indent="0" lvl="0" marL="0" rtl="0" algn="ctr">
                        <a:spcBef>
                          <a:spcPts val="0"/>
                        </a:spcBef>
                        <a:spcAft>
                          <a:spcPts val="0"/>
                        </a:spcAft>
                        <a:buNone/>
                      </a:pPr>
                      <a:r>
                        <a:rPr b="1" lang="fr"/>
                        <a:t>n</a:t>
                      </a:r>
                      <a:endParaRPr b="1"/>
                    </a:p>
                  </a:txBody>
                  <a:tcPr marT="91425" marB="91425" marR="91425" marL="91425"/>
                </a:tc>
                <a:tc>
                  <a:txBody>
                    <a:bodyPr/>
                    <a:lstStyle/>
                    <a:p>
                      <a:pPr indent="0" lvl="0" marL="0" rtl="0" algn="ctr">
                        <a:spcBef>
                          <a:spcPts val="0"/>
                        </a:spcBef>
                        <a:spcAft>
                          <a:spcPts val="0"/>
                        </a:spcAft>
                        <a:buNone/>
                      </a:pPr>
                      <a:r>
                        <a:rPr b="1" lang="fr"/>
                        <a:t>x</a:t>
                      </a:r>
                      <a:r>
                        <a:rPr b="1" baseline="-25000" lang="fr"/>
                        <a:t>n</a:t>
                      </a:r>
                      <a:endParaRPr b="1" baseline="-25000"/>
                    </a:p>
                  </a:txBody>
                  <a:tcPr marT="91425" marB="91425" marR="91425" marL="91425"/>
                </a:tc>
                <a:tc>
                  <a:txBody>
                    <a:bodyPr/>
                    <a:lstStyle/>
                    <a:p>
                      <a:pPr indent="0" lvl="0" marL="0" rtl="0" algn="ctr">
                        <a:spcBef>
                          <a:spcPts val="0"/>
                        </a:spcBef>
                        <a:spcAft>
                          <a:spcPts val="0"/>
                        </a:spcAft>
                        <a:buNone/>
                      </a:pPr>
                      <a:r>
                        <a:rPr b="1" lang="fr"/>
                        <a:t>x</a:t>
                      </a:r>
                      <a:r>
                        <a:rPr b="1" baseline="-25000" lang="fr"/>
                        <a:t>n+1</a:t>
                      </a:r>
                      <a:endParaRPr b="1" baseline="-25000"/>
                    </a:p>
                  </a:txBody>
                  <a:tcPr marT="91425" marB="91425" marR="91425" marL="91425"/>
                </a:tc>
                <a:tc>
                  <a:txBody>
                    <a:bodyPr/>
                    <a:lstStyle/>
                    <a:p>
                      <a:pPr indent="0" lvl="0" marL="0" rtl="0" algn="ctr">
                        <a:spcBef>
                          <a:spcPts val="0"/>
                        </a:spcBef>
                        <a:spcAft>
                          <a:spcPts val="0"/>
                        </a:spcAft>
                        <a:buNone/>
                      </a:pPr>
                      <a:r>
                        <a:rPr b="1" lang="fr"/>
                        <a:t>x</a:t>
                      </a:r>
                      <a:r>
                        <a:rPr b="1" baseline="-25000" lang="fr"/>
                        <a:t>n+2</a:t>
                      </a:r>
                      <a:endParaRPr b="1" baseline="-25000"/>
                    </a:p>
                  </a:txBody>
                  <a:tcPr marT="91425" marB="91425" marR="91425" marL="91425"/>
                </a:tc>
                <a:tc>
                  <a:txBody>
                    <a:bodyPr/>
                    <a:lstStyle/>
                    <a:p>
                      <a:pPr indent="0" lvl="0" marL="0" rtl="0" algn="ctr">
                        <a:spcBef>
                          <a:spcPts val="0"/>
                        </a:spcBef>
                        <a:spcAft>
                          <a:spcPts val="0"/>
                        </a:spcAft>
                        <a:buNone/>
                      </a:pPr>
                      <a:r>
                        <a:rPr b="1" lang="fr"/>
                        <a:t>x</a:t>
                      </a:r>
                      <a:r>
                        <a:rPr b="1" baseline="-25000" lang="fr"/>
                        <a:t>n+3</a:t>
                      </a:r>
                      <a:endParaRPr b="1" baseline="-25000"/>
                    </a:p>
                  </a:txBody>
                  <a:tcPr marT="91425" marB="91425" marR="91425" marL="91425"/>
                </a:tc>
                <a:tc>
                  <a:txBody>
                    <a:bodyPr/>
                    <a:lstStyle/>
                    <a:p>
                      <a:pPr indent="0" lvl="0" marL="0" rtl="0" algn="ctr">
                        <a:spcBef>
                          <a:spcPts val="0"/>
                        </a:spcBef>
                        <a:spcAft>
                          <a:spcPts val="0"/>
                        </a:spcAft>
                        <a:buNone/>
                      </a:pPr>
                      <a:r>
                        <a:rPr b="1" lang="fr"/>
                        <a:t>y</a:t>
                      </a:r>
                      <a:r>
                        <a:rPr b="1" baseline="-25000" lang="fr"/>
                        <a:t>n</a:t>
                      </a:r>
                      <a:endParaRPr b="1" baseline="-25000"/>
                    </a:p>
                  </a:txBody>
                  <a:tcPr marT="91425" marB="91425" marR="91425" marL="91425"/>
                </a:tc>
                <a:tc>
                  <a:txBody>
                    <a:bodyPr/>
                    <a:lstStyle/>
                    <a:p>
                      <a:pPr indent="0" lvl="0" marL="0" rtl="0" algn="ctr">
                        <a:spcBef>
                          <a:spcPts val="0"/>
                        </a:spcBef>
                        <a:spcAft>
                          <a:spcPts val="0"/>
                        </a:spcAft>
                        <a:buNone/>
                      </a:pPr>
                      <a:r>
                        <a:rPr b="1" lang="fr"/>
                        <a:t>y</a:t>
                      </a:r>
                      <a:r>
                        <a:rPr b="1" baseline="-25000" lang="fr"/>
                        <a:t>n+1</a:t>
                      </a:r>
                      <a:endParaRPr b="1" baseline="-25000"/>
                    </a:p>
                  </a:txBody>
                  <a:tcPr marT="91425" marB="91425" marR="91425" marL="91425"/>
                </a:tc>
                <a:tc>
                  <a:txBody>
                    <a:bodyPr/>
                    <a:lstStyle/>
                    <a:p>
                      <a:pPr indent="0" lvl="0" marL="0" rtl="0" algn="ctr">
                        <a:spcBef>
                          <a:spcPts val="0"/>
                        </a:spcBef>
                        <a:spcAft>
                          <a:spcPts val="0"/>
                        </a:spcAft>
                        <a:buNone/>
                      </a:pPr>
                      <a:r>
                        <a:rPr b="1" lang="fr"/>
                        <a:t>y</a:t>
                      </a:r>
                      <a:r>
                        <a:rPr b="1" baseline="-25000" lang="fr"/>
                        <a:t>n+2</a:t>
                      </a:r>
                      <a:endParaRPr b="1" baseline="-25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t>y</a:t>
                      </a:r>
                      <a:r>
                        <a:rPr b="1" baseline="-25000" lang="fr"/>
                        <a:t>n+3</a:t>
                      </a:r>
                      <a:endParaRPr b="1" baseline="-25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t>BDF3</a:t>
                      </a:r>
                      <a:endParaRPr b="1" baseline="-25000"/>
                    </a:p>
                  </a:txBody>
                  <a:tcPr marT="91425" marB="91425" marR="91425" marL="91425">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0</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0</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0.33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0.67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0</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1.11</a:t>
                      </a:r>
                      <a:endParaRPr b="1">
                        <a:solidFill>
                          <a:srgbClr val="990000"/>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fr">
                          <a:solidFill>
                            <a:srgbClr val="990000"/>
                          </a:solidFill>
                        </a:rPr>
                        <a:t>2.12</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990000"/>
                          </a:solidFill>
                        </a:rPr>
                        <a:t>3.14</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FF0000"/>
                          </a:solidFill>
                        </a:rPr>
                        <a:t>3.21</a:t>
                      </a:r>
                      <a:endParaRPr b="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1</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0.33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0.67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1.11</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2.12</a:t>
                      </a:r>
                      <a:endParaRPr b="1">
                        <a:solidFill>
                          <a:srgbClr val="990000"/>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fr">
                          <a:solidFill>
                            <a:srgbClr val="990000"/>
                          </a:solidFill>
                        </a:rPr>
                        <a:t>3.14</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990000"/>
                          </a:solidFill>
                        </a:rPr>
                        <a:t>4.28</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FF0000"/>
                          </a:solidFill>
                        </a:rPr>
                        <a:t>4.37</a:t>
                      </a:r>
                      <a:endParaRPr b="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2</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0.67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2.12</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3.14</a:t>
                      </a:r>
                      <a:endParaRPr b="1">
                        <a:solidFill>
                          <a:srgbClr val="990000"/>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fr">
                          <a:solidFill>
                            <a:srgbClr val="990000"/>
                          </a:solidFill>
                        </a:rPr>
                        <a:t>4.28</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990000"/>
                          </a:solidFill>
                        </a:rPr>
                        <a:t>5.7</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FF0000"/>
                          </a:solidFill>
                        </a:rPr>
                        <a:t>5.81</a:t>
                      </a:r>
                      <a:endParaRPr b="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3</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1</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3.14</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4.28</a:t>
                      </a:r>
                      <a:endParaRPr b="1">
                        <a:solidFill>
                          <a:srgbClr val="990000"/>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fr">
                          <a:solidFill>
                            <a:srgbClr val="990000"/>
                          </a:solidFill>
                        </a:rPr>
                        <a:t>5.7</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990000"/>
                          </a:solidFill>
                        </a:rPr>
                        <a:t>7.6</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FF0000"/>
                          </a:solidFill>
                        </a:rPr>
                        <a:t>7.77</a:t>
                      </a:r>
                      <a:endParaRPr b="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4</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1.33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1.67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4.28</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5.7</a:t>
                      </a:r>
                      <a:endParaRPr b="1">
                        <a:solidFill>
                          <a:srgbClr val="990000"/>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fr">
                          <a:solidFill>
                            <a:srgbClr val="990000"/>
                          </a:solidFill>
                        </a:rPr>
                        <a:t>7.6</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990000"/>
                          </a:solidFill>
                        </a:rPr>
                        <a:t>10.33</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FF0000"/>
                          </a:solidFill>
                        </a:rPr>
                        <a:t>10.62</a:t>
                      </a:r>
                      <a:endParaRPr b="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5</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1.67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5.7</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7.6</a:t>
                      </a:r>
                      <a:endParaRPr b="1">
                        <a:solidFill>
                          <a:srgbClr val="990000"/>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fr">
                          <a:solidFill>
                            <a:srgbClr val="990000"/>
                          </a:solidFill>
                        </a:rPr>
                        <a:t>10.33</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990000"/>
                          </a:solidFill>
                        </a:rPr>
                        <a:t>14.48</a:t>
                      </a:r>
                      <a:endParaRPr b="1">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a:solidFill>
                            <a:srgbClr val="FF0000"/>
                          </a:solidFill>
                        </a:rPr>
                        <a:t>14.99</a:t>
                      </a:r>
                      <a:endParaRPr b="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0275">
                <a:tc>
                  <a:txBody>
                    <a:bodyPr/>
                    <a:lstStyle/>
                    <a:p>
                      <a:pPr indent="0" lvl="0" marL="0" rtl="0" algn="ctr">
                        <a:spcBef>
                          <a:spcPts val="0"/>
                        </a:spcBef>
                        <a:spcAft>
                          <a:spcPts val="0"/>
                        </a:spcAft>
                        <a:buNone/>
                      </a:pPr>
                      <a:r>
                        <a:rPr b="1" lang="fr"/>
                        <a:t>6</a:t>
                      </a:r>
                      <a:endParaRPr b="1"/>
                    </a:p>
                  </a:txBody>
                  <a:tcPr marT="91425" marB="91425" marR="91425" marL="91425"/>
                </a:tc>
                <a:tc>
                  <a:txBody>
                    <a:bodyPr/>
                    <a:lstStyle/>
                    <a:p>
                      <a:pPr indent="0" lvl="0" marL="0" rtl="0" algn="ctr">
                        <a:spcBef>
                          <a:spcPts val="0"/>
                        </a:spcBef>
                        <a:spcAft>
                          <a:spcPts val="0"/>
                        </a:spcAft>
                        <a:buNone/>
                      </a:pPr>
                      <a:r>
                        <a:rPr b="1" lang="fr">
                          <a:solidFill>
                            <a:srgbClr val="1155CC"/>
                          </a:solidFill>
                        </a:rPr>
                        <a:t>2</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2.33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2.67</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1155CC"/>
                          </a:solidFill>
                        </a:rPr>
                        <a:t>3</a:t>
                      </a:r>
                      <a:endParaRPr b="1">
                        <a:solidFill>
                          <a:srgbClr val="1155CC"/>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7.6</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10.33</a:t>
                      </a:r>
                      <a:endParaRPr b="1">
                        <a:solidFill>
                          <a:srgbClr val="990000"/>
                        </a:solidFill>
                      </a:endParaRPr>
                    </a:p>
                  </a:txBody>
                  <a:tcPr marT="91425" marB="91425" marR="91425" marL="91425"/>
                </a:tc>
                <a:tc>
                  <a:txBody>
                    <a:bodyPr/>
                    <a:lstStyle/>
                    <a:p>
                      <a:pPr indent="0" lvl="0" marL="0" rtl="0" algn="ctr">
                        <a:spcBef>
                          <a:spcPts val="0"/>
                        </a:spcBef>
                        <a:spcAft>
                          <a:spcPts val="0"/>
                        </a:spcAft>
                        <a:buNone/>
                      </a:pPr>
                      <a:r>
                        <a:rPr b="1" lang="fr">
                          <a:solidFill>
                            <a:srgbClr val="990000"/>
                          </a:solidFill>
                        </a:rPr>
                        <a:t>14.48</a:t>
                      </a:r>
                      <a:endParaRPr b="1">
                        <a:solidFill>
                          <a:srgbClr val="990000"/>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fr">
                          <a:solidFill>
                            <a:srgbClr val="990000"/>
                          </a:solidFill>
                        </a:rPr>
                        <a:t>21.05</a:t>
                      </a:r>
                      <a:endParaRPr b="1">
                        <a:solidFill>
                          <a:srgbClr val="990000"/>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fr">
                          <a:solidFill>
                            <a:srgbClr val="FF0000"/>
                          </a:solidFill>
                        </a:rPr>
                        <a:t>22</a:t>
                      </a:r>
                      <a:endParaRPr b="1">
                        <a:solidFill>
                          <a:srgbClr val="FF0000"/>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19" name="Google Shape;219;p27"/>
          <p:cNvSpPr txBox="1"/>
          <p:nvPr/>
        </p:nvSpPr>
        <p:spPr>
          <a:xfrm>
            <a:off x="1499675" y="644475"/>
            <a:ext cx="7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descr="h = \frac{1}{3}" id="220" name="Google Shape;220;p27"/>
          <p:cNvPicPr preferRelativeResize="0"/>
          <p:nvPr/>
        </p:nvPicPr>
        <p:blipFill>
          <a:blip r:embed="rId3">
            <a:alphaModFix/>
          </a:blip>
          <a:stretch>
            <a:fillRect/>
          </a:stretch>
        </p:blipFill>
        <p:spPr>
          <a:xfrm>
            <a:off x="952525" y="643375"/>
            <a:ext cx="669800" cy="59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Comparaison entre les résultats obtenues par BDF3 et la méthode exacte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28"/>
          <p:cNvSpPr txBox="1"/>
          <p:nvPr>
            <p:ph idx="1" type="body"/>
          </p:nvPr>
        </p:nvSpPr>
        <p:spPr>
          <a:xfrm>
            <a:off x="311700" y="1388125"/>
            <a:ext cx="8520600" cy="31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L’erreur moyenne absolue :</a:t>
            </a:r>
            <a:endParaRPr/>
          </a:p>
        </p:txBody>
      </p:sp>
      <p:graphicFrame>
        <p:nvGraphicFramePr>
          <p:cNvPr id="227" name="Google Shape;227;p28"/>
          <p:cNvGraphicFramePr/>
          <p:nvPr/>
        </p:nvGraphicFramePr>
        <p:xfrm>
          <a:off x="464000" y="1466825"/>
          <a:ext cx="3000000" cy="3000000"/>
        </p:xfrm>
        <a:graphic>
          <a:graphicData uri="http://schemas.openxmlformats.org/drawingml/2006/table">
            <a:tbl>
              <a:tblPr>
                <a:noFill/>
                <a:tableStyleId>{8E8C3D6F-4DDF-401B-84B5-617AA5CA741E}</a:tableStyleId>
              </a:tblPr>
              <a:tblGrid>
                <a:gridCol w="752125"/>
                <a:gridCol w="752125"/>
                <a:gridCol w="752125"/>
                <a:gridCol w="752125"/>
                <a:gridCol w="752125"/>
                <a:gridCol w="752125"/>
                <a:gridCol w="752125"/>
                <a:gridCol w="752125"/>
                <a:gridCol w="752125"/>
                <a:gridCol w="752125"/>
                <a:gridCol w="752125"/>
              </a:tblGrid>
              <a:tr h="396200">
                <a:tc>
                  <a:txBody>
                    <a:bodyPr/>
                    <a:lstStyle/>
                    <a:p>
                      <a:pPr indent="0" lvl="0" marL="0" rtl="0" algn="ctr">
                        <a:spcBef>
                          <a:spcPts val="0"/>
                        </a:spcBef>
                        <a:spcAft>
                          <a:spcPts val="0"/>
                        </a:spcAft>
                        <a:buNone/>
                      </a:pPr>
                      <a:r>
                        <a:rPr b="1" lang="fr"/>
                        <a:t>n</a:t>
                      </a:r>
                      <a:endParaRPr b="1"/>
                    </a:p>
                  </a:txBody>
                  <a:tcPr marT="91425" marB="91425" marR="91425" marL="91425" anchor="ctr"/>
                </a:tc>
                <a:tc>
                  <a:txBody>
                    <a:bodyPr/>
                    <a:lstStyle/>
                    <a:p>
                      <a:pPr indent="0" lvl="0" marL="0" rtl="0" algn="ctr">
                        <a:spcBef>
                          <a:spcPts val="0"/>
                        </a:spcBef>
                        <a:spcAft>
                          <a:spcPts val="0"/>
                        </a:spcAft>
                        <a:buNone/>
                      </a:pPr>
                      <a:r>
                        <a:rPr b="1" lang="fr"/>
                        <a:t>0</a:t>
                      </a:r>
                      <a:endParaRPr b="1"/>
                    </a:p>
                  </a:txBody>
                  <a:tcPr marT="91425" marB="91425" marR="91425" marL="91425" anchor="ctr"/>
                </a:tc>
                <a:tc>
                  <a:txBody>
                    <a:bodyPr/>
                    <a:lstStyle/>
                    <a:p>
                      <a:pPr indent="0" lvl="0" marL="0" rtl="0" algn="ctr">
                        <a:spcBef>
                          <a:spcPts val="0"/>
                        </a:spcBef>
                        <a:spcAft>
                          <a:spcPts val="0"/>
                        </a:spcAft>
                        <a:buNone/>
                      </a:pPr>
                      <a:r>
                        <a:rPr b="1" lang="fr"/>
                        <a:t>1</a:t>
                      </a:r>
                      <a:endParaRPr b="1"/>
                    </a:p>
                  </a:txBody>
                  <a:tcPr marT="91425" marB="91425" marR="91425" marL="91425" anchor="ctr"/>
                </a:tc>
                <a:tc>
                  <a:txBody>
                    <a:bodyPr/>
                    <a:lstStyle/>
                    <a:p>
                      <a:pPr indent="0" lvl="0" marL="0" rtl="0" algn="ctr">
                        <a:spcBef>
                          <a:spcPts val="0"/>
                        </a:spcBef>
                        <a:spcAft>
                          <a:spcPts val="0"/>
                        </a:spcAft>
                        <a:buNone/>
                      </a:pPr>
                      <a:r>
                        <a:rPr b="1" lang="fr"/>
                        <a:t>2</a:t>
                      </a:r>
                      <a:endParaRPr b="1"/>
                    </a:p>
                  </a:txBody>
                  <a:tcPr marT="91425" marB="91425" marR="91425" marL="91425" anchor="ctr"/>
                </a:tc>
                <a:tc>
                  <a:txBody>
                    <a:bodyPr/>
                    <a:lstStyle/>
                    <a:p>
                      <a:pPr indent="0" lvl="0" marL="0" rtl="0" algn="ctr">
                        <a:spcBef>
                          <a:spcPts val="0"/>
                        </a:spcBef>
                        <a:spcAft>
                          <a:spcPts val="0"/>
                        </a:spcAft>
                        <a:buNone/>
                      </a:pPr>
                      <a:r>
                        <a:rPr b="1" lang="fr"/>
                        <a:t>3</a:t>
                      </a:r>
                      <a:endParaRPr b="1"/>
                    </a:p>
                  </a:txBody>
                  <a:tcPr marT="91425" marB="91425" marR="91425" marL="91425" anchor="ctr"/>
                </a:tc>
                <a:tc>
                  <a:txBody>
                    <a:bodyPr/>
                    <a:lstStyle/>
                    <a:p>
                      <a:pPr indent="0" lvl="0" marL="0" rtl="0" algn="ctr">
                        <a:spcBef>
                          <a:spcPts val="0"/>
                        </a:spcBef>
                        <a:spcAft>
                          <a:spcPts val="0"/>
                        </a:spcAft>
                        <a:buNone/>
                      </a:pPr>
                      <a:r>
                        <a:rPr b="1" lang="fr"/>
                        <a:t>4</a:t>
                      </a:r>
                      <a:endParaRPr b="1"/>
                    </a:p>
                  </a:txBody>
                  <a:tcPr marT="91425" marB="91425" marR="91425" marL="91425" anchor="ctr"/>
                </a:tc>
                <a:tc>
                  <a:txBody>
                    <a:bodyPr/>
                    <a:lstStyle/>
                    <a:p>
                      <a:pPr indent="0" lvl="0" marL="0" rtl="0" algn="ctr">
                        <a:spcBef>
                          <a:spcPts val="0"/>
                        </a:spcBef>
                        <a:spcAft>
                          <a:spcPts val="0"/>
                        </a:spcAft>
                        <a:buNone/>
                      </a:pPr>
                      <a:r>
                        <a:rPr b="1" lang="fr"/>
                        <a:t>5</a:t>
                      </a:r>
                      <a:endParaRPr b="1"/>
                    </a:p>
                  </a:txBody>
                  <a:tcPr marT="91425" marB="91425" marR="91425" marL="91425" anchor="ctr"/>
                </a:tc>
                <a:tc>
                  <a:txBody>
                    <a:bodyPr/>
                    <a:lstStyle/>
                    <a:p>
                      <a:pPr indent="0" lvl="0" marL="0" rtl="0" algn="ctr">
                        <a:spcBef>
                          <a:spcPts val="0"/>
                        </a:spcBef>
                        <a:spcAft>
                          <a:spcPts val="0"/>
                        </a:spcAft>
                        <a:buNone/>
                      </a:pPr>
                      <a:r>
                        <a:rPr b="1" lang="fr"/>
                        <a:t>6</a:t>
                      </a:r>
                      <a:endParaRPr b="1"/>
                    </a:p>
                  </a:txBody>
                  <a:tcPr marT="91425" marB="91425" marR="91425" marL="91425" anchor="ctr"/>
                </a:tc>
                <a:tc>
                  <a:txBody>
                    <a:bodyPr/>
                    <a:lstStyle/>
                    <a:p>
                      <a:pPr indent="0" lvl="0" marL="0" rtl="0" algn="ctr">
                        <a:spcBef>
                          <a:spcPts val="0"/>
                        </a:spcBef>
                        <a:spcAft>
                          <a:spcPts val="0"/>
                        </a:spcAft>
                        <a:buNone/>
                      </a:pPr>
                      <a:r>
                        <a:rPr b="1" lang="fr"/>
                        <a:t>7</a:t>
                      </a:r>
                      <a:endParaRPr b="1"/>
                    </a:p>
                  </a:txBody>
                  <a:tcPr marT="91425" marB="91425" marR="91425" marL="91425" anchor="ctr"/>
                </a:tc>
                <a:tc>
                  <a:txBody>
                    <a:bodyPr/>
                    <a:lstStyle/>
                    <a:p>
                      <a:pPr indent="0" lvl="0" marL="0" rtl="0" algn="ctr">
                        <a:spcBef>
                          <a:spcPts val="0"/>
                        </a:spcBef>
                        <a:spcAft>
                          <a:spcPts val="0"/>
                        </a:spcAft>
                        <a:buNone/>
                      </a:pPr>
                      <a:r>
                        <a:rPr b="1" lang="fr"/>
                        <a:t>8</a:t>
                      </a:r>
                      <a:endParaRPr b="1"/>
                    </a:p>
                  </a:txBody>
                  <a:tcPr marT="91425" marB="91425" marR="91425" marL="91425" anchor="ctr"/>
                </a:tc>
                <a:tc>
                  <a:txBody>
                    <a:bodyPr/>
                    <a:lstStyle/>
                    <a:p>
                      <a:pPr indent="0" lvl="0" marL="0" rtl="0" algn="ctr">
                        <a:spcBef>
                          <a:spcPts val="0"/>
                        </a:spcBef>
                        <a:spcAft>
                          <a:spcPts val="0"/>
                        </a:spcAft>
                        <a:buNone/>
                      </a:pPr>
                      <a:r>
                        <a:rPr b="1" lang="fr"/>
                        <a:t>9</a:t>
                      </a:r>
                      <a:endParaRPr b="1"/>
                    </a:p>
                  </a:txBody>
                  <a:tcPr marT="91425" marB="91425" marR="91425" marL="91425" anchor="ctr"/>
                </a:tc>
              </a:tr>
              <a:tr h="781325">
                <a:tc>
                  <a:txBody>
                    <a:bodyPr/>
                    <a:lstStyle/>
                    <a:p>
                      <a:pPr indent="0" lvl="0" marL="0" rtl="0" algn="ctr">
                        <a:spcBef>
                          <a:spcPts val="0"/>
                        </a:spcBef>
                        <a:spcAft>
                          <a:spcPts val="0"/>
                        </a:spcAft>
                        <a:buNone/>
                      </a:pPr>
                      <a:r>
                        <a:rPr b="1" lang="fr"/>
                        <a:t>y </a:t>
                      </a:r>
                      <a:endParaRPr b="1"/>
                    </a:p>
                  </a:txBody>
                  <a:tcPr marT="91425" marB="91425" marR="91425" marL="91425" anchor="ctr"/>
                </a:tc>
                <a:tc>
                  <a:txBody>
                    <a:bodyPr/>
                    <a:lstStyle/>
                    <a:p>
                      <a:pPr indent="0" lvl="0" marL="0" rtl="0" algn="ctr">
                        <a:spcBef>
                          <a:spcPts val="0"/>
                        </a:spcBef>
                        <a:spcAft>
                          <a:spcPts val="0"/>
                        </a:spcAft>
                        <a:buNone/>
                      </a:pPr>
                      <a:r>
                        <a:rPr b="1" lang="fr">
                          <a:solidFill>
                            <a:schemeClr val="dk1"/>
                          </a:solidFill>
                        </a:rPr>
                        <a:t>0</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1.24</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2.4</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3.6</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4.99</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6.8</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9.36</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13.31</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19.79</a:t>
                      </a:r>
                      <a:endParaRPr b="1">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fr">
                          <a:solidFill>
                            <a:schemeClr val="dk1"/>
                          </a:solidFill>
                        </a:rPr>
                        <a:t>31.03</a:t>
                      </a:r>
                      <a:endParaRPr b="1">
                        <a:solidFill>
                          <a:schemeClr val="dk1"/>
                        </a:solidFill>
                      </a:endParaRPr>
                    </a:p>
                  </a:txBody>
                  <a:tcPr marT="91425" marB="91425" marR="91425" marL="91425" anchor="ctr"/>
                </a:tc>
              </a:tr>
              <a:tr h="822925">
                <a:tc>
                  <a:txBody>
                    <a:bodyPr/>
                    <a:lstStyle/>
                    <a:p>
                      <a:pPr indent="0" lvl="0" marL="0" rtl="0" algn="ctr">
                        <a:spcBef>
                          <a:spcPts val="0"/>
                        </a:spcBef>
                        <a:spcAft>
                          <a:spcPts val="0"/>
                        </a:spcAft>
                        <a:buNone/>
                      </a:pPr>
                      <a:r>
                        <a:rPr b="1" lang="fr"/>
                        <a:t>y*</a:t>
                      </a:r>
                      <a:endParaRPr b="1"/>
                    </a:p>
                  </a:txBody>
                  <a:tcPr marT="91425" marB="91425" marR="91425" marL="91425" anchor="ctr"/>
                </a:tc>
                <a:tc>
                  <a:txBody>
                    <a:bodyPr/>
                    <a:lstStyle/>
                    <a:p>
                      <a:pPr indent="0" lvl="0" marL="0" rtl="0" algn="ctr">
                        <a:spcBef>
                          <a:spcPts val="0"/>
                        </a:spcBef>
                        <a:spcAft>
                          <a:spcPts val="0"/>
                        </a:spcAft>
                        <a:buNone/>
                      </a:pPr>
                      <a:r>
                        <a:rPr b="1" lang="fr">
                          <a:solidFill>
                            <a:srgbClr val="990000"/>
                          </a:solidFill>
                        </a:rPr>
                        <a:t>0</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1.11</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2.12</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3.21</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4.37</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5.81</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7.77</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10.62</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14.99</a:t>
                      </a:r>
                      <a:endParaRPr b="1">
                        <a:solidFill>
                          <a:srgbClr val="990000"/>
                        </a:solidFill>
                      </a:endParaRPr>
                    </a:p>
                  </a:txBody>
                  <a:tcPr marT="91425" marB="91425" marR="91425" marL="91425" anchor="ctr"/>
                </a:tc>
                <a:tc>
                  <a:txBody>
                    <a:bodyPr/>
                    <a:lstStyle/>
                    <a:p>
                      <a:pPr indent="0" lvl="0" marL="0" rtl="0" algn="ctr">
                        <a:spcBef>
                          <a:spcPts val="0"/>
                        </a:spcBef>
                        <a:spcAft>
                          <a:spcPts val="0"/>
                        </a:spcAft>
                        <a:buNone/>
                      </a:pPr>
                      <a:r>
                        <a:rPr b="1" lang="fr">
                          <a:solidFill>
                            <a:srgbClr val="990000"/>
                          </a:solidFill>
                        </a:rPr>
                        <a:t>22</a:t>
                      </a:r>
                      <a:endParaRPr b="1">
                        <a:solidFill>
                          <a:srgbClr val="990000"/>
                        </a:solidFill>
                      </a:endParaRPr>
                    </a:p>
                  </a:txBody>
                  <a:tcPr marT="91425" marB="91425" marR="91425" marL="91425" anchor="ctr"/>
                </a:tc>
              </a:tr>
            </a:tbl>
          </a:graphicData>
        </a:graphic>
      </p:graphicFrame>
      <p:pic>
        <p:nvPicPr>
          <p:cNvPr descr="MAE = \frac{1}{n+1}\sum_{k=0}^{n} \lvert y_{k}-y^{*}_{k} \rvert = \frac{1}{10}\sum_{k=0}^{9} \lvert y_{k}-y^{*}_{k} \rvert = 2.05" id="228" name="Google Shape;228;p28"/>
          <p:cNvPicPr preferRelativeResize="0"/>
          <p:nvPr/>
        </p:nvPicPr>
        <p:blipFill>
          <a:blip r:embed="rId3">
            <a:alphaModFix/>
          </a:blip>
          <a:stretch>
            <a:fillRect/>
          </a:stretch>
        </p:blipFill>
        <p:spPr>
          <a:xfrm>
            <a:off x="396625" y="4218525"/>
            <a:ext cx="6779474" cy="40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Interprétation du résultat</a:t>
            </a:r>
            <a:endParaRPr/>
          </a:p>
        </p:txBody>
      </p:sp>
      <p:sp>
        <p:nvSpPr>
          <p:cNvPr id="234" name="Google Shape;23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On remarque que les résultats obtenus par la méthode exacte et BDF3 sont proches.</a:t>
            </a:r>
            <a:endParaRPr/>
          </a:p>
          <a:p>
            <a:pPr indent="-342900" lvl="0" marL="457200" rtl="0" algn="l">
              <a:spcBef>
                <a:spcPts val="0"/>
              </a:spcBef>
              <a:spcAft>
                <a:spcPts val="0"/>
              </a:spcAft>
              <a:buSzPts val="1800"/>
              <a:buChar char="●"/>
            </a:pPr>
            <a:r>
              <a:rPr lang="fr"/>
              <a:t>Plus le nombre de subdivisions     est grand, plus les distances     deviennent plus petites, et donc on atteint un niveau de précision plus grand de fait que l’erreur absolue diminue.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Avec                    et			   on a obtenu :</a:t>
            </a:r>
            <a:endParaRPr/>
          </a:p>
          <a:p>
            <a:pPr indent="0" lvl="0" marL="457200" rtl="0" algn="l">
              <a:spcBef>
                <a:spcPts val="1200"/>
              </a:spcBef>
              <a:spcAft>
                <a:spcPts val="1200"/>
              </a:spcAft>
              <a:buNone/>
            </a:pPr>
            <a:r>
              <a:rPr lang="fr"/>
              <a:t>Ce qui n’est pas vraiment souhaitable. La solution consiste donc à augmenter et diminuer	  .</a:t>
            </a:r>
            <a:endParaRPr/>
          </a:p>
        </p:txBody>
      </p:sp>
      <p:pic>
        <p:nvPicPr>
          <p:cNvPr descr="\lim_{h \to 0} MAE = \lim_{n \to \infty} MAE = 0" id="235" name="Google Shape;235;p29"/>
          <p:cNvPicPr preferRelativeResize="0"/>
          <p:nvPr/>
        </p:nvPicPr>
        <p:blipFill>
          <a:blip r:embed="rId3">
            <a:alphaModFix/>
          </a:blip>
          <a:stretch>
            <a:fillRect/>
          </a:stretch>
        </p:blipFill>
        <p:spPr>
          <a:xfrm>
            <a:off x="1064075" y="2896250"/>
            <a:ext cx="4343500" cy="267750"/>
          </a:xfrm>
          <a:prstGeom prst="rect">
            <a:avLst/>
          </a:prstGeom>
          <a:noFill/>
          <a:ln>
            <a:noFill/>
          </a:ln>
        </p:spPr>
      </p:pic>
      <p:pic>
        <p:nvPicPr>
          <p:cNvPr descr="n" id="236" name="Google Shape;236;p29"/>
          <p:cNvPicPr preferRelativeResize="0"/>
          <p:nvPr/>
        </p:nvPicPr>
        <p:blipFill>
          <a:blip r:embed="rId4">
            <a:alphaModFix/>
          </a:blip>
          <a:stretch>
            <a:fillRect/>
          </a:stretch>
        </p:blipFill>
        <p:spPr>
          <a:xfrm>
            <a:off x="4102375" y="1968821"/>
            <a:ext cx="161450" cy="137550"/>
          </a:xfrm>
          <a:prstGeom prst="rect">
            <a:avLst/>
          </a:prstGeom>
          <a:noFill/>
          <a:ln>
            <a:noFill/>
          </a:ln>
        </p:spPr>
      </p:pic>
      <p:pic>
        <p:nvPicPr>
          <p:cNvPr descr="h" id="237" name="Google Shape;237;p29"/>
          <p:cNvPicPr preferRelativeResize="0"/>
          <p:nvPr/>
        </p:nvPicPr>
        <p:blipFill>
          <a:blip r:embed="rId5">
            <a:alphaModFix/>
          </a:blip>
          <a:stretch>
            <a:fillRect/>
          </a:stretch>
        </p:blipFill>
        <p:spPr>
          <a:xfrm>
            <a:off x="7215125" y="1873885"/>
            <a:ext cx="161450" cy="232478"/>
          </a:xfrm>
          <a:prstGeom prst="rect">
            <a:avLst/>
          </a:prstGeom>
          <a:noFill/>
          <a:ln>
            <a:noFill/>
          </a:ln>
        </p:spPr>
      </p:pic>
      <p:pic>
        <p:nvPicPr>
          <p:cNvPr descr="n = 6 " id="238" name="Google Shape;238;p29"/>
          <p:cNvPicPr preferRelativeResize="0"/>
          <p:nvPr/>
        </p:nvPicPr>
        <p:blipFill>
          <a:blip r:embed="rId6">
            <a:alphaModFix/>
          </a:blip>
          <a:stretch>
            <a:fillRect/>
          </a:stretch>
        </p:blipFill>
        <p:spPr>
          <a:xfrm>
            <a:off x="1526300" y="3380921"/>
            <a:ext cx="663325" cy="194417"/>
          </a:xfrm>
          <a:prstGeom prst="rect">
            <a:avLst/>
          </a:prstGeom>
          <a:noFill/>
          <a:ln>
            <a:noFill/>
          </a:ln>
        </p:spPr>
      </p:pic>
      <p:pic>
        <p:nvPicPr>
          <p:cNvPr descr="h = \frac{1}{3}" id="239" name="Google Shape;239;p29"/>
          <p:cNvPicPr preferRelativeResize="0"/>
          <p:nvPr/>
        </p:nvPicPr>
        <p:blipFill>
          <a:blip r:embed="rId7">
            <a:alphaModFix/>
          </a:blip>
          <a:stretch>
            <a:fillRect/>
          </a:stretch>
        </p:blipFill>
        <p:spPr>
          <a:xfrm>
            <a:off x="2974550" y="3304725"/>
            <a:ext cx="663326" cy="343300"/>
          </a:xfrm>
          <a:prstGeom prst="rect">
            <a:avLst/>
          </a:prstGeom>
          <a:noFill/>
          <a:ln>
            <a:noFill/>
          </a:ln>
        </p:spPr>
      </p:pic>
      <p:pic>
        <p:nvPicPr>
          <p:cNvPr descr="MAE = 2.05" id="240" name="Google Shape;240;p29"/>
          <p:cNvPicPr preferRelativeResize="0"/>
          <p:nvPr/>
        </p:nvPicPr>
        <p:blipFill>
          <a:blip r:embed="rId8">
            <a:alphaModFix/>
          </a:blip>
          <a:stretch>
            <a:fillRect/>
          </a:stretch>
        </p:blipFill>
        <p:spPr>
          <a:xfrm>
            <a:off x="5245375" y="3360138"/>
            <a:ext cx="1727855" cy="232475"/>
          </a:xfrm>
          <a:prstGeom prst="rect">
            <a:avLst/>
          </a:prstGeom>
          <a:noFill/>
          <a:ln>
            <a:noFill/>
          </a:ln>
        </p:spPr>
      </p:pic>
      <p:pic>
        <p:nvPicPr>
          <p:cNvPr descr="n" id="241" name="Google Shape;241;p29"/>
          <p:cNvPicPr preferRelativeResize="0"/>
          <p:nvPr/>
        </p:nvPicPr>
        <p:blipFill>
          <a:blip r:embed="rId4">
            <a:alphaModFix/>
          </a:blip>
          <a:stretch>
            <a:fillRect/>
          </a:stretch>
        </p:blipFill>
        <p:spPr>
          <a:xfrm>
            <a:off x="8751225" y="3839846"/>
            <a:ext cx="161450" cy="137550"/>
          </a:xfrm>
          <a:prstGeom prst="rect">
            <a:avLst/>
          </a:prstGeom>
          <a:noFill/>
          <a:ln>
            <a:noFill/>
          </a:ln>
        </p:spPr>
      </p:pic>
      <p:pic>
        <p:nvPicPr>
          <p:cNvPr descr="h" id="242" name="Google Shape;242;p29"/>
          <p:cNvPicPr preferRelativeResize="0"/>
          <p:nvPr/>
        </p:nvPicPr>
        <p:blipFill>
          <a:blip r:embed="rId5">
            <a:alphaModFix/>
          </a:blip>
          <a:stretch>
            <a:fillRect/>
          </a:stretch>
        </p:blipFill>
        <p:spPr>
          <a:xfrm>
            <a:off x="2109725" y="4050722"/>
            <a:ext cx="161450" cy="2324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3117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Interprétation graphique</a:t>
            </a:r>
            <a:endParaRPr/>
          </a:p>
        </p:txBody>
      </p:sp>
      <p:sp>
        <p:nvSpPr>
          <p:cNvPr id="248" name="Google Shape;248;p30"/>
          <p:cNvSpPr txBox="1"/>
          <p:nvPr/>
        </p:nvSpPr>
        <p:spPr>
          <a:xfrm>
            <a:off x="3048925" y="4598175"/>
            <a:ext cx="32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49" name="Google Shape;249;p30"/>
          <p:cNvPicPr preferRelativeResize="0"/>
          <p:nvPr/>
        </p:nvPicPr>
        <p:blipFill>
          <a:blip r:embed="rId3">
            <a:alphaModFix/>
          </a:blip>
          <a:stretch>
            <a:fillRect/>
          </a:stretch>
        </p:blipFill>
        <p:spPr>
          <a:xfrm>
            <a:off x="0" y="636789"/>
            <a:ext cx="9143999" cy="4245436"/>
          </a:xfrm>
          <a:prstGeom prst="rect">
            <a:avLst/>
          </a:prstGeom>
          <a:noFill/>
          <a:ln>
            <a:noFill/>
          </a:ln>
        </p:spPr>
      </p:pic>
      <p:sp>
        <p:nvSpPr>
          <p:cNvPr id="250" name="Google Shape;250;p30"/>
          <p:cNvSpPr txBox="1"/>
          <p:nvPr/>
        </p:nvSpPr>
        <p:spPr>
          <a:xfrm>
            <a:off x="0" y="4819425"/>
            <a:ext cx="9144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300">
                <a:solidFill>
                  <a:schemeClr val="lt1"/>
                </a:solidFill>
                <a:latin typeface="Roboto"/>
                <a:ea typeface="Roboto"/>
                <a:cs typeface="Roboto"/>
                <a:sym typeface="Roboto"/>
              </a:rPr>
              <a:t>Représentation graphique des solutions </a:t>
            </a:r>
            <a:r>
              <a:rPr b="1" lang="fr" sz="1300">
                <a:solidFill>
                  <a:schemeClr val="lt1"/>
                </a:solidFill>
                <a:latin typeface="Roboto"/>
                <a:ea typeface="Roboto"/>
                <a:cs typeface="Roboto"/>
                <a:sym typeface="Roboto"/>
              </a:rPr>
              <a:t>exacte</a:t>
            </a:r>
            <a:r>
              <a:rPr b="1" lang="fr" sz="1300">
                <a:solidFill>
                  <a:schemeClr val="lt1"/>
                </a:solidFill>
                <a:latin typeface="Roboto"/>
                <a:ea typeface="Roboto"/>
                <a:cs typeface="Roboto"/>
                <a:sym typeface="Roboto"/>
              </a:rPr>
              <a:t> et </a:t>
            </a:r>
            <a:r>
              <a:rPr b="1" lang="fr" sz="1300">
                <a:solidFill>
                  <a:schemeClr val="lt1"/>
                </a:solidFill>
                <a:latin typeface="Roboto"/>
                <a:ea typeface="Roboto"/>
                <a:cs typeface="Roboto"/>
                <a:sym typeface="Roboto"/>
              </a:rPr>
              <a:t>approchée en changeant le  nombre d’itérations par la méthode BDF3</a:t>
            </a:r>
            <a:endParaRPr b="1" sz="13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Méthodes de Runge-Kutta </a:t>
            </a:r>
            <a:endParaRPr/>
          </a:p>
          <a:p>
            <a:pPr indent="0" lvl="0" marL="0" rtl="0" algn="l">
              <a:spcBef>
                <a:spcPts val="0"/>
              </a:spcBef>
              <a:spcAft>
                <a:spcPts val="0"/>
              </a:spcAft>
              <a:buNone/>
            </a:pPr>
            <a:r>
              <a:t/>
            </a:r>
            <a:endParaRPr/>
          </a:p>
        </p:txBody>
      </p:sp>
      <p:sp>
        <p:nvSpPr>
          <p:cNvPr id="256" name="Google Shape;256;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méthodes de Runge-Kutta sont des méthodes d'analyse numérique d'approximation de solutions d'équations différentielles. Elles font parties des méthodes les plus populaires de part leur facilité de mise en œuvre et leur précision. C'est Carle Runge et Martin Kutta qui, en 1901, ont inventé ces méthodes.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262" name="Google Shape;262;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Dans de nombreux cas, les systèmes d'équations différentielles que l'on rencontre en science peuvent se mettre sous la forme d'une équation différentielle ordinaire du premier ordre du type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ctrTitle"/>
          </p:nvPr>
        </p:nvSpPr>
        <p:spPr>
          <a:xfrm>
            <a:off x="1884750" y="71132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Conclusion:</a:t>
            </a:r>
            <a:endParaRPr/>
          </a:p>
        </p:txBody>
      </p:sp>
      <p:sp>
        <p:nvSpPr>
          <p:cNvPr id="268" name="Google Shape;268;p33"/>
          <p:cNvSpPr txBox="1"/>
          <p:nvPr>
            <p:ph idx="1" type="body"/>
          </p:nvPr>
        </p:nvSpPr>
        <p:spPr>
          <a:xfrm>
            <a:off x="1884750" y="1825575"/>
            <a:ext cx="6947700" cy="27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Les techniques de Runge-Kutta, d'ordre 2 ou 4, ont l'avantage d'être simples à mettre en œuvre, précises et assez stables. De nombreux logiciels de calcul utilisent par défaut la méthode RK4 dans sa version adaptative .</a:t>
            </a:r>
            <a:endParaRPr/>
          </a:p>
          <a:p>
            <a:pPr indent="0" lvl="0" marL="0" rtl="0" algn="l">
              <a:spcBef>
                <a:spcPts val="1600"/>
              </a:spcBef>
              <a:spcAft>
                <a:spcPts val="0"/>
              </a:spcAft>
              <a:buNone/>
            </a:pPr>
            <a:r>
              <a:rPr lang="fr"/>
              <a:t>Bien entendu ces méthodes ont aussi leurs défauts : elles sont assez gourmandes en temps de calcul et ne sont pas adaptés aux systèmes conservatifs aux temps longs.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Historique</a:t>
            </a:r>
            <a:endParaRPr/>
          </a:p>
        </p:txBody>
      </p:sp>
      <p:sp>
        <p:nvSpPr>
          <p:cNvPr id="139" name="Google Shape;139;p19"/>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6150" y="515150"/>
            <a:ext cx="5888400" cy="84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Introduction</a:t>
            </a:r>
            <a:endParaRPr/>
          </a:p>
        </p:txBody>
      </p:sp>
      <p:sp>
        <p:nvSpPr>
          <p:cNvPr id="145" name="Google Shape;145;p20"/>
          <p:cNvSpPr txBox="1"/>
          <p:nvPr>
            <p:ph idx="1" type="body"/>
          </p:nvPr>
        </p:nvSpPr>
        <p:spPr>
          <a:xfrm>
            <a:off x="372300" y="1562200"/>
            <a:ext cx="15393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a:t>Parfois, la résolution implicite des équations différentielles n’est pas possible, coûteuse, compliqué ou demande trop de calcul.</a:t>
            </a:r>
            <a:endParaRPr/>
          </a:p>
        </p:txBody>
      </p:sp>
      <p:sp>
        <p:nvSpPr>
          <p:cNvPr id="146" name="Google Shape;146;p20"/>
          <p:cNvSpPr txBox="1"/>
          <p:nvPr>
            <p:ph idx="2" type="body"/>
          </p:nvPr>
        </p:nvSpPr>
        <p:spPr>
          <a:xfrm>
            <a:off x="2090377" y="1562200"/>
            <a:ext cx="15393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a:t>Pour ce faire, la solution pour ce problème est d’opter pour des méthodes approximatives.</a:t>
            </a:r>
            <a:endParaRPr/>
          </a:p>
        </p:txBody>
      </p:sp>
      <p:sp>
        <p:nvSpPr>
          <p:cNvPr id="147" name="Google Shape;147;p20"/>
          <p:cNvSpPr txBox="1"/>
          <p:nvPr>
            <p:ph idx="3" type="body"/>
          </p:nvPr>
        </p:nvSpPr>
        <p:spPr>
          <a:xfrm>
            <a:off x="3805508" y="1562200"/>
            <a:ext cx="15393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a:t>Dans ce qui suit, on va traiter le cas de la résolution numérique des équations différentielles ordinaires.</a:t>
            </a:r>
            <a:endParaRPr/>
          </a:p>
        </p:txBody>
      </p:sp>
      <p:sp>
        <p:nvSpPr>
          <p:cNvPr id="148" name="Google Shape;148;p20"/>
          <p:cNvSpPr txBox="1"/>
          <p:nvPr>
            <p:ph idx="4" type="body"/>
          </p:nvPr>
        </p:nvSpPr>
        <p:spPr>
          <a:xfrm>
            <a:off x="5520650" y="1562200"/>
            <a:ext cx="15393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a:t>On en distingue deux types : les méthodes à un pas et celles à multi-pas</a:t>
            </a:r>
            <a:endParaRPr/>
          </a:p>
        </p:txBody>
      </p:sp>
      <p:sp>
        <p:nvSpPr>
          <p:cNvPr id="149" name="Google Shape;149;p20"/>
          <p:cNvSpPr txBox="1"/>
          <p:nvPr>
            <p:ph idx="5" type="body"/>
          </p:nvPr>
        </p:nvSpPr>
        <p:spPr>
          <a:xfrm>
            <a:off x="7238750" y="1562200"/>
            <a:ext cx="15393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fr"/>
              <a:t>Notre sujet traite cette dernière méthode en particulier.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méthodes de différenciation vers l’arrière (Backward differentiation)</a:t>
            </a:r>
            <a:endParaRPr/>
          </a:p>
        </p:txBody>
      </p:sp>
      <p:sp>
        <p:nvSpPr>
          <p:cNvPr id="155" name="Google Shape;15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chemeClr val="accent5"/>
                </a:solidFill>
              </a:rPr>
              <a:t>Définition :</a:t>
            </a:r>
            <a:endParaRPr b="1">
              <a:solidFill>
                <a:schemeClr val="accent5"/>
              </a:solidFill>
            </a:endParaRPr>
          </a:p>
          <a:p>
            <a:pPr indent="0" lvl="0" marL="0" rtl="0" algn="l">
              <a:spcBef>
                <a:spcPts val="1200"/>
              </a:spcBef>
              <a:spcAft>
                <a:spcPts val="0"/>
              </a:spcAft>
              <a:buNone/>
            </a:pPr>
            <a:r>
              <a:rPr lang="fr">
                <a:solidFill>
                  <a:schemeClr val="dk2"/>
                </a:solidFill>
              </a:rPr>
              <a:t>Les BDF sont utilisés pour résoudre les problèmes de la valeur initiale :</a:t>
            </a:r>
            <a:endParaRPr>
              <a:solidFill>
                <a:schemeClr val="dk2"/>
              </a:solidFill>
            </a:endParaRPr>
          </a:p>
          <a:p>
            <a:pPr indent="0" lvl="0" marL="0" rtl="0" algn="l">
              <a:spcBef>
                <a:spcPts val="1200"/>
              </a:spcBef>
              <a:spcAft>
                <a:spcPts val="0"/>
              </a:spcAft>
              <a:buNone/>
            </a:pPr>
            <a:r>
              <a:t/>
            </a:r>
            <a:endParaRPr baseline="-25000" i="1">
              <a:solidFill>
                <a:srgbClr val="000000"/>
              </a:solidFill>
              <a:latin typeface="Cambria Math"/>
              <a:ea typeface="Cambria Math"/>
              <a:cs typeface="Cambria Math"/>
              <a:sym typeface="Cambria Math"/>
            </a:endParaRPr>
          </a:p>
          <a:p>
            <a:pPr indent="0" lvl="0" marL="0" rtl="0" algn="l">
              <a:spcBef>
                <a:spcPts val="1200"/>
              </a:spcBef>
              <a:spcAft>
                <a:spcPts val="0"/>
              </a:spcAft>
              <a:buNone/>
            </a:pPr>
            <a:r>
              <a:rPr lang="fr">
                <a:solidFill>
                  <a:schemeClr val="dk2"/>
                </a:solidFill>
              </a:rPr>
              <a:t>La f</a:t>
            </a:r>
            <a:r>
              <a:rPr lang="fr"/>
              <a:t>o</a:t>
            </a:r>
            <a:r>
              <a:rPr lang="fr">
                <a:solidFill>
                  <a:schemeClr val="dk2"/>
                </a:solidFill>
              </a:rPr>
              <a:t>rmule générale d’un BDF peut-être écrit comme suit</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None/>
            </a:pPr>
            <a:r>
              <a:rPr lang="fr">
                <a:solidFill>
                  <a:schemeClr val="dk2"/>
                </a:solidFill>
              </a:rPr>
              <a:t>où h détermine l’étape d’intégration avec </a:t>
            </a:r>
            <a:endParaRPr/>
          </a:p>
        </p:txBody>
      </p:sp>
      <p:pic>
        <p:nvPicPr>
          <p:cNvPr descr="\sum_{k=0}^{s}a_{k}y_{n+k} = h\beta f(t_{n+s}, y_{n+s})" id="156" name="Google Shape;156;p21"/>
          <p:cNvPicPr preferRelativeResize="0"/>
          <p:nvPr/>
        </p:nvPicPr>
        <p:blipFill>
          <a:blip r:embed="rId3">
            <a:alphaModFix/>
          </a:blip>
          <a:stretch>
            <a:fillRect/>
          </a:stretch>
        </p:blipFill>
        <p:spPr>
          <a:xfrm>
            <a:off x="430125" y="2990175"/>
            <a:ext cx="2876550" cy="647700"/>
          </a:xfrm>
          <a:prstGeom prst="rect">
            <a:avLst/>
          </a:prstGeom>
          <a:noFill/>
          <a:ln>
            <a:noFill/>
          </a:ln>
        </p:spPr>
      </p:pic>
      <p:pic>
        <p:nvPicPr>
          <p:cNvPr descr="t_{n}=t_{0}+nh" id="157" name="Google Shape;157;p21"/>
          <p:cNvPicPr preferRelativeResize="0"/>
          <p:nvPr/>
        </p:nvPicPr>
        <p:blipFill>
          <a:blip r:embed="rId4">
            <a:alphaModFix/>
          </a:blip>
          <a:stretch>
            <a:fillRect/>
          </a:stretch>
        </p:blipFill>
        <p:spPr>
          <a:xfrm>
            <a:off x="4648200" y="3666775"/>
            <a:ext cx="1247775" cy="200025"/>
          </a:xfrm>
          <a:prstGeom prst="rect">
            <a:avLst/>
          </a:prstGeom>
          <a:noFill/>
          <a:ln>
            <a:noFill/>
          </a:ln>
        </p:spPr>
      </p:pic>
      <p:pic>
        <p:nvPicPr>
          <p:cNvPr descr="y' = f(t, y), y(t_{0}) = y_{0}" id="158" name="Google Shape;158;p21"/>
          <p:cNvPicPr preferRelativeResize="0"/>
          <p:nvPr/>
        </p:nvPicPr>
        <p:blipFill>
          <a:blip r:embed="rId5">
            <a:alphaModFix/>
          </a:blip>
          <a:stretch>
            <a:fillRect/>
          </a:stretch>
        </p:blipFill>
        <p:spPr>
          <a:xfrm>
            <a:off x="430125" y="2284962"/>
            <a:ext cx="2316301" cy="2867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Formules spécifiques</a:t>
            </a:r>
            <a:endParaRPr/>
          </a:p>
        </p:txBody>
      </p:sp>
      <p:sp>
        <p:nvSpPr>
          <p:cNvPr id="164" name="Google Shape;16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Suivant l’ordre	on aura les formules suivantes :</a:t>
            </a:r>
            <a:endParaRPr/>
          </a:p>
        </p:txBody>
      </p:sp>
      <p:pic>
        <p:nvPicPr>
          <p:cNvPr descr="s" id="165" name="Google Shape;165;p22"/>
          <p:cNvPicPr preferRelativeResize="0"/>
          <p:nvPr/>
        </p:nvPicPr>
        <p:blipFill>
          <a:blip r:embed="rId3">
            <a:alphaModFix/>
          </a:blip>
          <a:stretch>
            <a:fillRect/>
          </a:stretch>
        </p:blipFill>
        <p:spPr>
          <a:xfrm>
            <a:off x="1945850" y="1412900"/>
            <a:ext cx="133350" cy="142875"/>
          </a:xfrm>
          <a:prstGeom prst="rect">
            <a:avLst/>
          </a:prstGeom>
          <a:noFill/>
          <a:ln>
            <a:noFill/>
          </a:ln>
        </p:spPr>
      </p:pic>
      <p:pic>
        <p:nvPicPr>
          <p:cNvPr descr="&lt;math xmlns=&quot;http://www.w3.org/1998/Math/MathML&quot;&gt;&lt;msub&gt;&lt;mi&gt;y&lt;/mi&gt;&lt;mrow&gt;&lt;mi&gt;n&lt;/mi&gt;&lt;mo&gt;+&lt;/mo&gt;&lt;mn&gt;1&lt;/mn&gt;&lt;/mrow&gt;&lt;/msub&gt;&lt;mo&gt;-&lt;/mo&gt;&lt;msub&gt;&lt;mi&gt;y&lt;/mi&gt;&lt;mi&gt;n&lt;/mi&gt;&lt;/msub&gt;&lt;mo&gt;&amp;#xA0;&lt;/mo&gt;&lt;mo&gt;=&lt;/mo&gt;&lt;mo&gt;&amp;#xA0;&lt;/mo&gt;&lt;mi&gt;h&lt;/mi&gt;&lt;mi&gt;f&lt;/mi&gt;&lt;mfenced&gt;&lt;mrow&gt;&lt;msub&gt;&lt;mi&gt;y&lt;/mi&gt;&lt;mrow&gt;&lt;mi&gt;n&lt;/mi&gt;&lt;mo&gt;+&lt;/mo&gt;&lt;mn&gt;1&lt;/mn&gt;&lt;/mrow&gt;&lt;/msub&gt;&lt;mo&gt;,&lt;/mo&gt;&lt;mo&gt;&amp;#xA0;&lt;/mo&gt;&lt;msub&gt;&lt;mi&gt;t&lt;/mi&gt;&lt;mrow&gt;&lt;mi&gt;n&lt;/mi&gt;&lt;mo&gt;+&lt;/mo&gt;&lt;mn&gt;1&lt;/mn&gt;&lt;/mrow&gt;&lt;/msub&gt;&lt;/mrow&gt;&lt;/mfenced&gt;&lt;mspace linebreak=&quot;newline&quot;/&gt;&lt;msub&gt;&lt;mi&gt;y&lt;/mi&gt;&lt;mrow&gt;&lt;mi&gt;n&lt;/mi&gt;&lt;mo&gt;+&lt;/mo&gt;&lt;mn&gt;2&lt;/mn&gt;&lt;/mrow&gt;&lt;/msub&gt;&lt;mo&gt;-&lt;/mo&gt;&lt;mfrac&gt;&lt;mn&gt;4&lt;/mn&gt;&lt;mn&gt;3&lt;/mn&gt;&lt;/mfrac&gt;&lt;msub&gt;&lt;mi&gt;y&lt;/mi&gt;&lt;mrow&gt;&lt;mi&gt;n&lt;/mi&gt;&lt;mo&gt;+&lt;/mo&gt;&lt;mn&gt;1&lt;/mn&gt;&lt;/mrow&gt;&lt;/msub&gt;&lt;mo&gt;+&lt;/mo&gt;&lt;mfrac&gt;&lt;mn&gt;1&lt;/mn&gt;&lt;mn&gt;3&lt;/mn&gt;&lt;/mfrac&gt;&lt;msub&gt;&lt;mi&gt;y&lt;/mi&gt;&lt;mi&gt;n&lt;/mi&gt;&lt;/msub&gt;&lt;mo&gt;=&lt;/mo&gt;&lt;mfrac&gt;&lt;mn&gt;2&lt;/mn&gt;&lt;mn&gt;3&lt;/mn&gt;&lt;/mfrac&gt;&lt;mi&gt;h&lt;/mi&gt;&lt;mi&gt;f&lt;/mi&gt;&lt;mfenced&gt;&lt;mrow&gt;&lt;msub&gt;&lt;mi&gt;y&lt;/mi&gt;&lt;mrow&gt;&lt;mi&gt;n&lt;/mi&gt;&lt;mo&gt;+&lt;/mo&gt;&lt;mn&gt;2&lt;/mn&gt;&lt;/mrow&gt;&lt;/msub&gt;&lt;mo&gt;,&lt;/mo&gt;&lt;mo&gt;&amp;#xA0;&lt;/mo&gt;&lt;msub&gt;&lt;mi&gt;t&lt;/mi&gt;&lt;mrow&gt;&lt;mi&gt;n&lt;/mi&gt;&lt;mo&gt;+&lt;/mo&gt;&lt;mn&gt;2&lt;/mn&gt;&lt;/mrow&gt;&lt;/msub&gt;&lt;/mrow&gt;&lt;/mfenced&gt;&lt;mspace linebreak=&quot;newline&quot;/&gt;&lt;msub&gt;&lt;mi&gt;y&lt;/mi&gt;&lt;mrow&gt;&lt;mi&gt;n&lt;/mi&gt;&lt;mo&gt;+&lt;/mo&gt;&lt;mn&gt;3&lt;/mn&gt;&lt;/mrow&gt;&lt;/msub&gt;&lt;mo&gt;-&lt;/mo&gt;&lt;mfrac&gt;&lt;mn&gt;18&lt;/mn&gt;&lt;mn&gt;11&lt;/mn&gt;&lt;/mfrac&gt;&lt;msub&gt;&lt;mi&gt;y&lt;/mi&gt;&lt;mrow&gt;&lt;mi&gt;n&lt;/mi&gt;&lt;mo&gt;+&lt;/mo&gt;&lt;mn&gt;2&lt;/mn&gt;&lt;/mrow&gt;&lt;/msub&gt;&lt;mo&gt;+&lt;/mo&gt;&lt;mfrac&gt;&lt;mn&gt;9&lt;/mn&gt;&lt;mn&gt;11&lt;/mn&gt;&lt;/mfrac&gt;&lt;msub&gt;&lt;mi&gt;y&lt;/mi&gt;&lt;mrow&gt;&lt;mi&gt;n&lt;/mi&gt;&lt;mo&gt;+&lt;/mo&gt;&lt;mn&gt;1&lt;/mn&gt;&lt;/mrow&gt;&lt;/msub&gt;&lt;mo&gt;-&lt;/mo&gt;&lt;mfrac&gt;&lt;mn&gt;2&lt;/mn&gt;&lt;mn&gt;11&lt;/mn&gt;&lt;/mfrac&gt;&lt;msub&gt;&lt;mi&gt;y&lt;/mi&gt;&lt;mi&gt;n&lt;/mi&gt;&lt;/msub&gt;&lt;mo&gt;=&lt;/mo&gt;&lt;mfrac&gt;&lt;mn&gt;6&lt;/mn&gt;&lt;mn&gt;11&lt;/mn&gt;&lt;/mfrac&gt;&lt;mi&gt;h&lt;/mi&gt;&lt;mi&gt;f&lt;/mi&gt;&lt;mfenced&gt;&lt;mrow&gt;&lt;msub&gt;&lt;mi&gt;y&lt;/mi&gt;&lt;mrow&gt;&lt;mi&gt;n&lt;/mi&gt;&lt;mo&gt;+&lt;/mo&gt;&lt;mn&gt;3&lt;/mn&gt;&lt;/mrow&gt;&lt;/msub&gt;&lt;mo&gt;,&lt;/mo&gt;&lt;mo&gt;&amp;#xA0;&lt;/mo&gt;&lt;msub&gt;&lt;mi&gt;t&lt;/mi&gt;&lt;mrow&gt;&lt;mi&gt;n&lt;/mi&gt;&lt;mo&gt;+&lt;/mo&gt;&lt;mn&gt;3&lt;/mn&gt;&lt;/mrow&gt;&lt;/msub&gt;&lt;/mrow&gt;&lt;/mfenced&gt;&lt;mspace linebreak=&quot;newline&quot;/&gt;&lt;msub&gt;&lt;mi&gt;y&lt;/mi&gt;&lt;mrow&gt;&lt;mi&gt;n&lt;/mi&gt;&lt;mo&gt;+&lt;/mo&gt;&lt;mn&gt;4&lt;/mn&gt;&lt;/mrow&gt;&lt;/msub&gt;&lt;mo&gt;-&lt;/mo&gt;&lt;mfrac&gt;&lt;mn&gt;48&lt;/mn&gt;&lt;mn&gt;25&lt;/mn&gt;&lt;/mfrac&gt;&lt;msub&gt;&lt;mi&gt;y&lt;/mi&gt;&lt;mrow&gt;&lt;mi&gt;n&lt;/mi&gt;&lt;mo&gt;+&lt;/mo&gt;&lt;mn&gt;3&lt;/mn&gt;&lt;/mrow&gt;&lt;/msub&gt;&lt;mo&gt;+&lt;/mo&gt;&lt;mfrac&gt;&lt;mn&gt;36&lt;/mn&gt;&lt;mn&gt;25&lt;/mn&gt;&lt;/mfrac&gt;&lt;msub&gt;&lt;mi&gt;y&lt;/mi&gt;&lt;mrow&gt;&lt;mi&gt;n&lt;/mi&gt;&lt;mo&gt;+&lt;/mo&gt;&lt;mn&gt;2&lt;/mn&gt;&lt;/mrow&gt;&lt;/msub&gt;&lt;mo&gt;-&lt;/mo&gt;&lt;mfrac&gt;&lt;mn&gt;16&lt;/mn&gt;&lt;mn&gt;25&lt;/mn&gt;&lt;/mfrac&gt;&lt;msub&gt;&lt;mi&gt;y&lt;/mi&gt;&lt;mrow&gt;&lt;mi&gt;n&lt;/mi&gt;&lt;mo&gt;+&lt;/mo&gt;&lt;mn&gt;1&lt;/mn&gt;&lt;/mrow&gt;&lt;/msub&gt;&lt;mo&gt;+&lt;/mo&gt;&lt;mfrac&gt;&lt;mn&gt;3&lt;/mn&gt;&lt;mn&gt;25&lt;/mn&gt;&lt;/mfrac&gt;&lt;msub&gt;&lt;mi&gt;y&lt;/mi&gt;&lt;mi&gt;n&lt;/mi&gt;&lt;/msub&gt;&lt;mo&gt;=&lt;/mo&gt;&lt;mfrac&gt;&lt;mn&gt;12&lt;/mn&gt;&lt;mn&gt;25&lt;/mn&gt;&lt;/mfrac&gt;&lt;mi&gt;h&lt;/mi&gt;&lt;mi&gt;f&lt;/mi&gt;&lt;mfenced&gt;&lt;mrow&gt;&lt;msub&gt;&lt;mi&gt;y&lt;/mi&gt;&lt;mrow&gt;&lt;mi&gt;n&lt;/mi&gt;&lt;mo&gt;+&lt;/mo&gt;&lt;mn&gt;4&lt;/mn&gt;&lt;/mrow&gt;&lt;/msub&gt;&lt;mo&gt;,&lt;/mo&gt;&lt;mo&gt;&amp;#xA0;&lt;/mo&gt;&lt;msub&gt;&lt;mi&gt;t&lt;/mi&gt;&lt;mrow&gt;&lt;mi&gt;n&lt;/mi&gt;&lt;mo&gt;+&lt;/mo&gt;&lt;mn&gt;4&lt;/mn&gt;&lt;/mrow&gt;&lt;/msub&gt;&lt;/mrow&gt;&lt;/mfenced&gt;&lt;mspace linebreak=&quot;newline&quot;/&gt;&lt;msub&gt;&lt;mi&gt;y&lt;/mi&gt;&lt;mrow&gt;&lt;mi&gt;n&lt;/mi&gt;&lt;mo&gt;+&lt;/mo&gt;&lt;mn&gt;5&lt;/mn&gt;&lt;/mrow&gt;&lt;/msub&gt;&lt;mo&gt;-&lt;/mo&gt;&lt;mfrac&gt;&lt;mn&gt;300&lt;/mn&gt;&lt;mn&gt;137&lt;/mn&gt;&lt;/mfrac&gt;&lt;msub&gt;&lt;mi&gt;y&lt;/mi&gt;&lt;mrow&gt;&lt;mi&gt;n&lt;/mi&gt;&lt;mo&gt;+&lt;/mo&gt;&lt;mn&gt;4&lt;/mn&gt;&lt;/mrow&gt;&lt;/msub&gt;&lt;mo&gt;+&lt;/mo&gt;&lt;mfrac&gt;&lt;mn&gt;300&lt;/mn&gt;&lt;mn&gt;137&lt;/mn&gt;&lt;/mfrac&gt;&lt;msub&gt;&lt;mi&gt;y&lt;/mi&gt;&lt;mrow&gt;&lt;mi&gt;n&lt;/mi&gt;&lt;mo&gt;+&lt;/mo&gt;&lt;mn&gt;3&lt;/mn&gt;&lt;/mrow&gt;&lt;/msub&gt;&lt;mo&gt;-&lt;/mo&gt;&lt;mfrac&gt;&lt;mn&gt;200&lt;/mn&gt;&lt;mn&gt;137&lt;/mn&gt;&lt;/mfrac&gt;&lt;msub&gt;&lt;mi&gt;y&lt;/mi&gt;&lt;mrow&gt;&lt;mi&gt;n&lt;/mi&gt;&lt;mo&gt;+&lt;/mo&gt;&lt;mn&gt;2&lt;/mn&gt;&lt;/mrow&gt;&lt;/msub&gt;&lt;mo&gt;+&lt;/mo&gt;&lt;mfrac&gt;&lt;mn&gt;75&lt;/mn&gt;&lt;mn&gt;137&lt;/mn&gt;&lt;/mfrac&gt;&lt;msub&gt;&lt;mi&gt;y&lt;/mi&gt;&lt;mrow&gt;&lt;mi&gt;n&lt;/mi&gt;&lt;mo&gt;+&lt;/mo&gt;&lt;mn&gt;1&lt;/mn&gt;&lt;/mrow&gt;&lt;/msub&gt;&lt;mo&gt;-&lt;/mo&gt;&lt;mfrac&gt;&lt;mn&gt;12&lt;/mn&gt;&lt;mn&gt;137&lt;/mn&gt;&lt;/mfrac&gt;&lt;msub&gt;&lt;mi&gt;y&lt;/mi&gt;&lt;mi&gt;n&lt;/mi&gt;&lt;/msub&gt;&lt;mo&gt;=&lt;/mo&gt;&lt;mfrac&gt;&lt;mn&gt;60&lt;/mn&gt;&lt;mn&gt;137&lt;/mn&gt;&lt;/mfrac&gt;&lt;mi&gt;h&lt;/mi&gt;&lt;mi&gt;f&lt;/mi&gt;&lt;mfenced&gt;&lt;mrow&gt;&lt;msub&gt;&lt;mi&gt;y&lt;/mi&gt;&lt;mrow&gt;&lt;mi&gt;n&lt;/mi&gt;&lt;mo&gt;+&lt;/mo&gt;&lt;mn&gt;5&lt;/mn&gt;&lt;/mrow&gt;&lt;/msub&gt;&lt;mo&gt;,&lt;/mo&gt;&lt;mo&gt;&amp;#xA0;&lt;/mo&gt;&lt;msub&gt;&lt;mi&gt;t&lt;/mi&gt;&lt;mrow&gt;&lt;mi&gt;n&lt;/mi&gt;&lt;mo&gt;+&lt;/mo&gt;&lt;mn&gt;5&lt;/mn&gt;&lt;/mrow&gt;&lt;/msub&gt;&lt;/mrow&gt;&lt;/mfenced&gt;&lt;mspace linebreak=&quot;newline&quot;/&gt;&lt;msub&gt;&lt;mi&gt;y&lt;/mi&gt;&lt;mrow&gt;&lt;mi&gt;n&lt;/mi&gt;&lt;mo&gt;+&lt;/mo&gt;&lt;mn&gt;6&lt;/mn&gt;&lt;/mrow&gt;&lt;/msub&gt;&lt;mo&gt;-&lt;/mo&gt;&lt;mfrac&gt;&lt;mn&gt;360&lt;/mn&gt;&lt;mn&gt;147&lt;/mn&gt;&lt;/mfrac&gt;&lt;msub&gt;&lt;mi&gt;y&lt;/mi&gt;&lt;mrow&gt;&lt;mi&gt;n&lt;/mi&gt;&lt;mo&gt;+&lt;/mo&gt;&lt;mn&gt;5&lt;/mn&gt;&lt;/mrow&gt;&lt;/msub&gt;&lt;mo&gt;+&lt;/mo&gt;&lt;mfrac&gt;&lt;mn&gt;450&lt;/mn&gt;&lt;mn&gt;147&lt;/mn&gt;&lt;/mfrac&gt;&lt;msub&gt;&lt;mi&gt;y&lt;/mi&gt;&lt;mrow&gt;&lt;mi&gt;n&lt;/mi&gt;&lt;mo&gt;+&lt;/mo&gt;&lt;mn&gt;4&lt;/mn&gt;&lt;/mrow&gt;&lt;/msub&gt;&lt;mo&gt;-&lt;/mo&gt;&lt;mfrac&gt;&lt;mn&gt;400&lt;/mn&gt;&lt;mn&gt;147&lt;/mn&gt;&lt;/mfrac&gt;&lt;msub&gt;&lt;mi&gt;y&lt;/mi&gt;&lt;mrow&gt;&lt;mi&gt;n&lt;/mi&gt;&lt;mo&gt;+&lt;/mo&gt;&lt;mn&gt;3&lt;/mn&gt;&lt;/mrow&gt;&lt;/msub&gt;&lt;mo&gt;+&lt;/mo&gt;&lt;mfrac&gt;&lt;mn&gt;225&lt;/mn&gt;&lt;mn&gt;147&lt;/mn&gt;&lt;/mfrac&gt;&lt;msub&gt;&lt;mi&gt;y&lt;/mi&gt;&lt;mrow&gt;&lt;mi&gt;n&lt;/mi&gt;&lt;mo&gt;+&lt;/mo&gt;&lt;mn&gt;2&lt;/mn&gt;&lt;/mrow&gt;&lt;/msub&gt;&lt;mo&gt;-&lt;/mo&gt;&lt;mfrac&gt;&lt;mn&gt;72&lt;/mn&gt;&lt;mn&gt;147&lt;/mn&gt;&lt;/mfrac&gt;&lt;msub&gt;&lt;mi&gt;y&lt;/mi&gt;&lt;mrow&gt;&lt;mi&gt;n&lt;/mi&gt;&lt;mo&gt;+&lt;/mo&gt;&lt;mn&gt;1&lt;/mn&gt;&lt;/mrow&gt;&lt;/msub&gt;&lt;mo&gt;+&lt;/mo&gt;&lt;mfrac&gt;&lt;mn&gt;10&lt;/mn&gt;&lt;mn&gt;147&lt;/mn&gt;&lt;/mfrac&gt;&lt;msub&gt;&lt;mi&gt;y&lt;/mi&gt;&lt;mi&gt;n&lt;/mi&gt;&lt;/msub&gt;&lt;mo&gt;=&lt;/mo&gt;&lt;mfrac&gt;&lt;mn&gt;60&lt;/mn&gt;&lt;mn&gt;147&lt;/mn&gt;&lt;/mfrac&gt;&lt;mi&gt;h&lt;/mi&gt;&lt;mi&gt;f&lt;/mi&gt;&lt;mfenced&gt;&lt;mrow&gt;&lt;msub&gt;&lt;mi&gt;y&lt;/mi&gt;&lt;mrow&gt;&lt;mi&gt;n&lt;/mi&gt;&lt;mo&gt;+&lt;/mo&gt;&lt;mn&gt;6&lt;/mn&gt;&lt;/mrow&gt;&lt;/msub&gt;&lt;mo&gt;,&lt;/mo&gt;&lt;mo&gt;&amp;#xA0;&lt;/mo&gt;&lt;msub&gt;&lt;mi&gt;t&lt;/mi&gt;&lt;mrow&gt;&lt;mi&gt;n&lt;/mi&gt;&lt;mo&gt;+&lt;/mo&gt;&lt;mn&gt;6&lt;/mn&gt;&lt;/mrow&gt;&lt;/msub&gt;&lt;/mrow&gt;&lt;/mfenced&gt;&lt;mspace linebreak=&quot;newline&quot;/&gt;&lt;/math&gt;" id="166" name="Google Shape;166;p22" title="y subscript n plus 1 end subscript minus y subscript n space equals space h f open parentheses y subscript n plus 1 end subscript comma space t subscript n plus 1 end subscript close parentheses&#10;y subscript n plus 2 end subscript minus 4 over 3 y subscript n plus 1 end subscript plus 1 third y subscript n equals 2 over 3 h f open parentheses y subscript n plus 2 end subscript comma space t subscript n plus 2 end subscript close parentheses&#10;y subscript n plus 3 end subscript minus 18 over 11 y subscript n plus 2 end subscript plus 9 over 11 y subscript n plus 1 end subscript minus 2 over 11 y subscript n equals 6 over 11 h f open parentheses y subscript n plus 3 end subscript comma space t subscript n plus 3 end subscript close parentheses&#10;y subscript n plus 4 end subscript minus 48 over 25 y subscript n plus 3 end subscript plus 36 over 25 y subscript n plus 2 end subscript minus 16 over 25 y subscript n plus 1 end subscript plus 3 over 25 y subscript n equals 12 over 25 h f open parentheses y subscript n plus 4 end subscript comma space t subscript n plus 4 end subscript close parentheses&#10;y subscript n plus 5 end subscript minus 300 over 137 y subscript n plus 4 end subscript plus 300 over 137 y subscript n plus 3 end subscript minus 200 over 137 y subscript n plus 2 end subscript plus 75 over 137 y subscript n plus 1 end subscript minus 12 over 137 y subscript n equals 60 over 137 h f open parentheses y subscript n plus 5 end subscript comma space t subscript n plus 5 end subscript close parentheses&#10;y subscript n plus 6 end subscript minus 360 over 147 y subscript n plus 5 end subscript plus 450 over 147 y subscript n plus 4 end subscript minus 400 over 147 y subscript n plus 3 end subscript plus 225 over 147 y subscript n plus 2 end subscript minus 72 over 147 y subscript n plus 1 end subscript plus 10 over 147 y subscript n equals 60 over 147 h f open parentheses y subscript n plus 6 end subscript comma space t subscript n plus 6 end subscript close parentheses&#10;"/>
          <p:cNvPicPr preferRelativeResize="0"/>
          <p:nvPr/>
        </p:nvPicPr>
        <p:blipFill>
          <a:blip r:embed="rId4">
            <a:alphaModFix/>
          </a:blip>
          <a:stretch>
            <a:fillRect/>
          </a:stretch>
        </p:blipFill>
        <p:spPr>
          <a:xfrm>
            <a:off x="434942" y="1631973"/>
            <a:ext cx="7229568" cy="304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Formules spécifiques</a:t>
            </a:r>
            <a:endParaRPr/>
          </a:p>
        </p:txBody>
      </p:sp>
      <p:sp>
        <p:nvSpPr>
          <p:cNvPr id="172" name="Google Shape;172;p23"/>
          <p:cNvSpPr txBox="1"/>
          <p:nvPr>
            <p:ph idx="1" type="body"/>
          </p:nvPr>
        </p:nvSpPr>
        <p:spPr>
          <a:xfrm>
            <a:off x="13290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highlight>
                  <a:srgbClr val="FFFFFF"/>
                </a:highlight>
              </a:rPr>
              <a:t>La première formule coïncide avec la méthode d’Euler à l’envers, de fait que c’est une méthode à un pas et se calcule par la méthode de différenciation vers l’arrière.</a:t>
            </a:r>
            <a:endParaRPr>
              <a:highlight>
                <a:srgbClr val="FFFFFF"/>
              </a:highlight>
            </a:endParaRPr>
          </a:p>
          <a:p>
            <a:pPr indent="-342900" lvl="0" marL="457200" rtl="0" algn="l">
              <a:spcBef>
                <a:spcPts val="0"/>
              </a:spcBef>
              <a:spcAft>
                <a:spcPts val="0"/>
              </a:spcAft>
              <a:buSzPts val="1800"/>
              <a:buChar char="●"/>
            </a:pPr>
            <a:r>
              <a:rPr lang="fr">
                <a:highlight>
                  <a:srgbClr val="FFFFFF"/>
                </a:highlight>
              </a:rPr>
              <a:t>Une formule d’ordre maximale 	    est appelé </a:t>
            </a:r>
            <a:r>
              <a:rPr i="1" lang="fr">
                <a:highlight>
                  <a:srgbClr val="FFFFFF"/>
                </a:highlight>
              </a:rPr>
              <a:t>BDF-s</a:t>
            </a:r>
            <a:r>
              <a:rPr lang="fr">
                <a:highlight>
                  <a:srgbClr val="FFFFFF"/>
                </a:highlight>
              </a:rPr>
              <a:t>, par exemple, la méthode </a:t>
            </a:r>
            <a:r>
              <a:rPr lang="fr">
                <a:highlight>
                  <a:schemeClr val="lt1"/>
                </a:highlight>
              </a:rPr>
              <a:t>d’Euler à l’envers est appelée </a:t>
            </a:r>
            <a:r>
              <a:rPr i="1" lang="fr">
                <a:highlight>
                  <a:schemeClr val="lt1"/>
                </a:highlight>
              </a:rPr>
              <a:t>BDF1</a:t>
            </a:r>
            <a:r>
              <a:rPr lang="fr">
                <a:highlight>
                  <a:srgbClr val="FFFFFF"/>
                </a:highlight>
              </a:rPr>
              <a:t>.</a:t>
            </a:r>
            <a:endParaRPr>
              <a:highlight>
                <a:srgbClr val="FFFFFF"/>
              </a:highlight>
            </a:endParaRPr>
          </a:p>
          <a:p>
            <a:pPr indent="-342900" lvl="0" marL="457200" rtl="0" algn="l">
              <a:spcBef>
                <a:spcPts val="0"/>
              </a:spcBef>
              <a:spcAft>
                <a:spcPts val="0"/>
              </a:spcAft>
              <a:buSzPts val="1800"/>
              <a:buChar char="●"/>
            </a:pPr>
            <a:r>
              <a:rPr lang="fr">
                <a:highlight>
                  <a:srgbClr val="FFFFFF"/>
                </a:highlight>
              </a:rPr>
              <a:t>    dénote le pas d’intégration.</a:t>
            </a:r>
            <a:endParaRPr>
              <a:highlight>
                <a:srgbClr val="FFFFFF"/>
              </a:highlight>
            </a:endParaRPr>
          </a:p>
          <a:p>
            <a:pPr indent="-342900" lvl="0" marL="457200" rtl="0" algn="l">
              <a:spcBef>
                <a:spcPts val="0"/>
              </a:spcBef>
              <a:spcAft>
                <a:spcPts val="0"/>
              </a:spcAft>
              <a:buSzPts val="1800"/>
              <a:buChar char="●"/>
            </a:pPr>
            <a:r>
              <a:rPr lang="fr">
                <a:highlight>
                  <a:srgbClr val="FFFFFF"/>
                </a:highlight>
              </a:rPr>
              <a:t>Plus     est grand, plus le résultat est plus précis</a:t>
            </a:r>
            <a:endParaRPr>
              <a:highlight>
                <a:srgbClr val="FFFFFF"/>
              </a:highlight>
            </a:endParaRPr>
          </a:p>
          <a:p>
            <a:pPr indent="-342900" lvl="0" marL="457200" rtl="0" algn="l">
              <a:spcBef>
                <a:spcPts val="0"/>
              </a:spcBef>
              <a:spcAft>
                <a:spcPts val="0"/>
              </a:spcAft>
              <a:buSzPts val="1800"/>
              <a:buChar char="●"/>
            </a:pPr>
            <a:r>
              <a:rPr lang="fr"/>
              <a:t>Les méthodes avec s </a:t>
            </a:r>
            <a:r>
              <a:rPr lang="fr">
                <a:highlight>
                  <a:schemeClr val="lt1"/>
                </a:highlight>
              </a:rPr>
              <a:t>≥ 7</a:t>
            </a:r>
            <a:r>
              <a:rPr lang="fr">
                <a:highlight>
                  <a:schemeClr val="lt1"/>
                </a:highlight>
                <a:latin typeface="Arial"/>
                <a:ea typeface="Arial"/>
                <a:cs typeface="Arial"/>
                <a:sym typeface="Arial"/>
              </a:rPr>
              <a:t> </a:t>
            </a:r>
            <a:r>
              <a:rPr lang="fr">
                <a:highlight>
                  <a:schemeClr val="lt1"/>
                </a:highlight>
              </a:rPr>
              <a:t>ne sont pas utilisées car elles ne sont pas stables à zéro.</a:t>
            </a:r>
            <a:endParaRPr>
              <a:highlight>
                <a:srgbClr val="FFFFFF"/>
              </a:highlight>
            </a:endParaRPr>
          </a:p>
        </p:txBody>
      </p:sp>
      <p:pic>
        <p:nvPicPr>
          <p:cNvPr descr="s" id="173" name="Google Shape;173;p23"/>
          <p:cNvPicPr preferRelativeResize="0"/>
          <p:nvPr/>
        </p:nvPicPr>
        <p:blipFill>
          <a:blip r:embed="rId3">
            <a:alphaModFix/>
          </a:blip>
          <a:stretch>
            <a:fillRect/>
          </a:stretch>
        </p:blipFill>
        <p:spPr>
          <a:xfrm>
            <a:off x="3813675" y="2150100"/>
            <a:ext cx="133350" cy="142875"/>
          </a:xfrm>
          <a:prstGeom prst="rect">
            <a:avLst/>
          </a:prstGeom>
          <a:noFill/>
          <a:ln>
            <a:noFill/>
          </a:ln>
        </p:spPr>
      </p:pic>
      <p:pic>
        <p:nvPicPr>
          <p:cNvPr descr="s" id="174" name="Google Shape;174;p23"/>
          <p:cNvPicPr preferRelativeResize="0"/>
          <p:nvPr/>
        </p:nvPicPr>
        <p:blipFill>
          <a:blip r:embed="rId3">
            <a:alphaModFix/>
          </a:blip>
          <a:stretch>
            <a:fillRect/>
          </a:stretch>
        </p:blipFill>
        <p:spPr>
          <a:xfrm>
            <a:off x="689475" y="2759700"/>
            <a:ext cx="133350" cy="142875"/>
          </a:xfrm>
          <a:prstGeom prst="rect">
            <a:avLst/>
          </a:prstGeom>
          <a:noFill/>
          <a:ln>
            <a:noFill/>
          </a:ln>
        </p:spPr>
      </p:pic>
      <p:pic>
        <p:nvPicPr>
          <p:cNvPr descr="s" id="175" name="Google Shape;175;p23"/>
          <p:cNvPicPr preferRelativeResize="0"/>
          <p:nvPr/>
        </p:nvPicPr>
        <p:blipFill>
          <a:blip r:embed="rId3">
            <a:alphaModFix/>
          </a:blip>
          <a:stretch>
            <a:fillRect/>
          </a:stretch>
        </p:blipFill>
        <p:spPr>
          <a:xfrm>
            <a:off x="1222875" y="3064500"/>
            <a:ext cx="133350" cy="14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Principe de la méthode</a:t>
            </a:r>
            <a:endParaRPr/>
          </a:p>
        </p:txBody>
      </p:sp>
      <p:sp>
        <p:nvSpPr>
          <p:cNvPr id="181" name="Google Shape;181;p24"/>
          <p:cNvSpPr txBox="1"/>
          <p:nvPr>
            <p:ph idx="1" type="body"/>
          </p:nvPr>
        </p:nvSpPr>
        <p:spPr>
          <a:xfrm>
            <a:off x="311700" y="12464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Soit l’équation différentielle suivante					   , on cherche à trouver la solution    sur l’intervalle [a, b].</a:t>
            </a:r>
            <a:endParaRPr/>
          </a:p>
          <a:p>
            <a:pPr indent="-342900" lvl="0" marL="457200" rtl="0" algn="l">
              <a:spcBef>
                <a:spcPts val="1200"/>
              </a:spcBef>
              <a:spcAft>
                <a:spcPts val="0"/>
              </a:spcAft>
              <a:buSzPts val="1800"/>
              <a:buAutoNum type="arabicPeriod"/>
            </a:pPr>
            <a:r>
              <a:rPr lang="fr"/>
              <a:t>Choisir l’étape d’intégration     </a:t>
            </a:r>
            <a:endParaRPr/>
          </a:p>
          <a:p>
            <a:pPr indent="-342900" lvl="0" marL="457200" rtl="0" algn="l">
              <a:spcBef>
                <a:spcPts val="0"/>
              </a:spcBef>
              <a:spcAft>
                <a:spcPts val="0"/>
              </a:spcAft>
              <a:buSzPts val="1800"/>
              <a:buAutoNum type="arabicPeriod"/>
            </a:pPr>
            <a:r>
              <a:rPr lang="fr"/>
              <a:t>Calculer 			avec			  :</a:t>
            </a:r>
            <a:endParaRPr/>
          </a:p>
          <a:p>
            <a:pPr indent="-342900" lvl="0" marL="457200" rtl="0" algn="l">
              <a:spcBef>
                <a:spcPts val="0"/>
              </a:spcBef>
              <a:spcAft>
                <a:spcPts val="0"/>
              </a:spcAft>
              <a:buSzPts val="1800"/>
              <a:buAutoNum type="arabicPeriod"/>
            </a:pPr>
            <a:r>
              <a:rPr lang="fr"/>
              <a:t>Calculer </a:t>
            </a:r>
            <a:r>
              <a:rPr lang="fr"/>
              <a:t> 		avec 			  :</a:t>
            </a:r>
            <a:endParaRPr/>
          </a:p>
          <a:p>
            <a:pPr indent="-342900" lvl="0" marL="457200" rtl="0" algn="l">
              <a:spcBef>
                <a:spcPts val="0"/>
              </a:spcBef>
              <a:spcAft>
                <a:spcPts val="0"/>
              </a:spcAft>
              <a:buSzPts val="1800"/>
              <a:buAutoNum type="arabicPeriod"/>
            </a:pPr>
            <a:r>
              <a:rPr lang="fr"/>
              <a:t>Le calcul des 	    et			se fait en commençant de 			à</a:t>
            </a:r>
            <a:endParaRPr/>
          </a:p>
          <a:p>
            <a:pPr indent="-342900" lvl="0" marL="457200" rtl="0" algn="l">
              <a:spcBef>
                <a:spcPts val="0"/>
              </a:spcBef>
              <a:spcAft>
                <a:spcPts val="0"/>
              </a:spcAft>
              <a:buSzPts val="1800"/>
              <a:buAutoNum type="arabicPeriod"/>
            </a:pPr>
            <a:r>
              <a:rPr lang="fr"/>
              <a:t>Remplacer		et 		 dans l’une des BDF. </a:t>
            </a:r>
            <a:endParaRPr/>
          </a:p>
          <a:p>
            <a:pPr indent="-342900" lvl="0" marL="457200" rtl="0" algn="l">
              <a:spcBef>
                <a:spcPts val="0"/>
              </a:spcBef>
              <a:spcAft>
                <a:spcPts val="0"/>
              </a:spcAft>
              <a:buSzPts val="1800"/>
              <a:buAutoNum type="arabicPeriod"/>
            </a:pPr>
            <a:r>
              <a:rPr lang="fr"/>
              <a:t>Répéter ce processus			 fois.</a:t>
            </a:r>
            <a:endParaRPr/>
          </a:p>
          <a:p>
            <a:pPr indent="0" lvl="0" marL="0" rtl="0" algn="l">
              <a:spcBef>
                <a:spcPts val="1200"/>
              </a:spcBef>
              <a:spcAft>
                <a:spcPts val="1200"/>
              </a:spcAft>
              <a:buNone/>
            </a:pPr>
            <a:r>
              <a:rPr lang="fr"/>
              <a:t> </a:t>
            </a:r>
            <a:endParaRPr/>
          </a:p>
        </p:txBody>
      </p:sp>
      <p:pic>
        <p:nvPicPr>
          <p:cNvPr descr="t_{n+k}" id="182" name="Google Shape;182;p24"/>
          <p:cNvPicPr preferRelativeResize="0"/>
          <p:nvPr/>
        </p:nvPicPr>
        <p:blipFill>
          <a:blip r:embed="rId3">
            <a:alphaModFix/>
          </a:blip>
          <a:stretch>
            <a:fillRect/>
          </a:stretch>
        </p:blipFill>
        <p:spPr>
          <a:xfrm>
            <a:off x="1925949" y="2471849"/>
            <a:ext cx="492717" cy="247650"/>
          </a:xfrm>
          <a:prstGeom prst="rect">
            <a:avLst/>
          </a:prstGeom>
          <a:noFill/>
          <a:ln>
            <a:noFill/>
          </a:ln>
        </p:spPr>
      </p:pic>
      <p:pic>
        <p:nvPicPr>
          <p:cNvPr descr="t_{n+k} = t_{n+k-1} + h" id="183" name="Google Shape;183;p24"/>
          <p:cNvPicPr preferRelativeResize="0"/>
          <p:nvPr/>
        </p:nvPicPr>
        <p:blipFill>
          <a:blip r:embed="rId4">
            <a:alphaModFix/>
          </a:blip>
          <a:stretch>
            <a:fillRect/>
          </a:stretch>
        </p:blipFill>
        <p:spPr>
          <a:xfrm>
            <a:off x="4878775" y="2456212"/>
            <a:ext cx="2209799" cy="278938"/>
          </a:xfrm>
          <a:prstGeom prst="rect">
            <a:avLst/>
          </a:prstGeom>
          <a:noFill/>
          <a:ln>
            <a:noFill/>
          </a:ln>
        </p:spPr>
      </p:pic>
      <p:pic>
        <p:nvPicPr>
          <p:cNvPr descr="1 \le k \le s" id="184" name="Google Shape;184;p24"/>
          <p:cNvPicPr preferRelativeResize="0"/>
          <p:nvPr/>
        </p:nvPicPr>
        <p:blipFill>
          <a:blip r:embed="rId5">
            <a:alphaModFix/>
          </a:blip>
          <a:stretch>
            <a:fillRect/>
          </a:stretch>
        </p:blipFill>
        <p:spPr>
          <a:xfrm>
            <a:off x="3320775" y="2758975"/>
            <a:ext cx="1178481" cy="247650"/>
          </a:xfrm>
          <a:prstGeom prst="rect">
            <a:avLst/>
          </a:prstGeom>
          <a:noFill/>
          <a:ln>
            <a:noFill/>
          </a:ln>
        </p:spPr>
      </p:pic>
      <p:pic>
        <p:nvPicPr>
          <p:cNvPr descr="1 \le k \le s" id="185" name="Google Shape;185;p24"/>
          <p:cNvPicPr preferRelativeResize="0"/>
          <p:nvPr/>
        </p:nvPicPr>
        <p:blipFill>
          <a:blip r:embed="rId5">
            <a:alphaModFix/>
          </a:blip>
          <a:stretch>
            <a:fillRect/>
          </a:stretch>
        </p:blipFill>
        <p:spPr>
          <a:xfrm>
            <a:off x="3320775" y="2454175"/>
            <a:ext cx="1178481" cy="247650"/>
          </a:xfrm>
          <a:prstGeom prst="rect">
            <a:avLst/>
          </a:prstGeom>
          <a:noFill/>
          <a:ln>
            <a:noFill/>
          </a:ln>
        </p:spPr>
      </p:pic>
      <p:pic>
        <p:nvPicPr>
          <p:cNvPr descr="y_{n+k} = y_{n+k-1}+hf(t_{n+k}, y_{n+k-1})" id="186" name="Google Shape;186;p24"/>
          <p:cNvPicPr preferRelativeResize="0"/>
          <p:nvPr/>
        </p:nvPicPr>
        <p:blipFill>
          <a:blip r:embed="rId6">
            <a:alphaModFix/>
          </a:blip>
          <a:stretch>
            <a:fillRect/>
          </a:stretch>
        </p:blipFill>
        <p:spPr>
          <a:xfrm>
            <a:off x="4875169" y="2727663"/>
            <a:ext cx="3928579" cy="278950"/>
          </a:xfrm>
          <a:prstGeom prst="rect">
            <a:avLst/>
          </a:prstGeom>
          <a:noFill/>
          <a:ln>
            <a:noFill/>
          </a:ln>
        </p:spPr>
      </p:pic>
      <p:pic>
        <p:nvPicPr>
          <p:cNvPr descr="y_{n+k}" id="187" name="Google Shape;187;p24"/>
          <p:cNvPicPr preferRelativeResize="0"/>
          <p:nvPr/>
        </p:nvPicPr>
        <p:blipFill>
          <a:blip r:embed="rId7">
            <a:alphaModFix/>
          </a:blip>
          <a:stretch>
            <a:fillRect/>
          </a:stretch>
        </p:blipFill>
        <p:spPr>
          <a:xfrm>
            <a:off x="1880200" y="2776538"/>
            <a:ext cx="534287" cy="200025"/>
          </a:xfrm>
          <a:prstGeom prst="rect">
            <a:avLst/>
          </a:prstGeom>
          <a:noFill/>
          <a:ln>
            <a:noFill/>
          </a:ln>
        </p:spPr>
      </p:pic>
      <p:pic>
        <p:nvPicPr>
          <p:cNvPr descr="k = 1" id="188" name="Google Shape;188;p24"/>
          <p:cNvPicPr preferRelativeResize="0"/>
          <p:nvPr/>
        </p:nvPicPr>
        <p:blipFill>
          <a:blip r:embed="rId8">
            <a:alphaModFix/>
          </a:blip>
          <a:stretch>
            <a:fillRect/>
          </a:stretch>
        </p:blipFill>
        <p:spPr>
          <a:xfrm>
            <a:off x="6816700" y="3096617"/>
            <a:ext cx="657225" cy="215122"/>
          </a:xfrm>
          <a:prstGeom prst="rect">
            <a:avLst/>
          </a:prstGeom>
          <a:noFill/>
          <a:ln>
            <a:noFill/>
          </a:ln>
        </p:spPr>
      </p:pic>
      <p:pic>
        <p:nvPicPr>
          <p:cNvPr descr="k=s" id="189" name="Google Shape;189;p24"/>
          <p:cNvPicPr preferRelativeResize="0"/>
          <p:nvPr/>
        </p:nvPicPr>
        <p:blipFill>
          <a:blip r:embed="rId9">
            <a:alphaModFix/>
          </a:blip>
          <a:stretch>
            <a:fillRect/>
          </a:stretch>
        </p:blipFill>
        <p:spPr>
          <a:xfrm>
            <a:off x="8022675" y="3098048"/>
            <a:ext cx="657225" cy="212289"/>
          </a:xfrm>
          <a:prstGeom prst="rect">
            <a:avLst/>
          </a:prstGeom>
          <a:noFill/>
          <a:ln>
            <a:noFill/>
          </a:ln>
        </p:spPr>
      </p:pic>
      <p:pic>
        <p:nvPicPr>
          <p:cNvPr descr="y" id="190" name="Google Shape;190;p24"/>
          <p:cNvPicPr preferRelativeResize="0"/>
          <p:nvPr/>
        </p:nvPicPr>
        <p:blipFill>
          <a:blip r:embed="rId10">
            <a:alphaModFix/>
          </a:blip>
          <a:stretch>
            <a:fillRect/>
          </a:stretch>
        </p:blipFill>
        <p:spPr>
          <a:xfrm>
            <a:off x="1524750" y="1702350"/>
            <a:ext cx="143287" cy="200000"/>
          </a:xfrm>
          <a:prstGeom prst="rect">
            <a:avLst/>
          </a:prstGeom>
          <a:noFill/>
          <a:ln>
            <a:noFill/>
          </a:ln>
        </p:spPr>
      </p:pic>
      <p:pic>
        <p:nvPicPr>
          <p:cNvPr descr="y' = f(t, y), y(t_{0}) = y_{0}" id="191" name="Google Shape;191;p24"/>
          <p:cNvPicPr preferRelativeResize="0"/>
          <p:nvPr/>
        </p:nvPicPr>
        <p:blipFill>
          <a:blip r:embed="rId11">
            <a:alphaModFix/>
          </a:blip>
          <a:stretch>
            <a:fillRect/>
          </a:stretch>
        </p:blipFill>
        <p:spPr>
          <a:xfrm>
            <a:off x="4155650" y="1339362"/>
            <a:ext cx="2316301" cy="286787"/>
          </a:xfrm>
          <a:prstGeom prst="rect">
            <a:avLst/>
          </a:prstGeom>
          <a:noFill/>
          <a:ln>
            <a:noFill/>
          </a:ln>
        </p:spPr>
      </p:pic>
      <p:pic>
        <p:nvPicPr>
          <p:cNvPr descr="y_{n+k}" id="192" name="Google Shape;192;p24"/>
          <p:cNvPicPr preferRelativeResize="0"/>
          <p:nvPr/>
        </p:nvPicPr>
        <p:blipFill>
          <a:blip r:embed="rId7">
            <a:alphaModFix/>
          </a:blip>
          <a:stretch>
            <a:fillRect/>
          </a:stretch>
        </p:blipFill>
        <p:spPr>
          <a:xfrm>
            <a:off x="3320775" y="3105263"/>
            <a:ext cx="534287" cy="200025"/>
          </a:xfrm>
          <a:prstGeom prst="rect">
            <a:avLst/>
          </a:prstGeom>
          <a:noFill/>
          <a:ln>
            <a:noFill/>
          </a:ln>
        </p:spPr>
      </p:pic>
      <p:pic>
        <p:nvPicPr>
          <p:cNvPr descr="t_{n+k}" id="193" name="Google Shape;193;p24"/>
          <p:cNvPicPr preferRelativeResize="0"/>
          <p:nvPr/>
        </p:nvPicPr>
        <p:blipFill>
          <a:blip r:embed="rId3">
            <a:alphaModFix/>
          </a:blip>
          <a:stretch>
            <a:fillRect/>
          </a:stretch>
        </p:blipFill>
        <p:spPr>
          <a:xfrm>
            <a:off x="2078349" y="3386249"/>
            <a:ext cx="492717" cy="247650"/>
          </a:xfrm>
          <a:prstGeom prst="rect">
            <a:avLst/>
          </a:prstGeom>
          <a:noFill/>
          <a:ln>
            <a:noFill/>
          </a:ln>
        </p:spPr>
      </p:pic>
      <p:pic>
        <p:nvPicPr>
          <p:cNvPr descr="y_{n+k}" id="194" name="Google Shape;194;p24"/>
          <p:cNvPicPr preferRelativeResize="0"/>
          <p:nvPr/>
        </p:nvPicPr>
        <p:blipFill>
          <a:blip r:embed="rId7">
            <a:alphaModFix/>
          </a:blip>
          <a:stretch>
            <a:fillRect/>
          </a:stretch>
        </p:blipFill>
        <p:spPr>
          <a:xfrm>
            <a:off x="3015975" y="3410063"/>
            <a:ext cx="534287" cy="200025"/>
          </a:xfrm>
          <a:prstGeom prst="rect">
            <a:avLst/>
          </a:prstGeom>
          <a:noFill/>
          <a:ln>
            <a:noFill/>
          </a:ln>
        </p:spPr>
      </p:pic>
      <p:pic>
        <p:nvPicPr>
          <p:cNvPr descr="h" id="195" name="Google Shape;195;p24"/>
          <p:cNvPicPr preferRelativeResize="0"/>
          <p:nvPr/>
        </p:nvPicPr>
        <p:blipFill>
          <a:blip r:embed="rId12">
            <a:alphaModFix/>
          </a:blip>
          <a:stretch>
            <a:fillRect/>
          </a:stretch>
        </p:blipFill>
        <p:spPr>
          <a:xfrm>
            <a:off x="3711781" y="2174928"/>
            <a:ext cx="143269" cy="205072"/>
          </a:xfrm>
          <a:prstGeom prst="rect">
            <a:avLst/>
          </a:prstGeom>
          <a:noFill/>
          <a:ln>
            <a:noFill/>
          </a:ln>
        </p:spPr>
      </p:pic>
      <p:pic>
        <p:nvPicPr>
          <p:cNvPr descr="\frac{b-a}{h}" id="196" name="Google Shape;196;p24"/>
          <p:cNvPicPr preferRelativeResize="0"/>
          <p:nvPr/>
        </p:nvPicPr>
        <p:blipFill>
          <a:blip r:embed="rId13">
            <a:alphaModFix/>
          </a:blip>
          <a:stretch>
            <a:fillRect/>
          </a:stretch>
        </p:blipFill>
        <p:spPr>
          <a:xfrm>
            <a:off x="3320775" y="3633904"/>
            <a:ext cx="534275" cy="512721"/>
          </a:xfrm>
          <a:prstGeom prst="rect">
            <a:avLst/>
          </a:prstGeom>
          <a:noFill/>
          <a:ln>
            <a:noFill/>
          </a:ln>
        </p:spPr>
      </p:pic>
      <p:pic>
        <p:nvPicPr>
          <p:cNvPr descr="t_{n+k}" id="197" name="Google Shape;197;p24"/>
          <p:cNvPicPr preferRelativeResize="0"/>
          <p:nvPr/>
        </p:nvPicPr>
        <p:blipFill>
          <a:blip r:embed="rId3">
            <a:alphaModFix/>
          </a:blip>
          <a:stretch>
            <a:fillRect/>
          </a:stretch>
        </p:blipFill>
        <p:spPr>
          <a:xfrm>
            <a:off x="2306949" y="3081449"/>
            <a:ext cx="492717" cy="24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317700" y="369325"/>
            <a:ext cx="6934800" cy="157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Quelques recommandations</a:t>
            </a:r>
            <a:endParaRPr/>
          </a:p>
        </p:txBody>
      </p:sp>
      <p:sp>
        <p:nvSpPr>
          <p:cNvPr id="203" name="Google Shape;203;p25"/>
          <p:cNvSpPr txBox="1"/>
          <p:nvPr>
            <p:ph idx="1" type="body"/>
          </p:nvPr>
        </p:nvSpPr>
        <p:spPr>
          <a:xfrm>
            <a:off x="317700" y="2432075"/>
            <a:ext cx="6397800" cy="2329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fr"/>
              <a:t>Choisir la valeur de	   de sorte qu’elle ne soit pas assez petite pour ne pas s’éloigner carrément de la solution, et pas assez grande pour que le calcul ne soit pas trop lent.</a:t>
            </a:r>
            <a:endParaRPr/>
          </a:p>
          <a:p>
            <a:pPr indent="-330200" lvl="0" marL="457200" rtl="0" algn="l">
              <a:spcBef>
                <a:spcPts val="0"/>
              </a:spcBef>
              <a:spcAft>
                <a:spcPts val="0"/>
              </a:spcAft>
              <a:buSzPts val="1600"/>
              <a:buChar char="●"/>
            </a:pPr>
            <a:r>
              <a:rPr lang="fr"/>
              <a:t>Interpoler les points issus de l’application de la méthode afin de déterminer un polynôme décrivant la solution approchée de l’équation différentielle.</a:t>
            </a:r>
            <a:endParaRPr/>
          </a:p>
        </p:txBody>
      </p:sp>
      <p:pic>
        <p:nvPicPr>
          <p:cNvPr descr="h" id="204" name="Google Shape;204;p25"/>
          <p:cNvPicPr preferRelativeResize="0"/>
          <p:nvPr/>
        </p:nvPicPr>
        <p:blipFill>
          <a:blip r:embed="rId3">
            <a:alphaModFix/>
          </a:blip>
          <a:stretch>
            <a:fillRect/>
          </a:stretch>
        </p:blipFill>
        <p:spPr>
          <a:xfrm>
            <a:off x="2648656" y="2520341"/>
            <a:ext cx="143269" cy="2050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Exemple</a:t>
            </a:r>
            <a:endParaRPr/>
          </a:p>
        </p:txBody>
      </p:sp>
      <p:sp>
        <p:nvSpPr>
          <p:cNvPr id="210" name="Google Shape;21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Soit l’équation différentielle suivante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Sa solution analytique est										 </a:t>
            </a:r>
            <a:endParaRPr/>
          </a:p>
          <a:p>
            <a:pPr indent="0" lvl="0" marL="457200" rtl="0" algn="l">
              <a:spcBef>
                <a:spcPts val="1200"/>
              </a:spcBef>
              <a:spcAft>
                <a:spcPts val="0"/>
              </a:spcAft>
              <a:buNone/>
            </a:pPr>
            <a:r>
              <a:rPr lang="fr"/>
              <a:t>or, elle n’est pas évidente à calculer.</a:t>
            </a:r>
            <a:endParaRPr/>
          </a:p>
          <a:p>
            <a:pPr indent="-342900" lvl="0" marL="457200" rtl="0" algn="l">
              <a:spcBef>
                <a:spcPts val="1200"/>
              </a:spcBef>
              <a:spcAft>
                <a:spcPts val="0"/>
              </a:spcAft>
              <a:buSzPts val="1800"/>
              <a:buChar char="●"/>
            </a:pPr>
            <a:r>
              <a:rPr lang="fr"/>
              <a:t>C’est dans ce cas que l’utilité des méthodes approchées apparait. </a:t>
            </a:r>
            <a:endParaRPr/>
          </a:p>
        </p:txBody>
      </p:sp>
      <p:pic>
        <p:nvPicPr>
          <p:cNvPr descr="\left\{&#10;    \begin{array}{ll}&#10;        y'(x) = \frac{1}{2}xy(x)-2x+4, x \in [0, 2] \\&#10;        y'(0) = 0&#10;    \end{array}&#10;\right.&#10;" id="211" name="Google Shape;211;p26"/>
          <p:cNvPicPr preferRelativeResize="0"/>
          <p:nvPr/>
        </p:nvPicPr>
        <p:blipFill>
          <a:blip r:embed="rId3">
            <a:alphaModFix/>
          </a:blip>
          <a:stretch>
            <a:fillRect/>
          </a:stretch>
        </p:blipFill>
        <p:spPr>
          <a:xfrm>
            <a:off x="644500" y="1881925"/>
            <a:ext cx="3649195" cy="607800"/>
          </a:xfrm>
          <a:prstGeom prst="rect">
            <a:avLst/>
          </a:prstGeom>
          <a:noFill/>
          <a:ln>
            <a:noFill/>
          </a:ln>
        </p:spPr>
      </p:pic>
      <p:pic>
        <p:nvPicPr>
          <p:cNvPr descr="y(x) = -4 e^{\frac{x^2}{4}}+4 \sqrt{\pi}e^{\frac{x^2}{4}}erf(\frac{x}{2})+4" id="212" name="Google Shape;212;p26"/>
          <p:cNvPicPr preferRelativeResize="0"/>
          <p:nvPr/>
        </p:nvPicPr>
        <p:blipFill>
          <a:blip r:embed="rId4">
            <a:alphaModFix/>
          </a:blip>
          <a:stretch>
            <a:fillRect/>
          </a:stretch>
        </p:blipFill>
        <p:spPr>
          <a:xfrm>
            <a:off x="3594250" y="2495551"/>
            <a:ext cx="4086857" cy="60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