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4497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99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72385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0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053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6748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1440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5044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3335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109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2114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7901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6580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4469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5862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36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3064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1B184C-6F0A-4FB0-A50D-3A56D318A037}" type="datetimeFigureOut">
              <a:rPr lang="en-GH" smtClean="0"/>
              <a:t>20/10/2025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140F3-BB38-4519-A4C0-1C47BBDB5B5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21996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469-CD03-15BF-73F0-FD2D5A2F0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671" y="1481070"/>
            <a:ext cx="6890197" cy="163561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PREENTATION</a:t>
            </a:r>
            <a:endParaRPr lang="en-G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3C9DD-BF01-B020-CFD0-686C360C4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34" y="3258354"/>
            <a:ext cx="11114469" cy="3226158"/>
          </a:xfrm>
        </p:spPr>
        <p:txBody>
          <a:bodyPr/>
          <a:lstStyle/>
          <a:p>
            <a:pPr latinLnBrk="1"/>
            <a:r>
              <a:rPr lang="en-US" sz="3600" b="1" dirty="0" err="1">
                <a:solidFill>
                  <a:schemeClr val="tx1">
                    <a:lumMod val="95000"/>
                  </a:schemeClr>
                </a:solidFill>
              </a:rPr>
              <a:t>Tafo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 Municipal Assembly</a:t>
            </a:r>
          </a:p>
          <a:p>
            <a:pPr latinLnBrk="1"/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IT Helpdesk System</a:t>
            </a:r>
          </a:p>
          <a:p>
            <a:pPr latinLnBrk="1"/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Simple &amp; Efficient IT Support Solution.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09128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19842D-0753-7D4C-2C97-325CB3EF1CF8}"/>
              </a:ext>
            </a:extLst>
          </p:cNvPr>
          <p:cNvSpPr txBox="1"/>
          <p:nvPr/>
        </p:nvSpPr>
        <p:spPr>
          <a:xfrm>
            <a:off x="0" y="0"/>
            <a:ext cx="9147219" cy="5824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endParaRPr lang="en-US" sz="6000" b="1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6000" b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Management</a:t>
            </a:r>
          </a:p>
          <a:p>
            <a:pPr marL="285750" indent="-28575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IT Staff Only:</a:t>
            </a:r>
            <a:endParaRPr lang="en-US" sz="4400" b="0" i="0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 all requests in one dashboard</a:t>
            </a:r>
          </a:p>
          <a:p>
            <a:pPr marL="285750" indent="-28575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status with one click</a:t>
            </a:r>
          </a:p>
          <a:p>
            <a:pPr marL="285750" indent="-28575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requests</a:t>
            </a:r>
          </a:p>
          <a:p>
            <a:pPr marL="285750" indent="-28575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resolved issues.</a:t>
            </a:r>
          </a:p>
        </p:txBody>
      </p:sp>
    </p:spTree>
    <p:extLst>
      <p:ext uri="{BB962C8B-B14F-4D97-AF65-F5344CB8AC3E}">
        <p14:creationId xmlns:p14="http://schemas.microsoft.com/office/powerpoint/2010/main" val="43501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F9704A-0060-775C-541E-441DB2692A31}"/>
              </a:ext>
            </a:extLst>
          </p:cNvPr>
          <p:cNvSpPr txBox="1"/>
          <p:nvPr/>
        </p:nvSpPr>
        <p:spPr>
          <a:xfrm>
            <a:off x="90153" y="0"/>
            <a:ext cx="9379040" cy="519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  <a:buNone/>
            </a:pPr>
            <a:endParaRPr lang="en-US" b="0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buNone/>
            </a:pPr>
            <a:r>
              <a:rPr lang="en-US" sz="4800" b="1" dirty="0">
                <a:solidFill>
                  <a:srgbClr val="F9FA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 Makes It Work:</a:t>
            </a: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Browser - Any computer or phone</a:t>
            </a: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Storage - Saves data locally</a:t>
            </a: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 Design - Easy to use</a:t>
            </a:r>
          </a:p>
          <a:p>
            <a:pPr marL="285750" indent="-28575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Responsive - Works on all devices.</a:t>
            </a:r>
          </a:p>
        </p:txBody>
      </p:sp>
    </p:spTree>
    <p:extLst>
      <p:ext uri="{BB962C8B-B14F-4D97-AF65-F5344CB8AC3E}">
        <p14:creationId xmlns:p14="http://schemas.microsoft.com/office/powerpoint/2010/main" val="313314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8F266-7E89-4083-4B07-A6E994066933}"/>
              </a:ext>
            </a:extLst>
          </p:cNvPr>
          <p:cNvSpPr txBox="1"/>
          <p:nvPr/>
        </p:nvSpPr>
        <p:spPr>
          <a:xfrm>
            <a:off x="0" y="115911"/>
            <a:ext cx="9147219" cy="440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We Use: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computers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44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browsers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44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Local storage.</a:t>
            </a:r>
          </a:p>
        </p:txBody>
      </p:sp>
    </p:spTree>
    <p:extLst>
      <p:ext uri="{BB962C8B-B14F-4D97-AF65-F5344CB8AC3E}">
        <p14:creationId xmlns:p14="http://schemas.microsoft.com/office/powerpoint/2010/main" val="77473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3D91F-3106-8DE6-81C1-C878BFC89843}"/>
              </a:ext>
            </a:extLst>
          </p:cNvPr>
          <p:cNvSpPr txBox="1"/>
          <p:nvPr/>
        </p:nvSpPr>
        <p:spPr>
          <a:xfrm>
            <a:off x="128789" y="128789"/>
            <a:ext cx="9018430" cy="564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endParaRPr lang="en-US" sz="4000" b="1" dirty="0">
              <a:solidFill>
                <a:srgbClr val="F9FAFB"/>
              </a:solidFill>
              <a:effectLst/>
              <a:latin typeface="quote-cjk-patch"/>
            </a:endParaRPr>
          </a:p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5400" b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&amp; Privacy</a:t>
            </a:r>
            <a:endParaRPr lang="en-US" sz="4800" b="1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4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Data is Safe:</a:t>
            </a:r>
            <a:endParaRPr lang="en-US" sz="4400" b="0" i="0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data stays within </a:t>
            </a:r>
            <a:r>
              <a:rPr lang="en-US" sz="4000" b="0" i="0" dirty="0" err="1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Tafo</a:t>
            </a:r>
            <a:r>
              <a:rPr lang="en-US" sz="40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 on local computers only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external servers involved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staff can access.</a:t>
            </a:r>
          </a:p>
        </p:txBody>
      </p:sp>
    </p:spTree>
    <p:extLst>
      <p:ext uri="{BB962C8B-B14F-4D97-AF65-F5344CB8AC3E}">
        <p14:creationId xmlns:p14="http://schemas.microsoft.com/office/powerpoint/2010/main" val="26968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C848B-823D-D2A6-D131-9E02A3ED77F6}"/>
              </a:ext>
            </a:extLst>
          </p:cNvPr>
          <p:cNvSpPr txBox="1"/>
          <p:nvPr/>
        </p:nvSpPr>
        <p:spPr>
          <a:xfrm>
            <a:off x="0" y="128789"/>
            <a:ext cx="8966915" cy="5418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</a:t>
            </a:r>
            <a:r>
              <a:rPr lang="en-US" sz="6000" b="1" dirty="0">
                <a:solidFill>
                  <a:srgbClr val="F9FA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Plan</a:t>
            </a:r>
            <a:endParaRPr lang="en-US" sz="6000" b="1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buNone/>
            </a:pPr>
            <a:r>
              <a:rPr lang="en-US" sz="44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1: Testing with IT team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44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Train department heads  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44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3: Launch to all staff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44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4: Support and improvements</a:t>
            </a: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23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AF6BA6-98EE-9B0B-230A-69A6813BD293}"/>
              </a:ext>
            </a:extLst>
          </p:cNvPr>
          <p:cNvSpPr txBox="1"/>
          <p:nvPr/>
        </p:nvSpPr>
        <p:spPr>
          <a:xfrm>
            <a:off x="0" y="0"/>
            <a:ext cx="11127346" cy="692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  <a:buNone/>
            </a:pPr>
            <a:r>
              <a:rPr lang="en-US" sz="4400" b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3200" dirty="0">
                <a:solidFill>
                  <a:srgbClr val="F9FA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After: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32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Before: Phone calls → Lost requests → Frustration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32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After: Online form → Trackable → Quick resolution</a:t>
            </a:r>
          </a:p>
          <a:p>
            <a:pPr algn="l" latinLnBrk="1">
              <a:lnSpc>
                <a:spcPct val="150000"/>
              </a:lnSpc>
              <a:buNone/>
            </a:pPr>
            <a:endParaRPr lang="en-US" sz="3200" b="0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latinLnBrk="1">
              <a:lnSpc>
                <a:spcPct val="150000"/>
              </a:lnSpc>
              <a:buNone/>
            </a:pPr>
            <a:r>
              <a:rPr lang="en-US" sz="32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32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Faster problem solving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32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Happier staff</a:t>
            </a:r>
          </a:p>
          <a:p>
            <a:pPr algn="l" latinLnBrk="1">
              <a:lnSpc>
                <a:spcPct val="150000"/>
              </a:lnSpc>
              <a:buNone/>
            </a:pPr>
            <a:r>
              <a:rPr lang="en-US" sz="32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More efficient IT team</a:t>
            </a:r>
          </a:p>
        </p:txBody>
      </p:sp>
    </p:spTree>
    <p:extLst>
      <p:ext uri="{BB962C8B-B14F-4D97-AF65-F5344CB8AC3E}">
        <p14:creationId xmlns:p14="http://schemas.microsoft.com/office/powerpoint/2010/main" val="19079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A38912-EFE7-F1ED-A4DE-90D783734B1D}"/>
              </a:ext>
            </a:extLst>
          </p:cNvPr>
          <p:cNvSpPr txBox="1"/>
          <p:nvPr/>
        </p:nvSpPr>
        <p:spPr>
          <a:xfrm>
            <a:off x="0" y="1"/>
            <a:ext cx="9659155" cy="492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40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focuses on benefits and simplicity, making it easy for management and staff to understand and support </a:t>
            </a:r>
            <a:r>
              <a:rPr lang="en-US" sz="4000" b="0" i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project.</a:t>
            </a:r>
            <a:endParaRPr lang="en-GH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C007F-19ED-DF10-CB5B-868914165C7C}"/>
              </a:ext>
            </a:extLst>
          </p:cNvPr>
          <p:cNvSpPr txBox="1"/>
          <p:nvPr/>
        </p:nvSpPr>
        <p:spPr>
          <a:xfrm>
            <a:off x="0" y="0"/>
            <a:ext cx="12295030" cy="606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9FAFB"/>
                </a:solidFill>
                <a:effectLst/>
                <a:latin typeface="quote-cjk-patch"/>
              </a:rPr>
              <a:t> </a:t>
            </a:r>
            <a:r>
              <a:rPr lang="en-US" sz="4000" b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0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IT Helpdesk System?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web-based platform for reporting IT problems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replacement for phone calls and paper forms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staff get IT support faster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0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Goal:</a:t>
            </a:r>
            <a:br>
              <a:rPr lang="en-US" sz="40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IT support simple, organized, and trackable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5540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6A07B9-1761-40C9-E49F-75881AC10AFA}"/>
              </a:ext>
            </a:extLst>
          </p:cNvPr>
          <p:cNvSpPr txBox="1"/>
          <p:nvPr/>
        </p:nvSpPr>
        <p:spPr>
          <a:xfrm>
            <a:off x="1966173" y="906224"/>
            <a:ext cx="12037454" cy="97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None/>
            </a:pPr>
            <a:endParaRPr lang="en-US" sz="4400" b="1" i="0" dirty="0">
              <a:solidFill>
                <a:srgbClr val="F9FAFB"/>
              </a:solidFill>
              <a:effectLst/>
              <a:latin typeface="Menlo"/>
            </a:endParaRPr>
          </a:p>
          <a:p>
            <a:pPr>
              <a:buNone/>
            </a:pPr>
            <a:br>
              <a:rPr lang="en-US" dirty="0"/>
            </a:br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FC2E6-D898-A1AB-7FB3-1D9D15A52975}"/>
              </a:ext>
            </a:extLst>
          </p:cNvPr>
          <p:cNvSpPr txBox="1"/>
          <p:nvPr/>
        </p:nvSpPr>
        <p:spPr>
          <a:xfrm>
            <a:off x="0" y="0"/>
            <a:ext cx="115161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  <a:r>
              <a:rPr lang="en-GH" sz="6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call IT directly</a:t>
            </a:r>
          </a:p>
          <a:p>
            <a:r>
              <a:rPr lang="en-G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Paper forms get lost</a:t>
            </a:r>
          </a:p>
          <a:p>
            <a:r>
              <a:rPr lang="en-G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tracking of request status</a:t>
            </a:r>
          </a:p>
          <a:p>
            <a:r>
              <a:rPr lang="en-G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on common problems</a:t>
            </a:r>
          </a:p>
          <a:p>
            <a:r>
              <a:rPr lang="en-G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Staff don't know when issues will be fixed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H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517BA0-2DFB-AAB5-3F72-351433C7659A}"/>
              </a:ext>
            </a:extLst>
          </p:cNvPr>
          <p:cNvSpPr txBox="1"/>
          <p:nvPr/>
        </p:nvSpPr>
        <p:spPr>
          <a:xfrm>
            <a:off x="397565" y="0"/>
            <a:ext cx="9144000" cy="6686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6000" b="1" i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0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Staff:</a:t>
            </a: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 exactly when IT received your request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progress without calling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confirmation with Problem ID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0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 all your reported issues in one place.</a:t>
            </a:r>
          </a:p>
          <a:p>
            <a:pPr>
              <a:buNone/>
            </a:pPr>
            <a:br>
              <a:rPr lang="en-US" dirty="0"/>
            </a:b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2945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B3412-DA7C-A1F1-1F03-CA7FA30B30D5}"/>
              </a:ext>
            </a:extLst>
          </p:cNvPr>
          <p:cNvSpPr txBox="1"/>
          <p:nvPr/>
        </p:nvSpPr>
        <p:spPr>
          <a:xfrm>
            <a:off x="0" y="0"/>
            <a:ext cx="9147219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4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IT Team:</a:t>
            </a:r>
            <a:endParaRPr lang="en-US" sz="4400" b="0" i="0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Organized workflow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priority management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to improve services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phone interruptions.</a:t>
            </a:r>
          </a:p>
        </p:txBody>
      </p:sp>
    </p:spTree>
    <p:extLst>
      <p:ext uri="{BB962C8B-B14F-4D97-AF65-F5344CB8AC3E}">
        <p14:creationId xmlns:p14="http://schemas.microsoft.com/office/powerpoint/2010/main" val="237784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C1D168-9F8E-829A-99F0-6462D158032D}"/>
              </a:ext>
            </a:extLst>
          </p:cNvPr>
          <p:cNvSpPr txBox="1"/>
          <p:nvPr/>
        </p:nvSpPr>
        <p:spPr>
          <a:xfrm>
            <a:off x="373487" y="437883"/>
            <a:ext cx="11307651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None/>
            </a:pPr>
            <a:endParaRPr lang="en-US" sz="6000" b="1" i="1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None/>
            </a:pPr>
            <a:r>
              <a:rPr lang="en-US" sz="6000" b="1" i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None/>
            </a:pPr>
            <a:r>
              <a:rPr lang="en-US" sz="4400" dirty="0">
                <a:solidFill>
                  <a:srgbClr val="F9FA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New System Provides:</a:t>
            </a:r>
          </a:p>
          <a:p>
            <a:pPr marL="571500" indent="-571500"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Font typeface="Wingdings" panose="05000000000000000000" pitchFamily="2" charset="2"/>
              <a:buChar char="Ø"/>
            </a:pPr>
            <a:endParaRPr lang="en-US" sz="4400" dirty="0">
              <a:solidFill>
                <a:srgbClr val="F9FA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online problem reporting</a:t>
            </a:r>
          </a:p>
          <a:p>
            <a:pPr marL="571500" indent="-571500"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Font typeface="Wingdings" panose="05000000000000000000" pitchFamily="2" charset="2"/>
              <a:buChar char="Ø"/>
            </a:pPr>
            <a:r>
              <a:rPr lang="en-US" sz="44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Problem ID generation  </a:t>
            </a:r>
          </a:p>
          <a:p>
            <a:pPr marL="571500" indent="-571500"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Font typeface="Wingdings" panose="05000000000000000000" pitchFamily="2" charset="2"/>
              <a:buChar char="Ø"/>
            </a:pPr>
            <a:r>
              <a:rPr lang="en-US" sz="44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status tracking</a:t>
            </a:r>
          </a:p>
          <a:p>
            <a:pPr marL="571500" indent="-571500"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Font typeface="Wingdings" panose="05000000000000000000" pitchFamily="2" charset="2"/>
              <a:buChar char="Ø"/>
            </a:pPr>
            <a:r>
              <a:rPr lang="en-US" sz="44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Mobile-friendly design</a:t>
            </a:r>
          </a:p>
          <a:p>
            <a:pPr marL="571500" indent="-571500" algn="l" latinLnBrk="1">
              <a:lnSpc>
                <a:spcPts val="1650"/>
              </a:lnSpc>
              <a:spcBef>
                <a:spcPts val="1200"/>
              </a:spcBef>
              <a:spcAft>
                <a:spcPts val="857"/>
              </a:spcAft>
              <a:buFont typeface="Wingdings" panose="05000000000000000000" pitchFamily="2" charset="2"/>
              <a:buChar char="Ø"/>
            </a:pPr>
            <a:r>
              <a:rPr lang="en-US" sz="440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cost - uses existing computers.</a:t>
            </a:r>
          </a:p>
          <a:p>
            <a:pPr>
              <a:buNone/>
            </a:pPr>
            <a:br>
              <a:rPr lang="en-US" dirty="0"/>
            </a:b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6994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3FB06-462B-2364-5422-6FEB53236F40}"/>
              </a:ext>
            </a:extLst>
          </p:cNvPr>
          <p:cNvSpPr txBox="1"/>
          <p:nvPr/>
        </p:nvSpPr>
        <p:spPr>
          <a:xfrm>
            <a:off x="103031" y="0"/>
            <a:ext cx="9044188" cy="523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400" b="1" i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User-Friendly-Login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1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Access:</a:t>
            </a:r>
            <a:endParaRPr lang="en-US" sz="3200" b="0" i="0" dirty="0">
              <a:solidFill>
                <a:srgbClr val="F9FA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and IT staff accounts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 me feature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but simple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on any device.</a:t>
            </a:r>
          </a:p>
        </p:txBody>
      </p:sp>
    </p:spTree>
    <p:extLst>
      <p:ext uri="{BB962C8B-B14F-4D97-AF65-F5344CB8AC3E}">
        <p14:creationId xmlns:p14="http://schemas.microsoft.com/office/powerpoint/2010/main" val="74098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8BD84-F839-E4F2-E498-38F227B0B6F5}"/>
              </a:ext>
            </a:extLst>
          </p:cNvPr>
          <p:cNvSpPr txBox="1"/>
          <p:nvPr/>
        </p:nvSpPr>
        <p:spPr>
          <a:xfrm>
            <a:off x="0" y="0"/>
            <a:ext cx="11449318" cy="625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5400" b="1" i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Reporting:</a:t>
            </a:r>
          </a:p>
          <a:p>
            <a:pPr marL="571500" indent="-571500" algn="l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quote-cjk-patch"/>
              </a:rPr>
              <a:t>Enter your details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quote-cjk-patch"/>
              </a:rPr>
              <a:t>Describe the problem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quote-cjk-patch"/>
              </a:rPr>
              <a:t>Choose priority level</a:t>
            </a:r>
          </a:p>
          <a:p>
            <a:pPr marL="571500" indent="-571500" algn="l">
              <a:spcBef>
                <a:spcPts val="45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4400" b="0" i="0" dirty="0">
                <a:solidFill>
                  <a:srgbClr val="F9FAFB"/>
                </a:solidFill>
                <a:effectLst/>
                <a:latin typeface="quote-cjk-patch"/>
              </a:rPr>
              <a:t>Get Problem ID immediately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400" b="1" i="0" dirty="0">
                <a:solidFill>
                  <a:srgbClr val="F9FAFB"/>
                </a:solidFill>
                <a:effectLst/>
                <a:latin typeface="quote-cjk-patch"/>
              </a:rPr>
              <a:t>Problem ID Example:</a:t>
            </a:r>
            <a:r>
              <a:rPr lang="en-US" sz="4400" b="0" i="0" dirty="0">
                <a:solidFill>
                  <a:srgbClr val="F9FAFB"/>
                </a:solidFill>
                <a:effectLst/>
                <a:latin typeface="quote-cjk-patch"/>
              </a:rPr>
              <a:t> TAFO-001, TAFO-002, TAFO-003.</a:t>
            </a:r>
          </a:p>
        </p:txBody>
      </p:sp>
    </p:spTree>
    <p:extLst>
      <p:ext uri="{BB962C8B-B14F-4D97-AF65-F5344CB8AC3E}">
        <p14:creationId xmlns:p14="http://schemas.microsoft.com/office/powerpoint/2010/main" val="81268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95A24-5730-0022-8702-142CA6E6742B}"/>
              </a:ext>
            </a:extLst>
          </p:cNvPr>
          <p:cNvSpPr txBox="1"/>
          <p:nvPr/>
        </p:nvSpPr>
        <p:spPr>
          <a:xfrm>
            <a:off x="0" y="1"/>
            <a:ext cx="9147219" cy="3998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  <a:buNone/>
            </a:pPr>
            <a:r>
              <a:rPr lang="en-US" sz="5400" b="1" i="1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Status-tracking:</a:t>
            </a:r>
          </a:p>
          <a:p>
            <a:pPr marL="571500" indent="-57150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- IT has received your request</a:t>
            </a:r>
          </a:p>
          <a:p>
            <a:pPr marL="571500" indent="-57150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Progress - IT is working on it  </a:t>
            </a:r>
          </a:p>
          <a:p>
            <a:pPr marL="571500" indent="-571500" algn="l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rgbClr val="F9FA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Resolved - Problem fixed!</a:t>
            </a:r>
          </a:p>
        </p:txBody>
      </p:sp>
    </p:spTree>
    <p:extLst>
      <p:ext uri="{BB962C8B-B14F-4D97-AF65-F5344CB8AC3E}">
        <p14:creationId xmlns:p14="http://schemas.microsoft.com/office/powerpoint/2010/main" val="119331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440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Menlo</vt:lpstr>
      <vt:lpstr>quote-cjk-patch</vt:lpstr>
      <vt:lpstr>Times New Roman</vt:lpstr>
      <vt:lpstr>Wingdings</vt:lpstr>
      <vt:lpstr>Wingdings 3</vt:lpstr>
      <vt:lpstr>Ion</vt:lpstr>
      <vt:lpstr>MINI-PROJECT PREENTATION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latif suraj</dc:creator>
  <cp:lastModifiedBy>abdul latif suraj</cp:lastModifiedBy>
  <cp:revision>1</cp:revision>
  <dcterms:created xsi:type="dcterms:W3CDTF">2025-10-20T08:49:12Z</dcterms:created>
  <dcterms:modified xsi:type="dcterms:W3CDTF">2025-10-20T10:04:52Z</dcterms:modified>
</cp:coreProperties>
</file>