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57" r:id="rId3"/>
    <p:sldId id="271" r:id="rId4"/>
    <p:sldId id="281" r:id="rId5"/>
    <p:sldId id="262" r:id="rId6"/>
    <p:sldId id="272" r:id="rId7"/>
    <p:sldId id="267" r:id="rId8"/>
    <p:sldId id="282" r:id="rId9"/>
    <p:sldId id="279" r:id="rId10"/>
    <p:sldId id="26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6"/>
    <p:restoredTop sz="94986"/>
  </p:normalViewPr>
  <p:slideViewPr>
    <p:cSldViewPr snapToGrid="0" snapToObjects="1">
      <p:cViewPr>
        <p:scale>
          <a:sx n="111" d="100"/>
          <a:sy n="111" d="100"/>
        </p:scale>
        <p:origin x="14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44A3B-3CD5-5E4D-AE06-3870B5E74F1F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D6F3F-6B6B-3844-9AF8-8B7915DBB23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553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D6F3F-6B6B-3844-9AF8-8B7915DBB23D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605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B0391-3AB7-5C48-BEBB-6614C8978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00BA4E-C2DF-2E42-B6F4-F8B9273F8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BD381D-9B88-CE47-9793-8BD2BA0B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FEDE-68D7-1145-A9B7-06D6124D76F4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A01552-2CAC-E342-8333-E8E42916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B7637C-7850-C94D-9B29-B84A942B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2255-56F2-E840-A427-C54FD79CE07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084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950B3-DB56-2D47-8A32-C521C4DA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9B7BF4-BE30-EF4C-BBE4-13219ACA2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9F5AC8-14FD-A347-9A81-6F75692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FEDE-68D7-1145-A9B7-06D6124D76F4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BECDE5-9727-2D4F-A41F-8A3F924F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3ED6A-0EA2-BB4C-B797-EAF53381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2255-56F2-E840-A427-C54FD79CE07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114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6D5D843-72D6-6F49-94FD-0CE91CE15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5D65E0-33A3-8A44-8E68-7465482C7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D8D7CA-43F6-8D40-B2B2-DB1C2599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FEDE-68D7-1145-A9B7-06D6124D76F4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543A26-B3F2-C246-872C-8BC57C5C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D28BA7-5018-8946-9A7D-1B48821B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2255-56F2-E840-A427-C54FD79CE07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440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0025C-FA52-C045-997C-B1B0F3B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ABDC5A-C9DB-5F40-A667-07227C082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08A1EF-EB6B-A942-9320-E0D3E621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FEDE-68D7-1145-A9B7-06D6124D76F4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EBC9AB-E8C4-9245-A32C-7851EE5F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17CB9A-940E-2345-9CED-8101736C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2255-56F2-E840-A427-C54FD79CE07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250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75A7A-E5E0-9545-BFEF-0AEA18A6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6F99BD-021E-184D-96D7-F37F102EC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3D9A65-59D7-BF42-B13D-07A432F2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FEDE-68D7-1145-A9B7-06D6124D76F4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06E3D5-3454-7D48-A709-7C4198FA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AF3F1C-87FA-354F-9F05-583C419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2255-56F2-E840-A427-C54FD79CE07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678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0495D-3EB0-E74E-9C35-A4AC9619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AE9ABA-9037-9D41-B3DF-D87D46C46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DB46A8-ACD4-EC40-B720-F6690CC0C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CF6836-C604-D44F-8698-88F30DA1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FEDE-68D7-1145-A9B7-06D6124D76F4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644A6E-E92A-6248-A71F-781E708B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93BE32-92D4-3C40-939E-43400BDF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2255-56F2-E840-A427-C54FD79CE07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277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8378B-8F8B-624A-9745-D4957060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9F2A28-DA99-8B4B-8E4C-054406BBF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23F678-A831-C843-A0C8-65423D522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2C5ECC0-024B-5446-AA84-E322EA287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DD9F5A7-297D-3744-9C9B-B9630124E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498C2E-9176-E94A-AD45-8C039AAF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FEDE-68D7-1145-A9B7-06D6124D76F4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F05A1C-AEA6-2646-9F6C-1F69D0D1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F27B8F-361A-FB46-AC28-2139CFCA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2255-56F2-E840-A427-C54FD79CE07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453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D1496-ED25-6047-AC54-5C8297F0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F9ED37-5FD2-BC41-B5B6-468BB79A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FEDE-68D7-1145-A9B7-06D6124D76F4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F6DAF6-EEE4-E94B-84F0-49C88AD2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BC3B84-39AF-B044-90E2-D6276C54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2255-56F2-E840-A427-C54FD79CE07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122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1848874-BD0B-4145-848B-B9777196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FEDE-68D7-1145-A9B7-06D6124D76F4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251BBF-C370-694D-B867-68065F6A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FF964D-EAE6-7042-B44B-69F8AD08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2255-56F2-E840-A427-C54FD79CE07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640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051F3-3AC8-174D-80AE-9F63CD6F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7549A4-DFA9-0A4D-BCDD-81F31588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045AE0-1C2E-F047-9AFD-5BEF67E64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619E80-7124-744C-AA91-A4721EE9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FEDE-68D7-1145-A9B7-06D6124D76F4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316A81-AFF0-774B-AAA0-E88806F0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CB0D72-AA4F-644A-BE9A-DC90BECE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2255-56F2-E840-A427-C54FD79CE07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741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3951E-4804-CC43-AC52-583BF3E9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9CF9B81-CD7D-1147-AB8D-7E9A677B9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DD2CD3-651A-9A46-8BA7-86644DB87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01805D-0B56-4E4D-AB94-AB26EC51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FEDE-68D7-1145-A9B7-06D6124D76F4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913BFC-7441-7842-9CAE-639BA6E6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65655C-09C1-A14B-8392-12B9B175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2255-56F2-E840-A427-C54FD79CE07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544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1681EA-926E-F543-A819-005A30EE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C6665E-8855-DE4D-8F47-062083DBF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D71FDB-2796-AD4F-8E8C-69E9DA345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DFEDE-68D7-1145-A9B7-06D6124D76F4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21C154-F01D-2747-ABE0-A4F69BBC4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458BC3-2B60-B347-9471-02D1EF45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B2255-56F2-E840-A427-C54FD79CE07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488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4D76EF9-4AA4-E649-9980-FF5267675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481" t="15477" r="14736" b="6445"/>
          <a:stretch/>
        </p:blipFill>
        <p:spPr>
          <a:xfrm>
            <a:off x="1161327" y="542696"/>
            <a:ext cx="7882358" cy="580600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F733BE9-C8AB-564A-A6BF-0232913FB5CD}"/>
                  </a:ext>
                </a:extLst>
              </p:cNvPr>
              <p:cNvSpPr/>
              <p:nvPr/>
            </p:nvSpPr>
            <p:spPr>
              <a:xfrm>
                <a:off x="6737952" y="792078"/>
                <a:ext cx="380535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6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TW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6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𝕩</m:t>
                          </m:r>
                        </m:e>
                      </m:d>
                      <m:r>
                        <a:rPr kumimoji="1" lang="en-US" altLang="zh-TW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zh-TW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sz="6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𝕪</m:t>
                          </m:r>
                        </m:e>
                      </m:acc>
                    </m:oMath>
                  </m:oMathPara>
                </a14:m>
                <a:endParaRPr lang="zh-TW" altLang="en-US" sz="6000" i="1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F733BE9-C8AB-564A-A6BF-0232913FB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952" y="792078"/>
                <a:ext cx="3805356" cy="1015663"/>
              </a:xfrm>
              <a:prstGeom prst="rect">
                <a:avLst/>
              </a:prstGeom>
              <a:blipFill>
                <a:blip r:embed="rId3"/>
                <a:stretch>
                  <a:fillRect t="-11111" b="-246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74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2D6AE1A-9C0D-F848-948C-B3968D39FE8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235034"/>
            <a:ext cx="10515600" cy="49419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Supervised</a:t>
            </a:r>
          </a:p>
          <a:p>
            <a:pPr lvl="1"/>
            <a:r>
              <a:rPr kumimoji="1" lang="en-US" altLang="zh-TW" dirty="0">
                <a:solidFill>
                  <a:schemeClr val="bg2"/>
                </a:solidFill>
              </a:rPr>
              <a:t>Regression</a:t>
            </a:r>
          </a:p>
          <a:p>
            <a:pPr lvl="1"/>
            <a:r>
              <a:rPr kumimoji="1" lang="en-US" altLang="zh-TW" dirty="0"/>
              <a:t>Classification</a:t>
            </a:r>
          </a:p>
          <a:p>
            <a:pPr lvl="2"/>
            <a:r>
              <a:rPr kumimoji="1" lang="en-US" altLang="zh-TW" dirty="0">
                <a:solidFill>
                  <a:schemeClr val="bg2"/>
                </a:solidFill>
              </a:rPr>
              <a:t>Generative Model</a:t>
            </a:r>
          </a:p>
          <a:p>
            <a:pPr lvl="2"/>
            <a:r>
              <a:rPr kumimoji="1" lang="en-US" altLang="zh-TW" dirty="0"/>
              <a:t>Logistic Regression</a:t>
            </a:r>
          </a:p>
          <a:p>
            <a:pPr lvl="2"/>
            <a:r>
              <a:rPr kumimoji="1" lang="en-US" altLang="zh-TW" dirty="0"/>
              <a:t>SVM</a:t>
            </a:r>
          </a:p>
          <a:p>
            <a:pPr lvl="2"/>
            <a:r>
              <a:rPr lang="en-US" altLang="zh-TW" dirty="0"/>
              <a:t>Decision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</a:p>
          <a:p>
            <a:r>
              <a:rPr lang="en-US" altLang="zh-TW" dirty="0"/>
              <a:t>Unsupervised</a:t>
            </a:r>
          </a:p>
          <a:p>
            <a:pPr lvl="1"/>
            <a:r>
              <a:rPr lang="en-US" altLang="zh-TW" dirty="0"/>
              <a:t>Cluster</a:t>
            </a:r>
          </a:p>
          <a:p>
            <a:pPr lvl="1"/>
            <a:r>
              <a:rPr lang="en-US" altLang="zh-TW" dirty="0"/>
              <a:t>PCA</a:t>
            </a:r>
          </a:p>
          <a:p>
            <a:r>
              <a:rPr lang="en-US" altLang="zh-TW" dirty="0"/>
              <a:t>Ensemble</a:t>
            </a:r>
          </a:p>
          <a:p>
            <a:pPr lvl="1"/>
            <a:r>
              <a:rPr lang="en-US" altLang="zh-TW" dirty="0"/>
              <a:t>Bagging</a:t>
            </a:r>
          </a:p>
          <a:p>
            <a:pPr lvl="1"/>
            <a:r>
              <a:rPr lang="en-US" altLang="zh-TW" dirty="0"/>
              <a:t>Boosting</a:t>
            </a:r>
          </a:p>
        </p:txBody>
      </p:sp>
    </p:spTree>
    <p:extLst>
      <p:ext uri="{BB962C8B-B14F-4D97-AF65-F5344CB8AC3E}">
        <p14:creationId xmlns:p14="http://schemas.microsoft.com/office/powerpoint/2010/main" val="378534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FD2D0DE5-4850-2847-8CFB-9A0EE2F776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8056" y="-20745"/>
                <a:ext cx="10515600" cy="1325563"/>
              </a:xfrm>
            </p:spPr>
            <p:txBody>
              <a:bodyPr/>
              <a:lstStyle/>
              <a:p>
                <a:r>
                  <a:rPr kumimoji="1" lang="en-US" altLang="zh-TW" dirty="0"/>
                  <a:t>3 Steps :</a:t>
                </a:r>
                <a14:m>
                  <m:oMath xmlns:m="http://schemas.openxmlformats.org/officeDocument/2006/math">
                    <m:r>
                      <a:rPr kumimoji="1" lang="en-US" altLang="zh-TW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𝕩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𝕪</m:t>
                        </m:r>
                      </m:e>
                    </m:acc>
                  </m:oMath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FD2D0DE5-4850-2847-8CFB-9A0EE2F77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8056" y="-20745"/>
                <a:ext cx="10515600" cy="1325563"/>
              </a:xfrm>
              <a:blipFill>
                <a:blip r:embed="rId2"/>
                <a:stretch>
                  <a:fillRect l="-24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6F3285B-7567-E442-A783-72FC5FFDD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418" y="1140977"/>
                <a:ext cx="7705197" cy="5362565"/>
              </a:xfrm>
            </p:spPr>
            <p:txBody>
              <a:bodyPr>
                <a:normAutofit fontScale="92500"/>
              </a:bodyPr>
              <a:lstStyle/>
              <a:p>
                <a:r>
                  <a:rPr kumimoji="1" lang="en-US" altLang="zh-TW" sz="2400" dirty="0"/>
                  <a:t>Representation</a:t>
                </a:r>
                <a:r>
                  <a:rPr kumimoji="1" lang="zh-TW" altLang="en-US" sz="2400" dirty="0"/>
                  <a:t> </a:t>
                </a:r>
                <a:r>
                  <a:rPr kumimoji="1" lang="en-US" altLang="zh-TW" sz="2400" dirty="0"/>
                  <a:t>: Define the set of Functions </a:t>
                </a:r>
                <a:endParaRPr kumimoji="1" lang="en-US" altLang="zh-TW" sz="24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32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zh-TW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TW" sz="3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32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TW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en-US" altLang="zh-TW" sz="3200" dirty="0"/>
              </a:p>
              <a:p>
                <a:pPr marL="457200" lvl="1" indent="0">
                  <a:buNone/>
                </a:pPr>
                <a:endParaRPr kumimoji="1" lang="en-US" altLang="zh-TW" dirty="0"/>
              </a:p>
              <a:p>
                <a:r>
                  <a:rPr lang="en-US" altLang="zh-TW" sz="2400" dirty="0"/>
                  <a:t>Evaluation : </a:t>
                </a:r>
                <a:r>
                  <a:rPr kumimoji="1" lang="en-US" altLang="zh-TW" sz="2400" dirty="0"/>
                  <a:t>Define the Loss (Objective/Cost) Function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TW" sz="32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𝕩</m:t>
                                  </m:r>
                                </m:e>
                              </m:d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𝕪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  <m:d>
                        <m:d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𝕩</m:t>
                          </m:r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𝕪</m:t>
                          </m:r>
                        </m:e>
                      </m:d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𝑇𝑟𝑎𝑖𝑛</m:t>
                      </m:r>
                    </m:oMath>
                  </m:oMathPara>
                </a14:m>
                <a:endParaRPr kumimoji="1" lang="en-US" altLang="zh-TW" sz="3200" dirty="0"/>
              </a:p>
              <a:p>
                <a:pPr lvl="1"/>
                <a:r>
                  <a:rPr lang="en-US" altLang="zh-TW" dirty="0"/>
                  <a:t>Regularization:</a:t>
                </a:r>
                <a:r>
                  <a:rPr kumimoji="1"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r>
                  <a:rPr kumimoji="1" lang="en-US" altLang="zh-TW" sz="2400" dirty="0"/>
                  <a:t>Optimization : Find the Best</a:t>
                </a:r>
                <a:r>
                  <a:rPr kumimoji="1" lang="zh-TW" altLang="en-US" sz="2400" dirty="0"/>
                  <a:t> </a:t>
                </a:r>
                <a:r>
                  <a:rPr kumimoji="1" lang="en-US" altLang="zh-TW" sz="2400" dirty="0"/>
                  <a:t>Function</a:t>
                </a:r>
              </a:p>
              <a:p>
                <a:pPr marL="0" indent="0" algn="ctr">
                  <a:buNone/>
                </a:pPr>
                <a:r>
                  <a:rPr kumimoji="1" lang="en-US" altLang="zh-TW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TW" sz="32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kumimoji="1" lang="en-US" altLang="zh-TW" sz="32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1" lang="en-US" altLang="zh-TW" sz="32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m:rPr>
                            <m:sty m:val="p"/>
                          </m:rPr>
                          <a:rPr kumimoji="1" lang="en-US" altLang="zh-TW" sz="320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lim>
                    </m:limLow>
                    <m:r>
                      <a:rPr kumimoji="1" lang="en-US" altLang="zh-TW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kumimoji="1" lang="en-US" altLang="zh-TW" sz="3200" dirty="0"/>
              </a:p>
              <a:p>
                <a:pPr lvl="1"/>
                <a:r>
                  <a:rPr kumimoji="1" lang="en-US" altLang="zh-TW" dirty="0"/>
                  <a:t>Gradient Descent (SGD)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6F3285B-7567-E442-A783-72FC5FFDD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418" y="1140977"/>
                <a:ext cx="7705197" cy="5362565"/>
              </a:xfrm>
              <a:blipFill>
                <a:blip r:embed="rId3"/>
                <a:stretch>
                  <a:fillRect l="-988" t="-14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CD452010-0D9F-0641-9B00-33D01BA6E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353" y="1749683"/>
            <a:ext cx="3911384" cy="3030136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5A1F2D9-1040-EC44-90D9-9C7BEABB8564}"/>
              </a:ext>
            </a:extLst>
          </p:cNvPr>
          <p:cNvCxnSpPr>
            <a:cxnSpLocks/>
          </p:cNvCxnSpPr>
          <p:nvPr/>
        </p:nvCxnSpPr>
        <p:spPr>
          <a:xfrm flipV="1">
            <a:off x="8358955" y="2604655"/>
            <a:ext cx="3445118" cy="1191647"/>
          </a:xfrm>
          <a:prstGeom prst="line">
            <a:avLst/>
          </a:prstGeom>
          <a:ln w="666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C875042-FADE-564F-8221-633A2099B10B}"/>
              </a:ext>
            </a:extLst>
          </p:cNvPr>
          <p:cNvCxnSpPr>
            <a:cxnSpLocks/>
          </p:cNvCxnSpPr>
          <p:nvPr/>
        </p:nvCxnSpPr>
        <p:spPr>
          <a:xfrm>
            <a:off x="9767455" y="2927268"/>
            <a:ext cx="0" cy="37407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98FA037-80F2-FA45-A27B-D5AC27E0ACA5}"/>
              </a:ext>
            </a:extLst>
          </p:cNvPr>
          <p:cNvCxnSpPr/>
          <p:nvPr/>
        </p:nvCxnSpPr>
        <p:spPr>
          <a:xfrm>
            <a:off x="9559636" y="3408218"/>
            <a:ext cx="0" cy="11875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A425424-80BE-F249-A480-8C4CD07FED33}"/>
              </a:ext>
            </a:extLst>
          </p:cNvPr>
          <p:cNvCxnSpPr/>
          <p:nvPr/>
        </p:nvCxnSpPr>
        <p:spPr>
          <a:xfrm>
            <a:off x="9559636" y="3526971"/>
            <a:ext cx="0" cy="225632"/>
          </a:xfrm>
          <a:prstGeom prst="line">
            <a:avLst/>
          </a:prstGeom>
          <a:ln w="222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3C8B43A7-1090-A643-99FB-EE3D197ACCA0}"/>
              </a:ext>
            </a:extLst>
          </p:cNvPr>
          <p:cNvCxnSpPr/>
          <p:nvPr/>
        </p:nvCxnSpPr>
        <p:spPr>
          <a:xfrm>
            <a:off x="9767455" y="2927268"/>
            <a:ext cx="0" cy="706581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71A62B1F-3925-3E46-B97F-6C0C1032A91A}"/>
              </a:ext>
            </a:extLst>
          </p:cNvPr>
          <p:cNvCxnSpPr/>
          <p:nvPr/>
        </p:nvCxnSpPr>
        <p:spPr>
          <a:xfrm flipV="1">
            <a:off x="10130232" y="3182587"/>
            <a:ext cx="0" cy="57001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7F7C376-0D10-5E4B-ACB7-361025EF8DEA}"/>
              </a:ext>
            </a:extLst>
          </p:cNvPr>
          <p:cNvCxnSpPr>
            <a:cxnSpLocks/>
          </p:cNvCxnSpPr>
          <p:nvPr/>
        </p:nvCxnSpPr>
        <p:spPr>
          <a:xfrm flipV="1">
            <a:off x="10130232" y="3342903"/>
            <a:ext cx="0" cy="409700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87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E01659-7F37-AD4C-864C-7C5124B0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Ｑ＆Ａ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927F3C-0442-FD4C-8819-B67524CCC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Overfitting (Variance)</a:t>
            </a:r>
            <a:r>
              <a:rPr lang="en-US" altLang="zh-TW" dirty="0" err="1"/>
              <a:t>v.s</a:t>
            </a:r>
            <a:r>
              <a:rPr lang="en-US" altLang="zh-TW" dirty="0"/>
              <a:t>. Underfitting (Bias)</a:t>
            </a:r>
          </a:p>
          <a:p>
            <a:r>
              <a:rPr lang="en-US" altLang="zh-TW" dirty="0"/>
              <a:t>Overfitting : Regularization/</a:t>
            </a:r>
            <a:r>
              <a:rPr lang="en-US" altLang="zh-TW"/>
              <a:t>early stop</a:t>
            </a:r>
            <a:endParaRPr lang="en-US" altLang="zh-TW" dirty="0"/>
          </a:p>
          <a:p>
            <a:r>
              <a:rPr lang="en-US" altLang="zh-TW" dirty="0"/>
              <a:t>Training (70%-80%),Test(20%-30%),Cross Validation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782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2D6AE1A-9C0D-F848-948C-B3968D39FE8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748146"/>
            <a:ext cx="10515600" cy="5428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Supervised</a:t>
            </a:r>
          </a:p>
          <a:p>
            <a:pPr lvl="1"/>
            <a:r>
              <a:rPr kumimoji="1" lang="en-US" altLang="zh-TW" dirty="0"/>
              <a:t>Regression</a:t>
            </a:r>
          </a:p>
          <a:p>
            <a:pPr lvl="1"/>
            <a:r>
              <a:rPr kumimoji="1" lang="en-US" altLang="zh-TW" dirty="0"/>
              <a:t>Classification</a:t>
            </a:r>
          </a:p>
          <a:p>
            <a:pPr lvl="2"/>
            <a:r>
              <a:rPr kumimoji="1" lang="en-US" altLang="zh-TW" dirty="0"/>
              <a:t>Generative Model</a:t>
            </a:r>
          </a:p>
          <a:p>
            <a:pPr lvl="2"/>
            <a:r>
              <a:rPr kumimoji="1" lang="en-US" altLang="zh-TW" dirty="0"/>
              <a:t>Logistic Regression</a:t>
            </a:r>
          </a:p>
          <a:p>
            <a:pPr lvl="2"/>
            <a:r>
              <a:rPr kumimoji="1" lang="en-US" altLang="zh-TW" dirty="0"/>
              <a:t>SVM</a:t>
            </a:r>
          </a:p>
          <a:p>
            <a:pPr lvl="2"/>
            <a:r>
              <a:rPr lang="en-US" altLang="zh-TW" dirty="0"/>
              <a:t>Decision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</a:p>
          <a:p>
            <a:r>
              <a:rPr lang="en-US" altLang="zh-TW" dirty="0"/>
              <a:t>Unsupervised</a:t>
            </a:r>
          </a:p>
          <a:p>
            <a:pPr lvl="1"/>
            <a:r>
              <a:rPr lang="en-US" altLang="zh-TW" dirty="0"/>
              <a:t>Cluster: KNN, Hierarchical Agglomerative, GMM</a:t>
            </a:r>
          </a:p>
          <a:p>
            <a:pPr lvl="1"/>
            <a:r>
              <a:rPr lang="en-US" altLang="zh-TW" dirty="0"/>
              <a:t>PCA</a:t>
            </a:r>
          </a:p>
          <a:p>
            <a:r>
              <a:rPr lang="en-US" altLang="zh-TW" dirty="0"/>
              <a:t>Ensemble</a:t>
            </a:r>
          </a:p>
          <a:p>
            <a:pPr lvl="1"/>
            <a:r>
              <a:rPr lang="en-US" altLang="zh-TW" dirty="0"/>
              <a:t>Bagging, Random Forest</a:t>
            </a:r>
          </a:p>
          <a:p>
            <a:pPr lvl="1"/>
            <a:r>
              <a:rPr lang="en-US" altLang="zh-TW" dirty="0"/>
              <a:t>Boosting, </a:t>
            </a:r>
            <a:r>
              <a:rPr lang="en-US" altLang="zh-TW" dirty="0" err="1"/>
              <a:t>Adaboost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6151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699C960-1E08-6A40-AEED-D4756E3BF4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TW" dirty="0"/>
                  <a:t>Supervised- Generative Model,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kumimoji="1" lang="en-US" altLang="zh-TW" dirty="0"/>
                  <a:t>={0,1}</a:t>
                </a:r>
                <a:endParaRPr kumimoji="1"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699C960-1E08-6A40-AEED-D4756E3BF4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C46DEB49-15CC-3A48-9120-F3138BB1A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9435" y="1413164"/>
                <a:ext cx="8685811" cy="534389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kumimoji="1" lang="en-US" altLang="zh-TW" sz="2400" dirty="0"/>
                  <a:t>Representation</a:t>
                </a:r>
                <a:r>
                  <a:rPr kumimoji="1" lang="zh-TW" altLang="en-US" sz="2400" dirty="0"/>
                  <a:t> </a:t>
                </a:r>
                <a:r>
                  <a:rPr kumimoji="1" lang="en-US" altLang="zh-TW" sz="2400" dirty="0"/>
                  <a:t>:</a:t>
                </a:r>
                <a:endParaRPr kumimoji="1" lang="en-US" altLang="zh-TW" sz="24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32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zh-TW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TW" sz="3200" dirty="0"/>
              </a:p>
              <a:p>
                <a:pPr marL="457200" lvl="1" indent="0">
                  <a:buNone/>
                </a:pPr>
                <a:endParaRPr kumimoji="1" lang="en-US" altLang="zh-TW" sz="3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zh-TW" sz="3200" i="1" dirty="0"/>
              </a:p>
              <a:p>
                <a:pPr marL="457200" lvl="1" indent="0">
                  <a:buNone/>
                </a:pPr>
                <a:endParaRPr kumimoji="1" lang="en-US" altLang="zh-TW" dirty="0"/>
              </a:p>
              <a:p>
                <a:r>
                  <a:rPr lang="en-US" altLang="zh-TW" sz="2400" dirty="0"/>
                  <a:t>Evaluation : </a:t>
                </a:r>
                <a:r>
                  <a:rPr kumimoji="1" lang="en-US" altLang="zh-TW" sz="2400" dirty="0"/>
                  <a:t>Likelihood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TW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TW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TW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1" lang="en-US" altLang="zh-TW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zh-TW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kumimoji="1" lang="en-US" altLang="zh-TW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∑</m:t>
                                      </m:r>
                                    </m:e>
                                    <m:sub>
                                      <m:r>
                                        <a:rPr kumimoji="1" lang="en-US" altLang="zh-TW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kumimoji="1" lang="en-US" altLang="zh-TW" sz="32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d>
                        <m:d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TW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1" lang="en-US" altLang="zh-TW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zh-TW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kumimoji="1" lang="en-US" altLang="zh-TW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∑</m:t>
                                      </m:r>
                                    </m:e>
                                    <m:sub>
                                      <m:r>
                                        <a:rPr kumimoji="1" lang="en-US" altLang="zh-TW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kumimoji="1" lang="en-US" altLang="zh-TW" sz="32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kumimoji="1" lang="en-US" altLang="zh-TW" sz="32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r>
                  <a:rPr kumimoji="1" lang="en-US" altLang="zh-TW" sz="2400" dirty="0"/>
                  <a:t>Optimization : Find the Best</a:t>
                </a:r>
                <a:r>
                  <a:rPr kumimoji="1" lang="zh-TW" altLang="en-US" sz="2400" dirty="0"/>
                  <a:t> </a:t>
                </a:r>
                <a:r>
                  <a:rPr kumimoji="1" lang="en-US" altLang="zh-TW" sz="2400" dirty="0"/>
                  <a:t>Function</a:t>
                </a:r>
              </a:p>
              <a:p>
                <a:pPr marL="0" indent="0" algn="ctr">
                  <a:buNone/>
                </a:pPr>
                <a:r>
                  <a:rPr kumimoji="1" lang="en-US" altLang="zh-TW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TW" sz="32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kumimoji="1" lang="en-US" altLang="zh-TW" sz="32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1" lang="en-US" altLang="zh-TW" sz="32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m:rPr>
                            <m:sty m:val="p"/>
                          </m:rPr>
                          <a:rPr kumimoji="1" lang="en-US" altLang="zh-TW" sz="320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lim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lim>
                    </m:limLow>
                    <m:r>
                      <a:rPr kumimoji="1" lang="en-US" altLang="zh-TW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kumimoji="1" lang="en-US" altLang="zh-TW" sz="3200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TW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kumimoji="1" lang="zh-TW" alt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TW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＝</m:t>
                    </m:r>
                    <m:r>
                      <a:rPr kumimoji="1"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?,</m:t>
                    </m:r>
                    <m:r>
                      <a:rPr kumimoji="1" lang="en-US" altLang="zh-TW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sz="3200" dirty="0"/>
                  <a:t>=?,</a:t>
                </a:r>
                <a:r>
                  <a:rPr kumimoji="1" lang="en-US" altLang="zh-TW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TW" sz="3200" dirty="0"/>
                  <a:t>=?</a:t>
                </a:r>
                <a14:m>
                  <m:oMath xmlns:m="http://schemas.openxmlformats.org/officeDocument/2006/math">
                    <m:r>
                      <a:rPr kumimoji="1"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TW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</m:t>
                    </m:r>
                  </m:oMath>
                </a14:m>
                <a:endParaRPr kumimoji="1" lang="en-US" altLang="zh-TW" sz="3200" dirty="0"/>
              </a:p>
              <a:p>
                <a:pPr marL="0" indent="0" algn="ctr">
                  <a:buNone/>
                </a:pPr>
                <a:endParaRPr kumimoji="1" lang="en-US" altLang="zh-TW" sz="3200" dirty="0"/>
              </a:p>
            </p:txBody>
          </p:sp>
        </mc:Choice>
        <mc:Fallback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C46DEB49-15CC-3A48-9120-F3138BB1A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435" y="1413164"/>
                <a:ext cx="8685811" cy="5343896"/>
              </a:xfrm>
              <a:blipFill>
                <a:blip r:embed="rId3"/>
                <a:stretch>
                  <a:fillRect l="-584" t="-1659" b="-37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id="{2C39B8A6-148B-344A-833F-7A6EE5AB1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478" y="1332925"/>
            <a:ext cx="5704198" cy="71743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9435C26-7187-F34D-ACAA-6CB4AFAFC6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97" t="31052" r="8415" b="2846"/>
          <a:stretch/>
        </p:blipFill>
        <p:spPr>
          <a:xfrm>
            <a:off x="7836061" y="2038355"/>
            <a:ext cx="3646026" cy="177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E01659-7F37-AD4C-864C-7C5124B0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zh-TW" altLang="en-US" dirty="0"/>
              <a:t>Ｑ＆Ａ</a:t>
            </a:r>
            <a:r>
              <a:rPr kumimoji="1" lang="en-US" altLang="zh-TW" dirty="0"/>
              <a:t>-</a:t>
            </a:r>
            <a:r>
              <a:rPr lang="en-US" altLang="zh-TW" dirty="0"/>
              <a:t> Generative Model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927F3C-0442-FD4C-8819-B67524CCC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6888" y="914400"/>
                <a:ext cx="11507190" cy="5262564"/>
              </a:xfrm>
            </p:spPr>
            <p:txBody>
              <a:bodyPr/>
              <a:lstStyle/>
              <a:p>
                <a:r>
                  <a:rPr lang="en-US" altLang="zh-TW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we have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kumimoji="1"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kumimoji="1"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kumimoji="1"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sigmoid</m:t>
                    </m:r>
                  </m:oMath>
                </a14:m>
                <a:endParaRPr kumimoji="1" lang="en-US" altLang="zh-TW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TW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kumimoji="1" lang="en-US" altLang="zh-TW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zh-TW" b="0" dirty="0"/>
              </a:p>
              <a:p>
                <a:pPr marL="0" indent="0">
                  <a:buNone/>
                </a:pPr>
                <a:endParaRPr kumimoji="1" lang="en-US" altLang="zh-TW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dirty="0"/>
              </a:p>
              <a:p>
                <a:endParaRPr lang="en-US" altLang="zh-TW" dirty="0"/>
              </a:p>
              <a:p>
                <a:endParaRPr kumimoji="1"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927F3C-0442-FD4C-8819-B67524CCC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888" y="914400"/>
                <a:ext cx="11507190" cy="5262564"/>
              </a:xfrm>
              <a:blipFill>
                <a:blip r:embed="rId3"/>
                <a:stretch>
                  <a:fillRect l="-882" t="-2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37364AB6-E85A-BB41-898E-ED56E8A096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" t="373" r="-432" b="2298"/>
          <a:stretch/>
        </p:blipFill>
        <p:spPr>
          <a:xfrm>
            <a:off x="391887" y="4607625"/>
            <a:ext cx="11602192" cy="14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3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9C960-1E08-6A40-AEED-D4756E3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Supervised- Logistic Regression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C46DEB49-15CC-3A48-9120-F3138BB1A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9435" y="1365661"/>
                <a:ext cx="9742715" cy="509451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zh-TW" sz="2400" dirty="0"/>
                  <a:t>Representation</a:t>
                </a:r>
                <a:r>
                  <a:rPr kumimoji="1" lang="zh-TW" altLang="en-US" sz="2400" dirty="0"/>
                  <a:t> </a:t>
                </a:r>
                <a:r>
                  <a:rPr kumimoji="1" lang="en-US" altLang="zh-TW" sz="2400" dirty="0"/>
                  <a:t>:</a:t>
                </a:r>
                <a:endParaRPr kumimoji="1" lang="en-US" altLang="zh-TW" sz="24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32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zh-TW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→[0,1]}</m:t>
                      </m:r>
                    </m:oMath>
                  </m:oMathPara>
                </a14:m>
                <a:endParaRPr kumimoji="1" lang="en-US" altLang="zh-TW" sz="3200" dirty="0"/>
              </a:p>
              <a:p>
                <a:pPr marL="457200" lvl="1" indent="0">
                  <a:buNone/>
                </a:pPr>
                <a:endParaRPr kumimoji="1" lang="en-US" altLang="zh-TW" sz="1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kumimoji="1" lang="en-US" altLang="zh-TW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sz="2800" dirty="0"/>
              </a:p>
              <a:p>
                <a:r>
                  <a:rPr lang="en-US" altLang="zh-TW" sz="2400" dirty="0"/>
                  <a:t>Evaluation : </a:t>
                </a:r>
                <a:r>
                  <a:rPr kumimoji="1" lang="en-US" altLang="zh-TW" sz="2400" dirty="0"/>
                  <a:t>Cross Entropy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TW" sz="32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𝕪</m:t>
                                  </m:r>
                                </m:e>
                              </m:acc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𝑙𝑛</m:t>
                              </m:r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𝕩</m:t>
                                  </m:r>
                                </m:e>
                              </m:d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kumimoji="1" lang="en-US" altLang="zh-TW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𝕪</m:t>
                                      </m:r>
                                    </m:e>
                                  </m:acc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zh-TW" sz="3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TW" sz="3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zh-TW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kumimoji="1"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TW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𝕩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r>
                  <a:rPr kumimoji="1" lang="en-US" altLang="zh-TW" sz="2400" dirty="0"/>
                  <a:t>Optimization : Find the Best</a:t>
                </a:r>
                <a:r>
                  <a:rPr kumimoji="1" lang="zh-TW" altLang="en-US" sz="2400" dirty="0"/>
                  <a:t> </a:t>
                </a:r>
                <a:r>
                  <a:rPr kumimoji="1" lang="en-US" altLang="zh-TW" sz="2400" dirty="0"/>
                  <a:t>Function</a:t>
                </a:r>
              </a:p>
              <a:p>
                <a:pPr marL="0" indent="0" algn="ctr">
                  <a:buNone/>
                </a:pPr>
                <a:r>
                  <a:rPr kumimoji="1" lang="en-US" altLang="zh-TW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TW" sz="32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kumimoji="1" lang="en-US" altLang="zh-TW" sz="32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1" lang="en-US" altLang="zh-TW" sz="32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m:rPr>
                            <m:sty m:val="p"/>
                          </m:rPr>
                          <a:rPr kumimoji="1" lang="en-US" altLang="zh-TW" sz="320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lim>
                    </m:limLow>
                    <m:r>
                      <a:rPr kumimoji="1" lang="en-US" altLang="zh-TW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kumimoji="1" lang="en-US" altLang="zh-TW" sz="3200" dirty="0"/>
              </a:p>
            </p:txBody>
          </p:sp>
        </mc:Choice>
        <mc:Fallback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C46DEB49-15CC-3A48-9120-F3138BB1A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435" y="1365661"/>
                <a:ext cx="9742715" cy="5094515"/>
              </a:xfrm>
              <a:blipFill>
                <a:blip r:embed="rId2"/>
                <a:stretch>
                  <a:fillRect l="-651" t="-22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09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699C960-1E08-6A40-AEED-D4756E3BF4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TW" dirty="0"/>
                  <a:t>Q&amp;A:3- Generative Model,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kumimoji="1" lang="en-US" altLang="zh-TW" dirty="0"/>
                  <a:t>={0,1}</a:t>
                </a:r>
                <a:endParaRPr kumimoji="1"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699C960-1E08-6A40-AEED-D4756E3BF4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C46DEB49-15CC-3A48-9120-F3138BB1A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9435" y="1413164"/>
                <a:ext cx="8908737" cy="534389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kumimoji="1" lang="en-US" altLang="zh-TW" sz="2400" dirty="0"/>
                  <a:t>Representation</a:t>
                </a:r>
                <a:r>
                  <a:rPr kumimoji="1" lang="zh-TW" altLang="en-US" sz="2400" dirty="0"/>
                  <a:t> </a:t>
                </a:r>
                <a:r>
                  <a:rPr kumimoji="1" lang="en-US" altLang="zh-TW" sz="2400" dirty="0"/>
                  <a:t>:</a:t>
                </a:r>
                <a:endParaRPr kumimoji="1" lang="en-US" altLang="zh-TW" sz="24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32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zh-TW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TW" sz="3200" dirty="0"/>
              </a:p>
              <a:p>
                <a:pPr marL="457200" lvl="1" indent="0">
                  <a:buNone/>
                </a:pPr>
                <a:endParaRPr kumimoji="1" lang="en-US" altLang="zh-TW" sz="3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zh-TW" sz="3200" i="1" dirty="0"/>
              </a:p>
              <a:p>
                <a:pPr marL="457200" lvl="1" indent="0">
                  <a:buNone/>
                </a:pPr>
                <a:endParaRPr kumimoji="1" lang="en-US" altLang="zh-TW" dirty="0"/>
              </a:p>
              <a:p>
                <a:r>
                  <a:rPr lang="en-US" altLang="zh-TW" sz="2400" dirty="0"/>
                  <a:t>Evaluation : </a:t>
                </a:r>
                <a:r>
                  <a:rPr kumimoji="1" lang="en-US" altLang="zh-TW" sz="2400" dirty="0"/>
                  <a:t>Likelihood</a:t>
                </a:r>
                <a:endParaRPr kumimoji="1" lang="en-US" altLang="zh-TW" sz="3200" b="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kumimoji="1" lang="en-US" altLang="zh-TW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TW" sz="4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4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TW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TW" sz="4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TW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1" lang="en-US" altLang="zh-TW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∑</m:t>
                                </m:r>
                              </m:e>
                              <m:sub>
                                <m:r>
                                  <a:rPr kumimoji="1" lang="en-US" altLang="zh-TW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TW" sz="4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4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TW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TW" sz="4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TW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1" lang="en-US" altLang="zh-TW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∑</m:t>
                                </m:r>
                              </m:e>
                              <m:sub>
                                <m:r>
                                  <a:rPr kumimoji="1" lang="en-US" altLang="zh-TW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kumimoji="1" lang="en-US" altLang="zh-TW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kumimoji="1" lang="en-US" altLang="zh-TW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TW" sz="4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kumimoji="1" lang="en-US" altLang="zh-TW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zh-TW" sz="4000" i="1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zh-TW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kumimoji="1" lang="en-US" altLang="zh-TW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4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kumimoji="1" lang="en-US" altLang="zh-TW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sz="4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sz="4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kumimoji="1" lang="en-US" altLang="zh-TW" sz="4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kumimoji="1" lang="en-US" altLang="zh-TW" sz="4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acc>
                              <m:accPr>
                                <m:chr m:val="̂"/>
                                <m:ctrlPr>
                                  <a:rPr kumimoji="1" lang="en-US" altLang="zh-TW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TW" sz="4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sup>
                        </m:sSubSup>
                        <m:sSubSup>
                          <m:sSubSupPr>
                            <m:ctrlPr>
                              <a:rPr kumimoji="1" lang="en-US" altLang="zh-TW" sz="4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kumimoji="1" lang="en-US" altLang="zh-TW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40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kumimoji="1" lang="en-US" altLang="zh-TW" sz="4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kumimoji="1" lang="en-US" altLang="zh-TW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sz="4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sz="4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kumimoji="1" lang="en-US" altLang="zh-TW" sz="4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kumimoji="1" lang="en-US" altLang="zh-TW" sz="4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kumimoji="1" lang="en-US" altLang="zh-TW" sz="4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kumimoji="1" lang="en-US" altLang="zh-TW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TW" sz="4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sup>
                        </m:sSubSup>
                      </m:e>
                    </m:nary>
                  </m:oMath>
                </a14:m>
                <a:endParaRPr kumimoji="1" lang="en-US" altLang="zh-TW" sz="4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kumimoji="1" lang="en-US" altLang="zh-TW" sz="3200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𝕪</m:t>
                          </m:r>
                        </m:e>
                      </m:acc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𝕩</m:t>
                          </m:r>
                        </m:e>
                      </m:d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𝕪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𝕩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dirty="0"/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r>
                  <a:rPr kumimoji="1" lang="en-US" altLang="zh-TW" sz="2400" dirty="0"/>
                  <a:t>Optimization : Find the Best</a:t>
                </a:r>
                <a:r>
                  <a:rPr kumimoji="1" lang="zh-TW" altLang="en-US" sz="2400" dirty="0"/>
                  <a:t> </a:t>
                </a:r>
                <a:r>
                  <a:rPr kumimoji="1" lang="en-US" altLang="zh-TW" sz="2400" dirty="0"/>
                  <a:t>Function</a:t>
                </a:r>
              </a:p>
              <a:p>
                <a:pPr marL="0" indent="0" algn="ctr">
                  <a:buNone/>
                </a:pPr>
                <a:r>
                  <a:rPr kumimoji="1" lang="en-US" altLang="zh-TW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TW" sz="32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kumimoji="1" lang="en-US" altLang="zh-TW" sz="32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1" lang="en-US" altLang="zh-TW" sz="32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m:rPr>
                            <m:sty m:val="p"/>
                          </m:rPr>
                          <a:rPr kumimoji="1" lang="en-US" altLang="zh-TW" sz="320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lim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lim>
                    </m:limLow>
                    <m:r>
                      <a:rPr kumimoji="1" lang="en-US" altLang="zh-TW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kumimoji="1" lang="en-US" altLang="zh-TW" sz="3200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zh-TW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＝</m:t>
                    </m:r>
                    <m:r>
                      <a:rPr kumimoji="1"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?,</m:t>
                    </m:r>
                    <m:r>
                      <a:rPr kumimoji="1" lang="en-US" altLang="zh-TW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sz="3200" dirty="0"/>
                  <a:t>=?,</a:t>
                </a:r>
                <a:r>
                  <a:rPr kumimoji="1" lang="en-US" altLang="zh-TW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TW" sz="3200" dirty="0"/>
                  <a:t>=?</a:t>
                </a:r>
                <a14:m>
                  <m:oMath xmlns:m="http://schemas.openxmlformats.org/officeDocument/2006/math">
                    <m:r>
                      <a:rPr kumimoji="1"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TW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</m:t>
                    </m:r>
                  </m:oMath>
                </a14:m>
                <a:endParaRPr kumimoji="1" lang="en-US" altLang="zh-TW" sz="3200" dirty="0"/>
              </a:p>
              <a:p>
                <a:pPr marL="0" indent="0" algn="ctr">
                  <a:buNone/>
                </a:pPr>
                <a:endParaRPr kumimoji="1" lang="en-US" altLang="zh-TW" sz="3200" dirty="0"/>
              </a:p>
            </p:txBody>
          </p:sp>
        </mc:Choice>
        <mc:Fallback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C46DEB49-15CC-3A48-9120-F3138BB1A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435" y="1413164"/>
                <a:ext cx="8908737" cy="5343896"/>
              </a:xfrm>
              <a:blipFill>
                <a:blip r:embed="rId3"/>
                <a:stretch>
                  <a:fillRect l="-427" t="-18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id="{2C39B8A6-148B-344A-833F-7A6EE5AB1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496" y="1474199"/>
            <a:ext cx="6159500" cy="7747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9435C26-7187-F34D-ACAA-6CB4AFAFC6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97" t="31052" r="8415" b="2846"/>
          <a:stretch/>
        </p:blipFill>
        <p:spPr>
          <a:xfrm>
            <a:off x="8107004" y="4469039"/>
            <a:ext cx="3646026" cy="177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E01659-7F37-AD4C-864C-7C5124B0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Ｑ＆Ａ</a:t>
            </a:r>
            <a:r>
              <a:rPr kumimoji="1" lang="en-US" altLang="zh-TW" dirty="0"/>
              <a:t>- Logistic Regression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927F3C-0442-FD4C-8819-B67524CCC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Regression</a:t>
            </a:r>
            <a:endParaRPr lang="en-US" altLang="zh-TW" dirty="0"/>
          </a:p>
          <a:p>
            <a:r>
              <a:rPr lang="en-US" altLang="zh-TW" dirty="0"/>
              <a:t>Entropy</a:t>
            </a:r>
          </a:p>
          <a:p>
            <a:r>
              <a:rPr lang="en-US" altLang="zh-TW" dirty="0"/>
              <a:t>Deep Learning</a:t>
            </a:r>
          </a:p>
          <a:p>
            <a:endParaRPr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62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</TotalTime>
  <Words>340</Words>
  <Application>Microsoft Macintosh PowerPoint</Application>
  <PresentationFormat>寬螢幕</PresentationFormat>
  <Paragraphs>95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3 Steps :   f(x)=y ̂</vt:lpstr>
      <vt:lpstr>Ｑ＆Ａ</vt:lpstr>
      <vt:lpstr>PowerPoint 簡報</vt:lpstr>
      <vt:lpstr>Supervised- Generative Model,( Y) ̂={0,1}</vt:lpstr>
      <vt:lpstr>Ｑ＆Ａ- Generative Model</vt:lpstr>
      <vt:lpstr>Supervised- Logistic Regression</vt:lpstr>
      <vt:lpstr>Q&amp;A:3- Generative Model,( Y) ̂={0,1}</vt:lpstr>
      <vt:lpstr>Ｑ＆Ａ- Logistic Regression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12</cp:revision>
  <dcterms:created xsi:type="dcterms:W3CDTF">2018-10-30T15:17:39Z</dcterms:created>
  <dcterms:modified xsi:type="dcterms:W3CDTF">2018-11-01T07:47:22Z</dcterms:modified>
</cp:coreProperties>
</file>