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2" r:id="rId4"/>
    <p:sldId id="280" r:id="rId5"/>
    <p:sldId id="279" r:id="rId6"/>
    <p:sldId id="282" r:id="rId7"/>
    <p:sldId id="268" r:id="rId8"/>
    <p:sldId id="283" r:id="rId9"/>
    <p:sldId id="284" r:id="rId10"/>
    <p:sldId id="285" r:id="rId11"/>
    <p:sldId id="287" r:id="rId12"/>
    <p:sldId id="274" r:id="rId13"/>
    <p:sldId id="275" r:id="rId14"/>
    <p:sldId id="276" r:id="rId15"/>
    <p:sldId id="277" r:id="rId16"/>
    <p:sldId id="278" r:id="rId17"/>
    <p:sldId id="271" r:id="rId1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90"/>
  </p:normalViewPr>
  <p:slideViewPr>
    <p:cSldViewPr snapToObjects="1" showGuides="1">
      <p:cViewPr varScale="1">
        <p:scale>
          <a:sx n="77" d="100"/>
          <a:sy n="77" d="100"/>
        </p:scale>
        <p:origin x="86" y="10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12/7/2017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7,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7,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7,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7, 2017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bg1"/>
                </a:solidFill>
              </a:rPr>
              <a:t>DXC Proprietary and Confidential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 smtClean="0">
                <a:solidFill>
                  <a:schemeClr val="tx1"/>
                </a:solidFill>
              </a:rPr>
              <a:t>DXC Proprietary and Confidential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7, 2017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DXC Proprietary and Confidential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DXC</a:t>
            </a:r>
            <a:r>
              <a:rPr lang="zh-CN" altLang="en-US" dirty="0" smtClean="0"/>
              <a:t>项目质量管理平台介绍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DXC</a:t>
            </a:r>
            <a:r>
              <a:rPr lang="zh-CN" altLang="en-US" dirty="0" smtClean="0"/>
              <a:t>项目质量管理平台架构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原理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业务流程介绍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zh-CN" altLang="en-US" dirty="0"/>
              <a:t>活动管理</a:t>
            </a:r>
            <a:r>
              <a:rPr lang="en-US" altLang="zh-CN" dirty="0"/>
              <a:t>:</a:t>
            </a:r>
            <a:endParaRPr lang="en-US" dirty="0"/>
          </a:p>
          <a:p>
            <a:pPr marL="228600" lvl="3" indent="0">
              <a:buNone/>
            </a:pPr>
            <a:r>
              <a:rPr lang="zh-CN" altLang="en-US" dirty="0"/>
              <a:t>项目经理有权创建项目活动并分配活动给项目成员</a:t>
            </a:r>
            <a:r>
              <a:rPr lang="en-US" altLang="zh-CN" dirty="0"/>
              <a:t>,</a:t>
            </a:r>
            <a:r>
              <a:rPr lang="zh-CN" altLang="en-US" dirty="0"/>
              <a:t>活动由若干需求组成</a:t>
            </a:r>
            <a:r>
              <a:rPr lang="en-US" altLang="zh-CN" dirty="0"/>
              <a:t>,</a:t>
            </a:r>
            <a:r>
              <a:rPr lang="zh-CN" altLang="en-US" dirty="0"/>
              <a:t>活动是项目进度管理的基本单位</a:t>
            </a:r>
            <a:r>
              <a:rPr lang="en-US" dirty="0"/>
              <a:t>.</a:t>
            </a:r>
          </a:p>
          <a:p>
            <a:pPr marL="0" lvl="2" indent="0">
              <a:buNone/>
            </a:pP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00" y="2962672"/>
            <a:ext cx="10470787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zh-CN" dirty="0" smtClean="0"/>
              <a:t>5. </a:t>
            </a:r>
            <a:r>
              <a:rPr lang="zh-CN" altLang="en-US" dirty="0"/>
              <a:t>测试管理</a:t>
            </a:r>
            <a:r>
              <a:rPr lang="en-US" altLang="zh-CN" dirty="0"/>
              <a:t>:</a:t>
            </a:r>
          </a:p>
          <a:p>
            <a:pPr marL="228600" lvl="3" indent="0">
              <a:buNone/>
            </a:pPr>
            <a:r>
              <a:rPr lang="zh-CN" altLang="en-US" dirty="0"/>
              <a:t>测试人员提交测试用例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测试</a:t>
            </a:r>
            <a:r>
              <a:rPr lang="zh-CN" altLang="en-US" dirty="0"/>
              <a:t>并生成测试报告</a:t>
            </a:r>
            <a:r>
              <a:rPr lang="en-US" altLang="zh-CN" dirty="0"/>
              <a:t>,</a:t>
            </a:r>
            <a:r>
              <a:rPr lang="zh-CN" altLang="en-US" dirty="0"/>
              <a:t>开发人员对测试结果中待修复活动进行</a:t>
            </a:r>
            <a:r>
              <a:rPr lang="zh-CN" altLang="en-US" dirty="0" smtClean="0"/>
              <a:t>修复</a:t>
            </a:r>
            <a:r>
              <a:rPr lang="en-US" altLang="zh-CN" dirty="0" smtClean="0"/>
              <a:t>.</a:t>
            </a:r>
            <a:endParaRPr lang="en-US" dirty="0"/>
          </a:p>
          <a:p>
            <a:pPr marL="228600" lvl="3" indent="0">
              <a:buNone/>
            </a:pP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75" y="2745548"/>
            <a:ext cx="8213545" cy="48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DXC</a:t>
            </a:r>
            <a:r>
              <a:rPr lang="zh-CN" altLang="en-US" dirty="0" smtClean="0"/>
              <a:t>质量管理</a:t>
            </a:r>
            <a:r>
              <a:rPr lang="zh-CN" altLang="en-US" dirty="0"/>
              <a:t>平台前后端分离</a:t>
            </a:r>
            <a:r>
              <a:rPr lang="zh-CN" altLang="en-US" dirty="0" smtClean="0"/>
              <a:t>架构介绍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96" y="214309"/>
            <a:ext cx="6209184" cy="73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DXC</a:t>
            </a:r>
            <a:r>
              <a:rPr lang="zh-CN" altLang="en-US" dirty="0" smtClean="0"/>
              <a:t>项目质量管理平台采用前后端分离架构</a:t>
            </a:r>
            <a:r>
              <a:rPr lang="en-US" dirty="0" smtClean="0"/>
              <a:t>.</a:t>
            </a:r>
          </a:p>
          <a:p>
            <a:r>
              <a:rPr lang="zh-CN" altLang="en-US" dirty="0"/>
              <a:t>前端</a:t>
            </a:r>
            <a:r>
              <a:rPr lang="en-US" altLang="zh-CN" dirty="0"/>
              <a:t>(</a:t>
            </a:r>
            <a:r>
              <a:rPr lang="en-US" dirty="0"/>
              <a:t>MVC)</a:t>
            </a:r>
          </a:p>
          <a:p>
            <a:r>
              <a:rPr lang="en-US" b="0" dirty="0" smtClean="0"/>
              <a:t>MVC: Angular v4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前端业务逻辑实现</a:t>
            </a:r>
            <a:endParaRPr lang="en-US" b="0" dirty="0"/>
          </a:p>
          <a:p>
            <a:r>
              <a:rPr lang="en-US" b="0" dirty="0" smtClean="0"/>
              <a:t>UI: Material </a:t>
            </a:r>
            <a:r>
              <a:rPr lang="en-US" altLang="zh-CN" b="0" dirty="0" smtClean="0"/>
              <a:t>&amp; </a:t>
            </a:r>
            <a:r>
              <a:rPr lang="en-US" b="0" dirty="0" smtClean="0"/>
              <a:t>Bootstrap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页面效果展示</a:t>
            </a:r>
            <a:endParaRPr lang="en-US" b="0" dirty="0"/>
          </a:p>
          <a:p>
            <a:r>
              <a:rPr lang="zh-CN" altLang="en-US" b="0" dirty="0"/>
              <a:t>前端打包</a:t>
            </a:r>
            <a:r>
              <a:rPr lang="en-US" altLang="zh-CN" b="0" dirty="0" smtClean="0"/>
              <a:t>: </a:t>
            </a:r>
            <a:r>
              <a:rPr lang="en-US" b="0" dirty="0" smtClean="0"/>
              <a:t>Node.js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对前端项目进行打包发布</a:t>
            </a:r>
            <a:endParaRPr lang="en-US" b="0" dirty="0" smtClean="0"/>
          </a:p>
          <a:p>
            <a:r>
              <a:rPr lang="zh-CN" altLang="en-US" dirty="0" smtClean="0"/>
              <a:t>后端</a:t>
            </a:r>
            <a:r>
              <a:rPr lang="en-US" altLang="zh-CN" dirty="0"/>
              <a:t>(</a:t>
            </a:r>
            <a:r>
              <a:rPr lang="en-US" dirty="0"/>
              <a:t>Restful)</a:t>
            </a:r>
          </a:p>
          <a:p>
            <a:r>
              <a:rPr lang="zh-CN" altLang="en-US" b="0" dirty="0"/>
              <a:t>开发语言</a:t>
            </a:r>
            <a:r>
              <a:rPr lang="en-US" altLang="zh-CN" b="0" dirty="0" smtClean="0"/>
              <a:t>: </a:t>
            </a:r>
            <a:r>
              <a:rPr lang="en-US" b="0" dirty="0" smtClean="0"/>
              <a:t>Python v3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广泛应用于 </a:t>
            </a:r>
            <a:r>
              <a:rPr lang="en-US" altLang="zh-CN" b="0" dirty="0" smtClean="0"/>
              <a:t>Web,</a:t>
            </a:r>
            <a:r>
              <a:rPr lang="zh-CN" altLang="en-US" b="0" dirty="0" smtClean="0"/>
              <a:t>大数据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机器学习领域</a:t>
            </a:r>
            <a:endParaRPr lang="en-US" b="0" dirty="0" smtClean="0"/>
          </a:p>
          <a:p>
            <a:r>
              <a:rPr lang="en-US" b="0" dirty="0" smtClean="0"/>
              <a:t>Restful</a:t>
            </a:r>
            <a:r>
              <a:rPr lang="zh-CN" altLang="en-US" b="0" dirty="0"/>
              <a:t>框架</a:t>
            </a:r>
            <a:r>
              <a:rPr lang="en-US" altLang="zh-CN" b="0" dirty="0" smtClean="0"/>
              <a:t>: F</a:t>
            </a:r>
            <a:r>
              <a:rPr lang="en-US" b="0" dirty="0" smtClean="0"/>
              <a:t>lask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灵活的 </a:t>
            </a:r>
            <a:r>
              <a:rPr lang="en-US" altLang="zh-CN" b="0" dirty="0" smtClean="0"/>
              <a:t>Python Rest </a:t>
            </a:r>
            <a:r>
              <a:rPr lang="zh-CN" altLang="en-US" b="0" dirty="0" smtClean="0"/>
              <a:t>开发框架</a:t>
            </a:r>
            <a:endParaRPr lang="en-US" b="0" dirty="0" smtClean="0"/>
          </a:p>
          <a:p>
            <a:r>
              <a:rPr lang="zh-CN" altLang="en-US" b="0" dirty="0" smtClean="0"/>
              <a:t>代理</a:t>
            </a:r>
            <a:r>
              <a:rPr lang="zh-CN" altLang="en-US" b="0" dirty="0"/>
              <a:t>服务器</a:t>
            </a:r>
            <a:r>
              <a:rPr lang="en-US" altLang="zh-CN" b="0" dirty="0" smtClean="0"/>
              <a:t>: N</a:t>
            </a:r>
            <a:r>
              <a:rPr lang="en-US" b="0" dirty="0" smtClean="0"/>
              <a:t>gin</a:t>
            </a:r>
            <a:r>
              <a:rPr lang="en-US" altLang="zh-CN" b="0" dirty="0" smtClean="0"/>
              <a:t>x,</a:t>
            </a:r>
            <a:r>
              <a:rPr lang="zh-CN" altLang="en-US" b="0" dirty="0" smtClean="0"/>
              <a:t>实现反向和静态代理</a:t>
            </a:r>
            <a:endParaRPr lang="en-US" altLang="zh-CN" b="0" dirty="0" smtClean="0"/>
          </a:p>
          <a:p>
            <a:r>
              <a:rPr lang="zh-CN" altLang="en-US" dirty="0" smtClean="0"/>
              <a:t>数据库</a:t>
            </a:r>
            <a:endParaRPr lang="zh-CN" altLang="en-US" dirty="0"/>
          </a:p>
          <a:p>
            <a:r>
              <a:rPr lang="en-US" b="0" dirty="0" err="1" smtClean="0"/>
              <a:t>MariaDB</a:t>
            </a:r>
            <a:r>
              <a:rPr lang="en-US" altLang="zh-CN" b="0" dirty="0" smtClean="0"/>
              <a:t>: MySQL </a:t>
            </a:r>
            <a:r>
              <a:rPr lang="zh-CN" altLang="en-US" b="0" dirty="0" smtClean="0"/>
              <a:t>作者开发的高性能开源分支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1569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前后端通信及用户角色认证介绍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工作原理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/>
              <a:t>1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平台</a:t>
            </a:r>
            <a:r>
              <a:rPr lang="zh-CN" altLang="en-US" b="0" dirty="0"/>
              <a:t>页面</a:t>
            </a:r>
            <a:r>
              <a:rPr lang="zh-CN" altLang="en-US" b="0" dirty="0" smtClean="0"/>
              <a:t>由 </a:t>
            </a:r>
            <a:r>
              <a:rPr lang="en-US" b="0" dirty="0" smtClean="0"/>
              <a:t>Material </a:t>
            </a:r>
            <a:r>
              <a:rPr lang="en-US" altLang="zh-CN" b="0" dirty="0" smtClean="0"/>
              <a:t>&amp; </a:t>
            </a:r>
            <a:r>
              <a:rPr lang="en-US" b="0" dirty="0" smtClean="0"/>
              <a:t>Bootstrap </a:t>
            </a:r>
            <a:r>
              <a:rPr lang="zh-CN" altLang="en-US" b="0" dirty="0" smtClean="0"/>
              <a:t>负责</a:t>
            </a:r>
            <a:r>
              <a:rPr lang="zh-CN" altLang="en-US" b="0" dirty="0"/>
              <a:t>呈现</a:t>
            </a:r>
            <a:endParaRPr lang="en-US" altLang="zh-CN" b="0" dirty="0"/>
          </a:p>
          <a:p>
            <a:r>
              <a:rPr lang="en-US" altLang="zh-CN" b="0" dirty="0"/>
              <a:t>2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用户</a:t>
            </a:r>
            <a:r>
              <a:rPr lang="zh-CN" altLang="en-US" b="0" dirty="0"/>
              <a:t>操作请求</a:t>
            </a:r>
            <a:r>
              <a:rPr lang="zh-CN" altLang="en-US" b="0" dirty="0" smtClean="0"/>
              <a:t>由 </a:t>
            </a:r>
            <a:r>
              <a:rPr lang="en-US" altLang="zh-CN" b="0" dirty="0" smtClean="0"/>
              <a:t>Angular </a:t>
            </a:r>
            <a:r>
              <a:rPr lang="zh-CN" altLang="en-US" b="0" dirty="0" smtClean="0"/>
              <a:t>负责</a:t>
            </a:r>
            <a:r>
              <a:rPr lang="zh-CN" altLang="en-US" b="0" dirty="0"/>
              <a:t>提交到服务器</a:t>
            </a:r>
            <a:endParaRPr lang="en-US" altLang="zh-CN" b="0" dirty="0"/>
          </a:p>
          <a:p>
            <a:r>
              <a:rPr lang="en-US" altLang="zh-CN" b="0" dirty="0"/>
              <a:t>3</a:t>
            </a:r>
            <a:r>
              <a:rPr lang="en-US" altLang="zh-CN" b="0" dirty="0" smtClean="0"/>
              <a:t>. </a:t>
            </a:r>
            <a:r>
              <a:rPr lang="zh-CN" altLang="en-US" b="0" dirty="0" smtClean="0"/>
              <a:t>请求</a:t>
            </a:r>
            <a:r>
              <a:rPr lang="zh-CN" altLang="en-US" b="0" dirty="0"/>
              <a:t>首先</a:t>
            </a:r>
            <a:r>
              <a:rPr lang="zh-CN" altLang="en-US" b="0" dirty="0" smtClean="0"/>
              <a:t>经过 </a:t>
            </a:r>
            <a:r>
              <a:rPr lang="en-US" altLang="zh-CN" b="0" dirty="0" smtClean="0"/>
              <a:t>Nginx </a:t>
            </a:r>
            <a:r>
              <a:rPr lang="zh-CN" altLang="en-US" b="0" dirty="0" smtClean="0"/>
              <a:t>代理</a:t>
            </a:r>
            <a:r>
              <a:rPr lang="en-US" altLang="zh-CN" b="0" dirty="0"/>
              <a:t>,</a:t>
            </a:r>
            <a:r>
              <a:rPr lang="zh-CN" altLang="en-US" b="0" dirty="0"/>
              <a:t>完成静态资源响应</a:t>
            </a:r>
            <a:endParaRPr lang="en-US" altLang="zh-CN" b="0" dirty="0"/>
          </a:p>
          <a:p>
            <a:r>
              <a:rPr lang="en-US" altLang="zh-CN" b="0" dirty="0" smtClean="0"/>
              <a:t>4. Nginx </a:t>
            </a:r>
            <a:r>
              <a:rPr lang="zh-CN" altLang="en-US" b="0" dirty="0" smtClean="0"/>
              <a:t>将</a:t>
            </a:r>
            <a:r>
              <a:rPr lang="zh-CN" altLang="en-US" b="0" dirty="0"/>
              <a:t>用户操作转发</a:t>
            </a:r>
            <a:r>
              <a:rPr lang="zh-CN" altLang="en-US" b="0" dirty="0" smtClean="0"/>
              <a:t>的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Gunicorn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高性能 </a:t>
            </a:r>
            <a:r>
              <a:rPr lang="en-US" altLang="zh-CN" b="0" dirty="0" smtClean="0"/>
              <a:t>Python </a:t>
            </a:r>
            <a:r>
              <a:rPr lang="zh-CN" altLang="en-US" b="0" dirty="0" smtClean="0"/>
              <a:t>服务器</a:t>
            </a:r>
            <a:r>
              <a:rPr lang="zh-CN" altLang="en-US" b="0" dirty="0"/>
              <a:t>集群</a:t>
            </a:r>
            <a:endParaRPr lang="en-US" altLang="zh-CN" b="0" dirty="0"/>
          </a:p>
          <a:p>
            <a:r>
              <a:rPr lang="en-US" altLang="zh-CN" b="0" dirty="0" smtClean="0"/>
              <a:t>5. </a:t>
            </a:r>
            <a:r>
              <a:rPr lang="zh-CN" altLang="en-US" b="0" dirty="0" smtClean="0"/>
              <a:t>由 </a:t>
            </a:r>
            <a:r>
              <a:rPr lang="en-US" altLang="zh-CN" b="0" dirty="0" smtClean="0"/>
              <a:t>Flask</a:t>
            </a:r>
            <a:r>
              <a:rPr lang="zh-CN" altLang="en-US" b="0" dirty="0" smtClean="0"/>
              <a:t> </a:t>
            </a:r>
            <a:r>
              <a:rPr lang="en-US" altLang="zh-CN" b="0" dirty="0"/>
              <a:t>Restful</a:t>
            </a:r>
            <a:r>
              <a:rPr lang="zh-CN" altLang="en-US" b="0" dirty="0"/>
              <a:t> </a:t>
            </a:r>
            <a:r>
              <a:rPr lang="en-US" altLang="zh-CN" b="0" dirty="0" smtClean="0"/>
              <a:t>API </a:t>
            </a:r>
            <a:r>
              <a:rPr lang="zh-CN" altLang="en-US" b="0" dirty="0" smtClean="0"/>
              <a:t>接收</a:t>
            </a:r>
            <a:r>
              <a:rPr lang="zh-CN" altLang="en-US" b="0" dirty="0"/>
              <a:t>用户请求</a:t>
            </a:r>
            <a:r>
              <a:rPr lang="en-US" altLang="zh-CN" b="0" dirty="0"/>
              <a:t>,</a:t>
            </a:r>
            <a:r>
              <a:rPr lang="zh-CN" altLang="en-US" b="0" dirty="0"/>
              <a:t>判断用户角色</a:t>
            </a:r>
            <a:r>
              <a:rPr lang="en-US" altLang="zh-CN" b="0" dirty="0"/>
              <a:t>,</a:t>
            </a:r>
            <a:r>
              <a:rPr lang="zh-CN" altLang="en-US" b="0" dirty="0"/>
              <a:t>检查用户是否越权</a:t>
            </a:r>
            <a:endParaRPr lang="en-US" altLang="zh-CN" b="0" dirty="0"/>
          </a:p>
          <a:p>
            <a:r>
              <a:rPr lang="en-US" altLang="zh-CN" b="0" dirty="0" smtClean="0"/>
              <a:t>6. </a:t>
            </a:r>
            <a:r>
              <a:rPr lang="zh-CN" altLang="en-US" b="0" dirty="0" smtClean="0"/>
              <a:t>将</a:t>
            </a:r>
            <a:r>
              <a:rPr lang="zh-CN" altLang="en-US" b="0" dirty="0"/>
              <a:t>项目相关信息发送</a:t>
            </a:r>
            <a:r>
              <a:rPr lang="zh-CN" altLang="en-US" b="0" dirty="0" smtClean="0"/>
              <a:t>到 </a:t>
            </a:r>
            <a:r>
              <a:rPr lang="en-US" altLang="zh-CN" b="0" dirty="0" smtClean="0"/>
              <a:t>Angular</a:t>
            </a:r>
            <a:r>
              <a:rPr lang="en-US" altLang="zh-CN" b="0" dirty="0"/>
              <a:t>,</a:t>
            </a:r>
            <a:r>
              <a:rPr lang="zh-CN" altLang="en-US" b="0" dirty="0"/>
              <a:t>或将用户提交的项目相关信息保存</a:t>
            </a:r>
            <a:r>
              <a:rPr lang="zh-CN" altLang="en-US" b="0" dirty="0" smtClean="0"/>
              <a:t>到 </a:t>
            </a:r>
            <a:r>
              <a:rPr lang="en-US" altLang="zh-CN" b="0" dirty="0" err="1" smtClean="0"/>
              <a:t>MariaDB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完成响应</a:t>
            </a:r>
            <a:endParaRPr lang="en-US" altLang="zh-CN" b="0" dirty="0" smtClean="0"/>
          </a:p>
          <a:p>
            <a:r>
              <a:rPr lang="en-US" b="0" dirty="0" smtClean="0"/>
              <a:t>7</a:t>
            </a:r>
            <a:r>
              <a:rPr lang="en-US" altLang="zh-CN" b="0" dirty="0" smtClean="0"/>
              <a:t>. Angular </a:t>
            </a:r>
            <a:r>
              <a:rPr lang="zh-CN" altLang="en-US" b="0" dirty="0" smtClean="0"/>
              <a:t>接收服务器响应</a:t>
            </a:r>
            <a:r>
              <a:rPr lang="en-US" altLang="zh-CN" b="0" dirty="0" smtClean="0"/>
              <a:t>,</a:t>
            </a:r>
            <a:r>
              <a:rPr lang="zh-CN" altLang="en-US" b="0" dirty="0" smtClean="0"/>
              <a:t>并呈现响应数据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147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平台介绍</a:t>
            </a:r>
            <a:r>
              <a:rPr lang="en-US" dirty="0" smtClean="0"/>
              <a:t>	03</a:t>
            </a:r>
          </a:p>
          <a:p>
            <a:r>
              <a:rPr lang="zh-CN" altLang="en-US" dirty="0"/>
              <a:t>业务</a:t>
            </a:r>
            <a:r>
              <a:rPr lang="zh-CN" altLang="en-US" dirty="0" smtClean="0"/>
              <a:t>流程</a:t>
            </a:r>
            <a:r>
              <a:rPr lang="en-US" dirty="0" smtClean="0"/>
              <a:t>	05</a:t>
            </a:r>
          </a:p>
          <a:p>
            <a:r>
              <a:rPr lang="zh-CN" altLang="en-US" dirty="0"/>
              <a:t>系统架构</a:t>
            </a:r>
            <a:r>
              <a:rPr lang="en-US" dirty="0" smtClean="0"/>
              <a:t>	</a:t>
            </a:r>
            <a:r>
              <a:rPr lang="en-US" dirty="0" smtClean="0"/>
              <a:t>12</a:t>
            </a:r>
            <a:endParaRPr lang="en-US" dirty="0" smtClean="0"/>
          </a:p>
          <a:p>
            <a:r>
              <a:rPr lang="zh-CN" altLang="en-US" dirty="0" smtClean="0"/>
              <a:t>工作原理</a:t>
            </a:r>
            <a:r>
              <a:rPr lang="en-US" dirty="0" smtClean="0"/>
              <a:t>	</a:t>
            </a:r>
            <a:r>
              <a:rPr lang="en-US" dirty="0" smtClean="0"/>
              <a:t>15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平台介绍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新型应用程序</a:t>
            </a:r>
            <a:r>
              <a:rPr lang="zh-CN" altLang="en-US" dirty="0"/>
              <a:t>生命周期管理解决方案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DXC</a:t>
            </a:r>
            <a:r>
              <a:rPr lang="zh-CN" altLang="en-US" dirty="0" smtClean="0"/>
              <a:t>项目质量管理平台是一个新型应用程序</a:t>
            </a:r>
            <a:r>
              <a:rPr lang="zh-CN" altLang="en-US" dirty="0"/>
              <a:t>生命周期管理解决方案</a:t>
            </a:r>
            <a:r>
              <a:rPr lang="en-US" dirty="0" smtClean="0"/>
              <a:t>.</a:t>
            </a:r>
          </a:p>
          <a:p>
            <a:pPr lvl="1"/>
            <a:r>
              <a:rPr lang="zh-CN" altLang="en-US" dirty="0" smtClean="0"/>
              <a:t>平台包括以下功能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marL="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项目管理</a:t>
            </a:r>
            <a:r>
              <a:rPr lang="en-US" altLang="zh-CN" dirty="0" smtClean="0"/>
              <a:t>	</a:t>
            </a:r>
            <a:r>
              <a:rPr lang="zh-CN" altLang="en-US" dirty="0" smtClean="0"/>
              <a:t>角色管理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活动管理</a:t>
            </a:r>
            <a:r>
              <a:rPr lang="en-US" altLang="zh-CN" dirty="0" smtClean="0"/>
              <a:t>	</a:t>
            </a:r>
            <a:r>
              <a:rPr lang="zh-CN" altLang="en-US" dirty="0" smtClean="0"/>
              <a:t>进度管理</a:t>
            </a:r>
            <a:endParaRPr lang="en-US" altLang="zh-CN" dirty="0" smtClean="0"/>
          </a:p>
          <a:p>
            <a:pPr marL="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需求管理</a:t>
            </a:r>
            <a:r>
              <a:rPr lang="en-US" altLang="zh-CN" dirty="0" smtClean="0"/>
              <a:t>	</a:t>
            </a:r>
            <a:r>
              <a:rPr lang="zh-CN" altLang="en-US" dirty="0" smtClean="0"/>
              <a:t>测试管理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8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业务流程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项目进度质量管理业务流转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44917"/>
              </p:ext>
            </p:extLst>
          </p:nvPr>
        </p:nvGraphicFramePr>
        <p:xfrm>
          <a:off x="1005840" y="2021109"/>
          <a:ext cx="12618720" cy="53340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74962"/>
                <a:gridCol w="4737518"/>
                <a:gridCol w="4206240"/>
              </a:tblGrid>
              <a:tr h="595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起步阶段</a:t>
                      </a:r>
                      <a:endParaRPr lang="en-GB" sz="2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09728" marR="109728" marT="54864" marB="54864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开发阶段</a:t>
                      </a:r>
                      <a:endParaRPr lang="en-GB" sz="2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09728" marR="109728" marT="54864" marB="54864"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 smtClean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测试阶段</a:t>
                      </a:r>
                      <a:endParaRPr lang="en-GB" sz="2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109728" marR="109728" marT="54864" marB="54864" anchor="ctr" anchorCtr="1"/>
                </a:tc>
              </a:tr>
              <a:tr h="4738333"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endParaRPr lang="en-GB" sz="2200" dirty="0"/>
                    </a:p>
                  </a:txBody>
                  <a:tcPr marL="109728" marR="109728" marT="54864" marB="54864"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171738" y="3266942"/>
            <a:ext cx="1280160" cy="64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新项目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382940" y="3225276"/>
            <a:ext cx="1416742" cy="64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建立需求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82940" y="4585086"/>
            <a:ext cx="1416743" cy="64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可控活动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75089" y="4548389"/>
            <a:ext cx="1473457" cy="815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加入成员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分配角色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48547" y="6185880"/>
            <a:ext cx="812212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Test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04886" y="6185880"/>
            <a:ext cx="813865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38939" y="6185880"/>
            <a:ext cx="736150" cy="64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PM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zh-CN" altLang="en-US" dirty="0"/>
              <a:t>业务流程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5425878" y="6102548"/>
            <a:ext cx="1401530" cy="64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开发工作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55214" y="6102548"/>
            <a:ext cx="1401530" cy="64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测试案例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573637" y="3225276"/>
            <a:ext cx="1929336" cy="640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测试结果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37540" y="4304940"/>
            <a:ext cx="1361765" cy="64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待修复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837540" y="6293171"/>
            <a:ext cx="1401530" cy="64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可通过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837540" y="5232656"/>
            <a:ext cx="1401530" cy="64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待验证</a:t>
            </a:r>
            <a:endParaRPr lang="en-GB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7" name="Straight Arrow Connector 26"/>
          <p:cNvCxnSpPr>
            <a:stCxn id="4" idx="2"/>
            <a:endCxn id="10" idx="0"/>
          </p:cNvCxnSpPr>
          <p:nvPr/>
        </p:nvCxnSpPr>
        <p:spPr>
          <a:xfrm flipH="1">
            <a:off x="2811818" y="3907023"/>
            <a:ext cx="1" cy="64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3" idx="0"/>
          </p:cNvCxnSpPr>
          <p:nvPr/>
        </p:nvCxnSpPr>
        <p:spPr>
          <a:xfrm>
            <a:off x="2811818" y="5363938"/>
            <a:ext cx="1" cy="8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4" idx="0"/>
          </p:cNvCxnSpPr>
          <p:nvPr/>
        </p:nvCxnSpPr>
        <p:spPr>
          <a:xfrm rot="10800000" flipV="1">
            <a:off x="1707014" y="5872138"/>
            <a:ext cx="1104802" cy="313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2" idx="0"/>
          </p:cNvCxnSpPr>
          <p:nvPr/>
        </p:nvCxnSpPr>
        <p:spPr>
          <a:xfrm>
            <a:off x="2811816" y="5872140"/>
            <a:ext cx="1142837" cy="313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2"/>
            <a:endCxn id="8" idx="0"/>
          </p:cNvCxnSpPr>
          <p:nvPr/>
        </p:nvCxnSpPr>
        <p:spPr>
          <a:xfrm>
            <a:off x="7091311" y="3865357"/>
            <a:ext cx="0" cy="71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6" idx="0"/>
          </p:cNvCxnSpPr>
          <p:nvPr/>
        </p:nvCxnSpPr>
        <p:spPr>
          <a:xfrm rot="10800000" flipV="1">
            <a:off x="6126643" y="5797785"/>
            <a:ext cx="990180" cy="304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7" idx="0"/>
          </p:cNvCxnSpPr>
          <p:nvPr/>
        </p:nvCxnSpPr>
        <p:spPr>
          <a:xfrm>
            <a:off x="7091311" y="5797786"/>
            <a:ext cx="964669" cy="304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</p:cNvCxnSpPr>
          <p:nvPr/>
        </p:nvCxnSpPr>
        <p:spPr>
          <a:xfrm flipH="1">
            <a:off x="7091311" y="5225167"/>
            <a:ext cx="1" cy="572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18" idx="1"/>
          </p:cNvCxnSpPr>
          <p:nvPr/>
        </p:nvCxnSpPr>
        <p:spPr>
          <a:xfrm rot="5400000" flipH="1" flipV="1">
            <a:off x="8265307" y="4777704"/>
            <a:ext cx="3540716" cy="1075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Right Arrow 64"/>
          <p:cNvSpPr/>
          <p:nvPr/>
        </p:nvSpPr>
        <p:spPr>
          <a:xfrm>
            <a:off x="10406135" y="4543417"/>
            <a:ext cx="431404" cy="1165218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456">
              <a:solidFill>
                <a:schemeClr val="tx1"/>
              </a:solidFill>
            </a:endParaRPr>
          </a:p>
        </p:txBody>
      </p:sp>
      <p:sp>
        <p:nvSpPr>
          <p:cNvPr id="66" name="Curved Right Arrow 65"/>
          <p:cNvSpPr/>
          <p:nvPr/>
        </p:nvSpPr>
        <p:spPr>
          <a:xfrm rot="10614375">
            <a:off x="12227085" y="4502975"/>
            <a:ext cx="431404" cy="1165218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456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11472827" y="5872737"/>
            <a:ext cx="176596" cy="4204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456"/>
          </a:p>
        </p:txBody>
      </p:sp>
      <p:sp>
        <p:nvSpPr>
          <p:cNvPr id="73" name="TextBox 72"/>
          <p:cNvSpPr txBox="1"/>
          <p:nvPr/>
        </p:nvSpPr>
        <p:spPr>
          <a:xfrm>
            <a:off x="9792180" y="488541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Dev</a:t>
            </a:r>
            <a:endParaRPr lang="en-GB" sz="1800" dirty="0"/>
          </a:p>
        </p:txBody>
      </p:sp>
      <p:sp>
        <p:nvSpPr>
          <p:cNvPr id="74" name="TextBox 73"/>
          <p:cNvSpPr txBox="1"/>
          <p:nvPr/>
        </p:nvSpPr>
        <p:spPr>
          <a:xfrm>
            <a:off x="12642139" y="4881049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Test</a:t>
            </a:r>
            <a:endParaRPr lang="en-GB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112510" y="4039863"/>
            <a:ext cx="196720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若干需求 打包组成</a:t>
            </a:r>
            <a:endParaRPr lang="en-GB" sz="168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90068" y="5326809"/>
            <a:ext cx="261161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8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分别指派给 开发测试人员</a:t>
            </a:r>
            <a:endParaRPr lang="en-GB" sz="168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9" name="Straight Connector 88"/>
          <p:cNvCxnSpPr>
            <a:stCxn id="16" idx="3"/>
            <a:endCxn id="17" idx="1"/>
          </p:cNvCxnSpPr>
          <p:nvPr/>
        </p:nvCxnSpPr>
        <p:spPr>
          <a:xfrm>
            <a:off x="6827408" y="6422588"/>
            <a:ext cx="527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>
            <a:off x="7077420" y="6422589"/>
            <a:ext cx="2406382" cy="663445"/>
          </a:xfrm>
          <a:prstGeom prst="bentConnector3">
            <a:avLst>
              <a:gd name="adj1" fmla="val 3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4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项目管理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marL="228600" lvl="3" indent="0">
              <a:buNone/>
            </a:pPr>
            <a:r>
              <a:rPr lang="zh-CN" altLang="en-US" dirty="0"/>
              <a:t>项目创建</a:t>
            </a:r>
            <a:r>
              <a:rPr lang="en-US" altLang="zh-CN" dirty="0"/>
              <a:t>,</a:t>
            </a:r>
            <a:r>
              <a:rPr lang="zh-CN" altLang="en-US" dirty="0"/>
              <a:t>进度控制</a:t>
            </a:r>
            <a:r>
              <a:rPr lang="en-US" altLang="zh-CN" dirty="0"/>
              <a:t>,</a:t>
            </a:r>
            <a:r>
              <a:rPr lang="zh-CN" altLang="en-US" dirty="0"/>
              <a:t>信息更新</a:t>
            </a:r>
            <a:r>
              <a:rPr lang="en-US" altLang="zh-CN" dirty="0"/>
              <a:t>,</a:t>
            </a:r>
            <a:r>
              <a:rPr lang="zh-CN" altLang="en-US" dirty="0"/>
              <a:t>成员及角色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.</a:t>
            </a:r>
            <a:endParaRPr lang="en-US" dirty="0"/>
          </a:p>
          <a:p>
            <a:pPr marL="228600" lvl="3" indent="0">
              <a:buNone/>
            </a:pP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1" y="3248085"/>
            <a:ext cx="11499577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角色管理</a:t>
            </a:r>
            <a:r>
              <a:rPr lang="en-US" altLang="zh-CN" dirty="0" smtClean="0"/>
              <a:t>:</a:t>
            </a:r>
          </a:p>
          <a:p>
            <a:pPr marL="228600" lvl="3" indent="0">
              <a:buNone/>
            </a:pPr>
            <a:r>
              <a:rPr lang="zh-CN" altLang="en-US" dirty="0"/>
              <a:t>三种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228600" lvl="3" indent="0">
              <a:buNone/>
            </a:pPr>
            <a:r>
              <a:rPr lang="zh-CN" altLang="en-US" dirty="0" smtClean="0"/>
              <a:t>项目经理</a:t>
            </a:r>
            <a:endParaRPr lang="en-US" altLang="zh-CN" dirty="0" smtClean="0"/>
          </a:p>
          <a:p>
            <a:pPr marL="228600" lvl="3" indent="0">
              <a:buNone/>
            </a:pPr>
            <a:r>
              <a:rPr lang="zh-CN" altLang="en-US" dirty="0" smtClean="0"/>
              <a:t>开发人员</a:t>
            </a:r>
            <a:endParaRPr lang="en-US" altLang="zh-CN" dirty="0" smtClean="0"/>
          </a:p>
          <a:p>
            <a:pPr marL="228600" lvl="3" indent="0">
              <a:buNone/>
            </a:pPr>
            <a:r>
              <a:rPr lang="zh-CN" altLang="en-US" dirty="0" smtClean="0"/>
              <a:t>测试人员</a:t>
            </a:r>
            <a:endParaRPr lang="en-US" altLang="zh-CN" dirty="0" smtClean="0"/>
          </a:p>
          <a:p>
            <a:pPr marL="228600" lvl="3" indent="0">
              <a:buNone/>
            </a:pPr>
            <a:r>
              <a:rPr lang="zh-CN" altLang="en-US" dirty="0" smtClean="0"/>
              <a:t>分别</a:t>
            </a:r>
            <a:r>
              <a:rPr lang="zh-CN" altLang="en-US" dirty="0"/>
              <a:t>对接不同的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.</a:t>
            </a:r>
            <a:endParaRPr lang="en-US" dirty="0"/>
          </a:p>
          <a:p>
            <a:pPr marL="0" lvl="2" indent="0">
              <a:buNone/>
            </a:pP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84" y="1522512"/>
            <a:ext cx="9651894" cy="53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流程介绍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需求管理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marL="228600" lvl="3" indent="0">
              <a:buNone/>
            </a:pPr>
            <a:r>
              <a:rPr lang="zh-CN" altLang="en-US" dirty="0" smtClean="0"/>
              <a:t>项目经理有权创建项目需求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需求体现了项目要实现基本功能点</a:t>
            </a:r>
            <a:r>
              <a:rPr lang="en-US" dirty="0" smtClean="0"/>
              <a:t>.</a:t>
            </a:r>
          </a:p>
          <a:p>
            <a:pPr marL="0" lvl="2" indent="0">
              <a:buNone/>
            </a:pPr>
            <a:endParaRPr 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28" y="2762410"/>
            <a:ext cx="8983231" cy="46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测试管理工具介绍</Template>
  <TotalTime>218</TotalTime>
  <Words>455</Words>
  <Application>Microsoft Office PowerPoint</Application>
  <PresentationFormat>自定义</PresentationFormat>
  <Paragraphs>84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Microsoft YaHei UI</vt:lpstr>
      <vt:lpstr>Arial</vt:lpstr>
      <vt:lpstr>DXC</vt:lpstr>
      <vt:lpstr>DXC项目质量管理平台介绍</vt:lpstr>
      <vt:lpstr>目录</vt:lpstr>
      <vt:lpstr>平台介绍</vt:lpstr>
      <vt:lpstr>平台介绍</vt:lpstr>
      <vt:lpstr>业务流程</vt:lpstr>
      <vt:lpstr>业务流程</vt:lpstr>
      <vt:lpstr>流程介绍</vt:lpstr>
      <vt:lpstr>流程介绍</vt:lpstr>
      <vt:lpstr>流程介绍</vt:lpstr>
      <vt:lpstr>流程介绍</vt:lpstr>
      <vt:lpstr>流程介绍</vt:lpstr>
      <vt:lpstr>系统架构</vt:lpstr>
      <vt:lpstr>系统架构</vt:lpstr>
      <vt:lpstr>系统架构</vt:lpstr>
      <vt:lpstr>工作原理</vt:lpstr>
      <vt:lpstr>工作原理</vt:lpstr>
      <vt:lpstr>PowerPoint 演示文稿</vt:lpstr>
    </vt:vector>
  </TitlesOfParts>
  <Manager/>
  <Company>Hewlett Packard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测试管理工具介绍</dc:title>
  <dc:subject/>
  <dc:creator>Wang, Jianhui</dc:creator>
  <cp:keywords/>
  <dc:description/>
  <cp:lastModifiedBy>Wang, Jianhui</cp:lastModifiedBy>
  <cp:revision>31</cp:revision>
  <dcterms:created xsi:type="dcterms:W3CDTF">2017-12-07T02:27:39Z</dcterms:created>
  <dcterms:modified xsi:type="dcterms:W3CDTF">2017-12-07T07:15:02Z</dcterms:modified>
  <cp:category/>
</cp:coreProperties>
</file>