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458" r:id="rId2"/>
    <p:sldId id="490" r:id="rId3"/>
    <p:sldId id="492" r:id="rId4"/>
    <p:sldId id="493" r:id="rId5"/>
    <p:sldId id="491" r:id="rId6"/>
    <p:sldId id="489" r:id="rId7"/>
    <p:sldId id="494" r:id="rId8"/>
    <p:sldId id="464" r:id="rId9"/>
    <p:sldId id="472" r:id="rId10"/>
    <p:sldId id="466" r:id="rId11"/>
    <p:sldId id="467" r:id="rId12"/>
    <p:sldId id="468" r:id="rId13"/>
    <p:sldId id="469" r:id="rId14"/>
    <p:sldId id="470" r:id="rId15"/>
    <p:sldId id="471" r:id="rId16"/>
    <p:sldId id="473" r:id="rId17"/>
    <p:sldId id="474" r:id="rId18"/>
    <p:sldId id="475" r:id="rId19"/>
    <p:sldId id="476" r:id="rId20"/>
    <p:sldId id="486" r:id="rId21"/>
    <p:sldId id="477" r:id="rId22"/>
    <p:sldId id="478" r:id="rId23"/>
    <p:sldId id="479" r:id="rId24"/>
    <p:sldId id="480" r:id="rId25"/>
    <p:sldId id="481" r:id="rId26"/>
    <p:sldId id="482" r:id="rId27"/>
    <p:sldId id="483" r:id="rId28"/>
    <p:sldId id="484" r:id="rId29"/>
    <p:sldId id="485" r:id="rId30"/>
    <p:sldId id="487" r:id="rId31"/>
    <p:sldId id="488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33"/>
    <a:srgbClr val="F5750B"/>
    <a:srgbClr val="F897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00" autoAdjust="0"/>
    <p:restoredTop sz="94289" autoAdjust="0"/>
  </p:normalViewPr>
  <p:slideViewPr>
    <p:cSldViewPr>
      <p:cViewPr varScale="1">
        <p:scale>
          <a:sx n="79" d="100"/>
          <a:sy n="79" d="100"/>
        </p:scale>
        <p:origin x="1642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5760F3-7483-480F-99B2-5D1D64597B1B}" type="datetimeFigureOut">
              <a:rPr lang="en-US" smtClean="0"/>
              <a:pPr/>
              <a:t>9/22/2021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30E46F-F841-46C9-9808-BB34BEFECB4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6927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762000" y="6400800"/>
            <a:ext cx="3505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thebillingegroup.com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6324600" y="6409765"/>
            <a:ext cx="3505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diffpy.org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4DDA-6331-4883-A197-9B41A012BB1A}" type="datetimeFigureOut">
              <a:rPr lang="en-US" smtClean="0"/>
              <a:pPr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B9CF9-32DE-40D7-B04B-EE010594CF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4DDA-6331-4883-A197-9B41A012BB1A}" type="datetimeFigureOut">
              <a:rPr lang="en-US" smtClean="0"/>
              <a:pPr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B9CF9-32DE-40D7-B04B-EE010594CF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4DDA-6331-4883-A197-9B41A012BB1A}" type="datetimeFigureOut">
              <a:rPr lang="en-US" smtClean="0"/>
              <a:pPr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B9CF9-32DE-40D7-B04B-EE010594CF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4DDA-6331-4883-A197-9B41A012BB1A}" type="datetimeFigureOut">
              <a:rPr lang="en-US" smtClean="0"/>
              <a:pPr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B9CF9-32DE-40D7-B04B-EE010594CF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4DDA-6331-4883-A197-9B41A012BB1A}" type="datetimeFigureOut">
              <a:rPr lang="en-US" smtClean="0"/>
              <a:pPr/>
              <a:t>9/22/2021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B9CF9-32DE-40D7-B04B-EE010594CF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4DDA-6331-4883-A197-9B41A012BB1A}" type="datetimeFigureOut">
              <a:rPr lang="en-US" smtClean="0"/>
              <a:pPr/>
              <a:t>9/22/2021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B9CF9-32DE-40D7-B04B-EE010594CF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4DDA-6331-4883-A197-9B41A012BB1A}" type="datetimeFigureOut">
              <a:rPr lang="en-US" smtClean="0"/>
              <a:pPr/>
              <a:t>9/22/2021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B9CF9-32DE-40D7-B04B-EE010594CF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4DDA-6331-4883-A197-9B41A012BB1A}" type="datetimeFigureOut">
              <a:rPr lang="en-US" smtClean="0"/>
              <a:pPr/>
              <a:t>9/22/2021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B9CF9-32DE-40D7-B04B-EE010594CF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4DDA-6331-4883-A197-9B41A012BB1A}" type="datetimeFigureOut">
              <a:rPr lang="en-US" smtClean="0"/>
              <a:pPr/>
              <a:t>9/22/2021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B9CF9-32DE-40D7-B04B-EE010594CF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4DDA-6331-4883-A197-9B41A012BB1A}" type="datetimeFigureOut">
              <a:rPr lang="en-US" smtClean="0"/>
              <a:pPr/>
              <a:t>9/22/2021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B9CF9-32DE-40D7-B04B-EE010594CF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A14DDA-6331-4883-A197-9B41A012BB1A}" type="datetimeFigureOut">
              <a:rPr lang="en-US" smtClean="0"/>
              <a:pPr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B9CF9-32DE-40D7-B04B-EE010594CF3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1.png"/><Relationship Id="rId7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1.png"/><Relationship Id="rId7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2.png"/><Relationship Id="rId9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1.png"/><Relationship Id="rId7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2.png"/><Relationship Id="rId9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1.png"/><Relationship Id="rId7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2.png"/><Relationship Id="rId9" Type="http://schemas.openxmlformats.org/officeDocument/2006/relationships/image" Target="../media/image18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1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2.png"/><Relationship Id="rId9" Type="http://schemas.openxmlformats.org/officeDocument/2006/relationships/image" Target="../media/image18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3" Type="http://schemas.openxmlformats.org/officeDocument/2006/relationships/image" Target="../media/image11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2.png"/><Relationship Id="rId9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0" y="3962400"/>
            <a:ext cx="9144000" cy="1371600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                   </a:t>
            </a:r>
            <a:r>
              <a:rPr kumimoji="0" lang="en-US" sz="4800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  </a:t>
            </a:r>
            <a:r>
              <a:rPr kumimoji="0" lang="en-US" sz="4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PDFgui</a:t>
            </a:r>
            <a:r>
              <a:rPr kumimoji="0" lang="en-US" sz="4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: quick start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1"/>
            <a:ext cx="9144000" cy="838199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sz="2800" b="1" dirty="0" smtClean="0">
                <a:solidFill>
                  <a:schemeClr val="bg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Creating a simple fit using a preexisting structure file</a:t>
            </a:r>
            <a:endParaRPr lang="en-US" sz="2400" b="1" dirty="0" smtClean="0">
              <a:solidFill>
                <a:schemeClr val="bg1"/>
              </a:solidFill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8" name="Picture 7" descr="fig2-0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31620" y="1135380"/>
            <a:ext cx="6080760" cy="5570220"/>
          </a:xfrm>
          <a:prstGeom prst="rect">
            <a:avLst/>
          </a:prstGeom>
        </p:spPr>
      </p:pic>
      <p:pic>
        <p:nvPicPr>
          <p:cNvPr id="4" name="Picture 3" descr="fig2-03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31620" y="1135380"/>
            <a:ext cx="6080760" cy="5570220"/>
          </a:xfrm>
          <a:prstGeom prst="rect">
            <a:avLst/>
          </a:prstGeom>
        </p:spPr>
      </p:pic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0" y="762000"/>
            <a:ext cx="914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marL="223838" lvl="0" indent="-223838" algn="ctr" defTabSz="457200" fontAlgn="base">
              <a:spcBef>
                <a:spcPct val="10000"/>
              </a:spcBef>
              <a:spcAft>
                <a:spcPct val="0"/>
              </a:spcAft>
              <a:buClr>
                <a:schemeClr val="tx2">
                  <a:lumMod val="50000"/>
                </a:schemeClr>
              </a:buClr>
              <a:buSzPct val="75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kern="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Adjusting data set related configuration.</a:t>
            </a:r>
            <a:endParaRPr kumimoji="0" lang="en-GB" sz="2000" b="0" i="0" u="none" strike="noStrike" kern="0" cap="none" spc="0" normalizeH="0" baseline="0" noProof="0" dirty="0" smtClean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3886200" y="3294888"/>
            <a:ext cx="5334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867912" y="3791712"/>
            <a:ext cx="5334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151120" y="3563112"/>
            <a:ext cx="5334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124200" y="1600200"/>
            <a:ext cx="5334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1"/>
            <a:ext cx="9144000" cy="838199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sz="2800" b="1" dirty="0" smtClean="0">
                <a:solidFill>
                  <a:schemeClr val="bg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Creating a simple fit using a preexisting structure file</a:t>
            </a:r>
            <a:endParaRPr lang="en-US" sz="2400" b="1" dirty="0" smtClean="0">
              <a:solidFill>
                <a:schemeClr val="bg1"/>
              </a:solidFill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8" name="Picture 7" descr="fig2-0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31620" y="1135380"/>
            <a:ext cx="6080760" cy="5570220"/>
          </a:xfrm>
          <a:prstGeom prst="rect">
            <a:avLst/>
          </a:prstGeom>
        </p:spPr>
      </p:pic>
      <p:pic>
        <p:nvPicPr>
          <p:cNvPr id="4" name="Picture 3" descr="fig2-03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31620" y="1135380"/>
            <a:ext cx="6080760" cy="5570220"/>
          </a:xfrm>
          <a:prstGeom prst="rect">
            <a:avLst/>
          </a:prstGeom>
        </p:spPr>
      </p:pic>
      <p:pic>
        <p:nvPicPr>
          <p:cNvPr id="5" name="Picture 4" descr="fig2-04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31620" y="1135380"/>
            <a:ext cx="6080760" cy="5570220"/>
          </a:xfrm>
          <a:prstGeom prst="rect">
            <a:avLst/>
          </a:prstGeom>
        </p:spPr>
      </p:pic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0" y="762000"/>
            <a:ext cx="914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marL="223838" lvl="0" indent="-223838" algn="ctr" defTabSz="457200" fontAlgn="base">
              <a:spcBef>
                <a:spcPct val="10000"/>
              </a:spcBef>
              <a:spcAft>
                <a:spcPct val="0"/>
              </a:spcAft>
              <a:buClr>
                <a:schemeClr val="tx2">
                  <a:lumMod val="50000"/>
                </a:schemeClr>
              </a:buClr>
              <a:buSzPct val="75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kern="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Setting up the refinement parameters and constraints: </a:t>
            </a:r>
            <a:r>
              <a:rPr lang="en-US" sz="2000" b="1" kern="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experimental parameters</a:t>
            </a:r>
            <a:endParaRPr kumimoji="0" lang="en-GB" sz="2000" b="1" i="0" u="none" strike="noStrike" kern="0" cap="none" spc="0" normalizeH="0" baseline="0" noProof="0" dirty="0" smtClean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3837432" y="2258568"/>
            <a:ext cx="533400" cy="21031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733800" y="1600200"/>
            <a:ext cx="6096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855720" y="2502408"/>
            <a:ext cx="533400" cy="21031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1"/>
            <a:ext cx="9144000" cy="838199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sz="2800" b="1" dirty="0" smtClean="0">
                <a:solidFill>
                  <a:schemeClr val="bg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Creating a simple fit using a preexisting structure file</a:t>
            </a:r>
            <a:endParaRPr lang="en-US" sz="2400" b="1" dirty="0" smtClean="0">
              <a:solidFill>
                <a:schemeClr val="bg1"/>
              </a:solidFill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8" name="Picture 7" descr="fig2-0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31620" y="1135380"/>
            <a:ext cx="6080760" cy="5570220"/>
          </a:xfrm>
          <a:prstGeom prst="rect">
            <a:avLst/>
          </a:prstGeom>
        </p:spPr>
      </p:pic>
      <p:pic>
        <p:nvPicPr>
          <p:cNvPr id="4" name="Picture 3" descr="fig2-03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31620" y="1135380"/>
            <a:ext cx="6080760" cy="5570220"/>
          </a:xfrm>
          <a:prstGeom prst="rect">
            <a:avLst/>
          </a:prstGeom>
        </p:spPr>
      </p:pic>
      <p:pic>
        <p:nvPicPr>
          <p:cNvPr id="5" name="Picture 4" descr="fig2-04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31620" y="1135380"/>
            <a:ext cx="6080760" cy="5570220"/>
          </a:xfrm>
          <a:prstGeom prst="rect">
            <a:avLst/>
          </a:prstGeom>
        </p:spPr>
      </p:pic>
      <p:pic>
        <p:nvPicPr>
          <p:cNvPr id="6" name="Picture 5" descr="fig2-05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531620" y="1135380"/>
            <a:ext cx="6080760" cy="5570220"/>
          </a:xfrm>
          <a:prstGeom prst="rect">
            <a:avLst/>
          </a:prstGeom>
        </p:spPr>
      </p:pic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0" y="762000"/>
            <a:ext cx="914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marL="223838" lvl="0" indent="-223838" algn="ctr" defTabSz="457200" fontAlgn="base">
              <a:spcBef>
                <a:spcPct val="10000"/>
              </a:spcBef>
              <a:spcAft>
                <a:spcPct val="0"/>
              </a:spcAft>
              <a:buClr>
                <a:schemeClr val="tx2">
                  <a:lumMod val="50000"/>
                </a:schemeClr>
              </a:buClr>
              <a:buSzPct val="75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kern="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Setting up the refinement parameters and constraints: </a:t>
            </a:r>
            <a:r>
              <a:rPr lang="en-US" sz="2000" b="1" kern="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model structure</a:t>
            </a:r>
            <a:endParaRPr kumimoji="0" lang="en-GB" sz="2000" b="1" i="0" u="none" strike="noStrike" kern="0" cap="none" spc="0" normalizeH="0" baseline="0" noProof="0" dirty="0" smtClean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3352800" y="2304288"/>
            <a:ext cx="2819400" cy="21031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733800" y="1600200"/>
            <a:ext cx="6096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962400" y="3980688"/>
            <a:ext cx="1143000" cy="914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1"/>
            <a:ext cx="9144000" cy="838199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sz="2800" b="1" dirty="0" smtClean="0">
                <a:solidFill>
                  <a:schemeClr val="bg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Creating a simple fit using a preexisting structure file</a:t>
            </a:r>
            <a:endParaRPr lang="en-US" sz="2400" b="1" dirty="0" smtClean="0">
              <a:solidFill>
                <a:schemeClr val="bg1"/>
              </a:solidFill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8" name="Picture 7" descr="fig2-0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31620" y="1135380"/>
            <a:ext cx="6080760" cy="5570220"/>
          </a:xfrm>
          <a:prstGeom prst="rect">
            <a:avLst/>
          </a:prstGeom>
        </p:spPr>
      </p:pic>
      <p:pic>
        <p:nvPicPr>
          <p:cNvPr id="4" name="Picture 3" descr="fig2-03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31620" y="1135380"/>
            <a:ext cx="6080760" cy="5570220"/>
          </a:xfrm>
          <a:prstGeom prst="rect">
            <a:avLst/>
          </a:prstGeom>
        </p:spPr>
      </p:pic>
      <p:pic>
        <p:nvPicPr>
          <p:cNvPr id="5" name="Picture 4" descr="fig2-04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31620" y="1135380"/>
            <a:ext cx="6080760" cy="5570220"/>
          </a:xfrm>
          <a:prstGeom prst="rect">
            <a:avLst/>
          </a:prstGeom>
        </p:spPr>
      </p:pic>
      <p:pic>
        <p:nvPicPr>
          <p:cNvPr id="6" name="Picture 5" descr="fig2-05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531620" y="1135380"/>
            <a:ext cx="6080760" cy="5570220"/>
          </a:xfrm>
          <a:prstGeom prst="rect">
            <a:avLst/>
          </a:prstGeom>
        </p:spPr>
      </p:pic>
      <p:pic>
        <p:nvPicPr>
          <p:cNvPr id="9" name="Picture 8" descr="fig2-06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524000" y="1143000"/>
            <a:ext cx="6080760" cy="5570220"/>
          </a:xfrm>
          <a:prstGeom prst="rect">
            <a:avLst/>
          </a:prstGeom>
        </p:spPr>
      </p:pic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0" y="762000"/>
            <a:ext cx="914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marL="223838" lvl="0" indent="-223838" algn="ctr" defTabSz="457200" fontAlgn="base">
              <a:spcBef>
                <a:spcPct val="10000"/>
              </a:spcBef>
              <a:spcAft>
                <a:spcPct val="0"/>
              </a:spcAft>
              <a:buClr>
                <a:schemeClr val="tx2">
                  <a:lumMod val="50000"/>
                </a:schemeClr>
              </a:buClr>
              <a:buSzPct val="75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kern="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Reviewing the fit parameters and conditions</a:t>
            </a:r>
            <a:endParaRPr kumimoji="0" lang="en-GB" sz="2000" b="1" i="0" u="none" strike="noStrike" kern="0" cap="none" spc="0" normalizeH="0" baseline="0" noProof="0" dirty="0" smtClean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3105912" y="1600200"/>
            <a:ext cx="6858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895600" y="1981200"/>
            <a:ext cx="1219200" cy="990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219200" y="3810000"/>
            <a:ext cx="1219200" cy="990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466088" y="3029712"/>
            <a:ext cx="6858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1"/>
            <a:ext cx="9144000" cy="838199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sz="2800" b="1" dirty="0" smtClean="0">
                <a:solidFill>
                  <a:schemeClr val="bg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Creating a simple fit using a preexisting structure file</a:t>
            </a:r>
            <a:endParaRPr lang="en-US" sz="2400" b="1" dirty="0" smtClean="0">
              <a:solidFill>
                <a:schemeClr val="bg1"/>
              </a:solidFill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8" name="Picture 7" descr="fig2-0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31620" y="1135380"/>
            <a:ext cx="6080760" cy="5570220"/>
          </a:xfrm>
          <a:prstGeom prst="rect">
            <a:avLst/>
          </a:prstGeom>
        </p:spPr>
      </p:pic>
      <p:pic>
        <p:nvPicPr>
          <p:cNvPr id="4" name="Picture 3" descr="fig2-03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31620" y="1135380"/>
            <a:ext cx="6080760" cy="5570220"/>
          </a:xfrm>
          <a:prstGeom prst="rect">
            <a:avLst/>
          </a:prstGeom>
        </p:spPr>
      </p:pic>
      <p:pic>
        <p:nvPicPr>
          <p:cNvPr id="5" name="Picture 4" descr="fig2-04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31620" y="1135380"/>
            <a:ext cx="6080760" cy="5570220"/>
          </a:xfrm>
          <a:prstGeom prst="rect">
            <a:avLst/>
          </a:prstGeom>
        </p:spPr>
      </p:pic>
      <p:pic>
        <p:nvPicPr>
          <p:cNvPr id="6" name="Picture 5" descr="fig2-05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531620" y="1135380"/>
            <a:ext cx="6080760" cy="5570220"/>
          </a:xfrm>
          <a:prstGeom prst="rect">
            <a:avLst/>
          </a:prstGeom>
        </p:spPr>
      </p:pic>
      <p:pic>
        <p:nvPicPr>
          <p:cNvPr id="9" name="Picture 8" descr="fig2-06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531620" y="1135380"/>
            <a:ext cx="6080760" cy="5570220"/>
          </a:xfrm>
          <a:prstGeom prst="rect">
            <a:avLst/>
          </a:prstGeom>
        </p:spPr>
      </p:pic>
      <p:pic>
        <p:nvPicPr>
          <p:cNvPr id="10" name="Picture 9" descr="fig2-07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531620" y="1135380"/>
            <a:ext cx="6080760" cy="5570220"/>
          </a:xfrm>
          <a:prstGeom prst="rect">
            <a:avLst/>
          </a:prstGeom>
        </p:spPr>
      </p:pic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0" y="762000"/>
            <a:ext cx="914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marL="223838" lvl="0" indent="-223838" algn="ctr" defTabSz="457200" fontAlgn="base">
              <a:spcBef>
                <a:spcPct val="10000"/>
              </a:spcBef>
              <a:spcAft>
                <a:spcPct val="0"/>
              </a:spcAft>
              <a:buClr>
                <a:schemeClr val="tx2">
                  <a:lumMod val="50000"/>
                </a:schemeClr>
              </a:buClr>
              <a:buSzPct val="75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kern="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The refinement progress is displayed in the PDFfit2 Output panel.</a:t>
            </a:r>
            <a:endParaRPr kumimoji="0" lang="en-GB" sz="2000" b="1" i="0" u="none" strike="noStrike" kern="0" cap="none" spc="0" normalizeH="0" baseline="0" noProof="0" dirty="0" smtClean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3831336" y="1819656"/>
            <a:ext cx="1447800" cy="1219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447800" y="6202680"/>
            <a:ext cx="38862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524000" y="5943600"/>
            <a:ext cx="6858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1"/>
            <a:ext cx="9144000" cy="838199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sz="2800" b="1" dirty="0" smtClean="0">
                <a:solidFill>
                  <a:schemeClr val="bg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Creating a simple fit using a preexisting structure file</a:t>
            </a:r>
            <a:endParaRPr lang="en-US" sz="2400" b="1" dirty="0" smtClean="0">
              <a:solidFill>
                <a:schemeClr val="bg1"/>
              </a:solidFill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8" name="Picture 7" descr="fig2-0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31620" y="1135380"/>
            <a:ext cx="6080760" cy="5570220"/>
          </a:xfrm>
          <a:prstGeom prst="rect">
            <a:avLst/>
          </a:prstGeom>
        </p:spPr>
      </p:pic>
      <p:pic>
        <p:nvPicPr>
          <p:cNvPr id="4" name="Picture 3" descr="fig2-03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31620" y="1135380"/>
            <a:ext cx="6080760" cy="5570220"/>
          </a:xfrm>
          <a:prstGeom prst="rect">
            <a:avLst/>
          </a:prstGeom>
        </p:spPr>
      </p:pic>
      <p:pic>
        <p:nvPicPr>
          <p:cNvPr id="5" name="Picture 4" descr="fig2-04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31620" y="1135380"/>
            <a:ext cx="6080760" cy="5570220"/>
          </a:xfrm>
          <a:prstGeom prst="rect">
            <a:avLst/>
          </a:prstGeom>
        </p:spPr>
      </p:pic>
      <p:pic>
        <p:nvPicPr>
          <p:cNvPr id="6" name="Picture 5" descr="fig2-05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531620" y="1135380"/>
            <a:ext cx="6080760" cy="5570220"/>
          </a:xfrm>
          <a:prstGeom prst="rect">
            <a:avLst/>
          </a:prstGeom>
        </p:spPr>
      </p:pic>
      <p:pic>
        <p:nvPicPr>
          <p:cNvPr id="9" name="Picture 8" descr="fig2-06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531620" y="1135380"/>
            <a:ext cx="6080760" cy="5570220"/>
          </a:xfrm>
          <a:prstGeom prst="rect">
            <a:avLst/>
          </a:prstGeom>
        </p:spPr>
      </p:pic>
      <p:pic>
        <p:nvPicPr>
          <p:cNvPr id="10" name="Picture 9" descr="fig2-07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531620" y="1135380"/>
            <a:ext cx="6080760" cy="5570220"/>
          </a:xfrm>
          <a:prstGeom prst="rect">
            <a:avLst/>
          </a:prstGeom>
        </p:spPr>
      </p:pic>
      <p:pic>
        <p:nvPicPr>
          <p:cNvPr id="12" name="Picture 11" descr="fig2-08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531620" y="1135380"/>
            <a:ext cx="6080760" cy="5570220"/>
          </a:xfrm>
          <a:prstGeom prst="rect">
            <a:avLst/>
          </a:prstGeom>
        </p:spPr>
      </p:pic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0" y="762000"/>
            <a:ext cx="914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marL="223838" lvl="0" indent="-223838" algn="ctr" defTabSz="457200" fontAlgn="base">
              <a:spcBef>
                <a:spcPct val="10000"/>
              </a:spcBef>
              <a:spcAft>
                <a:spcPct val="0"/>
              </a:spcAft>
              <a:buClr>
                <a:schemeClr val="tx2">
                  <a:lumMod val="50000"/>
                </a:schemeClr>
              </a:buClr>
              <a:buSzPct val="75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kern="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Updating the set of initial values of refined parameters.</a:t>
            </a:r>
            <a:endParaRPr kumimoji="0" lang="en-GB" sz="2000" b="1" i="0" u="none" strike="noStrike" kern="0" cap="none" spc="0" normalizeH="0" baseline="0" noProof="0" dirty="0" smtClean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3831336" y="1905000"/>
            <a:ext cx="2569464" cy="1447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105912" y="1600200"/>
            <a:ext cx="6858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1"/>
            <a:ext cx="9144000" cy="838199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sz="2800" b="1" dirty="0" smtClean="0">
                <a:solidFill>
                  <a:schemeClr val="bg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Creating a simple fit using a preexisting structure file</a:t>
            </a:r>
            <a:endParaRPr lang="en-US" sz="2400" b="1" dirty="0" smtClean="0">
              <a:solidFill>
                <a:schemeClr val="bg1"/>
              </a:solidFill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8" name="Picture 7" descr="fig2-0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31620" y="1135380"/>
            <a:ext cx="6080760" cy="5570220"/>
          </a:xfrm>
          <a:prstGeom prst="rect">
            <a:avLst/>
          </a:prstGeom>
        </p:spPr>
      </p:pic>
      <p:pic>
        <p:nvPicPr>
          <p:cNvPr id="4" name="Picture 3" descr="fig2-03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31620" y="1135380"/>
            <a:ext cx="6080760" cy="5570220"/>
          </a:xfrm>
          <a:prstGeom prst="rect">
            <a:avLst/>
          </a:prstGeom>
        </p:spPr>
      </p:pic>
      <p:pic>
        <p:nvPicPr>
          <p:cNvPr id="5" name="Picture 4" descr="fig2-04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31620" y="1135380"/>
            <a:ext cx="6080760" cy="5570220"/>
          </a:xfrm>
          <a:prstGeom prst="rect">
            <a:avLst/>
          </a:prstGeom>
        </p:spPr>
      </p:pic>
      <p:pic>
        <p:nvPicPr>
          <p:cNvPr id="6" name="Picture 5" descr="fig2-05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531620" y="1135380"/>
            <a:ext cx="6080760" cy="5570220"/>
          </a:xfrm>
          <a:prstGeom prst="rect">
            <a:avLst/>
          </a:prstGeom>
        </p:spPr>
      </p:pic>
      <p:pic>
        <p:nvPicPr>
          <p:cNvPr id="9" name="Picture 8" descr="fig2-06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531620" y="1135380"/>
            <a:ext cx="6080760" cy="5570220"/>
          </a:xfrm>
          <a:prstGeom prst="rect">
            <a:avLst/>
          </a:prstGeom>
        </p:spPr>
      </p:pic>
      <p:pic>
        <p:nvPicPr>
          <p:cNvPr id="10" name="Picture 9" descr="fig2-07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531620" y="1135380"/>
            <a:ext cx="6080760" cy="5570220"/>
          </a:xfrm>
          <a:prstGeom prst="rect">
            <a:avLst/>
          </a:prstGeom>
        </p:spPr>
      </p:pic>
      <p:pic>
        <p:nvPicPr>
          <p:cNvPr id="12" name="Picture 11" descr="fig2-08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531620" y="1135380"/>
            <a:ext cx="6080760" cy="5570220"/>
          </a:xfrm>
          <a:prstGeom prst="rect">
            <a:avLst/>
          </a:prstGeom>
        </p:spPr>
      </p:pic>
      <p:pic>
        <p:nvPicPr>
          <p:cNvPr id="11" name="Picture 10" descr="fig2-09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501338" y="1133605"/>
            <a:ext cx="6118662" cy="5585281"/>
          </a:xfrm>
          <a:prstGeom prst="rect">
            <a:avLst/>
          </a:prstGeom>
        </p:spPr>
      </p:pic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0" y="762000"/>
            <a:ext cx="914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marL="223838" lvl="0" indent="-223838" algn="ctr" defTabSz="457200" fontAlgn="base">
              <a:spcBef>
                <a:spcPct val="10000"/>
              </a:spcBef>
              <a:spcAft>
                <a:spcPct val="0"/>
              </a:spcAft>
              <a:buClr>
                <a:schemeClr val="tx2">
                  <a:lumMod val="50000"/>
                </a:schemeClr>
              </a:buClr>
              <a:buSzPct val="75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kern="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An example of </a:t>
            </a:r>
            <a:r>
              <a:rPr lang="en-US" sz="2000" kern="0" dirty="0" err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PDFgui</a:t>
            </a:r>
            <a:r>
              <a:rPr lang="en-US" sz="2000" kern="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plotting capabilities: displaying a fit.</a:t>
            </a:r>
            <a:endParaRPr kumimoji="0" lang="en-GB" sz="2000" b="1" i="0" u="none" strike="noStrike" kern="0" cap="none" spc="0" normalizeH="0" baseline="0" noProof="0" dirty="0" smtClean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1"/>
            <a:ext cx="9144000" cy="838199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sz="2800" b="1" dirty="0" smtClean="0">
                <a:solidFill>
                  <a:schemeClr val="bg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Creating a simple fit using a preexisting structure file</a:t>
            </a:r>
            <a:endParaRPr lang="en-US" sz="2400" b="1" dirty="0" smtClean="0">
              <a:solidFill>
                <a:schemeClr val="bg1"/>
              </a:solidFill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8" name="Picture 7" descr="fig2-0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31620" y="1135380"/>
            <a:ext cx="6080760" cy="5570220"/>
          </a:xfrm>
          <a:prstGeom prst="rect">
            <a:avLst/>
          </a:prstGeom>
        </p:spPr>
      </p:pic>
      <p:pic>
        <p:nvPicPr>
          <p:cNvPr id="4" name="Picture 3" descr="fig2-03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31620" y="1135380"/>
            <a:ext cx="6080760" cy="5570220"/>
          </a:xfrm>
          <a:prstGeom prst="rect">
            <a:avLst/>
          </a:prstGeom>
        </p:spPr>
      </p:pic>
      <p:pic>
        <p:nvPicPr>
          <p:cNvPr id="5" name="Picture 4" descr="fig2-04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31620" y="1135380"/>
            <a:ext cx="6080760" cy="5570220"/>
          </a:xfrm>
          <a:prstGeom prst="rect">
            <a:avLst/>
          </a:prstGeom>
        </p:spPr>
      </p:pic>
      <p:pic>
        <p:nvPicPr>
          <p:cNvPr id="6" name="Picture 5" descr="fig2-05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531620" y="1135380"/>
            <a:ext cx="6080760" cy="5570220"/>
          </a:xfrm>
          <a:prstGeom prst="rect">
            <a:avLst/>
          </a:prstGeom>
        </p:spPr>
      </p:pic>
      <p:pic>
        <p:nvPicPr>
          <p:cNvPr id="9" name="Picture 8" descr="fig2-06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531620" y="1135380"/>
            <a:ext cx="6080760" cy="5570220"/>
          </a:xfrm>
          <a:prstGeom prst="rect">
            <a:avLst/>
          </a:prstGeom>
        </p:spPr>
      </p:pic>
      <p:pic>
        <p:nvPicPr>
          <p:cNvPr id="10" name="Picture 9" descr="fig2-07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531620" y="1135380"/>
            <a:ext cx="6080760" cy="5570220"/>
          </a:xfrm>
          <a:prstGeom prst="rect">
            <a:avLst/>
          </a:prstGeom>
        </p:spPr>
      </p:pic>
      <p:pic>
        <p:nvPicPr>
          <p:cNvPr id="12" name="Picture 11" descr="fig2-08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531620" y="1135380"/>
            <a:ext cx="6080760" cy="5570220"/>
          </a:xfrm>
          <a:prstGeom prst="rect">
            <a:avLst/>
          </a:prstGeom>
        </p:spPr>
      </p:pic>
      <p:pic>
        <p:nvPicPr>
          <p:cNvPr id="11" name="Picture 10" descr="fig2-09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501338" y="1133605"/>
            <a:ext cx="6118662" cy="5585281"/>
          </a:xfrm>
          <a:prstGeom prst="rect">
            <a:avLst/>
          </a:prstGeom>
        </p:spPr>
      </p:pic>
      <p:pic>
        <p:nvPicPr>
          <p:cNvPr id="13" name="Picture 12" descr="fig2-10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485708" y="1143000"/>
            <a:ext cx="6116004" cy="5586807"/>
          </a:xfrm>
          <a:prstGeom prst="rect">
            <a:avLst/>
          </a:prstGeom>
        </p:spPr>
      </p:pic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0" y="762000"/>
            <a:ext cx="914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marL="223838" lvl="0" indent="-223838" algn="ctr" defTabSz="457200" fontAlgn="base">
              <a:spcBef>
                <a:spcPct val="10000"/>
              </a:spcBef>
              <a:spcAft>
                <a:spcPct val="0"/>
              </a:spcAft>
              <a:buClr>
                <a:schemeClr val="tx2">
                  <a:lumMod val="50000"/>
                </a:schemeClr>
              </a:buClr>
              <a:buSzPct val="75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kern="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An example of </a:t>
            </a:r>
            <a:r>
              <a:rPr lang="en-US" sz="2000" kern="0" dirty="0" err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PDFgui</a:t>
            </a:r>
            <a:r>
              <a:rPr lang="en-US" sz="2000" kern="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plotting capabilities: displaying a parameter.</a:t>
            </a:r>
            <a:endParaRPr kumimoji="0" lang="en-GB" sz="2000" b="1" i="0" u="none" strike="noStrike" kern="0" cap="none" spc="0" normalizeH="0" baseline="0" noProof="0" dirty="0" smtClean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1"/>
            <a:ext cx="9144000" cy="838199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sz="2800" b="1" dirty="0" smtClean="0">
                <a:solidFill>
                  <a:schemeClr val="bg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Creating a simple fit using a preexisting structure file</a:t>
            </a:r>
            <a:endParaRPr lang="en-US" sz="2400" b="1" dirty="0" smtClean="0">
              <a:solidFill>
                <a:schemeClr val="bg1"/>
              </a:solidFill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8" name="Picture 7" descr="fig2-0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31620" y="1135380"/>
            <a:ext cx="6080760" cy="5570220"/>
          </a:xfrm>
          <a:prstGeom prst="rect">
            <a:avLst/>
          </a:prstGeom>
        </p:spPr>
      </p:pic>
      <p:pic>
        <p:nvPicPr>
          <p:cNvPr id="14" name="Picture 13" descr="fig2-1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24000" y="1143001"/>
            <a:ext cx="6093094" cy="5562600"/>
          </a:xfrm>
          <a:prstGeom prst="rect">
            <a:avLst/>
          </a:prstGeom>
        </p:spPr>
      </p:pic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0" y="762000"/>
            <a:ext cx="914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marL="223838" lvl="0" indent="-223838" algn="ctr" defTabSz="457200" fontAlgn="base">
              <a:spcBef>
                <a:spcPct val="10000"/>
              </a:spcBef>
              <a:spcAft>
                <a:spcPct val="0"/>
              </a:spcAft>
              <a:buClr>
                <a:schemeClr val="tx2">
                  <a:lumMod val="50000"/>
                </a:schemeClr>
              </a:buClr>
              <a:buSzPct val="75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kern="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Using “Journal” feature can be a convenient way for taking notes.</a:t>
            </a:r>
            <a:endParaRPr kumimoji="0" lang="en-GB" sz="2000" b="1" i="0" u="none" strike="noStrike" kern="0" cap="none" spc="0" normalizeH="0" baseline="0" noProof="0" dirty="0" smtClean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1"/>
            <a:ext cx="9144000" cy="838199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sz="2800" b="1" dirty="0" smtClean="0">
                <a:solidFill>
                  <a:schemeClr val="bg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Building structure model using crystal symmetry</a:t>
            </a:r>
          </a:p>
        </p:txBody>
      </p:sp>
      <p:pic>
        <p:nvPicPr>
          <p:cNvPr id="8" name="Picture 7" descr="fig2-0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31620" y="1135380"/>
            <a:ext cx="6080760" cy="5570220"/>
          </a:xfrm>
          <a:prstGeom prst="rect">
            <a:avLst/>
          </a:prstGeom>
        </p:spPr>
      </p:pic>
      <p:pic>
        <p:nvPicPr>
          <p:cNvPr id="14" name="Picture 13" descr="fig2-1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24000" y="1143001"/>
            <a:ext cx="6093094" cy="5562600"/>
          </a:xfrm>
          <a:prstGeom prst="rect">
            <a:avLst/>
          </a:prstGeom>
        </p:spPr>
      </p:pic>
      <p:pic>
        <p:nvPicPr>
          <p:cNvPr id="5" name="Picture 4" descr="fig3-01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14400" y="1143000"/>
            <a:ext cx="7325458" cy="5562600"/>
          </a:xfrm>
          <a:prstGeom prst="rect">
            <a:avLst/>
          </a:prstGeom>
        </p:spPr>
      </p:pic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0" y="762000"/>
            <a:ext cx="914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marL="223838" lvl="0" indent="-223838" algn="ctr" defTabSz="457200" fontAlgn="base">
              <a:spcBef>
                <a:spcPct val="10000"/>
              </a:spcBef>
              <a:spcAft>
                <a:spcPct val="0"/>
              </a:spcAft>
              <a:buClr>
                <a:schemeClr val="tx2">
                  <a:lumMod val="50000"/>
                </a:schemeClr>
              </a:buClr>
              <a:buSzPct val="75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kern="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Expanding the </a:t>
            </a:r>
            <a:r>
              <a:rPr lang="en-US" sz="2000" b="1" kern="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unit cell</a:t>
            </a:r>
            <a:r>
              <a:rPr lang="en-US" sz="2000" kern="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using space group information.</a:t>
            </a:r>
            <a:endParaRPr kumimoji="0" lang="en-GB" sz="2000" b="1" i="0" u="none" strike="noStrike" kern="0" cap="none" spc="0" normalizeH="0" baseline="0" noProof="0" dirty="0" smtClean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2837688" y="1752600"/>
            <a:ext cx="6858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</a:t>
            </a:r>
            <a:r>
              <a:rPr lang="en-US" dirty="0" err="1" smtClean="0"/>
              <a:t>PDFgui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Go to diffpy.org</a:t>
            </a:r>
          </a:p>
          <a:p>
            <a:r>
              <a:rPr lang="en-US" dirty="0" smtClean="0"/>
              <a:t>Select </a:t>
            </a:r>
            <a:r>
              <a:rPr lang="en-US" dirty="0" err="1" smtClean="0"/>
              <a:t>pdfgui</a:t>
            </a:r>
            <a:r>
              <a:rPr lang="en-US" dirty="0" smtClean="0"/>
              <a:t> from the “Products” dropdown</a:t>
            </a:r>
          </a:p>
          <a:p>
            <a:r>
              <a:rPr lang="en-US" dirty="0" smtClean="0"/>
              <a:t>Follow the instructions</a:t>
            </a:r>
          </a:p>
          <a:p>
            <a:pPr lvl="1"/>
            <a:r>
              <a:rPr lang="en-US" dirty="0" smtClean="0"/>
              <a:t>If you don’t have Anaconda installed I recommend installing </a:t>
            </a:r>
            <a:r>
              <a:rPr lang="en-US" dirty="0" err="1" smtClean="0"/>
              <a:t>miniconda</a:t>
            </a:r>
            <a:endParaRPr lang="en-US" dirty="0" smtClean="0"/>
          </a:p>
          <a:p>
            <a:r>
              <a:rPr lang="en-US" dirty="0" smtClean="0"/>
              <a:t>If all else fails, install the windows executable </a:t>
            </a:r>
            <a:r>
              <a:rPr lang="en-US" dirty="0"/>
              <a:t>version instead (</a:t>
            </a:r>
            <a:r>
              <a:rPr lang="en-US" dirty="0" smtClean="0"/>
              <a:t>diffpy-1.0-r3067.exe)</a:t>
            </a:r>
          </a:p>
        </p:txBody>
      </p:sp>
    </p:spTree>
    <p:extLst>
      <p:ext uri="{BB962C8B-B14F-4D97-AF65-F5344CB8AC3E}">
        <p14:creationId xmlns:p14="http://schemas.microsoft.com/office/powerpoint/2010/main" val="7460014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1"/>
            <a:ext cx="9144000" cy="838199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sz="2800" b="1" dirty="0" smtClean="0">
                <a:solidFill>
                  <a:schemeClr val="bg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Building structure model using crystal symmetry</a:t>
            </a:r>
          </a:p>
        </p:txBody>
      </p:sp>
      <p:pic>
        <p:nvPicPr>
          <p:cNvPr id="8" name="Picture 7" descr="fig2-0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31620" y="1135380"/>
            <a:ext cx="6080760" cy="5570220"/>
          </a:xfrm>
          <a:prstGeom prst="rect">
            <a:avLst/>
          </a:prstGeom>
        </p:spPr>
      </p:pic>
      <p:pic>
        <p:nvPicPr>
          <p:cNvPr id="14" name="Picture 13" descr="fig2-1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24000" y="1143001"/>
            <a:ext cx="6093094" cy="5562600"/>
          </a:xfrm>
          <a:prstGeom prst="rect">
            <a:avLst/>
          </a:prstGeom>
        </p:spPr>
      </p:pic>
      <p:pic>
        <p:nvPicPr>
          <p:cNvPr id="5" name="Picture 4" descr="fig3-01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14400" y="1143000"/>
            <a:ext cx="7325458" cy="5562600"/>
          </a:xfrm>
          <a:prstGeom prst="rect">
            <a:avLst/>
          </a:prstGeom>
        </p:spPr>
      </p:pic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0" y="762000"/>
            <a:ext cx="914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marL="223838" lvl="0" indent="-223838" algn="ctr" defTabSz="457200" fontAlgn="base">
              <a:spcBef>
                <a:spcPct val="10000"/>
              </a:spcBef>
              <a:spcAft>
                <a:spcPct val="0"/>
              </a:spcAft>
              <a:buClr>
                <a:schemeClr val="tx2">
                  <a:lumMod val="50000"/>
                </a:schemeClr>
              </a:buClr>
              <a:buSzPct val="75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kern="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Setting up </a:t>
            </a:r>
            <a:r>
              <a:rPr lang="en-US" sz="2000" b="1" kern="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symmetry constraints</a:t>
            </a:r>
            <a:r>
              <a:rPr lang="en-US" sz="2000" kern="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to be used in a refinement.</a:t>
            </a:r>
            <a:endParaRPr kumimoji="0" lang="en-GB" sz="2000" b="1" i="0" u="none" strike="noStrike" kern="0" cap="none" spc="0" normalizeH="0" baseline="0" noProof="0" dirty="0" smtClean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pic>
        <p:nvPicPr>
          <p:cNvPr id="9" name="Picture 8" descr="fig3-02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05256" y="1152144"/>
            <a:ext cx="7315200" cy="5513694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>
            <a:off x="3532632" y="1752600"/>
            <a:ext cx="7620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1"/>
            <a:ext cx="9144000" cy="838199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sz="2800" b="1" dirty="0" smtClean="0">
                <a:solidFill>
                  <a:schemeClr val="bg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Calculating PDF from a structure</a:t>
            </a:r>
          </a:p>
        </p:txBody>
      </p:sp>
      <p:pic>
        <p:nvPicPr>
          <p:cNvPr id="8" name="Picture 7" descr="fig2-0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31620" y="1135380"/>
            <a:ext cx="6080760" cy="5570220"/>
          </a:xfrm>
          <a:prstGeom prst="rect">
            <a:avLst/>
          </a:prstGeom>
        </p:spPr>
      </p:pic>
      <p:pic>
        <p:nvPicPr>
          <p:cNvPr id="14" name="Picture 13" descr="fig2-1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24000" y="1143001"/>
            <a:ext cx="6093094" cy="5562600"/>
          </a:xfrm>
          <a:prstGeom prst="rect">
            <a:avLst/>
          </a:prstGeom>
        </p:spPr>
      </p:pic>
      <p:pic>
        <p:nvPicPr>
          <p:cNvPr id="5" name="Picture 4" descr="fig3-01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14400" y="1143000"/>
            <a:ext cx="7325458" cy="5562600"/>
          </a:xfrm>
          <a:prstGeom prst="rect">
            <a:avLst/>
          </a:prstGeom>
        </p:spPr>
      </p:pic>
      <p:pic>
        <p:nvPicPr>
          <p:cNvPr id="9" name="Picture 8" descr="fig3-03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14400" y="1143000"/>
            <a:ext cx="7315200" cy="5541540"/>
          </a:xfrm>
          <a:prstGeom prst="rect">
            <a:avLst/>
          </a:prstGeom>
        </p:spPr>
      </p:pic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0" y="762000"/>
            <a:ext cx="914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marL="223838" lvl="0" indent="-223838" algn="ctr" defTabSz="457200" fontAlgn="base">
              <a:spcBef>
                <a:spcPct val="10000"/>
              </a:spcBef>
              <a:spcAft>
                <a:spcPct val="0"/>
              </a:spcAft>
              <a:buClr>
                <a:schemeClr val="tx2">
                  <a:lumMod val="50000"/>
                </a:schemeClr>
              </a:buClr>
              <a:buSzPct val="75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kern="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An example of the calculation configuration panel.</a:t>
            </a:r>
            <a:endParaRPr kumimoji="0" lang="en-GB" sz="2000" b="1" i="0" u="none" strike="noStrike" kern="0" cap="none" spc="0" normalizeH="0" baseline="0" noProof="0" dirty="0" smtClean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1"/>
            <a:ext cx="9144000" cy="838199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sz="2800" b="1" dirty="0" smtClean="0">
                <a:solidFill>
                  <a:schemeClr val="bg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Multistage fitting </a:t>
            </a:r>
          </a:p>
        </p:txBody>
      </p:sp>
      <p:pic>
        <p:nvPicPr>
          <p:cNvPr id="8" name="Picture 7" descr="fig2-0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31620" y="1135380"/>
            <a:ext cx="6080760" cy="5570220"/>
          </a:xfrm>
          <a:prstGeom prst="rect">
            <a:avLst/>
          </a:prstGeom>
        </p:spPr>
      </p:pic>
      <p:pic>
        <p:nvPicPr>
          <p:cNvPr id="14" name="Picture 13" descr="fig2-1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24000" y="1143001"/>
            <a:ext cx="6093094" cy="5562600"/>
          </a:xfrm>
          <a:prstGeom prst="rect">
            <a:avLst/>
          </a:prstGeom>
        </p:spPr>
      </p:pic>
      <p:pic>
        <p:nvPicPr>
          <p:cNvPr id="5" name="Picture 4" descr="fig3-01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14400" y="1143000"/>
            <a:ext cx="7325458" cy="5562600"/>
          </a:xfrm>
          <a:prstGeom prst="rect">
            <a:avLst/>
          </a:prstGeom>
        </p:spPr>
      </p:pic>
      <p:pic>
        <p:nvPicPr>
          <p:cNvPr id="9" name="Picture 8" descr="fig3-03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14400" y="1143000"/>
            <a:ext cx="7315200" cy="5541540"/>
          </a:xfrm>
          <a:prstGeom prst="rect">
            <a:avLst/>
          </a:prstGeom>
        </p:spPr>
      </p:pic>
      <p:pic>
        <p:nvPicPr>
          <p:cNvPr id="10" name="Picture 9" descr="fig3-04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14400" y="1143000"/>
            <a:ext cx="7315200" cy="5541540"/>
          </a:xfrm>
          <a:prstGeom prst="rect">
            <a:avLst/>
          </a:prstGeom>
        </p:spPr>
      </p:pic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0" y="762000"/>
            <a:ext cx="914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marL="223838" lvl="0" indent="-223838" algn="ctr" defTabSz="457200" fontAlgn="base">
              <a:spcBef>
                <a:spcPct val="10000"/>
              </a:spcBef>
              <a:spcAft>
                <a:spcPct val="0"/>
              </a:spcAft>
              <a:buClr>
                <a:schemeClr val="tx2">
                  <a:lumMod val="50000"/>
                </a:schemeClr>
              </a:buClr>
              <a:buSzPct val="75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kern="0" noProof="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Sequential refinement where fits are chronologically linked</a:t>
            </a:r>
            <a:endParaRPr kumimoji="0" lang="en-GB" sz="2000" b="1" i="0" u="none" strike="noStrike" kern="0" cap="none" spc="0" normalizeH="0" baseline="0" noProof="0" dirty="0" smtClean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1"/>
            <a:ext cx="9144000" cy="838199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sz="2800" b="1" dirty="0" smtClean="0">
                <a:solidFill>
                  <a:schemeClr val="bg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Sequential fitting of incremental r-series</a:t>
            </a:r>
          </a:p>
        </p:txBody>
      </p:sp>
      <p:pic>
        <p:nvPicPr>
          <p:cNvPr id="8" name="Picture 7" descr="fig2-0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31620" y="1135380"/>
            <a:ext cx="6080760" cy="5570220"/>
          </a:xfrm>
          <a:prstGeom prst="rect">
            <a:avLst/>
          </a:prstGeom>
        </p:spPr>
      </p:pic>
      <p:pic>
        <p:nvPicPr>
          <p:cNvPr id="14" name="Picture 13" descr="fig2-1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24000" y="1143001"/>
            <a:ext cx="6093094" cy="5562600"/>
          </a:xfrm>
          <a:prstGeom prst="rect">
            <a:avLst/>
          </a:prstGeom>
        </p:spPr>
      </p:pic>
      <p:pic>
        <p:nvPicPr>
          <p:cNvPr id="5" name="Picture 4" descr="fig3-01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14400" y="1143000"/>
            <a:ext cx="7325458" cy="5562600"/>
          </a:xfrm>
          <a:prstGeom prst="rect">
            <a:avLst/>
          </a:prstGeom>
        </p:spPr>
      </p:pic>
      <p:pic>
        <p:nvPicPr>
          <p:cNvPr id="9" name="Picture 8" descr="fig3-03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14400" y="1143000"/>
            <a:ext cx="7315200" cy="5541540"/>
          </a:xfrm>
          <a:prstGeom prst="rect">
            <a:avLst/>
          </a:prstGeom>
        </p:spPr>
      </p:pic>
      <p:pic>
        <p:nvPicPr>
          <p:cNvPr id="10" name="Picture 9" descr="fig3-04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14400" y="1143000"/>
            <a:ext cx="7315200" cy="5541540"/>
          </a:xfrm>
          <a:prstGeom prst="rect">
            <a:avLst/>
          </a:prstGeom>
        </p:spPr>
      </p:pic>
      <p:pic>
        <p:nvPicPr>
          <p:cNvPr id="11" name="Picture 10" descr="fig3-05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14399" y="1143000"/>
            <a:ext cx="7343001" cy="5562600"/>
          </a:xfrm>
          <a:prstGeom prst="rect">
            <a:avLst/>
          </a:prstGeom>
        </p:spPr>
      </p:pic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0" y="762000"/>
            <a:ext cx="914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marL="223838" lvl="0" indent="-223838" algn="ctr" defTabSz="457200" fontAlgn="base">
              <a:spcBef>
                <a:spcPct val="10000"/>
              </a:spcBef>
              <a:spcAft>
                <a:spcPct val="0"/>
              </a:spcAft>
              <a:buClr>
                <a:schemeClr val="tx2">
                  <a:lumMod val="50000"/>
                </a:schemeClr>
              </a:buClr>
              <a:buSzPct val="75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kern="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Appearance of the setup panel for specifying an incremental r-series fit conditions.</a:t>
            </a:r>
            <a:endParaRPr kumimoji="0" lang="en-GB" sz="2000" b="1" i="0" u="none" strike="noStrike" kern="0" cap="none" spc="0" normalizeH="0" baseline="0" noProof="0" dirty="0" smtClean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1"/>
            <a:ext cx="9144000" cy="838199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sz="2800" b="1" dirty="0" smtClean="0">
                <a:solidFill>
                  <a:schemeClr val="bg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Sequential fitting of temperature series</a:t>
            </a:r>
          </a:p>
        </p:txBody>
      </p:sp>
      <p:pic>
        <p:nvPicPr>
          <p:cNvPr id="8" name="Picture 7" descr="fig2-0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31620" y="1135380"/>
            <a:ext cx="6080760" cy="5570220"/>
          </a:xfrm>
          <a:prstGeom prst="rect">
            <a:avLst/>
          </a:prstGeom>
        </p:spPr>
      </p:pic>
      <p:pic>
        <p:nvPicPr>
          <p:cNvPr id="14" name="Picture 13" descr="fig2-1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24000" y="1143001"/>
            <a:ext cx="6093094" cy="5562600"/>
          </a:xfrm>
          <a:prstGeom prst="rect">
            <a:avLst/>
          </a:prstGeom>
        </p:spPr>
      </p:pic>
      <p:pic>
        <p:nvPicPr>
          <p:cNvPr id="5" name="Picture 4" descr="fig3-01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14400" y="1143000"/>
            <a:ext cx="7325458" cy="5562600"/>
          </a:xfrm>
          <a:prstGeom prst="rect">
            <a:avLst/>
          </a:prstGeom>
        </p:spPr>
      </p:pic>
      <p:pic>
        <p:nvPicPr>
          <p:cNvPr id="9" name="Picture 8" descr="fig3-03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14400" y="1143000"/>
            <a:ext cx="7315200" cy="5541540"/>
          </a:xfrm>
          <a:prstGeom prst="rect">
            <a:avLst/>
          </a:prstGeom>
        </p:spPr>
      </p:pic>
      <p:pic>
        <p:nvPicPr>
          <p:cNvPr id="10" name="Picture 9" descr="fig3-04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14400" y="1143000"/>
            <a:ext cx="7315200" cy="5541540"/>
          </a:xfrm>
          <a:prstGeom prst="rect">
            <a:avLst/>
          </a:prstGeom>
        </p:spPr>
      </p:pic>
      <p:pic>
        <p:nvPicPr>
          <p:cNvPr id="11" name="Picture 10" descr="fig3-05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14399" y="1143000"/>
            <a:ext cx="7343001" cy="5562600"/>
          </a:xfrm>
          <a:prstGeom prst="rect">
            <a:avLst/>
          </a:prstGeom>
        </p:spPr>
      </p:pic>
      <p:pic>
        <p:nvPicPr>
          <p:cNvPr id="12" name="Picture 11" descr="fig3-06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14400" y="1131570"/>
            <a:ext cx="7358089" cy="5574030"/>
          </a:xfrm>
          <a:prstGeom prst="rect">
            <a:avLst/>
          </a:prstGeom>
        </p:spPr>
      </p:pic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0" y="762000"/>
            <a:ext cx="914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marL="223838" lvl="0" indent="-223838" algn="ctr" defTabSz="457200" fontAlgn="base">
              <a:spcBef>
                <a:spcPct val="10000"/>
              </a:spcBef>
              <a:spcAft>
                <a:spcPct val="0"/>
              </a:spcAft>
              <a:buClr>
                <a:schemeClr val="tx2">
                  <a:lumMod val="50000"/>
                </a:schemeClr>
              </a:buClr>
              <a:buSzPct val="75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kern="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Setting up a T-series sequential refinement for LaMnO</a:t>
            </a:r>
            <a:r>
              <a:rPr lang="en-US" sz="2000" kern="0" baseline="-2500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3</a:t>
            </a:r>
            <a:r>
              <a:rPr lang="en-US" sz="2000" kern="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. </a:t>
            </a:r>
            <a:endParaRPr kumimoji="0" lang="en-GB" sz="2000" b="1" i="0" u="none" strike="noStrike" kern="0" cap="none" spc="0" normalizeH="0" baseline="0" noProof="0" dirty="0" smtClean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0" y="6172200"/>
            <a:ext cx="914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marL="223838" lvl="0" indent="-223838" algn="ctr" defTabSz="457200" fontAlgn="base">
              <a:spcBef>
                <a:spcPct val="10000"/>
              </a:spcBef>
              <a:spcAft>
                <a:spcPct val="0"/>
              </a:spcAft>
              <a:buClr>
                <a:schemeClr val="tx2">
                  <a:lumMod val="50000"/>
                </a:schemeClr>
              </a:buClr>
              <a:buSzPct val="75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kern="0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Ordering by temperature will ensure that the fits are linked correctly.</a:t>
            </a:r>
            <a:endParaRPr kumimoji="0" lang="en-GB" sz="20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1"/>
            <a:ext cx="9144000" cy="838199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sz="28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Sequential fitting of temperature series</a:t>
            </a:r>
          </a:p>
        </p:txBody>
      </p:sp>
      <p:pic>
        <p:nvPicPr>
          <p:cNvPr id="8" name="Picture 7" descr="fig2-0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31620" y="1135380"/>
            <a:ext cx="6080760" cy="5570220"/>
          </a:xfrm>
          <a:prstGeom prst="rect">
            <a:avLst/>
          </a:prstGeom>
        </p:spPr>
      </p:pic>
      <p:pic>
        <p:nvPicPr>
          <p:cNvPr id="14" name="Picture 13" descr="fig2-1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24000" y="1143001"/>
            <a:ext cx="6093094" cy="5562600"/>
          </a:xfrm>
          <a:prstGeom prst="rect">
            <a:avLst/>
          </a:prstGeom>
        </p:spPr>
      </p:pic>
      <p:pic>
        <p:nvPicPr>
          <p:cNvPr id="5" name="Picture 4" descr="fig3-01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14400" y="1143000"/>
            <a:ext cx="7325458" cy="5562600"/>
          </a:xfrm>
          <a:prstGeom prst="rect">
            <a:avLst/>
          </a:prstGeom>
        </p:spPr>
      </p:pic>
      <p:pic>
        <p:nvPicPr>
          <p:cNvPr id="9" name="Picture 8" descr="fig3-03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14400" y="1143000"/>
            <a:ext cx="7315200" cy="5541540"/>
          </a:xfrm>
          <a:prstGeom prst="rect">
            <a:avLst/>
          </a:prstGeom>
        </p:spPr>
      </p:pic>
      <p:pic>
        <p:nvPicPr>
          <p:cNvPr id="10" name="Picture 9" descr="fig3-04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14400" y="1143000"/>
            <a:ext cx="7315200" cy="5541540"/>
          </a:xfrm>
          <a:prstGeom prst="rect">
            <a:avLst/>
          </a:prstGeom>
        </p:spPr>
      </p:pic>
      <p:pic>
        <p:nvPicPr>
          <p:cNvPr id="11" name="Picture 10" descr="fig3-05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14399" y="1143000"/>
            <a:ext cx="7343001" cy="5562600"/>
          </a:xfrm>
          <a:prstGeom prst="rect">
            <a:avLst/>
          </a:prstGeom>
        </p:spPr>
      </p:pic>
      <p:pic>
        <p:nvPicPr>
          <p:cNvPr id="12" name="Picture 11" descr="fig3-06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14400" y="1131570"/>
            <a:ext cx="7358089" cy="5574030"/>
          </a:xfrm>
          <a:prstGeom prst="rect">
            <a:avLst/>
          </a:prstGeom>
        </p:spPr>
      </p:pic>
      <p:pic>
        <p:nvPicPr>
          <p:cNvPr id="13" name="Picture 12" descr="fig3-07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14400" y="1143000"/>
            <a:ext cx="7361725" cy="5562600"/>
          </a:xfrm>
          <a:prstGeom prst="rect">
            <a:avLst/>
          </a:prstGeom>
        </p:spPr>
      </p:pic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0" y="762000"/>
            <a:ext cx="914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marL="223838" lvl="0" indent="-223838" algn="ctr" defTabSz="457200" fontAlgn="base">
              <a:spcBef>
                <a:spcPct val="10000"/>
              </a:spcBef>
              <a:spcAft>
                <a:spcPct val="0"/>
              </a:spcAft>
              <a:buClr>
                <a:schemeClr val="tx2">
                  <a:lumMod val="50000"/>
                </a:schemeClr>
              </a:buClr>
              <a:buSzPct val="75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kern="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Displaying refinement results as a function of external parameter: T-series refinement</a:t>
            </a:r>
            <a:endParaRPr kumimoji="0" lang="en-GB" sz="2000" b="1" i="0" u="none" strike="noStrike" kern="0" cap="none" spc="0" normalizeH="0" baseline="0" noProof="0" dirty="0" smtClean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1"/>
            <a:ext cx="9144000" cy="838199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sz="2800" b="1" dirty="0" smtClean="0">
                <a:solidFill>
                  <a:schemeClr val="bg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Sequential fitting of doping series </a:t>
            </a:r>
          </a:p>
        </p:txBody>
      </p:sp>
      <p:pic>
        <p:nvPicPr>
          <p:cNvPr id="8" name="Picture 7" descr="fig2-0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31620" y="1135380"/>
            <a:ext cx="6080760" cy="5570220"/>
          </a:xfrm>
          <a:prstGeom prst="rect">
            <a:avLst/>
          </a:prstGeom>
        </p:spPr>
      </p:pic>
      <p:pic>
        <p:nvPicPr>
          <p:cNvPr id="14" name="Picture 13" descr="fig2-1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24000" y="1143001"/>
            <a:ext cx="6093094" cy="5562600"/>
          </a:xfrm>
          <a:prstGeom prst="rect">
            <a:avLst/>
          </a:prstGeom>
        </p:spPr>
      </p:pic>
      <p:pic>
        <p:nvPicPr>
          <p:cNvPr id="5" name="Picture 4" descr="fig3-01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14400" y="1143000"/>
            <a:ext cx="7325458" cy="5562600"/>
          </a:xfrm>
          <a:prstGeom prst="rect">
            <a:avLst/>
          </a:prstGeom>
        </p:spPr>
      </p:pic>
      <p:pic>
        <p:nvPicPr>
          <p:cNvPr id="9" name="Picture 8" descr="fig3-03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14400" y="1143000"/>
            <a:ext cx="7315200" cy="5541540"/>
          </a:xfrm>
          <a:prstGeom prst="rect">
            <a:avLst/>
          </a:prstGeom>
        </p:spPr>
      </p:pic>
      <p:pic>
        <p:nvPicPr>
          <p:cNvPr id="10" name="Picture 9" descr="fig3-04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14400" y="1143000"/>
            <a:ext cx="7315200" cy="5541540"/>
          </a:xfrm>
          <a:prstGeom prst="rect">
            <a:avLst/>
          </a:prstGeom>
        </p:spPr>
      </p:pic>
      <p:pic>
        <p:nvPicPr>
          <p:cNvPr id="11" name="Picture 10" descr="fig3-05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14399" y="1143000"/>
            <a:ext cx="7343001" cy="5562600"/>
          </a:xfrm>
          <a:prstGeom prst="rect">
            <a:avLst/>
          </a:prstGeom>
        </p:spPr>
      </p:pic>
      <p:pic>
        <p:nvPicPr>
          <p:cNvPr id="12" name="Picture 11" descr="fig3-06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14400" y="1131570"/>
            <a:ext cx="7358089" cy="5574030"/>
          </a:xfrm>
          <a:prstGeom prst="rect">
            <a:avLst/>
          </a:prstGeom>
        </p:spPr>
      </p:pic>
      <p:pic>
        <p:nvPicPr>
          <p:cNvPr id="13" name="Picture 12" descr="fig3-07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14400" y="1143000"/>
            <a:ext cx="7361725" cy="5562600"/>
          </a:xfrm>
          <a:prstGeom prst="rect">
            <a:avLst/>
          </a:prstGeom>
        </p:spPr>
      </p:pic>
      <p:pic>
        <p:nvPicPr>
          <p:cNvPr id="15" name="Picture 14" descr="fig3-08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914399" y="1131570"/>
            <a:ext cx="7358089" cy="5574030"/>
          </a:xfrm>
          <a:prstGeom prst="rect">
            <a:avLst/>
          </a:prstGeom>
        </p:spPr>
      </p:pic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0" y="762000"/>
            <a:ext cx="914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marL="223838" lvl="0" indent="-223838" algn="ctr" defTabSz="457200" fontAlgn="base">
              <a:spcBef>
                <a:spcPct val="10000"/>
              </a:spcBef>
              <a:spcAft>
                <a:spcPct val="0"/>
              </a:spcAft>
              <a:buClr>
                <a:schemeClr val="tx2">
                  <a:lumMod val="50000"/>
                </a:schemeClr>
              </a:buClr>
              <a:buSzPct val="75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kern="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Loading of the Ca-doping data series of LaMnO</a:t>
            </a:r>
            <a:r>
              <a:rPr lang="en-US" sz="2000" kern="0" baseline="-2500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3</a:t>
            </a:r>
            <a:r>
              <a:rPr lang="en-US" sz="2000" kern="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system.</a:t>
            </a:r>
            <a:endParaRPr kumimoji="0" lang="en-GB" sz="2000" b="1" i="0" u="none" strike="noStrike" kern="0" cap="none" spc="0" normalizeH="0" baseline="0" noProof="0" dirty="0" smtClean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0" y="6172200"/>
            <a:ext cx="914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marL="223838" lvl="0" indent="-223838" algn="ctr" defTabSz="457200" fontAlgn="base">
              <a:spcBef>
                <a:spcPct val="10000"/>
              </a:spcBef>
              <a:spcAft>
                <a:spcPct val="0"/>
              </a:spcAft>
              <a:buClr>
                <a:schemeClr val="tx2">
                  <a:lumMod val="50000"/>
                </a:schemeClr>
              </a:buClr>
              <a:buSzPct val="75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kern="0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Verify that proper doping assignment was carried out!</a:t>
            </a:r>
            <a:endParaRPr kumimoji="0" lang="en-GB" sz="20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1"/>
            <a:ext cx="9144000" cy="838199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sz="28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Sequential fitting of doping series </a:t>
            </a:r>
          </a:p>
        </p:txBody>
      </p:sp>
      <p:pic>
        <p:nvPicPr>
          <p:cNvPr id="8" name="Picture 7" descr="fig2-0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31620" y="1135380"/>
            <a:ext cx="6080760" cy="5570220"/>
          </a:xfrm>
          <a:prstGeom prst="rect">
            <a:avLst/>
          </a:prstGeom>
        </p:spPr>
      </p:pic>
      <p:pic>
        <p:nvPicPr>
          <p:cNvPr id="14" name="Picture 13" descr="fig2-1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24000" y="1143001"/>
            <a:ext cx="6093094" cy="5562600"/>
          </a:xfrm>
          <a:prstGeom prst="rect">
            <a:avLst/>
          </a:prstGeom>
        </p:spPr>
      </p:pic>
      <p:pic>
        <p:nvPicPr>
          <p:cNvPr id="5" name="Picture 4" descr="fig3-01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14400" y="1143000"/>
            <a:ext cx="7325458" cy="5562600"/>
          </a:xfrm>
          <a:prstGeom prst="rect">
            <a:avLst/>
          </a:prstGeom>
        </p:spPr>
      </p:pic>
      <p:pic>
        <p:nvPicPr>
          <p:cNvPr id="9" name="Picture 8" descr="fig3-03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14400" y="1143000"/>
            <a:ext cx="7315200" cy="5541540"/>
          </a:xfrm>
          <a:prstGeom prst="rect">
            <a:avLst/>
          </a:prstGeom>
        </p:spPr>
      </p:pic>
      <p:pic>
        <p:nvPicPr>
          <p:cNvPr id="10" name="Picture 9" descr="fig3-04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14400" y="1143000"/>
            <a:ext cx="7315200" cy="5541540"/>
          </a:xfrm>
          <a:prstGeom prst="rect">
            <a:avLst/>
          </a:prstGeom>
        </p:spPr>
      </p:pic>
      <p:pic>
        <p:nvPicPr>
          <p:cNvPr id="11" name="Picture 10" descr="fig3-05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14399" y="1143000"/>
            <a:ext cx="7343001" cy="5562600"/>
          </a:xfrm>
          <a:prstGeom prst="rect">
            <a:avLst/>
          </a:prstGeom>
        </p:spPr>
      </p:pic>
      <p:pic>
        <p:nvPicPr>
          <p:cNvPr id="12" name="Picture 11" descr="fig3-06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14400" y="1131570"/>
            <a:ext cx="7358089" cy="5574030"/>
          </a:xfrm>
          <a:prstGeom prst="rect">
            <a:avLst/>
          </a:prstGeom>
        </p:spPr>
      </p:pic>
      <p:pic>
        <p:nvPicPr>
          <p:cNvPr id="13" name="Picture 12" descr="fig3-07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14400" y="1143000"/>
            <a:ext cx="7361725" cy="5562600"/>
          </a:xfrm>
          <a:prstGeom prst="rect">
            <a:avLst/>
          </a:prstGeom>
        </p:spPr>
      </p:pic>
      <p:pic>
        <p:nvPicPr>
          <p:cNvPr id="15" name="Picture 14" descr="fig3-08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914399" y="1131570"/>
            <a:ext cx="7358089" cy="5574030"/>
          </a:xfrm>
          <a:prstGeom prst="rect">
            <a:avLst/>
          </a:prstGeom>
        </p:spPr>
      </p:pic>
      <p:pic>
        <p:nvPicPr>
          <p:cNvPr id="17" name="Picture 16" descr="fig3-09.pn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14401" y="1143000"/>
            <a:ext cx="7391399" cy="5585022"/>
          </a:xfrm>
          <a:prstGeom prst="rect">
            <a:avLst/>
          </a:prstGeom>
        </p:spPr>
      </p:pic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0" y="762000"/>
            <a:ext cx="914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marL="223838" lvl="0" indent="-223838" algn="ctr" defTabSz="457200" fontAlgn="base">
              <a:spcBef>
                <a:spcPct val="10000"/>
              </a:spcBef>
              <a:spcAft>
                <a:spcPct val="0"/>
              </a:spcAft>
              <a:buClr>
                <a:schemeClr val="tx2">
                  <a:lumMod val="50000"/>
                </a:schemeClr>
              </a:buClr>
              <a:buSzPct val="75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kern="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Displaying refinement results as a function of external parameter: </a:t>
            </a:r>
            <a:r>
              <a:rPr lang="en-US" sz="2000" kern="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doping series refinement</a:t>
            </a:r>
            <a:endParaRPr kumimoji="0" lang="en-GB" sz="2000" b="1" i="0" u="none" strike="noStrike" kern="0" cap="none" spc="0" normalizeH="0" baseline="0" noProof="0" dirty="0" smtClean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1"/>
            <a:ext cx="9144000" cy="838199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sz="2800" b="1" dirty="0" err="1" smtClean="0">
                <a:solidFill>
                  <a:schemeClr val="bg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Nanoparticle</a:t>
            </a:r>
            <a:r>
              <a:rPr lang="en-US" sz="2800" b="1" dirty="0" smtClean="0">
                <a:solidFill>
                  <a:schemeClr val="bg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 structure</a:t>
            </a:r>
          </a:p>
        </p:txBody>
      </p:sp>
      <p:pic>
        <p:nvPicPr>
          <p:cNvPr id="8" name="Picture 7" descr="fig2-0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31620" y="1135380"/>
            <a:ext cx="6080760" cy="5570220"/>
          </a:xfrm>
          <a:prstGeom prst="rect">
            <a:avLst/>
          </a:prstGeom>
        </p:spPr>
      </p:pic>
      <p:pic>
        <p:nvPicPr>
          <p:cNvPr id="14" name="Picture 13" descr="fig2-1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24000" y="1143001"/>
            <a:ext cx="6093094" cy="5562600"/>
          </a:xfrm>
          <a:prstGeom prst="rect">
            <a:avLst/>
          </a:prstGeom>
        </p:spPr>
      </p:pic>
      <p:pic>
        <p:nvPicPr>
          <p:cNvPr id="5" name="Picture 4" descr="fig3-01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14400" y="1143000"/>
            <a:ext cx="7325458" cy="5562600"/>
          </a:xfrm>
          <a:prstGeom prst="rect">
            <a:avLst/>
          </a:prstGeom>
        </p:spPr>
      </p:pic>
      <p:pic>
        <p:nvPicPr>
          <p:cNvPr id="9" name="Picture 8" descr="fig3-03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14400" y="1143000"/>
            <a:ext cx="7315200" cy="5541540"/>
          </a:xfrm>
          <a:prstGeom prst="rect">
            <a:avLst/>
          </a:prstGeom>
        </p:spPr>
      </p:pic>
      <p:pic>
        <p:nvPicPr>
          <p:cNvPr id="10" name="Picture 9" descr="fig3-04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14400" y="1143000"/>
            <a:ext cx="7315200" cy="5541540"/>
          </a:xfrm>
          <a:prstGeom prst="rect">
            <a:avLst/>
          </a:prstGeom>
        </p:spPr>
      </p:pic>
      <p:pic>
        <p:nvPicPr>
          <p:cNvPr id="11" name="Picture 10" descr="fig3-05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14399" y="1143000"/>
            <a:ext cx="7343001" cy="5562600"/>
          </a:xfrm>
          <a:prstGeom prst="rect">
            <a:avLst/>
          </a:prstGeom>
        </p:spPr>
      </p:pic>
      <p:pic>
        <p:nvPicPr>
          <p:cNvPr id="12" name="Picture 11" descr="fig3-06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14400" y="1131570"/>
            <a:ext cx="7358089" cy="5574030"/>
          </a:xfrm>
          <a:prstGeom prst="rect">
            <a:avLst/>
          </a:prstGeom>
        </p:spPr>
      </p:pic>
      <p:pic>
        <p:nvPicPr>
          <p:cNvPr id="13" name="Picture 12" descr="fig3-07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14400" y="1143000"/>
            <a:ext cx="7361725" cy="5562600"/>
          </a:xfrm>
          <a:prstGeom prst="rect">
            <a:avLst/>
          </a:prstGeom>
        </p:spPr>
      </p:pic>
      <p:pic>
        <p:nvPicPr>
          <p:cNvPr id="15" name="Picture 14" descr="fig3-08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914399" y="1131570"/>
            <a:ext cx="7358089" cy="5574030"/>
          </a:xfrm>
          <a:prstGeom prst="rect">
            <a:avLst/>
          </a:prstGeom>
        </p:spPr>
      </p:pic>
      <p:pic>
        <p:nvPicPr>
          <p:cNvPr id="17" name="Picture 16" descr="fig3-09.pn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14401" y="1143000"/>
            <a:ext cx="7391399" cy="5585022"/>
          </a:xfrm>
          <a:prstGeom prst="rect">
            <a:avLst/>
          </a:prstGeom>
        </p:spPr>
      </p:pic>
      <p:pic>
        <p:nvPicPr>
          <p:cNvPr id="16" name="Picture 15" descr="fig3-10.pn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914399" y="1143000"/>
            <a:ext cx="7391401" cy="5603456"/>
          </a:xfrm>
          <a:prstGeom prst="rect">
            <a:avLst/>
          </a:prstGeom>
        </p:spPr>
      </p:pic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0" y="762000"/>
            <a:ext cx="914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marL="223838" lvl="0" indent="-223838" algn="ctr" defTabSz="457200" fontAlgn="base">
              <a:spcBef>
                <a:spcPct val="10000"/>
              </a:spcBef>
              <a:spcAft>
                <a:spcPct val="0"/>
              </a:spcAft>
              <a:buClr>
                <a:schemeClr val="tx2">
                  <a:lumMod val="50000"/>
                </a:schemeClr>
              </a:buClr>
              <a:buSzPct val="75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kern="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Fitting the structure of a </a:t>
            </a:r>
            <a:r>
              <a:rPr lang="en-US" kern="0" dirty="0" err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nanoparticle</a:t>
            </a:r>
            <a:r>
              <a:rPr lang="en-US" kern="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: 3nm </a:t>
            </a:r>
            <a:r>
              <a:rPr lang="en-US" kern="0" dirty="0" err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CdSe</a:t>
            </a:r>
            <a:r>
              <a:rPr lang="en-US" kern="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en-US" kern="0" dirty="0" err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nanoparticle</a:t>
            </a:r>
            <a:r>
              <a:rPr lang="en-US" kern="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example</a:t>
            </a:r>
            <a:endParaRPr kumimoji="0" lang="en-GB" sz="2000" b="1" i="0" u="none" strike="noStrike" kern="0" cap="none" spc="0" normalizeH="0" baseline="0" noProof="0" dirty="0" smtClean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1"/>
            <a:ext cx="9144000" cy="838199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sz="2800" b="1" dirty="0" smtClean="0">
                <a:solidFill>
                  <a:schemeClr val="bg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Displaying the structure</a:t>
            </a:r>
          </a:p>
        </p:txBody>
      </p:sp>
      <p:pic>
        <p:nvPicPr>
          <p:cNvPr id="8" name="Picture 7" descr="fig2-0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31620" y="1135380"/>
            <a:ext cx="6080760" cy="5570220"/>
          </a:xfrm>
          <a:prstGeom prst="rect">
            <a:avLst/>
          </a:prstGeom>
        </p:spPr>
      </p:pic>
      <p:pic>
        <p:nvPicPr>
          <p:cNvPr id="14" name="Picture 13" descr="fig2-1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24000" y="1143001"/>
            <a:ext cx="6093094" cy="5562600"/>
          </a:xfrm>
          <a:prstGeom prst="rect">
            <a:avLst/>
          </a:prstGeom>
        </p:spPr>
      </p:pic>
      <p:pic>
        <p:nvPicPr>
          <p:cNvPr id="5" name="Picture 4" descr="fig3-01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14400" y="1143000"/>
            <a:ext cx="7325458" cy="5562600"/>
          </a:xfrm>
          <a:prstGeom prst="rect">
            <a:avLst/>
          </a:prstGeom>
        </p:spPr>
      </p:pic>
      <p:pic>
        <p:nvPicPr>
          <p:cNvPr id="9" name="Picture 8" descr="fig3-03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14400" y="1143000"/>
            <a:ext cx="7315200" cy="5541540"/>
          </a:xfrm>
          <a:prstGeom prst="rect">
            <a:avLst/>
          </a:prstGeom>
        </p:spPr>
      </p:pic>
      <p:pic>
        <p:nvPicPr>
          <p:cNvPr id="10" name="Picture 9" descr="fig3-04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14400" y="1143000"/>
            <a:ext cx="7315200" cy="5541540"/>
          </a:xfrm>
          <a:prstGeom prst="rect">
            <a:avLst/>
          </a:prstGeom>
        </p:spPr>
      </p:pic>
      <p:pic>
        <p:nvPicPr>
          <p:cNvPr id="11" name="Picture 10" descr="fig3-05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14399" y="1143000"/>
            <a:ext cx="7343001" cy="5562600"/>
          </a:xfrm>
          <a:prstGeom prst="rect">
            <a:avLst/>
          </a:prstGeom>
        </p:spPr>
      </p:pic>
      <p:pic>
        <p:nvPicPr>
          <p:cNvPr id="12" name="Picture 11" descr="fig3-06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14400" y="1131570"/>
            <a:ext cx="7358089" cy="5574030"/>
          </a:xfrm>
          <a:prstGeom prst="rect">
            <a:avLst/>
          </a:prstGeom>
        </p:spPr>
      </p:pic>
      <p:pic>
        <p:nvPicPr>
          <p:cNvPr id="13" name="Picture 12" descr="fig3-07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14400" y="1143000"/>
            <a:ext cx="7361725" cy="5562600"/>
          </a:xfrm>
          <a:prstGeom prst="rect">
            <a:avLst/>
          </a:prstGeom>
        </p:spPr>
      </p:pic>
      <p:pic>
        <p:nvPicPr>
          <p:cNvPr id="15" name="Picture 14" descr="fig3-08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914399" y="1131570"/>
            <a:ext cx="7358089" cy="5574030"/>
          </a:xfrm>
          <a:prstGeom prst="rect">
            <a:avLst/>
          </a:prstGeom>
        </p:spPr>
      </p:pic>
      <p:pic>
        <p:nvPicPr>
          <p:cNvPr id="17" name="Picture 16" descr="fig3-09.pn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14401" y="1143000"/>
            <a:ext cx="7391399" cy="5585022"/>
          </a:xfrm>
          <a:prstGeom prst="rect">
            <a:avLst/>
          </a:prstGeom>
        </p:spPr>
      </p:pic>
      <p:pic>
        <p:nvPicPr>
          <p:cNvPr id="16" name="Picture 15" descr="fig3-10.pn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914399" y="1143000"/>
            <a:ext cx="7391401" cy="5603456"/>
          </a:xfrm>
          <a:prstGeom prst="rect">
            <a:avLst/>
          </a:prstGeom>
        </p:spPr>
      </p:pic>
      <p:pic>
        <p:nvPicPr>
          <p:cNvPr id="19" name="Picture 18" descr="fig4-02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932688" y="1143000"/>
            <a:ext cx="7373112" cy="5575686"/>
          </a:xfrm>
          <a:prstGeom prst="rect">
            <a:avLst/>
          </a:prstGeom>
        </p:spPr>
      </p:pic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0" y="762000"/>
            <a:ext cx="914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marL="223838" lvl="0" indent="-223838" algn="ctr" defTabSz="457200" fontAlgn="base">
              <a:spcBef>
                <a:spcPct val="10000"/>
              </a:spcBef>
              <a:spcAft>
                <a:spcPct val="0"/>
              </a:spcAft>
              <a:buClr>
                <a:schemeClr val="tx2">
                  <a:lumMod val="50000"/>
                </a:schemeClr>
              </a:buClr>
              <a:buSzPct val="75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kern="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Using </a:t>
            </a:r>
            <a:r>
              <a:rPr lang="en-US" kern="0" dirty="0" err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AtomEye</a:t>
            </a:r>
            <a:r>
              <a:rPr lang="en-US" kern="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functionality for 3D visualization of the initial and refined PDF structures structure.</a:t>
            </a:r>
            <a:endParaRPr kumimoji="0" lang="en-GB" sz="2000" b="1" i="0" u="none" strike="noStrike" kern="0" cap="none" spc="0" normalizeH="0" baseline="0" noProof="0" dirty="0" smtClean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</a:t>
            </a:r>
            <a:r>
              <a:rPr lang="en-US" dirty="0" err="1" smtClean="0"/>
              <a:t>PDFgui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a terminal</a:t>
            </a:r>
          </a:p>
          <a:p>
            <a:pPr lvl="1"/>
            <a:r>
              <a:rPr lang="en-US" dirty="0" smtClean="0"/>
              <a:t>E.g.,  type </a:t>
            </a:r>
            <a:r>
              <a:rPr lang="en-US" dirty="0" err="1" smtClean="0"/>
              <a:t>cmd</a:t>
            </a:r>
            <a:r>
              <a:rPr lang="en-US" dirty="0" smtClean="0"/>
              <a:t> into the search box on Windows</a:t>
            </a:r>
          </a:p>
          <a:p>
            <a:pPr lvl="1"/>
            <a:r>
              <a:rPr lang="en-US" dirty="0" smtClean="0"/>
              <a:t>“cd” to where you are working</a:t>
            </a:r>
          </a:p>
          <a:p>
            <a:pPr lvl="2"/>
            <a:r>
              <a:rPr lang="en-US" dirty="0" smtClean="0"/>
              <a:t>E.g., cd scratch/toscaland21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1981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1"/>
            <a:ext cx="9144000" cy="838199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sz="2800" b="1" dirty="0" err="1" smtClean="0">
                <a:solidFill>
                  <a:schemeClr val="bg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PDFgui</a:t>
            </a:r>
            <a:r>
              <a:rPr lang="en-US" sz="2800" b="1" dirty="0" smtClean="0">
                <a:solidFill>
                  <a:schemeClr val="bg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 tutorial content</a:t>
            </a:r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0" y="1143000"/>
            <a:ext cx="914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marL="223838" lvl="0" indent="-223838" defTabSz="457200" fontAlgn="base">
              <a:spcBef>
                <a:spcPct val="10000"/>
              </a:spcBef>
              <a:spcAft>
                <a:spcPct val="0"/>
              </a:spcAft>
              <a:buClr>
                <a:schemeClr val="tx2">
                  <a:lumMod val="50000"/>
                </a:schemeClr>
              </a:buClr>
              <a:buSzPct val="75000"/>
              <a:buFont typeface="Wingdings" pitchFamily="2" charset="2"/>
              <a:buChar char="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kern="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Plan is to cover up to 11 examples covering various aspects of </a:t>
            </a:r>
            <a:r>
              <a:rPr lang="en-US" kern="0" dirty="0" err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PDFgui</a:t>
            </a:r>
            <a:r>
              <a:rPr lang="en-US" kern="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functionality</a:t>
            </a:r>
          </a:p>
          <a:p>
            <a:pPr marL="223838" lvl="0" indent="-223838" defTabSz="457200" fontAlgn="base">
              <a:spcBef>
                <a:spcPct val="10000"/>
              </a:spcBef>
              <a:spcAft>
                <a:spcPct val="0"/>
              </a:spcAft>
              <a:buClr>
                <a:schemeClr val="tx2">
                  <a:lumMod val="50000"/>
                </a:schemeClr>
              </a:buClr>
              <a:buSzPct val="75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kern="0" dirty="0" smtClean="0">
              <a:solidFill>
                <a:schemeClr val="tx2">
                  <a:lumMod val="50000"/>
                </a:schemeClr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223838" lvl="0" indent="-223838" defTabSz="457200" fontAlgn="base">
              <a:spcBef>
                <a:spcPct val="10000"/>
              </a:spcBef>
              <a:spcAft>
                <a:spcPct val="0"/>
              </a:spcAft>
              <a:buClr>
                <a:schemeClr val="tx2">
                  <a:lumMod val="50000"/>
                </a:schemeClr>
              </a:buClr>
              <a:buSzPct val="75000"/>
              <a:buFont typeface="Wingdings" pitchFamily="2" charset="2"/>
              <a:buChar char="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kern="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GOALS: </a:t>
            </a:r>
          </a:p>
          <a:p>
            <a:pPr marL="1138238" lvl="2" indent="-223838" defTabSz="457200" fontAlgn="base">
              <a:spcBef>
                <a:spcPct val="10000"/>
              </a:spcBef>
              <a:spcAft>
                <a:spcPct val="0"/>
              </a:spcAft>
              <a:buClr>
                <a:schemeClr val="tx2">
                  <a:lumMod val="50000"/>
                </a:schemeClr>
              </a:buClr>
              <a:buSzPct val="75000"/>
              <a:buFont typeface="Wingdings" pitchFamily="2" charset="2"/>
              <a:buChar char="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kern="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becoming familiar and comfortable with the program</a:t>
            </a:r>
          </a:p>
          <a:p>
            <a:pPr marL="1138238" lvl="2" indent="-223838" defTabSz="457200" fontAlgn="base">
              <a:spcBef>
                <a:spcPct val="10000"/>
              </a:spcBef>
              <a:spcAft>
                <a:spcPct val="0"/>
              </a:spcAft>
              <a:buClr>
                <a:schemeClr val="tx2">
                  <a:lumMod val="50000"/>
                </a:schemeClr>
              </a:buClr>
              <a:buSzPct val="75000"/>
              <a:buFont typeface="Wingdings" pitchFamily="2" charset="2"/>
              <a:buChar char="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kern="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building up basic expertise and awareness of various </a:t>
            </a:r>
            <a:r>
              <a:rPr lang="en-US" kern="0" dirty="0" err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PDFgui</a:t>
            </a:r>
            <a:r>
              <a:rPr lang="en-US" kern="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capabilities</a:t>
            </a:r>
          </a:p>
          <a:p>
            <a:pPr marL="223838" lvl="0" indent="-223838" defTabSz="457200" fontAlgn="base">
              <a:spcBef>
                <a:spcPct val="10000"/>
              </a:spcBef>
              <a:spcAft>
                <a:spcPct val="0"/>
              </a:spcAft>
              <a:buClr>
                <a:schemeClr val="tx2">
                  <a:lumMod val="50000"/>
                </a:schemeClr>
              </a:buClr>
              <a:buSzPct val="75000"/>
              <a:buFont typeface="Wingdings" pitchFamily="2" charset="2"/>
              <a:buChar char="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kern="0" dirty="0" smtClean="0">
              <a:solidFill>
                <a:schemeClr val="tx2">
                  <a:lumMod val="50000"/>
                </a:schemeClr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223838" lvl="0" indent="-223838" defTabSz="457200" fontAlgn="base">
              <a:spcBef>
                <a:spcPct val="10000"/>
              </a:spcBef>
              <a:spcAft>
                <a:spcPct val="0"/>
              </a:spcAft>
              <a:buClr>
                <a:schemeClr val="tx2">
                  <a:lumMod val="50000"/>
                </a:schemeClr>
              </a:buClr>
              <a:buSzPct val="75000"/>
              <a:buFont typeface="Wingdings" pitchFamily="2" charset="2"/>
              <a:buChar char="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kern="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Examples:</a:t>
            </a:r>
          </a:p>
          <a:p>
            <a:pPr marL="223838" lvl="0" indent="-223838" defTabSz="457200" fontAlgn="base">
              <a:spcBef>
                <a:spcPct val="10000"/>
              </a:spcBef>
              <a:spcAft>
                <a:spcPct val="0"/>
              </a:spcAft>
              <a:buClr>
                <a:schemeClr val="tx2">
                  <a:lumMod val="50000"/>
                </a:schemeClr>
              </a:buClr>
              <a:buSzPct val="75000"/>
              <a:buFont typeface="Wingdings" pitchFamily="2" charset="2"/>
              <a:buChar char="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kern="0" dirty="0" smtClean="0">
              <a:solidFill>
                <a:schemeClr val="tx2">
                  <a:lumMod val="50000"/>
                </a:schemeClr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1138238" lvl="2" indent="-223838" defTabSz="457200" fontAlgn="base">
              <a:spcBef>
                <a:spcPct val="10000"/>
              </a:spcBef>
              <a:spcAft>
                <a:spcPct val="0"/>
              </a:spcAft>
              <a:buClr>
                <a:schemeClr val="tx2">
                  <a:lumMod val="50000"/>
                </a:schemeClr>
              </a:buClr>
              <a:buSzPct val="75000"/>
              <a:buFont typeface="Wingdings" pitchFamily="2" charset="2"/>
              <a:buChar char="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kern="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Ni X-ray and neutron data refinement</a:t>
            </a:r>
          </a:p>
          <a:p>
            <a:pPr marL="1138238" lvl="2" indent="-223838" defTabSz="457200" fontAlgn="base">
              <a:spcBef>
                <a:spcPct val="10000"/>
              </a:spcBef>
              <a:spcAft>
                <a:spcPct val="0"/>
              </a:spcAft>
              <a:buClr>
                <a:schemeClr val="tx2">
                  <a:lumMod val="50000"/>
                </a:schemeClr>
              </a:buClr>
              <a:buSzPct val="75000"/>
              <a:buFont typeface="Wingdings" pitchFamily="2" charset="2"/>
              <a:buChar char="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kern="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Ni neutron-</a:t>
            </a:r>
            <a:r>
              <a:rPr lang="en-US" kern="0" dirty="0" err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Xray</a:t>
            </a:r>
            <a:r>
              <a:rPr lang="en-US" kern="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en-US" kern="0" dirty="0" err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corefinement</a:t>
            </a:r>
            <a:endParaRPr lang="en-US" kern="0" dirty="0" smtClean="0">
              <a:solidFill>
                <a:schemeClr val="tx2">
                  <a:lumMod val="50000"/>
                </a:schemeClr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1138238" lvl="2" indent="-223838" defTabSz="457200" fontAlgn="base">
              <a:spcBef>
                <a:spcPct val="10000"/>
              </a:spcBef>
              <a:spcAft>
                <a:spcPct val="0"/>
              </a:spcAft>
              <a:buClr>
                <a:schemeClr val="tx2">
                  <a:lumMod val="50000"/>
                </a:schemeClr>
              </a:buClr>
              <a:buSzPct val="75000"/>
              <a:buFont typeface="Wingdings" pitchFamily="2" charset="2"/>
              <a:buChar char="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kern="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Ni/Si mixture refinement; phase analysis</a:t>
            </a:r>
          </a:p>
          <a:p>
            <a:pPr marL="1138238" lvl="2" indent="-223838" defTabSz="457200" fontAlgn="base">
              <a:spcBef>
                <a:spcPct val="10000"/>
              </a:spcBef>
              <a:spcAft>
                <a:spcPct val="0"/>
              </a:spcAft>
              <a:buClr>
                <a:schemeClr val="tx2">
                  <a:lumMod val="50000"/>
                </a:schemeClr>
              </a:buClr>
              <a:buSzPct val="75000"/>
              <a:buFont typeface="Wingdings" pitchFamily="2" charset="2"/>
              <a:buChar char="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kern="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Ni T-dependence sequential refinement</a:t>
            </a:r>
          </a:p>
          <a:p>
            <a:pPr marL="1138238" lvl="2" indent="-223838" defTabSz="457200" fontAlgn="base">
              <a:spcBef>
                <a:spcPct val="10000"/>
              </a:spcBef>
              <a:spcAft>
                <a:spcPct val="0"/>
              </a:spcAft>
              <a:buClr>
                <a:schemeClr val="tx2">
                  <a:lumMod val="50000"/>
                </a:schemeClr>
              </a:buClr>
              <a:buSzPct val="75000"/>
              <a:buFont typeface="Wingdings" pitchFamily="2" charset="2"/>
              <a:buChar char="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kern="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LaMnO</a:t>
            </a:r>
            <a:r>
              <a:rPr lang="en-GB" kern="0" baseline="-2500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3</a:t>
            </a:r>
            <a:r>
              <a:rPr lang="en-GB" kern="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T-dependence sequential refinement – complex system example</a:t>
            </a:r>
          </a:p>
          <a:p>
            <a:pPr marL="1138238" lvl="2" indent="-223838" defTabSz="457200" fontAlgn="base">
              <a:spcBef>
                <a:spcPct val="10000"/>
              </a:spcBef>
              <a:spcAft>
                <a:spcPct val="0"/>
              </a:spcAft>
              <a:buClr>
                <a:schemeClr val="tx2">
                  <a:lumMod val="50000"/>
                </a:schemeClr>
              </a:buClr>
              <a:buSzPct val="75000"/>
              <a:buFont typeface="Wingdings" pitchFamily="2" charset="2"/>
              <a:buChar char="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kern="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LaMnO</a:t>
            </a:r>
            <a:r>
              <a:rPr lang="en-GB" kern="0" baseline="-2500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3</a:t>
            </a:r>
            <a:r>
              <a:rPr lang="en-GB" kern="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800K data fitting - r-dependent sequential refinement example</a:t>
            </a:r>
          </a:p>
          <a:p>
            <a:pPr marL="1138238" lvl="2" indent="-223838" defTabSz="457200" fontAlgn="base">
              <a:spcBef>
                <a:spcPct val="10000"/>
              </a:spcBef>
              <a:spcAft>
                <a:spcPct val="0"/>
              </a:spcAft>
              <a:buClr>
                <a:schemeClr val="tx2">
                  <a:lumMod val="50000"/>
                </a:schemeClr>
              </a:buClr>
              <a:buSzPct val="75000"/>
              <a:buFont typeface="Wingdings" pitchFamily="2" charset="2"/>
              <a:buChar char="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kern="0" dirty="0" err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Nanoparticle</a:t>
            </a:r>
            <a:r>
              <a:rPr lang="en-GB" kern="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examples: CeO</a:t>
            </a:r>
            <a:r>
              <a:rPr lang="en-GB" kern="0" baseline="-2500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</a:t>
            </a:r>
            <a:r>
              <a:rPr lang="en-GB" kern="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and </a:t>
            </a:r>
            <a:r>
              <a:rPr lang="en-GB" kern="0" dirty="0" err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CdSe</a:t>
            </a:r>
            <a:r>
              <a:rPr lang="en-GB" kern="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systems</a:t>
            </a:r>
          </a:p>
          <a:p>
            <a:pPr marL="1138238" lvl="2" indent="-223838" defTabSz="457200" fontAlgn="base">
              <a:spcBef>
                <a:spcPct val="10000"/>
              </a:spcBef>
              <a:spcAft>
                <a:spcPct val="0"/>
              </a:spcAft>
              <a:buClr>
                <a:schemeClr val="tx2">
                  <a:lumMod val="50000"/>
                </a:schemeClr>
              </a:buClr>
              <a:buSzPct val="75000"/>
              <a:buFont typeface="Wingdings" pitchFamily="2" charset="2"/>
              <a:buChar char="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kern="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La</a:t>
            </a:r>
            <a:r>
              <a:rPr lang="en-GB" kern="0" baseline="-2500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</a:t>
            </a:r>
            <a:r>
              <a:rPr lang="en-GB" kern="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CuO</a:t>
            </a:r>
            <a:r>
              <a:rPr lang="en-GB" kern="0" baseline="-2500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4</a:t>
            </a:r>
            <a:r>
              <a:rPr lang="en-GB" kern="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doping-dependent sequential refinement example</a:t>
            </a:r>
          </a:p>
          <a:p>
            <a:pPr marL="1138238" lvl="2" indent="-223838" defTabSz="457200" fontAlgn="base">
              <a:spcBef>
                <a:spcPct val="10000"/>
              </a:spcBef>
              <a:spcAft>
                <a:spcPct val="0"/>
              </a:spcAft>
              <a:buClr>
                <a:schemeClr val="tx2">
                  <a:lumMod val="50000"/>
                </a:schemeClr>
              </a:buClr>
              <a:buSzPct val="75000"/>
              <a:buFont typeface="Wingdings" pitchFamily="2" charset="2"/>
              <a:buChar char="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kern="0" dirty="0" smtClean="0">
              <a:solidFill>
                <a:schemeClr val="tx2">
                  <a:lumMod val="50000"/>
                </a:schemeClr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1138238" lvl="2" indent="-223838" defTabSz="457200" fontAlgn="base">
              <a:spcBef>
                <a:spcPct val="10000"/>
              </a:spcBef>
              <a:spcAft>
                <a:spcPct val="0"/>
              </a:spcAft>
              <a:buClr>
                <a:schemeClr val="tx2">
                  <a:lumMod val="50000"/>
                </a:schemeClr>
              </a:buClr>
              <a:buSzPct val="75000"/>
              <a:buFont typeface="Wingdings" pitchFamily="2" charset="2"/>
              <a:buChar char="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kumimoji="0" lang="en-GB" i="0" u="none" strike="noStrike" kern="0" cap="none" spc="0" normalizeH="0" baseline="0" noProof="0" dirty="0" smtClean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3124200"/>
            <a:ext cx="9144000" cy="1676400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sz="2800" b="1" dirty="0" smtClean="0">
                <a:solidFill>
                  <a:schemeClr val="bg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Live </a:t>
            </a:r>
            <a:r>
              <a:rPr lang="en-US" sz="2800" b="1" dirty="0" err="1" smtClean="0">
                <a:solidFill>
                  <a:schemeClr val="bg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PDFgui</a:t>
            </a:r>
            <a:r>
              <a:rPr lang="en-US" sz="2800" b="1" dirty="0" smtClean="0">
                <a:solidFill>
                  <a:schemeClr val="bg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 Demo (</a:t>
            </a:r>
            <a:r>
              <a:rPr lang="en-US" sz="2800" b="1" i="1" dirty="0" smtClean="0">
                <a:solidFill>
                  <a:schemeClr val="bg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time permitting</a:t>
            </a:r>
            <a:r>
              <a:rPr lang="en-US" sz="2800" b="1" dirty="0" smtClean="0">
                <a:solidFill>
                  <a:schemeClr val="bg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Installing structure viewer if you like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Download </a:t>
            </a:r>
            <a:r>
              <a:rPr lang="en-US" dirty="0" err="1" smtClean="0"/>
              <a:t>Vesta</a:t>
            </a:r>
            <a:r>
              <a:rPr lang="en-US" dirty="0" smtClean="0"/>
              <a:t> (or another preferred viewer)</a:t>
            </a:r>
          </a:p>
          <a:p>
            <a:pPr lvl="1"/>
            <a:r>
              <a:rPr lang="en-US" dirty="0" smtClean="0"/>
              <a:t>Google for “</a:t>
            </a:r>
            <a:r>
              <a:rPr lang="en-US" dirty="0" err="1" smtClean="0"/>
              <a:t>vesta</a:t>
            </a:r>
            <a:r>
              <a:rPr lang="en-US" dirty="0" smtClean="0"/>
              <a:t> structure viewer” and select “download”</a:t>
            </a:r>
          </a:p>
          <a:p>
            <a:pPr lvl="1"/>
            <a:r>
              <a:rPr lang="en-US" dirty="0" smtClean="0"/>
              <a:t>Download and extract the files, maybe to the programs directory or your computer</a:t>
            </a:r>
          </a:p>
          <a:p>
            <a:pPr lvl="1"/>
            <a:r>
              <a:rPr lang="en-US" dirty="0" smtClean="0"/>
              <a:t>In </a:t>
            </a:r>
            <a:r>
              <a:rPr lang="en-US" dirty="0" err="1" smtClean="0"/>
              <a:t>PDFgui</a:t>
            </a:r>
            <a:r>
              <a:rPr lang="en-US" dirty="0" smtClean="0"/>
              <a:t>, </a:t>
            </a:r>
          </a:p>
          <a:p>
            <a:pPr lvl="2"/>
            <a:r>
              <a:rPr lang="en-US" dirty="0" smtClean="0"/>
              <a:t>Edit -&gt; preferences</a:t>
            </a:r>
          </a:p>
          <a:p>
            <a:pPr lvl="2"/>
            <a:r>
              <a:rPr lang="en-US" dirty="0" smtClean="0"/>
              <a:t>Browse for the vestaXXX.exe file in your extracted download file</a:t>
            </a:r>
          </a:p>
          <a:p>
            <a:pPr lvl="2"/>
            <a:r>
              <a:rPr lang="en-US" dirty="0" smtClean="0"/>
              <a:t>Click 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2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rules of </a:t>
            </a:r>
            <a:r>
              <a:rPr lang="en-US" dirty="0" err="1" smtClean="0"/>
              <a:t>PDFgui</a:t>
            </a:r>
            <a:r>
              <a:rPr lang="en-US" dirty="0" smtClean="0"/>
              <a:t> usage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Join </a:t>
            </a:r>
            <a:r>
              <a:rPr lang="en-US" dirty="0" err="1" smtClean="0"/>
              <a:t>diffpy</a:t>
            </a:r>
            <a:r>
              <a:rPr lang="en-US" dirty="0" smtClean="0"/>
              <a:t>-users Google group and ask questions there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Do it now!  Google for </a:t>
            </a:r>
            <a:r>
              <a:rPr lang="en-US" dirty="0" err="1" smtClean="0"/>
              <a:t>diffpy</a:t>
            </a:r>
            <a:r>
              <a:rPr lang="en-US" dirty="0" smtClean="0"/>
              <a:t>-users and request to join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Every time you are in a happy-place, save your work into a project file (</a:t>
            </a:r>
            <a:r>
              <a:rPr lang="en-US" dirty="0" err="1" smtClean="0"/>
              <a:t>ctl</a:t>
            </a:r>
            <a:r>
              <a:rPr lang="en-US" dirty="0" smtClean="0"/>
              <a:t>-s)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This will save you a lot of time if (as sometimes happens) PDF gets stuck and has to be restarted.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Remember “</a:t>
            </a:r>
            <a:r>
              <a:rPr lang="en-US" dirty="0" err="1" smtClean="0"/>
              <a:t>ctl</a:t>
            </a:r>
            <a:r>
              <a:rPr lang="en-US" dirty="0" smtClean="0"/>
              <a:t>-s”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581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Fits -&gt; New fit, give it a name if you like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Select the fit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Data -&gt; new data set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Browse for data file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If you have a </a:t>
            </a:r>
            <a:r>
              <a:rPr lang="en-US" dirty="0" err="1" smtClean="0"/>
              <a:t>cif</a:t>
            </a:r>
            <a:r>
              <a:rPr lang="en-US" dirty="0" smtClean="0"/>
              <a:t> file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Phases -&gt; browse for the </a:t>
            </a:r>
            <a:r>
              <a:rPr lang="en-US" dirty="0" err="1" smtClean="0"/>
              <a:t>cif</a:t>
            </a:r>
            <a:r>
              <a:rPr lang="en-US" dirty="0" smtClean="0"/>
              <a:t> file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If you don’t have a </a:t>
            </a:r>
            <a:r>
              <a:rPr lang="en-US" dirty="0" err="1" smtClean="0"/>
              <a:t>cif</a:t>
            </a:r>
            <a:r>
              <a:rPr lang="en-US" dirty="0" smtClean="0"/>
              <a:t> yet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Pdfitc.org -&gt; </a:t>
            </a:r>
            <a:r>
              <a:rPr lang="en-US" dirty="0" err="1" smtClean="0"/>
              <a:t>structuremining</a:t>
            </a:r>
            <a:endParaRPr lang="en-US" dirty="0" smtClean="0"/>
          </a:p>
          <a:p>
            <a:pPr marL="1314450" lvl="2" indent="-514350">
              <a:buFont typeface="+mj-lt"/>
              <a:buAutoNum type="arabicPeriod"/>
            </a:pPr>
            <a:r>
              <a:rPr lang="en-US" dirty="0" smtClean="0"/>
              <a:t>Upload the pdf file and give as much info as you have about composition</a:t>
            </a:r>
          </a:p>
          <a:p>
            <a:pPr marL="1314450" lvl="2" indent="-514350">
              <a:buFont typeface="+mj-lt"/>
              <a:buAutoNum type="arabicPeriod"/>
            </a:pPr>
            <a:r>
              <a:rPr lang="en-US" dirty="0" smtClean="0"/>
              <a:t>Download your preferred result and extract the files</a:t>
            </a:r>
          </a:p>
          <a:p>
            <a:pPr marL="1314450" lvl="2" indent="-514350">
              <a:buFont typeface="+mj-lt"/>
              <a:buAutoNum type="arabicPeriod"/>
            </a:pPr>
            <a:r>
              <a:rPr lang="en-US" dirty="0" smtClean="0"/>
              <a:t>In </a:t>
            </a:r>
            <a:r>
              <a:rPr lang="en-US" dirty="0" err="1" smtClean="0"/>
              <a:t>pdfgui</a:t>
            </a:r>
            <a:r>
              <a:rPr lang="en-US" dirty="0" smtClean="0"/>
              <a:t>, browse for the </a:t>
            </a:r>
            <a:r>
              <a:rPr lang="en-US" dirty="0" err="1" smtClean="0"/>
              <a:t>cif</a:t>
            </a:r>
            <a:r>
              <a:rPr lang="en-US" dirty="0" smtClean="0"/>
              <a:t> file and select 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766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suggestions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Sanity checks</a:t>
            </a:r>
          </a:p>
          <a:p>
            <a:pPr lvl="1"/>
            <a:r>
              <a:rPr lang="en-US" dirty="0" smtClean="0"/>
              <a:t>Plot your data, does it look ok?</a:t>
            </a:r>
          </a:p>
          <a:p>
            <a:pPr lvl="1"/>
            <a:r>
              <a:rPr lang="en-US" dirty="0" smtClean="0"/>
              <a:t>Calculate your model before doing a full refinement and plot it, does it look ok, as you expect?</a:t>
            </a:r>
          </a:p>
          <a:p>
            <a:pPr lvl="1"/>
            <a:r>
              <a:rPr lang="en-US" dirty="0" smtClean="0"/>
              <a:t>Check you refinement results, are the numbers ok? A good fit doesn’t necessarily mean a good model!</a:t>
            </a:r>
          </a:p>
          <a:p>
            <a:pPr lvl="1"/>
            <a:r>
              <a:rPr lang="en-US" dirty="0" smtClean="0"/>
              <a:t>Check to see if refined parameters are highly correlated (&gt;90%).  It means that their refined numbers will be somewhat uncertain</a:t>
            </a:r>
          </a:p>
          <a:p>
            <a:pPr lvl="1"/>
            <a:r>
              <a:rPr lang="en-US" smtClean="0"/>
              <a:t>SAVE YOUR PROJECT FREQUENTLY!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727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1"/>
            <a:ext cx="9144000" cy="838199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sz="28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PDFgui</a:t>
            </a:r>
            <a:r>
              <a:rPr lang="en-US" sz="28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: Layout</a:t>
            </a:r>
            <a:endParaRPr lang="en-US" sz="2400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7" descr="fig2-0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31620" y="1135380"/>
            <a:ext cx="6080760" cy="5570220"/>
          </a:xfrm>
          <a:prstGeom prst="rect">
            <a:avLst/>
          </a:prstGeom>
        </p:spPr>
      </p:pic>
      <p:pic>
        <p:nvPicPr>
          <p:cNvPr id="9" name="Picture 8" descr="fig2-0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24000" y="1136602"/>
            <a:ext cx="6079424" cy="5568997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4950046" y="1519535"/>
            <a:ext cx="2669954" cy="461665"/>
            <a:chOff x="4724400" y="1478973"/>
            <a:chExt cx="2669954" cy="461665"/>
          </a:xfrm>
        </p:grpSpPr>
        <p:sp>
          <p:nvSpPr>
            <p:cNvPr id="13" name="Left Arrow 12"/>
            <p:cNvSpPr/>
            <p:nvPr/>
          </p:nvSpPr>
          <p:spPr>
            <a:xfrm>
              <a:off x="4724400" y="1600200"/>
              <a:ext cx="762000" cy="228600"/>
            </a:xfrm>
            <a:prstGeom prst="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472546" y="1478973"/>
              <a:ext cx="192180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rgbClr val="FF0000"/>
                  </a:solidFill>
                </a:rPr>
                <a:t>Tabs to panes</a:t>
              </a:r>
              <a:endParaRPr lang="en-US" sz="24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0" y="762000"/>
            <a:ext cx="914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marL="223838" marR="0" lvl="0" indent="-223838" algn="ctr" defTabSz="457200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>
                <a:schemeClr val="tx2">
                  <a:lumMod val="50000"/>
                </a:schemeClr>
              </a:buClr>
              <a:buSzPct val="75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The layout</a:t>
            </a:r>
            <a:r>
              <a:rPr kumimoji="0" lang="en-GB" sz="2000" b="0" i="0" u="none" strike="noStrike" kern="0" cap="none" spc="0" normalizeH="0" noProof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can be somewhat</a:t>
            </a:r>
            <a:r>
              <a:rPr kumimoji="0" lang="en-GB" sz="2000" b="0" i="0" u="none" strike="noStrike" kern="0" cap="none" spc="0" normalizeH="0" noProof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customized to create comfortable</a:t>
            </a:r>
            <a:r>
              <a:rPr kumimoji="0" lang="en-GB" sz="2000" b="0" i="0" u="none" strike="noStrike" kern="0" cap="none" spc="0" normalizeH="0" noProof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work</a:t>
            </a: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environment</a:t>
            </a:r>
            <a:endParaRPr kumimoji="0" lang="en-GB" b="0" i="0" u="none" strike="noStrike" kern="0" cap="none" spc="0" normalizeH="0" noProof="0" dirty="0" smtClean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1595438" lvl="3" indent="-223838" defTabSz="457200" fontAlgn="base">
              <a:spcBef>
                <a:spcPct val="10000"/>
              </a:spcBef>
              <a:spcAft>
                <a:spcPct val="0"/>
              </a:spcAft>
              <a:buClr>
                <a:schemeClr val="tx2">
                  <a:lumMod val="50000"/>
                </a:schemeClr>
              </a:buClr>
              <a:buSzPct val="75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kumimoji="0" lang="en-GB" sz="2000" b="0" i="0" u="none" strike="noStrike" kern="0" cap="none" spc="0" normalizeH="0" baseline="0" noProof="0" dirty="0" smtClean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1"/>
            <a:ext cx="9144000" cy="838199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sz="2800" b="1" dirty="0" smtClean="0">
                <a:solidFill>
                  <a:schemeClr val="bg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Creating a simple fit using a preexisting structure file</a:t>
            </a:r>
            <a:endParaRPr lang="en-US" sz="2400" b="1" dirty="0" smtClean="0">
              <a:solidFill>
                <a:schemeClr val="bg1"/>
              </a:solidFill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8" name="Picture 7" descr="fig2-0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31620" y="1135380"/>
            <a:ext cx="6080760" cy="5570220"/>
          </a:xfrm>
          <a:prstGeom prst="rect">
            <a:avLst/>
          </a:prstGeom>
        </p:spPr>
      </p:pic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0" y="762000"/>
            <a:ext cx="914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marL="223838" lvl="0" indent="-223838" algn="ctr" defTabSz="457200" fontAlgn="base">
              <a:spcBef>
                <a:spcPct val="10000"/>
              </a:spcBef>
              <a:spcAft>
                <a:spcPct val="0"/>
              </a:spcAft>
              <a:buClr>
                <a:schemeClr val="tx2">
                  <a:lumMod val="50000"/>
                </a:schemeClr>
              </a:buClr>
              <a:buSzPct val="75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kern="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Appearance of a </a:t>
            </a:r>
            <a:r>
              <a:rPr lang="en-US" sz="2000" kern="0" dirty="0" err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PDFgui</a:t>
            </a:r>
            <a:r>
              <a:rPr lang="en-US" sz="2000" kern="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window after a PDF dataset is loaded.</a:t>
            </a:r>
            <a:endParaRPr kumimoji="0" lang="en-GB" sz="2000" b="0" i="0" u="none" strike="noStrike" kern="0" cap="none" spc="0" normalizeH="0" baseline="0" noProof="0" dirty="0" smtClean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19056</TotalTime>
  <Words>851</Words>
  <Application>Microsoft Office PowerPoint</Application>
  <PresentationFormat>On-screen Show (4:3)</PresentationFormat>
  <Paragraphs>111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宋体</vt:lpstr>
      <vt:lpstr>Arial</vt:lpstr>
      <vt:lpstr>Calibri</vt:lpstr>
      <vt:lpstr>Times New Roman</vt:lpstr>
      <vt:lpstr>Wingdings</vt:lpstr>
      <vt:lpstr>Office Theme</vt:lpstr>
      <vt:lpstr>PowerPoint Presentation</vt:lpstr>
      <vt:lpstr>Installing PDFgui</vt:lpstr>
      <vt:lpstr>Running PDFgui</vt:lpstr>
      <vt:lpstr>Installing structure viewer if you like</vt:lpstr>
      <vt:lpstr>Basic rules of PDFgui usage</vt:lpstr>
      <vt:lpstr>Workflow</vt:lpstr>
      <vt:lpstr>Some suggestions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Columbia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bozin</dc:creator>
  <cp:lastModifiedBy>simon.billinge@gmail.com</cp:lastModifiedBy>
  <cp:revision>226</cp:revision>
  <dcterms:created xsi:type="dcterms:W3CDTF">2011-03-18T18:16:25Z</dcterms:created>
  <dcterms:modified xsi:type="dcterms:W3CDTF">2021-09-22T11:54:47Z</dcterms:modified>
</cp:coreProperties>
</file>