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/>
    <p:restoredTop sz="94690"/>
  </p:normalViewPr>
  <p:slideViewPr>
    <p:cSldViewPr snapToGrid="0" snapToObjects="1">
      <p:cViewPr varScale="1">
        <p:scale>
          <a:sx n="108" d="100"/>
          <a:sy n="10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otos.app.goo.gl/p1sp2d77ff7PjcLb9" TargetMode="External"/><Relationship Id="rId4" Type="http://schemas.openxmlformats.org/officeDocument/2006/relationships/hyperlink" Target="https://billllllly.shinyapps.io/Duel_Energy_Decompos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302D-47EA-6740-AFBC-D6B969C88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Three Material Decomposition for Duel Energy 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E0D4F-1A6B-2C44-8A09-7437F2076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Gengxin Shi</a:t>
            </a:r>
          </a:p>
        </p:txBody>
      </p:sp>
    </p:spTree>
    <p:extLst>
      <p:ext uri="{BB962C8B-B14F-4D97-AF65-F5344CB8AC3E}">
        <p14:creationId xmlns:p14="http://schemas.microsoft.com/office/powerpoint/2010/main" val="370329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96E4E-AEBF-2F4B-8001-BD06E11C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12" y="130502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Background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82706-803C-7E4A-BFA4-D8BB866B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91" y="1404800"/>
            <a:ext cx="5449889" cy="4400783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05F6-3C21-0545-A976-EE5C1B7F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73" y="941661"/>
            <a:ext cx="4933326" cy="56610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X-ray image is produced due to cumulative attenuation of X-ray passing through materials 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Higher attenuation and longer path -&gt; less x-ray come through</a:t>
            </a:r>
          </a:p>
          <a:p>
            <a:r>
              <a:rPr lang="en-US" dirty="0">
                <a:solidFill>
                  <a:srgbClr val="EBEBEB"/>
                </a:solidFill>
              </a:rPr>
              <a:t>Attenuation value depend on both </a:t>
            </a:r>
            <a:r>
              <a:rPr lang="en-US" dirty="0">
                <a:solidFill>
                  <a:schemeClr val="accent1"/>
                </a:solidFill>
              </a:rPr>
              <a:t>material</a:t>
            </a:r>
            <a:r>
              <a:rPr lang="en-US" dirty="0">
                <a:solidFill>
                  <a:srgbClr val="EBEBEB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energy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Attenuation of the same material at different energy is </a:t>
            </a:r>
            <a:r>
              <a:rPr lang="en-US" dirty="0">
                <a:solidFill>
                  <a:schemeClr val="accent1"/>
                </a:solidFill>
              </a:rPr>
              <a:t>linearly correlated</a:t>
            </a:r>
          </a:p>
          <a:p>
            <a:r>
              <a:rPr lang="en-US" dirty="0">
                <a:solidFill>
                  <a:srgbClr val="EBEBEB"/>
                </a:solidFill>
              </a:rPr>
              <a:t>Can’t separate mixture of materials with one CT scan </a:t>
            </a:r>
          </a:p>
          <a:p>
            <a:r>
              <a:rPr lang="en-US" dirty="0">
                <a:solidFill>
                  <a:srgbClr val="EBEBEB"/>
                </a:solidFill>
              </a:rPr>
              <a:t>Can </a:t>
            </a:r>
            <a:r>
              <a:rPr lang="en-US" dirty="0">
                <a:solidFill>
                  <a:schemeClr val="accent1"/>
                </a:solidFill>
              </a:rPr>
              <a:t>separate different materials and mixtures </a:t>
            </a:r>
            <a:r>
              <a:rPr lang="en-US" dirty="0">
                <a:solidFill>
                  <a:srgbClr val="EBEBEB"/>
                </a:solidFill>
              </a:rPr>
              <a:t>if have images at two energies</a:t>
            </a:r>
          </a:p>
          <a:p>
            <a:pPr lvl="1"/>
            <a:endParaRPr lang="en-US" dirty="0">
              <a:solidFill>
                <a:srgbClr val="EBEBEB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4278B5-C456-BF49-A16B-9BF3624276D1}"/>
              </a:ext>
            </a:extLst>
          </p:cNvPr>
          <p:cNvCxnSpPr/>
          <p:nvPr/>
        </p:nvCxnSpPr>
        <p:spPr>
          <a:xfrm flipV="1">
            <a:off x="7920841" y="3040083"/>
            <a:ext cx="0" cy="180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6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BB9C-1288-464B-B3D4-89F74FB1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13" y="195943"/>
            <a:ext cx="4166510" cy="13948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Decomposition Implementation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32CAE-0C92-6348-93B6-9DC5E2E3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024" y="893373"/>
            <a:ext cx="4477892" cy="556260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ED0D-CF60-284B-BD6D-A7E98E3E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14" y="1507677"/>
            <a:ext cx="4166509" cy="5071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Two Images at different energy</a:t>
            </a:r>
          </a:p>
          <a:p>
            <a:r>
              <a:rPr lang="en-US" dirty="0">
                <a:solidFill>
                  <a:srgbClr val="EBEBEB"/>
                </a:solidFill>
              </a:rPr>
              <a:t>Sampling the 3 material’s </a:t>
            </a:r>
            <a:r>
              <a:rPr lang="en-US" dirty="0">
                <a:solidFill>
                  <a:schemeClr val="accent1"/>
                </a:solidFill>
              </a:rPr>
              <a:t>pure attenuation value </a:t>
            </a:r>
            <a:r>
              <a:rPr lang="en-US" dirty="0">
                <a:solidFill>
                  <a:srgbClr val="EBEBEB"/>
                </a:solidFill>
              </a:rPr>
              <a:t>at region only that single material exists in both images </a:t>
            </a:r>
          </a:p>
          <a:p>
            <a:r>
              <a:rPr lang="en-US" dirty="0">
                <a:solidFill>
                  <a:srgbClr val="EBEBEB"/>
                </a:solidFill>
              </a:rPr>
              <a:t>Assume Three material’s percent content at each pixel add up to one (only these three materials exists in the whole image)</a:t>
            </a:r>
          </a:p>
          <a:p>
            <a:r>
              <a:rPr lang="en-US" dirty="0">
                <a:solidFill>
                  <a:srgbClr val="EBEBEB"/>
                </a:solidFill>
              </a:rPr>
              <a:t>Percent content of each material at each pixel (Material distribution map)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7B4F2CD2-6DA3-9047-93B0-C80BBB781A54}"/>
              </a:ext>
            </a:extLst>
          </p:cNvPr>
          <p:cNvCxnSpPr/>
          <p:nvPr/>
        </p:nvCxnSpPr>
        <p:spPr>
          <a:xfrm rot="10800000" flipV="1">
            <a:off x="4239492" y="3954483"/>
            <a:ext cx="4275117" cy="1793174"/>
          </a:xfrm>
          <a:prstGeom prst="curvedConnector3">
            <a:avLst>
              <a:gd name="adj1" fmla="val 7611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15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627DF-9F70-8345-9987-58B6447D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84" y="232498"/>
            <a:ext cx="4166510" cy="9852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Shiny app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257-39EE-3540-97A3-E01036DE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6" y="1217761"/>
            <a:ext cx="4344667" cy="378541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1. Take in two CT images</a:t>
            </a:r>
          </a:p>
          <a:p>
            <a:r>
              <a:rPr lang="en-US" dirty="0">
                <a:solidFill>
                  <a:srgbClr val="EBEBEB"/>
                </a:solidFill>
              </a:rPr>
              <a:t>2. Ask user to Define area for decomposition</a:t>
            </a:r>
          </a:p>
          <a:p>
            <a:r>
              <a:rPr lang="en-US" dirty="0">
                <a:solidFill>
                  <a:srgbClr val="EBEBEB"/>
                </a:solidFill>
              </a:rPr>
              <a:t>3. Ask user Sample the three pure materials</a:t>
            </a:r>
          </a:p>
          <a:p>
            <a:r>
              <a:rPr lang="en-US" dirty="0">
                <a:solidFill>
                  <a:srgbClr val="EBEBEB"/>
                </a:solidFill>
              </a:rPr>
              <a:t>4. Perform decomposition</a:t>
            </a:r>
          </a:p>
          <a:p>
            <a:r>
              <a:rPr lang="en-US" dirty="0">
                <a:solidFill>
                  <a:srgbClr val="EBEBEB"/>
                </a:solidFill>
              </a:rPr>
              <a:t>5. Output material percent content map as images</a:t>
            </a:r>
          </a:p>
          <a:p>
            <a:r>
              <a:rPr lang="en-US" dirty="0">
                <a:solidFill>
                  <a:srgbClr val="EBEBEB"/>
                </a:solidFill>
              </a:rPr>
              <a:t>6. When user click on image, show percent content of each material at that pixel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028B-F712-7140-AC53-6A9AD237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531" y="0"/>
            <a:ext cx="4061866" cy="3468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A670E-BB0A-0041-848E-48FBC57D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31" y="3429001"/>
            <a:ext cx="4575748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4D982-F939-1F48-8F17-3E73A87A366D}"/>
              </a:ext>
            </a:extLst>
          </p:cNvPr>
          <p:cNvSpPr txBox="1"/>
          <p:nvPr/>
        </p:nvSpPr>
        <p:spPr>
          <a:xfrm>
            <a:off x="8002192" y="27075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1,2,3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9F972-4677-084A-B138-0DB32AB970B1}"/>
              </a:ext>
            </a:extLst>
          </p:cNvPr>
          <p:cNvSpPr txBox="1"/>
          <p:nvPr/>
        </p:nvSpPr>
        <p:spPr>
          <a:xfrm>
            <a:off x="5954480" y="60781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4,5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31D5B7-FEEB-DB49-A171-69FB2303105F}"/>
              </a:ext>
            </a:extLst>
          </p:cNvPr>
          <p:cNvSpPr txBox="1">
            <a:spLocks/>
          </p:cNvSpPr>
          <p:nvPr/>
        </p:nvSpPr>
        <p:spPr>
          <a:xfrm>
            <a:off x="426820" y="4946889"/>
            <a:ext cx="4056518" cy="8654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7142EE8-2E78-B244-9131-AB89DD29E05F}"/>
              </a:ext>
            </a:extLst>
          </p:cNvPr>
          <p:cNvSpPr txBox="1">
            <a:spLocks/>
          </p:cNvSpPr>
          <p:nvPr/>
        </p:nvSpPr>
        <p:spPr>
          <a:xfrm>
            <a:off x="426400" y="5416689"/>
            <a:ext cx="3717248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hlinkClick r:id="rId4"/>
              </a:rPr>
              <a:t>https://billllllly.shinyapps.io/Duel_Energy_Decomposition/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79236-D4CC-5542-B829-3E8740ED50A2}"/>
              </a:ext>
            </a:extLst>
          </p:cNvPr>
          <p:cNvSpPr/>
          <p:nvPr/>
        </p:nvSpPr>
        <p:spPr>
          <a:xfrm>
            <a:off x="410685" y="6078188"/>
            <a:ext cx="48699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ea typeface="+mj-ea"/>
                <a:cs typeface="+mj-cs"/>
                <a:hlinkClick r:id="rId5"/>
              </a:rPr>
              <a:t>https://</a:t>
            </a:r>
            <a:r>
              <a:rPr lang="en-US" sz="2000" dirty="0" err="1">
                <a:latin typeface="+mj-lt"/>
                <a:ea typeface="+mj-ea"/>
                <a:cs typeface="+mj-cs"/>
                <a:hlinkClick r:id="rId5"/>
              </a:rPr>
              <a:t>photos.app.goo.gl</a:t>
            </a:r>
            <a:r>
              <a:rPr lang="en-US" sz="2000" dirty="0">
                <a:latin typeface="+mj-lt"/>
                <a:ea typeface="+mj-ea"/>
                <a:cs typeface="+mj-cs"/>
                <a:hlinkClick r:id="rId5"/>
              </a:rPr>
              <a:t>/p1sp2d77ff7PjcLb9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670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218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Three Material Decomposition for Duel Energy CT</vt:lpstr>
      <vt:lpstr>Background</vt:lpstr>
      <vt:lpstr>Decomposition Implementation</vt:lpstr>
      <vt:lpstr>Shiny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Material Decomposition for Duel Energy CT</dc:title>
  <dc:creator>Gengxin Shi</dc:creator>
  <cp:lastModifiedBy>Gengxin Shi</cp:lastModifiedBy>
  <cp:revision>13</cp:revision>
  <dcterms:created xsi:type="dcterms:W3CDTF">2019-04-27T17:09:47Z</dcterms:created>
  <dcterms:modified xsi:type="dcterms:W3CDTF">2019-04-28T00:07:58Z</dcterms:modified>
</cp:coreProperties>
</file>