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  <p:sldMasterId id="2147483975" r:id="rId2"/>
  </p:sldMasterIdLst>
  <p:notesMasterIdLst>
    <p:notesMasterId r:id="rId60"/>
  </p:notesMasterIdLst>
  <p:sldIdLst>
    <p:sldId id="562" r:id="rId3"/>
    <p:sldId id="612" r:id="rId4"/>
    <p:sldId id="565" r:id="rId5"/>
    <p:sldId id="566" r:id="rId6"/>
    <p:sldId id="567" r:id="rId7"/>
    <p:sldId id="613" r:id="rId8"/>
    <p:sldId id="568" r:id="rId9"/>
    <p:sldId id="569" r:id="rId10"/>
    <p:sldId id="570" r:id="rId11"/>
    <p:sldId id="614" r:id="rId12"/>
    <p:sldId id="621" r:id="rId13"/>
    <p:sldId id="572" r:id="rId14"/>
    <p:sldId id="622" r:id="rId15"/>
    <p:sldId id="574" r:id="rId16"/>
    <p:sldId id="623" r:id="rId17"/>
    <p:sldId id="61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616" r:id="rId29"/>
    <p:sldId id="586" r:id="rId30"/>
    <p:sldId id="587" r:id="rId31"/>
    <p:sldId id="588" r:id="rId32"/>
    <p:sldId id="589" r:id="rId33"/>
    <p:sldId id="590" r:id="rId34"/>
    <p:sldId id="591" r:id="rId35"/>
    <p:sldId id="592" r:id="rId36"/>
    <p:sldId id="593" r:id="rId37"/>
    <p:sldId id="594" r:id="rId38"/>
    <p:sldId id="595" r:id="rId39"/>
    <p:sldId id="596" r:id="rId40"/>
    <p:sldId id="597" r:id="rId41"/>
    <p:sldId id="598" r:id="rId42"/>
    <p:sldId id="599" r:id="rId43"/>
    <p:sldId id="617" r:id="rId44"/>
    <p:sldId id="600" r:id="rId45"/>
    <p:sldId id="601" r:id="rId46"/>
    <p:sldId id="602" r:id="rId47"/>
    <p:sldId id="618" r:id="rId48"/>
    <p:sldId id="603" r:id="rId49"/>
    <p:sldId id="619" r:id="rId50"/>
    <p:sldId id="604" r:id="rId51"/>
    <p:sldId id="620" r:id="rId52"/>
    <p:sldId id="605" r:id="rId53"/>
    <p:sldId id="606" r:id="rId54"/>
    <p:sldId id="607" r:id="rId55"/>
    <p:sldId id="608" r:id="rId56"/>
    <p:sldId id="609" r:id="rId57"/>
    <p:sldId id="610" r:id="rId58"/>
    <p:sldId id="611" r:id="rId59"/>
  </p:sldIdLst>
  <p:sldSz cx="9144000" cy="5143500" type="screen16x9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CCFF"/>
    <a:srgbClr val="0099FF"/>
    <a:srgbClr val="33CC33"/>
    <a:srgbClr val="009900"/>
    <a:srgbClr val="FFFF00"/>
    <a:srgbClr val="FF3399"/>
    <a:srgbClr val="00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6" autoAdjust="0"/>
  </p:normalViewPr>
  <p:slideViewPr>
    <p:cSldViewPr showGuides="1">
      <p:cViewPr>
        <p:scale>
          <a:sx n="75" d="100"/>
          <a:sy n="75" d="100"/>
        </p:scale>
        <p:origin x="-1812" y="-7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F812B-6E15-430C-B77F-7A1609904E95}" type="datetimeFigureOut">
              <a:rPr lang="en-US"/>
              <a:pPr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B5FEF8-C303-47C2-ACF8-8C928817E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0919D1-6C84-4090-8400-329CF3CC4D9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5FEF8-C303-47C2-ACF8-8C928817E27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0D4F7B-115F-4F17-88D0-6CDBBC07D846}" type="slidenum">
              <a:rPr lang="en-US" sz="1200"/>
              <a:pPr algn="r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3550D4-6B8B-4821-BBC5-6AFE1AD35874}" type="slidenum">
              <a:rPr lang="en-US" sz="1200"/>
              <a:pPr algn="r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44CE3A-02BE-4399-B6D1-BA8CB0289D4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B5D569-6D20-4384-B84D-78DA55AF4968}" type="slidenum">
              <a:rPr lang="en-US" sz="1200"/>
              <a:pPr algn="r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F309D9-55CF-44E7-B86A-BDC1169A83E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953CF6-1A18-4C6C-8968-EADC9ED67A8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A9627C-F621-4B38-BA64-CB65F80F20C3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AD2B77-71EA-4457-BF69-B21606AD4B7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40A24E-A6FB-4497-B6A4-E5F99120F7E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00F4F8-1CE6-4A4B-B878-BF33835B615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F0C67B-1721-470A-AB5B-DF01BDDFC4A4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3D950C-E0D4-4A92-8F14-0FCD60306521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1F95D3-8A78-4705-922A-9B627449E34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1C4A05-1AF9-404E-A2B7-4F7D47ED8186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DA126C-E564-4F1C-BF25-67D7F6B94FE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43B466-7A42-4193-AC26-3CB38EBC6C9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F81E5B-4F18-47AA-806D-0CD3B379DF9F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8C901A-2841-4A33-B8C4-D281FB310F00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E2896D-DAB8-4D89-B521-7EBFD91F6AF2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7AF710-E8D3-41A7-875E-406ABFD2A3BA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A7CE386-D40C-4E5B-BF65-488CA1A0AF1C}" type="slidenum">
              <a:rPr lang="en-US" sz="1200"/>
              <a:pPr algn="r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49478D-CEEF-4071-A695-F0657164302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C0B464-7C78-49DE-BE3F-325F42C287D7}" type="slidenum">
              <a:rPr lang="en-US" sz="1200"/>
              <a:pPr algn="r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5B8E07D-40D7-4819-B940-FE32DAC2014B}" type="slidenum">
              <a:rPr lang="en-US" sz="1200"/>
              <a:pPr algn="r"/>
              <a:t>39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53ED73-039B-470C-A3F3-F35F0CEFD8AE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C2DE1A-3D57-4DEB-B689-BFCB1847960E}" type="slidenum">
              <a:rPr lang="en-US" sz="1200"/>
              <a:pPr algn="r"/>
              <a:t>41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362332-FA83-4C1B-A54A-EAA3D311004A}" type="slidenum">
              <a:rPr lang="en-US" sz="1200"/>
              <a:pPr algn="r"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3E51B3-1839-4600-A35D-FE25299B6243}" type="slidenum">
              <a:rPr lang="en-US" sz="1200"/>
              <a:pPr algn="r"/>
              <a:t>44</a:t>
            </a:fld>
            <a:endParaRPr 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7E022A-C025-451F-86C7-C579FC2710CB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F6DFD1A-E4F0-4B09-9353-1150FB63F31C}" type="slidenum">
              <a:rPr lang="en-US" sz="1200"/>
              <a:pPr algn="r"/>
              <a:t>47</a:t>
            </a:fld>
            <a:endParaRPr 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10ECAD-703E-4177-8BFD-17107CCF803C}" type="slidenum">
              <a:rPr lang="en-US" sz="1200"/>
              <a:pPr algn="r"/>
              <a:t>49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BB9B45-F1BB-496C-8F89-348F166C0F3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B3987E-3C67-4B74-B501-F6854DAC6103}" type="slidenum">
              <a:rPr lang="en-US" sz="1200"/>
              <a:pPr algn="r"/>
              <a:t>51</a:t>
            </a:fld>
            <a:endParaRPr 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2018DC-514E-4856-8DE6-105F333AAF2E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CA6468-F18B-42DA-9B6A-79C7D1E61547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B94C47-0761-4633-90E0-0C42977FC1CF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401BEE-3528-48F4-BD6C-B3A361D20DF4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F13AB1-18D9-4603-86B8-609E18C05E9E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C939AD-060E-4E76-A147-F12DF4991556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048764-31CA-4EF8-ACF1-FE8EDED49CD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7D34A4-F7BF-4508-806A-5B963C8D8E3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AD697B-8E0D-4D58-B135-04B508CAAB9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392D11-36C6-4388-8B83-CA422A22011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87D165-0581-4627-97EE-6D25438F2F9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1079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3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39B7-2E4A-43CD-B568-31D093FF9F1C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6D0A-C18C-4D2E-B054-627661B3B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2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02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0301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858A-FDD8-4E1A-BC69-F3883CDAE976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F8348-EE12-4F89-ABE5-E8D9AC8E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9BBA-5D78-462F-9FFF-7AAE944E10E1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48B-F047-4918-8D4D-42A449568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180D-A6C8-46E8-A041-97996A8EDCE0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F3D8-3FDE-43C9-9942-DAB9B8EE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927A-0769-4DF5-A243-542A9598D065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1833-8D4A-4233-AEBD-2E7AFE06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3B07-1F6D-4B49-9162-3CC818A80EAD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E2F9-2320-4216-989E-A2D5287BC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858A-FDD8-4E1A-BC69-F3883CDAE976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F8348-EE12-4F89-ABE5-E8D9AC8E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9BBA-5D78-462F-9FFF-7AAE944E10E1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48B-F047-4918-8D4D-42A449568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180D-A6C8-46E8-A041-97996A8EDCE0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F3D8-3FDE-43C9-9942-DAB9B8EE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927A-0769-4DF5-A243-542A9598D065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1833-8D4A-4233-AEBD-2E7AFE06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3B07-1F6D-4B49-9162-3CC818A80EAD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E2F9-2320-4216-989E-A2D5287BC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1079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3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39B7-2E4A-43CD-B568-31D093FF9F1C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6D0A-C18C-4D2E-B054-627661B3B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EF7D98-C224-4DFF-8E79-72A43783CA8E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214B438-80E9-480B-AC3A-7FA077B0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2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1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build="p" bldLvl="5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  <p:bldP spid="139277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EF7D98-C224-4DFF-8E79-72A43783CA8E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214B438-80E9-480B-AC3A-7FA077B0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2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1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H:\Program%20Files\TurningPoint\2003\Question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ICS 211 Big-O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Session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Execution Time</a:t>
            </a:r>
            <a:endParaRPr lang="en-US" dirty="0"/>
          </a:p>
        </p:txBody>
      </p:sp>
      <p:pic>
        <p:nvPicPr>
          <p:cNvPr id="4" name="Picture 7" descr="MCBD19652_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31432" y="2795894"/>
            <a:ext cx="1481136" cy="14522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71600"/>
            <a:ext cx="7391400" cy="2190750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However, for </a:t>
            </a:r>
            <a:r>
              <a:rPr lang="en-US" b="1" dirty="0" smtClean="0">
                <a:cs typeface="Times New Roman" pitchFamily="18" charset="0"/>
              </a:rPr>
              <a:t>large sets of data</a:t>
            </a:r>
            <a:r>
              <a:rPr lang="en-US" dirty="0" smtClean="0">
                <a:cs typeface="Times New Roman" pitchFamily="18" charset="0"/>
              </a:rPr>
              <a:t>, the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choice of algorithm is particularly important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to think about an algorithm’s </a:t>
            </a:r>
            <a:r>
              <a:rPr lang="en-US" b="1" dirty="0" smtClean="0"/>
              <a:t>growth rate</a:t>
            </a:r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growth rate</a:t>
            </a:r>
            <a:r>
              <a:rPr lang="en-US" dirty="0" smtClean="0"/>
              <a:t> is how fast the algorithm’s execution </a:t>
            </a:r>
            <a:r>
              <a:rPr lang="en-US" b="1" dirty="0" smtClean="0"/>
              <a:t>time increases </a:t>
            </a:r>
            <a:r>
              <a:rPr lang="en-US" dirty="0" smtClean="0"/>
              <a:t>as the problem </a:t>
            </a:r>
            <a:r>
              <a:rPr lang="en-US" b="1" dirty="0" smtClean="0"/>
              <a:t>size increases</a:t>
            </a:r>
          </a:p>
          <a:p>
            <a:endParaRPr lang="en-US" dirty="0"/>
          </a:p>
        </p:txBody>
      </p:sp>
      <p:pic>
        <p:nvPicPr>
          <p:cNvPr id="4" name="Picture 16" descr="MCj0299717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2364" y="3369469"/>
            <a:ext cx="1819275" cy="120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2000" autoRev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Order </a:t>
            </a:r>
            <a:r>
              <a:rPr lang="en-US" smtClean="0"/>
              <a:t>of an algorithm</a:t>
            </a:r>
            <a:endParaRPr lang="en-US" b="1" smtClean="0"/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A way to specify the </a:t>
            </a:r>
            <a:r>
              <a:rPr lang="en-US" b="1" smtClean="0">
                <a:cs typeface="Times New Roman" pitchFamily="18" charset="0"/>
              </a:rPr>
              <a:t>time requirement </a:t>
            </a:r>
            <a:r>
              <a:rPr lang="en-US" smtClean="0">
                <a:cs typeface="Times New Roman" pitchFamily="18" charset="0"/>
              </a:rPr>
              <a:t>of an algorithm in terms of the </a:t>
            </a:r>
            <a:r>
              <a:rPr lang="en-US" b="1" smtClean="0">
                <a:cs typeface="Times New Roman" pitchFamily="18" charset="0"/>
              </a:rPr>
              <a:t>problem size</a:t>
            </a:r>
            <a:endParaRPr lang="en-US" sz="2800" b="1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6389" name="Picture 6" descr="MCj043756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2971801"/>
            <a:ext cx="1943100" cy="148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791E-6 L -0.06875 -0.0002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20"/>
                            </p:stCondLst>
                            <p:childTnLst>
                              <p:par>
                                <p:cTn id="3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Big-O </a:t>
            </a:r>
            <a:r>
              <a:rPr lang="en-US" dirty="0" smtClean="0"/>
              <a:t>notation</a:t>
            </a:r>
            <a:endParaRPr lang="en-US" b="1" dirty="0" smtClean="0"/>
          </a:p>
          <a:p>
            <a:pPr lvl="1"/>
            <a:r>
              <a:rPr lang="en-US" dirty="0" smtClean="0">
                <a:cs typeface="Times New Roman" pitchFamily="18" charset="0"/>
              </a:rPr>
              <a:t>Mathematical notation that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uses the capital letter O to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specify the upper bound of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an algorithm</a:t>
            </a:r>
            <a:endParaRPr lang="en-US" dirty="0" smtClean="0"/>
          </a:p>
          <a:p>
            <a:pPr lvl="1" eaLnBrk="1" hangingPunct="1"/>
            <a:r>
              <a:rPr lang="en-US" dirty="0" smtClean="0"/>
              <a:t>For example, “Algorithm A has O(f(n))” or “A(n) = O(f(n))” means that “algorithm A has order f(n)”</a:t>
            </a:r>
          </a:p>
          <a:p>
            <a:endParaRPr lang="en-US" dirty="0"/>
          </a:p>
        </p:txBody>
      </p:sp>
      <p:pic>
        <p:nvPicPr>
          <p:cNvPr id="4" name="Picture 9" descr="MCj028341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1" y="1943101"/>
            <a:ext cx="1827213" cy="135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Mathematical Definition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Big-O means </a:t>
            </a:r>
            <a:r>
              <a:rPr lang="en-US" b="1" dirty="0" smtClean="0"/>
              <a:t>“A(n) = O(f(n))”</a:t>
            </a:r>
          </a:p>
          <a:p>
            <a:pPr marL="971550" lvl="1" indent="-514350"/>
            <a:r>
              <a:rPr lang="en-US" dirty="0" smtClean="0">
                <a:cs typeface="Times New Roman" pitchFamily="18" charset="0"/>
              </a:rPr>
              <a:t>Algorithm A(n) is order f(n), if for constants k &amp; n</a:t>
            </a:r>
            <a:r>
              <a:rPr lang="en-US" baseline="-25000" dirty="0" smtClean="0">
                <a:cs typeface="Times New Roman" pitchFamily="18" charset="0"/>
              </a:rPr>
              <a:t>0 </a:t>
            </a:r>
            <a:r>
              <a:rPr lang="en-US" dirty="0" smtClean="0">
                <a:cs typeface="Times New Roman" pitchFamily="18" charset="0"/>
              </a:rPr>
              <a:t>(initial value of n),  A(n) takes no more than k * f(n) time units to solve a problem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of size n </a:t>
            </a:r>
            <a:r>
              <a:rPr lang="en-US" b="1" dirty="0" smtClean="0">
                <a:cs typeface="Times New Roman" pitchFamily="18" charset="0"/>
              </a:rPr>
              <a:t>≥ 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baseline="-25000" dirty="0" smtClean="0">
                <a:cs typeface="Times New Roman" pitchFamily="18" charset="0"/>
              </a:rPr>
              <a:t>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7655" name="Picture 7" descr="MCj010420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43250"/>
            <a:ext cx="1335088" cy="136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Big-O means </a:t>
            </a:r>
            <a:r>
              <a:rPr lang="en-US" sz="2800" b="1" dirty="0" smtClean="0"/>
              <a:t>“A(n) = O(f(n))”</a:t>
            </a:r>
          </a:p>
          <a:p>
            <a:pPr marL="971550" lvl="1" indent="-514350"/>
            <a:r>
              <a:rPr lang="en-US" sz="2600" dirty="0" smtClean="0">
                <a:cs typeface="Times New Roman" pitchFamily="18" charset="0"/>
              </a:rPr>
              <a:t>For constants k &amp; n</a:t>
            </a:r>
            <a:r>
              <a:rPr lang="en-US" sz="2600" baseline="-25000" dirty="0" smtClean="0">
                <a:cs typeface="Times New Roman" pitchFamily="18" charset="0"/>
              </a:rPr>
              <a:t>0 </a:t>
            </a:r>
            <a:r>
              <a:rPr lang="en-US" sz="2600" dirty="0" smtClean="0">
                <a:cs typeface="Times New Roman" pitchFamily="18" charset="0"/>
              </a:rPr>
              <a:t>(initial value of n), as n gets larger &amp; larger (n ≥ n</a:t>
            </a:r>
            <a:r>
              <a:rPr lang="en-US" sz="2600" baseline="-25000" dirty="0" smtClean="0">
                <a:cs typeface="Times New Roman" pitchFamily="18" charset="0"/>
              </a:rPr>
              <a:t>0</a:t>
            </a:r>
            <a:r>
              <a:rPr lang="en-US" sz="2600" dirty="0" smtClean="0">
                <a:cs typeface="Times New Roman" pitchFamily="18" charset="0"/>
              </a:rPr>
              <a:t>), then some </a:t>
            </a:r>
            <a:br>
              <a:rPr lang="en-US" sz="2600" dirty="0" smtClean="0">
                <a:cs typeface="Times New Roman" pitchFamily="18" charset="0"/>
              </a:rPr>
            </a:br>
            <a:r>
              <a:rPr lang="en-US" sz="2600" dirty="0" smtClean="0">
                <a:cs typeface="Times New Roman" pitchFamily="18" charset="0"/>
              </a:rPr>
              <a:t>constant k exists, so that A(n) </a:t>
            </a:r>
            <a:r>
              <a:rPr lang="en-US" sz="2600" u="sng" dirty="0" smtClean="0">
                <a:cs typeface="Times New Roman" pitchFamily="18" charset="0"/>
              </a:rPr>
              <a:t>&lt;</a:t>
            </a:r>
            <a:r>
              <a:rPr lang="en-US" sz="2600" dirty="0" smtClean="0">
                <a:cs typeface="Times New Roman" pitchFamily="18" charset="0"/>
              </a:rPr>
              <a:t> k*f(n)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9" descr="MCj024444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3114" y="3001566"/>
            <a:ext cx="2224087" cy="174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120000"/>
              <a:buFont typeface="Times" pitchFamily="18" charset="0"/>
              <a:buChar char="•"/>
            </a:pPr>
            <a:r>
              <a:rPr lang="en-US" sz="2600" dirty="0" smtClean="0">
                <a:cs typeface="Times New Roman" pitchFamily="18" charset="0"/>
              </a:rPr>
              <a:t>Since k*f(n) is an upper bound on the algorithm’s performance/speed, the algorithm will take less time than k*f(n) time units </a:t>
            </a:r>
            <a:br>
              <a:rPr lang="en-US" sz="2600" dirty="0" smtClean="0">
                <a:cs typeface="Times New Roman" pitchFamily="18" charset="0"/>
              </a:rPr>
            </a:br>
            <a:r>
              <a:rPr lang="en-US" sz="2600" dirty="0" smtClean="0">
                <a:cs typeface="Times New Roman" pitchFamily="18" charset="0"/>
              </a:rPr>
              <a:t>to complete</a:t>
            </a:r>
          </a:p>
          <a:p>
            <a:endParaRPr lang="en-US" dirty="0"/>
          </a:p>
        </p:txBody>
      </p:sp>
      <p:pic>
        <p:nvPicPr>
          <p:cNvPr id="4" name="Picture 9" descr="MCj0244447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3114" y="3001566"/>
            <a:ext cx="2224087" cy="174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Plain English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 given plan (algorithm), Big-O is answering this question:</a:t>
            </a:r>
            <a:endParaRPr lang="en-US" b="1" smtClean="0"/>
          </a:p>
          <a:p>
            <a:pPr eaLnBrk="1" hangingPunct="1"/>
            <a:r>
              <a:rPr lang="en-US" b="1" smtClean="0"/>
              <a:t>“How much time will this take in the worst case?”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18118" name="Picture 6" descr="MCj043441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914650"/>
            <a:ext cx="162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cs typeface="Times New Roman" pitchFamily="18" charset="0"/>
              </a:rPr>
              <a:t>For example, if you are </a:t>
            </a:r>
            <a:r>
              <a:rPr lang="en-US" b="1" smtClean="0">
                <a:cs typeface="Times New Roman" pitchFamily="18" charset="0"/>
              </a:rPr>
              <a:t>waiting in a line </a:t>
            </a:r>
            <a:r>
              <a:rPr lang="en-US" smtClean="0">
                <a:cs typeface="Times New Roman" pitchFamily="18" charset="0"/>
              </a:rPr>
              <a:t>for movie tickets, your waiting time is proportional to the number of people in the line</a:t>
            </a:r>
          </a:p>
          <a:p>
            <a:pPr lvl="1"/>
            <a:r>
              <a:rPr lang="en-US" smtClean="0">
                <a:cs typeface="Times New Roman" pitchFamily="18" charset="0"/>
              </a:rPr>
              <a:t>So you will have to 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wait </a:t>
            </a:r>
            <a:r>
              <a:rPr lang="en-US" b="1" smtClean="0">
                <a:cs typeface="Times New Roman" pitchFamily="18" charset="0"/>
              </a:rPr>
              <a:t>O(n)</a:t>
            </a:r>
            <a:r>
              <a:rPr lang="en-US" smtClean="0">
                <a:cs typeface="Times New Roman" pitchFamily="18" charset="0"/>
              </a:rPr>
              <a:t>, where </a:t>
            </a:r>
            <a:r>
              <a:rPr lang="en-US" b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 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is the number of 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people in the line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22213" name="Picture 5" descr="MPj03029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744391"/>
            <a:ext cx="2667000" cy="142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7" descr="MCj040788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7100" y="2993232"/>
            <a:ext cx="1841500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Comparisons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/>
            <a:r>
              <a:rPr lang="en-US" sz="2800" dirty="0" smtClean="0"/>
              <a:t>Common growth-rate functions in order of increasing time requirement</a:t>
            </a:r>
            <a:endParaRPr lang="en-US" sz="2800" dirty="0" smtClean="0">
              <a:solidFill>
                <a:srgbClr val="006600"/>
              </a:solidFill>
              <a:cs typeface="Times New Roman" pitchFamily="18" charset="0"/>
            </a:endParaRP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sz="2600" b="1" dirty="0" smtClean="0">
                <a:cs typeface="Times New Roman" pitchFamily="18" charset="0"/>
              </a:rPr>
              <a:t>O(1)</a:t>
            </a:r>
          </a:p>
          <a:p>
            <a:pPr marL="1028700" lvl="1" indent="-571500">
              <a:buFontTx/>
              <a:buChar char="–"/>
            </a:pPr>
            <a:r>
              <a:rPr lang="en-US" sz="2600" b="1" dirty="0" smtClean="0">
                <a:cs typeface="Times New Roman" pitchFamily="18" charset="0"/>
              </a:rPr>
              <a:t>Constant</a:t>
            </a:r>
            <a:r>
              <a:rPr lang="en-US" sz="2600" dirty="0" smtClean="0">
                <a:cs typeface="Times New Roman" pitchFamily="18" charset="0"/>
              </a:rPr>
              <a:t>, so </a:t>
            </a:r>
            <a:r>
              <a:rPr lang="en-US" sz="2600" b="1" dirty="0" smtClean="0">
                <a:cs typeface="Times New Roman" pitchFamily="18" charset="0"/>
              </a:rPr>
              <a:t>time</a:t>
            </a:r>
            <a:r>
              <a:rPr lang="en-US" sz="2600" dirty="0" smtClean="0">
                <a:cs typeface="Times New Roman" pitchFamily="18" charset="0"/>
              </a:rPr>
              <a:t> does not depend on size </a:t>
            </a:r>
            <a:r>
              <a:rPr lang="en-US" sz="2600" b="1" dirty="0" smtClean="0">
                <a:cs typeface="Times New Roman" pitchFamily="18" charset="0"/>
              </a:rPr>
              <a:t>n</a:t>
            </a:r>
          </a:p>
          <a:p>
            <a:pPr marL="1028700" lvl="1" indent="-571500">
              <a:buFontTx/>
              <a:buChar char="–"/>
            </a:pPr>
            <a:r>
              <a:rPr lang="en-US" sz="2600" dirty="0" smtClean="0"/>
              <a:t>Doubling </a:t>
            </a:r>
            <a:r>
              <a:rPr lang="en-US" sz="2600" b="1" dirty="0" smtClean="0"/>
              <a:t>n</a:t>
            </a:r>
            <a:r>
              <a:rPr lang="en-US" sz="2600" dirty="0" smtClean="0"/>
              <a:t> leaves the </a:t>
            </a:r>
            <a:br>
              <a:rPr lang="en-US" sz="2600" dirty="0" smtClean="0"/>
            </a:br>
            <a:r>
              <a:rPr lang="en-US" sz="2600" dirty="0" smtClean="0"/>
              <a:t>same run time</a:t>
            </a:r>
          </a:p>
          <a:p>
            <a:pPr marL="1028700" lvl="1" indent="-571500">
              <a:buFontTx/>
              <a:buChar char="–"/>
            </a:pPr>
            <a:r>
              <a:rPr lang="en-US" sz="2600" dirty="0" smtClean="0"/>
              <a:t>Processing time is super fast!!!</a:t>
            </a: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64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84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Upload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 algorithm and corresponding method</a:t>
            </a:r>
          </a:p>
          <a:p>
            <a:r>
              <a:rPr lang="en-US" dirty="0" smtClean="0"/>
              <a:t>Analyze the time requirements of algorithms and methods with Big-O</a:t>
            </a:r>
          </a:p>
          <a:p>
            <a:r>
              <a:rPr lang="en-US" dirty="0" smtClean="0"/>
              <a:t>Big-O for factorial algorithm and factorial method</a:t>
            </a:r>
          </a:p>
          <a:p>
            <a:r>
              <a:rPr lang="en-US" dirty="0" smtClean="0"/>
              <a:t>Big-O for grocery list program</a:t>
            </a:r>
          </a:p>
          <a:p>
            <a:endParaRPr lang="en-US" dirty="0"/>
          </a:p>
        </p:txBody>
      </p:sp>
      <p:sp>
        <p:nvSpPr>
          <p:cNvPr id="7171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279592" y="140197"/>
            <a:ext cx="330232" cy="33754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2">
              <a:alpha val="25098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None/>
              <a:tabLst>
                <a:tab pos="571500" algn="l"/>
              </a:tabLst>
            </a:pPr>
            <a:r>
              <a:rPr lang="en-US" sz="1400" b="1">
                <a:solidFill>
                  <a:srgbClr val="99CCFF"/>
                </a:solidFill>
                <a:latin typeface="Tahoma" pitchFamily="34" charset="0"/>
              </a:rPr>
              <a:t>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21302731" flipH="1">
            <a:off x="1317625" y="434579"/>
            <a:ext cx="827088" cy="750094"/>
            <a:chOff x="2124" y="2966"/>
            <a:chExt cx="1058" cy="1236"/>
          </a:xfrm>
        </p:grpSpPr>
        <p:sp>
          <p:nvSpPr>
            <p:cNvPr id="7183" name="Freeform 6"/>
            <p:cNvSpPr>
              <a:spLocks/>
            </p:cNvSpPr>
            <p:nvPr/>
          </p:nvSpPr>
          <p:spPr bwMode="auto">
            <a:xfrm>
              <a:off x="2124" y="2966"/>
              <a:ext cx="1058" cy="1236"/>
            </a:xfrm>
            <a:custGeom>
              <a:avLst/>
              <a:gdLst>
                <a:gd name="T0" fmla="*/ 15 w 2115"/>
                <a:gd name="T1" fmla="*/ 86 h 2472"/>
                <a:gd name="T2" fmla="*/ 0 w 2115"/>
                <a:gd name="T3" fmla="*/ 82 h 2472"/>
                <a:gd name="T4" fmla="*/ 21 w 2115"/>
                <a:gd name="T5" fmla="*/ 36 h 2472"/>
                <a:gd name="T6" fmla="*/ 16 w 2115"/>
                <a:gd name="T7" fmla="*/ 16 h 2472"/>
                <a:gd name="T8" fmla="*/ 16 w 2115"/>
                <a:gd name="T9" fmla="*/ 16 h 2472"/>
                <a:gd name="T10" fmla="*/ 16 w 2115"/>
                <a:gd name="T11" fmla="*/ 16 h 2472"/>
                <a:gd name="T12" fmla="*/ 17 w 2115"/>
                <a:gd name="T13" fmla="*/ 15 h 2472"/>
                <a:gd name="T14" fmla="*/ 19 w 2115"/>
                <a:gd name="T15" fmla="*/ 14 h 2472"/>
                <a:gd name="T16" fmla="*/ 20 w 2115"/>
                <a:gd name="T17" fmla="*/ 14 h 2472"/>
                <a:gd name="T18" fmla="*/ 22 w 2115"/>
                <a:gd name="T19" fmla="*/ 13 h 2472"/>
                <a:gd name="T20" fmla="*/ 25 w 2115"/>
                <a:gd name="T21" fmla="*/ 11 h 2472"/>
                <a:gd name="T22" fmla="*/ 27 w 2115"/>
                <a:gd name="T23" fmla="*/ 10 h 2472"/>
                <a:gd name="T24" fmla="*/ 30 w 2115"/>
                <a:gd name="T25" fmla="*/ 9 h 2472"/>
                <a:gd name="T26" fmla="*/ 33 w 2115"/>
                <a:gd name="T27" fmla="*/ 8 h 2472"/>
                <a:gd name="T28" fmla="*/ 36 w 2115"/>
                <a:gd name="T29" fmla="*/ 7 h 2472"/>
                <a:gd name="T30" fmla="*/ 40 w 2115"/>
                <a:gd name="T31" fmla="*/ 5 h 2472"/>
                <a:gd name="T32" fmla="*/ 44 w 2115"/>
                <a:gd name="T33" fmla="*/ 4 h 2472"/>
                <a:gd name="T34" fmla="*/ 47 w 2115"/>
                <a:gd name="T35" fmla="*/ 3 h 2472"/>
                <a:gd name="T36" fmla="*/ 51 w 2115"/>
                <a:gd name="T37" fmla="*/ 2 h 2472"/>
                <a:gd name="T38" fmla="*/ 55 w 2115"/>
                <a:gd name="T39" fmla="*/ 2 h 2472"/>
                <a:gd name="T40" fmla="*/ 59 w 2115"/>
                <a:gd name="T41" fmla="*/ 1 h 2472"/>
                <a:gd name="T42" fmla="*/ 64 w 2115"/>
                <a:gd name="T43" fmla="*/ 1 h 2472"/>
                <a:gd name="T44" fmla="*/ 68 w 2115"/>
                <a:gd name="T45" fmla="*/ 0 h 2472"/>
                <a:gd name="T46" fmla="*/ 72 w 2115"/>
                <a:gd name="T47" fmla="*/ 1 h 2472"/>
                <a:gd name="T48" fmla="*/ 77 w 2115"/>
                <a:gd name="T49" fmla="*/ 1 h 2472"/>
                <a:gd name="T50" fmla="*/ 81 w 2115"/>
                <a:gd name="T51" fmla="*/ 2 h 2472"/>
                <a:gd name="T52" fmla="*/ 85 w 2115"/>
                <a:gd name="T53" fmla="*/ 3 h 2472"/>
                <a:gd name="T54" fmla="*/ 90 w 2115"/>
                <a:gd name="T55" fmla="*/ 4 h 2472"/>
                <a:gd name="T56" fmla="*/ 94 w 2115"/>
                <a:gd name="T57" fmla="*/ 6 h 2472"/>
                <a:gd name="T58" fmla="*/ 98 w 2115"/>
                <a:gd name="T59" fmla="*/ 8 h 2472"/>
                <a:gd name="T60" fmla="*/ 102 w 2115"/>
                <a:gd name="T61" fmla="*/ 11 h 2472"/>
                <a:gd name="T62" fmla="*/ 106 w 2115"/>
                <a:gd name="T63" fmla="*/ 14 h 2472"/>
                <a:gd name="T64" fmla="*/ 110 w 2115"/>
                <a:gd name="T65" fmla="*/ 17 h 2472"/>
                <a:gd name="T66" fmla="*/ 114 w 2115"/>
                <a:gd name="T67" fmla="*/ 22 h 2472"/>
                <a:gd name="T68" fmla="*/ 117 w 2115"/>
                <a:gd name="T69" fmla="*/ 26 h 2472"/>
                <a:gd name="T70" fmla="*/ 120 w 2115"/>
                <a:gd name="T71" fmla="*/ 31 h 2472"/>
                <a:gd name="T72" fmla="*/ 121 w 2115"/>
                <a:gd name="T73" fmla="*/ 32 h 2472"/>
                <a:gd name="T74" fmla="*/ 122 w 2115"/>
                <a:gd name="T75" fmla="*/ 33 h 2472"/>
                <a:gd name="T76" fmla="*/ 123 w 2115"/>
                <a:gd name="T77" fmla="*/ 34 h 2472"/>
                <a:gd name="T78" fmla="*/ 125 w 2115"/>
                <a:gd name="T79" fmla="*/ 37 h 2472"/>
                <a:gd name="T80" fmla="*/ 127 w 2115"/>
                <a:gd name="T81" fmla="*/ 40 h 2472"/>
                <a:gd name="T82" fmla="*/ 129 w 2115"/>
                <a:gd name="T83" fmla="*/ 43 h 2472"/>
                <a:gd name="T84" fmla="*/ 131 w 2115"/>
                <a:gd name="T85" fmla="*/ 47 h 2472"/>
                <a:gd name="T86" fmla="*/ 132 w 2115"/>
                <a:gd name="T87" fmla="*/ 52 h 2472"/>
                <a:gd name="T88" fmla="*/ 133 w 2115"/>
                <a:gd name="T89" fmla="*/ 57 h 2472"/>
                <a:gd name="T90" fmla="*/ 133 w 2115"/>
                <a:gd name="T91" fmla="*/ 63 h 2472"/>
                <a:gd name="T92" fmla="*/ 132 w 2115"/>
                <a:gd name="T93" fmla="*/ 70 h 2472"/>
                <a:gd name="T94" fmla="*/ 130 w 2115"/>
                <a:gd name="T95" fmla="*/ 77 h 2472"/>
                <a:gd name="T96" fmla="*/ 127 w 2115"/>
                <a:gd name="T97" fmla="*/ 85 h 2472"/>
                <a:gd name="T98" fmla="*/ 122 w 2115"/>
                <a:gd name="T99" fmla="*/ 93 h 2472"/>
                <a:gd name="T100" fmla="*/ 116 w 2115"/>
                <a:gd name="T101" fmla="*/ 102 h 2472"/>
                <a:gd name="T102" fmla="*/ 108 w 2115"/>
                <a:gd name="T103" fmla="*/ 112 h 2472"/>
                <a:gd name="T104" fmla="*/ 116 w 2115"/>
                <a:gd name="T105" fmla="*/ 145 h 2472"/>
                <a:gd name="T106" fmla="*/ 47 w 2115"/>
                <a:gd name="T107" fmla="*/ 155 h 2472"/>
                <a:gd name="T108" fmla="*/ 44 w 2115"/>
                <a:gd name="T109" fmla="*/ 132 h 2472"/>
                <a:gd name="T110" fmla="*/ 10 w 2115"/>
                <a:gd name="T111" fmla="*/ 128 h 2472"/>
                <a:gd name="T112" fmla="*/ 15 w 2115"/>
                <a:gd name="T113" fmla="*/ 86 h 24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15" h="2472">
                  <a:moveTo>
                    <a:pt x="237" y="1369"/>
                  </a:moveTo>
                  <a:lnTo>
                    <a:pt x="0" y="1298"/>
                  </a:lnTo>
                  <a:lnTo>
                    <a:pt x="334" y="574"/>
                  </a:lnTo>
                  <a:lnTo>
                    <a:pt x="243" y="252"/>
                  </a:lnTo>
                  <a:lnTo>
                    <a:pt x="246" y="251"/>
                  </a:lnTo>
                  <a:lnTo>
                    <a:pt x="255" y="245"/>
                  </a:lnTo>
                  <a:lnTo>
                    <a:pt x="272" y="235"/>
                  </a:lnTo>
                  <a:lnTo>
                    <a:pt x="292" y="223"/>
                  </a:lnTo>
                  <a:lnTo>
                    <a:pt x="320" y="209"/>
                  </a:lnTo>
                  <a:lnTo>
                    <a:pt x="351" y="194"/>
                  </a:lnTo>
                  <a:lnTo>
                    <a:pt x="388" y="175"/>
                  </a:lnTo>
                  <a:lnTo>
                    <a:pt x="429" y="157"/>
                  </a:lnTo>
                  <a:lnTo>
                    <a:pt x="474" y="137"/>
                  </a:lnTo>
                  <a:lnTo>
                    <a:pt x="523" y="117"/>
                  </a:lnTo>
                  <a:lnTo>
                    <a:pt x="575" y="99"/>
                  </a:lnTo>
                  <a:lnTo>
                    <a:pt x="631" y="79"/>
                  </a:lnTo>
                  <a:lnTo>
                    <a:pt x="689" y="62"/>
                  </a:lnTo>
                  <a:lnTo>
                    <a:pt x="751" y="45"/>
                  </a:lnTo>
                  <a:lnTo>
                    <a:pt x="814" y="31"/>
                  </a:lnTo>
                  <a:lnTo>
                    <a:pt x="878" y="19"/>
                  </a:lnTo>
                  <a:lnTo>
                    <a:pt x="944" y="9"/>
                  </a:lnTo>
                  <a:lnTo>
                    <a:pt x="1012" y="3"/>
                  </a:lnTo>
                  <a:lnTo>
                    <a:pt x="1081" y="0"/>
                  </a:lnTo>
                  <a:lnTo>
                    <a:pt x="1151" y="2"/>
                  </a:lnTo>
                  <a:lnTo>
                    <a:pt x="1221" y="8"/>
                  </a:lnTo>
                  <a:lnTo>
                    <a:pt x="1291" y="19"/>
                  </a:lnTo>
                  <a:lnTo>
                    <a:pt x="1360" y="35"/>
                  </a:lnTo>
                  <a:lnTo>
                    <a:pt x="1429" y="57"/>
                  </a:lnTo>
                  <a:lnTo>
                    <a:pt x="1497" y="85"/>
                  </a:lnTo>
                  <a:lnTo>
                    <a:pt x="1563" y="120"/>
                  </a:lnTo>
                  <a:lnTo>
                    <a:pt x="1627" y="163"/>
                  </a:lnTo>
                  <a:lnTo>
                    <a:pt x="1690" y="212"/>
                  </a:lnTo>
                  <a:lnTo>
                    <a:pt x="1752" y="271"/>
                  </a:lnTo>
                  <a:lnTo>
                    <a:pt x="1810" y="337"/>
                  </a:lnTo>
                  <a:lnTo>
                    <a:pt x="1866" y="411"/>
                  </a:lnTo>
                  <a:lnTo>
                    <a:pt x="1918" y="495"/>
                  </a:lnTo>
                  <a:lnTo>
                    <a:pt x="1924" y="500"/>
                  </a:lnTo>
                  <a:lnTo>
                    <a:pt x="1941" y="517"/>
                  </a:lnTo>
                  <a:lnTo>
                    <a:pt x="1964" y="543"/>
                  </a:lnTo>
                  <a:lnTo>
                    <a:pt x="1993" y="578"/>
                  </a:lnTo>
                  <a:lnTo>
                    <a:pt x="2024" y="625"/>
                  </a:lnTo>
                  <a:lnTo>
                    <a:pt x="2055" y="682"/>
                  </a:lnTo>
                  <a:lnTo>
                    <a:pt x="2081" y="749"/>
                  </a:lnTo>
                  <a:lnTo>
                    <a:pt x="2103" y="825"/>
                  </a:lnTo>
                  <a:lnTo>
                    <a:pt x="2115" y="911"/>
                  </a:lnTo>
                  <a:lnTo>
                    <a:pt x="2115" y="1008"/>
                  </a:lnTo>
                  <a:lnTo>
                    <a:pt x="2101" y="1112"/>
                  </a:lnTo>
                  <a:lnTo>
                    <a:pt x="2070" y="1228"/>
                  </a:lnTo>
                  <a:lnTo>
                    <a:pt x="2020" y="1352"/>
                  </a:lnTo>
                  <a:lnTo>
                    <a:pt x="1946" y="1486"/>
                  </a:lnTo>
                  <a:lnTo>
                    <a:pt x="1847" y="1628"/>
                  </a:lnTo>
                  <a:lnTo>
                    <a:pt x="1720" y="1780"/>
                  </a:lnTo>
                  <a:lnTo>
                    <a:pt x="1847" y="2306"/>
                  </a:lnTo>
                  <a:lnTo>
                    <a:pt x="751" y="2472"/>
                  </a:lnTo>
                  <a:lnTo>
                    <a:pt x="694" y="2100"/>
                  </a:lnTo>
                  <a:lnTo>
                    <a:pt x="160" y="2037"/>
                  </a:lnTo>
                  <a:lnTo>
                    <a:pt x="237" y="13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7"/>
            <p:cNvSpPr>
              <a:spLocks/>
            </p:cNvSpPr>
            <p:nvPr/>
          </p:nvSpPr>
          <p:spPr bwMode="auto">
            <a:xfrm>
              <a:off x="2404" y="3481"/>
              <a:ext cx="56" cy="46"/>
            </a:xfrm>
            <a:custGeom>
              <a:avLst/>
              <a:gdLst>
                <a:gd name="T0" fmla="*/ 4 w 112"/>
                <a:gd name="T1" fmla="*/ 6 h 92"/>
                <a:gd name="T2" fmla="*/ 5 w 112"/>
                <a:gd name="T3" fmla="*/ 6 h 92"/>
                <a:gd name="T4" fmla="*/ 5 w 112"/>
                <a:gd name="T5" fmla="*/ 6 h 92"/>
                <a:gd name="T6" fmla="*/ 6 w 112"/>
                <a:gd name="T7" fmla="*/ 6 h 92"/>
                <a:gd name="T8" fmla="*/ 7 w 112"/>
                <a:gd name="T9" fmla="*/ 5 h 92"/>
                <a:gd name="T10" fmla="*/ 7 w 112"/>
                <a:gd name="T11" fmla="*/ 5 h 92"/>
                <a:gd name="T12" fmla="*/ 7 w 112"/>
                <a:gd name="T13" fmla="*/ 4 h 92"/>
                <a:gd name="T14" fmla="*/ 7 w 112"/>
                <a:gd name="T15" fmla="*/ 4 h 92"/>
                <a:gd name="T16" fmla="*/ 7 w 112"/>
                <a:gd name="T17" fmla="*/ 3 h 92"/>
                <a:gd name="T18" fmla="*/ 7 w 112"/>
                <a:gd name="T19" fmla="*/ 3 h 92"/>
                <a:gd name="T20" fmla="*/ 7 w 112"/>
                <a:gd name="T21" fmla="*/ 2 h 92"/>
                <a:gd name="T22" fmla="*/ 7 w 112"/>
                <a:gd name="T23" fmla="*/ 2 h 92"/>
                <a:gd name="T24" fmla="*/ 7 w 112"/>
                <a:gd name="T25" fmla="*/ 1 h 92"/>
                <a:gd name="T26" fmla="*/ 6 w 112"/>
                <a:gd name="T27" fmla="*/ 1 h 92"/>
                <a:gd name="T28" fmla="*/ 5 w 112"/>
                <a:gd name="T29" fmla="*/ 1 h 92"/>
                <a:gd name="T30" fmla="*/ 5 w 112"/>
                <a:gd name="T31" fmla="*/ 1 h 92"/>
                <a:gd name="T32" fmla="*/ 4 w 112"/>
                <a:gd name="T33" fmla="*/ 0 h 92"/>
                <a:gd name="T34" fmla="*/ 3 w 112"/>
                <a:gd name="T35" fmla="*/ 1 h 92"/>
                <a:gd name="T36" fmla="*/ 3 w 112"/>
                <a:gd name="T37" fmla="*/ 1 h 92"/>
                <a:gd name="T38" fmla="*/ 2 w 112"/>
                <a:gd name="T39" fmla="*/ 1 h 92"/>
                <a:gd name="T40" fmla="*/ 2 w 112"/>
                <a:gd name="T41" fmla="*/ 1 h 92"/>
                <a:gd name="T42" fmla="*/ 1 w 112"/>
                <a:gd name="T43" fmla="*/ 2 h 92"/>
                <a:gd name="T44" fmla="*/ 1 w 112"/>
                <a:gd name="T45" fmla="*/ 2 h 92"/>
                <a:gd name="T46" fmla="*/ 1 w 112"/>
                <a:gd name="T47" fmla="*/ 3 h 92"/>
                <a:gd name="T48" fmla="*/ 0 w 112"/>
                <a:gd name="T49" fmla="*/ 3 h 92"/>
                <a:gd name="T50" fmla="*/ 1 w 112"/>
                <a:gd name="T51" fmla="*/ 4 h 92"/>
                <a:gd name="T52" fmla="*/ 1 w 112"/>
                <a:gd name="T53" fmla="*/ 4 h 92"/>
                <a:gd name="T54" fmla="*/ 1 w 112"/>
                <a:gd name="T55" fmla="*/ 5 h 92"/>
                <a:gd name="T56" fmla="*/ 2 w 112"/>
                <a:gd name="T57" fmla="*/ 5 h 92"/>
                <a:gd name="T58" fmla="*/ 2 w 112"/>
                <a:gd name="T59" fmla="*/ 6 h 92"/>
                <a:gd name="T60" fmla="*/ 3 w 112"/>
                <a:gd name="T61" fmla="*/ 6 h 92"/>
                <a:gd name="T62" fmla="*/ 3 w 112"/>
                <a:gd name="T63" fmla="*/ 6 h 92"/>
                <a:gd name="T64" fmla="*/ 4 w 112"/>
                <a:gd name="T65" fmla="*/ 6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2" h="92">
                  <a:moveTo>
                    <a:pt x="57" y="92"/>
                  </a:moveTo>
                  <a:lnTo>
                    <a:pt x="68" y="91"/>
                  </a:lnTo>
                  <a:lnTo>
                    <a:pt x="78" y="89"/>
                  </a:lnTo>
                  <a:lnTo>
                    <a:pt x="88" y="85"/>
                  </a:lnTo>
                  <a:lnTo>
                    <a:pt x="97" y="79"/>
                  </a:lnTo>
                  <a:lnTo>
                    <a:pt x="103" y="72"/>
                  </a:lnTo>
                  <a:lnTo>
                    <a:pt x="108" y="63"/>
                  </a:lnTo>
                  <a:lnTo>
                    <a:pt x="111" y="56"/>
                  </a:lnTo>
                  <a:lnTo>
                    <a:pt x="112" y="46"/>
                  </a:lnTo>
                  <a:lnTo>
                    <a:pt x="111" y="37"/>
                  </a:lnTo>
                  <a:lnTo>
                    <a:pt x="108" y="28"/>
                  </a:lnTo>
                  <a:lnTo>
                    <a:pt x="103" y="20"/>
                  </a:lnTo>
                  <a:lnTo>
                    <a:pt x="97" y="14"/>
                  </a:lnTo>
                  <a:lnTo>
                    <a:pt x="88" y="8"/>
                  </a:lnTo>
                  <a:lnTo>
                    <a:pt x="78" y="3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45" y="2"/>
                  </a:lnTo>
                  <a:lnTo>
                    <a:pt x="34" y="3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9" y="20"/>
                  </a:lnTo>
                  <a:lnTo>
                    <a:pt x="5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5" y="63"/>
                  </a:lnTo>
                  <a:lnTo>
                    <a:pt x="9" y="72"/>
                  </a:lnTo>
                  <a:lnTo>
                    <a:pt x="17" y="79"/>
                  </a:lnTo>
                  <a:lnTo>
                    <a:pt x="25" y="85"/>
                  </a:lnTo>
                  <a:lnTo>
                    <a:pt x="34" y="89"/>
                  </a:lnTo>
                  <a:lnTo>
                    <a:pt x="45" y="91"/>
                  </a:lnTo>
                  <a:lnTo>
                    <a:pt x="57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8"/>
            <p:cNvSpPr>
              <a:spLocks/>
            </p:cNvSpPr>
            <p:nvPr/>
          </p:nvSpPr>
          <p:spPr bwMode="auto">
            <a:xfrm>
              <a:off x="2348" y="3425"/>
              <a:ext cx="194" cy="77"/>
            </a:xfrm>
            <a:custGeom>
              <a:avLst/>
              <a:gdLst>
                <a:gd name="T0" fmla="*/ 14 w 389"/>
                <a:gd name="T1" fmla="*/ 1 h 154"/>
                <a:gd name="T2" fmla="*/ 11 w 389"/>
                <a:gd name="T3" fmla="*/ 0 h 154"/>
                <a:gd name="T4" fmla="*/ 8 w 389"/>
                <a:gd name="T5" fmla="*/ 1 h 154"/>
                <a:gd name="T6" fmla="*/ 6 w 389"/>
                <a:gd name="T7" fmla="*/ 1 h 154"/>
                <a:gd name="T8" fmla="*/ 4 w 389"/>
                <a:gd name="T9" fmla="*/ 2 h 154"/>
                <a:gd name="T10" fmla="*/ 2 w 389"/>
                <a:gd name="T11" fmla="*/ 3 h 154"/>
                <a:gd name="T12" fmla="*/ 1 w 389"/>
                <a:gd name="T13" fmla="*/ 3 h 154"/>
                <a:gd name="T14" fmla="*/ 0 w 389"/>
                <a:gd name="T15" fmla="*/ 4 h 154"/>
                <a:gd name="T16" fmla="*/ 0 w 389"/>
                <a:gd name="T17" fmla="*/ 4 h 154"/>
                <a:gd name="T18" fmla="*/ 0 w 389"/>
                <a:gd name="T19" fmla="*/ 4 h 154"/>
                <a:gd name="T20" fmla="*/ 0 w 389"/>
                <a:gd name="T21" fmla="*/ 5 h 154"/>
                <a:gd name="T22" fmla="*/ 0 w 389"/>
                <a:gd name="T23" fmla="*/ 5 h 154"/>
                <a:gd name="T24" fmla="*/ 0 w 389"/>
                <a:gd name="T25" fmla="*/ 6 h 154"/>
                <a:gd name="T26" fmla="*/ 0 w 389"/>
                <a:gd name="T27" fmla="*/ 6 h 154"/>
                <a:gd name="T28" fmla="*/ 0 w 389"/>
                <a:gd name="T29" fmla="*/ 6 h 154"/>
                <a:gd name="T30" fmla="*/ 1 w 389"/>
                <a:gd name="T31" fmla="*/ 6 h 154"/>
                <a:gd name="T32" fmla="*/ 1 w 389"/>
                <a:gd name="T33" fmla="*/ 6 h 154"/>
                <a:gd name="T34" fmla="*/ 1 w 389"/>
                <a:gd name="T35" fmla="*/ 6 h 154"/>
                <a:gd name="T36" fmla="*/ 1 w 389"/>
                <a:gd name="T37" fmla="*/ 6 h 154"/>
                <a:gd name="T38" fmla="*/ 2 w 389"/>
                <a:gd name="T39" fmla="*/ 5 h 154"/>
                <a:gd name="T40" fmla="*/ 3 w 389"/>
                <a:gd name="T41" fmla="*/ 5 h 154"/>
                <a:gd name="T42" fmla="*/ 5 w 389"/>
                <a:gd name="T43" fmla="*/ 4 h 154"/>
                <a:gd name="T44" fmla="*/ 7 w 389"/>
                <a:gd name="T45" fmla="*/ 3 h 154"/>
                <a:gd name="T46" fmla="*/ 9 w 389"/>
                <a:gd name="T47" fmla="*/ 3 h 154"/>
                <a:gd name="T48" fmla="*/ 11 w 389"/>
                <a:gd name="T49" fmla="*/ 3 h 154"/>
                <a:gd name="T50" fmla="*/ 13 w 389"/>
                <a:gd name="T51" fmla="*/ 3 h 154"/>
                <a:gd name="T52" fmla="*/ 14 w 389"/>
                <a:gd name="T53" fmla="*/ 3 h 154"/>
                <a:gd name="T54" fmla="*/ 16 w 389"/>
                <a:gd name="T55" fmla="*/ 4 h 154"/>
                <a:gd name="T56" fmla="*/ 17 w 389"/>
                <a:gd name="T57" fmla="*/ 4 h 154"/>
                <a:gd name="T58" fmla="*/ 18 w 389"/>
                <a:gd name="T59" fmla="*/ 5 h 154"/>
                <a:gd name="T60" fmla="*/ 19 w 389"/>
                <a:gd name="T61" fmla="*/ 6 h 154"/>
                <a:gd name="T62" fmla="*/ 20 w 389"/>
                <a:gd name="T63" fmla="*/ 7 h 154"/>
                <a:gd name="T64" fmla="*/ 21 w 389"/>
                <a:gd name="T65" fmla="*/ 8 h 154"/>
                <a:gd name="T66" fmla="*/ 22 w 389"/>
                <a:gd name="T67" fmla="*/ 10 h 154"/>
                <a:gd name="T68" fmla="*/ 22 w 389"/>
                <a:gd name="T69" fmla="*/ 10 h 154"/>
                <a:gd name="T70" fmla="*/ 23 w 389"/>
                <a:gd name="T71" fmla="*/ 10 h 154"/>
                <a:gd name="T72" fmla="*/ 23 w 389"/>
                <a:gd name="T73" fmla="*/ 10 h 154"/>
                <a:gd name="T74" fmla="*/ 23 w 389"/>
                <a:gd name="T75" fmla="*/ 10 h 154"/>
                <a:gd name="T76" fmla="*/ 24 w 389"/>
                <a:gd name="T77" fmla="*/ 10 h 154"/>
                <a:gd name="T78" fmla="*/ 24 w 389"/>
                <a:gd name="T79" fmla="*/ 9 h 154"/>
                <a:gd name="T80" fmla="*/ 24 w 389"/>
                <a:gd name="T81" fmla="*/ 9 h 154"/>
                <a:gd name="T82" fmla="*/ 24 w 389"/>
                <a:gd name="T83" fmla="*/ 9 h 154"/>
                <a:gd name="T84" fmla="*/ 23 w 389"/>
                <a:gd name="T85" fmla="*/ 7 h 154"/>
                <a:gd name="T86" fmla="*/ 22 w 389"/>
                <a:gd name="T87" fmla="*/ 6 h 154"/>
                <a:gd name="T88" fmla="*/ 20 w 389"/>
                <a:gd name="T89" fmla="*/ 4 h 154"/>
                <a:gd name="T90" fmla="*/ 19 w 389"/>
                <a:gd name="T91" fmla="*/ 3 h 154"/>
                <a:gd name="T92" fmla="*/ 18 w 389"/>
                <a:gd name="T93" fmla="*/ 2 h 154"/>
                <a:gd name="T94" fmla="*/ 16 w 389"/>
                <a:gd name="T95" fmla="*/ 2 h 154"/>
                <a:gd name="T96" fmla="*/ 15 w 389"/>
                <a:gd name="T97" fmla="*/ 1 h 154"/>
                <a:gd name="T98" fmla="*/ 14 w 389"/>
                <a:gd name="T99" fmla="*/ 1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9" h="154">
                  <a:moveTo>
                    <a:pt x="224" y="5"/>
                  </a:moveTo>
                  <a:lnTo>
                    <a:pt x="183" y="0"/>
                  </a:lnTo>
                  <a:lnTo>
                    <a:pt x="143" y="3"/>
                  </a:lnTo>
                  <a:lnTo>
                    <a:pt x="107" y="11"/>
                  </a:lnTo>
                  <a:lnTo>
                    <a:pt x="75" y="22"/>
                  </a:lnTo>
                  <a:lnTo>
                    <a:pt x="47" y="34"/>
                  </a:lnTo>
                  <a:lnTo>
                    <a:pt x="26" y="47"/>
                  </a:lnTo>
                  <a:lnTo>
                    <a:pt x="12" y="54"/>
                  </a:lnTo>
                  <a:lnTo>
                    <a:pt x="6" y="59"/>
                  </a:lnTo>
                  <a:lnTo>
                    <a:pt x="3" y="63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3" y="82"/>
                  </a:lnTo>
                  <a:lnTo>
                    <a:pt x="7" y="87"/>
                  </a:lnTo>
                  <a:lnTo>
                    <a:pt x="13" y="88"/>
                  </a:lnTo>
                  <a:lnTo>
                    <a:pt x="20" y="88"/>
                  </a:lnTo>
                  <a:lnTo>
                    <a:pt x="26" y="85"/>
                  </a:lnTo>
                  <a:lnTo>
                    <a:pt x="30" y="82"/>
                  </a:lnTo>
                  <a:lnTo>
                    <a:pt x="43" y="74"/>
                  </a:lnTo>
                  <a:lnTo>
                    <a:pt x="61" y="65"/>
                  </a:lnTo>
                  <a:lnTo>
                    <a:pt x="86" y="54"/>
                  </a:lnTo>
                  <a:lnTo>
                    <a:pt x="113" y="43"/>
                  </a:lnTo>
                  <a:lnTo>
                    <a:pt x="146" y="36"/>
                  </a:lnTo>
                  <a:lnTo>
                    <a:pt x="181" y="34"/>
                  </a:lnTo>
                  <a:lnTo>
                    <a:pt x="218" y="37"/>
                  </a:lnTo>
                  <a:lnTo>
                    <a:pt x="238" y="42"/>
                  </a:lnTo>
                  <a:lnTo>
                    <a:pt x="258" y="50"/>
                  </a:lnTo>
                  <a:lnTo>
                    <a:pt x="276" y="60"/>
                  </a:lnTo>
                  <a:lnTo>
                    <a:pt x="295" y="73"/>
                  </a:lnTo>
                  <a:lnTo>
                    <a:pt x="312" y="88"/>
                  </a:lnTo>
                  <a:lnTo>
                    <a:pt x="327" y="105"/>
                  </a:lnTo>
                  <a:lnTo>
                    <a:pt x="343" y="125"/>
                  </a:lnTo>
                  <a:lnTo>
                    <a:pt x="358" y="147"/>
                  </a:lnTo>
                  <a:lnTo>
                    <a:pt x="363" y="151"/>
                  </a:lnTo>
                  <a:lnTo>
                    <a:pt x="369" y="154"/>
                  </a:lnTo>
                  <a:lnTo>
                    <a:pt x="375" y="154"/>
                  </a:lnTo>
                  <a:lnTo>
                    <a:pt x="381" y="151"/>
                  </a:lnTo>
                  <a:lnTo>
                    <a:pt x="386" y="147"/>
                  </a:lnTo>
                  <a:lnTo>
                    <a:pt x="389" y="142"/>
                  </a:lnTo>
                  <a:lnTo>
                    <a:pt x="389" y="136"/>
                  </a:lnTo>
                  <a:lnTo>
                    <a:pt x="386" y="130"/>
                  </a:lnTo>
                  <a:lnTo>
                    <a:pt x="369" y="105"/>
                  </a:lnTo>
                  <a:lnTo>
                    <a:pt x="352" y="82"/>
                  </a:lnTo>
                  <a:lnTo>
                    <a:pt x="333" y="63"/>
                  </a:lnTo>
                  <a:lnTo>
                    <a:pt x="313" y="47"/>
                  </a:lnTo>
                  <a:lnTo>
                    <a:pt x="292" y="31"/>
                  </a:lnTo>
                  <a:lnTo>
                    <a:pt x="270" y="20"/>
                  </a:lnTo>
                  <a:lnTo>
                    <a:pt x="247" y="11"/>
                  </a:lnTo>
                  <a:lnTo>
                    <a:pt x="22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9"/>
            <p:cNvSpPr>
              <a:spLocks/>
            </p:cNvSpPr>
            <p:nvPr/>
          </p:nvSpPr>
          <p:spPr bwMode="auto">
            <a:xfrm>
              <a:off x="2713" y="3531"/>
              <a:ext cx="181" cy="189"/>
            </a:xfrm>
            <a:custGeom>
              <a:avLst/>
              <a:gdLst>
                <a:gd name="T0" fmla="*/ 19 w 362"/>
                <a:gd name="T1" fmla="*/ 1 h 379"/>
                <a:gd name="T2" fmla="*/ 18 w 362"/>
                <a:gd name="T3" fmla="*/ 0 h 379"/>
                <a:gd name="T4" fmla="*/ 16 w 362"/>
                <a:gd name="T5" fmla="*/ 0 h 379"/>
                <a:gd name="T6" fmla="*/ 14 w 362"/>
                <a:gd name="T7" fmla="*/ 0 h 379"/>
                <a:gd name="T8" fmla="*/ 12 w 362"/>
                <a:gd name="T9" fmla="*/ 0 h 379"/>
                <a:gd name="T10" fmla="*/ 9 w 362"/>
                <a:gd name="T11" fmla="*/ 2 h 379"/>
                <a:gd name="T12" fmla="*/ 7 w 362"/>
                <a:gd name="T13" fmla="*/ 4 h 379"/>
                <a:gd name="T14" fmla="*/ 5 w 362"/>
                <a:gd name="T15" fmla="*/ 6 h 379"/>
                <a:gd name="T16" fmla="*/ 5 w 362"/>
                <a:gd name="T17" fmla="*/ 6 h 379"/>
                <a:gd name="T18" fmla="*/ 5 w 362"/>
                <a:gd name="T19" fmla="*/ 7 h 379"/>
                <a:gd name="T20" fmla="*/ 6 w 362"/>
                <a:gd name="T21" fmla="*/ 8 h 379"/>
                <a:gd name="T22" fmla="*/ 6 w 362"/>
                <a:gd name="T23" fmla="*/ 8 h 379"/>
                <a:gd name="T24" fmla="*/ 7 w 362"/>
                <a:gd name="T25" fmla="*/ 7 h 379"/>
                <a:gd name="T26" fmla="*/ 7 w 362"/>
                <a:gd name="T27" fmla="*/ 7 h 379"/>
                <a:gd name="T28" fmla="*/ 8 w 362"/>
                <a:gd name="T29" fmla="*/ 6 h 379"/>
                <a:gd name="T30" fmla="*/ 10 w 362"/>
                <a:gd name="T31" fmla="*/ 4 h 379"/>
                <a:gd name="T32" fmla="*/ 12 w 362"/>
                <a:gd name="T33" fmla="*/ 2 h 379"/>
                <a:gd name="T34" fmla="*/ 14 w 362"/>
                <a:gd name="T35" fmla="*/ 2 h 379"/>
                <a:gd name="T36" fmla="*/ 16 w 362"/>
                <a:gd name="T37" fmla="*/ 2 h 379"/>
                <a:gd name="T38" fmla="*/ 17 w 362"/>
                <a:gd name="T39" fmla="*/ 2 h 379"/>
                <a:gd name="T40" fmla="*/ 18 w 362"/>
                <a:gd name="T41" fmla="*/ 3 h 379"/>
                <a:gd name="T42" fmla="*/ 20 w 362"/>
                <a:gd name="T43" fmla="*/ 4 h 379"/>
                <a:gd name="T44" fmla="*/ 21 w 362"/>
                <a:gd name="T45" fmla="*/ 6 h 379"/>
                <a:gd name="T46" fmla="*/ 21 w 362"/>
                <a:gd name="T47" fmla="*/ 10 h 379"/>
                <a:gd name="T48" fmla="*/ 20 w 362"/>
                <a:gd name="T49" fmla="*/ 14 h 379"/>
                <a:gd name="T50" fmla="*/ 19 w 362"/>
                <a:gd name="T51" fmla="*/ 16 h 379"/>
                <a:gd name="T52" fmla="*/ 18 w 362"/>
                <a:gd name="T53" fmla="*/ 18 h 379"/>
                <a:gd name="T54" fmla="*/ 16 w 362"/>
                <a:gd name="T55" fmla="*/ 20 h 379"/>
                <a:gd name="T56" fmla="*/ 14 w 362"/>
                <a:gd name="T57" fmla="*/ 20 h 379"/>
                <a:gd name="T58" fmla="*/ 12 w 362"/>
                <a:gd name="T59" fmla="*/ 21 h 379"/>
                <a:gd name="T60" fmla="*/ 9 w 362"/>
                <a:gd name="T61" fmla="*/ 21 h 379"/>
                <a:gd name="T62" fmla="*/ 6 w 362"/>
                <a:gd name="T63" fmla="*/ 21 h 379"/>
                <a:gd name="T64" fmla="*/ 3 w 362"/>
                <a:gd name="T65" fmla="*/ 20 h 379"/>
                <a:gd name="T66" fmla="*/ 1 w 362"/>
                <a:gd name="T67" fmla="*/ 20 h 379"/>
                <a:gd name="T68" fmla="*/ 1 w 362"/>
                <a:gd name="T69" fmla="*/ 20 h 379"/>
                <a:gd name="T70" fmla="*/ 0 w 362"/>
                <a:gd name="T71" fmla="*/ 21 h 379"/>
                <a:gd name="T72" fmla="*/ 1 w 362"/>
                <a:gd name="T73" fmla="*/ 22 h 379"/>
                <a:gd name="T74" fmla="*/ 4 w 362"/>
                <a:gd name="T75" fmla="*/ 22 h 379"/>
                <a:gd name="T76" fmla="*/ 8 w 362"/>
                <a:gd name="T77" fmla="*/ 23 h 379"/>
                <a:gd name="T78" fmla="*/ 11 w 362"/>
                <a:gd name="T79" fmla="*/ 23 h 379"/>
                <a:gd name="T80" fmla="*/ 14 w 362"/>
                <a:gd name="T81" fmla="*/ 23 h 379"/>
                <a:gd name="T82" fmla="*/ 17 w 362"/>
                <a:gd name="T83" fmla="*/ 22 h 379"/>
                <a:gd name="T84" fmla="*/ 19 w 362"/>
                <a:gd name="T85" fmla="*/ 20 h 379"/>
                <a:gd name="T86" fmla="*/ 20 w 362"/>
                <a:gd name="T87" fmla="*/ 19 h 379"/>
                <a:gd name="T88" fmla="*/ 21 w 362"/>
                <a:gd name="T89" fmla="*/ 17 h 379"/>
                <a:gd name="T90" fmla="*/ 22 w 362"/>
                <a:gd name="T91" fmla="*/ 14 h 379"/>
                <a:gd name="T92" fmla="*/ 23 w 362"/>
                <a:gd name="T93" fmla="*/ 10 h 379"/>
                <a:gd name="T94" fmla="*/ 23 w 362"/>
                <a:gd name="T95" fmla="*/ 6 h 379"/>
                <a:gd name="T96" fmla="*/ 21 w 362"/>
                <a:gd name="T97" fmla="*/ 2 h 3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2" h="379">
                  <a:moveTo>
                    <a:pt x="317" y="29"/>
                  </a:moveTo>
                  <a:lnTo>
                    <a:pt x="303" y="20"/>
                  </a:lnTo>
                  <a:lnTo>
                    <a:pt x="289" y="12"/>
                  </a:lnTo>
                  <a:lnTo>
                    <a:pt x="276" y="8"/>
                  </a:lnTo>
                  <a:lnTo>
                    <a:pt x="262" y="3"/>
                  </a:lnTo>
                  <a:lnTo>
                    <a:pt x="248" y="2"/>
                  </a:lnTo>
                  <a:lnTo>
                    <a:pt x="234" y="0"/>
                  </a:lnTo>
                  <a:lnTo>
                    <a:pt x="220" y="2"/>
                  </a:lnTo>
                  <a:lnTo>
                    <a:pt x="206" y="3"/>
                  </a:lnTo>
                  <a:lnTo>
                    <a:pt x="179" y="12"/>
                  </a:lnTo>
                  <a:lnTo>
                    <a:pt x="153" y="26"/>
                  </a:lnTo>
                  <a:lnTo>
                    <a:pt x="131" y="43"/>
                  </a:lnTo>
                  <a:lnTo>
                    <a:pt x="113" y="60"/>
                  </a:lnTo>
                  <a:lnTo>
                    <a:pt x="97" y="77"/>
                  </a:lnTo>
                  <a:lnTo>
                    <a:pt x="86" y="91"/>
                  </a:lnTo>
                  <a:lnTo>
                    <a:pt x="79" y="102"/>
                  </a:lnTo>
                  <a:lnTo>
                    <a:pt x="76" y="106"/>
                  </a:lnTo>
                  <a:lnTo>
                    <a:pt x="74" y="112"/>
                  </a:lnTo>
                  <a:lnTo>
                    <a:pt x="74" y="119"/>
                  </a:lnTo>
                  <a:lnTo>
                    <a:pt x="77" y="125"/>
                  </a:lnTo>
                  <a:lnTo>
                    <a:pt x="82" y="129"/>
                  </a:lnTo>
                  <a:lnTo>
                    <a:pt x="88" y="131"/>
                  </a:lnTo>
                  <a:lnTo>
                    <a:pt x="94" y="131"/>
                  </a:lnTo>
                  <a:lnTo>
                    <a:pt x="99" y="128"/>
                  </a:lnTo>
                  <a:lnTo>
                    <a:pt x="103" y="123"/>
                  </a:lnTo>
                  <a:lnTo>
                    <a:pt x="106" y="120"/>
                  </a:lnTo>
                  <a:lnTo>
                    <a:pt x="113" y="111"/>
                  </a:lnTo>
                  <a:lnTo>
                    <a:pt x="122" y="99"/>
                  </a:lnTo>
                  <a:lnTo>
                    <a:pt x="136" y="83"/>
                  </a:lnTo>
                  <a:lnTo>
                    <a:pt x="151" y="69"/>
                  </a:lnTo>
                  <a:lnTo>
                    <a:pt x="169" y="54"/>
                  </a:lnTo>
                  <a:lnTo>
                    <a:pt x="189" y="43"/>
                  </a:lnTo>
                  <a:lnTo>
                    <a:pt x="213" y="36"/>
                  </a:lnTo>
                  <a:lnTo>
                    <a:pt x="223" y="34"/>
                  </a:lnTo>
                  <a:lnTo>
                    <a:pt x="234" y="34"/>
                  </a:lnTo>
                  <a:lnTo>
                    <a:pt x="245" y="34"/>
                  </a:lnTo>
                  <a:lnTo>
                    <a:pt x="256" y="36"/>
                  </a:lnTo>
                  <a:lnTo>
                    <a:pt x="266" y="39"/>
                  </a:lnTo>
                  <a:lnTo>
                    <a:pt x="277" y="43"/>
                  </a:lnTo>
                  <a:lnTo>
                    <a:pt x="288" y="49"/>
                  </a:lnTo>
                  <a:lnTo>
                    <a:pt x="299" y="56"/>
                  </a:lnTo>
                  <a:lnTo>
                    <a:pt x="309" y="68"/>
                  </a:lnTo>
                  <a:lnTo>
                    <a:pt x="317" y="85"/>
                  </a:lnTo>
                  <a:lnTo>
                    <a:pt x="325" y="108"/>
                  </a:lnTo>
                  <a:lnTo>
                    <a:pt x="328" y="135"/>
                  </a:lnTo>
                  <a:lnTo>
                    <a:pt x="328" y="165"/>
                  </a:lnTo>
                  <a:lnTo>
                    <a:pt x="325" y="195"/>
                  </a:lnTo>
                  <a:lnTo>
                    <a:pt x="319" y="226"/>
                  </a:lnTo>
                  <a:lnTo>
                    <a:pt x="306" y="255"/>
                  </a:lnTo>
                  <a:lnTo>
                    <a:pt x="297" y="271"/>
                  </a:lnTo>
                  <a:lnTo>
                    <a:pt x="288" y="286"/>
                  </a:lnTo>
                  <a:lnTo>
                    <a:pt x="276" y="299"/>
                  </a:lnTo>
                  <a:lnTo>
                    <a:pt x="263" y="311"/>
                  </a:lnTo>
                  <a:lnTo>
                    <a:pt x="249" y="320"/>
                  </a:lnTo>
                  <a:lnTo>
                    <a:pt x="234" y="328"/>
                  </a:lnTo>
                  <a:lnTo>
                    <a:pt x="219" y="335"/>
                  </a:lnTo>
                  <a:lnTo>
                    <a:pt x="200" y="340"/>
                  </a:lnTo>
                  <a:lnTo>
                    <a:pt x="182" y="343"/>
                  </a:lnTo>
                  <a:lnTo>
                    <a:pt x="162" y="346"/>
                  </a:lnTo>
                  <a:lnTo>
                    <a:pt x="142" y="346"/>
                  </a:lnTo>
                  <a:lnTo>
                    <a:pt x="119" y="345"/>
                  </a:lnTo>
                  <a:lnTo>
                    <a:pt x="96" y="343"/>
                  </a:lnTo>
                  <a:lnTo>
                    <a:pt x="73" y="339"/>
                  </a:lnTo>
                  <a:lnTo>
                    <a:pt x="48" y="332"/>
                  </a:lnTo>
                  <a:lnTo>
                    <a:pt x="22" y="325"/>
                  </a:lnTo>
                  <a:lnTo>
                    <a:pt x="16" y="323"/>
                  </a:lnTo>
                  <a:lnTo>
                    <a:pt x="9" y="325"/>
                  </a:lnTo>
                  <a:lnTo>
                    <a:pt x="5" y="329"/>
                  </a:lnTo>
                  <a:lnTo>
                    <a:pt x="2" y="335"/>
                  </a:lnTo>
                  <a:lnTo>
                    <a:pt x="0" y="342"/>
                  </a:lnTo>
                  <a:lnTo>
                    <a:pt x="3" y="348"/>
                  </a:lnTo>
                  <a:lnTo>
                    <a:pt x="6" y="352"/>
                  </a:lnTo>
                  <a:lnTo>
                    <a:pt x="13" y="355"/>
                  </a:lnTo>
                  <a:lnTo>
                    <a:pt x="51" y="366"/>
                  </a:lnTo>
                  <a:lnTo>
                    <a:pt x="86" y="374"/>
                  </a:lnTo>
                  <a:lnTo>
                    <a:pt x="119" y="379"/>
                  </a:lnTo>
                  <a:lnTo>
                    <a:pt x="148" y="379"/>
                  </a:lnTo>
                  <a:lnTo>
                    <a:pt x="176" y="379"/>
                  </a:lnTo>
                  <a:lnTo>
                    <a:pt x="200" y="374"/>
                  </a:lnTo>
                  <a:lnTo>
                    <a:pt x="222" y="368"/>
                  </a:lnTo>
                  <a:lnTo>
                    <a:pt x="242" y="362"/>
                  </a:lnTo>
                  <a:lnTo>
                    <a:pt x="260" y="352"/>
                  </a:lnTo>
                  <a:lnTo>
                    <a:pt x="276" y="342"/>
                  </a:lnTo>
                  <a:lnTo>
                    <a:pt x="289" y="331"/>
                  </a:lnTo>
                  <a:lnTo>
                    <a:pt x="302" y="319"/>
                  </a:lnTo>
                  <a:lnTo>
                    <a:pt x="313" y="306"/>
                  </a:lnTo>
                  <a:lnTo>
                    <a:pt x="322" y="294"/>
                  </a:lnTo>
                  <a:lnTo>
                    <a:pt x="329" y="283"/>
                  </a:lnTo>
                  <a:lnTo>
                    <a:pt x="336" y="271"/>
                  </a:lnTo>
                  <a:lnTo>
                    <a:pt x="349" y="235"/>
                  </a:lnTo>
                  <a:lnTo>
                    <a:pt x="359" y="200"/>
                  </a:lnTo>
                  <a:lnTo>
                    <a:pt x="362" y="163"/>
                  </a:lnTo>
                  <a:lnTo>
                    <a:pt x="360" y="129"/>
                  </a:lnTo>
                  <a:lnTo>
                    <a:pt x="356" y="97"/>
                  </a:lnTo>
                  <a:lnTo>
                    <a:pt x="346" y="68"/>
                  </a:lnTo>
                  <a:lnTo>
                    <a:pt x="333" y="45"/>
                  </a:lnTo>
                  <a:lnTo>
                    <a:pt x="317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0"/>
            <p:cNvSpPr>
              <a:spLocks/>
            </p:cNvSpPr>
            <p:nvPr/>
          </p:nvSpPr>
          <p:spPr bwMode="auto">
            <a:xfrm>
              <a:off x="2286" y="3671"/>
              <a:ext cx="162" cy="164"/>
            </a:xfrm>
            <a:custGeom>
              <a:avLst/>
              <a:gdLst>
                <a:gd name="T0" fmla="*/ 19 w 323"/>
                <a:gd name="T1" fmla="*/ 13 h 327"/>
                <a:gd name="T2" fmla="*/ 19 w 323"/>
                <a:gd name="T3" fmla="*/ 13 h 327"/>
                <a:gd name="T4" fmla="*/ 19 w 323"/>
                <a:gd name="T5" fmla="*/ 13 h 327"/>
                <a:gd name="T6" fmla="*/ 19 w 323"/>
                <a:gd name="T7" fmla="*/ 13 h 327"/>
                <a:gd name="T8" fmla="*/ 19 w 323"/>
                <a:gd name="T9" fmla="*/ 13 h 327"/>
                <a:gd name="T10" fmla="*/ 19 w 323"/>
                <a:gd name="T11" fmla="*/ 13 h 327"/>
                <a:gd name="T12" fmla="*/ 19 w 323"/>
                <a:gd name="T13" fmla="*/ 12 h 327"/>
                <a:gd name="T14" fmla="*/ 19 w 323"/>
                <a:gd name="T15" fmla="*/ 12 h 327"/>
                <a:gd name="T16" fmla="*/ 19 w 323"/>
                <a:gd name="T17" fmla="*/ 12 h 327"/>
                <a:gd name="T18" fmla="*/ 17 w 323"/>
                <a:gd name="T19" fmla="*/ 1 h 327"/>
                <a:gd name="T20" fmla="*/ 17 w 323"/>
                <a:gd name="T21" fmla="*/ 1 h 327"/>
                <a:gd name="T22" fmla="*/ 16 w 323"/>
                <a:gd name="T23" fmla="*/ 1 h 327"/>
                <a:gd name="T24" fmla="*/ 16 w 323"/>
                <a:gd name="T25" fmla="*/ 0 h 327"/>
                <a:gd name="T26" fmla="*/ 16 w 323"/>
                <a:gd name="T27" fmla="*/ 0 h 327"/>
                <a:gd name="T28" fmla="*/ 15 w 323"/>
                <a:gd name="T29" fmla="*/ 1 h 327"/>
                <a:gd name="T30" fmla="*/ 15 w 323"/>
                <a:gd name="T31" fmla="*/ 1 h 327"/>
                <a:gd name="T32" fmla="*/ 15 w 323"/>
                <a:gd name="T33" fmla="*/ 1 h 327"/>
                <a:gd name="T34" fmla="*/ 15 w 323"/>
                <a:gd name="T35" fmla="*/ 2 h 327"/>
                <a:gd name="T36" fmla="*/ 17 w 323"/>
                <a:gd name="T37" fmla="*/ 12 h 327"/>
                <a:gd name="T38" fmla="*/ 2 w 323"/>
                <a:gd name="T39" fmla="*/ 9 h 327"/>
                <a:gd name="T40" fmla="*/ 2 w 323"/>
                <a:gd name="T41" fmla="*/ 9 h 327"/>
                <a:gd name="T42" fmla="*/ 1 w 323"/>
                <a:gd name="T43" fmla="*/ 9 h 327"/>
                <a:gd name="T44" fmla="*/ 1 w 323"/>
                <a:gd name="T45" fmla="*/ 10 h 327"/>
                <a:gd name="T46" fmla="*/ 1 w 323"/>
                <a:gd name="T47" fmla="*/ 10 h 327"/>
                <a:gd name="T48" fmla="*/ 0 w 323"/>
                <a:gd name="T49" fmla="*/ 10 h 327"/>
                <a:gd name="T50" fmla="*/ 0 w 323"/>
                <a:gd name="T51" fmla="*/ 11 h 327"/>
                <a:gd name="T52" fmla="*/ 1 w 323"/>
                <a:gd name="T53" fmla="*/ 11 h 327"/>
                <a:gd name="T54" fmla="*/ 1 w 323"/>
                <a:gd name="T55" fmla="*/ 11 h 327"/>
                <a:gd name="T56" fmla="*/ 1 w 323"/>
                <a:gd name="T57" fmla="*/ 12 h 327"/>
                <a:gd name="T58" fmla="*/ 17 w 323"/>
                <a:gd name="T59" fmla="*/ 14 h 327"/>
                <a:gd name="T60" fmla="*/ 19 w 323"/>
                <a:gd name="T61" fmla="*/ 20 h 327"/>
                <a:gd name="T62" fmla="*/ 19 w 323"/>
                <a:gd name="T63" fmla="*/ 21 h 327"/>
                <a:gd name="T64" fmla="*/ 19 w 323"/>
                <a:gd name="T65" fmla="*/ 21 h 327"/>
                <a:gd name="T66" fmla="*/ 19 w 323"/>
                <a:gd name="T67" fmla="*/ 21 h 327"/>
                <a:gd name="T68" fmla="*/ 20 w 323"/>
                <a:gd name="T69" fmla="*/ 21 h 327"/>
                <a:gd name="T70" fmla="*/ 20 w 323"/>
                <a:gd name="T71" fmla="*/ 21 h 327"/>
                <a:gd name="T72" fmla="*/ 20 w 323"/>
                <a:gd name="T73" fmla="*/ 21 h 327"/>
                <a:gd name="T74" fmla="*/ 21 w 323"/>
                <a:gd name="T75" fmla="*/ 20 h 327"/>
                <a:gd name="T76" fmla="*/ 21 w 323"/>
                <a:gd name="T77" fmla="*/ 20 h 327"/>
                <a:gd name="T78" fmla="*/ 19 w 323"/>
                <a:gd name="T79" fmla="*/ 13 h 32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3" h="327">
                  <a:moveTo>
                    <a:pt x="301" y="200"/>
                  </a:moveTo>
                  <a:lnTo>
                    <a:pt x="301" y="200"/>
                  </a:lnTo>
                  <a:lnTo>
                    <a:pt x="301" y="198"/>
                  </a:lnTo>
                  <a:lnTo>
                    <a:pt x="301" y="195"/>
                  </a:lnTo>
                  <a:lnTo>
                    <a:pt x="300" y="192"/>
                  </a:lnTo>
                  <a:lnTo>
                    <a:pt x="300" y="190"/>
                  </a:lnTo>
                  <a:lnTo>
                    <a:pt x="298" y="187"/>
                  </a:lnTo>
                  <a:lnTo>
                    <a:pt x="264" y="12"/>
                  </a:lnTo>
                  <a:lnTo>
                    <a:pt x="261" y="6"/>
                  </a:lnTo>
                  <a:lnTo>
                    <a:pt x="256" y="1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0" y="3"/>
                  </a:lnTo>
                  <a:lnTo>
                    <a:pt x="235" y="6"/>
                  </a:lnTo>
                  <a:lnTo>
                    <a:pt x="232" y="12"/>
                  </a:lnTo>
                  <a:lnTo>
                    <a:pt x="232" y="18"/>
                  </a:lnTo>
                  <a:lnTo>
                    <a:pt x="263" y="177"/>
                  </a:lnTo>
                  <a:lnTo>
                    <a:pt x="18" y="144"/>
                  </a:lnTo>
                  <a:lnTo>
                    <a:pt x="12" y="144"/>
                  </a:lnTo>
                  <a:lnTo>
                    <a:pt x="6" y="147"/>
                  </a:lnTo>
                  <a:lnTo>
                    <a:pt x="1" y="152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3" y="170"/>
                  </a:lnTo>
                  <a:lnTo>
                    <a:pt x="7" y="175"/>
                  </a:lnTo>
                  <a:lnTo>
                    <a:pt x="13" y="177"/>
                  </a:lnTo>
                  <a:lnTo>
                    <a:pt x="269" y="210"/>
                  </a:lnTo>
                  <a:lnTo>
                    <a:pt x="290" y="315"/>
                  </a:lnTo>
                  <a:lnTo>
                    <a:pt x="292" y="321"/>
                  </a:lnTo>
                  <a:lnTo>
                    <a:pt x="296" y="326"/>
                  </a:lnTo>
                  <a:lnTo>
                    <a:pt x="303" y="327"/>
                  </a:lnTo>
                  <a:lnTo>
                    <a:pt x="309" y="327"/>
                  </a:lnTo>
                  <a:lnTo>
                    <a:pt x="315" y="326"/>
                  </a:lnTo>
                  <a:lnTo>
                    <a:pt x="320" y="321"/>
                  </a:lnTo>
                  <a:lnTo>
                    <a:pt x="323" y="315"/>
                  </a:lnTo>
                  <a:lnTo>
                    <a:pt x="323" y="309"/>
                  </a:lnTo>
                  <a:lnTo>
                    <a:pt x="301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11"/>
            <p:cNvSpPr>
              <a:spLocks/>
            </p:cNvSpPr>
            <p:nvPr/>
          </p:nvSpPr>
          <p:spPr bwMode="auto">
            <a:xfrm>
              <a:off x="2179" y="3018"/>
              <a:ext cx="923" cy="1124"/>
            </a:xfrm>
            <a:custGeom>
              <a:avLst/>
              <a:gdLst>
                <a:gd name="T0" fmla="*/ 115 w 1844"/>
                <a:gd name="T1" fmla="*/ 61 h 2249"/>
                <a:gd name="T2" fmla="*/ 115 w 1844"/>
                <a:gd name="T3" fmla="*/ 61 h 2249"/>
                <a:gd name="T4" fmla="*/ 114 w 1844"/>
                <a:gd name="T5" fmla="*/ 61 h 2249"/>
                <a:gd name="T6" fmla="*/ 114 w 1844"/>
                <a:gd name="T7" fmla="*/ 61 h 2249"/>
                <a:gd name="T8" fmla="*/ 114 w 1844"/>
                <a:gd name="T9" fmla="*/ 62 h 2249"/>
                <a:gd name="T10" fmla="*/ 114 w 1844"/>
                <a:gd name="T11" fmla="*/ 69 h 2249"/>
                <a:gd name="T12" fmla="*/ 112 w 1844"/>
                <a:gd name="T13" fmla="*/ 76 h 2249"/>
                <a:gd name="T14" fmla="*/ 108 w 1844"/>
                <a:gd name="T15" fmla="*/ 82 h 2249"/>
                <a:gd name="T16" fmla="*/ 104 w 1844"/>
                <a:gd name="T17" fmla="*/ 88 h 2249"/>
                <a:gd name="T18" fmla="*/ 100 w 1844"/>
                <a:gd name="T19" fmla="*/ 93 h 2249"/>
                <a:gd name="T20" fmla="*/ 96 w 1844"/>
                <a:gd name="T21" fmla="*/ 97 h 2249"/>
                <a:gd name="T22" fmla="*/ 93 w 1844"/>
                <a:gd name="T23" fmla="*/ 99 h 2249"/>
                <a:gd name="T24" fmla="*/ 92 w 1844"/>
                <a:gd name="T25" fmla="*/ 100 h 2249"/>
                <a:gd name="T26" fmla="*/ 98 w 1844"/>
                <a:gd name="T27" fmla="*/ 130 h 2249"/>
                <a:gd name="T28" fmla="*/ 44 w 1844"/>
                <a:gd name="T29" fmla="*/ 118 h 2249"/>
                <a:gd name="T30" fmla="*/ 17 w 1844"/>
                <a:gd name="T31" fmla="*/ 75 h 2249"/>
                <a:gd name="T32" fmla="*/ 22 w 1844"/>
                <a:gd name="T33" fmla="*/ 31 h 2249"/>
                <a:gd name="T34" fmla="*/ 18 w 1844"/>
                <a:gd name="T35" fmla="*/ 12 h 2249"/>
                <a:gd name="T36" fmla="*/ 21 w 1844"/>
                <a:gd name="T37" fmla="*/ 11 h 2249"/>
                <a:gd name="T38" fmla="*/ 24 w 1844"/>
                <a:gd name="T39" fmla="*/ 9 h 2249"/>
                <a:gd name="T40" fmla="*/ 29 w 1844"/>
                <a:gd name="T41" fmla="*/ 7 h 2249"/>
                <a:gd name="T42" fmla="*/ 34 w 1844"/>
                <a:gd name="T43" fmla="*/ 5 h 2249"/>
                <a:gd name="T44" fmla="*/ 41 w 1844"/>
                <a:gd name="T45" fmla="*/ 3 h 2249"/>
                <a:gd name="T46" fmla="*/ 47 w 1844"/>
                <a:gd name="T47" fmla="*/ 2 h 2249"/>
                <a:gd name="T48" fmla="*/ 54 w 1844"/>
                <a:gd name="T49" fmla="*/ 1 h 2249"/>
                <a:gd name="T50" fmla="*/ 57 w 1844"/>
                <a:gd name="T51" fmla="*/ 0 h 2249"/>
                <a:gd name="T52" fmla="*/ 50 w 1844"/>
                <a:gd name="T53" fmla="*/ 0 h 2249"/>
                <a:gd name="T54" fmla="*/ 42 w 1844"/>
                <a:gd name="T55" fmla="*/ 1 h 2249"/>
                <a:gd name="T56" fmla="*/ 35 w 1844"/>
                <a:gd name="T57" fmla="*/ 3 h 2249"/>
                <a:gd name="T58" fmla="*/ 29 w 1844"/>
                <a:gd name="T59" fmla="*/ 5 h 2249"/>
                <a:gd name="T60" fmla="*/ 24 w 1844"/>
                <a:gd name="T61" fmla="*/ 8 h 2249"/>
                <a:gd name="T62" fmla="*/ 20 w 1844"/>
                <a:gd name="T63" fmla="*/ 10 h 2249"/>
                <a:gd name="T64" fmla="*/ 17 w 1844"/>
                <a:gd name="T65" fmla="*/ 11 h 2249"/>
                <a:gd name="T66" fmla="*/ 16 w 1844"/>
                <a:gd name="T67" fmla="*/ 12 h 2249"/>
                <a:gd name="T68" fmla="*/ 20 w 1844"/>
                <a:gd name="T69" fmla="*/ 30 h 2249"/>
                <a:gd name="T70" fmla="*/ 15 w 1844"/>
                <a:gd name="T71" fmla="*/ 76 h 2249"/>
                <a:gd name="T72" fmla="*/ 42 w 1844"/>
                <a:gd name="T73" fmla="*/ 119 h 2249"/>
                <a:gd name="T74" fmla="*/ 100 w 1844"/>
                <a:gd name="T75" fmla="*/ 132 h 2249"/>
                <a:gd name="T76" fmla="*/ 94 w 1844"/>
                <a:gd name="T77" fmla="*/ 101 h 2249"/>
                <a:gd name="T78" fmla="*/ 97 w 1844"/>
                <a:gd name="T79" fmla="*/ 98 h 2249"/>
                <a:gd name="T80" fmla="*/ 100 w 1844"/>
                <a:gd name="T81" fmla="*/ 95 h 2249"/>
                <a:gd name="T82" fmla="*/ 105 w 1844"/>
                <a:gd name="T83" fmla="*/ 90 h 2249"/>
                <a:gd name="T84" fmla="*/ 109 w 1844"/>
                <a:gd name="T85" fmla="*/ 85 h 2249"/>
                <a:gd name="T86" fmla="*/ 112 w 1844"/>
                <a:gd name="T87" fmla="*/ 79 h 2249"/>
                <a:gd name="T88" fmla="*/ 115 w 1844"/>
                <a:gd name="T89" fmla="*/ 72 h 2249"/>
                <a:gd name="T90" fmla="*/ 116 w 1844"/>
                <a:gd name="T91" fmla="*/ 65 h 22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44" h="2249">
                  <a:moveTo>
                    <a:pt x="1839" y="988"/>
                  </a:moveTo>
                  <a:lnTo>
                    <a:pt x="1838" y="983"/>
                  </a:lnTo>
                  <a:lnTo>
                    <a:pt x="1835" y="980"/>
                  </a:lnTo>
                  <a:lnTo>
                    <a:pt x="1830" y="978"/>
                  </a:lnTo>
                  <a:lnTo>
                    <a:pt x="1824" y="978"/>
                  </a:lnTo>
                  <a:lnTo>
                    <a:pt x="1819" y="980"/>
                  </a:lnTo>
                  <a:lnTo>
                    <a:pt x="1816" y="983"/>
                  </a:lnTo>
                  <a:lnTo>
                    <a:pt x="1815" y="988"/>
                  </a:lnTo>
                  <a:lnTo>
                    <a:pt x="1813" y="992"/>
                  </a:lnTo>
                  <a:lnTo>
                    <a:pt x="1818" y="1051"/>
                  </a:lnTo>
                  <a:lnTo>
                    <a:pt x="1813" y="1108"/>
                  </a:lnTo>
                  <a:lnTo>
                    <a:pt x="1799" y="1165"/>
                  </a:lnTo>
                  <a:lnTo>
                    <a:pt x="1779" y="1220"/>
                  </a:lnTo>
                  <a:lnTo>
                    <a:pt x="1755" y="1272"/>
                  </a:lnTo>
                  <a:lnTo>
                    <a:pt x="1724" y="1325"/>
                  </a:lnTo>
                  <a:lnTo>
                    <a:pt x="1692" y="1372"/>
                  </a:lnTo>
                  <a:lnTo>
                    <a:pt x="1656" y="1418"/>
                  </a:lnTo>
                  <a:lnTo>
                    <a:pt x="1621" y="1460"/>
                  </a:lnTo>
                  <a:lnTo>
                    <a:pt x="1586" y="1497"/>
                  </a:lnTo>
                  <a:lnTo>
                    <a:pt x="1553" y="1531"/>
                  </a:lnTo>
                  <a:lnTo>
                    <a:pt x="1523" y="1558"/>
                  </a:lnTo>
                  <a:lnTo>
                    <a:pt x="1498" y="1581"/>
                  </a:lnTo>
                  <a:lnTo>
                    <a:pt x="1478" y="1598"/>
                  </a:lnTo>
                  <a:lnTo>
                    <a:pt x="1464" y="1609"/>
                  </a:lnTo>
                  <a:lnTo>
                    <a:pt x="1459" y="1614"/>
                  </a:lnTo>
                  <a:lnTo>
                    <a:pt x="1452" y="1620"/>
                  </a:lnTo>
                  <a:lnTo>
                    <a:pt x="1567" y="2095"/>
                  </a:lnTo>
                  <a:lnTo>
                    <a:pt x="740" y="2220"/>
                  </a:lnTo>
                  <a:lnTo>
                    <a:pt x="689" y="1889"/>
                  </a:lnTo>
                  <a:lnTo>
                    <a:pt x="186" y="1826"/>
                  </a:lnTo>
                  <a:lnTo>
                    <a:pt x="269" y="1212"/>
                  </a:lnTo>
                  <a:lnTo>
                    <a:pt x="35" y="1131"/>
                  </a:lnTo>
                  <a:lnTo>
                    <a:pt x="346" y="497"/>
                  </a:lnTo>
                  <a:lnTo>
                    <a:pt x="275" y="212"/>
                  </a:lnTo>
                  <a:lnTo>
                    <a:pt x="287" y="205"/>
                  </a:lnTo>
                  <a:lnTo>
                    <a:pt x="304" y="195"/>
                  </a:lnTo>
                  <a:lnTo>
                    <a:pt x="327" y="185"/>
                  </a:lnTo>
                  <a:lnTo>
                    <a:pt x="354" y="171"/>
                  </a:lnTo>
                  <a:lnTo>
                    <a:pt x="384" y="155"/>
                  </a:lnTo>
                  <a:lnTo>
                    <a:pt x="420" y="140"/>
                  </a:lnTo>
                  <a:lnTo>
                    <a:pt x="458" y="123"/>
                  </a:lnTo>
                  <a:lnTo>
                    <a:pt x="500" y="106"/>
                  </a:lnTo>
                  <a:lnTo>
                    <a:pt x="544" y="91"/>
                  </a:lnTo>
                  <a:lnTo>
                    <a:pt x="592" y="76"/>
                  </a:lnTo>
                  <a:lnTo>
                    <a:pt x="641" y="62"/>
                  </a:lnTo>
                  <a:lnTo>
                    <a:pt x="692" y="49"/>
                  </a:lnTo>
                  <a:lnTo>
                    <a:pt x="746" y="39"/>
                  </a:lnTo>
                  <a:lnTo>
                    <a:pt x="800" y="31"/>
                  </a:lnTo>
                  <a:lnTo>
                    <a:pt x="855" y="26"/>
                  </a:lnTo>
                  <a:lnTo>
                    <a:pt x="910" y="25"/>
                  </a:lnTo>
                  <a:lnTo>
                    <a:pt x="910" y="0"/>
                  </a:lnTo>
                  <a:lnTo>
                    <a:pt x="847" y="2"/>
                  </a:lnTo>
                  <a:lnTo>
                    <a:pt x="786" y="8"/>
                  </a:lnTo>
                  <a:lnTo>
                    <a:pt x="726" y="17"/>
                  </a:lnTo>
                  <a:lnTo>
                    <a:pt x="667" y="29"/>
                  </a:lnTo>
                  <a:lnTo>
                    <a:pt x="610" y="43"/>
                  </a:lnTo>
                  <a:lnTo>
                    <a:pt x="557" y="60"/>
                  </a:lnTo>
                  <a:lnTo>
                    <a:pt x="506" y="79"/>
                  </a:lnTo>
                  <a:lnTo>
                    <a:pt x="458" y="95"/>
                  </a:lnTo>
                  <a:lnTo>
                    <a:pt x="415" y="114"/>
                  </a:lnTo>
                  <a:lnTo>
                    <a:pt x="375" y="132"/>
                  </a:lnTo>
                  <a:lnTo>
                    <a:pt x="340" y="149"/>
                  </a:lnTo>
                  <a:lnTo>
                    <a:pt x="310" y="163"/>
                  </a:lnTo>
                  <a:lnTo>
                    <a:pt x="287" y="177"/>
                  </a:lnTo>
                  <a:lnTo>
                    <a:pt x="269" y="186"/>
                  </a:lnTo>
                  <a:lnTo>
                    <a:pt x="258" y="192"/>
                  </a:lnTo>
                  <a:lnTo>
                    <a:pt x="254" y="195"/>
                  </a:lnTo>
                  <a:lnTo>
                    <a:pt x="246" y="202"/>
                  </a:lnTo>
                  <a:lnTo>
                    <a:pt x="318" y="494"/>
                  </a:lnTo>
                  <a:lnTo>
                    <a:pt x="0" y="1146"/>
                  </a:lnTo>
                  <a:lnTo>
                    <a:pt x="240" y="1231"/>
                  </a:lnTo>
                  <a:lnTo>
                    <a:pt x="157" y="1848"/>
                  </a:lnTo>
                  <a:lnTo>
                    <a:pt x="667" y="1912"/>
                  </a:lnTo>
                  <a:lnTo>
                    <a:pt x="720" y="2249"/>
                  </a:lnTo>
                  <a:lnTo>
                    <a:pt x="1598" y="2117"/>
                  </a:lnTo>
                  <a:lnTo>
                    <a:pt x="1481" y="1629"/>
                  </a:lnTo>
                  <a:lnTo>
                    <a:pt x="1495" y="1618"/>
                  </a:lnTo>
                  <a:lnTo>
                    <a:pt x="1515" y="1601"/>
                  </a:lnTo>
                  <a:lnTo>
                    <a:pt x="1539" y="1580"/>
                  </a:lnTo>
                  <a:lnTo>
                    <a:pt x="1567" y="1554"/>
                  </a:lnTo>
                  <a:lnTo>
                    <a:pt x="1598" y="1523"/>
                  </a:lnTo>
                  <a:lnTo>
                    <a:pt x="1632" y="1488"/>
                  </a:lnTo>
                  <a:lnTo>
                    <a:pt x="1666" y="1449"/>
                  </a:lnTo>
                  <a:lnTo>
                    <a:pt x="1699" y="1408"/>
                  </a:lnTo>
                  <a:lnTo>
                    <a:pt x="1732" y="1363"/>
                  </a:lnTo>
                  <a:lnTo>
                    <a:pt x="1763" y="1314"/>
                  </a:lnTo>
                  <a:lnTo>
                    <a:pt x="1789" y="1265"/>
                  </a:lnTo>
                  <a:lnTo>
                    <a:pt x="1812" y="1212"/>
                  </a:lnTo>
                  <a:lnTo>
                    <a:pt x="1829" y="1157"/>
                  </a:lnTo>
                  <a:lnTo>
                    <a:pt x="1841" y="1101"/>
                  </a:lnTo>
                  <a:lnTo>
                    <a:pt x="1844" y="1045"/>
                  </a:lnTo>
                  <a:lnTo>
                    <a:pt x="1839" y="9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491344" y="525236"/>
            <a:ext cx="152400" cy="152400"/>
            <a:chOff x="2452" y="2971"/>
            <a:chExt cx="476" cy="476"/>
          </a:xfrm>
        </p:grpSpPr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2452" y="2971"/>
              <a:ext cx="476" cy="476"/>
            </a:xfrm>
            <a:custGeom>
              <a:avLst/>
              <a:gdLst>
                <a:gd name="T0" fmla="*/ 48 w 952"/>
                <a:gd name="T1" fmla="*/ 44 h 952"/>
                <a:gd name="T2" fmla="*/ 47 w 952"/>
                <a:gd name="T3" fmla="*/ 45 h 952"/>
                <a:gd name="T4" fmla="*/ 45 w 952"/>
                <a:gd name="T5" fmla="*/ 46 h 952"/>
                <a:gd name="T6" fmla="*/ 48 w 952"/>
                <a:gd name="T7" fmla="*/ 54 h 952"/>
                <a:gd name="T8" fmla="*/ 33 w 952"/>
                <a:gd name="T9" fmla="*/ 52 h 952"/>
                <a:gd name="T10" fmla="*/ 32 w 952"/>
                <a:gd name="T11" fmla="*/ 52 h 952"/>
                <a:gd name="T12" fmla="*/ 32 w 952"/>
                <a:gd name="T13" fmla="*/ 52 h 952"/>
                <a:gd name="T14" fmla="*/ 31 w 952"/>
                <a:gd name="T15" fmla="*/ 52 h 952"/>
                <a:gd name="T16" fmla="*/ 30 w 952"/>
                <a:gd name="T17" fmla="*/ 52 h 952"/>
                <a:gd name="T18" fmla="*/ 29 w 952"/>
                <a:gd name="T19" fmla="*/ 52 h 952"/>
                <a:gd name="T20" fmla="*/ 14 w 952"/>
                <a:gd name="T21" fmla="*/ 56 h 952"/>
                <a:gd name="T22" fmla="*/ 17 w 952"/>
                <a:gd name="T23" fmla="*/ 47 h 952"/>
                <a:gd name="T24" fmla="*/ 16 w 952"/>
                <a:gd name="T25" fmla="*/ 46 h 952"/>
                <a:gd name="T26" fmla="*/ 15 w 952"/>
                <a:gd name="T27" fmla="*/ 45 h 952"/>
                <a:gd name="T28" fmla="*/ 6 w 952"/>
                <a:gd name="T29" fmla="*/ 49 h 952"/>
                <a:gd name="T30" fmla="*/ 9 w 952"/>
                <a:gd name="T31" fmla="*/ 33 h 952"/>
                <a:gd name="T32" fmla="*/ 9 w 952"/>
                <a:gd name="T33" fmla="*/ 32 h 952"/>
                <a:gd name="T34" fmla="*/ 9 w 952"/>
                <a:gd name="T35" fmla="*/ 31 h 952"/>
                <a:gd name="T36" fmla="*/ 9 w 952"/>
                <a:gd name="T37" fmla="*/ 29 h 952"/>
                <a:gd name="T38" fmla="*/ 5 w 952"/>
                <a:gd name="T39" fmla="*/ 14 h 952"/>
                <a:gd name="T40" fmla="*/ 13 w 952"/>
                <a:gd name="T41" fmla="*/ 17 h 952"/>
                <a:gd name="T42" fmla="*/ 14 w 952"/>
                <a:gd name="T43" fmla="*/ 16 h 952"/>
                <a:gd name="T44" fmla="*/ 15 w 952"/>
                <a:gd name="T45" fmla="*/ 15 h 952"/>
                <a:gd name="T46" fmla="*/ 12 w 952"/>
                <a:gd name="T47" fmla="*/ 6 h 952"/>
                <a:gd name="T48" fmla="*/ 27 w 952"/>
                <a:gd name="T49" fmla="*/ 9 h 952"/>
                <a:gd name="T50" fmla="*/ 28 w 952"/>
                <a:gd name="T51" fmla="*/ 9 h 952"/>
                <a:gd name="T52" fmla="*/ 29 w 952"/>
                <a:gd name="T53" fmla="*/ 9 h 952"/>
                <a:gd name="T54" fmla="*/ 30 w 952"/>
                <a:gd name="T55" fmla="*/ 9 h 952"/>
                <a:gd name="T56" fmla="*/ 30 w 952"/>
                <a:gd name="T57" fmla="*/ 9 h 952"/>
                <a:gd name="T58" fmla="*/ 31 w 952"/>
                <a:gd name="T59" fmla="*/ 9 h 952"/>
                <a:gd name="T60" fmla="*/ 46 w 952"/>
                <a:gd name="T61" fmla="*/ 5 h 952"/>
                <a:gd name="T62" fmla="*/ 44 w 952"/>
                <a:gd name="T63" fmla="*/ 13 h 952"/>
                <a:gd name="T64" fmla="*/ 45 w 952"/>
                <a:gd name="T65" fmla="*/ 14 h 952"/>
                <a:gd name="T66" fmla="*/ 46 w 952"/>
                <a:gd name="T67" fmla="*/ 15 h 952"/>
                <a:gd name="T68" fmla="*/ 54 w 952"/>
                <a:gd name="T69" fmla="*/ 12 h 952"/>
                <a:gd name="T70" fmla="*/ 52 w 952"/>
                <a:gd name="T71" fmla="*/ 27 h 952"/>
                <a:gd name="T72" fmla="*/ 52 w 952"/>
                <a:gd name="T73" fmla="*/ 28 h 952"/>
                <a:gd name="T74" fmla="*/ 52 w 952"/>
                <a:gd name="T75" fmla="*/ 30 h 952"/>
                <a:gd name="T76" fmla="*/ 52 w 952"/>
                <a:gd name="T77" fmla="*/ 31 h 952"/>
                <a:gd name="T78" fmla="*/ 56 w 952"/>
                <a:gd name="T79" fmla="*/ 46 h 9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2" h="952">
                  <a:moveTo>
                    <a:pt x="760" y="689"/>
                  </a:moveTo>
                  <a:lnTo>
                    <a:pt x="756" y="695"/>
                  </a:lnTo>
                  <a:lnTo>
                    <a:pt x="748" y="706"/>
                  </a:lnTo>
                  <a:lnTo>
                    <a:pt x="739" y="715"/>
                  </a:lnTo>
                  <a:lnTo>
                    <a:pt x="729" y="726"/>
                  </a:lnTo>
                  <a:lnTo>
                    <a:pt x="719" y="735"/>
                  </a:lnTo>
                  <a:lnTo>
                    <a:pt x="712" y="740"/>
                  </a:lnTo>
                  <a:lnTo>
                    <a:pt x="768" y="857"/>
                  </a:lnTo>
                  <a:lnTo>
                    <a:pt x="582" y="944"/>
                  </a:lnTo>
                  <a:lnTo>
                    <a:pt x="526" y="826"/>
                  </a:lnTo>
                  <a:lnTo>
                    <a:pt x="517" y="826"/>
                  </a:lnTo>
                  <a:lnTo>
                    <a:pt x="511" y="826"/>
                  </a:lnTo>
                  <a:lnTo>
                    <a:pt x="505" y="827"/>
                  </a:lnTo>
                  <a:lnTo>
                    <a:pt x="499" y="827"/>
                  </a:lnTo>
                  <a:lnTo>
                    <a:pt x="492" y="827"/>
                  </a:lnTo>
                  <a:lnTo>
                    <a:pt x="485" y="827"/>
                  </a:lnTo>
                  <a:lnTo>
                    <a:pt x="479" y="827"/>
                  </a:lnTo>
                  <a:lnTo>
                    <a:pt x="472" y="827"/>
                  </a:lnTo>
                  <a:lnTo>
                    <a:pt x="466" y="827"/>
                  </a:lnTo>
                  <a:lnTo>
                    <a:pt x="459" y="827"/>
                  </a:lnTo>
                  <a:lnTo>
                    <a:pt x="413" y="952"/>
                  </a:lnTo>
                  <a:lnTo>
                    <a:pt x="219" y="883"/>
                  </a:lnTo>
                  <a:lnTo>
                    <a:pt x="266" y="755"/>
                  </a:lnTo>
                  <a:lnTo>
                    <a:pt x="259" y="749"/>
                  </a:lnTo>
                  <a:lnTo>
                    <a:pt x="251" y="741"/>
                  </a:lnTo>
                  <a:lnTo>
                    <a:pt x="242" y="734"/>
                  </a:lnTo>
                  <a:lnTo>
                    <a:pt x="233" y="726"/>
                  </a:lnTo>
                  <a:lnTo>
                    <a:pt x="225" y="717"/>
                  </a:lnTo>
                  <a:lnTo>
                    <a:pt x="219" y="710"/>
                  </a:lnTo>
                  <a:lnTo>
                    <a:pt x="96" y="769"/>
                  </a:lnTo>
                  <a:lnTo>
                    <a:pt x="8" y="583"/>
                  </a:lnTo>
                  <a:lnTo>
                    <a:pt x="136" y="523"/>
                  </a:lnTo>
                  <a:lnTo>
                    <a:pt x="134" y="515"/>
                  </a:lnTo>
                  <a:lnTo>
                    <a:pt x="133" y="504"/>
                  </a:lnTo>
                  <a:lnTo>
                    <a:pt x="133" y="492"/>
                  </a:lnTo>
                  <a:lnTo>
                    <a:pt x="133" y="481"/>
                  </a:lnTo>
                  <a:lnTo>
                    <a:pt x="133" y="471"/>
                  </a:lnTo>
                  <a:lnTo>
                    <a:pt x="133" y="461"/>
                  </a:lnTo>
                  <a:lnTo>
                    <a:pt x="0" y="414"/>
                  </a:lnTo>
                  <a:lnTo>
                    <a:pt x="71" y="220"/>
                  </a:lnTo>
                  <a:lnTo>
                    <a:pt x="200" y="267"/>
                  </a:lnTo>
                  <a:lnTo>
                    <a:pt x="206" y="261"/>
                  </a:lnTo>
                  <a:lnTo>
                    <a:pt x="214" y="252"/>
                  </a:lnTo>
                  <a:lnTo>
                    <a:pt x="222" y="244"/>
                  </a:lnTo>
                  <a:lnTo>
                    <a:pt x="229" y="235"/>
                  </a:lnTo>
                  <a:lnTo>
                    <a:pt x="237" y="227"/>
                  </a:lnTo>
                  <a:lnTo>
                    <a:pt x="242" y="221"/>
                  </a:lnTo>
                  <a:lnTo>
                    <a:pt x="185" y="95"/>
                  </a:lnTo>
                  <a:lnTo>
                    <a:pt x="369" y="8"/>
                  </a:lnTo>
                  <a:lnTo>
                    <a:pt x="428" y="132"/>
                  </a:lnTo>
                  <a:lnTo>
                    <a:pt x="436" y="131"/>
                  </a:lnTo>
                  <a:lnTo>
                    <a:pt x="442" y="131"/>
                  </a:lnTo>
                  <a:lnTo>
                    <a:pt x="448" y="129"/>
                  </a:lnTo>
                  <a:lnTo>
                    <a:pt x="454" y="129"/>
                  </a:lnTo>
                  <a:lnTo>
                    <a:pt x="460" y="129"/>
                  </a:lnTo>
                  <a:lnTo>
                    <a:pt x="466" y="129"/>
                  </a:lnTo>
                  <a:lnTo>
                    <a:pt x="471" y="129"/>
                  </a:lnTo>
                  <a:lnTo>
                    <a:pt x="477" y="129"/>
                  </a:lnTo>
                  <a:lnTo>
                    <a:pt x="483" y="129"/>
                  </a:lnTo>
                  <a:lnTo>
                    <a:pt x="492" y="129"/>
                  </a:lnTo>
                  <a:lnTo>
                    <a:pt x="539" y="0"/>
                  </a:lnTo>
                  <a:lnTo>
                    <a:pt x="732" y="71"/>
                  </a:lnTo>
                  <a:lnTo>
                    <a:pt x="686" y="195"/>
                  </a:lnTo>
                  <a:lnTo>
                    <a:pt x="692" y="200"/>
                  </a:lnTo>
                  <a:lnTo>
                    <a:pt x="703" y="207"/>
                  </a:lnTo>
                  <a:lnTo>
                    <a:pt x="712" y="217"/>
                  </a:lnTo>
                  <a:lnTo>
                    <a:pt x="722" y="224"/>
                  </a:lnTo>
                  <a:lnTo>
                    <a:pt x="731" y="234"/>
                  </a:lnTo>
                  <a:lnTo>
                    <a:pt x="737" y="240"/>
                  </a:lnTo>
                  <a:lnTo>
                    <a:pt x="857" y="184"/>
                  </a:lnTo>
                  <a:lnTo>
                    <a:pt x="943" y="371"/>
                  </a:lnTo>
                  <a:lnTo>
                    <a:pt x="826" y="426"/>
                  </a:lnTo>
                  <a:lnTo>
                    <a:pt x="828" y="434"/>
                  </a:lnTo>
                  <a:lnTo>
                    <a:pt x="829" y="446"/>
                  </a:lnTo>
                  <a:lnTo>
                    <a:pt x="829" y="460"/>
                  </a:lnTo>
                  <a:lnTo>
                    <a:pt x="831" y="474"/>
                  </a:lnTo>
                  <a:lnTo>
                    <a:pt x="831" y="487"/>
                  </a:lnTo>
                  <a:lnTo>
                    <a:pt x="831" y="495"/>
                  </a:lnTo>
                  <a:lnTo>
                    <a:pt x="952" y="538"/>
                  </a:lnTo>
                  <a:lnTo>
                    <a:pt x="882" y="732"/>
                  </a:lnTo>
                  <a:lnTo>
                    <a:pt x="760" y="689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619" y="3138"/>
              <a:ext cx="146" cy="146"/>
            </a:xfrm>
            <a:custGeom>
              <a:avLst/>
              <a:gdLst>
                <a:gd name="T0" fmla="*/ 13 w 290"/>
                <a:gd name="T1" fmla="*/ 18 h 292"/>
                <a:gd name="T2" fmla="*/ 15 w 290"/>
                <a:gd name="T3" fmla="*/ 17 h 292"/>
                <a:gd name="T4" fmla="*/ 16 w 290"/>
                <a:gd name="T5" fmla="*/ 16 h 292"/>
                <a:gd name="T6" fmla="*/ 17 w 290"/>
                <a:gd name="T7" fmla="*/ 14 h 292"/>
                <a:gd name="T8" fmla="*/ 18 w 290"/>
                <a:gd name="T9" fmla="*/ 13 h 292"/>
                <a:gd name="T10" fmla="*/ 19 w 290"/>
                <a:gd name="T11" fmla="*/ 11 h 292"/>
                <a:gd name="T12" fmla="*/ 19 w 290"/>
                <a:gd name="T13" fmla="*/ 9 h 292"/>
                <a:gd name="T14" fmla="*/ 18 w 290"/>
                <a:gd name="T15" fmla="*/ 7 h 292"/>
                <a:gd name="T16" fmla="*/ 18 w 290"/>
                <a:gd name="T17" fmla="*/ 6 h 292"/>
                <a:gd name="T18" fmla="*/ 17 w 290"/>
                <a:gd name="T19" fmla="*/ 4 h 292"/>
                <a:gd name="T20" fmla="*/ 16 w 290"/>
                <a:gd name="T21" fmla="*/ 3 h 292"/>
                <a:gd name="T22" fmla="*/ 14 w 290"/>
                <a:gd name="T23" fmla="*/ 2 h 292"/>
                <a:gd name="T24" fmla="*/ 13 w 290"/>
                <a:gd name="T25" fmla="*/ 1 h 292"/>
                <a:gd name="T26" fmla="*/ 11 w 290"/>
                <a:gd name="T27" fmla="*/ 1 h 292"/>
                <a:gd name="T28" fmla="*/ 9 w 290"/>
                <a:gd name="T29" fmla="*/ 0 h 292"/>
                <a:gd name="T30" fmla="*/ 7 w 290"/>
                <a:gd name="T31" fmla="*/ 1 h 292"/>
                <a:gd name="T32" fmla="*/ 6 w 290"/>
                <a:gd name="T33" fmla="*/ 1 h 292"/>
                <a:gd name="T34" fmla="*/ 4 w 290"/>
                <a:gd name="T35" fmla="*/ 2 h 292"/>
                <a:gd name="T36" fmla="*/ 3 w 290"/>
                <a:gd name="T37" fmla="*/ 4 h 292"/>
                <a:gd name="T38" fmla="*/ 2 w 290"/>
                <a:gd name="T39" fmla="*/ 5 h 292"/>
                <a:gd name="T40" fmla="*/ 1 w 290"/>
                <a:gd name="T41" fmla="*/ 7 h 292"/>
                <a:gd name="T42" fmla="*/ 1 w 290"/>
                <a:gd name="T43" fmla="*/ 8 h 292"/>
                <a:gd name="T44" fmla="*/ 0 w 290"/>
                <a:gd name="T45" fmla="*/ 10 h 292"/>
                <a:gd name="T46" fmla="*/ 1 w 290"/>
                <a:gd name="T47" fmla="*/ 12 h 292"/>
                <a:gd name="T48" fmla="*/ 1 w 290"/>
                <a:gd name="T49" fmla="*/ 13 h 292"/>
                <a:gd name="T50" fmla="*/ 2 w 290"/>
                <a:gd name="T51" fmla="*/ 15 h 292"/>
                <a:gd name="T52" fmla="*/ 3 w 290"/>
                <a:gd name="T53" fmla="*/ 16 h 292"/>
                <a:gd name="T54" fmla="*/ 5 w 290"/>
                <a:gd name="T55" fmla="*/ 17 h 292"/>
                <a:gd name="T56" fmla="*/ 6 w 290"/>
                <a:gd name="T57" fmla="*/ 18 h 292"/>
                <a:gd name="T58" fmla="*/ 8 w 290"/>
                <a:gd name="T59" fmla="*/ 19 h 292"/>
                <a:gd name="T60" fmla="*/ 10 w 290"/>
                <a:gd name="T61" fmla="*/ 19 h 292"/>
                <a:gd name="T62" fmla="*/ 12 w 290"/>
                <a:gd name="T63" fmla="*/ 18 h 292"/>
                <a:gd name="T64" fmla="*/ 13 w 290"/>
                <a:gd name="T65" fmla="*/ 18 h 2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292">
                  <a:moveTo>
                    <a:pt x="207" y="279"/>
                  </a:moveTo>
                  <a:lnTo>
                    <a:pt x="232" y="263"/>
                  </a:lnTo>
                  <a:lnTo>
                    <a:pt x="253" y="245"/>
                  </a:lnTo>
                  <a:lnTo>
                    <a:pt x="270" y="222"/>
                  </a:lnTo>
                  <a:lnTo>
                    <a:pt x="281" y="195"/>
                  </a:lnTo>
                  <a:lnTo>
                    <a:pt x="289" y="169"/>
                  </a:lnTo>
                  <a:lnTo>
                    <a:pt x="290" y="140"/>
                  </a:lnTo>
                  <a:lnTo>
                    <a:pt x="286" y="112"/>
                  </a:lnTo>
                  <a:lnTo>
                    <a:pt x="276" y="85"/>
                  </a:lnTo>
                  <a:lnTo>
                    <a:pt x="261" y="60"/>
                  </a:lnTo>
                  <a:lnTo>
                    <a:pt x="243" y="39"/>
                  </a:lnTo>
                  <a:lnTo>
                    <a:pt x="220" y="22"/>
                  </a:lnTo>
                  <a:lnTo>
                    <a:pt x="193" y="9"/>
                  </a:lnTo>
                  <a:lnTo>
                    <a:pt x="167" y="2"/>
                  </a:lnTo>
                  <a:lnTo>
                    <a:pt x="138" y="0"/>
                  </a:lnTo>
                  <a:lnTo>
                    <a:pt x="110" y="5"/>
                  </a:lnTo>
                  <a:lnTo>
                    <a:pt x="83" y="14"/>
                  </a:lnTo>
                  <a:lnTo>
                    <a:pt x="58" y="29"/>
                  </a:lnTo>
                  <a:lnTo>
                    <a:pt x="37" y="49"/>
                  </a:lnTo>
                  <a:lnTo>
                    <a:pt x="20" y="72"/>
                  </a:lnTo>
                  <a:lnTo>
                    <a:pt x="7" y="97"/>
                  </a:lnTo>
                  <a:lnTo>
                    <a:pt x="1" y="125"/>
                  </a:lnTo>
                  <a:lnTo>
                    <a:pt x="0" y="152"/>
                  </a:lnTo>
                  <a:lnTo>
                    <a:pt x="3" y="180"/>
                  </a:lnTo>
                  <a:lnTo>
                    <a:pt x="13" y="208"/>
                  </a:lnTo>
                  <a:lnTo>
                    <a:pt x="29" y="234"/>
                  </a:lnTo>
                  <a:lnTo>
                    <a:pt x="47" y="255"/>
                  </a:lnTo>
                  <a:lnTo>
                    <a:pt x="70" y="271"/>
                  </a:lnTo>
                  <a:lnTo>
                    <a:pt x="95" y="283"/>
                  </a:lnTo>
                  <a:lnTo>
                    <a:pt x="123" y="291"/>
                  </a:lnTo>
                  <a:lnTo>
                    <a:pt x="150" y="292"/>
                  </a:lnTo>
                  <a:lnTo>
                    <a:pt x="180" y="288"/>
                  </a:lnTo>
                  <a:lnTo>
                    <a:pt x="207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67540" y="644978"/>
            <a:ext cx="152400" cy="152400"/>
            <a:chOff x="928" y="2970"/>
            <a:chExt cx="382" cy="382"/>
          </a:xfrm>
        </p:grpSpPr>
        <p:sp>
          <p:nvSpPr>
            <p:cNvPr id="7179" name="Freeform 16"/>
            <p:cNvSpPr>
              <a:spLocks/>
            </p:cNvSpPr>
            <p:nvPr/>
          </p:nvSpPr>
          <p:spPr bwMode="auto">
            <a:xfrm>
              <a:off x="928" y="2970"/>
              <a:ext cx="382" cy="382"/>
            </a:xfrm>
            <a:custGeom>
              <a:avLst/>
              <a:gdLst>
                <a:gd name="T0" fmla="*/ 36 w 765"/>
                <a:gd name="T1" fmla="*/ 37 h 764"/>
                <a:gd name="T2" fmla="*/ 35 w 765"/>
                <a:gd name="T3" fmla="*/ 38 h 764"/>
                <a:gd name="T4" fmla="*/ 34 w 765"/>
                <a:gd name="T5" fmla="*/ 39 h 764"/>
                <a:gd name="T6" fmla="*/ 36 w 765"/>
                <a:gd name="T7" fmla="*/ 45 h 764"/>
                <a:gd name="T8" fmla="*/ 24 w 765"/>
                <a:gd name="T9" fmla="*/ 42 h 764"/>
                <a:gd name="T10" fmla="*/ 23 w 765"/>
                <a:gd name="T11" fmla="*/ 42 h 764"/>
                <a:gd name="T12" fmla="*/ 21 w 765"/>
                <a:gd name="T13" fmla="*/ 42 h 764"/>
                <a:gd name="T14" fmla="*/ 20 w 765"/>
                <a:gd name="T15" fmla="*/ 42 h 764"/>
                <a:gd name="T16" fmla="*/ 8 w 765"/>
                <a:gd name="T17" fmla="*/ 43 h 764"/>
                <a:gd name="T18" fmla="*/ 11 w 765"/>
                <a:gd name="T19" fmla="*/ 37 h 764"/>
                <a:gd name="T20" fmla="*/ 10 w 765"/>
                <a:gd name="T21" fmla="*/ 36 h 764"/>
                <a:gd name="T22" fmla="*/ 9 w 765"/>
                <a:gd name="T23" fmla="*/ 35 h 764"/>
                <a:gd name="T24" fmla="*/ 3 w 765"/>
                <a:gd name="T25" fmla="*/ 36 h 764"/>
                <a:gd name="T26" fmla="*/ 6 w 765"/>
                <a:gd name="T27" fmla="*/ 25 h 764"/>
                <a:gd name="T28" fmla="*/ 6 w 765"/>
                <a:gd name="T29" fmla="*/ 24 h 764"/>
                <a:gd name="T30" fmla="*/ 6 w 765"/>
                <a:gd name="T31" fmla="*/ 22 h 764"/>
                <a:gd name="T32" fmla="*/ 6 w 765"/>
                <a:gd name="T33" fmla="*/ 21 h 764"/>
                <a:gd name="T34" fmla="*/ 5 w 765"/>
                <a:gd name="T35" fmla="*/ 9 h 764"/>
                <a:gd name="T36" fmla="*/ 11 w 765"/>
                <a:gd name="T37" fmla="*/ 12 h 764"/>
                <a:gd name="T38" fmla="*/ 12 w 765"/>
                <a:gd name="T39" fmla="*/ 11 h 764"/>
                <a:gd name="T40" fmla="*/ 13 w 765"/>
                <a:gd name="T41" fmla="*/ 10 h 764"/>
                <a:gd name="T42" fmla="*/ 11 w 765"/>
                <a:gd name="T43" fmla="*/ 4 h 764"/>
                <a:gd name="T44" fmla="*/ 23 w 765"/>
                <a:gd name="T45" fmla="*/ 7 h 764"/>
                <a:gd name="T46" fmla="*/ 24 w 765"/>
                <a:gd name="T47" fmla="*/ 7 h 764"/>
                <a:gd name="T48" fmla="*/ 26 w 765"/>
                <a:gd name="T49" fmla="*/ 7 h 764"/>
                <a:gd name="T50" fmla="*/ 27 w 765"/>
                <a:gd name="T51" fmla="*/ 7 h 764"/>
                <a:gd name="T52" fmla="*/ 39 w 765"/>
                <a:gd name="T53" fmla="*/ 6 h 764"/>
                <a:gd name="T54" fmla="*/ 36 w 765"/>
                <a:gd name="T55" fmla="*/ 12 h 764"/>
                <a:gd name="T56" fmla="*/ 37 w 765"/>
                <a:gd name="T57" fmla="*/ 13 h 764"/>
                <a:gd name="T58" fmla="*/ 38 w 765"/>
                <a:gd name="T59" fmla="*/ 14 h 764"/>
                <a:gd name="T60" fmla="*/ 44 w 765"/>
                <a:gd name="T61" fmla="*/ 12 h 764"/>
                <a:gd name="T62" fmla="*/ 41 w 765"/>
                <a:gd name="T63" fmla="*/ 24 h 764"/>
                <a:gd name="T64" fmla="*/ 41 w 765"/>
                <a:gd name="T65" fmla="*/ 25 h 764"/>
                <a:gd name="T66" fmla="*/ 41 w 765"/>
                <a:gd name="T67" fmla="*/ 27 h 764"/>
                <a:gd name="T68" fmla="*/ 41 w 765"/>
                <a:gd name="T69" fmla="*/ 28 h 764"/>
                <a:gd name="T70" fmla="*/ 42 w 765"/>
                <a:gd name="T71" fmla="*/ 40 h 7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5" h="764">
                  <a:moveTo>
                    <a:pt x="586" y="580"/>
                  </a:moveTo>
                  <a:lnTo>
                    <a:pt x="582" y="584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7" y="606"/>
                  </a:lnTo>
                  <a:lnTo>
                    <a:pt x="550" y="612"/>
                  </a:lnTo>
                  <a:lnTo>
                    <a:pt x="543" y="617"/>
                  </a:lnTo>
                  <a:lnTo>
                    <a:pt x="576" y="715"/>
                  </a:lnTo>
                  <a:lnTo>
                    <a:pt x="419" y="764"/>
                  </a:lnTo>
                  <a:lnTo>
                    <a:pt x="386" y="664"/>
                  </a:lnTo>
                  <a:lnTo>
                    <a:pt x="380" y="664"/>
                  </a:lnTo>
                  <a:lnTo>
                    <a:pt x="370" y="664"/>
                  </a:lnTo>
                  <a:lnTo>
                    <a:pt x="360" y="663"/>
                  </a:lnTo>
                  <a:lnTo>
                    <a:pt x="350" y="661"/>
                  </a:lnTo>
                  <a:lnTo>
                    <a:pt x="339" y="660"/>
                  </a:lnTo>
                  <a:lnTo>
                    <a:pt x="333" y="660"/>
                  </a:lnTo>
                  <a:lnTo>
                    <a:pt x="283" y="754"/>
                  </a:lnTo>
                  <a:lnTo>
                    <a:pt x="137" y="678"/>
                  </a:lnTo>
                  <a:lnTo>
                    <a:pt x="188" y="581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5" y="555"/>
                  </a:lnTo>
                  <a:lnTo>
                    <a:pt x="159" y="548"/>
                  </a:lnTo>
                  <a:lnTo>
                    <a:pt x="154" y="541"/>
                  </a:lnTo>
                  <a:lnTo>
                    <a:pt x="51" y="575"/>
                  </a:lnTo>
                  <a:lnTo>
                    <a:pt x="0" y="418"/>
                  </a:lnTo>
                  <a:lnTo>
                    <a:pt x="107" y="385"/>
                  </a:lnTo>
                  <a:lnTo>
                    <a:pt x="107" y="378"/>
                  </a:lnTo>
                  <a:lnTo>
                    <a:pt x="107" y="369"/>
                  </a:lnTo>
                  <a:lnTo>
                    <a:pt x="108" y="360"/>
                  </a:lnTo>
                  <a:lnTo>
                    <a:pt x="108" y="351"/>
                  </a:lnTo>
                  <a:lnTo>
                    <a:pt x="110" y="341"/>
                  </a:lnTo>
                  <a:lnTo>
                    <a:pt x="111" y="335"/>
                  </a:lnTo>
                  <a:lnTo>
                    <a:pt x="11" y="283"/>
                  </a:lnTo>
                  <a:lnTo>
                    <a:pt x="87" y="137"/>
                  </a:lnTo>
                  <a:lnTo>
                    <a:pt x="187" y="189"/>
                  </a:lnTo>
                  <a:lnTo>
                    <a:pt x="191" y="185"/>
                  </a:lnTo>
                  <a:lnTo>
                    <a:pt x="199" y="178"/>
                  </a:lnTo>
                  <a:lnTo>
                    <a:pt x="205" y="172"/>
                  </a:lnTo>
                  <a:lnTo>
                    <a:pt x="213" y="166"/>
                  </a:lnTo>
                  <a:lnTo>
                    <a:pt x="219" y="160"/>
                  </a:lnTo>
                  <a:lnTo>
                    <a:pt x="225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0" y="105"/>
                  </a:lnTo>
                  <a:lnTo>
                    <a:pt x="388" y="105"/>
                  </a:lnTo>
                  <a:lnTo>
                    <a:pt x="397" y="105"/>
                  </a:lnTo>
                  <a:lnTo>
                    <a:pt x="406" y="106"/>
                  </a:lnTo>
                  <a:lnTo>
                    <a:pt x="416" y="106"/>
                  </a:lnTo>
                  <a:lnTo>
                    <a:pt x="425" y="108"/>
                  </a:lnTo>
                  <a:lnTo>
                    <a:pt x="433" y="108"/>
                  </a:lnTo>
                  <a:lnTo>
                    <a:pt x="482" y="11"/>
                  </a:lnTo>
                  <a:lnTo>
                    <a:pt x="628" y="88"/>
                  </a:lnTo>
                  <a:lnTo>
                    <a:pt x="579" y="181"/>
                  </a:lnTo>
                  <a:lnTo>
                    <a:pt x="585" y="186"/>
                  </a:lnTo>
                  <a:lnTo>
                    <a:pt x="591" y="194"/>
                  </a:lnTo>
                  <a:lnTo>
                    <a:pt x="599" y="201"/>
                  </a:lnTo>
                  <a:lnTo>
                    <a:pt x="605" y="209"/>
                  </a:lnTo>
                  <a:lnTo>
                    <a:pt x="611" y="217"/>
                  </a:lnTo>
                  <a:lnTo>
                    <a:pt x="614" y="221"/>
                  </a:lnTo>
                  <a:lnTo>
                    <a:pt x="716" y="191"/>
                  </a:lnTo>
                  <a:lnTo>
                    <a:pt x="765" y="348"/>
                  </a:lnTo>
                  <a:lnTo>
                    <a:pt x="666" y="378"/>
                  </a:lnTo>
                  <a:lnTo>
                    <a:pt x="666" y="385"/>
                  </a:lnTo>
                  <a:lnTo>
                    <a:pt x="666" y="395"/>
                  </a:lnTo>
                  <a:lnTo>
                    <a:pt x="665" y="406"/>
                  </a:lnTo>
                  <a:lnTo>
                    <a:pt x="665" y="417"/>
                  </a:lnTo>
                  <a:lnTo>
                    <a:pt x="663" y="428"/>
                  </a:lnTo>
                  <a:lnTo>
                    <a:pt x="662" y="434"/>
                  </a:lnTo>
                  <a:lnTo>
                    <a:pt x="754" y="481"/>
                  </a:lnTo>
                  <a:lnTo>
                    <a:pt x="679" y="628"/>
                  </a:lnTo>
                  <a:lnTo>
                    <a:pt x="586" y="5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17"/>
            <p:cNvSpPr>
              <a:spLocks/>
            </p:cNvSpPr>
            <p:nvPr/>
          </p:nvSpPr>
          <p:spPr bwMode="auto">
            <a:xfrm>
              <a:off x="1063" y="3105"/>
              <a:ext cx="115" cy="115"/>
            </a:xfrm>
            <a:custGeom>
              <a:avLst/>
              <a:gdLst>
                <a:gd name="T0" fmla="*/ 9 w 231"/>
                <a:gd name="T1" fmla="*/ 14 h 231"/>
                <a:gd name="T2" fmla="*/ 10 w 231"/>
                <a:gd name="T3" fmla="*/ 13 h 231"/>
                <a:gd name="T4" fmla="*/ 11 w 231"/>
                <a:gd name="T5" fmla="*/ 12 h 231"/>
                <a:gd name="T6" fmla="*/ 13 w 231"/>
                <a:gd name="T7" fmla="*/ 11 h 231"/>
                <a:gd name="T8" fmla="*/ 13 w 231"/>
                <a:gd name="T9" fmla="*/ 10 h 231"/>
                <a:gd name="T10" fmla="*/ 14 w 231"/>
                <a:gd name="T11" fmla="*/ 9 h 231"/>
                <a:gd name="T12" fmla="*/ 14 w 231"/>
                <a:gd name="T13" fmla="*/ 7 h 231"/>
                <a:gd name="T14" fmla="*/ 14 w 231"/>
                <a:gd name="T15" fmla="*/ 6 h 231"/>
                <a:gd name="T16" fmla="*/ 14 w 231"/>
                <a:gd name="T17" fmla="*/ 5 h 231"/>
                <a:gd name="T18" fmla="*/ 13 w 231"/>
                <a:gd name="T19" fmla="*/ 3 h 231"/>
                <a:gd name="T20" fmla="*/ 12 w 231"/>
                <a:gd name="T21" fmla="*/ 2 h 231"/>
                <a:gd name="T22" fmla="*/ 11 w 231"/>
                <a:gd name="T23" fmla="*/ 1 h 231"/>
                <a:gd name="T24" fmla="*/ 10 w 231"/>
                <a:gd name="T25" fmla="*/ 0 h 231"/>
                <a:gd name="T26" fmla="*/ 9 w 231"/>
                <a:gd name="T27" fmla="*/ 0 h 231"/>
                <a:gd name="T28" fmla="*/ 7 w 231"/>
                <a:gd name="T29" fmla="*/ 0 h 231"/>
                <a:gd name="T30" fmla="*/ 6 w 231"/>
                <a:gd name="T31" fmla="*/ 0 h 231"/>
                <a:gd name="T32" fmla="*/ 5 w 231"/>
                <a:gd name="T33" fmla="*/ 0 h 231"/>
                <a:gd name="T34" fmla="*/ 3 w 231"/>
                <a:gd name="T35" fmla="*/ 0 h 231"/>
                <a:gd name="T36" fmla="*/ 2 w 231"/>
                <a:gd name="T37" fmla="*/ 1 h 231"/>
                <a:gd name="T38" fmla="*/ 1 w 231"/>
                <a:gd name="T39" fmla="*/ 2 h 231"/>
                <a:gd name="T40" fmla="*/ 0 w 231"/>
                <a:gd name="T41" fmla="*/ 3 h 231"/>
                <a:gd name="T42" fmla="*/ 0 w 231"/>
                <a:gd name="T43" fmla="*/ 5 h 231"/>
                <a:gd name="T44" fmla="*/ 0 w 231"/>
                <a:gd name="T45" fmla="*/ 6 h 231"/>
                <a:gd name="T46" fmla="*/ 0 w 231"/>
                <a:gd name="T47" fmla="*/ 8 h 231"/>
                <a:gd name="T48" fmla="*/ 0 w 231"/>
                <a:gd name="T49" fmla="*/ 9 h 231"/>
                <a:gd name="T50" fmla="*/ 0 w 231"/>
                <a:gd name="T51" fmla="*/ 10 h 231"/>
                <a:gd name="T52" fmla="*/ 1 w 231"/>
                <a:gd name="T53" fmla="*/ 11 h 231"/>
                <a:gd name="T54" fmla="*/ 2 w 231"/>
                <a:gd name="T55" fmla="*/ 13 h 231"/>
                <a:gd name="T56" fmla="*/ 3 w 231"/>
                <a:gd name="T57" fmla="*/ 13 h 231"/>
                <a:gd name="T58" fmla="*/ 5 w 231"/>
                <a:gd name="T59" fmla="*/ 14 h 231"/>
                <a:gd name="T60" fmla="*/ 6 w 231"/>
                <a:gd name="T61" fmla="*/ 14 h 231"/>
                <a:gd name="T62" fmla="*/ 8 w 231"/>
                <a:gd name="T63" fmla="*/ 14 h 231"/>
                <a:gd name="T64" fmla="*/ 9 w 231"/>
                <a:gd name="T65" fmla="*/ 14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31">
                  <a:moveTo>
                    <a:pt x="151" y="226"/>
                  </a:moveTo>
                  <a:lnTo>
                    <a:pt x="172" y="217"/>
                  </a:lnTo>
                  <a:lnTo>
                    <a:pt x="191" y="205"/>
                  </a:lnTo>
                  <a:lnTo>
                    <a:pt x="208" y="188"/>
                  </a:lnTo>
                  <a:lnTo>
                    <a:pt x="219" y="169"/>
                  </a:lnTo>
                  <a:lnTo>
                    <a:pt x="228" y="148"/>
                  </a:lnTo>
                  <a:lnTo>
                    <a:pt x="231" y="126"/>
                  </a:lnTo>
                  <a:lnTo>
                    <a:pt x="231" y="103"/>
                  </a:lnTo>
                  <a:lnTo>
                    <a:pt x="226" y="80"/>
                  </a:lnTo>
                  <a:lnTo>
                    <a:pt x="217" y="59"/>
                  </a:lnTo>
                  <a:lnTo>
                    <a:pt x="205" y="40"/>
                  </a:lnTo>
                  <a:lnTo>
                    <a:pt x="188" y="23"/>
                  </a:lnTo>
                  <a:lnTo>
                    <a:pt x="169" y="12"/>
                  </a:lnTo>
                  <a:lnTo>
                    <a:pt x="148" y="3"/>
                  </a:lnTo>
                  <a:lnTo>
                    <a:pt x="126" y="0"/>
                  </a:lnTo>
                  <a:lnTo>
                    <a:pt x="103" y="0"/>
                  </a:lnTo>
                  <a:lnTo>
                    <a:pt x="80" y="5"/>
                  </a:lnTo>
                  <a:lnTo>
                    <a:pt x="59" y="14"/>
                  </a:lnTo>
                  <a:lnTo>
                    <a:pt x="40" y="28"/>
                  </a:lnTo>
                  <a:lnTo>
                    <a:pt x="23" y="43"/>
                  </a:lnTo>
                  <a:lnTo>
                    <a:pt x="12" y="62"/>
                  </a:lnTo>
                  <a:lnTo>
                    <a:pt x="3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5" y="151"/>
                  </a:lnTo>
                  <a:lnTo>
                    <a:pt x="14" y="172"/>
                  </a:lnTo>
                  <a:lnTo>
                    <a:pt x="28" y="191"/>
                  </a:lnTo>
                  <a:lnTo>
                    <a:pt x="43" y="208"/>
                  </a:lnTo>
                  <a:lnTo>
                    <a:pt x="62" y="219"/>
                  </a:lnTo>
                  <a:lnTo>
                    <a:pt x="83" y="228"/>
                  </a:lnTo>
                  <a:lnTo>
                    <a:pt x="105" y="231"/>
                  </a:lnTo>
                  <a:lnTo>
                    <a:pt x="128" y="231"/>
                  </a:lnTo>
                  <a:lnTo>
                    <a:pt x="151" y="226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43743" y="470809"/>
            <a:ext cx="228599" cy="228599"/>
            <a:chOff x="1113" y="3500"/>
            <a:chExt cx="383" cy="382"/>
          </a:xfrm>
        </p:grpSpPr>
        <p:sp>
          <p:nvSpPr>
            <p:cNvPr id="7177" name="Freeform 19"/>
            <p:cNvSpPr>
              <a:spLocks/>
            </p:cNvSpPr>
            <p:nvPr/>
          </p:nvSpPr>
          <p:spPr bwMode="auto">
            <a:xfrm>
              <a:off x="1113" y="3500"/>
              <a:ext cx="383" cy="382"/>
            </a:xfrm>
            <a:custGeom>
              <a:avLst/>
              <a:gdLst>
                <a:gd name="T0" fmla="*/ 37 w 766"/>
                <a:gd name="T1" fmla="*/ 36 h 765"/>
                <a:gd name="T2" fmla="*/ 36 w 766"/>
                <a:gd name="T3" fmla="*/ 37 h 765"/>
                <a:gd name="T4" fmla="*/ 35 w 766"/>
                <a:gd name="T5" fmla="*/ 38 h 765"/>
                <a:gd name="T6" fmla="*/ 36 w 766"/>
                <a:gd name="T7" fmla="*/ 44 h 765"/>
                <a:gd name="T8" fmla="*/ 25 w 766"/>
                <a:gd name="T9" fmla="*/ 41 h 765"/>
                <a:gd name="T10" fmla="*/ 24 w 766"/>
                <a:gd name="T11" fmla="*/ 41 h 765"/>
                <a:gd name="T12" fmla="*/ 22 w 766"/>
                <a:gd name="T13" fmla="*/ 41 h 765"/>
                <a:gd name="T14" fmla="*/ 21 w 766"/>
                <a:gd name="T15" fmla="*/ 41 h 765"/>
                <a:gd name="T16" fmla="*/ 9 w 766"/>
                <a:gd name="T17" fmla="*/ 42 h 765"/>
                <a:gd name="T18" fmla="*/ 12 w 766"/>
                <a:gd name="T19" fmla="*/ 36 h 765"/>
                <a:gd name="T20" fmla="*/ 11 w 766"/>
                <a:gd name="T21" fmla="*/ 35 h 765"/>
                <a:gd name="T22" fmla="*/ 10 w 766"/>
                <a:gd name="T23" fmla="*/ 34 h 765"/>
                <a:gd name="T24" fmla="*/ 4 w 766"/>
                <a:gd name="T25" fmla="*/ 36 h 765"/>
                <a:gd name="T26" fmla="*/ 7 w 766"/>
                <a:gd name="T27" fmla="*/ 24 h 765"/>
                <a:gd name="T28" fmla="*/ 7 w 766"/>
                <a:gd name="T29" fmla="*/ 23 h 765"/>
                <a:gd name="T30" fmla="*/ 7 w 766"/>
                <a:gd name="T31" fmla="*/ 21 h 765"/>
                <a:gd name="T32" fmla="*/ 7 w 766"/>
                <a:gd name="T33" fmla="*/ 21 h 765"/>
                <a:gd name="T34" fmla="*/ 6 w 766"/>
                <a:gd name="T35" fmla="*/ 8 h 765"/>
                <a:gd name="T36" fmla="*/ 12 w 766"/>
                <a:gd name="T37" fmla="*/ 11 h 765"/>
                <a:gd name="T38" fmla="*/ 13 w 766"/>
                <a:gd name="T39" fmla="*/ 10 h 765"/>
                <a:gd name="T40" fmla="*/ 14 w 766"/>
                <a:gd name="T41" fmla="*/ 10 h 765"/>
                <a:gd name="T42" fmla="*/ 12 w 766"/>
                <a:gd name="T43" fmla="*/ 3 h 765"/>
                <a:gd name="T44" fmla="*/ 24 w 766"/>
                <a:gd name="T45" fmla="*/ 6 h 765"/>
                <a:gd name="T46" fmla="*/ 25 w 766"/>
                <a:gd name="T47" fmla="*/ 6 h 765"/>
                <a:gd name="T48" fmla="*/ 27 w 766"/>
                <a:gd name="T49" fmla="*/ 6 h 765"/>
                <a:gd name="T50" fmla="*/ 27 w 766"/>
                <a:gd name="T51" fmla="*/ 6 h 765"/>
                <a:gd name="T52" fmla="*/ 40 w 766"/>
                <a:gd name="T53" fmla="*/ 5 h 765"/>
                <a:gd name="T54" fmla="*/ 37 w 766"/>
                <a:gd name="T55" fmla="*/ 11 h 765"/>
                <a:gd name="T56" fmla="*/ 38 w 766"/>
                <a:gd name="T57" fmla="*/ 12 h 765"/>
                <a:gd name="T58" fmla="*/ 39 w 766"/>
                <a:gd name="T59" fmla="*/ 13 h 765"/>
                <a:gd name="T60" fmla="*/ 45 w 766"/>
                <a:gd name="T61" fmla="*/ 11 h 765"/>
                <a:gd name="T62" fmla="*/ 42 w 766"/>
                <a:gd name="T63" fmla="*/ 23 h 765"/>
                <a:gd name="T64" fmla="*/ 42 w 766"/>
                <a:gd name="T65" fmla="*/ 24 h 765"/>
                <a:gd name="T66" fmla="*/ 42 w 766"/>
                <a:gd name="T67" fmla="*/ 26 h 765"/>
                <a:gd name="T68" fmla="*/ 42 w 766"/>
                <a:gd name="T69" fmla="*/ 27 h 765"/>
                <a:gd name="T70" fmla="*/ 43 w 766"/>
                <a:gd name="T71" fmla="*/ 39 h 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6" h="765">
                  <a:moveTo>
                    <a:pt x="587" y="580"/>
                  </a:moveTo>
                  <a:lnTo>
                    <a:pt x="581" y="585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8" y="606"/>
                  </a:lnTo>
                  <a:lnTo>
                    <a:pt x="549" y="612"/>
                  </a:lnTo>
                  <a:lnTo>
                    <a:pt x="544" y="617"/>
                  </a:lnTo>
                  <a:lnTo>
                    <a:pt x="575" y="715"/>
                  </a:lnTo>
                  <a:lnTo>
                    <a:pt x="418" y="765"/>
                  </a:lnTo>
                  <a:lnTo>
                    <a:pt x="386" y="665"/>
                  </a:lnTo>
                  <a:lnTo>
                    <a:pt x="380" y="665"/>
                  </a:lnTo>
                  <a:lnTo>
                    <a:pt x="369" y="665"/>
                  </a:lnTo>
                  <a:lnTo>
                    <a:pt x="360" y="663"/>
                  </a:lnTo>
                  <a:lnTo>
                    <a:pt x="349" y="662"/>
                  </a:lnTo>
                  <a:lnTo>
                    <a:pt x="340" y="660"/>
                  </a:lnTo>
                  <a:lnTo>
                    <a:pt x="332" y="660"/>
                  </a:lnTo>
                  <a:lnTo>
                    <a:pt x="284" y="754"/>
                  </a:lnTo>
                  <a:lnTo>
                    <a:pt x="137" y="679"/>
                  </a:lnTo>
                  <a:lnTo>
                    <a:pt x="188" y="582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4" y="556"/>
                  </a:lnTo>
                  <a:lnTo>
                    <a:pt x="158" y="548"/>
                  </a:lnTo>
                  <a:lnTo>
                    <a:pt x="155" y="542"/>
                  </a:lnTo>
                  <a:lnTo>
                    <a:pt x="51" y="576"/>
                  </a:lnTo>
                  <a:lnTo>
                    <a:pt x="0" y="419"/>
                  </a:lnTo>
                  <a:lnTo>
                    <a:pt x="106" y="385"/>
                  </a:lnTo>
                  <a:lnTo>
                    <a:pt x="108" y="379"/>
                  </a:lnTo>
                  <a:lnTo>
                    <a:pt x="108" y="369"/>
                  </a:lnTo>
                  <a:lnTo>
                    <a:pt x="108" y="360"/>
                  </a:lnTo>
                  <a:lnTo>
                    <a:pt x="109" y="351"/>
                  </a:lnTo>
                  <a:lnTo>
                    <a:pt x="111" y="342"/>
                  </a:lnTo>
                  <a:lnTo>
                    <a:pt x="111" y="336"/>
                  </a:lnTo>
                  <a:lnTo>
                    <a:pt x="12" y="283"/>
                  </a:lnTo>
                  <a:lnTo>
                    <a:pt x="88" y="137"/>
                  </a:lnTo>
                  <a:lnTo>
                    <a:pt x="188" y="189"/>
                  </a:lnTo>
                  <a:lnTo>
                    <a:pt x="192" y="185"/>
                  </a:lnTo>
                  <a:lnTo>
                    <a:pt x="198" y="179"/>
                  </a:lnTo>
                  <a:lnTo>
                    <a:pt x="204" y="172"/>
                  </a:lnTo>
                  <a:lnTo>
                    <a:pt x="212" y="166"/>
                  </a:lnTo>
                  <a:lnTo>
                    <a:pt x="220" y="160"/>
                  </a:lnTo>
                  <a:lnTo>
                    <a:pt x="224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1" y="105"/>
                  </a:lnTo>
                  <a:lnTo>
                    <a:pt x="387" y="105"/>
                  </a:lnTo>
                  <a:lnTo>
                    <a:pt x="397" y="105"/>
                  </a:lnTo>
                  <a:lnTo>
                    <a:pt x="407" y="106"/>
                  </a:lnTo>
                  <a:lnTo>
                    <a:pt x="417" y="106"/>
                  </a:lnTo>
                  <a:lnTo>
                    <a:pt x="426" y="108"/>
                  </a:lnTo>
                  <a:lnTo>
                    <a:pt x="432" y="108"/>
                  </a:lnTo>
                  <a:lnTo>
                    <a:pt x="481" y="11"/>
                  </a:lnTo>
                  <a:lnTo>
                    <a:pt x="629" y="88"/>
                  </a:lnTo>
                  <a:lnTo>
                    <a:pt x="580" y="182"/>
                  </a:lnTo>
                  <a:lnTo>
                    <a:pt x="584" y="186"/>
                  </a:lnTo>
                  <a:lnTo>
                    <a:pt x="591" y="194"/>
                  </a:lnTo>
                  <a:lnTo>
                    <a:pt x="598" y="202"/>
                  </a:lnTo>
                  <a:lnTo>
                    <a:pt x="604" y="209"/>
                  </a:lnTo>
                  <a:lnTo>
                    <a:pt x="611" y="217"/>
                  </a:lnTo>
                  <a:lnTo>
                    <a:pt x="615" y="222"/>
                  </a:lnTo>
                  <a:lnTo>
                    <a:pt x="715" y="191"/>
                  </a:lnTo>
                  <a:lnTo>
                    <a:pt x="766" y="348"/>
                  </a:lnTo>
                  <a:lnTo>
                    <a:pt x="667" y="379"/>
                  </a:lnTo>
                  <a:lnTo>
                    <a:pt x="667" y="385"/>
                  </a:lnTo>
                  <a:lnTo>
                    <a:pt x="667" y="396"/>
                  </a:lnTo>
                  <a:lnTo>
                    <a:pt x="666" y="406"/>
                  </a:lnTo>
                  <a:lnTo>
                    <a:pt x="664" y="417"/>
                  </a:lnTo>
                  <a:lnTo>
                    <a:pt x="663" y="428"/>
                  </a:lnTo>
                  <a:lnTo>
                    <a:pt x="663" y="434"/>
                  </a:lnTo>
                  <a:lnTo>
                    <a:pt x="754" y="482"/>
                  </a:lnTo>
                  <a:lnTo>
                    <a:pt x="678" y="628"/>
                  </a:lnTo>
                  <a:lnTo>
                    <a:pt x="587" y="5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20"/>
            <p:cNvSpPr>
              <a:spLocks/>
            </p:cNvSpPr>
            <p:nvPr/>
          </p:nvSpPr>
          <p:spPr bwMode="auto">
            <a:xfrm>
              <a:off x="1248" y="3634"/>
              <a:ext cx="116" cy="116"/>
            </a:xfrm>
            <a:custGeom>
              <a:avLst/>
              <a:gdLst>
                <a:gd name="T0" fmla="*/ 10 w 232"/>
                <a:gd name="T1" fmla="*/ 15 h 231"/>
                <a:gd name="T2" fmla="*/ 11 w 232"/>
                <a:gd name="T3" fmla="*/ 14 h 231"/>
                <a:gd name="T4" fmla="*/ 12 w 232"/>
                <a:gd name="T5" fmla="*/ 13 h 231"/>
                <a:gd name="T6" fmla="*/ 13 w 232"/>
                <a:gd name="T7" fmla="*/ 12 h 231"/>
                <a:gd name="T8" fmla="*/ 14 w 232"/>
                <a:gd name="T9" fmla="*/ 11 h 231"/>
                <a:gd name="T10" fmla="*/ 15 w 232"/>
                <a:gd name="T11" fmla="*/ 10 h 231"/>
                <a:gd name="T12" fmla="*/ 15 w 232"/>
                <a:gd name="T13" fmla="*/ 8 h 231"/>
                <a:gd name="T14" fmla="*/ 15 w 232"/>
                <a:gd name="T15" fmla="*/ 7 h 231"/>
                <a:gd name="T16" fmla="*/ 15 w 232"/>
                <a:gd name="T17" fmla="*/ 5 h 231"/>
                <a:gd name="T18" fmla="*/ 14 w 232"/>
                <a:gd name="T19" fmla="*/ 4 h 231"/>
                <a:gd name="T20" fmla="*/ 13 w 232"/>
                <a:gd name="T21" fmla="*/ 3 h 231"/>
                <a:gd name="T22" fmla="*/ 12 w 232"/>
                <a:gd name="T23" fmla="*/ 2 h 231"/>
                <a:gd name="T24" fmla="*/ 11 w 232"/>
                <a:gd name="T25" fmla="*/ 1 h 231"/>
                <a:gd name="T26" fmla="*/ 10 w 232"/>
                <a:gd name="T27" fmla="*/ 1 h 231"/>
                <a:gd name="T28" fmla="*/ 8 w 232"/>
                <a:gd name="T29" fmla="*/ 0 h 231"/>
                <a:gd name="T30" fmla="*/ 7 w 232"/>
                <a:gd name="T31" fmla="*/ 0 h 231"/>
                <a:gd name="T32" fmla="*/ 6 w 232"/>
                <a:gd name="T33" fmla="*/ 1 h 231"/>
                <a:gd name="T34" fmla="*/ 4 w 232"/>
                <a:gd name="T35" fmla="*/ 1 h 231"/>
                <a:gd name="T36" fmla="*/ 3 w 232"/>
                <a:gd name="T37" fmla="*/ 2 h 231"/>
                <a:gd name="T38" fmla="*/ 2 w 232"/>
                <a:gd name="T39" fmla="*/ 3 h 231"/>
                <a:gd name="T40" fmla="*/ 1 w 232"/>
                <a:gd name="T41" fmla="*/ 4 h 231"/>
                <a:gd name="T42" fmla="*/ 1 w 232"/>
                <a:gd name="T43" fmla="*/ 6 h 231"/>
                <a:gd name="T44" fmla="*/ 0 w 232"/>
                <a:gd name="T45" fmla="*/ 7 h 231"/>
                <a:gd name="T46" fmla="*/ 0 w 232"/>
                <a:gd name="T47" fmla="*/ 8 h 231"/>
                <a:gd name="T48" fmla="*/ 1 w 232"/>
                <a:gd name="T49" fmla="*/ 10 h 231"/>
                <a:gd name="T50" fmla="*/ 1 w 232"/>
                <a:gd name="T51" fmla="*/ 11 h 231"/>
                <a:gd name="T52" fmla="*/ 2 w 232"/>
                <a:gd name="T53" fmla="*/ 12 h 231"/>
                <a:gd name="T54" fmla="*/ 3 w 232"/>
                <a:gd name="T55" fmla="*/ 13 h 231"/>
                <a:gd name="T56" fmla="*/ 4 w 232"/>
                <a:gd name="T57" fmla="*/ 14 h 231"/>
                <a:gd name="T58" fmla="*/ 6 w 232"/>
                <a:gd name="T59" fmla="*/ 15 h 231"/>
                <a:gd name="T60" fmla="*/ 7 w 232"/>
                <a:gd name="T61" fmla="*/ 15 h 231"/>
                <a:gd name="T62" fmla="*/ 9 w 232"/>
                <a:gd name="T63" fmla="*/ 15 h 231"/>
                <a:gd name="T64" fmla="*/ 10 w 232"/>
                <a:gd name="T65" fmla="*/ 15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2" h="231">
                  <a:moveTo>
                    <a:pt x="152" y="227"/>
                  </a:moveTo>
                  <a:lnTo>
                    <a:pt x="173" y="217"/>
                  </a:lnTo>
                  <a:lnTo>
                    <a:pt x="192" y="203"/>
                  </a:lnTo>
                  <a:lnTo>
                    <a:pt x="207" y="188"/>
                  </a:lnTo>
                  <a:lnTo>
                    <a:pt x="220" y="170"/>
                  </a:lnTo>
                  <a:lnTo>
                    <a:pt x="227" y="148"/>
                  </a:lnTo>
                  <a:lnTo>
                    <a:pt x="232" y="127"/>
                  </a:lnTo>
                  <a:lnTo>
                    <a:pt x="232" y="103"/>
                  </a:lnTo>
                  <a:lnTo>
                    <a:pt x="227" y="80"/>
                  </a:lnTo>
                  <a:lnTo>
                    <a:pt x="218" y="59"/>
                  </a:lnTo>
                  <a:lnTo>
                    <a:pt x="204" y="40"/>
                  </a:lnTo>
                  <a:lnTo>
                    <a:pt x="189" y="23"/>
                  </a:lnTo>
                  <a:lnTo>
                    <a:pt x="169" y="13"/>
                  </a:lnTo>
                  <a:lnTo>
                    <a:pt x="149" y="3"/>
                  </a:lnTo>
                  <a:lnTo>
                    <a:pt x="126" y="0"/>
                  </a:lnTo>
                  <a:lnTo>
                    <a:pt x="104" y="0"/>
                  </a:lnTo>
                  <a:lnTo>
                    <a:pt x="81" y="5"/>
                  </a:lnTo>
                  <a:lnTo>
                    <a:pt x="60" y="14"/>
                  </a:lnTo>
                  <a:lnTo>
                    <a:pt x="41" y="28"/>
                  </a:lnTo>
                  <a:lnTo>
                    <a:pt x="24" y="43"/>
                  </a:lnTo>
                  <a:lnTo>
                    <a:pt x="13" y="62"/>
                  </a:lnTo>
                  <a:lnTo>
                    <a:pt x="4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4" y="151"/>
                  </a:lnTo>
                  <a:lnTo>
                    <a:pt x="13" y="173"/>
                  </a:lnTo>
                  <a:lnTo>
                    <a:pt x="27" y="191"/>
                  </a:lnTo>
                  <a:lnTo>
                    <a:pt x="44" y="208"/>
                  </a:lnTo>
                  <a:lnTo>
                    <a:pt x="63" y="219"/>
                  </a:lnTo>
                  <a:lnTo>
                    <a:pt x="83" y="228"/>
                  </a:lnTo>
                  <a:lnTo>
                    <a:pt x="106" y="231"/>
                  </a:lnTo>
                  <a:lnTo>
                    <a:pt x="129" y="231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23" grpId="0" build="p" bldLvl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O(1) Examples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smtClean="0"/>
              <a:t>As long as an instruction </a:t>
            </a:r>
            <a:r>
              <a:rPr lang="en-US" sz="2800" b="1" dirty="0" smtClean="0"/>
              <a:t>does not loop </a:t>
            </a:r>
            <a:r>
              <a:rPr lang="en-US" sz="2800" dirty="0" smtClean="0"/>
              <a:t>in some way, then it is </a:t>
            </a:r>
            <a:r>
              <a:rPr lang="en-US" sz="2800" b="1" dirty="0" smtClean="0"/>
              <a:t>O(1)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smtClean="0"/>
              <a:t>Each of the instructions below is </a:t>
            </a:r>
            <a:r>
              <a:rPr lang="en-US" sz="2800" b="1" dirty="0" smtClean="0"/>
              <a:t>O(1)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 </a:t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x = n;</a:t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y = x * 10 + 2 / x – 3 % x;  </a:t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if(x &lt; y){x++;} </a:t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else{--y;}</a:t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(y);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1749" name="Picture 5" descr="C:\Documents and Settings\cclstudent\Local Settings\Temporary Internet Files\Content.IE5\SGIDZ2CB\MCSY00415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562350"/>
            <a:ext cx="15494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6" descr="C:\Documents and Settings\cclstudent\Local Settings\Temporary Internet Files\Content.IE5\SGIDZ2CB\MCj043603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5143500"/>
            <a:ext cx="2317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Comparisons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 typeface="Rockwell" pitchFamily="18" charset="0"/>
              <a:buAutoNum type="arabicPeriod" startAt="2"/>
            </a:pPr>
            <a:r>
              <a:rPr lang="en-US" b="1" dirty="0" smtClean="0">
                <a:cs typeface="Times New Roman" pitchFamily="18" charset="0"/>
              </a:rPr>
              <a:t>O(log</a:t>
            </a:r>
            <a:r>
              <a:rPr lang="en-US" b="1" baseline="-25000" dirty="0" smtClean="0">
                <a:cs typeface="Times New Roman" pitchFamily="18" charset="0"/>
              </a:rPr>
              <a:t>2</a:t>
            </a:r>
            <a:r>
              <a:rPr lang="en-US" b="1" dirty="0" smtClean="0">
                <a:cs typeface="Times New Roman" pitchFamily="18" charset="0"/>
              </a:rPr>
              <a:t>n)</a:t>
            </a:r>
          </a:p>
          <a:p>
            <a:pPr lvl="1">
              <a:buFontTx/>
              <a:buChar char="–"/>
            </a:pPr>
            <a:r>
              <a:rPr lang="en-US" b="1" dirty="0" smtClean="0">
                <a:cs typeface="Times New Roman" pitchFamily="18" charset="0"/>
              </a:rPr>
              <a:t>Logarithmic</a:t>
            </a:r>
            <a:r>
              <a:rPr lang="en-US" dirty="0" smtClean="0">
                <a:cs typeface="Times New Roman" pitchFamily="18" charset="0"/>
              </a:rPr>
              <a:t>, so time </a:t>
            </a:r>
            <a:r>
              <a:rPr lang="en-US" b="1" dirty="0" smtClean="0">
                <a:cs typeface="Times New Roman" pitchFamily="18" charset="0"/>
              </a:rPr>
              <a:t>doubles</a:t>
            </a:r>
            <a:r>
              <a:rPr lang="en-US" dirty="0" smtClean="0">
                <a:cs typeface="Times New Roman" pitchFamily="18" charset="0"/>
              </a:rPr>
              <a:t> for </a:t>
            </a:r>
            <a:r>
              <a:rPr lang="en-US" b="1" dirty="0" smtClean="0">
                <a:cs typeface="Times New Roman" pitchFamily="18" charset="0"/>
              </a:rPr>
              <a:t>square</a:t>
            </a:r>
            <a:r>
              <a:rPr lang="en-US" dirty="0" smtClean="0">
                <a:cs typeface="Times New Roman" pitchFamily="18" charset="0"/>
              </a:rPr>
              <a:t> (power of 2) of </a:t>
            </a:r>
            <a:r>
              <a:rPr lang="en-US" b="1" dirty="0" smtClean="0">
                <a:cs typeface="Times New Roman" pitchFamily="18" charset="0"/>
              </a:rPr>
              <a:t>n</a:t>
            </a:r>
          </a:p>
          <a:p>
            <a:pPr lvl="1">
              <a:buFontTx/>
              <a:buChar char="–"/>
            </a:pPr>
            <a:r>
              <a:rPr lang="en-US" dirty="0" smtClean="0"/>
              <a:t>Doubling </a:t>
            </a:r>
            <a:r>
              <a:rPr lang="en-US" b="1" dirty="0" smtClean="0"/>
              <a:t>n</a:t>
            </a:r>
            <a:r>
              <a:rPr lang="en-US" dirty="0" smtClean="0"/>
              <a:t> increases the run time by </a:t>
            </a:r>
            <a:r>
              <a:rPr lang="en-US" b="1" dirty="0" smtClean="0"/>
              <a:t>1 (one)</a:t>
            </a:r>
            <a:endParaRPr lang="en-US" b="1" dirty="0" smtClean="0">
              <a:cs typeface="Times New Roman" pitchFamily="18" charset="0"/>
            </a:endParaRPr>
          </a:p>
          <a:p>
            <a:pPr lvl="1">
              <a:buFontTx/>
              <a:buChar char="–"/>
            </a:pPr>
            <a:r>
              <a:rPr lang="en-US" dirty="0" smtClean="0"/>
              <a:t>Processing time </a:t>
            </a:r>
            <a:r>
              <a:rPr lang="en-US" dirty="0" smtClean="0">
                <a:cs typeface="Times New Roman" pitchFamily="18" charset="0"/>
              </a:rPr>
              <a:t>is fast,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but not as fast as </a:t>
            </a:r>
            <a:r>
              <a:rPr lang="en-US" b="1" dirty="0" smtClean="0">
                <a:cs typeface="Times New Roman" pitchFamily="18" charset="0"/>
              </a:rPr>
              <a:t>O(1)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07 0.0303 C -0.02066 -0.00371 0.09618 -0.11613 0.17743 -0.17303 C 0.25851 -0.22994 0.34375 -0.27666 0.42604 -0.31113 C 0.50834 -0.3456 0.62049 -0.36595 0.6717 -0.3803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00" y="-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7086600" y="3086100"/>
            <a:ext cx="831850" cy="742950"/>
            <a:chOff x="4534" y="2640"/>
            <a:chExt cx="428" cy="554"/>
          </a:xfrm>
        </p:grpSpPr>
        <p:sp>
          <p:nvSpPr>
            <p:cNvPr id="23616" name="Freeform 132"/>
            <p:cNvSpPr>
              <a:spLocks/>
            </p:cNvSpPr>
            <p:nvPr/>
          </p:nvSpPr>
          <p:spPr bwMode="auto">
            <a:xfrm>
              <a:off x="4781" y="2640"/>
              <a:ext cx="59" cy="169"/>
            </a:xfrm>
            <a:custGeom>
              <a:avLst/>
              <a:gdLst>
                <a:gd name="T0" fmla="*/ 0 w 116"/>
                <a:gd name="T1" fmla="*/ 169 h 339"/>
                <a:gd name="T2" fmla="*/ 1 w 116"/>
                <a:gd name="T3" fmla="*/ 155 h 339"/>
                <a:gd name="T4" fmla="*/ 3 w 116"/>
                <a:gd name="T5" fmla="*/ 143 h 339"/>
                <a:gd name="T6" fmla="*/ 6 w 116"/>
                <a:gd name="T7" fmla="*/ 129 h 339"/>
                <a:gd name="T8" fmla="*/ 13 w 116"/>
                <a:gd name="T9" fmla="*/ 114 h 339"/>
                <a:gd name="T10" fmla="*/ 20 w 116"/>
                <a:gd name="T11" fmla="*/ 106 h 339"/>
                <a:gd name="T12" fmla="*/ 27 w 116"/>
                <a:gd name="T13" fmla="*/ 98 h 339"/>
                <a:gd name="T14" fmla="*/ 34 w 116"/>
                <a:gd name="T15" fmla="*/ 91 h 339"/>
                <a:gd name="T16" fmla="*/ 40 w 116"/>
                <a:gd name="T17" fmla="*/ 84 h 339"/>
                <a:gd name="T18" fmla="*/ 45 w 116"/>
                <a:gd name="T19" fmla="*/ 77 h 339"/>
                <a:gd name="T20" fmla="*/ 49 w 116"/>
                <a:gd name="T21" fmla="*/ 69 h 339"/>
                <a:gd name="T22" fmla="*/ 52 w 116"/>
                <a:gd name="T23" fmla="*/ 61 h 339"/>
                <a:gd name="T24" fmla="*/ 53 w 116"/>
                <a:gd name="T25" fmla="*/ 53 h 339"/>
                <a:gd name="T26" fmla="*/ 52 w 116"/>
                <a:gd name="T27" fmla="*/ 41 h 339"/>
                <a:gd name="T28" fmla="*/ 50 w 116"/>
                <a:gd name="T29" fmla="*/ 25 h 339"/>
                <a:gd name="T30" fmla="*/ 50 w 116"/>
                <a:gd name="T31" fmla="*/ 11 h 339"/>
                <a:gd name="T32" fmla="*/ 54 w 116"/>
                <a:gd name="T33" fmla="*/ 0 h 339"/>
                <a:gd name="T34" fmla="*/ 54 w 116"/>
                <a:gd name="T35" fmla="*/ 2 h 339"/>
                <a:gd name="T36" fmla="*/ 54 w 116"/>
                <a:gd name="T37" fmla="*/ 5 h 339"/>
                <a:gd name="T38" fmla="*/ 54 w 116"/>
                <a:gd name="T39" fmla="*/ 10 h 339"/>
                <a:gd name="T40" fmla="*/ 52 w 116"/>
                <a:gd name="T41" fmla="*/ 17 h 339"/>
                <a:gd name="T42" fmla="*/ 55 w 116"/>
                <a:gd name="T43" fmla="*/ 24 h 339"/>
                <a:gd name="T44" fmla="*/ 56 w 116"/>
                <a:gd name="T45" fmla="*/ 33 h 339"/>
                <a:gd name="T46" fmla="*/ 58 w 116"/>
                <a:gd name="T47" fmla="*/ 43 h 339"/>
                <a:gd name="T48" fmla="*/ 59 w 116"/>
                <a:gd name="T49" fmla="*/ 52 h 339"/>
                <a:gd name="T50" fmla="*/ 58 w 116"/>
                <a:gd name="T51" fmla="*/ 61 h 339"/>
                <a:gd name="T52" fmla="*/ 55 w 116"/>
                <a:gd name="T53" fmla="*/ 70 h 339"/>
                <a:gd name="T54" fmla="*/ 50 w 116"/>
                <a:gd name="T55" fmla="*/ 79 h 339"/>
                <a:gd name="T56" fmla="*/ 44 w 116"/>
                <a:gd name="T57" fmla="*/ 88 h 339"/>
                <a:gd name="T58" fmla="*/ 37 w 116"/>
                <a:gd name="T59" fmla="*/ 96 h 339"/>
                <a:gd name="T60" fmla="*/ 29 w 116"/>
                <a:gd name="T61" fmla="*/ 106 h 339"/>
                <a:gd name="T62" fmla="*/ 22 w 116"/>
                <a:gd name="T63" fmla="*/ 114 h 339"/>
                <a:gd name="T64" fmla="*/ 16 w 116"/>
                <a:gd name="T65" fmla="*/ 123 h 339"/>
                <a:gd name="T66" fmla="*/ 8 w 116"/>
                <a:gd name="T67" fmla="*/ 149 h 339"/>
                <a:gd name="T68" fmla="*/ 3 w 116"/>
                <a:gd name="T69" fmla="*/ 163 h 339"/>
                <a:gd name="T70" fmla="*/ 1 w 116"/>
                <a:gd name="T71" fmla="*/ 168 h 339"/>
                <a:gd name="T72" fmla="*/ 0 w 116"/>
                <a:gd name="T73" fmla="*/ 169 h 3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6"/>
                <a:gd name="T112" fmla="*/ 0 h 339"/>
                <a:gd name="T113" fmla="*/ 116 w 116"/>
                <a:gd name="T114" fmla="*/ 339 h 3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6" h="339">
                  <a:moveTo>
                    <a:pt x="0" y="339"/>
                  </a:moveTo>
                  <a:lnTo>
                    <a:pt x="2" y="311"/>
                  </a:lnTo>
                  <a:lnTo>
                    <a:pt x="5" y="286"/>
                  </a:lnTo>
                  <a:lnTo>
                    <a:pt x="12" y="259"/>
                  </a:lnTo>
                  <a:lnTo>
                    <a:pt x="25" y="229"/>
                  </a:lnTo>
                  <a:lnTo>
                    <a:pt x="40" y="213"/>
                  </a:lnTo>
                  <a:lnTo>
                    <a:pt x="54" y="197"/>
                  </a:lnTo>
                  <a:lnTo>
                    <a:pt x="66" y="183"/>
                  </a:lnTo>
                  <a:lnTo>
                    <a:pt x="78" y="169"/>
                  </a:lnTo>
                  <a:lnTo>
                    <a:pt x="88" y="154"/>
                  </a:lnTo>
                  <a:lnTo>
                    <a:pt x="96" y="139"/>
                  </a:lnTo>
                  <a:lnTo>
                    <a:pt x="102" y="123"/>
                  </a:lnTo>
                  <a:lnTo>
                    <a:pt x="104" y="106"/>
                  </a:lnTo>
                  <a:lnTo>
                    <a:pt x="102" y="82"/>
                  </a:lnTo>
                  <a:lnTo>
                    <a:pt x="99" y="51"/>
                  </a:lnTo>
                  <a:lnTo>
                    <a:pt x="99" y="22"/>
                  </a:lnTo>
                  <a:lnTo>
                    <a:pt x="106" y="0"/>
                  </a:lnTo>
                  <a:lnTo>
                    <a:pt x="107" y="5"/>
                  </a:lnTo>
                  <a:lnTo>
                    <a:pt x="107" y="10"/>
                  </a:lnTo>
                  <a:lnTo>
                    <a:pt x="106" y="20"/>
                  </a:lnTo>
                  <a:lnTo>
                    <a:pt x="103" y="35"/>
                  </a:lnTo>
                  <a:lnTo>
                    <a:pt x="108" y="48"/>
                  </a:lnTo>
                  <a:lnTo>
                    <a:pt x="111" y="67"/>
                  </a:lnTo>
                  <a:lnTo>
                    <a:pt x="114" y="86"/>
                  </a:lnTo>
                  <a:lnTo>
                    <a:pt x="116" y="105"/>
                  </a:lnTo>
                  <a:lnTo>
                    <a:pt x="115" y="122"/>
                  </a:lnTo>
                  <a:lnTo>
                    <a:pt x="109" y="140"/>
                  </a:lnTo>
                  <a:lnTo>
                    <a:pt x="99" y="158"/>
                  </a:lnTo>
                  <a:lnTo>
                    <a:pt x="87" y="176"/>
                  </a:lnTo>
                  <a:lnTo>
                    <a:pt x="73" y="193"/>
                  </a:lnTo>
                  <a:lnTo>
                    <a:pt x="58" y="212"/>
                  </a:lnTo>
                  <a:lnTo>
                    <a:pt x="43" y="229"/>
                  </a:lnTo>
                  <a:lnTo>
                    <a:pt x="31" y="246"/>
                  </a:lnTo>
                  <a:lnTo>
                    <a:pt x="15" y="299"/>
                  </a:lnTo>
                  <a:lnTo>
                    <a:pt x="5" y="327"/>
                  </a:lnTo>
                  <a:lnTo>
                    <a:pt x="2" y="337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7"/>
            <p:cNvGrpSpPr>
              <a:grpSpLocks/>
            </p:cNvGrpSpPr>
            <p:nvPr/>
          </p:nvGrpSpPr>
          <p:grpSpPr bwMode="auto">
            <a:xfrm>
              <a:off x="4534" y="2680"/>
              <a:ext cx="428" cy="514"/>
              <a:chOff x="4534" y="2680"/>
              <a:chExt cx="428" cy="514"/>
            </a:xfrm>
          </p:grpSpPr>
          <p:sp>
            <p:nvSpPr>
              <p:cNvPr id="23618" name="Freeform 86"/>
              <p:cNvSpPr>
                <a:spLocks/>
              </p:cNvSpPr>
              <p:nvPr/>
            </p:nvSpPr>
            <p:spPr bwMode="auto">
              <a:xfrm>
                <a:off x="4534" y="2849"/>
                <a:ext cx="428" cy="345"/>
              </a:xfrm>
              <a:custGeom>
                <a:avLst/>
                <a:gdLst>
                  <a:gd name="T0" fmla="*/ 139 w 854"/>
                  <a:gd name="T1" fmla="*/ 62 h 690"/>
                  <a:gd name="T2" fmla="*/ 120 w 854"/>
                  <a:gd name="T3" fmla="*/ 94 h 690"/>
                  <a:gd name="T4" fmla="*/ 104 w 854"/>
                  <a:gd name="T5" fmla="*/ 107 h 690"/>
                  <a:gd name="T6" fmla="*/ 92 w 854"/>
                  <a:gd name="T7" fmla="*/ 123 h 690"/>
                  <a:gd name="T8" fmla="*/ 84 w 854"/>
                  <a:gd name="T9" fmla="*/ 162 h 690"/>
                  <a:gd name="T10" fmla="*/ 34 w 854"/>
                  <a:gd name="T11" fmla="*/ 155 h 690"/>
                  <a:gd name="T12" fmla="*/ 19 w 854"/>
                  <a:gd name="T13" fmla="*/ 174 h 690"/>
                  <a:gd name="T14" fmla="*/ 3 w 854"/>
                  <a:gd name="T15" fmla="*/ 221 h 690"/>
                  <a:gd name="T16" fmla="*/ 1 w 854"/>
                  <a:gd name="T17" fmla="*/ 263 h 690"/>
                  <a:gd name="T18" fmla="*/ 17 w 854"/>
                  <a:gd name="T19" fmla="*/ 299 h 690"/>
                  <a:gd name="T20" fmla="*/ 58 w 854"/>
                  <a:gd name="T21" fmla="*/ 326 h 690"/>
                  <a:gd name="T22" fmla="*/ 106 w 854"/>
                  <a:gd name="T23" fmla="*/ 292 h 690"/>
                  <a:gd name="T24" fmla="*/ 191 w 854"/>
                  <a:gd name="T25" fmla="*/ 267 h 690"/>
                  <a:gd name="T26" fmla="*/ 240 w 854"/>
                  <a:gd name="T27" fmla="*/ 300 h 690"/>
                  <a:gd name="T28" fmla="*/ 284 w 854"/>
                  <a:gd name="T29" fmla="*/ 315 h 690"/>
                  <a:gd name="T30" fmla="*/ 319 w 854"/>
                  <a:gd name="T31" fmla="*/ 315 h 690"/>
                  <a:gd name="T32" fmla="*/ 337 w 854"/>
                  <a:gd name="T33" fmla="*/ 327 h 690"/>
                  <a:gd name="T34" fmla="*/ 385 w 854"/>
                  <a:gd name="T35" fmla="*/ 342 h 690"/>
                  <a:gd name="T36" fmla="*/ 412 w 854"/>
                  <a:gd name="T37" fmla="*/ 321 h 690"/>
                  <a:gd name="T38" fmla="*/ 422 w 854"/>
                  <a:gd name="T39" fmla="*/ 286 h 690"/>
                  <a:gd name="T40" fmla="*/ 426 w 854"/>
                  <a:gd name="T41" fmla="*/ 244 h 690"/>
                  <a:gd name="T42" fmla="*/ 420 w 854"/>
                  <a:gd name="T43" fmla="*/ 144 h 690"/>
                  <a:gd name="T44" fmla="*/ 375 w 854"/>
                  <a:gd name="T45" fmla="*/ 214 h 690"/>
                  <a:gd name="T46" fmla="*/ 367 w 854"/>
                  <a:gd name="T47" fmla="*/ 131 h 690"/>
                  <a:gd name="T48" fmla="*/ 345 w 854"/>
                  <a:gd name="T49" fmla="*/ 142 h 690"/>
                  <a:gd name="T50" fmla="*/ 321 w 854"/>
                  <a:gd name="T51" fmla="*/ 136 h 690"/>
                  <a:gd name="T52" fmla="*/ 317 w 854"/>
                  <a:gd name="T53" fmla="*/ 90 h 690"/>
                  <a:gd name="T54" fmla="*/ 302 w 854"/>
                  <a:gd name="T55" fmla="*/ 52 h 690"/>
                  <a:gd name="T56" fmla="*/ 272 w 854"/>
                  <a:gd name="T57" fmla="*/ 18 h 690"/>
                  <a:gd name="T58" fmla="*/ 261 w 854"/>
                  <a:gd name="T59" fmla="*/ 41 h 690"/>
                  <a:gd name="T60" fmla="*/ 240 w 854"/>
                  <a:gd name="T61" fmla="*/ 104 h 690"/>
                  <a:gd name="T62" fmla="*/ 226 w 854"/>
                  <a:gd name="T63" fmla="*/ 38 h 690"/>
                  <a:gd name="T64" fmla="*/ 188 w 854"/>
                  <a:gd name="T65" fmla="*/ 88 h 690"/>
                  <a:gd name="T66" fmla="*/ 172 w 854"/>
                  <a:gd name="T67" fmla="*/ 33 h 69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54"/>
                  <a:gd name="T103" fmla="*/ 0 h 690"/>
                  <a:gd name="T104" fmla="*/ 854 w 854"/>
                  <a:gd name="T105" fmla="*/ 690 h 69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54" h="690">
                    <a:moveTo>
                      <a:pt x="298" y="37"/>
                    </a:moveTo>
                    <a:lnTo>
                      <a:pt x="278" y="123"/>
                    </a:lnTo>
                    <a:lnTo>
                      <a:pt x="259" y="161"/>
                    </a:lnTo>
                    <a:lnTo>
                      <a:pt x="240" y="187"/>
                    </a:lnTo>
                    <a:lnTo>
                      <a:pt x="223" y="202"/>
                    </a:lnTo>
                    <a:lnTo>
                      <a:pt x="208" y="214"/>
                    </a:lnTo>
                    <a:lnTo>
                      <a:pt x="194" y="227"/>
                    </a:lnTo>
                    <a:lnTo>
                      <a:pt x="183" y="246"/>
                    </a:lnTo>
                    <a:lnTo>
                      <a:pt x="174" y="276"/>
                    </a:lnTo>
                    <a:lnTo>
                      <a:pt x="167" y="324"/>
                    </a:lnTo>
                    <a:lnTo>
                      <a:pt x="122" y="336"/>
                    </a:lnTo>
                    <a:lnTo>
                      <a:pt x="68" y="310"/>
                    </a:lnTo>
                    <a:lnTo>
                      <a:pt x="41" y="261"/>
                    </a:lnTo>
                    <a:lnTo>
                      <a:pt x="37" y="347"/>
                    </a:lnTo>
                    <a:lnTo>
                      <a:pt x="18" y="395"/>
                    </a:lnTo>
                    <a:lnTo>
                      <a:pt x="5" y="441"/>
                    </a:lnTo>
                    <a:lnTo>
                      <a:pt x="0" y="485"/>
                    </a:lnTo>
                    <a:lnTo>
                      <a:pt x="1" y="526"/>
                    </a:lnTo>
                    <a:lnTo>
                      <a:pt x="12" y="564"/>
                    </a:lnTo>
                    <a:lnTo>
                      <a:pt x="34" y="598"/>
                    </a:lnTo>
                    <a:lnTo>
                      <a:pt x="69" y="628"/>
                    </a:lnTo>
                    <a:lnTo>
                      <a:pt x="116" y="652"/>
                    </a:lnTo>
                    <a:lnTo>
                      <a:pt x="185" y="620"/>
                    </a:lnTo>
                    <a:lnTo>
                      <a:pt x="212" y="583"/>
                    </a:lnTo>
                    <a:lnTo>
                      <a:pt x="298" y="524"/>
                    </a:lnTo>
                    <a:lnTo>
                      <a:pt x="382" y="534"/>
                    </a:lnTo>
                    <a:lnTo>
                      <a:pt x="429" y="599"/>
                    </a:lnTo>
                    <a:lnTo>
                      <a:pt x="478" y="599"/>
                    </a:lnTo>
                    <a:lnTo>
                      <a:pt x="531" y="593"/>
                    </a:lnTo>
                    <a:lnTo>
                      <a:pt x="567" y="630"/>
                    </a:lnTo>
                    <a:lnTo>
                      <a:pt x="604" y="678"/>
                    </a:lnTo>
                    <a:lnTo>
                      <a:pt x="636" y="630"/>
                    </a:lnTo>
                    <a:lnTo>
                      <a:pt x="647" y="577"/>
                    </a:lnTo>
                    <a:lnTo>
                      <a:pt x="673" y="654"/>
                    </a:lnTo>
                    <a:lnTo>
                      <a:pt x="725" y="690"/>
                    </a:lnTo>
                    <a:lnTo>
                      <a:pt x="769" y="684"/>
                    </a:lnTo>
                    <a:lnTo>
                      <a:pt x="800" y="667"/>
                    </a:lnTo>
                    <a:lnTo>
                      <a:pt x="822" y="641"/>
                    </a:lnTo>
                    <a:lnTo>
                      <a:pt x="835" y="609"/>
                    </a:lnTo>
                    <a:lnTo>
                      <a:pt x="843" y="571"/>
                    </a:lnTo>
                    <a:lnTo>
                      <a:pt x="847" y="530"/>
                    </a:lnTo>
                    <a:lnTo>
                      <a:pt x="851" y="487"/>
                    </a:lnTo>
                    <a:lnTo>
                      <a:pt x="854" y="443"/>
                    </a:lnTo>
                    <a:lnTo>
                      <a:pt x="838" y="288"/>
                    </a:lnTo>
                    <a:lnTo>
                      <a:pt x="807" y="352"/>
                    </a:lnTo>
                    <a:lnTo>
                      <a:pt x="748" y="427"/>
                    </a:lnTo>
                    <a:lnTo>
                      <a:pt x="748" y="358"/>
                    </a:lnTo>
                    <a:lnTo>
                      <a:pt x="732" y="261"/>
                    </a:lnTo>
                    <a:lnTo>
                      <a:pt x="689" y="203"/>
                    </a:lnTo>
                    <a:lnTo>
                      <a:pt x="689" y="283"/>
                    </a:lnTo>
                    <a:lnTo>
                      <a:pt x="642" y="326"/>
                    </a:lnTo>
                    <a:lnTo>
                      <a:pt x="641" y="271"/>
                    </a:lnTo>
                    <a:lnTo>
                      <a:pt x="639" y="222"/>
                    </a:lnTo>
                    <a:lnTo>
                      <a:pt x="632" y="179"/>
                    </a:lnTo>
                    <a:lnTo>
                      <a:pt x="620" y="139"/>
                    </a:lnTo>
                    <a:lnTo>
                      <a:pt x="602" y="103"/>
                    </a:lnTo>
                    <a:lnTo>
                      <a:pt x="577" y="68"/>
                    </a:lnTo>
                    <a:lnTo>
                      <a:pt x="542" y="35"/>
                    </a:lnTo>
                    <a:lnTo>
                      <a:pt x="498" y="0"/>
                    </a:lnTo>
                    <a:lnTo>
                      <a:pt x="520" y="81"/>
                    </a:lnTo>
                    <a:lnTo>
                      <a:pt x="520" y="166"/>
                    </a:lnTo>
                    <a:lnTo>
                      <a:pt x="478" y="208"/>
                    </a:lnTo>
                    <a:lnTo>
                      <a:pt x="478" y="139"/>
                    </a:lnTo>
                    <a:lnTo>
                      <a:pt x="451" y="75"/>
                    </a:lnTo>
                    <a:lnTo>
                      <a:pt x="423" y="139"/>
                    </a:lnTo>
                    <a:lnTo>
                      <a:pt x="376" y="176"/>
                    </a:lnTo>
                    <a:lnTo>
                      <a:pt x="372" y="107"/>
                    </a:lnTo>
                    <a:lnTo>
                      <a:pt x="344" y="65"/>
                    </a:lnTo>
                    <a:lnTo>
                      <a:pt x="298" y="37"/>
                    </a:lnTo>
                    <a:close/>
                  </a:path>
                </a:pathLst>
              </a:custGeom>
              <a:solidFill>
                <a:srgbClr val="D18E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9" name="Freeform 87"/>
              <p:cNvSpPr>
                <a:spLocks/>
              </p:cNvSpPr>
              <p:nvPr/>
            </p:nvSpPr>
            <p:spPr bwMode="auto">
              <a:xfrm>
                <a:off x="4546" y="2863"/>
                <a:ext cx="405" cy="330"/>
              </a:xfrm>
              <a:custGeom>
                <a:avLst/>
                <a:gdLst>
                  <a:gd name="T0" fmla="*/ 134 w 809"/>
                  <a:gd name="T1" fmla="*/ 51 h 660"/>
                  <a:gd name="T2" fmla="*/ 106 w 809"/>
                  <a:gd name="T3" fmla="*/ 100 h 660"/>
                  <a:gd name="T4" fmla="*/ 83 w 809"/>
                  <a:gd name="T5" fmla="*/ 135 h 660"/>
                  <a:gd name="T6" fmla="*/ 71 w 809"/>
                  <a:gd name="T7" fmla="*/ 160 h 660"/>
                  <a:gd name="T8" fmla="*/ 61 w 809"/>
                  <a:gd name="T9" fmla="*/ 162 h 660"/>
                  <a:gd name="T10" fmla="*/ 48 w 809"/>
                  <a:gd name="T11" fmla="*/ 158 h 660"/>
                  <a:gd name="T12" fmla="*/ 35 w 809"/>
                  <a:gd name="T13" fmla="*/ 152 h 660"/>
                  <a:gd name="T14" fmla="*/ 20 w 809"/>
                  <a:gd name="T15" fmla="*/ 134 h 660"/>
                  <a:gd name="T16" fmla="*/ 17 w 809"/>
                  <a:gd name="T17" fmla="*/ 158 h 660"/>
                  <a:gd name="T18" fmla="*/ 0 w 809"/>
                  <a:gd name="T19" fmla="*/ 233 h 660"/>
                  <a:gd name="T20" fmla="*/ 32 w 809"/>
                  <a:gd name="T21" fmla="*/ 301 h 660"/>
                  <a:gd name="T22" fmla="*/ 67 w 809"/>
                  <a:gd name="T23" fmla="*/ 306 h 660"/>
                  <a:gd name="T24" fmla="*/ 84 w 809"/>
                  <a:gd name="T25" fmla="*/ 299 h 660"/>
                  <a:gd name="T26" fmla="*/ 97 w 809"/>
                  <a:gd name="T27" fmla="*/ 284 h 660"/>
                  <a:gd name="T28" fmla="*/ 115 w 809"/>
                  <a:gd name="T29" fmla="*/ 269 h 660"/>
                  <a:gd name="T30" fmla="*/ 135 w 809"/>
                  <a:gd name="T31" fmla="*/ 255 h 660"/>
                  <a:gd name="T32" fmla="*/ 156 w 809"/>
                  <a:gd name="T33" fmla="*/ 253 h 660"/>
                  <a:gd name="T34" fmla="*/ 176 w 809"/>
                  <a:gd name="T35" fmla="*/ 256 h 660"/>
                  <a:gd name="T36" fmla="*/ 190 w 809"/>
                  <a:gd name="T37" fmla="*/ 268 h 660"/>
                  <a:gd name="T38" fmla="*/ 201 w 809"/>
                  <a:gd name="T39" fmla="*/ 283 h 660"/>
                  <a:gd name="T40" fmla="*/ 212 w 809"/>
                  <a:gd name="T41" fmla="*/ 287 h 660"/>
                  <a:gd name="T42" fmla="*/ 224 w 809"/>
                  <a:gd name="T43" fmla="*/ 287 h 660"/>
                  <a:gd name="T44" fmla="*/ 236 w 809"/>
                  <a:gd name="T45" fmla="*/ 286 h 660"/>
                  <a:gd name="T46" fmla="*/ 248 w 809"/>
                  <a:gd name="T47" fmla="*/ 285 h 660"/>
                  <a:gd name="T48" fmla="*/ 258 w 809"/>
                  <a:gd name="T49" fmla="*/ 291 h 660"/>
                  <a:gd name="T50" fmla="*/ 267 w 809"/>
                  <a:gd name="T51" fmla="*/ 300 h 660"/>
                  <a:gd name="T52" fmla="*/ 276 w 809"/>
                  <a:gd name="T53" fmla="*/ 311 h 660"/>
                  <a:gd name="T54" fmla="*/ 285 w 809"/>
                  <a:gd name="T55" fmla="*/ 322 h 660"/>
                  <a:gd name="T56" fmla="*/ 298 w 809"/>
                  <a:gd name="T57" fmla="*/ 308 h 660"/>
                  <a:gd name="T58" fmla="*/ 306 w 809"/>
                  <a:gd name="T59" fmla="*/ 283 h 660"/>
                  <a:gd name="T60" fmla="*/ 316 w 809"/>
                  <a:gd name="T61" fmla="*/ 304 h 660"/>
                  <a:gd name="T62" fmla="*/ 328 w 809"/>
                  <a:gd name="T63" fmla="*/ 319 h 660"/>
                  <a:gd name="T64" fmla="*/ 340 w 809"/>
                  <a:gd name="T65" fmla="*/ 328 h 660"/>
                  <a:gd name="T66" fmla="*/ 389 w 809"/>
                  <a:gd name="T67" fmla="*/ 308 h 660"/>
                  <a:gd name="T68" fmla="*/ 403 w 809"/>
                  <a:gd name="T69" fmla="*/ 234 h 660"/>
                  <a:gd name="T70" fmla="*/ 403 w 809"/>
                  <a:gd name="T71" fmla="*/ 159 h 660"/>
                  <a:gd name="T72" fmla="*/ 395 w 809"/>
                  <a:gd name="T73" fmla="*/ 152 h 660"/>
                  <a:gd name="T74" fmla="*/ 386 w 809"/>
                  <a:gd name="T75" fmla="*/ 167 h 660"/>
                  <a:gd name="T76" fmla="*/ 373 w 809"/>
                  <a:gd name="T77" fmla="*/ 184 h 660"/>
                  <a:gd name="T78" fmla="*/ 358 w 809"/>
                  <a:gd name="T79" fmla="*/ 202 h 660"/>
                  <a:gd name="T80" fmla="*/ 355 w 809"/>
                  <a:gd name="T81" fmla="*/ 181 h 660"/>
                  <a:gd name="T82" fmla="*/ 350 w 809"/>
                  <a:gd name="T83" fmla="*/ 138 h 660"/>
                  <a:gd name="T84" fmla="*/ 342 w 809"/>
                  <a:gd name="T85" fmla="*/ 116 h 660"/>
                  <a:gd name="T86" fmla="*/ 333 w 809"/>
                  <a:gd name="T87" fmla="*/ 103 h 660"/>
                  <a:gd name="T88" fmla="*/ 329 w 809"/>
                  <a:gd name="T89" fmla="*/ 127 h 660"/>
                  <a:gd name="T90" fmla="*/ 319 w 809"/>
                  <a:gd name="T91" fmla="*/ 145 h 660"/>
                  <a:gd name="T92" fmla="*/ 307 w 809"/>
                  <a:gd name="T93" fmla="*/ 155 h 660"/>
                  <a:gd name="T94" fmla="*/ 301 w 809"/>
                  <a:gd name="T95" fmla="*/ 87 h 660"/>
                  <a:gd name="T96" fmla="*/ 262 w 809"/>
                  <a:gd name="T97" fmla="*/ 17 h 660"/>
                  <a:gd name="T98" fmla="*/ 247 w 809"/>
                  <a:gd name="T99" fmla="*/ 30 h 660"/>
                  <a:gd name="T100" fmla="*/ 249 w 809"/>
                  <a:gd name="T101" fmla="*/ 70 h 660"/>
                  <a:gd name="T102" fmla="*/ 241 w 809"/>
                  <a:gd name="T103" fmla="*/ 89 h 660"/>
                  <a:gd name="T104" fmla="*/ 230 w 809"/>
                  <a:gd name="T105" fmla="*/ 99 h 660"/>
                  <a:gd name="T106" fmla="*/ 226 w 809"/>
                  <a:gd name="T107" fmla="*/ 77 h 660"/>
                  <a:gd name="T108" fmla="*/ 217 w 809"/>
                  <a:gd name="T109" fmla="*/ 46 h 660"/>
                  <a:gd name="T110" fmla="*/ 204 w 809"/>
                  <a:gd name="T111" fmla="*/ 62 h 660"/>
                  <a:gd name="T112" fmla="*/ 192 w 809"/>
                  <a:gd name="T113" fmla="*/ 76 h 660"/>
                  <a:gd name="T114" fmla="*/ 182 w 809"/>
                  <a:gd name="T115" fmla="*/ 85 h 660"/>
                  <a:gd name="T116" fmla="*/ 176 w 809"/>
                  <a:gd name="T117" fmla="*/ 62 h 660"/>
                  <a:gd name="T118" fmla="*/ 167 w 809"/>
                  <a:gd name="T119" fmla="*/ 39 h 660"/>
                  <a:gd name="T120" fmla="*/ 154 w 809"/>
                  <a:gd name="T121" fmla="*/ 29 h 660"/>
                  <a:gd name="T122" fmla="*/ 144 w 809"/>
                  <a:gd name="T123" fmla="*/ 23 h 66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09"/>
                  <a:gd name="T187" fmla="*/ 0 h 660"/>
                  <a:gd name="T188" fmla="*/ 809 w 809"/>
                  <a:gd name="T189" fmla="*/ 660 h 66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09" h="660">
                    <a:moveTo>
                      <a:pt x="281" y="42"/>
                    </a:moveTo>
                    <a:lnTo>
                      <a:pt x="276" y="62"/>
                    </a:lnTo>
                    <a:lnTo>
                      <a:pt x="273" y="83"/>
                    </a:lnTo>
                    <a:lnTo>
                      <a:pt x="268" y="102"/>
                    </a:lnTo>
                    <a:lnTo>
                      <a:pt x="264" y="123"/>
                    </a:lnTo>
                    <a:lnTo>
                      <a:pt x="245" y="160"/>
                    </a:lnTo>
                    <a:lnTo>
                      <a:pt x="228" y="184"/>
                    </a:lnTo>
                    <a:lnTo>
                      <a:pt x="212" y="199"/>
                    </a:lnTo>
                    <a:lnTo>
                      <a:pt x="197" y="210"/>
                    </a:lnTo>
                    <a:lnTo>
                      <a:pt x="184" y="223"/>
                    </a:lnTo>
                    <a:lnTo>
                      <a:pt x="174" y="241"/>
                    </a:lnTo>
                    <a:lnTo>
                      <a:pt x="165" y="270"/>
                    </a:lnTo>
                    <a:lnTo>
                      <a:pt x="158" y="314"/>
                    </a:lnTo>
                    <a:lnTo>
                      <a:pt x="152" y="315"/>
                    </a:lnTo>
                    <a:lnTo>
                      <a:pt x="146" y="317"/>
                    </a:lnTo>
                    <a:lnTo>
                      <a:pt x="142" y="319"/>
                    </a:lnTo>
                    <a:lnTo>
                      <a:pt x="136" y="320"/>
                    </a:lnTo>
                    <a:lnTo>
                      <a:pt x="131" y="322"/>
                    </a:lnTo>
                    <a:lnTo>
                      <a:pt x="125" y="323"/>
                    </a:lnTo>
                    <a:lnTo>
                      <a:pt x="121" y="324"/>
                    </a:lnTo>
                    <a:lnTo>
                      <a:pt x="115" y="326"/>
                    </a:lnTo>
                    <a:lnTo>
                      <a:pt x="108" y="322"/>
                    </a:lnTo>
                    <a:lnTo>
                      <a:pt x="102" y="319"/>
                    </a:lnTo>
                    <a:lnTo>
                      <a:pt x="95" y="315"/>
                    </a:lnTo>
                    <a:lnTo>
                      <a:pt x="90" y="313"/>
                    </a:lnTo>
                    <a:lnTo>
                      <a:pt x="83" y="309"/>
                    </a:lnTo>
                    <a:lnTo>
                      <a:pt x="77" y="306"/>
                    </a:lnTo>
                    <a:lnTo>
                      <a:pt x="70" y="304"/>
                    </a:lnTo>
                    <a:lnTo>
                      <a:pt x="64" y="300"/>
                    </a:lnTo>
                    <a:lnTo>
                      <a:pt x="56" y="289"/>
                    </a:lnTo>
                    <a:lnTo>
                      <a:pt x="48" y="277"/>
                    </a:lnTo>
                    <a:lnTo>
                      <a:pt x="40" y="267"/>
                    </a:lnTo>
                    <a:lnTo>
                      <a:pt x="32" y="255"/>
                    </a:lnTo>
                    <a:lnTo>
                      <a:pt x="32" y="275"/>
                    </a:lnTo>
                    <a:lnTo>
                      <a:pt x="33" y="296"/>
                    </a:lnTo>
                    <a:lnTo>
                      <a:pt x="33" y="315"/>
                    </a:lnTo>
                    <a:lnTo>
                      <a:pt x="34" y="336"/>
                    </a:lnTo>
                    <a:lnTo>
                      <a:pt x="17" y="381"/>
                    </a:lnTo>
                    <a:lnTo>
                      <a:pt x="6" y="425"/>
                    </a:lnTo>
                    <a:lnTo>
                      <a:pt x="0" y="466"/>
                    </a:lnTo>
                    <a:lnTo>
                      <a:pt x="1" y="505"/>
                    </a:lnTo>
                    <a:lnTo>
                      <a:pt x="11" y="541"/>
                    </a:lnTo>
                    <a:lnTo>
                      <a:pt x="32" y="573"/>
                    </a:lnTo>
                    <a:lnTo>
                      <a:pt x="64" y="601"/>
                    </a:lnTo>
                    <a:lnTo>
                      <a:pt x="109" y="624"/>
                    </a:lnTo>
                    <a:lnTo>
                      <a:pt x="117" y="620"/>
                    </a:lnTo>
                    <a:lnTo>
                      <a:pt x="125" y="616"/>
                    </a:lnTo>
                    <a:lnTo>
                      <a:pt x="133" y="612"/>
                    </a:lnTo>
                    <a:lnTo>
                      <a:pt x="143" y="609"/>
                    </a:lnTo>
                    <a:lnTo>
                      <a:pt x="151" y="605"/>
                    </a:lnTo>
                    <a:lnTo>
                      <a:pt x="159" y="602"/>
                    </a:lnTo>
                    <a:lnTo>
                      <a:pt x="167" y="597"/>
                    </a:lnTo>
                    <a:lnTo>
                      <a:pt x="175" y="594"/>
                    </a:lnTo>
                    <a:lnTo>
                      <a:pt x="181" y="585"/>
                    </a:lnTo>
                    <a:lnTo>
                      <a:pt x="188" y="575"/>
                    </a:lnTo>
                    <a:lnTo>
                      <a:pt x="194" y="567"/>
                    </a:lnTo>
                    <a:lnTo>
                      <a:pt x="200" y="558"/>
                    </a:lnTo>
                    <a:lnTo>
                      <a:pt x="211" y="551"/>
                    </a:lnTo>
                    <a:lnTo>
                      <a:pt x="220" y="544"/>
                    </a:lnTo>
                    <a:lnTo>
                      <a:pt x="230" y="537"/>
                    </a:lnTo>
                    <a:lnTo>
                      <a:pt x="241" y="531"/>
                    </a:lnTo>
                    <a:lnTo>
                      <a:pt x="251" y="524"/>
                    </a:lnTo>
                    <a:lnTo>
                      <a:pt x="261" y="517"/>
                    </a:lnTo>
                    <a:lnTo>
                      <a:pt x="270" y="510"/>
                    </a:lnTo>
                    <a:lnTo>
                      <a:pt x="281" y="503"/>
                    </a:lnTo>
                    <a:lnTo>
                      <a:pt x="291" y="504"/>
                    </a:lnTo>
                    <a:lnTo>
                      <a:pt x="300" y="505"/>
                    </a:lnTo>
                    <a:lnTo>
                      <a:pt x="311" y="506"/>
                    </a:lnTo>
                    <a:lnTo>
                      <a:pt x="321" y="508"/>
                    </a:lnTo>
                    <a:lnTo>
                      <a:pt x="332" y="509"/>
                    </a:lnTo>
                    <a:lnTo>
                      <a:pt x="342" y="510"/>
                    </a:lnTo>
                    <a:lnTo>
                      <a:pt x="351" y="511"/>
                    </a:lnTo>
                    <a:lnTo>
                      <a:pt x="361" y="512"/>
                    </a:lnTo>
                    <a:lnTo>
                      <a:pt x="367" y="520"/>
                    </a:lnTo>
                    <a:lnTo>
                      <a:pt x="373" y="527"/>
                    </a:lnTo>
                    <a:lnTo>
                      <a:pt x="379" y="535"/>
                    </a:lnTo>
                    <a:lnTo>
                      <a:pt x="384" y="543"/>
                    </a:lnTo>
                    <a:lnTo>
                      <a:pt x="389" y="551"/>
                    </a:lnTo>
                    <a:lnTo>
                      <a:pt x="395" y="558"/>
                    </a:lnTo>
                    <a:lnTo>
                      <a:pt x="401" y="566"/>
                    </a:lnTo>
                    <a:lnTo>
                      <a:pt x="406" y="573"/>
                    </a:lnTo>
                    <a:lnTo>
                      <a:pt x="412" y="573"/>
                    </a:lnTo>
                    <a:lnTo>
                      <a:pt x="418" y="573"/>
                    </a:lnTo>
                    <a:lnTo>
                      <a:pt x="424" y="573"/>
                    </a:lnTo>
                    <a:lnTo>
                      <a:pt x="429" y="573"/>
                    </a:lnTo>
                    <a:lnTo>
                      <a:pt x="435" y="573"/>
                    </a:lnTo>
                    <a:lnTo>
                      <a:pt x="441" y="573"/>
                    </a:lnTo>
                    <a:lnTo>
                      <a:pt x="447" y="573"/>
                    </a:lnTo>
                    <a:lnTo>
                      <a:pt x="452" y="573"/>
                    </a:lnTo>
                    <a:lnTo>
                      <a:pt x="458" y="573"/>
                    </a:lnTo>
                    <a:lnTo>
                      <a:pt x="465" y="572"/>
                    </a:lnTo>
                    <a:lnTo>
                      <a:pt x="471" y="572"/>
                    </a:lnTo>
                    <a:lnTo>
                      <a:pt x="478" y="571"/>
                    </a:lnTo>
                    <a:lnTo>
                      <a:pt x="484" y="570"/>
                    </a:lnTo>
                    <a:lnTo>
                      <a:pt x="489" y="570"/>
                    </a:lnTo>
                    <a:lnTo>
                      <a:pt x="496" y="569"/>
                    </a:lnTo>
                    <a:lnTo>
                      <a:pt x="502" y="569"/>
                    </a:lnTo>
                    <a:lnTo>
                      <a:pt x="507" y="573"/>
                    </a:lnTo>
                    <a:lnTo>
                      <a:pt x="511" y="578"/>
                    </a:lnTo>
                    <a:lnTo>
                      <a:pt x="516" y="581"/>
                    </a:lnTo>
                    <a:lnTo>
                      <a:pt x="520" y="586"/>
                    </a:lnTo>
                    <a:lnTo>
                      <a:pt x="525" y="590"/>
                    </a:lnTo>
                    <a:lnTo>
                      <a:pt x="530" y="595"/>
                    </a:lnTo>
                    <a:lnTo>
                      <a:pt x="534" y="600"/>
                    </a:lnTo>
                    <a:lnTo>
                      <a:pt x="539" y="604"/>
                    </a:lnTo>
                    <a:lnTo>
                      <a:pt x="542" y="610"/>
                    </a:lnTo>
                    <a:lnTo>
                      <a:pt x="547" y="616"/>
                    </a:lnTo>
                    <a:lnTo>
                      <a:pt x="551" y="622"/>
                    </a:lnTo>
                    <a:lnTo>
                      <a:pt x="556" y="626"/>
                    </a:lnTo>
                    <a:lnTo>
                      <a:pt x="560" y="632"/>
                    </a:lnTo>
                    <a:lnTo>
                      <a:pt x="564" y="638"/>
                    </a:lnTo>
                    <a:lnTo>
                      <a:pt x="569" y="643"/>
                    </a:lnTo>
                    <a:lnTo>
                      <a:pt x="573" y="649"/>
                    </a:lnTo>
                    <a:lnTo>
                      <a:pt x="580" y="638"/>
                    </a:lnTo>
                    <a:lnTo>
                      <a:pt x="588" y="626"/>
                    </a:lnTo>
                    <a:lnTo>
                      <a:pt x="595" y="616"/>
                    </a:lnTo>
                    <a:lnTo>
                      <a:pt x="603" y="604"/>
                    </a:lnTo>
                    <a:lnTo>
                      <a:pt x="606" y="592"/>
                    </a:lnTo>
                    <a:lnTo>
                      <a:pt x="609" y="579"/>
                    </a:lnTo>
                    <a:lnTo>
                      <a:pt x="611" y="566"/>
                    </a:lnTo>
                    <a:lnTo>
                      <a:pt x="614" y="554"/>
                    </a:lnTo>
                    <a:lnTo>
                      <a:pt x="619" y="572"/>
                    </a:lnTo>
                    <a:lnTo>
                      <a:pt x="626" y="589"/>
                    </a:lnTo>
                    <a:lnTo>
                      <a:pt x="632" y="608"/>
                    </a:lnTo>
                    <a:lnTo>
                      <a:pt x="638" y="626"/>
                    </a:lnTo>
                    <a:lnTo>
                      <a:pt x="644" y="630"/>
                    </a:lnTo>
                    <a:lnTo>
                      <a:pt x="650" y="634"/>
                    </a:lnTo>
                    <a:lnTo>
                      <a:pt x="656" y="638"/>
                    </a:lnTo>
                    <a:lnTo>
                      <a:pt x="662" y="642"/>
                    </a:lnTo>
                    <a:lnTo>
                      <a:pt x="668" y="647"/>
                    </a:lnTo>
                    <a:lnTo>
                      <a:pt x="675" y="651"/>
                    </a:lnTo>
                    <a:lnTo>
                      <a:pt x="680" y="655"/>
                    </a:lnTo>
                    <a:lnTo>
                      <a:pt x="686" y="660"/>
                    </a:lnTo>
                    <a:lnTo>
                      <a:pt x="728" y="654"/>
                    </a:lnTo>
                    <a:lnTo>
                      <a:pt x="758" y="639"/>
                    </a:lnTo>
                    <a:lnTo>
                      <a:pt x="778" y="615"/>
                    </a:lnTo>
                    <a:lnTo>
                      <a:pt x="791" y="584"/>
                    </a:lnTo>
                    <a:lnTo>
                      <a:pt x="799" y="548"/>
                    </a:lnTo>
                    <a:lnTo>
                      <a:pt x="802" y="509"/>
                    </a:lnTo>
                    <a:lnTo>
                      <a:pt x="806" y="468"/>
                    </a:lnTo>
                    <a:lnTo>
                      <a:pt x="809" y="427"/>
                    </a:lnTo>
                    <a:lnTo>
                      <a:pt x="808" y="390"/>
                    </a:lnTo>
                    <a:lnTo>
                      <a:pt x="806" y="353"/>
                    </a:lnTo>
                    <a:lnTo>
                      <a:pt x="805" y="317"/>
                    </a:lnTo>
                    <a:lnTo>
                      <a:pt x="802" y="281"/>
                    </a:lnTo>
                    <a:lnTo>
                      <a:pt x="798" y="288"/>
                    </a:lnTo>
                    <a:lnTo>
                      <a:pt x="793" y="296"/>
                    </a:lnTo>
                    <a:lnTo>
                      <a:pt x="790" y="303"/>
                    </a:lnTo>
                    <a:lnTo>
                      <a:pt x="785" y="311"/>
                    </a:lnTo>
                    <a:lnTo>
                      <a:pt x="781" y="319"/>
                    </a:lnTo>
                    <a:lnTo>
                      <a:pt x="776" y="326"/>
                    </a:lnTo>
                    <a:lnTo>
                      <a:pt x="771" y="334"/>
                    </a:lnTo>
                    <a:lnTo>
                      <a:pt x="767" y="341"/>
                    </a:lnTo>
                    <a:lnTo>
                      <a:pt x="760" y="350"/>
                    </a:lnTo>
                    <a:lnTo>
                      <a:pt x="752" y="359"/>
                    </a:lnTo>
                    <a:lnTo>
                      <a:pt x="745" y="367"/>
                    </a:lnTo>
                    <a:lnTo>
                      <a:pt x="738" y="376"/>
                    </a:lnTo>
                    <a:lnTo>
                      <a:pt x="730" y="385"/>
                    </a:lnTo>
                    <a:lnTo>
                      <a:pt x="723" y="393"/>
                    </a:lnTo>
                    <a:lnTo>
                      <a:pt x="716" y="403"/>
                    </a:lnTo>
                    <a:lnTo>
                      <a:pt x="709" y="412"/>
                    </a:lnTo>
                    <a:lnTo>
                      <a:pt x="709" y="395"/>
                    </a:lnTo>
                    <a:lnTo>
                      <a:pt x="709" y="379"/>
                    </a:lnTo>
                    <a:lnTo>
                      <a:pt x="709" y="361"/>
                    </a:lnTo>
                    <a:lnTo>
                      <a:pt x="709" y="345"/>
                    </a:lnTo>
                    <a:lnTo>
                      <a:pt x="707" y="322"/>
                    </a:lnTo>
                    <a:lnTo>
                      <a:pt x="703" y="299"/>
                    </a:lnTo>
                    <a:lnTo>
                      <a:pt x="700" y="276"/>
                    </a:lnTo>
                    <a:lnTo>
                      <a:pt x="698" y="253"/>
                    </a:lnTo>
                    <a:lnTo>
                      <a:pt x="693" y="246"/>
                    </a:lnTo>
                    <a:lnTo>
                      <a:pt x="688" y="239"/>
                    </a:lnTo>
                    <a:lnTo>
                      <a:pt x="684" y="232"/>
                    </a:lnTo>
                    <a:lnTo>
                      <a:pt x="679" y="225"/>
                    </a:lnTo>
                    <a:lnTo>
                      <a:pt x="675" y="218"/>
                    </a:lnTo>
                    <a:lnTo>
                      <a:pt x="670" y="212"/>
                    </a:lnTo>
                    <a:lnTo>
                      <a:pt x="665" y="205"/>
                    </a:lnTo>
                    <a:lnTo>
                      <a:pt x="661" y="198"/>
                    </a:lnTo>
                    <a:lnTo>
                      <a:pt x="660" y="216"/>
                    </a:lnTo>
                    <a:lnTo>
                      <a:pt x="659" y="236"/>
                    </a:lnTo>
                    <a:lnTo>
                      <a:pt x="657" y="254"/>
                    </a:lnTo>
                    <a:lnTo>
                      <a:pt x="656" y="274"/>
                    </a:lnTo>
                    <a:lnTo>
                      <a:pt x="650" y="278"/>
                    </a:lnTo>
                    <a:lnTo>
                      <a:pt x="645" y="284"/>
                    </a:lnTo>
                    <a:lnTo>
                      <a:pt x="638" y="289"/>
                    </a:lnTo>
                    <a:lnTo>
                      <a:pt x="632" y="294"/>
                    </a:lnTo>
                    <a:lnTo>
                      <a:pt x="626" y="299"/>
                    </a:lnTo>
                    <a:lnTo>
                      <a:pt x="621" y="305"/>
                    </a:lnTo>
                    <a:lnTo>
                      <a:pt x="614" y="309"/>
                    </a:lnTo>
                    <a:lnTo>
                      <a:pt x="608" y="315"/>
                    </a:lnTo>
                    <a:lnTo>
                      <a:pt x="608" y="262"/>
                    </a:lnTo>
                    <a:lnTo>
                      <a:pt x="606" y="216"/>
                    </a:lnTo>
                    <a:lnTo>
                      <a:pt x="601" y="174"/>
                    </a:lnTo>
                    <a:lnTo>
                      <a:pt x="592" y="134"/>
                    </a:lnTo>
                    <a:lnTo>
                      <a:pt x="577" y="100"/>
                    </a:lnTo>
                    <a:lnTo>
                      <a:pt x="554" y="65"/>
                    </a:lnTo>
                    <a:lnTo>
                      <a:pt x="523" y="33"/>
                    </a:lnTo>
                    <a:lnTo>
                      <a:pt x="481" y="0"/>
                    </a:lnTo>
                    <a:lnTo>
                      <a:pt x="486" y="19"/>
                    </a:lnTo>
                    <a:lnTo>
                      <a:pt x="489" y="39"/>
                    </a:lnTo>
                    <a:lnTo>
                      <a:pt x="493" y="60"/>
                    </a:lnTo>
                    <a:lnTo>
                      <a:pt x="497" y="79"/>
                    </a:lnTo>
                    <a:lnTo>
                      <a:pt x="497" y="100"/>
                    </a:lnTo>
                    <a:lnTo>
                      <a:pt x="497" y="119"/>
                    </a:lnTo>
                    <a:lnTo>
                      <a:pt x="497" y="140"/>
                    </a:lnTo>
                    <a:lnTo>
                      <a:pt x="497" y="161"/>
                    </a:lnTo>
                    <a:lnTo>
                      <a:pt x="492" y="167"/>
                    </a:lnTo>
                    <a:lnTo>
                      <a:pt x="486" y="171"/>
                    </a:lnTo>
                    <a:lnTo>
                      <a:pt x="481" y="177"/>
                    </a:lnTo>
                    <a:lnTo>
                      <a:pt x="475" y="182"/>
                    </a:lnTo>
                    <a:lnTo>
                      <a:pt x="470" y="187"/>
                    </a:lnTo>
                    <a:lnTo>
                      <a:pt x="465" y="193"/>
                    </a:lnTo>
                    <a:lnTo>
                      <a:pt x="459" y="198"/>
                    </a:lnTo>
                    <a:lnTo>
                      <a:pt x="454" y="203"/>
                    </a:lnTo>
                    <a:lnTo>
                      <a:pt x="454" y="187"/>
                    </a:lnTo>
                    <a:lnTo>
                      <a:pt x="454" y="170"/>
                    </a:lnTo>
                    <a:lnTo>
                      <a:pt x="452" y="154"/>
                    </a:lnTo>
                    <a:lnTo>
                      <a:pt x="452" y="138"/>
                    </a:lnTo>
                    <a:lnTo>
                      <a:pt x="447" y="123"/>
                    </a:lnTo>
                    <a:lnTo>
                      <a:pt x="440" y="108"/>
                    </a:lnTo>
                    <a:lnTo>
                      <a:pt x="433" y="92"/>
                    </a:lnTo>
                    <a:lnTo>
                      <a:pt x="427" y="77"/>
                    </a:lnTo>
                    <a:lnTo>
                      <a:pt x="420" y="92"/>
                    </a:lnTo>
                    <a:lnTo>
                      <a:pt x="414" y="108"/>
                    </a:lnTo>
                    <a:lnTo>
                      <a:pt x="408" y="123"/>
                    </a:lnTo>
                    <a:lnTo>
                      <a:pt x="402" y="138"/>
                    </a:lnTo>
                    <a:lnTo>
                      <a:pt x="396" y="142"/>
                    </a:lnTo>
                    <a:lnTo>
                      <a:pt x="390" y="147"/>
                    </a:lnTo>
                    <a:lnTo>
                      <a:pt x="384" y="152"/>
                    </a:lnTo>
                    <a:lnTo>
                      <a:pt x="380" y="155"/>
                    </a:lnTo>
                    <a:lnTo>
                      <a:pt x="374" y="160"/>
                    </a:lnTo>
                    <a:lnTo>
                      <a:pt x="368" y="164"/>
                    </a:lnTo>
                    <a:lnTo>
                      <a:pt x="363" y="169"/>
                    </a:lnTo>
                    <a:lnTo>
                      <a:pt x="357" y="174"/>
                    </a:lnTo>
                    <a:lnTo>
                      <a:pt x="356" y="157"/>
                    </a:lnTo>
                    <a:lnTo>
                      <a:pt x="355" y="140"/>
                    </a:lnTo>
                    <a:lnTo>
                      <a:pt x="352" y="124"/>
                    </a:lnTo>
                    <a:lnTo>
                      <a:pt x="351" y="108"/>
                    </a:lnTo>
                    <a:lnTo>
                      <a:pt x="345" y="98"/>
                    </a:lnTo>
                    <a:lnTo>
                      <a:pt x="338" y="87"/>
                    </a:lnTo>
                    <a:lnTo>
                      <a:pt x="333" y="77"/>
                    </a:lnTo>
                    <a:lnTo>
                      <a:pt x="326" y="68"/>
                    </a:lnTo>
                    <a:lnTo>
                      <a:pt x="320" y="64"/>
                    </a:lnTo>
                    <a:lnTo>
                      <a:pt x="314" y="61"/>
                    </a:lnTo>
                    <a:lnTo>
                      <a:pt x="308" y="57"/>
                    </a:lnTo>
                    <a:lnTo>
                      <a:pt x="304" y="55"/>
                    </a:lnTo>
                    <a:lnTo>
                      <a:pt x="298" y="51"/>
                    </a:lnTo>
                    <a:lnTo>
                      <a:pt x="292" y="48"/>
                    </a:lnTo>
                    <a:lnTo>
                      <a:pt x="287" y="46"/>
                    </a:lnTo>
                    <a:lnTo>
                      <a:pt x="281" y="42"/>
                    </a:lnTo>
                    <a:close/>
                  </a:path>
                </a:pathLst>
              </a:custGeom>
              <a:solidFill>
                <a:srgbClr val="D6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Freeform 88"/>
              <p:cNvSpPr>
                <a:spLocks/>
              </p:cNvSpPr>
              <p:nvPr/>
            </p:nvSpPr>
            <p:spPr bwMode="auto">
              <a:xfrm>
                <a:off x="4558" y="2877"/>
                <a:ext cx="383" cy="315"/>
              </a:xfrm>
              <a:custGeom>
                <a:avLst/>
                <a:gdLst>
                  <a:gd name="T0" fmla="*/ 127 w 767"/>
                  <a:gd name="T1" fmla="*/ 52 h 629"/>
                  <a:gd name="T2" fmla="*/ 100 w 767"/>
                  <a:gd name="T3" fmla="*/ 98 h 629"/>
                  <a:gd name="T4" fmla="*/ 77 w 767"/>
                  <a:gd name="T5" fmla="*/ 132 h 629"/>
                  <a:gd name="T6" fmla="*/ 66 w 767"/>
                  <a:gd name="T7" fmla="*/ 155 h 629"/>
                  <a:gd name="T8" fmla="*/ 57 w 767"/>
                  <a:gd name="T9" fmla="*/ 157 h 629"/>
                  <a:gd name="T10" fmla="*/ 45 w 767"/>
                  <a:gd name="T11" fmla="*/ 152 h 629"/>
                  <a:gd name="T12" fmla="*/ 33 w 767"/>
                  <a:gd name="T13" fmla="*/ 147 h 629"/>
                  <a:gd name="T14" fmla="*/ 23 w 767"/>
                  <a:gd name="T15" fmla="*/ 138 h 629"/>
                  <a:gd name="T16" fmla="*/ 14 w 767"/>
                  <a:gd name="T17" fmla="*/ 127 h 629"/>
                  <a:gd name="T18" fmla="*/ 15 w 767"/>
                  <a:gd name="T19" fmla="*/ 152 h 629"/>
                  <a:gd name="T20" fmla="*/ 0 w 767"/>
                  <a:gd name="T21" fmla="*/ 224 h 629"/>
                  <a:gd name="T22" fmla="*/ 31 w 767"/>
                  <a:gd name="T23" fmla="*/ 288 h 629"/>
                  <a:gd name="T24" fmla="*/ 63 w 767"/>
                  <a:gd name="T25" fmla="*/ 293 h 629"/>
                  <a:gd name="T26" fmla="*/ 79 w 767"/>
                  <a:gd name="T27" fmla="*/ 286 h 629"/>
                  <a:gd name="T28" fmla="*/ 92 w 767"/>
                  <a:gd name="T29" fmla="*/ 272 h 629"/>
                  <a:gd name="T30" fmla="*/ 109 w 767"/>
                  <a:gd name="T31" fmla="*/ 257 h 629"/>
                  <a:gd name="T32" fmla="*/ 128 w 767"/>
                  <a:gd name="T33" fmla="*/ 245 h 629"/>
                  <a:gd name="T34" fmla="*/ 147 w 767"/>
                  <a:gd name="T35" fmla="*/ 243 h 629"/>
                  <a:gd name="T36" fmla="*/ 166 w 767"/>
                  <a:gd name="T37" fmla="*/ 245 h 629"/>
                  <a:gd name="T38" fmla="*/ 179 w 767"/>
                  <a:gd name="T39" fmla="*/ 257 h 629"/>
                  <a:gd name="T40" fmla="*/ 190 w 767"/>
                  <a:gd name="T41" fmla="*/ 271 h 629"/>
                  <a:gd name="T42" fmla="*/ 200 w 767"/>
                  <a:gd name="T43" fmla="*/ 275 h 629"/>
                  <a:gd name="T44" fmla="*/ 211 w 767"/>
                  <a:gd name="T45" fmla="*/ 275 h 629"/>
                  <a:gd name="T46" fmla="*/ 223 w 767"/>
                  <a:gd name="T47" fmla="*/ 274 h 629"/>
                  <a:gd name="T48" fmla="*/ 235 w 767"/>
                  <a:gd name="T49" fmla="*/ 272 h 629"/>
                  <a:gd name="T50" fmla="*/ 250 w 767"/>
                  <a:gd name="T51" fmla="*/ 285 h 629"/>
                  <a:gd name="T52" fmla="*/ 267 w 767"/>
                  <a:gd name="T53" fmla="*/ 305 h 629"/>
                  <a:gd name="T54" fmla="*/ 281 w 767"/>
                  <a:gd name="T55" fmla="*/ 294 h 629"/>
                  <a:gd name="T56" fmla="*/ 289 w 767"/>
                  <a:gd name="T57" fmla="*/ 271 h 629"/>
                  <a:gd name="T58" fmla="*/ 299 w 767"/>
                  <a:gd name="T59" fmla="*/ 291 h 629"/>
                  <a:gd name="T60" fmla="*/ 310 w 767"/>
                  <a:gd name="T61" fmla="*/ 304 h 629"/>
                  <a:gd name="T62" fmla="*/ 321 w 767"/>
                  <a:gd name="T63" fmla="*/ 313 h 629"/>
                  <a:gd name="T64" fmla="*/ 368 w 767"/>
                  <a:gd name="T65" fmla="*/ 294 h 629"/>
                  <a:gd name="T66" fmla="*/ 381 w 767"/>
                  <a:gd name="T67" fmla="*/ 224 h 629"/>
                  <a:gd name="T68" fmla="*/ 383 w 767"/>
                  <a:gd name="T69" fmla="*/ 154 h 629"/>
                  <a:gd name="T70" fmla="*/ 376 w 767"/>
                  <a:gd name="T71" fmla="*/ 147 h 629"/>
                  <a:gd name="T72" fmla="*/ 366 w 767"/>
                  <a:gd name="T73" fmla="*/ 161 h 629"/>
                  <a:gd name="T74" fmla="*/ 353 w 767"/>
                  <a:gd name="T75" fmla="*/ 177 h 629"/>
                  <a:gd name="T76" fmla="*/ 338 w 767"/>
                  <a:gd name="T77" fmla="*/ 194 h 629"/>
                  <a:gd name="T78" fmla="*/ 335 w 767"/>
                  <a:gd name="T79" fmla="*/ 174 h 629"/>
                  <a:gd name="T80" fmla="*/ 332 w 767"/>
                  <a:gd name="T81" fmla="*/ 133 h 629"/>
                  <a:gd name="T82" fmla="*/ 320 w 767"/>
                  <a:gd name="T83" fmla="*/ 103 h 629"/>
                  <a:gd name="T84" fmla="*/ 313 w 767"/>
                  <a:gd name="T85" fmla="*/ 123 h 629"/>
                  <a:gd name="T86" fmla="*/ 303 w 767"/>
                  <a:gd name="T87" fmla="*/ 140 h 629"/>
                  <a:gd name="T88" fmla="*/ 290 w 767"/>
                  <a:gd name="T89" fmla="*/ 150 h 629"/>
                  <a:gd name="T90" fmla="*/ 286 w 767"/>
                  <a:gd name="T91" fmla="*/ 85 h 629"/>
                  <a:gd name="T92" fmla="*/ 252 w 767"/>
                  <a:gd name="T93" fmla="*/ 16 h 629"/>
                  <a:gd name="T94" fmla="*/ 237 w 767"/>
                  <a:gd name="T95" fmla="*/ 30 h 629"/>
                  <a:gd name="T96" fmla="*/ 238 w 767"/>
                  <a:gd name="T97" fmla="*/ 68 h 629"/>
                  <a:gd name="T98" fmla="*/ 229 w 767"/>
                  <a:gd name="T99" fmla="*/ 86 h 629"/>
                  <a:gd name="T100" fmla="*/ 218 w 767"/>
                  <a:gd name="T101" fmla="*/ 97 h 629"/>
                  <a:gd name="T102" fmla="*/ 214 w 767"/>
                  <a:gd name="T103" fmla="*/ 76 h 629"/>
                  <a:gd name="T104" fmla="*/ 205 w 767"/>
                  <a:gd name="T105" fmla="*/ 47 h 629"/>
                  <a:gd name="T106" fmla="*/ 193 w 767"/>
                  <a:gd name="T107" fmla="*/ 62 h 629"/>
                  <a:gd name="T108" fmla="*/ 182 w 767"/>
                  <a:gd name="T109" fmla="*/ 75 h 629"/>
                  <a:gd name="T110" fmla="*/ 171 w 767"/>
                  <a:gd name="T111" fmla="*/ 83 h 629"/>
                  <a:gd name="T112" fmla="*/ 167 w 767"/>
                  <a:gd name="T113" fmla="*/ 62 h 629"/>
                  <a:gd name="T114" fmla="*/ 157 w 767"/>
                  <a:gd name="T115" fmla="*/ 40 h 629"/>
                  <a:gd name="T116" fmla="*/ 146 w 767"/>
                  <a:gd name="T117" fmla="*/ 31 h 629"/>
                  <a:gd name="T118" fmla="*/ 136 w 767"/>
                  <a:gd name="T119" fmla="*/ 25 h 62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67"/>
                  <a:gd name="T181" fmla="*/ 0 h 629"/>
                  <a:gd name="T182" fmla="*/ 767 w 767"/>
                  <a:gd name="T183" fmla="*/ 629 h 62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67" h="629">
                    <a:moveTo>
                      <a:pt x="266" y="47"/>
                    </a:moveTo>
                    <a:lnTo>
                      <a:pt x="262" y="65"/>
                    </a:lnTo>
                    <a:lnTo>
                      <a:pt x="259" y="85"/>
                    </a:lnTo>
                    <a:lnTo>
                      <a:pt x="254" y="103"/>
                    </a:lnTo>
                    <a:lnTo>
                      <a:pt x="251" y="123"/>
                    </a:lnTo>
                    <a:lnTo>
                      <a:pt x="234" y="157"/>
                    </a:lnTo>
                    <a:lnTo>
                      <a:pt x="216" y="180"/>
                    </a:lnTo>
                    <a:lnTo>
                      <a:pt x="201" y="195"/>
                    </a:lnTo>
                    <a:lnTo>
                      <a:pt x="188" y="205"/>
                    </a:lnTo>
                    <a:lnTo>
                      <a:pt x="175" y="218"/>
                    </a:lnTo>
                    <a:lnTo>
                      <a:pt x="163" y="237"/>
                    </a:lnTo>
                    <a:lnTo>
                      <a:pt x="155" y="264"/>
                    </a:lnTo>
                    <a:lnTo>
                      <a:pt x="148" y="306"/>
                    </a:lnTo>
                    <a:lnTo>
                      <a:pt x="144" y="307"/>
                    </a:lnTo>
                    <a:lnTo>
                      <a:pt x="139" y="308"/>
                    </a:lnTo>
                    <a:lnTo>
                      <a:pt x="133" y="309"/>
                    </a:lnTo>
                    <a:lnTo>
                      <a:pt x="129" y="310"/>
                    </a:lnTo>
                    <a:lnTo>
                      <a:pt x="124" y="311"/>
                    </a:lnTo>
                    <a:lnTo>
                      <a:pt x="119" y="311"/>
                    </a:lnTo>
                    <a:lnTo>
                      <a:pt x="114" y="313"/>
                    </a:lnTo>
                    <a:lnTo>
                      <a:pt x="109" y="314"/>
                    </a:lnTo>
                    <a:lnTo>
                      <a:pt x="104" y="310"/>
                    </a:lnTo>
                    <a:lnTo>
                      <a:pt x="98" y="308"/>
                    </a:lnTo>
                    <a:lnTo>
                      <a:pt x="91" y="304"/>
                    </a:lnTo>
                    <a:lnTo>
                      <a:pt x="85" y="302"/>
                    </a:lnTo>
                    <a:lnTo>
                      <a:pt x="79" y="300"/>
                    </a:lnTo>
                    <a:lnTo>
                      <a:pt x="74" y="296"/>
                    </a:lnTo>
                    <a:lnTo>
                      <a:pt x="67" y="294"/>
                    </a:lnTo>
                    <a:lnTo>
                      <a:pt x="61" y="291"/>
                    </a:lnTo>
                    <a:lnTo>
                      <a:pt x="56" y="285"/>
                    </a:lnTo>
                    <a:lnTo>
                      <a:pt x="52" y="279"/>
                    </a:lnTo>
                    <a:lnTo>
                      <a:pt x="47" y="275"/>
                    </a:lnTo>
                    <a:lnTo>
                      <a:pt x="43" y="269"/>
                    </a:lnTo>
                    <a:lnTo>
                      <a:pt x="37" y="264"/>
                    </a:lnTo>
                    <a:lnTo>
                      <a:pt x="32" y="258"/>
                    </a:lnTo>
                    <a:lnTo>
                      <a:pt x="28" y="254"/>
                    </a:lnTo>
                    <a:lnTo>
                      <a:pt x="23" y="248"/>
                    </a:lnTo>
                    <a:lnTo>
                      <a:pt x="25" y="266"/>
                    </a:lnTo>
                    <a:lnTo>
                      <a:pt x="29" y="286"/>
                    </a:lnTo>
                    <a:lnTo>
                      <a:pt x="31" y="304"/>
                    </a:lnTo>
                    <a:lnTo>
                      <a:pt x="33" y="324"/>
                    </a:lnTo>
                    <a:lnTo>
                      <a:pt x="17" y="367"/>
                    </a:lnTo>
                    <a:lnTo>
                      <a:pt x="6" y="408"/>
                    </a:lnTo>
                    <a:lnTo>
                      <a:pt x="0" y="447"/>
                    </a:lnTo>
                    <a:lnTo>
                      <a:pt x="2" y="484"/>
                    </a:lnTo>
                    <a:lnTo>
                      <a:pt x="11" y="518"/>
                    </a:lnTo>
                    <a:lnTo>
                      <a:pt x="31" y="549"/>
                    </a:lnTo>
                    <a:lnTo>
                      <a:pt x="62" y="575"/>
                    </a:lnTo>
                    <a:lnTo>
                      <a:pt x="105" y="597"/>
                    </a:lnTo>
                    <a:lnTo>
                      <a:pt x="112" y="594"/>
                    </a:lnTo>
                    <a:lnTo>
                      <a:pt x="120" y="589"/>
                    </a:lnTo>
                    <a:lnTo>
                      <a:pt x="127" y="585"/>
                    </a:lnTo>
                    <a:lnTo>
                      <a:pt x="135" y="582"/>
                    </a:lnTo>
                    <a:lnTo>
                      <a:pt x="143" y="579"/>
                    </a:lnTo>
                    <a:lnTo>
                      <a:pt x="151" y="575"/>
                    </a:lnTo>
                    <a:lnTo>
                      <a:pt x="158" y="572"/>
                    </a:lnTo>
                    <a:lnTo>
                      <a:pt x="166" y="568"/>
                    </a:lnTo>
                    <a:lnTo>
                      <a:pt x="171" y="560"/>
                    </a:lnTo>
                    <a:lnTo>
                      <a:pt x="178" y="551"/>
                    </a:lnTo>
                    <a:lnTo>
                      <a:pt x="184" y="543"/>
                    </a:lnTo>
                    <a:lnTo>
                      <a:pt x="190" y="535"/>
                    </a:lnTo>
                    <a:lnTo>
                      <a:pt x="199" y="528"/>
                    </a:lnTo>
                    <a:lnTo>
                      <a:pt x="209" y="521"/>
                    </a:lnTo>
                    <a:lnTo>
                      <a:pt x="219" y="514"/>
                    </a:lnTo>
                    <a:lnTo>
                      <a:pt x="228" y="508"/>
                    </a:lnTo>
                    <a:lnTo>
                      <a:pt x="237" y="501"/>
                    </a:lnTo>
                    <a:lnTo>
                      <a:pt x="247" y="494"/>
                    </a:lnTo>
                    <a:lnTo>
                      <a:pt x="257" y="489"/>
                    </a:lnTo>
                    <a:lnTo>
                      <a:pt x="266" y="482"/>
                    </a:lnTo>
                    <a:lnTo>
                      <a:pt x="275" y="483"/>
                    </a:lnTo>
                    <a:lnTo>
                      <a:pt x="285" y="484"/>
                    </a:lnTo>
                    <a:lnTo>
                      <a:pt x="295" y="485"/>
                    </a:lnTo>
                    <a:lnTo>
                      <a:pt x="304" y="486"/>
                    </a:lnTo>
                    <a:lnTo>
                      <a:pt x="313" y="488"/>
                    </a:lnTo>
                    <a:lnTo>
                      <a:pt x="323" y="489"/>
                    </a:lnTo>
                    <a:lnTo>
                      <a:pt x="333" y="490"/>
                    </a:lnTo>
                    <a:lnTo>
                      <a:pt x="342" y="491"/>
                    </a:lnTo>
                    <a:lnTo>
                      <a:pt x="348" y="498"/>
                    </a:lnTo>
                    <a:lnTo>
                      <a:pt x="353" y="506"/>
                    </a:lnTo>
                    <a:lnTo>
                      <a:pt x="359" y="513"/>
                    </a:lnTo>
                    <a:lnTo>
                      <a:pt x="364" y="520"/>
                    </a:lnTo>
                    <a:lnTo>
                      <a:pt x="370" y="527"/>
                    </a:lnTo>
                    <a:lnTo>
                      <a:pt x="374" y="534"/>
                    </a:lnTo>
                    <a:lnTo>
                      <a:pt x="380" y="542"/>
                    </a:lnTo>
                    <a:lnTo>
                      <a:pt x="385" y="549"/>
                    </a:lnTo>
                    <a:lnTo>
                      <a:pt x="390" y="549"/>
                    </a:lnTo>
                    <a:lnTo>
                      <a:pt x="396" y="549"/>
                    </a:lnTo>
                    <a:lnTo>
                      <a:pt x="401" y="549"/>
                    </a:lnTo>
                    <a:lnTo>
                      <a:pt x="406" y="549"/>
                    </a:lnTo>
                    <a:lnTo>
                      <a:pt x="412" y="549"/>
                    </a:lnTo>
                    <a:lnTo>
                      <a:pt x="417" y="549"/>
                    </a:lnTo>
                    <a:lnTo>
                      <a:pt x="423" y="549"/>
                    </a:lnTo>
                    <a:lnTo>
                      <a:pt x="428" y="549"/>
                    </a:lnTo>
                    <a:lnTo>
                      <a:pt x="434" y="549"/>
                    </a:lnTo>
                    <a:lnTo>
                      <a:pt x="440" y="547"/>
                    </a:lnTo>
                    <a:lnTo>
                      <a:pt x="446" y="547"/>
                    </a:lnTo>
                    <a:lnTo>
                      <a:pt x="452" y="546"/>
                    </a:lnTo>
                    <a:lnTo>
                      <a:pt x="458" y="545"/>
                    </a:lnTo>
                    <a:lnTo>
                      <a:pt x="464" y="545"/>
                    </a:lnTo>
                    <a:lnTo>
                      <a:pt x="470" y="544"/>
                    </a:lnTo>
                    <a:lnTo>
                      <a:pt x="475" y="544"/>
                    </a:lnTo>
                    <a:lnTo>
                      <a:pt x="484" y="552"/>
                    </a:lnTo>
                    <a:lnTo>
                      <a:pt x="493" y="560"/>
                    </a:lnTo>
                    <a:lnTo>
                      <a:pt x="501" y="569"/>
                    </a:lnTo>
                    <a:lnTo>
                      <a:pt x="509" y="577"/>
                    </a:lnTo>
                    <a:lnTo>
                      <a:pt x="517" y="588"/>
                    </a:lnTo>
                    <a:lnTo>
                      <a:pt x="525" y="598"/>
                    </a:lnTo>
                    <a:lnTo>
                      <a:pt x="534" y="610"/>
                    </a:lnTo>
                    <a:lnTo>
                      <a:pt x="542" y="620"/>
                    </a:lnTo>
                    <a:lnTo>
                      <a:pt x="549" y="610"/>
                    </a:lnTo>
                    <a:lnTo>
                      <a:pt x="556" y="598"/>
                    </a:lnTo>
                    <a:lnTo>
                      <a:pt x="563" y="588"/>
                    </a:lnTo>
                    <a:lnTo>
                      <a:pt x="571" y="577"/>
                    </a:lnTo>
                    <a:lnTo>
                      <a:pt x="573" y="565"/>
                    </a:lnTo>
                    <a:lnTo>
                      <a:pt x="576" y="553"/>
                    </a:lnTo>
                    <a:lnTo>
                      <a:pt x="578" y="541"/>
                    </a:lnTo>
                    <a:lnTo>
                      <a:pt x="580" y="529"/>
                    </a:lnTo>
                    <a:lnTo>
                      <a:pt x="586" y="546"/>
                    </a:lnTo>
                    <a:lnTo>
                      <a:pt x="592" y="564"/>
                    </a:lnTo>
                    <a:lnTo>
                      <a:pt x="598" y="581"/>
                    </a:lnTo>
                    <a:lnTo>
                      <a:pt x="603" y="597"/>
                    </a:lnTo>
                    <a:lnTo>
                      <a:pt x="609" y="600"/>
                    </a:lnTo>
                    <a:lnTo>
                      <a:pt x="615" y="605"/>
                    </a:lnTo>
                    <a:lnTo>
                      <a:pt x="621" y="608"/>
                    </a:lnTo>
                    <a:lnTo>
                      <a:pt x="626" y="613"/>
                    </a:lnTo>
                    <a:lnTo>
                      <a:pt x="631" y="617"/>
                    </a:lnTo>
                    <a:lnTo>
                      <a:pt x="637" y="621"/>
                    </a:lnTo>
                    <a:lnTo>
                      <a:pt x="642" y="625"/>
                    </a:lnTo>
                    <a:lnTo>
                      <a:pt x="648" y="629"/>
                    </a:lnTo>
                    <a:lnTo>
                      <a:pt x="687" y="623"/>
                    </a:lnTo>
                    <a:lnTo>
                      <a:pt x="716" y="610"/>
                    </a:lnTo>
                    <a:lnTo>
                      <a:pt x="736" y="587"/>
                    </a:lnTo>
                    <a:lnTo>
                      <a:pt x="748" y="558"/>
                    </a:lnTo>
                    <a:lnTo>
                      <a:pt x="755" y="524"/>
                    </a:lnTo>
                    <a:lnTo>
                      <a:pt x="759" y="486"/>
                    </a:lnTo>
                    <a:lnTo>
                      <a:pt x="762" y="448"/>
                    </a:lnTo>
                    <a:lnTo>
                      <a:pt x="766" y="409"/>
                    </a:lnTo>
                    <a:lnTo>
                      <a:pt x="767" y="376"/>
                    </a:lnTo>
                    <a:lnTo>
                      <a:pt x="767" y="341"/>
                    </a:lnTo>
                    <a:lnTo>
                      <a:pt x="767" y="307"/>
                    </a:lnTo>
                    <a:lnTo>
                      <a:pt x="767" y="272"/>
                    </a:lnTo>
                    <a:lnTo>
                      <a:pt x="762" y="279"/>
                    </a:lnTo>
                    <a:lnTo>
                      <a:pt x="758" y="286"/>
                    </a:lnTo>
                    <a:lnTo>
                      <a:pt x="753" y="293"/>
                    </a:lnTo>
                    <a:lnTo>
                      <a:pt x="748" y="300"/>
                    </a:lnTo>
                    <a:lnTo>
                      <a:pt x="743" y="307"/>
                    </a:lnTo>
                    <a:lnTo>
                      <a:pt x="738" y="314"/>
                    </a:lnTo>
                    <a:lnTo>
                      <a:pt x="732" y="322"/>
                    </a:lnTo>
                    <a:lnTo>
                      <a:pt x="728" y="329"/>
                    </a:lnTo>
                    <a:lnTo>
                      <a:pt x="721" y="337"/>
                    </a:lnTo>
                    <a:lnTo>
                      <a:pt x="713" y="345"/>
                    </a:lnTo>
                    <a:lnTo>
                      <a:pt x="706" y="354"/>
                    </a:lnTo>
                    <a:lnTo>
                      <a:pt x="699" y="362"/>
                    </a:lnTo>
                    <a:lnTo>
                      <a:pt x="692" y="370"/>
                    </a:lnTo>
                    <a:lnTo>
                      <a:pt x="685" y="379"/>
                    </a:lnTo>
                    <a:lnTo>
                      <a:pt x="677" y="387"/>
                    </a:lnTo>
                    <a:lnTo>
                      <a:pt x="670" y="395"/>
                    </a:lnTo>
                    <a:lnTo>
                      <a:pt x="670" y="379"/>
                    </a:lnTo>
                    <a:lnTo>
                      <a:pt x="670" y="364"/>
                    </a:lnTo>
                    <a:lnTo>
                      <a:pt x="670" y="348"/>
                    </a:lnTo>
                    <a:lnTo>
                      <a:pt x="670" y="333"/>
                    </a:lnTo>
                    <a:lnTo>
                      <a:pt x="669" y="311"/>
                    </a:lnTo>
                    <a:lnTo>
                      <a:pt x="668" y="288"/>
                    </a:lnTo>
                    <a:lnTo>
                      <a:pt x="665" y="266"/>
                    </a:lnTo>
                    <a:lnTo>
                      <a:pt x="664" y="245"/>
                    </a:lnTo>
                    <a:lnTo>
                      <a:pt x="656" y="232"/>
                    </a:lnTo>
                    <a:lnTo>
                      <a:pt x="649" y="218"/>
                    </a:lnTo>
                    <a:lnTo>
                      <a:pt x="641" y="205"/>
                    </a:lnTo>
                    <a:lnTo>
                      <a:pt x="633" y="193"/>
                    </a:lnTo>
                    <a:lnTo>
                      <a:pt x="631" y="210"/>
                    </a:lnTo>
                    <a:lnTo>
                      <a:pt x="629" y="228"/>
                    </a:lnTo>
                    <a:lnTo>
                      <a:pt x="626" y="246"/>
                    </a:lnTo>
                    <a:lnTo>
                      <a:pt x="624" y="264"/>
                    </a:lnTo>
                    <a:lnTo>
                      <a:pt x="618" y="269"/>
                    </a:lnTo>
                    <a:lnTo>
                      <a:pt x="613" y="275"/>
                    </a:lnTo>
                    <a:lnTo>
                      <a:pt x="606" y="279"/>
                    </a:lnTo>
                    <a:lnTo>
                      <a:pt x="600" y="284"/>
                    </a:lnTo>
                    <a:lnTo>
                      <a:pt x="594" y="289"/>
                    </a:lnTo>
                    <a:lnTo>
                      <a:pt x="588" y="294"/>
                    </a:lnTo>
                    <a:lnTo>
                      <a:pt x="581" y="300"/>
                    </a:lnTo>
                    <a:lnTo>
                      <a:pt x="576" y="304"/>
                    </a:lnTo>
                    <a:lnTo>
                      <a:pt x="576" y="255"/>
                    </a:lnTo>
                    <a:lnTo>
                      <a:pt x="575" y="210"/>
                    </a:lnTo>
                    <a:lnTo>
                      <a:pt x="572" y="169"/>
                    </a:lnTo>
                    <a:lnTo>
                      <a:pt x="565" y="132"/>
                    </a:lnTo>
                    <a:lnTo>
                      <a:pt x="553" y="96"/>
                    </a:lnTo>
                    <a:lnTo>
                      <a:pt x="532" y="64"/>
                    </a:lnTo>
                    <a:lnTo>
                      <a:pt x="504" y="32"/>
                    </a:lnTo>
                    <a:lnTo>
                      <a:pt x="465" y="0"/>
                    </a:lnTo>
                    <a:lnTo>
                      <a:pt x="469" y="20"/>
                    </a:lnTo>
                    <a:lnTo>
                      <a:pt x="471" y="40"/>
                    </a:lnTo>
                    <a:lnTo>
                      <a:pt x="474" y="59"/>
                    </a:lnTo>
                    <a:lnTo>
                      <a:pt x="477" y="79"/>
                    </a:lnTo>
                    <a:lnTo>
                      <a:pt x="477" y="98"/>
                    </a:lnTo>
                    <a:lnTo>
                      <a:pt x="477" y="117"/>
                    </a:lnTo>
                    <a:lnTo>
                      <a:pt x="477" y="136"/>
                    </a:lnTo>
                    <a:lnTo>
                      <a:pt x="477" y="156"/>
                    </a:lnTo>
                    <a:lnTo>
                      <a:pt x="471" y="162"/>
                    </a:lnTo>
                    <a:lnTo>
                      <a:pt x="465" y="166"/>
                    </a:lnTo>
                    <a:lnTo>
                      <a:pt x="459" y="172"/>
                    </a:lnTo>
                    <a:lnTo>
                      <a:pt x="455" y="178"/>
                    </a:lnTo>
                    <a:lnTo>
                      <a:pt x="449" y="182"/>
                    </a:lnTo>
                    <a:lnTo>
                      <a:pt x="443" y="188"/>
                    </a:lnTo>
                    <a:lnTo>
                      <a:pt x="437" y="194"/>
                    </a:lnTo>
                    <a:lnTo>
                      <a:pt x="432" y="200"/>
                    </a:lnTo>
                    <a:lnTo>
                      <a:pt x="431" y="184"/>
                    </a:lnTo>
                    <a:lnTo>
                      <a:pt x="431" y="169"/>
                    </a:lnTo>
                    <a:lnTo>
                      <a:pt x="429" y="152"/>
                    </a:lnTo>
                    <a:lnTo>
                      <a:pt x="428" y="137"/>
                    </a:lnTo>
                    <a:lnTo>
                      <a:pt x="423" y="123"/>
                    </a:lnTo>
                    <a:lnTo>
                      <a:pt x="417" y="109"/>
                    </a:lnTo>
                    <a:lnTo>
                      <a:pt x="410" y="94"/>
                    </a:lnTo>
                    <a:lnTo>
                      <a:pt x="404" y="80"/>
                    </a:lnTo>
                    <a:lnTo>
                      <a:pt x="398" y="94"/>
                    </a:lnTo>
                    <a:lnTo>
                      <a:pt x="393" y="109"/>
                    </a:lnTo>
                    <a:lnTo>
                      <a:pt x="386" y="123"/>
                    </a:lnTo>
                    <a:lnTo>
                      <a:pt x="380" y="137"/>
                    </a:lnTo>
                    <a:lnTo>
                      <a:pt x="374" y="141"/>
                    </a:lnTo>
                    <a:lnTo>
                      <a:pt x="370" y="146"/>
                    </a:lnTo>
                    <a:lnTo>
                      <a:pt x="364" y="149"/>
                    </a:lnTo>
                    <a:lnTo>
                      <a:pt x="359" y="154"/>
                    </a:lnTo>
                    <a:lnTo>
                      <a:pt x="353" y="158"/>
                    </a:lnTo>
                    <a:lnTo>
                      <a:pt x="348" y="163"/>
                    </a:lnTo>
                    <a:lnTo>
                      <a:pt x="343" y="166"/>
                    </a:lnTo>
                    <a:lnTo>
                      <a:pt x="337" y="171"/>
                    </a:lnTo>
                    <a:lnTo>
                      <a:pt x="336" y="155"/>
                    </a:lnTo>
                    <a:lnTo>
                      <a:pt x="335" y="140"/>
                    </a:lnTo>
                    <a:lnTo>
                      <a:pt x="334" y="124"/>
                    </a:lnTo>
                    <a:lnTo>
                      <a:pt x="333" y="109"/>
                    </a:lnTo>
                    <a:lnTo>
                      <a:pt x="327" y="99"/>
                    </a:lnTo>
                    <a:lnTo>
                      <a:pt x="321" y="89"/>
                    </a:lnTo>
                    <a:lnTo>
                      <a:pt x="314" y="80"/>
                    </a:lnTo>
                    <a:lnTo>
                      <a:pt x="309" y="70"/>
                    </a:lnTo>
                    <a:lnTo>
                      <a:pt x="303" y="67"/>
                    </a:lnTo>
                    <a:lnTo>
                      <a:pt x="298" y="64"/>
                    </a:lnTo>
                    <a:lnTo>
                      <a:pt x="292" y="61"/>
                    </a:lnTo>
                    <a:lnTo>
                      <a:pt x="288" y="58"/>
                    </a:lnTo>
                    <a:lnTo>
                      <a:pt x="282" y="56"/>
                    </a:lnTo>
                    <a:lnTo>
                      <a:pt x="276" y="52"/>
                    </a:lnTo>
                    <a:lnTo>
                      <a:pt x="272" y="50"/>
                    </a:lnTo>
                    <a:lnTo>
                      <a:pt x="266" y="47"/>
                    </a:lnTo>
                    <a:close/>
                  </a:path>
                </a:pathLst>
              </a:custGeom>
              <a:solidFill>
                <a:srgbClr val="D8A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1" name="Freeform 89"/>
              <p:cNvSpPr>
                <a:spLocks/>
              </p:cNvSpPr>
              <p:nvPr/>
            </p:nvSpPr>
            <p:spPr bwMode="auto">
              <a:xfrm>
                <a:off x="4569" y="2891"/>
                <a:ext cx="367" cy="299"/>
              </a:xfrm>
              <a:custGeom>
                <a:avLst/>
                <a:gdLst>
                  <a:gd name="T0" fmla="*/ 121 w 733"/>
                  <a:gd name="T1" fmla="*/ 53 h 598"/>
                  <a:gd name="T2" fmla="*/ 95 w 733"/>
                  <a:gd name="T3" fmla="*/ 96 h 598"/>
                  <a:gd name="T4" fmla="*/ 73 w 733"/>
                  <a:gd name="T5" fmla="*/ 129 h 598"/>
                  <a:gd name="T6" fmla="*/ 64 w 733"/>
                  <a:gd name="T7" fmla="*/ 150 h 598"/>
                  <a:gd name="T8" fmla="*/ 54 w 733"/>
                  <a:gd name="T9" fmla="*/ 151 h 598"/>
                  <a:gd name="T10" fmla="*/ 43 w 733"/>
                  <a:gd name="T11" fmla="*/ 147 h 598"/>
                  <a:gd name="T12" fmla="*/ 32 w 733"/>
                  <a:gd name="T13" fmla="*/ 142 h 598"/>
                  <a:gd name="T14" fmla="*/ 21 w 733"/>
                  <a:gd name="T15" fmla="*/ 133 h 598"/>
                  <a:gd name="T16" fmla="*/ 10 w 733"/>
                  <a:gd name="T17" fmla="*/ 123 h 598"/>
                  <a:gd name="T18" fmla="*/ 13 w 733"/>
                  <a:gd name="T19" fmla="*/ 147 h 598"/>
                  <a:gd name="T20" fmla="*/ 0 w 733"/>
                  <a:gd name="T21" fmla="*/ 214 h 598"/>
                  <a:gd name="T22" fmla="*/ 30 w 733"/>
                  <a:gd name="T23" fmla="*/ 274 h 598"/>
                  <a:gd name="T24" fmla="*/ 61 w 733"/>
                  <a:gd name="T25" fmla="*/ 280 h 598"/>
                  <a:gd name="T26" fmla="*/ 75 w 733"/>
                  <a:gd name="T27" fmla="*/ 273 h 598"/>
                  <a:gd name="T28" fmla="*/ 87 w 733"/>
                  <a:gd name="T29" fmla="*/ 259 h 598"/>
                  <a:gd name="T30" fmla="*/ 104 w 733"/>
                  <a:gd name="T31" fmla="*/ 246 h 598"/>
                  <a:gd name="T32" fmla="*/ 121 w 733"/>
                  <a:gd name="T33" fmla="*/ 233 h 598"/>
                  <a:gd name="T34" fmla="*/ 140 w 733"/>
                  <a:gd name="T35" fmla="*/ 232 h 598"/>
                  <a:gd name="T36" fmla="*/ 157 w 733"/>
                  <a:gd name="T37" fmla="*/ 235 h 598"/>
                  <a:gd name="T38" fmla="*/ 169 w 733"/>
                  <a:gd name="T39" fmla="*/ 245 h 598"/>
                  <a:gd name="T40" fmla="*/ 180 w 733"/>
                  <a:gd name="T41" fmla="*/ 259 h 598"/>
                  <a:gd name="T42" fmla="*/ 190 w 733"/>
                  <a:gd name="T43" fmla="*/ 262 h 598"/>
                  <a:gd name="T44" fmla="*/ 200 w 733"/>
                  <a:gd name="T45" fmla="*/ 262 h 598"/>
                  <a:gd name="T46" fmla="*/ 211 w 733"/>
                  <a:gd name="T47" fmla="*/ 261 h 598"/>
                  <a:gd name="T48" fmla="*/ 221 w 733"/>
                  <a:gd name="T49" fmla="*/ 260 h 598"/>
                  <a:gd name="T50" fmla="*/ 236 w 733"/>
                  <a:gd name="T51" fmla="*/ 271 h 598"/>
                  <a:gd name="T52" fmla="*/ 252 w 733"/>
                  <a:gd name="T53" fmla="*/ 291 h 598"/>
                  <a:gd name="T54" fmla="*/ 266 w 733"/>
                  <a:gd name="T55" fmla="*/ 281 h 598"/>
                  <a:gd name="T56" fmla="*/ 273 w 733"/>
                  <a:gd name="T57" fmla="*/ 259 h 598"/>
                  <a:gd name="T58" fmla="*/ 282 w 733"/>
                  <a:gd name="T59" fmla="*/ 277 h 598"/>
                  <a:gd name="T60" fmla="*/ 293 w 733"/>
                  <a:gd name="T61" fmla="*/ 290 h 598"/>
                  <a:gd name="T62" fmla="*/ 304 w 733"/>
                  <a:gd name="T63" fmla="*/ 297 h 598"/>
                  <a:gd name="T64" fmla="*/ 347 w 733"/>
                  <a:gd name="T65" fmla="*/ 280 h 598"/>
                  <a:gd name="T66" fmla="*/ 359 w 733"/>
                  <a:gd name="T67" fmla="*/ 215 h 598"/>
                  <a:gd name="T68" fmla="*/ 365 w 733"/>
                  <a:gd name="T69" fmla="*/ 148 h 598"/>
                  <a:gd name="T70" fmla="*/ 358 w 733"/>
                  <a:gd name="T71" fmla="*/ 142 h 598"/>
                  <a:gd name="T72" fmla="*/ 347 w 733"/>
                  <a:gd name="T73" fmla="*/ 155 h 598"/>
                  <a:gd name="T74" fmla="*/ 334 w 733"/>
                  <a:gd name="T75" fmla="*/ 170 h 598"/>
                  <a:gd name="T76" fmla="*/ 320 w 733"/>
                  <a:gd name="T77" fmla="*/ 186 h 598"/>
                  <a:gd name="T78" fmla="*/ 316 w 733"/>
                  <a:gd name="T79" fmla="*/ 168 h 598"/>
                  <a:gd name="T80" fmla="*/ 316 w 733"/>
                  <a:gd name="T81" fmla="*/ 129 h 598"/>
                  <a:gd name="T82" fmla="*/ 306 w 733"/>
                  <a:gd name="T83" fmla="*/ 100 h 598"/>
                  <a:gd name="T84" fmla="*/ 297 w 733"/>
                  <a:gd name="T85" fmla="*/ 119 h 598"/>
                  <a:gd name="T86" fmla="*/ 286 w 733"/>
                  <a:gd name="T87" fmla="*/ 135 h 598"/>
                  <a:gd name="T88" fmla="*/ 274 w 733"/>
                  <a:gd name="T89" fmla="*/ 145 h 598"/>
                  <a:gd name="T90" fmla="*/ 271 w 733"/>
                  <a:gd name="T91" fmla="*/ 82 h 598"/>
                  <a:gd name="T92" fmla="*/ 243 w 733"/>
                  <a:gd name="T93" fmla="*/ 15 h 598"/>
                  <a:gd name="T94" fmla="*/ 227 w 733"/>
                  <a:gd name="T95" fmla="*/ 30 h 598"/>
                  <a:gd name="T96" fmla="*/ 228 w 733"/>
                  <a:gd name="T97" fmla="*/ 67 h 598"/>
                  <a:gd name="T98" fmla="*/ 219 w 733"/>
                  <a:gd name="T99" fmla="*/ 84 h 598"/>
                  <a:gd name="T100" fmla="*/ 207 w 733"/>
                  <a:gd name="T101" fmla="*/ 95 h 598"/>
                  <a:gd name="T102" fmla="*/ 203 w 733"/>
                  <a:gd name="T103" fmla="*/ 76 h 598"/>
                  <a:gd name="T104" fmla="*/ 194 w 733"/>
                  <a:gd name="T105" fmla="*/ 48 h 598"/>
                  <a:gd name="T106" fmla="*/ 183 w 733"/>
                  <a:gd name="T107" fmla="*/ 62 h 598"/>
                  <a:gd name="T108" fmla="*/ 172 w 733"/>
                  <a:gd name="T109" fmla="*/ 74 h 598"/>
                  <a:gd name="T110" fmla="*/ 162 w 733"/>
                  <a:gd name="T111" fmla="*/ 82 h 598"/>
                  <a:gd name="T112" fmla="*/ 158 w 733"/>
                  <a:gd name="T113" fmla="*/ 62 h 598"/>
                  <a:gd name="T114" fmla="*/ 149 w 733"/>
                  <a:gd name="T115" fmla="*/ 41 h 598"/>
                  <a:gd name="T116" fmla="*/ 138 w 733"/>
                  <a:gd name="T117" fmla="*/ 33 h 598"/>
                  <a:gd name="T118" fmla="*/ 128 w 733"/>
                  <a:gd name="T119" fmla="*/ 27 h 59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33"/>
                  <a:gd name="T181" fmla="*/ 0 h 598"/>
                  <a:gd name="T182" fmla="*/ 733 w 733"/>
                  <a:gd name="T183" fmla="*/ 598 h 59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33" h="598">
                    <a:moveTo>
                      <a:pt x="251" y="51"/>
                    </a:moveTo>
                    <a:lnTo>
                      <a:pt x="248" y="69"/>
                    </a:lnTo>
                    <a:lnTo>
                      <a:pt x="244" y="86"/>
                    </a:lnTo>
                    <a:lnTo>
                      <a:pt x="241" y="105"/>
                    </a:lnTo>
                    <a:lnTo>
                      <a:pt x="238" y="122"/>
                    </a:lnTo>
                    <a:lnTo>
                      <a:pt x="221" y="156"/>
                    </a:lnTo>
                    <a:lnTo>
                      <a:pt x="205" y="177"/>
                    </a:lnTo>
                    <a:lnTo>
                      <a:pt x="190" y="191"/>
                    </a:lnTo>
                    <a:lnTo>
                      <a:pt x="177" y="203"/>
                    </a:lnTo>
                    <a:lnTo>
                      <a:pt x="165" y="214"/>
                    </a:lnTo>
                    <a:lnTo>
                      <a:pt x="154" y="232"/>
                    </a:lnTo>
                    <a:lnTo>
                      <a:pt x="146" y="258"/>
                    </a:lnTo>
                    <a:lnTo>
                      <a:pt x="140" y="297"/>
                    </a:lnTo>
                    <a:lnTo>
                      <a:pt x="136" y="298"/>
                    </a:lnTo>
                    <a:lnTo>
                      <a:pt x="131" y="298"/>
                    </a:lnTo>
                    <a:lnTo>
                      <a:pt x="127" y="299"/>
                    </a:lnTo>
                    <a:lnTo>
                      <a:pt x="122" y="299"/>
                    </a:lnTo>
                    <a:lnTo>
                      <a:pt x="117" y="301"/>
                    </a:lnTo>
                    <a:lnTo>
                      <a:pt x="113" y="302"/>
                    </a:lnTo>
                    <a:lnTo>
                      <a:pt x="108" y="302"/>
                    </a:lnTo>
                    <a:lnTo>
                      <a:pt x="104" y="303"/>
                    </a:lnTo>
                    <a:lnTo>
                      <a:pt x="98" y="299"/>
                    </a:lnTo>
                    <a:lnTo>
                      <a:pt x="92" y="297"/>
                    </a:lnTo>
                    <a:lnTo>
                      <a:pt x="86" y="294"/>
                    </a:lnTo>
                    <a:lnTo>
                      <a:pt x="82" y="291"/>
                    </a:lnTo>
                    <a:lnTo>
                      <a:pt x="76" y="289"/>
                    </a:lnTo>
                    <a:lnTo>
                      <a:pt x="70" y="286"/>
                    </a:lnTo>
                    <a:lnTo>
                      <a:pt x="64" y="283"/>
                    </a:lnTo>
                    <a:lnTo>
                      <a:pt x="59" y="280"/>
                    </a:lnTo>
                    <a:lnTo>
                      <a:pt x="53" y="275"/>
                    </a:lnTo>
                    <a:lnTo>
                      <a:pt x="47" y="271"/>
                    </a:lnTo>
                    <a:lnTo>
                      <a:pt x="41" y="266"/>
                    </a:lnTo>
                    <a:lnTo>
                      <a:pt x="37" y="260"/>
                    </a:lnTo>
                    <a:lnTo>
                      <a:pt x="31" y="256"/>
                    </a:lnTo>
                    <a:lnTo>
                      <a:pt x="25" y="251"/>
                    </a:lnTo>
                    <a:lnTo>
                      <a:pt x="20" y="245"/>
                    </a:lnTo>
                    <a:lnTo>
                      <a:pt x="14" y="241"/>
                    </a:lnTo>
                    <a:lnTo>
                      <a:pt x="18" y="259"/>
                    </a:lnTo>
                    <a:lnTo>
                      <a:pt x="23" y="276"/>
                    </a:lnTo>
                    <a:lnTo>
                      <a:pt x="26" y="294"/>
                    </a:lnTo>
                    <a:lnTo>
                      <a:pt x="31" y="312"/>
                    </a:lnTo>
                    <a:lnTo>
                      <a:pt x="16" y="352"/>
                    </a:lnTo>
                    <a:lnTo>
                      <a:pt x="6" y="392"/>
                    </a:lnTo>
                    <a:lnTo>
                      <a:pt x="0" y="428"/>
                    </a:lnTo>
                    <a:lnTo>
                      <a:pt x="2" y="463"/>
                    </a:lnTo>
                    <a:lnTo>
                      <a:pt x="11" y="495"/>
                    </a:lnTo>
                    <a:lnTo>
                      <a:pt x="30" y="524"/>
                    </a:lnTo>
                    <a:lnTo>
                      <a:pt x="59" y="548"/>
                    </a:lnTo>
                    <a:lnTo>
                      <a:pt x="99" y="569"/>
                    </a:lnTo>
                    <a:lnTo>
                      <a:pt x="106" y="566"/>
                    </a:lnTo>
                    <a:lnTo>
                      <a:pt x="114" y="562"/>
                    </a:lnTo>
                    <a:lnTo>
                      <a:pt x="121" y="559"/>
                    </a:lnTo>
                    <a:lnTo>
                      <a:pt x="128" y="555"/>
                    </a:lnTo>
                    <a:lnTo>
                      <a:pt x="136" y="552"/>
                    </a:lnTo>
                    <a:lnTo>
                      <a:pt x="143" y="548"/>
                    </a:lnTo>
                    <a:lnTo>
                      <a:pt x="150" y="545"/>
                    </a:lnTo>
                    <a:lnTo>
                      <a:pt x="157" y="541"/>
                    </a:lnTo>
                    <a:lnTo>
                      <a:pt x="162" y="533"/>
                    </a:lnTo>
                    <a:lnTo>
                      <a:pt x="168" y="525"/>
                    </a:lnTo>
                    <a:lnTo>
                      <a:pt x="174" y="518"/>
                    </a:lnTo>
                    <a:lnTo>
                      <a:pt x="180" y="510"/>
                    </a:lnTo>
                    <a:lnTo>
                      <a:pt x="189" y="504"/>
                    </a:lnTo>
                    <a:lnTo>
                      <a:pt x="198" y="498"/>
                    </a:lnTo>
                    <a:lnTo>
                      <a:pt x="207" y="492"/>
                    </a:lnTo>
                    <a:lnTo>
                      <a:pt x="216" y="485"/>
                    </a:lnTo>
                    <a:lnTo>
                      <a:pt x="224" y="479"/>
                    </a:lnTo>
                    <a:lnTo>
                      <a:pt x="234" y="473"/>
                    </a:lnTo>
                    <a:lnTo>
                      <a:pt x="242" y="466"/>
                    </a:lnTo>
                    <a:lnTo>
                      <a:pt x="251" y="461"/>
                    </a:lnTo>
                    <a:lnTo>
                      <a:pt x="260" y="462"/>
                    </a:lnTo>
                    <a:lnTo>
                      <a:pt x="269" y="463"/>
                    </a:lnTo>
                    <a:lnTo>
                      <a:pt x="279" y="464"/>
                    </a:lnTo>
                    <a:lnTo>
                      <a:pt x="288" y="465"/>
                    </a:lnTo>
                    <a:lnTo>
                      <a:pt x="297" y="466"/>
                    </a:lnTo>
                    <a:lnTo>
                      <a:pt x="305" y="468"/>
                    </a:lnTo>
                    <a:lnTo>
                      <a:pt x="314" y="469"/>
                    </a:lnTo>
                    <a:lnTo>
                      <a:pt x="322" y="470"/>
                    </a:lnTo>
                    <a:lnTo>
                      <a:pt x="328" y="477"/>
                    </a:lnTo>
                    <a:lnTo>
                      <a:pt x="333" y="483"/>
                    </a:lnTo>
                    <a:lnTo>
                      <a:pt x="338" y="490"/>
                    </a:lnTo>
                    <a:lnTo>
                      <a:pt x="343" y="496"/>
                    </a:lnTo>
                    <a:lnTo>
                      <a:pt x="349" y="503"/>
                    </a:lnTo>
                    <a:lnTo>
                      <a:pt x="353" y="510"/>
                    </a:lnTo>
                    <a:lnTo>
                      <a:pt x="359" y="517"/>
                    </a:lnTo>
                    <a:lnTo>
                      <a:pt x="364" y="524"/>
                    </a:lnTo>
                    <a:lnTo>
                      <a:pt x="368" y="524"/>
                    </a:lnTo>
                    <a:lnTo>
                      <a:pt x="373" y="524"/>
                    </a:lnTo>
                    <a:lnTo>
                      <a:pt x="379" y="524"/>
                    </a:lnTo>
                    <a:lnTo>
                      <a:pt x="383" y="524"/>
                    </a:lnTo>
                    <a:lnTo>
                      <a:pt x="389" y="524"/>
                    </a:lnTo>
                    <a:lnTo>
                      <a:pt x="394" y="524"/>
                    </a:lnTo>
                    <a:lnTo>
                      <a:pt x="400" y="524"/>
                    </a:lnTo>
                    <a:lnTo>
                      <a:pt x="404" y="524"/>
                    </a:lnTo>
                    <a:lnTo>
                      <a:pt x="410" y="523"/>
                    </a:lnTo>
                    <a:lnTo>
                      <a:pt x="416" y="523"/>
                    </a:lnTo>
                    <a:lnTo>
                      <a:pt x="421" y="522"/>
                    </a:lnTo>
                    <a:lnTo>
                      <a:pt x="426" y="522"/>
                    </a:lnTo>
                    <a:lnTo>
                      <a:pt x="432" y="521"/>
                    </a:lnTo>
                    <a:lnTo>
                      <a:pt x="438" y="521"/>
                    </a:lnTo>
                    <a:lnTo>
                      <a:pt x="442" y="519"/>
                    </a:lnTo>
                    <a:lnTo>
                      <a:pt x="448" y="519"/>
                    </a:lnTo>
                    <a:lnTo>
                      <a:pt x="456" y="528"/>
                    </a:lnTo>
                    <a:lnTo>
                      <a:pt x="464" y="534"/>
                    </a:lnTo>
                    <a:lnTo>
                      <a:pt x="472" y="542"/>
                    </a:lnTo>
                    <a:lnTo>
                      <a:pt x="480" y="551"/>
                    </a:lnTo>
                    <a:lnTo>
                      <a:pt x="488" y="561"/>
                    </a:lnTo>
                    <a:lnTo>
                      <a:pt x="496" y="571"/>
                    </a:lnTo>
                    <a:lnTo>
                      <a:pt x="503" y="582"/>
                    </a:lnTo>
                    <a:lnTo>
                      <a:pt x="511" y="591"/>
                    </a:lnTo>
                    <a:lnTo>
                      <a:pt x="518" y="582"/>
                    </a:lnTo>
                    <a:lnTo>
                      <a:pt x="525" y="571"/>
                    </a:lnTo>
                    <a:lnTo>
                      <a:pt x="532" y="561"/>
                    </a:lnTo>
                    <a:lnTo>
                      <a:pt x="538" y="551"/>
                    </a:lnTo>
                    <a:lnTo>
                      <a:pt x="540" y="539"/>
                    </a:lnTo>
                    <a:lnTo>
                      <a:pt x="542" y="528"/>
                    </a:lnTo>
                    <a:lnTo>
                      <a:pt x="545" y="517"/>
                    </a:lnTo>
                    <a:lnTo>
                      <a:pt x="547" y="506"/>
                    </a:lnTo>
                    <a:lnTo>
                      <a:pt x="553" y="522"/>
                    </a:lnTo>
                    <a:lnTo>
                      <a:pt x="557" y="537"/>
                    </a:lnTo>
                    <a:lnTo>
                      <a:pt x="563" y="553"/>
                    </a:lnTo>
                    <a:lnTo>
                      <a:pt x="569" y="569"/>
                    </a:lnTo>
                    <a:lnTo>
                      <a:pt x="575" y="572"/>
                    </a:lnTo>
                    <a:lnTo>
                      <a:pt x="579" y="576"/>
                    </a:lnTo>
                    <a:lnTo>
                      <a:pt x="585" y="579"/>
                    </a:lnTo>
                    <a:lnTo>
                      <a:pt x="590" y="583"/>
                    </a:lnTo>
                    <a:lnTo>
                      <a:pt x="595" y="587"/>
                    </a:lnTo>
                    <a:lnTo>
                      <a:pt x="601" y="591"/>
                    </a:lnTo>
                    <a:lnTo>
                      <a:pt x="607" y="594"/>
                    </a:lnTo>
                    <a:lnTo>
                      <a:pt x="613" y="598"/>
                    </a:lnTo>
                    <a:lnTo>
                      <a:pt x="649" y="593"/>
                    </a:lnTo>
                    <a:lnTo>
                      <a:pt x="676" y="579"/>
                    </a:lnTo>
                    <a:lnTo>
                      <a:pt x="693" y="559"/>
                    </a:lnTo>
                    <a:lnTo>
                      <a:pt x="706" y="531"/>
                    </a:lnTo>
                    <a:lnTo>
                      <a:pt x="712" y="500"/>
                    </a:lnTo>
                    <a:lnTo>
                      <a:pt x="716" y="465"/>
                    </a:lnTo>
                    <a:lnTo>
                      <a:pt x="718" y="430"/>
                    </a:lnTo>
                    <a:lnTo>
                      <a:pt x="722" y="393"/>
                    </a:lnTo>
                    <a:lnTo>
                      <a:pt x="724" y="361"/>
                    </a:lnTo>
                    <a:lnTo>
                      <a:pt x="728" y="328"/>
                    </a:lnTo>
                    <a:lnTo>
                      <a:pt x="730" y="296"/>
                    </a:lnTo>
                    <a:lnTo>
                      <a:pt x="733" y="264"/>
                    </a:lnTo>
                    <a:lnTo>
                      <a:pt x="728" y="271"/>
                    </a:lnTo>
                    <a:lnTo>
                      <a:pt x="722" y="276"/>
                    </a:lnTo>
                    <a:lnTo>
                      <a:pt x="716" y="283"/>
                    </a:lnTo>
                    <a:lnTo>
                      <a:pt x="710" y="290"/>
                    </a:lnTo>
                    <a:lnTo>
                      <a:pt x="705" y="296"/>
                    </a:lnTo>
                    <a:lnTo>
                      <a:pt x="700" y="303"/>
                    </a:lnTo>
                    <a:lnTo>
                      <a:pt x="694" y="310"/>
                    </a:lnTo>
                    <a:lnTo>
                      <a:pt x="689" y="317"/>
                    </a:lnTo>
                    <a:lnTo>
                      <a:pt x="682" y="325"/>
                    </a:lnTo>
                    <a:lnTo>
                      <a:pt x="675" y="332"/>
                    </a:lnTo>
                    <a:lnTo>
                      <a:pt x="668" y="340"/>
                    </a:lnTo>
                    <a:lnTo>
                      <a:pt x="661" y="348"/>
                    </a:lnTo>
                    <a:lnTo>
                      <a:pt x="653" y="356"/>
                    </a:lnTo>
                    <a:lnTo>
                      <a:pt x="646" y="363"/>
                    </a:lnTo>
                    <a:lnTo>
                      <a:pt x="639" y="371"/>
                    </a:lnTo>
                    <a:lnTo>
                      <a:pt x="632" y="379"/>
                    </a:lnTo>
                    <a:lnTo>
                      <a:pt x="632" y="365"/>
                    </a:lnTo>
                    <a:lnTo>
                      <a:pt x="632" y="350"/>
                    </a:lnTo>
                    <a:lnTo>
                      <a:pt x="632" y="336"/>
                    </a:lnTo>
                    <a:lnTo>
                      <a:pt x="632" y="321"/>
                    </a:lnTo>
                    <a:lnTo>
                      <a:pt x="632" y="299"/>
                    </a:lnTo>
                    <a:lnTo>
                      <a:pt x="631" y="279"/>
                    </a:lnTo>
                    <a:lnTo>
                      <a:pt x="631" y="258"/>
                    </a:lnTo>
                    <a:lnTo>
                      <a:pt x="630" y="236"/>
                    </a:lnTo>
                    <a:lnTo>
                      <a:pt x="624" y="223"/>
                    </a:lnTo>
                    <a:lnTo>
                      <a:pt x="617" y="212"/>
                    </a:lnTo>
                    <a:lnTo>
                      <a:pt x="611" y="199"/>
                    </a:lnTo>
                    <a:lnTo>
                      <a:pt x="604" y="187"/>
                    </a:lnTo>
                    <a:lnTo>
                      <a:pt x="601" y="204"/>
                    </a:lnTo>
                    <a:lnTo>
                      <a:pt x="598" y="221"/>
                    </a:lnTo>
                    <a:lnTo>
                      <a:pt x="594" y="238"/>
                    </a:lnTo>
                    <a:lnTo>
                      <a:pt x="592" y="255"/>
                    </a:lnTo>
                    <a:lnTo>
                      <a:pt x="585" y="259"/>
                    </a:lnTo>
                    <a:lnTo>
                      <a:pt x="579" y="264"/>
                    </a:lnTo>
                    <a:lnTo>
                      <a:pt x="572" y="270"/>
                    </a:lnTo>
                    <a:lnTo>
                      <a:pt x="566" y="274"/>
                    </a:lnTo>
                    <a:lnTo>
                      <a:pt x="561" y="279"/>
                    </a:lnTo>
                    <a:lnTo>
                      <a:pt x="555" y="285"/>
                    </a:lnTo>
                    <a:lnTo>
                      <a:pt x="548" y="289"/>
                    </a:lnTo>
                    <a:lnTo>
                      <a:pt x="542" y="294"/>
                    </a:lnTo>
                    <a:lnTo>
                      <a:pt x="543" y="247"/>
                    </a:lnTo>
                    <a:lnTo>
                      <a:pt x="543" y="204"/>
                    </a:lnTo>
                    <a:lnTo>
                      <a:pt x="542" y="164"/>
                    </a:lnTo>
                    <a:lnTo>
                      <a:pt x="538" y="127"/>
                    </a:lnTo>
                    <a:lnTo>
                      <a:pt x="528" y="93"/>
                    </a:lnTo>
                    <a:lnTo>
                      <a:pt x="511" y="60"/>
                    </a:lnTo>
                    <a:lnTo>
                      <a:pt x="486" y="30"/>
                    </a:lnTo>
                    <a:lnTo>
                      <a:pt x="450" y="0"/>
                    </a:lnTo>
                    <a:lnTo>
                      <a:pt x="451" y="20"/>
                    </a:lnTo>
                    <a:lnTo>
                      <a:pt x="452" y="39"/>
                    </a:lnTo>
                    <a:lnTo>
                      <a:pt x="454" y="59"/>
                    </a:lnTo>
                    <a:lnTo>
                      <a:pt x="455" y="78"/>
                    </a:lnTo>
                    <a:lnTo>
                      <a:pt x="455" y="97"/>
                    </a:lnTo>
                    <a:lnTo>
                      <a:pt x="455" y="114"/>
                    </a:lnTo>
                    <a:lnTo>
                      <a:pt x="455" y="133"/>
                    </a:lnTo>
                    <a:lnTo>
                      <a:pt x="455" y="150"/>
                    </a:lnTo>
                    <a:lnTo>
                      <a:pt x="449" y="156"/>
                    </a:lnTo>
                    <a:lnTo>
                      <a:pt x="443" y="161"/>
                    </a:lnTo>
                    <a:lnTo>
                      <a:pt x="438" y="167"/>
                    </a:lnTo>
                    <a:lnTo>
                      <a:pt x="432" y="172"/>
                    </a:lnTo>
                    <a:lnTo>
                      <a:pt x="426" y="177"/>
                    </a:lnTo>
                    <a:lnTo>
                      <a:pt x="420" y="183"/>
                    </a:lnTo>
                    <a:lnTo>
                      <a:pt x="414" y="189"/>
                    </a:lnTo>
                    <a:lnTo>
                      <a:pt x="409" y="195"/>
                    </a:lnTo>
                    <a:lnTo>
                      <a:pt x="408" y="180"/>
                    </a:lnTo>
                    <a:lnTo>
                      <a:pt x="406" y="165"/>
                    </a:lnTo>
                    <a:lnTo>
                      <a:pt x="405" y="151"/>
                    </a:lnTo>
                    <a:lnTo>
                      <a:pt x="404" y="136"/>
                    </a:lnTo>
                    <a:lnTo>
                      <a:pt x="398" y="123"/>
                    </a:lnTo>
                    <a:lnTo>
                      <a:pt x="393" y="109"/>
                    </a:lnTo>
                    <a:lnTo>
                      <a:pt x="387" y="96"/>
                    </a:lnTo>
                    <a:lnTo>
                      <a:pt x="381" y="82"/>
                    </a:lnTo>
                    <a:lnTo>
                      <a:pt x="375" y="96"/>
                    </a:lnTo>
                    <a:lnTo>
                      <a:pt x="371" y="109"/>
                    </a:lnTo>
                    <a:lnTo>
                      <a:pt x="365" y="123"/>
                    </a:lnTo>
                    <a:lnTo>
                      <a:pt x="359" y="136"/>
                    </a:lnTo>
                    <a:lnTo>
                      <a:pt x="355" y="139"/>
                    </a:lnTo>
                    <a:lnTo>
                      <a:pt x="349" y="144"/>
                    </a:lnTo>
                    <a:lnTo>
                      <a:pt x="344" y="147"/>
                    </a:lnTo>
                    <a:lnTo>
                      <a:pt x="338" y="152"/>
                    </a:lnTo>
                    <a:lnTo>
                      <a:pt x="334" y="156"/>
                    </a:lnTo>
                    <a:lnTo>
                      <a:pt x="328" y="160"/>
                    </a:lnTo>
                    <a:lnTo>
                      <a:pt x="324" y="164"/>
                    </a:lnTo>
                    <a:lnTo>
                      <a:pt x="319" y="168"/>
                    </a:lnTo>
                    <a:lnTo>
                      <a:pt x="318" y="153"/>
                    </a:lnTo>
                    <a:lnTo>
                      <a:pt x="317" y="138"/>
                    </a:lnTo>
                    <a:lnTo>
                      <a:pt x="315" y="124"/>
                    </a:lnTo>
                    <a:lnTo>
                      <a:pt x="314" y="109"/>
                    </a:lnTo>
                    <a:lnTo>
                      <a:pt x="309" y="100"/>
                    </a:lnTo>
                    <a:lnTo>
                      <a:pt x="303" y="91"/>
                    </a:lnTo>
                    <a:lnTo>
                      <a:pt x="298" y="82"/>
                    </a:lnTo>
                    <a:lnTo>
                      <a:pt x="291" y="73"/>
                    </a:lnTo>
                    <a:lnTo>
                      <a:pt x="287" y="70"/>
                    </a:lnTo>
                    <a:lnTo>
                      <a:pt x="282" y="67"/>
                    </a:lnTo>
                    <a:lnTo>
                      <a:pt x="276" y="65"/>
                    </a:lnTo>
                    <a:lnTo>
                      <a:pt x="272" y="61"/>
                    </a:lnTo>
                    <a:lnTo>
                      <a:pt x="266" y="59"/>
                    </a:lnTo>
                    <a:lnTo>
                      <a:pt x="261" y="57"/>
                    </a:lnTo>
                    <a:lnTo>
                      <a:pt x="256" y="53"/>
                    </a:lnTo>
                    <a:lnTo>
                      <a:pt x="251" y="51"/>
                    </a:lnTo>
                    <a:close/>
                  </a:path>
                </a:pathLst>
              </a:custGeom>
              <a:solidFill>
                <a:srgbClr val="DDA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2" name="Freeform 90"/>
              <p:cNvSpPr>
                <a:spLocks/>
              </p:cNvSpPr>
              <p:nvPr/>
            </p:nvSpPr>
            <p:spPr bwMode="auto">
              <a:xfrm>
                <a:off x="4582" y="2905"/>
                <a:ext cx="348" cy="284"/>
              </a:xfrm>
              <a:custGeom>
                <a:avLst/>
                <a:gdLst>
                  <a:gd name="T0" fmla="*/ 113 w 697"/>
                  <a:gd name="T1" fmla="*/ 53 h 567"/>
                  <a:gd name="T2" fmla="*/ 89 w 697"/>
                  <a:gd name="T3" fmla="*/ 94 h 567"/>
                  <a:gd name="T4" fmla="*/ 68 w 697"/>
                  <a:gd name="T5" fmla="*/ 126 h 567"/>
                  <a:gd name="T6" fmla="*/ 52 w 697"/>
                  <a:gd name="T7" fmla="*/ 146 h 567"/>
                  <a:gd name="T8" fmla="*/ 40 w 697"/>
                  <a:gd name="T9" fmla="*/ 142 h 567"/>
                  <a:gd name="T10" fmla="*/ 30 w 697"/>
                  <a:gd name="T11" fmla="*/ 137 h 567"/>
                  <a:gd name="T12" fmla="*/ 18 w 697"/>
                  <a:gd name="T13" fmla="*/ 129 h 567"/>
                  <a:gd name="T14" fmla="*/ 5 w 697"/>
                  <a:gd name="T15" fmla="*/ 119 h 567"/>
                  <a:gd name="T16" fmla="*/ 11 w 697"/>
                  <a:gd name="T17" fmla="*/ 142 h 567"/>
                  <a:gd name="T18" fmla="*/ 0 w 697"/>
                  <a:gd name="T19" fmla="*/ 205 h 567"/>
                  <a:gd name="T20" fmla="*/ 27 w 697"/>
                  <a:gd name="T21" fmla="*/ 261 h 567"/>
                  <a:gd name="T22" fmla="*/ 56 w 697"/>
                  <a:gd name="T23" fmla="*/ 266 h 567"/>
                  <a:gd name="T24" fmla="*/ 70 w 697"/>
                  <a:gd name="T25" fmla="*/ 260 h 567"/>
                  <a:gd name="T26" fmla="*/ 82 w 697"/>
                  <a:gd name="T27" fmla="*/ 247 h 567"/>
                  <a:gd name="T28" fmla="*/ 97 w 697"/>
                  <a:gd name="T29" fmla="*/ 234 h 567"/>
                  <a:gd name="T30" fmla="*/ 113 w 697"/>
                  <a:gd name="T31" fmla="*/ 223 h 567"/>
                  <a:gd name="T32" fmla="*/ 130 w 697"/>
                  <a:gd name="T33" fmla="*/ 222 h 567"/>
                  <a:gd name="T34" fmla="*/ 147 w 697"/>
                  <a:gd name="T35" fmla="*/ 224 h 567"/>
                  <a:gd name="T36" fmla="*/ 158 w 697"/>
                  <a:gd name="T37" fmla="*/ 234 h 567"/>
                  <a:gd name="T38" fmla="*/ 168 w 697"/>
                  <a:gd name="T39" fmla="*/ 247 h 567"/>
                  <a:gd name="T40" fmla="*/ 177 w 697"/>
                  <a:gd name="T41" fmla="*/ 249 h 567"/>
                  <a:gd name="T42" fmla="*/ 187 w 697"/>
                  <a:gd name="T43" fmla="*/ 249 h 567"/>
                  <a:gd name="T44" fmla="*/ 197 w 697"/>
                  <a:gd name="T45" fmla="*/ 249 h 567"/>
                  <a:gd name="T46" fmla="*/ 208 w 697"/>
                  <a:gd name="T47" fmla="*/ 248 h 567"/>
                  <a:gd name="T48" fmla="*/ 221 w 697"/>
                  <a:gd name="T49" fmla="*/ 259 h 567"/>
                  <a:gd name="T50" fmla="*/ 236 w 697"/>
                  <a:gd name="T51" fmla="*/ 277 h 567"/>
                  <a:gd name="T52" fmla="*/ 249 w 697"/>
                  <a:gd name="T53" fmla="*/ 267 h 567"/>
                  <a:gd name="T54" fmla="*/ 255 w 697"/>
                  <a:gd name="T55" fmla="*/ 247 h 567"/>
                  <a:gd name="T56" fmla="*/ 264 w 697"/>
                  <a:gd name="T57" fmla="*/ 263 h 567"/>
                  <a:gd name="T58" fmla="*/ 273 w 697"/>
                  <a:gd name="T59" fmla="*/ 275 h 567"/>
                  <a:gd name="T60" fmla="*/ 284 w 697"/>
                  <a:gd name="T61" fmla="*/ 282 h 567"/>
                  <a:gd name="T62" fmla="*/ 325 w 697"/>
                  <a:gd name="T63" fmla="*/ 266 h 567"/>
                  <a:gd name="T64" fmla="*/ 337 w 697"/>
                  <a:gd name="T65" fmla="*/ 206 h 567"/>
                  <a:gd name="T66" fmla="*/ 346 w 697"/>
                  <a:gd name="T67" fmla="*/ 143 h 567"/>
                  <a:gd name="T68" fmla="*/ 339 w 697"/>
                  <a:gd name="T69" fmla="*/ 137 h 567"/>
                  <a:gd name="T70" fmla="*/ 327 w 697"/>
                  <a:gd name="T71" fmla="*/ 149 h 567"/>
                  <a:gd name="T72" fmla="*/ 314 w 697"/>
                  <a:gd name="T73" fmla="*/ 164 h 567"/>
                  <a:gd name="T74" fmla="*/ 300 w 697"/>
                  <a:gd name="T75" fmla="*/ 179 h 567"/>
                  <a:gd name="T76" fmla="*/ 296 w 697"/>
                  <a:gd name="T77" fmla="*/ 161 h 567"/>
                  <a:gd name="T78" fmla="*/ 297 w 697"/>
                  <a:gd name="T79" fmla="*/ 124 h 567"/>
                  <a:gd name="T80" fmla="*/ 290 w 697"/>
                  <a:gd name="T81" fmla="*/ 97 h 567"/>
                  <a:gd name="T82" fmla="*/ 281 w 697"/>
                  <a:gd name="T83" fmla="*/ 115 h 567"/>
                  <a:gd name="T84" fmla="*/ 269 w 697"/>
                  <a:gd name="T85" fmla="*/ 130 h 567"/>
                  <a:gd name="T86" fmla="*/ 257 w 697"/>
                  <a:gd name="T87" fmla="*/ 139 h 567"/>
                  <a:gd name="T88" fmla="*/ 256 w 697"/>
                  <a:gd name="T89" fmla="*/ 80 h 567"/>
                  <a:gd name="T90" fmla="*/ 233 w 697"/>
                  <a:gd name="T91" fmla="*/ 15 h 567"/>
                  <a:gd name="T92" fmla="*/ 216 w 697"/>
                  <a:gd name="T93" fmla="*/ 29 h 567"/>
                  <a:gd name="T94" fmla="*/ 216 w 697"/>
                  <a:gd name="T95" fmla="*/ 65 h 567"/>
                  <a:gd name="T96" fmla="*/ 207 w 697"/>
                  <a:gd name="T97" fmla="*/ 81 h 567"/>
                  <a:gd name="T98" fmla="*/ 196 w 697"/>
                  <a:gd name="T99" fmla="*/ 92 h 567"/>
                  <a:gd name="T100" fmla="*/ 190 w 697"/>
                  <a:gd name="T101" fmla="*/ 75 h 567"/>
                  <a:gd name="T102" fmla="*/ 181 w 697"/>
                  <a:gd name="T103" fmla="*/ 49 h 567"/>
                  <a:gd name="T104" fmla="*/ 171 w 697"/>
                  <a:gd name="T105" fmla="*/ 62 h 567"/>
                  <a:gd name="T106" fmla="*/ 161 w 697"/>
                  <a:gd name="T107" fmla="*/ 73 h 567"/>
                  <a:gd name="T108" fmla="*/ 151 w 697"/>
                  <a:gd name="T109" fmla="*/ 81 h 567"/>
                  <a:gd name="T110" fmla="*/ 148 w 697"/>
                  <a:gd name="T111" fmla="*/ 62 h 567"/>
                  <a:gd name="T112" fmla="*/ 139 w 697"/>
                  <a:gd name="T113" fmla="*/ 42 h 567"/>
                  <a:gd name="T114" fmla="*/ 129 w 697"/>
                  <a:gd name="T115" fmla="*/ 34 h 567"/>
                  <a:gd name="T116" fmla="*/ 120 w 697"/>
                  <a:gd name="T117" fmla="*/ 29 h 56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7"/>
                  <a:gd name="T178" fmla="*/ 0 h 567"/>
                  <a:gd name="T179" fmla="*/ 697 w 697"/>
                  <a:gd name="T180" fmla="*/ 567 h 56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7" h="567">
                    <a:moveTo>
                      <a:pt x="235" y="55"/>
                    </a:moveTo>
                    <a:lnTo>
                      <a:pt x="233" y="71"/>
                    </a:lnTo>
                    <a:lnTo>
                      <a:pt x="229" y="88"/>
                    </a:lnTo>
                    <a:lnTo>
                      <a:pt x="227" y="106"/>
                    </a:lnTo>
                    <a:lnTo>
                      <a:pt x="224" y="123"/>
                    </a:lnTo>
                    <a:lnTo>
                      <a:pt x="207" y="154"/>
                    </a:lnTo>
                    <a:lnTo>
                      <a:pt x="192" y="174"/>
                    </a:lnTo>
                    <a:lnTo>
                      <a:pt x="179" y="187"/>
                    </a:lnTo>
                    <a:lnTo>
                      <a:pt x="166" y="199"/>
                    </a:lnTo>
                    <a:lnTo>
                      <a:pt x="154" y="210"/>
                    </a:lnTo>
                    <a:lnTo>
                      <a:pt x="144" y="227"/>
                    </a:lnTo>
                    <a:lnTo>
                      <a:pt x="136" y="252"/>
                    </a:lnTo>
                    <a:lnTo>
                      <a:pt x="130" y="289"/>
                    </a:lnTo>
                    <a:lnTo>
                      <a:pt x="122" y="290"/>
                    </a:lnTo>
                    <a:lnTo>
                      <a:pt x="114" y="290"/>
                    </a:lnTo>
                    <a:lnTo>
                      <a:pt x="105" y="291"/>
                    </a:lnTo>
                    <a:lnTo>
                      <a:pt x="97" y="292"/>
                    </a:lnTo>
                    <a:lnTo>
                      <a:pt x="91" y="289"/>
                    </a:lnTo>
                    <a:lnTo>
                      <a:pt x="86" y="286"/>
                    </a:lnTo>
                    <a:lnTo>
                      <a:pt x="81" y="283"/>
                    </a:lnTo>
                    <a:lnTo>
                      <a:pt x="76" y="281"/>
                    </a:lnTo>
                    <a:lnTo>
                      <a:pt x="70" y="278"/>
                    </a:lnTo>
                    <a:lnTo>
                      <a:pt x="66" y="276"/>
                    </a:lnTo>
                    <a:lnTo>
                      <a:pt x="60" y="273"/>
                    </a:lnTo>
                    <a:lnTo>
                      <a:pt x="54" y="270"/>
                    </a:lnTo>
                    <a:lnTo>
                      <a:pt x="48" y="266"/>
                    </a:lnTo>
                    <a:lnTo>
                      <a:pt x="42" y="261"/>
                    </a:lnTo>
                    <a:lnTo>
                      <a:pt x="36" y="257"/>
                    </a:lnTo>
                    <a:lnTo>
                      <a:pt x="30" y="252"/>
                    </a:lnTo>
                    <a:lnTo>
                      <a:pt x="23" y="247"/>
                    </a:lnTo>
                    <a:lnTo>
                      <a:pt x="17" y="243"/>
                    </a:lnTo>
                    <a:lnTo>
                      <a:pt x="10" y="238"/>
                    </a:lnTo>
                    <a:lnTo>
                      <a:pt x="5" y="233"/>
                    </a:lnTo>
                    <a:lnTo>
                      <a:pt x="10" y="251"/>
                    </a:lnTo>
                    <a:lnTo>
                      <a:pt x="17" y="267"/>
                    </a:lnTo>
                    <a:lnTo>
                      <a:pt x="23" y="284"/>
                    </a:lnTo>
                    <a:lnTo>
                      <a:pt x="29" y="300"/>
                    </a:lnTo>
                    <a:lnTo>
                      <a:pt x="15" y="338"/>
                    </a:lnTo>
                    <a:lnTo>
                      <a:pt x="5" y="375"/>
                    </a:lnTo>
                    <a:lnTo>
                      <a:pt x="0" y="410"/>
                    </a:lnTo>
                    <a:lnTo>
                      <a:pt x="2" y="442"/>
                    </a:lnTo>
                    <a:lnTo>
                      <a:pt x="10" y="472"/>
                    </a:lnTo>
                    <a:lnTo>
                      <a:pt x="28" y="498"/>
                    </a:lnTo>
                    <a:lnTo>
                      <a:pt x="54" y="521"/>
                    </a:lnTo>
                    <a:lnTo>
                      <a:pt x="92" y="541"/>
                    </a:lnTo>
                    <a:lnTo>
                      <a:pt x="99" y="538"/>
                    </a:lnTo>
                    <a:lnTo>
                      <a:pt x="106" y="535"/>
                    </a:lnTo>
                    <a:lnTo>
                      <a:pt x="113" y="532"/>
                    </a:lnTo>
                    <a:lnTo>
                      <a:pt x="120" y="528"/>
                    </a:lnTo>
                    <a:lnTo>
                      <a:pt x="127" y="525"/>
                    </a:lnTo>
                    <a:lnTo>
                      <a:pt x="134" y="521"/>
                    </a:lnTo>
                    <a:lnTo>
                      <a:pt x="141" y="519"/>
                    </a:lnTo>
                    <a:lnTo>
                      <a:pt x="148" y="516"/>
                    </a:lnTo>
                    <a:lnTo>
                      <a:pt x="153" y="509"/>
                    </a:lnTo>
                    <a:lnTo>
                      <a:pt x="158" y="501"/>
                    </a:lnTo>
                    <a:lnTo>
                      <a:pt x="164" y="494"/>
                    </a:lnTo>
                    <a:lnTo>
                      <a:pt x="168" y="486"/>
                    </a:lnTo>
                    <a:lnTo>
                      <a:pt x="176" y="480"/>
                    </a:lnTo>
                    <a:lnTo>
                      <a:pt x="184" y="474"/>
                    </a:lnTo>
                    <a:lnTo>
                      <a:pt x="194" y="468"/>
                    </a:lnTo>
                    <a:lnTo>
                      <a:pt x="202" y="463"/>
                    </a:lnTo>
                    <a:lnTo>
                      <a:pt x="210" y="457"/>
                    </a:lnTo>
                    <a:lnTo>
                      <a:pt x="219" y="451"/>
                    </a:lnTo>
                    <a:lnTo>
                      <a:pt x="227" y="445"/>
                    </a:lnTo>
                    <a:lnTo>
                      <a:pt x="235" y="440"/>
                    </a:lnTo>
                    <a:lnTo>
                      <a:pt x="243" y="441"/>
                    </a:lnTo>
                    <a:lnTo>
                      <a:pt x="252" y="442"/>
                    </a:lnTo>
                    <a:lnTo>
                      <a:pt x="260" y="443"/>
                    </a:lnTo>
                    <a:lnTo>
                      <a:pt x="270" y="443"/>
                    </a:lnTo>
                    <a:lnTo>
                      <a:pt x="278" y="444"/>
                    </a:lnTo>
                    <a:lnTo>
                      <a:pt x="286" y="445"/>
                    </a:lnTo>
                    <a:lnTo>
                      <a:pt x="295" y="447"/>
                    </a:lnTo>
                    <a:lnTo>
                      <a:pt x="303" y="448"/>
                    </a:lnTo>
                    <a:lnTo>
                      <a:pt x="308" y="455"/>
                    </a:lnTo>
                    <a:lnTo>
                      <a:pt x="312" y="460"/>
                    </a:lnTo>
                    <a:lnTo>
                      <a:pt x="317" y="467"/>
                    </a:lnTo>
                    <a:lnTo>
                      <a:pt x="323" y="473"/>
                    </a:lnTo>
                    <a:lnTo>
                      <a:pt x="327" y="480"/>
                    </a:lnTo>
                    <a:lnTo>
                      <a:pt x="332" y="486"/>
                    </a:lnTo>
                    <a:lnTo>
                      <a:pt x="336" y="493"/>
                    </a:lnTo>
                    <a:lnTo>
                      <a:pt x="341" y="498"/>
                    </a:lnTo>
                    <a:lnTo>
                      <a:pt x="346" y="498"/>
                    </a:lnTo>
                    <a:lnTo>
                      <a:pt x="350" y="498"/>
                    </a:lnTo>
                    <a:lnTo>
                      <a:pt x="355" y="498"/>
                    </a:lnTo>
                    <a:lnTo>
                      <a:pt x="361" y="498"/>
                    </a:lnTo>
                    <a:lnTo>
                      <a:pt x="365" y="498"/>
                    </a:lnTo>
                    <a:lnTo>
                      <a:pt x="370" y="498"/>
                    </a:lnTo>
                    <a:lnTo>
                      <a:pt x="374" y="498"/>
                    </a:lnTo>
                    <a:lnTo>
                      <a:pt x="379" y="498"/>
                    </a:lnTo>
                    <a:lnTo>
                      <a:pt x="385" y="498"/>
                    </a:lnTo>
                    <a:lnTo>
                      <a:pt x="389" y="497"/>
                    </a:lnTo>
                    <a:lnTo>
                      <a:pt x="395" y="497"/>
                    </a:lnTo>
                    <a:lnTo>
                      <a:pt x="400" y="496"/>
                    </a:lnTo>
                    <a:lnTo>
                      <a:pt x="405" y="496"/>
                    </a:lnTo>
                    <a:lnTo>
                      <a:pt x="410" y="496"/>
                    </a:lnTo>
                    <a:lnTo>
                      <a:pt x="416" y="495"/>
                    </a:lnTo>
                    <a:lnTo>
                      <a:pt x="422" y="495"/>
                    </a:lnTo>
                    <a:lnTo>
                      <a:pt x="428" y="502"/>
                    </a:lnTo>
                    <a:lnTo>
                      <a:pt x="435" y="509"/>
                    </a:lnTo>
                    <a:lnTo>
                      <a:pt x="442" y="517"/>
                    </a:lnTo>
                    <a:lnTo>
                      <a:pt x="450" y="524"/>
                    </a:lnTo>
                    <a:lnTo>
                      <a:pt x="457" y="533"/>
                    </a:lnTo>
                    <a:lnTo>
                      <a:pt x="465" y="543"/>
                    </a:lnTo>
                    <a:lnTo>
                      <a:pt x="472" y="554"/>
                    </a:lnTo>
                    <a:lnTo>
                      <a:pt x="479" y="563"/>
                    </a:lnTo>
                    <a:lnTo>
                      <a:pt x="486" y="554"/>
                    </a:lnTo>
                    <a:lnTo>
                      <a:pt x="492" y="543"/>
                    </a:lnTo>
                    <a:lnTo>
                      <a:pt x="499" y="533"/>
                    </a:lnTo>
                    <a:lnTo>
                      <a:pt x="504" y="524"/>
                    </a:lnTo>
                    <a:lnTo>
                      <a:pt x="507" y="513"/>
                    </a:lnTo>
                    <a:lnTo>
                      <a:pt x="509" y="503"/>
                    </a:lnTo>
                    <a:lnTo>
                      <a:pt x="510" y="493"/>
                    </a:lnTo>
                    <a:lnTo>
                      <a:pt x="513" y="482"/>
                    </a:lnTo>
                    <a:lnTo>
                      <a:pt x="518" y="497"/>
                    </a:lnTo>
                    <a:lnTo>
                      <a:pt x="523" y="511"/>
                    </a:lnTo>
                    <a:lnTo>
                      <a:pt x="529" y="526"/>
                    </a:lnTo>
                    <a:lnTo>
                      <a:pt x="533" y="540"/>
                    </a:lnTo>
                    <a:lnTo>
                      <a:pt x="538" y="543"/>
                    </a:lnTo>
                    <a:lnTo>
                      <a:pt x="542" y="547"/>
                    </a:lnTo>
                    <a:lnTo>
                      <a:pt x="547" y="550"/>
                    </a:lnTo>
                    <a:lnTo>
                      <a:pt x="553" y="554"/>
                    </a:lnTo>
                    <a:lnTo>
                      <a:pt x="557" y="557"/>
                    </a:lnTo>
                    <a:lnTo>
                      <a:pt x="562" y="561"/>
                    </a:lnTo>
                    <a:lnTo>
                      <a:pt x="568" y="564"/>
                    </a:lnTo>
                    <a:lnTo>
                      <a:pt x="572" y="567"/>
                    </a:lnTo>
                    <a:lnTo>
                      <a:pt x="607" y="563"/>
                    </a:lnTo>
                    <a:lnTo>
                      <a:pt x="632" y="550"/>
                    </a:lnTo>
                    <a:lnTo>
                      <a:pt x="650" y="531"/>
                    </a:lnTo>
                    <a:lnTo>
                      <a:pt x="661" y="505"/>
                    </a:lnTo>
                    <a:lnTo>
                      <a:pt x="667" y="476"/>
                    </a:lnTo>
                    <a:lnTo>
                      <a:pt x="671" y="444"/>
                    </a:lnTo>
                    <a:lnTo>
                      <a:pt x="674" y="411"/>
                    </a:lnTo>
                    <a:lnTo>
                      <a:pt x="677" y="376"/>
                    </a:lnTo>
                    <a:lnTo>
                      <a:pt x="682" y="346"/>
                    </a:lnTo>
                    <a:lnTo>
                      <a:pt x="686" y="315"/>
                    </a:lnTo>
                    <a:lnTo>
                      <a:pt x="692" y="285"/>
                    </a:lnTo>
                    <a:lnTo>
                      <a:pt x="697" y="255"/>
                    </a:lnTo>
                    <a:lnTo>
                      <a:pt x="691" y="261"/>
                    </a:lnTo>
                    <a:lnTo>
                      <a:pt x="685" y="268"/>
                    </a:lnTo>
                    <a:lnTo>
                      <a:pt x="678" y="274"/>
                    </a:lnTo>
                    <a:lnTo>
                      <a:pt x="673" y="280"/>
                    </a:lnTo>
                    <a:lnTo>
                      <a:pt x="667" y="285"/>
                    </a:lnTo>
                    <a:lnTo>
                      <a:pt x="661" y="292"/>
                    </a:lnTo>
                    <a:lnTo>
                      <a:pt x="654" y="298"/>
                    </a:lnTo>
                    <a:lnTo>
                      <a:pt x="648" y="305"/>
                    </a:lnTo>
                    <a:lnTo>
                      <a:pt x="642" y="312"/>
                    </a:lnTo>
                    <a:lnTo>
                      <a:pt x="635" y="320"/>
                    </a:lnTo>
                    <a:lnTo>
                      <a:pt x="628" y="327"/>
                    </a:lnTo>
                    <a:lnTo>
                      <a:pt x="621" y="334"/>
                    </a:lnTo>
                    <a:lnTo>
                      <a:pt x="614" y="342"/>
                    </a:lnTo>
                    <a:lnTo>
                      <a:pt x="607" y="349"/>
                    </a:lnTo>
                    <a:lnTo>
                      <a:pt x="600" y="357"/>
                    </a:lnTo>
                    <a:lnTo>
                      <a:pt x="593" y="364"/>
                    </a:lnTo>
                    <a:lnTo>
                      <a:pt x="593" y="350"/>
                    </a:lnTo>
                    <a:lnTo>
                      <a:pt x="593" y="336"/>
                    </a:lnTo>
                    <a:lnTo>
                      <a:pt x="593" y="322"/>
                    </a:lnTo>
                    <a:lnTo>
                      <a:pt x="593" y="308"/>
                    </a:lnTo>
                    <a:lnTo>
                      <a:pt x="594" y="289"/>
                    </a:lnTo>
                    <a:lnTo>
                      <a:pt x="594" y="268"/>
                    </a:lnTo>
                    <a:lnTo>
                      <a:pt x="594" y="248"/>
                    </a:lnTo>
                    <a:lnTo>
                      <a:pt x="595" y="228"/>
                    </a:lnTo>
                    <a:lnTo>
                      <a:pt x="591" y="216"/>
                    </a:lnTo>
                    <a:lnTo>
                      <a:pt x="586" y="205"/>
                    </a:lnTo>
                    <a:lnTo>
                      <a:pt x="580" y="193"/>
                    </a:lnTo>
                    <a:lnTo>
                      <a:pt x="576" y="182"/>
                    </a:lnTo>
                    <a:lnTo>
                      <a:pt x="571" y="198"/>
                    </a:lnTo>
                    <a:lnTo>
                      <a:pt x="568" y="213"/>
                    </a:lnTo>
                    <a:lnTo>
                      <a:pt x="563" y="229"/>
                    </a:lnTo>
                    <a:lnTo>
                      <a:pt x="557" y="245"/>
                    </a:lnTo>
                    <a:lnTo>
                      <a:pt x="552" y="250"/>
                    </a:lnTo>
                    <a:lnTo>
                      <a:pt x="546" y="254"/>
                    </a:lnTo>
                    <a:lnTo>
                      <a:pt x="539" y="259"/>
                    </a:lnTo>
                    <a:lnTo>
                      <a:pt x="533" y="263"/>
                    </a:lnTo>
                    <a:lnTo>
                      <a:pt x="528" y="269"/>
                    </a:lnTo>
                    <a:lnTo>
                      <a:pt x="522" y="274"/>
                    </a:lnTo>
                    <a:lnTo>
                      <a:pt x="515" y="278"/>
                    </a:lnTo>
                    <a:lnTo>
                      <a:pt x="509" y="283"/>
                    </a:lnTo>
                    <a:lnTo>
                      <a:pt x="510" y="238"/>
                    </a:lnTo>
                    <a:lnTo>
                      <a:pt x="511" y="197"/>
                    </a:lnTo>
                    <a:lnTo>
                      <a:pt x="513" y="159"/>
                    </a:lnTo>
                    <a:lnTo>
                      <a:pt x="510" y="123"/>
                    </a:lnTo>
                    <a:lnTo>
                      <a:pt x="502" y="90"/>
                    </a:lnTo>
                    <a:lnTo>
                      <a:pt x="488" y="57"/>
                    </a:lnTo>
                    <a:lnTo>
                      <a:pt x="466" y="29"/>
                    </a:lnTo>
                    <a:lnTo>
                      <a:pt x="433" y="0"/>
                    </a:lnTo>
                    <a:lnTo>
                      <a:pt x="433" y="19"/>
                    </a:lnTo>
                    <a:lnTo>
                      <a:pt x="433" y="39"/>
                    </a:lnTo>
                    <a:lnTo>
                      <a:pt x="433" y="58"/>
                    </a:lnTo>
                    <a:lnTo>
                      <a:pt x="433" y="78"/>
                    </a:lnTo>
                    <a:lnTo>
                      <a:pt x="433" y="94"/>
                    </a:lnTo>
                    <a:lnTo>
                      <a:pt x="433" y="111"/>
                    </a:lnTo>
                    <a:lnTo>
                      <a:pt x="433" y="129"/>
                    </a:lnTo>
                    <a:lnTo>
                      <a:pt x="433" y="145"/>
                    </a:lnTo>
                    <a:lnTo>
                      <a:pt x="427" y="151"/>
                    </a:lnTo>
                    <a:lnTo>
                      <a:pt x="422" y="156"/>
                    </a:lnTo>
                    <a:lnTo>
                      <a:pt x="415" y="162"/>
                    </a:lnTo>
                    <a:lnTo>
                      <a:pt x="409" y="167"/>
                    </a:lnTo>
                    <a:lnTo>
                      <a:pt x="403" y="172"/>
                    </a:lnTo>
                    <a:lnTo>
                      <a:pt x="397" y="178"/>
                    </a:lnTo>
                    <a:lnTo>
                      <a:pt x="392" y="184"/>
                    </a:lnTo>
                    <a:lnTo>
                      <a:pt x="386" y="190"/>
                    </a:lnTo>
                    <a:lnTo>
                      <a:pt x="385" y="176"/>
                    </a:lnTo>
                    <a:lnTo>
                      <a:pt x="382" y="162"/>
                    </a:lnTo>
                    <a:lnTo>
                      <a:pt x="381" y="149"/>
                    </a:lnTo>
                    <a:lnTo>
                      <a:pt x="379" y="136"/>
                    </a:lnTo>
                    <a:lnTo>
                      <a:pt x="373" y="123"/>
                    </a:lnTo>
                    <a:lnTo>
                      <a:pt x="367" y="110"/>
                    </a:lnTo>
                    <a:lnTo>
                      <a:pt x="363" y="98"/>
                    </a:lnTo>
                    <a:lnTo>
                      <a:pt x="357" y="85"/>
                    </a:lnTo>
                    <a:lnTo>
                      <a:pt x="352" y="98"/>
                    </a:lnTo>
                    <a:lnTo>
                      <a:pt x="347" y="110"/>
                    </a:lnTo>
                    <a:lnTo>
                      <a:pt x="342" y="123"/>
                    </a:lnTo>
                    <a:lnTo>
                      <a:pt x="336" y="136"/>
                    </a:lnTo>
                    <a:lnTo>
                      <a:pt x="332" y="139"/>
                    </a:lnTo>
                    <a:lnTo>
                      <a:pt x="327" y="143"/>
                    </a:lnTo>
                    <a:lnTo>
                      <a:pt x="323" y="146"/>
                    </a:lnTo>
                    <a:lnTo>
                      <a:pt x="318" y="149"/>
                    </a:lnTo>
                    <a:lnTo>
                      <a:pt x="313" y="154"/>
                    </a:lnTo>
                    <a:lnTo>
                      <a:pt x="308" y="157"/>
                    </a:lnTo>
                    <a:lnTo>
                      <a:pt x="303" y="161"/>
                    </a:lnTo>
                    <a:lnTo>
                      <a:pt x="298" y="164"/>
                    </a:lnTo>
                    <a:lnTo>
                      <a:pt x="297" y="151"/>
                    </a:lnTo>
                    <a:lnTo>
                      <a:pt x="297" y="137"/>
                    </a:lnTo>
                    <a:lnTo>
                      <a:pt x="296" y="124"/>
                    </a:lnTo>
                    <a:lnTo>
                      <a:pt x="295" y="110"/>
                    </a:lnTo>
                    <a:lnTo>
                      <a:pt x="289" y="101"/>
                    </a:lnTo>
                    <a:lnTo>
                      <a:pt x="283" y="93"/>
                    </a:lnTo>
                    <a:lnTo>
                      <a:pt x="279" y="84"/>
                    </a:lnTo>
                    <a:lnTo>
                      <a:pt x="273" y="76"/>
                    </a:lnTo>
                    <a:lnTo>
                      <a:pt x="268" y="73"/>
                    </a:lnTo>
                    <a:lnTo>
                      <a:pt x="264" y="70"/>
                    </a:lnTo>
                    <a:lnTo>
                      <a:pt x="259" y="68"/>
                    </a:lnTo>
                    <a:lnTo>
                      <a:pt x="255" y="65"/>
                    </a:lnTo>
                    <a:lnTo>
                      <a:pt x="249" y="63"/>
                    </a:lnTo>
                    <a:lnTo>
                      <a:pt x="244" y="60"/>
                    </a:lnTo>
                    <a:lnTo>
                      <a:pt x="240" y="57"/>
                    </a:lnTo>
                    <a:lnTo>
                      <a:pt x="235" y="55"/>
                    </a:lnTo>
                    <a:close/>
                  </a:path>
                </a:pathLst>
              </a:custGeom>
              <a:solidFill>
                <a:srgbClr val="E2B7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3" name="Freeform 91"/>
              <p:cNvSpPr>
                <a:spLocks/>
              </p:cNvSpPr>
              <p:nvPr/>
            </p:nvSpPr>
            <p:spPr bwMode="auto">
              <a:xfrm>
                <a:off x="4591" y="2919"/>
                <a:ext cx="333" cy="268"/>
              </a:xfrm>
              <a:custGeom>
                <a:avLst/>
                <a:gdLst>
                  <a:gd name="T0" fmla="*/ 109 w 666"/>
                  <a:gd name="T1" fmla="*/ 53 h 535"/>
                  <a:gd name="T2" fmla="*/ 86 w 666"/>
                  <a:gd name="T3" fmla="*/ 92 h 535"/>
                  <a:gd name="T4" fmla="*/ 66 w 666"/>
                  <a:gd name="T5" fmla="*/ 123 h 535"/>
                  <a:gd name="T6" fmla="*/ 52 w 666"/>
                  <a:gd name="T7" fmla="*/ 140 h 535"/>
                  <a:gd name="T8" fmla="*/ 40 w 666"/>
                  <a:gd name="T9" fmla="*/ 136 h 535"/>
                  <a:gd name="T10" fmla="*/ 31 w 666"/>
                  <a:gd name="T11" fmla="*/ 131 h 535"/>
                  <a:gd name="T12" fmla="*/ 18 w 666"/>
                  <a:gd name="T13" fmla="*/ 124 h 535"/>
                  <a:gd name="T14" fmla="*/ 3 w 666"/>
                  <a:gd name="T15" fmla="*/ 115 h 535"/>
                  <a:gd name="T16" fmla="*/ 12 w 666"/>
                  <a:gd name="T17" fmla="*/ 136 h 535"/>
                  <a:gd name="T18" fmla="*/ 3 w 666"/>
                  <a:gd name="T19" fmla="*/ 195 h 535"/>
                  <a:gd name="T20" fmla="*/ 28 w 666"/>
                  <a:gd name="T21" fmla="*/ 247 h 535"/>
                  <a:gd name="T22" fmla="*/ 55 w 666"/>
                  <a:gd name="T23" fmla="*/ 252 h 535"/>
                  <a:gd name="T24" fmla="*/ 68 w 666"/>
                  <a:gd name="T25" fmla="*/ 246 h 535"/>
                  <a:gd name="T26" fmla="*/ 79 w 666"/>
                  <a:gd name="T27" fmla="*/ 234 h 535"/>
                  <a:gd name="T28" fmla="*/ 93 w 666"/>
                  <a:gd name="T29" fmla="*/ 223 h 535"/>
                  <a:gd name="T30" fmla="*/ 109 w 666"/>
                  <a:gd name="T31" fmla="*/ 212 h 535"/>
                  <a:gd name="T32" fmla="*/ 124 w 666"/>
                  <a:gd name="T33" fmla="*/ 211 h 535"/>
                  <a:gd name="T34" fmla="*/ 140 w 666"/>
                  <a:gd name="T35" fmla="*/ 212 h 535"/>
                  <a:gd name="T36" fmla="*/ 151 w 666"/>
                  <a:gd name="T37" fmla="*/ 222 h 535"/>
                  <a:gd name="T38" fmla="*/ 160 w 666"/>
                  <a:gd name="T39" fmla="*/ 234 h 535"/>
                  <a:gd name="T40" fmla="*/ 168 w 666"/>
                  <a:gd name="T41" fmla="*/ 237 h 535"/>
                  <a:gd name="T42" fmla="*/ 177 w 666"/>
                  <a:gd name="T43" fmla="*/ 237 h 535"/>
                  <a:gd name="T44" fmla="*/ 187 w 666"/>
                  <a:gd name="T45" fmla="*/ 236 h 535"/>
                  <a:gd name="T46" fmla="*/ 197 w 666"/>
                  <a:gd name="T47" fmla="*/ 235 h 535"/>
                  <a:gd name="T48" fmla="*/ 210 w 666"/>
                  <a:gd name="T49" fmla="*/ 245 h 535"/>
                  <a:gd name="T50" fmla="*/ 223 w 666"/>
                  <a:gd name="T51" fmla="*/ 262 h 535"/>
                  <a:gd name="T52" fmla="*/ 236 w 666"/>
                  <a:gd name="T53" fmla="*/ 253 h 535"/>
                  <a:gd name="T54" fmla="*/ 241 w 666"/>
                  <a:gd name="T55" fmla="*/ 234 h 535"/>
                  <a:gd name="T56" fmla="*/ 249 w 666"/>
                  <a:gd name="T57" fmla="*/ 249 h 535"/>
                  <a:gd name="T58" fmla="*/ 259 w 666"/>
                  <a:gd name="T59" fmla="*/ 260 h 535"/>
                  <a:gd name="T60" fmla="*/ 267 w 666"/>
                  <a:gd name="T61" fmla="*/ 266 h 535"/>
                  <a:gd name="T62" fmla="*/ 306 w 666"/>
                  <a:gd name="T63" fmla="*/ 251 h 535"/>
                  <a:gd name="T64" fmla="*/ 317 w 666"/>
                  <a:gd name="T65" fmla="*/ 196 h 535"/>
                  <a:gd name="T66" fmla="*/ 329 w 666"/>
                  <a:gd name="T67" fmla="*/ 137 h 535"/>
                  <a:gd name="T68" fmla="*/ 323 w 666"/>
                  <a:gd name="T69" fmla="*/ 132 h 535"/>
                  <a:gd name="T70" fmla="*/ 310 w 666"/>
                  <a:gd name="T71" fmla="*/ 143 h 535"/>
                  <a:gd name="T72" fmla="*/ 297 w 666"/>
                  <a:gd name="T73" fmla="*/ 156 h 535"/>
                  <a:gd name="T74" fmla="*/ 283 w 666"/>
                  <a:gd name="T75" fmla="*/ 170 h 535"/>
                  <a:gd name="T76" fmla="*/ 280 w 666"/>
                  <a:gd name="T77" fmla="*/ 154 h 535"/>
                  <a:gd name="T78" fmla="*/ 283 w 666"/>
                  <a:gd name="T79" fmla="*/ 119 h 535"/>
                  <a:gd name="T80" fmla="*/ 278 w 666"/>
                  <a:gd name="T81" fmla="*/ 93 h 535"/>
                  <a:gd name="T82" fmla="*/ 268 w 666"/>
                  <a:gd name="T83" fmla="*/ 110 h 535"/>
                  <a:gd name="T84" fmla="*/ 256 w 666"/>
                  <a:gd name="T85" fmla="*/ 124 h 535"/>
                  <a:gd name="T86" fmla="*/ 244 w 666"/>
                  <a:gd name="T87" fmla="*/ 134 h 535"/>
                  <a:gd name="T88" fmla="*/ 244 w 666"/>
                  <a:gd name="T89" fmla="*/ 77 h 535"/>
                  <a:gd name="T90" fmla="*/ 226 w 666"/>
                  <a:gd name="T91" fmla="*/ 13 h 535"/>
                  <a:gd name="T92" fmla="*/ 208 w 666"/>
                  <a:gd name="T93" fmla="*/ 28 h 535"/>
                  <a:gd name="T94" fmla="*/ 208 w 666"/>
                  <a:gd name="T95" fmla="*/ 62 h 535"/>
                  <a:gd name="T96" fmla="*/ 199 w 666"/>
                  <a:gd name="T97" fmla="*/ 78 h 535"/>
                  <a:gd name="T98" fmla="*/ 187 w 666"/>
                  <a:gd name="T99" fmla="*/ 90 h 535"/>
                  <a:gd name="T100" fmla="*/ 181 w 666"/>
                  <a:gd name="T101" fmla="*/ 73 h 535"/>
                  <a:gd name="T102" fmla="*/ 172 w 666"/>
                  <a:gd name="T103" fmla="*/ 49 h 535"/>
                  <a:gd name="T104" fmla="*/ 162 w 666"/>
                  <a:gd name="T105" fmla="*/ 61 h 535"/>
                  <a:gd name="T106" fmla="*/ 153 w 666"/>
                  <a:gd name="T107" fmla="*/ 72 h 535"/>
                  <a:gd name="T108" fmla="*/ 145 w 666"/>
                  <a:gd name="T109" fmla="*/ 79 h 535"/>
                  <a:gd name="T110" fmla="*/ 141 w 666"/>
                  <a:gd name="T111" fmla="*/ 62 h 535"/>
                  <a:gd name="T112" fmla="*/ 132 w 666"/>
                  <a:gd name="T113" fmla="*/ 43 h 535"/>
                  <a:gd name="T114" fmla="*/ 124 w 666"/>
                  <a:gd name="T115" fmla="*/ 36 h 535"/>
                  <a:gd name="T116" fmla="*/ 115 w 666"/>
                  <a:gd name="T117" fmla="*/ 31 h 53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66"/>
                  <a:gd name="T178" fmla="*/ 0 h 535"/>
                  <a:gd name="T179" fmla="*/ 666 w 666"/>
                  <a:gd name="T180" fmla="*/ 535 h 53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66" h="535">
                    <a:moveTo>
                      <a:pt x="225" y="58"/>
                    </a:moveTo>
                    <a:lnTo>
                      <a:pt x="223" y="74"/>
                    </a:lnTo>
                    <a:lnTo>
                      <a:pt x="221" y="89"/>
                    </a:lnTo>
                    <a:lnTo>
                      <a:pt x="217" y="105"/>
                    </a:lnTo>
                    <a:lnTo>
                      <a:pt x="215" y="122"/>
                    </a:lnTo>
                    <a:lnTo>
                      <a:pt x="200" y="150"/>
                    </a:lnTo>
                    <a:lnTo>
                      <a:pt x="186" y="170"/>
                    </a:lnTo>
                    <a:lnTo>
                      <a:pt x="172" y="184"/>
                    </a:lnTo>
                    <a:lnTo>
                      <a:pt x="160" y="194"/>
                    </a:lnTo>
                    <a:lnTo>
                      <a:pt x="149" y="206"/>
                    </a:lnTo>
                    <a:lnTo>
                      <a:pt x="139" y="221"/>
                    </a:lnTo>
                    <a:lnTo>
                      <a:pt x="132" y="245"/>
                    </a:lnTo>
                    <a:lnTo>
                      <a:pt x="126" y="279"/>
                    </a:lnTo>
                    <a:lnTo>
                      <a:pt x="118" y="279"/>
                    </a:lnTo>
                    <a:lnTo>
                      <a:pt x="111" y="279"/>
                    </a:lnTo>
                    <a:lnTo>
                      <a:pt x="103" y="279"/>
                    </a:lnTo>
                    <a:lnTo>
                      <a:pt x="95" y="279"/>
                    </a:lnTo>
                    <a:lnTo>
                      <a:pt x="91" y="277"/>
                    </a:lnTo>
                    <a:lnTo>
                      <a:pt x="86" y="275"/>
                    </a:lnTo>
                    <a:lnTo>
                      <a:pt x="80" y="272"/>
                    </a:lnTo>
                    <a:lnTo>
                      <a:pt x="76" y="269"/>
                    </a:lnTo>
                    <a:lnTo>
                      <a:pt x="71" y="267"/>
                    </a:lnTo>
                    <a:lnTo>
                      <a:pt x="65" y="264"/>
                    </a:lnTo>
                    <a:lnTo>
                      <a:pt x="61" y="262"/>
                    </a:lnTo>
                    <a:lnTo>
                      <a:pt x="56" y="260"/>
                    </a:lnTo>
                    <a:lnTo>
                      <a:pt x="49" y="255"/>
                    </a:lnTo>
                    <a:lnTo>
                      <a:pt x="42" y="252"/>
                    </a:lnTo>
                    <a:lnTo>
                      <a:pt x="35" y="247"/>
                    </a:lnTo>
                    <a:lnTo>
                      <a:pt x="28" y="242"/>
                    </a:lnTo>
                    <a:lnTo>
                      <a:pt x="20" y="238"/>
                    </a:lnTo>
                    <a:lnTo>
                      <a:pt x="13" y="234"/>
                    </a:lnTo>
                    <a:lnTo>
                      <a:pt x="6" y="230"/>
                    </a:lnTo>
                    <a:lnTo>
                      <a:pt x="0" y="226"/>
                    </a:lnTo>
                    <a:lnTo>
                      <a:pt x="8" y="241"/>
                    </a:lnTo>
                    <a:lnTo>
                      <a:pt x="16" y="256"/>
                    </a:lnTo>
                    <a:lnTo>
                      <a:pt x="24" y="272"/>
                    </a:lnTo>
                    <a:lnTo>
                      <a:pt x="32" y="287"/>
                    </a:lnTo>
                    <a:lnTo>
                      <a:pt x="19" y="323"/>
                    </a:lnTo>
                    <a:lnTo>
                      <a:pt x="10" y="358"/>
                    </a:lnTo>
                    <a:lnTo>
                      <a:pt x="5" y="390"/>
                    </a:lnTo>
                    <a:lnTo>
                      <a:pt x="6" y="420"/>
                    </a:lnTo>
                    <a:lnTo>
                      <a:pt x="15" y="447"/>
                    </a:lnTo>
                    <a:lnTo>
                      <a:pt x="31" y="473"/>
                    </a:lnTo>
                    <a:lnTo>
                      <a:pt x="56" y="494"/>
                    </a:lnTo>
                    <a:lnTo>
                      <a:pt x="92" y="512"/>
                    </a:lnTo>
                    <a:lnTo>
                      <a:pt x="97" y="510"/>
                    </a:lnTo>
                    <a:lnTo>
                      <a:pt x="104" y="506"/>
                    </a:lnTo>
                    <a:lnTo>
                      <a:pt x="110" y="504"/>
                    </a:lnTo>
                    <a:lnTo>
                      <a:pt x="117" y="500"/>
                    </a:lnTo>
                    <a:lnTo>
                      <a:pt x="123" y="498"/>
                    </a:lnTo>
                    <a:lnTo>
                      <a:pt x="130" y="495"/>
                    </a:lnTo>
                    <a:lnTo>
                      <a:pt x="135" y="492"/>
                    </a:lnTo>
                    <a:lnTo>
                      <a:pt x="142" y="489"/>
                    </a:lnTo>
                    <a:lnTo>
                      <a:pt x="147" y="482"/>
                    </a:lnTo>
                    <a:lnTo>
                      <a:pt x="153" y="475"/>
                    </a:lnTo>
                    <a:lnTo>
                      <a:pt x="157" y="468"/>
                    </a:lnTo>
                    <a:lnTo>
                      <a:pt x="162" y="461"/>
                    </a:lnTo>
                    <a:lnTo>
                      <a:pt x="170" y="456"/>
                    </a:lnTo>
                    <a:lnTo>
                      <a:pt x="178" y="450"/>
                    </a:lnTo>
                    <a:lnTo>
                      <a:pt x="185" y="445"/>
                    </a:lnTo>
                    <a:lnTo>
                      <a:pt x="193" y="439"/>
                    </a:lnTo>
                    <a:lnTo>
                      <a:pt x="201" y="434"/>
                    </a:lnTo>
                    <a:lnTo>
                      <a:pt x="209" y="429"/>
                    </a:lnTo>
                    <a:lnTo>
                      <a:pt x="217" y="423"/>
                    </a:lnTo>
                    <a:lnTo>
                      <a:pt x="225" y="418"/>
                    </a:lnTo>
                    <a:lnTo>
                      <a:pt x="233" y="419"/>
                    </a:lnTo>
                    <a:lnTo>
                      <a:pt x="241" y="420"/>
                    </a:lnTo>
                    <a:lnTo>
                      <a:pt x="248" y="421"/>
                    </a:lnTo>
                    <a:lnTo>
                      <a:pt x="256" y="421"/>
                    </a:lnTo>
                    <a:lnTo>
                      <a:pt x="264" y="422"/>
                    </a:lnTo>
                    <a:lnTo>
                      <a:pt x="272" y="423"/>
                    </a:lnTo>
                    <a:lnTo>
                      <a:pt x="279" y="424"/>
                    </a:lnTo>
                    <a:lnTo>
                      <a:pt x="287" y="426"/>
                    </a:lnTo>
                    <a:lnTo>
                      <a:pt x="292" y="431"/>
                    </a:lnTo>
                    <a:lnTo>
                      <a:pt x="297" y="437"/>
                    </a:lnTo>
                    <a:lnTo>
                      <a:pt x="301" y="443"/>
                    </a:lnTo>
                    <a:lnTo>
                      <a:pt x="306" y="449"/>
                    </a:lnTo>
                    <a:lnTo>
                      <a:pt x="309" y="456"/>
                    </a:lnTo>
                    <a:lnTo>
                      <a:pt x="314" y="461"/>
                    </a:lnTo>
                    <a:lnTo>
                      <a:pt x="319" y="467"/>
                    </a:lnTo>
                    <a:lnTo>
                      <a:pt x="323" y="473"/>
                    </a:lnTo>
                    <a:lnTo>
                      <a:pt x="328" y="473"/>
                    </a:lnTo>
                    <a:lnTo>
                      <a:pt x="332" y="473"/>
                    </a:lnTo>
                    <a:lnTo>
                      <a:pt x="336" y="473"/>
                    </a:lnTo>
                    <a:lnTo>
                      <a:pt x="340" y="473"/>
                    </a:lnTo>
                    <a:lnTo>
                      <a:pt x="345" y="473"/>
                    </a:lnTo>
                    <a:lnTo>
                      <a:pt x="350" y="473"/>
                    </a:lnTo>
                    <a:lnTo>
                      <a:pt x="354" y="473"/>
                    </a:lnTo>
                    <a:lnTo>
                      <a:pt x="359" y="473"/>
                    </a:lnTo>
                    <a:lnTo>
                      <a:pt x="363" y="473"/>
                    </a:lnTo>
                    <a:lnTo>
                      <a:pt x="368" y="472"/>
                    </a:lnTo>
                    <a:lnTo>
                      <a:pt x="373" y="472"/>
                    </a:lnTo>
                    <a:lnTo>
                      <a:pt x="378" y="471"/>
                    </a:lnTo>
                    <a:lnTo>
                      <a:pt x="383" y="471"/>
                    </a:lnTo>
                    <a:lnTo>
                      <a:pt x="388" y="471"/>
                    </a:lnTo>
                    <a:lnTo>
                      <a:pt x="393" y="469"/>
                    </a:lnTo>
                    <a:lnTo>
                      <a:pt x="398" y="469"/>
                    </a:lnTo>
                    <a:lnTo>
                      <a:pt x="405" y="476"/>
                    </a:lnTo>
                    <a:lnTo>
                      <a:pt x="412" y="483"/>
                    </a:lnTo>
                    <a:lnTo>
                      <a:pt x="419" y="490"/>
                    </a:lnTo>
                    <a:lnTo>
                      <a:pt x="426" y="497"/>
                    </a:lnTo>
                    <a:lnTo>
                      <a:pt x="431" y="506"/>
                    </a:lnTo>
                    <a:lnTo>
                      <a:pt x="438" y="514"/>
                    </a:lnTo>
                    <a:lnTo>
                      <a:pt x="445" y="523"/>
                    </a:lnTo>
                    <a:lnTo>
                      <a:pt x="452" y="533"/>
                    </a:lnTo>
                    <a:lnTo>
                      <a:pt x="458" y="523"/>
                    </a:lnTo>
                    <a:lnTo>
                      <a:pt x="465" y="514"/>
                    </a:lnTo>
                    <a:lnTo>
                      <a:pt x="471" y="506"/>
                    </a:lnTo>
                    <a:lnTo>
                      <a:pt x="476" y="497"/>
                    </a:lnTo>
                    <a:lnTo>
                      <a:pt x="479" y="487"/>
                    </a:lnTo>
                    <a:lnTo>
                      <a:pt x="480" y="476"/>
                    </a:lnTo>
                    <a:lnTo>
                      <a:pt x="482" y="467"/>
                    </a:lnTo>
                    <a:lnTo>
                      <a:pt x="484" y="457"/>
                    </a:lnTo>
                    <a:lnTo>
                      <a:pt x="489" y="471"/>
                    </a:lnTo>
                    <a:lnTo>
                      <a:pt x="494" y="483"/>
                    </a:lnTo>
                    <a:lnTo>
                      <a:pt x="498" y="497"/>
                    </a:lnTo>
                    <a:lnTo>
                      <a:pt x="503" y="511"/>
                    </a:lnTo>
                    <a:lnTo>
                      <a:pt x="507" y="514"/>
                    </a:lnTo>
                    <a:lnTo>
                      <a:pt x="512" y="517"/>
                    </a:lnTo>
                    <a:lnTo>
                      <a:pt x="517" y="520"/>
                    </a:lnTo>
                    <a:lnTo>
                      <a:pt x="521" y="522"/>
                    </a:lnTo>
                    <a:lnTo>
                      <a:pt x="525" y="526"/>
                    </a:lnTo>
                    <a:lnTo>
                      <a:pt x="529" y="529"/>
                    </a:lnTo>
                    <a:lnTo>
                      <a:pt x="534" y="532"/>
                    </a:lnTo>
                    <a:lnTo>
                      <a:pt x="538" y="535"/>
                    </a:lnTo>
                    <a:lnTo>
                      <a:pt x="571" y="530"/>
                    </a:lnTo>
                    <a:lnTo>
                      <a:pt x="595" y="519"/>
                    </a:lnTo>
                    <a:lnTo>
                      <a:pt x="611" y="502"/>
                    </a:lnTo>
                    <a:lnTo>
                      <a:pt x="621" y="479"/>
                    </a:lnTo>
                    <a:lnTo>
                      <a:pt x="628" y="451"/>
                    </a:lnTo>
                    <a:lnTo>
                      <a:pt x="632" y="422"/>
                    </a:lnTo>
                    <a:lnTo>
                      <a:pt x="634" y="391"/>
                    </a:lnTo>
                    <a:lnTo>
                      <a:pt x="637" y="359"/>
                    </a:lnTo>
                    <a:lnTo>
                      <a:pt x="644" y="330"/>
                    </a:lnTo>
                    <a:lnTo>
                      <a:pt x="651" y="302"/>
                    </a:lnTo>
                    <a:lnTo>
                      <a:pt x="658" y="274"/>
                    </a:lnTo>
                    <a:lnTo>
                      <a:pt x="666" y="246"/>
                    </a:lnTo>
                    <a:lnTo>
                      <a:pt x="659" y="252"/>
                    </a:lnTo>
                    <a:lnTo>
                      <a:pt x="652" y="257"/>
                    </a:lnTo>
                    <a:lnTo>
                      <a:pt x="646" y="263"/>
                    </a:lnTo>
                    <a:lnTo>
                      <a:pt x="640" y="268"/>
                    </a:lnTo>
                    <a:lnTo>
                      <a:pt x="633" y="274"/>
                    </a:lnTo>
                    <a:lnTo>
                      <a:pt x="627" y="279"/>
                    </a:lnTo>
                    <a:lnTo>
                      <a:pt x="620" y="285"/>
                    </a:lnTo>
                    <a:lnTo>
                      <a:pt x="614" y="291"/>
                    </a:lnTo>
                    <a:lnTo>
                      <a:pt x="608" y="298"/>
                    </a:lnTo>
                    <a:lnTo>
                      <a:pt x="601" y="305"/>
                    </a:lnTo>
                    <a:lnTo>
                      <a:pt x="594" y="312"/>
                    </a:lnTo>
                    <a:lnTo>
                      <a:pt x="587" y="319"/>
                    </a:lnTo>
                    <a:lnTo>
                      <a:pt x="580" y="325"/>
                    </a:lnTo>
                    <a:lnTo>
                      <a:pt x="573" y="332"/>
                    </a:lnTo>
                    <a:lnTo>
                      <a:pt x="566" y="339"/>
                    </a:lnTo>
                    <a:lnTo>
                      <a:pt x="559" y="346"/>
                    </a:lnTo>
                    <a:lnTo>
                      <a:pt x="559" y="333"/>
                    </a:lnTo>
                    <a:lnTo>
                      <a:pt x="559" y="321"/>
                    </a:lnTo>
                    <a:lnTo>
                      <a:pt x="559" y="308"/>
                    </a:lnTo>
                    <a:lnTo>
                      <a:pt x="559" y="295"/>
                    </a:lnTo>
                    <a:lnTo>
                      <a:pt x="561" y="276"/>
                    </a:lnTo>
                    <a:lnTo>
                      <a:pt x="563" y="257"/>
                    </a:lnTo>
                    <a:lnTo>
                      <a:pt x="565" y="238"/>
                    </a:lnTo>
                    <a:lnTo>
                      <a:pt x="566" y="219"/>
                    </a:lnTo>
                    <a:lnTo>
                      <a:pt x="563" y="208"/>
                    </a:lnTo>
                    <a:lnTo>
                      <a:pt x="559" y="198"/>
                    </a:lnTo>
                    <a:lnTo>
                      <a:pt x="556" y="186"/>
                    </a:lnTo>
                    <a:lnTo>
                      <a:pt x="552" y="176"/>
                    </a:lnTo>
                    <a:lnTo>
                      <a:pt x="547" y="191"/>
                    </a:lnTo>
                    <a:lnTo>
                      <a:pt x="541" y="204"/>
                    </a:lnTo>
                    <a:lnTo>
                      <a:pt x="535" y="219"/>
                    </a:lnTo>
                    <a:lnTo>
                      <a:pt x="529" y="234"/>
                    </a:lnTo>
                    <a:lnTo>
                      <a:pt x="523" y="239"/>
                    </a:lnTo>
                    <a:lnTo>
                      <a:pt x="517" y="244"/>
                    </a:lnTo>
                    <a:lnTo>
                      <a:pt x="511" y="248"/>
                    </a:lnTo>
                    <a:lnTo>
                      <a:pt x="505" y="253"/>
                    </a:lnTo>
                    <a:lnTo>
                      <a:pt x="499" y="257"/>
                    </a:lnTo>
                    <a:lnTo>
                      <a:pt x="492" y="262"/>
                    </a:lnTo>
                    <a:lnTo>
                      <a:pt x="487" y="267"/>
                    </a:lnTo>
                    <a:lnTo>
                      <a:pt x="480" y="271"/>
                    </a:lnTo>
                    <a:lnTo>
                      <a:pt x="481" y="230"/>
                    </a:lnTo>
                    <a:lnTo>
                      <a:pt x="484" y="190"/>
                    </a:lnTo>
                    <a:lnTo>
                      <a:pt x="487" y="153"/>
                    </a:lnTo>
                    <a:lnTo>
                      <a:pt x="487" y="118"/>
                    </a:lnTo>
                    <a:lnTo>
                      <a:pt x="482" y="85"/>
                    </a:lnTo>
                    <a:lnTo>
                      <a:pt x="472" y="55"/>
                    </a:lnTo>
                    <a:lnTo>
                      <a:pt x="452" y="26"/>
                    </a:lnTo>
                    <a:lnTo>
                      <a:pt x="421" y="0"/>
                    </a:lnTo>
                    <a:lnTo>
                      <a:pt x="420" y="18"/>
                    </a:lnTo>
                    <a:lnTo>
                      <a:pt x="419" y="38"/>
                    </a:lnTo>
                    <a:lnTo>
                      <a:pt x="416" y="56"/>
                    </a:lnTo>
                    <a:lnTo>
                      <a:pt x="415" y="76"/>
                    </a:lnTo>
                    <a:lnTo>
                      <a:pt x="415" y="92"/>
                    </a:lnTo>
                    <a:lnTo>
                      <a:pt x="415" y="108"/>
                    </a:lnTo>
                    <a:lnTo>
                      <a:pt x="415" y="123"/>
                    </a:lnTo>
                    <a:lnTo>
                      <a:pt x="415" y="139"/>
                    </a:lnTo>
                    <a:lnTo>
                      <a:pt x="409" y="145"/>
                    </a:lnTo>
                    <a:lnTo>
                      <a:pt x="404" y="150"/>
                    </a:lnTo>
                    <a:lnTo>
                      <a:pt x="397" y="156"/>
                    </a:lnTo>
                    <a:lnTo>
                      <a:pt x="391" y="162"/>
                    </a:lnTo>
                    <a:lnTo>
                      <a:pt x="385" y="168"/>
                    </a:lnTo>
                    <a:lnTo>
                      <a:pt x="380" y="173"/>
                    </a:lnTo>
                    <a:lnTo>
                      <a:pt x="373" y="179"/>
                    </a:lnTo>
                    <a:lnTo>
                      <a:pt x="367" y="185"/>
                    </a:lnTo>
                    <a:lnTo>
                      <a:pt x="365" y="172"/>
                    </a:lnTo>
                    <a:lnTo>
                      <a:pt x="363" y="158"/>
                    </a:lnTo>
                    <a:lnTo>
                      <a:pt x="361" y="146"/>
                    </a:lnTo>
                    <a:lnTo>
                      <a:pt x="359" y="133"/>
                    </a:lnTo>
                    <a:lnTo>
                      <a:pt x="354" y="122"/>
                    </a:lnTo>
                    <a:lnTo>
                      <a:pt x="348" y="109"/>
                    </a:lnTo>
                    <a:lnTo>
                      <a:pt x="344" y="97"/>
                    </a:lnTo>
                    <a:lnTo>
                      <a:pt x="338" y="86"/>
                    </a:lnTo>
                    <a:lnTo>
                      <a:pt x="333" y="97"/>
                    </a:lnTo>
                    <a:lnTo>
                      <a:pt x="329" y="109"/>
                    </a:lnTo>
                    <a:lnTo>
                      <a:pt x="323" y="122"/>
                    </a:lnTo>
                    <a:lnTo>
                      <a:pt x="319" y="133"/>
                    </a:lnTo>
                    <a:lnTo>
                      <a:pt x="314" y="137"/>
                    </a:lnTo>
                    <a:lnTo>
                      <a:pt x="310" y="140"/>
                    </a:lnTo>
                    <a:lnTo>
                      <a:pt x="306" y="143"/>
                    </a:lnTo>
                    <a:lnTo>
                      <a:pt x="301" y="147"/>
                    </a:lnTo>
                    <a:lnTo>
                      <a:pt x="297" y="150"/>
                    </a:lnTo>
                    <a:lnTo>
                      <a:pt x="293" y="154"/>
                    </a:lnTo>
                    <a:lnTo>
                      <a:pt x="289" y="157"/>
                    </a:lnTo>
                    <a:lnTo>
                      <a:pt x="284" y="161"/>
                    </a:lnTo>
                    <a:lnTo>
                      <a:pt x="283" y="148"/>
                    </a:lnTo>
                    <a:lnTo>
                      <a:pt x="282" y="135"/>
                    </a:lnTo>
                    <a:lnTo>
                      <a:pt x="281" y="123"/>
                    </a:lnTo>
                    <a:lnTo>
                      <a:pt x="279" y="110"/>
                    </a:lnTo>
                    <a:lnTo>
                      <a:pt x="275" y="102"/>
                    </a:lnTo>
                    <a:lnTo>
                      <a:pt x="270" y="94"/>
                    </a:lnTo>
                    <a:lnTo>
                      <a:pt x="264" y="86"/>
                    </a:lnTo>
                    <a:lnTo>
                      <a:pt x="260" y="78"/>
                    </a:lnTo>
                    <a:lnTo>
                      <a:pt x="255" y="76"/>
                    </a:lnTo>
                    <a:lnTo>
                      <a:pt x="252" y="73"/>
                    </a:lnTo>
                    <a:lnTo>
                      <a:pt x="247" y="71"/>
                    </a:lnTo>
                    <a:lnTo>
                      <a:pt x="243" y="67"/>
                    </a:lnTo>
                    <a:lnTo>
                      <a:pt x="238" y="65"/>
                    </a:lnTo>
                    <a:lnTo>
                      <a:pt x="234" y="63"/>
                    </a:lnTo>
                    <a:lnTo>
                      <a:pt x="230" y="61"/>
                    </a:lnTo>
                    <a:lnTo>
                      <a:pt x="225" y="58"/>
                    </a:lnTo>
                    <a:close/>
                  </a:path>
                </a:pathLst>
              </a:custGeom>
              <a:solidFill>
                <a:srgbClr val="E5C1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4" name="Freeform 92"/>
              <p:cNvSpPr>
                <a:spLocks/>
              </p:cNvSpPr>
              <p:nvPr/>
            </p:nvSpPr>
            <p:spPr bwMode="auto">
              <a:xfrm>
                <a:off x="4598" y="2933"/>
                <a:ext cx="320" cy="253"/>
              </a:xfrm>
              <a:custGeom>
                <a:avLst/>
                <a:gdLst>
                  <a:gd name="T0" fmla="*/ 106 w 641"/>
                  <a:gd name="T1" fmla="*/ 54 h 506"/>
                  <a:gd name="T2" fmla="*/ 85 w 641"/>
                  <a:gd name="T3" fmla="*/ 90 h 506"/>
                  <a:gd name="T4" fmla="*/ 66 w 641"/>
                  <a:gd name="T5" fmla="*/ 120 h 506"/>
                  <a:gd name="T6" fmla="*/ 53 w 641"/>
                  <a:gd name="T7" fmla="*/ 135 h 506"/>
                  <a:gd name="T8" fmla="*/ 43 w 641"/>
                  <a:gd name="T9" fmla="*/ 132 h 506"/>
                  <a:gd name="T10" fmla="*/ 33 w 641"/>
                  <a:gd name="T11" fmla="*/ 127 h 506"/>
                  <a:gd name="T12" fmla="*/ 20 w 641"/>
                  <a:gd name="T13" fmla="*/ 120 h 506"/>
                  <a:gd name="T14" fmla="*/ 4 w 641"/>
                  <a:gd name="T15" fmla="*/ 112 h 506"/>
                  <a:gd name="T16" fmla="*/ 7 w 641"/>
                  <a:gd name="T17" fmla="*/ 121 h 506"/>
                  <a:gd name="T18" fmla="*/ 18 w 641"/>
                  <a:gd name="T19" fmla="*/ 135 h 506"/>
                  <a:gd name="T20" fmla="*/ 7 w 641"/>
                  <a:gd name="T21" fmla="*/ 186 h 506"/>
                  <a:gd name="T22" fmla="*/ 32 w 641"/>
                  <a:gd name="T23" fmla="*/ 235 h 506"/>
                  <a:gd name="T24" fmla="*/ 56 w 641"/>
                  <a:gd name="T25" fmla="*/ 239 h 506"/>
                  <a:gd name="T26" fmla="*/ 68 w 641"/>
                  <a:gd name="T27" fmla="*/ 234 h 506"/>
                  <a:gd name="T28" fmla="*/ 78 w 641"/>
                  <a:gd name="T29" fmla="*/ 223 h 506"/>
                  <a:gd name="T30" fmla="*/ 91 w 641"/>
                  <a:gd name="T31" fmla="*/ 212 h 506"/>
                  <a:gd name="T32" fmla="*/ 106 w 641"/>
                  <a:gd name="T33" fmla="*/ 201 h 506"/>
                  <a:gd name="T34" fmla="*/ 121 w 641"/>
                  <a:gd name="T35" fmla="*/ 201 h 506"/>
                  <a:gd name="T36" fmla="*/ 135 w 641"/>
                  <a:gd name="T37" fmla="*/ 202 h 506"/>
                  <a:gd name="T38" fmla="*/ 151 w 641"/>
                  <a:gd name="T39" fmla="*/ 219 h 506"/>
                  <a:gd name="T40" fmla="*/ 168 w 641"/>
                  <a:gd name="T41" fmla="*/ 225 h 506"/>
                  <a:gd name="T42" fmla="*/ 179 w 641"/>
                  <a:gd name="T43" fmla="*/ 224 h 506"/>
                  <a:gd name="T44" fmla="*/ 188 w 641"/>
                  <a:gd name="T45" fmla="*/ 223 h 506"/>
                  <a:gd name="T46" fmla="*/ 200 w 641"/>
                  <a:gd name="T47" fmla="*/ 233 h 506"/>
                  <a:gd name="T48" fmla="*/ 212 w 641"/>
                  <a:gd name="T49" fmla="*/ 248 h 506"/>
                  <a:gd name="T50" fmla="*/ 224 w 641"/>
                  <a:gd name="T51" fmla="*/ 240 h 506"/>
                  <a:gd name="T52" fmla="*/ 230 w 641"/>
                  <a:gd name="T53" fmla="*/ 222 h 506"/>
                  <a:gd name="T54" fmla="*/ 237 w 641"/>
                  <a:gd name="T55" fmla="*/ 236 h 506"/>
                  <a:gd name="T56" fmla="*/ 251 w 641"/>
                  <a:gd name="T57" fmla="*/ 250 h 506"/>
                  <a:gd name="T58" fmla="*/ 289 w 641"/>
                  <a:gd name="T59" fmla="*/ 238 h 506"/>
                  <a:gd name="T60" fmla="*/ 300 w 641"/>
                  <a:gd name="T61" fmla="*/ 186 h 506"/>
                  <a:gd name="T62" fmla="*/ 309 w 641"/>
                  <a:gd name="T63" fmla="*/ 152 h 506"/>
                  <a:gd name="T64" fmla="*/ 318 w 641"/>
                  <a:gd name="T65" fmla="*/ 126 h 506"/>
                  <a:gd name="T66" fmla="*/ 310 w 641"/>
                  <a:gd name="T67" fmla="*/ 127 h 506"/>
                  <a:gd name="T68" fmla="*/ 296 w 641"/>
                  <a:gd name="T69" fmla="*/ 137 h 506"/>
                  <a:gd name="T70" fmla="*/ 282 w 641"/>
                  <a:gd name="T71" fmla="*/ 150 h 506"/>
                  <a:gd name="T72" fmla="*/ 268 w 641"/>
                  <a:gd name="T73" fmla="*/ 163 h 506"/>
                  <a:gd name="T74" fmla="*/ 265 w 641"/>
                  <a:gd name="T75" fmla="*/ 148 h 506"/>
                  <a:gd name="T76" fmla="*/ 269 w 641"/>
                  <a:gd name="T77" fmla="*/ 115 h 506"/>
                  <a:gd name="T78" fmla="*/ 268 w 641"/>
                  <a:gd name="T79" fmla="*/ 91 h 506"/>
                  <a:gd name="T80" fmla="*/ 257 w 641"/>
                  <a:gd name="T81" fmla="*/ 106 h 506"/>
                  <a:gd name="T82" fmla="*/ 244 w 641"/>
                  <a:gd name="T83" fmla="*/ 120 h 506"/>
                  <a:gd name="T84" fmla="*/ 231 w 641"/>
                  <a:gd name="T85" fmla="*/ 129 h 506"/>
                  <a:gd name="T86" fmla="*/ 234 w 641"/>
                  <a:gd name="T87" fmla="*/ 75 h 506"/>
                  <a:gd name="T88" fmla="*/ 221 w 641"/>
                  <a:gd name="T89" fmla="*/ 13 h 506"/>
                  <a:gd name="T90" fmla="*/ 203 w 641"/>
                  <a:gd name="T91" fmla="*/ 29 h 506"/>
                  <a:gd name="T92" fmla="*/ 202 w 641"/>
                  <a:gd name="T93" fmla="*/ 60 h 506"/>
                  <a:gd name="T94" fmla="*/ 193 w 641"/>
                  <a:gd name="T95" fmla="*/ 76 h 506"/>
                  <a:gd name="T96" fmla="*/ 180 w 641"/>
                  <a:gd name="T97" fmla="*/ 88 h 506"/>
                  <a:gd name="T98" fmla="*/ 173 w 641"/>
                  <a:gd name="T99" fmla="*/ 73 h 506"/>
                  <a:gd name="T100" fmla="*/ 165 w 641"/>
                  <a:gd name="T101" fmla="*/ 50 h 506"/>
                  <a:gd name="T102" fmla="*/ 156 w 641"/>
                  <a:gd name="T103" fmla="*/ 61 h 506"/>
                  <a:gd name="T104" fmla="*/ 141 w 641"/>
                  <a:gd name="T105" fmla="*/ 77 h 506"/>
                  <a:gd name="T106" fmla="*/ 136 w 641"/>
                  <a:gd name="T107" fmla="*/ 62 h 506"/>
                  <a:gd name="T108" fmla="*/ 128 w 641"/>
                  <a:gd name="T109" fmla="*/ 45 h 506"/>
                  <a:gd name="T110" fmla="*/ 114 w 641"/>
                  <a:gd name="T111" fmla="*/ 34 h 50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41"/>
                  <a:gd name="T169" fmla="*/ 0 h 506"/>
                  <a:gd name="T170" fmla="*/ 641 w 641"/>
                  <a:gd name="T171" fmla="*/ 506 h 50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41" h="506">
                    <a:moveTo>
                      <a:pt x="221" y="63"/>
                    </a:moveTo>
                    <a:lnTo>
                      <a:pt x="218" y="78"/>
                    </a:lnTo>
                    <a:lnTo>
                      <a:pt x="216" y="92"/>
                    </a:lnTo>
                    <a:lnTo>
                      <a:pt x="213" y="107"/>
                    </a:lnTo>
                    <a:lnTo>
                      <a:pt x="211" y="122"/>
                    </a:lnTo>
                    <a:lnTo>
                      <a:pt x="197" y="149"/>
                    </a:lnTo>
                    <a:lnTo>
                      <a:pt x="185" y="167"/>
                    </a:lnTo>
                    <a:lnTo>
                      <a:pt x="171" y="180"/>
                    </a:lnTo>
                    <a:lnTo>
                      <a:pt x="159" y="190"/>
                    </a:lnTo>
                    <a:lnTo>
                      <a:pt x="149" y="202"/>
                    </a:lnTo>
                    <a:lnTo>
                      <a:pt x="140" y="217"/>
                    </a:lnTo>
                    <a:lnTo>
                      <a:pt x="133" y="240"/>
                    </a:lnTo>
                    <a:lnTo>
                      <a:pt x="127" y="272"/>
                    </a:lnTo>
                    <a:lnTo>
                      <a:pt x="120" y="271"/>
                    </a:lnTo>
                    <a:lnTo>
                      <a:pt x="113" y="271"/>
                    </a:lnTo>
                    <a:lnTo>
                      <a:pt x="106" y="270"/>
                    </a:lnTo>
                    <a:lnTo>
                      <a:pt x="99" y="270"/>
                    </a:lnTo>
                    <a:lnTo>
                      <a:pt x="95" y="267"/>
                    </a:lnTo>
                    <a:lnTo>
                      <a:pt x="90" y="265"/>
                    </a:lnTo>
                    <a:lnTo>
                      <a:pt x="86" y="263"/>
                    </a:lnTo>
                    <a:lnTo>
                      <a:pt x="81" y="260"/>
                    </a:lnTo>
                    <a:lnTo>
                      <a:pt x="76" y="258"/>
                    </a:lnTo>
                    <a:lnTo>
                      <a:pt x="72" y="256"/>
                    </a:lnTo>
                    <a:lnTo>
                      <a:pt x="67" y="253"/>
                    </a:lnTo>
                    <a:lnTo>
                      <a:pt x="63" y="251"/>
                    </a:lnTo>
                    <a:lnTo>
                      <a:pt x="54" y="248"/>
                    </a:lnTo>
                    <a:lnTo>
                      <a:pt x="48" y="243"/>
                    </a:lnTo>
                    <a:lnTo>
                      <a:pt x="40" y="240"/>
                    </a:lnTo>
                    <a:lnTo>
                      <a:pt x="31" y="235"/>
                    </a:lnTo>
                    <a:lnTo>
                      <a:pt x="23" y="232"/>
                    </a:lnTo>
                    <a:lnTo>
                      <a:pt x="16" y="228"/>
                    </a:lnTo>
                    <a:lnTo>
                      <a:pt x="8" y="224"/>
                    </a:lnTo>
                    <a:lnTo>
                      <a:pt x="0" y="220"/>
                    </a:lnTo>
                    <a:lnTo>
                      <a:pt x="5" y="227"/>
                    </a:lnTo>
                    <a:lnTo>
                      <a:pt x="11" y="234"/>
                    </a:lnTo>
                    <a:lnTo>
                      <a:pt x="15" y="241"/>
                    </a:lnTo>
                    <a:lnTo>
                      <a:pt x="21" y="248"/>
                    </a:lnTo>
                    <a:lnTo>
                      <a:pt x="26" y="256"/>
                    </a:lnTo>
                    <a:lnTo>
                      <a:pt x="31" y="263"/>
                    </a:lnTo>
                    <a:lnTo>
                      <a:pt x="36" y="270"/>
                    </a:lnTo>
                    <a:lnTo>
                      <a:pt x="41" y="277"/>
                    </a:lnTo>
                    <a:lnTo>
                      <a:pt x="28" y="310"/>
                    </a:lnTo>
                    <a:lnTo>
                      <a:pt x="20" y="341"/>
                    </a:lnTo>
                    <a:lnTo>
                      <a:pt x="15" y="372"/>
                    </a:lnTo>
                    <a:lnTo>
                      <a:pt x="16" y="400"/>
                    </a:lnTo>
                    <a:lnTo>
                      <a:pt x="25" y="426"/>
                    </a:lnTo>
                    <a:lnTo>
                      <a:pt x="40" y="449"/>
                    </a:lnTo>
                    <a:lnTo>
                      <a:pt x="64" y="469"/>
                    </a:lnTo>
                    <a:lnTo>
                      <a:pt x="96" y="486"/>
                    </a:lnTo>
                    <a:lnTo>
                      <a:pt x="102" y="483"/>
                    </a:lnTo>
                    <a:lnTo>
                      <a:pt x="107" y="480"/>
                    </a:lnTo>
                    <a:lnTo>
                      <a:pt x="113" y="477"/>
                    </a:lnTo>
                    <a:lnTo>
                      <a:pt x="120" y="475"/>
                    </a:lnTo>
                    <a:lnTo>
                      <a:pt x="126" y="472"/>
                    </a:lnTo>
                    <a:lnTo>
                      <a:pt x="132" y="470"/>
                    </a:lnTo>
                    <a:lnTo>
                      <a:pt x="137" y="467"/>
                    </a:lnTo>
                    <a:lnTo>
                      <a:pt x="143" y="464"/>
                    </a:lnTo>
                    <a:lnTo>
                      <a:pt x="148" y="457"/>
                    </a:lnTo>
                    <a:lnTo>
                      <a:pt x="152" y="450"/>
                    </a:lnTo>
                    <a:lnTo>
                      <a:pt x="157" y="445"/>
                    </a:lnTo>
                    <a:lnTo>
                      <a:pt x="162" y="438"/>
                    </a:lnTo>
                    <a:lnTo>
                      <a:pt x="168" y="433"/>
                    </a:lnTo>
                    <a:lnTo>
                      <a:pt x="177" y="429"/>
                    </a:lnTo>
                    <a:lnTo>
                      <a:pt x="183" y="423"/>
                    </a:lnTo>
                    <a:lnTo>
                      <a:pt x="192" y="418"/>
                    </a:lnTo>
                    <a:lnTo>
                      <a:pt x="198" y="412"/>
                    </a:lnTo>
                    <a:lnTo>
                      <a:pt x="206" y="408"/>
                    </a:lnTo>
                    <a:lnTo>
                      <a:pt x="213" y="402"/>
                    </a:lnTo>
                    <a:lnTo>
                      <a:pt x="221" y="397"/>
                    </a:lnTo>
                    <a:lnTo>
                      <a:pt x="228" y="399"/>
                    </a:lnTo>
                    <a:lnTo>
                      <a:pt x="235" y="400"/>
                    </a:lnTo>
                    <a:lnTo>
                      <a:pt x="242" y="401"/>
                    </a:lnTo>
                    <a:lnTo>
                      <a:pt x="250" y="401"/>
                    </a:lnTo>
                    <a:lnTo>
                      <a:pt x="257" y="402"/>
                    </a:lnTo>
                    <a:lnTo>
                      <a:pt x="264" y="403"/>
                    </a:lnTo>
                    <a:lnTo>
                      <a:pt x="271" y="404"/>
                    </a:lnTo>
                    <a:lnTo>
                      <a:pt x="278" y="406"/>
                    </a:lnTo>
                    <a:lnTo>
                      <a:pt x="286" y="416"/>
                    </a:lnTo>
                    <a:lnTo>
                      <a:pt x="295" y="427"/>
                    </a:lnTo>
                    <a:lnTo>
                      <a:pt x="303" y="438"/>
                    </a:lnTo>
                    <a:lnTo>
                      <a:pt x="311" y="449"/>
                    </a:lnTo>
                    <a:lnTo>
                      <a:pt x="319" y="449"/>
                    </a:lnTo>
                    <a:lnTo>
                      <a:pt x="327" y="449"/>
                    </a:lnTo>
                    <a:lnTo>
                      <a:pt x="337" y="449"/>
                    </a:lnTo>
                    <a:lnTo>
                      <a:pt x="345" y="449"/>
                    </a:lnTo>
                    <a:lnTo>
                      <a:pt x="349" y="449"/>
                    </a:lnTo>
                    <a:lnTo>
                      <a:pt x="354" y="448"/>
                    </a:lnTo>
                    <a:lnTo>
                      <a:pt x="358" y="448"/>
                    </a:lnTo>
                    <a:lnTo>
                      <a:pt x="363" y="447"/>
                    </a:lnTo>
                    <a:lnTo>
                      <a:pt x="367" y="447"/>
                    </a:lnTo>
                    <a:lnTo>
                      <a:pt x="371" y="447"/>
                    </a:lnTo>
                    <a:lnTo>
                      <a:pt x="376" y="446"/>
                    </a:lnTo>
                    <a:lnTo>
                      <a:pt x="380" y="446"/>
                    </a:lnTo>
                    <a:lnTo>
                      <a:pt x="387" y="452"/>
                    </a:lnTo>
                    <a:lnTo>
                      <a:pt x="393" y="458"/>
                    </a:lnTo>
                    <a:lnTo>
                      <a:pt x="400" y="465"/>
                    </a:lnTo>
                    <a:lnTo>
                      <a:pt x="406" y="471"/>
                    </a:lnTo>
                    <a:lnTo>
                      <a:pt x="413" y="479"/>
                    </a:lnTo>
                    <a:lnTo>
                      <a:pt x="420" y="487"/>
                    </a:lnTo>
                    <a:lnTo>
                      <a:pt x="425" y="496"/>
                    </a:lnTo>
                    <a:lnTo>
                      <a:pt x="432" y="505"/>
                    </a:lnTo>
                    <a:lnTo>
                      <a:pt x="438" y="496"/>
                    </a:lnTo>
                    <a:lnTo>
                      <a:pt x="443" y="487"/>
                    </a:lnTo>
                    <a:lnTo>
                      <a:pt x="448" y="479"/>
                    </a:lnTo>
                    <a:lnTo>
                      <a:pt x="454" y="471"/>
                    </a:lnTo>
                    <a:lnTo>
                      <a:pt x="456" y="462"/>
                    </a:lnTo>
                    <a:lnTo>
                      <a:pt x="458" y="453"/>
                    </a:lnTo>
                    <a:lnTo>
                      <a:pt x="460" y="444"/>
                    </a:lnTo>
                    <a:lnTo>
                      <a:pt x="461" y="434"/>
                    </a:lnTo>
                    <a:lnTo>
                      <a:pt x="466" y="447"/>
                    </a:lnTo>
                    <a:lnTo>
                      <a:pt x="469" y="458"/>
                    </a:lnTo>
                    <a:lnTo>
                      <a:pt x="474" y="471"/>
                    </a:lnTo>
                    <a:lnTo>
                      <a:pt x="477" y="484"/>
                    </a:lnTo>
                    <a:lnTo>
                      <a:pt x="485" y="490"/>
                    </a:lnTo>
                    <a:lnTo>
                      <a:pt x="494" y="494"/>
                    </a:lnTo>
                    <a:lnTo>
                      <a:pt x="502" y="500"/>
                    </a:lnTo>
                    <a:lnTo>
                      <a:pt x="510" y="506"/>
                    </a:lnTo>
                    <a:lnTo>
                      <a:pt x="540" y="502"/>
                    </a:lnTo>
                    <a:lnTo>
                      <a:pt x="563" y="491"/>
                    </a:lnTo>
                    <a:lnTo>
                      <a:pt x="578" y="475"/>
                    </a:lnTo>
                    <a:lnTo>
                      <a:pt x="589" y="453"/>
                    </a:lnTo>
                    <a:lnTo>
                      <a:pt x="595" y="429"/>
                    </a:lnTo>
                    <a:lnTo>
                      <a:pt x="598" y="401"/>
                    </a:lnTo>
                    <a:lnTo>
                      <a:pt x="601" y="372"/>
                    </a:lnTo>
                    <a:lnTo>
                      <a:pt x="604" y="342"/>
                    </a:lnTo>
                    <a:lnTo>
                      <a:pt x="608" y="330"/>
                    </a:lnTo>
                    <a:lnTo>
                      <a:pt x="613" y="316"/>
                    </a:lnTo>
                    <a:lnTo>
                      <a:pt x="618" y="303"/>
                    </a:lnTo>
                    <a:lnTo>
                      <a:pt x="622" y="290"/>
                    </a:lnTo>
                    <a:lnTo>
                      <a:pt x="627" y="278"/>
                    </a:lnTo>
                    <a:lnTo>
                      <a:pt x="631" y="264"/>
                    </a:lnTo>
                    <a:lnTo>
                      <a:pt x="636" y="251"/>
                    </a:lnTo>
                    <a:lnTo>
                      <a:pt x="641" y="239"/>
                    </a:lnTo>
                    <a:lnTo>
                      <a:pt x="634" y="243"/>
                    </a:lnTo>
                    <a:lnTo>
                      <a:pt x="627" y="249"/>
                    </a:lnTo>
                    <a:lnTo>
                      <a:pt x="620" y="253"/>
                    </a:lnTo>
                    <a:lnTo>
                      <a:pt x="613" y="259"/>
                    </a:lnTo>
                    <a:lnTo>
                      <a:pt x="606" y="264"/>
                    </a:lnTo>
                    <a:lnTo>
                      <a:pt x="599" y="270"/>
                    </a:lnTo>
                    <a:lnTo>
                      <a:pt x="592" y="274"/>
                    </a:lnTo>
                    <a:lnTo>
                      <a:pt x="585" y="280"/>
                    </a:lnTo>
                    <a:lnTo>
                      <a:pt x="578" y="287"/>
                    </a:lnTo>
                    <a:lnTo>
                      <a:pt x="572" y="293"/>
                    </a:lnTo>
                    <a:lnTo>
                      <a:pt x="565" y="300"/>
                    </a:lnTo>
                    <a:lnTo>
                      <a:pt x="558" y="305"/>
                    </a:lnTo>
                    <a:lnTo>
                      <a:pt x="551" y="312"/>
                    </a:lnTo>
                    <a:lnTo>
                      <a:pt x="544" y="319"/>
                    </a:lnTo>
                    <a:lnTo>
                      <a:pt x="537" y="325"/>
                    </a:lnTo>
                    <a:lnTo>
                      <a:pt x="530" y="332"/>
                    </a:lnTo>
                    <a:lnTo>
                      <a:pt x="530" y="319"/>
                    </a:lnTo>
                    <a:lnTo>
                      <a:pt x="530" y="308"/>
                    </a:lnTo>
                    <a:lnTo>
                      <a:pt x="530" y="295"/>
                    </a:lnTo>
                    <a:lnTo>
                      <a:pt x="530" y="283"/>
                    </a:lnTo>
                    <a:lnTo>
                      <a:pt x="534" y="265"/>
                    </a:lnTo>
                    <a:lnTo>
                      <a:pt x="537" y="248"/>
                    </a:lnTo>
                    <a:lnTo>
                      <a:pt x="539" y="230"/>
                    </a:lnTo>
                    <a:lnTo>
                      <a:pt x="543" y="212"/>
                    </a:lnTo>
                    <a:lnTo>
                      <a:pt x="540" y="202"/>
                    </a:lnTo>
                    <a:lnTo>
                      <a:pt x="538" y="191"/>
                    </a:lnTo>
                    <a:lnTo>
                      <a:pt x="536" y="181"/>
                    </a:lnTo>
                    <a:lnTo>
                      <a:pt x="534" y="172"/>
                    </a:lnTo>
                    <a:lnTo>
                      <a:pt x="528" y="184"/>
                    </a:lnTo>
                    <a:lnTo>
                      <a:pt x="521" y="198"/>
                    </a:lnTo>
                    <a:lnTo>
                      <a:pt x="514" y="212"/>
                    </a:lnTo>
                    <a:lnTo>
                      <a:pt x="507" y="226"/>
                    </a:lnTo>
                    <a:lnTo>
                      <a:pt x="501" y="230"/>
                    </a:lnTo>
                    <a:lnTo>
                      <a:pt x="494" y="235"/>
                    </a:lnTo>
                    <a:lnTo>
                      <a:pt x="489" y="240"/>
                    </a:lnTo>
                    <a:lnTo>
                      <a:pt x="483" y="244"/>
                    </a:lnTo>
                    <a:lnTo>
                      <a:pt x="476" y="249"/>
                    </a:lnTo>
                    <a:lnTo>
                      <a:pt x="470" y="252"/>
                    </a:lnTo>
                    <a:lnTo>
                      <a:pt x="463" y="257"/>
                    </a:lnTo>
                    <a:lnTo>
                      <a:pt x="458" y="262"/>
                    </a:lnTo>
                    <a:lnTo>
                      <a:pt x="460" y="222"/>
                    </a:lnTo>
                    <a:lnTo>
                      <a:pt x="463" y="184"/>
                    </a:lnTo>
                    <a:lnTo>
                      <a:pt x="468" y="149"/>
                    </a:lnTo>
                    <a:lnTo>
                      <a:pt x="470" y="114"/>
                    </a:lnTo>
                    <a:lnTo>
                      <a:pt x="468" y="82"/>
                    </a:lnTo>
                    <a:lnTo>
                      <a:pt x="460" y="53"/>
                    </a:lnTo>
                    <a:lnTo>
                      <a:pt x="443" y="25"/>
                    </a:lnTo>
                    <a:lnTo>
                      <a:pt x="415" y="0"/>
                    </a:lnTo>
                    <a:lnTo>
                      <a:pt x="413" y="19"/>
                    </a:lnTo>
                    <a:lnTo>
                      <a:pt x="410" y="38"/>
                    </a:lnTo>
                    <a:lnTo>
                      <a:pt x="407" y="57"/>
                    </a:lnTo>
                    <a:lnTo>
                      <a:pt x="405" y="76"/>
                    </a:lnTo>
                    <a:lnTo>
                      <a:pt x="405" y="91"/>
                    </a:lnTo>
                    <a:lnTo>
                      <a:pt x="405" y="105"/>
                    </a:lnTo>
                    <a:lnTo>
                      <a:pt x="405" y="120"/>
                    </a:lnTo>
                    <a:lnTo>
                      <a:pt x="405" y="135"/>
                    </a:lnTo>
                    <a:lnTo>
                      <a:pt x="399" y="141"/>
                    </a:lnTo>
                    <a:lnTo>
                      <a:pt x="393" y="146"/>
                    </a:lnTo>
                    <a:lnTo>
                      <a:pt x="386" y="152"/>
                    </a:lnTo>
                    <a:lnTo>
                      <a:pt x="380" y="158"/>
                    </a:lnTo>
                    <a:lnTo>
                      <a:pt x="373" y="164"/>
                    </a:lnTo>
                    <a:lnTo>
                      <a:pt x="368" y="169"/>
                    </a:lnTo>
                    <a:lnTo>
                      <a:pt x="361" y="175"/>
                    </a:lnTo>
                    <a:lnTo>
                      <a:pt x="355" y="181"/>
                    </a:lnTo>
                    <a:lnTo>
                      <a:pt x="353" y="169"/>
                    </a:lnTo>
                    <a:lnTo>
                      <a:pt x="350" y="157"/>
                    </a:lnTo>
                    <a:lnTo>
                      <a:pt x="347" y="145"/>
                    </a:lnTo>
                    <a:lnTo>
                      <a:pt x="345" y="134"/>
                    </a:lnTo>
                    <a:lnTo>
                      <a:pt x="340" y="122"/>
                    </a:lnTo>
                    <a:lnTo>
                      <a:pt x="335" y="111"/>
                    </a:lnTo>
                    <a:lnTo>
                      <a:pt x="331" y="100"/>
                    </a:lnTo>
                    <a:lnTo>
                      <a:pt x="326" y="89"/>
                    </a:lnTo>
                    <a:lnTo>
                      <a:pt x="322" y="100"/>
                    </a:lnTo>
                    <a:lnTo>
                      <a:pt x="317" y="111"/>
                    </a:lnTo>
                    <a:lnTo>
                      <a:pt x="312" y="122"/>
                    </a:lnTo>
                    <a:lnTo>
                      <a:pt x="308" y="134"/>
                    </a:lnTo>
                    <a:lnTo>
                      <a:pt x="300" y="139"/>
                    </a:lnTo>
                    <a:lnTo>
                      <a:pt x="292" y="146"/>
                    </a:lnTo>
                    <a:lnTo>
                      <a:pt x="282" y="153"/>
                    </a:lnTo>
                    <a:lnTo>
                      <a:pt x="274" y="159"/>
                    </a:lnTo>
                    <a:lnTo>
                      <a:pt x="273" y="148"/>
                    </a:lnTo>
                    <a:lnTo>
                      <a:pt x="273" y="135"/>
                    </a:lnTo>
                    <a:lnTo>
                      <a:pt x="272" y="123"/>
                    </a:lnTo>
                    <a:lnTo>
                      <a:pt x="271" y="112"/>
                    </a:lnTo>
                    <a:lnTo>
                      <a:pt x="266" y="104"/>
                    </a:lnTo>
                    <a:lnTo>
                      <a:pt x="262" y="97"/>
                    </a:lnTo>
                    <a:lnTo>
                      <a:pt x="257" y="90"/>
                    </a:lnTo>
                    <a:lnTo>
                      <a:pt x="253" y="82"/>
                    </a:lnTo>
                    <a:lnTo>
                      <a:pt x="244" y="77"/>
                    </a:lnTo>
                    <a:lnTo>
                      <a:pt x="236" y="73"/>
                    </a:lnTo>
                    <a:lnTo>
                      <a:pt x="228" y="68"/>
                    </a:lnTo>
                    <a:lnTo>
                      <a:pt x="221" y="63"/>
                    </a:lnTo>
                    <a:close/>
                  </a:path>
                </a:pathLst>
              </a:custGeom>
              <a:solidFill>
                <a:srgbClr val="EACC0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5" name="Freeform 93"/>
              <p:cNvSpPr>
                <a:spLocks/>
              </p:cNvSpPr>
              <p:nvPr/>
            </p:nvSpPr>
            <p:spPr bwMode="auto">
              <a:xfrm>
                <a:off x="4605" y="2947"/>
                <a:ext cx="306" cy="238"/>
              </a:xfrm>
              <a:custGeom>
                <a:avLst/>
                <a:gdLst>
                  <a:gd name="T0" fmla="*/ 104 w 613"/>
                  <a:gd name="T1" fmla="*/ 55 h 475"/>
                  <a:gd name="T2" fmla="*/ 85 w 613"/>
                  <a:gd name="T3" fmla="*/ 89 h 475"/>
                  <a:gd name="T4" fmla="*/ 66 w 613"/>
                  <a:gd name="T5" fmla="*/ 117 h 475"/>
                  <a:gd name="T6" fmla="*/ 53 w 613"/>
                  <a:gd name="T7" fmla="*/ 130 h 475"/>
                  <a:gd name="T8" fmla="*/ 38 w 613"/>
                  <a:gd name="T9" fmla="*/ 123 h 475"/>
                  <a:gd name="T10" fmla="*/ 21 w 613"/>
                  <a:gd name="T11" fmla="*/ 115 h 475"/>
                  <a:gd name="T12" fmla="*/ 4 w 613"/>
                  <a:gd name="T13" fmla="*/ 108 h 475"/>
                  <a:gd name="T14" fmla="*/ 9 w 613"/>
                  <a:gd name="T15" fmla="*/ 116 h 475"/>
                  <a:gd name="T16" fmla="*/ 21 w 613"/>
                  <a:gd name="T17" fmla="*/ 129 h 475"/>
                  <a:gd name="T18" fmla="*/ 12 w 613"/>
                  <a:gd name="T19" fmla="*/ 176 h 475"/>
                  <a:gd name="T20" fmla="*/ 34 w 613"/>
                  <a:gd name="T21" fmla="*/ 222 h 475"/>
                  <a:gd name="T22" fmla="*/ 57 w 613"/>
                  <a:gd name="T23" fmla="*/ 225 h 475"/>
                  <a:gd name="T24" fmla="*/ 68 w 613"/>
                  <a:gd name="T25" fmla="*/ 220 h 475"/>
                  <a:gd name="T26" fmla="*/ 77 w 613"/>
                  <a:gd name="T27" fmla="*/ 210 h 475"/>
                  <a:gd name="T28" fmla="*/ 90 w 613"/>
                  <a:gd name="T29" fmla="*/ 201 h 475"/>
                  <a:gd name="T30" fmla="*/ 103 w 613"/>
                  <a:gd name="T31" fmla="*/ 191 h 475"/>
                  <a:gd name="T32" fmla="*/ 116 w 613"/>
                  <a:gd name="T33" fmla="*/ 190 h 475"/>
                  <a:gd name="T34" fmla="*/ 130 w 613"/>
                  <a:gd name="T35" fmla="*/ 191 h 475"/>
                  <a:gd name="T36" fmla="*/ 144 w 613"/>
                  <a:gd name="T37" fmla="*/ 207 h 475"/>
                  <a:gd name="T38" fmla="*/ 160 w 613"/>
                  <a:gd name="T39" fmla="*/ 213 h 475"/>
                  <a:gd name="T40" fmla="*/ 170 w 613"/>
                  <a:gd name="T41" fmla="*/ 212 h 475"/>
                  <a:gd name="T42" fmla="*/ 178 w 613"/>
                  <a:gd name="T43" fmla="*/ 211 h 475"/>
                  <a:gd name="T44" fmla="*/ 189 w 613"/>
                  <a:gd name="T45" fmla="*/ 220 h 475"/>
                  <a:gd name="T46" fmla="*/ 201 w 613"/>
                  <a:gd name="T47" fmla="*/ 234 h 475"/>
                  <a:gd name="T48" fmla="*/ 212 w 613"/>
                  <a:gd name="T49" fmla="*/ 226 h 475"/>
                  <a:gd name="T50" fmla="*/ 217 w 613"/>
                  <a:gd name="T51" fmla="*/ 210 h 475"/>
                  <a:gd name="T52" fmla="*/ 223 w 613"/>
                  <a:gd name="T53" fmla="*/ 222 h 475"/>
                  <a:gd name="T54" fmla="*/ 237 w 613"/>
                  <a:gd name="T55" fmla="*/ 235 h 475"/>
                  <a:gd name="T56" fmla="*/ 272 w 613"/>
                  <a:gd name="T57" fmla="*/ 224 h 475"/>
                  <a:gd name="T58" fmla="*/ 283 w 613"/>
                  <a:gd name="T59" fmla="*/ 177 h 475"/>
                  <a:gd name="T60" fmla="*/ 292 w 613"/>
                  <a:gd name="T61" fmla="*/ 145 h 475"/>
                  <a:gd name="T62" fmla="*/ 303 w 613"/>
                  <a:gd name="T63" fmla="*/ 121 h 475"/>
                  <a:gd name="T64" fmla="*/ 295 w 613"/>
                  <a:gd name="T65" fmla="*/ 122 h 475"/>
                  <a:gd name="T66" fmla="*/ 280 w 613"/>
                  <a:gd name="T67" fmla="*/ 132 h 475"/>
                  <a:gd name="T68" fmla="*/ 266 w 613"/>
                  <a:gd name="T69" fmla="*/ 144 h 475"/>
                  <a:gd name="T70" fmla="*/ 253 w 613"/>
                  <a:gd name="T71" fmla="*/ 155 h 475"/>
                  <a:gd name="T72" fmla="*/ 250 w 613"/>
                  <a:gd name="T73" fmla="*/ 142 h 475"/>
                  <a:gd name="T74" fmla="*/ 256 w 613"/>
                  <a:gd name="T75" fmla="*/ 110 h 475"/>
                  <a:gd name="T76" fmla="*/ 257 w 613"/>
                  <a:gd name="T77" fmla="*/ 88 h 475"/>
                  <a:gd name="T78" fmla="*/ 245 w 613"/>
                  <a:gd name="T79" fmla="*/ 102 h 475"/>
                  <a:gd name="T80" fmla="*/ 231 w 613"/>
                  <a:gd name="T81" fmla="*/ 115 h 475"/>
                  <a:gd name="T82" fmla="*/ 219 w 613"/>
                  <a:gd name="T83" fmla="*/ 123 h 475"/>
                  <a:gd name="T84" fmla="*/ 223 w 613"/>
                  <a:gd name="T85" fmla="*/ 72 h 475"/>
                  <a:gd name="T86" fmla="*/ 216 w 613"/>
                  <a:gd name="T87" fmla="*/ 12 h 475"/>
                  <a:gd name="T88" fmla="*/ 198 w 613"/>
                  <a:gd name="T89" fmla="*/ 28 h 475"/>
                  <a:gd name="T90" fmla="*/ 196 w 613"/>
                  <a:gd name="T91" fmla="*/ 58 h 475"/>
                  <a:gd name="T92" fmla="*/ 186 w 613"/>
                  <a:gd name="T93" fmla="*/ 74 h 475"/>
                  <a:gd name="T94" fmla="*/ 173 w 613"/>
                  <a:gd name="T95" fmla="*/ 86 h 475"/>
                  <a:gd name="T96" fmla="*/ 165 w 613"/>
                  <a:gd name="T97" fmla="*/ 72 h 475"/>
                  <a:gd name="T98" fmla="*/ 158 w 613"/>
                  <a:gd name="T99" fmla="*/ 51 h 475"/>
                  <a:gd name="T100" fmla="*/ 149 w 613"/>
                  <a:gd name="T101" fmla="*/ 61 h 475"/>
                  <a:gd name="T102" fmla="*/ 136 w 613"/>
                  <a:gd name="T103" fmla="*/ 76 h 475"/>
                  <a:gd name="T104" fmla="*/ 131 w 613"/>
                  <a:gd name="T105" fmla="*/ 62 h 475"/>
                  <a:gd name="T106" fmla="*/ 124 w 613"/>
                  <a:gd name="T107" fmla="*/ 46 h 475"/>
                  <a:gd name="T108" fmla="*/ 110 w 613"/>
                  <a:gd name="T109" fmla="*/ 36 h 47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13"/>
                  <a:gd name="T166" fmla="*/ 0 h 475"/>
                  <a:gd name="T167" fmla="*/ 613 w 613"/>
                  <a:gd name="T168" fmla="*/ 475 h 47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13" h="475">
                    <a:moveTo>
                      <a:pt x="213" y="68"/>
                    </a:moveTo>
                    <a:lnTo>
                      <a:pt x="212" y="82"/>
                    </a:lnTo>
                    <a:lnTo>
                      <a:pt x="210" y="95"/>
                    </a:lnTo>
                    <a:lnTo>
                      <a:pt x="209" y="109"/>
                    </a:lnTo>
                    <a:lnTo>
                      <a:pt x="208" y="122"/>
                    </a:lnTo>
                    <a:lnTo>
                      <a:pt x="194" y="147"/>
                    </a:lnTo>
                    <a:lnTo>
                      <a:pt x="181" y="164"/>
                    </a:lnTo>
                    <a:lnTo>
                      <a:pt x="170" y="177"/>
                    </a:lnTo>
                    <a:lnTo>
                      <a:pt x="158" y="187"/>
                    </a:lnTo>
                    <a:lnTo>
                      <a:pt x="148" y="198"/>
                    </a:lnTo>
                    <a:lnTo>
                      <a:pt x="139" y="213"/>
                    </a:lnTo>
                    <a:lnTo>
                      <a:pt x="132" y="234"/>
                    </a:lnTo>
                    <a:lnTo>
                      <a:pt x="127" y="264"/>
                    </a:lnTo>
                    <a:lnTo>
                      <a:pt x="121" y="262"/>
                    </a:lnTo>
                    <a:lnTo>
                      <a:pt x="114" y="260"/>
                    </a:lnTo>
                    <a:lnTo>
                      <a:pt x="107" y="259"/>
                    </a:lnTo>
                    <a:lnTo>
                      <a:pt x="102" y="258"/>
                    </a:lnTo>
                    <a:lnTo>
                      <a:pt x="94" y="253"/>
                    </a:lnTo>
                    <a:lnTo>
                      <a:pt x="86" y="250"/>
                    </a:lnTo>
                    <a:lnTo>
                      <a:pt x="76" y="245"/>
                    </a:lnTo>
                    <a:lnTo>
                      <a:pt x="68" y="242"/>
                    </a:lnTo>
                    <a:lnTo>
                      <a:pt x="60" y="238"/>
                    </a:lnTo>
                    <a:lnTo>
                      <a:pt x="51" y="234"/>
                    </a:lnTo>
                    <a:lnTo>
                      <a:pt x="43" y="230"/>
                    </a:lnTo>
                    <a:lnTo>
                      <a:pt x="34" y="227"/>
                    </a:lnTo>
                    <a:lnTo>
                      <a:pt x="26" y="223"/>
                    </a:lnTo>
                    <a:lnTo>
                      <a:pt x="16" y="220"/>
                    </a:lnTo>
                    <a:lnTo>
                      <a:pt x="8" y="216"/>
                    </a:lnTo>
                    <a:lnTo>
                      <a:pt x="0" y="213"/>
                    </a:lnTo>
                    <a:lnTo>
                      <a:pt x="6" y="220"/>
                    </a:lnTo>
                    <a:lnTo>
                      <a:pt x="12" y="225"/>
                    </a:lnTo>
                    <a:lnTo>
                      <a:pt x="18" y="232"/>
                    </a:lnTo>
                    <a:lnTo>
                      <a:pt x="25" y="238"/>
                    </a:lnTo>
                    <a:lnTo>
                      <a:pt x="30" y="245"/>
                    </a:lnTo>
                    <a:lnTo>
                      <a:pt x="36" y="252"/>
                    </a:lnTo>
                    <a:lnTo>
                      <a:pt x="42" y="258"/>
                    </a:lnTo>
                    <a:lnTo>
                      <a:pt x="48" y="265"/>
                    </a:lnTo>
                    <a:lnTo>
                      <a:pt x="36" y="296"/>
                    </a:lnTo>
                    <a:lnTo>
                      <a:pt x="28" y="325"/>
                    </a:lnTo>
                    <a:lnTo>
                      <a:pt x="25" y="352"/>
                    </a:lnTo>
                    <a:lnTo>
                      <a:pt x="26" y="379"/>
                    </a:lnTo>
                    <a:lnTo>
                      <a:pt x="33" y="403"/>
                    </a:lnTo>
                    <a:lnTo>
                      <a:pt x="46" y="424"/>
                    </a:lnTo>
                    <a:lnTo>
                      <a:pt x="68" y="443"/>
                    </a:lnTo>
                    <a:lnTo>
                      <a:pt x="98" y="458"/>
                    </a:lnTo>
                    <a:lnTo>
                      <a:pt x="104" y="456"/>
                    </a:lnTo>
                    <a:lnTo>
                      <a:pt x="110" y="452"/>
                    </a:lnTo>
                    <a:lnTo>
                      <a:pt x="115" y="450"/>
                    </a:lnTo>
                    <a:lnTo>
                      <a:pt x="120" y="448"/>
                    </a:lnTo>
                    <a:lnTo>
                      <a:pt x="126" y="445"/>
                    </a:lnTo>
                    <a:lnTo>
                      <a:pt x="132" y="442"/>
                    </a:lnTo>
                    <a:lnTo>
                      <a:pt x="136" y="440"/>
                    </a:lnTo>
                    <a:lnTo>
                      <a:pt x="142" y="437"/>
                    </a:lnTo>
                    <a:lnTo>
                      <a:pt x="147" y="432"/>
                    </a:lnTo>
                    <a:lnTo>
                      <a:pt x="151" y="426"/>
                    </a:lnTo>
                    <a:lnTo>
                      <a:pt x="155" y="420"/>
                    </a:lnTo>
                    <a:lnTo>
                      <a:pt x="159" y="414"/>
                    </a:lnTo>
                    <a:lnTo>
                      <a:pt x="166" y="410"/>
                    </a:lnTo>
                    <a:lnTo>
                      <a:pt x="173" y="405"/>
                    </a:lnTo>
                    <a:lnTo>
                      <a:pt x="180" y="401"/>
                    </a:lnTo>
                    <a:lnTo>
                      <a:pt x="187" y="395"/>
                    </a:lnTo>
                    <a:lnTo>
                      <a:pt x="193" y="390"/>
                    </a:lnTo>
                    <a:lnTo>
                      <a:pt x="200" y="386"/>
                    </a:lnTo>
                    <a:lnTo>
                      <a:pt x="206" y="381"/>
                    </a:lnTo>
                    <a:lnTo>
                      <a:pt x="213" y="376"/>
                    </a:lnTo>
                    <a:lnTo>
                      <a:pt x="220" y="378"/>
                    </a:lnTo>
                    <a:lnTo>
                      <a:pt x="226" y="378"/>
                    </a:lnTo>
                    <a:lnTo>
                      <a:pt x="233" y="379"/>
                    </a:lnTo>
                    <a:lnTo>
                      <a:pt x="240" y="380"/>
                    </a:lnTo>
                    <a:lnTo>
                      <a:pt x="247" y="381"/>
                    </a:lnTo>
                    <a:lnTo>
                      <a:pt x="254" y="381"/>
                    </a:lnTo>
                    <a:lnTo>
                      <a:pt x="261" y="382"/>
                    </a:lnTo>
                    <a:lnTo>
                      <a:pt x="267" y="383"/>
                    </a:lnTo>
                    <a:lnTo>
                      <a:pt x="276" y="394"/>
                    </a:lnTo>
                    <a:lnTo>
                      <a:pt x="282" y="404"/>
                    </a:lnTo>
                    <a:lnTo>
                      <a:pt x="289" y="414"/>
                    </a:lnTo>
                    <a:lnTo>
                      <a:pt x="297" y="425"/>
                    </a:lnTo>
                    <a:lnTo>
                      <a:pt x="305" y="425"/>
                    </a:lnTo>
                    <a:lnTo>
                      <a:pt x="312" y="425"/>
                    </a:lnTo>
                    <a:lnTo>
                      <a:pt x="320" y="425"/>
                    </a:lnTo>
                    <a:lnTo>
                      <a:pt x="327" y="425"/>
                    </a:lnTo>
                    <a:lnTo>
                      <a:pt x="332" y="425"/>
                    </a:lnTo>
                    <a:lnTo>
                      <a:pt x="337" y="424"/>
                    </a:lnTo>
                    <a:lnTo>
                      <a:pt x="340" y="424"/>
                    </a:lnTo>
                    <a:lnTo>
                      <a:pt x="345" y="422"/>
                    </a:lnTo>
                    <a:lnTo>
                      <a:pt x="349" y="422"/>
                    </a:lnTo>
                    <a:lnTo>
                      <a:pt x="354" y="422"/>
                    </a:lnTo>
                    <a:lnTo>
                      <a:pt x="357" y="421"/>
                    </a:lnTo>
                    <a:lnTo>
                      <a:pt x="362" y="421"/>
                    </a:lnTo>
                    <a:lnTo>
                      <a:pt x="368" y="427"/>
                    </a:lnTo>
                    <a:lnTo>
                      <a:pt x="373" y="433"/>
                    </a:lnTo>
                    <a:lnTo>
                      <a:pt x="379" y="439"/>
                    </a:lnTo>
                    <a:lnTo>
                      <a:pt x="385" y="444"/>
                    </a:lnTo>
                    <a:lnTo>
                      <a:pt x="391" y="452"/>
                    </a:lnTo>
                    <a:lnTo>
                      <a:pt x="398" y="459"/>
                    </a:lnTo>
                    <a:lnTo>
                      <a:pt x="403" y="467"/>
                    </a:lnTo>
                    <a:lnTo>
                      <a:pt x="409" y="475"/>
                    </a:lnTo>
                    <a:lnTo>
                      <a:pt x="414" y="467"/>
                    </a:lnTo>
                    <a:lnTo>
                      <a:pt x="419" y="459"/>
                    </a:lnTo>
                    <a:lnTo>
                      <a:pt x="424" y="452"/>
                    </a:lnTo>
                    <a:lnTo>
                      <a:pt x="429" y="444"/>
                    </a:lnTo>
                    <a:lnTo>
                      <a:pt x="431" y="436"/>
                    </a:lnTo>
                    <a:lnTo>
                      <a:pt x="432" y="428"/>
                    </a:lnTo>
                    <a:lnTo>
                      <a:pt x="434" y="419"/>
                    </a:lnTo>
                    <a:lnTo>
                      <a:pt x="436" y="411"/>
                    </a:lnTo>
                    <a:lnTo>
                      <a:pt x="440" y="422"/>
                    </a:lnTo>
                    <a:lnTo>
                      <a:pt x="444" y="433"/>
                    </a:lnTo>
                    <a:lnTo>
                      <a:pt x="447" y="443"/>
                    </a:lnTo>
                    <a:lnTo>
                      <a:pt x="451" y="455"/>
                    </a:lnTo>
                    <a:lnTo>
                      <a:pt x="459" y="459"/>
                    </a:lnTo>
                    <a:lnTo>
                      <a:pt x="467" y="465"/>
                    </a:lnTo>
                    <a:lnTo>
                      <a:pt x="474" y="470"/>
                    </a:lnTo>
                    <a:lnTo>
                      <a:pt x="482" y="475"/>
                    </a:lnTo>
                    <a:lnTo>
                      <a:pt x="509" y="472"/>
                    </a:lnTo>
                    <a:lnTo>
                      <a:pt x="530" y="463"/>
                    </a:lnTo>
                    <a:lnTo>
                      <a:pt x="545" y="447"/>
                    </a:lnTo>
                    <a:lnTo>
                      <a:pt x="554" y="428"/>
                    </a:lnTo>
                    <a:lnTo>
                      <a:pt x="560" y="405"/>
                    </a:lnTo>
                    <a:lnTo>
                      <a:pt x="562" y="380"/>
                    </a:lnTo>
                    <a:lnTo>
                      <a:pt x="566" y="353"/>
                    </a:lnTo>
                    <a:lnTo>
                      <a:pt x="568" y="326"/>
                    </a:lnTo>
                    <a:lnTo>
                      <a:pt x="574" y="314"/>
                    </a:lnTo>
                    <a:lnTo>
                      <a:pt x="580" y="302"/>
                    </a:lnTo>
                    <a:lnTo>
                      <a:pt x="585" y="290"/>
                    </a:lnTo>
                    <a:lnTo>
                      <a:pt x="591" y="277"/>
                    </a:lnTo>
                    <a:lnTo>
                      <a:pt x="596" y="266"/>
                    </a:lnTo>
                    <a:lnTo>
                      <a:pt x="601" y="254"/>
                    </a:lnTo>
                    <a:lnTo>
                      <a:pt x="607" y="242"/>
                    </a:lnTo>
                    <a:lnTo>
                      <a:pt x="613" y="230"/>
                    </a:lnTo>
                    <a:lnTo>
                      <a:pt x="606" y="235"/>
                    </a:lnTo>
                    <a:lnTo>
                      <a:pt x="598" y="239"/>
                    </a:lnTo>
                    <a:lnTo>
                      <a:pt x="591" y="244"/>
                    </a:lnTo>
                    <a:lnTo>
                      <a:pt x="584" y="249"/>
                    </a:lnTo>
                    <a:lnTo>
                      <a:pt x="576" y="254"/>
                    </a:lnTo>
                    <a:lnTo>
                      <a:pt x="569" y="259"/>
                    </a:lnTo>
                    <a:lnTo>
                      <a:pt x="561" y="264"/>
                    </a:lnTo>
                    <a:lnTo>
                      <a:pt x="554" y="268"/>
                    </a:lnTo>
                    <a:lnTo>
                      <a:pt x="547" y="274"/>
                    </a:lnTo>
                    <a:lnTo>
                      <a:pt x="540" y="280"/>
                    </a:lnTo>
                    <a:lnTo>
                      <a:pt x="533" y="287"/>
                    </a:lnTo>
                    <a:lnTo>
                      <a:pt x="528" y="292"/>
                    </a:lnTo>
                    <a:lnTo>
                      <a:pt x="521" y="298"/>
                    </a:lnTo>
                    <a:lnTo>
                      <a:pt x="514" y="304"/>
                    </a:lnTo>
                    <a:lnTo>
                      <a:pt x="507" y="310"/>
                    </a:lnTo>
                    <a:lnTo>
                      <a:pt x="500" y="315"/>
                    </a:lnTo>
                    <a:lnTo>
                      <a:pt x="500" y="305"/>
                    </a:lnTo>
                    <a:lnTo>
                      <a:pt x="500" y="293"/>
                    </a:lnTo>
                    <a:lnTo>
                      <a:pt x="500" y="283"/>
                    </a:lnTo>
                    <a:lnTo>
                      <a:pt x="500" y="272"/>
                    </a:lnTo>
                    <a:lnTo>
                      <a:pt x="505" y="254"/>
                    </a:lnTo>
                    <a:lnTo>
                      <a:pt x="509" y="237"/>
                    </a:lnTo>
                    <a:lnTo>
                      <a:pt x="513" y="220"/>
                    </a:lnTo>
                    <a:lnTo>
                      <a:pt x="517" y="204"/>
                    </a:lnTo>
                    <a:lnTo>
                      <a:pt x="517" y="194"/>
                    </a:lnTo>
                    <a:lnTo>
                      <a:pt x="516" y="184"/>
                    </a:lnTo>
                    <a:lnTo>
                      <a:pt x="515" y="175"/>
                    </a:lnTo>
                    <a:lnTo>
                      <a:pt x="514" y="166"/>
                    </a:lnTo>
                    <a:lnTo>
                      <a:pt x="506" y="178"/>
                    </a:lnTo>
                    <a:lnTo>
                      <a:pt x="499" y="191"/>
                    </a:lnTo>
                    <a:lnTo>
                      <a:pt x="491" y="204"/>
                    </a:lnTo>
                    <a:lnTo>
                      <a:pt x="483" y="216"/>
                    </a:lnTo>
                    <a:lnTo>
                      <a:pt x="476" y="221"/>
                    </a:lnTo>
                    <a:lnTo>
                      <a:pt x="470" y="224"/>
                    </a:lnTo>
                    <a:lnTo>
                      <a:pt x="463" y="229"/>
                    </a:lnTo>
                    <a:lnTo>
                      <a:pt x="457" y="234"/>
                    </a:lnTo>
                    <a:lnTo>
                      <a:pt x="452" y="238"/>
                    </a:lnTo>
                    <a:lnTo>
                      <a:pt x="445" y="242"/>
                    </a:lnTo>
                    <a:lnTo>
                      <a:pt x="439" y="246"/>
                    </a:lnTo>
                    <a:lnTo>
                      <a:pt x="432" y="251"/>
                    </a:lnTo>
                    <a:lnTo>
                      <a:pt x="434" y="214"/>
                    </a:lnTo>
                    <a:lnTo>
                      <a:pt x="440" y="178"/>
                    </a:lnTo>
                    <a:lnTo>
                      <a:pt x="446" y="144"/>
                    </a:lnTo>
                    <a:lnTo>
                      <a:pt x="451" y="110"/>
                    </a:lnTo>
                    <a:lnTo>
                      <a:pt x="452" y="79"/>
                    </a:lnTo>
                    <a:lnTo>
                      <a:pt x="446" y="50"/>
                    </a:lnTo>
                    <a:lnTo>
                      <a:pt x="432" y="24"/>
                    </a:lnTo>
                    <a:lnTo>
                      <a:pt x="407" y="0"/>
                    </a:lnTo>
                    <a:lnTo>
                      <a:pt x="403" y="18"/>
                    </a:lnTo>
                    <a:lnTo>
                      <a:pt x="400" y="38"/>
                    </a:lnTo>
                    <a:lnTo>
                      <a:pt x="396" y="56"/>
                    </a:lnTo>
                    <a:lnTo>
                      <a:pt x="392" y="76"/>
                    </a:lnTo>
                    <a:lnTo>
                      <a:pt x="392" y="90"/>
                    </a:lnTo>
                    <a:lnTo>
                      <a:pt x="392" y="102"/>
                    </a:lnTo>
                    <a:lnTo>
                      <a:pt x="392" y="116"/>
                    </a:lnTo>
                    <a:lnTo>
                      <a:pt x="392" y="130"/>
                    </a:lnTo>
                    <a:lnTo>
                      <a:pt x="385" y="136"/>
                    </a:lnTo>
                    <a:lnTo>
                      <a:pt x="379" y="141"/>
                    </a:lnTo>
                    <a:lnTo>
                      <a:pt x="372" y="147"/>
                    </a:lnTo>
                    <a:lnTo>
                      <a:pt x="367" y="153"/>
                    </a:lnTo>
                    <a:lnTo>
                      <a:pt x="360" y="159"/>
                    </a:lnTo>
                    <a:lnTo>
                      <a:pt x="353" y="166"/>
                    </a:lnTo>
                    <a:lnTo>
                      <a:pt x="347" y="171"/>
                    </a:lnTo>
                    <a:lnTo>
                      <a:pt x="340" y="177"/>
                    </a:lnTo>
                    <a:lnTo>
                      <a:pt x="338" y="166"/>
                    </a:lnTo>
                    <a:lnTo>
                      <a:pt x="334" y="154"/>
                    </a:lnTo>
                    <a:lnTo>
                      <a:pt x="331" y="144"/>
                    </a:lnTo>
                    <a:lnTo>
                      <a:pt x="327" y="132"/>
                    </a:lnTo>
                    <a:lnTo>
                      <a:pt x="324" y="122"/>
                    </a:lnTo>
                    <a:lnTo>
                      <a:pt x="319" y="111"/>
                    </a:lnTo>
                    <a:lnTo>
                      <a:pt x="316" y="102"/>
                    </a:lnTo>
                    <a:lnTo>
                      <a:pt x="311" y="92"/>
                    </a:lnTo>
                    <a:lnTo>
                      <a:pt x="307" y="102"/>
                    </a:lnTo>
                    <a:lnTo>
                      <a:pt x="303" y="111"/>
                    </a:lnTo>
                    <a:lnTo>
                      <a:pt x="299" y="122"/>
                    </a:lnTo>
                    <a:lnTo>
                      <a:pt x="294" y="132"/>
                    </a:lnTo>
                    <a:lnTo>
                      <a:pt x="286" y="138"/>
                    </a:lnTo>
                    <a:lnTo>
                      <a:pt x="279" y="144"/>
                    </a:lnTo>
                    <a:lnTo>
                      <a:pt x="272" y="151"/>
                    </a:lnTo>
                    <a:lnTo>
                      <a:pt x="264" y="156"/>
                    </a:lnTo>
                    <a:lnTo>
                      <a:pt x="263" y="145"/>
                    </a:lnTo>
                    <a:lnTo>
                      <a:pt x="263" y="135"/>
                    </a:lnTo>
                    <a:lnTo>
                      <a:pt x="262" y="123"/>
                    </a:lnTo>
                    <a:lnTo>
                      <a:pt x="261" y="113"/>
                    </a:lnTo>
                    <a:lnTo>
                      <a:pt x="256" y="106"/>
                    </a:lnTo>
                    <a:lnTo>
                      <a:pt x="253" y="99"/>
                    </a:lnTo>
                    <a:lnTo>
                      <a:pt x="248" y="92"/>
                    </a:lnTo>
                    <a:lnTo>
                      <a:pt x="243" y="85"/>
                    </a:lnTo>
                    <a:lnTo>
                      <a:pt x="235" y="80"/>
                    </a:lnTo>
                    <a:lnTo>
                      <a:pt x="228" y="76"/>
                    </a:lnTo>
                    <a:lnTo>
                      <a:pt x="221" y="72"/>
                    </a:lnTo>
                    <a:lnTo>
                      <a:pt x="213" y="68"/>
                    </a:lnTo>
                    <a:close/>
                  </a:path>
                </a:pathLst>
              </a:custGeom>
              <a:solidFill>
                <a:srgbClr val="EDD60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6" name="Freeform 94"/>
              <p:cNvSpPr>
                <a:spLocks/>
              </p:cNvSpPr>
              <p:nvPr/>
            </p:nvSpPr>
            <p:spPr bwMode="auto">
              <a:xfrm>
                <a:off x="4612" y="2961"/>
                <a:ext cx="294" cy="223"/>
              </a:xfrm>
              <a:custGeom>
                <a:avLst/>
                <a:gdLst>
                  <a:gd name="T0" fmla="*/ 102 w 587"/>
                  <a:gd name="T1" fmla="*/ 55 h 445"/>
                  <a:gd name="T2" fmla="*/ 84 w 587"/>
                  <a:gd name="T3" fmla="*/ 86 h 445"/>
                  <a:gd name="T4" fmla="*/ 67 w 587"/>
                  <a:gd name="T5" fmla="*/ 113 h 445"/>
                  <a:gd name="T6" fmla="*/ 56 w 587"/>
                  <a:gd name="T7" fmla="*/ 124 h 445"/>
                  <a:gd name="T8" fmla="*/ 41 w 587"/>
                  <a:gd name="T9" fmla="*/ 118 h 445"/>
                  <a:gd name="T10" fmla="*/ 23 w 587"/>
                  <a:gd name="T11" fmla="*/ 111 h 445"/>
                  <a:gd name="T12" fmla="*/ 5 w 587"/>
                  <a:gd name="T13" fmla="*/ 104 h 445"/>
                  <a:gd name="T14" fmla="*/ 11 w 587"/>
                  <a:gd name="T15" fmla="*/ 112 h 445"/>
                  <a:gd name="T16" fmla="*/ 25 w 587"/>
                  <a:gd name="T17" fmla="*/ 123 h 445"/>
                  <a:gd name="T18" fmla="*/ 17 w 587"/>
                  <a:gd name="T19" fmla="*/ 166 h 445"/>
                  <a:gd name="T20" fmla="*/ 38 w 587"/>
                  <a:gd name="T21" fmla="*/ 208 h 445"/>
                  <a:gd name="T22" fmla="*/ 59 w 587"/>
                  <a:gd name="T23" fmla="*/ 211 h 445"/>
                  <a:gd name="T24" fmla="*/ 69 w 587"/>
                  <a:gd name="T25" fmla="*/ 207 h 445"/>
                  <a:gd name="T26" fmla="*/ 77 w 587"/>
                  <a:gd name="T27" fmla="*/ 198 h 445"/>
                  <a:gd name="T28" fmla="*/ 88 w 587"/>
                  <a:gd name="T29" fmla="*/ 188 h 445"/>
                  <a:gd name="T30" fmla="*/ 101 w 587"/>
                  <a:gd name="T31" fmla="*/ 180 h 445"/>
                  <a:gd name="T32" fmla="*/ 113 w 587"/>
                  <a:gd name="T33" fmla="*/ 179 h 445"/>
                  <a:gd name="T34" fmla="*/ 126 w 587"/>
                  <a:gd name="T35" fmla="*/ 180 h 445"/>
                  <a:gd name="T36" fmla="*/ 139 w 587"/>
                  <a:gd name="T37" fmla="*/ 195 h 445"/>
                  <a:gd name="T38" fmla="*/ 153 w 587"/>
                  <a:gd name="T39" fmla="*/ 199 h 445"/>
                  <a:gd name="T40" fmla="*/ 168 w 587"/>
                  <a:gd name="T41" fmla="*/ 199 h 445"/>
                  <a:gd name="T42" fmla="*/ 181 w 587"/>
                  <a:gd name="T43" fmla="*/ 206 h 445"/>
                  <a:gd name="T44" fmla="*/ 191 w 587"/>
                  <a:gd name="T45" fmla="*/ 219 h 445"/>
                  <a:gd name="T46" fmla="*/ 201 w 587"/>
                  <a:gd name="T47" fmla="*/ 213 h 445"/>
                  <a:gd name="T48" fmla="*/ 206 w 587"/>
                  <a:gd name="T49" fmla="*/ 198 h 445"/>
                  <a:gd name="T50" fmla="*/ 211 w 587"/>
                  <a:gd name="T51" fmla="*/ 208 h 445"/>
                  <a:gd name="T52" fmla="*/ 223 w 587"/>
                  <a:gd name="T53" fmla="*/ 219 h 445"/>
                  <a:gd name="T54" fmla="*/ 256 w 587"/>
                  <a:gd name="T55" fmla="*/ 209 h 445"/>
                  <a:gd name="T56" fmla="*/ 266 w 587"/>
                  <a:gd name="T57" fmla="*/ 167 h 445"/>
                  <a:gd name="T58" fmla="*/ 277 w 587"/>
                  <a:gd name="T59" fmla="*/ 138 h 445"/>
                  <a:gd name="T60" fmla="*/ 291 w 587"/>
                  <a:gd name="T61" fmla="*/ 116 h 445"/>
                  <a:gd name="T62" fmla="*/ 282 w 587"/>
                  <a:gd name="T63" fmla="*/ 117 h 445"/>
                  <a:gd name="T64" fmla="*/ 266 w 587"/>
                  <a:gd name="T65" fmla="*/ 126 h 445"/>
                  <a:gd name="T66" fmla="*/ 253 w 587"/>
                  <a:gd name="T67" fmla="*/ 136 h 445"/>
                  <a:gd name="T68" fmla="*/ 239 w 587"/>
                  <a:gd name="T69" fmla="*/ 147 h 445"/>
                  <a:gd name="T70" fmla="*/ 236 w 587"/>
                  <a:gd name="T71" fmla="*/ 134 h 445"/>
                  <a:gd name="T72" fmla="*/ 244 w 587"/>
                  <a:gd name="T73" fmla="*/ 105 h 445"/>
                  <a:gd name="T74" fmla="*/ 247 w 587"/>
                  <a:gd name="T75" fmla="*/ 84 h 445"/>
                  <a:gd name="T76" fmla="*/ 241 w 587"/>
                  <a:gd name="T77" fmla="*/ 89 h 445"/>
                  <a:gd name="T78" fmla="*/ 232 w 587"/>
                  <a:gd name="T79" fmla="*/ 101 h 445"/>
                  <a:gd name="T80" fmla="*/ 220 w 587"/>
                  <a:gd name="T81" fmla="*/ 109 h 445"/>
                  <a:gd name="T82" fmla="*/ 208 w 587"/>
                  <a:gd name="T83" fmla="*/ 118 h 445"/>
                  <a:gd name="T84" fmla="*/ 213 w 587"/>
                  <a:gd name="T85" fmla="*/ 69 h 445"/>
                  <a:gd name="T86" fmla="*/ 212 w 587"/>
                  <a:gd name="T87" fmla="*/ 11 h 445"/>
                  <a:gd name="T88" fmla="*/ 193 w 587"/>
                  <a:gd name="T89" fmla="*/ 28 h 445"/>
                  <a:gd name="T90" fmla="*/ 190 w 587"/>
                  <a:gd name="T91" fmla="*/ 56 h 445"/>
                  <a:gd name="T92" fmla="*/ 180 w 587"/>
                  <a:gd name="T93" fmla="*/ 71 h 445"/>
                  <a:gd name="T94" fmla="*/ 167 w 587"/>
                  <a:gd name="T95" fmla="*/ 83 h 445"/>
                  <a:gd name="T96" fmla="*/ 159 w 587"/>
                  <a:gd name="T97" fmla="*/ 70 h 445"/>
                  <a:gd name="T98" fmla="*/ 151 w 587"/>
                  <a:gd name="T99" fmla="*/ 51 h 445"/>
                  <a:gd name="T100" fmla="*/ 143 w 587"/>
                  <a:gd name="T101" fmla="*/ 61 h 445"/>
                  <a:gd name="T102" fmla="*/ 130 w 587"/>
                  <a:gd name="T103" fmla="*/ 74 h 445"/>
                  <a:gd name="T104" fmla="*/ 126 w 587"/>
                  <a:gd name="T105" fmla="*/ 61 h 445"/>
                  <a:gd name="T106" fmla="*/ 120 w 587"/>
                  <a:gd name="T107" fmla="*/ 47 h 445"/>
                  <a:gd name="T108" fmla="*/ 107 w 587"/>
                  <a:gd name="T109" fmla="*/ 38 h 44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87"/>
                  <a:gd name="T166" fmla="*/ 0 h 445"/>
                  <a:gd name="T167" fmla="*/ 587 w 587"/>
                  <a:gd name="T168" fmla="*/ 445 h 44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87" h="445">
                    <a:moveTo>
                      <a:pt x="207" y="71"/>
                    </a:moveTo>
                    <a:lnTo>
                      <a:pt x="206" y="84"/>
                    </a:lnTo>
                    <a:lnTo>
                      <a:pt x="205" y="96"/>
                    </a:lnTo>
                    <a:lnTo>
                      <a:pt x="204" y="109"/>
                    </a:lnTo>
                    <a:lnTo>
                      <a:pt x="203" y="122"/>
                    </a:lnTo>
                    <a:lnTo>
                      <a:pt x="190" y="145"/>
                    </a:lnTo>
                    <a:lnTo>
                      <a:pt x="179" y="161"/>
                    </a:lnTo>
                    <a:lnTo>
                      <a:pt x="167" y="172"/>
                    </a:lnTo>
                    <a:lnTo>
                      <a:pt x="157" y="183"/>
                    </a:lnTo>
                    <a:lnTo>
                      <a:pt x="148" y="193"/>
                    </a:lnTo>
                    <a:lnTo>
                      <a:pt x="139" y="207"/>
                    </a:lnTo>
                    <a:lnTo>
                      <a:pt x="133" y="226"/>
                    </a:lnTo>
                    <a:lnTo>
                      <a:pt x="128" y="254"/>
                    </a:lnTo>
                    <a:lnTo>
                      <a:pt x="122" y="252"/>
                    </a:lnTo>
                    <a:lnTo>
                      <a:pt x="116" y="249"/>
                    </a:lnTo>
                    <a:lnTo>
                      <a:pt x="111" y="248"/>
                    </a:lnTo>
                    <a:lnTo>
                      <a:pt x="105" y="246"/>
                    </a:lnTo>
                    <a:lnTo>
                      <a:pt x="97" y="241"/>
                    </a:lnTo>
                    <a:lnTo>
                      <a:pt x="90" y="238"/>
                    </a:lnTo>
                    <a:lnTo>
                      <a:pt x="82" y="235"/>
                    </a:lnTo>
                    <a:lnTo>
                      <a:pt x="74" y="230"/>
                    </a:lnTo>
                    <a:lnTo>
                      <a:pt x="65" y="226"/>
                    </a:lnTo>
                    <a:lnTo>
                      <a:pt x="55" y="224"/>
                    </a:lnTo>
                    <a:lnTo>
                      <a:pt x="46" y="221"/>
                    </a:lnTo>
                    <a:lnTo>
                      <a:pt x="37" y="217"/>
                    </a:lnTo>
                    <a:lnTo>
                      <a:pt x="28" y="215"/>
                    </a:lnTo>
                    <a:lnTo>
                      <a:pt x="19" y="211"/>
                    </a:lnTo>
                    <a:lnTo>
                      <a:pt x="9" y="208"/>
                    </a:lnTo>
                    <a:lnTo>
                      <a:pt x="0" y="205"/>
                    </a:lnTo>
                    <a:lnTo>
                      <a:pt x="7" y="210"/>
                    </a:lnTo>
                    <a:lnTo>
                      <a:pt x="14" y="216"/>
                    </a:lnTo>
                    <a:lnTo>
                      <a:pt x="21" y="223"/>
                    </a:lnTo>
                    <a:lnTo>
                      <a:pt x="28" y="229"/>
                    </a:lnTo>
                    <a:lnTo>
                      <a:pt x="35" y="235"/>
                    </a:lnTo>
                    <a:lnTo>
                      <a:pt x="42" y="240"/>
                    </a:lnTo>
                    <a:lnTo>
                      <a:pt x="49" y="246"/>
                    </a:lnTo>
                    <a:lnTo>
                      <a:pt x="55" y="252"/>
                    </a:lnTo>
                    <a:lnTo>
                      <a:pt x="45" y="279"/>
                    </a:lnTo>
                    <a:lnTo>
                      <a:pt x="37" y="307"/>
                    </a:lnTo>
                    <a:lnTo>
                      <a:pt x="34" y="332"/>
                    </a:lnTo>
                    <a:lnTo>
                      <a:pt x="35" y="357"/>
                    </a:lnTo>
                    <a:lnTo>
                      <a:pt x="42" y="378"/>
                    </a:lnTo>
                    <a:lnTo>
                      <a:pt x="54" y="398"/>
                    </a:lnTo>
                    <a:lnTo>
                      <a:pt x="75" y="415"/>
                    </a:lnTo>
                    <a:lnTo>
                      <a:pt x="103" y="429"/>
                    </a:lnTo>
                    <a:lnTo>
                      <a:pt x="107" y="427"/>
                    </a:lnTo>
                    <a:lnTo>
                      <a:pt x="112" y="425"/>
                    </a:lnTo>
                    <a:lnTo>
                      <a:pt x="118" y="422"/>
                    </a:lnTo>
                    <a:lnTo>
                      <a:pt x="122" y="420"/>
                    </a:lnTo>
                    <a:lnTo>
                      <a:pt x="128" y="418"/>
                    </a:lnTo>
                    <a:lnTo>
                      <a:pt x="133" y="415"/>
                    </a:lnTo>
                    <a:lnTo>
                      <a:pt x="138" y="413"/>
                    </a:lnTo>
                    <a:lnTo>
                      <a:pt x="143" y="411"/>
                    </a:lnTo>
                    <a:lnTo>
                      <a:pt x="146" y="405"/>
                    </a:lnTo>
                    <a:lnTo>
                      <a:pt x="150" y="400"/>
                    </a:lnTo>
                    <a:lnTo>
                      <a:pt x="153" y="395"/>
                    </a:lnTo>
                    <a:lnTo>
                      <a:pt x="158" y="389"/>
                    </a:lnTo>
                    <a:lnTo>
                      <a:pt x="164" y="384"/>
                    </a:lnTo>
                    <a:lnTo>
                      <a:pt x="171" y="381"/>
                    </a:lnTo>
                    <a:lnTo>
                      <a:pt x="176" y="376"/>
                    </a:lnTo>
                    <a:lnTo>
                      <a:pt x="183" y="372"/>
                    </a:lnTo>
                    <a:lnTo>
                      <a:pt x="189" y="367"/>
                    </a:lnTo>
                    <a:lnTo>
                      <a:pt x="196" y="363"/>
                    </a:lnTo>
                    <a:lnTo>
                      <a:pt x="202" y="359"/>
                    </a:lnTo>
                    <a:lnTo>
                      <a:pt x="207" y="355"/>
                    </a:lnTo>
                    <a:lnTo>
                      <a:pt x="213" y="355"/>
                    </a:lnTo>
                    <a:lnTo>
                      <a:pt x="220" y="357"/>
                    </a:lnTo>
                    <a:lnTo>
                      <a:pt x="226" y="357"/>
                    </a:lnTo>
                    <a:lnTo>
                      <a:pt x="233" y="358"/>
                    </a:lnTo>
                    <a:lnTo>
                      <a:pt x="239" y="359"/>
                    </a:lnTo>
                    <a:lnTo>
                      <a:pt x="244" y="360"/>
                    </a:lnTo>
                    <a:lnTo>
                      <a:pt x="251" y="360"/>
                    </a:lnTo>
                    <a:lnTo>
                      <a:pt x="257" y="361"/>
                    </a:lnTo>
                    <a:lnTo>
                      <a:pt x="264" y="370"/>
                    </a:lnTo>
                    <a:lnTo>
                      <a:pt x="271" y="380"/>
                    </a:lnTo>
                    <a:lnTo>
                      <a:pt x="278" y="389"/>
                    </a:lnTo>
                    <a:lnTo>
                      <a:pt x="285" y="398"/>
                    </a:lnTo>
                    <a:lnTo>
                      <a:pt x="291" y="398"/>
                    </a:lnTo>
                    <a:lnTo>
                      <a:pt x="298" y="398"/>
                    </a:lnTo>
                    <a:lnTo>
                      <a:pt x="305" y="398"/>
                    </a:lnTo>
                    <a:lnTo>
                      <a:pt x="313" y="398"/>
                    </a:lnTo>
                    <a:lnTo>
                      <a:pt x="320" y="397"/>
                    </a:lnTo>
                    <a:lnTo>
                      <a:pt x="328" y="397"/>
                    </a:lnTo>
                    <a:lnTo>
                      <a:pt x="335" y="397"/>
                    </a:lnTo>
                    <a:lnTo>
                      <a:pt x="343" y="396"/>
                    </a:lnTo>
                    <a:lnTo>
                      <a:pt x="349" y="401"/>
                    </a:lnTo>
                    <a:lnTo>
                      <a:pt x="355" y="406"/>
                    </a:lnTo>
                    <a:lnTo>
                      <a:pt x="361" y="412"/>
                    </a:lnTo>
                    <a:lnTo>
                      <a:pt x="365" y="418"/>
                    </a:lnTo>
                    <a:lnTo>
                      <a:pt x="371" y="425"/>
                    </a:lnTo>
                    <a:lnTo>
                      <a:pt x="377" y="431"/>
                    </a:lnTo>
                    <a:lnTo>
                      <a:pt x="381" y="438"/>
                    </a:lnTo>
                    <a:lnTo>
                      <a:pt x="387" y="445"/>
                    </a:lnTo>
                    <a:lnTo>
                      <a:pt x="392" y="438"/>
                    </a:lnTo>
                    <a:lnTo>
                      <a:pt x="396" y="431"/>
                    </a:lnTo>
                    <a:lnTo>
                      <a:pt x="402" y="425"/>
                    </a:lnTo>
                    <a:lnTo>
                      <a:pt x="407" y="418"/>
                    </a:lnTo>
                    <a:lnTo>
                      <a:pt x="408" y="410"/>
                    </a:lnTo>
                    <a:lnTo>
                      <a:pt x="409" y="401"/>
                    </a:lnTo>
                    <a:lnTo>
                      <a:pt x="411" y="395"/>
                    </a:lnTo>
                    <a:lnTo>
                      <a:pt x="412" y="387"/>
                    </a:lnTo>
                    <a:lnTo>
                      <a:pt x="416" y="396"/>
                    </a:lnTo>
                    <a:lnTo>
                      <a:pt x="419" y="406"/>
                    </a:lnTo>
                    <a:lnTo>
                      <a:pt x="422" y="415"/>
                    </a:lnTo>
                    <a:lnTo>
                      <a:pt x="425" y="426"/>
                    </a:lnTo>
                    <a:lnTo>
                      <a:pt x="432" y="430"/>
                    </a:lnTo>
                    <a:lnTo>
                      <a:pt x="439" y="434"/>
                    </a:lnTo>
                    <a:lnTo>
                      <a:pt x="446" y="438"/>
                    </a:lnTo>
                    <a:lnTo>
                      <a:pt x="453" y="443"/>
                    </a:lnTo>
                    <a:lnTo>
                      <a:pt x="479" y="439"/>
                    </a:lnTo>
                    <a:lnTo>
                      <a:pt x="498" y="431"/>
                    </a:lnTo>
                    <a:lnTo>
                      <a:pt x="511" y="418"/>
                    </a:lnTo>
                    <a:lnTo>
                      <a:pt x="519" y="400"/>
                    </a:lnTo>
                    <a:lnTo>
                      <a:pt x="525" y="381"/>
                    </a:lnTo>
                    <a:lnTo>
                      <a:pt x="529" y="358"/>
                    </a:lnTo>
                    <a:lnTo>
                      <a:pt x="531" y="334"/>
                    </a:lnTo>
                    <a:lnTo>
                      <a:pt x="533" y="308"/>
                    </a:lnTo>
                    <a:lnTo>
                      <a:pt x="540" y="298"/>
                    </a:lnTo>
                    <a:lnTo>
                      <a:pt x="547" y="286"/>
                    </a:lnTo>
                    <a:lnTo>
                      <a:pt x="554" y="276"/>
                    </a:lnTo>
                    <a:lnTo>
                      <a:pt x="561" y="264"/>
                    </a:lnTo>
                    <a:lnTo>
                      <a:pt x="567" y="253"/>
                    </a:lnTo>
                    <a:lnTo>
                      <a:pt x="574" y="243"/>
                    </a:lnTo>
                    <a:lnTo>
                      <a:pt x="581" y="231"/>
                    </a:lnTo>
                    <a:lnTo>
                      <a:pt x="587" y="221"/>
                    </a:lnTo>
                    <a:lnTo>
                      <a:pt x="579" y="225"/>
                    </a:lnTo>
                    <a:lnTo>
                      <a:pt x="571" y="229"/>
                    </a:lnTo>
                    <a:lnTo>
                      <a:pt x="563" y="233"/>
                    </a:lnTo>
                    <a:lnTo>
                      <a:pt x="556" y="238"/>
                    </a:lnTo>
                    <a:lnTo>
                      <a:pt x="548" y="243"/>
                    </a:lnTo>
                    <a:lnTo>
                      <a:pt x="540" y="246"/>
                    </a:lnTo>
                    <a:lnTo>
                      <a:pt x="532" y="251"/>
                    </a:lnTo>
                    <a:lnTo>
                      <a:pt x="524" y="255"/>
                    </a:lnTo>
                    <a:lnTo>
                      <a:pt x="517" y="261"/>
                    </a:lnTo>
                    <a:lnTo>
                      <a:pt x="511" y="267"/>
                    </a:lnTo>
                    <a:lnTo>
                      <a:pt x="505" y="271"/>
                    </a:lnTo>
                    <a:lnTo>
                      <a:pt x="498" y="277"/>
                    </a:lnTo>
                    <a:lnTo>
                      <a:pt x="491" y="283"/>
                    </a:lnTo>
                    <a:lnTo>
                      <a:pt x="484" y="287"/>
                    </a:lnTo>
                    <a:lnTo>
                      <a:pt x="478" y="293"/>
                    </a:lnTo>
                    <a:lnTo>
                      <a:pt x="471" y="299"/>
                    </a:lnTo>
                    <a:lnTo>
                      <a:pt x="471" y="289"/>
                    </a:lnTo>
                    <a:lnTo>
                      <a:pt x="471" y="278"/>
                    </a:lnTo>
                    <a:lnTo>
                      <a:pt x="471" y="268"/>
                    </a:lnTo>
                    <a:lnTo>
                      <a:pt x="471" y="259"/>
                    </a:lnTo>
                    <a:lnTo>
                      <a:pt x="477" y="243"/>
                    </a:lnTo>
                    <a:lnTo>
                      <a:pt x="481" y="226"/>
                    </a:lnTo>
                    <a:lnTo>
                      <a:pt x="487" y="210"/>
                    </a:lnTo>
                    <a:lnTo>
                      <a:pt x="492" y="194"/>
                    </a:lnTo>
                    <a:lnTo>
                      <a:pt x="493" y="185"/>
                    </a:lnTo>
                    <a:lnTo>
                      <a:pt x="494" y="177"/>
                    </a:lnTo>
                    <a:lnTo>
                      <a:pt x="494" y="168"/>
                    </a:lnTo>
                    <a:lnTo>
                      <a:pt x="495" y="160"/>
                    </a:lnTo>
                    <a:lnTo>
                      <a:pt x="491" y="165"/>
                    </a:lnTo>
                    <a:lnTo>
                      <a:pt x="486" y="171"/>
                    </a:lnTo>
                    <a:lnTo>
                      <a:pt x="481" y="177"/>
                    </a:lnTo>
                    <a:lnTo>
                      <a:pt x="477" y="183"/>
                    </a:lnTo>
                    <a:lnTo>
                      <a:pt x="472" y="188"/>
                    </a:lnTo>
                    <a:lnTo>
                      <a:pt x="468" y="195"/>
                    </a:lnTo>
                    <a:lnTo>
                      <a:pt x="463" y="201"/>
                    </a:lnTo>
                    <a:lnTo>
                      <a:pt x="458" y="207"/>
                    </a:lnTo>
                    <a:lnTo>
                      <a:pt x="453" y="210"/>
                    </a:lnTo>
                    <a:lnTo>
                      <a:pt x="446" y="215"/>
                    </a:lnTo>
                    <a:lnTo>
                      <a:pt x="440" y="218"/>
                    </a:lnTo>
                    <a:lnTo>
                      <a:pt x="434" y="223"/>
                    </a:lnTo>
                    <a:lnTo>
                      <a:pt x="427" y="228"/>
                    </a:lnTo>
                    <a:lnTo>
                      <a:pt x="422" y="231"/>
                    </a:lnTo>
                    <a:lnTo>
                      <a:pt x="415" y="236"/>
                    </a:lnTo>
                    <a:lnTo>
                      <a:pt x="409" y="239"/>
                    </a:lnTo>
                    <a:lnTo>
                      <a:pt x="411" y="205"/>
                    </a:lnTo>
                    <a:lnTo>
                      <a:pt x="418" y="171"/>
                    </a:lnTo>
                    <a:lnTo>
                      <a:pt x="426" y="138"/>
                    </a:lnTo>
                    <a:lnTo>
                      <a:pt x="433" y="106"/>
                    </a:lnTo>
                    <a:lnTo>
                      <a:pt x="437" y="76"/>
                    </a:lnTo>
                    <a:lnTo>
                      <a:pt x="434" y="47"/>
                    </a:lnTo>
                    <a:lnTo>
                      <a:pt x="423" y="21"/>
                    </a:lnTo>
                    <a:lnTo>
                      <a:pt x="400" y="0"/>
                    </a:lnTo>
                    <a:lnTo>
                      <a:pt x="395" y="18"/>
                    </a:lnTo>
                    <a:lnTo>
                      <a:pt x="389" y="36"/>
                    </a:lnTo>
                    <a:lnTo>
                      <a:pt x="385" y="56"/>
                    </a:lnTo>
                    <a:lnTo>
                      <a:pt x="379" y="74"/>
                    </a:lnTo>
                    <a:lnTo>
                      <a:pt x="379" y="87"/>
                    </a:lnTo>
                    <a:lnTo>
                      <a:pt x="379" y="99"/>
                    </a:lnTo>
                    <a:lnTo>
                      <a:pt x="379" y="111"/>
                    </a:lnTo>
                    <a:lnTo>
                      <a:pt x="379" y="124"/>
                    </a:lnTo>
                    <a:lnTo>
                      <a:pt x="372" y="130"/>
                    </a:lnTo>
                    <a:lnTo>
                      <a:pt x="366" y="135"/>
                    </a:lnTo>
                    <a:lnTo>
                      <a:pt x="359" y="141"/>
                    </a:lnTo>
                    <a:lnTo>
                      <a:pt x="354" y="147"/>
                    </a:lnTo>
                    <a:lnTo>
                      <a:pt x="347" y="154"/>
                    </a:lnTo>
                    <a:lnTo>
                      <a:pt x="340" y="160"/>
                    </a:lnTo>
                    <a:lnTo>
                      <a:pt x="334" y="165"/>
                    </a:lnTo>
                    <a:lnTo>
                      <a:pt x="327" y="171"/>
                    </a:lnTo>
                    <a:lnTo>
                      <a:pt x="324" y="161"/>
                    </a:lnTo>
                    <a:lnTo>
                      <a:pt x="320" y="150"/>
                    </a:lnTo>
                    <a:lnTo>
                      <a:pt x="317" y="140"/>
                    </a:lnTo>
                    <a:lnTo>
                      <a:pt x="313" y="131"/>
                    </a:lnTo>
                    <a:lnTo>
                      <a:pt x="309" y="122"/>
                    </a:lnTo>
                    <a:lnTo>
                      <a:pt x="305" y="111"/>
                    </a:lnTo>
                    <a:lnTo>
                      <a:pt x="302" y="102"/>
                    </a:lnTo>
                    <a:lnTo>
                      <a:pt x="297" y="93"/>
                    </a:lnTo>
                    <a:lnTo>
                      <a:pt x="294" y="102"/>
                    </a:lnTo>
                    <a:lnTo>
                      <a:pt x="290" y="111"/>
                    </a:lnTo>
                    <a:lnTo>
                      <a:pt x="286" y="122"/>
                    </a:lnTo>
                    <a:lnTo>
                      <a:pt x="282" y="131"/>
                    </a:lnTo>
                    <a:lnTo>
                      <a:pt x="275" y="137"/>
                    </a:lnTo>
                    <a:lnTo>
                      <a:pt x="268" y="141"/>
                    </a:lnTo>
                    <a:lnTo>
                      <a:pt x="260" y="147"/>
                    </a:lnTo>
                    <a:lnTo>
                      <a:pt x="253" y="153"/>
                    </a:lnTo>
                    <a:lnTo>
                      <a:pt x="252" y="142"/>
                    </a:lnTo>
                    <a:lnTo>
                      <a:pt x="252" y="132"/>
                    </a:lnTo>
                    <a:lnTo>
                      <a:pt x="252" y="122"/>
                    </a:lnTo>
                    <a:lnTo>
                      <a:pt x="251" y="112"/>
                    </a:lnTo>
                    <a:lnTo>
                      <a:pt x="247" y="106"/>
                    </a:lnTo>
                    <a:lnTo>
                      <a:pt x="243" y="100"/>
                    </a:lnTo>
                    <a:lnTo>
                      <a:pt x="240" y="93"/>
                    </a:lnTo>
                    <a:lnTo>
                      <a:pt x="235" y="87"/>
                    </a:lnTo>
                    <a:lnTo>
                      <a:pt x="228" y="82"/>
                    </a:lnTo>
                    <a:lnTo>
                      <a:pt x="221" y="79"/>
                    </a:lnTo>
                    <a:lnTo>
                      <a:pt x="214" y="76"/>
                    </a:lnTo>
                    <a:lnTo>
                      <a:pt x="207" y="71"/>
                    </a:lnTo>
                    <a:close/>
                  </a:path>
                </a:pathLst>
              </a:custGeom>
              <a:solidFill>
                <a:srgbClr val="F2E0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7" name="Freeform 95"/>
              <p:cNvSpPr>
                <a:spLocks/>
              </p:cNvSpPr>
              <p:nvPr/>
            </p:nvSpPr>
            <p:spPr bwMode="auto">
              <a:xfrm>
                <a:off x="4619" y="2975"/>
                <a:ext cx="281" cy="209"/>
              </a:xfrm>
              <a:custGeom>
                <a:avLst/>
                <a:gdLst>
                  <a:gd name="T0" fmla="*/ 100 w 562"/>
                  <a:gd name="T1" fmla="*/ 56 h 417"/>
                  <a:gd name="T2" fmla="*/ 83 w 562"/>
                  <a:gd name="T3" fmla="*/ 85 h 417"/>
                  <a:gd name="T4" fmla="*/ 66 w 562"/>
                  <a:gd name="T5" fmla="*/ 111 h 417"/>
                  <a:gd name="T6" fmla="*/ 57 w 562"/>
                  <a:gd name="T7" fmla="*/ 119 h 417"/>
                  <a:gd name="T8" fmla="*/ 44 w 562"/>
                  <a:gd name="T9" fmla="*/ 113 h 417"/>
                  <a:gd name="T10" fmla="*/ 26 w 562"/>
                  <a:gd name="T11" fmla="*/ 107 h 417"/>
                  <a:gd name="T12" fmla="*/ 5 w 562"/>
                  <a:gd name="T13" fmla="*/ 101 h 417"/>
                  <a:gd name="T14" fmla="*/ 12 w 562"/>
                  <a:gd name="T15" fmla="*/ 107 h 417"/>
                  <a:gd name="T16" fmla="*/ 28 w 562"/>
                  <a:gd name="T17" fmla="*/ 118 h 417"/>
                  <a:gd name="T18" fmla="*/ 22 w 562"/>
                  <a:gd name="T19" fmla="*/ 158 h 417"/>
                  <a:gd name="T20" fmla="*/ 41 w 562"/>
                  <a:gd name="T21" fmla="*/ 196 h 417"/>
                  <a:gd name="T22" fmla="*/ 60 w 562"/>
                  <a:gd name="T23" fmla="*/ 198 h 417"/>
                  <a:gd name="T24" fmla="*/ 69 w 562"/>
                  <a:gd name="T25" fmla="*/ 194 h 417"/>
                  <a:gd name="T26" fmla="*/ 77 w 562"/>
                  <a:gd name="T27" fmla="*/ 186 h 417"/>
                  <a:gd name="T28" fmla="*/ 87 w 562"/>
                  <a:gd name="T29" fmla="*/ 178 h 417"/>
                  <a:gd name="T30" fmla="*/ 99 w 562"/>
                  <a:gd name="T31" fmla="*/ 170 h 417"/>
                  <a:gd name="T32" fmla="*/ 110 w 562"/>
                  <a:gd name="T33" fmla="*/ 168 h 417"/>
                  <a:gd name="T34" fmla="*/ 121 w 562"/>
                  <a:gd name="T35" fmla="*/ 170 h 417"/>
                  <a:gd name="T36" fmla="*/ 133 w 562"/>
                  <a:gd name="T37" fmla="*/ 183 h 417"/>
                  <a:gd name="T38" fmla="*/ 146 w 562"/>
                  <a:gd name="T39" fmla="*/ 187 h 417"/>
                  <a:gd name="T40" fmla="*/ 160 w 562"/>
                  <a:gd name="T41" fmla="*/ 186 h 417"/>
                  <a:gd name="T42" fmla="*/ 171 w 562"/>
                  <a:gd name="T43" fmla="*/ 194 h 417"/>
                  <a:gd name="T44" fmla="*/ 180 w 562"/>
                  <a:gd name="T45" fmla="*/ 206 h 417"/>
                  <a:gd name="T46" fmla="*/ 189 w 562"/>
                  <a:gd name="T47" fmla="*/ 199 h 417"/>
                  <a:gd name="T48" fmla="*/ 194 w 562"/>
                  <a:gd name="T49" fmla="*/ 185 h 417"/>
                  <a:gd name="T50" fmla="*/ 199 w 562"/>
                  <a:gd name="T51" fmla="*/ 194 h 417"/>
                  <a:gd name="T52" fmla="*/ 209 w 562"/>
                  <a:gd name="T53" fmla="*/ 205 h 417"/>
                  <a:gd name="T54" fmla="*/ 239 w 562"/>
                  <a:gd name="T55" fmla="*/ 196 h 417"/>
                  <a:gd name="T56" fmla="*/ 248 w 562"/>
                  <a:gd name="T57" fmla="*/ 158 h 417"/>
                  <a:gd name="T58" fmla="*/ 261 w 562"/>
                  <a:gd name="T59" fmla="*/ 132 h 417"/>
                  <a:gd name="T60" fmla="*/ 277 w 562"/>
                  <a:gd name="T61" fmla="*/ 112 h 417"/>
                  <a:gd name="T62" fmla="*/ 269 w 562"/>
                  <a:gd name="T63" fmla="*/ 113 h 417"/>
                  <a:gd name="T64" fmla="*/ 251 w 562"/>
                  <a:gd name="T65" fmla="*/ 121 h 417"/>
                  <a:gd name="T66" fmla="*/ 237 w 562"/>
                  <a:gd name="T67" fmla="*/ 130 h 417"/>
                  <a:gd name="T68" fmla="*/ 224 w 562"/>
                  <a:gd name="T69" fmla="*/ 140 h 417"/>
                  <a:gd name="T70" fmla="*/ 221 w 562"/>
                  <a:gd name="T71" fmla="*/ 128 h 417"/>
                  <a:gd name="T72" fmla="*/ 231 w 562"/>
                  <a:gd name="T73" fmla="*/ 101 h 417"/>
                  <a:gd name="T74" fmla="*/ 237 w 562"/>
                  <a:gd name="T75" fmla="*/ 82 h 417"/>
                  <a:gd name="T76" fmla="*/ 231 w 562"/>
                  <a:gd name="T77" fmla="*/ 86 h 417"/>
                  <a:gd name="T78" fmla="*/ 221 w 562"/>
                  <a:gd name="T79" fmla="*/ 97 h 417"/>
                  <a:gd name="T80" fmla="*/ 209 w 562"/>
                  <a:gd name="T81" fmla="*/ 105 h 417"/>
                  <a:gd name="T82" fmla="*/ 196 w 562"/>
                  <a:gd name="T83" fmla="*/ 113 h 417"/>
                  <a:gd name="T84" fmla="*/ 203 w 562"/>
                  <a:gd name="T85" fmla="*/ 67 h 417"/>
                  <a:gd name="T86" fmla="*/ 207 w 562"/>
                  <a:gd name="T87" fmla="*/ 11 h 417"/>
                  <a:gd name="T88" fmla="*/ 187 w 562"/>
                  <a:gd name="T89" fmla="*/ 28 h 417"/>
                  <a:gd name="T90" fmla="*/ 184 w 562"/>
                  <a:gd name="T91" fmla="*/ 54 h 417"/>
                  <a:gd name="T92" fmla="*/ 174 w 562"/>
                  <a:gd name="T93" fmla="*/ 69 h 417"/>
                  <a:gd name="T94" fmla="*/ 160 w 562"/>
                  <a:gd name="T95" fmla="*/ 81 h 417"/>
                  <a:gd name="T96" fmla="*/ 151 w 562"/>
                  <a:gd name="T97" fmla="*/ 70 h 417"/>
                  <a:gd name="T98" fmla="*/ 144 w 562"/>
                  <a:gd name="T99" fmla="*/ 53 h 417"/>
                  <a:gd name="T100" fmla="*/ 137 w 562"/>
                  <a:gd name="T101" fmla="*/ 61 h 417"/>
                  <a:gd name="T102" fmla="*/ 125 w 562"/>
                  <a:gd name="T103" fmla="*/ 73 h 417"/>
                  <a:gd name="T104" fmla="*/ 121 w 562"/>
                  <a:gd name="T105" fmla="*/ 61 h 417"/>
                  <a:gd name="T106" fmla="*/ 115 w 562"/>
                  <a:gd name="T107" fmla="*/ 49 h 417"/>
                  <a:gd name="T108" fmla="*/ 104 w 562"/>
                  <a:gd name="T109" fmla="*/ 41 h 41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62"/>
                  <a:gd name="T166" fmla="*/ 0 h 417"/>
                  <a:gd name="T167" fmla="*/ 562 w 562"/>
                  <a:gd name="T168" fmla="*/ 417 h 41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62" h="417">
                    <a:moveTo>
                      <a:pt x="203" y="76"/>
                    </a:moveTo>
                    <a:lnTo>
                      <a:pt x="201" y="88"/>
                    </a:lnTo>
                    <a:lnTo>
                      <a:pt x="200" y="99"/>
                    </a:lnTo>
                    <a:lnTo>
                      <a:pt x="199" y="111"/>
                    </a:lnTo>
                    <a:lnTo>
                      <a:pt x="198" y="122"/>
                    </a:lnTo>
                    <a:lnTo>
                      <a:pt x="187" y="143"/>
                    </a:lnTo>
                    <a:lnTo>
                      <a:pt x="176" y="158"/>
                    </a:lnTo>
                    <a:lnTo>
                      <a:pt x="166" y="169"/>
                    </a:lnTo>
                    <a:lnTo>
                      <a:pt x="155" y="179"/>
                    </a:lnTo>
                    <a:lnTo>
                      <a:pt x="146" y="189"/>
                    </a:lnTo>
                    <a:lnTo>
                      <a:pt x="138" y="203"/>
                    </a:lnTo>
                    <a:lnTo>
                      <a:pt x="132" y="221"/>
                    </a:lnTo>
                    <a:lnTo>
                      <a:pt x="129" y="247"/>
                    </a:lnTo>
                    <a:lnTo>
                      <a:pt x="124" y="244"/>
                    </a:lnTo>
                    <a:lnTo>
                      <a:pt x="119" y="241"/>
                    </a:lnTo>
                    <a:lnTo>
                      <a:pt x="114" y="237"/>
                    </a:lnTo>
                    <a:lnTo>
                      <a:pt x="108" y="235"/>
                    </a:lnTo>
                    <a:lnTo>
                      <a:pt x="101" y="232"/>
                    </a:lnTo>
                    <a:lnTo>
                      <a:pt x="94" y="228"/>
                    </a:lnTo>
                    <a:lnTo>
                      <a:pt x="87" y="225"/>
                    </a:lnTo>
                    <a:lnTo>
                      <a:pt x="81" y="221"/>
                    </a:lnTo>
                    <a:lnTo>
                      <a:pt x="70" y="219"/>
                    </a:lnTo>
                    <a:lnTo>
                      <a:pt x="61" y="216"/>
                    </a:lnTo>
                    <a:lnTo>
                      <a:pt x="51" y="213"/>
                    </a:lnTo>
                    <a:lnTo>
                      <a:pt x="40" y="210"/>
                    </a:lnTo>
                    <a:lnTo>
                      <a:pt x="31" y="208"/>
                    </a:lnTo>
                    <a:lnTo>
                      <a:pt x="21" y="205"/>
                    </a:lnTo>
                    <a:lnTo>
                      <a:pt x="10" y="202"/>
                    </a:lnTo>
                    <a:lnTo>
                      <a:pt x="0" y="199"/>
                    </a:lnTo>
                    <a:lnTo>
                      <a:pt x="8" y="204"/>
                    </a:lnTo>
                    <a:lnTo>
                      <a:pt x="16" y="210"/>
                    </a:lnTo>
                    <a:lnTo>
                      <a:pt x="24" y="214"/>
                    </a:lnTo>
                    <a:lnTo>
                      <a:pt x="32" y="220"/>
                    </a:lnTo>
                    <a:lnTo>
                      <a:pt x="40" y="225"/>
                    </a:lnTo>
                    <a:lnTo>
                      <a:pt x="47" y="231"/>
                    </a:lnTo>
                    <a:lnTo>
                      <a:pt x="55" y="235"/>
                    </a:lnTo>
                    <a:lnTo>
                      <a:pt x="63" y="241"/>
                    </a:lnTo>
                    <a:lnTo>
                      <a:pt x="54" y="266"/>
                    </a:lnTo>
                    <a:lnTo>
                      <a:pt x="47" y="292"/>
                    </a:lnTo>
                    <a:lnTo>
                      <a:pt x="44" y="315"/>
                    </a:lnTo>
                    <a:lnTo>
                      <a:pt x="45" y="336"/>
                    </a:lnTo>
                    <a:lnTo>
                      <a:pt x="51" y="357"/>
                    </a:lnTo>
                    <a:lnTo>
                      <a:pt x="62" y="374"/>
                    </a:lnTo>
                    <a:lnTo>
                      <a:pt x="81" y="391"/>
                    </a:lnTo>
                    <a:lnTo>
                      <a:pt x="106" y="403"/>
                    </a:lnTo>
                    <a:lnTo>
                      <a:pt x="111" y="401"/>
                    </a:lnTo>
                    <a:lnTo>
                      <a:pt x="115" y="399"/>
                    </a:lnTo>
                    <a:lnTo>
                      <a:pt x="120" y="396"/>
                    </a:lnTo>
                    <a:lnTo>
                      <a:pt x="124" y="394"/>
                    </a:lnTo>
                    <a:lnTo>
                      <a:pt x="129" y="393"/>
                    </a:lnTo>
                    <a:lnTo>
                      <a:pt x="134" y="391"/>
                    </a:lnTo>
                    <a:lnTo>
                      <a:pt x="138" y="388"/>
                    </a:lnTo>
                    <a:lnTo>
                      <a:pt x="143" y="386"/>
                    </a:lnTo>
                    <a:lnTo>
                      <a:pt x="146" y="381"/>
                    </a:lnTo>
                    <a:lnTo>
                      <a:pt x="150" y="376"/>
                    </a:lnTo>
                    <a:lnTo>
                      <a:pt x="153" y="371"/>
                    </a:lnTo>
                    <a:lnTo>
                      <a:pt x="157" y="366"/>
                    </a:lnTo>
                    <a:lnTo>
                      <a:pt x="162" y="363"/>
                    </a:lnTo>
                    <a:lnTo>
                      <a:pt x="168" y="358"/>
                    </a:lnTo>
                    <a:lnTo>
                      <a:pt x="174" y="355"/>
                    </a:lnTo>
                    <a:lnTo>
                      <a:pt x="180" y="350"/>
                    </a:lnTo>
                    <a:lnTo>
                      <a:pt x="185" y="347"/>
                    </a:lnTo>
                    <a:lnTo>
                      <a:pt x="191" y="343"/>
                    </a:lnTo>
                    <a:lnTo>
                      <a:pt x="197" y="339"/>
                    </a:lnTo>
                    <a:lnTo>
                      <a:pt x="203" y="335"/>
                    </a:lnTo>
                    <a:lnTo>
                      <a:pt x="208" y="335"/>
                    </a:lnTo>
                    <a:lnTo>
                      <a:pt x="213" y="336"/>
                    </a:lnTo>
                    <a:lnTo>
                      <a:pt x="219" y="336"/>
                    </a:lnTo>
                    <a:lnTo>
                      <a:pt x="225" y="338"/>
                    </a:lnTo>
                    <a:lnTo>
                      <a:pt x="229" y="339"/>
                    </a:lnTo>
                    <a:lnTo>
                      <a:pt x="235" y="340"/>
                    </a:lnTo>
                    <a:lnTo>
                      <a:pt x="241" y="340"/>
                    </a:lnTo>
                    <a:lnTo>
                      <a:pt x="246" y="341"/>
                    </a:lnTo>
                    <a:lnTo>
                      <a:pt x="253" y="349"/>
                    </a:lnTo>
                    <a:lnTo>
                      <a:pt x="260" y="357"/>
                    </a:lnTo>
                    <a:lnTo>
                      <a:pt x="266" y="366"/>
                    </a:lnTo>
                    <a:lnTo>
                      <a:pt x="273" y="374"/>
                    </a:lnTo>
                    <a:lnTo>
                      <a:pt x="279" y="374"/>
                    </a:lnTo>
                    <a:lnTo>
                      <a:pt x="286" y="374"/>
                    </a:lnTo>
                    <a:lnTo>
                      <a:pt x="291" y="374"/>
                    </a:lnTo>
                    <a:lnTo>
                      <a:pt x="297" y="374"/>
                    </a:lnTo>
                    <a:lnTo>
                      <a:pt x="305" y="373"/>
                    </a:lnTo>
                    <a:lnTo>
                      <a:pt x="312" y="373"/>
                    </a:lnTo>
                    <a:lnTo>
                      <a:pt x="319" y="372"/>
                    </a:lnTo>
                    <a:lnTo>
                      <a:pt x="326" y="372"/>
                    </a:lnTo>
                    <a:lnTo>
                      <a:pt x="330" y="377"/>
                    </a:lnTo>
                    <a:lnTo>
                      <a:pt x="336" y="381"/>
                    </a:lnTo>
                    <a:lnTo>
                      <a:pt x="341" y="387"/>
                    </a:lnTo>
                    <a:lnTo>
                      <a:pt x="347" y="392"/>
                    </a:lnTo>
                    <a:lnTo>
                      <a:pt x="351" y="398"/>
                    </a:lnTo>
                    <a:lnTo>
                      <a:pt x="356" y="404"/>
                    </a:lnTo>
                    <a:lnTo>
                      <a:pt x="360" y="411"/>
                    </a:lnTo>
                    <a:lnTo>
                      <a:pt x="365" y="417"/>
                    </a:lnTo>
                    <a:lnTo>
                      <a:pt x="370" y="411"/>
                    </a:lnTo>
                    <a:lnTo>
                      <a:pt x="374" y="404"/>
                    </a:lnTo>
                    <a:lnTo>
                      <a:pt x="378" y="398"/>
                    </a:lnTo>
                    <a:lnTo>
                      <a:pt x="382" y="392"/>
                    </a:lnTo>
                    <a:lnTo>
                      <a:pt x="383" y="385"/>
                    </a:lnTo>
                    <a:lnTo>
                      <a:pt x="386" y="377"/>
                    </a:lnTo>
                    <a:lnTo>
                      <a:pt x="387" y="370"/>
                    </a:lnTo>
                    <a:lnTo>
                      <a:pt x="388" y="363"/>
                    </a:lnTo>
                    <a:lnTo>
                      <a:pt x="391" y="371"/>
                    </a:lnTo>
                    <a:lnTo>
                      <a:pt x="394" y="380"/>
                    </a:lnTo>
                    <a:lnTo>
                      <a:pt x="397" y="388"/>
                    </a:lnTo>
                    <a:lnTo>
                      <a:pt x="400" y="398"/>
                    </a:lnTo>
                    <a:lnTo>
                      <a:pt x="405" y="402"/>
                    </a:lnTo>
                    <a:lnTo>
                      <a:pt x="412" y="406"/>
                    </a:lnTo>
                    <a:lnTo>
                      <a:pt x="418" y="409"/>
                    </a:lnTo>
                    <a:lnTo>
                      <a:pt x="424" y="414"/>
                    </a:lnTo>
                    <a:lnTo>
                      <a:pt x="448" y="411"/>
                    </a:lnTo>
                    <a:lnTo>
                      <a:pt x="465" y="403"/>
                    </a:lnTo>
                    <a:lnTo>
                      <a:pt x="477" y="391"/>
                    </a:lnTo>
                    <a:lnTo>
                      <a:pt x="485" y="376"/>
                    </a:lnTo>
                    <a:lnTo>
                      <a:pt x="491" y="357"/>
                    </a:lnTo>
                    <a:lnTo>
                      <a:pt x="493" y="336"/>
                    </a:lnTo>
                    <a:lnTo>
                      <a:pt x="495" y="315"/>
                    </a:lnTo>
                    <a:lnTo>
                      <a:pt x="497" y="293"/>
                    </a:lnTo>
                    <a:lnTo>
                      <a:pt x="505" y="282"/>
                    </a:lnTo>
                    <a:lnTo>
                      <a:pt x="514" y="273"/>
                    </a:lnTo>
                    <a:lnTo>
                      <a:pt x="522" y="263"/>
                    </a:lnTo>
                    <a:lnTo>
                      <a:pt x="530" y="252"/>
                    </a:lnTo>
                    <a:lnTo>
                      <a:pt x="538" y="243"/>
                    </a:lnTo>
                    <a:lnTo>
                      <a:pt x="546" y="233"/>
                    </a:lnTo>
                    <a:lnTo>
                      <a:pt x="554" y="224"/>
                    </a:lnTo>
                    <a:lnTo>
                      <a:pt x="562" y="213"/>
                    </a:lnTo>
                    <a:lnTo>
                      <a:pt x="554" y="217"/>
                    </a:lnTo>
                    <a:lnTo>
                      <a:pt x="545" y="221"/>
                    </a:lnTo>
                    <a:lnTo>
                      <a:pt x="537" y="225"/>
                    </a:lnTo>
                    <a:lnTo>
                      <a:pt x="529" y="228"/>
                    </a:lnTo>
                    <a:lnTo>
                      <a:pt x="519" y="233"/>
                    </a:lnTo>
                    <a:lnTo>
                      <a:pt x="511" y="236"/>
                    </a:lnTo>
                    <a:lnTo>
                      <a:pt x="502" y="241"/>
                    </a:lnTo>
                    <a:lnTo>
                      <a:pt x="494" y="244"/>
                    </a:lnTo>
                    <a:lnTo>
                      <a:pt x="487" y="249"/>
                    </a:lnTo>
                    <a:lnTo>
                      <a:pt x="481" y="254"/>
                    </a:lnTo>
                    <a:lnTo>
                      <a:pt x="474" y="259"/>
                    </a:lnTo>
                    <a:lnTo>
                      <a:pt x="467" y="264"/>
                    </a:lnTo>
                    <a:lnTo>
                      <a:pt x="462" y="269"/>
                    </a:lnTo>
                    <a:lnTo>
                      <a:pt x="455" y="274"/>
                    </a:lnTo>
                    <a:lnTo>
                      <a:pt x="448" y="279"/>
                    </a:lnTo>
                    <a:lnTo>
                      <a:pt x="441" y="284"/>
                    </a:lnTo>
                    <a:lnTo>
                      <a:pt x="441" y="274"/>
                    </a:lnTo>
                    <a:lnTo>
                      <a:pt x="441" y="265"/>
                    </a:lnTo>
                    <a:lnTo>
                      <a:pt x="441" y="256"/>
                    </a:lnTo>
                    <a:lnTo>
                      <a:pt x="441" y="247"/>
                    </a:lnTo>
                    <a:lnTo>
                      <a:pt x="448" y="232"/>
                    </a:lnTo>
                    <a:lnTo>
                      <a:pt x="455" y="217"/>
                    </a:lnTo>
                    <a:lnTo>
                      <a:pt x="461" y="202"/>
                    </a:lnTo>
                    <a:lnTo>
                      <a:pt x="467" y="187"/>
                    </a:lnTo>
                    <a:lnTo>
                      <a:pt x="470" y="179"/>
                    </a:lnTo>
                    <a:lnTo>
                      <a:pt x="472" y="171"/>
                    </a:lnTo>
                    <a:lnTo>
                      <a:pt x="474" y="164"/>
                    </a:lnTo>
                    <a:lnTo>
                      <a:pt x="477" y="156"/>
                    </a:lnTo>
                    <a:lnTo>
                      <a:pt x="472" y="161"/>
                    </a:lnTo>
                    <a:lnTo>
                      <a:pt x="466" y="166"/>
                    </a:lnTo>
                    <a:lnTo>
                      <a:pt x="462" y="172"/>
                    </a:lnTo>
                    <a:lnTo>
                      <a:pt x="456" y="176"/>
                    </a:lnTo>
                    <a:lnTo>
                      <a:pt x="451" y="182"/>
                    </a:lnTo>
                    <a:lnTo>
                      <a:pt x="446" y="187"/>
                    </a:lnTo>
                    <a:lnTo>
                      <a:pt x="441" y="193"/>
                    </a:lnTo>
                    <a:lnTo>
                      <a:pt x="435" y="198"/>
                    </a:lnTo>
                    <a:lnTo>
                      <a:pt x="429" y="202"/>
                    </a:lnTo>
                    <a:lnTo>
                      <a:pt x="423" y="206"/>
                    </a:lnTo>
                    <a:lnTo>
                      <a:pt x="417" y="210"/>
                    </a:lnTo>
                    <a:lnTo>
                      <a:pt x="410" y="213"/>
                    </a:lnTo>
                    <a:lnTo>
                      <a:pt x="404" y="218"/>
                    </a:lnTo>
                    <a:lnTo>
                      <a:pt x="397" y="221"/>
                    </a:lnTo>
                    <a:lnTo>
                      <a:pt x="391" y="226"/>
                    </a:lnTo>
                    <a:lnTo>
                      <a:pt x="385" y="229"/>
                    </a:lnTo>
                    <a:lnTo>
                      <a:pt x="388" y="198"/>
                    </a:lnTo>
                    <a:lnTo>
                      <a:pt x="396" y="166"/>
                    </a:lnTo>
                    <a:lnTo>
                      <a:pt x="405" y="134"/>
                    </a:lnTo>
                    <a:lnTo>
                      <a:pt x="416" y="103"/>
                    </a:lnTo>
                    <a:lnTo>
                      <a:pt x="421" y="73"/>
                    </a:lnTo>
                    <a:lnTo>
                      <a:pt x="421" y="45"/>
                    </a:lnTo>
                    <a:lnTo>
                      <a:pt x="413" y="21"/>
                    </a:lnTo>
                    <a:lnTo>
                      <a:pt x="394" y="0"/>
                    </a:lnTo>
                    <a:lnTo>
                      <a:pt x="387" y="19"/>
                    </a:lnTo>
                    <a:lnTo>
                      <a:pt x="380" y="37"/>
                    </a:lnTo>
                    <a:lnTo>
                      <a:pt x="373" y="55"/>
                    </a:lnTo>
                    <a:lnTo>
                      <a:pt x="367" y="74"/>
                    </a:lnTo>
                    <a:lnTo>
                      <a:pt x="367" y="85"/>
                    </a:lnTo>
                    <a:lnTo>
                      <a:pt x="367" y="97"/>
                    </a:lnTo>
                    <a:lnTo>
                      <a:pt x="367" y="108"/>
                    </a:lnTo>
                    <a:lnTo>
                      <a:pt x="367" y="120"/>
                    </a:lnTo>
                    <a:lnTo>
                      <a:pt x="360" y="126"/>
                    </a:lnTo>
                    <a:lnTo>
                      <a:pt x="353" y="131"/>
                    </a:lnTo>
                    <a:lnTo>
                      <a:pt x="347" y="137"/>
                    </a:lnTo>
                    <a:lnTo>
                      <a:pt x="341" y="143"/>
                    </a:lnTo>
                    <a:lnTo>
                      <a:pt x="334" y="150"/>
                    </a:lnTo>
                    <a:lnTo>
                      <a:pt x="327" y="156"/>
                    </a:lnTo>
                    <a:lnTo>
                      <a:pt x="320" y="161"/>
                    </a:lnTo>
                    <a:lnTo>
                      <a:pt x="313" y="167"/>
                    </a:lnTo>
                    <a:lnTo>
                      <a:pt x="310" y="158"/>
                    </a:lnTo>
                    <a:lnTo>
                      <a:pt x="305" y="149"/>
                    </a:lnTo>
                    <a:lnTo>
                      <a:pt x="302" y="140"/>
                    </a:lnTo>
                    <a:lnTo>
                      <a:pt x="297" y="130"/>
                    </a:lnTo>
                    <a:lnTo>
                      <a:pt x="294" y="122"/>
                    </a:lnTo>
                    <a:lnTo>
                      <a:pt x="290" y="113"/>
                    </a:lnTo>
                    <a:lnTo>
                      <a:pt x="287" y="105"/>
                    </a:lnTo>
                    <a:lnTo>
                      <a:pt x="283" y="97"/>
                    </a:lnTo>
                    <a:lnTo>
                      <a:pt x="280" y="105"/>
                    </a:lnTo>
                    <a:lnTo>
                      <a:pt x="276" y="113"/>
                    </a:lnTo>
                    <a:lnTo>
                      <a:pt x="273" y="122"/>
                    </a:lnTo>
                    <a:lnTo>
                      <a:pt x="269" y="130"/>
                    </a:lnTo>
                    <a:lnTo>
                      <a:pt x="264" y="135"/>
                    </a:lnTo>
                    <a:lnTo>
                      <a:pt x="257" y="141"/>
                    </a:lnTo>
                    <a:lnTo>
                      <a:pt x="250" y="145"/>
                    </a:lnTo>
                    <a:lnTo>
                      <a:pt x="244" y="151"/>
                    </a:lnTo>
                    <a:lnTo>
                      <a:pt x="243" y="142"/>
                    </a:lnTo>
                    <a:lnTo>
                      <a:pt x="243" y="131"/>
                    </a:lnTo>
                    <a:lnTo>
                      <a:pt x="242" y="122"/>
                    </a:lnTo>
                    <a:lnTo>
                      <a:pt x="241" y="113"/>
                    </a:lnTo>
                    <a:lnTo>
                      <a:pt x="237" y="107"/>
                    </a:lnTo>
                    <a:lnTo>
                      <a:pt x="234" y="102"/>
                    </a:lnTo>
                    <a:lnTo>
                      <a:pt x="230" y="97"/>
                    </a:lnTo>
                    <a:lnTo>
                      <a:pt x="227" y="91"/>
                    </a:lnTo>
                    <a:lnTo>
                      <a:pt x="221" y="88"/>
                    </a:lnTo>
                    <a:lnTo>
                      <a:pt x="214" y="84"/>
                    </a:lnTo>
                    <a:lnTo>
                      <a:pt x="208" y="81"/>
                    </a:lnTo>
                    <a:lnTo>
                      <a:pt x="203" y="76"/>
                    </a:lnTo>
                    <a:close/>
                  </a:path>
                </a:pathLst>
              </a:custGeom>
              <a:solidFill>
                <a:srgbClr val="F7EA2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8" name="Freeform 96"/>
              <p:cNvSpPr>
                <a:spLocks/>
              </p:cNvSpPr>
              <p:nvPr/>
            </p:nvSpPr>
            <p:spPr bwMode="auto">
              <a:xfrm>
                <a:off x="4626" y="2989"/>
                <a:ext cx="268" cy="194"/>
              </a:xfrm>
              <a:custGeom>
                <a:avLst/>
                <a:gdLst>
                  <a:gd name="T0" fmla="*/ 97 w 534"/>
                  <a:gd name="T1" fmla="*/ 56 h 388"/>
                  <a:gd name="T2" fmla="*/ 81 w 534"/>
                  <a:gd name="T3" fmla="*/ 84 h 388"/>
                  <a:gd name="T4" fmla="*/ 66 w 534"/>
                  <a:gd name="T5" fmla="*/ 108 h 388"/>
                  <a:gd name="T6" fmla="*/ 58 w 534"/>
                  <a:gd name="T7" fmla="*/ 114 h 388"/>
                  <a:gd name="T8" fmla="*/ 46 w 534"/>
                  <a:gd name="T9" fmla="*/ 108 h 388"/>
                  <a:gd name="T10" fmla="*/ 27 w 534"/>
                  <a:gd name="T11" fmla="*/ 103 h 388"/>
                  <a:gd name="T12" fmla="*/ 5 w 534"/>
                  <a:gd name="T13" fmla="*/ 97 h 388"/>
                  <a:gd name="T14" fmla="*/ 13 w 534"/>
                  <a:gd name="T15" fmla="*/ 103 h 388"/>
                  <a:gd name="T16" fmla="*/ 31 w 534"/>
                  <a:gd name="T17" fmla="*/ 112 h 388"/>
                  <a:gd name="T18" fmla="*/ 27 w 534"/>
                  <a:gd name="T19" fmla="*/ 148 h 388"/>
                  <a:gd name="T20" fmla="*/ 43 w 534"/>
                  <a:gd name="T21" fmla="*/ 182 h 388"/>
                  <a:gd name="T22" fmla="*/ 67 w 534"/>
                  <a:gd name="T23" fmla="*/ 182 h 388"/>
                  <a:gd name="T24" fmla="*/ 76 w 534"/>
                  <a:gd name="T25" fmla="*/ 173 h 388"/>
                  <a:gd name="T26" fmla="*/ 85 w 534"/>
                  <a:gd name="T27" fmla="*/ 166 h 388"/>
                  <a:gd name="T28" fmla="*/ 95 w 534"/>
                  <a:gd name="T29" fmla="*/ 159 h 388"/>
                  <a:gd name="T30" fmla="*/ 106 w 534"/>
                  <a:gd name="T31" fmla="*/ 158 h 388"/>
                  <a:gd name="T32" fmla="*/ 116 w 534"/>
                  <a:gd name="T33" fmla="*/ 160 h 388"/>
                  <a:gd name="T34" fmla="*/ 127 w 534"/>
                  <a:gd name="T35" fmla="*/ 171 h 388"/>
                  <a:gd name="T36" fmla="*/ 138 w 534"/>
                  <a:gd name="T37" fmla="*/ 175 h 388"/>
                  <a:gd name="T38" fmla="*/ 151 w 534"/>
                  <a:gd name="T39" fmla="*/ 174 h 388"/>
                  <a:gd name="T40" fmla="*/ 161 w 534"/>
                  <a:gd name="T41" fmla="*/ 180 h 388"/>
                  <a:gd name="T42" fmla="*/ 169 w 534"/>
                  <a:gd name="T43" fmla="*/ 191 h 388"/>
                  <a:gd name="T44" fmla="*/ 177 w 534"/>
                  <a:gd name="T45" fmla="*/ 186 h 388"/>
                  <a:gd name="T46" fmla="*/ 182 w 534"/>
                  <a:gd name="T47" fmla="*/ 173 h 388"/>
                  <a:gd name="T48" fmla="*/ 186 w 534"/>
                  <a:gd name="T49" fmla="*/ 181 h 388"/>
                  <a:gd name="T50" fmla="*/ 195 w 534"/>
                  <a:gd name="T51" fmla="*/ 190 h 388"/>
                  <a:gd name="T52" fmla="*/ 222 w 534"/>
                  <a:gd name="T53" fmla="*/ 182 h 388"/>
                  <a:gd name="T54" fmla="*/ 230 w 534"/>
                  <a:gd name="T55" fmla="*/ 148 h 388"/>
                  <a:gd name="T56" fmla="*/ 245 w 534"/>
                  <a:gd name="T57" fmla="*/ 125 h 388"/>
                  <a:gd name="T58" fmla="*/ 263 w 534"/>
                  <a:gd name="T59" fmla="*/ 107 h 388"/>
                  <a:gd name="T60" fmla="*/ 255 w 534"/>
                  <a:gd name="T61" fmla="*/ 108 h 388"/>
                  <a:gd name="T62" fmla="*/ 237 w 534"/>
                  <a:gd name="T63" fmla="*/ 115 h 388"/>
                  <a:gd name="T64" fmla="*/ 222 w 534"/>
                  <a:gd name="T65" fmla="*/ 123 h 388"/>
                  <a:gd name="T66" fmla="*/ 210 w 534"/>
                  <a:gd name="T67" fmla="*/ 132 h 388"/>
                  <a:gd name="T68" fmla="*/ 206 w 534"/>
                  <a:gd name="T69" fmla="*/ 122 h 388"/>
                  <a:gd name="T70" fmla="*/ 218 w 534"/>
                  <a:gd name="T71" fmla="*/ 96 h 388"/>
                  <a:gd name="T72" fmla="*/ 227 w 534"/>
                  <a:gd name="T73" fmla="*/ 78 h 388"/>
                  <a:gd name="T74" fmla="*/ 220 w 534"/>
                  <a:gd name="T75" fmla="*/ 83 h 388"/>
                  <a:gd name="T76" fmla="*/ 209 w 534"/>
                  <a:gd name="T77" fmla="*/ 92 h 388"/>
                  <a:gd name="T78" fmla="*/ 197 w 534"/>
                  <a:gd name="T79" fmla="*/ 100 h 388"/>
                  <a:gd name="T80" fmla="*/ 184 w 534"/>
                  <a:gd name="T81" fmla="*/ 108 h 388"/>
                  <a:gd name="T82" fmla="*/ 193 w 534"/>
                  <a:gd name="T83" fmla="*/ 65 h 388"/>
                  <a:gd name="T84" fmla="*/ 202 w 534"/>
                  <a:gd name="T85" fmla="*/ 10 h 388"/>
                  <a:gd name="T86" fmla="*/ 182 w 534"/>
                  <a:gd name="T87" fmla="*/ 28 h 388"/>
                  <a:gd name="T88" fmla="*/ 178 w 534"/>
                  <a:gd name="T89" fmla="*/ 53 h 388"/>
                  <a:gd name="T90" fmla="*/ 167 w 534"/>
                  <a:gd name="T91" fmla="*/ 67 h 388"/>
                  <a:gd name="T92" fmla="*/ 154 w 534"/>
                  <a:gd name="T93" fmla="*/ 79 h 388"/>
                  <a:gd name="T94" fmla="*/ 144 w 534"/>
                  <a:gd name="T95" fmla="*/ 69 h 388"/>
                  <a:gd name="T96" fmla="*/ 137 w 534"/>
                  <a:gd name="T97" fmla="*/ 54 h 388"/>
                  <a:gd name="T98" fmla="*/ 130 w 534"/>
                  <a:gd name="T99" fmla="*/ 61 h 388"/>
                  <a:gd name="T100" fmla="*/ 120 w 534"/>
                  <a:gd name="T101" fmla="*/ 72 h 388"/>
                  <a:gd name="T102" fmla="*/ 116 w 534"/>
                  <a:gd name="T103" fmla="*/ 61 h 388"/>
                  <a:gd name="T104" fmla="*/ 111 w 534"/>
                  <a:gd name="T105" fmla="*/ 50 h 388"/>
                  <a:gd name="T106" fmla="*/ 100 w 534"/>
                  <a:gd name="T107" fmla="*/ 42 h 38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34"/>
                  <a:gd name="T163" fmla="*/ 0 h 388"/>
                  <a:gd name="T164" fmla="*/ 534 w 534"/>
                  <a:gd name="T165" fmla="*/ 388 h 38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34" h="388">
                    <a:moveTo>
                      <a:pt x="195" y="82"/>
                    </a:moveTo>
                    <a:lnTo>
                      <a:pt x="195" y="91"/>
                    </a:lnTo>
                    <a:lnTo>
                      <a:pt x="195" y="101"/>
                    </a:lnTo>
                    <a:lnTo>
                      <a:pt x="193" y="112"/>
                    </a:lnTo>
                    <a:lnTo>
                      <a:pt x="193" y="122"/>
                    </a:lnTo>
                    <a:lnTo>
                      <a:pt x="183" y="141"/>
                    </a:lnTo>
                    <a:lnTo>
                      <a:pt x="173" y="155"/>
                    </a:lnTo>
                    <a:lnTo>
                      <a:pt x="162" y="167"/>
                    </a:lnTo>
                    <a:lnTo>
                      <a:pt x="153" y="176"/>
                    </a:lnTo>
                    <a:lnTo>
                      <a:pt x="145" y="185"/>
                    </a:lnTo>
                    <a:lnTo>
                      <a:pt x="137" y="198"/>
                    </a:lnTo>
                    <a:lnTo>
                      <a:pt x="131" y="215"/>
                    </a:lnTo>
                    <a:lnTo>
                      <a:pt x="128" y="238"/>
                    </a:lnTo>
                    <a:lnTo>
                      <a:pt x="123" y="235"/>
                    </a:lnTo>
                    <a:lnTo>
                      <a:pt x="120" y="231"/>
                    </a:lnTo>
                    <a:lnTo>
                      <a:pt x="115" y="228"/>
                    </a:lnTo>
                    <a:lnTo>
                      <a:pt x="110" y="224"/>
                    </a:lnTo>
                    <a:lnTo>
                      <a:pt x="105" y="221"/>
                    </a:lnTo>
                    <a:lnTo>
                      <a:pt x="98" y="218"/>
                    </a:lnTo>
                    <a:lnTo>
                      <a:pt x="92" y="215"/>
                    </a:lnTo>
                    <a:lnTo>
                      <a:pt x="85" y="212"/>
                    </a:lnTo>
                    <a:lnTo>
                      <a:pt x="75" y="209"/>
                    </a:lnTo>
                    <a:lnTo>
                      <a:pt x="63" y="207"/>
                    </a:lnTo>
                    <a:lnTo>
                      <a:pt x="53" y="205"/>
                    </a:lnTo>
                    <a:lnTo>
                      <a:pt x="43" y="201"/>
                    </a:lnTo>
                    <a:lnTo>
                      <a:pt x="32" y="199"/>
                    </a:lnTo>
                    <a:lnTo>
                      <a:pt x="22" y="197"/>
                    </a:lnTo>
                    <a:lnTo>
                      <a:pt x="10" y="194"/>
                    </a:lnTo>
                    <a:lnTo>
                      <a:pt x="0" y="192"/>
                    </a:lnTo>
                    <a:lnTo>
                      <a:pt x="9" y="197"/>
                    </a:lnTo>
                    <a:lnTo>
                      <a:pt x="17" y="201"/>
                    </a:lnTo>
                    <a:lnTo>
                      <a:pt x="26" y="206"/>
                    </a:lnTo>
                    <a:lnTo>
                      <a:pt x="36" y="211"/>
                    </a:lnTo>
                    <a:lnTo>
                      <a:pt x="44" y="215"/>
                    </a:lnTo>
                    <a:lnTo>
                      <a:pt x="53" y="220"/>
                    </a:lnTo>
                    <a:lnTo>
                      <a:pt x="61" y="224"/>
                    </a:lnTo>
                    <a:lnTo>
                      <a:pt x="70" y="229"/>
                    </a:lnTo>
                    <a:lnTo>
                      <a:pt x="62" y="252"/>
                    </a:lnTo>
                    <a:lnTo>
                      <a:pt x="55" y="275"/>
                    </a:lnTo>
                    <a:lnTo>
                      <a:pt x="53" y="296"/>
                    </a:lnTo>
                    <a:lnTo>
                      <a:pt x="53" y="315"/>
                    </a:lnTo>
                    <a:lnTo>
                      <a:pt x="59" y="334"/>
                    </a:lnTo>
                    <a:lnTo>
                      <a:pt x="69" y="350"/>
                    </a:lnTo>
                    <a:lnTo>
                      <a:pt x="85" y="364"/>
                    </a:lnTo>
                    <a:lnTo>
                      <a:pt x="108" y="375"/>
                    </a:lnTo>
                    <a:lnTo>
                      <a:pt x="116" y="372"/>
                    </a:lnTo>
                    <a:lnTo>
                      <a:pt x="125" y="367"/>
                    </a:lnTo>
                    <a:lnTo>
                      <a:pt x="134" y="364"/>
                    </a:lnTo>
                    <a:lnTo>
                      <a:pt x="142" y="360"/>
                    </a:lnTo>
                    <a:lnTo>
                      <a:pt x="145" y="356"/>
                    </a:lnTo>
                    <a:lnTo>
                      <a:pt x="148" y="351"/>
                    </a:lnTo>
                    <a:lnTo>
                      <a:pt x="151" y="346"/>
                    </a:lnTo>
                    <a:lnTo>
                      <a:pt x="154" y="342"/>
                    </a:lnTo>
                    <a:lnTo>
                      <a:pt x="159" y="338"/>
                    </a:lnTo>
                    <a:lnTo>
                      <a:pt x="165" y="335"/>
                    </a:lnTo>
                    <a:lnTo>
                      <a:pt x="169" y="332"/>
                    </a:lnTo>
                    <a:lnTo>
                      <a:pt x="175" y="328"/>
                    </a:lnTo>
                    <a:lnTo>
                      <a:pt x="180" y="325"/>
                    </a:lnTo>
                    <a:lnTo>
                      <a:pt x="185" y="321"/>
                    </a:lnTo>
                    <a:lnTo>
                      <a:pt x="190" y="318"/>
                    </a:lnTo>
                    <a:lnTo>
                      <a:pt x="195" y="314"/>
                    </a:lnTo>
                    <a:lnTo>
                      <a:pt x="200" y="314"/>
                    </a:lnTo>
                    <a:lnTo>
                      <a:pt x="205" y="315"/>
                    </a:lnTo>
                    <a:lnTo>
                      <a:pt x="211" y="315"/>
                    </a:lnTo>
                    <a:lnTo>
                      <a:pt x="215" y="317"/>
                    </a:lnTo>
                    <a:lnTo>
                      <a:pt x="221" y="318"/>
                    </a:lnTo>
                    <a:lnTo>
                      <a:pt x="226" y="318"/>
                    </a:lnTo>
                    <a:lnTo>
                      <a:pt x="231" y="319"/>
                    </a:lnTo>
                    <a:lnTo>
                      <a:pt x="236" y="319"/>
                    </a:lnTo>
                    <a:lnTo>
                      <a:pt x="242" y="327"/>
                    </a:lnTo>
                    <a:lnTo>
                      <a:pt x="248" y="334"/>
                    </a:lnTo>
                    <a:lnTo>
                      <a:pt x="253" y="342"/>
                    </a:lnTo>
                    <a:lnTo>
                      <a:pt x="259" y="350"/>
                    </a:lnTo>
                    <a:lnTo>
                      <a:pt x="265" y="350"/>
                    </a:lnTo>
                    <a:lnTo>
                      <a:pt x="271" y="350"/>
                    </a:lnTo>
                    <a:lnTo>
                      <a:pt x="275" y="350"/>
                    </a:lnTo>
                    <a:lnTo>
                      <a:pt x="281" y="350"/>
                    </a:lnTo>
                    <a:lnTo>
                      <a:pt x="288" y="349"/>
                    </a:lnTo>
                    <a:lnTo>
                      <a:pt x="295" y="349"/>
                    </a:lnTo>
                    <a:lnTo>
                      <a:pt x="300" y="348"/>
                    </a:lnTo>
                    <a:lnTo>
                      <a:pt x="307" y="348"/>
                    </a:lnTo>
                    <a:lnTo>
                      <a:pt x="312" y="352"/>
                    </a:lnTo>
                    <a:lnTo>
                      <a:pt x="317" y="356"/>
                    </a:lnTo>
                    <a:lnTo>
                      <a:pt x="320" y="360"/>
                    </a:lnTo>
                    <a:lnTo>
                      <a:pt x="325" y="365"/>
                    </a:lnTo>
                    <a:lnTo>
                      <a:pt x="329" y="371"/>
                    </a:lnTo>
                    <a:lnTo>
                      <a:pt x="334" y="376"/>
                    </a:lnTo>
                    <a:lnTo>
                      <a:pt x="337" y="382"/>
                    </a:lnTo>
                    <a:lnTo>
                      <a:pt x="342" y="388"/>
                    </a:lnTo>
                    <a:lnTo>
                      <a:pt x="347" y="382"/>
                    </a:lnTo>
                    <a:lnTo>
                      <a:pt x="350" y="376"/>
                    </a:lnTo>
                    <a:lnTo>
                      <a:pt x="353" y="371"/>
                    </a:lnTo>
                    <a:lnTo>
                      <a:pt x="358" y="365"/>
                    </a:lnTo>
                    <a:lnTo>
                      <a:pt x="359" y="359"/>
                    </a:lnTo>
                    <a:lnTo>
                      <a:pt x="360" y="352"/>
                    </a:lnTo>
                    <a:lnTo>
                      <a:pt x="362" y="345"/>
                    </a:lnTo>
                    <a:lnTo>
                      <a:pt x="363" y="340"/>
                    </a:lnTo>
                    <a:lnTo>
                      <a:pt x="365" y="348"/>
                    </a:lnTo>
                    <a:lnTo>
                      <a:pt x="368" y="355"/>
                    </a:lnTo>
                    <a:lnTo>
                      <a:pt x="371" y="361"/>
                    </a:lnTo>
                    <a:lnTo>
                      <a:pt x="373" y="370"/>
                    </a:lnTo>
                    <a:lnTo>
                      <a:pt x="379" y="373"/>
                    </a:lnTo>
                    <a:lnTo>
                      <a:pt x="385" y="376"/>
                    </a:lnTo>
                    <a:lnTo>
                      <a:pt x="389" y="380"/>
                    </a:lnTo>
                    <a:lnTo>
                      <a:pt x="395" y="383"/>
                    </a:lnTo>
                    <a:lnTo>
                      <a:pt x="416" y="381"/>
                    </a:lnTo>
                    <a:lnTo>
                      <a:pt x="432" y="374"/>
                    </a:lnTo>
                    <a:lnTo>
                      <a:pt x="443" y="364"/>
                    </a:lnTo>
                    <a:lnTo>
                      <a:pt x="450" y="350"/>
                    </a:lnTo>
                    <a:lnTo>
                      <a:pt x="455" y="334"/>
                    </a:lnTo>
                    <a:lnTo>
                      <a:pt x="458" y="315"/>
                    </a:lnTo>
                    <a:lnTo>
                      <a:pt x="459" y="296"/>
                    </a:lnTo>
                    <a:lnTo>
                      <a:pt x="462" y="275"/>
                    </a:lnTo>
                    <a:lnTo>
                      <a:pt x="471" y="266"/>
                    </a:lnTo>
                    <a:lnTo>
                      <a:pt x="480" y="258"/>
                    </a:lnTo>
                    <a:lnTo>
                      <a:pt x="489" y="249"/>
                    </a:lnTo>
                    <a:lnTo>
                      <a:pt x="499" y="239"/>
                    </a:lnTo>
                    <a:lnTo>
                      <a:pt x="507" y="231"/>
                    </a:lnTo>
                    <a:lnTo>
                      <a:pt x="516" y="222"/>
                    </a:lnTo>
                    <a:lnTo>
                      <a:pt x="525" y="214"/>
                    </a:lnTo>
                    <a:lnTo>
                      <a:pt x="534" y="205"/>
                    </a:lnTo>
                    <a:lnTo>
                      <a:pt x="525" y="208"/>
                    </a:lnTo>
                    <a:lnTo>
                      <a:pt x="517" y="212"/>
                    </a:lnTo>
                    <a:lnTo>
                      <a:pt x="508" y="215"/>
                    </a:lnTo>
                    <a:lnTo>
                      <a:pt x="500" y="219"/>
                    </a:lnTo>
                    <a:lnTo>
                      <a:pt x="490" y="222"/>
                    </a:lnTo>
                    <a:lnTo>
                      <a:pt x="481" y="226"/>
                    </a:lnTo>
                    <a:lnTo>
                      <a:pt x="473" y="229"/>
                    </a:lnTo>
                    <a:lnTo>
                      <a:pt x="464" y="232"/>
                    </a:lnTo>
                    <a:lnTo>
                      <a:pt x="457" y="237"/>
                    </a:lnTo>
                    <a:lnTo>
                      <a:pt x="450" y="242"/>
                    </a:lnTo>
                    <a:lnTo>
                      <a:pt x="443" y="245"/>
                    </a:lnTo>
                    <a:lnTo>
                      <a:pt x="438" y="250"/>
                    </a:lnTo>
                    <a:lnTo>
                      <a:pt x="431" y="254"/>
                    </a:lnTo>
                    <a:lnTo>
                      <a:pt x="424" y="259"/>
                    </a:lnTo>
                    <a:lnTo>
                      <a:pt x="418" y="264"/>
                    </a:lnTo>
                    <a:lnTo>
                      <a:pt x="411" y="268"/>
                    </a:lnTo>
                    <a:lnTo>
                      <a:pt x="411" y="260"/>
                    </a:lnTo>
                    <a:lnTo>
                      <a:pt x="411" y="251"/>
                    </a:lnTo>
                    <a:lnTo>
                      <a:pt x="411" y="243"/>
                    </a:lnTo>
                    <a:lnTo>
                      <a:pt x="411" y="235"/>
                    </a:lnTo>
                    <a:lnTo>
                      <a:pt x="419" y="221"/>
                    </a:lnTo>
                    <a:lnTo>
                      <a:pt x="427" y="206"/>
                    </a:lnTo>
                    <a:lnTo>
                      <a:pt x="434" y="192"/>
                    </a:lnTo>
                    <a:lnTo>
                      <a:pt x="442" y="178"/>
                    </a:lnTo>
                    <a:lnTo>
                      <a:pt x="446" y="171"/>
                    </a:lnTo>
                    <a:lnTo>
                      <a:pt x="449" y="163"/>
                    </a:lnTo>
                    <a:lnTo>
                      <a:pt x="452" y="156"/>
                    </a:lnTo>
                    <a:lnTo>
                      <a:pt x="456" y="150"/>
                    </a:lnTo>
                    <a:lnTo>
                      <a:pt x="450" y="154"/>
                    </a:lnTo>
                    <a:lnTo>
                      <a:pt x="444" y="159"/>
                    </a:lnTo>
                    <a:lnTo>
                      <a:pt x="439" y="165"/>
                    </a:lnTo>
                    <a:lnTo>
                      <a:pt x="434" y="169"/>
                    </a:lnTo>
                    <a:lnTo>
                      <a:pt x="428" y="174"/>
                    </a:lnTo>
                    <a:lnTo>
                      <a:pt x="423" y="180"/>
                    </a:lnTo>
                    <a:lnTo>
                      <a:pt x="417" y="184"/>
                    </a:lnTo>
                    <a:lnTo>
                      <a:pt x="411" y="189"/>
                    </a:lnTo>
                    <a:lnTo>
                      <a:pt x="404" y="192"/>
                    </a:lnTo>
                    <a:lnTo>
                      <a:pt x="398" y="197"/>
                    </a:lnTo>
                    <a:lnTo>
                      <a:pt x="393" y="200"/>
                    </a:lnTo>
                    <a:lnTo>
                      <a:pt x="386" y="204"/>
                    </a:lnTo>
                    <a:lnTo>
                      <a:pt x="380" y="208"/>
                    </a:lnTo>
                    <a:lnTo>
                      <a:pt x="374" y="212"/>
                    </a:lnTo>
                    <a:lnTo>
                      <a:pt x="367" y="216"/>
                    </a:lnTo>
                    <a:lnTo>
                      <a:pt x="360" y="220"/>
                    </a:lnTo>
                    <a:lnTo>
                      <a:pt x="364" y="191"/>
                    </a:lnTo>
                    <a:lnTo>
                      <a:pt x="373" y="160"/>
                    </a:lnTo>
                    <a:lnTo>
                      <a:pt x="385" y="129"/>
                    </a:lnTo>
                    <a:lnTo>
                      <a:pt x="397" y="99"/>
                    </a:lnTo>
                    <a:lnTo>
                      <a:pt x="405" y="69"/>
                    </a:lnTo>
                    <a:lnTo>
                      <a:pt x="409" y="42"/>
                    </a:lnTo>
                    <a:lnTo>
                      <a:pt x="403" y="19"/>
                    </a:lnTo>
                    <a:lnTo>
                      <a:pt x="386" y="0"/>
                    </a:lnTo>
                    <a:lnTo>
                      <a:pt x="378" y="18"/>
                    </a:lnTo>
                    <a:lnTo>
                      <a:pt x="371" y="37"/>
                    </a:lnTo>
                    <a:lnTo>
                      <a:pt x="363" y="55"/>
                    </a:lnTo>
                    <a:lnTo>
                      <a:pt x="355" y="74"/>
                    </a:lnTo>
                    <a:lnTo>
                      <a:pt x="355" y="84"/>
                    </a:lnTo>
                    <a:lnTo>
                      <a:pt x="355" y="94"/>
                    </a:lnTo>
                    <a:lnTo>
                      <a:pt x="355" y="105"/>
                    </a:lnTo>
                    <a:lnTo>
                      <a:pt x="355" y="115"/>
                    </a:lnTo>
                    <a:lnTo>
                      <a:pt x="348" y="121"/>
                    </a:lnTo>
                    <a:lnTo>
                      <a:pt x="340" y="127"/>
                    </a:lnTo>
                    <a:lnTo>
                      <a:pt x="333" y="133"/>
                    </a:lnTo>
                    <a:lnTo>
                      <a:pt x="326" y="139"/>
                    </a:lnTo>
                    <a:lnTo>
                      <a:pt x="319" y="145"/>
                    </a:lnTo>
                    <a:lnTo>
                      <a:pt x="312" y="151"/>
                    </a:lnTo>
                    <a:lnTo>
                      <a:pt x="306" y="158"/>
                    </a:lnTo>
                    <a:lnTo>
                      <a:pt x="299" y="163"/>
                    </a:lnTo>
                    <a:lnTo>
                      <a:pt x="295" y="155"/>
                    </a:lnTo>
                    <a:lnTo>
                      <a:pt x="290" y="146"/>
                    </a:lnTo>
                    <a:lnTo>
                      <a:pt x="286" y="138"/>
                    </a:lnTo>
                    <a:lnTo>
                      <a:pt x="281" y="130"/>
                    </a:lnTo>
                    <a:lnTo>
                      <a:pt x="279" y="122"/>
                    </a:lnTo>
                    <a:lnTo>
                      <a:pt x="275" y="114"/>
                    </a:lnTo>
                    <a:lnTo>
                      <a:pt x="272" y="107"/>
                    </a:lnTo>
                    <a:lnTo>
                      <a:pt x="268" y="99"/>
                    </a:lnTo>
                    <a:lnTo>
                      <a:pt x="266" y="107"/>
                    </a:lnTo>
                    <a:lnTo>
                      <a:pt x="262" y="114"/>
                    </a:lnTo>
                    <a:lnTo>
                      <a:pt x="259" y="122"/>
                    </a:lnTo>
                    <a:lnTo>
                      <a:pt x="256" y="130"/>
                    </a:lnTo>
                    <a:lnTo>
                      <a:pt x="250" y="135"/>
                    </a:lnTo>
                    <a:lnTo>
                      <a:pt x="245" y="138"/>
                    </a:lnTo>
                    <a:lnTo>
                      <a:pt x="239" y="143"/>
                    </a:lnTo>
                    <a:lnTo>
                      <a:pt x="234" y="147"/>
                    </a:lnTo>
                    <a:lnTo>
                      <a:pt x="234" y="139"/>
                    </a:lnTo>
                    <a:lnTo>
                      <a:pt x="233" y="131"/>
                    </a:lnTo>
                    <a:lnTo>
                      <a:pt x="231" y="122"/>
                    </a:lnTo>
                    <a:lnTo>
                      <a:pt x="230" y="114"/>
                    </a:lnTo>
                    <a:lnTo>
                      <a:pt x="228" y="109"/>
                    </a:lnTo>
                    <a:lnTo>
                      <a:pt x="224" y="105"/>
                    </a:lnTo>
                    <a:lnTo>
                      <a:pt x="221" y="99"/>
                    </a:lnTo>
                    <a:lnTo>
                      <a:pt x="218" y="94"/>
                    </a:lnTo>
                    <a:lnTo>
                      <a:pt x="212" y="91"/>
                    </a:lnTo>
                    <a:lnTo>
                      <a:pt x="206" y="87"/>
                    </a:lnTo>
                    <a:lnTo>
                      <a:pt x="200" y="84"/>
                    </a:lnTo>
                    <a:lnTo>
                      <a:pt x="195" y="82"/>
                    </a:lnTo>
                    <a:close/>
                  </a:path>
                </a:pathLst>
              </a:custGeom>
              <a:solidFill>
                <a:srgbClr val="F9F42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9" name="Freeform 97"/>
              <p:cNvSpPr>
                <a:spLocks/>
              </p:cNvSpPr>
              <p:nvPr/>
            </p:nvSpPr>
            <p:spPr bwMode="auto">
              <a:xfrm>
                <a:off x="4633" y="3003"/>
                <a:ext cx="255" cy="179"/>
              </a:xfrm>
              <a:custGeom>
                <a:avLst/>
                <a:gdLst>
                  <a:gd name="T0" fmla="*/ 95 w 509"/>
                  <a:gd name="T1" fmla="*/ 61 h 358"/>
                  <a:gd name="T2" fmla="*/ 86 w 509"/>
                  <a:gd name="T3" fmla="*/ 76 h 358"/>
                  <a:gd name="T4" fmla="*/ 77 w 509"/>
                  <a:gd name="T5" fmla="*/ 85 h 358"/>
                  <a:gd name="T6" fmla="*/ 69 w 509"/>
                  <a:gd name="T7" fmla="*/ 96 h 358"/>
                  <a:gd name="T8" fmla="*/ 64 w 509"/>
                  <a:gd name="T9" fmla="*/ 114 h 358"/>
                  <a:gd name="T10" fmla="*/ 46 w 509"/>
                  <a:gd name="T11" fmla="*/ 101 h 358"/>
                  <a:gd name="T12" fmla="*/ 39 w 509"/>
                  <a:gd name="T13" fmla="*/ 109 h 358"/>
                  <a:gd name="T14" fmla="*/ 33 w 509"/>
                  <a:gd name="T15" fmla="*/ 129 h 358"/>
                  <a:gd name="T16" fmla="*/ 32 w 509"/>
                  <a:gd name="T17" fmla="*/ 147 h 358"/>
                  <a:gd name="T18" fmla="*/ 39 w 509"/>
                  <a:gd name="T19" fmla="*/ 162 h 358"/>
                  <a:gd name="T20" fmla="*/ 56 w 509"/>
                  <a:gd name="T21" fmla="*/ 173 h 358"/>
                  <a:gd name="T22" fmla="*/ 77 w 509"/>
                  <a:gd name="T23" fmla="*/ 159 h 358"/>
                  <a:gd name="T24" fmla="*/ 113 w 509"/>
                  <a:gd name="T25" fmla="*/ 149 h 358"/>
                  <a:gd name="T26" fmla="*/ 133 w 509"/>
                  <a:gd name="T27" fmla="*/ 162 h 358"/>
                  <a:gd name="T28" fmla="*/ 153 w 509"/>
                  <a:gd name="T29" fmla="*/ 169 h 358"/>
                  <a:gd name="T30" fmla="*/ 167 w 509"/>
                  <a:gd name="T31" fmla="*/ 169 h 358"/>
                  <a:gd name="T32" fmla="*/ 174 w 509"/>
                  <a:gd name="T33" fmla="*/ 170 h 358"/>
                  <a:gd name="T34" fmla="*/ 192 w 509"/>
                  <a:gd name="T35" fmla="*/ 175 h 358"/>
                  <a:gd name="T36" fmla="*/ 205 w 509"/>
                  <a:gd name="T37" fmla="*/ 167 h 358"/>
                  <a:gd name="T38" fmla="*/ 210 w 509"/>
                  <a:gd name="T39" fmla="*/ 154 h 358"/>
                  <a:gd name="T40" fmla="*/ 213 w 509"/>
                  <a:gd name="T41" fmla="*/ 138 h 358"/>
                  <a:gd name="T42" fmla="*/ 255 w 509"/>
                  <a:gd name="T43" fmla="*/ 98 h 358"/>
                  <a:gd name="T44" fmla="*/ 191 w 509"/>
                  <a:gd name="T45" fmla="*/ 126 h 358"/>
                  <a:gd name="T46" fmla="*/ 209 w 509"/>
                  <a:gd name="T47" fmla="*/ 85 h 358"/>
                  <a:gd name="T48" fmla="*/ 194 w 509"/>
                  <a:gd name="T49" fmla="*/ 89 h 358"/>
                  <a:gd name="T50" fmla="*/ 171 w 509"/>
                  <a:gd name="T51" fmla="*/ 91 h 358"/>
                  <a:gd name="T52" fmla="*/ 183 w 509"/>
                  <a:gd name="T53" fmla="*/ 62 h 358"/>
                  <a:gd name="T54" fmla="*/ 195 w 509"/>
                  <a:gd name="T55" fmla="*/ 33 h 358"/>
                  <a:gd name="T56" fmla="*/ 196 w 509"/>
                  <a:gd name="T57" fmla="*/ 9 h 358"/>
                  <a:gd name="T58" fmla="*/ 171 w 509"/>
                  <a:gd name="T59" fmla="*/ 36 h 358"/>
                  <a:gd name="T60" fmla="*/ 143 w 509"/>
                  <a:gd name="T61" fmla="*/ 79 h 358"/>
                  <a:gd name="T62" fmla="*/ 128 w 509"/>
                  <a:gd name="T63" fmla="*/ 51 h 358"/>
                  <a:gd name="T64" fmla="*/ 112 w 509"/>
                  <a:gd name="T65" fmla="*/ 72 h 358"/>
                  <a:gd name="T66" fmla="*/ 105 w 509"/>
                  <a:gd name="T67" fmla="*/ 48 h 35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9"/>
                  <a:gd name="T103" fmla="*/ 0 h 358"/>
                  <a:gd name="T104" fmla="*/ 509 w 509"/>
                  <a:gd name="T105" fmla="*/ 358 h 35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9" h="358">
                    <a:moveTo>
                      <a:pt x="189" y="85"/>
                    </a:moveTo>
                    <a:lnTo>
                      <a:pt x="189" y="121"/>
                    </a:lnTo>
                    <a:lnTo>
                      <a:pt x="181" y="138"/>
                    </a:lnTo>
                    <a:lnTo>
                      <a:pt x="171" y="152"/>
                    </a:lnTo>
                    <a:lnTo>
                      <a:pt x="161" y="162"/>
                    </a:lnTo>
                    <a:lnTo>
                      <a:pt x="153" y="170"/>
                    </a:lnTo>
                    <a:lnTo>
                      <a:pt x="144" y="180"/>
                    </a:lnTo>
                    <a:lnTo>
                      <a:pt x="137" y="192"/>
                    </a:lnTo>
                    <a:lnTo>
                      <a:pt x="131" y="207"/>
                    </a:lnTo>
                    <a:lnTo>
                      <a:pt x="128" y="228"/>
                    </a:lnTo>
                    <a:lnTo>
                      <a:pt x="114" y="213"/>
                    </a:lnTo>
                    <a:lnTo>
                      <a:pt x="92" y="201"/>
                    </a:lnTo>
                    <a:lnTo>
                      <a:pt x="0" y="184"/>
                    </a:lnTo>
                    <a:lnTo>
                      <a:pt x="78" y="217"/>
                    </a:lnTo>
                    <a:lnTo>
                      <a:pt x="70" y="238"/>
                    </a:lnTo>
                    <a:lnTo>
                      <a:pt x="65" y="258"/>
                    </a:lnTo>
                    <a:lnTo>
                      <a:pt x="62" y="276"/>
                    </a:lnTo>
                    <a:lnTo>
                      <a:pt x="63" y="293"/>
                    </a:lnTo>
                    <a:lnTo>
                      <a:pt x="68" y="309"/>
                    </a:lnTo>
                    <a:lnTo>
                      <a:pt x="77" y="323"/>
                    </a:lnTo>
                    <a:lnTo>
                      <a:pt x="91" y="336"/>
                    </a:lnTo>
                    <a:lnTo>
                      <a:pt x="111" y="346"/>
                    </a:lnTo>
                    <a:lnTo>
                      <a:pt x="141" y="334"/>
                    </a:lnTo>
                    <a:lnTo>
                      <a:pt x="153" y="317"/>
                    </a:lnTo>
                    <a:lnTo>
                      <a:pt x="189" y="292"/>
                    </a:lnTo>
                    <a:lnTo>
                      <a:pt x="225" y="297"/>
                    </a:lnTo>
                    <a:lnTo>
                      <a:pt x="246" y="324"/>
                    </a:lnTo>
                    <a:lnTo>
                      <a:pt x="266" y="324"/>
                    </a:lnTo>
                    <a:lnTo>
                      <a:pt x="289" y="322"/>
                    </a:lnTo>
                    <a:lnTo>
                      <a:pt x="305" y="337"/>
                    </a:lnTo>
                    <a:lnTo>
                      <a:pt x="321" y="358"/>
                    </a:lnTo>
                    <a:lnTo>
                      <a:pt x="334" y="337"/>
                    </a:lnTo>
                    <a:lnTo>
                      <a:pt x="338" y="315"/>
                    </a:lnTo>
                    <a:lnTo>
                      <a:pt x="348" y="339"/>
                    </a:lnTo>
                    <a:lnTo>
                      <a:pt x="366" y="351"/>
                    </a:lnTo>
                    <a:lnTo>
                      <a:pt x="384" y="349"/>
                    </a:lnTo>
                    <a:lnTo>
                      <a:pt x="399" y="343"/>
                    </a:lnTo>
                    <a:lnTo>
                      <a:pt x="409" y="334"/>
                    </a:lnTo>
                    <a:lnTo>
                      <a:pt x="415" y="322"/>
                    </a:lnTo>
                    <a:lnTo>
                      <a:pt x="420" y="308"/>
                    </a:lnTo>
                    <a:lnTo>
                      <a:pt x="424" y="292"/>
                    </a:lnTo>
                    <a:lnTo>
                      <a:pt x="425" y="276"/>
                    </a:lnTo>
                    <a:lnTo>
                      <a:pt x="427" y="258"/>
                    </a:lnTo>
                    <a:lnTo>
                      <a:pt x="509" y="195"/>
                    </a:lnTo>
                    <a:lnTo>
                      <a:pt x="434" y="220"/>
                    </a:lnTo>
                    <a:lnTo>
                      <a:pt x="382" y="251"/>
                    </a:lnTo>
                    <a:lnTo>
                      <a:pt x="382" y="221"/>
                    </a:lnTo>
                    <a:lnTo>
                      <a:pt x="417" y="169"/>
                    </a:lnTo>
                    <a:lnTo>
                      <a:pt x="437" y="144"/>
                    </a:lnTo>
                    <a:lnTo>
                      <a:pt x="388" y="178"/>
                    </a:lnTo>
                    <a:lnTo>
                      <a:pt x="336" y="208"/>
                    </a:lnTo>
                    <a:lnTo>
                      <a:pt x="341" y="182"/>
                    </a:lnTo>
                    <a:lnTo>
                      <a:pt x="351" y="153"/>
                    </a:lnTo>
                    <a:lnTo>
                      <a:pt x="365" y="123"/>
                    </a:lnTo>
                    <a:lnTo>
                      <a:pt x="379" y="93"/>
                    </a:lnTo>
                    <a:lnTo>
                      <a:pt x="390" y="65"/>
                    </a:lnTo>
                    <a:lnTo>
                      <a:pt x="396" y="39"/>
                    </a:lnTo>
                    <a:lnTo>
                      <a:pt x="392" y="17"/>
                    </a:lnTo>
                    <a:lnTo>
                      <a:pt x="379" y="0"/>
                    </a:lnTo>
                    <a:lnTo>
                      <a:pt x="342" y="72"/>
                    </a:lnTo>
                    <a:lnTo>
                      <a:pt x="342" y="108"/>
                    </a:lnTo>
                    <a:lnTo>
                      <a:pt x="285" y="157"/>
                    </a:lnTo>
                    <a:lnTo>
                      <a:pt x="266" y="127"/>
                    </a:lnTo>
                    <a:lnTo>
                      <a:pt x="255" y="101"/>
                    </a:lnTo>
                    <a:lnTo>
                      <a:pt x="244" y="127"/>
                    </a:lnTo>
                    <a:lnTo>
                      <a:pt x="223" y="144"/>
                    </a:lnTo>
                    <a:lnTo>
                      <a:pt x="221" y="114"/>
                    </a:lnTo>
                    <a:lnTo>
                      <a:pt x="209" y="96"/>
                    </a:lnTo>
                    <a:lnTo>
                      <a:pt x="189" y="85"/>
                    </a:lnTo>
                    <a:close/>
                  </a:path>
                </a:pathLst>
              </a:custGeom>
              <a:solidFill>
                <a:srgbClr val="FFF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0" name="Freeform 131"/>
              <p:cNvSpPr>
                <a:spLocks/>
              </p:cNvSpPr>
              <p:nvPr/>
            </p:nvSpPr>
            <p:spPr bwMode="auto">
              <a:xfrm>
                <a:off x="4721" y="2680"/>
                <a:ext cx="58" cy="170"/>
              </a:xfrm>
              <a:custGeom>
                <a:avLst/>
                <a:gdLst>
                  <a:gd name="T0" fmla="*/ 0 w 116"/>
                  <a:gd name="T1" fmla="*/ 170 h 339"/>
                  <a:gd name="T2" fmla="*/ 1 w 116"/>
                  <a:gd name="T3" fmla="*/ 156 h 339"/>
                  <a:gd name="T4" fmla="*/ 3 w 116"/>
                  <a:gd name="T5" fmla="*/ 143 h 339"/>
                  <a:gd name="T6" fmla="*/ 6 w 116"/>
                  <a:gd name="T7" fmla="*/ 130 h 339"/>
                  <a:gd name="T8" fmla="*/ 13 w 116"/>
                  <a:gd name="T9" fmla="*/ 115 h 339"/>
                  <a:gd name="T10" fmla="*/ 20 w 116"/>
                  <a:gd name="T11" fmla="*/ 107 h 339"/>
                  <a:gd name="T12" fmla="*/ 27 w 116"/>
                  <a:gd name="T13" fmla="*/ 99 h 339"/>
                  <a:gd name="T14" fmla="*/ 34 w 116"/>
                  <a:gd name="T15" fmla="*/ 92 h 339"/>
                  <a:gd name="T16" fmla="*/ 39 w 116"/>
                  <a:gd name="T17" fmla="*/ 85 h 339"/>
                  <a:gd name="T18" fmla="*/ 44 w 116"/>
                  <a:gd name="T19" fmla="*/ 77 h 339"/>
                  <a:gd name="T20" fmla="*/ 48 w 116"/>
                  <a:gd name="T21" fmla="*/ 70 h 339"/>
                  <a:gd name="T22" fmla="*/ 51 w 116"/>
                  <a:gd name="T23" fmla="*/ 62 h 339"/>
                  <a:gd name="T24" fmla="*/ 53 w 116"/>
                  <a:gd name="T25" fmla="*/ 53 h 339"/>
                  <a:gd name="T26" fmla="*/ 51 w 116"/>
                  <a:gd name="T27" fmla="*/ 41 h 339"/>
                  <a:gd name="T28" fmla="*/ 50 w 116"/>
                  <a:gd name="T29" fmla="*/ 26 h 339"/>
                  <a:gd name="T30" fmla="*/ 50 w 116"/>
                  <a:gd name="T31" fmla="*/ 12 h 339"/>
                  <a:gd name="T32" fmla="*/ 53 w 116"/>
                  <a:gd name="T33" fmla="*/ 0 h 339"/>
                  <a:gd name="T34" fmla="*/ 54 w 116"/>
                  <a:gd name="T35" fmla="*/ 3 h 339"/>
                  <a:gd name="T36" fmla="*/ 54 w 116"/>
                  <a:gd name="T37" fmla="*/ 6 h 339"/>
                  <a:gd name="T38" fmla="*/ 53 w 116"/>
                  <a:gd name="T39" fmla="*/ 10 h 339"/>
                  <a:gd name="T40" fmla="*/ 52 w 116"/>
                  <a:gd name="T41" fmla="*/ 18 h 339"/>
                  <a:gd name="T42" fmla="*/ 54 w 116"/>
                  <a:gd name="T43" fmla="*/ 25 h 339"/>
                  <a:gd name="T44" fmla="*/ 55 w 116"/>
                  <a:gd name="T45" fmla="*/ 34 h 339"/>
                  <a:gd name="T46" fmla="*/ 57 w 116"/>
                  <a:gd name="T47" fmla="*/ 43 h 339"/>
                  <a:gd name="T48" fmla="*/ 58 w 116"/>
                  <a:gd name="T49" fmla="*/ 52 h 339"/>
                  <a:gd name="T50" fmla="*/ 58 w 116"/>
                  <a:gd name="T51" fmla="*/ 61 h 339"/>
                  <a:gd name="T52" fmla="*/ 55 w 116"/>
                  <a:gd name="T53" fmla="*/ 70 h 339"/>
                  <a:gd name="T54" fmla="*/ 50 w 116"/>
                  <a:gd name="T55" fmla="*/ 80 h 339"/>
                  <a:gd name="T56" fmla="*/ 44 w 116"/>
                  <a:gd name="T57" fmla="*/ 88 h 339"/>
                  <a:gd name="T58" fmla="*/ 37 w 116"/>
                  <a:gd name="T59" fmla="*/ 97 h 339"/>
                  <a:gd name="T60" fmla="*/ 30 w 116"/>
                  <a:gd name="T61" fmla="*/ 107 h 339"/>
                  <a:gd name="T62" fmla="*/ 22 w 116"/>
                  <a:gd name="T63" fmla="*/ 115 h 339"/>
                  <a:gd name="T64" fmla="*/ 16 w 116"/>
                  <a:gd name="T65" fmla="*/ 124 h 339"/>
                  <a:gd name="T66" fmla="*/ 8 w 116"/>
                  <a:gd name="T67" fmla="*/ 150 h 339"/>
                  <a:gd name="T68" fmla="*/ 3 w 116"/>
                  <a:gd name="T69" fmla="*/ 164 h 339"/>
                  <a:gd name="T70" fmla="*/ 1 w 116"/>
                  <a:gd name="T71" fmla="*/ 169 h 339"/>
                  <a:gd name="T72" fmla="*/ 0 w 116"/>
                  <a:gd name="T73" fmla="*/ 170 h 33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6"/>
                  <a:gd name="T112" fmla="*/ 0 h 339"/>
                  <a:gd name="T113" fmla="*/ 116 w 116"/>
                  <a:gd name="T114" fmla="*/ 339 h 33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6" h="339">
                    <a:moveTo>
                      <a:pt x="0" y="339"/>
                    </a:moveTo>
                    <a:lnTo>
                      <a:pt x="2" y="311"/>
                    </a:lnTo>
                    <a:lnTo>
                      <a:pt x="6" y="285"/>
                    </a:lnTo>
                    <a:lnTo>
                      <a:pt x="12" y="260"/>
                    </a:lnTo>
                    <a:lnTo>
                      <a:pt x="25" y="230"/>
                    </a:lnTo>
                    <a:lnTo>
                      <a:pt x="40" y="213"/>
                    </a:lnTo>
                    <a:lnTo>
                      <a:pt x="54" y="198"/>
                    </a:lnTo>
                    <a:lnTo>
                      <a:pt x="67" y="183"/>
                    </a:lnTo>
                    <a:lnTo>
                      <a:pt x="78" y="169"/>
                    </a:lnTo>
                    <a:lnTo>
                      <a:pt x="87" y="154"/>
                    </a:lnTo>
                    <a:lnTo>
                      <a:pt x="95" y="139"/>
                    </a:lnTo>
                    <a:lnTo>
                      <a:pt x="101" y="123"/>
                    </a:lnTo>
                    <a:lnTo>
                      <a:pt x="105" y="106"/>
                    </a:lnTo>
                    <a:lnTo>
                      <a:pt x="102" y="81"/>
                    </a:lnTo>
                    <a:lnTo>
                      <a:pt x="99" y="51"/>
                    </a:lnTo>
                    <a:lnTo>
                      <a:pt x="99" y="23"/>
                    </a:lnTo>
                    <a:lnTo>
                      <a:pt x="106" y="0"/>
                    </a:lnTo>
                    <a:lnTo>
                      <a:pt x="107" y="5"/>
                    </a:lnTo>
                    <a:lnTo>
                      <a:pt x="107" y="11"/>
                    </a:lnTo>
                    <a:lnTo>
                      <a:pt x="106" y="20"/>
                    </a:lnTo>
                    <a:lnTo>
                      <a:pt x="103" y="35"/>
                    </a:lnTo>
                    <a:lnTo>
                      <a:pt x="107" y="49"/>
                    </a:lnTo>
                    <a:lnTo>
                      <a:pt x="110" y="68"/>
                    </a:lnTo>
                    <a:lnTo>
                      <a:pt x="114" y="86"/>
                    </a:lnTo>
                    <a:lnTo>
                      <a:pt x="116" y="104"/>
                    </a:lnTo>
                    <a:lnTo>
                      <a:pt x="115" y="122"/>
                    </a:lnTo>
                    <a:lnTo>
                      <a:pt x="109" y="140"/>
                    </a:lnTo>
                    <a:lnTo>
                      <a:pt x="99" y="159"/>
                    </a:lnTo>
                    <a:lnTo>
                      <a:pt x="87" y="176"/>
                    </a:lnTo>
                    <a:lnTo>
                      <a:pt x="73" y="194"/>
                    </a:lnTo>
                    <a:lnTo>
                      <a:pt x="59" y="213"/>
                    </a:lnTo>
                    <a:lnTo>
                      <a:pt x="44" y="230"/>
                    </a:lnTo>
                    <a:lnTo>
                      <a:pt x="31" y="247"/>
                    </a:lnTo>
                    <a:lnTo>
                      <a:pt x="15" y="300"/>
                    </a:lnTo>
                    <a:lnTo>
                      <a:pt x="6" y="328"/>
                    </a:lnTo>
                    <a:lnTo>
                      <a:pt x="2" y="338"/>
                    </a:lnTo>
                    <a:lnTo>
                      <a:pt x="0" y="339"/>
                    </a:lnTo>
                    <a:close/>
                  </a:path>
                </a:pathLst>
              </a:custGeom>
              <a:solidFill>
                <a:srgbClr val="B76B0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1" name="Freeform 133"/>
              <p:cNvSpPr>
                <a:spLocks/>
              </p:cNvSpPr>
              <p:nvPr/>
            </p:nvSpPr>
            <p:spPr bwMode="auto">
              <a:xfrm>
                <a:off x="4855" y="2760"/>
                <a:ext cx="23" cy="75"/>
              </a:xfrm>
              <a:custGeom>
                <a:avLst/>
                <a:gdLst>
                  <a:gd name="T0" fmla="*/ 0 w 46"/>
                  <a:gd name="T1" fmla="*/ 75 h 148"/>
                  <a:gd name="T2" fmla="*/ 4 w 46"/>
                  <a:gd name="T3" fmla="*/ 66 h 148"/>
                  <a:gd name="T4" fmla="*/ 5 w 46"/>
                  <a:gd name="T5" fmla="*/ 56 h 148"/>
                  <a:gd name="T6" fmla="*/ 5 w 46"/>
                  <a:gd name="T7" fmla="*/ 46 h 148"/>
                  <a:gd name="T8" fmla="*/ 5 w 46"/>
                  <a:gd name="T9" fmla="*/ 33 h 148"/>
                  <a:gd name="T10" fmla="*/ 5 w 46"/>
                  <a:gd name="T11" fmla="*/ 30 h 148"/>
                  <a:gd name="T12" fmla="*/ 7 w 46"/>
                  <a:gd name="T13" fmla="*/ 27 h 148"/>
                  <a:gd name="T14" fmla="*/ 8 w 46"/>
                  <a:gd name="T15" fmla="*/ 24 h 148"/>
                  <a:gd name="T16" fmla="*/ 9 w 46"/>
                  <a:gd name="T17" fmla="*/ 21 h 148"/>
                  <a:gd name="T18" fmla="*/ 11 w 46"/>
                  <a:gd name="T19" fmla="*/ 14 h 148"/>
                  <a:gd name="T20" fmla="*/ 16 w 46"/>
                  <a:gd name="T21" fmla="*/ 8 h 148"/>
                  <a:gd name="T22" fmla="*/ 20 w 46"/>
                  <a:gd name="T23" fmla="*/ 2 h 148"/>
                  <a:gd name="T24" fmla="*/ 23 w 46"/>
                  <a:gd name="T25" fmla="*/ 0 h 148"/>
                  <a:gd name="T26" fmla="*/ 22 w 46"/>
                  <a:gd name="T27" fmla="*/ 4 h 148"/>
                  <a:gd name="T28" fmla="*/ 18 w 46"/>
                  <a:gd name="T29" fmla="*/ 13 h 148"/>
                  <a:gd name="T30" fmla="*/ 13 w 46"/>
                  <a:gd name="T31" fmla="*/ 24 h 148"/>
                  <a:gd name="T32" fmla="*/ 10 w 46"/>
                  <a:gd name="T33" fmla="*/ 31 h 148"/>
                  <a:gd name="T34" fmla="*/ 10 w 46"/>
                  <a:gd name="T35" fmla="*/ 53 h 148"/>
                  <a:gd name="T36" fmla="*/ 7 w 46"/>
                  <a:gd name="T37" fmla="*/ 68 h 148"/>
                  <a:gd name="T38" fmla="*/ 4 w 46"/>
                  <a:gd name="T39" fmla="*/ 75 h 148"/>
                  <a:gd name="T40" fmla="*/ 0 w 46"/>
                  <a:gd name="T41" fmla="*/ 75 h 1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148"/>
                  <a:gd name="T65" fmla="*/ 46 w 46"/>
                  <a:gd name="T66" fmla="*/ 148 h 14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148">
                    <a:moveTo>
                      <a:pt x="0" y="148"/>
                    </a:moveTo>
                    <a:lnTo>
                      <a:pt x="7" y="130"/>
                    </a:lnTo>
                    <a:lnTo>
                      <a:pt x="10" y="111"/>
                    </a:lnTo>
                    <a:lnTo>
                      <a:pt x="10" y="91"/>
                    </a:lnTo>
                    <a:lnTo>
                      <a:pt x="9" y="66"/>
                    </a:lnTo>
                    <a:lnTo>
                      <a:pt x="10" y="60"/>
                    </a:lnTo>
                    <a:lnTo>
                      <a:pt x="13" y="54"/>
                    </a:lnTo>
                    <a:lnTo>
                      <a:pt x="15" y="48"/>
                    </a:lnTo>
                    <a:lnTo>
                      <a:pt x="17" y="41"/>
                    </a:lnTo>
                    <a:lnTo>
                      <a:pt x="22" y="27"/>
                    </a:lnTo>
                    <a:lnTo>
                      <a:pt x="31" y="15"/>
                    </a:lnTo>
                    <a:lnTo>
                      <a:pt x="40" y="4"/>
                    </a:lnTo>
                    <a:lnTo>
                      <a:pt x="46" y="0"/>
                    </a:lnTo>
                    <a:lnTo>
                      <a:pt x="44" y="7"/>
                    </a:lnTo>
                    <a:lnTo>
                      <a:pt x="35" y="25"/>
                    </a:lnTo>
                    <a:lnTo>
                      <a:pt x="25" y="47"/>
                    </a:lnTo>
                    <a:lnTo>
                      <a:pt x="20" y="62"/>
                    </a:lnTo>
                    <a:lnTo>
                      <a:pt x="19" y="104"/>
                    </a:lnTo>
                    <a:lnTo>
                      <a:pt x="14" y="134"/>
                    </a:lnTo>
                    <a:lnTo>
                      <a:pt x="7" y="148"/>
                    </a:lnTo>
                    <a:lnTo>
                      <a:pt x="0" y="148"/>
                    </a:lnTo>
                    <a:close/>
                  </a:path>
                </a:pathLst>
              </a:custGeom>
              <a:solidFill>
                <a:srgbClr val="B76B0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2" name="Freeform 140"/>
              <p:cNvSpPr>
                <a:spLocks/>
              </p:cNvSpPr>
              <p:nvPr/>
            </p:nvSpPr>
            <p:spPr bwMode="auto">
              <a:xfrm>
                <a:off x="4701" y="3089"/>
                <a:ext cx="46" cy="74"/>
              </a:xfrm>
              <a:custGeom>
                <a:avLst/>
                <a:gdLst>
                  <a:gd name="T0" fmla="*/ 31 w 93"/>
                  <a:gd name="T1" fmla="*/ 0 h 148"/>
                  <a:gd name="T2" fmla="*/ 21 w 93"/>
                  <a:gd name="T3" fmla="*/ 22 h 148"/>
                  <a:gd name="T4" fmla="*/ 0 w 93"/>
                  <a:gd name="T5" fmla="*/ 74 h 148"/>
                  <a:gd name="T6" fmla="*/ 16 w 93"/>
                  <a:gd name="T7" fmla="*/ 46 h 148"/>
                  <a:gd name="T8" fmla="*/ 46 w 93"/>
                  <a:gd name="T9" fmla="*/ 6 h 148"/>
                  <a:gd name="T10" fmla="*/ 31 w 93"/>
                  <a:gd name="T11" fmla="*/ 0 h 1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48"/>
                  <a:gd name="T20" fmla="*/ 93 w 93"/>
                  <a:gd name="T21" fmla="*/ 148 h 1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48">
                    <a:moveTo>
                      <a:pt x="63" y="0"/>
                    </a:moveTo>
                    <a:lnTo>
                      <a:pt x="43" y="43"/>
                    </a:lnTo>
                    <a:lnTo>
                      <a:pt x="0" y="148"/>
                    </a:lnTo>
                    <a:lnTo>
                      <a:pt x="32" y="92"/>
                    </a:lnTo>
                    <a:lnTo>
                      <a:pt x="93" y="1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335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</a:t>
            </a:r>
            <a:r>
              <a:rPr lang="en-US" smtClean="0">
                <a:cs typeface="Times New Roman" pitchFamily="18" charset="0"/>
              </a:rPr>
              <a:t>log</a:t>
            </a:r>
            <a:r>
              <a:rPr lang="en-US" baseline="-25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n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For example, if we have a loop in which the </a:t>
            </a:r>
            <a:r>
              <a:rPr lang="en-US" b="1" dirty="0" smtClean="0"/>
              <a:t>counter doubles</a:t>
            </a:r>
            <a:r>
              <a:rPr lang="en-US" dirty="0" smtClean="0"/>
              <a:t>, then this loop repeats </a:t>
            </a:r>
            <a:r>
              <a:rPr lang="en-US" b="1" dirty="0" smtClean="0"/>
              <a:t>O(</a:t>
            </a:r>
            <a:r>
              <a:rPr lang="en-US" b="1" dirty="0" smtClean="0">
                <a:cs typeface="Times New Roman" pitchFamily="18" charset="0"/>
              </a:rPr>
              <a:t>log</a:t>
            </a:r>
            <a:r>
              <a:rPr lang="en-US" b="1" baseline="-25000" dirty="0" smtClean="0">
                <a:cs typeface="Times New Roman" pitchFamily="18" charset="0"/>
              </a:rPr>
              <a:t>2</a:t>
            </a:r>
            <a:r>
              <a:rPr lang="en-US" b="1" dirty="0" smtClean="0">
                <a:cs typeface="Times New Roman" pitchFamily="18" charset="0"/>
              </a:rPr>
              <a:t>n</a:t>
            </a:r>
            <a:r>
              <a:rPr lang="en-US" b="1" dirty="0" smtClean="0"/>
              <a:t>)</a:t>
            </a:r>
            <a:r>
              <a:rPr lang="en-US" dirty="0" smtClean="0"/>
              <a:t> times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=1;i&lt;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*2){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grpSp>
        <p:nvGrpSpPr>
          <p:cNvPr id="4" name="Group 160"/>
          <p:cNvGrpSpPr>
            <a:grpSpLocks/>
          </p:cNvGrpSpPr>
          <p:nvPr/>
        </p:nvGrpSpPr>
        <p:grpSpPr bwMode="auto">
          <a:xfrm>
            <a:off x="6705600" y="3657600"/>
            <a:ext cx="1704975" cy="847725"/>
            <a:chOff x="4229" y="3067"/>
            <a:chExt cx="1074" cy="712"/>
          </a:xfrm>
        </p:grpSpPr>
        <p:sp>
          <p:nvSpPr>
            <p:cNvPr id="23559" name="Freeform 84"/>
            <p:cNvSpPr>
              <a:spLocks/>
            </p:cNvSpPr>
            <p:nvPr/>
          </p:nvSpPr>
          <p:spPr bwMode="auto">
            <a:xfrm>
              <a:off x="4920" y="3255"/>
              <a:ext cx="375" cy="480"/>
            </a:xfrm>
            <a:custGeom>
              <a:avLst/>
              <a:gdLst>
                <a:gd name="T0" fmla="*/ 5 w 750"/>
                <a:gd name="T1" fmla="*/ 479 h 959"/>
                <a:gd name="T2" fmla="*/ 19 w 750"/>
                <a:gd name="T3" fmla="*/ 477 h 959"/>
                <a:gd name="T4" fmla="*/ 35 w 750"/>
                <a:gd name="T5" fmla="*/ 474 h 959"/>
                <a:gd name="T6" fmla="*/ 52 w 750"/>
                <a:gd name="T7" fmla="*/ 468 h 959"/>
                <a:gd name="T8" fmla="*/ 72 w 750"/>
                <a:gd name="T9" fmla="*/ 457 h 959"/>
                <a:gd name="T10" fmla="*/ 85 w 750"/>
                <a:gd name="T11" fmla="*/ 446 h 959"/>
                <a:gd name="T12" fmla="*/ 88 w 750"/>
                <a:gd name="T13" fmla="*/ 414 h 959"/>
                <a:gd name="T14" fmla="*/ 85 w 750"/>
                <a:gd name="T15" fmla="*/ 400 h 959"/>
                <a:gd name="T16" fmla="*/ 85 w 750"/>
                <a:gd name="T17" fmla="*/ 394 h 959"/>
                <a:gd name="T18" fmla="*/ 98 w 750"/>
                <a:gd name="T19" fmla="*/ 397 h 959"/>
                <a:gd name="T20" fmla="*/ 110 w 750"/>
                <a:gd name="T21" fmla="*/ 395 h 959"/>
                <a:gd name="T22" fmla="*/ 117 w 750"/>
                <a:gd name="T23" fmla="*/ 382 h 959"/>
                <a:gd name="T24" fmla="*/ 126 w 750"/>
                <a:gd name="T25" fmla="*/ 375 h 959"/>
                <a:gd name="T26" fmla="*/ 141 w 750"/>
                <a:gd name="T27" fmla="*/ 396 h 959"/>
                <a:gd name="T28" fmla="*/ 148 w 750"/>
                <a:gd name="T29" fmla="*/ 404 h 959"/>
                <a:gd name="T30" fmla="*/ 157 w 750"/>
                <a:gd name="T31" fmla="*/ 419 h 959"/>
                <a:gd name="T32" fmla="*/ 174 w 750"/>
                <a:gd name="T33" fmla="*/ 433 h 959"/>
                <a:gd name="T34" fmla="*/ 192 w 750"/>
                <a:gd name="T35" fmla="*/ 426 h 959"/>
                <a:gd name="T36" fmla="*/ 211 w 750"/>
                <a:gd name="T37" fmla="*/ 395 h 959"/>
                <a:gd name="T38" fmla="*/ 216 w 750"/>
                <a:gd name="T39" fmla="*/ 357 h 959"/>
                <a:gd name="T40" fmla="*/ 215 w 750"/>
                <a:gd name="T41" fmla="*/ 331 h 959"/>
                <a:gd name="T42" fmla="*/ 208 w 750"/>
                <a:gd name="T43" fmla="*/ 314 h 959"/>
                <a:gd name="T44" fmla="*/ 234 w 750"/>
                <a:gd name="T45" fmla="*/ 331 h 959"/>
                <a:gd name="T46" fmla="*/ 258 w 750"/>
                <a:gd name="T47" fmla="*/ 340 h 959"/>
                <a:gd name="T48" fmla="*/ 274 w 750"/>
                <a:gd name="T49" fmla="*/ 348 h 959"/>
                <a:gd name="T50" fmla="*/ 287 w 750"/>
                <a:gd name="T51" fmla="*/ 355 h 959"/>
                <a:gd name="T52" fmla="*/ 303 w 750"/>
                <a:gd name="T53" fmla="*/ 365 h 959"/>
                <a:gd name="T54" fmla="*/ 327 w 750"/>
                <a:gd name="T55" fmla="*/ 372 h 959"/>
                <a:gd name="T56" fmla="*/ 350 w 750"/>
                <a:gd name="T57" fmla="*/ 375 h 959"/>
                <a:gd name="T58" fmla="*/ 375 w 750"/>
                <a:gd name="T59" fmla="*/ 376 h 959"/>
                <a:gd name="T60" fmla="*/ 375 w 750"/>
                <a:gd name="T61" fmla="*/ 368 h 959"/>
                <a:gd name="T62" fmla="*/ 361 w 750"/>
                <a:gd name="T63" fmla="*/ 336 h 959"/>
                <a:gd name="T64" fmla="*/ 341 w 750"/>
                <a:gd name="T65" fmla="*/ 301 h 959"/>
                <a:gd name="T66" fmla="*/ 312 w 750"/>
                <a:gd name="T67" fmla="*/ 269 h 959"/>
                <a:gd name="T68" fmla="*/ 303 w 750"/>
                <a:gd name="T69" fmla="*/ 267 h 959"/>
                <a:gd name="T70" fmla="*/ 291 w 750"/>
                <a:gd name="T71" fmla="*/ 261 h 959"/>
                <a:gd name="T72" fmla="*/ 278 w 750"/>
                <a:gd name="T73" fmla="*/ 254 h 959"/>
                <a:gd name="T74" fmla="*/ 265 w 750"/>
                <a:gd name="T75" fmla="*/ 246 h 959"/>
                <a:gd name="T76" fmla="*/ 223 w 750"/>
                <a:gd name="T77" fmla="*/ 198 h 959"/>
                <a:gd name="T78" fmla="*/ 178 w 750"/>
                <a:gd name="T79" fmla="*/ 152 h 959"/>
                <a:gd name="T80" fmla="*/ 130 w 750"/>
                <a:gd name="T81" fmla="*/ 109 h 959"/>
                <a:gd name="T82" fmla="*/ 81 w 750"/>
                <a:gd name="T83" fmla="*/ 68 h 959"/>
                <a:gd name="T84" fmla="*/ 31 w 750"/>
                <a:gd name="T85" fmla="*/ 28 h 959"/>
                <a:gd name="T86" fmla="*/ 8 w 750"/>
                <a:gd name="T87" fmla="*/ 8 h 959"/>
                <a:gd name="T88" fmla="*/ 0 w 750"/>
                <a:gd name="T89" fmla="*/ 418 h 959"/>
                <a:gd name="T90" fmla="*/ 12 w 750"/>
                <a:gd name="T91" fmla="*/ 428 h 959"/>
                <a:gd name="T92" fmla="*/ 19 w 750"/>
                <a:gd name="T93" fmla="*/ 434 h 959"/>
                <a:gd name="T94" fmla="*/ 22 w 750"/>
                <a:gd name="T95" fmla="*/ 429 h 959"/>
                <a:gd name="T96" fmla="*/ 24 w 750"/>
                <a:gd name="T97" fmla="*/ 403 h 959"/>
                <a:gd name="T98" fmla="*/ 42 w 750"/>
                <a:gd name="T99" fmla="*/ 403 h 959"/>
                <a:gd name="T100" fmla="*/ 59 w 750"/>
                <a:gd name="T101" fmla="*/ 404 h 959"/>
                <a:gd name="T102" fmla="*/ 72 w 750"/>
                <a:gd name="T103" fmla="*/ 423 h 959"/>
                <a:gd name="T104" fmla="*/ 60 w 750"/>
                <a:gd name="T105" fmla="*/ 449 h 959"/>
                <a:gd name="T106" fmla="*/ 35 w 750"/>
                <a:gd name="T107" fmla="*/ 462 h 959"/>
                <a:gd name="T108" fmla="*/ 21 w 750"/>
                <a:gd name="T109" fmla="*/ 466 h 959"/>
                <a:gd name="T110" fmla="*/ 11 w 750"/>
                <a:gd name="T111" fmla="*/ 465 h 959"/>
                <a:gd name="T112" fmla="*/ 0 w 750"/>
                <a:gd name="T113" fmla="*/ 462 h 95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50"/>
                <a:gd name="T172" fmla="*/ 0 h 959"/>
                <a:gd name="T173" fmla="*/ 750 w 750"/>
                <a:gd name="T174" fmla="*/ 959 h 95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50" h="959">
                  <a:moveTo>
                    <a:pt x="0" y="923"/>
                  </a:moveTo>
                  <a:lnTo>
                    <a:pt x="0" y="959"/>
                  </a:lnTo>
                  <a:lnTo>
                    <a:pt x="9" y="958"/>
                  </a:lnTo>
                  <a:lnTo>
                    <a:pt x="19" y="957"/>
                  </a:lnTo>
                  <a:lnTo>
                    <a:pt x="29" y="956"/>
                  </a:lnTo>
                  <a:lnTo>
                    <a:pt x="38" y="953"/>
                  </a:lnTo>
                  <a:lnTo>
                    <a:pt x="49" y="952"/>
                  </a:lnTo>
                  <a:lnTo>
                    <a:pt x="59" y="950"/>
                  </a:lnTo>
                  <a:lnTo>
                    <a:pt x="70" y="948"/>
                  </a:lnTo>
                  <a:lnTo>
                    <a:pt x="82" y="945"/>
                  </a:lnTo>
                  <a:lnTo>
                    <a:pt x="91" y="941"/>
                  </a:lnTo>
                  <a:lnTo>
                    <a:pt x="103" y="936"/>
                  </a:lnTo>
                  <a:lnTo>
                    <a:pt x="117" y="929"/>
                  </a:lnTo>
                  <a:lnTo>
                    <a:pt x="129" y="922"/>
                  </a:lnTo>
                  <a:lnTo>
                    <a:pt x="143" y="914"/>
                  </a:lnTo>
                  <a:lnTo>
                    <a:pt x="155" y="906"/>
                  </a:lnTo>
                  <a:lnTo>
                    <a:pt x="164" y="899"/>
                  </a:lnTo>
                  <a:lnTo>
                    <a:pt x="169" y="892"/>
                  </a:lnTo>
                  <a:lnTo>
                    <a:pt x="174" y="870"/>
                  </a:lnTo>
                  <a:lnTo>
                    <a:pt x="178" y="849"/>
                  </a:lnTo>
                  <a:lnTo>
                    <a:pt x="176" y="828"/>
                  </a:lnTo>
                  <a:lnTo>
                    <a:pt x="165" y="813"/>
                  </a:lnTo>
                  <a:lnTo>
                    <a:pt x="166" y="803"/>
                  </a:lnTo>
                  <a:lnTo>
                    <a:pt x="169" y="799"/>
                  </a:lnTo>
                  <a:lnTo>
                    <a:pt x="169" y="794"/>
                  </a:lnTo>
                  <a:lnTo>
                    <a:pt x="166" y="779"/>
                  </a:lnTo>
                  <a:lnTo>
                    <a:pt x="169" y="788"/>
                  </a:lnTo>
                  <a:lnTo>
                    <a:pt x="176" y="792"/>
                  </a:lnTo>
                  <a:lnTo>
                    <a:pt x="184" y="794"/>
                  </a:lnTo>
                  <a:lnTo>
                    <a:pt x="195" y="794"/>
                  </a:lnTo>
                  <a:lnTo>
                    <a:pt x="204" y="793"/>
                  </a:lnTo>
                  <a:lnTo>
                    <a:pt x="213" y="791"/>
                  </a:lnTo>
                  <a:lnTo>
                    <a:pt x="219" y="789"/>
                  </a:lnTo>
                  <a:lnTo>
                    <a:pt x="222" y="788"/>
                  </a:lnTo>
                  <a:lnTo>
                    <a:pt x="231" y="785"/>
                  </a:lnTo>
                  <a:lnTo>
                    <a:pt x="234" y="763"/>
                  </a:lnTo>
                  <a:lnTo>
                    <a:pt x="235" y="736"/>
                  </a:lnTo>
                  <a:lnTo>
                    <a:pt x="237" y="721"/>
                  </a:lnTo>
                  <a:lnTo>
                    <a:pt x="251" y="750"/>
                  </a:lnTo>
                  <a:lnTo>
                    <a:pt x="263" y="770"/>
                  </a:lnTo>
                  <a:lnTo>
                    <a:pt x="273" y="783"/>
                  </a:lnTo>
                  <a:lnTo>
                    <a:pt x="281" y="791"/>
                  </a:lnTo>
                  <a:lnTo>
                    <a:pt x="288" y="797"/>
                  </a:lnTo>
                  <a:lnTo>
                    <a:pt x="293" y="801"/>
                  </a:lnTo>
                  <a:lnTo>
                    <a:pt x="296" y="807"/>
                  </a:lnTo>
                  <a:lnTo>
                    <a:pt x="297" y="815"/>
                  </a:lnTo>
                  <a:lnTo>
                    <a:pt x="304" y="826"/>
                  </a:lnTo>
                  <a:lnTo>
                    <a:pt x="313" y="837"/>
                  </a:lnTo>
                  <a:lnTo>
                    <a:pt x="324" y="849"/>
                  </a:lnTo>
                  <a:lnTo>
                    <a:pt x="335" y="858"/>
                  </a:lnTo>
                  <a:lnTo>
                    <a:pt x="347" y="865"/>
                  </a:lnTo>
                  <a:lnTo>
                    <a:pt x="360" y="866"/>
                  </a:lnTo>
                  <a:lnTo>
                    <a:pt x="371" y="862"/>
                  </a:lnTo>
                  <a:lnTo>
                    <a:pt x="383" y="851"/>
                  </a:lnTo>
                  <a:lnTo>
                    <a:pt x="399" y="832"/>
                  </a:lnTo>
                  <a:lnTo>
                    <a:pt x="411" y="812"/>
                  </a:lnTo>
                  <a:lnTo>
                    <a:pt x="421" y="789"/>
                  </a:lnTo>
                  <a:lnTo>
                    <a:pt x="427" y="763"/>
                  </a:lnTo>
                  <a:lnTo>
                    <a:pt x="431" y="738"/>
                  </a:lnTo>
                  <a:lnTo>
                    <a:pt x="432" y="713"/>
                  </a:lnTo>
                  <a:lnTo>
                    <a:pt x="432" y="687"/>
                  </a:lnTo>
                  <a:lnTo>
                    <a:pt x="431" y="663"/>
                  </a:lnTo>
                  <a:lnTo>
                    <a:pt x="429" y="661"/>
                  </a:lnTo>
                  <a:lnTo>
                    <a:pt x="429" y="653"/>
                  </a:lnTo>
                  <a:lnTo>
                    <a:pt x="427" y="641"/>
                  </a:lnTo>
                  <a:lnTo>
                    <a:pt x="416" y="627"/>
                  </a:lnTo>
                  <a:lnTo>
                    <a:pt x="432" y="641"/>
                  </a:lnTo>
                  <a:lnTo>
                    <a:pt x="448" y="652"/>
                  </a:lnTo>
                  <a:lnTo>
                    <a:pt x="467" y="661"/>
                  </a:lnTo>
                  <a:lnTo>
                    <a:pt x="484" y="668"/>
                  </a:lnTo>
                  <a:lnTo>
                    <a:pt x="501" y="675"/>
                  </a:lnTo>
                  <a:lnTo>
                    <a:pt x="516" y="680"/>
                  </a:lnTo>
                  <a:lnTo>
                    <a:pt x="530" y="686"/>
                  </a:lnTo>
                  <a:lnTo>
                    <a:pt x="540" y="693"/>
                  </a:lnTo>
                  <a:lnTo>
                    <a:pt x="547" y="695"/>
                  </a:lnTo>
                  <a:lnTo>
                    <a:pt x="555" y="700"/>
                  </a:lnTo>
                  <a:lnTo>
                    <a:pt x="563" y="705"/>
                  </a:lnTo>
                  <a:lnTo>
                    <a:pt x="574" y="710"/>
                  </a:lnTo>
                  <a:lnTo>
                    <a:pt x="583" y="717"/>
                  </a:lnTo>
                  <a:lnTo>
                    <a:pt x="594" y="723"/>
                  </a:lnTo>
                  <a:lnTo>
                    <a:pt x="606" y="730"/>
                  </a:lnTo>
                  <a:lnTo>
                    <a:pt x="617" y="736"/>
                  </a:lnTo>
                  <a:lnTo>
                    <a:pt x="636" y="740"/>
                  </a:lnTo>
                  <a:lnTo>
                    <a:pt x="653" y="744"/>
                  </a:lnTo>
                  <a:lnTo>
                    <a:pt x="669" y="746"/>
                  </a:lnTo>
                  <a:lnTo>
                    <a:pt x="684" y="748"/>
                  </a:lnTo>
                  <a:lnTo>
                    <a:pt x="699" y="750"/>
                  </a:lnTo>
                  <a:lnTo>
                    <a:pt x="714" y="751"/>
                  </a:lnTo>
                  <a:lnTo>
                    <a:pt x="731" y="751"/>
                  </a:lnTo>
                  <a:lnTo>
                    <a:pt x="749" y="751"/>
                  </a:lnTo>
                  <a:lnTo>
                    <a:pt x="750" y="745"/>
                  </a:lnTo>
                  <a:lnTo>
                    <a:pt x="750" y="740"/>
                  </a:lnTo>
                  <a:lnTo>
                    <a:pt x="750" y="735"/>
                  </a:lnTo>
                  <a:lnTo>
                    <a:pt x="750" y="730"/>
                  </a:lnTo>
                  <a:lnTo>
                    <a:pt x="736" y="699"/>
                  </a:lnTo>
                  <a:lnTo>
                    <a:pt x="722" y="671"/>
                  </a:lnTo>
                  <a:lnTo>
                    <a:pt x="708" y="646"/>
                  </a:lnTo>
                  <a:lnTo>
                    <a:pt x="696" y="623"/>
                  </a:lnTo>
                  <a:lnTo>
                    <a:pt x="681" y="602"/>
                  </a:lnTo>
                  <a:lnTo>
                    <a:pt x="664" y="580"/>
                  </a:lnTo>
                  <a:lnTo>
                    <a:pt x="645" y="560"/>
                  </a:lnTo>
                  <a:lnTo>
                    <a:pt x="623" y="537"/>
                  </a:lnTo>
                  <a:lnTo>
                    <a:pt x="617" y="535"/>
                  </a:lnTo>
                  <a:lnTo>
                    <a:pt x="612" y="534"/>
                  </a:lnTo>
                  <a:lnTo>
                    <a:pt x="606" y="533"/>
                  </a:lnTo>
                  <a:lnTo>
                    <a:pt x="600" y="533"/>
                  </a:lnTo>
                  <a:lnTo>
                    <a:pt x="591" y="527"/>
                  </a:lnTo>
                  <a:lnTo>
                    <a:pt x="582" y="522"/>
                  </a:lnTo>
                  <a:lnTo>
                    <a:pt x="573" y="517"/>
                  </a:lnTo>
                  <a:lnTo>
                    <a:pt x="564" y="511"/>
                  </a:lnTo>
                  <a:lnTo>
                    <a:pt x="555" y="507"/>
                  </a:lnTo>
                  <a:lnTo>
                    <a:pt x="546" y="501"/>
                  </a:lnTo>
                  <a:lnTo>
                    <a:pt x="538" y="496"/>
                  </a:lnTo>
                  <a:lnTo>
                    <a:pt x="529" y="492"/>
                  </a:lnTo>
                  <a:lnTo>
                    <a:pt x="502" y="459"/>
                  </a:lnTo>
                  <a:lnTo>
                    <a:pt x="475" y="427"/>
                  </a:lnTo>
                  <a:lnTo>
                    <a:pt x="446" y="396"/>
                  </a:lnTo>
                  <a:lnTo>
                    <a:pt x="417" y="365"/>
                  </a:lnTo>
                  <a:lnTo>
                    <a:pt x="386" y="334"/>
                  </a:lnTo>
                  <a:lnTo>
                    <a:pt x="356" y="304"/>
                  </a:lnTo>
                  <a:lnTo>
                    <a:pt x="324" y="275"/>
                  </a:lnTo>
                  <a:lnTo>
                    <a:pt x="293" y="246"/>
                  </a:lnTo>
                  <a:lnTo>
                    <a:pt x="260" y="218"/>
                  </a:lnTo>
                  <a:lnTo>
                    <a:pt x="227" y="190"/>
                  </a:lnTo>
                  <a:lnTo>
                    <a:pt x="195" y="162"/>
                  </a:lnTo>
                  <a:lnTo>
                    <a:pt x="161" y="135"/>
                  </a:lnTo>
                  <a:lnTo>
                    <a:pt x="128" y="108"/>
                  </a:lnTo>
                  <a:lnTo>
                    <a:pt x="95" y="82"/>
                  </a:lnTo>
                  <a:lnTo>
                    <a:pt x="62" y="55"/>
                  </a:lnTo>
                  <a:lnTo>
                    <a:pt x="29" y="30"/>
                  </a:lnTo>
                  <a:lnTo>
                    <a:pt x="22" y="22"/>
                  </a:lnTo>
                  <a:lnTo>
                    <a:pt x="15" y="15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835"/>
                  </a:lnTo>
                  <a:lnTo>
                    <a:pt x="8" y="843"/>
                  </a:lnTo>
                  <a:lnTo>
                    <a:pt x="16" y="850"/>
                  </a:lnTo>
                  <a:lnTo>
                    <a:pt x="23" y="856"/>
                  </a:lnTo>
                  <a:lnTo>
                    <a:pt x="29" y="860"/>
                  </a:lnTo>
                  <a:lnTo>
                    <a:pt x="35" y="865"/>
                  </a:lnTo>
                  <a:lnTo>
                    <a:pt x="38" y="867"/>
                  </a:lnTo>
                  <a:lnTo>
                    <a:pt x="42" y="868"/>
                  </a:lnTo>
                  <a:lnTo>
                    <a:pt x="43" y="868"/>
                  </a:lnTo>
                  <a:lnTo>
                    <a:pt x="44" y="857"/>
                  </a:lnTo>
                  <a:lnTo>
                    <a:pt x="45" y="837"/>
                  </a:lnTo>
                  <a:lnTo>
                    <a:pt x="47" y="816"/>
                  </a:lnTo>
                  <a:lnTo>
                    <a:pt x="47" y="806"/>
                  </a:lnTo>
                  <a:lnTo>
                    <a:pt x="60" y="806"/>
                  </a:lnTo>
                  <a:lnTo>
                    <a:pt x="73" y="806"/>
                  </a:lnTo>
                  <a:lnTo>
                    <a:pt x="84" y="806"/>
                  </a:lnTo>
                  <a:lnTo>
                    <a:pt x="96" y="806"/>
                  </a:lnTo>
                  <a:lnTo>
                    <a:pt x="106" y="807"/>
                  </a:lnTo>
                  <a:lnTo>
                    <a:pt x="118" y="808"/>
                  </a:lnTo>
                  <a:lnTo>
                    <a:pt x="129" y="812"/>
                  </a:lnTo>
                  <a:lnTo>
                    <a:pt x="142" y="818"/>
                  </a:lnTo>
                  <a:lnTo>
                    <a:pt x="143" y="846"/>
                  </a:lnTo>
                  <a:lnTo>
                    <a:pt x="140" y="868"/>
                  </a:lnTo>
                  <a:lnTo>
                    <a:pt x="131" y="885"/>
                  </a:lnTo>
                  <a:lnTo>
                    <a:pt x="120" y="898"/>
                  </a:lnTo>
                  <a:lnTo>
                    <a:pt x="105" y="908"/>
                  </a:lnTo>
                  <a:lnTo>
                    <a:pt x="89" y="917"/>
                  </a:lnTo>
                  <a:lnTo>
                    <a:pt x="70" y="923"/>
                  </a:lnTo>
                  <a:lnTo>
                    <a:pt x="51" y="932"/>
                  </a:lnTo>
                  <a:lnTo>
                    <a:pt x="46" y="932"/>
                  </a:lnTo>
                  <a:lnTo>
                    <a:pt x="41" y="932"/>
                  </a:lnTo>
                  <a:lnTo>
                    <a:pt x="34" y="932"/>
                  </a:lnTo>
                  <a:lnTo>
                    <a:pt x="28" y="930"/>
                  </a:lnTo>
                  <a:lnTo>
                    <a:pt x="21" y="929"/>
                  </a:lnTo>
                  <a:lnTo>
                    <a:pt x="14" y="928"/>
                  </a:lnTo>
                  <a:lnTo>
                    <a:pt x="7" y="926"/>
                  </a:lnTo>
                  <a:lnTo>
                    <a:pt x="0" y="923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Freeform 85"/>
            <p:cNvSpPr>
              <a:spLocks/>
            </p:cNvSpPr>
            <p:nvPr/>
          </p:nvSpPr>
          <p:spPr bwMode="auto">
            <a:xfrm>
              <a:off x="4229" y="3086"/>
              <a:ext cx="691" cy="693"/>
            </a:xfrm>
            <a:custGeom>
              <a:avLst/>
              <a:gdLst>
                <a:gd name="T0" fmla="*/ 684 w 1383"/>
                <a:gd name="T1" fmla="*/ 163 h 1387"/>
                <a:gd name="T2" fmla="*/ 662 w 1383"/>
                <a:gd name="T3" fmla="*/ 143 h 1387"/>
                <a:gd name="T4" fmla="*/ 648 w 1383"/>
                <a:gd name="T5" fmla="*/ 117 h 1387"/>
                <a:gd name="T6" fmla="*/ 624 w 1383"/>
                <a:gd name="T7" fmla="*/ 102 h 1387"/>
                <a:gd name="T8" fmla="*/ 599 w 1383"/>
                <a:gd name="T9" fmla="*/ 116 h 1387"/>
                <a:gd name="T10" fmla="*/ 576 w 1383"/>
                <a:gd name="T11" fmla="*/ 82 h 1387"/>
                <a:gd name="T12" fmla="*/ 556 w 1383"/>
                <a:gd name="T13" fmla="*/ 71 h 1387"/>
                <a:gd name="T14" fmla="*/ 538 w 1383"/>
                <a:gd name="T15" fmla="*/ 76 h 1387"/>
                <a:gd name="T16" fmla="*/ 527 w 1383"/>
                <a:gd name="T17" fmla="*/ 66 h 1387"/>
                <a:gd name="T18" fmla="*/ 531 w 1383"/>
                <a:gd name="T19" fmla="*/ 26 h 1387"/>
                <a:gd name="T20" fmla="*/ 481 w 1383"/>
                <a:gd name="T21" fmla="*/ 0 h 1387"/>
                <a:gd name="T22" fmla="*/ 467 w 1383"/>
                <a:gd name="T23" fmla="*/ 0 h 1387"/>
                <a:gd name="T24" fmla="*/ 425 w 1383"/>
                <a:gd name="T25" fmla="*/ 67 h 1387"/>
                <a:gd name="T26" fmla="*/ 410 w 1383"/>
                <a:gd name="T27" fmla="*/ 90 h 1387"/>
                <a:gd name="T28" fmla="*/ 403 w 1383"/>
                <a:gd name="T29" fmla="*/ 83 h 1387"/>
                <a:gd name="T30" fmla="*/ 326 w 1383"/>
                <a:gd name="T31" fmla="*/ 138 h 1387"/>
                <a:gd name="T32" fmla="*/ 234 w 1383"/>
                <a:gd name="T33" fmla="*/ 212 h 1387"/>
                <a:gd name="T34" fmla="*/ 167 w 1383"/>
                <a:gd name="T35" fmla="*/ 283 h 1387"/>
                <a:gd name="T36" fmla="*/ 127 w 1383"/>
                <a:gd name="T37" fmla="*/ 319 h 1387"/>
                <a:gd name="T38" fmla="*/ 74 w 1383"/>
                <a:gd name="T39" fmla="*/ 364 h 1387"/>
                <a:gd name="T40" fmla="*/ 21 w 1383"/>
                <a:gd name="T41" fmla="*/ 410 h 1387"/>
                <a:gd name="T42" fmla="*/ 0 w 1383"/>
                <a:gd name="T43" fmla="*/ 457 h 1387"/>
                <a:gd name="T44" fmla="*/ 38 w 1383"/>
                <a:gd name="T45" fmla="*/ 537 h 1387"/>
                <a:gd name="T46" fmla="*/ 93 w 1383"/>
                <a:gd name="T47" fmla="*/ 511 h 1387"/>
                <a:gd name="T48" fmla="*/ 107 w 1383"/>
                <a:gd name="T49" fmla="*/ 504 h 1387"/>
                <a:gd name="T50" fmla="*/ 94 w 1383"/>
                <a:gd name="T51" fmla="*/ 530 h 1387"/>
                <a:gd name="T52" fmla="*/ 81 w 1383"/>
                <a:gd name="T53" fmla="*/ 548 h 1387"/>
                <a:gd name="T54" fmla="*/ 81 w 1383"/>
                <a:gd name="T55" fmla="*/ 589 h 1387"/>
                <a:gd name="T56" fmla="*/ 111 w 1383"/>
                <a:gd name="T57" fmla="*/ 641 h 1387"/>
                <a:gd name="T58" fmla="*/ 174 w 1383"/>
                <a:gd name="T59" fmla="*/ 656 h 1387"/>
                <a:gd name="T60" fmla="*/ 200 w 1383"/>
                <a:gd name="T61" fmla="*/ 646 h 1387"/>
                <a:gd name="T62" fmla="*/ 254 w 1383"/>
                <a:gd name="T63" fmla="*/ 557 h 1387"/>
                <a:gd name="T64" fmla="*/ 269 w 1383"/>
                <a:gd name="T65" fmla="*/ 542 h 1387"/>
                <a:gd name="T66" fmla="*/ 256 w 1383"/>
                <a:gd name="T67" fmla="*/ 587 h 1387"/>
                <a:gd name="T68" fmla="*/ 305 w 1383"/>
                <a:gd name="T69" fmla="*/ 678 h 1387"/>
                <a:gd name="T70" fmla="*/ 351 w 1383"/>
                <a:gd name="T71" fmla="*/ 655 h 1387"/>
                <a:gd name="T72" fmla="*/ 386 w 1383"/>
                <a:gd name="T73" fmla="*/ 566 h 1387"/>
                <a:gd name="T74" fmla="*/ 420 w 1383"/>
                <a:gd name="T75" fmla="*/ 470 h 1387"/>
                <a:gd name="T76" fmla="*/ 412 w 1383"/>
                <a:gd name="T77" fmla="*/ 570 h 1387"/>
                <a:gd name="T78" fmla="*/ 410 w 1383"/>
                <a:gd name="T79" fmla="*/ 632 h 1387"/>
                <a:gd name="T80" fmla="*/ 420 w 1383"/>
                <a:gd name="T81" fmla="*/ 657 h 1387"/>
                <a:gd name="T82" fmla="*/ 458 w 1383"/>
                <a:gd name="T83" fmla="*/ 686 h 1387"/>
                <a:gd name="T84" fmla="*/ 511 w 1383"/>
                <a:gd name="T85" fmla="*/ 692 h 1387"/>
                <a:gd name="T86" fmla="*/ 546 w 1383"/>
                <a:gd name="T87" fmla="*/ 680 h 1387"/>
                <a:gd name="T88" fmla="*/ 561 w 1383"/>
                <a:gd name="T89" fmla="*/ 652 h 1387"/>
                <a:gd name="T90" fmla="*/ 562 w 1383"/>
                <a:gd name="T91" fmla="*/ 585 h 1387"/>
                <a:gd name="T92" fmla="*/ 595 w 1383"/>
                <a:gd name="T93" fmla="*/ 592 h 1387"/>
                <a:gd name="T94" fmla="*/ 619 w 1383"/>
                <a:gd name="T95" fmla="*/ 618 h 1387"/>
                <a:gd name="T96" fmla="*/ 678 w 1383"/>
                <a:gd name="T97" fmla="*/ 649 h 1387"/>
                <a:gd name="T98" fmla="*/ 675 w 1383"/>
                <a:gd name="T99" fmla="*/ 622 h 1387"/>
                <a:gd name="T100" fmla="*/ 656 w 1383"/>
                <a:gd name="T101" fmla="*/ 607 h 1387"/>
                <a:gd name="T102" fmla="*/ 621 w 1383"/>
                <a:gd name="T103" fmla="*/ 600 h 1387"/>
                <a:gd name="T104" fmla="*/ 649 w 1383"/>
                <a:gd name="T105" fmla="*/ 574 h 1387"/>
                <a:gd name="T106" fmla="*/ 690 w 1383"/>
                <a:gd name="T107" fmla="*/ 585 h 13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83"/>
                <a:gd name="T163" fmla="*/ 0 h 1387"/>
                <a:gd name="T164" fmla="*/ 1383 w 1383"/>
                <a:gd name="T165" fmla="*/ 1387 h 138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83" h="1387">
                  <a:moveTo>
                    <a:pt x="1383" y="1174"/>
                  </a:moveTo>
                  <a:lnTo>
                    <a:pt x="1383" y="339"/>
                  </a:lnTo>
                  <a:lnTo>
                    <a:pt x="1380" y="335"/>
                  </a:lnTo>
                  <a:lnTo>
                    <a:pt x="1376" y="332"/>
                  </a:lnTo>
                  <a:lnTo>
                    <a:pt x="1373" y="330"/>
                  </a:lnTo>
                  <a:lnTo>
                    <a:pt x="1369" y="326"/>
                  </a:lnTo>
                  <a:lnTo>
                    <a:pt x="1362" y="318"/>
                  </a:lnTo>
                  <a:lnTo>
                    <a:pt x="1354" y="310"/>
                  </a:lnTo>
                  <a:lnTo>
                    <a:pt x="1348" y="304"/>
                  </a:lnTo>
                  <a:lnTo>
                    <a:pt x="1339" y="299"/>
                  </a:lnTo>
                  <a:lnTo>
                    <a:pt x="1333" y="292"/>
                  </a:lnTo>
                  <a:lnTo>
                    <a:pt x="1324" y="286"/>
                  </a:lnTo>
                  <a:lnTo>
                    <a:pt x="1319" y="279"/>
                  </a:lnTo>
                  <a:lnTo>
                    <a:pt x="1312" y="271"/>
                  </a:lnTo>
                  <a:lnTo>
                    <a:pt x="1307" y="262"/>
                  </a:lnTo>
                  <a:lnTo>
                    <a:pt x="1304" y="253"/>
                  </a:lnTo>
                  <a:lnTo>
                    <a:pt x="1299" y="244"/>
                  </a:lnTo>
                  <a:lnTo>
                    <a:pt x="1296" y="235"/>
                  </a:lnTo>
                  <a:lnTo>
                    <a:pt x="1291" y="228"/>
                  </a:lnTo>
                  <a:lnTo>
                    <a:pt x="1285" y="220"/>
                  </a:lnTo>
                  <a:lnTo>
                    <a:pt x="1278" y="213"/>
                  </a:lnTo>
                  <a:lnTo>
                    <a:pt x="1270" y="208"/>
                  </a:lnTo>
                  <a:lnTo>
                    <a:pt x="1259" y="206"/>
                  </a:lnTo>
                  <a:lnTo>
                    <a:pt x="1248" y="205"/>
                  </a:lnTo>
                  <a:lnTo>
                    <a:pt x="1238" y="206"/>
                  </a:lnTo>
                  <a:lnTo>
                    <a:pt x="1229" y="208"/>
                  </a:lnTo>
                  <a:lnTo>
                    <a:pt x="1220" y="211"/>
                  </a:lnTo>
                  <a:lnTo>
                    <a:pt x="1213" y="216"/>
                  </a:lnTo>
                  <a:lnTo>
                    <a:pt x="1205" y="224"/>
                  </a:lnTo>
                  <a:lnTo>
                    <a:pt x="1199" y="233"/>
                  </a:lnTo>
                  <a:lnTo>
                    <a:pt x="1190" y="227"/>
                  </a:lnTo>
                  <a:lnTo>
                    <a:pt x="1182" y="217"/>
                  </a:lnTo>
                  <a:lnTo>
                    <a:pt x="1172" y="205"/>
                  </a:lnTo>
                  <a:lnTo>
                    <a:pt x="1166" y="191"/>
                  </a:lnTo>
                  <a:lnTo>
                    <a:pt x="1159" y="178"/>
                  </a:lnTo>
                  <a:lnTo>
                    <a:pt x="1153" y="164"/>
                  </a:lnTo>
                  <a:lnTo>
                    <a:pt x="1147" y="150"/>
                  </a:lnTo>
                  <a:lnTo>
                    <a:pt x="1144" y="139"/>
                  </a:lnTo>
                  <a:lnTo>
                    <a:pt x="1134" y="140"/>
                  </a:lnTo>
                  <a:lnTo>
                    <a:pt x="1128" y="141"/>
                  </a:lnTo>
                  <a:lnTo>
                    <a:pt x="1120" y="141"/>
                  </a:lnTo>
                  <a:lnTo>
                    <a:pt x="1113" y="142"/>
                  </a:lnTo>
                  <a:lnTo>
                    <a:pt x="1106" y="143"/>
                  </a:lnTo>
                  <a:lnTo>
                    <a:pt x="1098" y="144"/>
                  </a:lnTo>
                  <a:lnTo>
                    <a:pt x="1091" y="147"/>
                  </a:lnTo>
                  <a:lnTo>
                    <a:pt x="1083" y="150"/>
                  </a:lnTo>
                  <a:lnTo>
                    <a:pt x="1079" y="152"/>
                  </a:lnTo>
                  <a:lnTo>
                    <a:pt x="1076" y="152"/>
                  </a:lnTo>
                  <a:lnTo>
                    <a:pt x="1070" y="152"/>
                  </a:lnTo>
                  <a:lnTo>
                    <a:pt x="1063" y="155"/>
                  </a:lnTo>
                  <a:lnTo>
                    <a:pt x="1057" y="145"/>
                  </a:lnTo>
                  <a:lnTo>
                    <a:pt x="1055" y="141"/>
                  </a:lnTo>
                  <a:lnTo>
                    <a:pt x="1055" y="137"/>
                  </a:lnTo>
                  <a:lnTo>
                    <a:pt x="1055" y="132"/>
                  </a:lnTo>
                  <a:lnTo>
                    <a:pt x="1070" y="112"/>
                  </a:lnTo>
                  <a:lnTo>
                    <a:pt x="1077" y="97"/>
                  </a:lnTo>
                  <a:lnTo>
                    <a:pt x="1078" y="84"/>
                  </a:lnTo>
                  <a:lnTo>
                    <a:pt x="1078" y="76"/>
                  </a:lnTo>
                  <a:lnTo>
                    <a:pt x="1071" y="65"/>
                  </a:lnTo>
                  <a:lnTo>
                    <a:pt x="1062" y="53"/>
                  </a:lnTo>
                  <a:lnTo>
                    <a:pt x="1048" y="43"/>
                  </a:lnTo>
                  <a:lnTo>
                    <a:pt x="1033" y="34"/>
                  </a:lnTo>
                  <a:lnTo>
                    <a:pt x="1016" y="26"/>
                  </a:lnTo>
                  <a:lnTo>
                    <a:pt x="997" y="16"/>
                  </a:lnTo>
                  <a:lnTo>
                    <a:pt x="980" y="8"/>
                  </a:lnTo>
                  <a:lnTo>
                    <a:pt x="963" y="0"/>
                  </a:lnTo>
                  <a:lnTo>
                    <a:pt x="958" y="0"/>
                  </a:lnTo>
                  <a:lnTo>
                    <a:pt x="954" y="0"/>
                  </a:lnTo>
                  <a:lnTo>
                    <a:pt x="949" y="0"/>
                  </a:lnTo>
                  <a:lnTo>
                    <a:pt x="944" y="0"/>
                  </a:lnTo>
                  <a:lnTo>
                    <a:pt x="940" y="0"/>
                  </a:lnTo>
                  <a:lnTo>
                    <a:pt x="935" y="1"/>
                  </a:lnTo>
                  <a:lnTo>
                    <a:pt x="932" y="1"/>
                  </a:lnTo>
                  <a:lnTo>
                    <a:pt x="928" y="1"/>
                  </a:lnTo>
                  <a:lnTo>
                    <a:pt x="909" y="33"/>
                  </a:lnTo>
                  <a:lnTo>
                    <a:pt x="889" y="66"/>
                  </a:lnTo>
                  <a:lnTo>
                    <a:pt x="871" y="99"/>
                  </a:lnTo>
                  <a:lnTo>
                    <a:pt x="851" y="134"/>
                  </a:lnTo>
                  <a:lnTo>
                    <a:pt x="832" y="167"/>
                  </a:lnTo>
                  <a:lnTo>
                    <a:pt x="811" y="201"/>
                  </a:lnTo>
                  <a:lnTo>
                    <a:pt x="790" y="233"/>
                  </a:lnTo>
                  <a:lnTo>
                    <a:pt x="769" y="263"/>
                  </a:lnTo>
                  <a:lnTo>
                    <a:pt x="818" y="188"/>
                  </a:lnTo>
                  <a:lnTo>
                    <a:pt x="820" y="181"/>
                  </a:lnTo>
                  <a:lnTo>
                    <a:pt x="827" y="171"/>
                  </a:lnTo>
                  <a:lnTo>
                    <a:pt x="833" y="160"/>
                  </a:lnTo>
                  <a:lnTo>
                    <a:pt x="832" y="151"/>
                  </a:lnTo>
                  <a:lnTo>
                    <a:pt x="826" y="156"/>
                  </a:lnTo>
                  <a:lnTo>
                    <a:pt x="817" y="162"/>
                  </a:lnTo>
                  <a:lnTo>
                    <a:pt x="807" y="167"/>
                  </a:lnTo>
                  <a:lnTo>
                    <a:pt x="803" y="171"/>
                  </a:lnTo>
                  <a:lnTo>
                    <a:pt x="775" y="189"/>
                  </a:lnTo>
                  <a:lnTo>
                    <a:pt x="745" y="210"/>
                  </a:lnTo>
                  <a:lnTo>
                    <a:pt x="715" y="231"/>
                  </a:lnTo>
                  <a:lnTo>
                    <a:pt x="684" y="253"/>
                  </a:lnTo>
                  <a:lnTo>
                    <a:pt x="653" y="276"/>
                  </a:lnTo>
                  <a:lnTo>
                    <a:pt x="622" y="299"/>
                  </a:lnTo>
                  <a:lnTo>
                    <a:pt x="590" y="323"/>
                  </a:lnTo>
                  <a:lnTo>
                    <a:pt x="559" y="348"/>
                  </a:lnTo>
                  <a:lnTo>
                    <a:pt x="528" y="373"/>
                  </a:lnTo>
                  <a:lnTo>
                    <a:pt x="498" y="399"/>
                  </a:lnTo>
                  <a:lnTo>
                    <a:pt x="468" y="424"/>
                  </a:lnTo>
                  <a:lnTo>
                    <a:pt x="439" y="451"/>
                  </a:lnTo>
                  <a:lnTo>
                    <a:pt x="412" y="477"/>
                  </a:lnTo>
                  <a:lnTo>
                    <a:pt x="387" y="504"/>
                  </a:lnTo>
                  <a:lnTo>
                    <a:pt x="363" y="530"/>
                  </a:lnTo>
                  <a:lnTo>
                    <a:pt x="341" y="557"/>
                  </a:lnTo>
                  <a:lnTo>
                    <a:pt x="335" y="567"/>
                  </a:lnTo>
                  <a:lnTo>
                    <a:pt x="326" y="578"/>
                  </a:lnTo>
                  <a:lnTo>
                    <a:pt x="316" y="590"/>
                  </a:lnTo>
                  <a:lnTo>
                    <a:pt x="311" y="599"/>
                  </a:lnTo>
                  <a:lnTo>
                    <a:pt x="292" y="612"/>
                  </a:lnTo>
                  <a:lnTo>
                    <a:pt x="273" y="624"/>
                  </a:lnTo>
                  <a:lnTo>
                    <a:pt x="254" y="638"/>
                  </a:lnTo>
                  <a:lnTo>
                    <a:pt x="236" y="653"/>
                  </a:lnTo>
                  <a:lnTo>
                    <a:pt x="218" y="668"/>
                  </a:lnTo>
                  <a:lnTo>
                    <a:pt x="199" y="683"/>
                  </a:lnTo>
                  <a:lnTo>
                    <a:pt x="182" y="698"/>
                  </a:lnTo>
                  <a:lnTo>
                    <a:pt x="165" y="714"/>
                  </a:lnTo>
                  <a:lnTo>
                    <a:pt x="148" y="729"/>
                  </a:lnTo>
                  <a:lnTo>
                    <a:pt x="129" y="745"/>
                  </a:lnTo>
                  <a:lnTo>
                    <a:pt x="112" y="760"/>
                  </a:lnTo>
                  <a:lnTo>
                    <a:pt x="95" y="776"/>
                  </a:lnTo>
                  <a:lnTo>
                    <a:pt x="77" y="791"/>
                  </a:lnTo>
                  <a:lnTo>
                    <a:pt x="59" y="806"/>
                  </a:lnTo>
                  <a:lnTo>
                    <a:pt x="42" y="820"/>
                  </a:lnTo>
                  <a:lnTo>
                    <a:pt x="23" y="834"/>
                  </a:lnTo>
                  <a:lnTo>
                    <a:pt x="7" y="855"/>
                  </a:lnTo>
                  <a:lnTo>
                    <a:pt x="3" y="865"/>
                  </a:lnTo>
                  <a:lnTo>
                    <a:pt x="1" y="872"/>
                  </a:lnTo>
                  <a:lnTo>
                    <a:pt x="0" y="880"/>
                  </a:lnTo>
                  <a:lnTo>
                    <a:pt x="0" y="915"/>
                  </a:lnTo>
                  <a:lnTo>
                    <a:pt x="0" y="950"/>
                  </a:lnTo>
                  <a:lnTo>
                    <a:pt x="4" y="985"/>
                  </a:lnTo>
                  <a:lnTo>
                    <a:pt x="11" y="1017"/>
                  </a:lnTo>
                  <a:lnTo>
                    <a:pt x="24" y="1044"/>
                  </a:lnTo>
                  <a:lnTo>
                    <a:pt x="46" y="1063"/>
                  </a:lnTo>
                  <a:lnTo>
                    <a:pt x="76" y="1074"/>
                  </a:lnTo>
                  <a:lnTo>
                    <a:pt x="118" y="1075"/>
                  </a:lnTo>
                  <a:lnTo>
                    <a:pt x="128" y="1072"/>
                  </a:lnTo>
                  <a:lnTo>
                    <a:pt x="141" y="1066"/>
                  </a:lnTo>
                  <a:lnTo>
                    <a:pt x="155" y="1053"/>
                  </a:lnTo>
                  <a:lnTo>
                    <a:pt x="169" y="1038"/>
                  </a:lnTo>
                  <a:lnTo>
                    <a:pt x="186" y="1022"/>
                  </a:lnTo>
                  <a:lnTo>
                    <a:pt x="202" y="1006"/>
                  </a:lnTo>
                  <a:lnTo>
                    <a:pt x="218" y="992"/>
                  </a:lnTo>
                  <a:lnTo>
                    <a:pt x="234" y="980"/>
                  </a:lnTo>
                  <a:lnTo>
                    <a:pt x="227" y="991"/>
                  </a:lnTo>
                  <a:lnTo>
                    <a:pt x="220" y="999"/>
                  </a:lnTo>
                  <a:lnTo>
                    <a:pt x="214" y="1008"/>
                  </a:lnTo>
                  <a:lnTo>
                    <a:pt x="210" y="1016"/>
                  </a:lnTo>
                  <a:lnTo>
                    <a:pt x="205" y="1024"/>
                  </a:lnTo>
                  <a:lnTo>
                    <a:pt x="201" y="1033"/>
                  </a:lnTo>
                  <a:lnTo>
                    <a:pt x="197" y="1044"/>
                  </a:lnTo>
                  <a:lnTo>
                    <a:pt x="194" y="1055"/>
                  </a:lnTo>
                  <a:lnTo>
                    <a:pt x="188" y="1061"/>
                  </a:lnTo>
                  <a:lnTo>
                    <a:pt x="183" y="1067"/>
                  </a:lnTo>
                  <a:lnTo>
                    <a:pt x="179" y="1072"/>
                  </a:lnTo>
                  <a:lnTo>
                    <a:pt x="174" y="1077"/>
                  </a:lnTo>
                  <a:lnTo>
                    <a:pt x="171" y="1084"/>
                  </a:lnTo>
                  <a:lnTo>
                    <a:pt x="167" y="1090"/>
                  </a:lnTo>
                  <a:lnTo>
                    <a:pt x="163" y="1097"/>
                  </a:lnTo>
                  <a:lnTo>
                    <a:pt x="158" y="1104"/>
                  </a:lnTo>
                  <a:lnTo>
                    <a:pt x="158" y="1121"/>
                  </a:lnTo>
                  <a:lnTo>
                    <a:pt x="158" y="1137"/>
                  </a:lnTo>
                  <a:lnTo>
                    <a:pt x="158" y="1153"/>
                  </a:lnTo>
                  <a:lnTo>
                    <a:pt x="158" y="1169"/>
                  </a:lnTo>
                  <a:lnTo>
                    <a:pt x="163" y="1178"/>
                  </a:lnTo>
                  <a:lnTo>
                    <a:pt x="166" y="1191"/>
                  </a:lnTo>
                  <a:lnTo>
                    <a:pt x="168" y="1205"/>
                  </a:lnTo>
                  <a:lnTo>
                    <a:pt x="173" y="1219"/>
                  </a:lnTo>
                  <a:lnTo>
                    <a:pt x="194" y="1245"/>
                  </a:lnTo>
                  <a:lnTo>
                    <a:pt x="209" y="1266"/>
                  </a:lnTo>
                  <a:lnTo>
                    <a:pt x="222" y="1283"/>
                  </a:lnTo>
                  <a:lnTo>
                    <a:pt x="236" y="1296"/>
                  </a:lnTo>
                  <a:lnTo>
                    <a:pt x="252" y="1304"/>
                  </a:lnTo>
                  <a:lnTo>
                    <a:pt x="273" y="1310"/>
                  </a:lnTo>
                  <a:lnTo>
                    <a:pt x="302" y="1313"/>
                  </a:lnTo>
                  <a:lnTo>
                    <a:pt x="340" y="1314"/>
                  </a:lnTo>
                  <a:lnTo>
                    <a:pt x="349" y="1312"/>
                  </a:lnTo>
                  <a:lnTo>
                    <a:pt x="358" y="1309"/>
                  </a:lnTo>
                  <a:lnTo>
                    <a:pt x="366" y="1305"/>
                  </a:lnTo>
                  <a:lnTo>
                    <a:pt x="376" y="1302"/>
                  </a:lnTo>
                  <a:lnTo>
                    <a:pt x="384" y="1298"/>
                  </a:lnTo>
                  <a:lnTo>
                    <a:pt x="393" y="1295"/>
                  </a:lnTo>
                  <a:lnTo>
                    <a:pt x="401" y="1292"/>
                  </a:lnTo>
                  <a:lnTo>
                    <a:pt x="410" y="1291"/>
                  </a:lnTo>
                  <a:lnTo>
                    <a:pt x="432" y="1258"/>
                  </a:lnTo>
                  <a:lnTo>
                    <a:pt x="453" y="1223"/>
                  </a:lnTo>
                  <a:lnTo>
                    <a:pt x="472" y="1186"/>
                  </a:lnTo>
                  <a:lnTo>
                    <a:pt x="492" y="1151"/>
                  </a:lnTo>
                  <a:lnTo>
                    <a:pt x="509" y="1115"/>
                  </a:lnTo>
                  <a:lnTo>
                    <a:pt x="528" y="1079"/>
                  </a:lnTo>
                  <a:lnTo>
                    <a:pt x="546" y="1045"/>
                  </a:lnTo>
                  <a:lnTo>
                    <a:pt x="566" y="1011"/>
                  </a:lnTo>
                  <a:lnTo>
                    <a:pt x="558" y="1041"/>
                  </a:lnTo>
                  <a:lnTo>
                    <a:pt x="548" y="1064"/>
                  </a:lnTo>
                  <a:lnTo>
                    <a:pt x="538" y="1084"/>
                  </a:lnTo>
                  <a:lnTo>
                    <a:pt x="529" y="1100"/>
                  </a:lnTo>
                  <a:lnTo>
                    <a:pt x="520" y="1116"/>
                  </a:lnTo>
                  <a:lnTo>
                    <a:pt x="513" y="1130"/>
                  </a:lnTo>
                  <a:lnTo>
                    <a:pt x="508" y="1147"/>
                  </a:lnTo>
                  <a:lnTo>
                    <a:pt x="508" y="1166"/>
                  </a:lnTo>
                  <a:lnTo>
                    <a:pt x="513" y="1174"/>
                  </a:lnTo>
                  <a:lnTo>
                    <a:pt x="525" y="1196"/>
                  </a:lnTo>
                  <a:lnTo>
                    <a:pt x="541" y="1227"/>
                  </a:lnTo>
                  <a:lnTo>
                    <a:pt x="561" y="1262"/>
                  </a:lnTo>
                  <a:lnTo>
                    <a:pt x="581" y="1298"/>
                  </a:lnTo>
                  <a:lnTo>
                    <a:pt x="598" y="1330"/>
                  </a:lnTo>
                  <a:lnTo>
                    <a:pt x="611" y="1356"/>
                  </a:lnTo>
                  <a:lnTo>
                    <a:pt x="617" y="1367"/>
                  </a:lnTo>
                  <a:lnTo>
                    <a:pt x="640" y="1367"/>
                  </a:lnTo>
                  <a:lnTo>
                    <a:pt x="660" y="1360"/>
                  </a:lnTo>
                  <a:lnTo>
                    <a:pt x="676" y="1347"/>
                  </a:lnTo>
                  <a:lnTo>
                    <a:pt x="690" y="1329"/>
                  </a:lnTo>
                  <a:lnTo>
                    <a:pt x="702" y="1310"/>
                  </a:lnTo>
                  <a:lnTo>
                    <a:pt x="713" y="1288"/>
                  </a:lnTo>
                  <a:lnTo>
                    <a:pt x="723" y="1267"/>
                  </a:lnTo>
                  <a:lnTo>
                    <a:pt x="735" y="1249"/>
                  </a:lnTo>
                  <a:lnTo>
                    <a:pt x="748" y="1211"/>
                  </a:lnTo>
                  <a:lnTo>
                    <a:pt x="760" y="1173"/>
                  </a:lnTo>
                  <a:lnTo>
                    <a:pt x="773" y="1133"/>
                  </a:lnTo>
                  <a:lnTo>
                    <a:pt x="787" y="1094"/>
                  </a:lnTo>
                  <a:lnTo>
                    <a:pt x="799" y="1055"/>
                  </a:lnTo>
                  <a:lnTo>
                    <a:pt x="813" y="1016"/>
                  </a:lnTo>
                  <a:lnTo>
                    <a:pt x="826" y="978"/>
                  </a:lnTo>
                  <a:lnTo>
                    <a:pt x="837" y="940"/>
                  </a:lnTo>
                  <a:lnTo>
                    <a:pt x="840" y="940"/>
                  </a:lnTo>
                  <a:lnTo>
                    <a:pt x="843" y="940"/>
                  </a:lnTo>
                  <a:lnTo>
                    <a:pt x="845" y="940"/>
                  </a:lnTo>
                  <a:lnTo>
                    <a:pt x="849" y="940"/>
                  </a:lnTo>
                  <a:lnTo>
                    <a:pt x="837" y="1003"/>
                  </a:lnTo>
                  <a:lnTo>
                    <a:pt x="830" y="1071"/>
                  </a:lnTo>
                  <a:lnTo>
                    <a:pt x="825" y="1140"/>
                  </a:lnTo>
                  <a:lnTo>
                    <a:pt x="818" y="1207"/>
                  </a:lnTo>
                  <a:lnTo>
                    <a:pt x="818" y="1221"/>
                  </a:lnTo>
                  <a:lnTo>
                    <a:pt x="818" y="1235"/>
                  </a:lnTo>
                  <a:lnTo>
                    <a:pt x="818" y="1249"/>
                  </a:lnTo>
                  <a:lnTo>
                    <a:pt x="818" y="1264"/>
                  </a:lnTo>
                  <a:lnTo>
                    <a:pt x="820" y="1265"/>
                  </a:lnTo>
                  <a:lnTo>
                    <a:pt x="822" y="1266"/>
                  </a:lnTo>
                  <a:lnTo>
                    <a:pt x="824" y="1268"/>
                  </a:lnTo>
                  <a:lnTo>
                    <a:pt x="826" y="1269"/>
                  </a:lnTo>
                  <a:lnTo>
                    <a:pt x="829" y="1287"/>
                  </a:lnTo>
                  <a:lnTo>
                    <a:pt x="834" y="1302"/>
                  </a:lnTo>
                  <a:lnTo>
                    <a:pt x="840" y="1315"/>
                  </a:lnTo>
                  <a:lnTo>
                    <a:pt x="848" y="1327"/>
                  </a:lnTo>
                  <a:lnTo>
                    <a:pt x="857" y="1337"/>
                  </a:lnTo>
                  <a:lnTo>
                    <a:pt x="868" y="1347"/>
                  </a:lnTo>
                  <a:lnTo>
                    <a:pt x="881" y="1356"/>
                  </a:lnTo>
                  <a:lnTo>
                    <a:pt x="896" y="1365"/>
                  </a:lnTo>
                  <a:lnTo>
                    <a:pt x="917" y="1373"/>
                  </a:lnTo>
                  <a:lnTo>
                    <a:pt x="936" y="1379"/>
                  </a:lnTo>
                  <a:lnTo>
                    <a:pt x="956" y="1382"/>
                  </a:lnTo>
                  <a:lnTo>
                    <a:pt x="973" y="1386"/>
                  </a:lnTo>
                  <a:lnTo>
                    <a:pt x="991" y="1387"/>
                  </a:lnTo>
                  <a:lnTo>
                    <a:pt x="1008" y="1386"/>
                  </a:lnTo>
                  <a:lnTo>
                    <a:pt x="1023" y="1385"/>
                  </a:lnTo>
                  <a:lnTo>
                    <a:pt x="1038" y="1382"/>
                  </a:lnTo>
                  <a:lnTo>
                    <a:pt x="1050" y="1380"/>
                  </a:lnTo>
                  <a:lnTo>
                    <a:pt x="1063" y="1375"/>
                  </a:lnTo>
                  <a:lnTo>
                    <a:pt x="1075" y="1371"/>
                  </a:lnTo>
                  <a:lnTo>
                    <a:pt x="1084" y="1366"/>
                  </a:lnTo>
                  <a:lnTo>
                    <a:pt x="1093" y="1360"/>
                  </a:lnTo>
                  <a:lnTo>
                    <a:pt x="1101" y="1356"/>
                  </a:lnTo>
                  <a:lnTo>
                    <a:pt x="1107" y="1350"/>
                  </a:lnTo>
                  <a:lnTo>
                    <a:pt x="1113" y="1344"/>
                  </a:lnTo>
                  <a:lnTo>
                    <a:pt x="1115" y="1340"/>
                  </a:lnTo>
                  <a:lnTo>
                    <a:pt x="1118" y="1322"/>
                  </a:lnTo>
                  <a:lnTo>
                    <a:pt x="1122" y="1304"/>
                  </a:lnTo>
                  <a:lnTo>
                    <a:pt x="1126" y="1291"/>
                  </a:lnTo>
                  <a:lnTo>
                    <a:pt x="1122" y="1252"/>
                  </a:lnTo>
                  <a:lnTo>
                    <a:pt x="1118" y="1227"/>
                  </a:lnTo>
                  <a:lnTo>
                    <a:pt x="1115" y="1203"/>
                  </a:lnTo>
                  <a:lnTo>
                    <a:pt x="1111" y="1167"/>
                  </a:lnTo>
                  <a:lnTo>
                    <a:pt x="1125" y="1170"/>
                  </a:lnTo>
                  <a:lnTo>
                    <a:pt x="1137" y="1175"/>
                  </a:lnTo>
                  <a:lnTo>
                    <a:pt x="1146" y="1178"/>
                  </a:lnTo>
                  <a:lnTo>
                    <a:pt x="1155" y="1181"/>
                  </a:lnTo>
                  <a:lnTo>
                    <a:pt x="1164" y="1183"/>
                  </a:lnTo>
                  <a:lnTo>
                    <a:pt x="1176" y="1184"/>
                  </a:lnTo>
                  <a:lnTo>
                    <a:pt x="1190" y="1184"/>
                  </a:lnTo>
                  <a:lnTo>
                    <a:pt x="1208" y="1182"/>
                  </a:lnTo>
                  <a:lnTo>
                    <a:pt x="1212" y="1191"/>
                  </a:lnTo>
                  <a:lnTo>
                    <a:pt x="1216" y="1199"/>
                  </a:lnTo>
                  <a:lnTo>
                    <a:pt x="1221" y="1207"/>
                  </a:lnTo>
                  <a:lnTo>
                    <a:pt x="1223" y="1216"/>
                  </a:lnTo>
                  <a:lnTo>
                    <a:pt x="1238" y="1237"/>
                  </a:lnTo>
                  <a:lnTo>
                    <a:pt x="1254" y="1256"/>
                  </a:lnTo>
                  <a:lnTo>
                    <a:pt x="1270" y="1271"/>
                  </a:lnTo>
                  <a:lnTo>
                    <a:pt x="1289" y="1282"/>
                  </a:lnTo>
                  <a:lnTo>
                    <a:pt x="1310" y="1290"/>
                  </a:lnTo>
                  <a:lnTo>
                    <a:pt x="1331" y="1296"/>
                  </a:lnTo>
                  <a:lnTo>
                    <a:pt x="1356" y="1298"/>
                  </a:lnTo>
                  <a:lnTo>
                    <a:pt x="1383" y="1298"/>
                  </a:lnTo>
                  <a:lnTo>
                    <a:pt x="1383" y="1262"/>
                  </a:lnTo>
                  <a:lnTo>
                    <a:pt x="1375" y="1259"/>
                  </a:lnTo>
                  <a:lnTo>
                    <a:pt x="1366" y="1256"/>
                  </a:lnTo>
                  <a:lnTo>
                    <a:pt x="1359" y="1251"/>
                  </a:lnTo>
                  <a:lnTo>
                    <a:pt x="1351" y="1245"/>
                  </a:lnTo>
                  <a:lnTo>
                    <a:pt x="1345" y="1239"/>
                  </a:lnTo>
                  <a:lnTo>
                    <a:pt x="1339" y="1234"/>
                  </a:lnTo>
                  <a:lnTo>
                    <a:pt x="1336" y="1227"/>
                  </a:lnTo>
                  <a:lnTo>
                    <a:pt x="1333" y="1219"/>
                  </a:lnTo>
                  <a:lnTo>
                    <a:pt x="1324" y="1216"/>
                  </a:lnTo>
                  <a:lnTo>
                    <a:pt x="1313" y="1214"/>
                  </a:lnTo>
                  <a:lnTo>
                    <a:pt x="1300" y="1213"/>
                  </a:lnTo>
                  <a:lnTo>
                    <a:pt x="1285" y="1212"/>
                  </a:lnTo>
                  <a:lnTo>
                    <a:pt x="1272" y="1209"/>
                  </a:lnTo>
                  <a:lnTo>
                    <a:pt x="1258" y="1207"/>
                  </a:lnTo>
                  <a:lnTo>
                    <a:pt x="1247" y="1205"/>
                  </a:lnTo>
                  <a:lnTo>
                    <a:pt x="1242" y="1201"/>
                  </a:lnTo>
                  <a:lnTo>
                    <a:pt x="1254" y="1199"/>
                  </a:lnTo>
                  <a:lnTo>
                    <a:pt x="1269" y="1191"/>
                  </a:lnTo>
                  <a:lnTo>
                    <a:pt x="1278" y="1181"/>
                  </a:lnTo>
                  <a:lnTo>
                    <a:pt x="1284" y="1168"/>
                  </a:lnTo>
                  <a:lnTo>
                    <a:pt x="1289" y="1157"/>
                  </a:lnTo>
                  <a:lnTo>
                    <a:pt x="1298" y="1148"/>
                  </a:lnTo>
                  <a:lnTo>
                    <a:pt x="1312" y="1144"/>
                  </a:lnTo>
                  <a:lnTo>
                    <a:pt x="1334" y="1146"/>
                  </a:lnTo>
                  <a:lnTo>
                    <a:pt x="1368" y="1157"/>
                  </a:lnTo>
                  <a:lnTo>
                    <a:pt x="1373" y="1161"/>
                  </a:lnTo>
                  <a:lnTo>
                    <a:pt x="1376" y="1166"/>
                  </a:lnTo>
                  <a:lnTo>
                    <a:pt x="1380" y="1170"/>
                  </a:lnTo>
                  <a:lnTo>
                    <a:pt x="1383" y="117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Freeform 98"/>
            <p:cNvSpPr>
              <a:spLocks/>
            </p:cNvSpPr>
            <p:nvPr/>
          </p:nvSpPr>
          <p:spPr bwMode="auto">
            <a:xfrm>
              <a:off x="4928" y="3242"/>
              <a:ext cx="375" cy="479"/>
            </a:xfrm>
            <a:custGeom>
              <a:avLst/>
              <a:gdLst>
                <a:gd name="T0" fmla="*/ 5 w 750"/>
                <a:gd name="T1" fmla="*/ 479 h 960"/>
                <a:gd name="T2" fmla="*/ 19 w 750"/>
                <a:gd name="T3" fmla="*/ 476 h 960"/>
                <a:gd name="T4" fmla="*/ 36 w 750"/>
                <a:gd name="T5" fmla="*/ 473 h 960"/>
                <a:gd name="T6" fmla="*/ 52 w 750"/>
                <a:gd name="T7" fmla="*/ 468 h 960"/>
                <a:gd name="T8" fmla="*/ 72 w 750"/>
                <a:gd name="T9" fmla="*/ 457 h 960"/>
                <a:gd name="T10" fmla="*/ 85 w 750"/>
                <a:gd name="T11" fmla="*/ 446 h 960"/>
                <a:gd name="T12" fmla="*/ 88 w 750"/>
                <a:gd name="T13" fmla="*/ 413 h 960"/>
                <a:gd name="T14" fmla="*/ 84 w 750"/>
                <a:gd name="T15" fmla="*/ 399 h 960"/>
                <a:gd name="T16" fmla="*/ 84 w 750"/>
                <a:gd name="T17" fmla="*/ 393 h 960"/>
                <a:gd name="T18" fmla="*/ 97 w 750"/>
                <a:gd name="T19" fmla="*/ 397 h 960"/>
                <a:gd name="T20" fmla="*/ 109 w 750"/>
                <a:gd name="T21" fmla="*/ 394 h 960"/>
                <a:gd name="T22" fmla="*/ 117 w 750"/>
                <a:gd name="T23" fmla="*/ 381 h 960"/>
                <a:gd name="T24" fmla="*/ 126 w 750"/>
                <a:gd name="T25" fmla="*/ 374 h 960"/>
                <a:gd name="T26" fmla="*/ 141 w 750"/>
                <a:gd name="T27" fmla="*/ 395 h 960"/>
                <a:gd name="T28" fmla="*/ 148 w 750"/>
                <a:gd name="T29" fmla="*/ 403 h 960"/>
                <a:gd name="T30" fmla="*/ 156 w 750"/>
                <a:gd name="T31" fmla="*/ 418 h 960"/>
                <a:gd name="T32" fmla="*/ 174 w 750"/>
                <a:gd name="T33" fmla="*/ 432 h 960"/>
                <a:gd name="T34" fmla="*/ 192 w 750"/>
                <a:gd name="T35" fmla="*/ 425 h 960"/>
                <a:gd name="T36" fmla="*/ 211 w 750"/>
                <a:gd name="T37" fmla="*/ 394 h 960"/>
                <a:gd name="T38" fmla="*/ 216 w 750"/>
                <a:gd name="T39" fmla="*/ 356 h 960"/>
                <a:gd name="T40" fmla="*/ 215 w 750"/>
                <a:gd name="T41" fmla="*/ 330 h 960"/>
                <a:gd name="T42" fmla="*/ 208 w 750"/>
                <a:gd name="T43" fmla="*/ 313 h 960"/>
                <a:gd name="T44" fmla="*/ 234 w 750"/>
                <a:gd name="T45" fmla="*/ 330 h 960"/>
                <a:gd name="T46" fmla="*/ 258 w 750"/>
                <a:gd name="T47" fmla="*/ 340 h 960"/>
                <a:gd name="T48" fmla="*/ 273 w 750"/>
                <a:gd name="T49" fmla="*/ 347 h 960"/>
                <a:gd name="T50" fmla="*/ 287 w 750"/>
                <a:gd name="T51" fmla="*/ 355 h 960"/>
                <a:gd name="T52" fmla="*/ 303 w 750"/>
                <a:gd name="T53" fmla="*/ 364 h 960"/>
                <a:gd name="T54" fmla="*/ 326 w 750"/>
                <a:gd name="T55" fmla="*/ 371 h 960"/>
                <a:gd name="T56" fmla="*/ 350 w 750"/>
                <a:gd name="T57" fmla="*/ 374 h 960"/>
                <a:gd name="T58" fmla="*/ 375 w 750"/>
                <a:gd name="T59" fmla="*/ 375 h 960"/>
                <a:gd name="T60" fmla="*/ 375 w 750"/>
                <a:gd name="T61" fmla="*/ 367 h 960"/>
                <a:gd name="T62" fmla="*/ 361 w 750"/>
                <a:gd name="T63" fmla="*/ 335 h 960"/>
                <a:gd name="T64" fmla="*/ 340 w 750"/>
                <a:gd name="T65" fmla="*/ 301 h 960"/>
                <a:gd name="T66" fmla="*/ 311 w 750"/>
                <a:gd name="T67" fmla="*/ 268 h 960"/>
                <a:gd name="T68" fmla="*/ 303 w 750"/>
                <a:gd name="T69" fmla="*/ 266 h 960"/>
                <a:gd name="T70" fmla="*/ 291 w 750"/>
                <a:gd name="T71" fmla="*/ 260 h 960"/>
                <a:gd name="T72" fmla="*/ 278 w 750"/>
                <a:gd name="T73" fmla="*/ 253 h 960"/>
                <a:gd name="T74" fmla="*/ 265 w 750"/>
                <a:gd name="T75" fmla="*/ 245 h 960"/>
                <a:gd name="T76" fmla="*/ 223 w 750"/>
                <a:gd name="T77" fmla="*/ 198 h 960"/>
                <a:gd name="T78" fmla="*/ 178 w 750"/>
                <a:gd name="T79" fmla="*/ 152 h 960"/>
                <a:gd name="T80" fmla="*/ 130 w 750"/>
                <a:gd name="T81" fmla="*/ 109 h 960"/>
                <a:gd name="T82" fmla="*/ 81 w 750"/>
                <a:gd name="T83" fmla="*/ 67 h 960"/>
                <a:gd name="T84" fmla="*/ 31 w 750"/>
                <a:gd name="T85" fmla="*/ 28 h 960"/>
                <a:gd name="T86" fmla="*/ 7 w 750"/>
                <a:gd name="T87" fmla="*/ 7 h 960"/>
                <a:gd name="T88" fmla="*/ 0 w 750"/>
                <a:gd name="T89" fmla="*/ 417 h 960"/>
                <a:gd name="T90" fmla="*/ 11 w 750"/>
                <a:gd name="T91" fmla="*/ 427 h 960"/>
                <a:gd name="T92" fmla="*/ 19 w 750"/>
                <a:gd name="T93" fmla="*/ 433 h 960"/>
                <a:gd name="T94" fmla="*/ 22 w 750"/>
                <a:gd name="T95" fmla="*/ 428 h 960"/>
                <a:gd name="T96" fmla="*/ 24 w 750"/>
                <a:gd name="T97" fmla="*/ 402 h 960"/>
                <a:gd name="T98" fmla="*/ 42 w 750"/>
                <a:gd name="T99" fmla="*/ 402 h 960"/>
                <a:gd name="T100" fmla="*/ 59 w 750"/>
                <a:gd name="T101" fmla="*/ 404 h 960"/>
                <a:gd name="T102" fmla="*/ 71 w 750"/>
                <a:gd name="T103" fmla="*/ 423 h 960"/>
                <a:gd name="T104" fmla="*/ 60 w 750"/>
                <a:gd name="T105" fmla="*/ 449 h 960"/>
                <a:gd name="T106" fmla="*/ 35 w 750"/>
                <a:gd name="T107" fmla="*/ 461 h 960"/>
                <a:gd name="T108" fmla="*/ 21 w 750"/>
                <a:gd name="T109" fmla="*/ 466 h 960"/>
                <a:gd name="T110" fmla="*/ 11 w 750"/>
                <a:gd name="T111" fmla="*/ 466 h 960"/>
                <a:gd name="T112" fmla="*/ 0 w 750"/>
                <a:gd name="T113" fmla="*/ 467 h 9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50"/>
                <a:gd name="T172" fmla="*/ 0 h 960"/>
                <a:gd name="T173" fmla="*/ 750 w 750"/>
                <a:gd name="T174" fmla="*/ 960 h 9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50" h="960">
                  <a:moveTo>
                    <a:pt x="0" y="935"/>
                  </a:moveTo>
                  <a:lnTo>
                    <a:pt x="0" y="960"/>
                  </a:lnTo>
                  <a:lnTo>
                    <a:pt x="10" y="959"/>
                  </a:lnTo>
                  <a:lnTo>
                    <a:pt x="19" y="957"/>
                  </a:lnTo>
                  <a:lnTo>
                    <a:pt x="28" y="956"/>
                  </a:lnTo>
                  <a:lnTo>
                    <a:pt x="38" y="954"/>
                  </a:lnTo>
                  <a:lnTo>
                    <a:pt x="49" y="953"/>
                  </a:lnTo>
                  <a:lnTo>
                    <a:pt x="59" y="950"/>
                  </a:lnTo>
                  <a:lnTo>
                    <a:pt x="71" y="948"/>
                  </a:lnTo>
                  <a:lnTo>
                    <a:pt x="82" y="946"/>
                  </a:lnTo>
                  <a:lnTo>
                    <a:pt x="91" y="941"/>
                  </a:lnTo>
                  <a:lnTo>
                    <a:pt x="103" y="937"/>
                  </a:lnTo>
                  <a:lnTo>
                    <a:pt x="117" y="930"/>
                  </a:lnTo>
                  <a:lnTo>
                    <a:pt x="129" y="923"/>
                  </a:lnTo>
                  <a:lnTo>
                    <a:pt x="143" y="915"/>
                  </a:lnTo>
                  <a:lnTo>
                    <a:pt x="155" y="907"/>
                  </a:lnTo>
                  <a:lnTo>
                    <a:pt x="164" y="900"/>
                  </a:lnTo>
                  <a:lnTo>
                    <a:pt x="170" y="893"/>
                  </a:lnTo>
                  <a:lnTo>
                    <a:pt x="173" y="871"/>
                  </a:lnTo>
                  <a:lnTo>
                    <a:pt x="177" y="849"/>
                  </a:lnTo>
                  <a:lnTo>
                    <a:pt x="175" y="828"/>
                  </a:lnTo>
                  <a:lnTo>
                    <a:pt x="164" y="813"/>
                  </a:lnTo>
                  <a:lnTo>
                    <a:pt x="165" y="803"/>
                  </a:lnTo>
                  <a:lnTo>
                    <a:pt x="167" y="800"/>
                  </a:lnTo>
                  <a:lnTo>
                    <a:pt x="168" y="795"/>
                  </a:lnTo>
                  <a:lnTo>
                    <a:pt x="165" y="780"/>
                  </a:lnTo>
                  <a:lnTo>
                    <a:pt x="168" y="788"/>
                  </a:lnTo>
                  <a:lnTo>
                    <a:pt x="175" y="793"/>
                  </a:lnTo>
                  <a:lnTo>
                    <a:pt x="185" y="795"/>
                  </a:lnTo>
                  <a:lnTo>
                    <a:pt x="194" y="795"/>
                  </a:lnTo>
                  <a:lnTo>
                    <a:pt x="203" y="794"/>
                  </a:lnTo>
                  <a:lnTo>
                    <a:pt x="212" y="792"/>
                  </a:lnTo>
                  <a:lnTo>
                    <a:pt x="218" y="789"/>
                  </a:lnTo>
                  <a:lnTo>
                    <a:pt x="220" y="788"/>
                  </a:lnTo>
                  <a:lnTo>
                    <a:pt x="231" y="786"/>
                  </a:lnTo>
                  <a:lnTo>
                    <a:pt x="234" y="764"/>
                  </a:lnTo>
                  <a:lnTo>
                    <a:pt x="235" y="736"/>
                  </a:lnTo>
                  <a:lnTo>
                    <a:pt x="238" y="721"/>
                  </a:lnTo>
                  <a:lnTo>
                    <a:pt x="251" y="750"/>
                  </a:lnTo>
                  <a:lnTo>
                    <a:pt x="263" y="771"/>
                  </a:lnTo>
                  <a:lnTo>
                    <a:pt x="273" y="783"/>
                  </a:lnTo>
                  <a:lnTo>
                    <a:pt x="281" y="792"/>
                  </a:lnTo>
                  <a:lnTo>
                    <a:pt x="288" y="797"/>
                  </a:lnTo>
                  <a:lnTo>
                    <a:pt x="293" y="802"/>
                  </a:lnTo>
                  <a:lnTo>
                    <a:pt x="296" y="808"/>
                  </a:lnTo>
                  <a:lnTo>
                    <a:pt x="297" y="816"/>
                  </a:lnTo>
                  <a:lnTo>
                    <a:pt x="304" y="826"/>
                  </a:lnTo>
                  <a:lnTo>
                    <a:pt x="312" y="838"/>
                  </a:lnTo>
                  <a:lnTo>
                    <a:pt x="323" y="849"/>
                  </a:lnTo>
                  <a:lnTo>
                    <a:pt x="334" y="858"/>
                  </a:lnTo>
                  <a:lnTo>
                    <a:pt x="347" y="865"/>
                  </a:lnTo>
                  <a:lnTo>
                    <a:pt x="360" y="866"/>
                  </a:lnTo>
                  <a:lnTo>
                    <a:pt x="371" y="863"/>
                  </a:lnTo>
                  <a:lnTo>
                    <a:pt x="383" y="851"/>
                  </a:lnTo>
                  <a:lnTo>
                    <a:pt x="399" y="833"/>
                  </a:lnTo>
                  <a:lnTo>
                    <a:pt x="411" y="812"/>
                  </a:lnTo>
                  <a:lnTo>
                    <a:pt x="421" y="789"/>
                  </a:lnTo>
                  <a:lnTo>
                    <a:pt x="426" y="764"/>
                  </a:lnTo>
                  <a:lnTo>
                    <a:pt x="431" y="739"/>
                  </a:lnTo>
                  <a:lnTo>
                    <a:pt x="432" y="713"/>
                  </a:lnTo>
                  <a:lnTo>
                    <a:pt x="432" y="688"/>
                  </a:lnTo>
                  <a:lnTo>
                    <a:pt x="431" y="664"/>
                  </a:lnTo>
                  <a:lnTo>
                    <a:pt x="429" y="661"/>
                  </a:lnTo>
                  <a:lnTo>
                    <a:pt x="429" y="653"/>
                  </a:lnTo>
                  <a:lnTo>
                    <a:pt x="426" y="642"/>
                  </a:lnTo>
                  <a:lnTo>
                    <a:pt x="415" y="628"/>
                  </a:lnTo>
                  <a:lnTo>
                    <a:pt x="431" y="642"/>
                  </a:lnTo>
                  <a:lnTo>
                    <a:pt x="448" y="652"/>
                  </a:lnTo>
                  <a:lnTo>
                    <a:pt x="467" y="661"/>
                  </a:lnTo>
                  <a:lnTo>
                    <a:pt x="484" y="668"/>
                  </a:lnTo>
                  <a:lnTo>
                    <a:pt x="501" y="675"/>
                  </a:lnTo>
                  <a:lnTo>
                    <a:pt x="516" y="681"/>
                  </a:lnTo>
                  <a:lnTo>
                    <a:pt x="529" y="687"/>
                  </a:lnTo>
                  <a:lnTo>
                    <a:pt x="539" y="694"/>
                  </a:lnTo>
                  <a:lnTo>
                    <a:pt x="546" y="696"/>
                  </a:lnTo>
                  <a:lnTo>
                    <a:pt x="554" y="701"/>
                  </a:lnTo>
                  <a:lnTo>
                    <a:pt x="563" y="705"/>
                  </a:lnTo>
                  <a:lnTo>
                    <a:pt x="573" y="711"/>
                  </a:lnTo>
                  <a:lnTo>
                    <a:pt x="583" y="718"/>
                  </a:lnTo>
                  <a:lnTo>
                    <a:pt x="593" y="724"/>
                  </a:lnTo>
                  <a:lnTo>
                    <a:pt x="605" y="730"/>
                  </a:lnTo>
                  <a:lnTo>
                    <a:pt x="618" y="736"/>
                  </a:lnTo>
                  <a:lnTo>
                    <a:pt x="636" y="741"/>
                  </a:lnTo>
                  <a:lnTo>
                    <a:pt x="652" y="744"/>
                  </a:lnTo>
                  <a:lnTo>
                    <a:pt x="668" y="747"/>
                  </a:lnTo>
                  <a:lnTo>
                    <a:pt x="683" y="749"/>
                  </a:lnTo>
                  <a:lnTo>
                    <a:pt x="699" y="750"/>
                  </a:lnTo>
                  <a:lnTo>
                    <a:pt x="714" y="751"/>
                  </a:lnTo>
                  <a:lnTo>
                    <a:pt x="732" y="751"/>
                  </a:lnTo>
                  <a:lnTo>
                    <a:pt x="749" y="751"/>
                  </a:lnTo>
                  <a:lnTo>
                    <a:pt x="750" y="745"/>
                  </a:lnTo>
                  <a:lnTo>
                    <a:pt x="750" y="741"/>
                  </a:lnTo>
                  <a:lnTo>
                    <a:pt x="750" y="735"/>
                  </a:lnTo>
                  <a:lnTo>
                    <a:pt x="750" y="730"/>
                  </a:lnTo>
                  <a:lnTo>
                    <a:pt x="735" y="699"/>
                  </a:lnTo>
                  <a:lnTo>
                    <a:pt x="722" y="672"/>
                  </a:lnTo>
                  <a:lnTo>
                    <a:pt x="709" y="646"/>
                  </a:lnTo>
                  <a:lnTo>
                    <a:pt x="695" y="625"/>
                  </a:lnTo>
                  <a:lnTo>
                    <a:pt x="680" y="603"/>
                  </a:lnTo>
                  <a:lnTo>
                    <a:pt x="664" y="582"/>
                  </a:lnTo>
                  <a:lnTo>
                    <a:pt x="644" y="560"/>
                  </a:lnTo>
                  <a:lnTo>
                    <a:pt x="622" y="537"/>
                  </a:lnTo>
                  <a:lnTo>
                    <a:pt x="616" y="536"/>
                  </a:lnTo>
                  <a:lnTo>
                    <a:pt x="611" y="535"/>
                  </a:lnTo>
                  <a:lnTo>
                    <a:pt x="605" y="534"/>
                  </a:lnTo>
                  <a:lnTo>
                    <a:pt x="599" y="534"/>
                  </a:lnTo>
                  <a:lnTo>
                    <a:pt x="590" y="528"/>
                  </a:lnTo>
                  <a:lnTo>
                    <a:pt x="582" y="522"/>
                  </a:lnTo>
                  <a:lnTo>
                    <a:pt x="573" y="517"/>
                  </a:lnTo>
                  <a:lnTo>
                    <a:pt x="565" y="512"/>
                  </a:lnTo>
                  <a:lnTo>
                    <a:pt x="555" y="507"/>
                  </a:lnTo>
                  <a:lnTo>
                    <a:pt x="546" y="501"/>
                  </a:lnTo>
                  <a:lnTo>
                    <a:pt x="538" y="497"/>
                  </a:lnTo>
                  <a:lnTo>
                    <a:pt x="529" y="492"/>
                  </a:lnTo>
                  <a:lnTo>
                    <a:pt x="502" y="460"/>
                  </a:lnTo>
                  <a:lnTo>
                    <a:pt x="475" y="428"/>
                  </a:lnTo>
                  <a:lnTo>
                    <a:pt x="446" y="397"/>
                  </a:lnTo>
                  <a:lnTo>
                    <a:pt x="417" y="365"/>
                  </a:lnTo>
                  <a:lnTo>
                    <a:pt x="386" y="334"/>
                  </a:lnTo>
                  <a:lnTo>
                    <a:pt x="356" y="304"/>
                  </a:lnTo>
                  <a:lnTo>
                    <a:pt x="324" y="276"/>
                  </a:lnTo>
                  <a:lnTo>
                    <a:pt x="293" y="247"/>
                  </a:lnTo>
                  <a:lnTo>
                    <a:pt x="259" y="218"/>
                  </a:lnTo>
                  <a:lnTo>
                    <a:pt x="227" y="190"/>
                  </a:lnTo>
                  <a:lnTo>
                    <a:pt x="194" y="163"/>
                  </a:lnTo>
                  <a:lnTo>
                    <a:pt x="162" y="135"/>
                  </a:lnTo>
                  <a:lnTo>
                    <a:pt x="128" y="109"/>
                  </a:lnTo>
                  <a:lnTo>
                    <a:pt x="95" y="82"/>
                  </a:lnTo>
                  <a:lnTo>
                    <a:pt x="61" y="56"/>
                  </a:lnTo>
                  <a:lnTo>
                    <a:pt x="28" y="30"/>
                  </a:lnTo>
                  <a:lnTo>
                    <a:pt x="21" y="22"/>
                  </a:lnTo>
                  <a:lnTo>
                    <a:pt x="14" y="15"/>
                  </a:lnTo>
                  <a:lnTo>
                    <a:pt x="7" y="8"/>
                  </a:lnTo>
                  <a:lnTo>
                    <a:pt x="0" y="0"/>
                  </a:lnTo>
                  <a:lnTo>
                    <a:pt x="0" y="835"/>
                  </a:lnTo>
                  <a:lnTo>
                    <a:pt x="8" y="843"/>
                  </a:lnTo>
                  <a:lnTo>
                    <a:pt x="15" y="850"/>
                  </a:lnTo>
                  <a:lnTo>
                    <a:pt x="22" y="856"/>
                  </a:lnTo>
                  <a:lnTo>
                    <a:pt x="29" y="861"/>
                  </a:lnTo>
                  <a:lnTo>
                    <a:pt x="35" y="865"/>
                  </a:lnTo>
                  <a:lnTo>
                    <a:pt x="38" y="868"/>
                  </a:lnTo>
                  <a:lnTo>
                    <a:pt x="42" y="869"/>
                  </a:lnTo>
                  <a:lnTo>
                    <a:pt x="43" y="869"/>
                  </a:lnTo>
                  <a:lnTo>
                    <a:pt x="44" y="857"/>
                  </a:lnTo>
                  <a:lnTo>
                    <a:pt x="45" y="838"/>
                  </a:lnTo>
                  <a:lnTo>
                    <a:pt x="46" y="817"/>
                  </a:lnTo>
                  <a:lnTo>
                    <a:pt x="48" y="806"/>
                  </a:lnTo>
                  <a:lnTo>
                    <a:pt x="60" y="806"/>
                  </a:lnTo>
                  <a:lnTo>
                    <a:pt x="72" y="806"/>
                  </a:lnTo>
                  <a:lnTo>
                    <a:pt x="83" y="806"/>
                  </a:lnTo>
                  <a:lnTo>
                    <a:pt x="95" y="806"/>
                  </a:lnTo>
                  <a:lnTo>
                    <a:pt x="106" y="808"/>
                  </a:lnTo>
                  <a:lnTo>
                    <a:pt x="117" y="809"/>
                  </a:lnTo>
                  <a:lnTo>
                    <a:pt x="128" y="812"/>
                  </a:lnTo>
                  <a:lnTo>
                    <a:pt x="141" y="818"/>
                  </a:lnTo>
                  <a:lnTo>
                    <a:pt x="142" y="847"/>
                  </a:lnTo>
                  <a:lnTo>
                    <a:pt x="137" y="869"/>
                  </a:lnTo>
                  <a:lnTo>
                    <a:pt x="129" y="886"/>
                  </a:lnTo>
                  <a:lnTo>
                    <a:pt x="119" y="899"/>
                  </a:lnTo>
                  <a:lnTo>
                    <a:pt x="104" y="909"/>
                  </a:lnTo>
                  <a:lnTo>
                    <a:pt x="88" y="917"/>
                  </a:lnTo>
                  <a:lnTo>
                    <a:pt x="69" y="924"/>
                  </a:lnTo>
                  <a:lnTo>
                    <a:pt x="51" y="932"/>
                  </a:lnTo>
                  <a:lnTo>
                    <a:pt x="46" y="932"/>
                  </a:lnTo>
                  <a:lnTo>
                    <a:pt x="42" y="933"/>
                  </a:lnTo>
                  <a:lnTo>
                    <a:pt x="36" y="933"/>
                  </a:lnTo>
                  <a:lnTo>
                    <a:pt x="29" y="934"/>
                  </a:lnTo>
                  <a:lnTo>
                    <a:pt x="22" y="934"/>
                  </a:lnTo>
                  <a:lnTo>
                    <a:pt x="15" y="935"/>
                  </a:lnTo>
                  <a:lnTo>
                    <a:pt x="8" y="93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Freeform 99"/>
            <p:cNvSpPr>
              <a:spLocks/>
            </p:cNvSpPr>
            <p:nvPr/>
          </p:nvSpPr>
          <p:spPr bwMode="auto">
            <a:xfrm>
              <a:off x="4236" y="3072"/>
              <a:ext cx="692" cy="694"/>
            </a:xfrm>
            <a:custGeom>
              <a:avLst/>
              <a:gdLst>
                <a:gd name="T0" fmla="*/ 686 w 1384"/>
                <a:gd name="T1" fmla="*/ 163 h 1386"/>
                <a:gd name="T2" fmla="*/ 663 w 1384"/>
                <a:gd name="T3" fmla="*/ 143 h 1386"/>
                <a:gd name="T4" fmla="*/ 648 w 1384"/>
                <a:gd name="T5" fmla="*/ 118 h 1386"/>
                <a:gd name="T6" fmla="*/ 625 w 1384"/>
                <a:gd name="T7" fmla="*/ 103 h 1386"/>
                <a:gd name="T8" fmla="*/ 600 w 1384"/>
                <a:gd name="T9" fmla="*/ 116 h 1386"/>
                <a:gd name="T10" fmla="*/ 577 w 1384"/>
                <a:gd name="T11" fmla="*/ 82 h 1386"/>
                <a:gd name="T12" fmla="*/ 557 w 1384"/>
                <a:gd name="T13" fmla="*/ 71 h 1386"/>
                <a:gd name="T14" fmla="*/ 538 w 1384"/>
                <a:gd name="T15" fmla="*/ 76 h 1386"/>
                <a:gd name="T16" fmla="*/ 528 w 1384"/>
                <a:gd name="T17" fmla="*/ 66 h 1386"/>
                <a:gd name="T18" fmla="*/ 531 w 1384"/>
                <a:gd name="T19" fmla="*/ 27 h 1386"/>
                <a:gd name="T20" fmla="*/ 482 w 1384"/>
                <a:gd name="T21" fmla="*/ 0 h 1386"/>
                <a:gd name="T22" fmla="*/ 468 w 1384"/>
                <a:gd name="T23" fmla="*/ 1 h 1386"/>
                <a:gd name="T24" fmla="*/ 426 w 1384"/>
                <a:gd name="T25" fmla="*/ 67 h 1386"/>
                <a:gd name="T26" fmla="*/ 411 w 1384"/>
                <a:gd name="T27" fmla="*/ 91 h 1386"/>
                <a:gd name="T28" fmla="*/ 404 w 1384"/>
                <a:gd name="T29" fmla="*/ 84 h 1386"/>
                <a:gd name="T30" fmla="*/ 327 w 1384"/>
                <a:gd name="T31" fmla="*/ 138 h 1386"/>
                <a:gd name="T32" fmla="*/ 234 w 1384"/>
                <a:gd name="T33" fmla="*/ 212 h 1386"/>
                <a:gd name="T34" fmla="*/ 168 w 1384"/>
                <a:gd name="T35" fmla="*/ 283 h 1386"/>
                <a:gd name="T36" fmla="*/ 128 w 1384"/>
                <a:gd name="T37" fmla="*/ 319 h 1386"/>
                <a:gd name="T38" fmla="*/ 74 w 1384"/>
                <a:gd name="T39" fmla="*/ 365 h 1386"/>
                <a:gd name="T40" fmla="*/ 21 w 1384"/>
                <a:gd name="T41" fmla="*/ 411 h 1386"/>
                <a:gd name="T42" fmla="*/ 0 w 1384"/>
                <a:gd name="T43" fmla="*/ 458 h 1386"/>
                <a:gd name="T44" fmla="*/ 39 w 1384"/>
                <a:gd name="T45" fmla="*/ 537 h 1386"/>
                <a:gd name="T46" fmla="*/ 94 w 1384"/>
                <a:gd name="T47" fmla="*/ 511 h 1386"/>
                <a:gd name="T48" fmla="*/ 108 w 1384"/>
                <a:gd name="T49" fmla="*/ 504 h 1386"/>
                <a:gd name="T50" fmla="*/ 94 w 1384"/>
                <a:gd name="T51" fmla="*/ 531 h 1386"/>
                <a:gd name="T52" fmla="*/ 82 w 1384"/>
                <a:gd name="T53" fmla="*/ 549 h 1386"/>
                <a:gd name="T54" fmla="*/ 82 w 1384"/>
                <a:gd name="T55" fmla="*/ 590 h 1386"/>
                <a:gd name="T56" fmla="*/ 112 w 1384"/>
                <a:gd name="T57" fmla="*/ 642 h 1386"/>
                <a:gd name="T58" fmla="*/ 175 w 1384"/>
                <a:gd name="T59" fmla="*/ 656 h 1386"/>
                <a:gd name="T60" fmla="*/ 201 w 1384"/>
                <a:gd name="T61" fmla="*/ 647 h 1386"/>
                <a:gd name="T62" fmla="*/ 255 w 1384"/>
                <a:gd name="T63" fmla="*/ 558 h 1386"/>
                <a:gd name="T64" fmla="*/ 270 w 1384"/>
                <a:gd name="T65" fmla="*/ 542 h 1386"/>
                <a:gd name="T66" fmla="*/ 257 w 1384"/>
                <a:gd name="T67" fmla="*/ 587 h 1386"/>
                <a:gd name="T68" fmla="*/ 306 w 1384"/>
                <a:gd name="T69" fmla="*/ 678 h 1386"/>
                <a:gd name="T70" fmla="*/ 352 w 1384"/>
                <a:gd name="T71" fmla="*/ 655 h 1386"/>
                <a:gd name="T72" fmla="*/ 387 w 1384"/>
                <a:gd name="T73" fmla="*/ 567 h 1386"/>
                <a:gd name="T74" fmla="*/ 421 w 1384"/>
                <a:gd name="T75" fmla="*/ 471 h 1386"/>
                <a:gd name="T76" fmla="*/ 413 w 1384"/>
                <a:gd name="T77" fmla="*/ 571 h 1386"/>
                <a:gd name="T78" fmla="*/ 410 w 1384"/>
                <a:gd name="T79" fmla="*/ 633 h 1386"/>
                <a:gd name="T80" fmla="*/ 421 w 1384"/>
                <a:gd name="T81" fmla="*/ 658 h 1386"/>
                <a:gd name="T82" fmla="*/ 459 w 1384"/>
                <a:gd name="T83" fmla="*/ 687 h 1386"/>
                <a:gd name="T84" fmla="*/ 512 w 1384"/>
                <a:gd name="T85" fmla="*/ 693 h 1386"/>
                <a:gd name="T86" fmla="*/ 547 w 1384"/>
                <a:gd name="T87" fmla="*/ 681 h 1386"/>
                <a:gd name="T88" fmla="*/ 561 w 1384"/>
                <a:gd name="T89" fmla="*/ 652 h 1386"/>
                <a:gd name="T90" fmla="*/ 563 w 1384"/>
                <a:gd name="T91" fmla="*/ 586 h 1386"/>
                <a:gd name="T92" fmla="*/ 596 w 1384"/>
                <a:gd name="T93" fmla="*/ 593 h 1386"/>
                <a:gd name="T94" fmla="*/ 619 w 1384"/>
                <a:gd name="T95" fmla="*/ 619 h 1386"/>
                <a:gd name="T96" fmla="*/ 679 w 1384"/>
                <a:gd name="T97" fmla="*/ 650 h 1386"/>
                <a:gd name="T98" fmla="*/ 665 w 1384"/>
                <a:gd name="T99" fmla="*/ 635 h 1386"/>
                <a:gd name="T100" fmla="*/ 642 w 1384"/>
                <a:gd name="T101" fmla="*/ 619 h 1386"/>
                <a:gd name="T102" fmla="*/ 621 w 1384"/>
                <a:gd name="T103" fmla="*/ 601 h 1386"/>
                <a:gd name="T104" fmla="*/ 650 w 1384"/>
                <a:gd name="T105" fmla="*/ 575 h 1386"/>
                <a:gd name="T106" fmla="*/ 691 w 1384"/>
                <a:gd name="T107" fmla="*/ 586 h 138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84"/>
                <a:gd name="T163" fmla="*/ 0 h 1386"/>
                <a:gd name="T164" fmla="*/ 1384 w 1384"/>
                <a:gd name="T165" fmla="*/ 1386 h 138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84" h="1386">
                  <a:moveTo>
                    <a:pt x="1384" y="1173"/>
                  </a:moveTo>
                  <a:lnTo>
                    <a:pt x="1384" y="338"/>
                  </a:lnTo>
                  <a:lnTo>
                    <a:pt x="1381" y="336"/>
                  </a:lnTo>
                  <a:lnTo>
                    <a:pt x="1377" y="333"/>
                  </a:lnTo>
                  <a:lnTo>
                    <a:pt x="1374" y="329"/>
                  </a:lnTo>
                  <a:lnTo>
                    <a:pt x="1371" y="326"/>
                  </a:lnTo>
                  <a:lnTo>
                    <a:pt x="1364" y="318"/>
                  </a:lnTo>
                  <a:lnTo>
                    <a:pt x="1356" y="310"/>
                  </a:lnTo>
                  <a:lnTo>
                    <a:pt x="1349" y="304"/>
                  </a:lnTo>
                  <a:lnTo>
                    <a:pt x="1341" y="298"/>
                  </a:lnTo>
                  <a:lnTo>
                    <a:pt x="1333" y="291"/>
                  </a:lnTo>
                  <a:lnTo>
                    <a:pt x="1326" y="285"/>
                  </a:lnTo>
                  <a:lnTo>
                    <a:pt x="1319" y="279"/>
                  </a:lnTo>
                  <a:lnTo>
                    <a:pt x="1313" y="270"/>
                  </a:lnTo>
                  <a:lnTo>
                    <a:pt x="1308" y="261"/>
                  </a:lnTo>
                  <a:lnTo>
                    <a:pt x="1304" y="252"/>
                  </a:lnTo>
                  <a:lnTo>
                    <a:pt x="1300" y="244"/>
                  </a:lnTo>
                  <a:lnTo>
                    <a:pt x="1296" y="235"/>
                  </a:lnTo>
                  <a:lnTo>
                    <a:pt x="1291" y="228"/>
                  </a:lnTo>
                  <a:lnTo>
                    <a:pt x="1285" y="220"/>
                  </a:lnTo>
                  <a:lnTo>
                    <a:pt x="1278" y="213"/>
                  </a:lnTo>
                  <a:lnTo>
                    <a:pt x="1270" y="207"/>
                  </a:lnTo>
                  <a:lnTo>
                    <a:pt x="1260" y="206"/>
                  </a:lnTo>
                  <a:lnTo>
                    <a:pt x="1250" y="205"/>
                  </a:lnTo>
                  <a:lnTo>
                    <a:pt x="1239" y="206"/>
                  </a:lnTo>
                  <a:lnTo>
                    <a:pt x="1230" y="207"/>
                  </a:lnTo>
                  <a:lnTo>
                    <a:pt x="1221" y="211"/>
                  </a:lnTo>
                  <a:lnTo>
                    <a:pt x="1213" y="215"/>
                  </a:lnTo>
                  <a:lnTo>
                    <a:pt x="1206" y="223"/>
                  </a:lnTo>
                  <a:lnTo>
                    <a:pt x="1199" y="232"/>
                  </a:lnTo>
                  <a:lnTo>
                    <a:pt x="1190" y="227"/>
                  </a:lnTo>
                  <a:lnTo>
                    <a:pt x="1182" y="216"/>
                  </a:lnTo>
                  <a:lnTo>
                    <a:pt x="1174" y="205"/>
                  </a:lnTo>
                  <a:lnTo>
                    <a:pt x="1166" y="191"/>
                  </a:lnTo>
                  <a:lnTo>
                    <a:pt x="1159" y="177"/>
                  </a:lnTo>
                  <a:lnTo>
                    <a:pt x="1153" y="163"/>
                  </a:lnTo>
                  <a:lnTo>
                    <a:pt x="1147" y="150"/>
                  </a:lnTo>
                  <a:lnTo>
                    <a:pt x="1144" y="138"/>
                  </a:lnTo>
                  <a:lnTo>
                    <a:pt x="1136" y="139"/>
                  </a:lnTo>
                  <a:lnTo>
                    <a:pt x="1128" y="140"/>
                  </a:lnTo>
                  <a:lnTo>
                    <a:pt x="1119" y="140"/>
                  </a:lnTo>
                  <a:lnTo>
                    <a:pt x="1113" y="141"/>
                  </a:lnTo>
                  <a:lnTo>
                    <a:pt x="1106" y="143"/>
                  </a:lnTo>
                  <a:lnTo>
                    <a:pt x="1098" y="144"/>
                  </a:lnTo>
                  <a:lnTo>
                    <a:pt x="1091" y="146"/>
                  </a:lnTo>
                  <a:lnTo>
                    <a:pt x="1083" y="150"/>
                  </a:lnTo>
                  <a:lnTo>
                    <a:pt x="1079" y="152"/>
                  </a:lnTo>
                  <a:lnTo>
                    <a:pt x="1076" y="152"/>
                  </a:lnTo>
                  <a:lnTo>
                    <a:pt x="1070" y="152"/>
                  </a:lnTo>
                  <a:lnTo>
                    <a:pt x="1063" y="154"/>
                  </a:lnTo>
                  <a:lnTo>
                    <a:pt x="1058" y="145"/>
                  </a:lnTo>
                  <a:lnTo>
                    <a:pt x="1056" y="140"/>
                  </a:lnTo>
                  <a:lnTo>
                    <a:pt x="1055" y="137"/>
                  </a:lnTo>
                  <a:lnTo>
                    <a:pt x="1056" y="131"/>
                  </a:lnTo>
                  <a:lnTo>
                    <a:pt x="1071" y="112"/>
                  </a:lnTo>
                  <a:lnTo>
                    <a:pt x="1078" y="97"/>
                  </a:lnTo>
                  <a:lnTo>
                    <a:pt x="1079" y="84"/>
                  </a:lnTo>
                  <a:lnTo>
                    <a:pt x="1079" y="76"/>
                  </a:lnTo>
                  <a:lnTo>
                    <a:pt x="1072" y="64"/>
                  </a:lnTo>
                  <a:lnTo>
                    <a:pt x="1062" y="53"/>
                  </a:lnTo>
                  <a:lnTo>
                    <a:pt x="1049" y="42"/>
                  </a:lnTo>
                  <a:lnTo>
                    <a:pt x="1033" y="33"/>
                  </a:lnTo>
                  <a:lnTo>
                    <a:pt x="1016" y="25"/>
                  </a:lnTo>
                  <a:lnTo>
                    <a:pt x="999" y="16"/>
                  </a:lnTo>
                  <a:lnTo>
                    <a:pt x="981" y="8"/>
                  </a:lnTo>
                  <a:lnTo>
                    <a:pt x="964" y="0"/>
                  </a:lnTo>
                  <a:lnTo>
                    <a:pt x="959" y="0"/>
                  </a:lnTo>
                  <a:lnTo>
                    <a:pt x="955" y="0"/>
                  </a:lnTo>
                  <a:lnTo>
                    <a:pt x="950" y="0"/>
                  </a:lnTo>
                  <a:lnTo>
                    <a:pt x="946" y="0"/>
                  </a:lnTo>
                  <a:lnTo>
                    <a:pt x="941" y="0"/>
                  </a:lnTo>
                  <a:lnTo>
                    <a:pt x="936" y="1"/>
                  </a:lnTo>
                  <a:lnTo>
                    <a:pt x="932" y="1"/>
                  </a:lnTo>
                  <a:lnTo>
                    <a:pt x="928" y="1"/>
                  </a:lnTo>
                  <a:lnTo>
                    <a:pt x="910" y="32"/>
                  </a:lnTo>
                  <a:lnTo>
                    <a:pt x="890" y="65"/>
                  </a:lnTo>
                  <a:lnTo>
                    <a:pt x="872" y="99"/>
                  </a:lnTo>
                  <a:lnTo>
                    <a:pt x="852" y="133"/>
                  </a:lnTo>
                  <a:lnTo>
                    <a:pt x="833" y="167"/>
                  </a:lnTo>
                  <a:lnTo>
                    <a:pt x="812" y="200"/>
                  </a:lnTo>
                  <a:lnTo>
                    <a:pt x="791" y="232"/>
                  </a:lnTo>
                  <a:lnTo>
                    <a:pt x="771" y="262"/>
                  </a:lnTo>
                  <a:lnTo>
                    <a:pt x="818" y="188"/>
                  </a:lnTo>
                  <a:lnTo>
                    <a:pt x="821" y="181"/>
                  </a:lnTo>
                  <a:lnTo>
                    <a:pt x="828" y="170"/>
                  </a:lnTo>
                  <a:lnTo>
                    <a:pt x="833" y="160"/>
                  </a:lnTo>
                  <a:lnTo>
                    <a:pt x="832" y="151"/>
                  </a:lnTo>
                  <a:lnTo>
                    <a:pt x="827" y="155"/>
                  </a:lnTo>
                  <a:lnTo>
                    <a:pt x="818" y="161"/>
                  </a:lnTo>
                  <a:lnTo>
                    <a:pt x="807" y="167"/>
                  </a:lnTo>
                  <a:lnTo>
                    <a:pt x="803" y="170"/>
                  </a:lnTo>
                  <a:lnTo>
                    <a:pt x="775" y="189"/>
                  </a:lnTo>
                  <a:lnTo>
                    <a:pt x="745" y="209"/>
                  </a:lnTo>
                  <a:lnTo>
                    <a:pt x="715" y="230"/>
                  </a:lnTo>
                  <a:lnTo>
                    <a:pt x="684" y="252"/>
                  </a:lnTo>
                  <a:lnTo>
                    <a:pt x="653" y="275"/>
                  </a:lnTo>
                  <a:lnTo>
                    <a:pt x="622" y="298"/>
                  </a:lnTo>
                  <a:lnTo>
                    <a:pt x="590" y="322"/>
                  </a:lnTo>
                  <a:lnTo>
                    <a:pt x="559" y="348"/>
                  </a:lnTo>
                  <a:lnTo>
                    <a:pt x="528" y="373"/>
                  </a:lnTo>
                  <a:lnTo>
                    <a:pt x="498" y="398"/>
                  </a:lnTo>
                  <a:lnTo>
                    <a:pt x="468" y="424"/>
                  </a:lnTo>
                  <a:lnTo>
                    <a:pt x="439" y="450"/>
                  </a:lnTo>
                  <a:lnTo>
                    <a:pt x="412" y="477"/>
                  </a:lnTo>
                  <a:lnTo>
                    <a:pt x="387" y="503"/>
                  </a:lnTo>
                  <a:lnTo>
                    <a:pt x="363" y="530"/>
                  </a:lnTo>
                  <a:lnTo>
                    <a:pt x="341" y="556"/>
                  </a:lnTo>
                  <a:lnTo>
                    <a:pt x="335" y="566"/>
                  </a:lnTo>
                  <a:lnTo>
                    <a:pt x="326" y="578"/>
                  </a:lnTo>
                  <a:lnTo>
                    <a:pt x="317" y="589"/>
                  </a:lnTo>
                  <a:lnTo>
                    <a:pt x="312" y="599"/>
                  </a:lnTo>
                  <a:lnTo>
                    <a:pt x="293" y="611"/>
                  </a:lnTo>
                  <a:lnTo>
                    <a:pt x="274" y="624"/>
                  </a:lnTo>
                  <a:lnTo>
                    <a:pt x="255" y="638"/>
                  </a:lnTo>
                  <a:lnTo>
                    <a:pt x="236" y="653"/>
                  </a:lnTo>
                  <a:lnTo>
                    <a:pt x="219" y="668"/>
                  </a:lnTo>
                  <a:lnTo>
                    <a:pt x="201" y="683"/>
                  </a:lnTo>
                  <a:lnTo>
                    <a:pt x="183" y="698"/>
                  </a:lnTo>
                  <a:lnTo>
                    <a:pt x="165" y="714"/>
                  </a:lnTo>
                  <a:lnTo>
                    <a:pt x="148" y="729"/>
                  </a:lnTo>
                  <a:lnTo>
                    <a:pt x="130" y="745"/>
                  </a:lnTo>
                  <a:lnTo>
                    <a:pt x="113" y="760"/>
                  </a:lnTo>
                  <a:lnTo>
                    <a:pt x="95" y="776"/>
                  </a:lnTo>
                  <a:lnTo>
                    <a:pt x="77" y="791"/>
                  </a:lnTo>
                  <a:lnTo>
                    <a:pt x="59" y="806"/>
                  </a:lnTo>
                  <a:lnTo>
                    <a:pt x="42" y="820"/>
                  </a:lnTo>
                  <a:lnTo>
                    <a:pt x="23" y="834"/>
                  </a:lnTo>
                  <a:lnTo>
                    <a:pt x="8" y="854"/>
                  </a:lnTo>
                  <a:lnTo>
                    <a:pt x="2" y="865"/>
                  </a:lnTo>
                  <a:lnTo>
                    <a:pt x="2" y="872"/>
                  </a:lnTo>
                  <a:lnTo>
                    <a:pt x="1" y="880"/>
                  </a:lnTo>
                  <a:lnTo>
                    <a:pt x="0" y="914"/>
                  </a:lnTo>
                  <a:lnTo>
                    <a:pt x="1" y="950"/>
                  </a:lnTo>
                  <a:lnTo>
                    <a:pt x="4" y="984"/>
                  </a:lnTo>
                  <a:lnTo>
                    <a:pt x="12" y="1017"/>
                  </a:lnTo>
                  <a:lnTo>
                    <a:pt x="26" y="1043"/>
                  </a:lnTo>
                  <a:lnTo>
                    <a:pt x="46" y="1063"/>
                  </a:lnTo>
                  <a:lnTo>
                    <a:pt x="77" y="1073"/>
                  </a:lnTo>
                  <a:lnTo>
                    <a:pt x="119" y="1074"/>
                  </a:lnTo>
                  <a:lnTo>
                    <a:pt x="129" y="1072"/>
                  </a:lnTo>
                  <a:lnTo>
                    <a:pt x="142" y="1065"/>
                  </a:lnTo>
                  <a:lnTo>
                    <a:pt x="156" y="1052"/>
                  </a:lnTo>
                  <a:lnTo>
                    <a:pt x="171" y="1037"/>
                  </a:lnTo>
                  <a:lnTo>
                    <a:pt x="187" y="1021"/>
                  </a:lnTo>
                  <a:lnTo>
                    <a:pt x="203" y="1005"/>
                  </a:lnTo>
                  <a:lnTo>
                    <a:pt x="219" y="991"/>
                  </a:lnTo>
                  <a:lnTo>
                    <a:pt x="235" y="980"/>
                  </a:lnTo>
                  <a:lnTo>
                    <a:pt x="228" y="990"/>
                  </a:lnTo>
                  <a:lnTo>
                    <a:pt x="221" y="998"/>
                  </a:lnTo>
                  <a:lnTo>
                    <a:pt x="216" y="1007"/>
                  </a:lnTo>
                  <a:lnTo>
                    <a:pt x="211" y="1016"/>
                  </a:lnTo>
                  <a:lnTo>
                    <a:pt x="205" y="1024"/>
                  </a:lnTo>
                  <a:lnTo>
                    <a:pt x="202" y="1033"/>
                  </a:lnTo>
                  <a:lnTo>
                    <a:pt x="197" y="1043"/>
                  </a:lnTo>
                  <a:lnTo>
                    <a:pt x="194" y="1055"/>
                  </a:lnTo>
                  <a:lnTo>
                    <a:pt x="188" y="1060"/>
                  </a:lnTo>
                  <a:lnTo>
                    <a:pt x="183" y="1066"/>
                  </a:lnTo>
                  <a:lnTo>
                    <a:pt x="180" y="1072"/>
                  </a:lnTo>
                  <a:lnTo>
                    <a:pt x="175" y="1077"/>
                  </a:lnTo>
                  <a:lnTo>
                    <a:pt x="172" y="1083"/>
                  </a:lnTo>
                  <a:lnTo>
                    <a:pt x="168" y="1089"/>
                  </a:lnTo>
                  <a:lnTo>
                    <a:pt x="164" y="1096"/>
                  </a:lnTo>
                  <a:lnTo>
                    <a:pt x="159" y="1103"/>
                  </a:lnTo>
                  <a:lnTo>
                    <a:pt x="159" y="1120"/>
                  </a:lnTo>
                  <a:lnTo>
                    <a:pt x="159" y="1136"/>
                  </a:lnTo>
                  <a:lnTo>
                    <a:pt x="159" y="1153"/>
                  </a:lnTo>
                  <a:lnTo>
                    <a:pt x="159" y="1169"/>
                  </a:lnTo>
                  <a:lnTo>
                    <a:pt x="164" y="1178"/>
                  </a:lnTo>
                  <a:lnTo>
                    <a:pt x="167" y="1191"/>
                  </a:lnTo>
                  <a:lnTo>
                    <a:pt x="169" y="1204"/>
                  </a:lnTo>
                  <a:lnTo>
                    <a:pt x="174" y="1218"/>
                  </a:lnTo>
                  <a:lnTo>
                    <a:pt x="195" y="1245"/>
                  </a:lnTo>
                  <a:lnTo>
                    <a:pt x="210" y="1265"/>
                  </a:lnTo>
                  <a:lnTo>
                    <a:pt x="224" y="1283"/>
                  </a:lnTo>
                  <a:lnTo>
                    <a:pt x="237" y="1295"/>
                  </a:lnTo>
                  <a:lnTo>
                    <a:pt x="254" y="1303"/>
                  </a:lnTo>
                  <a:lnTo>
                    <a:pt x="274" y="1309"/>
                  </a:lnTo>
                  <a:lnTo>
                    <a:pt x="303" y="1313"/>
                  </a:lnTo>
                  <a:lnTo>
                    <a:pt x="341" y="1314"/>
                  </a:lnTo>
                  <a:lnTo>
                    <a:pt x="350" y="1311"/>
                  </a:lnTo>
                  <a:lnTo>
                    <a:pt x="358" y="1308"/>
                  </a:lnTo>
                  <a:lnTo>
                    <a:pt x="368" y="1305"/>
                  </a:lnTo>
                  <a:lnTo>
                    <a:pt x="377" y="1301"/>
                  </a:lnTo>
                  <a:lnTo>
                    <a:pt x="385" y="1298"/>
                  </a:lnTo>
                  <a:lnTo>
                    <a:pt x="394" y="1294"/>
                  </a:lnTo>
                  <a:lnTo>
                    <a:pt x="402" y="1292"/>
                  </a:lnTo>
                  <a:lnTo>
                    <a:pt x="411" y="1291"/>
                  </a:lnTo>
                  <a:lnTo>
                    <a:pt x="433" y="1257"/>
                  </a:lnTo>
                  <a:lnTo>
                    <a:pt x="454" y="1223"/>
                  </a:lnTo>
                  <a:lnTo>
                    <a:pt x="473" y="1186"/>
                  </a:lnTo>
                  <a:lnTo>
                    <a:pt x="492" y="1150"/>
                  </a:lnTo>
                  <a:lnTo>
                    <a:pt x="510" y="1115"/>
                  </a:lnTo>
                  <a:lnTo>
                    <a:pt x="529" y="1079"/>
                  </a:lnTo>
                  <a:lnTo>
                    <a:pt x="547" y="1044"/>
                  </a:lnTo>
                  <a:lnTo>
                    <a:pt x="567" y="1011"/>
                  </a:lnTo>
                  <a:lnTo>
                    <a:pt x="559" y="1041"/>
                  </a:lnTo>
                  <a:lnTo>
                    <a:pt x="549" y="1064"/>
                  </a:lnTo>
                  <a:lnTo>
                    <a:pt x="539" y="1083"/>
                  </a:lnTo>
                  <a:lnTo>
                    <a:pt x="529" y="1100"/>
                  </a:lnTo>
                  <a:lnTo>
                    <a:pt x="520" y="1116"/>
                  </a:lnTo>
                  <a:lnTo>
                    <a:pt x="513" y="1130"/>
                  </a:lnTo>
                  <a:lnTo>
                    <a:pt x="508" y="1147"/>
                  </a:lnTo>
                  <a:lnTo>
                    <a:pt x="508" y="1165"/>
                  </a:lnTo>
                  <a:lnTo>
                    <a:pt x="514" y="1173"/>
                  </a:lnTo>
                  <a:lnTo>
                    <a:pt x="525" y="1195"/>
                  </a:lnTo>
                  <a:lnTo>
                    <a:pt x="543" y="1226"/>
                  </a:lnTo>
                  <a:lnTo>
                    <a:pt x="562" y="1262"/>
                  </a:lnTo>
                  <a:lnTo>
                    <a:pt x="582" y="1298"/>
                  </a:lnTo>
                  <a:lnTo>
                    <a:pt x="599" y="1330"/>
                  </a:lnTo>
                  <a:lnTo>
                    <a:pt x="612" y="1355"/>
                  </a:lnTo>
                  <a:lnTo>
                    <a:pt x="619" y="1367"/>
                  </a:lnTo>
                  <a:lnTo>
                    <a:pt x="642" y="1367"/>
                  </a:lnTo>
                  <a:lnTo>
                    <a:pt x="661" y="1360"/>
                  </a:lnTo>
                  <a:lnTo>
                    <a:pt x="677" y="1346"/>
                  </a:lnTo>
                  <a:lnTo>
                    <a:pt x="691" y="1329"/>
                  </a:lnTo>
                  <a:lnTo>
                    <a:pt x="703" y="1309"/>
                  </a:lnTo>
                  <a:lnTo>
                    <a:pt x="714" y="1287"/>
                  </a:lnTo>
                  <a:lnTo>
                    <a:pt x="725" y="1267"/>
                  </a:lnTo>
                  <a:lnTo>
                    <a:pt x="736" y="1248"/>
                  </a:lnTo>
                  <a:lnTo>
                    <a:pt x="749" y="1210"/>
                  </a:lnTo>
                  <a:lnTo>
                    <a:pt x="761" y="1172"/>
                  </a:lnTo>
                  <a:lnTo>
                    <a:pt x="774" y="1133"/>
                  </a:lnTo>
                  <a:lnTo>
                    <a:pt x="788" y="1094"/>
                  </a:lnTo>
                  <a:lnTo>
                    <a:pt x="801" y="1055"/>
                  </a:lnTo>
                  <a:lnTo>
                    <a:pt x="813" y="1016"/>
                  </a:lnTo>
                  <a:lnTo>
                    <a:pt x="826" y="978"/>
                  </a:lnTo>
                  <a:lnTo>
                    <a:pt x="837" y="940"/>
                  </a:lnTo>
                  <a:lnTo>
                    <a:pt x="841" y="940"/>
                  </a:lnTo>
                  <a:lnTo>
                    <a:pt x="843" y="940"/>
                  </a:lnTo>
                  <a:lnTo>
                    <a:pt x="847" y="940"/>
                  </a:lnTo>
                  <a:lnTo>
                    <a:pt x="849" y="940"/>
                  </a:lnTo>
                  <a:lnTo>
                    <a:pt x="839" y="1003"/>
                  </a:lnTo>
                  <a:lnTo>
                    <a:pt x="832" y="1071"/>
                  </a:lnTo>
                  <a:lnTo>
                    <a:pt x="826" y="1140"/>
                  </a:lnTo>
                  <a:lnTo>
                    <a:pt x="818" y="1207"/>
                  </a:lnTo>
                  <a:lnTo>
                    <a:pt x="818" y="1221"/>
                  </a:lnTo>
                  <a:lnTo>
                    <a:pt x="818" y="1234"/>
                  </a:lnTo>
                  <a:lnTo>
                    <a:pt x="818" y="1248"/>
                  </a:lnTo>
                  <a:lnTo>
                    <a:pt x="818" y="1263"/>
                  </a:lnTo>
                  <a:lnTo>
                    <a:pt x="820" y="1264"/>
                  </a:lnTo>
                  <a:lnTo>
                    <a:pt x="822" y="1265"/>
                  </a:lnTo>
                  <a:lnTo>
                    <a:pt x="825" y="1268"/>
                  </a:lnTo>
                  <a:lnTo>
                    <a:pt x="827" y="1269"/>
                  </a:lnTo>
                  <a:lnTo>
                    <a:pt x="830" y="1286"/>
                  </a:lnTo>
                  <a:lnTo>
                    <a:pt x="835" y="1301"/>
                  </a:lnTo>
                  <a:lnTo>
                    <a:pt x="841" y="1315"/>
                  </a:lnTo>
                  <a:lnTo>
                    <a:pt x="849" y="1326"/>
                  </a:lnTo>
                  <a:lnTo>
                    <a:pt x="858" y="1337"/>
                  </a:lnTo>
                  <a:lnTo>
                    <a:pt x="870" y="1346"/>
                  </a:lnTo>
                  <a:lnTo>
                    <a:pt x="882" y="1355"/>
                  </a:lnTo>
                  <a:lnTo>
                    <a:pt x="897" y="1364"/>
                  </a:lnTo>
                  <a:lnTo>
                    <a:pt x="918" y="1373"/>
                  </a:lnTo>
                  <a:lnTo>
                    <a:pt x="938" y="1378"/>
                  </a:lnTo>
                  <a:lnTo>
                    <a:pt x="956" y="1382"/>
                  </a:lnTo>
                  <a:lnTo>
                    <a:pt x="974" y="1385"/>
                  </a:lnTo>
                  <a:lnTo>
                    <a:pt x="992" y="1386"/>
                  </a:lnTo>
                  <a:lnTo>
                    <a:pt x="1008" y="1385"/>
                  </a:lnTo>
                  <a:lnTo>
                    <a:pt x="1024" y="1384"/>
                  </a:lnTo>
                  <a:lnTo>
                    <a:pt x="1038" y="1382"/>
                  </a:lnTo>
                  <a:lnTo>
                    <a:pt x="1052" y="1379"/>
                  </a:lnTo>
                  <a:lnTo>
                    <a:pt x="1064" y="1375"/>
                  </a:lnTo>
                  <a:lnTo>
                    <a:pt x="1075" y="1370"/>
                  </a:lnTo>
                  <a:lnTo>
                    <a:pt x="1085" y="1366"/>
                  </a:lnTo>
                  <a:lnTo>
                    <a:pt x="1094" y="1360"/>
                  </a:lnTo>
                  <a:lnTo>
                    <a:pt x="1102" y="1355"/>
                  </a:lnTo>
                  <a:lnTo>
                    <a:pt x="1108" y="1349"/>
                  </a:lnTo>
                  <a:lnTo>
                    <a:pt x="1114" y="1344"/>
                  </a:lnTo>
                  <a:lnTo>
                    <a:pt x="1116" y="1339"/>
                  </a:lnTo>
                  <a:lnTo>
                    <a:pt x="1118" y="1322"/>
                  </a:lnTo>
                  <a:lnTo>
                    <a:pt x="1122" y="1303"/>
                  </a:lnTo>
                  <a:lnTo>
                    <a:pt x="1126" y="1291"/>
                  </a:lnTo>
                  <a:lnTo>
                    <a:pt x="1123" y="1252"/>
                  </a:lnTo>
                  <a:lnTo>
                    <a:pt x="1119" y="1226"/>
                  </a:lnTo>
                  <a:lnTo>
                    <a:pt x="1116" y="1202"/>
                  </a:lnTo>
                  <a:lnTo>
                    <a:pt x="1113" y="1166"/>
                  </a:lnTo>
                  <a:lnTo>
                    <a:pt x="1126" y="1170"/>
                  </a:lnTo>
                  <a:lnTo>
                    <a:pt x="1138" y="1174"/>
                  </a:lnTo>
                  <a:lnTo>
                    <a:pt x="1147" y="1178"/>
                  </a:lnTo>
                  <a:lnTo>
                    <a:pt x="1156" y="1180"/>
                  </a:lnTo>
                  <a:lnTo>
                    <a:pt x="1166" y="1183"/>
                  </a:lnTo>
                  <a:lnTo>
                    <a:pt x="1177" y="1184"/>
                  </a:lnTo>
                  <a:lnTo>
                    <a:pt x="1191" y="1184"/>
                  </a:lnTo>
                  <a:lnTo>
                    <a:pt x="1209" y="1181"/>
                  </a:lnTo>
                  <a:lnTo>
                    <a:pt x="1213" y="1191"/>
                  </a:lnTo>
                  <a:lnTo>
                    <a:pt x="1217" y="1199"/>
                  </a:lnTo>
                  <a:lnTo>
                    <a:pt x="1221" y="1207"/>
                  </a:lnTo>
                  <a:lnTo>
                    <a:pt x="1223" y="1216"/>
                  </a:lnTo>
                  <a:lnTo>
                    <a:pt x="1238" y="1237"/>
                  </a:lnTo>
                  <a:lnTo>
                    <a:pt x="1254" y="1255"/>
                  </a:lnTo>
                  <a:lnTo>
                    <a:pt x="1271" y="1270"/>
                  </a:lnTo>
                  <a:lnTo>
                    <a:pt x="1290" y="1282"/>
                  </a:lnTo>
                  <a:lnTo>
                    <a:pt x="1309" y="1290"/>
                  </a:lnTo>
                  <a:lnTo>
                    <a:pt x="1331" y="1295"/>
                  </a:lnTo>
                  <a:lnTo>
                    <a:pt x="1357" y="1298"/>
                  </a:lnTo>
                  <a:lnTo>
                    <a:pt x="1384" y="1298"/>
                  </a:lnTo>
                  <a:lnTo>
                    <a:pt x="1384" y="1273"/>
                  </a:lnTo>
                  <a:lnTo>
                    <a:pt x="1371" y="1273"/>
                  </a:lnTo>
                  <a:lnTo>
                    <a:pt x="1356" y="1272"/>
                  </a:lnTo>
                  <a:lnTo>
                    <a:pt x="1342" y="1271"/>
                  </a:lnTo>
                  <a:lnTo>
                    <a:pt x="1329" y="1268"/>
                  </a:lnTo>
                  <a:lnTo>
                    <a:pt x="1318" y="1264"/>
                  </a:lnTo>
                  <a:lnTo>
                    <a:pt x="1308" y="1260"/>
                  </a:lnTo>
                  <a:lnTo>
                    <a:pt x="1301" y="1253"/>
                  </a:lnTo>
                  <a:lnTo>
                    <a:pt x="1297" y="1245"/>
                  </a:lnTo>
                  <a:lnTo>
                    <a:pt x="1290" y="1241"/>
                  </a:lnTo>
                  <a:lnTo>
                    <a:pt x="1283" y="1237"/>
                  </a:lnTo>
                  <a:lnTo>
                    <a:pt x="1275" y="1231"/>
                  </a:lnTo>
                  <a:lnTo>
                    <a:pt x="1268" y="1224"/>
                  </a:lnTo>
                  <a:lnTo>
                    <a:pt x="1260" y="1217"/>
                  </a:lnTo>
                  <a:lnTo>
                    <a:pt x="1253" y="1211"/>
                  </a:lnTo>
                  <a:lnTo>
                    <a:pt x="1246" y="1206"/>
                  </a:lnTo>
                  <a:lnTo>
                    <a:pt x="1242" y="1201"/>
                  </a:lnTo>
                  <a:lnTo>
                    <a:pt x="1257" y="1199"/>
                  </a:lnTo>
                  <a:lnTo>
                    <a:pt x="1271" y="1191"/>
                  </a:lnTo>
                  <a:lnTo>
                    <a:pt x="1280" y="1180"/>
                  </a:lnTo>
                  <a:lnTo>
                    <a:pt x="1285" y="1168"/>
                  </a:lnTo>
                  <a:lnTo>
                    <a:pt x="1291" y="1156"/>
                  </a:lnTo>
                  <a:lnTo>
                    <a:pt x="1299" y="1148"/>
                  </a:lnTo>
                  <a:lnTo>
                    <a:pt x="1313" y="1143"/>
                  </a:lnTo>
                  <a:lnTo>
                    <a:pt x="1335" y="1146"/>
                  </a:lnTo>
                  <a:lnTo>
                    <a:pt x="1369" y="1156"/>
                  </a:lnTo>
                  <a:lnTo>
                    <a:pt x="1373" y="1161"/>
                  </a:lnTo>
                  <a:lnTo>
                    <a:pt x="1377" y="1165"/>
                  </a:lnTo>
                  <a:lnTo>
                    <a:pt x="1381" y="1170"/>
                  </a:lnTo>
                  <a:lnTo>
                    <a:pt x="1384" y="1173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Freeform 100"/>
            <p:cNvSpPr>
              <a:spLocks/>
            </p:cNvSpPr>
            <p:nvPr/>
          </p:nvSpPr>
          <p:spPr bwMode="auto">
            <a:xfrm>
              <a:off x="4910" y="3225"/>
              <a:ext cx="271" cy="252"/>
            </a:xfrm>
            <a:custGeom>
              <a:avLst/>
              <a:gdLst>
                <a:gd name="T0" fmla="*/ 29 w 543"/>
                <a:gd name="T1" fmla="*/ 37 h 504"/>
                <a:gd name="T2" fmla="*/ 0 w 543"/>
                <a:gd name="T3" fmla="*/ 0 h 504"/>
                <a:gd name="T4" fmla="*/ 45 w 543"/>
                <a:gd name="T5" fmla="*/ 40 h 504"/>
                <a:gd name="T6" fmla="*/ 157 w 543"/>
                <a:gd name="T7" fmla="*/ 130 h 504"/>
                <a:gd name="T8" fmla="*/ 240 w 543"/>
                <a:gd name="T9" fmla="*/ 208 h 504"/>
                <a:gd name="T10" fmla="*/ 271 w 543"/>
                <a:gd name="T11" fmla="*/ 252 h 504"/>
                <a:gd name="T12" fmla="*/ 197 w 543"/>
                <a:gd name="T13" fmla="*/ 206 h 504"/>
                <a:gd name="T14" fmla="*/ 104 w 543"/>
                <a:gd name="T15" fmla="*/ 142 h 504"/>
                <a:gd name="T16" fmla="*/ 43 w 543"/>
                <a:gd name="T17" fmla="*/ 64 h 504"/>
                <a:gd name="T18" fmla="*/ 29 w 543"/>
                <a:gd name="T19" fmla="*/ 37 h 5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3"/>
                <a:gd name="T31" fmla="*/ 0 h 504"/>
                <a:gd name="T32" fmla="*/ 543 w 543"/>
                <a:gd name="T33" fmla="*/ 504 h 5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3" h="504">
                  <a:moveTo>
                    <a:pt x="58" y="73"/>
                  </a:moveTo>
                  <a:lnTo>
                    <a:pt x="0" y="0"/>
                  </a:lnTo>
                  <a:lnTo>
                    <a:pt x="91" y="79"/>
                  </a:lnTo>
                  <a:lnTo>
                    <a:pt x="314" y="260"/>
                  </a:lnTo>
                  <a:lnTo>
                    <a:pt x="480" y="415"/>
                  </a:lnTo>
                  <a:lnTo>
                    <a:pt x="543" y="504"/>
                  </a:lnTo>
                  <a:lnTo>
                    <a:pt x="395" y="411"/>
                  </a:lnTo>
                  <a:lnTo>
                    <a:pt x="208" y="284"/>
                  </a:lnTo>
                  <a:lnTo>
                    <a:pt x="86" y="128"/>
                  </a:lnTo>
                  <a:lnTo>
                    <a:pt x="58" y="73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Freeform 101"/>
            <p:cNvSpPr>
              <a:spLocks/>
            </p:cNvSpPr>
            <p:nvPr/>
          </p:nvSpPr>
          <p:spPr bwMode="auto">
            <a:xfrm>
              <a:off x="4767" y="3143"/>
              <a:ext cx="231" cy="522"/>
            </a:xfrm>
            <a:custGeom>
              <a:avLst/>
              <a:gdLst>
                <a:gd name="T0" fmla="*/ 0 w 463"/>
                <a:gd name="T1" fmla="*/ 19 h 1044"/>
                <a:gd name="T2" fmla="*/ 7 w 463"/>
                <a:gd name="T3" fmla="*/ 93 h 1044"/>
                <a:gd name="T4" fmla="*/ 30 w 463"/>
                <a:gd name="T5" fmla="*/ 261 h 1044"/>
                <a:gd name="T6" fmla="*/ 64 w 463"/>
                <a:gd name="T7" fmla="*/ 400 h 1044"/>
                <a:gd name="T8" fmla="*/ 87 w 463"/>
                <a:gd name="T9" fmla="*/ 511 h 1044"/>
                <a:gd name="T10" fmla="*/ 91 w 463"/>
                <a:gd name="T11" fmla="*/ 522 h 1044"/>
                <a:gd name="T12" fmla="*/ 114 w 463"/>
                <a:gd name="T13" fmla="*/ 513 h 1044"/>
                <a:gd name="T14" fmla="*/ 133 w 463"/>
                <a:gd name="T15" fmla="*/ 497 h 1044"/>
                <a:gd name="T16" fmla="*/ 162 w 463"/>
                <a:gd name="T17" fmla="*/ 497 h 1044"/>
                <a:gd name="T18" fmla="*/ 157 w 463"/>
                <a:gd name="T19" fmla="*/ 469 h 1044"/>
                <a:gd name="T20" fmla="*/ 153 w 463"/>
                <a:gd name="T21" fmla="*/ 430 h 1044"/>
                <a:gd name="T22" fmla="*/ 174 w 463"/>
                <a:gd name="T23" fmla="*/ 469 h 1044"/>
                <a:gd name="T24" fmla="*/ 183 w 463"/>
                <a:gd name="T25" fmla="*/ 501 h 1044"/>
                <a:gd name="T26" fmla="*/ 208 w 463"/>
                <a:gd name="T27" fmla="*/ 499 h 1044"/>
                <a:gd name="T28" fmla="*/ 231 w 463"/>
                <a:gd name="T29" fmla="*/ 508 h 1044"/>
                <a:gd name="T30" fmla="*/ 217 w 463"/>
                <a:gd name="T31" fmla="*/ 444 h 1044"/>
                <a:gd name="T32" fmla="*/ 178 w 463"/>
                <a:gd name="T33" fmla="*/ 321 h 1044"/>
                <a:gd name="T34" fmla="*/ 114 w 463"/>
                <a:gd name="T35" fmla="*/ 180 h 1044"/>
                <a:gd name="T36" fmla="*/ 64 w 463"/>
                <a:gd name="T37" fmla="*/ 79 h 1044"/>
                <a:gd name="T38" fmla="*/ 34 w 463"/>
                <a:gd name="T39" fmla="*/ 0 h 1044"/>
                <a:gd name="T40" fmla="*/ 14 w 463"/>
                <a:gd name="T41" fmla="*/ 0 h 1044"/>
                <a:gd name="T42" fmla="*/ 0 w 463"/>
                <a:gd name="T43" fmla="*/ 19 h 10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3"/>
                <a:gd name="T67" fmla="*/ 0 h 1044"/>
                <a:gd name="T68" fmla="*/ 463 w 463"/>
                <a:gd name="T69" fmla="*/ 1044 h 10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3" h="1044">
                  <a:moveTo>
                    <a:pt x="0" y="37"/>
                  </a:moveTo>
                  <a:lnTo>
                    <a:pt x="14" y="185"/>
                  </a:lnTo>
                  <a:lnTo>
                    <a:pt x="60" y="521"/>
                  </a:lnTo>
                  <a:lnTo>
                    <a:pt x="128" y="800"/>
                  </a:lnTo>
                  <a:lnTo>
                    <a:pt x="174" y="1021"/>
                  </a:lnTo>
                  <a:lnTo>
                    <a:pt x="183" y="1044"/>
                  </a:lnTo>
                  <a:lnTo>
                    <a:pt x="229" y="1025"/>
                  </a:lnTo>
                  <a:lnTo>
                    <a:pt x="266" y="993"/>
                  </a:lnTo>
                  <a:lnTo>
                    <a:pt x="325" y="993"/>
                  </a:lnTo>
                  <a:lnTo>
                    <a:pt x="315" y="938"/>
                  </a:lnTo>
                  <a:lnTo>
                    <a:pt x="306" y="860"/>
                  </a:lnTo>
                  <a:lnTo>
                    <a:pt x="348" y="938"/>
                  </a:lnTo>
                  <a:lnTo>
                    <a:pt x="366" y="1002"/>
                  </a:lnTo>
                  <a:lnTo>
                    <a:pt x="417" y="998"/>
                  </a:lnTo>
                  <a:lnTo>
                    <a:pt x="463" y="1016"/>
                  </a:lnTo>
                  <a:lnTo>
                    <a:pt x="435" y="887"/>
                  </a:lnTo>
                  <a:lnTo>
                    <a:pt x="357" y="641"/>
                  </a:lnTo>
                  <a:lnTo>
                    <a:pt x="229" y="360"/>
                  </a:lnTo>
                  <a:lnTo>
                    <a:pt x="128" y="157"/>
                  </a:lnTo>
                  <a:lnTo>
                    <a:pt x="69" y="0"/>
                  </a:lnTo>
                  <a:lnTo>
                    <a:pt x="2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Freeform 102"/>
            <p:cNvSpPr>
              <a:spLocks/>
            </p:cNvSpPr>
            <p:nvPr/>
          </p:nvSpPr>
          <p:spPr bwMode="auto">
            <a:xfrm>
              <a:off x="4656" y="3672"/>
              <a:ext cx="138" cy="100"/>
            </a:xfrm>
            <a:custGeom>
              <a:avLst/>
              <a:gdLst>
                <a:gd name="T0" fmla="*/ 30 w 276"/>
                <a:gd name="T1" fmla="*/ 80 h 200"/>
                <a:gd name="T2" fmla="*/ 28 w 276"/>
                <a:gd name="T3" fmla="*/ 78 h 200"/>
                <a:gd name="T4" fmla="*/ 24 w 276"/>
                <a:gd name="T5" fmla="*/ 75 h 200"/>
                <a:gd name="T6" fmla="*/ 21 w 276"/>
                <a:gd name="T7" fmla="*/ 73 h 200"/>
                <a:gd name="T8" fmla="*/ 17 w 276"/>
                <a:gd name="T9" fmla="*/ 69 h 200"/>
                <a:gd name="T10" fmla="*/ 14 w 276"/>
                <a:gd name="T11" fmla="*/ 66 h 200"/>
                <a:gd name="T12" fmla="*/ 11 w 276"/>
                <a:gd name="T13" fmla="*/ 64 h 200"/>
                <a:gd name="T14" fmla="*/ 9 w 276"/>
                <a:gd name="T15" fmla="*/ 61 h 200"/>
                <a:gd name="T16" fmla="*/ 9 w 276"/>
                <a:gd name="T17" fmla="*/ 59 h 200"/>
                <a:gd name="T18" fmla="*/ 6 w 276"/>
                <a:gd name="T19" fmla="*/ 52 h 200"/>
                <a:gd name="T20" fmla="*/ 4 w 276"/>
                <a:gd name="T21" fmla="*/ 46 h 200"/>
                <a:gd name="T22" fmla="*/ 2 w 276"/>
                <a:gd name="T23" fmla="*/ 40 h 200"/>
                <a:gd name="T24" fmla="*/ 0 w 276"/>
                <a:gd name="T25" fmla="*/ 33 h 200"/>
                <a:gd name="T26" fmla="*/ 2 w 276"/>
                <a:gd name="T27" fmla="*/ 20 h 200"/>
                <a:gd name="T28" fmla="*/ 6 w 276"/>
                <a:gd name="T29" fmla="*/ 12 h 200"/>
                <a:gd name="T30" fmla="*/ 10 w 276"/>
                <a:gd name="T31" fmla="*/ 6 h 200"/>
                <a:gd name="T32" fmla="*/ 17 w 276"/>
                <a:gd name="T33" fmla="*/ 4 h 200"/>
                <a:gd name="T34" fmla="*/ 25 w 276"/>
                <a:gd name="T35" fmla="*/ 2 h 200"/>
                <a:gd name="T36" fmla="*/ 35 w 276"/>
                <a:gd name="T37" fmla="*/ 2 h 200"/>
                <a:gd name="T38" fmla="*/ 46 w 276"/>
                <a:gd name="T39" fmla="*/ 1 h 200"/>
                <a:gd name="T40" fmla="*/ 59 w 276"/>
                <a:gd name="T41" fmla="*/ 0 h 200"/>
                <a:gd name="T42" fmla="*/ 62 w 276"/>
                <a:gd name="T43" fmla="*/ 2 h 200"/>
                <a:gd name="T44" fmla="*/ 65 w 276"/>
                <a:gd name="T45" fmla="*/ 3 h 200"/>
                <a:gd name="T46" fmla="*/ 68 w 276"/>
                <a:gd name="T47" fmla="*/ 4 h 200"/>
                <a:gd name="T48" fmla="*/ 71 w 276"/>
                <a:gd name="T49" fmla="*/ 5 h 200"/>
                <a:gd name="T50" fmla="*/ 74 w 276"/>
                <a:gd name="T51" fmla="*/ 5 h 200"/>
                <a:gd name="T52" fmla="*/ 77 w 276"/>
                <a:gd name="T53" fmla="*/ 5 h 200"/>
                <a:gd name="T54" fmla="*/ 80 w 276"/>
                <a:gd name="T55" fmla="*/ 4 h 200"/>
                <a:gd name="T56" fmla="*/ 82 w 276"/>
                <a:gd name="T57" fmla="*/ 2 h 200"/>
                <a:gd name="T58" fmla="*/ 82 w 276"/>
                <a:gd name="T59" fmla="*/ 5 h 200"/>
                <a:gd name="T60" fmla="*/ 81 w 276"/>
                <a:gd name="T61" fmla="*/ 17 h 200"/>
                <a:gd name="T62" fmla="*/ 83 w 276"/>
                <a:gd name="T63" fmla="*/ 31 h 200"/>
                <a:gd name="T64" fmla="*/ 88 w 276"/>
                <a:gd name="T65" fmla="*/ 37 h 200"/>
                <a:gd name="T66" fmla="*/ 88 w 276"/>
                <a:gd name="T67" fmla="*/ 36 h 200"/>
                <a:gd name="T68" fmla="*/ 90 w 276"/>
                <a:gd name="T69" fmla="*/ 24 h 200"/>
                <a:gd name="T70" fmla="*/ 91 w 276"/>
                <a:gd name="T71" fmla="*/ 13 h 200"/>
                <a:gd name="T72" fmla="*/ 92 w 276"/>
                <a:gd name="T73" fmla="*/ 12 h 200"/>
                <a:gd name="T74" fmla="*/ 100 w 276"/>
                <a:gd name="T75" fmla="*/ 8 h 200"/>
                <a:gd name="T76" fmla="*/ 109 w 276"/>
                <a:gd name="T77" fmla="*/ 7 h 200"/>
                <a:gd name="T78" fmla="*/ 120 w 276"/>
                <a:gd name="T79" fmla="*/ 10 h 200"/>
                <a:gd name="T80" fmla="*/ 130 w 276"/>
                <a:gd name="T81" fmla="*/ 17 h 200"/>
                <a:gd name="T82" fmla="*/ 136 w 276"/>
                <a:gd name="T83" fmla="*/ 28 h 200"/>
                <a:gd name="T84" fmla="*/ 138 w 276"/>
                <a:gd name="T85" fmla="*/ 42 h 200"/>
                <a:gd name="T86" fmla="*/ 135 w 276"/>
                <a:gd name="T87" fmla="*/ 61 h 200"/>
                <a:gd name="T88" fmla="*/ 123 w 276"/>
                <a:gd name="T89" fmla="*/ 84 h 200"/>
                <a:gd name="T90" fmla="*/ 116 w 276"/>
                <a:gd name="T91" fmla="*/ 87 h 200"/>
                <a:gd name="T92" fmla="*/ 109 w 276"/>
                <a:gd name="T93" fmla="*/ 90 h 200"/>
                <a:gd name="T94" fmla="*/ 103 w 276"/>
                <a:gd name="T95" fmla="*/ 93 h 200"/>
                <a:gd name="T96" fmla="*/ 96 w 276"/>
                <a:gd name="T97" fmla="*/ 96 h 200"/>
                <a:gd name="T98" fmla="*/ 90 w 276"/>
                <a:gd name="T99" fmla="*/ 98 h 200"/>
                <a:gd name="T100" fmla="*/ 84 w 276"/>
                <a:gd name="T101" fmla="*/ 99 h 200"/>
                <a:gd name="T102" fmla="*/ 79 w 276"/>
                <a:gd name="T103" fmla="*/ 100 h 200"/>
                <a:gd name="T104" fmla="*/ 73 w 276"/>
                <a:gd name="T105" fmla="*/ 100 h 200"/>
                <a:gd name="T106" fmla="*/ 68 w 276"/>
                <a:gd name="T107" fmla="*/ 100 h 200"/>
                <a:gd name="T108" fmla="*/ 62 w 276"/>
                <a:gd name="T109" fmla="*/ 100 h 200"/>
                <a:gd name="T110" fmla="*/ 57 w 276"/>
                <a:gd name="T111" fmla="*/ 98 h 200"/>
                <a:gd name="T112" fmla="*/ 52 w 276"/>
                <a:gd name="T113" fmla="*/ 96 h 200"/>
                <a:gd name="T114" fmla="*/ 47 w 276"/>
                <a:gd name="T115" fmla="*/ 93 h 200"/>
                <a:gd name="T116" fmla="*/ 41 w 276"/>
                <a:gd name="T117" fmla="*/ 89 h 200"/>
                <a:gd name="T118" fmla="*/ 36 w 276"/>
                <a:gd name="T119" fmla="*/ 85 h 200"/>
                <a:gd name="T120" fmla="*/ 30 w 276"/>
                <a:gd name="T121" fmla="*/ 80 h 2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6"/>
                <a:gd name="T184" fmla="*/ 0 h 200"/>
                <a:gd name="T185" fmla="*/ 276 w 276"/>
                <a:gd name="T186" fmla="*/ 200 h 20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6" h="200">
                  <a:moveTo>
                    <a:pt x="60" y="159"/>
                  </a:moveTo>
                  <a:lnTo>
                    <a:pt x="55" y="155"/>
                  </a:lnTo>
                  <a:lnTo>
                    <a:pt x="48" y="149"/>
                  </a:lnTo>
                  <a:lnTo>
                    <a:pt x="41" y="145"/>
                  </a:lnTo>
                  <a:lnTo>
                    <a:pt x="34" y="138"/>
                  </a:lnTo>
                  <a:lnTo>
                    <a:pt x="27" y="132"/>
                  </a:lnTo>
                  <a:lnTo>
                    <a:pt x="22" y="127"/>
                  </a:lnTo>
                  <a:lnTo>
                    <a:pt x="18" y="122"/>
                  </a:lnTo>
                  <a:lnTo>
                    <a:pt x="18" y="118"/>
                  </a:lnTo>
                  <a:lnTo>
                    <a:pt x="11" y="104"/>
                  </a:lnTo>
                  <a:lnTo>
                    <a:pt x="8" y="92"/>
                  </a:lnTo>
                  <a:lnTo>
                    <a:pt x="3" y="79"/>
                  </a:lnTo>
                  <a:lnTo>
                    <a:pt x="0" y="65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0" y="12"/>
                  </a:lnTo>
                  <a:lnTo>
                    <a:pt x="34" y="7"/>
                  </a:lnTo>
                  <a:lnTo>
                    <a:pt x="50" y="4"/>
                  </a:lnTo>
                  <a:lnTo>
                    <a:pt x="69" y="3"/>
                  </a:lnTo>
                  <a:lnTo>
                    <a:pt x="92" y="2"/>
                  </a:lnTo>
                  <a:lnTo>
                    <a:pt x="117" y="0"/>
                  </a:lnTo>
                  <a:lnTo>
                    <a:pt x="123" y="3"/>
                  </a:lnTo>
                  <a:lnTo>
                    <a:pt x="129" y="5"/>
                  </a:lnTo>
                  <a:lnTo>
                    <a:pt x="136" y="8"/>
                  </a:lnTo>
                  <a:lnTo>
                    <a:pt x="141" y="9"/>
                  </a:lnTo>
                  <a:lnTo>
                    <a:pt x="147" y="10"/>
                  </a:lnTo>
                  <a:lnTo>
                    <a:pt x="153" y="10"/>
                  </a:lnTo>
                  <a:lnTo>
                    <a:pt x="159" y="8"/>
                  </a:lnTo>
                  <a:lnTo>
                    <a:pt x="163" y="4"/>
                  </a:lnTo>
                  <a:lnTo>
                    <a:pt x="163" y="9"/>
                  </a:lnTo>
                  <a:lnTo>
                    <a:pt x="162" y="34"/>
                  </a:lnTo>
                  <a:lnTo>
                    <a:pt x="165" y="62"/>
                  </a:lnTo>
                  <a:lnTo>
                    <a:pt x="175" y="74"/>
                  </a:lnTo>
                  <a:lnTo>
                    <a:pt x="176" y="71"/>
                  </a:lnTo>
                  <a:lnTo>
                    <a:pt x="179" y="48"/>
                  </a:lnTo>
                  <a:lnTo>
                    <a:pt x="182" y="25"/>
                  </a:lnTo>
                  <a:lnTo>
                    <a:pt x="184" y="23"/>
                  </a:lnTo>
                  <a:lnTo>
                    <a:pt x="199" y="15"/>
                  </a:lnTo>
                  <a:lnTo>
                    <a:pt x="218" y="13"/>
                  </a:lnTo>
                  <a:lnTo>
                    <a:pt x="239" y="20"/>
                  </a:lnTo>
                  <a:lnTo>
                    <a:pt x="259" y="33"/>
                  </a:lnTo>
                  <a:lnTo>
                    <a:pt x="271" y="55"/>
                  </a:lnTo>
                  <a:lnTo>
                    <a:pt x="276" y="84"/>
                  </a:lnTo>
                  <a:lnTo>
                    <a:pt x="269" y="121"/>
                  </a:lnTo>
                  <a:lnTo>
                    <a:pt x="246" y="167"/>
                  </a:lnTo>
                  <a:lnTo>
                    <a:pt x="231" y="174"/>
                  </a:lnTo>
                  <a:lnTo>
                    <a:pt x="217" y="180"/>
                  </a:lnTo>
                  <a:lnTo>
                    <a:pt x="205" y="186"/>
                  </a:lnTo>
                  <a:lnTo>
                    <a:pt x="192" y="191"/>
                  </a:lnTo>
                  <a:lnTo>
                    <a:pt x="180" y="195"/>
                  </a:lnTo>
                  <a:lnTo>
                    <a:pt x="168" y="198"/>
                  </a:lnTo>
                  <a:lnTo>
                    <a:pt x="157" y="200"/>
                  </a:lnTo>
                  <a:lnTo>
                    <a:pt x="146" y="200"/>
                  </a:lnTo>
                  <a:lnTo>
                    <a:pt x="136" y="200"/>
                  </a:lnTo>
                  <a:lnTo>
                    <a:pt x="124" y="199"/>
                  </a:lnTo>
                  <a:lnTo>
                    <a:pt x="114" y="195"/>
                  </a:lnTo>
                  <a:lnTo>
                    <a:pt x="103" y="191"/>
                  </a:lnTo>
                  <a:lnTo>
                    <a:pt x="93" y="185"/>
                  </a:lnTo>
                  <a:lnTo>
                    <a:pt x="81" y="178"/>
                  </a:lnTo>
                  <a:lnTo>
                    <a:pt x="71" y="169"/>
                  </a:lnTo>
                  <a:lnTo>
                    <a:pt x="60" y="159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Freeform 103"/>
            <p:cNvSpPr>
              <a:spLocks/>
            </p:cNvSpPr>
            <p:nvPr/>
          </p:nvSpPr>
          <p:spPr bwMode="auto">
            <a:xfrm>
              <a:off x="4500" y="3625"/>
              <a:ext cx="92" cy="123"/>
            </a:xfrm>
            <a:custGeom>
              <a:avLst/>
              <a:gdLst>
                <a:gd name="T0" fmla="*/ 54 w 183"/>
                <a:gd name="T1" fmla="*/ 119 h 248"/>
                <a:gd name="T2" fmla="*/ 50 w 183"/>
                <a:gd name="T3" fmla="*/ 111 h 248"/>
                <a:gd name="T4" fmla="*/ 44 w 183"/>
                <a:gd name="T5" fmla="*/ 100 h 248"/>
                <a:gd name="T6" fmla="*/ 37 w 183"/>
                <a:gd name="T7" fmla="*/ 85 h 248"/>
                <a:gd name="T8" fmla="*/ 34 w 183"/>
                <a:gd name="T9" fmla="*/ 73 h 248"/>
                <a:gd name="T10" fmla="*/ 37 w 183"/>
                <a:gd name="T11" fmla="*/ 72 h 248"/>
                <a:gd name="T12" fmla="*/ 40 w 183"/>
                <a:gd name="T13" fmla="*/ 64 h 248"/>
                <a:gd name="T14" fmla="*/ 45 w 183"/>
                <a:gd name="T15" fmla="*/ 48 h 248"/>
                <a:gd name="T16" fmla="*/ 48 w 183"/>
                <a:gd name="T17" fmla="*/ 38 h 248"/>
                <a:gd name="T18" fmla="*/ 50 w 183"/>
                <a:gd name="T19" fmla="*/ 33 h 248"/>
                <a:gd name="T20" fmla="*/ 49 w 183"/>
                <a:gd name="T21" fmla="*/ 31 h 248"/>
                <a:gd name="T22" fmla="*/ 46 w 183"/>
                <a:gd name="T23" fmla="*/ 32 h 248"/>
                <a:gd name="T24" fmla="*/ 44 w 183"/>
                <a:gd name="T25" fmla="*/ 35 h 248"/>
                <a:gd name="T26" fmla="*/ 42 w 183"/>
                <a:gd name="T27" fmla="*/ 39 h 248"/>
                <a:gd name="T28" fmla="*/ 39 w 183"/>
                <a:gd name="T29" fmla="*/ 45 h 248"/>
                <a:gd name="T30" fmla="*/ 31 w 183"/>
                <a:gd name="T31" fmla="*/ 55 h 248"/>
                <a:gd name="T32" fmla="*/ 21 w 183"/>
                <a:gd name="T33" fmla="*/ 59 h 248"/>
                <a:gd name="T34" fmla="*/ 13 w 183"/>
                <a:gd name="T35" fmla="*/ 48 h 248"/>
                <a:gd name="T36" fmla="*/ 6 w 183"/>
                <a:gd name="T37" fmla="*/ 33 h 248"/>
                <a:gd name="T38" fmla="*/ 1 w 183"/>
                <a:gd name="T39" fmla="*/ 20 h 248"/>
                <a:gd name="T40" fmla="*/ 4 w 183"/>
                <a:gd name="T41" fmla="*/ 8 h 248"/>
                <a:gd name="T42" fmla="*/ 15 w 183"/>
                <a:gd name="T43" fmla="*/ 2 h 248"/>
                <a:gd name="T44" fmla="*/ 29 w 183"/>
                <a:gd name="T45" fmla="*/ 0 h 248"/>
                <a:gd name="T46" fmla="*/ 44 w 183"/>
                <a:gd name="T47" fmla="*/ 2 h 248"/>
                <a:gd name="T48" fmla="*/ 54 w 183"/>
                <a:gd name="T49" fmla="*/ 6 h 248"/>
                <a:gd name="T50" fmla="*/ 62 w 183"/>
                <a:gd name="T51" fmla="*/ 12 h 248"/>
                <a:gd name="T52" fmla="*/ 73 w 183"/>
                <a:gd name="T53" fmla="*/ 18 h 248"/>
                <a:gd name="T54" fmla="*/ 82 w 183"/>
                <a:gd name="T55" fmla="*/ 24 h 248"/>
                <a:gd name="T56" fmla="*/ 90 w 183"/>
                <a:gd name="T57" fmla="*/ 38 h 248"/>
                <a:gd name="T58" fmla="*/ 92 w 183"/>
                <a:gd name="T59" fmla="*/ 67 h 248"/>
                <a:gd name="T60" fmla="*/ 86 w 183"/>
                <a:gd name="T61" fmla="*/ 96 h 248"/>
                <a:gd name="T62" fmla="*/ 69 w 183"/>
                <a:gd name="T63" fmla="*/ 118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3"/>
                <a:gd name="T97" fmla="*/ 0 h 248"/>
                <a:gd name="T98" fmla="*/ 183 w 183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3" h="248">
                  <a:moveTo>
                    <a:pt x="110" y="248"/>
                  </a:moveTo>
                  <a:lnTo>
                    <a:pt x="108" y="240"/>
                  </a:lnTo>
                  <a:lnTo>
                    <a:pt x="105" y="232"/>
                  </a:lnTo>
                  <a:lnTo>
                    <a:pt x="100" y="224"/>
                  </a:lnTo>
                  <a:lnTo>
                    <a:pt x="95" y="213"/>
                  </a:lnTo>
                  <a:lnTo>
                    <a:pt x="88" y="202"/>
                  </a:lnTo>
                  <a:lnTo>
                    <a:pt x="82" y="187"/>
                  </a:lnTo>
                  <a:lnTo>
                    <a:pt x="73" y="171"/>
                  </a:lnTo>
                  <a:lnTo>
                    <a:pt x="65" y="150"/>
                  </a:lnTo>
                  <a:lnTo>
                    <a:pt x="67" y="148"/>
                  </a:lnTo>
                  <a:lnTo>
                    <a:pt x="70" y="146"/>
                  </a:lnTo>
                  <a:lnTo>
                    <a:pt x="73" y="146"/>
                  </a:lnTo>
                  <a:lnTo>
                    <a:pt x="75" y="143"/>
                  </a:lnTo>
                  <a:lnTo>
                    <a:pt x="80" y="129"/>
                  </a:lnTo>
                  <a:lnTo>
                    <a:pt x="85" y="113"/>
                  </a:lnTo>
                  <a:lnTo>
                    <a:pt x="90" y="97"/>
                  </a:lnTo>
                  <a:lnTo>
                    <a:pt x="95" y="83"/>
                  </a:lnTo>
                  <a:lnTo>
                    <a:pt x="96" y="77"/>
                  </a:lnTo>
                  <a:lnTo>
                    <a:pt x="98" y="72"/>
                  </a:lnTo>
                  <a:lnTo>
                    <a:pt x="99" y="67"/>
                  </a:lnTo>
                  <a:lnTo>
                    <a:pt x="100" y="61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1" y="65"/>
                  </a:lnTo>
                  <a:lnTo>
                    <a:pt x="88" y="66"/>
                  </a:lnTo>
                  <a:lnTo>
                    <a:pt x="87" y="70"/>
                  </a:lnTo>
                  <a:lnTo>
                    <a:pt x="86" y="75"/>
                  </a:lnTo>
                  <a:lnTo>
                    <a:pt x="84" y="79"/>
                  </a:lnTo>
                  <a:lnTo>
                    <a:pt x="82" y="84"/>
                  </a:lnTo>
                  <a:lnTo>
                    <a:pt x="77" y="90"/>
                  </a:lnTo>
                  <a:lnTo>
                    <a:pt x="70" y="99"/>
                  </a:lnTo>
                  <a:lnTo>
                    <a:pt x="61" y="111"/>
                  </a:lnTo>
                  <a:lnTo>
                    <a:pt x="49" y="127"/>
                  </a:lnTo>
                  <a:lnTo>
                    <a:pt x="42" y="119"/>
                  </a:lnTo>
                  <a:lnTo>
                    <a:pt x="34" y="108"/>
                  </a:lnTo>
                  <a:lnTo>
                    <a:pt x="26" y="96"/>
                  </a:lnTo>
                  <a:lnTo>
                    <a:pt x="19" y="81"/>
                  </a:lnTo>
                  <a:lnTo>
                    <a:pt x="12" y="67"/>
                  </a:lnTo>
                  <a:lnTo>
                    <a:pt x="7" y="53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7" y="17"/>
                  </a:lnTo>
                  <a:lnTo>
                    <a:pt x="16" y="8"/>
                  </a:lnTo>
                  <a:lnTo>
                    <a:pt x="29" y="4"/>
                  </a:lnTo>
                  <a:lnTo>
                    <a:pt x="42" y="0"/>
                  </a:lnTo>
                  <a:lnTo>
                    <a:pt x="57" y="0"/>
                  </a:lnTo>
                  <a:lnTo>
                    <a:pt x="72" y="1"/>
                  </a:lnTo>
                  <a:lnTo>
                    <a:pt x="87" y="4"/>
                  </a:lnTo>
                  <a:lnTo>
                    <a:pt x="100" y="6"/>
                  </a:lnTo>
                  <a:lnTo>
                    <a:pt x="107" y="12"/>
                  </a:lnTo>
                  <a:lnTo>
                    <a:pt x="115" y="17"/>
                  </a:lnTo>
                  <a:lnTo>
                    <a:pt x="124" y="24"/>
                  </a:lnTo>
                  <a:lnTo>
                    <a:pt x="134" y="31"/>
                  </a:lnTo>
                  <a:lnTo>
                    <a:pt x="145" y="37"/>
                  </a:lnTo>
                  <a:lnTo>
                    <a:pt x="155" y="43"/>
                  </a:lnTo>
                  <a:lnTo>
                    <a:pt x="164" y="49"/>
                  </a:lnTo>
                  <a:lnTo>
                    <a:pt x="172" y="53"/>
                  </a:lnTo>
                  <a:lnTo>
                    <a:pt x="179" y="76"/>
                  </a:lnTo>
                  <a:lnTo>
                    <a:pt x="183" y="104"/>
                  </a:lnTo>
                  <a:lnTo>
                    <a:pt x="183" y="135"/>
                  </a:lnTo>
                  <a:lnTo>
                    <a:pt x="179" y="165"/>
                  </a:lnTo>
                  <a:lnTo>
                    <a:pt x="171" y="194"/>
                  </a:lnTo>
                  <a:lnTo>
                    <a:pt x="158" y="219"/>
                  </a:lnTo>
                  <a:lnTo>
                    <a:pt x="138" y="237"/>
                  </a:lnTo>
                  <a:lnTo>
                    <a:pt x="110" y="248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Freeform 104"/>
            <p:cNvSpPr>
              <a:spLocks/>
            </p:cNvSpPr>
            <p:nvPr/>
          </p:nvSpPr>
          <p:spPr bwMode="auto">
            <a:xfrm>
              <a:off x="4678" y="3697"/>
              <a:ext cx="66" cy="32"/>
            </a:xfrm>
            <a:custGeom>
              <a:avLst/>
              <a:gdLst>
                <a:gd name="T0" fmla="*/ 55 w 131"/>
                <a:gd name="T1" fmla="*/ 32 h 66"/>
                <a:gd name="T2" fmla="*/ 51 w 131"/>
                <a:gd name="T3" fmla="*/ 32 h 66"/>
                <a:gd name="T4" fmla="*/ 47 w 131"/>
                <a:gd name="T5" fmla="*/ 32 h 66"/>
                <a:gd name="T6" fmla="*/ 44 w 131"/>
                <a:gd name="T7" fmla="*/ 32 h 66"/>
                <a:gd name="T8" fmla="*/ 40 w 131"/>
                <a:gd name="T9" fmla="*/ 32 h 66"/>
                <a:gd name="T10" fmla="*/ 36 w 131"/>
                <a:gd name="T11" fmla="*/ 31 h 66"/>
                <a:gd name="T12" fmla="*/ 33 w 131"/>
                <a:gd name="T13" fmla="*/ 31 h 66"/>
                <a:gd name="T14" fmla="*/ 29 w 131"/>
                <a:gd name="T15" fmla="*/ 31 h 66"/>
                <a:gd name="T16" fmla="*/ 25 w 131"/>
                <a:gd name="T17" fmla="*/ 31 h 66"/>
                <a:gd name="T18" fmla="*/ 23 w 131"/>
                <a:gd name="T19" fmla="*/ 30 h 66"/>
                <a:gd name="T20" fmla="*/ 20 w 131"/>
                <a:gd name="T21" fmla="*/ 28 h 66"/>
                <a:gd name="T22" fmla="*/ 18 w 131"/>
                <a:gd name="T23" fmla="*/ 27 h 66"/>
                <a:gd name="T24" fmla="*/ 15 w 131"/>
                <a:gd name="T25" fmla="*/ 25 h 66"/>
                <a:gd name="T26" fmla="*/ 13 w 131"/>
                <a:gd name="T27" fmla="*/ 22 h 66"/>
                <a:gd name="T28" fmla="*/ 12 w 131"/>
                <a:gd name="T29" fmla="*/ 19 h 66"/>
                <a:gd name="T30" fmla="*/ 10 w 131"/>
                <a:gd name="T31" fmla="*/ 17 h 66"/>
                <a:gd name="T32" fmla="*/ 8 w 131"/>
                <a:gd name="T33" fmla="*/ 15 h 66"/>
                <a:gd name="T34" fmla="*/ 7 w 131"/>
                <a:gd name="T35" fmla="*/ 13 h 66"/>
                <a:gd name="T36" fmla="*/ 7 w 131"/>
                <a:gd name="T37" fmla="*/ 11 h 66"/>
                <a:gd name="T38" fmla="*/ 6 w 131"/>
                <a:gd name="T39" fmla="*/ 9 h 66"/>
                <a:gd name="T40" fmla="*/ 6 w 131"/>
                <a:gd name="T41" fmla="*/ 7 h 66"/>
                <a:gd name="T42" fmla="*/ 5 w 131"/>
                <a:gd name="T43" fmla="*/ 7 h 66"/>
                <a:gd name="T44" fmla="*/ 4 w 131"/>
                <a:gd name="T45" fmla="*/ 7 h 66"/>
                <a:gd name="T46" fmla="*/ 3 w 131"/>
                <a:gd name="T47" fmla="*/ 7 h 66"/>
                <a:gd name="T48" fmla="*/ 2 w 131"/>
                <a:gd name="T49" fmla="*/ 7 h 66"/>
                <a:gd name="T50" fmla="*/ 1 w 131"/>
                <a:gd name="T51" fmla="*/ 6 h 66"/>
                <a:gd name="T52" fmla="*/ 1 w 131"/>
                <a:gd name="T53" fmla="*/ 4 h 66"/>
                <a:gd name="T54" fmla="*/ 1 w 131"/>
                <a:gd name="T55" fmla="*/ 2 h 66"/>
                <a:gd name="T56" fmla="*/ 0 w 131"/>
                <a:gd name="T57" fmla="*/ 0 h 66"/>
                <a:gd name="T58" fmla="*/ 2 w 131"/>
                <a:gd name="T59" fmla="*/ 0 h 66"/>
                <a:gd name="T60" fmla="*/ 4 w 131"/>
                <a:gd name="T61" fmla="*/ 0 h 66"/>
                <a:gd name="T62" fmla="*/ 6 w 131"/>
                <a:gd name="T63" fmla="*/ 1 h 66"/>
                <a:gd name="T64" fmla="*/ 8 w 131"/>
                <a:gd name="T65" fmla="*/ 2 h 66"/>
                <a:gd name="T66" fmla="*/ 11 w 131"/>
                <a:gd name="T67" fmla="*/ 7 h 66"/>
                <a:gd name="T68" fmla="*/ 14 w 131"/>
                <a:gd name="T69" fmla="*/ 11 h 66"/>
                <a:gd name="T70" fmla="*/ 18 w 131"/>
                <a:gd name="T71" fmla="*/ 16 h 66"/>
                <a:gd name="T72" fmla="*/ 24 w 131"/>
                <a:gd name="T73" fmla="*/ 22 h 66"/>
                <a:gd name="T74" fmla="*/ 28 w 131"/>
                <a:gd name="T75" fmla="*/ 23 h 66"/>
                <a:gd name="T76" fmla="*/ 31 w 131"/>
                <a:gd name="T77" fmla="*/ 24 h 66"/>
                <a:gd name="T78" fmla="*/ 35 w 131"/>
                <a:gd name="T79" fmla="*/ 25 h 66"/>
                <a:gd name="T80" fmla="*/ 39 w 131"/>
                <a:gd name="T81" fmla="*/ 26 h 66"/>
                <a:gd name="T82" fmla="*/ 45 w 131"/>
                <a:gd name="T83" fmla="*/ 26 h 66"/>
                <a:gd name="T84" fmla="*/ 50 w 131"/>
                <a:gd name="T85" fmla="*/ 26 h 66"/>
                <a:gd name="T86" fmla="*/ 54 w 131"/>
                <a:gd name="T87" fmla="*/ 26 h 66"/>
                <a:gd name="T88" fmla="*/ 56 w 131"/>
                <a:gd name="T89" fmla="*/ 26 h 66"/>
                <a:gd name="T90" fmla="*/ 59 w 131"/>
                <a:gd name="T91" fmla="*/ 27 h 66"/>
                <a:gd name="T92" fmla="*/ 60 w 131"/>
                <a:gd name="T93" fmla="*/ 28 h 66"/>
                <a:gd name="T94" fmla="*/ 63 w 131"/>
                <a:gd name="T95" fmla="*/ 28 h 66"/>
                <a:gd name="T96" fmla="*/ 66 w 131"/>
                <a:gd name="T97" fmla="*/ 29 h 66"/>
                <a:gd name="T98" fmla="*/ 62 w 131"/>
                <a:gd name="T99" fmla="*/ 30 h 66"/>
                <a:gd name="T100" fmla="*/ 59 w 131"/>
                <a:gd name="T101" fmla="*/ 32 h 66"/>
                <a:gd name="T102" fmla="*/ 58 w 131"/>
                <a:gd name="T103" fmla="*/ 32 h 66"/>
                <a:gd name="T104" fmla="*/ 55 w 131"/>
                <a:gd name="T105" fmla="*/ 32 h 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1"/>
                <a:gd name="T160" fmla="*/ 0 h 66"/>
                <a:gd name="T161" fmla="*/ 131 w 131"/>
                <a:gd name="T162" fmla="*/ 66 h 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1" h="66">
                  <a:moveTo>
                    <a:pt x="109" y="66"/>
                  </a:moveTo>
                  <a:lnTo>
                    <a:pt x="102" y="66"/>
                  </a:lnTo>
                  <a:lnTo>
                    <a:pt x="94" y="65"/>
                  </a:lnTo>
                  <a:lnTo>
                    <a:pt x="87" y="65"/>
                  </a:lnTo>
                  <a:lnTo>
                    <a:pt x="80" y="65"/>
                  </a:lnTo>
                  <a:lnTo>
                    <a:pt x="72" y="63"/>
                  </a:lnTo>
                  <a:lnTo>
                    <a:pt x="65" y="63"/>
                  </a:lnTo>
                  <a:lnTo>
                    <a:pt x="57" y="63"/>
                  </a:lnTo>
                  <a:lnTo>
                    <a:pt x="50" y="63"/>
                  </a:lnTo>
                  <a:lnTo>
                    <a:pt x="46" y="61"/>
                  </a:lnTo>
                  <a:lnTo>
                    <a:pt x="40" y="58"/>
                  </a:lnTo>
                  <a:lnTo>
                    <a:pt x="35" y="55"/>
                  </a:lnTo>
                  <a:lnTo>
                    <a:pt x="30" y="52"/>
                  </a:lnTo>
                  <a:lnTo>
                    <a:pt x="26" y="46"/>
                  </a:lnTo>
                  <a:lnTo>
                    <a:pt x="23" y="40"/>
                  </a:lnTo>
                  <a:lnTo>
                    <a:pt x="19" y="36"/>
                  </a:lnTo>
                  <a:lnTo>
                    <a:pt x="15" y="30"/>
                  </a:lnTo>
                  <a:lnTo>
                    <a:pt x="13" y="27"/>
                  </a:lnTo>
                  <a:lnTo>
                    <a:pt x="13" y="22"/>
                  </a:lnTo>
                  <a:lnTo>
                    <a:pt x="12" y="19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2"/>
                  </a:lnTo>
                  <a:lnTo>
                    <a:pt x="2" y="8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1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15"/>
                  </a:lnTo>
                  <a:lnTo>
                    <a:pt x="27" y="23"/>
                  </a:lnTo>
                  <a:lnTo>
                    <a:pt x="35" y="32"/>
                  </a:lnTo>
                  <a:lnTo>
                    <a:pt x="48" y="45"/>
                  </a:lnTo>
                  <a:lnTo>
                    <a:pt x="55" y="47"/>
                  </a:lnTo>
                  <a:lnTo>
                    <a:pt x="62" y="50"/>
                  </a:lnTo>
                  <a:lnTo>
                    <a:pt x="69" y="52"/>
                  </a:lnTo>
                  <a:lnTo>
                    <a:pt x="77" y="54"/>
                  </a:lnTo>
                  <a:lnTo>
                    <a:pt x="89" y="54"/>
                  </a:lnTo>
                  <a:lnTo>
                    <a:pt x="99" y="54"/>
                  </a:lnTo>
                  <a:lnTo>
                    <a:pt x="107" y="54"/>
                  </a:lnTo>
                  <a:lnTo>
                    <a:pt x="112" y="54"/>
                  </a:lnTo>
                  <a:lnTo>
                    <a:pt x="117" y="55"/>
                  </a:lnTo>
                  <a:lnTo>
                    <a:pt x="120" y="57"/>
                  </a:lnTo>
                  <a:lnTo>
                    <a:pt x="125" y="58"/>
                  </a:lnTo>
                  <a:lnTo>
                    <a:pt x="131" y="59"/>
                  </a:lnTo>
                  <a:lnTo>
                    <a:pt x="124" y="62"/>
                  </a:lnTo>
                  <a:lnTo>
                    <a:pt x="118" y="65"/>
                  </a:lnTo>
                  <a:lnTo>
                    <a:pt x="115" y="66"/>
                  </a:lnTo>
                  <a:lnTo>
                    <a:pt x="109" y="6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Freeform 105"/>
            <p:cNvSpPr>
              <a:spLocks/>
            </p:cNvSpPr>
            <p:nvPr/>
          </p:nvSpPr>
          <p:spPr bwMode="auto">
            <a:xfrm>
              <a:off x="4702" y="3689"/>
              <a:ext cx="68" cy="34"/>
            </a:xfrm>
            <a:custGeom>
              <a:avLst/>
              <a:gdLst>
                <a:gd name="T0" fmla="*/ 58 w 136"/>
                <a:gd name="T1" fmla="*/ 33 h 68"/>
                <a:gd name="T2" fmla="*/ 61 w 136"/>
                <a:gd name="T3" fmla="*/ 30 h 68"/>
                <a:gd name="T4" fmla="*/ 62 w 136"/>
                <a:gd name="T5" fmla="*/ 28 h 68"/>
                <a:gd name="T6" fmla="*/ 60 w 136"/>
                <a:gd name="T7" fmla="*/ 27 h 68"/>
                <a:gd name="T8" fmla="*/ 59 w 136"/>
                <a:gd name="T9" fmla="*/ 25 h 68"/>
                <a:gd name="T10" fmla="*/ 59 w 136"/>
                <a:gd name="T11" fmla="*/ 20 h 68"/>
                <a:gd name="T12" fmla="*/ 54 w 136"/>
                <a:gd name="T13" fmla="*/ 17 h 68"/>
                <a:gd name="T14" fmla="*/ 49 w 136"/>
                <a:gd name="T15" fmla="*/ 14 h 68"/>
                <a:gd name="T16" fmla="*/ 43 w 136"/>
                <a:gd name="T17" fmla="*/ 11 h 68"/>
                <a:gd name="T18" fmla="*/ 38 w 136"/>
                <a:gd name="T19" fmla="*/ 10 h 68"/>
                <a:gd name="T20" fmla="*/ 32 w 136"/>
                <a:gd name="T21" fmla="*/ 10 h 68"/>
                <a:gd name="T22" fmla="*/ 27 w 136"/>
                <a:gd name="T23" fmla="*/ 8 h 68"/>
                <a:gd name="T24" fmla="*/ 23 w 136"/>
                <a:gd name="T25" fmla="*/ 8 h 68"/>
                <a:gd name="T26" fmla="*/ 21 w 136"/>
                <a:gd name="T27" fmla="*/ 6 h 68"/>
                <a:gd name="T28" fmla="*/ 19 w 136"/>
                <a:gd name="T29" fmla="*/ 5 h 68"/>
                <a:gd name="T30" fmla="*/ 13 w 136"/>
                <a:gd name="T31" fmla="*/ 4 h 68"/>
                <a:gd name="T32" fmla="*/ 8 w 136"/>
                <a:gd name="T33" fmla="*/ 3 h 68"/>
                <a:gd name="T34" fmla="*/ 3 w 136"/>
                <a:gd name="T35" fmla="*/ 3 h 68"/>
                <a:gd name="T36" fmla="*/ 3 w 136"/>
                <a:gd name="T37" fmla="*/ 1 h 68"/>
                <a:gd name="T38" fmla="*/ 8 w 136"/>
                <a:gd name="T39" fmla="*/ 0 h 68"/>
                <a:gd name="T40" fmla="*/ 11 w 136"/>
                <a:gd name="T41" fmla="*/ 0 h 68"/>
                <a:gd name="T42" fmla="*/ 16 w 136"/>
                <a:gd name="T43" fmla="*/ 0 h 68"/>
                <a:gd name="T44" fmla="*/ 23 w 136"/>
                <a:gd name="T45" fmla="*/ 3 h 68"/>
                <a:gd name="T46" fmla="*/ 29 w 136"/>
                <a:gd name="T47" fmla="*/ 4 h 68"/>
                <a:gd name="T48" fmla="*/ 34 w 136"/>
                <a:gd name="T49" fmla="*/ 6 h 68"/>
                <a:gd name="T50" fmla="*/ 40 w 136"/>
                <a:gd name="T51" fmla="*/ 7 h 68"/>
                <a:gd name="T52" fmla="*/ 52 w 136"/>
                <a:gd name="T53" fmla="*/ 11 h 68"/>
                <a:gd name="T54" fmla="*/ 62 w 136"/>
                <a:gd name="T55" fmla="*/ 16 h 68"/>
                <a:gd name="T56" fmla="*/ 66 w 136"/>
                <a:gd name="T57" fmla="*/ 19 h 68"/>
                <a:gd name="T58" fmla="*/ 68 w 136"/>
                <a:gd name="T59" fmla="*/ 20 h 68"/>
                <a:gd name="T60" fmla="*/ 68 w 136"/>
                <a:gd name="T61" fmla="*/ 26 h 68"/>
                <a:gd name="T62" fmla="*/ 66 w 136"/>
                <a:gd name="T63" fmla="*/ 32 h 68"/>
                <a:gd name="T64" fmla="*/ 62 w 136"/>
                <a:gd name="T65" fmla="*/ 34 h 68"/>
                <a:gd name="T66" fmla="*/ 58 w 136"/>
                <a:gd name="T67" fmla="*/ 34 h 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68"/>
                <a:gd name="T104" fmla="*/ 136 w 136"/>
                <a:gd name="T105" fmla="*/ 68 h 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68">
                  <a:moveTo>
                    <a:pt x="111" y="68"/>
                  </a:moveTo>
                  <a:lnTo>
                    <a:pt x="115" y="65"/>
                  </a:lnTo>
                  <a:lnTo>
                    <a:pt x="118" y="62"/>
                  </a:lnTo>
                  <a:lnTo>
                    <a:pt x="122" y="59"/>
                  </a:lnTo>
                  <a:lnTo>
                    <a:pt x="126" y="57"/>
                  </a:lnTo>
                  <a:lnTo>
                    <a:pt x="124" y="55"/>
                  </a:lnTo>
                  <a:lnTo>
                    <a:pt x="122" y="54"/>
                  </a:lnTo>
                  <a:lnTo>
                    <a:pt x="120" y="53"/>
                  </a:lnTo>
                  <a:lnTo>
                    <a:pt x="117" y="53"/>
                  </a:lnTo>
                  <a:lnTo>
                    <a:pt x="117" y="50"/>
                  </a:lnTo>
                  <a:lnTo>
                    <a:pt x="117" y="45"/>
                  </a:lnTo>
                  <a:lnTo>
                    <a:pt x="117" y="40"/>
                  </a:lnTo>
                  <a:lnTo>
                    <a:pt x="117" y="36"/>
                  </a:lnTo>
                  <a:lnTo>
                    <a:pt x="108" y="34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1" y="22"/>
                  </a:lnTo>
                  <a:lnTo>
                    <a:pt x="85" y="22"/>
                  </a:lnTo>
                  <a:lnTo>
                    <a:pt x="80" y="21"/>
                  </a:lnTo>
                  <a:lnTo>
                    <a:pt x="75" y="20"/>
                  </a:lnTo>
                  <a:lnTo>
                    <a:pt x="69" y="20"/>
                  </a:lnTo>
                  <a:lnTo>
                    <a:pt x="64" y="19"/>
                  </a:lnTo>
                  <a:lnTo>
                    <a:pt x="59" y="17"/>
                  </a:lnTo>
                  <a:lnTo>
                    <a:pt x="53" y="16"/>
                  </a:lnTo>
                  <a:lnTo>
                    <a:pt x="47" y="15"/>
                  </a:lnTo>
                  <a:lnTo>
                    <a:pt x="46" y="15"/>
                  </a:lnTo>
                  <a:lnTo>
                    <a:pt x="45" y="14"/>
                  </a:lnTo>
                  <a:lnTo>
                    <a:pt x="42" y="12"/>
                  </a:lnTo>
                  <a:lnTo>
                    <a:pt x="41" y="11"/>
                  </a:lnTo>
                  <a:lnTo>
                    <a:pt x="37" y="9"/>
                  </a:lnTo>
                  <a:lnTo>
                    <a:pt x="31" y="8"/>
                  </a:lnTo>
                  <a:lnTo>
                    <a:pt x="26" y="8"/>
                  </a:lnTo>
                  <a:lnTo>
                    <a:pt x="21" y="7"/>
                  </a:lnTo>
                  <a:lnTo>
                    <a:pt x="16" y="6"/>
                  </a:lnTo>
                  <a:lnTo>
                    <a:pt x="10" y="5"/>
                  </a:lnTo>
                  <a:lnTo>
                    <a:pt x="6" y="5"/>
                  </a:lnTo>
                  <a:lnTo>
                    <a:pt x="0" y="4"/>
                  </a:lnTo>
                  <a:lnTo>
                    <a:pt x="6" y="2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8" y="1"/>
                  </a:lnTo>
                  <a:lnTo>
                    <a:pt x="46" y="5"/>
                  </a:lnTo>
                  <a:lnTo>
                    <a:pt x="53" y="7"/>
                  </a:lnTo>
                  <a:lnTo>
                    <a:pt x="57" y="8"/>
                  </a:lnTo>
                  <a:lnTo>
                    <a:pt x="62" y="9"/>
                  </a:lnTo>
                  <a:lnTo>
                    <a:pt x="68" y="11"/>
                  </a:lnTo>
                  <a:lnTo>
                    <a:pt x="72" y="12"/>
                  </a:lnTo>
                  <a:lnTo>
                    <a:pt x="79" y="13"/>
                  </a:lnTo>
                  <a:lnTo>
                    <a:pt x="88" y="14"/>
                  </a:lnTo>
                  <a:lnTo>
                    <a:pt x="103" y="22"/>
                  </a:lnTo>
                  <a:lnTo>
                    <a:pt x="115" y="28"/>
                  </a:lnTo>
                  <a:lnTo>
                    <a:pt x="123" y="31"/>
                  </a:lnTo>
                  <a:lnTo>
                    <a:pt x="128" y="35"/>
                  </a:lnTo>
                  <a:lnTo>
                    <a:pt x="131" y="37"/>
                  </a:lnTo>
                  <a:lnTo>
                    <a:pt x="133" y="38"/>
                  </a:lnTo>
                  <a:lnTo>
                    <a:pt x="135" y="40"/>
                  </a:lnTo>
                  <a:lnTo>
                    <a:pt x="136" y="42"/>
                  </a:lnTo>
                  <a:lnTo>
                    <a:pt x="135" y="52"/>
                  </a:lnTo>
                  <a:lnTo>
                    <a:pt x="133" y="59"/>
                  </a:lnTo>
                  <a:lnTo>
                    <a:pt x="131" y="64"/>
                  </a:lnTo>
                  <a:lnTo>
                    <a:pt x="126" y="68"/>
                  </a:lnTo>
                  <a:lnTo>
                    <a:pt x="123" y="68"/>
                  </a:lnTo>
                  <a:lnTo>
                    <a:pt x="120" y="68"/>
                  </a:lnTo>
                  <a:lnTo>
                    <a:pt x="115" y="68"/>
                  </a:lnTo>
                  <a:lnTo>
                    <a:pt x="111" y="68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Freeform 106"/>
            <p:cNvSpPr>
              <a:spLocks/>
            </p:cNvSpPr>
            <p:nvPr/>
          </p:nvSpPr>
          <p:spPr bwMode="auto">
            <a:xfrm>
              <a:off x="4305" y="3611"/>
              <a:ext cx="136" cy="107"/>
            </a:xfrm>
            <a:custGeom>
              <a:avLst/>
              <a:gdLst>
                <a:gd name="T0" fmla="*/ 79 w 273"/>
                <a:gd name="T1" fmla="*/ 107 h 214"/>
                <a:gd name="T2" fmla="*/ 76 w 273"/>
                <a:gd name="T3" fmla="*/ 107 h 214"/>
                <a:gd name="T4" fmla="*/ 73 w 273"/>
                <a:gd name="T5" fmla="*/ 107 h 214"/>
                <a:gd name="T6" fmla="*/ 68 w 273"/>
                <a:gd name="T7" fmla="*/ 106 h 214"/>
                <a:gd name="T8" fmla="*/ 62 w 273"/>
                <a:gd name="T9" fmla="*/ 105 h 214"/>
                <a:gd name="T10" fmla="*/ 57 w 273"/>
                <a:gd name="T11" fmla="*/ 105 h 214"/>
                <a:gd name="T12" fmla="*/ 52 w 273"/>
                <a:gd name="T13" fmla="*/ 105 h 214"/>
                <a:gd name="T14" fmla="*/ 48 w 273"/>
                <a:gd name="T15" fmla="*/ 104 h 214"/>
                <a:gd name="T16" fmla="*/ 45 w 273"/>
                <a:gd name="T17" fmla="*/ 104 h 214"/>
                <a:gd name="T18" fmla="*/ 37 w 273"/>
                <a:gd name="T19" fmla="*/ 99 h 214"/>
                <a:gd name="T20" fmla="*/ 30 w 273"/>
                <a:gd name="T21" fmla="*/ 92 h 214"/>
                <a:gd name="T22" fmla="*/ 23 w 273"/>
                <a:gd name="T23" fmla="*/ 84 h 214"/>
                <a:gd name="T24" fmla="*/ 18 w 273"/>
                <a:gd name="T25" fmla="*/ 75 h 214"/>
                <a:gd name="T26" fmla="*/ 13 w 273"/>
                <a:gd name="T27" fmla="*/ 67 h 214"/>
                <a:gd name="T28" fmla="*/ 8 w 273"/>
                <a:gd name="T29" fmla="*/ 57 h 214"/>
                <a:gd name="T30" fmla="*/ 4 w 273"/>
                <a:gd name="T31" fmla="*/ 48 h 214"/>
                <a:gd name="T32" fmla="*/ 0 w 273"/>
                <a:gd name="T33" fmla="*/ 39 h 214"/>
                <a:gd name="T34" fmla="*/ 1 w 273"/>
                <a:gd name="T35" fmla="*/ 27 h 214"/>
                <a:gd name="T36" fmla="*/ 4 w 273"/>
                <a:gd name="T37" fmla="*/ 18 h 214"/>
                <a:gd name="T38" fmla="*/ 10 w 273"/>
                <a:gd name="T39" fmla="*/ 10 h 214"/>
                <a:gd name="T40" fmla="*/ 17 w 273"/>
                <a:gd name="T41" fmla="*/ 5 h 214"/>
                <a:gd name="T42" fmla="*/ 26 w 273"/>
                <a:gd name="T43" fmla="*/ 2 h 214"/>
                <a:gd name="T44" fmla="*/ 37 w 273"/>
                <a:gd name="T45" fmla="*/ 0 h 214"/>
                <a:gd name="T46" fmla="*/ 49 w 273"/>
                <a:gd name="T47" fmla="*/ 1 h 214"/>
                <a:gd name="T48" fmla="*/ 62 w 273"/>
                <a:gd name="T49" fmla="*/ 3 h 214"/>
                <a:gd name="T50" fmla="*/ 71 w 273"/>
                <a:gd name="T51" fmla="*/ 12 h 214"/>
                <a:gd name="T52" fmla="*/ 80 w 273"/>
                <a:gd name="T53" fmla="*/ 20 h 214"/>
                <a:gd name="T54" fmla="*/ 89 w 273"/>
                <a:gd name="T55" fmla="*/ 29 h 214"/>
                <a:gd name="T56" fmla="*/ 98 w 273"/>
                <a:gd name="T57" fmla="*/ 37 h 214"/>
                <a:gd name="T58" fmla="*/ 107 w 273"/>
                <a:gd name="T59" fmla="*/ 45 h 214"/>
                <a:gd name="T60" fmla="*/ 116 w 273"/>
                <a:gd name="T61" fmla="*/ 52 h 214"/>
                <a:gd name="T62" fmla="*/ 124 w 273"/>
                <a:gd name="T63" fmla="*/ 60 h 214"/>
                <a:gd name="T64" fmla="*/ 132 w 273"/>
                <a:gd name="T65" fmla="*/ 69 h 214"/>
                <a:gd name="T66" fmla="*/ 133 w 273"/>
                <a:gd name="T67" fmla="*/ 72 h 214"/>
                <a:gd name="T68" fmla="*/ 134 w 273"/>
                <a:gd name="T69" fmla="*/ 74 h 214"/>
                <a:gd name="T70" fmla="*/ 134 w 273"/>
                <a:gd name="T71" fmla="*/ 77 h 214"/>
                <a:gd name="T72" fmla="*/ 134 w 273"/>
                <a:gd name="T73" fmla="*/ 80 h 214"/>
                <a:gd name="T74" fmla="*/ 133 w 273"/>
                <a:gd name="T75" fmla="*/ 81 h 214"/>
                <a:gd name="T76" fmla="*/ 133 w 273"/>
                <a:gd name="T77" fmla="*/ 82 h 214"/>
                <a:gd name="T78" fmla="*/ 133 w 273"/>
                <a:gd name="T79" fmla="*/ 84 h 214"/>
                <a:gd name="T80" fmla="*/ 134 w 273"/>
                <a:gd name="T81" fmla="*/ 86 h 214"/>
                <a:gd name="T82" fmla="*/ 134 w 273"/>
                <a:gd name="T83" fmla="*/ 86 h 214"/>
                <a:gd name="T84" fmla="*/ 135 w 273"/>
                <a:gd name="T85" fmla="*/ 86 h 214"/>
                <a:gd name="T86" fmla="*/ 136 w 273"/>
                <a:gd name="T87" fmla="*/ 87 h 214"/>
                <a:gd name="T88" fmla="*/ 136 w 273"/>
                <a:gd name="T89" fmla="*/ 88 h 214"/>
                <a:gd name="T90" fmla="*/ 136 w 273"/>
                <a:gd name="T91" fmla="*/ 90 h 214"/>
                <a:gd name="T92" fmla="*/ 136 w 273"/>
                <a:gd name="T93" fmla="*/ 94 h 214"/>
                <a:gd name="T94" fmla="*/ 136 w 273"/>
                <a:gd name="T95" fmla="*/ 97 h 214"/>
                <a:gd name="T96" fmla="*/ 136 w 273"/>
                <a:gd name="T97" fmla="*/ 101 h 214"/>
                <a:gd name="T98" fmla="*/ 135 w 273"/>
                <a:gd name="T99" fmla="*/ 101 h 214"/>
                <a:gd name="T100" fmla="*/ 134 w 273"/>
                <a:gd name="T101" fmla="*/ 102 h 214"/>
                <a:gd name="T102" fmla="*/ 133 w 273"/>
                <a:gd name="T103" fmla="*/ 103 h 214"/>
                <a:gd name="T104" fmla="*/ 132 w 273"/>
                <a:gd name="T105" fmla="*/ 104 h 214"/>
                <a:gd name="T106" fmla="*/ 125 w 273"/>
                <a:gd name="T107" fmla="*/ 104 h 214"/>
                <a:gd name="T108" fmla="*/ 118 w 273"/>
                <a:gd name="T109" fmla="*/ 104 h 214"/>
                <a:gd name="T110" fmla="*/ 112 w 273"/>
                <a:gd name="T111" fmla="*/ 105 h 214"/>
                <a:gd name="T112" fmla="*/ 106 w 273"/>
                <a:gd name="T113" fmla="*/ 105 h 214"/>
                <a:gd name="T114" fmla="*/ 99 w 273"/>
                <a:gd name="T115" fmla="*/ 105 h 214"/>
                <a:gd name="T116" fmla="*/ 93 w 273"/>
                <a:gd name="T117" fmla="*/ 106 h 214"/>
                <a:gd name="T118" fmla="*/ 86 w 273"/>
                <a:gd name="T119" fmla="*/ 107 h 214"/>
                <a:gd name="T120" fmla="*/ 79 w 273"/>
                <a:gd name="T121" fmla="*/ 107 h 21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3"/>
                <a:gd name="T184" fmla="*/ 0 h 214"/>
                <a:gd name="T185" fmla="*/ 273 w 273"/>
                <a:gd name="T186" fmla="*/ 214 h 21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3" h="214">
                  <a:moveTo>
                    <a:pt x="159" y="214"/>
                  </a:moveTo>
                  <a:lnTo>
                    <a:pt x="153" y="214"/>
                  </a:lnTo>
                  <a:lnTo>
                    <a:pt x="146" y="213"/>
                  </a:lnTo>
                  <a:lnTo>
                    <a:pt x="136" y="211"/>
                  </a:lnTo>
                  <a:lnTo>
                    <a:pt x="125" y="210"/>
                  </a:lnTo>
                  <a:lnTo>
                    <a:pt x="114" y="210"/>
                  </a:lnTo>
                  <a:lnTo>
                    <a:pt x="104" y="209"/>
                  </a:lnTo>
                  <a:lnTo>
                    <a:pt x="96" y="208"/>
                  </a:lnTo>
                  <a:lnTo>
                    <a:pt x="90" y="208"/>
                  </a:lnTo>
                  <a:lnTo>
                    <a:pt x="74" y="198"/>
                  </a:lnTo>
                  <a:lnTo>
                    <a:pt x="60" y="184"/>
                  </a:lnTo>
                  <a:lnTo>
                    <a:pt x="47" y="168"/>
                  </a:lnTo>
                  <a:lnTo>
                    <a:pt x="36" y="150"/>
                  </a:lnTo>
                  <a:lnTo>
                    <a:pt x="26" y="133"/>
                  </a:lnTo>
                  <a:lnTo>
                    <a:pt x="16" y="114"/>
                  </a:lnTo>
                  <a:lnTo>
                    <a:pt x="8" y="95"/>
                  </a:lnTo>
                  <a:lnTo>
                    <a:pt x="0" y="77"/>
                  </a:lnTo>
                  <a:lnTo>
                    <a:pt x="3" y="54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10"/>
                  </a:lnTo>
                  <a:lnTo>
                    <a:pt x="52" y="3"/>
                  </a:lnTo>
                  <a:lnTo>
                    <a:pt x="74" y="0"/>
                  </a:lnTo>
                  <a:lnTo>
                    <a:pt x="98" y="1"/>
                  </a:lnTo>
                  <a:lnTo>
                    <a:pt x="125" y="6"/>
                  </a:lnTo>
                  <a:lnTo>
                    <a:pt x="143" y="24"/>
                  </a:lnTo>
                  <a:lnTo>
                    <a:pt x="161" y="40"/>
                  </a:lnTo>
                  <a:lnTo>
                    <a:pt x="179" y="57"/>
                  </a:lnTo>
                  <a:lnTo>
                    <a:pt x="197" y="73"/>
                  </a:lnTo>
                  <a:lnTo>
                    <a:pt x="214" y="89"/>
                  </a:lnTo>
                  <a:lnTo>
                    <a:pt x="232" y="104"/>
                  </a:lnTo>
                  <a:lnTo>
                    <a:pt x="249" y="120"/>
                  </a:lnTo>
                  <a:lnTo>
                    <a:pt x="265" y="137"/>
                  </a:lnTo>
                  <a:lnTo>
                    <a:pt x="267" y="144"/>
                  </a:lnTo>
                  <a:lnTo>
                    <a:pt x="269" y="148"/>
                  </a:lnTo>
                  <a:lnTo>
                    <a:pt x="269" y="153"/>
                  </a:lnTo>
                  <a:lnTo>
                    <a:pt x="269" y="160"/>
                  </a:lnTo>
                  <a:lnTo>
                    <a:pt x="267" y="162"/>
                  </a:lnTo>
                  <a:lnTo>
                    <a:pt x="267" y="163"/>
                  </a:lnTo>
                  <a:lnTo>
                    <a:pt x="267" y="167"/>
                  </a:lnTo>
                  <a:lnTo>
                    <a:pt x="269" y="171"/>
                  </a:lnTo>
                  <a:lnTo>
                    <a:pt x="270" y="172"/>
                  </a:lnTo>
                  <a:lnTo>
                    <a:pt x="272" y="173"/>
                  </a:lnTo>
                  <a:lnTo>
                    <a:pt x="273" y="175"/>
                  </a:lnTo>
                  <a:lnTo>
                    <a:pt x="273" y="180"/>
                  </a:lnTo>
                  <a:lnTo>
                    <a:pt x="273" y="187"/>
                  </a:lnTo>
                  <a:lnTo>
                    <a:pt x="273" y="194"/>
                  </a:lnTo>
                  <a:lnTo>
                    <a:pt x="273" y="201"/>
                  </a:lnTo>
                  <a:lnTo>
                    <a:pt x="271" y="202"/>
                  </a:lnTo>
                  <a:lnTo>
                    <a:pt x="269" y="203"/>
                  </a:lnTo>
                  <a:lnTo>
                    <a:pt x="266" y="206"/>
                  </a:lnTo>
                  <a:lnTo>
                    <a:pt x="264" y="207"/>
                  </a:lnTo>
                  <a:lnTo>
                    <a:pt x="251" y="207"/>
                  </a:lnTo>
                  <a:lnTo>
                    <a:pt x="237" y="208"/>
                  </a:lnTo>
                  <a:lnTo>
                    <a:pt x="225" y="209"/>
                  </a:lnTo>
                  <a:lnTo>
                    <a:pt x="212" y="210"/>
                  </a:lnTo>
                  <a:lnTo>
                    <a:pt x="199" y="210"/>
                  </a:lnTo>
                  <a:lnTo>
                    <a:pt x="186" y="211"/>
                  </a:lnTo>
                  <a:lnTo>
                    <a:pt x="173" y="213"/>
                  </a:lnTo>
                  <a:lnTo>
                    <a:pt x="159" y="214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107"/>
            <p:cNvSpPr>
              <a:spLocks/>
            </p:cNvSpPr>
            <p:nvPr/>
          </p:nvSpPr>
          <p:spPr bwMode="auto">
            <a:xfrm>
              <a:off x="4346" y="3645"/>
              <a:ext cx="61" cy="44"/>
            </a:xfrm>
            <a:custGeom>
              <a:avLst/>
              <a:gdLst>
                <a:gd name="T0" fmla="*/ 52 w 121"/>
                <a:gd name="T1" fmla="*/ 44 h 87"/>
                <a:gd name="T2" fmla="*/ 52 w 121"/>
                <a:gd name="T3" fmla="*/ 43 h 87"/>
                <a:gd name="T4" fmla="*/ 52 w 121"/>
                <a:gd name="T5" fmla="*/ 41 h 87"/>
                <a:gd name="T6" fmla="*/ 52 w 121"/>
                <a:gd name="T7" fmla="*/ 40 h 87"/>
                <a:gd name="T8" fmla="*/ 51 w 121"/>
                <a:gd name="T9" fmla="*/ 38 h 87"/>
                <a:gd name="T10" fmla="*/ 46 w 121"/>
                <a:gd name="T11" fmla="*/ 34 h 87"/>
                <a:gd name="T12" fmla="*/ 40 w 121"/>
                <a:gd name="T13" fmla="*/ 29 h 87"/>
                <a:gd name="T14" fmla="*/ 31 w 121"/>
                <a:gd name="T15" fmla="*/ 23 h 87"/>
                <a:gd name="T16" fmla="*/ 23 w 121"/>
                <a:gd name="T17" fmla="*/ 17 h 87"/>
                <a:gd name="T18" fmla="*/ 14 w 121"/>
                <a:gd name="T19" fmla="*/ 11 h 87"/>
                <a:gd name="T20" fmla="*/ 7 w 121"/>
                <a:gd name="T21" fmla="*/ 6 h 87"/>
                <a:gd name="T22" fmla="*/ 2 w 121"/>
                <a:gd name="T23" fmla="*/ 2 h 87"/>
                <a:gd name="T24" fmla="*/ 0 w 121"/>
                <a:gd name="T25" fmla="*/ 1 h 87"/>
                <a:gd name="T26" fmla="*/ 2 w 121"/>
                <a:gd name="T27" fmla="*/ 1 h 87"/>
                <a:gd name="T28" fmla="*/ 4 w 121"/>
                <a:gd name="T29" fmla="*/ 1 h 87"/>
                <a:gd name="T30" fmla="*/ 5 w 121"/>
                <a:gd name="T31" fmla="*/ 1 h 87"/>
                <a:gd name="T32" fmla="*/ 8 w 121"/>
                <a:gd name="T33" fmla="*/ 0 h 87"/>
                <a:gd name="T34" fmla="*/ 16 w 121"/>
                <a:gd name="T35" fmla="*/ 4 h 87"/>
                <a:gd name="T36" fmla="*/ 24 w 121"/>
                <a:gd name="T37" fmla="*/ 9 h 87"/>
                <a:gd name="T38" fmla="*/ 31 w 121"/>
                <a:gd name="T39" fmla="*/ 13 h 87"/>
                <a:gd name="T40" fmla="*/ 38 w 121"/>
                <a:gd name="T41" fmla="*/ 18 h 87"/>
                <a:gd name="T42" fmla="*/ 44 w 121"/>
                <a:gd name="T43" fmla="*/ 23 h 87"/>
                <a:gd name="T44" fmla="*/ 50 w 121"/>
                <a:gd name="T45" fmla="*/ 29 h 87"/>
                <a:gd name="T46" fmla="*/ 56 w 121"/>
                <a:gd name="T47" fmla="*/ 35 h 87"/>
                <a:gd name="T48" fmla="*/ 61 w 121"/>
                <a:gd name="T49" fmla="*/ 42 h 87"/>
                <a:gd name="T50" fmla="*/ 58 w 121"/>
                <a:gd name="T51" fmla="*/ 43 h 87"/>
                <a:gd name="T52" fmla="*/ 56 w 121"/>
                <a:gd name="T53" fmla="*/ 43 h 87"/>
                <a:gd name="T54" fmla="*/ 54 w 121"/>
                <a:gd name="T55" fmla="*/ 43 h 87"/>
                <a:gd name="T56" fmla="*/ 52 w 121"/>
                <a:gd name="T57" fmla="*/ 44 h 8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1"/>
                <a:gd name="T88" fmla="*/ 0 h 87"/>
                <a:gd name="T89" fmla="*/ 121 w 121"/>
                <a:gd name="T90" fmla="*/ 87 h 8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1" h="87">
                  <a:moveTo>
                    <a:pt x="103" y="87"/>
                  </a:moveTo>
                  <a:lnTo>
                    <a:pt x="103" y="85"/>
                  </a:lnTo>
                  <a:lnTo>
                    <a:pt x="103" y="81"/>
                  </a:lnTo>
                  <a:lnTo>
                    <a:pt x="103" y="79"/>
                  </a:lnTo>
                  <a:lnTo>
                    <a:pt x="101" y="76"/>
                  </a:lnTo>
                  <a:lnTo>
                    <a:pt x="92" y="68"/>
                  </a:lnTo>
                  <a:lnTo>
                    <a:pt x="80" y="57"/>
                  </a:lnTo>
                  <a:lnTo>
                    <a:pt x="62" y="46"/>
                  </a:lnTo>
                  <a:lnTo>
                    <a:pt x="45" y="33"/>
                  </a:lnTo>
                  <a:lnTo>
                    <a:pt x="28" y="22"/>
                  </a:lnTo>
                  <a:lnTo>
                    <a:pt x="14" y="11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31" y="8"/>
                  </a:lnTo>
                  <a:lnTo>
                    <a:pt x="47" y="17"/>
                  </a:lnTo>
                  <a:lnTo>
                    <a:pt x="61" y="26"/>
                  </a:lnTo>
                  <a:lnTo>
                    <a:pt x="75" y="35"/>
                  </a:lnTo>
                  <a:lnTo>
                    <a:pt x="88" y="46"/>
                  </a:lnTo>
                  <a:lnTo>
                    <a:pt x="99" y="57"/>
                  </a:lnTo>
                  <a:lnTo>
                    <a:pt x="111" y="70"/>
                  </a:lnTo>
                  <a:lnTo>
                    <a:pt x="121" y="84"/>
                  </a:lnTo>
                  <a:lnTo>
                    <a:pt x="116" y="85"/>
                  </a:lnTo>
                  <a:lnTo>
                    <a:pt x="112" y="85"/>
                  </a:lnTo>
                  <a:lnTo>
                    <a:pt x="107" y="86"/>
                  </a:lnTo>
                  <a:lnTo>
                    <a:pt x="103" y="87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108"/>
            <p:cNvSpPr>
              <a:spLocks/>
            </p:cNvSpPr>
            <p:nvPr/>
          </p:nvSpPr>
          <p:spPr bwMode="auto">
            <a:xfrm>
              <a:off x="4655" y="3245"/>
              <a:ext cx="129" cy="446"/>
            </a:xfrm>
            <a:custGeom>
              <a:avLst/>
              <a:gdLst>
                <a:gd name="T0" fmla="*/ 3 w 256"/>
                <a:gd name="T1" fmla="*/ 409 h 893"/>
                <a:gd name="T2" fmla="*/ 14 w 256"/>
                <a:gd name="T3" fmla="*/ 293 h 893"/>
                <a:gd name="T4" fmla="*/ 17 w 256"/>
                <a:gd name="T5" fmla="*/ 217 h 893"/>
                <a:gd name="T6" fmla="*/ 19 w 256"/>
                <a:gd name="T7" fmla="*/ 117 h 893"/>
                <a:gd name="T8" fmla="*/ 24 w 256"/>
                <a:gd name="T9" fmla="*/ 57 h 893"/>
                <a:gd name="T10" fmla="*/ 25 w 256"/>
                <a:gd name="T11" fmla="*/ 42 h 893"/>
                <a:gd name="T12" fmla="*/ 34 w 256"/>
                <a:gd name="T13" fmla="*/ 25 h 893"/>
                <a:gd name="T14" fmla="*/ 52 w 256"/>
                <a:gd name="T15" fmla="*/ 17 h 893"/>
                <a:gd name="T16" fmla="*/ 71 w 256"/>
                <a:gd name="T17" fmla="*/ 15 h 893"/>
                <a:gd name="T18" fmla="*/ 85 w 256"/>
                <a:gd name="T19" fmla="*/ 8 h 893"/>
                <a:gd name="T20" fmla="*/ 90 w 256"/>
                <a:gd name="T21" fmla="*/ 3 h 893"/>
                <a:gd name="T22" fmla="*/ 96 w 256"/>
                <a:gd name="T23" fmla="*/ 25 h 893"/>
                <a:gd name="T24" fmla="*/ 103 w 256"/>
                <a:gd name="T25" fmla="*/ 46 h 893"/>
                <a:gd name="T26" fmla="*/ 105 w 256"/>
                <a:gd name="T27" fmla="*/ 47 h 893"/>
                <a:gd name="T28" fmla="*/ 106 w 256"/>
                <a:gd name="T29" fmla="*/ 53 h 893"/>
                <a:gd name="T30" fmla="*/ 114 w 256"/>
                <a:gd name="T31" fmla="*/ 103 h 893"/>
                <a:gd name="T32" fmla="*/ 123 w 256"/>
                <a:gd name="T33" fmla="*/ 189 h 893"/>
                <a:gd name="T34" fmla="*/ 128 w 256"/>
                <a:gd name="T35" fmla="*/ 334 h 893"/>
                <a:gd name="T36" fmla="*/ 127 w 256"/>
                <a:gd name="T37" fmla="*/ 437 h 893"/>
                <a:gd name="T38" fmla="*/ 120 w 256"/>
                <a:gd name="T39" fmla="*/ 436 h 893"/>
                <a:gd name="T40" fmla="*/ 111 w 256"/>
                <a:gd name="T41" fmla="*/ 432 h 893"/>
                <a:gd name="T42" fmla="*/ 102 w 256"/>
                <a:gd name="T43" fmla="*/ 429 h 893"/>
                <a:gd name="T44" fmla="*/ 97 w 256"/>
                <a:gd name="T45" fmla="*/ 405 h 893"/>
                <a:gd name="T46" fmla="*/ 94 w 256"/>
                <a:gd name="T47" fmla="*/ 384 h 893"/>
                <a:gd name="T48" fmla="*/ 93 w 256"/>
                <a:gd name="T49" fmla="*/ 376 h 893"/>
                <a:gd name="T50" fmla="*/ 91 w 256"/>
                <a:gd name="T51" fmla="*/ 371 h 893"/>
                <a:gd name="T52" fmla="*/ 87 w 256"/>
                <a:gd name="T53" fmla="*/ 369 h 893"/>
                <a:gd name="T54" fmla="*/ 86 w 256"/>
                <a:gd name="T55" fmla="*/ 372 h 893"/>
                <a:gd name="T56" fmla="*/ 83 w 256"/>
                <a:gd name="T57" fmla="*/ 391 h 893"/>
                <a:gd name="T58" fmla="*/ 80 w 256"/>
                <a:gd name="T59" fmla="*/ 410 h 893"/>
                <a:gd name="T60" fmla="*/ 71 w 256"/>
                <a:gd name="T61" fmla="*/ 423 h 893"/>
                <a:gd name="T62" fmla="*/ 59 w 256"/>
                <a:gd name="T63" fmla="*/ 424 h 893"/>
                <a:gd name="T64" fmla="*/ 45 w 256"/>
                <a:gd name="T65" fmla="*/ 425 h 893"/>
                <a:gd name="T66" fmla="*/ 31 w 256"/>
                <a:gd name="T67" fmla="*/ 426 h 893"/>
                <a:gd name="T68" fmla="*/ 20 w 256"/>
                <a:gd name="T69" fmla="*/ 429 h 893"/>
                <a:gd name="T70" fmla="*/ 14 w 256"/>
                <a:gd name="T71" fmla="*/ 432 h 893"/>
                <a:gd name="T72" fmla="*/ 9 w 256"/>
                <a:gd name="T73" fmla="*/ 436 h 893"/>
                <a:gd name="T74" fmla="*/ 3 w 256"/>
                <a:gd name="T75" fmla="*/ 442 h 8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6"/>
                <a:gd name="T115" fmla="*/ 0 h 893"/>
                <a:gd name="T116" fmla="*/ 256 w 256"/>
                <a:gd name="T117" fmla="*/ 893 h 89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6" h="893">
                  <a:moveTo>
                    <a:pt x="0" y="893"/>
                  </a:moveTo>
                  <a:lnTo>
                    <a:pt x="6" y="819"/>
                  </a:lnTo>
                  <a:lnTo>
                    <a:pt x="17" y="699"/>
                  </a:lnTo>
                  <a:lnTo>
                    <a:pt x="27" y="587"/>
                  </a:lnTo>
                  <a:lnTo>
                    <a:pt x="33" y="536"/>
                  </a:lnTo>
                  <a:lnTo>
                    <a:pt x="33" y="434"/>
                  </a:lnTo>
                  <a:lnTo>
                    <a:pt x="34" y="334"/>
                  </a:lnTo>
                  <a:lnTo>
                    <a:pt x="38" y="234"/>
                  </a:lnTo>
                  <a:lnTo>
                    <a:pt x="43" y="133"/>
                  </a:lnTo>
                  <a:lnTo>
                    <a:pt x="47" y="114"/>
                  </a:lnTo>
                  <a:lnTo>
                    <a:pt x="49" y="100"/>
                  </a:lnTo>
                  <a:lnTo>
                    <a:pt x="50" y="85"/>
                  </a:lnTo>
                  <a:lnTo>
                    <a:pt x="54" y="68"/>
                  </a:lnTo>
                  <a:lnTo>
                    <a:pt x="67" y="50"/>
                  </a:lnTo>
                  <a:lnTo>
                    <a:pt x="85" y="40"/>
                  </a:lnTo>
                  <a:lnTo>
                    <a:pt x="103" y="35"/>
                  </a:lnTo>
                  <a:lnTo>
                    <a:pt x="123" y="34"/>
                  </a:lnTo>
                  <a:lnTo>
                    <a:pt x="140" y="31"/>
                  </a:lnTo>
                  <a:lnTo>
                    <a:pt x="156" y="27"/>
                  </a:lnTo>
                  <a:lnTo>
                    <a:pt x="169" y="17"/>
                  </a:lnTo>
                  <a:lnTo>
                    <a:pt x="177" y="0"/>
                  </a:lnTo>
                  <a:lnTo>
                    <a:pt x="179" y="7"/>
                  </a:lnTo>
                  <a:lnTo>
                    <a:pt x="185" y="25"/>
                  </a:lnTo>
                  <a:lnTo>
                    <a:pt x="191" y="50"/>
                  </a:lnTo>
                  <a:lnTo>
                    <a:pt x="199" y="73"/>
                  </a:lnTo>
                  <a:lnTo>
                    <a:pt x="204" y="92"/>
                  </a:lnTo>
                  <a:lnTo>
                    <a:pt x="208" y="101"/>
                  </a:lnTo>
                  <a:lnTo>
                    <a:pt x="209" y="95"/>
                  </a:lnTo>
                  <a:lnTo>
                    <a:pt x="206" y="67"/>
                  </a:lnTo>
                  <a:lnTo>
                    <a:pt x="211" y="107"/>
                  </a:lnTo>
                  <a:lnTo>
                    <a:pt x="218" y="152"/>
                  </a:lnTo>
                  <a:lnTo>
                    <a:pt x="226" y="207"/>
                  </a:lnTo>
                  <a:lnTo>
                    <a:pt x="236" y="281"/>
                  </a:lnTo>
                  <a:lnTo>
                    <a:pt x="244" y="378"/>
                  </a:lnTo>
                  <a:lnTo>
                    <a:pt x="249" y="505"/>
                  </a:lnTo>
                  <a:lnTo>
                    <a:pt x="254" y="668"/>
                  </a:lnTo>
                  <a:lnTo>
                    <a:pt x="256" y="875"/>
                  </a:lnTo>
                  <a:lnTo>
                    <a:pt x="253" y="875"/>
                  </a:lnTo>
                  <a:lnTo>
                    <a:pt x="247" y="874"/>
                  </a:lnTo>
                  <a:lnTo>
                    <a:pt x="239" y="872"/>
                  </a:lnTo>
                  <a:lnTo>
                    <a:pt x="231" y="868"/>
                  </a:lnTo>
                  <a:lnTo>
                    <a:pt x="221" y="865"/>
                  </a:lnTo>
                  <a:lnTo>
                    <a:pt x="211" y="862"/>
                  </a:lnTo>
                  <a:lnTo>
                    <a:pt x="203" y="858"/>
                  </a:lnTo>
                  <a:lnTo>
                    <a:pt x="198" y="855"/>
                  </a:lnTo>
                  <a:lnTo>
                    <a:pt x="192" y="810"/>
                  </a:lnTo>
                  <a:lnTo>
                    <a:pt x="188" y="783"/>
                  </a:lnTo>
                  <a:lnTo>
                    <a:pt x="186" y="769"/>
                  </a:lnTo>
                  <a:lnTo>
                    <a:pt x="185" y="757"/>
                  </a:lnTo>
                  <a:lnTo>
                    <a:pt x="184" y="752"/>
                  </a:lnTo>
                  <a:lnTo>
                    <a:pt x="181" y="748"/>
                  </a:lnTo>
                  <a:lnTo>
                    <a:pt x="180" y="742"/>
                  </a:lnTo>
                  <a:lnTo>
                    <a:pt x="178" y="737"/>
                  </a:lnTo>
                  <a:lnTo>
                    <a:pt x="173" y="739"/>
                  </a:lnTo>
                  <a:lnTo>
                    <a:pt x="171" y="742"/>
                  </a:lnTo>
                  <a:lnTo>
                    <a:pt x="170" y="745"/>
                  </a:lnTo>
                  <a:lnTo>
                    <a:pt x="168" y="751"/>
                  </a:lnTo>
                  <a:lnTo>
                    <a:pt x="164" y="782"/>
                  </a:lnTo>
                  <a:lnTo>
                    <a:pt x="162" y="803"/>
                  </a:lnTo>
                  <a:lnTo>
                    <a:pt x="158" y="821"/>
                  </a:lnTo>
                  <a:lnTo>
                    <a:pt x="153" y="847"/>
                  </a:lnTo>
                  <a:lnTo>
                    <a:pt x="141" y="847"/>
                  </a:lnTo>
                  <a:lnTo>
                    <a:pt x="130" y="848"/>
                  </a:lnTo>
                  <a:lnTo>
                    <a:pt x="117" y="849"/>
                  </a:lnTo>
                  <a:lnTo>
                    <a:pt x="103" y="850"/>
                  </a:lnTo>
                  <a:lnTo>
                    <a:pt x="89" y="851"/>
                  </a:lnTo>
                  <a:lnTo>
                    <a:pt x="76" y="852"/>
                  </a:lnTo>
                  <a:lnTo>
                    <a:pt x="61" y="853"/>
                  </a:lnTo>
                  <a:lnTo>
                    <a:pt x="46" y="855"/>
                  </a:lnTo>
                  <a:lnTo>
                    <a:pt x="39" y="858"/>
                  </a:lnTo>
                  <a:lnTo>
                    <a:pt x="33" y="862"/>
                  </a:lnTo>
                  <a:lnTo>
                    <a:pt x="27" y="865"/>
                  </a:lnTo>
                  <a:lnTo>
                    <a:pt x="23" y="868"/>
                  </a:lnTo>
                  <a:lnTo>
                    <a:pt x="18" y="872"/>
                  </a:lnTo>
                  <a:lnTo>
                    <a:pt x="13" y="878"/>
                  </a:lnTo>
                  <a:lnTo>
                    <a:pt x="6" y="885"/>
                  </a:lnTo>
                  <a:lnTo>
                    <a:pt x="0" y="893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109"/>
            <p:cNvSpPr>
              <a:spLocks/>
            </p:cNvSpPr>
            <p:nvPr/>
          </p:nvSpPr>
          <p:spPr bwMode="auto">
            <a:xfrm>
              <a:off x="4509" y="3371"/>
              <a:ext cx="153" cy="316"/>
            </a:xfrm>
            <a:custGeom>
              <a:avLst/>
              <a:gdLst>
                <a:gd name="T0" fmla="*/ 74 w 305"/>
                <a:gd name="T1" fmla="*/ 268 h 634"/>
                <a:gd name="T2" fmla="*/ 80 w 305"/>
                <a:gd name="T3" fmla="*/ 249 h 634"/>
                <a:gd name="T4" fmla="*/ 87 w 305"/>
                <a:gd name="T5" fmla="*/ 226 h 634"/>
                <a:gd name="T6" fmla="*/ 92 w 305"/>
                <a:gd name="T7" fmla="*/ 208 h 634"/>
                <a:gd name="T8" fmla="*/ 92 w 305"/>
                <a:gd name="T9" fmla="*/ 203 h 634"/>
                <a:gd name="T10" fmla="*/ 89 w 305"/>
                <a:gd name="T11" fmla="*/ 203 h 634"/>
                <a:gd name="T12" fmla="*/ 86 w 305"/>
                <a:gd name="T13" fmla="*/ 206 h 634"/>
                <a:gd name="T14" fmla="*/ 82 w 305"/>
                <a:gd name="T15" fmla="*/ 210 h 634"/>
                <a:gd name="T16" fmla="*/ 77 w 305"/>
                <a:gd name="T17" fmla="*/ 218 h 634"/>
                <a:gd name="T18" fmla="*/ 72 w 305"/>
                <a:gd name="T19" fmla="*/ 233 h 634"/>
                <a:gd name="T20" fmla="*/ 68 w 305"/>
                <a:gd name="T21" fmla="*/ 250 h 634"/>
                <a:gd name="T22" fmla="*/ 64 w 305"/>
                <a:gd name="T23" fmla="*/ 263 h 634"/>
                <a:gd name="T24" fmla="*/ 59 w 305"/>
                <a:gd name="T25" fmla="*/ 266 h 634"/>
                <a:gd name="T26" fmla="*/ 56 w 305"/>
                <a:gd name="T27" fmla="*/ 264 h 634"/>
                <a:gd name="T28" fmla="*/ 53 w 305"/>
                <a:gd name="T29" fmla="*/ 262 h 634"/>
                <a:gd name="T30" fmla="*/ 47 w 305"/>
                <a:gd name="T31" fmla="*/ 258 h 634"/>
                <a:gd name="T32" fmla="*/ 34 w 305"/>
                <a:gd name="T33" fmla="*/ 256 h 634"/>
                <a:gd name="T34" fmla="*/ 20 w 305"/>
                <a:gd name="T35" fmla="*/ 256 h 634"/>
                <a:gd name="T36" fmla="*/ 12 w 305"/>
                <a:gd name="T37" fmla="*/ 257 h 634"/>
                <a:gd name="T38" fmla="*/ 5 w 305"/>
                <a:gd name="T39" fmla="*/ 259 h 634"/>
                <a:gd name="T40" fmla="*/ 12 w 305"/>
                <a:gd name="T41" fmla="*/ 231 h 634"/>
                <a:gd name="T42" fmla="*/ 27 w 305"/>
                <a:gd name="T43" fmla="*/ 195 h 634"/>
                <a:gd name="T44" fmla="*/ 34 w 305"/>
                <a:gd name="T45" fmla="*/ 176 h 634"/>
                <a:gd name="T46" fmla="*/ 39 w 305"/>
                <a:gd name="T47" fmla="*/ 165 h 634"/>
                <a:gd name="T48" fmla="*/ 46 w 305"/>
                <a:gd name="T49" fmla="*/ 149 h 634"/>
                <a:gd name="T50" fmla="*/ 68 w 305"/>
                <a:gd name="T51" fmla="*/ 112 h 634"/>
                <a:gd name="T52" fmla="*/ 95 w 305"/>
                <a:gd name="T53" fmla="*/ 67 h 634"/>
                <a:gd name="T54" fmla="*/ 114 w 305"/>
                <a:gd name="T55" fmla="*/ 34 h 634"/>
                <a:gd name="T56" fmla="*/ 119 w 305"/>
                <a:gd name="T57" fmla="*/ 24 h 634"/>
                <a:gd name="T58" fmla="*/ 126 w 305"/>
                <a:gd name="T59" fmla="*/ 17 h 634"/>
                <a:gd name="T60" fmla="*/ 133 w 305"/>
                <a:gd name="T61" fmla="*/ 12 h 634"/>
                <a:gd name="T62" fmla="*/ 140 w 305"/>
                <a:gd name="T63" fmla="*/ 5 h 634"/>
                <a:gd name="T64" fmla="*/ 144 w 305"/>
                <a:gd name="T65" fmla="*/ 47 h 634"/>
                <a:gd name="T66" fmla="*/ 151 w 305"/>
                <a:gd name="T67" fmla="*/ 89 h 634"/>
                <a:gd name="T68" fmla="*/ 148 w 305"/>
                <a:gd name="T69" fmla="*/ 139 h 634"/>
                <a:gd name="T70" fmla="*/ 134 w 305"/>
                <a:gd name="T71" fmla="*/ 180 h 634"/>
                <a:gd name="T72" fmla="*/ 116 w 305"/>
                <a:gd name="T73" fmla="*/ 234 h 634"/>
                <a:gd name="T74" fmla="*/ 95 w 305"/>
                <a:gd name="T75" fmla="*/ 291 h 634"/>
                <a:gd name="T76" fmla="*/ 79 w 305"/>
                <a:gd name="T77" fmla="*/ 311 h 634"/>
                <a:gd name="T78" fmla="*/ 72 w 305"/>
                <a:gd name="T79" fmla="*/ 284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5"/>
                <a:gd name="T121" fmla="*/ 0 h 634"/>
                <a:gd name="T122" fmla="*/ 305 w 305"/>
                <a:gd name="T123" fmla="*/ 634 h 6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5" h="634">
                  <a:moveTo>
                    <a:pt x="143" y="550"/>
                  </a:moveTo>
                  <a:lnTo>
                    <a:pt x="147" y="538"/>
                  </a:lnTo>
                  <a:lnTo>
                    <a:pt x="154" y="521"/>
                  </a:lnTo>
                  <a:lnTo>
                    <a:pt x="160" y="500"/>
                  </a:lnTo>
                  <a:lnTo>
                    <a:pt x="167" y="477"/>
                  </a:lnTo>
                  <a:lnTo>
                    <a:pt x="174" y="454"/>
                  </a:lnTo>
                  <a:lnTo>
                    <a:pt x="179" y="433"/>
                  </a:lnTo>
                  <a:lnTo>
                    <a:pt x="183" y="417"/>
                  </a:lnTo>
                  <a:lnTo>
                    <a:pt x="185" y="408"/>
                  </a:lnTo>
                  <a:lnTo>
                    <a:pt x="183" y="408"/>
                  </a:lnTo>
                  <a:lnTo>
                    <a:pt x="180" y="408"/>
                  </a:lnTo>
                  <a:lnTo>
                    <a:pt x="177" y="408"/>
                  </a:lnTo>
                  <a:lnTo>
                    <a:pt x="174" y="408"/>
                  </a:lnTo>
                  <a:lnTo>
                    <a:pt x="172" y="413"/>
                  </a:lnTo>
                  <a:lnTo>
                    <a:pt x="168" y="417"/>
                  </a:lnTo>
                  <a:lnTo>
                    <a:pt x="164" y="422"/>
                  </a:lnTo>
                  <a:lnTo>
                    <a:pt x="161" y="425"/>
                  </a:lnTo>
                  <a:lnTo>
                    <a:pt x="154" y="437"/>
                  </a:lnTo>
                  <a:lnTo>
                    <a:pt x="149" y="452"/>
                  </a:lnTo>
                  <a:lnTo>
                    <a:pt x="144" y="468"/>
                  </a:lnTo>
                  <a:lnTo>
                    <a:pt x="141" y="485"/>
                  </a:lnTo>
                  <a:lnTo>
                    <a:pt x="136" y="501"/>
                  </a:lnTo>
                  <a:lnTo>
                    <a:pt x="132" y="515"/>
                  </a:lnTo>
                  <a:lnTo>
                    <a:pt x="127" y="527"/>
                  </a:lnTo>
                  <a:lnTo>
                    <a:pt x="121" y="535"/>
                  </a:lnTo>
                  <a:lnTo>
                    <a:pt x="117" y="534"/>
                  </a:lnTo>
                  <a:lnTo>
                    <a:pt x="114" y="531"/>
                  </a:lnTo>
                  <a:lnTo>
                    <a:pt x="111" y="530"/>
                  </a:lnTo>
                  <a:lnTo>
                    <a:pt x="108" y="528"/>
                  </a:lnTo>
                  <a:lnTo>
                    <a:pt x="105" y="525"/>
                  </a:lnTo>
                  <a:lnTo>
                    <a:pt x="100" y="522"/>
                  </a:lnTo>
                  <a:lnTo>
                    <a:pt x="94" y="517"/>
                  </a:lnTo>
                  <a:lnTo>
                    <a:pt x="86" y="512"/>
                  </a:lnTo>
                  <a:lnTo>
                    <a:pt x="67" y="513"/>
                  </a:lnTo>
                  <a:lnTo>
                    <a:pt x="52" y="514"/>
                  </a:lnTo>
                  <a:lnTo>
                    <a:pt x="39" y="514"/>
                  </a:lnTo>
                  <a:lnTo>
                    <a:pt x="31" y="515"/>
                  </a:lnTo>
                  <a:lnTo>
                    <a:pt x="23" y="516"/>
                  </a:lnTo>
                  <a:lnTo>
                    <a:pt x="16" y="517"/>
                  </a:lnTo>
                  <a:lnTo>
                    <a:pt x="9" y="519"/>
                  </a:lnTo>
                  <a:lnTo>
                    <a:pt x="0" y="520"/>
                  </a:lnTo>
                  <a:lnTo>
                    <a:pt x="23" y="464"/>
                  </a:lnTo>
                  <a:lnTo>
                    <a:pt x="40" y="423"/>
                  </a:lnTo>
                  <a:lnTo>
                    <a:pt x="53" y="392"/>
                  </a:lnTo>
                  <a:lnTo>
                    <a:pt x="62" y="369"/>
                  </a:lnTo>
                  <a:lnTo>
                    <a:pt x="68" y="354"/>
                  </a:lnTo>
                  <a:lnTo>
                    <a:pt x="73" y="341"/>
                  </a:lnTo>
                  <a:lnTo>
                    <a:pt x="77" y="331"/>
                  </a:lnTo>
                  <a:lnTo>
                    <a:pt x="81" y="319"/>
                  </a:lnTo>
                  <a:lnTo>
                    <a:pt x="92" y="299"/>
                  </a:lnTo>
                  <a:lnTo>
                    <a:pt x="112" y="265"/>
                  </a:lnTo>
                  <a:lnTo>
                    <a:pt x="136" y="224"/>
                  </a:lnTo>
                  <a:lnTo>
                    <a:pt x="162" y="178"/>
                  </a:lnTo>
                  <a:lnTo>
                    <a:pt x="189" y="134"/>
                  </a:lnTo>
                  <a:lnTo>
                    <a:pt x="211" y="96"/>
                  </a:lnTo>
                  <a:lnTo>
                    <a:pt x="227" y="69"/>
                  </a:lnTo>
                  <a:lnTo>
                    <a:pt x="234" y="59"/>
                  </a:lnTo>
                  <a:lnTo>
                    <a:pt x="238" y="49"/>
                  </a:lnTo>
                  <a:lnTo>
                    <a:pt x="244" y="42"/>
                  </a:lnTo>
                  <a:lnTo>
                    <a:pt x="251" y="35"/>
                  </a:lnTo>
                  <a:lnTo>
                    <a:pt x="258" y="30"/>
                  </a:lnTo>
                  <a:lnTo>
                    <a:pt x="265" y="25"/>
                  </a:lnTo>
                  <a:lnTo>
                    <a:pt x="273" y="19"/>
                  </a:lnTo>
                  <a:lnTo>
                    <a:pt x="280" y="11"/>
                  </a:lnTo>
                  <a:lnTo>
                    <a:pt x="288" y="0"/>
                  </a:lnTo>
                  <a:lnTo>
                    <a:pt x="287" y="94"/>
                  </a:lnTo>
                  <a:lnTo>
                    <a:pt x="294" y="137"/>
                  </a:lnTo>
                  <a:lnTo>
                    <a:pt x="302" y="178"/>
                  </a:lnTo>
                  <a:lnTo>
                    <a:pt x="305" y="257"/>
                  </a:lnTo>
                  <a:lnTo>
                    <a:pt x="296" y="279"/>
                  </a:lnTo>
                  <a:lnTo>
                    <a:pt x="283" y="315"/>
                  </a:lnTo>
                  <a:lnTo>
                    <a:pt x="268" y="361"/>
                  </a:lnTo>
                  <a:lnTo>
                    <a:pt x="251" y="414"/>
                  </a:lnTo>
                  <a:lnTo>
                    <a:pt x="231" y="470"/>
                  </a:lnTo>
                  <a:lnTo>
                    <a:pt x="211" y="529"/>
                  </a:lnTo>
                  <a:lnTo>
                    <a:pt x="190" y="584"/>
                  </a:lnTo>
                  <a:lnTo>
                    <a:pt x="168" y="634"/>
                  </a:lnTo>
                  <a:lnTo>
                    <a:pt x="157" y="623"/>
                  </a:lnTo>
                  <a:lnTo>
                    <a:pt x="149" y="598"/>
                  </a:lnTo>
                  <a:lnTo>
                    <a:pt x="144" y="570"/>
                  </a:lnTo>
                  <a:lnTo>
                    <a:pt x="143" y="55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110"/>
            <p:cNvSpPr>
              <a:spLocks/>
            </p:cNvSpPr>
            <p:nvPr/>
          </p:nvSpPr>
          <p:spPr bwMode="auto">
            <a:xfrm>
              <a:off x="4325" y="3068"/>
              <a:ext cx="435" cy="618"/>
            </a:xfrm>
            <a:custGeom>
              <a:avLst/>
              <a:gdLst>
                <a:gd name="T0" fmla="*/ 118 w 869"/>
                <a:gd name="T1" fmla="*/ 613 h 1234"/>
                <a:gd name="T2" fmla="*/ 104 w 869"/>
                <a:gd name="T3" fmla="*/ 599 h 1234"/>
                <a:gd name="T4" fmla="*/ 88 w 869"/>
                <a:gd name="T5" fmla="*/ 584 h 1234"/>
                <a:gd name="T6" fmla="*/ 74 w 869"/>
                <a:gd name="T7" fmla="*/ 571 h 1234"/>
                <a:gd name="T8" fmla="*/ 74 w 869"/>
                <a:gd name="T9" fmla="*/ 557 h 1234"/>
                <a:gd name="T10" fmla="*/ 88 w 869"/>
                <a:gd name="T11" fmla="*/ 536 h 1234"/>
                <a:gd name="T12" fmla="*/ 104 w 869"/>
                <a:gd name="T13" fmla="*/ 514 h 1234"/>
                <a:gd name="T14" fmla="*/ 118 w 869"/>
                <a:gd name="T15" fmla="*/ 495 h 1234"/>
                <a:gd name="T16" fmla="*/ 121 w 869"/>
                <a:gd name="T17" fmla="*/ 486 h 1234"/>
                <a:gd name="T18" fmla="*/ 119 w 869"/>
                <a:gd name="T19" fmla="*/ 485 h 1234"/>
                <a:gd name="T20" fmla="*/ 110 w 869"/>
                <a:gd name="T21" fmla="*/ 494 h 1234"/>
                <a:gd name="T22" fmla="*/ 95 w 869"/>
                <a:gd name="T23" fmla="*/ 510 h 1234"/>
                <a:gd name="T24" fmla="*/ 81 w 869"/>
                <a:gd name="T25" fmla="*/ 527 h 1234"/>
                <a:gd name="T26" fmla="*/ 67 w 869"/>
                <a:gd name="T27" fmla="*/ 545 h 1234"/>
                <a:gd name="T28" fmla="*/ 54 w 869"/>
                <a:gd name="T29" fmla="*/ 553 h 1234"/>
                <a:gd name="T30" fmla="*/ 39 w 869"/>
                <a:gd name="T31" fmla="*/ 549 h 1234"/>
                <a:gd name="T32" fmla="*/ 24 w 869"/>
                <a:gd name="T33" fmla="*/ 545 h 1234"/>
                <a:gd name="T34" fmla="*/ 8 w 869"/>
                <a:gd name="T35" fmla="*/ 542 h 1234"/>
                <a:gd name="T36" fmla="*/ 2 w 869"/>
                <a:gd name="T37" fmla="*/ 537 h 1234"/>
                <a:gd name="T38" fmla="*/ 9 w 869"/>
                <a:gd name="T39" fmla="*/ 525 h 1234"/>
                <a:gd name="T40" fmla="*/ 19 w 869"/>
                <a:gd name="T41" fmla="*/ 509 h 1234"/>
                <a:gd name="T42" fmla="*/ 28 w 869"/>
                <a:gd name="T43" fmla="*/ 495 h 1234"/>
                <a:gd name="T44" fmla="*/ 47 w 869"/>
                <a:gd name="T45" fmla="*/ 468 h 1234"/>
                <a:gd name="T46" fmla="*/ 77 w 869"/>
                <a:gd name="T47" fmla="*/ 427 h 1234"/>
                <a:gd name="T48" fmla="*/ 107 w 869"/>
                <a:gd name="T49" fmla="*/ 387 h 1234"/>
                <a:gd name="T50" fmla="*/ 137 w 869"/>
                <a:gd name="T51" fmla="*/ 347 h 1234"/>
                <a:gd name="T52" fmla="*/ 167 w 869"/>
                <a:gd name="T53" fmla="*/ 308 h 1234"/>
                <a:gd name="T54" fmla="*/ 197 w 869"/>
                <a:gd name="T55" fmla="*/ 269 h 1234"/>
                <a:gd name="T56" fmla="*/ 225 w 869"/>
                <a:gd name="T57" fmla="*/ 230 h 1234"/>
                <a:gd name="T58" fmla="*/ 252 w 869"/>
                <a:gd name="T59" fmla="*/ 190 h 1234"/>
                <a:gd name="T60" fmla="*/ 271 w 869"/>
                <a:gd name="T61" fmla="*/ 164 h 1234"/>
                <a:gd name="T62" fmla="*/ 285 w 869"/>
                <a:gd name="T63" fmla="*/ 146 h 1234"/>
                <a:gd name="T64" fmla="*/ 301 w 869"/>
                <a:gd name="T65" fmla="*/ 122 h 1234"/>
                <a:gd name="T66" fmla="*/ 317 w 869"/>
                <a:gd name="T67" fmla="*/ 93 h 1234"/>
                <a:gd name="T68" fmla="*/ 334 w 869"/>
                <a:gd name="T69" fmla="*/ 65 h 1234"/>
                <a:gd name="T70" fmla="*/ 350 w 869"/>
                <a:gd name="T71" fmla="*/ 38 h 1234"/>
                <a:gd name="T72" fmla="*/ 365 w 869"/>
                <a:gd name="T73" fmla="*/ 16 h 1234"/>
                <a:gd name="T74" fmla="*/ 375 w 869"/>
                <a:gd name="T75" fmla="*/ 3 h 1234"/>
                <a:gd name="T76" fmla="*/ 386 w 869"/>
                <a:gd name="T77" fmla="*/ 5 h 1234"/>
                <a:gd name="T78" fmla="*/ 396 w 869"/>
                <a:gd name="T79" fmla="*/ 13 h 1234"/>
                <a:gd name="T80" fmla="*/ 406 w 869"/>
                <a:gd name="T81" fmla="*/ 20 h 1234"/>
                <a:gd name="T82" fmla="*/ 417 w 869"/>
                <a:gd name="T83" fmla="*/ 24 h 1234"/>
                <a:gd name="T84" fmla="*/ 427 w 869"/>
                <a:gd name="T85" fmla="*/ 28 h 1234"/>
                <a:gd name="T86" fmla="*/ 432 w 869"/>
                <a:gd name="T87" fmla="*/ 35 h 1234"/>
                <a:gd name="T88" fmla="*/ 435 w 869"/>
                <a:gd name="T89" fmla="*/ 42 h 1234"/>
                <a:gd name="T90" fmla="*/ 435 w 869"/>
                <a:gd name="T91" fmla="*/ 48 h 1234"/>
                <a:gd name="T92" fmla="*/ 427 w 869"/>
                <a:gd name="T93" fmla="*/ 68 h 1234"/>
                <a:gd name="T94" fmla="*/ 410 w 869"/>
                <a:gd name="T95" fmla="*/ 96 h 1234"/>
                <a:gd name="T96" fmla="*/ 393 w 869"/>
                <a:gd name="T97" fmla="*/ 122 h 1234"/>
                <a:gd name="T98" fmla="*/ 375 w 869"/>
                <a:gd name="T99" fmla="*/ 150 h 1234"/>
                <a:gd name="T100" fmla="*/ 361 w 869"/>
                <a:gd name="T101" fmla="*/ 172 h 1234"/>
                <a:gd name="T102" fmla="*/ 340 w 869"/>
                <a:gd name="T103" fmla="*/ 204 h 1234"/>
                <a:gd name="T104" fmla="*/ 310 w 869"/>
                <a:gd name="T105" fmla="*/ 256 h 1234"/>
                <a:gd name="T106" fmla="*/ 274 w 869"/>
                <a:gd name="T107" fmla="*/ 320 h 1234"/>
                <a:gd name="T108" fmla="*/ 237 w 869"/>
                <a:gd name="T109" fmla="*/ 389 h 1234"/>
                <a:gd name="T110" fmla="*/ 202 w 869"/>
                <a:gd name="T111" fmla="*/ 455 h 1234"/>
                <a:gd name="T112" fmla="*/ 171 w 869"/>
                <a:gd name="T113" fmla="*/ 511 h 1234"/>
                <a:gd name="T114" fmla="*/ 150 w 869"/>
                <a:gd name="T115" fmla="*/ 550 h 1234"/>
                <a:gd name="T116" fmla="*/ 137 w 869"/>
                <a:gd name="T117" fmla="*/ 574 h 1234"/>
                <a:gd name="T118" fmla="*/ 127 w 869"/>
                <a:gd name="T119" fmla="*/ 595 h 1234"/>
                <a:gd name="T120" fmla="*/ 123 w 869"/>
                <a:gd name="T121" fmla="*/ 610 h 1234"/>
                <a:gd name="T122" fmla="*/ 122 w 869"/>
                <a:gd name="T123" fmla="*/ 617 h 12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69"/>
                <a:gd name="T187" fmla="*/ 0 h 1234"/>
                <a:gd name="T188" fmla="*/ 869 w 869"/>
                <a:gd name="T189" fmla="*/ 1234 h 12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69" h="1234">
                  <a:moveTo>
                    <a:pt x="244" y="1234"/>
                  </a:moveTo>
                  <a:lnTo>
                    <a:pt x="235" y="1225"/>
                  </a:lnTo>
                  <a:lnTo>
                    <a:pt x="222" y="1212"/>
                  </a:lnTo>
                  <a:lnTo>
                    <a:pt x="207" y="1197"/>
                  </a:lnTo>
                  <a:lnTo>
                    <a:pt x="191" y="1181"/>
                  </a:lnTo>
                  <a:lnTo>
                    <a:pt x="175" y="1166"/>
                  </a:lnTo>
                  <a:lnTo>
                    <a:pt x="160" y="1151"/>
                  </a:lnTo>
                  <a:lnTo>
                    <a:pt x="147" y="1140"/>
                  </a:lnTo>
                  <a:lnTo>
                    <a:pt x="137" y="1133"/>
                  </a:lnTo>
                  <a:lnTo>
                    <a:pt x="147" y="1113"/>
                  </a:lnTo>
                  <a:lnTo>
                    <a:pt x="160" y="1093"/>
                  </a:lnTo>
                  <a:lnTo>
                    <a:pt x="175" y="1071"/>
                  </a:lnTo>
                  <a:lnTo>
                    <a:pt x="191" y="1049"/>
                  </a:lnTo>
                  <a:lnTo>
                    <a:pt x="207" y="1027"/>
                  </a:lnTo>
                  <a:lnTo>
                    <a:pt x="222" y="1006"/>
                  </a:lnTo>
                  <a:lnTo>
                    <a:pt x="235" y="988"/>
                  </a:lnTo>
                  <a:lnTo>
                    <a:pt x="244" y="971"/>
                  </a:lnTo>
                  <a:lnTo>
                    <a:pt x="241" y="971"/>
                  </a:lnTo>
                  <a:lnTo>
                    <a:pt x="239" y="969"/>
                  </a:lnTo>
                  <a:lnTo>
                    <a:pt x="237" y="969"/>
                  </a:lnTo>
                  <a:lnTo>
                    <a:pt x="235" y="968"/>
                  </a:lnTo>
                  <a:lnTo>
                    <a:pt x="220" y="986"/>
                  </a:lnTo>
                  <a:lnTo>
                    <a:pt x="205" y="1003"/>
                  </a:lnTo>
                  <a:lnTo>
                    <a:pt x="190" y="1019"/>
                  </a:lnTo>
                  <a:lnTo>
                    <a:pt x="176" y="1036"/>
                  </a:lnTo>
                  <a:lnTo>
                    <a:pt x="161" y="1053"/>
                  </a:lnTo>
                  <a:lnTo>
                    <a:pt x="147" y="1071"/>
                  </a:lnTo>
                  <a:lnTo>
                    <a:pt x="134" y="1089"/>
                  </a:lnTo>
                  <a:lnTo>
                    <a:pt x="121" y="1108"/>
                  </a:lnTo>
                  <a:lnTo>
                    <a:pt x="107" y="1104"/>
                  </a:lnTo>
                  <a:lnTo>
                    <a:pt x="92" y="1101"/>
                  </a:lnTo>
                  <a:lnTo>
                    <a:pt x="78" y="1097"/>
                  </a:lnTo>
                  <a:lnTo>
                    <a:pt x="63" y="1093"/>
                  </a:lnTo>
                  <a:lnTo>
                    <a:pt x="47" y="1088"/>
                  </a:lnTo>
                  <a:lnTo>
                    <a:pt x="32" y="1085"/>
                  </a:lnTo>
                  <a:lnTo>
                    <a:pt x="16" y="1082"/>
                  </a:lnTo>
                  <a:lnTo>
                    <a:pt x="0" y="1080"/>
                  </a:lnTo>
                  <a:lnTo>
                    <a:pt x="3" y="1073"/>
                  </a:lnTo>
                  <a:lnTo>
                    <a:pt x="9" y="1063"/>
                  </a:lnTo>
                  <a:lnTo>
                    <a:pt x="17" y="1049"/>
                  </a:lnTo>
                  <a:lnTo>
                    <a:pt x="26" y="1033"/>
                  </a:lnTo>
                  <a:lnTo>
                    <a:pt x="37" y="1017"/>
                  </a:lnTo>
                  <a:lnTo>
                    <a:pt x="47" y="1002"/>
                  </a:lnTo>
                  <a:lnTo>
                    <a:pt x="56" y="988"/>
                  </a:lnTo>
                  <a:lnTo>
                    <a:pt x="64" y="976"/>
                  </a:lnTo>
                  <a:lnTo>
                    <a:pt x="93" y="935"/>
                  </a:lnTo>
                  <a:lnTo>
                    <a:pt x="123" y="893"/>
                  </a:lnTo>
                  <a:lnTo>
                    <a:pt x="153" y="853"/>
                  </a:lnTo>
                  <a:lnTo>
                    <a:pt x="183" y="813"/>
                  </a:lnTo>
                  <a:lnTo>
                    <a:pt x="213" y="772"/>
                  </a:lnTo>
                  <a:lnTo>
                    <a:pt x="244" y="733"/>
                  </a:lnTo>
                  <a:lnTo>
                    <a:pt x="274" y="693"/>
                  </a:lnTo>
                  <a:lnTo>
                    <a:pt x="304" y="654"/>
                  </a:lnTo>
                  <a:lnTo>
                    <a:pt x="334" y="616"/>
                  </a:lnTo>
                  <a:lnTo>
                    <a:pt x="364" y="577"/>
                  </a:lnTo>
                  <a:lnTo>
                    <a:pt x="394" y="538"/>
                  </a:lnTo>
                  <a:lnTo>
                    <a:pt x="422" y="498"/>
                  </a:lnTo>
                  <a:lnTo>
                    <a:pt x="450" y="459"/>
                  </a:lnTo>
                  <a:lnTo>
                    <a:pt x="478" y="419"/>
                  </a:lnTo>
                  <a:lnTo>
                    <a:pt x="504" y="380"/>
                  </a:lnTo>
                  <a:lnTo>
                    <a:pt x="529" y="339"/>
                  </a:lnTo>
                  <a:lnTo>
                    <a:pt x="541" y="328"/>
                  </a:lnTo>
                  <a:lnTo>
                    <a:pt x="555" y="312"/>
                  </a:lnTo>
                  <a:lnTo>
                    <a:pt x="570" y="292"/>
                  </a:lnTo>
                  <a:lnTo>
                    <a:pt x="585" y="268"/>
                  </a:lnTo>
                  <a:lnTo>
                    <a:pt x="601" y="243"/>
                  </a:lnTo>
                  <a:lnTo>
                    <a:pt x="618" y="215"/>
                  </a:lnTo>
                  <a:lnTo>
                    <a:pt x="634" y="186"/>
                  </a:lnTo>
                  <a:lnTo>
                    <a:pt x="651" y="158"/>
                  </a:lnTo>
                  <a:lnTo>
                    <a:pt x="668" y="129"/>
                  </a:lnTo>
                  <a:lnTo>
                    <a:pt x="685" y="101"/>
                  </a:lnTo>
                  <a:lnTo>
                    <a:pt x="700" y="75"/>
                  </a:lnTo>
                  <a:lnTo>
                    <a:pt x="715" y="52"/>
                  </a:lnTo>
                  <a:lnTo>
                    <a:pt x="729" y="32"/>
                  </a:lnTo>
                  <a:lnTo>
                    <a:pt x="740" y="16"/>
                  </a:lnTo>
                  <a:lnTo>
                    <a:pt x="750" y="6"/>
                  </a:lnTo>
                  <a:lnTo>
                    <a:pt x="760" y="0"/>
                  </a:lnTo>
                  <a:lnTo>
                    <a:pt x="772" y="9"/>
                  </a:lnTo>
                  <a:lnTo>
                    <a:pt x="783" y="18"/>
                  </a:lnTo>
                  <a:lnTo>
                    <a:pt x="792" y="26"/>
                  </a:lnTo>
                  <a:lnTo>
                    <a:pt x="802" y="33"/>
                  </a:lnTo>
                  <a:lnTo>
                    <a:pt x="812" y="39"/>
                  </a:lnTo>
                  <a:lnTo>
                    <a:pt x="822" y="44"/>
                  </a:lnTo>
                  <a:lnTo>
                    <a:pt x="833" y="48"/>
                  </a:lnTo>
                  <a:lnTo>
                    <a:pt x="847" y="50"/>
                  </a:lnTo>
                  <a:lnTo>
                    <a:pt x="853" y="56"/>
                  </a:lnTo>
                  <a:lnTo>
                    <a:pt x="858" y="63"/>
                  </a:lnTo>
                  <a:lnTo>
                    <a:pt x="863" y="70"/>
                  </a:lnTo>
                  <a:lnTo>
                    <a:pt x="869" y="76"/>
                  </a:lnTo>
                  <a:lnTo>
                    <a:pt x="869" y="83"/>
                  </a:lnTo>
                  <a:lnTo>
                    <a:pt x="869" y="88"/>
                  </a:lnTo>
                  <a:lnTo>
                    <a:pt x="869" y="95"/>
                  </a:lnTo>
                  <a:lnTo>
                    <a:pt x="869" y="102"/>
                  </a:lnTo>
                  <a:lnTo>
                    <a:pt x="853" y="135"/>
                  </a:lnTo>
                  <a:lnTo>
                    <a:pt x="837" y="163"/>
                  </a:lnTo>
                  <a:lnTo>
                    <a:pt x="820" y="191"/>
                  </a:lnTo>
                  <a:lnTo>
                    <a:pt x="802" y="217"/>
                  </a:lnTo>
                  <a:lnTo>
                    <a:pt x="785" y="244"/>
                  </a:lnTo>
                  <a:lnTo>
                    <a:pt x="767" y="272"/>
                  </a:lnTo>
                  <a:lnTo>
                    <a:pt x="750" y="300"/>
                  </a:lnTo>
                  <a:lnTo>
                    <a:pt x="733" y="331"/>
                  </a:lnTo>
                  <a:lnTo>
                    <a:pt x="722" y="344"/>
                  </a:lnTo>
                  <a:lnTo>
                    <a:pt x="703" y="371"/>
                  </a:lnTo>
                  <a:lnTo>
                    <a:pt x="679" y="407"/>
                  </a:lnTo>
                  <a:lnTo>
                    <a:pt x="651" y="456"/>
                  </a:lnTo>
                  <a:lnTo>
                    <a:pt x="619" y="511"/>
                  </a:lnTo>
                  <a:lnTo>
                    <a:pt x="585" y="573"/>
                  </a:lnTo>
                  <a:lnTo>
                    <a:pt x="548" y="639"/>
                  </a:lnTo>
                  <a:lnTo>
                    <a:pt x="511" y="707"/>
                  </a:lnTo>
                  <a:lnTo>
                    <a:pt x="473" y="776"/>
                  </a:lnTo>
                  <a:lnTo>
                    <a:pt x="437" y="844"/>
                  </a:lnTo>
                  <a:lnTo>
                    <a:pt x="403" y="908"/>
                  </a:lnTo>
                  <a:lnTo>
                    <a:pt x="370" y="968"/>
                  </a:lnTo>
                  <a:lnTo>
                    <a:pt x="342" y="1020"/>
                  </a:lnTo>
                  <a:lnTo>
                    <a:pt x="319" y="1065"/>
                  </a:lnTo>
                  <a:lnTo>
                    <a:pt x="300" y="1098"/>
                  </a:lnTo>
                  <a:lnTo>
                    <a:pt x="289" y="1119"/>
                  </a:lnTo>
                  <a:lnTo>
                    <a:pt x="273" y="1146"/>
                  </a:lnTo>
                  <a:lnTo>
                    <a:pt x="261" y="1169"/>
                  </a:lnTo>
                  <a:lnTo>
                    <a:pt x="253" y="1189"/>
                  </a:lnTo>
                  <a:lnTo>
                    <a:pt x="248" y="1205"/>
                  </a:lnTo>
                  <a:lnTo>
                    <a:pt x="246" y="1218"/>
                  </a:lnTo>
                  <a:lnTo>
                    <a:pt x="245" y="1227"/>
                  </a:lnTo>
                  <a:lnTo>
                    <a:pt x="244" y="1233"/>
                  </a:lnTo>
                  <a:lnTo>
                    <a:pt x="244" y="1234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111"/>
            <p:cNvSpPr>
              <a:spLocks/>
            </p:cNvSpPr>
            <p:nvPr/>
          </p:nvSpPr>
          <p:spPr bwMode="auto">
            <a:xfrm>
              <a:off x="4789" y="3627"/>
              <a:ext cx="56" cy="32"/>
            </a:xfrm>
            <a:custGeom>
              <a:avLst/>
              <a:gdLst>
                <a:gd name="T0" fmla="*/ 1 w 113"/>
                <a:gd name="T1" fmla="*/ 21 h 63"/>
                <a:gd name="T2" fmla="*/ 1 w 113"/>
                <a:gd name="T3" fmla="*/ 17 h 63"/>
                <a:gd name="T4" fmla="*/ 1 w 113"/>
                <a:gd name="T5" fmla="*/ 11 h 63"/>
                <a:gd name="T6" fmla="*/ 0 w 113"/>
                <a:gd name="T7" fmla="*/ 5 h 63"/>
                <a:gd name="T8" fmla="*/ 0 w 113"/>
                <a:gd name="T9" fmla="*/ 1 h 63"/>
                <a:gd name="T10" fmla="*/ 5 w 113"/>
                <a:gd name="T11" fmla="*/ 0 h 63"/>
                <a:gd name="T12" fmla="*/ 10 w 113"/>
                <a:gd name="T13" fmla="*/ 0 h 63"/>
                <a:gd name="T14" fmla="*/ 15 w 113"/>
                <a:gd name="T15" fmla="*/ 0 h 63"/>
                <a:gd name="T16" fmla="*/ 19 w 113"/>
                <a:gd name="T17" fmla="*/ 1 h 63"/>
                <a:gd name="T18" fmla="*/ 23 w 113"/>
                <a:gd name="T19" fmla="*/ 1 h 63"/>
                <a:gd name="T20" fmla="*/ 27 w 113"/>
                <a:gd name="T21" fmla="*/ 3 h 63"/>
                <a:gd name="T22" fmla="*/ 32 w 113"/>
                <a:gd name="T23" fmla="*/ 4 h 63"/>
                <a:gd name="T24" fmla="*/ 37 w 113"/>
                <a:gd name="T25" fmla="*/ 6 h 63"/>
                <a:gd name="T26" fmla="*/ 37 w 113"/>
                <a:gd name="T27" fmla="*/ 8 h 63"/>
                <a:gd name="T28" fmla="*/ 38 w 113"/>
                <a:gd name="T29" fmla="*/ 10 h 63"/>
                <a:gd name="T30" fmla="*/ 39 w 113"/>
                <a:gd name="T31" fmla="*/ 12 h 63"/>
                <a:gd name="T32" fmla="*/ 39 w 113"/>
                <a:gd name="T33" fmla="*/ 14 h 63"/>
                <a:gd name="T34" fmla="*/ 42 w 113"/>
                <a:gd name="T35" fmla="*/ 12 h 63"/>
                <a:gd name="T36" fmla="*/ 43 w 113"/>
                <a:gd name="T37" fmla="*/ 11 h 63"/>
                <a:gd name="T38" fmla="*/ 46 w 113"/>
                <a:gd name="T39" fmla="*/ 11 h 63"/>
                <a:gd name="T40" fmla="*/ 51 w 113"/>
                <a:gd name="T41" fmla="*/ 10 h 63"/>
                <a:gd name="T42" fmla="*/ 53 w 113"/>
                <a:gd name="T43" fmla="*/ 13 h 63"/>
                <a:gd name="T44" fmla="*/ 54 w 113"/>
                <a:gd name="T45" fmla="*/ 15 h 63"/>
                <a:gd name="T46" fmla="*/ 55 w 113"/>
                <a:gd name="T47" fmla="*/ 19 h 63"/>
                <a:gd name="T48" fmla="*/ 56 w 113"/>
                <a:gd name="T49" fmla="*/ 24 h 63"/>
                <a:gd name="T50" fmla="*/ 54 w 113"/>
                <a:gd name="T51" fmla="*/ 26 h 63"/>
                <a:gd name="T52" fmla="*/ 53 w 113"/>
                <a:gd name="T53" fmla="*/ 27 h 63"/>
                <a:gd name="T54" fmla="*/ 49 w 113"/>
                <a:gd name="T55" fmla="*/ 28 h 63"/>
                <a:gd name="T56" fmla="*/ 43 w 113"/>
                <a:gd name="T57" fmla="*/ 31 h 63"/>
                <a:gd name="T58" fmla="*/ 36 w 113"/>
                <a:gd name="T59" fmla="*/ 31 h 63"/>
                <a:gd name="T60" fmla="*/ 30 w 113"/>
                <a:gd name="T61" fmla="*/ 31 h 63"/>
                <a:gd name="T62" fmla="*/ 25 w 113"/>
                <a:gd name="T63" fmla="*/ 32 h 63"/>
                <a:gd name="T64" fmla="*/ 20 w 113"/>
                <a:gd name="T65" fmla="*/ 32 h 63"/>
                <a:gd name="T66" fmla="*/ 16 w 113"/>
                <a:gd name="T67" fmla="*/ 31 h 63"/>
                <a:gd name="T68" fmla="*/ 12 w 113"/>
                <a:gd name="T69" fmla="*/ 29 h 63"/>
                <a:gd name="T70" fmla="*/ 7 w 113"/>
                <a:gd name="T71" fmla="*/ 26 h 63"/>
                <a:gd name="T72" fmla="*/ 1 w 113"/>
                <a:gd name="T73" fmla="*/ 21 h 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"/>
                <a:gd name="T112" fmla="*/ 0 h 63"/>
                <a:gd name="T113" fmla="*/ 113 w 113"/>
                <a:gd name="T114" fmla="*/ 63 h 6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" h="63">
                  <a:moveTo>
                    <a:pt x="3" y="42"/>
                  </a:moveTo>
                  <a:lnTo>
                    <a:pt x="2" y="34"/>
                  </a:lnTo>
                  <a:lnTo>
                    <a:pt x="2" y="22"/>
                  </a:lnTo>
                  <a:lnTo>
                    <a:pt x="1" y="10"/>
                  </a:lnTo>
                  <a:lnTo>
                    <a:pt x="0" y="1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8" y="1"/>
                  </a:lnTo>
                  <a:lnTo>
                    <a:pt x="47" y="2"/>
                  </a:lnTo>
                  <a:lnTo>
                    <a:pt x="55" y="6"/>
                  </a:lnTo>
                  <a:lnTo>
                    <a:pt x="64" y="8"/>
                  </a:lnTo>
                  <a:lnTo>
                    <a:pt x="75" y="12"/>
                  </a:lnTo>
                  <a:lnTo>
                    <a:pt x="75" y="16"/>
                  </a:lnTo>
                  <a:lnTo>
                    <a:pt x="76" y="19"/>
                  </a:lnTo>
                  <a:lnTo>
                    <a:pt x="78" y="23"/>
                  </a:lnTo>
                  <a:lnTo>
                    <a:pt x="79" y="27"/>
                  </a:lnTo>
                  <a:lnTo>
                    <a:pt x="84" y="24"/>
                  </a:lnTo>
                  <a:lnTo>
                    <a:pt x="87" y="22"/>
                  </a:lnTo>
                  <a:lnTo>
                    <a:pt x="93" y="21"/>
                  </a:lnTo>
                  <a:lnTo>
                    <a:pt x="102" y="19"/>
                  </a:lnTo>
                  <a:lnTo>
                    <a:pt x="107" y="25"/>
                  </a:lnTo>
                  <a:lnTo>
                    <a:pt x="109" y="30"/>
                  </a:lnTo>
                  <a:lnTo>
                    <a:pt x="110" y="37"/>
                  </a:lnTo>
                  <a:lnTo>
                    <a:pt x="113" y="48"/>
                  </a:lnTo>
                  <a:lnTo>
                    <a:pt x="109" y="52"/>
                  </a:lnTo>
                  <a:lnTo>
                    <a:pt x="106" y="54"/>
                  </a:lnTo>
                  <a:lnTo>
                    <a:pt x="99" y="56"/>
                  </a:lnTo>
                  <a:lnTo>
                    <a:pt x="87" y="61"/>
                  </a:lnTo>
                  <a:lnTo>
                    <a:pt x="72" y="61"/>
                  </a:lnTo>
                  <a:lnTo>
                    <a:pt x="61" y="62"/>
                  </a:lnTo>
                  <a:lnTo>
                    <a:pt x="50" y="63"/>
                  </a:lnTo>
                  <a:lnTo>
                    <a:pt x="41" y="63"/>
                  </a:lnTo>
                  <a:lnTo>
                    <a:pt x="32" y="61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112"/>
            <p:cNvSpPr>
              <a:spLocks/>
            </p:cNvSpPr>
            <p:nvPr/>
          </p:nvSpPr>
          <p:spPr bwMode="auto">
            <a:xfrm>
              <a:off x="4838" y="3442"/>
              <a:ext cx="40" cy="180"/>
            </a:xfrm>
            <a:custGeom>
              <a:avLst/>
              <a:gdLst>
                <a:gd name="T0" fmla="*/ 32 w 79"/>
                <a:gd name="T1" fmla="*/ 180 h 361"/>
                <a:gd name="T2" fmla="*/ 31 w 79"/>
                <a:gd name="T3" fmla="*/ 177 h 361"/>
                <a:gd name="T4" fmla="*/ 31 w 79"/>
                <a:gd name="T5" fmla="*/ 170 h 361"/>
                <a:gd name="T6" fmla="*/ 30 w 79"/>
                <a:gd name="T7" fmla="*/ 159 h 361"/>
                <a:gd name="T8" fmla="*/ 28 w 79"/>
                <a:gd name="T9" fmla="*/ 144 h 361"/>
                <a:gd name="T10" fmla="*/ 27 w 79"/>
                <a:gd name="T11" fmla="*/ 141 h 361"/>
                <a:gd name="T12" fmla="*/ 25 w 79"/>
                <a:gd name="T13" fmla="*/ 138 h 361"/>
                <a:gd name="T14" fmla="*/ 22 w 79"/>
                <a:gd name="T15" fmla="*/ 135 h 361"/>
                <a:gd name="T16" fmla="*/ 21 w 79"/>
                <a:gd name="T17" fmla="*/ 132 h 361"/>
                <a:gd name="T18" fmla="*/ 21 w 79"/>
                <a:gd name="T19" fmla="*/ 128 h 361"/>
                <a:gd name="T20" fmla="*/ 21 w 79"/>
                <a:gd name="T21" fmla="*/ 125 h 361"/>
                <a:gd name="T22" fmla="*/ 21 w 79"/>
                <a:gd name="T23" fmla="*/ 121 h 361"/>
                <a:gd name="T24" fmla="*/ 21 w 79"/>
                <a:gd name="T25" fmla="*/ 118 h 361"/>
                <a:gd name="T26" fmla="*/ 17 w 79"/>
                <a:gd name="T27" fmla="*/ 99 h 361"/>
                <a:gd name="T28" fmla="*/ 14 w 79"/>
                <a:gd name="T29" fmla="*/ 86 h 361"/>
                <a:gd name="T30" fmla="*/ 11 w 79"/>
                <a:gd name="T31" fmla="*/ 75 h 361"/>
                <a:gd name="T32" fmla="*/ 9 w 79"/>
                <a:gd name="T33" fmla="*/ 63 h 361"/>
                <a:gd name="T34" fmla="*/ 7 w 79"/>
                <a:gd name="T35" fmla="*/ 53 h 361"/>
                <a:gd name="T36" fmla="*/ 5 w 79"/>
                <a:gd name="T37" fmla="*/ 42 h 361"/>
                <a:gd name="T38" fmla="*/ 2 w 79"/>
                <a:gd name="T39" fmla="*/ 33 h 361"/>
                <a:gd name="T40" fmla="*/ 0 w 79"/>
                <a:gd name="T41" fmla="*/ 23 h 361"/>
                <a:gd name="T42" fmla="*/ 0 w 79"/>
                <a:gd name="T43" fmla="*/ 18 h 361"/>
                <a:gd name="T44" fmla="*/ 0 w 79"/>
                <a:gd name="T45" fmla="*/ 13 h 361"/>
                <a:gd name="T46" fmla="*/ 0 w 79"/>
                <a:gd name="T47" fmla="*/ 8 h 361"/>
                <a:gd name="T48" fmla="*/ 0 w 79"/>
                <a:gd name="T49" fmla="*/ 2 h 361"/>
                <a:gd name="T50" fmla="*/ 1 w 79"/>
                <a:gd name="T51" fmla="*/ 2 h 361"/>
                <a:gd name="T52" fmla="*/ 1 w 79"/>
                <a:gd name="T53" fmla="*/ 2 h 361"/>
                <a:gd name="T54" fmla="*/ 2 w 79"/>
                <a:gd name="T55" fmla="*/ 0 h 361"/>
                <a:gd name="T56" fmla="*/ 2 w 79"/>
                <a:gd name="T57" fmla="*/ 0 h 361"/>
                <a:gd name="T58" fmla="*/ 4 w 79"/>
                <a:gd name="T59" fmla="*/ 0 h 361"/>
                <a:gd name="T60" fmla="*/ 6 w 79"/>
                <a:gd name="T61" fmla="*/ 0 h 361"/>
                <a:gd name="T62" fmla="*/ 8 w 79"/>
                <a:gd name="T63" fmla="*/ 0 h 361"/>
                <a:gd name="T64" fmla="*/ 9 w 79"/>
                <a:gd name="T65" fmla="*/ 1 h 361"/>
                <a:gd name="T66" fmla="*/ 9 w 79"/>
                <a:gd name="T67" fmla="*/ 8 h 361"/>
                <a:gd name="T68" fmla="*/ 10 w 79"/>
                <a:gd name="T69" fmla="*/ 15 h 361"/>
                <a:gd name="T70" fmla="*/ 10 w 79"/>
                <a:gd name="T71" fmla="*/ 23 h 361"/>
                <a:gd name="T72" fmla="*/ 10 w 79"/>
                <a:gd name="T73" fmla="*/ 30 h 361"/>
                <a:gd name="T74" fmla="*/ 12 w 79"/>
                <a:gd name="T75" fmla="*/ 34 h 361"/>
                <a:gd name="T76" fmla="*/ 13 w 79"/>
                <a:gd name="T77" fmla="*/ 38 h 361"/>
                <a:gd name="T78" fmla="*/ 15 w 79"/>
                <a:gd name="T79" fmla="*/ 42 h 361"/>
                <a:gd name="T80" fmla="*/ 16 w 79"/>
                <a:gd name="T81" fmla="*/ 46 h 361"/>
                <a:gd name="T82" fmla="*/ 22 w 79"/>
                <a:gd name="T83" fmla="*/ 77 h 361"/>
                <a:gd name="T84" fmla="*/ 26 w 79"/>
                <a:gd name="T85" fmla="*/ 96 h 361"/>
                <a:gd name="T86" fmla="*/ 28 w 79"/>
                <a:gd name="T87" fmla="*/ 112 h 361"/>
                <a:gd name="T88" fmla="*/ 31 w 79"/>
                <a:gd name="T89" fmla="*/ 131 h 361"/>
                <a:gd name="T90" fmla="*/ 35 w 79"/>
                <a:gd name="T91" fmla="*/ 140 h 361"/>
                <a:gd name="T92" fmla="*/ 36 w 79"/>
                <a:gd name="T93" fmla="*/ 145 h 361"/>
                <a:gd name="T94" fmla="*/ 38 w 79"/>
                <a:gd name="T95" fmla="*/ 151 h 361"/>
                <a:gd name="T96" fmla="*/ 40 w 79"/>
                <a:gd name="T97" fmla="*/ 159 h 361"/>
                <a:gd name="T98" fmla="*/ 40 w 79"/>
                <a:gd name="T99" fmla="*/ 165 h 361"/>
                <a:gd name="T100" fmla="*/ 39 w 79"/>
                <a:gd name="T101" fmla="*/ 169 h 361"/>
                <a:gd name="T102" fmla="*/ 39 w 79"/>
                <a:gd name="T103" fmla="*/ 173 h 361"/>
                <a:gd name="T104" fmla="*/ 37 w 79"/>
                <a:gd name="T105" fmla="*/ 179 h 361"/>
                <a:gd name="T106" fmla="*/ 36 w 79"/>
                <a:gd name="T107" fmla="*/ 179 h 361"/>
                <a:gd name="T108" fmla="*/ 35 w 79"/>
                <a:gd name="T109" fmla="*/ 179 h 361"/>
                <a:gd name="T110" fmla="*/ 33 w 79"/>
                <a:gd name="T111" fmla="*/ 179 h 361"/>
                <a:gd name="T112" fmla="*/ 32 w 79"/>
                <a:gd name="T113" fmla="*/ 180 h 36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9"/>
                <a:gd name="T172" fmla="*/ 0 h 361"/>
                <a:gd name="T173" fmla="*/ 79 w 79"/>
                <a:gd name="T174" fmla="*/ 361 h 36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9" h="361">
                  <a:moveTo>
                    <a:pt x="64" y="361"/>
                  </a:moveTo>
                  <a:lnTo>
                    <a:pt x="62" y="354"/>
                  </a:lnTo>
                  <a:lnTo>
                    <a:pt x="61" y="340"/>
                  </a:lnTo>
                  <a:lnTo>
                    <a:pt x="59" y="319"/>
                  </a:lnTo>
                  <a:lnTo>
                    <a:pt x="56" y="289"/>
                  </a:lnTo>
                  <a:lnTo>
                    <a:pt x="53" y="283"/>
                  </a:lnTo>
                  <a:lnTo>
                    <a:pt x="49" y="277"/>
                  </a:lnTo>
                  <a:lnTo>
                    <a:pt x="44" y="271"/>
                  </a:lnTo>
                  <a:lnTo>
                    <a:pt x="41" y="265"/>
                  </a:lnTo>
                  <a:lnTo>
                    <a:pt x="41" y="257"/>
                  </a:lnTo>
                  <a:lnTo>
                    <a:pt x="41" y="250"/>
                  </a:lnTo>
                  <a:lnTo>
                    <a:pt x="41" y="243"/>
                  </a:lnTo>
                  <a:lnTo>
                    <a:pt x="41" y="236"/>
                  </a:lnTo>
                  <a:lnTo>
                    <a:pt x="33" y="199"/>
                  </a:lnTo>
                  <a:lnTo>
                    <a:pt x="27" y="173"/>
                  </a:lnTo>
                  <a:lnTo>
                    <a:pt x="21" y="151"/>
                  </a:lnTo>
                  <a:lnTo>
                    <a:pt x="18" y="126"/>
                  </a:lnTo>
                  <a:lnTo>
                    <a:pt x="13" y="106"/>
                  </a:lnTo>
                  <a:lnTo>
                    <a:pt x="9" y="85"/>
                  </a:lnTo>
                  <a:lnTo>
                    <a:pt x="4" y="66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27"/>
                  </a:lnTo>
                  <a:lnTo>
                    <a:pt x="0" y="16"/>
                  </a:lnTo>
                  <a:lnTo>
                    <a:pt x="0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1"/>
                  </a:lnTo>
                  <a:lnTo>
                    <a:pt x="4" y="0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5" y="1"/>
                  </a:lnTo>
                  <a:lnTo>
                    <a:pt x="18" y="2"/>
                  </a:lnTo>
                  <a:lnTo>
                    <a:pt x="18" y="17"/>
                  </a:lnTo>
                  <a:lnTo>
                    <a:pt x="19" y="31"/>
                  </a:lnTo>
                  <a:lnTo>
                    <a:pt x="19" y="46"/>
                  </a:lnTo>
                  <a:lnTo>
                    <a:pt x="20" y="61"/>
                  </a:lnTo>
                  <a:lnTo>
                    <a:pt x="23" y="69"/>
                  </a:lnTo>
                  <a:lnTo>
                    <a:pt x="26" y="77"/>
                  </a:lnTo>
                  <a:lnTo>
                    <a:pt x="29" y="85"/>
                  </a:lnTo>
                  <a:lnTo>
                    <a:pt x="32" y="93"/>
                  </a:lnTo>
                  <a:lnTo>
                    <a:pt x="44" y="154"/>
                  </a:lnTo>
                  <a:lnTo>
                    <a:pt x="51" y="192"/>
                  </a:lnTo>
                  <a:lnTo>
                    <a:pt x="56" y="224"/>
                  </a:lnTo>
                  <a:lnTo>
                    <a:pt x="62" y="263"/>
                  </a:lnTo>
                  <a:lnTo>
                    <a:pt x="69" y="280"/>
                  </a:lnTo>
                  <a:lnTo>
                    <a:pt x="72" y="291"/>
                  </a:lnTo>
                  <a:lnTo>
                    <a:pt x="76" y="302"/>
                  </a:lnTo>
                  <a:lnTo>
                    <a:pt x="79" y="318"/>
                  </a:lnTo>
                  <a:lnTo>
                    <a:pt x="79" y="331"/>
                  </a:lnTo>
                  <a:lnTo>
                    <a:pt x="78" y="339"/>
                  </a:lnTo>
                  <a:lnTo>
                    <a:pt x="77" y="347"/>
                  </a:lnTo>
                  <a:lnTo>
                    <a:pt x="73" y="359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6" y="359"/>
                  </a:lnTo>
                  <a:lnTo>
                    <a:pt x="64" y="361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Freeform 113"/>
            <p:cNvSpPr>
              <a:spLocks/>
            </p:cNvSpPr>
            <p:nvPr/>
          </p:nvSpPr>
          <p:spPr bwMode="auto">
            <a:xfrm>
              <a:off x="5235" y="3592"/>
              <a:ext cx="4" cy="5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2 h 9"/>
                <a:gd name="T4" fmla="*/ 1 w 7"/>
                <a:gd name="T5" fmla="*/ 3 h 9"/>
                <a:gd name="T6" fmla="*/ 1 w 7"/>
                <a:gd name="T7" fmla="*/ 3 h 9"/>
                <a:gd name="T8" fmla="*/ 3 w 7"/>
                <a:gd name="T9" fmla="*/ 3 h 9"/>
                <a:gd name="T10" fmla="*/ 3 w 7"/>
                <a:gd name="T11" fmla="*/ 3 h 9"/>
                <a:gd name="T12" fmla="*/ 3 w 7"/>
                <a:gd name="T13" fmla="*/ 4 h 9"/>
                <a:gd name="T14" fmla="*/ 4 w 7"/>
                <a:gd name="T15" fmla="*/ 5 h 9"/>
                <a:gd name="T16" fmla="*/ 3 w 7"/>
                <a:gd name="T17" fmla="*/ 4 h 9"/>
                <a:gd name="T18" fmla="*/ 0 w 7"/>
                <a:gd name="T19" fmla="*/ 0 h 9"/>
                <a:gd name="T20" fmla="*/ 0 w 7"/>
                <a:gd name="T21" fmla="*/ 0 h 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"/>
                <a:gd name="T34" fmla="*/ 0 h 9"/>
                <a:gd name="T35" fmla="*/ 7 w 7"/>
                <a:gd name="T36" fmla="*/ 9 h 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" h="9">
                  <a:moveTo>
                    <a:pt x="0" y="0"/>
                  </a:moveTo>
                  <a:lnTo>
                    <a:pt x="0" y="4"/>
                  </a:lnTo>
                  <a:lnTo>
                    <a:pt x="1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8"/>
                  </a:lnTo>
                  <a:lnTo>
                    <a:pt x="7" y="9"/>
                  </a:lnTo>
                  <a:lnTo>
                    <a:pt x="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Freeform 114"/>
            <p:cNvSpPr>
              <a:spLocks/>
            </p:cNvSpPr>
            <p:nvPr/>
          </p:nvSpPr>
          <p:spPr bwMode="auto">
            <a:xfrm>
              <a:off x="5235" y="3524"/>
              <a:ext cx="58" cy="85"/>
            </a:xfrm>
            <a:custGeom>
              <a:avLst/>
              <a:gdLst>
                <a:gd name="T0" fmla="*/ 0 w 115"/>
                <a:gd name="T1" fmla="*/ 16 h 170"/>
                <a:gd name="T2" fmla="*/ 0 w 115"/>
                <a:gd name="T3" fmla="*/ 52 h 170"/>
                <a:gd name="T4" fmla="*/ 3 w 115"/>
                <a:gd name="T5" fmla="*/ 58 h 170"/>
                <a:gd name="T6" fmla="*/ 5 w 115"/>
                <a:gd name="T7" fmla="*/ 63 h 170"/>
                <a:gd name="T8" fmla="*/ 8 w 115"/>
                <a:gd name="T9" fmla="*/ 67 h 170"/>
                <a:gd name="T10" fmla="*/ 12 w 115"/>
                <a:gd name="T11" fmla="*/ 69 h 170"/>
                <a:gd name="T12" fmla="*/ 16 w 115"/>
                <a:gd name="T13" fmla="*/ 72 h 170"/>
                <a:gd name="T14" fmla="*/ 22 w 115"/>
                <a:gd name="T15" fmla="*/ 76 h 170"/>
                <a:gd name="T16" fmla="*/ 28 w 115"/>
                <a:gd name="T17" fmla="*/ 80 h 170"/>
                <a:gd name="T18" fmla="*/ 35 w 115"/>
                <a:gd name="T19" fmla="*/ 85 h 170"/>
                <a:gd name="T20" fmla="*/ 38 w 115"/>
                <a:gd name="T21" fmla="*/ 85 h 170"/>
                <a:gd name="T22" fmla="*/ 42 w 115"/>
                <a:gd name="T23" fmla="*/ 85 h 170"/>
                <a:gd name="T24" fmla="*/ 45 w 115"/>
                <a:gd name="T25" fmla="*/ 85 h 170"/>
                <a:gd name="T26" fmla="*/ 48 w 115"/>
                <a:gd name="T27" fmla="*/ 85 h 170"/>
                <a:gd name="T28" fmla="*/ 50 w 115"/>
                <a:gd name="T29" fmla="*/ 84 h 170"/>
                <a:gd name="T30" fmla="*/ 53 w 115"/>
                <a:gd name="T31" fmla="*/ 82 h 170"/>
                <a:gd name="T32" fmla="*/ 56 w 115"/>
                <a:gd name="T33" fmla="*/ 81 h 170"/>
                <a:gd name="T34" fmla="*/ 58 w 115"/>
                <a:gd name="T35" fmla="*/ 80 h 170"/>
                <a:gd name="T36" fmla="*/ 56 w 115"/>
                <a:gd name="T37" fmla="*/ 71 h 170"/>
                <a:gd name="T38" fmla="*/ 52 w 115"/>
                <a:gd name="T39" fmla="*/ 60 h 170"/>
                <a:gd name="T40" fmla="*/ 45 w 115"/>
                <a:gd name="T41" fmla="*/ 47 h 170"/>
                <a:gd name="T42" fmla="*/ 37 w 115"/>
                <a:gd name="T43" fmla="*/ 34 h 170"/>
                <a:gd name="T44" fmla="*/ 27 w 115"/>
                <a:gd name="T45" fmla="*/ 21 h 170"/>
                <a:gd name="T46" fmla="*/ 19 w 115"/>
                <a:gd name="T47" fmla="*/ 11 h 170"/>
                <a:gd name="T48" fmla="*/ 11 w 115"/>
                <a:gd name="T49" fmla="*/ 4 h 170"/>
                <a:gd name="T50" fmla="*/ 4 w 115"/>
                <a:gd name="T51" fmla="*/ 0 h 170"/>
                <a:gd name="T52" fmla="*/ 3 w 115"/>
                <a:gd name="T53" fmla="*/ 5 h 170"/>
                <a:gd name="T54" fmla="*/ 3 w 115"/>
                <a:gd name="T55" fmla="*/ 9 h 170"/>
                <a:gd name="T56" fmla="*/ 1 w 115"/>
                <a:gd name="T57" fmla="*/ 13 h 170"/>
                <a:gd name="T58" fmla="*/ 0 w 115"/>
                <a:gd name="T59" fmla="*/ 16 h 17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5"/>
                <a:gd name="T91" fmla="*/ 0 h 170"/>
                <a:gd name="T92" fmla="*/ 115 w 115"/>
                <a:gd name="T93" fmla="*/ 170 h 17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5" h="170">
                  <a:moveTo>
                    <a:pt x="0" y="32"/>
                  </a:moveTo>
                  <a:lnTo>
                    <a:pt x="0" y="103"/>
                  </a:lnTo>
                  <a:lnTo>
                    <a:pt x="5" y="116"/>
                  </a:lnTo>
                  <a:lnTo>
                    <a:pt x="9" y="125"/>
                  </a:lnTo>
                  <a:lnTo>
                    <a:pt x="16" y="133"/>
                  </a:lnTo>
                  <a:lnTo>
                    <a:pt x="23" y="138"/>
                  </a:lnTo>
                  <a:lnTo>
                    <a:pt x="32" y="144"/>
                  </a:lnTo>
                  <a:lnTo>
                    <a:pt x="44" y="151"/>
                  </a:lnTo>
                  <a:lnTo>
                    <a:pt x="55" y="159"/>
                  </a:lnTo>
                  <a:lnTo>
                    <a:pt x="70" y="170"/>
                  </a:lnTo>
                  <a:lnTo>
                    <a:pt x="76" y="170"/>
                  </a:lnTo>
                  <a:lnTo>
                    <a:pt x="83" y="170"/>
                  </a:lnTo>
                  <a:lnTo>
                    <a:pt x="89" y="170"/>
                  </a:lnTo>
                  <a:lnTo>
                    <a:pt x="95" y="170"/>
                  </a:lnTo>
                  <a:lnTo>
                    <a:pt x="100" y="168"/>
                  </a:lnTo>
                  <a:lnTo>
                    <a:pt x="105" y="164"/>
                  </a:lnTo>
                  <a:lnTo>
                    <a:pt x="111" y="162"/>
                  </a:lnTo>
                  <a:lnTo>
                    <a:pt x="115" y="160"/>
                  </a:lnTo>
                  <a:lnTo>
                    <a:pt x="112" y="142"/>
                  </a:lnTo>
                  <a:lnTo>
                    <a:pt x="103" y="119"/>
                  </a:lnTo>
                  <a:lnTo>
                    <a:pt x="89" y="94"/>
                  </a:lnTo>
                  <a:lnTo>
                    <a:pt x="73" y="68"/>
                  </a:lnTo>
                  <a:lnTo>
                    <a:pt x="54" y="42"/>
                  </a:lnTo>
                  <a:lnTo>
                    <a:pt x="37" y="22"/>
                  </a:lnTo>
                  <a:lnTo>
                    <a:pt x="21" y="7"/>
                  </a:lnTo>
                  <a:lnTo>
                    <a:pt x="8" y="0"/>
                  </a:lnTo>
                  <a:lnTo>
                    <a:pt x="6" y="9"/>
                  </a:lnTo>
                  <a:lnTo>
                    <a:pt x="5" y="17"/>
                  </a:lnTo>
                  <a:lnTo>
                    <a:pt x="2" y="2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115"/>
            <p:cNvSpPr>
              <a:spLocks/>
            </p:cNvSpPr>
            <p:nvPr/>
          </p:nvSpPr>
          <p:spPr bwMode="auto">
            <a:xfrm>
              <a:off x="5231" y="3540"/>
              <a:ext cx="4" cy="36"/>
            </a:xfrm>
            <a:custGeom>
              <a:avLst/>
              <a:gdLst>
                <a:gd name="T0" fmla="*/ 4 w 8"/>
                <a:gd name="T1" fmla="*/ 36 h 71"/>
                <a:gd name="T2" fmla="*/ 4 w 8"/>
                <a:gd name="T3" fmla="*/ 0 h 71"/>
                <a:gd name="T4" fmla="*/ 3 w 8"/>
                <a:gd name="T5" fmla="*/ 3 h 71"/>
                <a:gd name="T6" fmla="*/ 1 w 8"/>
                <a:gd name="T7" fmla="*/ 7 h 71"/>
                <a:gd name="T8" fmla="*/ 1 w 8"/>
                <a:gd name="T9" fmla="*/ 11 h 71"/>
                <a:gd name="T10" fmla="*/ 0 w 8"/>
                <a:gd name="T11" fmla="*/ 17 h 71"/>
                <a:gd name="T12" fmla="*/ 1 w 8"/>
                <a:gd name="T13" fmla="*/ 23 h 71"/>
                <a:gd name="T14" fmla="*/ 2 w 8"/>
                <a:gd name="T15" fmla="*/ 27 h 71"/>
                <a:gd name="T16" fmla="*/ 3 w 8"/>
                <a:gd name="T17" fmla="*/ 32 h 71"/>
                <a:gd name="T18" fmla="*/ 4 w 8"/>
                <a:gd name="T19" fmla="*/ 36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71"/>
                <a:gd name="T32" fmla="*/ 8 w 8"/>
                <a:gd name="T33" fmla="*/ 71 h 7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71">
                  <a:moveTo>
                    <a:pt x="8" y="71"/>
                  </a:moveTo>
                  <a:lnTo>
                    <a:pt x="8" y="0"/>
                  </a:lnTo>
                  <a:lnTo>
                    <a:pt x="5" y="6"/>
                  </a:lnTo>
                  <a:lnTo>
                    <a:pt x="2" y="13"/>
                  </a:lnTo>
                  <a:lnTo>
                    <a:pt x="1" y="22"/>
                  </a:lnTo>
                  <a:lnTo>
                    <a:pt x="0" y="33"/>
                  </a:lnTo>
                  <a:lnTo>
                    <a:pt x="2" y="45"/>
                  </a:lnTo>
                  <a:lnTo>
                    <a:pt x="4" y="54"/>
                  </a:lnTo>
                  <a:lnTo>
                    <a:pt x="6" y="63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Freeform 116"/>
            <p:cNvSpPr>
              <a:spLocks/>
            </p:cNvSpPr>
            <p:nvPr/>
          </p:nvSpPr>
          <p:spPr bwMode="auto">
            <a:xfrm>
              <a:off x="5039" y="3403"/>
              <a:ext cx="196" cy="192"/>
            </a:xfrm>
            <a:custGeom>
              <a:avLst/>
              <a:gdLst>
                <a:gd name="T0" fmla="*/ 196 w 391"/>
                <a:gd name="T1" fmla="*/ 190 h 383"/>
                <a:gd name="T2" fmla="*/ 186 w 391"/>
                <a:gd name="T3" fmla="*/ 173 h 383"/>
                <a:gd name="T4" fmla="*/ 180 w 391"/>
                <a:gd name="T5" fmla="*/ 154 h 383"/>
                <a:gd name="T6" fmla="*/ 185 w 391"/>
                <a:gd name="T7" fmla="*/ 138 h 383"/>
                <a:gd name="T8" fmla="*/ 191 w 391"/>
                <a:gd name="T9" fmla="*/ 119 h 383"/>
                <a:gd name="T10" fmla="*/ 180 w 391"/>
                <a:gd name="T11" fmla="*/ 112 h 383"/>
                <a:gd name="T12" fmla="*/ 170 w 391"/>
                <a:gd name="T13" fmla="*/ 106 h 383"/>
                <a:gd name="T14" fmla="*/ 160 w 391"/>
                <a:gd name="T15" fmla="*/ 99 h 383"/>
                <a:gd name="T16" fmla="*/ 151 w 391"/>
                <a:gd name="T17" fmla="*/ 92 h 383"/>
                <a:gd name="T18" fmla="*/ 140 w 391"/>
                <a:gd name="T19" fmla="*/ 84 h 383"/>
                <a:gd name="T20" fmla="*/ 113 w 391"/>
                <a:gd name="T21" fmla="*/ 70 h 383"/>
                <a:gd name="T22" fmla="*/ 85 w 391"/>
                <a:gd name="T23" fmla="*/ 56 h 383"/>
                <a:gd name="T24" fmla="*/ 69 w 391"/>
                <a:gd name="T25" fmla="*/ 48 h 383"/>
                <a:gd name="T26" fmla="*/ 52 w 391"/>
                <a:gd name="T27" fmla="*/ 35 h 383"/>
                <a:gd name="T28" fmla="*/ 35 w 391"/>
                <a:gd name="T29" fmla="*/ 23 h 383"/>
                <a:gd name="T30" fmla="*/ 18 w 391"/>
                <a:gd name="T31" fmla="*/ 12 h 383"/>
                <a:gd name="T32" fmla="*/ 0 w 391"/>
                <a:gd name="T33" fmla="*/ 0 h 383"/>
                <a:gd name="T34" fmla="*/ 9 w 391"/>
                <a:gd name="T35" fmla="*/ 13 h 383"/>
                <a:gd name="T36" fmla="*/ 27 w 391"/>
                <a:gd name="T37" fmla="*/ 42 h 383"/>
                <a:gd name="T38" fmla="*/ 46 w 391"/>
                <a:gd name="T39" fmla="*/ 71 h 383"/>
                <a:gd name="T40" fmla="*/ 55 w 391"/>
                <a:gd name="T41" fmla="*/ 85 h 383"/>
                <a:gd name="T42" fmla="*/ 62 w 391"/>
                <a:gd name="T43" fmla="*/ 99 h 383"/>
                <a:gd name="T44" fmla="*/ 69 w 391"/>
                <a:gd name="T45" fmla="*/ 114 h 383"/>
                <a:gd name="T46" fmla="*/ 82 w 391"/>
                <a:gd name="T47" fmla="*/ 127 h 383"/>
                <a:gd name="T48" fmla="*/ 93 w 391"/>
                <a:gd name="T49" fmla="*/ 134 h 383"/>
                <a:gd name="T50" fmla="*/ 105 w 391"/>
                <a:gd name="T51" fmla="*/ 141 h 383"/>
                <a:gd name="T52" fmla="*/ 119 w 391"/>
                <a:gd name="T53" fmla="*/ 152 h 383"/>
                <a:gd name="T54" fmla="*/ 127 w 391"/>
                <a:gd name="T55" fmla="*/ 157 h 383"/>
                <a:gd name="T56" fmla="*/ 136 w 391"/>
                <a:gd name="T57" fmla="*/ 161 h 383"/>
                <a:gd name="T58" fmla="*/ 145 w 391"/>
                <a:gd name="T59" fmla="*/ 165 h 383"/>
                <a:gd name="T60" fmla="*/ 153 w 391"/>
                <a:gd name="T61" fmla="*/ 171 h 383"/>
                <a:gd name="T62" fmla="*/ 161 w 391"/>
                <a:gd name="T63" fmla="*/ 175 h 383"/>
                <a:gd name="T64" fmla="*/ 169 w 391"/>
                <a:gd name="T65" fmla="*/ 179 h 383"/>
                <a:gd name="T66" fmla="*/ 175 w 391"/>
                <a:gd name="T67" fmla="*/ 181 h 383"/>
                <a:gd name="T68" fmla="*/ 182 w 391"/>
                <a:gd name="T69" fmla="*/ 184 h 383"/>
                <a:gd name="T70" fmla="*/ 189 w 391"/>
                <a:gd name="T71" fmla="*/ 189 h 383"/>
                <a:gd name="T72" fmla="*/ 196 w 391"/>
                <a:gd name="T73" fmla="*/ 192 h 38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1"/>
                <a:gd name="T112" fmla="*/ 0 h 383"/>
                <a:gd name="T113" fmla="*/ 391 w 391"/>
                <a:gd name="T114" fmla="*/ 383 h 38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1" h="383">
                  <a:moveTo>
                    <a:pt x="391" y="383"/>
                  </a:moveTo>
                  <a:lnTo>
                    <a:pt x="391" y="379"/>
                  </a:lnTo>
                  <a:lnTo>
                    <a:pt x="380" y="363"/>
                  </a:lnTo>
                  <a:lnTo>
                    <a:pt x="372" y="345"/>
                  </a:lnTo>
                  <a:lnTo>
                    <a:pt x="365" y="327"/>
                  </a:lnTo>
                  <a:lnTo>
                    <a:pt x="359" y="307"/>
                  </a:lnTo>
                  <a:lnTo>
                    <a:pt x="363" y="297"/>
                  </a:lnTo>
                  <a:lnTo>
                    <a:pt x="369" y="276"/>
                  </a:lnTo>
                  <a:lnTo>
                    <a:pt x="376" y="253"/>
                  </a:lnTo>
                  <a:lnTo>
                    <a:pt x="381" y="238"/>
                  </a:lnTo>
                  <a:lnTo>
                    <a:pt x="370" y="231"/>
                  </a:lnTo>
                  <a:lnTo>
                    <a:pt x="360" y="224"/>
                  </a:lnTo>
                  <a:lnTo>
                    <a:pt x="350" y="217"/>
                  </a:lnTo>
                  <a:lnTo>
                    <a:pt x="339" y="211"/>
                  </a:lnTo>
                  <a:lnTo>
                    <a:pt x="329" y="205"/>
                  </a:lnTo>
                  <a:lnTo>
                    <a:pt x="320" y="198"/>
                  </a:lnTo>
                  <a:lnTo>
                    <a:pt x="311" y="191"/>
                  </a:lnTo>
                  <a:lnTo>
                    <a:pt x="302" y="183"/>
                  </a:lnTo>
                  <a:lnTo>
                    <a:pt x="297" y="177"/>
                  </a:lnTo>
                  <a:lnTo>
                    <a:pt x="279" y="168"/>
                  </a:lnTo>
                  <a:lnTo>
                    <a:pt x="255" y="154"/>
                  </a:lnTo>
                  <a:lnTo>
                    <a:pt x="226" y="139"/>
                  </a:lnTo>
                  <a:lnTo>
                    <a:pt x="197" y="125"/>
                  </a:lnTo>
                  <a:lnTo>
                    <a:pt x="170" y="112"/>
                  </a:lnTo>
                  <a:lnTo>
                    <a:pt x="149" y="101"/>
                  </a:lnTo>
                  <a:lnTo>
                    <a:pt x="138" y="95"/>
                  </a:lnTo>
                  <a:lnTo>
                    <a:pt x="121" y="83"/>
                  </a:lnTo>
                  <a:lnTo>
                    <a:pt x="103" y="70"/>
                  </a:lnTo>
                  <a:lnTo>
                    <a:pt x="87" y="57"/>
                  </a:lnTo>
                  <a:lnTo>
                    <a:pt x="70" y="46"/>
                  </a:lnTo>
                  <a:lnTo>
                    <a:pt x="53" y="34"/>
                  </a:lnTo>
                  <a:lnTo>
                    <a:pt x="36" y="23"/>
                  </a:lnTo>
                  <a:lnTo>
                    <a:pt x="18" y="11"/>
                  </a:lnTo>
                  <a:lnTo>
                    <a:pt x="0" y="0"/>
                  </a:lnTo>
                  <a:lnTo>
                    <a:pt x="4" y="7"/>
                  </a:lnTo>
                  <a:lnTo>
                    <a:pt x="17" y="26"/>
                  </a:lnTo>
                  <a:lnTo>
                    <a:pt x="34" y="53"/>
                  </a:lnTo>
                  <a:lnTo>
                    <a:pt x="54" y="84"/>
                  </a:lnTo>
                  <a:lnTo>
                    <a:pt x="74" y="114"/>
                  </a:lnTo>
                  <a:lnTo>
                    <a:pt x="92" y="141"/>
                  </a:lnTo>
                  <a:lnTo>
                    <a:pt x="104" y="161"/>
                  </a:lnTo>
                  <a:lnTo>
                    <a:pt x="109" y="169"/>
                  </a:lnTo>
                  <a:lnTo>
                    <a:pt x="118" y="185"/>
                  </a:lnTo>
                  <a:lnTo>
                    <a:pt x="124" y="197"/>
                  </a:lnTo>
                  <a:lnTo>
                    <a:pt x="131" y="208"/>
                  </a:lnTo>
                  <a:lnTo>
                    <a:pt x="138" y="228"/>
                  </a:lnTo>
                  <a:lnTo>
                    <a:pt x="150" y="243"/>
                  </a:lnTo>
                  <a:lnTo>
                    <a:pt x="163" y="253"/>
                  </a:lnTo>
                  <a:lnTo>
                    <a:pt x="175" y="261"/>
                  </a:lnTo>
                  <a:lnTo>
                    <a:pt x="186" y="268"/>
                  </a:lnTo>
                  <a:lnTo>
                    <a:pt x="197" y="275"/>
                  </a:lnTo>
                  <a:lnTo>
                    <a:pt x="209" y="282"/>
                  </a:lnTo>
                  <a:lnTo>
                    <a:pt x="222" y="291"/>
                  </a:lnTo>
                  <a:lnTo>
                    <a:pt x="237" y="304"/>
                  </a:lnTo>
                  <a:lnTo>
                    <a:pt x="245" y="310"/>
                  </a:lnTo>
                  <a:lnTo>
                    <a:pt x="254" y="314"/>
                  </a:lnTo>
                  <a:lnTo>
                    <a:pt x="262" y="319"/>
                  </a:lnTo>
                  <a:lnTo>
                    <a:pt x="271" y="322"/>
                  </a:lnTo>
                  <a:lnTo>
                    <a:pt x="279" y="327"/>
                  </a:lnTo>
                  <a:lnTo>
                    <a:pt x="289" y="330"/>
                  </a:lnTo>
                  <a:lnTo>
                    <a:pt x="297" y="335"/>
                  </a:lnTo>
                  <a:lnTo>
                    <a:pt x="305" y="341"/>
                  </a:lnTo>
                  <a:lnTo>
                    <a:pt x="315" y="346"/>
                  </a:lnTo>
                  <a:lnTo>
                    <a:pt x="322" y="350"/>
                  </a:lnTo>
                  <a:lnTo>
                    <a:pt x="329" y="355"/>
                  </a:lnTo>
                  <a:lnTo>
                    <a:pt x="338" y="358"/>
                  </a:lnTo>
                  <a:lnTo>
                    <a:pt x="344" y="359"/>
                  </a:lnTo>
                  <a:lnTo>
                    <a:pt x="350" y="361"/>
                  </a:lnTo>
                  <a:lnTo>
                    <a:pt x="357" y="365"/>
                  </a:lnTo>
                  <a:lnTo>
                    <a:pt x="363" y="368"/>
                  </a:lnTo>
                  <a:lnTo>
                    <a:pt x="370" y="373"/>
                  </a:lnTo>
                  <a:lnTo>
                    <a:pt x="377" y="378"/>
                  </a:lnTo>
                  <a:lnTo>
                    <a:pt x="384" y="381"/>
                  </a:lnTo>
                  <a:lnTo>
                    <a:pt x="391" y="383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Freeform 117"/>
            <p:cNvSpPr>
              <a:spLocks/>
            </p:cNvSpPr>
            <p:nvPr/>
          </p:nvSpPr>
          <p:spPr bwMode="auto">
            <a:xfrm>
              <a:off x="4238" y="3482"/>
              <a:ext cx="71" cy="122"/>
            </a:xfrm>
            <a:custGeom>
              <a:avLst/>
              <a:gdLst>
                <a:gd name="T0" fmla="*/ 19 w 142"/>
                <a:gd name="T1" fmla="*/ 101 h 243"/>
                <a:gd name="T2" fmla="*/ 13 w 142"/>
                <a:gd name="T3" fmla="*/ 93 h 243"/>
                <a:gd name="T4" fmla="*/ 7 w 142"/>
                <a:gd name="T5" fmla="*/ 81 h 243"/>
                <a:gd name="T6" fmla="*/ 3 w 142"/>
                <a:gd name="T7" fmla="*/ 67 h 243"/>
                <a:gd name="T8" fmla="*/ 1 w 142"/>
                <a:gd name="T9" fmla="*/ 52 h 243"/>
                <a:gd name="T10" fmla="*/ 0 w 142"/>
                <a:gd name="T11" fmla="*/ 37 h 243"/>
                <a:gd name="T12" fmla="*/ 2 w 142"/>
                <a:gd name="T13" fmla="*/ 23 h 243"/>
                <a:gd name="T14" fmla="*/ 6 w 142"/>
                <a:gd name="T15" fmla="*/ 12 h 243"/>
                <a:gd name="T16" fmla="*/ 13 w 142"/>
                <a:gd name="T17" fmla="*/ 5 h 243"/>
                <a:gd name="T18" fmla="*/ 30 w 142"/>
                <a:gd name="T19" fmla="*/ 0 h 243"/>
                <a:gd name="T20" fmla="*/ 44 w 142"/>
                <a:gd name="T21" fmla="*/ 2 h 243"/>
                <a:gd name="T22" fmla="*/ 55 w 142"/>
                <a:gd name="T23" fmla="*/ 11 h 243"/>
                <a:gd name="T24" fmla="*/ 63 w 142"/>
                <a:gd name="T25" fmla="*/ 24 h 243"/>
                <a:gd name="T26" fmla="*/ 68 w 142"/>
                <a:gd name="T27" fmla="*/ 40 h 243"/>
                <a:gd name="T28" fmla="*/ 71 w 142"/>
                <a:gd name="T29" fmla="*/ 57 h 243"/>
                <a:gd name="T30" fmla="*/ 71 w 142"/>
                <a:gd name="T31" fmla="*/ 73 h 243"/>
                <a:gd name="T32" fmla="*/ 69 w 142"/>
                <a:gd name="T33" fmla="*/ 88 h 243"/>
                <a:gd name="T34" fmla="*/ 65 w 142"/>
                <a:gd name="T35" fmla="*/ 100 h 243"/>
                <a:gd name="T36" fmla="*/ 61 w 142"/>
                <a:gd name="T37" fmla="*/ 109 h 243"/>
                <a:gd name="T38" fmla="*/ 56 w 142"/>
                <a:gd name="T39" fmla="*/ 116 h 243"/>
                <a:gd name="T40" fmla="*/ 51 w 142"/>
                <a:gd name="T41" fmla="*/ 120 h 243"/>
                <a:gd name="T42" fmla="*/ 44 w 142"/>
                <a:gd name="T43" fmla="*/ 122 h 243"/>
                <a:gd name="T44" fmla="*/ 37 w 142"/>
                <a:gd name="T45" fmla="*/ 119 h 243"/>
                <a:gd name="T46" fmla="*/ 29 w 142"/>
                <a:gd name="T47" fmla="*/ 112 h 243"/>
                <a:gd name="T48" fmla="*/ 19 w 142"/>
                <a:gd name="T49" fmla="*/ 101 h 2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2"/>
                <a:gd name="T76" fmla="*/ 0 h 243"/>
                <a:gd name="T77" fmla="*/ 142 w 142"/>
                <a:gd name="T78" fmla="*/ 243 h 24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2" h="243">
                  <a:moveTo>
                    <a:pt x="38" y="201"/>
                  </a:moveTo>
                  <a:lnTo>
                    <a:pt x="25" y="185"/>
                  </a:lnTo>
                  <a:lnTo>
                    <a:pt x="13" y="161"/>
                  </a:lnTo>
                  <a:lnTo>
                    <a:pt x="5" y="133"/>
                  </a:lnTo>
                  <a:lnTo>
                    <a:pt x="1" y="103"/>
                  </a:lnTo>
                  <a:lnTo>
                    <a:pt x="0" y="73"/>
                  </a:lnTo>
                  <a:lnTo>
                    <a:pt x="3" y="46"/>
                  </a:lnTo>
                  <a:lnTo>
                    <a:pt x="12" y="24"/>
                  </a:lnTo>
                  <a:lnTo>
                    <a:pt x="26" y="9"/>
                  </a:lnTo>
                  <a:lnTo>
                    <a:pt x="60" y="0"/>
                  </a:lnTo>
                  <a:lnTo>
                    <a:pt x="87" y="4"/>
                  </a:lnTo>
                  <a:lnTo>
                    <a:pt x="109" y="22"/>
                  </a:lnTo>
                  <a:lnTo>
                    <a:pt x="125" y="47"/>
                  </a:lnTo>
                  <a:lnTo>
                    <a:pt x="136" y="79"/>
                  </a:lnTo>
                  <a:lnTo>
                    <a:pt x="141" y="113"/>
                  </a:lnTo>
                  <a:lnTo>
                    <a:pt x="142" y="146"/>
                  </a:lnTo>
                  <a:lnTo>
                    <a:pt x="138" y="176"/>
                  </a:lnTo>
                  <a:lnTo>
                    <a:pt x="129" y="199"/>
                  </a:lnTo>
                  <a:lnTo>
                    <a:pt x="121" y="217"/>
                  </a:lnTo>
                  <a:lnTo>
                    <a:pt x="111" y="231"/>
                  </a:lnTo>
                  <a:lnTo>
                    <a:pt x="101" y="240"/>
                  </a:lnTo>
                  <a:lnTo>
                    <a:pt x="88" y="243"/>
                  </a:lnTo>
                  <a:lnTo>
                    <a:pt x="74" y="237"/>
                  </a:lnTo>
                  <a:lnTo>
                    <a:pt x="58" y="224"/>
                  </a:lnTo>
                  <a:lnTo>
                    <a:pt x="38" y="20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Freeform 118"/>
            <p:cNvSpPr>
              <a:spLocks/>
            </p:cNvSpPr>
            <p:nvPr/>
          </p:nvSpPr>
          <p:spPr bwMode="auto">
            <a:xfrm>
              <a:off x="4838" y="3349"/>
              <a:ext cx="71" cy="253"/>
            </a:xfrm>
            <a:custGeom>
              <a:avLst/>
              <a:gdLst>
                <a:gd name="T0" fmla="*/ 65 w 140"/>
                <a:gd name="T1" fmla="*/ 238 h 505"/>
                <a:gd name="T2" fmla="*/ 60 w 140"/>
                <a:gd name="T3" fmla="*/ 218 h 505"/>
                <a:gd name="T4" fmla="*/ 56 w 140"/>
                <a:gd name="T5" fmla="*/ 203 h 505"/>
                <a:gd name="T6" fmla="*/ 54 w 140"/>
                <a:gd name="T7" fmla="*/ 186 h 505"/>
                <a:gd name="T8" fmla="*/ 49 w 140"/>
                <a:gd name="T9" fmla="*/ 169 h 505"/>
                <a:gd name="T10" fmla="*/ 45 w 140"/>
                <a:gd name="T11" fmla="*/ 160 h 505"/>
                <a:gd name="T12" fmla="*/ 40 w 140"/>
                <a:gd name="T13" fmla="*/ 151 h 505"/>
                <a:gd name="T14" fmla="*/ 36 w 140"/>
                <a:gd name="T15" fmla="*/ 141 h 505"/>
                <a:gd name="T16" fmla="*/ 31 w 140"/>
                <a:gd name="T17" fmla="*/ 120 h 505"/>
                <a:gd name="T18" fmla="*/ 25 w 140"/>
                <a:gd name="T19" fmla="*/ 91 h 505"/>
                <a:gd name="T20" fmla="*/ 21 w 140"/>
                <a:gd name="T21" fmla="*/ 73 h 505"/>
                <a:gd name="T22" fmla="*/ 17 w 140"/>
                <a:gd name="T23" fmla="*/ 67 h 505"/>
                <a:gd name="T24" fmla="*/ 12 w 140"/>
                <a:gd name="T25" fmla="*/ 48 h 505"/>
                <a:gd name="T26" fmla="*/ 4 w 140"/>
                <a:gd name="T27" fmla="*/ 16 h 505"/>
                <a:gd name="T28" fmla="*/ 1 w 140"/>
                <a:gd name="T29" fmla="*/ 1 h 505"/>
                <a:gd name="T30" fmla="*/ 3 w 140"/>
                <a:gd name="T31" fmla="*/ 4 h 505"/>
                <a:gd name="T32" fmla="*/ 6 w 140"/>
                <a:gd name="T33" fmla="*/ 17 h 505"/>
                <a:gd name="T34" fmla="*/ 14 w 140"/>
                <a:gd name="T35" fmla="*/ 45 h 505"/>
                <a:gd name="T36" fmla="*/ 21 w 140"/>
                <a:gd name="T37" fmla="*/ 69 h 505"/>
                <a:gd name="T38" fmla="*/ 25 w 140"/>
                <a:gd name="T39" fmla="*/ 74 h 505"/>
                <a:gd name="T40" fmla="*/ 28 w 140"/>
                <a:gd name="T41" fmla="*/ 91 h 505"/>
                <a:gd name="T42" fmla="*/ 33 w 140"/>
                <a:gd name="T43" fmla="*/ 115 h 505"/>
                <a:gd name="T44" fmla="*/ 37 w 140"/>
                <a:gd name="T45" fmla="*/ 133 h 505"/>
                <a:gd name="T46" fmla="*/ 40 w 140"/>
                <a:gd name="T47" fmla="*/ 141 h 505"/>
                <a:gd name="T48" fmla="*/ 49 w 140"/>
                <a:gd name="T49" fmla="*/ 159 h 505"/>
                <a:gd name="T50" fmla="*/ 56 w 140"/>
                <a:gd name="T51" fmla="*/ 172 h 505"/>
                <a:gd name="T52" fmla="*/ 59 w 140"/>
                <a:gd name="T53" fmla="*/ 188 h 505"/>
                <a:gd name="T54" fmla="*/ 62 w 140"/>
                <a:gd name="T55" fmla="*/ 207 h 505"/>
                <a:gd name="T56" fmla="*/ 65 w 140"/>
                <a:gd name="T57" fmla="*/ 221 h 505"/>
                <a:gd name="T58" fmla="*/ 68 w 140"/>
                <a:gd name="T59" fmla="*/ 230 h 505"/>
                <a:gd name="T60" fmla="*/ 70 w 140"/>
                <a:gd name="T61" fmla="*/ 248 h 505"/>
                <a:gd name="T62" fmla="*/ 69 w 140"/>
                <a:gd name="T63" fmla="*/ 253 h 50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0"/>
                <a:gd name="T97" fmla="*/ 0 h 505"/>
                <a:gd name="T98" fmla="*/ 140 w 140"/>
                <a:gd name="T99" fmla="*/ 505 h 50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0" h="505">
                  <a:moveTo>
                    <a:pt x="136" y="505"/>
                  </a:moveTo>
                  <a:lnTo>
                    <a:pt x="129" y="476"/>
                  </a:lnTo>
                  <a:lnTo>
                    <a:pt x="123" y="453"/>
                  </a:lnTo>
                  <a:lnTo>
                    <a:pt x="118" y="435"/>
                  </a:lnTo>
                  <a:lnTo>
                    <a:pt x="115" y="420"/>
                  </a:lnTo>
                  <a:lnTo>
                    <a:pt x="111" y="405"/>
                  </a:lnTo>
                  <a:lnTo>
                    <a:pt x="109" y="390"/>
                  </a:lnTo>
                  <a:lnTo>
                    <a:pt x="106" y="372"/>
                  </a:lnTo>
                  <a:lnTo>
                    <a:pt x="101" y="349"/>
                  </a:lnTo>
                  <a:lnTo>
                    <a:pt x="96" y="338"/>
                  </a:lnTo>
                  <a:lnTo>
                    <a:pt x="93" y="329"/>
                  </a:lnTo>
                  <a:lnTo>
                    <a:pt x="88" y="320"/>
                  </a:lnTo>
                  <a:lnTo>
                    <a:pt x="84" y="311"/>
                  </a:lnTo>
                  <a:lnTo>
                    <a:pt x="79" y="301"/>
                  </a:lnTo>
                  <a:lnTo>
                    <a:pt x="76" y="291"/>
                  </a:lnTo>
                  <a:lnTo>
                    <a:pt x="71" y="281"/>
                  </a:lnTo>
                  <a:lnTo>
                    <a:pt x="66" y="269"/>
                  </a:lnTo>
                  <a:lnTo>
                    <a:pt x="61" y="240"/>
                  </a:lnTo>
                  <a:lnTo>
                    <a:pt x="55" y="212"/>
                  </a:lnTo>
                  <a:lnTo>
                    <a:pt x="49" y="182"/>
                  </a:lnTo>
                  <a:lnTo>
                    <a:pt x="43" y="152"/>
                  </a:lnTo>
                  <a:lnTo>
                    <a:pt x="41" y="146"/>
                  </a:lnTo>
                  <a:lnTo>
                    <a:pt x="38" y="140"/>
                  </a:lnTo>
                  <a:lnTo>
                    <a:pt x="34" y="134"/>
                  </a:lnTo>
                  <a:lnTo>
                    <a:pt x="31" y="129"/>
                  </a:lnTo>
                  <a:lnTo>
                    <a:pt x="24" y="96"/>
                  </a:lnTo>
                  <a:lnTo>
                    <a:pt x="16" y="64"/>
                  </a:lnTo>
                  <a:lnTo>
                    <a:pt x="8" y="32"/>
                  </a:lnTo>
                  <a:lnTo>
                    <a:pt x="0" y="0"/>
                  </a:lnTo>
                  <a:lnTo>
                    <a:pt x="1" y="1"/>
                  </a:lnTo>
                  <a:lnTo>
                    <a:pt x="3" y="3"/>
                  </a:lnTo>
                  <a:lnTo>
                    <a:pt x="5" y="8"/>
                  </a:lnTo>
                  <a:lnTo>
                    <a:pt x="8" y="18"/>
                  </a:lnTo>
                  <a:lnTo>
                    <a:pt x="12" y="33"/>
                  </a:lnTo>
                  <a:lnTo>
                    <a:pt x="19" y="57"/>
                  </a:lnTo>
                  <a:lnTo>
                    <a:pt x="28" y="90"/>
                  </a:lnTo>
                  <a:lnTo>
                    <a:pt x="40" y="132"/>
                  </a:lnTo>
                  <a:lnTo>
                    <a:pt x="42" y="138"/>
                  </a:lnTo>
                  <a:lnTo>
                    <a:pt x="46" y="143"/>
                  </a:lnTo>
                  <a:lnTo>
                    <a:pt x="49" y="148"/>
                  </a:lnTo>
                  <a:lnTo>
                    <a:pt x="52" y="155"/>
                  </a:lnTo>
                  <a:lnTo>
                    <a:pt x="56" y="181"/>
                  </a:lnTo>
                  <a:lnTo>
                    <a:pt x="61" y="205"/>
                  </a:lnTo>
                  <a:lnTo>
                    <a:pt x="65" y="230"/>
                  </a:lnTo>
                  <a:lnTo>
                    <a:pt x="70" y="255"/>
                  </a:lnTo>
                  <a:lnTo>
                    <a:pt x="73" y="265"/>
                  </a:lnTo>
                  <a:lnTo>
                    <a:pt x="76" y="273"/>
                  </a:lnTo>
                  <a:lnTo>
                    <a:pt x="78" y="282"/>
                  </a:lnTo>
                  <a:lnTo>
                    <a:pt x="81" y="291"/>
                  </a:lnTo>
                  <a:lnTo>
                    <a:pt x="96" y="318"/>
                  </a:lnTo>
                  <a:lnTo>
                    <a:pt x="106" y="334"/>
                  </a:lnTo>
                  <a:lnTo>
                    <a:pt x="110" y="344"/>
                  </a:lnTo>
                  <a:lnTo>
                    <a:pt x="114" y="356"/>
                  </a:lnTo>
                  <a:lnTo>
                    <a:pt x="116" y="375"/>
                  </a:lnTo>
                  <a:lnTo>
                    <a:pt x="119" y="395"/>
                  </a:lnTo>
                  <a:lnTo>
                    <a:pt x="123" y="414"/>
                  </a:lnTo>
                  <a:lnTo>
                    <a:pt x="125" y="435"/>
                  </a:lnTo>
                  <a:lnTo>
                    <a:pt x="129" y="441"/>
                  </a:lnTo>
                  <a:lnTo>
                    <a:pt x="131" y="448"/>
                  </a:lnTo>
                  <a:lnTo>
                    <a:pt x="134" y="460"/>
                  </a:lnTo>
                  <a:lnTo>
                    <a:pt x="140" y="482"/>
                  </a:lnTo>
                  <a:lnTo>
                    <a:pt x="139" y="496"/>
                  </a:lnTo>
                  <a:lnTo>
                    <a:pt x="138" y="502"/>
                  </a:lnTo>
                  <a:lnTo>
                    <a:pt x="137" y="505"/>
                  </a:lnTo>
                  <a:lnTo>
                    <a:pt x="136" y="505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Freeform 119"/>
            <p:cNvSpPr>
              <a:spLocks/>
            </p:cNvSpPr>
            <p:nvPr/>
          </p:nvSpPr>
          <p:spPr bwMode="auto">
            <a:xfrm>
              <a:off x="4839" y="3185"/>
              <a:ext cx="283" cy="390"/>
            </a:xfrm>
            <a:custGeom>
              <a:avLst/>
              <a:gdLst>
                <a:gd name="T0" fmla="*/ 203 w 566"/>
                <a:gd name="T1" fmla="*/ 383 h 779"/>
                <a:gd name="T2" fmla="*/ 181 w 566"/>
                <a:gd name="T3" fmla="*/ 353 h 779"/>
                <a:gd name="T4" fmla="*/ 152 w 566"/>
                <a:gd name="T5" fmla="*/ 314 h 779"/>
                <a:gd name="T6" fmla="*/ 129 w 566"/>
                <a:gd name="T7" fmla="*/ 284 h 779"/>
                <a:gd name="T8" fmla="*/ 120 w 566"/>
                <a:gd name="T9" fmla="*/ 271 h 779"/>
                <a:gd name="T10" fmla="*/ 114 w 566"/>
                <a:gd name="T11" fmla="*/ 257 h 779"/>
                <a:gd name="T12" fmla="*/ 111 w 566"/>
                <a:gd name="T13" fmla="*/ 249 h 779"/>
                <a:gd name="T14" fmla="*/ 106 w 566"/>
                <a:gd name="T15" fmla="*/ 238 h 779"/>
                <a:gd name="T16" fmla="*/ 100 w 566"/>
                <a:gd name="T17" fmla="*/ 227 h 779"/>
                <a:gd name="T18" fmla="*/ 95 w 566"/>
                <a:gd name="T19" fmla="*/ 216 h 779"/>
                <a:gd name="T20" fmla="*/ 88 w 566"/>
                <a:gd name="T21" fmla="*/ 198 h 779"/>
                <a:gd name="T22" fmla="*/ 77 w 566"/>
                <a:gd name="T23" fmla="*/ 172 h 779"/>
                <a:gd name="T24" fmla="*/ 66 w 566"/>
                <a:gd name="T25" fmla="*/ 148 h 779"/>
                <a:gd name="T26" fmla="*/ 54 w 566"/>
                <a:gd name="T27" fmla="*/ 124 h 779"/>
                <a:gd name="T28" fmla="*/ 43 w 566"/>
                <a:gd name="T29" fmla="*/ 101 h 779"/>
                <a:gd name="T30" fmla="*/ 31 w 566"/>
                <a:gd name="T31" fmla="*/ 77 h 779"/>
                <a:gd name="T32" fmla="*/ 19 w 566"/>
                <a:gd name="T33" fmla="*/ 54 h 779"/>
                <a:gd name="T34" fmla="*/ 7 w 566"/>
                <a:gd name="T35" fmla="*/ 29 h 779"/>
                <a:gd name="T36" fmla="*/ 4 w 566"/>
                <a:gd name="T37" fmla="*/ 12 h 779"/>
                <a:gd name="T38" fmla="*/ 7 w 566"/>
                <a:gd name="T39" fmla="*/ 7 h 779"/>
                <a:gd name="T40" fmla="*/ 7 w 566"/>
                <a:gd name="T41" fmla="*/ 6 h 779"/>
                <a:gd name="T42" fmla="*/ 12 w 566"/>
                <a:gd name="T43" fmla="*/ 3 h 779"/>
                <a:gd name="T44" fmla="*/ 20 w 566"/>
                <a:gd name="T45" fmla="*/ 1 h 779"/>
                <a:gd name="T46" fmla="*/ 23 w 566"/>
                <a:gd name="T47" fmla="*/ 0 h 779"/>
                <a:gd name="T48" fmla="*/ 30 w 566"/>
                <a:gd name="T49" fmla="*/ 2 h 779"/>
                <a:gd name="T50" fmla="*/ 35 w 566"/>
                <a:gd name="T51" fmla="*/ 6 h 779"/>
                <a:gd name="T52" fmla="*/ 37 w 566"/>
                <a:gd name="T53" fmla="*/ 10 h 779"/>
                <a:gd name="T54" fmla="*/ 41 w 566"/>
                <a:gd name="T55" fmla="*/ 16 h 779"/>
                <a:gd name="T56" fmla="*/ 53 w 566"/>
                <a:gd name="T57" fmla="*/ 38 h 779"/>
                <a:gd name="T58" fmla="*/ 74 w 566"/>
                <a:gd name="T59" fmla="*/ 71 h 779"/>
                <a:gd name="T60" fmla="*/ 100 w 566"/>
                <a:gd name="T61" fmla="*/ 100 h 779"/>
                <a:gd name="T62" fmla="*/ 122 w 566"/>
                <a:gd name="T63" fmla="*/ 125 h 779"/>
                <a:gd name="T64" fmla="*/ 137 w 566"/>
                <a:gd name="T65" fmla="*/ 146 h 779"/>
                <a:gd name="T66" fmla="*/ 150 w 566"/>
                <a:gd name="T67" fmla="*/ 164 h 779"/>
                <a:gd name="T68" fmla="*/ 163 w 566"/>
                <a:gd name="T69" fmla="*/ 181 h 779"/>
                <a:gd name="T70" fmla="*/ 176 w 566"/>
                <a:gd name="T71" fmla="*/ 199 h 779"/>
                <a:gd name="T72" fmla="*/ 188 w 566"/>
                <a:gd name="T73" fmla="*/ 216 h 779"/>
                <a:gd name="T74" fmla="*/ 200 w 566"/>
                <a:gd name="T75" fmla="*/ 234 h 779"/>
                <a:gd name="T76" fmla="*/ 213 w 566"/>
                <a:gd name="T77" fmla="*/ 253 h 779"/>
                <a:gd name="T78" fmla="*/ 226 w 566"/>
                <a:gd name="T79" fmla="*/ 274 h 779"/>
                <a:gd name="T80" fmla="*/ 239 w 566"/>
                <a:gd name="T81" fmla="*/ 294 h 779"/>
                <a:gd name="T82" fmla="*/ 253 w 566"/>
                <a:gd name="T83" fmla="*/ 318 h 779"/>
                <a:gd name="T84" fmla="*/ 269 w 566"/>
                <a:gd name="T85" fmla="*/ 345 h 779"/>
                <a:gd name="T86" fmla="*/ 281 w 566"/>
                <a:gd name="T87" fmla="*/ 367 h 779"/>
                <a:gd name="T88" fmla="*/ 281 w 566"/>
                <a:gd name="T89" fmla="*/ 375 h 779"/>
                <a:gd name="T90" fmla="*/ 275 w 566"/>
                <a:gd name="T91" fmla="*/ 375 h 779"/>
                <a:gd name="T92" fmla="*/ 269 w 566"/>
                <a:gd name="T93" fmla="*/ 375 h 779"/>
                <a:gd name="T94" fmla="*/ 263 w 566"/>
                <a:gd name="T95" fmla="*/ 375 h 779"/>
                <a:gd name="T96" fmla="*/ 250 w 566"/>
                <a:gd name="T97" fmla="*/ 378 h 779"/>
                <a:gd name="T98" fmla="*/ 233 w 566"/>
                <a:gd name="T99" fmla="*/ 382 h 779"/>
                <a:gd name="T100" fmla="*/ 221 w 566"/>
                <a:gd name="T101" fmla="*/ 386 h 779"/>
                <a:gd name="T102" fmla="*/ 211 w 566"/>
                <a:gd name="T103" fmla="*/ 389 h 77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66"/>
                <a:gd name="T157" fmla="*/ 0 h 779"/>
                <a:gd name="T158" fmla="*/ 566 w 566"/>
                <a:gd name="T159" fmla="*/ 779 h 77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66" h="779">
                  <a:moveTo>
                    <a:pt x="414" y="779"/>
                  </a:moveTo>
                  <a:lnTo>
                    <a:pt x="405" y="766"/>
                  </a:lnTo>
                  <a:lnTo>
                    <a:pt x="387" y="740"/>
                  </a:lnTo>
                  <a:lnTo>
                    <a:pt x="361" y="705"/>
                  </a:lnTo>
                  <a:lnTo>
                    <a:pt x="333" y="666"/>
                  </a:lnTo>
                  <a:lnTo>
                    <a:pt x="304" y="627"/>
                  </a:lnTo>
                  <a:lnTo>
                    <a:pt x="279" y="593"/>
                  </a:lnTo>
                  <a:lnTo>
                    <a:pt x="258" y="568"/>
                  </a:lnTo>
                  <a:lnTo>
                    <a:pt x="247" y="557"/>
                  </a:lnTo>
                  <a:lnTo>
                    <a:pt x="239" y="541"/>
                  </a:lnTo>
                  <a:lnTo>
                    <a:pt x="232" y="525"/>
                  </a:lnTo>
                  <a:lnTo>
                    <a:pt x="228" y="513"/>
                  </a:lnTo>
                  <a:lnTo>
                    <a:pt x="224" y="506"/>
                  </a:lnTo>
                  <a:lnTo>
                    <a:pt x="221" y="497"/>
                  </a:lnTo>
                  <a:lnTo>
                    <a:pt x="216" y="487"/>
                  </a:lnTo>
                  <a:lnTo>
                    <a:pt x="212" y="476"/>
                  </a:lnTo>
                  <a:lnTo>
                    <a:pt x="206" y="465"/>
                  </a:lnTo>
                  <a:lnTo>
                    <a:pt x="200" y="453"/>
                  </a:lnTo>
                  <a:lnTo>
                    <a:pt x="194" y="442"/>
                  </a:lnTo>
                  <a:lnTo>
                    <a:pt x="190" y="431"/>
                  </a:lnTo>
                  <a:lnTo>
                    <a:pt x="186" y="422"/>
                  </a:lnTo>
                  <a:lnTo>
                    <a:pt x="176" y="396"/>
                  </a:lnTo>
                  <a:lnTo>
                    <a:pt x="165" y="369"/>
                  </a:lnTo>
                  <a:lnTo>
                    <a:pt x="153" y="344"/>
                  </a:lnTo>
                  <a:lnTo>
                    <a:pt x="143" y="320"/>
                  </a:lnTo>
                  <a:lnTo>
                    <a:pt x="131" y="295"/>
                  </a:lnTo>
                  <a:lnTo>
                    <a:pt x="120" y="271"/>
                  </a:lnTo>
                  <a:lnTo>
                    <a:pt x="108" y="247"/>
                  </a:lnTo>
                  <a:lnTo>
                    <a:pt x="97" y="224"/>
                  </a:lnTo>
                  <a:lnTo>
                    <a:pt x="85" y="201"/>
                  </a:lnTo>
                  <a:lnTo>
                    <a:pt x="74" y="178"/>
                  </a:lnTo>
                  <a:lnTo>
                    <a:pt x="61" y="154"/>
                  </a:lnTo>
                  <a:lnTo>
                    <a:pt x="49" y="131"/>
                  </a:lnTo>
                  <a:lnTo>
                    <a:pt x="37" y="107"/>
                  </a:lnTo>
                  <a:lnTo>
                    <a:pt x="25" y="82"/>
                  </a:lnTo>
                  <a:lnTo>
                    <a:pt x="13" y="58"/>
                  </a:lnTo>
                  <a:lnTo>
                    <a:pt x="0" y="33"/>
                  </a:lnTo>
                  <a:lnTo>
                    <a:pt x="8" y="23"/>
                  </a:lnTo>
                  <a:lnTo>
                    <a:pt x="11" y="17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24" y="6"/>
                  </a:lnTo>
                  <a:lnTo>
                    <a:pt x="36" y="1"/>
                  </a:lnTo>
                  <a:lnTo>
                    <a:pt x="39" y="1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9" y="3"/>
                  </a:lnTo>
                  <a:lnTo>
                    <a:pt x="64" y="8"/>
                  </a:lnTo>
                  <a:lnTo>
                    <a:pt x="69" y="11"/>
                  </a:lnTo>
                  <a:lnTo>
                    <a:pt x="71" y="16"/>
                  </a:lnTo>
                  <a:lnTo>
                    <a:pt x="74" y="20"/>
                  </a:lnTo>
                  <a:lnTo>
                    <a:pt x="77" y="25"/>
                  </a:lnTo>
                  <a:lnTo>
                    <a:pt x="82" y="32"/>
                  </a:lnTo>
                  <a:lnTo>
                    <a:pt x="89" y="39"/>
                  </a:lnTo>
                  <a:lnTo>
                    <a:pt x="105" y="76"/>
                  </a:lnTo>
                  <a:lnTo>
                    <a:pt x="124" y="110"/>
                  </a:lnTo>
                  <a:lnTo>
                    <a:pt x="148" y="142"/>
                  </a:lnTo>
                  <a:lnTo>
                    <a:pt x="174" y="172"/>
                  </a:lnTo>
                  <a:lnTo>
                    <a:pt x="200" y="200"/>
                  </a:lnTo>
                  <a:lnTo>
                    <a:pt x="223" y="225"/>
                  </a:lnTo>
                  <a:lnTo>
                    <a:pt x="244" y="249"/>
                  </a:lnTo>
                  <a:lnTo>
                    <a:pt x="259" y="271"/>
                  </a:lnTo>
                  <a:lnTo>
                    <a:pt x="273" y="291"/>
                  </a:lnTo>
                  <a:lnTo>
                    <a:pt x="288" y="309"/>
                  </a:lnTo>
                  <a:lnTo>
                    <a:pt x="300" y="328"/>
                  </a:lnTo>
                  <a:lnTo>
                    <a:pt x="313" y="345"/>
                  </a:lnTo>
                  <a:lnTo>
                    <a:pt x="326" y="362"/>
                  </a:lnTo>
                  <a:lnTo>
                    <a:pt x="338" y="380"/>
                  </a:lnTo>
                  <a:lnTo>
                    <a:pt x="351" y="397"/>
                  </a:lnTo>
                  <a:lnTo>
                    <a:pt x="363" y="414"/>
                  </a:lnTo>
                  <a:lnTo>
                    <a:pt x="375" y="431"/>
                  </a:lnTo>
                  <a:lnTo>
                    <a:pt x="388" y="449"/>
                  </a:lnTo>
                  <a:lnTo>
                    <a:pt x="399" y="467"/>
                  </a:lnTo>
                  <a:lnTo>
                    <a:pt x="412" y="487"/>
                  </a:lnTo>
                  <a:lnTo>
                    <a:pt x="425" y="506"/>
                  </a:lnTo>
                  <a:lnTo>
                    <a:pt x="439" y="527"/>
                  </a:lnTo>
                  <a:lnTo>
                    <a:pt x="452" y="548"/>
                  </a:lnTo>
                  <a:lnTo>
                    <a:pt x="466" y="571"/>
                  </a:lnTo>
                  <a:lnTo>
                    <a:pt x="477" y="588"/>
                  </a:lnTo>
                  <a:lnTo>
                    <a:pt x="489" y="610"/>
                  </a:lnTo>
                  <a:lnTo>
                    <a:pt x="505" y="636"/>
                  </a:lnTo>
                  <a:lnTo>
                    <a:pt x="522" y="663"/>
                  </a:lnTo>
                  <a:lnTo>
                    <a:pt x="538" y="689"/>
                  </a:lnTo>
                  <a:lnTo>
                    <a:pt x="550" y="714"/>
                  </a:lnTo>
                  <a:lnTo>
                    <a:pt x="561" y="734"/>
                  </a:lnTo>
                  <a:lnTo>
                    <a:pt x="566" y="749"/>
                  </a:lnTo>
                  <a:lnTo>
                    <a:pt x="561" y="749"/>
                  </a:lnTo>
                  <a:lnTo>
                    <a:pt x="555" y="749"/>
                  </a:lnTo>
                  <a:lnTo>
                    <a:pt x="549" y="749"/>
                  </a:lnTo>
                  <a:lnTo>
                    <a:pt x="543" y="749"/>
                  </a:lnTo>
                  <a:lnTo>
                    <a:pt x="538" y="749"/>
                  </a:lnTo>
                  <a:lnTo>
                    <a:pt x="532" y="749"/>
                  </a:lnTo>
                  <a:lnTo>
                    <a:pt x="526" y="749"/>
                  </a:lnTo>
                  <a:lnTo>
                    <a:pt x="520" y="749"/>
                  </a:lnTo>
                  <a:lnTo>
                    <a:pt x="500" y="755"/>
                  </a:lnTo>
                  <a:lnTo>
                    <a:pt x="481" y="760"/>
                  </a:lnTo>
                  <a:lnTo>
                    <a:pt x="465" y="764"/>
                  </a:lnTo>
                  <a:lnTo>
                    <a:pt x="452" y="769"/>
                  </a:lnTo>
                  <a:lnTo>
                    <a:pt x="441" y="772"/>
                  </a:lnTo>
                  <a:lnTo>
                    <a:pt x="432" y="775"/>
                  </a:lnTo>
                  <a:lnTo>
                    <a:pt x="422" y="778"/>
                  </a:lnTo>
                  <a:lnTo>
                    <a:pt x="414" y="779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Freeform 120"/>
            <p:cNvSpPr>
              <a:spLocks/>
            </p:cNvSpPr>
            <p:nvPr/>
          </p:nvSpPr>
          <p:spPr bwMode="auto">
            <a:xfrm>
              <a:off x="4279" y="3220"/>
              <a:ext cx="331" cy="348"/>
            </a:xfrm>
            <a:custGeom>
              <a:avLst/>
              <a:gdLst>
                <a:gd name="T0" fmla="*/ 3 w 664"/>
                <a:gd name="T1" fmla="*/ 257 h 695"/>
                <a:gd name="T2" fmla="*/ 12 w 664"/>
                <a:gd name="T3" fmla="*/ 249 h 695"/>
                <a:gd name="T4" fmla="*/ 26 w 664"/>
                <a:gd name="T5" fmla="*/ 236 h 695"/>
                <a:gd name="T6" fmla="*/ 42 w 664"/>
                <a:gd name="T7" fmla="*/ 222 h 695"/>
                <a:gd name="T8" fmla="*/ 60 w 664"/>
                <a:gd name="T9" fmla="*/ 206 h 695"/>
                <a:gd name="T10" fmla="*/ 77 w 664"/>
                <a:gd name="T11" fmla="*/ 192 h 695"/>
                <a:gd name="T12" fmla="*/ 92 w 664"/>
                <a:gd name="T13" fmla="*/ 180 h 695"/>
                <a:gd name="T14" fmla="*/ 104 w 664"/>
                <a:gd name="T15" fmla="*/ 172 h 695"/>
                <a:gd name="T16" fmla="*/ 112 w 664"/>
                <a:gd name="T17" fmla="*/ 166 h 695"/>
                <a:gd name="T18" fmla="*/ 119 w 664"/>
                <a:gd name="T19" fmla="*/ 162 h 695"/>
                <a:gd name="T20" fmla="*/ 127 w 664"/>
                <a:gd name="T21" fmla="*/ 157 h 695"/>
                <a:gd name="T22" fmla="*/ 134 w 664"/>
                <a:gd name="T23" fmla="*/ 153 h 695"/>
                <a:gd name="T24" fmla="*/ 148 w 664"/>
                <a:gd name="T25" fmla="*/ 143 h 695"/>
                <a:gd name="T26" fmla="*/ 170 w 664"/>
                <a:gd name="T27" fmla="*/ 128 h 695"/>
                <a:gd name="T28" fmla="*/ 191 w 664"/>
                <a:gd name="T29" fmla="*/ 113 h 695"/>
                <a:gd name="T30" fmla="*/ 209 w 664"/>
                <a:gd name="T31" fmla="*/ 98 h 695"/>
                <a:gd name="T32" fmla="*/ 227 w 664"/>
                <a:gd name="T33" fmla="*/ 82 h 695"/>
                <a:gd name="T34" fmla="*/ 244 w 664"/>
                <a:gd name="T35" fmla="*/ 67 h 695"/>
                <a:gd name="T36" fmla="*/ 263 w 664"/>
                <a:gd name="T37" fmla="*/ 53 h 695"/>
                <a:gd name="T38" fmla="*/ 282 w 664"/>
                <a:gd name="T39" fmla="*/ 39 h 695"/>
                <a:gd name="T40" fmla="*/ 295 w 664"/>
                <a:gd name="T41" fmla="*/ 29 h 695"/>
                <a:gd name="T42" fmla="*/ 302 w 664"/>
                <a:gd name="T43" fmla="*/ 23 h 695"/>
                <a:gd name="T44" fmla="*/ 308 w 664"/>
                <a:gd name="T45" fmla="*/ 17 h 695"/>
                <a:gd name="T46" fmla="*/ 315 w 664"/>
                <a:gd name="T47" fmla="*/ 11 h 695"/>
                <a:gd name="T48" fmla="*/ 321 w 664"/>
                <a:gd name="T49" fmla="*/ 7 h 695"/>
                <a:gd name="T50" fmla="*/ 329 w 664"/>
                <a:gd name="T51" fmla="*/ 1 h 695"/>
                <a:gd name="T52" fmla="*/ 318 w 664"/>
                <a:gd name="T53" fmla="*/ 19 h 695"/>
                <a:gd name="T54" fmla="*/ 291 w 664"/>
                <a:gd name="T55" fmla="*/ 56 h 695"/>
                <a:gd name="T56" fmla="*/ 263 w 664"/>
                <a:gd name="T57" fmla="*/ 94 h 695"/>
                <a:gd name="T58" fmla="*/ 233 w 664"/>
                <a:gd name="T59" fmla="*/ 132 h 695"/>
                <a:gd name="T60" fmla="*/ 204 w 664"/>
                <a:gd name="T61" fmla="*/ 171 h 695"/>
                <a:gd name="T62" fmla="*/ 175 w 664"/>
                <a:gd name="T63" fmla="*/ 208 h 695"/>
                <a:gd name="T64" fmla="*/ 147 w 664"/>
                <a:gd name="T65" fmla="*/ 246 h 695"/>
                <a:gd name="T66" fmla="*/ 119 w 664"/>
                <a:gd name="T67" fmla="*/ 283 h 695"/>
                <a:gd name="T68" fmla="*/ 98 w 664"/>
                <a:gd name="T69" fmla="*/ 306 h 695"/>
                <a:gd name="T70" fmla="*/ 82 w 664"/>
                <a:gd name="T71" fmla="*/ 318 h 695"/>
                <a:gd name="T72" fmla="*/ 66 w 664"/>
                <a:gd name="T73" fmla="*/ 330 h 695"/>
                <a:gd name="T74" fmla="*/ 50 w 664"/>
                <a:gd name="T75" fmla="*/ 342 h 695"/>
                <a:gd name="T76" fmla="*/ 41 w 664"/>
                <a:gd name="T77" fmla="*/ 344 h 695"/>
                <a:gd name="T78" fmla="*/ 38 w 664"/>
                <a:gd name="T79" fmla="*/ 323 h 695"/>
                <a:gd name="T80" fmla="*/ 29 w 664"/>
                <a:gd name="T81" fmla="*/ 291 h 695"/>
                <a:gd name="T82" fmla="*/ 12 w 664"/>
                <a:gd name="T83" fmla="*/ 267 h 69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64"/>
                <a:gd name="T127" fmla="*/ 0 h 695"/>
                <a:gd name="T128" fmla="*/ 664 w 664"/>
                <a:gd name="T129" fmla="*/ 695 h 69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64" h="695">
                  <a:moveTo>
                    <a:pt x="0" y="520"/>
                  </a:moveTo>
                  <a:lnTo>
                    <a:pt x="6" y="514"/>
                  </a:lnTo>
                  <a:lnTo>
                    <a:pt x="14" y="507"/>
                  </a:lnTo>
                  <a:lnTo>
                    <a:pt x="25" y="497"/>
                  </a:lnTo>
                  <a:lnTo>
                    <a:pt x="38" y="486"/>
                  </a:lnTo>
                  <a:lnTo>
                    <a:pt x="52" y="472"/>
                  </a:lnTo>
                  <a:lnTo>
                    <a:pt x="68" y="458"/>
                  </a:lnTo>
                  <a:lnTo>
                    <a:pt x="84" y="443"/>
                  </a:lnTo>
                  <a:lnTo>
                    <a:pt x="102" y="427"/>
                  </a:lnTo>
                  <a:lnTo>
                    <a:pt x="120" y="412"/>
                  </a:lnTo>
                  <a:lnTo>
                    <a:pt x="137" y="397"/>
                  </a:lnTo>
                  <a:lnTo>
                    <a:pt x="154" y="383"/>
                  </a:lnTo>
                  <a:lnTo>
                    <a:pt x="170" y="370"/>
                  </a:lnTo>
                  <a:lnTo>
                    <a:pt x="185" y="359"/>
                  </a:lnTo>
                  <a:lnTo>
                    <a:pt x="197" y="350"/>
                  </a:lnTo>
                  <a:lnTo>
                    <a:pt x="208" y="343"/>
                  </a:lnTo>
                  <a:lnTo>
                    <a:pt x="217" y="338"/>
                  </a:lnTo>
                  <a:lnTo>
                    <a:pt x="224" y="332"/>
                  </a:lnTo>
                  <a:lnTo>
                    <a:pt x="232" y="328"/>
                  </a:lnTo>
                  <a:lnTo>
                    <a:pt x="239" y="323"/>
                  </a:lnTo>
                  <a:lnTo>
                    <a:pt x="247" y="319"/>
                  </a:lnTo>
                  <a:lnTo>
                    <a:pt x="254" y="314"/>
                  </a:lnTo>
                  <a:lnTo>
                    <a:pt x="261" y="309"/>
                  </a:lnTo>
                  <a:lnTo>
                    <a:pt x="268" y="305"/>
                  </a:lnTo>
                  <a:lnTo>
                    <a:pt x="273" y="299"/>
                  </a:lnTo>
                  <a:lnTo>
                    <a:pt x="297" y="285"/>
                  </a:lnTo>
                  <a:lnTo>
                    <a:pt x="321" y="270"/>
                  </a:lnTo>
                  <a:lnTo>
                    <a:pt x="342" y="256"/>
                  </a:lnTo>
                  <a:lnTo>
                    <a:pt x="363" y="241"/>
                  </a:lnTo>
                  <a:lnTo>
                    <a:pt x="383" y="225"/>
                  </a:lnTo>
                  <a:lnTo>
                    <a:pt x="401" y="210"/>
                  </a:lnTo>
                  <a:lnTo>
                    <a:pt x="420" y="195"/>
                  </a:lnTo>
                  <a:lnTo>
                    <a:pt x="438" y="180"/>
                  </a:lnTo>
                  <a:lnTo>
                    <a:pt x="455" y="164"/>
                  </a:lnTo>
                  <a:lnTo>
                    <a:pt x="473" y="149"/>
                  </a:lnTo>
                  <a:lnTo>
                    <a:pt x="490" y="134"/>
                  </a:lnTo>
                  <a:lnTo>
                    <a:pt x="508" y="121"/>
                  </a:lnTo>
                  <a:lnTo>
                    <a:pt x="527" y="106"/>
                  </a:lnTo>
                  <a:lnTo>
                    <a:pt x="545" y="92"/>
                  </a:lnTo>
                  <a:lnTo>
                    <a:pt x="565" y="78"/>
                  </a:lnTo>
                  <a:lnTo>
                    <a:pt x="585" y="65"/>
                  </a:lnTo>
                  <a:lnTo>
                    <a:pt x="592" y="58"/>
                  </a:lnTo>
                  <a:lnTo>
                    <a:pt x="598" y="53"/>
                  </a:lnTo>
                  <a:lnTo>
                    <a:pt x="605" y="46"/>
                  </a:lnTo>
                  <a:lnTo>
                    <a:pt x="612" y="40"/>
                  </a:lnTo>
                  <a:lnTo>
                    <a:pt x="618" y="34"/>
                  </a:lnTo>
                  <a:lnTo>
                    <a:pt x="625" y="27"/>
                  </a:lnTo>
                  <a:lnTo>
                    <a:pt x="631" y="22"/>
                  </a:lnTo>
                  <a:lnTo>
                    <a:pt x="638" y="15"/>
                  </a:lnTo>
                  <a:lnTo>
                    <a:pt x="643" y="13"/>
                  </a:lnTo>
                  <a:lnTo>
                    <a:pt x="651" y="7"/>
                  </a:lnTo>
                  <a:lnTo>
                    <a:pt x="659" y="1"/>
                  </a:lnTo>
                  <a:lnTo>
                    <a:pt x="664" y="0"/>
                  </a:lnTo>
                  <a:lnTo>
                    <a:pt x="637" y="38"/>
                  </a:lnTo>
                  <a:lnTo>
                    <a:pt x="611" y="74"/>
                  </a:lnTo>
                  <a:lnTo>
                    <a:pt x="583" y="112"/>
                  </a:lnTo>
                  <a:lnTo>
                    <a:pt x="554" y="150"/>
                  </a:lnTo>
                  <a:lnTo>
                    <a:pt x="527" y="188"/>
                  </a:lnTo>
                  <a:lnTo>
                    <a:pt x="498" y="226"/>
                  </a:lnTo>
                  <a:lnTo>
                    <a:pt x="468" y="264"/>
                  </a:lnTo>
                  <a:lnTo>
                    <a:pt x="439" y="303"/>
                  </a:lnTo>
                  <a:lnTo>
                    <a:pt x="410" y="341"/>
                  </a:lnTo>
                  <a:lnTo>
                    <a:pt x="380" y="377"/>
                  </a:lnTo>
                  <a:lnTo>
                    <a:pt x="352" y="415"/>
                  </a:lnTo>
                  <a:lnTo>
                    <a:pt x="323" y="453"/>
                  </a:lnTo>
                  <a:lnTo>
                    <a:pt x="295" y="491"/>
                  </a:lnTo>
                  <a:lnTo>
                    <a:pt x="266" y="528"/>
                  </a:lnTo>
                  <a:lnTo>
                    <a:pt x="239" y="566"/>
                  </a:lnTo>
                  <a:lnTo>
                    <a:pt x="212" y="603"/>
                  </a:lnTo>
                  <a:lnTo>
                    <a:pt x="196" y="612"/>
                  </a:lnTo>
                  <a:lnTo>
                    <a:pt x="180" y="624"/>
                  </a:lnTo>
                  <a:lnTo>
                    <a:pt x="164" y="635"/>
                  </a:lnTo>
                  <a:lnTo>
                    <a:pt x="149" y="647"/>
                  </a:lnTo>
                  <a:lnTo>
                    <a:pt x="133" y="659"/>
                  </a:lnTo>
                  <a:lnTo>
                    <a:pt x="117" y="672"/>
                  </a:lnTo>
                  <a:lnTo>
                    <a:pt x="101" y="684"/>
                  </a:lnTo>
                  <a:lnTo>
                    <a:pt x="84" y="695"/>
                  </a:lnTo>
                  <a:lnTo>
                    <a:pt x="83" y="688"/>
                  </a:lnTo>
                  <a:lnTo>
                    <a:pt x="81" y="670"/>
                  </a:lnTo>
                  <a:lnTo>
                    <a:pt x="76" y="645"/>
                  </a:lnTo>
                  <a:lnTo>
                    <a:pt x="68" y="613"/>
                  </a:lnTo>
                  <a:lnTo>
                    <a:pt x="58" y="582"/>
                  </a:lnTo>
                  <a:lnTo>
                    <a:pt x="44" y="555"/>
                  </a:lnTo>
                  <a:lnTo>
                    <a:pt x="25" y="533"/>
                  </a:lnTo>
                  <a:lnTo>
                    <a:pt x="0" y="52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121"/>
            <p:cNvSpPr>
              <a:spLocks/>
            </p:cNvSpPr>
            <p:nvPr/>
          </p:nvSpPr>
          <p:spPr bwMode="auto">
            <a:xfrm>
              <a:off x="5133" y="3504"/>
              <a:ext cx="62" cy="47"/>
            </a:xfrm>
            <a:custGeom>
              <a:avLst/>
              <a:gdLst>
                <a:gd name="T0" fmla="*/ 55 w 125"/>
                <a:gd name="T1" fmla="*/ 47 h 95"/>
                <a:gd name="T2" fmla="*/ 51 w 125"/>
                <a:gd name="T3" fmla="*/ 46 h 95"/>
                <a:gd name="T4" fmla="*/ 48 w 125"/>
                <a:gd name="T5" fmla="*/ 45 h 95"/>
                <a:gd name="T6" fmla="*/ 44 w 125"/>
                <a:gd name="T7" fmla="*/ 43 h 95"/>
                <a:gd name="T8" fmla="*/ 38 w 125"/>
                <a:gd name="T9" fmla="*/ 40 h 95"/>
                <a:gd name="T10" fmla="*/ 38 w 125"/>
                <a:gd name="T11" fmla="*/ 39 h 95"/>
                <a:gd name="T12" fmla="*/ 38 w 125"/>
                <a:gd name="T13" fmla="*/ 39 h 95"/>
                <a:gd name="T14" fmla="*/ 38 w 125"/>
                <a:gd name="T15" fmla="*/ 38 h 95"/>
                <a:gd name="T16" fmla="*/ 38 w 125"/>
                <a:gd name="T17" fmla="*/ 37 h 95"/>
                <a:gd name="T18" fmla="*/ 34 w 125"/>
                <a:gd name="T19" fmla="*/ 35 h 95"/>
                <a:gd name="T20" fmla="*/ 31 w 125"/>
                <a:gd name="T21" fmla="*/ 33 h 95"/>
                <a:gd name="T22" fmla="*/ 29 w 125"/>
                <a:gd name="T23" fmla="*/ 32 h 95"/>
                <a:gd name="T24" fmla="*/ 26 w 125"/>
                <a:gd name="T25" fmla="*/ 30 h 95"/>
                <a:gd name="T26" fmla="*/ 24 w 125"/>
                <a:gd name="T27" fmla="*/ 29 h 95"/>
                <a:gd name="T28" fmla="*/ 20 w 125"/>
                <a:gd name="T29" fmla="*/ 27 h 95"/>
                <a:gd name="T30" fmla="*/ 17 w 125"/>
                <a:gd name="T31" fmla="*/ 25 h 95"/>
                <a:gd name="T32" fmla="*/ 11 w 125"/>
                <a:gd name="T33" fmla="*/ 21 h 95"/>
                <a:gd name="T34" fmla="*/ 11 w 125"/>
                <a:gd name="T35" fmla="*/ 20 h 95"/>
                <a:gd name="T36" fmla="*/ 11 w 125"/>
                <a:gd name="T37" fmla="*/ 18 h 95"/>
                <a:gd name="T38" fmla="*/ 11 w 125"/>
                <a:gd name="T39" fmla="*/ 17 h 95"/>
                <a:gd name="T40" fmla="*/ 10 w 125"/>
                <a:gd name="T41" fmla="*/ 16 h 95"/>
                <a:gd name="T42" fmla="*/ 8 w 125"/>
                <a:gd name="T43" fmla="*/ 15 h 95"/>
                <a:gd name="T44" fmla="*/ 6 w 125"/>
                <a:gd name="T45" fmla="*/ 15 h 95"/>
                <a:gd name="T46" fmla="*/ 5 w 125"/>
                <a:gd name="T47" fmla="*/ 15 h 95"/>
                <a:gd name="T48" fmla="*/ 2 w 125"/>
                <a:gd name="T49" fmla="*/ 14 h 95"/>
                <a:gd name="T50" fmla="*/ 1 w 125"/>
                <a:gd name="T51" fmla="*/ 12 h 95"/>
                <a:gd name="T52" fmla="*/ 0 w 125"/>
                <a:gd name="T53" fmla="*/ 10 h 95"/>
                <a:gd name="T54" fmla="*/ 0 w 125"/>
                <a:gd name="T55" fmla="*/ 6 h 95"/>
                <a:gd name="T56" fmla="*/ 0 w 125"/>
                <a:gd name="T57" fmla="*/ 0 h 95"/>
                <a:gd name="T58" fmla="*/ 2 w 125"/>
                <a:gd name="T59" fmla="*/ 2 h 95"/>
                <a:gd name="T60" fmla="*/ 5 w 125"/>
                <a:gd name="T61" fmla="*/ 4 h 95"/>
                <a:gd name="T62" fmla="*/ 7 w 125"/>
                <a:gd name="T63" fmla="*/ 6 h 95"/>
                <a:gd name="T64" fmla="*/ 9 w 125"/>
                <a:gd name="T65" fmla="*/ 9 h 95"/>
                <a:gd name="T66" fmla="*/ 11 w 125"/>
                <a:gd name="T67" fmla="*/ 11 h 95"/>
                <a:gd name="T68" fmla="*/ 14 w 125"/>
                <a:gd name="T69" fmla="*/ 13 h 95"/>
                <a:gd name="T70" fmla="*/ 16 w 125"/>
                <a:gd name="T71" fmla="*/ 15 h 95"/>
                <a:gd name="T72" fmla="*/ 18 w 125"/>
                <a:gd name="T73" fmla="*/ 18 h 95"/>
                <a:gd name="T74" fmla="*/ 24 w 125"/>
                <a:gd name="T75" fmla="*/ 21 h 95"/>
                <a:gd name="T76" fmla="*/ 29 w 125"/>
                <a:gd name="T77" fmla="*/ 24 h 95"/>
                <a:gd name="T78" fmla="*/ 32 w 125"/>
                <a:gd name="T79" fmla="*/ 26 h 95"/>
                <a:gd name="T80" fmla="*/ 35 w 125"/>
                <a:gd name="T81" fmla="*/ 28 h 95"/>
                <a:gd name="T82" fmla="*/ 38 w 125"/>
                <a:gd name="T83" fmla="*/ 30 h 95"/>
                <a:gd name="T84" fmla="*/ 41 w 125"/>
                <a:gd name="T85" fmla="*/ 32 h 95"/>
                <a:gd name="T86" fmla="*/ 44 w 125"/>
                <a:gd name="T87" fmla="*/ 35 h 95"/>
                <a:gd name="T88" fmla="*/ 49 w 125"/>
                <a:gd name="T89" fmla="*/ 39 h 95"/>
                <a:gd name="T90" fmla="*/ 51 w 125"/>
                <a:gd name="T91" fmla="*/ 39 h 95"/>
                <a:gd name="T92" fmla="*/ 52 w 125"/>
                <a:gd name="T93" fmla="*/ 39 h 95"/>
                <a:gd name="T94" fmla="*/ 54 w 125"/>
                <a:gd name="T95" fmla="*/ 39 h 95"/>
                <a:gd name="T96" fmla="*/ 56 w 125"/>
                <a:gd name="T97" fmla="*/ 40 h 95"/>
                <a:gd name="T98" fmla="*/ 56 w 125"/>
                <a:gd name="T99" fmla="*/ 41 h 95"/>
                <a:gd name="T100" fmla="*/ 56 w 125"/>
                <a:gd name="T101" fmla="*/ 42 h 95"/>
                <a:gd name="T102" fmla="*/ 56 w 125"/>
                <a:gd name="T103" fmla="*/ 43 h 95"/>
                <a:gd name="T104" fmla="*/ 56 w 125"/>
                <a:gd name="T105" fmla="*/ 44 h 95"/>
                <a:gd name="T106" fmla="*/ 57 w 125"/>
                <a:gd name="T107" fmla="*/ 45 h 95"/>
                <a:gd name="T108" fmla="*/ 59 w 125"/>
                <a:gd name="T109" fmla="*/ 45 h 95"/>
                <a:gd name="T110" fmla="*/ 60 w 125"/>
                <a:gd name="T111" fmla="*/ 45 h 95"/>
                <a:gd name="T112" fmla="*/ 62 w 125"/>
                <a:gd name="T113" fmla="*/ 45 h 95"/>
                <a:gd name="T114" fmla="*/ 59 w 125"/>
                <a:gd name="T115" fmla="*/ 47 h 95"/>
                <a:gd name="T116" fmla="*/ 57 w 125"/>
                <a:gd name="T117" fmla="*/ 47 h 95"/>
                <a:gd name="T118" fmla="*/ 56 w 125"/>
                <a:gd name="T119" fmla="*/ 47 h 95"/>
                <a:gd name="T120" fmla="*/ 55 w 125"/>
                <a:gd name="T121" fmla="*/ 47 h 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5"/>
                <a:gd name="T184" fmla="*/ 0 h 95"/>
                <a:gd name="T185" fmla="*/ 125 w 125"/>
                <a:gd name="T186" fmla="*/ 95 h 9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5" h="95">
                  <a:moveTo>
                    <a:pt x="110" y="94"/>
                  </a:moveTo>
                  <a:lnTo>
                    <a:pt x="103" y="92"/>
                  </a:lnTo>
                  <a:lnTo>
                    <a:pt x="97" y="90"/>
                  </a:lnTo>
                  <a:lnTo>
                    <a:pt x="89" y="87"/>
                  </a:lnTo>
                  <a:lnTo>
                    <a:pt x="76" y="80"/>
                  </a:lnTo>
                  <a:lnTo>
                    <a:pt x="76" y="79"/>
                  </a:lnTo>
                  <a:lnTo>
                    <a:pt x="76" y="78"/>
                  </a:lnTo>
                  <a:lnTo>
                    <a:pt x="76" y="76"/>
                  </a:lnTo>
                  <a:lnTo>
                    <a:pt x="76" y="74"/>
                  </a:lnTo>
                  <a:lnTo>
                    <a:pt x="68" y="71"/>
                  </a:lnTo>
                  <a:lnTo>
                    <a:pt x="62" y="67"/>
                  </a:lnTo>
                  <a:lnTo>
                    <a:pt x="58" y="65"/>
                  </a:lnTo>
                  <a:lnTo>
                    <a:pt x="52" y="61"/>
                  </a:lnTo>
                  <a:lnTo>
                    <a:pt x="48" y="58"/>
                  </a:lnTo>
                  <a:lnTo>
                    <a:pt x="41" y="54"/>
                  </a:lnTo>
                  <a:lnTo>
                    <a:pt x="34" y="50"/>
                  </a:lnTo>
                  <a:lnTo>
                    <a:pt x="23" y="43"/>
                  </a:lnTo>
                  <a:lnTo>
                    <a:pt x="23" y="41"/>
                  </a:lnTo>
                  <a:lnTo>
                    <a:pt x="22" y="37"/>
                  </a:lnTo>
                  <a:lnTo>
                    <a:pt x="22" y="35"/>
                  </a:lnTo>
                  <a:lnTo>
                    <a:pt x="21" y="33"/>
                  </a:lnTo>
                  <a:lnTo>
                    <a:pt x="16" y="31"/>
                  </a:lnTo>
                  <a:lnTo>
                    <a:pt x="13" y="30"/>
                  </a:lnTo>
                  <a:lnTo>
                    <a:pt x="10" y="30"/>
                  </a:lnTo>
                  <a:lnTo>
                    <a:pt x="5" y="29"/>
                  </a:lnTo>
                  <a:lnTo>
                    <a:pt x="3" y="25"/>
                  </a:lnTo>
                  <a:lnTo>
                    <a:pt x="1" y="2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5" y="5"/>
                  </a:lnTo>
                  <a:lnTo>
                    <a:pt x="10" y="8"/>
                  </a:lnTo>
                  <a:lnTo>
                    <a:pt x="14" y="13"/>
                  </a:lnTo>
                  <a:lnTo>
                    <a:pt x="19" y="18"/>
                  </a:lnTo>
                  <a:lnTo>
                    <a:pt x="23" y="22"/>
                  </a:lnTo>
                  <a:lnTo>
                    <a:pt x="28" y="26"/>
                  </a:lnTo>
                  <a:lnTo>
                    <a:pt x="33" y="31"/>
                  </a:lnTo>
                  <a:lnTo>
                    <a:pt x="37" y="36"/>
                  </a:lnTo>
                  <a:lnTo>
                    <a:pt x="49" y="43"/>
                  </a:lnTo>
                  <a:lnTo>
                    <a:pt x="58" y="49"/>
                  </a:lnTo>
                  <a:lnTo>
                    <a:pt x="65" y="53"/>
                  </a:lnTo>
                  <a:lnTo>
                    <a:pt x="71" y="57"/>
                  </a:lnTo>
                  <a:lnTo>
                    <a:pt x="76" y="60"/>
                  </a:lnTo>
                  <a:lnTo>
                    <a:pt x="82" y="65"/>
                  </a:lnTo>
                  <a:lnTo>
                    <a:pt x="89" y="71"/>
                  </a:lnTo>
                  <a:lnTo>
                    <a:pt x="98" y="78"/>
                  </a:lnTo>
                  <a:lnTo>
                    <a:pt x="102" y="78"/>
                  </a:lnTo>
                  <a:lnTo>
                    <a:pt x="105" y="79"/>
                  </a:lnTo>
                  <a:lnTo>
                    <a:pt x="109" y="79"/>
                  </a:lnTo>
                  <a:lnTo>
                    <a:pt x="112" y="80"/>
                  </a:lnTo>
                  <a:lnTo>
                    <a:pt x="112" y="82"/>
                  </a:lnTo>
                  <a:lnTo>
                    <a:pt x="112" y="84"/>
                  </a:lnTo>
                  <a:lnTo>
                    <a:pt x="112" y="87"/>
                  </a:lnTo>
                  <a:lnTo>
                    <a:pt x="112" y="89"/>
                  </a:lnTo>
                  <a:lnTo>
                    <a:pt x="114" y="90"/>
                  </a:lnTo>
                  <a:lnTo>
                    <a:pt x="118" y="90"/>
                  </a:lnTo>
                  <a:lnTo>
                    <a:pt x="121" y="91"/>
                  </a:lnTo>
                  <a:lnTo>
                    <a:pt x="125" y="91"/>
                  </a:lnTo>
                  <a:lnTo>
                    <a:pt x="119" y="94"/>
                  </a:lnTo>
                  <a:lnTo>
                    <a:pt x="115" y="95"/>
                  </a:lnTo>
                  <a:lnTo>
                    <a:pt x="113" y="95"/>
                  </a:lnTo>
                  <a:lnTo>
                    <a:pt x="110" y="9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Freeform 122"/>
            <p:cNvSpPr>
              <a:spLocks/>
            </p:cNvSpPr>
            <p:nvPr/>
          </p:nvSpPr>
          <p:spPr bwMode="auto">
            <a:xfrm>
              <a:off x="4700" y="3351"/>
              <a:ext cx="21" cy="197"/>
            </a:xfrm>
            <a:custGeom>
              <a:avLst/>
              <a:gdLst>
                <a:gd name="T0" fmla="*/ 13 w 43"/>
                <a:gd name="T1" fmla="*/ 197 h 395"/>
                <a:gd name="T2" fmla="*/ 10 w 43"/>
                <a:gd name="T3" fmla="*/ 192 h 395"/>
                <a:gd name="T4" fmla="*/ 7 w 43"/>
                <a:gd name="T5" fmla="*/ 185 h 395"/>
                <a:gd name="T6" fmla="*/ 5 w 43"/>
                <a:gd name="T7" fmla="*/ 178 h 395"/>
                <a:gd name="T8" fmla="*/ 2 w 43"/>
                <a:gd name="T9" fmla="*/ 172 h 395"/>
                <a:gd name="T10" fmla="*/ 3 w 43"/>
                <a:gd name="T11" fmla="*/ 171 h 395"/>
                <a:gd name="T12" fmla="*/ 4 w 43"/>
                <a:gd name="T13" fmla="*/ 171 h 395"/>
                <a:gd name="T14" fmla="*/ 5 w 43"/>
                <a:gd name="T15" fmla="*/ 171 h 395"/>
                <a:gd name="T16" fmla="*/ 6 w 43"/>
                <a:gd name="T17" fmla="*/ 171 h 395"/>
                <a:gd name="T18" fmla="*/ 5 w 43"/>
                <a:gd name="T19" fmla="*/ 163 h 395"/>
                <a:gd name="T20" fmla="*/ 5 w 43"/>
                <a:gd name="T21" fmla="*/ 156 h 395"/>
                <a:gd name="T22" fmla="*/ 3 w 43"/>
                <a:gd name="T23" fmla="*/ 148 h 395"/>
                <a:gd name="T24" fmla="*/ 2 w 43"/>
                <a:gd name="T25" fmla="*/ 141 h 395"/>
                <a:gd name="T26" fmla="*/ 4 w 43"/>
                <a:gd name="T27" fmla="*/ 137 h 395"/>
                <a:gd name="T28" fmla="*/ 5 w 43"/>
                <a:gd name="T29" fmla="*/ 135 h 395"/>
                <a:gd name="T30" fmla="*/ 5 w 43"/>
                <a:gd name="T31" fmla="*/ 133 h 395"/>
                <a:gd name="T32" fmla="*/ 5 w 43"/>
                <a:gd name="T33" fmla="*/ 131 h 395"/>
                <a:gd name="T34" fmla="*/ 3 w 43"/>
                <a:gd name="T35" fmla="*/ 132 h 395"/>
                <a:gd name="T36" fmla="*/ 2 w 43"/>
                <a:gd name="T37" fmla="*/ 133 h 395"/>
                <a:gd name="T38" fmla="*/ 1 w 43"/>
                <a:gd name="T39" fmla="*/ 133 h 395"/>
                <a:gd name="T40" fmla="*/ 0 w 43"/>
                <a:gd name="T41" fmla="*/ 132 h 395"/>
                <a:gd name="T42" fmla="*/ 1 w 43"/>
                <a:gd name="T43" fmla="*/ 132 h 395"/>
                <a:gd name="T44" fmla="*/ 2 w 43"/>
                <a:gd name="T45" fmla="*/ 130 h 395"/>
                <a:gd name="T46" fmla="*/ 3 w 43"/>
                <a:gd name="T47" fmla="*/ 130 h 395"/>
                <a:gd name="T48" fmla="*/ 5 w 43"/>
                <a:gd name="T49" fmla="*/ 129 h 395"/>
                <a:gd name="T50" fmla="*/ 4 w 43"/>
                <a:gd name="T51" fmla="*/ 113 h 395"/>
                <a:gd name="T52" fmla="*/ 4 w 43"/>
                <a:gd name="T53" fmla="*/ 99 h 395"/>
                <a:gd name="T54" fmla="*/ 5 w 43"/>
                <a:gd name="T55" fmla="*/ 84 h 395"/>
                <a:gd name="T56" fmla="*/ 7 w 43"/>
                <a:gd name="T57" fmla="*/ 60 h 395"/>
                <a:gd name="T58" fmla="*/ 7 w 43"/>
                <a:gd name="T59" fmla="*/ 57 h 395"/>
                <a:gd name="T60" fmla="*/ 9 w 43"/>
                <a:gd name="T61" fmla="*/ 54 h 395"/>
                <a:gd name="T62" fmla="*/ 9 w 43"/>
                <a:gd name="T63" fmla="*/ 51 h 395"/>
                <a:gd name="T64" fmla="*/ 10 w 43"/>
                <a:gd name="T65" fmla="*/ 48 h 395"/>
                <a:gd name="T66" fmla="*/ 9 w 43"/>
                <a:gd name="T67" fmla="*/ 45 h 395"/>
                <a:gd name="T68" fmla="*/ 9 w 43"/>
                <a:gd name="T69" fmla="*/ 42 h 395"/>
                <a:gd name="T70" fmla="*/ 9 w 43"/>
                <a:gd name="T71" fmla="*/ 38 h 395"/>
                <a:gd name="T72" fmla="*/ 9 w 43"/>
                <a:gd name="T73" fmla="*/ 35 h 395"/>
                <a:gd name="T74" fmla="*/ 9 w 43"/>
                <a:gd name="T75" fmla="*/ 26 h 395"/>
                <a:gd name="T76" fmla="*/ 10 w 43"/>
                <a:gd name="T77" fmla="*/ 18 h 395"/>
                <a:gd name="T78" fmla="*/ 10 w 43"/>
                <a:gd name="T79" fmla="*/ 9 h 395"/>
                <a:gd name="T80" fmla="*/ 11 w 43"/>
                <a:gd name="T81" fmla="*/ 0 h 395"/>
                <a:gd name="T82" fmla="*/ 15 w 43"/>
                <a:gd name="T83" fmla="*/ 0 h 395"/>
                <a:gd name="T84" fmla="*/ 17 w 43"/>
                <a:gd name="T85" fmla="*/ 0 h 395"/>
                <a:gd name="T86" fmla="*/ 19 w 43"/>
                <a:gd name="T87" fmla="*/ 1 h 395"/>
                <a:gd name="T88" fmla="*/ 21 w 43"/>
                <a:gd name="T89" fmla="*/ 3 h 395"/>
                <a:gd name="T90" fmla="*/ 19 w 43"/>
                <a:gd name="T91" fmla="*/ 36 h 395"/>
                <a:gd name="T92" fmla="*/ 17 w 43"/>
                <a:gd name="T93" fmla="*/ 69 h 395"/>
                <a:gd name="T94" fmla="*/ 15 w 43"/>
                <a:gd name="T95" fmla="*/ 103 h 395"/>
                <a:gd name="T96" fmla="*/ 13 w 43"/>
                <a:gd name="T97" fmla="*/ 137 h 395"/>
                <a:gd name="T98" fmla="*/ 13 w 43"/>
                <a:gd name="T99" fmla="*/ 149 h 395"/>
                <a:gd name="T100" fmla="*/ 13 w 43"/>
                <a:gd name="T101" fmla="*/ 161 h 395"/>
                <a:gd name="T102" fmla="*/ 13 w 43"/>
                <a:gd name="T103" fmla="*/ 173 h 395"/>
                <a:gd name="T104" fmla="*/ 12 w 43"/>
                <a:gd name="T105" fmla="*/ 185 h 395"/>
                <a:gd name="T106" fmla="*/ 13 w 43"/>
                <a:gd name="T107" fmla="*/ 186 h 395"/>
                <a:gd name="T108" fmla="*/ 14 w 43"/>
                <a:gd name="T109" fmla="*/ 186 h 395"/>
                <a:gd name="T110" fmla="*/ 15 w 43"/>
                <a:gd name="T111" fmla="*/ 186 h 395"/>
                <a:gd name="T112" fmla="*/ 17 w 43"/>
                <a:gd name="T113" fmla="*/ 186 h 395"/>
                <a:gd name="T114" fmla="*/ 15 w 43"/>
                <a:gd name="T115" fmla="*/ 189 h 395"/>
                <a:gd name="T116" fmla="*/ 15 w 43"/>
                <a:gd name="T117" fmla="*/ 193 h 395"/>
                <a:gd name="T118" fmla="*/ 14 w 43"/>
                <a:gd name="T119" fmla="*/ 196 h 395"/>
                <a:gd name="T120" fmla="*/ 13 w 43"/>
                <a:gd name="T121" fmla="*/ 197 h 3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3"/>
                <a:gd name="T184" fmla="*/ 0 h 395"/>
                <a:gd name="T185" fmla="*/ 43 w 43"/>
                <a:gd name="T186" fmla="*/ 395 h 39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3" h="395">
                  <a:moveTo>
                    <a:pt x="27" y="395"/>
                  </a:moveTo>
                  <a:lnTo>
                    <a:pt x="21" y="384"/>
                  </a:lnTo>
                  <a:lnTo>
                    <a:pt x="15" y="371"/>
                  </a:lnTo>
                  <a:lnTo>
                    <a:pt x="10" y="357"/>
                  </a:lnTo>
                  <a:lnTo>
                    <a:pt x="4" y="344"/>
                  </a:lnTo>
                  <a:lnTo>
                    <a:pt x="6" y="343"/>
                  </a:lnTo>
                  <a:lnTo>
                    <a:pt x="8" y="343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1" y="327"/>
                  </a:lnTo>
                  <a:lnTo>
                    <a:pt x="10" y="312"/>
                  </a:lnTo>
                  <a:lnTo>
                    <a:pt x="7" y="297"/>
                  </a:lnTo>
                  <a:lnTo>
                    <a:pt x="5" y="282"/>
                  </a:lnTo>
                  <a:lnTo>
                    <a:pt x="8" y="275"/>
                  </a:lnTo>
                  <a:lnTo>
                    <a:pt x="10" y="271"/>
                  </a:lnTo>
                  <a:lnTo>
                    <a:pt x="11" y="267"/>
                  </a:lnTo>
                  <a:lnTo>
                    <a:pt x="10" y="263"/>
                  </a:lnTo>
                  <a:lnTo>
                    <a:pt x="6" y="265"/>
                  </a:lnTo>
                  <a:lnTo>
                    <a:pt x="4" y="266"/>
                  </a:lnTo>
                  <a:lnTo>
                    <a:pt x="3" y="266"/>
                  </a:lnTo>
                  <a:lnTo>
                    <a:pt x="0" y="265"/>
                  </a:lnTo>
                  <a:lnTo>
                    <a:pt x="3" y="264"/>
                  </a:lnTo>
                  <a:lnTo>
                    <a:pt x="5" y="261"/>
                  </a:lnTo>
                  <a:lnTo>
                    <a:pt x="7" y="260"/>
                  </a:lnTo>
                  <a:lnTo>
                    <a:pt x="10" y="259"/>
                  </a:lnTo>
                  <a:lnTo>
                    <a:pt x="8" y="226"/>
                  </a:lnTo>
                  <a:lnTo>
                    <a:pt x="8" y="199"/>
                  </a:lnTo>
                  <a:lnTo>
                    <a:pt x="11" y="169"/>
                  </a:lnTo>
                  <a:lnTo>
                    <a:pt x="14" y="121"/>
                  </a:lnTo>
                  <a:lnTo>
                    <a:pt x="15" y="115"/>
                  </a:lnTo>
                  <a:lnTo>
                    <a:pt x="18" y="108"/>
                  </a:lnTo>
                  <a:lnTo>
                    <a:pt x="19" y="103"/>
                  </a:lnTo>
                  <a:lnTo>
                    <a:pt x="20" y="97"/>
                  </a:lnTo>
                  <a:lnTo>
                    <a:pt x="19" y="91"/>
                  </a:lnTo>
                  <a:lnTo>
                    <a:pt x="19" y="84"/>
                  </a:lnTo>
                  <a:lnTo>
                    <a:pt x="19" y="77"/>
                  </a:lnTo>
                  <a:lnTo>
                    <a:pt x="18" y="70"/>
                  </a:lnTo>
                  <a:lnTo>
                    <a:pt x="19" y="53"/>
                  </a:lnTo>
                  <a:lnTo>
                    <a:pt x="20" y="36"/>
                  </a:lnTo>
                  <a:lnTo>
                    <a:pt x="21" y="18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1"/>
                  </a:lnTo>
                  <a:lnTo>
                    <a:pt x="38" y="3"/>
                  </a:lnTo>
                  <a:lnTo>
                    <a:pt x="43" y="6"/>
                  </a:lnTo>
                  <a:lnTo>
                    <a:pt x="38" y="73"/>
                  </a:lnTo>
                  <a:lnTo>
                    <a:pt x="35" y="139"/>
                  </a:lnTo>
                  <a:lnTo>
                    <a:pt x="30" y="207"/>
                  </a:lnTo>
                  <a:lnTo>
                    <a:pt x="26" y="274"/>
                  </a:lnTo>
                  <a:lnTo>
                    <a:pt x="26" y="298"/>
                  </a:lnTo>
                  <a:lnTo>
                    <a:pt x="26" y="322"/>
                  </a:lnTo>
                  <a:lnTo>
                    <a:pt x="26" y="347"/>
                  </a:lnTo>
                  <a:lnTo>
                    <a:pt x="25" y="371"/>
                  </a:lnTo>
                  <a:lnTo>
                    <a:pt x="27" y="372"/>
                  </a:lnTo>
                  <a:lnTo>
                    <a:pt x="29" y="372"/>
                  </a:lnTo>
                  <a:lnTo>
                    <a:pt x="31" y="373"/>
                  </a:lnTo>
                  <a:lnTo>
                    <a:pt x="34" y="373"/>
                  </a:lnTo>
                  <a:lnTo>
                    <a:pt x="31" y="379"/>
                  </a:lnTo>
                  <a:lnTo>
                    <a:pt x="30" y="386"/>
                  </a:lnTo>
                  <a:lnTo>
                    <a:pt x="29" y="393"/>
                  </a:lnTo>
                  <a:lnTo>
                    <a:pt x="27" y="395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123"/>
            <p:cNvSpPr>
              <a:spLocks/>
            </p:cNvSpPr>
            <p:nvPr/>
          </p:nvSpPr>
          <p:spPr bwMode="auto">
            <a:xfrm>
              <a:off x="4598" y="3382"/>
              <a:ext cx="53" cy="166"/>
            </a:xfrm>
            <a:custGeom>
              <a:avLst/>
              <a:gdLst>
                <a:gd name="T0" fmla="*/ 3 w 106"/>
                <a:gd name="T1" fmla="*/ 165 h 333"/>
                <a:gd name="T2" fmla="*/ 4 w 106"/>
                <a:gd name="T3" fmla="*/ 164 h 333"/>
                <a:gd name="T4" fmla="*/ 4 w 106"/>
                <a:gd name="T5" fmla="*/ 163 h 333"/>
                <a:gd name="T6" fmla="*/ 4 w 106"/>
                <a:gd name="T7" fmla="*/ 162 h 333"/>
                <a:gd name="T8" fmla="*/ 4 w 106"/>
                <a:gd name="T9" fmla="*/ 162 h 333"/>
                <a:gd name="T10" fmla="*/ 2 w 106"/>
                <a:gd name="T11" fmla="*/ 158 h 333"/>
                <a:gd name="T12" fmla="*/ 1 w 106"/>
                <a:gd name="T13" fmla="*/ 155 h 333"/>
                <a:gd name="T14" fmla="*/ 0 w 106"/>
                <a:gd name="T15" fmla="*/ 153 h 333"/>
                <a:gd name="T16" fmla="*/ 0 w 106"/>
                <a:gd name="T17" fmla="*/ 150 h 333"/>
                <a:gd name="T18" fmla="*/ 9 w 106"/>
                <a:gd name="T19" fmla="*/ 135 h 333"/>
                <a:gd name="T20" fmla="*/ 17 w 106"/>
                <a:gd name="T21" fmla="*/ 118 h 333"/>
                <a:gd name="T22" fmla="*/ 23 w 106"/>
                <a:gd name="T23" fmla="*/ 99 h 333"/>
                <a:gd name="T24" fmla="*/ 29 w 106"/>
                <a:gd name="T25" fmla="*/ 79 h 333"/>
                <a:gd name="T26" fmla="*/ 35 w 106"/>
                <a:gd name="T27" fmla="*/ 58 h 333"/>
                <a:gd name="T28" fmla="*/ 39 w 106"/>
                <a:gd name="T29" fmla="*/ 37 h 333"/>
                <a:gd name="T30" fmla="*/ 43 w 106"/>
                <a:gd name="T31" fmla="*/ 18 h 333"/>
                <a:gd name="T32" fmla="*/ 46 w 106"/>
                <a:gd name="T33" fmla="*/ 0 h 333"/>
                <a:gd name="T34" fmla="*/ 48 w 106"/>
                <a:gd name="T35" fmla="*/ 0 h 333"/>
                <a:gd name="T36" fmla="*/ 50 w 106"/>
                <a:gd name="T37" fmla="*/ 0 h 333"/>
                <a:gd name="T38" fmla="*/ 52 w 106"/>
                <a:gd name="T39" fmla="*/ 0 h 333"/>
                <a:gd name="T40" fmla="*/ 53 w 106"/>
                <a:gd name="T41" fmla="*/ 1 h 333"/>
                <a:gd name="T42" fmla="*/ 51 w 106"/>
                <a:gd name="T43" fmla="*/ 20 h 333"/>
                <a:gd name="T44" fmla="*/ 48 w 106"/>
                <a:gd name="T45" fmla="*/ 38 h 333"/>
                <a:gd name="T46" fmla="*/ 44 w 106"/>
                <a:gd name="T47" fmla="*/ 56 h 333"/>
                <a:gd name="T48" fmla="*/ 38 w 106"/>
                <a:gd name="T49" fmla="*/ 74 h 333"/>
                <a:gd name="T50" fmla="*/ 33 w 106"/>
                <a:gd name="T51" fmla="*/ 92 h 333"/>
                <a:gd name="T52" fmla="*/ 27 w 106"/>
                <a:gd name="T53" fmla="*/ 110 h 333"/>
                <a:gd name="T54" fmla="*/ 21 w 106"/>
                <a:gd name="T55" fmla="*/ 128 h 333"/>
                <a:gd name="T56" fmla="*/ 15 w 106"/>
                <a:gd name="T57" fmla="*/ 147 h 333"/>
                <a:gd name="T58" fmla="*/ 15 w 106"/>
                <a:gd name="T59" fmla="*/ 147 h 333"/>
                <a:gd name="T60" fmla="*/ 14 w 106"/>
                <a:gd name="T61" fmla="*/ 148 h 333"/>
                <a:gd name="T62" fmla="*/ 13 w 106"/>
                <a:gd name="T63" fmla="*/ 149 h 333"/>
                <a:gd name="T64" fmla="*/ 12 w 106"/>
                <a:gd name="T65" fmla="*/ 150 h 333"/>
                <a:gd name="T66" fmla="*/ 9 w 106"/>
                <a:gd name="T67" fmla="*/ 159 h 333"/>
                <a:gd name="T68" fmla="*/ 7 w 106"/>
                <a:gd name="T69" fmla="*/ 163 h 333"/>
                <a:gd name="T70" fmla="*/ 6 w 106"/>
                <a:gd name="T71" fmla="*/ 165 h 333"/>
                <a:gd name="T72" fmla="*/ 4 w 106"/>
                <a:gd name="T73" fmla="*/ 166 h 333"/>
                <a:gd name="T74" fmla="*/ 4 w 106"/>
                <a:gd name="T75" fmla="*/ 166 h 333"/>
                <a:gd name="T76" fmla="*/ 4 w 106"/>
                <a:gd name="T77" fmla="*/ 165 h 333"/>
                <a:gd name="T78" fmla="*/ 4 w 106"/>
                <a:gd name="T79" fmla="*/ 165 h 333"/>
                <a:gd name="T80" fmla="*/ 3 w 106"/>
                <a:gd name="T81" fmla="*/ 165 h 3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333"/>
                <a:gd name="T125" fmla="*/ 106 w 106"/>
                <a:gd name="T126" fmla="*/ 333 h 3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333">
                  <a:moveTo>
                    <a:pt x="6" y="330"/>
                  </a:moveTo>
                  <a:lnTo>
                    <a:pt x="7" y="328"/>
                  </a:lnTo>
                  <a:lnTo>
                    <a:pt x="7" y="326"/>
                  </a:lnTo>
                  <a:lnTo>
                    <a:pt x="8" y="325"/>
                  </a:lnTo>
                  <a:lnTo>
                    <a:pt x="8" y="324"/>
                  </a:lnTo>
                  <a:lnTo>
                    <a:pt x="4" y="316"/>
                  </a:lnTo>
                  <a:lnTo>
                    <a:pt x="2" y="311"/>
                  </a:lnTo>
                  <a:lnTo>
                    <a:pt x="0" y="307"/>
                  </a:lnTo>
                  <a:lnTo>
                    <a:pt x="0" y="300"/>
                  </a:lnTo>
                  <a:lnTo>
                    <a:pt x="18" y="271"/>
                  </a:lnTo>
                  <a:lnTo>
                    <a:pt x="33" y="237"/>
                  </a:lnTo>
                  <a:lnTo>
                    <a:pt x="46" y="199"/>
                  </a:lnTo>
                  <a:lnTo>
                    <a:pt x="58" y="158"/>
                  </a:lnTo>
                  <a:lnTo>
                    <a:pt x="69" y="117"/>
                  </a:lnTo>
                  <a:lnTo>
                    <a:pt x="78" y="75"/>
                  </a:lnTo>
                  <a:lnTo>
                    <a:pt x="86" y="36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99" y="1"/>
                  </a:lnTo>
                  <a:lnTo>
                    <a:pt x="103" y="1"/>
                  </a:lnTo>
                  <a:lnTo>
                    <a:pt x="106" y="3"/>
                  </a:lnTo>
                  <a:lnTo>
                    <a:pt x="102" y="41"/>
                  </a:lnTo>
                  <a:lnTo>
                    <a:pt x="95" y="77"/>
                  </a:lnTo>
                  <a:lnTo>
                    <a:pt x="87" y="113"/>
                  </a:lnTo>
                  <a:lnTo>
                    <a:pt x="76" y="149"/>
                  </a:lnTo>
                  <a:lnTo>
                    <a:pt x="66" y="184"/>
                  </a:lnTo>
                  <a:lnTo>
                    <a:pt x="54" y="220"/>
                  </a:lnTo>
                  <a:lnTo>
                    <a:pt x="42" y="257"/>
                  </a:lnTo>
                  <a:lnTo>
                    <a:pt x="30" y="294"/>
                  </a:lnTo>
                  <a:lnTo>
                    <a:pt x="29" y="295"/>
                  </a:lnTo>
                  <a:lnTo>
                    <a:pt x="27" y="296"/>
                  </a:lnTo>
                  <a:lnTo>
                    <a:pt x="26" y="298"/>
                  </a:lnTo>
                  <a:lnTo>
                    <a:pt x="23" y="300"/>
                  </a:lnTo>
                  <a:lnTo>
                    <a:pt x="18" y="318"/>
                  </a:lnTo>
                  <a:lnTo>
                    <a:pt x="14" y="327"/>
                  </a:lnTo>
                  <a:lnTo>
                    <a:pt x="11" y="331"/>
                  </a:lnTo>
                  <a:lnTo>
                    <a:pt x="8" y="333"/>
                  </a:lnTo>
                  <a:lnTo>
                    <a:pt x="8" y="332"/>
                  </a:lnTo>
                  <a:lnTo>
                    <a:pt x="7" y="331"/>
                  </a:lnTo>
                  <a:lnTo>
                    <a:pt x="6" y="33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Freeform 124"/>
            <p:cNvSpPr>
              <a:spLocks/>
            </p:cNvSpPr>
            <p:nvPr/>
          </p:nvSpPr>
          <p:spPr bwMode="auto">
            <a:xfrm>
              <a:off x="4744" y="3223"/>
              <a:ext cx="24" cy="316"/>
            </a:xfrm>
            <a:custGeom>
              <a:avLst/>
              <a:gdLst>
                <a:gd name="T0" fmla="*/ 16 w 47"/>
                <a:gd name="T1" fmla="*/ 312 h 633"/>
                <a:gd name="T2" fmla="*/ 16 w 47"/>
                <a:gd name="T3" fmla="*/ 304 h 633"/>
                <a:gd name="T4" fmla="*/ 16 w 47"/>
                <a:gd name="T5" fmla="*/ 299 h 633"/>
                <a:gd name="T6" fmla="*/ 14 w 47"/>
                <a:gd name="T7" fmla="*/ 299 h 633"/>
                <a:gd name="T8" fmla="*/ 13 w 47"/>
                <a:gd name="T9" fmla="*/ 294 h 633"/>
                <a:gd name="T10" fmla="*/ 14 w 47"/>
                <a:gd name="T11" fmla="*/ 287 h 633"/>
                <a:gd name="T12" fmla="*/ 13 w 47"/>
                <a:gd name="T13" fmla="*/ 277 h 633"/>
                <a:gd name="T14" fmla="*/ 12 w 47"/>
                <a:gd name="T15" fmla="*/ 267 h 633"/>
                <a:gd name="T16" fmla="*/ 11 w 47"/>
                <a:gd name="T17" fmla="*/ 257 h 633"/>
                <a:gd name="T18" fmla="*/ 12 w 47"/>
                <a:gd name="T19" fmla="*/ 250 h 633"/>
                <a:gd name="T20" fmla="*/ 12 w 47"/>
                <a:gd name="T21" fmla="*/ 246 h 633"/>
                <a:gd name="T22" fmla="*/ 11 w 47"/>
                <a:gd name="T23" fmla="*/ 246 h 633"/>
                <a:gd name="T24" fmla="*/ 12 w 47"/>
                <a:gd name="T25" fmla="*/ 238 h 633"/>
                <a:gd name="T26" fmla="*/ 13 w 47"/>
                <a:gd name="T27" fmla="*/ 221 h 633"/>
                <a:gd name="T28" fmla="*/ 13 w 47"/>
                <a:gd name="T29" fmla="*/ 196 h 633"/>
                <a:gd name="T30" fmla="*/ 11 w 47"/>
                <a:gd name="T31" fmla="*/ 173 h 633"/>
                <a:gd name="T32" fmla="*/ 7 w 47"/>
                <a:gd name="T33" fmla="*/ 154 h 633"/>
                <a:gd name="T34" fmla="*/ 6 w 47"/>
                <a:gd name="T35" fmla="*/ 152 h 633"/>
                <a:gd name="T36" fmla="*/ 5 w 47"/>
                <a:gd name="T37" fmla="*/ 141 h 633"/>
                <a:gd name="T38" fmla="*/ 3 w 47"/>
                <a:gd name="T39" fmla="*/ 116 h 633"/>
                <a:gd name="T40" fmla="*/ 1 w 47"/>
                <a:gd name="T41" fmla="*/ 82 h 633"/>
                <a:gd name="T42" fmla="*/ 1 w 47"/>
                <a:gd name="T43" fmla="*/ 41 h 633"/>
                <a:gd name="T44" fmla="*/ 1 w 47"/>
                <a:gd name="T45" fmla="*/ 11 h 633"/>
                <a:gd name="T46" fmla="*/ 2 w 47"/>
                <a:gd name="T47" fmla="*/ 3 h 633"/>
                <a:gd name="T48" fmla="*/ 4 w 47"/>
                <a:gd name="T49" fmla="*/ 0 h 633"/>
                <a:gd name="T50" fmla="*/ 8 w 47"/>
                <a:gd name="T51" fmla="*/ 0 h 633"/>
                <a:gd name="T52" fmla="*/ 9 w 47"/>
                <a:gd name="T53" fmla="*/ 6 h 633"/>
                <a:gd name="T54" fmla="*/ 8 w 47"/>
                <a:gd name="T55" fmla="*/ 20 h 633"/>
                <a:gd name="T56" fmla="*/ 11 w 47"/>
                <a:gd name="T57" fmla="*/ 53 h 633"/>
                <a:gd name="T58" fmla="*/ 12 w 47"/>
                <a:gd name="T59" fmla="*/ 106 h 633"/>
                <a:gd name="T60" fmla="*/ 15 w 47"/>
                <a:gd name="T61" fmla="*/ 145 h 633"/>
                <a:gd name="T62" fmla="*/ 19 w 47"/>
                <a:gd name="T63" fmla="*/ 169 h 633"/>
                <a:gd name="T64" fmla="*/ 21 w 47"/>
                <a:gd name="T65" fmla="*/ 181 h 633"/>
                <a:gd name="T66" fmla="*/ 23 w 47"/>
                <a:gd name="T67" fmla="*/ 182 h 633"/>
                <a:gd name="T68" fmla="*/ 23 w 47"/>
                <a:gd name="T69" fmla="*/ 189 h 633"/>
                <a:gd name="T70" fmla="*/ 21 w 47"/>
                <a:gd name="T71" fmla="*/ 214 h 633"/>
                <a:gd name="T72" fmla="*/ 21 w 47"/>
                <a:gd name="T73" fmla="*/ 268 h 633"/>
                <a:gd name="T74" fmla="*/ 23 w 47"/>
                <a:gd name="T75" fmla="*/ 292 h 633"/>
                <a:gd name="T76" fmla="*/ 20 w 47"/>
                <a:gd name="T77" fmla="*/ 309 h 633"/>
                <a:gd name="T78" fmla="*/ 16 w 47"/>
                <a:gd name="T79" fmla="*/ 316 h 63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7"/>
                <a:gd name="T121" fmla="*/ 0 h 633"/>
                <a:gd name="T122" fmla="*/ 47 w 47"/>
                <a:gd name="T123" fmla="*/ 633 h 63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7" h="633">
                  <a:moveTo>
                    <a:pt x="31" y="633"/>
                  </a:moveTo>
                  <a:lnTo>
                    <a:pt x="32" y="625"/>
                  </a:lnTo>
                  <a:lnTo>
                    <a:pt x="32" y="616"/>
                  </a:lnTo>
                  <a:lnTo>
                    <a:pt x="32" y="608"/>
                  </a:lnTo>
                  <a:lnTo>
                    <a:pt x="33" y="600"/>
                  </a:lnTo>
                  <a:lnTo>
                    <a:pt x="31" y="599"/>
                  </a:lnTo>
                  <a:lnTo>
                    <a:pt x="30" y="598"/>
                  </a:lnTo>
                  <a:lnTo>
                    <a:pt x="27" y="598"/>
                  </a:lnTo>
                  <a:lnTo>
                    <a:pt x="25" y="597"/>
                  </a:lnTo>
                  <a:lnTo>
                    <a:pt x="25" y="589"/>
                  </a:lnTo>
                  <a:lnTo>
                    <a:pt x="26" y="582"/>
                  </a:lnTo>
                  <a:lnTo>
                    <a:pt x="27" y="575"/>
                  </a:lnTo>
                  <a:lnTo>
                    <a:pt x="29" y="568"/>
                  </a:lnTo>
                  <a:lnTo>
                    <a:pt x="26" y="554"/>
                  </a:lnTo>
                  <a:lnTo>
                    <a:pt x="24" y="544"/>
                  </a:lnTo>
                  <a:lnTo>
                    <a:pt x="23" y="535"/>
                  </a:lnTo>
                  <a:lnTo>
                    <a:pt x="21" y="523"/>
                  </a:lnTo>
                  <a:lnTo>
                    <a:pt x="22" y="515"/>
                  </a:lnTo>
                  <a:lnTo>
                    <a:pt x="23" y="508"/>
                  </a:lnTo>
                  <a:lnTo>
                    <a:pt x="24" y="501"/>
                  </a:lnTo>
                  <a:lnTo>
                    <a:pt x="25" y="494"/>
                  </a:lnTo>
                  <a:lnTo>
                    <a:pt x="24" y="493"/>
                  </a:lnTo>
                  <a:lnTo>
                    <a:pt x="23" y="493"/>
                  </a:lnTo>
                  <a:lnTo>
                    <a:pt x="22" y="492"/>
                  </a:lnTo>
                  <a:lnTo>
                    <a:pt x="21" y="492"/>
                  </a:lnTo>
                  <a:lnTo>
                    <a:pt x="23" y="476"/>
                  </a:lnTo>
                  <a:lnTo>
                    <a:pt x="24" y="459"/>
                  </a:lnTo>
                  <a:lnTo>
                    <a:pt x="26" y="443"/>
                  </a:lnTo>
                  <a:lnTo>
                    <a:pt x="29" y="426"/>
                  </a:lnTo>
                  <a:lnTo>
                    <a:pt x="26" y="393"/>
                  </a:lnTo>
                  <a:lnTo>
                    <a:pt x="24" y="370"/>
                  </a:lnTo>
                  <a:lnTo>
                    <a:pt x="21" y="346"/>
                  </a:lnTo>
                  <a:lnTo>
                    <a:pt x="14" y="309"/>
                  </a:lnTo>
                  <a:lnTo>
                    <a:pt x="14" y="308"/>
                  </a:lnTo>
                  <a:lnTo>
                    <a:pt x="13" y="306"/>
                  </a:lnTo>
                  <a:lnTo>
                    <a:pt x="11" y="304"/>
                  </a:lnTo>
                  <a:lnTo>
                    <a:pt x="10" y="303"/>
                  </a:lnTo>
                  <a:lnTo>
                    <a:pt x="10" y="283"/>
                  </a:lnTo>
                  <a:lnTo>
                    <a:pt x="8" y="256"/>
                  </a:lnTo>
                  <a:lnTo>
                    <a:pt x="6" y="232"/>
                  </a:lnTo>
                  <a:lnTo>
                    <a:pt x="2" y="220"/>
                  </a:lnTo>
                  <a:lnTo>
                    <a:pt x="2" y="165"/>
                  </a:lnTo>
                  <a:lnTo>
                    <a:pt x="2" y="122"/>
                  </a:lnTo>
                  <a:lnTo>
                    <a:pt x="2" y="82"/>
                  </a:lnTo>
                  <a:lnTo>
                    <a:pt x="0" y="29"/>
                  </a:lnTo>
                  <a:lnTo>
                    <a:pt x="1" y="22"/>
                  </a:lnTo>
                  <a:lnTo>
                    <a:pt x="2" y="14"/>
                  </a:lnTo>
                  <a:lnTo>
                    <a:pt x="3" y="7"/>
                  </a:lnTo>
                  <a:lnTo>
                    <a:pt x="4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7" y="13"/>
                  </a:lnTo>
                  <a:lnTo>
                    <a:pt x="16" y="27"/>
                  </a:lnTo>
                  <a:lnTo>
                    <a:pt x="15" y="40"/>
                  </a:lnTo>
                  <a:lnTo>
                    <a:pt x="14" y="53"/>
                  </a:lnTo>
                  <a:lnTo>
                    <a:pt x="21" y="106"/>
                  </a:lnTo>
                  <a:lnTo>
                    <a:pt x="23" y="160"/>
                  </a:lnTo>
                  <a:lnTo>
                    <a:pt x="24" y="213"/>
                  </a:lnTo>
                  <a:lnTo>
                    <a:pt x="25" y="268"/>
                  </a:lnTo>
                  <a:lnTo>
                    <a:pt x="29" y="291"/>
                  </a:lnTo>
                  <a:lnTo>
                    <a:pt x="33" y="315"/>
                  </a:lnTo>
                  <a:lnTo>
                    <a:pt x="37" y="338"/>
                  </a:lnTo>
                  <a:lnTo>
                    <a:pt x="40" y="362"/>
                  </a:lnTo>
                  <a:lnTo>
                    <a:pt x="41" y="363"/>
                  </a:lnTo>
                  <a:lnTo>
                    <a:pt x="44" y="364"/>
                  </a:lnTo>
                  <a:lnTo>
                    <a:pt x="45" y="365"/>
                  </a:lnTo>
                  <a:lnTo>
                    <a:pt x="47" y="368"/>
                  </a:lnTo>
                  <a:lnTo>
                    <a:pt x="46" y="378"/>
                  </a:lnTo>
                  <a:lnTo>
                    <a:pt x="45" y="395"/>
                  </a:lnTo>
                  <a:lnTo>
                    <a:pt x="42" y="429"/>
                  </a:lnTo>
                  <a:lnTo>
                    <a:pt x="40" y="489"/>
                  </a:lnTo>
                  <a:lnTo>
                    <a:pt x="42" y="537"/>
                  </a:lnTo>
                  <a:lnTo>
                    <a:pt x="45" y="567"/>
                  </a:lnTo>
                  <a:lnTo>
                    <a:pt x="46" y="585"/>
                  </a:lnTo>
                  <a:lnTo>
                    <a:pt x="47" y="600"/>
                  </a:lnTo>
                  <a:lnTo>
                    <a:pt x="39" y="619"/>
                  </a:lnTo>
                  <a:lnTo>
                    <a:pt x="34" y="628"/>
                  </a:lnTo>
                  <a:lnTo>
                    <a:pt x="32" y="633"/>
                  </a:lnTo>
                  <a:lnTo>
                    <a:pt x="31" y="633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125"/>
            <p:cNvSpPr>
              <a:spLocks/>
            </p:cNvSpPr>
            <p:nvPr/>
          </p:nvSpPr>
          <p:spPr bwMode="auto">
            <a:xfrm>
              <a:off x="4340" y="3370"/>
              <a:ext cx="141" cy="131"/>
            </a:xfrm>
            <a:custGeom>
              <a:avLst/>
              <a:gdLst>
                <a:gd name="T0" fmla="*/ 1 w 283"/>
                <a:gd name="T1" fmla="*/ 131 h 263"/>
                <a:gd name="T2" fmla="*/ 1 w 283"/>
                <a:gd name="T3" fmla="*/ 128 h 263"/>
                <a:gd name="T4" fmla="*/ 1 w 283"/>
                <a:gd name="T5" fmla="*/ 126 h 263"/>
                <a:gd name="T6" fmla="*/ 1 w 283"/>
                <a:gd name="T7" fmla="*/ 123 h 263"/>
                <a:gd name="T8" fmla="*/ 0 w 283"/>
                <a:gd name="T9" fmla="*/ 121 h 263"/>
                <a:gd name="T10" fmla="*/ 2 w 283"/>
                <a:gd name="T11" fmla="*/ 119 h 263"/>
                <a:gd name="T12" fmla="*/ 7 w 283"/>
                <a:gd name="T13" fmla="*/ 116 h 263"/>
                <a:gd name="T14" fmla="*/ 14 w 283"/>
                <a:gd name="T15" fmla="*/ 110 h 263"/>
                <a:gd name="T16" fmla="*/ 22 w 283"/>
                <a:gd name="T17" fmla="*/ 102 h 263"/>
                <a:gd name="T18" fmla="*/ 32 w 283"/>
                <a:gd name="T19" fmla="*/ 94 h 263"/>
                <a:gd name="T20" fmla="*/ 43 w 283"/>
                <a:gd name="T21" fmla="*/ 84 h 263"/>
                <a:gd name="T22" fmla="*/ 55 w 283"/>
                <a:gd name="T23" fmla="*/ 73 h 263"/>
                <a:gd name="T24" fmla="*/ 67 w 283"/>
                <a:gd name="T25" fmla="*/ 63 h 263"/>
                <a:gd name="T26" fmla="*/ 79 w 283"/>
                <a:gd name="T27" fmla="*/ 53 h 263"/>
                <a:gd name="T28" fmla="*/ 92 w 283"/>
                <a:gd name="T29" fmla="*/ 42 h 263"/>
                <a:gd name="T30" fmla="*/ 102 w 283"/>
                <a:gd name="T31" fmla="*/ 33 h 263"/>
                <a:gd name="T32" fmla="*/ 112 w 283"/>
                <a:gd name="T33" fmla="*/ 24 h 263"/>
                <a:gd name="T34" fmla="*/ 121 w 283"/>
                <a:gd name="T35" fmla="*/ 16 h 263"/>
                <a:gd name="T36" fmla="*/ 128 w 283"/>
                <a:gd name="T37" fmla="*/ 11 h 263"/>
                <a:gd name="T38" fmla="*/ 132 w 283"/>
                <a:gd name="T39" fmla="*/ 7 h 263"/>
                <a:gd name="T40" fmla="*/ 135 w 283"/>
                <a:gd name="T41" fmla="*/ 6 h 263"/>
                <a:gd name="T42" fmla="*/ 141 w 283"/>
                <a:gd name="T43" fmla="*/ 0 h 263"/>
                <a:gd name="T44" fmla="*/ 139 w 283"/>
                <a:gd name="T45" fmla="*/ 2 h 263"/>
                <a:gd name="T46" fmla="*/ 132 w 283"/>
                <a:gd name="T47" fmla="*/ 10 h 263"/>
                <a:gd name="T48" fmla="*/ 123 w 283"/>
                <a:gd name="T49" fmla="*/ 19 h 263"/>
                <a:gd name="T50" fmla="*/ 113 w 283"/>
                <a:gd name="T51" fmla="*/ 30 h 263"/>
                <a:gd name="T52" fmla="*/ 106 w 283"/>
                <a:gd name="T53" fmla="*/ 38 h 263"/>
                <a:gd name="T54" fmla="*/ 106 w 283"/>
                <a:gd name="T55" fmla="*/ 42 h 263"/>
                <a:gd name="T56" fmla="*/ 113 w 283"/>
                <a:gd name="T57" fmla="*/ 39 h 263"/>
                <a:gd name="T58" fmla="*/ 114 w 283"/>
                <a:gd name="T59" fmla="*/ 40 h 263"/>
                <a:gd name="T60" fmla="*/ 112 w 283"/>
                <a:gd name="T61" fmla="*/ 42 h 263"/>
                <a:gd name="T62" fmla="*/ 109 w 283"/>
                <a:gd name="T63" fmla="*/ 46 h 263"/>
                <a:gd name="T64" fmla="*/ 104 w 283"/>
                <a:gd name="T65" fmla="*/ 51 h 263"/>
                <a:gd name="T66" fmla="*/ 97 w 283"/>
                <a:gd name="T67" fmla="*/ 57 h 263"/>
                <a:gd name="T68" fmla="*/ 89 w 283"/>
                <a:gd name="T69" fmla="*/ 63 h 263"/>
                <a:gd name="T70" fmla="*/ 81 w 283"/>
                <a:gd name="T71" fmla="*/ 71 h 263"/>
                <a:gd name="T72" fmla="*/ 71 w 283"/>
                <a:gd name="T73" fmla="*/ 78 h 263"/>
                <a:gd name="T74" fmla="*/ 62 w 283"/>
                <a:gd name="T75" fmla="*/ 86 h 263"/>
                <a:gd name="T76" fmla="*/ 52 w 283"/>
                <a:gd name="T77" fmla="*/ 93 h 263"/>
                <a:gd name="T78" fmla="*/ 43 w 283"/>
                <a:gd name="T79" fmla="*/ 100 h 263"/>
                <a:gd name="T80" fmla="*/ 35 w 283"/>
                <a:gd name="T81" fmla="*/ 107 h 263"/>
                <a:gd name="T82" fmla="*/ 26 w 283"/>
                <a:gd name="T83" fmla="*/ 113 h 263"/>
                <a:gd name="T84" fmla="*/ 20 w 283"/>
                <a:gd name="T85" fmla="*/ 118 h 263"/>
                <a:gd name="T86" fmla="*/ 14 w 283"/>
                <a:gd name="T87" fmla="*/ 122 h 263"/>
                <a:gd name="T88" fmla="*/ 10 w 283"/>
                <a:gd name="T89" fmla="*/ 125 h 263"/>
                <a:gd name="T90" fmla="*/ 9 w 283"/>
                <a:gd name="T91" fmla="*/ 127 h 263"/>
                <a:gd name="T92" fmla="*/ 9 w 283"/>
                <a:gd name="T93" fmla="*/ 128 h 263"/>
                <a:gd name="T94" fmla="*/ 8 w 283"/>
                <a:gd name="T95" fmla="*/ 130 h 263"/>
                <a:gd name="T96" fmla="*/ 7 w 283"/>
                <a:gd name="T97" fmla="*/ 131 h 263"/>
                <a:gd name="T98" fmla="*/ 6 w 283"/>
                <a:gd name="T99" fmla="*/ 131 h 263"/>
                <a:gd name="T100" fmla="*/ 4 w 283"/>
                <a:gd name="T101" fmla="*/ 131 h 263"/>
                <a:gd name="T102" fmla="*/ 2 w 283"/>
                <a:gd name="T103" fmla="*/ 131 h 263"/>
                <a:gd name="T104" fmla="*/ 1 w 283"/>
                <a:gd name="T105" fmla="*/ 131 h 26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83"/>
                <a:gd name="T160" fmla="*/ 0 h 263"/>
                <a:gd name="T161" fmla="*/ 283 w 283"/>
                <a:gd name="T162" fmla="*/ 263 h 26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83" h="263">
                  <a:moveTo>
                    <a:pt x="2" y="263"/>
                  </a:moveTo>
                  <a:lnTo>
                    <a:pt x="2" y="257"/>
                  </a:lnTo>
                  <a:lnTo>
                    <a:pt x="2" y="252"/>
                  </a:lnTo>
                  <a:lnTo>
                    <a:pt x="2" y="246"/>
                  </a:lnTo>
                  <a:lnTo>
                    <a:pt x="0" y="242"/>
                  </a:lnTo>
                  <a:lnTo>
                    <a:pt x="5" y="238"/>
                  </a:lnTo>
                  <a:lnTo>
                    <a:pt x="14" y="232"/>
                  </a:lnTo>
                  <a:lnTo>
                    <a:pt x="28" y="220"/>
                  </a:lnTo>
                  <a:lnTo>
                    <a:pt x="45" y="205"/>
                  </a:lnTo>
                  <a:lnTo>
                    <a:pt x="65" y="188"/>
                  </a:lnTo>
                  <a:lnTo>
                    <a:pt x="87" y="168"/>
                  </a:lnTo>
                  <a:lnTo>
                    <a:pt x="111" y="147"/>
                  </a:lnTo>
                  <a:lnTo>
                    <a:pt x="135" y="127"/>
                  </a:lnTo>
                  <a:lnTo>
                    <a:pt x="159" y="106"/>
                  </a:lnTo>
                  <a:lnTo>
                    <a:pt x="184" y="85"/>
                  </a:lnTo>
                  <a:lnTo>
                    <a:pt x="205" y="66"/>
                  </a:lnTo>
                  <a:lnTo>
                    <a:pt x="225" y="48"/>
                  </a:lnTo>
                  <a:lnTo>
                    <a:pt x="242" y="33"/>
                  </a:lnTo>
                  <a:lnTo>
                    <a:pt x="256" y="22"/>
                  </a:lnTo>
                  <a:lnTo>
                    <a:pt x="265" y="15"/>
                  </a:lnTo>
                  <a:lnTo>
                    <a:pt x="270" y="12"/>
                  </a:lnTo>
                  <a:lnTo>
                    <a:pt x="283" y="0"/>
                  </a:lnTo>
                  <a:lnTo>
                    <a:pt x="278" y="5"/>
                  </a:lnTo>
                  <a:lnTo>
                    <a:pt x="264" y="20"/>
                  </a:lnTo>
                  <a:lnTo>
                    <a:pt x="246" y="39"/>
                  </a:lnTo>
                  <a:lnTo>
                    <a:pt x="226" y="60"/>
                  </a:lnTo>
                  <a:lnTo>
                    <a:pt x="213" y="77"/>
                  </a:lnTo>
                  <a:lnTo>
                    <a:pt x="212" y="84"/>
                  </a:lnTo>
                  <a:lnTo>
                    <a:pt x="227" y="78"/>
                  </a:lnTo>
                  <a:lnTo>
                    <a:pt x="228" y="80"/>
                  </a:lnTo>
                  <a:lnTo>
                    <a:pt x="225" y="85"/>
                  </a:lnTo>
                  <a:lnTo>
                    <a:pt x="218" y="92"/>
                  </a:lnTo>
                  <a:lnTo>
                    <a:pt x="208" y="103"/>
                  </a:lnTo>
                  <a:lnTo>
                    <a:pt x="194" y="114"/>
                  </a:lnTo>
                  <a:lnTo>
                    <a:pt x="179" y="127"/>
                  </a:lnTo>
                  <a:lnTo>
                    <a:pt x="162" y="142"/>
                  </a:lnTo>
                  <a:lnTo>
                    <a:pt x="143" y="156"/>
                  </a:lnTo>
                  <a:lnTo>
                    <a:pt x="125" y="172"/>
                  </a:lnTo>
                  <a:lnTo>
                    <a:pt x="105" y="187"/>
                  </a:lnTo>
                  <a:lnTo>
                    <a:pt x="87" y="200"/>
                  </a:lnTo>
                  <a:lnTo>
                    <a:pt x="70" y="214"/>
                  </a:lnTo>
                  <a:lnTo>
                    <a:pt x="53" y="227"/>
                  </a:lnTo>
                  <a:lnTo>
                    <a:pt x="40" y="237"/>
                  </a:lnTo>
                  <a:lnTo>
                    <a:pt x="28" y="245"/>
                  </a:lnTo>
                  <a:lnTo>
                    <a:pt x="20" y="251"/>
                  </a:lnTo>
                  <a:lnTo>
                    <a:pt x="19" y="255"/>
                  </a:lnTo>
                  <a:lnTo>
                    <a:pt x="18" y="257"/>
                  </a:lnTo>
                  <a:lnTo>
                    <a:pt x="17" y="260"/>
                  </a:lnTo>
                  <a:lnTo>
                    <a:pt x="15" y="263"/>
                  </a:lnTo>
                  <a:lnTo>
                    <a:pt x="12" y="263"/>
                  </a:lnTo>
                  <a:lnTo>
                    <a:pt x="9" y="263"/>
                  </a:lnTo>
                  <a:lnTo>
                    <a:pt x="5" y="263"/>
                  </a:lnTo>
                  <a:lnTo>
                    <a:pt x="2" y="263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Freeform 126"/>
            <p:cNvSpPr>
              <a:spLocks/>
            </p:cNvSpPr>
            <p:nvPr/>
          </p:nvSpPr>
          <p:spPr bwMode="auto">
            <a:xfrm>
              <a:off x="4980" y="3371"/>
              <a:ext cx="58" cy="124"/>
            </a:xfrm>
            <a:custGeom>
              <a:avLst/>
              <a:gdLst>
                <a:gd name="T0" fmla="*/ 54 w 116"/>
                <a:gd name="T1" fmla="*/ 124 h 247"/>
                <a:gd name="T2" fmla="*/ 54 w 116"/>
                <a:gd name="T3" fmla="*/ 120 h 247"/>
                <a:gd name="T4" fmla="*/ 54 w 116"/>
                <a:gd name="T5" fmla="*/ 116 h 247"/>
                <a:gd name="T6" fmla="*/ 53 w 116"/>
                <a:gd name="T7" fmla="*/ 113 h 247"/>
                <a:gd name="T8" fmla="*/ 53 w 116"/>
                <a:gd name="T9" fmla="*/ 109 h 247"/>
                <a:gd name="T10" fmla="*/ 50 w 116"/>
                <a:gd name="T11" fmla="*/ 105 h 247"/>
                <a:gd name="T12" fmla="*/ 48 w 116"/>
                <a:gd name="T13" fmla="*/ 102 h 247"/>
                <a:gd name="T14" fmla="*/ 46 w 116"/>
                <a:gd name="T15" fmla="*/ 98 h 247"/>
                <a:gd name="T16" fmla="*/ 44 w 116"/>
                <a:gd name="T17" fmla="*/ 96 h 247"/>
                <a:gd name="T18" fmla="*/ 42 w 116"/>
                <a:gd name="T19" fmla="*/ 92 h 247"/>
                <a:gd name="T20" fmla="*/ 39 w 116"/>
                <a:gd name="T21" fmla="*/ 89 h 247"/>
                <a:gd name="T22" fmla="*/ 37 w 116"/>
                <a:gd name="T23" fmla="*/ 86 h 247"/>
                <a:gd name="T24" fmla="*/ 35 w 116"/>
                <a:gd name="T25" fmla="*/ 82 h 247"/>
                <a:gd name="T26" fmla="*/ 32 w 116"/>
                <a:gd name="T27" fmla="*/ 76 h 247"/>
                <a:gd name="T28" fmla="*/ 29 w 116"/>
                <a:gd name="T29" fmla="*/ 70 h 247"/>
                <a:gd name="T30" fmla="*/ 26 w 116"/>
                <a:gd name="T31" fmla="*/ 63 h 247"/>
                <a:gd name="T32" fmla="*/ 23 w 116"/>
                <a:gd name="T33" fmla="*/ 57 h 247"/>
                <a:gd name="T34" fmla="*/ 20 w 116"/>
                <a:gd name="T35" fmla="*/ 51 h 247"/>
                <a:gd name="T36" fmla="*/ 17 w 116"/>
                <a:gd name="T37" fmla="*/ 45 h 247"/>
                <a:gd name="T38" fmla="*/ 14 w 116"/>
                <a:gd name="T39" fmla="*/ 39 h 247"/>
                <a:gd name="T40" fmla="*/ 11 w 116"/>
                <a:gd name="T41" fmla="*/ 32 h 247"/>
                <a:gd name="T42" fmla="*/ 9 w 116"/>
                <a:gd name="T43" fmla="*/ 25 h 247"/>
                <a:gd name="T44" fmla="*/ 8 w 116"/>
                <a:gd name="T45" fmla="*/ 19 h 247"/>
                <a:gd name="T46" fmla="*/ 5 w 116"/>
                <a:gd name="T47" fmla="*/ 12 h 247"/>
                <a:gd name="T48" fmla="*/ 0 w 116"/>
                <a:gd name="T49" fmla="*/ 1 h 247"/>
                <a:gd name="T50" fmla="*/ 1 w 116"/>
                <a:gd name="T51" fmla="*/ 1 h 247"/>
                <a:gd name="T52" fmla="*/ 3 w 116"/>
                <a:gd name="T53" fmla="*/ 1 h 247"/>
                <a:gd name="T54" fmla="*/ 4 w 116"/>
                <a:gd name="T55" fmla="*/ 1 h 247"/>
                <a:gd name="T56" fmla="*/ 5 w 116"/>
                <a:gd name="T57" fmla="*/ 0 h 247"/>
                <a:gd name="T58" fmla="*/ 7 w 116"/>
                <a:gd name="T59" fmla="*/ 8 h 247"/>
                <a:gd name="T60" fmla="*/ 10 w 116"/>
                <a:gd name="T61" fmla="*/ 16 h 247"/>
                <a:gd name="T62" fmla="*/ 13 w 116"/>
                <a:gd name="T63" fmla="*/ 25 h 247"/>
                <a:gd name="T64" fmla="*/ 19 w 116"/>
                <a:gd name="T65" fmla="*/ 40 h 247"/>
                <a:gd name="T66" fmla="*/ 21 w 116"/>
                <a:gd name="T67" fmla="*/ 44 h 247"/>
                <a:gd name="T68" fmla="*/ 23 w 116"/>
                <a:gd name="T69" fmla="*/ 50 h 247"/>
                <a:gd name="T70" fmla="*/ 26 w 116"/>
                <a:gd name="T71" fmla="*/ 54 h 247"/>
                <a:gd name="T72" fmla="*/ 28 w 116"/>
                <a:gd name="T73" fmla="*/ 59 h 247"/>
                <a:gd name="T74" fmla="*/ 30 w 116"/>
                <a:gd name="T75" fmla="*/ 64 h 247"/>
                <a:gd name="T76" fmla="*/ 32 w 116"/>
                <a:gd name="T77" fmla="*/ 70 h 247"/>
                <a:gd name="T78" fmla="*/ 35 w 116"/>
                <a:gd name="T79" fmla="*/ 74 h 247"/>
                <a:gd name="T80" fmla="*/ 38 w 116"/>
                <a:gd name="T81" fmla="*/ 79 h 247"/>
                <a:gd name="T82" fmla="*/ 42 w 116"/>
                <a:gd name="T83" fmla="*/ 85 h 247"/>
                <a:gd name="T84" fmla="*/ 45 w 116"/>
                <a:gd name="T85" fmla="*/ 89 h 247"/>
                <a:gd name="T86" fmla="*/ 47 w 116"/>
                <a:gd name="T87" fmla="*/ 93 h 247"/>
                <a:gd name="T88" fmla="*/ 49 w 116"/>
                <a:gd name="T89" fmla="*/ 96 h 247"/>
                <a:gd name="T90" fmla="*/ 51 w 116"/>
                <a:gd name="T91" fmla="*/ 99 h 247"/>
                <a:gd name="T92" fmla="*/ 53 w 116"/>
                <a:gd name="T93" fmla="*/ 102 h 247"/>
                <a:gd name="T94" fmla="*/ 56 w 116"/>
                <a:gd name="T95" fmla="*/ 107 h 247"/>
                <a:gd name="T96" fmla="*/ 58 w 116"/>
                <a:gd name="T97" fmla="*/ 113 h 247"/>
                <a:gd name="T98" fmla="*/ 57 w 116"/>
                <a:gd name="T99" fmla="*/ 119 h 247"/>
                <a:gd name="T100" fmla="*/ 56 w 116"/>
                <a:gd name="T101" fmla="*/ 123 h 247"/>
                <a:gd name="T102" fmla="*/ 56 w 116"/>
                <a:gd name="T103" fmla="*/ 124 h 247"/>
                <a:gd name="T104" fmla="*/ 54 w 116"/>
                <a:gd name="T105" fmla="*/ 124 h 24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6"/>
                <a:gd name="T160" fmla="*/ 0 h 247"/>
                <a:gd name="T161" fmla="*/ 116 w 116"/>
                <a:gd name="T162" fmla="*/ 247 h 24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6" h="247">
                  <a:moveTo>
                    <a:pt x="108" y="247"/>
                  </a:moveTo>
                  <a:lnTo>
                    <a:pt x="108" y="239"/>
                  </a:lnTo>
                  <a:lnTo>
                    <a:pt x="107" y="232"/>
                  </a:lnTo>
                  <a:lnTo>
                    <a:pt x="106" y="225"/>
                  </a:lnTo>
                  <a:lnTo>
                    <a:pt x="105" y="217"/>
                  </a:lnTo>
                  <a:lnTo>
                    <a:pt x="100" y="210"/>
                  </a:lnTo>
                  <a:lnTo>
                    <a:pt x="96" y="203"/>
                  </a:lnTo>
                  <a:lnTo>
                    <a:pt x="92" y="196"/>
                  </a:lnTo>
                  <a:lnTo>
                    <a:pt x="87" y="191"/>
                  </a:lnTo>
                  <a:lnTo>
                    <a:pt x="83" y="184"/>
                  </a:lnTo>
                  <a:lnTo>
                    <a:pt x="78" y="177"/>
                  </a:lnTo>
                  <a:lnTo>
                    <a:pt x="74" y="171"/>
                  </a:lnTo>
                  <a:lnTo>
                    <a:pt x="69" y="164"/>
                  </a:lnTo>
                  <a:lnTo>
                    <a:pt x="63" y="152"/>
                  </a:lnTo>
                  <a:lnTo>
                    <a:pt x="58" y="139"/>
                  </a:lnTo>
                  <a:lnTo>
                    <a:pt x="51" y="126"/>
                  </a:lnTo>
                  <a:lnTo>
                    <a:pt x="45" y="114"/>
                  </a:lnTo>
                  <a:lnTo>
                    <a:pt x="39" y="102"/>
                  </a:lnTo>
                  <a:lnTo>
                    <a:pt x="33" y="89"/>
                  </a:lnTo>
                  <a:lnTo>
                    <a:pt x="28" y="77"/>
                  </a:lnTo>
                  <a:lnTo>
                    <a:pt x="22" y="64"/>
                  </a:lnTo>
                  <a:lnTo>
                    <a:pt x="18" y="49"/>
                  </a:lnTo>
                  <a:lnTo>
                    <a:pt x="15" y="38"/>
                  </a:lnTo>
                  <a:lnTo>
                    <a:pt x="9" y="24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4" y="16"/>
                  </a:lnTo>
                  <a:lnTo>
                    <a:pt x="20" y="31"/>
                  </a:lnTo>
                  <a:lnTo>
                    <a:pt x="26" y="49"/>
                  </a:lnTo>
                  <a:lnTo>
                    <a:pt x="37" y="79"/>
                  </a:lnTo>
                  <a:lnTo>
                    <a:pt x="41" y="88"/>
                  </a:lnTo>
                  <a:lnTo>
                    <a:pt x="46" y="99"/>
                  </a:lnTo>
                  <a:lnTo>
                    <a:pt x="51" y="108"/>
                  </a:lnTo>
                  <a:lnTo>
                    <a:pt x="55" y="118"/>
                  </a:lnTo>
                  <a:lnTo>
                    <a:pt x="60" y="128"/>
                  </a:lnTo>
                  <a:lnTo>
                    <a:pt x="64" y="139"/>
                  </a:lnTo>
                  <a:lnTo>
                    <a:pt x="70" y="148"/>
                  </a:lnTo>
                  <a:lnTo>
                    <a:pt x="75" y="158"/>
                  </a:lnTo>
                  <a:lnTo>
                    <a:pt x="83" y="169"/>
                  </a:lnTo>
                  <a:lnTo>
                    <a:pt x="89" y="178"/>
                  </a:lnTo>
                  <a:lnTo>
                    <a:pt x="93" y="185"/>
                  </a:lnTo>
                  <a:lnTo>
                    <a:pt x="98" y="191"/>
                  </a:lnTo>
                  <a:lnTo>
                    <a:pt x="101" y="198"/>
                  </a:lnTo>
                  <a:lnTo>
                    <a:pt x="105" y="204"/>
                  </a:lnTo>
                  <a:lnTo>
                    <a:pt x="111" y="214"/>
                  </a:lnTo>
                  <a:lnTo>
                    <a:pt x="116" y="225"/>
                  </a:lnTo>
                  <a:lnTo>
                    <a:pt x="114" y="238"/>
                  </a:lnTo>
                  <a:lnTo>
                    <a:pt x="112" y="245"/>
                  </a:lnTo>
                  <a:lnTo>
                    <a:pt x="111" y="247"/>
                  </a:lnTo>
                  <a:lnTo>
                    <a:pt x="108" y="247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Freeform 127"/>
            <p:cNvSpPr>
              <a:spLocks/>
            </p:cNvSpPr>
            <p:nvPr/>
          </p:nvSpPr>
          <p:spPr bwMode="auto">
            <a:xfrm>
              <a:off x="4948" y="3352"/>
              <a:ext cx="53" cy="131"/>
            </a:xfrm>
            <a:custGeom>
              <a:avLst/>
              <a:gdLst>
                <a:gd name="T0" fmla="*/ 51 w 104"/>
                <a:gd name="T1" fmla="*/ 130 h 263"/>
                <a:gd name="T2" fmla="*/ 48 w 104"/>
                <a:gd name="T3" fmla="*/ 122 h 263"/>
                <a:gd name="T4" fmla="*/ 46 w 104"/>
                <a:gd name="T5" fmla="*/ 116 h 263"/>
                <a:gd name="T6" fmla="*/ 44 w 104"/>
                <a:gd name="T7" fmla="*/ 108 h 263"/>
                <a:gd name="T8" fmla="*/ 40 w 104"/>
                <a:gd name="T9" fmla="*/ 94 h 263"/>
                <a:gd name="T10" fmla="*/ 35 w 104"/>
                <a:gd name="T11" fmla="*/ 86 h 263"/>
                <a:gd name="T12" fmla="*/ 30 w 104"/>
                <a:gd name="T13" fmla="*/ 80 h 263"/>
                <a:gd name="T14" fmla="*/ 26 w 104"/>
                <a:gd name="T15" fmla="*/ 75 h 263"/>
                <a:gd name="T16" fmla="*/ 24 w 104"/>
                <a:gd name="T17" fmla="*/ 72 h 263"/>
                <a:gd name="T18" fmla="*/ 22 w 104"/>
                <a:gd name="T19" fmla="*/ 69 h 263"/>
                <a:gd name="T20" fmla="*/ 21 w 104"/>
                <a:gd name="T21" fmla="*/ 67 h 263"/>
                <a:gd name="T22" fmla="*/ 20 w 104"/>
                <a:gd name="T23" fmla="*/ 64 h 263"/>
                <a:gd name="T24" fmla="*/ 19 w 104"/>
                <a:gd name="T25" fmla="*/ 62 h 263"/>
                <a:gd name="T26" fmla="*/ 18 w 104"/>
                <a:gd name="T27" fmla="*/ 55 h 263"/>
                <a:gd name="T28" fmla="*/ 16 w 104"/>
                <a:gd name="T29" fmla="*/ 49 h 263"/>
                <a:gd name="T30" fmla="*/ 15 w 104"/>
                <a:gd name="T31" fmla="*/ 42 h 263"/>
                <a:gd name="T32" fmla="*/ 13 w 104"/>
                <a:gd name="T33" fmla="*/ 36 h 263"/>
                <a:gd name="T34" fmla="*/ 10 w 104"/>
                <a:gd name="T35" fmla="*/ 28 h 263"/>
                <a:gd name="T36" fmla="*/ 7 w 104"/>
                <a:gd name="T37" fmla="*/ 20 h 263"/>
                <a:gd name="T38" fmla="*/ 4 w 104"/>
                <a:gd name="T39" fmla="*/ 12 h 263"/>
                <a:gd name="T40" fmla="*/ 0 w 104"/>
                <a:gd name="T41" fmla="*/ 5 h 263"/>
                <a:gd name="T42" fmla="*/ 0 w 104"/>
                <a:gd name="T43" fmla="*/ 3 h 263"/>
                <a:gd name="T44" fmla="*/ 0 w 104"/>
                <a:gd name="T45" fmla="*/ 2 h 263"/>
                <a:gd name="T46" fmla="*/ 0 w 104"/>
                <a:gd name="T47" fmla="*/ 1 h 263"/>
                <a:gd name="T48" fmla="*/ 1 w 104"/>
                <a:gd name="T49" fmla="*/ 0 h 263"/>
                <a:gd name="T50" fmla="*/ 2 w 104"/>
                <a:gd name="T51" fmla="*/ 0 h 263"/>
                <a:gd name="T52" fmla="*/ 2 w 104"/>
                <a:gd name="T53" fmla="*/ 2 h 263"/>
                <a:gd name="T54" fmla="*/ 4 w 104"/>
                <a:gd name="T55" fmla="*/ 2 h 263"/>
                <a:gd name="T56" fmla="*/ 5 w 104"/>
                <a:gd name="T57" fmla="*/ 3 h 263"/>
                <a:gd name="T58" fmla="*/ 6 w 104"/>
                <a:gd name="T59" fmla="*/ 8 h 263"/>
                <a:gd name="T60" fmla="*/ 9 w 104"/>
                <a:gd name="T61" fmla="*/ 13 h 263"/>
                <a:gd name="T62" fmla="*/ 12 w 104"/>
                <a:gd name="T63" fmla="*/ 17 h 263"/>
                <a:gd name="T64" fmla="*/ 13 w 104"/>
                <a:gd name="T65" fmla="*/ 22 h 263"/>
                <a:gd name="T66" fmla="*/ 16 w 104"/>
                <a:gd name="T67" fmla="*/ 32 h 263"/>
                <a:gd name="T68" fmla="*/ 18 w 104"/>
                <a:gd name="T69" fmla="*/ 41 h 263"/>
                <a:gd name="T70" fmla="*/ 20 w 104"/>
                <a:gd name="T71" fmla="*/ 51 h 263"/>
                <a:gd name="T72" fmla="*/ 22 w 104"/>
                <a:gd name="T73" fmla="*/ 60 h 263"/>
                <a:gd name="T74" fmla="*/ 24 w 104"/>
                <a:gd name="T75" fmla="*/ 64 h 263"/>
                <a:gd name="T76" fmla="*/ 27 w 104"/>
                <a:gd name="T77" fmla="*/ 67 h 263"/>
                <a:gd name="T78" fmla="*/ 29 w 104"/>
                <a:gd name="T79" fmla="*/ 70 h 263"/>
                <a:gd name="T80" fmla="*/ 31 w 104"/>
                <a:gd name="T81" fmla="*/ 73 h 263"/>
                <a:gd name="T82" fmla="*/ 33 w 104"/>
                <a:gd name="T83" fmla="*/ 76 h 263"/>
                <a:gd name="T84" fmla="*/ 36 w 104"/>
                <a:gd name="T85" fmla="*/ 79 h 263"/>
                <a:gd name="T86" fmla="*/ 38 w 104"/>
                <a:gd name="T87" fmla="*/ 82 h 263"/>
                <a:gd name="T88" fmla="*/ 40 w 104"/>
                <a:gd name="T89" fmla="*/ 86 h 263"/>
                <a:gd name="T90" fmla="*/ 48 w 104"/>
                <a:gd name="T91" fmla="*/ 110 h 263"/>
                <a:gd name="T92" fmla="*/ 52 w 104"/>
                <a:gd name="T93" fmla="*/ 123 h 263"/>
                <a:gd name="T94" fmla="*/ 53 w 104"/>
                <a:gd name="T95" fmla="*/ 129 h 263"/>
                <a:gd name="T96" fmla="*/ 52 w 104"/>
                <a:gd name="T97" fmla="*/ 131 h 263"/>
                <a:gd name="T98" fmla="*/ 52 w 104"/>
                <a:gd name="T99" fmla="*/ 131 h 263"/>
                <a:gd name="T100" fmla="*/ 52 w 104"/>
                <a:gd name="T101" fmla="*/ 131 h 263"/>
                <a:gd name="T102" fmla="*/ 52 w 104"/>
                <a:gd name="T103" fmla="*/ 131 h 263"/>
                <a:gd name="T104" fmla="*/ 51 w 104"/>
                <a:gd name="T105" fmla="*/ 130 h 26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4"/>
                <a:gd name="T160" fmla="*/ 0 h 263"/>
                <a:gd name="T161" fmla="*/ 104 w 104"/>
                <a:gd name="T162" fmla="*/ 263 h 26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4" h="263">
                  <a:moveTo>
                    <a:pt x="101" y="261"/>
                  </a:moveTo>
                  <a:lnTo>
                    <a:pt x="95" y="244"/>
                  </a:lnTo>
                  <a:lnTo>
                    <a:pt x="91" y="232"/>
                  </a:lnTo>
                  <a:lnTo>
                    <a:pt x="86" y="216"/>
                  </a:lnTo>
                  <a:lnTo>
                    <a:pt x="79" y="189"/>
                  </a:lnTo>
                  <a:lnTo>
                    <a:pt x="68" y="173"/>
                  </a:lnTo>
                  <a:lnTo>
                    <a:pt x="58" y="160"/>
                  </a:lnTo>
                  <a:lnTo>
                    <a:pt x="51" y="151"/>
                  </a:lnTo>
                  <a:lnTo>
                    <a:pt x="47" y="144"/>
                  </a:lnTo>
                  <a:lnTo>
                    <a:pt x="43" y="139"/>
                  </a:lnTo>
                  <a:lnTo>
                    <a:pt x="41" y="134"/>
                  </a:lnTo>
                  <a:lnTo>
                    <a:pt x="40" y="129"/>
                  </a:lnTo>
                  <a:lnTo>
                    <a:pt x="38" y="125"/>
                  </a:lnTo>
                  <a:lnTo>
                    <a:pt x="35" y="111"/>
                  </a:lnTo>
                  <a:lnTo>
                    <a:pt x="32" y="98"/>
                  </a:lnTo>
                  <a:lnTo>
                    <a:pt x="30" y="84"/>
                  </a:lnTo>
                  <a:lnTo>
                    <a:pt x="26" y="72"/>
                  </a:lnTo>
                  <a:lnTo>
                    <a:pt x="19" y="56"/>
                  </a:lnTo>
                  <a:lnTo>
                    <a:pt x="13" y="41"/>
                  </a:lnTo>
                  <a:lnTo>
                    <a:pt x="7" y="25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1"/>
                  </a:lnTo>
                  <a:lnTo>
                    <a:pt x="4" y="4"/>
                  </a:lnTo>
                  <a:lnTo>
                    <a:pt x="7" y="5"/>
                  </a:lnTo>
                  <a:lnTo>
                    <a:pt x="9" y="7"/>
                  </a:lnTo>
                  <a:lnTo>
                    <a:pt x="12" y="16"/>
                  </a:lnTo>
                  <a:lnTo>
                    <a:pt x="18" y="26"/>
                  </a:lnTo>
                  <a:lnTo>
                    <a:pt x="23" y="35"/>
                  </a:lnTo>
                  <a:lnTo>
                    <a:pt x="26" y="45"/>
                  </a:lnTo>
                  <a:lnTo>
                    <a:pt x="31" y="64"/>
                  </a:lnTo>
                  <a:lnTo>
                    <a:pt x="35" y="83"/>
                  </a:lnTo>
                  <a:lnTo>
                    <a:pt x="39" y="102"/>
                  </a:lnTo>
                  <a:lnTo>
                    <a:pt x="43" y="121"/>
                  </a:lnTo>
                  <a:lnTo>
                    <a:pt x="48" y="128"/>
                  </a:lnTo>
                  <a:lnTo>
                    <a:pt x="53" y="134"/>
                  </a:lnTo>
                  <a:lnTo>
                    <a:pt x="56" y="141"/>
                  </a:lnTo>
                  <a:lnTo>
                    <a:pt x="61" y="147"/>
                  </a:lnTo>
                  <a:lnTo>
                    <a:pt x="65" y="152"/>
                  </a:lnTo>
                  <a:lnTo>
                    <a:pt x="70" y="159"/>
                  </a:lnTo>
                  <a:lnTo>
                    <a:pt x="74" y="165"/>
                  </a:lnTo>
                  <a:lnTo>
                    <a:pt x="79" y="172"/>
                  </a:lnTo>
                  <a:lnTo>
                    <a:pt x="94" y="221"/>
                  </a:lnTo>
                  <a:lnTo>
                    <a:pt x="102" y="247"/>
                  </a:lnTo>
                  <a:lnTo>
                    <a:pt x="104" y="258"/>
                  </a:lnTo>
                  <a:lnTo>
                    <a:pt x="103" y="263"/>
                  </a:lnTo>
                  <a:lnTo>
                    <a:pt x="102" y="262"/>
                  </a:lnTo>
                  <a:lnTo>
                    <a:pt x="101" y="261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Freeform 128"/>
            <p:cNvSpPr>
              <a:spLocks/>
            </p:cNvSpPr>
            <p:nvPr/>
          </p:nvSpPr>
          <p:spPr bwMode="auto">
            <a:xfrm>
              <a:off x="4511" y="3234"/>
              <a:ext cx="122" cy="201"/>
            </a:xfrm>
            <a:custGeom>
              <a:avLst/>
              <a:gdLst>
                <a:gd name="T0" fmla="*/ 2 w 246"/>
                <a:gd name="T1" fmla="*/ 200 h 402"/>
                <a:gd name="T2" fmla="*/ 1 w 246"/>
                <a:gd name="T3" fmla="*/ 199 h 402"/>
                <a:gd name="T4" fmla="*/ 6 w 246"/>
                <a:gd name="T5" fmla="*/ 187 h 402"/>
                <a:gd name="T6" fmla="*/ 19 w 246"/>
                <a:gd name="T7" fmla="*/ 166 h 402"/>
                <a:gd name="T8" fmla="*/ 32 w 246"/>
                <a:gd name="T9" fmla="*/ 146 h 402"/>
                <a:gd name="T10" fmla="*/ 45 w 246"/>
                <a:gd name="T11" fmla="*/ 124 h 402"/>
                <a:gd name="T12" fmla="*/ 53 w 246"/>
                <a:gd name="T13" fmla="*/ 113 h 402"/>
                <a:gd name="T14" fmla="*/ 55 w 246"/>
                <a:gd name="T15" fmla="*/ 112 h 402"/>
                <a:gd name="T16" fmla="*/ 59 w 246"/>
                <a:gd name="T17" fmla="*/ 106 h 402"/>
                <a:gd name="T18" fmla="*/ 65 w 246"/>
                <a:gd name="T19" fmla="*/ 97 h 402"/>
                <a:gd name="T20" fmla="*/ 72 w 246"/>
                <a:gd name="T21" fmla="*/ 85 h 402"/>
                <a:gd name="T22" fmla="*/ 83 w 246"/>
                <a:gd name="T23" fmla="*/ 65 h 402"/>
                <a:gd name="T24" fmla="*/ 94 w 246"/>
                <a:gd name="T25" fmla="*/ 45 h 402"/>
                <a:gd name="T26" fmla="*/ 102 w 246"/>
                <a:gd name="T27" fmla="*/ 34 h 402"/>
                <a:gd name="T28" fmla="*/ 109 w 246"/>
                <a:gd name="T29" fmla="*/ 22 h 402"/>
                <a:gd name="T30" fmla="*/ 116 w 246"/>
                <a:gd name="T31" fmla="*/ 8 h 402"/>
                <a:gd name="T32" fmla="*/ 120 w 246"/>
                <a:gd name="T33" fmla="*/ 1 h 402"/>
                <a:gd name="T34" fmla="*/ 122 w 246"/>
                <a:gd name="T35" fmla="*/ 3 h 402"/>
                <a:gd name="T36" fmla="*/ 121 w 246"/>
                <a:gd name="T37" fmla="*/ 7 h 402"/>
                <a:gd name="T38" fmla="*/ 119 w 246"/>
                <a:gd name="T39" fmla="*/ 13 h 402"/>
                <a:gd name="T40" fmla="*/ 115 w 246"/>
                <a:gd name="T41" fmla="*/ 21 h 402"/>
                <a:gd name="T42" fmla="*/ 109 w 246"/>
                <a:gd name="T43" fmla="*/ 30 h 402"/>
                <a:gd name="T44" fmla="*/ 104 w 246"/>
                <a:gd name="T45" fmla="*/ 38 h 402"/>
                <a:gd name="T46" fmla="*/ 99 w 246"/>
                <a:gd name="T47" fmla="*/ 47 h 402"/>
                <a:gd name="T48" fmla="*/ 96 w 246"/>
                <a:gd name="T49" fmla="*/ 54 h 402"/>
                <a:gd name="T50" fmla="*/ 96 w 246"/>
                <a:gd name="T51" fmla="*/ 58 h 402"/>
                <a:gd name="T52" fmla="*/ 94 w 246"/>
                <a:gd name="T53" fmla="*/ 61 h 402"/>
                <a:gd name="T54" fmla="*/ 91 w 246"/>
                <a:gd name="T55" fmla="*/ 63 h 402"/>
                <a:gd name="T56" fmla="*/ 85 w 246"/>
                <a:gd name="T57" fmla="*/ 70 h 402"/>
                <a:gd name="T58" fmla="*/ 81 w 246"/>
                <a:gd name="T59" fmla="*/ 79 h 402"/>
                <a:gd name="T60" fmla="*/ 73 w 246"/>
                <a:gd name="T61" fmla="*/ 92 h 402"/>
                <a:gd name="T62" fmla="*/ 66 w 246"/>
                <a:gd name="T63" fmla="*/ 102 h 402"/>
                <a:gd name="T64" fmla="*/ 61 w 246"/>
                <a:gd name="T65" fmla="*/ 111 h 402"/>
                <a:gd name="T66" fmla="*/ 55 w 246"/>
                <a:gd name="T67" fmla="*/ 120 h 402"/>
                <a:gd name="T68" fmla="*/ 52 w 246"/>
                <a:gd name="T69" fmla="*/ 126 h 402"/>
                <a:gd name="T70" fmla="*/ 52 w 246"/>
                <a:gd name="T71" fmla="*/ 129 h 402"/>
                <a:gd name="T72" fmla="*/ 50 w 246"/>
                <a:gd name="T73" fmla="*/ 131 h 402"/>
                <a:gd name="T74" fmla="*/ 48 w 246"/>
                <a:gd name="T75" fmla="*/ 132 h 402"/>
                <a:gd name="T76" fmla="*/ 43 w 246"/>
                <a:gd name="T77" fmla="*/ 139 h 402"/>
                <a:gd name="T78" fmla="*/ 35 w 246"/>
                <a:gd name="T79" fmla="*/ 152 h 402"/>
                <a:gd name="T80" fmla="*/ 26 w 246"/>
                <a:gd name="T81" fmla="*/ 166 h 402"/>
                <a:gd name="T82" fmla="*/ 18 w 246"/>
                <a:gd name="T83" fmla="*/ 181 h 402"/>
                <a:gd name="T84" fmla="*/ 13 w 246"/>
                <a:gd name="T85" fmla="*/ 188 h 402"/>
                <a:gd name="T86" fmla="*/ 11 w 246"/>
                <a:gd name="T87" fmla="*/ 189 h 402"/>
                <a:gd name="T88" fmla="*/ 6 w 246"/>
                <a:gd name="T89" fmla="*/ 197 h 402"/>
                <a:gd name="T90" fmla="*/ 3 w 246"/>
                <a:gd name="T91" fmla="*/ 201 h 4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6"/>
                <a:gd name="T139" fmla="*/ 0 h 402"/>
                <a:gd name="T140" fmla="*/ 246 w 246"/>
                <a:gd name="T141" fmla="*/ 402 h 4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6" h="402">
                  <a:moveTo>
                    <a:pt x="6" y="401"/>
                  </a:moveTo>
                  <a:lnTo>
                    <a:pt x="5" y="400"/>
                  </a:lnTo>
                  <a:lnTo>
                    <a:pt x="4" y="399"/>
                  </a:lnTo>
                  <a:lnTo>
                    <a:pt x="2" y="397"/>
                  </a:lnTo>
                  <a:lnTo>
                    <a:pt x="0" y="394"/>
                  </a:lnTo>
                  <a:lnTo>
                    <a:pt x="13" y="374"/>
                  </a:lnTo>
                  <a:lnTo>
                    <a:pt x="26" y="353"/>
                  </a:lnTo>
                  <a:lnTo>
                    <a:pt x="38" y="332"/>
                  </a:lnTo>
                  <a:lnTo>
                    <a:pt x="52" y="311"/>
                  </a:lnTo>
                  <a:lnTo>
                    <a:pt x="65" y="291"/>
                  </a:lnTo>
                  <a:lnTo>
                    <a:pt x="78" y="270"/>
                  </a:lnTo>
                  <a:lnTo>
                    <a:pt x="90" y="248"/>
                  </a:lnTo>
                  <a:lnTo>
                    <a:pt x="104" y="227"/>
                  </a:lnTo>
                  <a:lnTo>
                    <a:pt x="106" y="226"/>
                  </a:lnTo>
                  <a:lnTo>
                    <a:pt x="109" y="224"/>
                  </a:lnTo>
                  <a:lnTo>
                    <a:pt x="111" y="223"/>
                  </a:lnTo>
                  <a:lnTo>
                    <a:pt x="113" y="222"/>
                  </a:lnTo>
                  <a:lnTo>
                    <a:pt x="119" y="211"/>
                  </a:lnTo>
                  <a:lnTo>
                    <a:pt x="125" y="202"/>
                  </a:lnTo>
                  <a:lnTo>
                    <a:pt x="131" y="193"/>
                  </a:lnTo>
                  <a:lnTo>
                    <a:pt x="138" y="181"/>
                  </a:lnTo>
                  <a:lnTo>
                    <a:pt x="146" y="169"/>
                  </a:lnTo>
                  <a:lnTo>
                    <a:pt x="155" y="151"/>
                  </a:lnTo>
                  <a:lnTo>
                    <a:pt x="167" y="129"/>
                  </a:lnTo>
                  <a:lnTo>
                    <a:pt x="184" y="101"/>
                  </a:lnTo>
                  <a:lnTo>
                    <a:pt x="190" y="90"/>
                  </a:lnTo>
                  <a:lnTo>
                    <a:pt x="199" y="79"/>
                  </a:lnTo>
                  <a:lnTo>
                    <a:pt x="205" y="68"/>
                  </a:lnTo>
                  <a:lnTo>
                    <a:pt x="214" y="57"/>
                  </a:lnTo>
                  <a:lnTo>
                    <a:pt x="220" y="43"/>
                  </a:lnTo>
                  <a:lnTo>
                    <a:pt x="227" y="29"/>
                  </a:lnTo>
                  <a:lnTo>
                    <a:pt x="234" y="15"/>
                  </a:lnTo>
                  <a:lnTo>
                    <a:pt x="241" y="0"/>
                  </a:lnTo>
                  <a:lnTo>
                    <a:pt x="242" y="2"/>
                  </a:lnTo>
                  <a:lnTo>
                    <a:pt x="243" y="4"/>
                  </a:lnTo>
                  <a:lnTo>
                    <a:pt x="245" y="5"/>
                  </a:lnTo>
                  <a:lnTo>
                    <a:pt x="246" y="6"/>
                  </a:lnTo>
                  <a:lnTo>
                    <a:pt x="243" y="13"/>
                  </a:lnTo>
                  <a:lnTo>
                    <a:pt x="241" y="19"/>
                  </a:lnTo>
                  <a:lnTo>
                    <a:pt x="239" y="26"/>
                  </a:lnTo>
                  <a:lnTo>
                    <a:pt x="237" y="33"/>
                  </a:lnTo>
                  <a:lnTo>
                    <a:pt x="231" y="42"/>
                  </a:lnTo>
                  <a:lnTo>
                    <a:pt x="226" y="50"/>
                  </a:lnTo>
                  <a:lnTo>
                    <a:pt x="220" y="59"/>
                  </a:lnTo>
                  <a:lnTo>
                    <a:pt x="215" y="67"/>
                  </a:lnTo>
                  <a:lnTo>
                    <a:pt x="210" y="76"/>
                  </a:lnTo>
                  <a:lnTo>
                    <a:pt x="204" y="86"/>
                  </a:lnTo>
                  <a:lnTo>
                    <a:pt x="199" y="94"/>
                  </a:lnTo>
                  <a:lnTo>
                    <a:pt x="193" y="103"/>
                  </a:lnTo>
                  <a:lnTo>
                    <a:pt x="193" y="108"/>
                  </a:lnTo>
                  <a:lnTo>
                    <a:pt x="193" y="111"/>
                  </a:lnTo>
                  <a:lnTo>
                    <a:pt x="193" y="116"/>
                  </a:lnTo>
                  <a:lnTo>
                    <a:pt x="192" y="120"/>
                  </a:lnTo>
                  <a:lnTo>
                    <a:pt x="189" y="121"/>
                  </a:lnTo>
                  <a:lnTo>
                    <a:pt x="186" y="122"/>
                  </a:lnTo>
                  <a:lnTo>
                    <a:pt x="184" y="125"/>
                  </a:lnTo>
                  <a:lnTo>
                    <a:pt x="180" y="126"/>
                  </a:lnTo>
                  <a:lnTo>
                    <a:pt x="172" y="139"/>
                  </a:lnTo>
                  <a:lnTo>
                    <a:pt x="167" y="148"/>
                  </a:lnTo>
                  <a:lnTo>
                    <a:pt x="163" y="157"/>
                  </a:lnTo>
                  <a:lnTo>
                    <a:pt x="157" y="171"/>
                  </a:lnTo>
                  <a:lnTo>
                    <a:pt x="148" y="184"/>
                  </a:lnTo>
                  <a:lnTo>
                    <a:pt x="141" y="194"/>
                  </a:lnTo>
                  <a:lnTo>
                    <a:pt x="134" y="204"/>
                  </a:lnTo>
                  <a:lnTo>
                    <a:pt x="128" y="212"/>
                  </a:lnTo>
                  <a:lnTo>
                    <a:pt x="123" y="222"/>
                  </a:lnTo>
                  <a:lnTo>
                    <a:pt x="118" y="230"/>
                  </a:lnTo>
                  <a:lnTo>
                    <a:pt x="111" y="239"/>
                  </a:lnTo>
                  <a:lnTo>
                    <a:pt x="104" y="248"/>
                  </a:lnTo>
                  <a:lnTo>
                    <a:pt x="104" y="251"/>
                  </a:lnTo>
                  <a:lnTo>
                    <a:pt x="104" y="255"/>
                  </a:lnTo>
                  <a:lnTo>
                    <a:pt x="104" y="258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0" y="263"/>
                  </a:lnTo>
                  <a:lnTo>
                    <a:pt x="97" y="263"/>
                  </a:lnTo>
                  <a:lnTo>
                    <a:pt x="95" y="264"/>
                  </a:lnTo>
                  <a:lnTo>
                    <a:pt x="87" y="278"/>
                  </a:lnTo>
                  <a:lnTo>
                    <a:pt x="78" y="291"/>
                  </a:lnTo>
                  <a:lnTo>
                    <a:pt x="70" y="304"/>
                  </a:lnTo>
                  <a:lnTo>
                    <a:pt x="62" y="318"/>
                  </a:lnTo>
                  <a:lnTo>
                    <a:pt x="52" y="332"/>
                  </a:lnTo>
                  <a:lnTo>
                    <a:pt x="44" y="346"/>
                  </a:lnTo>
                  <a:lnTo>
                    <a:pt x="36" y="361"/>
                  </a:lnTo>
                  <a:lnTo>
                    <a:pt x="28" y="375"/>
                  </a:lnTo>
                  <a:lnTo>
                    <a:pt x="26" y="376"/>
                  </a:lnTo>
                  <a:lnTo>
                    <a:pt x="25" y="377"/>
                  </a:lnTo>
                  <a:lnTo>
                    <a:pt x="22" y="378"/>
                  </a:lnTo>
                  <a:lnTo>
                    <a:pt x="19" y="379"/>
                  </a:lnTo>
                  <a:lnTo>
                    <a:pt x="13" y="393"/>
                  </a:lnTo>
                  <a:lnTo>
                    <a:pt x="10" y="400"/>
                  </a:lnTo>
                  <a:lnTo>
                    <a:pt x="7" y="402"/>
                  </a:lnTo>
                  <a:lnTo>
                    <a:pt x="6" y="401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Freeform 129"/>
            <p:cNvSpPr>
              <a:spLocks/>
            </p:cNvSpPr>
            <p:nvPr/>
          </p:nvSpPr>
          <p:spPr bwMode="auto">
            <a:xfrm>
              <a:off x="5047" y="3374"/>
              <a:ext cx="38" cy="34"/>
            </a:xfrm>
            <a:custGeom>
              <a:avLst/>
              <a:gdLst>
                <a:gd name="T0" fmla="*/ 36 w 76"/>
                <a:gd name="T1" fmla="*/ 33 h 67"/>
                <a:gd name="T2" fmla="*/ 32 w 76"/>
                <a:gd name="T3" fmla="*/ 31 h 67"/>
                <a:gd name="T4" fmla="*/ 28 w 76"/>
                <a:gd name="T5" fmla="*/ 29 h 67"/>
                <a:gd name="T6" fmla="*/ 25 w 76"/>
                <a:gd name="T7" fmla="*/ 26 h 67"/>
                <a:gd name="T8" fmla="*/ 21 w 76"/>
                <a:gd name="T9" fmla="*/ 23 h 67"/>
                <a:gd name="T10" fmla="*/ 17 w 76"/>
                <a:gd name="T11" fmla="*/ 21 h 67"/>
                <a:gd name="T12" fmla="*/ 13 w 76"/>
                <a:gd name="T13" fmla="*/ 18 h 67"/>
                <a:gd name="T14" fmla="*/ 8 w 76"/>
                <a:gd name="T15" fmla="*/ 15 h 67"/>
                <a:gd name="T16" fmla="*/ 3 w 76"/>
                <a:gd name="T17" fmla="*/ 12 h 67"/>
                <a:gd name="T18" fmla="*/ 1 w 76"/>
                <a:gd name="T19" fmla="*/ 7 h 67"/>
                <a:gd name="T20" fmla="*/ 0 w 76"/>
                <a:gd name="T21" fmla="*/ 4 h 67"/>
                <a:gd name="T22" fmla="*/ 0 w 76"/>
                <a:gd name="T23" fmla="*/ 2 h 67"/>
                <a:gd name="T24" fmla="*/ 0 w 76"/>
                <a:gd name="T25" fmla="*/ 0 h 67"/>
                <a:gd name="T26" fmla="*/ 6 w 76"/>
                <a:gd name="T27" fmla="*/ 4 h 67"/>
                <a:gd name="T28" fmla="*/ 11 w 76"/>
                <a:gd name="T29" fmla="*/ 7 h 67"/>
                <a:gd name="T30" fmla="*/ 15 w 76"/>
                <a:gd name="T31" fmla="*/ 10 h 67"/>
                <a:gd name="T32" fmla="*/ 18 w 76"/>
                <a:gd name="T33" fmla="*/ 12 h 67"/>
                <a:gd name="T34" fmla="*/ 21 w 76"/>
                <a:gd name="T35" fmla="*/ 15 h 67"/>
                <a:gd name="T36" fmla="*/ 24 w 76"/>
                <a:gd name="T37" fmla="*/ 17 h 67"/>
                <a:gd name="T38" fmla="*/ 28 w 76"/>
                <a:gd name="T39" fmla="*/ 21 h 67"/>
                <a:gd name="T40" fmla="*/ 34 w 76"/>
                <a:gd name="T41" fmla="*/ 25 h 67"/>
                <a:gd name="T42" fmla="*/ 35 w 76"/>
                <a:gd name="T43" fmla="*/ 26 h 67"/>
                <a:gd name="T44" fmla="*/ 36 w 76"/>
                <a:gd name="T45" fmla="*/ 28 h 67"/>
                <a:gd name="T46" fmla="*/ 37 w 76"/>
                <a:gd name="T47" fmla="*/ 29 h 67"/>
                <a:gd name="T48" fmla="*/ 38 w 76"/>
                <a:gd name="T49" fmla="*/ 31 h 67"/>
                <a:gd name="T50" fmla="*/ 38 w 76"/>
                <a:gd name="T51" fmla="*/ 33 h 67"/>
                <a:gd name="T52" fmla="*/ 37 w 76"/>
                <a:gd name="T53" fmla="*/ 34 h 67"/>
                <a:gd name="T54" fmla="*/ 36 w 76"/>
                <a:gd name="T55" fmla="*/ 34 h 67"/>
                <a:gd name="T56" fmla="*/ 36 w 76"/>
                <a:gd name="T57" fmla="*/ 33 h 6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6"/>
                <a:gd name="T88" fmla="*/ 0 h 67"/>
                <a:gd name="T89" fmla="*/ 76 w 76"/>
                <a:gd name="T90" fmla="*/ 67 h 6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6" h="67">
                  <a:moveTo>
                    <a:pt x="71" y="66"/>
                  </a:moveTo>
                  <a:lnTo>
                    <a:pt x="63" y="62"/>
                  </a:lnTo>
                  <a:lnTo>
                    <a:pt x="56" y="58"/>
                  </a:lnTo>
                  <a:lnTo>
                    <a:pt x="49" y="52"/>
                  </a:lnTo>
                  <a:lnTo>
                    <a:pt x="41" y="46"/>
                  </a:lnTo>
                  <a:lnTo>
                    <a:pt x="33" y="41"/>
                  </a:lnTo>
                  <a:lnTo>
                    <a:pt x="25" y="35"/>
                  </a:lnTo>
                  <a:lnTo>
                    <a:pt x="16" y="29"/>
                  </a:lnTo>
                  <a:lnTo>
                    <a:pt x="5" y="23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12" y="8"/>
                  </a:lnTo>
                  <a:lnTo>
                    <a:pt x="22" y="14"/>
                  </a:lnTo>
                  <a:lnTo>
                    <a:pt x="30" y="19"/>
                  </a:lnTo>
                  <a:lnTo>
                    <a:pt x="35" y="23"/>
                  </a:lnTo>
                  <a:lnTo>
                    <a:pt x="42" y="29"/>
                  </a:lnTo>
                  <a:lnTo>
                    <a:pt x="48" y="34"/>
                  </a:lnTo>
                  <a:lnTo>
                    <a:pt x="56" y="41"/>
                  </a:lnTo>
                  <a:lnTo>
                    <a:pt x="67" y="50"/>
                  </a:lnTo>
                  <a:lnTo>
                    <a:pt x="69" y="52"/>
                  </a:lnTo>
                  <a:lnTo>
                    <a:pt x="71" y="56"/>
                  </a:lnTo>
                  <a:lnTo>
                    <a:pt x="73" y="58"/>
                  </a:lnTo>
                  <a:lnTo>
                    <a:pt x="76" y="61"/>
                  </a:lnTo>
                  <a:lnTo>
                    <a:pt x="75" y="65"/>
                  </a:lnTo>
                  <a:lnTo>
                    <a:pt x="73" y="67"/>
                  </a:lnTo>
                  <a:lnTo>
                    <a:pt x="72" y="67"/>
                  </a:lnTo>
                  <a:lnTo>
                    <a:pt x="71" y="66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Freeform 130"/>
            <p:cNvSpPr>
              <a:spLocks/>
            </p:cNvSpPr>
            <p:nvPr/>
          </p:nvSpPr>
          <p:spPr bwMode="auto">
            <a:xfrm>
              <a:off x="4630" y="3181"/>
              <a:ext cx="59" cy="112"/>
            </a:xfrm>
            <a:custGeom>
              <a:avLst/>
              <a:gdLst>
                <a:gd name="T0" fmla="*/ 0 w 118"/>
                <a:gd name="T1" fmla="*/ 112 h 224"/>
                <a:gd name="T2" fmla="*/ 0 w 118"/>
                <a:gd name="T3" fmla="*/ 110 h 224"/>
                <a:gd name="T4" fmla="*/ 1 w 118"/>
                <a:gd name="T5" fmla="*/ 108 h 224"/>
                <a:gd name="T6" fmla="*/ 1 w 118"/>
                <a:gd name="T7" fmla="*/ 106 h 224"/>
                <a:gd name="T8" fmla="*/ 2 w 118"/>
                <a:gd name="T9" fmla="*/ 104 h 224"/>
                <a:gd name="T10" fmla="*/ 5 w 118"/>
                <a:gd name="T11" fmla="*/ 99 h 224"/>
                <a:gd name="T12" fmla="*/ 8 w 118"/>
                <a:gd name="T13" fmla="*/ 95 h 224"/>
                <a:gd name="T14" fmla="*/ 11 w 118"/>
                <a:gd name="T15" fmla="*/ 90 h 224"/>
                <a:gd name="T16" fmla="*/ 13 w 118"/>
                <a:gd name="T17" fmla="*/ 86 h 224"/>
                <a:gd name="T18" fmla="*/ 16 w 118"/>
                <a:gd name="T19" fmla="*/ 82 h 224"/>
                <a:gd name="T20" fmla="*/ 20 w 118"/>
                <a:gd name="T21" fmla="*/ 77 h 224"/>
                <a:gd name="T22" fmla="*/ 23 w 118"/>
                <a:gd name="T23" fmla="*/ 73 h 224"/>
                <a:gd name="T24" fmla="*/ 26 w 118"/>
                <a:gd name="T25" fmla="*/ 68 h 224"/>
                <a:gd name="T26" fmla="*/ 30 w 118"/>
                <a:gd name="T27" fmla="*/ 60 h 224"/>
                <a:gd name="T28" fmla="*/ 34 w 118"/>
                <a:gd name="T29" fmla="*/ 52 h 224"/>
                <a:gd name="T30" fmla="*/ 38 w 118"/>
                <a:gd name="T31" fmla="*/ 43 h 224"/>
                <a:gd name="T32" fmla="*/ 42 w 118"/>
                <a:gd name="T33" fmla="*/ 34 h 224"/>
                <a:gd name="T34" fmla="*/ 46 w 118"/>
                <a:gd name="T35" fmla="*/ 26 h 224"/>
                <a:gd name="T36" fmla="*/ 50 w 118"/>
                <a:gd name="T37" fmla="*/ 18 h 224"/>
                <a:gd name="T38" fmla="*/ 55 w 118"/>
                <a:gd name="T39" fmla="*/ 9 h 224"/>
                <a:gd name="T40" fmla="*/ 59 w 118"/>
                <a:gd name="T41" fmla="*/ 0 h 224"/>
                <a:gd name="T42" fmla="*/ 59 w 118"/>
                <a:gd name="T43" fmla="*/ 2 h 224"/>
                <a:gd name="T44" fmla="*/ 59 w 118"/>
                <a:gd name="T45" fmla="*/ 3 h 224"/>
                <a:gd name="T46" fmla="*/ 59 w 118"/>
                <a:gd name="T47" fmla="*/ 5 h 224"/>
                <a:gd name="T48" fmla="*/ 59 w 118"/>
                <a:gd name="T49" fmla="*/ 6 h 224"/>
                <a:gd name="T50" fmla="*/ 57 w 118"/>
                <a:gd name="T51" fmla="*/ 13 h 224"/>
                <a:gd name="T52" fmla="*/ 54 w 118"/>
                <a:gd name="T53" fmla="*/ 19 h 224"/>
                <a:gd name="T54" fmla="*/ 51 w 118"/>
                <a:gd name="T55" fmla="*/ 26 h 224"/>
                <a:gd name="T56" fmla="*/ 48 w 118"/>
                <a:gd name="T57" fmla="*/ 33 h 224"/>
                <a:gd name="T58" fmla="*/ 45 w 118"/>
                <a:gd name="T59" fmla="*/ 40 h 224"/>
                <a:gd name="T60" fmla="*/ 42 w 118"/>
                <a:gd name="T61" fmla="*/ 46 h 224"/>
                <a:gd name="T62" fmla="*/ 39 w 118"/>
                <a:gd name="T63" fmla="*/ 53 h 224"/>
                <a:gd name="T64" fmla="*/ 36 w 118"/>
                <a:gd name="T65" fmla="*/ 59 h 224"/>
                <a:gd name="T66" fmla="*/ 34 w 118"/>
                <a:gd name="T67" fmla="*/ 62 h 224"/>
                <a:gd name="T68" fmla="*/ 32 w 118"/>
                <a:gd name="T69" fmla="*/ 66 h 224"/>
                <a:gd name="T70" fmla="*/ 29 w 118"/>
                <a:gd name="T71" fmla="*/ 69 h 224"/>
                <a:gd name="T72" fmla="*/ 26 w 118"/>
                <a:gd name="T73" fmla="*/ 74 h 224"/>
                <a:gd name="T74" fmla="*/ 22 w 118"/>
                <a:gd name="T75" fmla="*/ 81 h 224"/>
                <a:gd name="T76" fmla="*/ 17 w 118"/>
                <a:gd name="T77" fmla="*/ 89 h 224"/>
                <a:gd name="T78" fmla="*/ 10 w 118"/>
                <a:gd name="T79" fmla="*/ 100 h 224"/>
                <a:gd name="T80" fmla="*/ 1 w 118"/>
                <a:gd name="T81" fmla="*/ 112 h 224"/>
                <a:gd name="T82" fmla="*/ 1 w 118"/>
                <a:gd name="T83" fmla="*/ 112 h 224"/>
                <a:gd name="T84" fmla="*/ 1 w 118"/>
                <a:gd name="T85" fmla="*/ 112 h 224"/>
                <a:gd name="T86" fmla="*/ 0 w 118"/>
                <a:gd name="T87" fmla="*/ 112 h 224"/>
                <a:gd name="T88" fmla="*/ 0 w 118"/>
                <a:gd name="T89" fmla="*/ 112 h 2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8"/>
                <a:gd name="T136" fmla="*/ 0 h 224"/>
                <a:gd name="T137" fmla="*/ 118 w 118"/>
                <a:gd name="T138" fmla="*/ 224 h 22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8" h="224">
                  <a:moveTo>
                    <a:pt x="0" y="224"/>
                  </a:moveTo>
                  <a:lnTo>
                    <a:pt x="0" y="220"/>
                  </a:lnTo>
                  <a:lnTo>
                    <a:pt x="1" y="216"/>
                  </a:lnTo>
                  <a:lnTo>
                    <a:pt x="2" y="211"/>
                  </a:lnTo>
                  <a:lnTo>
                    <a:pt x="3" y="207"/>
                  </a:lnTo>
                  <a:lnTo>
                    <a:pt x="9" y="197"/>
                  </a:lnTo>
                  <a:lnTo>
                    <a:pt x="15" y="189"/>
                  </a:lnTo>
                  <a:lnTo>
                    <a:pt x="21" y="180"/>
                  </a:lnTo>
                  <a:lnTo>
                    <a:pt x="26" y="171"/>
                  </a:lnTo>
                  <a:lnTo>
                    <a:pt x="32" y="163"/>
                  </a:lnTo>
                  <a:lnTo>
                    <a:pt x="39" y="154"/>
                  </a:lnTo>
                  <a:lnTo>
                    <a:pt x="45" y="146"/>
                  </a:lnTo>
                  <a:lnTo>
                    <a:pt x="51" y="136"/>
                  </a:lnTo>
                  <a:lnTo>
                    <a:pt x="59" y="119"/>
                  </a:lnTo>
                  <a:lnTo>
                    <a:pt x="67" y="103"/>
                  </a:lnTo>
                  <a:lnTo>
                    <a:pt x="75" y="86"/>
                  </a:lnTo>
                  <a:lnTo>
                    <a:pt x="84" y="68"/>
                  </a:lnTo>
                  <a:lnTo>
                    <a:pt x="92" y="52"/>
                  </a:lnTo>
                  <a:lnTo>
                    <a:pt x="100" y="35"/>
                  </a:lnTo>
                  <a:lnTo>
                    <a:pt x="109" y="18"/>
                  </a:lnTo>
                  <a:lnTo>
                    <a:pt x="117" y="0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3" y="26"/>
                  </a:lnTo>
                  <a:lnTo>
                    <a:pt x="107" y="38"/>
                  </a:lnTo>
                  <a:lnTo>
                    <a:pt x="101" y="52"/>
                  </a:lnTo>
                  <a:lnTo>
                    <a:pt x="95" y="65"/>
                  </a:lnTo>
                  <a:lnTo>
                    <a:pt x="90" y="79"/>
                  </a:lnTo>
                  <a:lnTo>
                    <a:pt x="83" y="91"/>
                  </a:lnTo>
                  <a:lnTo>
                    <a:pt x="77" y="105"/>
                  </a:lnTo>
                  <a:lnTo>
                    <a:pt x="71" y="118"/>
                  </a:lnTo>
                  <a:lnTo>
                    <a:pt x="67" y="124"/>
                  </a:lnTo>
                  <a:lnTo>
                    <a:pt x="63" y="131"/>
                  </a:lnTo>
                  <a:lnTo>
                    <a:pt x="57" y="138"/>
                  </a:lnTo>
                  <a:lnTo>
                    <a:pt x="52" y="148"/>
                  </a:lnTo>
                  <a:lnTo>
                    <a:pt x="44" y="161"/>
                  </a:lnTo>
                  <a:lnTo>
                    <a:pt x="33" y="178"/>
                  </a:lnTo>
                  <a:lnTo>
                    <a:pt x="19" y="199"/>
                  </a:lnTo>
                  <a:lnTo>
                    <a:pt x="2" y="224"/>
                  </a:lnTo>
                  <a:lnTo>
                    <a:pt x="1" y="224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Freeform 134"/>
            <p:cNvSpPr>
              <a:spLocks/>
            </p:cNvSpPr>
            <p:nvPr/>
          </p:nvSpPr>
          <p:spPr bwMode="auto">
            <a:xfrm>
              <a:off x="4774" y="3153"/>
              <a:ext cx="125" cy="320"/>
            </a:xfrm>
            <a:custGeom>
              <a:avLst/>
              <a:gdLst>
                <a:gd name="T0" fmla="*/ 0 w 250"/>
                <a:gd name="T1" fmla="*/ 8 h 639"/>
                <a:gd name="T2" fmla="*/ 28 w 250"/>
                <a:gd name="T3" fmla="*/ 45 h 639"/>
                <a:gd name="T4" fmla="*/ 92 w 250"/>
                <a:gd name="T5" fmla="*/ 212 h 639"/>
                <a:gd name="T6" fmla="*/ 125 w 250"/>
                <a:gd name="T7" fmla="*/ 320 h 639"/>
                <a:gd name="T8" fmla="*/ 107 w 250"/>
                <a:gd name="T9" fmla="*/ 245 h 639"/>
                <a:gd name="T10" fmla="*/ 68 w 250"/>
                <a:gd name="T11" fmla="*/ 128 h 639"/>
                <a:gd name="T12" fmla="*/ 38 w 250"/>
                <a:gd name="T13" fmla="*/ 45 h 639"/>
                <a:gd name="T14" fmla="*/ 13 w 250"/>
                <a:gd name="T15" fmla="*/ 0 h 639"/>
                <a:gd name="T16" fmla="*/ 0 w 250"/>
                <a:gd name="T17" fmla="*/ 8 h 6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0"/>
                <a:gd name="T28" fmla="*/ 0 h 639"/>
                <a:gd name="T29" fmla="*/ 250 w 250"/>
                <a:gd name="T30" fmla="*/ 639 h 6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0" h="639">
                  <a:moveTo>
                    <a:pt x="0" y="15"/>
                  </a:moveTo>
                  <a:lnTo>
                    <a:pt x="55" y="90"/>
                  </a:lnTo>
                  <a:lnTo>
                    <a:pt x="184" y="424"/>
                  </a:lnTo>
                  <a:lnTo>
                    <a:pt x="250" y="639"/>
                  </a:lnTo>
                  <a:lnTo>
                    <a:pt x="214" y="489"/>
                  </a:lnTo>
                  <a:lnTo>
                    <a:pt x="135" y="255"/>
                  </a:lnTo>
                  <a:lnTo>
                    <a:pt x="75" y="90"/>
                  </a:lnTo>
                  <a:lnTo>
                    <a:pt x="25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Freeform 135"/>
            <p:cNvSpPr>
              <a:spLocks/>
            </p:cNvSpPr>
            <p:nvPr/>
          </p:nvSpPr>
          <p:spPr bwMode="auto">
            <a:xfrm>
              <a:off x="4687" y="3549"/>
              <a:ext cx="13" cy="119"/>
            </a:xfrm>
            <a:custGeom>
              <a:avLst/>
              <a:gdLst>
                <a:gd name="T0" fmla="*/ 3 w 25"/>
                <a:gd name="T1" fmla="*/ 0 h 240"/>
                <a:gd name="T2" fmla="*/ 0 w 25"/>
                <a:gd name="T3" fmla="*/ 119 h 240"/>
                <a:gd name="T4" fmla="*/ 13 w 25"/>
                <a:gd name="T5" fmla="*/ 119 h 240"/>
                <a:gd name="T6" fmla="*/ 5 w 25"/>
                <a:gd name="T7" fmla="*/ 69 h 240"/>
                <a:gd name="T8" fmla="*/ 11 w 25"/>
                <a:gd name="T9" fmla="*/ 20 h 240"/>
                <a:gd name="T10" fmla="*/ 3 w 25"/>
                <a:gd name="T11" fmla="*/ 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0"/>
                <a:gd name="T20" fmla="*/ 25 w 25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0">
                  <a:moveTo>
                    <a:pt x="6" y="0"/>
                  </a:moveTo>
                  <a:lnTo>
                    <a:pt x="0" y="240"/>
                  </a:lnTo>
                  <a:lnTo>
                    <a:pt x="25" y="240"/>
                  </a:lnTo>
                  <a:lnTo>
                    <a:pt x="10" y="140"/>
                  </a:lnTo>
                  <a:lnTo>
                    <a:pt x="21" y="4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Freeform 136"/>
            <p:cNvSpPr>
              <a:spLocks/>
            </p:cNvSpPr>
            <p:nvPr/>
          </p:nvSpPr>
          <p:spPr bwMode="auto">
            <a:xfrm>
              <a:off x="4417" y="3325"/>
              <a:ext cx="209" cy="326"/>
            </a:xfrm>
            <a:custGeom>
              <a:avLst/>
              <a:gdLst>
                <a:gd name="T0" fmla="*/ 181 w 417"/>
                <a:gd name="T1" fmla="*/ 30 h 652"/>
                <a:gd name="T2" fmla="*/ 129 w 417"/>
                <a:gd name="T3" fmla="*/ 118 h 652"/>
                <a:gd name="T4" fmla="*/ 67 w 417"/>
                <a:gd name="T5" fmla="*/ 222 h 652"/>
                <a:gd name="T6" fmla="*/ 0 w 417"/>
                <a:gd name="T7" fmla="*/ 314 h 652"/>
                <a:gd name="T8" fmla="*/ 12 w 417"/>
                <a:gd name="T9" fmla="*/ 326 h 652"/>
                <a:gd name="T10" fmla="*/ 35 w 417"/>
                <a:gd name="T11" fmla="*/ 266 h 652"/>
                <a:gd name="T12" fmla="*/ 72 w 417"/>
                <a:gd name="T13" fmla="*/ 222 h 652"/>
                <a:gd name="T14" fmla="*/ 131 w 417"/>
                <a:gd name="T15" fmla="*/ 123 h 652"/>
                <a:gd name="T16" fmla="*/ 209 w 417"/>
                <a:gd name="T17" fmla="*/ 0 h 652"/>
                <a:gd name="T18" fmla="*/ 181 w 417"/>
                <a:gd name="T19" fmla="*/ 30 h 6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7"/>
                <a:gd name="T31" fmla="*/ 0 h 652"/>
                <a:gd name="T32" fmla="*/ 417 w 417"/>
                <a:gd name="T33" fmla="*/ 652 h 6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7" h="652">
                  <a:moveTo>
                    <a:pt x="362" y="60"/>
                  </a:moveTo>
                  <a:lnTo>
                    <a:pt x="258" y="235"/>
                  </a:lnTo>
                  <a:lnTo>
                    <a:pt x="133" y="443"/>
                  </a:lnTo>
                  <a:lnTo>
                    <a:pt x="0" y="627"/>
                  </a:lnTo>
                  <a:lnTo>
                    <a:pt x="24" y="652"/>
                  </a:lnTo>
                  <a:lnTo>
                    <a:pt x="69" y="532"/>
                  </a:lnTo>
                  <a:lnTo>
                    <a:pt x="144" y="443"/>
                  </a:lnTo>
                  <a:lnTo>
                    <a:pt x="262" y="245"/>
                  </a:lnTo>
                  <a:lnTo>
                    <a:pt x="417" y="0"/>
                  </a:lnTo>
                  <a:lnTo>
                    <a:pt x="362" y="6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Freeform 137"/>
            <p:cNvSpPr>
              <a:spLocks/>
            </p:cNvSpPr>
            <p:nvPr/>
          </p:nvSpPr>
          <p:spPr bwMode="auto">
            <a:xfrm>
              <a:off x="4288" y="3280"/>
              <a:ext cx="273" cy="208"/>
            </a:xfrm>
            <a:custGeom>
              <a:avLst/>
              <a:gdLst>
                <a:gd name="T0" fmla="*/ 273 w 546"/>
                <a:gd name="T1" fmla="*/ 10 h 417"/>
                <a:gd name="T2" fmla="*/ 268 w 546"/>
                <a:gd name="T3" fmla="*/ 0 h 417"/>
                <a:gd name="T4" fmla="*/ 151 w 546"/>
                <a:gd name="T5" fmla="*/ 93 h 417"/>
                <a:gd name="T6" fmla="*/ 89 w 546"/>
                <a:gd name="T7" fmla="*/ 148 h 417"/>
                <a:gd name="T8" fmla="*/ 0 w 546"/>
                <a:gd name="T9" fmla="*/ 208 h 417"/>
                <a:gd name="T10" fmla="*/ 8 w 546"/>
                <a:gd name="T11" fmla="*/ 208 h 417"/>
                <a:gd name="T12" fmla="*/ 19 w 546"/>
                <a:gd name="T13" fmla="*/ 204 h 417"/>
                <a:gd name="T14" fmla="*/ 34 w 546"/>
                <a:gd name="T15" fmla="*/ 196 h 417"/>
                <a:gd name="T16" fmla="*/ 49 w 546"/>
                <a:gd name="T17" fmla="*/ 185 h 417"/>
                <a:gd name="T18" fmla="*/ 64 w 546"/>
                <a:gd name="T19" fmla="*/ 174 h 417"/>
                <a:gd name="T20" fmla="*/ 77 w 546"/>
                <a:gd name="T21" fmla="*/ 165 h 417"/>
                <a:gd name="T22" fmla="*/ 86 w 546"/>
                <a:gd name="T23" fmla="*/ 158 h 417"/>
                <a:gd name="T24" fmla="*/ 89 w 546"/>
                <a:gd name="T25" fmla="*/ 155 h 417"/>
                <a:gd name="T26" fmla="*/ 151 w 546"/>
                <a:gd name="T27" fmla="*/ 105 h 417"/>
                <a:gd name="T28" fmla="*/ 218 w 546"/>
                <a:gd name="T29" fmla="*/ 68 h 417"/>
                <a:gd name="T30" fmla="*/ 273 w 546"/>
                <a:gd name="T31" fmla="*/ 10 h 4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6"/>
                <a:gd name="T49" fmla="*/ 0 h 417"/>
                <a:gd name="T50" fmla="*/ 546 w 546"/>
                <a:gd name="T51" fmla="*/ 417 h 4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6" h="417">
                  <a:moveTo>
                    <a:pt x="546" y="21"/>
                  </a:moveTo>
                  <a:lnTo>
                    <a:pt x="535" y="0"/>
                  </a:lnTo>
                  <a:lnTo>
                    <a:pt x="302" y="186"/>
                  </a:lnTo>
                  <a:lnTo>
                    <a:pt x="178" y="296"/>
                  </a:lnTo>
                  <a:lnTo>
                    <a:pt x="0" y="416"/>
                  </a:lnTo>
                  <a:lnTo>
                    <a:pt x="15" y="417"/>
                  </a:lnTo>
                  <a:lnTo>
                    <a:pt x="38" y="408"/>
                  </a:lnTo>
                  <a:lnTo>
                    <a:pt x="67" y="392"/>
                  </a:lnTo>
                  <a:lnTo>
                    <a:pt x="98" y="371"/>
                  </a:lnTo>
                  <a:lnTo>
                    <a:pt x="128" y="349"/>
                  </a:lnTo>
                  <a:lnTo>
                    <a:pt x="154" y="331"/>
                  </a:lnTo>
                  <a:lnTo>
                    <a:pt x="172" y="317"/>
                  </a:lnTo>
                  <a:lnTo>
                    <a:pt x="178" y="311"/>
                  </a:lnTo>
                  <a:lnTo>
                    <a:pt x="302" y="211"/>
                  </a:lnTo>
                  <a:lnTo>
                    <a:pt x="436" y="136"/>
                  </a:lnTo>
                  <a:lnTo>
                    <a:pt x="546" y="21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Freeform 138"/>
            <p:cNvSpPr>
              <a:spLocks/>
            </p:cNvSpPr>
            <p:nvPr/>
          </p:nvSpPr>
          <p:spPr bwMode="auto">
            <a:xfrm>
              <a:off x="5071" y="3449"/>
              <a:ext cx="154" cy="88"/>
            </a:xfrm>
            <a:custGeom>
              <a:avLst/>
              <a:gdLst>
                <a:gd name="T0" fmla="*/ 0 w 309"/>
                <a:gd name="T1" fmla="*/ 0 h 176"/>
                <a:gd name="T2" fmla="*/ 21 w 309"/>
                <a:gd name="T3" fmla="*/ 9 h 176"/>
                <a:gd name="T4" fmla="*/ 76 w 309"/>
                <a:gd name="T5" fmla="*/ 42 h 176"/>
                <a:gd name="T6" fmla="*/ 154 w 309"/>
                <a:gd name="T7" fmla="*/ 77 h 176"/>
                <a:gd name="T8" fmla="*/ 154 w 309"/>
                <a:gd name="T9" fmla="*/ 88 h 176"/>
                <a:gd name="T10" fmla="*/ 132 w 309"/>
                <a:gd name="T11" fmla="*/ 77 h 176"/>
                <a:gd name="T12" fmla="*/ 97 w 309"/>
                <a:gd name="T13" fmla="*/ 58 h 176"/>
                <a:gd name="T14" fmla="*/ 35 w 309"/>
                <a:gd name="T15" fmla="*/ 26 h 176"/>
                <a:gd name="T16" fmla="*/ 3 w 309"/>
                <a:gd name="T17" fmla="*/ 12 h 176"/>
                <a:gd name="T18" fmla="*/ 2 w 309"/>
                <a:gd name="T19" fmla="*/ 10 h 176"/>
                <a:gd name="T20" fmla="*/ 1 w 309"/>
                <a:gd name="T21" fmla="*/ 6 h 176"/>
                <a:gd name="T22" fmla="*/ 0 w 309"/>
                <a:gd name="T23" fmla="*/ 2 h 176"/>
                <a:gd name="T24" fmla="*/ 0 w 309"/>
                <a:gd name="T25" fmla="*/ 0 h 1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9"/>
                <a:gd name="T40" fmla="*/ 0 h 176"/>
                <a:gd name="T41" fmla="*/ 309 w 309"/>
                <a:gd name="T42" fmla="*/ 176 h 17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9" h="176">
                  <a:moveTo>
                    <a:pt x="1" y="0"/>
                  </a:moveTo>
                  <a:lnTo>
                    <a:pt x="43" y="18"/>
                  </a:lnTo>
                  <a:lnTo>
                    <a:pt x="153" y="83"/>
                  </a:lnTo>
                  <a:lnTo>
                    <a:pt x="309" y="153"/>
                  </a:lnTo>
                  <a:lnTo>
                    <a:pt x="309" y="176"/>
                  </a:lnTo>
                  <a:lnTo>
                    <a:pt x="264" y="153"/>
                  </a:lnTo>
                  <a:lnTo>
                    <a:pt x="195" y="115"/>
                  </a:lnTo>
                  <a:lnTo>
                    <a:pt x="70" y="51"/>
                  </a:lnTo>
                  <a:lnTo>
                    <a:pt x="6" y="23"/>
                  </a:lnTo>
                  <a:lnTo>
                    <a:pt x="5" y="20"/>
                  </a:lnTo>
                  <a:lnTo>
                    <a:pt x="2" y="11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139"/>
            <p:cNvSpPr>
              <a:spLocks/>
            </p:cNvSpPr>
            <p:nvPr/>
          </p:nvSpPr>
          <p:spPr bwMode="auto">
            <a:xfrm>
              <a:off x="4845" y="3185"/>
              <a:ext cx="104" cy="144"/>
            </a:xfrm>
            <a:custGeom>
              <a:avLst/>
              <a:gdLst>
                <a:gd name="T0" fmla="*/ 0 w 209"/>
                <a:gd name="T1" fmla="*/ 0 h 289"/>
                <a:gd name="T2" fmla="*/ 34 w 209"/>
                <a:gd name="T3" fmla="*/ 37 h 289"/>
                <a:gd name="T4" fmla="*/ 104 w 209"/>
                <a:gd name="T5" fmla="*/ 144 h 289"/>
                <a:gd name="T6" fmla="*/ 77 w 209"/>
                <a:gd name="T7" fmla="*/ 117 h 289"/>
                <a:gd name="T8" fmla="*/ 31 w 209"/>
                <a:gd name="T9" fmla="*/ 43 h 289"/>
                <a:gd name="T10" fmla="*/ 15 w 209"/>
                <a:gd name="T11" fmla="*/ 28 h 289"/>
                <a:gd name="T12" fmla="*/ 0 w 209"/>
                <a:gd name="T13" fmla="*/ 0 h 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9"/>
                <a:gd name="T22" fmla="*/ 0 h 289"/>
                <a:gd name="T23" fmla="*/ 209 w 209"/>
                <a:gd name="T24" fmla="*/ 289 h 2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9" h="289">
                  <a:moveTo>
                    <a:pt x="0" y="0"/>
                  </a:moveTo>
                  <a:lnTo>
                    <a:pt x="68" y="74"/>
                  </a:lnTo>
                  <a:lnTo>
                    <a:pt x="209" y="289"/>
                  </a:lnTo>
                  <a:lnTo>
                    <a:pt x="154" y="234"/>
                  </a:lnTo>
                  <a:lnTo>
                    <a:pt x="63" y="87"/>
                  </a:lnTo>
                  <a:lnTo>
                    <a:pt x="31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Freeform 141"/>
            <p:cNvSpPr>
              <a:spLocks/>
            </p:cNvSpPr>
            <p:nvPr/>
          </p:nvSpPr>
          <p:spPr bwMode="auto">
            <a:xfrm>
              <a:off x="4351" y="3067"/>
              <a:ext cx="378" cy="502"/>
            </a:xfrm>
            <a:custGeom>
              <a:avLst/>
              <a:gdLst>
                <a:gd name="T0" fmla="*/ 352 w 756"/>
                <a:gd name="T1" fmla="*/ 0 h 1005"/>
                <a:gd name="T2" fmla="*/ 305 w 756"/>
                <a:gd name="T3" fmla="*/ 63 h 1005"/>
                <a:gd name="T4" fmla="*/ 216 w 756"/>
                <a:gd name="T5" fmla="*/ 207 h 1005"/>
                <a:gd name="T6" fmla="*/ 156 w 756"/>
                <a:gd name="T7" fmla="*/ 290 h 1005"/>
                <a:gd name="T8" fmla="*/ 87 w 756"/>
                <a:gd name="T9" fmla="*/ 367 h 1005"/>
                <a:gd name="T10" fmla="*/ 30 w 756"/>
                <a:gd name="T11" fmla="*/ 450 h 1005"/>
                <a:gd name="T12" fmla="*/ 0 w 756"/>
                <a:gd name="T13" fmla="*/ 502 h 1005"/>
                <a:gd name="T14" fmla="*/ 24 w 756"/>
                <a:gd name="T15" fmla="*/ 489 h 1005"/>
                <a:gd name="T16" fmla="*/ 50 w 756"/>
                <a:gd name="T17" fmla="*/ 457 h 1005"/>
                <a:gd name="T18" fmla="*/ 90 w 756"/>
                <a:gd name="T19" fmla="*/ 393 h 1005"/>
                <a:gd name="T20" fmla="*/ 136 w 756"/>
                <a:gd name="T21" fmla="*/ 354 h 1005"/>
                <a:gd name="T22" fmla="*/ 116 w 756"/>
                <a:gd name="T23" fmla="*/ 400 h 1005"/>
                <a:gd name="T24" fmla="*/ 116 w 756"/>
                <a:gd name="T25" fmla="*/ 427 h 1005"/>
                <a:gd name="T26" fmla="*/ 143 w 756"/>
                <a:gd name="T27" fmla="*/ 397 h 1005"/>
                <a:gd name="T28" fmla="*/ 163 w 756"/>
                <a:gd name="T29" fmla="*/ 337 h 1005"/>
                <a:gd name="T30" fmla="*/ 239 w 756"/>
                <a:gd name="T31" fmla="*/ 210 h 1005"/>
                <a:gd name="T32" fmla="*/ 295 w 756"/>
                <a:gd name="T33" fmla="*/ 140 h 1005"/>
                <a:gd name="T34" fmla="*/ 329 w 756"/>
                <a:gd name="T35" fmla="*/ 93 h 1005"/>
                <a:gd name="T36" fmla="*/ 378 w 756"/>
                <a:gd name="T37" fmla="*/ 13 h 1005"/>
                <a:gd name="T38" fmla="*/ 352 w 756"/>
                <a:gd name="T39" fmla="*/ 0 h 10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56"/>
                <a:gd name="T61" fmla="*/ 0 h 1005"/>
                <a:gd name="T62" fmla="*/ 756 w 756"/>
                <a:gd name="T63" fmla="*/ 1005 h 10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56" h="1005">
                  <a:moveTo>
                    <a:pt x="703" y="0"/>
                  </a:moveTo>
                  <a:lnTo>
                    <a:pt x="610" y="127"/>
                  </a:lnTo>
                  <a:lnTo>
                    <a:pt x="431" y="414"/>
                  </a:lnTo>
                  <a:lnTo>
                    <a:pt x="311" y="581"/>
                  </a:lnTo>
                  <a:lnTo>
                    <a:pt x="173" y="734"/>
                  </a:lnTo>
                  <a:lnTo>
                    <a:pt x="60" y="901"/>
                  </a:lnTo>
                  <a:lnTo>
                    <a:pt x="0" y="1005"/>
                  </a:lnTo>
                  <a:lnTo>
                    <a:pt x="47" y="978"/>
                  </a:lnTo>
                  <a:lnTo>
                    <a:pt x="100" y="914"/>
                  </a:lnTo>
                  <a:lnTo>
                    <a:pt x="179" y="787"/>
                  </a:lnTo>
                  <a:lnTo>
                    <a:pt x="272" y="708"/>
                  </a:lnTo>
                  <a:lnTo>
                    <a:pt x="232" y="801"/>
                  </a:lnTo>
                  <a:lnTo>
                    <a:pt x="232" y="854"/>
                  </a:lnTo>
                  <a:lnTo>
                    <a:pt x="285" y="794"/>
                  </a:lnTo>
                  <a:lnTo>
                    <a:pt x="325" y="674"/>
                  </a:lnTo>
                  <a:lnTo>
                    <a:pt x="477" y="421"/>
                  </a:lnTo>
                  <a:lnTo>
                    <a:pt x="590" y="280"/>
                  </a:lnTo>
                  <a:lnTo>
                    <a:pt x="657" y="187"/>
                  </a:lnTo>
                  <a:lnTo>
                    <a:pt x="756" y="27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Freeform 142"/>
            <p:cNvSpPr>
              <a:spLocks/>
            </p:cNvSpPr>
            <p:nvPr/>
          </p:nvSpPr>
          <p:spPr bwMode="auto">
            <a:xfrm>
              <a:off x="4461" y="3097"/>
              <a:ext cx="294" cy="446"/>
            </a:xfrm>
            <a:custGeom>
              <a:avLst/>
              <a:gdLst>
                <a:gd name="T0" fmla="*/ 241 w 590"/>
                <a:gd name="T1" fmla="*/ 51 h 892"/>
                <a:gd name="T2" fmla="*/ 181 w 590"/>
                <a:gd name="T3" fmla="*/ 144 h 892"/>
                <a:gd name="T4" fmla="*/ 158 w 590"/>
                <a:gd name="T5" fmla="*/ 194 h 892"/>
                <a:gd name="T6" fmla="*/ 96 w 590"/>
                <a:gd name="T7" fmla="*/ 284 h 892"/>
                <a:gd name="T8" fmla="*/ 72 w 590"/>
                <a:gd name="T9" fmla="*/ 321 h 892"/>
                <a:gd name="T10" fmla="*/ 26 w 590"/>
                <a:gd name="T11" fmla="*/ 394 h 892"/>
                <a:gd name="T12" fmla="*/ 0 w 590"/>
                <a:gd name="T13" fmla="*/ 446 h 892"/>
                <a:gd name="T14" fmla="*/ 2 w 590"/>
                <a:gd name="T15" fmla="*/ 444 h 892"/>
                <a:gd name="T16" fmla="*/ 9 w 590"/>
                <a:gd name="T17" fmla="*/ 437 h 892"/>
                <a:gd name="T18" fmla="*/ 18 w 590"/>
                <a:gd name="T19" fmla="*/ 428 h 892"/>
                <a:gd name="T20" fmla="*/ 29 w 590"/>
                <a:gd name="T21" fmla="*/ 416 h 892"/>
                <a:gd name="T22" fmla="*/ 40 w 590"/>
                <a:gd name="T23" fmla="*/ 404 h 892"/>
                <a:gd name="T24" fmla="*/ 50 w 590"/>
                <a:gd name="T25" fmla="*/ 392 h 892"/>
                <a:gd name="T26" fmla="*/ 58 w 590"/>
                <a:gd name="T27" fmla="*/ 382 h 892"/>
                <a:gd name="T28" fmla="*/ 63 w 590"/>
                <a:gd name="T29" fmla="*/ 374 h 892"/>
                <a:gd name="T30" fmla="*/ 67 w 590"/>
                <a:gd name="T31" fmla="*/ 365 h 892"/>
                <a:gd name="T32" fmla="*/ 76 w 590"/>
                <a:gd name="T33" fmla="*/ 351 h 892"/>
                <a:gd name="T34" fmla="*/ 87 w 590"/>
                <a:gd name="T35" fmla="*/ 333 h 892"/>
                <a:gd name="T36" fmla="*/ 98 w 590"/>
                <a:gd name="T37" fmla="*/ 314 h 892"/>
                <a:gd name="T38" fmla="*/ 110 w 590"/>
                <a:gd name="T39" fmla="*/ 296 h 892"/>
                <a:gd name="T40" fmla="*/ 120 w 590"/>
                <a:gd name="T41" fmla="*/ 281 h 892"/>
                <a:gd name="T42" fmla="*/ 127 w 590"/>
                <a:gd name="T43" fmla="*/ 271 h 892"/>
                <a:gd name="T44" fmla="*/ 129 w 590"/>
                <a:gd name="T45" fmla="*/ 267 h 892"/>
                <a:gd name="T46" fmla="*/ 185 w 590"/>
                <a:gd name="T47" fmla="*/ 187 h 892"/>
                <a:gd name="T48" fmla="*/ 208 w 590"/>
                <a:gd name="T49" fmla="*/ 117 h 892"/>
                <a:gd name="T50" fmla="*/ 251 w 590"/>
                <a:gd name="T51" fmla="*/ 67 h 892"/>
                <a:gd name="T52" fmla="*/ 294 w 590"/>
                <a:gd name="T53" fmla="*/ 0 h 892"/>
                <a:gd name="T54" fmla="*/ 277 w 590"/>
                <a:gd name="T55" fmla="*/ 0 h 892"/>
                <a:gd name="T56" fmla="*/ 241 w 590"/>
                <a:gd name="T57" fmla="*/ 51 h 8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0"/>
                <a:gd name="T88" fmla="*/ 0 h 892"/>
                <a:gd name="T89" fmla="*/ 590 w 590"/>
                <a:gd name="T90" fmla="*/ 892 h 8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0" h="892">
                  <a:moveTo>
                    <a:pt x="484" y="101"/>
                  </a:moveTo>
                  <a:lnTo>
                    <a:pt x="364" y="287"/>
                  </a:lnTo>
                  <a:lnTo>
                    <a:pt x="318" y="387"/>
                  </a:lnTo>
                  <a:lnTo>
                    <a:pt x="193" y="567"/>
                  </a:lnTo>
                  <a:lnTo>
                    <a:pt x="145" y="641"/>
                  </a:lnTo>
                  <a:lnTo>
                    <a:pt x="53" y="787"/>
                  </a:lnTo>
                  <a:lnTo>
                    <a:pt x="0" y="892"/>
                  </a:lnTo>
                  <a:lnTo>
                    <a:pt x="5" y="887"/>
                  </a:lnTo>
                  <a:lnTo>
                    <a:pt x="18" y="873"/>
                  </a:lnTo>
                  <a:lnTo>
                    <a:pt x="37" y="855"/>
                  </a:lnTo>
                  <a:lnTo>
                    <a:pt x="58" y="832"/>
                  </a:lnTo>
                  <a:lnTo>
                    <a:pt x="81" y="808"/>
                  </a:lnTo>
                  <a:lnTo>
                    <a:pt x="100" y="783"/>
                  </a:lnTo>
                  <a:lnTo>
                    <a:pt x="117" y="763"/>
                  </a:lnTo>
                  <a:lnTo>
                    <a:pt x="126" y="748"/>
                  </a:lnTo>
                  <a:lnTo>
                    <a:pt x="135" y="729"/>
                  </a:lnTo>
                  <a:lnTo>
                    <a:pt x="152" y="701"/>
                  </a:lnTo>
                  <a:lnTo>
                    <a:pt x="174" y="665"/>
                  </a:lnTo>
                  <a:lnTo>
                    <a:pt x="197" y="628"/>
                  </a:lnTo>
                  <a:lnTo>
                    <a:pt x="220" y="592"/>
                  </a:lnTo>
                  <a:lnTo>
                    <a:pt x="240" y="562"/>
                  </a:lnTo>
                  <a:lnTo>
                    <a:pt x="254" y="542"/>
                  </a:lnTo>
                  <a:lnTo>
                    <a:pt x="258" y="534"/>
                  </a:lnTo>
                  <a:lnTo>
                    <a:pt x="371" y="373"/>
                  </a:lnTo>
                  <a:lnTo>
                    <a:pt x="418" y="234"/>
                  </a:lnTo>
                  <a:lnTo>
                    <a:pt x="504" y="134"/>
                  </a:lnTo>
                  <a:lnTo>
                    <a:pt x="590" y="0"/>
                  </a:lnTo>
                  <a:lnTo>
                    <a:pt x="556" y="0"/>
                  </a:lnTo>
                  <a:lnTo>
                    <a:pt x="484" y="10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Freeform 143"/>
            <p:cNvSpPr>
              <a:spLocks/>
            </p:cNvSpPr>
            <p:nvPr/>
          </p:nvSpPr>
          <p:spPr bwMode="auto">
            <a:xfrm>
              <a:off x="4683" y="3214"/>
              <a:ext cx="63" cy="415"/>
            </a:xfrm>
            <a:custGeom>
              <a:avLst/>
              <a:gdLst>
                <a:gd name="T0" fmla="*/ 6 w 124"/>
                <a:gd name="T1" fmla="*/ 53 h 830"/>
                <a:gd name="T2" fmla="*/ 6 w 124"/>
                <a:gd name="T3" fmla="*/ 107 h 830"/>
                <a:gd name="T4" fmla="*/ 0 w 124"/>
                <a:gd name="T5" fmla="*/ 194 h 830"/>
                <a:gd name="T6" fmla="*/ 0 w 124"/>
                <a:gd name="T7" fmla="*/ 247 h 830"/>
                <a:gd name="T8" fmla="*/ 6 w 124"/>
                <a:gd name="T9" fmla="*/ 300 h 830"/>
                <a:gd name="T10" fmla="*/ 9 w 124"/>
                <a:gd name="T11" fmla="*/ 227 h 830"/>
                <a:gd name="T12" fmla="*/ 13 w 124"/>
                <a:gd name="T13" fmla="*/ 150 h 830"/>
                <a:gd name="T14" fmla="*/ 37 w 124"/>
                <a:gd name="T15" fmla="*/ 103 h 830"/>
                <a:gd name="T16" fmla="*/ 37 w 124"/>
                <a:gd name="T17" fmla="*/ 130 h 830"/>
                <a:gd name="T18" fmla="*/ 37 w 124"/>
                <a:gd name="T19" fmla="*/ 204 h 830"/>
                <a:gd name="T20" fmla="*/ 40 w 124"/>
                <a:gd name="T21" fmla="*/ 273 h 830"/>
                <a:gd name="T22" fmla="*/ 29 w 124"/>
                <a:gd name="T23" fmla="*/ 372 h 830"/>
                <a:gd name="T24" fmla="*/ 29 w 124"/>
                <a:gd name="T25" fmla="*/ 415 h 830"/>
                <a:gd name="T26" fmla="*/ 59 w 124"/>
                <a:gd name="T27" fmla="*/ 333 h 830"/>
                <a:gd name="T28" fmla="*/ 63 w 124"/>
                <a:gd name="T29" fmla="*/ 200 h 830"/>
                <a:gd name="T30" fmla="*/ 46 w 124"/>
                <a:gd name="T31" fmla="*/ 67 h 830"/>
                <a:gd name="T32" fmla="*/ 46 w 124"/>
                <a:gd name="T33" fmla="*/ 0 h 830"/>
                <a:gd name="T34" fmla="*/ 29 w 124"/>
                <a:gd name="T35" fmla="*/ 23 h 830"/>
                <a:gd name="T36" fmla="*/ 6 w 124"/>
                <a:gd name="T37" fmla="*/ 53 h 8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4"/>
                <a:gd name="T58" fmla="*/ 0 h 830"/>
                <a:gd name="T59" fmla="*/ 124 w 124"/>
                <a:gd name="T60" fmla="*/ 830 h 8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4" h="830">
                  <a:moveTo>
                    <a:pt x="11" y="106"/>
                  </a:moveTo>
                  <a:lnTo>
                    <a:pt x="11" y="213"/>
                  </a:lnTo>
                  <a:lnTo>
                    <a:pt x="0" y="387"/>
                  </a:lnTo>
                  <a:lnTo>
                    <a:pt x="0" y="493"/>
                  </a:lnTo>
                  <a:lnTo>
                    <a:pt x="11" y="600"/>
                  </a:lnTo>
                  <a:lnTo>
                    <a:pt x="18" y="453"/>
                  </a:lnTo>
                  <a:lnTo>
                    <a:pt x="26" y="300"/>
                  </a:lnTo>
                  <a:lnTo>
                    <a:pt x="72" y="206"/>
                  </a:lnTo>
                  <a:lnTo>
                    <a:pt x="72" y="260"/>
                  </a:lnTo>
                  <a:lnTo>
                    <a:pt x="72" y="407"/>
                  </a:lnTo>
                  <a:lnTo>
                    <a:pt x="78" y="546"/>
                  </a:lnTo>
                  <a:lnTo>
                    <a:pt x="58" y="744"/>
                  </a:lnTo>
                  <a:lnTo>
                    <a:pt x="58" y="830"/>
                  </a:lnTo>
                  <a:lnTo>
                    <a:pt x="117" y="665"/>
                  </a:lnTo>
                  <a:lnTo>
                    <a:pt x="124" y="400"/>
                  </a:lnTo>
                  <a:lnTo>
                    <a:pt x="91" y="134"/>
                  </a:lnTo>
                  <a:lnTo>
                    <a:pt x="91" y="0"/>
                  </a:lnTo>
                  <a:lnTo>
                    <a:pt x="58" y="46"/>
                  </a:lnTo>
                  <a:lnTo>
                    <a:pt x="11" y="10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144"/>
            <p:cNvSpPr>
              <a:spLocks/>
            </p:cNvSpPr>
            <p:nvPr/>
          </p:nvSpPr>
          <p:spPr bwMode="auto">
            <a:xfrm>
              <a:off x="4742" y="3167"/>
              <a:ext cx="17" cy="163"/>
            </a:xfrm>
            <a:custGeom>
              <a:avLst/>
              <a:gdLst>
                <a:gd name="T0" fmla="*/ 0 w 34"/>
                <a:gd name="T1" fmla="*/ 27 h 326"/>
                <a:gd name="T2" fmla="*/ 4 w 34"/>
                <a:gd name="T3" fmla="*/ 70 h 326"/>
                <a:gd name="T4" fmla="*/ 0 w 34"/>
                <a:gd name="T5" fmla="*/ 130 h 326"/>
                <a:gd name="T6" fmla="*/ 4 w 34"/>
                <a:gd name="T7" fmla="*/ 163 h 326"/>
                <a:gd name="T8" fmla="*/ 17 w 34"/>
                <a:gd name="T9" fmla="*/ 100 h 326"/>
                <a:gd name="T10" fmla="*/ 17 w 34"/>
                <a:gd name="T11" fmla="*/ 60 h 326"/>
                <a:gd name="T12" fmla="*/ 10 w 34"/>
                <a:gd name="T13" fmla="*/ 0 h 326"/>
                <a:gd name="T14" fmla="*/ 0 w 34"/>
                <a:gd name="T15" fmla="*/ 27 h 3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326"/>
                <a:gd name="T26" fmla="*/ 34 w 34"/>
                <a:gd name="T27" fmla="*/ 326 h 3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326">
                  <a:moveTo>
                    <a:pt x="0" y="53"/>
                  </a:moveTo>
                  <a:lnTo>
                    <a:pt x="7" y="139"/>
                  </a:lnTo>
                  <a:lnTo>
                    <a:pt x="0" y="260"/>
                  </a:lnTo>
                  <a:lnTo>
                    <a:pt x="7" y="326"/>
                  </a:lnTo>
                  <a:lnTo>
                    <a:pt x="34" y="199"/>
                  </a:lnTo>
                  <a:lnTo>
                    <a:pt x="34" y="120"/>
                  </a:lnTo>
                  <a:lnTo>
                    <a:pt x="20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145"/>
            <p:cNvSpPr>
              <a:spLocks/>
            </p:cNvSpPr>
            <p:nvPr/>
          </p:nvSpPr>
          <p:spPr bwMode="auto">
            <a:xfrm>
              <a:off x="4852" y="3637"/>
              <a:ext cx="156" cy="74"/>
            </a:xfrm>
            <a:custGeom>
              <a:avLst/>
              <a:gdLst>
                <a:gd name="T0" fmla="*/ 0 w 311"/>
                <a:gd name="T1" fmla="*/ 39 h 147"/>
                <a:gd name="T2" fmla="*/ 21 w 311"/>
                <a:gd name="T3" fmla="*/ 14 h 147"/>
                <a:gd name="T4" fmla="*/ 48 w 311"/>
                <a:gd name="T5" fmla="*/ 2 h 147"/>
                <a:gd name="T6" fmla="*/ 78 w 311"/>
                <a:gd name="T7" fmla="*/ 0 h 147"/>
                <a:gd name="T8" fmla="*/ 96 w 311"/>
                <a:gd name="T9" fmla="*/ 32 h 147"/>
                <a:gd name="T10" fmla="*/ 96 w 311"/>
                <a:gd name="T11" fmla="*/ 5 h 147"/>
                <a:gd name="T12" fmla="*/ 124 w 311"/>
                <a:gd name="T13" fmla="*/ 0 h 147"/>
                <a:gd name="T14" fmla="*/ 147 w 311"/>
                <a:gd name="T15" fmla="*/ 9 h 147"/>
                <a:gd name="T16" fmla="*/ 156 w 311"/>
                <a:gd name="T17" fmla="*/ 28 h 147"/>
                <a:gd name="T18" fmla="*/ 142 w 311"/>
                <a:gd name="T19" fmla="*/ 58 h 147"/>
                <a:gd name="T20" fmla="*/ 110 w 311"/>
                <a:gd name="T21" fmla="*/ 74 h 147"/>
                <a:gd name="T22" fmla="*/ 73 w 311"/>
                <a:gd name="T23" fmla="*/ 74 h 147"/>
                <a:gd name="T24" fmla="*/ 46 w 311"/>
                <a:gd name="T25" fmla="*/ 74 h 147"/>
                <a:gd name="T26" fmla="*/ 21 w 311"/>
                <a:gd name="T27" fmla="*/ 67 h 147"/>
                <a:gd name="T28" fmla="*/ 20 w 311"/>
                <a:gd name="T29" fmla="*/ 66 h 147"/>
                <a:gd name="T30" fmla="*/ 18 w 311"/>
                <a:gd name="T31" fmla="*/ 62 h 147"/>
                <a:gd name="T32" fmla="*/ 15 w 311"/>
                <a:gd name="T33" fmla="*/ 57 h 147"/>
                <a:gd name="T34" fmla="*/ 12 w 311"/>
                <a:gd name="T35" fmla="*/ 51 h 147"/>
                <a:gd name="T36" fmla="*/ 8 w 311"/>
                <a:gd name="T37" fmla="*/ 46 h 147"/>
                <a:gd name="T38" fmla="*/ 5 w 311"/>
                <a:gd name="T39" fmla="*/ 41 h 147"/>
                <a:gd name="T40" fmla="*/ 3 w 311"/>
                <a:gd name="T41" fmla="*/ 39 h 147"/>
                <a:gd name="T42" fmla="*/ 0 w 311"/>
                <a:gd name="T43" fmla="*/ 39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11"/>
                <a:gd name="T67" fmla="*/ 0 h 147"/>
                <a:gd name="T68" fmla="*/ 311 w 311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11" h="147">
                  <a:moveTo>
                    <a:pt x="0" y="78"/>
                  </a:moveTo>
                  <a:lnTo>
                    <a:pt x="41" y="27"/>
                  </a:lnTo>
                  <a:lnTo>
                    <a:pt x="96" y="4"/>
                  </a:lnTo>
                  <a:lnTo>
                    <a:pt x="155" y="0"/>
                  </a:lnTo>
                  <a:lnTo>
                    <a:pt x="191" y="64"/>
                  </a:lnTo>
                  <a:lnTo>
                    <a:pt x="191" y="9"/>
                  </a:lnTo>
                  <a:lnTo>
                    <a:pt x="247" y="0"/>
                  </a:lnTo>
                  <a:lnTo>
                    <a:pt x="293" y="18"/>
                  </a:lnTo>
                  <a:lnTo>
                    <a:pt x="311" y="55"/>
                  </a:lnTo>
                  <a:lnTo>
                    <a:pt x="284" y="115"/>
                  </a:lnTo>
                  <a:lnTo>
                    <a:pt x="219" y="147"/>
                  </a:lnTo>
                  <a:lnTo>
                    <a:pt x="145" y="147"/>
                  </a:lnTo>
                  <a:lnTo>
                    <a:pt x="91" y="147"/>
                  </a:lnTo>
                  <a:lnTo>
                    <a:pt x="41" y="133"/>
                  </a:lnTo>
                  <a:lnTo>
                    <a:pt x="39" y="131"/>
                  </a:lnTo>
                  <a:lnTo>
                    <a:pt x="36" y="123"/>
                  </a:lnTo>
                  <a:lnTo>
                    <a:pt x="30" y="114"/>
                  </a:lnTo>
                  <a:lnTo>
                    <a:pt x="23" y="102"/>
                  </a:lnTo>
                  <a:lnTo>
                    <a:pt x="16" y="92"/>
                  </a:lnTo>
                  <a:lnTo>
                    <a:pt x="10" y="82"/>
                  </a:lnTo>
                  <a:lnTo>
                    <a:pt x="5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146"/>
            <p:cNvSpPr>
              <a:spLocks/>
            </p:cNvSpPr>
            <p:nvPr/>
          </p:nvSpPr>
          <p:spPr bwMode="auto">
            <a:xfrm>
              <a:off x="4998" y="3575"/>
              <a:ext cx="39" cy="58"/>
            </a:xfrm>
            <a:custGeom>
              <a:avLst/>
              <a:gdLst>
                <a:gd name="T0" fmla="*/ 20 w 77"/>
                <a:gd name="T1" fmla="*/ 51 h 115"/>
                <a:gd name="T2" fmla="*/ 0 w 77"/>
                <a:gd name="T3" fmla="*/ 39 h 115"/>
                <a:gd name="T4" fmla="*/ 0 w 77"/>
                <a:gd name="T5" fmla="*/ 14 h 115"/>
                <a:gd name="T6" fmla="*/ 16 w 77"/>
                <a:gd name="T7" fmla="*/ 0 h 115"/>
                <a:gd name="T8" fmla="*/ 39 w 77"/>
                <a:gd name="T9" fmla="*/ 10 h 115"/>
                <a:gd name="T10" fmla="*/ 39 w 77"/>
                <a:gd name="T11" fmla="*/ 30 h 115"/>
                <a:gd name="T12" fmla="*/ 36 w 77"/>
                <a:gd name="T13" fmla="*/ 58 h 115"/>
                <a:gd name="T14" fmla="*/ 20 w 77"/>
                <a:gd name="T15" fmla="*/ 51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7"/>
                <a:gd name="T25" fmla="*/ 0 h 115"/>
                <a:gd name="T26" fmla="*/ 77 w 77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7" h="115">
                  <a:moveTo>
                    <a:pt x="40" y="101"/>
                  </a:moveTo>
                  <a:lnTo>
                    <a:pt x="0" y="78"/>
                  </a:lnTo>
                  <a:lnTo>
                    <a:pt x="0" y="28"/>
                  </a:lnTo>
                  <a:lnTo>
                    <a:pt x="31" y="0"/>
                  </a:lnTo>
                  <a:lnTo>
                    <a:pt x="77" y="19"/>
                  </a:lnTo>
                  <a:lnTo>
                    <a:pt x="77" y="60"/>
                  </a:lnTo>
                  <a:lnTo>
                    <a:pt x="72" y="115"/>
                  </a:lnTo>
                  <a:lnTo>
                    <a:pt x="40" y="10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147"/>
            <p:cNvSpPr>
              <a:spLocks/>
            </p:cNvSpPr>
            <p:nvPr/>
          </p:nvSpPr>
          <p:spPr bwMode="auto">
            <a:xfrm>
              <a:off x="4769" y="3151"/>
              <a:ext cx="79" cy="257"/>
            </a:xfrm>
            <a:custGeom>
              <a:avLst/>
              <a:gdLst>
                <a:gd name="T0" fmla="*/ 0 w 159"/>
                <a:gd name="T1" fmla="*/ 0 h 514"/>
                <a:gd name="T2" fmla="*/ 7 w 159"/>
                <a:gd name="T3" fmla="*/ 74 h 514"/>
                <a:gd name="T4" fmla="*/ 13 w 159"/>
                <a:gd name="T5" fmla="*/ 204 h 514"/>
                <a:gd name="T6" fmla="*/ 40 w 159"/>
                <a:gd name="T7" fmla="*/ 257 h 514"/>
                <a:gd name="T8" fmla="*/ 39 w 159"/>
                <a:gd name="T9" fmla="*/ 252 h 514"/>
                <a:gd name="T10" fmla="*/ 38 w 159"/>
                <a:gd name="T11" fmla="*/ 239 h 514"/>
                <a:gd name="T12" fmla="*/ 36 w 159"/>
                <a:gd name="T13" fmla="*/ 223 h 514"/>
                <a:gd name="T14" fmla="*/ 33 w 159"/>
                <a:gd name="T15" fmla="*/ 207 h 514"/>
                <a:gd name="T16" fmla="*/ 32 w 159"/>
                <a:gd name="T17" fmla="*/ 188 h 514"/>
                <a:gd name="T18" fmla="*/ 30 w 159"/>
                <a:gd name="T19" fmla="*/ 165 h 514"/>
                <a:gd name="T20" fmla="*/ 30 w 159"/>
                <a:gd name="T21" fmla="*/ 145 h 514"/>
                <a:gd name="T22" fmla="*/ 30 w 159"/>
                <a:gd name="T23" fmla="*/ 137 h 514"/>
                <a:gd name="T24" fmla="*/ 60 w 159"/>
                <a:gd name="T25" fmla="*/ 180 h 514"/>
                <a:gd name="T26" fmla="*/ 79 w 159"/>
                <a:gd name="T27" fmla="*/ 234 h 514"/>
                <a:gd name="T28" fmla="*/ 60 w 159"/>
                <a:gd name="T29" fmla="*/ 147 h 514"/>
                <a:gd name="T30" fmla="*/ 30 w 159"/>
                <a:gd name="T31" fmla="*/ 40 h 514"/>
                <a:gd name="T32" fmla="*/ 0 w 159"/>
                <a:gd name="T33" fmla="*/ 0 h 5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9"/>
                <a:gd name="T52" fmla="*/ 0 h 514"/>
                <a:gd name="T53" fmla="*/ 159 w 159"/>
                <a:gd name="T54" fmla="*/ 514 h 5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9" h="514">
                  <a:moveTo>
                    <a:pt x="0" y="0"/>
                  </a:moveTo>
                  <a:lnTo>
                    <a:pt x="14" y="147"/>
                  </a:lnTo>
                  <a:lnTo>
                    <a:pt x="27" y="407"/>
                  </a:lnTo>
                  <a:lnTo>
                    <a:pt x="80" y="514"/>
                  </a:lnTo>
                  <a:lnTo>
                    <a:pt x="79" y="504"/>
                  </a:lnTo>
                  <a:lnTo>
                    <a:pt x="76" y="478"/>
                  </a:lnTo>
                  <a:lnTo>
                    <a:pt x="72" y="446"/>
                  </a:lnTo>
                  <a:lnTo>
                    <a:pt x="67" y="414"/>
                  </a:lnTo>
                  <a:lnTo>
                    <a:pt x="64" y="375"/>
                  </a:lnTo>
                  <a:lnTo>
                    <a:pt x="61" y="329"/>
                  </a:lnTo>
                  <a:lnTo>
                    <a:pt x="60" y="289"/>
                  </a:lnTo>
                  <a:lnTo>
                    <a:pt x="60" y="273"/>
                  </a:lnTo>
                  <a:lnTo>
                    <a:pt x="120" y="360"/>
                  </a:lnTo>
                  <a:lnTo>
                    <a:pt x="159" y="467"/>
                  </a:lnTo>
                  <a:lnTo>
                    <a:pt x="120" y="294"/>
                  </a:lnTo>
                  <a:lnTo>
                    <a:pt x="6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148"/>
            <p:cNvSpPr>
              <a:spLocks/>
            </p:cNvSpPr>
            <p:nvPr/>
          </p:nvSpPr>
          <p:spPr bwMode="auto">
            <a:xfrm>
              <a:off x="4792" y="3141"/>
              <a:ext cx="128" cy="400"/>
            </a:xfrm>
            <a:custGeom>
              <a:avLst/>
              <a:gdLst>
                <a:gd name="T0" fmla="*/ 0 w 254"/>
                <a:gd name="T1" fmla="*/ 20 h 799"/>
                <a:gd name="T2" fmla="*/ 24 w 254"/>
                <a:gd name="T3" fmla="*/ 57 h 799"/>
                <a:gd name="T4" fmla="*/ 60 w 254"/>
                <a:gd name="T5" fmla="*/ 163 h 799"/>
                <a:gd name="T6" fmla="*/ 86 w 254"/>
                <a:gd name="T7" fmla="*/ 210 h 799"/>
                <a:gd name="T8" fmla="*/ 106 w 254"/>
                <a:gd name="T9" fmla="*/ 323 h 799"/>
                <a:gd name="T10" fmla="*/ 123 w 254"/>
                <a:gd name="T11" fmla="*/ 400 h 799"/>
                <a:gd name="T12" fmla="*/ 126 w 254"/>
                <a:gd name="T13" fmla="*/ 360 h 799"/>
                <a:gd name="T14" fmla="*/ 127 w 254"/>
                <a:gd name="T15" fmla="*/ 358 h 799"/>
                <a:gd name="T16" fmla="*/ 127 w 254"/>
                <a:gd name="T17" fmla="*/ 350 h 799"/>
                <a:gd name="T18" fmla="*/ 128 w 254"/>
                <a:gd name="T19" fmla="*/ 333 h 799"/>
                <a:gd name="T20" fmla="*/ 126 w 254"/>
                <a:gd name="T21" fmla="*/ 307 h 799"/>
                <a:gd name="T22" fmla="*/ 123 w 254"/>
                <a:gd name="T23" fmla="*/ 288 h 799"/>
                <a:gd name="T24" fmla="*/ 117 w 254"/>
                <a:gd name="T25" fmla="*/ 267 h 799"/>
                <a:gd name="T26" fmla="*/ 110 w 254"/>
                <a:gd name="T27" fmla="*/ 244 h 799"/>
                <a:gd name="T28" fmla="*/ 102 w 254"/>
                <a:gd name="T29" fmla="*/ 222 h 799"/>
                <a:gd name="T30" fmla="*/ 94 w 254"/>
                <a:gd name="T31" fmla="*/ 202 h 799"/>
                <a:gd name="T32" fmla="*/ 87 w 254"/>
                <a:gd name="T33" fmla="*/ 185 h 799"/>
                <a:gd name="T34" fmla="*/ 82 w 254"/>
                <a:gd name="T35" fmla="*/ 174 h 799"/>
                <a:gd name="T36" fmla="*/ 80 w 254"/>
                <a:gd name="T37" fmla="*/ 170 h 799"/>
                <a:gd name="T38" fmla="*/ 36 w 254"/>
                <a:gd name="T39" fmla="*/ 53 h 799"/>
                <a:gd name="T40" fmla="*/ 13 w 254"/>
                <a:gd name="T41" fmla="*/ 0 h 799"/>
                <a:gd name="T42" fmla="*/ 11 w 254"/>
                <a:gd name="T43" fmla="*/ 2 h 799"/>
                <a:gd name="T44" fmla="*/ 7 w 254"/>
                <a:gd name="T45" fmla="*/ 9 h 799"/>
                <a:gd name="T46" fmla="*/ 2 w 254"/>
                <a:gd name="T47" fmla="*/ 15 h 799"/>
                <a:gd name="T48" fmla="*/ 0 w 254"/>
                <a:gd name="T49" fmla="*/ 20 h 79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4"/>
                <a:gd name="T76" fmla="*/ 0 h 799"/>
                <a:gd name="T77" fmla="*/ 254 w 254"/>
                <a:gd name="T78" fmla="*/ 799 h 79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4" h="799">
                  <a:moveTo>
                    <a:pt x="0" y="39"/>
                  </a:moveTo>
                  <a:lnTo>
                    <a:pt x="47" y="113"/>
                  </a:lnTo>
                  <a:lnTo>
                    <a:pt x="119" y="326"/>
                  </a:lnTo>
                  <a:lnTo>
                    <a:pt x="171" y="419"/>
                  </a:lnTo>
                  <a:lnTo>
                    <a:pt x="211" y="646"/>
                  </a:lnTo>
                  <a:lnTo>
                    <a:pt x="244" y="799"/>
                  </a:lnTo>
                  <a:lnTo>
                    <a:pt x="251" y="720"/>
                  </a:lnTo>
                  <a:lnTo>
                    <a:pt x="252" y="715"/>
                  </a:lnTo>
                  <a:lnTo>
                    <a:pt x="253" y="699"/>
                  </a:lnTo>
                  <a:lnTo>
                    <a:pt x="254" y="665"/>
                  </a:lnTo>
                  <a:lnTo>
                    <a:pt x="251" y="613"/>
                  </a:lnTo>
                  <a:lnTo>
                    <a:pt x="245" y="576"/>
                  </a:lnTo>
                  <a:lnTo>
                    <a:pt x="233" y="533"/>
                  </a:lnTo>
                  <a:lnTo>
                    <a:pt x="218" y="488"/>
                  </a:lnTo>
                  <a:lnTo>
                    <a:pt x="202" y="443"/>
                  </a:lnTo>
                  <a:lnTo>
                    <a:pt x="186" y="403"/>
                  </a:lnTo>
                  <a:lnTo>
                    <a:pt x="172" y="370"/>
                  </a:lnTo>
                  <a:lnTo>
                    <a:pt x="162" y="348"/>
                  </a:lnTo>
                  <a:lnTo>
                    <a:pt x="158" y="340"/>
                  </a:lnTo>
                  <a:lnTo>
                    <a:pt x="72" y="106"/>
                  </a:lnTo>
                  <a:lnTo>
                    <a:pt x="26" y="0"/>
                  </a:lnTo>
                  <a:lnTo>
                    <a:pt x="21" y="4"/>
                  </a:lnTo>
                  <a:lnTo>
                    <a:pt x="13" y="17"/>
                  </a:lnTo>
                  <a:lnTo>
                    <a:pt x="4" y="3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Freeform 149"/>
            <p:cNvSpPr>
              <a:spLocks/>
            </p:cNvSpPr>
            <p:nvPr/>
          </p:nvSpPr>
          <p:spPr bwMode="auto">
            <a:xfrm>
              <a:off x="4600" y="3067"/>
              <a:ext cx="132" cy="167"/>
            </a:xfrm>
            <a:custGeom>
              <a:avLst/>
              <a:gdLst>
                <a:gd name="T0" fmla="*/ 109 w 265"/>
                <a:gd name="T1" fmla="*/ 0 h 334"/>
                <a:gd name="T2" fmla="*/ 79 w 265"/>
                <a:gd name="T3" fmla="*/ 41 h 334"/>
                <a:gd name="T4" fmla="*/ 26 w 265"/>
                <a:gd name="T5" fmla="*/ 117 h 334"/>
                <a:gd name="T6" fmla="*/ 0 w 265"/>
                <a:gd name="T7" fmla="*/ 167 h 334"/>
                <a:gd name="T8" fmla="*/ 46 w 265"/>
                <a:gd name="T9" fmla="*/ 107 h 334"/>
                <a:gd name="T10" fmla="*/ 89 w 265"/>
                <a:gd name="T11" fmla="*/ 44 h 334"/>
                <a:gd name="T12" fmla="*/ 132 w 265"/>
                <a:gd name="T13" fmla="*/ 14 h 334"/>
                <a:gd name="T14" fmla="*/ 109 w 265"/>
                <a:gd name="T15" fmla="*/ 0 h 3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5"/>
                <a:gd name="T25" fmla="*/ 0 h 334"/>
                <a:gd name="T26" fmla="*/ 265 w 265"/>
                <a:gd name="T27" fmla="*/ 334 h 3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5" h="334">
                  <a:moveTo>
                    <a:pt x="219" y="0"/>
                  </a:moveTo>
                  <a:lnTo>
                    <a:pt x="159" y="81"/>
                  </a:lnTo>
                  <a:lnTo>
                    <a:pt x="53" y="234"/>
                  </a:lnTo>
                  <a:lnTo>
                    <a:pt x="0" y="334"/>
                  </a:lnTo>
                  <a:lnTo>
                    <a:pt x="92" y="214"/>
                  </a:lnTo>
                  <a:lnTo>
                    <a:pt x="178" y="87"/>
                  </a:lnTo>
                  <a:lnTo>
                    <a:pt x="265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FA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Freeform 150"/>
            <p:cNvSpPr>
              <a:spLocks/>
            </p:cNvSpPr>
            <p:nvPr/>
          </p:nvSpPr>
          <p:spPr bwMode="auto">
            <a:xfrm>
              <a:off x="4643" y="3097"/>
              <a:ext cx="116" cy="147"/>
            </a:xfrm>
            <a:custGeom>
              <a:avLst/>
              <a:gdLst>
                <a:gd name="T0" fmla="*/ 99 w 233"/>
                <a:gd name="T1" fmla="*/ 0 h 294"/>
                <a:gd name="T2" fmla="*/ 63 w 233"/>
                <a:gd name="T3" fmla="*/ 41 h 294"/>
                <a:gd name="T4" fmla="*/ 37 w 233"/>
                <a:gd name="T5" fmla="*/ 80 h 294"/>
                <a:gd name="T6" fmla="*/ 0 w 233"/>
                <a:gd name="T7" fmla="*/ 147 h 294"/>
                <a:gd name="T8" fmla="*/ 41 w 233"/>
                <a:gd name="T9" fmla="*/ 97 h 294"/>
                <a:gd name="T10" fmla="*/ 77 w 233"/>
                <a:gd name="T11" fmla="*/ 57 h 294"/>
                <a:gd name="T12" fmla="*/ 109 w 233"/>
                <a:gd name="T13" fmla="*/ 30 h 294"/>
                <a:gd name="T14" fmla="*/ 116 w 233"/>
                <a:gd name="T15" fmla="*/ 4 h 294"/>
                <a:gd name="T16" fmla="*/ 99 w 233"/>
                <a:gd name="T17" fmla="*/ 0 h 2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3"/>
                <a:gd name="T28" fmla="*/ 0 h 294"/>
                <a:gd name="T29" fmla="*/ 233 w 233"/>
                <a:gd name="T30" fmla="*/ 294 h 2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3" h="294">
                  <a:moveTo>
                    <a:pt x="199" y="0"/>
                  </a:moveTo>
                  <a:lnTo>
                    <a:pt x="127" y="81"/>
                  </a:lnTo>
                  <a:lnTo>
                    <a:pt x="74" y="160"/>
                  </a:lnTo>
                  <a:lnTo>
                    <a:pt x="0" y="294"/>
                  </a:lnTo>
                  <a:lnTo>
                    <a:pt x="82" y="194"/>
                  </a:lnTo>
                  <a:lnTo>
                    <a:pt x="154" y="114"/>
                  </a:lnTo>
                  <a:lnTo>
                    <a:pt x="219" y="60"/>
                  </a:lnTo>
                  <a:lnTo>
                    <a:pt x="233" y="7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EFA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Freeform 151"/>
            <p:cNvSpPr>
              <a:spLocks/>
            </p:cNvSpPr>
            <p:nvPr/>
          </p:nvSpPr>
          <p:spPr bwMode="auto">
            <a:xfrm>
              <a:off x="4776" y="3154"/>
              <a:ext cx="19" cy="140"/>
            </a:xfrm>
            <a:custGeom>
              <a:avLst/>
              <a:gdLst>
                <a:gd name="T0" fmla="*/ 0 w 39"/>
                <a:gd name="T1" fmla="*/ 0 h 280"/>
                <a:gd name="T2" fmla="*/ 0 w 39"/>
                <a:gd name="T3" fmla="*/ 30 h 280"/>
                <a:gd name="T4" fmla="*/ 0 w 39"/>
                <a:gd name="T5" fmla="*/ 77 h 280"/>
                <a:gd name="T6" fmla="*/ 10 w 39"/>
                <a:gd name="T7" fmla="*/ 140 h 280"/>
                <a:gd name="T8" fmla="*/ 17 w 39"/>
                <a:gd name="T9" fmla="*/ 107 h 280"/>
                <a:gd name="T10" fmla="*/ 19 w 39"/>
                <a:gd name="T11" fmla="*/ 64 h 280"/>
                <a:gd name="T12" fmla="*/ 0 w 39"/>
                <a:gd name="T13" fmla="*/ 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280"/>
                <a:gd name="T23" fmla="*/ 39 w 39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280">
                  <a:moveTo>
                    <a:pt x="0" y="0"/>
                  </a:moveTo>
                  <a:lnTo>
                    <a:pt x="0" y="60"/>
                  </a:lnTo>
                  <a:lnTo>
                    <a:pt x="0" y="154"/>
                  </a:lnTo>
                  <a:lnTo>
                    <a:pt x="20" y="280"/>
                  </a:lnTo>
                  <a:lnTo>
                    <a:pt x="34" y="213"/>
                  </a:lnTo>
                  <a:lnTo>
                    <a:pt x="39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Freeform 152"/>
            <p:cNvSpPr>
              <a:spLocks/>
            </p:cNvSpPr>
            <p:nvPr/>
          </p:nvSpPr>
          <p:spPr bwMode="auto">
            <a:xfrm>
              <a:off x="4792" y="3144"/>
              <a:ext cx="46" cy="133"/>
            </a:xfrm>
            <a:custGeom>
              <a:avLst/>
              <a:gdLst>
                <a:gd name="T0" fmla="*/ 0 w 92"/>
                <a:gd name="T1" fmla="*/ 0 h 267"/>
                <a:gd name="T2" fmla="*/ 10 w 92"/>
                <a:gd name="T3" fmla="*/ 30 h 267"/>
                <a:gd name="T4" fmla="*/ 46 w 92"/>
                <a:gd name="T5" fmla="*/ 133 h 267"/>
                <a:gd name="T6" fmla="*/ 46 w 92"/>
                <a:gd name="T7" fmla="*/ 80 h 267"/>
                <a:gd name="T8" fmla="*/ 24 w 92"/>
                <a:gd name="T9" fmla="*/ 10 h 267"/>
                <a:gd name="T10" fmla="*/ 0 w 92"/>
                <a:gd name="T11" fmla="*/ 0 h 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"/>
                <a:gd name="T19" fmla="*/ 0 h 267"/>
                <a:gd name="T20" fmla="*/ 92 w 92"/>
                <a:gd name="T21" fmla="*/ 267 h 2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" h="267">
                  <a:moveTo>
                    <a:pt x="0" y="0"/>
                  </a:moveTo>
                  <a:lnTo>
                    <a:pt x="19" y="60"/>
                  </a:lnTo>
                  <a:lnTo>
                    <a:pt x="92" y="267"/>
                  </a:lnTo>
                  <a:lnTo>
                    <a:pt x="92" y="160"/>
                  </a:lnTo>
                  <a:lnTo>
                    <a:pt x="47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153"/>
            <p:cNvSpPr>
              <a:spLocks/>
            </p:cNvSpPr>
            <p:nvPr/>
          </p:nvSpPr>
          <p:spPr bwMode="auto">
            <a:xfrm>
              <a:off x="4845" y="3184"/>
              <a:ext cx="83" cy="177"/>
            </a:xfrm>
            <a:custGeom>
              <a:avLst/>
              <a:gdLst>
                <a:gd name="T0" fmla="*/ 0 w 165"/>
                <a:gd name="T1" fmla="*/ 0 h 354"/>
                <a:gd name="T2" fmla="*/ 26 w 165"/>
                <a:gd name="T3" fmla="*/ 47 h 354"/>
                <a:gd name="T4" fmla="*/ 79 w 165"/>
                <a:gd name="T5" fmla="*/ 137 h 354"/>
                <a:gd name="T6" fmla="*/ 83 w 165"/>
                <a:gd name="T7" fmla="*/ 177 h 354"/>
                <a:gd name="T8" fmla="*/ 33 w 165"/>
                <a:gd name="T9" fmla="*/ 117 h 354"/>
                <a:gd name="T10" fmla="*/ 3 w 165"/>
                <a:gd name="T11" fmla="*/ 30 h 354"/>
                <a:gd name="T12" fmla="*/ 0 w 165"/>
                <a:gd name="T13" fmla="*/ 0 h 3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354"/>
                <a:gd name="T23" fmla="*/ 165 w 165"/>
                <a:gd name="T24" fmla="*/ 354 h 3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354">
                  <a:moveTo>
                    <a:pt x="0" y="0"/>
                  </a:moveTo>
                  <a:lnTo>
                    <a:pt x="52" y="94"/>
                  </a:lnTo>
                  <a:lnTo>
                    <a:pt x="158" y="273"/>
                  </a:lnTo>
                  <a:lnTo>
                    <a:pt x="165" y="354"/>
                  </a:lnTo>
                  <a:lnTo>
                    <a:pt x="65" y="233"/>
                  </a:lnTo>
                  <a:lnTo>
                    <a:pt x="5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Freeform 154"/>
            <p:cNvSpPr>
              <a:spLocks/>
            </p:cNvSpPr>
            <p:nvPr/>
          </p:nvSpPr>
          <p:spPr bwMode="auto">
            <a:xfrm>
              <a:off x="4845" y="3177"/>
              <a:ext cx="152" cy="270"/>
            </a:xfrm>
            <a:custGeom>
              <a:avLst/>
              <a:gdLst>
                <a:gd name="T0" fmla="*/ 0 w 304"/>
                <a:gd name="T1" fmla="*/ 3 h 541"/>
                <a:gd name="T2" fmla="*/ 23 w 304"/>
                <a:gd name="T3" fmla="*/ 0 h 541"/>
                <a:gd name="T4" fmla="*/ 43 w 304"/>
                <a:gd name="T5" fmla="*/ 27 h 541"/>
                <a:gd name="T6" fmla="*/ 116 w 304"/>
                <a:gd name="T7" fmla="*/ 137 h 541"/>
                <a:gd name="T8" fmla="*/ 132 w 304"/>
                <a:gd name="T9" fmla="*/ 180 h 541"/>
                <a:gd name="T10" fmla="*/ 152 w 304"/>
                <a:gd name="T11" fmla="*/ 270 h 541"/>
                <a:gd name="T12" fmla="*/ 129 w 304"/>
                <a:gd name="T13" fmla="*/ 197 h 541"/>
                <a:gd name="T14" fmla="*/ 79 w 304"/>
                <a:gd name="T15" fmla="*/ 113 h 541"/>
                <a:gd name="T16" fmla="*/ 40 w 304"/>
                <a:gd name="T17" fmla="*/ 40 h 541"/>
                <a:gd name="T18" fmla="*/ 0 w 304"/>
                <a:gd name="T19" fmla="*/ 3 h 5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4"/>
                <a:gd name="T31" fmla="*/ 0 h 541"/>
                <a:gd name="T32" fmla="*/ 304 w 304"/>
                <a:gd name="T33" fmla="*/ 541 h 5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4" h="541">
                  <a:moveTo>
                    <a:pt x="0" y="7"/>
                  </a:moveTo>
                  <a:lnTo>
                    <a:pt x="46" y="0"/>
                  </a:lnTo>
                  <a:lnTo>
                    <a:pt x="85" y="55"/>
                  </a:lnTo>
                  <a:lnTo>
                    <a:pt x="231" y="274"/>
                  </a:lnTo>
                  <a:lnTo>
                    <a:pt x="264" y="361"/>
                  </a:lnTo>
                  <a:lnTo>
                    <a:pt x="304" y="541"/>
                  </a:lnTo>
                  <a:lnTo>
                    <a:pt x="257" y="394"/>
                  </a:lnTo>
                  <a:lnTo>
                    <a:pt x="158" y="227"/>
                  </a:lnTo>
                  <a:lnTo>
                    <a:pt x="79" y="8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Freeform 155"/>
            <p:cNvSpPr>
              <a:spLocks/>
            </p:cNvSpPr>
            <p:nvPr/>
          </p:nvSpPr>
          <p:spPr bwMode="auto">
            <a:xfrm>
              <a:off x="5058" y="3558"/>
              <a:ext cx="77" cy="112"/>
            </a:xfrm>
            <a:custGeom>
              <a:avLst/>
              <a:gdLst>
                <a:gd name="T0" fmla="*/ 0 w 155"/>
                <a:gd name="T1" fmla="*/ 29 h 224"/>
                <a:gd name="T2" fmla="*/ 26 w 155"/>
                <a:gd name="T3" fmla="*/ 5 h 224"/>
                <a:gd name="T4" fmla="*/ 45 w 155"/>
                <a:gd name="T5" fmla="*/ 0 h 224"/>
                <a:gd name="T6" fmla="*/ 68 w 155"/>
                <a:gd name="T7" fmla="*/ 2 h 224"/>
                <a:gd name="T8" fmla="*/ 77 w 155"/>
                <a:gd name="T9" fmla="*/ 27 h 224"/>
                <a:gd name="T10" fmla="*/ 73 w 155"/>
                <a:gd name="T11" fmla="*/ 67 h 224"/>
                <a:gd name="T12" fmla="*/ 63 w 155"/>
                <a:gd name="T13" fmla="*/ 98 h 224"/>
                <a:gd name="T14" fmla="*/ 44 w 155"/>
                <a:gd name="T15" fmla="*/ 112 h 224"/>
                <a:gd name="T16" fmla="*/ 24 w 155"/>
                <a:gd name="T17" fmla="*/ 86 h 224"/>
                <a:gd name="T18" fmla="*/ 8 w 155"/>
                <a:gd name="T19" fmla="*/ 60 h 224"/>
                <a:gd name="T20" fmla="*/ 0 w 155"/>
                <a:gd name="T21" fmla="*/ 29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"/>
                <a:gd name="T34" fmla="*/ 0 h 224"/>
                <a:gd name="T35" fmla="*/ 155 w 155"/>
                <a:gd name="T36" fmla="*/ 224 h 2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" h="224">
                  <a:moveTo>
                    <a:pt x="0" y="57"/>
                  </a:moveTo>
                  <a:lnTo>
                    <a:pt x="52" y="9"/>
                  </a:lnTo>
                  <a:lnTo>
                    <a:pt x="91" y="0"/>
                  </a:lnTo>
                  <a:lnTo>
                    <a:pt x="136" y="4"/>
                  </a:lnTo>
                  <a:lnTo>
                    <a:pt x="155" y="54"/>
                  </a:lnTo>
                  <a:lnTo>
                    <a:pt x="146" y="133"/>
                  </a:lnTo>
                  <a:lnTo>
                    <a:pt x="126" y="195"/>
                  </a:lnTo>
                  <a:lnTo>
                    <a:pt x="88" y="224"/>
                  </a:lnTo>
                  <a:lnTo>
                    <a:pt x="48" y="172"/>
                  </a:lnTo>
                  <a:lnTo>
                    <a:pt x="17" y="11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Freeform 156"/>
            <p:cNvSpPr>
              <a:spLocks/>
            </p:cNvSpPr>
            <p:nvPr/>
          </p:nvSpPr>
          <p:spPr bwMode="auto">
            <a:xfrm>
              <a:off x="4447" y="3171"/>
              <a:ext cx="169" cy="143"/>
            </a:xfrm>
            <a:custGeom>
              <a:avLst/>
              <a:gdLst>
                <a:gd name="T0" fmla="*/ 169 w 337"/>
                <a:gd name="T1" fmla="*/ 0 h 286"/>
                <a:gd name="T2" fmla="*/ 110 w 337"/>
                <a:gd name="T3" fmla="*/ 43 h 286"/>
                <a:gd name="T4" fmla="*/ 43 w 337"/>
                <a:gd name="T5" fmla="*/ 96 h 286"/>
                <a:gd name="T6" fmla="*/ 0 w 337"/>
                <a:gd name="T7" fmla="*/ 143 h 286"/>
                <a:gd name="T8" fmla="*/ 57 w 337"/>
                <a:gd name="T9" fmla="*/ 100 h 286"/>
                <a:gd name="T10" fmla="*/ 146 w 337"/>
                <a:gd name="T11" fmla="*/ 50 h 286"/>
                <a:gd name="T12" fmla="*/ 169 w 337"/>
                <a:gd name="T13" fmla="*/ 0 h 2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7"/>
                <a:gd name="T22" fmla="*/ 0 h 286"/>
                <a:gd name="T23" fmla="*/ 337 w 337"/>
                <a:gd name="T24" fmla="*/ 286 h 2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7" h="286">
                  <a:moveTo>
                    <a:pt x="337" y="0"/>
                  </a:moveTo>
                  <a:lnTo>
                    <a:pt x="219" y="86"/>
                  </a:lnTo>
                  <a:lnTo>
                    <a:pt x="86" y="192"/>
                  </a:lnTo>
                  <a:lnTo>
                    <a:pt x="0" y="286"/>
                  </a:lnTo>
                  <a:lnTo>
                    <a:pt x="113" y="199"/>
                  </a:lnTo>
                  <a:lnTo>
                    <a:pt x="291" y="9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</a:t>
            </a:r>
            <a:r>
              <a:rPr lang="en-US" smtClean="0">
                <a:cs typeface="Times New Roman" pitchFamily="18" charset="0"/>
              </a:rPr>
              <a:t>log</a:t>
            </a:r>
            <a:r>
              <a:rPr lang="en-US" baseline="-25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n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Since Big-O is an </a:t>
            </a:r>
            <a:r>
              <a:rPr lang="en-US" b="1" dirty="0" smtClean="0"/>
              <a:t>upper bound</a:t>
            </a:r>
            <a:r>
              <a:rPr lang="en-US" dirty="0" smtClean="0"/>
              <a:t>, we can still use O(</a:t>
            </a: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dirty="0" smtClean="0"/>
              <a:t>) for any loop in which the counter is </a:t>
            </a:r>
            <a:r>
              <a:rPr lang="en-US" b="1" dirty="0" smtClean="0"/>
              <a:t>multiplied</a:t>
            </a:r>
            <a:r>
              <a:rPr lang="en-US" dirty="0" smtClean="0"/>
              <a:t> by a </a:t>
            </a:r>
            <a:r>
              <a:rPr lang="en-US" b="1" dirty="0" smtClean="0"/>
              <a:t>constant, </a:t>
            </a:r>
            <a:r>
              <a:rPr lang="en-US" dirty="0" smtClean="0"/>
              <a:t>so even if we multiply by </a:t>
            </a:r>
            <a:r>
              <a:rPr lang="en-US" b="1" dirty="0" smtClean="0"/>
              <a:t>10</a:t>
            </a:r>
            <a:r>
              <a:rPr lang="en-US" dirty="0" smtClean="0"/>
              <a:t> instead of </a:t>
            </a:r>
            <a:r>
              <a:rPr lang="en-US" b="1" dirty="0" smtClean="0"/>
              <a:t>2</a:t>
            </a:r>
            <a:r>
              <a:rPr lang="en-US" dirty="0" smtClean="0"/>
              <a:t>, we still have O(</a:t>
            </a: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=1;i&lt;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){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4828" name="Picture 12" descr="MCj021510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3600450"/>
            <a:ext cx="1747838" cy="111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-1.85185E-6 C -0.00105 -0.01805 -0.01459 -0.03611 -0.02952 -0.03518 C -0.04462 -0.03426 -0.06077 0.00533 -0.07796 0.00556 C -0.09514 0.00579 -0.11598 -0.03403 -0.13264 -0.03333 C -0.14914 -0.03264 -0.16077 0.01088 -0.17796 0.00926 C -0.19514 0.00764 -0.21754 -0.04143 -0.23577 -0.04259 C -0.25382 -0.04375 -0.28195 -0.00579 -0.28716 0.00185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O(</a:t>
            </a: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dirty="0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Since division is the opposite of multiplication, loops that </a:t>
            </a:r>
            <a:r>
              <a:rPr lang="en-US" b="1" dirty="0" smtClean="0"/>
              <a:t>divide</a:t>
            </a:r>
            <a:r>
              <a:rPr lang="en-US" dirty="0" smtClean="0"/>
              <a:t> the counter by a </a:t>
            </a:r>
            <a:r>
              <a:rPr lang="en-US" b="1" dirty="0" smtClean="0"/>
              <a:t>constant</a:t>
            </a:r>
            <a:r>
              <a:rPr lang="en-US" dirty="0" smtClean="0"/>
              <a:t> are O(</a:t>
            </a: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sz="2800" b="1" dirty="0" err="1" smtClean="0">
                <a:solidFill>
                  <a:srgbClr val="FFFFFF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rgbClr val="FFFFFF"/>
                </a:solidFill>
                <a:latin typeface="Courier New" pitchFamily="49" charset="0"/>
                <a:cs typeface="Times New Roman" pitchFamily="18" charset="0"/>
              </a:rPr>
              <a:t> n = 1000000000; //1 billion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&gt;1;i=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/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7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){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&gt;1;i=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/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17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){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5845" name="Picture 12" descr="C:\Documents and Settings\cclstudent\Local Settings\Temporary Internet Files\Content.IE5\SGIDZ2CB\MCPE07669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028950"/>
            <a:ext cx="1290638" cy="12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</a:t>
            </a:r>
            <a:r>
              <a:rPr lang="en-US" smtClean="0">
                <a:cs typeface="Times New Roman" pitchFamily="18" charset="0"/>
              </a:rPr>
              <a:t>log</a:t>
            </a:r>
            <a:r>
              <a:rPr lang="en-US" baseline="-25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n?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What is </a:t>
            </a:r>
            <a:r>
              <a:rPr lang="en-US" b="1" dirty="0" smtClean="0"/>
              <a:t>r = </a:t>
            </a:r>
            <a:r>
              <a:rPr lang="en-US" b="1" dirty="0" err="1" smtClean="0">
                <a:cs typeface="Times New Roman" pitchFamily="18" charset="0"/>
              </a:rPr>
              <a:t>log</a:t>
            </a:r>
            <a:r>
              <a:rPr lang="en-US" b="1" baseline="-25000" dirty="0" err="1" smtClean="0">
                <a:cs typeface="Times New Roman" pitchFamily="18" charset="0"/>
              </a:rPr>
              <a:t>b</a:t>
            </a:r>
            <a:r>
              <a:rPr lang="en-US" b="1" dirty="0" err="1" smtClean="0">
                <a:cs typeface="Times New Roman" pitchFamily="18" charset="0"/>
              </a:rPr>
              <a:t>n</a:t>
            </a:r>
            <a:r>
              <a:rPr lang="en-US" b="1" dirty="0" smtClean="0"/>
              <a:t> </a:t>
            </a:r>
            <a:r>
              <a:rPr lang="en-US" dirty="0" smtClean="0"/>
              <a:t>anyway?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b="1" dirty="0" smtClean="0"/>
              <a:t>log</a:t>
            </a:r>
            <a:r>
              <a:rPr lang="en-US" dirty="0" smtClean="0"/>
              <a:t> is short for </a:t>
            </a:r>
            <a:r>
              <a:rPr lang="en-US" b="1" dirty="0" smtClean="0"/>
              <a:t>logarithm</a:t>
            </a:r>
            <a:r>
              <a:rPr lang="en-US" dirty="0" smtClean="0"/>
              <a:t> 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dirty="0" smtClean="0"/>
              <a:t>Take the base </a:t>
            </a:r>
            <a:r>
              <a:rPr lang="en-US" b="1" dirty="0" smtClean="0"/>
              <a:t>(b) </a:t>
            </a:r>
            <a:r>
              <a:rPr lang="en-US" dirty="0" smtClean="0"/>
              <a:t>of the log to the result </a:t>
            </a:r>
            <a:r>
              <a:rPr lang="en-US" b="1" dirty="0" smtClean="0"/>
              <a:t>(r) </a:t>
            </a:r>
            <a:r>
              <a:rPr lang="en-US" dirty="0" smtClean="0"/>
              <a:t>of the log to get number </a:t>
            </a:r>
            <a:r>
              <a:rPr lang="en-US" b="1" dirty="0" smtClean="0"/>
              <a:t>(n)</a:t>
            </a:r>
          </a:p>
          <a:p>
            <a:pPr>
              <a:spcBef>
                <a:spcPct val="0"/>
              </a:spcBef>
              <a:buClrTx/>
              <a:buFontTx/>
              <a:buChar char="•"/>
            </a:pPr>
            <a:r>
              <a:rPr lang="en-US" dirty="0" smtClean="0"/>
              <a:t>In other words, </a:t>
            </a:r>
            <a:r>
              <a:rPr lang="en-US" b="1" dirty="0" smtClean="0"/>
              <a:t>logs</a:t>
            </a:r>
            <a:r>
              <a:rPr lang="en-US" dirty="0" smtClean="0"/>
              <a:t> are directly related to </a:t>
            </a:r>
            <a:r>
              <a:rPr lang="en-US" b="1" dirty="0" smtClean="0"/>
              <a:t>exponents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b="1" dirty="0" smtClean="0"/>
              <a:t>r = </a:t>
            </a:r>
            <a:r>
              <a:rPr lang="en-US" b="1" dirty="0" err="1" smtClean="0">
                <a:cs typeface="Times New Roman" pitchFamily="18" charset="0"/>
              </a:rPr>
              <a:t>log</a:t>
            </a:r>
            <a:r>
              <a:rPr lang="en-US" b="1" baseline="-25000" dirty="0" err="1" smtClean="0">
                <a:cs typeface="Times New Roman" pitchFamily="18" charset="0"/>
              </a:rPr>
              <a:t>b</a:t>
            </a:r>
            <a:r>
              <a:rPr lang="en-US" b="1" dirty="0" err="1" smtClean="0">
                <a:cs typeface="Times New Roman" pitchFamily="18" charset="0"/>
              </a:rPr>
              <a:t>n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is the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same as </a:t>
            </a:r>
            <a:r>
              <a:rPr lang="en-US" b="1" dirty="0" err="1" smtClean="0">
                <a:cs typeface="Times New Roman" pitchFamily="18" charset="0"/>
              </a:rPr>
              <a:t>b</a:t>
            </a:r>
            <a:r>
              <a:rPr lang="en-US" b="1" baseline="30000" dirty="0" err="1" smtClean="0">
                <a:cs typeface="Times New Roman" pitchFamily="18" charset="0"/>
              </a:rPr>
              <a:t>r</a:t>
            </a:r>
            <a:r>
              <a:rPr lang="en-US" b="1" dirty="0" smtClean="0">
                <a:cs typeface="Times New Roman" pitchFamily="18" charset="0"/>
              </a:rPr>
              <a:t> = n</a:t>
            </a:r>
            <a:endParaRPr lang="en-US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6869" name="Picture 5" descr="C:\Documents and Settings\cclstudent\Local Settings\Temporary Internet Files\Content.IE5\ES2Y32RB\MCBD1048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3714" y="3200400"/>
            <a:ext cx="1817687" cy="1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 Examples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Example </a:t>
            </a:r>
            <a:r>
              <a:rPr lang="en-US" b="1" dirty="0" smtClean="0"/>
              <a:t>logs</a:t>
            </a:r>
            <a:r>
              <a:rPr lang="en-US" dirty="0" smtClean="0"/>
              <a:t> and </a:t>
            </a:r>
            <a:r>
              <a:rPr lang="en-US" b="1" dirty="0" smtClean="0"/>
              <a:t>exponents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b="1" dirty="0" smtClean="0">
                <a:cs typeface="Times New Roman" pitchFamily="18" charset="0"/>
              </a:rPr>
              <a:t>log</a:t>
            </a:r>
            <a:r>
              <a:rPr lang="en-US" b="1" baseline="-25000" dirty="0" smtClean="0">
                <a:cs typeface="Times New Roman" pitchFamily="18" charset="0"/>
              </a:rPr>
              <a:t>2</a:t>
            </a:r>
            <a:r>
              <a:rPr lang="en-US" b="1" dirty="0" smtClean="0">
                <a:cs typeface="Times New Roman" pitchFamily="18" charset="0"/>
              </a:rPr>
              <a:t>n = r</a:t>
            </a:r>
            <a:r>
              <a:rPr lang="en-US" dirty="0" smtClean="0">
                <a:cs typeface="Times New Roman" pitchFamily="18" charset="0"/>
              </a:rPr>
              <a:t>, because </a:t>
            </a:r>
            <a:r>
              <a:rPr lang="en-US" b="1" dirty="0" smtClean="0">
                <a:cs typeface="Times New Roman" pitchFamily="18" charset="0"/>
              </a:rPr>
              <a:t>2</a:t>
            </a:r>
            <a:r>
              <a:rPr lang="en-US" b="1" baseline="30000" dirty="0" smtClean="0">
                <a:cs typeface="Times New Roman" pitchFamily="18" charset="0"/>
              </a:rPr>
              <a:t>r</a:t>
            </a:r>
            <a:r>
              <a:rPr lang="en-US" b="1" dirty="0" smtClean="0">
                <a:cs typeface="Times New Roman" pitchFamily="18" charset="0"/>
              </a:rPr>
              <a:t> = n</a:t>
            </a:r>
            <a:endParaRPr lang="en-US" dirty="0" smtClean="0">
              <a:cs typeface="Times New Roman" pitchFamily="18" charset="0"/>
            </a:endParaRP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1 = 0, because 2</a:t>
            </a:r>
            <a:r>
              <a:rPr lang="en-US" baseline="30000" dirty="0" smtClean="0">
                <a:cs typeface="Times New Roman" pitchFamily="18" charset="0"/>
              </a:rPr>
              <a:t>0</a:t>
            </a:r>
            <a:r>
              <a:rPr lang="en-US" dirty="0" smtClean="0">
                <a:cs typeface="Times New Roman" pitchFamily="18" charset="0"/>
              </a:rPr>
              <a:t> = 1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2 = 1, because 2</a:t>
            </a:r>
            <a:r>
              <a:rPr lang="en-US" baseline="30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 = 2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4 = 2, because 2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= 4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8 = 3, because 2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 = 8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16 = 4, because 2</a:t>
            </a:r>
            <a:r>
              <a:rPr lang="en-US" baseline="30000" dirty="0" smtClean="0">
                <a:cs typeface="Times New Roman" pitchFamily="18" charset="0"/>
              </a:rPr>
              <a:t>4</a:t>
            </a:r>
            <a:r>
              <a:rPr lang="en-US" dirty="0" smtClean="0">
                <a:cs typeface="Times New Roman" pitchFamily="18" charset="0"/>
              </a:rPr>
              <a:t> = 16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7893" name="Picture 6" descr="C:\Documents and Settings\cclstudent\Local Settings\Temporary Internet Files\Content.IE5\E93A08H9\MCj023281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738" y="2002632"/>
            <a:ext cx="2024062" cy="125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As the </a:t>
            </a:r>
            <a:r>
              <a:rPr lang="en-US" b="1" dirty="0" smtClean="0">
                <a:cs typeface="Times New Roman" pitchFamily="18" charset="0"/>
              </a:rPr>
              <a:t>size</a:t>
            </a:r>
            <a:r>
              <a:rPr lang="en-US" dirty="0" smtClean="0">
                <a:cs typeface="Times New Roman" pitchFamily="18" charset="0"/>
              </a:rPr>
              <a:t> (n) of a problem </a:t>
            </a:r>
            <a:r>
              <a:rPr lang="en-US" b="1" dirty="0" smtClean="0">
                <a:cs typeface="Times New Roman" pitchFamily="18" charset="0"/>
              </a:rPr>
              <a:t>doubles</a:t>
            </a:r>
            <a:r>
              <a:rPr lang="en-US" dirty="0" smtClean="0">
                <a:cs typeface="Times New Roman" pitchFamily="18" charset="0"/>
              </a:rPr>
              <a:t>, the </a:t>
            </a:r>
            <a:r>
              <a:rPr lang="en-US" b="1" dirty="0" smtClean="0">
                <a:cs typeface="Times New Roman" pitchFamily="18" charset="0"/>
              </a:rPr>
              <a:t>time</a:t>
            </a:r>
            <a:r>
              <a:rPr lang="en-US" dirty="0" smtClean="0">
                <a:cs typeface="Times New Roman" pitchFamily="18" charset="0"/>
              </a:rPr>
              <a:t> (r) only </a:t>
            </a:r>
            <a:r>
              <a:rPr lang="en-US" b="1" dirty="0" smtClean="0">
                <a:cs typeface="Times New Roman" pitchFamily="18" charset="0"/>
              </a:rPr>
              <a:t>increases by 1</a:t>
            </a:r>
          </a:p>
          <a:p>
            <a:endParaRPr lang="en-US" dirty="0"/>
          </a:p>
        </p:txBody>
      </p:sp>
      <p:pic>
        <p:nvPicPr>
          <p:cNvPr id="6" name="Picture 6" descr="C:\Documents and Settings\cclstudent\Local Settings\Temporary Internet Files\Content.IE5\E93A08H9\MCj023281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1738" y="2002632"/>
            <a:ext cx="2024062" cy="125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O(1)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This loop will </a:t>
            </a:r>
            <a:r>
              <a:rPr lang="en-US" b="1" dirty="0" smtClean="0"/>
              <a:t>repeat 5 times</a:t>
            </a:r>
            <a:r>
              <a:rPr lang="en-US" dirty="0" smtClean="0"/>
              <a:t>, because </a:t>
            </a:r>
            <a:r>
              <a:rPr lang="en-US" dirty="0" smtClean="0">
                <a:cs typeface="Times New Roman" pitchFamily="18" charset="0"/>
              </a:rPr>
              <a:t>log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32 = 5, so </a:t>
            </a:r>
            <a:r>
              <a:rPr lang="en-US" dirty="0" err="1" smtClean="0">
                <a:cs typeface="Times New Roman" pitchFamily="18" charset="0"/>
              </a:rPr>
              <a:t>i</a:t>
            </a:r>
            <a:r>
              <a:rPr lang="en-US" dirty="0" smtClean="0">
                <a:cs typeface="Times New Roman" pitchFamily="18" charset="0"/>
              </a:rPr>
              <a:t> = 1, 2, 4, 8, 16, 32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err="1" smtClean="0">
                <a:solidFill>
                  <a:srgbClr val="FFFFFF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rgbClr val="FFFFFF"/>
                </a:solidFill>
                <a:latin typeface="Courier New" pitchFamily="49" charset="0"/>
                <a:cs typeface="Times New Roman" pitchFamily="18" charset="0"/>
              </a:rPr>
              <a:t> n = 1000000000; //1 billion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=1;i&lt;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32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;i=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*2){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Note that this loop is </a:t>
            </a:r>
            <a:r>
              <a:rPr lang="en-US" b="1" dirty="0" smtClean="0"/>
              <a:t>O(1)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because it is NOT dependent on </a:t>
            </a:r>
            <a:r>
              <a:rPr lang="en-US" b="1" dirty="0" smtClean="0"/>
              <a:t>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8917" name="Picture 7" descr="C:\Documents and Settings\cclstudent\Local Settings\Temporary Internet Files\Content.IE5\E93A08H9\MCj0135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419350"/>
            <a:ext cx="139541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Comparisons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 typeface="Rockwell" pitchFamily="18" charset="0"/>
              <a:buAutoNum type="arabicPeriod" startAt="3"/>
            </a:pPr>
            <a:r>
              <a:rPr lang="en-US" b="1" smtClean="0">
                <a:cs typeface="Times New Roman" pitchFamily="18" charset="0"/>
              </a:rPr>
              <a:t>O(n)</a:t>
            </a:r>
          </a:p>
          <a:p>
            <a:pPr marL="971550" lvl="1" indent="-457200">
              <a:buFontTx/>
              <a:buChar char="–"/>
            </a:pPr>
            <a:r>
              <a:rPr lang="en-US" b="1" smtClean="0">
                <a:cs typeface="Times New Roman" pitchFamily="18" charset="0"/>
              </a:rPr>
              <a:t>Linear</a:t>
            </a:r>
            <a:r>
              <a:rPr lang="en-US" smtClean="0">
                <a:cs typeface="Times New Roman" pitchFamily="18" charset="0"/>
              </a:rPr>
              <a:t>, so </a:t>
            </a:r>
            <a:r>
              <a:rPr lang="en-US" b="1" smtClean="0">
                <a:cs typeface="Times New Roman" pitchFamily="18" charset="0"/>
              </a:rPr>
              <a:t>time</a:t>
            </a:r>
            <a:r>
              <a:rPr lang="en-US" smtClean="0">
                <a:cs typeface="Times New Roman" pitchFamily="18" charset="0"/>
              </a:rPr>
              <a:t> increases </a:t>
            </a:r>
            <a:r>
              <a:rPr lang="en-US" b="1" smtClean="0">
                <a:cs typeface="Times New Roman" pitchFamily="18" charset="0"/>
              </a:rPr>
              <a:t>proportionally</a:t>
            </a:r>
            <a:r>
              <a:rPr lang="en-US" smtClean="0">
                <a:cs typeface="Times New Roman" pitchFamily="18" charset="0"/>
              </a:rPr>
              <a:t> to </a:t>
            </a:r>
            <a:r>
              <a:rPr lang="en-US" b="1" smtClean="0">
                <a:cs typeface="Times New Roman" pitchFamily="18" charset="0"/>
              </a:rPr>
              <a:t>n</a:t>
            </a:r>
          </a:p>
          <a:p>
            <a:pPr marL="971550" lvl="1" indent="-457200">
              <a:buFontTx/>
              <a:buChar char="–"/>
            </a:pPr>
            <a:r>
              <a:rPr lang="en-US" b="1" smtClean="0"/>
              <a:t>Doubling n </a:t>
            </a:r>
            <a:r>
              <a:rPr lang="en-US" smtClean="0"/>
              <a:t>also </a:t>
            </a:r>
            <a:r>
              <a:rPr lang="en-US" b="1" smtClean="0"/>
              <a:t>doubles </a:t>
            </a:r>
            <a:r>
              <a:rPr lang="en-US" smtClean="0"/>
              <a:t>the run time</a:t>
            </a:r>
          </a:p>
          <a:p>
            <a:pPr marL="971550" lvl="1" indent="-457200">
              <a:buFontTx/>
              <a:buChar char="–"/>
            </a:pPr>
            <a:r>
              <a:rPr lang="en-US" smtClean="0"/>
              <a:t>Processing time</a:t>
            </a:r>
            <a:r>
              <a:rPr lang="en-US" b="1" smtClean="0"/>
              <a:t> </a:t>
            </a:r>
            <a:r>
              <a:rPr lang="en-US" smtClean="0">
                <a:cs typeface="Times New Roman" pitchFamily="18" charset="0"/>
              </a:rPr>
              <a:t>is 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“average” fast, but 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not as fast as </a:t>
            </a:r>
            <a:r>
              <a:rPr lang="en-US" b="1" smtClean="0"/>
              <a:t>O(</a:t>
            </a:r>
            <a:r>
              <a:rPr lang="en-US" b="1" smtClean="0">
                <a:cs typeface="Times New Roman" pitchFamily="18" charset="0"/>
              </a:rPr>
              <a:t>log</a:t>
            </a:r>
            <a:r>
              <a:rPr lang="en-US" b="1" baseline="-25000" smtClean="0">
                <a:cs typeface="Times New Roman" pitchFamily="18" charset="0"/>
              </a:rPr>
              <a:t>2</a:t>
            </a:r>
            <a:r>
              <a:rPr lang="en-US" b="1" smtClean="0">
                <a:cs typeface="Times New Roman" pitchFamily="18" charset="0"/>
              </a:rPr>
              <a:t>n</a:t>
            </a:r>
            <a:r>
              <a:rPr lang="en-US" b="1" smtClean="0"/>
              <a:t>)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9941" name="Picture 2" descr="C:\Documents and Settings\cclstudent\Local Settings\Temporary Internet Files\Content.IE5\ES2Y32RB\MCj041746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5372101"/>
            <a:ext cx="1758950" cy="140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68 0.01921 C -0.05503 -0.0419 -0.1177 -0.2669 -0.16145 -0.34746 C -0.2052 -0.42801 -0.26805 -0.43982 -0.29618 -0.46412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00" y="-2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120000"/>
              <a:buFont typeface="Times" pitchFamily="18" charset="0"/>
              <a:buChar char="•"/>
            </a:pPr>
            <a:r>
              <a:rPr lang="en-US" sz="3200" dirty="0" smtClean="0"/>
              <a:t>An </a:t>
            </a:r>
            <a:r>
              <a:rPr lang="en-US" sz="3200" b="1" dirty="0" smtClean="0"/>
              <a:t>algorithm</a:t>
            </a:r>
            <a:r>
              <a:rPr lang="en-US" sz="3200" dirty="0" smtClean="0"/>
              <a:t> is the sequence of steps used for solving a problem within a finite amount of time.</a:t>
            </a:r>
          </a:p>
          <a:p>
            <a:pPr marL="342900" lvl="1" indent="-342900">
              <a:buClr>
                <a:schemeClr val="folHlink"/>
              </a:buClr>
              <a:buSzPct val="120000"/>
              <a:buFont typeface="Times" pitchFamily="18" charset="0"/>
              <a:buChar char="•"/>
            </a:pPr>
            <a:r>
              <a:rPr lang="en-US" sz="3200" dirty="0" smtClean="0"/>
              <a:t>For example, finding the </a:t>
            </a:r>
            <a:br>
              <a:rPr lang="en-US" sz="3200" dirty="0" smtClean="0"/>
            </a:br>
            <a:r>
              <a:rPr lang="en-US" sz="3200" b="1" dirty="0" smtClean="0"/>
              <a:t>factorial</a:t>
            </a:r>
            <a:r>
              <a:rPr lang="en-US" sz="3200" dirty="0" smtClean="0"/>
              <a:t> of a number </a:t>
            </a:r>
          </a:p>
          <a:p>
            <a:pPr marL="742950" lvl="2" indent="-342900">
              <a:buSzPct val="120000"/>
            </a:pPr>
            <a:r>
              <a:rPr lang="en-US" dirty="0" smtClean="0"/>
              <a:t>3! = 3 * 2 * 1 = 6</a:t>
            </a:r>
          </a:p>
          <a:p>
            <a:pPr marL="742950" lvl="2" indent="-342900">
              <a:buSzPct val="120000"/>
            </a:pPr>
            <a:r>
              <a:rPr lang="en-US" dirty="0" smtClean="0"/>
              <a:t>4! = 4 * 3 * 2 * 1 = 24</a:t>
            </a:r>
          </a:p>
          <a:p>
            <a:pPr marL="742950" lvl="2" indent="-342900">
              <a:buSzPct val="120000"/>
            </a:pPr>
            <a:r>
              <a:rPr lang="en-US" dirty="0" smtClean="0"/>
              <a:t>5! = 5 * 4 * 3 * 2 * 1 = 120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9221" name="Picture 7" descr="C:\Documents and Settings\cclstudent\Local Settings\Temporary Internet Files\Content.IE5\ES2Y32RB\MCPE06548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24600" y="2628900"/>
            <a:ext cx="1436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4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</a:t>
            </a:r>
            <a:r>
              <a:rPr lang="en-US" smtClean="0">
                <a:cs typeface="Times New Roman" pitchFamily="18" charset="0"/>
              </a:rPr>
              <a:t>n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For example, if we have a loop in which the </a:t>
            </a:r>
            <a:r>
              <a:rPr lang="en-US" b="1" dirty="0" smtClean="0"/>
              <a:t>counter increments by 1 (one)</a:t>
            </a:r>
            <a:r>
              <a:rPr lang="en-US" dirty="0" smtClean="0"/>
              <a:t>, then this loop repeats </a:t>
            </a:r>
            <a:r>
              <a:rPr lang="en-US" b="1" dirty="0" smtClean="0"/>
              <a:t>O(</a:t>
            </a:r>
            <a:r>
              <a:rPr lang="en-US" b="1" dirty="0" smtClean="0">
                <a:cs typeface="Times New Roman" pitchFamily="18" charset="0"/>
              </a:rPr>
              <a:t>n</a:t>
            </a:r>
            <a:r>
              <a:rPr lang="en-US" b="1" dirty="0" smtClean="0"/>
              <a:t>)</a:t>
            </a:r>
            <a:r>
              <a:rPr lang="en-US" dirty="0" smtClean="0"/>
              <a:t> times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=1;i&lt;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++){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smtClean="0"/>
              <a:t>Note that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</a:t>
            </a:r>
            <a:r>
              <a:rPr lang="en-US" sz="2800" dirty="0" smtClean="0"/>
              <a:t> is the same as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=i+1</a:t>
            </a:r>
            <a:endParaRPr lang="en-US" sz="2800" b="1" dirty="0" smtClean="0">
              <a:solidFill>
                <a:schemeClr val="bg1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0965" name="Picture 3" descr="C:\Documents and Settings\cclstudent\Local Settings\Temporary Internet Files\Content.IE5\E93A08H9\MCSY0071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250" y="3257550"/>
            <a:ext cx="14795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</a:t>
            </a:r>
            <a:r>
              <a:rPr lang="en-US" smtClean="0">
                <a:cs typeface="Times New Roman" pitchFamily="18" charset="0"/>
              </a:rPr>
              <a:t>n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Likewise, if we have a loop in which the </a:t>
            </a:r>
            <a:r>
              <a:rPr lang="en-US" b="1" dirty="0" smtClean="0"/>
              <a:t>counter decrements by 1 (one)</a:t>
            </a:r>
            <a:r>
              <a:rPr lang="en-US" dirty="0" smtClean="0"/>
              <a:t>, then this loop repeats </a:t>
            </a:r>
            <a:r>
              <a:rPr lang="en-US" b="1" dirty="0" smtClean="0"/>
              <a:t>O(</a:t>
            </a:r>
            <a:r>
              <a:rPr lang="en-US" b="1" dirty="0" smtClean="0">
                <a:cs typeface="Times New Roman" pitchFamily="18" charset="0"/>
              </a:rPr>
              <a:t>n</a:t>
            </a:r>
            <a:r>
              <a:rPr lang="en-US" b="1" dirty="0" smtClean="0"/>
              <a:t>)</a:t>
            </a:r>
            <a:r>
              <a:rPr lang="en-US" dirty="0" smtClean="0"/>
              <a:t> times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&gt;0;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i--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){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smtClean="0"/>
              <a:t>Note that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--</a:t>
            </a:r>
            <a:r>
              <a:rPr lang="en-US" sz="2800" dirty="0" smtClean="0"/>
              <a:t> is the same as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=i-1</a:t>
            </a:r>
            <a:endParaRPr lang="en-US" sz="2800" b="1" dirty="0" smtClean="0">
              <a:solidFill>
                <a:schemeClr val="bg1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1989" name="Picture 3" descr="C:\Documents and Settings\cclstudent\Local Settings\Temporary Internet Files\Content.IE5\ES2Y32RB\MCj01872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1" y="2950369"/>
            <a:ext cx="987425" cy="11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O(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dirty="0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In general, if you </a:t>
            </a:r>
            <a:r>
              <a:rPr lang="en-US" b="1" dirty="0" smtClean="0"/>
              <a:t>add </a:t>
            </a:r>
            <a:r>
              <a:rPr lang="en-US" dirty="0" smtClean="0"/>
              <a:t>to or </a:t>
            </a:r>
            <a:r>
              <a:rPr lang="en-US" b="1" dirty="0" smtClean="0"/>
              <a:t>subtract</a:t>
            </a:r>
            <a:r>
              <a:rPr lang="en-US" dirty="0" smtClean="0"/>
              <a:t> from a </a:t>
            </a:r>
            <a:r>
              <a:rPr lang="en-US" b="1" dirty="0" smtClean="0"/>
              <a:t>counter </a:t>
            </a:r>
            <a:r>
              <a:rPr lang="en-US" dirty="0" smtClean="0"/>
              <a:t>by a </a:t>
            </a:r>
            <a:r>
              <a:rPr lang="en-US" b="1" dirty="0" smtClean="0"/>
              <a:t>constant </a:t>
            </a:r>
            <a:r>
              <a:rPr lang="en-US" dirty="0" smtClean="0"/>
              <a:t>amount, then the loop repeats </a:t>
            </a:r>
            <a:r>
              <a:rPr lang="en-US" b="1" dirty="0" smtClean="0"/>
              <a:t>O(</a:t>
            </a:r>
            <a:r>
              <a:rPr lang="en-US" b="1" dirty="0" smtClean="0">
                <a:cs typeface="Times New Roman" pitchFamily="18" charset="0"/>
              </a:rPr>
              <a:t>n</a:t>
            </a:r>
            <a:r>
              <a:rPr lang="en-US" b="1" dirty="0" smtClean="0"/>
              <a:t>)</a:t>
            </a:r>
            <a:r>
              <a:rPr lang="en-US" dirty="0" smtClean="0"/>
              <a:t> times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=0;i&lt;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i+108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){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3013" name="Picture 3" descr="C:\Documents and Settings\cclstudent\Local Settings\Temporary Internet Files\Content.IE5\BYRJWHCB\MCNA01205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57550"/>
            <a:ext cx="1138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O(</a:t>
            </a:r>
            <a:r>
              <a:rPr lang="en-US" dirty="0" smtClean="0">
                <a:cs typeface="Times New Roman" pitchFamily="18" charset="0"/>
              </a:rPr>
              <a:t>1</a:t>
            </a:r>
            <a:r>
              <a:rPr lang="en-US" dirty="0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Note that this loop is </a:t>
            </a:r>
            <a:r>
              <a:rPr lang="en-US" b="1" dirty="0" smtClean="0"/>
              <a:t>O(1)</a:t>
            </a:r>
            <a:r>
              <a:rPr lang="en-US" dirty="0" smtClean="0"/>
              <a:t>, because it is not dependent on </a:t>
            </a:r>
            <a:r>
              <a:rPr lang="en-US" b="1" dirty="0" smtClean="0"/>
              <a:t>n</a:t>
            </a:r>
            <a:r>
              <a:rPr lang="en-US" dirty="0" smtClean="0"/>
              <a:t>, as it will only loop </a:t>
            </a:r>
            <a:r>
              <a:rPr lang="en-US" b="1" dirty="0" smtClean="0"/>
              <a:t>108 times</a:t>
            </a:r>
            <a:br>
              <a:rPr lang="en-US" b="1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=0;i&lt;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108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;i++){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)}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4037" name="Picture 2" descr="C:\Documents and Settings\cclstudent\Local Settings\Temporary Internet Files\Content.IE5\BYRJWHCB\MCj033427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6064" y="2977753"/>
            <a:ext cx="1557337" cy="136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</a:t>
            </a:r>
            <a:r>
              <a:rPr lang="en-US" smtClean="0">
                <a:cs typeface="Times New Roman" pitchFamily="18" charset="0"/>
              </a:rPr>
              <a:t>1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Note that this loop is </a:t>
            </a:r>
            <a:r>
              <a:rPr lang="en-US" b="1" dirty="0" smtClean="0"/>
              <a:t>O(1)</a:t>
            </a:r>
            <a:r>
              <a:rPr lang="en-US" dirty="0" smtClean="0"/>
              <a:t>, because it is not dependent on </a:t>
            </a:r>
            <a:r>
              <a:rPr lang="en-US" b="1" dirty="0" smtClean="0"/>
              <a:t>n</a:t>
            </a:r>
            <a:r>
              <a:rPr lang="en-US" dirty="0" smtClean="0"/>
              <a:t>, as it will only loop </a:t>
            </a:r>
            <a:r>
              <a:rPr lang="en-US" b="1" dirty="0" smtClean="0"/>
              <a:t>1 time</a:t>
            </a:r>
            <a:br>
              <a:rPr lang="en-US" b="1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&lt;=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++){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5061" name="Picture 2" descr="C:\Documents and Settings\cclstudent\Local Settings\Temporary Internet Files\Content.IE5\ES2Y32RB\MCj033836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8075" y="2986087"/>
            <a:ext cx="18097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Comparisons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Rockwell" pitchFamily="18" charset="0"/>
              <a:buAutoNum type="arabicPeriod" startAt="4"/>
            </a:pPr>
            <a:r>
              <a:rPr lang="en-US" b="1" smtClean="0">
                <a:cs typeface="Times New Roman" pitchFamily="18" charset="0"/>
              </a:rPr>
              <a:t>O(n*log</a:t>
            </a:r>
            <a:r>
              <a:rPr lang="en-US" b="1" baseline="-25000" smtClean="0">
                <a:cs typeface="Times New Roman" pitchFamily="18" charset="0"/>
              </a:rPr>
              <a:t>2</a:t>
            </a:r>
            <a:r>
              <a:rPr lang="en-US" b="1" smtClean="0">
                <a:cs typeface="Times New Roman" pitchFamily="18" charset="0"/>
              </a:rPr>
              <a:t>n)</a:t>
            </a:r>
            <a:endParaRPr lang="en-US" b="1" smtClean="0"/>
          </a:p>
          <a:p>
            <a:pPr marL="971550" lvl="1" indent="-457200">
              <a:buFontTx/>
              <a:buChar char="–"/>
            </a:pPr>
            <a:r>
              <a:rPr lang="en-US" smtClean="0">
                <a:cs typeface="Times New Roman" pitchFamily="18" charset="0"/>
              </a:rPr>
              <a:t>Typical of algorithms that divide a problem into smaller sub-problems, which are then solved</a:t>
            </a:r>
          </a:p>
          <a:p>
            <a:pPr marL="971550" lvl="1" indent="-457200">
              <a:buFontTx/>
              <a:buChar char="–"/>
            </a:pPr>
            <a:r>
              <a:rPr lang="en-US" smtClean="0"/>
              <a:t>Slower processing time </a:t>
            </a:r>
            <a:br>
              <a:rPr lang="en-US" smtClean="0"/>
            </a:br>
            <a:r>
              <a:rPr lang="en-US" smtClean="0"/>
              <a:t>than </a:t>
            </a:r>
            <a:r>
              <a:rPr lang="en-US" b="1" smtClean="0"/>
              <a:t>O(n)</a:t>
            </a:r>
            <a:r>
              <a:rPr lang="en-US" smtClean="0"/>
              <a:t>, but faster </a:t>
            </a:r>
            <a:br>
              <a:rPr lang="en-US" smtClean="0"/>
            </a:br>
            <a:r>
              <a:rPr lang="en-US" smtClean="0"/>
              <a:t>processing time than </a:t>
            </a:r>
            <a:br>
              <a:rPr lang="en-US" smtClean="0"/>
            </a:br>
            <a:r>
              <a:rPr lang="en-US" b="1" smtClean="0"/>
              <a:t>O(n</a:t>
            </a:r>
            <a:r>
              <a:rPr lang="en-US" b="1" baseline="30000" smtClean="0"/>
              <a:t>2</a:t>
            </a:r>
            <a:r>
              <a:rPr lang="en-US" b="1" smtClean="0"/>
              <a:t>) </a:t>
            </a:r>
            <a:endParaRPr lang="en-US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6085" name="Picture 5" descr="C:\Documents and Settings\cclstudent\Local Settings\Temporary Internet Files\Content.IE5\KXQ7OXA7\MCj040443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726532"/>
            <a:ext cx="2057400" cy="150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640"/>
                            </p:stCondLst>
                            <p:childTnLst>
                              <p:par>
                                <p:cTn id="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</a:t>
            </a:r>
            <a:r>
              <a:rPr lang="en-US" smtClean="0">
                <a:cs typeface="Times New Roman" pitchFamily="18" charset="0"/>
              </a:rPr>
              <a:t>n*log</a:t>
            </a:r>
            <a:r>
              <a:rPr lang="en-US" baseline="-25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n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600" dirty="0" smtClean="0"/>
              <a:t>If we have </a:t>
            </a:r>
            <a:r>
              <a:rPr lang="en-US" sz="2600" b="1" dirty="0" smtClean="0"/>
              <a:t>nested loops</a:t>
            </a:r>
            <a:r>
              <a:rPr lang="en-US" sz="2600" dirty="0" smtClean="0"/>
              <a:t>, then we </a:t>
            </a:r>
            <a:r>
              <a:rPr lang="en-US" sz="2600" b="1" dirty="0" smtClean="0"/>
              <a:t>multiply</a:t>
            </a:r>
            <a:r>
              <a:rPr lang="en-US" sz="2600" dirty="0" smtClean="0"/>
              <a:t> the </a:t>
            </a:r>
            <a:r>
              <a:rPr lang="en-US" sz="2600" b="1" dirty="0" smtClean="0"/>
              <a:t>Big-O</a:t>
            </a:r>
            <a:r>
              <a:rPr lang="en-US" sz="2600" dirty="0" smtClean="0"/>
              <a:t> for both loops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6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=1;i&lt;</a:t>
            </a:r>
            <a:r>
              <a:rPr lang="en-US" sz="26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++){</a:t>
            </a:r>
            <a:b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6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); 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for(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j=1;j&lt;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n;j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=j*2){ </a:t>
            </a:r>
            <a:b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(j);</a:t>
            </a:r>
            <a:b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}//inner loop: O(log</a:t>
            </a:r>
            <a:r>
              <a:rPr lang="en-US" sz="2600" b="1" baseline="-25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n)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	 </a:t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}//outer loop: O(n)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7110" name="Picture 6" descr="MCj041745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1" y="2800351"/>
            <a:ext cx="1590675" cy="143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</a:t>
            </a:r>
            <a:r>
              <a:rPr lang="en-US" smtClean="0">
                <a:cs typeface="Times New Roman" pitchFamily="18" charset="0"/>
              </a:rPr>
              <a:t>n*log</a:t>
            </a:r>
            <a:r>
              <a:rPr lang="en-US" baseline="-25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n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Of course, we can reverse the two loops and still have </a:t>
            </a:r>
            <a:r>
              <a:rPr lang="en-US" b="1" dirty="0" smtClean="0"/>
              <a:t>O(</a:t>
            </a:r>
            <a:r>
              <a:rPr lang="en-US" b="1" dirty="0" smtClean="0">
                <a:cs typeface="Times New Roman" pitchFamily="18" charset="0"/>
              </a:rPr>
              <a:t>n*log</a:t>
            </a:r>
            <a:r>
              <a:rPr lang="en-US" b="1" baseline="-25000" dirty="0" smtClean="0">
                <a:cs typeface="Times New Roman" pitchFamily="18" charset="0"/>
              </a:rPr>
              <a:t>2</a:t>
            </a:r>
            <a:r>
              <a:rPr lang="en-US" b="1" dirty="0" smtClean="0">
                <a:cs typeface="Times New Roman" pitchFamily="18" charset="0"/>
              </a:rPr>
              <a:t>n</a:t>
            </a:r>
            <a:r>
              <a:rPr lang="en-US" b="1" dirty="0" smtClean="0"/>
              <a:t>) </a:t>
            </a:r>
            <a:br>
              <a:rPr lang="en-US" b="1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=1;i&lt;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*2){</a:t>
            </a:r>
            <a:b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); 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 for(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j=1;j&lt;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n;j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++){ </a:t>
            </a:r>
            <a:b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(j);</a:t>
            </a:r>
            <a:b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 }//inner loop: O(n) 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	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}//outer loop: O(log</a:t>
            </a:r>
            <a:r>
              <a:rPr lang="en-US" sz="2800" b="1" baseline="-25000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8135" name="Picture 7" descr="MCj023305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172200" y="3333750"/>
            <a:ext cx="21336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6" name="Picture 6" descr="MCAN01150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62200" y="1028700"/>
            <a:ext cx="1912937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Big-O Comparisons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Times" pitchFamily="18" charset="0"/>
              <a:buAutoNum type="arabicPeriod" startAt="5"/>
            </a:pPr>
            <a:r>
              <a:rPr lang="en-US" b="1" dirty="0" smtClean="0">
                <a:cs typeface="Times New Roman" pitchFamily="18" charset="0"/>
              </a:rPr>
              <a:t>O(n</a:t>
            </a:r>
            <a:r>
              <a:rPr lang="en-US" b="1" baseline="30000" dirty="0" smtClean="0">
                <a:cs typeface="Times New Roman" pitchFamily="18" charset="0"/>
              </a:rPr>
              <a:t>2</a:t>
            </a:r>
            <a:r>
              <a:rPr lang="en-US" b="1" dirty="0" smtClean="0">
                <a:cs typeface="Times New Roman" pitchFamily="18" charset="0"/>
              </a:rPr>
              <a:t>)</a:t>
            </a:r>
            <a:endParaRPr lang="en-US" b="1" dirty="0" smtClean="0"/>
          </a:p>
          <a:p>
            <a:pPr marL="1028700" lvl="1" indent="-571500">
              <a:lnSpc>
                <a:spcPct val="90000"/>
              </a:lnSpc>
            </a:pPr>
            <a:r>
              <a:rPr lang="en-US" b="1" dirty="0" smtClean="0">
                <a:cs typeface="Times New Roman" pitchFamily="18" charset="0"/>
              </a:rPr>
              <a:t>Quadratic</a:t>
            </a:r>
            <a:r>
              <a:rPr lang="en-US" dirty="0" smtClean="0">
                <a:cs typeface="Times New Roman" pitchFamily="18" charset="0"/>
              </a:rPr>
              <a:t>, so </a:t>
            </a:r>
            <a:r>
              <a:rPr lang="en-US" b="1" dirty="0" smtClean="0">
                <a:cs typeface="Times New Roman" pitchFamily="18" charset="0"/>
              </a:rPr>
              <a:t>time increases</a:t>
            </a:r>
            <a:r>
              <a:rPr lang="en-US" dirty="0" smtClean="0">
                <a:cs typeface="Times New Roman" pitchFamily="18" charset="0"/>
              </a:rPr>
              <a:t> quite rapidly with </a:t>
            </a:r>
            <a:r>
              <a:rPr lang="en-US" b="1" dirty="0" smtClean="0">
                <a:cs typeface="Times New Roman" pitchFamily="18" charset="0"/>
              </a:rPr>
              <a:t>n</a:t>
            </a:r>
            <a:endParaRPr lang="en-US" b="1" dirty="0" smtClean="0"/>
          </a:p>
          <a:p>
            <a:pPr marL="1028700" lvl="1" indent="-571500">
              <a:lnSpc>
                <a:spcPct val="90000"/>
              </a:lnSpc>
            </a:pPr>
            <a:r>
              <a:rPr lang="en-US" b="1" dirty="0" smtClean="0"/>
              <a:t>Doubling n</a:t>
            </a:r>
            <a:r>
              <a:rPr lang="en-US" dirty="0" smtClean="0"/>
              <a:t> increases the run time by a factor of </a:t>
            </a:r>
            <a:r>
              <a:rPr lang="en-US" b="1" dirty="0" smtClean="0"/>
              <a:t>four (4)</a:t>
            </a:r>
            <a:r>
              <a:rPr lang="en-US" dirty="0" smtClean="0"/>
              <a:t> </a:t>
            </a:r>
            <a:endParaRPr lang="en-US" b="1" dirty="0" smtClean="0">
              <a:cs typeface="Times New Roman" pitchFamily="18" charset="0"/>
            </a:endParaRPr>
          </a:p>
          <a:p>
            <a:pPr marL="1028700" lvl="1" indent="-571500">
              <a:lnSpc>
                <a:spcPct val="90000"/>
              </a:lnSpc>
              <a:buFontTx/>
              <a:buChar char="–"/>
            </a:pPr>
            <a:r>
              <a:rPr lang="en-US" sz="2600" dirty="0" smtClean="0"/>
              <a:t>Slower processing time </a:t>
            </a:r>
            <a:br>
              <a:rPr lang="en-US" sz="2600" dirty="0" smtClean="0"/>
            </a:br>
            <a:r>
              <a:rPr lang="en-US" sz="2600" dirty="0" smtClean="0"/>
              <a:t>than </a:t>
            </a:r>
            <a:r>
              <a:rPr lang="en-US" sz="2600" b="1" dirty="0" smtClean="0">
                <a:cs typeface="Times New Roman" pitchFamily="18" charset="0"/>
              </a:rPr>
              <a:t>O(n*log</a:t>
            </a:r>
            <a:r>
              <a:rPr lang="en-US" sz="2600" b="1" baseline="-25000" dirty="0" smtClean="0">
                <a:cs typeface="Times New Roman" pitchFamily="18" charset="0"/>
              </a:rPr>
              <a:t>2</a:t>
            </a:r>
            <a:r>
              <a:rPr lang="en-US" sz="2600" b="1" dirty="0" smtClean="0">
                <a:cs typeface="Times New Roman" pitchFamily="18" charset="0"/>
              </a:rPr>
              <a:t>n)</a:t>
            </a:r>
            <a:r>
              <a:rPr lang="en-US" sz="2600" dirty="0" smtClean="0"/>
              <a:t>, but </a:t>
            </a:r>
            <a:br>
              <a:rPr lang="en-US" sz="2600" dirty="0" smtClean="0"/>
            </a:br>
            <a:r>
              <a:rPr lang="en-US" sz="2600" dirty="0" smtClean="0"/>
              <a:t>faster processing time than </a:t>
            </a:r>
            <a:r>
              <a:rPr lang="en-US" sz="2600" b="1" dirty="0" smtClean="0">
                <a:cs typeface="Times New Roman" pitchFamily="18" charset="0"/>
              </a:rPr>
              <a:t>O(n</a:t>
            </a:r>
            <a:r>
              <a:rPr lang="en-US" sz="2600" b="1" baseline="30000" dirty="0" smtClean="0">
                <a:cs typeface="Times New Roman" pitchFamily="18" charset="0"/>
              </a:rPr>
              <a:t>3</a:t>
            </a:r>
            <a:r>
              <a:rPr lang="en-US" sz="2600" b="1" dirty="0" smtClean="0">
                <a:cs typeface="Times New Roman" pitchFamily="18" charset="0"/>
              </a:rPr>
              <a:t>) 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5 -0.02893 C 0.06615 -0.01828 0.3415 -0.03865 0.50365 0.03496 C 0.6658 0.10857 0.85816 0.3338 0.95157 0.412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</a:t>
            </a:r>
            <a:r>
              <a:rPr lang="en-US" smtClean="0">
                <a:cs typeface="Times New Roman" pitchFamily="18" charset="0"/>
              </a:rPr>
              <a:t>n</a:t>
            </a:r>
            <a:r>
              <a:rPr lang="en-US" baseline="30000" smtClean="0">
                <a:cs typeface="Times New Roman" pitchFamily="18" charset="0"/>
              </a:rPr>
              <a:t>2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Again, if we have </a:t>
            </a:r>
            <a:r>
              <a:rPr lang="en-US" b="1" dirty="0" smtClean="0"/>
              <a:t>nested loops</a:t>
            </a:r>
            <a:r>
              <a:rPr lang="en-US" dirty="0" smtClean="0"/>
              <a:t>, then we </a:t>
            </a:r>
            <a:r>
              <a:rPr lang="en-US" b="1" dirty="0" smtClean="0"/>
              <a:t>multiply</a:t>
            </a:r>
            <a:r>
              <a:rPr lang="en-US" dirty="0" smtClean="0"/>
              <a:t> the </a:t>
            </a:r>
            <a:r>
              <a:rPr lang="en-US" b="1" dirty="0" smtClean="0"/>
              <a:t>Big-O</a:t>
            </a:r>
            <a:r>
              <a:rPr lang="en-US" dirty="0" smtClean="0"/>
              <a:t> for both loops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=1;i&lt;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++){</a:t>
            </a:r>
            <a:b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); 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for(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j=1;j&lt;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n;j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++){ </a:t>
            </a:r>
            <a:b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(j);</a:t>
            </a:r>
            <a:b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}//inner loop: O(n)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	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}//outer loop: O(n)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3542" name="Picture 6" descr="MCj021530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7976" y="2800350"/>
            <a:ext cx="1571625" cy="139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 in Terms of 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120000"/>
              <a:buFont typeface="Times" pitchFamily="18" charset="0"/>
              <a:buChar char="•"/>
            </a:pPr>
            <a:r>
              <a:rPr lang="en-US" sz="3200" smtClean="0"/>
              <a:t>Since we want our factorial algorithm to be general (able to solve </a:t>
            </a:r>
            <a:br>
              <a:rPr lang="en-US" sz="3200" smtClean="0"/>
            </a:br>
            <a:r>
              <a:rPr lang="en-US" sz="3200" smtClean="0"/>
              <a:t>any factorial problem), we </a:t>
            </a:r>
            <a:br>
              <a:rPr lang="en-US" sz="3200" smtClean="0"/>
            </a:br>
            <a:r>
              <a:rPr lang="en-US" sz="3200" smtClean="0"/>
              <a:t>need to write the algorithm </a:t>
            </a:r>
            <a:br>
              <a:rPr lang="en-US" sz="3200" smtClean="0"/>
            </a:br>
            <a:r>
              <a:rPr lang="en-US" sz="3200" smtClean="0"/>
              <a:t>in terms of </a:t>
            </a:r>
            <a:r>
              <a:rPr lang="en-US" sz="3200" b="1" smtClean="0"/>
              <a:t>n</a:t>
            </a:r>
            <a:r>
              <a:rPr lang="en-US" sz="3200" smtClean="0"/>
              <a:t>, where </a:t>
            </a:r>
            <a:r>
              <a:rPr lang="en-US" sz="3200" b="1" smtClean="0"/>
              <a:t>n</a:t>
            </a:r>
            <a:r>
              <a:rPr lang="en-US" sz="3200" smtClean="0"/>
              <a:t> is the </a:t>
            </a:r>
            <a:br>
              <a:rPr lang="en-US" sz="3200" smtClean="0"/>
            </a:br>
            <a:r>
              <a:rPr lang="en-US" sz="3200" b="1" smtClean="0"/>
              <a:t>number</a:t>
            </a:r>
            <a:r>
              <a:rPr lang="en-US" sz="3200" smtClean="0"/>
              <a:t> used as input to the factorial</a:t>
            </a:r>
          </a:p>
          <a:p>
            <a:pPr marL="742950" lvl="2" indent="-342900">
              <a:buSzPct val="120000"/>
            </a:pPr>
            <a:r>
              <a:rPr lang="en-US" smtClean="0"/>
              <a:t>n! = n * n-1 * n-2 * n-3 * …* 3 * 2 * 1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0245" name="Picture 9" descr="MCj0283411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29400" y="1828802"/>
            <a:ext cx="1295400" cy="127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Comparisons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 typeface="Times" pitchFamily="18" charset="0"/>
              <a:buAutoNum type="arabicPeriod" startAt="6"/>
            </a:pPr>
            <a:r>
              <a:rPr lang="en-US" b="1" dirty="0" smtClean="0">
                <a:cs typeface="Times New Roman" pitchFamily="18" charset="0"/>
              </a:rPr>
              <a:t>O(n</a:t>
            </a:r>
            <a:r>
              <a:rPr lang="en-US" b="1" baseline="30000" dirty="0" smtClean="0">
                <a:cs typeface="Times New Roman" pitchFamily="18" charset="0"/>
              </a:rPr>
              <a:t>3</a:t>
            </a:r>
            <a:r>
              <a:rPr lang="en-US" b="1" dirty="0" smtClean="0">
                <a:cs typeface="Times New Roman" pitchFamily="18" charset="0"/>
              </a:rPr>
              <a:t>)</a:t>
            </a:r>
            <a:endParaRPr lang="en-US" b="1" dirty="0" smtClean="0"/>
          </a:p>
          <a:p>
            <a:pPr marL="1028700" lvl="1" indent="-571500"/>
            <a:r>
              <a:rPr lang="en-US" b="1" dirty="0" smtClean="0">
                <a:cs typeface="Times New Roman" pitchFamily="18" charset="0"/>
              </a:rPr>
              <a:t>Cubic</a:t>
            </a:r>
            <a:r>
              <a:rPr lang="en-US" dirty="0" smtClean="0">
                <a:cs typeface="Times New Roman" pitchFamily="18" charset="0"/>
              </a:rPr>
              <a:t>, so </a:t>
            </a:r>
            <a:r>
              <a:rPr lang="en-US" b="1" dirty="0" smtClean="0">
                <a:cs typeface="Times New Roman" pitchFamily="18" charset="0"/>
              </a:rPr>
              <a:t>time increases</a:t>
            </a:r>
            <a:r>
              <a:rPr lang="en-US" dirty="0" smtClean="0">
                <a:cs typeface="Times New Roman" pitchFamily="18" charset="0"/>
              </a:rPr>
              <a:t> even more rapidly with </a:t>
            </a:r>
            <a:r>
              <a:rPr lang="en-US" b="1" dirty="0" smtClean="0">
                <a:cs typeface="Times New Roman" pitchFamily="18" charset="0"/>
              </a:rPr>
              <a:t>n</a:t>
            </a:r>
            <a:endParaRPr lang="en-US" b="1" dirty="0" smtClean="0"/>
          </a:p>
          <a:p>
            <a:pPr marL="1028700" lvl="1" indent="-571500"/>
            <a:r>
              <a:rPr lang="en-US" b="1" dirty="0" smtClean="0"/>
              <a:t>Doubling n</a:t>
            </a:r>
            <a:r>
              <a:rPr lang="en-US" dirty="0" smtClean="0"/>
              <a:t> increases the run time by a factor of </a:t>
            </a:r>
            <a:r>
              <a:rPr lang="en-US" b="1" dirty="0" smtClean="0"/>
              <a:t>eight (8)</a:t>
            </a:r>
            <a:r>
              <a:rPr lang="en-US" dirty="0" smtClean="0"/>
              <a:t> </a:t>
            </a:r>
          </a:p>
          <a:p>
            <a:pPr marL="1028700" lvl="1" indent="-571500"/>
            <a:r>
              <a:rPr lang="en-US" dirty="0" smtClean="0"/>
              <a:t>Slower processing time 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b="1" dirty="0" smtClean="0">
                <a:cs typeface="Times New Roman" pitchFamily="18" charset="0"/>
              </a:rPr>
              <a:t>O(n</a:t>
            </a:r>
            <a:r>
              <a:rPr lang="en-US" b="1" baseline="30000" dirty="0" smtClean="0">
                <a:cs typeface="Times New Roman" pitchFamily="18" charset="0"/>
              </a:rPr>
              <a:t>2</a:t>
            </a:r>
            <a:r>
              <a:rPr lang="en-US" b="1" dirty="0" smtClean="0">
                <a:cs typeface="Times New Roman" pitchFamily="18" charset="0"/>
              </a:rPr>
              <a:t>)</a:t>
            </a:r>
            <a:r>
              <a:rPr lang="en-US" dirty="0" smtClean="0"/>
              <a:t>, but faster </a:t>
            </a:r>
            <a:br>
              <a:rPr lang="en-US" dirty="0" smtClean="0"/>
            </a:br>
            <a:r>
              <a:rPr lang="en-US" dirty="0" smtClean="0"/>
              <a:t>processing time than </a:t>
            </a:r>
            <a:r>
              <a:rPr lang="en-US" b="1" dirty="0" smtClean="0">
                <a:cs typeface="Times New Roman" pitchFamily="18" charset="0"/>
              </a:rPr>
              <a:t>O(2</a:t>
            </a:r>
            <a:r>
              <a:rPr lang="en-US" b="1" baseline="30000" dirty="0" smtClean="0">
                <a:cs typeface="Times New Roman" pitchFamily="18" charset="0"/>
              </a:rPr>
              <a:t>n</a:t>
            </a:r>
            <a:r>
              <a:rPr lang="en-US" b="1" dirty="0" smtClean="0">
                <a:cs typeface="Times New Roman" pitchFamily="18" charset="0"/>
              </a:rPr>
              <a:t>)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9167" name="Picture 15" descr="MCj043456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8801" y="1714500"/>
            <a:ext cx="1876425" cy="116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3588 C -0.04792 0.04259 -0.09948 0.12107 -0.15886 0.17245 C -0.21823 0.22384 -0.32587 0.2581 -0.35261 0.27245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1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O(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Again, if we have </a:t>
            </a:r>
            <a:r>
              <a:rPr lang="en-US" b="1" dirty="0" smtClean="0"/>
              <a:t>nested loops</a:t>
            </a:r>
            <a:r>
              <a:rPr lang="en-US" dirty="0" smtClean="0"/>
              <a:t>, then we </a:t>
            </a:r>
            <a:r>
              <a:rPr lang="en-US" b="1" dirty="0" smtClean="0"/>
              <a:t>multiply</a:t>
            </a:r>
            <a:r>
              <a:rPr lang="en-US" dirty="0" smtClean="0"/>
              <a:t> the </a:t>
            </a:r>
            <a:r>
              <a:rPr lang="en-US" b="1" dirty="0" smtClean="0"/>
              <a:t>Big-O</a:t>
            </a:r>
            <a:r>
              <a:rPr lang="en-US" dirty="0" smtClean="0"/>
              <a:t> for </a:t>
            </a:r>
            <a:r>
              <a:rPr lang="en-US" b="1" dirty="0" smtClean="0"/>
              <a:t>all</a:t>
            </a:r>
            <a:r>
              <a:rPr lang="en-US" dirty="0" smtClean="0"/>
              <a:t> loops</a:t>
            </a:r>
            <a:endParaRPr lang="en-US" sz="2800" b="1" dirty="0" smtClean="0">
              <a:solidFill>
                <a:srgbClr val="7030A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5594" name="Picture 10" descr="MCWB01269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248495"/>
            <a:ext cx="1143000" cy="64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/>
              <a:t>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=1;i&lt;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n;i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++){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for(</a:t>
            </a:r>
            <a:r>
              <a:rPr lang="en-US" sz="32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j=1;j&lt;</a:t>
            </a:r>
            <a:r>
              <a:rPr lang="en-US" sz="3200" b="1" dirty="0" err="1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n;j</a:t>
            </a: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++){</a:t>
            </a:r>
            <a:b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3200" b="1" dirty="0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 for(</a:t>
            </a:r>
            <a:r>
              <a:rPr lang="en-US" sz="3200" b="1" dirty="0" err="1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3200" b="1" dirty="0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 k=1;k&lt;</a:t>
            </a:r>
            <a:r>
              <a:rPr lang="en-US" sz="3200" b="1" dirty="0" err="1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n;k</a:t>
            </a:r>
            <a:r>
              <a:rPr lang="en-US" sz="3200" b="1" dirty="0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++){ </a:t>
            </a:r>
            <a:br>
              <a:rPr lang="en-US" sz="3200" b="1" dirty="0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3200" b="1" dirty="0" err="1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3200" b="1" dirty="0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(k);</a:t>
            </a:r>
            <a:br>
              <a:rPr lang="en-US" sz="3200" b="1" dirty="0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7300"/>
                </a:solidFill>
                <a:latin typeface="Courier New" pitchFamily="49" charset="0"/>
                <a:cs typeface="Times New Roman" pitchFamily="18" charset="0"/>
              </a:rPr>
              <a:t>    }//2nd inner loop: O(n) </a:t>
            </a: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 }//inner loop: O(n)</a:t>
            </a:r>
            <a: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	 </a:t>
            </a:r>
            <a:br>
              <a:rPr lang="en-US" sz="32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Times New Roman" pitchFamily="18" charset="0"/>
              </a:rPr>
              <a:t>}//outer loop: O(n)</a:t>
            </a:r>
            <a:endParaRPr lang="en-US" dirty="0"/>
          </a:p>
        </p:txBody>
      </p:sp>
      <p:pic>
        <p:nvPicPr>
          <p:cNvPr id="4" name="Picture 10" descr="MCWB01269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48495"/>
            <a:ext cx="1143000" cy="64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Comparisons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 typeface="Times" pitchFamily="18" charset="0"/>
              <a:buAutoNum type="arabicPeriod" startAt="7"/>
            </a:pPr>
            <a:r>
              <a:rPr lang="en-US" b="1" dirty="0" smtClean="0">
                <a:cs typeface="Times New Roman" pitchFamily="18" charset="0"/>
              </a:rPr>
              <a:t>O(2</a:t>
            </a:r>
            <a:r>
              <a:rPr lang="en-US" b="1" baseline="30000" dirty="0" smtClean="0">
                <a:cs typeface="Times New Roman" pitchFamily="18" charset="0"/>
              </a:rPr>
              <a:t>n</a:t>
            </a:r>
            <a:r>
              <a:rPr lang="en-US" b="1" dirty="0" smtClean="0">
                <a:cs typeface="Times New Roman" pitchFamily="18" charset="0"/>
              </a:rPr>
              <a:t>)</a:t>
            </a:r>
            <a:endParaRPr lang="en-US" b="1" dirty="0" smtClean="0"/>
          </a:p>
          <a:p>
            <a:pPr marL="1028700" lvl="1" indent="-571500"/>
            <a:r>
              <a:rPr lang="en-US" b="1" dirty="0" smtClean="0">
                <a:cs typeface="Times New Roman" pitchFamily="18" charset="0"/>
              </a:rPr>
              <a:t>Exponential</a:t>
            </a:r>
            <a:r>
              <a:rPr lang="en-US" dirty="0" smtClean="0">
                <a:cs typeface="Times New Roman" pitchFamily="18" charset="0"/>
              </a:rPr>
              <a:t>, so </a:t>
            </a:r>
            <a:r>
              <a:rPr lang="en-US" b="1" dirty="0" smtClean="0">
                <a:cs typeface="Times New Roman" pitchFamily="18" charset="0"/>
              </a:rPr>
              <a:t>time increases</a:t>
            </a:r>
            <a:r>
              <a:rPr lang="en-US" dirty="0" smtClean="0">
                <a:cs typeface="Times New Roman" pitchFamily="18" charset="0"/>
              </a:rPr>
              <a:t> super-duper fast with </a:t>
            </a:r>
            <a:r>
              <a:rPr lang="en-US" b="1" dirty="0" smtClean="0">
                <a:cs typeface="Times New Roman" pitchFamily="18" charset="0"/>
              </a:rPr>
              <a:t>n</a:t>
            </a:r>
            <a:endParaRPr lang="en-US" b="1" dirty="0" smtClean="0"/>
          </a:p>
          <a:p>
            <a:pPr marL="1028700" lvl="1" indent="-571500"/>
            <a:r>
              <a:rPr lang="en-US" dirty="0" smtClean="0"/>
              <a:t>Increasing </a:t>
            </a:r>
            <a:r>
              <a:rPr lang="en-US" b="1" dirty="0" smtClean="0"/>
              <a:t>n </a:t>
            </a:r>
            <a:r>
              <a:rPr lang="en-US" dirty="0" smtClean="0"/>
              <a:t>by</a:t>
            </a:r>
            <a:r>
              <a:rPr lang="en-US" b="1" dirty="0" smtClean="0"/>
              <a:t> one (1)</a:t>
            </a:r>
            <a:r>
              <a:rPr lang="en-US" dirty="0" smtClean="0"/>
              <a:t> will </a:t>
            </a:r>
            <a:r>
              <a:rPr lang="en-US" b="1" dirty="0" smtClean="0"/>
              <a:t>double </a:t>
            </a:r>
            <a:r>
              <a:rPr lang="en-US" dirty="0" smtClean="0"/>
              <a:t>the run time </a:t>
            </a:r>
          </a:p>
          <a:p>
            <a:pPr marL="1028700" lvl="1" indent="-571500">
              <a:buFontTx/>
              <a:buChar char="–"/>
            </a:pPr>
            <a:r>
              <a:rPr lang="en-US" dirty="0" smtClean="0"/>
              <a:t>Processing time for </a:t>
            </a:r>
            <a:br>
              <a:rPr lang="en-US" dirty="0" smtClean="0"/>
            </a:br>
            <a:r>
              <a:rPr lang="en-US" b="1" dirty="0" smtClean="0">
                <a:cs typeface="Times New Roman" pitchFamily="18" charset="0"/>
              </a:rPr>
              <a:t>O(2</a:t>
            </a:r>
            <a:r>
              <a:rPr lang="en-US" b="1" baseline="30000" dirty="0" smtClean="0">
                <a:cs typeface="Times New Roman" pitchFamily="18" charset="0"/>
              </a:rPr>
              <a:t>n</a:t>
            </a:r>
            <a:r>
              <a:rPr lang="en-US" b="1" dirty="0" smtClean="0">
                <a:cs typeface="Times New Roman" pitchFamily="18" charset="0"/>
              </a:rPr>
              <a:t>)</a:t>
            </a:r>
            <a:r>
              <a:rPr lang="en-US" dirty="0" smtClean="0"/>
              <a:t> is super slow!!!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1494" name="Picture 6" descr="MCj042601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900" y="3143250"/>
            <a:ext cx="1993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O(2</a:t>
            </a:r>
            <a:r>
              <a:rPr lang="en-US" baseline="30000" smtClean="0">
                <a:cs typeface="Times New Roman" pitchFamily="18" charset="0"/>
              </a:rPr>
              <a:t>n</a:t>
            </a:r>
            <a:r>
              <a:rPr lang="en-US" smtClean="0"/>
              <a:t>)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This example simply loops </a:t>
            </a:r>
            <a:r>
              <a:rPr lang="en-US" b="1" dirty="0" smtClean="0"/>
              <a:t>2</a:t>
            </a:r>
            <a:r>
              <a:rPr lang="en-US" b="1" baseline="30000" dirty="0" smtClean="0"/>
              <a:t>n </a:t>
            </a:r>
            <a:r>
              <a:rPr lang="en-US" b="1" dirty="0" smtClean="0"/>
              <a:t>times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Later on in the class, we will show more typical examples of </a:t>
            </a:r>
            <a:r>
              <a:rPr lang="en-US" b="1" dirty="0" smtClean="0"/>
              <a:t>O(2</a:t>
            </a:r>
            <a:r>
              <a:rPr lang="en-US" b="1" baseline="30000" dirty="0" smtClean="0">
                <a:cs typeface="Times New Roman" pitchFamily="18" charset="0"/>
              </a:rPr>
              <a:t>n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n = 1000000000; //1 billion</a:t>
            </a:r>
            <a:b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for(</a:t>
            </a: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=0;i&lt;Math.pow(2,n);</a:t>
            </a: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++){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	  </a:t>
            </a: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600" b="1" dirty="0" err="1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 smtClean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);}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7650" name="Picture 18" descr="MCj013347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333750"/>
            <a:ext cx="4367212" cy="161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 Rules for Big-O</a:t>
            </a:r>
            <a:endParaRPr lang="en-US" dirty="0" smtClean="0">
              <a:solidFill>
                <a:srgbClr val="006600"/>
              </a:solidFill>
              <a:cs typeface="Times New Roman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52550"/>
            <a:ext cx="7315200" cy="325755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Ignore low-order terms</a:t>
            </a:r>
          </a:p>
          <a:p>
            <a:pPr marL="1028700" lvl="1" indent="-571500"/>
            <a:r>
              <a:rPr lang="en-US" dirty="0" smtClean="0">
                <a:cs typeface="Times New Roman" pitchFamily="18" charset="0"/>
              </a:rPr>
              <a:t>O(2</a:t>
            </a:r>
            <a:r>
              <a:rPr lang="en-US" baseline="30000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+ n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+ n + 1) = O(2</a:t>
            </a:r>
            <a:r>
              <a:rPr lang="en-US" baseline="30000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b="1" dirty="0" smtClean="0"/>
          </a:p>
          <a:p>
            <a:pPr marL="609600" indent="-609600">
              <a:buFont typeface="Times" pitchFamily="18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Ignore constants when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multiplying or dividing</a:t>
            </a:r>
          </a:p>
          <a:p>
            <a:pPr marL="1028700" lvl="1" indent="-571500"/>
            <a:r>
              <a:rPr lang="en-US" dirty="0" smtClean="0">
                <a:cs typeface="Times New Roman" pitchFamily="18" charset="0"/>
              </a:rPr>
              <a:t>O(5*n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) = O(n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 marL="1028700" lvl="1" indent="-571500"/>
            <a:r>
              <a:rPr lang="en-US" dirty="0" smtClean="0">
                <a:cs typeface="Times New Roman" pitchFamily="18" charset="0"/>
              </a:rPr>
              <a:t>O(n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/7) = O(n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51214" name="Picture 14" descr="MCj018724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400301"/>
            <a:ext cx="954088" cy="13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Rules for Big-O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+mj-lt"/>
              <a:buAutoNum type="arabicPeriod" startAt="3"/>
            </a:pPr>
            <a:r>
              <a:rPr lang="en-US" dirty="0" smtClean="0">
                <a:cs typeface="Times New Roman" pitchFamily="18" charset="0"/>
              </a:rPr>
              <a:t>Can combine terms</a:t>
            </a:r>
          </a:p>
          <a:p>
            <a:pPr marL="1028700" lvl="1" indent="-571500"/>
            <a:r>
              <a:rPr lang="en-US" dirty="0" smtClean="0">
                <a:cs typeface="Times New Roman" pitchFamily="18" charset="0"/>
              </a:rPr>
              <a:t>O(n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) + O(n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 = O(n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 + n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 = O(n</a:t>
            </a:r>
            <a:r>
              <a:rPr lang="en-US" baseline="30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sz="2600" dirty="0" smtClean="0">
              <a:cs typeface="Times New Roman" pitchFamily="18" charset="0"/>
            </a:endParaRPr>
          </a:p>
        </p:txBody>
      </p:sp>
      <p:pic>
        <p:nvPicPr>
          <p:cNvPr id="6" name="Picture 14" descr="MCj01872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400301"/>
            <a:ext cx="954088" cy="13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Big-O for Factorial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dirty="0" smtClean="0"/>
              <a:t>What is the </a:t>
            </a:r>
            <a:r>
              <a:rPr lang="en-US" b="1" dirty="0" smtClean="0"/>
              <a:t>Big-O</a:t>
            </a:r>
            <a:r>
              <a:rPr lang="en-US" dirty="0" smtClean="0"/>
              <a:t> for the </a:t>
            </a:r>
            <a:r>
              <a:rPr lang="en-US" b="1" dirty="0" smtClean="0"/>
              <a:t>factorial</a:t>
            </a:r>
            <a:r>
              <a:rPr lang="en-US" dirty="0" smtClean="0"/>
              <a:t> algorithm?</a:t>
            </a:r>
          </a:p>
          <a:p>
            <a:pPr lvl="1">
              <a:lnSpc>
                <a:spcPts val="3000"/>
              </a:lnSpc>
            </a:pPr>
            <a:r>
              <a:rPr lang="en-US" dirty="0" smtClean="0">
                <a:cs typeface="Times New Roman" pitchFamily="18" charset="0"/>
              </a:rPr>
              <a:t>The factorial algorithm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has a loop that </a:t>
            </a:r>
            <a:r>
              <a:rPr lang="en-US" b="1" dirty="0" smtClean="0">
                <a:cs typeface="Times New Roman" pitchFamily="18" charset="0"/>
              </a:rPr>
              <a:t>repeats </a:t>
            </a:r>
            <a:br>
              <a:rPr lang="en-US" b="1" dirty="0" smtClean="0">
                <a:cs typeface="Times New Roman" pitchFamily="18" charset="0"/>
              </a:rPr>
            </a:br>
            <a:r>
              <a:rPr lang="en-US" b="1" dirty="0" smtClean="0">
                <a:cs typeface="Times New Roman" pitchFamily="18" charset="0"/>
              </a:rPr>
              <a:t>n times</a:t>
            </a:r>
            <a:r>
              <a:rPr lang="en-US" dirty="0" smtClean="0">
                <a:cs typeface="Times New Roman" pitchFamily="18" charset="0"/>
              </a:rPr>
              <a:t>, where </a:t>
            </a:r>
            <a:r>
              <a:rPr lang="en-US" b="1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is the </a:t>
            </a:r>
            <a:br>
              <a:rPr lang="en-US" dirty="0" smtClean="0">
                <a:cs typeface="Times New Roman" pitchFamily="18" charset="0"/>
              </a:rPr>
            </a:br>
            <a:r>
              <a:rPr lang="en-US" b="1" dirty="0" smtClean="0">
                <a:cs typeface="Times New Roman" pitchFamily="18" charset="0"/>
              </a:rPr>
              <a:t>number</a:t>
            </a:r>
            <a:r>
              <a:rPr lang="en-US" dirty="0" smtClean="0">
                <a:cs typeface="Times New Roman" pitchFamily="18" charset="0"/>
              </a:rPr>
              <a:t> entered by the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user</a:t>
            </a:r>
            <a:endParaRPr lang="en-US" dirty="0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9687" name="Picture 8" descr="MCj020421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885950"/>
            <a:ext cx="21526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 bldLvl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for Factorial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120000"/>
            </a:pPr>
            <a:r>
              <a:rPr lang="en-US" dirty="0" smtClean="0"/>
              <a:t>Therefore, the factorial </a:t>
            </a:r>
            <a:br>
              <a:rPr lang="en-US" dirty="0" smtClean="0"/>
            </a:br>
            <a:r>
              <a:rPr lang="en-US" dirty="0" smtClean="0"/>
              <a:t>algorithm has </a:t>
            </a:r>
            <a:r>
              <a:rPr lang="en-US" b="1" dirty="0" smtClean="0"/>
              <a:t>O(n)</a:t>
            </a:r>
          </a:p>
          <a:p>
            <a:endParaRPr lang="en-US" dirty="0"/>
          </a:p>
        </p:txBody>
      </p:sp>
      <p:pic>
        <p:nvPicPr>
          <p:cNvPr id="6" name="Picture 8" descr="MCj02042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85950"/>
            <a:ext cx="21526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Big-O for Factorial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Rockwell" pitchFamily="18" charset="0"/>
              <a:buAutoNum type="arabicPeriod"/>
            </a:pPr>
            <a:r>
              <a:rPr lang="en-US" dirty="0" smtClean="0"/>
              <a:t>If n is negative, return -1 (error) </a:t>
            </a:r>
            <a:r>
              <a:rPr lang="en-US" b="1" dirty="0" smtClean="0"/>
              <a:t>O(1)</a:t>
            </a:r>
          </a:p>
          <a:p>
            <a:pPr marL="514350" indent="-514350">
              <a:buFont typeface="Rockwell" pitchFamily="18" charset="0"/>
              <a:buAutoNum type="arabicPeriod"/>
            </a:pPr>
            <a:r>
              <a:rPr lang="en-US" dirty="0" smtClean="0"/>
              <a:t>If n is 0, return 1 (mathematical definition of a factorial) </a:t>
            </a:r>
            <a:r>
              <a:rPr lang="en-US" b="1" dirty="0" smtClean="0"/>
              <a:t>O(1)</a:t>
            </a:r>
            <a:endParaRPr lang="en-US" dirty="0" smtClean="0"/>
          </a:p>
          <a:p>
            <a:pPr marL="514350" indent="-514350">
              <a:buFont typeface="Rockwell" pitchFamily="18" charset="0"/>
              <a:buAutoNum type="arabicPeriod"/>
            </a:pPr>
            <a:r>
              <a:rPr lang="en-US" dirty="0" smtClean="0"/>
              <a:t>Initialize the product to 1 </a:t>
            </a:r>
            <a:r>
              <a:rPr lang="en-US" b="1" dirty="0" smtClean="0"/>
              <a:t>O(1)</a:t>
            </a:r>
            <a:endParaRPr lang="en-US" dirty="0" smtClean="0"/>
          </a:p>
          <a:p>
            <a:pPr marL="514350" indent="-514350">
              <a:buFont typeface="Rockwell" pitchFamily="18" charset="0"/>
              <a:buAutoNum type="arabicPeriod"/>
            </a:pPr>
            <a:r>
              <a:rPr lang="en-US" dirty="0" smtClean="0"/>
              <a:t>Loop from </a:t>
            </a:r>
            <a:r>
              <a:rPr lang="en-US" dirty="0" err="1" smtClean="0"/>
              <a:t>i</a:t>
            </a:r>
            <a:r>
              <a:rPr lang="en-US" dirty="0" smtClean="0"/>
              <a:t> = n to </a:t>
            </a:r>
            <a:r>
              <a:rPr lang="en-US" dirty="0" err="1" smtClean="0"/>
              <a:t>i</a:t>
            </a:r>
            <a:r>
              <a:rPr lang="en-US" dirty="0" smtClean="0"/>
              <a:t> = 1, count down by 1 each loop </a:t>
            </a:r>
            <a:r>
              <a:rPr lang="en-US" b="1" dirty="0" smtClean="0"/>
              <a:t>O(n)</a:t>
            </a:r>
            <a:endParaRPr lang="en-US" dirty="0" smtClean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Factorial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Rockwell" pitchFamily="18" charset="0"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n</a:t>
            </a:r>
            <a:r>
              <a:rPr lang="en-US" dirty="0" smtClean="0"/>
              <a:t> is negative, return -1 (error)</a:t>
            </a:r>
          </a:p>
          <a:p>
            <a:pPr marL="514350" indent="-514350">
              <a:buFont typeface="Rockwell" pitchFamily="18" charset="0"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n</a:t>
            </a:r>
            <a:r>
              <a:rPr lang="en-US" dirty="0" smtClean="0"/>
              <a:t> is 0, return 1 (mathematical definition of a factorial)</a:t>
            </a:r>
          </a:p>
          <a:p>
            <a:pPr marL="514350" indent="-514350">
              <a:buFont typeface="Rockwell" pitchFamily="18" charset="0"/>
              <a:buAutoNum type="arabicPeriod"/>
            </a:pPr>
            <a:r>
              <a:rPr lang="en-US" dirty="0" smtClean="0"/>
              <a:t>Initialize the product to 1</a:t>
            </a:r>
          </a:p>
          <a:p>
            <a:pPr marL="514350" indent="-514350">
              <a:buFont typeface="Rockwell" pitchFamily="18" charset="0"/>
              <a:buAutoNum type="arabicPeriod"/>
            </a:pPr>
            <a:r>
              <a:rPr lang="en-US" dirty="0" smtClean="0"/>
              <a:t>Loop from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n</a:t>
            </a:r>
            <a:r>
              <a:rPr lang="en-US" dirty="0" smtClean="0"/>
              <a:t> to </a:t>
            </a:r>
            <a:r>
              <a:rPr lang="en-US" dirty="0" err="1" smtClean="0"/>
              <a:t>i</a:t>
            </a:r>
            <a:r>
              <a:rPr lang="en-US" dirty="0" smtClean="0"/>
              <a:t> = 1, count down by 1 each loop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for Factorial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Inside loop: product=product*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O(1)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Return the product </a:t>
            </a:r>
            <a:r>
              <a:rPr lang="en-US" b="1" dirty="0" smtClean="0"/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 for Factorial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need to </a:t>
            </a:r>
            <a:r>
              <a:rPr lang="en-US" b="1" dirty="0" smtClean="0"/>
              <a:t>add</a:t>
            </a:r>
            <a:r>
              <a:rPr lang="en-US" dirty="0" smtClean="0"/>
              <a:t> up the Big-O for each </a:t>
            </a:r>
            <a:r>
              <a:rPr lang="en-US" b="1" dirty="0" smtClean="0"/>
              <a:t>separate</a:t>
            </a:r>
            <a:r>
              <a:rPr lang="en-US" dirty="0" smtClean="0"/>
              <a:t> step, and </a:t>
            </a:r>
            <a:r>
              <a:rPr lang="en-US" b="1" dirty="0" smtClean="0"/>
              <a:t>multiply</a:t>
            </a:r>
            <a:r>
              <a:rPr lang="en-US" dirty="0" smtClean="0"/>
              <a:t> the Big-O for any steps within a </a:t>
            </a:r>
            <a:r>
              <a:rPr lang="en-US" b="1" dirty="0" smtClean="0"/>
              <a:t>loop</a:t>
            </a:r>
          </a:p>
          <a:p>
            <a:pPr lvl="1" eaLnBrk="1" hangingPunct="1"/>
            <a:r>
              <a:rPr lang="en-US" dirty="0" smtClean="0"/>
              <a:t>step1 + step2 + step3 + </a:t>
            </a:r>
            <a:br>
              <a:rPr lang="en-US" dirty="0" smtClean="0"/>
            </a:br>
            <a:r>
              <a:rPr lang="en-US" dirty="0" smtClean="0"/>
              <a:t>(step4 * step5) + step6</a:t>
            </a:r>
          </a:p>
          <a:p>
            <a:pPr lvl="1" eaLnBrk="1" hangingPunct="1"/>
            <a:r>
              <a:rPr lang="en-US" dirty="0" smtClean="0"/>
              <a:t>O(1) + O(1) + O(1) + </a:t>
            </a:r>
            <a:br>
              <a:rPr lang="en-US" dirty="0" smtClean="0"/>
            </a:br>
            <a:r>
              <a:rPr lang="en-US" dirty="0" smtClean="0"/>
              <a:t>(O(n) * O(1)) + O(1)</a:t>
            </a:r>
          </a:p>
          <a:p>
            <a:pPr lvl="1" eaLnBrk="1" hangingPunct="1"/>
            <a:r>
              <a:rPr lang="en-US" dirty="0" smtClean="0"/>
              <a:t>= O(n) * O(1) = O(n*1) = </a:t>
            </a:r>
            <a:r>
              <a:rPr lang="en-US" b="1" dirty="0" smtClean="0"/>
              <a:t>O(n)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05829" name="Picture 8" descr="MCBS02006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571750"/>
            <a:ext cx="1206500" cy="122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 bldLvl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Methods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GroceryListProgram4.java</a:t>
            </a:r>
            <a:r>
              <a:rPr lang="en-US" smtClean="0"/>
              <a:t> for grocery list program</a:t>
            </a:r>
          </a:p>
          <a:p>
            <a:pPr eaLnBrk="1" hangingPunct="1"/>
            <a:r>
              <a:rPr lang="en-US" smtClean="0"/>
              <a:t>Method </a:t>
            </a:r>
            <a:r>
              <a:rPr lang="en-US" b="1" smtClean="0"/>
              <a:t>displayMenu()</a:t>
            </a:r>
            <a:r>
              <a:rPr lang="en-US" smtClean="0"/>
              <a:t>  </a:t>
            </a:r>
          </a:p>
          <a:p>
            <a:pPr lvl="1" eaLnBrk="1" hangingPunct="1"/>
            <a:r>
              <a:rPr lang="en-US" smtClean="0"/>
              <a:t>No looping, so </a:t>
            </a:r>
            <a:r>
              <a:rPr lang="en-US" b="1" smtClean="0"/>
              <a:t>O(1)</a:t>
            </a:r>
          </a:p>
          <a:p>
            <a:pPr eaLnBrk="1" hangingPunct="1"/>
            <a:r>
              <a:rPr lang="en-US" smtClean="0"/>
              <a:t>Method </a:t>
            </a:r>
            <a:r>
              <a:rPr lang="en-US" b="1" smtClean="0"/>
              <a:t>readFromFile()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b="1" smtClean="0"/>
              <a:t>while</a:t>
            </a:r>
            <a:r>
              <a:rPr lang="en-US" smtClean="0"/>
              <a:t> loop will loop one time for each line in the file, so </a:t>
            </a:r>
            <a:r>
              <a:rPr lang="en-US" b="1" smtClean="0"/>
              <a:t>O(n)</a:t>
            </a:r>
            <a:r>
              <a:rPr lang="en-US" smtClean="0"/>
              <a:t>, where </a:t>
            </a:r>
            <a:r>
              <a:rPr lang="en-US" b="1" smtClean="0"/>
              <a:t>n</a:t>
            </a:r>
            <a:r>
              <a:rPr lang="en-US" smtClean="0"/>
              <a:t> is the number of lines in the file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53256" name="Picture 8" descr="MCj033086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1" y="2018110"/>
            <a:ext cx="1812925" cy="121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 bldLvl="5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Methods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b="1" dirty="0" smtClean="0"/>
              <a:t>add()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No looping, so </a:t>
            </a:r>
            <a:r>
              <a:rPr lang="en-US" b="1" dirty="0" smtClean="0"/>
              <a:t>O(1)</a:t>
            </a:r>
          </a:p>
          <a:p>
            <a:pPr eaLnBrk="1" hangingPunct="1"/>
            <a:r>
              <a:rPr lang="en-US" sz="2600" dirty="0" smtClean="0"/>
              <a:t>Method </a:t>
            </a:r>
            <a:r>
              <a:rPr lang="en-US" sz="2600" b="1" dirty="0" smtClean="0"/>
              <a:t>delete()</a:t>
            </a:r>
          </a:p>
          <a:p>
            <a:pPr lvl="1" eaLnBrk="1" hangingPunct="1"/>
            <a:r>
              <a:rPr lang="en-US" sz="2600" dirty="0" smtClean="0"/>
              <a:t>In the worst case, the user </a:t>
            </a:r>
            <a:br>
              <a:rPr lang="en-US" sz="2600" dirty="0" smtClean="0"/>
            </a:br>
            <a:r>
              <a:rPr lang="en-US" sz="2600" dirty="0" smtClean="0"/>
              <a:t>will delete the first item in the list</a:t>
            </a:r>
          </a:p>
          <a:p>
            <a:pPr lvl="1" eaLnBrk="1" hangingPunct="1"/>
            <a:r>
              <a:rPr lang="en-US" sz="2600" dirty="0" smtClean="0"/>
              <a:t>The </a:t>
            </a:r>
            <a:r>
              <a:rPr lang="en-US" sz="2600" b="1" dirty="0" smtClean="0"/>
              <a:t>for</a:t>
            </a:r>
            <a:r>
              <a:rPr lang="en-US" sz="2600" dirty="0" smtClean="0"/>
              <a:t> loop will loop from </a:t>
            </a:r>
            <a:r>
              <a:rPr lang="en-US" sz="2600" b="1" dirty="0" smtClean="0"/>
              <a:t>1</a:t>
            </a:r>
            <a:r>
              <a:rPr lang="en-US" sz="2600" dirty="0" smtClean="0"/>
              <a:t> to </a:t>
            </a:r>
            <a:r>
              <a:rPr lang="en-US" sz="2600" b="1" dirty="0" err="1" smtClean="0"/>
              <a:t>listSize</a:t>
            </a:r>
            <a:r>
              <a:rPr lang="en-US" sz="2600" dirty="0" smtClean="0"/>
              <a:t>, so </a:t>
            </a:r>
            <a:r>
              <a:rPr lang="en-US" sz="2600" b="1" dirty="0" smtClean="0"/>
              <a:t>O(n)</a:t>
            </a:r>
            <a:r>
              <a:rPr lang="en-US" sz="2600" dirty="0" smtClean="0"/>
              <a:t>, where </a:t>
            </a:r>
            <a:r>
              <a:rPr lang="en-US" sz="2600" b="1" dirty="0" smtClean="0"/>
              <a:t>n</a:t>
            </a:r>
            <a:r>
              <a:rPr lang="en-US" sz="2600" dirty="0" smtClean="0"/>
              <a:t> is the size of the list (which is an array)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54278" name="Picture 6" descr="MCj041023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1" y="1428750"/>
            <a:ext cx="1292225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 bldLvl="5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Methods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</a:t>
            </a:r>
            <a:r>
              <a:rPr lang="en-US" b="1" smtClean="0"/>
              <a:t>display()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b="1" smtClean="0"/>
              <a:t>for</a:t>
            </a:r>
            <a:r>
              <a:rPr lang="en-US" smtClean="0"/>
              <a:t> loop is used to display all of the contents in the array, so </a:t>
            </a:r>
            <a:r>
              <a:rPr lang="en-US" b="1" smtClean="0"/>
              <a:t>O(n)</a:t>
            </a:r>
            <a:r>
              <a:rPr lang="en-US" smtClean="0"/>
              <a:t>, where </a:t>
            </a:r>
            <a:r>
              <a:rPr lang="en-US" b="1" smtClean="0"/>
              <a:t>n</a:t>
            </a:r>
            <a:r>
              <a:rPr lang="en-US" smtClean="0"/>
              <a:t> is the size of the array</a:t>
            </a:r>
          </a:p>
          <a:p>
            <a:pPr eaLnBrk="1" hangingPunct="1"/>
            <a:r>
              <a:rPr lang="en-US" smtClean="0"/>
              <a:t>Method </a:t>
            </a:r>
            <a:r>
              <a:rPr lang="en-US" b="1" smtClean="0"/>
              <a:t>writeToFile()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b="1" smtClean="0"/>
              <a:t>for</a:t>
            </a:r>
            <a:r>
              <a:rPr lang="en-US" smtClean="0"/>
              <a:t> loop is used to write all of the contents from the array to the file, so </a:t>
            </a:r>
            <a:r>
              <a:rPr lang="en-US" b="1" smtClean="0"/>
              <a:t>O(n)</a:t>
            </a:r>
            <a:r>
              <a:rPr lang="en-US" smtClean="0"/>
              <a:t>, where </a:t>
            </a:r>
            <a:r>
              <a:rPr lang="en-US" b="1" smtClean="0"/>
              <a:t>n</a:t>
            </a:r>
            <a:r>
              <a:rPr lang="en-US" smtClean="0"/>
              <a:t> is the size of the array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Timed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MoreBigO.java</a:t>
            </a:r>
            <a:r>
              <a:rPr lang="en-US" smtClean="0"/>
              <a:t> which counts how many milliseconds a loop takes to execute</a:t>
            </a:r>
          </a:p>
          <a:p>
            <a:pPr lvl="1" eaLnBrk="1" hangingPunct="1"/>
            <a:r>
              <a:rPr lang="en-US" smtClean="0"/>
              <a:t>Try these numbers as commandline input: 10, 100, 1000, etc.</a:t>
            </a:r>
          </a:p>
          <a:p>
            <a:pPr lvl="1" eaLnBrk="1" hangingPunct="1"/>
            <a:r>
              <a:rPr lang="en-US" smtClean="0"/>
              <a:t>Notice how long the loops take to execute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 bldLvl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Defragmenter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tabLst>
                <a:tab pos="1425575" algn="l"/>
              </a:tabLst>
            </a:pPr>
            <a:r>
              <a:rPr lang="en-US" smtClean="0"/>
              <a:t>Algorithm and corresponding method for factorial function</a:t>
            </a:r>
          </a:p>
          <a:p>
            <a:pPr>
              <a:tabLst>
                <a:tab pos="1425575" algn="l"/>
              </a:tabLst>
            </a:pPr>
            <a:r>
              <a:rPr lang="en-US" smtClean="0"/>
              <a:t>How to use Big-O to analyze time requirements of algorithms and methods</a:t>
            </a:r>
          </a:p>
          <a:p>
            <a:pPr>
              <a:tabLst>
                <a:tab pos="1425575" algn="l"/>
              </a:tabLst>
            </a:pPr>
            <a:r>
              <a:rPr lang="en-US" smtClean="0"/>
              <a:t>Big-O for factorial algorithm and factorial method</a:t>
            </a:r>
          </a:p>
          <a:p>
            <a:pPr>
              <a:tabLst>
                <a:tab pos="1425575" algn="l"/>
              </a:tabLst>
            </a:pPr>
            <a:r>
              <a:rPr lang="en-US" smtClean="0"/>
              <a:t>Big-O for the grocery list methods</a:t>
            </a:r>
          </a:p>
        </p:txBody>
      </p:sp>
      <p:sp useBgFill="1">
        <p:nvSpPr>
          <p:cNvPr id="114691" name="Puzzle3"/>
          <p:cNvSpPr>
            <a:spLocks noChangeAspect="1" noEditPoints="1" noChangeArrowheads="1"/>
          </p:cNvSpPr>
          <p:nvPr/>
        </p:nvSpPr>
        <p:spPr bwMode="auto">
          <a:xfrm>
            <a:off x="3217863" y="50007"/>
            <a:ext cx="1327150" cy="135016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2" name="Puzzle2"/>
          <p:cNvSpPr>
            <a:spLocks noChangeAspect="1" noEditPoints="1" noChangeArrowheads="1"/>
          </p:cNvSpPr>
          <p:nvPr/>
        </p:nvSpPr>
        <p:spPr bwMode="auto">
          <a:xfrm>
            <a:off x="6383339" y="140494"/>
            <a:ext cx="2117725" cy="123110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3" name="Puzzle4"/>
          <p:cNvSpPr>
            <a:spLocks noChangeAspect="1" noEditPoints="1" noChangeArrowheads="1"/>
          </p:cNvSpPr>
          <p:nvPr/>
        </p:nvSpPr>
        <p:spPr bwMode="auto">
          <a:xfrm>
            <a:off x="4981575" y="-241697"/>
            <a:ext cx="1276350" cy="15716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76 w 21600"/>
              <a:gd name="T25" fmla="*/ 5664 h 21600"/>
              <a:gd name="T26" fmla="*/ 20203 w 21600"/>
              <a:gd name="T27" fmla="*/ 1598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4" name="Puzzle1"/>
          <p:cNvSpPr>
            <a:spLocks noChangeAspect="1" noEditPoints="1" noChangeArrowheads="1"/>
          </p:cNvSpPr>
          <p:nvPr/>
        </p:nvSpPr>
        <p:spPr bwMode="auto">
          <a:xfrm>
            <a:off x="862014" y="472678"/>
            <a:ext cx="2143125" cy="9382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3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7" grpId="0" build="p"/>
      <p:bldP spid="114691" grpId="0" animBg="1"/>
      <p:bldP spid="114691" grpId="1" animBg="1"/>
      <p:bldP spid="114692" grpId="0" animBg="1"/>
      <p:bldP spid="114692" grpId="1" animBg="1"/>
      <p:bldP spid="114693" grpId="0" animBg="1"/>
      <p:bldP spid="114693" grpId="1" animBg="1"/>
      <p:bldP spid="114694" grpId="0" animBg="1"/>
      <p:bldP spid="114694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Manager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7663" indent="-347663" eaLnBrk="1" hangingPunct="1"/>
            <a:r>
              <a:rPr lang="en-US" smtClean="0"/>
              <a:t>Before the next class, you need to: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Complete the assignment corresponding to this lecture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Email me any questions you may have about the material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Turn in the assignment before the next lecture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90664" y="482204"/>
            <a:ext cx="11271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Inside loop: product = product *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514350" indent="-514350">
              <a:buFont typeface="Rockwell" pitchFamily="18" charset="0"/>
              <a:buAutoNum type="arabicPeriod" startAt="5"/>
            </a:pPr>
            <a:r>
              <a:rPr lang="en-US" dirty="0" smtClean="0"/>
              <a:t>Return the product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Factorial Method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we write our algorithm, we can use the algorithm as a </a:t>
            </a:r>
            <a:r>
              <a:rPr lang="en-US" b="1" smtClean="0"/>
              <a:t>guide </a:t>
            </a:r>
            <a:r>
              <a:rPr lang="en-US" smtClean="0"/>
              <a:t>to writing our methods.</a:t>
            </a:r>
          </a:p>
          <a:p>
            <a:pPr eaLnBrk="1" hangingPunct="1"/>
            <a:r>
              <a:rPr lang="en-US" smtClean="0"/>
              <a:t>See </a:t>
            </a:r>
            <a:r>
              <a:rPr lang="en-US" b="1" smtClean="0"/>
              <a:t>FactorialProgram.java</a:t>
            </a:r>
            <a:br>
              <a:rPr lang="en-US" b="1" smtClean="0"/>
            </a:br>
            <a:r>
              <a:rPr lang="en-US" smtClean="0"/>
              <a:t>for the </a:t>
            </a:r>
            <a:r>
              <a:rPr lang="en-US" b="1" smtClean="0"/>
              <a:t>factorial() method</a:t>
            </a:r>
            <a:endParaRPr lang="en-US" sz="2000" smtClean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2293" name="Picture 12" descr="C:\Documents and Settings\cclstudent\Local Settings\Temporary Internet Files\Content.IE5\I0CFRLUA\MCj043388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0861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</p:cBhvr>
                                      <p:by x="104000" y="104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Execution Time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can we measure the </a:t>
            </a:r>
            <a:r>
              <a:rPr lang="en-US" b="1" dirty="0" smtClean="0"/>
              <a:t>efficiency</a:t>
            </a:r>
            <a:r>
              <a:rPr lang="en-US" dirty="0" smtClean="0"/>
              <a:t> of a particular algorithm?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Count the number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of </a:t>
            </a:r>
            <a:r>
              <a:rPr lang="en-US" b="1" dirty="0" smtClean="0">
                <a:cs typeface="Times New Roman" pitchFamily="18" charset="0"/>
              </a:rPr>
              <a:t>repeated operations</a:t>
            </a:r>
          </a:p>
          <a:p>
            <a:pPr lvl="1"/>
            <a:r>
              <a:rPr lang="en-US" dirty="0" smtClean="0"/>
              <a:t>For example, the factorial program has a </a:t>
            </a:r>
            <a:r>
              <a:rPr lang="en-US" b="1" dirty="0" smtClean="0"/>
              <a:t>for</a:t>
            </a:r>
            <a:r>
              <a:rPr lang="en-US" dirty="0" smtClean="0"/>
              <a:t> loop, which </a:t>
            </a:r>
            <a:r>
              <a:rPr lang="en-US" b="1" dirty="0" smtClean="0"/>
              <a:t>loops n times</a:t>
            </a:r>
            <a:r>
              <a:rPr lang="en-US" dirty="0" smtClean="0"/>
              <a:t>, where </a:t>
            </a:r>
            <a:r>
              <a:rPr lang="en-US" b="1" dirty="0" smtClean="0"/>
              <a:t>n</a:t>
            </a:r>
            <a:r>
              <a:rPr lang="en-US" dirty="0" smtClean="0"/>
              <a:t> is the number that the user entered on the command line.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3317" name="Picture 9" descr="MCj0432602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96000" y="165735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300" fill="hold"/>
                                        <p:tgtEl>
                                          <p:spTgt spid="13317"/>
                                        </p:tgtEl>
                                      </p:cBhvr>
                                      <p:by x="104000" y="104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9" dur="2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Execution Time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dirty="0" smtClean="0"/>
              <a:t>The </a:t>
            </a:r>
            <a:r>
              <a:rPr lang="en-US" b="1" dirty="0" smtClean="0"/>
              <a:t>execution time</a:t>
            </a:r>
            <a:r>
              <a:rPr lang="en-US" dirty="0" smtClean="0"/>
              <a:t> of an algorithm depends on the </a:t>
            </a:r>
            <a:r>
              <a:rPr lang="en-US" b="1" dirty="0" smtClean="0"/>
              <a:t>problem size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For </a:t>
            </a:r>
            <a:r>
              <a:rPr lang="en-US" b="1" dirty="0" smtClean="0">
                <a:cs typeface="Times New Roman" pitchFamily="18" charset="0"/>
              </a:rPr>
              <a:t>small sets of data</a:t>
            </a:r>
            <a:r>
              <a:rPr lang="en-US" dirty="0" smtClean="0">
                <a:cs typeface="Times New Roman" pitchFamily="18" charset="0"/>
              </a:rPr>
              <a:t>, different algorithms may take roughly the same amount of time</a:t>
            </a:r>
            <a:r>
              <a:rPr lang="en-US" b="1" dirty="0" smtClean="0">
                <a:latin typeface="Courier New" pitchFamily="49" charset="0"/>
              </a:rPr>
              <a:t>	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4343" name="Picture 7" descr="MCBD19652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96000" y="3181350"/>
            <a:ext cx="1481136" cy="1452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theme/theme1.xml><?xml version="1.0" encoding="utf-8"?>
<a:theme xmlns:a="http://schemas.openxmlformats.org/drawingml/2006/main" name="ics master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cs master no anime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ICS211</Template>
  <TotalTime>4687</TotalTime>
  <Words>1609</Words>
  <Application>Microsoft Office PowerPoint</Application>
  <PresentationFormat>On-screen Show (16:9)</PresentationFormat>
  <Paragraphs>254</Paragraphs>
  <Slides>57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ics master1</vt:lpstr>
      <vt:lpstr>ics master no anime</vt:lpstr>
      <vt:lpstr>ICS 211 Big-O</vt:lpstr>
      <vt:lpstr>Memory Upload</vt:lpstr>
      <vt:lpstr>Algorithms</vt:lpstr>
      <vt:lpstr>Factorial in Terms of n</vt:lpstr>
      <vt:lpstr>Algorithm for Factorial</vt:lpstr>
      <vt:lpstr>Algorithm for Factorial</vt:lpstr>
      <vt:lpstr>Factorial Method</vt:lpstr>
      <vt:lpstr>Algorithm Execution Time</vt:lpstr>
      <vt:lpstr>Algorithm Execution Time</vt:lpstr>
      <vt:lpstr>Algorithm Execution Time</vt:lpstr>
      <vt:lpstr>Algorithm Execution Time</vt:lpstr>
      <vt:lpstr>Terminology</vt:lpstr>
      <vt:lpstr>Terminology</vt:lpstr>
      <vt:lpstr>Mathematical Definition</vt:lpstr>
      <vt:lpstr>Mathematical Definition</vt:lpstr>
      <vt:lpstr>Mathematical Definition</vt:lpstr>
      <vt:lpstr>In Plain English</vt:lpstr>
      <vt:lpstr>Line Example</vt:lpstr>
      <vt:lpstr>Big-O Comparisons</vt:lpstr>
      <vt:lpstr>O(1) Examples</vt:lpstr>
      <vt:lpstr>Big-O Comparisons</vt:lpstr>
      <vt:lpstr>O(log2n) Example</vt:lpstr>
      <vt:lpstr>O(log2n) Example</vt:lpstr>
      <vt:lpstr>O(log2n) Example</vt:lpstr>
      <vt:lpstr>Why log2n?</vt:lpstr>
      <vt:lpstr>Log Examples</vt:lpstr>
      <vt:lpstr>Log Examples</vt:lpstr>
      <vt:lpstr>O(1) Example</vt:lpstr>
      <vt:lpstr>Big-O Comparisons</vt:lpstr>
      <vt:lpstr>O(n) Example</vt:lpstr>
      <vt:lpstr>O(n) Example</vt:lpstr>
      <vt:lpstr>O(n) Example</vt:lpstr>
      <vt:lpstr>O(1) Example</vt:lpstr>
      <vt:lpstr>O(1) Example</vt:lpstr>
      <vt:lpstr>Big-O Comparisons</vt:lpstr>
      <vt:lpstr>O(n*log2n) Example</vt:lpstr>
      <vt:lpstr>O(n*log2n) Example</vt:lpstr>
      <vt:lpstr>Big-O Comparisons</vt:lpstr>
      <vt:lpstr>O(n2) Example</vt:lpstr>
      <vt:lpstr>Big-O Comparisons</vt:lpstr>
      <vt:lpstr>O(n3) Example</vt:lpstr>
      <vt:lpstr>O(n3) Example</vt:lpstr>
      <vt:lpstr>Big-O Comparisons</vt:lpstr>
      <vt:lpstr>O(2n) Example</vt:lpstr>
      <vt:lpstr>General Rules for Big-O</vt:lpstr>
      <vt:lpstr>General Rules for Big-O</vt:lpstr>
      <vt:lpstr>Big-O for Factorial</vt:lpstr>
      <vt:lpstr>Big-O for Factorial</vt:lpstr>
      <vt:lpstr>Big-O for Factorial Algorithm</vt:lpstr>
      <vt:lpstr>Big-O for Factorial Algorithm</vt:lpstr>
      <vt:lpstr>Big-O for Factorial Algorithm</vt:lpstr>
      <vt:lpstr>Grocery List Methods</vt:lpstr>
      <vt:lpstr>Grocery List Methods</vt:lpstr>
      <vt:lpstr>Grocery List Methods</vt:lpstr>
      <vt:lpstr>Timed Example</vt:lpstr>
      <vt:lpstr>Memory Defragmenter</vt:lpstr>
      <vt:lpstr>Task Manager</vt:lpstr>
    </vt:vector>
  </TitlesOfParts>
  <Company>University of Hawaii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Albritton</dc:creator>
  <cp:lastModifiedBy>William Albritton</cp:lastModifiedBy>
  <cp:revision>408</cp:revision>
  <dcterms:created xsi:type="dcterms:W3CDTF">2007-12-14T17:53:40Z</dcterms:created>
  <dcterms:modified xsi:type="dcterms:W3CDTF">2014-08-13T22:03:44Z</dcterms:modified>
</cp:coreProperties>
</file>