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  <p:sldMasterId id="2147483947" r:id="rId2"/>
    <p:sldMasterId id="2147483935" r:id="rId3"/>
  </p:sldMasterIdLst>
  <p:notesMasterIdLst>
    <p:notesMasterId r:id="rId56"/>
  </p:notesMasterIdLst>
  <p:sldIdLst>
    <p:sldId id="334" r:id="rId4"/>
    <p:sldId id="404" r:id="rId5"/>
    <p:sldId id="336" r:id="rId6"/>
    <p:sldId id="342" r:id="rId7"/>
    <p:sldId id="364" r:id="rId8"/>
    <p:sldId id="351" r:id="rId9"/>
    <p:sldId id="348" r:id="rId10"/>
    <p:sldId id="349" r:id="rId11"/>
    <p:sldId id="353" r:id="rId12"/>
    <p:sldId id="352" r:id="rId13"/>
    <p:sldId id="355" r:id="rId14"/>
    <p:sldId id="354" r:id="rId15"/>
    <p:sldId id="344" r:id="rId16"/>
    <p:sldId id="358" r:id="rId17"/>
    <p:sldId id="363" r:id="rId18"/>
    <p:sldId id="356" r:id="rId19"/>
    <p:sldId id="367" r:id="rId20"/>
    <p:sldId id="366" r:id="rId21"/>
    <p:sldId id="369" r:id="rId22"/>
    <p:sldId id="409" r:id="rId23"/>
    <p:sldId id="368" r:id="rId24"/>
    <p:sldId id="410" r:id="rId25"/>
    <p:sldId id="361" r:id="rId26"/>
    <p:sldId id="373" r:id="rId27"/>
    <p:sldId id="374" r:id="rId28"/>
    <p:sldId id="376" r:id="rId29"/>
    <p:sldId id="370" r:id="rId30"/>
    <p:sldId id="379" r:id="rId31"/>
    <p:sldId id="380" r:id="rId32"/>
    <p:sldId id="381" r:id="rId33"/>
    <p:sldId id="382" r:id="rId34"/>
    <p:sldId id="383" r:id="rId35"/>
    <p:sldId id="385" r:id="rId36"/>
    <p:sldId id="386" r:id="rId37"/>
    <p:sldId id="405" r:id="rId38"/>
    <p:sldId id="406" r:id="rId39"/>
    <p:sldId id="390" r:id="rId40"/>
    <p:sldId id="403" r:id="rId41"/>
    <p:sldId id="391" r:id="rId42"/>
    <p:sldId id="392" r:id="rId43"/>
    <p:sldId id="393" r:id="rId44"/>
    <p:sldId id="395" r:id="rId45"/>
    <p:sldId id="396" r:id="rId46"/>
    <p:sldId id="397" r:id="rId47"/>
    <p:sldId id="398" r:id="rId48"/>
    <p:sldId id="399" r:id="rId49"/>
    <p:sldId id="411" r:id="rId50"/>
    <p:sldId id="400" r:id="rId51"/>
    <p:sldId id="401" r:id="rId52"/>
    <p:sldId id="407" r:id="rId53"/>
    <p:sldId id="300" r:id="rId54"/>
    <p:sldId id="301" r:id="rId55"/>
  </p:sldIdLst>
  <p:sldSz cx="9144000" cy="5143500" type="screen16x9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FF"/>
    <a:srgbClr val="33CC33"/>
    <a:srgbClr val="009900"/>
    <a:srgbClr val="FFFF00"/>
    <a:srgbClr val="FF3399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5" autoAdjust="0"/>
  </p:normalViewPr>
  <p:slideViewPr>
    <p:cSldViewPr>
      <p:cViewPr>
        <p:scale>
          <a:sx n="120" d="100"/>
          <a:sy n="120" d="100"/>
        </p:scale>
        <p:origin x="-534" y="-54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24AE386-4842-432F-827C-E9C7A93D4927}" type="datetimeFigureOut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6DE2D995-BC8A-47C6-8664-CD7B505E6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9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 algn="r" eaLnBrk="1" hangingPunct="1"/>
            <a:fld id="{978C44BC-5AEB-40B4-ABE9-BCC66C80D2E0}" type="slidenum">
              <a:rPr lang="en-US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 algn="r" eaLnBrk="1" hangingPunct="1"/>
            <a:fld id="{C080C140-9098-4C4A-A48D-B883434D8D24}" type="slidenum">
              <a:rPr lang="en-US" sz="1200">
                <a:latin typeface="Arial" charset="0"/>
              </a:rPr>
              <a:pPr algn="r" eaLnBrk="1" hangingPunct="1"/>
              <a:t>26</a:t>
            </a:fld>
            <a:endParaRPr lang="en-US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5340-3B9F-413F-9E30-2DA616C3C39B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F641-FF9D-46C1-BDF7-50B29DDF1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D7EA-2CCB-49FC-9FA9-D5CC61E7F534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B8EB-81C5-43D4-842D-C9BA2BEA7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514350"/>
            <a:ext cx="18288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53340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1B390-682E-45CC-811A-01B3960BA8DF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E652E-F814-4D12-B9CD-25C47D677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2D224-938A-4782-B610-4FAA59654A6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D2B5F-E037-407E-A6E2-767D60DE8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81075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1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78B7D-B9A9-46D2-A990-FEBA6D62275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B3C31-60D4-4075-856F-D4C9B4B82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4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BBAD-758E-4F47-82B3-FAF61186AE9C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BDB47-D081-446C-9D59-8D134286A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FC22-D8B2-4AF0-AE72-820FFF2D6713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8E6F1-0BCB-4FE0-8F64-DA0E26205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E634C-EB45-4D31-A99F-0D984FFD99CF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3C2B0-3EDF-4D86-8790-4166941FE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FA88-1C81-4597-A9D5-2259A30A7A78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6F56C-2826-4055-AAC4-825A64C48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3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5A13-5119-42F1-AA9A-18CD86EE13B0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8A74-2C16-4EE1-81F0-7FD80F9D8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4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568F-A13A-4609-8270-0E642B8D4F08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9082-864B-49AA-9325-F3B8C0249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37331-5502-4EE2-843D-BAE923C228B2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8EDB1-23BB-4524-9B41-E952517F1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0407-436E-4D0A-A6AF-AA029B69FC24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78B0B-F36E-4ABA-916E-61D951B88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9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08311-50E8-4DC4-A225-D219A429A6C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2D365-B9A4-4C59-BAB3-CE0BE28B5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FEFF-6315-4ADA-8461-E15A8998598F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CADA1-B27A-43CA-A464-88D17AECB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514350"/>
            <a:ext cx="18288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53340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79F1E-8D74-435D-8C13-42DEADCE310A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2C3B-53EF-4906-97AE-CEA8A053D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5E4E-35C6-496B-BCB3-A565BF825002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7BDDD-9CF6-4AF1-BAA0-D946483BA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762DA-C20C-4430-A9AE-EAC4957FC62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A030-90CB-48D7-9B7C-42C434390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D736D-0507-4348-852D-3193E2304AB5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547F-C800-4D37-B1EC-BB20DABEF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4DED8-2539-4351-ADEC-7B0D0B4A734E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7E217-9DE6-412C-B41F-037941646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029A0-4324-4669-BD0D-C521CB7D9CBE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96D81-AF0E-45A3-8DA3-CE86ABAAB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3F58C-D195-4B0D-B90A-1D347F7A885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31AC2-8C4C-4723-AFFC-1FBEE85A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A82FD-123E-4240-B36A-EDA098F67A9C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14C-F46F-4F2E-AE3D-021E6A7E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F9AD2EF-A398-455D-B2ED-082BDC903757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1E57C5-10A3-4263-90D0-2AF5BD19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032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03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97289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4F859CA-BC3C-4FBC-832A-1E3879ED9416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B3094F1-9CC2-4CDA-8257-E2D4818D0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2056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57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97289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2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97285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97285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9728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E25C49B-EC1B-4294-8EEF-47E5B10ACE75}" type="datetime1">
              <a:rPr lang="en-US"/>
              <a:pPr>
                <a:defRPr/>
              </a:pPr>
              <a:t>7/6/2014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B25DBA5-97FA-4B85-BE7D-DA6BE808E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3080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>
              <a:noFill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3081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Lucida Sans Typewriter" charset="0"/>
                  <a:cs typeface="+mn-cs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1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b="0" smtClean="0">
                <a:ea typeface="ＭＳ Ｐゴシック" pitchFamily="34" charset="-128"/>
              </a:rPr>
              <a:t>Session 2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8100" y="1789113"/>
            <a:ext cx="6705600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ICS 211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Rockwell" pitchFamily="18" charset="0"/>
              <a:buAutoNum type="arabicPeriod" startAt="3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operators</a:t>
            </a:r>
            <a:r>
              <a:rPr lang="en-US" smtClean="0">
                <a:ea typeface="ＭＳ Ｐゴシック" pitchFamily="34" charset="-128"/>
              </a:rPr>
              <a:t> to manipulate data for primitive data types</a:t>
            </a:r>
          </a:p>
          <a:p>
            <a:pPr marL="1009650" lvl="1" indent="-609600" eaLnBrk="1" hangingPunct="1">
              <a:tabLst>
                <a:tab pos="1425575" algn="l"/>
              </a:tabLst>
            </a:pPr>
            <a:r>
              <a:rPr lang="en-US" sz="3000" smtClean="0">
                <a:ea typeface="ＭＳ Ｐゴシック" pitchFamily="34" charset="-128"/>
              </a:rPr>
              <a:t>For example, asterisk (*) is the multiplication operator</a:t>
            </a:r>
          </a:p>
          <a:p>
            <a:pPr marL="1009650" lvl="1" indent="-6096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3000" b="1" smtClean="0">
                <a:latin typeface="Courier New" pitchFamily="49" charset="0"/>
                <a:ea typeface="ＭＳ Ｐゴシック" pitchFamily="34" charset="-128"/>
              </a:rPr>
              <a:t>number = number </a:t>
            </a:r>
            <a:r>
              <a:rPr lang="en-US" sz="3000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3000" b="1" smtClean="0">
                <a:latin typeface="Courier New" pitchFamily="49" charset="0"/>
                <a:ea typeface="ＭＳ Ｐゴシック" pitchFamily="34" charset="-128"/>
              </a:rPr>
              <a:t> 2;</a:t>
            </a:r>
            <a:br>
              <a:rPr lang="en-US" sz="3000" b="1" smtClean="0">
                <a:latin typeface="Courier New" pitchFamily="49" charset="0"/>
                <a:ea typeface="ＭＳ Ｐゴシック" pitchFamily="34" charset="-128"/>
              </a:rPr>
            </a:br>
            <a:endParaRPr lang="en-US" sz="3000" b="1" smtClean="0"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16388" name="Picture 6" descr="MCj030011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3200400"/>
            <a:ext cx="16764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pitchFamily="18" charset="0"/>
              <a:buAutoNum type="arabicPeriod" startAt="3"/>
              <a:tabLst>
                <a:tab pos="1425575" algn="l"/>
              </a:tabLst>
              <a:defRPr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r>
              <a:rPr lang="en-US" dirty="0" smtClean="0"/>
              <a:t> to access and manipulate data for objects</a:t>
            </a:r>
          </a:p>
          <a:p>
            <a:pPr marL="1009650" lvl="1" indent="-609600" eaLnBrk="1" hangingPunct="1">
              <a:tabLst>
                <a:tab pos="1425575" algn="l"/>
              </a:tabLst>
              <a:defRPr/>
            </a:pPr>
            <a:r>
              <a:rPr lang="en-US" dirty="0" smtClean="0"/>
              <a:t>For example, the substring method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String name = new String("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Nami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");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name.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</a:rPr>
              <a:t>substring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(0,1)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//</a:t>
            </a:r>
            <a:r>
              <a:rPr lang="en-US" sz="2400" b="1" dirty="0" err="1" smtClean="0">
                <a:solidFill>
                  <a:schemeClr val="bg2"/>
                </a:solidFill>
                <a:latin typeface="Courier New" pitchFamily="49" charset="0"/>
              </a:rPr>
              <a:t>firstLetter</a:t>
            </a: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 is character "N"</a:t>
            </a:r>
          </a:p>
        </p:txBody>
      </p:sp>
      <p:pic>
        <p:nvPicPr>
          <p:cNvPr id="17412" name="Picture 10" descr="C:\Documents and Settings\LCC\Local Settings\Temporary Internet Files\Content.IE5\ZG3XII2V\MCj0204032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28750"/>
            <a:ext cx="91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Remember!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buClr>
                <a:schemeClr val="folHlink"/>
              </a:buClr>
              <a:buSzPct val="120000"/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  firstLetter = name.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substring(0,1)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mtClean="0">
              <a:ea typeface="ＭＳ Ｐゴシック" pitchFamily="34" charset="-128"/>
            </a:endParaRPr>
          </a:p>
          <a:p>
            <a:pPr marL="457200" indent="-457200" eaLnBrk="1" hangingPunct="1">
              <a:tabLst>
                <a:tab pos="1425575" algn="l"/>
              </a:tabLst>
            </a:pPr>
            <a:r>
              <a:rPr lang="en-US" sz="2800" smtClean="0">
                <a:ea typeface="ＭＳ Ｐゴシック" pitchFamily="34" charset="-128"/>
              </a:rPr>
              <a:t>REMEMBER: Computers are a bit funky!</a:t>
            </a:r>
          </a:p>
          <a:p>
            <a:pPr marL="457200" indent="-457200" eaLnBrk="1" hangingPunct="1">
              <a:tabLst>
                <a:tab pos="1425575" algn="l"/>
              </a:tabLst>
            </a:pPr>
            <a:r>
              <a:rPr lang="en-US" sz="2800" smtClean="0">
                <a:ea typeface="ＭＳ Ｐゴシック" pitchFamily="34" charset="-128"/>
              </a:rPr>
              <a:t>They start counting at </a:t>
            </a:r>
            <a:r>
              <a:rPr lang="en-US" sz="2800" b="1" smtClean="0">
                <a:ea typeface="ＭＳ Ｐゴシック" pitchFamily="34" charset="-128"/>
              </a:rPr>
              <a:t>zero (0)</a:t>
            </a:r>
            <a:r>
              <a:rPr lang="en-US" sz="2800" smtClean="0">
                <a:ea typeface="ＭＳ Ｐゴシック" pitchFamily="34" charset="-128"/>
              </a:rPr>
              <a:t>, </a:t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smtClean="0">
                <a:ea typeface="ＭＳ Ｐゴシック" pitchFamily="34" charset="-128"/>
              </a:rPr>
              <a:t>NOT </a:t>
            </a:r>
            <a:r>
              <a:rPr lang="en-US" sz="2800" b="1" smtClean="0">
                <a:ea typeface="ＭＳ Ｐゴシック" pitchFamily="34" charset="-128"/>
              </a:rPr>
              <a:t>one (1)</a:t>
            </a:r>
          </a:p>
          <a:p>
            <a:pPr marL="0" lvl="1" indent="0" eaLnBrk="1" hangingPunct="1">
              <a:buClr>
                <a:schemeClr val="folHlink"/>
              </a:buClr>
              <a:buSzPct val="120000"/>
              <a:buFont typeface="Times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Robot sports teams often shout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“We’re number 0!”</a:t>
            </a:r>
          </a:p>
        </p:txBody>
      </p:sp>
      <p:pic>
        <p:nvPicPr>
          <p:cNvPr id="18436" name="Picture 18" descr="MCj043487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43350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9" descr="MCj043593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6200" y="347980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0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27368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21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4955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2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1051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3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113088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4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859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5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5717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6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1073150"/>
            <a:ext cx="428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7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443288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8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049713"/>
            <a:ext cx="4286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9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8135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30" descr="MCj035927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428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&amp;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4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variable</a:t>
            </a:r>
            <a:r>
              <a:rPr lang="en-US" smtClean="0">
                <a:ea typeface="ＭＳ Ｐゴシック" pitchFamily="34" charset="-128"/>
              </a:rPr>
              <a:t> for a primitive data type contains the primitive data type’s data</a:t>
            </a:r>
            <a:endParaRPr lang="en-US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Visually represented by a box containing data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1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number</a:t>
            </a:r>
            <a:r>
              <a:rPr lang="en-US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= 1024;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number     1024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00400" y="4117975"/>
            <a:ext cx="14478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19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&amp;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4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variable</a:t>
            </a:r>
            <a:r>
              <a:rPr lang="en-US" smtClean="0">
                <a:ea typeface="ＭＳ Ｐゴシック" pitchFamily="34" charset="-128"/>
              </a:rPr>
              <a:t> for an object contains an address that points to the object’s data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Visually represented by a box pointing to the data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String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name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= new String("Nami");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  </a:t>
            </a:r>
            <a:b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name                                         Nami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52600" y="4095750"/>
            <a:ext cx="14478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352800" y="43053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486400" y="396240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6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6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0484" grpId="0" animBg="1"/>
      <p:bldP spid="20485" grpId="0" animBg="1"/>
      <p:bldP spid="204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Wrapper Classes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b="1" smtClean="0">
                <a:ea typeface="ＭＳ Ｐゴシック" pitchFamily="34" charset="-128"/>
              </a:rPr>
              <a:t>Wrapper classes</a:t>
            </a:r>
            <a:r>
              <a:rPr lang="en-US" smtClean="0">
                <a:ea typeface="ＭＳ Ｐゴシック" pitchFamily="34" charset="-128"/>
              </a:rPr>
              <a:t> are the corresponding classes for the eight (8) primitive data types</a:t>
            </a:r>
          </a:p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Often wrapper classes are used to store data in a </a:t>
            </a:r>
            <a:r>
              <a:rPr lang="en-US" b="1" smtClean="0">
                <a:ea typeface="ＭＳ Ｐゴシック" pitchFamily="34" charset="-128"/>
              </a:rPr>
              <a:t>data structure</a:t>
            </a:r>
          </a:p>
        </p:txBody>
      </p:sp>
      <p:pic>
        <p:nvPicPr>
          <p:cNvPr id="23556" name="Picture 4" descr="MCj043591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3314700"/>
            <a:ext cx="16097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&amp; Wrappers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233488"/>
            <a:ext cx="7315200" cy="3257550"/>
          </a:xfrm>
        </p:spPr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sz="2600" u="sng" smtClean="0">
                <a:ea typeface="ＭＳ Ｐゴシック" pitchFamily="34" charset="-128"/>
              </a:rPr>
              <a:t>Primitive data type</a:t>
            </a:r>
            <a:r>
              <a:rPr lang="en-US" sz="2600" smtClean="0">
                <a:ea typeface="ＭＳ Ｐゴシック" pitchFamily="34" charset="-128"/>
              </a:rPr>
              <a:t>		</a:t>
            </a:r>
            <a:r>
              <a:rPr lang="en-US" sz="2600" u="sng" smtClean="0">
                <a:ea typeface="ＭＳ Ｐゴシック" pitchFamily="34" charset="-128"/>
              </a:rPr>
              <a:t>Wrapper class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byte				Byte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short			Short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int				Integer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long				Long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float			Float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double			Double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char				Character</a:t>
            </a:r>
          </a:p>
          <a:p>
            <a:pPr marL="1028700" lvl="1" indent="-571500" eaLnBrk="1" hangingPunct="1">
              <a:spcBef>
                <a:spcPct val="0"/>
              </a:spcBef>
              <a:buFontTx/>
              <a:buAutoNum type="arabicPeriod"/>
              <a:tabLst>
                <a:tab pos="1425575" algn="l"/>
              </a:tabLst>
            </a:pPr>
            <a:r>
              <a:rPr lang="en-US" sz="2200" b="1" smtClean="0">
                <a:latin typeface="Courier New" pitchFamily="49" charset="0"/>
                <a:ea typeface="ＭＳ Ｐゴシック" pitchFamily="34" charset="-128"/>
              </a:rPr>
              <a:t>boolean			Boolean</a:t>
            </a:r>
          </a:p>
        </p:txBody>
      </p:sp>
      <p:pic>
        <p:nvPicPr>
          <p:cNvPr id="24580" name="Picture 18" descr="C:\Documents and Settings\LCC\Local Settings\Temporary Internet Files\Content.IE5\ZG3XII2V\MCPE07219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571750"/>
            <a:ext cx="22907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Autoboxing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25"/>
              </a:spcBef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ea typeface="ＭＳ Ｐゴシック" pitchFamily="34" charset="-128"/>
              </a:rPr>
              <a:t>Autoboxing</a:t>
            </a:r>
            <a:r>
              <a:rPr lang="en-US" smtClean="0">
                <a:ea typeface="ＭＳ Ｐゴシック" pitchFamily="34" charset="-128"/>
              </a:rPr>
              <a:t> automatically converts from a primitive data type to a wrapper object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 w = 1024;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Integer x = w; //autoboxing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w      1024     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x  				                 1024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05000" y="390525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905000" y="44196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667000" y="459105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4800600" y="419100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6628" grpId="0" animBg="1"/>
      <p:bldP spid="26629" grpId="0" animBg="1"/>
      <p:bldP spid="26630" grpId="0" animBg="1"/>
      <p:bldP spid="266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Unboxing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ea typeface="ＭＳ Ｐゴシック" pitchFamily="34" charset="-128"/>
              </a:rPr>
              <a:t>Unboxing</a:t>
            </a:r>
            <a:r>
              <a:rPr lang="en-US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automatically converts from a wrapper object to a primitive data type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y = new Integer(108);</a:t>
            </a:r>
            <a:endParaRPr lang="en-US" b="1" smtClean="0">
              <a:solidFill>
                <a:schemeClr val="bg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int z = y; //unboxing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y					        108     </a:t>
            </a:r>
          </a:p>
          <a:p>
            <a:pPr marL="1028700" lvl="1" indent="-571500" eaLnBrk="1" hangingPunct="1">
              <a:buFont typeface="Wingdings" pitchFamily="2" charset="2"/>
              <a:buNone/>
              <a:tabLst>
                <a:tab pos="1425575" algn="l"/>
              </a:tabLst>
            </a:pPr>
            <a:r>
              <a:rPr lang="en-US" smtClean="0">
                <a:solidFill>
                  <a:srgbClr val="00CCFF"/>
                </a:solidFill>
                <a:ea typeface="ＭＳ Ｐゴシック" pitchFamily="34" charset="-128"/>
              </a:rPr>
              <a:t>x  	   108</a:t>
            </a:r>
            <a:endParaRPr lang="en-US" b="1" smtClean="0">
              <a:solidFill>
                <a:srgbClr val="00CCFF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05000" y="39243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5000" y="4381500"/>
            <a:ext cx="16002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590800" y="41529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724400" y="3790950"/>
            <a:ext cx="2286000" cy="742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2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2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22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27652" grpId="0" animBg="1"/>
      <p:bldP spid="27653" grpId="0" animBg="1"/>
      <p:bldP spid="27654" grpId="0" animBg="1"/>
      <p:bldP spid="276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Arrays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spcBef>
                <a:spcPts val="13"/>
              </a:spcBef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array</a:t>
            </a:r>
            <a:r>
              <a:rPr lang="en-US" smtClean="0">
                <a:ea typeface="ＭＳ Ｐゴシック" pitchFamily="34" charset="-128"/>
              </a:rPr>
              <a:t> is an example of a very simple </a:t>
            </a:r>
            <a:r>
              <a:rPr lang="en-US" b="1" smtClean="0">
                <a:ea typeface="ＭＳ Ｐゴシック" pitchFamily="34" charset="-128"/>
              </a:rPr>
              <a:t>data structure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data structure is a way to organize and store data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  <a:p>
            <a:pPr marL="804863" lvl="1" indent="-342900" eaLnBrk="1" hangingPunct="1"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9700" name="Picture 5" descr="C:\Documents and Settings\LCC\Local Settings\Temporary Internet Files\Content.IE5\4EEOD3U8\MCj023724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743200"/>
            <a:ext cx="16129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Upload</a:t>
            </a:r>
          </a:p>
        </p:txBody>
      </p:sp>
      <p:sp>
        <p:nvSpPr>
          <p:cNvPr id="6147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8813" y="139700"/>
            <a:ext cx="331787" cy="33813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 rot="21302731" flipH="1">
            <a:off x="1317625" y="434975"/>
            <a:ext cx="827088" cy="749300"/>
            <a:chOff x="2124" y="2966"/>
            <a:chExt cx="1058" cy="1236"/>
          </a:xfrm>
        </p:grpSpPr>
        <p:sp>
          <p:nvSpPr>
            <p:cNvPr id="6159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8 w 2115"/>
                <a:gd name="T1" fmla="*/ 43 h 2472"/>
                <a:gd name="T2" fmla="*/ 0 w 2115"/>
                <a:gd name="T3" fmla="*/ 41 h 2472"/>
                <a:gd name="T4" fmla="*/ 11 w 2115"/>
                <a:gd name="T5" fmla="*/ 18 h 2472"/>
                <a:gd name="T6" fmla="*/ 8 w 2115"/>
                <a:gd name="T7" fmla="*/ 8 h 2472"/>
                <a:gd name="T8" fmla="*/ 8 w 2115"/>
                <a:gd name="T9" fmla="*/ 8 h 2472"/>
                <a:gd name="T10" fmla="*/ 8 w 2115"/>
                <a:gd name="T11" fmla="*/ 8 h 2472"/>
                <a:gd name="T12" fmla="*/ 9 w 2115"/>
                <a:gd name="T13" fmla="*/ 8 h 2472"/>
                <a:gd name="T14" fmla="*/ 10 w 2115"/>
                <a:gd name="T15" fmla="*/ 7 h 2472"/>
                <a:gd name="T16" fmla="*/ 10 w 2115"/>
                <a:gd name="T17" fmla="*/ 7 h 2472"/>
                <a:gd name="T18" fmla="*/ 11 w 2115"/>
                <a:gd name="T19" fmla="*/ 7 h 2472"/>
                <a:gd name="T20" fmla="*/ 13 w 2115"/>
                <a:gd name="T21" fmla="*/ 6 h 2472"/>
                <a:gd name="T22" fmla="*/ 14 w 2115"/>
                <a:gd name="T23" fmla="*/ 5 h 2472"/>
                <a:gd name="T24" fmla="*/ 15 w 2115"/>
                <a:gd name="T25" fmla="*/ 5 h 2472"/>
                <a:gd name="T26" fmla="*/ 17 w 2115"/>
                <a:gd name="T27" fmla="*/ 4 h 2472"/>
                <a:gd name="T28" fmla="*/ 18 w 2115"/>
                <a:gd name="T29" fmla="*/ 4 h 2472"/>
                <a:gd name="T30" fmla="*/ 20 w 2115"/>
                <a:gd name="T31" fmla="*/ 3 h 2472"/>
                <a:gd name="T32" fmla="*/ 22 w 2115"/>
                <a:gd name="T33" fmla="*/ 2 h 2472"/>
                <a:gd name="T34" fmla="*/ 24 w 2115"/>
                <a:gd name="T35" fmla="*/ 2 h 2472"/>
                <a:gd name="T36" fmla="*/ 26 w 2115"/>
                <a:gd name="T37" fmla="*/ 1 h 2472"/>
                <a:gd name="T38" fmla="*/ 28 w 2115"/>
                <a:gd name="T39" fmla="*/ 1 h 2472"/>
                <a:gd name="T40" fmla="*/ 30 w 2115"/>
                <a:gd name="T41" fmla="*/ 1 h 2472"/>
                <a:gd name="T42" fmla="*/ 32 w 2115"/>
                <a:gd name="T43" fmla="*/ 1 h 2472"/>
                <a:gd name="T44" fmla="*/ 34 w 2115"/>
                <a:gd name="T45" fmla="*/ 0 h 2472"/>
                <a:gd name="T46" fmla="*/ 36 w 2115"/>
                <a:gd name="T47" fmla="*/ 1 h 2472"/>
                <a:gd name="T48" fmla="*/ 39 w 2115"/>
                <a:gd name="T49" fmla="*/ 1 h 2472"/>
                <a:gd name="T50" fmla="*/ 41 w 2115"/>
                <a:gd name="T51" fmla="*/ 1 h 2472"/>
                <a:gd name="T52" fmla="*/ 43 w 2115"/>
                <a:gd name="T53" fmla="*/ 2 h 2472"/>
                <a:gd name="T54" fmla="*/ 45 w 2115"/>
                <a:gd name="T55" fmla="*/ 2 h 2472"/>
                <a:gd name="T56" fmla="*/ 47 w 2115"/>
                <a:gd name="T57" fmla="*/ 3 h 2472"/>
                <a:gd name="T58" fmla="*/ 49 w 2115"/>
                <a:gd name="T59" fmla="*/ 4 h 2472"/>
                <a:gd name="T60" fmla="*/ 51 w 2115"/>
                <a:gd name="T61" fmla="*/ 6 h 2472"/>
                <a:gd name="T62" fmla="*/ 53 w 2115"/>
                <a:gd name="T63" fmla="*/ 7 h 2472"/>
                <a:gd name="T64" fmla="*/ 55 w 2115"/>
                <a:gd name="T65" fmla="*/ 9 h 2472"/>
                <a:gd name="T66" fmla="*/ 57 w 2115"/>
                <a:gd name="T67" fmla="*/ 11 h 2472"/>
                <a:gd name="T68" fmla="*/ 59 w 2115"/>
                <a:gd name="T69" fmla="*/ 13 h 2472"/>
                <a:gd name="T70" fmla="*/ 60 w 2115"/>
                <a:gd name="T71" fmla="*/ 16 h 2472"/>
                <a:gd name="T72" fmla="*/ 61 w 2115"/>
                <a:gd name="T73" fmla="*/ 16 h 2472"/>
                <a:gd name="T74" fmla="*/ 61 w 2115"/>
                <a:gd name="T75" fmla="*/ 17 h 2472"/>
                <a:gd name="T76" fmla="*/ 62 w 2115"/>
                <a:gd name="T77" fmla="*/ 17 h 2472"/>
                <a:gd name="T78" fmla="*/ 63 w 2115"/>
                <a:gd name="T79" fmla="*/ 19 h 2472"/>
                <a:gd name="T80" fmla="*/ 64 w 2115"/>
                <a:gd name="T81" fmla="*/ 20 h 2472"/>
                <a:gd name="T82" fmla="*/ 65 w 2115"/>
                <a:gd name="T83" fmla="*/ 22 h 2472"/>
                <a:gd name="T84" fmla="*/ 66 w 2115"/>
                <a:gd name="T85" fmla="*/ 24 h 2472"/>
                <a:gd name="T86" fmla="*/ 66 w 2115"/>
                <a:gd name="T87" fmla="*/ 26 h 2472"/>
                <a:gd name="T88" fmla="*/ 67 w 2115"/>
                <a:gd name="T89" fmla="*/ 29 h 2472"/>
                <a:gd name="T90" fmla="*/ 67 w 2115"/>
                <a:gd name="T91" fmla="*/ 32 h 2472"/>
                <a:gd name="T92" fmla="*/ 66 w 2115"/>
                <a:gd name="T93" fmla="*/ 35 h 2472"/>
                <a:gd name="T94" fmla="*/ 65 w 2115"/>
                <a:gd name="T95" fmla="*/ 39 h 2472"/>
                <a:gd name="T96" fmla="*/ 64 w 2115"/>
                <a:gd name="T97" fmla="*/ 43 h 2472"/>
                <a:gd name="T98" fmla="*/ 61 w 2115"/>
                <a:gd name="T99" fmla="*/ 47 h 2472"/>
                <a:gd name="T100" fmla="*/ 58 w 2115"/>
                <a:gd name="T101" fmla="*/ 51 h 2472"/>
                <a:gd name="T102" fmla="*/ 54 w 2115"/>
                <a:gd name="T103" fmla="*/ 56 h 2472"/>
                <a:gd name="T104" fmla="*/ 58 w 2115"/>
                <a:gd name="T105" fmla="*/ 73 h 2472"/>
                <a:gd name="T106" fmla="*/ 24 w 2115"/>
                <a:gd name="T107" fmla="*/ 78 h 2472"/>
                <a:gd name="T108" fmla="*/ 22 w 2115"/>
                <a:gd name="T109" fmla="*/ 66 h 2472"/>
                <a:gd name="T110" fmla="*/ 5 w 2115"/>
                <a:gd name="T111" fmla="*/ 64 h 2472"/>
                <a:gd name="T112" fmla="*/ 8 w 2115"/>
                <a:gd name="T113" fmla="*/ 43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2 w 112"/>
                <a:gd name="T1" fmla="*/ 3 h 92"/>
                <a:gd name="T2" fmla="*/ 3 w 112"/>
                <a:gd name="T3" fmla="*/ 3 h 92"/>
                <a:gd name="T4" fmla="*/ 3 w 112"/>
                <a:gd name="T5" fmla="*/ 3 h 92"/>
                <a:gd name="T6" fmla="*/ 3 w 112"/>
                <a:gd name="T7" fmla="*/ 3 h 92"/>
                <a:gd name="T8" fmla="*/ 4 w 112"/>
                <a:gd name="T9" fmla="*/ 3 h 92"/>
                <a:gd name="T10" fmla="*/ 4 w 112"/>
                <a:gd name="T11" fmla="*/ 3 h 92"/>
                <a:gd name="T12" fmla="*/ 4 w 112"/>
                <a:gd name="T13" fmla="*/ 2 h 92"/>
                <a:gd name="T14" fmla="*/ 4 w 112"/>
                <a:gd name="T15" fmla="*/ 2 h 92"/>
                <a:gd name="T16" fmla="*/ 4 w 112"/>
                <a:gd name="T17" fmla="*/ 2 h 92"/>
                <a:gd name="T18" fmla="*/ 4 w 112"/>
                <a:gd name="T19" fmla="*/ 2 h 92"/>
                <a:gd name="T20" fmla="*/ 4 w 112"/>
                <a:gd name="T21" fmla="*/ 1 h 92"/>
                <a:gd name="T22" fmla="*/ 4 w 112"/>
                <a:gd name="T23" fmla="*/ 1 h 92"/>
                <a:gd name="T24" fmla="*/ 4 w 112"/>
                <a:gd name="T25" fmla="*/ 1 h 92"/>
                <a:gd name="T26" fmla="*/ 3 w 112"/>
                <a:gd name="T27" fmla="*/ 1 h 92"/>
                <a:gd name="T28" fmla="*/ 3 w 112"/>
                <a:gd name="T29" fmla="*/ 1 h 92"/>
                <a:gd name="T30" fmla="*/ 3 w 112"/>
                <a:gd name="T31" fmla="*/ 1 h 92"/>
                <a:gd name="T32" fmla="*/ 2 w 112"/>
                <a:gd name="T33" fmla="*/ 0 h 92"/>
                <a:gd name="T34" fmla="*/ 2 w 112"/>
                <a:gd name="T35" fmla="*/ 1 h 92"/>
                <a:gd name="T36" fmla="*/ 2 w 112"/>
                <a:gd name="T37" fmla="*/ 1 h 92"/>
                <a:gd name="T38" fmla="*/ 1 w 112"/>
                <a:gd name="T39" fmla="*/ 1 h 92"/>
                <a:gd name="T40" fmla="*/ 1 w 112"/>
                <a:gd name="T41" fmla="*/ 1 h 92"/>
                <a:gd name="T42" fmla="*/ 1 w 112"/>
                <a:gd name="T43" fmla="*/ 1 h 92"/>
                <a:gd name="T44" fmla="*/ 1 w 112"/>
                <a:gd name="T45" fmla="*/ 1 h 92"/>
                <a:gd name="T46" fmla="*/ 1 w 112"/>
                <a:gd name="T47" fmla="*/ 2 h 92"/>
                <a:gd name="T48" fmla="*/ 0 w 112"/>
                <a:gd name="T49" fmla="*/ 2 h 92"/>
                <a:gd name="T50" fmla="*/ 1 w 112"/>
                <a:gd name="T51" fmla="*/ 2 h 92"/>
                <a:gd name="T52" fmla="*/ 1 w 112"/>
                <a:gd name="T53" fmla="*/ 2 h 92"/>
                <a:gd name="T54" fmla="*/ 1 w 112"/>
                <a:gd name="T55" fmla="*/ 3 h 92"/>
                <a:gd name="T56" fmla="*/ 1 w 112"/>
                <a:gd name="T57" fmla="*/ 3 h 92"/>
                <a:gd name="T58" fmla="*/ 1 w 112"/>
                <a:gd name="T59" fmla="*/ 3 h 92"/>
                <a:gd name="T60" fmla="*/ 2 w 112"/>
                <a:gd name="T61" fmla="*/ 3 h 92"/>
                <a:gd name="T62" fmla="*/ 2 w 112"/>
                <a:gd name="T63" fmla="*/ 3 h 92"/>
                <a:gd name="T64" fmla="*/ 2 w 112"/>
                <a:gd name="T65" fmla="*/ 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7 w 389"/>
                <a:gd name="T1" fmla="*/ 1 h 154"/>
                <a:gd name="T2" fmla="*/ 5 w 389"/>
                <a:gd name="T3" fmla="*/ 0 h 154"/>
                <a:gd name="T4" fmla="*/ 4 w 389"/>
                <a:gd name="T5" fmla="*/ 1 h 154"/>
                <a:gd name="T6" fmla="*/ 3 w 389"/>
                <a:gd name="T7" fmla="*/ 1 h 154"/>
                <a:gd name="T8" fmla="*/ 2 w 389"/>
                <a:gd name="T9" fmla="*/ 1 h 154"/>
                <a:gd name="T10" fmla="*/ 1 w 389"/>
                <a:gd name="T11" fmla="*/ 2 h 154"/>
                <a:gd name="T12" fmla="*/ 0 w 389"/>
                <a:gd name="T13" fmla="*/ 2 h 154"/>
                <a:gd name="T14" fmla="*/ 0 w 389"/>
                <a:gd name="T15" fmla="*/ 2 h 154"/>
                <a:gd name="T16" fmla="*/ 0 w 389"/>
                <a:gd name="T17" fmla="*/ 2 h 154"/>
                <a:gd name="T18" fmla="*/ 0 w 389"/>
                <a:gd name="T19" fmla="*/ 2 h 154"/>
                <a:gd name="T20" fmla="*/ 0 w 389"/>
                <a:gd name="T21" fmla="*/ 3 h 154"/>
                <a:gd name="T22" fmla="*/ 0 w 389"/>
                <a:gd name="T23" fmla="*/ 3 h 154"/>
                <a:gd name="T24" fmla="*/ 0 w 389"/>
                <a:gd name="T25" fmla="*/ 3 h 154"/>
                <a:gd name="T26" fmla="*/ 0 w 389"/>
                <a:gd name="T27" fmla="*/ 3 h 154"/>
                <a:gd name="T28" fmla="*/ 0 w 389"/>
                <a:gd name="T29" fmla="*/ 3 h 154"/>
                <a:gd name="T30" fmla="*/ 0 w 389"/>
                <a:gd name="T31" fmla="*/ 3 h 154"/>
                <a:gd name="T32" fmla="*/ 0 w 389"/>
                <a:gd name="T33" fmla="*/ 3 h 154"/>
                <a:gd name="T34" fmla="*/ 0 w 389"/>
                <a:gd name="T35" fmla="*/ 3 h 154"/>
                <a:gd name="T36" fmla="*/ 0 w 389"/>
                <a:gd name="T37" fmla="*/ 3 h 154"/>
                <a:gd name="T38" fmla="*/ 1 w 389"/>
                <a:gd name="T39" fmla="*/ 3 h 154"/>
                <a:gd name="T40" fmla="*/ 1 w 389"/>
                <a:gd name="T41" fmla="*/ 3 h 154"/>
                <a:gd name="T42" fmla="*/ 2 w 389"/>
                <a:gd name="T43" fmla="*/ 2 h 154"/>
                <a:gd name="T44" fmla="*/ 3 w 389"/>
                <a:gd name="T45" fmla="*/ 2 h 154"/>
                <a:gd name="T46" fmla="*/ 4 w 389"/>
                <a:gd name="T47" fmla="*/ 2 h 154"/>
                <a:gd name="T48" fmla="*/ 5 w 389"/>
                <a:gd name="T49" fmla="*/ 2 h 154"/>
                <a:gd name="T50" fmla="*/ 6 w 389"/>
                <a:gd name="T51" fmla="*/ 2 h 154"/>
                <a:gd name="T52" fmla="*/ 7 w 389"/>
                <a:gd name="T53" fmla="*/ 2 h 154"/>
                <a:gd name="T54" fmla="*/ 8 w 389"/>
                <a:gd name="T55" fmla="*/ 2 h 154"/>
                <a:gd name="T56" fmla="*/ 8 w 389"/>
                <a:gd name="T57" fmla="*/ 2 h 154"/>
                <a:gd name="T58" fmla="*/ 9 w 389"/>
                <a:gd name="T59" fmla="*/ 3 h 154"/>
                <a:gd name="T60" fmla="*/ 9 w 389"/>
                <a:gd name="T61" fmla="*/ 3 h 154"/>
                <a:gd name="T62" fmla="*/ 10 w 389"/>
                <a:gd name="T63" fmla="*/ 4 h 154"/>
                <a:gd name="T64" fmla="*/ 10 w 389"/>
                <a:gd name="T65" fmla="*/ 4 h 154"/>
                <a:gd name="T66" fmla="*/ 11 w 389"/>
                <a:gd name="T67" fmla="*/ 5 h 154"/>
                <a:gd name="T68" fmla="*/ 11 w 389"/>
                <a:gd name="T69" fmla="*/ 5 h 154"/>
                <a:gd name="T70" fmla="*/ 11 w 389"/>
                <a:gd name="T71" fmla="*/ 5 h 154"/>
                <a:gd name="T72" fmla="*/ 11 w 389"/>
                <a:gd name="T73" fmla="*/ 5 h 154"/>
                <a:gd name="T74" fmla="*/ 11 w 389"/>
                <a:gd name="T75" fmla="*/ 5 h 154"/>
                <a:gd name="T76" fmla="*/ 12 w 389"/>
                <a:gd name="T77" fmla="*/ 5 h 154"/>
                <a:gd name="T78" fmla="*/ 12 w 389"/>
                <a:gd name="T79" fmla="*/ 5 h 154"/>
                <a:gd name="T80" fmla="*/ 12 w 389"/>
                <a:gd name="T81" fmla="*/ 5 h 154"/>
                <a:gd name="T82" fmla="*/ 12 w 389"/>
                <a:gd name="T83" fmla="*/ 5 h 154"/>
                <a:gd name="T84" fmla="*/ 11 w 389"/>
                <a:gd name="T85" fmla="*/ 4 h 154"/>
                <a:gd name="T86" fmla="*/ 11 w 389"/>
                <a:gd name="T87" fmla="*/ 3 h 154"/>
                <a:gd name="T88" fmla="*/ 10 w 389"/>
                <a:gd name="T89" fmla="*/ 2 h 154"/>
                <a:gd name="T90" fmla="*/ 9 w 389"/>
                <a:gd name="T91" fmla="*/ 2 h 154"/>
                <a:gd name="T92" fmla="*/ 9 w 389"/>
                <a:gd name="T93" fmla="*/ 1 h 154"/>
                <a:gd name="T94" fmla="*/ 8 w 389"/>
                <a:gd name="T95" fmla="*/ 1 h 154"/>
                <a:gd name="T96" fmla="*/ 7 w 389"/>
                <a:gd name="T97" fmla="*/ 1 h 154"/>
                <a:gd name="T98" fmla="*/ 7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0 w 362"/>
                <a:gd name="T1" fmla="*/ 0 h 379"/>
                <a:gd name="T2" fmla="*/ 9 w 362"/>
                <a:gd name="T3" fmla="*/ 0 h 379"/>
                <a:gd name="T4" fmla="*/ 8 w 362"/>
                <a:gd name="T5" fmla="*/ 0 h 379"/>
                <a:gd name="T6" fmla="*/ 7 w 362"/>
                <a:gd name="T7" fmla="*/ 0 h 379"/>
                <a:gd name="T8" fmla="*/ 6 w 362"/>
                <a:gd name="T9" fmla="*/ 0 h 379"/>
                <a:gd name="T10" fmla="*/ 5 w 362"/>
                <a:gd name="T11" fmla="*/ 1 h 379"/>
                <a:gd name="T12" fmla="*/ 4 w 362"/>
                <a:gd name="T13" fmla="*/ 2 h 379"/>
                <a:gd name="T14" fmla="*/ 3 w 362"/>
                <a:gd name="T15" fmla="*/ 3 h 379"/>
                <a:gd name="T16" fmla="*/ 3 w 362"/>
                <a:gd name="T17" fmla="*/ 3 h 379"/>
                <a:gd name="T18" fmla="*/ 3 w 362"/>
                <a:gd name="T19" fmla="*/ 3 h 379"/>
                <a:gd name="T20" fmla="*/ 3 w 362"/>
                <a:gd name="T21" fmla="*/ 4 h 379"/>
                <a:gd name="T22" fmla="*/ 3 w 362"/>
                <a:gd name="T23" fmla="*/ 4 h 379"/>
                <a:gd name="T24" fmla="*/ 4 w 362"/>
                <a:gd name="T25" fmla="*/ 3 h 379"/>
                <a:gd name="T26" fmla="*/ 4 w 362"/>
                <a:gd name="T27" fmla="*/ 3 h 379"/>
                <a:gd name="T28" fmla="*/ 4 w 362"/>
                <a:gd name="T29" fmla="*/ 3 h 379"/>
                <a:gd name="T30" fmla="*/ 5 w 362"/>
                <a:gd name="T31" fmla="*/ 2 h 379"/>
                <a:gd name="T32" fmla="*/ 6 w 362"/>
                <a:gd name="T33" fmla="*/ 1 h 379"/>
                <a:gd name="T34" fmla="*/ 7 w 362"/>
                <a:gd name="T35" fmla="*/ 1 h 379"/>
                <a:gd name="T36" fmla="*/ 8 w 362"/>
                <a:gd name="T37" fmla="*/ 1 h 379"/>
                <a:gd name="T38" fmla="*/ 9 w 362"/>
                <a:gd name="T39" fmla="*/ 1 h 379"/>
                <a:gd name="T40" fmla="*/ 9 w 362"/>
                <a:gd name="T41" fmla="*/ 1 h 379"/>
                <a:gd name="T42" fmla="*/ 10 w 362"/>
                <a:gd name="T43" fmla="*/ 2 h 379"/>
                <a:gd name="T44" fmla="*/ 11 w 362"/>
                <a:gd name="T45" fmla="*/ 3 h 379"/>
                <a:gd name="T46" fmla="*/ 11 w 362"/>
                <a:gd name="T47" fmla="*/ 5 h 379"/>
                <a:gd name="T48" fmla="*/ 10 w 362"/>
                <a:gd name="T49" fmla="*/ 7 h 379"/>
                <a:gd name="T50" fmla="*/ 10 w 362"/>
                <a:gd name="T51" fmla="*/ 8 h 379"/>
                <a:gd name="T52" fmla="*/ 9 w 362"/>
                <a:gd name="T53" fmla="*/ 9 h 379"/>
                <a:gd name="T54" fmla="*/ 8 w 362"/>
                <a:gd name="T55" fmla="*/ 10 h 379"/>
                <a:gd name="T56" fmla="*/ 7 w 362"/>
                <a:gd name="T57" fmla="*/ 10 h 379"/>
                <a:gd name="T58" fmla="*/ 6 w 362"/>
                <a:gd name="T59" fmla="*/ 10 h 379"/>
                <a:gd name="T60" fmla="*/ 5 w 362"/>
                <a:gd name="T61" fmla="*/ 10 h 379"/>
                <a:gd name="T62" fmla="*/ 3 w 362"/>
                <a:gd name="T63" fmla="*/ 10 h 379"/>
                <a:gd name="T64" fmla="*/ 2 w 362"/>
                <a:gd name="T65" fmla="*/ 10 h 379"/>
                <a:gd name="T66" fmla="*/ 1 w 362"/>
                <a:gd name="T67" fmla="*/ 10 h 379"/>
                <a:gd name="T68" fmla="*/ 1 w 362"/>
                <a:gd name="T69" fmla="*/ 10 h 379"/>
                <a:gd name="T70" fmla="*/ 0 w 362"/>
                <a:gd name="T71" fmla="*/ 10 h 379"/>
                <a:gd name="T72" fmla="*/ 1 w 362"/>
                <a:gd name="T73" fmla="*/ 11 h 379"/>
                <a:gd name="T74" fmla="*/ 2 w 362"/>
                <a:gd name="T75" fmla="*/ 11 h 379"/>
                <a:gd name="T76" fmla="*/ 4 w 362"/>
                <a:gd name="T77" fmla="*/ 11 h 379"/>
                <a:gd name="T78" fmla="*/ 6 w 362"/>
                <a:gd name="T79" fmla="*/ 11 h 379"/>
                <a:gd name="T80" fmla="*/ 7 w 362"/>
                <a:gd name="T81" fmla="*/ 11 h 379"/>
                <a:gd name="T82" fmla="*/ 9 w 362"/>
                <a:gd name="T83" fmla="*/ 11 h 379"/>
                <a:gd name="T84" fmla="*/ 10 w 362"/>
                <a:gd name="T85" fmla="*/ 10 h 379"/>
                <a:gd name="T86" fmla="*/ 10 w 362"/>
                <a:gd name="T87" fmla="*/ 9 h 379"/>
                <a:gd name="T88" fmla="*/ 11 w 362"/>
                <a:gd name="T89" fmla="*/ 8 h 379"/>
                <a:gd name="T90" fmla="*/ 11 w 362"/>
                <a:gd name="T91" fmla="*/ 7 h 379"/>
                <a:gd name="T92" fmla="*/ 12 w 362"/>
                <a:gd name="T93" fmla="*/ 5 h 379"/>
                <a:gd name="T94" fmla="*/ 12 w 362"/>
                <a:gd name="T95" fmla="*/ 3 h 379"/>
                <a:gd name="T96" fmla="*/ 11 w 362"/>
                <a:gd name="T97" fmla="*/ 1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0 w 323"/>
                <a:gd name="T1" fmla="*/ 7 h 327"/>
                <a:gd name="T2" fmla="*/ 10 w 323"/>
                <a:gd name="T3" fmla="*/ 7 h 327"/>
                <a:gd name="T4" fmla="*/ 10 w 323"/>
                <a:gd name="T5" fmla="*/ 7 h 327"/>
                <a:gd name="T6" fmla="*/ 10 w 323"/>
                <a:gd name="T7" fmla="*/ 7 h 327"/>
                <a:gd name="T8" fmla="*/ 10 w 323"/>
                <a:gd name="T9" fmla="*/ 7 h 327"/>
                <a:gd name="T10" fmla="*/ 10 w 323"/>
                <a:gd name="T11" fmla="*/ 7 h 327"/>
                <a:gd name="T12" fmla="*/ 10 w 323"/>
                <a:gd name="T13" fmla="*/ 6 h 327"/>
                <a:gd name="T14" fmla="*/ 10 w 323"/>
                <a:gd name="T15" fmla="*/ 6 h 327"/>
                <a:gd name="T16" fmla="*/ 10 w 323"/>
                <a:gd name="T17" fmla="*/ 6 h 327"/>
                <a:gd name="T18" fmla="*/ 9 w 323"/>
                <a:gd name="T19" fmla="*/ 1 h 327"/>
                <a:gd name="T20" fmla="*/ 9 w 323"/>
                <a:gd name="T21" fmla="*/ 1 h 327"/>
                <a:gd name="T22" fmla="*/ 8 w 323"/>
                <a:gd name="T23" fmla="*/ 1 h 327"/>
                <a:gd name="T24" fmla="*/ 8 w 323"/>
                <a:gd name="T25" fmla="*/ 0 h 327"/>
                <a:gd name="T26" fmla="*/ 8 w 323"/>
                <a:gd name="T27" fmla="*/ 0 h 327"/>
                <a:gd name="T28" fmla="*/ 8 w 323"/>
                <a:gd name="T29" fmla="*/ 1 h 327"/>
                <a:gd name="T30" fmla="*/ 8 w 323"/>
                <a:gd name="T31" fmla="*/ 1 h 327"/>
                <a:gd name="T32" fmla="*/ 8 w 323"/>
                <a:gd name="T33" fmla="*/ 1 h 327"/>
                <a:gd name="T34" fmla="*/ 8 w 323"/>
                <a:gd name="T35" fmla="*/ 1 h 327"/>
                <a:gd name="T36" fmla="*/ 9 w 323"/>
                <a:gd name="T37" fmla="*/ 6 h 327"/>
                <a:gd name="T38" fmla="*/ 1 w 323"/>
                <a:gd name="T39" fmla="*/ 5 h 327"/>
                <a:gd name="T40" fmla="*/ 1 w 323"/>
                <a:gd name="T41" fmla="*/ 5 h 327"/>
                <a:gd name="T42" fmla="*/ 1 w 323"/>
                <a:gd name="T43" fmla="*/ 5 h 327"/>
                <a:gd name="T44" fmla="*/ 1 w 323"/>
                <a:gd name="T45" fmla="*/ 5 h 327"/>
                <a:gd name="T46" fmla="*/ 1 w 323"/>
                <a:gd name="T47" fmla="*/ 5 h 327"/>
                <a:gd name="T48" fmla="*/ 0 w 323"/>
                <a:gd name="T49" fmla="*/ 5 h 327"/>
                <a:gd name="T50" fmla="*/ 0 w 323"/>
                <a:gd name="T51" fmla="*/ 6 h 327"/>
                <a:gd name="T52" fmla="*/ 1 w 323"/>
                <a:gd name="T53" fmla="*/ 6 h 327"/>
                <a:gd name="T54" fmla="*/ 1 w 323"/>
                <a:gd name="T55" fmla="*/ 6 h 327"/>
                <a:gd name="T56" fmla="*/ 1 w 323"/>
                <a:gd name="T57" fmla="*/ 6 h 327"/>
                <a:gd name="T58" fmla="*/ 9 w 323"/>
                <a:gd name="T59" fmla="*/ 7 h 327"/>
                <a:gd name="T60" fmla="*/ 10 w 323"/>
                <a:gd name="T61" fmla="*/ 10 h 327"/>
                <a:gd name="T62" fmla="*/ 10 w 323"/>
                <a:gd name="T63" fmla="*/ 11 h 327"/>
                <a:gd name="T64" fmla="*/ 10 w 323"/>
                <a:gd name="T65" fmla="*/ 11 h 327"/>
                <a:gd name="T66" fmla="*/ 10 w 323"/>
                <a:gd name="T67" fmla="*/ 11 h 327"/>
                <a:gd name="T68" fmla="*/ 10 w 323"/>
                <a:gd name="T69" fmla="*/ 11 h 327"/>
                <a:gd name="T70" fmla="*/ 10 w 323"/>
                <a:gd name="T71" fmla="*/ 11 h 327"/>
                <a:gd name="T72" fmla="*/ 10 w 323"/>
                <a:gd name="T73" fmla="*/ 11 h 327"/>
                <a:gd name="T74" fmla="*/ 11 w 323"/>
                <a:gd name="T75" fmla="*/ 10 h 327"/>
                <a:gd name="T76" fmla="*/ 11 w 323"/>
                <a:gd name="T77" fmla="*/ 10 h 327"/>
                <a:gd name="T78" fmla="*/ 10 w 323"/>
                <a:gd name="T79" fmla="*/ 7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58 w 1844"/>
                <a:gd name="T1" fmla="*/ 30 h 2249"/>
                <a:gd name="T2" fmla="*/ 58 w 1844"/>
                <a:gd name="T3" fmla="*/ 30 h 2249"/>
                <a:gd name="T4" fmla="*/ 57 w 1844"/>
                <a:gd name="T5" fmla="*/ 30 h 2249"/>
                <a:gd name="T6" fmla="*/ 57 w 1844"/>
                <a:gd name="T7" fmla="*/ 30 h 2249"/>
                <a:gd name="T8" fmla="*/ 57 w 1844"/>
                <a:gd name="T9" fmla="*/ 31 h 2249"/>
                <a:gd name="T10" fmla="*/ 57 w 1844"/>
                <a:gd name="T11" fmla="*/ 34 h 2249"/>
                <a:gd name="T12" fmla="*/ 56 w 1844"/>
                <a:gd name="T13" fmla="*/ 38 h 2249"/>
                <a:gd name="T14" fmla="*/ 54 w 1844"/>
                <a:gd name="T15" fmla="*/ 41 h 2249"/>
                <a:gd name="T16" fmla="*/ 52 w 1844"/>
                <a:gd name="T17" fmla="*/ 44 h 2249"/>
                <a:gd name="T18" fmla="*/ 50 w 1844"/>
                <a:gd name="T19" fmla="*/ 46 h 2249"/>
                <a:gd name="T20" fmla="*/ 48 w 1844"/>
                <a:gd name="T21" fmla="*/ 48 h 2249"/>
                <a:gd name="T22" fmla="*/ 47 w 1844"/>
                <a:gd name="T23" fmla="*/ 49 h 2249"/>
                <a:gd name="T24" fmla="*/ 46 w 1844"/>
                <a:gd name="T25" fmla="*/ 50 h 2249"/>
                <a:gd name="T26" fmla="*/ 49 w 1844"/>
                <a:gd name="T27" fmla="*/ 65 h 2249"/>
                <a:gd name="T28" fmla="*/ 22 w 1844"/>
                <a:gd name="T29" fmla="*/ 59 h 2249"/>
                <a:gd name="T30" fmla="*/ 9 w 1844"/>
                <a:gd name="T31" fmla="*/ 37 h 2249"/>
                <a:gd name="T32" fmla="*/ 11 w 1844"/>
                <a:gd name="T33" fmla="*/ 15 h 2249"/>
                <a:gd name="T34" fmla="*/ 9 w 1844"/>
                <a:gd name="T35" fmla="*/ 6 h 2249"/>
                <a:gd name="T36" fmla="*/ 11 w 1844"/>
                <a:gd name="T37" fmla="*/ 5 h 2249"/>
                <a:gd name="T38" fmla="*/ 12 w 1844"/>
                <a:gd name="T39" fmla="*/ 4 h 2249"/>
                <a:gd name="T40" fmla="*/ 15 w 1844"/>
                <a:gd name="T41" fmla="*/ 3 h 2249"/>
                <a:gd name="T42" fmla="*/ 17 w 1844"/>
                <a:gd name="T43" fmla="*/ 2 h 2249"/>
                <a:gd name="T44" fmla="*/ 21 w 1844"/>
                <a:gd name="T45" fmla="*/ 1 h 2249"/>
                <a:gd name="T46" fmla="*/ 24 w 1844"/>
                <a:gd name="T47" fmla="*/ 1 h 2249"/>
                <a:gd name="T48" fmla="*/ 27 w 1844"/>
                <a:gd name="T49" fmla="*/ 0 h 2249"/>
                <a:gd name="T50" fmla="*/ 29 w 1844"/>
                <a:gd name="T51" fmla="*/ 0 h 2249"/>
                <a:gd name="T52" fmla="*/ 25 w 1844"/>
                <a:gd name="T53" fmla="*/ 0 h 2249"/>
                <a:gd name="T54" fmla="*/ 21 w 1844"/>
                <a:gd name="T55" fmla="*/ 0 h 2249"/>
                <a:gd name="T56" fmla="*/ 18 w 1844"/>
                <a:gd name="T57" fmla="*/ 1 h 2249"/>
                <a:gd name="T58" fmla="*/ 15 w 1844"/>
                <a:gd name="T59" fmla="*/ 2 h 2249"/>
                <a:gd name="T60" fmla="*/ 12 w 1844"/>
                <a:gd name="T61" fmla="*/ 4 h 2249"/>
                <a:gd name="T62" fmla="*/ 10 w 1844"/>
                <a:gd name="T63" fmla="*/ 5 h 2249"/>
                <a:gd name="T64" fmla="*/ 9 w 1844"/>
                <a:gd name="T65" fmla="*/ 5 h 2249"/>
                <a:gd name="T66" fmla="*/ 8 w 1844"/>
                <a:gd name="T67" fmla="*/ 6 h 2249"/>
                <a:gd name="T68" fmla="*/ 10 w 1844"/>
                <a:gd name="T69" fmla="*/ 15 h 2249"/>
                <a:gd name="T70" fmla="*/ 8 w 1844"/>
                <a:gd name="T71" fmla="*/ 38 h 2249"/>
                <a:gd name="T72" fmla="*/ 21 w 1844"/>
                <a:gd name="T73" fmla="*/ 59 h 2249"/>
                <a:gd name="T74" fmla="*/ 50 w 1844"/>
                <a:gd name="T75" fmla="*/ 66 h 2249"/>
                <a:gd name="T76" fmla="*/ 47 w 1844"/>
                <a:gd name="T77" fmla="*/ 50 h 2249"/>
                <a:gd name="T78" fmla="*/ 49 w 1844"/>
                <a:gd name="T79" fmla="*/ 49 h 2249"/>
                <a:gd name="T80" fmla="*/ 50 w 1844"/>
                <a:gd name="T81" fmla="*/ 47 h 2249"/>
                <a:gd name="T82" fmla="*/ 53 w 1844"/>
                <a:gd name="T83" fmla="*/ 45 h 2249"/>
                <a:gd name="T84" fmla="*/ 55 w 1844"/>
                <a:gd name="T85" fmla="*/ 42 h 2249"/>
                <a:gd name="T86" fmla="*/ 56 w 1844"/>
                <a:gd name="T87" fmla="*/ 39 h 2249"/>
                <a:gd name="T88" fmla="*/ 58 w 1844"/>
                <a:gd name="T89" fmla="*/ 36 h 2249"/>
                <a:gd name="T90" fmla="*/ 58 w 1844"/>
                <a:gd name="T91" fmla="*/ 32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1490663" y="525463"/>
            <a:ext cx="152400" cy="152400"/>
            <a:chOff x="2452" y="2971"/>
            <a:chExt cx="476" cy="476"/>
          </a:xfrm>
        </p:grpSpPr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24 w 952"/>
                <a:gd name="T1" fmla="*/ 22 h 952"/>
                <a:gd name="T2" fmla="*/ 24 w 952"/>
                <a:gd name="T3" fmla="*/ 23 h 952"/>
                <a:gd name="T4" fmla="*/ 23 w 952"/>
                <a:gd name="T5" fmla="*/ 23 h 952"/>
                <a:gd name="T6" fmla="*/ 24 w 952"/>
                <a:gd name="T7" fmla="*/ 27 h 952"/>
                <a:gd name="T8" fmla="*/ 17 w 952"/>
                <a:gd name="T9" fmla="*/ 26 h 952"/>
                <a:gd name="T10" fmla="*/ 16 w 952"/>
                <a:gd name="T11" fmla="*/ 26 h 952"/>
                <a:gd name="T12" fmla="*/ 16 w 952"/>
                <a:gd name="T13" fmla="*/ 26 h 952"/>
                <a:gd name="T14" fmla="*/ 16 w 952"/>
                <a:gd name="T15" fmla="*/ 26 h 952"/>
                <a:gd name="T16" fmla="*/ 15 w 952"/>
                <a:gd name="T17" fmla="*/ 26 h 952"/>
                <a:gd name="T18" fmla="*/ 15 w 952"/>
                <a:gd name="T19" fmla="*/ 26 h 952"/>
                <a:gd name="T20" fmla="*/ 7 w 952"/>
                <a:gd name="T21" fmla="*/ 28 h 952"/>
                <a:gd name="T22" fmla="*/ 9 w 952"/>
                <a:gd name="T23" fmla="*/ 24 h 952"/>
                <a:gd name="T24" fmla="*/ 8 w 952"/>
                <a:gd name="T25" fmla="*/ 23 h 952"/>
                <a:gd name="T26" fmla="*/ 8 w 952"/>
                <a:gd name="T27" fmla="*/ 23 h 952"/>
                <a:gd name="T28" fmla="*/ 3 w 952"/>
                <a:gd name="T29" fmla="*/ 25 h 952"/>
                <a:gd name="T30" fmla="*/ 5 w 952"/>
                <a:gd name="T31" fmla="*/ 17 h 952"/>
                <a:gd name="T32" fmla="*/ 5 w 952"/>
                <a:gd name="T33" fmla="*/ 16 h 952"/>
                <a:gd name="T34" fmla="*/ 5 w 952"/>
                <a:gd name="T35" fmla="*/ 16 h 952"/>
                <a:gd name="T36" fmla="*/ 5 w 952"/>
                <a:gd name="T37" fmla="*/ 15 h 952"/>
                <a:gd name="T38" fmla="*/ 3 w 952"/>
                <a:gd name="T39" fmla="*/ 7 h 952"/>
                <a:gd name="T40" fmla="*/ 7 w 952"/>
                <a:gd name="T41" fmla="*/ 9 h 952"/>
                <a:gd name="T42" fmla="*/ 7 w 952"/>
                <a:gd name="T43" fmla="*/ 8 h 952"/>
                <a:gd name="T44" fmla="*/ 8 w 952"/>
                <a:gd name="T45" fmla="*/ 8 h 952"/>
                <a:gd name="T46" fmla="*/ 6 w 952"/>
                <a:gd name="T47" fmla="*/ 3 h 952"/>
                <a:gd name="T48" fmla="*/ 14 w 952"/>
                <a:gd name="T49" fmla="*/ 5 h 952"/>
                <a:gd name="T50" fmla="*/ 14 w 952"/>
                <a:gd name="T51" fmla="*/ 5 h 952"/>
                <a:gd name="T52" fmla="*/ 15 w 952"/>
                <a:gd name="T53" fmla="*/ 5 h 952"/>
                <a:gd name="T54" fmla="*/ 15 w 952"/>
                <a:gd name="T55" fmla="*/ 5 h 952"/>
                <a:gd name="T56" fmla="*/ 15 w 952"/>
                <a:gd name="T57" fmla="*/ 5 h 952"/>
                <a:gd name="T58" fmla="*/ 16 w 952"/>
                <a:gd name="T59" fmla="*/ 5 h 952"/>
                <a:gd name="T60" fmla="*/ 23 w 952"/>
                <a:gd name="T61" fmla="*/ 3 h 952"/>
                <a:gd name="T62" fmla="*/ 22 w 952"/>
                <a:gd name="T63" fmla="*/ 7 h 952"/>
                <a:gd name="T64" fmla="*/ 23 w 952"/>
                <a:gd name="T65" fmla="*/ 7 h 952"/>
                <a:gd name="T66" fmla="*/ 23 w 952"/>
                <a:gd name="T67" fmla="*/ 8 h 952"/>
                <a:gd name="T68" fmla="*/ 27 w 952"/>
                <a:gd name="T69" fmla="*/ 6 h 952"/>
                <a:gd name="T70" fmla="*/ 26 w 952"/>
                <a:gd name="T71" fmla="*/ 14 h 952"/>
                <a:gd name="T72" fmla="*/ 26 w 952"/>
                <a:gd name="T73" fmla="*/ 14 h 952"/>
                <a:gd name="T74" fmla="*/ 26 w 952"/>
                <a:gd name="T75" fmla="*/ 15 h 952"/>
                <a:gd name="T76" fmla="*/ 26 w 952"/>
                <a:gd name="T77" fmla="*/ 16 h 952"/>
                <a:gd name="T78" fmla="*/ 28 w 952"/>
                <a:gd name="T79" fmla="*/ 23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7 w 290"/>
                <a:gd name="T1" fmla="*/ 9 h 292"/>
                <a:gd name="T2" fmla="*/ 8 w 290"/>
                <a:gd name="T3" fmla="*/ 9 h 292"/>
                <a:gd name="T4" fmla="*/ 8 w 290"/>
                <a:gd name="T5" fmla="*/ 8 h 292"/>
                <a:gd name="T6" fmla="*/ 9 w 290"/>
                <a:gd name="T7" fmla="*/ 7 h 292"/>
                <a:gd name="T8" fmla="*/ 9 w 290"/>
                <a:gd name="T9" fmla="*/ 7 h 292"/>
                <a:gd name="T10" fmla="*/ 10 w 290"/>
                <a:gd name="T11" fmla="*/ 6 h 292"/>
                <a:gd name="T12" fmla="*/ 10 w 290"/>
                <a:gd name="T13" fmla="*/ 5 h 292"/>
                <a:gd name="T14" fmla="*/ 9 w 290"/>
                <a:gd name="T15" fmla="*/ 4 h 292"/>
                <a:gd name="T16" fmla="*/ 9 w 290"/>
                <a:gd name="T17" fmla="*/ 3 h 292"/>
                <a:gd name="T18" fmla="*/ 9 w 290"/>
                <a:gd name="T19" fmla="*/ 2 h 292"/>
                <a:gd name="T20" fmla="*/ 8 w 290"/>
                <a:gd name="T21" fmla="*/ 2 h 292"/>
                <a:gd name="T22" fmla="*/ 7 w 290"/>
                <a:gd name="T23" fmla="*/ 1 h 292"/>
                <a:gd name="T24" fmla="*/ 7 w 290"/>
                <a:gd name="T25" fmla="*/ 1 h 292"/>
                <a:gd name="T26" fmla="*/ 6 w 290"/>
                <a:gd name="T27" fmla="*/ 1 h 292"/>
                <a:gd name="T28" fmla="*/ 5 w 290"/>
                <a:gd name="T29" fmla="*/ 0 h 292"/>
                <a:gd name="T30" fmla="*/ 4 w 290"/>
                <a:gd name="T31" fmla="*/ 1 h 292"/>
                <a:gd name="T32" fmla="*/ 3 w 290"/>
                <a:gd name="T33" fmla="*/ 1 h 292"/>
                <a:gd name="T34" fmla="*/ 2 w 290"/>
                <a:gd name="T35" fmla="*/ 1 h 292"/>
                <a:gd name="T36" fmla="*/ 2 w 290"/>
                <a:gd name="T37" fmla="*/ 2 h 292"/>
                <a:gd name="T38" fmla="*/ 1 w 290"/>
                <a:gd name="T39" fmla="*/ 3 h 292"/>
                <a:gd name="T40" fmla="*/ 1 w 290"/>
                <a:gd name="T41" fmla="*/ 4 h 292"/>
                <a:gd name="T42" fmla="*/ 1 w 290"/>
                <a:gd name="T43" fmla="*/ 4 h 292"/>
                <a:gd name="T44" fmla="*/ 0 w 290"/>
                <a:gd name="T45" fmla="*/ 5 h 292"/>
                <a:gd name="T46" fmla="*/ 1 w 290"/>
                <a:gd name="T47" fmla="*/ 6 h 292"/>
                <a:gd name="T48" fmla="*/ 1 w 290"/>
                <a:gd name="T49" fmla="*/ 7 h 292"/>
                <a:gd name="T50" fmla="*/ 1 w 290"/>
                <a:gd name="T51" fmla="*/ 8 h 292"/>
                <a:gd name="T52" fmla="*/ 2 w 290"/>
                <a:gd name="T53" fmla="*/ 8 h 292"/>
                <a:gd name="T54" fmla="*/ 3 w 290"/>
                <a:gd name="T55" fmla="*/ 9 h 292"/>
                <a:gd name="T56" fmla="*/ 3 w 290"/>
                <a:gd name="T57" fmla="*/ 9 h 292"/>
                <a:gd name="T58" fmla="*/ 4 w 290"/>
                <a:gd name="T59" fmla="*/ 10 h 292"/>
                <a:gd name="T60" fmla="*/ 5 w 290"/>
                <a:gd name="T61" fmla="*/ 10 h 292"/>
                <a:gd name="T62" fmla="*/ 6 w 290"/>
                <a:gd name="T63" fmla="*/ 9 h 292"/>
                <a:gd name="T64" fmla="*/ 7 w 290"/>
                <a:gd name="T65" fmla="*/ 9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1566863" y="644525"/>
            <a:ext cx="152400" cy="152400"/>
            <a:chOff x="928" y="2970"/>
            <a:chExt cx="382" cy="382"/>
          </a:xfrm>
        </p:grpSpPr>
        <p:sp>
          <p:nvSpPr>
            <p:cNvPr id="6155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18 w 765"/>
                <a:gd name="T1" fmla="*/ 19 h 764"/>
                <a:gd name="T2" fmla="*/ 17 w 765"/>
                <a:gd name="T3" fmla="*/ 19 h 764"/>
                <a:gd name="T4" fmla="*/ 17 w 765"/>
                <a:gd name="T5" fmla="*/ 20 h 764"/>
                <a:gd name="T6" fmla="*/ 18 w 765"/>
                <a:gd name="T7" fmla="*/ 23 h 764"/>
                <a:gd name="T8" fmla="*/ 12 w 765"/>
                <a:gd name="T9" fmla="*/ 21 h 764"/>
                <a:gd name="T10" fmla="*/ 11 w 765"/>
                <a:gd name="T11" fmla="*/ 21 h 764"/>
                <a:gd name="T12" fmla="*/ 10 w 765"/>
                <a:gd name="T13" fmla="*/ 21 h 764"/>
                <a:gd name="T14" fmla="*/ 10 w 765"/>
                <a:gd name="T15" fmla="*/ 21 h 764"/>
                <a:gd name="T16" fmla="*/ 4 w 765"/>
                <a:gd name="T17" fmla="*/ 22 h 764"/>
                <a:gd name="T18" fmla="*/ 5 w 765"/>
                <a:gd name="T19" fmla="*/ 19 h 764"/>
                <a:gd name="T20" fmla="*/ 5 w 765"/>
                <a:gd name="T21" fmla="*/ 18 h 764"/>
                <a:gd name="T22" fmla="*/ 4 w 765"/>
                <a:gd name="T23" fmla="*/ 18 h 764"/>
                <a:gd name="T24" fmla="*/ 1 w 765"/>
                <a:gd name="T25" fmla="*/ 18 h 764"/>
                <a:gd name="T26" fmla="*/ 3 w 765"/>
                <a:gd name="T27" fmla="*/ 13 h 764"/>
                <a:gd name="T28" fmla="*/ 3 w 765"/>
                <a:gd name="T29" fmla="*/ 12 h 764"/>
                <a:gd name="T30" fmla="*/ 3 w 765"/>
                <a:gd name="T31" fmla="*/ 11 h 764"/>
                <a:gd name="T32" fmla="*/ 3 w 765"/>
                <a:gd name="T33" fmla="*/ 11 h 764"/>
                <a:gd name="T34" fmla="*/ 2 w 765"/>
                <a:gd name="T35" fmla="*/ 5 h 764"/>
                <a:gd name="T36" fmla="*/ 5 w 765"/>
                <a:gd name="T37" fmla="*/ 6 h 764"/>
                <a:gd name="T38" fmla="*/ 6 w 765"/>
                <a:gd name="T39" fmla="*/ 6 h 764"/>
                <a:gd name="T40" fmla="*/ 6 w 765"/>
                <a:gd name="T41" fmla="*/ 5 h 764"/>
                <a:gd name="T42" fmla="*/ 5 w 765"/>
                <a:gd name="T43" fmla="*/ 2 h 764"/>
                <a:gd name="T44" fmla="*/ 11 w 765"/>
                <a:gd name="T45" fmla="*/ 4 h 764"/>
                <a:gd name="T46" fmla="*/ 12 w 765"/>
                <a:gd name="T47" fmla="*/ 4 h 764"/>
                <a:gd name="T48" fmla="*/ 13 w 765"/>
                <a:gd name="T49" fmla="*/ 4 h 764"/>
                <a:gd name="T50" fmla="*/ 13 w 765"/>
                <a:gd name="T51" fmla="*/ 4 h 764"/>
                <a:gd name="T52" fmla="*/ 19 w 765"/>
                <a:gd name="T53" fmla="*/ 3 h 764"/>
                <a:gd name="T54" fmla="*/ 18 w 765"/>
                <a:gd name="T55" fmla="*/ 6 h 764"/>
                <a:gd name="T56" fmla="*/ 18 w 765"/>
                <a:gd name="T57" fmla="*/ 7 h 764"/>
                <a:gd name="T58" fmla="*/ 19 w 765"/>
                <a:gd name="T59" fmla="*/ 7 h 764"/>
                <a:gd name="T60" fmla="*/ 22 w 765"/>
                <a:gd name="T61" fmla="*/ 6 h 764"/>
                <a:gd name="T62" fmla="*/ 20 w 765"/>
                <a:gd name="T63" fmla="*/ 12 h 764"/>
                <a:gd name="T64" fmla="*/ 20 w 765"/>
                <a:gd name="T65" fmla="*/ 13 h 764"/>
                <a:gd name="T66" fmla="*/ 20 w 765"/>
                <a:gd name="T67" fmla="*/ 14 h 764"/>
                <a:gd name="T68" fmla="*/ 20 w 765"/>
                <a:gd name="T69" fmla="*/ 14 h 764"/>
                <a:gd name="T70" fmla="*/ 21 w 765"/>
                <a:gd name="T71" fmla="*/ 2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4 w 231"/>
                <a:gd name="T1" fmla="*/ 7 h 231"/>
                <a:gd name="T2" fmla="*/ 5 w 231"/>
                <a:gd name="T3" fmla="*/ 6 h 231"/>
                <a:gd name="T4" fmla="*/ 5 w 231"/>
                <a:gd name="T5" fmla="*/ 6 h 231"/>
                <a:gd name="T6" fmla="*/ 6 w 231"/>
                <a:gd name="T7" fmla="*/ 5 h 231"/>
                <a:gd name="T8" fmla="*/ 6 w 231"/>
                <a:gd name="T9" fmla="*/ 5 h 231"/>
                <a:gd name="T10" fmla="*/ 7 w 231"/>
                <a:gd name="T11" fmla="*/ 4 h 231"/>
                <a:gd name="T12" fmla="*/ 7 w 231"/>
                <a:gd name="T13" fmla="*/ 3 h 231"/>
                <a:gd name="T14" fmla="*/ 7 w 231"/>
                <a:gd name="T15" fmla="*/ 3 h 231"/>
                <a:gd name="T16" fmla="*/ 7 w 231"/>
                <a:gd name="T17" fmla="*/ 2 h 231"/>
                <a:gd name="T18" fmla="*/ 6 w 231"/>
                <a:gd name="T19" fmla="*/ 1 h 231"/>
                <a:gd name="T20" fmla="*/ 6 w 231"/>
                <a:gd name="T21" fmla="*/ 1 h 231"/>
                <a:gd name="T22" fmla="*/ 5 w 231"/>
                <a:gd name="T23" fmla="*/ 0 h 231"/>
                <a:gd name="T24" fmla="*/ 5 w 231"/>
                <a:gd name="T25" fmla="*/ 0 h 231"/>
                <a:gd name="T26" fmla="*/ 4 w 231"/>
                <a:gd name="T27" fmla="*/ 0 h 231"/>
                <a:gd name="T28" fmla="*/ 3 w 231"/>
                <a:gd name="T29" fmla="*/ 0 h 231"/>
                <a:gd name="T30" fmla="*/ 3 w 231"/>
                <a:gd name="T31" fmla="*/ 0 h 231"/>
                <a:gd name="T32" fmla="*/ 2 w 231"/>
                <a:gd name="T33" fmla="*/ 0 h 231"/>
                <a:gd name="T34" fmla="*/ 1 w 231"/>
                <a:gd name="T35" fmla="*/ 0 h 231"/>
                <a:gd name="T36" fmla="*/ 1 w 231"/>
                <a:gd name="T37" fmla="*/ 0 h 231"/>
                <a:gd name="T38" fmla="*/ 0 w 231"/>
                <a:gd name="T39" fmla="*/ 1 h 231"/>
                <a:gd name="T40" fmla="*/ 0 w 231"/>
                <a:gd name="T41" fmla="*/ 1 h 231"/>
                <a:gd name="T42" fmla="*/ 0 w 231"/>
                <a:gd name="T43" fmla="*/ 2 h 231"/>
                <a:gd name="T44" fmla="*/ 0 w 231"/>
                <a:gd name="T45" fmla="*/ 3 h 231"/>
                <a:gd name="T46" fmla="*/ 0 w 231"/>
                <a:gd name="T47" fmla="*/ 4 h 231"/>
                <a:gd name="T48" fmla="*/ 0 w 231"/>
                <a:gd name="T49" fmla="*/ 4 h 231"/>
                <a:gd name="T50" fmla="*/ 0 w 231"/>
                <a:gd name="T51" fmla="*/ 5 h 231"/>
                <a:gd name="T52" fmla="*/ 0 w 231"/>
                <a:gd name="T53" fmla="*/ 5 h 231"/>
                <a:gd name="T54" fmla="*/ 1 w 231"/>
                <a:gd name="T55" fmla="*/ 6 h 231"/>
                <a:gd name="T56" fmla="*/ 1 w 231"/>
                <a:gd name="T57" fmla="*/ 6 h 231"/>
                <a:gd name="T58" fmla="*/ 2 w 231"/>
                <a:gd name="T59" fmla="*/ 7 h 231"/>
                <a:gd name="T60" fmla="*/ 3 w 231"/>
                <a:gd name="T61" fmla="*/ 7 h 231"/>
                <a:gd name="T62" fmla="*/ 4 w 231"/>
                <a:gd name="T63" fmla="*/ 7 h 231"/>
                <a:gd name="T64" fmla="*/ 4 w 231"/>
                <a:gd name="T65" fmla="*/ 7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466" name="Group 18"/>
          <p:cNvGrpSpPr>
            <a:grpSpLocks/>
          </p:cNvGrpSpPr>
          <p:nvPr/>
        </p:nvGrpSpPr>
        <p:grpSpPr bwMode="auto">
          <a:xfrm>
            <a:off x="1643063" y="471488"/>
            <a:ext cx="228600" cy="228600"/>
            <a:chOff x="1113" y="3500"/>
            <a:chExt cx="383" cy="382"/>
          </a:xfrm>
        </p:grpSpPr>
        <p:sp>
          <p:nvSpPr>
            <p:cNvPr id="6153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19 w 766"/>
                <a:gd name="T1" fmla="*/ 18 h 765"/>
                <a:gd name="T2" fmla="*/ 18 w 766"/>
                <a:gd name="T3" fmla="*/ 18 h 765"/>
                <a:gd name="T4" fmla="*/ 18 w 766"/>
                <a:gd name="T5" fmla="*/ 19 h 765"/>
                <a:gd name="T6" fmla="*/ 18 w 766"/>
                <a:gd name="T7" fmla="*/ 22 h 765"/>
                <a:gd name="T8" fmla="*/ 13 w 766"/>
                <a:gd name="T9" fmla="*/ 20 h 765"/>
                <a:gd name="T10" fmla="*/ 12 w 766"/>
                <a:gd name="T11" fmla="*/ 20 h 765"/>
                <a:gd name="T12" fmla="*/ 11 w 766"/>
                <a:gd name="T13" fmla="*/ 20 h 765"/>
                <a:gd name="T14" fmla="*/ 11 w 766"/>
                <a:gd name="T15" fmla="*/ 20 h 765"/>
                <a:gd name="T16" fmla="*/ 5 w 766"/>
                <a:gd name="T17" fmla="*/ 21 h 765"/>
                <a:gd name="T18" fmla="*/ 6 w 766"/>
                <a:gd name="T19" fmla="*/ 18 h 765"/>
                <a:gd name="T20" fmla="*/ 6 w 766"/>
                <a:gd name="T21" fmla="*/ 17 h 765"/>
                <a:gd name="T22" fmla="*/ 5 w 766"/>
                <a:gd name="T23" fmla="*/ 17 h 765"/>
                <a:gd name="T24" fmla="*/ 2 w 766"/>
                <a:gd name="T25" fmla="*/ 18 h 765"/>
                <a:gd name="T26" fmla="*/ 4 w 766"/>
                <a:gd name="T27" fmla="*/ 12 h 765"/>
                <a:gd name="T28" fmla="*/ 4 w 766"/>
                <a:gd name="T29" fmla="*/ 11 h 765"/>
                <a:gd name="T30" fmla="*/ 4 w 766"/>
                <a:gd name="T31" fmla="*/ 10 h 765"/>
                <a:gd name="T32" fmla="*/ 4 w 766"/>
                <a:gd name="T33" fmla="*/ 10 h 765"/>
                <a:gd name="T34" fmla="*/ 3 w 766"/>
                <a:gd name="T35" fmla="*/ 4 h 765"/>
                <a:gd name="T36" fmla="*/ 6 w 766"/>
                <a:gd name="T37" fmla="*/ 5 h 765"/>
                <a:gd name="T38" fmla="*/ 7 w 766"/>
                <a:gd name="T39" fmla="*/ 5 h 765"/>
                <a:gd name="T40" fmla="*/ 7 w 766"/>
                <a:gd name="T41" fmla="*/ 5 h 765"/>
                <a:gd name="T42" fmla="*/ 6 w 766"/>
                <a:gd name="T43" fmla="*/ 1 h 765"/>
                <a:gd name="T44" fmla="*/ 12 w 766"/>
                <a:gd name="T45" fmla="*/ 3 h 765"/>
                <a:gd name="T46" fmla="*/ 13 w 766"/>
                <a:gd name="T47" fmla="*/ 3 h 765"/>
                <a:gd name="T48" fmla="*/ 14 w 766"/>
                <a:gd name="T49" fmla="*/ 3 h 765"/>
                <a:gd name="T50" fmla="*/ 14 w 766"/>
                <a:gd name="T51" fmla="*/ 3 h 765"/>
                <a:gd name="T52" fmla="*/ 20 w 766"/>
                <a:gd name="T53" fmla="*/ 2 h 765"/>
                <a:gd name="T54" fmla="*/ 19 w 766"/>
                <a:gd name="T55" fmla="*/ 5 h 765"/>
                <a:gd name="T56" fmla="*/ 19 w 766"/>
                <a:gd name="T57" fmla="*/ 6 h 765"/>
                <a:gd name="T58" fmla="*/ 20 w 766"/>
                <a:gd name="T59" fmla="*/ 6 h 765"/>
                <a:gd name="T60" fmla="*/ 23 w 766"/>
                <a:gd name="T61" fmla="*/ 5 h 765"/>
                <a:gd name="T62" fmla="*/ 21 w 766"/>
                <a:gd name="T63" fmla="*/ 11 h 765"/>
                <a:gd name="T64" fmla="*/ 21 w 766"/>
                <a:gd name="T65" fmla="*/ 12 h 765"/>
                <a:gd name="T66" fmla="*/ 21 w 766"/>
                <a:gd name="T67" fmla="*/ 13 h 765"/>
                <a:gd name="T68" fmla="*/ 21 w 766"/>
                <a:gd name="T69" fmla="*/ 13 h 765"/>
                <a:gd name="T70" fmla="*/ 22 w 766"/>
                <a:gd name="T71" fmla="*/ 1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5 w 232"/>
                <a:gd name="T1" fmla="*/ 8 h 231"/>
                <a:gd name="T2" fmla="*/ 6 w 232"/>
                <a:gd name="T3" fmla="*/ 7 h 231"/>
                <a:gd name="T4" fmla="*/ 6 w 232"/>
                <a:gd name="T5" fmla="*/ 7 h 231"/>
                <a:gd name="T6" fmla="*/ 7 w 232"/>
                <a:gd name="T7" fmla="*/ 6 h 231"/>
                <a:gd name="T8" fmla="*/ 7 w 232"/>
                <a:gd name="T9" fmla="*/ 6 h 231"/>
                <a:gd name="T10" fmla="*/ 8 w 232"/>
                <a:gd name="T11" fmla="*/ 5 h 231"/>
                <a:gd name="T12" fmla="*/ 8 w 232"/>
                <a:gd name="T13" fmla="*/ 4 h 231"/>
                <a:gd name="T14" fmla="*/ 8 w 232"/>
                <a:gd name="T15" fmla="*/ 4 h 231"/>
                <a:gd name="T16" fmla="*/ 8 w 232"/>
                <a:gd name="T17" fmla="*/ 3 h 231"/>
                <a:gd name="T18" fmla="*/ 7 w 232"/>
                <a:gd name="T19" fmla="*/ 2 h 231"/>
                <a:gd name="T20" fmla="*/ 7 w 232"/>
                <a:gd name="T21" fmla="*/ 2 h 231"/>
                <a:gd name="T22" fmla="*/ 6 w 232"/>
                <a:gd name="T23" fmla="*/ 1 h 231"/>
                <a:gd name="T24" fmla="*/ 6 w 232"/>
                <a:gd name="T25" fmla="*/ 1 h 231"/>
                <a:gd name="T26" fmla="*/ 5 w 232"/>
                <a:gd name="T27" fmla="*/ 1 h 231"/>
                <a:gd name="T28" fmla="*/ 4 w 232"/>
                <a:gd name="T29" fmla="*/ 0 h 231"/>
                <a:gd name="T30" fmla="*/ 4 w 232"/>
                <a:gd name="T31" fmla="*/ 0 h 231"/>
                <a:gd name="T32" fmla="*/ 3 w 232"/>
                <a:gd name="T33" fmla="*/ 1 h 231"/>
                <a:gd name="T34" fmla="*/ 2 w 232"/>
                <a:gd name="T35" fmla="*/ 1 h 231"/>
                <a:gd name="T36" fmla="*/ 2 w 232"/>
                <a:gd name="T37" fmla="*/ 1 h 231"/>
                <a:gd name="T38" fmla="*/ 1 w 232"/>
                <a:gd name="T39" fmla="*/ 2 h 231"/>
                <a:gd name="T40" fmla="*/ 1 w 232"/>
                <a:gd name="T41" fmla="*/ 2 h 231"/>
                <a:gd name="T42" fmla="*/ 1 w 232"/>
                <a:gd name="T43" fmla="*/ 3 h 231"/>
                <a:gd name="T44" fmla="*/ 0 w 232"/>
                <a:gd name="T45" fmla="*/ 4 h 231"/>
                <a:gd name="T46" fmla="*/ 0 w 232"/>
                <a:gd name="T47" fmla="*/ 4 h 231"/>
                <a:gd name="T48" fmla="*/ 1 w 232"/>
                <a:gd name="T49" fmla="*/ 5 h 231"/>
                <a:gd name="T50" fmla="*/ 1 w 232"/>
                <a:gd name="T51" fmla="*/ 6 h 231"/>
                <a:gd name="T52" fmla="*/ 1 w 232"/>
                <a:gd name="T53" fmla="*/ 6 h 231"/>
                <a:gd name="T54" fmla="*/ 2 w 232"/>
                <a:gd name="T55" fmla="*/ 7 h 231"/>
                <a:gd name="T56" fmla="*/ 2 w 232"/>
                <a:gd name="T57" fmla="*/ 7 h 231"/>
                <a:gd name="T58" fmla="*/ 3 w 232"/>
                <a:gd name="T59" fmla="*/ 8 h 231"/>
                <a:gd name="T60" fmla="*/ 4 w 232"/>
                <a:gd name="T61" fmla="*/ 8 h 231"/>
                <a:gd name="T62" fmla="*/ 5 w 232"/>
                <a:gd name="T63" fmla="*/ 8 h 231"/>
                <a:gd name="T64" fmla="*/ 5 w 232"/>
                <a:gd name="T65" fmla="*/ 8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14400" y="158115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Primitive data types &amp; objects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Declare (make space for) arrays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Instantiate (create) arrays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Initialize (give values to) arrays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Out of Bounds Error (remember that computers start counting at zero)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buClr>
                <a:srgbClr val="000000"/>
              </a:buClr>
              <a:buSzPct val="120000"/>
              <a:buFont typeface="Times" charset="0"/>
              <a:buChar char="•"/>
              <a:defRPr/>
            </a:pPr>
            <a:r>
              <a:rPr lang="en-US" sz="3000" kern="0" dirty="0" err="1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jGRASP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ＭＳ Ｐゴシック" charset="-128"/>
                <a:cs typeface="+mn-cs"/>
              </a:rPr>
              <a:t> IDE and example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74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96863"/>
            <a:ext cx="7772400" cy="1101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Arrays</a:t>
            </a:r>
            <a:endParaRPr lang="en-US" dirty="0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03288" y="1385888"/>
            <a:ext cx="6400800" cy="1314450"/>
          </a:xfrm>
        </p:spPr>
        <p:txBody>
          <a:bodyPr/>
          <a:lstStyle/>
          <a:p>
            <a:pPr marL="347663" indent="-347663" algn="l" eaLnBrk="1" hangingPunct="1">
              <a:buFont typeface="Arial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array</a:t>
            </a:r>
            <a:r>
              <a:rPr lang="en-US" smtClean="0">
                <a:ea typeface="ＭＳ Ｐゴシック" pitchFamily="34" charset="-128"/>
              </a:rPr>
              <a:t> is a numbered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list of data of the same type</a:t>
            </a: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Numbers from 0, 1, 2, 3, …</a:t>
            </a:r>
          </a:p>
          <a:p>
            <a:pPr marL="347663" indent="-347663" algn="l" eaLnBrk="1" hangingPunct="1">
              <a:buFont typeface="Arial" charset="0"/>
              <a:buChar char="•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Easy way to store lots of data</a:t>
            </a: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  <a:p>
            <a:pPr marL="804863" lvl="1" indent="-342900" algn="l" eaLnBrk="1" hangingPunct="1">
              <a:buFont typeface="Wingdings" pitchFamily="2" charset="2"/>
              <a:buChar char="§"/>
              <a:tabLst>
                <a:tab pos="1425575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4580" name="Picture 5" descr="C:\Documents and Settings\LCC\Local Settings\Temporary Internet Files\Content.IE5\4EEOD3U8\MCj023724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743200"/>
            <a:ext cx="16129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Array </a:t>
            </a:r>
            <a:r>
              <a:rPr lang="en-US" b="1" smtClean="0">
                <a:ea typeface="ＭＳ Ｐゴシック" pitchFamily="34" charset="-128"/>
              </a:rPr>
              <a:t>index</a:t>
            </a:r>
            <a:r>
              <a:rPr lang="en-US" smtClean="0">
                <a:ea typeface="ＭＳ Ｐゴシック" pitchFamily="34" charset="-128"/>
              </a:rPr>
              <a:t> (subscript)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 number corresponding to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the position of an element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in an array</a:t>
            </a:r>
          </a:p>
          <a:p>
            <a:pPr marL="1262063" lvl="2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Numbered from 0, 1, 2, . . . N-1, where N is the size  of the array </a:t>
            </a:r>
          </a:p>
        </p:txBody>
      </p:sp>
      <p:pic>
        <p:nvPicPr>
          <p:cNvPr id="30724" name="Picture 5" descr="MCj02309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276350"/>
            <a:ext cx="1663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Array </a:t>
            </a:r>
            <a:r>
              <a:rPr lang="en-US" b="1" smtClean="0">
                <a:ea typeface="ＭＳ Ｐゴシック" pitchFamily="34" charset="-128"/>
              </a:rPr>
              <a:t>element</a:t>
            </a:r>
            <a:endParaRPr lang="en-US" b="1" smtClean="0">
              <a:solidFill>
                <a:srgbClr val="FF3300"/>
              </a:solidFill>
              <a:ea typeface="ＭＳ Ｐゴシック" pitchFamily="34" charset="-128"/>
            </a:endParaRP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 value that is stored                        in an array</a:t>
            </a:r>
          </a:p>
        </p:txBody>
      </p:sp>
      <p:pic>
        <p:nvPicPr>
          <p:cNvPr id="26628" name="Picture 5" descr="MCj02309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276350"/>
            <a:ext cx="1663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of Integers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examScores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77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92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95</a:t>
            </a: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657600" y="1657350"/>
            <a:ext cx="1219200" cy="2895600"/>
            <a:chOff x="2304" y="1440"/>
            <a:chExt cx="768" cy="1824"/>
          </a:xfrm>
        </p:grpSpPr>
        <p:sp>
          <p:nvSpPr>
            <p:cNvPr id="27659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>
              <a:off x="230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0"/>
            <p:cNvSpPr>
              <a:spLocks noChangeShapeType="1"/>
            </p:cNvSpPr>
            <p:nvPr/>
          </p:nvSpPr>
          <p:spPr bwMode="auto">
            <a:xfrm>
              <a:off x="2304" y="23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>
              <a:off x="2304" y="26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>
              <a:off x="2304" y="29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26"/>
            <p:cNvSpPr>
              <a:spLocks noChangeShapeType="1"/>
            </p:cNvSpPr>
            <p:nvPr/>
          </p:nvSpPr>
          <p:spPr bwMode="auto">
            <a:xfrm>
              <a:off x="2640" y="15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27"/>
            <p:cNvSpPr>
              <a:spLocks noChangeShapeType="1"/>
            </p:cNvSpPr>
            <p:nvPr/>
          </p:nvSpPr>
          <p:spPr bwMode="auto">
            <a:xfrm>
              <a:off x="2640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28"/>
            <p:cNvSpPr>
              <a:spLocks noChangeShapeType="1"/>
            </p:cNvSpPr>
            <p:nvPr/>
          </p:nvSpPr>
          <p:spPr bwMode="auto">
            <a:xfrm>
              <a:off x="2640" y="216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9"/>
            <p:cNvSpPr>
              <a:spLocks noChangeShapeType="1"/>
            </p:cNvSpPr>
            <p:nvPr/>
          </p:nvSpPr>
          <p:spPr bwMode="auto">
            <a:xfrm>
              <a:off x="2640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30"/>
            <p:cNvSpPr>
              <a:spLocks noChangeShapeType="1"/>
            </p:cNvSpPr>
            <p:nvPr/>
          </p:nvSpPr>
          <p:spPr bwMode="auto">
            <a:xfrm>
              <a:off x="264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24384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26"/>
          <p:cNvGrpSpPr>
            <a:grpSpLocks/>
          </p:cNvGrpSpPr>
          <p:nvPr/>
        </p:nvGrpSpPr>
        <p:grpSpPr bwMode="auto">
          <a:xfrm>
            <a:off x="2590800" y="4248150"/>
            <a:ext cx="3733800" cy="381000"/>
            <a:chOff x="1632" y="3072"/>
            <a:chExt cx="2352" cy="240"/>
          </a:xfrm>
        </p:grpSpPr>
        <p:sp>
          <p:nvSpPr>
            <p:cNvPr id="27656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 flipH="1" flipV="1">
              <a:off x="3504" y="307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of Doubles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finalGrades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73.56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91.29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55.55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67.02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52363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25146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733800" y="1657350"/>
            <a:ext cx="1219200" cy="2895600"/>
            <a:chOff x="2304" y="1440"/>
            <a:chExt cx="768" cy="1824"/>
          </a:xfrm>
        </p:grpSpPr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2304" y="17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304" y="20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2640" y="16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2640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2640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2640" y="28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30"/>
            <p:cNvSpPr>
              <a:spLocks noChangeShapeType="1"/>
            </p:cNvSpPr>
            <p:nvPr/>
          </p:nvSpPr>
          <p:spPr bwMode="auto">
            <a:xfrm>
              <a:off x="2640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>
              <a:off x="2640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23"/>
          <p:cNvGrpSpPr>
            <a:grpSpLocks/>
          </p:cNvGrpSpPr>
          <p:nvPr/>
        </p:nvGrpSpPr>
        <p:grpSpPr bwMode="auto">
          <a:xfrm>
            <a:off x="2590800" y="4248150"/>
            <a:ext cx="3810000" cy="381000"/>
            <a:chOff x="1632" y="3072"/>
            <a:chExt cx="2400" cy="240"/>
          </a:xfrm>
        </p:grpSpPr>
        <p:sp>
          <p:nvSpPr>
            <p:cNvPr id="28680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23"/>
            <p:cNvSpPr>
              <a:spLocks noChangeShapeType="1"/>
            </p:cNvSpPr>
            <p:nvPr/>
          </p:nvSpPr>
          <p:spPr bwMode="auto">
            <a:xfrm flipH="1" flipV="1">
              <a:off x="3888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34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247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Syntax for an array declaration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DataType [] arrayName;</a:t>
            </a:r>
          </a:p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[] examScores;</a:t>
            </a:r>
          </a:p>
          <a:p>
            <a:pPr marL="804863" lvl="1" indent="-342900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352800" y="47434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5845" name="Picture 13" descr="MCj043164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555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7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2962" grpId="0"/>
      <p:bldP spid="24729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2472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76350"/>
            <a:ext cx="7924800" cy="3371850"/>
          </a:xfrm>
        </p:spPr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ea typeface="ＭＳ Ｐゴシック" pitchFamily="34" charset="-128"/>
              </a:rPr>
              <a:t>declaration</a:t>
            </a:r>
            <a:r>
              <a:rPr lang="en-US" smtClean="0">
                <a:ea typeface="ＭＳ Ｐゴシック" pitchFamily="34" charset="-128"/>
              </a:rPr>
              <a:t> creates a variable that           is used to store the address to an array,     but not the array itself</a:t>
            </a:r>
          </a:p>
          <a:p>
            <a:pPr marL="804863" lvl="1" indent="-342900" eaLnBrk="1" hangingPunct="1"/>
            <a:r>
              <a:rPr lang="en-US" smtClean="0">
                <a:ea typeface="ＭＳ Ｐゴシック" pitchFamily="34" charset="-128"/>
              </a:rPr>
              <a:t>Since arrays are objects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in Java, you must declare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an array variable</a:t>
            </a:r>
            <a:r>
              <a:rPr lang="en-US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(which will later contain the address to the location of the array object)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52800" y="474345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Typewriter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pitchFamily="49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6869" name="Picture 3" descr="C:\Documents and Settings\LCC\Local Settings\Temporary Internet Files\Content.IE5\ZG3XII2V\MCj028554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19350"/>
            <a:ext cx="14208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7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47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29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Declaring Arrays</a:t>
            </a:r>
            <a:endParaRPr 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990600" y="1352550"/>
            <a:ext cx="7315200" cy="3257550"/>
          </a:xfrm>
        </p:spPr>
        <p:txBody>
          <a:bodyPr/>
          <a:lstStyle/>
          <a:p>
            <a:pPr marL="347663" indent="-347663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These declarations create a reference variable with a </a:t>
            </a:r>
            <a:r>
              <a:rPr lang="en-US" b="1" smtClean="0">
                <a:ea typeface="ＭＳ Ｐゴシック" pitchFamily="34" charset="-128"/>
              </a:rPr>
              <a:t>null</a:t>
            </a:r>
            <a:r>
              <a:rPr lang="en-US" smtClean="0">
                <a:ea typeface="ＭＳ Ｐゴシック" pitchFamily="34" charset="-128"/>
              </a:rPr>
              <a:t> value (does not point to an object) 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Integer [] examScores;</a:t>
            </a:r>
            <a:br>
              <a:rPr lang="en-US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examScores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 null</a:t>
            </a:r>
          </a:p>
          <a:p>
            <a:pPr marL="804863" lvl="1" indent="-342900" eaLnBrk="1" hangingPunct="1">
              <a:tabLst>
                <a:tab pos="1425575" algn="l"/>
              </a:tabLst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finalGrades;</a:t>
            </a:r>
            <a:br>
              <a:rPr lang="en-US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finalGrades 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ea typeface="ＭＳ Ｐゴシック" pitchFamily="34" charset="-128"/>
              </a:rPr>
              <a:t>null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62400" y="3276600"/>
            <a:ext cx="11430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125913" y="4225925"/>
            <a:ext cx="1066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37894" name="Picture 7" descr="MCHH0084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59038"/>
            <a:ext cx="1470025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/>
      <p:bldP spid="37892" grpId="0" animBg="1"/>
      <p:bldP spid="378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Syntax for array instantiation (creation)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arrayName = new DataType[SIZE];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SIZE is the number of elements in the array</a:t>
            </a:r>
          </a:p>
        </p:txBody>
      </p:sp>
      <p:pic>
        <p:nvPicPr>
          <p:cNvPr id="41988" name="Picture 21" descr="MCSY00420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143250"/>
            <a:ext cx="171926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final Integer SIZE = 6; </a:t>
            </a:r>
            <a:endParaRPr lang="en-US" b="1" smtClean="0">
              <a:solidFill>
                <a:srgbClr val="0066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examScores = new Integer[SIZE];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finalGrades = new Double[SIZE];</a:t>
            </a:r>
          </a:p>
        </p:txBody>
      </p:sp>
      <p:pic>
        <p:nvPicPr>
          <p:cNvPr id="43012" name="Picture 2" descr="C:\Documents and Settings\LCC\Local Settings\Temporary Internet Files\Content.IE5\K8Y4WP49\MCj043454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398838"/>
            <a:ext cx="11430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Language Basics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620000" cy="1200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You should already know the </a:t>
            </a:r>
            <a:r>
              <a:rPr lang="en-US" b="1" smtClean="0">
                <a:ea typeface="ＭＳ Ｐゴシック" pitchFamily="34" charset="-128"/>
              </a:rPr>
              <a:t>Java language basics</a:t>
            </a:r>
          </a:p>
        </p:txBody>
      </p:sp>
      <p:pic>
        <p:nvPicPr>
          <p:cNvPr id="8196" name="Picture 5" descr="MCj040452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1673225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62000" y="2286000"/>
            <a:ext cx="762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1425575" algn="l"/>
              </a:tabLst>
              <a:defRPr/>
            </a:pP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Objects,  primitive data types,     conditional statements, loops, </a:t>
            </a:r>
            <a:br>
              <a:rPr lang="en-US" sz="2800" kern="0" dirty="0">
                <a:latin typeface="+mn-lt"/>
                <a:ea typeface="ＭＳ Ｐゴシック" charset="-128"/>
                <a:cs typeface="+mn-cs"/>
              </a:rPr>
            </a:b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methods, arrays, exceptions,                  file I/O, classes, inheritance, </a:t>
            </a:r>
            <a:br>
              <a:rPr lang="en-US" sz="2800" kern="0" dirty="0">
                <a:latin typeface="+mn-lt"/>
                <a:ea typeface="ＭＳ Ｐゴシック" charset="-128"/>
                <a:cs typeface="+mn-cs"/>
              </a:rPr>
            </a:br>
            <a:r>
              <a:rPr lang="en-US" sz="2800" kern="0" dirty="0">
                <a:latin typeface="+mn-lt"/>
                <a:ea typeface="ＭＳ Ｐゴシック" charset="-128"/>
                <a:cs typeface="+mn-cs"/>
              </a:rPr>
              <a:t>and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Instantiating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ea typeface="ＭＳ Ｐゴシック" pitchFamily="34" charset="-128"/>
              </a:rPr>
              <a:t>Instantiating</a:t>
            </a:r>
            <a:r>
              <a:rPr lang="en-US" smtClean="0">
                <a:ea typeface="ＭＳ Ｐゴシック" pitchFamily="34" charset="-128"/>
              </a:rPr>
              <a:t> an array </a:t>
            </a:r>
            <a:r>
              <a:rPr lang="en-US" b="1" smtClean="0">
                <a:ea typeface="ＭＳ Ｐゴシック" pitchFamily="34" charset="-128"/>
              </a:rPr>
              <a:t>creates</a:t>
            </a:r>
            <a:r>
              <a:rPr lang="en-US" smtClean="0">
                <a:ea typeface="ＭＳ Ｐゴシック" pitchFamily="34" charset="-128"/>
              </a:rPr>
              <a:t> an array object &amp; stores the array object’s address in a variable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array object itself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will contain </a:t>
            </a:r>
            <a:r>
              <a:rPr lang="en-US" b="1" smtClean="0">
                <a:ea typeface="ＭＳ Ｐゴシック" pitchFamily="34" charset="-128"/>
              </a:rPr>
              <a:t>no addresses</a:t>
            </a:r>
            <a:r>
              <a:rPr lang="en-US" smtClean="0">
                <a:ea typeface="ＭＳ Ｐゴシック" pitchFamily="34" charset="-128"/>
              </a:rPr>
              <a:t>,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because elements have not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been assigned to the array yet</a:t>
            </a:r>
          </a:p>
        </p:txBody>
      </p:sp>
      <p:pic>
        <p:nvPicPr>
          <p:cNvPr id="44036" name="Picture 4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457450"/>
            <a:ext cx="162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Array Instantiation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315200" cy="3257550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Array of integers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examScores</a:t>
            </a: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ea typeface="ＭＳ Ｐゴシック" pitchFamily="34" charset="-128"/>
              </a:rPr>
              <a:t>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0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1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2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3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index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4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address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		       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5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</a:t>
            </a:r>
            <a:endParaRPr lang="en-US" sz="2400" smtClean="0">
              <a:solidFill>
                <a:srgbClr val="00CCFF"/>
              </a:solidFill>
              <a:ea typeface="ＭＳ Ｐゴシック" pitchFamily="34" charset="-128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450975"/>
            <a:ext cx="4038600" cy="3429000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Array of doubles</a:t>
            </a:r>
            <a:r>
              <a:rPr lang="en-US" sz="2800" smtClean="0">
                <a:ea typeface="ＭＳ Ｐゴシック" pitchFamily="34" charset="-128"/>
              </a:rPr>
              <a:t/>
            </a:r>
            <a:br>
              <a:rPr lang="en-US" sz="2800" smtClean="0">
                <a:ea typeface="ＭＳ Ｐゴシック" pitchFamily="34" charset="-128"/>
              </a:rPr>
            </a:br>
            <a:r>
              <a:rPr lang="en-US" sz="28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finalGrades</a:t>
            </a: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400" smtClean="0">
                <a:solidFill>
                  <a:srgbClr val="006600"/>
                </a:solidFill>
                <a:ea typeface="ＭＳ Ｐゴシック" pitchFamily="34" charset="-128"/>
              </a:rPr>
              <a:t>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0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1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2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3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4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			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5</a:t>
            </a:r>
            <a:r>
              <a:rPr lang="en-US" sz="2800" smtClean="0">
                <a:solidFill>
                  <a:srgbClr val="00CCFF"/>
                </a:solidFill>
                <a:ea typeface="ＭＳ Ｐゴシック" pitchFamily="34" charset="-128"/>
              </a:rPr>
              <a:t>  </a:t>
            </a:r>
            <a:r>
              <a:rPr lang="en-US" sz="2400" smtClean="0">
                <a:solidFill>
                  <a:srgbClr val="00CCFF"/>
                </a:solidFill>
                <a:ea typeface="ＭＳ Ｐゴシック" pitchFamily="34" charset="-128"/>
              </a:rPr>
              <a:t>null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 typeface="Times" charset="0"/>
              <a:buNone/>
            </a:pPr>
            <a:endParaRPr lang="en-US" sz="2400" smtClean="0">
              <a:solidFill>
                <a:srgbClr val="006600"/>
              </a:solidFill>
              <a:ea typeface="ＭＳ Ｐゴシック" pitchFamily="34" charset="-128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95400" y="2286000"/>
            <a:ext cx="7620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cs typeface="+mn-cs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1676400" y="2400300"/>
            <a:ext cx="121920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3" name="Group 27"/>
          <p:cNvGrpSpPr>
            <a:grpSpLocks/>
          </p:cNvGrpSpPr>
          <p:nvPr/>
        </p:nvGrpSpPr>
        <p:grpSpPr bwMode="auto">
          <a:xfrm>
            <a:off x="3124200" y="2314575"/>
            <a:ext cx="990600" cy="2171700"/>
            <a:chOff x="1776" y="1920"/>
            <a:chExt cx="624" cy="1824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endParaRPr>
            </a:p>
          </p:txBody>
        </p:sp>
        <p:sp>
          <p:nvSpPr>
            <p:cNvPr id="35862" name="Line 8"/>
            <p:cNvSpPr>
              <a:spLocks noChangeShapeType="1"/>
            </p:cNvSpPr>
            <p:nvPr/>
          </p:nvSpPr>
          <p:spPr bwMode="auto">
            <a:xfrm>
              <a:off x="1776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9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0"/>
            <p:cNvSpPr>
              <a:spLocks noChangeShapeType="1"/>
            </p:cNvSpPr>
            <p:nvPr/>
          </p:nvSpPr>
          <p:spPr bwMode="auto">
            <a:xfrm>
              <a:off x="177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1"/>
            <p:cNvSpPr>
              <a:spLocks noChangeShapeType="1"/>
            </p:cNvSpPr>
            <p:nvPr/>
          </p:nvSpPr>
          <p:spPr bwMode="auto">
            <a:xfrm>
              <a:off x="1776" y="31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2"/>
            <p:cNvSpPr>
              <a:spLocks noChangeShapeType="1"/>
            </p:cNvSpPr>
            <p:nvPr/>
          </p:nvSpPr>
          <p:spPr bwMode="auto">
            <a:xfrm>
              <a:off x="1776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3"/>
            <p:cNvSpPr>
              <a:spLocks noChangeShapeType="1"/>
            </p:cNvSpPr>
            <p:nvPr/>
          </p:nvSpPr>
          <p:spPr bwMode="auto">
            <a:xfrm>
              <a:off x="1776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953000" y="2286000"/>
            <a:ext cx="7620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cs typeface="+mn-cs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5334000" y="2438400"/>
            <a:ext cx="1023938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latin typeface="Times New Roman" pitchFamily="18" charset="0"/>
            </a:endParaRP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2286000" y="3638550"/>
            <a:ext cx="45720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 flipV="1">
            <a:off x="3810000" y="360045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6629400" y="2314575"/>
            <a:ext cx="990600" cy="2171700"/>
            <a:chOff x="1776" y="1920"/>
            <a:chExt cx="624" cy="1824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endParaRPr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>
              <a:off x="1776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9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0"/>
            <p:cNvSpPr>
              <a:spLocks noChangeShapeType="1"/>
            </p:cNvSpPr>
            <p:nvPr/>
          </p:nvSpPr>
          <p:spPr bwMode="auto">
            <a:xfrm>
              <a:off x="177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1"/>
            <p:cNvSpPr>
              <a:spLocks noChangeShapeType="1"/>
            </p:cNvSpPr>
            <p:nvPr/>
          </p:nvSpPr>
          <p:spPr bwMode="auto">
            <a:xfrm>
              <a:off x="1776" y="31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2"/>
            <p:cNvSpPr>
              <a:spLocks noChangeShapeType="1"/>
            </p:cNvSpPr>
            <p:nvPr/>
          </p:nvSpPr>
          <p:spPr bwMode="auto">
            <a:xfrm>
              <a:off x="1776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3"/>
            <p:cNvSpPr>
              <a:spLocks noChangeShapeType="1"/>
            </p:cNvSpPr>
            <p:nvPr/>
          </p:nvSpPr>
          <p:spPr bwMode="auto">
            <a:xfrm>
              <a:off x="1776" y="37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4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420"/>
                            </p:stCondLst>
                            <p:childTnLst>
                              <p:par>
                                <p:cTn id="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62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86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10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1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260"/>
                            </p:stCondLst>
                            <p:childTnLst>
                              <p:par>
                                <p:cTn id="1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1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  <p:bldP spid="58372" grpId="0" build="p"/>
      <p:bldP spid="45061" grpId="0" animBg="1"/>
      <p:bldP spid="45063" grpId="0" animBg="1"/>
      <p:bldP spid="45070" grpId="0" animBg="1"/>
      <p:bldP spid="45072" grpId="0" animBg="1"/>
      <p:bldP spid="45079" grpId="0" animBg="1"/>
      <p:bldP spid="450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Initializing Arrays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>
                <a:ea typeface="ＭＳ Ｐゴシック" pitchFamily="34" charset="-128"/>
              </a:rPr>
              <a:t>Syntax for initializing arrays</a:t>
            </a:r>
          </a:p>
          <a:p>
            <a:pPr lvl="1" eaLnBrk="1" hangingPunct="1">
              <a:lnSpc>
                <a:spcPts val="3000"/>
              </a:lnSpc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arrayName[i] = value;</a:t>
            </a:r>
          </a:p>
          <a:p>
            <a:pPr lvl="2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Where </a:t>
            </a:r>
            <a:r>
              <a:rPr lang="en-US" b="1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is the </a:t>
            </a:r>
            <a:r>
              <a:rPr lang="en-US" b="1" smtClean="0">
                <a:ea typeface="ＭＳ Ｐゴシック" pitchFamily="34" charset="-128"/>
              </a:rPr>
              <a:t>index</a:t>
            </a:r>
            <a:r>
              <a:rPr lang="en-US" smtClean="0">
                <a:ea typeface="ＭＳ Ｐゴシック" pitchFamily="34" charset="-128"/>
              </a:rPr>
              <a:t>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of an element in the array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examScores[0] = 80;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examScores[1] = 77;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examScores[2] = 92;</a:t>
            </a:r>
          </a:p>
        </p:txBody>
      </p:sp>
      <p:pic>
        <p:nvPicPr>
          <p:cNvPr id="46084" name="Picture 5" descr="MMj0254501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14563"/>
            <a:ext cx="1347788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Initializer List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You can also </a:t>
            </a:r>
            <a:r>
              <a:rPr lang="en-US" b="1" smtClean="0">
                <a:ea typeface="ＭＳ Ｐゴシック" pitchFamily="34" charset="-128"/>
              </a:rPr>
              <a:t>declare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b="1" smtClean="0">
                <a:ea typeface="ＭＳ Ｐゴシック" pitchFamily="34" charset="-128"/>
              </a:rPr>
              <a:t>instantiate</a:t>
            </a:r>
            <a:r>
              <a:rPr lang="en-US" smtClean="0">
                <a:ea typeface="ＭＳ Ｐゴシック" pitchFamily="34" charset="-128"/>
              </a:rPr>
              <a:t>, &amp; </a:t>
            </a:r>
            <a:r>
              <a:rPr lang="en-US" b="1" smtClean="0">
                <a:ea typeface="ＭＳ Ｐゴシック" pitchFamily="34" charset="-128"/>
              </a:rPr>
              <a:t>initialize</a:t>
            </a:r>
            <a:r>
              <a:rPr lang="en-US" smtClean="0">
                <a:ea typeface="ＭＳ Ｐゴシック" pitchFamily="34" charset="-128"/>
              </a:rPr>
              <a:t> an array with one statement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Syntax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DataType [] arrayName = {value0, value1, value2, . . ., valueN-1};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The size of the array is automatically calculated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Initializer List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Double [] finalGrades = {83.33, 73.56, 91.29, 55.55, 67.02,83.33};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Double precision floating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point is a format for decimal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number by the </a:t>
            </a:r>
            <a:r>
              <a:rPr lang="en-US" b="1" smtClean="0">
                <a:ea typeface="ＭＳ Ｐゴシック" pitchFamily="34" charset="-128"/>
              </a:rPr>
              <a:t>IEEE</a:t>
            </a:r>
            <a:r>
              <a:rPr lang="en-US" smtClean="0">
                <a:ea typeface="ＭＳ Ｐゴシック" pitchFamily="34" charset="-128"/>
              </a:rPr>
              <a:t> (Institute of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Electrical and Electronics Engineers) </a:t>
            </a:r>
          </a:p>
        </p:txBody>
      </p:sp>
      <p:pic>
        <p:nvPicPr>
          <p:cNvPr id="48132" name="Picture 4" descr="C:\Documents and Settings\LCC\Local Settings\Temporary Internet Files\Content.IE5\ZG3XII2V\MCPE02703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2543175"/>
            <a:ext cx="1836737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Initialization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examScores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77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92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80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 </a:t>
            </a:r>
            <a:r>
              <a:rPr lang="en-US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95</a:t>
            </a: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3657600" y="1657350"/>
            <a:ext cx="1219200" cy="2895600"/>
            <a:chOff x="2304" y="1440"/>
            <a:chExt cx="768" cy="1824"/>
          </a:xfrm>
        </p:grpSpPr>
        <p:sp>
          <p:nvSpPr>
            <p:cNvPr id="39947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9948" name="Line 8"/>
            <p:cNvSpPr>
              <a:spLocks noChangeShapeType="1"/>
            </p:cNvSpPr>
            <p:nvPr/>
          </p:nvSpPr>
          <p:spPr bwMode="auto">
            <a:xfrm>
              <a:off x="2304" y="172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>
              <a:off x="230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0"/>
            <p:cNvSpPr>
              <a:spLocks noChangeShapeType="1"/>
            </p:cNvSpPr>
            <p:nvPr/>
          </p:nvSpPr>
          <p:spPr bwMode="auto">
            <a:xfrm>
              <a:off x="2304" y="23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1"/>
            <p:cNvSpPr>
              <a:spLocks noChangeShapeType="1"/>
            </p:cNvSpPr>
            <p:nvPr/>
          </p:nvSpPr>
          <p:spPr bwMode="auto">
            <a:xfrm>
              <a:off x="2304" y="26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2"/>
            <p:cNvSpPr>
              <a:spLocks noChangeShapeType="1"/>
            </p:cNvSpPr>
            <p:nvPr/>
          </p:nvSpPr>
          <p:spPr bwMode="auto">
            <a:xfrm>
              <a:off x="2304" y="29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26"/>
            <p:cNvSpPr>
              <a:spLocks noChangeShapeType="1"/>
            </p:cNvSpPr>
            <p:nvPr/>
          </p:nvSpPr>
          <p:spPr bwMode="auto">
            <a:xfrm>
              <a:off x="2640" y="15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27"/>
            <p:cNvSpPr>
              <a:spLocks noChangeShapeType="1"/>
            </p:cNvSpPr>
            <p:nvPr/>
          </p:nvSpPr>
          <p:spPr bwMode="auto">
            <a:xfrm>
              <a:off x="2640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8"/>
            <p:cNvSpPr>
              <a:spLocks noChangeShapeType="1"/>
            </p:cNvSpPr>
            <p:nvPr/>
          </p:nvSpPr>
          <p:spPr bwMode="auto">
            <a:xfrm>
              <a:off x="2640" y="216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2640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30"/>
            <p:cNvSpPr>
              <a:spLocks noChangeShapeType="1"/>
            </p:cNvSpPr>
            <p:nvPr/>
          </p:nvSpPr>
          <p:spPr bwMode="auto">
            <a:xfrm>
              <a:off x="264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24384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202140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2590800" y="4248150"/>
            <a:ext cx="3733800" cy="381000"/>
            <a:chOff x="1632" y="3072"/>
            <a:chExt cx="2352" cy="240"/>
          </a:xfrm>
        </p:grpSpPr>
        <p:sp>
          <p:nvSpPr>
            <p:cNvPr id="39944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23"/>
            <p:cNvSpPr>
              <a:spLocks noChangeShapeType="1"/>
            </p:cNvSpPr>
            <p:nvPr/>
          </p:nvSpPr>
          <p:spPr bwMode="auto">
            <a:xfrm flipH="1" flipV="1">
              <a:off x="3504" y="307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2021404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4" grpId="0" build="p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Initialization</a:t>
            </a: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 bwMode="auto">
          <a:xfrm>
            <a:off x="914400" y="120015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 err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finalGrades</a:t>
            </a:r>
            <a:endParaRPr lang="en-US" sz="2800" kern="0" dirty="0">
              <a:solidFill>
                <a:srgbClr val="00CC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ＭＳ Ｐゴシック" charset="-128"/>
              <a:cs typeface="+mn-cs"/>
            </a:endParaRP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5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0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73.56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91.29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3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55.55 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4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67.02</a:t>
            </a:r>
          </a:p>
          <a:p>
            <a:pPr marL="2286000" lvl="4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Times" pitchFamily="18" charset="0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ＭＳ Ｐゴシック" charset="-128"/>
                <a:cs typeface="+mn-cs"/>
              </a:rPr>
              <a:t>               </a:t>
            </a: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83.33</a:t>
            </a:r>
          </a:p>
          <a:p>
            <a:pPr marL="1866900" lvl="3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tabLst>
                <a:tab pos="1425575" algn="l"/>
              </a:tabLst>
              <a:defRPr/>
            </a:pPr>
            <a:r>
              <a:rPr lang="en-US" sz="2800" kern="0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  <a:cs typeface="+mn-cs"/>
              </a:rPr>
              <a:t> index   address   element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905000" y="173355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52363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514600" y="165735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3733800" y="1657350"/>
            <a:ext cx="1219200" cy="2895600"/>
            <a:chOff x="2304" y="1440"/>
            <a:chExt cx="768" cy="1824"/>
          </a:xfrm>
        </p:grpSpPr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2304" y="17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9"/>
            <p:cNvSpPr>
              <a:spLocks noChangeShapeType="1"/>
            </p:cNvSpPr>
            <p:nvPr/>
          </p:nvSpPr>
          <p:spPr bwMode="auto">
            <a:xfrm>
              <a:off x="2304" y="206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1"/>
            <p:cNvSpPr>
              <a:spLocks noChangeShapeType="1"/>
            </p:cNvSpPr>
            <p:nvPr/>
          </p:nvSpPr>
          <p:spPr bwMode="auto">
            <a:xfrm>
              <a:off x="2304" y="27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Rectangle 6"/>
            <p:cNvSpPr>
              <a:spLocks noChangeArrowheads="1"/>
            </p:cNvSpPr>
            <p:nvPr/>
          </p:nvSpPr>
          <p:spPr bwMode="auto">
            <a:xfrm>
              <a:off x="2304" y="1440"/>
              <a:ext cx="624" cy="1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7" name="Line 26"/>
            <p:cNvSpPr>
              <a:spLocks noChangeShapeType="1"/>
            </p:cNvSpPr>
            <p:nvPr/>
          </p:nvSpPr>
          <p:spPr bwMode="auto">
            <a:xfrm>
              <a:off x="2640" y="16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7"/>
            <p:cNvSpPr>
              <a:spLocks noChangeShapeType="1"/>
            </p:cNvSpPr>
            <p:nvPr/>
          </p:nvSpPr>
          <p:spPr bwMode="auto">
            <a:xfrm>
              <a:off x="2640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8"/>
            <p:cNvSpPr>
              <a:spLocks noChangeShapeType="1"/>
            </p:cNvSpPr>
            <p:nvPr/>
          </p:nvSpPr>
          <p:spPr bwMode="auto">
            <a:xfrm>
              <a:off x="2640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9"/>
            <p:cNvSpPr>
              <a:spLocks noChangeShapeType="1"/>
            </p:cNvSpPr>
            <p:nvPr/>
          </p:nvSpPr>
          <p:spPr bwMode="auto">
            <a:xfrm>
              <a:off x="2640" y="28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30"/>
            <p:cNvSpPr>
              <a:spLocks noChangeShapeType="1"/>
            </p:cNvSpPr>
            <p:nvPr/>
          </p:nvSpPr>
          <p:spPr bwMode="auto">
            <a:xfrm>
              <a:off x="2640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31"/>
            <p:cNvSpPr>
              <a:spLocks noChangeShapeType="1"/>
            </p:cNvSpPr>
            <p:nvPr/>
          </p:nvSpPr>
          <p:spPr bwMode="auto">
            <a:xfrm>
              <a:off x="2640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9"/>
          <p:cNvGrpSpPr>
            <a:grpSpLocks/>
          </p:cNvGrpSpPr>
          <p:nvPr/>
        </p:nvGrpSpPr>
        <p:grpSpPr bwMode="auto">
          <a:xfrm>
            <a:off x="2590800" y="4248150"/>
            <a:ext cx="3810000" cy="381000"/>
            <a:chOff x="1632" y="3072"/>
            <a:chExt cx="2400" cy="240"/>
          </a:xfrm>
        </p:grpSpPr>
        <p:sp>
          <p:nvSpPr>
            <p:cNvPr id="40968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38"/>
            <p:cNvSpPr>
              <a:spLocks noChangeShapeType="1"/>
            </p:cNvSpPr>
            <p:nvPr/>
          </p:nvSpPr>
          <p:spPr bwMode="auto">
            <a:xfrm flipH="1" flipV="1">
              <a:off x="2688" y="316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23"/>
            <p:cNvSpPr>
              <a:spLocks noChangeShapeType="1"/>
            </p:cNvSpPr>
            <p:nvPr/>
          </p:nvSpPr>
          <p:spPr bwMode="auto">
            <a:xfrm flipH="1" flipV="1">
              <a:off x="3888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0161" dir="1106097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4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Length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Size of an array is stored in a public variable called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length</a:t>
            </a:r>
            <a:r>
              <a:rPr lang="en-US" smtClean="0">
                <a:ea typeface="ＭＳ Ｐゴシック" pitchFamily="34" charset="-128"/>
              </a:rPr>
              <a:t>   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length</a:t>
            </a:r>
            <a:r>
              <a:rPr lang="en-US" smtClean="0">
                <a:ea typeface="ＭＳ Ｐゴシック" pitchFamily="34" charset="-128"/>
              </a:rPr>
              <a:t> is not a method!</a:t>
            </a:r>
          </a:p>
          <a:p>
            <a:pPr lvl="1" eaLnBrk="1" hangingPunct="1"/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Bug: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array.length()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Useful in loops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for(int i=0;i&lt;examScores.length;i++){              </a:t>
            </a:r>
            <a:br>
              <a:rPr lang="en-US" sz="21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 System.out.print(examScores[i]+ ", ");</a:t>
            </a:r>
            <a:br>
              <a:rPr lang="en-US" sz="21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1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grpSp>
        <p:nvGrpSpPr>
          <p:cNvPr id="51281" name="Group 81"/>
          <p:cNvGrpSpPr>
            <a:grpSpLocks/>
          </p:cNvGrpSpPr>
          <p:nvPr/>
        </p:nvGrpSpPr>
        <p:grpSpPr bwMode="auto">
          <a:xfrm>
            <a:off x="6096000" y="1885950"/>
            <a:ext cx="1800225" cy="1262063"/>
            <a:chOff x="3840" y="1584"/>
            <a:chExt cx="1134" cy="1060"/>
          </a:xfrm>
        </p:grpSpPr>
        <p:sp>
          <p:nvSpPr>
            <p:cNvPr id="41989" name="Freeform 8"/>
            <p:cNvSpPr>
              <a:spLocks/>
            </p:cNvSpPr>
            <p:nvPr/>
          </p:nvSpPr>
          <p:spPr bwMode="auto">
            <a:xfrm>
              <a:off x="3840" y="1584"/>
              <a:ext cx="734" cy="428"/>
            </a:xfrm>
            <a:custGeom>
              <a:avLst/>
              <a:gdLst>
                <a:gd name="T0" fmla="*/ 42 w 1467"/>
                <a:gd name="T1" fmla="*/ 8 h 857"/>
                <a:gd name="T2" fmla="*/ 43 w 1467"/>
                <a:gd name="T3" fmla="*/ 6 h 857"/>
                <a:gd name="T4" fmla="*/ 46 w 1467"/>
                <a:gd name="T5" fmla="*/ 4 h 857"/>
                <a:gd name="T6" fmla="*/ 45 w 1467"/>
                <a:gd name="T7" fmla="*/ 3 h 857"/>
                <a:gd name="T8" fmla="*/ 41 w 1467"/>
                <a:gd name="T9" fmla="*/ 5 h 857"/>
                <a:gd name="T10" fmla="*/ 39 w 1467"/>
                <a:gd name="T11" fmla="*/ 12 h 857"/>
                <a:gd name="T12" fmla="*/ 35 w 1467"/>
                <a:gd name="T13" fmla="*/ 14 h 857"/>
                <a:gd name="T14" fmla="*/ 31 w 1467"/>
                <a:gd name="T15" fmla="*/ 12 h 857"/>
                <a:gd name="T16" fmla="*/ 27 w 1467"/>
                <a:gd name="T17" fmla="*/ 11 h 857"/>
                <a:gd name="T18" fmla="*/ 26 w 1467"/>
                <a:gd name="T19" fmla="*/ 10 h 857"/>
                <a:gd name="T20" fmla="*/ 31 w 1467"/>
                <a:gd name="T21" fmla="*/ 13 h 857"/>
                <a:gd name="T22" fmla="*/ 33 w 1467"/>
                <a:gd name="T23" fmla="*/ 15 h 857"/>
                <a:gd name="T24" fmla="*/ 32 w 1467"/>
                <a:gd name="T25" fmla="*/ 16 h 857"/>
                <a:gd name="T26" fmla="*/ 31 w 1467"/>
                <a:gd name="T27" fmla="*/ 16 h 857"/>
                <a:gd name="T28" fmla="*/ 30 w 1467"/>
                <a:gd name="T29" fmla="*/ 16 h 857"/>
                <a:gd name="T30" fmla="*/ 29 w 1467"/>
                <a:gd name="T31" fmla="*/ 17 h 857"/>
                <a:gd name="T32" fmla="*/ 28 w 1467"/>
                <a:gd name="T33" fmla="*/ 17 h 857"/>
                <a:gd name="T34" fmla="*/ 27 w 1467"/>
                <a:gd name="T35" fmla="*/ 18 h 857"/>
                <a:gd name="T36" fmla="*/ 26 w 1467"/>
                <a:gd name="T37" fmla="*/ 18 h 857"/>
                <a:gd name="T38" fmla="*/ 26 w 1467"/>
                <a:gd name="T39" fmla="*/ 19 h 857"/>
                <a:gd name="T40" fmla="*/ 22 w 1467"/>
                <a:gd name="T41" fmla="*/ 19 h 857"/>
                <a:gd name="T42" fmla="*/ 21 w 1467"/>
                <a:gd name="T43" fmla="*/ 18 h 857"/>
                <a:gd name="T44" fmla="*/ 20 w 1467"/>
                <a:gd name="T45" fmla="*/ 17 h 857"/>
                <a:gd name="T46" fmla="*/ 19 w 1467"/>
                <a:gd name="T47" fmla="*/ 17 h 857"/>
                <a:gd name="T48" fmla="*/ 19 w 1467"/>
                <a:gd name="T49" fmla="*/ 17 h 857"/>
                <a:gd name="T50" fmla="*/ 18 w 1467"/>
                <a:gd name="T51" fmla="*/ 17 h 857"/>
                <a:gd name="T52" fmla="*/ 17 w 1467"/>
                <a:gd name="T53" fmla="*/ 17 h 857"/>
                <a:gd name="T54" fmla="*/ 16 w 1467"/>
                <a:gd name="T55" fmla="*/ 17 h 857"/>
                <a:gd name="T56" fmla="*/ 15 w 1467"/>
                <a:gd name="T57" fmla="*/ 17 h 857"/>
                <a:gd name="T58" fmla="*/ 12 w 1467"/>
                <a:gd name="T59" fmla="*/ 20 h 857"/>
                <a:gd name="T60" fmla="*/ 5 w 1467"/>
                <a:gd name="T61" fmla="*/ 23 h 857"/>
                <a:gd name="T62" fmla="*/ 5 w 1467"/>
                <a:gd name="T63" fmla="*/ 24 h 857"/>
                <a:gd name="T64" fmla="*/ 12 w 1467"/>
                <a:gd name="T65" fmla="*/ 22 h 857"/>
                <a:gd name="T66" fmla="*/ 15 w 1467"/>
                <a:gd name="T67" fmla="*/ 19 h 857"/>
                <a:gd name="T68" fmla="*/ 16 w 1467"/>
                <a:gd name="T69" fmla="*/ 19 h 857"/>
                <a:gd name="T70" fmla="*/ 17 w 1467"/>
                <a:gd name="T71" fmla="*/ 19 h 857"/>
                <a:gd name="T72" fmla="*/ 18 w 1467"/>
                <a:gd name="T73" fmla="*/ 19 h 857"/>
                <a:gd name="T74" fmla="*/ 18 w 1467"/>
                <a:gd name="T75" fmla="*/ 20 h 857"/>
                <a:gd name="T76" fmla="*/ 19 w 1467"/>
                <a:gd name="T77" fmla="*/ 20 h 857"/>
                <a:gd name="T78" fmla="*/ 20 w 1467"/>
                <a:gd name="T79" fmla="*/ 21 h 857"/>
                <a:gd name="T80" fmla="*/ 20 w 1467"/>
                <a:gd name="T81" fmla="*/ 21 h 857"/>
                <a:gd name="T82" fmla="*/ 22 w 1467"/>
                <a:gd name="T83" fmla="*/ 24 h 857"/>
                <a:gd name="T84" fmla="*/ 32 w 1467"/>
                <a:gd name="T85" fmla="*/ 26 h 857"/>
                <a:gd name="T86" fmla="*/ 46 w 1467"/>
                <a:gd name="T87" fmla="*/ 19 h 857"/>
                <a:gd name="T88" fmla="*/ 41 w 1467"/>
                <a:gd name="T89" fmla="*/ 12 h 8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67" h="857">
                  <a:moveTo>
                    <a:pt x="1299" y="386"/>
                  </a:moveTo>
                  <a:lnTo>
                    <a:pt x="1337" y="282"/>
                  </a:lnTo>
                  <a:lnTo>
                    <a:pt x="1338" y="243"/>
                  </a:lnTo>
                  <a:lnTo>
                    <a:pt x="1352" y="198"/>
                  </a:lnTo>
                  <a:lnTo>
                    <a:pt x="1396" y="165"/>
                  </a:lnTo>
                  <a:lnTo>
                    <a:pt x="1454" y="140"/>
                  </a:lnTo>
                  <a:lnTo>
                    <a:pt x="1462" y="0"/>
                  </a:lnTo>
                  <a:lnTo>
                    <a:pt x="1419" y="121"/>
                  </a:lnTo>
                  <a:lnTo>
                    <a:pt x="1362" y="147"/>
                  </a:lnTo>
                  <a:lnTo>
                    <a:pt x="1294" y="183"/>
                  </a:lnTo>
                  <a:lnTo>
                    <a:pt x="1240" y="325"/>
                  </a:lnTo>
                  <a:lnTo>
                    <a:pt x="1240" y="408"/>
                  </a:lnTo>
                  <a:lnTo>
                    <a:pt x="1205" y="493"/>
                  </a:lnTo>
                  <a:lnTo>
                    <a:pt x="1111" y="477"/>
                  </a:lnTo>
                  <a:lnTo>
                    <a:pt x="1059" y="395"/>
                  </a:lnTo>
                  <a:lnTo>
                    <a:pt x="972" y="390"/>
                  </a:lnTo>
                  <a:lnTo>
                    <a:pt x="886" y="400"/>
                  </a:lnTo>
                  <a:lnTo>
                    <a:pt x="839" y="362"/>
                  </a:lnTo>
                  <a:lnTo>
                    <a:pt x="836" y="287"/>
                  </a:lnTo>
                  <a:lnTo>
                    <a:pt x="810" y="341"/>
                  </a:lnTo>
                  <a:lnTo>
                    <a:pt x="848" y="424"/>
                  </a:lnTo>
                  <a:lnTo>
                    <a:pt x="965" y="426"/>
                  </a:lnTo>
                  <a:lnTo>
                    <a:pt x="1028" y="454"/>
                  </a:lnTo>
                  <a:lnTo>
                    <a:pt x="1035" y="501"/>
                  </a:lnTo>
                  <a:lnTo>
                    <a:pt x="1019" y="508"/>
                  </a:lnTo>
                  <a:lnTo>
                    <a:pt x="1004" y="516"/>
                  </a:lnTo>
                  <a:lnTo>
                    <a:pt x="989" y="523"/>
                  </a:lnTo>
                  <a:lnTo>
                    <a:pt x="974" y="530"/>
                  </a:lnTo>
                  <a:lnTo>
                    <a:pt x="959" y="537"/>
                  </a:lnTo>
                  <a:lnTo>
                    <a:pt x="945" y="542"/>
                  </a:lnTo>
                  <a:lnTo>
                    <a:pt x="931" y="549"/>
                  </a:lnTo>
                  <a:lnTo>
                    <a:pt x="916" y="556"/>
                  </a:lnTo>
                  <a:lnTo>
                    <a:pt x="902" y="563"/>
                  </a:lnTo>
                  <a:lnTo>
                    <a:pt x="889" y="571"/>
                  </a:lnTo>
                  <a:lnTo>
                    <a:pt x="875" y="578"/>
                  </a:lnTo>
                  <a:lnTo>
                    <a:pt x="861" y="586"/>
                  </a:lnTo>
                  <a:lnTo>
                    <a:pt x="846" y="594"/>
                  </a:lnTo>
                  <a:lnTo>
                    <a:pt x="831" y="603"/>
                  </a:lnTo>
                  <a:lnTo>
                    <a:pt x="816" y="613"/>
                  </a:lnTo>
                  <a:lnTo>
                    <a:pt x="801" y="622"/>
                  </a:lnTo>
                  <a:lnTo>
                    <a:pt x="742" y="638"/>
                  </a:lnTo>
                  <a:lnTo>
                    <a:pt x="687" y="610"/>
                  </a:lnTo>
                  <a:lnTo>
                    <a:pt x="668" y="598"/>
                  </a:lnTo>
                  <a:lnTo>
                    <a:pt x="652" y="586"/>
                  </a:lnTo>
                  <a:lnTo>
                    <a:pt x="638" y="577"/>
                  </a:lnTo>
                  <a:lnTo>
                    <a:pt x="626" y="570"/>
                  </a:lnTo>
                  <a:lnTo>
                    <a:pt x="614" y="563"/>
                  </a:lnTo>
                  <a:lnTo>
                    <a:pt x="604" y="559"/>
                  </a:lnTo>
                  <a:lnTo>
                    <a:pt x="594" y="554"/>
                  </a:lnTo>
                  <a:lnTo>
                    <a:pt x="583" y="552"/>
                  </a:lnTo>
                  <a:lnTo>
                    <a:pt x="573" y="549"/>
                  </a:lnTo>
                  <a:lnTo>
                    <a:pt x="562" y="548"/>
                  </a:lnTo>
                  <a:lnTo>
                    <a:pt x="550" y="548"/>
                  </a:lnTo>
                  <a:lnTo>
                    <a:pt x="537" y="549"/>
                  </a:lnTo>
                  <a:lnTo>
                    <a:pt x="522" y="550"/>
                  </a:lnTo>
                  <a:lnTo>
                    <a:pt x="505" y="552"/>
                  </a:lnTo>
                  <a:lnTo>
                    <a:pt x="484" y="554"/>
                  </a:lnTo>
                  <a:lnTo>
                    <a:pt x="462" y="556"/>
                  </a:lnTo>
                  <a:lnTo>
                    <a:pt x="393" y="601"/>
                  </a:lnTo>
                  <a:lnTo>
                    <a:pt x="354" y="660"/>
                  </a:lnTo>
                  <a:lnTo>
                    <a:pt x="257" y="758"/>
                  </a:lnTo>
                  <a:lnTo>
                    <a:pt x="160" y="762"/>
                  </a:lnTo>
                  <a:lnTo>
                    <a:pt x="0" y="698"/>
                  </a:lnTo>
                  <a:lnTo>
                    <a:pt x="145" y="784"/>
                  </a:lnTo>
                  <a:lnTo>
                    <a:pt x="241" y="815"/>
                  </a:lnTo>
                  <a:lnTo>
                    <a:pt x="361" y="729"/>
                  </a:lnTo>
                  <a:lnTo>
                    <a:pt x="456" y="620"/>
                  </a:lnTo>
                  <a:lnTo>
                    <a:pt x="473" y="621"/>
                  </a:lnTo>
                  <a:lnTo>
                    <a:pt x="486" y="623"/>
                  </a:lnTo>
                  <a:lnTo>
                    <a:pt x="500" y="625"/>
                  </a:lnTo>
                  <a:lnTo>
                    <a:pt x="513" y="629"/>
                  </a:lnTo>
                  <a:lnTo>
                    <a:pt x="526" y="631"/>
                  </a:lnTo>
                  <a:lnTo>
                    <a:pt x="537" y="636"/>
                  </a:lnTo>
                  <a:lnTo>
                    <a:pt x="549" y="639"/>
                  </a:lnTo>
                  <a:lnTo>
                    <a:pt x="559" y="644"/>
                  </a:lnTo>
                  <a:lnTo>
                    <a:pt x="569" y="649"/>
                  </a:lnTo>
                  <a:lnTo>
                    <a:pt x="580" y="655"/>
                  </a:lnTo>
                  <a:lnTo>
                    <a:pt x="591" y="661"/>
                  </a:lnTo>
                  <a:lnTo>
                    <a:pt x="602" y="668"/>
                  </a:lnTo>
                  <a:lnTo>
                    <a:pt x="613" y="675"/>
                  </a:lnTo>
                  <a:lnTo>
                    <a:pt x="625" y="683"/>
                  </a:lnTo>
                  <a:lnTo>
                    <a:pt x="637" y="691"/>
                  </a:lnTo>
                  <a:lnTo>
                    <a:pt x="651" y="699"/>
                  </a:lnTo>
                  <a:lnTo>
                    <a:pt x="680" y="769"/>
                  </a:lnTo>
                  <a:lnTo>
                    <a:pt x="711" y="857"/>
                  </a:lnTo>
                  <a:lnTo>
                    <a:pt x="1011" y="844"/>
                  </a:lnTo>
                  <a:lnTo>
                    <a:pt x="1370" y="788"/>
                  </a:lnTo>
                  <a:lnTo>
                    <a:pt x="1467" y="628"/>
                  </a:lnTo>
                  <a:lnTo>
                    <a:pt x="1400" y="403"/>
                  </a:lnTo>
                  <a:lnTo>
                    <a:pt x="1299" y="38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Freeform 9"/>
            <p:cNvSpPr>
              <a:spLocks/>
            </p:cNvSpPr>
            <p:nvPr/>
          </p:nvSpPr>
          <p:spPr bwMode="auto">
            <a:xfrm>
              <a:off x="4255" y="1764"/>
              <a:ext cx="82" cy="28"/>
            </a:xfrm>
            <a:custGeom>
              <a:avLst/>
              <a:gdLst>
                <a:gd name="T0" fmla="*/ 6 w 162"/>
                <a:gd name="T1" fmla="*/ 1 h 58"/>
                <a:gd name="T2" fmla="*/ 5 w 162"/>
                <a:gd name="T3" fmla="*/ 1 h 58"/>
                <a:gd name="T4" fmla="*/ 4 w 162"/>
                <a:gd name="T5" fmla="*/ 1 h 58"/>
                <a:gd name="T6" fmla="*/ 2 w 162"/>
                <a:gd name="T7" fmla="*/ 1 h 58"/>
                <a:gd name="T8" fmla="*/ 1 w 162"/>
                <a:gd name="T9" fmla="*/ 0 h 58"/>
                <a:gd name="T10" fmla="*/ 0 w 162"/>
                <a:gd name="T11" fmla="*/ 0 h 58"/>
                <a:gd name="T12" fmla="*/ 1 w 162"/>
                <a:gd name="T13" fmla="*/ 1 h 58"/>
                <a:gd name="T14" fmla="*/ 4 w 162"/>
                <a:gd name="T15" fmla="*/ 1 h 58"/>
                <a:gd name="T16" fmla="*/ 6 w 162"/>
                <a:gd name="T17" fmla="*/ 1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58">
                  <a:moveTo>
                    <a:pt x="162" y="43"/>
                  </a:moveTo>
                  <a:lnTo>
                    <a:pt x="151" y="38"/>
                  </a:lnTo>
                  <a:lnTo>
                    <a:pt x="102" y="41"/>
                  </a:lnTo>
                  <a:lnTo>
                    <a:pt x="49" y="46"/>
                  </a:lnTo>
                  <a:lnTo>
                    <a:pt x="3" y="3"/>
                  </a:lnTo>
                  <a:lnTo>
                    <a:pt x="0" y="0"/>
                  </a:lnTo>
                  <a:lnTo>
                    <a:pt x="32" y="51"/>
                  </a:lnTo>
                  <a:lnTo>
                    <a:pt x="123" y="58"/>
                  </a:lnTo>
                  <a:lnTo>
                    <a:pt x="162" y="43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Freeform 10"/>
            <p:cNvSpPr>
              <a:spLocks/>
            </p:cNvSpPr>
            <p:nvPr/>
          </p:nvSpPr>
          <p:spPr bwMode="auto">
            <a:xfrm>
              <a:off x="4473" y="1619"/>
              <a:ext cx="92" cy="153"/>
            </a:xfrm>
            <a:custGeom>
              <a:avLst/>
              <a:gdLst>
                <a:gd name="T0" fmla="*/ 1 w 184"/>
                <a:gd name="T1" fmla="*/ 9 h 308"/>
                <a:gd name="T2" fmla="*/ 2 w 184"/>
                <a:gd name="T3" fmla="*/ 7 h 308"/>
                <a:gd name="T4" fmla="*/ 3 w 184"/>
                <a:gd name="T5" fmla="*/ 4 h 308"/>
                <a:gd name="T6" fmla="*/ 4 w 184"/>
                <a:gd name="T7" fmla="*/ 3 h 308"/>
                <a:gd name="T8" fmla="*/ 6 w 184"/>
                <a:gd name="T9" fmla="*/ 1 h 308"/>
                <a:gd name="T10" fmla="*/ 6 w 184"/>
                <a:gd name="T11" fmla="*/ 0 h 308"/>
                <a:gd name="T12" fmla="*/ 6 w 184"/>
                <a:gd name="T13" fmla="*/ 1 h 308"/>
                <a:gd name="T14" fmla="*/ 2 w 184"/>
                <a:gd name="T15" fmla="*/ 3 h 308"/>
                <a:gd name="T16" fmla="*/ 1 w 184"/>
                <a:gd name="T17" fmla="*/ 6 h 308"/>
                <a:gd name="T18" fmla="*/ 0 w 184"/>
                <a:gd name="T19" fmla="*/ 8 h 308"/>
                <a:gd name="T20" fmla="*/ 1 w 184"/>
                <a:gd name="T21" fmla="*/ 9 h 3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4" h="308">
                  <a:moveTo>
                    <a:pt x="17" y="308"/>
                  </a:moveTo>
                  <a:lnTo>
                    <a:pt x="47" y="229"/>
                  </a:lnTo>
                  <a:lnTo>
                    <a:pt x="76" y="129"/>
                  </a:lnTo>
                  <a:lnTo>
                    <a:pt x="97" y="106"/>
                  </a:lnTo>
                  <a:lnTo>
                    <a:pt x="184" y="61"/>
                  </a:lnTo>
                  <a:lnTo>
                    <a:pt x="179" y="0"/>
                  </a:lnTo>
                  <a:lnTo>
                    <a:pt x="170" y="61"/>
                  </a:lnTo>
                  <a:lnTo>
                    <a:pt x="54" y="120"/>
                  </a:lnTo>
                  <a:lnTo>
                    <a:pt x="12" y="204"/>
                  </a:lnTo>
                  <a:lnTo>
                    <a:pt x="0" y="274"/>
                  </a:lnTo>
                  <a:lnTo>
                    <a:pt x="17" y="308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Freeform 11"/>
            <p:cNvSpPr>
              <a:spLocks/>
            </p:cNvSpPr>
            <p:nvPr/>
          </p:nvSpPr>
          <p:spPr bwMode="auto">
            <a:xfrm>
              <a:off x="4081" y="1860"/>
              <a:ext cx="127" cy="62"/>
            </a:xfrm>
            <a:custGeom>
              <a:avLst/>
              <a:gdLst>
                <a:gd name="T0" fmla="*/ 8 w 253"/>
                <a:gd name="T1" fmla="*/ 3 h 124"/>
                <a:gd name="T2" fmla="*/ 6 w 253"/>
                <a:gd name="T3" fmla="*/ 2 h 124"/>
                <a:gd name="T4" fmla="*/ 4 w 253"/>
                <a:gd name="T5" fmla="*/ 0 h 124"/>
                <a:gd name="T6" fmla="*/ 0 w 253"/>
                <a:gd name="T7" fmla="*/ 1 h 124"/>
                <a:gd name="T8" fmla="*/ 2 w 253"/>
                <a:gd name="T9" fmla="*/ 2 h 124"/>
                <a:gd name="T10" fmla="*/ 6 w 253"/>
                <a:gd name="T11" fmla="*/ 4 h 124"/>
                <a:gd name="T12" fmla="*/ 8 w 253"/>
                <a:gd name="T13" fmla="*/ 4 h 124"/>
                <a:gd name="T14" fmla="*/ 8 w 253"/>
                <a:gd name="T15" fmla="*/ 3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" h="124">
                  <a:moveTo>
                    <a:pt x="253" y="94"/>
                  </a:moveTo>
                  <a:lnTo>
                    <a:pt x="189" y="54"/>
                  </a:lnTo>
                  <a:lnTo>
                    <a:pt x="100" y="0"/>
                  </a:lnTo>
                  <a:lnTo>
                    <a:pt x="0" y="7"/>
                  </a:lnTo>
                  <a:lnTo>
                    <a:pt x="36" y="47"/>
                  </a:lnTo>
                  <a:lnTo>
                    <a:pt x="165" y="122"/>
                  </a:lnTo>
                  <a:lnTo>
                    <a:pt x="244" y="124"/>
                  </a:lnTo>
                  <a:lnTo>
                    <a:pt x="253" y="94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Freeform 12"/>
            <p:cNvSpPr>
              <a:spLocks/>
            </p:cNvSpPr>
            <p:nvPr/>
          </p:nvSpPr>
          <p:spPr bwMode="auto">
            <a:xfrm>
              <a:off x="4099" y="1858"/>
              <a:ext cx="106" cy="44"/>
            </a:xfrm>
            <a:custGeom>
              <a:avLst/>
              <a:gdLst>
                <a:gd name="T0" fmla="*/ 6 w 214"/>
                <a:gd name="T1" fmla="*/ 3 h 88"/>
                <a:gd name="T2" fmla="*/ 4 w 214"/>
                <a:gd name="T3" fmla="*/ 2 h 88"/>
                <a:gd name="T4" fmla="*/ 2 w 214"/>
                <a:gd name="T5" fmla="*/ 0 h 88"/>
                <a:gd name="T6" fmla="*/ 0 w 214"/>
                <a:gd name="T7" fmla="*/ 1 h 88"/>
                <a:gd name="T8" fmla="*/ 1 w 214"/>
                <a:gd name="T9" fmla="*/ 2 h 88"/>
                <a:gd name="T10" fmla="*/ 4 w 214"/>
                <a:gd name="T11" fmla="*/ 3 h 88"/>
                <a:gd name="T12" fmla="*/ 4 w 214"/>
                <a:gd name="T13" fmla="*/ 3 h 88"/>
                <a:gd name="T14" fmla="*/ 4 w 214"/>
                <a:gd name="T15" fmla="*/ 3 h 88"/>
                <a:gd name="T16" fmla="*/ 5 w 214"/>
                <a:gd name="T17" fmla="*/ 3 h 88"/>
                <a:gd name="T18" fmla="*/ 5 w 214"/>
                <a:gd name="T19" fmla="*/ 3 h 88"/>
                <a:gd name="T20" fmla="*/ 5 w 214"/>
                <a:gd name="T21" fmla="*/ 3 h 88"/>
                <a:gd name="T22" fmla="*/ 6 w 214"/>
                <a:gd name="T23" fmla="*/ 3 h 88"/>
                <a:gd name="T24" fmla="*/ 6 w 214"/>
                <a:gd name="T25" fmla="*/ 3 h 88"/>
                <a:gd name="T26" fmla="*/ 6 w 214"/>
                <a:gd name="T27" fmla="*/ 3 h 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4" h="88">
                  <a:moveTo>
                    <a:pt x="214" y="82"/>
                  </a:moveTo>
                  <a:lnTo>
                    <a:pt x="155" y="43"/>
                  </a:lnTo>
                  <a:lnTo>
                    <a:pt x="64" y="0"/>
                  </a:lnTo>
                  <a:lnTo>
                    <a:pt x="0" y="13"/>
                  </a:lnTo>
                  <a:lnTo>
                    <a:pt x="60" y="46"/>
                  </a:lnTo>
                  <a:lnTo>
                    <a:pt x="138" y="83"/>
                  </a:lnTo>
                  <a:lnTo>
                    <a:pt x="141" y="83"/>
                  </a:lnTo>
                  <a:lnTo>
                    <a:pt x="149" y="84"/>
                  </a:lnTo>
                  <a:lnTo>
                    <a:pt x="161" y="85"/>
                  </a:lnTo>
                  <a:lnTo>
                    <a:pt x="174" y="87"/>
                  </a:lnTo>
                  <a:lnTo>
                    <a:pt x="188" y="88"/>
                  </a:lnTo>
                  <a:lnTo>
                    <a:pt x="201" y="87"/>
                  </a:lnTo>
                  <a:lnTo>
                    <a:pt x="210" y="85"/>
                  </a:lnTo>
                  <a:lnTo>
                    <a:pt x="214" y="82"/>
                  </a:lnTo>
                  <a:close/>
                </a:path>
              </a:pathLst>
            </a:custGeom>
            <a:solidFill>
              <a:srgbClr val="005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Freeform 13"/>
            <p:cNvSpPr>
              <a:spLocks/>
            </p:cNvSpPr>
            <p:nvPr/>
          </p:nvSpPr>
          <p:spPr bwMode="auto">
            <a:xfrm>
              <a:off x="4228" y="2083"/>
              <a:ext cx="746" cy="561"/>
            </a:xfrm>
            <a:custGeom>
              <a:avLst/>
              <a:gdLst>
                <a:gd name="T0" fmla="*/ 38 w 1491"/>
                <a:gd name="T1" fmla="*/ 11 h 1123"/>
                <a:gd name="T2" fmla="*/ 40 w 1491"/>
                <a:gd name="T3" fmla="*/ 12 h 1123"/>
                <a:gd name="T4" fmla="*/ 44 w 1491"/>
                <a:gd name="T5" fmla="*/ 11 h 1123"/>
                <a:gd name="T6" fmla="*/ 43 w 1491"/>
                <a:gd name="T7" fmla="*/ 12 h 1123"/>
                <a:gd name="T8" fmla="*/ 39 w 1491"/>
                <a:gd name="T9" fmla="*/ 14 h 1123"/>
                <a:gd name="T10" fmla="*/ 33 w 1491"/>
                <a:gd name="T11" fmla="*/ 10 h 1123"/>
                <a:gd name="T12" fmla="*/ 29 w 1491"/>
                <a:gd name="T13" fmla="*/ 12 h 1123"/>
                <a:gd name="T14" fmla="*/ 28 w 1491"/>
                <a:gd name="T15" fmla="*/ 17 h 1123"/>
                <a:gd name="T16" fmla="*/ 26 w 1491"/>
                <a:gd name="T17" fmla="*/ 21 h 1123"/>
                <a:gd name="T18" fmla="*/ 26 w 1491"/>
                <a:gd name="T19" fmla="*/ 22 h 1123"/>
                <a:gd name="T20" fmla="*/ 27 w 1491"/>
                <a:gd name="T21" fmla="*/ 16 h 1123"/>
                <a:gd name="T22" fmla="*/ 26 w 1491"/>
                <a:gd name="T23" fmla="*/ 13 h 1123"/>
                <a:gd name="T24" fmla="*/ 26 w 1491"/>
                <a:gd name="T25" fmla="*/ 14 h 1123"/>
                <a:gd name="T26" fmla="*/ 25 w 1491"/>
                <a:gd name="T27" fmla="*/ 14 h 1123"/>
                <a:gd name="T28" fmla="*/ 24 w 1491"/>
                <a:gd name="T29" fmla="*/ 15 h 1123"/>
                <a:gd name="T30" fmla="*/ 23 w 1491"/>
                <a:gd name="T31" fmla="*/ 15 h 1123"/>
                <a:gd name="T32" fmla="*/ 22 w 1491"/>
                <a:gd name="T33" fmla="*/ 15 h 1123"/>
                <a:gd name="T34" fmla="*/ 21 w 1491"/>
                <a:gd name="T35" fmla="*/ 16 h 1123"/>
                <a:gd name="T36" fmla="*/ 20 w 1491"/>
                <a:gd name="T37" fmla="*/ 16 h 1123"/>
                <a:gd name="T38" fmla="*/ 19 w 1491"/>
                <a:gd name="T39" fmla="*/ 16 h 1123"/>
                <a:gd name="T40" fmla="*/ 17 w 1491"/>
                <a:gd name="T41" fmla="*/ 19 h 1123"/>
                <a:gd name="T42" fmla="*/ 17 w 1491"/>
                <a:gd name="T43" fmla="*/ 22 h 1123"/>
                <a:gd name="T44" fmla="*/ 16 w 1491"/>
                <a:gd name="T45" fmla="*/ 23 h 1123"/>
                <a:gd name="T46" fmla="*/ 15 w 1491"/>
                <a:gd name="T47" fmla="*/ 24 h 1123"/>
                <a:gd name="T48" fmla="*/ 14 w 1491"/>
                <a:gd name="T49" fmla="*/ 26 h 1123"/>
                <a:gd name="T50" fmla="*/ 9 w 1491"/>
                <a:gd name="T51" fmla="*/ 26 h 1123"/>
                <a:gd name="T52" fmla="*/ 2 w 1491"/>
                <a:gd name="T53" fmla="*/ 30 h 1123"/>
                <a:gd name="T54" fmla="*/ 1 w 1491"/>
                <a:gd name="T55" fmla="*/ 29 h 1123"/>
                <a:gd name="T56" fmla="*/ 7 w 1491"/>
                <a:gd name="T57" fmla="*/ 25 h 1123"/>
                <a:gd name="T58" fmla="*/ 13 w 1491"/>
                <a:gd name="T59" fmla="*/ 24 h 1123"/>
                <a:gd name="T60" fmla="*/ 13 w 1491"/>
                <a:gd name="T61" fmla="*/ 22 h 1123"/>
                <a:gd name="T62" fmla="*/ 14 w 1491"/>
                <a:gd name="T63" fmla="*/ 21 h 1123"/>
                <a:gd name="T64" fmla="*/ 14 w 1491"/>
                <a:gd name="T65" fmla="*/ 19 h 1123"/>
                <a:gd name="T66" fmla="*/ 13 w 1491"/>
                <a:gd name="T67" fmla="*/ 16 h 1123"/>
                <a:gd name="T68" fmla="*/ 18 w 1491"/>
                <a:gd name="T69" fmla="*/ 7 h 1123"/>
                <a:gd name="T70" fmla="*/ 32 w 1491"/>
                <a:gd name="T71" fmla="*/ 0 h 1123"/>
                <a:gd name="T72" fmla="*/ 35 w 1491"/>
                <a:gd name="T73" fmla="*/ 9 h 11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91" h="1123">
                  <a:moveTo>
                    <a:pt x="1091" y="316"/>
                  </a:moveTo>
                  <a:lnTo>
                    <a:pt x="1195" y="354"/>
                  </a:lnTo>
                  <a:lnTo>
                    <a:pt x="1226" y="378"/>
                  </a:lnTo>
                  <a:lnTo>
                    <a:pt x="1269" y="398"/>
                  </a:lnTo>
                  <a:lnTo>
                    <a:pt x="1323" y="385"/>
                  </a:lnTo>
                  <a:lnTo>
                    <a:pt x="1379" y="356"/>
                  </a:lnTo>
                  <a:lnTo>
                    <a:pt x="1491" y="441"/>
                  </a:lnTo>
                  <a:lnTo>
                    <a:pt x="1371" y="396"/>
                  </a:lnTo>
                  <a:lnTo>
                    <a:pt x="1315" y="423"/>
                  </a:lnTo>
                  <a:lnTo>
                    <a:pt x="1243" y="450"/>
                  </a:lnTo>
                  <a:lnTo>
                    <a:pt x="1099" y="399"/>
                  </a:lnTo>
                  <a:lnTo>
                    <a:pt x="1037" y="345"/>
                  </a:lnTo>
                  <a:lnTo>
                    <a:pt x="949" y="317"/>
                  </a:lnTo>
                  <a:lnTo>
                    <a:pt x="901" y="399"/>
                  </a:lnTo>
                  <a:lnTo>
                    <a:pt x="929" y="491"/>
                  </a:lnTo>
                  <a:lnTo>
                    <a:pt x="876" y="561"/>
                  </a:lnTo>
                  <a:lnTo>
                    <a:pt x="813" y="619"/>
                  </a:lnTo>
                  <a:lnTo>
                    <a:pt x="811" y="680"/>
                  </a:lnTo>
                  <a:lnTo>
                    <a:pt x="865" y="730"/>
                  </a:lnTo>
                  <a:lnTo>
                    <a:pt x="809" y="715"/>
                  </a:lnTo>
                  <a:lnTo>
                    <a:pt x="770" y="632"/>
                  </a:lnTo>
                  <a:lnTo>
                    <a:pt x="843" y="543"/>
                  </a:lnTo>
                  <a:lnTo>
                    <a:pt x="864" y="476"/>
                  </a:lnTo>
                  <a:lnTo>
                    <a:pt x="832" y="440"/>
                  </a:lnTo>
                  <a:lnTo>
                    <a:pt x="816" y="447"/>
                  </a:lnTo>
                  <a:lnTo>
                    <a:pt x="801" y="454"/>
                  </a:lnTo>
                  <a:lnTo>
                    <a:pt x="786" y="462"/>
                  </a:lnTo>
                  <a:lnTo>
                    <a:pt x="771" y="468"/>
                  </a:lnTo>
                  <a:lnTo>
                    <a:pt x="756" y="475"/>
                  </a:lnTo>
                  <a:lnTo>
                    <a:pt x="742" y="482"/>
                  </a:lnTo>
                  <a:lnTo>
                    <a:pt x="728" y="487"/>
                  </a:lnTo>
                  <a:lnTo>
                    <a:pt x="713" y="494"/>
                  </a:lnTo>
                  <a:lnTo>
                    <a:pt x="699" y="500"/>
                  </a:lnTo>
                  <a:lnTo>
                    <a:pt x="684" y="506"/>
                  </a:lnTo>
                  <a:lnTo>
                    <a:pt x="669" y="512"/>
                  </a:lnTo>
                  <a:lnTo>
                    <a:pt x="654" y="517"/>
                  </a:lnTo>
                  <a:lnTo>
                    <a:pt x="639" y="523"/>
                  </a:lnTo>
                  <a:lnTo>
                    <a:pt x="623" y="529"/>
                  </a:lnTo>
                  <a:lnTo>
                    <a:pt x="607" y="533"/>
                  </a:lnTo>
                  <a:lnTo>
                    <a:pt x="590" y="539"/>
                  </a:lnTo>
                  <a:lnTo>
                    <a:pt x="539" y="574"/>
                  </a:lnTo>
                  <a:lnTo>
                    <a:pt x="524" y="632"/>
                  </a:lnTo>
                  <a:lnTo>
                    <a:pt x="519" y="674"/>
                  </a:lnTo>
                  <a:lnTo>
                    <a:pt x="516" y="706"/>
                  </a:lnTo>
                  <a:lnTo>
                    <a:pt x="510" y="730"/>
                  </a:lnTo>
                  <a:lnTo>
                    <a:pt x="502" y="750"/>
                  </a:lnTo>
                  <a:lnTo>
                    <a:pt x="490" y="768"/>
                  </a:lnTo>
                  <a:lnTo>
                    <a:pt x="473" y="787"/>
                  </a:lnTo>
                  <a:lnTo>
                    <a:pt x="450" y="810"/>
                  </a:lnTo>
                  <a:lnTo>
                    <a:pt x="419" y="839"/>
                  </a:lnTo>
                  <a:lnTo>
                    <a:pt x="340" y="863"/>
                  </a:lnTo>
                  <a:lnTo>
                    <a:pt x="269" y="854"/>
                  </a:lnTo>
                  <a:lnTo>
                    <a:pt x="132" y="864"/>
                  </a:lnTo>
                  <a:lnTo>
                    <a:pt x="55" y="961"/>
                  </a:lnTo>
                  <a:lnTo>
                    <a:pt x="0" y="1123"/>
                  </a:lnTo>
                  <a:lnTo>
                    <a:pt x="29" y="956"/>
                  </a:lnTo>
                  <a:lnTo>
                    <a:pt x="78" y="840"/>
                  </a:lnTo>
                  <a:lnTo>
                    <a:pt x="221" y="804"/>
                  </a:lnTo>
                  <a:lnTo>
                    <a:pt x="367" y="803"/>
                  </a:lnTo>
                  <a:lnTo>
                    <a:pt x="385" y="778"/>
                  </a:lnTo>
                  <a:lnTo>
                    <a:pt x="397" y="753"/>
                  </a:lnTo>
                  <a:lnTo>
                    <a:pt x="408" y="731"/>
                  </a:lnTo>
                  <a:lnTo>
                    <a:pt x="416" y="708"/>
                  </a:lnTo>
                  <a:lnTo>
                    <a:pt x="420" y="685"/>
                  </a:lnTo>
                  <a:lnTo>
                    <a:pt x="425" y="661"/>
                  </a:lnTo>
                  <a:lnTo>
                    <a:pt x="430" y="634"/>
                  </a:lnTo>
                  <a:lnTo>
                    <a:pt x="433" y="604"/>
                  </a:lnTo>
                  <a:lnTo>
                    <a:pt x="398" y="535"/>
                  </a:lnTo>
                  <a:lnTo>
                    <a:pt x="352" y="454"/>
                  </a:lnTo>
                  <a:lnTo>
                    <a:pt x="558" y="235"/>
                  </a:lnTo>
                  <a:lnTo>
                    <a:pt x="833" y="0"/>
                  </a:lnTo>
                  <a:lnTo>
                    <a:pt x="1017" y="30"/>
                  </a:lnTo>
                  <a:lnTo>
                    <a:pt x="1144" y="226"/>
                  </a:lnTo>
                  <a:lnTo>
                    <a:pt x="1091" y="31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Freeform 14"/>
            <p:cNvSpPr>
              <a:spLocks/>
            </p:cNvSpPr>
            <p:nvPr/>
          </p:nvSpPr>
          <p:spPr bwMode="auto">
            <a:xfrm>
              <a:off x="4624" y="2351"/>
              <a:ext cx="45" cy="75"/>
            </a:xfrm>
            <a:custGeom>
              <a:avLst/>
              <a:gdLst>
                <a:gd name="T0" fmla="*/ 3 w 90"/>
                <a:gd name="T1" fmla="*/ 0 h 151"/>
                <a:gd name="T2" fmla="*/ 3 w 90"/>
                <a:gd name="T3" fmla="*/ 0 h 151"/>
                <a:gd name="T4" fmla="*/ 2 w 90"/>
                <a:gd name="T5" fmla="*/ 1 h 151"/>
                <a:gd name="T6" fmla="*/ 1 w 90"/>
                <a:gd name="T7" fmla="*/ 2 h 151"/>
                <a:gd name="T8" fmla="*/ 1 w 90"/>
                <a:gd name="T9" fmla="*/ 4 h 151"/>
                <a:gd name="T10" fmla="*/ 1 w 90"/>
                <a:gd name="T11" fmla="*/ 4 h 151"/>
                <a:gd name="T12" fmla="*/ 0 w 90"/>
                <a:gd name="T13" fmla="*/ 2 h 151"/>
                <a:gd name="T14" fmla="*/ 2 w 90"/>
                <a:gd name="T15" fmla="*/ 0 h 151"/>
                <a:gd name="T16" fmla="*/ 3 w 90"/>
                <a:gd name="T17" fmla="*/ 0 h 1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151">
                  <a:moveTo>
                    <a:pt x="90" y="0"/>
                  </a:moveTo>
                  <a:lnTo>
                    <a:pt x="87" y="11"/>
                  </a:lnTo>
                  <a:lnTo>
                    <a:pt x="53" y="47"/>
                  </a:lnTo>
                  <a:lnTo>
                    <a:pt x="14" y="83"/>
                  </a:lnTo>
                  <a:lnTo>
                    <a:pt x="19" y="146"/>
                  </a:lnTo>
                  <a:lnTo>
                    <a:pt x="18" y="151"/>
                  </a:lnTo>
                  <a:lnTo>
                    <a:pt x="0" y="93"/>
                  </a:lnTo>
                  <a:lnTo>
                    <a:pt x="54" y="1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5"/>
            <p:cNvSpPr>
              <a:spLocks/>
            </p:cNvSpPr>
            <p:nvPr/>
          </p:nvSpPr>
          <p:spPr bwMode="auto">
            <a:xfrm>
              <a:off x="4773" y="2248"/>
              <a:ext cx="170" cy="48"/>
            </a:xfrm>
            <a:custGeom>
              <a:avLst/>
              <a:gdLst>
                <a:gd name="T0" fmla="*/ 0 w 340"/>
                <a:gd name="T1" fmla="*/ 0 h 94"/>
                <a:gd name="T2" fmla="*/ 3 w 340"/>
                <a:gd name="T3" fmla="*/ 1 h 94"/>
                <a:gd name="T4" fmla="*/ 6 w 340"/>
                <a:gd name="T5" fmla="*/ 3 h 94"/>
                <a:gd name="T6" fmla="*/ 7 w 340"/>
                <a:gd name="T7" fmla="*/ 3 h 94"/>
                <a:gd name="T8" fmla="*/ 10 w 340"/>
                <a:gd name="T9" fmla="*/ 2 h 94"/>
                <a:gd name="T10" fmla="*/ 11 w 340"/>
                <a:gd name="T11" fmla="*/ 3 h 94"/>
                <a:gd name="T12" fmla="*/ 9 w 340"/>
                <a:gd name="T13" fmla="*/ 2 h 94"/>
                <a:gd name="T14" fmla="*/ 6 w 340"/>
                <a:gd name="T15" fmla="*/ 4 h 94"/>
                <a:gd name="T16" fmla="*/ 3 w 340"/>
                <a:gd name="T17" fmla="*/ 3 h 94"/>
                <a:gd name="T18" fmla="*/ 1 w 340"/>
                <a:gd name="T19" fmla="*/ 2 h 94"/>
                <a:gd name="T20" fmla="*/ 0 w 340"/>
                <a:gd name="T21" fmla="*/ 0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0" h="94">
                  <a:moveTo>
                    <a:pt x="0" y="0"/>
                  </a:moveTo>
                  <a:lnTo>
                    <a:pt x="79" y="28"/>
                  </a:lnTo>
                  <a:lnTo>
                    <a:pt x="173" y="72"/>
                  </a:lnTo>
                  <a:lnTo>
                    <a:pt x="205" y="70"/>
                  </a:lnTo>
                  <a:lnTo>
                    <a:pt x="296" y="34"/>
                  </a:lnTo>
                  <a:lnTo>
                    <a:pt x="340" y="77"/>
                  </a:lnTo>
                  <a:lnTo>
                    <a:pt x="287" y="45"/>
                  </a:lnTo>
                  <a:lnTo>
                    <a:pt x="167" y="94"/>
                  </a:lnTo>
                  <a:lnTo>
                    <a:pt x="75" y="71"/>
                  </a:lnTo>
                  <a:lnTo>
                    <a:pt x="1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Freeform 16"/>
            <p:cNvSpPr>
              <a:spLocks/>
            </p:cNvSpPr>
            <p:nvPr/>
          </p:nvSpPr>
          <p:spPr bwMode="auto">
            <a:xfrm>
              <a:off x="4440" y="2362"/>
              <a:ext cx="53" cy="132"/>
            </a:xfrm>
            <a:custGeom>
              <a:avLst/>
              <a:gdLst>
                <a:gd name="T0" fmla="*/ 4 w 105"/>
                <a:gd name="T1" fmla="*/ 1 h 262"/>
                <a:gd name="T2" fmla="*/ 3 w 105"/>
                <a:gd name="T3" fmla="*/ 3 h 262"/>
                <a:gd name="T4" fmla="*/ 3 w 105"/>
                <a:gd name="T5" fmla="*/ 6 h 262"/>
                <a:gd name="T6" fmla="*/ 1 w 105"/>
                <a:gd name="T7" fmla="*/ 9 h 262"/>
                <a:gd name="T8" fmla="*/ 0 w 105"/>
                <a:gd name="T9" fmla="*/ 7 h 262"/>
                <a:gd name="T10" fmla="*/ 1 w 105"/>
                <a:gd name="T11" fmla="*/ 2 h 262"/>
                <a:gd name="T12" fmla="*/ 3 w 105"/>
                <a:gd name="T13" fmla="*/ 0 h 262"/>
                <a:gd name="T14" fmla="*/ 4 w 105"/>
                <a:gd name="T15" fmla="*/ 1 h 2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5" h="262">
                  <a:moveTo>
                    <a:pt x="105" y="11"/>
                  </a:moveTo>
                  <a:lnTo>
                    <a:pt x="93" y="87"/>
                  </a:lnTo>
                  <a:lnTo>
                    <a:pt x="77" y="190"/>
                  </a:lnTo>
                  <a:lnTo>
                    <a:pt x="7" y="262"/>
                  </a:lnTo>
                  <a:lnTo>
                    <a:pt x="0" y="209"/>
                  </a:lnTo>
                  <a:lnTo>
                    <a:pt x="26" y="62"/>
                  </a:lnTo>
                  <a:lnTo>
                    <a:pt x="76" y="0"/>
                  </a:lnTo>
                  <a:lnTo>
                    <a:pt x="105" y="11"/>
                  </a:lnTo>
                  <a:close/>
                </a:path>
              </a:pathLst>
            </a:custGeom>
            <a:solidFill>
              <a:srgbClr val="5E4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7"/>
            <p:cNvSpPr>
              <a:spLocks/>
            </p:cNvSpPr>
            <p:nvPr/>
          </p:nvSpPr>
          <p:spPr bwMode="auto">
            <a:xfrm>
              <a:off x="4454" y="2376"/>
              <a:ext cx="43" cy="104"/>
            </a:xfrm>
            <a:custGeom>
              <a:avLst/>
              <a:gdLst>
                <a:gd name="T0" fmla="*/ 3 w 86"/>
                <a:gd name="T1" fmla="*/ 0 h 209"/>
                <a:gd name="T2" fmla="*/ 3 w 86"/>
                <a:gd name="T3" fmla="*/ 2 h 209"/>
                <a:gd name="T4" fmla="*/ 2 w 86"/>
                <a:gd name="T5" fmla="*/ 5 h 209"/>
                <a:gd name="T6" fmla="*/ 0 w 86"/>
                <a:gd name="T7" fmla="*/ 6 h 209"/>
                <a:gd name="T8" fmla="*/ 1 w 86"/>
                <a:gd name="T9" fmla="*/ 4 h 209"/>
                <a:gd name="T10" fmla="*/ 2 w 86"/>
                <a:gd name="T11" fmla="*/ 1 h 209"/>
                <a:gd name="T12" fmla="*/ 2 w 86"/>
                <a:gd name="T13" fmla="*/ 1 h 209"/>
                <a:gd name="T14" fmla="*/ 2 w 86"/>
                <a:gd name="T15" fmla="*/ 1 h 209"/>
                <a:gd name="T16" fmla="*/ 2 w 86"/>
                <a:gd name="T17" fmla="*/ 1 h 209"/>
                <a:gd name="T18" fmla="*/ 2 w 86"/>
                <a:gd name="T19" fmla="*/ 0 h 209"/>
                <a:gd name="T20" fmla="*/ 3 w 86"/>
                <a:gd name="T21" fmla="*/ 0 h 209"/>
                <a:gd name="T22" fmla="*/ 3 w 86"/>
                <a:gd name="T23" fmla="*/ 0 h 209"/>
                <a:gd name="T24" fmla="*/ 3 w 86"/>
                <a:gd name="T25" fmla="*/ 0 h 209"/>
                <a:gd name="T26" fmla="*/ 3 w 86"/>
                <a:gd name="T27" fmla="*/ 0 h 20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6" h="209">
                  <a:moveTo>
                    <a:pt x="86" y="0"/>
                  </a:moveTo>
                  <a:lnTo>
                    <a:pt x="78" y="72"/>
                  </a:lnTo>
                  <a:lnTo>
                    <a:pt x="50" y="169"/>
                  </a:lnTo>
                  <a:lnTo>
                    <a:pt x="0" y="209"/>
                  </a:lnTo>
                  <a:lnTo>
                    <a:pt x="13" y="141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41" y="49"/>
                  </a:lnTo>
                  <a:lnTo>
                    <a:pt x="48" y="38"/>
                  </a:lnTo>
                  <a:lnTo>
                    <a:pt x="56" y="27"/>
                  </a:lnTo>
                  <a:lnTo>
                    <a:pt x="65" y="17"/>
                  </a:lnTo>
                  <a:lnTo>
                    <a:pt x="73" y="7"/>
                  </a:lnTo>
                  <a:lnTo>
                    <a:pt x="80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5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8"/>
            <p:cNvSpPr>
              <a:spLocks/>
            </p:cNvSpPr>
            <p:nvPr/>
          </p:nvSpPr>
          <p:spPr bwMode="auto">
            <a:xfrm>
              <a:off x="4048" y="1775"/>
              <a:ext cx="913" cy="653"/>
            </a:xfrm>
            <a:custGeom>
              <a:avLst/>
              <a:gdLst>
                <a:gd name="T0" fmla="*/ 41 w 1825"/>
                <a:gd name="T1" fmla="*/ 3 h 1307"/>
                <a:gd name="T2" fmla="*/ 42 w 1825"/>
                <a:gd name="T3" fmla="*/ 4 h 1307"/>
                <a:gd name="T4" fmla="*/ 43 w 1825"/>
                <a:gd name="T5" fmla="*/ 4 h 1307"/>
                <a:gd name="T6" fmla="*/ 44 w 1825"/>
                <a:gd name="T7" fmla="*/ 4 h 1307"/>
                <a:gd name="T8" fmla="*/ 45 w 1825"/>
                <a:gd name="T9" fmla="*/ 4 h 1307"/>
                <a:gd name="T10" fmla="*/ 46 w 1825"/>
                <a:gd name="T11" fmla="*/ 2 h 1307"/>
                <a:gd name="T12" fmla="*/ 49 w 1825"/>
                <a:gd name="T13" fmla="*/ 0 h 1307"/>
                <a:gd name="T14" fmla="*/ 47 w 1825"/>
                <a:gd name="T15" fmla="*/ 4 h 1307"/>
                <a:gd name="T16" fmla="*/ 49 w 1825"/>
                <a:gd name="T17" fmla="*/ 5 h 1307"/>
                <a:gd name="T18" fmla="*/ 49 w 1825"/>
                <a:gd name="T19" fmla="*/ 6 h 1307"/>
                <a:gd name="T20" fmla="*/ 50 w 1825"/>
                <a:gd name="T21" fmla="*/ 9 h 1307"/>
                <a:gd name="T22" fmla="*/ 52 w 1825"/>
                <a:gd name="T23" fmla="*/ 10 h 1307"/>
                <a:gd name="T24" fmla="*/ 53 w 1825"/>
                <a:gd name="T25" fmla="*/ 11 h 1307"/>
                <a:gd name="T26" fmla="*/ 54 w 1825"/>
                <a:gd name="T27" fmla="*/ 13 h 1307"/>
                <a:gd name="T28" fmla="*/ 58 w 1825"/>
                <a:gd name="T29" fmla="*/ 12 h 1307"/>
                <a:gd name="T30" fmla="*/ 51 w 1825"/>
                <a:gd name="T31" fmla="*/ 15 h 1307"/>
                <a:gd name="T32" fmla="*/ 49 w 1825"/>
                <a:gd name="T33" fmla="*/ 23 h 1307"/>
                <a:gd name="T34" fmla="*/ 47 w 1825"/>
                <a:gd name="T35" fmla="*/ 28 h 1307"/>
                <a:gd name="T36" fmla="*/ 43 w 1825"/>
                <a:gd name="T37" fmla="*/ 32 h 1307"/>
                <a:gd name="T38" fmla="*/ 38 w 1825"/>
                <a:gd name="T39" fmla="*/ 36 h 1307"/>
                <a:gd name="T40" fmla="*/ 33 w 1825"/>
                <a:gd name="T41" fmla="*/ 38 h 1307"/>
                <a:gd name="T42" fmla="*/ 28 w 1825"/>
                <a:gd name="T43" fmla="*/ 40 h 1307"/>
                <a:gd name="T44" fmla="*/ 26 w 1825"/>
                <a:gd name="T45" fmla="*/ 40 h 1307"/>
                <a:gd name="T46" fmla="*/ 24 w 1825"/>
                <a:gd name="T47" fmla="*/ 40 h 1307"/>
                <a:gd name="T48" fmla="*/ 22 w 1825"/>
                <a:gd name="T49" fmla="*/ 40 h 1307"/>
                <a:gd name="T50" fmla="*/ 19 w 1825"/>
                <a:gd name="T51" fmla="*/ 40 h 1307"/>
                <a:gd name="T52" fmla="*/ 17 w 1825"/>
                <a:gd name="T53" fmla="*/ 40 h 1307"/>
                <a:gd name="T54" fmla="*/ 14 w 1825"/>
                <a:gd name="T55" fmla="*/ 40 h 1307"/>
                <a:gd name="T56" fmla="*/ 12 w 1825"/>
                <a:gd name="T57" fmla="*/ 39 h 1307"/>
                <a:gd name="T58" fmla="*/ 9 w 1825"/>
                <a:gd name="T59" fmla="*/ 39 h 1307"/>
                <a:gd name="T60" fmla="*/ 7 w 1825"/>
                <a:gd name="T61" fmla="*/ 37 h 1307"/>
                <a:gd name="T62" fmla="*/ 5 w 1825"/>
                <a:gd name="T63" fmla="*/ 36 h 1307"/>
                <a:gd name="T64" fmla="*/ 3 w 1825"/>
                <a:gd name="T65" fmla="*/ 33 h 1307"/>
                <a:gd name="T66" fmla="*/ 0 w 1825"/>
                <a:gd name="T67" fmla="*/ 27 h 1307"/>
                <a:gd name="T68" fmla="*/ 1 w 1825"/>
                <a:gd name="T69" fmla="*/ 21 h 1307"/>
                <a:gd name="T70" fmla="*/ 3 w 1825"/>
                <a:gd name="T71" fmla="*/ 17 h 1307"/>
                <a:gd name="T72" fmla="*/ 5 w 1825"/>
                <a:gd name="T73" fmla="*/ 13 h 1307"/>
                <a:gd name="T74" fmla="*/ 9 w 1825"/>
                <a:gd name="T75" fmla="*/ 9 h 1307"/>
                <a:gd name="T76" fmla="*/ 13 w 1825"/>
                <a:gd name="T77" fmla="*/ 6 h 1307"/>
                <a:gd name="T78" fmla="*/ 16 w 1825"/>
                <a:gd name="T79" fmla="*/ 5 h 1307"/>
                <a:gd name="T80" fmla="*/ 19 w 1825"/>
                <a:gd name="T81" fmla="*/ 3 h 1307"/>
                <a:gd name="T82" fmla="*/ 21 w 1825"/>
                <a:gd name="T83" fmla="*/ 2 h 1307"/>
                <a:gd name="T84" fmla="*/ 24 w 1825"/>
                <a:gd name="T85" fmla="*/ 1 h 1307"/>
                <a:gd name="T86" fmla="*/ 27 w 1825"/>
                <a:gd name="T87" fmla="*/ 1 h 1307"/>
                <a:gd name="T88" fmla="*/ 30 w 1825"/>
                <a:gd name="T89" fmla="*/ 1 h 1307"/>
                <a:gd name="T90" fmla="*/ 32 w 1825"/>
                <a:gd name="T91" fmla="*/ 1 h 1307"/>
                <a:gd name="T92" fmla="*/ 35 w 1825"/>
                <a:gd name="T93" fmla="*/ 1 h 1307"/>
                <a:gd name="T94" fmla="*/ 37 w 1825"/>
                <a:gd name="T95" fmla="*/ 2 h 1307"/>
                <a:gd name="T96" fmla="*/ 39 w 1825"/>
                <a:gd name="T97" fmla="*/ 2 h 13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25" h="1307">
                  <a:moveTo>
                    <a:pt x="1257" y="101"/>
                  </a:moveTo>
                  <a:lnTo>
                    <a:pt x="1271" y="108"/>
                  </a:lnTo>
                  <a:lnTo>
                    <a:pt x="1285" y="114"/>
                  </a:lnTo>
                  <a:lnTo>
                    <a:pt x="1297" y="120"/>
                  </a:lnTo>
                  <a:lnTo>
                    <a:pt x="1309" y="125"/>
                  </a:lnTo>
                  <a:lnTo>
                    <a:pt x="1320" y="129"/>
                  </a:lnTo>
                  <a:lnTo>
                    <a:pt x="1331" y="133"/>
                  </a:lnTo>
                  <a:lnTo>
                    <a:pt x="1341" y="136"/>
                  </a:lnTo>
                  <a:lnTo>
                    <a:pt x="1353" y="138"/>
                  </a:lnTo>
                  <a:lnTo>
                    <a:pt x="1363" y="139"/>
                  </a:lnTo>
                  <a:lnTo>
                    <a:pt x="1375" y="141"/>
                  </a:lnTo>
                  <a:lnTo>
                    <a:pt x="1388" y="142"/>
                  </a:lnTo>
                  <a:lnTo>
                    <a:pt x="1399" y="141"/>
                  </a:lnTo>
                  <a:lnTo>
                    <a:pt x="1413" y="141"/>
                  </a:lnTo>
                  <a:lnTo>
                    <a:pt x="1428" y="138"/>
                  </a:lnTo>
                  <a:lnTo>
                    <a:pt x="1443" y="136"/>
                  </a:lnTo>
                  <a:lnTo>
                    <a:pt x="1460" y="133"/>
                  </a:lnTo>
                  <a:lnTo>
                    <a:pt x="1459" y="80"/>
                  </a:lnTo>
                  <a:lnTo>
                    <a:pt x="1480" y="0"/>
                  </a:lnTo>
                  <a:lnTo>
                    <a:pt x="1539" y="0"/>
                  </a:lnTo>
                  <a:lnTo>
                    <a:pt x="1539" y="27"/>
                  </a:lnTo>
                  <a:lnTo>
                    <a:pt x="1502" y="37"/>
                  </a:lnTo>
                  <a:lnTo>
                    <a:pt x="1494" y="73"/>
                  </a:lnTo>
                  <a:lnTo>
                    <a:pt x="1501" y="135"/>
                  </a:lnTo>
                  <a:lnTo>
                    <a:pt x="1520" y="144"/>
                  </a:lnTo>
                  <a:lnTo>
                    <a:pt x="1535" y="156"/>
                  </a:lnTo>
                  <a:lnTo>
                    <a:pt x="1545" y="167"/>
                  </a:lnTo>
                  <a:lnTo>
                    <a:pt x="1554" y="180"/>
                  </a:lnTo>
                  <a:lnTo>
                    <a:pt x="1558" y="195"/>
                  </a:lnTo>
                  <a:lnTo>
                    <a:pt x="1560" y="213"/>
                  </a:lnTo>
                  <a:lnTo>
                    <a:pt x="1562" y="233"/>
                  </a:lnTo>
                  <a:lnTo>
                    <a:pt x="1563" y="257"/>
                  </a:lnTo>
                  <a:lnTo>
                    <a:pt x="1597" y="296"/>
                  </a:lnTo>
                  <a:lnTo>
                    <a:pt x="1615" y="315"/>
                  </a:lnTo>
                  <a:lnTo>
                    <a:pt x="1631" y="328"/>
                  </a:lnTo>
                  <a:lnTo>
                    <a:pt x="1646" y="340"/>
                  </a:lnTo>
                  <a:lnTo>
                    <a:pt x="1657" y="351"/>
                  </a:lnTo>
                  <a:lnTo>
                    <a:pt x="1665" y="364"/>
                  </a:lnTo>
                  <a:lnTo>
                    <a:pt x="1670" y="379"/>
                  </a:lnTo>
                  <a:lnTo>
                    <a:pt x="1670" y="396"/>
                  </a:lnTo>
                  <a:lnTo>
                    <a:pt x="1665" y="420"/>
                  </a:lnTo>
                  <a:lnTo>
                    <a:pt x="1715" y="423"/>
                  </a:lnTo>
                  <a:lnTo>
                    <a:pt x="1774" y="416"/>
                  </a:lnTo>
                  <a:lnTo>
                    <a:pt x="1799" y="373"/>
                  </a:lnTo>
                  <a:lnTo>
                    <a:pt x="1825" y="406"/>
                  </a:lnTo>
                  <a:lnTo>
                    <a:pt x="1793" y="458"/>
                  </a:lnTo>
                  <a:lnTo>
                    <a:pt x="1648" y="463"/>
                  </a:lnTo>
                  <a:lnTo>
                    <a:pt x="1626" y="511"/>
                  </a:lnTo>
                  <a:lnTo>
                    <a:pt x="1588" y="564"/>
                  </a:lnTo>
                  <a:lnTo>
                    <a:pt x="1578" y="675"/>
                  </a:lnTo>
                  <a:lnTo>
                    <a:pt x="1562" y="736"/>
                  </a:lnTo>
                  <a:lnTo>
                    <a:pt x="1540" y="795"/>
                  </a:lnTo>
                  <a:lnTo>
                    <a:pt x="1511" y="850"/>
                  </a:lnTo>
                  <a:lnTo>
                    <a:pt x="1476" y="903"/>
                  </a:lnTo>
                  <a:lnTo>
                    <a:pt x="1437" y="954"/>
                  </a:lnTo>
                  <a:lnTo>
                    <a:pt x="1394" y="1001"/>
                  </a:lnTo>
                  <a:lnTo>
                    <a:pt x="1347" y="1045"/>
                  </a:lnTo>
                  <a:lnTo>
                    <a:pt x="1298" y="1086"/>
                  </a:lnTo>
                  <a:lnTo>
                    <a:pt x="1246" y="1123"/>
                  </a:lnTo>
                  <a:lnTo>
                    <a:pt x="1194" y="1157"/>
                  </a:lnTo>
                  <a:lnTo>
                    <a:pt x="1140" y="1187"/>
                  </a:lnTo>
                  <a:lnTo>
                    <a:pt x="1087" y="1215"/>
                  </a:lnTo>
                  <a:lnTo>
                    <a:pt x="1034" y="1238"/>
                  </a:lnTo>
                  <a:lnTo>
                    <a:pt x="983" y="1257"/>
                  </a:lnTo>
                  <a:lnTo>
                    <a:pt x="934" y="1271"/>
                  </a:lnTo>
                  <a:lnTo>
                    <a:pt x="887" y="1282"/>
                  </a:lnTo>
                  <a:lnTo>
                    <a:pt x="868" y="1285"/>
                  </a:lnTo>
                  <a:lnTo>
                    <a:pt x="847" y="1289"/>
                  </a:lnTo>
                  <a:lnTo>
                    <a:pt x="825" y="1292"/>
                  </a:lnTo>
                  <a:lnTo>
                    <a:pt x="802" y="1295"/>
                  </a:lnTo>
                  <a:lnTo>
                    <a:pt x="779" y="1298"/>
                  </a:lnTo>
                  <a:lnTo>
                    <a:pt x="756" y="1300"/>
                  </a:lnTo>
                  <a:lnTo>
                    <a:pt x="732" y="1303"/>
                  </a:lnTo>
                  <a:lnTo>
                    <a:pt x="706" y="1304"/>
                  </a:lnTo>
                  <a:lnTo>
                    <a:pt x="682" y="1306"/>
                  </a:lnTo>
                  <a:lnTo>
                    <a:pt x="656" y="1306"/>
                  </a:lnTo>
                  <a:lnTo>
                    <a:pt x="630" y="1307"/>
                  </a:lnTo>
                  <a:lnTo>
                    <a:pt x="604" y="1307"/>
                  </a:lnTo>
                  <a:lnTo>
                    <a:pt x="577" y="1306"/>
                  </a:lnTo>
                  <a:lnTo>
                    <a:pt x="551" y="1305"/>
                  </a:lnTo>
                  <a:lnTo>
                    <a:pt x="524" y="1303"/>
                  </a:lnTo>
                  <a:lnTo>
                    <a:pt x="497" y="1300"/>
                  </a:lnTo>
                  <a:lnTo>
                    <a:pt x="470" y="1297"/>
                  </a:lnTo>
                  <a:lnTo>
                    <a:pt x="443" y="1293"/>
                  </a:lnTo>
                  <a:lnTo>
                    <a:pt x="416" y="1288"/>
                  </a:lnTo>
                  <a:lnTo>
                    <a:pt x="390" y="1282"/>
                  </a:lnTo>
                  <a:lnTo>
                    <a:pt x="363" y="1275"/>
                  </a:lnTo>
                  <a:lnTo>
                    <a:pt x="337" y="1268"/>
                  </a:lnTo>
                  <a:lnTo>
                    <a:pt x="310" y="1259"/>
                  </a:lnTo>
                  <a:lnTo>
                    <a:pt x="285" y="1250"/>
                  </a:lnTo>
                  <a:lnTo>
                    <a:pt x="259" y="1238"/>
                  </a:lnTo>
                  <a:lnTo>
                    <a:pt x="234" y="1227"/>
                  </a:lnTo>
                  <a:lnTo>
                    <a:pt x="210" y="1214"/>
                  </a:lnTo>
                  <a:lnTo>
                    <a:pt x="186" y="1199"/>
                  </a:lnTo>
                  <a:lnTo>
                    <a:pt x="163" y="1184"/>
                  </a:lnTo>
                  <a:lnTo>
                    <a:pt x="139" y="1167"/>
                  </a:lnTo>
                  <a:lnTo>
                    <a:pt x="118" y="1149"/>
                  </a:lnTo>
                  <a:lnTo>
                    <a:pt x="97" y="1130"/>
                  </a:lnTo>
                  <a:lnTo>
                    <a:pt x="71" y="1061"/>
                  </a:lnTo>
                  <a:lnTo>
                    <a:pt x="9" y="1004"/>
                  </a:lnTo>
                  <a:lnTo>
                    <a:pt x="2" y="935"/>
                  </a:lnTo>
                  <a:lnTo>
                    <a:pt x="0" y="871"/>
                  </a:lnTo>
                  <a:lnTo>
                    <a:pt x="0" y="811"/>
                  </a:lnTo>
                  <a:lnTo>
                    <a:pt x="6" y="753"/>
                  </a:lnTo>
                  <a:lnTo>
                    <a:pt x="14" y="700"/>
                  </a:lnTo>
                  <a:lnTo>
                    <a:pt x="28" y="650"/>
                  </a:lnTo>
                  <a:lnTo>
                    <a:pt x="44" y="601"/>
                  </a:lnTo>
                  <a:lnTo>
                    <a:pt x="65" y="555"/>
                  </a:lnTo>
                  <a:lnTo>
                    <a:pt x="89" y="511"/>
                  </a:lnTo>
                  <a:lnTo>
                    <a:pt x="116" y="470"/>
                  </a:lnTo>
                  <a:lnTo>
                    <a:pt x="149" y="429"/>
                  </a:lnTo>
                  <a:lnTo>
                    <a:pt x="184" y="389"/>
                  </a:lnTo>
                  <a:lnTo>
                    <a:pt x="224" y="351"/>
                  </a:lnTo>
                  <a:lnTo>
                    <a:pt x="266" y="313"/>
                  </a:lnTo>
                  <a:lnTo>
                    <a:pt x="312" y="275"/>
                  </a:lnTo>
                  <a:lnTo>
                    <a:pt x="363" y="237"/>
                  </a:lnTo>
                  <a:lnTo>
                    <a:pt x="394" y="216"/>
                  </a:lnTo>
                  <a:lnTo>
                    <a:pt x="425" y="196"/>
                  </a:lnTo>
                  <a:lnTo>
                    <a:pt x="456" y="178"/>
                  </a:lnTo>
                  <a:lnTo>
                    <a:pt x="486" y="160"/>
                  </a:lnTo>
                  <a:lnTo>
                    <a:pt x="517" y="144"/>
                  </a:lnTo>
                  <a:lnTo>
                    <a:pt x="549" y="129"/>
                  </a:lnTo>
                  <a:lnTo>
                    <a:pt x="579" y="115"/>
                  </a:lnTo>
                  <a:lnTo>
                    <a:pt x="610" y="103"/>
                  </a:lnTo>
                  <a:lnTo>
                    <a:pt x="640" y="92"/>
                  </a:lnTo>
                  <a:lnTo>
                    <a:pt x="670" y="82"/>
                  </a:lnTo>
                  <a:lnTo>
                    <a:pt x="701" y="73"/>
                  </a:lnTo>
                  <a:lnTo>
                    <a:pt x="730" y="65"/>
                  </a:lnTo>
                  <a:lnTo>
                    <a:pt x="759" y="58"/>
                  </a:lnTo>
                  <a:lnTo>
                    <a:pt x="789" y="53"/>
                  </a:lnTo>
                  <a:lnTo>
                    <a:pt x="818" y="47"/>
                  </a:lnTo>
                  <a:lnTo>
                    <a:pt x="847" y="44"/>
                  </a:lnTo>
                  <a:lnTo>
                    <a:pt x="876" y="42"/>
                  </a:lnTo>
                  <a:lnTo>
                    <a:pt x="904" y="39"/>
                  </a:lnTo>
                  <a:lnTo>
                    <a:pt x="931" y="39"/>
                  </a:lnTo>
                  <a:lnTo>
                    <a:pt x="959" y="39"/>
                  </a:lnTo>
                  <a:lnTo>
                    <a:pt x="987" y="40"/>
                  </a:lnTo>
                  <a:lnTo>
                    <a:pt x="1013" y="42"/>
                  </a:lnTo>
                  <a:lnTo>
                    <a:pt x="1040" y="44"/>
                  </a:lnTo>
                  <a:lnTo>
                    <a:pt x="1066" y="47"/>
                  </a:lnTo>
                  <a:lnTo>
                    <a:pt x="1091" y="52"/>
                  </a:lnTo>
                  <a:lnTo>
                    <a:pt x="1117" y="57"/>
                  </a:lnTo>
                  <a:lnTo>
                    <a:pt x="1141" y="62"/>
                  </a:lnTo>
                  <a:lnTo>
                    <a:pt x="1165" y="69"/>
                  </a:lnTo>
                  <a:lnTo>
                    <a:pt x="1189" y="76"/>
                  </a:lnTo>
                  <a:lnTo>
                    <a:pt x="1212" y="84"/>
                  </a:lnTo>
                  <a:lnTo>
                    <a:pt x="1235" y="92"/>
                  </a:lnTo>
                  <a:lnTo>
                    <a:pt x="1257" y="101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Freeform 19"/>
            <p:cNvSpPr>
              <a:spLocks/>
            </p:cNvSpPr>
            <p:nvPr/>
          </p:nvSpPr>
          <p:spPr bwMode="auto">
            <a:xfrm>
              <a:off x="4060" y="1810"/>
              <a:ext cx="655" cy="612"/>
            </a:xfrm>
            <a:custGeom>
              <a:avLst/>
              <a:gdLst>
                <a:gd name="T0" fmla="*/ 30 w 1311"/>
                <a:gd name="T1" fmla="*/ 2 h 1224"/>
                <a:gd name="T2" fmla="*/ 32 w 1311"/>
                <a:gd name="T3" fmla="*/ 4 h 1224"/>
                <a:gd name="T4" fmla="*/ 33 w 1311"/>
                <a:gd name="T5" fmla="*/ 7 h 1224"/>
                <a:gd name="T6" fmla="*/ 33 w 1311"/>
                <a:gd name="T7" fmla="*/ 10 h 1224"/>
                <a:gd name="T8" fmla="*/ 35 w 1311"/>
                <a:gd name="T9" fmla="*/ 13 h 1224"/>
                <a:gd name="T10" fmla="*/ 39 w 1311"/>
                <a:gd name="T11" fmla="*/ 18 h 1224"/>
                <a:gd name="T12" fmla="*/ 40 w 1311"/>
                <a:gd name="T13" fmla="*/ 21 h 1224"/>
                <a:gd name="T14" fmla="*/ 40 w 1311"/>
                <a:gd name="T15" fmla="*/ 24 h 1224"/>
                <a:gd name="T16" fmla="*/ 40 w 1311"/>
                <a:gd name="T17" fmla="*/ 27 h 1224"/>
                <a:gd name="T18" fmla="*/ 39 w 1311"/>
                <a:gd name="T19" fmla="*/ 31 h 1224"/>
                <a:gd name="T20" fmla="*/ 37 w 1311"/>
                <a:gd name="T21" fmla="*/ 33 h 1224"/>
                <a:gd name="T22" fmla="*/ 34 w 1311"/>
                <a:gd name="T23" fmla="*/ 34 h 1224"/>
                <a:gd name="T24" fmla="*/ 32 w 1311"/>
                <a:gd name="T25" fmla="*/ 35 h 1224"/>
                <a:gd name="T26" fmla="*/ 30 w 1311"/>
                <a:gd name="T27" fmla="*/ 36 h 1224"/>
                <a:gd name="T28" fmla="*/ 28 w 1311"/>
                <a:gd name="T29" fmla="*/ 37 h 1224"/>
                <a:gd name="T30" fmla="*/ 25 w 1311"/>
                <a:gd name="T31" fmla="*/ 38 h 1224"/>
                <a:gd name="T32" fmla="*/ 22 w 1311"/>
                <a:gd name="T33" fmla="*/ 38 h 1224"/>
                <a:gd name="T34" fmla="*/ 19 w 1311"/>
                <a:gd name="T35" fmla="*/ 39 h 1224"/>
                <a:gd name="T36" fmla="*/ 17 w 1311"/>
                <a:gd name="T37" fmla="*/ 38 h 1224"/>
                <a:gd name="T38" fmla="*/ 14 w 1311"/>
                <a:gd name="T39" fmla="*/ 38 h 1224"/>
                <a:gd name="T40" fmla="*/ 11 w 1311"/>
                <a:gd name="T41" fmla="*/ 38 h 1224"/>
                <a:gd name="T42" fmla="*/ 8 w 1311"/>
                <a:gd name="T43" fmla="*/ 37 h 1224"/>
                <a:gd name="T44" fmla="*/ 6 w 1311"/>
                <a:gd name="T45" fmla="*/ 36 h 1224"/>
                <a:gd name="T46" fmla="*/ 4 w 1311"/>
                <a:gd name="T47" fmla="*/ 35 h 1224"/>
                <a:gd name="T48" fmla="*/ 2 w 1311"/>
                <a:gd name="T49" fmla="*/ 33 h 1224"/>
                <a:gd name="T50" fmla="*/ 2 w 1311"/>
                <a:gd name="T51" fmla="*/ 30 h 1224"/>
                <a:gd name="T52" fmla="*/ 0 w 1311"/>
                <a:gd name="T53" fmla="*/ 28 h 1224"/>
                <a:gd name="T54" fmla="*/ 0 w 1311"/>
                <a:gd name="T55" fmla="*/ 24 h 1224"/>
                <a:gd name="T56" fmla="*/ 0 w 1311"/>
                <a:gd name="T57" fmla="*/ 20 h 1224"/>
                <a:gd name="T58" fmla="*/ 2 w 1311"/>
                <a:gd name="T59" fmla="*/ 16 h 1224"/>
                <a:gd name="T60" fmla="*/ 3 w 1311"/>
                <a:gd name="T61" fmla="*/ 13 h 1224"/>
                <a:gd name="T62" fmla="*/ 5 w 1311"/>
                <a:gd name="T63" fmla="*/ 12 h 1224"/>
                <a:gd name="T64" fmla="*/ 6 w 1311"/>
                <a:gd name="T65" fmla="*/ 10 h 1224"/>
                <a:gd name="T66" fmla="*/ 7 w 1311"/>
                <a:gd name="T67" fmla="*/ 9 h 1224"/>
                <a:gd name="T68" fmla="*/ 9 w 1311"/>
                <a:gd name="T69" fmla="*/ 8 h 1224"/>
                <a:gd name="T70" fmla="*/ 10 w 1311"/>
                <a:gd name="T71" fmla="*/ 6 h 1224"/>
                <a:gd name="T72" fmla="*/ 12 w 1311"/>
                <a:gd name="T73" fmla="*/ 5 h 1224"/>
                <a:gd name="T74" fmla="*/ 13 w 1311"/>
                <a:gd name="T75" fmla="*/ 4 h 1224"/>
                <a:gd name="T76" fmla="*/ 15 w 1311"/>
                <a:gd name="T77" fmla="*/ 3 h 1224"/>
                <a:gd name="T78" fmla="*/ 16 w 1311"/>
                <a:gd name="T79" fmla="*/ 3 h 1224"/>
                <a:gd name="T80" fmla="*/ 18 w 1311"/>
                <a:gd name="T81" fmla="*/ 2 h 1224"/>
                <a:gd name="T82" fmla="*/ 20 w 1311"/>
                <a:gd name="T83" fmla="*/ 2 h 1224"/>
                <a:gd name="T84" fmla="*/ 21 w 1311"/>
                <a:gd name="T85" fmla="*/ 1 h 1224"/>
                <a:gd name="T86" fmla="*/ 23 w 1311"/>
                <a:gd name="T87" fmla="*/ 1 h 1224"/>
                <a:gd name="T88" fmla="*/ 25 w 1311"/>
                <a:gd name="T89" fmla="*/ 1 h 1224"/>
                <a:gd name="T90" fmla="*/ 27 w 1311"/>
                <a:gd name="T91" fmla="*/ 0 h 1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11" h="1224">
                  <a:moveTo>
                    <a:pt x="926" y="0"/>
                  </a:moveTo>
                  <a:lnTo>
                    <a:pt x="973" y="38"/>
                  </a:lnTo>
                  <a:lnTo>
                    <a:pt x="1009" y="76"/>
                  </a:lnTo>
                  <a:lnTo>
                    <a:pt x="1035" y="115"/>
                  </a:lnTo>
                  <a:lnTo>
                    <a:pt x="1052" y="155"/>
                  </a:lnTo>
                  <a:lnTo>
                    <a:pt x="1063" y="198"/>
                  </a:lnTo>
                  <a:lnTo>
                    <a:pt x="1070" y="245"/>
                  </a:lnTo>
                  <a:lnTo>
                    <a:pt x="1073" y="297"/>
                  </a:lnTo>
                  <a:lnTo>
                    <a:pt x="1077" y="354"/>
                  </a:lnTo>
                  <a:lnTo>
                    <a:pt x="1133" y="386"/>
                  </a:lnTo>
                  <a:lnTo>
                    <a:pt x="1221" y="495"/>
                  </a:lnTo>
                  <a:lnTo>
                    <a:pt x="1251" y="551"/>
                  </a:lnTo>
                  <a:lnTo>
                    <a:pt x="1274" y="603"/>
                  </a:lnTo>
                  <a:lnTo>
                    <a:pt x="1291" y="654"/>
                  </a:lnTo>
                  <a:lnTo>
                    <a:pt x="1302" y="703"/>
                  </a:lnTo>
                  <a:lnTo>
                    <a:pt x="1308" y="753"/>
                  </a:lnTo>
                  <a:lnTo>
                    <a:pt x="1311" y="806"/>
                  </a:lnTo>
                  <a:lnTo>
                    <a:pt x="1308" y="863"/>
                  </a:lnTo>
                  <a:lnTo>
                    <a:pt x="1302" y="925"/>
                  </a:lnTo>
                  <a:lnTo>
                    <a:pt x="1260" y="963"/>
                  </a:lnTo>
                  <a:lnTo>
                    <a:pt x="1221" y="998"/>
                  </a:lnTo>
                  <a:lnTo>
                    <a:pt x="1184" y="1028"/>
                  </a:lnTo>
                  <a:lnTo>
                    <a:pt x="1148" y="1053"/>
                  </a:lnTo>
                  <a:lnTo>
                    <a:pt x="1113" y="1076"/>
                  </a:lnTo>
                  <a:lnTo>
                    <a:pt x="1080" y="1097"/>
                  </a:lnTo>
                  <a:lnTo>
                    <a:pt x="1047" y="1114"/>
                  </a:lnTo>
                  <a:lnTo>
                    <a:pt x="1013" y="1130"/>
                  </a:lnTo>
                  <a:lnTo>
                    <a:pt x="978" y="1144"/>
                  </a:lnTo>
                  <a:lnTo>
                    <a:pt x="942" y="1157"/>
                  </a:lnTo>
                  <a:lnTo>
                    <a:pt x="903" y="1168"/>
                  </a:lnTo>
                  <a:lnTo>
                    <a:pt x="862" y="1179"/>
                  </a:lnTo>
                  <a:lnTo>
                    <a:pt x="817" y="1189"/>
                  </a:lnTo>
                  <a:lnTo>
                    <a:pt x="770" y="1201"/>
                  </a:lnTo>
                  <a:lnTo>
                    <a:pt x="717" y="1211"/>
                  </a:lnTo>
                  <a:lnTo>
                    <a:pt x="661" y="1224"/>
                  </a:lnTo>
                  <a:lnTo>
                    <a:pt x="632" y="1221"/>
                  </a:lnTo>
                  <a:lnTo>
                    <a:pt x="597" y="1219"/>
                  </a:lnTo>
                  <a:lnTo>
                    <a:pt x="559" y="1216"/>
                  </a:lnTo>
                  <a:lnTo>
                    <a:pt x="517" y="1211"/>
                  </a:lnTo>
                  <a:lnTo>
                    <a:pt x="473" y="1205"/>
                  </a:lnTo>
                  <a:lnTo>
                    <a:pt x="425" y="1198"/>
                  </a:lnTo>
                  <a:lnTo>
                    <a:pt x="379" y="1189"/>
                  </a:lnTo>
                  <a:lnTo>
                    <a:pt x="332" y="1179"/>
                  </a:lnTo>
                  <a:lnTo>
                    <a:pt x="286" y="1166"/>
                  </a:lnTo>
                  <a:lnTo>
                    <a:pt x="242" y="1151"/>
                  </a:lnTo>
                  <a:lnTo>
                    <a:pt x="202" y="1133"/>
                  </a:lnTo>
                  <a:lnTo>
                    <a:pt x="165" y="1113"/>
                  </a:lnTo>
                  <a:lnTo>
                    <a:pt x="133" y="1090"/>
                  </a:lnTo>
                  <a:lnTo>
                    <a:pt x="105" y="1064"/>
                  </a:lnTo>
                  <a:lnTo>
                    <a:pt x="86" y="1034"/>
                  </a:lnTo>
                  <a:lnTo>
                    <a:pt x="73" y="1001"/>
                  </a:lnTo>
                  <a:lnTo>
                    <a:pt x="80" y="937"/>
                  </a:lnTo>
                  <a:lnTo>
                    <a:pt x="29" y="944"/>
                  </a:lnTo>
                  <a:lnTo>
                    <a:pt x="8" y="879"/>
                  </a:lnTo>
                  <a:lnTo>
                    <a:pt x="0" y="814"/>
                  </a:lnTo>
                  <a:lnTo>
                    <a:pt x="1" y="748"/>
                  </a:lnTo>
                  <a:lnTo>
                    <a:pt x="12" y="682"/>
                  </a:lnTo>
                  <a:lnTo>
                    <a:pt x="29" y="619"/>
                  </a:lnTo>
                  <a:lnTo>
                    <a:pt x="51" y="556"/>
                  </a:lnTo>
                  <a:lnTo>
                    <a:pt x="77" y="496"/>
                  </a:lnTo>
                  <a:lnTo>
                    <a:pt x="105" y="438"/>
                  </a:lnTo>
                  <a:lnTo>
                    <a:pt x="126" y="412"/>
                  </a:lnTo>
                  <a:lnTo>
                    <a:pt x="145" y="385"/>
                  </a:lnTo>
                  <a:lnTo>
                    <a:pt x="166" y="360"/>
                  </a:lnTo>
                  <a:lnTo>
                    <a:pt x="188" y="336"/>
                  </a:lnTo>
                  <a:lnTo>
                    <a:pt x="209" y="312"/>
                  </a:lnTo>
                  <a:lnTo>
                    <a:pt x="230" y="290"/>
                  </a:lnTo>
                  <a:lnTo>
                    <a:pt x="251" y="268"/>
                  </a:lnTo>
                  <a:lnTo>
                    <a:pt x="273" y="246"/>
                  </a:lnTo>
                  <a:lnTo>
                    <a:pt x="295" y="226"/>
                  </a:lnTo>
                  <a:lnTo>
                    <a:pt x="317" y="207"/>
                  </a:lnTo>
                  <a:lnTo>
                    <a:pt x="340" y="188"/>
                  </a:lnTo>
                  <a:lnTo>
                    <a:pt x="363" y="171"/>
                  </a:lnTo>
                  <a:lnTo>
                    <a:pt x="386" y="154"/>
                  </a:lnTo>
                  <a:lnTo>
                    <a:pt x="411" y="139"/>
                  </a:lnTo>
                  <a:lnTo>
                    <a:pt x="435" y="124"/>
                  </a:lnTo>
                  <a:lnTo>
                    <a:pt x="459" y="109"/>
                  </a:lnTo>
                  <a:lnTo>
                    <a:pt x="484" y="96"/>
                  </a:lnTo>
                  <a:lnTo>
                    <a:pt x="510" y="84"/>
                  </a:lnTo>
                  <a:lnTo>
                    <a:pt x="536" y="72"/>
                  </a:lnTo>
                  <a:lnTo>
                    <a:pt x="563" y="62"/>
                  </a:lnTo>
                  <a:lnTo>
                    <a:pt x="589" y="51"/>
                  </a:lnTo>
                  <a:lnTo>
                    <a:pt x="617" y="42"/>
                  </a:lnTo>
                  <a:lnTo>
                    <a:pt x="644" y="34"/>
                  </a:lnTo>
                  <a:lnTo>
                    <a:pt x="673" y="27"/>
                  </a:lnTo>
                  <a:lnTo>
                    <a:pt x="702" y="20"/>
                  </a:lnTo>
                  <a:lnTo>
                    <a:pt x="732" y="15"/>
                  </a:lnTo>
                  <a:lnTo>
                    <a:pt x="763" y="10"/>
                  </a:lnTo>
                  <a:lnTo>
                    <a:pt x="794" y="6"/>
                  </a:lnTo>
                  <a:lnTo>
                    <a:pt x="825" y="3"/>
                  </a:lnTo>
                  <a:lnTo>
                    <a:pt x="859" y="1"/>
                  </a:lnTo>
                  <a:lnTo>
                    <a:pt x="892" y="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20"/>
            <p:cNvSpPr>
              <a:spLocks/>
            </p:cNvSpPr>
            <p:nvPr/>
          </p:nvSpPr>
          <p:spPr bwMode="auto">
            <a:xfrm>
              <a:off x="4094" y="1832"/>
              <a:ext cx="473" cy="419"/>
            </a:xfrm>
            <a:custGeom>
              <a:avLst/>
              <a:gdLst>
                <a:gd name="T0" fmla="*/ 22 w 947"/>
                <a:gd name="T1" fmla="*/ 1 h 837"/>
                <a:gd name="T2" fmla="*/ 23 w 947"/>
                <a:gd name="T3" fmla="*/ 1 h 837"/>
                <a:gd name="T4" fmla="*/ 24 w 947"/>
                <a:gd name="T5" fmla="*/ 1 h 837"/>
                <a:gd name="T6" fmla="*/ 25 w 947"/>
                <a:gd name="T7" fmla="*/ 1 h 837"/>
                <a:gd name="T8" fmla="*/ 26 w 947"/>
                <a:gd name="T9" fmla="*/ 1 h 837"/>
                <a:gd name="T10" fmla="*/ 26 w 947"/>
                <a:gd name="T11" fmla="*/ 1 h 837"/>
                <a:gd name="T12" fmla="*/ 27 w 947"/>
                <a:gd name="T13" fmla="*/ 1 h 837"/>
                <a:gd name="T14" fmla="*/ 27 w 947"/>
                <a:gd name="T15" fmla="*/ 2 h 837"/>
                <a:gd name="T16" fmla="*/ 28 w 947"/>
                <a:gd name="T17" fmla="*/ 2 h 837"/>
                <a:gd name="T18" fmla="*/ 28 w 947"/>
                <a:gd name="T19" fmla="*/ 3 h 837"/>
                <a:gd name="T20" fmla="*/ 28 w 947"/>
                <a:gd name="T21" fmla="*/ 3 h 837"/>
                <a:gd name="T22" fmla="*/ 29 w 947"/>
                <a:gd name="T23" fmla="*/ 4 h 837"/>
                <a:gd name="T24" fmla="*/ 29 w 947"/>
                <a:gd name="T25" fmla="*/ 5 h 837"/>
                <a:gd name="T26" fmla="*/ 29 w 947"/>
                <a:gd name="T27" fmla="*/ 5 h 837"/>
                <a:gd name="T28" fmla="*/ 29 w 947"/>
                <a:gd name="T29" fmla="*/ 6 h 837"/>
                <a:gd name="T30" fmla="*/ 29 w 947"/>
                <a:gd name="T31" fmla="*/ 7 h 837"/>
                <a:gd name="T32" fmla="*/ 29 w 947"/>
                <a:gd name="T33" fmla="*/ 8 h 837"/>
                <a:gd name="T34" fmla="*/ 29 w 947"/>
                <a:gd name="T35" fmla="*/ 11 h 837"/>
                <a:gd name="T36" fmla="*/ 26 w 947"/>
                <a:gd name="T37" fmla="*/ 12 h 837"/>
                <a:gd name="T38" fmla="*/ 19 w 947"/>
                <a:gd name="T39" fmla="*/ 15 h 837"/>
                <a:gd name="T40" fmla="*/ 18 w 947"/>
                <a:gd name="T41" fmla="*/ 16 h 837"/>
                <a:gd name="T42" fmla="*/ 17 w 947"/>
                <a:gd name="T43" fmla="*/ 16 h 837"/>
                <a:gd name="T44" fmla="*/ 15 w 947"/>
                <a:gd name="T45" fmla="*/ 17 h 837"/>
                <a:gd name="T46" fmla="*/ 14 w 947"/>
                <a:gd name="T47" fmla="*/ 18 h 837"/>
                <a:gd name="T48" fmla="*/ 13 w 947"/>
                <a:gd name="T49" fmla="*/ 18 h 837"/>
                <a:gd name="T50" fmla="*/ 12 w 947"/>
                <a:gd name="T51" fmla="*/ 19 h 837"/>
                <a:gd name="T52" fmla="*/ 10 w 947"/>
                <a:gd name="T53" fmla="*/ 20 h 837"/>
                <a:gd name="T54" fmla="*/ 9 w 947"/>
                <a:gd name="T55" fmla="*/ 21 h 837"/>
                <a:gd name="T56" fmla="*/ 8 w 947"/>
                <a:gd name="T57" fmla="*/ 21 h 837"/>
                <a:gd name="T58" fmla="*/ 7 w 947"/>
                <a:gd name="T59" fmla="*/ 22 h 837"/>
                <a:gd name="T60" fmla="*/ 5 w 947"/>
                <a:gd name="T61" fmla="*/ 23 h 837"/>
                <a:gd name="T62" fmla="*/ 4 w 947"/>
                <a:gd name="T63" fmla="*/ 23 h 837"/>
                <a:gd name="T64" fmla="*/ 3 w 947"/>
                <a:gd name="T65" fmla="*/ 24 h 837"/>
                <a:gd name="T66" fmla="*/ 2 w 947"/>
                <a:gd name="T67" fmla="*/ 25 h 837"/>
                <a:gd name="T68" fmla="*/ 1 w 947"/>
                <a:gd name="T69" fmla="*/ 26 h 837"/>
                <a:gd name="T70" fmla="*/ 0 w 947"/>
                <a:gd name="T71" fmla="*/ 27 h 837"/>
                <a:gd name="T72" fmla="*/ 0 w 947"/>
                <a:gd name="T73" fmla="*/ 24 h 837"/>
                <a:gd name="T74" fmla="*/ 0 w 947"/>
                <a:gd name="T75" fmla="*/ 21 h 837"/>
                <a:gd name="T76" fmla="*/ 0 w 947"/>
                <a:gd name="T77" fmla="*/ 19 h 837"/>
                <a:gd name="T78" fmla="*/ 1 w 947"/>
                <a:gd name="T79" fmla="*/ 17 h 837"/>
                <a:gd name="T80" fmla="*/ 1 w 947"/>
                <a:gd name="T81" fmla="*/ 15 h 837"/>
                <a:gd name="T82" fmla="*/ 2 w 947"/>
                <a:gd name="T83" fmla="*/ 13 h 837"/>
                <a:gd name="T84" fmla="*/ 3 w 947"/>
                <a:gd name="T85" fmla="*/ 12 h 837"/>
                <a:gd name="T86" fmla="*/ 4 w 947"/>
                <a:gd name="T87" fmla="*/ 10 h 837"/>
                <a:gd name="T88" fmla="*/ 5 w 947"/>
                <a:gd name="T89" fmla="*/ 9 h 837"/>
                <a:gd name="T90" fmla="*/ 7 w 947"/>
                <a:gd name="T91" fmla="*/ 7 h 837"/>
                <a:gd name="T92" fmla="*/ 8 w 947"/>
                <a:gd name="T93" fmla="*/ 6 h 837"/>
                <a:gd name="T94" fmla="*/ 10 w 947"/>
                <a:gd name="T95" fmla="*/ 5 h 837"/>
                <a:gd name="T96" fmla="*/ 11 w 947"/>
                <a:gd name="T97" fmla="*/ 4 h 837"/>
                <a:gd name="T98" fmla="*/ 13 w 947"/>
                <a:gd name="T99" fmla="*/ 3 h 837"/>
                <a:gd name="T100" fmla="*/ 15 w 947"/>
                <a:gd name="T101" fmla="*/ 2 h 837"/>
                <a:gd name="T102" fmla="*/ 17 w 947"/>
                <a:gd name="T103" fmla="*/ 1 h 837"/>
                <a:gd name="T104" fmla="*/ 18 w 947"/>
                <a:gd name="T105" fmla="*/ 1 h 837"/>
                <a:gd name="T106" fmla="*/ 18 w 947"/>
                <a:gd name="T107" fmla="*/ 1 h 837"/>
                <a:gd name="T108" fmla="*/ 19 w 947"/>
                <a:gd name="T109" fmla="*/ 1 h 837"/>
                <a:gd name="T110" fmla="*/ 20 w 947"/>
                <a:gd name="T111" fmla="*/ 1 h 837"/>
                <a:gd name="T112" fmla="*/ 21 w 947"/>
                <a:gd name="T113" fmla="*/ 1 h 837"/>
                <a:gd name="T114" fmla="*/ 22 w 947"/>
                <a:gd name="T115" fmla="*/ 0 h 837"/>
                <a:gd name="T116" fmla="*/ 22 w 947"/>
                <a:gd name="T117" fmla="*/ 0 h 837"/>
                <a:gd name="T118" fmla="*/ 22 w 947"/>
                <a:gd name="T119" fmla="*/ 1 h 8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7" h="837">
                  <a:moveTo>
                    <a:pt x="720" y="1"/>
                  </a:moveTo>
                  <a:lnTo>
                    <a:pt x="755" y="3"/>
                  </a:lnTo>
                  <a:lnTo>
                    <a:pt x="785" y="5"/>
                  </a:lnTo>
                  <a:lnTo>
                    <a:pt x="813" y="8"/>
                  </a:lnTo>
                  <a:lnTo>
                    <a:pt x="837" y="14"/>
                  </a:lnTo>
                  <a:lnTo>
                    <a:pt x="857" y="21"/>
                  </a:lnTo>
                  <a:lnTo>
                    <a:pt x="876" y="31"/>
                  </a:lnTo>
                  <a:lnTo>
                    <a:pt x="892" y="42"/>
                  </a:lnTo>
                  <a:lnTo>
                    <a:pt x="906" y="56"/>
                  </a:lnTo>
                  <a:lnTo>
                    <a:pt x="916" y="72"/>
                  </a:lnTo>
                  <a:lnTo>
                    <a:pt x="925" y="89"/>
                  </a:lnTo>
                  <a:lnTo>
                    <a:pt x="934" y="110"/>
                  </a:lnTo>
                  <a:lnTo>
                    <a:pt x="939" y="132"/>
                  </a:lnTo>
                  <a:lnTo>
                    <a:pt x="943" y="157"/>
                  </a:lnTo>
                  <a:lnTo>
                    <a:pt x="945" y="186"/>
                  </a:lnTo>
                  <a:lnTo>
                    <a:pt x="947" y="216"/>
                  </a:lnTo>
                  <a:lnTo>
                    <a:pt x="947" y="249"/>
                  </a:lnTo>
                  <a:lnTo>
                    <a:pt x="947" y="325"/>
                  </a:lnTo>
                  <a:lnTo>
                    <a:pt x="834" y="357"/>
                  </a:lnTo>
                  <a:lnTo>
                    <a:pt x="626" y="459"/>
                  </a:lnTo>
                  <a:lnTo>
                    <a:pt x="586" y="482"/>
                  </a:lnTo>
                  <a:lnTo>
                    <a:pt x="546" y="505"/>
                  </a:lnTo>
                  <a:lnTo>
                    <a:pt x="506" y="528"/>
                  </a:lnTo>
                  <a:lnTo>
                    <a:pt x="467" y="551"/>
                  </a:lnTo>
                  <a:lnTo>
                    <a:pt x="428" y="574"/>
                  </a:lnTo>
                  <a:lnTo>
                    <a:pt x="387" y="596"/>
                  </a:lnTo>
                  <a:lnTo>
                    <a:pt x="348" y="619"/>
                  </a:lnTo>
                  <a:lnTo>
                    <a:pt x="309" y="642"/>
                  </a:lnTo>
                  <a:lnTo>
                    <a:pt x="270" y="665"/>
                  </a:lnTo>
                  <a:lnTo>
                    <a:pt x="231" y="689"/>
                  </a:lnTo>
                  <a:lnTo>
                    <a:pt x="191" y="712"/>
                  </a:lnTo>
                  <a:lnTo>
                    <a:pt x="152" y="736"/>
                  </a:lnTo>
                  <a:lnTo>
                    <a:pt x="114" y="761"/>
                  </a:lnTo>
                  <a:lnTo>
                    <a:pt x="76" y="786"/>
                  </a:lnTo>
                  <a:lnTo>
                    <a:pt x="38" y="811"/>
                  </a:lnTo>
                  <a:lnTo>
                    <a:pt x="0" y="837"/>
                  </a:lnTo>
                  <a:lnTo>
                    <a:pt x="4" y="750"/>
                  </a:lnTo>
                  <a:lnTo>
                    <a:pt x="10" y="668"/>
                  </a:lnTo>
                  <a:lnTo>
                    <a:pt x="22" y="595"/>
                  </a:lnTo>
                  <a:lnTo>
                    <a:pt x="38" y="527"/>
                  </a:lnTo>
                  <a:lnTo>
                    <a:pt x="59" y="463"/>
                  </a:lnTo>
                  <a:lnTo>
                    <a:pt x="83" y="406"/>
                  </a:lnTo>
                  <a:lnTo>
                    <a:pt x="112" y="354"/>
                  </a:lnTo>
                  <a:lnTo>
                    <a:pt x="144" y="304"/>
                  </a:lnTo>
                  <a:lnTo>
                    <a:pt x="182" y="261"/>
                  </a:lnTo>
                  <a:lnTo>
                    <a:pt x="225" y="219"/>
                  </a:lnTo>
                  <a:lnTo>
                    <a:pt x="271" y="180"/>
                  </a:lnTo>
                  <a:lnTo>
                    <a:pt x="323" y="144"/>
                  </a:lnTo>
                  <a:lnTo>
                    <a:pt x="378" y="110"/>
                  </a:lnTo>
                  <a:lnTo>
                    <a:pt x="439" y="77"/>
                  </a:lnTo>
                  <a:lnTo>
                    <a:pt x="505" y="45"/>
                  </a:lnTo>
                  <a:lnTo>
                    <a:pt x="575" y="14"/>
                  </a:lnTo>
                  <a:lnTo>
                    <a:pt x="582" y="13"/>
                  </a:lnTo>
                  <a:lnTo>
                    <a:pt x="600" y="11"/>
                  </a:lnTo>
                  <a:lnTo>
                    <a:pt x="626" y="8"/>
                  </a:lnTo>
                  <a:lnTo>
                    <a:pt x="655" y="5"/>
                  </a:lnTo>
                  <a:lnTo>
                    <a:pt x="683" y="3"/>
                  </a:lnTo>
                  <a:lnTo>
                    <a:pt x="705" y="0"/>
                  </a:lnTo>
                  <a:lnTo>
                    <a:pt x="719" y="0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21"/>
            <p:cNvSpPr>
              <a:spLocks/>
            </p:cNvSpPr>
            <p:nvPr/>
          </p:nvSpPr>
          <p:spPr bwMode="auto">
            <a:xfrm>
              <a:off x="4113" y="2020"/>
              <a:ext cx="586" cy="382"/>
            </a:xfrm>
            <a:custGeom>
              <a:avLst/>
              <a:gdLst>
                <a:gd name="T0" fmla="*/ 31 w 1173"/>
                <a:gd name="T1" fmla="*/ 1 h 763"/>
                <a:gd name="T2" fmla="*/ 34 w 1173"/>
                <a:gd name="T3" fmla="*/ 4 h 763"/>
                <a:gd name="T4" fmla="*/ 35 w 1173"/>
                <a:gd name="T5" fmla="*/ 7 h 763"/>
                <a:gd name="T6" fmla="*/ 36 w 1173"/>
                <a:gd name="T7" fmla="*/ 11 h 763"/>
                <a:gd name="T8" fmla="*/ 36 w 1173"/>
                <a:gd name="T9" fmla="*/ 15 h 763"/>
                <a:gd name="T10" fmla="*/ 34 w 1173"/>
                <a:gd name="T11" fmla="*/ 17 h 763"/>
                <a:gd name="T12" fmla="*/ 33 w 1173"/>
                <a:gd name="T13" fmla="*/ 18 h 763"/>
                <a:gd name="T14" fmla="*/ 31 w 1173"/>
                <a:gd name="T15" fmla="*/ 19 h 763"/>
                <a:gd name="T16" fmla="*/ 29 w 1173"/>
                <a:gd name="T17" fmla="*/ 20 h 763"/>
                <a:gd name="T18" fmla="*/ 28 w 1173"/>
                <a:gd name="T19" fmla="*/ 21 h 763"/>
                <a:gd name="T20" fmla="*/ 26 w 1173"/>
                <a:gd name="T21" fmla="*/ 22 h 763"/>
                <a:gd name="T22" fmla="*/ 25 w 1173"/>
                <a:gd name="T23" fmla="*/ 23 h 763"/>
                <a:gd name="T24" fmla="*/ 23 w 1173"/>
                <a:gd name="T25" fmla="*/ 23 h 763"/>
                <a:gd name="T26" fmla="*/ 21 w 1173"/>
                <a:gd name="T27" fmla="*/ 24 h 763"/>
                <a:gd name="T28" fmla="*/ 20 w 1173"/>
                <a:gd name="T29" fmla="*/ 24 h 763"/>
                <a:gd name="T30" fmla="*/ 18 w 1173"/>
                <a:gd name="T31" fmla="*/ 24 h 763"/>
                <a:gd name="T32" fmla="*/ 16 w 1173"/>
                <a:gd name="T33" fmla="*/ 24 h 763"/>
                <a:gd name="T34" fmla="*/ 14 w 1173"/>
                <a:gd name="T35" fmla="*/ 24 h 763"/>
                <a:gd name="T36" fmla="*/ 12 w 1173"/>
                <a:gd name="T37" fmla="*/ 24 h 763"/>
                <a:gd name="T38" fmla="*/ 10 w 1173"/>
                <a:gd name="T39" fmla="*/ 24 h 763"/>
                <a:gd name="T40" fmla="*/ 7 w 1173"/>
                <a:gd name="T41" fmla="*/ 23 h 763"/>
                <a:gd name="T42" fmla="*/ 0 w 1173"/>
                <a:gd name="T43" fmla="*/ 19 h 763"/>
                <a:gd name="T44" fmla="*/ 2 w 1173"/>
                <a:gd name="T45" fmla="*/ 14 h 763"/>
                <a:gd name="T46" fmla="*/ 3 w 1173"/>
                <a:gd name="T47" fmla="*/ 13 h 763"/>
                <a:gd name="T48" fmla="*/ 5 w 1173"/>
                <a:gd name="T49" fmla="*/ 12 h 763"/>
                <a:gd name="T50" fmla="*/ 6 w 1173"/>
                <a:gd name="T51" fmla="*/ 11 h 763"/>
                <a:gd name="T52" fmla="*/ 8 w 1173"/>
                <a:gd name="T53" fmla="*/ 10 h 763"/>
                <a:gd name="T54" fmla="*/ 9 w 1173"/>
                <a:gd name="T55" fmla="*/ 9 h 763"/>
                <a:gd name="T56" fmla="*/ 11 w 1173"/>
                <a:gd name="T57" fmla="*/ 8 h 763"/>
                <a:gd name="T58" fmla="*/ 13 w 1173"/>
                <a:gd name="T59" fmla="*/ 7 h 763"/>
                <a:gd name="T60" fmla="*/ 15 w 1173"/>
                <a:gd name="T61" fmla="*/ 6 h 763"/>
                <a:gd name="T62" fmla="*/ 16 w 1173"/>
                <a:gd name="T63" fmla="*/ 5 h 763"/>
                <a:gd name="T64" fmla="*/ 18 w 1173"/>
                <a:gd name="T65" fmla="*/ 4 h 763"/>
                <a:gd name="T66" fmla="*/ 20 w 1173"/>
                <a:gd name="T67" fmla="*/ 3 h 763"/>
                <a:gd name="T68" fmla="*/ 21 w 1173"/>
                <a:gd name="T69" fmla="*/ 2 h 763"/>
                <a:gd name="T70" fmla="*/ 23 w 1173"/>
                <a:gd name="T71" fmla="*/ 2 h 763"/>
                <a:gd name="T72" fmla="*/ 25 w 1173"/>
                <a:gd name="T73" fmla="*/ 1 h 763"/>
                <a:gd name="T74" fmla="*/ 26 w 1173"/>
                <a:gd name="T75" fmla="*/ 1 h 763"/>
                <a:gd name="T76" fmla="*/ 28 w 1173"/>
                <a:gd name="T77" fmla="*/ 0 h 7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73" h="763">
                  <a:moveTo>
                    <a:pt x="909" y="0"/>
                  </a:moveTo>
                  <a:lnTo>
                    <a:pt x="1003" y="12"/>
                  </a:lnTo>
                  <a:lnTo>
                    <a:pt x="1052" y="69"/>
                  </a:lnTo>
                  <a:lnTo>
                    <a:pt x="1090" y="121"/>
                  </a:lnTo>
                  <a:lnTo>
                    <a:pt x="1120" y="171"/>
                  </a:lnTo>
                  <a:lnTo>
                    <a:pt x="1142" y="223"/>
                  </a:lnTo>
                  <a:lnTo>
                    <a:pt x="1157" y="277"/>
                  </a:lnTo>
                  <a:lnTo>
                    <a:pt x="1168" y="335"/>
                  </a:lnTo>
                  <a:lnTo>
                    <a:pt x="1172" y="400"/>
                  </a:lnTo>
                  <a:lnTo>
                    <a:pt x="1173" y="474"/>
                  </a:lnTo>
                  <a:lnTo>
                    <a:pt x="1143" y="499"/>
                  </a:lnTo>
                  <a:lnTo>
                    <a:pt x="1115" y="523"/>
                  </a:lnTo>
                  <a:lnTo>
                    <a:pt x="1086" y="546"/>
                  </a:lnTo>
                  <a:lnTo>
                    <a:pt x="1058" y="566"/>
                  </a:lnTo>
                  <a:lnTo>
                    <a:pt x="1032" y="587"/>
                  </a:lnTo>
                  <a:lnTo>
                    <a:pt x="1005" y="605"/>
                  </a:lnTo>
                  <a:lnTo>
                    <a:pt x="980" y="624"/>
                  </a:lnTo>
                  <a:lnTo>
                    <a:pt x="954" y="640"/>
                  </a:lnTo>
                  <a:lnTo>
                    <a:pt x="929" y="656"/>
                  </a:lnTo>
                  <a:lnTo>
                    <a:pt x="904" y="670"/>
                  </a:lnTo>
                  <a:lnTo>
                    <a:pt x="879" y="684"/>
                  </a:lnTo>
                  <a:lnTo>
                    <a:pt x="854" y="695"/>
                  </a:lnTo>
                  <a:lnTo>
                    <a:pt x="830" y="707"/>
                  </a:lnTo>
                  <a:lnTo>
                    <a:pt x="805" y="717"/>
                  </a:lnTo>
                  <a:lnTo>
                    <a:pt x="780" y="726"/>
                  </a:lnTo>
                  <a:lnTo>
                    <a:pt x="755" y="733"/>
                  </a:lnTo>
                  <a:lnTo>
                    <a:pt x="730" y="741"/>
                  </a:lnTo>
                  <a:lnTo>
                    <a:pt x="703" y="747"/>
                  </a:lnTo>
                  <a:lnTo>
                    <a:pt x="677" y="752"/>
                  </a:lnTo>
                  <a:lnTo>
                    <a:pt x="650" y="756"/>
                  </a:lnTo>
                  <a:lnTo>
                    <a:pt x="622" y="759"/>
                  </a:lnTo>
                  <a:lnTo>
                    <a:pt x="594" y="761"/>
                  </a:lnTo>
                  <a:lnTo>
                    <a:pt x="565" y="762"/>
                  </a:lnTo>
                  <a:lnTo>
                    <a:pt x="535" y="763"/>
                  </a:lnTo>
                  <a:lnTo>
                    <a:pt x="504" y="762"/>
                  </a:lnTo>
                  <a:lnTo>
                    <a:pt x="471" y="761"/>
                  </a:lnTo>
                  <a:lnTo>
                    <a:pt x="438" y="759"/>
                  </a:lnTo>
                  <a:lnTo>
                    <a:pt x="403" y="755"/>
                  </a:lnTo>
                  <a:lnTo>
                    <a:pt x="368" y="752"/>
                  </a:lnTo>
                  <a:lnTo>
                    <a:pt x="331" y="746"/>
                  </a:lnTo>
                  <a:lnTo>
                    <a:pt x="293" y="741"/>
                  </a:lnTo>
                  <a:lnTo>
                    <a:pt x="252" y="734"/>
                  </a:lnTo>
                  <a:lnTo>
                    <a:pt x="120" y="683"/>
                  </a:lnTo>
                  <a:lnTo>
                    <a:pt x="0" y="588"/>
                  </a:lnTo>
                  <a:lnTo>
                    <a:pt x="0" y="525"/>
                  </a:lnTo>
                  <a:lnTo>
                    <a:pt x="82" y="423"/>
                  </a:lnTo>
                  <a:lnTo>
                    <a:pt x="103" y="410"/>
                  </a:lnTo>
                  <a:lnTo>
                    <a:pt x="123" y="396"/>
                  </a:lnTo>
                  <a:lnTo>
                    <a:pt x="145" y="382"/>
                  </a:lnTo>
                  <a:lnTo>
                    <a:pt x="168" y="366"/>
                  </a:lnTo>
                  <a:lnTo>
                    <a:pt x="191" y="351"/>
                  </a:lnTo>
                  <a:lnTo>
                    <a:pt x="216" y="335"/>
                  </a:lnTo>
                  <a:lnTo>
                    <a:pt x="240" y="318"/>
                  </a:lnTo>
                  <a:lnTo>
                    <a:pt x="265" y="301"/>
                  </a:lnTo>
                  <a:lnTo>
                    <a:pt x="291" y="284"/>
                  </a:lnTo>
                  <a:lnTo>
                    <a:pt x="317" y="267"/>
                  </a:lnTo>
                  <a:lnTo>
                    <a:pt x="342" y="250"/>
                  </a:lnTo>
                  <a:lnTo>
                    <a:pt x="370" y="233"/>
                  </a:lnTo>
                  <a:lnTo>
                    <a:pt x="397" y="216"/>
                  </a:lnTo>
                  <a:lnTo>
                    <a:pt x="424" y="199"/>
                  </a:lnTo>
                  <a:lnTo>
                    <a:pt x="452" y="183"/>
                  </a:lnTo>
                  <a:lnTo>
                    <a:pt x="480" y="166"/>
                  </a:lnTo>
                  <a:lnTo>
                    <a:pt x="507" y="149"/>
                  </a:lnTo>
                  <a:lnTo>
                    <a:pt x="535" y="134"/>
                  </a:lnTo>
                  <a:lnTo>
                    <a:pt x="562" y="119"/>
                  </a:lnTo>
                  <a:lnTo>
                    <a:pt x="591" y="105"/>
                  </a:lnTo>
                  <a:lnTo>
                    <a:pt x="619" y="91"/>
                  </a:lnTo>
                  <a:lnTo>
                    <a:pt x="647" y="77"/>
                  </a:lnTo>
                  <a:lnTo>
                    <a:pt x="674" y="65"/>
                  </a:lnTo>
                  <a:lnTo>
                    <a:pt x="702" y="54"/>
                  </a:lnTo>
                  <a:lnTo>
                    <a:pt x="728" y="42"/>
                  </a:lnTo>
                  <a:lnTo>
                    <a:pt x="756" y="33"/>
                  </a:lnTo>
                  <a:lnTo>
                    <a:pt x="783" y="24"/>
                  </a:lnTo>
                  <a:lnTo>
                    <a:pt x="809" y="17"/>
                  </a:lnTo>
                  <a:lnTo>
                    <a:pt x="834" y="10"/>
                  </a:lnTo>
                  <a:lnTo>
                    <a:pt x="860" y="5"/>
                  </a:lnTo>
                  <a:lnTo>
                    <a:pt x="885" y="2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22"/>
            <p:cNvSpPr>
              <a:spLocks/>
            </p:cNvSpPr>
            <p:nvPr/>
          </p:nvSpPr>
          <p:spPr bwMode="auto">
            <a:xfrm>
              <a:off x="4153" y="2039"/>
              <a:ext cx="524" cy="341"/>
            </a:xfrm>
            <a:custGeom>
              <a:avLst/>
              <a:gdLst>
                <a:gd name="T0" fmla="*/ 28 w 1047"/>
                <a:gd name="T1" fmla="*/ 0 h 681"/>
                <a:gd name="T2" fmla="*/ 30 w 1047"/>
                <a:gd name="T3" fmla="*/ 2 h 681"/>
                <a:gd name="T4" fmla="*/ 31 w 1047"/>
                <a:gd name="T5" fmla="*/ 3 h 681"/>
                <a:gd name="T6" fmla="*/ 32 w 1047"/>
                <a:gd name="T7" fmla="*/ 5 h 681"/>
                <a:gd name="T8" fmla="*/ 32 w 1047"/>
                <a:gd name="T9" fmla="*/ 6 h 681"/>
                <a:gd name="T10" fmla="*/ 33 w 1047"/>
                <a:gd name="T11" fmla="*/ 7 h 681"/>
                <a:gd name="T12" fmla="*/ 33 w 1047"/>
                <a:gd name="T13" fmla="*/ 9 h 681"/>
                <a:gd name="T14" fmla="*/ 33 w 1047"/>
                <a:gd name="T15" fmla="*/ 11 h 681"/>
                <a:gd name="T16" fmla="*/ 33 w 1047"/>
                <a:gd name="T17" fmla="*/ 13 h 681"/>
                <a:gd name="T18" fmla="*/ 29 w 1047"/>
                <a:gd name="T19" fmla="*/ 17 h 681"/>
                <a:gd name="T20" fmla="*/ 19 w 1047"/>
                <a:gd name="T21" fmla="*/ 22 h 681"/>
                <a:gd name="T22" fmla="*/ 17 w 1047"/>
                <a:gd name="T23" fmla="*/ 22 h 681"/>
                <a:gd name="T24" fmla="*/ 16 w 1047"/>
                <a:gd name="T25" fmla="*/ 22 h 681"/>
                <a:gd name="T26" fmla="*/ 15 w 1047"/>
                <a:gd name="T27" fmla="*/ 22 h 681"/>
                <a:gd name="T28" fmla="*/ 13 w 1047"/>
                <a:gd name="T29" fmla="*/ 22 h 681"/>
                <a:gd name="T30" fmla="*/ 12 w 1047"/>
                <a:gd name="T31" fmla="*/ 22 h 681"/>
                <a:gd name="T32" fmla="*/ 10 w 1047"/>
                <a:gd name="T33" fmla="*/ 22 h 681"/>
                <a:gd name="T34" fmla="*/ 9 w 1047"/>
                <a:gd name="T35" fmla="*/ 22 h 681"/>
                <a:gd name="T36" fmla="*/ 7 w 1047"/>
                <a:gd name="T37" fmla="*/ 21 h 681"/>
                <a:gd name="T38" fmla="*/ 6 w 1047"/>
                <a:gd name="T39" fmla="*/ 21 h 681"/>
                <a:gd name="T40" fmla="*/ 4 w 1047"/>
                <a:gd name="T41" fmla="*/ 21 h 681"/>
                <a:gd name="T42" fmla="*/ 3 w 1047"/>
                <a:gd name="T43" fmla="*/ 20 h 681"/>
                <a:gd name="T44" fmla="*/ 2 w 1047"/>
                <a:gd name="T45" fmla="*/ 19 h 681"/>
                <a:gd name="T46" fmla="*/ 2 w 1047"/>
                <a:gd name="T47" fmla="*/ 18 h 681"/>
                <a:gd name="T48" fmla="*/ 1 w 1047"/>
                <a:gd name="T49" fmla="*/ 17 h 681"/>
                <a:gd name="T50" fmla="*/ 1 w 1047"/>
                <a:gd name="T51" fmla="*/ 16 h 681"/>
                <a:gd name="T52" fmla="*/ 0 w 1047"/>
                <a:gd name="T53" fmla="*/ 14 h 681"/>
                <a:gd name="T54" fmla="*/ 1 w 1047"/>
                <a:gd name="T55" fmla="*/ 14 h 681"/>
                <a:gd name="T56" fmla="*/ 2 w 1047"/>
                <a:gd name="T57" fmla="*/ 13 h 681"/>
                <a:gd name="T58" fmla="*/ 3 w 1047"/>
                <a:gd name="T59" fmla="*/ 12 h 681"/>
                <a:gd name="T60" fmla="*/ 4 w 1047"/>
                <a:gd name="T61" fmla="*/ 12 h 681"/>
                <a:gd name="T62" fmla="*/ 5 w 1047"/>
                <a:gd name="T63" fmla="*/ 11 h 681"/>
                <a:gd name="T64" fmla="*/ 6 w 1047"/>
                <a:gd name="T65" fmla="*/ 11 h 681"/>
                <a:gd name="T66" fmla="*/ 6 w 1047"/>
                <a:gd name="T67" fmla="*/ 10 h 681"/>
                <a:gd name="T68" fmla="*/ 7 w 1047"/>
                <a:gd name="T69" fmla="*/ 9 h 681"/>
                <a:gd name="T70" fmla="*/ 8 w 1047"/>
                <a:gd name="T71" fmla="*/ 9 h 681"/>
                <a:gd name="T72" fmla="*/ 9 w 1047"/>
                <a:gd name="T73" fmla="*/ 8 h 681"/>
                <a:gd name="T74" fmla="*/ 10 w 1047"/>
                <a:gd name="T75" fmla="*/ 8 h 681"/>
                <a:gd name="T76" fmla="*/ 10 w 1047"/>
                <a:gd name="T77" fmla="*/ 7 h 681"/>
                <a:gd name="T78" fmla="*/ 11 w 1047"/>
                <a:gd name="T79" fmla="*/ 7 h 681"/>
                <a:gd name="T80" fmla="*/ 12 w 1047"/>
                <a:gd name="T81" fmla="*/ 6 h 681"/>
                <a:gd name="T82" fmla="*/ 13 w 1047"/>
                <a:gd name="T83" fmla="*/ 6 h 681"/>
                <a:gd name="T84" fmla="*/ 14 w 1047"/>
                <a:gd name="T85" fmla="*/ 5 h 681"/>
                <a:gd name="T86" fmla="*/ 14 w 1047"/>
                <a:gd name="T87" fmla="*/ 5 h 681"/>
                <a:gd name="T88" fmla="*/ 15 w 1047"/>
                <a:gd name="T89" fmla="*/ 4 h 681"/>
                <a:gd name="T90" fmla="*/ 16 w 1047"/>
                <a:gd name="T91" fmla="*/ 4 h 681"/>
                <a:gd name="T92" fmla="*/ 17 w 1047"/>
                <a:gd name="T93" fmla="*/ 3 h 681"/>
                <a:gd name="T94" fmla="*/ 18 w 1047"/>
                <a:gd name="T95" fmla="*/ 3 h 681"/>
                <a:gd name="T96" fmla="*/ 19 w 1047"/>
                <a:gd name="T97" fmla="*/ 2 h 681"/>
                <a:gd name="T98" fmla="*/ 20 w 1047"/>
                <a:gd name="T99" fmla="*/ 2 h 681"/>
                <a:gd name="T100" fmla="*/ 20 w 1047"/>
                <a:gd name="T101" fmla="*/ 2 h 681"/>
                <a:gd name="T102" fmla="*/ 21 w 1047"/>
                <a:gd name="T103" fmla="*/ 2 h 681"/>
                <a:gd name="T104" fmla="*/ 22 w 1047"/>
                <a:gd name="T105" fmla="*/ 1 h 681"/>
                <a:gd name="T106" fmla="*/ 23 w 1047"/>
                <a:gd name="T107" fmla="*/ 1 h 681"/>
                <a:gd name="T108" fmla="*/ 24 w 1047"/>
                <a:gd name="T109" fmla="*/ 1 h 681"/>
                <a:gd name="T110" fmla="*/ 25 w 1047"/>
                <a:gd name="T111" fmla="*/ 1 h 681"/>
                <a:gd name="T112" fmla="*/ 26 w 1047"/>
                <a:gd name="T113" fmla="*/ 1 h 681"/>
                <a:gd name="T114" fmla="*/ 27 w 1047"/>
                <a:gd name="T115" fmla="*/ 1 h 681"/>
                <a:gd name="T116" fmla="*/ 28 w 1047"/>
                <a:gd name="T117" fmla="*/ 0 h 6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47" h="681">
                  <a:moveTo>
                    <a:pt x="890" y="0"/>
                  </a:moveTo>
                  <a:lnTo>
                    <a:pt x="937" y="47"/>
                  </a:lnTo>
                  <a:lnTo>
                    <a:pt x="974" y="91"/>
                  </a:lnTo>
                  <a:lnTo>
                    <a:pt x="1001" y="133"/>
                  </a:lnTo>
                  <a:lnTo>
                    <a:pt x="1021" y="178"/>
                  </a:lnTo>
                  <a:lnTo>
                    <a:pt x="1035" y="224"/>
                  </a:lnTo>
                  <a:lnTo>
                    <a:pt x="1043" y="275"/>
                  </a:lnTo>
                  <a:lnTo>
                    <a:pt x="1046" y="333"/>
                  </a:lnTo>
                  <a:lnTo>
                    <a:pt x="1047" y="398"/>
                  </a:lnTo>
                  <a:lnTo>
                    <a:pt x="914" y="532"/>
                  </a:lnTo>
                  <a:lnTo>
                    <a:pt x="582" y="678"/>
                  </a:lnTo>
                  <a:lnTo>
                    <a:pt x="540" y="678"/>
                  </a:lnTo>
                  <a:lnTo>
                    <a:pt x="495" y="679"/>
                  </a:lnTo>
                  <a:lnTo>
                    <a:pt x="449" y="680"/>
                  </a:lnTo>
                  <a:lnTo>
                    <a:pt x="401" y="681"/>
                  </a:lnTo>
                  <a:lnTo>
                    <a:pt x="353" y="680"/>
                  </a:lnTo>
                  <a:lnTo>
                    <a:pt x="304" y="679"/>
                  </a:lnTo>
                  <a:lnTo>
                    <a:pt x="257" y="675"/>
                  </a:lnTo>
                  <a:lnTo>
                    <a:pt x="211" y="666"/>
                  </a:lnTo>
                  <a:lnTo>
                    <a:pt x="168" y="656"/>
                  </a:lnTo>
                  <a:lnTo>
                    <a:pt x="128" y="641"/>
                  </a:lnTo>
                  <a:lnTo>
                    <a:pt x="92" y="622"/>
                  </a:lnTo>
                  <a:lnTo>
                    <a:pt x="61" y="597"/>
                  </a:lnTo>
                  <a:lnTo>
                    <a:pt x="36" y="567"/>
                  </a:lnTo>
                  <a:lnTo>
                    <a:pt x="16" y="531"/>
                  </a:lnTo>
                  <a:lnTo>
                    <a:pt x="5" y="487"/>
                  </a:lnTo>
                  <a:lnTo>
                    <a:pt x="0" y="436"/>
                  </a:lnTo>
                  <a:lnTo>
                    <a:pt x="28" y="417"/>
                  </a:lnTo>
                  <a:lnTo>
                    <a:pt x="55" y="398"/>
                  </a:lnTo>
                  <a:lnTo>
                    <a:pt x="82" y="379"/>
                  </a:lnTo>
                  <a:lnTo>
                    <a:pt x="108" y="359"/>
                  </a:lnTo>
                  <a:lnTo>
                    <a:pt x="135" y="341"/>
                  </a:lnTo>
                  <a:lnTo>
                    <a:pt x="161" y="321"/>
                  </a:lnTo>
                  <a:lnTo>
                    <a:pt x="187" y="303"/>
                  </a:lnTo>
                  <a:lnTo>
                    <a:pt x="213" y="283"/>
                  </a:lnTo>
                  <a:lnTo>
                    <a:pt x="238" y="265"/>
                  </a:lnTo>
                  <a:lnTo>
                    <a:pt x="264" y="246"/>
                  </a:lnTo>
                  <a:lnTo>
                    <a:pt x="290" y="229"/>
                  </a:lnTo>
                  <a:lnTo>
                    <a:pt x="316" y="212"/>
                  </a:lnTo>
                  <a:lnTo>
                    <a:pt x="341" y="194"/>
                  </a:lnTo>
                  <a:lnTo>
                    <a:pt x="368" y="177"/>
                  </a:lnTo>
                  <a:lnTo>
                    <a:pt x="393" y="161"/>
                  </a:lnTo>
                  <a:lnTo>
                    <a:pt x="419" y="145"/>
                  </a:lnTo>
                  <a:lnTo>
                    <a:pt x="446" y="130"/>
                  </a:lnTo>
                  <a:lnTo>
                    <a:pt x="472" y="116"/>
                  </a:lnTo>
                  <a:lnTo>
                    <a:pt x="499" y="102"/>
                  </a:lnTo>
                  <a:lnTo>
                    <a:pt x="527" y="88"/>
                  </a:lnTo>
                  <a:lnTo>
                    <a:pt x="553" y="76"/>
                  </a:lnTo>
                  <a:lnTo>
                    <a:pt x="582" y="64"/>
                  </a:lnTo>
                  <a:lnTo>
                    <a:pt x="610" y="54"/>
                  </a:lnTo>
                  <a:lnTo>
                    <a:pt x="638" y="43"/>
                  </a:lnTo>
                  <a:lnTo>
                    <a:pt x="668" y="34"/>
                  </a:lnTo>
                  <a:lnTo>
                    <a:pt x="697" y="26"/>
                  </a:lnTo>
                  <a:lnTo>
                    <a:pt x="728" y="19"/>
                  </a:lnTo>
                  <a:lnTo>
                    <a:pt x="759" y="14"/>
                  </a:lnTo>
                  <a:lnTo>
                    <a:pt x="791" y="8"/>
                  </a:lnTo>
                  <a:lnTo>
                    <a:pt x="823" y="4"/>
                  </a:lnTo>
                  <a:lnTo>
                    <a:pt x="856" y="1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23"/>
            <p:cNvSpPr>
              <a:spLocks/>
            </p:cNvSpPr>
            <p:nvPr/>
          </p:nvSpPr>
          <p:spPr bwMode="auto">
            <a:xfrm>
              <a:off x="4129" y="1849"/>
              <a:ext cx="415" cy="351"/>
            </a:xfrm>
            <a:custGeom>
              <a:avLst/>
              <a:gdLst>
                <a:gd name="T0" fmla="*/ 20 w 828"/>
                <a:gd name="T1" fmla="*/ 0 h 701"/>
                <a:gd name="T2" fmla="*/ 21 w 828"/>
                <a:gd name="T3" fmla="*/ 1 h 701"/>
                <a:gd name="T4" fmla="*/ 22 w 828"/>
                <a:gd name="T5" fmla="*/ 1 h 701"/>
                <a:gd name="T6" fmla="*/ 23 w 828"/>
                <a:gd name="T7" fmla="*/ 1 h 701"/>
                <a:gd name="T8" fmla="*/ 23 w 828"/>
                <a:gd name="T9" fmla="*/ 1 h 701"/>
                <a:gd name="T10" fmla="*/ 24 w 828"/>
                <a:gd name="T11" fmla="*/ 2 h 701"/>
                <a:gd name="T12" fmla="*/ 25 w 828"/>
                <a:gd name="T13" fmla="*/ 2 h 701"/>
                <a:gd name="T14" fmla="*/ 25 w 828"/>
                <a:gd name="T15" fmla="*/ 2 h 701"/>
                <a:gd name="T16" fmla="*/ 26 w 828"/>
                <a:gd name="T17" fmla="*/ 3 h 701"/>
                <a:gd name="T18" fmla="*/ 26 w 828"/>
                <a:gd name="T19" fmla="*/ 3 h 701"/>
                <a:gd name="T20" fmla="*/ 26 w 828"/>
                <a:gd name="T21" fmla="*/ 4 h 701"/>
                <a:gd name="T22" fmla="*/ 26 w 828"/>
                <a:gd name="T23" fmla="*/ 4 h 701"/>
                <a:gd name="T24" fmla="*/ 26 w 828"/>
                <a:gd name="T25" fmla="*/ 5 h 701"/>
                <a:gd name="T26" fmla="*/ 26 w 828"/>
                <a:gd name="T27" fmla="*/ 6 h 701"/>
                <a:gd name="T28" fmla="*/ 26 w 828"/>
                <a:gd name="T29" fmla="*/ 7 h 701"/>
                <a:gd name="T30" fmla="*/ 26 w 828"/>
                <a:gd name="T31" fmla="*/ 8 h 701"/>
                <a:gd name="T32" fmla="*/ 26 w 828"/>
                <a:gd name="T33" fmla="*/ 9 h 701"/>
                <a:gd name="T34" fmla="*/ 17 w 828"/>
                <a:gd name="T35" fmla="*/ 13 h 701"/>
                <a:gd name="T36" fmla="*/ 16 w 828"/>
                <a:gd name="T37" fmla="*/ 13 h 701"/>
                <a:gd name="T38" fmla="*/ 15 w 828"/>
                <a:gd name="T39" fmla="*/ 14 h 701"/>
                <a:gd name="T40" fmla="*/ 14 w 828"/>
                <a:gd name="T41" fmla="*/ 15 h 701"/>
                <a:gd name="T42" fmla="*/ 13 w 828"/>
                <a:gd name="T43" fmla="*/ 15 h 701"/>
                <a:gd name="T44" fmla="*/ 12 w 828"/>
                <a:gd name="T45" fmla="*/ 16 h 701"/>
                <a:gd name="T46" fmla="*/ 11 w 828"/>
                <a:gd name="T47" fmla="*/ 16 h 701"/>
                <a:gd name="T48" fmla="*/ 10 w 828"/>
                <a:gd name="T49" fmla="*/ 17 h 701"/>
                <a:gd name="T50" fmla="*/ 9 w 828"/>
                <a:gd name="T51" fmla="*/ 18 h 701"/>
                <a:gd name="T52" fmla="*/ 8 w 828"/>
                <a:gd name="T53" fmla="*/ 18 h 701"/>
                <a:gd name="T54" fmla="*/ 7 w 828"/>
                <a:gd name="T55" fmla="*/ 19 h 701"/>
                <a:gd name="T56" fmla="*/ 6 w 828"/>
                <a:gd name="T57" fmla="*/ 19 h 701"/>
                <a:gd name="T58" fmla="*/ 5 w 828"/>
                <a:gd name="T59" fmla="*/ 20 h 701"/>
                <a:gd name="T60" fmla="*/ 4 w 828"/>
                <a:gd name="T61" fmla="*/ 21 h 701"/>
                <a:gd name="T62" fmla="*/ 3 w 828"/>
                <a:gd name="T63" fmla="*/ 21 h 701"/>
                <a:gd name="T64" fmla="*/ 2 w 828"/>
                <a:gd name="T65" fmla="*/ 22 h 701"/>
                <a:gd name="T66" fmla="*/ 1 w 828"/>
                <a:gd name="T67" fmla="*/ 22 h 701"/>
                <a:gd name="T68" fmla="*/ 0 w 828"/>
                <a:gd name="T69" fmla="*/ 22 h 701"/>
                <a:gd name="T70" fmla="*/ 1 w 828"/>
                <a:gd name="T71" fmla="*/ 20 h 701"/>
                <a:gd name="T72" fmla="*/ 1 w 828"/>
                <a:gd name="T73" fmla="*/ 19 h 701"/>
                <a:gd name="T74" fmla="*/ 1 w 828"/>
                <a:gd name="T75" fmla="*/ 18 h 701"/>
                <a:gd name="T76" fmla="*/ 2 w 828"/>
                <a:gd name="T77" fmla="*/ 16 h 701"/>
                <a:gd name="T78" fmla="*/ 3 w 828"/>
                <a:gd name="T79" fmla="*/ 14 h 701"/>
                <a:gd name="T80" fmla="*/ 4 w 828"/>
                <a:gd name="T81" fmla="*/ 12 h 701"/>
                <a:gd name="T82" fmla="*/ 5 w 828"/>
                <a:gd name="T83" fmla="*/ 11 h 701"/>
                <a:gd name="T84" fmla="*/ 6 w 828"/>
                <a:gd name="T85" fmla="*/ 9 h 701"/>
                <a:gd name="T86" fmla="*/ 8 w 828"/>
                <a:gd name="T87" fmla="*/ 7 h 701"/>
                <a:gd name="T88" fmla="*/ 9 w 828"/>
                <a:gd name="T89" fmla="*/ 5 h 701"/>
                <a:gd name="T90" fmla="*/ 11 w 828"/>
                <a:gd name="T91" fmla="*/ 4 h 701"/>
                <a:gd name="T92" fmla="*/ 13 w 828"/>
                <a:gd name="T93" fmla="*/ 3 h 701"/>
                <a:gd name="T94" fmla="*/ 15 w 828"/>
                <a:gd name="T95" fmla="*/ 2 h 701"/>
                <a:gd name="T96" fmla="*/ 17 w 828"/>
                <a:gd name="T97" fmla="*/ 1 h 701"/>
                <a:gd name="T98" fmla="*/ 20 w 828"/>
                <a:gd name="T99" fmla="*/ 0 h 7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28" h="701">
                  <a:moveTo>
                    <a:pt x="616" y="0"/>
                  </a:moveTo>
                  <a:lnTo>
                    <a:pt x="650" y="4"/>
                  </a:lnTo>
                  <a:lnTo>
                    <a:pt x="681" y="10"/>
                  </a:lnTo>
                  <a:lnTo>
                    <a:pt x="708" y="17"/>
                  </a:lnTo>
                  <a:lnTo>
                    <a:pt x="734" y="25"/>
                  </a:lnTo>
                  <a:lnTo>
                    <a:pt x="756" y="34"/>
                  </a:lnTo>
                  <a:lnTo>
                    <a:pt x="775" y="45"/>
                  </a:lnTo>
                  <a:lnTo>
                    <a:pt x="791" y="57"/>
                  </a:lnTo>
                  <a:lnTo>
                    <a:pt x="804" y="71"/>
                  </a:lnTo>
                  <a:lnTo>
                    <a:pt x="814" y="87"/>
                  </a:lnTo>
                  <a:lnTo>
                    <a:pt x="821" y="106"/>
                  </a:lnTo>
                  <a:lnTo>
                    <a:pt x="826" y="126"/>
                  </a:lnTo>
                  <a:lnTo>
                    <a:pt x="828" y="149"/>
                  </a:lnTo>
                  <a:lnTo>
                    <a:pt x="827" y="176"/>
                  </a:lnTo>
                  <a:lnTo>
                    <a:pt x="822" y="205"/>
                  </a:lnTo>
                  <a:lnTo>
                    <a:pt x="815" y="237"/>
                  </a:lnTo>
                  <a:lnTo>
                    <a:pt x="806" y="273"/>
                  </a:lnTo>
                  <a:lnTo>
                    <a:pt x="534" y="394"/>
                  </a:lnTo>
                  <a:lnTo>
                    <a:pt x="501" y="413"/>
                  </a:lnTo>
                  <a:lnTo>
                    <a:pt x="469" y="432"/>
                  </a:lnTo>
                  <a:lnTo>
                    <a:pt x="435" y="451"/>
                  </a:lnTo>
                  <a:lnTo>
                    <a:pt x="402" y="471"/>
                  </a:lnTo>
                  <a:lnTo>
                    <a:pt x="369" y="489"/>
                  </a:lnTo>
                  <a:lnTo>
                    <a:pt x="336" y="509"/>
                  </a:lnTo>
                  <a:lnTo>
                    <a:pt x="303" y="528"/>
                  </a:lnTo>
                  <a:lnTo>
                    <a:pt x="269" y="547"/>
                  </a:lnTo>
                  <a:lnTo>
                    <a:pt x="237" y="566"/>
                  </a:lnTo>
                  <a:lnTo>
                    <a:pt x="204" y="586"/>
                  </a:lnTo>
                  <a:lnTo>
                    <a:pt x="170" y="605"/>
                  </a:lnTo>
                  <a:lnTo>
                    <a:pt x="137" y="624"/>
                  </a:lnTo>
                  <a:lnTo>
                    <a:pt x="104" y="643"/>
                  </a:lnTo>
                  <a:lnTo>
                    <a:pt x="71" y="663"/>
                  </a:lnTo>
                  <a:lnTo>
                    <a:pt x="38" y="681"/>
                  </a:lnTo>
                  <a:lnTo>
                    <a:pt x="4" y="701"/>
                  </a:lnTo>
                  <a:lnTo>
                    <a:pt x="0" y="676"/>
                  </a:lnTo>
                  <a:lnTo>
                    <a:pt x="1" y="640"/>
                  </a:lnTo>
                  <a:lnTo>
                    <a:pt x="8" y="599"/>
                  </a:lnTo>
                  <a:lnTo>
                    <a:pt x="21" y="549"/>
                  </a:lnTo>
                  <a:lnTo>
                    <a:pt x="41" y="496"/>
                  </a:lnTo>
                  <a:lnTo>
                    <a:pt x="68" y="440"/>
                  </a:lnTo>
                  <a:lnTo>
                    <a:pt x="99" y="381"/>
                  </a:lnTo>
                  <a:lnTo>
                    <a:pt x="136" y="322"/>
                  </a:lnTo>
                  <a:lnTo>
                    <a:pt x="177" y="265"/>
                  </a:lnTo>
                  <a:lnTo>
                    <a:pt x="225" y="208"/>
                  </a:lnTo>
                  <a:lnTo>
                    <a:pt x="278" y="156"/>
                  </a:lnTo>
                  <a:lnTo>
                    <a:pt x="336" y="109"/>
                  </a:lnTo>
                  <a:lnTo>
                    <a:pt x="398" y="69"/>
                  </a:lnTo>
                  <a:lnTo>
                    <a:pt x="466" y="35"/>
                  </a:lnTo>
                  <a:lnTo>
                    <a:pt x="539" y="12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Freeform 24"/>
            <p:cNvSpPr>
              <a:spLocks/>
            </p:cNvSpPr>
            <p:nvPr/>
          </p:nvSpPr>
          <p:spPr bwMode="auto">
            <a:xfrm>
              <a:off x="4375" y="2055"/>
              <a:ext cx="284" cy="192"/>
            </a:xfrm>
            <a:custGeom>
              <a:avLst/>
              <a:gdLst>
                <a:gd name="T0" fmla="*/ 7 w 569"/>
                <a:gd name="T1" fmla="*/ 0 h 385"/>
                <a:gd name="T2" fmla="*/ 11 w 569"/>
                <a:gd name="T3" fmla="*/ 0 h 385"/>
                <a:gd name="T4" fmla="*/ 13 w 569"/>
                <a:gd name="T5" fmla="*/ 1 h 385"/>
                <a:gd name="T6" fmla="*/ 15 w 569"/>
                <a:gd name="T7" fmla="*/ 1 h 385"/>
                <a:gd name="T8" fmla="*/ 16 w 569"/>
                <a:gd name="T9" fmla="*/ 3 h 385"/>
                <a:gd name="T10" fmla="*/ 17 w 569"/>
                <a:gd name="T11" fmla="*/ 3 h 385"/>
                <a:gd name="T12" fmla="*/ 17 w 569"/>
                <a:gd name="T13" fmla="*/ 4 h 385"/>
                <a:gd name="T14" fmla="*/ 17 w 569"/>
                <a:gd name="T15" fmla="*/ 5 h 385"/>
                <a:gd name="T16" fmla="*/ 17 w 569"/>
                <a:gd name="T17" fmla="*/ 6 h 385"/>
                <a:gd name="T18" fmla="*/ 16 w 569"/>
                <a:gd name="T19" fmla="*/ 7 h 385"/>
                <a:gd name="T20" fmla="*/ 15 w 569"/>
                <a:gd name="T21" fmla="*/ 8 h 385"/>
                <a:gd name="T22" fmla="*/ 14 w 569"/>
                <a:gd name="T23" fmla="*/ 9 h 385"/>
                <a:gd name="T24" fmla="*/ 13 w 569"/>
                <a:gd name="T25" fmla="*/ 9 h 385"/>
                <a:gd name="T26" fmla="*/ 12 w 569"/>
                <a:gd name="T27" fmla="*/ 10 h 385"/>
                <a:gd name="T28" fmla="*/ 10 w 569"/>
                <a:gd name="T29" fmla="*/ 10 h 385"/>
                <a:gd name="T30" fmla="*/ 8 w 569"/>
                <a:gd name="T31" fmla="*/ 11 h 385"/>
                <a:gd name="T32" fmla="*/ 7 w 569"/>
                <a:gd name="T33" fmla="*/ 11 h 385"/>
                <a:gd name="T34" fmla="*/ 5 w 569"/>
                <a:gd name="T35" fmla="*/ 12 h 385"/>
                <a:gd name="T36" fmla="*/ 0 w 569"/>
                <a:gd name="T37" fmla="*/ 9 h 385"/>
                <a:gd name="T38" fmla="*/ 0 w 569"/>
                <a:gd name="T39" fmla="*/ 8 h 385"/>
                <a:gd name="T40" fmla="*/ 0 w 569"/>
                <a:gd name="T41" fmla="*/ 7 h 385"/>
                <a:gd name="T42" fmla="*/ 0 w 569"/>
                <a:gd name="T43" fmla="*/ 6 h 385"/>
                <a:gd name="T44" fmla="*/ 1 w 569"/>
                <a:gd name="T45" fmla="*/ 5 h 385"/>
                <a:gd name="T46" fmla="*/ 2 w 569"/>
                <a:gd name="T47" fmla="*/ 4 h 385"/>
                <a:gd name="T48" fmla="*/ 2 w 569"/>
                <a:gd name="T49" fmla="*/ 3 h 385"/>
                <a:gd name="T50" fmla="*/ 3 w 569"/>
                <a:gd name="T51" fmla="*/ 3 h 385"/>
                <a:gd name="T52" fmla="*/ 4 w 569"/>
                <a:gd name="T53" fmla="*/ 2 h 385"/>
                <a:gd name="T54" fmla="*/ 4 w 569"/>
                <a:gd name="T55" fmla="*/ 2 h 385"/>
                <a:gd name="T56" fmla="*/ 5 w 569"/>
                <a:gd name="T57" fmla="*/ 1 h 385"/>
                <a:gd name="T58" fmla="*/ 6 w 569"/>
                <a:gd name="T59" fmla="*/ 1 h 385"/>
                <a:gd name="T60" fmla="*/ 6 w 569"/>
                <a:gd name="T61" fmla="*/ 1 h 385"/>
                <a:gd name="T62" fmla="*/ 7 w 569"/>
                <a:gd name="T63" fmla="*/ 0 h 385"/>
                <a:gd name="T64" fmla="*/ 7 w 569"/>
                <a:gd name="T65" fmla="*/ 0 h 385"/>
                <a:gd name="T66" fmla="*/ 7 w 569"/>
                <a:gd name="T67" fmla="*/ 0 h 385"/>
                <a:gd name="T68" fmla="*/ 7 w 569"/>
                <a:gd name="T69" fmla="*/ 0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9" h="385">
                  <a:moveTo>
                    <a:pt x="253" y="20"/>
                  </a:moveTo>
                  <a:lnTo>
                    <a:pt x="372" y="0"/>
                  </a:lnTo>
                  <a:lnTo>
                    <a:pt x="442" y="32"/>
                  </a:lnTo>
                  <a:lnTo>
                    <a:pt x="495" y="63"/>
                  </a:lnTo>
                  <a:lnTo>
                    <a:pt x="534" y="96"/>
                  </a:lnTo>
                  <a:lnTo>
                    <a:pt x="557" y="125"/>
                  </a:lnTo>
                  <a:lnTo>
                    <a:pt x="569" y="155"/>
                  </a:lnTo>
                  <a:lnTo>
                    <a:pt x="569" y="184"/>
                  </a:lnTo>
                  <a:lnTo>
                    <a:pt x="557" y="212"/>
                  </a:lnTo>
                  <a:lnTo>
                    <a:pt x="536" y="238"/>
                  </a:lnTo>
                  <a:lnTo>
                    <a:pt x="508" y="264"/>
                  </a:lnTo>
                  <a:lnTo>
                    <a:pt x="472" y="288"/>
                  </a:lnTo>
                  <a:lnTo>
                    <a:pt x="430" y="309"/>
                  </a:lnTo>
                  <a:lnTo>
                    <a:pt x="384" y="328"/>
                  </a:lnTo>
                  <a:lnTo>
                    <a:pt x="335" y="347"/>
                  </a:lnTo>
                  <a:lnTo>
                    <a:pt x="283" y="362"/>
                  </a:lnTo>
                  <a:lnTo>
                    <a:pt x="230" y="374"/>
                  </a:lnTo>
                  <a:lnTo>
                    <a:pt x="178" y="385"/>
                  </a:lnTo>
                  <a:lnTo>
                    <a:pt x="0" y="303"/>
                  </a:lnTo>
                  <a:lnTo>
                    <a:pt x="5" y="266"/>
                  </a:lnTo>
                  <a:lnTo>
                    <a:pt x="14" y="233"/>
                  </a:lnTo>
                  <a:lnTo>
                    <a:pt x="28" y="201"/>
                  </a:lnTo>
                  <a:lnTo>
                    <a:pt x="47" y="173"/>
                  </a:lnTo>
                  <a:lnTo>
                    <a:pt x="66" y="147"/>
                  </a:lnTo>
                  <a:lnTo>
                    <a:pt x="88" y="123"/>
                  </a:lnTo>
                  <a:lnTo>
                    <a:pt x="111" y="102"/>
                  </a:lnTo>
                  <a:lnTo>
                    <a:pt x="135" y="83"/>
                  </a:lnTo>
                  <a:lnTo>
                    <a:pt x="158" y="67"/>
                  </a:lnTo>
                  <a:lnTo>
                    <a:pt x="181" y="53"/>
                  </a:lnTo>
                  <a:lnTo>
                    <a:pt x="202" y="41"/>
                  </a:lnTo>
                  <a:lnTo>
                    <a:pt x="221" y="32"/>
                  </a:lnTo>
                  <a:lnTo>
                    <a:pt x="236" y="26"/>
                  </a:lnTo>
                  <a:lnTo>
                    <a:pt x="246" y="22"/>
                  </a:lnTo>
                  <a:lnTo>
                    <a:pt x="252" y="20"/>
                  </a:lnTo>
                  <a:lnTo>
                    <a:pt x="253" y="2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Freeform 25"/>
            <p:cNvSpPr>
              <a:spLocks/>
            </p:cNvSpPr>
            <p:nvPr/>
          </p:nvSpPr>
          <p:spPr bwMode="auto">
            <a:xfrm>
              <a:off x="4385" y="2058"/>
              <a:ext cx="265" cy="182"/>
            </a:xfrm>
            <a:custGeom>
              <a:avLst/>
              <a:gdLst>
                <a:gd name="T0" fmla="*/ 8 w 529"/>
                <a:gd name="T1" fmla="*/ 0 h 365"/>
                <a:gd name="T2" fmla="*/ 8 w 529"/>
                <a:gd name="T3" fmla="*/ 0 h 365"/>
                <a:gd name="T4" fmla="*/ 9 w 529"/>
                <a:gd name="T5" fmla="*/ 0 h 365"/>
                <a:gd name="T6" fmla="*/ 9 w 529"/>
                <a:gd name="T7" fmla="*/ 0 h 365"/>
                <a:gd name="T8" fmla="*/ 10 w 529"/>
                <a:gd name="T9" fmla="*/ 0 h 365"/>
                <a:gd name="T10" fmla="*/ 10 w 529"/>
                <a:gd name="T11" fmla="*/ 0 h 365"/>
                <a:gd name="T12" fmla="*/ 10 w 529"/>
                <a:gd name="T13" fmla="*/ 0 h 365"/>
                <a:gd name="T14" fmla="*/ 11 w 529"/>
                <a:gd name="T15" fmla="*/ 0 h 365"/>
                <a:gd name="T16" fmla="*/ 11 w 529"/>
                <a:gd name="T17" fmla="*/ 0 h 365"/>
                <a:gd name="T18" fmla="*/ 13 w 529"/>
                <a:gd name="T19" fmla="*/ 0 h 365"/>
                <a:gd name="T20" fmla="*/ 15 w 529"/>
                <a:gd name="T21" fmla="*/ 1 h 365"/>
                <a:gd name="T22" fmla="*/ 16 w 529"/>
                <a:gd name="T23" fmla="*/ 2 h 365"/>
                <a:gd name="T24" fmla="*/ 17 w 529"/>
                <a:gd name="T25" fmla="*/ 3 h 365"/>
                <a:gd name="T26" fmla="*/ 17 w 529"/>
                <a:gd name="T27" fmla="*/ 4 h 365"/>
                <a:gd name="T28" fmla="*/ 17 w 529"/>
                <a:gd name="T29" fmla="*/ 5 h 365"/>
                <a:gd name="T30" fmla="*/ 17 w 529"/>
                <a:gd name="T31" fmla="*/ 6 h 365"/>
                <a:gd name="T32" fmla="*/ 16 w 529"/>
                <a:gd name="T33" fmla="*/ 7 h 365"/>
                <a:gd name="T34" fmla="*/ 15 w 529"/>
                <a:gd name="T35" fmla="*/ 7 h 365"/>
                <a:gd name="T36" fmla="*/ 14 w 529"/>
                <a:gd name="T37" fmla="*/ 8 h 365"/>
                <a:gd name="T38" fmla="*/ 13 w 529"/>
                <a:gd name="T39" fmla="*/ 9 h 365"/>
                <a:gd name="T40" fmla="*/ 12 w 529"/>
                <a:gd name="T41" fmla="*/ 9 h 365"/>
                <a:gd name="T42" fmla="*/ 10 w 529"/>
                <a:gd name="T43" fmla="*/ 10 h 365"/>
                <a:gd name="T44" fmla="*/ 9 w 529"/>
                <a:gd name="T45" fmla="*/ 10 h 365"/>
                <a:gd name="T46" fmla="*/ 7 w 529"/>
                <a:gd name="T47" fmla="*/ 11 h 365"/>
                <a:gd name="T48" fmla="*/ 6 w 529"/>
                <a:gd name="T49" fmla="*/ 11 h 365"/>
                <a:gd name="T50" fmla="*/ 5 w 529"/>
                <a:gd name="T51" fmla="*/ 11 h 365"/>
                <a:gd name="T52" fmla="*/ 4 w 529"/>
                <a:gd name="T53" fmla="*/ 10 h 365"/>
                <a:gd name="T54" fmla="*/ 4 w 529"/>
                <a:gd name="T55" fmla="*/ 10 h 365"/>
                <a:gd name="T56" fmla="*/ 3 w 529"/>
                <a:gd name="T57" fmla="*/ 10 h 365"/>
                <a:gd name="T58" fmla="*/ 2 w 529"/>
                <a:gd name="T59" fmla="*/ 9 h 365"/>
                <a:gd name="T60" fmla="*/ 2 w 529"/>
                <a:gd name="T61" fmla="*/ 9 h 365"/>
                <a:gd name="T62" fmla="*/ 1 w 529"/>
                <a:gd name="T63" fmla="*/ 9 h 365"/>
                <a:gd name="T64" fmla="*/ 0 w 529"/>
                <a:gd name="T65" fmla="*/ 8 h 365"/>
                <a:gd name="T66" fmla="*/ 1 w 529"/>
                <a:gd name="T67" fmla="*/ 7 h 365"/>
                <a:gd name="T68" fmla="*/ 1 w 529"/>
                <a:gd name="T69" fmla="*/ 6 h 365"/>
                <a:gd name="T70" fmla="*/ 1 w 529"/>
                <a:gd name="T71" fmla="*/ 5 h 365"/>
                <a:gd name="T72" fmla="*/ 2 w 529"/>
                <a:gd name="T73" fmla="*/ 5 h 365"/>
                <a:gd name="T74" fmla="*/ 2 w 529"/>
                <a:gd name="T75" fmla="*/ 4 h 365"/>
                <a:gd name="T76" fmla="*/ 3 w 529"/>
                <a:gd name="T77" fmla="*/ 3 h 365"/>
                <a:gd name="T78" fmla="*/ 4 w 529"/>
                <a:gd name="T79" fmla="*/ 3 h 365"/>
                <a:gd name="T80" fmla="*/ 4 w 529"/>
                <a:gd name="T81" fmla="*/ 2 h 365"/>
                <a:gd name="T82" fmla="*/ 5 w 529"/>
                <a:gd name="T83" fmla="*/ 2 h 365"/>
                <a:gd name="T84" fmla="*/ 6 w 529"/>
                <a:gd name="T85" fmla="*/ 1 h 365"/>
                <a:gd name="T86" fmla="*/ 6 w 529"/>
                <a:gd name="T87" fmla="*/ 1 h 365"/>
                <a:gd name="T88" fmla="*/ 7 w 529"/>
                <a:gd name="T89" fmla="*/ 1 h 365"/>
                <a:gd name="T90" fmla="*/ 7 w 529"/>
                <a:gd name="T91" fmla="*/ 0 h 365"/>
                <a:gd name="T92" fmla="*/ 8 w 529"/>
                <a:gd name="T93" fmla="*/ 0 h 365"/>
                <a:gd name="T94" fmla="*/ 8 w 529"/>
                <a:gd name="T95" fmla="*/ 0 h 365"/>
                <a:gd name="T96" fmla="*/ 8 w 529"/>
                <a:gd name="T97" fmla="*/ 0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29" h="365">
                  <a:moveTo>
                    <a:pt x="236" y="19"/>
                  </a:moveTo>
                  <a:lnTo>
                    <a:pt x="250" y="17"/>
                  </a:lnTo>
                  <a:lnTo>
                    <a:pt x="264" y="15"/>
                  </a:lnTo>
                  <a:lnTo>
                    <a:pt x="278" y="12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8" y="4"/>
                  </a:lnTo>
                  <a:lnTo>
                    <a:pt x="332" y="2"/>
                  </a:lnTo>
                  <a:lnTo>
                    <a:pt x="346" y="0"/>
                  </a:lnTo>
                  <a:lnTo>
                    <a:pt x="412" y="31"/>
                  </a:lnTo>
                  <a:lnTo>
                    <a:pt x="461" y="61"/>
                  </a:lnTo>
                  <a:lnTo>
                    <a:pt x="497" y="91"/>
                  </a:lnTo>
                  <a:lnTo>
                    <a:pt x="519" y="119"/>
                  </a:lnTo>
                  <a:lnTo>
                    <a:pt x="529" y="148"/>
                  </a:lnTo>
                  <a:lnTo>
                    <a:pt x="528" y="175"/>
                  </a:lnTo>
                  <a:lnTo>
                    <a:pt x="518" y="201"/>
                  </a:lnTo>
                  <a:lnTo>
                    <a:pt x="498" y="227"/>
                  </a:lnTo>
                  <a:lnTo>
                    <a:pt x="472" y="251"/>
                  </a:lnTo>
                  <a:lnTo>
                    <a:pt x="438" y="273"/>
                  </a:lnTo>
                  <a:lnTo>
                    <a:pt x="400" y="293"/>
                  </a:lnTo>
                  <a:lnTo>
                    <a:pt x="356" y="312"/>
                  </a:lnTo>
                  <a:lnTo>
                    <a:pt x="310" y="328"/>
                  </a:lnTo>
                  <a:lnTo>
                    <a:pt x="263" y="343"/>
                  </a:lnTo>
                  <a:lnTo>
                    <a:pt x="213" y="356"/>
                  </a:lnTo>
                  <a:lnTo>
                    <a:pt x="165" y="365"/>
                  </a:lnTo>
                  <a:lnTo>
                    <a:pt x="144" y="354"/>
                  </a:lnTo>
                  <a:lnTo>
                    <a:pt x="125" y="345"/>
                  </a:lnTo>
                  <a:lnTo>
                    <a:pt x="104" y="335"/>
                  </a:lnTo>
                  <a:lnTo>
                    <a:pt x="83" y="326"/>
                  </a:lnTo>
                  <a:lnTo>
                    <a:pt x="62" y="316"/>
                  </a:lnTo>
                  <a:lnTo>
                    <a:pt x="42" y="306"/>
                  </a:lnTo>
                  <a:lnTo>
                    <a:pt x="21" y="297"/>
                  </a:lnTo>
                  <a:lnTo>
                    <a:pt x="0" y="286"/>
                  </a:lnTo>
                  <a:lnTo>
                    <a:pt x="5" y="252"/>
                  </a:lnTo>
                  <a:lnTo>
                    <a:pt x="14" y="221"/>
                  </a:lnTo>
                  <a:lnTo>
                    <a:pt x="27" y="191"/>
                  </a:lnTo>
                  <a:lnTo>
                    <a:pt x="43" y="164"/>
                  </a:lnTo>
                  <a:lnTo>
                    <a:pt x="61" y="139"/>
                  </a:lnTo>
                  <a:lnTo>
                    <a:pt x="82" y="117"/>
                  </a:lnTo>
                  <a:lnTo>
                    <a:pt x="104" y="98"/>
                  </a:lnTo>
                  <a:lnTo>
                    <a:pt x="126" y="79"/>
                  </a:lnTo>
                  <a:lnTo>
                    <a:pt x="148" y="64"/>
                  </a:lnTo>
                  <a:lnTo>
                    <a:pt x="168" y="52"/>
                  </a:lnTo>
                  <a:lnTo>
                    <a:pt x="188" y="40"/>
                  </a:lnTo>
                  <a:lnTo>
                    <a:pt x="205" y="32"/>
                  </a:lnTo>
                  <a:lnTo>
                    <a:pt x="219" y="25"/>
                  </a:lnTo>
                  <a:lnTo>
                    <a:pt x="230" y="22"/>
                  </a:lnTo>
                  <a:lnTo>
                    <a:pt x="235" y="19"/>
                  </a:lnTo>
                  <a:lnTo>
                    <a:pt x="236" y="19"/>
                  </a:lnTo>
                  <a:close/>
                </a:path>
              </a:pathLst>
            </a:custGeom>
            <a:solidFill>
              <a:srgbClr val="F73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Freeform 26"/>
            <p:cNvSpPr>
              <a:spLocks/>
            </p:cNvSpPr>
            <p:nvPr/>
          </p:nvSpPr>
          <p:spPr bwMode="auto">
            <a:xfrm>
              <a:off x="4397" y="2061"/>
              <a:ext cx="243" cy="172"/>
            </a:xfrm>
            <a:custGeom>
              <a:avLst/>
              <a:gdLst>
                <a:gd name="T0" fmla="*/ 6 w 487"/>
                <a:gd name="T1" fmla="*/ 1 h 343"/>
                <a:gd name="T2" fmla="*/ 7 w 487"/>
                <a:gd name="T3" fmla="*/ 1 h 343"/>
                <a:gd name="T4" fmla="*/ 7 w 487"/>
                <a:gd name="T5" fmla="*/ 1 h 343"/>
                <a:gd name="T6" fmla="*/ 7 w 487"/>
                <a:gd name="T7" fmla="*/ 1 h 343"/>
                <a:gd name="T8" fmla="*/ 8 w 487"/>
                <a:gd name="T9" fmla="*/ 1 h 343"/>
                <a:gd name="T10" fmla="*/ 8 w 487"/>
                <a:gd name="T11" fmla="*/ 1 h 343"/>
                <a:gd name="T12" fmla="*/ 9 w 487"/>
                <a:gd name="T13" fmla="*/ 1 h 343"/>
                <a:gd name="T14" fmla="*/ 9 w 487"/>
                <a:gd name="T15" fmla="*/ 1 h 343"/>
                <a:gd name="T16" fmla="*/ 9 w 487"/>
                <a:gd name="T17" fmla="*/ 0 h 343"/>
                <a:gd name="T18" fmla="*/ 11 w 487"/>
                <a:gd name="T19" fmla="*/ 1 h 343"/>
                <a:gd name="T20" fmla="*/ 13 w 487"/>
                <a:gd name="T21" fmla="*/ 2 h 343"/>
                <a:gd name="T22" fmla="*/ 14 w 487"/>
                <a:gd name="T23" fmla="*/ 3 h 343"/>
                <a:gd name="T24" fmla="*/ 14 w 487"/>
                <a:gd name="T25" fmla="*/ 4 h 343"/>
                <a:gd name="T26" fmla="*/ 15 w 487"/>
                <a:gd name="T27" fmla="*/ 5 h 343"/>
                <a:gd name="T28" fmla="*/ 15 w 487"/>
                <a:gd name="T29" fmla="*/ 6 h 343"/>
                <a:gd name="T30" fmla="*/ 14 w 487"/>
                <a:gd name="T31" fmla="*/ 6 h 343"/>
                <a:gd name="T32" fmla="*/ 14 w 487"/>
                <a:gd name="T33" fmla="*/ 7 h 343"/>
                <a:gd name="T34" fmla="*/ 13 w 487"/>
                <a:gd name="T35" fmla="*/ 8 h 343"/>
                <a:gd name="T36" fmla="*/ 12 w 487"/>
                <a:gd name="T37" fmla="*/ 8 h 343"/>
                <a:gd name="T38" fmla="*/ 11 w 487"/>
                <a:gd name="T39" fmla="*/ 9 h 343"/>
                <a:gd name="T40" fmla="*/ 10 w 487"/>
                <a:gd name="T41" fmla="*/ 10 h 343"/>
                <a:gd name="T42" fmla="*/ 8 w 487"/>
                <a:gd name="T43" fmla="*/ 10 h 343"/>
                <a:gd name="T44" fmla="*/ 7 w 487"/>
                <a:gd name="T45" fmla="*/ 11 h 343"/>
                <a:gd name="T46" fmla="*/ 6 w 487"/>
                <a:gd name="T47" fmla="*/ 11 h 343"/>
                <a:gd name="T48" fmla="*/ 4 w 487"/>
                <a:gd name="T49" fmla="*/ 11 h 343"/>
                <a:gd name="T50" fmla="*/ 4 w 487"/>
                <a:gd name="T51" fmla="*/ 11 h 343"/>
                <a:gd name="T52" fmla="*/ 3 w 487"/>
                <a:gd name="T53" fmla="*/ 11 h 343"/>
                <a:gd name="T54" fmla="*/ 2 w 487"/>
                <a:gd name="T55" fmla="*/ 10 h 343"/>
                <a:gd name="T56" fmla="*/ 2 w 487"/>
                <a:gd name="T57" fmla="*/ 10 h 343"/>
                <a:gd name="T58" fmla="*/ 1 w 487"/>
                <a:gd name="T59" fmla="*/ 10 h 343"/>
                <a:gd name="T60" fmla="*/ 1 w 487"/>
                <a:gd name="T61" fmla="*/ 10 h 343"/>
                <a:gd name="T62" fmla="*/ 0 w 487"/>
                <a:gd name="T63" fmla="*/ 9 h 343"/>
                <a:gd name="T64" fmla="*/ 0 w 487"/>
                <a:gd name="T65" fmla="*/ 9 h 343"/>
                <a:gd name="T66" fmla="*/ 0 w 487"/>
                <a:gd name="T67" fmla="*/ 8 h 343"/>
                <a:gd name="T68" fmla="*/ 0 w 487"/>
                <a:gd name="T69" fmla="*/ 7 h 343"/>
                <a:gd name="T70" fmla="*/ 0 w 487"/>
                <a:gd name="T71" fmla="*/ 6 h 343"/>
                <a:gd name="T72" fmla="*/ 1 w 487"/>
                <a:gd name="T73" fmla="*/ 5 h 343"/>
                <a:gd name="T74" fmla="*/ 1 w 487"/>
                <a:gd name="T75" fmla="*/ 5 h 343"/>
                <a:gd name="T76" fmla="*/ 2 w 487"/>
                <a:gd name="T77" fmla="*/ 4 h 343"/>
                <a:gd name="T78" fmla="*/ 3 w 487"/>
                <a:gd name="T79" fmla="*/ 3 h 343"/>
                <a:gd name="T80" fmla="*/ 3 w 487"/>
                <a:gd name="T81" fmla="*/ 3 h 343"/>
                <a:gd name="T82" fmla="*/ 4 w 487"/>
                <a:gd name="T83" fmla="*/ 2 h 343"/>
                <a:gd name="T84" fmla="*/ 4 w 487"/>
                <a:gd name="T85" fmla="*/ 2 h 343"/>
                <a:gd name="T86" fmla="*/ 5 w 487"/>
                <a:gd name="T87" fmla="*/ 2 h 343"/>
                <a:gd name="T88" fmla="*/ 5 w 487"/>
                <a:gd name="T89" fmla="*/ 1 h 343"/>
                <a:gd name="T90" fmla="*/ 6 w 487"/>
                <a:gd name="T91" fmla="*/ 1 h 343"/>
                <a:gd name="T92" fmla="*/ 6 w 487"/>
                <a:gd name="T93" fmla="*/ 1 h 343"/>
                <a:gd name="T94" fmla="*/ 6 w 487"/>
                <a:gd name="T95" fmla="*/ 1 h 343"/>
                <a:gd name="T96" fmla="*/ 6 w 487"/>
                <a:gd name="T97" fmla="*/ 1 h 34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87" h="343">
                  <a:moveTo>
                    <a:pt x="217" y="17"/>
                  </a:moveTo>
                  <a:lnTo>
                    <a:pt x="230" y="15"/>
                  </a:lnTo>
                  <a:lnTo>
                    <a:pt x="242" y="13"/>
                  </a:lnTo>
                  <a:lnTo>
                    <a:pt x="255" y="11"/>
                  </a:lnTo>
                  <a:lnTo>
                    <a:pt x="268" y="9"/>
                  </a:lnTo>
                  <a:lnTo>
                    <a:pt x="280" y="7"/>
                  </a:lnTo>
                  <a:lnTo>
                    <a:pt x="293" y="4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78" y="28"/>
                  </a:lnTo>
                  <a:lnTo>
                    <a:pt x="424" y="57"/>
                  </a:lnTo>
                  <a:lnTo>
                    <a:pt x="457" y="85"/>
                  </a:lnTo>
                  <a:lnTo>
                    <a:pt x="477" y="112"/>
                  </a:lnTo>
                  <a:lnTo>
                    <a:pt x="487" y="139"/>
                  </a:lnTo>
                  <a:lnTo>
                    <a:pt x="487" y="164"/>
                  </a:lnTo>
                  <a:lnTo>
                    <a:pt x="476" y="190"/>
                  </a:lnTo>
                  <a:lnTo>
                    <a:pt x="459" y="213"/>
                  </a:lnTo>
                  <a:lnTo>
                    <a:pt x="434" y="236"/>
                  </a:lnTo>
                  <a:lnTo>
                    <a:pt x="404" y="256"/>
                  </a:lnTo>
                  <a:lnTo>
                    <a:pt x="368" y="275"/>
                  </a:lnTo>
                  <a:lnTo>
                    <a:pt x="328" y="293"/>
                  </a:lnTo>
                  <a:lnTo>
                    <a:pt x="286" y="308"/>
                  </a:lnTo>
                  <a:lnTo>
                    <a:pt x="241" y="322"/>
                  </a:lnTo>
                  <a:lnTo>
                    <a:pt x="196" y="334"/>
                  </a:lnTo>
                  <a:lnTo>
                    <a:pt x="151" y="343"/>
                  </a:lnTo>
                  <a:lnTo>
                    <a:pt x="133" y="334"/>
                  </a:lnTo>
                  <a:lnTo>
                    <a:pt x="113" y="324"/>
                  </a:lnTo>
                  <a:lnTo>
                    <a:pt x="95" y="315"/>
                  </a:lnTo>
                  <a:lnTo>
                    <a:pt x="76" y="306"/>
                  </a:lnTo>
                  <a:lnTo>
                    <a:pt x="57" y="298"/>
                  </a:lnTo>
                  <a:lnTo>
                    <a:pt x="38" y="289"/>
                  </a:lnTo>
                  <a:lnTo>
                    <a:pt x="19" y="279"/>
                  </a:lnTo>
                  <a:lnTo>
                    <a:pt x="0" y="270"/>
                  </a:lnTo>
                  <a:lnTo>
                    <a:pt x="5" y="238"/>
                  </a:lnTo>
                  <a:lnTo>
                    <a:pt x="13" y="208"/>
                  </a:lnTo>
                  <a:lnTo>
                    <a:pt x="24" y="180"/>
                  </a:lnTo>
                  <a:lnTo>
                    <a:pt x="39" y="155"/>
                  </a:lnTo>
                  <a:lnTo>
                    <a:pt x="57" y="131"/>
                  </a:lnTo>
                  <a:lnTo>
                    <a:pt x="75" y="110"/>
                  </a:lnTo>
                  <a:lnTo>
                    <a:pt x="96" y="92"/>
                  </a:lnTo>
                  <a:lnTo>
                    <a:pt x="116" y="74"/>
                  </a:lnTo>
                  <a:lnTo>
                    <a:pt x="136" y="61"/>
                  </a:lnTo>
                  <a:lnTo>
                    <a:pt x="156" y="48"/>
                  </a:lnTo>
                  <a:lnTo>
                    <a:pt x="173" y="38"/>
                  </a:lnTo>
                  <a:lnTo>
                    <a:pt x="189" y="30"/>
                  </a:lnTo>
                  <a:lnTo>
                    <a:pt x="202" y="24"/>
                  </a:lnTo>
                  <a:lnTo>
                    <a:pt x="211" y="19"/>
                  </a:lnTo>
                  <a:lnTo>
                    <a:pt x="216" y="17"/>
                  </a:lnTo>
                  <a:lnTo>
                    <a:pt x="217" y="17"/>
                  </a:lnTo>
                  <a:close/>
                </a:path>
              </a:pathLst>
            </a:custGeom>
            <a:solidFill>
              <a:srgbClr val="EF3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27"/>
            <p:cNvSpPr>
              <a:spLocks/>
            </p:cNvSpPr>
            <p:nvPr/>
          </p:nvSpPr>
          <p:spPr bwMode="auto">
            <a:xfrm>
              <a:off x="4408" y="2065"/>
              <a:ext cx="222" cy="161"/>
            </a:xfrm>
            <a:custGeom>
              <a:avLst/>
              <a:gdLst>
                <a:gd name="T0" fmla="*/ 6 w 445"/>
                <a:gd name="T1" fmla="*/ 1 h 321"/>
                <a:gd name="T2" fmla="*/ 6 w 445"/>
                <a:gd name="T3" fmla="*/ 1 h 321"/>
                <a:gd name="T4" fmla="*/ 6 w 445"/>
                <a:gd name="T5" fmla="*/ 1 h 321"/>
                <a:gd name="T6" fmla="*/ 7 w 445"/>
                <a:gd name="T7" fmla="*/ 1 h 321"/>
                <a:gd name="T8" fmla="*/ 7 w 445"/>
                <a:gd name="T9" fmla="*/ 1 h 321"/>
                <a:gd name="T10" fmla="*/ 8 w 445"/>
                <a:gd name="T11" fmla="*/ 1 h 321"/>
                <a:gd name="T12" fmla="*/ 8 w 445"/>
                <a:gd name="T13" fmla="*/ 1 h 321"/>
                <a:gd name="T14" fmla="*/ 8 w 445"/>
                <a:gd name="T15" fmla="*/ 1 h 321"/>
                <a:gd name="T16" fmla="*/ 9 w 445"/>
                <a:gd name="T17" fmla="*/ 0 h 321"/>
                <a:gd name="T18" fmla="*/ 10 w 445"/>
                <a:gd name="T19" fmla="*/ 1 h 321"/>
                <a:gd name="T20" fmla="*/ 12 w 445"/>
                <a:gd name="T21" fmla="*/ 2 h 321"/>
                <a:gd name="T22" fmla="*/ 13 w 445"/>
                <a:gd name="T23" fmla="*/ 3 h 321"/>
                <a:gd name="T24" fmla="*/ 13 w 445"/>
                <a:gd name="T25" fmla="*/ 4 h 321"/>
                <a:gd name="T26" fmla="*/ 13 w 445"/>
                <a:gd name="T27" fmla="*/ 5 h 321"/>
                <a:gd name="T28" fmla="*/ 13 w 445"/>
                <a:gd name="T29" fmla="*/ 5 h 321"/>
                <a:gd name="T30" fmla="*/ 13 w 445"/>
                <a:gd name="T31" fmla="*/ 6 h 321"/>
                <a:gd name="T32" fmla="*/ 13 w 445"/>
                <a:gd name="T33" fmla="*/ 7 h 321"/>
                <a:gd name="T34" fmla="*/ 12 w 445"/>
                <a:gd name="T35" fmla="*/ 7 h 321"/>
                <a:gd name="T36" fmla="*/ 11 w 445"/>
                <a:gd name="T37" fmla="*/ 8 h 321"/>
                <a:gd name="T38" fmla="*/ 10 w 445"/>
                <a:gd name="T39" fmla="*/ 9 h 321"/>
                <a:gd name="T40" fmla="*/ 9 w 445"/>
                <a:gd name="T41" fmla="*/ 9 h 321"/>
                <a:gd name="T42" fmla="*/ 8 w 445"/>
                <a:gd name="T43" fmla="*/ 10 h 321"/>
                <a:gd name="T44" fmla="*/ 6 w 445"/>
                <a:gd name="T45" fmla="*/ 10 h 321"/>
                <a:gd name="T46" fmla="*/ 5 w 445"/>
                <a:gd name="T47" fmla="*/ 10 h 321"/>
                <a:gd name="T48" fmla="*/ 4 w 445"/>
                <a:gd name="T49" fmla="*/ 11 h 321"/>
                <a:gd name="T50" fmla="*/ 3 w 445"/>
                <a:gd name="T51" fmla="*/ 10 h 321"/>
                <a:gd name="T52" fmla="*/ 3 w 445"/>
                <a:gd name="T53" fmla="*/ 10 h 321"/>
                <a:gd name="T54" fmla="*/ 2 w 445"/>
                <a:gd name="T55" fmla="*/ 10 h 321"/>
                <a:gd name="T56" fmla="*/ 2 w 445"/>
                <a:gd name="T57" fmla="*/ 9 h 321"/>
                <a:gd name="T58" fmla="*/ 1 w 445"/>
                <a:gd name="T59" fmla="*/ 9 h 321"/>
                <a:gd name="T60" fmla="*/ 1 w 445"/>
                <a:gd name="T61" fmla="*/ 9 h 321"/>
                <a:gd name="T62" fmla="*/ 0 w 445"/>
                <a:gd name="T63" fmla="*/ 9 h 321"/>
                <a:gd name="T64" fmla="*/ 0 w 445"/>
                <a:gd name="T65" fmla="*/ 8 h 321"/>
                <a:gd name="T66" fmla="*/ 0 w 445"/>
                <a:gd name="T67" fmla="*/ 7 h 321"/>
                <a:gd name="T68" fmla="*/ 0 w 445"/>
                <a:gd name="T69" fmla="*/ 7 h 321"/>
                <a:gd name="T70" fmla="*/ 0 w 445"/>
                <a:gd name="T71" fmla="*/ 6 h 321"/>
                <a:gd name="T72" fmla="*/ 1 w 445"/>
                <a:gd name="T73" fmla="*/ 5 h 321"/>
                <a:gd name="T74" fmla="*/ 1 w 445"/>
                <a:gd name="T75" fmla="*/ 4 h 321"/>
                <a:gd name="T76" fmla="*/ 2 w 445"/>
                <a:gd name="T77" fmla="*/ 4 h 321"/>
                <a:gd name="T78" fmla="*/ 2 w 445"/>
                <a:gd name="T79" fmla="*/ 3 h 321"/>
                <a:gd name="T80" fmla="*/ 3 w 445"/>
                <a:gd name="T81" fmla="*/ 3 h 321"/>
                <a:gd name="T82" fmla="*/ 3 w 445"/>
                <a:gd name="T83" fmla="*/ 2 h 321"/>
                <a:gd name="T84" fmla="*/ 4 w 445"/>
                <a:gd name="T85" fmla="*/ 2 h 321"/>
                <a:gd name="T86" fmla="*/ 4 w 445"/>
                <a:gd name="T87" fmla="*/ 2 h 321"/>
                <a:gd name="T88" fmla="*/ 5 w 445"/>
                <a:gd name="T89" fmla="*/ 1 h 321"/>
                <a:gd name="T90" fmla="*/ 5 w 445"/>
                <a:gd name="T91" fmla="*/ 1 h 321"/>
                <a:gd name="T92" fmla="*/ 6 w 445"/>
                <a:gd name="T93" fmla="*/ 1 h 321"/>
                <a:gd name="T94" fmla="*/ 6 w 445"/>
                <a:gd name="T95" fmla="*/ 1 h 321"/>
                <a:gd name="T96" fmla="*/ 6 w 445"/>
                <a:gd name="T97" fmla="*/ 1 h 3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5" h="321">
                  <a:moveTo>
                    <a:pt x="197" y="15"/>
                  </a:moveTo>
                  <a:lnTo>
                    <a:pt x="209" y="12"/>
                  </a:lnTo>
                  <a:lnTo>
                    <a:pt x="221" y="10"/>
                  </a:lnTo>
                  <a:lnTo>
                    <a:pt x="233" y="9"/>
                  </a:lnTo>
                  <a:lnTo>
                    <a:pt x="244" y="7"/>
                  </a:lnTo>
                  <a:lnTo>
                    <a:pt x="256" y="5"/>
                  </a:lnTo>
                  <a:lnTo>
                    <a:pt x="268" y="3"/>
                  </a:lnTo>
                  <a:lnTo>
                    <a:pt x="279" y="2"/>
                  </a:lnTo>
                  <a:lnTo>
                    <a:pt x="291" y="0"/>
                  </a:lnTo>
                  <a:lnTo>
                    <a:pt x="346" y="26"/>
                  </a:lnTo>
                  <a:lnTo>
                    <a:pt x="387" y="53"/>
                  </a:lnTo>
                  <a:lnTo>
                    <a:pt x="417" y="79"/>
                  </a:lnTo>
                  <a:lnTo>
                    <a:pt x="437" y="104"/>
                  </a:lnTo>
                  <a:lnTo>
                    <a:pt x="445" y="130"/>
                  </a:lnTo>
                  <a:lnTo>
                    <a:pt x="445" y="154"/>
                  </a:lnTo>
                  <a:lnTo>
                    <a:pt x="436" y="177"/>
                  </a:lnTo>
                  <a:lnTo>
                    <a:pt x="420" y="199"/>
                  </a:lnTo>
                  <a:lnTo>
                    <a:pt x="398" y="220"/>
                  </a:lnTo>
                  <a:lnTo>
                    <a:pt x="369" y="239"/>
                  </a:lnTo>
                  <a:lnTo>
                    <a:pt x="337" y="258"/>
                  </a:lnTo>
                  <a:lnTo>
                    <a:pt x="301" y="274"/>
                  </a:lnTo>
                  <a:lnTo>
                    <a:pt x="262" y="289"/>
                  </a:lnTo>
                  <a:lnTo>
                    <a:pt x="221" y="301"/>
                  </a:lnTo>
                  <a:lnTo>
                    <a:pt x="180" y="312"/>
                  </a:lnTo>
                  <a:lnTo>
                    <a:pt x="138" y="321"/>
                  </a:lnTo>
                  <a:lnTo>
                    <a:pt x="121" y="312"/>
                  </a:lnTo>
                  <a:lnTo>
                    <a:pt x="104" y="304"/>
                  </a:lnTo>
                  <a:lnTo>
                    <a:pt x="87" y="294"/>
                  </a:lnTo>
                  <a:lnTo>
                    <a:pt x="69" y="286"/>
                  </a:lnTo>
                  <a:lnTo>
                    <a:pt x="52" y="277"/>
                  </a:lnTo>
                  <a:lnTo>
                    <a:pt x="35" y="269"/>
                  </a:lnTo>
                  <a:lnTo>
                    <a:pt x="17" y="260"/>
                  </a:lnTo>
                  <a:lnTo>
                    <a:pt x="0" y="252"/>
                  </a:lnTo>
                  <a:lnTo>
                    <a:pt x="4" y="222"/>
                  </a:lnTo>
                  <a:lnTo>
                    <a:pt x="12" y="193"/>
                  </a:lnTo>
                  <a:lnTo>
                    <a:pt x="22" y="168"/>
                  </a:lnTo>
                  <a:lnTo>
                    <a:pt x="36" y="144"/>
                  </a:lnTo>
                  <a:lnTo>
                    <a:pt x="52" y="122"/>
                  </a:lnTo>
                  <a:lnTo>
                    <a:pt x="69" y="102"/>
                  </a:lnTo>
                  <a:lnTo>
                    <a:pt x="87" y="84"/>
                  </a:lnTo>
                  <a:lnTo>
                    <a:pt x="106" y="69"/>
                  </a:lnTo>
                  <a:lnTo>
                    <a:pt x="123" y="55"/>
                  </a:lnTo>
                  <a:lnTo>
                    <a:pt x="142" y="43"/>
                  </a:lnTo>
                  <a:lnTo>
                    <a:pt x="158" y="33"/>
                  </a:lnTo>
                  <a:lnTo>
                    <a:pt x="172" y="26"/>
                  </a:lnTo>
                  <a:lnTo>
                    <a:pt x="183" y="20"/>
                  </a:lnTo>
                  <a:lnTo>
                    <a:pt x="193" y="16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ED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28"/>
            <p:cNvSpPr>
              <a:spLocks/>
            </p:cNvSpPr>
            <p:nvPr/>
          </p:nvSpPr>
          <p:spPr bwMode="auto">
            <a:xfrm>
              <a:off x="4419" y="2068"/>
              <a:ext cx="201" cy="151"/>
            </a:xfrm>
            <a:custGeom>
              <a:avLst/>
              <a:gdLst>
                <a:gd name="T0" fmla="*/ 5 w 403"/>
                <a:gd name="T1" fmla="*/ 1 h 302"/>
                <a:gd name="T2" fmla="*/ 5 w 403"/>
                <a:gd name="T3" fmla="*/ 1 h 302"/>
                <a:gd name="T4" fmla="*/ 6 w 403"/>
                <a:gd name="T5" fmla="*/ 1 h 302"/>
                <a:gd name="T6" fmla="*/ 6 w 403"/>
                <a:gd name="T7" fmla="*/ 1 h 302"/>
                <a:gd name="T8" fmla="*/ 6 w 403"/>
                <a:gd name="T9" fmla="*/ 1 h 302"/>
                <a:gd name="T10" fmla="*/ 7 w 403"/>
                <a:gd name="T11" fmla="*/ 1 h 302"/>
                <a:gd name="T12" fmla="*/ 7 w 403"/>
                <a:gd name="T13" fmla="*/ 1 h 302"/>
                <a:gd name="T14" fmla="*/ 7 w 403"/>
                <a:gd name="T15" fmla="*/ 1 h 302"/>
                <a:gd name="T16" fmla="*/ 8 w 403"/>
                <a:gd name="T17" fmla="*/ 0 h 302"/>
                <a:gd name="T18" fmla="*/ 9 w 403"/>
                <a:gd name="T19" fmla="*/ 1 h 302"/>
                <a:gd name="T20" fmla="*/ 11 w 403"/>
                <a:gd name="T21" fmla="*/ 2 h 302"/>
                <a:gd name="T22" fmla="*/ 11 w 403"/>
                <a:gd name="T23" fmla="*/ 3 h 302"/>
                <a:gd name="T24" fmla="*/ 12 w 403"/>
                <a:gd name="T25" fmla="*/ 4 h 302"/>
                <a:gd name="T26" fmla="*/ 12 w 403"/>
                <a:gd name="T27" fmla="*/ 4 h 302"/>
                <a:gd name="T28" fmla="*/ 12 w 403"/>
                <a:gd name="T29" fmla="*/ 5 h 302"/>
                <a:gd name="T30" fmla="*/ 12 w 403"/>
                <a:gd name="T31" fmla="*/ 6 h 302"/>
                <a:gd name="T32" fmla="*/ 11 w 403"/>
                <a:gd name="T33" fmla="*/ 6 h 302"/>
                <a:gd name="T34" fmla="*/ 11 w 403"/>
                <a:gd name="T35" fmla="*/ 7 h 302"/>
                <a:gd name="T36" fmla="*/ 10 w 403"/>
                <a:gd name="T37" fmla="*/ 8 h 302"/>
                <a:gd name="T38" fmla="*/ 9 w 403"/>
                <a:gd name="T39" fmla="*/ 8 h 302"/>
                <a:gd name="T40" fmla="*/ 8 w 403"/>
                <a:gd name="T41" fmla="*/ 9 h 302"/>
                <a:gd name="T42" fmla="*/ 7 w 403"/>
                <a:gd name="T43" fmla="*/ 9 h 302"/>
                <a:gd name="T44" fmla="*/ 6 w 403"/>
                <a:gd name="T45" fmla="*/ 9 h 302"/>
                <a:gd name="T46" fmla="*/ 5 w 403"/>
                <a:gd name="T47" fmla="*/ 10 h 302"/>
                <a:gd name="T48" fmla="*/ 3 w 403"/>
                <a:gd name="T49" fmla="*/ 10 h 302"/>
                <a:gd name="T50" fmla="*/ 3 w 403"/>
                <a:gd name="T51" fmla="*/ 10 h 302"/>
                <a:gd name="T52" fmla="*/ 2 w 403"/>
                <a:gd name="T53" fmla="*/ 9 h 302"/>
                <a:gd name="T54" fmla="*/ 2 w 403"/>
                <a:gd name="T55" fmla="*/ 9 h 302"/>
                <a:gd name="T56" fmla="*/ 1 w 403"/>
                <a:gd name="T57" fmla="*/ 9 h 302"/>
                <a:gd name="T58" fmla="*/ 1 w 403"/>
                <a:gd name="T59" fmla="*/ 9 h 302"/>
                <a:gd name="T60" fmla="*/ 0 w 403"/>
                <a:gd name="T61" fmla="*/ 8 h 302"/>
                <a:gd name="T62" fmla="*/ 0 w 403"/>
                <a:gd name="T63" fmla="*/ 8 h 302"/>
                <a:gd name="T64" fmla="*/ 0 w 403"/>
                <a:gd name="T65" fmla="*/ 8 h 302"/>
                <a:gd name="T66" fmla="*/ 0 w 403"/>
                <a:gd name="T67" fmla="*/ 7 h 302"/>
                <a:gd name="T68" fmla="*/ 0 w 403"/>
                <a:gd name="T69" fmla="*/ 6 h 302"/>
                <a:gd name="T70" fmla="*/ 0 w 403"/>
                <a:gd name="T71" fmla="*/ 5 h 302"/>
                <a:gd name="T72" fmla="*/ 1 w 403"/>
                <a:gd name="T73" fmla="*/ 5 h 302"/>
                <a:gd name="T74" fmla="*/ 1 w 403"/>
                <a:gd name="T75" fmla="*/ 4 h 302"/>
                <a:gd name="T76" fmla="*/ 1 w 403"/>
                <a:gd name="T77" fmla="*/ 4 h 302"/>
                <a:gd name="T78" fmla="*/ 2 w 403"/>
                <a:gd name="T79" fmla="*/ 3 h 302"/>
                <a:gd name="T80" fmla="*/ 3 w 403"/>
                <a:gd name="T81" fmla="*/ 3 h 302"/>
                <a:gd name="T82" fmla="*/ 3 w 403"/>
                <a:gd name="T83" fmla="*/ 2 h 302"/>
                <a:gd name="T84" fmla="*/ 4 w 403"/>
                <a:gd name="T85" fmla="*/ 2 h 302"/>
                <a:gd name="T86" fmla="*/ 4 w 403"/>
                <a:gd name="T87" fmla="*/ 2 h 302"/>
                <a:gd name="T88" fmla="*/ 4 w 403"/>
                <a:gd name="T89" fmla="*/ 1 h 302"/>
                <a:gd name="T90" fmla="*/ 5 w 403"/>
                <a:gd name="T91" fmla="*/ 1 h 302"/>
                <a:gd name="T92" fmla="*/ 5 w 403"/>
                <a:gd name="T93" fmla="*/ 1 h 302"/>
                <a:gd name="T94" fmla="*/ 5 w 403"/>
                <a:gd name="T95" fmla="*/ 1 h 302"/>
                <a:gd name="T96" fmla="*/ 5 w 403"/>
                <a:gd name="T97" fmla="*/ 1 h 3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3" h="302">
                  <a:moveTo>
                    <a:pt x="179" y="15"/>
                  </a:moveTo>
                  <a:lnTo>
                    <a:pt x="190" y="13"/>
                  </a:lnTo>
                  <a:lnTo>
                    <a:pt x="201" y="11"/>
                  </a:lnTo>
                  <a:lnTo>
                    <a:pt x="212" y="10"/>
                  </a:lnTo>
                  <a:lnTo>
                    <a:pt x="222" y="7"/>
                  </a:lnTo>
                  <a:lnTo>
                    <a:pt x="233" y="6"/>
                  </a:lnTo>
                  <a:lnTo>
                    <a:pt x="243" y="4"/>
                  </a:lnTo>
                  <a:lnTo>
                    <a:pt x="254" y="3"/>
                  </a:lnTo>
                  <a:lnTo>
                    <a:pt x="264" y="0"/>
                  </a:lnTo>
                  <a:lnTo>
                    <a:pt x="314" y="26"/>
                  </a:lnTo>
                  <a:lnTo>
                    <a:pt x="352" y="51"/>
                  </a:lnTo>
                  <a:lnTo>
                    <a:pt x="379" y="75"/>
                  </a:lnTo>
                  <a:lnTo>
                    <a:pt x="396" y="99"/>
                  </a:lnTo>
                  <a:lnTo>
                    <a:pt x="403" y="123"/>
                  </a:lnTo>
                  <a:lnTo>
                    <a:pt x="403" y="146"/>
                  </a:lnTo>
                  <a:lnTo>
                    <a:pt x="395" y="167"/>
                  </a:lnTo>
                  <a:lnTo>
                    <a:pt x="380" y="188"/>
                  </a:lnTo>
                  <a:lnTo>
                    <a:pt x="360" y="208"/>
                  </a:lnTo>
                  <a:lnTo>
                    <a:pt x="334" y="226"/>
                  </a:lnTo>
                  <a:lnTo>
                    <a:pt x="305" y="242"/>
                  </a:lnTo>
                  <a:lnTo>
                    <a:pt x="272" y="258"/>
                  </a:lnTo>
                  <a:lnTo>
                    <a:pt x="237" y="272"/>
                  </a:lnTo>
                  <a:lnTo>
                    <a:pt x="201" y="284"/>
                  </a:lnTo>
                  <a:lnTo>
                    <a:pt x="163" y="294"/>
                  </a:lnTo>
                  <a:lnTo>
                    <a:pt x="126" y="302"/>
                  </a:lnTo>
                  <a:lnTo>
                    <a:pt x="110" y="294"/>
                  </a:lnTo>
                  <a:lnTo>
                    <a:pt x="93" y="285"/>
                  </a:lnTo>
                  <a:lnTo>
                    <a:pt x="78" y="277"/>
                  </a:lnTo>
                  <a:lnTo>
                    <a:pt x="62" y="269"/>
                  </a:lnTo>
                  <a:lnTo>
                    <a:pt x="47" y="261"/>
                  </a:lnTo>
                  <a:lnTo>
                    <a:pt x="31" y="253"/>
                  </a:lnTo>
                  <a:lnTo>
                    <a:pt x="16" y="245"/>
                  </a:lnTo>
                  <a:lnTo>
                    <a:pt x="0" y="237"/>
                  </a:lnTo>
                  <a:lnTo>
                    <a:pt x="4" y="209"/>
                  </a:lnTo>
                  <a:lnTo>
                    <a:pt x="10" y="182"/>
                  </a:lnTo>
                  <a:lnTo>
                    <a:pt x="20" y="158"/>
                  </a:lnTo>
                  <a:lnTo>
                    <a:pt x="32" y="135"/>
                  </a:lnTo>
                  <a:lnTo>
                    <a:pt x="46" y="116"/>
                  </a:lnTo>
                  <a:lnTo>
                    <a:pt x="62" y="97"/>
                  </a:lnTo>
                  <a:lnTo>
                    <a:pt x="78" y="80"/>
                  </a:lnTo>
                  <a:lnTo>
                    <a:pt x="96" y="65"/>
                  </a:lnTo>
                  <a:lnTo>
                    <a:pt x="113" y="52"/>
                  </a:lnTo>
                  <a:lnTo>
                    <a:pt x="128" y="42"/>
                  </a:lnTo>
                  <a:lnTo>
                    <a:pt x="143" y="33"/>
                  </a:lnTo>
                  <a:lnTo>
                    <a:pt x="156" y="26"/>
                  </a:lnTo>
                  <a:lnTo>
                    <a:pt x="167" y="20"/>
                  </a:lnTo>
                  <a:lnTo>
                    <a:pt x="174" y="17"/>
                  </a:lnTo>
                  <a:lnTo>
                    <a:pt x="179" y="15"/>
                  </a:lnTo>
                  <a:close/>
                </a:path>
              </a:pathLst>
            </a:custGeom>
            <a:solidFill>
              <a:srgbClr val="E55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Freeform 29"/>
            <p:cNvSpPr>
              <a:spLocks/>
            </p:cNvSpPr>
            <p:nvPr/>
          </p:nvSpPr>
          <p:spPr bwMode="auto">
            <a:xfrm>
              <a:off x="4429" y="2072"/>
              <a:ext cx="181" cy="140"/>
            </a:xfrm>
            <a:custGeom>
              <a:avLst/>
              <a:gdLst>
                <a:gd name="T0" fmla="*/ 6 w 362"/>
                <a:gd name="T1" fmla="*/ 1 h 280"/>
                <a:gd name="T2" fmla="*/ 6 w 362"/>
                <a:gd name="T3" fmla="*/ 1 h 280"/>
                <a:gd name="T4" fmla="*/ 6 w 362"/>
                <a:gd name="T5" fmla="*/ 1 h 280"/>
                <a:gd name="T6" fmla="*/ 6 w 362"/>
                <a:gd name="T7" fmla="*/ 1 h 280"/>
                <a:gd name="T8" fmla="*/ 7 w 362"/>
                <a:gd name="T9" fmla="*/ 1 h 280"/>
                <a:gd name="T10" fmla="*/ 7 w 362"/>
                <a:gd name="T11" fmla="*/ 1 h 280"/>
                <a:gd name="T12" fmla="*/ 7 w 362"/>
                <a:gd name="T13" fmla="*/ 1 h 280"/>
                <a:gd name="T14" fmla="*/ 8 w 362"/>
                <a:gd name="T15" fmla="*/ 1 h 280"/>
                <a:gd name="T16" fmla="*/ 8 w 362"/>
                <a:gd name="T17" fmla="*/ 0 h 280"/>
                <a:gd name="T18" fmla="*/ 9 w 362"/>
                <a:gd name="T19" fmla="*/ 1 h 280"/>
                <a:gd name="T20" fmla="*/ 10 w 362"/>
                <a:gd name="T21" fmla="*/ 2 h 280"/>
                <a:gd name="T22" fmla="*/ 11 w 362"/>
                <a:gd name="T23" fmla="*/ 3 h 280"/>
                <a:gd name="T24" fmla="*/ 12 w 362"/>
                <a:gd name="T25" fmla="*/ 3 h 280"/>
                <a:gd name="T26" fmla="*/ 12 w 362"/>
                <a:gd name="T27" fmla="*/ 4 h 280"/>
                <a:gd name="T28" fmla="*/ 12 w 362"/>
                <a:gd name="T29" fmla="*/ 5 h 280"/>
                <a:gd name="T30" fmla="*/ 12 w 362"/>
                <a:gd name="T31" fmla="*/ 5 h 280"/>
                <a:gd name="T32" fmla="*/ 11 w 362"/>
                <a:gd name="T33" fmla="*/ 6 h 280"/>
                <a:gd name="T34" fmla="*/ 11 w 362"/>
                <a:gd name="T35" fmla="*/ 7 h 280"/>
                <a:gd name="T36" fmla="*/ 10 w 362"/>
                <a:gd name="T37" fmla="*/ 7 h 280"/>
                <a:gd name="T38" fmla="*/ 9 w 362"/>
                <a:gd name="T39" fmla="*/ 8 h 280"/>
                <a:gd name="T40" fmla="*/ 8 w 362"/>
                <a:gd name="T41" fmla="*/ 8 h 280"/>
                <a:gd name="T42" fmla="*/ 7 w 362"/>
                <a:gd name="T43" fmla="*/ 8 h 280"/>
                <a:gd name="T44" fmla="*/ 6 w 362"/>
                <a:gd name="T45" fmla="*/ 9 h 280"/>
                <a:gd name="T46" fmla="*/ 5 w 362"/>
                <a:gd name="T47" fmla="*/ 9 h 280"/>
                <a:gd name="T48" fmla="*/ 4 w 362"/>
                <a:gd name="T49" fmla="*/ 9 h 280"/>
                <a:gd name="T50" fmla="*/ 4 w 362"/>
                <a:gd name="T51" fmla="*/ 9 h 280"/>
                <a:gd name="T52" fmla="*/ 3 w 362"/>
                <a:gd name="T53" fmla="*/ 9 h 280"/>
                <a:gd name="T54" fmla="*/ 3 w 362"/>
                <a:gd name="T55" fmla="*/ 9 h 280"/>
                <a:gd name="T56" fmla="*/ 2 w 362"/>
                <a:gd name="T57" fmla="*/ 8 h 280"/>
                <a:gd name="T58" fmla="*/ 2 w 362"/>
                <a:gd name="T59" fmla="*/ 8 h 280"/>
                <a:gd name="T60" fmla="*/ 1 w 362"/>
                <a:gd name="T61" fmla="*/ 8 h 280"/>
                <a:gd name="T62" fmla="*/ 1 w 362"/>
                <a:gd name="T63" fmla="*/ 8 h 280"/>
                <a:gd name="T64" fmla="*/ 0 w 362"/>
                <a:gd name="T65" fmla="*/ 7 h 280"/>
                <a:gd name="T66" fmla="*/ 1 w 362"/>
                <a:gd name="T67" fmla="*/ 6 h 280"/>
                <a:gd name="T68" fmla="*/ 1 w 362"/>
                <a:gd name="T69" fmla="*/ 4 h 280"/>
                <a:gd name="T70" fmla="*/ 2 w 362"/>
                <a:gd name="T71" fmla="*/ 3 h 280"/>
                <a:gd name="T72" fmla="*/ 3 w 362"/>
                <a:gd name="T73" fmla="*/ 2 h 280"/>
                <a:gd name="T74" fmla="*/ 4 w 362"/>
                <a:gd name="T75" fmla="*/ 2 h 280"/>
                <a:gd name="T76" fmla="*/ 5 w 362"/>
                <a:gd name="T77" fmla="*/ 1 h 280"/>
                <a:gd name="T78" fmla="*/ 5 w 362"/>
                <a:gd name="T79" fmla="*/ 1 h 280"/>
                <a:gd name="T80" fmla="*/ 6 w 362"/>
                <a:gd name="T81" fmla="*/ 1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2" h="280">
                  <a:moveTo>
                    <a:pt x="161" y="14"/>
                  </a:moveTo>
                  <a:lnTo>
                    <a:pt x="171" y="12"/>
                  </a:lnTo>
                  <a:lnTo>
                    <a:pt x="180" y="11"/>
                  </a:lnTo>
                  <a:lnTo>
                    <a:pt x="190" y="8"/>
                  </a:lnTo>
                  <a:lnTo>
                    <a:pt x="199" y="7"/>
                  </a:lnTo>
                  <a:lnTo>
                    <a:pt x="209" y="5"/>
                  </a:lnTo>
                  <a:lnTo>
                    <a:pt x="218" y="4"/>
                  </a:lnTo>
                  <a:lnTo>
                    <a:pt x="227" y="2"/>
                  </a:lnTo>
                  <a:lnTo>
                    <a:pt x="236" y="0"/>
                  </a:lnTo>
                  <a:lnTo>
                    <a:pt x="281" y="23"/>
                  </a:lnTo>
                  <a:lnTo>
                    <a:pt x="316" y="48"/>
                  </a:lnTo>
                  <a:lnTo>
                    <a:pt x="340" y="69"/>
                  </a:lnTo>
                  <a:lnTo>
                    <a:pt x="355" y="92"/>
                  </a:lnTo>
                  <a:lnTo>
                    <a:pt x="362" y="114"/>
                  </a:lnTo>
                  <a:lnTo>
                    <a:pt x="362" y="135"/>
                  </a:lnTo>
                  <a:lnTo>
                    <a:pt x="355" y="155"/>
                  </a:lnTo>
                  <a:lnTo>
                    <a:pt x="341" y="174"/>
                  </a:lnTo>
                  <a:lnTo>
                    <a:pt x="323" y="193"/>
                  </a:lnTo>
                  <a:lnTo>
                    <a:pt x="301" y="210"/>
                  </a:lnTo>
                  <a:lnTo>
                    <a:pt x="274" y="225"/>
                  </a:lnTo>
                  <a:lnTo>
                    <a:pt x="244" y="240"/>
                  </a:lnTo>
                  <a:lnTo>
                    <a:pt x="213" y="253"/>
                  </a:lnTo>
                  <a:lnTo>
                    <a:pt x="180" y="263"/>
                  </a:lnTo>
                  <a:lnTo>
                    <a:pt x="146" y="273"/>
                  </a:lnTo>
                  <a:lnTo>
                    <a:pt x="113" y="280"/>
                  </a:lnTo>
                  <a:lnTo>
                    <a:pt x="99" y="273"/>
                  </a:lnTo>
                  <a:lnTo>
                    <a:pt x="84" y="265"/>
                  </a:lnTo>
                  <a:lnTo>
                    <a:pt x="70" y="258"/>
                  </a:lnTo>
                  <a:lnTo>
                    <a:pt x="56" y="250"/>
                  </a:lnTo>
                  <a:lnTo>
                    <a:pt x="41" y="242"/>
                  </a:lnTo>
                  <a:lnTo>
                    <a:pt x="28" y="235"/>
                  </a:lnTo>
                  <a:lnTo>
                    <a:pt x="14" y="227"/>
                  </a:lnTo>
                  <a:lnTo>
                    <a:pt x="0" y="220"/>
                  </a:lnTo>
                  <a:lnTo>
                    <a:pt x="9" y="170"/>
                  </a:lnTo>
                  <a:lnTo>
                    <a:pt x="29" y="126"/>
                  </a:lnTo>
                  <a:lnTo>
                    <a:pt x="55" y="90"/>
                  </a:lnTo>
                  <a:lnTo>
                    <a:pt x="86" y="61"/>
                  </a:lnTo>
                  <a:lnTo>
                    <a:pt x="115" y="40"/>
                  </a:lnTo>
                  <a:lnTo>
                    <a:pt x="141" y="25"/>
                  </a:lnTo>
                  <a:lnTo>
                    <a:pt x="157" y="15"/>
                  </a:lnTo>
                  <a:lnTo>
                    <a:pt x="161" y="14"/>
                  </a:lnTo>
                  <a:close/>
                </a:path>
              </a:pathLst>
            </a:custGeom>
            <a:solidFill>
              <a:srgbClr val="DD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Freeform 30"/>
            <p:cNvSpPr>
              <a:spLocks/>
            </p:cNvSpPr>
            <p:nvPr/>
          </p:nvSpPr>
          <p:spPr bwMode="auto">
            <a:xfrm>
              <a:off x="4440" y="2075"/>
              <a:ext cx="161" cy="130"/>
            </a:xfrm>
            <a:custGeom>
              <a:avLst/>
              <a:gdLst>
                <a:gd name="T0" fmla="*/ 5 w 322"/>
                <a:gd name="T1" fmla="*/ 1 h 259"/>
                <a:gd name="T2" fmla="*/ 5 w 322"/>
                <a:gd name="T3" fmla="*/ 1 h 259"/>
                <a:gd name="T4" fmla="*/ 6 w 322"/>
                <a:gd name="T5" fmla="*/ 1 h 259"/>
                <a:gd name="T6" fmla="*/ 6 w 322"/>
                <a:gd name="T7" fmla="*/ 1 h 259"/>
                <a:gd name="T8" fmla="*/ 6 w 322"/>
                <a:gd name="T9" fmla="*/ 1 h 259"/>
                <a:gd name="T10" fmla="*/ 6 w 322"/>
                <a:gd name="T11" fmla="*/ 1 h 259"/>
                <a:gd name="T12" fmla="*/ 7 w 322"/>
                <a:gd name="T13" fmla="*/ 1 h 259"/>
                <a:gd name="T14" fmla="*/ 7 w 322"/>
                <a:gd name="T15" fmla="*/ 1 h 259"/>
                <a:gd name="T16" fmla="*/ 7 w 322"/>
                <a:gd name="T17" fmla="*/ 0 h 259"/>
                <a:gd name="T18" fmla="*/ 8 w 322"/>
                <a:gd name="T19" fmla="*/ 1 h 259"/>
                <a:gd name="T20" fmla="*/ 9 w 322"/>
                <a:gd name="T21" fmla="*/ 2 h 259"/>
                <a:gd name="T22" fmla="*/ 10 w 322"/>
                <a:gd name="T23" fmla="*/ 3 h 259"/>
                <a:gd name="T24" fmla="*/ 10 w 322"/>
                <a:gd name="T25" fmla="*/ 3 h 259"/>
                <a:gd name="T26" fmla="*/ 11 w 322"/>
                <a:gd name="T27" fmla="*/ 4 h 259"/>
                <a:gd name="T28" fmla="*/ 11 w 322"/>
                <a:gd name="T29" fmla="*/ 4 h 259"/>
                <a:gd name="T30" fmla="*/ 10 w 322"/>
                <a:gd name="T31" fmla="*/ 5 h 259"/>
                <a:gd name="T32" fmla="*/ 10 w 322"/>
                <a:gd name="T33" fmla="*/ 5 h 259"/>
                <a:gd name="T34" fmla="*/ 9 w 322"/>
                <a:gd name="T35" fmla="*/ 6 h 259"/>
                <a:gd name="T36" fmla="*/ 9 w 322"/>
                <a:gd name="T37" fmla="*/ 7 h 259"/>
                <a:gd name="T38" fmla="*/ 8 w 322"/>
                <a:gd name="T39" fmla="*/ 7 h 259"/>
                <a:gd name="T40" fmla="*/ 7 w 322"/>
                <a:gd name="T41" fmla="*/ 7 h 259"/>
                <a:gd name="T42" fmla="*/ 6 w 322"/>
                <a:gd name="T43" fmla="*/ 8 h 259"/>
                <a:gd name="T44" fmla="*/ 6 w 322"/>
                <a:gd name="T45" fmla="*/ 8 h 259"/>
                <a:gd name="T46" fmla="*/ 5 w 322"/>
                <a:gd name="T47" fmla="*/ 8 h 259"/>
                <a:gd name="T48" fmla="*/ 4 w 322"/>
                <a:gd name="T49" fmla="*/ 9 h 259"/>
                <a:gd name="T50" fmla="*/ 3 w 322"/>
                <a:gd name="T51" fmla="*/ 8 h 259"/>
                <a:gd name="T52" fmla="*/ 3 w 322"/>
                <a:gd name="T53" fmla="*/ 8 h 259"/>
                <a:gd name="T54" fmla="*/ 2 w 322"/>
                <a:gd name="T55" fmla="*/ 8 h 259"/>
                <a:gd name="T56" fmla="*/ 2 w 322"/>
                <a:gd name="T57" fmla="*/ 8 h 259"/>
                <a:gd name="T58" fmla="*/ 2 w 322"/>
                <a:gd name="T59" fmla="*/ 7 h 259"/>
                <a:gd name="T60" fmla="*/ 1 w 322"/>
                <a:gd name="T61" fmla="*/ 7 h 259"/>
                <a:gd name="T62" fmla="*/ 1 w 322"/>
                <a:gd name="T63" fmla="*/ 7 h 259"/>
                <a:gd name="T64" fmla="*/ 0 w 322"/>
                <a:gd name="T65" fmla="*/ 7 h 259"/>
                <a:gd name="T66" fmla="*/ 1 w 322"/>
                <a:gd name="T67" fmla="*/ 5 h 259"/>
                <a:gd name="T68" fmla="*/ 1 w 322"/>
                <a:gd name="T69" fmla="*/ 4 h 259"/>
                <a:gd name="T70" fmla="*/ 2 w 322"/>
                <a:gd name="T71" fmla="*/ 3 h 259"/>
                <a:gd name="T72" fmla="*/ 3 w 322"/>
                <a:gd name="T73" fmla="*/ 2 h 259"/>
                <a:gd name="T74" fmla="*/ 4 w 322"/>
                <a:gd name="T75" fmla="*/ 2 h 259"/>
                <a:gd name="T76" fmla="*/ 4 w 322"/>
                <a:gd name="T77" fmla="*/ 1 h 259"/>
                <a:gd name="T78" fmla="*/ 5 w 322"/>
                <a:gd name="T79" fmla="*/ 1 h 259"/>
                <a:gd name="T80" fmla="*/ 5 w 322"/>
                <a:gd name="T81" fmla="*/ 1 h 25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22" h="259">
                  <a:moveTo>
                    <a:pt x="144" y="13"/>
                  </a:moveTo>
                  <a:lnTo>
                    <a:pt x="152" y="12"/>
                  </a:lnTo>
                  <a:lnTo>
                    <a:pt x="161" y="9"/>
                  </a:lnTo>
                  <a:lnTo>
                    <a:pt x="169" y="8"/>
                  </a:lnTo>
                  <a:lnTo>
                    <a:pt x="177" y="6"/>
                  </a:lnTo>
                  <a:lnTo>
                    <a:pt x="186" y="5"/>
                  </a:lnTo>
                  <a:lnTo>
                    <a:pt x="194" y="4"/>
                  </a:lnTo>
                  <a:lnTo>
                    <a:pt x="203" y="1"/>
                  </a:lnTo>
                  <a:lnTo>
                    <a:pt x="211" y="0"/>
                  </a:lnTo>
                  <a:lnTo>
                    <a:pt x="251" y="22"/>
                  </a:lnTo>
                  <a:lnTo>
                    <a:pt x="281" y="43"/>
                  </a:lnTo>
                  <a:lnTo>
                    <a:pt x="303" y="65"/>
                  </a:lnTo>
                  <a:lnTo>
                    <a:pt x="317" y="85"/>
                  </a:lnTo>
                  <a:lnTo>
                    <a:pt x="322" y="105"/>
                  </a:lnTo>
                  <a:lnTo>
                    <a:pt x="322" y="125"/>
                  </a:lnTo>
                  <a:lnTo>
                    <a:pt x="317" y="143"/>
                  </a:lnTo>
                  <a:lnTo>
                    <a:pt x="305" y="160"/>
                  </a:lnTo>
                  <a:lnTo>
                    <a:pt x="288" y="178"/>
                  </a:lnTo>
                  <a:lnTo>
                    <a:pt x="268" y="194"/>
                  </a:lnTo>
                  <a:lnTo>
                    <a:pt x="244" y="208"/>
                  </a:lnTo>
                  <a:lnTo>
                    <a:pt x="219" y="221"/>
                  </a:lnTo>
                  <a:lnTo>
                    <a:pt x="190" y="233"/>
                  </a:lnTo>
                  <a:lnTo>
                    <a:pt x="161" y="243"/>
                  </a:lnTo>
                  <a:lnTo>
                    <a:pt x="131" y="252"/>
                  </a:lnTo>
                  <a:lnTo>
                    <a:pt x="101" y="259"/>
                  </a:lnTo>
                  <a:lnTo>
                    <a:pt x="88" y="252"/>
                  </a:lnTo>
                  <a:lnTo>
                    <a:pt x="76" y="244"/>
                  </a:lnTo>
                  <a:lnTo>
                    <a:pt x="63" y="237"/>
                  </a:lnTo>
                  <a:lnTo>
                    <a:pt x="50" y="231"/>
                  </a:lnTo>
                  <a:lnTo>
                    <a:pt x="38" y="224"/>
                  </a:lnTo>
                  <a:lnTo>
                    <a:pt x="25" y="217"/>
                  </a:lnTo>
                  <a:lnTo>
                    <a:pt x="12" y="210"/>
                  </a:lnTo>
                  <a:lnTo>
                    <a:pt x="0" y="203"/>
                  </a:lnTo>
                  <a:lnTo>
                    <a:pt x="8" y="156"/>
                  </a:lnTo>
                  <a:lnTo>
                    <a:pt x="26" y="115"/>
                  </a:lnTo>
                  <a:lnTo>
                    <a:pt x="50" y="82"/>
                  </a:lnTo>
                  <a:lnTo>
                    <a:pt x="77" y="56"/>
                  </a:lnTo>
                  <a:lnTo>
                    <a:pt x="103" y="36"/>
                  </a:lnTo>
                  <a:lnTo>
                    <a:pt x="125" y="22"/>
                  </a:lnTo>
                  <a:lnTo>
                    <a:pt x="140" y="14"/>
                  </a:lnTo>
                  <a:lnTo>
                    <a:pt x="144" y="13"/>
                  </a:lnTo>
                  <a:close/>
                </a:path>
              </a:pathLst>
            </a:custGeom>
            <a:solidFill>
              <a:srgbClr val="D6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31"/>
            <p:cNvSpPr>
              <a:spLocks/>
            </p:cNvSpPr>
            <p:nvPr/>
          </p:nvSpPr>
          <p:spPr bwMode="auto">
            <a:xfrm>
              <a:off x="4451" y="2078"/>
              <a:ext cx="140" cy="119"/>
            </a:xfrm>
            <a:custGeom>
              <a:avLst/>
              <a:gdLst>
                <a:gd name="T0" fmla="*/ 4 w 280"/>
                <a:gd name="T1" fmla="*/ 1 h 238"/>
                <a:gd name="T2" fmla="*/ 5 w 280"/>
                <a:gd name="T3" fmla="*/ 1 h 238"/>
                <a:gd name="T4" fmla="*/ 5 w 280"/>
                <a:gd name="T5" fmla="*/ 1 h 238"/>
                <a:gd name="T6" fmla="*/ 5 w 280"/>
                <a:gd name="T7" fmla="*/ 1 h 238"/>
                <a:gd name="T8" fmla="*/ 5 w 280"/>
                <a:gd name="T9" fmla="*/ 1 h 238"/>
                <a:gd name="T10" fmla="*/ 6 w 280"/>
                <a:gd name="T11" fmla="*/ 1 h 238"/>
                <a:gd name="T12" fmla="*/ 6 w 280"/>
                <a:gd name="T13" fmla="*/ 1 h 238"/>
                <a:gd name="T14" fmla="*/ 6 w 280"/>
                <a:gd name="T15" fmla="*/ 1 h 238"/>
                <a:gd name="T16" fmla="*/ 6 w 280"/>
                <a:gd name="T17" fmla="*/ 0 h 238"/>
                <a:gd name="T18" fmla="*/ 7 w 280"/>
                <a:gd name="T19" fmla="*/ 1 h 238"/>
                <a:gd name="T20" fmla="*/ 8 w 280"/>
                <a:gd name="T21" fmla="*/ 2 h 238"/>
                <a:gd name="T22" fmla="*/ 9 w 280"/>
                <a:gd name="T23" fmla="*/ 2 h 238"/>
                <a:gd name="T24" fmla="*/ 9 w 280"/>
                <a:gd name="T25" fmla="*/ 3 h 238"/>
                <a:gd name="T26" fmla="*/ 9 w 280"/>
                <a:gd name="T27" fmla="*/ 4 h 238"/>
                <a:gd name="T28" fmla="*/ 9 w 280"/>
                <a:gd name="T29" fmla="*/ 4 h 238"/>
                <a:gd name="T30" fmla="*/ 9 w 280"/>
                <a:gd name="T31" fmla="*/ 5 h 238"/>
                <a:gd name="T32" fmla="*/ 9 w 280"/>
                <a:gd name="T33" fmla="*/ 5 h 238"/>
                <a:gd name="T34" fmla="*/ 8 w 280"/>
                <a:gd name="T35" fmla="*/ 6 h 238"/>
                <a:gd name="T36" fmla="*/ 8 w 280"/>
                <a:gd name="T37" fmla="*/ 6 h 238"/>
                <a:gd name="T38" fmla="*/ 7 w 280"/>
                <a:gd name="T39" fmla="*/ 6 h 238"/>
                <a:gd name="T40" fmla="*/ 6 w 280"/>
                <a:gd name="T41" fmla="*/ 7 h 238"/>
                <a:gd name="T42" fmla="*/ 6 w 280"/>
                <a:gd name="T43" fmla="*/ 7 h 238"/>
                <a:gd name="T44" fmla="*/ 5 w 280"/>
                <a:gd name="T45" fmla="*/ 7 h 238"/>
                <a:gd name="T46" fmla="*/ 4 w 280"/>
                <a:gd name="T47" fmla="*/ 8 h 238"/>
                <a:gd name="T48" fmla="*/ 3 w 280"/>
                <a:gd name="T49" fmla="*/ 8 h 238"/>
                <a:gd name="T50" fmla="*/ 3 w 280"/>
                <a:gd name="T51" fmla="*/ 8 h 238"/>
                <a:gd name="T52" fmla="*/ 3 w 280"/>
                <a:gd name="T53" fmla="*/ 8 h 238"/>
                <a:gd name="T54" fmla="*/ 2 w 280"/>
                <a:gd name="T55" fmla="*/ 7 h 238"/>
                <a:gd name="T56" fmla="*/ 2 w 280"/>
                <a:gd name="T57" fmla="*/ 7 h 238"/>
                <a:gd name="T58" fmla="*/ 1 w 280"/>
                <a:gd name="T59" fmla="*/ 7 h 238"/>
                <a:gd name="T60" fmla="*/ 1 w 280"/>
                <a:gd name="T61" fmla="*/ 7 h 238"/>
                <a:gd name="T62" fmla="*/ 1 w 280"/>
                <a:gd name="T63" fmla="*/ 7 h 238"/>
                <a:gd name="T64" fmla="*/ 0 w 280"/>
                <a:gd name="T65" fmla="*/ 6 h 238"/>
                <a:gd name="T66" fmla="*/ 1 w 280"/>
                <a:gd name="T67" fmla="*/ 5 h 238"/>
                <a:gd name="T68" fmla="*/ 1 w 280"/>
                <a:gd name="T69" fmla="*/ 4 h 238"/>
                <a:gd name="T70" fmla="*/ 2 w 280"/>
                <a:gd name="T71" fmla="*/ 3 h 238"/>
                <a:gd name="T72" fmla="*/ 3 w 280"/>
                <a:gd name="T73" fmla="*/ 2 h 238"/>
                <a:gd name="T74" fmla="*/ 3 w 280"/>
                <a:gd name="T75" fmla="*/ 2 h 238"/>
                <a:gd name="T76" fmla="*/ 4 w 280"/>
                <a:gd name="T77" fmla="*/ 1 h 238"/>
                <a:gd name="T78" fmla="*/ 4 w 280"/>
                <a:gd name="T79" fmla="*/ 1 h 238"/>
                <a:gd name="T80" fmla="*/ 4 w 280"/>
                <a:gd name="T81" fmla="*/ 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" h="238">
                  <a:moveTo>
                    <a:pt x="124" y="13"/>
                  </a:moveTo>
                  <a:lnTo>
                    <a:pt x="131" y="12"/>
                  </a:lnTo>
                  <a:lnTo>
                    <a:pt x="139" y="9"/>
                  </a:lnTo>
                  <a:lnTo>
                    <a:pt x="146" y="8"/>
                  </a:lnTo>
                  <a:lnTo>
                    <a:pt x="154" y="6"/>
                  </a:lnTo>
                  <a:lnTo>
                    <a:pt x="161" y="5"/>
                  </a:lnTo>
                  <a:lnTo>
                    <a:pt x="168" y="3"/>
                  </a:lnTo>
                  <a:lnTo>
                    <a:pt x="176" y="1"/>
                  </a:lnTo>
                  <a:lnTo>
                    <a:pt x="183" y="0"/>
                  </a:lnTo>
                  <a:lnTo>
                    <a:pt x="218" y="21"/>
                  </a:lnTo>
                  <a:lnTo>
                    <a:pt x="244" y="40"/>
                  </a:lnTo>
                  <a:lnTo>
                    <a:pt x="262" y="60"/>
                  </a:lnTo>
                  <a:lnTo>
                    <a:pt x="275" y="78"/>
                  </a:lnTo>
                  <a:lnTo>
                    <a:pt x="280" y="97"/>
                  </a:lnTo>
                  <a:lnTo>
                    <a:pt x="280" y="115"/>
                  </a:lnTo>
                  <a:lnTo>
                    <a:pt x="274" y="132"/>
                  </a:lnTo>
                  <a:lnTo>
                    <a:pt x="265" y="149"/>
                  </a:lnTo>
                  <a:lnTo>
                    <a:pt x="250" y="164"/>
                  </a:lnTo>
                  <a:lnTo>
                    <a:pt x="233" y="179"/>
                  </a:lnTo>
                  <a:lnTo>
                    <a:pt x="212" y="191"/>
                  </a:lnTo>
                  <a:lnTo>
                    <a:pt x="189" y="204"/>
                  </a:lnTo>
                  <a:lnTo>
                    <a:pt x="165" y="214"/>
                  </a:lnTo>
                  <a:lnTo>
                    <a:pt x="139" y="223"/>
                  </a:lnTo>
                  <a:lnTo>
                    <a:pt x="114" y="231"/>
                  </a:lnTo>
                  <a:lnTo>
                    <a:pt x="87" y="238"/>
                  </a:lnTo>
                  <a:lnTo>
                    <a:pt x="76" y="231"/>
                  </a:lnTo>
                  <a:lnTo>
                    <a:pt x="65" y="226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2" y="206"/>
                  </a:lnTo>
                  <a:lnTo>
                    <a:pt x="22" y="199"/>
                  </a:lnTo>
                  <a:lnTo>
                    <a:pt x="10" y="193"/>
                  </a:lnTo>
                  <a:lnTo>
                    <a:pt x="0" y="187"/>
                  </a:lnTo>
                  <a:lnTo>
                    <a:pt x="7" y="144"/>
                  </a:lnTo>
                  <a:lnTo>
                    <a:pt x="22" y="107"/>
                  </a:lnTo>
                  <a:lnTo>
                    <a:pt x="44" y="76"/>
                  </a:lnTo>
                  <a:lnTo>
                    <a:pt x="67" y="52"/>
                  </a:lnTo>
                  <a:lnTo>
                    <a:pt x="90" y="33"/>
                  </a:lnTo>
                  <a:lnTo>
                    <a:pt x="108" y="21"/>
                  </a:lnTo>
                  <a:lnTo>
                    <a:pt x="121" y="14"/>
                  </a:lnTo>
                  <a:lnTo>
                    <a:pt x="124" y="13"/>
                  </a:lnTo>
                  <a:close/>
                </a:path>
              </a:pathLst>
            </a:custGeom>
            <a:solidFill>
              <a:srgbClr val="CE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32"/>
            <p:cNvSpPr>
              <a:spLocks/>
            </p:cNvSpPr>
            <p:nvPr/>
          </p:nvSpPr>
          <p:spPr bwMode="auto">
            <a:xfrm>
              <a:off x="4462" y="2081"/>
              <a:ext cx="120" cy="109"/>
            </a:xfrm>
            <a:custGeom>
              <a:avLst/>
              <a:gdLst>
                <a:gd name="T0" fmla="*/ 4 w 240"/>
                <a:gd name="T1" fmla="*/ 1 h 216"/>
                <a:gd name="T2" fmla="*/ 4 w 240"/>
                <a:gd name="T3" fmla="*/ 1 h 216"/>
                <a:gd name="T4" fmla="*/ 4 w 240"/>
                <a:gd name="T5" fmla="*/ 1 h 216"/>
                <a:gd name="T6" fmla="*/ 4 w 240"/>
                <a:gd name="T7" fmla="*/ 1 h 216"/>
                <a:gd name="T8" fmla="*/ 5 w 240"/>
                <a:gd name="T9" fmla="*/ 1 h 216"/>
                <a:gd name="T10" fmla="*/ 5 w 240"/>
                <a:gd name="T11" fmla="*/ 1 h 216"/>
                <a:gd name="T12" fmla="*/ 5 w 240"/>
                <a:gd name="T13" fmla="*/ 1 h 216"/>
                <a:gd name="T14" fmla="*/ 5 w 240"/>
                <a:gd name="T15" fmla="*/ 1 h 216"/>
                <a:gd name="T16" fmla="*/ 5 w 240"/>
                <a:gd name="T17" fmla="*/ 0 h 216"/>
                <a:gd name="T18" fmla="*/ 6 w 240"/>
                <a:gd name="T19" fmla="*/ 1 h 216"/>
                <a:gd name="T20" fmla="*/ 7 w 240"/>
                <a:gd name="T21" fmla="*/ 2 h 216"/>
                <a:gd name="T22" fmla="*/ 8 w 240"/>
                <a:gd name="T23" fmla="*/ 2 h 216"/>
                <a:gd name="T24" fmla="*/ 8 w 240"/>
                <a:gd name="T25" fmla="*/ 3 h 216"/>
                <a:gd name="T26" fmla="*/ 8 w 240"/>
                <a:gd name="T27" fmla="*/ 3 h 216"/>
                <a:gd name="T28" fmla="*/ 8 w 240"/>
                <a:gd name="T29" fmla="*/ 4 h 216"/>
                <a:gd name="T30" fmla="*/ 8 w 240"/>
                <a:gd name="T31" fmla="*/ 4 h 216"/>
                <a:gd name="T32" fmla="*/ 8 w 240"/>
                <a:gd name="T33" fmla="*/ 5 h 216"/>
                <a:gd name="T34" fmla="*/ 7 w 240"/>
                <a:gd name="T35" fmla="*/ 5 h 216"/>
                <a:gd name="T36" fmla="*/ 7 w 240"/>
                <a:gd name="T37" fmla="*/ 6 h 216"/>
                <a:gd name="T38" fmla="*/ 6 w 240"/>
                <a:gd name="T39" fmla="*/ 6 h 216"/>
                <a:gd name="T40" fmla="*/ 6 w 240"/>
                <a:gd name="T41" fmla="*/ 6 h 216"/>
                <a:gd name="T42" fmla="*/ 5 w 240"/>
                <a:gd name="T43" fmla="*/ 7 h 216"/>
                <a:gd name="T44" fmla="*/ 4 w 240"/>
                <a:gd name="T45" fmla="*/ 7 h 216"/>
                <a:gd name="T46" fmla="*/ 4 w 240"/>
                <a:gd name="T47" fmla="*/ 7 h 216"/>
                <a:gd name="T48" fmla="*/ 3 w 240"/>
                <a:gd name="T49" fmla="*/ 7 h 216"/>
                <a:gd name="T50" fmla="*/ 3 w 240"/>
                <a:gd name="T51" fmla="*/ 7 h 216"/>
                <a:gd name="T52" fmla="*/ 2 w 240"/>
                <a:gd name="T53" fmla="*/ 7 h 216"/>
                <a:gd name="T54" fmla="*/ 2 w 240"/>
                <a:gd name="T55" fmla="*/ 7 h 216"/>
                <a:gd name="T56" fmla="*/ 2 w 240"/>
                <a:gd name="T57" fmla="*/ 7 h 216"/>
                <a:gd name="T58" fmla="*/ 1 w 240"/>
                <a:gd name="T59" fmla="*/ 6 h 216"/>
                <a:gd name="T60" fmla="*/ 1 w 240"/>
                <a:gd name="T61" fmla="*/ 6 h 216"/>
                <a:gd name="T62" fmla="*/ 1 w 240"/>
                <a:gd name="T63" fmla="*/ 6 h 216"/>
                <a:gd name="T64" fmla="*/ 0 w 240"/>
                <a:gd name="T65" fmla="*/ 6 h 216"/>
                <a:gd name="T66" fmla="*/ 1 w 240"/>
                <a:gd name="T67" fmla="*/ 5 h 216"/>
                <a:gd name="T68" fmla="*/ 1 w 240"/>
                <a:gd name="T69" fmla="*/ 4 h 216"/>
                <a:gd name="T70" fmla="*/ 2 w 240"/>
                <a:gd name="T71" fmla="*/ 3 h 216"/>
                <a:gd name="T72" fmla="*/ 2 w 240"/>
                <a:gd name="T73" fmla="*/ 2 h 216"/>
                <a:gd name="T74" fmla="*/ 3 w 240"/>
                <a:gd name="T75" fmla="*/ 1 h 216"/>
                <a:gd name="T76" fmla="*/ 3 w 240"/>
                <a:gd name="T77" fmla="*/ 1 h 216"/>
                <a:gd name="T78" fmla="*/ 4 w 240"/>
                <a:gd name="T79" fmla="*/ 1 h 216"/>
                <a:gd name="T80" fmla="*/ 4 w 240"/>
                <a:gd name="T81" fmla="*/ 1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0" h="216">
                  <a:moveTo>
                    <a:pt x="108" y="11"/>
                  </a:moveTo>
                  <a:lnTo>
                    <a:pt x="115" y="10"/>
                  </a:lnTo>
                  <a:lnTo>
                    <a:pt x="120" y="8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0" y="3"/>
                  </a:lnTo>
                  <a:lnTo>
                    <a:pt x="146" y="2"/>
                  </a:lnTo>
                  <a:lnTo>
                    <a:pt x="151" y="1"/>
                  </a:lnTo>
                  <a:lnTo>
                    <a:pt x="157" y="0"/>
                  </a:lnTo>
                  <a:lnTo>
                    <a:pt x="187" y="18"/>
                  </a:lnTo>
                  <a:lnTo>
                    <a:pt x="209" y="37"/>
                  </a:lnTo>
                  <a:lnTo>
                    <a:pt x="225" y="54"/>
                  </a:lnTo>
                  <a:lnTo>
                    <a:pt x="236" y="71"/>
                  </a:lnTo>
                  <a:lnTo>
                    <a:pt x="240" y="89"/>
                  </a:lnTo>
                  <a:lnTo>
                    <a:pt x="240" y="105"/>
                  </a:lnTo>
                  <a:lnTo>
                    <a:pt x="236" y="121"/>
                  </a:lnTo>
                  <a:lnTo>
                    <a:pt x="228" y="136"/>
                  </a:lnTo>
                  <a:lnTo>
                    <a:pt x="215" y="150"/>
                  </a:lnTo>
                  <a:lnTo>
                    <a:pt x="200" y="162"/>
                  </a:lnTo>
                  <a:lnTo>
                    <a:pt x="183" y="175"/>
                  </a:lnTo>
                  <a:lnTo>
                    <a:pt x="163" y="185"/>
                  </a:lnTo>
                  <a:lnTo>
                    <a:pt x="142" y="195"/>
                  </a:lnTo>
                  <a:lnTo>
                    <a:pt x="120" y="204"/>
                  </a:lnTo>
                  <a:lnTo>
                    <a:pt x="97" y="211"/>
                  </a:lnTo>
                  <a:lnTo>
                    <a:pt x="75" y="216"/>
                  </a:lnTo>
                  <a:lnTo>
                    <a:pt x="66" y="211"/>
                  </a:lnTo>
                  <a:lnTo>
                    <a:pt x="57" y="205"/>
                  </a:lnTo>
                  <a:lnTo>
                    <a:pt x="48" y="199"/>
                  </a:lnTo>
                  <a:lnTo>
                    <a:pt x="39" y="193"/>
                  </a:lnTo>
                  <a:lnTo>
                    <a:pt x="29" y="188"/>
                  </a:lnTo>
                  <a:lnTo>
                    <a:pt x="19" y="182"/>
                  </a:lnTo>
                  <a:lnTo>
                    <a:pt x="10" y="176"/>
                  </a:lnTo>
                  <a:lnTo>
                    <a:pt x="0" y="170"/>
                  </a:lnTo>
                  <a:lnTo>
                    <a:pt x="6" y="131"/>
                  </a:lnTo>
                  <a:lnTo>
                    <a:pt x="20" y="98"/>
                  </a:lnTo>
                  <a:lnTo>
                    <a:pt x="37" y="69"/>
                  </a:lnTo>
                  <a:lnTo>
                    <a:pt x="58" y="47"/>
                  </a:lnTo>
                  <a:lnTo>
                    <a:pt x="77" y="30"/>
                  </a:lnTo>
                  <a:lnTo>
                    <a:pt x="94" y="18"/>
                  </a:lnTo>
                  <a:lnTo>
                    <a:pt x="104" y="13"/>
                  </a:lnTo>
                  <a:lnTo>
                    <a:pt x="108" y="11"/>
                  </a:lnTo>
                  <a:close/>
                </a:path>
              </a:pathLst>
            </a:custGeom>
            <a:solidFill>
              <a:srgbClr val="C6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33"/>
            <p:cNvSpPr>
              <a:spLocks/>
            </p:cNvSpPr>
            <p:nvPr/>
          </p:nvSpPr>
          <p:spPr bwMode="auto">
            <a:xfrm>
              <a:off x="4473" y="2085"/>
              <a:ext cx="99" cy="97"/>
            </a:xfrm>
            <a:custGeom>
              <a:avLst/>
              <a:gdLst>
                <a:gd name="T0" fmla="*/ 3 w 198"/>
                <a:gd name="T1" fmla="*/ 1 h 194"/>
                <a:gd name="T2" fmla="*/ 3 w 198"/>
                <a:gd name="T3" fmla="*/ 1 h 194"/>
                <a:gd name="T4" fmla="*/ 4 w 198"/>
                <a:gd name="T5" fmla="*/ 1 h 194"/>
                <a:gd name="T6" fmla="*/ 4 w 198"/>
                <a:gd name="T7" fmla="*/ 1 h 194"/>
                <a:gd name="T8" fmla="*/ 4 w 198"/>
                <a:gd name="T9" fmla="*/ 1 h 194"/>
                <a:gd name="T10" fmla="*/ 4 w 198"/>
                <a:gd name="T11" fmla="*/ 1 h 194"/>
                <a:gd name="T12" fmla="*/ 4 w 198"/>
                <a:gd name="T13" fmla="*/ 1 h 194"/>
                <a:gd name="T14" fmla="*/ 4 w 198"/>
                <a:gd name="T15" fmla="*/ 1 h 194"/>
                <a:gd name="T16" fmla="*/ 5 w 198"/>
                <a:gd name="T17" fmla="*/ 0 h 194"/>
                <a:gd name="T18" fmla="*/ 5 w 198"/>
                <a:gd name="T19" fmla="*/ 1 h 194"/>
                <a:gd name="T20" fmla="*/ 6 w 198"/>
                <a:gd name="T21" fmla="*/ 2 h 194"/>
                <a:gd name="T22" fmla="*/ 6 w 198"/>
                <a:gd name="T23" fmla="*/ 2 h 194"/>
                <a:gd name="T24" fmla="*/ 7 w 198"/>
                <a:gd name="T25" fmla="*/ 2 h 194"/>
                <a:gd name="T26" fmla="*/ 7 w 198"/>
                <a:gd name="T27" fmla="*/ 3 h 194"/>
                <a:gd name="T28" fmla="*/ 7 w 198"/>
                <a:gd name="T29" fmla="*/ 3 h 194"/>
                <a:gd name="T30" fmla="*/ 7 w 198"/>
                <a:gd name="T31" fmla="*/ 4 h 194"/>
                <a:gd name="T32" fmla="*/ 6 w 198"/>
                <a:gd name="T33" fmla="*/ 4 h 194"/>
                <a:gd name="T34" fmla="*/ 6 w 198"/>
                <a:gd name="T35" fmla="*/ 5 h 194"/>
                <a:gd name="T36" fmla="*/ 6 w 198"/>
                <a:gd name="T37" fmla="*/ 5 h 194"/>
                <a:gd name="T38" fmla="*/ 5 w 198"/>
                <a:gd name="T39" fmla="*/ 5 h 194"/>
                <a:gd name="T40" fmla="*/ 5 w 198"/>
                <a:gd name="T41" fmla="*/ 6 h 194"/>
                <a:gd name="T42" fmla="*/ 4 w 198"/>
                <a:gd name="T43" fmla="*/ 6 h 194"/>
                <a:gd name="T44" fmla="*/ 4 w 198"/>
                <a:gd name="T45" fmla="*/ 6 h 194"/>
                <a:gd name="T46" fmla="*/ 3 w 198"/>
                <a:gd name="T47" fmla="*/ 6 h 194"/>
                <a:gd name="T48" fmla="*/ 2 w 198"/>
                <a:gd name="T49" fmla="*/ 7 h 194"/>
                <a:gd name="T50" fmla="*/ 2 w 198"/>
                <a:gd name="T51" fmla="*/ 6 h 194"/>
                <a:gd name="T52" fmla="*/ 2 w 198"/>
                <a:gd name="T53" fmla="*/ 6 h 194"/>
                <a:gd name="T54" fmla="*/ 2 w 198"/>
                <a:gd name="T55" fmla="*/ 6 h 194"/>
                <a:gd name="T56" fmla="*/ 1 w 198"/>
                <a:gd name="T57" fmla="*/ 6 h 194"/>
                <a:gd name="T58" fmla="*/ 1 w 198"/>
                <a:gd name="T59" fmla="*/ 6 h 194"/>
                <a:gd name="T60" fmla="*/ 1 w 198"/>
                <a:gd name="T61" fmla="*/ 6 h 194"/>
                <a:gd name="T62" fmla="*/ 1 w 198"/>
                <a:gd name="T63" fmla="*/ 5 h 194"/>
                <a:gd name="T64" fmla="*/ 0 w 198"/>
                <a:gd name="T65" fmla="*/ 5 h 194"/>
                <a:gd name="T66" fmla="*/ 1 w 198"/>
                <a:gd name="T67" fmla="*/ 4 h 194"/>
                <a:gd name="T68" fmla="*/ 1 w 198"/>
                <a:gd name="T69" fmla="*/ 3 h 194"/>
                <a:gd name="T70" fmla="*/ 1 w 198"/>
                <a:gd name="T71" fmla="*/ 2 h 194"/>
                <a:gd name="T72" fmla="*/ 2 w 198"/>
                <a:gd name="T73" fmla="*/ 2 h 194"/>
                <a:gd name="T74" fmla="*/ 2 w 198"/>
                <a:gd name="T75" fmla="*/ 1 h 194"/>
                <a:gd name="T76" fmla="*/ 3 w 198"/>
                <a:gd name="T77" fmla="*/ 1 h 194"/>
                <a:gd name="T78" fmla="*/ 3 w 198"/>
                <a:gd name="T79" fmla="*/ 1 h 194"/>
                <a:gd name="T80" fmla="*/ 3 w 198"/>
                <a:gd name="T81" fmla="*/ 1 h 19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8" h="194">
                  <a:moveTo>
                    <a:pt x="88" y="9"/>
                  </a:moveTo>
                  <a:lnTo>
                    <a:pt x="94" y="8"/>
                  </a:lnTo>
                  <a:lnTo>
                    <a:pt x="99" y="7"/>
                  </a:lnTo>
                  <a:lnTo>
                    <a:pt x="104" y="6"/>
                  </a:lnTo>
                  <a:lnTo>
                    <a:pt x="109" y="4"/>
                  </a:lnTo>
                  <a:lnTo>
                    <a:pt x="115" y="3"/>
                  </a:lnTo>
                  <a:lnTo>
                    <a:pt x="119" y="2"/>
                  </a:lnTo>
                  <a:lnTo>
                    <a:pt x="125" y="1"/>
                  </a:lnTo>
                  <a:lnTo>
                    <a:pt x="130" y="0"/>
                  </a:lnTo>
                  <a:lnTo>
                    <a:pt x="154" y="16"/>
                  </a:lnTo>
                  <a:lnTo>
                    <a:pt x="172" y="33"/>
                  </a:lnTo>
                  <a:lnTo>
                    <a:pt x="185" y="48"/>
                  </a:lnTo>
                  <a:lnTo>
                    <a:pt x="194" y="64"/>
                  </a:lnTo>
                  <a:lnTo>
                    <a:pt x="198" y="79"/>
                  </a:lnTo>
                  <a:lnTo>
                    <a:pt x="198" y="94"/>
                  </a:lnTo>
                  <a:lnTo>
                    <a:pt x="193" y="108"/>
                  </a:lnTo>
                  <a:lnTo>
                    <a:pt x="186" y="121"/>
                  </a:lnTo>
                  <a:lnTo>
                    <a:pt x="176" y="133"/>
                  </a:lnTo>
                  <a:lnTo>
                    <a:pt x="163" y="146"/>
                  </a:lnTo>
                  <a:lnTo>
                    <a:pt x="149" y="156"/>
                  </a:lnTo>
                  <a:lnTo>
                    <a:pt x="133" y="167"/>
                  </a:lnTo>
                  <a:lnTo>
                    <a:pt x="116" y="175"/>
                  </a:lnTo>
                  <a:lnTo>
                    <a:pt x="97" y="183"/>
                  </a:lnTo>
                  <a:lnTo>
                    <a:pt x="79" y="189"/>
                  </a:lnTo>
                  <a:lnTo>
                    <a:pt x="61" y="194"/>
                  </a:lnTo>
                  <a:lnTo>
                    <a:pt x="53" y="189"/>
                  </a:lnTo>
                  <a:lnTo>
                    <a:pt x="46" y="184"/>
                  </a:lnTo>
                  <a:lnTo>
                    <a:pt x="38" y="178"/>
                  </a:lnTo>
                  <a:lnTo>
                    <a:pt x="31" y="174"/>
                  </a:lnTo>
                  <a:lnTo>
                    <a:pt x="23" y="168"/>
                  </a:lnTo>
                  <a:lnTo>
                    <a:pt x="15" y="163"/>
                  </a:lnTo>
                  <a:lnTo>
                    <a:pt x="8" y="158"/>
                  </a:lnTo>
                  <a:lnTo>
                    <a:pt x="0" y="153"/>
                  </a:lnTo>
                  <a:lnTo>
                    <a:pt x="4" y="117"/>
                  </a:lnTo>
                  <a:lnTo>
                    <a:pt x="15" y="87"/>
                  </a:lnTo>
                  <a:lnTo>
                    <a:pt x="29" y="62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77" y="16"/>
                  </a:lnTo>
                  <a:lnTo>
                    <a:pt x="86" y="10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C4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Freeform 34"/>
            <p:cNvSpPr>
              <a:spLocks/>
            </p:cNvSpPr>
            <p:nvPr/>
          </p:nvSpPr>
          <p:spPr bwMode="auto">
            <a:xfrm>
              <a:off x="4484" y="2088"/>
              <a:ext cx="79" cy="87"/>
            </a:xfrm>
            <a:custGeom>
              <a:avLst/>
              <a:gdLst>
                <a:gd name="T0" fmla="*/ 3 w 158"/>
                <a:gd name="T1" fmla="*/ 0 h 175"/>
                <a:gd name="T2" fmla="*/ 3 w 158"/>
                <a:gd name="T3" fmla="*/ 0 h 175"/>
                <a:gd name="T4" fmla="*/ 3 w 158"/>
                <a:gd name="T5" fmla="*/ 0 h 175"/>
                <a:gd name="T6" fmla="*/ 3 w 158"/>
                <a:gd name="T7" fmla="*/ 0 h 175"/>
                <a:gd name="T8" fmla="*/ 4 w 158"/>
                <a:gd name="T9" fmla="*/ 0 h 175"/>
                <a:gd name="T10" fmla="*/ 5 w 158"/>
                <a:gd name="T11" fmla="*/ 0 h 175"/>
                <a:gd name="T12" fmla="*/ 5 w 158"/>
                <a:gd name="T13" fmla="*/ 1 h 175"/>
                <a:gd name="T14" fmla="*/ 5 w 158"/>
                <a:gd name="T15" fmla="*/ 2 h 175"/>
                <a:gd name="T16" fmla="*/ 5 w 158"/>
                <a:gd name="T17" fmla="*/ 3 h 175"/>
                <a:gd name="T18" fmla="*/ 5 w 158"/>
                <a:gd name="T19" fmla="*/ 4 h 175"/>
                <a:gd name="T20" fmla="*/ 4 w 158"/>
                <a:gd name="T21" fmla="*/ 4 h 175"/>
                <a:gd name="T22" fmla="*/ 3 w 158"/>
                <a:gd name="T23" fmla="*/ 5 h 175"/>
                <a:gd name="T24" fmla="*/ 2 w 158"/>
                <a:gd name="T25" fmla="*/ 5 h 175"/>
                <a:gd name="T26" fmla="*/ 2 w 158"/>
                <a:gd name="T27" fmla="*/ 5 h 175"/>
                <a:gd name="T28" fmla="*/ 2 w 158"/>
                <a:gd name="T29" fmla="*/ 5 h 175"/>
                <a:gd name="T30" fmla="*/ 1 w 158"/>
                <a:gd name="T31" fmla="*/ 5 h 175"/>
                <a:gd name="T32" fmla="*/ 1 w 158"/>
                <a:gd name="T33" fmla="*/ 4 h 175"/>
                <a:gd name="T34" fmla="*/ 1 w 158"/>
                <a:gd name="T35" fmla="*/ 4 h 175"/>
                <a:gd name="T36" fmla="*/ 1 w 158"/>
                <a:gd name="T37" fmla="*/ 4 h 175"/>
                <a:gd name="T38" fmla="*/ 1 w 158"/>
                <a:gd name="T39" fmla="*/ 4 h 175"/>
                <a:gd name="T40" fmla="*/ 0 w 158"/>
                <a:gd name="T41" fmla="*/ 4 h 175"/>
                <a:gd name="T42" fmla="*/ 1 w 158"/>
                <a:gd name="T43" fmla="*/ 3 h 175"/>
                <a:gd name="T44" fmla="*/ 1 w 158"/>
                <a:gd name="T45" fmla="*/ 2 h 175"/>
                <a:gd name="T46" fmla="*/ 1 w 158"/>
                <a:gd name="T47" fmla="*/ 1 h 175"/>
                <a:gd name="T48" fmla="*/ 2 w 158"/>
                <a:gd name="T49" fmla="*/ 1 h 175"/>
                <a:gd name="T50" fmla="*/ 2 w 158"/>
                <a:gd name="T51" fmla="*/ 0 h 175"/>
                <a:gd name="T52" fmla="*/ 2 w 158"/>
                <a:gd name="T53" fmla="*/ 0 h 175"/>
                <a:gd name="T54" fmla="*/ 3 w 158"/>
                <a:gd name="T55" fmla="*/ 0 h 175"/>
                <a:gd name="T56" fmla="*/ 3 w 158"/>
                <a:gd name="T57" fmla="*/ 0 h 1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8" h="175">
                  <a:moveTo>
                    <a:pt x="71" y="9"/>
                  </a:moveTo>
                  <a:lnTo>
                    <a:pt x="79" y="7"/>
                  </a:lnTo>
                  <a:lnTo>
                    <a:pt x="88" y="4"/>
                  </a:lnTo>
                  <a:lnTo>
                    <a:pt x="96" y="2"/>
                  </a:lnTo>
                  <a:lnTo>
                    <a:pt x="104" y="0"/>
                  </a:lnTo>
                  <a:lnTo>
                    <a:pt x="139" y="30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50" y="109"/>
                  </a:lnTo>
                  <a:lnTo>
                    <a:pt x="132" y="131"/>
                  </a:lnTo>
                  <a:lnTo>
                    <a:pt x="107" y="149"/>
                  </a:lnTo>
                  <a:lnTo>
                    <a:pt x="79" y="164"/>
                  </a:lnTo>
                  <a:lnTo>
                    <a:pt x="50" y="175"/>
                  </a:lnTo>
                  <a:lnTo>
                    <a:pt x="44" y="170"/>
                  </a:lnTo>
                  <a:lnTo>
                    <a:pt x="37" y="165"/>
                  </a:lnTo>
                  <a:lnTo>
                    <a:pt x="31" y="161"/>
                  </a:lnTo>
                  <a:lnTo>
                    <a:pt x="26" y="155"/>
                  </a:lnTo>
                  <a:lnTo>
                    <a:pt x="20" y="150"/>
                  </a:lnTo>
                  <a:lnTo>
                    <a:pt x="13" y="146"/>
                  </a:lnTo>
                  <a:lnTo>
                    <a:pt x="7" y="141"/>
                  </a:lnTo>
                  <a:lnTo>
                    <a:pt x="0" y="137"/>
                  </a:lnTo>
                  <a:lnTo>
                    <a:pt x="5" y="106"/>
                  </a:lnTo>
                  <a:lnTo>
                    <a:pt x="13" y="79"/>
                  </a:lnTo>
                  <a:lnTo>
                    <a:pt x="24" y="57"/>
                  </a:lnTo>
                  <a:lnTo>
                    <a:pt x="38" y="39"/>
                  </a:lnTo>
                  <a:lnTo>
                    <a:pt x="51" y="25"/>
                  </a:lnTo>
                  <a:lnTo>
                    <a:pt x="61" y="16"/>
                  </a:lnTo>
                  <a:lnTo>
                    <a:pt x="68" y="10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BC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Freeform 35"/>
            <p:cNvSpPr>
              <a:spLocks/>
            </p:cNvSpPr>
            <p:nvPr/>
          </p:nvSpPr>
          <p:spPr bwMode="auto">
            <a:xfrm>
              <a:off x="4495" y="2092"/>
              <a:ext cx="58" cy="76"/>
            </a:xfrm>
            <a:custGeom>
              <a:avLst/>
              <a:gdLst>
                <a:gd name="T0" fmla="*/ 1 w 117"/>
                <a:gd name="T1" fmla="*/ 1 h 152"/>
                <a:gd name="T2" fmla="*/ 2 w 117"/>
                <a:gd name="T3" fmla="*/ 0 h 152"/>
                <a:gd name="T4" fmla="*/ 3 w 117"/>
                <a:gd name="T5" fmla="*/ 1 h 152"/>
                <a:gd name="T6" fmla="*/ 3 w 117"/>
                <a:gd name="T7" fmla="*/ 2 h 152"/>
                <a:gd name="T8" fmla="*/ 3 w 117"/>
                <a:gd name="T9" fmla="*/ 3 h 152"/>
                <a:gd name="T10" fmla="*/ 3 w 117"/>
                <a:gd name="T11" fmla="*/ 3 h 152"/>
                <a:gd name="T12" fmla="*/ 3 w 117"/>
                <a:gd name="T13" fmla="*/ 4 h 152"/>
                <a:gd name="T14" fmla="*/ 2 w 117"/>
                <a:gd name="T15" fmla="*/ 5 h 152"/>
                <a:gd name="T16" fmla="*/ 1 w 117"/>
                <a:gd name="T17" fmla="*/ 5 h 152"/>
                <a:gd name="T18" fmla="*/ 1 w 117"/>
                <a:gd name="T19" fmla="*/ 5 h 152"/>
                <a:gd name="T20" fmla="*/ 0 w 117"/>
                <a:gd name="T21" fmla="*/ 4 h 152"/>
                <a:gd name="T22" fmla="*/ 0 w 117"/>
                <a:gd name="T23" fmla="*/ 3 h 152"/>
                <a:gd name="T24" fmla="*/ 0 w 117"/>
                <a:gd name="T25" fmla="*/ 3 h 152"/>
                <a:gd name="T26" fmla="*/ 0 w 117"/>
                <a:gd name="T27" fmla="*/ 2 h 152"/>
                <a:gd name="T28" fmla="*/ 0 w 117"/>
                <a:gd name="T29" fmla="*/ 1 h 152"/>
                <a:gd name="T30" fmla="*/ 1 w 117"/>
                <a:gd name="T31" fmla="*/ 1 h 152"/>
                <a:gd name="T32" fmla="*/ 1 w 117"/>
                <a:gd name="T33" fmla="*/ 1 h 152"/>
                <a:gd name="T34" fmla="*/ 1 w 117"/>
                <a:gd name="T35" fmla="*/ 1 h 152"/>
                <a:gd name="T36" fmla="*/ 1 w 117"/>
                <a:gd name="T37" fmla="*/ 1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" h="152">
                  <a:moveTo>
                    <a:pt x="52" y="7"/>
                  </a:moveTo>
                  <a:lnTo>
                    <a:pt x="77" y="0"/>
                  </a:lnTo>
                  <a:lnTo>
                    <a:pt x="103" y="25"/>
                  </a:lnTo>
                  <a:lnTo>
                    <a:pt x="115" y="50"/>
                  </a:lnTo>
                  <a:lnTo>
                    <a:pt x="117" y="73"/>
                  </a:lnTo>
                  <a:lnTo>
                    <a:pt x="111" y="94"/>
                  </a:lnTo>
                  <a:lnTo>
                    <a:pt x="97" y="114"/>
                  </a:lnTo>
                  <a:lnTo>
                    <a:pt x="80" y="130"/>
                  </a:lnTo>
                  <a:lnTo>
                    <a:pt x="59" y="142"/>
                  </a:lnTo>
                  <a:lnTo>
                    <a:pt x="37" y="152"/>
                  </a:lnTo>
                  <a:lnTo>
                    <a:pt x="0" y="119"/>
                  </a:lnTo>
                  <a:lnTo>
                    <a:pt x="4" y="92"/>
                  </a:lnTo>
                  <a:lnTo>
                    <a:pt x="9" y="68"/>
                  </a:lnTo>
                  <a:lnTo>
                    <a:pt x="19" y="48"/>
                  </a:lnTo>
                  <a:lnTo>
                    <a:pt x="28" y="32"/>
                  </a:lnTo>
                  <a:lnTo>
                    <a:pt x="38" y="20"/>
                  </a:lnTo>
                  <a:lnTo>
                    <a:pt x="46" y="12"/>
                  </a:lnTo>
                  <a:lnTo>
                    <a:pt x="51" y="8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B5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Freeform 36"/>
            <p:cNvSpPr>
              <a:spLocks/>
            </p:cNvSpPr>
            <p:nvPr/>
          </p:nvSpPr>
          <p:spPr bwMode="auto">
            <a:xfrm>
              <a:off x="4280" y="1864"/>
              <a:ext cx="228" cy="156"/>
            </a:xfrm>
            <a:custGeom>
              <a:avLst/>
              <a:gdLst>
                <a:gd name="T0" fmla="*/ 6 w 457"/>
                <a:gd name="T1" fmla="*/ 1 h 311"/>
                <a:gd name="T2" fmla="*/ 9 w 457"/>
                <a:gd name="T3" fmla="*/ 0 h 311"/>
                <a:gd name="T4" fmla="*/ 11 w 457"/>
                <a:gd name="T5" fmla="*/ 1 h 311"/>
                <a:gd name="T6" fmla="*/ 12 w 457"/>
                <a:gd name="T7" fmla="*/ 2 h 311"/>
                <a:gd name="T8" fmla="*/ 13 w 457"/>
                <a:gd name="T9" fmla="*/ 3 h 311"/>
                <a:gd name="T10" fmla="*/ 14 w 457"/>
                <a:gd name="T11" fmla="*/ 4 h 311"/>
                <a:gd name="T12" fmla="*/ 14 w 457"/>
                <a:gd name="T13" fmla="*/ 4 h 311"/>
                <a:gd name="T14" fmla="*/ 14 w 457"/>
                <a:gd name="T15" fmla="*/ 5 h 311"/>
                <a:gd name="T16" fmla="*/ 13 w 457"/>
                <a:gd name="T17" fmla="*/ 6 h 311"/>
                <a:gd name="T18" fmla="*/ 13 w 457"/>
                <a:gd name="T19" fmla="*/ 7 h 311"/>
                <a:gd name="T20" fmla="*/ 12 w 457"/>
                <a:gd name="T21" fmla="*/ 7 h 311"/>
                <a:gd name="T22" fmla="*/ 11 w 457"/>
                <a:gd name="T23" fmla="*/ 8 h 311"/>
                <a:gd name="T24" fmla="*/ 10 w 457"/>
                <a:gd name="T25" fmla="*/ 8 h 311"/>
                <a:gd name="T26" fmla="*/ 9 w 457"/>
                <a:gd name="T27" fmla="*/ 9 h 311"/>
                <a:gd name="T28" fmla="*/ 8 w 457"/>
                <a:gd name="T29" fmla="*/ 9 h 311"/>
                <a:gd name="T30" fmla="*/ 7 w 457"/>
                <a:gd name="T31" fmla="*/ 10 h 311"/>
                <a:gd name="T32" fmla="*/ 5 w 457"/>
                <a:gd name="T33" fmla="*/ 10 h 311"/>
                <a:gd name="T34" fmla="*/ 4 w 457"/>
                <a:gd name="T35" fmla="*/ 10 h 311"/>
                <a:gd name="T36" fmla="*/ 0 w 457"/>
                <a:gd name="T37" fmla="*/ 8 h 311"/>
                <a:gd name="T38" fmla="*/ 0 w 457"/>
                <a:gd name="T39" fmla="*/ 7 h 311"/>
                <a:gd name="T40" fmla="*/ 0 w 457"/>
                <a:gd name="T41" fmla="*/ 6 h 311"/>
                <a:gd name="T42" fmla="*/ 0 w 457"/>
                <a:gd name="T43" fmla="*/ 6 h 311"/>
                <a:gd name="T44" fmla="*/ 1 w 457"/>
                <a:gd name="T45" fmla="*/ 5 h 311"/>
                <a:gd name="T46" fmla="*/ 1 w 457"/>
                <a:gd name="T47" fmla="*/ 4 h 311"/>
                <a:gd name="T48" fmla="*/ 2 w 457"/>
                <a:gd name="T49" fmla="*/ 4 h 311"/>
                <a:gd name="T50" fmla="*/ 2 w 457"/>
                <a:gd name="T51" fmla="*/ 3 h 311"/>
                <a:gd name="T52" fmla="*/ 3 w 457"/>
                <a:gd name="T53" fmla="*/ 3 h 311"/>
                <a:gd name="T54" fmla="*/ 4 w 457"/>
                <a:gd name="T55" fmla="*/ 2 h 311"/>
                <a:gd name="T56" fmla="*/ 4 w 457"/>
                <a:gd name="T57" fmla="*/ 2 h 311"/>
                <a:gd name="T58" fmla="*/ 5 w 457"/>
                <a:gd name="T59" fmla="*/ 2 h 311"/>
                <a:gd name="T60" fmla="*/ 5 w 457"/>
                <a:gd name="T61" fmla="*/ 1 h 311"/>
                <a:gd name="T62" fmla="*/ 5 w 457"/>
                <a:gd name="T63" fmla="*/ 1 h 311"/>
                <a:gd name="T64" fmla="*/ 6 w 457"/>
                <a:gd name="T65" fmla="*/ 1 h 311"/>
                <a:gd name="T66" fmla="*/ 6 w 457"/>
                <a:gd name="T67" fmla="*/ 1 h 311"/>
                <a:gd name="T68" fmla="*/ 6 w 457"/>
                <a:gd name="T69" fmla="*/ 1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7" h="311">
                  <a:moveTo>
                    <a:pt x="203" y="15"/>
                  </a:moveTo>
                  <a:lnTo>
                    <a:pt x="300" y="0"/>
                  </a:lnTo>
                  <a:lnTo>
                    <a:pt x="356" y="26"/>
                  </a:lnTo>
                  <a:lnTo>
                    <a:pt x="399" y="52"/>
                  </a:lnTo>
                  <a:lnTo>
                    <a:pt x="429" y="77"/>
                  </a:lnTo>
                  <a:lnTo>
                    <a:pt x="449" y="102"/>
                  </a:lnTo>
                  <a:lnTo>
                    <a:pt x="457" y="126"/>
                  </a:lnTo>
                  <a:lnTo>
                    <a:pt x="457" y="150"/>
                  </a:lnTo>
                  <a:lnTo>
                    <a:pt x="447" y="173"/>
                  </a:lnTo>
                  <a:lnTo>
                    <a:pt x="431" y="193"/>
                  </a:lnTo>
                  <a:lnTo>
                    <a:pt x="408" y="214"/>
                  </a:lnTo>
                  <a:lnTo>
                    <a:pt x="379" y="232"/>
                  </a:lnTo>
                  <a:lnTo>
                    <a:pt x="346" y="250"/>
                  </a:lnTo>
                  <a:lnTo>
                    <a:pt x="309" y="266"/>
                  </a:lnTo>
                  <a:lnTo>
                    <a:pt x="270" y="280"/>
                  </a:lnTo>
                  <a:lnTo>
                    <a:pt x="227" y="292"/>
                  </a:lnTo>
                  <a:lnTo>
                    <a:pt x="186" y="303"/>
                  </a:lnTo>
                  <a:lnTo>
                    <a:pt x="143" y="311"/>
                  </a:lnTo>
                  <a:lnTo>
                    <a:pt x="0" y="244"/>
                  </a:lnTo>
                  <a:lnTo>
                    <a:pt x="4" y="215"/>
                  </a:lnTo>
                  <a:lnTo>
                    <a:pt x="12" y="188"/>
                  </a:lnTo>
                  <a:lnTo>
                    <a:pt x="23" y="162"/>
                  </a:lnTo>
                  <a:lnTo>
                    <a:pt x="37" y="139"/>
                  </a:lnTo>
                  <a:lnTo>
                    <a:pt x="53" y="118"/>
                  </a:lnTo>
                  <a:lnTo>
                    <a:pt x="72" y="99"/>
                  </a:lnTo>
                  <a:lnTo>
                    <a:pt x="90" y="83"/>
                  </a:lnTo>
                  <a:lnTo>
                    <a:pt x="109" y="67"/>
                  </a:lnTo>
                  <a:lnTo>
                    <a:pt x="128" y="54"/>
                  </a:lnTo>
                  <a:lnTo>
                    <a:pt x="146" y="42"/>
                  </a:lnTo>
                  <a:lnTo>
                    <a:pt x="163" y="33"/>
                  </a:lnTo>
                  <a:lnTo>
                    <a:pt x="177" y="26"/>
                  </a:lnTo>
                  <a:lnTo>
                    <a:pt x="189" y="21"/>
                  </a:lnTo>
                  <a:lnTo>
                    <a:pt x="197" y="17"/>
                  </a:lnTo>
                  <a:lnTo>
                    <a:pt x="203" y="15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Freeform 37"/>
            <p:cNvSpPr>
              <a:spLocks/>
            </p:cNvSpPr>
            <p:nvPr/>
          </p:nvSpPr>
          <p:spPr bwMode="auto">
            <a:xfrm>
              <a:off x="4290" y="1869"/>
              <a:ext cx="211" cy="145"/>
            </a:xfrm>
            <a:custGeom>
              <a:avLst/>
              <a:gdLst>
                <a:gd name="T0" fmla="*/ 6 w 422"/>
                <a:gd name="T1" fmla="*/ 1 h 289"/>
                <a:gd name="T2" fmla="*/ 7 w 422"/>
                <a:gd name="T3" fmla="*/ 1 h 289"/>
                <a:gd name="T4" fmla="*/ 7 w 422"/>
                <a:gd name="T5" fmla="*/ 1 h 289"/>
                <a:gd name="T6" fmla="*/ 7 w 422"/>
                <a:gd name="T7" fmla="*/ 1 h 289"/>
                <a:gd name="T8" fmla="*/ 8 w 422"/>
                <a:gd name="T9" fmla="*/ 1 h 289"/>
                <a:gd name="T10" fmla="*/ 8 w 422"/>
                <a:gd name="T11" fmla="*/ 1 h 289"/>
                <a:gd name="T12" fmla="*/ 8 w 422"/>
                <a:gd name="T13" fmla="*/ 1 h 289"/>
                <a:gd name="T14" fmla="*/ 9 w 422"/>
                <a:gd name="T15" fmla="*/ 1 h 289"/>
                <a:gd name="T16" fmla="*/ 9 w 422"/>
                <a:gd name="T17" fmla="*/ 0 h 289"/>
                <a:gd name="T18" fmla="*/ 11 w 422"/>
                <a:gd name="T19" fmla="*/ 1 h 289"/>
                <a:gd name="T20" fmla="*/ 12 w 422"/>
                <a:gd name="T21" fmla="*/ 2 h 289"/>
                <a:gd name="T22" fmla="*/ 13 w 422"/>
                <a:gd name="T23" fmla="*/ 3 h 289"/>
                <a:gd name="T24" fmla="*/ 13 w 422"/>
                <a:gd name="T25" fmla="*/ 3 h 289"/>
                <a:gd name="T26" fmla="*/ 14 w 422"/>
                <a:gd name="T27" fmla="*/ 4 h 289"/>
                <a:gd name="T28" fmla="*/ 14 w 422"/>
                <a:gd name="T29" fmla="*/ 5 h 289"/>
                <a:gd name="T30" fmla="*/ 13 w 422"/>
                <a:gd name="T31" fmla="*/ 5 h 289"/>
                <a:gd name="T32" fmla="*/ 13 w 422"/>
                <a:gd name="T33" fmla="*/ 6 h 289"/>
                <a:gd name="T34" fmla="*/ 12 w 422"/>
                <a:gd name="T35" fmla="*/ 7 h 289"/>
                <a:gd name="T36" fmla="*/ 11 w 422"/>
                <a:gd name="T37" fmla="*/ 7 h 289"/>
                <a:gd name="T38" fmla="*/ 10 w 422"/>
                <a:gd name="T39" fmla="*/ 8 h 289"/>
                <a:gd name="T40" fmla="*/ 9 w 422"/>
                <a:gd name="T41" fmla="*/ 8 h 289"/>
                <a:gd name="T42" fmla="*/ 8 w 422"/>
                <a:gd name="T43" fmla="*/ 9 h 289"/>
                <a:gd name="T44" fmla="*/ 7 w 422"/>
                <a:gd name="T45" fmla="*/ 9 h 289"/>
                <a:gd name="T46" fmla="*/ 6 w 422"/>
                <a:gd name="T47" fmla="*/ 9 h 289"/>
                <a:gd name="T48" fmla="*/ 5 w 422"/>
                <a:gd name="T49" fmla="*/ 10 h 289"/>
                <a:gd name="T50" fmla="*/ 4 w 422"/>
                <a:gd name="T51" fmla="*/ 9 h 289"/>
                <a:gd name="T52" fmla="*/ 4 w 422"/>
                <a:gd name="T53" fmla="*/ 9 h 289"/>
                <a:gd name="T54" fmla="*/ 3 w 422"/>
                <a:gd name="T55" fmla="*/ 9 h 289"/>
                <a:gd name="T56" fmla="*/ 3 w 422"/>
                <a:gd name="T57" fmla="*/ 9 h 289"/>
                <a:gd name="T58" fmla="*/ 2 w 422"/>
                <a:gd name="T59" fmla="*/ 8 h 289"/>
                <a:gd name="T60" fmla="*/ 2 w 422"/>
                <a:gd name="T61" fmla="*/ 8 h 289"/>
                <a:gd name="T62" fmla="*/ 1 w 422"/>
                <a:gd name="T63" fmla="*/ 8 h 289"/>
                <a:gd name="T64" fmla="*/ 0 w 422"/>
                <a:gd name="T65" fmla="*/ 8 h 289"/>
                <a:gd name="T66" fmla="*/ 1 w 422"/>
                <a:gd name="T67" fmla="*/ 7 h 289"/>
                <a:gd name="T68" fmla="*/ 1 w 422"/>
                <a:gd name="T69" fmla="*/ 6 h 289"/>
                <a:gd name="T70" fmla="*/ 1 w 422"/>
                <a:gd name="T71" fmla="*/ 5 h 289"/>
                <a:gd name="T72" fmla="*/ 2 w 422"/>
                <a:gd name="T73" fmla="*/ 5 h 289"/>
                <a:gd name="T74" fmla="*/ 2 w 422"/>
                <a:gd name="T75" fmla="*/ 4 h 289"/>
                <a:gd name="T76" fmla="*/ 3 w 422"/>
                <a:gd name="T77" fmla="*/ 3 h 289"/>
                <a:gd name="T78" fmla="*/ 3 w 422"/>
                <a:gd name="T79" fmla="*/ 3 h 289"/>
                <a:gd name="T80" fmla="*/ 4 w 422"/>
                <a:gd name="T81" fmla="*/ 2 h 289"/>
                <a:gd name="T82" fmla="*/ 4 w 422"/>
                <a:gd name="T83" fmla="*/ 2 h 289"/>
                <a:gd name="T84" fmla="*/ 5 w 422"/>
                <a:gd name="T85" fmla="*/ 2 h 289"/>
                <a:gd name="T86" fmla="*/ 5 w 422"/>
                <a:gd name="T87" fmla="*/ 1 h 289"/>
                <a:gd name="T88" fmla="*/ 6 w 422"/>
                <a:gd name="T89" fmla="*/ 1 h 289"/>
                <a:gd name="T90" fmla="*/ 6 w 422"/>
                <a:gd name="T91" fmla="*/ 1 h 289"/>
                <a:gd name="T92" fmla="*/ 6 w 422"/>
                <a:gd name="T93" fmla="*/ 1 h 289"/>
                <a:gd name="T94" fmla="*/ 6 w 422"/>
                <a:gd name="T95" fmla="*/ 1 h 289"/>
                <a:gd name="T96" fmla="*/ 6 w 422"/>
                <a:gd name="T97" fmla="*/ 1 h 2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2" h="289">
                  <a:moveTo>
                    <a:pt x="188" y="14"/>
                  </a:moveTo>
                  <a:lnTo>
                    <a:pt x="198" y="12"/>
                  </a:lnTo>
                  <a:lnTo>
                    <a:pt x="210" y="10"/>
                  </a:lnTo>
                  <a:lnTo>
                    <a:pt x="220" y="8"/>
                  </a:lnTo>
                  <a:lnTo>
                    <a:pt x="232" y="7"/>
                  </a:lnTo>
                  <a:lnTo>
                    <a:pt x="243" y="5"/>
                  </a:lnTo>
                  <a:lnTo>
                    <a:pt x="255" y="3"/>
                  </a:lnTo>
                  <a:lnTo>
                    <a:pt x="265" y="1"/>
                  </a:lnTo>
                  <a:lnTo>
                    <a:pt x="277" y="0"/>
                  </a:lnTo>
                  <a:lnTo>
                    <a:pt x="329" y="24"/>
                  </a:lnTo>
                  <a:lnTo>
                    <a:pt x="368" y="48"/>
                  </a:lnTo>
                  <a:lnTo>
                    <a:pt x="395" y="73"/>
                  </a:lnTo>
                  <a:lnTo>
                    <a:pt x="414" y="96"/>
                  </a:lnTo>
                  <a:lnTo>
                    <a:pt x="422" y="117"/>
                  </a:lnTo>
                  <a:lnTo>
                    <a:pt x="421" y="139"/>
                  </a:lnTo>
                  <a:lnTo>
                    <a:pt x="413" y="160"/>
                  </a:lnTo>
                  <a:lnTo>
                    <a:pt x="398" y="181"/>
                  </a:lnTo>
                  <a:lnTo>
                    <a:pt x="376" y="199"/>
                  </a:lnTo>
                  <a:lnTo>
                    <a:pt x="349" y="217"/>
                  </a:lnTo>
                  <a:lnTo>
                    <a:pt x="319" y="233"/>
                  </a:lnTo>
                  <a:lnTo>
                    <a:pt x="285" y="248"/>
                  </a:lnTo>
                  <a:lnTo>
                    <a:pt x="248" y="260"/>
                  </a:lnTo>
                  <a:lnTo>
                    <a:pt x="210" y="272"/>
                  </a:lnTo>
                  <a:lnTo>
                    <a:pt x="171" y="281"/>
                  </a:lnTo>
                  <a:lnTo>
                    <a:pt x="131" y="289"/>
                  </a:lnTo>
                  <a:lnTo>
                    <a:pt x="115" y="282"/>
                  </a:lnTo>
                  <a:lnTo>
                    <a:pt x="99" y="274"/>
                  </a:lnTo>
                  <a:lnTo>
                    <a:pt x="82" y="267"/>
                  </a:lnTo>
                  <a:lnTo>
                    <a:pt x="66" y="259"/>
                  </a:lnTo>
                  <a:lnTo>
                    <a:pt x="50" y="251"/>
                  </a:lnTo>
                  <a:lnTo>
                    <a:pt x="33" y="243"/>
                  </a:lnTo>
                  <a:lnTo>
                    <a:pt x="16" y="236"/>
                  </a:lnTo>
                  <a:lnTo>
                    <a:pt x="0" y="228"/>
                  </a:lnTo>
                  <a:lnTo>
                    <a:pt x="4" y="200"/>
                  </a:lnTo>
                  <a:lnTo>
                    <a:pt x="12" y="175"/>
                  </a:lnTo>
                  <a:lnTo>
                    <a:pt x="22" y="152"/>
                  </a:lnTo>
                  <a:lnTo>
                    <a:pt x="35" y="130"/>
                  </a:lnTo>
                  <a:lnTo>
                    <a:pt x="50" y="111"/>
                  </a:lnTo>
                  <a:lnTo>
                    <a:pt x="66" y="93"/>
                  </a:lnTo>
                  <a:lnTo>
                    <a:pt x="83" y="77"/>
                  </a:lnTo>
                  <a:lnTo>
                    <a:pt x="101" y="62"/>
                  </a:lnTo>
                  <a:lnTo>
                    <a:pt x="119" y="51"/>
                  </a:lnTo>
                  <a:lnTo>
                    <a:pt x="135" y="40"/>
                  </a:lnTo>
                  <a:lnTo>
                    <a:pt x="150" y="31"/>
                  </a:lnTo>
                  <a:lnTo>
                    <a:pt x="164" y="24"/>
                  </a:lnTo>
                  <a:lnTo>
                    <a:pt x="175" y="18"/>
                  </a:lnTo>
                  <a:lnTo>
                    <a:pt x="183" y="15"/>
                  </a:lnTo>
                  <a:lnTo>
                    <a:pt x="188" y="14"/>
                  </a:lnTo>
                  <a:close/>
                </a:path>
              </a:pathLst>
            </a:custGeom>
            <a:solidFill>
              <a:srgbClr val="F73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Freeform 38"/>
            <p:cNvSpPr>
              <a:spLocks/>
            </p:cNvSpPr>
            <p:nvPr/>
          </p:nvSpPr>
          <p:spPr bwMode="auto">
            <a:xfrm>
              <a:off x="4301" y="1873"/>
              <a:ext cx="193" cy="135"/>
            </a:xfrm>
            <a:custGeom>
              <a:avLst/>
              <a:gdLst>
                <a:gd name="T0" fmla="*/ 6 w 386"/>
                <a:gd name="T1" fmla="*/ 0 h 271"/>
                <a:gd name="T2" fmla="*/ 6 w 386"/>
                <a:gd name="T3" fmla="*/ 0 h 271"/>
                <a:gd name="T4" fmla="*/ 6 w 386"/>
                <a:gd name="T5" fmla="*/ 0 h 271"/>
                <a:gd name="T6" fmla="*/ 7 w 386"/>
                <a:gd name="T7" fmla="*/ 0 h 271"/>
                <a:gd name="T8" fmla="*/ 7 w 386"/>
                <a:gd name="T9" fmla="*/ 0 h 271"/>
                <a:gd name="T10" fmla="*/ 7 w 386"/>
                <a:gd name="T11" fmla="*/ 0 h 271"/>
                <a:gd name="T12" fmla="*/ 8 w 386"/>
                <a:gd name="T13" fmla="*/ 0 h 271"/>
                <a:gd name="T14" fmla="*/ 8 w 386"/>
                <a:gd name="T15" fmla="*/ 0 h 271"/>
                <a:gd name="T16" fmla="*/ 8 w 386"/>
                <a:gd name="T17" fmla="*/ 0 h 271"/>
                <a:gd name="T18" fmla="*/ 10 w 386"/>
                <a:gd name="T19" fmla="*/ 0 h 271"/>
                <a:gd name="T20" fmla="*/ 11 w 386"/>
                <a:gd name="T21" fmla="*/ 1 h 271"/>
                <a:gd name="T22" fmla="*/ 12 w 386"/>
                <a:gd name="T23" fmla="*/ 2 h 271"/>
                <a:gd name="T24" fmla="*/ 12 w 386"/>
                <a:gd name="T25" fmla="*/ 2 h 271"/>
                <a:gd name="T26" fmla="*/ 13 w 386"/>
                <a:gd name="T27" fmla="*/ 3 h 271"/>
                <a:gd name="T28" fmla="*/ 13 w 386"/>
                <a:gd name="T29" fmla="*/ 4 h 271"/>
                <a:gd name="T30" fmla="*/ 12 w 386"/>
                <a:gd name="T31" fmla="*/ 4 h 271"/>
                <a:gd name="T32" fmla="*/ 12 w 386"/>
                <a:gd name="T33" fmla="*/ 5 h 271"/>
                <a:gd name="T34" fmla="*/ 11 w 386"/>
                <a:gd name="T35" fmla="*/ 5 h 271"/>
                <a:gd name="T36" fmla="*/ 10 w 386"/>
                <a:gd name="T37" fmla="*/ 6 h 271"/>
                <a:gd name="T38" fmla="*/ 10 w 386"/>
                <a:gd name="T39" fmla="*/ 6 h 271"/>
                <a:gd name="T40" fmla="*/ 9 w 386"/>
                <a:gd name="T41" fmla="*/ 7 h 271"/>
                <a:gd name="T42" fmla="*/ 8 w 386"/>
                <a:gd name="T43" fmla="*/ 7 h 271"/>
                <a:gd name="T44" fmla="*/ 6 w 386"/>
                <a:gd name="T45" fmla="*/ 7 h 271"/>
                <a:gd name="T46" fmla="*/ 5 w 386"/>
                <a:gd name="T47" fmla="*/ 8 h 271"/>
                <a:gd name="T48" fmla="*/ 4 w 386"/>
                <a:gd name="T49" fmla="*/ 8 h 271"/>
                <a:gd name="T50" fmla="*/ 4 w 386"/>
                <a:gd name="T51" fmla="*/ 8 h 271"/>
                <a:gd name="T52" fmla="*/ 3 w 386"/>
                <a:gd name="T53" fmla="*/ 8 h 271"/>
                <a:gd name="T54" fmla="*/ 3 w 386"/>
                <a:gd name="T55" fmla="*/ 7 h 271"/>
                <a:gd name="T56" fmla="*/ 2 w 386"/>
                <a:gd name="T57" fmla="*/ 7 h 271"/>
                <a:gd name="T58" fmla="*/ 2 w 386"/>
                <a:gd name="T59" fmla="*/ 7 h 271"/>
                <a:gd name="T60" fmla="*/ 1 w 386"/>
                <a:gd name="T61" fmla="*/ 7 h 271"/>
                <a:gd name="T62" fmla="*/ 1 w 386"/>
                <a:gd name="T63" fmla="*/ 6 h 271"/>
                <a:gd name="T64" fmla="*/ 0 w 386"/>
                <a:gd name="T65" fmla="*/ 6 h 271"/>
                <a:gd name="T66" fmla="*/ 1 w 386"/>
                <a:gd name="T67" fmla="*/ 5 h 271"/>
                <a:gd name="T68" fmla="*/ 1 w 386"/>
                <a:gd name="T69" fmla="*/ 3 h 271"/>
                <a:gd name="T70" fmla="*/ 2 w 386"/>
                <a:gd name="T71" fmla="*/ 2 h 271"/>
                <a:gd name="T72" fmla="*/ 3 w 386"/>
                <a:gd name="T73" fmla="*/ 1 h 271"/>
                <a:gd name="T74" fmla="*/ 4 w 386"/>
                <a:gd name="T75" fmla="*/ 1 h 271"/>
                <a:gd name="T76" fmla="*/ 5 w 386"/>
                <a:gd name="T77" fmla="*/ 0 h 271"/>
                <a:gd name="T78" fmla="*/ 6 w 386"/>
                <a:gd name="T79" fmla="*/ 0 h 271"/>
                <a:gd name="T80" fmla="*/ 6 w 386"/>
                <a:gd name="T81" fmla="*/ 0 h 2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86" h="271">
                  <a:moveTo>
                    <a:pt x="171" y="14"/>
                  </a:moveTo>
                  <a:lnTo>
                    <a:pt x="181" y="12"/>
                  </a:lnTo>
                  <a:lnTo>
                    <a:pt x="191" y="10"/>
                  </a:lnTo>
                  <a:lnTo>
                    <a:pt x="202" y="8"/>
                  </a:lnTo>
                  <a:lnTo>
                    <a:pt x="212" y="7"/>
                  </a:lnTo>
                  <a:lnTo>
                    <a:pt x="221" y="5"/>
                  </a:lnTo>
                  <a:lnTo>
                    <a:pt x="232" y="4"/>
                  </a:lnTo>
                  <a:lnTo>
                    <a:pt x="242" y="1"/>
                  </a:lnTo>
                  <a:lnTo>
                    <a:pt x="252" y="0"/>
                  </a:lnTo>
                  <a:lnTo>
                    <a:pt x="300" y="23"/>
                  </a:lnTo>
                  <a:lnTo>
                    <a:pt x="336" y="45"/>
                  </a:lnTo>
                  <a:lnTo>
                    <a:pt x="362" y="68"/>
                  </a:lnTo>
                  <a:lnTo>
                    <a:pt x="378" y="89"/>
                  </a:lnTo>
                  <a:lnTo>
                    <a:pt x="386" y="111"/>
                  </a:lnTo>
                  <a:lnTo>
                    <a:pt x="385" y="130"/>
                  </a:lnTo>
                  <a:lnTo>
                    <a:pt x="378" y="150"/>
                  </a:lnTo>
                  <a:lnTo>
                    <a:pt x="364" y="168"/>
                  </a:lnTo>
                  <a:lnTo>
                    <a:pt x="345" y="187"/>
                  </a:lnTo>
                  <a:lnTo>
                    <a:pt x="320" y="203"/>
                  </a:lnTo>
                  <a:lnTo>
                    <a:pt x="292" y="218"/>
                  </a:lnTo>
                  <a:lnTo>
                    <a:pt x="260" y="232"/>
                  </a:lnTo>
                  <a:lnTo>
                    <a:pt x="227" y="244"/>
                  </a:lnTo>
                  <a:lnTo>
                    <a:pt x="191" y="255"/>
                  </a:lnTo>
                  <a:lnTo>
                    <a:pt x="156" y="264"/>
                  </a:lnTo>
                  <a:lnTo>
                    <a:pt x="120" y="271"/>
                  </a:lnTo>
                  <a:lnTo>
                    <a:pt x="105" y="264"/>
                  </a:lnTo>
                  <a:lnTo>
                    <a:pt x="90" y="256"/>
                  </a:lnTo>
                  <a:lnTo>
                    <a:pt x="75" y="249"/>
                  </a:lnTo>
                  <a:lnTo>
                    <a:pt x="60" y="242"/>
                  </a:lnTo>
                  <a:lnTo>
                    <a:pt x="45" y="235"/>
                  </a:lnTo>
                  <a:lnTo>
                    <a:pt x="30" y="227"/>
                  </a:lnTo>
                  <a:lnTo>
                    <a:pt x="15" y="220"/>
                  </a:lnTo>
                  <a:lnTo>
                    <a:pt x="0" y="212"/>
                  </a:lnTo>
                  <a:lnTo>
                    <a:pt x="9" y="162"/>
                  </a:lnTo>
                  <a:lnTo>
                    <a:pt x="31" y="121"/>
                  </a:lnTo>
                  <a:lnTo>
                    <a:pt x="59" y="86"/>
                  </a:lnTo>
                  <a:lnTo>
                    <a:pt x="91" y="59"/>
                  </a:lnTo>
                  <a:lnTo>
                    <a:pt x="122" y="37"/>
                  </a:lnTo>
                  <a:lnTo>
                    <a:pt x="149" y="23"/>
                  </a:lnTo>
                  <a:lnTo>
                    <a:pt x="166" y="15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EF3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Freeform 39"/>
            <p:cNvSpPr>
              <a:spLocks/>
            </p:cNvSpPr>
            <p:nvPr/>
          </p:nvSpPr>
          <p:spPr bwMode="auto">
            <a:xfrm>
              <a:off x="4311" y="1878"/>
              <a:ext cx="175" cy="124"/>
            </a:xfrm>
            <a:custGeom>
              <a:avLst/>
              <a:gdLst>
                <a:gd name="T0" fmla="*/ 5 w 349"/>
                <a:gd name="T1" fmla="*/ 0 h 249"/>
                <a:gd name="T2" fmla="*/ 6 w 349"/>
                <a:gd name="T3" fmla="*/ 0 h 249"/>
                <a:gd name="T4" fmla="*/ 6 w 349"/>
                <a:gd name="T5" fmla="*/ 0 h 249"/>
                <a:gd name="T6" fmla="*/ 6 w 349"/>
                <a:gd name="T7" fmla="*/ 0 h 249"/>
                <a:gd name="T8" fmla="*/ 6 w 349"/>
                <a:gd name="T9" fmla="*/ 0 h 249"/>
                <a:gd name="T10" fmla="*/ 7 w 349"/>
                <a:gd name="T11" fmla="*/ 0 h 249"/>
                <a:gd name="T12" fmla="*/ 7 w 349"/>
                <a:gd name="T13" fmla="*/ 0 h 249"/>
                <a:gd name="T14" fmla="*/ 7 w 349"/>
                <a:gd name="T15" fmla="*/ 0 h 249"/>
                <a:gd name="T16" fmla="*/ 8 w 349"/>
                <a:gd name="T17" fmla="*/ 0 h 249"/>
                <a:gd name="T18" fmla="*/ 9 w 349"/>
                <a:gd name="T19" fmla="*/ 0 h 249"/>
                <a:gd name="T20" fmla="*/ 10 w 349"/>
                <a:gd name="T21" fmla="*/ 1 h 249"/>
                <a:gd name="T22" fmla="*/ 11 w 349"/>
                <a:gd name="T23" fmla="*/ 1 h 249"/>
                <a:gd name="T24" fmla="*/ 11 w 349"/>
                <a:gd name="T25" fmla="*/ 2 h 249"/>
                <a:gd name="T26" fmla="*/ 11 w 349"/>
                <a:gd name="T27" fmla="*/ 3 h 249"/>
                <a:gd name="T28" fmla="*/ 11 w 349"/>
                <a:gd name="T29" fmla="*/ 3 h 249"/>
                <a:gd name="T30" fmla="*/ 11 w 349"/>
                <a:gd name="T31" fmla="*/ 4 h 249"/>
                <a:gd name="T32" fmla="*/ 11 w 349"/>
                <a:gd name="T33" fmla="*/ 4 h 249"/>
                <a:gd name="T34" fmla="*/ 10 w 349"/>
                <a:gd name="T35" fmla="*/ 5 h 249"/>
                <a:gd name="T36" fmla="*/ 10 w 349"/>
                <a:gd name="T37" fmla="*/ 5 h 249"/>
                <a:gd name="T38" fmla="*/ 9 w 349"/>
                <a:gd name="T39" fmla="*/ 6 h 249"/>
                <a:gd name="T40" fmla="*/ 8 w 349"/>
                <a:gd name="T41" fmla="*/ 6 h 249"/>
                <a:gd name="T42" fmla="*/ 7 w 349"/>
                <a:gd name="T43" fmla="*/ 7 h 249"/>
                <a:gd name="T44" fmla="*/ 6 w 349"/>
                <a:gd name="T45" fmla="*/ 7 h 249"/>
                <a:gd name="T46" fmla="*/ 5 w 349"/>
                <a:gd name="T47" fmla="*/ 7 h 249"/>
                <a:gd name="T48" fmla="*/ 4 w 349"/>
                <a:gd name="T49" fmla="*/ 7 h 249"/>
                <a:gd name="T50" fmla="*/ 3 w 349"/>
                <a:gd name="T51" fmla="*/ 7 h 249"/>
                <a:gd name="T52" fmla="*/ 3 w 349"/>
                <a:gd name="T53" fmla="*/ 7 h 249"/>
                <a:gd name="T54" fmla="*/ 3 w 349"/>
                <a:gd name="T55" fmla="*/ 7 h 249"/>
                <a:gd name="T56" fmla="*/ 2 w 349"/>
                <a:gd name="T57" fmla="*/ 6 h 249"/>
                <a:gd name="T58" fmla="*/ 2 w 349"/>
                <a:gd name="T59" fmla="*/ 6 h 249"/>
                <a:gd name="T60" fmla="*/ 1 w 349"/>
                <a:gd name="T61" fmla="*/ 6 h 249"/>
                <a:gd name="T62" fmla="*/ 1 w 349"/>
                <a:gd name="T63" fmla="*/ 6 h 249"/>
                <a:gd name="T64" fmla="*/ 0 w 349"/>
                <a:gd name="T65" fmla="*/ 6 h 249"/>
                <a:gd name="T66" fmla="*/ 1 w 349"/>
                <a:gd name="T67" fmla="*/ 4 h 249"/>
                <a:gd name="T68" fmla="*/ 1 w 349"/>
                <a:gd name="T69" fmla="*/ 3 h 249"/>
                <a:gd name="T70" fmla="*/ 2 w 349"/>
                <a:gd name="T71" fmla="*/ 2 h 249"/>
                <a:gd name="T72" fmla="*/ 3 w 349"/>
                <a:gd name="T73" fmla="*/ 1 h 249"/>
                <a:gd name="T74" fmla="*/ 4 w 349"/>
                <a:gd name="T75" fmla="*/ 1 h 249"/>
                <a:gd name="T76" fmla="*/ 5 w 349"/>
                <a:gd name="T77" fmla="*/ 0 h 249"/>
                <a:gd name="T78" fmla="*/ 5 w 349"/>
                <a:gd name="T79" fmla="*/ 0 h 249"/>
                <a:gd name="T80" fmla="*/ 5 w 349"/>
                <a:gd name="T81" fmla="*/ 0 h 2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9" h="249">
                  <a:moveTo>
                    <a:pt x="155" y="12"/>
                  </a:moveTo>
                  <a:lnTo>
                    <a:pt x="164" y="11"/>
                  </a:lnTo>
                  <a:lnTo>
                    <a:pt x="174" y="10"/>
                  </a:lnTo>
                  <a:lnTo>
                    <a:pt x="183" y="7"/>
                  </a:lnTo>
                  <a:lnTo>
                    <a:pt x="192" y="6"/>
                  </a:lnTo>
                  <a:lnTo>
                    <a:pt x="201" y="5"/>
                  </a:lnTo>
                  <a:lnTo>
                    <a:pt x="211" y="3"/>
                  </a:lnTo>
                  <a:lnTo>
                    <a:pt x="220" y="1"/>
                  </a:lnTo>
                  <a:lnTo>
                    <a:pt x="229" y="0"/>
                  </a:lnTo>
                  <a:lnTo>
                    <a:pt x="272" y="21"/>
                  </a:lnTo>
                  <a:lnTo>
                    <a:pt x="305" y="42"/>
                  </a:lnTo>
                  <a:lnTo>
                    <a:pt x="328" y="62"/>
                  </a:lnTo>
                  <a:lnTo>
                    <a:pt x="343" y="82"/>
                  </a:lnTo>
                  <a:lnTo>
                    <a:pt x="349" y="102"/>
                  </a:lnTo>
                  <a:lnTo>
                    <a:pt x="349" y="120"/>
                  </a:lnTo>
                  <a:lnTo>
                    <a:pt x="342" y="137"/>
                  </a:lnTo>
                  <a:lnTo>
                    <a:pt x="329" y="155"/>
                  </a:lnTo>
                  <a:lnTo>
                    <a:pt x="312" y="171"/>
                  </a:lnTo>
                  <a:lnTo>
                    <a:pt x="290" y="186"/>
                  </a:lnTo>
                  <a:lnTo>
                    <a:pt x="264" y="200"/>
                  </a:lnTo>
                  <a:lnTo>
                    <a:pt x="236" y="212"/>
                  </a:lnTo>
                  <a:lnTo>
                    <a:pt x="205" y="224"/>
                  </a:lnTo>
                  <a:lnTo>
                    <a:pt x="173" y="234"/>
                  </a:lnTo>
                  <a:lnTo>
                    <a:pt x="140" y="242"/>
                  </a:lnTo>
                  <a:lnTo>
                    <a:pt x="108" y="249"/>
                  </a:lnTo>
                  <a:lnTo>
                    <a:pt x="94" y="242"/>
                  </a:lnTo>
                  <a:lnTo>
                    <a:pt x="82" y="236"/>
                  </a:lnTo>
                  <a:lnTo>
                    <a:pt x="68" y="229"/>
                  </a:lnTo>
                  <a:lnTo>
                    <a:pt x="54" y="223"/>
                  </a:lnTo>
                  <a:lnTo>
                    <a:pt x="40" y="216"/>
                  </a:lnTo>
                  <a:lnTo>
                    <a:pt x="26" y="209"/>
                  </a:lnTo>
                  <a:lnTo>
                    <a:pt x="14" y="203"/>
                  </a:lnTo>
                  <a:lnTo>
                    <a:pt x="0" y="196"/>
                  </a:lnTo>
                  <a:lnTo>
                    <a:pt x="8" y="151"/>
                  </a:lnTo>
                  <a:lnTo>
                    <a:pt x="27" y="112"/>
                  </a:lnTo>
                  <a:lnTo>
                    <a:pt x="53" y="80"/>
                  </a:lnTo>
                  <a:lnTo>
                    <a:pt x="83" y="53"/>
                  </a:lnTo>
                  <a:lnTo>
                    <a:pt x="110" y="35"/>
                  </a:lnTo>
                  <a:lnTo>
                    <a:pt x="135" y="21"/>
                  </a:lnTo>
                  <a:lnTo>
                    <a:pt x="151" y="13"/>
                  </a:lnTo>
                  <a:lnTo>
                    <a:pt x="155" y="12"/>
                  </a:lnTo>
                  <a:close/>
                </a:path>
              </a:pathLst>
            </a:custGeom>
            <a:solidFill>
              <a:srgbClr val="ED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40"/>
            <p:cNvSpPr>
              <a:spLocks/>
            </p:cNvSpPr>
            <p:nvPr/>
          </p:nvSpPr>
          <p:spPr bwMode="auto">
            <a:xfrm>
              <a:off x="4322" y="1882"/>
              <a:ext cx="157" cy="114"/>
            </a:xfrm>
            <a:custGeom>
              <a:avLst/>
              <a:gdLst>
                <a:gd name="T0" fmla="*/ 4 w 315"/>
                <a:gd name="T1" fmla="*/ 0 h 230"/>
                <a:gd name="T2" fmla="*/ 4 w 315"/>
                <a:gd name="T3" fmla="*/ 0 h 230"/>
                <a:gd name="T4" fmla="*/ 4 w 315"/>
                <a:gd name="T5" fmla="*/ 0 h 230"/>
                <a:gd name="T6" fmla="*/ 5 w 315"/>
                <a:gd name="T7" fmla="*/ 0 h 230"/>
                <a:gd name="T8" fmla="*/ 5 w 315"/>
                <a:gd name="T9" fmla="*/ 0 h 230"/>
                <a:gd name="T10" fmla="*/ 5 w 315"/>
                <a:gd name="T11" fmla="*/ 0 h 230"/>
                <a:gd name="T12" fmla="*/ 5 w 315"/>
                <a:gd name="T13" fmla="*/ 0 h 230"/>
                <a:gd name="T14" fmla="*/ 6 w 315"/>
                <a:gd name="T15" fmla="*/ 0 h 230"/>
                <a:gd name="T16" fmla="*/ 6 w 315"/>
                <a:gd name="T17" fmla="*/ 0 h 230"/>
                <a:gd name="T18" fmla="*/ 7 w 315"/>
                <a:gd name="T19" fmla="*/ 0 h 230"/>
                <a:gd name="T20" fmla="*/ 8 w 315"/>
                <a:gd name="T21" fmla="*/ 1 h 230"/>
                <a:gd name="T22" fmla="*/ 9 w 315"/>
                <a:gd name="T23" fmla="*/ 1 h 230"/>
                <a:gd name="T24" fmla="*/ 9 w 315"/>
                <a:gd name="T25" fmla="*/ 2 h 230"/>
                <a:gd name="T26" fmla="*/ 9 w 315"/>
                <a:gd name="T27" fmla="*/ 2 h 230"/>
                <a:gd name="T28" fmla="*/ 9 w 315"/>
                <a:gd name="T29" fmla="*/ 3 h 230"/>
                <a:gd name="T30" fmla="*/ 9 w 315"/>
                <a:gd name="T31" fmla="*/ 3 h 230"/>
                <a:gd name="T32" fmla="*/ 9 w 315"/>
                <a:gd name="T33" fmla="*/ 4 h 230"/>
                <a:gd name="T34" fmla="*/ 8 w 315"/>
                <a:gd name="T35" fmla="*/ 4 h 230"/>
                <a:gd name="T36" fmla="*/ 8 w 315"/>
                <a:gd name="T37" fmla="*/ 5 h 230"/>
                <a:gd name="T38" fmla="*/ 7 w 315"/>
                <a:gd name="T39" fmla="*/ 5 h 230"/>
                <a:gd name="T40" fmla="*/ 6 w 315"/>
                <a:gd name="T41" fmla="*/ 6 h 230"/>
                <a:gd name="T42" fmla="*/ 5 w 315"/>
                <a:gd name="T43" fmla="*/ 6 h 230"/>
                <a:gd name="T44" fmla="*/ 4 w 315"/>
                <a:gd name="T45" fmla="*/ 6 h 230"/>
                <a:gd name="T46" fmla="*/ 3 w 315"/>
                <a:gd name="T47" fmla="*/ 6 h 230"/>
                <a:gd name="T48" fmla="*/ 3 w 315"/>
                <a:gd name="T49" fmla="*/ 7 h 230"/>
                <a:gd name="T50" fmla="*/ 2 w 315"/>
                <a:gd name="T51" fmla="*/ 6 h 230"/>
                <a:gd name="T52" fmla="*/ 2 w 315"/>
                <a:gd name="T53" fmla="*/ 6 h 230"/>
                <a:gd name="T54" fmla="*/ 1 w 315"/>
                <a:gd name="T55" fmla="*/ 6 h 230"/>
                <a:gd name="T56" fmla="*/ 1 w 315"/>
                <a:gd name="T57" fmla="*/ 6 h 230"/>
                <a:gd name="T58" fmla="*/ 1 w 315"/>
                <a:gd name="T59" fmla="*/ 6 h 230"/>
                <a:gd name="T60" fmla="*/ 0 w 315"/>
                <a:gd name="T61" fmla="*/ 6 h 230"/>
                <a:gd name="T62" fmla="*/ 0 w 315"/>
                <a:gd name="T63" fmla="*/ 5 h 230"/>
                <a:gd name="T64" fmla="*/ 0 w 315"/>
                <a:gd name="T65" fmla="*/ 5 h 230"/>
                <a:gd name="T66" fmla="*/ 0 w 315"/>
                <a:gd name="T67" fmla="*/ 4 h 230"/>
                <a:gd name="T68" fmla="*/ 0 w 315"/>
                <a:gd name="T69" fmla="*/ 3 h 230"/>
                <a:gd name="T70" fmla="*/ 1 w 315"/>
                <a:gd name="T71" fmla="*/ 2 h 230"/>
                <a:gd name="T72" fmla="*/ 2 w 315"/>
                <a:gd name="T73" fmla="*/ 1 h 230"/>
                <a:gd name="T74" fmla="*/ 3 w 315"/>
                <a:gd name="T75" fmla="*/ 1 h 230"/>
                <a:gd name="T76" fmla="*/ 3 w 315"/>
                <a:gd name="T77" fmla="*/ 0 h 230"/>
                <a:gd name="T78" fmla="*/ 4 w 315"/>
                <a:gd name="T79" fmla="*/ 0 h 230"/>
                <a:gd name="T80" fmla="*/ 4 w 315"/>
                <a:gd name="T81" fmla="*/ 0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5" h="230">
                  <a:moveTo>
                    <a:pt x="141" y="12"/>
                  </a:moveTo>
                  <a:lnTo>
                    <a:pt x="149" y="11"/>
                  </a:lnTo>
                  <a:lnTo>
                    <a:pt x="157" y="10"/>
                  </a:lnTo>
                  <a:lnTo>
                    <a:pt x="165" y="7"/>
                  </a:lnTo>
                  <a:lnTo>
                    <a:pt x="173" y="6"/>
                  </a:lnTo>
                  <a:lnTo>
                    <a:pt x="181" y="5"/>
                  </a:lnTo>
                  <a:lnTo>
                    <a:pt x="191" y="3"/>
                  </a:lnTo>
                  <a:lnTo>
                    <a:pt x="199" y="2"/>
                  </a:lnTo>
                  <a:lnTo>
                    <a:pt x="207" y="0"/>
                  </a:lnTo>
                  <a:lnTo>
                    <a:pt x="246" y="20"/>
                  </a:lnTo>
                  <a:lnTo>
                    <a:pt x="275" y="38"/>
                  </a:lnTo>
                  <a:lnTo>
                    <a:pt x="295" y="58"/>
                  </a:lnTo>
                  <a:lnTo>
                    <a:pt x="309" y="76"/>
                  </a:lnTo>
                  <a:lnTo>
                    <a:pt x="315" y="94"/>
                  </a:lnTo>
                  <a:lnTo>
                    <a:pt x="315" y="111"/>
                  </a:lnTo>
                  <a:lnTo>
                    <a:pt x="309" y="128"/>
                  </a:lnTo>
                  <a:lnTo>
                    <a:pt x="298" y="143"/>
                  </a:lnTo>
                  <a:lnTo>
                    <a:pt x="282" y="158"/>
                  </a:lnTo>
                  <a:lnTo>
                    <a:pt x="262" y="172"/>
                  </a:lnTo>
                  <a:lnTo>
                    <a:pt x="239" y="185"/>
                  </a:lnTo>
                  <a:lnTo>
                    <a:pt x="212" y="196"/>
                  </a:lnTo>
                  <a:lnTo>
                    <a:pt x="186" y="206"/>
                  </a:lnTo>
                  <a:lnTo>
                    <a:pt x="157" y="216"/>
                  </a:lnTo>
                  <a:lnTo>
                    <a:pt x="127" y="224"/>
                  </a:lnTo>
                  <a:lnTo>
                    <a:pt x="98" y="230"/>
                  </a:lnTo>
                  <a:lnTo>
                    <a:pt x="86" y="224"/>
                  </a:lnTo>
                  <a:lnTo>
                    <a:pt x="74" y="217"/>
                  </a:lnTo>
                  <a:lnTo>
                    <a:pt x="62" y="211"/>
                  </a:lnTo>
                  <a:lnTo>
                    <a:pt x="50" y="205"/>
                  </a:lnTo>
                  <a:lnTo>
                    <a:pt x="37" y="200"/>
                  </a:lnTo>
                  <a:lnTo>
                    <a:pt x="26" y="193"/>
                  </a:lnTo>
                  <a:lnTo>
                    <a:pt x="13" y="187"/>
                  </a:lnTo>
                  <a:lnTo>
                    <a:pt x="0" y="181"/>
                  </a:lnTo>
                  <a:lnTo>
                    <a:pt x="9" y="140"/>
                  </a:lnTo>
                  <a:lnTo>
                    <a:pt x="26" y="104"/>
                  </a:lnTo>
                  <a:lnTo>
                    <a:pt x="49" y="74"/>
                  </a:lnTo>
                  <a:lnTo>
                    <a:pt x="75" y="50"/>
                  </a:lnTo>
                  <a:lnTo>
                    <a:pt x="101" y="33"/>
                  </a:lnTo>
                  <a:lnTo>
                    <a:pt x="123" y="20"/>
                  </a:lnTo>
                  <a:lnTo>
                    <a:pt x="136" y="13"/>
                  </a:lnTo>
                  <a:lnTo>
                    <a:pt x="141" y="12"/>
                  </a:lnTo>
                  <a:close/>
                </a:path>
              </a:pathLst>
            </a:custGeom>
            <a:solidFill>
              <a:srgbClr val="E55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41"/>
            <p:cNvSpPr>
              <a:spLocks/>
            </p:cNvSpPr>
            <p:nvPr/>
          </p:nvSpPr>
          <p:spPr bwMode="auto">
            <a:xfrm>
              <a:off x="4333" y="1886"/>
              <a:ext cx="139" cy="105"/>
            </a:xfrm>
            <a:custGeom>
              <a:avLst/>
              <a:gdLst>
                <a:gd name="T0" fmla="*/ 3 w 279"/>
                <a:gd name="T1" fmla="*/ 1 h 209"/>
                <a:gd name="T2" fmla="*/ 4 w 279"/>
                <a:gd name="T3" fmla="*/ 1 h 209"/>
                <a:gd name="T4" fmla="*/ 4 w 279"/>
                <a:gd name="T5" fmla="*/ 1 h 209"/>
                <a:gd name="T6" fmla="*/ 4 w 279"/>
                <a:gd name="T7" fmla="*/ 1 h 209"/>
                <a:gd name="T8" fmla="*/ 4 w 279"/>
                <a:gd name="T9" fmla="*/ 1 h 209"/>
                <a:gd name="T10" fmla="*/ 5 w 279"/>
                <a:gd name="T11" fmla="*/ 1 h 209"/>
                <a:gd name="T12" fmla="*/ 5 w 279"/>
                <a:gd name="T13" fmla="*/ 1 h 209"/>
                <a:gd name="T14" fmla="*/ 5 w 279"/>
                <a:gd name="T15" fmla="*/ 1 h 209"/>
                <a:gd name="T16" fmla="*/ 5 w 279"/>
                <a:gd name="T17" fmla="*/ 0 h 209"/>
                <a:gd name="T18" fmla="*/ 6 w 279"/>
                <a:gd name="T19" fmla="*/ 1 h 209"/>
                <a:gd name="T20" fmla="*/ 7 w 279"/>
                <a:gd name="T21" fmla="*/ 2 h 209"/>
                <a:gd name="T22" fmla="*/ 8 w 279"/>
                <a:gd name="T23" fmla="*/ 2 h 209"/>
                <a:gd name="T24" fmla="*/ 8 w 279"/>
                <a:gd name="T25" fmla="*/ 3 h 209"/>
                <a:gd name="T26" fmla="*/ 8 w 279"/>
                <a:gd name="T27" fmla="*/ 3 h 209"/>
                <a:gd name="T28" fmla="*/ 8 w 279"/>
                <a:gd name="T29" fmla="*/ 4 h 209"/>
                <a:gd name="T30" fmla="*/ 8 w 279"/>
                <a:gd name="T31" fmla="*/ 4 h 209"/>
                <a:gd name="T32" fmla="*/ 8 w 279"/>
                <a:gd name="T33" fmla="*/ 5 h 209"/>
                <a:gd name="T34" fmla="*/ 7 w 279"/>
                <a:gd name="T35" fmla="*/ 5 h 209"/>
                <a:gd name="T36" fmla="*/ 7 w 279"/>
                <a:gd name="T37" fmla="*/ 5 h 209"/>
                <a:gd name="T38" fmla="*/ 6 w 279"/>
                <a:gd name="T39" fmla="*/ 6 h 209"/>
                <a:gd name="T40" fmla="*/ 5 w 279"/>
                <a:gd name="T41" fmla="*/ 6 h 209"/>
                <a:gd name="T42" fmla="*/ 5 w 279"/>
                <a:gd name="T43" fmla="*/ 6 h 209"/>
                <a:gd name="T44" fmla="*/ 4 w 279"/>
                <a:gd name="T45" fmla="*/ 7 h 209"/>
                <a:gd name="T46" fmla="*/ 3 w 279"/>
                <a:gd name="T47" fmla="*/ 7 h 209"/>
                <a:gd name="T48" fmla="*/ 2 w 279"/>
                <a:gd name="T49" fmla="*/ 7 h 209"/>
                <a:gd name="T50" fmla="*/ 2 w 279"/>
                <a:gd name="T51" fmla="*/ 7 h 209"/>
                <a:gd name="T52" fmla="*/ 2 w 279"/>
                <a:gd name="T53" fmla="*/ 7 h 209"/>
                <a:gd name="T54" fmla="*/ 1 w 279"/>
                <a:gd name="T55" fmla="*/ 6 h 209"/>
                <a:gd name="T56" fmla="*/ 1 w 279"/>
                <a:gd name="T57" fmla="*/ 6 h 209"/>
                <a:gd name="T58" fmla="*/ 0 w 279"/>
                <a:gd name="T59" fmla="*/ 6 h 209"/>
                <a:gd name="T60" fmla="*/ 0 w 279"/>
                <a:gd name="T61" fmla="*/ 6 h 209"/>
                <a:gd name="T62" fmla="*/ 0 w 279"/>
                <a:gd name="T63" fmla="*/ 6 h 209"/>
                <a:gd name="T64" fmla="*/ 0 w 279"/>
                <a:gd name="T65" fmla="*/ 6 h 209"/>
                <a:gd name="T66" fmla="*/ 0 w 279"/>
                <a:gd name="T67" fmla="*/ 4 h 209"/>
                <a:gd name="T68" fmla="*/ 0 w 279"/>
                <a:gd name="T69" fmla="*/ 3 h 209"/>
                <a:gd name="T70" fmla="*/ 1 w 279"/>
                <a:gd name="T71" fmla="*/ 3 h 209"/>
                <a:gd name="T72" fmla="*/ 2 w 279"/>
                <a:gd name="T73" fmla="*/ 2 h 209"/>
                <a:gd name="T74" fmla="*/ 2 w 279"/>
                <a:gd name="T75" fmla="*/ 1 h 209"/>
                <a:gd name="T76" fmla="*/ 3 w 279"/>
                <a:gd name="T77" fmla="*/ 1 h 209"/>
                <a:gd name="T78" fmla="*/ 3 w 279"/>
                <a:gd name="T79" fmla="*/ 1 h 209"/>
                <a:gd name="T80" fmla="*/ 3 w 279"/>
                <a:gd name="T81" fmla="*/ 1 h 2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9" h="209">
                  <a:moveTo>
                    <a:pt x="124" y="9"/>
                  </a:moveTo>
                  <a:lnTo>
                    <a:pt x="131" y="8"/>
                  </a:lnTo>
                  <a:lnTo>
                    <a:pt x="139" y="6"/>
                  </a:lnTo>
                  <a:lnTo>
                    <a:pt x="146" y="5"/>
                  </a:lnTo>
                  <a:lnTo>
                    <a:pt x="154" y="4"/>
                  </a:lnTo>
                  <a:lnTo>
                    <a:pt x="161" y="3"/>
                  </a:lnTo>
                  <a:lnTo>
                    <a:pt x="167" y="2"/>
                  </a:lnTo>
                  <a:lnTo>
                    <a:pt x="176" y="1"/>
                  </a:lnTo>
                  <a:lnTo>
                    <a:pt x="182" y="0"/>
                  </a:lnTo>
                  <a:lnTo>
                    <a:pt x="217" y="17"/>
                  </a:lnTo>
                  <a:lnTo>
                    <a:pt x="244" y="34"/>
                  </a:lnTo>
                  <a:lnTo>
                    <a:pt x="262" y="51"/>
                  </a:lnTo>
                  <a:lnTo>
                    <a:pt x="275" y="68"/>
                  </a:lnTo>
                  <a:lnTo>
                    <a:pt x="279" y="84"/>
                  </a:lnTo>
                  <a:lnTo>
                    <a:pt x="279" y="100"/>
                  </a:lnTo>
                  <a:lnTo>
                    <a:pt x="273" y="115"/>
                  </a:lnTo>
                  <a:lnTo>
                    <a:pt x="264" y="130"/>
                  </a:lnTo>
                  <a:lnTo>
                    <a:pt x="249" y="144"/>
                  </a:lnTo>
                  <a:lnTo>
                    <a:pt x="232" y="156"/>
                  </a:lnTo>
                  <a:lnTo>
                    <a:pt x="211" y="168"/>
                  </a:lnTo>
                  <a:lnTo>
                    <a:pt x="188" y="178"/>
                  </a:lnTo>
                  <a:lnTo>
                    <a:pt x="164" y="188"/>
                  </a:lnTo>
                  <a:lnTo>
                    <a:pt x="137" y="196"/>
                  </a:lnTo>
                  <a:lnTo>
                    <a:pt x="112" y="203"/>
                  </a:lnTo>
                  <a:lnTo>
                    <a:pt x="86" y="209"/>
                  </a:lnTo>
                  <a:lnTo>
                    <a:pt x="75" y="203"/>
                  </a:lnTo>
                  <a:lnTo>
                    <a:pt x="64" y="198"/>
                  </a:lnTo>
                  <a:lnTo>
                    <a:pt x="53" y="192"/>
                  </a:lnTo>
                  <a:lnTo>
                    <a:pt x="43" y="186"/>
                  </a:lnTo>
                  <a:lnTo>
                    <a:pt x="31" y="182"/>
                  </a:lnTo>
                  <a:lnTo>
                    <a:pt x="21" y="176"/>
                  </a:lnTo>
                  <a:lnTo>
                    <a:pt x="11" y="170"/>
                  </a:lnTo>
                  <a:lnTo>
                    <a:pt x="0" y="164"/>
                  </a:lnTo>
                  <a:lnTo>
                    <a:pt x="7" y="126"/>
                  </a:lnTo>
                  <a:lnTo>
                    <a:pt x="22" y="94"/>
                  </a:lnTo>
                  <a:lnTo>
                    <a:pt x="43" y="66"/>
                  </a:lnTo>
                  <a:lnTo>
                    <a:pt x="66" y="44"/>
                  </a:lnTo>
                  <a:lnTo>
                    <a:pt x="89" y="28"/>
                  </a:lnTo>
                  <a:lnTo>
                    <a:pt x="108" y="17"/>
                  </a:lnTo>
                  <a:lnTo>
                    <a:pt x="120" y="10"/>
                  </a:lnTo>
                  <a:lnTo>
                    <a:pt x="124" y="9"/>
                  </a:lnTo>
                  <a:close/>
                </a:path>
              </a:pathLst>
            </a:custGeom>
            <a:solidFill>
              <a:srgbClr val="DD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42"/>
            <p:cNvSpPr>
              <a:spLocks/>
            </p:cNvSpPr>
            <p:nvPr/>
          </p:nvSpPr>
          <p:spPr bwMode="auto">
            <a:xfrm>
              <a:off x="4343" y="1891"/>
              <a:ext cx="122" cy="94"/>
            </a:xfrm>
            <a:custGeom>
              <a:avLst/>
              <a:gdLst>
                <a:gd name="T0" fmla="*/ 4 w 244"/>
                <a:gd name="T1" fmla="*/ 1 h 187"/>
                <a:gd name="T2" fmla="*/ 4 w 244"/>
                <a:gd name="T3" fmla="*/ 1 h 187"/>
                <a:gd name="T4" fmla="*/ 4 w 244"/>
                <a:gd name="T5" fmla="*/ 1 h 187"/>
                <a:gd name="T6" fmla="*/ 4 w 244"/>
                <a:gd name="T7" fmla="*/ 1 h 187"/>
                <a:gd name="T8" fmla="*/ 5 w 244"/>
                <a:gd name="T9" fmla="*/ 1 h 187"/>
                <a:gd name="T10" fmla="*/ 5 w 244"/>
                <a:gd name="T11" fmla="*/ 1 h 187"/>
                <a:gd name="T12" fmla="*/ 5 w 244"/>
                <a:gd name="T13" fmla="*/ 1 h 187"/>
                <a:gd name="T14" fmla="*/ 5 w 244"/>
                <a:gd name="T15" fmla="*/ 1 h 187"/>
                <a:gd name="T16" fmla="*/ 5 w 244"/>
                <a:gd name="T17" fmla="*/ 0 h 187"/>
                <a:gd name="T18" fmla="*/ 6 w 244"/>
                <a:gd name="T19" fmla="*/ 1 h 187"/>
                <a:gd name="T20" fmla="*/ 7 w 244"/>
                <a:gd name="T21" fmla="*/ 1 h 187"/>
                <a:gd name="T22" fmla="*/ 8 w 244"/>
                <a:gd name="T23" fmla="*/ 2 h 187"/>
                <a:gd name="T24" fmla="*/ 8 w 244"/>
                <a:gd name="T25" fmla="*/ 2 h 187"/>
                <a:gd name="T26" fmla="*/ 8 w 244"/>
                <a:gd name="T27" fmla="*/ 3 h 187"/>
                <a:gd name="T28" fmla="*/ 8 w 244"/>
                <a:gd name="T29" fmla="*/ 3 h 187"/>
                <a:gd name="T30" fmla="*/ 8 w 244"/>
                <a:gd name="T31" fmla="*/ 4 h 187"/>
                <a:gd name="T32" fmla="*/ 8 w 244"/>
                <a:gd name="T33" fmla="*/ 4 h 187"/>
                <a:gd name="T34" fmla="*/ 7 w 244"/>
                <a:gd name="T35" fmla="*/ 5 h 187"/>
                <a:gd name="T36" fmla="*/ 7 w 244"/>
                <a:gd name="T37" fmla="*/ 5 h 187"/>
                <a:gd name="T38" fmla="*/ 6 w 244"/>
                <a:gd name="T39" fmla="*/ 5 h 187"/>
                <a:gd name="T40" fmla="*/ 6 w 244"/>
                <a:gd name="T41" fmla="*/ 5 h 187"/>
                <a:gd name="T42" fmla="*/ 5 w 244"/>
                <a:gd name="T43" fmla="*/ 6 h 187"/>
                <a:gd name="T44" fmla="*/ 4 w 244"/>
                <a:gd name="T45" fmla="*/ 6 h 187"/>
                <a:gd name="T46" fmla="*/ 4 w 244"/>
                <a:gd name="T47" fmla="*/ 6 h 187"/>
                <a:gd name="T48" fmla="*/ 3 w 244"/>
                <a:gd name="T49" fmla="*/ 6 h 187"/>
                <a:gd name="T50" fmla="*/ 3 w 244"/>
                <a:gd name="T51" fmla="*/ 6 h 187"/>
                <a:gd name="T52" fmla="*/ 2 w 244"/>
                <a:gd name="T53" fmla="*/ 6 h 187"/>
                <a:gd name="T54" fmla="*/ 2 w 244"/>
                <a:gd name="T55" fmla="*/ 6 h 187"/>
                <a:gd name="T56" fmla="*/ 2 w 244"/>
                <a:gd name="T57" fmla="*/ 6 h 187"/>
                <a:gd name="T58" fmla="*/ 1 w 244"/>
                <a:gd name="T59" fmla="*/ 6 h 187"/>
                <a:gd name="T60" fmla="*/ 1 w 244"/>
                <a:gd name="T61" fmla="*/ 5 h 187"/>
                <a:gd name="T62" fmla="*/ 1 w 244"/>
                <a:gd name="T63" fmla="*/ 5 h 187"/>
                <a:gd name="T64" fmla="*/ 0 w 244"/>
                <a:gd name="T65" fmla="*/ 5 h 187"/>
                <a:gd name="T66" fmla="*/ 1 w 244"/>
                <a:gd name="T67" fmla="*/ 4 h 187"/>
                <a:gd name="T68" fmla="*/ 1 w 244"/>
                <a:gd name="T69" fmla="*/ 3 h 187"/>
                <a:gd name="T70" fmla="*/ 2 w 244"/>
                <a:gd name="T71" fmla="*/ 2 h 187"/>
                <a:gd name="T72" fmla="*/ 2 w 244"/>
                <a:gd name="T73" fmla="*/ 2 h 187"/>
                <a:gd name="T74" fmla="*/ 3 w 244"/>
                <a:gd name="T75" fmla="*/ 1 h 187"/>
                <a:gd name="T76" fmla="*/ 3 w 244"/>
                <a:gd name="T77" fmla="*/ 1 h 187"/>
                <a:gd name="T78" fmla="*/ 4 w 244"/>
                <a:gd name="T79" fmla="*/ 1 h 187"/>
                <a:gd name="T80" fmla="*/ 4 w 244"/>
                <a:gd name="T81" fmla="*/ 1 h 1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" h="187">
                  <a:moveTo>
                    <a:pt x="108" y="9"/>
                  </a:moveTo>
                  <a:lnTo>
                    <a:pt x="114" y="8"/>
                  </a:lnTo>
                  <a:lnTo>
                    <a:pt x="121" y="6"/>
                  </a:lnTo>
                  <a:lnTo>
                    <a:pt x="127" y="4"/>
                  </a:lnTo>
                  <a:lnTo>
                    <a:pt x="134" y="3"/>
                  </a:lnTo>
                  <a:lnTo>
                    <a:pt x="141" y="2"/>
                  </a:lnTo>
                  <a:lnTo>
                    <a:pt x="146" y="2"/>
                  </a:lnTo>
                  <a:lnTo>
                    <a:pt x="153" y="1"/>
                  </a:lnTo>
                  <a:lnTo>
                    <a:pt x="159" y="0"/>
                  </a:lnTo>
                  <a:lnTo>
                    <a:pt x="189" y="16"/>
                  </a:lnTo>
                  <a:lnTo>
                    <a:pt x="212" y="31"/>
                  </a:lnTo>
                  <a:lnTo>
                    <a:pt x="228" y="46"/>
                  </a:lnTo>
                  <a:lnTo>
                    <a:pt x="239" y="61"/>
                  </a:lnTo>
                  <a:lnTo>
                    <a:pt x="244" y="76"/>
                  </a:lnTo>
                  <a:lnTo>
                    <a:pt x="243" y="90"/>
                  </a:lnTo>
                  <a:lnTo>
                    <a:pt x="239" y="103"/>
                  </a:lnTo>
                  <a:lnTo>
                    <a:pt x="229" y="116"/>
                  </a:lnTo>
                  <a:lnTo>
                    <a:pt x="218" y="129"/>
                  </a:lnTo>
                  <a:lnTo>
                    <a:pt x="202" y="140"/>
                  </a:lnTo>
                  <a:lnTo>
                    <a:pt x="184" y="151"/>
                  </a:lnTo>
                  <a:lnTo>
                    <a:pt x="164" y="160"/>
                  </a:lnTo>
                  <a:lnTo>
                    <a:pt x="143" y="169"/>
                  </a:lnTo>
                  <a:lnTo>
                    <a:pt x="120" y="176"/>
                  </a:lnTo>
                  <a:lnTo>
                    <a:pt x="98" y="183"/>
                  </a:lnTo>
                  <a:lnTo>
                    <a:pt x="75" y="187"/>
                  </a:lnTo>
                  <a:lnTo>
                    <a:pt x="66" y="183"/>
                  </a:lnTo>
                  <a:lnTo>
                    <a:pt x="57" y="178"/>
                  </a:lnTo>
                  <a:lnTo>
                    <a:pt x="47" y="173"/>
                  </a:lnTo>
                  <a:lnTo>
                    <a:pt x="38" y="168"/>
                  </a:lnTo>
                  <a:lnTo>
                    <a:pt x="28" y="162"/>
                  </a:lnTo>
                  <a:lnTo>
                    <a:pt x="19" y="158"/>
                  </a:lnTo>
                  <a:lnTo>
                    <a:pt x="9" y="152"/>
                  </a:lnTo>
                  <a:lnTo>
                    <a:pt x="0" y="147"/>
                  </a:lnTo>
                  <a:lnTo>
                    <a:pt x="6" y="113"/>
                  </a:lnTo>
                  <a:lnTo>
                    <a:pt x="20" y="84"/>
                  </a:lnTo>
                  <a:lnTo>
                    <a:pt x="38" y="60"/>
                  </a:lnTo>
                  <a:lnTo>
                    <a:pt x="58" y="40"/>
                  </a:lnTo>
                  <a:lnTo>
                    <a:pt x="78" y="25"/>
                  </a:lnTo>
                  <a:lnTo>
                    <a:pt x="95" y="15"/>
                  </a:lnTo>
                  <a:lnTo>
                    <a:pt x="106" y="10"/>
                  </a:lnTo>
                  <a:lnTo>
                    <a:pt x="108" y="9"/>
                  </a:lnTo>
                  <a:close/>
                </a:path>
              </a:pathLst>
            </a:custGeom>
            <a:solidFill>
              <a:srgbClr val="D6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43"/>
            <p:cNvSpPr>
              <a:spLocks/>
            </p:cNvSpPr>
            <p:nvPr/>
          </p:nvSpPr>
          <p:spPr bwMode="auto">
            <a:xfrm>
              <a:off x="4353" y="1895"/>
              <a:ext cx="105" cy="84"/>
            </a:xfrm>
            <a:custGeom>
              <a:avLst/>
              <a:gdLst>
                <a:gd name="T0" fmla="*/ 3 w 208"/>
                <a:gd name="T1" fmla="*/ 1 h 168"/>
                <a:gd name="T2" fmla="*/ 4 w 208"/>
                <a:gd name="T3" fmla="*/ 1 h 168"/>
                <a:gd name="T4" fmla="*/ 4 w 208"/>
                <a:gd name="T5" fmla="*/ 1 h 168"/>
                <a:gd name="T6" fmla="*/ 4 w 208"/>
                <a:gd name="T7" fmla="*/ 1 h 168"/>
                <a:gd name="T8" fmla="*/ 4 w 208"/>
                <a:gd name="T9" fmla="*/ 1 h 168"/>
                <a:gd name="T10" fmla="*/ 4 w 208"/>
                <a:gd name="T11" fmla="*/ 1 h 168"/>
                <a:gd name="T12" fmla="*/ 4 w 208"/>
                <a:gd name="T13" fmla="*/ 1 h 168"/>
                <a:gd name="T14" fmla="*/ 5 w 208"/>
                <a:gd name="T15" fmla="*/ 1 h 168"/>
                <a:gd name="T16" fmla="*/ 5 w 208"/>
                <a:gd name="T17" fmla="*/ 0 h 168"/>
                <a:gd name="T18" fmla="*/ 6 w 208"/>
                <a:gd name="T19" fmla="*/ 1 h 168"/>
                <a:gd name="T20" fmla="*/ 6 w 208"/>
                <a:gd name="T21" fmla="*/ 1 h 168"/>
                <a:gd name="T22" fmla="*/ 7 w 208"/>
                <a:gd name="T23" fmla="*/ 2 h 168"/>
                <a:gd name="T24" fmla="*/ 7 w 208"/>
                <a:gd name="T25" fmla="*/ 2 h 168"/>
                <a:gd name="T26" fmla="*/ 7 w 208"/>
                <a:gd name="T27" fmla="*/ 3 h 168"/>
                <a:gd name="T28" fmla="*/ 7 w 208"/>
                <a:gd name="T29" fmla="*/ 3 h 168"/>
                <a:gd name="T30" fmla="*/ 7 w 208"/>
                <a:gd name="T31" fmla="*/ 3 h 168"/>
                <a:gd name="T32" fmla="*/ 7 w 208"/>
                <a:gd name="T33" fmla="*/ 4 h 168"/>
                <a:gd name="T34" fmla="*/ 6 w 208"/>
                <a:gd name="T35" fmla="*/ 4 h 168"/>
                <a:gd name="T36" fmla="*/ 6 w 208"/>
                <a:gd name="T37" fmla="*/ 4 h 168"/>
                <a:gd name="T38" fmla="*/ 5 w 208"/>
                <a:gd name="T39" fmla="*/ 5 h 168"/>
                <a:gd name="T40" fmla="*/ 5 w 208"/>
                <a:gd name="T41" fmla="*/ 5 h 168"/>
                <a:gd name="T42" fmla="*/ 4 w 208"/>
                <a:gd name="T43" fmla="*/ 5 h 168"/>
                <a:gd name="T44" fmla="*/ 4 w 208"/>
                <a:gd name="T45" fmla="*/ 5 h 168"/>
                <a:gd name="T46" fmla="*/ 3 w 208"/>
                <a:gd name="T47" fmla="*/ 6 h 168"/>
                <a:gd name="T48" fmla="*/ 2 w 208"/>
                <a:gd name="T49" fmla="*/ 6 h 168"/>
                <a:gd name="T50" fmla="*/ 2 w 208"/>
                <a:gd name="T51" fmla="*/ 6 h 168"/>
                <a:gd name="T52" fmla="*/ 2 w 208"/>
                <a:gd name="T53" fmla="*/ 5 h 168"/>
                <a:gd name="T54" fmla="*/ 2 w 208"/>
                <a:gd name="T55" fmla="*/ 5 h 168"/>
                <a:gd name="T56" fmla="*/ 1 w 208"/>
                <a:gd name="T57" fmla="*/ 5 h 168"/>
                <a:gd name="T58" fmla="*/ 1 w 208"/>
                <a:gd name="T59" fmla="*/ 5 h 168"/>
                <a:gd name="T60" fmla="*/ 1 w 208"/>
                <a:gd name="T61" fmla="*/ 5 h 168"/>
                <a:gd name="T62" fmla="*/ 1 w 208"/>
                <a:gd name="T63" fmla="*/ 5 h 168"/>
                <a:gd name="T64" fmla="*/ 0 w 208"/>
                <a:gd name="T65" fmla="*/ 5 h 168"/>
                <a:gd name="T66" fmla="*/ 1 w 208"/>
                <a:gd name="T67" fmla="*/ 4 h 168"/>
                <a:gd name="T68" fmla="*/ 1 w 208"/>
                <a:gd name="T69" fmla="*/ 3 h 168"/>
                <a:gd name="T70" fmla="*/ 1 w 208"/>
                <a:gd name="T71" fmla="*/ 2 h 168"/>
                <a:gd name="T72" fmla="*/ 2 w 208"/>
                <a:gd name="T73" fmla="*/ 2 h 168"/>
                <a:gd name="T74" fmla="*/ 3 w 208"/>
                <a:gd name="T75" fmla="*/ 1 h 168"/>
                <a:gd name="T76" fmla="*/ 3 w 208"/>
                <a:gd name="T77" fmla="*/ 1 h 168"/>
                <a:gd name="T78" fmla="*/ 3 w 208"/>
                <a:gd name="T79" fmla="*/ 1 h 168"/>
                <a:gd name="T80" fmla="*/ 3 w 208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8" h="168">
                  <a:moveTo>
                    <a:pt x="93" y="8"/>
                  </a:moveTo>
                  <a:lnTo>
                    <a:pt x="99" y="7"/>
                  </a:lnTo>
                  <a:lnTo>
                    <a:pt x="104" y="6"/>
                  </a:lnTo>
                  <a:lnTo>
                    <a:pt x="109" y="4"/>
                  </a:lnTo>
                  <a:lnTo>
                    <a:pt x="115" y="3"/>
                  </a:lnTo>
                  <a:lnTo>
                    <a:pt x="120" y="3"/>
                  </a:lnTo>
                  <a:lnTo>
                    <a:pt x="125" y="2"/>
                  </a:lnTo>
                  <a:lnTo>
                    <a:pt x="131" y="1"/>
                  </a:lnTo>
                  <a:lnTo>
                    <a:pt x="137" y="0"/>
                  </a:lnTo>
                  <a:lnTo>
                    <a:pt x="162" y="14"/>
                  </a:lnTo>
                  <a:lnTo>
                    <a:pt x="182" y="27"/>
                  </a:lnTo>
                  <a:lnTo>
                    <a:pt x="196" y="41"/>
                  </a:lnTo>
                  <a:lnTo>
                    <a:pt x="205" y="55"/>
                  </a:lnTo>
                  <a:lnTo>
                    <a:pt x="208" y="68"/>
                  </a:lnTo>
                  <a:lnTo>
                    <a:pt x="208" y="80"/>
                  </a:lnTo>
                  <a:lnTo>
                    <a:pt x="204" y="93"/>
                  </a:lnTo>
                  <a:lnTo>
                    <a:pt x="197" y="105"/>
                  </a:lnTo>
                  <a:lnTo>
                    <a:pt x="187" y="115"/>
                  </a:lnTo>
                  <a:lnTo>
                    <a:pt x="173" y="125"/>
                  </a:lnTo>
                  <a:lnTo>
                    <a:pt x="158" y="135"/>
                  </a:lnTo>
                  <a:lnTo>
                    <a:pt x="140" y="144"/>
                  </a:lnTo>
                  <a:lnTo>
                    <a:pt x="122" y="151"/>
                  </a:lnTo>
                  <a:lnTo>
                    <a:pt x="104" y="158"/>
                  </a:lnTo>
                  <a:lnTo>
                    <a:pt x="84" y="163"/>
                  </a:lnTo>
                  <a:lnTo>
                    <a:pt x="64" y="168"/>
                  </a:lnTo>
                  <a:lnTo>
                    <a:pt x="56" y="163"/>
                  </a:lnTo>
                  <a:lnTo>
                    <a:pt x="48" y="159"/>
                  </a:lnTo>
                  <a:lnTo>
                    <a:pt x="40" y="154"/>
                  </a:lnTo>
                  <a:lnTo>
                    <a:pt x="32" y="150"/>
                  </a:lnTo>
                  <a:lnTo>
                    <a:pt x="24" y="146"/>
                  </a:lnTo>
                  <a:lnTo>
                    <a:pt x="16" y="141"/>
                  </a:lnTo>
                  <a:lnTo>
                    <a:pt x="8" y="137"/>
                  </a:lnTo>
                  <a:lnTo>
                    <a:pt x="0" y="132"/>
                  </a:lnTo>
                  <a:lnTo>
                    <a:pt x="6" y="101"/>
                  </a:lnTo>
                  <a:lnTo>
                    <a:pt x="17" y="76"/>
                  </a:lnTo>
                  <a:lnTo>
                    <a:pt x="32" y="54"/>
                  </a:lnTo>
                  <a:lnTo>
                    <a:pt x="51" y="37"/>
                  </a:lnTo>
                  <a:lnTo>
                    <a:pt x="67" y="23"/>
                  </a:lnTo>
                  <a:lnTo>
                    <a:pt x="82" y="14"/>
                  </a:lnTo>
                  <a:lnTo>
                    <a:pt x="91" y="9"/>
                  </a:lnTo>
                  <a:lnTo>
                    <a:pt x="93" y="8"/>
                  </a:lnTo>
                  <a:close/>
                </a:path>
              </a:pathLst>
            </a:custGeom>
            <a:solidFill>
              <a:srgbClr val="CE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44"/>
            <p:cNvSpPr>
              <a:spLocks/>
            </p:cNvSpPr>
            <p:nvPr/>
          </p:nvSpPr>
          <p:spPr bwMode="auto">
            <a:xfrm>
              <a:off x="4364" y="1899"/>
              <a:ext cx="86" cy="74"/>
            </a:xfrm>
            <a:custGeom>
              <a:avLst/>
              <a:gdLst>
                <a:gd name="T0" fmla="*/ 3 w 172"/>
                <a:gd name="T1" fmla="*/ 1 h 148"/>
                <a:gd name="T2" fmla="*/ 3 w 172"/>
                <a:gd name="T3" fmla="*/ 1 h 148"/>
                <a:gd name="T4" fmla="*/ 3 w 172"/>
                <a:gd name="T5" fmla="*/ 1 h 148"/>
                <a:gd name="T6" fmla="*/ 3 w 172"/>
                <a:gd name="T7" fmla="*/ 1 h 148"/>
                <a:gd name="T8" fmla="*/ 3 w 172"/>
                <a:gd name="T9" fmla="*/ 1 h 148"/>
                <a:gd name="T10" fmla="*/ 4 w 172"/>
                <a:gd name="T11" fmla="*/ 1 h 148"/>
                <a:gd name="T12" fmla="*/ 4 w 172"/>
                <a:gd name="T13" fmla="*/ 1 h 148"/>
                <a:gd name="T14" fmla="*/ 4 w 172"/>
                <a:gd name="T15" fmla="*/ 1 h 148"/>
                <a:gd name="T16" fmla="*/ 4 w 172"/>
                <a:gd name="T17" fmla="*/ 0 h 148"/>
                <a:gd name="T18" fmla="*/ 5 w 172"/>
                <a:gd name="T19" fmla="*/ 1 h 148"/>
                <a:gd name="T20" fmla="*/ 5 w 172"/>
                <a:gd name="T21" fmla="*/ 1 h 148"/>
                <a:gd name="T22" fmla="*/ 6 w 172"/>
                <a:gd name="T23" fmla="*/ 2 h 148"/>
                <a:gd name="T24" fmla="*/ 6 w 172"/>
                <a:gd name="T25" fmla="*/ 2 h 148"/>
                <a:gd name="T26" fmla="*/ 6 w 172"/>
                <a:gd name="T27" fmla="*/ 2 h 148"/>
                <a:gd name="T28" fmla="*/ 6 w 172"/>
                <a:gd name="T29" fmla="*/ 3 h 148"/>
                <a:gd name="T30" fmla="*/ 6 w 172"/>
                <a:gd name="T31" fmla="*/ 3 h 148"/>
                <a:gd name="T32" fmla="*/ 6 w 172"/>
                <a:gd name="T33" fmla="*/ 3 h 148"/>
                <a:gd name="T34" fmla="*/ 5 w 172"/>
                <a:gd name="T35" fmla="*/ 4 h 148"/>
                <a:gd name="T36" fmla="*/ 5 w 172"/>
                <a:gd name="T37" fmla="*/ 4 h 148"/>
                <a:gd name="T38" fmla="*/ 5 w 172"/>
                <a:gd name="T39" fmla="*/ 4 h 148"/>
                <a:gd name="T40" fmla="*/ 4 w 172"/>
                <a:gd name="T41" fmla="*/ 4 h 148"/>
                <a:gd name="T42" fmla="*/ 4 w 172"/>
                <a:gd name="T43" fmla="*/ 5 h 148"/>
                <a:gd name="T44" fmla="*/ 3 w 172"/>
                <a:gd name="T45" fmla="*/ 5 h 148"/>
                <a:gd name="T46" fmla="*/ 3 w 172"/>
                <a:gd name="T47" fmla="*/ 5 h 148"/>
                <a:gd name="T48" fmla="*/ 2 w 172"/>
                <a:gd name="T49" fmla="*/ 5 h 148"/>
                <a:gd name="T50" fmla="*/ 2 w 172"/>
                <a:gd name="T51" fmla="*/ 5 h 148"/>
                <a:gd name="T52" fmla="*/ 2 w 172"/>
                <a:gd name="T53" fmla="*/ 5 h 148"/>
                <a:gd name="T54" fmla="*/ 2 w 172"/>
                <a:gd name="T55" fmla="*/ 5 h 148"/>
                <a:gd name="T56" fmla="*/ 1 w 172"/>
                <a:gd name="T57" fmla="*/ 5 h 148"/>
                <a:gd name="T58" fmla="*/ 1 w 172"/>
                <a:gd name="T59" fmla="*/ 5 h 148"/>
                <a:gd name="T60" fmla="*/ 1 w 172"/>
                <a:gd name="T61" fmla="*/ 4 h 148"/>
                <a:gd name="T62" fmla="*/ 1 w 172"/>
                <a:gd name="T63" fmla="*/ 4 h 148"/>
                <a:gd name="T64" fmla="*/ 0 w 172"/>
                <a:gd name="T65" fmla="*/ 4 h 148"/>
                <a:gd name="T66" fmla="*/ 1 w 172"/>
                <a:gd name="T67" fmla="*/ 3 h 148"/>
                <a:gd name="T68" fmla="*/ 1 w 172"/>
                <a:gd name="T69" fmla="*/ 3 h 148"/>
                <a:gd name="T70" fmla="*/ 1 w 172"/>
                <a:gd name="T71" fmla="*/ 2 h 148"/>
                <a:gd name="T72" fmla="*/ 2 w 172"/>
                <a:gd name="T73" fmla="*/ 1 h 148"/>
                <a:gd name="T74" fmla="*/ 2 w 172"/>
                <a:gd name="T75" fmla="*/ 1 h 148"/>
                <a:gd name="T76" fmla="*/ 3 w 172"/>
                <a:gd name="T77" fmla="*/ 1 h 148"/>
                <a:gd name="T78" fmla="*/ 3 w 172"/>
                <a:gd name="T79" fmla="*/ 1 h 148"/>
                <a:gd name="T80" fmla="*/ 3 w 172"/>
                <a:gd name="T81" fmla="*/ 1 h 1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2" h="148">
                  <a:moveTo>
                    <a:pt x="77" y="8"/>
                  </a:moveTo>
                  <a:lnTo>
                    <a:pt x="81" y="7"/>
                  </a:lnTo>
                  <a:lnTo>
                    <a:pt x="86" y="6"/>
                  </a:lnTo>
                  <a:lnTo>
                    <a:pt x="91" y="5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3" y="2"/>
                  </a:lnTo>
                  <a:lnTo>
                    <a:pt x="108" y="1"/>
                  </a:lnTo>
                  <a:lnTo>
                    <a:pt x="113" y="0"/>
                  </a:lnTo>
                  <a:lnTo>
                    <a:pt x="134" y="13"/>
                  </a:lnTo>
                  <a:lnTo>
                    <a:pt x="151" y="25"/>
                  </a:lnTo>
                  <a:lnTo>
                    <a:pt x="162" y="38"/>
                  </a:lnTo>
                  <a:lnTo>
                    <a:pt x="169" y="49"/>
                  </a:lnTo>
                  <a:lnTo>
                    <a:pt x="172" y="61"/>
                  </a:lnTo>
                  <a:lnTo>
                    <a:pt x="172" y="72"/>
                  </a:lnTo>
                  <a:lnTo>
                    <a:pt x="169" y="83"/>
                  </a:lnTo>
                  <a:lnTo>
                    <a:pt x="163" y="93"/>
                  </a:lnTo>
                  <a:lnTo>
                    <a:pt x="154" y="102"/>
                  </a:lnTo>
                  <a:lnTo>
                    <a:pt x="144" y="112"/>
                  </a:lnTo>
                  <a:lnTo>
                    <a:pt x="131" y="120"/>
                  </a:lnTo>
                  <a:lnTo>
                    <a:pt x="117" y="128"/>
                  </a:lnTo>
                  <a:lnTo>
                    <a:pt x="102" y="135"/>
                  </a:lnTo>
                  <a:lnTo>
                    <a:pt x="86" y="140"/>
                  </a:lnTo>
                  <a:lnTo>
                    <a:pt x="70" y="145"/>
                  </a:lnTo>
                  <a:lnTo>
                    <a:pt x="54" y="148"/>
                  </a:lnTo>
                  <a:lnTo>
                    <a:pt x="47" y="145"/>
                  </a:lnTo>
                  <a:lnTo>
                    <a:pt x="40" y="140"/>
                  </a:lnTo>
                  <a:lnTo>
                    <a:pt x="33" y="137"/>
                  </a:lnTo>
                  <a:lnTo>
                    <a:pt x="27" y="132"/>
                  </a:lnTo>
                  <a:lnTo>
                    <a:pt x="20" y="129"/>
                  </a:lnTo>
                  <a:lnTo>
                    <a:pt x="13" y="124"/>
                  </a:lnTo>
                  <a:lnTo>
                    <a:pt x="6" y="121"/>
                  </a:lnTo>
                  <a:lnTo>
                    <a:pt x="0" y="116"/>
                  </a:lnTo>
                  <a:lnTo>
                    <a:pt x="4" y="90"/>
                  </a:lnTo>
                  <a:lnTo>
                    <a:pt x="13" y="67"/>
                  </a:lnTo>
                  <a:lnTo>
                    <a:pt x="26" y="47"/>
                  </a:lnTo>
                  <a:lnTo>
                    <a:pt x="41" y="32"/>
                  </a:lnTo>
                  <a:lnTo>
                    <a:pt x="55" y="21"/>
                  </a:lnTo>
                  <a:lnTo>
                    <a:pt x="66" y="13"/>
                  </a:lnTo>
                  <a:lnTo>
                    <a:pt x="74" y="8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C6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45"/>
            <p:cNvSpPr>
              <a:spLocks/>
            </p:cNvSpPr>
            <p:nvPr/>
          </p:nvSpPr>
          <p:spPr bwMode="auto">
            <a:xfrm>
              <a:off x="4375" y="1903"/>
              <a:ext cx="68" cy="64"/>
            </a:xfrm>
            <a:custGeom>
              <a:avLst/>
              <a:gdLst>
                <a:gd name="T0" fmla="*/ 1 w 138"/>
                <a:gd name="T1" fmla="*/ 0 h 129"/>
                <a:gd name="T2" fmla="*/ 2 w 138"/>
                <a:gd name="T3" fmla="*/ 0 h 129"/>
                <a:gd name="T4" fmla="*/ 2 w 138"/>
                <a:gd name="T5" fmla="*/ 0 h 129"/>
                <a:gd name="T6" fmla="*/ 2 w 138"/>
                <a:gd name="T7" fmla="*/ 0 h 129"/>
                <a:gd name="T8" fmla="*/ 2 w 138"/>
                <a:gd name="T9" fmla="*/ 0 h 129"/>
                <a:gd name="T10" fmla="*/ 3 w 138"/>
                <a:gd name="T11" fmla="*/ 0 h 129"/>
                <a:gd name="T12" fmla="*/ 4 w 138"/>
                <a:gd name="T13" fmla="*/ 1 h 129"/>
                <a:gd name="T14" fmla="*/ 4 w 138"/>
                <a:gd name="T15" fmla="*/ 1 h 129"/>
                <a:gd name="T16" fmla="*/ 4 w 138"/>
                <a:gd name="T17" fmla="*/ 2 h 129"/>
                <a:gd name="T18" fmla="*/ 3 w 138"/>
                <a:gd name="T19" fmla="*/ 3 h 129"/>
                <a:gd name="T20" fmla="*/ 2 w 138"/>
                <a:gd name="T21" fmla="*/ 3 h 129"/>
                <a:gd name="T22" fmla="*/ 2 w 138"/>
                <a:gd name="T23" fmla="*/ 3 h 129"/>
                <a:gd name="T24" fmla="*/ 1 w 138"/>
                <a:gd name="T25" fmla="*/ 4 h 129"/>
                <a:gd name="T26" fmla="*/ 1 w 138"/>
                <a:gd name="T27" fmla="*/ 3 h 129"/>
                <a:gd name="T28" fmla="*/ 1 w 138"/>
                <a:gd name="T29" fmla="*/ 3 h 129"/>
                <a:gd name="T30" fmla="*/ 0 w 138"/>
                <a:gd name="T31" fmla="*/ 3 h 129"/>
                <a:gd name="T32" fmla="*/ 0 w 138"/>
                <a:gd name="T33" fmla="*/ 3 h 129"/>
                <a:gd name="T34" fmla="*/ 0 w 138"/>
                <a:gd name="T35" fmla="*/ 3 h 129"/>
                <a:gd name="T36" fmla="*/ 0 w 138"/>
                <a:gd name="T37" fmla="*/ 3 h 129"/>
                <a:gd name="T38" fmla="*/ 0 w 138"/>
                <a:gd name="T39" fmla="*/ 3 h 129"/>
                <a:gd name="T40" fmla="*/ 0 w 138"/>
                <a:gd name="T41" fmla="*/ 3 h 129"/>
                <a:gd name="T42" fmla="*/ 0 w 138"/>
                <a:gd name="T43" fmla="*/ 2 h 129"/>
                <a:gd name="T44" fmla="*/ 0 w 138"/>
                <a:gd name="T45" fmla="*/ 1 h 129"/>
                <a:gd name="T46" fmla="*/ 0 w 138"/>
                <a:gd name="T47" fmla="*/ 1 h 129"/>
                <a:gd name="T48" fmla="*/ 1 w 138"/>
                <a:gd name="T49" fmla="*/ 0 h 129"/>
                <a:gd name="T50" fmla="*/ 1 w 138"/>
                <a:gd name="T51" fmla="*/ 0 h 129"/>
                <a:gd name="T52" fmla="*/ 1 w 138"/>
                <a:gd name="T53" fmla="*/ 0 h 129"/>
                <a:gd name="T54" fmla="*/ 1 w 138"/>
                <a:gd name="T55" fmla="*/ 0 h 129"/>
                <a:gd name="T56" fmla="*/ 1 w 138"/>
                <a:gd name="T57" fmla="*/ 0 h 1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129">
                  <a:moveTo>
                    <a:pt x="60" y="7"/>
                  </a:moveTo>
                  <a:lnTo>
                    <a:pt x="68" y="6"/>
                  </a:lnTo>
                  <a:lnTo>
                    <a:pt x="75" y="5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120" y="22"/>
                  </a:lnTo>
                  <a:lnTo>
                    <a:pt x="135" y="43"/>
                  </a:lnTo>
                  <a:lnTo>
                    <a:pt x="138" y="62"/>
                  </a:lnTo>
                  <a:lnTo>
                    <a:pt x="130" y="81"/>
                  </a:lnTo>
                  <a:lnTo>
                    <a:pt x="113" y="97"/>
                  </a:lnTo>
                  <a:lnTo>
                    <a:pt x="93" y="111"/>
                  </a:lnTo>
                  <a:lnTo>
                    <a:pt x="67" y="121"/>
                  </a:lnTo>
                  <a:lnTo>
                    <a:pt x="42" y="129"/>
                  </a:lnTo>
                  <a:lnTo>
                    <a:pt x="37" y="125"/>
                  </a:lnTo>
                  <a:lnTo>
                    <a:pt x="32" y="122"/>
                  </a:lnTo>
                  <a:lnTo>
                    <a:pt x="27" y="119"/>
                  </a:lnTo>
                  <a:lnTo>
                    <a:pt x="21" y="115"/>
                  </a:lnTo>
                  <a:lnTo>
                    <a:pt x="17" y="112"/>
                  </a:lnTo>
                  <a:lnTo>
                    <a:pt x="11" y="108"/>
                  </a:lnTo>
                  <a:lnTo>
                    <a:pt x="6" y="106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1" y="59"/>
                  </a:lnTo>
                  <a:lnTo>
                    <a:pt x="21" y="43"/>
                  </a:lnTo>
                  <a:lnTo>
                    <a:pt x="33" y="29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59" y="8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C4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Freeform 46"/>
            <p:cNvSpPr>
              <a:spLocks/>
            </p:cNvSpPr>
            <p:nvPr/>
          </p:nvSpPr>
          <p:spPr bwMode="auto">
            <a:xfrm>
              <a:off x="4385" y="1908"/>
              <a:ext cx="51" cy="54"/>
            </a:xfrm>
            <a:custGeom>
              <a:avLst/>
              <a:gdLst>
                <a:gd name="T0" fmla="*/ 2 w 102"/>
                <a:gd name="T1" fmla="*/ 0 h 109"/>
                <a:gd name="T2" fmla="*/ 2 w 102"/>
                <a:gd name="T3" fmla="*/ 0 h 109"/>
                <a:gd name="T4" fmla="*/ 2 w 102"/>
                <a:gd name="T5" fmla="*/ 0 h 109"/>
                <a:gd name="T6" fmla="*/ 2 w 102"/>
                <a:gd name="T7" fmla="*/ 0 h 109"/>
                <a:gd name="T8" fmla="*/ 3 w 102"/>
                <a:gd name="T9" fmla="*/ 0 h 109"/>
                <a:gd name="T10" fmla="*/ 3 w 102"/>
                <a:gd name="T11" fmla="*/ 0 h 109"/>
                <a:gd name="T12" fmla="*/ 4 w 102"/>
                <a:gd name="T13" fmla="*/ 1 h 109"/>
                <a:gd name="T14" fmla="*/ 4 w 102"/>
                <a:gd name="T15" fmla="*/ 1 h 109"/>
                <a:gd name="T16" fmla="*/ 3 w 102"/>
                <a:gd name="T17" fmla="*/ 2 h 109"/>
                <a:gd name="T18" fmla="*/ 3 w 102"/>
                <a:gd name="T19" fmla="*/ 2 h 109"/>
                <a:gd name="T20" fmla="*/ 3 w 102"/>
                <a:gd name="T21" fmla="*/ 2 h 109"/>
                <a:gd name="T22" fmla="*/ 2 w 102"/>
                <a:gd name="T23" fmla="*/ 3 h 109"/>
                <a:gd name="T24" fmla="*/ 1 w 102"/>
                <a:gd name="T25" fmla="*/ 3 h 109"/>
                <a:gd name="T26" fmla="*/ 1 w 102"/>
                <a:gd name="T27" fmla="*/ 3 h 109"/>
                <a:gd name="T28" fmla="*/ 1 w 102"/>
                <a:gd name="T29" fmla="*/ 3 h 109"/>
                <a:gd name="T30" fmla="*/ 1 w 102"/>
                <a:gd name="T31" fmla="*/ 2 h 109"/>
                <a:gd name="T32" fmla="*/ 0 w 102"/>
                <a:gd name="T33" fmla="*/ 2 h 109"/>
                <a:gd name="T34" fmla="*/ 1 w 102"/>
                <a:gd name="T35" fmla="*/ 2 h 109"/>
                <a:gd name="T36" fmla="*/ 1 w 102"/>
                <a:gd name="T37" fmla="*/ 1 h 109"/>
                <a:gd name="T38" fmla="*/ 1 w 102"/>
                <a:gd name="T39" fmla="*/ 1 h 109"/>
                <a:gd name="T40" fmla="*/ 1 w 102"/>
                <a:gd name="T41" fmla="*/ 0 h 109"/>
                <a:gd name="T42" fmla="*/ 1 w 102"/>
                <a:gd name="T43" fmla="*/ 0 h 109"/>
                <a:gd name="T44" fmla="*/ 2 w 102"/>
                <a:gd name="T45" fmla="*/ 0 h 109"/>
                <a:gd name="T46" fmla="*/ 2 w 102"/>
                <a:gd name="T47" fmla="*/ 0 h 109"/>
                <a:gd name="T48" fmla="*/ 2 w 102"/>
                <a:gd name="T49" fmla="*/ 0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2" h="109">
                  <a:moveTo>
                    <a:pt x="45" y="5"/>
                  </a:moveTo>
                  <a:lnTo>
                    <a:pt x="51" y="4"/>
                  </a:lnTo>
                  <a:lnTo>
                    <a:pt x="57" y="3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89" y="19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96" y="67"/>
                  </a:lnTo>
                  <a:lnTo>
                    <a:pt x="84" y="81"/>
                  </a:lnTo>
                  <a:lnTo>
                    <a:pt x="69" y="92"/>
                  </a:lnTo>
                  <a:lnTo>
                    <a:pt x="51" y="102"/>
                  </a:lnTo>
                  <a:lnTo>
                    <a:pt x="31" y="109"/>
                  </a:lnTo>
                  <a:lnTo>
                    <a:pt x="23" y="102"/>
                  </a:lnTo>
                  <a:lnTo>
                    <a:pt x="16" y="96"/>
                  </a:lnTo>
                  <a:lnTo>
                    <a:pt x="8" y="90"/>
                  </a:lnTo>
                  <a:lnTo>
                    <a:pt x="0" y="84"/>
                  </a:lnTo>
                  <a:lnTo>
                    <a:pt x="3" y="65"/>
                  </a:lnTo>
                  <a:lnTo>
                    <a:pt x="8" y="48"/>
                  </a:lnTo>
                  <a:lnTo>
                    <a:pt x="15" y="34"/>
                  </a:lnTo>
                  <a:lnTo>
                    <a:pt x="24" y="23"/>
                  </a:lnTo>
                  <a:lnTo>
                    <a:pt x="32" y="14"/>
                  </a:lnTo>
                  <a:lnTo>
                    <a:pt x="39" y="8"/>
                  </a:lnTo>
                  <a:lnTo>
                    <a:pt x="44" y="6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BC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Freeform 47"/>
            <p:cNvSpPr>
              <a:spLocks/>
            </p:cNvSpPr>
            <p:nvPr/>
          </p:nvSpPr>
          <p:spPr bwMode="auto">
            <a:xfrm>
              <a:off x="4395" y="1912"/>
              <a:ext cx="34" cy="44"/>
            </a:xfrm>
            <a:custGeom>
              <a:avLst/>
              <a:gdLst>
                <a:gd name="T0" fmla="*/ 1 w 67"/>
                <a:gd name="T1" fmla="*/ 1 h 88"/>
                <a:gd name="T2" fmla="*/ 2 w 67"/>
                <a:gd name="T3" fmla="*/ 0 h 88"/>
                <a:gd name="T4" fmla="*/ 2 w 67"/>
                <a:gd name="T5" fmla="*/ 1 h 88"/>
                <a:gd name="T6" fmla="*/ 3 w 67"/>
                <a:gd name="T7" fmla="*/ 1 h 88"/>
                <a:gd name="T8" fmla="*/ 3 w 67"/>
                <a:gd name="T9" fmla="*/ 2 h 88"/>
                <a:gd name="T10" fmla="*/ 2 w 67"/>
                <a:gd name="T11" fmla="*/ 2 h 88"/>
                <a:gd name="T12" fmla="*/ 2 w 67"/>
                <a:gd name="T13" fmla="*/ 3 h 88"/>
                <a:gd name="T14" fmla="*/ 2 w 67"/>
                <a:gd name="T15" fmla="*/ 3 h 88"/>
                <a:gd name="T16" fmla="*/ 2 w 67"/>
                <a:gd name="T17" fmla="*/ 3 h 88"/>
                <a:gd name="T18" fmla="*/ 1 w 67"/>
                <a:gd name="T19" fmla="*/ 3 h 88"/>
                <a:gd name="T20" fmla="*/ 0 w 67"/>
                <a:gd name="T21" fmla="*/ 3 h 88"/>
                <a:gd name="T22" fmla="*/ 1 w 67"/>
                <a:gd name="T23" fmla="*/ 2 h 88"/>
                <a:gd name="T24" fmla="*/ 1 w 67"/>
                <a:gd name="T25" fmla="*/ 1 h 88"/>
                <a:gd name="T26" fmla="*/ 1 w 67"/>
                <a:gd name="T27" fmla="*/ 1 h 88"/>
                <a:gd name="T28" fmla="*/ 1 w 67"/>
                <a:gd name="T29" fmla="*/ 1 h 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" h="88">
                  <a:moveTo>
                    <a:pt x="29" y="5"/>
                  </a:moveTo>
                  <a:lnTo>
                    <a:pt x="44" y="0"/>
                  </a:lnTo>
                  <a:lnTo>
                    <a:pt x="58" y="15"/>
                  </a:lnTo>
                  <a:lnTo>
                    <a:pt x="66" y="29"/>
                  </a:lnTo>
                  <a:lnTo>
                    <a:pt x="67" y="43"/>
                  </a:lnTo>
                  <a:lnTo>
                    <a:pt x="62" y="55"/>
                  </a:lnTo>
                  <a:lnTo>
                    <a:pt x="55" y="66"/>
                  </a:lnTo>
                  <a:lnTo>
                    <a:pt x="45" y="75"/>
                  </a:lnTo>
                  <a:lnTo>
                    <a:pt x="33" y="83"/>
                  </a:lnTo>
                  <a:lnTo>
                    <a:pt x="21" y="88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16" y="19"/>
                  </a:lnTo>
                  <a:lnTo>
                    <a:pt x="25" y="7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B5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Freeform 48"/>
            <p:cNvSpPr>
              <a:spLocks/>
            </p:cNvSpPr>
            <p:nvPr/>
          </p:nvSpPr>
          <p:spPr bwMode="auto">
            <a:xfrm>
              <a:off x="4680" y="1871"/>
              <a:ext cx="155" cy="167"/>
            </a:xfrm>
            <a:custGeom>
              <a:avLst/>
              <a:gdLst>
                <a:gd name="T0" fmla="*/ 0 w 311"/>
                <a:gd name="T1" fmla="*/ 2 h 334"/>
                <a:gd name="T2" fmla="*/ 1 w 311"/>
                <a:gd name="T3" fmla="*/ 0 h 334"/>
                <a:gd name="T4" fmla="*/ 3 w 311"/>
                <a:gd name="T5" fmla="*/ 0 h 334"/>
                <a:gd name="T6" fmla="*/ 3 w 311"/>
                <a:gd name="T7" fmla="*/ 1 h 334"/>
                <a:gd name="T8" fmla="*/ 4 w 311"/>
                <a:gd name="T9" fmla="*/ 1 h 334"/>
                <a:gd name="T10" fmla="*/ 5 w 311"/>
                <a:gd name="T11" fmla="*/ 1 h 334"/>
                <a:gd name="T12" fmla="*/ 5 w 311"/>
                <a:gd name="T13" fmla="*/ 2 h 334"/>
                <a:gd name="T14" fmla="*/ 5 w 311"/>
                <a:gd name="T15" fmla="*/ 3 h 334"/>
                <a:gd name="T16" fmla="*/ 6 w 311"/>
                <a:gd name="T17" fmla="*/ 4 h 334"/>
                <a:gd name="T18" fmla="*/ 6 w 311"/>
                <a:gd name="T19" fmla="*/ 5 h 334"/>
                <a:gd name="T20" fmla="*/ 7 w 311"/>
                <a:gd name="T21" fmla="*/ 7 h 334"/>
                <a:gd name="T22" fmla="*/ 8 w 311"/>
                <a:gd name="T23" fmla="*/ 7 h 334"/>
                <a:gd name="T24" fmla="*/ 8 w 311"/>
                <a:gd name="T25" fmla="*/ 8 h 334"/>
                <a:gd name="T26" fmla="*/ 9 w 311"/>
                <a:gd name="T27" fmla="*/ 8 h 334"/>
                <a:gd name="T28" fmla="*/ 9 w 311"/>
                <a:gd name="T29" fmla="*/ 9 h 334"/>
                <a:gd name="T30" fmla="*/ 9 w 311"/>
                <a:gd name="T31" fmla="*/ 9 h 334"/>
                <a:gd name="T32" fmla="*/ 9 w 311"/>
                <a:gd name="T33" fmla="*/ 10 h 334"/>
                <a:gd name="T34" fmla="*/ 9 w 311"/>
                <a:gd name="T35" fmla="*/ 10 h 334"/>
                <a:gd name="T36" fmla="*/ 8 w 311"/>
                <a:gd name="T37" fmla="*/ 11 h 334"/>
                <a:gd name="T38" fmla="*/ 7 w 311"/>
                <a:gd name="T39" fmla="*/ 11 h 334"/>
                <a:gd name="T40" fmla="*/ 4 w 311"/>
                <a:gd name="T41" fmla="*/ 11 h 334"/>
                <a:gd name="T42" fmla="*/ 3 w 311"/>
                <a:gd name="T43" fmla="*/ 10 h 334"/>
                <a:gd name="T44" fmla="*/ 1 w 311"/>
                <a:gd name="T45" fmla="*/ 7 h 334"/>
                <a:gd name="T46" fmla="*/ 0 w 311"/>
                <a:gd name="T47" fmla="*/ 4 h 334"/>
                <a:gd name="T48" fmla="*/ 0 w 311"/>
                <a:gd name="T49" fmla="*/ 2 h 3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1" h="334">
                  <a:moveTo>
                    <a:pt x="0" y="51"/>
                  </a:moveTo>
                  <a:lnTo>
                    <a:pt x="59" y="0"/>
                  </a:lnTo>
                  <a:lnTo>
                    <a:pt x="98" y="0"/>
                  </a:lnTo>
                  <a:lnTo>
                    <a:pt x="127" y="5"/>
                  </a:lnTo>
                  <a:lnTo>
                    <a:pt x="149" y="16"/>
                  </a:lnTo>
                  <a:lnTo>
                    <a:pt x="165" y="31"/>
                  </a:lnTo>
                  <a:lnTo>
                    <a:pt x="178" y="51"/>
                  </a:lnTo>
                  <a:lnTo>
                    <a:pt x="189" y="77"/>
                  </a:lnTo>
                  <a:lnTo>
                    <a:pt x="202" y="108"/>
                  </a:lnTo>
                  <a:lnTo>
                    <a:pt x="217" y="144"/>
                  </a:lnTo>
                  <a:lnTo>
                    <a:pt x="249" y="195"/>
                  </a:lnTo>
                  <a:lnTo>
                    <a:pt x="266" y="213"/>
                  </a:lnTo>
                  <a:lnTo>
                    <a:pt x="282" y="230"/>
                  </a:lnTo>
                  <a:lnTo>
                    <a:pt x="296" y="246"/>
                  </a:lnTo>
                  <a:lnTo>
                    <a:pt x="307" y="262"/>
                  </a:lnTo>
                  <a:lnTo>
                    <a:pt x="311" y="278"/>
                  </a:lnTo>
                  <a:lnTo>
                    <a:pt x="310" y="296"/>
                  </a:lnTo>
                  <a:lnTo>
                    <a:pt x="301" y="314"/>
                  </a:lnTo>
                  <a:lnTo>
                    <a:pt x="285" y="334"/>
                  </a:lnTo>
                  <a:lnTo>
                    <a:pt x="226" y="329"/>
                  </a:lnTo>
                  <a:lnTo>
                    <a:pt x="152" y="329"/>
                  </a:lnTo>
                  <a:lnTo>
                    <a:pt x="102" y="292"/>
                  </a:lnTo>
                  <a:lnTo>
                    <a:pt x="51" y="209"/>
                  </a:lnTo>
                  <a:lnTo>
                    <a:pt x="5" y="1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Freeform 49"/>
            <p:cNvSpPr>
              <a:spLocks/>
            </p:cNvSpPr>
            <p:nvPr/>
          </p:nvSpPr>
          <p:spPr bwMode="auto">
            <a:xfrm>
              <a:off x="4689" y="1890"/>
              <a:ext cx="131" cy="132"/>
            </a:xfrm>
            <a:custGeom>
              <a:avLst/>
              <a:gdLst>
                <a:gd name="T0" fmla="*/ 0 w 261"/>
                <a:gd name="T1" fmla="*/ 2 h 263"/>
                <a:gd name="T2" fmla="*/ 2 w 261"/>
                <a:gd name="T3" fmla="*/ 0 h 263"/>
                <a:gd name="T4" fmla="*/ 4 w 261"/>
                <a:gd name="T5" fmla="*/ 1 h 263"/>
                <a:gd name="T6" fmla="*/ 5 w 261"/>
                <a:gd name="T7" fmla="*/ 3 h 263"/>
                <a:gd name="T8" fmla="*/ 6 w 261"/>
                <a:gd name="T9" fmla="*/ 5 h 263"/>
                <a:gd name="T10" fmla="*/ 9 w 261"/>
                <a:gd name="T11" fmla="*/ 8 h 263"/>
                <a:gd name="T12" fmla="*/ 7 w 261"/>
                <a:gd name="T13" fmla="*/ 9 h 263"/>
                <a:gd name="T14" fmla="*/ 5 w 261"/>
                <a:gd name="T15" fmla="*/ 9 h 263"/>
                <a:gd name="T16" fmla="*/ 3 w 261"/>
                <a:gd name="T17" fmla="*/ 6 h 263"/>
                <a:gd name="T18" fmla="*/ 1 w 261"/>
                <a:gd name="T19" fmla="*/ 4 h 263"/>
                <a:gd name="T20" fmla="*/ 0 w 261"/>
                <a:gd name="T21" fmla="*/ 2 h 2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1" h="263">
                  <a:moveTo>
                    <a:pt x="0" y="36"/>
                  </a:moveTo>
                  <a:lnTo>
                    <a:pt x="49" y="0"/>
                  </a:lnTo>
                  <a:lnTo>
                    <a:pt x="118" y="23"/>
                  </a:lnTo>
                  <a:lnTo>
                    <a:pt x="155" y="79"/>
                  </a:lnTo>
                  <a:lnTo>
                    <a:pt x="188" y="129"/>
                  </a:lnTo>
                  <a:lnTo>
                    <a:pt x="261" y="226"/>
                  </a:lnTo>
                  <a:lnTo>
                    <a:pt x="220" y="263"/>
                  </a:lnTo>
                  <a:lnTo>
                    <a:pt x="132" y="259"/>
                  </a:lnTo>
                  <a:lnTo>
                    <a:pt x="73" y="176"/>
                  </a:lnTo>
                  <a:lnTo>
                    <a:pt x="22" y="10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5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Freeform 50"/>
            <p:cNvSpPr>
              <a:spLocks/>
            </p:cNvSpPr>
            <p:nvPr/>
          </p:nvSpPr>
          <p:spPr bwMode="auto">
            <a:xfrm>
              <a:off x="4716" y="1913"/>
              <a:ext cx="81" cy="98"/>
            </a:xfrm>
            <a:custGeom>
              <a:avLst/>
              <a:gdLst>
                <a:gd name="T0" fmla="*/ 6 w 161"/>
                <a:gd name="T1" fmla="*/ 6 h 194"/>
                <a:gd name="T2" fmla="*/ 4 w 161"/>
                <a:gd name="T3" fmla="*/ 4 h 194"/>
                <a:gd name="T4" fmla="*/ 2 w 161"/>
                <a:gd name="T5" fmla="*/ 0 h 194"/>
                <a:gd name="T6" fmla="*/ 1 w 161"/>
                <a:gd name="T7" fmla="*/ 0 h 194"/>
                <a:gd name="T8" fmla="*/ 0 w 161"/>
                <a:gd name="T9" fmla="*/ 1 h 194"/>
                <a:gd name="T10" fmla="*/ 1 w 161"/>
                <a:gd name="T11" fmla="*/ 3 h 194"/>
                <a:gd name="T12" fmla="*/ 2 w 161"/>
                <a:gd name="T13" fmla="*/ 5 h 194"/>
                <a:gd name="T14" fmla="*/ 4 w 161"/>
                <a:gd name="T15" fmla="*/ 7 h 194"/>
                <a:gd name="T16" fmla="*/ 4 w 161"/>
                <a:gd name="T17" fmla="*/ 7 h 194"/>
                <a:gd name="T18" fmla="*/ 4 w 161"/>
                <a:gd name="T19" fmla="*/ 6 h 194"/>
                <a:gd name="T20" fmla="*/ 5 w 161"/>
                <a:gd name="T21" fmla="*/ 6 h 194"/>
                <a:gd name="T22" fmla="*/ 5 w 161"/>
                <a:gd name="T23" fmla="*/ 6 h 194"/>
                <a:gd name="T24" fmla="*/ 5 w 161"/>
                <a:gd name="T25" fmla="*/ 6 h 194"/>
                <a:gd name="T26" fmla="*/ 5 w 161"/>
                <a:gd name="T27" fmla="*/ 6 h 194"/>
                <a:gd name="T28" fmla="*/ 5 w 161"/>
                <a:gd name="T29" fmla="*/ 6 h 194"/>
                <a:gd name="T30" fmla="*/ 6 w 161"/>
                <a:gd name="T31" fmla="*/ 6 h 1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1" h="194">
                  <a:moveTo>
                    <a:pt x="161" y="161"/>
                  </a:moveTo>
                  <a:lnTo>
                    <a:pt x="110" y="116"/>
                  </a:lnTo>
                  <a:lnTo>
                    <a:pt x="55" y="0"/>
                  </a:lnTo>
                  <a:lnTo>
                    <a:pt x="9" y="0"/>
                  </a:lnTo>
                  <a:lnTo>
                    <a:pt x="0" y="28"/>
                  </a:lnTo>
                  <a:lnTo>
                    <a:pt x="15" y="83"/>
                  </a:lnTo>
                  <a:lnTo>
                    <a:pt x="64" y="156"/>
                  </a:lnTo>
                  <a:lnTo>
                    <a:pt x="120" y="194"/>
                  </a:lnTo>
                  <a:lnTo>
                    <a:pt x="121" y="193"/>
                  </a:lnTo>
                  <a:lnTo>
                    <a:pt x="125" y="191"/>
                  </a:lnTo>
                  <a:lnTo>
                    <a:pt x="130" y="187"/>
                  </a:lnTo>
                  <a:lnTo>
                    <a:pt x="137" y="183"/>
                  </a:lnTo>
                  <a:lnTo>
                    <a:pt x="144" y="178"/>
                  </a:lnTo>
                  <a:lnTo>
                    <a:pt x="151" y="172"/>
                  </a:lnTo>
                  <a:lnTo>
                    <a:pt x="157" y="167"/>
                  </a:lnTo>
                  <a:lnTo>
                    <a:pt x="161" y="161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Freeform 51"/>
            <p:cNvSpPr>
              <a:spLocks/>
            </p:cNvSpPr>
            <p:nvPr/>
          </p:nvSpPr>
          <p:spPr bwMode="auto">
            <a:xfrm>
              <a:off x="4730" y="1937"/>
              <a:ext cx="49" cy="39"/>
            </a:xfrm>
            <a:custGeom>
              <a:avLst/>
              <a:gdLst>
                <a:gd name="T0" fmla="*/ 3 w 96"/>
                <a:gd name="T1" fmla="*/ 0 h 78"/>
                <a:gd name="T2" fmla="*/ 0 w 96"/>
                <a:gd name="T3" fmla="*/ 2 h 78"/>
                <a:gd name="T4" fmla="*/ 1 w 96"/>
                <a:gd name="T5" fmla="*/ 3 h 78"/>
                <a:gd name="T6" fmla="*/ 3 w 96"/>
                <a:gd name="T7" fmla="*/ 3 h 78"/>
                <a:gd name="T8" fmla="*/ 4 w 96"/>
                <a:gd name="T9" fmla="*/ 2 h 78"/>
                <a:gd name="T10" fmla="*/ 3 w 96"/>
                <a:gd name="T11" fmla="*/ 0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78">
                  <a:moveTo>
                    <a:pt x="69" y="0"/>
                  </a:moveTo>
                  <a:lnTo>
                    <a:pt x="0" y="46"/>
                  </a:lnTo>
                  <a:lnTo>
                    <a:pt x="4" y="78"/>
                  </a:lnTo>
                  <a:lnTo>
                    <a:pt x="64" y="74"/>
                  </a:lnTo>
                  <a:lnTo>
                    <a:pt x="96" y="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7A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Freeform 52"/>
            <p:cNvSpPr>
              <a:spLocks/>
            </p:cNvSpPr>
            <p:nvPr/>
          </p:nvSpPr>
          <p:spPr bwMode="auto">
            <a:xfrm>
              <a:off x="4606" y="1902"/>
              <a:ext cx="110" cy="159"/>
            </a:xfrm>
            <a:custGeom>
              <a:avLst/>
              <a:gdLst>
                <a:gd name="T0" fmla="*/ 0 w 221"/>
                <a:gd name="T1" fmla="*/ 5 h 317"/>
                <a:gd name="T2" fmla="*/ 0 w 221"/>
                <a:gd name="T3" fmla="*/ 3 h 317"/>
                <a:gd name="T4" fmla="*/ 0 w 221"/>
                <a:gd name="T5" fmla="*/ 1 h 317"/>
                <a:gd name="T6" fmla="*/ 2 w 221"/>
                <a:gd name="T7" fmla="*/ 0 h 317"/>
                <a:gd name="T8" fmla="*/ 3 w 221"/>
                <a:gd name="T9" fmla="*/ 1 h 317"/>
                <a:gd name="T10" fmla="*/ 3 w 221"/>
                <a:gd name="T11" fmla="*/ 1 h 317"/>
                <a:gd name="T12" fmla="*/ 3 w 221"/>
                <a:gd name="T13" fmla="*/ 1 h 317"/>
                <a:gd name="T14" fmla="*/ 3 w 221"/>
                <a:gd name="T15" fmla="*/ 1 h 317"/>
                <a:gd name="T16" fmla="*/ 4 w 221"/>
                <a:gd name="T17" fmla="*/ 2 h 317"/>
                <a:gd name="T18" fmla="*/ 4 w 221"/>
                <a:gd name="T19" fmla="*/ 2 h 317"/>
                <a:gd name="T20" fmla="*/ 4 w 221"/>
                <a:gd name="T21" fmla="*/ 3 h 317"/>
                <a:gd name="T22" fmla="*/ 4 w 221"/>
                <a:gd name="T23" fmla="*/ 3 h 317"/>
                <a:gd name="T24" fmla="*/ 3 w 221"/>
                <a:gd name="T25" fmla="*/ 4 h 317"/>
                <a:gd name="T26" fmla="*/ 3 w 221"/>
                <a:gd name="T27" fmla="*/ 5 h 317"/>
                <a:gd name="T28" fmla="*/ 5 w 221"/>
                <a:gd name="T29" fmla="*/ 5 h 317"/>
                <a:gd name="T30" fmla="*/ 6 w 221"/>
                <a:gd name="T31" fmla="*/ 6 h 317"/>
                <a:gd name="T32" fmla="*/ 6 w 221"/>
                <a:gd name="T33" fmla="*/ 8 h 317"/>
                <a:gd name="T34" fmla="*/ 6 w 221"/>
                <a:gd name="T35" fmla="*/ 10 h 317"/>
                <a:gd name="T36" fmla="*/ 5 w 221"/>
                <a:gd name="T37" fmla="*/ 10 h 317"/>
                <a:gd name="T38" fmla="*/ 4 w 221"/>
                <a:gd name="T39" fmla="*/ 9 h 317"/>
                <a:gd name="T40" fmla="*/ 3 w 221"/>
                <a:gd name="T41" fmla="*/ 9 h 317"/>
                <a:gd name="T42" fmla="*/ 2 w 221"/>
                <a:gd name="T43" fmla="*/ 8 h 317"/>
                <a:gd name="T44" fmla="*/ 2 w 221"/>
                <a:gd name="T45" fmla="*/ 7 h 317"/>
                <a:gd name="T46" fmla="*/ 1 w 221"/>
                <a:gd name="T47" fmla="*/ 7 h 317"/>
                <a:gd name="T48" fmla="*/ 1 w 221"/>
                <a:gd name="T49" fmla="*/ 6 h 317"/>
                <a:gd name="T50" fmla="*/ 0 w 221"/>
                <a:gd name="T51" fmla="*/ 5 h 3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1" h="317">
                  <a:moveTo>
                    <a:pt x="21" y="145"/>
                  </a:moveTo>
                  <a:lnTo>
                    <a:pt x="0" y="65"/>
                  </a:lnTo>
                  <a:lnTo>
                    <a:pt x="9" y="18"/>
                  </a:lnTo>
                  <a:lnTo>
                    <a:pt x="94" y="0"/>
                  </a:lnTo>
                  <a:lnTo>
                    <a:pt x="103" y="4"/>
                  </a:lnTo>
                  <a:lnTo>
                    <a:pt x="110" y="10"/>
                  </a:lnTo>
                  <a:lnTo>
                    <a:pt x="117" y="17"/>
                  </a:lnTo>
                  <a:lnTo>
                    <a:pt x="124" y="26"/>
                  </a:lnTo>
                  <a:lnTo>
                    <a:pt x="130" y="37"/>
                  </a:lnTo>
                  <a:lnTo>
                    <a:pt x="136" y="50"/>
                  </a:lnTo>
                  <a:lnTo>
                    <a:pt x="141" y="68"/>
                  </a:lnTo>
                  <a:lnTo>
                    <a:pt x="147" y="87"/>
                  </a:lnTo>
                  <a:lnTo>
                    <a:pt x="102" y="121"/>
                  </a:lnTo>
                  <a:lnTo>
                    <a:pt x="119" y="148"/>
                  </a:lnTo>
                  <a:lnTo>
                    <a:pt x="167" y="144"/>
                  </a:lnTo>
                  <a:lnTo>
                    <a:pt x="198" y="175"/>
                  </a:lnTo>
                  <a:lnTo>
                    <a:pt x="221" y="227"/>
                  </a:lnTo>
                  <a:lnTo>
                    <a:pt x="193" y="317"/>
                  </a:lnTo>
                  <a:lnTo>
                    <a:pt x="161" y="305"/>
                  </a:lnTo>
                  <a:lnTo>
                    <a:pt x="132" y="288"/>
                  </a:lnTo>
                  <a:lnTo>
                    <a:pt x="108" y="268"/>
                  </a:lnTo>
                  <a:lnTo>
                    <a:pt x="85" y="246"/>
                  </a:lnTo>
                  <a:lnTo>
                    <a:pt x="66" y="222"/>
                  </a:lnTo>
                  <a:lnTo>
                    <a:pt x="49" y="197"/>
                  </a:lnTo>
                  <a:lnTo>
                    <a:pt x="34" y="170"/>
                  </a:lnTo>
                  <a:lnTo>
                    <a:pt x="21" y="145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Freeform 53"/>
            <p:cNvSpPr>
              <a:spLocks/>
            </p:cNvSpPr>
            <p:nvPr/>
          </p:nvSpPr>
          <p:spPr bwMode="auto">
            <a:xfrm>
              <a:off x="4616" y="1908"/>
              <a:ext cx="89" cy="145"/>
            </a:xfrm>
            <a:custGeom>
              <a:avLst/>
              <a:gdLst>
                <a:gd name="T0" fmla="*/ 0 w 178"/>
                <a:gd name="T1" fmla="*/ 3 h 289"/>
                <a:gd name="T2" fmla="*/ 1 w 178"/>
                <a:gd name="T3" fmla="*/ 2 h 289"/>
                <a:gd name="T4" fmla="*/ 2 w 178"/>
                <a:gd name="T5" fmla="*/ 0 h 289"/>
                <a:gd name="T6" fmla="*/ 4 w 178"/>
                <a:gd name="T7" fmla="*/ 2 h 289"/>
                <a:gd name="T8" fmla="*/ 2 w 178"/>
                <a:gd name="T9" fmla="*/ 3 h 289"/>
                <a:gd name="T10" fmla="*/ 3 w 178"/>
                <a:gd name="T11" fmla="*/ 5 h 289"/>
                <a:gd name="T12" fmla="*/ 5 w 178"/>
                <a:gd name="T13" fmla="*/ 5 h 289"/>
                <a:gd name="T14" fmla="*/ 6 w 178"/>
                <a:gd name="T15" fmla="*/ 7 h 289"/>
                <a:gd name="T16" fmla="*/ 5 w 178"/>
                <a:gd name="T17" fmla="*/ 10 h 289"/>
                <a:gd name="T18" fmla="*/ 3 w 178"/>
                <a:gd name="T19" fmla="*/ 8 h 289"/>
                <a:gd name="T20" fmla="*/ 1 w 178"/>
                <a:gd name="T21" fmla="*/ 6 h 289"/>
                <a:gd name="T22" fmla="*/ 0 w 178"/>
                <a:gd name="T23" fmla="*/ 3 h 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8" h="289">
                  <a:moveTo>
                    <a:pt x="0" y="94"/>
                  </a:moveTo>
                  <a:lnTo>
                    <a:pt x="4" y="35"/>
                  </a:lnTo>
                  <a:lnTo>
                    <a:pt x="49" y="0"/>
                  </a:lnTo>
                  <a:lnTo>
                    <a:pt x="105" y="49"/>
                  </a:lnTo>
                  <a:lnTo>
                    <a:pt x="53" y="94"/>
                  </a:lnTo>
                  <a:lnTo>
                    <a:pt x="78" y="145"/>
                  </a:lnTo>
                  <a:lnTo>
                    <a:pt x="136" y="145"/>
                  </a:lnTo>
                  <a:lnTo>
                    <a:pt x="178" y="201"/>
                  </a:lnTo>
                  <a:lnTo>
                    <a:pt x="159" y="289"/>
                  </a:lnTo>
                  <a:lnTo>
                    <a:pt x="87" y="239"/>
                  </a:lnTo>
                  <a:lnTo>
                    <a:pt x="29" y="163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C98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Freeform 54"/>
            <p:cNvSpPr>
              <a:spLocks/>
            </p:cNvSpPr>
            <p:nvPr/>
          </p:nvSpPr>
          <p:spPr bwMode="auto">
            <a:xfrm>
              <a:off x="4724" y="2045"/>
              <a:ext cx="103" cy="205"/>
            </a:xfrm>
            <a:custGeom>
              <a:avLst/>
              <a:gdLst>
                <a:gd name="T0" fmla="*/ 5 w 206"/>
                <a:gd name="T1" fmla="*/ 0 h 410"/>
                <a:gd name="T2" fmla="*/ 3 w 206"/>
                <a:gd name="T3" fmla="*/ 1 h 410"/>
                <a:gd name="T4" fmla="*/ 2 w 206"/>
                <a:gd name="T5" fmla="*/ 1 h 410"/>
                <a:gd name="T6" fmla="*/ 2 w 206"/>
                <a:gd name="T7" fmla="*/ 1 h 410"/>
                <a:gd name="T8" fmla="*/ 1 w 206"/>
                <a:gd name="T9" fmla="*/ 2 h 410"/>
                <a:gd name="T10" fmla="*/ 1 w 206"/>
                <a:gd name="T11" fmla="*/ 2 h 410"/>
                <a:gd name="T12" fmla="*/ 1 w 206"/>
                <a:gd name="T13" fmla="*/ 3 h 410"/>
                <a:gd name="T14" fmla="*/ 1 w 206"/>
                <a:gd name="T15" fmla="*/ 4 h 410"/>
                <a:gd name="T16" fmla="*/ 0 w 206"/>
                <a:gd name="T17" fmla="*/ 6 h 410"/>
                <a:gd name="T18" fmla="*/ 2 w 206"/>
                <a:gd name="T19" fmla="*/ 9 h 410"/>
                <a:gd name="T20" fmla="*/ 2 w 206"/>
                <a:gd name="T21" fmla="*/ 11 h 410"/>
                <a:gd name="T22" fmla="*/ 2 w 206"/>
                <a:gd name="T23" fmla="*/ 13 h 410"/>
                <a:gd name="T24" fmla="*/ 6 w 206"/>
                <a:gd name="T25" fmla="*/ 9 h 410"/>
                <a:gd name="T26" fmla="*/ 7 w 206"/>
                <a:gd name="T27" fmla="*/ 7 h 410"/>
                <a:gd name="T28" fmla="*/ 7 w 206"/>
                <a:gd name="T29" fmla="*/ 6 h 410"/>
                <a:gd name="T30" fmla="*/ 7 w 206"/>
                <a:gd name="T31" fmla="*/ 5 h 410"/>
                <a:gd name="T32" fmla="*/ 7 w 206"/>
                <a:gd name="T33" fmla="*/ 4 h 410"/>
                <a:gd name="T34" fmla="*/ 7 w 206"/>
                <a:gd name="T35" fmla="*/ 3 h 410"/>
                <a:gd name="T36" fmla="*/ 7 w 206"/>
                <a:gd name="T37" fmla="*/ 3 h 410"/>
                <a:gd name="T38" fmla="*/ 6 w 206"/>
                <a:gd name="T39" fmla="*/ 2 h 410"/>
                <a:gd name="T40" fmla="*/ 6 w 206"/>
                <a:gd name="T41" fmla="*/ 1 h 410"/>
                <a:gd name="T42" fmla="*/ 5 w 206"/>
                <a:gd name="T43" fmla="*/ 0 h 41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6" h="410">
                  <a:moveTo>
                    <a:pt x="132" y="0"/>
                  </a:moveTo>
                  <a:lnTo>
                    <a:pt x="92" y="7"/>
                  </a:lnTo>
                  <a:lnTo>
                    <a:pt x="60" y="17"/>
                  </a:lnTo>
                  <a:lnTo>
                    <a:pt x="37" y="27"/>
                  </a:lnTo>
                  <a:lnTo>
                    <a:pt x="21" y="42"/>
                  </a:lnTo>
                  <a:lnTo>
                    <a:pt x="9" y="61"/>
                  </a:lnTo>
                  <a:lnTo>
                    <a:pt x="3" y="88"/>
                  </a:lnTo>
                  <a:lnTo>
                    <a:pt x="1" y="121"/>
                  </a:lnTo>
                  <a:lnTo>
                    <a:pt x="0" y="163"/>
                  </a:lnTo>
                  <a:lnTo>
                    <a:pt x="48" y="270"/>
                  </a:lnTo>
                  <a:lnTo>
                    <a:pt x="64" y="339"/>
                  </a:lnTo>
                  <a:lnTo>
                    <a:pt x="63" y="410"/>
                  </a:lnTo>
                  <a:lnTo>
                    <a:pt x="165" y="271"/>
                  </a:lnTo>
                  <a:lnTo>
                    <a:pt x="200" y="207"/>
                  </a:lnTo>
                  <a:lnTo>
                    <a:pt x="204" y="172"/>
                  </a:lnTo>
                  <a:lnTo>
                    <a:pt x="206" y="141"/>
                  </a:lnTo>
                  <a:lnTo>
                    <a:pt x="206" y="113"/>
                  </a:lnTo>
                  <a:lnTo>
                    <a:pt x="203" y="88"/>
                  </a:lnTo>
                  <a:lnTo>
                    <a:pt x="195" y="65"/>
                  </a:lnTo>
                  <a:lnTo>
                    <a:pt x="182" y="43"/>
                  </a:lnTo>
                  <a:lnTo>
                    <a:pt x="161" y="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44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55"/>
            <p:cNvSpPr>
              <a:spLocks/>
            </p:cNvSpPr>
            <p:nvPr/>
          </p:nvSpPr>
          <p:spPr bwMode="auto">
            <a:xfrm>
              <a:off x="4739" y="2062"/>
              <a:ext cx="90" cy="145"/>
            </a:xfrm>
            <a:custGeom>
              <a:avLst/>
              <a:gdLst>
                <a:gd name="T0" fmla="*/ 5 w 181"/>
                <a:gd name="T1" fmla="*/ 5 h 290"/>
                <a:gd name="T2" fmla="*/ 4 w 181"/>
                <a:gd name="T3" fmla="*/ 3 h 290"/>
                <a:gd name="T4" fmla="*/ 4 w 181"/>
                <a:gd name="T5" fmla="*/ 1 h 290"/>
                <a:gd name="T6" fmla="*/ 2 w 181"/>
                <a:gd name="T7" fmla="*/ 1 h 290"/>
                <a:gd name="T8" fmla="*/ 1 w 181"/>
                <a:gd name="T9" fmla="*/ 0 h 290"/>
                <a:gd name="T10" fmla="*/ 0 w 181"/>
                <a:gd name="T11" fmla="*/ 1 h 290"/>
                <a:gd name="T12" fmla="*/ 0 w 181"/>
                <a:gd name="T13" fmla="*/ 1 h 290"/>
                <a:gd name="T14" fmla="*/ 0 w 181"/>
                <a:gd name="T15" fmla="*/ 2 h 290"/>
                <a:gd name="T16" fmla="*/ 0 w 181"/>
                <a:gd name="T17" fmla="*/ 3 h 290"/>
                <a:gd name="T18" fmla="*/ 0 w 181"/>
                <a:gd name="T19" fmla="*/ 4 h 290"/>
                <a:gd name="T20" fmla="*/ 1 w 181"/>
                <a:gd name="T21" fmla="*/ 6 h 290"/>
                <a:gd name="T22" fmla="*/ 3 w 181"/>
                <a:gd name="T23" fmla="*/ 10 h 290"/>
                <a:gd name="T24" fmla="*/ 4 w 181"/>
                <a:gd name="T25" fmla="*/ 7 h 290"/>
                <a:gd name="T26" fmla="*/ 4 w 181"/>
                <a:gd name="T27" fmla="*/ 7 h 290"/>
                <a:gd name="T28" fmla="*/ 5 w 181"/>
                <a:gd name="T29" fmla="*/ 6 h 290"/>
                <a:gd name="T30" fmla="*/ 5 w 181"/>
                <a:gd name="T31" fmla="*/ 5 h 290"/>
                <a:gd name="T32" fmla="*/ 5 w 181"/>
                <a:gd name="T33" fmla="*/ 5 h 2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" h="290">
                  <a:moveTo>
                    <a:pt x="181" y="138"/>
                  </a:moveTo>
                  <a:lnTo>
                    <a:pt x="158" y="68"/>
                  </a:lnTo>
                  <a:lnTo>
                    <a:pt x="130" y="17"/>
                  </a:lnTo>
                  <a:lnTo>
                    <a:pt x="85" y="1"/>
                  </a:lnTo>
                  <a:lnTo>
                    <a:pt x="51" y="0"/>
                  </a:lnTo>
                  <a:lnTo>
                    <a:pt x="24" y="11"/>
                  </a:lnTo>
                  <a:lnTo>
                    <a:pt x="7" y="32"/>
                  </a:lnTo>
                  <a:lnTo>
                    <a:pt x="0" y="60"/>
                  </a:lnTo>
                  <a:lnTo>
                    <a:pt x="3" y="93"/>
                  </a:lnTo>
                  <a:lnTo>
                    <a:pt x="18" y="128"/>
                  </a:lnTo>
                  <a:lnTo>
                    <a:pt x="42" y="162"/>
                  </a:lnTo>
                  <a:lnTo>
                    <a:pt x="99" y="290"/>
                  </a:lnTo>
                  <a:lnTo>
                    <a:pt x="148" y="205"/>
                  </a:lnTo>
                  <a:lnTo>
                    <a:pt x="153" y="194"/>
                  </a:lnTo>
                  <a:lnTo>
                    <a:pt x="165" y="173"/>
                  </a:lnTo>
                  <a:lnTo>
                    <a:pt x="176" y="149"/>
                  </a:lnTo>
                  <a:lnTo>
                    <a:pt x="181" y="138"/>
                  </a:lnTo>
                  <a:close/>
                </a:path>
              </a:pathLst>
            </a:custGeom>
            <a:solidFill>
              <a:srgbClr val="C98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Freeform 56"/>
            <p:cNvSpPr>
              <a:spLocks/>
            </p:cNvSpPr>
            <p:nvPr/>
          </p:nvSpPr>
          <p:spPr bwMode="auto">
            <a:xfrm>
              <a:off x="4545" y="1805"/>
              <a:ext cx="150" cy="86"/>
            </a:xfrm>
            <a:custGeom>
              <a:avLst/>
              <a:gdLst>
                <a:gd name="T0" fmla="*/ 0 w 299"/>
                <a:gd name="T1" fmla="*/ 0 h 174"/>
                <a:gd name="T2" fmla="*/ 2 w 299"/>
                <a:gd name="T3" fmla="*/ 2 h 174"/>
                <a:gd name="T4" fmla="*/ 2 w 299"/>
                <a:gd name="T5" fmla="*/ 3 h 174"/>
                <a:gd name="T6" fmla="*/ 3 w 299"/>
                <a:gd name="T7" fmla="*/ 3 h 174"/>
                <a:gd name="T8" fmla="*/ 3 w 299"/>
                <a:gd name="T9" fmla="*/ 4 h 174"/>
                <a:gd name="T10" fmla="*/ 3 w 299"/>
                <a:gd name="T11" fmla="*/ 4 h 174"/>
                <a:gd name="T12" fmla="*/ 4 w 299"/>
                <a:gd name="T13" fmla="*/ 4 h 174"/>
                <a:gd name="T14" fmla="*/ 4 w 299"/>
                <a:gd name="T15" fmla="*/ 4 h 174"/>
                <a:gd name="T16" fmla="*/ 4 w 299"/>
                <a:gd name="T17" fmla="*/ 5 h 174"/>
                <a:gd name="T18" fmla="*/ 5 w 299"/>
                <a:gd name="T19" fmla="*/ 5 h 174"/>
                <a:gd name="T20" fmla="*/ 5 w 299"/>
                <a:gd name="T21" fmla="*/ 5 h 174"/>
                <a:gd name="T22" fmla="*/ 6 w 299"/>
                <a:gd name="T23" fmla="*/ 5 h 174"/>
                <a:gd name="T24" fmla="*/ 6 w 299"/>
                <a:gd name="T25" fmla="*/ 5 h 174"/>
                <a:gd name="T26" fmla="*/ 7 w 299"/>
                <a:gd name="T27" fmla="*/ 5 h 174"/>
                <a:gd name="T28" fmla="*/ 7 w 299"/>
                <a:gd name="T29" fmla="*/ 5 h 174"/>
                <a:gd name="T30" fmla="*/ 8 w 299"/>
                <a:gd name="T31" fmla="*/ 5 h 174"/>
                <a:gd name="T32" fmla="*/ 8 w 299"/>
                <a:gd name="T33" fmla="*/ 5 h 174"/>
                <a:gd name="T34" fmla="*/ 9 w 299"/>
                <a:gd name="T35" fmla="*/ 5 h 174"/>
                <a:gd name="T36" fmla="*/ 9 w 299"/>
                <a:gd name="T37" fmla="*/ 4 h 174"/>
                <a:gd name="T38" fmla="*/ 9 w 299"/>
                <a:gd name="T39" fmla="*/ 4 h 174"/>
                <a:gd name="T40" fmla="*/ 10 w 299"/>
                <a:gd name="T41" fmla="*/ 3 h 174"/>
                <a:gd name="T42" fmla="*/ 10 w 299"/>
                <a:gd name="T43" fmla="*/ 3 h 174"/>
                <a:gd name="T44" fmla="*/ 10 w 299"/>
                <a:gd name="T45" fmla="*/ 3 h 174"/>
                <a:gd name="T46" fmla="*/ 10 w 299"/>
                <a:gd name="T47" fmla="*/ 3 h 174"/>
                <a:gd name="T48" fmla="*/ 10 w 299"/>
                <a:gd name="T49" fmla="*/ 2 h 174"/>
                <a:gd name="T50" fmla="*/ 9 w 299"/>
                <a:gd name="T51" fmla="*/ 2 h 174"/>
                <a:gd name="T52" fmla="*/ 9 w 299"/>
                <a:gd name="T53" fmla="*/ 1 h 174"/>
                <a:gd name="T54" fmla="*/ 9 w 299"/>
                <a:gd name="T55" fmla="*/ 1 h 174"/>
                <a:gd name="T56" fmla="*/ 8 w 299"/>
                <a:gd name="T57" fmla="*/ 1 h 174"/>
                <a:gd name="T58" fmla="*/ 8 w 299"/>
                <a:gd name="T59" fmla="*/ 1 h 174"/>
                <a:gd name="T60" fmla="*/ 7 w 299"/>
                <a:gd name="T61" fmla="*/ 1 h 174"/>
                <a:gd name="T62" fmla="*/ 7 w 299"/>
                <a:gd name="T63" fmla="*/ 0 h 174"/>
                <a:gd name="T64" fmla="*/ 6 w 299"/>
                <a:gd name="T65" fmla="*/ 0 h 174"/>
                <a:gd name="T66" fmla="*/ 6 w 299"/>
                <a:gd name="T67" fmla="*/ 0 h 174"/>
                <a:gd name="T68" fmla="*/ 5 w 299"/>
                <a:gd name="T69" fmla="*/ 0 h 174"/>
                <a:gd name="T70" fmla="*/ 4 w 299"/>
                <a:gd name="T71" fmla="*/ 0 h 174"/>
                <a:gd name="T72" fmla="*/ 4 w 299"/>
                <a:gd name="T73" fmla="*/ 0 h 174"/>
                <a:gd name="T74" fmla="*/ 3 w 299"/>
                <a:gd name="T75" fmla="*/ 0 h 174"/>
                <a:gd name="T76" fmla="*/ 2 w 299"/>
                <a:gd name="T77" fmla="*/ 0 h 174"/>
                <a:gd name="T78" fmla="*/ 2 w 299"/>
                <a:gd name="T79" fmla="*/ 0 h 174"/>
                <a:gd name="T80" fmla="*/ 1 w 299"/>
                <a:gd name="T81" fmla="*/ 0 h 174"/>
                <a:gd name="T82" fmla="*/ 0 w 299"/>
                <a:gd name="T83" fmla="*/ 0 h 17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9" h="174">
                  <a:moveTo>
                    <a:pt x="0" y="6"/>
                  </a:moveTo>
                  <a:lnTo>
                    <a:pt x="51" y="92"/>
                  </a:lnTo>
                  <a:lnTo>
                    <a:pt x="62" y="108"/>
                  </a:lnTo>
                  <a:lnTo>
                    <a:pt x="72" y="123"/>
                  </a:lnTo>
                  <a:lnTo>
                    <a:pt x="83" y="135"/>
                  </a:lnTo>
                  <a:lnTo>
                    <a:pt x="94" y="145"/>
                  </a:lnTo>
                  <a:lnTo>
                    <a:pt x="104" y="154"/>
                  </a:lnTo>
                  <a:lnTo>
                    <a:pt x="116" y="160"/>
                  </a:lnTo>
                  <a:lnTo>
                    <a:pt x="128" y="166"/>
                  </a:lnTo>
                  <a:lnTo>
                    <a:pt x="140" y="169"/>
                  </a:lnTo>
                  <a:lnTo>
                    <a:pt x="153" y="172"/>
                  </a:lnTo>
                  <a:lnTo>
                    <a:pt x="166" y="174"/>
                  </a:lnTo>
                  <a:lnTo>
                    <a:pt x="179" y="174"/>
                  </a:lnTo>
                  <a:lnTo>
                    <a:pt x="194" y="174"/>
                  </a:lnTo>
                  <a:lnTo>
                    <a:pt x="210" y="173"/>
                  </a:lnTo>
                  <a:lnTo>
                    <a:pt x="227" y="170"/>
                  </a:lnTo>
                  <a:lnTo>
                    <a:pt x="245" y="168"/>
                  </a:lnTo>
                  <a:lnTo>
                    <a:pt x="263" y="166"/>
                  </a:lnTo>
                  <a:lnTo>
                    <a:pt x="275" y="150"/>
                  </a:lnTo>
                  <a:lnTo>
                    <a:pt x="284" y="137"/>
                  </a:lnTo>
                  <a:lnTo>
                    <a:pt x="292" y="127"/>
                  </a:lnTo>
                  <a:lnTo>
                    <a:pt x="298" y="118"/>
                  </a:lnTo>
                  <a:lnTo>
                    <a:pt x="299" y="108"/>
                  </a:lnTo>
                  <a:lnTo>
                    <a:pt x="298" y="98"/>
                  </a:lnTo>
                  <a:lnTo>
                    <a:pt x="292" y="85"/>
                  </a:lnTo>
                  <a:lnTo>
                    <a:pt x="283" y="69"/>
                  </a:lnTo>
                  <a:lnTo>
                    <a:pt x="274" y="62"/>
                  </a:lnTo>
                  <a:lnTo>
                    <a:pt x="263" y="55"/>
                  </a:lnTo>
                  <a:lnTo>
                    <a:pt x="250" y="48"/>
                  </a:lnTo>
                  <a:lnTo>
                    <a:pt x="235" y="41"/>
                  </a:lnTo>
                  <a:lnTo>
                    <a:pt x="219" y="35"/>
                  </a:lnTo>
                  <a:lnTo>
                    <a:pt x="200" y="29"/>
                  </a:lnTo>
                  <a:lnTo>
                    <a:pt x="182" y="22"/>
                  </a:lnTo>
                  <a:lnTo>
                    <a:pt x="162" y="16"/>
                  </a:lnTo>
                  <a:lnTo>
                    <a:pt x="141" y="12"/>
                  </a:lnTo>
                  <a:lnTo>
                    <a:pt x="121" y="7"/>
                  </a:lnTo>
                  <a:lnTo>
                    <a:pt x="99" y="3"/>
                  </a:lnTo>
                  <a:lnTo>
                    <a:pt x="78" y="1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18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75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Freeform 57"/>
            <p:cNvSpPr>
              <a:spLocks/>
            </p:cNvSpPr>
            <p:nvPr/>
          </p:nvSpPr>
          <p:spPr bwMode="auto">
            <a:xfrm>
              <a:off x="4569" y="1812"/>
              <a:ext cx="113" cy="71"/>
            </a:xfrm>
            <a:custGeom>
              <a:avLst/>
              <a:gdLst>
                <a:gd name="T0" fmla="*/ 8 w 225"/>
                <a:gd name="T1" fmla="*/ 2 h 142"/>
                <a:gd name="T2" fmla="*/ 8 w 225"/>
                <a:gd name="T3" fmla="*/ 3 h 142"/>
                <a:gd name="T4" fmla="*/ 7 w 225"/>
                <a:gd name="T5" fmla="*/ 4 h 142"/>
                <a:gd name="T6" fmla="*/ 7 w 225"/>
                <a:gd name="T7" fmla="*/ 4 h 142"/>
                <a:gd name="T8" fmla="*/ 6 w 225"/>
                <a:gd name="T9" fmla="*/ 5 h 142"/>
                <a:gd name="T10" fmla="*/ 5 w 225"/>
                <a:gd name="T11" fmla="*/ 5 h 142"/>
                <a:gd name="T12" fmla="*/ 5 w 225"/>
                <a:gd name="T13" fmla="*/ 5 h 142"/>
                <a:gd name="T14" fmla="*/ 4 w 225"/>
                <a:gd name="T15" fmla="*/ 5 h 142"/>
                <a:gd name="T16" fmla="*/ 3 w 225"/>
                <a:gd name="T17" fmla="*/ 5 h 142"/>
                <a:gd name="T18" fmla="*/ 1 w 225"/>
                <a:gd name="T19" fmla="*/ 3 h 142"/>
                <a:gd name="T20" fmla="*/ 1 w 225"/>
                <a:gd name="T21" fmla="*/ 2 h 142"/>
                <a:gd name="T22" fmla="*/ 1 w 225"/>
                <a:gd name="T23" fmla="*/ 2 h 142"/>
                <a:gd name="T24" fmla="*/ 0 w 225"/>
                <a:gd name="T25" fmla="*/ 1 h 142"/>
                <a:gd name="T26" fmla="*/ 1 w 225"/>
                <a:gd name="T27" fmla="*/ 1 h 142"/>
                <a:gd name="T28" fmla="*/ 1 w 225"/>
                <a:gd name="T29" fmla="*/ 1 h 142"/>
                <a:gd name="T30" fmla="*/ 1 w 225"/>
                <a:gd name="T31" fmla="*/ 0 h 142"/>
                <a:gd name="T32" fmla="*/ 1 w 225"/>
                <a:gd name="T33" fmla="*/ 1 h 142"/>
                <a:gd name="T34" fmla="*/ 2 w 225"/>
                <a:gd name="T35" fmla="*/ 1 h 142"/>
                <a:gd name="T36" fmla="*/ 5 w 225"/>
                <a:gd name="T37" fmla="*/ 1 h 142"/>
                <a:gd name="T38" fmla="*/ 5 w 225"/>
                <a:gd name="T39" fmla="*/ 1 h 142"/>
                <a:gd name="T40" fmla="*/ 5 w 225"/>
                <a:gd name="T41" fmla="*/ 1 h 142"/>
                <a:gd name="T42" fmla="*/ 6 w 225"/>
                <a:gd name="T43" fmla="*/ 2 h 142"/>
                <a:gd name="T44" fmla="*/ 6 w 225"/>
                <a:gd name="T45" fmla="*/ 2 h 142"/>
                <a:gd name="T46" fmla="*/ 7 w 225"/>
                <a:gd name="T47" fmla="*/ 2 h 142"/>
                <a:gd name="T48" fmla="*/ 7 w 225"/>
                <a:gd name="T49" fmla="*/ 2 h 142"/>
                <a:gd name="T50" fmla="*/ 7 w 225"/>
                <a:gd name="T51" fmla="*/ 2 h 142"/>
                <a:gd name="T52" fmla="*/ 8 w 225"/>
                <a:gd name="T53" fmla="*/ 2 h 1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5" h="142">
                  <a:moveTo>
                    <a:pt x="225" y="60"/>
                  </a:moveTo>
                  <a:lnTo>
                    <a:pt x="225" y="85"/>
                  </a:lnTo>
                  <a:lnTo>
                    <a:pt x="217" y="106"/>
                  </a:lnTo>
                  <a:lnTo>
                    <a:pt x="203" y="122"/>
                  </a:lnTo>
                  <a:lnTo>
                    <a:pt x="183" y="134"/>
                  </a:lnTo>
                  <a:lnTo>
                    <a:pt x="160" y="139"/>
                  </a:lnTo>
                  <a:lnTo>
                    <a:pt x="135" y="142"/>
                  </a:lnTo>
                  <a:lnTo>
                    <a:pt x="111" y="139"/>
                  </a:lnTo>
                  <a:lnTo>
                    <a:pt x="89" y="132"/>
                  </a:lnTo>
                  <a:lnTo>
                    <a:pt x="21" y="78"/>
                  </a:lnTo>
                  <a:lnTo>
                    <a:pt x="9" y="56"/>
                  </a:lnTo>
                  <a:lnTo>
                    <a:pt x="2" y="38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8" y="5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1" y="6"/>
                  </a:lnTo>
                  <a:lnTo>
                    <a:pt x="133" y="23"/>
                  </a:lnTo>
                  <a:lnTo>
                    <a:pt x="137" y="24"/>
                  </a:lnTo>
                  <a:lnTo>
                    <a:pt x="148" y="29"/>
                  </a:lnTo>
                  <a:lnTo>
                    <a:pt x="162" y="35"/>
                  </a:lnTo>
                  <a:lnTo>
                    <a:pt x="181" y="41"/>
                  </a:lnTo>
                  <a:lnTo>
                    <a:pt x="197" y="48"/>
                  </a:lnTo>
                  <a:lnTo>
                    <a:pt x="212" y="54"/>
                  </a:lnTo>
                  <a:lnTo>
                    <a:pt x="222" y="59"/>
                  </a:lnTo>
                  <a:lnTo>
                    <a:pt x="225" y="60"/>
                  </a:lnTo>
                  <a:close/>
                </a:path>
              </a:pathLst>
            </a:custGeom>
            <a:solidFill>
              <a:srgbClr val="C69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Freeform 58"/>
            <p:cNvSpPr>
              <a:spLocks/>
            </p:cNvSpPr>
            <p:nvPr/>
          </p:nvSpPr>
          <p:spPr bwMode="auto">
            <a:xfrm>
              <a:off x="4587" y="1824"/>
              <a:ext cx="82" cy="51"/>
            </a:xfrm>
            <a:custGeom>
              <a:avLst/>
              <a:gdLst>
                <a:gd name="T0" fmla="*/ 6 w 163"/>
                <a:gd name="T1" fmla="*/ 1 h 103"/>
                <a:gd name="T2" fmla="*/ 6 w 163"/>
                <a:gd name="T3" fmla="*/ 1 h 103"/>
                <a:gd name="T4" fmla="*/ 5 w 163"/>
                <a:gd name="T5" fmla="*/ 2 h 103"/>
                <a:gd name="T6" fmla="*/ 5 w 163"/>
                <a:gd name="T7" fmla="*/ 2 h 103"/>
                <a:gd name="T8" fmla="*/ 5 w 163"/>
                <a:gd name="T9" fmla="*/ 3 h 103"/>
                <a:gd name="T10" fmla="*/ 4 w 163"/>
                <a:gd name="T11" fmla="*/ 3 h 103"/>
                <a:gd name="T12" fmla="*/ 4 w 163"/>
                <a:gd name="T13" fmla="*/ 3 h 103"/>
                <a:gd name="T14" fmla="*/ 3 w 163"/>
                <a:gd name="T15" fmla="*/ 3 h 103"/>
                <a:gd name="T16" fmla="*/ 3 w 163"/>
                <a:gd name="T17" fmla="*/ 3 h 103"/>
                <a:gd name="T18" fmla="*/ 1 w 163"/>
                <a:gd name="T19" fmla="*/ 1 h 103"/>
                <a:gd name="T20" fmla="*/ 1 w 163"/>
                <a:gd name="T21" fmla="*/ 1 h 103"/>
                <a:gd name="T22" fmla="*/ 1 w 163"/>
                <a:gd name="T23" fmla="*/ 0 h 103"/>
                <a:gd name="T24" fmla="*/ 0 w 163"/>
                <a:gd name="T25" fmla="*/ 0 h 103"/>
                <a:gd name="T26" fmla="*/ 1 w 163"/>
                <a:gd name="T27" fmla="*/ 0 h 103"/>
                <a:gd name="T28" fmla="*/ 1 w 163"/>
                <a:gd name="T29" fmla="*/ 0 h 103"/>
                <a:gd name="T30" fmla="*/ 1 w 163"/>
                <a:gd name="T31" fmla="*/ 0 h 103"/>
                <a:gd name="T32" fmla="*/ 1 w 163"/>
                <a:gd name="T33" fmla="*/ 0 h 103"/>
                <a:gd name="T34" fmla="*/ 2 w 163"/>
                <a:gd name="T35" fmla="*/ 0 h 103"/>
                <a:gd name="T36" fmla="*/ 3 w 163"/>
                <a:gd name="T37" fmla="*/ 0 h 103"/>
                <a:gd name="T38" fmla="*/ 4 w 163"/>
                <a:gd name="T39" fmla="*/ 0 h 103"/>
                <a:gd name="T40" fmla="*/ 4 w 163"/>
                <a:gd name="T41" fmla="*/ 0 h 103"/>
                <a:gd name="T42" fmla="*/ 4 w 163"/>
                <a:gd name="T43" fmla="*/ 0 h 103"/>
                <a:gd name="T44" fmla="*/ 5 w 163"/>
                <a:gd name="T45" fmla="*/ 0 h 103"/>
                <a:gd name="T46" fmla="*/ 5 w 163"/>
                <a:gd name="T47" fmla="*/ 1 h 103"/>
                <a:gd name="T48" fmla="*/ 5 w 163"/>
                <a:gd name="T49" fmla="*/ 1 h 103"/>
                <a:gd name="T50" fmla="*/ 6 w 163"/>
                <a:gd name="T51" fmla="*/ 1 h 103"/>
                <a:gd name="T52" fmla="*/ 6 w 163"/>
                <a:gd name="T53" fmla="*/ 1 h 10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3" h="103">
                  <a:moveTo>
                    <a:pt x="163" y="43"/>
                  </a:moveTo>
                  <a:lnTo>
                    <a:pt x="163" y="61"/>
                  </a:lnTo>
                  <a:lnTo>
                    <a:pt x="157" y="77"/>
                  </a:lnTo>
                  <a:lnTo>
                    <a:pt x="147" y="89"/>
                  </a:lnTo>
                  <a:lnTo>
                    <a:pt x="133" y="97"/>
                  </a:lnTo>
                  <a:lnTo>
                    <a:pt x="117" y="101"/>
                  </a:lnTo>
                  <a:lnTo>
                    <a:pt x="99" y="103"/>
                  </a:lnTo>
                  <a:lnTo>
                    <a:pt x="81" y="100"/>
                  </a:lnTo>
                  <a:lnTo>
                    <a:pt x="65" y="96"/>
                  </a:lnTo>
                  <a:lnTo>
                    <a:pt x="16" y="56"/>
                  </a:lnTo>
                  <a:lnTo>
                    <a:pt x="8" y="40"/>
                  </a:lnTo>
                  <a:lnTo>
                    <a:pt x="2" y="28"/>
                  </a:lnTo>
                  <a:lnTo>
                    <a:pt x="0" y="16"/>
                  </a:lnTo>
                  <a:lnTo>
                    <a:pt x="1" y="8"/>
                  </a:lnTo>
                  <a:lnTo>
                    <a:pt x="5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38" y="3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7" y="21"/>
                  </a:lnTo>
                  <a:lnTo>
                    <a:pt x="118" y="25"/>
                  </a:lnTo>
                  <a:lnTo>
                    <a:pt x="131" y="30"/>
                  </a:lnTo>
                  <a:lnTo>
                    <a:pt x="144" y="35"/>
                  </a:lnTo>
                  <a:lnTo>
                    <a:pt x="154" y="39"/>
                  </a:lnTo>
                  <a:lnTo>
                    <a:pt x="161" y="41"/>
                  </a:lnTo>
                  <a:lnTo>
                    <a:pt x="163" y="43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Freeform 59"/>
            <p:cNvSpPr>
              <a:spLocks/>
            </p:cNvSpPr>
            <p:nvPr/>
          </p:nvSpPr>
          <p:spPr bwMode="auto">
            <a:xfrm>
              <a:off x="4751" y="1856"/>
              <a:ext cx="57" cy="53"/>
            </a:xfrm>
            <a:custGeom>
              <a:avLst/>
              <a:gdLst>
                <a:gd name="T0" fmla="*/ 0 w 114"/>
                <a:gd name="T1" fmla="*/ 0 h 105"/>
                <a:gd name="T2" fmla="*/ 3 w 114"/>
                <a:gd name="T3" fmla="*/ 0 h 105"/>
                <a:gd name="T4" fmla="*/ 4 w 114"/>
                <a:gd name="T5" fmla="*/ 1 h 105"/>
                <a:gd name="T6" fmla="*/ 4 w 114"/>
                <a:gd name="T7" fmla="*/ 3 h 105"/>
                <a:gd name="T8" fmla="*/ 3 w 114"/>
                <a:gd name="T9" fmla="*/ 4 h 105"/>
                <a:gd name="T10" fmla="*/ 1 w 114"/>
                <a:gd name="T11" fmla="*/ 3 h 105"/>
                <a:gd name="T12" fmla="*/ 0 w 114"/>
                <a:gd name="T13" fmla="*/ 2 h 105"/>
                <a:gd name="T14" fmla="*/ 0 w 114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105">
                  <a:moveTo>
                    <a:pt x="0" y="0"/>
                  </a:moveTo>
                  <a:lnTo>
                    <a:pt x="65" y="0"/>
                  </a:lnTo>
                  <a:lnTo>
                    <a:pt x="113" y="24"/>
                  </a:lnTo>
                  <a:lnTo>
                    <a:pt x="114" y="82"/>
                  </a:lnTo>
                  <a:lnTo>
                    <a:pt x="78" y="105"/>
                  </a:lnTo>
                  <a:lnTo>
                    <a:pt x="23" y="73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Freeform 60"/>
            <p:cNvSpPr>
              <a:spLocks/>
            </p:cNvSpPr>
            <p:nvPr/>
          </p:nvSpPr>
          <p:spPr bwMode="auto">
            <a:xfrm>
              <a:off x="4822" y="1951"/>
              <a:ext cx="53" cy="53"/>
            </a:xfrm>
            <a:custGeom>
              <a:avLst/>
              <a:gdLst>
                <a:gd name="T0" fmla="*/ 0 w 106"/>
                <a:gd name="T1" fmla="*/ 0 h 105"/>
                <a:gd name="T2" fmla="*/ 1 w 106"/>
                <a:gd name="T3" fmla="*/ 0 h 105"/>
                <a:gd name="T4" fmla="*/ 2 w 106"/>
                <a:gd name="T5" fmla="*/ 1 h 105"/>
                <a:gd name="T6" fmla="*/ 2 w 106"/>
                <a:gd name="T7" fmla="*/ 1 h 105"/>
                <a:gd name="T8" fmla="*/ 3 w 106"/>
                <a:gd name="T9" fmla="*/ 1 h 105"/>
                <a:gd name="T10" fmla="*/ 3 w 106"/>
                <a:gd name="T11" fmla="*/ 1 h 105"/>
                <a:gd name="T12" fmla="*/ 3 w 106"/>
                <a:gd name="T13" fmla="*/ 2 h 105"/>
                <a:gd name="T14" fmla="*/ 4 w 106"/>
                <a:gd name="T15" fmla="*/ 2 h 105"/>
                <a:gd name="T16" fmla="*/ 4 w 106"/>
                <a:gd name="T17" fmla="*/ 3 h 105"/>
                <a:gd name="T18" fmla="*/ 3 w 106"/>
                <a:gd name="T19" fmla="*/ 4 h 105"/>
                <a:gd name="T20" fmla="*/ 1 w 106"/>
                <a:gd name="T21" fmla="*/ 3 h 105"/>
                <a:gd name="T22" fmla="*/ 0 w 106"/>
                <a:gd name="T23" fmla="*/ 2 h 105"/>
                <a:gd name="T24" fmla="*/ 0 w 106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6" h="105">
                  <a:moveTo>
                    <a:pt x="0" y="0"/>
                  </a:moveTo>
                  <a:lnTo>
                    <a:pt x="26" y="0"/>
                  </a:lnTo>
                  <a:lnTo>
                    <a:pt x="48" y="2"/>
                  </a:lnTo>
                  <a:lnTo>
                    <a:pt x="64" y="5"/>
                  </a:lnTo>
                  <a:lnTo>
                    <a:pt x="77" y="11"/>
                  </a:lnTo>
                  <a:lnTo>
                    <a:pt x="87" y="21"/>
                  </a:lnTo>
                  <a:lnTo>
                    <a:pt x="94" y="36"/>
                  </a:lnTo>
                  <a:lnTo>
                    <a:pt x="100" y="56"/>
                  </a:lnTo>
                  <a:lnTo>
                    <a:pt x="106" y="82"/>
                  </a:lnTo>
                  <a:lnTo>
                    <a:pt x="78" y="105"/>
                  </a:lnTo>
                  <a:lnTo>
                    <a:pt x="23" y="73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Freeform 61"/>
            <p:cNvSpPr>
              <a:spLocks/>
            </p:cNvSpPr>
            <p:nvPr/>
          </p:nvSpPr>
          <p:spPr bwMode="auto">
            <a:xfrm>
              <a:off x="4763" y="1865"/>
              <a:ext cx="34" cy="30"/>
            </a:xfrm>
            <a:custGeom>
              <a:avLst/>
              <a:gdLst>
                <a:gd name="T0" fmla="*/ 0 w 69"/>
                <a:gd name="T1" fmla="*/ 0 h 60"/>
                <a:gd name="T2" fmla="*/ 1 w 69"/>
                <a:gd name="T3" fmla="*/ 1 h 60"/>
                <a:gd name="T4" fmla="*/ 2 w 69"/>
                <a:gd name="T5" fmla="*/ 1 h 60"/>
                <a:gd name="T6" fmla="*/ 1 w 69"/>
                <a:gd name="T7" fmla="*/ 2 h 60"/>
                <a:gd name="T8" fmla="*/ 0 w 69"/>
                <a:gd name="T9" fmla="*/ 2 h 60"/>
                <a:gd name="T10" fmla="*/ 0 w 69"/>
                <a:gd name="T11" fmla="*/ 2 h 60"/>
                <a:gd name="T12" fmla="*/ 0 w 69"/>
                <a:gd name="T13" fmla="*/ 1 h 60"/>
                <a:gd name="T14" fmla="*/ 0 w 69"/>
                <a:gd name="T15" fmla="*/ 1 h 60"/>
                <a:gd name="T16" fmla="*/ 0 w 69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" h="60">
                  <a:moveTo>
                    <a:pt x="0" y="0"/>
                  </a:moveTo>
                  <a:lnTo>
                    <a:pt x="51" y="5"/>
                  </a:lnTo>
                  <a:lnTo>
                    <a:pt x="69" y="28"/>
                  </a:lnTo>
                  <a:lnTo>
                    <a:pt x="60" y="60"/>
                  </a:lnTo>
                  <a:lnTo>
                    <a:pt x="28" y="60"/>
                  </a:lnTo>
                  <a:lnTo>
                    <a:pt x="20" y="40"/>
                  </a:lnTo>
                  <a:lnTo>
                    <a:pt x="10" y="21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Freeform 62"/>
            <p:cNvSpPr>
              <a:spLocks/>
            </p:cNvSpPr>
            <p:nvPr/>
          </p:nvSpPr>
          <p:spPr bwMode="auto">
            <a:xfrm>
              <a:off x="4833" y="1960"/>
              <a:ext cx="35" cy="30"/>
            </a:xfrm>
            <a:custGeom>
              <a:avLst/>
              <a:gdLst>
                <a:gd name="T0" fmla="*/ 0 w 69"/>
                <a:gd name="T1" fmla="*/ 0 h 60"/>
                <a:gd name="T2" fmla="*/ 2 w 69"/>
                <a:gd name="T3" fmla="*/ 1 h 60"/>
                <a:gd name="T4" fmla="*/ 3 w 69"/>
                <a:gd name="T5" fmla="*/ 1 h 60"/>
                <a:gd name="T6" fmla="*/ 2 w 69"/>
                <a:gd name="T7" fmla="*/ 2 h 60"/>
                <a:gd name="T8" fmla="*/ 1 w 69"/>
                <a:gd name="T9" fmla="*/ 2 h 60"/>
                <a:gd name="T10" fmla="*/ 1 w 69"/>
                <a:gd name="T11" fmla="*/ 2 h 60"/>
                <a:gd name="T12" fmla="*/ 1 w 69"/>
                <a:gd name="T13" fmla="*/ 1 h 60"/>
                <a:gd name="T14" fmla="*/ 1 w 69"/>
                <a:gd name="T15" fmla="*/ 1 h 60"/>
                <a:gd name="T16" fmla="*/ 0 w 69"/>
                <a:gd name="T17" fmla="*/ 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" h="60">
                  <a:moveTo>
                    <a:pt x="0" y="0"/>
                  </a:moveTo>
                  <a:lnTo>
                    <a:pt x="51" y="5"/>
                  </a:lnTo>
                  <a:lnTo>
                    <a:pt x="69" y="29"/>
                  </a:lnTo>
                  <a:lnTo>
                    <a:pt x="61" y="60"/>
                  </a:lnTo>
                  <a:lnTo>
                    <a:pt x="27" y="60"/>
                  </a:lnTo>
                  <a:lnTo>
                    <a:pt x="19" y="40"/>
                  </a:lnTo>
                  <a:lnTo>
                    <a:pt x="10" y="21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Freeform 63"/>
            <p:cNvSpPr>
              <a:spLocks/>
            </p:cNvSpPr>
            <p:nvPr/>
          </p:nvSpPr>
          <p:spPr bwMode="auto">
            <a:xfrm>
              <a:off x="4197" y="1972"/>
              <a:ext cx="94" cy="138"/>
            </a:xfrm>
            <a:custGeom>
              <a:avLst/>
              <a:gdLst>
                <a:gd name="T0" fmla="*/ 5 w 188"/>
                <a:gd name="T1" fmla="*/ 2 h 277"/>
                <a:gd name="T2" fmla="*/ 6 w 188"/>
                <a:gd name="T3" fmla="*/ 4 h 277"/>
                <a:gd name="T4" fmla="*/ 6 w 188"/>
                <a:gd name="T5" fmla="*/ 5 h 277"/>
                <a:gd name="T6" fmla="*/ 6 w 188"/>
                <a:gd name="T7" fmla="*/ 6 h 277"/>
                <a:gd name="T8" fmla="*/ 6 w 188"/>
                <a:gd name="T9" fmla="*/ 7 h 277"/>
                <a:gd name="T10" fmla="*/ 5 w 188"/>
                <a:gd name="T11" fmla="*/ 8 h 277"/>
                <a:gd name="T12" fmla="*/ 4 w 188"/>
                <a:gd name="T13" fmla="*/ 8 h 277"/>
                <a:gd name="T14" fmla="*/ 3 w 188"/>
                <a:gd name="T15" fmla="*/ 8 h 277"/>
                <a:gd name="T16" fmla="*/ 2 w 188"/>
                <a:gd name="T17" fmla="*/ 8 h 277"/>
                <a:gd name="T18" fmla="*/ 1 w 188"/>
                <a:gd name="T19" fmla="*/ 8 h 277"/>
                <a:gd name="T20" fmla="*/ 0 w 188"/>
                <a:gd name="T21" fmla="*/ 5 h 277"/>
                <a:gd name="T22" fmla="*/ 1 w 188"/>
                <a:gd name="T23" fmla="*/ 3 h 277"/>
                <a:gd name="T24" fmla="*/ 2 w 188"/>
                <a:gd name="T25" fmla="*/ 1 h 277"/>
                <a:gd name="T26" fmla="*/ 3 w 188"/>
                <a:gd name="T27" fmla="*/ 0 h 277"/>
                <a:gd name="T28" fmla="*/ 4 w 188"/>
                <a:gd name="T29" fmla="*/ 0 h 277"/>
                <a:gd name="T30" fmla="*/ 4 w 188"/>
                <a:gd name="T31" fmla="*/ 0 h 277"/>
                <a:gd name="T32" fmla="*/ 5 w 188"/>
                <a:gd name="T33" fmla="*/ 0 h 277"/>
                <a:gd name="T34" fmla="*/ 5 w 188"/>
                <a:gd name="T35" fmla="*/ 0 h 277"/>
                <a:gd name="T36" fmla="*/ 5 w 188"/>
                <a:gd name="T37" fmla="*/ 0 h 277"/>
                <a:gd name="T38" fmla="*/ 5 w 188"/>
                <a:gd name="T39" fmla="*/ 1 h 277"/>
                <a:gd name="T40" fmla="*/ 5 w 188"/>
                <a:gd name="T41" fmla="*/ 2 h 2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8" h="277">
                  <a:moveTo>
                    <a:pt x="149" y="92"/>
                  </a:moveTo>
                  <a:lnTo>
                    <a:pt x="186" y="152"/>
                  </a:lnTo>
                  <a:lnTo>
                    <a:pt x="188" y="190"/>
                  </a:lnTo>
                  <a:lnTo>
                    <a:pt x="180" y="221"/>
                  </a:lnTo>
                  <a:lnTo>
                    <a:pt x="164" y="245"/>
                  </a:lnTo>
                  <a:lnTo>
                    <a:pt x="141" y="263"/>
                  </a:lnTo>
                  <a:lnTo>
                    <a:pt x="113" y="273"/>
                  </a:lnTo>
                  <a:lnTo>
                    <a:pt x="84" y="277"/>
                  </a:lnTo>
                  <a:lnTo>
                    <a:pt x="56" y="272"/>
                  </a:lnTo>
                  <a:lnTo>
                    <a:pt x="30" y="259"/>
                  </a:lnTo>
                  <a:lnTo>
                    <a:pt x="0" y="187"/>
                  </a:lnTo>
                  <a:lnTo>
                    <a:pt x="13" y="110"/>
                  </a:lnTo>
                  <a:lnTo>
                    <a:pt x="55" y="32"/>
                  </a:lnTo>
                  <a:lnTo>
                    <a:pt x="83" y="15"/>
                  </a:lnTo>
                  <a:lnTo>
                    <a:pt x="106" y="5"/>
                  </a:lnTo>
                  <a:lnTo>
                    <a:pt x="126" y="0"/>
                  </a:lnTo>
                  <a:lnTo>
                    <a:pt x="140" y="2"/>
                  </a:lnTo>
                  <a:lnTo>
                    <a:pt x="149" y="13"/>
                  </a:lnTo>
                  <a:lnTo>
                    <a:pt x="154" y="31"/>
                  </a:lnTo>
                  <a:lnTo>
                    <a:pt x="154" y="57"/>
                  </a:lnTo>
                  <a:lnTo>
                    <a:pt x="149" y="92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Freeform 64"/>
            <p:cNvSpPr>
              <a:spLocks/>
            </p:cNvSpPr>
            <p:nvPr/>
          </p:nvSpPr>
          <p:spPr bwMode="auto">
            <a:xfrm>
              <a:off x="4304" y="1878"/>
              <a:ext cx="82" cy="69"/>
            </a:xfrm>
            <a:custGeom>
              <a:avLst/>
              <a:gdLst>
                <a:gd name="T0" fmla="*/ 4 w 165"/>
                <a:gd name="T1" fmla="*/ 1 h 139"/>
                <a:gd name="T2" fmla="*/ 5 w 165"/>
                <a:gd name="T3" fmla="*/ 2 h 139"/>
                <a:gd name="T4" fmla="*/ 5 w 165"/>
                <a:gd name="T5" fmla="*/ 3 h 139"/>
                <a:gd name="T6" fmla="*/ 4 w 165"/>
                <a:gd name="T7" fmla="*/ 3 h 139"/>
                <a:gd name="T8" fmla="*/ 4 w 165"/>
                <a:gd name="T9" fmla="*/ 3 h 139"/>
                <a:gd name="T10" fmla="*/ 3 w 165"/>
                <a:gd name="T11" fmla="*/ 4 h 139"/>
                <a:gd name="T12" fmla="*/ 3 w 165"/>
                <a:gd name="T13" fmla="*/ 4 h 139"/>
                <a:gd name="T14" fmla="*/ 2 w 165"/>
                <a:gd name="T15" fmla="*/ 4 h 139"/>
                <a:gd name="T16" fmla="*/ 1 w 165"/>
                <a:gd name="T17" fmla="*/ 4 h 139"/>
                <a:gd name="T18" fmla="*/ 0 w 165"/>
                <a:gd name="T19" fmla="*/ 4 h 139"/>
                <a:gd name="T20" fmla="*/ 0 w 165"/>
                <a:gd name="T21" fmla="*/ 2 h 139"/>
                <a:gd name="T22" fmla="*/ 0 w 165"/>
                <a:gd name="T23" fmla="*/ 1 h 139"/>
                <a:gd name="T24" fmla="*/ 1 w 165"/>
                <a:gd name="T25" fmla="*/ 0 h 139"/>
                <a:gd name="T26" fmla="*/ 2 w 165"/>
                <a:gd name="T27" fmla="*/ 0 h 139"/>
                <a:gd name="T28" fmla="*/ 2 w 165"/>
                <a:gd name="T29" fmla="*/ 0 h 139"/>
                <a:gd name="T30" fmla="*/ 3 w 165"/>
                <a:gd name="T31" fmla="*/ 0 h 139"/>
                <a:gd name="T32" fmla="*/ 3 w 165"/>
                <a:gd name="T33" fmla="*/ 0 h 139"/>
                <a:gd name="T34" fmla="*/ 4 w 165"/>
                <a:gd name="T35" fmla="*/ 0 h 139"/>
                <a:gd name="T36" fmla="*/ 4 w 165"/>
                <a:gd name="T37" fmla="*/ 0 h 139"/>
                <a:gd name="T38" fmla="*/ 4 w 165"/>
                <a:gd name="T39" fmla="*/ 0 h 139"/>
                <a:gd name="T40" fmla="*/ 4 w 165"/>
                <a:gd name="T41" fmla="*/ 1 h 1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5" h="139">
                  <a:moveTo>
                    <a:pt x="130" y="47"/>
                  </a:moveTo>
                  <a:lnTo>
                    <a:pt x="162" y="76"/>
                  </a:lnTo>
                  <a:lnTo>
                    <a:pt x="165" y="96"/>
                  </a:lnTo>
                  <a:lnTo>
                    <a:pt x="156" y="111"/>
                  </a:lnTo>
                  <a:lnTo>
                    <a:pt x="143" y="124"/>
                  </a:lnTo>
                  <a:lnTo>
                    <a:pt x="122" y="132"/>
                  </a:lnTo>
                  <a:lnTo>
                    <a:pt x="99" y="136"/>
                  </a:lnTo>
                  <a:lnTo>
                    <a:pt x="73" y="139"/>
                  </a:lnTo>
                  <a:lnTo>
                    <a:pt x="48" y="135"/>
                  </a:lnTo>
                  <a:lnTo>
                    <a:pt x="25" y="129"/>
                  </a:lnTo>
                  <a:lnTo>
                    <a:pt x="0" y="95"/>
                  </a:lnTo>
                  <a:lnTo>
                    <a:pt x="10" y="56"/>
                  </a:lnTo>
                  <a:lnTo>
                    <a:pt x="46" y="17"/>
                  </a:lnTo>
                  <a:lnTo>
                    <a:pt x="71" y="9"/>
                  </a:lnTo>
                  <a:lnTo>
                    <a:pt x="92" y="3"/>
                  </a:lnTo>
                  <a:lnTo>
                    <a:pt x="109" y="0"/>
                  </a:lnTo>
                  <a:lnTo>
                    <a:pt x="122" y="2"/>
                  </a:lnTo>
                  <a:lnTo>
                    <a:pt x="130" y="6"/>
                  </a:lnTo>
                  <a:lnTo>
                    <a:pt x="135" y="15"/>
                  </a:lnTo>
                  <a:lnTo>
                    <a:pt x="135" y="29"/>
                  </a:lnTo>
                  <a:lnTo>
                    <a:pt x="130" y="47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Freeform 65"/>
            <p:cNvSpPr>
              <a:spLocks/>
            </p:cNvSpPr>
            <p:nvPr/>
          </p:nvSpPr>
          <p:spPr bwMode="auto">
            <a:xfrm>
              <a:off x="4066" y="2031"/>
              <a:ext cx="82" cy="87"/>
            </a:xfrm>
            <a:custGeom>
              <a:avLst/>
              <a:gdLst>
                <a:gd name="T0" fmla="*/ 4 w 165"/>
                <a:gd name="T1" fmla="*/ 1 h 175"/>
                <a:gd name="T2" fmla="*/ 5 w 165"/>
                <a:gd name="T3" fmla="*/ 1 h 175"/>
                <a:gd name="T4" fmla="*/ 5 w 165"/>
                <a:gd name="T5" fmla="*/ 2 h 175"/>
                <a:gd name="T6" fmla="*/ 4 w 165"/>
                <a:gd name="T7" fmla="*/ 2 h 175"/>
                <a:gd name="T8" fmla="*/ 4 w 165"/>
                <a:gd name="T9" fmla="*/ 3 h 175"/>
                <a:gd name="T10" fmla="*/ 3 w 165"/>
                <a:gd name="T11" fmla="*/ 4 h 175"/>
                <a:gd name="T12" fmla="*/ 3 w 165"/>
                <a:gd name="T13" fmla="*/ 4 h 175"/>
                <a:gd name="T14" fmla="*/ 2 w 165"/>
                <a:gd name="T15" fmla="*/ 5 h 175"/>
                <a:gd name="T16" fmla="*/ 1 w 165"/>
                <a:gd name="T17" fmla="*/ 5 h 175"/>
                <a:gd name="T18" fmla="*/ 0 w 165"/>
                <a:gd name="T19" fmla="*/ 5 h 175"/>
                <a:gd name="T20" fmla="*/ 0 w 165"/>
                <a:gd name="T21" fmla="*/ 4 h 175"/>
                <a:gd name="T22" fmla="*/ 0 w 165"/>
                <a:gd name="T23" fmla="*/ 3 h 175"/>
                <a:gd name="T24" fmla="*/ 1 w 165"/>
                <a:gd name="T25" fmla="*/ 1 h 175"/>
                <a:gd name="T26" fmla="*/ 2 w 165"/>
                <a:gd name="T27" fmla="*/ 0 h 175"/>
                <a:gd name="T28" fmla="*/ 2 w 165"/>
                <a:gd name="T29" fmla="*/ 0 h 175"/>
                <a:gd name="T30" fmla="*/ 3 w 165"/>
                <a:gd name="T31" fmla="*/ 0 h 175"/>
                <a:gd name="T32" fmla="*/ 3 w 165"/>
                <a:gd name="T33" fmla="*/ 0 h 175"/>
                <a:gd name="T34" fmla="*/ 4 w 165"/>
                <a:gd name="T35" fmla="*/ 0 h 175"/>
                <a:gd name="T36" fmla="*/ 4 w 165"/>
                <a:gd name="T37" fmla="*/ 0 h 175"/>
                <a:gd name="T38" fmla="*/ 4 w 165"/>
                <a:gd name="T39" fmla="*/ 0 h 175"/>
                <a:gd name="T40" fmla="*/ 4 w 165"/>
                <a:gd name="T41" fmla="*/ 1 h 1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5" h="175">
                  <a:moveTo>
                    <a:pt x="131" y="40"/>
                  </a:moveTo>
                  <a:lnTo>
                    <a:pt x="162" y="54"/>
                  </a:lnTo>
                  <a:lnTo>
                    <a:pt x="165" y="72"/>
                  </a:lnTo>
                  <a:lnTo>
                    <a:pt x="158" y="92"/>
                  </a:lnTo>
                  <a:lnTo>
                    <a:pt x="143" y="110"/>
                  </a:lnTo>
                  <a:lnTo>
                    <a:pt x="123" y="130"/>
                  </a:lnTo>
                  <a:lnTo>
                    <a:pt x="100" y="146"/>
                  </a:lnTo>
                  <a:lnTo>
                    <a:pt x="75" y="160"/>
                  </a:lnTo>
                  <a:lnTo>
                    <a:pt x="49" y="170"/>
                  </a:lnTo>
                  <a:lnTo>
                    <a:pt x="26" y="175"/>
                  </a:lnTo>
                  <a:lnTo>
                    <a:pt x="0" y="152"/>
                  </a:lnTo>
                  <a:lnTo>
                    <a:pt x="11" y="108"/>
                  </a:lnTo>
                  <a:lnTo>
                    <a:pt x="48" y="51"/>
                  </a:lnTo>
                  <a:lnTo>
                    <a:pt x="74" y="31"/>
                  </a:lnTo>
                  <a:lnTo>
                    <a:pt x="94" y="15"/>
                  </a:lnTo>
                  <a:lnTo>
                    <a:pt x="110" y="4"/>
                  </a:lnTo>
                  <a:lnTo>
                    <a:pt x="123" y="0"/>
                  </a:lnTo>
                  <a:lnTo>
                    <a:pt x="131" y="1"/>
                  </a:lnTo>
                  <a:lnTo>
                    <a:pt x="136" y="8"/>
                  </a:lnTo>
                  <a:lnTo>
                    <a:pt x="136" y="20"/>
                  </a:lnTo>
                  <a:lnTo>
                    <a:pt x="131" y="40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Freeform 66"/>
            <p:cNvSpPr>
              <a:spLocks/>
            </p:cNvSpPr>
            <p:nvPr/>
          </p:nvSpPr>
          <p:spPr bwMode="auto">
            <a:xfrm>
              <a:off x="4503" y="2132"/>
              <a:ext cx="126" cy="106"/>
            </a:xfrm>
            <a:custGeom>
              <a:avLst/>
              <a:gdLst>
                <a:gd name="T0" fmla="*/ 6 w 253"/>
                <a:gd name="T1" fmla="*/ 3 h 212"/>
                <a:gd name="T2" fmla="*/ 7 w 253"/>
                <a:gd name="T3" fmla="*/ 4 h 212"/>
                <a:gd name="T4" fmla="*/ 7 w 253"/>
                <a:gd name="T5" fmla="*/ 5 h 212"/>
                <a:gd name="T6" fmla="*/ 7 w 253"/>
                <a:gd name="T7" fmla="*/ 5 h 212"/>
                <a:gd name="T8" fmla="*/ 7 w 253"/>
                <a:gd name="T9" fmla="*/ 5 h 212"/>
                <a:gd name="T10" fmla="*/ 7 w 253"/>
                <a:gd name="T11" fmla="*/ 6 h 212"/>
                <a:gd name="T12" fmla="*/ 7 w 253"/>
                <a:gd name="T13" fmla="*/ 6 h 212"/>
                <a:gd name="T14" fmla="*/ 6 w 253"/>
                <a:gd name="T15" fmla="*/ 6 h 212"/>
                <a:gd name="T16" fmla="*/ 6 w 253"/>
                <a:gd name="T17" fmla="*/ 7 h 212"/>
                <a:gd name="T18" fmla="*/ 5 w 253"/>
                <a:gd name="T19" fmla="*/ 7 h 212"/>
                <a:gd name="T20" fmla="*/ 5 w 253"/>
                <a:gd name="T21" fmla="*/ 7 h 212"/>
                <a:gd name="T22" fmla="*/ 4 w 253"/>
                <a:gd name="T23" fmla="*/ 7 h 212"/>
                <a:gd name="T24" fmla="*/ 4 w 253"/>
                <a:gd name="T25" fmla="*/ 7 h 212"/>
                <a:gd name="T26" fmla="*/ 3 w 253"/>
                <a:gd name="T27" fmla="*/ 7 h 212"/>
                <a:gd name="T28" fmla="*/ 2 w 253"/>
                <a:gd name="T29" fmla="*/ 7 h 212"/>
                <a:gd name="T30" fmla="*/ 2 w 253"/>
                <a:gd name="T31" fmla="*/ 7 h 212"/>
                <a:gd name="T32" fmla="*/ 1 w 253"/>
                <a:gd name="T33" fmla="*/ 7 h 212"/>
                <a:gd name="T34" fmla="*/ 1 w 253"/>
                <a:gd name="T35" fmla="*/ 7 h 212"/>
                <a:gd name="T36" fmla="*/ 0 w 253"/>
                <a:gd name="T37" fmla="*/ 5 h 212"/>
                <a:gd name="T38" fmla="*/ 0 w 253"/>
                <a:gd name="T39" fmla="*/ 3 h 212"/>
                <a:gd name="T40" fmla="*/ 2 w 253"/>
                <a:gd name="T41" fmla="*/ 1 h 212"/>
                <a:gd name="T42" fmla="*/ 3 w 253"/>
                <a:gd name="T43" fmla="*/ 1 h 212"/>
                <a:gd name="T44" fmla="*/ 4 w 253"/>
                <a:gd name="T45" fmla="*/ 1 h 212"/>
                <a:gd name="T46" fmla="*/ 5 w 253"/>
                <a:gd name="T47" fmla="*/ 0 h 212"/>
                <a:gd name="T48" fmla="*/ 5 w 253"/>
                <a:gd name="T49" fmla="*/ 1 h 212"/>
                <a:gd name="T50" fmla="*/ 6 w 253"/>
                <a:gd name="T51" fmla="*/ 1 h 212"/>
                <a:gd name="T52" fmla="*/ 6 w 253"/>
                <a:gd name="T53" fmla="*/ 1 h 212"/>
                <a:gd name="T54" fmla="*/ 6 w 253"/>
                <a:gd name="T55" fmla="*/ 2 h 212"/>
                <a:gd name="T56" fmla="*/ 6 w 253"/>
                <a:gd name="T57" fmla="*/ 3 h 2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3" h="212">
                  <a:moveTo>
                    <a:pt x="201" y="69"/>
                  </a:moveTo>
                  <a:lnTo>
                    <a:pt x="249" y="116"/>
                  </a:lnTo>
                  <a:lnTo>
                    <a:pt x="253" y="131"/>
                  </a:lnTo>
                  <a:lnTo>
                    <a:pt x="253" y="145"/>
                  </a:lnTo>
                  <a:lnTo>
                    <a:pt x="249" y="159"/>
                  </a:lnTo>
                  <a:lnTo>
                    <a:pt x="242" y="169"/>
                  </a:lnTo>
                  <a:lnTo>
                    <a:pt x="233" y="180"/>
                  </a:lnTo>
                  <a:lnTo>
                    <a:pt x="220" y="189"/>
                  </a:lnTo>
                  <a:lnTo>
                    <a:pt x="205" y="196"/>
                  </a:lnTo>
                  <a:lnTo>
                    <a:pt x="189" y="202"/>
                  </a:lnTo>
                  <a:lnTo>
                    <a:pt x="172" y="206"/>
                  </a:lnTo>
                  <a:lnTo>
                    <a:pt x="154" y="210"/>
                  </a:lnTo>
                  <a:lnTo>
                    <a:pt x="134" y="212"/>
                  </a:lnTo>
                  <a:lnTo>
                    <a:pt x="114" y="212"/>
                  </a:lnTo>
                  <a:lnTo>
                    <a:pt x="95" y="211"/>
                  </a:lnTo>
                  <a:lnTo>
                    <a:pt x="75" y="209"/>
                  </a:lnTo>
                  <a:lnTo>
                    <a:pt x="58" y="205"/>
                  </a:lnTo>
                  <a:lnTo>
                    <a:pt x="41" y="199"/>
                  </a:lnTo>
                  <a:lnTo>
                    <a:pt x="0" y="143"/>
                  </a:lnTo>
                  <a:lnTo>
                    <a:pt x="16" y="83"/>
                  </a:lnTo>
                  <a:lnTo>
                    <a:pt x="73" y="23"/>
                  </a:lnTo>
                  <a:lnTo>
                    <a:pt x="111" y="10"/>
                  </a:lnTo>
                  <a:lnTo>
                    <a:pt x="143" y="2"/>
                  </a:lnTo>
                  <a:lnTo>
                    <a:pt x="169" y="0"/>
                  </a:lnTo>
                  <a:lnTo>
                    <a:pt x="188" y="1"/>
                  </a:lnTo>
                  <a:lnTo>
                    <a:pt x="201" y="9"/>
                  </a:lnTo>
                  <a:lnTo>
                    <a:pt x="207" y="23"/>
                  </a:lnTo>
                  <a:lnTo>
                    <a:pt x="207" y="43"/>
                  </a:lnTo>
                  <a:lnTo>
                    <a:pt x="201" y="69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Freeform 67"/>
            <p:cNvSpPr>
              <a:spLocks/>
            </p:cNvSpPr>
            <p:nvPr/>
          </p:nvSpPr>
          <p:spPr bwMode="auto">
            <a:xfrm>
              <a:off x="4417" y="1814"/>
              <a:ext cx="106" cy="49"/>
            </a:xfrm>
            <a:custGeom>
              <a:avLst/>
              <a:gdLst>
                <a:gd name="T0" fmla="*/ 6 w 212"/>
                <a:gd name="T1" fmla="*/ 1 h 96"/>
                <a:gd name="T2" fmla="*/ 7 w 212"/>
                <a:gd name="T3" fmla="*/ 2 h 96"/>
                <a:gd name="T4" fmla="*/ 7 w 212"/>
                <a:gd name="T5" fmla="*/ 2 h 96"/>
                <a:gd name="T6" fmla="*/ 7 w 212"/>
                <a:gd name="T7" fmla="*/ 3 h 96"/>
                <a:gd name="T8" fmla="*/ 7 w 212"/>
                <a:gd name="T9" fmla="*/ 3 h 96"/>
                <a:gd name="T10" fmla="*/ 7 w 212"/>
                <a:gd name="T11" fmla="*/ 3 h 96"/>
                <a:gd name="T12" fmla="*/ 7 w 212"/>
                <a:gd name="T13" fmla="*/ 3 h 96"/>
                <a:gd name="T14" fmla="*/ 6 w 212"/>
                <a:gd name="T15" fmla="*/ 3 h 96"/>
                <a:gd name="T16" fmla="*/ 6 w 212"/>
                <a:gd name="T17" fmla="*/ 3 h 96"/>
                <a:gd name="T18" fmla="*/ 5 w 212"/>
                <a:gd name="T19" fmla="*/ 3 h 96"/>
                <a:gd name="T20" fmla="*/ 5 w 212"/>
                <a:gd name="T21" fmla="*/ 4 h 96"/>
                <a:gd name="T22" fmla="*/ 4 w 212"/>
                <a:gd name="T23" fmla="*/ 4 h 96"/>
                <a:gd name="T24" fmla="*/ 4 w 212"/>
                <a:gd name="T25" fmla="*/ 4 h 96"/>
                <a:gd name="T26" fmla="*/ 3 w 212"/>
                <a:gd name="T27" fmla="*/ 4 h 96"/>
                <a:gd name="T28" fmla="*/ 3 w 212"/>
                <a:gd name="T29" fmla="*/ 4 h 96"/>
                <a:gd name="T30" fmla="*/ 2 w 212"/>
                <a:gd name="T31" fmla="*/ 4 h 96"/>
                <a:gd name="T32" fmla="*/ 2 w 212"/>
                <a:gd name="T33" fmla="*/ 3 h 96"/>
                <a:gd name="T34" fmla="*/ 2 w 212"/>
                <a:gd name="T35" fmla="*/ 3 h 96"/>
                <a:gd name="T36" fmla="*/ 0 w 212"/>
                <a:gd name="T37" fmla="*/ 3 h 96"/>
                <a:gd name="T38" fmla="*/ 1 w 212"/>
                <a:gd name="T39" fmla="*/ 2 h 96"/>
                <a:gd name="T40" fmla="*/ 2 w 212"/>
                <a:gd name="T41" fmla="*/ 1 h 96"/>
                <a:gd name="T42" fmla="*/ 3 w 212"/>
                <a:gd name="T43" fmla="*/ 1 h 96"/>
                <a:gd name="T44" fmla="*/ 4 w 212"/>
                <a:gd name="T45" fmla="*/ 1 h 96"/>
                <a:gd name="T46" fmla="*/ 5 w 212"/>
                <a:gd name="T47" fmla="*/ 0 h 96"/>
                <a:gd name="T48" fmla="*/ 5 w 212"/>
                <a:gd name="T49" fmla="*/ 0 h 96"/>
                <a:gd name="T50" fmla="*/ 6 w 212"/>
                <a:gd name="T51" fmla="*/ 1 h 96"/>
                <a:gd name="T52" fmla="*/ 6 w 212"/>
                <a:gd name="T53" fmla="*/ 1 h 96"/>
                <a:gd name="T54" fmla="*/ 6 w 212"/>
                <a:gd name="T55" fmla="*/ 1 h 96"/>
                <a:gd name="T56" fmla="*/ 6 w 212"/>
                <a:gd name="T57" fmla="*/ 1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12" h="96">
                  <a:moveTo>
                    <a:pt x="168" y="32"/>
                  </a:moveTo>
                  <a:lnTo>
                    <a:pt x="208" y="53"/>
                  </a:lnTo>
                  <a:lnTo>
                    <a:pt x="212" y="59"/>
                  </a:lnTo>
                  <a:lnTo>
                    <a:pt x="212" y="66"/>
                  </a:lnTo>
                  <a:lnTo>
                    <a:pt x="208" y="72"/>
                  </a:lnTo>
                  <a:lnTo>
                    <a:pt x="202" y="77"/>
                  </a:lnTo>
                  <a:lnTo>
                    <a:pt x="194" y="81"/>
                  </a:lnTo>
                  <a:lnTo>
                    <a:pt x="184" y="86"/>
                  </a:lnTo>
                  <a:lnTo>
                    <a:pt x="171" y="89"/>
                  </a:lnTo>
                  <a:lnTo>
                    <a:pt x="157" y="92"/>
                  </a:lnTo>
                  <a:lnTo>
                    <a:pt x="142" y="94"/>
                  </a:lnTo>
                  <a:lnTo>
                    <a:pt x="128" y="95"/>
                  </a:lnTo>
                  <a:lnTo>
                    <a:pt x="111" y="96"/>
                  </a:lnTo>
                  <a:lnTo>
                    <a:pt x="94" y="96"/>
                  </a:lnTo>
                  <a:lnTo>
                    <a:pt x="78" y="96"/>
                  </a:lnTo>
                  <a:lnTo>
                    <a:pt x="62" y="95"/>
                  </a:lnTo>
                  <a:lnTo>
                    <a:pt x="47" y="93"/>
                  </a:lnTo>
                  <a:lnTo>
                    <a:pt x="33" y="91"/>
                  </a:lnTo>
                  <a:lnTo>
                    <a:pt x="0" y="65"/>
                  </a:lnTo>
                  <a:lnTo>
                    <a:pt x="12" y="38"/>
                  </a:lnTo>
                  <a:lnTo>
                    <a:pt x="60" y="10"/>
                  </a:lnTo>
                  <a:lnTo>
                    <a:pt x="92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168" y="4"/>
                  </a:lnTo>
                  <a:lnTo>
                    <a:pt x="174" y="10"/>
                  </a:lnTo>
                  <a:lnTo>
                    <a:pt x="174" y="19"/>
                  </a:lnTo>
                  <a:lnTo>
                    <a:pt x="168" y="32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Freeform 68"/>
            <p:cNvSpPr>
              <a:spLocks/>
            </p:cNvSpPr>
            <p:nvPr/>
          </p:nvSpPr>
          <p:spPr bwMode="auto">
            <a:xfrm>
              <a:off x="4179" y="2318"/>
              <a:ext cx="95" cy="79"/>
            </a:xfrm>
            <a:custGeom>
              <a:avLst/>
              <a:gdLst>
                <a:gd name="T0" fmla="*/ 5 w 191"/>
                <a:gd name="T1" fmla="*/ 2 h 159"/>
                <a:gd name="T2" fmla="*/ 5 w 191"/>
                <a:gd name="T3" fmla="*/ 3 h 159"/>
                <a:gd name="T4" fmla="*/ 5 w 191"/>
                <a:gd name="T5" fmla="*/ 4 h 159"/>
                <a:gd name="T6" fmla="*/ 5 w 191"/>
                <a:gd name="T7" fmla="*/ 4 h 159"/>
                <a:gd name="T8" fmla="*/ 4 w 191"/>
                <a:gd name="T9" fmla="*/ 4 h 159"/>
                <a:gd name="T10" fmla="*/ 4 w 191"/>
                <a:gd name="T11" fmla="*/ 4 h 159"/>
                <a:gd name="T12" fmla="*/ 3 w 191"/>
                <a:gd name="T13" fmla="*/ 4 h 159"/>
                <a:gd name="T14" fmla="*/ 2 w 191"/>
                <a:gd name="T15" fmla="*/ 4 h 159"/>
                <a:gd name="T16" fmla="*/ 1 w 191"/>
                <a:gd name="T17" fmla="*/ 3 h 159"/>
                <a:gd name="T18" fmla="*/ 0 w 191"/>
                <a:gd name="T19" fmla="*/ 3 h 159"/>
                <a:gd name="T20" fmla="*/ 0 w 191"/>
                <a:gd name="T21" fmla="*/ 1 h 159"/>
                <a:gd name="T22" fmla="*/ 0 w 191"/>
                <a:gd name="T23" fmla="*/ 0 h 159"/>
                <a:gd name="T24" fmla="*/ 2 w 191"/>
                <a:gd name="T25" fmla="*/ 0 h 159"/>
                <a:gd name="T26" fmla="*/ 3 w 191"/>
                <a:gd name="T27" fmla="*/ 0 h 159"/>
                <a:gd name="T28" fmla="*/ 4 w 191"/>
                <a:gd name="T29" fmla="*/ 0 h 159"/>
                <a:gd name="T30" fmla="*/ 4 w 191"/>
                <a:gd name="T31" fmla="*/ 0 h 159"/>
                <a:gd name="T32" fmla="*/ 5 w 191"/>
                <a:gd name="T33" fmla="*/ 0 h 159"/>
                <a:gd name="T34" fmla="*/ 5 w 191"/>
                <a:gd name="T35" fmla="*/ 1 h 159"/>
                <a:gd name="T36" fmla="*/ 5 w 191"/>
                <a:gd name="T37" fmla="*/ 1 h 159"/>
                <a:gd name="T38" fmla="*/ 5 w 191"/>
                <a:gd name="T39" fmla="*/ 1 h 159"/>
                <a:gd name="T40" fmla="*/ 5 w 191"/>
                <a:gd name="T41" fmla="*/ 2 h 1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1" h="159">
                  <a:moveTo>
                    <a:pt x="166" y="76"/>
                  </a:moveTo>
                  <a:lnTo>
                    <a:pt x="191" y="123"/>
                  </a:lnTo>
                  <a:lnTo>
                    <a:pt x="187" y="144"/>
                  </a:lnTo>
                  <a:lnTo>
                    <a:pt x="175" y="156"/>
                  </a:lnTo>
                  <a:lnTo>
                    <a:pt x="154" y="159"/>
                  </a:lnTo>
                  <a:lnTo>
                    <a:pt x="129" y="156"/>
                  </a:lnTo>
                  <a:lnTo>
                    <a:pt x="100" y="147"/>
                  </a:lnTo>
                  <a:lnTo>
                    <a:pt x="70" y="135"/>
                  </a:lnTo>
                  <a:lnTo>
                    <a:pt x="42" y="118"/>
                  </a:lnTo>
                  <a:lnTo>
                    <a:pt x="18" y="99"/>
                  </a:lnTo>
                  <a:lnTo>
                    <a:pt x="0" y="48"/>
                  </a:lnTo>
                  <a:lnTo>
                    <a:pt x="25" y="16"/>
                  </a:lnTo>
                  <a:lnTo>
                    <a:pt x="79" y="0"/>
                  </a:lnTo>
                  <a:lnTo>
                    <a:pt x="110" y="6"/>
                  </a:lnTo>
                  <a:lnTo>
                    <a:pt x="137" y="13"/>
                  </a:lnTo>
                  <a:lnTo>
                    <a:pt x="156" y="20"/>
                  </a:lnTo>
                  <a:lnTo>
                    <a:pt x="170" y="28"/>
                  </a:lnTo>
                  <a:lnTo>
                    <a:pt x="178" y="37"/>
                  </a:lnTo>
                  <a:lnTo>
                    <a:pt x="181" y="48"/>
                  </a:lnTo>
                  <a:lnTo>
                    <a:pt x="176" y="61"/>
                  </a:lnTo>
                  <a:lnTo>
                    <a:pt x="166" y="76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Freeform 69"/>
            <p:cNvSpPr>
              <a:spLocks/>
            </p:cNvSpPr>
            <p:nvPr/>
          </p:nvSpPr>
          <p:spPr bwMode="auto">
            <a:xfrm>
              <a:off x="4435" y="2329"/>
              <a:ext cx="95" cy="59"/>
            </a:xfrm>
            <a:custGeom>
              <a:avLst/>
              <a:gdLst>
                <a:gd name="T0" fmla="*/ 5 w 192"/>
                <a:gd name="T1" fmla="*/ 1 h 119"/>
                <a:gd name="T2" fmla="*/ 5 w 192"/>
                <a:gd name="T3" fmla="*/ 2 h 119"/>
                <a:gd name="T4" fmla="*/ 5 w 192"/>
                <a:gd name="T5" fmla="*/ 3 h 119"/>
                <a:gd name="T6" fmla="*/ 5 w 192"/>
                <a:gd name="T7" fmla="*/ 3 h 119"/>
                <a:gd name="T8" fmla="*/ 4 w 192"/>
                <a:gd name="T9" fmla="*/ 3 h 119"/>
                <a:gd name="T10" fmla="*/ 3 w 192"/>
                <a:gd name="T11" fmla="*/ 3 h 119"/>
                <a:gd name="T12" fmla="*/ 3 w 192"/>
                <a:gd name="T13" fmla="*/ 3 h 119"/>
                <a:gd name="T14" fmla="*/ 2 w 192"/>
                <a:gd name="T15" fmla="*/ 3 h 119"/>
                <a:gd name="T16" fmla="*/ 1 w 192"/>
                <a:gd name="T17" fmla="*/ 3 h 119"/>
                <a:gd name="T18" fmla="*/ 0 w 192"/>
                <a:gd name="T19" fmla="*/ 3 h 119"/>
                <a:gd name="T20" fmla="*/ 0 w 192"/>
                <a:gd name="T21" fmla="*/ 2 h 119"/>
                <a:gd name="T22" fmla="*/ 0 w 192"/>
                <a:gd name="T23" fmla="*/ 1 h 119"/>
                <a:gd name="T24" fmla="*/ 2 w 192"/>
                <a:gd name="T25" fmla="*/ 0 h 119"/>
                <a:gd name="T26" fmla="*/ 2 w 192"/>
                <a:gd name="T27" fmla="*/ 0 h 119"/>
                <a:gd name="T28" fmla="*/ 3 w 192"/>
                <a:gd name="T29" fmla="*/ 0 h 119"/>
                <a:gd name="T30" fmla="*/ 3 w 192"/>
                <a:gd name="T31" fmla="*/ 0 h 119"/>
                <a:gd name="T32" fmla="*/ 4 w 192"/>
                <a:gd name="T33" fmla="*/ 0 h 119"/>
                <a:gd name="T34" fmla="*/ 4 w 192"/>
                <a:gd name="T35" fmla="*/ 0 h 119"/>
                <a:gd name="T36" fmla="*/ 5 w 192"/>
                <a:gd name="T37" fmla="*/ 1 h 119"/>
                <a:gd name="T38" fmla="*/ 5 w 192"/>
                <a:gd name="T39" fmla="*/ 1 h 119"/>
                <a:gd name="T40" fmla="*/ 5 w 192"/>
                <a:gd name="T41" fmla="*/ 1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" h="119">
                  <a:moveTo>
                    <a:pt x="165" y="53"/>
                  </a:moveTo>
                  <a:lnTo>
                    <a:pt x="192" y="82"/>
                  </a:lnTo>
                  <a:lnTo>
                    <a:pt x="188" y="97"/>
                  </a:lnTo>
                  <a:lnTo>
                    <a:pt x="174" y="108"/>
                  </a:lnTo>
                  <a:lnTo>
                    <a:pt x="154" y="115"/>
                  </a:lnTo>
                  <a:lnTo>
                    <a:pt x="128" y="119"/>
                  </a:lnTo>
                  <a:lnTo>
                    <a:pt x="99" y="119"/>
                  </a:lnTo>
                  <a:lnTo>
                    <a:pt x="69" y="115"/>
                  </a:lnTo>
                  <a:lnTo>
                    <a:pt x="42" y="110"/>
                  </a:lnTo>
                  <a:lnTo>
                    <a:pt x="18" y="100"/>
                  </a:lnTo>
                  <a:lnTo>
                    <a:pt x="0" y="68"/>
                  </a:lnTo>
                  <a:lnTo>
                    <a:pt x="25" y="39"/>
                  </a:lnTo>
                  <a:lnTo>
                    <a:pt x="79" y="15"/>
                  </a:lnTo>
                  <a:lnTo>
                    <a:pt x="94" y="4"/>
                  </a:lnTo>
                  <a:lnTo>
                    <a:pt x="110" y="0"/>
                  </a:lnTo>
                  <a:lnTo>
                    <a:pt x="126" y="4"/>
                  </a:lnTo>
                  <a:lnTo>
                    <a:pt x="141" y="12"/>
                  </a:lnTo>
                  <a:lnTo>
                    <a:pt x="154" y="22"/>
                  </a:lnTo>
                  <a:lnTo>
                    <a:pt x="162" y="33"/>
                  </a:lnTo>
                  <a:lnTo>
                    <a:pt x="166" y="45"/>
                  </a:lnTo>
                  <a:lnTo>
                    <a:pt x="165" y="53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Freeform 70"/>
            <p:cNvSpPr>
              <a:spLocks/>
            </p:cNvSpPr>
            <p:nvPr/>
          </p:nvSpPr>
          <p:spPr bwMode="auto">
            <a:xfrm>
              <a:off x="4206" y="1983"/>
              <a:ext cx="73" cy="108"/>
            </a:xfrm>
            <a:custGeom>
              <a:avLst/>
              <a:gdLst>
                <a:gd name="T0" fmla="*/ 4 w 146"/>
                <a:gd name="T1" fmla="*/ 2 h 217"/>
                <a:gd name="T2" fmla="*/ 5 w 146"/>
                <a:gd name="T3" fmla="*/ 3 h 217"/>
                <a:gd name="T4" fmla="*/ 5 w 146"/>
                <a:gd name="T5" fmla="*/ 4 h 217"/>
                <a:gd name="T6" fmla="*/ 5 w 146"/>
                <a:gd name="T7" fmla="*/ 5 h 217"/>
                <a:gd name="T8" fmla="*/ 4 w 146"/>
                <a:gd name="T9" fmla="*/ 6 h 217"/>
                <a:gd name="T10" fmla="*/ 4 w 146"/>
                <a:gd name="T11" fmla="*/ 6 h 217"/>
                <a:gd name="T12" fmla="*/ 3 w 146"/>
                <a:gd name="T13" fmla="*/ 6 h 217"/>
                <a:gd name="T14" fmla="*/ 3 w 146"/>
                <a:gd name="T15" fmla="*/ 6 h 217"/>
                <a:gd name="T16" fmla="*/ 2 w 146"/>
                <a:gd name="T17" fmla="*/ 6 h 217"/>
                <a:gd name="T18" fmla="*/ 1 w 146"/>
                <a:gd name="T19" fmla="*/ 6 h 217"/>
                <a:gd name="T20" fmla="*/ 0 w 146"/>
                <a:gd name="T21" fmla="*/ 4 h 217"/>
                <a:gd name="T22" fmla="*/ 1 w 146"/>
                <a:gd name="T23" fmla="*/ 2 h 217"/>
                <a:gd name="T24" fmla="*/ 2 w 146"/>
                <a:gd name="T25" fmla="*/ 0 h 217"/>
                <a:gd name="T26" fmla="*/ 2 w 146"/>
                <a:gd name="T27" fmla="*/ 0 h 217"/>
                <a:gd name="T28" fmla="*/ 3 w 146"/>
                <a:gd name="T29" fmla="*/ 0 h 217"/>
                <a:gd name="T30" fmla="*/ 4 w 146"/>
                <a:gd name="T31" fmla="*/ 0 h 217"/>
                <a:gd name="T32" fmla="*/ 4 w 146"/>
                <a:gd name="T33" fmla="*/ 0 h 217"/>
                <a:gd name="T34" fmla="*/ 4 w 146"/>
                <a:gd name="T35" fmla="*/ 0 h 217"/>
                <a:gd name="T36" fmla="*/ 4 w 146"/>
                <a:gd name="T37" fmla="*/ 0 h 217"/>
                <a:gd name="T38" fmla="*/ 4 w 146"/>
                <a:gd name="T39" fmla="*/ 1 h 217"/>
                <a:gd name="T40" fmla="*/ 4 w 146"/>
                <a:gd name="T41" fmla="*/ 2 h 2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6" h="217">
                  <a:moveTo>
                    <a:pt x="116" y="71"/>
                  </a:moveTo>
                  <a:lnTo>
                    <a:pt x="144" y="120"/>
                  </a:lnTo>
                  <a:lnTo>
                    <a:pt x="146" y="150"/>
                  </a:lnTo>
                  <a:lnTo>
                    <a:pt x="139" y="174"/>
                  </a:lnTo>
                  <a:lnTo>
                    <a:pt x="127" y="193"/>
                  </a:lnTo>
                  <a:lnTo>
                    <a:pt x="109" y="206"/>
                  </a:lnTo>
                  <a:lnTo>
                    <a:pt x="87" y="214"/>
                  </a:lnTo>
                  <a:lnTo>
                    <a:pt x="65" y="217"/>
                  </a:lnTo>
                  <a:lnTo>
                    <a:pt x="44" y="213"/>
                  </a:lnTo>
                  <a:lnTo>
                    <a:pt x="23" y="204"/>
                  </a:lnTo>
                  <a:lnTo>
                    <a:pt x="0" y="147"/>
                  </a:lnTo>
                  <a:lnTo>
                    <a:pt x="9" y="86"/>
                  </a:lnTo>
                  <a:lnTo>
                    <a:pt x="41" y="25"/>
                  </a:lnTo>
                  <a:lnTo>
                    <a:pt x="63" y="12"/>
                  </a:lnTo>
                  <a:lnTo>
                    <a:pt x="83" y="3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6" y="9"/>
                  </a:lnTo>
                  <a:lnTo>
                    <a:pt x="120" y="23"/>
                  </a:lnTo>
                  <a:lnTo>
                    <a:pt x="120" y="44"/>
                  </a:lnTo>
                  <a:lnTo>
                    <a:pt x="116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Freeform 71"/>
            <p:cNvSpPr>
              <a:spLocks/>
            </p:cNvSpPr>
            <p:nvPr/>
          </p:nvSpPr>
          <p:spPr bwMode="auto">
            <a:xfrm>
              <a:off x="4311" y="1884"/>
              <a:ext cx="65" cy="54"/>
            </a:xfrm>
            <a:custGeom>
              <a:avLst/>
              <a:gdLst>
                <a:gd name="T0" fmla="*/ 4 w 129"/>
                <a:gd name="T1" fmla="*/ 2 h 107"/>
                <a:gd name="T2" fmla="*/ 4 w 129"/>
                <a:gd name="T3" fmla="*/ 2 h 107"/>
                <a:gd name="T4" fmla="*/ 5 w 129"/>
                <a:gd name="T5" fmla="*/ 3 h 107"/>
                <a:gd name="T6" fmla="*/ 4 w 129"/>
                <a:gd name="T7" fmla="*/ 3 h 107"/>
                <a:gd name="T8" fmla="*/ 4 w 129"/>
                <a:gd name="T9" fmla="*/ 3 h 107"/>
                <a:gd name="T10" fmla="*/ 3 w 129"/>
                <a:gd name="T11" fmla="*/ 4 h 107"/>
                <a:gd name="T12" fmla="*/ 3 w 129"/>
                <a:gd name="T13" fmla="*/ 4 h 107"/>
                <a:gd name="T14" fmla="*/ 2 w 129"/>
                <a:gd name="T15" fmla="*/ 4 h 107"/>
                <a:gd name="T16" fmla="*/ 2 w 129"/>
                <a:gd name="T17" fmla="*/ 4 h 107"/>
                <a:gd name="T18" fmla="*/ 1 w 129"/>
                <a:gd name="T19" fmla="*/ 4 h 107"/>
                <a:gd name="T20" fmla="*/ 0 w 129"/>
                <a:gd name="T21" fmla="*/ 3 h 107"/>
                <a:gd name="T22" fmla="*/ 1 w 129"/>
                <a:gd name="T23" fmla="*/ 2 h 107"/>
                <a:gd name="T24" fmla="*/ 2 w 129"/>
                <a:gd name="T25" fmla="*/ 1 h 107"/>
                <a:gd name="T26" fmla="*/ 2 w 129"/>
                <a:gd name="T27" fmla="*/ 1 h 107"/>
                <a:gd name="T28" fmla="*/ 3 w 129"/>
                <a:gd name="T29" fmla="*/ 1 h 107"/>
                <a:gd name="T30" fmla="*/ 3 w 129"/>
                <a:gd name="T31" fmla="*/ 0 h 107"/>
                <a:gd name="T32" fmla="*/ 3 w 129"/>
                <a:gd name="T33" fmla="*/ 1 h 107"/>
                <a:gd name="T34" fmla="*/ 4 w 129"/>
                <a:gd name="T35" fmla="*/ 1 h 107"/>
                <a:gd name="T36" fmla="*/ 4 w 129"/>
                <a:gd name="T37" fmla="*/ 1 h 107"/>
                <a:gd name="T38" fmla="*/ 4 w 129"/>
                <a:gd name="T39" fmla="*/ 1 h 107"/>
                <a:gd name="T40" fmla="*/ 4 w 129"/>
                <a:gd name="T41" fmla="*/ 2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107">
                  <a:moveTo>
                    <a:pt x="102" y="36"/>
                  </a:moveTo>
                  <a:lnTo>
                    <a:pt x="126" y="59"/>
                  </a:lnTo>
                  <a:lnTo>
                    <a:pt x="129" y="74"/>
                  </a:lnTo>
                  <a:lnTo>
                    <a:pt x="123" y="86"/>
                  </a:lnTo>
                  <a:lnTo>
                    <a:pt x="111" y="96"/>
                  </a:lnTo>
                  <a:lnTo>
                    <a:pt x="95" y="102"/>
                  </a:lnTo>
                  <a:lnTo>
                    <a:pt x="77" y="106"/>
                  </a:lnTo>
                  <a:lnTo>
                    <a:pt x="57" y="107"/>
                  </a:lnTo>
                  <a:lnTo>
                    <a:pt x="38" y="106"/>
                  </a:lnTo>
                  <a:lnTo>
                    <a:pt x="19" y="101"/>
                  </a:lnTo>
                  <a:lnTo>
                    <a:pt x="0" y="73"/>
                  </a:lnTo>
                  <a:lnTo>
                    <a:pt x="8" y="44"/>
                  </a:lnTo>
                  <a:lnTo>
                    <a:pt x="37" y="13"/>
                  </a:lnTo>
                  <a:lnTo>
                    <a:pt x="56" y="6"/>
                  </a:lnTo>
                  <a:lnTo>
                    <a:pt x="72" y="1"/>
                  </a:lnTo>
                  <a:lnTo>
                    <a:pt x="85" y="0"/>
                  </a:lnTo>
                  <a:lnTo>
                    <a:pt x="95" y="1"/>
                  </a:lnTo>
                  <a:lnTo>
                    <a:pt x="102" y="5"/>
                  </a:lnTo>
                  <a:lnTo>
                    <a:pt x="106" y="11"/>
                  </a:lnTo>
                  <a:lnTo>
                    <a:pt x="106" y="22"/>
                  </a:lnTo>
                  <a:lnTo>
                    <a:pt x="10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Freeform 72"/>
            <p:cNvSpPr>
              <a:spLocks/>
            </p:cNvSpPr>
            <p:nvPr/>
          </p:nvSpPr>
          <p:spPr bwMode="auto">
            <a:xfrm>
              <a:off x="4074" y="2039"/>
              <a:ext cx="64" cy="68"/>
            </a:xfrm>
            <a:custGeom>
              <a:avLst/>
              <a:gdLst>
                <a:gd name="T0" fmla="*/ 3 w 129"/>
                <a:gd name="T1" fmla="*/ 1 h 137"/>
                <a:gd name="T2" fmla="*/ 3 w 129"/>
                <a:gd name="T3" fmla="*/ 1 h 137"/>
                <a:gd name="T4" fmla="*/ 4 w 129"/>
                <a:gd name="T5" fmla="*/ 1 h 137"/>
                <a:gd name="T6" fmla="*/ 3 w 129"/>
                <a:gd name="T7" fmla="*/ 2 h 137"/>
                <a:gd name="T8" fmla="*/ 3 w 129"/>
                <a:gd name="T9" fmla="*/ 2 h 137"/>
                <a:gd name="T10" fmla="*/ 3 w 129"/>
                <a:gd name="T11" fmla="*/ 3 h 137"/>
                <a:gd name="T12" fmla="*/ 2 w 129"/>
                <a:gd name="T13" fmla="*/ 3 h 137"/>
                <a:gd name="T14" fmla="*/ 1 w 129"/>
                <a:gd name="T15" fmla="*/ 3 h 137"/>
                <a:gd name="T16" fmla="*/ 1 w 129"/>
                <a:gd name="T17" fmla="*/ 4 h 137"/>
                <a:gd name="T18" fmla="*/ 0 w 129"/>
                <a:gd name="T19" fmla="*/ 4 h 137"/>
                <a:gd name="T20" fmla="*/ 0 w 129"/>
                <a:gd name="T21" fmla="*/ 3 h 137"/>
                <a:gd name="T22" fmla="*/ 0 w 129"/>
                <a:gd name="T23" fmla="*/ 2 h 137"/>
                <a:gd name="T24" fmla="*/ 1 w 129"/>
                <a:gd name="T25" fmla="*/ 1 h 137"/>
                <a:gd name="T26" fmla="*/ 1 w 129"/>
                <a:gd name="T27" fmla="*/ 0 h 137"/>
                <a:gd name="T28" fmla="*/ 2 w 129"/>
                <a:gd name="T29" fmla="*/ 0 h 137"/>
                <a:gd name="T30" fmla="*/ 2 w 129"/>
                <a:gd name="T31" fmla="*/ 0 h 137"/>
                <a:gd name="T32" fmla="*/ 3 w 129"/>
                <a:gd name="T33" fmla="*/ 0 h 137"/>
                <a:gd name="T34" fmla="*/ 3 w 129"/>
                <a:gd name="T35" fmla="*/ 0 h 137"/>
                <a:gd name="T36" fmla="*/ 3 w 129"/>
                <a:gd name="T37" fmla="*/ 0 h 137"/>
                <a:gd name="T38" fmla="*/ 3 w 129"/>
                <a:gd name="T39" fmla="*/ 0 h 137"/>
                <a:gd name="T40" fmla="*/ 3 w 129"/>
                <a:gd name="T41" fmla="*/ 1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137">
                  <a:moveTo>
                    <a:pt x="101" y="32"/>
                  </a:moveTo>
                  <a:lnTo>
                    <a:pt x="127" y="42"/>
                  </a:lnTo>
                  <a:lnTo>
                    <a:pt x="129" y="56"/>
                  </a:lnTo>
                  <a:lnTo>
                    <a:pt x="123" y="71"/>
                  </a:lnTo>
                  <a:lnTo>
                    <a:pt x="112" y="87"/>
                  </a:lnTo>
                  <a:lnTo>
                    <a:pt x="97" y="101"/>
                  </a:lnTo>
                  <a:lnTo>
                    <a:pt x="78" y="114"/>
                  </a:lnTo>
                  <a:lnTo>
                    <a:pt x="58" y="125"/>
                  </a:lnTo>
                  <a:lnTo>
                    <a:pt x="38" y="133"/>
                  </a:lnTo>
                  <a:lnTo>
                    <a:pt x="21" y="137"/>
                  </a:lnTo>
                  <a:lnTo>
                    <a:pt x="0" y="119"/>
                  </a:lnTo>
                  <a:lnTo>
                    <a:pt x="8" y="85"/>
                  </a:lnTo>
                  <a:lnTo>
                    <a:pt x="37" y="40"/>
                  </a:lnTo>
                  <a:lnTo>
                    <a:pt x="56" y="24"/>
                  </a:lnTo>
                  <a:lnTo>
                    <a:pt x="72" y="11"/>
                  </a:lnTo>
                  <a:lnTo>
                    <a:pt x="86" y="3"/>
                  </a:lnTo>
                  <a:lnTo>
                    <a:pt x="96" y="0"/>
                  </a:lnTo>
                  <a:lnTo>
                    <a:pt x="102" y="1"/>
                  </a:lnTo>
                  <a:lnTo>
                    <a:pt x="106" y="5"/>
                  </a:lnTo>
                  <a:lnTo>
                    <a:pt x="105" y="17"/>
                  </a:lnTo>
                  <a:lnTo>
                    <a:pt x="10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Freeform 73"/>
            <p:cNvSpPr>
              <a:spLocks/>
            </p:cNvSpPr>
            <p:nvPr/>
          </p:nvSpPr>
          <p:spPr bwMode="auto">
            <a:xfrm>
              <a:off x="4514" y="2140"/>
              <a:ext cx="91" cy="86"/>
            </a:xfrm>
            <a:custGeom>
              <a:avLst/>
              <a:gdLst>
                <a:gd name="T0" fmla="*/ 5 w 181"/>
                <a:gd name="T1" fmla="*/ 2 h 172"/>
                <a:gd name="T2" fmla="*/ 6 w 181"/>
                <a:gd name="T3" fmla="*/ 4 h 172"/>
                <a:gd name="T4" fmla="*/ 6 w 181"/>
                <a:gd name="T5" fmla="*/ 5 h 172"/>
                <a:gd name="T6" fmla="*/ 6 w 181"/>
                <a:gd name="T7" fmla="*/ 5 h 172"/>
                <a:gd name="T8" fmla="*/ 6 w 181"/>
                <a:gd name="T9" fmla="*/ 6 h 172"/>
                <a:gd name="T10" fmla="*/ 5 w 181"/>
                <a:gd name="T11" fmla="*/ 6 h 172"/>
                <a:gd name="T12" fmla="*/ 4 w 181"/>
                <a:gd name="T13" fmla="*/ 6 h 172"/>
                <a:gd name="T14" fmla="*/ 3 w 181"/>
                <a:gd name="T15" fmla="*/ 6 h 172"/>
                <a:gd name="T16" fmla="*/ 2 w 181"/>
                <a:gd name="T17" fmla="*/ 6 h 172"/>
                <a:gd name="T18" fmla="*/ 2 w 181"/>
                <a:gd name="T19" fmla="*/ 5 h 172"/>
                <a:gd name="T20" fmla="*/ 0 w 181"/>
                <a:gd name="T21" fmla="*/ 4 h 172"/>
                <a:gd name="T22" fmla="*/ 1 w 181"/>
                <a:gd name="T23" fmla="*/ 3 h 172"/>
                <a:gd name="T24" fmla="*/ 2 w 181"/>
                <a:gd name="T25" fmla="*/ 1 h 172"/>
                <a:gd name="T26" fmla="*/ 3 w 181"/>
                <a:gd name="T27" fmla="*/ 1 h 172"/>
                <a:gd name="T28" fmla="*/ 4 w 181"/>
                <a:gd name="T29" fmla="*/ 1 h 172"/>
                <a:gd name="T30" fmla="*/ 5 w 181"/>
                <a:gd name="T31" fmla="*/ 0 h 172"/>
                <a:gd name="T32" fmla="*/ 5 w 181"/>
                <a:gd name="T33" fmla="*/ 1 h 172"/>
                <a:gd name="T34" fmla="*/ 5 w 181"/>
                <a:gd name="T35" fmla="*/ 1 h 172"/>
                <a:gd name="T36" fmla="*/ 5 w 181"/>
                <a:gd name="T37" fmla="*/ 1 h 172"/>
                <a:gd name="T38" fmla="*/ 5 w 181"/>
                <a:gd name="T39" fmla="*/ 2 h 172"/>
                <a:gd name="T40" fmla="*/ 5 w 181"/>
                <a:gd name="T41" fmla="*/ 2 h 1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1" h="172">
                  <a:moveTo>
                    <a:pt x="148" y="60"/>
                  </a:moveTo>
                  <a:lnTo>
                    <a:pt x="178" y="114"/>
                  </a:lnTo>
                  <a:lnTo>
                    <a:pt x="181" y="136"/>
                  </a:lnTo>
                  <a:lnTo>
                    <a:pt x="176" y="154"/>
                  </a:lnTo>
                  <a:lnTo>
                    <a:pt x="161" y="164"/>
                  </a:lnTo>
                  <a:lnTo>
                    <a:pt x="140" y="171"/>
                  </a:lnTo>
                  <a:lnTo>
                    <a:pt x="114" y="172"/>
                  </a:lnTo>
                  <a:lnTo>
                    <a:pt x="87" y="170"/>
                  </a:lnTo>
                  <a:lnTo>
                    <a:pt x="59" y="164"/>
                  </a:lnTo>
                  <a:lnTo>
                    <a:pt x="33" y="156"/>
                  </a:lnTo>
                  <a:lnTo>
                    <a:pt x="0" y="112"/>
                  </a:lnTo>
                  <a:lnTo>
                    <a:pt x="13" y="65"/>
                  </a:lnTo>
                  <a:lnTo>
                    <a:pt x="57" y="18"/>
                  </a:lnTo>
                  <a:lnTo>
                    <a:pt x="87" y="8"/>
                  </a:lnTo>
                  <a:lnTo>
                    <a:pt x="111" y="3"/>
                  </a:lnTo>
                  <a:lnTo>
                    <a:pt x="129" y="0"/>
                  </a:lnTo>
                  <a:lnTo>
                    <a:pt x="143" y="4"/>
                  </a:lnTo>
                  <a:lnTo>
                    <a:pt x="151" y="11"/>
                  </a:lnTo>
                  <a:lnTo>
                    <a:pt x="155" y="22"/>
                  </a:lnTo>
                  <a:lnTo>
                    <a:pt x="154" y="40"/>
                  </a:lnTo>
                  <a:lnTo>
                    <a:pt x="14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Freeform 74"/>
            <p:cNvSpPr>
              <a:spLocks/>
            </p:cNvSpPr>
            <p:nvPr/>
          </p:nvSpPr>
          <p:spPr bwMode="auto">
            <a:xfrm>
              <a:off x="4427" y="1818"/>
              <a:ext cx="83" cy="38"/>
            </a:xfrm>
            <a:custGeom>
              <a:avLst/>
              <a:gdLst>
                <a:gd name="T0" fmla="*/ 5 w 166"/>
                <a:gd name="T1" fmla="*/ 0 h 77"/>
                <a:gd name="T2" fmla="*/ 6 w 166"/>
                <a:gd name="T3" fmla="*/ 1 h 77"/>
                <a:gd name="T4" fmla="*/ 6 w 166"/>
                <a:gd name="T5" fmla="*/ 1 h 77"/>
                <a:gd name="T6" fmla="*/ 5 w 166"/>
                <a:gd name="T7" fmla="*/ 1 h 77"/>
                <a:gd name="T8" fmla="*/ 5 w 166"/>
                <a:gd name="T9" fmla="*/ 2 h 77"/>
                <a:gd name="T10" fmla="*/ 4 w 166"/>
                <a:gd name="T11" fmla="*/ 2 h 77"/>
                <a:gd name="T12" fmla="*/ 4 w 166"/>
                <a:gd name="T13" fmla="*/ 2 h 77"/>
                <a:gd name="T14" fmla="*/ 3 w 166"/>
                <a:gd name="T15" fmla="*/ 2 h 77"/>
                <a:gd name="T16" fmla="*/ 2 w 166"/>
                <a:gd name="T17" fmla="*/ 2 h 77"/>
                <a:gd name="T18" fmla="*/ 1 w 166"/>
                <a:gd name="T19" fmla="*/ 2 h 77"/>
                <a:gd name="T20" fmla="*/ 0 w 166"/>
                <a:gd name="T21" fmla="*/ 1 h 77"/>
                <a:gd name="T22" fmla="*/ 1 w 166"/>
                <a:gd name="T23" fmla="*/ 0 h 77"/>
                <a:gd name="T24" fmla="*/ 2 w 166"/>
                <a:gd name="T25" fmla="*/ 0 h 77"/>
                <a:gd name="T26" fmla="*/ 3 w 166"/>
                <a:gd name="T27" fmla="*/ 0 h 77"/>
                <a:gd name="T28" fmla="*/ 3 w 166"/>
                <a:gd name="T29" fmla="*/ 0 h 77"/>
                <a:gd name="T30" fmla="*/ 4 w 166"/>
                <a:gd name="T31" fmla="*/ 0 h 77"/>
                <a:gd name="T32" fmla="*/ 4 w 166"/>
                <a:gd name="T33" fmla="*/ 0 h 77"/>
                <a:gd name="T34" fmla="*/ 5 w 166"/>
                <a:gd name="T35" fmla="*/ 0 h 77"/>
                <a:gd name="T36" fmla="*/ 5 w 166"/>
                <a:gd name="T37" fmla="*/ 0 h 77"/>
                <a:gd name="T38" fmla="*/ 5 w 166"/>
                <a:gd name="T39" fmla="*/ 0 h 77"/>
                <a:gd name="T40" fmla="*/ 5 w 166"/>
                <a:gd name="T41" fmla="*/ 0 h 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77">
                  <a:moveTo>
                    <a:pt x="133" y="25"/>
                  </a:moveTo>
                  <a:lnTo>
                    <a:pt x="164" y="42"/>
                  </a:lnTo>
                  <a:lnTo>
                    <a:pt x="166" y="52"/>
                  </a:lnTo>
                  <a:lnTo>
                    <a:pt x="159" y="61"/>
                  </a:lnTo>
                  <a:lnTo>
                    <a:pt x="144" y="67"/>
                  </a:lnTo>
                  <a:lnTo>
                    <a:pt x="125" y="72"/>
                  </a:lnTo>
                  <a:lnTo>
                    <a:pt x="100" y="76"/>
                  </a:lnTo>
                  <a:lnTo>
                    <a:pt x="74" y="77"/>
                  </a:lnTo>
                  <a:lnTo>
                    <a:pt x="49" y="76"/>
                  </a:lnTo>
                  <a:lnTo>
                    <a:pt x="26" y="72"/>
                  </a:lnTo>
                  <a:lnTo>
                    <a:pt x="0" y="52"/>
                  </a:lnTo>
                  <a:lnTo>
                    <a:pt x="11" y="31"/>
                  </a:lnTo>
                  <a:lnTo>
                    <a:pt x="47" y="9"/>
                  </a:lnTo>
                  <a:lnTo>
                    <a:pt x="73" y="4"/>
                  </a:lnTo>
                  <a:lnTo>
                    <a:pt x="95" y="1"/>
                  </a:lnTo>
                  <a:lnTo>
                    <a:pt x="111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Freeform 75"/>
            <p:cNvSpPr>
              <a:spLocks/>
            </p:cNvSpPr>
            <p:nvPr/>
          </p:nvSpPr>
          <p:spPr bwMode="auto">
            <a:xfrm>
              <a:off x="4189" y="2322"/>
              <a:ext cx="76" cy="63"/>
            </a:xfrm>
            <a:custGeom>
              <a:avLst/>
              <a:gdLst>
                <a:gd name="T0" fmla="*/ 5 w 152"/>
                <a:gd name="T1" fmla="*/ 2 h 126"/>
                <a:gd name="T2" fmla="*/ 5 w 152"/>
                <a:gd name="T3" fmla="*/ 4 h 126"/>
                <a:gd name="T4" fmla="*/ 5 w 152"/>
                <a:gd name="T5" fmla="*/ 4 h 126"/>
                <a:gd name="T6" fmla="*/ 5 w 152"/>
                <a:gd name="T7" fmla="*/ 4 h 126"/>
                <a:gd name="T8" fmla="*/ 4 w 152"/>
                <a:gd name="T9" fmla="*/ 4 h 126"/>
                <a:gd name="T10" fmla="*/ 4 w 152"/>
                <a:gd name="T11" fmla="*/ 4 h 126"/>
                <a:gd name="T12" fmla="*/ 3 w 152"/>
                <a:gd name="T13" fmla="*/ 4 h 126"/>
                <a:gd name="T14" fmla="*/ 2 w 152"/>
                <a:gd name="T15" fmla="*/ 4 h 126"/>
                <a:gd name="T16" fmla="*/ 2 w 152"/>
                <a:gd name="T17" fmla="*/ 3 h 126"/>
                <a:gd name="T18" fmla="*/ 1 w 152"/>
                <a:gd name="T19" fmla="*/ 3 h 126"/>
                <a:gd name="T20" fmla="*/ 0 w 152"/>
                <a:gd name="T21" fmla="*/ 2 h 126"/>
                <a:gd name="T22" fmla="*/ 1 w 152"/>
                <a:gd name="T23" fmla="*/ 1 h 126"/>
                <a:gd name="T24" fmla="*/ 2 w 152"/>
                <a:gd name="T25" fmla="*/ 0 h 126"/>
                <a:gd name="T26" fmla="*/ 3 w 152"/>
                <a:gd name="T27" fmla="*/ 1 h 126"/>
                <a:gd name="T28" fmla="*/ 4 w 152"/>
                <a:gd name="T29" fmla="*/ 1 h 126"/>
                <a:gd name="T30" fmla="*/ 4 w 152"/>
                <a:gd name="T31" fmla="*/ 1 h 126"/>
                <a:gd name="T32" fmla="*/ 5 w 152"/>
                <a:gd name="T33" fmla="*/ 1 h 126"/>
                <a:gd name="T34" fmla="*/ 5 w 152"/>
                <a:gd name="T35" fmla="*/ 1 h 126"/>
                <a:gd name="T36" fmla="*/ 5 w 152"/>
                <a:gd name="T37" fmla="*/ 2 h 126"/>
                <a:gd name="T38" fmla="*/ 5 w 152"/>
                <a:gd name="T39" fmla="*/ 2 h 126"/>
                <a:gd name="T40" fmla="*/ 5 w 152"/>
                <a:gd name="T41" fmla="*/ 2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2" h="126">
                  <a:moveTo>
                    <a:pt x="130" y="60"/>
                  </a:moveTo>
                  <a:lnTo>
                    <a:pt x="152" y="98"/>
                  </a:lnTo>
                  <a:lnTo>
                    <a:pt x="149" y="114"/>
                  </a:lnTo>
                  <a:lnTo>
                    <a:pt x="139" y="122"/>
                  </a:lnTo>
                  <a:lnTo>
                    <a:pt x="122" y="126"/>
                  </a:lnTo>
                  <a:lnTo>
                    <a:pt x="102" y="124"/>
                  </a:lnTo>
                  <a:lnTo>
                    <a:pt x="80" y="117"/>
                  </a:lnTo>
                  <a:lnTo>
                    <a:pt x="56" y="106"/>
                  </a:lnTo>
                  <a:lnTo>
                    <a:pt x="34" y="94"/>
                  </a:lnTo>
                  <a:lnTo>
                    <a:pt x="15" y="79"/>
                  </a:lnTo>
                  <a:lnTo>
                    <a:pt x="0" y="39"/>
                  </a:lnTo>
                  <a:lnTo>
                    <a:pt x="20" y="14"/>
                  </a:lnTo>
                  <a:lnTo>
                    <a:pt x="64" y="0"/>
                  </a:lnTo>
                  <a:lnTo>
                    <a:pt x="88" y="5"/>
                  </a:lnTo>
                  <a:lnTo>
                    <a:pt x="109" y="9"/>
                  </a:lnTo>
                  <a:lnTo>
                    <a:pt x="124" y="15"/>
                  </a:lnTo>
                  <a:lnTo>
                    <a:pt x="135" y="22"/>
                  </a:lnTo>
                  <a:lnTo>
                    <a:pt x="141" y="30"/>
                  </a:lnTo>
                  <a:lnTo>
                    <a:pt x="142" y="38"/>
                  </a:lnTo>
                  <a:lnTo>
                    <a:pt x="139" y="49"/>
                  </a:lnTo>
                  <a:lnTo>
                    <a:pt x="13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Freeform 76"/>
            <p:cNvSpPr>
              <a:spLocks/>
            </p:cNvSpPr>
            <p:nvPr/>
          </p:nvSpPr>
          <p:spPr bwMode="auto">
            <a:xfrm>
              <a:off x="4444" y="2336"/>
              <a:ext cx="75" cy="62"/>
            </a:xfrm>
            <a:custGeom>
              <a:avLst/>
              <a:gdLst>
                <a:gd name="T0" fmla="*/ 5 w 150"/>
                <a:gd name="T1" fmla="*/ 2 h 124"/>
                <a:gd name="T2" fmla="*/ 5 w 150"/>
                <a:gd name="T3" fmla="*/ 3 h 124"/>
                <a:gd name="T4" fmla="*/ 5 w 150"/>
                <a:gd name="T5" fmla="*/ 4 h 124"/>
                <a:gd name="T6" fmla="*/ 5 w 150"/>
                <a:gd name="T7" fmla="*/ 4 h 124"/>
                <a:gd name="T8" fmla="*/ 4 w 150"/>
                <a:gd name="T9" fmla="*/ 4 h 124"/>
                <a:gd name="T10" fmla="*/ 4 w 150"/>
                <a:gd name="T11" fmla="*/ 4 h 124"/>
                <a:gd name="T12" fmla="*/ 3 w 150"/>
                <a:gd name="T13" fmla="*/ 4 h 124"/>
                <a:gd name="T14" fmla="*/ 2 w 150"/>
                <a:gd name="T15" fmla="*/ 4 h 124"/>
                <a:gd name="T16" fmla="*/ 1 w 150"/>
                <a:gd name="T17" fmla="*/ 4 h 124"/>
                <a:gd name="T18" fmla="*/ 1 w 150"/>
                <a:gd name="T19" fmla="*/ 4 h 124"/>
                <a:gd name="T20" fmla="*/ 0 w 150"/>
                <a:gd name="T21" fmla="*/ 3 h 124"/>
                <a:gd name="T22" fmla="*/ 1 w 150"/>
                <a:gd name="T23" fmla="*/ 2 h 124"/>
                <a:gd name="T24" fmla="*/ 2 w 150"/>
                <a:gd name="T25" fmla="*/ 1 h 124"/>
                <a:gd name="T26" fmla="*/ 3 w 150"/>
                <a:gd name="T27" fmla="*/ 1 h 124"/>
                <a:gd name="T28" fmla="*/ 3 w 150"/>
                <a:gd name="T29" fmla="*/ 0 h 124"/>
                <a:gd name="T30" fmla="*/ 4 w 150"/>
                <a:gd name="T31" fmla="*/ 0 h 124"/>
                <a:gd name="T32" fmla="*/ 4 w 150"/>
                <a:gd name="T33" fmla="*/ 1 h 124"/>
                <a:gd name="T34" fmla="*/ 4 w 150"/>
                <a:gd name="T35" fmla="*/ 1 h 124"/>
                <a:gd name="T36" fmla="*/ 5 w 150"/>
                <a:gd name="T37" fmla="*/ 1 h 124"/>
                <a:gd name="T38" fmla="*/ 5 w 150"/>
                <a:gd name="T39" fmla="*/ 2 h 124"/>
                <a:gd name="T40" fmla="*/ 5 w 150"/>
                <a:gd name="T41" fmla="*/ 2 h 1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0" h="124">
                  <a:moveTo>
                    <a:pt x="129" y="54"/>
                  </a:moveTo>
                  <a:lnTo>
                    <a:pt x="150" y="85"/>
                  </a:lnTo>
                  <a:lnTo>
                    <a:pt x="147" y="101"/>
                  </a:lnTo>
                  <a:lnTo>
                    <a:pt x="137" y="114"/>
                  </a:lnTo>
                  <a:lnTo>
                    <a:pt x="121" y="121"/>
                  </a:lnTo>
                  <a:lnTo>
                    <a:pt x="100" y="124"/>
                  </a:lnTo>
                  <a:lnTo>
                    <a:pt x="78" y="124"/>
                  </a:lnTo>
                  <a:lnTo>
                    <a:pt x="54" y="121"/>
                  </a:lnTo>
                  <a:lnTo>
                    <a:pt x="32" y="114"/>
                  </a:lnTo>
                  <a:lnTo>
                    <a:pt x="14" y="105"/>
                  </a:lnTo>
                  <a:lnTo>
                    <a:pt x="0" y="70"/>
                  </a:lnTo>
                  <a:lnTo>
                    <a:pt x="20" y="39"/>
                  </a:lnTo>
                  <a:lnTo>
                    <a:pt x="62" y="13"/>
                  </a:lnTo>
                  <a:lnTo>
                    <a:pt x="76" y="3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5" y="6"/>
                  </a:lnTo>
                  <a:lnTo>
                    <a:pt x="124" y="14"/>
                  </a:lnTo>
                  <a:lnTo>
                    <a:pt x="131" y="25"/>
                  </a:lnTo>
                  <a:lnTo>
                    <a:pt x="132" y="39"/>
                  </a:lnTo>
                  <a:lnTo>
                    <a:pt x="12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Freeform 77"/>
            <p:cNvSpPr>
              <a:spLocks/>
            </p:cNvSpPr>
            <p:nvPr/>
          </p:nvSpPr>
          <p:spPr bwMode="auto">
            <a:xfrm>
              <a:off x="4283" y="2198"/>
              <a:ext cx="134" cy="106"/>
            </a:xfrm>
            <a:custGeom>
              <a:avLst/>
              <a:gdLst>
                <a:gd name="T0" fmla="*/ 6 w 269"/>
                <a:gd name="T1" fmla="*/ 4 h 210"/>
                <a:gd name="T2" fmla="*/ 5 w 269"/>
                <a:gd name="T3" fmla="*/ 1 h 210"/>
                <a:gd name="T4" fmla="*/ 4 w 269"/>
                <a:gd name="T5" fmla="*/ 1 h 210"/>
                <a:gd name="T6" fmla="*/ 3 w 269"/>
                <a:gd name="T7" fmla="*/ 1 h 210"/>
                <a:gd name="T8" fmla="*/ 2 w 269"/>
                <a:gd name="T9" fmla="*/ 0 h 210"/>
                <a:gd name="T10" fmla="*/ 2 w 269"/>
                <a:gd name="T11" fmla="*/ 1 h 210"/>
                <a:gd name="T12" fmla="*/ 1 w 269"/>
                <a:gd name="T13" fmla="*/ 1 h 210"/>
                <a:gd name="T14" fmla="*/ 0 w 269"/>
                <a:gd name="T15" fmla="*/ 1 h 210"/>
                <a:gd name="T16" fmla="*/ 0 w 269"/>
                <a:gd name="T17" fmla="*/ 2 h 210"/>
                <a:gd name="T18" fmla="*/ 0 w 269"/>
                <a:gd name="T19" fmla="*/ 3 h 210"/>
                <a:gd name="T20" fmla="*/ 0 w 269"/>
                <a:gd name="T21" fmla="*/ 4 h 210"/>
                <a:gd name="T22" fmla="*/ 0 w 269"/>
                <a:gd name="T23" fmla="*/ 4 h 210"/>
                <a:gd name="T24" fmla="*/ 0 w 269"/>
                <a:gd name="T25" fmla="*/ 4 h 210"/>
                <a:gd name="T26" fmla="*/ 0 w 269"/>
                <a:gd name="T27" fmla="*/ 5 h 210"/>
                <a:gd name="T28" fmla="*/ 0 w 269"/>
                <a:gd name="T29" fmla="*/ 5 h 210"/>
                <a:gd name="T30" fmla="*/ 0 w 269"/>
                <a:gd name="T31" fmla="*/ 6 h 210"/>
                <a:gd name="T32" fmla="*/ 0 w 269"/>
                <a:gd name="T33" fmla="*/ 6 h 210"/>
                <a:gd name="T34" fmla="*/ 1 w 269"/>
                <a:gd name="T35" fmla="*/ 6 h 210"/>
                <a:gd name="T36" fmla="*/ 3 w 269"/>
                <a:gd name="T37" fmla="*/ 7 h 210"/>
                <a:gd name="T38" fmla="*/ 5 w 269"/>
                <a:gd name="T39" fmla="*/ 7 h 210"/>
                <a:gd name="T40" fmla="*/ 6 w 269"/>
                <a:gd name="T41" fmla="*/ 7 h 210"/>
                <a:gd name="T42" fmla="*/ 7 w 269"/>
                <a:gd name="T43" fmla="*/ 6 h 210"/>
                <a:gd name="T44" fmla="*/ 8 w 269"/>
                <a:gd name="T45" fmla="*/ 6 h 210"/>
                <a:gd name="T46" fmla="*/ 8 w 269"/>
                <a:gd name="T47" fmla="*/ 6 h 210"/>
                <a:gd name="T48" fmla="*/ 8 w 269"/>
                <a:gd name="T49" fmla="*/ 5 h 210"/>
                <a:gd name="T50" fmla="*/ 8 w 269"/>
                <a:gd name="T51" fmla="*/ 5 h 210"/>
                <a:gd name="T52" fmla="*/ 7 w 269"/>
                <a:gd name="T53" fmla="*/ 4 h 210"/>
                <a:gd name="T54" fmla="*/ 6 w 269"/>
                <a:gd name="T55" fmla="*/ 4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69" h="210">
                  <a:moveTo>
                    <a:pt x="205" y="98"/>
                  </a:moveTo>
                  <a:lnTo>
                    <a:pt x="181" y="32"/>
                  </a:lnTo>
                  <a:lnTo>
                    <a:pt x="148" y="15"/>
                  </a:lnTo>
                  <a:lnTo>
                    <a:pt x="118" y="3"/>
                  </a:lnTo>
                  <a:lnTo>
                    <a:pt x="92" y="0"/>
                  </a:lnTo>
                  <a:lnTo>
                    <a:pt x="69" y="2"/>
                  </a:lnTo>
                  <a:lnTo>
                    <a:pt x="50" y="11"/>
                  </a:lnTo>
                  <a:lnTo>
                    <a:pt x="31" y="28"/>
                  </a:lnTo>
                  <a:lnTo>
                    <a:pt x="15" y="53"/>
                  </a:lnTo>
                  <a:lnTo>
                    <a:pt x="0" y="85"/>
                  </a:lnTo>
                  <a:lnTo>
                    <a:pt x="1" y="99"/>
                  </a:lnTo>
                  <a:lnTo>
                    <a:pt x="4" y="113"/>
                  </a:lnTo>
                  <a:lnTo>
                    <a:pt x="6" y="125"/>
                  </a:lnTo>
                  <a:lnTo>
                    <a:pt x="8" y="139"/>
                  </a:lnTo>
                  <a:lnTo>
                    <a:pt x="13" y="152"/>
                  </a:lnTo>
                  <a:lnTo>
                    <a:pt x="19" y="163"/>
                  </a:lnTo>
                  <a:lnTo>
                    <a:pt x="27" y="175"/>
                  </a:lnTo>
                  <a:lnTo>
                    <a:pt x="38" y="184"/>
                  </a:lnTo>
                  <a:lnTo>
                    <a:pt x="99" y="210"/>
                  </a:lnTo>
                  <a:lnTo>
                    <a:pt x="191" y="209"/>
                  </a:lnTo>
                  <a:lnTo>
                    <a:pt x="222" y="198"/>
                  </a:lnTo>
                  <a:lnTo>
                    <a:pt x="247" y="186"/>
                  </a:lnTo>
                  <a:lnTo>
                    <a:pt x="262" y="174"/>
                  </a:lnTo>
                  <a:lnTo>
                    <a:pt x="269" y="161"/>
                  </a:lnTo>
                  <a:lnTo>
                    <a:pt x="267" y="147"/>
                  </a:lnTo>
                  <a:lnTo>
                    <a:pt x="256" y="132"/>
                  </a:lnTo>
                  <a:lnTo>
                    <a:pt x="235" y="116"/>
                  </a:lnTo>
                  <a:lnTo>
                    <a:pt x="205" y="98"/>
                  </a:lnTo>
                  <a:close/>
                </a:path>
              </a:pathLst>
            </a:custGeom>
            <a:solidFill>
              <a:srgbClr val="68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Freeform 78"/>
            <p:cNvSpPr>
              <a:spLocks/>
            </p:cNvSpPr>
            <p:nvPr/>
          </p:nvSpPr>
          <p:spPr bwMode="auto">
            <a:xfrm>
              <a:off x="4292" y="2210"/>
              <a:ext cx="105" cy="83"/>
            </a:xfrm>
            <a:custGeom>
              <a:avLst/>
              <a:gdLst>
                <a:gd name="T0" fmla="*/ 6 w 210"/>
                <a:gd name="T1" fmla="*/ 3 h 165"/>
                <a:gd name="T2" fmla="*/ 5 w 210"/>
                <a:gd name="T3" fmla="*/ 1 h 165"/>
                <a:gd name="T4" fmla="*/ 4 w 210"/>
                <a:gd name="T5" fmla="*/ 1 h 165"/>
                <a:gd name="T6" fmla="*/ 3 w 210"/>
                <a:gd name="T7" fmla="*/ 1 h 165"/>
                <a:gd name="T8" fmla="*/ 3 w 210"/>
                <a:gd name="T9" fmla="*/ 0 h 165"/>
                <a:gd name="T10" fmla="*/ 2 w 210"/>
                <a:gd name="T11" fmla="*/ 1 h 165"/>
                <a:gd name="T12" fmla="*/ 2 w 210"/>
                <a:gd name="T13" fmla="*/ 1 h 165"/>
                <a:gd name="T14" fmla="*/ 1 w 210"/>
                <a:gd name="T15" fmla="*/ 1 h 165"/>
                <a:gd name="T16" fmla="*/ 1 w 210"/>
                <a:gd name="T17" fmla="*/ 2 h 165"/>
                <a:gd name="T18" fmla="*/ 0 w 210"/>
                <a:gd name="T19" fmla="*/ 3 h 165"/>
                <a:gd name="T20" fmla="*/ 1 w 210"/>
                <a:gd name="T21" fmla="*/ 5 h 165"/>
                <a:gd name="T22" fmla="*/ 3 w 210"/>
                <a:gd name="T23" fmla="*/ 5 h 165"/>
                <a:gd name="T24" fmla="*/ 5 w 210"/>
                <a:gd name="T25" fmla="*/ 6 h 165"/>
                <a:gd name="T26" fmla="*/ 6 w 210"/>
                <a:gd name="T27" fmla="*/ 5 h 165"/>
                <a:gd name="T28" fmla="*/ 7 w 210"/>
                <a:gd name="T29" fmla="*/ 5 h 165"/>
                <a:gd name="T30" fmla="*/ 7 w 210"/>
                <a:gd name="T31" fmla="*/ 5 h 165"/>
                <a:gd name="T32" fmla="*/ 7 w 210"/>
                <a:gd name="T33" fmla="*/ 4 h 165"/>
                <a:gd name="T34" fmla="*/ 7 w 210"/>
                <a:gd name="T35" fmla="*/ 4 h 165"/>
                <a:gd name="T36" fmla="*/ 7 w 210"/>
                <a:gd name="T37" fmla="*/ 4 h 165"/>
                <a:gd name="T38" fmla="*/ 6 w 210"/>
                <a:gd name="T39" fmla="*/ 3 h 165"/>
                <a:gd name="T40" fmla="*/ 6 w 210"/>
                <a:gd name="T41" fmla="*/ 3 h 1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0" h="165">
                  <a:moveTo>
                    <a:pt x="161" y="77"/>
                  </a:moveTo>
                  <a:lnTo>
                    <a:pt x="141" y="26"/>
                  </a:lnTo>
                  <a:lnTo>
                    <a:pt x="115" y="13"/>
                  </a:lnTo>
                  <a:lnTo>
                    <a:pt x="92" y="3"/>
                  </a:lnTo>
                  <a:lnTo>
                    <a:pt x="71" y="0"/>
                  </a:lnTo>
                  <a:lnTo>
                    <a:pt x="54" y="2"/>
                  </a:lnTo>
                  <a:lnTo>
                    <a:pt x="38" y="10"/>
                  </a:lnTo>
                  <a:lnTo>
                    <a:pt x="24" y="23"/>
                  </a:lnTo>
                  <a:lnTo>
                    <a:pt x="11" y="42"/>
                  </a:lnTo>
                  <a:lnTo>
                    <a:pt x="0" y="67"/>
                  </a:lnTo>
                  <a:lnTo>
                    <a:pt x="28" y="145"/>
                  </a:lnTo>
                  <a:lnTo>
                    <a:pt x="82" y="152"/>
                  </a:lnTo>
                  <a:lnTo>
                    <a:pt x="149" y="165"/>
                  </a:lnTo>
                  <a:lnTo>
                    <a:pt x="174" y="155"/>
                  </a:lnTo>
                  <a:lnTo>
                    <a:pt x="193" y="146"/>
                  </a:lnTo>
                  <a:lnTo>
                    <a:pt x="205" y="137"/>
                  </a:lnTo>
                  <a:lnTo>
                    <a:pt x="210" y="128"/>
                  </a:lnTo>
                  <a:lnTo>
                    <a:pt x="209" y="116"/>
                  </a:lnTo>
                  <a:lnTo>
                    <a:pt x="200" y="105"/>
                  </a:lnTo>
                  <a:lnTo>
                    <a:pt x="185" y="92"/>
                  </a:lnTo>
                  <a:lnTo>
                    <a:pt x="161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0" name="Freeform 79"/>
            <p:cNvSpPr>
              <a:spLocks/>
            </p:cNvSpPr>
            <p:nvPr/>
          </p:nvSpPr>
          <p:spPr bwMode="auto">
            <a:xfrm>
              <a:off x="4758" y="2075"/>
              <a:ext cx="60" cy="120"/>
            </a:xfrm>
            <a:custGeom>
              <a:avLst/>
              <a:gdLst>
                <a:gd name="T0" fmla="*/ 1 w 120"/>
                <a:gd name="T1" fmla="*/ 0 h 241"/>
                <a:gd name="T2" fmla="*/ 1 w 120"/>
                <a:gd name="T3" fmla="*/ 0 h 241"/>
                <a:gd name="T4" fmla="*/ 0 w 120"/>
                <a:gd name="T5" fmla="*/ 1 h 241"/>
                <a:gd name="T6" fmla="*/ 1 w 120"/>
                <a:gd name="T7" fmla="*/ 3 h 241"/>
                <a:gd name="T8" fmla="*/ 3 w 120"/>
                <a:gd name="T9" fmla="*/ 7 h 241"/>
                <a:gd name="T10" fmla="*/ 4 w 120"/>
                <a:gd name="T11" fmla="*/ 5 h 241"/>
                <a:gd name="T12" fmla="*/ 4 w 120"/>
                <a:gd name="T13" fmla="*/ 3 h 241"/>
                <a:gd name="T14" fmla="*/ 4 w 120"/>
                <a:gd name="T15" fmla="*/ 1 h 241"/>
                <a:gd name="T16" fmla="*/ 3 w 120"/>
                <a:gd name="T17" fmla="*/ 0 h 241"/>
                <a:gd name="T18" fmla="*/ 1 w 120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" h="241">
                  <a:moveTo>
                    <a:pt x="29" y="0"/>
                  </a:moveTo>
                  <a:lnTo>
                    <a:pt x="3" y="15"/>
                  </a:lnTo>
                  <a:lnTo>
                    <a:pt x="0" y="62"/>
                  </a:lnTo>
                  <a:lnTo>
                    <a:pt x="15" y="116"/>
                  </a:lnTo>
                  <a:lnTo>
                    <a:pt x="76" y="241"/>
                  </a:lnTo>
                  <a:lnTo>
                    <a:pt x="117" y="174"/>
                  </a:lnTo>
                  <a:lnTo>
                    <a:pt x="120" y="123"/>
                  </a:lnTo>
                  <a:lnTo>
                    <a:pt x="99" y="36"/>
                  </a:lnTo>
                  <a:lnTo>
                    <a:pt x="76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Freeform 80"/>
            <p:cNvSpPr>
              <a:spLocks/>
            </p:cNvSpPr>
            <p:nvPr/>
          </p:nvSpPr>
          <p:spPr bwMode="auto">
            <a:xfrm>
              <a:off x="4617" y="1916"/>
              <a:ext cx="71" cy="109"/>
            </a:xfrm>
            <a:custGeom>
              <a:avLst/>
              <a:gdLst>
                <a:gd name="T0" fmla="*/ 1 w 143"/>
                <a:gd name="T1" fmla="*/ 1 h 218"/>
                <a:gd name="T2" fmla="*/ 1 w 143"/>
                <a:gd name="T3" fmla="*/ 0 h 218"/>
                <a:gd name="T4" fmla="*/ 2 w 143"/>
                <a:gd name="T5" fmla="*/ 2 h 218"/>
                <a:gd name="T6" fmla="*/ 1 w 143"/>
                <a:gd name="T7" fmla="*/ 2 h 218"/>
                <a:gd name="T8" fmla="*/ 2 w 143"/>
                <a:gd name="T9" fmla="*/ 5 h 218"/>
                <a:gd name="T10" fmla="*/ 4 w 143"/>
                <a:gd name="T11" fmla="*/ 5 h 218"/>
                <a:gd name="T12" fmla="*/ 4 w 143"/>
                <a:gd name="T13" fmla="*/ 6 h 218"/>
                <a:gd name="T14" fmla="*/ 4 w 143"/>
                <a:gd name="T15" fmla="*/ 7 h 218"/>
                <a:gd name="T16" fmla="*/ 2 w 143"/>
                <a:gd name="T17" fmla="*/ 6 h 218"/>
                <a:gd name="T18" fmla="*/ 0 w 143"/>
                <a:gd name="T19" fmla="*/ 5 h 218"/>
                <a:gd name="T20" fmla="*/ 0 w 143"/>
                <a:gd name="T21" fmla="*/ 2 h 218"/>
                <a:gd name="T22" fmla="*/ 1 w 143"/>
                <a:gd name="T23" fmla="*/ 1 h 2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3" h="218">
                  <a:moveTo>
                    <a:pt x="34" y="27"/>
                  </a:moveTo>
                  <a:lnTo>
                    <a:pt x="52" y="0"/>
                  </a:lnTo>
                  <a:lnTo>
                    <a:pt x="67" y="34"/>
                  </a:lnTo>
                  <a:lnTo>
                    <a:pt x="37" y="59"/>
                  </a:lnTo>
                  <a:lnTo>
                    <a:pt x="67" y="148"/>
                  </a:lnTo>
                  <a:lnTo>
                    <a:pt x="130" y="148"/>
                  </a:lnTo>
                  <a:lnTo>
                    <a:pt x="143" y="180"/>
                  </a:lnTo>
                  <a:lnTo>
                    <a:pt x="130" y="218"/>
                  </a:lnTo>
                  <a:lnTo>
                    <a:pt x="78" y="192"/>
                  </a:lnTo>
                  <a:lnTo>
                    <a:pt x="27" y="133"/>
                  </a:lnTo>
                  <a:lnTo>
                    <a:pt x="0" y="59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60"/>
                            </p:stCondLst>
                            <p:childTnLst>
                              <p:par>
                                <p:cTn id="3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if an array index is greater or less than range of the array?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b="1" smtClean="0">
                <a:ea typeface="ＭＳ Ｐゴシック" pitchFamily="34" charset="-128"/>
              </a:rPr>
              <a:t>exception</a:t>
            </a:r>
            <a:r>
              <a:rPr lang="en-US" smtClean="0">
                <a:ea typeface="ＭＳ Ｐゴシック" pitchFamily="34" charset="-128"/>
              </a:rPr>
              <a:t> will be thrown &amp; the program will end</a:t>
            </a:r>
          </a:p>
        </p:txBody>
      </p:sp>
      <p:pic>
        <p:nvPicPr>
          <p:cNvPr id="52228" name="Picture 5" descr="MCj023304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971800"/>
            <a:ext cx="18827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 Java code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for(int i=0;i</a:t>
            </a:r>
            <a:r>
              <a:rPr lang="en-US" sz="26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&lt;=</a:t>
            </a: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examScores.length; 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            i++){             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  System.out.print(examScores[i]);</a:t>
            </a:r>
            <a:br>
              <a:rPr lang="en-US" sz="2600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Program will end and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display a message about an </a:t>
            </a: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ArrayIndexOutOfBoundsException</a:t>
            </a:r>
          </a:p>
          <a:p>
            <a:pPr eaLnBrk="1" hangingPunct="1">
              <a:lnSpc>
                <a:spcPts val="29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This is bad</a:t>
            </a:r>
          </a:p>
        </p:txBody>
      </p:sp>
      <p:pic>
        <p:nvPicPr>
          <p:cNvPr id="53252" name="Picture 4" descr="MCAN00207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17863"/>
            <a:ext cx="12954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358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Please Review!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Don’t have to know every single  detail, but you should have a    general understanding</a:t>
            </a:r>
          </a:p>
          <a:p>
            <a:pPr marL="609600" indent="-6096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If your Java is </a:t>
            </a:r>
            <a:r>
              <a:rPr lang="en-US" b="1" smtClean="0">
                <a:ea typeface="ＭＳ Ｐゴシック" pitchFamily="34" charset="-128"/>
              </a:rPr>
              <a:t>rusty</a:t>
            </a:r>
            <a:r>
              <a:rPr lang="en-US" smtClean="0">
                <a:ea typeface="ＭＳ Ｐゴシック" pitchFamily="34" charset="-128"/>
              </a:rPr>
              <a:t>, please       review the basics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For example, a seven year gap</a:t>
            </a:r>
          </a:p>
        </p:txBody>
      </p:sp>
      <p:pic>
        <p:nvPicPr>
          <p:cNvPr id="9220" name="Picture 4" descr="MCj03917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36738"/>
            <a:ext cx="13271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 of Bounds Error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Since arrays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 their index numbering at </a:t>
            </a:r>
            <a:r>
              <a:rPr lang="en-US" b="1" smtClean="0">
                <a:ea typeface="ＭＳ Ｐゴシック" pitchFamily="34" charset="-128"/>
              </a:rPr>
              <a:t>zero (0)</a:t>
            </a:r>
            <a:r>
              <a:rPr lang="en-US" smtClean="0">
                <a:ea typeface="ＭＳ Ｐゴシック" pitchFamily="34" charset="-128"/>
              </a:rPr>
              <a:t>,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a common bug is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to be “off by one”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Range for arrays is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0 to SIZE-1 (length-1)</a:t>
            </a:r>
          </a:p>
        </p:txBody>
      </p:sp>
      <p:pic>
        <p:nvPicPr>
          <p:cNvPr id="54276" name="Picture 4" descr="MCj043453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71650"/>
            <a:ext cx="22050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Example Code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See </a:t>
            </a:r>
            <a:r>
              <a:rPr lang="en-US" b="1" smtClean="0">
                <a:ea typeface="ＭＳ Ｐゴシック" pitchFamily="34" charset="-128"/>
              </a:rPr>
              <a:t>InitializingArrays.java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This program shows how to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Declare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Instantiate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Initialize arrays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Display arrays</a:t>
            </a:r>
          </a:p>
        </p:txBody>
      </p:sp>
      <p:pic>
        <p:nvPicPr>
          <p:cNvPr id="55300" name="Picture 4" descr="MCj040429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2495550"/>
            <a:ext cx="14922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How are we going to </a:t>
            </a:r>
            <a:r>
              <a:rPr lang="en-US" b="1" smtClean="0">
                <a:ea typeface="ＭＳ Ｐゴシック" pitchFamily="34" charset="-128"/>
              </a:rPr>
              <a:t>run</a:t>
            </a:r>
            <a:r>
              <a:rPr lang="en-US" smtClean="0">
                <a:ea typeface="ＭＳ Ｐゴシック" pitchFamily="34" charset="-128"/>
              </a:rPr>
              <a:t> this program!?</a:t>
            </a:r>
            <a:endParaRPr lang="en-US" b="1" smtClean="0"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 typeface="Times" charset="0"/>
              <a:buAutoNum type="arabicPeriod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Edit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a program with an editor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Write program in Java language &amp; store on computer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Program.java (text file)</a:t>
            </a:r>
          </a:p>
        </p:txBody>
      </p:sp>
      <p:pic>
        <p:nvPicPr>
          <p:cNvPr id="57348" name="Picture 4" descr="MCj043259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719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Compile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a program with a compiler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Check for errors &amp; create Java bytecode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Program.class (bytecode file)</a:t>
            </a:r>
          </a:p>
        </p:txBody>
      </p:sp>
      <p:pic>
        <p:nvPicPr>
          <p:cNvPr id="58372" name="Picture 4" descr="MMj029703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848100"/>
            <a:ext cx="169068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Three Steps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3"/>
            </a:pPr>
            <a:r>
              <a:rPr lang="en-US" b="1" smtClean="0">
                <a:ea typeface="ＭＳ Ｐゴシック" pitchFamily="34" charset="-128"/>
                <a:cs typeface="Times New Roman" pitchFamily="18" charset="0"/>
              </a:rPr>
              <a:t>Run</a:t>
            </a: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 (execute) a program with an interpreter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Translate each bytecode to machine code &amp; implement machine code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Creates screen output</a:t>
            </a:r>
          </a:p>
        </p:txBody>
      </p:sp>
      <p:pic>
        <p:nvPicPr>
          <p:cNvPr id="59396" name="Picture 4" descr="MCj02328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028950"/>
            <a:ext cx="161448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>
                <a:ea typeface="ＭＳ Ｐゴシック" pitchFamily="34" charset="-128"/>
              </a:rPr>
              <a:t>See the ICS 211 class webpage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for links to sites to download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the software</a:t>
            </a:r>
          </a:p>
          <a:p>
            <a:pPr marL="1028700" lvl="1" indent="-571500" eaLnBrk="1" hangingPunct="1"/>
            <a:r>
              <a:rPr lang="en-US" b="1" smtClean="0">
                <a:ea typeface="ＭＳ Ｐゴシック" pitchFamily="34" charset="-128"/>
              </a:rPr>
              <a:t>JDK</a:t>
            </a:r>
            <a:r>
              <a:rPr lang="en-US" smtClean="0">
                <a:ea typeface="ＭＳ Ｐゴシック" pitchFamily="34" charset="-128"/>
              </a:rPr>
              <a:t> (Java Development Kit)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</a:rPr>
              <a:t>Used to </a:t>
            </a:r>
            <a:r>
              <a:rPr lang="en-US" b="1" smtClean="0">
                <a:ea typeface="ＭＳ Ｐゴシック" pitchFamily="34" charset="-128"/>
              </a:rPr>
              <a:t>compile</a:t>
            </a:r>
            <a:r>
              <a:rPr lang="en-US" smtClean="0">
                <a:ea typeface="ＭＳ Ｐゴシック" pitchFamily="34" charset="-128"/>
              </a:rPr>
              <a:t> programs</a:t>
            </a:r>
          </a:p>
          <a:p>
            <a:pPr marL="1447800" lvl="2" indent="-533400" eaLnBrk="1" hangingPunct="1"/>
            <a:r>
              <a:rPr lang="en-US" smtClean="0">
                <a:ea typeface="ＭＳ Ｐゴシック" pitchFamily="34" charset="-128"/>
              </a:rPr>
              <a:t>Also includes JRE (Java Runtime Environment) which is the interpreter used to </a:t>
            </a:r>
            <a:r>
              <a:rPr lang="en-US" b="1" smtClean="0">
                <a:ea typeface="ＭＳ Ｐゴシック" pitchFamily="34" charset="-128"/>
              </a:rPr>
              <a:t>run</a:t>
            </a:r>
            <a:r>
              <a:rPr lang="en-US" smtClean="0">
                <a:ea typeface="ＭＳ Ｐゴシック" pitchFamily="34" charset="-128"/>
              </a:rPr>
              <a:t> programs</a:t>
            </a:r>
          </a:p>
        </p:txBody>
      </p:sp>
      <p:pic>
        <p:nvPicPr>
          <p:cNvPr id="60420" name="Picture 4" descr="MCj033425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28750"/>
            <a:ext cx="18145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We also need an IDE (Integrated Development Environment) to </a:t>
            </a:r>
            <a:r>
              <a:rPr lang="en-US" sz="2800" b="1" smtClean="0">
                <a:ea typeface="ＭＳ Ｐゴシック" pitchFamily="34" charset="-128"/>
              </a:rPr>
              <a:t>edit, compile and run </a:t>
            </a:r>
            <a:r>
              <a:rPr lang="en-US" sz="2800" smtClean="0">
                <a:ea typeface="ＭＳ Ｐゴシック" pitchFamily="34" charset="-128"/>
              </a:rPr>
              <a:t> programs</a:t>
            </a:r>
          </a:p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600" b="1" smtClean="0">
                <a:ea typeface="ＭＳ Ｐゴシック" pitchFamily="34" charset="-128"/>
              </a:rPr>
              <a:t>jGRASP</a:t>
            </a:r>
            <a:r>
              <a:rPr lang="en-US" sz="2600" smtClean="0">
                <a:ea typeface="ＭＳ Ｐゴシック" pitchFamily="34" charset="-128"/>
              </a:rPr>
              <a:t> (Graphical Representations of Algorithms, Structures and Processes)</a:t>
            </a:r>
          </a:p>
        </p:txBody>
      </p:sp>
      <p:pic>
        <p:nvPicPr>
          <p:cNvPr id="61444" name="Picture 10" descr="MCj018935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0843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Software Installation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600" b="1" smtClean="0">
                <a:ea typeface="ＭＳ Ｐゴシック" pitchFamily="34" charset="-128"/>
              </a:rPr>
              <a:t>jGRASP</a:t>
            </a:r>
            <a:r>
              <a:rPr lang="en-US" sz="2600" smtClean="0">
                <a:ea typeface="ＭＳ Ｐゴシック" pitchFamily="34" charset="-128"/>
              </a:rPr>
              <a:t> (Graphical Representations of Algorithms, Structures and Processes)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Used in education &amp; research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Made at Auburn University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in </a:t>
            </a:r>
            <a:r>
              <a:rPr lang="en-US" sz="2400" b="1" smtClean="0">
                <a:ea typeface="ＭＳ Ｐゴシック" pitchFamily="34" charset="-128"/>
              </a:rPr>
              <a:t>Alabama</a:t>
            </a:r>
            <a:r>
              <a:rPr lang="en-US" sz="2400" smtClean="0">
                <a:ea typeface="ＭＳ Ｐゴシック" pitchFamily="34" charset="-128"/>
              </a:rPr>
              <a:t>!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Always use jGRASP for 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assignments in ICS 211</a:t>
            </a:r>
          </a:p>
        </p:txBody>
      </p:sp>
      <p:pic>
        <p:nvPicPr>
          <p:cNvPr id="52228" name="Picture 10" descr="MCj018935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0843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Coding Standard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 ICS 211, we have a Java Coding Standard that should be followed when writing programs</a:t>
            </a:r>
          </a:p>
          <a:p>
            <a:pPr marL="1028700" lvl="1" indent="-5715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The main purpose is to make sure the programs are </a:t>
            </a:r>
            <a:r>
              <a:rPr lang="en-US" b="1" smtClean="0">
                <a:ea typeface="ＭＳ Ｐゴシック" pitchFamily="34" charset="-128"/>
              </a:rPr>
              <a:t>neat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b="1" smtClean="0">
                <a:ea typeface="ＭＳ Ｐゴシック" pitchFamily="34" charset="-128"/>
              </a:rPr>
              <a:t>easy to understand</a:t>
            </a:r>
          </a:p>
          <a:p>
            <a:pPr marL="1447800" lvl="2" indent="-533400" eaLnBrk="1" hangingPunct="1">
              <a:lnSpc>
                <a:spcPts val="3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See the “links” column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of the class webpage</a:t>
            </a:r>
          </a:p>
          <a:p>
            <a:pPr marL="1447800" lvl="2" indent="-533400"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62468" name="Picture 4" descr="MCj0363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33750"/>
            <a:ext cx="152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Coding Standard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Basic Coding Rules to Follow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Use descriptive and appropriate names for all identifiers (variables, method names, class names, constants, etc.) 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Comment every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3-7 lines of code  </a:t>
            </a:r>
          </a:p>
          <a:p>
            <a:pPr marL="1028700" lvl="1" indent="-571500" eaLnBrk="1" hangingPunct="1">
              <a:spcBef>
                <a:spcPct val="0"/>
              </a:spcBef>
              <a:buFont typeface="Rockwell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Be neat</a:t>
            </a:r>
          </a:p>
        </p:txBody>
      </p:sp>
      <p:pic>
        <p:nvPicPr>
          <p:cNvPr id="63492" name="Picture 13" descr="C:\Documents and Settings\LCC\Local Settings\Temporary Internet Files\Content.IE5\K8Y4WP49\MCj0429811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5150"/>
            <a:ext cx="1612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vs. Objects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467600" cy="32575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How do our programs </a:t>
            </a:r>
            <a:r>
              <a:rPr lang="en-US" b="1" smtClean="0">
                <a:ea typeface="ＭＳ Ｐゴシック" pitchFamily="34" charset="-128"/>
              </a:rPr>
              <a:t>store data</a:t>
            </a:r>
            <a:r>
              <a:rPr lang="en-US" smtClean="0">
                <a:ea typeface="ＭＳ Ｐゴシック" pitchFamily="34" charset="-128"/>
              </a:rPr>
              <a:t>?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The Java language uses both objects and primitive data types to store data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34" charset="-128"/>
              </a:rPr>
              <a:t>Primitive data types</a:t>
            </a:r>
            <a:r>
              <a:rPr lang="en-US" smtClean="0">
                <a:ea typeface="ＭＳ Ｐゴシック" pitchFamily="34" charset="-128"/>
              </a:rPr>
              <a:t> are the basic way of storing data (building blocks)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34" charset="-128"/>
              </a:rPr>
              <a:t>Objects</a:t>
            </a:r>
            <a:r>
              <a:rPr lang="en-US" smtClean="0">
                <a:ea typeface="ＭＳ Ｐゴシック" pitchFamily="34" charset="-128"/>
              </a:rPr>
              <a:t> are composed of primitive data types </a:t>
            </a:r>
          </a:p>
        </p:txBody>
      </p:sp>
      <p:pic>
        <p:nvPicPr>
          <p:cNvPr id="11268" name="Picture 4" descr="MCj042474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95750"/>
            <a:ext cx="1295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Example Code II</a:t>
            </a:r>
            <a:endParaRPr lang="en-US" smtClean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See </a:t>
            </a:r>
            <a:r>
              <a:rPr lang="en-US" b="1" smtClean="0">
                <a:ea typeface="ＭＳ Ｐゴシック" pitchFamily="34" charset="-128"/>
              </a:rPr>
              <a:t>ArraysLoopsModulus.java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This program shows how to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Initialize an array with a loop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Examples of integer division and modulus 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Modulus is the remainder of a division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For example: 10/7 = 1 remainder 3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27/5 = 5 remainder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Primitive data types &amp; objects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Declare (make space for) arrays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Instantiate (create) arrays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Initialize (give values to) arrays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Out of Bounds Error (remember that computers start counting at zero)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jGRASP IDE and example programs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800"/>
            <a:ext cx="1327150" cy="13493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8" y="141288"/>
            <a:ext cx="2117725" cy="12303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300"/>
            <a:ext cx="1276350" cy="1571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3" y="473075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14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lnSpc>
                <a:spcPts val="32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Before the next class, you need to: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Do the assignment corresponding to this lecture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Download necessary software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Email me any questions you may have about the material</a:t>
            </a:r>
          </a:p>
          <a:p>
            <a:pPr marL="804863" lvl="1" indent="-342900" eaLnBrk="1" hangingPunct="1">
              <a:lnSpc>
                <a:spcPts val="3200"/>
              </a:lnSpc>
              <a:spcBef>
                <a:spcPct val="0"/>
              </a:spcBef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Turn in the assignment before the due date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0663" y="482600"/>
            <a:ext cx="11271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Primitives &amp; Java Language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3257550"/>
          </a:xfrm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Primitive data types are a part of the </a:t>
            </a:r>
            <a:r>
              <a:rPr lang="en-US" b="1" smtClean="0">
                <a:ea typeface="ＭＳ Ｐゴシック" pitchFamily="34" charset="-128"/>
              </a:rPr>
              <a:t>Java language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</a:rPr>
              <a:t>When folks at Sun Microsystems      made the Java language, primitive     data types were an essential component</a:t>
            </a:r>
          </a:p>
          <a:p>
            <a:pPr marL="1028700" lvl="1" indent="-571500" eaLnBrk="1" hangingPunct="1"/>
            <a:r>
              <a:rPr lang="en-US" smtClean="0">
                <a:ea typeface="ＭＳ Ｐゴシック" pitchFamily="34" charset="-128"/>
              </a:rPr>
              <a:t>Note that Java is now owned by Oracle</a:t>
            </a:r>
          </a:p>
        </p:txBody>
      </p:sp>
      <p:pic>
        <p:nvPicPr>
          <p:cNvPr id="12292" name="Picture 4" descr="MCj008222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92300"/>
            <a:ext cx="1143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Objects &amp; Java Language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b="1" smtClean="0">
                <a:ea typeface="ＭＳ Ｐゴシック" pitchFamily="34" charset="-128"/>
              </a:rPr>
              <a:t>blueprint </a:t>
            </a:r>
            <a:r>
              <a:rPr lang="en-US" smtClean="0">
                <a:ea typeface="ＭＳ Ｐゴシック" pitchFamily="34" charset="-128"/>
              </a:rPr>
              <a:t>for</a:t>
            </a:r>
            <a:r>
              <a:rPr lang="en-US" b="1" smtClean="0">
                <a:ea typeface="ＭＳ Ｐゴシック" pitchFamily="34" charset="-128"/>
              </a:rPr>
              <a:t> objects</a:t>
            </a:r>
            <a:r>
              <a:rPr lang="en-US" smtClean="0">
                <a:ea typeface="ＭＳ Ｐゴシック" pitchFamily="34" charset="-128"/>
              </a:rPr>
              <a:t> are the </a:t>
            </a:r>
            <a:r>
              <a:rPr lang="en-US" b="1" smtClean="0">
                <a:ea typeface="ＭＳ Ｐゴシック" pitchFamily="34" charset="-128"/>
              </a:rPr>
              <a:t>classes</a:t>
            </a:r>
            <a:r>
              <a:rPr lang="en-US" smtClean="0">
                <a:ea typeface="ＭＳ Ｐゴシック" pitchFamily="34" charset="-128"/>
              </a:rPr>
              <a:t> from </a:t>
            </a:r>
            <a:r>
              <a:rPr lang="en-US" b="1" smtClean="0">
                <a:ea typeface="ＭＳ Ｐゴシック" pitchFamily="34" charset="-128"/>
              </a:rPr>
              <a:t>Java API</a:t>
            </a:r>
            <a:r>
              <a:rPr lang="en-US" smtClean="0">
                <a:ea typeface="ＭＳ Ｐゴシック" pitchFamily="34" charset="-128"/>
              </a:rPr>
              <a:t> (Application Programming Interface), so objects are not part of the Java language</a:t>
            </a:r>
          </a:p>
          <a:p>
            <a:pPr marL="1028700" lvl="1" indent="-571500" eaLnBrk="1" hangingPunct="1"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See the link from the class         web site to the Java API</a:t>
            </a:r>
          </a:p>
        </p:txBody>
      </p:sp>
      <p:pic>
        <p:nvPicPr>
          <p:cNvPr id="13316" name="Picture 4" descr="MCj036350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14700"/>
            <a:ext cx="1295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Primitives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  <a:tabLst>
                <a:tab pos="1425575" algn="l"/>
              </a:tabLst>
              <a:defRPr/>
            </a:pPr>
            <a:r>
              <a:rPr lang="en-US" dirty="0" smtClean="0">
                <a:solidFill>
                  <a:schemeClr val="bg2"/>
                </a:solidFill>
              </a:rPr>
              <a:t>Create a primitive data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type by using </a:t>
            </a:r>
            <a:r>
              <a:rPr lang="en-US" b="1" dirty="0" smtClean="0">
                <a:solidFill>
                  <a:schemeClr val="tx2"/>
                </a:solidFill>
              </a:rPr>
              <a:t>name</a:t>
            </a:r>
            <a:r>
              <a:rPr lang="en-US" dirty="0" smtClean="0">
                <a:solidFill>
                  <a:schemeClr val="bg2"/>
                </a:solidFill>
              </a:rPr>
              <a:t> of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the primitive data type</a:t>
            </a: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  <a:defRPr/>
            </a:pPr>
            <a:r>
              <a:rPr lang="en-US" sz="2400" b="1" dirty="0" smtClean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</a:rPr>
              <a:t> number = 1024;</a:t>
            </a:r>
          </a:p>
          <a:p>
            <a:pPr marL="3238500" lvl="6" indent="-609600">
              <a:buFont typeface="Times" charset="0"/>
              <a:buAutoNum type="arabicPeriod" startAt="2"/>
              <a:tabLst>
                <a:tab pos="1425575" algn="l"/>
              </a:tabLst>
              <a:defRPr/>
            </a:pPr>
            <a:endParaRPr lang="en-US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  <a:defRPr/>
            </a:pP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14340" name="Picture 23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350520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4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356235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5" descr="MCj036427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3505200"/>
            <a:ext cx="10398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7" descr="MCj041023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85900"/>
            <a:ext cx="1851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Objects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 startAt="2"/>
              <a:tabLst>
                <a:tab pos="1425575" algn="l"/>
              </a:tabLst>
            </a:pPr>
            <a:r>
              <a:rPr lang="en-US" smtClean="0">
                <a:ea typeface="ＭＳ Ｐゴシック" pitchFamily="34" charset="-128"/>
              </a:rPr>
              <a:t>Instantiate (create) an object using </a:t>
            </a:r>
            <a:br>
              <a:rPr lang="en-US" smtClean="0">
                <a:ea typeface="ＭＳ Ｐゴシック" pitchFamily="34" charset="-128"/>
              </a:rPr>
            </a:b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constructors</a:t>
            </a:r>
            <a:r>
              <a:rPr lang="en-US" smtClean="0">
                <a:ea typeface="ＭＳ Ｐゴシック" pitchFamily="34" charset="-128"/>
              </a:rPr>
              <a:t/>
            </a:r>
            <a:br>
              <a:rPr lang="en-US" smtClean="0">
                <a:ea typeface="ＭＳ Ｐゴシック" pitchFamily="34" charset="-128"/>
              </a:rPr>
            </a:b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String name = new </a:t>
            </a: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String("Nami")</a:t>
            </a:r>
            <a:r>
              <a:rPr lang="en-US" sz="2400" b="1" smtClean="0">
                <a:solidFill>
                  <a:schemeClr val="bg2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609600" indent="-609600" eaLnBrk="1" hangingPunct="1">
              <a:buFont typeface="Times" charset="0"/>
              <a:buNone/>
              <a:tabLst>
                <a:tab pos="1425575" algn="l"/>
              </a:tabLst>
            </a:pPr>
            <a:endParaRPr lang="en-US" sz="2800" b="1" smtClean="0"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15364" name="Picture 4" descr="MCSY00768_0000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14650"/>
            <a:ext cx="2101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MCj03233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 build="p"/>
    </p:bldLst>
  </p:timing>
</p:sld>
</file>

<file path=ppt/theme/theme1.xml><?xml version="1.0" encoding="utf-8"?>
<a:theme xmlns:a="http://schemas.openxmlformats.org/drawingml/2006/main" name="3_ics1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3_ics1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lnDef>
  </a:objectDefaults>
  <a:extraClrSchemeLst>
    <a:extraClrScheme>
      <a:clrScheme name="3_ics1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cs1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3_ics1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Typewriter" pitchFamily="49" charset="0"/>
          </a:defRPr>
        </a:defPPr>
      </a:lstStyle>
    </a:lnDef>
  </a:objectDefaults>
  <a:extraClrSchemeLst>
    <a:extraClrScheme>
      <a:clrScheme name="3_ics1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cs1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cs21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2423</TotalTime>
  <Words>1293</Words>
  <Application>Microsoft Office PowerPoint</Application>
  <PresentationFormat>On-screen Show (16:9)</PresentationFormat>
  <Paragraphs>272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3_ics111</vt:lpstr>
      <vt:lpstr>4_ics111</vt:lpstr>
      <vt:lpstr>2_ics211</vt:lpstr>
      <vt:lpstr>ICS 211 Arrays</vt:lpstr>
      <vt:lpstr>Memory Upload</vt:lpstr>
      <vt:lpstr>Java Language Basics</vt:lpstr>
      <vt:lpstr>Please Review!</vt:lpstr>
      <vt:lpstr>Primitives vs. Objects</vt:lpstr>
      <vt:lpstr>Primitives &amp; Java Language</vt:lpstr>
      <vt:lpstr>Objects &amp; Java Language</vt:lpstr>
      <vt:lpstr>Creating Primitives</vt:lpstr>
      <vt:lpstr>Creating Objects</vt:lpstr>
      <vt:lpstr>Using Primitives</vt:lpstr>
      <vt:lpstr>Using Objects</vt:lpstr>
      <vt:lpstr>Remember!</vt:lpstr>
      <vt:lpstr>Variables &amp; Primitives</vt:lpstr>
      <vt:lpstr>Variables &amp; Objects</vt:lpstr>
      <vt:lpstr>Wrapper Classes</vt:lpstr>
      <vt:lpstr>Primitives &amp; Wrappers</vt:lpstr>
      <vt:lpstr>Autoboxing</vt:lpstr>
      <vt:lpstr>Unboxing</vt:lpstr>
      <vt:lpstr>Arrays</vt:lpstr>
      <vt:lpstr>Arrays</vt:lpstr>
      <vt:lpstr>Terminology</vt:lpstr>
      <vt:lpstr>Terminology</vt:lpstr>
      <vt:lpstr>Array of Integers</vt:lpstr>
      <vt:lpstr>Array of Doubles</vt:lpstr>
      <vt:lpstr>Declaring Arrays</vt:lpstr>
      <vt:lpstr>Declaring Arrays</vt:lpstr>
      <vt:lpstr>Declaring Arrays</vt:lpstr>
      <vt:lpstr>Instantiating Arrays</vt:lpstr>
      <vt:lpstr>Instantiating Arrays</vt:lpstr>
      <vt:lpstr>Instantiating Arrays</vt:lpstr>
      <vt:lpstr>Example Array Instantiation</vt:lpstr>
      <vt:lpstr>Initializing Arrays</vt:lpstr>
      <vt:lpstr>Initializer List</vt:lpstr>
      <vt:lpstr>Initializer List</vt:lpstr>
      <vt:lpstr>Array Initialization</vt:lpstr>
      <vt:lpstr>Array Initialization</vt:lpstr>
      <vt:lpstr>Array Length</vt:lpstr>
      <vt:lpstr>Out of Bounds Error</vt:lpstr>
      <vt:lpstr>Out of Bounds Error</vt:lpstr>
      <vt:lpstr>Out of Bounds Error</vt:lpstr>
      <vt:lpstr>Example Code</vt:lpstr>
      <vt:lpstr>Three Steps</vt:lpstr>
      <vt:lpstr>Three Steps</vt:lpstr>
      <vt:lpstr>Three Steps</vt:lpstr>
      <vt:lpstr>Software Installation</vt:lpstr>
      <vt:lpstr>Software Installation</vt:lpstr>
      <vt:lpstr>Software Installation</vt:lpstr>
      <vt:lpstr>Java Coding Standard</vt:lpstr>
      <vt:lpstr>Java Coding Standard</vt:lpstr>
      <vt:lpstr>Example Code II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242</cp:revision>
  <dcterms:created xsi:type="dcterms:W3CDTF">2007-12-14T17:53:40Z</dcterms:created>
  <dcterms:modified xsi:type="dcterms:W3CDTF">2014-07-06T18:30:25Z</dcterms:modified>
</cp:coreProperties>
</file>