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  <p:sldMasterId id="2147483820" r:id="rId2"/>
  </p:sldMasterIdLst>
  <p:notesMasterIdLst>
    <p:notesMasterId r:id="rId62"/>
  </p:notesMasterIdLst>
  <p:sldIdLst>
    <p:sldId id="334" r:id="rId3"/>
    <p:sldId id="514" r:id="rId4"/>
    <p:sldId id="257" r:id="rId5"/>
    <p:sldId id="408" r:id="rId6"/>
    <p:sldId id="515" r:id="rId7"/>
    <p:sldId id="409" r:id="rId8"/>
    <p:sldId id="412" r:id="rId9"/>
    <p:sldId id="413" r:id="rId10"/>
    <p:sldId id="414" r:id="rId11"/>
    <p:sldId id="516" r:id="rId12"/>
    <p:sldId id="415" r:id="rId13"/>
    <p:sldId id="416" r:id="rId14"/>
    <p:sldId id="517" r:id="rId15"/>
    <p:sldId id="418" r:id="rId16"/>
    <p:sldId id="417" r:id="rId17"/>
    <p:sldId id="464" r:id="rId18"/>
    <p:sldId id="419" r:id="rId19"/>
    <p:sldId id="420" r:id="rId20"/>
    <p:sldId id="518" r:id="rId21"/>
    <p:sldId id="421" r:id="rId22"/>
    <p:sldId id="519" r:id="rId23"/>
    <p:sldId id="422" r:id="rId24"/>
    <p:sldId id="423" r:id="rId25"/>
    <p:sldId id="424" r:id="rId26"/>
    <p:sldId id="425" r:id="rId27"/>
    <p:sldId id="520" r:id="rId28"/>
    <p:sldId id="426" r:id="rId29"/>
    <p:sldId id="521" r:id="rId30"/>
    <p:sldId id="467" r:id="rId31"/>
    <p:sldId id="470" r:id="rId32"/>
    <p:sldId id="471" r:id="rId33"/>
    <p:sldId id="473" r:id="rId34"/>
    <p:sldId id="474" r:id="rId35"/>
    <p:sldId id="475" r:id="rId36"/>
    <p:sldId id="476" r:id="rId37"/>
    <p:sldId id="477" r:id="rId38"/>
    <p:sldId id="483" r:id="rId39"/>
    <p:sldId id="478" r:id="rId40"/>
    <p:sldId id="484" r:id="rId41"/>
    <p:sldId id="485" r:id="rId42"/>
    <p:sldId id="479" r:id="rId43"/>
    <p:sldId id="522" r:id="rId44"/>
    <p:sldId id="480" r:id="rId45"/>
    <p:sldId id="481" r:id="rId46"/>
    <p:sldId id="487" r:id="rId47"/>
    <p:sldId id="486" r:id="rId48"/>
    <p:sldId id="494" r:id="rId49"/>
    <p:sldId id="492" r:id="rId50"/>
    <p:sldId id="491" r:id="rId51"/>
    <p:sldId id="523" r:id="rId52"/>
    <p:sldId id="490" r:id="rId53"/>
    <p:sldId id="507" r:id="rId54"/>
    <p:sldId id="508" r:id="rId55"/>
    <p:sldId id="512" r:id="rId56"/>
    <p:sldId id="513" r:id="rId57"/>
    <p:sldId id="509" r:id="rId58"/>
    <p:sldId id="510" r:id="rId59"/>
    <p:sldId id="300" r:id="rId60"/>
    <p:sldId id="301" r:id="rId61"/>
  </p:sldIdLst>
  <p:sldSz cx="9144000" cy="5143500" type="screen16x9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CCFF"/>
    <a:srgbClr val="0099FF"/>
    <a:srgbClr val="009900"/>
    <a:srgbClr val="FFFF00"/>
    <a:srgbClr val="FF3399"/>
    <a:srgbClr val="0073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595" autoAdjust="0"/>
  </p:normalViewPr>
  <p:slideViewPr>
    <p:cSldViewPr showGuides="1">
      <p:cViewPr>
        <p:scale>
          <a:sx n="75" d="100"/>
          <a:sy n="75" d="100"/>
        </p:scale>
        <p:origin x="-1824" y="-7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2928" y="-9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1D5539-3317-4AC2-BDFA-447FF06FF144}" type="datetimeFigureOut">
              <a:rPr lang="en-US"/>
              <a:pPr/>
              <a:t>7/7/2014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FB93C7-2A2A-4EDC-A4D5-8DEE1B1C06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33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B93C7-2A2A-4EDC-A4D5-8DEE1B1C06B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81079" y="1714500"/>
            <a:ext cx="7248525" cy="971550"/>
            <a:chOff x="618" y="1440"/>
            <a:chExt cx="4566" cy="816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624" y="1440"/>
              <a:ext cx="4560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Lucida Sans Typewriter" charset="0"/>
                <a:ea typeface="+mn-ea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18" y="1464"/>
              <a:ext cx="4566" cy="752"/>
              <a:chOff x="316" y="1464"/>
              <a:chExt cx="5171" cy="752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316" y="1464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Lucida Sans Typewriter" charset="0"/>
                  <a:ea typeface="+mn-ea"/>
                </a:endParaRPr>
              </a:p>
            </p:txBody>
          </p:sp>
          <p:sp>
            <p:nvSpPr>
              <p:cNvPr id="8" name="Freeform 10"/>
              <p:cNvSpPr>
                <a:spLocks/>
              </p:cNvSpPr>
              <p:nvPr/>
            </p:nvSpPr>
            <p:spPr bwMode="auto">
              <a:xfrm>
                <a:off x="409" y="2016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9" name="Freeform 11"/>
              <p:cNvSpPr>
                <a:spLocks/>
              </p:cNvSpPr>
              <p:nvPr/>
            </p:nvSpPr>
            <p:spPr bwMode="auto">
              <a:xfrm>
                <a:off x="432" y="1488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0" name="Freeform 12"/>
              <p:cNvSpPr>
                <a:spLocks/>
              </p:cNvSpPr>
              <p:nvPr/>
            </p:nvSpPr>
            <p:spPr bwMode="auto">
              <a:xfrm flipV="1">
                <a:off x="432" y="1632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</p:grpSp>
      <p:sp>
        <p:nvSpPr>
          <p:cNvPr id="1402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b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030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1308100" y="1788321"/>
            <a:ext cx="6705600" cy="7834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39B7-2E4A-43CD-B568-31D093FF9F1C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4686300"/>
            <a:ext cx="48768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B6D0A-C18C-4D2E-B054-627661B3B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02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02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0301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4E1D-1CCD-49B4-A755-68FBDE2E06D9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770A2-BF27-4790-A8E6-AA2D7DEB8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E858A-FDD8-4E1A-BC69-F3883CDAE976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F8348-EE12-4F89-ABE5-E8D9AC8E9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69BBA-5D78-462F-9FFF-7AAE944E10E1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0A48B-F047-4918-8D4D-42A4495683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6180D-A6C8-46E8-A041-97996A8EDCE0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8F3D8-3FDE-43C9-9942-DAB9B8EE2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C927A-0769-4DF5-A243-542A9598D065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41833-8D4A-4233-AEBD-2E7AFE069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D3B07-1F6D-4B49-9162-3CC818A80EAD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AE2F9-2320-4216-989E-A2D5287BC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4E1D-1CCD-49B4-A755-68FBDE2E06D9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770A2-BF27-4790-A8E6-AA2D7DEB8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E858A-FDD8-4E1A-BC69-F3883CDAE976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F8348-EE12-4F89-ABE5-E8D9AC8E9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69BBA-5D78-462F-9FFF-7AAE944E10E1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0A48B-F047-4918-8D4D-42A4495683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6180D-A6C8-46E8-A041-97996A8EDCE0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8F3D8-3FDE-43C9-9942-DAB9B8EE2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C927A-0769-4DF5-A243-542A9598D065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41833-8D4A-4233-AEBD-2E7AFE069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D3B07-1F6D-4B49-9162-3CC818A80EAD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AE2F9-2320-4216-989E-A2D5287BC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81079" y="1714500"/>
            <a:ext cx="7248525" cy="971550"/>
            <a:chOff x="618" y="1440"/>
            <a:chExt cx="4566" cy="816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624" y="1440"/>
              <a:ext cx="4560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Lucida Sans Typewriter" charset="0"/>
                <a:ea typeface="+mn-ea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18" y="1464"/>
              <a:ext cx="4566" cy="752"/>
              <a:chOff x="316" y="1464"/>
              <a:chExt cx="5171" cy="752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316" y="1464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Lucida Sans Typewriter" charset="0"/>
                  <a:ea typeface="+mn-ea"/>
                </a:endParaRPr>
              </a:p>
            </p:txBody>
          </p:sp>
          <p:sp>
            <p:nvSpPr>
              <p:cNvPr id="8" name="Freeform 10"/>
              <p:cNvSpPr>
                <a:spLocks/>
              </p:cNvSpPr>
              <p:nvPr/>
            </p:nvSpPr>
            <p:spPr bwMode="auto">
              <a:xfrm>
                <a:off x="409" y="2016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9" name="Freeform 11"/>
              <p:cNvSpPr>
                <a:spLocks/>
              </p:cNvSpPr>
              <p:nvPr/>
            </p:nvSpPr>
            <p:spPr bwMode="auto">
              <a:xfrm>
                <a:off x="432" y="1488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0" name="Freeform 12"/>
              <p:cNvSpPr>
                <a:spLocks/>
              </p:cNvSpPr>
              <p:nvPr/>
            </p:nvSpPr>
            <p:spPr bwMode="auto">
              <a:xfrm flipV="1">
                <a:off x="432" y="1632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</p:grpSp>
      <p:sp>
        <p:nvSpPr>
          <p:cNvPr id="1402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030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1308100" y="1788321"/>
            <a:ext cx="6705600" cy="7834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39B7-2E4A-43CD-B568-31D093FF9F1C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4686300"/>
            <a:ext cx="48768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B6D0A-C18C-4D2E-B054-627661B3B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4E1D-1CCD-49B4-A755-68FBDE2E06D9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770A2-BF27-4790-A8E6-AA2D7DEB8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3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3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3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3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3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3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3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3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3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3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4D4D4D"/>
            </a:gs>
            <a:gs pos="100000">
              <a:srgbClr val="B2B2B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474345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EF7D98-C224-4DFF-8E79-72A43783CA8E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4743450"/>
            <a:ext cx="6324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4743450"/>
            <a:ext cx="1143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214B438-80E9-480B-AC3A-7FA077B0E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73152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512763"/>
            <a:ext cx="7315200" cy="685800"/>
            <a:chOff x="576" y="430"/>
            <a:chExt cx="4608" cy="576"/>
          </a:xfrm>
        </p:grpSpPr>
        <p:sp>
          <p:nvSpPr>
            <p:cNvPr id="139271" name="AutoShape 7"/>
            <p:cNvSpPr>
              <a:spLocks noChangeArrowheads="1"/>
            </p:cNvSpPr>
            <p:nvPr/>
          </p:nvSpPr>
          <p:spPr bwMode="auto">
            <a:xfrm>
              <a:off x="576" y="430"/>
              <a:ext cx="4608" cy="5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Lucida Sans Typewriter" charset="0"/>
                <a:ea typeface="+mn-ea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576" y="447"/>
              <a:ext cx="4608" cy="541"/>
              <a:chOff x="316" y="216"/>
              <a:chExt cx="5171" cy="752"/>
            </a:xfrm>
          </p:grpSpPr>
          <p:sp>
            <p:nvSpPr>
              <p:cNvPr id="139273" name="AutoShape 9"/>
              <p:cNvSpPr>
                <a:spLocks noChangeArrowheads="1"/>
              </p:cNvSpPr>
              <p:nvPr/>
            </p:nvSpPr>
            <p:spPr bwMode="auto">
              <a:xfrm>
                <a:off x="316" y="216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Lucida Sans Typewriter" charset="0"/>
                  <a:ea typeface="+mn-ea"/>
                </a:endParaRPr>
              </a:p>
            </p:txBody>
          </p:sp>
          <p:sp>
            <p:nvSpPr>
              <p:cNvPr id="139274" name="Freeform 10"/>
              <p:cNvSpPr>
                <a:spLocks/>
              </p:cNvSpPr>
              <p:nvPr/>
            </p:nvSpPr>
            <p:spPr bwMode="auto">
              <a:xfrm>
                <a:off x="409" y="772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39275" name="Freeform 11"/>
              <p:cNvSpPr>
                <a:spLocks/>
              </p:cNvSpPr>
              <p:nvPr/>
            </p:nvSpPr>
            <p:spPr bwMode="auto">
              <a:xfrm>
                <a:off x="432" y="241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39276" name="Freeform 12"/>
              <p:cNvSpPr>
                <a:spLocks/>
              </p:cNvSpPr>
              <p:nvPr/>
            </p:nvSpPr>
            <p:spPr bwMode="auto">
              <a:xfrm flipV="1">
                <a:off x="432" y="385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</p:grpSp>
      <p:sp>
        <p:nvSpPr>
          <p:cNvPr id="13927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14350"/>
            <a:ext cx="73152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40161" dir="4293903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build="p" bldLvl="5">
        <p:tmplLst>
          <p:tmpl lvl="1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</p:tmplLst>
      </p:bldP>
      <p:bldP spid="139277" grpId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EAEAEA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Times" pitchFamily="18" charset="0"/>
        <a:buChar char="•"/>
        <a:defRPr sz="3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4D4D4D"/>
            </a:gs>
            <a:gs pos="100000">
              <a:srgbClr val="B2B2B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474345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EF7D98-C224-4DFF-8E79-72A43783CA8E}" type="datetime1">
              <a:rPr lang="en-US"/>
              <a:pPr>
                <a:defRPr/>
              </a:pPr>
              <a:t>7/7/2014</a:t>
            </a:fld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4743450"/>
            <a:ext cx="6324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4743450"/>
            <a:ext cx="1143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214B438-80E9-480B-AC3A-7FA077B0E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73152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512763"/>
            <a:ext cx="7315200" cy="685800"/>
            <a:chOff x="576" y="430"/>
            <a:chExt cx="4608" cy="576"/>
          </a:xfrm>
        </p:grpSpPr>
        <p:sp>
          <p:nvSpPr>
            <p:cNvPr id="139271" name="AutoShape 7"/>
            <p:cNvSpPr>
              <a:spLocks noChangeArrowheads="1"/>
            </p:cNvSpPr>
            <p:nvPr/>
          </p:nvSpPr>
          <p:spPr bwMode="auto">
            <a:xfrm>
              <a:off x="576" y="430"/>
              <a:ext cx="4608" cy="5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Lucida Sans Typewriter" charset="0"/>
                <a:ea typeface="+mn-ea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576" y="447"/>
              <a:ext cx="4608" cy="541"/>
              <a:chOff x="316" y="216"/>
              <a:chExt cx="5171" cy="752"/>
            </a:xfrm>
          </p:grpSpPr>
          <p:sp>
            <p:nvSpPr>
              <p:cNvPr id="139273" name="AutoShape 9"/>
              <p:cNvSpPr>
                <a:spLocks noChangeArrowheads="1"/>
              </p:cNvSpPr>
              <p:nvPr/>
            </p:nvSpPr>
            <p:spPr bwMode="auto">
              <a:xfrm>
                <a:off x="316" y="216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Lucida Sans Typewriter" charset="0"/>
                  <a:ea typeface="+mn-ea"/>
                </a:endParaRPr>
              </a:p>
            </p:txBody>
          </p:sp>
          <p:sp>
            <p:nvSpPr>
              <p:cNvPr id="139274" name="Freeform 10"/>
              <p:cNvSpPr>
                <a:spLocks/>
              </p:cNvSpPr>
              <p:nvPr/>
            </p:nvSpPr>
            <p:spPr bwMode="auto">
              <a:xfrm>
                <a:off x="409" y="772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39275" name="Freeform 11"/>
              <p:cNvSpPr>
                <a:spLocks/>
              </p:cNvSpPr>
              <p:nvPr/>
            </p:nvSpPr>
            <p:spPr bwMode="auto">
              <a:xfrm>
                <a:off x="432" y="241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39276" name="Freeform 12"/>
              <p:cNvSpPr>
                <a:spLocks/>
              </p:cNvSpPr>
              <p:nvPr/>
            </p:nvSpPr>
            <p:spPr bwMode="auto">
              <a:xfrm flipV="1">
                <a:off x="432" y="385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</p:grpSp>
      <p:sp>
        <p:nvSpPr>
          <p:cNvPr id="13927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14350"/>
            <a:ext cx="73152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40161" dir="4293903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8" r:id="rId3"/>
    <p:sldLayoutId id="2147483823" r:id="rId4"/>
    <p:sldLayoutId id="2147483824" r:id="rId5"/>
    <p:sldLayoutId id="2147483825" r:id="rId6"/>
    <p:sldLayoutId id="2147483826" r:id="rId7"/>
    <p:sldLayoutId id="2147483827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EAEAEA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Times" pitchFamily="18" charset="0"/>
        <a:buChar char="•"/>
        <a:defRPr sz="3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H:\Program%20Files\TurningPoint\2003\Question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0" smtClean="0"/>
              <a:t>Session 3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ICS 211 Arrays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  <p:bldP spid="1413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Returning an Array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7315200" cy="3257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dirty="0" smtClean="0"/>
              <a:t>Note that </a:t>
            </a:r>
            <a:r>
              <a:rPr lang="en-GB" b="1" dirty="0" err="1" smtClean="0">
                <a:latin typeface="Courier New" pitchFamily="49" charset="0"/>
              </a:rPr>
              <a:t>arrayName</a:t>
            </a:r>
            <a:r>
              <a:rPr lang="en-GB" dirty="0" smtClean="0"/>
              <a:t> will be assigned the address of </a:t>
            </a:r>
            <a:r>
              <a:rPr lang="en-GB" b="1" dirty="0" smtClean="0">
                <a:latin typeface="Courier New" pitchFamily="49" charset="0"/>
              </a:rPr>
              <a:t>array</a:t>
            </a: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GB" sz="2400" b="1" dirty="0" smtClean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DataType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[]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arrayName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= method();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Return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This code assigns the address of array </a:t>
            </a:r>
            <a:r>
              <a:rPr lang="en-US" b="1" smtClean="0"/>
              <a:t>stooges</a:t>
            </a:r>
            <a:r>
              <a:rPr lang="en-US" smtClean="0"/>
              <a:t> to the array </a:t>
            </a:r>
            <a:r>
              <a:rPr lang="en-US" b="1" smtClean="0"/>
              <a:t>stoogesNames</a:t>
            </a:r>
            <a:endParaRPr lang="en-US" smtClean="0"/>
          </a:p>
          <a:p>
            <a:pPr eaLnBrk="1" hangingPunct="1">
              <a:lnSpc>
                <a:spcPct val="90000"/>
              </a:lnSpc>
              <a:buFont typeface="Times" pitchFamily="18" charset="0"/>
              <a:buNone/>
            </a:pPr>
            <a:r>
              <a:rPr lang="en-US" sz="2400" b="1" smtClean="0">
                <a:latin typeface="Courier New" pitchFamily="49" charset="0"/>
              </a:rPr>
              <a:t>	</a:t>
            </a:r>
            <a:r>
              <a:rPr lang="en-US" sz="2400" b="1" smtClean="0">
                <a:solidFill>
                  <a:schemeClr val="bg1"/>
                </a:solidFill>
                <a:latin typeface="Courier New" pitchFamily="49" charset="0"/>
              </a:rPr>
              <a:t>String [] stoogesNames = ArraysAndMethods.createStooges();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Method call is in the main() method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method </a:t>
            </a:r>
            <a:r>
              <a:rPr lang="en-US" b="1" smtClean="0"/>
              <a:t>createStooges() </a:t>
            </a:r>
            <a:r>
              <a:rPr lang="en-US" smtClean="0"/>
              <a:t>is a static method, so method call uses syntax: </a:t>
            </a:r>
            <a:r>
              <a:rPr lang="en-US" b="1" smtClean="0"/>
              <a:t>ClassName.methodName()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Return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This </a:t>
            </a:r>
            <a:r>
              <a:rPr lang="en-US" b="1" dirty="0" smtClean="0"/>
              <a:t>method definition </a:t>
            </a:r>
            <a:r>
              <a:rPr lang="en-US" dirty="0" smtClean="0"/>
              <a:t>declares, instantiates, initializes, and returns an array of Strings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public static String []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createStooges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(){</a:t>
            </a:r>
            <a:b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String [] stooges = new String[3]; </a:t>
            </a:r>
            <a:b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stooges[0] = new String("Larry");</a:t>
            </a:r>
            <a:b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stooges[1] = new String("Curley");</a:t>
            </a:r>
            <a:b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stooges[2] = new String("Moe"); </a:t>
            </a:r>
            <a:b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return stooges;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None/>
            </a:pPr>
            <a:endParaRPr lang="en-US" sz="2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Times" pitchFamily="18" charset="0"/>
              <a:buNone/>
            </a:pPr>
            <a:endParaRPr lang="en-US" sz="2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Return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pitchFamily="18" charset="0"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public static String []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createStooges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(){</a:t>
            </a:r>
            <a:b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String [] stooges = new String[3]; </a:t>
            </a:r>
            <a:b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stooges[0] = new String("Larry");</a:t>
            </a:r>
            <a:b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stooges[1] = new String("Curley");</a:t>
            </a:r>
            <a:b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stooges[2] = new String("Moe"); </a:t>
            </a:r>
            <a:b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return stooges;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This method definition is below the main() method</a:t>
            </a:r>
          </a:p>
          <a:p>
            <a:pPr eaLnBrk="1" hangingPunct="1">
              <a:lnSpc>
                <a:spcPct val="90000"/>
              </a:lnSpc>
              <a:buFont typeface="Times" pitchFamily="18" charset="0"/>
              <a:buNone/>
            </a:pPr>
            <a:endParaRPr lang="en-US" sz="2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Times" pitchFamily="18" charset="0"/>
              <a:buNone/>
            </a:pPr>
            <a:endParaRPr lang="en-US" sz="2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 vs. Definition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00150"/>
            <a:ext cx="7315200" cy="3257550"/>
          </a:xfrm>
        </p:spPr>
        <p:txBody>
          <a:bodyPr/>
          <a:lstStyle/>
          <a:p>
            <a:pPr eaLnBrk="1" hangingPunct="1"/>
            <a:r>
              <a:rPr lang="en-US" dirty="0" smtClean="0"/>
              <a:t>A functional comparison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b="1" dirty="0" smtClean="0"/>
              <a:t>method call </a:t>
            </a:r>
            <a:r>
              <a:rPr lang="en-US" dirty="0" smtClean="0"/>
              <a:t>tells the corresponding </a:t>
            </a:r>
            <a:r>
              <a:rPr lang="en-US" b="1" dirty="0" smtClean="0"/>
              <a:t>method </a:t>
            </a:r>
            <a:br>
              <a:rPr lang="en-US" b="1" dirty="0" smtClean="0"/>
            </a:br>
            <a:r>
              <a:rPr lang="en-US" b="1" dirty="0" smtClean="0"/>
              <a:t>definition </a:t>
            </a:r>
            <a:r>
              <a:rPr lang="en-US" dirty="0" smtClean="0"/>
              <a:t>to execute </a:t>
            </a:r>
            <a:br>
              <a:rPr lang="en-US" dirty="0" smtClean="0"/>
            </a:br>
            <a:r>
              <a:rPr lang="en-US" dirty="0" smtClean="0"/>
              <a:t>the code contained </a:t>
            </a:r>
            <a:br>
              <a:rPr lang="en-US" dirty="0" smtClean="0"/>
            </a:br>
            <a:r>
              <a:rPr lang="en-US" dirty="0" smtClean="0"/>
              <a:t>within that method definition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b="1" dirty="0" smtClean="0"/>
              <a:t>method definition </a:t>
            </a:r>
            <a:r>
              <a:rPr lang="en-US" dirty="0" smtClean="0"/>
              <a:t>contains a block of code that has a specific task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92517" name="Picture 6" descr="C:\Documents and Settings\LCC\Local Settings\Temporary Internet Files\Content.IE5\4EEOD3U8\MCj0230824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7450" y="2312784"/>
            <a:ext cx="1962150" cy="1554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88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 vs. Definition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physical comparison</a:t>
            </a:r>
          </a:p>
          <a:p>
            <a:pPr lvl="1" eaLnBrk="1" hangingPunct="1"/>
            <a:r>
              <a:rPr lang="en-US" smtClean="0"/>
              <a:t>The code for a </a:t>
            </a:r>
            <a:r>
              <a:rPr lang="en-US" b="1" smtClean="0"/>
              <a:t>method call </a:t>
            </a:r>
            <a:r>
              <a:rPr lang="en-US" smtClean="0"/>
              <a:t>is placed inside a </a:t>
            </a:r>
            <a:r>
              <a:rPr lang="en-US" b="1" smtClean="0"/>
              <a:t>method definition </a:t>
            </a:r>
            <a:r>
              <a:rPr lang="en-US" smtClean="0"/>
              <a:t>(inside the </a:t>
            </a:r>
            <a:r>
              <a:rPr lang="en-US" b="1" smtClean="0">
                <a:solidFill>
                  <a:srgbClr val="007300"/>
                </a:solidFill>
              </a:rPr>
              <a:t>curly brackets</a:t>
            </a:r>
            <a:r>
              <a:rPr lang="en-US" smtClean="0"/>
              <a:t>) </a:t>
            </a:r>
          </a:p>
          <a:p>
            <a:pPr lvl="1" eaLnBrk="1" hangingPunct="1"/>
            <a:r>
              <a:rPr lang="en-US" smtClean="0"/>
              <a:t>The code for a </a:t>
            </a:r>
            <a:r>
              <a:rPr lang="en-US" b="1" smtClean="0"/>
              <a:t>method </a:t>
            </a:r>
            <a:br>
              <a:rPr lang="en-US" b="1" smtClean="0"/>
            </a:br>
            <a:r>
              <a:rPr lang="en-US" b="1" smtClean="0"/>
              <a:t>definition </a:t>
            </a:r>
            <a:r>
              <a:rPr lang="en-US" smtClean="0"/>
              <a:t>is placed </a:t>
            </a:r>
            <a:br>
              <a:rPr lang="en-US" smtClean="0"/>
            </a:br>
            <a:r>
              <a:rPr lang="en-US" smtClean="0"/>
              <a:t>inside the </a:t>
            </a:r>
            <a:r>
              <a:rPr lang="en-US" b="1" smtClean="0"/>
              <a:t>class </a:t>
            </a:r>
            <a:br>
              <a:rPr lang="en-US" b="1" smtClean="0"/>
            </a:br>
            <a:r>
              <a:rPr lang="en-US" b="1" smtClean="0"/>
              <a:t>definition </a:t>
            </a:r>
            <a:r>
              <a:rPr lang="en-US" smtClean="0"/>
              <a:t>(inside the </a:t>
            </a:r>
            <a:r>
              <a:rPr lang="en-US" b="1" smtClean="0">
                <a:solidFill>
                  <a:srgbClr val="007300"/>
                </a:solidFill>
              </a:rPr>
              <a:t>curly brackets</a:t>
            </a:r>
            <a:r>
              <a:rPr lang="en-US" smtClean="0"/>
              <a:t>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86400" y="2480073"/>
            <a:ext cx="3429000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200" dirty="0">
                <a:solidFill>
                  <a:srgbClr val="007300"/>
                </a:solidFill>
                <a:latin typeface="Arial" charset="0"/>
              </a:rPr>
              <a:t>{…}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48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9" grpId="0"/>
      <p:bldP spid="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jGRASP Tip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Press the </a:t>
            </a:r>
            <a:r>
              <a:rPr lang="en-US" b="1" smtClean="0"/>
              <a:t>Generate CSD </a:t>
            </a:r>
            <a:r>
              <a:rPr lang="en-US" smtClean="0"/>
              <a:t>(Control Structure Diagram) button to match indent the nested curly brackets</a:t>
            </a:r>
          </a:p>
          <a:p>
            <a:pPr eaLnBrk="1" hangingPunct="1"/>
            <a:r>
              <a:rPr lang="en-US" smtClean="0"/>
              <a:t>This button is on the top, towards the left, &amp; looks similar to the icon below 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39623" name="Picture 7" descr="MCj04325990000[1]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962400" y="379095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44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Parameters</a:t>
            </a:r>
            <a:r>
              <a:rPr lang="en-US" smtClean="0"/>
              <a:t> are a way to send data from a </a:t>
            </a:r>
            <a:r>
              <a:rPr lang="en-US" b="1" smtClean="0"/>
              <a:t>method call </a:t>
            </a:r>
            <a:r>
              <a:rPr lang="en-US" smtClean="0"/>
              <a:t>to a </a:t>
            </a:r>
            <a:r>
              <a:rPr lang="en-US" b="1" smtClean="0"/>
              <a:t>method definition</a:t>
            </a:r>
          </a:p>
          <a:p>
            <a:pPr eaLnBrk="1" hangingPunct="1"/>
            <a:r>
              <a:rPr lang="en-US" smtClean="0"/>
              <a:t>This makes our methods more </a:t>
            </a:r>
            <a:r>
              <a:rPr lang="en-US" b="1" smtClean="0"/>
              <a:t>flexible</a:t>
            </a:r>
            <a:r>
              <a:rPr lang="en-US" smtClean="0"/>
              <a:t>, as we can input different kinds of data to the method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93541" name="Picture 8" descr="C:\Documents and Settings\LCC\Local Settings\Temporary Internet Files\Content.IE5\4EEOD3U8\MCj04246080000[1].wm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0800" y="3638550"/>
            <a:ext cx="1066800" cy="1019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Parameters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Syntax for a </a:t>
            </a:r>
            <a:r>
              <a:rPr lang="en-US" b="1" dirty="0" smtClean="0"/>
              <a:t>method call </a:t>
            </a:r>
            <a:r>
              <a:rPr lang="en-US" dirty="0" smtClean="0"/>
              <a:t>that passes an array as the </a:t>
            </a:r>
            <a:r>
              <a:rPr lang="en-US" b="1" dirty="0" smtClean="0"/>
              <a:t>actual parameter</a:t>
            </a:r>
          </a:p>
          <a:p>
            <a:pPr eaLnBrk="1" hangingPunct="1">
              <a:buFont typeface="Times" pitchFamily="18" charset="0"/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method(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</a:rPr>
              <a:t>arrayName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);</a:t>
            </a:r>
            <a:endParaRPr lang="en-US" dirty="0" smtClean="0">
              <a:solidFill>
                <a:schemeClr val="bg1"/>
              </a:solidFill>
            </a:endParaRPr>
          </a:p>
          <a:p>
            <a:pPr lvl="1" eaLnBrk="1" hangingPunct="1"/>
            <a:r>
              <a:rPr lang="en-US" dirty="0" smtClean="0"/>
              <a:t>Just use the name of the array</a:t>
            </a:r>
          </a:p>
          <a:p>
            <a:pPr lvl="1" eaLnBrk="1" hangingPunct="1"/>
            <a:r>
              <a:rPr lang="en-US" dirty="0" smtClean="0"/>
              <a:t>Do NOT use the square brackets!!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Parameters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Bug!! Bad!! Warning!! Yikes!!</a:t>
            </a:r>
          </a:p>
          <a:p>
            <a:pPr eaLnBrk="1" hangingPunct="1">
              <a:buFont typeface="Times" pitchFamily="18" charset="0"/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	method(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</a:rPr>
              <a:t>arrayName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[]);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94565" name="Picture 2" descr="C:\Documents and Settings\LCC\Local Settings\Temporary Internet Files\Content.IE5\4EEOD3U8\MCj04247180000[1].wm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0800" y="1731645"/>
            <a:ext cx="1371600" cy="1680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Upload</a:t>
            </a:r>
          </a:p>
        </p:txBody>
      </p:sp>
      <p:sp>
        <p:nvSpPr>
          <p:cNvPr id="7171" name="FlagCount" hidden="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8279592" y="140197"/>
            <a:ext cx="330232" cy="337542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2">
              <a:alpha val="25098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120000"/>
              <a:buFont typeface="Times" charset="0"/>
              <a:buNone/>
              <a:tabLst>
                <a:tab pos="571500" algn="l"/>
              </a:tabLst>
            </a:pPr>
            <a:r>
              <a:rPr lang="en-US" sz="1400" b="1">
                <a:solidFill>
                  <a:srgbClr val="99CCFF"/>
                </a:solidFill>
                <a:latin typeface="Tahoma" pitchFamily="34" charset="0"/>
              </a:rPr>
              <a:t>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 rot="21302731" flipH="1">
            <a:off x="1317625" y="434579"/>
            <a:ext cx="827088" cy="750094"/>
            <a:chOff x="2124" y="2966"/>
            <a:chExt cx="1058" cy="1236"/>
          </a:xfrm>
        </p:grpSpPr>
        <p:sp>
          <p:nvSpPr>
            <p:cNvPr id="7183" name="Freeform 6"/>
            <p:cNvSpPr>
              <a:spLocks/>
            </p:cNvSpPr>
            <p:nvPr/>
          </p:nvSpPr>
          <p:spPr bwMode="auto">
            <a:xfrm>
              <a:off x="2124" y="2966"/>
              <a:ext cx="1058" cy="1236"/>
            </a:xfrm>
            <a:custGeom>
              <a:avLst/>
              <a:gdLst>
                <a:gd name="T0" fmla="*/ 15 w 2115"/>
                <a:gd name="T1" fmla="*/ 86 h 2472"/>
                <a:gd name="T2" fmla="*/ 0 w 2115"/>
                <a:gd name="T3" fmla="*/ 82 h 2472"/>
                <a:gd name="T4" fmla="*/ 21 w 2115"/>
                <a:gd name="T5" fmla="*/ 36 h 2472"/>
                <a:gd name="T6" fmla="*/ 16 w 2115"/>
                <a:gd name="T7" fmla="*/ 16 h 2472"/>
                <a:gd name="T8" fmla="*/ 16 w 2115"/>
                <a:gd name="T9" fmla="*/ 16 h 2472"/>
                <a:gd name="T10" fmla="*/ 16 w 2115"/>
                <a:gd name="T11" fmla="*/ 16 h 2472"/>
                <a:gd name="T12" fmla="*/ 17 w 2115"/>
                <a:gd name="T13" fmla="*/ 15 h 2472"/>
                <a:gd name="T14" fmla="*/ 19 w 2115"/>
                <a:gd name="T15" fmla="*/ 14 h 2472"/>
                <a:gd name="T16" fmla="*/ 20 w 2115"/>
                <a:gd name="T17" fmla="*/ 14 h 2472"/>
                <a:gd name="T18" fmla="*/ 22 w 2115"/>
                <a:gd name="T19" fmla="*/ 13 h 2472"/>
                <a:gd name="T20" fmla="*/ 25 w 2115"/>
                <a:gd name="T21" fmla="*/ 11 h 2472"/>
                <a:gd name="T22" fmla="*/ 27 w 2115"/>
                <a:gd name="T23" fmla="*/ 10 h 2472"/>
                <a:gd name="T24" fmla="*/ 30 w 2115"/>
                <a:gd name="T25" fmla="*/ 9 h 2472"/>
                <a:gd name="T26" fmla="*/ 33 w 2115"/>
                <a:gd name="T27" fmla="*/ 8 h 2472"/>
                <a:gd name="T28" fmla="*/ 36 w 2115"/>
                <a:gd name="T29" fmla="*/ 7 h 2472"/>
                <a:gd name="T30" fmla="*/ 40 w 2115"/>
                <a:gd name="T31" fmla="*/ 5 h 2472"/>
                <a:gd name="T32" fmla="*/ 44 w 2115"/>
                <a:gd name="T33" fmla="*/ 4 h 2472"/>
                <a:gd name="T34" fmla="*/ 47 w 2115"/>
                <a:gd name="T35" fmla="*/ 3 h 2472"/>
                <a:gd name="T36" fmla="*/ 51 w 2115"/>
                <a:gd name="T37" fmla="*/ 2 h 2472"/>
                <a:gd name="T38" fmla="*/ 55 w 2115"/>
                <a:gd name="T39" fmla="*/ 2 h 2472"/>
                <a:gd name="T40" fmla="*/ 59 w 2115"/>
                <a:gd name="T41" fmla="*/ 1 h 2472"/>
                <a:gd name="T42" fmla="*/ 64 w 2115"/>
                <a:gd name="T43" fmla="*/ 1 h 2472"/>
                <a:gd name="T44" fmla="*/ 68 w 2115"/>
                <a:gd name="T45" fmla="*/ 0 h 2472"/>
                <a:gd name="T46" fmla="*/ 72 w 2115"/>
                <a:gd name="T47" fmla="*/ 1 h 2472"/>
                <a:gd name="T48" fmla="*/ 77 w 2115"/>
                <a:gd name="T49" fmla="*/ 1 h 2472"/>
                <a:gd name="T50" fmla="*/ 81 w 2115"/>
                <a:gd name="T51" fmla="*/ 2 h 2472"/>
                <a:gd name="T52" fmla="*/ 85 w 2115"/>
                <a:gd name="T53" fmla="*/ 3 h 2472"/>
                <a:gd name="T54" fmla="*/ 90 w 2115"/>
                <a:gd name="T55" fmla="*/ 4 h 2472"/>
                <a:gd name="T56" fmla="*/ 94 w 2115"/>
                <a:gd name="T57" fmla="*/ 6 h 2472"/>
                <a:gd name="T58" fmla="*/ 98 w 2115"/>
                <a:gd name="T59" fmla="*/ 8 h 2472"/>
                <a:gd name="T60" fmla="*/ 102 w 2115"/>
                <a:gd name="T61" fmla="*/ 11 h 2472"/>
                <a:gd name="T62" fmla="*/ 106 w 2115"/>
                <a:gd name="T63" fmla="*/ 14 h 2472"/>
                <a:gd name="T64" fmla="*/ 110 w 2115"/>
                <a:gd name="T65" fmla="*/ 17 h 2472"/>
                <a:gd name="T66" fmla="*/ 114 w 2115"/>
                <a:gd name="T67" fmla="*/ 22 h 2472"/>
                <a:gd name="T68" fmla="*/ 117 w 2115"/>
                <a:gd name="T69" fmla="*/ 26 h 2472"/>
                <a:gd name="T70" fmla="*/ 120 w 2115"/>
                <a:gd name="T71" fmla="*/ 31 h 2472"/>
                <a:gd name="T72" fmla="*/ 121 w 2115"/>
                <a:gd name="T73" fmla="*/ 32 h 2472"/>
                <a:gd name="T74" fmla="*/ 122 w 2115"/>
                <a:gd name="T75" fmla="*/ 33 h 2472"/>
                <a:gd name="T76" fmla="*/ 123 w 2115"/>
                <a:gd name="T77" fmla="*/ 34 h 2472"/>
                <a:gd name="T78" fmla="*/ 125 w 2115"/>
                <a:gd name="T79" fmla="*/ 37 h 2472"/>
                <a:gd name="T80" fmla="*/ 127 w 2115"/>
                <a:gd name="T81" fmla="*/ 40 h 2472"/>
                <a:gd name="T82" fmla="*/ 129 w 2115"/>
                <a:gd name="T83" fmla="*/ 43 h 2472"/>
                <a:gd name="T84" fmla="*/ 131 w 2115"/>
                <a:gd name="T85" fmla="*/ 47 h 2472"/>
                <a:gd name="T86" fmla="*/ 132 w 2115"/>
                <a:gd name="T87" fmla="*/ 52 h 2472"/>
                <a:gd name="T88" fmla="*/ 133 w 2115"/>
                <a:gd name="T89" fmla="*/ 57 h 2472"/>
                <a:gd name="T90" fmla="*/ 133 w 2115"/>
                <a:gd name="T91" fmla="*/ 63 h 2472"/>
                <a:gd name="T92" fmla="*/ 132 w 2115"/>
                <a:gd name="T93" fmla="*/ 70 h 2472"/>
                <a:gd name="T94" fmla="*/ 130 w 2115"/>
                <a:gd name="T95" fmla="*/ 77 h 2472"/>
                <a:gd name="T96" fmla="*/ 127 w 2115"/>
                <a:gd name="T97" fmla="*/ 85 h 2472"/>
                <a:gd name="T98" fmla="*/ 122 w 2115"/>
                <a:gd name="T99" fmla="*/ 93 h 2472"/>
                <a:gd name="T100" fmla="*/ 116 w 2115"/>
                <a:gd name="T101" fmla="*/ 102 h 2472"/>
                <a:gd name="T102" fmla="*/ 108 w 2115"/>
                <a:gd name="T103" fmla="*/ 112 h 2472"/>
                <a:gd name="T104" fmla="*/ 116 w 2115"/>
                <a:gd name="T105" fmla="*/ 145 h 2472"/>
                <a:gd name="T106" fmla="*/ 47 w 2115"/>
                <a:gd name="T107" fmla="*/ 155 h 2472"/>
                <a:gd name="T108" fmla="*/ 44 w 2115"/>
                <a:gd name="T109" fmla="*/ 132 h 2472"/>
                <a:gd name="T110" fmla="*/ 10 w 2115"/>
                <a:gd name="T111" fmla="*/ 128 h 2472"/>
                <a:gd name="T112" fmla="*/ 15 w 2115"/>
                <a:gd name="T113" fmla="*/ 86 h 24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15" h="2472">
                  <a:moveTo>
                    <a:pt x="237" y="1369"/>
                  </a:moveTo>
                  <a:lnTo>
                    <a:pt x="0" y="1298"/>
                  </a:lnTo>
                  <a:lnTo>
                    <a:pt x="334" y="574"/>
                  </a:lnTo>
                  <a:lnTo>
                    <a:pt x="243" y="252"/>
                  </a:lnTo>
                  <a:lnTo>
                    <a:pt x="246" y="251"/>
                  </a:lnTo>
                  <a:lnTo>
                    <a:pt x="255" y="245"/>
                  </a:lnTo>
                  <a:lnTo>
                    <a:pt x="272" y="235"/>
                  </a:lnTo>
                  <a:lnTo>
                    <a:pt x="292" y="223"/>
                  </a:lnTo>
                  <a:lnTo>
                    <a:pt x="320" y="209"/>
                  </a:lnTo>
                  <a:lnTo>
                    <a:pt x="351" y="194"/>
                  </a:lnTo>
                  <a:lnTo>
                    <a:pt x="388" y="175"/>
                  </a:lnTo>
                  <a:lnTo>
                    <a:pt x="429" y="157"/>
                  </a:lnTo>
                  <a:lnTo>
                    <a:pt x="474" y="137"/>
                  </a:lnTo>
                  <a:lnTo>
                    <a:pt x="523" y="117"/>
                  </a:lnTo>
                  <a:lnTo>
                    <a:pt x="575" y="99"/>
                  </a:lnTo>
                  <a:lnTo>
                    <a:pt x="631" y="79"/>
                  </a:lnTo>
                  <a:lnTo>
                    <a:pt x="689" y="62"/>
                  </a:lnTo>
                  <a:lnTo>
                    <a:pt x="751" y="45"/>
                  </a:lnTo>
                  <a:lnTo>
                    <a:pt x="814" y="31"/>
                  </a:lnTo>
                  <a:lnTo>
                    <a:pt x="878" y="19"/>
                  </a:lnTo>
                  <a:lnTo>
                    <a:pt x="944" y="9"/>
                  </a:lnTo>
                  <a:lnTo>
                    <a:pt x="1012" y="3"/>
                  </a:lnTo>
                  <a:lnTo>
                    <a:pt x="1081" y="0"/>
                  </a:lnTo>
                  <a:lnTo>
                    <a:pt x="1151" y="2"/>
                  </a:lnTo>
                  <a:lnTo>
                    <a:pt x="1221" y="8"/>
                  </a:lnTo>
                  <a:lnTo>
                    <a:pt x="1291" y="19"/>
                  </a:lnTo>
                  <a:lnTo>
                    <a:pt x="1360" y="35"/>
                  </a:lnTo>
                  <a:lnTo>
                    <a:pt x="1429" y="57"/>
                  </a:lnTo>
                  <a:lnTo>
                    <a:pt x="1497" y="85"/>
                  </a:lnTo>
                  <a:lnTo>
                    <a:pt x="1563" y="120"/>
                  </a:lnTo>
                  <a:lnTo>
                    <a:pt x="1627" y="163"/>
                  </a:lnTo>
                  <a:lnTo>
                    <a:pt x="1690" y="212"/>
                  </a:lnTo>
                  <a:lnTo>
                    <a:pt x="1752" y="271"/>
                  </a:lnTo>
                  <a:lnTo>
                    <a:pt x="1810" y="337"/>
                  </a:lnTo>
                  <a:lnTo>
                    <a:pt x="1866" y="411"/>
                  </a:lnTo>
                  <a:lnTo>
                    <a:pt x="1918" y="495"/>
                  </a:lnTo>
                  <a:lnTo>
                    <a:pt x="1924" y="500"/>
                  </a:lnTo>
                  <a:lnTo>
                    <a:pt x="1941" y="517"/>
                  </a:lnTo>
                  <a:lnTo>
                    <a:pt x="1964" y="543"/>
                  </a:lnTo>
                  <a:lnTo>
                    <a:pt x="1993" y="578"/>
                  </a:lnTo>
                  <a:lnTo>
                    <a:pt x="2024" y="625"/>
                  </a:lnTo>
                  <a:lnTo>
                    <a:pt x="2055" y="682"/>
                  </a:lnTo>
                  <a:lnTo>
                    <a:pt x="2081" y="749"/>
                  </a:lnTo>
                  <a:lnTo>
                    <a:pt x="2103" y="825"/>
                  </a:lnTo>
                  <a:lnTo>
                    <a:pt x="2115" y="911"/>
                  </a:lnTo>
                  <a:lnTo>
                    <a:pt x="2115" y="1008"/>
                  </a:lnTo>
                  <a:lnTo>
                    <a:pt x="2101" y="1112"/>
                  </a:lnTo>
                  <a:lnTo>
                    <a:pt x="2070" y="1228"/>
                  </a:lnTo>
                  <a:lnTo>
                    <a:pt x="2020" y="1352"/>
                  </a:lnTo>
                  <a:lnTo>
                    <a:pt x="1946" y="1486"/>
                  </a:lnTo>
                  <a:lnTo>
                    <a:pt x="1847" y="1628"/>
                  </a:lnTo>
                  <a:lnTo>
                    <a:pt x="1720" y="1780"/>
                  </a:lnTo>
                  <a:lnTo>
                    <a:pt x="1847" y="2306"/>
                  </a:lnTo>
                  <a:lnTo>
                    <a:pt x="751" y="2472"/>
                  </a:lnTo>
                  <a:lnTo>
                    <a:pt x="694" y="2100"/>
                  </a:lnTo>
                  <a:lnTo>
                    <a:pt x="160" y="2037"/>
                  </a:lnTo>
                  <a:lnTo>
                    <a:pt x="237" y="136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Freeform 7"/>
            <p:cNvSpPr>
              <a:spLocks/>
            </p:cNvSpPr>
            <p:nvPr/>
          </p:nvSpPr>
          <p:spPr bwMode="auto">
            <a:xfrm>
              <a:off x="2404" y="3481"/>
              <a:ext cx="56" cy="46"/>
            </a:xfrm>
            <a:custGeom>
              <a:avLst/>
              <a:gdLst>
                <a:gd name="T0" fmla="*/ 4 w 112"/>
                <a:gd name="T1" fmla="*/ 6 h 92"/>
                <a:gd name="T2" fmla="*/ 5 w 112"/>
                <a:gd name="T3" fmla="*/ 6 h 92"/>
                <a:gd name="T4" fmla="*/ 5 w 112"/>
                <a:gd name="T5" fmla="*/ 6 h 92"/>
                <a:gd name="T6" fmla="*/ 6 w 112"/>
                <a:gd name="T7" fmla="*/ 6 h 92"/>
                <a:gd name="T8" fmla="*/ 7 w 112"/>
                <a:gd name="T9" fmla="*/ 5 h 92"/>
                <a:gd name="T10" fmla="*/ 7 w 112"/>
                <a:gd name="T11" fmla="*/ 5 h 92"/>
                <a:gd name="T12" fmla="*/ 7 w 112"/>
                <a:gd name="T13" fmla="*/ 4 h 92"/>
                <a:gd name="T14" fmla="*/ 7 w 112"/>
                <a:gd name="T15" fmla="*/ 4 h 92"/>
                <a:gd name="T16" fmla="*/ 7 w 112"/>
                <a:gd name="T17" fmla="*/ 3 h 92"/>
                <a:gd name="T18" fmla="*/ 7 w 112"/>
                <a:gd name="T19" fmla="*/ 3 h 92"/>
                <a:gd name="T20" fmla="*/ 7 w 112"/>
                <a:gd name="T21" fmla="*/ 2 h 92"/>
                <a:gd name="T22" fmla="*/ 7 w 112"/>
                <a:gd name="T23" fmla="*/ 2 h 92"/>
                <a:gd name="T24" fmla="*/ 7 w 112"/>
                <a:gd name="T25" fmla="*/ 1 h 92"/>
                <a:gd name="T26" fmla="*/ 6 w 112"/>
                <a:gd name="T27" fmla="*/ 1 h 92"/>
                <a:gd name="T28" fmla="*/ 5 w 112"/>
                <a:gd name="T29" fmla="*/ 1 h 92"/>
                <a:gd name="T30" fmla="*/ 5 w 112"/>
                <a:gd name="T31" fmla="*/ 1 h 92"/>
                <a:gd name="T32" fmla="*/ 4 w 112"/>
                <a:gd name="T33" fmla="*/ 0 h 92"/>
                <a:gd name="T34" fmla="*/ 3 w 112"/>
                <a:gd name="T35" fmla="*/ 1 h 92"/>
                <a:gd name="T36" fmla="*/ 3 w 112"/>
                <a:gd name="T37" fmla="*/ 1 h 92"/>
                <a:gd name="T38" fmla="*/ 2 w 112"/>
                <a:gd name="T39" fmla="*/ 1 h 92"/>
                <a:gd name="T40" fmla="*/ 2 w 112"/>
                <a:gd name="T41" fmla="*/ 1 h 92"/>
                <a:gd name="T42" fmla="*/ 1 w 112"/>
                <a:gd name="T43" fmla="*/ 2 h 92"/>
                <a:gd name="T44" fmla="*/ 1 w 112"/>
                <a:gd name="T45" fmla="*/ 2 h 92"/>
                <a:gd name="T46" fmla="*/ 1 w 112"/>
                <a:gd name="T47" fmla="*/ 3 h 92"/>
                <a:gd name="T48" fmla="*/ 0 w 112"/>
                <a:gd name="T49" fmla="*/ 3 h 92"/>
                <a:gd name="T50" fmla="*/ 1 w 112"/>
                <a:gd name="T51" fmla="*/ 4 h 92"/>
                <a:gd name="T52" fmla="*/ 1 w 112"/>
                <a:gd name="T53" fmla="*/ 4 h 92"/>
                <a:gd name="T54" fmla="*/ 1 w 112"/>
                <a:gd name="T55" fmla="*/ 5 h 92"/>
                <a:gd name="T56" fmla="*/ 2 w 112"/>
                <a:gd name="T57" fmla="*/ 5 h 92"/>
                <a:gd name="T58" fmla="*/ 2 w 112"/>
                <a:gd name="T59" fmla="*/ 6 h 92"/>
                <a:gd name="T60" fmla="*/ 3 w 112"/>
                <a:gd name="T61" fmla="*/ 6 h 92"/>
                <a:gd name="T62" fmla="*/ 3 w 112"/>
                <a:gd name="T63" fmla="*/ 6 h 92"/>
                <a:gd name="T64" fmla="*/ 4 w 112"/>
                <a:gd name="T65" fmla="*/ 6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2" h="92">
                  <a:moveTo>
                    <a:pt x="57" y="92"/>
                  </a:moveTo>
                  <a:lnTo>
                    <a:pt x="68" y="91"/>
                  </a:lnTo>
                  <a:lnTo>
                    <a:pt x="78" y="89"/>
                  </a:lnTo>
                  <a:lnTo>
                    <a:pt x="88" y="85"/>
                  </a:lnTo>
                  <a:lnTo>
                    <a:pt x="97" y="79"/>
                  </a:lnTo>
                  <a:lnTo>
                    <a:pt x="103" y="72"/>
                  </a:lnTo>
                  <a:lnTo>
                    <a:pt x="108" y="63"/>
                  </a:lnTo>
                  <a:lnTo>
                    <a:pt x="111" y="56"/>
                  </a:lnTo>
                  <a:lnTo>
                    <a:pt x="112" y="46"/>
                  </a:lnTo>
                  <a:lnTo>
                    <a:pt x="111" y="37"/>
                  </a:lnTo>
                  <a:lnTo>
                    <a:pt x="108" y="28"/>
                  </a:lnTo>
                  <a:lnTo>
                    <a:pt x="103" y="20"/>
                  </a:lnTo>
                  <a:lnTo>
                    <a:pt x="97" y="14"/>
                  </a:lnTo>
                  <a:lnTo>
                    <a:pt x="88" y="8"/>
                  </a:lnTo>
                  <a:lnTo>
                    <a:pt x="78" y="3"/>
                  </a:lnTo>
                  <a:lnTo>
                    <a:pt x="68" y="2"/>
                  </a:lnTo>
                  <a:lnTo>
                    <a:pt x="57" y="0"/>
                  </a:lnTo>
                  <a:lnTo>
                    <a:pt x="45" y="2"/>
                  </a:lnTo>
                  <a:lnTo>
                    <a:pt x="34" y="3"/>
                  </a:lnTo>
                  <a:lnTo>
                    <a:pt x="25" y="8"/>
                  </a:lnTo>
                  <a:lnTo>
                    <a:pt x="17" y="14"/>
                  </a:lnTo>
                  <a:lnTo>
                    <a:pt x="9" y="20"/>
                  </a:lnTo>
                  <a:lnTo>
                    <a:pt x="5" y="28"/>
                  </a:lnTo>
                  <a:lnTo>
                    <a:pt x="1" y="37"/>
                  </a:lnTo>
                  <a:lnTo>
                    <a:pt x="0" y="46"/>
                  </a:lnTo>
                  <a:lnTo>
                    <a:pt x="1" y="56"/>
                  </a:lnTo>
                  <a:lnTo>
                    <a:pt x="5" y="63"/>
                  </a:lnTo>
                  <a:lnTo>
                    <a:pt x="9" y="72"/>
                  </a:lnTo>
                  <a:lnTo>
                    <a:pt x="17" y="79"/>
                  </a:lnTo>
                  <a:lnTo>
                    <a:pt x="25" y="85"/>
                  </a:lnTo>
                  <a:lnTo>
                    <a:pt x="34" y="89"/>
                  </a:lnTo>
                  <a:lnTo>
                    <a:pt x="45" y="91"/>
                  </a:lnTo>
                  <a:lnTo>
                    <a:pt x="57" y="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Freeform 8"/>
            <p:cNvSpPr>
              <a:spLocks/>
            </p:cNvSpPr>
            <p:nvPr/>
          </p:nvSpPr>
          <p:spPr bwMode="auto">
            <a:xfrm>
              <a:off x="2348" y="3425"/>
              <a:ext cx="194" cy="77"/>
            </a:xfrm>
            <a:custGeom>
              <a:avLst/>
              <a:gdLst>
                <a:gd name="T0" fmla="*/ 14 w 389"/>
                <a:gd name="T1" fmla="*/ 1 h 154"/>
                <a:gd name="T2" fmla="*/ 11 w 389"/>
                <a:gd name="T3" fmla="*/ 0 h 154"/>
                <a:gd name="T4" fmla="*/ 8 w 389"/>
                <a:gd name="T5" fmla="*/ 1 h 154"/>
                <a:gd name="T6" fmla="*/ 6 w 389"/>
                <a:gd name="T7" fmla="*/ 1 h 154"/>
                <a:gd name="T8" fmla="*/ 4 w 389"/>
                <a:gd name="T9" fmla="*/ 2 h 154"/>
                <a:gd name="T10" fmla="*/ 2 w 389"/>
                <a:gd name="T11" fmla="*/ 3 h 154"/>
                <a:gd name="T12" fmla="*/ 1 w 389"/>
                <a:gd name="T13" fmla="*/ 3 h 154"/>
                <a:gd name="T14" fmla="*/ 0 w 389"/>
                <a:gd name="T15" fmla="*/ 4 h 154"/>
                <a:gd name="T16" fmla="*/ 0 w 389"/>
                <a:gd name="T17" fmla="*/ 4 h 154"/>
                <a:gd name="T18" fmla="*/ 0 w 389"/>
                <a:gd name="T19" fmla="*/ 4 h 154"/>
                <a:gd name="T20" fmla="*/ 0 w 389"/>
                <a:gd name="T21" fmla="*/ 5 h 154"/>
                <a:gd name="T22" fmla="*/ 0 w 389"/>
                <a:gd name="T23" fmla="*/ 5 h 154"/>
                <a:gd name="T24" fmla="*/ 0 w 389"/>
                <a:gd name="T25" fmla="*/ 6 h 154"/>
                <a:gd name="T26" fmla="*/ 0 w 389"/>
                <a:gd name="T27" fmla="*/ 6 h 154"/>
                <a:gd name="T28" fmla="*/ 0 w 389"/>
                <a:gd name="T29" fmla="*/ 6 h 154"/>
                <a:gd name="T30" fmla="*/ 1 w 389"/>
                <a:gd name="T31" fmla="*/ 6 h 154"/>
                <a:gd name="T32" fmla="*/ 1 w 389"/>
                <a:gd name="T33" fmla="*/ 6 h 154"/>
                <a:gd name="T34" fmla="*/ 1 w 389"/>
                <a:gd name="T35" fmla="*/ 6 h 154"/>
                <a:gd name="T36" fmla="*/ 1 w 389"/>
                <a:gd name="T37" fmla="*/ 6 h 154"/>
                <a:gd name="T38" fmla="*/ 2 w 389"/>
                <a:gd name="T39" fmla="*/ 5 h 154"/>
                <a:gd name="T40" fmla="*/ 3 w 389"/>
                <a:gd name="T41" fmla="*/ 5 h 154"/>
                <a:gd name="T42" fmla="*/ 5 w 389"/>
                <a:gd name="T43" fmla="*/ 4 h 154"/>
                <a:gd name="T44" fmla="*/ 7 w 389"/>
                <a:gd name="T45" fmla="*/ 3 h 154"/>
                <a:gd name="T46" fmla="*/ 9 w 389"/>
                <a:gd name="T47" fmla="*/ 3 h 154"/>
                <a:gd name="T48" fmla="*/ 11 w 389"/>
                <a:gd name="T49" fmla="*/ 3 h 154"/>
                <a:gd name="T50" fmla="*/ 13 w 389"/>
                <a:gd name="T51" fmla="*/ 3 h 154"/>
                <a:gd name="T52" fmla="*/ 14 w 389"/>
                <a:gd name="T53" fmla="*/ 3 h 154"/>
                <a:gd name="T54" fmla="*/ 16 w 389"/>
                <a:gd name="T55" fmla="*/ 4 h 154"/>
                <a:gd name="T56" fmla="*/ 17 w 389"/>
                <a:gd name="T57" fmla="*/ 4 h 154"/>
                <a:gd name="T58" fmla="*/ 18 w 389"/>
                <a:gd name="T59" fmla="*/ 5 h 154"/>
                <a:gd name="T60" fmla="*/ 19 w 389"/>
                <a:gd name="T61" fmla="*/ 6 h 154"/>
                <a:gd name="T62" fmla="*/ 20 w 389"/>
                <a:gd name="T63" fmla="*/ 7 h 154"/>
                <a:gd name="T64" fmla="*/ 21 w 389"/>
                <a:gd name="T65" fmla="*/ 8 h 154"/>
                <a:gd name="T66" fmla="*/ 22 w 389"/>
                <a:gd name="T67" fmla="*/ 10 h 154"/>
                <a:gd name="T68" fmla="*/ 22 w 389"/>
                <a:gd name="T69" fmla="*/ 10 h 154"/>
                <a:gd name="T70" fmla="*/ 23 w 389"/>
                <a:gd name="T71" fmla="*/ 10 h 154"/>
                <a:gd name="T72" fmla="*/ 23 w 389"/>
                <a:gd name="T73" fmla="*/ 10 h 154"/>
                <a:gd name="T74" fmla="*/ 23 w 389"/>
                <a:gd name="T75" fmla="*/ 10 h 154"/>
                <a:gd name="T76" fmla="*/ 24 w 389"/>
                <a:gd name="T77" fmla="*/ 10 h 154"/>
                <a:gd name="T78" fmla="*/ 24 w 389"/>
                <a:gd name="T79" fmla="*/ 9 h 154"/>
                <a:gd name="T80" fmla="*/ 24 w 389"/>
                <a:gd name="T81" fmla="*/ 9 h 154"/>
                <a:gd name="T82" fmla="*/ 24 w 389"/>
                <a:gd name="T83" fmla="*/ 9 h 154"/>
                <a:gd name="T84" fmla="*/ 23 w 389"/>
                <a:gd name="T85" fmla="*/ 7 h 154"/>
                <a:gd name="T86" fmla="*/ 22 w 389"/>
                <a:gd name="T87" fmla="*/ 6 h 154"/>
                <a:gd name="T88" fmla="*/ 20 w 389"/>
                <a:gd name="T89" fmla="*/ 4 h 154"/>
                <a:gd name="T90" fmla="*/ 19 w 389"/>
                <a:gd name="T91" fmla="*/ 3 h 154"/>
                <a:gd name="T92" fmla="*/ 18 w 389"/>
                <a:gd name="T93" fmla="*/ 2 h 154"/>
                <a:gd name="T94" fmla="*/ 16 w 389"/>
                <a:gd name="T95" fmla="*/ 2 h 154"/>
                <a:gd name="T96" fmla="*/ 15 w 389"/>
                <a:gd name="T97" fmla="*/ 1 h 154"/>
                <a:gd name="T98" fmla="*/ 14 w 389"/>
                <a:gd name="T99" fmla="*/ 1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89" h="154">
                  <a:moveTo>
                    <a:pt x="224" y="5"/>
                  </a:moveTo>
                  <a:lnTo>
                    <a:pt x="183" y="0"/>
                  </a:lnTo>
                  <a:lnTo>
                    <a:pt x="143" y="3"/>
                  </a:lnTo>
                  <a:lnTo>
                    <a:pt x="107" y="11"/>
                  </a:lnTo>
                  <a:lnTo>
                    <a:pt x="75" y="22"/>
                  </a:lnTo>
                  <a:lnTo>
                    <a:pt x="47" y="34"/>
                  </a:lnTo>
                  <a:lnTo>
                    <a:pt x="26" y="47"/>
                  </a:lnTo>
                  <a:lnTo>
                    <a:pt x="12" y="54"/>
                  </a:lnTo>
                  <a:lnTo>
                    <a:pt x="6" y="59"/>
                  </a:lnTo>
                  <a:lnTo>
                    <a:pt x="3" y="63"/>
                  </a:lnTo>
                  <a:lnTo>
                    <a:pt x="0" y="70"/>
                  </a:lnTo>
                  <a:lnTo>
                    <a:pt x="0" y="76"/>
                  </a:lnTo>
                  <a:lnTo>
                    <a:pt x="3" y="82"/>
                  </a:lnTo>
                  <a:lnTo>
                    <a:pt x="7" y="87"/>
                  </a:lnTo>
                  <a:lnTo>
                    <a:pt x="13" y="88"/>
                  </a:lnTo>
                  <a:lnTo>
                    <a:pt x="20" y="88"/>
                  </a:lnTo>
                  <a:lnTo>
                    <a:pt x="26" y="85"/>
                  </a:lnTo>
                  <a:lnTo>
                    <a:pt x="30" y="82"/>
                  </a:lnTo>
                  <a:lnTo>
                    <a:pt x="43" y="74"/>
                  </a:lnTo>
                  <a:lnTo>
                    <a:pt x="61" y="65"/>
                  </a:lnTo>
                  <a:lnTo>
                    <a:pt x="86" y="54"/>
                  </a:lnTo>
                  <a:lnTo>
                    <a:pt x="113" y="43"/>
                  </a:lnTo>
                  <a:lnTo>
                    <a:pt x="146" y="36"/>
                  </a:lnTo>
                  <a:lnTo>
                    <a:pt x="181" y="34"/>
                  </a:lnTo>
                  <a:lnTo>
                    <a:pt x="218" y="37"/>
                  </a:lnTo>
                  <a:lnTo>
                    <a:pt x="238" y="42"/>
                  </a:lnTo>
                  <a:lnTo>
                    <a:pt x="258" y="50"/>
                  </a:lnTo>
                  <a:lnTo>
                    <a:pt x="276" y="60"/>
                  </a:lnTo>
                  <a:lnTo>
                    <a:pt x="295" y="73"/>
                  </a:lnTo>
                  <a:lnTo>
                    <a:pt x="312" y="88"/>
                  </a:lnTo>
                  <a:lnTo>
                    <a:pt x="327" y="105"/>
                  </a:lnTo>
                  <a:lnTo>
                    <a:pt x="343" y="125"/>
                  </a:lnTo>
                  <a:lnTo>
                    <a:pt x="358" y="147"/>
                  </a:lnTo>
                  <a:lnTo>
                    <a:pt x="363" y="151"/>
                  </a:lnTo>
                  <a:lnTo>
                    <a:pt x="369" y="154"/>
                  </a:lnTo>
                  <a:lnTo>
                    <a:pt x="375" y="154"/>
                  </a:lnTo>
                  <a:lnTo>
                    <a:pt x="381" y="151"/>
                  </a:lnTo>
                  <a:lnTo>
                    <a:pt x="386" y="147"/>
                  </a:lnTo>
                  <a:lnTo>
                    <a:pt x="389" y="142"/>
                  </a:lnTo>
                  <a:lnTo>
                    <a:pt x="389" y="136"/>
                  </a:lnTo>
                  <a:lnTo>
                    <a:pt x="386" y="130"/>
                  </a:lnTo>
                  <a:lnTo>
                    <a:pt x="369" y="105"/>
                  </a:lnTo>
                  <a:lnTo>
                    <a:pt x="352" y="82"/>
                  </a:lnTo>
                  <a:lnTo>
                    <a:pt x="333" y="63"/>
                  </a:lnTo>
                  <a:lnTo>
                    <a:pt x="313" y="47"/>
                  </a:lnTo>
                  <a:lnTo>
                    <a:pt x="292" y="31"/>
                  </a:lnTo>
                  <a:lnTo>
                    <a:pt x="270" y="20"/>
                  </a:lnTo>
                  <a:lnTo>
                    <a:pt x="247" y="11"/>
                  </a:lnTo>
                  <a:lnTo>
                    <a:pt x="224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Freeform 9"/>
            <p:cNvSpPr>
              <a:spLocks/>
            </p:cNvSpPr>
            <p:nvPr/>
          </p:nvSpPr>
          <p:spPr bwMode="auto">
            <a:xfrm>
              <a:off x="2713" y="3531"/>
              <a:ext cx="181" cy="189"/>
            </a:xfrm>
            <a:custGeom>
              <a:avLst/>
              <a:gdLst>
                <a:gd name="T0" fmla="*/ 19 w 362"/>
                <a:gd name="T1" fmla="*/ 1 h 379"/>
                <a:gd name="T2" fmla="*/ 18 w 362"/>
                <a:gd name="T3" fmla="*/ 0 h 379"/>
                <a:gd name="T4" fmla="*/ 16 w 362"/>
                <a:gd name="T5" fmla="*/ 0 h 379"/>
                <a:gd name="T6" fmla="*/ 14 w 362"/>
                <a:gd name="T7" fmla="*/ 0 h 379"/>
                <a:gd name="T8" fmla="*/ 12 w 362"/>
                <a:gd name="T9" fmla="*/ 0 h 379"/>
                <a:gd name="T10" fmla="*/ 9 w 362"/>
                <a:gd name="T11" fmla="*/ 2 h 379"/>
                <a:gd name="T12" fmla="*/ 7 w 362"/>
                <a:gd name="T13" fmla="*/ 4 h 379"/>
                <a:gd name="T14" fmla="*/ 5 w 362"/>
                <a:gd name="T15" fmla="*/ 6 h 379"/>
                <a:gd name="T16" fmla="*/ 5 w 362"/>
                <a:gd name="T17" fmla="*/ 6 h 379"/>
                <a:gd name="T18" fmla="*/ 5 w 362"/>
                <a:gd name="T19" fmla="*/ 7 h 379"/>
                <a:gd name="T20" fmla="*/ 6 w 362"/>
                <a:gd name="T21" fmla="*/ 8 h 379"/>
                <a:gd name="T22" fmla="*/ 6 w 362"/>
                <a:gd name="T23" fmla="*/ 8 h 379"/>
                <a:gd name="T24" fmla="*/ 7 w 362"/>
                <a:gd name="T25" fmla="*/ 7 h 379"/>
                <a:gd name="T26" fmla="*/ 7 w 362"/>
                <a:gd name="T27" fmla="*/ 7 h 379"/>
                <a:gd name="T28" fmla="*/ 8 w 362"/>
                <a:gd name="T29" fmla="*/ 6 h 379"/>
                <a:gd name="T30" fmla="*/ 10 w 362"/>
                <a:gd name="T31" fmla="*/ 4 h 379"/>
                <a:gd name="T32" fmla="*/ 12 w 362"/>
                <a:gd name="T33" fmla="*/ 2 h 379"/>
                <a:gd name="T34" fmla="*/ 14 w 362"/>
                <a:gd name="T35" fmla="*/ 2 h 379"/>
                <a:gd name="T36" fmla="*/ 16 w 362"/>
                <a:gd name="T37" fmla="*/ 2 h 379"/>
                <a:gd name="T38" fmla="*/ 17 w 362"/>
                <a:gd name="T39" fmla="*/ 2 h 379"/>
                <a:gd name="T40" fmla="*/ 18 w 362"/>
                <a:gd name="T41" fmla="*/ 3 h 379"/>
                <a:gd name="T42" fmla="*/ 20 w 362"/>
                <a:gd name="T43" fmla="*/ 4 h 379"/>
                <a:gd name="T44" fmla="*/ 21 w 362"/>
                <a:gd name="T45" fmla="*/ 6 h 379"/>
                <a:gd name="T46" fmla="*/ 21 w 362"/>
                <a:gd name="T47" fmla="*/ 10 h 379"/>
                <a:gd name="T48" fmla="*/ 20 w 362"/>
                <a:gd name="T49" fmla="*/ 14 h 379"/>
                <a:gd name="T50" fmla="*/ 19 w 362"/>
                <a:gd name="T51" fmla="*/ 16 h 379"/>
                <a:gd name="T52" fmla="*/ 18 w 362"/>
                <a:gd name="T53" fmla="*/ 18 h 379"/>
                <a:gd name="T54" fmla="*/ 16 w 362"/>
                <a:gd name="T55" fmla="*/ 20 h 379"/>
                <a:gd name="T56" fmla="*/ 14 w 362"/>
                <a:gd name="T57" fmla="*/ 20 h 379"/>
                <a:gd name="T58" fmla="*/ 12 w 362"/>
                <a:gd name="T59" fmla="*/ 21 h 379"/>
                <a:gd name="T60" fmla="*/ 9 w 362"/>
                <a:gd name="T61" fmla="*/ 21 h 379"/>
                <a:gd name="T62" fmla="*/ 6 w 362"/>
                <a:gd name="T63" fmla="*/ 21 h 379"/>
                <a:gd name="T64" fmla="*/ 3 w 362"/>
                <a:gd name="T65" fmla="*/ 20 h 379"/>
                <a:gd name="T66" fmla="*/ 1 w 362"/>
                <a:gd name="T67" fmla="*/ 20 h 379"/>
                <a:gd name="T68" fmla="*/ 1 w 362"/>
                <a:gd name="T69" fmla="*/ 20 h 379"/>
                <a:gd name="T70" fmla="*/ 0 w 362"/>
                <a:gd name="T71" fmla="*/ 21 h 379"/>
                <a:gd name="T72" fmla="*/ 1 w 362"/>
                <a:gd name="T73" fmla="*/ 22 h 379"/>
                <a:gd name="T74" fmla="*/ 4 w 362"/>
                <a:gd name="T75" fmla="*/ 22 h 379"/>
                <a:gd name="T76" fmla="*/ 8 w 362"/>
                <a:gd name="T77" fmla="*/ 23 h 379"/>
                <a:gd name="T78" fmla="*/ 11 w 362"/>
                <a:gd name="T79" fmla="*/ 23 h 379"/>
                <a:gd name="T80" fmla="*/ 14 w 362"/>
                <a:gd name="T81" fmla="*/ 23 h 379"/>
                <a:gd name="T82" fmla="*/ 17 w 362"/>
                <a:gd name="T83" fmla="*/ 22 h 379"/>
                <a:gd name="T84" fmla="*/ 19 w 362"/>
                <a:gd name="T85" fmla="*/ 20 h 379"/>
                <a:gd name="T86" fmla="*/ 20 w 362"/>
                <a:gd name="T87" fmla="*/ 19 h 379"/>
                <a:gd name="T88" fmla="*/ 21 w 362"/>
                <a:gd name="T89" fmla="*/ 17 h 379"/>
                <a:gd name="T90" fmla="*/ 22 w 362"/>
                <a:gd name="T91" fmla="*/ 14 h 379"/>
                <a:gd name="T92" fmla="*/ 23 w 362"/>
                <a:gd name="T93" fmla="*/ 10 h 379"/>
                <a:gd name="T94" fmla="*/ 23 w 362"/>
                <a:gd name="T95" fmla="*/ 6 h 379"/>
                <a:gd name="T96" fmla="*/ 21 w 362"/>
                <a:gd name="T97" fmla="*/ 2 h 37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2" h="379">
                  <a:moveTo>
                    <a:pt x="317" y="29"/>
                  </a:moveTo>
                  <a:lnTo>
                    <a:pt x="303" y="20"/>
                  </a:lnTo>
                  <a:lnTo>
                    <a:pt x="289" y="12"/>
                  </a:lnTo>
                  <a:lnTo>
                    <a:pt x="276" y="8"/>
                  </a:lnTo>
                  <a:lnTo>
                    <a:pt x="262" y="3"/>
                  </a:lnTo>
                  <a:lnTo>
                    <a:pt x="248" y="2"/>
                  </a:lnTo>
                  <a:lnTo>
                    <a:pt x="234" y="0"/>
                  </a:lnTo>
                  <a:lnTo>
                    <a:pt x="220" y="2"/>
                  </a:lnTo>
                  <a:lnTo>
                    <a:pt x="206" y="3"/>
                  </a:lnTo>
                  <a:lnTo>
                    <a:pt x="179" y="12"/>
                  </a:lnTo>
                  <a:lnTo>
                    <a:pt x="153" y="26"/>
                  </a:lnTo>
                  <a:lnTo>
                    <a:pt x="131" y="43"/>
                  </a:lnTo>
                  <a:lnTo>
                    <a:pt x="113" y="60"/>
                  </a:lnTo>
                  <a:lnTo>
                    <a:pt x="97" y="77"/>
                  </a:lnTo>
                  <a:lnTo>
                    <a:pt x="86" y="91"/>
                  </a:lnTo>
                  <a:lnTo>
                    <a:pt x="79" y="102"/>
                  </a:lnTo>
                  <a:lnTo>
                    <a:pt x="76" y="106"/>
                  </a:lnTo>
                  <a:lnTo>
                    <a:pt x="74" y="112"/>
                  </a:lnTo>
                  <a:lnTo>
                    <a:pt x="74" y="119"/>
                  </a:lnTo>
                  <a:lnTo>
                    <a:pt x="77" y="125"/>
                  </a:lnTo>
                  <a:lnTo>
                    <a:pt x="82" y="129"/>
                  </a:lnTo>
                  <a:lnTo>
                    <a:pt x="88" y="131"/>
                  </a:lnTo>
                  <a:lnTo>
                    <a:pt x="94" y="131"/>
                  </a:lnTo>
                  <a:lnTo>
                    <a:pt x="99" y="128"/>
                  </a:lnTo>
                  <a:lnTo>
                    <a:pt x="103" y="123"/>
                  </a:lnTo>
                  <a:lnTo>
                    <a:pt x="106" y="120"/>
                  </a:lnTo>
                  <a:lnTo>
                    <a:pt x="113" y="111"/>
                  </a:lnTo>
                  <a:lnTo>
                    <a:pt x="122" y="99"/>
                  </a:lnTo>
                  <a:lnTo>
                    <a:pt x="136" y="83"/>
                  </a:lnTo>
                  <a:lnTo>
                    <a:pt x="151" y="69"/>
                  </a:lnTo>
                  <a:lnTo>
                    <a:pt x="169" y="54"/>
                  </a:lnTo>
                  <a:lnTo>
                    <a:pt x="189" y="43"/>
                  </a:lnTo>
                  <a:lnTo>
                    <a:pt x="213" y="36"/>
                  </a:lnTo>
                  <a:lnTo>
                    <a:pt x="223" y="34"/>
                  </a:lnTo>
                  <a:lnTo>
                    <a:pt x="234" y="34"/>
                  </a:lnTo>
                  <a:lnTo>
                    <a:pt x="245" y="34"/>
                  </a:lnTo>
                  <a:lnTo>
                    <a:pt x="256" y="36"/>
                  </a:lnTo>
                  <a:lnTo>
                    <a:pt x="266" y="39"/>
                  </a:lnTo>
                  <a:lnTo>
                    <a:pt x="277" y="43"/>
                  </a:lnTo>
                  <a:lnTo>
                    <a:pt x="288" y="49"/>
                  </a:lnTo>
                  <a:lnTo>
                    <a:pt x="299" y="56"/>
                  </a:lnTo>
                  <a:lnTo>
                    <a:pt x="309" y="68"/>
                  </a:lnTo>
                  <a:lnTo>
                    <a:pt x="317" y="85"/>
                  </a:lnTo>
                  <a:lnTo>
                    <a:pt x="325" y="108"/>
                  </a:lnTo>
                  <a:lnTo>
                    <a:pt x="328" y="135"/>
                  </a:lnTo>
                  <a:lnTo>
                    <a:pt x="328" y="165"/>
                  </a:lnTo>
                  <a:lnTo>
                    <a:pt x="325" y="195"/>
                  </a:lnTo>
                  <a:lnTo>
                    <a:pt x="319" y="226"/>
                  </a:lnTo>
                  <a:lnTo>
                    <a:pt x="306" y="255"/>
                  </a:lnTo>
                  <a:lnTo>
                    <a:pt x="297" y="271"/>
                  </a:lnTo>
                  <a:lnTo>
                    <a:pt x="288" y="286"/>
                  </a:lnTo>
                  <a:lnTo>
                    <a:pt x="276" y="299"/>
                  </a:lnTo>
                  <a:lnTo>
                    <a:pt x="263" y="311"/>
                  </a:lnTo>
                  <a:lnTo>
                    <a:pt x="249" y="320"/>
                  </a:lnTo>
                  <a:lnTo>
                    <a:pt x="234" y="328"/>
                  </a:lnTo>
                  <a:lnTo>
                    <a:pt x="219" y="335"/>
                  </a:lnTo>
                  <a:lnTo>
                    <a:pt x="200" y="340"/>
                  </a:lnTo>
                  <a:lnTo>
                    <a:pt x="182" y="343"/>
                  </a:lnTo>
                  <a:lnTo>
                    <a:pt x="162" y="346"/>
                  </a:lnTo>
                  <a:lnTo>
                    <a:pt x="142" y="346"/>
                  </a:lnTo>
                  <a:lnTo>
                    <a:pt x="119" y="345"/>
                  </a:lnTo>
                  <a:lnTo>
                    <a:pt x="96" y="343"/>
                  </a:lnTo>
                  <a:lnTo>
                    <a:pt x="73" y="339"/>
                  </a:lnTo>
                  <a:lnTo>
                    <a:pt x="48" y="332"/>
                  </a:lnTo>
                  <a:lnTo>
                    <a:pt x="22" y="325"/>
                  </a:lnTo>
                  <a:lnTo>
                    <a:pt x="16" y="323"/>
                  </a:lnTo>
                  <a:lnTo>
                    <a:pt x="9" y="325"/>
                  </a:lnTo>
                  <a:lnTo>
                    <a:pt x="5" y="329"/>
                  </a:lnTo>
                  <a:lnTo>
                    <a:pt x="2" y="335"/>
                  </a:lnTo>
                  <a:lnTo>
                    <a:pt x="0" y="342"/>
                  </a:lnTo>
                  <a:lnTo>
                    <a:pt x="3" y="348"/>
                  </a:lnTo>
                  <a:lnTo>
                    <a:pt x="6" y="352"/>
                  </a:lnTo>
                  <a:lnTo>
                    <a:pt x="13" y="355"/>
                  </a:lnTo>
                  <a:lnTo>
                    <a:pt x="51" y="366"/>
                  </a:lnTo>
                  <a:lnTo>
                    <a:pt x="86" y="374"/>
                  </a:lnTo>
                  <a:lnTo>
                    <a:pt x="119" y="379"/>
                  </a:lnTo>
                  <a:lnTo>
                    <a:pt x="148" y="379"/>
                  </a:lnTo>
                  <a:lnTo>
                    <a:pt x="176" y="379"/>
                  </a:lnTo>
                  <a:lnTo>
                    <a:pt x="200" y="374"/>
                  </a:lnTo>
                  <a:lnTo>
                    <a:pt x="222" y="368"/>
                  </a:lnTo>
                  <a:lnTo>
                    <a:pt x="242" y="362"/>
                  </a:lnTo>
                  <a:lnTo>
                    <a:pt x="260" y="352"/>
                  </a:lnTo>
                  <a:lnTo>
                    <a:pt x="276" y="342"/>
                  </a:lnTo>
                  <a:lnTo>
                    <a:pt x="289" y="331"/>
                  </a:lnTo>
                  <a:lnTo>
                    <a:pt x="302" y="319"/>
                  </a:lnTo>
                  <a:lnTo>
                    <a:pt x="313" y="306"/>
                  </a:lnTo>
                  <a:lnTo>
                    <a:pt x="322" y="294"/>
                  </a:lnTo>
                  <a:lnTo>
                    <a:pt x="329" y="283"/>
                  </a:lnTo>
                  <a:lnTo>
                    <a:pt x="336" y="271"/>
                  </a:lnTo>
                  <a:lnTo>
                    <a:pt x="349" y="235"/>
                  </a:lnTo>
                  <a:lnTo>
                    <a:pt x="359" y="200"/>
                  </a:lnTo>
                  <a:lnTo>
                    <a:pt x="362" y="163"/>
                  </a:lnTo>
                  <a:lnTo>
                    <a:pt x="360" y="129"/>
                  </a:lnTo>
                  <a:lnTo>
                    <a:pt x="356" y="97"/>
                  </a:lnTo>
                  <a:lnTo>
                    <a:pt x="346" y="68"/>
                  </a:lnTo>
                  <a:lnTo>
                    <a:pt x="333" y="45"/>
                  </a:lnTo>
                  <a:lnTo>
                    <a:pt x="317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Freeform 10"/>
            <p:cNvSpPr>
              <a:spLocks/>
            </p:cNvSpPr>
            <p:nvPr/>
          </p:nvSpPr>
          <p:spPr bwMode="auto">
            <a:xfrm>
              <a:off x="2286" y="3671"/>
              <a:ext cx="162" cy="164"/>
            </a:xfrm>
            <a:custGeom>
              <a:avLst/>
              <a:gdLst>
                <a:gd name="T0" fmla="*/ 19 w 323"/>
                <a:gd name="T1" fmla="*/ 13 h 327"/>
                <a:gd name="T2" fmla="*/ 19 w 323"/>
                <a:gd name="T3" fmla="*/ 13 h 327"/>
                <a:gd name="T4" fmla="*/ 19 w 323"/>
                <a:gd name="T5" fmla="*/ 13 h 327"/>
                <a:gd name="T6" fmla="*/ 19 w 323"/>
                <a:gd name="T7" fmla="*/ 13 h 327"/>
                <a:gd name="T8" fmla="*/ 19 w 323"/>
                <a:gd name="T9" fmla="*/ 13 h 327"/>
                <a:gd name="T10" fmla="*/ 19 w 323"/>
                <a:gd name="T11" fmla="*/ 13 h 327"/>
                <a:gd name="T12" fmla="*/ 19 w 323"/>
                <a:gd name="T13" fmla="*/ 12 h 327"/>
                <a:gd name="T14" fmla="*/ 19 w 323"/>
                <a:gd name="T15" fmla="*/ 12 h 327"/>
                <a:gd name="T16" fmla="*/ 19 w 323"/>
                <a:gd name="T17" fmla="*/ 12 h 327"/>
                <a:gd name="T18" fmla="*/ 17 w 323"/>
                <a:gd name="T19" fmla="*/ 1 h 327"/>
                <a:gd name="T20" fmla="*/ 17 w 323"/>
                <a:gd name="T21" fmla="*/ 1 h 327"/>
                <a:gd name="T22" fmla="*/ 16 w 323"/>
                <a:gd name="T23" fmla="*/ 1 h 327"/>
                <a:gd name="T24" fmla="*/ 16 w 323"/>
                <a:gd name="T25" fmla="*/ 0 h 327"/>
                <a:gd name="T26" fmla="*/ 16 w 323"/>
                <a:gd name="T27" fmla="*/ 0 h 327"/>
                <a:gd name="T28" fmla="*/ 15 w 323"/>
                <a:gd name="T29" fmla="*/ 1 h 327"/>
                <a:gd name="T30" fmla="*/ 15 w 323"/>
                <a:gd name="T31" fmla="*/ 1 h 327"/>
                <a:gd name="T32" fmla="*/ 15 w 323"/>
                <a:gd name="T33" fmla="*/ 1 h 327"/>
                <a:gd name="T34" fmla="*/ 15 w 323"/>
                <a:gd name="T35" fmla="*/ 2 h 327"/>
                <a:gd name="T36" fmla="*/ 17 w 323"/>
                <a:gd name="T37" fmla="*/ 12 h 327"/>
                <a:gd name="T38" fmla="*/ 2 w 323"/>
                <a:gd name="T39" fmla="*/ 9 h 327"/>
                <a:gd name="T40" fmla="*/ 2 w 323"/>
                <a:gd name="T41" fmla="*/ 9 h 327"/>
                <a:gd name="T42" fmla="*/ 1 w 323"/>
                <a:gd name="T43" fmla="*/ 9 h 327"/>
                <a:gd name="T44" fmla="*/ 1 w 323"/>
                <a:gd name="T45" fmla="*/ 10 h 327"/>
                <a:gd name="T46" fmla="*/ 1 w 323"/>
                <a:gd name="T47" fmla="*/ 10 h 327"/>
                <a:gd name="T48" fmla="*/ 0 w 323"/>
                <a:gd name="T49" fmla="*/ 10 h 327"/>
                <a:gd name="T50" fmla="*/ 0 w 323"/>
                <a:gd name="T51" fmla="*/ 11 h 327"/>
                <a:gd name="T52" fmla="*/ 1 w 323"/>
                <a:gd name="T53" fmla="*/ 11 h 327"/>
                <a:gd name="T54" fmla="*/ 1 w 323"/>
                <a:gd name="T55" fmla="*/ 11 h 327"/>
                <a:gd name="T56" fmla="*/ 1 w 323"/>
                <a:gd name="T57" fmla="*/ 12 h 327"/>
                <a:gd name="T58" fmla="*/ 17 w 323"/>
                <a:gd name="T59" fmla="*/ 14 h 327"/>
                <a:gd name="T60" fmla="*/ 19 w 323"/>
                <a:gd name="T61" fmla="*/ 20 h 327"/>
                <a:gd name="T62" fmla="*/ 19 w 323"/>
                <a:gd name="T63" fmla="*/ 21 h 327"/>
                <a:gd name="T64" fmla="*/ 19 w 323"/>
                <a:gd name="T65" fmla="*/ 21 h 327"/>
                <a:gd name="T66" fmla="*/ 19 w 323"/>
                <a:gd name="T67" fmla="*/ 21 h 327"/>
                <a:gd name="T68" fmla="*/ 20 w 323"/>
                <a:gd name="T69" fmla="*/ 21 h 327"/>
                <a:gd name="T70" fmla="*/ 20 w 323"/>
                <a:gd name="T71" fmla="*/ 21 h 327"/>
                <a:gd name="T72" fmla="*/ 20 w 323"/>
                <a:gd name="T73" fmla="*/ 21 h 327"/>
                <a:gd name="T74" fmla="*/ 21 w 323"/>
                <a:gd name="T75" fmla="*/ 20 h 327"/>
                <a:gd name="T76" fmla="*/ 21 w 323"/>
                <a:gd name="T77" fmla="*/ 20 h 327"/>
                <a:gd name="T78" fmla="*/ 19 w 323"/>
                <a:gd name="T79" fmla="*/ 13 h 32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23" h="327">
                  <a:moveTo>
                    <a:pt x="301" y="200"/>
                  </a:moveTo>
                  <a:lnTo>
                    <a:pt x="301" y="200"/>
                  </a:lnTo>
                  <a:lnTo>
                    <a:pt x="301" y="198"/>
                  </a:lnTo>
                  <a:lnTo>
                    <a:pt x="301" y="195"/>
                  </a:lnTo>
                  <a:lnTo>
                    <a:pt x="300" y="192"/>
                  </a:lnTo>
                  <a:lnTo>
                    <a:pt x="300" y="190"/>
                  </a:lnTo>
                  <a:lnTo>
                    <a:pt x="298" y="187"/>
                  </a:lnTo>
                  <a:lnTo>
                    <a:pt x="264" y="12"/>
                  </a:lnTo>
                  <a:lnTo>
                    <a:pt x="261" y="6"/>
                  </a:lnTo>
                  <a:lnTo>
                    <a:pt x="256" y="1"/>
                  </a:lnTo>
                  <a:lnTo>
                    <a:pt x="250" y="0"/>
                  </a:lnTo>
                  <a:lnTo>
                    <a:pt x="244" y="0"/>
                  </a:lnTo>
                  <a:lnTo>
                    <a:pt x="240" y="3"/>
                  </a:lnTo>
                  <a:lnTo>
                    <a:pt x="235" y="6"/>
                  </a:lnTo>
                  <a:lnTo>
                    <a:pt x="232" y="12"/>
                  </a:lnTo>
                  <a:lnTo>
                    <a:pt x="232" y="18"/>
                  </a:lnTo>
                  <a:lnTo>
                    <a:pt x="263" y="177"/>
                  </a:lnTo>
                  <a:lnTo>
                    <a:pt x="18" y="144"/>
                  </a:lnTo>
                  <a:lnTo>
                    <a:pt x="12" y="144"/>
                  </a:lnTo>
                  <a:lnTo>
                    <a:pt x="6" y="147"/>
                  </a:lnTo>
                  <a:lnTo>
                    <a:pt x="1" y="152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3" y="170"/>
                  </a:lnTo>
                  <a:lnTo>
                    <a:pt x="7" y="175"/>
                  </a:lnTo>
                  <a:lnTo>
                    <a:pt x="13" y="177"/>
                  </a:lnTo>
                  <a:lnTo>
                    <a:pt x="269" y="210"/>
                  </a:lnTo>
                  <a:lnTo>
                    <a:pt x="290" y="315"/>
                  </a:lnTo>
                  <a:lnTo>
                    <a:pt x="292" y="321"/>
                  </a:lnTo>
                  <a:lnTo>
                    <a:pt x="296" y="326"/>
                  </a:lnTo>
                  <a:lnTo>
                    <a:pt x="303" y="327"/>
                  </a:lnTo>
                  <a:lnTo>
                    <a:pt x="309" y="327"/>
                  </a:lnTo>
                  <a:lnTo>
                    <a:pt x="315" y="326"/>
                  </a:lnTo>
                  <a:lnTo>
                    <a:pt x="320" y="321"/>
                  </a:lnTo>
                  <a:lnTo>
                    <a:pt x="323" y="315"/>
                  </a:lnTo>
                  <a:lnTo>
                    <a:pt x="323" y="309"/>
                  </a:lnTo>
                  <a:lnTo>
                    <a:pt x="301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Freeform 11"/>
            <p:cNvSpPr>
              <a:spLocks/>
            </p:cNvSpPr>
            <p:nvPr/>
          </p:nvSpPr>
          <p:spPr bwMode="auto">
            <a:xfrm>
              <a:off x="2179" y="3018"/>
              <a:ext cx="923" cy="1124"/>
            </a:xfrm>
            <a:custGeom>
              <a:avLst/>
              <a:gdLst>
                <a:gd name="T0" fmla="*/ 115 w 1844"/>
                <a:gd name="T1" fmla="*/ 61 h 2249"/>
                <a:gd name="T2" fmla="*/ 115 w 1844"/>
                <a:gd name="T3" fmla="*/ 61 h 2249"/>
                <a:gd name="T4" fmla="*/ 114 w 1844"/>
                <a:gd name="T5" fmla="*/ 61 h 2249"/>
                <a:gd name="T6" fmla="*/ 114 w 1844"/>
                <a:gd name="T7" fmla="*/ 61 h 2249"/>
                <a:gd name="T8" fmla="*/ 114 w 1844"/>
                <a:gd name="T9" fmla="*/ 62 h 2249"/>
                <a:gd name="T10" fmla="*/ 114 w 1844"/>
                <a:gd name="T11" fmla="*/ 69 h 2249"/>
                <a:gd name="T12" fmla="*/ 112 w 1844"/>
                <a:gd name="T13" fmla="*/ 76 h 2249"/>
                <a:gd name="T14" fmla="*/ 108 w 1844"/>
                <a:gd name="T15" fmla="*/ 82 h 2249"/>
                <a:gd name="T16" fmla="*/ 104 w 1844"/>
                <a:gd name="T17" fmla="*/ 88 h 2249"/>
                <a:gd name="T18" fmla="*/ 100 w 1844"/>
                <a:gd name="T19" fmla="*/ 93 h 2249"/>
                <a:gd name="T20" fmla="*/ 96 w 1844"/>
                <a:gd name="T21" fmla="*/ 97 h 2249"/>
                <a:gd name="T22" fmla="*/ 93 w 1844"/>
                <a:gd name="T23" fmla="*/ 99 h 2249"/>
                <a:gd name="T24" fmla="*/ 92 w 1844"/>
                <a:gd name="T25" fmla="*/ 100 h 2249"/>
                <a:gd name="T26" fmla="*/ 98 w 1844"/>
                <a:gd name="T27" fmla="*/ 130 h 2249"/>
                <a:gd name="T28" fmla="*/ 44 w 1844"/>
                <a:gd name="T29" fmla="*/ 118 h 2249"/>
                <a:gd name="T30" fmla="*/ 17 w 1844"/>
                <a:gd name="T31" fmla="*/ 75 h 2249"/>
                <a:gd name="T32" fmla="*/ 22 w 1844"/>
                <a:gd name="T33" fmla="*/ 31 h 2249"/>
                <a:gd name="T34" fmla="*/ 18 w 1844"/>
                <a:gd name="T35" fmla="*/ 12 h 2249"/>
                <a:gd name="T36" fmla="*/ 21 w 1844"/>
                <a:gd name="T37" fmla="*/ 11 h 2249"/>
                <a:gd name="T38" fmla="*/ 24 w 1844"/>
                <a:gd name="T39" fmla="*/ 9 h 2249"/>
                <a:gd name="T40" fmla="*/ 29 w 1844"/>
                <a:gd name="T41" fmla="*/ 7 h 2249"/>
                <a:gd name="T42" fmla="*/ 34 w 1844"/>
                <a:gd name="T43" fmla="*/ 5 h 2249"/>
                <a:gd name="T44" fmla="*/ 41 w 1844"/>
                <a:gd name="T45" fmla="*/ 3 h 2249"/>
                <a:gd name="T46" fmla="*/ 47 w 1844"/>
                <a:gd name="T47" fmla="*/ 2 h 2249"/>
                <a:gd name="T48" fmla="*/ 54 w 1844"/>
                <a:gd name="T49" fmla="*/ 1 h 2249"/>
                <a:gd name="T50" fmla="*/ 57 w 1844"/>
                <a:gd name="T51" fmla="*/ 0 h 2249"/>
                <a:gd name="T52" fmla="*/ 50 w 1844"/>
                <a:gd name="T53" fmla="*/ 0 h 2249"/>
                <a:gd name="T54" fmla="*/ 42 w 1844"/>
                <a:gd name="T55" fmla="*/ 1 h 2249"/>
                <a:gd name="T56" fmla="*/ 35 w 1844"/>
                <a:gd name="T57" fmla="*/ 3 h 2249"/>
                <a:gd name="T58" fmla="*/ 29 w 1844"/>
                <a:gd name="T59" fmla="*/ 5 h 2249"/>
                <a:gd name="T60" fmla="*/ 24 w 1844"/>
                <a:gd name="T61" fmla="*/ 8 h 2249"/>
                <a:gd name="T62" fmla="*/ 20 w 1844"/>
                <a:gd name="T63" fmla="*/ 10 h 2249"/>
                <a:gd name="T64" fmla="*/ 17 w 1844"/>
                <a:gd name="T65" fmla="*/ 11 h 2249"/>
                <a:gd name="T66" fmla="*/ 16 w 1844"/>
                <a:gd name="T67" fmla="*/ 12 h 2249"/>
                <a:gd name="T68" fmla="*/ 20 w 1844"/>
                <a:gd name="T69" fmla="*/ 30 h 2249"/>
                <a:gd name="T70" fmla="*/ 15 w 1844"/>
                <a:gd name="T71" fmla="*/ 76 h 2249"/>
                <a:gd name="T72" fmla="*/ 42 w 1844"/>
                <a:gd name="T73" fmla="*/ 119 h 2249"/>
                <a:gd name="T74" fmla="*/ 100 w 1844"/>
                <a:gd name="T75" fmla="*/ 132 h 2249"/>
                <a:gd name="T76" fmla="*/ 94 w 1844"/>
                <a:gd name="T77" fmla="*/ 101 h 2249"/>
                <a:gd name="T78" fmla="*/ 97 w 1844"/>
                <a:gd name="T79" fmla="*/ 98 h 2249"/>
                <a:gd name="T80" fmla="*/ 100 w 1844"/>
                <a:gd name="T81" fmla="*/ 95 h 2249"/>
                <a:gd name="T82" fmla="*/ 105 w 1844"/>
                <a:gd name="T83" fmla="*/ 90 h 2249"/>
                <a:gd name="T84" fmla="*/ 109 w 1844"/>
                <a:gd name="T85" fmla="*/ 85 h 2249"/>
                <a:gd name="T86" fmla="*/ 112 w 1844"/>
                <a:gd name="T87" fmla="*/ 79 h 2249"/>
                <a:gd name="T88" fmla="*/ 115 w 1844"/>
                <a:gd name="T89" fmla="*/ 72 h 2249"/>
                <a:gd name="T90" fmla="*/ 116 w 1844"/>
                <a:gd name="T91" fmla="*/ 65 h 224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844" h="2249">
                  <a:moveTo>
                    <a:pt x="1839" y="988"/>
                  </a:moveTo>
                  <a:lnTo>
                    <a:pt x="1838" y="983"/>
                  </a:lnTo>
                  <a:lnTo>
                    <a:pt x="1835" y="980"/>
                  </a:lnTo>
                  <a:lnTo>
                    <a:pt x="1830" y="978"/>
                  </a:lnTo>
                  <a:lnTo>
                    <a:pt x="1824" y="978"/>
                  </a:lnTo>
                  <a:lnTo>
                    <a:pt x="1819" y="980"/>
                  </a:lnTo>
                  <a:lnTo>
                    <a:pt x="1816" y="983"/>
                  </a:lnTo>
                  <a:lnTo>
                    <a:pt x="1815" y="988"/>
                  </a:lnTo>
                  <a:lnTo>
                    <a:pt x="1813" y="992"/>
                  </a:lnTo>
                  <a:lnTo>
                    <a:pt x="1818" y="1051"/>
                  </a:lnTo>
                  <a:lnTo>
                    <a:pt x="1813" y="1108"/>
                  </a:lnTo>
                  <a:lnTo>
                    <a:pt x="1799" y="1165"/>
                  </a:lnTo>
                  <a:lnTo>
                    <a:pt x="1779" y="1220"/>
                  </a:lnTo>
                  <a:lnTo>
                    <a:pt x="1755" y="1272"/>
                  </a:lnTo>
                  <a:lnTo>
                    <a:pt x="1724" y="1325"/>
                  </a:lnTo>
                  <a:lnTo>
                    <a:pt x="1692" y="1372"/>
                  </a:lnTo>
                  <a:lnTo>
                    <a:pt x="1656" y="1418"/>
                  </a:lnTo>
                  <a:lnTo>
                    <a:pt x="1621" y="1460"/>
                  </a:lnTo>
                  <a:lnTo>
                    <a:pt x="1586" y="1497"/>
                  </a:lnTo>
                  <a:lnTo>
                    <a:pt x="1553" y="1531"/>
                  </a:lnTo>
                  <a:lnTo>
                    <a:pt x="1523" y="1558"/>
                  </a:lnTo>
                  <a:lnTo>
                    <a:pt x="1498" y="1581"/>
                  </a:lnTo>
                  <a:lnTo>
                    <a:pt x="1478" y="1598"/>
                  </a:lnTo>
                  <a:lnTo>
                    <a:pt x="1464" y="1609"/>
                  </a:lnTo>
                  <a:lnTo>
                    <a:pt x="1459" y="1614"/>
                  </a:lnTo>
                  <a:lnTo>
                    <a:pt x="1452" y="1620"/>
                  </a:lnTo>
                  <a:lnTo>
                    <a:pt x="1567" y="2095"/>
                  </a:lnTo>
                  <a:lnTo>
                    <a:pt x="740" y="2220"/>
                  </a:lnTo>
                  <a:lnTo>
                    <a:pt x="689" y="1889"/>
                  </a:lnTo>
                  <a:lnTo>
                    <a:pt x="186" y="1826"/>
                  </a:lnTo>
                  <a:lnTo>
                    <a:pt x="269" y="1212"/>
                  </a:lnTo>
                  <a:lnTo>
                    <a:pt x="35" y="1131"/>
                  </a:lnTo>
                  <a:lnTo>
                    <a:pt x="346" y="497"/>
                  </a:lnTo>
                  <a:lnTo>
                    <a:pt x="275" y="212"/>
                  </a:lnTo>
                  <a:lnTo>
                    <a:pt x="287" y="205"/>
                  </a:lnTo>
                  <a:lnTo>
                    <a:pt x="304" y="195"/>
                  </a:lnTo>
                  <a:lnTo>
                    <a:pt x="327" y="185"/>
                  </a:lnTo>
                  <a:lnTo>
                    <a:pt x="354" y="171"/>
                  </a:lnTo>
                  <a:lnTo>
                    <a:pt x="384" y="155"/>
                  </a:lnTo>
                  <a:lnTo>
                    <a:pt x="420" y="140"/>
                  </a:lnTo>
                  <a:lnTo>
                    <a:pt x="458" y="123"/>
                  </a:lnTo>
                  <a:lnTo>
                    <a:pt x="500" y="106"/>
                  </a:lnTo>
                  <a:lnTo>
                    <a:pt x="544" y="91"/>
                  </a:lnTo>
                  <a:lnTo>
                    <a:pt x="592" y="76"/>
                  </a:lnTo>
                  <a:lnTo>
                    <a:pt x="641" y="62"/>
                  </a:lnTo>
                  <a:lnTo>
                    <a:pt x="692" y="49"/>
                  </a:lnTo>
                  <a:lnTo>
                    <a:pt x="746" y="39"/>
                  </a:lnTo>
                  <a:lnTo>
                    <a:pt x="800" y="31"/>
                  </a:lnTo>
                  <a:lnTo>
                    <a:pt x="855" y="26"/>
                  </a:lnTo>
                  <a:lnTo>
                    <a:pt x="910" y="25"/>
                  </a:lnTo>
                  <a:lnTo>
                    <a:pt x="910" y="0"/>
                  </a:lnTo>
                  <a:lnTo>
                    <a:pt x="847" y="2"/>
                  </a:lnTo>
                  <a:lnTo>
                    <a:pt x="786" y="8"/>
                  </a:lnTo>
                  <a:lnTo>
                    <a:pt x="726" y="17"/>
                  </a:lnTo>
                  <a:lnTo>
                    <a:pt x="667" y="29"/>
                  </a:lnTo>
                  <a:lnTo>
                    <a:pt x="610" y="43"/>
                  </a:lnTo>
                  <a:lnTo>
                    <a:pt x="557" y="60"/>
                  </a:lnTo>
                  <a:lnTo>
                    <a:pt x="506" y="79"/>
                  </a:lnTo>
                  <a:lnTo>
                    <a:pt x="458" y="95"/>
                  </a:lnTo>
                  <a:lnTo>
                    <a:pt x="415" y="114"/>
                  </a:lnTo>
                  <a:lnTo>
                    <a:pt x="375" y="132"/>
                  </a:lnTo>
                  <a:lnTo>
                    <a:pt x="340" y="149"/>
                  </a:lnTo>
                  <a:lnTo>
                    <a:pt x="310" y="163"/>
                  </a:lnTo>
                  <a:lnTo>
                    <a:pt x="287" y="177"/>
                  </a:lnTo>
                  <a:lnTo>
                    <a:pt x="269" y="186"/>
                  </a:lnTo>
                  <a:lnTo>
                    <a:pt x="258" y="192"/>
                  </a:lnTo>
                  <a:lnTo>
                    <a:pt x="254" y="195"/>
                  </a:lnTo>
                  <a:lnTo>
                    <a:pt x="246" y="202"/>
                  </a:lnTo>
                  <a:lnTo>
                    <a:pt x="318" y="494"/>
                  </a:lnTo>
                  <a:lnTo>
                    <a:pt x="0" y="1146"/>
                  </a:lnTo>
                  <a:lnTo>
                    <a:pt x="240" y="1231"/>
                  </a:lnTo>
                  <a:lnTo>
                    <a:pt x="157" y="1848"/>
                  </a:lnTo>
                  <a:lnTo>
                    <a:pt x="667" y="1912"/>
                  </a:lnTo>
                  <a:lnTo>
                    <a:pt x="720" y="2249"/>
                  </a:lnTo>
                  <a:lnTo>
                    <a:pt x="1598" y="2117"/>
                  </a:lnTo>
                  <a:lnTo>
                    <a:pt x="1481" y="1629"/>
                  </a:lnTo>
                  <a:lnTo>
                    <a:pt x="1495" y="1618"/>
                  </a:lnTo>
                  <a:lnTo>
                    <a:pt x="1515" y="1601"/>
                  </a:lnTo>
                  <a:lnTo>
                    <a:pt x="1539" y="1580"/>
                  </a:lnTo>
                  <a:lnTo>
                    <a:pt x="1567" y="1554"/>
                  </a:lnTo>
                  <a:lnTo>
                    <a:pt x="1598" y="1523"/>
                  </a:lnTo>
                  <a:lnTo>
                    <a:pt x="1632" y="1488"/>
                  </a:lnTo>
                  <a:lnTo>
                    <a:pt x="1666" y="1449"/>
                  </a:lnTo>
                  <a:lnTo>
                    <a:pt x="1699" y="1408"/>
                  </a:lnTo>
                  <a:lnTo>
                    <a:pt x="1732" y="1363"/>
                  </a:lnTo>
                  <a:lnTo>
                    <a:pt x="1763" y="1314"/>
                  </a:lnTo>
                  <a:lnTo>
                    <a:pt x="1789" y="1265"/>
                  </a:lnTo>
                  <a:lnTo>
                    <a:pt x="1812" y="1212"/>
                  </a:lnTo>
                  <a:lnTo>
                    <a:pt x="1829" y="1157"/>
                  </a:lnTo>
                  <a:lnTo>
                    <a:pt x="1841" y="1101"/>
                  </a:lnTo>
                  <a:lnTo>
                    <a:pt x="1844" y="1045"/>
                  </a:lnTo>
                  <a:lnTo>
                    <a:pt x="1839" y="9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491344" y="525236"/>
            <a:ext cx="152400" cy="152400"/>
            <a:chOff x="2452" y="2971"/>
            <a:chExt cx="476" cy="476"/>
          </a:xfrm>
        </p:grpSpPr>
        <p:sp>
          <p:nvSpPr>
            <p:cNvPr id="7181" name="Freeform 13"/>
            <p:cNvSpPr>
              <a:spLocks/>
            </p:cNvSpPr>
            <p:nvPr/>
          </p:nvSpPr>
          <p:spPr bwMode="auto">
            <a:xfrm>
              <a:off x="2452" y="2971"/>
              <a:ext cx="476" cy="476"/>
            </a:xfrm>
            <a:custGeom>
              <a:avLst/>
              <a:gdLst>
                <a:gd name="T0" fmla="*/ 48 w 952"/>
                <a:gd name="T1" fmla="*/ 44 h 952"/>
                <a:gd name="T2" fmla="*/ 47 w 952"/>
                <a:gd name="T3" fmla="*/ 45 h 952"/>
                <a:gd name="T4" fmla="*/ 45 w 952"/>
                <a:gd name="T5" fmla="*/ 46 h 952"/>
                <a:gd name="T6" fmla="*/ 48 w 952"/>
                <a:gd name="T7" fmla="*/ 54 h 952"/>
                <a:gd name="T8" fmla="*/ 33 w 952"/>
                <a:gd name="T9" fmla="*/ 52 h 952"/>
                <a:gd name="T10" fmla="*/ 32 w 952"/>
                <a:gd name="T11" fmla="*/ 52 h 952"/>
                <a:gd name="T12" fmla="*/ 32 w 952"/>
                <a:gd name="T13" fmla="*/ 52 h 952"/>
                <a:gd name="T14" fmla="*/ 31 w 952"/>
                <a:gd name="T15" fmla="*/ 52 h 952"/>
                <a:gd name="T16" fmla="*/ 30 w 952"/>
                <a:gd name="T17" fmla="*/ 52 h 952"/>
                <a:gd name="T18" fmla="*/ 29 w 952"/>
                <a:gd name="T19" fmla="*/ 52 h 952"/>
                <a:gd name="T20" fmla="*/ 14 w 952"/>
                <a:gd name="T21" fmla="*/ 56 h 952"/>
                <a:gd name="T22" fmla="*/ 17 w 952"/>
                <a:gd name="T23" fmla="*/ 47 h 952"/>
                <a:gd name="T24" fmla="*/ 16 w 952"/>
                <a:gd name="T25" fmla="*/ 46 h 952"/>
                <a:gd name="T26" fmla="*/ 15 w 952"/>
                <a:gd name="T27" fmla="*/ 45 h 952"/>
                <a:gd name="T28" fmla="*/ 6 w 952"/>
                <a:gd name="T29" fmla="*/ 49 h 952"/>
                <a:gd name="T30" fmla="*/ 9 w 952"/>
                <a:gd name="T31" fmla="*/ 33 h 952"/>
                <a:gd name="T32" fmla="*/ 9 w 952"/>
                <a:gd name="T33" fmla="*/ 32 h 952"/>
                <a:gd name="T34" fmla="*/ 9 w 952"/>
                <a:gd name="T35" fmla="*/ 31 h 952"/>
                <a:gd name="T36" fmla="*/ 9 w 952"/>
                <a:gd name="T37" fmla="*/ 29 h 952"/>
                <a:gd name="T38" fmla="*/ 5 w 952"/>
                <a:gd name="T39" fmla="*/ 14 h 952"/>
                <a:gd name="T40" fmla="*/ 13 w 952"/>
                <a:gd name="T41" fmla="*/ 17 h 952"/>
                <a:gd name="T42" fmla="*/ 14 w 952"/>
                <a:gd name="T43" fmla="*/ 16 h 952"/>
                <a:gd name="T44" fmla="*/ 15 w 952"/>
                <a:gd name="T45" fmla="*/ 15 h 952"/>
                <a:gd name="T46" fmla="*/ 12 w 952"/>
                <a:gd name="T47" fmla="*/ 6 h 952"/>
                <a:gd name="T48" fmla="*/ 27 w 952"/>
                <a:gd name="T49" fmla="*/ 9 h 952"/>
                <a:gd name="T50" fmla="*/ 28 w 952"/>
                <a:gd name="T51" fmla="*/ 9 h 952"/>
                <a:gd name="T52" fmla="*/ 29 w 952"/>
                <a:gd name="T53" fmla="*/ 9 h 952"/>
                <a:gd name="T54" fmla="*/ 30 w 952"/>
                <a:gd name="T55" fmla="*/ 9 h 952"/>
                <a:gd name="T56" fmla="*/ 30 w 952"/>
                <a:gd name="T57" fmla="*/ 9 h 952"/>
                <a:gd name="T58" fmla="*/ 31 w 952"/>
                <a:gd name="T59" fmla="*/ 9 h 952"/>
                <a:gd name="T60" fmla="*/ 46 w 952"/>
                <a:gd name="T61" fmla="*/ 5 h 952"/>
                <a:gd name="T62" fmla="*/ 44 w 952"/>
                <a:gd name="T63" fmla="*/ 13 h 952"/>
                <a:gd name="T64" fmla="*/ 45 w 952"/>
                <a:gd name="T65" fmla="*/ 14 h 952"/>
                <a:gd name="T66" fmla="*/ 46 w 952"/>
                <a:gd name="T67" fmla="*/ 15 h 952"/>
                <a:gd name="T68" fmla="*/ 54 w 952"/>
                <a:gd name="T69" fmla="*/ 12 h 952"/>
                <a:gd name="T70" fmla="*/ 52 w 952"/>
                <a:gd name="T71" fmla="*/ 27 h 952"/>
                <a:gd name="T72" fmla="*/ 52 w 952"/>
                <a:gd name="T73" fmla="*/ 28 h 952"/>
                <a:gd name="T74" fmla="*/ 52 w 952"/>
                <a:gd name="T75" fmla="*/ 30 h 952"/>
                <a:gd name="T76" fmla="*/ 52 w 952"/>
                <a:gd name="T77" fmla="*/ 31 h 952"/>
                <a:gd name="T78" fmla="*/ 56 w 952"/>
                <a:gd name="T79" fmla="*/ 46 h 9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52" h="952">
                  <a:moveTo>
                    <a:pt x="760" y="689"/>
                  </a:moveTo>
                  <a:lnTo>
                    <a:pt x="756" y="695"/>
                  </a:lnTo>
                  <a:lnTo>
                    <a:pt x="748" y="706"/>
                  </a:lnTo>
                  <a:lnTo>
                    <a:pt x="739" y="715"/>
                  </a:lnTo>
                  <a:lnTo>
                    <a:pt x="729" y="726"/>
                  </a:lnTo>
                  <a:lnTo>
                    <a:pt x="719" y="735"/>
                  </a:lnTo>
                  <a:lnTo>
                    <a:pt x="712" y="740"/>
                  </a:lnTo>
                  <a:lnTo>
                    <a:pt x="768" y="857"/>
                  </a:lnTo>
                  <a:lnTo>
                    <a:pt x="582" y="944"/>
                  </a:lnTo>
                  <a:lnTo>
                    <a:pt x="526" y="826"/>
                  </a:lnTo>
                  <a:lnTo>
                    <a:pt x="517" y="826"/>
                  </a:lnTo>
                  <a:lnTo>
                    <a:pt x="511" y="826"/>
                  </a:lnTo>
                  <a:lnTo>
                    <a:pt x="505" y="827"/>
                  </a:lnTo>
                  <a:lnTo>
                    <a:pt x="499" y="827"/>
                  </a:lnTo>
                  <a:lnTo>
                    <a:pt x="492" y="827"/>
                  </a:lnTo>
                  <a:lnTo>
                    <a:pt x="485" y="827"/>
                  </a:lnTo>
                  <a:lnTo>
                    <a:pt x="479" y="827"/>
                  </a:lnTo>
                  <a:lnTo>
                    <a:pt x="472" y="827"/>
                  </a:lnTo>
                  <a:lnTo>
                    <a:pt x="466" y="827"/>
                  </a:lnTo>
                  <a:lnTo>
                    <a:pt x="459" y="827"/>
                  </a:lnTo>
                  <a:lnTo>
                    <a:pt x="413" y="952"/>
                  </a:lnTo>
                  <a:lnTo>
                    <a:pt x="219" y="883"/>
                  </a:lnTo>
                  <a:lnTo>
                    <a:pt x="266" y="755"/>
                  </a:lnTo>
                  <a:lnTo>
                    <a:pt x="259" y="749"/>
                  </a:lnTo>
                  <a:lnTo>
                    <a:pt x="251" y="741"/>
                  </a:lnTo>
                  <a:lnTo>
                    <a:pt x="242" y="734"/>
                  </a:lnTo>
                  <a:lnTo>
                    <a:pt x="233" y="726"/>
                  </a:lnTo>
                  <a:lnTo>
                    <a:pt x="225" y="717"/>
                  </a:lnTo>
                  <a:lnTo>
                    <a:pt x="219" y="710"/>
                  </a:lnTo>
                  <a:lnTo>
                    <a:pt x="96" y="769"/>
                  </a:lnTo>
                  <a:lnTo>
                    <a:pt x="8" y="583"/>
                  </a:lnTo>
                  <a:lnTo>
                    <a:pt x="136" y="523"/>
                  </a:lnTo>
                  <a:lnTo>
                    <a:pt x="134" y="515"/>
                  </a:lnTo>
                  <a:lnTo>
                    <a:pt x="133" y="504"/>
                  </a:lnTo>
                  <a:lnTo>
                    <a:pt x="133" y="492"/>
                  </a:lnTo>
                  <a:lnTo>
                    <a:pt x="133" y="481"/>
                  </a:lnTo>
                  <a:lnTo>
                    <a:pt x="133" y="471"/>
                  </a:lnTo>
                  <a:lnTo>
                    <a:pt x="133" y="461"/>
                  </a:lnTo>
                  <a:lnTo>
                    <a:pt x="0" y="414"/>
                  </a:lnTo>
                  <a:lnTo>
                    <a:pt x="71" y="220"/>
                  </a:lnTo>
                  <a:lnTo>
                    <a:pt x="200" y="267"/>
                  </a:lnTo>
                  <a:lnTo>
                    <a:pt x="206" y="261"/>
                  </a:lnTo>
                  <a:lnTo>
                    <a:pt x="214" y="252"/>
                  </a:lnTo>
                  <a:lnTo>
                    <a:pt x="222" y="244"/>
                  </a:lnTo>
                  <a:lnTo>
                    <a:pt x="229" y="235"/>
                  </a:lnTo>
                  <a:lnTo>
                    <a:pt x="237" y="227"/>
                  </a:lnTo>
                  <a:lnTo>
                    <a:pt x="242" y="221"/>
                  </a:lnTo>
                  <a:lnTo>
                    <a:pt x="185" y="95"/>
                  </a:lnTo>
                  <a:lnTo>
                    <a:pt x="369" y="8"/>
                  </a:lnTo>
                  <a:lnTo>
                    <a:pt x="428" y="132"/>
                  </a:lnTo>
                  <a:lnTo>
                    <a:pt x="436" y="131"/>
                  </a:lnTo>
                  <a:lnTo>
                    <a:pt x="442" y="131"/>
                  </a:lnTo>
                  <a:lnTo>
                    <a:pt x="448" y="129"/>
                  </a:lnTo>
                  <a:lnTo>
                    <a:pt x="454" y="129"/>
                  </a:lnTo>
                  <a:lnTo>
                    <a:pt x="460" y="129"/>
                  </a:lnTo>
                  <a:lnTo>
                    <a:pt x="466" y="129"/>
                  </a:lnTo>
                  <a:lnTo>
                    <a:pt x="471" y="129"/>
                  </a:lnTo>
                  <a:lnTo>
                    <a:pt x="477" y="129"/>
                  </a:lnTo>
                  <a:lnTo>
                    <a:pt x="483" y="129"/>
                  </a:lnTo>
                  <a:lnTo>
                    <a:pt x="492" y="129"/>
                  </a:lnTo>
                  <a:lnTo>
                    <a:pt x="539" y="0"/>
                  </a:lnTo>
                  <a:lnTo>
                    <a:pt x="732" y="71"/>
                  </a:lnTo>
                  <a:lnTo>
                    <a:pt x="686" y="195"/>
                  </a:lnTo>
                  <a:lnTo>
                    <a:pt x="692" y="200"/>
                  </a:lnTo>
                  <a:lnTo>
                    <a:pt x="703" y="207"/>
                  </a:lnTo>
                  <a:lnTo>
                    <a:pt x="712" y="217"/>
                  </a:lnTo>
                  <a:lnTo>
                    <a:pt x="722" y="224"/>
                  </a:lnTo>
                  <a:lnTo>
                    <a:pt x="731" y="234"/>
                  </a:lnTo>
                  <a:lnTo>
                    <a:pt x="737" y="240"/>
                  </a:lnTo>
                  <a:lnTo>
                    <a:pt x="857" y="184"/>
                  </a:lnTo>
                  <a:lnTo>
                    <a:pt x="943" y="371"/>
                  </a:lnTo>
                  <a:lnTo>
                    <a:pt x="826" y="426"/>
                  </a:lnTo>
                  <a:lnTo>
                    <a:pt x="828" y="434"/>
                  </a:lnTo>
                  <a:lnTo>
                    <a:pt x="829" y="446"/>
                  </a:lnTo>
                  <a:lnTo>
                    <a:pt x="829" y="460"/>
                  </a:lnTo>
                  <a:lnTo>
                    <a:pt x="831" y="474"/>
                  </a:lnTo>
                  <a:lnTo>
                    <a:pt x="831" y="487"/>
                  </a:lnTo>
                  <a:lnTo>
                    <a:pt x="831" y="495"/>
                  </a:lnTo>
                  <a:lnTo>
                    <a:pt x="952" y="538"/>
                  </a:lnTo>
                  <a:lnTo>
                    <a:pt x="882" y="732"/>
                  </a:lnTo>
                  <a:lnTo>
                    <a:pt x="760" y="689"/>
                  </a:lnTo>
                  <a:close/>
                </a:path>
              </a:pathLst>
            </a:cu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auto">
            <a:xfrm>
              <a:off x="2619" y="3138"/>
              <a:ext cx="146" cy="146"/>
            </a:xfrm>
            <a:custGeom>
              <a:avLst/>
              <a:gdLst>
                <a:gd name="T0" fmla="*/ 13 w 290"/>
                <a:gd name="T1" fmla="*/ 18 h 292"/>
                <a:gd name="T2" fmla="*/ 15 w 290"/>
                <a:gd name="T3" fmla="*/ 17 h 292"/>
                <a:gd name="T4" fmla="*/ 16 w 290"/>
                <a:gd name="T5" fmla="*/ 16 h 292"/>
                <a:gd name="T6" fmla="*/ 17 w 290"/>
                <a:gd name="T7" fmla="*/ 14 h 292"/>
                <a:gd name="T8" fmla="*/ 18 w 290"/>
                <a:gd name="T9" fmla="*/ 13 h 292"/>
                <a:gd name="T10" fmla="*/ 19 w 290"/>
                <a:gd name="T11" fmla="*/ 11 h 292"/>
                <a:gd name="T12" fmla="*/ 19 w 290"/>
                <a:gd name="T13" fmla="*/ 9 h 292"/>
                <a:gd name="T14" fmla="*/ 18 w 290"/>
                <a:gd name="T15" fmla="*/ 7 h 292"/>
                <a:gd name="T16" fmla="*/ 18 w 290"/>
                <a:gd name="T17" fmla="*/ 6 h 292"/>
                <a:gd name="T18" fmla="*/ 17 w 290"/>
                <a:gd name="T19" fmla="*/ 4 h 292"/>
                <a:gd name="T20" fmla="*/ 16 w 290"/>
                <a:gd name="T21" fmla="*/ 3 h 292"/>
                <a:gd name="T22" fmla="*/ 14 w 290"/>
                <a:gd name="T23" fmla="*/ 2 h 292"/>
                <a:gd name="T24" fmla="*/ 13 w 290"/>
                <a:gd name="T25" fmla="*/ 1 h 292"/>
                <a:gd name="T26" fmla="*/ 11 w 290"/>
                <a:gd name="T27" fmla="*/ 1 h 292"/>
                <a:gd name="T28" fmla="*/ 9 w 290"/>
                <a:gd name="T29" fmla="*/ 0 h 292"/>
                <a:gd name="T30" fmla="*/ 7 w 290"/>
                <a:gd name="T31" fmla="*/ 1 h 292"/>
                <a:gd name="T32" fmla="*/ 6 w 290"/>
                <a:gd name="T33" fmla="*/ 1 h 292"/>
                <a:gd name="T34" fmla="*/ 4 w 290"/>
                <a:gd name="T35" fmla="*/ 2 h 292"/>
                <a:gd name="T36" fmla="*/ 3 w 290"/>
                <a:gd name="T37" fmla="*/ 4 h 292"/>
                <a:gd name="T38" fmla="*/ 2 w 290"/>
                <a:gd name="T39" fmla="*/ 5 h 292"/>
                <a:gd name="T40" fmla="*/ 1 w 290"/>
                <a:gd name="T41" fmla="*/ 7 h 292"/>
                <a:gd name="T42" fmla="*/ 1 w 290"/>
                <a:gd name="T43" fmla="*/ 8 h 292"/>
                <a:gd name="T44" fmla="*/ 0 w 290"/>
                <a:gd name="T45" fmla="*/ 10 h 292"/>
                <a:gd name="T46" fmla="*/ 1 w 290"/>
                <a:gd name="T47" fmla="*/ 12 h 292"/>
                <a:gd name="T48" fmla="*/ 1 w 290"/>
                <a:gd name="T49" fmla="*/ 13 h 292"/>
                <a:gd name="T50" fmla="*/ 2 w 290"/>
                <a:gd name="T51" fmla="*/ 15 h 292"/>
                <a:gd name="T52" fmla="*/ 3 w 290"/>
                <a:gd name="T53" fmla="*/ 16 h 292"/>
                <a:gd name="T54" fmla="*/ 5 w 290"/>
                <a:gd name="T55" fmla="*/ 17 h 292"/>
                <a:gd name="T56" fmla="*/ 6 w 290"/>
                <a:gd name="T57" fmla="*/ 18 h 292"/>
                <a:gd name="T58" fmla="*/ 8 w 290"/>
                <a:gd name="T59" fmla="*/ 19 h 292"/>
                <a:gd name="T60" fmla="*/ 10 w 290"/>
                <a:gd name="T61" fmla="*/ 19 h 292"/>
                <a:gd name="T62" fmla="*/ 12 w 290"/>
                <a:gd name="T63" fmla="*/ 18 h 292"/>
                <a:gd name="T64" fmla="*/ 13 w 290"/>
                <a:gd name="T65" fmla="*/ 18 h 2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0" h="292">
                  <a:moveTo>
                    <a:pt x="207" y="279"/>
                  </a:moveTo>
                  <a:lnTo>
                    <a:pt x="232" y="263"/>
                  </a:lnTo>
                  <a:lnTo>
                    <a:pt x="253" y="245"/>
                  </a:lnTo>
                  <a:lnTo>
                    <a:pt x="270" y="222"/>
                  </a:lnTo>
                  <a:lnTo>
                    <a:pt x="281" y="195"/>
                  </a:lnTo>
                  <a:lnTo>
                    <a:pt x="289" y="169"/>
                  </a:lnTo>
                  <a:lnTo>
                    <a:pt x="290" y="140"/>
                  </a:lnTo>
                  <a:lnTo>
                    <a:pt x="286" y="112"/>
                  </a:lnTo>
                  <a:lnTo>
                    <a:pt x="276" y="85"/>
                  </a:lnTo>
                  <a:lnTo>
                    <a:pt x="261" y="60"/>
                  </a:lnTo>
                  <a:lnTo>
                    <a:pt x="243" y="39"/>
                  </a:lnTo>
                  <a:lnTo>
                    <a:pt x="220" y="22"/>
                  </a:lnTo>
                  <a:lnTo>
                    <a:pt x="193" y="9"/>
                  </a:lnTo>
                  <a:lnTo>
                    <a:pt x="167" y="2"/>
                  </a:lnTo>
                  <a:lnTo>
                    <a:pt x="138" y="0"/>
                  </a:lnTo>
                  <a:lnTo>
                    <a:pt x="110" y="5"/>
                  </a:lnTo>
                  <a:lnTo>
                    <a:pt x="83" y="14"/>
                  </a:lnTo>
                  <a:lnTo>
                    <a:pt x="58" y="29"/>
                  </a:lnTo>
                  <a:lnTo>
                    <a:pt x="37" y="49"/>
                  </a:lnTo>
                  <a:lnTo>
                    <a:pt x="20" y="72"/>
                  </a:lnTo>
                  <a:lnTo>
                    <a:pt x="7" y="97"/>
                  </a:lnTo>
                  <a:lnTo>
                    <a:pt x="1" y="125"/>
                  </a:lnTo>
                  <a:lnTo>
                    <a:pt x="0" y="152"/>
                  </a:lnTo>
                  <a:lnTo>
                    <a:pt x="3" y="180"/>
                  </a:lnTo>
                  <a:lnTo>
                    <a:pt x="13" y="208"/>
                  </a:lnTo>
                  <a:lnTo>
                    <a:pt x="29" y="234"/>
                  </a:lnTo>
                  <a:lnTo>
                    <a:pt x="47" y="255"/>
                  </a:lnTo>
                  <a:lnTo>
                    <a:pt x="70" y="271"/>
                  </a:lnTo>
                  <a:lnTo>
                    <a:pt x="95" y="283"/>
                  </a:lnTo>
                  <a:lnTo>
                    <a:pt x="123" y="291"/>
                  </a:lnTo>
                  <a:lnTo>
                    <a:pt x="150" y="292"/>
                  </a:lnTo>
                  <a:lnTo>
                    <a:pt x="180" y="288"/>
                  </a:lnTo>
                  <a:lnTo>
                    <a:pt x="207" y="2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67540" y="644978"/>
            <a:ext cx="152400" cy="152400"/>
            <a:chOff x="928" y="2970"/>
            <a:chExt cx="382" cy="382"/>
          </a:xfrm>
        </p:grpSpPr>
        <p:sp>
          <p:nvSpPr>
            <p:cNvPr id="7179" name="Freeform 16"/>
            <p:cNvSpPr>
              <a:spLocks/>
            </p:cNvSpPr>
            <p:nvPr/>
          </p:nvSpPr>
          <p:spPr bwMode="auto">
            <a:xfrm>
              <a:off x="928" y="2970"/>
              <a:ext cx="382" cy="382"/>
            </a:xfrm>
            <a:custGeom>
              <a:avLst/>
              <a:gdLst>
                <a:gd name="T0" fmla="*/ 36 w 765"/>
                <a:gd name="T1" fmla="*/ 37 h 764"/>
                <a:gd name="T2" fmla="*/ 35 w 765"/>
                <a:gd name="T3" fmla="*/ 38 h 764"/>
                <a:gd name="T4" fmla="*/ 34 w 765"/>
                <a:gd name="T5" fmla="*/ 39 h 764"/>
                <a:gd name="T6" fmla="*/ 36 w 765"/>
                <a:gd name="T7" fmla="*/ 45 h 764"/>
                <a:gd name="T8" fmla="*/ 24 w 765"/>
                <a:gd name="T9" fmla="*/ 42 h 764"/>
                <a:gd name="T10" fmla="*/ 23 w 765"/>
                <a:gd name="T11" fmla="*/ 42 h 764"/>
                <a:gd name="T12" fmla="*/ 21 w 765"/>
                <a:gd name="T13" fmla="*/ 42 h 764"/>
                <a:gd name="T14" fmla="*/ 20 w 765"/>
                <a:gd name="T15" fmla="*/ 42 h 764"/>
                <a:gd name="T16" fmla="*/ 8 w 765"/>
                <a:gd name="T17" fmla="*/ 43 h 764"/>
                <a:gd name="T18" fmla="*/ 11 w 765"/>
                <a:gd name="T19" fmla="*/ 37 h 764"/>
                <a:gd name="T20" fmla="*/ 10 w 765"/>
                <a:gd name="T21" fmla="*/ 36 h 764"/>
                <a:gd name="T22" fmla="*/ 9 w 765"/>
                <a:gd name="T23" fmla="*/ 35 h 764"/>
                <a:gd name="T24" fmla="*/ 3 w 765"/>
                <a:gd name="T25" fmla="*/ 36 h 764"/>
                <a:gd name="T26" fmla="*/ 6 w 765"/>
                <a:gd name="T27" fmla="*/ 25 h 764"/>
                <a:gd name="T28" fmla="*/ 6 w 765"/>
                <a:gd name="T29" fmla="*/ 24 h 764"/>
                <a:gd name="T30" fmla="*/ 6 w 765"/>
                <a:gd name="T31" fmla="*/ 22 h 764"/>
                <a:gd name="T32" fmla="*/ 6 w 765"/>
                <a:gd name="T33" fmla="*/ 21 h 764"/>
                <a:gd name="T34" fmla="*/ 5 w 765"/>
                <a:gd name="T35" fmla="*/ 9 h 764"/>
                <a:gd name="T36" fmla="*/ 11 w 765"/>
                <a:gd name="T37" fmla="*/ 12 h 764"/>
                <a:gd name="T38" fmla="*/ 12 w 765"/>
                <a:gd name="T39" fmla="*/ 11 h 764"/>
                <a:gd name="T40" fmla="*/ 13 w 765"/>
                <a:gd name="T41" fmla="*/ 10 h 764"/>
                <a:gd name="T42" fmla="*/ 11 w 765"/>
                <a:gd name="T43" fmla="*/ 4 h 764"/>
                <a:gd name="T44" fmla="*/ 23 w 765"/>
                <a:gd name="T45" fmla="*/ 7 h 764"/>
                <a:gd name="T46" fmla="*/ 24 w 765"/>
                <a:gd name="T47" fmla="*/ 7 h 764"/>
                <a:gd name="T48" fmla="*/ 26 w 765"/>
                <a:gd name="T49" fmla="*/ 7 h 764"/>
                <a:gd name="T50" fmla="*/ 27 w 765"/>
                <a:gd name="T51" fmla="*/ 7 h 764"/>
                <a:gd name="T52" fmla="*/ 39 w 765"/>
                <a:gd name="T53" fmla="*/ 6 h 764"/>
                <a:gd name="T54" fmla="*/ 36 w 765"/>
                <a:gd name="T55" fmla="*/ 12 h 764"/>
                <a:gd name="T56" fmla="*/ 37 w 765"/>
                <a:gd name="T57" fmla="*/ 13 h 764"/>
                <a:gd name="T58" fmla="*/ 38 w 765"/>
                <a:gd name="T59" fmla="*/ 14 h 764"/>
                <a:gd name="T60" fmla="*/ 44 w 765"/>
                <a:gd name="T61" fmla="*/ 12 h 764"/>
                <a:gd name="T62" fmla="*/ 41 w 765"/>
                <a:gd name="T63" fmla="*/ 24 h 764"/>
                <a:gd name="T64" fmla="*/ 41 w 765"/>
                <a:gd name="T65" fmla="*/ 25 h 764"/>
                <a:gd name="T66" fmla="*/ 41 w 765"/>
                <a:gd name="T67" fmla="*/ 27 h 764"/>
                <a:gd name="T68" fmla="*/ 41 w 765"/>
                <a:gd name="T69" fmla="*/ 28 h 764"/>
                <a:gd name="T70" fmla="*/ 42 w 765"/>
                <a:gd name="T71" fmla="*/ 40 h 76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65" h="764">
                  <a:moveTo>
                    <a:pt x="586" y="580"/>
                  </a:moveTo>
                  <a:lnTo>
                    <a:pt x="582" y="584"/>
                  </a:lnTo>
                  <a:lnTo>
                    <a:pt x="574" y="592"/>
                  </a:lnTo>
                  <a:lnTo>
                    <a:pt x="566" y="600"/>
                  </a:lnTo>
                  <a:lnTo>
                    <a:pt x="557" y="606"/>
                  </a:lnTo>
                  <a:lnTo>
                    <a:pt x="550" y="612"/>
                  </a:lnTo>
                  <a:lnTo>
                    <a:pt x="543" y="617"/>
                  </a:lnTo>
                  <a:lnTo>
                    <a:pt x="576" y="715"/>
                  </a:lnTo>
                  <a:lnTo>
                    <a:pt x="419" y="764"/>
                  </a:lnTo>
                  <a:lnTo>
                    <a:pt x="386" y="664"/>
                  </a:lnTo>
                  <a:lnTo>
                    <a:pt x="380" y="664"/>
                  </a:lnTo>
                  <a:lnTo>
                    <a:pt x="370" y="664"/>
                  </a:lnTo>
                  <a:lnTo>
                    <a:pt x="360" y="663"/>
                  </a:lnTo>
                  <a:lnTo>
                    <a:pt x="350" y="661"/>
                  </a:lnTo>
                  <a:lnTo>
                    <a:pt x="339" y="660"/>
                  </a:lnTo>
                  <a:lnTo>
                    <a:pt x="333" y="660"/>
                  </a:lnTo>
                  <a:lnTo>
                    <a:pt x="283" y="754"/>
                  </a:lnTo>
                  <a:lnTo>
                    <a:pt x="137" y="678"/>
                  </a:lnTo>
                  <a:lnTo>
                    <a:pt x="188" y="581"/>
                  </a:lnTo>
                  <a:lnTo>
                    <a:pt x="183" y="577"/>
                  </a:lnTo>
                  <a:lnTo>
                    <a:pt x="177" y="569"/>
                  </a:lnTo>
                  <a:lnTo>
                    <a:pt x="171" y="563"/>
                  </a:lnTo>
                  <a:lnTo>
                    <a:pt x="165" y="555"/>
                  </a:lnTo>
                  <a:lnTo>
                    <a:pt x="159" y="548"/>
                  </a:lnTo>
                  <a:lnTo>
                    <a:pt x="154" y="541"/>
                  </a:lnTo>
                  <a:lnTo>
                    <a:pt x="51" y="575"/>
                  </a:lnTo>
                  <a:lnTo>
                    <a:pt x="0" y="418"/>
                  </a:lnTo>
                  <a:lnTo>
                    <a:pt x="107" y="385"/>
                  </a:lnTo>
                  <a:lnTo>
                    <a:pt x="107" y="378"/>
                  </a:lnTo>
                  <a:lnTo>
                    <a:pt x="107" y="369"/>
                  </a:lnTo>
                  <a:lnTo>
                    <a:pt x="108" y="360"/>
                  </a:lnTo>
                  <a:lnTo>
                    <a:pt x="108" y="351"/>
                  </a:lnTo>
                  <a:lnTo>
                    <a:pt x="110" y="341"/>
                  </a:lnTo>
                  <a:lnTo>
                    <a:pt x="111" y="335"/>
                  </a:lnTo>
                  <a:lnTo>
                    <a:pt x="11" y="283"/>
                  </a:lnTo>
                  <a:lnTo>
                    <a:pt x="87" y="137"/>
                  </a:lnTo>
                  <a:lnTo>
                    <a:pt x="187" y="189"/>
                  </a:lnTo>
                  <a:lnTo>
                    <a:pt x="191" y="185"/>
                  </a:lnTo>
                  <a:lnTo>
                    <a:pt x="199" y="178"/>
                  </a:lnTo>
                  <a:lnTo>
                    <a:pt x="205" y="172"/>
                  </a:lnTo>
                  <a:lnTo>
                    <a:pt x="213" y="166"/>
                  </a:lnTo>
                  <a:lnTo>
                    <a:pt x="219" y="160"/>
                  </a:lnTo>
                  <a:lnTo>
                    <a:pt x="225" y="157"/>
                  </a:lnTo>
                  <a:lnTo>
                    <a:pt x="191" y="51"/>
                  </a:lnTo>
                  <a:lnTo>
                    <a:pt x="348" y="0"/>
                  </a:lnTo>
                  <a:lnTo>
                    <a:pt x="380" y="105"/>
                  </a:lnTo>
                  <a:lnTo>
                    <a:pt x="388" y="105"/>
                  </a:lnTo>
                  <a:lnTo>
                    <a:pt x="397" y="105"/>
                  </a:lnTo>
                  <a:lnTo>
                    <a:pt x="406" y="106"/>
                  </a:lnTo>
                  <a:lnTo>
                    <a:pt x="416" y="106"/>
                  </a:lnTo>
                  <a:lnTo>
                    <a:pt x="425" y="108"/>
                  </a:lnTo>
                  <a:lnTo>
                    <a:pt x="433" y="108"/>
                  </a:lnTo>
                  <a:lnTo>
                    <a:pt x="482" y="11"/>
                  </a:lnTo>
                  <a:lnTo>
                    <a:pt x="628" y="88"/>
                  </a:lnTo>
                  <a:lnTo>
                    <a:pt x="579" y="181"/>
                  </a:lnTo>
                  <a:lnTo>
                    <a:pt x="585" y="186"/>
                  </a:lnTo>
                  <a:lnTo>
                    <a:pt x="591" y="194"/>
                  </a:lnTo>
                  <a:lnTo>
                    <a:pt x="599" y="201"/>
                  </a:lnTo>
                  <a:lnTo>
                    <a:pt x="605" y="209"/>
                  </a:lnTo>
                  <a:lnTo>
                    <a:pt x="611" y="217"/>
                  </a:lnTo>
                  <a:lnTo>
                    <a:pt x="614" y="221"/>
                  </a:lnTo>
                  <a:lnTo>
                    <a:pt x="716" y="191"/>
                  </a:lnTo>
                  <a:lnTo>
                    <a:pt x="765" y="348"/>
                  </a:lnTo>
                  <a:lnTo>
                    <a:pt x="666" y="378"/>
                  </a:lnTo>
                  <a:lnTo>
                    <a:pt x="666" y="385"/>
                  </a:lnTo>
                  <a:lnTo>
                    <a:pt x="666" y="395"/>
                  </a:lnTo>
                  <a:lnTo>
                    <a:pt x="665" y="406"/>
                  </a:lnTo>
                  <a:lnTo>
                    <a:pt x="665" y="417"/>
                  </a:lnTo>
                  <a:lnTo>
                    <a:pt x="663" y="428"/>
                  </a:lnTo>
                  <a:lnTo>
                    <a:pt x="662" y="434"/>
                  </a:lnTo>
                  <a:lnTo>
                    <a:pt x="754" y="481"/>
                  </a:lnTo>
                  <a:lnTo>
                    <a:pt x="679" y="628"/>
                  </a:lnTo>
                  <a:lnTo>
                    <a:pt x="586" y="5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Freeform 17"/>
            <p:cNvSpPr>
              <a:spLocks/>
            </p:cNvSpPr>
            <p:nvPr/>
          </p:nvSpPr>
          <p:spPr bwMode="auto">
            <a:xfrm>
              <a:off x="1063" y="3105"/>
              <a:ext cx="115" cy="115"/>
            </a:xfrm>
            <a:custGeom>
              <a:avLst/>
              <a:gdLst>
                <a:gd name="T0" fmla="*/ 9 w 231"/>
                <a:gd name="T1" fmla="*/ 14 h 231"/>
                <a:gd name="T2" fmla="*/ 10 w 231"/>
                <a:gd name="T3" fmla="*/ 13 h 231"/>
                <a:gd name="T4" fmla="*/ 11 w 231"/>
                <a:gd name="T5" fmla="*/ 12 h 231"/>
                <a:gd name="T6" fmla="*/ 13 w 231"/>
                <a:gd name="T7" fmla="*/ 11 h 231"/>
                <a:gd name="T8" fmla="*/ 13 w 231"/>
                <a:gd name="T9" fmla="*/ 10 h 231"/>
                <a:gd name="T10" fmla="*/ 14 w 231"/>
                <a:gd name="T11" fmla="*/ 9 h 231"/>
                <a:gd name="T12" fmla="*/ 14 w 231"/>
                <a:gd name="T13" fmla="*/ 7 h 231"/>
                <a:gd name="T14" fmla="*/ 14 w 231"/>
                <a:gd name="T15" fmla="*/ 6 h 231"/>
                <a:gd name="T16" fmla="*/ 14 w 231"/>
                <a:gd name="T17" fmla="*/ 5 h 231"/>
                <a:gd name="T18" fmla="*/ 13 w 231"/>
                <a:gd name="T19" fmla="*/ 3 h 231"/>
                <a:gd name="T20" fmla="*/ 12 w 231"/>
                <a:gd name="T21" fmla="*/ 2 h 231"/>
                <a:gd name="T22" fmla="*/ 11 w 231"/>
                <a:gd name="T23" fmla="*/ 1 h 231"/>
                <a:gd name="T24" fmla="*/ 10 w 231"/>
                <a:gd name="T25" fmla="*/ 0 h 231"/>
                <a:gd name="T26" fmla="*/ 9 w 231"/>
                <a:gd name="T27" fmla="*/ 0 h 231"/>
                <a:gd name="T28" fmla="*/ 7 w 231"/>
                <a:gd name="T29" fmla="*/ 0 h 231"/>
                <a:gd name="T30" fmla="*/ 6 w 231"/>
                <a:gd name="T31" fmla="*/ 0 h 231"/>
                <a:gd name="T32" fmla="*/ 5 w 231"/>
                <a:gd name="T33" fmla="*/ 0 h 231"/>
                <a:gd name="T34" fmla="*/ 3 w 231"/>
                <a:gd name="T35" fmla="*/ 0 h 231"/>
                <a:gd name="T36" fmla="*/ 2 w 231"/>
                <a:gd name="T37" fmla="*/ 1 h 231"/>
                <a:gd name="T38" fmla="*/ 1 w 231"/>
                <a:gd name="T39" fmla="*/ 2 h 231"/>
                <a:gd name="T40" fmla="*/ 0 w 231"/>
                <a:gd name="T41" fmla="*/ 3 h 231"/>
                <a:gd name="T42" fmla="*/ 0 w 231"/>
                <a:gd name="T43" fmla="*/ 5 h 231"/>
                <a:gd name="T44" fmla="*/ 0 w 231"/>
                <a:gd name="T45" fmla="*/ 6 h 231"/>
                <a:gd name="T46" fmla="*/ 0 w 231"/>
                <a:gd name="T47" fmla="*/ 8 h 231"/>
                <a:gd name="T48" fmla="*/ 0 w 231"/>
                <a:gd name="T49" fmla="*/ 9 h 231"/>
                <a:gd name="T50" fmla="*/ 0 w 231"/>
                <a:gd name="T51" fmla="*/ 10 h 231"/>
                <a:gd name="T52" fmla="*/ 1 w 231"/>
                <a:gd name="T53" fmla="*/ 11 h 231"/>
                <a:gd name="T54" fmla="*/ 2 w 231"/>
                <a:gd name="T55" fmla="*/ 13 h 231"/>
                <a:gd name="T56" fmla="*/ 3 w 231"/>
                <a:gd name="T57" fmla="*/ 13 h 231"/>
                <a:gd name="T58" fmla="*/ 5 w 231"/>
                <a:gd name="T59" fmla="*/ 14 h 231"/>
                <a:gd name="T60" fmla="*/ 6 w 231"/>
                <a:gd name="T61" fmla="*/ 14 h 231"/>
                <a:gd name="T62" fmla="*/ 8 w 231"/>
                <a:gd name="T63" fmla="*/ 14 h 231"/>
                <a:gd name="T64" fmla="*/ 9 w 231"/>
                <a:gd name="T65" fmla="*/ 14 h 2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31">
                  <a:moveTo>
                    <a:pt x="151" y="226"/>
                  </a:moveTo>
                  <a:lnTo>
                    <a:pt x="172" y="217"/>
                  </a:lnTo>
                  <a:lnTo>
                    <a:pt x="191" y="205"/>
                  </a:lnTo>
                  <a:lnTo>
                    <a:pt x="208" y="188"/>
                  </a:lnTo>
                  <a:lnTo>
                    <a:pt x="219" y="169"/>
                  </a:lnTo>
                  <a:lnTo>
                    <a:pt x="228" y="148"/>
                  </a:lnTo>
                  <a:lnTo>
                    <a:pt x="231" y="126"/>
                  </a:lnTo>
                  <a:lnTo>
                    <a:pt x="231" y="103"/>
                  </a:lnTo>
                  <a:lnTo>
                    <a:pt x="226" y="80"/>
                  </a:lnTo>
                  <a:lnTo>
                    <a:pt x="217" y="59"/>
                  </a:lnTo>
                  <a:lnTo>
                    <a:pt x="205" y="40"/>
                  </a:lnTo>
                  <a:lnTo>
                    <a:pt x="188" y="23"/>
                  </a:lnTo>
                  <a:lnTo>
                    <a:pt x="169" y="12"/>
                  </a:lnTo>
                  <a:lnTo>
                    <a:pt x="148" y="3"/>
                  </a:lnTo>
                  <a:lnTo>
                    <a:pt x="126" y="0"/>
                  </a:lnTo>
                  <a:lnTo>
                    <a:pt x="103" y="0"/>
                  </a:lnTo>
                  <a:lnTo>
                    <a:pt x="80" y="5"/>
                  </a:lnTo>
                  <a:lnTo>
                    <a:pt x="59" y="14"/>
                  </a:lnTo>
                  <a:lnTo>
                    <a:pt x="40" y="28"/>
                  </a:lnTo>
                  <a:lnTo>
                    <a:pt x="23" y="43"/>
                  </a:lnTo>
                  <a:lnTo>
                    <a:pt x="12" y="62"/>
                  </a:lnTo>
                  <a:lnTo>
                    <a:pt x="3" y="83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5" y="151"/>
                  </a:lnTo>
                  <a:lnTo>
                    <a:pt x="14" y="172"/>
                  </a:lnTo>
                  <a:lnTo>
                    <a:pt x="28" y="191"/>
                  </a:lnTo>
                  <a:lnTo>
                    <a:pt x="43" y="208"/>
                  </a:lnTo>
                  <a:lnTo>
                    <a:pt x="62" y="219"/>
                  </a:lnTo>
                  <a:lnTo>
                    <a:pt x="83" y="228"/>
                  </a:lnTo>
                  <a:lnTo>
                    <a:pt x="105" y="231"/>
                  </a:lnTo>
                  <a:lnTo>
                    <a:pt x="128" y="231"/>
                  </a:lnTo>
                  <a:lnTo>
                    <a:pt x="151" y="226"/>
                  </a:lnTo>
                  <a:close/>
                </a:path>
              </a:pathLst>
            </a:cu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643743" y="470809"/>
            <a:ext cx="228599" cy="228599"/>
            <a:chOff x="1113" y="3500"/>
            <a:chExt cx="383" cy="382"/>
          </a:xfrm>
        </p:grpSpPr>
        <p:sp>
          <p:nvSpPr>
            <p:cNvPr id="7177" name="Freeform 19"/>
            <p:cNvSpPr>
              <a:spLocks/>
            </p:cNvSpPr>
            <p:nvPr/>
          </p:nvSpPr>
          <p:spPr bwMode="auto">
            <a:xfrm>
              <a:off x="1113" y="3500"/>
              <a:ext cx="383" cy="382"/>
            </a:xfrm>
            <a:custGeom>
              <a:avLst/>
              <a:gdLst>
                <a:gd name="T0" fmla="*/ 37 w 766"/>
                <a:gd name="T1" fmla="*/ 36 h 765"/>
                <a:gd name="T2" fmla="*/ 36 w 766"/>
                <a:gd name="T3" fmla="*/ 37 h 765"/>
                <a:gd name="T4" fmla="*/ 35 w 766"/>
                <a:gd name="T5" fmla="*/ 38 h 765"/>
                <a:gd name="T6" fmla="*/ 36 w 766"/>
                <a:gd name="T7" fmla="*/ 44 h 765"/>
                <a:gd name="T8" fmla="*/ 25 w 766"/>
                <a:gd name="T9" fmla="*/ 41 h 765"/>
                <a:gd name="T10" fmla="*/ 24 w 766"/>
                <a:gd name="T11" fmla="*/ 41 h 765"/>
                <a:gd name="T12" fmla="*/ 22 w 766"/>
                <a:gd name="T13" fmla="*/ 41 h 765"/>
                <a:gd name="T14" fmla="*/ 21 w 766"/>
                <a:gd name="T15" fmla="*/ 41 h 765"/>
                <a:gd name="T16" fmla="*/ 9 w 766"/>
                <a:gd name="T17" fmla="*/ 42 h 765"/>
                <a:gd name="T18" fmla="*/ 12 w 766"/>
                <a:gd name="T19" fmla="*/ 36 h 765"/>
                <a:gd name="T20" fmla="*/ 11 w 766"/>
                <a:gd name="T21" fmla="*/ 35 h 765"/>
                <a:gd name="T22" fmla="*/ 10 w 766"/>
                <a:gd name="T23" fmla="*/ 34 h 765"/>
                <a:gd name="T24" fmla="*/ 4 w 766"/>
                <a:gd name="T25" fmla="*/ 36 h 765"/>
                <a:gd name="T26" fmla="*/ 7 w 766"/>
                <a:gd name="T27" fmla="*/ 24 h 765"/>
                <a:gd name="T28" fmla="*/ 7 w 766"/>
                <a:gd name="T29" fmla="*/ 23 h 765"/>
                <a:gd name="T30" fmla="*/ 7 w 766"/>
                <a:gd name="T31" fmla="*/ 21 h 765"/>
                <a:gd name="T32" fmla="*/ 7 w 766"/>
                <a:gd name="T33" fmla="*/ 21 h 765"/>
                <a:gd name="T34" fmla="*/ 6 w 766"/>
                <a:gd name="T35" fmla="*/ 8 h 765"/>
                <a:gd name="T36" fmla="*/ 12 w 766"/>
                <a:gd name="T37" fmla="*/ 11 h 765"/>
                <a:gd name="T38" fmla="*/ 13 w 766"/>
                <a:gd name="T39" fmla="*/ 10 h 765"/>
                <a:gd name="T40" fmla="*/ 14 w 766"/>
                <a:gd name="T41" fmla="*/ 10 h 765"/>
                <a:gd name="T42" fmla="*/ 12 w 766"/>
                <a:gd name="T43" fmla="*/ 3 h 765"/>
                <a:gd name="T44" fmla="*/ 24 w 766"/>
                <a:gd name="T45" fmla="*/ 6 h 765"/>
                <a:gd name="T46" fmla="*/ 25 w 766"/>
                <a:gd name="T47" fmla="*/ 6 h 765"/>
                <a:gd name="T48" fmla="*/ 27 w 766"/>
                <a:gd name="T49" fmla="*/ 6 h 765"/>
                <a:gd name="T50" fmla="*/ 27 w 766"/>
                <a:gd name="T51" fmla="*/ 6 h 765"/>
                <a:gd name="T52" fmla="*/ 40 w 766"/>
                <a:gd name="T53" fmla="*/ 5 h 765"/>
                <a:gd name="T54" fmla="*/ 37 w 766"/>
                <a:gd name="T55" fmla="*/ 11 h 765"/>
                <a:gd name="T56" fmla="*/ 38 w 766"/>
                <a:gd name="T57" fmla="*/ 12 h 765"/>
                <a:gd name="T58" fmla="*/ 39 w 766"/>
                <a:gd name="T59" fmla="*/ 13 h 765"/>
                <a:gd name="T60" fmla="*/ 45 w 766"/>
                <a:gd name="T61" fmla="*/ 11 h 765"/>
                <a:gd name="T62" fmla="*/ 42 w 766"/>
                <a:gd name="T63" fmla="*/ 23 h 765"/>
                <a:gd name="T64" fmla="*/ 42 w 766"/>
                <a:gd name="T65" fmla="*/ 24 h 765"/>
                <a:gd name="T66" fmla="*/ 42 w 766"/>
                <a:gd name="T67" fmla="*/ 26 h 765"/>
                <a:gd name="T68" fmla="*/ 42 w 766"/>
                <a:gd name="T69" fmla="*/ 27 h 765"/>
                <a:gd name="T70" fmla="*/ 43 w 766"/>
                <a:gd name="T71" fmla="*/ 39 h 76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66" h="765">
                  <a:moveTo>
                    <a:pt x="587" y="580"/>
                  </a:moveTo>
                  <a:lnTo>
                    <a:pt x="581" y="585"/>
                  </a:lnTo>
                  <a:lnTo>
                    <a:pt x="574" y="592"/>
                  </a:lnTo>
                  <a:lnTo>
                    <a:pt x="566" y="600"/>
                  </a:lnTo>
                  <a:lnTo>
                    <a:pt x="558" y="606"/>
                  </a:lnTo>
                  <a:lnTo>
                    <a:pt x="549" y="612"/>
                  </a:lnTo>
                  <a:lnTo>
                    <a:pt x="544" y="617"/>
                  </a:lnTo>
                  <a:lnTo>
                    <a:pt x="575" y="715"/>
                  </a:lnTo>
                  <a:lnTo>
                    <a:pt x="418" y="765"/>
                  </a:lnTo>
                  <a:lnTo>
                    <a:pt x="386" y="665"/>
                  </a:lnTo>
                  <a:lnTo>
                    <a:pt x="380" y="665"/>
                  </a:lnTo>
                  <a:lnTo>
                    <a:pt x="369" y="665"/>
                  </a:lnTo>
                  <a:lnTo>
                    <a:pt x="360" y="663"/>
                  </a:lnTo>
                  <a:lnTo>
                    <a:pt x="349" y="662"/>
                  </a:lnTo>
                  <a:lnTo>
                    <a:pt x="340" y="660"/>
                  </a:lnTo>
                  <a:lnTo>
                    <a:pt x="332" y="660"/>
                  </a:lnTo>
                  <a:lnTo>
                    <a:pt x="284" y="754"/>
                  </a:lnTo>
                  <a:lnTo>
                    <a:pt x="137" y="679"/>
                  </a:lnTo>
                  <a:lnTo>
                    <a:pt x="188" y="582"/>
                  </a:lnTo>
                  <a:lnTo>
                    <a:pt x="183" y="577"/>
                  </a:lnTo>
                  <a:lnTo>
                    <a:pt x="177" y="569"/>
                  </a:lnTo>
                  <a:lnTo>
                    <a:pt x="171" y="563"/>
                  </a:lnTo>
                  <a:lnTo>
                    <a:pt x="164" y="556"/>
                  </a:lnTo>
                  <a:lnTo>
                    <a:pt x="158" y="548"/>
                  </a:lnTo>
                  <a:lnTo>
                    <a:pt x="155" y="542"/>
                  </a:lnTo>
                  <a:lnTo>
                    <a:pt x="51" y="576"/>
                  </a:lnTo>
                  <a:lnTo>
                    <a:pt x="0" y="419"/>
                  </a:lnTo>
                  <a:lnTo>
                    <a:pt x="106" y="385"/>
                  </a:lnTo>
                  <a:lnTo>
                    <a:pt x="108" y="379"/>
                  </a:lnTo>
                  <a:lnTo>
                    <a:pt x="108" y="369"/>
                  </a:lnTo>
                  <a:lnTo>
                    <a:pt x="108" y="360"/>
                  </a:lnTo>
                  <a:lnTo>
                    <a:pt x="109" y="351"/>
                  </a:lnTo>
                  <a:lnTo>
                    <a:pt x="111" y="342"/>
                  </a:lnTo>
                  <a:lnTo>
                    <a:pt x="111" y="336"/>
                  </a:lnTo>
                  <a:lnTo>
                    <a:pt x="12" y="283"/>
                  </a:lnTo>
                  <a:lnTo>
                    <a:pt x="88" y="137"/>
                  </a:lnTo>
                  <a:lnTo>
                    <a:pt x="188" y="189"/>
                  </a:lnTo>
                  <a:lnTo>
                    <a:pt x="192" y="185"/>
                  </a:lnTo>
                  <a:lnTo>
                    <a:pt x="198" y="179"/>
                  </a:lnTo>
                  <a:lnTo>
                    <a:pt x="204" y="172"/>
                  </a:lnTo>
                  <a:lnTo>
                    <a:pt x="212" y="166"/>
                  </a:lnTo>
                  <a:lnTo>
                    <a:pt x="220" y="160"/>
                  </a:lnTo>
                  <a:lnTo>
                    <a:pt x="224" y="157"/>
                  </a:lnTo>
                  <a:lnTo>
                    <a:pt x="191" y="51"/>
                  </a:lnTo>
                  <a:lnTo>
                    <a:pt x="348" y="0"/>
                  </a:lnTo>
                  <a:lnTo>
                    <a:pt x="381" y="105"/>
                  </a:lnTo>
                  <a:lnTo>
                    <a:pt x="387" y="105"/>
                  </a:lnTo>
                  <a:lnTo>
                    <a:pt x="397" y="105"/>
                  </a:lnTo>
                  <a:lnTo>
                    <a:pt x="407" y="106"/>
                  </a:lnTo>
                  <a:lnTo>
                    <a:pt x="417" y="106"/>
                  </a:lnTo>
                  <a:lnTo>
                    <a:pt x="426" y="108"/>
                  </a:lnTo>
                  <a:lnTo>
                    <a:pt x="432" y="108"/>
                  </a:lnTo>
                  <a:lnTo>
                    <a:pt x="481" y="11"/>
                  </a:lnTo>
                  <a:lnTo>
                    <a:pt x="629" y="88"/>
                  </a:lnTo>
                  <a:lnTo>
                    <a:pt x="580" y="182"/>
                  </a:lnTo>
                  <a:lnTo>
                    <a:pt x="584" y="186"/>
                  </a:lnTo>
                  <a:lnTo>
                    <a:pt x="591" y="194"/>
                  </a:lnTo>
                  <a:lnTo>
                    <a:pt x="598" y="202"/>
                  </a:lnTo>
                  <a:lnTo>
                    <a:pt x="604" y="209"/>
                  </a:lnTo>
                  <a:lnTo>
                    <a:pt x="611" y="217"/>
                  </a:lnTo>
                  <a:lnTo>
                    <a:pt x="615" y="222"/>
                  </a:lnTo>
                  <a:lnTo>
                    <a:pt x="715" y="191"/>
                  </a:lnTo>
                  <a:lnTo>
                    <a:pt x="766" y="348"/>
                  </a:lnTo>
                  <a:lnTo>
                    <a:pt x="667" y="379"/>
                  </a:lnTo>
                  <a:lnTo>
                    <a:pt x="667" y="385"/>
                  </a:lnTo>
                  <a:lnTo>
                    <a:pt x="667" y="396"/>
                  </a:lnTo>
                  <a:lnTo>
                    <a:pt x="666" y="406"/>
                  </a:lnTo>
                  <a:lnTo>
                    <a:pt x="664" y="417"/>
                  </a:lnTo>
                  <a:lnTo>
                    <a:pt x="663" y="428"/>
                  </a:lnTo>
                  <a:lnTo>
                    <a:pt x="663" y="434"/>
                  </a:lnTo>
                  <a:lnTo>
                    <a:pt x="754" y="482"/>
                  </a:lnTo>
                  <a:lnTo>
                    <a:pt x="678" y="628"/>
                  </a:lnTo>
                  <a:lnTo>
                    <a:pt x="587" y="580"/>
                  </a:lnTo>
                  <a:close/>
                </a:path>
              </a:pathLst>
            </a:cu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Freeform 20"/>
            <p:cNvSpPr>
              <a:spLocks/>
            </p:cNvSpPr>
            <p:nvPr/>
          </p:nvSpPr>
          <p:spPr bwMode="auto">
            <a:xfrm>
              <a:off x="1248" y="3634"/>
              <a:ext cx="116" cy="116"/>
            </a:xfrm>
            <a:custGeom>
              <a:avLst/>
              <a:gdLst>
                <a:gd name="T0" fmla="*/ 10 w 232"/>
                <a:gd name="T1" fmla="*/ 15 h 231"/>
                <a:gd name="T2" fmla="*/ 11 w 232"/>
                <a:gd name="T3" fmla="*/ 14 h 231"/>
                <a:gd name="T4" fmla="*/ 12 w 232"/>
                <a:gd name="T5" fmla="*/ 13 h 231"/>
                <a:gd name="T6" fmla="*/ 13 w 232"/>
                <a:gd name="T7" fmla="*/ 12 h 231"/>
                <a:gd name="T8" fmla="*/ 14 w 232"/>
                <a:gd name="T9" fmla="*/ 11 h 231"/>
                <a:gd name="T10" fmla="*/ 15 w 232"/>
                <a:gd name="T11" fmla="*/ 10 h 231"/>
                <a:gd name="T12" fmla="*/ 15 w 232"/>
                <a:gd name="T13" fmla="*/ 8 h 231"/>
                <a:gd name="T14" fmla="*/ 15 w 232"/>
                <a:gd name="T15" fmla="*/ 7 h 231"/>
                <a:gd name="T16" fmla="*/ 15 w 232"/>
                <a:gd name="T17" fmla="*/ 5 h 231"/>
                <a:gd name="T18" fmla="*/ 14 w 232"/>
                <a:gd name="T19" fmla="*/ 4 h 231"/>
                <a:gd name="T20" fmla="*/ 13 w 232"/>
                <a:gd name="T21" fmla="*/ 3 h 231"/>
                <a:gd name="T22" fmla="*/ 12 w 232"/>
                <a:gd name="T23" fmla="*/ 2 h 231"/>
                <a:gd name="T24" fmla="*/ 11 w 232"/>
                <a:gd name="T25" fmla="*/ 1 h 231"/>
                <a:gd name="T26" fmla="*/ 10 w 232"/>
                <a:gd name="T27" fmla="*/ 1 h 231"/>
                <a:gd name="T28" fmla="*/ 8 w 232"/>
                <a:gd name="T29" fmla="*/ 0 h 231"/>
                <a:gd name="T30" fmla="*/ 7 w 232"/>
                <a:gd name="T31" fmla="*/ 0 h 231"/>
                <a:gd name="T32" fmla="*/ 6 w 232"/>
                <a:gd name="T33" fmla="*/ 1 h 231"/>
                <a:gd name="T34" fmla="*/ 4 w 232"/>
                <a:gd name="T35" fmla="*/ 1 h 231"/>
                <a:gd name="T36" fmla="*/ 3 w 232"/>
                <a:gd name="T37" fmla="*/ 2 h 231"/>
                <a:gd name="T38" fmla="*/ 2 w 232"/>
                <a:gd name="T39" fmla="*/ 3 h 231"/>
                <a:gd name="T40" fmla="*/ 1 w 232"/>
                <a:gd name="T41" fmla="*/ 4 h 231"/>
                <a:gd name="T42" fmla="*/ 1 w 232"/>
                <a:gd name="T43" fmla="*/ 6 h 231"/>
                <a:gd name="T44" fmla="*/ 0 w 232"/>
                <a:gd name="T45" fmla="*/ 7 h 231"/>
                <a:gd name="T46" fmla="*/ 0 w 232"/>
                <a:gd name="T47" fmla="*/ 8 h 231"/>
                <a:gd name="T48" fmla="*/ 1 w 232"/>
                <a:gd name="T49" fmla="*/ 10 h 231"/>
                <a:gd name="T50" fmla="*/ 1 w 232"/>
                <a:gd name="T51" fmla="*/ 11 h 231"/>
                <a:gd name="T52" fmla="*/ 2 w 232"/>
                <a:gd name="T53" fmla="*/ 12 h 231"/>
                <a:gd name="T54" fmla="*/ 3 w 232"/>
                <a:gd name="T55" fmla="*/ 13 h 231"/>
                <a:gd name="T56" fmla="*/ 4 w 232"/>
                <a:gd name="T57" fmla="*/ 14 h 231"/>
                <a:gd name="T58" fmla="*/ 6 w 232"/>
                <a:gd name="T59" fmla="*/ 15 h 231"/>
                <a:gd name="T60" fmla="*/ 7 w 232"/>
                <a:gd name="T61" fmla="*/ 15 h 231"/>
                <a:gd name="T62" fmla="*/ 9 w 232"/>
                <a:gd name="T63" fmla="*/ 15 h 231"/>
                <a:gd name="T64" fmla="*/ 10 w 232"/>
                <a:gd name="T65" fmla="*/ 15 h 2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2" h="231">
                  <a:moveTo>
                    <a:pt x="152" y="227"/>
                  </a:moveTo>
                  <a:lnTo>
                    <a:pt x="173" y="217"/>
                  </a:lnTo>
                  <a:lnTo>
                    <a:pt x="192" y="203"/>
                  </a:lnTo>
                  <a:lnTo>
                    <a:pt x="207" y="188"/>
                  </a:lnTo>
                  <a:lnTo>
                    <a:pt x="220" y="170"/>
                  </a:lnTo>
                  <a:lnTo>
                    <a:pt x="227" y="148"/>
                  </a:lnTo>
                  <a:lnTo>
                    <a:pt x="232" y="127"/>
                  </a:lnTo>
                  <a:lnTo>
                    <a:pt x="232" y="103"/>
                  </a:lnTo>
                  <a:lnTo>
                    <a:pt x="227" y="80"/>
                  </a:lnTo>
                  <a:lnTo>
                    <a:pt x="218" y="59"/>
                  </a:lnTo>
                  <a:lnTo>
                    <a:pt x="204" y="40"/>
                  </a:lnTo>
                  <a:lnTo>
                    <a:pt x="189" y="23"/>
                  </a:lnTo>
                  <a:lnTo>
                    <a:pt x="169" y="13"/>
                  </a:lnTo>
                  <a:lnTo>
                    <a:pt x="149" y="3"/>
                  </a:lnTo>
                  <a:lnTo>
                    <a:pt x="126" y="0"/>
                  </a:lnTo>
                  <a:lnTo>
                    <a:pt x="104" y="0"/>
                  </a:lnTo>
                  <a:lnTo>
                    <a:pt x="81" y="5"/>
                  </a:lnTo>
                  <a:lnTo>
                    <a:pt x="60" y="14"/>
                  </a:lnTo>
                  <a:lnTo>
                    <a:pt x="41" y="28"/>
                  </a:lnTo>
                  <a:lnTo>
                    <a:pt x="24" y="43"/>
                  </a:lnTo>
                  <a:lnTo>
                    <a:pt x="13" y="62"/>
                  </a:lnTo>
                  <a:lnTo>
                    <a:pt x="4" y="83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4" y="151"/>
                  </a:lnTo>
                  <a:lnTo>
                    <a:pt x="13" y="173"/>
                  </a:lnTo>
                  <a:lnTo>
                    <a:pt x="27" y="191"/>
                  </a:lnTo>
                  <a:lnTo>
                    <a:pt x="44" y="208"/>
                  </a:lnTo>
                  <a:lnTo>
                    <a:pt x="63" y="219"/>
                  </a:lnTo>
                  <a:lnTo>
                    <a:pt x="83" y="228"/>
                  </a:lnTo>
                  <a:lnTo>
                    <a:pt x="106" y="231"/>
                  </a:lnTo>
                  <a:lnTo>
                    <a:pt x="129" y="231"/>
                  </a:lnTo>
                  <a:lnTo>
                    <a:pt x="152" y="2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143000" y="1401961"/>
            <a:ext cx="63246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120000"/>
              <a:buFont typeface="Times" pitchFamily="18" charset="0"/>
              <a:buChar char="•"/>
              <a:tabLst>
                <a:tab pos="1425575" algn="l"/>
              </a:tabLst>
            </a:pPr>
            <a:r>
              <a:rPr lang="en-US" sz="3000" dirty="0" smtClean="0">
                <a:latin typeface="Arial" charset="0"/>
              </a:rPr>
              <a:t>Arrays and methods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120000"/>
              <a:buFont typeface="Times" pitchFamily="18" charset="0"/>
              <a:buChar char="•"/>
              <a:tabLst>
                <a:tab pos="1425575" algn="l"/>
              </a:tabLst>
            </a:pPr>
            <a:r>
              <a:rPr lang="en-US" sz="3000" dirty="0" smtClean="0">
                <a:latin typeface="Arial" charset="0"/>
              </a:rPr>
              <a:t>Using the debugger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120000"/>
              <a:buFont typeface="Times" pitchFamily="18" charset="0"/>
              <a:buChar char="•"/>
              <a:tabLst>
                <a:tab pos="1425575" algn="l"/>
              </a:tabLst>
            </a:pPr>
            <a:r>
              <a:rPr lang="en-US" sz="3000" dirty="0" smtClean="0">
                <a:latin typeface="Arial" charset="0"/>
              </a:rPr>
              <a:t>Command line arguments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120000"/>
              <a:buFont typeface="Times" pitchFamily="18" charset="0"/>
              <a:buChar char="•"/>
              <a:tabLst>
                <a:tab pos="1425575" algn="l"/>
              </a:tabLst>
            </a:pPr>
            <a:r>
              <a:rPr lang="en-US" sz="3000" dirty="0" smtClean="0">
                <a:latin typeface="Arial" charset="0"/>
              </a:rPr>
              <a:t>Exceptions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120000"/>
              <a:buFont typeface="Times" pitchFamily="18" charset="0"/>
              <a:buChar char="•"/>
              <a:tabLst>
                <a:tab pos="1425575" algn="l"/>
              </a:tabLst>
            </a:pPr>
            <a:r>
              <a:rPr lang="en-US" sz="3000" dirty="0" smtClean="0">
                <a:latin typeface="Arial" charset="0"/>
              </a:rPr>
              <a:t>Reading from a </a:t>
            </a:r>
            <a:r>
              <a:rPr lang="en-US" sz="3000" dirty="0" err="1" smtClean="0">
                <a:latin typeface="Arial" charset="0"/>
              </a:rPr>
              <a:t>filec</a:t>
            </a:r>
            <a:r>
              <a:rPr lang="en-US" sz="3000" dirty="0" smtClean="0">
                <a:latin typeface="Arial" charset="0"/>
              </a:rPr>
              <a:t> </a:t>
            </a:r>
            <a:endParaRPr lang="en-US" sz="3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-21600000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21" grpId="1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Parameters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Syntax for a </a:t>
            </a:r>
            <a:r>
              <a:rPr lang="en-US" b="1" dirty="0" smtClean="0"/>
              <a:t>method</a:t>
            </a:r>
            <a:r>
              <a:rPr lang="en-US" dirty="0" smtClean="0"/>
              <a:t> </a:t>
            </a:r>
            <a:r>
              <a:rPr lang="en-US" b="1" dirty="0" smtClean="0"/>
              <a:t>definition</a:t>
            </a:r>
            <a:r>
              <a:rPr lang="en-US" dirty="0" smtClean="0"/>
              <a:t> that passes an array as the </a:t>
            </a:r>
            <a:r>
              <a:rPr lang="en-US" b="1" dirty="0" smtClean="0"/>
              <a:t>formal parameter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>
              <a:buFont typeface="Times" pitchFamily="18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	public static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ReturnType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	method(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DataType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[] parameter){ </a:t>
            </a:r>
            <a:b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	... </a:t>
            </a:r>
            <a:b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Parameters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GB" dirty="0" smtClean="0"/>
              <a:t>Add </a:t>
            </a:r>
            <a:r>
              <a:rPr lang="en-GB" b="1" dirty="0" smtClean="0"/>
              <a:t>square brackets </a:t>
            </a:r>
            <a:r>
              <a:rPr lang="en-GB" dirty="0" smtClean="0"/>
              <a:t>after </a:t>
            </a:r>
            <a:br>
              <a:rPr lang="en-GB" dirty="0" smtClean="0"/>
            </a:br>
            <a:r>
              <a:rPr lang="en-GB" dirty="0" smtClean="0"/>
              <a:t>data type of formal parameter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95589" name="Picture 9" descr="C:\Documents and Settings\LCC\Local Settings\Temporary Internet Files\Content.IE5\ZG3XII2V\MCj01047460000[1].wm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00800" y="2571750"/>
            <a:ext cx="1823314" cy="1695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Parameters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7772400" cy="3257550"/>
          </a:xfrm>
        </p:spPr>
        <p:txBody>
          <a:bodyPr/>
          <a:lstStyle/>
          <a:p>
            <a:pPr eaLnBrk="1" hangingPunct="1"/>
            <a:r>
              <a:rPr lang="en-US" dirty="0" smtClean="0"/>
              <a:t>Variables </a:t>
            </a:r>
            <a:r>
              <a:rPr lang="en-GB" b="1" dirty="0" err="1" smtClean="0"/>
              <a:t>arrayName</a:t>
            </a:r>
            <a:r>
              <a:rPr lang="en-GB" dirty="0" smtClean="0"/>
              <a:t> &amp; </a:t>
            </a:r>
            <a:r>
              <a:rPr lang="en-GB" b="1" dirty="0" smtClean="0"/>
              <a:t>parameter</a:t>
            </a:r>
            <a:r>
              <a:rPr lang="en-GB" dirty="0" smtClean="0"/>
              <a:t> point to (reference) the same array</a:t>
            </a:r>
            <a:endParaRPr lang="en-US" dirty="0" smtClean="0"/>
          </a:p>
          <a:p>
            <a:pPr eaLnBrk="1" hangingPunct="1"/>
            <a:r>
              <a:rPr lang="en-US" dirty="0" smtClean="0"/>
              <a:t>Method call</a:t>
            </a:r>
          </a:p>
          <a:p>
            <a:pPr eaLnBrk="1" hangingPunct="1">
              <a:buFont typeface="Times" pitchFamily="18" charset="0"/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	method(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</a:rPr>
              <a:t>arrayName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dirty="0" smtClean="0"/>
              <a:t>Method definition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>
              <a:buFont typeface="Times" pitchFamily="18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	public static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ReturnType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	method(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DataType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[] parameter){ </a:t>
            </a:r>
            <a:b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	... </a:t>
            </a:r>
            <a:b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96615" name="Picture 10" descr="C:\Documents and Settings\LCC\Local Settings\Temporary Internet Files\Content.IE5\ONI4EQ9J\MCj041251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7864" y="2228850"/>
            <a:ext cx="566737" cy="70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6616" name="Picture 11" descr="C:\Documents and Settings\LCC\Local Settings\Temporary Internet Files\Content.IE5\K8Y4WP49\MCj042485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2228850"/>
            <a:ext cx="70485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6617" name="Picture 14" descr="C:\Documents and Settings\LCC\Local Settings\Temporary Internet Files\Content.IE5\ONI4EQ9J\MCj0234008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2228851"/>
            <a:ext cx="533400" cy="76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6618" name="Picture 15" descr="C:\Documents and Settings\LCC\Local Settings\Temporary Internet Files\Content.IE5\K8Y4WP49\MCj0291058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2171700"/>
            <a:ext cx="5715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6619" name="AutoShape 11"/>
          <p:cNvSpPr>
            <a:spLocks noChangeArrowheads="1"/>
          </p:cNvSpPr>
          <p:nvPr/>
        </p:nvSpPr>
        <p:spPr bwMode="auto">
          <a:xfrm>
            <a:off x="4191000" y="2171700"/>
            <a:ext cx="1447800" cy="514350"/>
          </a:xfrm>
          <a:custGeom>
            <a:avLst/>
            <a:gdLst>
              <a:gd name="T0" fmla="*/ 1013862 w 21600"/>
              <a:gd name="T1" fmla="*/ 0 h 21600"/>
              <a:gd name="T2" fmla="*/ 1013862 w 21600"/>
              <a:gd name="T3" fmla="*/ 386017 h 21600"/>
              <a:gd name="T4" fmla="*/ 216969 w 21600"/>
              <a:gd name="T5" fmla="*/ 685800 h 21600"/>
              <a:gd name="T6" fmla="*/ 14478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620" name="AutoShape 12"/>
          <p:cNvSpPr>
            <a:spLocks noChangeArrowheads="1"/>
          </p:cNvSpPr>
          <p:nvPr/>
        </p:nvSpPr>
        <p:spPr bwMode="auto">
          <a:xfrm>
            <a:off x="5791200" y="3028950"/>
            <a:ext cx="533400" cy="685800"/>
          </a:xfrm>
          <a:prstGeom prst="upArrow">
            <a:avLst>
              <a:gd name="adj1" fmla="val 50000"/>
              <a:gd name="adj2" fmla="val 4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966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1966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966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966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196619" grpId="0" animBg="1"/>
      <p:bldP spid="1966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Parameters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Method call is in the main() method</a:t>
            </a:r>
            <a:endParaRPr lang="en-US" b="1" smtClean="0"/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sz="2800" b="1" smtClean="0">
                <a:latin typeface="Courier New" pitchFamily="49" charset="0"/>
              </a:rPr>
              <a:t>	</a:t>
            </a:r>
            <a:r>
              <a:rPr lang="en-US" sz="2400" b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ArraysAndMethods.displayArray (stoogesNames);</a:t>
            </a:r>
            <a:endParaRPr lang="en-US" sz="2000" b="1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Method declaration is below the main() method</a:t>
            </a:r>
            <a:endParaRPr lang="en-US" b="1" smtClean="0"/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public static void displayArray(String [] anArray){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br>
              <a:rPr lang="en-US" sz="2400" b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//code to display an array                                                                                                                                                                                                                                              }</a:t>
            </a:r>
            <a:endParaRPr lang="en-US" sz="2000" b="1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endParaRPr lang="en-US" sz="1800" b="1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Debugger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A </a:t>
            </a:r>
            <a:r>
              <a:rPr lang="en-US" b="1" smtClean="0"/>
              <a:t>debugger</a:t>
            </a:r>
            <a:r>
              <a:rPr lang="en-US" smtClean="0"/>
              <a:t> is a tool that allows you to run your program step by step, one line of code at a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Also displays the </a:t>
            </a:r>
            <a:r>
              <a:rPr lang="en-US" b="1" smtClean="0"/>
              <a:t>value for each variable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Useful not only for finding bugs, but also understanding </a:t>
            </a:r>
            <a:br>
              <a:rPr lang="en-US" smtClean="0"/>
            </a:br>
            <a:r>
              <a:rPr lang="en-US" smtClean="0"/>
              <a:t>how methods work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98661" name="Picture 12" descr="C:\Documents and Settings\LCC\Local Settings\Temporary Internet Files\Content.IE5\K8Y4WP49\MCj03469070000[1].wm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086600" y="2120404"/>
            <a:ext cx="1295399" cy="1213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Debugger Instructions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b="1" dirty="0" smtClean="0"/>
              <a:t>Compile</a:t>
            </a:r>
            <a:r>
              <a:rPr lang="en-US" dirty="0" smtClean="0"/>
              <a:t> the program by pressing the </a:t>
            </a:r>
            <a:r>
              <a:rPr lang="en-US" b="1" dirty="0" smtClean="0">
                <a:solidFill>
                  <a:srgbClr val="33CC33"/>
                </a:solidFill>
              </a:rPr>
              <a:t>green plus button 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dirty="0" smtClean="0"/>
              <a:t>Set a </a:t>
            </a:r>
            <a:r>
              <a:rPr lang="en-US" b="1" dirty="0" smtClean="0"/>
              <a:t>breakpoint</a:t>
            </a:r>
            <a:r>
              <a:rPr lang="en-US" dirty="0" smtClean="0"/>
              <a:t> by moving the mouse to the left side of the screen and clicking the left mouse button</a:t>
            </a:r>
          </a:p>
          <a:p>
            <a:pPr marL="914400" lvl="1" indent="-514350" eaLnBrk="1" hangingPunct="1">
              <a:lnSpc>
                <a:spcPct val="80000"/>
              </a:lnSpc>
              <a:defRPr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red dot </a:t>
            </a:r>
            <a:r>
              <a:rPr lang="en-US" dirty="0" smtClean="0"/>
              <a:t>will remain on the screen</a:t>
            </a:r>
          </a:p>
        </p:txBody>
      </p:sp>
      <p:sp>
        <p:nvSpPr>
          <p:cNvPr id="6" name="Plus 5"/>
          <p:cNvSpPr/>
          <p:nvPr/>
        </p:nvSpPr>
        <p:spPr>
          <a:xfrm>
            <a:off x="6781800" y="1809750"/>
            <a:ext cx="990600" cy="742950"/>
          </a:xfrm>
          <a:prstGeom prst="mathPlus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620000" y="3486150"/>
            <a:ext cx="3048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84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160"/>
                            </p:stCondLst>
                            <p:childTnLst>
                              <p:par>
                                <p:cTn id="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Debugger Instructions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b="1" dirty="0" smtClean="0"/>
              <a:t>Compile</a:t>
            </a:r>
            <a:r>
              <a:rPr lang="en-US" dirty="0" smtClean="0"/>
              <a:t> the program by pressing the </a:t>
            </a:r>
            <a:r>
              <a:rPr lang="en-US" b="1" dirty="0" smtClean="0">
                <a:solidFill>
                  <a:srgbClr val="33CC33"/>
                </a:solidFill>
              </a:rPr>
              <a:t>green plus button 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dirty="0" smtClean="0"/>
              <a:t>Set a </a:t>
            </a:r>
            <a:r>
              <a:rPr lang="en-US" b="1" dirty="0" smtClean="0"/>
              <a:t>breakpoint</a:t>
            </a:r>
            <a:r>
              <a:rPr lang="en-US" dirty="0" smtClean="0"/>
              <a:t> by moving the mouse to the left side of the screen and clicking the left mouse button</a:t>
            </a:r>
          </a:p>
          <a:p>
            <a:pPr marL="914400" lvl="1" indent="-514350" eaLnBrk="1" hangingPunct="1">
              <a:lnSpc>
                <a:spcPct val="80000"/>
              </a:lnSpc>
              <a:defRPr/>
            </a:pPr>
            <a:r>
              <a:rPr lang="en-US" dirty="0" smtClean="0"/>
              <a:t>The breakpoint is where the debugger will start</a:t>
            </a:r>
          </a:p>
          <a:p>
            <a:pPr marL="914400" lvl="1" indent="-514350" eaLnBrk="1" hangingPunct="1">
              <a:lnSpc>
                <a:spcPct val="80000"/>
              </a:lnSpc>
              <a:defRPr/>
            </a:pPr>
            <a:r>
              <a:rPr lang="en-US" dirty="0" smtClean="0"/>
              <a:t>The breakpoint must be on a line that has executable code 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sp>
        <p:nvSpPr>
          <p:cNvPr id="6" name="Plus 5"/>
          <p:cNvSpPr/>
          <p:nvPr/>
        </p:nvSpPr>
        <p:spPr>
          <a:xfrm>
            <a:off x="6781800" y="1809750"/>
            <a:ext cx="990600" cy="742950"/>
          </a:xfrm>
          <a:prstGeom prst="mathPlus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Debugger Instructions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Rockwell" pitchFamily="18" charset="0"/>
              <a:buAutoNum type="arabicPeriod" startAt="3"/>
            </a:pPr>
            <a:r>
              <a:rPr lang="en-US" dirty="0" smtClean="0"/>
              <a:t>Run the </a:t>
            </a:r>
            <a:r>
              <a:rPr lang="en-US" b="1" dirty="0" smtClean="0"/>
              <a:t>debugger</a:t>
            </a:r>
            <a:r>
              <a:rPr lang="en-US" dirty="0" smtClean="0"/>
              <a:t> by pressing the </a:t>
            </a:r>
            <a:r>
              <a:rPr lang="en-US" b="1" dirty="0" smtClean="0"/>
              <a:t>ladybug</a:t>
            </a:r>
            <a:r>
              <a:rPr lang="en-US" dirty="0" smtClean="0"/>
              <a:t> button</a:t>
            </a:r>
          </a:p>
          <a:p>
            <a:pPr marL="514350" indent="-514350" eaLnBrk="1" hangingPunct="1">
              <a:lnSpc>
                <a:spcPct val="80000"/>
              </a:lnSpc>
              <a:buFont typeface="Rockwell" pitchFamily="18" charset="0"/>
              <a:buAutoNum type="arabicPeriod" startAt="3"/>
            </a:pPr>
            <a:r>
              <a:rPr lang="en-US" dirty="0" smtClean="0"/>
              <a:t>On the far left, a </a:t>
            </a:r>
            <a:r>
              <a:rPr lang="en-US" b="1" dirty="0" smtClean="0"/>
              <a:t>Debug </a:t>
            </a:r>
            <a:br>
              <a:rPr lang="en-US" b="1" dirty="0" smtClean="0"/>
            </a:br>
            <a:r>
              <a:rPr lang="en-US" b="1" dirty="0" smtClean="0"/>
              <a:t>window</a:t>
            </a:r>
            <a:r>
              <a:rPr lang="en-US" dirty="0" smtClean="0"/>
              <a:t> will appear</a:t>
            </a:r>
          </a:p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This has a list of the variables </a:t>
            </a:r>
            <a:br>
              <a:rPr lang="en-US" dirty="0" smtClean="0"/>
            </a:br>
            <a:r>
              <a:rPr lang="en-US" dirty="0" smtClean="0"/>
              <a:t>and their corresponding values</a:t>
            </a:r>
          </a:p>
          <a:p>
            <a:pPr marL="514350" indent="-514350" eaLnBrk="1" hangingPunct="1">
              <a:lnSpc>
                <a:spcPct val="80000"/>
              </a:lnSpc>
              <a:buFont typeface="Rockwell" pitchFamily="18" charset="0"/>
              <a:buAutoNum type="arabicPeriod" startAt="3"/>
            </a:pPr>
            <a:endParaRPr lang="en-US" dirty="0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00709" name="Picture 9" descr="C:\Documents and Settings\LCC\Local Settings\Temporary Internet Files\Content.IE5\K8Y4WP49\MCAN02531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8801" y="2971801"/>
            <a:ext cx="1558925" cy="124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 0.06666 L -0.35191 -0.1984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0" y="-1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Debugger Instructions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Rockwell" pitchFamily="18" charset="0"/>
              <a:buAutoNum type="arabicPeriod" startAt="3"/>
            </a:pPr>
            <a:r>
              <a:rPr lang="en-US" dirty="0" smtClean="0"/>
              <a:t>On the top left of the Debug window, press the </a:t>
            </a:r>
            <a:r>
              <a:rPr lang="en-US" b="1" dirty="0" smtClean="0">
                <a:solidFill>
                  <a:srgbClr val="0070C0"/>
                </a:solidFill>
              </a:rPr>
              <a:t>Arrow that Curves Right</a:t>
            </a:r>
          </a:p>
          <a:p>
            <a:pPr marL="914400" lvl="1" indent="-514350" eaLnBrk="1" hangingPunct="1">
              <a:lnSpc>
                <a:spcPct val="80000"/>
              </a:lnSpc>
            </a:pPr>
            <a:r>
              <a:rPr lang="en-US" dirty="0" smtClean="0"/>
              <a:t>This will step into </a:t>
            </a:r>
            <a:br>
              <a:rPr lang="en-US" dirty="0" smtClean="0"/>
            </a:br>
            <a:r>
              <a:rPr lang="en-US" dirty="0" smtClean="0"/>
              <a:t>each method</a:t>
            </a:r>
          </a:p>
          <a:p>
            <a:pPr marL="514350" indent="-514350" eaLnBrk="1" hangingPunct="1">
              <a:lnSpc>
                <a:spcPct val="80000"/>
              </a:lnSpc>
              <a:buFont typeface="Rockwell" pitchFamily="18" charset="0"/>
              <a:buAutoNum type="arabicPeriod" startAt="3"/>
            </a:pPr>
            <a:endParaRPr lang="en-US" dirty="0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sp>
        <p:nvSpPr>
          <p:cNvPr id="14" name="Bent Arrow 13"/>
          <p:cNvSpPr/>
          <p:nvPr/>
        </p:nvSpPr>
        <p:spPr>
          <a:xfrm rot="10800000" flipH="1">
            <a:off x="5715000" y="2419350"/>
            <a:ext cx="914400" cy="685800"/>
          </a:xfrm>
          <a:prstGeom prst="ben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32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Command Line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Programs can be run on UH UNIX using the command line interface 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b="1" dirty="0" smtClean="0"/>
              <a:t>command line </a:t>
            </a:r>
            <a:r>
              <a:rPr lang="en-US" dirty="0" smtClean="0"/>
              <a:t>is the line at the prompt on the UNIX shell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Commands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Text editor: </a:t>
            </a:r>
            <a:r>
              <a:rPr lang="en-US" b="1" dirty="0" err="1" smtClean="0">
                <a:latin typeface="Courier New" pitchFamily="49" charset="0"/>
              </a:rPr>
              <a:t>emacs</a:t>
            </a:r>
            <a:r>
              <a:rPr lang="en-US" b="1" dirty="0" smtClean="0">
                <a:latin typeface="Courier New" pitchFamily="49" charset="0"/>
              </a:rPr>
              <a:t> Program.java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Compiler: </a:t>
            </a:r>
            <a:r>
              <a:rPr lang="en-US" b="1" dirty="0" err="1" smtClean="0">
                <a:latin typeface="Courier New" pitchFamily="49" charset="0"/>
              </a:rPr>
              <a:t>javac</a:t>
            </a:r>
            <a:r>
              <a:rPr lang="en-US" b="1" dirty="0" smtClean="0">
                <a:latin typeface="Courier New" pitchFamily="49" charset="0"/>
              </a:rPr>
              <a:t> Program.java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Interpreter: </a:t>
            </a:r>
            <a:r>
              <a:rPr lang="en-US" b="1" dirty="0" smtClean="0">
                <a:latin typeface="Courier New" pitchFamily="49" charset="0"/>
              </a:rPr>
              <a:t>java Program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42699" name="Picture 11" descr="MCAN00188_0000[1]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172200" y="2571751"/>
            <a:ext cx="1447800" cy="76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96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6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</a:t>
            </a:r>
          </a:p>
        </p:txBody>
      </p:sp>
      <p:sp>
        <p:nvSpPr>
          <p:cNvPr id="5157" name="Rectangle 3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 dirty="0" smtClean="0"/>
              <a:t>ICS 211: Introduction to </a:t>
            </a:r>
            <a:br>
              <a:rPr lang="en-US" sz="3000" dirty="0" smtClean="0"/>
            </a:br>
            <a:r>
              <a:rPr lang="en-US" sz="3000" dirty="0" smtClean="0"/>
              <a:t>Computer Science II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William </a:t>
            </a:r>
            <a:r>
              <a:rPr lang="en-US" dirty="0" err="1" smtClean="0"/>
              <a:t>Albritton</a:t>
            </a:r>
            <a:endParaRPr lang="en-US" dirty="0" smtClean="0"/>
          </a:p>
          <a:p>
            <a:pPr lvl="2" eaLnBrk="1" hangingPunct="1">
              <a:lnSpc>
                <a:spcPts val="3000"/>
              </a:lnSpc>
              <a:spcBef>
                <a:spcPts val="200"/>
              </a:spcBef>
            </a:pPr>
            <a:r>
              <a:rPr lang="en-US" dirty="0" smtClean="0"/>
              <a:t>Leeward Community College</a:t>
            </a:r>
          </a:p>
          <a:p>
            <a:pPr lvl="2" eaLnBrk="1" hangingPunct="1">
              <a:lnSpc>
                <a:spcPts val="3000"/>
              </a:lnSpc>
            </a:pPr>
            <a:r>
              <a:rPr lang="en-US" dirty="0" smtClean="0"/>
              <a:t>Mathematics and Natural Sciences Division</a:t>
            </a:r>
          </a:p>
          <a:p>
            <a:pPr lvl="2" eaLnBrk="1" hangingPunct="1">
              <a:lnSpc>
                <a:spcPts val="3000"/>
              </a:lnSpc>
            </a:pPr>
            <a:r>
              <a:rPr lang="en-US" dirty="0" smtClean="0"/>
              <a:t>Information and Computer Sciences Department</a:t>
            </a: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5943601" y="1371600"/>
            <a:ext cx="1566863" cy="1157288"/>
            <a:chOff x="2880" y="624"/>
            <a:chExt cx="2194" cy="2159"/>
          </a:xfrm>
        </p:grpSpPr>
        <p:sp>
          <p:nvSpPr>
            <p:cNvPr id="8197" name="AutoShape 6"/>
            <p:cNvSpPr>
              <a:spLocks noChangeAspect="1" noChangeArrowheads="1" noTextEdit="1"/>
            </p:cNvSpPr>
            <p:nvPr/>
          </p:nvSpPr>
          <p:spPr bwMode="auto">
            <a:xfrm>
              <a:off x="2880" y="624"/>
              <a:ext cx="2194" cy="2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8" name="Freeform 8"/>
            <p:cNvSpPr>
              <a:spLocks/>
            </p:cNvSpPr>
            <p:nvPr/>
          </p:nvSpPr>
          <p:spPr bwMode="auto">
            <a:xfrm>
              <a:off x="2929" y="707"/>
              <a:ext cx="2092" cy="1482"/>
            </a:xfrm>
            <a:custGeom>
              <a:avLst/>
              <a:gdLst>
                <a:gd name="T0" fmla="*/ 1 w 4183"/>
                <a:gd name="T1" fmla="*/ 0 h 2965"/>
                <a:gd name="T2" fmla="*/ 130 w 4183"/>
                <a:gd name="T3" fmla="*/ 0 h 2965"/>
                <a:gd name="T4" fmla="*/ 131 w 4183"/>
                <a:gd name="T5" fmla="*/ 92 h 2965"/>
                <a:gd name="T6" fmla="*/ 0 w 4183"/>
                <a:gd name="T7" fmla="*/ 90 h 2965"/>
                <a:gd name="T8" fmla="*/ 1 w 4183"/>
                <a:gd name="T9" fmla="*/ 0 h 2965"/>
                <a:gd name="T10" fmla="*/ 1 w 4183"/>
                <a:gd name="T11" fmla="*/ 0 h 29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83"/>
                <a:gd name="T19" fmla="*/ 0 h 2965"/>
                <a:gd name="T20" fmla="*/ 4183 w 4183"/>
                <a:gd name="T21" fmla="*/ 2965 h 29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83" h="2965">
                  <a:moveTo>
                    <a:pt x="28" y="8"/>
                  </a:moveTo>
                  <a:lnTo>
                    <a:pt x="4137" y="0"/>
                  </a:lnTo>
                  <a:lnTo>
                    <a:pt x="4183" y="2965"/>
                  </a:lnTo>
                  <a:lnTo>
                    <a:pt x="0" y="2892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2D9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Freeform 9"/>
            <p:cNvSpPr>
              <a:spLocks/>
            </p:cNvSpPr>
            <p:nvPr/>
          </p:nvSpPr>
          <p:spPr bwMode="auto">
            <a:xfrm>
              <a:off x="3584" y="1406"/>
              <a:ext cx="1441" cy="1307"/>
            </a:xfrm>
            <a:custGeom>
              <a:avLst/>
              <a:gdLst>
                <a:gd name="T0" fmla="*/ 40 w 2880"/>
                <a:gd name="T1" fmla="*/ 0 h 2612"/>
                <a:gd name="T2" fmla="*/ 53 w 2880"/>
                <a:gd name="T3" fmla="*/ 3 h 2612"/>
                <a:gd name="T4" fmla="*/ 70 w 2880"/>
                <a:gd name="T5" fmla="*/ 16 h 2612"/>
                <a:gd name="T6" fmla="*/ 81 w 2880"/>
                <a:gd name="T7" fmla="*/ 16 h 2612"/>
                <a:gd name="T8" fmla="*/ 89 w 2880"/>
                <a:gd name="T9" fmla="*/ 23 h 2612"/>
                <a:gd name="T10" fmla="*/ 91 w 2880"/>
                <a:gd name="T11" fmla="*/ 82 h 2612"/>
                <a:gd name="T12" fmla="*/ 0 w 2880"/>
                <a:gd name="T13" fmla="*/ 82 h 2612"/>
                <a:gd name="T14" fmla="*/ 2 w 2880"/>
                <a:gd name="T15" fmla="*/ 28 h 2612"/>
                <a:gd name="T16" fmla="*/ 35 w 2880"/>
                <a:gd name="T17" fmla="*/ 1 h 2612"/>
                <a:gd name="T18" fmla="*/ 40 w 2880"/>
                <a:gd name="T19" fmla="*/ 0 h 2612"/>
                <a:gd name="T20" fmla="*/ 40 w 2880"/>
                <a:gd name="T21" fmla="*/ 0 h 26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80"/>
                <a:gd name="T34" fmla="*/ 0 h 2612"/>
                <a:gd name="T35" fmla="*/ 2880 w 2880"/>
                <a:gd name="T36" fmla="*/ 2612 h 26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80" h="2612">
                  <a:moveTo>
                    <a:pt x="1276" y="0"/>
                  </a:moveTo>
                  <a:lnTo>
                    <a:pt x="1690" y="93"/>
                  </a:lnTo>
                  <a:lnTo>
                    <a:pt x="2209" y="494"/>
                  </a:lnTo>
                  <a:lnTo>
                    <a:pt x="2565" y="502"/>
                  </a:lnTo>
                  <a:lnTo>
                    <a:pt x="2835" y="713"/>
                  </a:lnTo>
                  <a:lnTo>
                    <a:pt x="2880" y="2612"/>
                  </a:lnTo>
                  <a:lnTo>
                    <a:pt x="0" y="2612"/>
                  </a:lnTo>
                  <a:lnTo>
                    <a:pt x="59" y="865"/>
                  </a:lnTo>
                  <a:lnTo>
                    <a:pt x="1110" y="28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D1CF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Freeform 10"/>
            <p:cNvSpPr>
              <a:spLocks/>
            </p:cNvSpPr>
            <p:nvPr/>
          </p:nvSpPr>
          <p:spPr bwMode="auto">
            <a:xfrm>
              <a:off x="2946" y="911"/>
              <a:ext cx="1861" cy="1438"/>
            </a:xfrm>
            <a:custGeom>
              <a:avLst/>
              <a:gdLst>
                <a:gd name="T0" fmla="*/ 55 w 3723"/>
                <a:gd name="T1" fmla="*/ 65 h 2877"/>
                <a:gd name="T2" fmla="*/ 57 w 3723"/>
                <a:gd name="T3" fmla="*/ 71 h 2877"/>
                <a:gd name="T4" fmla="*/ 63 w 3723"/>
                <a:gd name="T5" fmla="*/ 66 h 2877"/>
                <a:gd name="T6" fmla="*/ 64 w 3723"/>
                <a:gd name="T7" fmla="*/ 70 h 2877"/>
                <a:gd name="T8" fmla="*/ 68 w 3723"/>
                <a:gd name="T9" fmla="*/ 70 h 2877"/>
                <a:gd name="T10" fmla="*/ 66 w 3723"/>
                <a:gd name="T11" fmla="*/ 76 h 2877"/>
                <a:gd name="T12" fmla="*/ 72 w 3723"/>
                <a:gd name="T13" fmla="*/ 77 h 2877"/>
                <a:gd name="T14" fmla="*/ 74 w 3723"/>
                <a:gd name="T15" fmla="*/ 74 h 2877"/>
                <a:gd name="T16" fmla="*/ 75 w 3723"/>
                <a:gd name="T17" fmla="*/ 75 h 2877"/>
                <a:gd name="T18" fmla="*/ 76 w 3723"/>
                <a:gd name="T19" fmla="*/ 79 h 2877"/>
                <a:gd name="T20" fmla="*/ 80 w 3723"/>
                <a:gd name="T21" fmla="*/ 79 h 2877"/>
                <a:gd name="T22" fmla="*/ 81 w 3723"/>
                <a:gd name="T23" fmla="*/ 75 h 2877"/>
                <a:gd name="T24" fmla="*/ 86 w 3723"/>
                <a:gd name="T25" fmla="*/ 75 h 2877"/>
                <a:gd name="T26" fmla="*/ 88 w 3723"/>
                <a:gd name="T27" fmla="*/ 77 h 2877"/>
                <a:gd name="T28" fmla="*/ 91 w 3723"/>
                <a:gd name="T29" fmla="*/ 77 h 2877"/>
                <a:gd name="T30" fmla="*/ 89 w 3723"/>
                <a:gd name="T31" fmla="*/ 80 h 2877"/>
                <a:gd name="T32" fmla="*/ 90 w 3723"/>
                <a:gd name="T33" fmla="*/ 85 h 2877"/>
                <a:gd name="T34" fmla="*/ 93 w 3723"/>
                <a:gd name="T35" fmla="*/ 84 h 2877"/>
                <a:gd name="T36" fmla="*/ 94 w 3723"/>
                <a:gd name="T37" fmla="*/ 88 h 2877"/>
                <a:gd name="T38" fmla="*/ 100 w 3723"/>
                <a:gd name="T39" fmla="*/ 87 h 2877"/>
                <a:gd name="T40" fmla="*/ 105 w 3723"/>
                <a:gd name="T41" fmla="*/ 89 h 2877"/>
                <a:gd name="T42" fmla="*/ 108 w 3723"/>
                <a:gd name="T43" fmla="*/ 85 h 2877"/>
                <a:gd name="T44" fmla="*/ 107 w 3723"/>
                <a:gd name="T45" fmla="*/ 80 h 2877"/>
                <a:gd name="T46" fmla="*/ 112 w 3723"/>
                <a:gd name="T47" fmla="*/ 80 h 2877"/>
                <a:gd name="T48" fmla="*/ 113 w 3723"/>
                <a:gd name="T49" fmla="*/ 74 h 2877"/>
                <a:gd name="T50" fmla="*/ 110 w 3723"/>
                <a:gd name="T51" fmla="*/ 69 h 2877"/>
                <a:gd name="T52" fmla="*/ 105 w 3723"/>
                <a:gd name="T53" fmla="*/ 69 h 2877"/>
                <a:gd name="T54" fmla="*/ 106 w 3723"/>
                <a:gd name="T55" fmla="*/ 66 h 2877"/>
                <a:gd name="T56" fmla="*/ 106 w 3723"/>
                <a:gd name="T57" fmla="*/ 63 h 2877"/>
                <a:gd name="T58" fmla="*/ 107 w 3723"/>
                <a:gd name="T59" fmla="*/ 60 h 2877"/>
                <a:gd name="T60" fmla="*/ 113 w 3723"/>
                <a:gd name="T61" fmla="*/ 63 h 2877"/>
                <a:gd name="T62" fmla="*/ 116 w 3723"/>
                <a:gd name="T63" fmla="*/ 59 h 2877"/>
                <a:gd name="T64" fmla="*/ 112 w 3723"/>
                <a:gd name="T65" fmla="*/ 55 h 2877"/>
                <a:gd name="T66" fmla="*/ 113 w 3723"/>
                <a:gd name="T67" fmla="*/ 51 h 2877"/>
                <a:gd name="T68" fmla="*/ 108 w 3723"/>
                <a:gd name="T69" fmla="*/ 48 h 2877"/>
                <a:gd name="T70" fmla="*/ 101 w 3723"/>
                <a:gd name="T71" fmla="*/ 51 h 2877"/>
                <a:gd name="T72" fmla="*/ 98 w 3723"/>
                <a:gd name="T73" fmla="*/ 48 h 2877"/>
                <a:gd name="T74" fmla="*/ 104 w 3723"/>
                <a:gd name="T75" fmla="*/ 48 h 2877"/>
                <a:gd name="T76" fmla="*/ 105 w 3723"/>
                <a:gd name="T77" fmla="*/ 46 h 2877"/>
                <a:gd name="T78" fmla="*/ 101 w 3723"/>
                <a:gd name="T79" fmla="*/ 41 h 2877"/>
                <a:gd name="T80" fmla="*/ 97 w 3723"/>
                <a:gd name="T81" fmla="*/ 42 h 2877"/>
                <a:gd name="T82" fmla="*/ 96 w 3723"/>
                <a:gd name="T83" fmla="*/ 39 h 2877"/>
                <a:gd name="T84" fmla="*/ 89 w 3723"/>
                <a:gd name="T85" fmla="*/ 37 h 2877"/>
                <a:gd name="T86" fmla="*/ 83 w 3723"/>
                <a:gd name="T87" fmla="*/ 39 h 2877"/>
                <a:gd name="T88" fmla="*/ 79 w 3723"/>
                <a:gd name="T89" fmla="*/ 38 h 2877"/>
                <a:gd name="T90" fmla="*/ 85 w 3723"/>
                <a:gd name="T91" fmla="*/ 36 h 2877"/>
                <a:gd name="T92" fmla="*/ 86 w 3723"/>
                <a:gd name="T93" fmla="*/ 35 h 2877"/>
                <a:gd name="T94" fmla="*/ 83 w 3723"/>
                <a:gd name="T95" fmla="*/ 28 h 2877"/>
                <a:gd name="T96" fmla="*/ 77 w 3723"/>
                <a:gd name="T97" fmla="*/ 27 h 2877"/>
                <a:gd name="T98" fmla="*/ 82 w 3723"/>
                <a:gd name="T99" fmla="*/ 26 h 2877"/>
                <a:gd name="T100" fmla="*/ 82 w 3723"/>
                <a:gd name="T101" fmla="*/ 21 h 2877"/>
                <a:gd name="T102" fmla="*/ 77 w 3723"/>
                <a:gd name="T103" fmla="*/ 14 h 2877"/>
                <a:gd name="T104" fmla="*/ 69 w 3723"/>
                <a:gd name="T105" fmla="*/ 14 h 2877"/>
                <a:gd name="T106" fmla="*/ 61 w 3723"/>
                <a:gd name="T107" fmla="*/ 7 h 2877"/>
                <a:gd name="T108" fmla="*/ 51 w 3723"/>
                <a:gd name="T109" fmla="*/ 6 h 2877"/>
                <a:gd name="T110" fmla="*/ 45 w 3723"/>
                <a:gd name="T111" fmla="*/ 0 h 2877"/>
                <a:gd name="T112" fmla="*/ 28 w 3723"/>
                <a:gd name="T113" fmla="*/ 0 h 2877"/>
                <a:gd name="T114" fmla="*/ 19 w 3723"/>
                <a:gd name="T115" fmla="*/ 2 h 2877"/>
                <a:gd name="T116" fmla="*/ 11 w 3723"/>
                <a:gd name="T117" fmla="*/ 2 h 2877"/>
                <a:gd name="T118" fmla="*/ 0 w 3723"/>
                <a:gd name="T119" fmla="*/ 9 h 2877"/>
                <a:gd name="T120" fmla="*/ 55 w 3723"/>
                <a:gd name="T121" fmla="*/ 65 h 2877"/>
                <a:gd name="T122" fmla="*/ 55 w 3723"/>
                <a:gd name="T123" fmla="*/ 65 h 287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723"/>
                <a:gd name="T187" fmla="*/ 0 h 2877"/>
                <a:gd name="T188" fmla="*/ 3723 w 3723"/>
                <a:gd name="T189" fmla="*/ 2877 h 287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723" h="2877">
                  <a:moveTo>
                    <a:pt x="1778" y="2084"/>
                  </a:moveTo>
                  <a:lnTo>
                    <a:pt x="1835" y="2280"/>
                  </a:lnTo>
                  <a:lnTo>
                    <a:pt x="2017" y="2134"/>
                  </a:lnTo>
                  <a:lnTo>
                    <a:pt x="2067" y="2259"/>
                  </a:lnTo>
                  <a:lnTo>
                    <a:pt x="2177" y="2259"/>
                  </a:lnTo>
                  <a:lnTo>
                    <a:pt x="2133" y="2449"/>
                  </a:lnTo>
                  <a:lnTo>
                    <a:pt x="2316" y="2470"/>
                  </a:lnTo>
                  <a:lnTo>
                    <a:pt x="2381" y="2390"/>
                  </a:lnTo>
                  <a:lnTo>
                    <a:pt x="2426" y="2411"/>
                  </a:lnTo>
                  <a:lnTo>
                    <a:pt x="2439" y="2529"/>
                  </a:lnTo>
                  <a:lnTo>
                    <a:pt x="2578" y="2537"/>
                  </a:lnTo>
                  <a:lnTo>
                    <a:pt x="2612" y="2411"/>
                  </a:lnTo>
                  <a:lnTo>
                    <a:pt x="2768" y="2419"/>
                  </a:lnTo>
                  <a:lnTo>
                    <a:pt x="2833" y="2483"/>
                  </a:lnTo>
                  <a:lnTo>
                    <a:pt x="2934" y="2483"/>
                  </a:lnTo>
                  <a:lnTo>
                    <a:pt x="2875" y="2588"/>
                  </a:lnTo>
                  <a:lnTo>
                    <a:pt x="2905" y="2732"/>
                  </a:lnTo>
                  <a:lnTo>
                    <a:pt x="2985" y="2694"/>
                  </a:lnTo>
                  <a:lnTo>
                    <a:pt x="3023" y="2839"/>
                  </a:lnTo>
                  <a:lnTo>
                    <a:pt x="3219" y="2812"/>
                  </a:lnTo>
                  <a:lnTo>
                    <a:pt x="3386" y="2877"/>
                  </a:lnTo>
                  <a:lnTo>
                    <a:pt x="3466" y="2727"/>
                  </a:lnTo>
                  <a:lnTo>
                    <a:pt x="3453" y="2580"/>
                  </a:lnTo>
                  <a:lnTo>
                    <a:pt x="3597" y="2571"/>
                  </a:lnTo>
                  <a:lnTo>
                    <a:pt x="3635" y="2383"/>
                  </a:lnTo>
                  <a:lnTo>
                    <a:pt x="3533" y="2221"/>
                  </a:lnTo>
                  <a:lnTo>
                    <a:pt x="3373" y="2215"/>
                  </a:lnTo>
                  <a:lnTo>
                    <a:pt x="3415" y="2122"/>
                  </a:lnTo>
                  <a:lnTo>
                    <a:pt x="3394" y="2031"/>
                  </a:lnTo>
                  <a:lnTo>
                    <a:pt x="3453" y="1930"/>
                  </a:lnTo>
                  <a:lnTo>
                    <a:pt x="3618" y="2018"/>
                  </a:lnTo>
                  <a:lnTo>
                    <a:pt x="3723" y="1900"/>
                  </a:lnTo>
                  <a:lnTo>
                    <a:pt x="3590" y="1772"/>
                  </a:lnTo>
                  <a:lnTo>
                    <a:pt x="3635" y="1641"/>
                  </a:lnTo>
                  <a:lnTo>
                    <a:pt x="3466" y="1557"/>
                  </a:lnTo>
                  <a:lnTo>
                    <a:pt x="3249" y="1641"/>
                  </a:lnTo>
                  <a:lnTo>
                    <a:pt x="3162" y="1557"/>
                  </a:lnTo>
                  <a:lnTo>
                    <a:pt x="3343" y="1544"/>
                  </a:lnTo>
                  <a:lnTo>
                    <a:pt x="3386" y="1472"/>
                  </a:lnTo>
                  <a:lnTo>
                    <a:pt x="3234" y="1333"/>
                  </a:lnTo>
                  <a:lnTo>
                    <a:pt x="3131" y="1348"/>
                  </a:lnTo>
                  <a:lnTo>
                    <a:pt x="3078" y="1274"/>
                  </a:lnTo>
                  <a:lnTo>
                    <a:pt x="2848" y="1189"/>
                  </a:lnTo>
                  <a:lnTo>
                    <a:pt x="2658" y="1261"/>
                  </a:lnTo>
                  <a:lnTo>
                    <a:pt x="2557" y="1223"/>
                  </a:lnTo>
                  <a:lnTo>
                    <a:pt x="2723" y="1181"/>
                  </a:lnTo>
                  <a:lnTo>
                    <a:pt x="2782" y="1124"/>
                  </a:lnTo>
                  <a:lnTo>
                    <a:pt x="2658" y="926"/>
                  </a:lnTo>
                  <a:lnTo>
                    <a:pt x="2474" y="875"/>
                  </a:lnTo>
                  <a:lnTo>
                    <a:pt x="2645" y="852"/>
                  </a:lnTo>
                  <a:lnTo>
                    <a:pt x="2645" y="677"/>
                  </a:lnTo>
                  <a:lnTo>
                    <a:pt x="2468" y="474"/>
                  </a:lnTo>
                  <a:lnTo>
                    <a:pt x="2228" y="466"/>
                  </a:lnTo>
                  <a:lnTo>
                    <a:pt x="1974" y="234"/>
                  </a:lnTo>
                  <a:lnTo>
                    <a:pt x="1652" y="194"/>
                  </a:lnTo>
                  <a:lnTo>
                    <a:pt x="1464" y="14"/>
                  </a:lnTo>
                  <a:lnTo>
                    <a:pt x="915" y="0"/>
                  </a:lnTo>
                  <a:lnTo>
                    <a:pt x="639" y="90"/>
                  </a:lnTo>
                  <a:lnTo>
                    <a:pt x="377" y="72"/>
                  </a:lnTo>
                  <a:lnTo>
                    <a:pt x="0" y="306"/>
                  </a:lnTo>
                  <a:lnTo>
                    <a:pt x="1778" y="2084"/>
                  </a:lnTo>
                  <a:close/>
                </a:path>
              </a:pathLst>
            </a:custGeom>
            <a:solidFill>
              <a:srgbClr val="5C5C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Freeform 11"/>
            <p:cNvSpPr>
              <a:spLocks/>
            </p:cNvSpPr>
            <p:nvPr/>
          </p:nvSpPr>
          <p:spPr bwMode="auto">
            <a:xfrm>
              <a:off x="2947" y="1188"/>
              <a:ext cx="1061" cy="1533"/>
            </a:xfrm>
            <a:custGeom>
              <a:avLst/>
              <a:gdLst>
                <a:gd name="T0" fmla="*/ 61 w 2122"/>
                <a:gd name="T1" fmla="*/ 46 h 3066"/>
                <a:gd name="T2" fmla="*/ 49 w 2122"/>
                <a:gd name="T3" fmla="*/ 52 h 3066"/>
                <a:gd name="T4" fmla="*/ 44 w 2122"/>
                <a:gd name="T5" fmla="*/ 67 h 3066"/>
                <a:gd name="T6" fmla="*/ 44 w 2122"/>
                <a:gd name="T7" fmla="*/ 80 h 3066"/>
                <a:gd name="T8" fmla="*/ 48 w 2122"/>
                <a:gd name="T9" fmla="*/ 96 h 3066"/>
                <a:gd name="T10" fmla="*/ 1 w 2122"/>
                <a:gd name="T11" fmla="*/ 96 h 3066"/>
                <a:gd name="T12" fmla="*/ 0 w 2122"/>
                <a:gd name="T13" fmla="*/ 12 h 3066"/>
                <a:gd name="T14" fmla="*/ 42 w 2122"/>
                <a:gd name="T15" fmla="*/ 0 h 3066"/>
                <a:gd name="T16" fmla="*/ 67 w 2122"/>
                <a:gd name="T17" fmla="*/ 27 h 3066"/>
                <a:gd name="T18" fmla="*/ 61 w 2122"/>
                <a:gd name="T19" fmla="*/ 46 h 3066"/>
                <a:gd name="T20" fmla="*/ 61 w 2122"/>
                <a:gd name="T21" fmla="*/ 46 h 30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22"/>
                <a:gd name="T34" fmla="*/ 0 h 3066"/>
                <a:gd name="T35" fmla="*/ 2122 w 2122"/>
                <a:gd name="T36" fmla="*/ 3066 h 30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22" h="3066">
                  <a:moveTo>
                    <a:pt x="1939" y="1443"/>
                  </a:moveTo>
                  <a:lnTo>
                    <a:pt x="1576" y="1661"/>
                  </a:lnTo>
                  <a:lnTo>
                    <a:pt x="1405" y="2127"/>
                  </a:lnTo>
                  <a:lnTo>
                    <a:pt x="1392" y="2555"/>
                  </a:lnTo>
                  <a:lnTo>
                    <a:pt x="1538" y="3066"/>
                  </a:lnTo>
                  <a:lnTo>
                    <a:pt x="6" y="3066"/>
                  </a:lnTo>
                  <a:lnTo>
                    <a:pt x="0" y="378"/>
                  </a:lnTo>
                  <a:lnTo>
                    <a:pt x="1354" y="0"/>
                  </a:lnTo>
                  <a:lnTo>
                    <a:pt x="2122" y="859"/>
                  </a:lnTo>
                  <a:lnTo>
                    <a:pt x="1939" y="1443"/>
                  </a:lnTo>
                  <a:close/>
                </a:path>
              </a:pathLst>
            </a:custGeom>
            <a:solidFill>
              <a:srgbClr val="00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Freeform 12"/>
            <p:cNvSpPr>
              <a:spLocks/>
            </p:cNvSpPr>
            <p:nvPr/>
          </p:nvSpPr>
          <p:spPr bwMode="auto">
            <a:xfrm>
              <a:off x="3341" y="1631"/>
              <a:ext cx="467" cy="1082"/>
            </a:xfrm>
            <a:custGeom>
              <a:avLst/>
              <a:gdLst>
                <a:gd name="T0" fmla="*/ 29 w 934"/>
                <a:gd name="T1" fmla="*/ 6 h 2163"/>
                <a:gd name="T2" fmla="*/ 17 w 934"/>
                <a:gd name="T3" fmla="*/ 8 h 2163"/>
                <a:gd name="T4" fmla="*/ 7 w 934"/>
                <a:gd name="T5" fmla="*/ 21 h 2163"/>
                <a:gd name="T6" fmla="*/ 6 w 934"/>
                <a:gd name="T7" fmla="*/ 36 h 2163"/>
                <a:gd name="T8" fmla="*/ 10 w 934"/>
                <a:gd name="T9" fmla="*/ 55 h 2163"/>
                <a:gd name="T10" fmla="*/ 15 w 934"/>
                <a:gd name="T11" fmla="*/ 67 h 2163"/>
                <a:gd name="T12" fmla="*/ 10 w 934"/>
                <a:gd name="T13" fmla="*/ 68 h 2163"/>
                <a:gd name="T14" fmla="*/ 2 w 934"/>
                <a:gd name="T15" fmla="*/ 54 h 2163"/>
                <a:gd name="T16" fmla="*/ 0 w 934"/>
                <a:gd name="T17" fmla="*/ 39 h 2163"/>
                <a:gd name="T18" fmla="*/ 2 w 934"/>
                <a:gd name="T19" fmla="*/ 20 h 2163"/>
                <a:gd name="T20" fmla="*/ 13 w 934"/>
                <a:gd name="T21" fmla="*/ 4 h 2163"/>
                <a:gd name="T22" fmla="*/ 29 w 934"/>
                <a:gd name="T23" fmla="*/ 0 h 2163"/>
                <a:gd name="T24" fmla="*/ 29 w 934"/>
                <a:gd name="T25" fmla="*/ 6 h 2163"/>
                <a:gd name="T26" fmla="*/ 29 w 934"/>
                <a:gd name="T27" fmla="*/ 6 h 216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34"/>
                <a:gd name="T43" fmla="*/ 0 h 2163"/>
                <a:gd name="T44" fmla="*/ 934 w 934"/>
                <a:gd name="T45" fmla="*/ 2163 h 216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34" h="2163">
                  <a:moveTo>
                    <a:pt x="934" y="192"/>
                  </a:moveTo>
                  <a:lnTo>
                    <a:pt x="540" y="256"/>
                  </a:lnTo>
                  <a:lnTo>
                    <a:pt x="224" y="671"/>
                  </a:lnTo>
                  <a:lnTo>
                    <a:pt x="185" y="1131"/>
                  </a:lnTo>
                  <a:lnTo>
                    <a:pt x="297" y="1756"/>
                  </a:lnTo>
                  <a:lnTo>
                    <a:pt x="481" y="2137"/>
                  </a:lnTo>
                  <a:lnTo>
                    <a:pt x="289" y="2163"/>
                  </a:lnTo>
                  <a:lnTo>
                    <a:pt x="59" y="1701"/>
                  </a:lnTo>
                  <a:lnTo>
                    <a:pt x="0" y="1247"/>
                  </a:lnTo>
                  <a:lnTo>
                    <a:pt x="34" y="629"/>
                  </a:lnTo>
                  <a:lnTo>
                    <a:pt x="407" y="117"/>
                  </a:lnTo>
                  <a:lnTo>
                    <a:pt x="916" y="0"/>
                  </a:lnTo>
                  <a:lnTo>
                    <a:pt x="934" y="192"/>
                  </a:lnTo>
                  <a:close/>
                </a:path>
              </a:pathLst>
            </a:custGeom>
            <a:solidFill>
              <a:srgbClr val="006E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Freeform 13"/>
            <p:cNvSpPr>
              <a:spLocks/>
            </p:cNvSpPr>
            <p:nvPr/>
          </p:nvSpPr>
          <p:spPr bwMode="auto">
            <a:xfrm>
              <a:off x="3162" y="1482"/>
              <a:ext cx="561" cy="1227"/>
            </a:xfrm>
            <a:custGeom>
              <a:avLst/>
              <a:gdLst>
                <a:gd name="T0" fmla="*/ 36 w 1121"/>
                <a:gd name="T1" fmla="*/ 5 h 2453"/>
                <a:gd name="T2" fmla="*/ 23 w 1121"/>
                <a:gd name="T3" fmla="*/ 5 h 2453"/>
                <a:gd name="T4" fmla="*/ 17 w 1121"/>
                <a:gd name="T5" fmla="*/ 9 h 2453"/>
                <a:gd name="T6" fmla="*/ 7 w 1121"/>
                <a:gd name="T7" fmla="*/ 27 h 2453"/>
                <a:gd name="T8" fmla="*/ 5 w 1121"/>
                <a:gd name="T9" fmla="*/ 43 h 2453"/>
                <a:gd name="T10" fmla="*/ 6 w 1121"/>
                <a:gd name="T11" fmla="*/ 57 h 2453"/>
                <a:gd name="T12" fmla="*/ 12 w 1121"/>
                <a:gd name="T13" fmla="*/ 76 h 2453"/>
                <a:gd name="T14" fmla="*/ 7 w 1121"/>
                <a:gd name="T15" fmla="*/ 77 h 2453"/>
                <a:gd name="T16" fmla="*/ 0 w 1121"/>
                <a:gd name="T17" fmla="*/ 57 h 2453"/>
                <a:gd name="T18" fmla="*/ 1 w 1121"/>
                <a:gd name="T19" fmla="*/ 39 h 2453"/>
                <a:gd name="T20" fmla="*/ 2 w 1121"/>
                <a:gd name="T21" fmla="*/ 25 h 2453"/>
                <a:gd name="T22" fmla="*/ 14 w 1121"/>
                <a:gd name="T23" fmla="*/ 5 h 2453"/>
                <a:gd name="T24" fmla="*/ 23 w 1121"/>
                <a:gd name="T25" fmla="*/ 1 h 2453"/>
                <a:gd name="T26" fmla="*/ 35 w 1121"/>
                <a:gd name="T27" fmla="*/ 0 h 2453"/>
                <a:gd name="T28" fmla="*/ 36 w 1121"/>
                <a:gd name="T29" fmla="*/ 5 h 2453"/>
                <a:gd name="T30" fmla="*/ 36 w 1121"/>
                <a:gd name="T31" fmla="*/ 5 h 24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21"/>
                <a:gd name="T49" fmla="*/ 0 h 2453"/>
                <a:gd name="T50" fmla="*/ 1121 w 1121"/>
                <a:gd name="T51" fmla="*/ 2453 h 24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21" h="2453">
                  <a:moveTo>
                    <a:pt x="1121" y="146"/>
                  </a:moveTo>
                  <a:lnTo>
                    <a:pt x="734" y="160"/>
                  </a:lnTo>
                  <a:lnTo>
                    <a:pt x="542" y="270"/>
                  </a:lnTo>
                  <a:lnTo>
                    <a:pt x="213" y="842"/>
                  </a:lnTo>
                  <a:lnTo>
                    <a:pt x="154" y="1375"/>
                  </a:lnTo>
                  <a:lnTo>
                    <a:pt x="173" y="1793"/>
                  </a:lnTo>
                  <a:lnTo>
                    <a:pt x="357" y="2413"/>
                  </a:lnTo>
                  <a:lnTo>
                    <a:pt x="213" y="2453"/>
                  </a:lnTo>
                  <a:lnTo>
                    <a:pt x="0" y="1801"/>
                  </a:lnTo>
                  <a:lnTo>
                    <a:pt x="15" y="1245"/>
                  </a:lnTo>
                  <a:lnTo>
                    <a:pt x="62" y="787"/>
                  </a:lnTo>
                  <a:lnTo>
                    <a:pt x="445" y="139"/>
                  </a:lnTo>
                  <a:lnTo>
                    <a:pt x="715" y="13"/>
                  </a:lnTo>
                  <a:lnTo>
                    <a:pt x="1114" y="0"/>
                  </a:lnTo>
                  <a:lnTo>
                    <a:pt x="1121" y="146"/>
                  </a:lnTo>
                  <a:close/>
                </a:path>
              </a:pathLst>
            </a:custGeom>
            <a:solidFill>
              <a:srgbClr val="006E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Freeform 14"/>
            <p:cNvSpPr>
              <a:spLocks/>
            </p:cNvSpPr>
            <p:nvPr/>
          </p:nvSpPr>
          <p:spPr bwMode="auto">
            <a:xfrm>
              <a:off x="2984" y="1486"/>
              <a:ext cx="295" cy="1246"/>
            </a:xfrm>
            <a:custGeom>
              <a:avLst/>
              <a:gdLst>
                <a:gd name="T0" fmla="*/ 18 w 592"/>
                <a:gd name="T1" fmla="*/ 5 h 2490"/>
                <a:gd name="T2" fmla="*/ 10 w 592"/>
                <a:gd name="T3" fmla="*/ 13 h 2490"/>
                <a:gd name="T4" fmla="*/ 6 w 592"/>
                <a:gd name="T5" fmla="*/ 22 h 2490"/>
                <a:gd name="T6" fmla="*/ 4 w 592"/>
                <a:gd name="T7" fmla="*/ 36 h 2490"/>
                <a:gd name="T8" fmla="*/ 5 w 592"/>
                <a:gd name="T9" fmla="*/ 55 h 2490"/>
                <a:gd name="T10" fmla="*/ 6 w 592"/>
                <a:gd name="T11" fmla="*/ 68 h 2490"/>
                <a:gd name="T12" fmla="*/ 12 w 592"/>
                <a:gd name="T13" fmla="*/ 76 h 2490"/>
                <a:gd name="T14" fmla="*/ 7 w 592"/>
                <a:gd name="T15" fmla="*/ 78 h 2490"/>
                <a:gd name="T16" fmla="*/ 1 w 592"/>
                <a:gd name="T17" fmla="*/ 69 h 2490"/>
                <a:gd name="T18" fmla="*/ 0 w 592"/>
                <a:gd name="T19" fmla="*/ 37 h 2490"/>
                <a:gd name="T20" fmla="*/ 1 w 592"/>
                <a:gd name="T21" fmla="*/ 22 h 2490"/>
                <a:gd name="T22" fmla="*/ 6 w 592"/>
                <a:gd name="T23" fmla="*/ 11 h 2490"/>
                <a:gd name="T24" fmla="*/ 18 w 592"/>
                <a:gd name="T25" fmla="*/ 0 h 2490"/>
                <a:gd name="T26" fmla="*/ 18 w 592"/>
                <a:gd name="T27" fmla="*/ 5 h 2490"/>
                <a:gd name="T28" fmla="*/ 18 w 592"/>
                <a:gd name="T29" fmla="*/ 5 h 24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92"/>
                <a:gd name="T46" fmla="*/ 0 h 2490"/>
                <a:gd name="T47" fmla="*/ 592 w 592"/>
                <a:gd name="T48" fmla="*/ 2490 h 249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92" h="2490">
                  <a:moveTo>
                    <a:pt x="584" y="159"/>
                  </a:moveTo>
                  <a:lnTo>
                    <a:pt x="327" y="414"/>
                  </a:lnTo>
                  <a:lnTo>
                    <a:pt x="198" y="697"/>
                  </a:lnTo>
                  <a:lnTo>
                    <a:pt x="137" y="1137"/>
                  </a:lnTo>
                  <a:lnTo>
                    <a:pt x="169" y="1741"/>
                  </a:lnTo>
                  <a:lnTo>
                    <a:pt x="211" y="2148"/>
                  </a:lnTo>
                  <a:lnTo>
                    <a:pt x="394" y="2426"/>
                  </a:lnTo>
                  <a:lnTo>
                    <a:pt x="255" y="2490"/>
                  </a:lnTo>
                  <a:lnTo>
                    <a:pt x="59" y="2194"/>
                  </a:lnTo>
                  <a:lnTo>
                    <a:pt x="0" y="1156"/>
                  </a:lnTo>
                  <a:lnTo>
                    <a:pt x="52" y="676"/>
                  </a:lnTo>
                  <a:lnTo>
                    <a:pt x="211" y="327"/>
                  </a:lnTo>
                  <a:lnTo>
                    <a:pt x="592" y="0"/>
                  </a:lnTo>
                  <a:lnTo>
                    <a:pt x="584" y="159"/>
                  </a:lnTo>
                  <a:close/>
                </a:path>
              </a:pathLst>
            </a:custGeom>
            <a:solidFill>
              <a:srgbClr val="006E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Freeform 15"/>
            <p:cNvSpPr>
              <a:spLocks/>
            </p:cNvSpPr>
            <p:nvPr/>
          </p:nvSpPr>
          <p:spPr bwMode="auto">
            <a:xfrm>
              <a:off x="2946" y="1958"/>
              <a:ext cx="407" cy="446"/>
            </a:xfrm>
            <a:custGeom>
              <a:avLst/>
              <a:gdLst>
                <a:gd name="T0" fmla="*/ 13 w 816"/>
                <a:gd name="T1" fmla="*/ 3 h 891"/>
                <a:gd name="T2" fmla="*/ 14 w 816"/>
                <a:gd name="T3" fmla="*/ 14 h 891"/>
                <a:gd name="T4" fmla="*/ 24 w 816"/>
                <a:gd name="T5" fmla="*/ 14 h 891"/>
                <a:gd name="T6" fmla="*/ 25 w 816"/>
                <a:gd name="T7" fmla="*/ 20 h 891"/>
                <a:gd name="T8" fmla="*/ 24 w 816"/>
                <a:gd name="T9" fmla="*/ 21 h 891"/>
                <a:gd name="T10" fmla="*/ 23 w 816"/>
                <a:gd name="T11" fmla="*/ 21 h 891"/>
                <a:gd name="T12" fmla="*/ 22 w 816"/>
                <a:gd name="T13" fmla="*/ 22 h 891"/>
                <a:gd name="T14" fmla="*/ 21 w 816"/>
                <a:gd name="T15" fmla="*/ 22 h 891"/>
                <a:gd name="T16" fmla="*/ 20 w 816"/>
                <a:gd name="T17" fmla="*/ 23 h 891"/>
                <a:gd name="T18" fmla="*/ 19 w 816"/>
                <a:gd name="T19" fmla="*/ 23 h 891"/>
                <a:gd name="T20" fmla="*/ 18 w 816"/>
                <a:gd name="T21" fmla="*/ 24 h 891"/>
                <a:gd name="T22" fmla="*/ 17 w 816"/>
                <a:gd name="T23" fmla="*/ 24 h 891"/>
                <a:gd name="T24" fmla="*/ 16 w 816"/>
                <a:gd name="T25" fmla="*/ 25 h 891"/>
                <a:gd name="T26" fmla="*/ 15 w 816"/>
                <a:gd name="T27" fmla="*/ 25 h 891"/>
                <a:gd name="T28" fmla="*/ 14 w 816"/>
                <a:gd name="T29" fmla="*/ 26 h 891"/>
                <a:gd name="T30" fmla="*/ 13 w 816"/>
                <a:gd name="T31" fmla="*/ 26 h 891"/>
                <a:gd name="T32" fmla="*/ 12 w 816"/>
                <a:gd name="T33" fmla="*/ 27 h 891"/>
                <a:gd name="T34" fmla="*/ 11 w 816"/>
                <a:gd name="T35" fmla="*/ 27 h 891"/>
                <a:gd name="T36" fmla="*/ 10 w 816"/>
                <a:gd name="T37" fmla="*/ 28 h 891"/>
                <a:gd name="T38" fmla="*/ 9 w 816"/>
                <a:gd name="T39" fmla="*/ 28 h 891"/>
                <a:gd name="T40" fmla="*/ 5 w 816"/>
                <a:gd name="T41" fmla="*/ 25 h 891"/>
                <a:gd name="T42" fmla="*/ 1 w 816"/>
                <a:gd name="T43" fmla="*/ 25 h 891"/>
                <a:gd name="T44" fmla="*/ 0 w 816"/>
                <a:gd name="T45" fmla="*/ 4 h 891"/>
                <a:gd name="T46" fmla="*/ 10 w 816"/>
                <a:gd name="T47" fmla="*/ 0 h 891"/>
                <a:gd name="T48" fmla="*/ 13 w 816"/>
                <a:gd name="T49" fmla="*/ 3 h 891"/>
                <a:gd name="T50" fmla="*/ 13 w 816"/>
                <a:gd name="T51" fmla="*/ 3 h 89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16"/>
                <a:gd name="T79" fmla="*/ 0 h 891"/>
                <a:gd name="T80" fmla="*/ 816 w 816"/>
                <a:gd name="T81" fmla="*/ 891 h 89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16" h="891">
                  <a:moveTo>
                    <a:pt x="418" y="89"/>
                  </a:moveTo>
                  <a:lnTo>
                    <a:pt x="479" y="427"/>
                  </a:lnTo>
                  <a:lnTo>
                    <a:pt x="778" y="424"/>
                  </a:lnTo>
                  <a:lnTo>
                    <a:pt x="816" y="633"/>
                  </a:lnTo>
                  <a:lnTo>
                    <a:pt x="783" y="646"/>
                  </a:lnTo>
                  <a:lnTo>
                    <a:pt x="751" y="661"/>
                  </a:lnTo>
                  <a:lnTo>
                    <a:pt x="719" y="677"/>
                  </a:lnTo>
                  <a:lnTo>
                    <a:pt x="688" y="692"/>
                  </a:lnTo>
                  <a:lnTo>
                    <a:pt x="656" y="709"/>
                  </a:lnTo>
                  <a:lnTo>
                    <a:pt x="626" y="724"/>
                  </a:lnTo>
                  <a:lnTo>
                    <a:pt x="591" y="739"/>
                  </a:lnTo>
                  <a:lnTo>
                    <a:pt x="561" y="758"/>
                  </a:lnTo>
                  <a:lnTo>
                    <a:pt x="527" y="773"/>
                  </a:lnTo>
                  <a:lnTo>
                    <a:pt x="496" y="791"/>
                  </a:lnTo>
                  <a:lnTo>
                    <a:pt x="462" y="808"/>
                  </a:lnTo>
                  <a:lnTo>
                    <a:pt x="432" y="825"/>
                  </a:lnTo>
                  <a:lnTo>
                    <a:pt x="398" y="840"/>
                  </a:lnTo>
                  <a:lnTo>
                    <a:pt x="367" y="857"/>
                  </a:lnTo>
                  <a:lnTo>
                    <a:pt x="335" y="874"/>
                  </a:lnTo>
                  <a:lnTo>
                    <a:pt x="304" y="891"/>
                  </a:lnTo>
                  <a:lnTo>
                    <a:pt x="187" y="798"/>
                  </a:lnTo>
                  <a:lnTo>
                    <a:pt x="34" y="777"/>
                  </a:lnTo>
                  <a:lnTo>
                    <a:pt x="0" y="108"/>
                  </a:lnTo>
                  <a:lnTo>
                    <a:pt x="323" y="0"/>
                  </a:lnTo>
                  <a:lnTo>
                    <a:pt x="418" y="89"/>
                  </a:lnTo>
                  <a:close/>
                </a:path>
              </a:pathLst>
            </a:custGeom>
            <a:solidFill>
              <a:srgbClr val="66BA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Freeform 16"/>
            <p:cNvSpPr>
              <a:spLocks/>
            </p:cNvSpPr>
            <p:nvPr/>
          </p:nvSpPr>
          <p:spPr bwMode="auto">
            <a:xfrm>
              <a:off x="3526" y="1785"/>
              <a:ext cx="384" cy="798"/>
            </a:xfrm>
            <a:custGeom>
              <a:avLst/>
              <a:gdLst>
                <a:gd name="T0" fmla="*/ 23 w 766"/>
                <a:gd name="T1" fmla="*/ 0 h 1597"/>
                <a:gd name="T2" fmla="*/ 9 w 766"/>
                <a:gd name="T3" fmla="*/ 4 h 1597"/>
                <a:gd name="T4" fmla="*/ 2 w 766"/>
                <a:gd name="T5" fmla="*/ 17 h 1597"/>
                <a:gd name="T6" fmla="*/ 0 w 766"/>
                <a:gd name="T7" fmla="*/ 32 h 1597"/>
                <a:gd name="T8" fmla="*/ 4 w 766"/>
                <a:gd name="T9" fmla="*/ 49 h 1597"/>
                <a:gd name="T10" fmla="*/ 8 w 766"/>
                <a:gd name="T11" fmla="*/ 48 h 1597"/>
                <a:gd name="T12" fmla="*/ 5 w 766"/>
                <a:gd name="T13" fmla="*/ 32 h 1597"/>
                <a:gd name="T14" fmla="*/ 7 w 766"/>
                <a:gd name="T15" fmla="*/ 19 h 1597"/>
                <a:gd name="T16" fmla="*/ 14 w 766"/>
                <a:gd name="T17" fmla="*/ 8 h 1597"/>
                <a:gd name="T18" fmla="*/ 25 w 766"/>
                <a:gd name="T19" fmla="*/ 4 h 1597"/>
                <a:gd name="T20" fmla="*/ 23 w 766"/>
                <a:gd name="T21" fmla="*/ 0 h 1597"/>
                <a:gd name="T22" fmla="*/ 23 w 766"/>
                <a:gd name="T23" fmla="*/ 0 h 159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6"/>
                <a:gd name="T37" fmla="*/ 0 h 1597"/>
                <a:gd name="T38" fmla="*/ 766 w 766"/>
                <a:gd name="T39" fmla="*/ 1597 h 159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6" h="1597">
                  <a:moveTo>
                    <a:pt x="707" y="0"/>
                  </a:moveTo>
                  <a:lnTo>
                    <a:pt x="287" y="159"/>
                  </a:lnTo>
                  <a:lnTo>
                    <a:pt x="57" y="574"/>
                  </a:lnTo>
                  <a:lnTo>
                    <a:pt x="0" y="1047"/>
                  </a:lnTo>
                  <a:lnTo>
                    <a:pt x="110" y="1597"/>
                  </a:lnTo>
                  <a:lnTo>
                    <a:pt x="241" y="1564"/>
                  </a:lnTo>
                  <a:lnTo>
                    <a:pt x="137" y="1047"/>
                  </a:lnTo>
                  <a:lnTo>
                    <a:pt x="220" y="612"/>
                  </a:lnTo>
                  <a:lnTo>
                    <a:pt x="418" y="275"/>
                  </a:lnTo>
                  <a:lnTo>
                    <a:pt x="766" y="14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006E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Freeform 17"/>
            <p:cNvSpPr>
              <a:spLocks/>
            </p:cNvSpPr>
            <p:nvPr/>
          </p:nvSpPr>
          <p:spPr bwMode="auto">
            <a:xfrm>
              <a:off x="2932" y="987"/>
              <a:ext cx="1624" cy="1041"/>
            </a:xfrm>
            <a:custGeom>
              <a:avLst/>
              <a:gdLst>
                <a:gd name="T0" fmla="*/ 75 w 3247"/>
                <a:gd name="T1" fmla="*/ 65 h 2082"/>
                <a:gd name="T2" fmla="*/ 82 w 3247"/>
                <a:gd name="T3" fmla="*/ 62 h 2082"/>
                <a:gd name="T4" fmla="*/ 95 w 3247"/>
                <a:gd name="T5" fmla="*/ 60 h 2082"/>
                <a:gd name="T6" fmla="*/ 102 w 3247"/>
                <a:gd name="T7" fmla="*/ 51 h 2082"/>
                <a:gd name="T8" fmla="*/ 95 w 3247"/>
                <a:gd name="T9" fmla="*/ 45 h 2082"/>
                <a:gd name="T10" fmla="*/ 100 w 3247"/>
                <a:gd name="T11" fmla="*/ 40 h 2082"/>
                <a:gd name="T12" fmla="*/ 92 w 3247"/>
                <a:gd name="T13" fmla="*/ 36 h 2082"/>
                <a:gd name="T14" fmla="*/ 76 w 3247"/>
                <a:gd name="T15" fmla="*/ 38 h 2082"/>
                <a:gd name="T16" fmla="*/ 76 w 3247"/>
                <a:gd name="T17" fmla="*/ 25 h 2082"/>
                <a:gd name="T18" fmla="*/ 73 w 3247"/>
                <a:gd name="T19" fmla="*/ 15 h 2082"/>
                <a:gd name="T20" fmla="*/ 44 w 3247"/>
                <a:gd name="T21" fmla="*/ 0 h 2082"/>
                <a:gd name="T22" fmla="*/ 0 w 3247"/>
                <a:gd name="T23" fmla="*/ 17 h 2082"/>
                <a:gd name="T24" fmla="*/ 2 w 3247"/>
                <a:gd name="T25" fmla="*/ 36 h 2082"/>
                <a:gd name="T26" fmla="*/ 10 w 3247"/>
                <a:gd name="T27" fmla="*/ 26 h 2082"/>
                <a:gd name="T28" fmla="*/ 16 w 3247"/>
                <a:gd name="T29" fmla="*/ 27 h 2082"/>
                <a:gd name="T30" fmla="*/ 16 w 3247"/>
                <a:gd name="T31" fmla="*/ 30 h 2082"/>
                <a:gd name="T32" fmla="*/ 21 w 3247"/>
                <a:gd name="T33" fmla="*/ 30 h 2082"/>
                <a:gd name="T34" fmla="*/ 33 w 3247"/>
                <a:gd name="T35" fmla="*/ 23 h 2082"/>
                <a:gd name="T36" fmla="*/ 39 w 3247"/>
                <a:gd name="T37" fmla="*/ 23 h 2082"/>
                <a:gd name="T38" fmla="*/ 49 w 3247"/>
                <a:gd name="T39" fmla="*/ 30 h 2082"/>
                <a:gd name="T40" fmla="*/ 49 w 3247"/>
                <a:gd name="T41" fmla="*/ 36 h 2082"/>
                <a:gd name="T42" fmla="*/ 53 w 3247"/>
                <a:gd name="T43" fmla="*/ 40 h 2082"/>
                <a:gd name="T44" fmla="*/ 60 w 3247"/>
                <a:gd name="T45" fmla="*/ 39 h 2082"/>
                <a:gd name="T46" fmla="*/ 65 w 3247"/>
                <a:gd name="T47" fmla="*/ 43 h 2082"/>
                <a:gd name="T48" fmla="*/ 66 w 3247"/>
                <a:gd name="T49" fmla="*/ 56 h 2082"/>
                <a:gd name="T50" fmla="*/ 68 w 3247"/>
                <a:gd name="T51" fmla="*/ 59 h 2082"/>
                <a:gd name="T52" fmla="*/ 75 w 3247"/>
                <a:gd name="T53" fmla="*/ 65 h 2082"/>
                <a:gd name="T54" fmla="*/ 75 w 3247"/>
                <a:gd name="T55" fmla="*/ 65 h 208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247"/>
                <a:gd name="T85" fmla="*/ 0 h 2082"/>
                <a:gd name="T86" fmla="*/ 3247 w 3247"/>
                <a:gd name="T87" fmla="*/ 2082 h 208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247" h="2082">
                  <a:moveTo>
                    <a:pt x="2372" y="2082"/>
                  </a:moveTo>
                  <a:lnTo>
                    <a:pt x="2593" y="1980"/>
                  </a:lnTo>
                  <a:lnTo>
                    <a:pt x="3015" y="1917"/>
                  </a:lnTo>
                  <a:lnTo>
                    <a:pt x="3247" y="1647"/>
                  </a:lnTo>
                  <a:lnTo>
                    <a:pt x="3019" y="1447"/>
                  </a:lnTo>
                  <a:lnTo>
                    <a:pt x="3196" y="1295"/>
                  </a:lnTo>
                  <a:lnTo>
                    <a:pt x="2916" y="1153"/>
                  </a:lnTo>
                  <a:lnTo>
                    <a:pt x="2431" y="1215"/>
                  </a:lnTo>
                  <a:lnTo>
                    <a:pt x="2414" y="784"/>
                  </a:lnTo>
                  <a:lnTo>
                    <a:pt x="2317" y="470"/>
                  </a:lnTo>
                  <a:lnTo>
                    <a:pt x="1378" y="0"/>
                  </a:lnTo>
                  <a:lnTo>
                    <a:pt x="0" y="533"/>
                  </a:lnTo>
                  <a:lnTo>
                    <a:pt x="34" y="1160"/>
                  </a:lnTo>
                  <a:lnTo>
                    <a:pt x="309" y="837"/>
                  </a:lnTo>
                  <a:lnTo>
                    <a:pt x="490" y="862"/>
                  </a:lnTo>
                  <a:lnTo>
                    <a:pt x="496" y="947"/>
                  </a:lnTo>
                  <a:lnTo>
                    <a:pt x="646" y="974"/>
                  </a:lnTo>
                  <a:lnTo>
                    <a:pt x="1028" y="744"/>
                  </a:lnTo>
                  <a:lnTo>
                    <a:pt x="1243" y="744"/>
                  </a:lnTo>
                  <a:lnTo>
                    <a:pt x="1540" y="947"/>
                  </a:lnTo>
                  <a:lnTo>
                    <a:pt x="1540" y="1158"/>
                  </a:lnTo>
                  <a:lnTo>
                    <a:pt x="1671" y="1276"/>
                  </a:lnTo>
                  <a:lnTo>
                    <a:pt x="1914" y="1232"/>
                  </a:lnTo>
                  <a:lnTo>
                    <a:pt x="2059" y="1369"/>
                  </a:lnTo>
                  <a:lnTo>
                    <a:pt x="2093" y="1776"/>
                  </a:lnTo>
                  <a:lnTo>
                    <a:pt x="2169" y="1900"/>
                  </a:lnTo>
                  <a:lnTo>
                    <a:pt x="2372" y="2082"/>
                  </a:lnTo>
                  <a:close/>
                </a:path>
              </a:pathLst>
            </a:custGeom>
            <a:solidFill>
              <a:srgbClr val="66BA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Freeform 18"/>
            <p:cNvSpPr>
              <a:spLocks/>
            </p:cNvSpPr>
            <p:nvPr/>
          </p:nvSpPr>
          <p:spPr bwMode="auto">
            <a:xfrm>
              <a:off x="2963" y="1463"/>
              <a:ext cx="199" cy="237"/>
            </a:xfrm>
            <a:custGeom>
              <a:avLst/>
              <a:gdLst>
                <a:gd name="T0" fmla="*/ 0 w 400"/>
                <a:gd name="T1" fmla="*/ 1 h 473"/>
                <a:gd name="T2" fmla="*/ 7 w 400"/>
                <a:gd name="T3" fmla="*/ 0 h 473"/>
                <a:gd name="T4" fmla="*/ 11 w 400"/>
                <a:gd name="T5" fmla="*/ 6 h 473"/>
                <a:gd name="T6" fmla="*/ 12 w 400"/>
                <a:gd name="T7" fmla="*/ 9 h 473"/>
                <a:gd name="T8" fmla="*/ 9 w 400"/>
                <a:gd name="T9" fmla="*/ 10 h 473"/>
                <a:gd name="T10" fmla="*/ 9 w 400"/>
                <a:gd name="T11" fmla="*/ 7 h 473"/>
                <a:gd name="T12" fmla="*/ 4 w 400"/>
                <a:gd name="T13" fmla="*/ 4 h 473"/>
                <a:gd name="T14" fmla="*/ 3 w 400"/>
                <a:gd name="T15" fmla="*/ 8 h 473"/>
                <a:gd name="T16" fmla="*/ 6 w 400"/>
                <a:gd name="T17" fmla="*/ 10 h 473"/>
                <a:gd name="T18" fmla="*/ 7 w 400"/>
                <a:gd name="T19" fmla="*/ 15 h 473"/>
                <a:gd name="T20" fmla="*/ 4 w 400"/>
                <a:gd name="T21" fmla="*/ 15 h 473"/>
                <a:gd name="T22" fmla="*/ 3 w 400"/>
                <a:gd name="T23" fmla="*/ 12 h 473"/>
                <a:gd name="T24" fmla="*/ 0 w 400"/>
                <a:gd name="T25" fmla="*/ 11 h 473"/>
                <a:gd name="T26" fmla="*/ 0 w 400"/>
                <a:gd name="T27" fmla="*/ 1 h 473"/>
                <a:gd name="T28" fmla="*/ 0 w 400"/>
                <a:gd name="T29" fmla="*/ 1 h 4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00"/>
                <a:gd name="T46" fmla="*/ 0 h 473"/>
                <a:gd name="T47" fmla="*/ 400 w 400"/>
                <a:gd name="T48" fmla="*/ 473 h 47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00" h="473">
                  <a:moveTo>
                    <a:pt x="14" y="25"/>
                  </a:moveTo>
                  <a:lnTo>
                    <a:pt x="246" y="0"/>
                  </a:lnTo>
                  <a:lnTo>
                    <a:pt x="384" y="162"/>
                  </a:lnTo>
                  <a:lnTo>
                    <a:pt x="400" y="287"/>
                  </a:lnTo>
                  <a:lnTo>
                    <a:pt x="289" y="316"/>
                  </a:lnTo>
                  <a:lnTo>
                    <a:pt x="289" y="211"/>
                  </a:lnTo>
                  <a:lnTo>
                    <a:pt x="153" y="112"/>
                  </a:lnTo>
                  <a:lnTo>
                    <a:pt x="107" y="228"/>
                  </a:lnTo>
                  <a:lnTo>
                    <a:pt x="217" y="316"/>
                  </a:lnTo>
                  <a:lnTo>
                    <a:pt x="246" y="452"/>
                  </a:lnTo>
                  <a:lnTo>
                    <a:pt x="139" y="473"/>
                  </a:lnTo>
                  <a:lnTo>
                    <a:pt x="107" y="373"/>
                  </a:lnTo>
                  <a:lnTo>
                    <a:pt x="0" y="323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FFF2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Freeform 19"/>
            <p:cNvSpPr>
              <a:spLocks/>
            </p:cNvSpPr>
            <p:nvPr/>
          </p:nvSpPr>
          <p:spPr bwMode="auto">
            <a:xfrm>
              <a:off x="3005" y="1207"/>
              <a:ext cx="329" cy="294"/>
            </a:xfrm>
            <a:custGeom>
              <a:avLst/>
              <a:gdLst>
                <a:gd name="T0" fmla="*/ 5 w 658"/>
                <a:gd name="T1" fmla="*/ 5 h 587"/>
                <a:gd name="T2" fmla="*/ 8 w 658"/>
                <a:gd name="T3" fmla="*/ 10 h 587"/>
                <a:gd name="T4" fmla="*/ 1 w 658"/>
                <a:gd name="T5" fmla="*/ 12 h 587"/>
                <a:gd name="T6" fmla="*/ 0 w 658"/>
                <a:gd name="T7" fmla="*/ 18 h 587"/>
                <a:gd name="T8" fmla="*/ 3 w 658"/>
                <a:gd name="T9" fmla="*/ 18 h 587"/>
                <a:gd name="T10" fmla="*/ 5 w 658"/>
                <a:gd name="T11" fmla="*/ 14 h 587"/>
                <a:gd name="T12" fmla="*/ 9 w 658"/>
                <a:gd name="T13" fmla="*/ 14 h 587"/>
                <a:gd name="T14" fmla="*/ 10 w 658"/>
                <a:gd name="T15" fmla="*/ 19 h 587"/>
                <a:gd name="T16" fmla="*/ 13 w 658"/>
                <a:gd name="T17" fmla="*/ 18 h 587"/>
                <a:gd name="T18" fmla="*/ 13 w 658"/>
                <a:gd name="T19" fmla="*/ 14 h 587"/>
                <a:gd name="T20" fmla="*/ 11 w 658"/>
                <a:gd name="T21" fmla="*/ 11 h 587"/>
                <a:gd name="T22" fmla="*/ 15 w 658"/>
                <a:gd name="T23" fmla="*/ 11 h 587"/>
                <a:gd name="T24" fmla="*/ 17 w 658"/>
                <a:gd name="T25" fmla="*/ 13 h 587"/>
                <a:gd name="T26" fmla="*/ 17 w 658"/>
                <a:gd name="T27" fmla="*/ 17 h 587"/>
                <a:gd name="T28" fmla="*/ 19 w 658"/>
                <a:gd name="T29" fmla="*/ 17 h 587"/>
                <a:gd name="T30" fmla="*/ 20 w 658"/>
                <a:gd name="T31" fmla="*/ 12 h 587"/>
                <a:gd name="T32" fmla="*/ 19 w 658"/>
                <a:gd name="T33" fmla="*/ 9 h 587"/>
                <a:gd name="T34" fmla="*/ 13 w 658"/>
                <a:gd name="T35" fmla="*/ 7 h 587"/>
                <a:gd name="T36" fmla="*/ 13 w 658"/>
                <a:gd name="T37" fmla="*/ 3 h 587"/>
                <a:gd name="T38" fmla="*/ 17 w 658"/>
                <a:gd name="T39" fmla="*/ 3 h 587"/>
                <a:gd name="T40" fmla="*/ 19 w 658"/>
                <a:gd name="T41" fmla="*/ 6 h 587"/>
                <a:gd name="T42" fmla="*/ 21 w 658"/>
                <a:gd name="T43" fmla="*/ 5 h 587"/>
                <a:gd name="T44" fmla="*/ 20 w 658"/>
                <a:gd name="T45" fmla="*/ 0 h 587"/>
                <a:gd name="T46" fmla="*/ 9 w 658"/>
                <a:gd name="T47" fmla="*/ 1 h 587"/>
                <a:gd name="T48" fmla="*/ 5 w 658"/>
                <a:gd name="T49" fmla="*/ 5 h 587"/>
                <a:gd name="T50" fmla="*/ 5 w 658"/>
                <a:gd name="T51" fmla="*/ 5 h 58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58"/>
                <a:gd name="T79" fmla="*/ 0 h 587"/>
                <a:gd name="T80" fmla="*/ 658 w 658"/>
                <a:gd name="T81" fmla="*/ 587 h 58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58" h="587">
                  <a:moveTo>
                    <a:pt x="139" y="150"/>
                  </a:moveTo>
                  <a:lnTo>
                    <a:pt x="249" y="315"/>
                  </a:lnTo>
                  <a:lnTo>
                    <a:pt x="21" y="368"/>
                  </a:lnTo>
                  <a:lnTo>
                    <a:pt x="0" y="545"/>
                  </a:lnTo>
                  <a:lnTo>
                    <a:pt x="87" y="559"/>
                  </a:lnTo>
                  <a:lnTo>
                    <a:pt x="131" y="441"/>
                  </a:lnTo>
                  <a:lnTo>
                    <a:pt x="272" y="448"/>
                  </a:lnTo>
                  <a:lnTo>
                    <a:pt x="291" y="587"/>
                  </a:lnTo>
                  <a:lnTo>
                    <a:pt x="401" y="564"/>
                  </a:lnTo>
                  <a:lnTo>
                    <a:pt x="401" y="448"/>
                  </a:lnTo>
                  <a:lnTo>
                    <a:pt x="357" y="347"/>
                  </a:lnTo>
                  <a:lnTo>
                    <a:pt x="481" y="347"/>
                  </a:lnTo>
                  <a:lnTo>
                    <a:pt x="527" y="414"/>
                  </a:lnTo>
                  <a:lnTo>
                    <a:pt x="527" y="521"/>
                  </a:lnTo>
                  <a:lnTo>
                    <a:pt x="599" y="521"/>
                  </a:lnTo>
                  <a:lnTo>
                    <a:pt x="612" y="382"/>
                  </a:lnTo>
                  <a:lnTo>
                    <a:pt x="586" y="260"/>
                  </a:lnTo>
                  <a:lnTo>
                    <a:pt x="430" y="211"/>
                  </a:lnTo>
                  <a:lnTo>
                    <a:pt x="430" y="77"/>
                  </a:lnTo>
                  <a:lnTo>
                    <a:pt x="540" y="77"/>
                  </a:lnTo>
                  <a:lnTo>
                    <a:pt x="599" y="178"/>
                  </a:lnTo>
                  <a:lnTo>
                    <a:pt x="658" y="144"/>
                  </a:lnTo>
                  <a:lnTo>
                    <a:pt x="633" y="0"/>
                  </a:lnTo>
                  <a:lnTo>
                    <a:pt x="264" y="19"/>
                  </a:lnTo>
                  <a:lnTo>
                    <a:pt x="139" y="150"/>
                  </a:lnTo>
                  <a:close/>
                </a:path>
              </a:pathLst>
            </a:custGeom>
            <a:solidFill>
              <a:srgbClr val="EDE8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Freeform 20"/>
            <p:cNvSpPr>
              <a:spLocks/>
            </p:cNvSpPr>
            <p:nvPr/>
          </p:nvSpPr>
          <p:spPr bwMode="auto">
            <a:xfrm>
              <a:off x="3236" y="1282"/>
              <a:ext cx="177" cy="113"/>
            </a:xfrm>
            <a:custGeom>
              <a:avLst/>
              <a:gdLst>
                <a:gd name="T0" fmla="*/ 0 w 356"/>
                <a:gd name="T1" fmla="*/ 3 h 226"/>
                <a:gd name="T2" fmla="*/ 5 w 356"/>
                <a:gd name="T3" fmla="*/ 0 h 226"/>
                <a:gd name="T4" fmla="*/ 9 w 356"/>
                <a:gd name="T5" fmla="*/ 1 h 226"/>
                <a:gd name="T6" fmla="*/ 11 w 356"/>
                <a:gd name="T7" fmla="*/ 6 h 226"/>
                <a:gd name="T8" fmla="*/ 8 w 356"/>
                <a:gd name="T9" fmla="*/ 7 h 226"/>
                <a:gd name="T10" fmla="*/ 7 w 356"/>
                <a:gd name="T11" fmla="*/ 5 h 226"/>
                <a:gd name="T12" fmla="*/ 2 w 356"/>
                <a:gd name="T13" fmla="*/ 5 h 226"/>
                <a:gd name="T14" fmla="*/ 0 w 356"/>
                <a:gd name="T15" fmla="*/ 3 h 226"/>
                <a:gd name="T16" fmla="*/ 0 w 356"/>
                <a:gd name="T17" fmla="*/ 3 h 2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56"/>
                <a:gd name="T28" fmla="*/ 0 h 226"/>
                <a:gd name="T29" fmla="*/ 356 w 356"/>
                <a:gd name="T30" fmla="*/ 226 h 2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56" h="226">
                  <a:moveTo>
                    <a:pt x="0" y="87"/>
                  </a:moveTo>
                  <a:lnTo>
                    <a:pt x="173" y="0"/>
                  </a:lnTo>
                  <a:lnTo>
                    <a:pt x="291" y="23"/>
                  </a:lnTo>
                  <a:lnTo>
                    <a:pt x="356" y="173"/>
                  </a:lnTo>
                  <a:lnTo>
                    <a:pt x="270" y="226"/>
                  </a:lnTo>
                  <a:lnTo>
                    <a:pt x="240" y="139"/>
                  </a:lnTo>
                  <a:lnTo>
                    <a:pt x="80" y="15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2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Freeform 21"/>
            <p:cNvSpPr>
              <a:spLocks/>
            </p:cNvSpPr>
            <p:nvPr/>
          </p:nvSpPr>
          <p:spPr bwMode="auto">
            <a:xfrm>
              <a:off x="3178" y="1279"/>
              <a:ext cx="558" cy="335"/>
            </a:xfrm>
            <a:custGeom>
              <a:avLst/>
              <a:gdLst>
                <a:gd name="T0" fmla="*/ 1 w 1116"/>
                <a:gd name="T1" fmla="*/ 11 h 669"/>
                <a:gd name="T2" fmla="*/ 7 w 1116"/>
                <a:gd name="T3" fmla="*/ 11 h 669"/>
                <a:gd name="T4" fmla="*/ 13 w 1116"/>
                <a:gd name="T5" fmla="*/ 6 h 669"/>
                <a:gd name="T6" fmla="*/ 18 w 1116"/>
                <a:gd name="T7" fmla="*/ 4 h 669"/>
                <a:gd name="T8" fmla="*/ 24 w 1116"/>
                <a:gd name="T9" fmla="*/ 4 h 669"/>
                <a:gd name="T10" fmla="*/ 27 w 1116"/>
                <a:gd name="T11" fmla="*/ 0 h 669"/>
                <a:gd name="T12" fmla="*/ 31 w 1116"/>
                <a:gd name="T13" fmla="*/ 1 h 669"/>
                <a:gd name="T14" fmla="*/ 35 w 1116"/>
                <a:gd name="T15" fmla="*/ 6 h 669"/>
                <a:gd name="T16" fmla="*/ 32 w 1116"/>
                <a:gd name="T17" fmla="*/ 7 h 669"/>
                <a:gd name="T18" fmla="*/ 30 w 1116"/>
                <a:gd name="T19" fmla="*/ 5 h 669"/>
                <a:gd name="T20" fmla="*/ 27 w 1116"/>
                <a:gd name="T21" fmla="*/ 5 h 669"/>
                <a:gd name="T22" fmla="*/ 29 w 1116"/>
                <a:gd name="T23" fmla="*/ 8 h 669"/>
                <a:gd name="T24" fmla="*/ 34 w 1116"/>
                <a:gd name="T25" fmla="*/ 8 h 669"/>
                <a:gd name="T26" fmla="*/ 35 w 1116"/>
                <a:gd name="T27" fmla="*/ 12 h 669"/>
                <a:gd name="T28" fmla="*/ 35 w 1116"/>
                <a:gd name="T29" fmla="*/ 16 h 669"/>
                <a:gd name="T30" fmla="*/ 30 w 1116"/>
                <a:gd name="T31" fmla="*/ 15 h 669"/>
                <a:gd name="T32" fmla="*/ 31 w 1116"/>
                <a:gd name="T33" fmla="*/ 13 h 669"/>
                <a:gd name="T34" fmla="*/ 30 w 1116"/>
                <a:gd name="T35" fmla="*/ 11 h 669"/>
                <a:gd name="T36" fmla="*/ 28 w 1116"/>
                <a:gd name="T37" fmla="*/ 12 h 669"/>
                <a:gd name="T38" fmla="*/ 26 w 1116"/>
                <a:gd name="T39" fmla="*/ 14 h 669"/>
                <a:gd name="T40" fmla="*/ 23 w 1116"/>
                <a:gd name="T41" fmla="*/ 12 h 669"/>
                <a:gd name="T42" fmla="*/ 26 w 1116"/>
                <a:gd name="T43" fmla="*/ 10 h 669"/>
                <a:gd name="T44" fmla="*/ 22 w 1116"/>
                <a:gd name="T45" fmla="*/ 7 h 669"/>
                <a:gd name="T46" fmla="*/ 18 w 1116"/>
                <a:gd name="T47" fmla="*/ 7 h 669"/>
                <a:gd name="T48" fmla="*/ 20 w 1116"/>
                <a:gd name="T49" fmla="*/ 10 h 669"/>
                <a:gd name="T50" fmla="*/ 19 w 1116"/>
                <a:gd name="T51" fmla="*/ 14 h 669"/>
                <a:gd name="T52" fmla="*/ 16 w 1116"/>
                <a:gd name="T53" fmla="*/ 13 h 669"/>
                <a:gd name="T54" fmla="*/ 17 w 1116"/>
                <a:gd name="T55" fmla="*/ 11 h 669"/>
                <a:gd name="T56" fmla="*/ 15 w 1116"/>
                <a:gd name="T57" fmla="*/ 8 h 669"/>
                <a:gd name="T58" fmla="*/ 10 w 1116"/>
                <a:gd name="T59" fmla="*/ 11 h 669"/>
                <a:gd name="T60" fmla="*/ 12 w 1116"/>
                <a:gd name="T61" fmla="*/ 13 h 669"/>
                <a:gd name="T62" fmla="*/ 16 w 1116"/>
                <a:gd name="T63" fmla="*/ 16 h 669"/>
                <a:gd name="T64" fmla="*/ 15 w 1116"/>
                <a:gd name="T65" fmla="*/ 21 h 669"/>
                <a:gd name="T66" fmla="*/ 12 w 1116"/>
                <a:gd name="T67" fmla="*/ 21 h 669"/>
                <a:gd name="T68" fmla="*/ 12 w 1116"/>
                <a:gd name="T69" fmla="*/ 18 h 669"/>
                <a:gd name="T70" fmla="*/ 9 w 1116"/>
                <a:gd name="T71" fmla="*/ 15 h 669"/>
                <a:gd name="T72" fmla="*/ 9 w 1116"/>
                <a:gd name="T73" fmla="*/ 19 h 669"/>
                <a:gd name="T74" fmla="*/ 5 w 1116"/>
                <a:gd name="T75" fmla="*/ 21 h 669"/>
                <a:gd name="T76" fmla="*/ 3 w 1116"/>
                <a:gd name="T77" fmla="*/ 18 h 669"/>
                <a:gd name="T78" fmla="*/ 6 w 1116"/>
                <a:gd name="T79" fmla="*/ 17 h 669"/>
                <a:gd name="T80" fmla="*/ 5 w 1116"/>
                <a:gd name="T81" fmla="*/ 14 h 669"/>
                <a:gd name="T82" fmla="*/ 0 w 1116"/>
                <a:gd name="T83" fmla="*/ 13 h 669"/>
                <a:gd name="T84" fmla="*/ 1 w 1116"/>
                <a:gd name="T85" fmla="*/ 11 h 669"/>
                <a:gd name="T86" fmla="*/ 1 w 1116"/>
                <a:gd name="T87" fmla="*/ 11 h 66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16"/>
                <a:gd name="T133" fmla="*/ 0 h 669"/>
                <a:gd name="T134" fmla="*/ 1116 w 1116"/>
                <a:gd name="T135" fmla="*/ 669 h 66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16" h="669">
                  <a:moveTo>
                    <a:pt x="44" y="342"/>
                  </a:moveTo>
                  <a:lnTo>
                    <a:pt x="211" y="335"/>
                  </a:lnTo>
                  <a:lnTo>
                    <a:pt x="407" y="171"/>
                  </a:lnTo>
                  <a:lnTo>
                    <a:pt x="584" y="107"/>
                  </a:lnTo>
                  <a:lnTo>
                    <a:pt x="762" y="107"/>
                  </a:lnTo>
                  <a:lnTo>
                    <a:pt x="873" y="0"/>
                  </a:lnTo>
                  <a:lnTo>
                    <a:pt x="998" y="13"/>
                  </a:lnTo>
                  <a:lnTo>
                    <a:pt x="1097" y="165"/>
                  </a:lnTo>
                  <a:lnTo>
                    <a:pt x="1012" y="196"/>
                  </a:lnTo>
                  <a:lnTo>
                    <a:pt x="953" y="139"/>
                  </a:lnTo>
                  <a:lnTo>
                    <a:pt x="867" y="160"/>
                  </a:lnTo>
                  <a:lnTo>
                    <a:pt x="918" y="238"/>
                  </a:lnTo>
                  <a:lnTo>
                    <a:pt x="1063" y="238"/>
                  </a:lnTo>
                  <a:lnTo>
                    <a:pt x="1116" y="369"/>
                  </a:lnTo>
                  <a:lnTo>
                    <a:pt x="1091" y="487"/>
                  </a:lnTo>
                  <a:lnTo>
                    <a:pt x="974" y="466"/>
                  </a:lnTo>
                  <a:lnTo>
                    <a:pt x="991" y="388"/>
                  </a:lnTo>
                  <a:lnTo>
                    <a:pt x="953" y="335"/>
                  </a:lnTo>
                  <a:lnTo>
                    <a:pt x="888" y="363"/>
                  </a:lnTo>
                  <a:lnTo>
                    <a:pt x="821" y="443"/>
                  </a:lnTo>
                  <a:lnTo>
                    <a:pt x="723" y="377"/>
                  </a:lnTo>
                  <a:lnTo>
                    <a:pt x="821" y="310"/>
                  </a:lnTo>
                  <a:lnTo>
                    <a:pt x="704" y="203"/>
                  </a:lnTo>
                  <a:lnTo>
                    <a:pt x="584" y="203"/>
                  </a:lnTo>
                  <a:lnTo>
                    <a:pt x="648" y="310"/>
                  </a:lnTo>
                  <a:lnTo>
                    <a:pt x="616" y="428"/>
                  </a:lnTo>
                  <a:lnTo>
                    <a:pt x="500" y="415"/>
                  </a:lnTo>
                  <a:lnTo>
                    <a:pt x="525" y="327"/>
                  </a:lnTo>
                  <a:lnTo>
                    <a:pt x="479" y="232"/>
                  </a:lnTo>
                  <a:lnTo>
                    <a:pt x="327" y="327"/>
                  </a:lnTo>
                  <a:lnTo>
                    <a:pt x="378" y="415"/>
                  </a:lnTo>
                  <a:lnTo>
                    <a:pt x="500" y="487"/>
                  </a:lnTo>
                  <a:lnTo>
                    <a:pt x="494" y="664"/>
                  </a:lnTo>
                  <a:lnTo>
                    <a:pt x="394" y="669"/>
                  </a:lnTo>
                  <a:lnTo>
                    <a:pt x="394" y="546"/>
                  </a:lnTo>
                  <a:lnTo>
                    <a:pt x="268" y="473"/>
                  </a:lnTo>
                  <a:lnTo>
                    <a:pt x="276" y="580"/>
                  </a:lnTo>
                  <a:lnTo>
                    <a:pt x="165" y="664"/>
                  </a:lnTo>
                  <a:lnTo>
                    <a:pt x="110" y="574"/>
                  </a:lnTo>
                  <a:lnTo>
                    <a:pt x="183" y="531"/>
                  </a:lnTo>
                  <a:lnTo>
                    <a:pt x="143" y="428"/>
                  </a:lnTo>
                  <a:lnTo>
                    <a:pt x="0" y="401"/>
                  </a:lnTo>
                  <a:lnTo>
                    <a:pt x="44" y="342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Freeform 22"/>
            <p:cNvSpPr>
              <a:spLocks/>
            </p:cNvSpPr>
            <p:nvPr/>
          </p:nvSpPr>
          <p:spPr bwMode="auto">
            <a:xfrm>
              <a:off x="3640" y="1027"/>
              <a:ext cx="612" cy="354"/>
            </a:xfrm>
            <a:custGeom>
              <a:avLst/>
              <a:gdLst>
                <a:gd name="T0" fmla="*/ 0 w 1224"/>
                <a:gd name="T1" fmla="*/ 9 h 707"/>
                <a:gd name="T2" fmla="*/ 5 w 1224"/>
                <a:gd name="T3" fmla="*/ 0 h 707"/>
                <a:gd name="T4" fmla="*/ 18 w 1224"/>
                <a:gd name="T5" fmla="*/ 2 h 707"/>
                <a:gd name="T6" fmla="*/ 26 w 1224"/>
                <a:gd name="T7" fmla="*/ 10 h 707"/>
                <a:gd name="T8" fmla="*/ 33 w 1224"/>
                <a:gd name="T9" fmla="*/ 10 h 707"/>
                <a:gd name="T10" fmla="*/ 39 w 1224"/>
                <a:gd name="T11" fmla="*/ 15 h 707"/>
                <a:gd name="T12" fmla="*/ 39 w 1224"/>
                <a:gd name="T13" fmla="*/ 19 h 707"/>
                <a:gd name="T14" fmla="*/ 36 w 1224"/>
                <a:gd name="T15" fmla="*/ 19 h 707"/>
                <a:gd name="T16" fmla="*/ 35 w 1224"/>
                <a:gd name="T17" fmla="*/ 16 h 707"/>
                <a:gd name="T18" fmla="*/ 33 w 1224"/>
                <a:gd name="T19" fmla="*/ 14 h 707"/>
                <a:gd name="T20" fmla="*/ 31 w 1224"/>
                <a:gd name="T21" fmla="*/ 20 h 707"/>
                <a:gd name="T22" fmla="*/ 27 w 1224"/>
                <a:gd name="T23" fmla="*/ 20 h 707"/>
                <a:gd name="T24" fmla="*/ 27 w 1224"/>
                <a:gd name="T25" fmla="*/ 15 h 707"/>
                <a:gd name="T26" fmla="*/ 23 w 1224"/>
                <a:gd name="T27" fmla="*/ 15 h 707"/>
                <a:gd name="T28" fmla="*/ 22 w 1224"/>
                <a:gd name="T29" fmla="*/ 19 h 707"/>
                <a:gd name="T30" fmla="*/ 19 w 1224"/>
                <a:gd name="T31" fmla="*/ 20 h 707"/>
                <a:gd name="T32" fmla="*/ 18 w 1224"/>
                <a:gd name="T33" fmla="*/ 18 h 707"/>
                <a:gd name="T34" fmla="*/ 20 w 1224"/>
                <a:gd name="T35" fmla="*/ 14 h 707"/>
                <a:gd name="T36" fmla="*/ 17 w 1224"/>
                <a:gd name="T37" fmla="*/ 8 h 707"/>
                <a:gd name="T38" fmla="*/ 14 w 1224"/>
                <a:gd name="T39" fmla="*/ 10 h 707"/>
                <a:gd name="T40" fmla="*/ 10 w 1224"/>
                <a:gd name="T41" fmla="*/ 6 h 707"/>
                <a:gd name="T42" fmla="*/ 9 w 1224"/>
                <a:gd name="T43" fmla="*/ 9 h 707"/>
                <a:gd name="T44" fmla="*/ 12 w 1224"/>
                <a:gd name="T45" fmla="*/ 14 h 707"/>
                <a:gd name="T46" fmla="*/ 15 w 1224"/>
                <a:gd name="T47" fmla="*/ 14 h 707"/>
                <a:gd name="T48" fmla="*/ 16 w 1224"/>
                <a:gd name="T49" fmla="*/ 19 h 707"/>
                <a:gd name="T50" fmla="*/ 14 w 1224"/>
                <a:gd name="T51" fmla="*/ 23 h 707"/>
                <a:gd name="T52" fmla="*/ 11 w 1224"/>
                <a:gd name="T53" fmla="*/ 22 h 707"/>
                <a:gd name="T54" fmla="*/ 11 w 1224"/>
                <a:gd name="T55" fmla="*/ 18 h 707"/>
                <a:gd name="T56" fmla="*/ 7 w 1224"/>
                <a:gd name="T57" fmla="*/ 21 h 707"/>
                <a:gd name="T58" fmla="*/ 5 w 1224"/>
                <a:gd name="T59" fmla="*/ 17 h 707"/>
                <a:gd name="T60" fmla="*/ 6 w 1224"/>
                <a:gd name="T61" fmla="*/ 15 h 707"/>
                <a:gd name="T62" fmla="*/ 0 w 1224"/>
                <a:gd name="T63" fmla="*/ 9 h 707"/>
                <a:gd name="T64" fmla="*/ 0 w 1224"/>
                <a:gd name="T65" fmla="*/ 9 h 70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24"/>
                <a:gd name="T100" fmla="*/ 0 h 707"/>
                <a:gd name="T101" fmla="*/ 1224 w 1224"/>
                <a:gd name="T102" fmla="*/ 707 h 70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24" h="707">
                  <a:moveTo>
                    <a:pt x="0" y="261"/>
                  </a:moveTo>
                  <a:lnTo>
                    <a:pt x="146" y="0"/>
                  </a:lnTo>
                  <a:lnTo>
                    <a:pt x="548" y="38"/>
                  </a:lnTo>
                  <a:lnTo>
                    <a:pt x="831" y="299"/>
                  </a:lnTo>
                  <a:lnTo>
                    <a:pt x="1055" y="299"/>
                  </a:lnTo>
                  <a:lnTo>
                    <a:pt x="1224" y="466"/>
                  </a:lnTo>
                  <a:lnTo>
                    <a:pt x="1224" y="590"/>
                  </a:lnTo>
                  <a:lnTo>
                    <a:pt x="1122" y="597"/>
                  </a:lnTo>
                  <a:lnTo>
                    <a:pt x="1107" y="504"/>
                  </a:lnTo>
                  <a:lnTo>
                    <a:pt x="1034" y="445"/>
                  </a:lnTo>
                  <a:lnTo>
                    <a:pt x="1006" y="628"/>
                  </a:lnTo>
                  <a:lnTo>
                    <a:pt x="877" y="628"/>
                  </a:lnTo>
                  <a:lnTo>
                    <a:pt x="861" y="472"/>
                  </a:lnTo>
                  <a:lnTo>
                    <a:pt x="721" y="466"/>
                  </a:lnTo>
                  <a:lnTo>
                    <a:pt x="700" y="597"/>
                  </a:lnTo>
                  <a:lnTo>
                    <a:pt x="612" y="628"/>
                  </a:lnTo>
                  <a:lnTo>
                    <a:pt x="555" y="555"/>
                  </a:lnTo>
                  <a:lnTo>
                    <a:pt x="627" y="432"/>
                  </a:lnTo>
                  <a:lnTo>
                    <a:pt x="540" y="242"/>
                  </a:lnTo>
                  <a:lnTo>
                    <a:pt x="451" y="293"/>
                  </a:lnTo>
                  <a:lnTo>
                    <a:pt x="312" y="183"/>
                  </a:lnTo>
                  <a:lnTo>
                    <a:pt x="257" y="285"/>
                  </a:lnTo>
                  <a:lnTo>
                    <a:pt x="371" y="432"/>
                  </a:lnTo>
                  <a:lnTo>
                    <a:pt x="468" y="437"/>
                  </a:lnTo>
                  <a:lnTo>
                    <a:pt x="502" y="603"/>
                  </a:lnTo>
                  <a:lnTo>
                    <a:pt x="437" y="707"/>
                  </a:lnTo>
                  <a:lnTo>
                    <a:pt x="344" y="683"/>
                  </a:lnTo>
                  <a:lnTo>
                    <a:pt x="357" y="563"/>
                  </a:lnTo>
                  <a:lnTo>
                    <a:pt x="232" y="649"/>
                  </a:lnTo>
                  <a:lnTo>
                    <a:pt x="139" y="525"/>
                  </a:lnTo>
                  <a:lnTo>
                    <a:pt x="203" y="453"/>
                  </a:lnTo>
                  <a:lnTo>
                    <a:pt x="0" y="261"/>
                  </a:lnTo>
                  <a:close/>
                </a:path>
              </a:pathLst>
            </a:custGeom>
            <a:solidFill>
              <a:srgbClr val="E6E6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Freeform 23"/>
            <p:cNvSpPr>
              <a:spLocks/>
            </p:cNvSpPr>
            <p:nvPr/>
          </p:nvSpPr>
          <p:spPr bwMode="auto">
            <a:xfrm>
              <a:off x="3582" y="1312"/>
              <a:ext cx="732" cy="345"/>
            </a:xfrm>
            <a:custGeom>
              <a:avLst/>
              <a:gdLst>
                <a:gd name="T0" fmla="*/ 0 w 1466"/>
                <a:gd name="T1" fmla="*/ 14 h 690"/>
                <a:gd name="T2" fmla="*/ 7 w 1466"/>
                <a:gd name="T3" fmla="*/ 11 h 690"/>
                <a:gd name="T4" fmla="*/ 11 w 1466"/>
                <a:gd name="T5" fmla="*/ 5 h 690"/>
                <a:gd name="T6" fmla="*/ 16 w 1466"/>
                <a:gd name="T7" fmla="*/ 1 h 690"/>
                <a:gd name="T8" fmla="*/ 22 w 1466"/>
                <a:gd name="T9" fmla="*/ 0 h 690"/>
                <a:gd name="T10" fmla="*/ 33 w 1466"/>
                <a:gd name="T11" fmla="*/ 1 h 690"/>
                <a:gd name="T12" fmla="*/ 37 w 1466"/>
                <a:gd name="T13" fmla="*/ 4 h 690"/>
                <a:gd name="T14" fmla="*/ 42 w 1466"/>
                <a:gd name="T15" fmla="*/ 5 h 690"/>
                <a:gd name="T16" fmla="*/ 45 w 1466"/>
                <a:gd name="T17" fmla="*/ 11 h 690"/>
                <a:gd name="T18" fmla="*/ 42 w 1466"/>
                <a:gd name="T19" fmla="*/ 12 h 690"/>
                <a:gd name="T20" fmla="*/ 40 w 1466"/>
                <a:gd name="T21" fmla="*/ 9 h 690"/>
                <a:gd name="T22" fmla="*/ 37 w 1466"/>
                <a:gd name="T23" fmla="*/ 10 h 690"/>
                <a:gd name="T24" fmla="*/ 37 w 1466"/>
                <a:gd name="T25" fmla="*/ 13 h 690"/>
                <a:gd name="T26" fmla="*/ 34 w 1466"/>
                <a:gd name="T27" fmla="*/ 15 h 690"/>
                <a:gd name="T28" fmla="*/ 32 w 1466"/>
                <a:gd name="T29" fmla="*/ 13 h 690"/>
                <a:gd name="T30" fmla="*/ 33 w 1466"/>
                <a:gd name="T31" fmla="*/ 12 h 690"/>
                <a:gd name="T32" fmla="*/ 33 w 1466"/>
                <a:gd name="T33" fmla="*/ 7 h 690"/>
                <a:gd name="T34" fmla="*/ 29 w 1466"/>
                <a:gd name="T35" fmla="*/ 11 h 690"/>
                <a:gd name="T36" fmla="*/ 27 w 1466"/>
                <a:gd name="T37" fmla="*/ 10 h 690"/>
                <a:gd name="T38" fmla="*/ 27 w 1466"/>
                <a:gd name="T39" fmla="*/ 5 h 690"/>
                <a:gd name="T40" fmla="*/ 22 w 1466"/>
                <a:gd name="T41" fmla="*/ 5 h 690"/>
                <a:gd name="T42" fmla="*/ 25 w 1466"/>
                <a:gd name="T43" fmla="*/ 8 h 690"/>
                <a:gd name="T44" fmla="*/ 25 w 1466"/>
                <a:gd name="T45" fmla="*/ 13 h 690"/>
                <a:gd name="T46" fmla="*/ 21 w 1466"/>
                <a:gd name="T47" fmla="*/ 13 h 690"/>
                <a:gd name="T48" fmla="*/ 21 w 1466"/>
                <a:gd name="T49" fmla="*/ 9 h 690"/>
                <a:gd name="T50" fmla="*/ 16 w 1466"/>
                <a:gd name="T51" fmla="*/ 6 h 690"/>
                <a:gd name="T52" fmla="*/ 15 w 1466"/>
                <a:gd name="T53" fmla="*/ 10 h 690"/>
                <a:gd name="T54" fmla="*/ 17 w 1466"/>
                <a:gd name="T55" fmla="*/ 11 h 690"/>
                <a:gd name="T56" fmla="*/ 18 w 1466"/>
                <a:gd name="T57" fmla="*/ 17 h 690"/>
                <a:gd name="T58" fmla="*/ 14 w 1466"/>
                <a:gd name="T59" fmla="*/ 19 h 690"/>
                <a:gd name="T60" fmla="*/ 13 w 1466"/>
                <a:gd name="T61" fmla="*/ 14 h 690"/>
                <a:gd name="T62" fmla="*/ 9 w 1466"/>
                <a:gd name="T63" fmla="*/ 14 h 690"/>
                <a:gd name="T64" fmla="*/ 10 w 1466"/>
                <a:gd name="T65" fmla="*/ 18 h 690"/>
                <a:gd name="T66" fmla="*/ 9 w 1466"/>
                <a:gd name="T67" fmla="*/ 22 h 690"/>
                <a:gd name="T68" fmla="*/ 6 w 1466"/>
                <a:gd name="T69" fmla="*/ 21 h 690"/>
                <a:gd name="T70" fmla="*/ 7 w 1466"/>
                <a:gd name="T71" fmla="*/ 18 h 690"/>
                <a:gd name="T72" fmla="*/ 4 w 1466"/>
                <a:gd name="T73" fmla="*/ 15 h 690"/>
                <a:gd name="T74" fmla="*/ 0 w 1466"/>
                <a:gd name="T75" fmla="*/ 18 h 690"/>
                <a:gd name="T76" fmla="*/ 0 w 1466"/>
                <a:gd name="T77" fmla="*/ 14 h 690"/>
                <a:gd name="T78" fmla="*/ 0 w 1466"/>
                <a:gd name="T79" fmla="*/ 14 h 69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66"/>
                <a:gd name="T121" fmla="*/ 0 h 690"/>
                <a:gd name="T122" fmla="*/ 1466 w 1466"/>
                <a:gd name="T123" fmla="*/ 690 h 69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66" h="690">
                  <a:moveTo>
                    <a:pt x="0" y="446"/>
                  </a:moveTo>
                  <a:lnTo>
                    <a:pt x="232" y="327"/>
                  </a:lnTo>
                  <a:lnTo>
                    <a:pt x="356" y="142"/>
                  </a:lnTo>
                  <a:lnTo>
                    <a:pt x="538" y="26"/>
                  </a:lnTo>
                  <a:lnTo>
                    <a:pt x="736" y="0"/>
                  </a:lnTo>
                  <a:lnTo>
                    <a:pt x="1078" y="11"/>
                  </a:lnTo>
                  <a:lnTo>
                    <a:pt x="1188" y="123"/>
                  </a:lnTo>
                  <a:lnTo>
                    <a:pt x="1361" y="142"/>
                  </a:lnTo>
                  <a:lnTo>
                    <a:pt x="1466" y="334"/>
                  </a:lnTo>
                  <a:lnTo>
                    <a:pt x="1348" y="391"/>
                  </a:lnTo>
                  <a:lnTo>
                    <a:pt x="1282" y="260"/>
                  </a:lnTo>
                  <a:lnTo>
                    <a:pt x="1188" y="289"/>
                  </a:lnTo>
                  <a:lnTo>
                    <a:pt x="1202" y="414"/>
                  </a:lnTo>
                  <a:lnTo>
                    <a:pt x="1116" y="492"/>
                  </a:lnTo>
                  <a:lnTo>
                    <a:pt x="1027" y="427"/>
                  </a:lnTo>
                  <a:lnTo>
                    <a:pt x="1078" y="368"/>
                  </a:lnTo>
                  <a:lnTo>
                    <a:pt x="1065" y="222"/>
                  </a:lnTo>
                  <a:lnTo>
                    <a:pt x="947" y="361"/>
                  </a:lnTo>
                  <a:lnTo>
                    <a:pt x="880" y="289"/>
                  </a:lnTo>
                  <a:lnTo>
                    <a:pt x="894" y="142"/>
                  </a:lnTo>
                  <a:lnTo>
                    <a:pt x="736" y="142"/>
                  </a:lnTo>
                  <a:lnTo>
                    <a:pt x="801" y="243"/>
                  </a:lnTo>
                  <a:lnTo>
                    <a:pt x="801" y="427"/>
                  </a:lnTo>
                  <a:lnTo>
                    <a:pt x="690" y="427"/>
                  </a:lnTo>
                  <a:lnTo>
                    <a:pt x="698" y="275"/>
                  </a:lnTo>
                  <a:lnTo>
                    <a:pt x="525" y="203"/>
                  </a:lnTo>
                  <a:lnTo>
                    <a:pt x="481" y="296"/>
                  </a:lnTo>
                  <a:lnTo>
                    <a:pt x="567" y="340"/>
                  </a:lnTo>
                  <a:lnTo>
                    <a:pt x="597" y="530"/>
                  </a:lnTo>
                  <a:lnTo>
                    <a:pt x="473" y="580"/>
                  </a:lnTo>
                  <a:lnTo>
                    <a:pt x="435" y="446"/>
                  </a:lnTo>
                  <a:lnTo>
                    <a:pt x="297" y="433"/>
                  </a:lnTo>
                  <a:lnTo>
                    <a:pt x="335" y="557"/>
                  </a:lnTo>
                  <a:lnTo>
                    <a:pt x="297" y="690"/>
                  </a:lnTo>
                  <a:lnTo>
                    <a:pt x="198" y="644"/>
                  </a:lnTo>
                  <a:lnTo>
                    <a:pt x="224" y="545"/>
                  </a:lnTo>
                  <a:lnTo>
                    <a:pt x="152" y="486"/>
                  </a:lnTo>
                  <a:lnTo>
                    <a:pt x="6" y="545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Freeform 24"/>
            <p:cNvSpPr>
              <a:spLocks/>
            </p:cNvSpPr>
            <p:nvPr/>
          </p:nvSpPr>
          <p:spPr bwMode="auto">
            <a:xfrm>
              <a:off x="3692" y="1450"/>
              <a:ext cx="807" cy="355"/>
            </a:xfrm>
            <a:custGeom>
              <a:avLst/>
              <a:gdLst>
                <a:gd name="T0" fmla="*/ 0 w 1614"/>
                <a:gd name="T1" fmla="*/ 14 h 709"/>
                <a:gd name="T2" fmla="*/ 3 w 1614"/>
                <a:gd name="T3" fmla="*/ 11 h 709"/>
                <a:gd name="T4" fmla="*/ 9 w 1614"/>
                <a:gd name="T5" fmla="*/ 8 h 709"/>
                <a:gd name="T6" fmla="*/ 13 w 1614"/>
                <a:gd name="T7" fmla="*/ 3 h 709"/>
                <a:gd name="T8" fmla="*/ 17 w 1614"/>
                <a:gd name="T9" fmla="*/ 3 h 709"/>
                <a:gd name="T10" fmla="*/ 22 w 1614"/>
                <a:gd name="T11" fmla="*/ 0 h 709"/>
                <a:gd name="T12" fmla="*/ 29 w 1614"/>
                <a:gd name="T13" fmla="*/ 3 h 709"/>
                <a:gd name="T14" fmla="*/ 34 w 1614"/>
                <a:gd name="T15" fmla="*/ 8 h 709"/>
                <a:gd name="T16" fmla="*/ 39 w 1614"/>
                <a:gd name="T17" fmla="*/ 7 h 709"/>
                <a:gd name="T18" fmla="*/ 42 w 1614"/>
                <a:gd name="T19" fmla="*/ 5 h 709"/>
                <a:gd name="T20" fmla="*/ 49 w 1614"/>
                <a:gd name="T21" fmla="*/ 7 h 709"/>
                <a:gd name="T22" fmla="*/ 51 w 1614"/>
                <a:gd name="T23" fmla="*/ 11 h 709"/>
                <a:gd name="T24" fmla="*/ 49 w 1614"/>
                <a:gd name="T25" fmla="*/ 12 h 709"/>
                <a:gd name="T26" fmla="*/ 46 w 1614"/>
                <a:gd name="T27" fmla="*/ 9 h 709"/>
                <a:gd name="T28" fmla="*/ 43 w 1614"/>
                <a:gd name="T29" fmla="*/ 11 h 709"/>
                <a:gd name="T30" fmla="*/ 45 w 1614"/>
                <a:gd name="T31" fmla="*/ 13 h 709"/>
                <a:gd name="T32" fmla="*/ 45 w 1614"/>
                <a:gd name="T33" fmla="*/ 17 h 709"/>
                <a:gd name="T34" fmla="*/ 42 w 1614"/>
                <a:gd name="T35" fmla="*/ 17 h 709"/>
                <a:gd name="T36" fmla="*/ 41 w 1614"/>
                <a:gd name="T37" fmla="*/ 14 h 709"/>
                <a:gd name="T38" fmla="*/ 36 w 1614"/>
                <a:gd name="T39" fmla="*/ 15 h 709"/>
                <a:gd name="T40" fmla="*/ 39 w 1614"/>
                <a:gd name="T41" fmla="*/ 18 h 709"/>
                <a:gd name="T42" fmla="*/ 37 w 1614"/>
                <a:gd name="T43" fmla="*/ 23 h 709"/>
                <a:gd name="T44" fmla="*/ 34 w 1614"/>
                <a:gd name="T45" fmla="*/ 22 h 709"/>
                <a:gd name="T46" fmla="*/ 35 w 1614"/>
                <a:gd name="T47" fmla="*/ 18 h 709"/>
                <a:gd name="T48" fmla="*/ 33 w 1614"/>
                <a:gd name="T49" fmla="*/ 17 h 709"/>
                <a:gd name="T50" fmla="*/ 30 w 1614"/>
                <a:gd name="T51" fmla="*/ 20 h 709"/>
                <a:gd name="T52" fmla="*/ 27 w 1614"/>
                <a:gd name="T53" fmla="*/ 21 h 709"/>
                <a:gd name="T54" fmla="*/ 26 w 1614"/>
                <a:gd name="T55" fmla="*/ 18 h 709"/>
                <a:gd name="T56" fmla="*/ 29 w 1614"/>
                <a:gd name="T57" fmla="*/ 17 h 709"/>
                <a:gd name="T58" fmla="*/ 29 w 1614"/>
                <a:gd name="T59" fmla="*/ 14 h 709"/>
                <a:gd name="T60" fmla="*/ 26 w 1614"/>
                <a:gd name="T61" fmla="*/ 13 h 709"/>
                <a:gd name="T62" fmla="*/ 25 w 1614"/>
                <a:gd name="T63" fmla="*/ 16 h 709"/>
                <a:gd name="T64" fmla="*/ 22 w 1614"/>
                <a:gd name="T65" fmla="*/ 17 h 709"/>
                <a:gd name="T66" fmla="*/ 21 w 1614"/>
                <a:gd name="T67" fmla="*/ 14 h 709"/>
                <a:gd name="T68" fmla="*/ 24 w 1614"/>
                <a:gd name="T69" fmla="*/ 13 h 709"/>
                <a:gd name="T70" fmla="*/ 22 w 1614"/>
                <a:gd name="T71" fmla="*/ 10 h 709"/>
                <a:gd name="T72" fmla="*/ 17 w 1614"/>
                <a:gd name="T73" fmla="*/ 10 h 709"/>
                <a:gd name="T74" fmla="*/ 19 w 1614"/>
                <a:gd name="T75" fmla="*/ 13 h 709"/>
                <a:gd name="T76" fmla="*/ 19 w 1614"/>
                <a:gd name="T77" fmla="*/ 18 h 709"/>
                <a:gd name="T78" fmla="*/ 15 w 1614"/>
                <a:gd name="T79" fmla="*/ 18 h 709"/>
                <a:gd name="T80" fmla="*/ 15 w 1614"/>
                <a:gd name="T81" fmla="*/ 15 h 709"/>
                <a:gd name="T82" fmla="*/ 12 w 1614"/>
                <a:gd name="T83" fmla="*/ 12 h 709"/>
                <a:gd name="T84" fmla="*/ 8 w 1614"/>
                <a:gd name="T85" fmla="*/ 13 h 709"/>
                <a:gd name="T86" fmla="*/ 11 w 1614"/>
                <a:gd name="T87" fmla="*/ 15 h 709"/>
                <a:gd name="T88" fmla="*/ 10 w 1614"/>
                <a:gd name="T89" fmla="*/ 19 h 709"/>
                <a:gd name="T90" fmla="*/ 6 w 1614"/>
                <a:gd name="T91" fmla="*/ 19 h 709"/>
                <a:gd name="T92" fmla="*/ 6 w 1614"/>
                <a:gd name="T93" fmla="*/ 15 h 709"/>
                <a:gd name="T94" fmla="*/ 0 w 1614"/>
                <a:gd name="T95" fmla="*/ 14 h 709"/>
                <a:gd name="T96" fmla="*/ 0 w 1614"/>
                <a:gd name="T97" fmla="*/ 14 h 7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614"/>
                <a:gd name="T148" fmla="*/ 0 h 709"/>
                <a:gd name="T149" fmla="*/ 1614 w 1614"/>
                <a:gd name="T150" fmla="*/ 709 h 70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614" h="709">
                  <a:moveTo>
                    <a:pt x="0" y="438"/>
                  </a:moveTo>
                  <a:lnTo>
                    <a:pt x="68" y="325"/>
                  </a:lnTo>
                  <a:lnTo>
                    <a:pt x="272" y="234"/>
                  </a:lnTo>
                  <a:lnTo>
                    <a:pt x="422" y="78"/>
                  </a:lnTo>
                  <a:lnTo>
                    <a:pt x="532" y="95"/>
                  </a:lnTo>
                  <a:lnTo>
                    <a:pt x="684" y="0"/>
                  </a:lnTo>
                  <a:lnTo>
                    <a:pt x="929" y="93"/>
                  </a:lnTo>
                  <a:lnTo>
                    <a:pt x="1074" y="227"/>
                  </a:lnTo>
                  <a:lnTo>
                    <a:pt x="1220" y="221"/>
                  </a:lnTo>
                  <a:lnTo>
                    <a:pt x="1344" y="156"/>
                  </a:lnTo>
                  <a:lnTo>
                    <a:pt x="1545" y="217"/>
                  </a:lnTo>
                  <a:lnTo>
                    <a:pt x="1614" y="325"/>
                  </a:lnTo>
                  <a:lnTo>
                    <a:pt x="1559" y="369"/>
                  </a:lnTo>
                  <a:lnTo>
                    <a:pt x="1441" y="276"/>
                  </a:lnTo>
                  <a:lnTo>
                    <a:pt x="1365" y="327"/>
                  </a:lnTo>
                  <a:lnTo>
                    <a:pt x="1424" y="394"/>
                  </a:lnTo>
                  <a:lnTo>
                    <a:pt x="1424" y="517"/>
                  </a:lnTo>
                  <a:lnTo>
                    <a:pt x="1330" y="538"/>
                  </a:lnTo>
                  <a:lnTo>
                    <a:pt x="1289" y="420"/>
                  </a:lnTo>
                  <a:lnTo>
                    <a:pt x="1144" y="455"/>
                  </a:lnTo>
                  <a:lnTo>
                    <a:pt x="1220" y="554"/>
                  </a:lnTo>
                  <a:lnTo>
                    <a:pt x="1178" y="709"/>
                  </a:lnTo>
                  <a:lnTo>
                    <a:pt x="1081" y="681"/>
                  </a:lnTo>
                  <a:lnTo>
                    <a:pt x="1097" y="571"/>
                  </a:lnTo>
                  <a:lnTo>
                    <a:pt x="1043" y="517"/>
                  </a:lnTo>
                  <a:lnTo>
                    <a:pt x="975" y="611"/>
                  </a:lnTo>
                  <a:lnTo>
                    <a:pt x="857" y="649"/>
                  </a:lnTo>
                  <a:lnTo>
                    <a:pt x="844" y="559"/>
                  </a:lnTo>
                  <a:lnTo>
                    <a:pt x="924" y="517"/>
                  </a:lnTo>
                  <a:lnTo>
                    <a:pt x="918" y="443"/>
                  </a:lnTo>
                  <a:lnTo>
                    <a:pt x="846" y="411"/>
                  </a:lnTo>
                  <a:lnTo>
                    <a:pt x="791" y="504"/>
                  </a:lnTo>
                  <a:lnTo>
                    <a:pt x="695" y="538"/>
                  </a:lnTo>
                  <a:lnTo>
                    <a:pt x="667" y="432"/>
                  </a:lnTo>
                  <a:lnTo>
                    <a:pt x="751" y="386"/>
                  </a:lnTo>
                  <a:lnTo>
                    <a:pt x="701" y="295"/>
                  </a:lnTo>
                  <a:lnTo>
                    <a:pt x="519" y="306"/>
                  </a:lnTo>
                  <a:lnTo>
                    <a:pt x="600" y="415"/>
                  </a:lnTo>
                  <a:lnTo>
                    <a:pt x="600" y="548"/>
                  </a:lnTo>
                  <a:lnTo>
                    <a:pt x="490" y="559"/>
                  </a:lnTo>
                  <a:lnTo>
                    <a:pt x="490" y="470"/>
                  </a:lnTo>
                  <a:lnTo>
                    <a:pt x="372" y="362"/>
                  </a:lnTo>
                  <a:lnTo>
                    <a:pt x="254" y="394"/>
                  </a:lnTo>
                  <a:lnTo>
                    <a:pt x="321" y="462"/>
                  </a:lnTo>
                  <a:lnTo>
                    <a:pt x="300" y="601"/>
                  </a:lnTo>
                  <a:lnTo>
                    <a:pt x="169" y="597"/>
                  </a:lnTo>
                  <a:lnTo>
                    <a:pt x="173" y="449"/>
                  </a:lnTo>
                  <a:lnTo>
                    <a:pt x="0" y="438"/>
                  </a:lnTo>
                  <a:close/>
                </a:path>
              </a:pathLst>
            </a:custGeom>
            <a:solidFill>
              <a:srgbClr val="E6E6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Freeform 25"/>
            <p:cNvSpPr>
              <a:spLocks/>
            </p:cNvSpPr>
            <p:nvPr/>
          </p:nvSpPr>
          <p:spPr bwMode="auto">
            <a:xfrm>
              <a:off x="3770" y="1607"/>
              <a:ext cx="849" cy="410"/>
            </a:xfrm>
            <a:custGeom>
              <a:avLst/>
              <a:gdLst>
                <a:gd name="T0" fmla="*/ 5 w 1697"/>
                <a:gd name="T1" fmla="*/ 13 h 819"/>
                <a:gd name="T2" fmla="*/ 6 w 1697"/>
                <a:gd name="T3" fmla="*/ 10 h 819"/>
                <a:gd name="T4" fmla="*/ 10 w 1697"/>
                <a:gd name="T5" fmla="*/ 10 h 819"/>
                <a:gd name="T6" fmla="*/ 11 w 1697"/>
                <a:gd name="T7" fmla="*/ 7 h 819"/>
                <a:gd name="T8" fmla="*/ 18 w 1697"/>
                <a:gd name="T9" fmla="*/ 6 h 819"/>
                <a:gd name="T10" fmla="*/ 18 w 1697"/>
                <a:gd name="T11" fmla="*/ 11 h 819"/>
                <a:gd name="T12" fmla="*/ 23 w 1697"/>
                <a:gd name="T13" fmla="*/ 12 h 819"/>
                <a:gd name="T14" fmla="*/ 24 w 1697"/>
                <a:gd name="T15" fmla="*/ 8 h 819"/>
                <a:gd name="T16" fmla="*/ 29 w 1697"/>
                <a:gd name="T17" fmla="*/ 13 h 819"/>
                <a:gd name="T18" fmla="*/ 35 w 1697"/>
                <a:gd name="T19" fmla="*/ 10 h 819"/>
                <a:gd name="T20" fmla="*/ 39 w 1697"/>
                <a:gd name="T21" fmla="*/ 6 h 819"/>
                <a:gd name="T22" fmla="*/ 42 w 1697"/>
                <a:gd name="T23" fmla="*/ 5 h 819"/>
                <a:gd name="T24" fmla="*/ 44 w 1697"/>
                <a:gd name="T25" fmla="*/ 1 h 819"/>
                <a:gd name="T26" fmla="*/ 50 w 1697"/>
                <a:gd name="T27" fmla="*/ 0 h 819"/>
                <a:gd name="T28" fmla="*/ 54 w 1697"/>
                <a:gd name="T29" fmla="*/ 3 h 819"/>
                <a:gd name="T30" fmla="*/ 52 w 1697"/>
                <a:gd name="T31" fmla="*/ 5 h 819"/>
                <a:gd name="T32" fmla="*/ 48 w 1697"/>
                <a:gd name="T33" fmla="*/ 4 h 819"/>
                <a:gd name="T34" fmla="*/ 45 w 1697"/>
                <a:gd name="T35" fmla="*/ 6 h 819"/>
                <a:gd name="T36" fmla="*/ 48 w 1697"/>
                <a:gd name="T37" fmla="*/ 9 h 819"/>
                <a:gd name="T38" fmla="*/ 46 w 1697"/>
                <a:gd name="T39" fmla="*/ 12 h 819"/>
                <a:gd name="T40" fmla="*/ 43 w 1697"/>
                <a:gd name="T41" fmla="*/ 9 h 819"/>
                <a:gd name="T42" fmla="*/ 39 w 1697"/>
                <a:gd name="T43" fmla="*/ 12 h 819"/>
                <a:gd name="T44" fmla="*/ 42 w 1697"/>
                <a:gd name="T45" fmla="*/ 13 h 819"/>
                <a:gd name="T46" fmla="*/ 43 w 1697"/>
                <a:gd name="T47" fmla="*/ 16 h 819"/>
                <a:gd name="T48" fmla="*/ 40 w 1697"/>
                <a:gd name="T49" fmla="*/ 17 h 819"/>
                <a:gd name="T50" fmla="*/ 39 w 1697"/>
                <a:gd name="T51" fmla="*/ 14 h 819"/>
                <a:gd name="T52" fmla="*/ 35 w 1697"/>
                <a:gd name="T53" fmla="*/ 14 h 819"/>
                <a:gd name="T54" fmla="*/ 37 w 1697"/>
                <a:gd name="T55" fmla="*/ 18 h 819"/>
                <a:gd name="T56" fmla="*/ 36 w 1697"/>
                <a:gd name="T57" fmla="*/ 21 h 819"/>
                <a:gd name="T58" fmla="*/ 32 w 1697"/>
                <a:gd name="T59" fmla="*/ 21 h 819"/>
                <a:gd name="T60" fmla="*/ 32 w 1697"/>
                <a:gd name="T61" fmla="*/ 18 h 819"/>
                <a:gd name="T62" fmla="*/ 26 w 1697"/>
                <a:gd name="T63" fmla="*/ 15 h 819"/>
                <a:gd name="T64" fmla="*/ 22 w 1697"/>
                <a:gd name="T65" fmla="*/ 16 h 819"/>
                <a:gd name="T66" fmla="*/ 26 w 1697"/>
                <a:gd name="T67" fmla="*/ 19 h 819"/>
                <a:gd name="T68" fmla="*/ 26 w 1697"/>
                <a:gd name="T69" fmla="*/ 22 h 819"/>
                <a:gd name="T70" fmla="*/ 22 w 1697"/>
                <a:gd name="T71" fmla="*/ 24 h 819"/>
                <a:gd name="T72" fmla="*/ 22 w 1697"/>
                <a:gd name="T73" fmla="*/ 20 h 819"/>
                <a:gd name="T74" fmla="*/ 17 w 1697"/>
                <a:gd name="T75" fmla="*/ 19 h 819"/>
                <a:gd name="T76" fmla="*/ 18 w 1697"/>
                <a:gd name="T77" fmla="*/ 16 h 819"/>
                <a:gd name="T78" fmla="*/ 15 w 1697"/>
                <a:gd name="T79" fmla="*/ 15 h 819"/>
                <a:gd name="T80" fmla="*/ 14 w 1697"/>
                <a:gd name="T81" fmla="*/ 20 h 819"/>
                <a:gd name="T82" fmla="*/ 11 w 1697"/>
                <a:gd name="T83" fmla="*/ 19 h 819"/>
                <a:gd name="T84" fmla="*/ 11 w 1697"/>
                <a:gd name="T85" fmla="*/ 23 h 819"/>
                <a:gd name="T86" fmla="*/ 8 w 1697"/>
                <a:gd name="T87" fmla="*/ 26 h 819"/>
                <a:gd name="T88" fmla="*/ 6 w 1697"/>
                <a:gd name="T89" fmla="*/ 23 h 819"/>
                <a:gd name="T90" fmla="*/ 8 w 1697"/>
                <a:gd name="T91" fmla="*/ 21 h 819"/>
                <a:gd name="T92" fmla="*/ 7 w 1697"/>
                <a:gd name="T93" fmla="*/ 18 h 819"/>
                <a:gd name="T94" fmla="*/ 3 w 1697"/>
                <a:gd name="T95" fmla="*/ 20 h 819"/>
                <a:gd name="T96" fmla="*/ 0 w 1697"/>
                <a:gd name="T97" fmla="*/ 17 h 819"/>
                <a:gd name="T98" fmla="*/ 3 w 1697"/>
                <a:gd name="T99" fmla="*/ 15 h 819"/>
                <a:gd name="T100" fmla="*/ 6 w 1697"/>
                <a:gd name="T101" fmla="*/ 16 h 819"/>
                <a:gd name="T102" fmla="*/ 8 w 1697"/>
                <a:gd name="T103" fmla="*/ 14 h 819"/>
                <a:gd name="T104" fmla="*/ 5 w 1697"/>
                <a:gd name="T105" fmla="*/ 13 h 819"/>
                <a:gd name="T106" fmla="*/ 5 w 1697"/>
                <a:gd name="T107" fmla="*/ 13 h 81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97"/>
                <a:gd name="T163" fmla="*/ 0 h 819"/>
                <a:gd name="T164" fmla="*/ 1697 w 1697"/>
                <a:gd name="T165" fmla="*/ 819 h 81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97" h="819">
                  <a:moveTo>
                    <a:pt x="148" y="411"/>
                  </a:moveTo>
                  <a:lnTo>
                    <a:pt x="173" y="289"/>
                  </a:lnTo>
                  <a:lnTo>
                    <a:pt x="289" y="295"/>
                  </a:lnTo>
                  <a:lnTo>
                    <a:pt x="349" y="224"/>
                  </a:lnTo>
                  <a:lnTo>
                    <a:pt x="566" y="179"/>
                  </a:lnTo>
                  <a:lnTo>
                    <a:pt x="572" y="342"/>
                  </a:lnTo>
                  <a:lnTo>
                    <a:pt x="735" y="367"/>
                  </a:lnTo>
                  <a:lnTo>
                    <a:pt x="760" y="253"/>
                  </a:lnTo>
                  <a:lnTo>
                    <a:pt x="925" y="407"/>
                  </a:lnTo>
                  <a:lnTo>
                    <a:pt x="1089" y="304"/>
                  </a:lnTo>
                  <a:lnTo>
                    <a:pt x="1230" y="177"/>
                  </a:lnTo>
                  <a:lnTo>
                    <a:pt x="1330" y="135"/>
                  </a:lnTo>
                  <a:lnTo>
                    <a:pt x="1399" y="17"/>
                  </a:lnTo>
                  <a:lnTo>
                    <a:pt x="1570" y="0"/>
                  </a:lnTo>
                  <a:lnTo>
                    <a:pt x="1697" y="86"/>
                  </a:lnTo>
                  <a:lnTo>
                    <a:pt x="1661" y="156"/>
                  </a:lnTo>
                  <a:lnTo>
                    <a:pt x="1530" y="105"/>
                  </a:lnTo>
                  <a:lnTo>
                    <a:pt x="1416" y="177"/>
                  </a:lnTo>
                  <a:lnTo>
                    <a:pt x="1521" y="257"/>
                  </a:lnTo>
                  <a:lnTo>
                    <a:pt x="1469" y="371"/>
                  </a:lnTo>
                  <a:lnTo>
                    <a:pt x="1347" y="287"/>
                  </a:lnTo>
                  <a:lnTo>
                    <a:pt x="1241" y="356"/>
                  </a:lnTo>
                  <a:lnTo>
                    <a:pt x="1344" y="390"/>
                  </a:lnTo>
                  <a:lnTo>
                    <a:pt x="1372" y="494"/>
                  </a:lnTo>
                  <a:lnTo>
                    <a:pt x="1273" y="536"/>
                  </a:lnTo>
                  <a:lnTo>
                    <a:pt x="1226" y="435"/>
                  </a:lnTo>
                  <a:lnTo>
                    <a:pt x="1106" y="428"/>
                  </a:lnTo>
                  <a:lnTo>
                    <a:pt x="1157" y="546"/>
                  </a:lnTo>
                  <a:lnTo>
                    <a:pt x="1129" y="654"/>
                  </a:lnTo>
                  <a:lnTo>
                    <a:pt x="1022" y="648"/>
                  </a:lnTo>
                  <a:lnTo>
                    <a:pt x="1015" y="546"/>
                  </a:lnTo>
                  <a:lnTo>
                    <a:pt x="828" y="464"/>
                  </a:lnTo>
                  <a:lnTo>
                    <a:pt x="701" y="500"/>
                  </a:lnTo>
                  <a:lnTo>
                    <a:pt x="806" y="588"/>
                  </a:lnTo>
                  <a:lnTo>
                    <a:pt x="808" y="698"/>
                  </a:lnTo>
                  <a:lnTo>
                    <a:pt x="697" y="740"/>
                  </a:lnTo>
                  <a:lnTo>
                    <a:pt x="690" y="629"/>
                  </a:lnTo>
                  <a:lnTo>
                    <a:pt x="539" y="584"/>
                  </a:lnTo>
                  <a:lnTo>
                    <a:pt x="553" y="481"/>
                  </a:lnTo>
                  <a:lnTo>
                    <a:pt x="460" y="451"/>
                  </a:lnTo>
                  <a:lnTo>
                    <a:pt x="444" y="612"/>
                  </a:lnTo>
                  <a:lnTo>
                    <a:pt x="338" y="584"/>
                  </a:lnTo>
                  <a:lnTo>
                    <a:pt x="325" y="723"/>
                  </a:lnTo>
                  <a:lnTo>
                    <a:pt x="228" y="819"/>
                  </a:lnTo>
                  <a:lnTo>
                    <a:pt x="165" y="726"/>
                  </a:lnTo>
                  <a:lnTo>
                    <a:pt x="239" y="671"/>
                  </a:lnTo>
                  <a:lnTo>
                    <a:pt x="211" y="563"/>
                  </a:lnTo>
                  <a:lnTo>
                    <a:pt x="89" y="618"/>
                  </a:lnTo>
                  <a:lnTo>
                    <a:pt x="0" y="525"/>
                  </a:lnTo>
                  <a:lnTo>
                    <a:pt x="68" y="460"/>
                  </a:lnTo>
                  <a:lnTo>
                    <a:pt x="161" y="500"/>
                  </a:lnTo>
                  <a:lnTo>
                    <a:pt x="245" y="422"/>
                  </a:lnTo>
                  <a:lnTo>
                    <a:pt x="148" y="411"/>
                  </a:lnTo>
                  <a:close/>
                </a:path>
              </a:pathLst>
            </a:custGeom>
            <a:solidFill>
              <a:srgbClr val="FFF2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Freeform 26"/>
            <p:cNvSpPr>
              <a:spLocks/>
            </p:cNvSpPr>
            <p:nvPr/>
          </p:nvSpPr>
          <p:spPr bwMode="auto">
            <a:xfrm>
              <a:off x="3981" y="1719"/>
              <a:ext cx="799" cy="605"/>
            </a:xfrm>
            <a:custGeom>
              <a:avLst/>
              <a:gdLst>
                <a:gd name="T0" fmla="*/ 5 w 1599"/>
                <a:gd name="T1" fmla="*/ 13 h 1210"/>
                <a:gd name="T2" fmla="*/ 10 w 1599"/>
                <a:gd name="T3" fmla="*/ 18 h 1210"/>
                <a:gd name="T4" fmla="*/ 15 w 1599"/>
                <a:gd name="T5" fmla="*/ 13 h 1210"/>
                <a:gd name="T6" fmla="*/ 20 w 1599"/>
                <a:gd name="T7" fmla="*/ 11 h 1210"/>
                <a:gd name="T8" fmla="*/ 33 w 1599"/>
                <a:gd name="T9" fmla="*/ 8 h 1210"/>
                <a:gd name="T10" fmla="*/ 37 w 1599"/>
                <a:gd name="T11" fmla="*/ 3 h 1210"/>
                <a:gd name="T12" fmla="*/ 44 w 1599"/>
                <a:gd name="T13" fmla="*/ 0 h 1210"/>
                <a:gd name="T14" fmla="*/ 46 w 1599"/>
                <a:gd name="T15" fmla="*/ 4 h 1210"/>
                <a:gd name="T16" fmla="*/ 40 w 1599"/>
                <a:gd name="T17" fmla="*/ 4 h 1210"/>
                <a:gd name="T18" fmla="*/ 46 w 1599"/>
                <a:gd name="T19" fmla="*/ 5 h 1210"/>
                <a:gd name="T20" fmla="*/ 48 w 1599"/>
                <a:gd name="T21" fmla="*/ 11 h 1210"/>
                <a:gd name="T22" fmla="*/ 41 w 1599"/>
                <a:gd name="T23" fmla="*/ 10 h 1210"/>
                <a:gd name="T24" fmla="*/ 40 w 1599"/>
                <a:gd name="T25" fmla="*/ 16 h 1210"/>
                <a:gd name="T26" fmla="*/ 41 w 1599"/>
                <a:gd name="T27" fmla="*/ 21 h 1210"/>
                <a:gd name="T28" fmla="*/ 47 w 1599"/>
                <a:gd name="T29" fmla="*/ 24 h 1210"/>
                <a:gd name="T30" fmla="*/ 43 w 1599"/>
                <a:gd name="T31" fmla="*/ 29 h 1210"/>
                <a:gd name="T32" fmla="*/ 43 w 1599"/>
                <a:gd name="T33" fmla="*/ 24 h 1210"/>
                <a:gd name="T34" fmla="*/ 41 w 1599"/>
                <a:gd name="T35" fmla="*/ 27 h 1210"/>
                <a:gd name="T36" fmla="*/ 37 w 1599"/>
                <a:gd name="T37" fmla="*/ 26 h 1210"/>
                <a:gd name="T38" fmla="*/ 36 w 1599"/>
                <a:gd name="T39" fmla="*/ 22 h 1210"/>
                <a:gd name="T40" fmla="*/ 35 w 1599"/>
                <a:gd name="T41" fmla="*/ 31 h 1210"/>
                <a:gd name="T42" fmla="*/ 42 w 1599"/>
                <a:gd name="T43" fmla="*/ 35 h 1210"/>
                <a:gd name="T44" fmla="*/ 37 w 1599"/>
                <a:gd name="T45" fmla="*/ 37 h 1210"/>
                <a:gd name="T46" fmla="*/ 37 w 1599"/>
                <a:gd name="T47" fmla="*/ 34 h 1210"/>
                <a:gd name="T48" fmla="*/ 34 w 1599"/>
                <a:gd name="T49" fmla="*/ 37 h 1210"/>
                <a:gd name="T50" fmla="*/ 30 w 1599"/>
                <a:gd name="T51" fmla="*/ 35 h 1210"/>
                <a:gd name="T52" fmla="*/ 31 w 1599"/>
                <a:gd name="T53" fmla="*/ 31 h 1210"/>
                <a:gd name="T54" fmla="*/ 26 w 1599"/>
                <a:gd name="T55" fmla="*/ 30 h 1210"/>
                <a:gd name="T56" fmla="*/ 29 w 1599"/>
                <a:gd name="T57" fmla="*/ 24 h 1210"/>
                <a:gd name="T58" fmla="*/ 23 w 1599"/>
                <a:gd name="T59" fmla="*/ 23 h 1210"/>
                <a:gd name="T60" fmla="*/ 25 w 1599"/>
                <a:gd name="T61" fmla="*/ 19 h 1210"/>
                <a:gd name="T62" fmla="*/ 21 w 1599"/>
                <a:gd name="T63" fmla="*/ 24 h 1210"/>
                <a:gd name="T64" fmla="*/ 17 w 1599"/>
                <a:gd name="T65" fmla="*/ 21 h 1210"/>
                <a:gd name="T66" fmla="*/ 19 w 1599"/>
                <a:gd name="T67" fmla="*/ 18 h 1210"/>
                <a:gd name="T68" fmla="*/ 13 w 1599"/>
                <a:gd name="T69" fmla="*/ 20 h 1210"/>
                <a:gd name="T70" fmla="*/ 15 w 1599"/>
                <a:gd name="T71" fmla="*/ 27 h 1210"/>
                <a:gd name="T72" fmla="*/ 12 w 1599"/>
                <a:gd name="T73" fmla="*/ 23 h 1210"/>
                <a:gd name="T74" fmla="*/ 7 w 1599"/>
                <a:gd name="T75" fmla="*/ 25 h 1210"/>
                <a:gd name="T76" fmla="*/ 3 w 1599"/>
                <a:gd name="T77" fmla="*/ 22 h 1210"/>
                <a:gd name="T78" fmla="*/ 7 w 1599"/>
                <a:gd name="T79" fmla="*/ 19 h 1210"/>
                <a:gd name="T80" fmla="*/ 1 w 1599"/>
                <a:gd name="T81" fmla="*/ 19 h 1210"/>
                <a:gd name="T82" fmla="*/ 2 w 1599"/>
                <a:gd name="T83" fmla="*/ 15 h 1210"/>
                <a:gd name="T84" fmla="*/ 0 w 1599"/>
                <a:gd name="T85" fmla="*/ 11 h 12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99"/>
                <a:gd name="T130" fmla="*/ 0 h 1210"/>
                <a:gd name="T131" fmla="*/ 1599 w 1599"/>
                <a:gd name="T132" fmla="*/ 1210 h 121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99" h="1210">
                  <a:moveTo>
                    <a:pt x="0" y="352"/>
                  </a:moveTo>
                  <a:lnTo>
                    <a:pt x="169" y="430"/>
                  </a:lnTo>
                  <a:lnTo>
                    <a:pt x="213" y="557"/>
                  </a:lnTo>
                  <a:lnTo>
                    <a:pt x="340" y="557"/>
                  </a:lnTo>
                  <a:lnTo>
                    <a:pt x="367" y="430"/>
                  </a:lnTo>
                  <a:lnTo>
                    <a:pt x="494" y="407"/>
                  </a:lnTo>
                  <a:lnTo>
                    <a:pt x="614" y="478"/>
                  </a:lnTo>
                  <a:lnTo>
                    <a:pt x="652" y="364"/>
                  </a:lnTo>
                  <a:lnTo>
                    <a:pt x="846" y="259"/>
                  </a:lnTo>
                  <a:lnTo>
                    <a:pt x="1057" y="240"/>
                  </a:lnTo>
                  <a:lnTo>
                    <a:pt x="1068" y="59"/>
                  </a:lnTo>
                  <a:lnTo>
                    <a:pt x="1203" y="73"/>
                  </a:lnTo>
                  <a:lnTo>
                    <a:pt x="1258" y="21"/>
                  </a:lnTo>
                  <a:lnTo>
                    <a:pt x="1426" y="0"/>
                  </a:lnTo>
                  <a:lnTo>
                    <a:pt x="1519" y="54"/>
                  </a:lnTo>
                  <a:lnTo>
                    <a:pt x="1486" y="128"/>
                  </a:lnTo>
                  <a:lnTo>
                    <a:pt x="1408" y="97"/>
                  </a:lnTo>
                  <a:lnTo>
                    <a:pt x="1298" y="118"/>
                  </a:lnTo>
                  <a:lnTo>
                    <a:pt x="1346" y="208"/>
                  </a:lnTo>
                  <a:lnTo>
                    <a:pt x="1475" y="171"/>
                  </a:lnTo>
                  <a:lnTo>
                    <a:pt x="1599" y="282"/>
                  </a:lnTo>
                  <a:lnTo>
                    <a:pt x="1541" y="352"/>
                  </a:lnTo>
                  <a:lnTo>
                    <a:pt x="1458" y="274"/>
                  </a:lnTo>
                  <a:lnTo>
                    <a:pt x="1336" y="295"/>
                  </a:lnTo>
                  <a:lnTo>
                    <a:pt x="1281" y="407"/>
                  </a:lnTo>
                  <a:lnTo>
                    <a:pt x="1308" y="502"/>
                  </a:lnTo>
                  <a:lnTo>
                    <a:pt x="1239" y="601"/>
                  </a:lnTo>
                  <a:lnTo>
                    <a:pt x="1327" y="668"/>
                  </a:lnTo>
                  <a:lnTo>
                    <a:pt x="1441" y="668"/>
                  </a:lnTo>
                  <a:lnTo>
                    <a:pt x="1509" y="767"/>
                  </a:lnTo>
                  <a:lnTo>
                    <a:pt x="1496" y="909"/>
                  </a:lnTo>
                  <a:lnTo>
                    <a:pt x="1407" y="921"/>
                  </a:lnTo>
                  <a:lnTo>
                    <a:pt x="1408" y="812"/>
                  </a:lnTo>
                  <a:lnTo>
                    <a:pt x="1378" y="761"/>
                  </a:lnTo>
                  <a:lnTo>
                    <a:pt x="1330" y="774"/>
                  </a:lnTo>
                  <a:lnTo>
                    <a:pt x="1330" y="871"/>
                  </a:lnTo>
                  <a:lnTo>
                    <a:pt x="1218" y="923"/>
                  </a:lnTo>
                  <a:lnTo>
                    <a:pt x="1188" y="829"/>
                  </a:lnTo>
                  <a:lnTo>
                    <a:pt x="1230" y="774"/>
                  </a:lnTo>
                  <a:lnTo>
                    <a:pt x="1159" y="715"/>
                  </a:lnTo>
                  <a:lnTo>
                    <a:pt x="1091" y="867"/>
                  </a:lnTo>
                  <a:lnTo>
                    <a:pt x="1148" y="976"/>
                  </a:lnTo>
                  <a:lnTo>
                    <a:pt x="1323" y="976"/>
                  </a:lnTo>
                  <a:lnTo>
                    <a:pt x="1351" y="1096"/>
                  </a:lnTo>
                  <a:lnTo>
                    <a:pt x="1298" y="1210"/>
                  </a:lnTo>
                  <a:lnTo>
                    <a:pt x="1209" y="1175"/>
                  </a:lnTo>
                  <a:lnTo>
                    <a:pt x="1226" y="1105"/>
                  </a:lnTo>
                  <a:lnTo>
                    <a:pt x="1213" y="1082"/>
                  </a:lnTo>
                  <a:lnTo>
                    <a:pt x="1140" y="1082"/>
                  </a:lnTo>
                  <a:lnTo>
                    <a:pt x="1099" y="1175"/>
                  </a:lnTo>
                  <a:lnTo>
                    <a:pt x="988" y="1198"/>
                  </a:lnTo>
                  <a:lnTo>
                    <a:pt x="969" y="1113"/>
                  </a:lnTo>
                  <a:lnTo>
                    <a:pt x="1047" y="1088"/>
                  </a:lnTo>
                  <a:lnTo>
                    <a:pt x="1002" y="993"/>
                  </a:lnTo>
                  <a:lnTo>
                    <a:pt x="876" y="1050"/>
                  </a:lnTo>
                  <a:lnTo>
                    <a:pt x="859" y="955"/>
                  </a:lnTo>
                  <a:lnTo>
                    <a:pt x="946" y="909"/>
                  </a:lnTo>
                  <a:lnTo>
                    <a:pt x="931" y="765"/>
                  </a:lnTo>
                  <a:lnTo>
                    <a:pt x="804" y="827"/>
                  </a:lnTo>
                  <a:lnTo>
                    <a:pt x="762" y="734"/>
                  </a:lnTo>
                  <a:lnTo>
                    <a:pt x="857" y="685"/>
                  </a:lnTo>
                  <a:lnTo>
                    <a:pt x="829" y="580"/>
                  </a:lnTo>
                  <a:lnTo>
                    <a:pt x="697" y="613"/>
                  </a:lnTo>
                  <a:lnTo>
                    <a:pt x="686" y="761"/>
                  </a:lnTo>
                  <a:lnTo>
                    <a:pt x="587" y="774"/>
                  </a:lnTo>
                  <a:lnTo>
                    <a:pt x="568" y="679"/>
                  </a:lnTo>
                  <a:lnTo>
                    <a:pt x="617" y="664"/>
                  </a:lnTo>
                  <a:lnTo>
                    <a:pt x="617" y="561"/>
                  </a:lnTo>
                  <a:lnTo>
                    <a:pt x="507" y="542"/>
                  </a:lnTo>
                  <a:lnTo>
                    <a:pt x="418" y="651"/>
                  </a:lnTo>
                  <a:lnTo>
                    <a:pt x="511" y="736"/>
                  </a:lnTo>
                  <a:lnTo>
                    <a:pt x="494" y="875"/>
                  </a:lnTo>
                  <a:lnTo>
                    <a:pt x="403" y="867"/>
                  </a:lnTo>
                  <a:lnTo>
                    <a:pt x="410" y="751"/>
                  </a:lnTo>
                  <a:lnTo>
                    <a:pt x="290" y="689"/>
                  </a:lnTo>
                  <a:lnTo>
                    <a:pt x="228" y="803"/>
                  </a:lnTo>
                  <a:lnTo>
                    <a:pt x="123" y="784"/>
                  </a:lnTo>
                  <a:lnTo>
                    <a:pt x="127" y="691"/>
                  </a:lnTo>
                  <a:lnTo>
                    <a:pt x="211" y="685"/>
                  </a:lnTo>
                  <a:lnTo>
                    <a:pt x="224" y="613"/>
                  </a:lnTo>
                  <a:lnTo>
                    <a:pt x="131" y="567"/>
                  </a:lnTo>
                  <a:lnTo>
                    <a:pt x="38" y="609"/>
                  </a:lnTo>
                  <a:lnTo>
                    <a:pt x="13" y="531"/>
                  </a:lnTo>
                  <a:lnTo>
                    <a:pt x="89" y="495"/>
                  </a:lnTo>
                  <a:lnTo>
                    <a:pt x="0" y="461"/>
                  </a:lnTo>
                  <a:lnTo>
                    <a:pt x="0" y="352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Freeform 27"/>
            <p:cNvSpPr>
              <a:spLocks/>
            </p:cNvSpPr>
            <p:nvPr/>
          </p:nvSpPr>
          <p:spPr bwMode="auto">
            <a:xfrm>
              <a:off x="2956" y="1923"/>
              <a:ext cx="406" cy="421"/>
            </a:xfrm>
            <a:custGeom>
              <a:avLst/>
              <a:gdLst>
                <a:gd name="T0" fmla="*/ 1 w 812"/>
                <a:gd name="T1" fmla="*/ 2 h 843"/>
                <a:gd name="T2" fmla="*/ 5 w 812"/>
                <a:gd name="T3" fmla="*/ 2 h 843"/>
                <a:gd name="T4" fmla="*/ 8 w 812"/>
                <a:gd name="T5" fmla="*/ 0 h 843"/>
                <a:gd name="T6" fmla="*/ 13 w 812"/>
                <a:gd name="T7" fmla="*/ 1 h 843"/>
                <a:gd name="T8" fmla="*/ 14 w 812"/>
                <a:gd name="T9" fmla="*/ 5 h 843"/>
                <a:gd name="T10" fmla="*/ 12 w 812"/>
                <a:gd name="T11" fmla="*/ 6 h 843"/>
                <a:gd name="T12" fmla="*/ 11 w 812"/>
                <a:gd name="T13" fmla="*/ 3 h 843"/>
                <a:gd name="T14" fmla="*/ 8 w 812"/>
                <a:gd name="T15" fmla="*/ 3 h 843"/>
                <a:gd name="T16" fmla="*/ 6 w 812"/>
                <a:gd name="T17" fmla="*/ 5 h 843"/>
                <a:gd name="T18" fmla="*/ 9 w 812"/>
                <a:gd name="T19" fmla="*/ 7 h 843"/>
                <a:gd name="T20" fmla="*/ 10 w 812"/>
                <a:gd name="T21" fmla="*/ 12 h 843"/>
                <a:gd name="T22" fmla="*/ 6 w 812"/>
                <a:gd name="T23" fmla="*/ 13 h 843"/>
                <a:gd name="T24" fmla="*/ 5 w 812"/>
                <a:gd name="T25" fmla="*/ 9 h 843"/>
                <a:gd name="T26" fmla="*/ 3 w 812"/>
                <a:gd name="T27" fmla="*/ 11 h 843"/>
                <a:gd name="T28" fmla="*/ 3 w 812"/>
                <a:gd name="T29" fmla="*/ 14 h 843"/>
                <a:gd name="T30" fmla="*/ 8 w 812"/>
                <a:gd name="T31" fmla="*/ 15 h 843"/>
                <a:gd name="T32" fmla="*/ 12 w 812"/>
                <a:gd name="T33" fmla="*/ 13 h 843"/>
                <a:gd name="T34" fmla="*/ 12 w 812"/>
                <a:gd name="T35" fmla="*/ 10 h 843"/>
                <a:gd name="T36" fmla="*/ 17 w 812"/>
                <a:gd name="T37" fmla="*/ 9 h 843"/>
                <a:gd name="T38" fmla="*/ 17 w 812"/>
                <a:gd name="T39" fmla="*/ 12 h 843"/>
                <a:gd name="T40" fmla="*/ 15 w 812"/>
                <a:gd name="T41" fmla="*/ 13 h 843"/>
                <a:gd name="T42" fmla="*/ 15 w 812"/>
                <a:gd name="T43" fmla="*/ 14 h 843"/>
                <a:gd name="T44" fmla="*/ 19 w 812"/>
                <a:gd name="T45" fmla="*/ 14 h 843"/>
                <a:gd name="T46" fmla="*/ 22 w 812"/>
                <a:gd name="T47" fmla="*/ 11 h 843"/>
                <a:gd name="T48" fmla="*/ 26 w 812"/>
                <a:gd name="T49" fmla="*/ 14 h 843"/>
                <a:gd name="T50" fmla="*/ 25 w 812"/>
                <a:gd name="T51" fmla="*/ 17 h 843"/>
                <a:gd name="T52" fmla="*/ 22 w 812"/>
                <a:gd name="T53" fmla="*/ 16 h 843"/>
                <a:gd name="T54" fmla="*/ 19 w 812"/>
                <a:gd name="T55" fmla="*/ 17 h 843"/>
                <a:gd name="T56" fmla="*/ 19 w 812"/>
                <a:gd name="T57" fmla="*/ 20 h 843"/>
                <a:gd name="T58" fmla="*/ 17 w 812"/>
                <a:gd name="T59" fmla="*/ 21 h 843"/>
                <a:gd name="T60" fmla="*/ 15 w 812"/>
                <a:gd name="T61" fmla="*/ 17 h 843"/>
                <a:gd name="T62" fmla="*/ 12 w 812"/>
                <a:gd name="T63" fmla="*/ 18 h 843"/>
                <a:gd name="T64" fmla="*/ 13 w 812"/>
                <a:gd name="T65" fmla="*/ 22 h 843"/>
                <a:gd name="T66" fmla="*/ 13 w 812"/>
                <a:gd name="T67" fmla="*/ 24 h 843"/>
                <a:gd name="T68" fmla="*/ 11 w 812"/>
                <a:gd name="T69" fmla="*/ 25 h 843"/>
                <a:gd name="T70" fmla="*/ 11 w 812"/>
                <a:gd name="T71" fmla="*/ 21 h 843"/>
                <a:gd name="T72" fmla="*/ 6 w 812"/>
                <a:gd name="T73" fmla="*/ 20 h 843"/>
                <a:gd name="T74" fmla="*/ 8 w 812"/>
                <a:gd name="T75" fmla="*/ 23 h 843"/>
                <a:gd name="T76" fmla="*/ 7 w 812"/>
                <a:gd name="T77" fmla="*/ 26 h 843"/>
                <a:gd name="T78" fmla="*/ 4 w 812"/>
                <a:gd name="T79" fmla="*/ 25 h 843"/>
                <a:gd name="T80" fmla="*/ 5 w 812"/>
                <a:gd name="T81" fmla="*/ 23 h 843"/>
                <a:gd name="T82" fmla="*/ 0 w 812"/>
                <a:gd name="T83" fmla="*/ 19 h 843"/>
                <a:gd name="T84" fmla="*/ 1 w 812"/>
                <a:gd name="T85" fmla="*/ 2 h 843"/>
                <a:gd name="T86" fmla="*/ 1 w 812"/>
                <a:gd name="T87" fmla="*/ 2 h 84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12"/>
                <a:gd name="T133" fmla="*/ 0 h 843"/>
                <a:gd name="T134" fmla="*/ 812 w 812"/>
                <a:gd name="T135" fmla="*/ 843 h 84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12" h="843">
                  <a:moveTo>
                    <a:pt x="13" y="67"/>
                  </a:moveTo>
                  <a:lnTo>
                    <a:pt x="135" y="84"/>
                  </a:lnTo>
                  <a:lnTo>
                    <a:pt x="242" y="0"/>
                  </a:lnTo>
                  <a:lnTo>
                    <a:pt x="390" y="50"/>
                  </a:lnTo>
                  <a:lnTo>
                    <a:pt x="456" y="179"/>
                  </a:lnTo>
                  <a:lnTo>
                    <a:pt x="363" y="211"/>
                  </a:lnTo>
                  <a:lnTo>
                    <a:pt x="331" y="126"/>
                  </a:lnTo>
                  <a:lnTo>
                    <a:pt x="245" y="116"/>
                  </a:lnTo>
                  <a:lnTo>
                    <a:pt x="186" y="188"/>
                  </a:lnTo>
                  <a:lnTo>
                    <a:pt x="280" y="249"/>
                  </a:lnTo>
                  <a:lnTo>
                    <a:pt x="291" y="415"/>
                  </a:lnTo>
                  <a:lnTo>
                    <a:pt x="186" y="422"/>
                  </a:lnTo>
                  <a:lnTo>
                    <a:pt x="152" y="299"/>
                  </a:lnTo>
                  <a:lnTo>
                    <a:pt x="80" y="354"/>
                  </a:lnTo>
                  <a:lnTo>
                    <a:pt x="107" y="470"/>
                  </a:lnTo>
                  <a:lnTo>
                    <a:pt x="245" y="510"/>
                  </a:lnTo>
                  <a:lnTo>
                    <a:pt x="377" y="447"/>
                  </a:lnTo>
                  <a:lnTo>
                    <a:pt x="382" y="337"/>
                  </a:lnTo>
                  <a:lnTo>
                    <a:pt x="529" y="295"/>
                  </a:lnTo>
                  <a:lnTo>
                    <a:pt x="538" y="388"/>
                  </a:lnTo>
                  <a:lnTo>
                    <a:pt x="470" y="420"/>
                  </a:lnTo>
                  <a:lnTo>
                    <a:pt x="475" y="464"/>
                  </a:lnTo>
                  <a:lnTo>
                    <a:pt x="591" y="464"/>
                  </a:lnTo>
                  <a:lnTo>
                    <a:pt x="694" y="377"/>
                  </a:lnTo>
                  <a:lnTo>
                    <a:pt x="812" y="464"/>
                  </a:lnTo>
                  <a:lnTo>
                    <a:pt x="770" y="557"/>
                  </a:lnTo>
                  <a:lnTo>
                    <a:pt x="685" y="516"/>
                  </a:lnTo>
                  <a:lnTo>
                    <a:pt x="584" y="552"/>
                  </a:lnTo>
                  <a:lnTo>
                    <a:pt x="608" y="654"/>
                  </a:lnTo>
                  <a:lnTo>
                    <a:pt x="513" y="698"/>
                  </a:lnTo>
                  <a:lnTo>
                    <a:pt x="494" y="565"/>
                  </a:lnTo>
                  <a:lnTo>
                    <a:pt x="380" y="595"/>
                  </a:lnTo>
                  <a:lnTo>
                    <a:pt x="426" y="704"/>
                  </a:lnTo>
                  <a:lnTo>
                    <a:pt x="426" y="797"/>
                  </a:lnTo>
                  <a:lnTo>
                    <a:pt x="348" y="814"/>
                  </a:lnTo>
                  <a:lnTo>
                    <a:pt x="325" y="689"/>
                  </a:lnTo>
                  <a:lnTo>
                    <a:pt x="192" y="671"/>
                  </a:lnTo>
                  <a:lnTo>
                    <a:pt x="245" y="744"/>
                  </a:lnTo>
                  <a:lnTo>
                    <a:pt x="228" y="843"/>
                  </a:lnTo>
                  <a:lnTo>
                    <a:pt x="124" y="824"/>
                  </a:lnTo>
                  <a:lnTo>
                    <a:pt x="137" y="742"/>
                  </a:lnTo>
                  <a:lnTo>
                    <a:pt x="0" y="626"/>
                  </a:lnTo>
                  <a:lnTo>
                    <a:pt x="13" y="67"/>
                  </a:lnTo>
                  <a:close/>
                </a:path>
              </a:pathLst>
            </a:custGeom>
            <a:solidFill>
              <a:srgbClr val="FFF2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Freeform 28"/>
            <p:cNvSpPr>
              <a:spLocks/>
            </p:cNvSpPr>
            <p:nvPr/>
          </p:nvSpPr>
          <p:spPr bwMode="auto">
            <a:xfrm>
              <a:off x="2961" y="2192"/>
              <a:ext cx="615" cy="403"/>
            </a:xfrm>
            <a:custGeom>
              <a:avLst/>
              <a:gdLst>
                <a:gd name="T0" fmla="*/ 0 w 1230"/>
                <a:gd name="T1" fmla="*/ 7 h 807"/>
                <a:gd name="T2" fmla="*/ 10 w 1230"/>
                <a:gd name="T3" fmla="*/ 10 h 807"/>
                <a:gd name="T4" fmla="*/ 14 w 1230"/>
                <a:gd name="T5" fmla="*/ 5 h 807"/>
                <a:gd name="T6" fmla="*/ 14 w 1230"/>
                <a:gd name="T7" fmla="*/ 0 h 807"/>
                <a:gd name="T8" fmla="*/ 17 w 1230"/>
                <a:gd name="T9" fmla="*/ 0 h 807"/>
                <a:gd name="T10" fmla="*/ 18 w 1230"/>
                <a:gd name="T11" fmla="*/ 5 h 807"/>
                <a:gd name="T12" fmla="*/ 20 w 1230"/>
                <a:gd name="T13" fmla="*/ 5 h 807"/>
                <a:gd name="T14" fmla="*/ 23 w 1230"/>
                <a:gd name="T15" fmla="*/ 2 h 807"/>
                <a:gd name="T16" fmla="*/ 27 w 1230"/>
                <a:gd name="T17" fmla="*/ 2 h 807"/>
                <a:gd name="T18" fmla="*/ 29 w 1230"/>
                <a:gd name="T19" fmla="*/ 4 h 807"/>
                <a:gd name="T20" fmla="*/ 32 w 1230"/>
                <a:gd name="T21" fmla="*/ 2 h 807"/>
                <a:gd name="T22" fmla="*/ 37 w 1230"/>
                <a:gd name="T23" fmla="*/ 2 h 807"/>
                <a:gd name="T24" fmla="*/ 39 w 1230"/>
                <a:gd name="T25" fmla="*/ 6 h 807"/>
                <a:gd name="T26" fmla="*/ 36 w 1230"/>
                <a:gd name="T27" fmla="*/ 8 h 807"/>
                <a:gd name="T28" fmla="*/ 35 w 1230"/>
                <a:gd name="T29" fmla="*/ 6 h 807"/>
                <a:gd name="T30" fmla="*/ 32 w 1230"/>
                <a:gd name="T31" fmla="*/ 5 h 807"/>
                <a:gd name="T32" fmla="*/ 30 w 1230"/>
                <a:gd name="T33" fmla="*/ 7 h 807"/>
                <a:gd name="T34" fmla="*/ 35 w 1230"/>
                <a:gd name="T35" fmla="*/ 9 h 807"/>
                <a:gd name="T36" fmla="*/ 35 w 1230"/>
                <a:gd name="T37" fmla="*/ 13 h 807"/>
                <a:gd name="T38" fmla="*/ 31 w 1230"/>
                <a:gd name="T39" fmla="*/ 16 h 807"/>
                <a:gd name="T40" fmla="*/ 30 w 1230"/>
                <a:gd name="T41" fmla="*/ 14 h 807"/>
                <a:gd name="T42" fmla="*/ 31 w 1230"/>
                <a:gd name="T43" fmla="*/ 12 h 807"/>
                <a:gd name="T44" fmla="*/ 28 w 1230"/>
                <a:gd name="T45" fmla="*/ 10 h 807"/>
                <a:gd name="T46" fmla="*/ 25 w 1230"/>
                <a:gd name="T47" fmla="*/ 12 h 807"/>
                <a:gd name="T48" fmla="*/ 21 w 1230"/>
                <a:gd name="T49" fmla="*/ 11 h 807"/>
                <a:gd name="T50" fmla="*/ 20 w 1230"/>
                <a:gd name="T51" fmla="*/ 15 h 807"/>
                <a:gd name="T52" fmla="*/ 25 w 1230"/>
                <a:gd name="T53" fmla="*/ 14 h 807"/>
                <a:gd name="T54" fmla="*/ 28 w 1230"/>
                <a:gd name="T55" fmla="*/ 19 h 807"/>
                <a:gd name="T56" fmla="*/ 27 w 1230"/>
                <a:gd name="T57" fmla="*/ 23 h 807"/>
                <a:gd name="T58" fmla="*/ 24 w 1230"/>
                <a:gd name="T59" fmla="*/ 22 h 807"/>
                <a:gd name="T60" fmla="*/ 24 w 1230"/>
                <a:gd name="T61" fmla="*/ 19 h 807"/>
                <a:gd name="T62" fmla="*/ 23 w 1230"/>
                <a:gd name="T63" fmla="*/ 18 h 807"/>
                <a:gd name="T64" fmla="*/ 20 w 1230"/>
                <a:gd name="T65" fmla="*/ 18 h 807"/>
                <a:gd name="T66" fmla="*/ 20 w 1230"/>
                <a:gd name="T67" fmla="*/ 21 h 807"/>
                <a:gd name="T68" fmla="*/ 18 w 1230"/>
                <a:gd name="T69" fmla="*/ 25 h 807"/>
                <a:gd name="T70" fmla="*/ 15 w 1230"/>
                <a:gd name="T71" fmla="*/ 23 h 807"/>
                <a:gd name="T72" fmla="*/ 17 w 1230"/>
                <a:gd name="T73" fmla="*/ 20 h 807"/>
                <a:gd name="T74" fmla="*/ 16 w 1230"/>
                <a:gd name="T75" fmla="*/ 18 h 807"/>
                <a:gd name="T76" fmla="*/ 14 w 1230"/>
                <a:gd name="T77" fmla="*/ 17 h 807"/>
                <a:gd name="T78" fmla="*/ 13 w 1230"/>
                <a:gd name="T79" fmla="*/ 20 h 807"/>
                <a:gd name="T80" fmla="*/ 10 w 1230"/>
                <a:gd name="T81" fmla="*/ 20 h 807"/>
                <a:gd name="T82" fmla="*/ 11 w 1230"/>
                <a:gd name="T83" fmla="*/ 14 h 807"/>
                <a:gd name="T84" fmla="*/ 8 w 1230"/>
                <a:gd name="T85" fmla="*/ 14 h 807"/>
                <a:gd name="T86" fmla="*/ 6 w 1230"/>
                <a:gd name="T87" fmla="*/ 17 h 807"/>
                <a:gd name="T88" fmla="*/ 3 w 1230"/>
                <a:gd name="T89" fmla="*/ 16 h 807"/>
                <a:gd name="T90" fmla="*/ 3 w 1230"/>
                <a:gd name="T91" fmla="*/ 14 h 807"/>
                <a:gd name="T92" fmla="*/ 6 w 1230"/>
                <a:gd name="T93" fmla="*/ 13 h 807"/>
                <a:gd name="T94" fmla="*/ 6 w 1230"/>
                <a:gd name="T95" fmla="*/ 11 h 807"/>
                <a:gd name="T96" fmla="*/ 1 w 1230"/>
                <a:gd name="T97" fmla="*/ 11 h 807"/>
                <a:gd name="T98" fmla="*/ 0 w 1230"/>
                <a:gd name="T99" fmla="*/ 7 h 807"/>
                <a:gd name="T100" fmla="*/ 0 w 1230"/>
                <a:gd name="T101" fmla="*/ 7 h 80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30"/>
                <a:gd name="T154" fmla="*/ 0 h 807"/>
                <a:gd name="T155" fmla="*/ 1230 w 1230"/>
                <a:gd name="T156" fmla="*/ 807 h 80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30" h="807">
                  <a:moveTo>
                    <a:pt x="0" y="244"/>
                  </a:moveTo>
                  <a:lnTo>
                    <a:pt x="300" y="327"/>
                  </a:lnTo>
                  <a:lnTo>
                    <a:pt x="460" y="175"/>
                  </a:lnTo>
                  <a:lnTo>
                    <a:pt x="433" y="6"/>
                  </a:lnTo>
                  <a:lnTo>
                    <a:pt x="515" y="0"/>
                  </a:lnTo>
                  <a:lnTo>
                    <a:pt x="557" y="179"/>
                  </a:lnTo>
                  <a:lnTo>
                    <a:pt x="650" y="179"/>
                  </a:lnTo>
                  <a:lnTo>
                    <a:pt x="726" y="86"/>
                  </a:lnTo>
                  <a:lnTo>
                    <a:pt x="874" y="88"/>
                  </a:lnTo>
                  <a:lnTo>
                    <a:pt x="920" y="151"/>
                  </a:lnTo>
                  <a:lnTo>
                    <a:pt x="1022" y="82"/>
                  </a:lnTo>
                  <a:lnTo>
                    <a:pt x="1182" y="94"/>
                  </a:lnTo>
                  <a:lnTo>
                    <a:pt x="1230" y="223"/>
                  </a:lnTo>
                  <a:lnTo>
                    <a:pt x="1144" y="268"/>
                  </a:lnTo>
                  <a:lnTo>
                    <a:pt x="1119" y="192"/>
                  </a:lnTo>
                  <a:lnTo>
                    <a:pt x="1009" y="179"/>
                  </a:lnTo>
                  <a:lnTo>
                    <a:pt x="975" y="242"/>
                  </a:lnTo>
                  <a:lnTo>
                    <a:pt x="1089" y="289"/>
                  </a:lnTo>
                  <a:lnTo>
                    <a:pt x="1100" y="430"/>
                  </a:lnTo>
                  <a:lnTo>
                    <a:pt x="1002" y="518"/>
                  </a:lnTo>
                  <a:lnTo>
                    <a:pt x="945" y="462"/>
                  </a:lnTo>
                  <a:lnTo>
                    <a:pt x="984" y="390"/>
                  </a:lnTo>
                  <a:lnTo>
                    <a:pt x="889" y="335"/>
                  </a:lnTo>
                  <a:lnTo>
                    <a:pt x="794" y="403"/>
                  </a:lnTo>
                  <a:lnTo>
                    <a:pt x="680" y="362"/>
                  </a:lnTo>
                  <a:lnTo>
                    <a:pt x="625" y="489"/>
                  </a:lnTo>
                  <a:lnTo>
                    <a:pt x="802" y="470"/>
                  </a:lnTo>
                  <a:lnTo>
                    <a:pt x="891" y="613"/>
                  </a:lnTo>
                  <a:lnTo>
                    <a:pt x="849" y="746"/>
                  </a:lnTo>
                  <a:lnTo>
                    <a:pt x="754" y="729"/>
                  </a:lnTo>
                  <a:lnTo>
                    <a:pt x="760" y="628"/>
                  </a:lnTo>
                  <a:lnTo>
                    <a:pt x="747" y="586"/>
                  </a:lnTo>
                  <a:lnTo>
                    <a:pt x="625" y="595"/>
                  </a:lnTo>
                  <a:lnTo>
                    <a:pt x="638" y="696"/>
                  </a:lnTo>
                  <a:lnTo>
                    <a:pt x="553" y="807"/>
                  </a:lnTo>
                  <a:lnTo>
                    <a:pt x="465" y="738"/>
                  </a:lnTo>
                  <a:lnTo>
                    <a:pt x="543" y="668"/>
                  </a:lnTo>
                  <a:lnTo>
                    <a:pt x="503" y="586"/>
                  </a:lnTo>
                  <a:lnTo>
                    <a:pt x="443" y="556"/>
                  </a:lnTo>
                  <a:lnTo>
                    <a:pt x="427" y="668"/>
                  </a:lnTo>
                  <a:lnTo>
                    <a:pt x="325" y="651"/>
                  </a:lnTo>
                  <a:lnTo>
                    <a:pt x="355" y="479"/>
                  </a:lnTo>
                  <a:lnTo>
                    <a:pt x="252" y="459"/>
                  </a:lnTo>
                  <a:lnTo>
                    <a:pt x="194" y="544"/>
                  </a:lnTo>
                  <a:lnTo>
                    <a:pt x="100" y="538"/>
                  </a:lnTo>
                  <a:lnTo>
                    <a:pt x="100" y="459"/>
                  </a:lnTo>
                  <a:lnTo>
                    <a:pt x="182" y="445"/>
                  </a:lnTo>
                  <a:lnTo>
                    <a:pt x="182" y="375"/>
                  </a:lnTo>
                  <a:lnTo>
                    <a:pt x="21" y="375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FFF2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Freeform 29"/>
            <p:cNvSpPr>
              <a:spLocks/>
            </p:cNvSpPr>
            <p:nvPr/>
          </p:nvSpPr>
          <p:spPr bwMode="auto">
            <a:xfrm>
              <a:off x="4241" y="2478"/>
              <a:ext cx="378" cy="112"/>
            </a:xfrm>
            <a:custGeom>
              <a:avLst/>
              <a:gdLst>
                <a:gd name="T0" fmla="*/ 0 w 754"/>
                <a:gd name="T1" fmla="*/ 1 h 224"/>
                <a:gd name="T2" fmla="*/ 24 w 754"/>
                <a:gd name="T3" fmla="*/ 0 h 224"/>
                <a:gd name="T4" fmla="*/ 24 w 754"/>
                <a:gd name="T5" fmla="*/ 7 h 224"/>
                <a:gd name="T6" fmla="*/ 0 w 754"/>
                <a:gd name="T7" fmla="*/ 7 h 224"/>
                <a:gd name="T8" fmla="*/ 0 w 754"/>
                <a:gd name="T9" fmla="*/ 1 h 224"/>
                <a:gd name="T10" fmla="*/ 0 w 754"/>
                <a:gd name="T11" fmla="*/ 1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4"/>
                <a:gd name="T19" fmla="*/ 0 h 224"/>
                <a:gd name="T20" fmla="*/ 754 w 754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4" h="224">
                  <a:moveTo>
                    <a:pt x="0" y="7"/>
                  </a:moveTo>
                  <a:lnTo>
                    <a:pt x="754" y="0"/>
                  </a:lnTo>
                  <a:lnTo>
                    <a:pt x="747" y="224"/>
                  </a:lnTo>
                  <a:lnTo>
                    <a:pt x="0" y="2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B3B0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Freeform 30"/>
            <p:cNvSpPr>
              <a:spLocks/>
            </p:cNvSpPr>
            <p:nvPr/>
          </p:nvSpPr>
          <p:spPr bwMode="auto">
            <a:xfrm>
              <a:off x="3640" y="787"/>
              <a:ext cx="392" cy="111"/>
            </a:xfrm>
            <a:custGeom>
              <a:avLst/>
              <a:gdLst>
                <a:gd name="T0" fmla="*/ 0 w 785"/>
                <a:gd name="T1" fmla="*/ 0 h 223"/>
                <a:gd name="T2" fmla="*/ 24 w 785"/>
                <a:gd name="T3" fmla="*/ 0 h 223"/>
                <a:gd name="T4" fmla="*/ 24 w 785"/>
                <a:gd name="T5" fmla="*/ 6 h 223"/>
                <a:gd name="T6" fmla="*/ 0 w 785"/>
                <a:gd name="T7" fmla="*/ 6 h 223"/>
                <a:gd name="T8" fmla="*/ 0 w 785"/>
                <a:gd name="T9" fmla="*/ 0 h 223"/>
                <a:gd name="T10" fmla="*/ 0 w 785"/>
                <a:gd name="T11" fmla="*/ 0 h 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5"/>
                <a:gd name="T19" fmla="*/ 0 h 223"/>
                <a:gd name="T20" fmla="*/ 785 w 785"/>
                <a:gd name="T21" fmla="*/ 223 h 2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5" h="223">
                  <a:moveTo>
                    <a:pt x="15" y="0"/>
                  </a:moveTo>
                  <a:lnTo>
                    <a:pt x="785" y="21"/>
                  </a:lnTo>
                  <a:lnTo>
                    <a:pt x="785" y="223"/>
                  </a:lnTo>
                  <a:lnTo>
                    <a:pt x="0" y="2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CB38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Freeform 31"/>
            <p:cNvSpPr>
              <a:spLocks/>
            </p:cNvSpPr>
            <p:nvPr/>
          </p:nvSpPr>
          <p:spPr bwMode="auto">
            <a:xfrm>
              <a:off x="4687" y="1148"/>
              <a:ext cx="306" cy="121"/>
            </a:xfrm>
            <a:custGeom>
              <a:avLst/>
              <a:gdLst>
                <a:gd name="T0" fmla="*/ 1 w 612"/>
                <a:gd name="T1" fmla="*/ 0 h 241"/>
                <a:gd name="T2" fmla="*/ 19 w 612"/>
                <a:gd name="T3" fmla="*/ 0 h 241"/>
                <a:gd name="T4" fmla="*/ 19 w 612"/>
                <a:gd name="T5" fmla="*/ 8 h 241"/>
                <a:gd name="T6" fmla="*/ 0 w 612"/>
                <a:gd name="T7" fmla="*/ 8 h 241"/>
                <a:gd name="T8" fmla="*/ 1 w 612"/>
                <a:gd name="T9" fmla="*/ 0 h 241"/>
                <a:gd name="T10" fmla="*/ 1 w 612"/>
                <a:gd name="T11" fmla="*/ 0 h 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2"/>
                <a:gd name="T19" fmla="*/ 0 h 241"/>
                <a:gd name="T20" fmla="*/ 612 w 612"/>
                <a:gd name="T21" fmla="*/ 241 h 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2" h="241">
                  <a:moveTo>
                    <a:pt x="4" y="0"/>
                  </a:moveTo>
                  <a:lnTo>
                    <a:pt x="603" y="0"/>
                  </a:lnTo>
                  <a:lnTo>
                    <a:pt x="612" y="241"/>
                  </a:lnTo>
                  <a:lnTo>
                    <a:pt x="0" y="22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CB38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Freeform 32"/>
            <p:cNvSpPr>
              <a:spLocks/>
            </p:cNvSpPr>
            <p:nvPr/>
          </p:nvSpPr>
          <p:spPr bwMode="auto">
            <a:xfrm>
              <a:off x="3421" y="1148"/>
              <a:ext cx="302" cy="211"/>
            </a:xfrm>
            <a:custGeom>
              <a:avLst/>
              <a:gdLst>
                <a:gd name="T0" fmla="*/ 0 w 604"/>
                <a:gd name="T1" fmla="*/ 13 h 422"/>
                <a:gd name="T2" fmla="*/ 1 w 604"/>
                <a:gd name="T3" fmla="*/ 7 h 422"/>
                <a:gd name="T4" fmla="*/ 8 w 604"/>
                <a:gd name="T5" fmla="*/ 5 h 422"/>
                <a:gd name="T6" fmla="*/ 11 w 604"/>
                <a:gd name="T7" fmla="*/ 0 h 422"/>
                <a:gd name="T8" fmla="*/ 17 w 604"/>
                <a:gd name="T9" fmla="*/ 0 h 422"/>
                <a:gd name="T10" fmla="*/ 19 w 604"/>
                <a:gd name="T11" fmla="*/ 4 h 422"/>
                <a:gd name="T12" fmla="*/ 17 w 604"/>
                <a:gd name="T13" fmla="*/ 6 h 422"/>
                <a:gd name="T14" fmla="*/ 14 w 604"/>
                <a:gd name="T15" fmla="*/ 4 h 422"/>
                <a:gd name="T16" fmla="*/ 12 w 604"/>
                <a:gd name="T17" fmla="*/ 4 h 422"/>
                <a:gd name="T18" fmla="*/ 9 w 604"/>
                <a:gd name="T19" fmla="*/ 7 h 422"/>
                <a:gd name="T20" fmla="*/ 12 w 604"/>
                <a:gd name="T21" fmla="*/ 11 h 422"/>
                <a:gd name="T22" fmla="*/ 9 w 604"/>
                <a:gd name="T23" fmla="*/ 13 h 422"/>
                <a:gd name="T24" fmla="*/ 5 w 604"/>
                <a:gd name="T25" fmla="*/ 10 h 422"/>
                <a:gd name="T26" fmla="*/ 3 w 604"/>
                <a:gd name="T27" fmla="*/ 13 h 422"/>
                <a:gd name="T28" fmla="*/ 0 w 604"/>
                <a:gd name="T29" fmla="*/ 13 h 422"/>
                <a:gd name="T30" fmla="*/ 0 w 604"/>
                <a:gd name="T31" fmla="*/ 13 h 42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04"/>
                <a:gd name="T49" fmla="*/ 0 h 422"/>
                <a:gd name="T50" fmla="*/ 604 w 604"/>
                <a:gd name="T51" fmla="*/ 422 h 42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04" h="422">
                  <a:moveTo>
                    <a:pt x="0" y="422"/>
                  </a:moveTo>
                  <a:lnTo>
                    <a:pt x="30" y="203"/>
                  </a:lnTo>
                  <a:lnTo>
                    <a:pt x="241" y="137"/>
                  </a:lnTo>
                  <a:lnTo>
                    <a:pt x="365" y="0"/>
                  </a:lnTo>
                  <a:lnTo>
                    <a:pt x="519" y="0"/>
                  </a:lnTo>
                  <a:lnTo>
                    <a:pt x="604" y="99"/>
                  </a:lnTo>
                  <a:lnTo>
                    <a:pt x="530" y="190"/>
                  </a:lnTo>
                  <a:lnTo>
                    <a:pt x="458" y="99"/>
                  </a:lnTo>
                  <a:lnTo>
                    <a:pt x="386" y="110"/>
                  </a:lnTo>
                  <a:lnTo>
                    <a:pt x="268" y="230"/>
                  </a:lnTo>
                  <a:lnTo>
                    <a:pt x="386" y="321"/>
                  </a:lnTo>
                  <a:lnTo>
                    <a:pt x="275" y="414"/>
                  </a:lnTo>
                  <a:lnTo>
                    <a:pt x="129" y="291"/>
                  </a:lnTo>
                  <a:lnTo>
                    <a:pt x="97" y="401"/>
                  </a:lnTo>
                  <a:lnTo>
                    <a:pt x="0" y="422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Freeform 33"/>
            <p:cNvSpPr>
              <a:spLocks/>
            </p:cNvSpPr>
            <p:nvPr/>
          </p:nvSpPr>
          <p:spPr bwMode="auto">
            <a:xfrm>
              <a:off x="2954" y="931"/>
              <a:ext cx="795" cy="414"/>
            </a:xfrm>
            <a:custGeom>
              <a:avLst/>
              <a:gdLst>
                <a:gd name="T0" fmla="*/ 23 w 1590"/>
                <a:gd name="T1" fmla="*/ 20 h 827"/>
                <a:gd name="T2" fmla="*/ 26 w 1590"/>
                <a:gd name="T3" fmla="*/ 18 h 827"/>
                <a:gd name="T4" fmla="*/ 29 w 1590"/>
                <a:gd name="T5" fmla="*/ 19 h 827"/>
                <a:gd name="T6" fmla="*/ 29 w 1590"/>
                <a:gd name="T7" fmla="*/ 23 h 827"/>
                <a:gd name="T8" fmla="*/ 32 w 1590"/>
                <a:gd name="T9" fmla="*/ 22 h 827"/>
                <a:gd name="T10" fmla="*/ 31 w 1590"/>
                <a:gd name="T11" fmla="*/ 18 h 827"/>
                <a:gd name="T12" fmla="*/ 30 w 1590"/>
                <a:gd name="T13" fmla="*/ 15 h 827"/>
                <a:gd name="T14" fmla="*/ 35 w 1590"/>
                <a:gd name="T15" fmla="*/ 15 h 827"/>
                <a:gd name="T16" fmla="*/ 35 w 1590"/>
                <a:gd name="T17" fmla="*/ 20 h 827"/>
                <a:gd name="T18" fmla="*/ 39 w 1590"/>
                <a:gd name="T19" fmla="*/ 19 h 827"/>
                <a:gd name="T20" fmla="*/ 38 w 1590"/>
                <a:gd name="T21" fmla="*/ 14 h 827"/>
                <a:gd name="T22" fmla="*/ 33 w 1590"/>
                <a:gd name="T23" fmla="*/ 12 h 827"/>
                <a:gd name="T24" fmla="*/ 34 w 1590"/>
                <a:gd name="T25" fmla="*/ 8 h 827"/>
                <a:gd name="T26" fmla="*/ 37 w 1590"/>
                <a:gd name="T27" fmla="*/ 9 h 827"/>
                <a:gd name="T28" fmla="*/ 38 w 1590"/>
                <a:gd name="T29" fmla="*/ 12 h 827"/>
                <a:gd name="T30" fmla="*/ 41 w 1590"/>
                <a:gd name="T31" fmla="*/ 12 h 827"/>
                <a:gd name="T32" fmla="*/ 41 w 1590"/>
                <a:gd name="T33" fmla="*/ 9 h 827"/>
                <a:gd name="T34" fmla="*/ 39 w 1590"/>
                <a:gd name="T35" fmla="*/ 6 h 827"/>
                <a:gd name="T36" fmla="*/ 44 w 1590"/>
                <a:gd name="T37" fmla="*/ 6 h 827"/>
                <a:gd name="T38" fmla="*/ 46 w 1590"/>
                <a:gd name="T39" fmla="*/ 8 h 827"/>
                <a:gd name="T40" fmla="*/ 46 w 1590"/>
                <a:gd name="T41" fmla="*/ 12 h 827"/>
                <a:gd name="T42" fmla="*/ 50 w 1590"/>
                <a:gd name="T43" fmla="*/ 11 h 827"/>
                <a:gd name="T44" fmla="*/ 50 w 1590"/>
                <a:gd name="T45" fmla="*/ 6 h 827"/>
                <a:gd name="T46" fmla="*/ 45 w 1590"/>
                <a:gd name="T47" fmla="*/ 1 h 827"/>
                <a:gd name="T48" fmla="*/ 30 w 1590"/>
                <a:gd name="T49" fmla="*/ 0 h 827"/>
                <a:gd name="T50" fmla="*/ 21 w 1590"/>
                <a:gd name="T51" fmla="*/ 3 h 827"/>
                <a:gd name="T52" fmla="*/ 13 w 1590"/>
                <a:gd name="T53" fmla="*/ 3 h 827"/>
                <a:gd name="T54" fmla="*/ 1 w 1590"/>
                <a:gd name="T55" fmla="*/ 10 h 827"/>
                <a:gd name="T56" fmla="*/ 0 w 1590"/>
                <a:gd name="T57" fmla="*/ 26 h 827"/>
                <a:gd name="T58" fmla="*/ 13 w 1590"/>
                <a:gd name="T59" fmla="*/ 21 h 827"/>
                <a:gd name="T60" fmla="*/ 19 w 1590"/>
                <a:gd name="T61" fmla="*/ 19 h 827"/>
                <a:gd name="T62" fmla="*/ 23 w 1590"/>
                <a:gd name="T63" fmla="*/ 20 h 827"/>
                <a:gd name="T64" fmla="*/ 23 w 1590"/>
                <a:gd name="T65" fmla="*/ 20 h 8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90"/>
                <a:gd name="T100" fmla="*/ 0 h 827"/>
                <a:gd name="T101" fmla="*/ 1590 w 1590"/>
                <a:gd name="T102" fmla="*/ 827 h 82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90" h="827">
                  <a:moveTo>
                    <a:pt x="730" y="629"/>
                  </a:moveTo>
                  <a:lnTo>
                    <a:pt x="841" y="552"/>
                  </a:lnTo>
                  <a:lnTo>
                    <a:pt x="913" y="578"/>
                  </a:lnTo>
                  <a:lnTo>
                    <a:pt x="919" y="709"/>
                  </a:lnTo>
                  <a:lnTo>
                    <a:pt x="1014" y="696"/>
                  </a:lnTo>
                  <a:lnTo>
                    <a:pt x="1006" y="565"/>
                  </a:lnTo>
                  <a:lnTo>
                    <a:pt x="964" y="477"/>
                  </a:lnTo>
                  <a:lnTo>
                    <a:pt x="1095" y="477"/>
                  </a:lnTo>
                  <a:lnTo>
                    <a:pt x="1109" y="629"/>
                  </a:lnTo>
                  <a:lnTo>
                    <a:pt x="1217" y="591"/>
                  </a:lnTo>
                  <a:lnTo>
                    <a:pt x="1189" y="434"/>
                  </a:lnTo>
                  <a:lnTo>
                    <a:pt x="1044" y="367"/>
                  </a:lnTo>
                  <a:lnTo>
                    <a:pt x="1071" y="249"/>
                  </a:lnTo>
                  <a:lnTo>
                    <a:pt x="1181" y="282"/>
                  </a:lnTo>
                  <a:lnTo>
                    <a:pt x="1202" y="367"/>
                  </a:lnTo>
                  <a:lnTo>
                    <a:pt x="1299" y="354"/>
                  </a:lnTo>
                  <a:lnTo>
                    <a:pt x="1299" y="257"/>
                  </a:lnTo>
                  <a:lnTo>
                    <a:pt x="1217" y="177"/>
                  </a:lnTo>
                  <a:lnTo>
                    <a:pt x="1379" y="171"/>
                  </a:lnTo>
                  <a:lnTo>
                    <a:pt x="1445" y="236"/>
                  </a:lnTo>
                  <a:lnTo>
                    <a:pt x="1464" y="354"/>
                  </a:lnTo>
                  <a:lnTo>
                    <a:pt x="1590" y="329"/>
                  </a:lnTo>
                  <a:lnTo>
                    <a:pt x="1582" y="164"/>
                  </a:lnTo>
                  <a:lnTo>
                    <a:pt x="1421" y="32"/>
                  </a:lnTo>
                  <a:lnTo>
                    <a:pt x="947" y="0"/>
                  </a:lnTo>
                  <a:lnTo>
                    <a:pt x="658" y="84"/>
                  </a:lnTo>
                  <a:lnTo>
                    <a:pt x="394" y="91"/>
                  </a:lnTo>
                  <a:lnTo>
                    <a:pt x="23" y="302"/>
                  </a:lnTo>
                  <a:lnTo>
                    <a:pt x="0" y="827"/>
                  </a:lnTo>
                  <a:lnTo>
                    <a:pt x="407" y="650"/>
                  </a:lnTo>
                  <a:lnTo>
                    <a:pt x="597" y="586"/>
                  </a:lnTo>
                  <a:lnTo>
                    <a:pt x="730" y="629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Freeform 34"/>
            <p:cNvSpPr>
              <a:spLocks/>
            </p:cNvSpPr>
            <p:nvPr/>
          </p:nvSpPr>
          <p:spPr bwMode="auto">
            <a:xfrm>
              <a:off x="2880" y="643"/>
              <a:ext cx="2175" cy="2121"/>
            </a:xfrm>
            <a:custGeom>
              <a:avLst/>
              <a:gdLst>
                <a:gd name="T0" fmla="*/ 0 w 4350"/>
                <a:gd name="T1" fmla="*/ 0 h 4242"/>
                <a:gd name="T2" fmla="*/ 136 w 4350"/>
                <a:gd name="T3" fmla="*/ 0 h 4242"/>
                <a:gd name="T4" fmla="*/ 136 w 4350"/>
                <a:gd name="T5" fmla="*/ 133 h 4242"/>
                <a:gd name="T6" fmla="*/ 0 w 4350"/>
                <a:gd name="T7" fmla="*/ 133 h 4242"/>
                <a:gd name="T8" fmla="*/ 0 w 4350"/>
                <a:gd name="T9" fmla="*/ 8 h 4242"/>
                <a:gd name="T10" fmla="*/ 7 w 4350"/>
                <a:gd name="T11" fmla="*/ 7 h 4242"/>
                <a:gd name="T12" fmla="*/ 6 w 4350"/>
                <a:gd name="T13" fmla="*/ 127 h 4242"/>
                <a:gd name="T14" fmla="*/ 130 w 4350"/>
                <a:gd name="T15" fmla="*/ 127 h 4242"/>
                <a:gd name="T16" fmla="*/ 130 w 4350"/>
                <a:gd name="T17" fmla="*/ 6 h 4242"/>
                <a:gd name="T18" fmla="*/ 7 w 4350"/>
                <a:gd name="T19" fmla="*/ 7 h 4242"/>
                <a:gd name="T20" fmla="*/ 0 w 4350"/>
                <a:gd name="T21" fmla="*/ 0 h 4242"/>
                <a:gd name="T22" fmla="*/ 0 w 4350"/>
                <a:gd name="T23" fmla="*/ 0 h 4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350"/>
                <a:gd name="T37" fmla="*/ 0 h 4242"/>
                <a:gd name="T38" fmla="*/ 4350 w 4350"/>
                <a:gd name="T39" fmla="*/ 4242 h 4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350" h="4242">
                  <a:moveTo>
                    <a:pt x="0" y="0"/>
                  </a:moveTo>
                  <a:lnTo>
                    <a:pt x="4350" y="0"/>
                  </a:lnTo>
                  <a:lnTo>
                    <a:pt x="4350" y="4242"/>
                  </a:lnTo>
                  <a:lnTo>
                    <a:pt x="0" y="4242"/>
                  </a:lnTo>
                  <a:lnTo>
                    <a:pt x="0" y="243"/>
                  </a:lnTo>
                  <a:lnTo>
                    <a:pt x="215" y="232"/>
                  </a:lnTo>
                  <a:lnTo>
                    <a:pt x="207" y="4059"/>
                  </a:lnTo>
                  <a:lnTo>
                    <a:pt x="4139" y="4059"/>
                  </a:lnTo>
                  <a:lnTo>
                    <a:pt x="4139" y="205"/>
                  </a:lnTo>
                  <a:lnTo>
                    <a:pt x="215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0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Freeform 35"/>
            <p:cNvSpPr>
              <a:spLocks/>
            </p:cNvSpPr>
            <p:nvPr/>
          </p:nvSpPr>
          <p:spPr bwMode="auto">
            <a:xfrm>
              <a:off x="2880" y="643"/>
              <a:ext cx="107" cy="144"/>
            </a:xfrm>
            <a:custGeom>
              <a:avLst/>
              <a:gdLst>
                <a:gd name="T0" fmla="*/ 0 w 215"/>
                <a:gd name="T1" fmla="*/ 9 h 287"/>
                <a:gd name="T2" fmla="*/ 0 w 215"/>
                <a:gd name="T3" fmla="*/ 0 h 287"/>
                <a:gd name="T4" fmla="*/ 6 w 215"/>
                <a:gd name="T5" fmla="*/ 3 h 287"/>
                <a:gd name="T6" fmla="*/ 6 w 215"/>
                <a:gd name="T7" fmla="*/ 9 h 287"/>
                <a:gd name="T8" fmla="*/ 0 w 215"/>
                <a:gd name="T9" fmla="*/ 9 h 287"/>
                <a:gd name="T10" fmla="*/ 0 w 215"/>
                <a:gd name="T11" fmla="*/ 9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5"/>
                <a:gd name="T19" fmla="*/ 0 h 287"/>
                <a:gd name="T20" fmla="*/ 215 w 215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5" h="287">
                  <a:moveTo>
                    <a:pt x="0" y="278"/>
                  </a:moveTo>
                  <a:lnTo>
                    <a:pt x="0" y="0"/>
                  </a:lnTo>
                  <a:lnTo>
                    <a:pt x="215" y="80"/>
                  </a:lnTo>
                  <a:lnTo>
                    <a:pt x="215" y="287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1C40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Freeform 36"/>
            <p:cNvSpPr>
              <a:spLocks/>
            </p:cNvSpPr>
            <p:nvPr/>
          </p:nvSpPr>
          <p:spPr bwMode="auto">
            <a:xfrm>
              <a:off x="4459" y="1913"/>
              <a:ext cx="126" cy="88"/>
            </a:xfrm>
            <a:custGeom>
              <a:avLst/>
              <a:gdLst>
                <a:gd name="T0" fmla="*/ 0 w 253"/>
                <a:gd name="T1" fmla="*/ 2 h 175"/>
                <a:gd name="T2" fmla="*/ 3 w 253"/>
                <a:gd name="T3" fmla="*/ 0 h 175"/>
                <a:gd name="T4" fmla="*/ 7 w 253"/>
                <a:gd name="T5" fmla="*/ 3 h 175"/>
                <a:gd name="T6" fmla="*/ 6 w 253"/>
                <a:gd name="T7" fmla="*/ 6 h 175"/>
                <a:gd name="T8" fmla="*/ 3 w 253"/>
                <a:gd name="T9" fmla="*/ 4 h 175"/>
                <a:gd name="T10" fmla="*/ 0 w 253"/>
                <a:gd name="T11" fmla="*/ 5 h 175"/>
                <a:gd name="T12" fmla="*/ 0 w 253"/>
                <a:gd name="T13" fmla="*/ 2 h 175"/>
                <a:gd name="T14" fmla="*/ 0 w 253"/>
                <a:gd name="T15" fmla="*/ 2 h 1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3"/>
                <a:gd name="T25" fmla="*/ 0 h 175"/>
                <a:gd name="T26" fmla="*/ 253 w 253"/>
                <a:gd name="T27" fmla="*/ 175 h 1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3" h="175">
                  <a:moveTo>
                    <a:pt x="0" y="44"/>
                  </a:moveTo>
                  <a:lnTo>
                    <a:pt x="112" y="0"/>
                  </a:lnTo>
                  <a:lnTo>
                    <a:pt x="253" y="80"/>
                  </a:lnTo>
                  <a:lnTo>
                    <a:pt x="201" y="175"/>
                  </a:lnTo>
                  <a:lnTo>
                    <a:pt x="114" y="97"/>
                  </a:lnTo>
                  <a:lnTo>
                    <a:pt x="13" y="143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66BA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6" grpId="0"/>
      <p:bldP spid="515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UNIX &amp; Emacs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For more information on using the </a:t>
            </a:r>
            <a:r>
              <a:rPr lang="en-US" b="1" smtClean="0"/>
              <a:t>UNIX shell and Emacs</a:t>
            </a:r>
            <a:r>
              <a:rPr lang="en-US" smtClean="0"/>
              <a:t>, see the links on the ICS 211 class web site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You are welcome to </a:t>
            </a:r>
            <a:r>
              <a:rPr lang="en-US" b="1" smtClean="0"/>
              <a:t>use any programming environment </a:t>
            </a:r>
            <a:r>
              <a:rPr lang="en-US" smtClean="0"/>
              <a:t>to edit, compile, and run your programs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For example, you could </a:t>
            </a:r>
            <a:br>
              <a:rPr lang="en-US" smtClean="0"/>
            </a:br>
            <a:r>
              <a:rPr lang="en-US" smtClean="0"/>
              <a:t>use Pico, Vi, Eclipse, etc.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45765" name="Picture 5" descr="MCj04115400000[1]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34200" y="3409950"/>
            <a:ext cx="1295400" cy="1279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8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“args”?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What is </a:t>
            </a:r>
            <a:r>
              <a:rPr lang="en-US" b="1" smtClean="0"/>
              <a:t>“args”</a:t>
            </a:r>
            <a:r>
              <a:rPr lang="en-US" smtClean="0"/>
              <a:t> that we always type in the main() method?</a:t>
            </a: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	public static void main(String [] args)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The </a:t>
            </a:r>
            <a:r>
              <a:rPr lang="en-US" b="1" smtClean="0"/>
              <a:t>args</a:t>
            </a:r>
            <a:r>
              <a:rPr lang="en-US" smtClean="0"/>
              <a:t> (arguments) variable is a </a:t>
            </a:r>
            <a:br>
              <a:rPr lang="en-US" smtClean="0"/>
            </a:br>
            <a:r>
              <a:rPr lang="en-US" smtClean="0"/>
              <a:t>parameter and an array of Strings</a:t>
            </a:r>
          </a:p>
          <a:p>
            <a:pPr eaLnBrk="1" hangingPunct="1">
              <a:lnSpc>
                <a:spcPct val="80000"/>
              </a:lnSpc>
            </a:pPr>
            <a:r>
              <a:rPr lang="en-US" b="1" smtClean="0"/>
              <a:t>args</a:t>
            </a:r>
            <a:r>
              <a:rPr lang="en-US" smtClean="0"/>
              <a:t> is used to access the command line arguments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46789" name="Picture 5" descr="MCj04359370000[1]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781800" y="1814170"/>
            <a:ext cx="1563687" cy="1515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Program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Below is I/O for program Repeat.java</a:t>
            </a:r>
            <a:endParaRPr lang="en-US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	javac Repeat.java</a:t>
            </a: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	java Repeat one two three</a:t>
            </a: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	args[0] = "one"</a:t>
            </a: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	args[1] = "two"</a:t>
            </a: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	args[2] = "three"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48837" name="Picture 5" descr="MCBD09341_0000[1]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096000" y="2876550"/>
            <a:ext cx="1759306" cy="1516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Command Line &amp; jGRASP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To use command line arguments in your program on jGRASP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mtClean="0"/>
              <a:t>On the top menu, click </a:t>
            </a:r>
            <a:r>
              <a:rPr lang="en-US" b="1" smtClean="0"/>
              <a:t>Build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mtClean="0"/>
              <a:t>On the drop-down menu, </a:t>
            </a:r>
            <a:br>
              <a:rPr lang="en-US" smtClean="0"/>
            </a:br>
            <a:r>
              <a:rPr lang="en-US" smtClean="0"/>
              <a:t>click </a:t>
            </a:r>
            <a:r>
              <a:rPr lang="en-US" b="1" smtClean="0"/>
              <a:t>Run Arguments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mtClean="0"/>
              <a:t>A </a:t>
            </a:r>
            <a:r>
              <a:rPr lang="en-US" b="1" smtClean="0"/>
              <a:t>Run Arguments</a:t>
            </a:r>
            <a:r>
              <a:rPr lang="en-US" smtClean="0"/>
              <a:t> text field will appear at the top of the screen</a:t>
            </a:r>
          </a:p>
          <a:p>
            <a:pPr lvl="1" eaLnBrk="1" hangingPunct="1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en-US" smtClean="0"/>
              <a:t>Type your command line arguments into this text field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49861" name="Picture 5" descr="MCj02876060000[1]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553200" y="2094934"/>
            <a:ext cx="1189022" cy="953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An </a:t>
            </a:r>
            <a:r>
              <a:rPr lang="en-US" b="1" smtClean="0"/>
              <a:t>exception </a:t>
            </a:r>
            <a:r>
              <a:rPr lang="en-US" smtClean="0"/>
              <a:t>is a </a:t>
            </a:r>
            <a:r>
              <a:rPr lang="en-US" b="1" smtClean="0"/>
              <a:t>runtime</a:t>
            </a:r>
            <a:r>
              <a:rPr lang="en-US" smtClean="0"/>
              <a:t> event that is an </a:t>
            </a:r>
            <a:r>
              <a:rPr lang="en-US" b="1" smtClean="0"/>
              <a:t>error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Runtime means “during program execution” or “the time when the program is running”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50887" name="Picture 7" descr="MCj04231730000[1]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911600" y="3409950"/>
            <a:ext cx="12954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mtClean="0"/>
              <a:t>Used by a program in two ways</a:t>
            </a:r>
          </a:p>
          <a:p>
            <a:pPr marL="1028700" lvl="1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b="1" smtClean="0"/>
              <a:t>Throws</a:t>
            </a:r>
            <a:r>
              <a:rPr lang="en-US" smtClean="0"/>
              <a:t> (raises, creates) an exception to indicate that an exception has occurred</a:t>
            </a:r>
          </a:p>
          <a:p>
            <a:pPr marL="1028700" lvl="1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b="1" smtClean="0"/>
              <a:t>Catches</a:t>
            </a:r>
            <a:r>
              <a:rPr lang="en-US" smtClean="0"/>
              <a:t> (lowers, ends) an exception, so that code can be executed that handles (deals with) the error in some way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51912" name="Picture 8" descr="MCj01549060000[1]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315200" y="1962150"/>
            <a:ext cx="1120774" cy="1049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Exceptions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Division by zero</a:t>
            </a:r>
          </a:p>
          <a:p>
            <a:pPr>
              <a:buFont typeface="Times" pitchFamily="18" charset="0"/>
              <a:buNone/>
            </a:pPr>
            <a:r>
              <a:rPr lang="en-US" smtClean="0"/>
              <a:t>	</a:t>
            </a: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Integer result = 7 / 0;</a:t>
            </a:r>
          </a:p>
          <a:p>
            <a:pPr lvl="1"/>
            <a:r>
              <a:rPr lang="en-US" smtClean="0"/>
              <a:t>Throws </a:t>
            </a: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ArithmeticException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52933" name="Picture 5" descr="MMAG00228_0000[1]"/>
          <p:cNvPicPr>
            <a:picLocks noChangeAspect="1" noChangeArrowheads="1" noCrop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0" y="2800350"/>
            <a:ext cx="2809064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6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Exceptions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Incorrect</a:t>
            </a:r>
            <a:r>
              <a:rPr lang="en-US" smtClean="0"/>
              <a:t> index for an array</a:t>
            </a:r>
          </a:p>
          <a:p>
            <a:pPr>
              <a:buFont typeface="Times" pitchFamily="18" charset="0"/>
              <a:buNone/>
            </a:pPr>
            <a:r>
              <a:rPr lang="en-US" sz="2600" b="1" smtClean="0">
                <a:solidFill>
                  <a:schemeClr val="bg1"/>
                </a:solidFill>
                <a:latin typeface="Courier New" pitchFamily="49" charset="0"/>
              </a:rPr>
              <a:t>	Integer [] numbers = {10, 20, 30,  </a:t>
            </a:r>
            <a:br>
              <a:rPr lang="en-US" sz="2600" b="1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600" b="1" smtClean="0">
                <a:solidFill>
                  <a:schemeClr val="bg1"/>
                </a:solidFill>
                <a:latin typeface="Courier New" pitchFamily="49" charset="0"/>
              </a:rPr>
              <a:t>                      40, 50};</a:t>
            </a:r>
          </a:p>
          <a:p>
            <a:pPr>
              <a:buFont typeface="Times" pitchFamily="18" charset="0"/>
              <a:buNone/>
            </a:pPr>
            <a:r>
              <a:rPr lang="en-US" sz="2600" b="1" smtClean="0">
                <a:solidFill>
                  <a:schemeClr val="bg1"/>
                </a:solidFill>
                <a:latin typeface="Courier New" pitchFamily="49" charset="0"/>
              </a:rPr>
              <a:t>	Integer lastNumber = numbers[5];</a:t>
            </a:r>
          </a:p>
          <a:p>
            <a:pPr lvl="1"/>
            <a:r>
              <a:rPr lang="en-US" sz="3400" smtClean="0"/>
              <a:t>Throws</a:t>
            </a:r>
            <a:r>
              <a:rPr lang="en-US" smtClean="0"/>
              <a:t> </a:t>
            </a:r>
            <a:r>
              <a:rPr lang="en-US" sz="2600" b="1" smtClean="0">
                <a:solidFill>
                  <a:schemeClr val="bg1"/>
                </a:solidFill>
                <a:latin typeface="Courier New" pitchFamily="49" charset="0"/>
              </a:rPr>
              <a:t>ArrayIndexOutOfBoundsException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59078" name="Picture 6" descr="MMAG00418_0000[1]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1" y="3257550"/>
            <a:ext cx="2057400" cy="64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 Block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A </a:t>
            </a:r>
            <a:r>
              <a:rPr lang="en-US" b="1" smtClean="0"/>
              <a:t>try block</a:t>
            </a:r>
            <a:r>
              <a:rPr lang="en-US" smtClean="0"/>
              <a:t> is a section of code containing statements which </a:t>
            </a:r>
            <a:r>
              <a:rPr lang="en-US" b="1" smtClean="0"/>
              <a:t>might</a:t>
            </a:r>
            <a:r>
              <a:rPr lang="en-US" smtClean="0"/>
              <a:t> throw an exception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A </a:t>
            </a:r>
            <a:r>
              <a:rPr lang="en-US" b="1" smtClean="0"/>
              <a:t>block</a:t>
            </a:r>
            <a:r>
              <a:rPr lang="en-US" smtClean="0"/>
              <a:t> is the code contained between curly brackets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	try{ </a:t>
            </a:r>
            <a:br>
              <a:rPr lang="en-US" b="1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	 statement1; </a:t>
            </a:r>
            <a:br>
              <a:rPr lang="en-US" b="1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	 statement2; </a:t>
            </a:r>
            <a:br>
              <a:rPr lang="en-US" b="1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	 statementN; </a:t>
            </a:r>
            <a:br>
              <a:rPr lang="en-US" b="1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 Block Execution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Code within the try block will execute </a:t>
            </a:r>
            <a:r>
              <a:rPr lang="en-US" b="1" smtClean="0"/>
              <a:t>until</a:t>
            </a:r>
            <a:r>
              <a:rPr lang="en-US" smtClean="0"/>
              <a:t> an exception is thrown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Any code located </a:t>
            </a:r>
            <a:r>
              <a:rPr lang="en-US" b="1" smtClean="0"/>
              <a:t>below</a:t>
            </a:r>
            <a:r>
              <a:rPr lang="en-US" smtClean="0"/>
              <a:t> the exception will not execute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	try{ </a:t>
            </a:r>
            <a:br>
              <a:rPr lang="en-US" b="1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	 statement1; </a:t>
            </a:r>
            <a:br>
              <a:rPr lang="en-US" b="1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	 statement2; </a:t>
            </a:r>
            <a:br>
              <a:rPr lang="en-US" b="1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	 statementN; </a:t>
            </a:r>
            <a:br>
              <a:rPr lang="en-US" b="1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Program</a:t>
            </a:r>
            <a:endParaRPr lang="en-US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class website, see the link to ArraysAndMethods.java</a:t>
            </a:r>
          </a:p>
          <a:p>
            <a:r>
              <a:rPr lang="en-US" dirty="0" smtClean="0"/>
              <a:t>This program shows how to:</a:t>
            </a:r>
          </a:p>
          <a:p>
            <a:pPr lvl="1"/>
            <a:r>
              <a:rPr lang="en-US" dirty="0" smtClean="0"/>
              <a:t>Return an array </a:t>
            </a:r>
            <a:br>
              <a:rPr lang="en-US" dirty="0" smtClean="0"/>
            </a:br>
            <a:r>
              <a:rPr lang="en-US" dirty="0" smtClean="0"/>
              <a:t>from a method</a:t>
            </a:r>
          </a:p>
          <a:p>
            <a:pPr lvl="1"/>
            <a:r>
              <a:rPr lang="en-US" dirty="0" smtClean="0"/>
              <a:t>Pass an array </a:t>
            </a:r>
            <a:br>
              <a:rPr lang="en-US" dirty="0" smtClean="0"/>
            </a:br>
            <a:r>
              <a:rPr lang="en-US" dirty="0" smtClean="0"/>
              <a:t>to a method</a:t>
            </a:r>
          </a:p>
          <a:p>
            <a:endParaRPr lang="en-US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82277" name="Picture 11" descr="MCj0379015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495550"/>
            <a:ext cx="214788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 bldLvl="5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Catch Block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b="1" smtClean="0"/>
              <a:t>catch block</a:t>
            </a:r>
            <a:r>
              <a:rPr lang="en-US" smtClean="0"/>
              <a:t> is a section of code which will handle a particular exception </a:t>
            </a:r>
          </a:p>
          <a:p>
            <a:pPr>
              <a:buFont typeface="Times" pitchFamily="18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ourier New" pitchFamily="49" charset="0"/>
              </a:rPr>
              <a:t>	catch(ExceptionClass variable){ </a:t>
            </a:r>
            <a:br>
              <a:rPr lang="en-US" sz="2800" b="1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800" b="1" smtClean="0">
                <a:solidFill>
                  <a:schemeClr val="bg1"/>
                </a:solidFill>
                <a:latin typeface="Courier New" pitchFamily="49" charset="0"/>
              </a:rPr>
              <a:t>	statement1; </a:t>
            </a:r>
            <a:br>
              <a:rPr lang="en-US" sz="2800" b="1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800" b="1" smtClean="0">
                <a:solidFill>
                  <a:schemeClr val="bg1"/>
                </a:solidFill>
                <a:latin typeface="Courier New" pitchFamily="49" charset="0"/>
              </a:rPr>
              <a:t>	statement2;</a:t>
            </a:r>
            <a:br>
              <a:rPr lang="en-US" sz="2800" b="1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800" b="1" smtClean="0">
                <a:solidFill>
                  <a:schemeClr val="bg1"/>
                </a:solidFill>
                <a:latin typeface="Courier New" pitchFamily="49" charset="0"/>
              </a:rPr>
              <a:t>	statementN; </a:t>
            </a:r>
            <a:br>
              <a:rPr lang="en-US" sz="2800" b="1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800" b="1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62149" name="Picture 5" descr="MCj04300250000[1]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943600" y="2981325"/>
            <a:ext cx="1924050" cy="14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20"/>
                            </p:stCondLst>
                            <p:childTnLst>
                              <p:par>
                                <p:cTn id="16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Catch Block Execution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within the catch block will execute only if an exception is thrown which is an object of the same class as the </a:t>
            </a:r>
            <a:r>
              <a:rPr lang="en-US" b="1" dirty="0" smtClean="0"/>
              <a:t>parameter class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Catch Block Execution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18" charset="0"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</a:rPr>
              <a:t>	catch(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</a:rPr>
              <a:t>ExceptionClass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</a:rPr>
              <a:t> variable){ 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</a:rPr>
              <a:t>	statement1; 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</a:rPr>
              <a:t>	statement2;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</a:rPr>
              <a:t>statementN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</a:rPr>
              <a:t>; 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54984" name="Picture 8" descr="MCj03198500000[1]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867400" y="2495550"/>
            <a:ext cx="1809598" cy="1773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Try-Catch Block Syntax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315200" cy="3257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One </a:t>
            </a:r>
            <a:r>
              <a:rPr lang="en-US" b="1" dirty="0" smtClean="0"/>
              <a:t>try</a:t>
            </a:r>
            <a:r>
              <a:rPr lang="en-US" dirty="0" smtClean="0"/>
              <a:t> block is immediately followed by one or more </a:t>
            </a:r>
            <a:r>
              <a:rPr lang="en-US" b="1" dirty="0" smtClean="0"/>
              <a:t>catch</a:t>
            </a:r>
            <a:r>
              <a:rPr lang="en-US" dirty="0" smtClean="0"/>
              <a:t> blocks</a:t>
            </a:r>
          </a:p>
          <a:p>
            <a:pPr>
              <a:lnSpc>
                <a:spcPts val="1800"/>
              </a:lnSpc>
              <a:buFont typeface="Times" pitchFamily="18" charset="0"/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try{ </a:t>
            </a:r>
            <a:b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  statement(s); </a:t>
            </a:r>
            <a:b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 lvl="1">
              <a:lnSpc>
                <a:spcPts val="1800"/>
              </a:lnSpc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catch(ExceptionClass1 variable1){ </a:t>
            </a:r>
            <a:b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statement(s); </a:t>
            </a:r>
          </a:p>
          <a:p>
            <a:pPr lvl="1">
              <a:lnSpc>
                <a:spcPts val="1800"/>
              </a:lnSpc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 lvl="1">
              <a:lnSpc>
                <a:spcPts val="1800"/>
              </a:lnSpc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catch(</a:t>
            </a:r>
            <a:r>
              <a:rPr lang="en-US" sz="2200" b="1" dirty="0" err="1" smtClean="0">
                <a:solidFill>
                  <a:schemeClr val="bg1"/>
                </a:solidFill>
                <a:latin typeface="Courier New" pitchFamily="49" charset="0"/>
              </a:rPr>
              <a:t>ExceptionClassN</a:t>
            </a: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Courier New" pitchFamily="49" charset="0"/>
              </a:rPr>
              <a:t>variableN</a:t>
            </a: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){ </a:t>
            </a:r>
            <a:b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statement(s); </a:t>
            </a:r>
          </a:p>
          <a:p>
            <a:pPr lvl="1">
              <a:lnSpc>
                <a:spcPts val="1800"/>
              </a:lnSpc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 lvl="2">
              <a:lnSpc>
                <a:spcPct val="80000"/>
              </a:lnSpc>
              <a:buFont typeface="Times" pitchFamily="18" charset="0"/>
              <a:buNone/>
            </a:pPr>
            <a:endParaRPr lang="en-US" sz="2400" b="1" dirty="0" smtClean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Try-Catch Block Execution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000"/>
              </a:lnSpc>
            </a:pPr>
            <a:r>
              <a:rPr lang="en-US" dirty="0" smtClean="0"/>
              <a:t>If an </a:t>
            </a:r>
            <a:r>
              <a:rPr lang="en-US" b="1" dirty="0" smtClean="0"/>
              <a:t>exception</a:t>
            </a:r>
            <a:r>
              <a:rPr lang="en-US" dirty="0" smtClean="0"/>
              <a:t> is thrown in a </a:t>
            </a:r>
            <a:r>
              <a:rPr lang="en-US" b="1" dirty="0" smtClean="0"/>
              <a:t>try</a:t>
            </a:r>
            <a:r>
              <a:rPr lang="en-US" dirty="0" smtClean="0"/>
              <a:t> </a:t>
            </a:r>
            <a:r>
              <a:rPr lang="en-US" b="1" dirty="0" smtClean="0"/>
              <a:t>block</a:t>
            </a:r>
            <a:r>
              <a:rPr lang="en-US" dirty="0" smtClean="0"/>
              <a:t>, program control </a:t>
            </a:r>
            <a:r>
              <a:rPr lang="en-US" b="1" dirty="0" smtClean="0"/>
              <a:t>skips</a:t>
            </a:r>
            <a:r>
              <a:rPr lang="en-US" dirty="0" smtClean="0"/>
              <a:t> over remaining statements in the try block, &amp; </a:t>
            </a:r>
            <a:r>
              <a:rPr lang="en-US" b="1" dirty="0" smtClean="0"/>
              <a:t>continues</a:t>
            </a:r>
            <a:r>
              <a:rPr lang="en-US" dirty="0" smtClean="0"/>
              <a:t> in the </a:t>
            </a:r>
            <a:r>
              <a:rPr lang="en-US" b="1" dirty="0" smtClean="0"/>
              <a:t>catch block</a:t>
            </a:r>
            <a:r>
              <a:rPr lang="en-US" dirty="0" smtClean="0"/>
              <a:t> which </a:t>
            </a:r>
            <a:r>
              <a:rPr lang="en-US" b="1" dirty="0" smtClean="0"/>
              <a:t>corresponds</a:t>
            </a:r>
            <a:r>
              <a:rPr lang="en-US" dirty="0" smtClean="0"/>
              <a:t> to the exception’s type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an exception is </a:t>
            </a:r>
            <a:r>
              <a:rPr lang="en-US" b="1" dirty="0" smtClean="0"/>
              <a:t>not</a:t>
            </a:r>
            <a:r>
              <a:rPr lang="en-US" dirty="0" smtClean="0"/>
              <a:t> thrown, then program control continues </a:t>
            </a:r>
            <a:r>
              <a:rPr lang="en-US" b="1" dirty="0" smtClean="0"/>
              <a:t>after</a:t>
            </a:r>
            <a:r>
              <a:rPr lang="en-US" dirty="0" smtClean="0"/>
              <a:t> the last catch block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Try-Catch Block Execution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Once control comes to </a:t>
            </a:r>
            <a:r>
              <a:rPr lang="en-US" b="1" smtClean="0"/>
              <a:t>end</a:t>
            </a:r>
            <a:r>
              <a:rPr lang="en-US" smtClean="0"/>
              <a:t> of catch block, program control continues </a:t>
            </a:r>
            <a:r>
              <a:rPr lang="en-US" b="1" smtClean="0"/>
              <a:t>after</a:t>
            </a:r>
            <a:r>
              <a:rPr lang="en-US" smtClean="0"/>
              <a:t> the last catch block</a:t>
            </a:r>
          </a:p>
          <a:p>
            <a:r>
              <a:rPr lang="en-US" smtClean="0"/>
              <a:t>If the program has </a:t>
            </a:r>
            <a:r>
              <a:rPr lang="en-US" b="1" smtClean="0"/>
              <a:t>no matching catch blocks</a:t>
            </a:r>
            <a:r>
              <a:rPr lang="en-US" smtClean="0"/>
              <a:t>, the program </a:t>
            </a:r>
            <a:r>
              <a:rPr lang="en-US" b="1" smtClean="0"/>
              <a:t>crashes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64210" name="Picture 18" descr="MCTN00095_0000[1]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324600" y="2800350"/>
            <a:ext cx="2362200" cy="186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Try-Catch Block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See program TryCatchBlocks.java</a:t>
            </a:r>
          </a:p>
          <a:p>
            <a:pPr>
              <a:lnSpc>
                <a:spcPts val="1800"/>
              </a:lnSpc>
              <a:buFont typeface="Times" pitchFamily="18" charset="0"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	try{</a:t>
            </a:r>
          </a:p>
          <a:p>
            <a:pPr>
              <a:lnSpc>
                <a:spcPts val="1800"/>
              </a:lnSpc>
              <a:buFont typeface="Times" pitchFamily="18" charset="0"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  Integer result = 7 / 0;</a:t>
            </a:r>
          </a:p>
          <a:p>
            <a:pPr>
              <a:lnSpc>
                <a:spcPts val="1800"/>
              </a:lnSpc>
              <a:buFont typeface="Times" pitchFamily="18" charset="0"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  Integer [] numbers = {10, 20, 30, 40, 50};</a:t>
            </a:r>
          </a:p>
          <a:p>
            <a:pPr>
              <a:lnSpc>
                <a:spcPts val="1800"/>
              </a:lnSpc>
              <a:buFont typeface="Times" pitchFamily="18" charset="0"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  Integer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lastNumber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= numbers[5];</a:t>
            </a:r>
          </a:p>
          <a:p>
            <a:pPr>
              <a:lnSpc>
                <a:spcPts val="1800"/>
              </a:lnSpc>
              <a:buFont typeface="Times" pitchFamily="18" charset="0"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 lvl="1">
              <a:lnSpc>
                <a:spcPts val="18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catch(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ArithmeticException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e1){</a:t>
            </a:r>
          </a:p>
          <a:p>
            <a:pPr lvl="1">
              <a:lnSpc>
                <a:spcPts val="18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("Division error");</a:t>
            </a:r>
          </a:p>
          <a:p>
            <a:pPr lvl="1">
              <a:lnSpc>
                <a:spcPts val="18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 lvl="1">
              <a:lnSpc>
                <a:spcPts val="18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catch(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ArrayIndexOutOfBoundsException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e2){</a:t>
            </a:r>
          </a:p>
          <a:p>
            <a:pPr lvl="1">
              <a:lnSpc>
                <a:spcPts val="18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("Array error");</a:t>
            </a:r>
          </a:p>
          <a:p>
            <a:pPr lvl="1">
              <a:lnSpc>
                <a:spcPts val="18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480"/>
                            </p:stCondLst>
                            <p:childTnLst>
                              <p:par>
                                <p:cTn id="6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360"/>
                            </p:stCondLst>
                            <p:childTnLst>
                              <p:par>
                                <p:cTn id="8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7" dur="80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8" dur="80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80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Tip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dirty="0" smtClean="0"/>
              <a:t>Initialize all of your variables for each method at the </a:t>
            </a:r>
            <a:r>
              <a:rPr lang="en-US" b="1" dirty="0" smtClean="0"/>
              <a:t>top</a:t>
            </a:r>
            <a:r>
              <a:rPr lang="en-US" dirty="0" smtClean="0"/>
              <a:t> of each method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dirty="0" smtClean="0"/>
              <a:t>This way, you do not have to worry about </a:t>
            </a:r>
            <a:r>
              <a:rPr lang="en-US" b="1" dirty="0" smtClean="0"/>
              <a:t>scope issues</a:t>
            </a:r>
            <a:endParaRPr lang="en-US" dirty="0" smtClean="0"/>
          </a:p>
          <a:p>
            <a:pPr lvl="1">
              <a:lnSpc>
                <a:spcPts val="3000"/>
              </a:lnSpc>
              <a:spcBef>
                <a:spcPts val="600"/>
              </a:spcBef>
            </a:pPr>
            <a:r>
              <a:rPr lang="en-US" b="1" dirty="0" smtClean="0"/>
              <a:t>Scope</a:t>
            </a:r>
            <a:r>
              <a:rPr lang="en-US" dirty="0" smtClean="0"/>
              <a:t> is where a variable is visible (where it can be used in a program)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dirty="0" smtClean="0"/>
              <a:t>See program TryCatchBlocks.java for an example (at top of main method)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Exceptions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ts val="2800"/>
              </a:lnSpc>
            </a:pPr>
            <a:r>
              <a:rPr lang="en-US" dirty="0" smtClean="0"/>
              <a:t>Like other classes, exceptions have a </a:t>
            </a:r>
            <a:r>
              <a:rPr lang="en-US" b="1" dirty="0" smtClean="0"/>
              <a:t>class hierarchy</a:t>
            </a:r>
          </a:p>
          <a:p>
            <a:pPr marL="1028700" lvl="1" indent="-571500" eaLnBrk="1" hangingPunct="1">
              <a:lnSpc>
                <a:spcPts val="2800"/>
              </a:lnSpc>
            </a:pPr>
            <a:r>
              <a:rPr lang="en-US" dirty="0" smtClean="0"/>
              <a:t>See the link to the </a:t>
            </a:r>
            <a:r>
              <a:rPr lang="en-US" b="1" dirty="0" smtClean="0"/>
              <a:t>Java API </a:t>
            </a:r>
            <a:r>
              <a:rPr lang="en-US" dirty="0" smtClean="0"/>
              <a:t>on the class webpage and find the </a:t>
            </a:r>
            <a:r>
              <a:rPr lang="en-US" b="1" dirty="0" smtClean="0"/>
              <a:t>Exception class</a:t>
            </a:r>
            <a:r>
              <a:rPr lang="en-US" dirty="0" smtClean="0"/>
              <a:t> </a:t>
            </a:r>
          </a:p>
          <a:p>
            <a:pPr marL="609600" indent="-609600" eaLnBrk="1" hangingPunct="1">
              <a:lnSpc>
                <a:spcPts val="2800"/>
              </a:lnSpc>
            </a:pPr>
            <a:r>
              <a:rPr lang="en-US" dirty="0" smtClean="0"/>
              <a:t>Exceptions can be broken down into two main types</a:t>
            </a:r>
          </a:p>
          <a:p>
            <a:pPr marL="1028700" lvl="1" indent="-571500" eaLnBrk="1" hangingPunct="1">
              <a:lnSpc>
                <a:spcPts val="2800"/>
              </a:lnSpc>
              <a:buFont typeface="Wingdings" pitchFamily="2" charset="2"/>
              <a:buAutoNum type="arabicPeriod"/>
            </a:pPr>
            <a:r>
              <a:rPr lang="en-US" dirty="0" smtClean="0"/>
              <a:t>Runtime (unchecked) exceptions</a:t>
            </a:r>
          </a:p>
          <a:p>
            <a:pPr marL="1028700" lvl="1" indent="-571500" eaLnBrk="1" hangingPunct="1">
              <a:lnSpc>
                <a:spcPts val="2800"/>
              </a:lnSpc>
              <a:buFont typeface="Wingdings" pitchFamily="2" charset="2"/>
              <a:buAutoNum type="arabicPeriod"/>
            </a:pPr>
            <a:r>
              <a:rPr lang="en-US" dirty="0" smtClean="0"/>
              <a:t>Checked exceptions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Runtime Exceptions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ts val="2500"/>
              </a:lnSpc>
            </a:pPr>
            <a:r>
              <a:rPr lang="en-US" dirty="0" smtClean="0"/>
              <a:t>A type of exception that does </a:t>
            </a:r>
            <a:r>
              <a:rPr lang="en-US" b="1" dirty="0" smtClean="0"/>
              <a:t>not</a:t>
            </a:r>
            <a:r>
              <a:rPr lang="en-US" dirty="0" smtClean="0"/>
              <a:t> require a try-catch block</a:t>
            </a:r>
          </a:p>
          <a:p>
            <a:pPr marL="1028700" lvl="1" indent="-571500" eaLnBrk="1" hangingPunct="1">
              <a:lnSpc>
                <a:spcPts val="2500"/>
              </a:lnSpc>
            </a:pPr>
            <a:r>
              <a:rPr lang="en-US" dirty="0" smtClean="0"/>
              <a:t>Usually can be prevented by careful programming</a:t>
            </a:r>
          </a:p>
          <a:p>
            <a:pPr marL="1028700" lvl="1" indent="-571500" eaLnBrk="1" hangingPunct="1">
              <a:lnSpc>
                <a:spcPts val="2500"/>
              </a:lnSpc>
            </a:pPr>
            <a:r>
              <a:rPr lang="en-US" dirty="0" smtClean="0"/>
              <a:t>Not considered a serious error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Program</a:t>
            </a:r>
            <a:endParaRPr lang="en-US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You may want to look at this program while I explain the details of the program in the next few slides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6" name="Picture 11" descr="MCj0379015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495550"/>
            <a:ext cx="214788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Runtime Exceptions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ts val="2500"/>
              </a:lnSpc>
            </a:pPr>
            <a:r>
              <a:rPr lang="en-US" dirty="0" smtClean="0"/>
              <a:t>A type of exception that does </a:t>
            </a:r>
            <a:r>
              <a:rPr lang="en-US" b="1" dirty="0" smtClean="0"/>
              <a:t>not</a:t>
            </a:r>
            <a:r>
              <a:rPr lang="en-US" dirty="0" smtClean="0"/>
              <a:t> require a try-catch block</a:t>
            </a:r>
          </a:p>
          <a:p>
            <a:pPr marL="1028700" lvl="1" indent="-571500" eaLnBrk="1" hangingPunct="1">
              <a:lnSpc>
                <a:spcPts val="2500"/>
              </a:lnSpc>
            </a:pPr>
            <a:r>
              <a:rPr lang="en-US" dirty="0" smtClean="0"/>
              <a:t>Subclasses of </a:t>
            </a:r>
            <a:r>
              <a:rPr lang="en-US" sz="2800" b="1" dirty="0" err="1" smtClean="0">
                <a:latin typeface="Courier New" pitchFamily="49" charset="0"/>
              </a:rPr>
              <a:t>RuntimeException</a:t>
            </a:r>
            <a:endParaRPr lang="en-US" sz="2800" b="1" dirty="0" smtClean="0">
              <a:latin typeface="Courier New" pitchFamily="49" charset="0"/>
            </a:endParaRPr>
          </a:p>
          <a:p>
            <a:pPr marL="1447800" lvl="2" indent="-533400" eaLnBrk="1" hangingPunct="1">
              <a:lnSpc>
                <a:spcPts val="2500"/>
              </a:lnSpc>
              <a:buFont typeface="Times" pitchFamily="18" charset="0"/>
              <a:buAutoNum type="arabicPeriod"/>
            </a:pPr>
            <a:r>
              <a:rPr lang="en-US" sz="2400" b="1" dirty="0" err="1" smtClean="0">
                <a:latin typeface="Courier New" pitchFamily="49" charset="0"/>
              </a:rPr>
              <a:t>ArithmeticException</a:t>
            </a:r>
            <a:endParaRPr lang="en-US" sz="2400" b="1" dirty="0" smtClean="0">
              <a:latin typeface="Courier New" pitchFamily="49" charset="0"/>
            </a:endParaRPr>
          </a:p>
          <a:p>
            <a:pPr marL="1447800" lvl="2" indent="-533400" eaLnBrk="1" hangingPunct="1">
              <a:lnSpc>
                <a:spcPts val="2500"/>
              </a:lnSpc>
              <a:buFont typeface="Times" pitchFamily="18" charset="0"/>
              <a:buAutoNum type="arabicPeriod"/>
            </a:pPr>
            <a:r>
              <a:rPr lang="en-US" sz="2400" b="1" dirty="0" err="1" smtClean="0">
                <a:latin typeface="Courier New" pitchFamily="49" charset="0"/>
              </a:rPr>
              <a:t>NullPointerException</a:t>
            </a:r>
            <a:endParaRPr lang="en-US" sz="2400" b="1" dirty="0" smtClean="0">
              <a:latin typeface="Courier New" pitchFamily="49" charset="0"/>
            </a:endParaRPr>
          </a:p>
          <a:p>
            <a:pPr marL="1447800" lvl="2" indent="-533400" eaLnBrk="1" hangingPunct="1">
              <a:lnSpc>
                <a:spcPts val="2500"/>
              </a:lnSpc>
              <a:buFont typeface="Times" pitchFamily="18" charset="0"/>
              <a:buAutoNum type="arabicPeriod"/>
            </a:pPr>
            <a:r>
              <a:rPr lang="en-US" sz="2400" b="1" dirty="0" err="1" smtClean="0">
                <a:latin typeface="Courier New" pitchFamily="49" charset="0"/>
              </a:rPr>
              <a:t>ArrayIndexOutOfBoundsException</a:t>
            </a:r>
            <a:endParaRPr lang="en-US" sz="2400" b="1" dirty="0" smtClean="0">
              <a:latin typeface="Courier New" pitchFamily="49" charset="0"/>
            </a:endParaRPr>
          </a:p>
          <a:p>
            <a:pPr marL="1447800" lvl="2" indent="-533400" eaLnBrk="1" hangingPunct="1">
              <a:lnSpc>
                <a:spcPts val="2500"/>
              </a:lnSpc>
              <a:buFont typeface="Times" pitchFamily="18" charset="0"/>
              <a:buAutoNum type="arabicPeriod"/>
            </a:pPr>
            <a:r>
              <a:rPr lang="en-US" sz="2400" b="1" dirty="0" err="1" smtClean="0">
                <a:latin typeface="Courier New" pitchFamily="49" charset="0"/>
              </a:rPr>
              <a:t>StringIndexOutOfBoundsException</a:t>
            </a:r>
            <a:endParaRPr lang="en-US" sz="2400" b="1" dirty="0" smtClean="0">
              <a:latin typeface="Courier New" pitchFamily="49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Checked Exceptions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mtClean="0"/>
              <a:t>A type of exception that </a:t>
            </a:r>
            <a:r>
              <a:rPr lang="en-US" b="1" smtClean="0"/>
              <a:t>must be</a:t>
            </a:r>
            <a:r>
              <a:rPr lang="en-US" smtClean="0"/>
              <a:t> placed in a try-catch block</a:t>
            </a:r>
          </a:p>
          <a:p>
            <a:pPr marL="1028700" lvl="1" indent="-571500" eaLnBrk="1" hangingPunct="1">
              <a:lnSpc>
                <a:spcPct val="80000"/>
              </a:lnSpc>
            </a:pPr>
            <a:r>
              <a:rPr lang="en-US" smtClean="0"/>
              <a:t>Signify that a </a:t>
            </a:r>
            <a:r>
              <a:rPr lang="en-US" b="1" smtClean="0"/>
              <a:t>“serious problem”</a:t>
            </a:r>
            <a:r>
              <a:rPr lang="en-US" smtClean="0"/>
              <a:t> has occurred</a:t>
            </a:r>
          </a:p>
          <a:p>
            <a:pPr marL="1028700" lvl="1" indent="-571500" eaLnBrk="1" hangingPunct="1">
              <a:lnSpc>
                <a:spcPct val="80000"/>
              </a:lnSpc>
            </a:pPr>
            <a:r>
              <a:rPr lang="en-US" smtClean="0"/>
              <a:t>Subclasses of </a:t>
            </a:r>
            <a:r>
              <a:rPr lang="en-US" b="1" smtClean="0">
                <a:latin typeface="Courier New" pitchFamily="49" charset="0"/>
              </a:rPr>
              <a:t>Exception</a:t>
            </a:r>
          </a:p>
          <a:p>
            <a:pPr marL="1447800" lvl="2" indent="-533400" eaLnBrk="1" hangingPunct="1">
              <a:lnSpc>
                <a:spcPct val="80000"/>
              </a:lnSpc>
              <a:buFont typeface="Times" pitchFamily="18" charset="0"/>
              <a:buAutoNum type="arabicPeriod"/>
            </a:pPr>
            <a:r>
              <a:rPr lang="en-US" b="1" smtClean="0">
                <a:latin typeface="Courier New" pitchFamily="49" charset="0"/>
              </a:rPr>
              <a:t>FileNotFoundException</a:t>
            </a:r>
          </a:p>
          <a:p>
            <a:pPr marL="1447800" lvl="2" indent="-533400" eaLnBrk="1" hangingPunct="1">
              <a:lnSpc>
                <a:spcPct val="80000"/>
              </a:lnSpc>
              <a:buFont typeface="Times" pitchFamily="18" charset="0"/>
              <a:buAutoNum type="arabicPeriod"/>
            </a:pPr>
            <a:r>
              <a:rPr lang="en-US" b="1" smtClean="0">
                <a:latin typeface="Courier New" pitchFamily="49" charset="0"/>
              </a:rPr>
              <a:t>IOException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67269" name="Picture 5" descr="MCj02908870000[1]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096000" y="3257550"/>
            <a:ext cx="2286000" cy="1534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from a File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Need these import statements at top of your program</a:t>
            </a: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sz="3600" b="1" smtClean="0">
                <a:latin typeface="Courier New" pitchFamily="49" charset="0"/>
              </a:rPr>
              <a:t>	</a:t>
            </a:r>
            <a:r>
              <a:rPr lang="en-US" sz="2400" b="1" smtClean="0">
                <a:solidFill>
                  <a:schemeClr val="bg1"/>
                </a:solidFill>
                <a:latin typeface="Courier New" pitchFamily="49" charset="0"/>
              </a:rPr>
              <a:t>import java.util.Scanner;</a:t>
            </a:r>
            <a:br>
              <a:rPr lang="en-US" sz="2400" b="1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400" b="1" smtClean="0">
                <a:solidFill>
                  <a:schemeClr val="bg1"/>
                </a:solidFill>
                <a:latin typeface="Courier New" pitchFamily="49" charset="0"/>
              </a:rPr>
              <a:t>import java.io.File;</a:t>
            </a: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b="1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400" b="1" smtClean="0">
                <a:solidFill>
                  <a:schemeClr val="bg1"/>
                </a:solidFill>
                <a:latin typeface="Courier New" pitchFamily="49" charset="0"/>
              </a:rPr>
              <a:t>import java.io.FileNotFoundException;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88775" name="Picture 7" descr="MCj02874710000[1]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962400" y="3333750"/>
            <a:ext cx="1219200" cy="1488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from a File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2900"/>
              </a:lnSpc>
            </a:pPr>
            <a:r>
              <a:rPr lang="en-US" dirty="0" smtClean="0"/>
              <a:t>Next we need a </a:t>
            </a:r>
            <a:r>
              <a:rPr lang="en-US" b="1" dirty="0" smtClean="0"/>
              <a:t>File constructor</a:t>
            </a:r>
          </a:p>
          <a:p>
            <a:pPr eaLnBrk="1" hangingPunct="1">
              <a:lnSpc>
                <a:spcPts val="2900"/>
              </a:lnSpc>
              <a:buFont typeface="Times" pitchFamily="18" charset="0"/>
              <a:buNone/>
            </a:pPr>
            <a:r>
              <a:rPr lang="en-US" sz="2600" dirty="0" smtClean="0">
                <a:latin typeface="Courier New" pitchFamily="49" charset="0"/>
              </a:rPr>
              <a:t>	</a:t>
            </a:r>
            <a:r>
              <a:rPr lang="en-US" sz="2600" b="1" dirty="0" smtClean="0">
                <a:solidFill>
                  <a:schemeClr val="bg1"/>
                </a:solidFill>
                <a:latin typeface="Courier New" pitchFamily="49" charset="0"/>
              </a:rPr>
              <a:t>File </a:t>
            </a:r>
            <a:r>
              <a:rPr lang="en-US" sz="2600" b="1" dirty="0" err="1" smtClean="0">
                <a:solidFill>
                  <a:schemeClr val="bg1"/>
                </a:solidFill>
                <a:latin typeface="Courier New" pitchFamily="49" charset="0"/>
              </a:rPr>
              <a:t>file</a:t>
            </a:r>
            <a:r>
              <a:rPr lang="en-US" sz="2600" b="1" dirty="0" smtClean="0">
                <a:solidFill>
                  <a:schemeClr val="bg1"/>
                </a:solidFill>
                <a:latin typeface="Courier New" pitchFamily="49" charset="0"/>
              </a:rPr>
              <a:t> = new File("</a:t>
            </a:r>
            <a:r>
              <a:rPr lang="en-US" sz="2600" b="1" dirty="0" err="1" smtClean="0">
                <a:solidFill>
                  <a:schemeClr val="bg1"/>
                </a:solidFill>
                <a:latin typeface="Courier New" pitchFamily="49" charset="0"/>
              </a:rPr>
              <a:t>fileName</a:t>
            </a:r>
            <a:r>
              <a:rPr lang="en-US" sz="2600" b="1" dirty="0" smtClean="0">
                <a:solidFill>
                  <a:schemeClr val="bg1"/>
                </a:solidFill>
                <a:latin typeface="Courier New" pitchFamily="49" charset="0"/>
              </a:rPr>
              <a:t>");</a:t>
            </a:r>
            <a:endParaRPr lang="en-US" dirty="0" smtClean="0"/>
          </a:p>
          <a:p>
            <a:pPr lvl="1" eaLnBrk="1" hangingPunct="1">
              <a:lnSpc>
                <a:spcPts val="2900"/>
              </a:lnSpc>
            </a:pPr>
            <a:r>
              <a:rPr lang="en-US" dirty="0" smtClean="0"/>
              <a:t>Where 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</a:rPr>
              <a:t>"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</a:rPr>
              <a:t>fileName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</a:rPr>
              <a:t>"</a:t>
            </a:r>
            <a:r>
              <a:rPr lang="en-US" dirty="0" smtClean="0"/>
              <a:t> is a String object with the name of the file</a:t>
            </a:r>
          </a:p>
          <a:p>
            <a:pPr eaLnBrk="1" hangingPunct="1">
              <a:lnSpc>
                <a:spcPts val="2900"/>
              </a:lnSpc>
            </a:pPr>
            <a:r>
              <a:rPr lang="en-US" dirty="0" smtClean="0"/>
              <a:t>The File constructor does </a:t>
            </a:r>
            <a:r>
              <a:rPr lang="en-US" b="1" dirty="0" smtClean="0"/>
              <a:t>not </a:t>
            </a:r>
            <a:r>
              <a:rPr lang="en-US" dirty="0" smtClean="0"/>
              <a:t>create a new file</a:t>
            </a:r>
          </a:p>
          <a:p>
            <a:pPr lvl="1" eaLnBrk="1" hangingPunct="1">
              <a:lnSpc>
                <a:spcPts val="2900"/>
              </a:lnSpc>
            </a:pPr>
            <a:r>
              <a:rPr lang="en-US" dirty="0" smtClean="0"/>
              <a:t>The File constructor only </a:t>
            </a:r>
            <a:r>
              <a:rPr lang="en-US" b="1" dirty="0" smtClean="0"/>
              <a:t>connects</a:t>
            </a:r>
            <a:r>
              <a:rPr lang="en-US" dirty="0" smtClean="0"/>
              <a:t> our program to an existing file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from a File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/>
              <a:t>File constructor </a:t>
            </a:r>
            <a:r>
              <a:rPr lang="en-US" smtClean="0"/>
              <a:t>needs a string that is either:</a:t>
            </a:r>
          </a:p>
          <a:p>
            <a:pPr lvl="1" eaLnBrk="1" hangingPunct="1"/>
            <a:r>
              <a:rPr lang="en-US" smtClean="0"/>
              <a:t>Simply the name of the file if the file is in the current directory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</a:t>
            </a: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"file2.txt"</a:t>
            </a:r>
          </a:p>
          <a:p>
            <a:pPr lvl="1" eaLnBrk="1" hangingPunct="1"/>
            <a:r>
              <a:rPr lang="en-US" smtClean="0"/>
              <a:t>Or full name of path to the file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	"C:\ics211\array\file2.txt"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93893" name="Picture 5" descr="MCj04039790000[1]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553200" y="2952750"/>
            <a:ext cx="1073150" cy="10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from a File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2700"/>
              </a:lnSpc>
            </a:pPr>
            <a:r>
              <a:rPr lang="en-US" dirty="0" smtClean="0"/>
              <a:t>Scanner’s constructor needs a File object and a try-catch block</a:t>
            </a:r>
          </a:p>
          <a:p>
            <a:pPr eaLnBrk="1" hangingPunct="1">
              <a:lnSpc>
                <a:spcPts val="2700"/>
              </a:lnSpc>
              <a:buFont typeface="Times" pitchFamily="18" charset="0"/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File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file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= new File("file2.txt");</a:t>
            </a:r>
            <a:b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Scanner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scanner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= null;</a:t>
            </a:r>
            <a:b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try{</a:t>
            </a:r>
            <a:b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scanner = new Scanner(file);</a:t>
            </a:r>
            <a:b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ts val="2700"/>
              </a:lnSpc>
              <a:buFont typeface="Times" pitchFamily="18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	catch(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FileNotFoundException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e){</a:t>
            </a:r>
            <a:b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System.out.println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("No file!"););</a:t>
            </a:r>
            <a:b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from a File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Must have a try-catch block, as the program will throw a </a:t>
            </a:r>
            <a:r>
              <a:rPr lang="en-US" b="1" smtClean="0"/>
              <a:t>checked exception</a:t>
            </a:r>
            <a:r>
              <a:rPr lang="en-US" smtClean="0"/>
              <a:t> if the file cannot be found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90826" name="Picture 10" descr="MCj03043230000[1]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819400" y="2914650"/>
            <a:ext cx="3433883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29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Program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See ReadFromFile.java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smtClean="0"/>
              <a:t>Reads from a file, which has the same name as the 1</a:t>
            </a:r>
            <a:r>
              <a:rPr lang="en-US" sz="2800" baseline="30000" smtClean="0"/>
              <a:t>st</a:t>
            </a:r>
            <a:r>
              <a:rPr lang="en-US" sz="2800" smtClean="0"/>
              <a:t> command-line argument (</a:t>
            </a:r>
            <a:r>
              <a:rPr lang="en-US" smtClean="0"/>
              <a:t>commandlineArguments</a:t>
            </a:r>
            <a:r>
              <a:rPr lang="en-US" sz="2800" smtClean="0"/>
              <a:t>[0])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smtClean="0"/>
              <a:t>If file does not exists, with throw </a:t>
            </a:r>
            <a:r>
              <a:rPr lang="en-US" sz="2800" b="1" smtClean="0">
                <a:latin typeface="Courier New" pitchFamily="49" charset="0"/>
              </a:rPr>
              <a:t>FileNotFoundException</a:t>
            </a:r>
            <a:r>
              <a:rPr lang="en-US" sz="2800" smtClean="0"/>
              <a:t> and end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smtClean="0"/>
              <a:t>Scanner method </a:t>
            </a:r>
            <a:r>
              <a:rPr lang="en-US" sz="2800" b="1" smtClean="0"/>
              <a:t>hasNextLine() </a:t>
            </a:r>
            <a:br>
              <a:rPr lang="en-US" sz="2800" b="1" smtClean="0"/>
            </a:br>
            <a:r>
              <a:rPr lang="en-US" sz="2800" smtClean="0"/>
              <a:t>will return “true” if more lines </a:t>
            </a:r>
            <a:br>
              <a:rPr lang="en-US" sz="2800" smtClean="0"/>
            </a:br>
            <a:r>
              <a:rPr lang="en-US" sz="2800" smtClean="0"/>
              <a:t>are in the file, otherwise “false”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Defragmenter</a:t>
            </a:r>
          </a:p>
        </p:txBody>
      </p:sp>
      <p:sp>
        <p:nvSpPr>
          <p:cNvPr id="1146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Using arrays with methods</a:t>
            </a:r>
          </a:p>
          <a:p>
            <a:r>
              <a:rPr lang="en-US" smtClean="0"/>
              <a:t>Debugger instructions</a:t>
            </a:r>
          </a:p>
          <a:p>
            <a:r>
              <a:rPr lang="en-US" smtClean="0"/>
              <a:t>Command line arguments (args!)</a:t>
            </a:r>
          </a:p>
          <a:p>
            <a:r>
              <a:rPr lang="en-US" smtClean="0"/>
              <a:t>Try-catch blocks and exceptions</a:t>
            </a:r>
          </a:p>
          <a:p>
            <a:r>
              <a:rPr lang="en-US" smtClean="0"/>
              <a:t>Read from a file</a:t>
            </a:r>
          </a:p>
        </p:txBody>
      </p:sp>
      <p:sp useBgFill="1">
        <p:nvSpPr>
          <p:cNvPr id="114691" name="Puzzle3"/>
          <p:cNvSpPr>
            <a:spLocks noChangeAspect="1" noEditPoints="1" noChangeArrowheads="1"/>
          </p:cNvSpPr>
          <p:nvPr/>
        </p:nvSpPr>
        <p:spPr bwMode="auto">
          <a:xfrm>
            <a:off x="3217863" y="50007"/>
            <a:ext cx="1327150" cy="1350169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ln w="285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14692" name="Puzzle2"/>
          <p:cNvSpPr>
            <a:spLocks noChangeAspect="1" noEditPoints="1" noChangeArrowheads="1"/>
          </p:cNvSpPr>
          <p:nvPr/>
        </p:nvSpPr>
        <p:spPr bwMode="auto">
          <a:xfrm>
            <a:off x="6383339" y="140494"/>
            <a:ext cx="2117725" cy="123110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ln w="285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14693" name="Puzzle4"/>
          <p:cNvSpPr>
            <a:spLocks noChangeAspect="1" noEditPoints="1" noChangeArrowheads="1"/>
          </p:cNvSpPr>
          <p:nvPr/>
        </p:nvSpPr>
        <p:spPr bwMode="auto">
          <a:xfrm>
            <a:off x="4981575" y="-241697"/>
            <a:ext cx="1276350" cy="157162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76 w 21600"/>
              <a:gd name="T25" fmla="*/ 5664 h 21600"/>
              <a:gd name="T26" fmla="*/ 20203 w 21600"/>
              <a:gd name="T27" fmla="*/ 1598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ln w="285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14694" name="Puzzle1"/>
          <p:cNvSpPr>
            <a:spLocks noChangeAspect="1" noEditPoints="1" noChangeArrowheads="1"/>
          </p:cNvSpPr>
          <p:nvPr/>
        </p:nvSpPr>
        <p:spPr bwMode="auto">
          <a:xfrm>
            <a:off x="862014" y="472678"/>
            <a:ext cx="2143125" cy="9382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ln w="285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30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114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114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114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/>
      <p:bldP spid="114697" grpId="0" build="p"/>
      <p:bldP spid="114691" grpId="0" animBg="1"/>
      <p:bldP spid="114691" grpId="1" animBg="1"/>
      <p:bldP spid="114692" grpId="0" animBg="1"/>
      <p:bldP spid="114692" grpId="1" animBg="1"/>
      <p:bldP spid="114693" grpId="0" animBg="1"/>
      <p:bldP spid="114693" grpId="1" animBg="1"/>
      <p:bldP spid="114694" grpId="0" animBg="1"/>
      <p:bldP spid="114694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Task Manager</a:t>
            </a:r>
          </a:p>
        </p:txBody>
      </p:sp>
      <p:sp>
        <p:nvSpPr>
          <p:cNvPr id="115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eaLnBrk="1" hangingPunct="1">
              <a:lnSpc>
                <a:spcPts val="2900"/>
              </a:lnSpc>
            </a:pPr>
            <a:r>
              <a:rPr lang="en-US" dirty="0" smtClean="0"/>
              <a:t>Before the next class, you need to:</a:t>
            </a:r>
          </a:p>
          <a:p>
            <a:pPr marL="804863" lvl="1" indent="-342900" eaLnBrk="1" hangingPunct="1">
              <a:lnSpc>
                <a:spcPts val="2900"/>
              </a:lnSpc>
              <a:buFont typeface="Times" pitchFamily="18" charset="0"/>
              <a:buAutoNum type="arabicPeriod"/>
            </a:pPr>
            <a:r>
              <a:rPr lang="en-US" dirty="0" smtClean="0"/>
              <a:t>Do the assignment corresponding to this lecture</a:t>
            </a:r>
          </a:p>
          <a:p>
            <a:pPr marL="804863" lvl="1" indent="-342900" eaLnBrk="1" hangingPunct="1">
              <a:lnSpc>
                <a:spcPts val="2900"/>
              </a:lnSpc>
              <a:buFont typeface="Times" pitchFamily="18" charset="0"/>
              <a:buAutoNum type="arabicPeriod"/>
            </a:pPr>
            <a:r>
              <a:rPr lang="en-US" dirty="0" smtClean="0"/>
              <a:t>Email me any questions you may have about the material</a:t>
            </a:r>
          </a:p>
          <a:p>
            <a:pPr marL="804863" lvl="1" indent="-342900" eaLnBrk="1" hangingPunct="1">
              <a:lnSpc>
                <a:spcPts val="2900"/>
              </a:lnSpc>
              <a:buFont typeface="Times" pitchFamily="18" charset="0"/>
              <a:buAutoNum type="arabicPeriod"/>
            </a:pPr>
            <a:r>
              <a:rPr lang="en-US" dirty="0" smtClean="0"/>
              <a:t>Turn in the assignment before the next lecture</a:t>
            </a:r>
          </a:p>
          <a:p>
            <a:pPr marL="804863" lvl="1" indent="-342900" eaLnBrk="1" hangingPunct="1">
              <a:lnSpc>
                <a:spcPts val="2900"/>
              </a:lnSpc>
              <a:buFont typeface="Times" pitchFamily="18" charset="0"/>
              <a:buAutoNum type="arabicPeriod"/>
            </a:pPr>
            <a:r>
              <a:rPr lang="en-US" dirty="0" smtClean="0"/>
              <a:t>Get out and enjoy a nearby beach! 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490664" y="482204"/>
            <a:ext cx="1127125" cy="69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15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15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15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/>
      <p:bldP spid="1157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Use Methods?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Using methods in our code is also a good way to be a </a:t>
            </a:r>
            <a:r>
              <a:rPr lang="en-US" b="1" dirty="0" smtClean="0"/>
              <a:t>lazy programmer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Remember: we want the computer (not us!) to do the work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Main advantage of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Instead of rewriting the                    same code over and over,                   we can use just one method </a:t>
            </a:r>
            <a:br>
              <a:rPr lang="en-US" dirty="0" smtClean="0"/>
            </a:br>
            <a:r>
              <a:rPr lang="en-US" dirty="0" smtClean="0"/>
              <a:t>over and over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83301" name="Picture 15" descr="MCj0157225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800350"/>
            <a:ext cx="2733675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uiExpand="1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Three Methods</a:t>
            </a:r>
            <a:endParaRPr lang="en-US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 eaLnBrk="1" hangingPunct="1">
              <a:lnSpc>
                <a:spcPct val="80000"/>
              </a:lnSpc>
              <a:buFont typeface="Rockwell" pitchFamily="18" charset="0"/>
              <a:buAutoNum type="arabicPeriod"/>
            </a:pPr>
            <a:r>
              <a:rPr lang="en-US" smtClean="0"/>
              <a:t>public static void </a:t>
            </a:r>
            <a:r>
              <a:rPr lang="en-US" b="1" smtClean="0"/>
              <a:t>main</a:t>
            </a:r>
            <a:r>
              <a:rPr lang="en-US" smtClean="0"/>
              <a:t>(String[] args)</a:t>
            </a:r>
          </a:p>
          <a:p>
            <a:pPr marL="971550" lvl="1" indent="-514350" eaLnBrk="1" hangingPunct="1">
              <a:lnSpc>
                <a:spcPct val="80000"/>
              </a:lnSpc>
            </a:pPr>
            <a:r>
              <a:rPr lang="en-US" smtClean="0"/>
              <a:t>Main method starts the program</a:t>
            </a:r>
          </a:p>
          <a:p>
            <a:pPr marL="971550" lvl="1" indent="-514350" eaLnBrk="1" hangingPunct="1">
              <a:lnSpc>
                <a:spcPct val="80000"/>
              </a:lnSpc>
            </a:pPr>
            <a:r>
              <a:rPr lang="en-US" smtClean="0"/>
              <a:t>Also calls the next two methods</a:t>
            </a:r>
          </a:p>
          <a:p>
            <a:pPr marL="571500" indent="-514350" eaLnBrk="1" hangingPunct="1">
              <a:lnSpc>
                <a:spcPct val="80000"/>
              </a:lnSpc>
              <a:buFont typeface="Rockwell" pitchFamily="18" charset="0"/>
              <a:buAutoNum type="arabicPeriod"/>
            </a:pPr>
            <a:r>
              <a:rPr lang="en-US" smtClean="0"/>
              <a:t>public static String [] </a:t>
            </a:r>
            <a:r>
              <a:rPr lang="en-US" b="1" smtClean="0"/>
              <a:t>createStooges</a:t>
            </a:r>
            <a:r>
              <a:rPr lang="en-US" smtClean="0"/>
              <a:t>()</a:t>
            </a:r>
          </a:p>
          <a:p>
            <a:pPr marL="971550" lvl="1" indent="-514350" eaLnBrk="1" hangingPunct="1">
              <a:lnSpc>
                <a:spcPct val="80000"/>
              </a:lnSpc>
            </a:pPr>
            <a:r>
              <a:rPr lang="en-US" smtClean="0"/>
              <a:t>Creates and returns an array of Strings</a:t>
            </a:r>
          </a:p>
          <a:p>
            <a:pPr marL="571500" indent="-514350" eaLnBrk="1" hangingPunct="1">
              <a:lnSpc>
                <a:spcPct val="80000"/>
              </a:lnSpc>
              <a:buFont typeface="Rockwell" pitchFamily="18" charset="0"/>
              <a:buAutoNum type="arabicPeriod"/>
            </a:pPr>
            <a:r>
              <a:rPr lang="en-US" smtClean="0"/>
              <a:t>public static void </a:t>
            </a:r>
            <a:r>
              <a:rPr lang="en-US" b="1" smtClean="0"/>
              <a:t>displayArray </a:t>
            </a:r>
            <a:r>
              <a:rPr lang="en-US" smtClean="0"/>
              <a:t>(String [] anArray)</a:t>
            </a:r>
          </a:p>
          <a:p>
            <a:pPr marL="971550" lvl="1" indent="-514350" eaLnBrk="1" hangingPunct="1">
              <a:lnSpc>
                <a:spcPct val="80000"/>
              </a:lnSpc>
            </a:pPr>
            <a:r>
              <a:rPr lang="en-US" smtClean="0"/>
              <a:t>Displays an array of Strings</a:t>
            </a:r>
          </a:p>
          <a:p>
            <a:pPr marL="571500" indent="-514350" eaLnBrk="1" hangingPunct="1">
              <a:lnSpc>
                <a:spcPct val="80000"/>
              </a:lnSpc>
            </a:pPr>
            <a:endParaRPr lang="en-US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Returning an Array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Syntax for a </a:t>
            </a:r>
            <a:r>
              <a:rPr lang="en-US" b="1" smtClean="0"/>
              <a:t>method call </a:t>
            </a:r>
            <a:r>
              <a:rPr lang="en-US" smtClean="0"/>
              <a:t>that returns an array</a:t>
            </a: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sz="2600" b="1" smtClean="0">
                <a:solidFill>
                  <a:schemeClr val="bg1"/>
                </a:solidFill>
                <a:latin typeface="Courier New" pitchFamily="49" charset="0"/>
              </a:rPr>
              <a:t>	DataType [] arrayName = method();</a:t>
            </a:r>
            <a:endParaRPr lang="en-US" sz="260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Assigns the </a:t>
            </a:r>
            <a:r>
              <a:rPr lang="en-US" b="1" smtClean="0"/>
              <a:t>return value </a:t>
            </a:r>
            <a:r>
              <a:rPr lang="en-US" smtClean="0"/>
              <a:t>of the method to the array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87397" name="Picture 6" descr="MCj0232650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105150"/>
            <a:ext cx="987425" cy="139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398" name="Picture 6" descr="C:\Documents and Settings\LCC\Local Settings\Temporary Internet Files\Content.IE5\4EEOD3U8\MCj0396698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2976" y="3073003"/>
            <a:ext cx="1825625" cy="138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Returning an Array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Syntax for a </a:t>
            </a:r>
            <a:r>
              <a:rPr lang="en-US" b="1" dirty="0" smtClean="0"/>
              <a:t>method definition </a:t>
            </a:r>
            <a:r>
              <a:rPr lang="en-US" dirty="0" smtClean="0"/>
              <a:t>that returns an array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public static </a:t>
            </a:r>
            <a:r>
              <a:rPr lang="en-US" sz="2200" b="1" dirty="0" err="1" smtClean="0">
                <a:solidFill>
                  <a:schemeClr val="bg1"/>
                </a:solidFill>
                <a:latin typeface="Courier New" pitchFamily="49" charset="0"/>
              </a:rPr>
              <a:t>ReturnType</a:t>
            </a: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 [] method(){</a:t>
            </a: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		//method's code</a:t>
            </a: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		return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array</a:t>
            </a: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GB" dirty="0" smtClean="0"/>
              <a:t>Be sure to add </a:t>
            </a:r>
            <a:r>
              <a:rPr lang="en-GB" b="1" dirty="0" smtClean="0">
                <a:solidFill>
                  <a:srgbClr val="007300"/>
                </a:solidFill>
              </a:rPr>
              <a:t>square brackets</a:t>
            </a:r>
            <a:r>
              <a:rPr lang="en-GB" dirty="0" smtClean="0">
                <a:solidFill>
                  <a:srgbClr val="007300"/>
                </a:solidFill>
              </a:rPr>
              <a:t> </a:t>
            </a:r>
            <a:r>
              <a:rPr lang="en-GB" dirty="0" smtClean="0"/>
              <a:t>after the class name of the return type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00600" y="2545943"/>
            <a:ext cx="1447800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6500" b="1" dirty="0">
                <a:solidFill>
                  <a:srgbClr val="007300"/>
                </a:solidFill>
                <a:latin typeface="Arial" charset="0"/>
              </a:rPr>
              <a:t>[ 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  <p:bldP spid="5" grpId="0"/>
    </p:bldLst>
  </p:timing>
</p:sld>
</file>

<file path=ppt/theme/theme1.xml><?xml version="1.0" encoding="utf-8"?>
<a:theme xmlns:a="http://schemas.openxmlformats.org/drawingml/2006/main" name="ics master1">
  <a:themeElements>
    <a:clrScheme name="Custom 9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713DA"/>
      </a:accent1>
      <a:accent2>
        <a:srgbClr val="555555"/>
      </a:accent2>
      <a:accent3>
        <a:srgbClr val="FFFFFF"/>
      </a:accent3>
      <a:accent4>
        <a:srgbClr val="000000"/>
      </a:accent4>
      <a:accent5>
        <a:srgbClr val="AACAAA"/>
      </a:accent5>
      <a:accent6>
        <a:srgbClr val="4C4C4C"/>
      </a:accent6>
      <a:hlink>
        <a:srgbClr val="0033CC"/>
      </a:hlink>
      <a:folHlink>
        <a:srgbClr val="000000"/>
      </a:folHlink>
    </a:clrScheme>
    <a:fontScheme name="1_ics211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cs211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8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356A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9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10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11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33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cs master no anime">
  <a:themeElements>
    <a:clrScheme name="Custom 9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713DA"/>
      </a:accent1>
      <a:accent2>
        <a:srgbClr val="555555"/>
      </a:accent2>
      <a:accent3>
        <a:srgbClr val="FFFFFF"/>
      </a:accent3>
      <a:accent4>
        <a:srgbClr val="000000"/>
      </a:accent4>
      <a:accent5>
        <a:srgbClr val="AACAAA"/>
      </a:accent5>
      <a:accent6>
        <a:srgbClr val="4C4C4C"/>
      </a:accent6>
      <a:hlink>
        <a:srgbClr val="0033CC"/>
      </a:hlink>
      <a:folHlink>
        <a:srgbClr val="000000"/>
      </a:folHlink>
    </a:clrScheme>
    <a:fontScheme name="1_ics211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cs211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8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356A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9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10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11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33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ICS211</Template>
  <TotalTime>3073</TotalTime>
  <Words>1405</Words>
  <Application>Microsoft Office PowerPoint</Application>
  <PresentationFormat>On-screen Show (16:9)</PresentationFormat>
  <Paragraphs>273</Paragraphs>
  <Slides>59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ics master1</vt:lpstr>
      <vt:lpstr>ics master no anime</vt:lpstr>
      <vt:lpstr>ICS 211 Arrays II</vt:lpstr>
      <vt:lpstr>Memory Upload</vt:lpstr>
      <vt:lpstr>Introduction</vt:lpstr>
      <vt:lpstr>Example Program</vt:lpstr>
      <vt:lpstr>Example Program</vt:lpstr>
      <vt:lpstr>Why Use Methods?</vt:lpstr>
      <vt:lpstr>Three Methods</vt:lpstr>
      <vt:lpstr>Returning an Array</vt:lpstr>
      <vt:lpstr>Returning an Array</vt:lpstr>
      <vt:lpstr>Returning an Array</vt:lpstr>
      <vt:lpstr>Array Return Example</vt:lpstr>
      <vt:lpstr>Array Return Example</vt:lpstr>
      <vt:lpstr>Array Return Example</vt:lpstr>
      <vt:lpstr>Call vs. Definition</vt:lpstr>
      <vt:lpstr>Call vs. Definition</vt:lpstr>
      <vt:lpstr>jGRASP Tip</vt:lpstr>
      <vt:lpstr>Parameters</vt:lpstr>
      <vt:lpstr>Array Parameters</vt:lpstr>
      <vt:lpstr>Array Parameters</vt:lpstr>
      <vt:lpstr>Array Parameters</vt:lpstr>
      <vt:lpstr>Array Parameters</vt:lpstr>
      <vt:lpstr>Array Parameters</vt:lpstr>
      <vt:lpstr>Array Parameters Example</vt:lpstr>
      <vt:lpstr>Debugger</vt:lpstr>
      <vt:lpstr>Debugger Instructions</vt:lpstr>
      <vt:lpstr>Debugger Instructions</vt:lpstr>
      <vt:lpstr>Debugger Instructions</vt:lpstr>
      <vt:lpstr>Debugger Instructions</vt:lpstr>
      <vt:lpstr>Command Line</vt:lpstr>
      <vt:lpstr>UNIX &amp; Emacs</vt:lpstr>
      <vt:lpstr>What is “args”?</vt:lpstr>
      <vt:lpstr>Example Program</vt:lpstr>
      <vt:lpstr>Command Line &amp; jGRASP</vt:lpstr>
      <vt:lpstr>Exceptions</vt:lpstr>
      <vt:lpstr>Exceptions</vt:lpstr>
      <vt:lpstr>Example Exceptions</vt:lpstr>
      <vt:lpstr>Example Exceptions</vt:lpstr>
      <vt:lpstr>Try Block</vt:lpstr>
      <vt:lpstr>Try Block Execution</vt:lpstr>
      <vt:lpstr>Catch Block</vt:lpstr>
      <vt:lpstr>Catch Block Execution</vt:lpstr>
      <vt:lpstr>Catch Block Execution</vt:lpstr>
      <vt:lpstr>Try-Catch Block Syntax</vt:lpstr>
      <vt:lpstr>Try-Catch Block Execution</vt:lpstr>
      <vt:lpstr>Try-Catch Block Execution</vt:lpstr>
      <vt:lpstr>Try-Catch Block Example</vt:lpstr>
      <vt:lpstr>Programming Tip</vt:lpstr>
      <vt:lpstr>Types of Exceptions</vt:lpstr>
      <vt:lpstr>Runtime Exceptions</vt:lpstr>
      <vt:lpstr>Runtime Exceptions</vt:lpstr>
      <vt:lpstr>Checked Exceptions</vt:lpstr>
      <vt:lpstr>Reading from a File</vt:lpstr>
      <vt:lpstr>Reading from a File</vt:lpstr>
      <vt:lpstr>Reading from a File</vt:lpstr>
      <vt:lpstr>Reading from a File</vt:lpstr>
      <vt:lpstr>Reading from a File</vt:lpstr>
      <vt:lpstr>Example Program</vt:lpstr>
      <vt:lpstr>Memory Defragmenter</vt:lpstr>
      <vt:lpstr>Task Manager</vt:lpstr>
    </vt:vector>
  </TitlesOfParts>
  <Company>University of Hawaii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Albritton</dc:creator>
  <cp:lastModifiedBy>William Albritton</cp:lastModifiedBy>
  <cp:revision>265</cp:revision>
  <dcterms:created xsi:type="dcterms:W3CDTF">2007-12-14T17:53:40Z</dcterms:created>
  <dcterms:modified xsi:type="dcterms:W3CDTF">2014-07-08T00:53:29Z</dcterms:modified>
</cp:coreProperties>
</file>