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  <p:sldMasterId id="2147483975" r:id="rId2"/>
  </p:sldMasterIdLst>
  <p:notesMasterIdLst>
    <p:notesMasterId r:id="rId51"/>
  </p:notesMasterIdLst>
  <p:sldIdLst>
    <p:sldId id="334" r:id="rId3"/>
    <p:sldId id="561" r:id="rId4"/>
    <p:sldId id="257" r:id="rId5"/>
    <p:sldId id="499" r:id="rId6"/>
    <p:sldId id="509" r:id="rId7"/>
    <p:sldId id="507" r:id="rId8"/>
    <p:sldId id="500" r:id="rId9"/>
    <p:sldId id="510" r:id="rId10"/>
    <p:sldId id="511" r:id="rId11"/>
    <p:sldId id="557" r:id="rId12"/>
    <p:sldId id="501" r:id="rId13"/>
    <p:sldId id="514" r:id="rId14"/>
    <p:sldId id="512" r:id="rId15"/>
    <p:sldId id="513" r:id="rId16"/>
    <p:sldId id="515" r:id="rId17"/>
    <p:sldId id="516" r:id="rId18"/>
    <p:sldId id="517" r:id="rId19"/>
    <p:sldId id="526" r:id="rId20"/>
    <p:sldId id="518" r:id="rId21"/>
    <p:sldId id="519" r:id="rId22"/>
    <p:sldId id="523" r:id="rId23"/>
    <p:sldId id="521" r:id="rId24"/>
    <p:sldId id="522" r:id="rId25"/>
    <p:sldId id="527" r:id="rId26"/>
    <p:sldId id="528" r:id="rId27"/>
    <p:sldId id="529" r:id="rId28"/>
    <p:sldId id="524" r:id="rId29"/>
    <p:sldId id="536" r:id="rId30"/>
    <p:sldId id="537" r:id="rId31"/>
    <p:sldId id="556" r:id="rId32"/>
    <p:sldId id="538" r:id="rId33"/>
    <p:sldId id="534" r:id="rId34"/>
    <p:sldId id="541" r:id="rId35"/>
    <p:sldId id="539" r:id="rId36"/>
    <p:sldId id="558" r:id="rId37"/>
    <p:sldId id="549" r:id="rId38"/>
    <p:sldId id="553" r:id="rId39"/>
    <p:sldId id="551" r:id="rId40"/>
    <p:sldId id="552" r:id="rId41"/>
    <p:sldId id="542" r:id="rId42"/>
    <p:sldId id="543" r:id="rId43"/>
    <p:sldId id="544" r:id="rId44"/>
    <p:sldId id="560" r:id="rId45"/>
    <p:sldId id="554" r:id="rId46"/>
    <p:sldId id="545" r:id="rId47"/>
    <p:sldId id="520" r:id="rId48"/>
    <p:sldId id="300" r:id="rId49"/>
    <p:sldId id="301" r:id="rId50"/>
  </p:sldIdLst>
  <p:sldSz cx="9144000" cy="5143500" type="screen16x9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FF"/>
    <a:srgbClr val="0099FF"/>
    <a:srgbClr val="33CC33"/>
    <a:srgbClr val="009900"/>
    <a:srgbClr val="FFFF00"/>
    <a:srgbClr val="FF3399"/>
    <a:srgbClr val="00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6" autoAdjust="0"/>
  </p:normalViewPr>
  <p:slideViewPr>
    <p:cSldViewPr showGuides="1">
      <p:cViewPr>
        <p:scale>
          <a:sx n="125" d="100"/>
          <a:sy n="125" d="100"/>
        </p:scale>
        <p:origin x="-384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F812B-6E15-430C-B77F-7A1609904E95}" type="datetimeFigureOut">
              <a:rPr lang="en-US"/>
              <a:pPr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B5FEF8-C303-47C2-ACF8-8C928817E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ED2C6-2168-4C34-B19A-F95DC454FF3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3E58D9-EF2E-460D-8371-7EA520D4BB4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1672AE-7394-4B50-93A9-EE39DC23E94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BEF2CD-BD36-46DA-B110-36B478C35C9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28714A-5201-420F-A687-CCB437A69D6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4A9B36-D5C3-4CED-B193-6CF9432318F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24718B-42CA-4704-A223-81D7CF2FDF5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849962-7B7C-44EA-84ED-B94ECA6459A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2E935-07B9-4CD5-9A27-6AAE9222DE0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9DB536-E72F-4901-A83E-299996277A2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D0BE8C-BCC5-4692-90C5-B0E7E4F5C190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69C2BC-ED5D-46BA-B8D8-D10717261F1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323953-3187-478F-A54E-782C393F3E9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EDF3C9-5F7A-471D-98EA-025FF06990B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6D9012-B748-4B21-B424-C6498757EA4D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3B4ECD-5B9A-467C-9293-B3159BB7AED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10362C-F75C-44AD-AE5A-9EDD1BD699F0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6E2C12-639B-40F0-966A-581F12A3F3FF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EFFC5B-BF88-4D1D-96A9-35EA2FC873C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E327C9-B80C-4756-BBEE-EF8C2E5562A7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DE68E0-EF11-43C3-A115-24DA355CD37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C54D75-FB6D-44AD-AE7D-A5339FAAF2B2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0897A3-4CF4-415F-A34C-CBA8B88012E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5F9759-2FF8-4E26-899B-6D24E7853CC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26EE6D-9FB4-4550-AADE-E157476BC195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1B035E-221E-438D-BBEC-F83F2FD9A4D8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FFF99C-1EB8-464D-93F6-5C2AAEF99E59}" type="slidenum">
              <a:rPr lang="en-US" sz="1200"/>
              <a:pPr algn="r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116F6E-2988-4A6A-AF1F-D7C486618634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FBD496-58B8-4FFB-A42D-42C5163FB088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8845AC-2782-44BF-9A36-3491564C388C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372AA8-A329-4014-B12F-FFBACA38D04D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E653C9-A216-433C-961A-03E8DEE4BED4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FD3D8C-AFF7-46A6-A1E7-85CF43BBA5CD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F4B2CE-C069-40D3-9987-ED000B777CA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54EEF-8894-43FD-AAD1-0BEE4592587C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EF55DD-F037-440A-A3C9-1A59A97272B4}" type="slidenum">
              <a:rPr lang="en-US" sz="1200"/>
              <a:pPr algn="r"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93050C-39F9-45F3-85DE-C573428713DE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7312DE-4BB7-4E8A-BACC-752E1A676B9D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44B8DA-3AC4-484C-B3AC-BD1DA551842A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49640-B62A-4279-9C4E-ABF7E54AFAD1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C4BE3F-103F-4FD6-ABBD-308ABC9DD32B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700939-2AB8-435A-912E-95614B7217E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16A5DE-7854-4535-8659-742FC7DF835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8A52B-9FAA-4D25-8127-B93BD17393B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7E38D5-0FC5-41F5-93B5-BF4FBD30D8A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A12E76-44D7-4215-9876-A699C976C44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3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2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02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030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3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1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  <p:bldP spid="139277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1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H:\Program%20Files\TurningPoint\2003\Question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Session 4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ICS 211 Arrays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Line &amp; jGRASP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700"/>
              </a:lnSpc>
              <a:spcBef>
                <a:spcPts val="500"/>
              </a:spcBef>
            </a:pPr>
            <a:r>
              <a:rPr lang="en-US" dirty="0" smtClean="0"/>
              <a:t>To use command line arguments in your program on </a:t>
            </a:r>
            <a:r>
              <a:rPr lang="en-US" dirty="0" err="1" smtClean="0"/>
              <a:t>jGRASP</a:t>
            </a:r>
            <a:endParaRPr lang="en-US" dirty="0" smtClean="0"/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On the top menu, click </a:t>
            </a:r>
            <a:r>
              <a:rPr lang="en-US" b="1" dirty="0" smtClean="0"/>
              <a:t>Build</a:t>
            </a:r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On the drop-down menu, </a:t>
            </a:r>
            <a:br>
              <a:rPr lang="en-US" dirty="0" smtClean="0"/>
            </a:br>
            <a:r>
              <a:rPr lang="en-US" dirty="0" smtClean="0"/>
              <a:t>click </a:t>
            </a:r>
            <a:r>
              <a:rPr lang="en-US" b="1" dirty="0" smtClean="0"/>
              <a:t>Run Arguments</a:t>
            </a:r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Run Arguments</a:t>
            </a:r>
            <a:r>
              <a:rPr lang="en-US" dirty="0" smtClean="0"/>
              <a:t> text field will appear at the top of the screen</a:t>
            </a:r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Type your command line arguments into this text field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48489" name="Picture 9" descr="MCj0417478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78895" y="1818085"/>
            <a:ext cx="1069705" cy="136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Program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See </a:t>
            </a:r>
            <a:r>
              <a:rPr lang="en-US" b="1" dirty="0" smtClean="0"/>
              <a:t>WriteToFile.java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Writes to a file, which has the same name as the </a:t>
            </a:r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command-line argument </a:t>
            </a:r>
            <a:r>
              <a:rPr lang="en-US" sz="2800" dirty="0" smtClean="0"/>
              <a:t>(</a:t>
            </a:r>
            <a:r>
              <a:rPr lang="en-US" sz="2800" dirty="0" err="1" smtClean="0"/>
              <a:t>commandlineArguments</a:t>
            </a:r>
            <a:r>
              <a:rPr lang="en-US" sz="2800" dirty="0" smtClean="0"/>
              <a:t>[0])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To make the program easier to read, the </a:t>
            </a:r>
            <a:r>
              <a:rPr lang="en-US" sz="2800" b="1" dirty="0" smtClean="0"/>
              <a:t>main()</a:t>
            </a:r>
            <a:r>
              <a:rPr lang="en-US" sz="2800" dirty="0" smtClean="0"/>
              <a:t> method’s </a:t>
            </a:r>
            <a:r>
              <a:rPr lang="en-US" sz="2800" b="1" dirty="0" smtClean="0"/>
              <a:t>array </a:t>
            </a:r>
            <a:r>
              <a:rPr lang="en-US" sz="2800" dirty="0" smtClean="0"/>
              <a:t>parameter is </a:t>
            </a:r>
            <a:r>
              <a:rPr lang="en-US" sz="2800" b="1" dirty="0" err="1" smtClean="0"/>
              <a:t>commandlineArguments</a:t>
            </a:r>
            <a:r>
              <a:rPr lang="en-US" sz="2800" dirty="0" smtClean="0"/>
              <a:t>, not </a:t>
            </a:r>
            <a:r>
              <a:rPr lang="en-US" sz="2800" b="1" dirty="0" err="1" smtClean="0"/>
              <a:t>args</a:t>
            </a:r>
            <a:endParaRPr lang="en-US" sz="2800" b="1" dirty="0" smtClean="0"/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If </a:t>
            </a:r>
            <a:r>
              <a:rPr lang="en-US" sz="2800" b="1" dirty="0" smtClean="0"/>
              <a:t>no arguments </a:t>
            </a:r>
            <a:r>
              <a:rPr lang="en-US" sz="2800" dirty="0" smtClean="0"/>
              <a:t>are entered, then the </a:t>
            </a:r>
            <a:r>
              <a:rPr lang="en-US" sz="2800" b="1" dirty="0" smtClean="0"/>
              <a:t>program</a:t>
            </a:r>
            <a:r>
              <a:rPr lang="en-US" sz="2800" dirty="0" smtClean="0"/>
              <a:t> ends before writing to a file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Program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WriteToFile.java</a:t>
            </a:r>
          </a:p>
          <a:p>
            <a:pPr lvl="1" eaLnBrk="1" hangingPunct="1"/>
            <a:r>
              <a:rPr lang="en-US" sz="2800" smtClean="0"/>
              <a:t>Note that </a:t>
            </a:r>
            <a:r>
              <a:rPr lang="en-US" sz="2800" b="1" smtClean="0"/>
              <a:t>out</a:t>
            </a:r>
            <a:r>
              <a:rPr lang="en-US" sz="2800" smtClean="0"/>
              <a:t> of </a:t>
            </a:r>
            <a:r>
              <a:rPr lang="en-US" sz="2800" b="1" smtClean="0"/>
              <a:t>System.out</a:t>
            </a:r>
            <a:r>
              <a:rPr lang="en-US" sz="2800" smtClean="0"/>
              <a:t> is of class </a:t>
            </a:r>
            <a:r>
              <a:rPr lang="en-US" sz="2800" b="1" smtClean="0"/>
              <a:t>PrintStream</a:t>
            </a:r>
            <a:r>
              <a:rPr lang="en-US" sz="2800" smtClean="0"/>
              <a:t>, which has many methods which are similar to </a:t>
            </a:r>
            <a:r>
              <a:rPr lang="en-US" sz="2800" b="1" smtClean="0"/>
              <a:t>PrintWriter</a:t>
            </a:r>
            <a:r>
              <a:rPr lang="en-US" sz="2800" smtClean="0"/>
              <a:t>, such as </a:t>
            </a:r>
            <a:r>
              <a:rPr lang="en-US" sz="2800" b="1" smtClean="0"/>
              <a:t>print()</a:t>
            </a:r>
            <a:r>
              <a:rPr lang="en-US" sz="2800" smtClean="0"/>
              <a:t> and </a:t>
            </a:r>
            <a:r>
              <a:rPr lang="en-US" sz="2800" b="1" smtClean="0"/>
              <a:t>println()</a:t>
            </a:r>
          </a:p>
          <a:p>
            <a:pPr lvl="1" eaLnBrk="1" hangingPunct="1"/>
            <a:r>
              <a:rPr lang="en-US" sz="2800" smtClean="0"/>
              <a:t>For file names, use fileName</a:t>
            </a:r>
            <a:r>
              <a:rPr lang="en-US" sz="2800" b="1" smtClean="0"/>
              <a:t>.txt</a:t>
            </a:r>
            <a:r>
              <a:rPr lang="en-US" sz="2800" smtClean="0"/>
              <a:t>, so it is easy to view the files</a:t>
            </a:r>
          </a:p>
          <a:p>
            <a:pPr lvl="2" eaLnBrk="1" hangingPunct="1"/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Putting It All Together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Now we can write a program that does something!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We can use arrays &amp; file I/O to implement a </a:t>
            </a:r>
            <a:r>
              <a:rPr lang="en-US" b="1" dirty="0" smtClean="0"/>
              <a:t>grocery list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Think of a grocery list that</a:t>
            </a:r>
            <a:br>
              <a:rPr lang="en-US" dirty="0" smtClean="0"/>
            </a:br>
            <a:r>
              <a:rPr lang="en-US" dirty="0" smtClean="0"/>
              <a:t>you write on a sheet of </a:t>
            </a:r>
            <a:br>
              <a:rPr lang="en-US" dirty="0" smtClean="0"/>
            </a:br>
            <a:r>
              <a:rPr lang="en-US" dirty="0" smtClean="0"/>
              <a:t>paper before going to </a:t>
            </a:r>
            <a:br>
              <a:rPr lang="en-US" dirty="0" smtClean="0"/>
            </a:br>
            <a:r>
              <a:rPr lang="en-US" dirty="0" smtClean="0"/>
              <a:t>the grocery store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7431" name="Picture 23" descr="MCj039811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1" y="2983707"/>
            <a:ext cx="1668463" cy="135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Spaghetti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600" dirty="0" smtClean="0"/>
              <a:t>“The term </a:t>
            </a:r>
            <a:r>
              <a:rPr lang="en-US" sz="2600" b="1" dirty="0" smtClean="0"/>
              <a:t>spaghetti code</a:t>
            </a:r>
            <a:r>
              <a:rPr lang="en-US" sz="2600" i="1" dirty="0" smtClean="0"/>
              <a:t> </a:t>
            </a:r>
            <a:r>
              <a:rPr lang="en-US" sz="2600" dirty="0" smtClean="0"/>
              <a:t>is universally understood as an </a:t>
            </a:r>
            <a:r>
              <a:rPr lang="en-US" sz="2600" b="1" dirty="0" smtClean="0"/>
              <a:t>insult</a:t>
            </a:r>
            <a:r>
              <a:rPr lang="en-US" sz="2600" dirty="0" smtClean="0"/>
              <a:t>. All good computer scientist worship the god of </a:t>
            </a:r>
            <a:r>
              <a:rPr lang="en-US" sz="2600" b="1" dirty="0" smtClean="0"/>
              <a:t>modularity</a:t>
            </a:r>
            <a:r>
              <a:rPr lang="en-US" sz="2600" dirty="0" smtClean="0"/>
              <a:t>, since modularity brings many </a:t>
            </a:r>
            <a:r>
              <a:rPr lang="en-US" sz="2600" b="1" dirty="0" smtClean="0"/>
              <a:t>benefits</a:t>
            </a:r>
            <a:r>
              <a:rPr lang="en-US" sz="2600" dirty="0" smtClean="0"/>
              <a:t>, including the all-powerful benefit of </a:t>
            </a:r>
            <a:r>
              <a:rPr lang="en-US" sz="2600" b="1" dirty="0" smtClean="0"/>
              <a:t>not having to understand all parts of a problem at the same time in order to solve it</a:t>
            </a:r>
            <a:r>
              <a:rPr lang="en-US" sz="2600" dirty="0" smtClean="0"/>
              <a:t>.”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400" dirty="0" smtClean="0"/>
              <a:t>Dr. David Clark, Computer </a:t>
            </a:r>
            <a:br>
              <a:rPr lang="en-US" sz="2400" dirty="0" smtClean="0"/>
            </a:br>
            <a:r>
              <a:rPr lang="en-US" sz="2400" dirty="0" smtClean="0"/>
              <a:t>Scientist at M.I.T.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8440" name="Picture 8" descr="MCj0232518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9801" y="3613548"/>
            <a:ext cx="1411570" cy="132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Methods!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In other words, do NOT put all of your code into the </a:t>
            </a:r>
            <a:r>
              <a:rPr lang="en-US" b="1" dirty="0" smtClean="0"/>
              <a:t>main()</a:t>
            </a:r>
            <a:r>
              <a:rPr lang="en-US" dirty="0" smtClean="0"/>
              <a:t> method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This will make your code harder to write, harder to read, and harder to debug</a:t>
            </a:r>
          </a:p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You need to think about how to divide a problem into logical parts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These</a:t>
            </a:r>
            <a:r>
              <a:rPr lang="en-US" sz="2800" b="1" dirty="0" smtClean="0"/>
              <a:t> logical parts</a:t>
            </a:r>
            <a:r>
              <a:rPr lang="en-US" sz="2800" dirty="0" smtClean="0"/>
              <a:t> will </a:t>
            </a:r>
            <a:br>
              <a:rPr lang="en-US" sz="2800" dirty="0" smtClean="0"/>
            </a:br>
            <a:r>
              <a:rPr lang="en-US" sz="2800" dirty="0" smtClean="0"/>
              <a:t>become your </a:t>
            </a:r>
            <a:r>
              <a:rPr lang="en-US" sz="2800" b="1" dirty="0" smtClean="0"/>
              <a:t>methods</a:t>
            </a:r>
          </a:p>
          <a:p>
            <a:pPr eaLnBrk="1" hangingPunct="1">
              <a:buFont typeface="Times" pitchFamily="18" charset="0"/>
              <a:buNone/>
            </a:pPr>
            <a:endParaRPr lang="en-US" sz="28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469" name="Picture 13" descr="MCj0232060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65850" y="3302794"/>
            <a:ext cx="1454150" cy="12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Bento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In other words, do NOT write </a:t>
            </a:r>
            <a:r>
              <a:rPr lang="en-US" b="1" dirty="0" smtClean="0"/>
              <a:t>ramen</a:t>
            </a:r>
            <a:r>
              <a:rPr lang="en-US" dirty="0" smtClean="0"/>
              <a:t>, </a:t>
            </a:r>
            <a:r>
              <a:rPr lang="en-US" b="1" dirty="0" err="1" smtClean="0"/>
              <a:t>saimin</a:t>
            </a:r>
            <a:r>
              <a:rPr lang="en-US" dirty="0" smtClean="0"/>
              <a:t>, or </a:t>
            </a:r>
            <a:r>
              <a:rPr lang="en-US" b="1" dirty="0" smtClean="0"/>
              <a:t>yakisoba</a:t>
            </a:r>
            <a:r>
              <a:rPr lang="en-US" dirty="0" smtClean="0"/>
              <a:t> code</a:t>
            </a:r>
          </a:p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Instead, you should divide your code into methods, just like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/>
              <a:t>bento lunch box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which divides the </a:t>
            </a:r>
            <a:br>
              <a:rPr lang="en-US" dirty="0" smtClean="0"/>
            </a:br>
            <a:r>
              <a:rPr lang="en-US" dirty="0" smtClean="0"/>
              <a:t>food into nice, little, </a:t>
            </a:r>
            <a:br>
              <a:rPr lang="en-US" dirty="0" smtClean="0"/>
            </a:br>
            <a:r>
              <a:rPr lang="en-US" dirty="0" smtClean="0"/>
              <a:t>cute, portions…</a:t>
            </a: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62601" y="2691494"/>
            <a:ext cx="1676399" cy="178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 program that </a:t>
            </a:r>
            <a:r>
              <a:rPr lang="en-US" b="1" smtClean="0"/>
              <a:t>models</a:t>
            </a:r>
            <a:r>
              <a:rPr lang="en-US" smtClean="0"/>
              <a:t> a </a:t>
            </a:r>
            <a:r>
              <a:rPr lang="en-US" b="1" smtClean="0"/>
              <a:t>grocery list </a:t>
            </a:r>
          </a:p>
          <a:p>
            <a:pPr lvl="1" eaLnBrk="1" hangingPunct="1"/>
            <a:r>
              <a:rPr lang="en-US" smtClean="0"/>
              <a:t>Think of a grocery list on a sheet of paper that you usually write down before going to the grocery store</a:t>
            </a:r>
          </a:p>
          <a:p>
            <a:pPr lvl="1" eaLnBrk="1" hangingPunct="1"/>
            <a:r>
              <a:rPr lang="en-US" smtClean="0"/>
              <a:t>Let’s break this problem</a:t>
            </a:r>
            <a:br>
              <a:rPr lang="en-US" smtClean="0"/>
            </a:br>
            <a:r>
              <a:rPr lang="en-US" smtClean="0"/>
              <a:t>down into logical parts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1518" name="Picture 14" descr="MCj0330862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0" y="3181350"/>
            <a:ext cx="1371599" cy="122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Behaviors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to implement several </a:t>
            </a:r>
            <a:r>
              <a:rPr lang="en-US" b="1" smtClean="0"/>
              <a:t>methods</a:t>
            </a:r>
            <a:r>
              <a:rPr lang="en-US" smtClean="0"/>
              <a:t> (behaviors) for our </a:t>
            </a:r>
            <a:r>
              <a:rPr lang="en-US" b="1" smtClean="0"/>
              <a:t>grocery list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Read grocery list from a file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Add a grocery item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Delete a grocery item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Display the grocery list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Write the grocery list to a file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2534" name="Picture 6" descr="MCj041023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05600" y="2419350"/>
            <a:ext cx="111803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to manipulate several </a:t>
            </a:r>
            <a:r>
              <a:rPr lang="en-US" b="1" dirty="0" smtClean="0"/>
              <a:t>variables </a:t>
            </a:r>
            <a:r>
              <a:rPr lang="en-US" dirty="0" smtClean="0"/>
              <a:t>(objects) for </a:t>
            </a:r>
            <a:r>
              <a:rPr lang="en-US" b="1" dirty="0" smtClean="0"/>
              <a:t>grocery list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Input file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Output file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Grocery list array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Size of grocery list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3562" name="Picture 10" descr="MCj0295988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1" y="2400300"/>
            <a:ext cx="2057399" cy="149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Upload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Escape sequences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Writing to a file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Spaghetti code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Bento code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Grocery list</a:t>
            </a:r>
          </a:p>
          <a:p>
            <a:endParaRPr lang="en-US" dirty="0"/>
          </a:p>
        </p:txBody>
      </p:sp>
      <p:sp>
        <p:nvSpPr>
          <p:cNvPr id="7171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79592" y="140197"/>
            <a:ext cx="330232" cy="33754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2">
              <a:alpha val="25098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None/>
              <a:tabLst>
                <a:tab pos="571500" algn="l"/>
              </a:tabLst>
            </a:pPr>
            <a:r>
              <a:rPr lang="en-US" sz="1400" b="1">
                <a:solidFill>
                  <a:srgbClr val="99CCFF"/>
                </a:solidFill>
                <a:latin typeface="Tahoma" pitchFamily="34" charset="0"/>
              </a:rPr>
              <a:t>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21302731" flipH="1">
            <a:off x="1317625" y="434579"/>
            <a:ext cx="827088" cy="750094"/>
            <a:chOff x="2124" y="2966"/>
            <a:chExt cx="1058" cy="1236"/>
          </a:xfrm>
        </p:grpSpPr>
        <p:sp>
          <p:nvSpPr>
            <p:cNvPr id="7183" name="Freeform 6"/>
            <p:cNvSpPr>
              <a:spLocks/>
            </p:cNvSpPr>
            <p:nvPr/>
          </p:nvSpPr>
          <p:spPr bwMode="auto">
            <a:xfrm>
              <a:off x="2124" y="2966"/>
              <a:ext cx="1058" cy="1236"/>
            </a:xfrm>
            <a:custGeom>
              <a:avLst/>
              <a:gdLst>
                <a:gd name="T0" fmla="*/ 15 w 2115"/>
                <a:gd name="T1" fmla="*/ 86 h 2472"/>
                <a:gd name="T2" fmla="*/ 0 w 2115"/>
                <a:gd name="T3" fmla="*/ 82 h 2472"/>
                <a:gd name="T4" fmla="*/ 21 w 2115"/>
                <a:gd name="T5" fmla="*/ 36 h 2472"/>
                <a:gd name="T6" fmla="*/ 16 w 2115"/>
                <a:gd name="T7" fmla="*/ 16 h 2472"/>
                <a:gd name="T8" fmla="*/ 16 w 2115"/>
                <a:gd name="T9" fmla="*/ 16 h 2472"/>
                <a:gd name="T10" fmla="*/ 16 w 2115"/>
                <a:gd name="T11" fmla="*/ 16 h 2472"/>
                <a:gd name="T12" fmla="*/ 17 w 2115"/>
                <a:gd name="T13" fmla="*/ 15 h 2472"/>
                <a:gd name="T14" fmla="*/ 19 w 2115"/>
                <a:gd name="T15" fmla="*/ 14 h 2472"/>
                <a:gd name="T16" fmla="*/ 20 w 2115"/>
                <a:gd name="T17" fmla="*/ 14 h 2472"/>
                <a:gd name="T18" fmla="*/ 22 w 2115"/>
                <a:gd name="T19" fmla="*/ 13 h 2472"/>
                <a:gd name="T20" fmla="*/ 25 w 2115"/>
                <a:gd name="T21" fmla="*/ 11 h 2472"/>
                <a:gd name="T22" fmla="*/ 27 w 2115"/>
                <a:gd name="T23" fmla="*/ 10 h 2472"/>
                <a:gd name="T24" fmla="*/ 30 w 2115"/>
                <a:gd name="T25" fmla="*/ 9 h 2472"/>
                <a:gd name="T26" fmla="*/ 33 w 2115"/>
                <a:gd name="T27" fmla="*/ 8 h 2472"/>
                <a:gd name="T28" fmla="*/ 36 w 2115"/>
                <a:gd name="T29" fmla="*/ 7 h 2472"/>
                <a:gd name="T30" fmla="*/ 40 w 2115"/>
                <a:gd name="T31" fmla="*/ 5 h 2472"/>
                <a:gd name="T32" fmla="*/ 44 w 2115"/>
                <a:gd name="T33" fmla="*/ 4 h 2472"/>
                <a:gd name="T34" fmla="*/ 47 w 2115"/>
                <a:gd name="T35" fmla="*/ 3 h 2472"/>
                <a:gd name="T36" fmla="*/ 51 w 2115"/>
                <a:gd name="T37" fmla="*/ 2 h 2472"/>
                <a:gd name="T38" fmla="*/ 55 w 2115"/>
                <a:gd name="T39" fmla="*/ 2 h 2472"/>
                <a:gd name="T40" fmla="*/ 59 w 2115"/>
                <a:gd name="T41" fmla="*/ 1 h 2472"/>
                <a:gd name="T42" fmla="*/ 64 w 2115"/>
                <a:gd name="T43" fmla="*/ 1 h 2472"/>
                <a:gd name="T44" fmla="*/ 68 w 2115"/>
                <a:gd name="T45" fmla="*/ 0 h 2472"/>
                <a:gd name="T46" fmla="*/ 72 w 2115"/>
                <a:gd name="T47" fmla="*/ 1 h 2472"/>
                <a:gd name="T48" fmla="*/ 77 w 2115"/>
                <a:gd name="T49" fmla="*/ 1 h 2472"/>
                <a:gd name="T50" fmla="*/ 81 w 2115"/>
                <a:gd name="T51" fmla="*/ 2 h 2472"/>
                <a:gd name="T52" fmla="*/ 85 w 2115"/>
                <a:gd name="T53" fmla="*/ 3 h 2472"/>
                <a:gd name="T54" fmla="*/ 90 w 2115"/>
                <a:gd name="T55" fmla="*/ 4 h 2472"/>
                <a:gd name="T56" fmla="*/ 94 w 2115"/>
                <a:gd name="T57" fmla="*/ 6 h 2472"/>
                <a:gd name="T58" fmla="*/ 98 w 2115"/>
                <a:gd name="T59" fmla="*/ 8 h 2472"/>
                <a:gd name="T60" fmla="*/ 102 w 2115"/>
                <a:gd name="T61" fmla="*/ 11 h 2472"/>
                <a:gd name="T62" fmla="*/ 106 w 2115"/>
                <a:gd name="T63" fmla="*/ 14 h 2472"/>
                <a:gd name="T64" fmla="*/ 110 w 2115"/>
                <a:gd name="T65" fmla="*/ 17 h 2472"/>
                <a:gd name="T66" fmla="*/ 114 w 2115"/>
                <a:gd name="T67" fmla="*/ 22 h 2472"/>
                <a:gd name="T68" fmla="*/ 117 w 2115"/>
                <a:gd name="T69" fmla="*/ 26 h 2472"/>
                <a:gd name="T70" fmla="*/ 120 w 2115"/>
                <a:gd name="T71" fmla="*/ 31 h 2472"/>
                <a:gd name="T72" fmla="*/ 121 w 2115"/>
                <a:gd name="T73" fmla="*/ 32 h 2472"/>
                <a:gd name="T74" fmla="*/ 122 w 2115"/>
                <a:gd name="T75" fmla="*/ 33 h 2472"/>
                <a:gd name="T76" fmla="*/ 123 w 2115"/>
                <a:gd name="T77" fmla="*/ 34 h 2472"/>
                <a:gd name="T78" fmla="*/ 125 w 2115"/>
                <a:gd name="T79" fmla="*/ 37 h 2472"/>
                <a:gd name="T80" fmla="*/ 127 w 2115"/>
                <a:gd name="T81" fmla="*/ 40 h 2472"/>
                <a:gd name="T82" fmla="*/ 129 w 2115"/>
                <a:gd name="T83" fmla="*/ 43 h 2472"/>
                <a:gd name="T84" fmla="*/ 131 w 2115"/>
                <a:gd name="T85" fmla="*/ 47 h 2472"/>
                <a:gd name="T86" fmla="*/ 132 w 2115"/>
                <a:gd name="T87" fmla="*/ 52 h 2472"/>
                <a:gd name="T88" fmla="*/ 133 w 2115"/>
                <a:gd name="T89" fmla="*/ 57 h 2472"/>
                <a:gd name="T90" fmla="*/ 133 w 2115"/>
                <a:gd name="T91" fmla="*/ 63 h 2472"/>
                <a:gd name="T92" fmla="*/ 132 w 2115"/>
                <a:gd name="T93" fmla="*/ 70 h 2472"/>
                <a:gd name="T94" fmla="*/ 130 w 2115"/>
                <a:gd name="T95" fmla="*/ 77 h 2472"/>
                <a:gd name="T96" fmla="*/ 127 w 2115"/>
                <a:gd name="T97" fmla="*/ 85 h 2472"/>
                <a:gd name="T98" fmla="*/ 122 w 2115"/>
                <a:gd name="T99" fmla="*/ 93 h 2472"/>
                <a:gd name="T100" fmla="*/ 116 w 2115"/>
                <a:gd name="T101" fmla="*/ 102 h 2472"/>
                <a:gd name="T102" fmla="*/ 108 w 2115"/>
                <a:gd name="T103" fmla="*/ 112 h 2472"/>
                <a:gd name="T104" fmla="*/ 116 w 2115"/>
                <a:gd name="T105" fmla="*/ 145 h 2472"/>
                <a:gd name="T106" fmla="*/ 47 w 2115"/>
                <a:gd name="T107" fmla="*/ 155 h 2472"/>
                <a:gd name="T108" fmla="*/ 44 w 2115"/>
                <a:gd name="T109" fmla="*/ 132 h 2472"/>
                <a:gd name="T110" fmla="*/ 10 w 2115"/>
                <a:gd name="T111" fmla="*/ 128 h 2472"/>
                <a:gd name="T112" fmla="*/ 15 w 2115"/>
                <a:gd name="T113" fmla="*/ 86 h 24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15" h="2472">
                  <a:moveTo>
                    <a:pt x="237" y="1369"/>
                  </a:moveTo>
                  <a:lnTo>
                    <a:pt x="0" y="1298"/>
                  </a:lnTo>
                  <a:lnTo>
                    <a:pt x="334" y="574"/>
                  </a:lnTo>
                  <a:lnTo>
                    <a:pt x="243" y="252"/>
                  </a:lnTo>
                  <a:lnTo>
                    <a:pt x="246" y="251"/>
                  </a:lnTo>
                  <a:lnTo>
                    <a:pt x="255" y="245"/>
                  </a:lnTo>
                  <a:lnTo>
                    <a:pt x="272" y="235"/>
                  </a:lnTo>
                  <a:lnTo>
                    <a:pt x="292" y="223"/>
                  </a:lnTo>
                  <a:lnTo>
                    <a:pt x="320" y="209"/>
                  </a:lnTo>
                  <a:lnTo>
                    <a:pt x="351" y="194"/>
                  </a:lnTo>
                  <a:lnTo>
                    <a:pt x="388" y="175"/>
                  </a:lnTo>
                  <a:lnTo>
                    <a:pt x="429" y="157"/>
                  </a:lnTo>
                  <a:lnTo>
                    <a:pt x="474" y="137"/>
                  </a:lnTo>
                  <a:lnTo>
                    <a:pt x="523" y="117"/>
                  </a:lnTo>
                  <a:lnTo>
                    <a:pt x="575" y="99"/>
                  </a:lnTo>
                  <a:lnTo>
                    <a:pt x="631" y="79"/>
                  </a:lnTo>
                  <a:lnTo>
                    <a:pt x="689" y="62"/>
                  </a:lnTo>
                  <a:lnTo>
                    <a:pt x="751" y="45"/>
                  </a:lnTo>
                  <a:lnTo>
                    <a:pt x="814" y="31"/>
                  </a:lnTo>
                  <a:lnTo>
                    <a:pt x="878" y="19"/>
                  </a:lnTo>
                  <a:lnTo>
                    <a:pt x="944" y="9"/>
                  </a:lnTo>
                  <a:lnTo>
                    <a:pt x="1012" y="3"/>
                  </a:lnTo>
                  <a:lnTo>
                    <a:pt x="1081" y="0"/>
                  </a:lnTo>
                  <a:lnTo>
                    <a:pt x="1151" y="2"/>
                  </a:lnTo>
                  <a:lnTo>
                    <a:pt x="1221" y="8"/>
                  </a:lnTo>
                  <a:lnTo>
                    <a:pt x="1291" y="19"/>
                  </a:lnTo>
                  <a:lnTo>
                    <a:pt x="1360" y="35"/>
                  </a:lnTo>
                  <a:lnTo>
                    <a:pt x="1429" y="57"/>
                  </a:lnTo>
                  <a:lnTo>
                    <a:pt x="1497" y="85"/>
                  </a:lnTo>
                  <a:lnTo>
                    <a:pt x="1563" y="120"/>
                  </a:lnTo>
                  <a:lnTo>
                    <a:pt x="1627" y="163"/>
                  </a:lnTo>
                  <a:lnTo>
                    <a:pt x="1690" y="212"/>
                  </a:lnTo>
                  <a:lnTo>
                    <a:pt x="1752" y="271"/>
                  </a:lnTo>
                  <a:lnTo>
                    <a:pt x="1810" y="337"/>
                  </a:lnTo>
                  <a:lnTo>
                    <a:pt x="1866" y="411"/>
                  </a:lnTo>
                  <a:lnTo>
                    <a:pt x="1918" y="495"/>
                  </a:lnTo>
                  <a:lnTo>
                    <a:pt x="1924" y="500"/>
                  </a:lnTo>
                  <a:lnTo>
                    <a:pt x="1941" y="517"/>
                  </a:lnTo>
                  <a:lnTo>
                    <a:pt x="1964" y="543"/>
                  </a:lnTo>
                  <a:lnTo>
                    <a:pt x="1993" y="578"/>
                  </a:lnTo>
                  <a:lnTo>
                    <a:pt x="2024" y="625"/>
                  </a:lnTo>
                  <a:lnTo>
                    <a:pt x="2055" y="682"/>
                  </a:lnTo>
                  <a:lnTo>
                    <a:pt x="2081" y="749"/>
                  </a:lnTo>
                  <a:lnTo>
                    <a:pt x="2103" y="825"/>
                  </a:lnTo>
                  <a:lnTo>
                    <a:pt x="2115" y="911"/>
                  </a:lnTo>
                  <a:lnTo>
                    <a:pt x="2115" y="1008"/>
                  </a:lnTo>
                  <a:lnTo>
                    <a:pt x="2101" y="1112"/>
                  </a:lnTo>
                  <a:lnTo>
                    <a:pt x="2070" y="1228"/>
                  </a:lnTo>
                  <a:lnTo>
                    <a:pt x="2020" y="1352"/>
                  </a:lnTo>
                  <a:lnTo>
                    <a:pt x="1946" y="1486"/>
                  </a:lnTo>
                  <a:lnTo>
                    <a:pt x="1847" y="1628"/>
                  </a:lnTo>
                  <a:lnTo>
                    <a:pt x="1720" y="1780"/>
                  </a:lnTo>
                  <a:lnTo>
                    <a:pt x="1847" y="2306"/>
                  </a:lnTo>
                  <a:lnTo>
                    <a:pt x="751" y="2472"/>
                  </a:lnTo>
                  <a:lnTo>
                    <a:pt x="694" y="2100"/>
                  </a:lnTo>
                  <a:lnTo>
                    <a:pt x="160" y="2037"/>
                  </a:lnTo>
                  <a:lnTo>
                    <a:pt x="237" y="13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7"/>
            <p:cNvSpPr>
              <a:spLocks/>
            </p:cNvSpPr>
            <p:nvPr/>
          </p:nvSpPr>
          <p:spPr bwMode="auto">
            <a:xfrm>
              <a:off x="2404" y="3481"/>
              <a:ext cx="56" cy="46"/>
            </a:xfrm>
            <a:custGeom>
              <a:avLst/>
              <a:gdLst>
                <a:gd name="T0" fmla="*/ 4 w 112"/>
                <a:gd name="T1" fmla="*/ 6 h 92"/>
                <a:gd name="T2" fmla="*/ 5 w 112"/>
                <a:gd name="T3" fmla="*/ 6 h 92"/>
                <a:gd name="T4" fmla="*/ 5 w 112"/>
                <a:gd name="T5" fmla="*/ 6 h 92"/>
                <a:gd name="T6" fmla="*/ 6 w 112"/>
                <a:gd name="T7" fmla="*/ 6 h 92"/>
                <a:gd name="T8" fmla="*/ 7 w 112"/>
                <a:gd name="T9" fmla="*/ 5 h 92"/>
                <a:gd name="T10" fmla="*/ 7 w 112"/>
                <a:gd name="T11" fmla="*/ 5 h 92"/>
                <a:gd name="T12" fmla="*/ 7 w 112"/>
                <a:gd name="T13" fmla="*/ 4 h 92"/>
                <a:gd name="T14" fmla="*/ 7 w 112"/>
                <a:gd name="T15" fmla="*/ 4 h 92"/>
                <a:gd name="T16" fmla="*/ 7 w 112"/>
                <a:gd name="T17" fmla="*/ 3 h 92"/>
                <a:gd name="T18" fmla="*/ 7 w 112"/>
                <a:gd name="T19" fmla="*/ 3 h 92"/>
                <a:gd name="T20" fmla="*/ 7 w 112"/>
                <a:gd name="T21" fmla="*/ 2 h 92"/>
                <a:gd name="T22" fmla="*/ 7 w 112"/>
                <a:gd name="T23" fmla="*/ 2 h 92"/>
                <a:gd name="T24" fmla="*/ 7 w 112"/>
                <a:gd name="T25" fmla="*/ 1 h 92"/>
                <a:gd name="T26" fmla="*/ 6 w 112"/>
                <a:gd name="T27" fmla="*/ 1 h 92"/>
                <a:gd name="T28" fmla="*/ 5 w 112"/>
                <a:gd name="T29" fmla="*/ 1 h 92"/>
                <a:gd name="T30" fmla="*/ 5 w 112"/>
                <a:gd name="T31" fmla="*/ 1 h 92"/>
                <a:gd name="T32" fmla="*/ 4 w 112"/>
                <a:gd name="T33" fmla="*/ 0 h 92"/>
                <a:gd name="T34" fmla="*/ 3 w 112"/>
                <a:gd name="T35" fmla="*/ 1 h 92"/>
                <a:gd name="T36" fmla="*/ 3 w 112"/>
                <a:gd name="T37" fmla="*/ 1 h 92"/>
                <a:gd name="T38" fmla="*/ 2 w 112"/>
                <a:gd name="T39" fmla="*/ 1 h 92"/>
                <a:gd name="T40" fmla="*/ 2 w 112"/>
                <a:gd name="T41" fmla="*/ 1 h 92"/>
                <a:gd name="T42" fmla="*/ 1 w 112"/>
                <a:gd name="T43" fmla="*/ 2 h 92"/>
                <a:gd name="T44" fmla="*/ 1 w 112"/>
                <a:gd name="T45" fmla="*/ 2 h 92"/>
                <a:gd name="T46" fmla="*/ 1 w 112"/>
                <a:gd name="T47" fmla="*/ 3 h 92"/>
                <a:gd name="T48" fmla="*/ 0 w 112"/>
                <a:gd name="T49" fmla="*/ 3 h 92"/>
                <a:gd name="T50" fmla="*/ 1 w 112"/>
                <a:gd name="T51" fmla="*/ 4 h 92"/>
                <a:gd name="T52" fmla="*/ 1 w 112"/>
                <a:gd name="T53" fmla="*/ 4 h 92"/>
                <a:gd name="T54" fmla="*/ 1 w 112"/>
                <a:gd name="T55" fmla="*/ 5 h 92"/>
                <a:gd name="T56" fmla="*/ 2 w 112"/>
                <a:gd name="T57" fmla="*/ 5 h 92"/>
                <a:gd name="T58" fmla="*/ 2 w 112"/>
                <a:gd name="T59" fmla="*/ 6 h 92"/>
                <a:gd name="T60" fmla="*/ 3 w 112"/>
                <a:gd name="T61" fmla="*/ 6 h 92"/>
                <a:gd name="T62" fmla="*/ 3 w 112"/>
                <a:gd name="T63" fmla="*/ 6 h 92"/>
                <a:gd name="T64" fmla="*/ 4 w 112"/>
                <a:gd name="T65" fmla="*/ 6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2" h="92">
                  <a:moveTo>
                    <a:pt x="57" y="92"/>
                  </a:moveTo>
                  <a:lnTo>
                    <a:pt x="68" y="91"/>
                  </a:lnTo>
                  <a:lnTo>
                    <a:pt x="78" y="89"/>
                  </a:lnTo>
                  <a:lnTo>
                    <a:pt x="88" y="85"/>
                  </a:lnTo>
                  <a:lnTo>
                    <a:pt x="97" y="79"/>
                  </a:lnTo>
                  <a:lnTo>
                    <a:pt x="103" y="72"/>
                  </a:lnTo>
                  <a:lnTo>
                    <a:pt x="108" y="63"/>
                  </a:lnTo>
                  <a:lnTo>
                    <a:pt x="111" y="56"/>
                  </a:lnTo>
                  <a:lnTo>
                    <a:pt x="112" y="46"/>
                  </a:lnTo>
                  <a:lnTo>
                    <a:pt x="111" y="37"/>
                  </a:lnTo>
                  <a:lnTo>
                    <a:pt x="108" y="28"/>
                  </a:lnTo>
                  <a:lnTo>
                    <a:pt x="103" y="20"/>
                  </a:lnTo>
                  <a:lnTo>
                    <a:pt x="97" y="14"/>
                  </a:lnTo>
                  <a:lnTo>
                    <a:pt x="88" y="8"/>
                  </a:lnTo>
                  <a:lnTo>
                    <a:pt x="78" y="3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45" y="2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9" y="20"/>
                  </a:lnTo>
                  <a:lnTo>
                    <a:pt x="5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5" y="63"/>
                  </a:lnTo>
                  <a:lnTo>
                    <a:pt x="9" y="72"/>
                  </a:lnTo>
                  <a:lnTo>
                    <a:pt x="17" y="79"/>
                  </a:lnTo>
                  <a:lnTo>
                    <a:pt x="25" y="85"/>
                  </a:lnTo>
                  <a:lnTo>
                    <a:pt x="34" y="89"/>
                  </a:lnTo>
                  <a:lnTo>
                    <a:pt x="45" y="91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8"/>
            <p:cNvSpPr>
              <a:spLocks/>
            </p:cNvSpPr>
            <p:nvPr/>
          </p:nvSpPr>
          <p:spPr bwMode="auto">
            <a:xfrm>
              <a:off x="2348" y="3425"/>
              <a:ext cx="194" cy="77"/>
            </a:xfrm>
            <a:custGeom>
              <a:avLst/>
              <a:gdLst>
                <a:gd name="T0" fmla="*/ 14 w 389"/>
                <a:gd name="T1" fmla="*/ 1 h 154"/>
                <a:gd name="T2" fmla="*/ 11 w 389"/>
                <a:gd name="T3" fmla="*/ 0 h 154"/>
                <a:gd name="T4" fmla="*/ 8 w 389"/>
                <a:gd name="T5" fmla="*/ 1 h 154"/>
                <a:gd name="T6" fmla="*/ 6 w 389"/>
                <a:gd name="T7" fmla="*/ 1 h 154"/>
                <a:gd name="T8" fmla="*/ 4 w 389"/>
                <a:gd name="T9" fmla="*/ 2 h 154"/>
                <a:gd name="T10" fmla="*/ 2 w 389"/>
                <a:gd name="T11" fmla="*/ 3 h 154"/>
                <a:gd name="T12" fmla="*/ 1 w 389"/>
                <a:gd name="T13" fmla="*/ 3 h 154"/>
                <a:gd name="T14" fmla="*/ 0 w 389"/>
                <a:gd name="T15" fmla="*/ 4 h 154"/>
                <a:gd name="T16" fmla="*/ 0 w 389"/>
                <a:gd name="T17" fmla="*/ 4 h 154"/>
                <a:gd name="T18" fmla="*/ 0 w 389"/>
                <a:gd name="T19" fmla="*/ 4 h 154"/>
                <a:gd name="T20" fmla="*/ 0 w 389"/>
                <a:gd name="T21" fmla="*/ 5 h 154"/>
                <a:gd name="T22" fmla="*/ 0 w 389"/>
                <a:gd name="T23" fmla="*/ 5 h 154"/>
                <a:gd name="T24" fmla="*/ 0 w 389"/>
                <a:gd name="T25" fmla="*/ 6 h 154"/>
                <a:gd name="T26" fmla="*/ 0 w 389"/>
                <a:gd name="T27" fmla="*/ 6 h 154"/>
                <a:gd name="T28" fmla="*/ 0 w 389"/>
                <a:gd name="T29" fmla="*/ 6 h 154"/>
                <a:gd name="T30" fmla="*/ 1 w 389"/>
                <a:gd name="T31" fmla="*/ 6 h 154"/>
                <a:gd name="T32" fmla="*/ 1 w 389"/>
                <a:gd name="T33" fmla="*/ 6 h 154"/>
                <a:gd name="T34" fmla="*/ 1 w 389"/>
                <a:gd name="T35" fmla="*/ 6 h 154"/>
                <a:gd name="T36" fmla="*/ 1 w 389"/>
                <a:gd name="T37" fmla="*/ 6 h 154"/>
                <a:gd name="T38" fmla="*/ 2 w 389"/>
                <a:gd name="T39" fmla="*/ 5 h 154"/>
                <a:gd name="T40" fmla="*/ 3 w 389"/>
                <a:gd name="T41" fmla="*/ 5 h 154"/>
                <a:gd name="T42" fmla="*/ 5 w 389"/>
                <a:gd name="T43" fmla="*/ 4 h 154"/>
                <a:gd name="T44" fmla="*/ 7 w 389"/>
                <a:gd name="T45" fmla="*/ 3 h 154"/>
                <a:gd name="T46" fmla="*/ 9 w 389"/>
                <a:gd name="T47" fmla="*/ 3 h 154"/>
                <a:gd name="T48" fmla="*/ 11 w 389"/>
                <a:gd name="T49" fmla="*/ 3 h 154"/>
                <a:gd name="T50" fmla="*/ 13 w 389"/>
                <a:gd name="T51" fmla="*/ 3 h 154"/>
                <a:gd name="T52" fmla="*/ 14 w 389"/>
                <a:gd name="T53" fmla="*/ 3 h 154"/>
                <a:gd name="T54" fmla="*/ 16 w 389"/>
                <a:gd name="T55" fmla="*/ 4 h 154"/>
                <a:gd name="T56" fmla="*/ 17 w 389"/>
                <a:gd name="T57" fmla="*/ 4 h 154"/>
                <a:gd name="T58" fmla="*/ 18 w 389"/>
                <a:gd name="T59" fmla="*/ 5 h 154"/>
                <a:gd name="T60" fmla="*/ 19 w 389"/>
                <a:gd name="T61" fmla="*/ 6 h 154"/>
                <a:gd name="T62" fmla="*/ 20 w 389"/>
                <a:gd name="T63" fmla="*/ 7 h 154"/>
                <a:gd name="T64" fmla="*/ 21 w 389"/>
                <a:gd name="T65" fmla="*/ 8 h 154"/>
                <a:gd name="T66" fmla="*/ 22 w 389"/>
                <a:gd name="T67" fmla="*/ 10 h 154"/>
                <a:gd name="T68" fmla="*/ 22 w 389"/>
                <a:gd name="T69" fmla="*/ 10 h 154"/>
                <a:gd name="T70" fmla="*/ 23 w 389"/>
                <a:gd name="T71" fmla="*/ 10 h 154"/>
                <a:gd name="T72" fmla="*/ 23 w 389"/>
                <a:gd name="T73" fmla="*/ 10 h 154"/>
                <a:gd name="T74" fmla="*/ 23 w 389"/>
                <a:gd name="T75" fmla="*/ 10 h 154"/>
                <a:gd name="T76" fmla="*/ 24 w 389"/>
                <a:gd name="T77" fmla="*/ 10 h 154"/>
                <a:gd name="T78" fmla="*/ 24 w 389"/>
                <a:gd name="T79" fmla="*/ 9 h 154"/>
                <a:gd name="T80" fmla="*/ 24 w 389"/>
                <a:gd name="T81" fmla="*/ 9 h 154"/>
                <a:gd name="T82" fmla="*/ 24 w 389"/>
                <a:gd name="T83" fmla="*/ 9 h 154"/>
                <a:gd name="T84" fmla="*/ 23 w 389"/>
                <a:gd name="T85" fmla="*/ 7 h 154"/>
                <a:gd name="T86" fmla="*/ 22 w 389"/>
                <a:gd name="T87" fmla="*/ 6 h 154"/>
                <a:gd name="T88" fmla="*/ 20 w 389"/>
                <a:gd name="T89" fmla="*/ 4 h 154"/>
                <a:gd name="T90" fmla="*/ 19 w 389"/>
                <a:gd name="T91" fmla="*/ 3 h 154"/>
                <a:gd name="T92" fmla="*/ 18 w 389"/>
                <a:gd name="T93" fmla="*/ 2 h 154"/>
                <a:gd name="T94" fmla="*/ 16 w 389"/>
                <a:gd name="T95" fmla="*/ 2 h 154"/>
                <a:gd name="T96" fmla="*/ 15 w 389"/>
                <a:gd name="T97" fmla="*/ 1 h 154"/>
                <a:gd name="T98" fmla="*/ 14 w 389"/>
                <a:gd name="T99" fmla="*/ 1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9" h="154">
                  <a:moveTo>
                    <a:pt x="224" y="5"/>
                  </a:moveTo>
                  <a:lnTo>
                    <a:pt x="183" y="0"/>
                  </a:lnTo>
                  <a:lnTo>
                    <a:pt x="143" y="3"/>
                  </a:lnTo>
                  <a:lnTo>
                    <a:pt x="107" y="11"/>
                  </a:lnTo>
                  <a:lnTo>
                    <a:pt x="75" y="22"/>
                  </a:lnTo>
                  <a:lnTo>
                    <a:pt x="47" y="34"/>
                  </a:lnTo>
                  <a:lnTo>
                    <a:pt x="26" y="47"/>
                  </a:lnTo>
                  <a:lnTo>
                    <a:pt x="12" y="54"/>
                  </a:lnTo>
                  <a:lnTo>
                    <a:pt x="6" y="59"/>
                  </a:lnTo>
                  <a:lnTo>
                    <a:pt x="3" y="63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3" y="82"/>
                  </a:lnTo>
                  <a:lnTo>
                    <a:pt x="7" y="87"/>
                  </a:lnTo>
                  <a:lnTo>
                    <a:pt x="13" y="88"/>
                  </a:lnTo>
                  <a:lnTo>
                    <a:pt x="20" y="88"/>
                  </a:lnTo>
                  <a:lnTo>
                    <a:pt x="26" y="85"/>
                  </a:lnTo>
                  <a:lnTo>
                    <a:pt x="30" y="82"/>
                  </a:lnTo>
                  <a:lnTo>
                    <a:pt x="43" y="74"/>
                  </a:lnTo>
                  <a:lnTo>
                    <a:pt x="61" y="65"/>
                  </a:lnTo>
                  <a:lnTo>
                    <a:pt x="86" y="54"/>
                  </a:lnTo>
                  <a:lnTo>
                    <a:pt x="113" y="43"/>
                  </a:lnTo>
                  <a:lnTo>
                    <a:pt x="146" y="36"/>
                  </a:lnTo>
                  <a:lnTo>
                    <a:pt x="181" y="34"/>
                  </a:lnTo>
                  <a:lnTo>
                    <a:pt x="218" y="37"/>
                  </a:lnTo>
                  <a:lnTo>
                    <a:pt x="238" y="42"/>
                  </a:lnTo>
                  <a:lnTo>
                    <a:pt x="258" y="50"/>
                  </a:lnTo>
                  <a:lnTo>
                    <a:pt x="276" y="60"/>
                  </a:lnTo>
                  <a:lnTo>
                    <a:pt x="295" y="73"/>
                  </a:lnTo>
                  <a:lnTo>
                    <a:pt x="312" y="88"/>
                  </a:lnTo>
                  <a:lnTo>
                    <a:pt x="327" y="105"/>
                  </a:lnTo>
                  <a:lnTo>
                    <a:pt x="343" y="125"/>
                  </a:lnTo>
                  <a:lnTo>
                    <a:pt x="358" y="147"/>
                  </a:lnTo>
                  <a:lnTo>
                    <a:pt x="363" y="151"/>
                  </a:lnTo>
                  <a:lnTo>
                    <a:pt x="369" y="154"/>
                  </a:lnTo>
                  <a:lnTo>
                    <a:pt x="375" y="154"/>
                  </a:lnTo>
                  <a:lnTo>
                    <a:pt x="381" y="151"/>
                  </a:lnTo>
                  <a:lnTo>
                    <a:pt x="386" y="147"/>
                  </a:lnTo>
                  <a:lnTo>
                    <a:pt x="389" y="142"/>
                  </a:lnTo>
                  <a:lnTo>
                    <a:pt x="389" y="136"/>
                  </a:lnTo>
                  <a:lnTo>
                    <a:pt x="386" y="130"/>
                  </a:lnTo>
                  <a:lnTo>
                    <a:pt x="369" y="105"/>
                  </a:lnTo>
                  <a:lnTo>
                    <a:pt x="352" y="82"/>
                  </a:lnTo>
                  <a:lnTo>
                    <a:pt x="333" y="63"/>
                  </a:lnTo>
                  <a:lnTo>
                    <a:pt x="313" y="47"/>
                  </a:lnTo>
                  <a:lnTo>
                    <a:pt x="292" y="31"/>
                  </a:lnTo>
                  <a:lnTo>
                    <a:pt x="270" y="20"/>
                  </a:lnTo>
                  <a:lnTo>
                    <a:pt x="247" y="11"/>
                  </a:lnTo>
                  <a:lnTo>
                    <a:pt x="22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9"/>
            <p:cNvSpPr>
              <a:spLocks/>
            </p:cNvSpPr>
            <p:nvPr/>
          </p:nvSpPr>
          <p:spPr bwMode="auto">
            <a:xfrm>
              <a:off x="2713" y="3531"/>
              <a:ext cx="181" cy="189"/>
            </a:xfrm>
            <a:custGeom>
              <a:avLst/>
              <a:gdLst>
                <a:gd name="T0" fmla="*/ 19 w 362"/>
                <a:gd name="T1" fmla="*/ 1 h 379"/>
                <a:gd name="T2" fmla="*/ 18 w 362"/>
                <a:gd name="T3" fmla="*/ 0 h 379"/>
                <a:gd name="T4" fmla="*/ 16 w 362"/>
                <a:gd name="T5" fmla="*/ 0 h 379"/>
                <a:gd name="T6" fmla="*/ 14 w 362"/>
                <a:gd name="T7" fmla="*/ 0 h 379"/>
                <a:gd name="T8" fmla="*/ 12 w 362"/>
                <a:gd name="T9" fmla="*/ 0 h 379"/>
                <a:gd name="T10" fmla="*/ 9 w 362"/>
                <a:gd name="T11" fmla="*/ 2 h 379"/>
                <a:gd name="T12" fmla="*/ 7 w 362"/>
                <a:gd name="T13" fmla="*/ 4 h 379"/>
                <a:gd name="T14" fmla="*/ 5 w 362"/>
                <a:gd name="T15" fmla="*/ 6 h 379"/>
                <a:gd name="T16" fmla="*/ 5 w 362"/>
                <a:gd name="T17" fmla="*/ 6 h 379"/>
                <a:gd name="T18" fmla="*/ 5 w 362"/>
                <a:gd name="T19" fmla="*/ 7 h 379"/>
                <a:gd name="T20" fmla="*/ 6 w 362"/>
                <a:gd name="T21" fmla="*/ 8 h 379"/>
                <a:gd name="T22" fmla="*/ 6 w 362"/>
                <a:gd name="T23" fmla="*/ 8 h 379"/>
                <a:gd name="T24" fmla="*/ 7 w 362"/>
                <a:gd name="T25" fmla="*/ 7 h 379"/>
                <a:gd name="T26" fmla="*/ 7 w 362"/>
                <a:gd name="T27" fmla="*/ 7 h 379"/>
                <a:gd name="T28" fmla="*/ 8 w 362"/>
                <a:gd name="T29" fmla="*/ 6 h 379"/>
                <a:gd name="T30" fmla="*/ 10 w 362"/>
                <a:gd name="T31" fmla="*/ 4 h 379"/>
                <a:gd name="T32" fmla="*/ 12 w 362"/>
                <a:gd name="T33" fmla="*/ 2 h 379"/>
                <a:gd name="T34" fmla="*/ 14 w 362"/>
                <a:gd name="T35" fmla="*/ 2 h 379"/>
                <a:gd name="T36" fmla="*/ 16 w 362"/>
                <a:gd name="T37" fmla="*/ 2 h 379"/>
                <a:gd name="T38" fmla="*/ 17 w 362"/>
                <a:gd name="T39" fmla="*/ 2 h 379"/>
                <a:gd name="T40" fmla="*/ 18 w 362"/>
                <a:gd name="T41" fmla="*/ 3 h 379"/>
                <a:gd name="T42" fmla="*/ 20 w 362"/>
                <a:gd name="T43" fmla="*/ 4 h 379"/>
                <a:gd name="T44" fmla="*/ 21 w 362"/>
                <a:gd name="T45" fmla="*/ 6 h 379"/>
                <a:gd name="T46" fmla="*/ 21 w 362"/>
                <a:gd name="T47" fmla="*/ 10 h 379"/>
                <a:gd name="T48" fmla="*/ 20 w 362"/>
                <a:gd name="T49" fmla="*/ 14 h 379"/>
                <a:gd name="T50" fmla="*/ 19 w 362"/>
                <a:gd name="T51" fmla="*/ 16 h 379"/>
                <a:gd name="T52" fmla="*/ 18 w 362"/>
                <a:gd name="T53" fmla="*/ 18 h 379"/>
                <a:gd name="T54" fmla="*/ 16 w 362"/>
                <a:gd name="T55" fmla="*/ 20 h 379"/>
                <a:gd name="T56" fmla="*/ 14 w 362"/>
                <a:gd name="T57" fmla="*/ 20 h 379"/>
                <a:gd name="T58" fmla="*/ 12 w 362"/>
                <a:gd name="T59" fmla="*/ 21 h 379"/>
                <a:gd name="T60" fmla="*/ 9 w 362"/>
                <a:gd name="T61" fmla="*/ 21 h 379"/>
                <a:gd name="T62" fmla="*/ 6 w 362"/>
                <a:gd name="T63" fmla="*/ 21 h 379"/>
                <a:gd name="T64" fmla="*/ 3 w 362"/>
                <a:gd name="T65" fmla="*/ 20 h 379"/>
                <a:gd name="T66" fmla="*/ 1 w 362"/>
                <a:gd name="T67" fmla="*/ 20 h 379"/>
                <a:gd name="T68" fmla="*/ 1 w 362"/>
                <a:gd name="T69" fmla="*/ 20 h 379"/>
                <a:gd name="T70" fmla="*/ 0 w 362"/>
                <a:gd name="T71" fmla="*/ 21 h 379"/>
                <a:gd name="T72" fmla="*/ 1 w 362"/>
                <a:gd name="T73" fmla="*/ 22 h 379"/>
                <a:gd name="T74" fmla="*/ 4 w 362"/>
                <a:gd name="T75" fmla="*/ 22 h 379"/>
                <a:gd name="T76" fmla="*/ 8 w 362"/>
                <a:gd name="T77" fmla="*/ 23 h 379"/>
                <a:gd name="T78" fmla="*/ 11 w 362"/>
                <a:gd name="T79" fmla="*/ 23 h 379"/>
                <a:gd name="T80" fmla="*/ 14 w 362"/>
                <a:gd name="T81" fmla="*/ 23 h 379"/>
                <a:gd name="T82" fmla="*/ 17 w 362"/>
                <a:gd name="T83" fmla="*/ 22 h 379"/>
                <a:gd name="T84" fmla="*/ 19 w 362"/>
                <a:gd name="T85" fmla="*/ 20 h 379"/>
                <a:gd name="T86" fmla="*/ 20 w 362"/>
                <a:gd name="T87" fmla="*/ 19 h 379"/>
                <a:gd name="T88" fmla="*/ 21 w 362"/>
                <a:gd name="T89" fmla="*/ 17 h 379"/>
                <a:gd name="T90" fmla="*/ 22 w 362"/>
                <a:gd name="T91" fmla="*/ 14 h 379"/>
                <a:gd name="T92" fmla="*/ 23 w 362"/>
                <a:gd name="T93" fmla="*/ 10 h 379"/>
                <a:gd name="T94" fmla="*/ 23 w 362"/>
                <a:gd name="T95" fmla="*/ 6 h 379"/>
                <a:gd name="T96" fmla="*/ 21 w 362"/>
                <a:gd name="T97" fmla="*/ 2 h 3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2" h="379">
                  <a:moveTo>
                    <a:pt x="317" y="29"/>
                  </a:moveTo>
                  <a:lnTo>
                    <a:pt x="303" y="20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3"/>
                  </a:lnTo>
                  <a:lnTo>
                    <a:pt x="248" y="2"/>
                  </a:lnTo>
                  <a:lnTo>
                    <a:pt x="234" y="0"/>
                  </a:lnTo>
                  <a:lnTo>
                    <a:pt x="220" y="2"/>
                  </a:lnTo>
                  <a:lnTo>
                    <a:pt x="206" y="3"/>
                  </a:lnTo>
                  <a:lnTo>
                    <a:pt x="179" y="12"/>
                  </a:lnTo>
                  <a:lnTo>
                    <a:pt x="153" y="26"/>
                  </a:lnTo>
                  <a:lnTo>
                    <a:pt x="131" y="43"/>
                  </a:lnTo>
                  <a:lnTo>
                    <a:pt x="113" y="60"/>
                  </a:lnTo>
                  <a:lnTo>
                    <a:pt x="97" y="77"/>
                  </a:lnTo>
                  <a:lnTo>
                    <a:pt x="86" y="91"/>
                  </a:lnTo>
                  <a:lnTo>
                    <a:pt x="79" y="102"/>
                  </a:lnTo>
                  <a:lnTo>
                    <a:pt x="76" y="106"/>
                  </a:lnTo>
                  <a:lnTo>
                    <a:pt x="74" y="112"/>
                  </a:lnTo>
                  <a:lnTo>
                    <a:pt x="74" y="119"/>
                  </a:lnTo>
                  <a:lnTo>
                    <a:pt x="77" y="125"/>
                  </a:lnTo>
                  <a:lnTo>
                    <a:pt x="82" y="129"/>
                  </a:lnTo>
                  <a:lnTo>
                    <a:pt x="88" y="131"/>
                  </a:lnTo>
                  <a:lnTo>
                    <a:pt x="94" y="131"/>
                  </a:lnTo>
                  <a:lnTo>
                    <a:pt x="99" y="128"/>
                  </a:lnTo>
                  <a:lnTo>
                    <a:pt x="103" y="123"/>
                  </a:lnTo>
                  <a:lnTo>
                    <a:pt x="106" y="120"/>
                  </a:lnTo>
                  <a:lnTo>
                    <a:pt x="113" y="111"/>
                  </a:lnTo>
                  <a:lnTo>
                    <a:pt x="122" y="99"/>
                  </a:lnTo>
                  <a:lnTo>
                    <a:pt x="136" y="83"/>
                  </a:lnTo>
                  <a:lnTo>
                    <a:pt x="151" y="69"/>
                  </a:lnTo>
                  <a:lnTo>
                    <a:pt x="169" y="54"/>
                  </a:lnTo>
                  <a:lnTo>
                    <a:pt x="189" y="43"/>
                  </a:lnTo>
                  <a:lnTo>
                    <a:pt x="213" y="36"/>
                  </a:lnTo>
                  <a:lnTo>
                    <a:pt x="223" y="34"/>
                  </a:lnTo>
                  <a:lnTo>
                    <a:pt x="234" y="34"/>
                  </a:lnTo>
                  <a:lnTo>
                    <a:pt x="245" y="34"/>
                  </a:lnTo>
                  <a:lnTo>
                    <a:pt x="256" y="36"/>
                  </a:lnTo>
                  <a:lnTo>
                    <a:pt x="266" y="39"/>
                  </a:lnTo>
                  <a:lnTo>
                    <a:pt x="277" y="43"/>
                  </a:lnTo>
                  <a:lnTo>
                    <a:pt x="288" y="49"/>
                  </a:lnTo>
                  <a:lnTo>
                    <a:pt x="299" y="56"/>
                  </a:lnTo>
                  <a:lnTo>
                    <a:pt x="309" y="68"/>
                  </a:lnTo>
                  <a:lnTo>
                    <a:pt x="317" y="85"/>
                  </a:lnTo>
                  <a:lnTo>
                    <a:pt x="325" y="108"/>
                  </a:lnTo>
                  <a:lnTo>
                    <a:pt x="328" y="135"/>
                  </a:lnTo>
                  <a:lnTo>
                    <a:pt x="328" y="165"/>
                  </a:lnTo>
                  <a:lnTo>
                    <a:pt x="325" y="195"/>
                  </a:lnTo>
                  <a:lnTo>
                    <a:pt x="319" y="226"/>
                  </a:lnTo>
                  <a:lnTo>
                    <a:pt x="306" y="255"/>
                  </a:lnTo>
                  <a:lnTo>
                    <a:pt x="297" y="271"/>
                  </a:lnTo>
                  <a:lnTo>
                    <a:pt x="288" y="286"/>
                  </a:lnTo>
                  <a:lnTo>
                    <a:pt x="276" y="299"/>
                  </a:lnTo>
                  <a:lnTo>
                    <a:pt x="263" y="311"/>
                  </a:lnTo>
                  <a:lnTo>
                    <a:pt x="249" y="320"/>
                  </a:lnTo>
                  <a:lnTo>
                    <a:pt x="234" y="328"/>
                  </a:lnTo>
                  <a:lnTo>
                    <a:pt x="219" y="335"/>
                  </a:lnTo>
                  <a:lnTo>
                    <a:pt x="200" y="340"/>
                  </a:lnTo>
                  <a:lnTo>
                    <a:pt x="182" y="343"/>
                  </a:lnTo>
                  <a:lnTo>
                    <a:pt x="162" y="346"/>
                  </a:lnTo>
                  <a:lnTo>
                    <a:pt x="142" y="346"/>
                  </a:lnTo>
                  <a:lnTo>
                    <a:pt x="119" y="345"/>
                  </a:lnTo>
                  <a:lnTo>
                    <a:pt x="96" y="343"/>
                  </a:lnTo>
                  <a:lnTo>
                    <a:pt x="73" y="339"/>
                  </a:lnTo>
                  <a:lnTo>
                    <a:pt x="48" y="332"/>
                  </a:lnTo>
                  <a:lnTo>
                    <a:pt x="22" y="325"/>
                  </a:lnTo>
                  <a:lnTo>
                    <a:pt x="16" y="323"/>
                  </a:lnTo>
                  <a:lnTo>
                    <a:pt x="9" y="325"/>
                  </a:lnTo>
                  <a:lnTo>
                    <a:pt x="5" y="329"/>
                  </a:lnTo>
                  <a:lnTo>
                    <a:pt x="2" y="335"/>
                  </a:lnTo>
                  <a:lnTo>
                    <a:pt x="0" y="342"/>
                  </a:lnTo>
                  <a:lnTo>
                    <a:pt x="3" y="348"/>
                  </a:lnTo>
                  <a:lnTo>
                    <a:pt x="6" y="352"/>
                  </a:lnTo>
                  <a:lnTo>
                    <a:pt x="13" y="355"/>
                  </a:lnTo>
                  <a:lnTo>
                    <a:pt x="51" y="366"/>
                  </a:lnTo>
                  <a:lnTo>
                    <a:pt x="86" y="374"/>
                  </a:lnTo>
                  <a:lnTo>
                    <a:pt x="119" y="379"/>
                  </a:lnTo>
                  <a:lnTo>
                    <a:pt x="148" y="379"/>
                  </a:lnTo>
                  <a:lnTo>
                    <a:pt x="176" y="379"/>
                  </a:lnTo>
                  <a:lnTo>
                    <a:pt x="200" y="374"/>
                  </a:lnTo>
                  <a:lnTo>
                    <a:pt x="222" y="368"/>
                  </a:lnTo>
                  <a:lnTo>
                    <a:pt x="242" y="362"/>
                  </a:lnTo>
                  <a:lnTo>
                    <a:pt x="260" y="352"/>
                  </a:lnTo>
                  <a:lnTo>
                    <a:pt x="276" y="342"/>
                  </a:lnTo>
                  <a:lnTo>
                    <a:pt x="289" y="331"/>
                  </a:lnTo>
                  <a:lnTo>
                    <a:pt x="302" y="319"/>
                  </a:lnTo>
                  <a:lnTo>
                    <a:pt x="313" y="306"/>
                  </a:lnTo>
                  <a:lnTo>
                    <a:pt x="322" y="294"/>
                  </a:lnTo>
                  <a:lnTo>
                    <a:pt x="329" y="283"/>
                  </a:lnTo>
                  <a:lnTo>
                    <a:pt x="336" y="271"/>
                  </a:lnTo>
                  <a:lnTo>
                    <a:pt x="349" y="235"/>
                  </a:lnTo>
                  <a:lnTo>
                    <a:pt x="359" y="200"/>
                  </a:lnTo>
                  <a:lnTo>
                    <a:pt x="362" y="163"/>
                  </a:lnTo>
                  <a:lnTo>
                    <a:pt x="360" y="129"/>
                  </a:lnTo>
                  <a:lnTo>
                    <a:pt x="356" y="97"/>
                  </a:lnTo>
                  <a:lnTo>
                    <a:pt x="346" y="68"/>
                  </a:lnTo>
                  <a:lnTo>
                    <a:pt x="333" y="45"/>
                  </a:lnTo>
                  <a:lnTo>
                    <a:pt x="317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0"/>
            <p:cNvSpPr>
              <a:spLocks/>
            </p:cNvSpPr>
            <p:nvPr/>
          </p:nvSpPr>
          <p:spPr bwMode="auto">
            <a:xfrm>
              <a:off x="2286" y="3671"/>
              <a:ext cx="162" cy="164"/>
            </a:xfrm>
            <a:custGeom>
              <a:avLst/>
              <a:gdLst>
                <a:gd name="T0" fmla="*/ 19 w 323"/>
                <a:gd name="T1" fmla="*/ 13 h 327"/>
                <a:gd name="T2" fmla="*/ 19 w 323"/>
                <a:gd name="T3" fmla="*/ 13 h 327"/>
                <a:gd name="T4" fmla="*/ 19 w 323"/>
                <a:gd name="T5" fmla="*/ 13 h 327"/>
                <a:gd name="T6" fmla="*/ 19 w 323"/>
                <a:gd name="T7" fmla="*/ 13 h 327"/>
                <a:gd name="T8" fmla="*/ 19 w 323"/>
                <a:gd name="T9" fmla="*/ 13 h 327"/>
                <a:gd name="T10" fmla="*/ 19 w 323"/>
                <a:gd name="T11" fmla="*/ 13 h 327"/>
                <a:gd name="T12" fmla="*/ 19 w 323"/>
                <a:gd name="T13" fmla="*/ 12 h 327"/>
                <a:gd name="T14" fmla="*/ 19 w 323"/>
                <a:gd name="T15" fmla="*/ 12 h 327"/>
                <a:gd name="T16" fmla="*/ 19 w 323"/>
                <a:gd name="T17" fmla="*/ 12 h 327"/>
                <a:gd name="T18" fmla="*/ 17 w 323"/>
                <a:gd name="T19" fmla="*/ 1 h 327"/>
                <a:gd name="T20" fmla="*/ 17 w 323"/>
                <a:gd name="T21" fmla="*/ 1 h 327"/>
                <a:gd name="T22" fmla="*/ 16 w 323"/>
                <a:gd name="T23" fmla="*/ 1 h 327"/>
                <a:gd name="T24" fmla="*/ 16 w 323"/>
                <a:gd name="T25" fmla="*/ 0 h 327"/>
                <a:gd name="T26" fmla="*/ 16 w 323"/>
                <a:gd name="T27" fmla="*/ 0 h 327"/>
                <a:gd name="T28" fmla="*/ 15 w 323"/>
                <a:gd name="T29" fmla="*/ 1 h 327"/>
                <a:gd name="T30" fmla="*/ 15 w 323"/>
                <a:gd name="T31" fmla="*/ 1 h 327"/>
                <a:gd name="T32" fmla="*/ 15 w 323"/>
                <a:gd name="T33" fmla="*/ 1 h 327"/>
                <a:gd name="T34" fmla="*/ 15 w 323"/>
                <a:gd name="T35" fmla="*/ 2 h 327"/>
                <a:gd name="T36" fmla="*/ 17 w 323"/>
                <a:gd name="T37" fmla="*/ 12 h 327"/>
                <a:gd name="T38" fmla="*/ 2 w 323"/>
                <a:gd name="T39" fmla="*/ 9 h 327"/>
                <a:gd name="T40" fmla="*/ 2 w 323"/>
                <a:gd name="T41" fmla="*/ 9 h 327"/>
                <a:gd name="T42" fmla="*/ 1 w 323"/>
                <a:gd name="T43" fmla="*/ 9 h 327"/>
                <a:gd name="T44" fmla="*/ 1 w 323"/>
                <a:gd name="T45" fmla="*/ 10 h 327"/>
                <a:gd name="T46" fmla="*/ 1 w 323"/>
                <a:gd name="T47" fmla="*/ 10 h 327"/>
                <a:gd name="T48" fmla="*/ 0 w 323"/>
                <a:gd name="T49" fmla="*/ 10 h 327"/>
                <a:gd name="T50" fmla="*/ 0 w 323"/>
                <a:gd name="T51" fmla="*/ 11 h 327"/>
                <a:gd name="T52" fmla="*/ 1 w 323"/>
                <a:gd name="T53" fmla="*/ 11 h 327"/>
                <a:gd name="T54" fmla="*/ 1 w 323"/>
                <a:gd name="T55" fmla="*/ 11 h 327"/>
                <a:gd name="T56" fmla="*/ 1 w 323"/>
                <a:gd name="T57" fmla="*/ 12 h 327"/>
                <a:gd name="T58" fmla="*/ 17 w 323"/>
                <a:gd name="T59" fmla="*/ 14 h 327"/>
                <a:gd name="T60" fmla="*/ 19 w 323"/>
                <a:gd name="T61" fmla="*/ 20 h 327"/>
                <a:gd name="T62" fmla="*/ 19 w 323"/>
                <a:gd name="T63" fmla="*/ 21 h 327"/>
                <a:gd name="T64" fmla="*/ 19 w 323"/>
                <a:gd name="T65" fmla="*/ 21 h 327"/>
                <a:gd name="T66" fmla="*/ 19 w 323"/>
                <a:gd name="T67" fmla="*/ 21 h 327"/>
                <a:gd name="T68" fmla="*/ 20 w 323"/>
                <a:gd name="T69" fmla="*/ 21 h 327"/>
                <a:gd name="T70" fmla="*/ 20 w 323"/>
                <a:gd name="T71" fmla="*/ 21 h 327"/>
                <a:gd name="T72" fmla="*/ 20 w 323"/>
                <a:gd name="T73" fmla="*/ 21 h 327"/>
                <a:gd name="T74" fmla="*/ 21 w 323"/>
                <a:gd name="T75" fmla="*/ 20 h 327"/>
                <a:gd name="T76" fmla="*/ 21 w 323"/>
                <a:gd name="T77" fmla="*/ 20 h 327"/>
                <a:gd name="T78" fmla="*/ 19 w 323"/>
                <a:gd name="T79" fmla="*/ 13 h 32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3" h="327">
                  <a:moveTo>
                    <a:pt x="301" y="200"/>
                  </a:moveTo>
                  <a:lnTo>
                    <a:pt x="301" y="200"/>
                  </a:lnTo>
                  <a:lnTo>
                    <a:pt x="301" y="198"/>
                  </a:lnTo>
                  <a:lnTo>
                    <a:pt x="301" y="195"/>
                  </a:lnTo>
                  <a:lnTo>
                    <a:pt x="300" y="192"/>
                  </a:lnTo>
                  <a:lnTo>
                    <a:pt x="300" y="190"/>
                  </a:lnTo>
                  <a:lnTo>
                    <a:pt x="298" y="187"/>
                  </a:lnTo>
                  <a:lnTo>
                    <a:pt x="264" y="12"/>
                  </a:lnTo>
                  <a:lnTo>
                    <a:pt x="261" y="6"/>
                  </a:lnTo>
                  <a:lnTo>
                    <a:pt x="256" y="1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0" y="3"/>
                  </a:lnTo>
                  <a:lnTo>
                    <a:pt x="235" y="6"/>
                  </a:lnTo>
                  <a:lnTo>
                    <a:pt x="232" y="12"/>
                  </a:lnTo>
                  <a:lnTo>
                    <a:pt x="232" y="18"/>
                  </a:lnTo>
                  <a:lnTo>
                    <a:pt x="263" y="177"/>
                  </a:lnTo>
                  <a:lnTo>
                    <a:pt x="18" y="144"/>
                  </a:lnTo>
                  <a:lnTo>
                    <a:pt x="12" y="144"/>
                  </a:lnTo>
                  <a:lnTo>
                    <a:pt x="6" y="147"/>
                  </a:lnTo>
                  <a:lnTo>
                    <a:pt x="1" y="152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3" y="170"/>
                  </a:lnTo>
                  <a:lnTo>
                    <a:pt x="7" y="175"/>
                  </a:lnTo>
                  <a:lnTo>
                    <a:pt x="13" y="177"/>
                  </a:lnTo>
                  <a:lnTo>
                    <a:pt x="269" y="210"/>
                  </a:lnTo>
                  <a:lnTo>
                    <a:pt x="290" y="315"/>
                  </a:lnTo>
                  <a:lnTo>
                    <a:pt x="292" y="321"/>
                  </a:lnTo>
                  <a:lnTo>
                    <a:pt x="296" y="326"/>
                  </a:lnTo>
                  <a:lnTo>
                    <a:pt x="303" y="327"/>
                  </a:lnTo>
                  <a:lnTo>
                    <a:pt x="309" y="327"/>
                  </a:lnTo>
                  <a:lnTo>
                    <a:pt x="315" y="326"/>
                  </a:lnTo>
                  <a:lnTo>
                    <a:pt x="320" y="321"/>
                  </a:lnTo>
                  <a:lnTo>
                    <a:pt x="323" y="315"/>
                  </a:lnTo>
                  <a:lnTo>
                    <a:pt x="323" y="309"/>
                  </a:lnTo>
                  <a:lnTo>
                    <a:pt x="301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11"/>
            <p:cNvSpPr>
              <a:spLocks/>
            </p:cNvSpPr>
            <p:nvPr/>
          </p:nvSpPr>
          <p:spPr bwMode="auto">
            <a:xfrm>
              <a:off x="2179" y="3018"/>
              <a:ext cx="923" cy="1124"/>
            </a:xfrm>
            <a:custGeom>
              <a:avLst/>
              <a:gdLst>
                <a:gd name="T0" fmla="*/ 115 w 1844"/>
                <a:gd name="T1" fmla="*/ 61 h 2249"/>
                <a:gd name="T2" fmla="*/ 115 w 1844"/>
                <a:gd name="T3" fmla="*/ 61 h 2249"/>
                <a:gd name="T4" fmla="*/ 114 w 1844"/>
                <a:gd name="T5" fmla="*/ 61 h 2249"/>
                <a:gd name="T6" fmla="*/ 114 w 1844"/>
                <a:gd name="T7" fmla="*/ 61 h 2249"/>
                <a:gd name="T8" fmla="*/ 114 w 1844"/>
                <a:gd name="T9" fmla="*/ 62 h 2249"/>
                <a:gd name="T10" fmla="*/ 114 w 1844"/>
                <a:gd name="T11" fmla="*/ 69 h 2249"/>
                <a:gd name="T12" fmla="*/ 112 w 1844"/>
                <a:gd name="T13" fmla="*/ 76 h 2249"/>
                <a:gd name="T14" fmla="*/ 108 w 1844"/>
                <a:gd name="T15" fmla="*/ 82 h 2249"/>
                <a:gd name="T16" fmla="*/ 104 w 1844"/>
                <a:gd name="T17" fmla="*/ 88 h 2249"/>
                <a:gd name="T18" fmla="*/ 100 w 1844"/>
                <a:gd name="T19" fmla="*/ 93 h 2249"/>
                <a:gd name="T20" fmla="*/ 96 w 1844"/>
                <a:gd name="T21" fmla="*/ 97 h 2249"/>
                <a:gd name="T22" fmla="*/ 93 w 1844"/>
                <a:gd name="T23" fmla="*/ 99 h 2249"/>
                <a:gd name="T24" fmla="*/ 92 w 1844"/>
                <a:gd name="T25" fmla="*/ 100 h 2249"/>
                <a:gd name="T26" fmla="*/ 98 w 1844"/>
                <a:gd name="T27" fmla="*/ 130 h 2249"/>
                <a:gd name="T28" fmla="*/ 44 w 1844"/>
                <a:gd name="T29" fmla="*/ 118 h 2249"/>
                <a:gd name="T30" fmla="*/ 17 w 1844"/>
                <a:gd name="T31" fmla="*/ 75 h 2249"/>
                <a:gd name="T32" fmla="*/ 22 w 1844"/>
                <a:gd name="T33" fmla="*/ 31 h 2249"/>
                <a:gd name="T34" fmla="*/ 18 w 1844"/>
                <a:gd name="T35" fmla="*/ 12 h 2249"/>
                <a:gd name="T36" fmla="*/ 21 w 1844"/>
                <a:gd name="T37" fmla="*/ 11 h 2249"/>
                <a:gd name="T38" fmla="*/ 24 w 1844"/>
                <a:gd name="T39" fmla="*/ 9 h 2249"/>
                <a:gd name="T40" fmla="*/ 29 w 1844"/>
                <a:gd name="T41" fmla="*/ 7 h 2249"/>
                <a:gd name="T42" fmla="*/ 34 w 1844"/>
                <a:gd name="T43" fmla="*/ 5 h 2249"/>
                <a:gd name="T44" fmla="*/ 41 w 1844"/>
                <a:gd name="T45" fmla="*/ 3 h 2249"/>
                <a:gd name="T46" fmla="*/ 47 w 1844"/>
                <a:gd name="T47" fmla="*/ 2 h 2249"/>
                <a:gd name="T48" fmla="*/ 54 w 1844"/>
                <a:gd name="T49" fmla="*/ 1 h 2249"/>
                <a:gd name="T50" fmla="*/ 57 w 1844"/>
                <a:gd name="T51" fmla="*/ 0 h 2249"/>
                <a:gd name="T52" fmla="*/ 50 w 1844"/>
                <a:gd name="T53" fmla="*/ 0 h 2249"/>
                <a:gd name="T54" fmla="*/ 42 w 1844"/>
                <a:gd name="T55" fmla="*/ 1 h 2249"/>
                <a:gd name="T56" fmla="*/ 35 w 1844"/>
                <a:gd name="T57" fmla="*/ 3 h 2249"/>
                <a:gd name="T58" fmla="*/ 29 w 1844"/>
                <a:gd name="T59" fmla="*/ 5 h 2249"/>
                <a:gd name="T60" fmla="*/ 24 w 1844"/>
                <a:gd name="T61" fmla="*/ 8 h 2249"/>
                <a:gd name="T62" fmla="*/ 20 w 1844"/>
                <a:gd name="T63" fmla="*/ 10 h 2249"/>
                <a:gd name="T64" fmla="*/ 17 w 1844"/>
                <a:gd name="T65" fmla="*/ 11 h 2249"/>
                <a:gd name="T66" fmla="*/ 16 w 1844"/>
                <a:gd name="T67" fmla="*/ 12 h 2249"/>
                <a:gd name="T68" fmla="*/ 20 w 1844"/>
                <a:gd name="T69" fmla="*/ 30 h 2249"/>
                <a:gd name="T70" fmla="*/ 15 w 1844"/>
                <a:gd name="T71" fmla="*/ 76 h 2249"/>
                <a:gd name="T72" fmla="*/ 42 w 1844"/>
                <a:gd name="T73" fmla="*/ 119 h 2249"/>
                <a:gd name="T74" fmla="*/ 100 w 1844"/>
                <a:gd name="T75" fmla="*/ 132 h 2249"/>
                <a:gd name="T76" fmla="*/ 94 w 1844"/>
                <a:gd name="T77" fmla="*/ 101 h 2249"/>
                <a:gd name="T78" fmla="*/ 97 w 1844"/>
                <a:gd name="T79" fmla="*/ 98 h 2249"/>
                <a:gd name="T80" fmla="*/ 100 w 1844"/>
                <a:gd name="T81" fmla="*/ 95 h 2249"/>
                <a:gd name="T82" fmla="*/ 105 w 1844"/>
                <a:gd name="T83" fmla="*/ 90 h 2249"/>
                <a:gd name="T84" fmla="*/ 109 w 1844"/>
                <a:gd name="T85" fmla="*/ 85 h 2249"/>
                <a:gd name="T86" fmla="*/ 112 w 1844"/>
                <a:gd name="T87" fmla="*/ 79 h 2249"/>
                <a:gd name="T88" fmla="*/ 115 w 1844"/>
                <a:gd name="T89" fmla="*/ 72 h 2249"/>
                <a:gd name="T90" fmla="*/ 116 w 1844"/>
                <a:gd name="T91" fmla="*/ 65 h 22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44" h="2249">
                  <a:moveTo>
                    <a:pt x="1839" y="988"/>
                  </a:moveTo>
                  <a:lnTo>
                    <a:pt x="1838" y="983"/>
                  </a:lnTo>
                  <a:lnTo>
                    <a:pt x="1835" y="980"/>
                  </a:lnTo>
                  <a:lnTo>
                    <a:pt x="1830" y="978"/>
                  </a:lnTo>
                  <a:lnTo>
                    <a:pt x="1824" y="978"/>
                  </a:lnTo>
                  <a:lnTo>
                    <a:pt x="1819" y="980"/>
                  </a:lnTo>
                  <a:lnTo>
                    <a:pt x="1816" y="983"/>
                  </a:lnTo>
                  <a:lnTo>
                    <a:pt x="1815" y="988"/>
                  </a:lnTo>
                  <a:lnTo>
                    <a:pt x="1813" y="992"/>
                  </a:lnTo>
                  <a:lnTo>
                    <a:pt x="1818" y="1051"/>
                  </a:lnTo>
                  <a:lnTo>
                    <a:pt x="1813" y="1108"/>
                  </a:lnTo>
                  <a:lnTo>
                    <a:pt x="1799" y="1165"/>
                  </a:lnTo>
                  <a:lnTo>
                    <a:pt x="1779" y="1220"/>
                  </a:lnTo>
                  <a:lnTo>
                    <a:pt x="1755" y="1272"/>
                  </a:lnTo>
                  <a:lnTo>
                    <a:pt x="1724" y="1325"/>
                  </a:lnTo>
                  <a:lnTo>
                    <a:pt x="1692" y="1372"/>
                  </a:lnTo>
                  <a:lnTo>
                    <a:pt x="1656" y="1418"/>
                  </a:lnTo>
                  <a:lnTo>
                    <a:pt x="1621" y="1460"/>
                  </a:lnTo>
                  <a:lnTo>
                    <a:pt x="1586" y="1497"/>
                  </a:lnTo>
                  <a:lnTo>
                    <a:pt x="1553" y="1531"/>
                  </a:lnTo>
                  <a:lnTo>
                    <a:pt x="1523" y="1558"/>
                  </a:lnTo>
                  <a:lnTo>
                    <a:pt x="1498" y="1581"/>
                  </a:lnTo>
                  <a:lnTo>
                    <a:pt x="1478" y="1598"/>
                  </a:lnTo>
                  <a:lnTo>
                    <a:pt x="1464" y="1609"/>
                  </a:lnTo>
                  <a:lnTo>
                    <a:pt x="1459" y="1614"/>
                  </a:lnTo>
                  <a:lnTo>
                    <a:pt x="1452" y="1620"/>
                  </a:lnTo>
                  <a:lnTo>
                    <a:pt x="1567" y="2095"/>
                  </a:lnTo>
                  <a:lnTo>
                    <a:pt x="740" y="2220"/>
                  </a:lnTo>
                  <a:lnTo>
                    <a:pt x="689" y="1889"/>
                  </a:lnTo>
                  <a:lnTo>
                    <a:pt x="186" y="1826"/>
                  </a:lnTo>
                  <a:lnTo>
                    <a:pt x="269" y="1212"/>
                  </a:lnTo>
                  <a:lnTo>
                    <a:pt x="35" y="1131"/>
                  </a:lnTo>
                  <a:lnTo>
                    <a:pt x="346" y="497"/>
                  </a:lnTo>
                  <a:lnTo>
                    <a:pt x="275" y="212"/>
                  </a:lnTo>
                  <a:lnTo>
                    <a:pt x="287" y="205"/>
                  </a:lnTo>
                  <a:lnTo>
                    <a:pt x="304" y="195"/>
                  </a:lnTo>
                  <a:lnTo>
                    <a:pt x="327" y="185"/>
                  </a:lnTo>
                  <a:lnTo>
                    <a:pt x="354" y="171"/>
                  </a:lnTo>
                  <a:lnTo>
                    <a:pt x="384" y="155"/>
                  </a:lnTo>
                  <a:lnTo>
                    <a:pt x="420" y="140"/>
                  </a:lnTo>
                  <a:lnTo>
                    <a:pt x="458" y="123"/>
                  </a:lnTo>
                  <a:lnTo>
                    <a:pt x="500" y="106"/>
                  </a:lnTo>
                  <a:lnTo>
                    <a:pt x="544" y="91"/>
                  </a:lnTo>
                  <a:lnTo>
                    <a:pt x="592" y="76"/>
                  </a:lnTo>
                  <a:lnTo>
                    <a:pt x="641" y="62"/>
                  </a:lnTo>
                  <a:lnTo>
                    <a:pt x="692" y="49"/>
                  </a:lnTo>
                  <a:lnTo>
                    <a:pt x="746" y="39"/>
                  </a:lnTo>
                  <a:lnTo>
                    <a:pt x="800" y="31"/>
                  </a:lnTo>
                  <a:lnTo>
                    <a:pt x="855" y="26"/>
                  </a:lnTo>
                  <a:lnTo>
                    <a:pt x="910" y="25"/>
                  </a:lnTo>
                  <a:lnTo>
                    <a:pt x="910" y="0"/>
                  </a:lnTo>
                  <a:lnTo>
                    <a:pt x="847" y="2"/>
                  </a:lnTo>
                  <a:lnTo>
                    <a:pt x="786" y="8"/>
                  </a:lnTo>
                  <a:lnTo>
                    <a:pt x="726" y="17"/>
                  </a:lnTo>
                  <a:lnTo>
                    <a:pt x="667" y="29"/>
                  </a:lnTo>
                  <a:lnTo>
                    <a:pt x="610" y="43"/>
                  </a:lnTo>
                  <a:lnTo>
                    <a:pt x="557" y="60"/>
                  </a:lnTo>
                  <a:lnTo>
                    <a:pt x="506" y="79"/>
                  </a:lnTo>
                  <a:lnTo>
                    <a:pt x="458" y="95"/>
                  </a:lnTo>
                  <a:lnTo>
                    <a:pt x="415" y="114"/>
                  </a:lnTo>
                  <a:lnTo>
                    <a:pt x="375" y="132"/>
                  </a:lnTo>
                  <a:lnTo>
                    <a:pt x="340" y="149"/>
                  </a:lnTo>
                  <a:lnTo>
                    <a:pt x="310" y="163"/>
                  </a:lnTo>
                  <a:lnTo>
                    <a:pt x="287" y="177"/>
                  </a:lnTo>
                  <a:lnTo>
                    <a:pt x="269" y="186"/>
                  </a:lnTo>
                  <a:lnTo>
                    <a:pt x="258" y="192"/>
                  </a:lnTo>
                  <a:lnTo>
                    <a:pt x="254" y="195"/>
                  </a:lnTo>
                  <a:lnTo>
                    <a:pt x="246" y="202"/>
                  </a:lnTo>
                  <a:lnTo>
                    <a:pt x="318" y="494"/>
                  </a:lnTo>
                  <a:lnTo>
                    <a:pt x="0" y="1146"/>
                  </a:lnTo>
                  <a:lnTo>
                    <a:pt x="240" y="1231"/>
                  </a:lnTo>
                  <a:lnTo>
                    <a:pt x="157" y="1848"/>
                  </a:lnTo>
                  <a:lnTo>
                    <a:pt x="667" y="1912"/>
                  </a:lnTo>
                  <a:lnTo>
                    <a:pt x="720" y="2249"/>
                  </a:lnTo>
                  <a:lnTo>
                    <a:pt x="1598" y="2117"/>
                  </a:lnTo>
                  <a:lnTo>
                    <a:pt x="1481" y="1629"/>
                  </a:lnTo>
                  <a:lnTo>
                    <a:pt x="1495" y="1618"/>
                  </a:lnTo>
                  <a:lnTo>
                    <a:pt x="1515" y="1601"/>
                  </a:lnTo>
                  <a:lnTo>
                    <a:pt x="1539" y="1580"/>
                  </a:lnTo>
                  <a:lnTo>
                    <a:pt x="1567" y="1554"/>
                  </a:lnTo>
                  <a:lnTo>
                    <a:pt x="1598" y="1523"/>
                  </a:lnTo>
                  <a:lnTo>
                    <a:pt x="1632" y="1488"/>
                  </a:lnTo>
                  <a:lnTo>
                    <a:pt x="1666" y="1449"/>
                  </a:lnTo>
                  <a:lnTo>
                    <a:pt x="1699" y="1408"/>
                  </a:lnTo>
                  <a:lnTo>
                    <a:pt x="1732" y="1363"/>
                  </a:lnTo>
                  <a:lnTo>
                    <a:pt x="1763" y="1314"/>
                  </a:lnTo>
                  <a:lnTo>
                    <a:pt x="1789" y="1265"/>
                  </a:lnTo>
                  <a:lnTo>
                    <a:pt x="1812" y="1212"/>
                  </a:lnTo>
                  <a:lnTo>
                    <a:pt x="1829" y="1157"/>
                  </a:lnTo>
                  <a:lnTo>
                    <a:pt x="1841" y="1101"/>
                  </a:lnTo>
                  <a:lnTo>
                    <a:pt x="1844" y="1045"/>
                  </a:lnTo>
                  <a:lnTo>
                    <a:pt x="1839" y="9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91344" y="525236"/>
            <a:ext cx="152400" cy="152400"/>
            <a:chOff x="2452" y="2971"/>
            <a:chExt cx="476" cy="476"/>
          </a:xfrm>
        </p:grpSpPr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2452" y="2971"/>
              <a:ext cx="476" cy="476"/>
            </a:xfrm>
            <a:custGeom>
              <a:avLst/>
              <a:gdLst>
                <a:gd name="T0" fmla="*/ 48 w 952"/>
                <a:gd name="T1" fmla="*/ 44 h 952"/>
                <a:gd name="T2" fmla="*/ 47 w 952"/>
                <a:gd name="T3" fmla="*/ 45 h 952"/>
                <a:gd name="T4" fmla="*/ 45 w 952"/>
                <a:gd name="T5" fmla="*/ 46 h 952"/>
                <a:gd name="T6" fmla="*/ 48 w 952"/>
                <a:gd name="T7" fmla="*/ 54 h 952"/>
                <a:gd name="T8" fmla="*/ 33 w 952"/>
                <a:gd name="T9" fmla="*/ 52 h 952"/>
                <a:gd name="T10" fmla="*/ 32 w 952"/>
                <a:gd name="T11" fmla="*/ 52 h 952"/>
                <a:gd name="T12" fmla="*/ 32 w 952"/>
                <a:gd name="T13" fmla="*/ 52 h 952"/>
                <a:gd name="T14" fmla="*/ 31 w 952"/>
                <a:gd name="T15" fmla="*/ 52 h 952"/>
                <a:gd name="T16" fmla="*/ 30 w 952"/>
                <a:gd name="T17" fmla="*/ 52 h 952"/>
                <a:gd name="T18" fmla="*/ 29 w 952"/>
                <a:gd name="T19" fmla="*/ 52 h 952"/>
                <a:gd name="T20" fmla="*/ 14 w 952"/>
                <a:gd name="T21" fmla="*/ 56 h 952"/>
                <a:gd name="T22" fmla="*/ 17 w 952"/>
                <a:gd name="T23" fmla="*/ 47 h 952"/>
                <a:gd name="T24" fmla="*/ 16 w 952"/>
                <a:gd name="T25" fmla="*/ 46 h 952"/>
                <a:gd name="T26" fmla="*/ 15 w 952"/>
                <a:gd name="T27" fmla="*/ 45 h 952"/>
                <a:gd name="T28" fmla="*/ 6 w 952"/>
                <a:gd name="T29" fmla="*/ 49 h 952"/>
                <a:gd name="T30" fmla="*/ 9 w 952"/>
                <a:gd name="T31" fmla="*/ 33 h 952"/>
                <a:gd name="T32" fmla="*/ 9 w 952"/>
                <a:gd name="T33" fmla="*/ 32 h 952"/>
                <a:gd name="T34" fmla="*/ 9 w 952"/>
                <a:gd name="T35" fmla="*/ 31 h 952"/>
                <a:gd name="T36" fmla="*/ 9 w 952"/>
                <a:gd name="T37" fmla="*/ 29 h 952"/>
                <a:gd name="T38" fmla="*/ 5 w 952"/>
                <a:gd name="T39" fmla="*/ 14 h 952"/>
                <a:gd name="T40" fmla="*/ 13 w 952"/>
                <a:gd name="T41" fmla="*/ 17 h 952"/>
                <a:gd name="T42" fmla="*/ 14 w 952"/>
                <a:gd name="T43" fmla="*/ 16 h 952"/>
                <a:gd name="T44" fmla="*/ 15 w 952"/>
                <a:gd name="T45" fmla="*/ 15 h 952"/>
                <a:gd name="T46" fmla="*/ 12 w 952"/>
                <a:gd name="T47" fmla="*/ 6 h 952"/>
                <a:gd name="T48" fmla="*/ 27 w 952"/>
                <a:gd name="T49" fmla="*/ 9 h 952"/>
                <a:gd name="T50" fmla="*/ 28 w 952"/>
                <a:gd name="T51" fmla="*/ 9 h 952"/>
                <a:gd name="T52" fmla="*/ 29 w 952"/>
                <a:gd name="T53" fmla="*/ 9 h 952"/>
                <a:gd name="T54" fmla="*/ 30 w 952"/>
                <a:gd name="T55" fmla="*/ 9 h 952"/>
                <a:gd name="T56" fmla="*/ 30 w 952"/>
                <a:gd name="T57" fmla="*/ 9 h 952"/>
                <a:gd name="T58" fmla="*/ 31 w 952"/>
                <a:gd name="T59" fmla="*/ 9 h 952"/>
                <a:gd name="T60" fmla="*/ 46 w 952"/>
                <a:gd name="T61" fmla="*/ 5 h 952"/>
                <a:gd name="T62" fmla="*/ 44 w 952"/>
                <a:gd name="T63" fmla="*/ 13 h 952"/>
                <a:gd name="T64" fmla="*/ 45 w 952"/>
                <a:gd name="T65" fmla="*/ 14 h 952"/>
                <a:gd name="T66" fmla="*/ 46 w 952"/>
                <a:gd name="T67" fmla="*/ 15 h 952"/>
                <a:gd name="T68" fmla="*/ 54 w 952"/>
                <a:gd name="T69" fmla="*/ 12 h 952"/>
                <a:gd name="T70" fmla="*/ 52 w 952"/>
                <a:gd name="T71" fmla="*/ 27 h 952"/>
                <a:gd name="T72" fmla="*/ 52 w 952"/>
                <a:gd name="T73" fmla="*/ 28 h 952"/>
                <a:gd name="T74" fmla="*/ 52 w 952"/>
                <a:gd name="T75" fmla="*/ 30 h 952"/>
                <a:gd name="T76" fmla="*/ 52 w 952"/>
                <a:gd name="T77" fmla="*/ 31 h 952"/>
                <a:gd name="T78" fmla="*/ 56 w 952"/>
                <a:gd name="T79" fmla="*/ 46 h 9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2" h="952">
                  <a:moveTo>
                    <a:pt x="760" y="689"/>
                  </a:moveTo>
                  <a:lnTo>
                    <a:pt x="756" y="695"/>
                  </a:lnTo>
                  <a:lnTo>
                    <a:pt x="748" y="706"/>
                  </a:lnTo>
                  <a:lnTo>
                    <a:pt x="739" y="715"/>
                  </a:lnTo>
                  <a:lnTo>
                    <a:pt x="729" y="726"/>
                  </a:lnTo>
                  <a:lnTo>
                    <a:pt x="719" y="735"/>
                  </a:lnTo>
                  <a:lnTo>
                    <a:pt x="712" y="740"/>
                  </a:lnTo>
                  <a:lnTo>
                    <a:pt x="768" y="857"/>
                  </a:lnTo>
                  <a:lnTo>
                    <a:pt x="582" y="944"/>
                  </a:lnTo>
                  <a:lnTo>
                    <a:pt x="526" y="826"/>
                  </a:lnTo>
                  <a:lnTo>
                    <a:pt x="517" y="826"/>
                  </a:lnTo>
                  <a:lnTo>
                    <a:pt x="511" y="826"/>
                  </a:lnTo>
                  <a:lnTo>
                    <a:pt x="505" y="827"/>
                  </a:lnTo>
                  <a:lnTo>
                    <a:pt x="499" y="827"/>
                  </a:lnTo>
                  <a:lnTo>
                    <a:pt x="492" y="827"/>
                  </a:lnTo>
                  <a:lnTo>
                    <a:pt x="485" y="827"/>
                  </a:lnTo>
                  <a:lnTo>
                    <a:pt x="479" y="827"/>
                  </a:lnTo>
                  <a:lnTo>
                    <a:pt x="472" y="827"/>
                  </a:lnTo>
                  <a:lnTo>
                    <a:pt x="466" y="827"/>
                  </a:lnTo>
                  <a:lnTo>
                    <a:pt x="459" y="827"/>
                  </a:lnTo>
                  <a:lnTo>
                    <a:pt x="413" y="952"/>
                  </a:lnTo>
                  <a:lnTo>
                    <a:pt x="219" y="883"/>
                  </a:lnTo>
                  <a:lnTo>
                    <a:pt x="266" y="755"/>
                  </a:lnTo>
                  <a:lnTo>
                    <a:pt x="259" y="749"/>
                  </a:lnTo>
                  <a:lnTo>
                    <a:pt x="251" y="741"/>
                  </a:lnTo>
                  <a:lnTo>
                    <a:pt x="242" y="734"/>
                  </a:lnTo>
                  <a:lnTo>
                    <a:pt x="233" y="726"/>
                  </a:lnTo>
                  <a:lnTo>
                    <a:pt x="225" y="717"/>
                  </a:lnTo>
                  <a:lnTo>
                    <a:pt x="219" y="710"/>
                  </a:lnTo>
                  <a:lnTo>
                    <a:pt x="96" y="769"/>
                  </a:lnTo>
                  <a:lnTo>
                    <a:pt x="8" y="583"/>
                  </a:lnTo>
                  <a:lnTo>
                    <a:pt x="136" y="523"/>
                  </a:lnTo>
                  <a:lnTo>
                    <a:pt x="134" y="515"/>
                  </a:lnTo>
                  <a:lnTo>
                    <a:pt x="133" y="504"/>
                  </a:lnTo>
                  <a:lnTo>
                    <a:pt x="133" y="492"/>
                  </a:lnTo>
                  <a:lnTo>
                    <a:pt x="133" y="481"/>
                  </a:lnTo>
                  <a:lnTo>
                    <a:pt x="133" y="471"/>
                  </a:lnTo>
                  <a:lnTo>
                    <a:pt x="133" y="461"/>
                  </a:lnTo>
                  <a:lnTo>
                    <a:pt x="0" y="414"/>
                  </a:lnTo>
                  <a:lnTo>
                    <a:pt x="71" y="220"/>
                  </a:lnTo>
                  <a:lnTo>
                    <a:pt x="200" y="267"/>
                  </a:lnTo>
                  <a:lnTo>
                    <a:pt x="206" y="261"/>
                  </a:lnTo>
                  <a:lnTo>
                    <a:pt x="214" y="252"/>
                  </a:lnTo>
                  <a:lnTo>
                    <a:pt x="222" y="244"/>
                  </a:lnTo>
                  <a:lnTo>
                    <a:pt x="229" y="235"/>
                  </a:lnTo>
                  <a:lnTo>
                    <a:pt x="237" y="227"/>
                  </a:lnTo>
                  <a:lnTo>
                    <a:pt x="242" y="221"/>
                  </a:lnTo>
                  <a:lnTo>
                    <a:pt x="185" y="95"/>
                  </a:lnTo>
                  <a:lnTo>
                    <a:pt x="369" y="8"/>
                  </a:lnTo>
                  <a:lnTo>
                    <a:pt x="428" y="132"/>
                  </a:lnTo>
                  <a:lnTo>
                    <a:pt x="436" y="131"/>
                  </a:lnTo>
                  <a:lnTo>
                    <a:pt x="442" y="131"/>
                  </a:lnTo>
                  <a:lnTo>
                    <a:pt x="448" y="129"/>
                  </a:lnTo>
                  <a:lnTo>
                    <a:pt x="454" y="129"/>
                  </a:lnTo>
                  <a:lnTo>
                    <a:pt x="460" y="129"/>
                  </a:lnTo>
                  <a:lnTo>
                    <a:pt x="466" y="129"/>
                  </a:lnTo>
                  <a:lnTo>
                    <a:pt x="471" y="129"/>
                  </a:lnTo>
                  <a:lnTo>
                    <a:pt x="477" y="129"/>
                  </a:lnTo>
                  <a:lnTo>
                    <a:pt x="483" y="129"/>
                  </a:lnTo>
                  <a:lnTo>
                    <a:pt x="492" y="129"/>
                  </a:lnTo>
                  <a:lnTo>
                    <a:pt x="539" y="0"/>
                  </a:lnTo>
                  <a:lnTo>
                    <a:pt x="732" y="71"/>
                  </a:lnTo>
                  <a:lnTo>
                    <a:pt x="686" y="195"/>
                  </a:lnTo>
                  <a:lnTo>
                    <a:pt x="692" y="200"/>
                  </a:lnTo>
                  <a:lnTo>
                    <a:pt x="703" y="207"/>
                  </a:lnTo>
                  <a:lnTo>
                    <a:pt x="712" y="217"/>
                  </a:lnTo>
                  <a:lnTo>
                    <a:pt x="722" y="224"/>
                  </a:lnTo>
                  <a:lnTo>
                    <a:pt x="731" y="234"/>
                  </a:lnTo>
                  <a:lnTo>
                    <a:pt x="737" y="240"/>
                  </a:lnTo>
                  <a:lnTo>
                    <a:pt x="857" y="184"/>
                  </a:lnTo>
                  <a:lnTo>
                    <a:pt x="943" y="371"/>
                  </a:lnTo>
                  <a:lnTo>
                    <a:pt x="826" y="426"/>
                  </a:lnTo>
                  <a:lnTo>
                    <a:pt x="828" y="434"/>
                  </a:lnTo>
                  <a:lnTo>
                    <a:pt x="829" y="446"/>
                  </a:lnTo>
                  <a:lnTo>
                    <a:pt x="829" y="460"/>
                  </a:lnTo>
                  <a:lnTo>
                    <a:pt x="831" y="474"/>
                  </a:lnTo>
                  <a:lnTo>
                    <a:pt x="831" y="487"/>
                  </a:lnTo>
                  <a:lnTo>
                    <a:pt x="831" y="495"/>
                  </a:lnTo>
                  <a:lnTo>
                    <a:pt x="952" y="538"/>
                  </a:lnTo>
                  <a:lnTo>
                    <a:pt x="882" y="732"/>
                  </a:lnTo>
                  <a:lnTo>
                    <a:pt x="760" y="689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619" y="3138"/>
              <a:ext cx="146" cy="146"/>
            </a:xfrm>
            <a:custGeom>
              <a:avLst/>
              <a:gdLst>
                <a:gd name="T0" fmla="*/ 13 w 290"/>
                <a:gd name="T1" fmla="*/ 18 h 292"/>
                <a:gd name="T2" fmla="*/ 15 w 290"/>
                <a:gd name="T3" fmla="*/ 17 h 292"/>
                <a:gd name="T4" fmla="*/ 16 w 290"/>
                <a:gd name="T5" fmla="*/ 16 h 292"/>
                <a:gd name="T6" fmla="*/ 17 w 290"/>
                <a:gd name="T7" fmla="*/ 14 h 292"/>
                <a:gd name="T8" fmla="*/ 18 w 290"/>
                <a:gd name="T9" fmla="*/ 13 h 292"/>
                <a:gd name="T10" fmla="*/ 19 w 290"/>
                <a:gd name="T11" fmla="*/ 11 h 292"/>
                <a:gd name="T12" fmla="*/ 19 w 290"/>
                <a:gd name="T13" fmla="*/ 9 h 292"/>
                <a:gd name="T14" fmla="*/ 18 w 290"/>
                <a:gd name="T15" fmla="*/ 7 h 292"/>
                <a:gd name="T16" fmla="*/ 18 w 290"/>
                <a:gd name="T17" fmla="*/ 6 h 292"/>
                <a:gd name="T18" fmla="*/ 17 w 290"/>
                <a:gd name="T19" fmla="*/ 4 h 292"/>
                <a:gd name="T20" fmla="*/ 16 w 290"/>
                <a:gd name="T21" fmla="*/ 3 h 292"/>
                <a:gd name="T22" fmla="*/ 14 w 290"/>
                <a:gd name="T23" fmla="*/ 2 h 292"/>
                <a:gd name="T24" fmla="*/ 13 w 290"/>
                <a:gd name="T25" fmla="*/ 1 h 292"/>
                <a:gd name="T26" fmla="*/ 11 w 290"/>
                <a:gd name="T27" fmla="*/ 1 h 292"/>
                <a:gd name="T28" fmla="*/ 9 w 290"/>
                <a:gd name="T29" fmla="*/ 0 h 292"/>
                <a:gd name="T30" fmla="*/ 7 w 290"/>
                <a:gd name="T31" fmla="*/ 1 h 292"/>
                <a:gd name="T32" fmla="*/ 6 w 290"/>
                <a:gd name="T33" fmla="*/ 1 h 292"/>
                <a:gd name="T34" fmla="*/ 4 w 290"/>
                <a:gd name="T35" fmla="*/ 2 h 292"/>
                <a:gd name="T36" fmla="*/ 3 w 290"/>
                <a:gd name="T37" fmla="*/ 4 h 292"/>
                <a:gd name="T38" fmla="*/ 2 w 290"/>
                <a:gd name="T39" fmla="*/ 5 h 292"/>
                <a:gd name="T40" fmla="*/ 1 w 290"/>
                <a:gd name="T41" fmla="*/ 7 h 292"/>
                <a:gd name="T42" fmla="*/ 1 w 290"/>
                <a:gd name="T43" fmla="*/ 8 h 292"/>
                <a:gd name="T44" fmla="*/ 0 w 290"/>
                <a:gd name="T45" fmla="*/ 10 h 292"/>
                <a:gd name="T46" fmla="*/ 1 w 290"/>
                <a:gd name="T47" fmla="*/ 12 h 292"/>
                <a:gd name="T48" fmla="*/ 1 w 290"/>
                <a:gd name="T49" fmla="*/ 13 h 292"/>
                <a:gd name="T50" fmla="*/ 2 w 290"/>
                <a:gd name="T51" fmla="*/ 15 h 292"/>
                <a:gd name="T52" fmla="*/ 3 w 290"/>
                <a:gd name="T53" fmla="*/ 16 h 292"/>
                <a:gd name="T54" fmla="*/ 5 w 290"/>
                <a:gd name="T55" fmla="*/ 17 h 292"/>
                <a:gd name="T56" fmla="*/ 6 w 290"/>
                <a:gd name="T57" fmla="*/ 18 h 292"/>
                <a:gd name="T58" fmla="*/ 8 w 290"/>
                <a:gd name="T59" fmla="*/ 19 h 292"/>
                <a:gd name="T60" fmla="*/ 10 w 290"/>
                <a:gd name="T61" fmla="*/ 19 h 292"/>
                <a:gd name="T62" fmla="*/ 12 w 290"/>
                <a:gd name="T63" fmla="*/ 18 h 292"/>
                <a:gd name="T64" fmla="*/ 13 w 290"/>
                <a:gd name="T65" fmla="*/ 18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292">
                  <a:moveTo>
                    <a:pt x="207" y="279"/>
                  </a:moveTo>
                  <a:lnTo>
                    <a:pt x="232" y="263"/>
                  </a:lnTo>
                  <a:lnTo>
                    <a:pt x="253" y="245"/>
                  </a:lnTo>
                  <a:lnTo>
                    <a:pt x="270" y="222"/>
                  </a:lnTo>
                  <a:lnTo>
                    <a:pt x="281" y="195"/>
                  </a:lnTo>
                  <a:lnTo>
                    <a:pt x="289" y="169"/>
                  </a:lnTo>
                  <a:lnTo>
                    <a:pt x="290" y="140"/>
                  </a:lnTo>
                  <a:lnTo>
                    <a:pt x="286" y="112"/>
                  </a:lnTo>
                  <a:lnTo>
                    <a:pt x="276" y="85"/>
                  </a:lnTo>
                  <a:lnTo>
                    <a:pt x="261" y="60"/>
                  </a:lnTo>
                  <a:lnTo>
                    <a:pt x="243" y="39"/>
                  </a:lnTo>
                  <a:lnTo>
                    <a:pt x="220" y="22"/>
                  </a:lnTo>
                  <a:lnTo>
                    <a:pt x="193" y="9"/>
                  </a:lnTo>
                  <a:lnTo>
                    <a:pt x="167" y="2"/>
                  </a:lnTo>
                  <a:lnTo>
                    <a:pt x="138" y="0"/>
                  </a:lnTo>
                  <a:lnTo>
                    <a:pt x="110" y="5"/>
                  </a:lnTo>
                  <a:lnTo>
                    <a:pt x="83" y="14"/>
                  </a:lnTo>
                  <a:lnTo>
                    <a:pt x="58" y="29"/>
                  </a:lnTo>
                  <a:lnTo>
                    <a:pt x="37" y="49"/>
                  </a:lnTo>
                  <a:lnTo>
                    <a:pt x="20" y="72"/>
                  </a:lnTo>
                  <a:lnTo>
                    <a:pt x="7" y="97"/>
                  </a:lnTo>
                  <a:lnTo>
                    <a:pt x="1" y="125"/>
                  </a:lnTo>
                  <a:lnTo>
                    <a:pt x="0" y="152"/>
                  </a:lnTo>
                  <a:lnTo>
                    <a:pt x="3" y="180"/>
                  </a:lnTo>
                  <a:lnTo>
                    <a:pt x="13" y="208"/>
                  </a:lnTo>
                  <a:lnTo>
                    <a:pt x="29" y="234"/>
                  </a:lnTo>
                  <a:lnTo>
                    <a:pt x="47" y="255"/>
                  </a:lnTo>
                  <a:lnTo>
                    <a:pt x="70" y="271"/>
                  </a:lnTo>
                  <a:lnTo>
                    <a:pt x="95" y="283"/>
                  </a:lnTo>
                  <a:lnTo>
                    <a:pt x="123" y="291"/>
                  </a:lnTo>
                  <a:lnTo>
                    <a:pt x="150" y="292"/>
                  </a:lnTo>
                  <a:lnTo>
                    <a:pt x="180" y="288"/>
                  </a:lnTo>
                  <a:lnTo>
                    <a:pt x="207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67540" y="644978"/>
            <a:ext cx="152400" cy="152400"/>
            <a:chOff x="928" y="2970"/>
            <a:chExt cx="382" cy="382"/>
          </a:xfrm>
        </p:grpSpPr>
        <p:sp>
          <p:nvSpPr>
            <p:cNvPr id="7179" name="Freeform 16"/>
            <p:cNvSpPr>
              <a:spLocks/>
            </p:cNvSpPr>
            <p:nvPr/>
          </p:nvSpPr>
          <p:spPr bwMode="auto">
            <a:xfrm>
              <a:off x="928" y="2970"/>
              <a:ext cx="382" cy="382"/>
            </a:xfrm>
            <a:custGeom>
              <a:avLst/>
              <a:gdLst>
                <a:gd name="T0" fmla="*/ 36 w 765"/>
                <a:gd name="T1" fmla="*/ 37 h 764"/>
                <a:gd name="T2" fmla="*/ 35 w 765"/>
                <a:gd name="T3" fmla="*/ 38 h 764"/>
                <a:gd name="T4" fmla="*/ 34 w 765"/>
                <a:gd name="T5" fmla="*/ 39 h 764"/>
                <a:gd name="T6" fmla="*/ 36 w 765"/>
                <a:gd name="T7" fmla="*/ 45 h 764"/>
                <a:gd name="T8" fmla="*/ 24 w 765"/>
                <a:gd name="T9" fmla="*/ 42 h 764"/>
                <a:gd name="T10" fmla="*/ 23 w 765"/>
                <a:gd name="T11" fmla="*/ 42 h 764"/>
                <a:gd name="T12" fmla="*/ 21 w 765"/>
                <a:gd name="T13" fmla="*/ 42 h 764"/>
                <a:gd name="T14" fmla="*/ 20 w 765"/>
                <a:gd name="T15" fmla="*/ 42 h 764"/>
                <a:gd name="T16" fmla="*/ 8 w 765"/>
                <a:gd name="T17" fmla="*/ 43 h 764"/>
                <a:gd name="T18" fmla="*/ 11 w 765"/>
                <a:gd name="T19" fmla="*/ 37 h 764"/>
                <a:gd name="T20" fmla="*/ 10 w 765"/>
                <a:gd name="T21" fmla="*/ 36 h 764"/>
                <a:gd name="T22" fmla="*/ 9 w 765"/>
                <a:gd name="T23" fmla="*/ 35 h 764"/>
                <a:gd name="T24" fmla="*/ 3 w 765"/>
                <a:gd name="T25" fmla="*/ 36 h 764"/>
                <a:gd name="T26" fmla="*/ 6 w 765"/>
                <a:gd name="T27" fmla="*/ 25 h 764"/>
                <a:gd name="T28" fmla="*/ 6 w 765"/>
                <a:gd name="T29" fmla="*/ 24 h 764"/>
                <a:gd name="T30" fmla="*/ 6 w 765"/>
                <a:gd name="T31" fmla="*/ 22 h 764"/>
                <a:gd name="T32" fmla="*/ 6 w 765"/>
                <a:gd name="T33" fmla="*/ 21 h 764"/>
                <a:gd name="T34" fmla="*/ 5 w 765"/>
                <a:gd name="T35" fmla="*/ 9 h 764"/>
                <a:gd name="T36" fmla="*/ 11 w 765"/>
                <a:gd name="T37" fmla="*/ 12 h 764"/>
                <a:gd name="T38" fmla="*/ 12 w 765"/>
                <a:gd name="T39" fmla="*/ 11 h 764"/>
                <a:gd name="T40" fmla="*/ 13 w 765"/>
                <a:gd name="T41" fmla="*/ 10 h 764"/>
                <a:gd name="T42" fmla="*/ 11 w 765"/>
                <a:gd name="T43" fmla="*/ 4 h 764"/>
                <a:gd name="T44" fmla="*/ 23 w 765"/>
                <a:gd name="T45" fmla="*/ 7 h 764"/>
                <a:gd name="T46" fmla="*/ 24 w 765"/>
                <a:gd name="T47" fmla="*/ 7 h 764"/>
                <a:gd name="T48" fmla="*/ 26 w 765"/>
                <a:gd name="T49" fmla="*/ 7 h 764"/>
                <a:gd name="T50" fmla="*/ 27 w 765"/>
                <a:gd name="T51" fmla="*/ 7 h 764"/>
                <a:gd name="T52" fmla="*/ 39 w 765"/>
                <a:gd name="T53" fmla="*/ 6 h 764"/>
                <a:gd name="T54" fmla="*/ 36 w 765"/>
                <a:gd name="T55" fmla="*/ 12 h 764"/>
                <a:gd name="T56" fmla="*/ 37 w 765"/>
                <a:gd name="T57" fmla="*/ 13 h 764"/>
                <a:gd name="T58" fmla="*/ 38 w 765"/>
                <a:gd name="T59" fmla="*/ 14 h 764"/>
                <a:gd name="T60" fmla="*/ 44 w 765"/>
                <a:gd name="T61" fmla="*/ 12 h 764"/>
                <a:gd name="T62" fmla="*/ 41 w 765"/>
                <a:gd name="T63" fmla="*/ 24 h 764"/>
                <a:gd name="T64" fmla="*/ 41 w 765"/>
                <a:gd name="T65" fmla="*/ 25 h 764"/>
                <a:gd name="T66" fmla="*/ 41 w 765"/>
                <a:gd name="T67" fmla="*/ 27 h 764"/>
                <a:gd name="T68" fmla="*/ 41 w 765"/>
                <a:gd name="T69" fmla="*/ 28 h 764"/>
                <a:gd name="T70" fmla="*/ 42 w 765"/>
                <a:gd name="T71" fmla="*/ 40 h 7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5" h="764">
                  <a:moveTo>
                    <a:pt x="586" y="580"/>
                  </a:moveTo>
                  <a:lnTo>
                    <a:pt x="582" y="584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7" y="606"/>
                  </a:lnTo>
                  <a:lnTo>
                    <a:pt x="550" y="612"/>
                  </a:lnTo>
                  <a:lnTo>
                    <a:pt x="543" y="617"/>
                  </a:lnTo>
                  <a:lnTo>
                    <a:pt x="576" y="715"/>
                  </a:lnTo>
                  <a:lnTo>
                    <a:pt x="419" y="764"/>
                  </a:lnTo>
                  <a:lnTo>
                    <a:pt x="386" y="664"/>
                  </a:lnTo>
                  <a:lnTo>
                    <a:pt x="380" y="664"/>
                  </a:lnTo>
                  <a:lnTo>
                    <a:pt x="370" y="664"/>
                  </a:lnTo>
                  <a:lnTo>
                    <a:pt x="360" y="663"/>
                  </a:lnTo>
                  <a:lnTo>
                    <a:pt x="350" y="661"/>
                  </a:lnTo>
                  <a:lnTo>
                    <a:pt x="339" y="660"/>
                  </a:lnTo>
                  <a:lnTo>
                    <a:pt x="333" y="660"/>
                  </a:lnTo>
                  <a:lnTo>
                    <a:pt x="283" y="754"/>
                  </a:lnTo>
                  <a:lnTo>
                    <a:pt x="137" y="678"/>
                  </a:lnTo>
                  <a:lnTo>
                    <a:pt x="188" y="581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5" y="555"/>
                  </a:lnTo>
                  <a:lnTo>
                    <a:pt x="159" y="548"/>
                  </a:lnTo>
                  <a:lnTo>
                    <a:pt x="154" y="541"/>
                  </a:lnTo>
                  <a:lnTo>
                    <a:pt x="51" y="575"/>
                  </a:lnTo>
                  <a:lnTo>
                    <a:pt x="0" y="418"/>
                  </a:lnTo>
                  <a:lnTo>
                    <a:pt x="107" y="385"/>
                  </a:lnTo>
                  <a:lnTo>
                    <a:pt x="107" y="378"/>
                  </a:lnTo>
                  <a:lnTo>
                    <a:pt x="107" y="369"/>
                  </a:lnTo>
                  <a:lnTo>
                    <a:pt x="108" y="360"/>
                  </a:lnTo>
                  <a:lnTo>
                    <a:pt x="108" y="351"/>
                  </a:lnTo>
                  <a:lnTo>
                    <a:pt x="110" y="341"/>
                  </a:lnTo>
                  <a:lnTo>
                    <a:pt x="111" y="335"/>
                  </a:lnTo>
                  <a:lnTo>
                    <a:pt x="11" y="283"/>
                  </a:lnTo>
                  <a:lnTo>
                    <a:pt x="87" y="137"/>
                  </a:lnTo>
                  <a:lnTo>
                    <a:pt x="187" y="189"/>
                  </a:lnTo>
                  <a:lnTo>
                    <a:pt x="191" y="185"/>
                  </a:lnTo>
                  <a:lnTo>
                    <a:pt x="199" y="178"/>
                  </a:lnTo>
                  <a:lnTo>
                    <a:pt x="205" y="172"/>
                  </a:lnTo>
                  <a:lnTo>
                    <a:pt x="213" y="166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0" y="105"/>
                  </a:lnTo>
                  <a:lnTo>
                    <a:pt x="388" y="105"/>
                  </a:lnTo>
                  <a:lnTo>
                    <a:pt x="397" y="105"/>
                  </a:lnTo>
                  <a:lnTo>
                    <a:pt x="406" y="106"/>
                  </a:lnTo>
                  <a:lnTo>
                    <a:pt x="416" y="106"/>
                  </a:lnTo>
                  <a:lnTo>
                    <a:pt x="425" y="108"/>
                  </a:lnTo>
                  <a:lnTo>
                    <a:pt x="433" y="108"/>
                  </a:lnTo>
                  <a:lnTo>
                    <a:pt x="482" y="11"/>
                  </a:lnTo>
                  <a:lnTo>
                    <a:pt x="628" y="88"/>
                  </a:lnTo>
                  <a:lnTo>
                    <a:pt x="579" y="181"/>
                  </a:lnTo>
                  <a:lnTo>
                    <a:pt x="585" y="186"/>
                  </a:lnTo>
                  <a:lnTo>
                    <a:pt x="591" y="194"/>
                  </a:lnTo>
                  <a:lnTo>
                    <a:pt x="599" y="201"/>
                  </a:lnTo>
                  <a:lnTo>
                    <a:pt x="605" y="209"/>
                  </a:lnTo>
                  <a:lnTo>
                    <a:pt x="611" y="217"/>
                  </a:lnTo>
                  <a:lnTo>
                    <a:pt x="614" y="221"/>
                  </a:lnTo>
                  <a:lnTo>
                    <a:pt x="716" y="191"/>
                  </a:lnTo>
                  <a:lnTo>
                    <a:pt x="765" y="348"/>
                  </a:lnTo>
                  <a:lnTo>
                    <a:pt x="666" y="378"/>
                  </a:lnTo>
                  <a:lnTo>
                    <a:pt x="666" y="385"/>
                  </a:lnTo>
                  <a:lnTo>
                    <a:pt x="666" y="395"/>
                  </a:lnTo>
                  <a:lnTo>
                    <a:pt x="665" y="406"/>
                  </a:lnTo>
                  <a:lnTo>
                    <a:pt x="665" y="417"/>
                  </a:lnTo>
                  <a:lnTo>
                    <a:pt x="663" y="428"/>
                  </a:lnTo>
                  <a:lnTo>
                    <a:pt x="662" y="434"/>
                  </a:lnTo>
                  <a:lnTo>
                    <a:pt x="754" y="481"/>
                  </a:lnTo>
                  <a:lnTo>
                    <a:pt x="679" y="628"/>
                  </a:lnTo>
                  <a:lnTo>
                    <a:pt x="586" y="5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7"/>
            <p:cNvSpPr>
              <a:spLocks/>
            </p:cNvSpPr>
            <p:nvPr/>
          </p:nvSpPr>
          <p:spPr bwMode="auto">
            <a:xfrm>
              <a:off x="1063" y="3105"/>
              <a:ext cx="115" cy="115"/>
            </a:xfrm>
            <a:custGeom>
              <a:avLst/>
              <a:gdLst>
                <a:gd name="T0" fmla="*/ 9 w 231"/>
                <a:gd name="T1" fmla="*/ 14 h 231"/>
                <a:gd name="T2" fmla="*/ 10 w 231"/>
                <a:gd name="T3" fmla="*/ 13 h 231"/>
                <a:gd name="T4" fmla="*/ 11 w 231"/>
                <a:gd name="T5" fmla="*/ 12 h 231"/>
                <a:gd name="T6" fmla="*/ 13 w 231"/>
                <a:gd name="T7" fmla="*/ 11 h 231"/>
                <a:gd name="T8" fmla="*/ 13 w 231"/>
                <a:gd name="T9" fmla="*/ 10 h 231"/>
                <a:gd name="T10" fmla="*/ 14 w 231"/>
                <a:gd name="T11" fmla="*/ 9 h 231"/>
                <a:gd name="T12" fmla="*/ 14 w 231"/>
                <a:gd name="T13" fmla="*/ 7 h 231"/>
                <a:gd name="T14" fmla="*/ 14 w 231"/>
                <a:gd name="T15" fmla="*/ 6 h 231"/>
                <a:gd name="T16" fmla="*/ 14 w 231"/>
                <a:gd name="T17" fmla="*/ 5 h 231"/>
                <a:gd name="T18" fmla="*/ 13 w 231"/>
                <a:gd name="T19" fmla="*/ 3 h 231"/>
                <a:gd name="T20" fmla="*/ 12 w 231"/>
                <a:gd name="T21" fmla="*/ 2 h 231"/>
                <a:gd name="T22" fmla="*/ 11 w 231"/>
                <a:gd name="T23" fmla="*/ 1 h 231"/>
                <a:gd name="T24" fmla="*/ 10 w 231"/>
                <a:gd name="T25" fmla="*/ 0 h 231"/>
                <a:gd name="T26" fmla="*/ 9 w 231"/>
                <a:gd name="T27" fmla="*/ 0 h 231"/>
                <a:gd name="T28" fmla="*/ 7 w 231"/>
                <a:gd name="T29" fmla="*/ 0 h 231"/>
                <a:gd name="T30" fmla="*/ 6 w 231"/>
                <a:gd name="T31" fmla="*/ 0 h 231"/>
                <a:gd name="T32" fmla="*/ 5 w 231"/>
                <a:gd name="T33" fmla="*/ 0 h 231"/>
                <a:gd name="T34" fmla="*/ 3 w 231"/>
                <a:gd name="T35" fmla="*/ 0 h 231"/>
                <a:gd name="T36" fmla="*/ 2 w 231"/>
                <a:gd name="T37" fmla="*/ 1 h 231"/>
                <a:gd name="T38" fmla="*/ 1 w 231"/>
                <a:gd name="T39" fmla="*/ 2 h 231"/>
                <a:gd name="T40" fmla="*/ 0 w 231"/>
                <a:gd name="T41" fmla="*/ 3 h 231"/>
                <a:gd name="T42" fmla="*/ 0 w 231"/>
                <a:gd name="T43" fmla="*/ 5 h 231"/>
                <a:gd name="T44" fmla="*/ 0 w 231"/>
                <a:gd name="T45" fmla="*/ 6 h 231"/>
                <a:gd name="T46" fmla="*/ 0 w 231"/>
                <a:gd name="T47" fmla="*/ 8 h 231"/>
                <a:gd name="T48" fmla="*/ 0 w 231"/>
                <a:gd name="T49" fmla="*/ 9 h 231"/>
                <a:gd name="T50" fmla="*/ 0 w 231"/>
                <a:gd name="T51" fmla="*/ 10 h 231"/>
                <a:gd name="T52" fmla="*/ 1 w 231"/>
                <a:gd name="T53" fmla="*/ 11 h 231"/>
                <a:gd name="T54" fmla="*/ 2 w 231"/>
                <a:gd name="T55" fmla="*/ 13 h 231"/>
                <a:gd name="T56" fmla="*/ 3 w 231"/>
                <a:gd name="T57" fmla="*/ 13 h 231"/>
                <a:gd name="T58" fmla="*/ 5 w 231"/>
                <a:gd name="T59" fmla="*/ 14 h 231"/>
                <a:gd name="T60" fmla="*/ 6 w 231"/>
                <a:gd name="T61" fmla="*/ 14 h 231"/>
                <a:gd name="T62" fmla="*/ 8 w 231"/>
                <a:gd name="T63" fmla="*/ 14 h 231"/>
                <a:gd name="T64" fmla="*/ 9 w 231"/>
                <a:gd name="T65" fmla="*/ 14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31">
                  <a:moveTo>
                    <a:pt x="151" y="226"/>
                  </a:moveTo>
                  <a:lnTo>
                    <a:pt x="172" y="217"/>
                  </a:lnTo>
                  <a:lnTo>
                    <a:pt x="191" y="205"/>
                  </a:lnTo>
                  <a:lnTo>
                    <a:pt x="208" y="188"/>
                  </a:lnTo>
                  <a:lnTo>
                    <a:pt x="219" y="169"/>
                  </a:lnTo>
                  <a:lnTo>
                    <a:pt x="228" y="148"/>
                  </a:lnTo>
                  <a:lnTo>
                    <a:pt x="231" y="126"/>
                  </a:lnTo>
                  <a:lnTo>
                    <a:pt x="231" y="103"/>
                  </a:lnTo>
                  <a:lnTo>
                    <a:pt x="226" y="80"/>
                  </a:lnTo>
                  <a:lnTo>
                    <a:pt x="217" y="59"/>
                  </a:lnTo>
                  <a:lnTo>
                    <a:pt x="205" y="40"/>
                  </a:lnTo>
                  <a:lnTo>
                    <a:pt x="188" y="23"/>
                  </a:lnTo>
                  <a:lnTo>
                    <a:pt x="169" y="12"/>
                  </a:lnTo>
                  <a:lnTo>
                    <a:pt x="148" y="3"/>
                  </a:lnTo>
                  <a:lnTo>
                    <a:pt x="126" y="0"/>
                  </a:lnTo>
                  <a:lnTo>
                    <a:pt x="103" y="0"/>
                  </a:lnTo>
                  <a:lnTo>
                    <a:pt x="80" y="5"/>
                  </a:lnTo>
                  <a:lnTo>
                    <a:pt x="59" y="14"/>
                  </a:lnTo>
                  <a:lnTo>
                    <a:pt x="40" y="28"/>
                  </a:lnTo>
                  <a:lnTo>
                    <a:pt x="23" y="43"/>
                  </a:lnTo>
                  <a:lnTo>
                    <a:pt x="12" y="62"/>
                  </a:lnTo>
                  <a:lnTo>
                    <a:pt x="3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5" y="151"/>
                  </a:lnTo>
                  <a:lnTo>
                    <a:pt x="14" y="172"/>
                  </a:lnTo>
                  <a:lnTo>
                    <a:pt x="28" y="191"/>
                  </a:lnTo>
                  <a:lnTo>
                    <a:pt x="43" y="208"/>
                  </a:lnTo>
                  <a:lnTo>
                    <a:pt x="62" y="219"/>
                  </a:lnTo>
                  <a:lnTo>
                    <a:pt x="83" y="228"/>
                  </a:lnTo>
                  <a:lnTo>
                    <a:pt x="105" y="231"/>
                  </a:lnTo>
                  <a:lnTo>
                    <a:pt x="128" y="231"/>
                  </a:lnTo>
                  <a:lnTo>
                    <a:pt x="151" y="226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43743" y="470809"/>
            <a:ext cx="228599" cy="228599"/>
            <a:chOff x="1113" y="3500"/>
            <a:chExt cx="383" cy="382"/>
          </a:xfrm>
        </p:grpSpPr>
        <p:sp>
          <p:nvSpPr>
            <p:cNvPr id="7177" name="Freeform 19"/>
            <p:cNvSpPr>
              <a:spLocks/>
            </p:cNvSpPr>
            <p:nvPr/>
          </p:nvSpPr>
          <p:spPr bwMode="auto">
            <a:xfrm>
              <a:off x="1113" y="3500"/>
              <a:ext cx="383" cy="382"/>
            </a:xfrm>
            <a:custGeom>
              <a:avLst/>
              <a:gdLst>
                <a:gd name="T0" fmla="*/ 37 w 766"/>
                <a:gd name="T1" fmla="*/ 36 h 765"/>
                <a:gd name="T2" fmla="*/ 36 w 766"/>
                <a:gd name="T3" fmla="*/ 37 h 765"/>
                <a:gd name="T4" fmla="*/ 35 w 766"/>
                <a:gd name="T5" fmla="*/ 38 h 765"/>
                <a:gd name="T6" fmla="*/ 36 w 766"/>
                <a:gd name="T7" fmla="*/ 44 h 765"/>
                <a:gd name="T8" fmla="*/ 25 w 766"/>
                <a:gd name="T9" fmla="*/ 41 h 765"/>
                <a:gd name="T10" fmla="*/ 24 w 766"/>
                <a:gd name="T11" fmla="*/ 41 h 765"/>
                <a:gd name="T12" fmla="*/ 22 w 766"/>
                <a:gd name="T13" fmla="*/ 41 h 765"/>
                <a:gd name="T14" fmla="*/ 21 w 766"/>
                <a:gd name="T15" fmla="*/ 41 h 765"/>
                <a:gd name="T16" fmla="*/ 9 w 766"/>
                <a:gd name="T17" fmla="*/ 42 h 765"/>
                <a:gd name="T18" fmla="*/ 12 w 766"/>
                <a:gd name="T19" fmla="*/ 36 h 765"/>
                <a:gd name="T20" fmla="*/ 11 w 766"/>
                <a:gd name="T21" fmla="*/ 35 h 765"/>
                <a:gd name="T22" fmla="*/ 10 w 766"/>
                <a:gd name="T23" fmla="*/ 34 h 765"/>
                <a:gd name="T24" fmla="*/ 4 w 766"/>
                <a:gd name="T25" fmla="*/ 36 h 765"/>
                <a:gd name="T26" fmla="*/ 7 w 766"/>
                <a:gd name="T27" fmla="*/ 24 h 765"/>
                <a:gd name="T28" fmla="*/ 7 w 766"/>
                <a:gd name="T29" fmla="*/ 23 h 765"/>
                <a:gd name="T30" fmla="*/ 7 w 766"/>
                <a:gd name="T31" fmla="*/ 21 h 765"/>
                <a:gd name="T32" fmla="*/ 7 w 766"/>
                <a:gd name="T33" fmla="*/ 21 h 765"/>
                <a:gd name="T34" fmla="*/ 6 w 766"/>
                <a:gd name="T35" fmla="*/ 8 h 765"/>
                <a:gd name="T36" fmla="*/ 12 w 766"/>
                <a:gd name="T37" fmla="*/ 11 h 765"/>
                <a:gd name="T38" fmla="*/ 13 w 766"/>
                <a:gd name="T39" fmla="*/ 10 h 765"/>
                <a:gd name="T40" fmla="*/ 14 w 766"/>
                <a:gd name="T41" fmla="*/ 10 h 765"/>
                <a:gd name="T42" fmla="*/ 12 w 766"/>
                <a:gd name="T43" fmla="*/ 3 h 765"/>
                <a:gd name="T44" fmla="*/ 24 w 766"/>
                <a:gd name="T45" fmla="*/ 6 h 765"/>
                <a:gd name="T46" fmla="*/ 25 w 766"/>
                <a:gd name="T47" fmla="*/ 6 h 765"/>
                <a:gd name="T48" fmla="*/ 27 w 766"/>
                <a:gd name="T49" fmla="*/ 6 h 765"/>
                <a:gd name="T50" fmla="*/ 27 w 766"/>
                <a:gd name="T51" fmla="*/ 6 h 765"/>
                <a:gd name="T52" fmla="*/ 40 w 766"/>
                <a:gd name="T53" fmla="*/ 5 h 765"/>
                <a:gd name="T54" fmla="*/ 37 w 766"/>
                <a:gd name="T55" fmla="*/ 11 h 765"/>
                <a:gd name="T56" fmla="*/ 38 w 766"/>
                <a:gd name="T57" fmla="*/ 12 h 765"/>
                <a:gd name="T58" fmla="*/ 39 w 766"/>
                <a:gd name="T59" fmla="*/ 13 h 765"/>
                <a:gd name="T60" fmla="*/ 45 w 766"/>
                <a:gd name="T61" fmla="*/ 11 h 765"/>
                <a:gd name="T62" fmla="*/ 42 w 766"/>
                <a:gd name="T63" fmla="*/ 23 h 765"/>
                <a:gd name="T64" fmla="*/ 42 w 766"/>
                <a:gd name="T65" fmla="*/ 24 h 765"/>
                <a:gd name="T66" fmla="*/ 42 w 766"/>
                <a:gd name="T67" fmla="*/ 26 h 765"/>
                <a:gd name="T68" fmla="*/ 42 w 766"/>
                <a:gd name="T69" fmla="*/ 27 h 765"/>
                <a:gd name="T70" fmla="*/ 43 w 766"/>
                <a:gd name="T71" fmla="*/ 39 h 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6" h="765">
                  <a:moveTo>
                    <a:pt x="587" y="580"/>
                  </a:moveTo>
                  <a:lnTo>
                    <a:pt x="581" y="585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8" y="606"/>
                  </a:lnTo>
                  <a:lnTo>
                    <a:pt x="549" y="612"/>
                  </a:lnTo>
                  <a:lnTo>
                    <a:pt x="544" y="617"/>
                  </a:lnTo>
                  <a:lnTo>
                    <a:pt x="575" y="715"/>
                  </a:lnTo>
                  <a:lnTo>
                    <a:pt x="418" y="765"/>
                  </a:lnTo>
                  <a:lnTo>
                    <a:pt x="386" y="665"/>
                  </a:lnTo>
                  <a:lnTo>
                    <a:pt x="380" y="665"/>
                  </a:lnTo>
                  <a:lnTo>
                    <a:pt x="369" y="665"/>
                  </a:lnTo>
                  <a:lnTo>
                    <a:pt x="360" y="663"/>
                  </a:lnTo>
                  <a:lnTo>
                    <a:pt x="349" y="662"/>
                  </a:lnTo>
                  <a:lnTo>
                    <a:pt x="340" y="660"/>
                  </a:lnTo>
                  <a:lnTo>
                    <a:pt x="332" y="660"/>
                  </a:lnTo>
                  <a:lnTo>
                    <a:pt x="284" y="754"/>
                  </a:lnTo>
                  <a:lnTo>
                    <a:pt x="137" y="679"/>
                  </a:lnTo>
                  <a:lnTo>
                    <a:pt x="188" y="582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4" y="556"/>
                  </a:lnTo>
                  <a:lnTo>
                    <a:pt x="158" y="548"/>
                  </a:lnTo>
                  <a:lnTo>
                    <a:pt x="155" y="542"/>
                  </a:lnTo>
                  <a:lnTo>
                    <a:pt x="51" y="576"/>
                  </a:lnTo>
                  <a:lnTo>
                    <a:pt x="0" y="419"/>
                  </a:lnTo>
                  <a:lnTo>
                    <a:pt x="106" y="385"/>
                  </a:lnTo>
                  <a:lnTo>
                    <a:pt x="108" y="379"/>
                  </a:lnTo>
                  <a:lnTo>
                    <a:pt x="108" y="369"/>
                  </a:lnTo>
                  <a:lnTo>
                    <a:pt x="108" y="360"/>
                  </a:lnTo>
                  <a:lnTo>
                    <a:pt x="109" y="351"/>
                  </a:lnTo>
                  <a:lnTo>
                    <a:pt x="111" y="342"/>
                  </a:lnTo>
                  <a:lnTo>
                    <a:pt x="111" y="336"/>
                  </a:lnTo>
                  <a:lnTo>
                    <a:pt x="12" y="283"/>
                  </a:lnTo>
                  <a:lnTo>
                    <a:pt x="88" y="137"/>
                  </a:lnTo>
                  <a:lnTo>
                    <a:pt x="188" y="189"/>
                  </a:lnTo>
                  <a:lnTo>
                    <a:pt x="192" y="185"/>
                  </a:lnTo>
                  <a:lnTo>
                    <a:pt x="198" y="179"/>
                  </a:lnTo>
                  <a:lnTo>
                    <a:pt x="204" y="172"/>
                  </a:lnTo>
                  <a:lnTo>
                    <a:pt x="212" y="166"/>
                  </a:lnTo>
                  <a:lnTo>
                    <a:pt x="220" y="160"/>
                  </a:lnTo>
                  <a:lnTo>
                    <a:pt x="224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1" y="105"/>
                  </a:lnTo>
                  <a:lnTo>
                    <a:pt x="387" y="105"/>
                  </a:lnTo>
                  <a:lnTo>
                    <a:pt x="397" y="105"/>
                  </a:lnTo>
                  <a:lnTo>
                    <a:pt x="407" y="106"/>
                  </a:lnTo>
                  <a:lnTo>
                    <a:pt x="417" y="106"/>
                  </a:lnTo>
                  <a:lnTo>
                    <a:pt x="426" y="108"/>
                  </a:lnTo>
                  <a:lnTo>
                    <a:pt x="432" y="108"/>
                  </a:lnTo>
                  <a:lnTo>
                    <a:pt x="481" y="11"/>
                  </a:lnTo>
                  <a:lnTo>
                    <a:pt x="629" y="88"/>
                  </a:lnTo>
                  <a:lnTo>
                    <a:pt x="580" y="182"/>
                  </a:lnTo>
                  <a:lnTo>
                    <a:pt x="584" y="186"/>
                  </a:lnTo>
                  <a:lnTo>
                    <a:pt x="591" y="194"/>
                  </a:lnTo>
                  <a:lnTo>
                    <a:pt x="598" y="202"/>
                  </a:lnTo>
                  <a:lnTo>
                    <a:pt x="604" y="209"/>
                  </a:lnTo>
                  <a:lnTo>
                    <a:pt x="611" y="217"/>
                  </a:lnTo>
                  <a:lnTo>
                    <a:pt x="615" y="222"/>
                  </a:lnTo>
                  <a:lnTo>
                    <a:pt x="715" y="191"/>
                  </a:lnTo>
                  <a:lnTo>
                    <a:pt x="766" y="348"/>
                  </a:lnTo>
                  <a:lnTo>
                    <a:pt x="667" y="379"/>
                  </a:lnTo>
                  <a:lnTo>
                    <a:pt x="667" y="385"/>
                  </a:lnTo>
                  <a:lnTo>
                    <a:pt x="667" y="396"/>
                  </a:lnTo>
                  <a:lnTo>
                    <a:pt x="666" y="406"/>
                  </a:lnTo>
                  <a:lnTo>
                    <a:pt x="664" y="417"/>
                  </a:lnTo>
                  <a:lnTo>
                    <a:pt x="663" y="428"/>
                  </a:lnTo>
                  <a:lnTo>
                    <a:pt x="663" y="434"/>
                  </a:lnTo>
                  <a:lnTo>
                    <a:pt x="754" y="482"/>
                  </a:lnTo>
                  <a:lnTo>
                    <a:pt x="678" y="628"/>
                  </a:lnTo>
                  <a:lnTo>
                    <a:pt x="587" y="5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20"/>
            <p:cNvSpPr>
              <a:spLocks/>
            </p:cNvSpPr>
            <p:nvPr/>
          </p:nvSpPr>
          <p:spPr bwMode="auto">
            <a:xfrm>
              <a:off x="1248" y="3634"/>
              <a:ext cx="116" cy="116"/>
            </a:xfrm>
            <a:custGeom>
              <a:avLst/>
              <a:gdLst>
                <a:gd name="T0" fmla="*/ 10 w 232"/>
                <a:gd name="T1" fmla="*/ 15 h 231"/>
                <a:gd name="T2" fmla="*/ 11 w 232"/>
                <a:gd name="T3" fmla="*/ 14 h 231"/>
                <a:gd name="T4" fmla="*/ 12 w 232"/>
                <a:gd name="T5" fmla="*/ 13 h 231"/>
                <a:gd name="T6" fmla="*/ 13 w 232"/>
                <a:gd name="T7" fmla="*/ 12 h 231"/>
                <a:gd name="T8" fmla="*/ 14 w 232"/>
                <a:gd name="T9" fmla="*/ 11 h 231"/>
                <a:gd name="T10" fmla="*/ 15 w 232"/>
                <a:gd name="T11" fmla="*/ 10 h 231"/>
                <a:gd name="T12" fmla="*/ 15 w 232"/>
                <a:gd name="T13" fmla="*/ 8 h 231"/>
                <a:gd name="T14" fmla="*/ 15 w 232"/>
                <a:gd name="T15" fmla="*/ 7 h 231"/>
                <a:gd name="T16" fmla="*/ 15 w 232"/>
                <a:gd name="T17" fmla="*/ 5 h 231"/>
                <a:gd name="T18" fmla="*/ 14 w 232"/>
                <a:gd name="T19" fmla="*/ 4 h 231"/>
                <a:gd name="T20" fmla="*/ 13 w 232"/>
                <a:gd name="T21" fmla="*/ 3 h 231"/>
                <a:gd name="T22" fmla="*/ 12 w 232"/>
                <a:gd name="T23" fmla="*/ 2 h 231"/>
                <a:gd name="T24" fmla="*/ 11 w 232"/>
                <a:gd name="T25" fmla="*/ 1 h 231"/>
                <a:gd name="T26" fmla="*/ 10 w 232"/>
                <a:gd name="T27" fmla="*/ 1 h 231"/>
                <a:gd name="T28" fmla="*/ 8 w 232"/>
                <a:gd name="T29" fmla="*/ 0 h 231"/>
                <a:gd name="T30" fmla="*/ 7 w 232"/>
                <a:gd name="T31" fmla="*/ 0 h 231"/>
                <a:gd name="T32" fmla="*/ 6 w 232"/>
                <a:gd name="T33" fmla="*/ 1 h 231"/>
                <a:gd name="T34" fmla="*/ 4 w 232"/>
                <a:gd name="T35" fmla="*/ 1 h 231"/>
                <a:gd name="T36" fmla="*/ 3 w 232"/>
                <a:gd name="T37" fmla="*/ 2 h 231"/>
                <a:gd name="T38" fmla="*/ 2 w 232"/>
                <a:gd name="T39" fmla="*/ 3 h 231"/>
                <a:gd name="T40" fmla="*/ 1 w 232"/>
                <a:gd name="T41" fmla="*/ 4 h 231"/>
                <a:gd name="T42" fmla="*/ 1 w 232"/>
                <a:gd name="T43" fmla="*/ 6 h 231"/>
                <a:gd name="T44" fmla="*/ 0 w 232"/>
                <a:gd name="T45" fmla="*/ 7 h 231"/>
                <a:gd name="T46" fmla="*/ 0 w 232"/>
                <a:gd name="T47" fmla="*/ 8 h 231"/>
                <a:gd name="T48" fmla="*/ 1 w 232"/>
                <a:gd name="T49" fmla="*/ 10 h 231"/>
                <a:gd name="T50" fmla="*/ 1 w 232"/>
                <a:gd name="T51" fmla="*/ 11 h 231"/>
                <a:gd name="T52" fmla="*/ 2 w 232"/>
                <a:gd name="T53" fmla="*/ 12 h 231"/>
                <a:gd name="T54" fmla="*/ 3 w 232"/>
                <a:gd name="T55" fmla="*/ 13 h 231"/>
                <a:gd name="T56" fmla="*/ 4 w 232"/>
                <a:gd name="T57" fmla="*/ 14 h 231"/>
                <a:gd name="T58" fmla="*/ 6 w 232"/>
                <a:gd name="T59" fmla="*/ 15 h 231"/>
                <a:gd name="T60" fmla="*/ 7 w 232"/>
                <a:gd name="T61" fmla="*/ 15 h 231"/>
                <a:gd name="T62" fmla="*/ 9 w 232"/>
                <a:gd name="T63" fmla="*/ 15 h 231"/>
                <a:gd name="T64" fmla="*/ 10 w 232"/>
                <a:gd name="T65" fmla="*/ 15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1">
                  <a:moveTo>
                    <a:pt x="152" y="227"/>
                  </a:moveTo>
                  <a:lnTo>
                    <a:pt x="173" y="217"/>
                  </a:lnTo>
                  <a:lnTo>
                    <a:pt x="192" y="203"/>
                  </a:lnTo>
                  <a:lnTo>
                    <a:pt x="207" y="188"/>
                  </a:lnTo>
                  <a:lnTo>
                    <a:pt x="220" y="170"/>
                  </a:lnTo>
                  <a:lnTo>
                    <a:pt x="227" y="148"/>
                  </a:lnTo>
                  <a:lnTo>
                    <a:pt x="232" y="127"/>
                  </a:lnTo>
                  <a:lnTo>
                    <a:pt x="232" y="103"/>
                  </a:lnTo>
                  <a:lnTo>
                    <a:pt x="227" y="80"/>
                  </a:lnTo>
                  <a:lnTo>
                    <a:pt x="218" y="59"/>
                  </a:lnTo>
                  <a:lnTo>
                    <a:pt x="204" y="40"/>
                  </a:lnTo>
                  <a:lnTo>
                    <a:pt x="189" y="23"/>
                  </a:lnTo>
                  <a:lnTo>
                    <a:pt x="169" y="13"/>
                  </a:lnTo>
                  <a:lnTo>
                    <a:pt x="149" y="3"/>
                  </a:lnTo>
                  <a:lnTo>
                    <a:pt x="126" y="0"/>
                  </a:lnTo>
                  <a:lnTo>
                    <a:pt x="104" y="0"/>
                  </a:lnTo>
                  <a:lnTo>
                    <a:pt x="81" y="5"/>
                  </a:lnTo>
                  <a:lnTo>
                    <a:pt x="60" y="14"/>
                  </a:lnTo>
                  <a:lnTo>
                    <a:pt x="41" y="28"/>
                  </a:lnTo>
                  <a:lnTo>
                    <a:pt x="24" y="43"/>
                  </a:lnTo>
                  <a:lnTo>
                    <a:pt x="13" y="62"/>
                  </a:lnTo>
                  <a:lnTo>
                    <a:pt x="4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4" y="151"/>
                  </a:lnTo>
                  <a:lnTo>
                    <a:pt x="13" y="173"/>
                  </a:lnTo>
                  <a:lnTo>
                    <a:pt x="27" y="191"/>
                  </a:lnTo>
                  <a:lnTo>
                    <a:pt x="44" y="208"/>
                  </a:lnTo>
                  <a:lnTo>
                    <a:pt x="63" y="219"/>
                  </a:lnTo>
                  <a:lnTo>
                    <a:pt x="83" y="228"/>
                  </a:lnTo>
                  <a:lnTo>
                    <a:pt x="106" y="231"/>
                  </a:lnTo>
                  <a:lnTo>
                    <a:pt x="129" y="231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of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now write an </a:t>
            </a:r>
            <a:r>
              <a:rPr lang="en-US" b="1" smtClean="0"/>
              <a:t>outline solution</a:t>
            </a:r>
            <a:r>
              <a:rPr lang="en-US" smtClean="0"/>
              <a:t> to our grocery list problem, by writing </a:t>
            </a:r>
            <a:r>
              <a:rPr lang="en-US" b="1" smtClean="0"/>
              <a:t>methods stubs </a:t>
            </a:r>
          </a:p>
          <a:p>
            <a:pPr lvl="1" eaLnBrk="1" hangingPunct="1"/>
            <a:r>
              <a:rPr lang="en-US" smtClean="0"/>
              <a:t>Later on, we will come back and fill in the code for each method stub</a:t>
            </a:r>
          </a:p>
          <a:p>
            <a:pPr eaLnBrk="1" hangingPunct="1"/>
            <a:r>
              <a:rPr lang="en-US" smtClean="0"/>
              <a:t>This is an example of “not having to understand all parts of a problem at the same time in order to solve it”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Changes in the Plan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“The best-laid plans of mice and men often go awry” – Robert Burns</a:t>
            </a:r>
          </a:p>
          <a:p>
            <a:pPr eaLnBrk="1" hangingPunct="1"/>
            <a:r>
              <a:rPr lang="en-US" smtClean="0"/>
              <a:t>While writing the program, I added another method to </a:t>
            </a:r>
            <a:r>
              <a:rPr lang="en-US" b="1" smtClean="0"/>
              <a:t>display the menu</a:t>
            </a:r>
          </a:p>
          <a:p>
            <a:pPr lvl="1" eaLnBrk="1" hangingPunct="1"/>
            <a:r>
              <a:rPr lang="en-US" smtClean="0"/>
              <a:t>Did not exactly follow original outline</a:t>
            </a:r>
          </a:p>
          <a:p>
            <a:pPr eaLnBrk="1" hangingPunct="1"/>
            <a:r>
              <a:rPr lang="en-US" smtClean="0"/>
              <a:t>When you write programs, you may think of new methods to add </a:t>
            </a:r>
            <a:r>
              <a:rPr lang="en-US" b="1" smtClean="0"/>
              <a:t>on the fly </a:t>
            </a:r>
            <a:r>
              <a:rPr lang="en-US" smtClean="0"/>
              <a:t>as well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GroceryListProgram1.java</a:t>
            </a:r>
          </a:p>
          <a:p>
            <a:pPr lvl="1" eaLnBrk="1" hangingPunct="1"/>
            <a:r>
              <a:rPr lang="en-US" smtClean="0"/>
              <a:t>Read the comments that explain the </a:t>
            </a:r>
            <a:r>
              <a:rPr lang="en-US" b="1" smtClean="0"/>
              <a:t>methods</a:t>
            </a:r>
            <a:r>
              <a:rPr lang="en-US" smtClean="0"/>
              <a:t> (behaviors) and </a:t>
            </a:r>
            <a:r>
              <a:rPr lang="en-US" b="1" smtClean="0"/>
              <a:t>variables</a:t>
            </a:r>
            <a:r>
              <a:rPr lang="en-US" smtClean="0"/>
              <a:t> (objects) used in the program</a:t>
            </a:r>
          </a:p>
          <a:p>
            <a:pPr lvl="1" eaLnBrk="1" hangingPunct="1"/>
            <a:r>
              <a:rPr lang="en-US" smtClean="0"/>
              <a:t>This is still a </a:t>
            </a:r>
            <a:r>
              <a:rPr lang="en-US" b="1" smtClean="0"/>
              <a:t>rough outline </a:t>
            </a:r>
            <a:r>
              <a:rPr lang="en-US" smtClean="0"/>
              <a:t>of our solution to the Grocery List problem</a:t>
            </a:r>
          </a:p>
          <a:p>
            <a:pPr lvl="1" eaLnBrk="1" hangingPunct="1"/>
            <a:r>
              <a:rPr lang="en-US" smtClean="0"/>
              <a:t>Most </a:t>
            </a:r>
            <a:r>
              <a:rPr lang="en-US" b="1" smtClean="0"/>
              <a:t>method stubs</a:t>
            </a:r>
            <a:r>
              <a:rPr lang="en-US" smtClean="0"/>
              <a:t> display their name, so we can see if the correct methods are being called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Bulletproof Coding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writing a program, you should always check for possible errors in the input data</a:t>
            </a:r>
          </a:p>
          <a:p>
            <a:r>
              <a:rPr lang="en-US" smtClean="0"/>
              <a:t>We do not want our program to crash</a:t>
            </a:r>
          </a:p>
          <a:p>
            <a:pPr lvl="1"/>
            <a:r>
              <a:rPr lang="en-US" smtClean="0"/>
              <a:t>The </a:t>
            </a:r>
            <a:r>
              <a:rPr lang="en-US" b="1" smtClean="0"/>
              <a:t>programmer has responsibility </a:t>
            </a:r>
            <a:r>
              <a:rPr lang="en-US" smtClean="0"/>
              <a:t>for creating reliable programs</a:t>
            </a:r>
          </a:p>
          <a:p>
            <a:pPr lvl="1"/>
            <a:r>
              <a:rPr lang="en-US" smtClean="0"/>
              <a:t>The programmer should </a:t>
            </a:r>
            <a:r>
              <a:rPr lang="en-US" b="1" smtClean="0"/>
              <a:t>NOT rely on the user </a:t>
            </a:r>
            <a:r>
              <a:rPr lang="en-US" smtClean="0"/>
              <a:t>to enter the correct data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Our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 to think of as many errors in data input as possible</a:t>
            </a:r>
          </a:p>
          <a:p>
            <a:pPr marL="971550" lvl="1" indent="-514350">
              <a:buFont typeface="Rockwell" pitchFamily="18" charset="0"/>
              <a:buAutoNum type="arabicPeriod"/>
            </a:pPr>
            <a:r>
              <a:rPr lang="en-US" smtClean="0"/>
              <a:t>Enter too few command </a:t>
            </a:r>
            <a:br>
              <a:rPr lang="en-US" smtClean="0"/>
            </a:br>
            <a:r>
              <a:rPr lang="en-US" smtClean="0"/>
              <a:t>line arguments (runs OK, </a:t>
            </a:r>
            <a:br>
              <a:rPr lang="en-US" smtClean="0"/>
            </a:br>
            <a:r>
              <a:rPr lang="en-US" smtClean="0"/>
              <a:t>and has error message)</a:t>
            </a:r>
          </a:p>
          <a:p>
            <a:pPr marL="971550" lvl="1" indent="-514350">
              <a:buFont typeface="Rockwell" pitchFamily="18" charset="0"/>
              <a:buAutoNum type="arabicPeriod"/>
            </a:pPr>
            <a:r>
              <a:rPr lang="en-US" smtClean="0"/>
              <a:t>Enter too many command </a:t>
            </a:r>
            <a:br>
              <a:rPr lang="en-US" smtClean="0"/>
            </a:br>
            <a:r>
              <a:rPr lang="en-US" smtClean="0"/>
              <a:t>line arguments (runs OK, </a:t>
            </a:r>
            <a:br>
              <a:rPr lang="en-US" smtClean="0"/>
            </a:br>
            <a:r>
              <a:rPr lang="en-US" smtClean="0"/>
              <a:t>but needs error message)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8684" name="Picture 12" descr="MCAN01317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553200" y="2038350"/>
            <a:ext cx="1114891" cy="229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Our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 to think of as many errors in data input as possible</a:t>
            </a:r>
          </a:p>
          <a:p>
            <a:pPr marL="971550" lvl="1" indent="-514350">
              <a:buFont typeface="Rockwell" pitchFamily="18" charset="0"/>
              <a:buAutoNum type="arabicPeriod" startAt="3"/>
            </a:pPr>
            <a:r>
              <a:rPr lang="en-US" smtClean="0"/>
              <a:t>Enter choices out of range (runs OK, but needs error message)</a:t>
            </a:r>
          </a:p>
          <a:p>
            <a:pPr marL="971550" lvl="1" indent="-514350">
              <a:buFont typeface="Rockwell" pitchFamily="18" charset="0"/>
              <a:buAutoNum type="arabicPeriod" startAt="3"/>
            </a:pPr>
            <a:r>
              <a:rPr lang="en-US" smtClean="0"/>
              <a:t>Enter choices that are </a:t>
            </a:r>
            <a:br>
              <a:rPr lang="en-US" smtClean="0"/>
            </a:br>
            <a:r>
              <a:rPr lang="en-US" smtClean="0"/>
              <a:t>not Integers (program </a:t>
            </a:r>
            <a:br>
              <a:rPr lang="en-US" smtClean="0"/>
            </a:br>
            <a:r>
              <a:rPr lang="en-US" smtClean="0"/>
              <a:t>crashes!!!)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9708" name="Picture 12" descr="MCTN00571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86400" y="2724150"/>
            <a:ext cx="2438400" cy="157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Our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</a:t>
            </a:r>
            <a:r>
              <a:rPr lang="en-US" b="1" smtClean="0"/>
              <a:t>GroceryListProgram2.java</a:t>
            </a:r>
            <a:endParaRPr lang="en-US" smtClean="0"/>
          </a:p>
          <a:p>
            <a:pPr marL="971550" lvl="1" indent="-514350"/>
            <a:r>
              <a:rPr lang="en-US" smtClean="0"/>
              <a:t>We made some changes in the code to give user more </a:t>
            </a:r>
            <a:r>
              <a:rPr lang="en-US" b="1" smtClean="0"/>
              <a:t>feedback</a:t>
            </a:r>
          </a:p>
          <a:p>
            <a:pPr marL="971550" lvl="1" indent="-514350"/>
            <a:r>
              <a:rPr lang="en-US" smtClean="0"/>
              <a:t>Also, added </a:t>
            </a:r>
            <a:r>
              <a:rPr lang="en-US" b="1" smtClean="0"/>
              <a:t>try/catch block</a:t>
            </a:r>
            <a:r>
              <a:rPr lang="en-US" smtClean="0"/>
              <a:t>, so entering a non-integer does not crash the program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0728" name="Picture 8" descr="MCj043000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162800" y="3333750"/>
            <a:ext cx="997552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I/O Methods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next step is to start filling in the code for the other methods</a:t>
            </a:r>
          </a:p>
          <a:p>
            <a:pPr eaLnBrk="1" hangingPunct="1"/>
            <a:r>
              <a:rPr lang="en-US" smtClean="0"/>
              <a:t>Since we already wrote the code for </a:t>
            </a:r>
            <a:r>
              <a:rPr lang="en-US" b="1" smtClean="0"/>
              <a:t>file input</a:t>
            </a:r>
            <a:r>
              <a:rPr lang="en-US" smtClean="0"/>
              <a:t> and </a:t>
            </a:r>
            <a:r>
              <a:rPr lang="en-US" b="1" smtClean="0"/>
              <a:t>file output</a:t>
            </a:r>
            <a:r>
              <a:rPr lang="en-US" smtClean="0"/>
              <a:t>, let’s complete those methods next</a:t>
            </a:r>
          </a:p>
          <a:p>
            <a:pPr eaLnBrk="1" hangingPunct="1"/>
            <a:r>
              <a:rPr lang="en-US" smtClean="0"/>
              <a:t>We also need to think </a:t>
            </a:r>
            <a:br>
              <a:rPr lang="en-US" smtClean="0"/>
            </a:br>
            <a:r>
              <a:rPr lang="en-US" smtClean="0"/>
              <a:t>about the </a:t>
            </a:r>
            <a:r>
              <a:rPr lang="en-US" b="1" smtClean="0"/>
              <a:t>file format </a:t>
            </a:r>
            <a:br>
              <a:rPr lang="en-US" b="1" smtClean="0"/>
            </a:br>
            <a:r>
              <a:rPr lang="en-US" smtClean="0"/>
              <a:t>that we will use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1753" name="Picture 9" descr="MCAN01367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3600" y="3105150"/>
            <a:ext cx="1600200" cy="15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File Structure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convenient file format to use is </a:t>
            </a:r>
            <a:r>
              <a:rPr lang="en-US" b="1" dirty="0" smtClean="0"/>
              <a:t>CSV</a:t>
            </a:r>
            <a:r>
              <a:rPr lang="en-US" dirty="0" smtClean="0"/>
              <a:t> (comma separated values)  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This is good for storing data in </a:t>
            </a:r>
            <a:r>
              <a:rPr lang="en-US" sz="2600" b="1" dirty="0" smtClean="0"/>
              <a:t>tables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Since a CSV file is a </a:t>
            </a:r>
            <a:r>
              <a:rPr lang="en-US" sz="2600" b="1" dirty="0" smtClean="0"/>
              <a:t>text file</a:t>
            </a:r>
            <a:r>
              <a:rPr lang="en-US" sz="2600" dirty="0" smtClean="0"/>
              <a:t>, we can use any </a:t>
            </a:r>
            <a:r>
              <a:rPr lang="en-US" sz="2600" b="1" dirty="0" smtClean="0"/>
              <a:t>text editor, </a:t>
            </a:r>
            <a:r>
              <a:rPr lang="en-US" sz="2600" dirty="0" smtClean="0"/>
              <a:t>and the file is</a:t>
            </a:r>
            <a:r>
              <a:rPr lang="en-US" sz="2600" b="1" dirty="0" smtClean="0"/>
              <a:t> easy to read </a:t>
            </a:r>
            <a:r>
              <a:rPr lang="en-US" sz="2600" dirty="0" smtClean="0"/>
              <a:t>for our Java program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If we want to be more sophisticated, we can use a spreadsheet application such as Microsoft Excel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CSV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CSV file arranges data into </a:t>
            </a:r>
            <a:r>
              <a:rPr lang="en-US" b="1" dirty="0" smtClean="0"/>
              <a:t>tables</a:t>
            </a:r>
            <a:r>
              <a:rPr lang="en-US" dirty="0" smtClean="0"/>
              <a:t>, so we need to think in terms of </a:t>
            </a:r>
            <a:r>
              <a:rPr lang="en-US" b="1" dirty="0" smtClean="0"/>
              <a:t>rows </a:t>
            </a:r>
            <a:r>
              <a:rPr lang="en-US" dirty="0" smtClean="0"/>
              <a:t>and </a:t>
            </a:r>
            <a:r>
              <a:rPr lang="en-US" b="1" dirty="0" smtClean="0"/>
              <a:t>columns</a:t>
            </a:r>
            <a:r>
              <a:rPr lang="en-US" dirty="0" smtClean="0"/>
              <a:t> of data 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The </a:t>
            </a:r>
            <a:r>
              <a:rPr lang="en-US" sz="2600" b="1" dirty="0" smtClean="0"/>
              <a:t>first row</a:t>
            </a:r>
            <a:r>
              <a:rPr lang="en-US" sz="2600" dirty="0" smtClean="0"/>
              <a:t> has the </a:t>
            </a:r>
            <a:r>
              <a:rPr lang="en-US" sz="2600" b="1" dirty="0" smtClean="0"/>
              <a:t>headings </a:t>
            </a:r>
            <a:r>
              <a:rPr lang="en-US" sz="2600" dirty="0" smtClean="0"/>
              <a:t>for each column of data, each heading separated by a </a:t>
            </a:r>
            <a:r>
              <a:rPr lang="en-US" sz="2600" b="1" dirty="0" smtClean="0"/>
              <a:t>comma (,)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The </a:t>
            </a:r>
            <a:r>
              <a:rPr lang="en-US" sz="2600" b="1" dirty="0" smtClean="0"/>
              <a:t>following rows</a:t>
            </a:r>
            <a:r>
              <a:rPr lang="en-US" sz="2600" dirty="0" smtClean="0"/>
              <a:t> contain the </a:t>
            </a:r>
            <a:r>
              <a:rPr lang="en-US" sz="2600" b="1" dirty="0" smtClean="0"/>
              <a:t>actual</a:t>
            </a:r>
            <a:r>
              <a:rPr lang="en-US" sz="2600" dirty="0" smtClean="0"/>
              <a:t> </a:t>
            </a:r>
            <a:r>
              <a:rPr lang="en-US" sz="2600" b="1" dirty="0" smtClean="0"/>
              <a:t>data</a:t>
            </a:r>
            <a:r>
              <a:rPr lang="en-US" sz="2600" dirty="0" smtClean="0"/>
              <a:t>, each individual data in each row separated by a </a:t>
            </a:r>
            <a:r>
              <a:rPr lang="en-US" sz="2600" b="1" dirty="0" smtClean="0"/>
              <a:t>comma (,)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57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dirty="0" smtClean="0"/>
              <a:t>ICS 211: Introduction to </a:t>
            </a:r>
            <a:br>
              <a:rPr lang="en-US" dirty="0" smtClean="0"/>
            </a:br>
            <a:r>
              <a:rPr lang="en-US" dirty="0" smtClean="0"/>
              <a:t>Computer Science II</a:t>
            </a:r>
          </a:p>
          <a:p>
            <a:pPr lvl="1" eaLnBrk="1" hangingPunct="1">
              <a:lnSpc>
                <a:spcPts val="3000"/>
              </a:lnSpc>
            </a:pPr>
            <a:r>
              <a:rPr lang="en-US" dirty="0" smtClean="0"/>
              <a:t>William McDaniel </a:t>
            </a:r>
            <a:r>
              <a:rPr lang="en-US" dirty="0" err="1" smtClean="0"/>
              <a:t>Albritton</a:t>
            </a:r>
            <a:endParaRPr lang="en-US" dirty="0" smtClean="0"/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Leeward Community College</a:t>
            </a:r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Mathematics and Natural Sciences Division</a:t>
            </a:r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Information and Computer Sciences Department</a:t>
            </a:r>
          </a:p>
        </p:txBody>
      </p:sp>
      <p:pic>
        <p:nvPicPr>
          <p:cNvPr id="8196" name="Picture 36" descr="MCj034386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1" y="1413273"/>
            <a:ext cx="1611313" cy="110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5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CSV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CSV file arranges data into </a:t>
            </a:r>
            <a:r>
              <a:rPr lang="en-US" b="1" smtClean="0"/>
              <a:t>tables</a:t>
            </a:r>
            <a:r>
              <a:rPr lang="en-US" smtClean="0"/>
              <a:t>, so we need to think in terms of </a:t>
            </a:r>
            <a:r>
              <a:rPr lang="en-US" b="1" smtClean="0"/>
              <a:t>rows </a:t>
            </a:r>
            <a:r>
              <a:rPr lang="en-US" smtClean="0"/>
              <a:t>and </a:t>
            </a:r>
            <a:r>
              <a:rPr lang="en-US" b="1" smtClean="0"/>
              <a:t>columns</a:t>
            </a:r>
            <a:r>
              <a:rPr lang="en-US" smtClean="0"/>
              <a:t> of data </a:t>
            </a:r>
          </a:p>
          <a:p>
            <a:pPr lvl="1" eaLnBrk="1" hangingPunct="1"/>
            <a:r>
              <a:rPr lang="en-US" smtClean="0"/>
              <a:t>Finally, at the end of each row of data, a </a:t>
            </a:r>
            <a:r>
              <a:rPr lang="en-US" b="1" smtClean="0"/>
              <a:t>newline</a:t>
            </a:r>
            <a:r>
              <a:rPr lang="en-US" smtClean="0"/>
              <a:t> is used</a:t>
            </a:r>
            <a:endParaRPr lang="en-US" b="1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4830" name="Picture 14" descr="MCNA01337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1364" y="3143250"/>
            <a:ext cx="5119687" cy="158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CSV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groceries.csv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First, view the file using a simple text editor, such as WordPad or NotePad</a:t>
            </a:r>
          </a:p>
          <a:p>
            <a:pPr lvl="2" eaLnBrk="1" hangingPunct="1"/>
            <a:r>
              <a:rPr lang="en-US" smtClean="0"/>
              <a:t>Note the commas</a:t>
            </a:r>
          </a:p>
          <a:p>
            <a:pPr lvl="1" eaLnBrk="1" hangingPunct="1"/>
            <a:r>
              <a:rPr lang="en-US" smtClean="0"/>
              <a:t>Then try opening the file in Excel, or some other spreadsheet application</a:t>
            </a:r>
          </a:p>
          <a:p>
            <a:pPr lvl="2" eaLnBrk="1" hangingPunct="1"/>
            <a:r>
              <a:rPr lang="en-US" smtClean="0"/>
              <a:t>Note that the commas have been replaced by rows and columns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Inchworm Principle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GroceryListProgram3.java</a:t>
            </a:r>
            <a:endParaRPr lang="en-US" smtClean="0"/>
          </a:p>
          <a:p>
            <a:pPr lvl="1" eaLnBrk="1" hangingPunct="1"/>
            <a:r>
              <a:rPr lang="en-US" smtClean="0"/>
              <a:t>Again, after we write a method, we should test the method with not only </a:t>
            </a:r>
            <a:r>
              <a:rPr lang="en-US" b="1" smtClean="0"/>
              <a:t>good</a:t>
            </a:r>
            <a:r>
              <a:rPr lang="en-US" smtClean="0"/>
              <a:t> data, but also </a:t>
            </a:r>
            <a:r>
              <a:rPr lang="en-US" b="1" smtClean="0"/>
              <a:t>bad</a:t>
            </a:r>
            <a:r>
              <a:rPr lang="en-US" smtClean="0"/>
              <a:t> data</a:t>
            </a:r>
          </a:p>
          <a:p>
            <a:pPr lvl="1" eaLnBrk="1" hangingPunct="1"/>
            <a:r>
              <a:rPr lang="en-US" smtClean="0"/>
              <a:t>Like an </a:t>
            </a:r>
            <a:r>
              <a:rPr lang="en-US" b="1" smtClean="0"/>
              <a:t>inchworm</a:t>
            </a:r>
            <a:r>
              <a:rPr lang="en-US" smtClean="0"/>
              <a:t>, we need to take </a:t>
            </a:r>
            <a:r>
              <a:rPr lang="en-US" b="1" smtClean="0"/>
              <a:t>small steps</a:t>
            </a:r>
            <a:r>
              <a:rPr lang="en-US" smtClean="0"/>
              <a:t> when writing a program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6870" name="Picture 6" descr="MCj043457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48100" y="3790950"/>
            <a:ext cx="1447800" cy="81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Testing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</a:t>
            </a:r>
            <a:r>
              <a:rPr lang="en-US" b="1" dirty="0" smtClean="0"/>
              <a:t>GroceryListProgram3.java </a:t>
            </a:r>
            <a:r>
              <a:rPr lang="en-US" dirty="0" smtClean="0"/>
              <a:t>with input files </a:t>
            </a:r>
            <a:r>
              <a:rPr lang="en-US" b="1" dirty="0" smtClean="0"/>
              <a:t>groceries.csv </a:t>
            </a:r>
            <a:r>
              <a:rPr lang="en-US" dirty="0" smtClean="0"/>
              <a:t>and </a:t>
            </a:r>
            <a:r>
              <a:rPr lang="en-US" b="1" dirty="0" smtClean="0"/>
              <a:t>badList.csv</a:t>
            </a:r>
            <a:endParaRPr lang="en-US" dirty="0" smtClean="0"/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The second input file has </a:t>
            </a:r>
            <a:r>
              <a:rPr lang="en-US" b="1" dirty="0" smtClean="0"/>
              <a:t>file errors</a:t>
            </a:r>
            <a:r>
              <a:rPr lang="en-US" dirty="0" smtClean="0"/>
              <a:t> such as extra commas, missing rows, and extra data</a:t>
            </a:r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Since method </a:t>
            </a:r>
            <a:r>
              <a:rPr lang="en-US" b="1" dirty="0" err="1" smtClean="0"/>
              <a:t>readFromFile</a:t>
            </a:r>
            <a:r>
              <a:rPr lang="en-US" b="1" dirty="0" smtClean="0"/>
              <a:t>()</a:t>
            </a:r>
            <a:r>
              <a:rPr lang="en-US" dirty="0" smtClean="0"/>
              <a:t> reads a whole line at once, these errors are trivial and do not crash the program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Crash!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the other hand, a file with too many rows (over 100 items) </a:t>
            </a:r>
            <a:r>
              <a:rPr lang="en-US" b="1" smtClean="0"/>
              <a:t>crashes</a:t>
            </a:r>
            <a:r>
              <a:rPr lang="en-US" smtClean="0"/>
              <a:t> the program by </a:t>
            </a:r>
            <a:r>
              <a:rPr lang="en-US" b="1" smtClean="0"/>
              <a:t>throwing</a:t>
            </a:r>
            <a:r>
              <a:rPr lang="en-US" smtClean="0"/>
              <a:t> an </a:t>
            </a:r>
            <a:r>
              <a:rPr lang="en-US" b="1" smtClean="0"/>
              <a:t>ArrayIndexOutOfBoundsException</a:t>
            </a:r>
          </a:p>
          <a:p>
            <a:pPr eaLnBrk="1" hangingPunct="1"/>
            <a:r>
              <a:rPr lang="en-US" smtClean="0"/>
              <a:t>We will address this issue later on in the course, as it is easy to solve using </a:t>
            </a:r>
            <a:r>
              <a:rPr lang="en-US" b="1" smtClean="0"/>
              <a:t>linked lists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throws Clause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throws clause</a:t>
            </a:r>
            <a:r>
              <a:rPr lang="en-US" dirty="0" smtClean="0"/>
              <a:t> is put in a method declaration to indicate that the method might throw an exception</a:t>
            </a:r>
          </a:p>
          <a:p>
            <a:pPr eaLnBrk="1" hangingPunct="1">
              <a:lnSpc>
                <a:spcPts val="2700"/>
              </a:lnSpc>
              <a:spcBef>
                <a:spcPts val="400"/>
              </a:spcBef>
            </a:pPr>
            <a:r>
              <a:rPr lang="en-US" dirty="0" smtClean="0"/>
              <a:t>Syntax for throws clause</a:t>
            </a:r>
            <a:br>
              <a:rPr lang="en-US" dirty="0" smtClean="0"/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/** Example method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 * @exception </a:t>
            </a:r>
            <a:r>
              <a:rPr lang="en-US" sz="2200" b="1" dirty="0" err="1" smtClean="0">
                <a:solidFill>
                  <a:schemeClr val="bg1"/>
                </a:solidFill>
                <a:latin typeface="Courier New" pitchFamily="49" charset="0"/>
              </a:rPr>
              <a:t>MyException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explain */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public static void method() throws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                    </a:t>
            </a:r>
            <a:r>
              <a:rPr lang="en-US" sz="2200" b="1" dirty="0" err="1" smtClean="0">
                <a:solidFill>
                  <a:schemeClr val="bg1"/>
                </a:solidFill>
                <a:latin typeface="Courier New" pitchFamily="49" charset="0"/>
              </a:rPr>
              <a:t>MyException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{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	//method's code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Solving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mtClean="0"/>
              <a:t>Computer science is basically about problem solving</a:t>
            </a:r>
          </a:p>
          <a:p>
            <a:pPr marL="609600" indent="-609600"/>
            <a:r>
              <a:rPr lang="en-US" smtClean="0"/>
              <a:t>So how do we solve a problem?</a:t>
            </a:r>
          </a:p>
          <a:p>
            <a:pPr marL="990600" lvl="1" indent="-533400"/>
            <a:r>
              <a:rPr lang="en-US" smtClean="0"/>
              <a:t>Take 3 main steps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/>
              <a:t>Understand the problem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/>
              <a:t>Make a plan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/>
              <a:t>Implement the plan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0978" name="Picture 18" descr="MCBD19652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72200" y="2693194"/>
            <a:ext cx="1752600" cy="17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mtClean="0"/>
              <a:t>Like any other discipline, computer science has its own “fancy words” (jargon, terminology, vernacular, lingo, gibberish, gobbledygook)</a:t>
            </a:r>
          </a:p>
          <a:p>
            <a:pPr marL="609600" indent="-609600"/>
            <a:r>
              <a:rPr lang="en-US" smtClean="0"/>
              <a:t>Computer scientists </a:t>
            </a:r>
            <a:br>
              <a:rPr lang="en-US" smtClean="0"/>
            </a:br>
            <a:r>
              <a:rPr lang="en-US" smtClean="0"/>
              <a:t>use the word </a:t>
            </a:r>
            <a:r>
              <a:rPr lang="en-US" b="1" smtClean="0"/>
              <a:t>algorithm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for the </a:t>
            </a:r>
            <a:r>
              <a:rPr lang="en-US" b="1" smtClean="0"/>
              <a:t>plan that is used </a:t>
            </a:r>
            <a:br>
              <a:rPr lang="en-US" b="1" smtClean="0"/>
            </a:br>
            <a:r>
              <a:rPr lang="en-US" b="1" smtClean="0"/>
              <a:t>to solve a problem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1991" name="Picture 7" descr="MCj04344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6" y="2971801"/>
            <a:ext cx="1400175" cy="14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0550" indent="-533400"/>
            <a:r>
              <a:rPr lang="en-US" smtClean="0"/>
              <a:t>Example algorithms from daily life</a:t>
            </a:r>
          </a:p>
          <a:p>
            <a:pPr marL="971550" lvl="1" indent="-457200"/>
            <a:r>
              <a:rPr lang="en-US" smtClean="0"/>
              <a:t>Take train from Makuhari to Nikko</a:t>
            </a:r>
          </a:p>
          <a:p>
            <a:pPr marL="971550" lvl="1" indent="-457200"/>
            <a:r>
              <a:rPr lang="en-US" smtClean="0"/>
              <a:t>Scuba diving at 5 Caves, Maui</a:t>
            </a:r>
          </a:p>
          <a:p>
            <a:pPr marL="971550" lvl="1" indent="-457200"/>
            <a:r>
              <a:rPr lang="en-US" smtClean="0"/>
              <a:t>Teach surfing at Baby Queens</a:t>
            </a:r>
          </a:p>
          <a:p>
            <a:pPr marL="971550" lvl="1" indent="-457200"/>
            <a:r>
              <a:rPr lang="en-US" smtClean="0"/>
              <a:t>Making spam musubi!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3023" name="Picture 15" descr="MCj036871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143000" y="3543300"/>
            <a:ext cx="2293938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0" name="Picture 22" descr="MCj04294850000[1]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8600" y="3657600"/>
            <a:ext cx="1447800" cy="97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37" name="Picture 29" descr="MCj03789450000[1]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324601" y="3543301"/>
            <a:ext cx="1447800" cy="107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ts val="2800"/>
              </a:lnSpc>
            </a:pPr>
            <a:r>
              <a:rPr lang="en-US" dirty="0" smtClean="0"/>
              <a:t>When writing an algorithm, you need to follow a few rules</a:t>
            </a:r>
          </a:p>
          <a:p>
            <a:pPr marL="1028700" lvl="1" indent="-571500">
              <a:lnSpc>
                <a:spcPts val="2800"/>
              </a:lnSpc>
              <a:buFontTx/>
              <a:buAutoNum type="arabicPeriod"/>
            </a:pPr>
            <a:r>
              <a:rPr lang="en-US" dirty="0" smtClean="0"/>
              <a:t>The algorithm must be a detailed series of steps that will solve the problem</a:t>
            </a:r>
          </a:p>
          <a:p>
            <a:pPr marL="1028700" lvl="1" indent="-571500">
              <a:lnSpc>
                <a:spcPts val="2800"/>
              </a:lnSpc>
              <a:buFontTx/>
              <a:buAutoNum type="arabicPeriod"/>
            </a:pPr>
            <a:r>
              <a:rPr lang="en-US" dirty="0" smtClean="0"/>
              <a:t>The algorithm should be simple, unambiguous, and correct</a:t>
            </a:r>
          </a:p>
          <a:p>
            <a:pPr marL="1028700" lvl="1" indent="-571500">
              <a:lnSpc>
                <a:spcPts val="2800"/>
              </a:lnSpc>
              <a:buFontTx/>
              <a:buAutoNum type="arabicPeriod"/>
            </a:pPr>
            <a:r>
              <a:rPr lang="en-US" dirty="0" smtClean="0"/>
              <a:t>The algorithm can be written in many different ways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ts val="2800"/>
              </a:lnSpc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r>
              <a:rPr lang="en-US" dirty="0" smtClean="0"/>
              <a:t>To output certain characters within a string, use a backslash character (\) before a special character</a:t>
            </a:r>
            <a:endParaRPr lang="en-US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 marL="342900" lvl="1" indent="-342900">
              <a:lnSpc>
                <a:spcPts val="2800"/>
              </a:lnSpc>
            </a:pPr>
            <a:r>
              <a:rPr lang="en-US" b="1" dirty="0" err="1" smtClean="0">
                <a:latin typeface="Courier New" pitchFamily="49" charset="0"/>
              </a:rPr>
              <a:t>double_quote</a:t>
            </a:r>
            <a:r>
              <a:rPr lang="en-US" b="1" dirty="0" smtClean="0">
                <a:latin typeface="Courier New" pitchFamily="49" charset="0"/>
              </a:rPr>
              <a:t> = \"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err="1" smtClean="0">
                <a:latin typeface="Courier New" pitchFamily="49" charset="0"/>
              </a:rPr>
              <a:t>single_quote</a:t>
            </a:r>
            <a:r>
              <a:rPr lang="en-US" b="1" dirty="0" smtClean="0">
                <a:latin typeface="Courier New" pitchFamily="49" charset="0"/>
              </a:rPr>
              <a:t> = \'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smtClean="0">
                <a:latin typeface="Courier New" pitchFamily="49" charset="0"/>
              </a:rPr>
              <a:t>newline = \n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smtClean="0">
                <a:latin typeface="Courier New" pitchFamily="49" charset="0"/>
              </a:rPr>
              <a:t>tab = \t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smtClean="0">
                <a:latin typeface="Courier New" pitchFamily="49" charset="0"/>
              </a:rPr>
              <a:t>backslash = \\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9221" name="Picture 7" descr="MCj03306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686050"/>
            <a:ext cx="1906588" cy="139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for the remaining three methods, we need to design some </a:t>
            </a:r>
            <a:r>
              <a:rPr lang="en-US" b="1" smtClean="0"/>
              <a:t>algorithms</a:t>
            </a:r>
            <a:r>
              <a:rPr lang="en-US" smtClean="0"/>
              <a:t> to guide the coding for each method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9943" name="Picture 7" descr="MCj013393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43942" y="2432618"/>
            <a:ext cx="2667000" cy="203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add()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Get item’s name from user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Get item’s number from user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Add "name, number" to </a:t>
            </a:r>
            <a:br>
              <a:rPr lang="en-US" smtClean="0"/>
            </a:br>
            <a:r>
              <a:rPr lang="en-US" smtClean="0"/>
              <a:t>end of the array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Increment (add 1 to) </a:t>
            </a:r>
            <a:br>
              <a:rPr lang="en-US" smtClean="0"/>
            </a:br>
            <a:r>
              <a:rPr lang="en-US" smtClean="0"/>
              <a:t>size of the array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5062" name="Picture 6" descr="MCj0432531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5000" y="226695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remove()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Get the row number of the item the user wishes to delete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Error checking for Integer (try/catch)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Error checking for 0 or negative (if)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Error checking for too big (if)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If no error, remove by shifting all items on the right of deleted item one index to the left (for loop)</a:t>
            </a:r>
          </a:p>
          <a:p>
            <a:pPr marL="514350" indent="-514350" eaLnBrk="1" hangingPunct="1"/>
            <a:endParaRPr lang="en-US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Shifting Elements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sz="3600" smtClean="0"/>
              <a:t>Delete element #1 (listSize = 4)</a:t>
            </a:r>
            <a:r>
              <a:rPr lang="en-US" sz="3400" smtClean="0">
                <a:solidFill>
                  <a:srgbClr val="006600"/>
                </a:solidFill>
              </a:rPr>
              <a:t>                                        </a:t>
            </a:r>
            <a:endParaRPr lang="en-US" sz="3600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sp>
        <p:nvSpPr>
          <p:cNvPr id="157728" name="Rectangle 32"/>
          <p:cNvSpPr>
            <a:spLocks noChangeArrowheads="1"/>
          </p:cNvSpPr>
          <p:nvPr/>
        </p:nvSpPr>
        <p:spPr bwMode="auto">
          <a:xfrm>
            <a:off x="13716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“natto, 3"</a:t>
            </a:r>
          </a:p>
        </p:txBody>
      </p:sp>
      <p:sp>
        <p:nvSpPr>
          <p:cNvPr id="157730" name="Rectangle 34"/>
          <p:cNvSpPr>
            <a:spLocks noChangeArrowheads="1"/>
          </p:cNvSpPr>
          <p:nvPr/>
        </p:nvSpPr>
        <p:spPr bwMode="auto">
          <a:xfrm>
            <a:off x="27432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“garlic,5"</a:t>
            </a:r>
          </a:p>
        </p:txBody>
      </p:sp>
      <p:sp>
        <p:nvSpPr>
          <p:cNvPr id="157731" name="Rectangle 35"/>
          <p:cNvSpPr>
            <a:spLocks noChangeArrowheads="1"/>
          </p:cNvSpPr>
          <p:nvPr/>
        </p:nvSpPr>
        <p:spPr bwMode="auto">
          <a:xfrm>
            <a:off x="41148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“negi, 1"</a:t>
            </a:r>
          </a:p>
        </p:txBody>
      </p:sp>
      <p:sp>
        <p:nvSpPr>
          <p:cNvPr id="157732" name="Rectangle 36"/>
          <p:cNvSpPr>
            <a:spLocks noChangeArrowheads="1"/>
          </p:cNvSpPr>
          <p:nvPr/>
        </p:nvSpPr>
        <p:spPr bwMode="auto">
          <a:xfrm>
            <a:off x="54864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“eggs, 12"</a:t>
            </a:r>
          </a:p>
        </p:txBody>
      </p:sp>
      <p:sp>
        <p:nvSpPr>
          <p:cNvPr id="157733" name="Rectangle 37"/>
          <p:cNvSpPr>
            <a:spLocks noChangeArrowheads="1"/>
          </p:cNvSpPr>
          <p:nvPr/>
        </p:nvSpPr>
        <p:spPr bwMode="auto">
          <a:xfrm>
            <a:off x="68580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null</a:t>
            </a:r>
          </a:p>
        </p:txBody>
      </p:sp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1212850" y="1885950"/>
            <a:ext cx="928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list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2209800" y="1885950"/>
            <a:ext cx="990600" cy="34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 sz="2000">
              <a:solidFill>
                <a:srgbClr val="006600"/>
              </a:solidFill>
            </a:endParaRPr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 flipH="1">
            <a:off x="1371600" y="2057400"/>
            <a:ext cx="1295400" cy="80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7" name="Rectangle 41"/>
          <p:cNvSpPr>
            <a:spLocks noChangeArrowheads="1"/>
          </p:cNvSpPr>
          <p:nvPr/>
        </p:nvSpPr>
        <p:spPr bwMode="auto">
          <a:xfrm>
            <a:off x="1733550" y="3714750"/>
            <a:ext cx="6135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00"/>
                </a:solidFill>
              </a:rPr>
              <a:t>0       1       2      3       4</a:t>
            </a:r>
          </a:p>
        </p:txBody>
      </p:sp>
      <p:sp>
        <p:nvSpPr>
          <p:cNvPr id="157738" name="Rectangle 42"/>
          <p:cNvSpPr>
            <a:spLocks noChangeArrowheads="1"/>
          </p:cNvSpPr>
          <p:nvPr/>
        </p:nvSpPr>
        <p:spPr bwMode="auto">
          <a:xfrm>
            <a:off x="473076" y="1200150"/>
            <a:ext cx="81133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SzPct val="105000"/>
              <a:buFontTx/>
              <a:buChar char="•"/>
            </a:pPr>
            <a:r>
              <a:rPr lang="en-US" sz="3600" dirty="0">
                <a:latin typeface="Arial" charset="0"/>
              </a:rPr>
              <a:t>  Array after shift to left (</a:t>
            </a:r>
            <a:r>
              <a:rPr lang="en-US" sz="3600" dirty="0" err="1">
                <a:latin typeface="Arial" charset="0"/>
              </a:rPr>
              <a:t>listSize</a:t>
            </a:r>
            <a:r>
              <a:rPr lang="en-US" sz="3600" dirty="0">
                <a:latin typeface="Arial" charset="0"/>
              </a:rPr>
              <a:t> = 3)</a:t>
            </a:r>
            <a:endParaRPr lang="en-US" dirty="0">
              <a:latin typeface="Arial" charset="0"/>
            </a:endParaRPr>
          </a:p>
        </p:txBody>
      </p:sp>
      <p:sp>
        <p:nvSpPr>
          <p:cNvPr id="157739" name="Rectangle 43"/>
          <p:cNvSpPr>
            <a:spLocks noChangeArrowheads="1"/>
          </p:cNvSpPr>
          <p:nvPr/>
        </p:nvSpPr>
        <p:spPr bwMode="auto">
          <a:xfrm>
            <a:off x="68580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null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78" dur="20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80" dur="2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  <p:bldP spid="67587" grpId="1" build="p"/>
      <p:bldP spid="157728" grpId="0" animBg="1"/>
      <p:bldP spid="157730" grpId="0" animBg="1"/>
      <p:bldP spid="157730" grpId="1" animBg="1"/>
      <p:bldP spid="157731" grpId="0" animBg="1"/>
      <p:bldP spid="157731" grpId="1" animBg="1"/>
      <p:bldP spid="157732" grpId="0" animBg="1"/>
      <p:bldP spid="157732" grpId="1" animBg="1"/>
      <p:bldP spid="157733" grpId="0" animBg="1"/>
      <p:bldP spid="157733" grpId="1" animBg="1"/>
      <p:bldP spid="157734" grpId="0"/>
      <p:bldP spid="157735" grpId="0" animBg="1"/>
      <p:bldP spid="157736" grpId="0" animBg="1"/>
      <p:bldP spid="157737" grpId="0"/>
      <p:bldP spid="157738" grpId="0"/>
      <p:bldP spid="1577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Shifting Elements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ts val="2800"/>
              </a:lnSpc>
            </a:pPr>
            <a:r>
              <a:rPr lang="en-US" dirty="0" smtClean="0"/>
              <a:t>Why do we shift elements?</a:t>
            </a:r>
          </a:p>
          <a:p>
            <a:pPr marL="914400" lvl="1" indent="-514350" eaLnBrk="1" hangingPunct="1">
              <a:lnSpc>
                <a:spcPts val="2800"/>
              </a:lnSpc>
            </a:pPr>
            <a:r>
              <a:rPr lang="en-US" dirty="0" smtClean="0"/>
              <a:t>Simply deleting the element (by replacing it with null) would leave empty spaces in the array</a:t>
            </a:r>
          </a:p>
          <a:p>
            <a:pPr marL="914400" lvl="1" indent="-514350" eaLnBrk="1" hangingPunct="1">
              <a:lnSpc>
                <a:spcPts val="2800"/>
              </a:lnSpc>
            </a:pPr>
            <a:r>
              <a:rPr lang="en-US" dirty="0" smtClean="0"/>
              <a:t>Instead, we shift all the elements, so they overwrite the element to the left of them</a:t>
            </a:r>
          </a:p>
          <a:p>
            <a:pPr marL="914400" lvl="1" indent="-514350" eaLnBrk="1" hangingPunct="1">
              <a:lnSpc>
                <a:spcPts val="2800"/>
              </a:lnSpc>
            </a:pPr>
            <a:r>
              <a:rPr lang="en-US" dirty="0" smtClean="0"/>
              <a:t>This leaves no empty </a:t>
            </a:r>
            <a:br>
              <a:rPr lang="en-US" dirty="0" smtClean="0"/>
            </a:br>
            <a:r>
              <a:rPr lang="en-US" dirty="0" smtClean="0"/>
              <a:t>array spaces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8134" name="Picture 6" descr="MCj0391290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86600" y="1504951"/>
            <a:ext cx="1105223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display()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Loop through all the elements in the array (for loop)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Output each element to the screen</a:t>
            </a:r>
          </a:p>
          <a:p>
            <a:pPr marL="91440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The first element should display the headings (if statement)</a:t>
            </a:r>
          </a:p>
          <a:p>
            <a:pPr marL="91440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All other elements should display the row number, and the item’s name and number (if statement)</a:t>
            </a:r>
          </a:p>
          <a:p>
            <a:pPr marL="514350" indent="-514350" eaLnBrk="1" hangingPunct="1"/>
            <a:endParaRPr lang="en-US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Version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GroceryListProgram4.java</a:t>
            </a:r>
            <a:endParaRPr lang="en-US" smtClean="0"/>
          </a:p>
          <a:p>
            <a:pPr lvl="1" eaLnBrk="1" hangingPunct="1"/>
            <a:r>
              <a:rPr lang="en-US" smtClean="0"/>
              <a:t>This program fills in the code for the remaining three methods</a:t>
            </a:r>
          </a:p>
          <a:p>
            <a:pPr lvl="1" eaLnBrk="1" hangingPunct="1"/>
            <a:r>
              <a:rPr lang="en-US" smtClean="0"/>
              <a:t>Testing and correcting the code has been completed, using both good and bad data inputs, but let me </a:t>
            </a:r>
            <a:br>
              <a:rPr lang="en-US" smtClean="0"/>
            </a:br>
            <a:r>
              <a:rPr lang="en-US" smtClean="0"/>
              <a:t>know if you find any bugs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Defragmenter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425575" algn="l"/>
              </a:tabLst>
            </a:pPr>
            <a:r>
              <a:rPr lang="en-US" smtClean="0"/>
              <a:t>Special character escape sequences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mtClean="0"/>
              <a:t>Write to a file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mtClean="0"/>
              <a:t>Spaghetti code vs. Bento code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mtClean="0"/>
              <a:t>Grocery list problem and solution</a:t>
            </a:r>
          </a:p>
        </p:txBody>
      </p:sp>
      <p:sp useBgFill="1">
        <p:nvSpPr>
          <p:cNvPr id="114691" name="Puzzle3"/>
          <p:cNvSpPr>
            <a:spLocks noChangeAspect="1" noEditPoints="1" noChangeArrowheads="1"/>
          </p:cNvSpPr>
          <p:nvPr/>
        </p:nvSpPr>
        <p:spPr bwMode="auto">
          <a:xfrm>
            <a:off x="3217863" y="50007"/>
            <a:ext cx="1327150" cy="135016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2" name="Puzzle2"/>
          <p:cNvSpPr>
            <a:spLocks noChangeAspect="1" noEditPoints="1" noChangeArrowheads="1"/>
          </p:cNvSpPr>
          <p:nvPr/>
        </p:nvSpPr>
        <p:spPr bwMode="auto">
          <a:xfrm>
            <a:off x="6383339" y="140494"/>
            <a:ext cx="2117725" cy="123110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3" name="Puzzle4"/>
          <p:cNvSpPr>
            <a:spLocks noChangeAspect="1" noEditPoints="1" noChangeArrowheads="1"/>
          </p:cNvSpPr>
          <p:nvPr/>
        </p:nvSpPr>
        <p:spPr bwMode="auto">
          <a:xfrm>
            <a:off x="4981575" y="-241697"/>
            <a:ext cx="1276350" cy="15716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4" name="Puzzle1"/>
          <p:cNvSpPr>
            <a:spLocks noChangeAspect="1" noEditPoints="1" noChangeArrowheads="1"/>
          </p:cNvSpPr>
          <p:nvPr/>
        </p:nvSpPr>
        <p:spPr bwMode="auto">
          <a:xfrm>
            <a:off x="862014" y="472678"/>
            <a:ext cx="2143125" cy="938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3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7" grpId="0" build="p"/>
      <p:bldP spid="114691" grpId="0" animBg="1"/>
      <p:bldP spid="114691" grpId="1" animBg="1"/>
      <p:bldP spid="114692" grpId="0" animBg="1"/>
      <p:bldP spid="114692" grpId="1" animBg="1"/>
      <p:bldP spid="114693" grpId="0" animBg="1"/>
      <p:bldP spid="114693" grpId="1" animBg="1"/>
      <p:bldP spid="114694" grpId="0" animBg="1"/>
      <p:bldP spid="11469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Manager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mtClean="0"/>
              <a:t>Before the next class, you need to: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Do the assignment corresponding to this lecture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Email me any questions you may have about the material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Turn in the assignment before the next lecture 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Lighten up!</a:t>
            </a: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90664" y="482204"/>
            <a:ext cx="11271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code </a:t>
            </a:r>
            <a:endParaRPr lang="en-US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System.out.println("She " +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"said \"Aloha\""); </a:t>
            </a:r>
          </a:p>
          <a:p>
            <a:pPr lvl="1">
              <a:buFont typeface="Wingdings" pitchFamily="2" charset="2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//She said "Aloha"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0245" name="Picture 11" descr="MCAN01356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66950"/>
            <a:ext cx="2844800" cy="26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these 3 import statements at top of program</a:t>
            </a:r>
          </a:p>
          <a:p>
            <a:pPr eaLnBrk="1" hangingPunct="1">
              <a:buFont typeface="Times" pitchFamily="18" charset="0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java.util.Scanner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java.io.PrintWriter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java.io.FileNotFoundException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1271" name="Picture 7" descr="MMj01864850000[1]"/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48400" y="2190750"/>
            <a:ext cx="16287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PrintWriter</a:t>
            </a:r>
            <a:r>
              <a:rPr lang="en-US" dirty="0" smtClean="0"/>
              <a:t> constructor needs a </a:t>
            </a:r>
            <a:r>
              <a:rPr lang="en-US" b="1" dirty="0" smtClean="0"/>
              <a:t>String </a:t>
            </a:r>
            <a:r>
              <a:rPr lang="en-US" dirty="0" smtClean="0"/>
              <a:t>for a </a:t>
            </a:r>
            <a:r>
              <a:rPr lang="en-US" b="1" dirty="0" smtClean="0"/>
              <a:t>parameter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Name of the file, if in current directory</a:t>
            </a:r>
          </a:p>
          <a:p>
            <a:pPr lvl="2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"myFile.txt"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Or full name of path to the file</a:t>
            </a:r>
          </a:p>
          <a:p>
            <a:pPr lvl="2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"C:\ics111\progs\myFile.txt"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command-line argument </a:t>
            </a:r>
            <a:r>
              <a:rPr lang="en-US" dirty="0" smtClean="0"/>
              <a:t>is </a:t>
            </a:r>
            <a:r>
              <a:rPr lang="en-US" b="1" dirty="0" smtClean="0"/>
              <a:t>file name </a:t>
            </a:r>
            <a:r>
              <a:rPr lang="en-US" dirty="0" smtClean="0"/>
              <a:t>(</a:t>
            </a:r>
            <a:r>
              <a:rPr lang="en-US" dirty="0" err="1" smtClean="0"/>
              <a:t>commandlineArguments</a:t>
            </a:r>
            <a:r>
              <a:rPr lang="en-US" dirty="0" smtClean="0"/>
              <a:t>[0])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b="1" dirty="0" err="1" smtClean="0"/>
              <a:t>PrintWriter</a:t>
            </a:r>
            <a:r>
              <a:rPr lang="en-US" dirty="0" smtClean="0"/>
              <a:t> constructor either </a:t>
            </a:r>
            <a:r>
              <a:rPr lang="en-US" b="1" dirty="0" smtClean="0"/>
              <a:t>creates</a:t>
            </a:r>
            <a:r>
              <a:rPr lang="en-US" dirty="0" smtClean="0"/>
              <a:t> a new file if it does not exist, or </a:t>
            </a:r>
            <a:r>
              <a:rPr lang="en-US" b="1" dirty="0" smtClean="0"/>
              <a:t>overwrites</a:t>
            </a:r>
            <a:r>
              <a:rPr lang="en-US" dirty="0" smtClean="0"/>
              <a:t> an existing file</a:t>
            </a:r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Must have a </a:t>
            </a:r>
            <a:r>
              <a:rPr lang="en-US" b="1" dirty="0" smtClean="0"/>
              <a:t>try-catch block</a:t>
            </a:r>
            <a:r>
              <a:rPr lang="en-US" dirty="0" smtClean="0"/>
              <a:t>, as the </a:t>
            </a:r>
            <a:r>
              <a:rPr lang="en-US" b="1" dirty="0" err="1" smtClean="0"/>
              <a:t>PrintWriter</a:t>
            </a:r>
            <a:r>
              <a:rPr lang="en-US" dirty="0" smtClean="0"/>
              <a:t> constructor will throw a </a:t>
            </a:r>
            <a:r>
              <a:rPr lang="en-US" b="1" dirty="0" smtClean="0"/>
              <a:t>checked exception</a:t>
            </a:r>
            <a:r>
              <a:rPr lang="en-US" dirty="0" smtClean="0"/>
              <a:t> if the path to the file is incorrect, or if the file is open</a:t>
            </a:r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See next slide for example code</a:t>
            </a:r>
          </a:p>
          <a:p>
            <a:pPr lvl="2" eaLnBrk="1" hangingPunct="1">
              <a:lnSpc>
                <a:spcPct val="95000"/>
              </a:lnSpc>
              <a:buFont typeface="Times" pitchFamily="18" charset="0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buFont typeface="Times" pitchFamily="18" charset="0"/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writeToFile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null;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try {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writeToFile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[0]);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           catch(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e){           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("Error!");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theme/theme1.xml><?xml version="1.0" encoding="utf-8"?>
<a:theme xmlns:a="http://schemas.openxmlformats.org/drawingml/2006/main" name="ics master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cs master no anime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ICS211</Template>
  <TotalTime>3622</TotalTime>
  <Words>1852</Words>
  <Application>Microsoft Office PowerPoint</Application>
  <PresentationFormat>On-screen Show (16:9)</PresentationFormat>
  <Paragraphs>273</Paragraphs>
  <Slides>48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ics master1</vt:lpstr>
      <vt:lpstr>ics master no anime</vt:lpstr>
      <vt:lpstr>ICS 211 Arrays III</vt:lpstr>
      <vt:lpstr>Memory Upload</vt:lpstr>
      <vt:lpstr>Introduction</vt:lpstr>
      <vt:lpstr>Escape Sequence</vt:lpstr>
      <vt:lpstr>Escape Sequence</vt:lpstr>
      <vt:lpstr>Writing to a File</vt:lpstr>
      <vt:lpstr>Writing to a File</vt:lpstr>
      <vt:lpstr>Writing to a File</vt:lpstr>
      <vt:lpstr>Example Code</vt:lpstr>
      <vt:lpstr>Command Line &amp; jGRASP</vt:lpstr>
      <vt:lpstr>Example Program</vt:lpstr>
      <vt:lpstr>Example Program</vt:lpstr>
      <vt:lpstr>Putting It All Together</vt:lpstr>
      <vt:lpstr>Spaghetti Code</vt:lpstr>
      <vt:lpstr>Use Methods!</vt:lpstr>
      <vt:lpstr>Bento Code</vt:lpstr>
      <vt:lpstr>Grocery List Problem</vt:lpstr>
      <vt:lpstr>Grocery List Behaviors</vt:lpstr>
      <vt:lpstr>Grocery List Objects</vt:lpstr>
      <vt:lpstr>Outline of Problem</vt:lpstr>
      <vt:lpstr>Changes in the Plan</vt:lpstr>
      <vt:lpstr>Example Code</vt:lpstr>
      <vt:lpstr>Bulletproof Coding</vt:lpstr>
      <vt:lpstr>Testing Our Code</vt:lpstr>
      <vt:lpstr>Testing Our Code</vt:lpstr>
      <vt:lpstr>Testing Our Code</vt:lpstr>
      <vt:lpstr>File I/O Methods</vt:lpstr>
      <vt:lpstr>I/O File Structure</vt:lpstr>
      <vt:lpstr>Creating a CSV File</vt:lpstr>
      <vt:lpstr>Creating a CSV File</vt:lpstr>
      <vt:lpstr>Example CSV File</vt:lpstr>
      <vt:lpstr>Inchworm Principle</vt:lpstr>
      <vt:lpstr>More Testing</vt:lpstr>
      <vt:lpstr>Program Crash!</vt:lpstr>
      <vt:lpstr>throws Clause</vt:lpstr>
      <vt:lpstr>Problem Solving</vt:lpstr>
      <vt:lpstr>Terminology</vt:lpstr>
      <vt:lpstr>Example Algorithms</vt:lpstr>
      <vt:lpstr>Writing Algorithms</vt:lpstr>
      <vt:lpstr>Algorithms</vt:lpstr>
      <vt:lpstr>Algorithm for add()</vt:lpstr>
      <vt:lpstr>Algorithm for remove()</vt:lpstr>
      <vt:lpstr>Shifting Elements</vt:lpstr>
      <vt:lpstr>Shifting Elements</vt:lpstr>
      <vt:lpstr>Algorithm for display()</vt:lpstr>
      <vt:lpstr>Final Version</vt:lpstr>
      <vt:lpstr>Memory Defragmenter</vt:lpstr>
      <vt:lpstr>Task Manager</vt:lpstr>
    </vt:vector>
  </TitlesOfParts>
  <Company>University of Hawaii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Albritton</dc:creator>
  <cp:lastModifiedBy>William Albritton</cp:lastModifiedBy>
  <cp:revision>337</cp:revision>
  <dcterms:created xsi:type="dcterms:W3CDTF">2007-12-14T17:53:40Z</dcterms:created>
  <dcterms:modified xsi:type="dcterms:W3CDTF">2014-07-08T00:53:55Z</dcterms:modified>
</cp:coreProperties>
</file>