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hyperlink" Target="https://www.matthewproctor.com/australian_postcodes" TargetMode="External"/><Relationship Id="rId4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alphaModFix amt="51305"/>
            <a:extLst/>
          </a:blip>
          <a:stretch>
            <a:fillRect/>
          </a:stretch>
        </p:blipFill>
        <p:spPr>
          <a:xfrm>
            <a:off x="-75232" y="-126389"/>
            <a:ext cx="24660122" cy="1387132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William Li, 19/04/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William Li, 19/04/21</a:t>
            </a:r>
          </a:p>
        </p:txBody>
      </p:sp>
      <p:sp>
        <p:nvSpPr>
          <p:cNvPr id="153" name="Where Should a Cafe be opened in the Sydney CBD and Surrounds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spc="-144" sz="7200"/>
              <a:t>Where Should a Cafe be opened in the Sydney CBD and Surrounds?</a:t>
            </a:r>
            <a:r>
              <a:t>  </a:t>
            </a:r>
          </a:p>
        </p:txBody>
      </p:sp>
      <p:sp>
        <p:nvSpPr>
          <p:cNvPr id="154" name="Capstone Project for IBM Data Scienc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Capstone Project for IBM Data Science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alphaModFix amt="51305"/>
            <a:extLst/>
          </a:blip>
          <a:stretch>
            <a:fillRect/>
          </a:stretch>
        </p:blipFill>
        <p:spPr>
          <a:xfrm>
            <a:off x="-75232" y="-126389"/>
            <a:ext cx="24660121" cy="1387131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Background"/>
          <p:cNvSpPr txBox="1"/>
          <p:nvPr>
            <p:ph type="ctrTitle"/>
          </p:nvPr>
        </p:nvSpPr>
        <p:spPr>
          <a:xfrm>
            <a:off x="1003296" y="499397"/>
            <a:ext cx="21971004" cy="2225823"/>
          </a:xfrm>
          <a:prstGeom prst="rect">
            <a:avLst/>
          </a:prstGeom>
        </p:spPr>
        <p:txBody>
          <a:bodyPr/>
          <a:lstStyle/>
          <a:p>
            <a:pPr algn="ctr"/>
            <a:r>
              <a:rPr spc="-144" sz="7200"/>
              <a:t>Background</a:t>
            </a:r>
            <a:r>
              <a:t> </a:t>
            </a:r>
          </a:p>
        </p:txBody>
      </p:sp>
      <p:sp>
        <p:nvSpPr>
          <p:cNvPr id="158" name="- Sydney, Australia is a global city…"/>
          <p:cNvSpPr txBox="1"/>
          <p:nvPr>
            <p:ph type="subTitle" idx="1"/>
          </p:nvPr>
        </p:nvSpPr>
        <p:spPr>
          <a:xfrm>
            <a:off x="1003298" y="3565590"/>
            <a:ext cx="21971001" cy="9529534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- Sydney, Australia is a global city</a:t>
            </a:r>
          </a:p>
          <a:p>
            <a:pPr>
              <a:defRPr sz="4800"/>
            </a:pPr>
          </a:p>
          <a:p>
            <a:pPr>
              <a:defRPr sz="4800"/>
            </a:pPr>
            <a:r>
              <a:t>- Lots of potential  to open a cafe</a:t>
            </a:r>
          </a:p>
          <a:p>
            <a:pPr>
              <a:defRPr sz="4800"/>
            </a:pPr>
          </a:p>
          <a:p>
            <a:pPr>
              <a:defRPr sz="4800"/>
            </a:pPr>
            <a:r>
              <a:t>- Can tap into white collar workers or tourists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alphaModFix amt="51305"/>
            <a:extLst/>
          </a:blip>
          <a:stretch>
            <a:fillRect/>
          </a:stretch>
        </p:blipFill>
        <p:spPr>
          <a:xfrm>
            <a:off x="-75232" y="-126389"/>
            <a:ext cx="24660121" cy="13871319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Business Problem"/>
          <p:cNvSpPr txBox="1"/>
          <p:nvPr>
            <p:ph type="ctrTitle"/>
          </p:nvPr>
        </p:nvSpPr>
        <p:spPr>
          <a:xfrm>
            <a:off x="1003296" y="499397"/>
            <a:ext cx="21971004" cy="2225823"/>
          </a:xfrm>
          <a:prstGeom prst="rect">
            <a:avLst/>
          </a:prstGeom>
        </p:spPr>
        <p:txBody>
          <a:bodyPr/>
          <a:lstStyle>
            <a:lvl1pPr algn="ctr">
              <a:defRPr spc="-144" sz="7200"/>
            </a:lvl1pPr>
          </a:lstStyle>
          <a:p>
            <a:pPr>
              <a:defRPr spc="-232" sz="11600"/>
            </a:pPr>
            <a:r>
              <a:rPr spc="-144" sz="7200"/>
              <a:t>Business Problem</a:t>
            </a:r>
          </a:p>
        </p:txBody>
      </p:sp>
      <p:sp>
        <p:nvSpPr>
          <p:cNvPr id="162" name="- Strong competition for customers…"/>
          <p:cNvSpPr txBox="1"/>
          <p:nvPr>
            <p:ph type="subTitle" idx="1"/>
          </p:nvPr>
        </p:nvSpPr>
        <p:spPr>
          <a:xfrm>
            <a:off x="1003298" y="3565590"/>
            <a:ext cx="21971001" cy="9529534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- Strong competition for customers</a:t>
            </a:r>
          </a:p>
          <a:p>
            <a:pPr>
              <a:defRPr sz="4800"/>
            </a:pPr>
          </a:p>
          <a:p>
            <a:pPr>
              <a:defRPr sz="4800"/>
            </a:pPr>
            <a:r>
              <a:t>- Strong ‘coffee culture’ around Sydney</a:t>
            </a:r>
          </a:p>
          <a:p>
            <a:pPr>
              <a:defRPr sz="4800"/>
            </a:pPr>
          </a:p>
          <a:p>
            <a:pPr>
              <a:defRPr sz="4800"/>
            </a:pPr>
            <a:r>
              <a:t>- Cafe owners and potential owners could have interest in this problem</a:t>
            </a:r>
          </a:p>
          <a:p>
            <a:pPr>
              <a:defRPr sz="4800"/>
            </a:pPr>
          </a:p>
          <a:p>
            <a:pPr>
              <a:defRPr sz="4800"/>
            </a:pPr>
            <a:r>
              <a:t>- Location is important to tap into the maximum number of customers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alphaModFix amt="51305"/>
            <a:extLst/>
          </a:blip>
          <a:stretch>
            <a:fillRect/>
          </a:stretch>
        </p:blipFill>
        <p:spPr>
          <a:xfrm>
            <a:off x="-75232" y="-126389"/>
            <a:ext cx="24660121" cy="13871319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Data"/>
          <p:cNvSpPr txBox="1"/>
          <p:nvPr>
            <p:ph type="ctrTitle"/>
          </p:nvPr>
        </p:nvSpPr>
        <p:spPr>
          <a:xfrm>
            <a:off x="1003296" y="499397"/>
            <a:ext cx="21971004" cy="2225823"/>
          </a:xfrm>
          <a:prstGeom prst="rect">
            <a:avLst/>
          </a:prstGeom>
        </p:spPr>
        <p:txBody>
          <a:bodyPr/>
          <a:lstStyle>
            <a:lvl1pPr algn="ctr">
              <a:defRPr spc="-144" sz="7200"/>
            </a:lvl1pPr>
          </a:lstStyle>
          <a:p>
            <a:pPr>
              <a:defRPr spc="-232" sz="11600"/>
            </a:pPr>
            <a:r>
              <a:rPr spc="-144" sz="7200"/>
              <a:t>Data</a:t>
            </a:r>
          </a:p>
        </p:txBody>
      </p:sp>
      <p:sp>
        <p:nvSpPr>
          <p:cNvPr id="166" name="- One source: https://www.matthewproctor.com/australian_postcodes…"/>
          <p:cNvSpPr txBox="1"/>
          <p:nvPr>
            <p:ph type="subTitle" idx="1"/>
          </p:nvPr>
        </p:nvSpPr>
        <p:spPr>
          <a:xfrm>
            <a:off x="1003298" y="3565590"/>
            <a:ext cx="21971001" cy="9529534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- One source: </a:t>
            </a:r>
            <a:r>
              <a:rPr u="sng">
                <a:hlinkClick r:id="rId3" invalidUrl="" action="" tgtFrame="" tooltip="" history="1" highlightClick="0" endSnd="0"/>
              </a:rPr>
              <a:t>https://www.matthewproctor.com/australian_postcodes</a:t>
            </a:r>
            <a:endParaRPr u="sng"/>
          </a:p>
          <a:p>
            <a:pPr>
              <a:defRPr sz="4800"/>
            </a:pPr>
            <a:endParaRPr u="sng"/>
          </a:p>
          <a:p>
            <a:pPr>
              <a:defRPr sz="4800"/>
            </a:pPr>
            <a:r>
              <a:t>- 3200 postcodes in Australia narrowed down to 23 around Sydney CBD</a:t>
            </a:r>
          </a:p>
          <a:p>
            <a:pPr>
              <a:defRPr sz="4800"/>
            </a:pPr>
          </a:p>
          <a:p>
            <a:pPr>
              <a:defRPr sz="4800"/>
            </a:pPr>
            <a:r>
              <a:t>- Foursquare API uses latitude and longitude from the postcode file to find the venues around the postcodes</a:t>
            </a:r>
          </a:p>
        </p:txBody>
      </p:sp>
      <p:pic>
        <p:nvPicPr>
          <p:cNvPr id="167" name="Picture 1" descr="Pictur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56848" y="8249394"/>
            <a:ext cx="4777061" cy="5175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alphaModFix amt="51305"/>
            <a:extLst/>
          </a:blip>
          <a:stretch>
            <a:fillRect/>
          </a:stretch>
        </p:blipFill>
        <p:spPr>
          <a:xfrm>
            <a:off x="-75232" y="-126389"/>
            <a:ext cx="24660121" cy="13871319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Methodology"/>
          <p:cNvSpPr txBox="1"/>
          <p:nvPr>
            <p:ph type="ctrTitle"/>
          </p:nvPr>
        </p:nvSpPr>
        <p:spPr>
          <a:xfrm>
            <a:off x="1003296" y="499397"/>
            <a:ext cx="21971004" cy="2225823"/>
          </a:xfrm>
          <a:prstGeom prst="rect">
            <a:avLst/>
          </a:prstGeom>
        </p:spPr>
        <p:txBody>
          <a:bodyPr/>
          <a:lstStyle>
            <a:lvl1pPr algn="ctr">
              <a:defRPr spc="-144" sz="7200"/>
            </a:lvl1pPr>
          </a:lstStyle>
          <a:p>
            <a:pPr>
              <a:defRPr spc="-232" sz="11600"/>
            </a:pPr>
            <a:r>
              <a:rPr spc="-144" sz="7200"/>
              <a:t>Methodology</a:t>
            </a:r>
          </a:p>
        </p:txBody>
      </p:sp>
      <p:sp>
        <p:nvSpPr>
          <p:cNvPr id="171" name="- 1902 venues within 750 metres of each geographical coordinates…"/>
          <p:cNvSpPr txBox="1"/>
          <p:nvPr>
            <p:ph type="subTitle" idx="1"/>
          </p:nvPr>
        </p:nvSpPr>
        <p:spPr>
          <a:xfrm>
            <a:off x="1003298" y="3565590"/>
            <a:ext cx="21971001" cy="9529534"/>
          </a:xfrm>
          <a:prstGeom prst="rect">
            <a:avLst/>
          </a:prstGeom>
        </p:spPr>
        <p:txBody>
          <a:bodyPr/>
          <a:lstStyle/>
          <a:p>
            <a:pPr defTabSz="495300">
              <a:defRPr sz="2880"/>
            </a:pPr>
            <a:r>
              <a:t>- 1902 venues within 750 metres of each geographical coordinates</a:t>
            </a:r>
          </a:p>
          <a:p>
            <a:pPr defTabSz="495300">
              <a:defRPr sz="2880"/>
            </a:pPr>
          </a:p>
          <a:p>
            <a:pPr defTabSz="495300">
              <a:defRPr sz="2880"/>
            </a:pPr>
            <a:r>
              <a:t>- K-means Clustering</a:t>
            </a:r>
          </a:p>
          <a:p>
            <a:pPr defTabSz="495300">
              <a:defRPr sz="2880"/>
            </a:pPr>
          </a:p>
          <a:p>
            <a:pPr defTabSz="495300">
              <a:defRPr sz="2880"/>
            </a:pPr>
            <a:r>
              <a:t>- 5 clusters</a:t>
            </a:r>
          </a:p>
          <a:p>
            <a:pPr defTabSz="495300">
              <a:defRPr sz="2880"/>
            </a:pPr>
            <a:r>
              <a:t>                                                                                                       </a:t>
            </a:r>
          </a:p>
        </p:txBody>
      </p:sp>
      <p:pic>
        <p:nvPicPr>
          <p:cNvPr id="172" name="Screen Shot 2021-04-18 at 4.45.51 pm.png" descr="Screen Shot 2021-04-18 at 4.45.5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3298" y="3565590"/>
            <a:ext cx="8613236" cy="1879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creen Shot 2021-04-18 at 6.20.02 pm.png" descr="Screen Shot 2021-04-18 at 6.20.0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3298" y="3565590"/>
            <a:ext cx="8574340" cy="225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creen Shot 2021-04-18 at 6.23.42 pm.png" descr="Screen Shot 2021-04-18 at 6.23.42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3298" y="3565590"/>
            <a:ext cx="6116321" cy="3678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alphaModFix amt="51305"/>
            <a:extLst/>
          </a:blip>
          <a:stretch>
            <a:fillRect/>
          </a:stretch>
        </p:blipFill>
        <p:spPr>
          <a:xfrm>
            <a:off x="-75232" y="-126389"/>
            <a:ext cx="24660121" cy="13871319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Results"/>
          <p:cNvSpPr txBox="1"/>
          <p:nvPr>
            <p:ph type="ctrTitle"/>
          </p:nvPr>
        </p:nvSpPr>
        <p:spPr>
          <a:xfrm>
            <a:off x="1003296" y="499397"/>
            <a:ext cx="21971004" cy="2225823"/>
          </a:xfrm>
          <a:prstGeom prst="rect">
            <a:avLst/>
          </a:prstGeom>
        </p:spPr>
        <p:txBody>
          <a:bodyPr/>
          <a:lstStyle>
            <a:lvl1pPr algn="ctr">
              <a:defRPr spc="-144" sz="7200"/>
            </a:lvl1pPr>
          </a:lstStyle>
          <a:p>
            <a:pPr>
              <a:defRPr spc="-232" sz="11600"/>
            </a:pPr>
            <a:r>
              <a:rPr spc="-144" sz="7200"/>
              <a:t>Results</a:t>
            </a:r>
          </a:p>
        </p:txBody>
      </p:sp>
      <p:sp>
        <p:nvSpPr>
          <p:cNvPr id="178" name="- Cluster 1: Cafes…"/>
          <p:cNvSpPr txBox="1"/>
          <p:nvPr>
            <p:ph type="subTitle" idx="1"/>
          </p:nvPr>
        </p:nvSpPr>
        <p:spPr>
          <a:xfrm>
            <a:off x="1003298" y="3565590"/>
            <a:ext cx="21971001" cy="9529534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- Cluster 1: Cafes</a:t>
            </a:r>
          </a:p>
          <a:p>
            <a:pPr>
              <a:defRPr sz="4800"/>
            </a:pPr>
          </a:p>
          <a:p>
            <a:pPr>
              <a:defRPr sz="4800"/>
            </a:pPr>
            <a:r>
              <a:t>- Cluster 2: Harbour/Marina</a:t>
            </a:r>
          </a:p>
          <a:p>
            <a:pPr>
              <a:defRPr sz="4800"/>
            </a:pPr>
          </a:p>
          <a:p>
            <a:pPr>
              <a:defRPr sz="4800"/>
            </a:pPr>
            <a:r>
              <a:t>- Cluster 3: Airport/Lounge</a:t>
            </a:r>
          </a:p>
          <a:p>
            <a:pPr>
              <a:defRPr sz="4800"/>
            </a:pPr>
          </a:p>
          <a:p>
            <a:pPr>
              <a:defRPr sz="4800"/>
            </a:pPr>
            <a:r>
              <a:t>- Cluster 4: Mixture of Cafe and Restaurant</a:t>
            </a:r>
          </a:p>
          <a:p>
            <a:pPr>
              <a:defRPr sz="4800"/>
            </a:pPr>
          </a:p>
          <a:p>
            <a:pPr>
              <a:defRPr sz="4800"/>
            </a:pPr>
            <a:r>
              <a:t>- Cluster 5: Mixture of Venues</a:t>
            </a:r>
          </a:p>
          <a:p>
            <a:pPr>
              <a:defRPr sz="4800"/>
            </a:pPr>
            <a:r>
              <a:t>                                                                                             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alphaModFix amt="51305"/>
            <a:extLst/>
          </a:blip>
          <a:stretch>
            <a:fillRect/>
          </a:stretch>
        </p:blipFill>
        <p:spPr>
          <a:xfrm>
            <a:off x="-75232" y="-126389"/>
            <a:ext cx="24660121" cy="13871319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Discussion"/>
          <p:cNvSpPr txBox="1"/>
          <p:nvPr>
            <p:ph type="ctrTitle"/>
          </p:nvPr>
        </p:nvSpPr>
        <p:spPr>
          <a:xfrm>
            <a:off x="1003296" y="499397"/>
            <a:ext cx="21971004" cy="2225823"/>
          </a:xfrm>
          <a:prstGeom prst="rect">
            <a:avLst/>
          </a:prstGeom>
        </p:spPr>
        <p:txBody>
          <a:bodyPr/>
          <a:lstStyle>
            <a:lvl1pPr algn="ctr">
              <a:defRPr spc="-144" sz="7200"/>
            </a:lvl1pPr>
          </a:lstStyle>
          <a:p>
            <a:pPr>
              <a:defRPr spc="-232" sz="11600"/>
            </a:pPr>
            <a:r>
              <a:rPr spc="-144" sz="7200"/>
              <a:t>Discussion</a:t>
            </a:r>
          </a:p>
        </p:txBody>
      </p:sp>
      <p:sp>
        <p:nvSpPr>
          <p:cNvPr id="182" name="- Cluster 1: Cafes - most number of localities; cafes everywhere here…"/>
          <p:cNvSpPr txBox="1"/>
          <p:nvPr>
            <p:ph type="subTitle" idx="1"/>
          </p:nvPr>
        </p:nvSpPr>
        <p:spPr>
          <a:xfrm>
            <a:off x="1003298" y="3565590"/>
            <a:ext cx="21971001" cy="10200182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- Cluster 1: Cafes - most number of localities; cafes everywhere here</a:t>
            </a:r>
          </a:p>
          <a:p>
            <a:pPr>
              <a:defRPr sz="4800"/>
            </a:pPr>
          </a:p>
          <a:p>
            <a:pPr>
              <a:defRPr sz="4800"/>
            </a:pPr>
            <a:r>
              <a:t>- Cluster 2: Harbour/Marina - good for ferry commuters</a:t>
            </a:r>
          </a:p>
          <a:p>
            <a:pPr>
              <a:defRPr sz="4800"/>
            </a:pPr>
          </a:p>
          <a:p>
            <a:pPr>
              <a:defRPr sz="4800"/>
            </a:pPr>
            <a:r>
              <a:t>- Cluster 3: Airport/Lounge - good for air travellers</a:t>
            </a:r>
          </a:p>
          <a:p>
            <a:pPr>
              <a:defRPr sz="4800"/>
            </a:pPr>
          </a:p>
          <a:p>
            <a:pPr>
              <a:defRPr sz="4800"/>
            </a:pPr>
            <a:r>
              <a:t>- Cluster 4: Mixture of Cafe and Restaurant - most relevant localities</a:t>
            </a:r>
          </a:p>
          <a:p>
            <a:pPr>
              <a:defRPr sz="4800"/>
            </a:pPr>
          </a:p>
          <a:p>
            <a:pPr>
              <a:defRPr sz="4800"/>
            </a:pPr>
            <a:r>
              <a:t>- Cluster 5: Mixture of Venues - good for blue collar workers</a:t>
            </a:r>
          </a:p>
          <a:p>
            <a:pPr>
              <a:defRPr sz="4800"/>
            </a:pPr>
          </a:p>
          <a:p>
            <a:pPr>
              <a:defRPr sz="4800"/>
            </a:pPr>
            <a:r>
              <a:t>This is purely geographical analysis only. Other factors such as rent, building integrity and opening hours not part of this analysis.</a:t>
            </a:r>
          </a:p>
          <a:p>
            <a:pPr>
              <a:defRPr sz="4800"/>
            </a:pPr>
            <a:r>
              <a:t>                                                                                             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alphaModFix amt="51305"/>
            <a:extLst/>
          </a:blip>
          <a:stretch>
            <a:fillRect/>
          </a:stretch>
        </p:blipFill>
        <p:spPr>
          <a:xfrm>
            <a:off x="-75232" y="-126389"/>
            <a:ext cx="24660121" cy="13871319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Conclusion"/>
          <p:cNvSpPr txBox="1"/>
          <p:nvPr>
            <p:ph type="ctrTitle"/>
          </p:nvPr>
        </p:nvSpPr>
        <p:spPr>
          <a:xfrm>
            <a:off x="1003296" y="499397"/>
            <a:ext cx="21971004" cy="2225823"/>
          </a:xfrm>
          <a:prstGeom prst="rect">
            <a:avLst/>
          </a:prstGeom>
        </p:spPr>
        <p:txBody>
          <a:bodyPr/>
          <a:lstStyle>
            <a:lvl1pPr algn="ctr">
              <a:defRPr spc="-144" sz="7200"/>
            </a:lvl1pPr>
          </a:lstStyle>
          <a:p>
            <a:pPr>
              <a:defRPr spc="-232" sz="11600"/>
            </a:pPr>
            <a:r>
              <a:rPr spc="-144" sz="7200"/>
              <a:t>Conclusion</a:t>
            </a:r>
          </a:p>
        </p:txBody>
      </p:sp>
      <p:sp>
        <p:nvSpPr>
          <p:cNvPr id="186" name="Cluster 1 is personally recommended when considering 2nd-most common venues etc."/>
          <p:cNvSpPr txBox="1"/>
          <p:nvPr>
            <p:ph type="subTitle" idx="1"/>
          </p:nvPr>
        </p:nvSpPr>
        <p:spPr>
          <a:xfrm>
            <a:off x="1003298" y="3565590"/>
            <a:ext cx="21971001" cy="10200182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Cluster 1 is personally recommended when considering 2nd-most common venues etc.</a:t>
            </a:r>
          </a:p>
          <a:p>
            <a:pPr>
              <a:defRPr sz="4800"/>
            </a:pPr>
          </a:p>
          <a:p>
            <a:pPr>
              <a:defRPr sz="4800"/>
            </a:pPr>
          </a:p>
          <a:p>
            <a:pPr>
              <a:defRPr sz="4800"/>
            </a:pPr>
            <a:r>
              <a:t>                                                                                             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