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72" r:id="rId8"/>
    <p:sldId id="261" r:id="rId9"/>
    <p:sldId id="271" r:id="rId10"/>
    <p:sldId id="267" r:id="rId11"/>
    <p:sldId id="268" r:id="rId12"/>
    <p:sldId id="270" r:id="rId13"/>
    <p:sldId id="269" r:id="rId14"/>
  </p:sldIdLst>
  <p:sldSz cx="10080625" cy="7559675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449" userDrawn="1">
          <p15:clr>
            <a:srgbClr val="A4A3A4"/>
          </p15:clr>
        </p15:guide>
        <p15:guide id="3" orient="horz" pos="1474" userDrawn="1">
          <p15:clr>
            <a:srgbClr val="A4A3A4"/>
          </p15:clr>
        </p15:guide>
        <p15:guide id="4" orient="horz" pos="22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ggelia athanasaki" initials="ea" lastIdx="7" clrIdx="0">
    <p:extLst>
      <p:ext uri="{19B8F6BF-5375-455C-9EA6-DF929625EA0E}">
        <p15:presenceInfo xmlns:p15="http://schemas.microsoft.com/office/powerpoint/2012/main" userId="S-1-5-21-676814388-1321436977-1990613996-11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1188" y="108"/>
      </p:cViewPr>
      <p:guideLst>
        <p:guide orient="horz" pos="2449"/>
        <p:guide orient="horz" pos="1474"/>
        <p:guide orient="horz" pos="2200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CD0D5-C1EE-4267-B4C5-99DA2B52769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077E648-4E12-4AF2-923D-EB43034E847B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up</a:t>
          </a:r>
          <a:endParaRPr lang="el-GR" sz="1600" dirty="0">
            <a:solidFill>
              <a:schemeClr val="tx1"/>
            </a:solidFill>
          </a:endParaRPr>
        </a:p>
      </dgm:t>
    </dgm:pt>
    <dgm:pt modelId="{490F97FF-1D7A-4A38-8F10-1C28076D9C8D}" type="parTrans" cxnId="{4A401175-49D8-40BF-826A-2DF377B1E787}">
      <dgm:prSet/>
      <dgm:spPr/>
      <dgm:t>
        <a:bodyPr/>
        <a:lstStyle/>
        <a:p>
          <a:endParaRPr lang="el-GR"/>
        </a:p>
      </dgm:t>
    </dgm:pt>
    <dgm:pt modelId="{65436FF0-B506-4447-A452-F5D1BB852264}" type="sibTrans" cxnId="{4A401175-49D8-40BF-826A-2DF377B1E787}">
      <dgm:prSet/>
      <dgm:spPr/>
      <dgm:t>
        <a:bodyPr/>
        <a:lstStyle/>
        <a:p>
          <a:endParaRPr lang="el-GR"/>
        </a:p>
      </dgm:t>
    </dgm:pt>
    <dgm:pt modelId="{CBD1A44F-6B74-47C1-8F15-4EF98A34BA61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endParaRPr lang="el-GR" sz="700" dirty="0">
            <a:solidFill>
              <a:schemeClr val="tx1"/>
            </a:solidFill>
          </a:endParaRPr>
        </a:p>
      </dgm:t>
    </dgm:pt>
    <dgm:pt modelId="{DB973419-771F-4153-935F-D7ABD377F4F3}" type="parTrans" cxnId="{AE92F8D3-8AA9-4A31-A316-59A9C2D08AAE}">
      <dgm:prSet/>
      <dgm:spPr/>
      <dgm:t>
        <a:bodyPr/>
        <a:lstStyle/>
        <a:p>
          <a:endParaRPr lang="el-GR"/>
        </a:p>
      </dgm:t>
    </dgm:pt>
    <dgm:pt modelId="{DE146E1A-8BE5-470A-BEAC-9F3D9A77B647}" type="sibTrans" cxnId="{AE92F8D3-8AA9-4A31-A316-59A9C2D08AAE}">
      <dgm:prSet/>
      <dgm:spPr/>
      <dgm:t>
        <a:bodyPr/>
        <a:lstStyle/>
        <a:p>
          <a:endParaRPr lang="el-GR"/>
        </a:p>
      </dgm:t>
    </dgm:pt>
    <dgm:pt modelId="{57CE7387-D850-48C0-8A10-978F9A226462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left</a:t>
          </a:r>
          <a:endParaRPr lang="el-GR" sz="1400" dirty="0">
            <a:solidFill>
              <a:schemeClr val="tx1"/>
            </a:solidFill>
          </a:endParaRPr>
        </a:p>
      </dgm:t>
    </dgm:pt>
    <dgm:pt modelId="{94492323-3446-43BC-B8FD-3943E27FAE48}" type="parTrans" cxnId="{38121AD1-7B44-4283-9688-002366FFEF48}">
      <dgm:prSet/>
      <dgm:spPr/>
      <dgm:t>
        <a:bodyPr/>
        <a:lstStyle/>
        <a:p>
          <a:endParaRPr lang="el-GR"/>
        </a:p>
      </dgm:t>
    </dgm:pt>
    <dgm:pt modelId="{2A9099F6-573E-49F4-92F3-41F2D2FE56D6}" type="sibTrans" cxnId="{38121AD1-7B44-4283-9688-002366FFEF48}">
      <dgm:prSet/>
      <dgm:spPr/>
      <dgm:t>
        <a:bodyPr/>
        <a:lstStyle/>
        <a:p>
          <a:endParaRPr lang="el-GR"/>
        </a:p>
      </dgm:t>
    </dgm:pt>
    <dgm:pt modelId="{41021A96-D856-4B67-9531-983D0955A0EE}">
      <dgm:prSet phldrT="[Text]" custT="1"/>
      <dgm:spPr>
        <a:solidFill>
          <a:srgbClr val="FF0000">
            <a:alpha val="30000"/>
          </a:srgbClr>
        </a:solidFill>
        <a:ln>
          <a:solidFill>
            <a:srgbClr val="C00000">
              <a:alpha val="40000"/>
            </a:srgbClr>
          </a:solidFill>
        </a:ln>
      </dgm:spPr>
      <dgm:t>
        <a:bodyPr/>
        <a:lstStyle/>
        <a:p>
          <a:endParaRPr lang="el-GR" sz="1100" dirty="0">
            <a:solidFill>
              <a:schemeClr val="tx1"/>
            </a:solidFill>
          </a:endParaRPr>
        </a:p>
      </dgm:t>
    </dgm:pt>
    <dgm:pt modelId="{D84DEB00-55C5-4DCE-BD49-3DC3DAF54F86}" type="parTrans" cxnId="{D1C8C32C-74BD-4E04-9B49-6CCABB6574D3}">
      <dgm:prSet/>
      <dgm:spPr/>
      <dgm:t>
        <a:bodyPr/>
        <a:lstStyle/>
        <a:p>
          <a:endParaRPr lang="el-GR"/>
        </a:p>
      </dgm:t>
    </dgm:pt>
    <dgm:pt modelId="{31DEA52E-6B59-4006-9A20-7071F9CFF22E}" type="sibTrans" cxnId="{D1C8C32C-74BD-4E04-9B49-6CCABB6574D3}">
      <dgm:prSet/>
      <dgm:spPr/>
      <dgm:t>
        <a:bodyPr/>
        <a:lstStyle/>
        <a:p>
          <a:endParaRPr lang="el-GR"/>
        </a:p>
      </dgm:t>
    </dgm:pt>
    <dgm:pt modelId="{7939979B-E89A-4899-8498-5177E8FB85A9}" type="pres">
      <dgm:prSet presAssocID="{A2BCD0D5-C1EE-4267-B4C5-99DA2B5276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0E3C2142-D58A-4340-8D35-1BA58901C10F}" type="pres">
      <dgm:prSet presAssocID="{8077E648-4E12-4AF2-923D-EB43034E847B}" presName="node" presStyleLbl="node1" presStyleIdx="0" presStyleCnt="4" custScaleX="63492" custScaleY="1017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l-GR"/>
        </a:p>
      </dgm:t>
    </dgm:pt>
    <dgm:pt modelId="{5AD114C2-0DB4-450A-933F-C888366EA09F}" type="pres">
      <dgm:prSet presAssocID="{65436FF0-B506-4447-A452-F5D1BB852264}" presName="sibTrans" presStyleCnt="0"/>
      <dgm:spPr/>
    </dgm:pt>
    <dgm:pt modelId="{938CA23E-902B-4BA0-8F4E-29F852E4B48C}" type="pres">
      <dgm:prSet presAssocID="{CBD1A44F-6B74-47C1-8F15-4EF98A34BA61}" presName="node" presStyleLbl="node1" presStyleIdx="1" presStyleCnt="4" custScaleX="63492" custScaleY="1017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l-GR"/>
        </a:p>
      </dgm:t>
    </dgm:pt>
    <dgm:pt modelId="{DBDDF673-424F-4043-B715-2F0E8412FBE8}" type="pres">
      <dgm:prSet presAssocID="{DE146E1A-8BE5-470A-BEAC-9F3D9A77B647}" presName="sibTrans" presStyleCnt="0"/>
      <dgm:spPr/>
    </dgm:pt>
    <dgm:pt modelId="{B5D4E9BA-6451-4A24-B896-86CE1CC452D2}" type="pres">
      <dgm:prSet presAssocID="{57CE7387-D850-48C0-8A10-978F9A226462}" presName="node" presStyleLbl="node1" presStyleIdx="2" presStyleCnt="4" custScaleX="63492" custScaleY="1017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l-GR"/>
        </a:p>
      </dgm:t>
    </dgm:pt>
    <dgm:pt modelId="{2D2EC49C-D194-4E3E-B7B2-C7BB71916906}" type="pres">
      <dgm:prSet presAssocID="{2A9099F6-573E-49F4-92F3-41F2D2FE56D6}" presName="sibTrans" presStyleCnt="0"/>
      <dgm:spPr/>
    </dgm:pt>
    <dgm:pt modelId="{54083503-922B-42FE-8EE9-E9461FD34BF1}" type="pres">
      <dgm:prSet presAssocID="{41021A96-D856-4B67-9531-983D0955A0EE}" presName="node" presStyleLbl="node1" presStyleIdx="3" presStyleCnt="4" custScaleX="63492" custScaleY="101794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l-GR"/>
        </a:p>
      </dgm:t>
    </dgm:pt>
  </dgm:ptLst>
  <dgm:cxnLst>
    <dgm:cxn modelId="{52A0665A-05DA-45D6-9D71-EF97039B588A}" type="presOf" srcId="{8077E648-4E12-4AF2-923D-EB43034E847B}" destId="{0E3C2142-D58A-4340-8D35-1BA58901C10F}" srcOrd="0" destOrd="0" presId="urn:microsoft.com/office/officeart/2005/8/layout/default"/>
    <dgm:cxn modelId="{ACE6FAD4-D958-40C3-83EC-249B583A15E6}" type="presOf" srcId="{41021A96-D856-4B67-9531-983D0955A0EE}" destId="{54083503-922B-42FE-8EE9-E9461FD34BF1}" srcOrd="0" destOrd="0" presId="urn:microsoft.com/office/officeart/2005/8/layout/default"/>
    <dgm:cxn modelId="{4A401175-49D8-40BF-826A-2DF377B1E787}" srcId="{A2BCD0D5-C1EE-4267-B4C5-99DA2B52769B}" destId="{8077E648-4E12-4AF2-923D-EB43034E847B}" srcOrd="0" destOrd="0" parTransId="{490F97FF-1D7A-4A38-8F10-1C28076D9C8D}" sibTransId="{65436FF0-B506-4447-A452-F5D1BB852264}"/>
    <dgm:cxn modelId="{55C00F6E-EE33-4B9B-BC34-23BE99CEA503}" type="presOf" srcId="{CBD1A44F-6B74-47C1-8F15-4EF98A34BA61}" destId="{938CA23E-902B-4BA0-8F4E-29F852E4B48C}" srcOrd="0" destOrd="0" presId="urn:microsoft.com/office/officeart/2005/8/layout/default"/>
    <dgm:cxn modelId="{B6F0CC20-DBFF-4614-9917-23F1119A84EA}" type="presOf" srcId="{A2BCD0D5-C1EE-4267-B4C5-99DA2B52769B}" destId="{7939979B-E89A-4899-8498-5177E8FB85A9}" srcOrd="0" destOrd="0" presId="urn:microsoft.com/office/officeart/2005/8/layout/default"/>
    <dgm:cxn modelId="{AE92F8D3-8AA9-4A31-A316-59A9C2D08AAE}" srcId="{A2BCD0D5-C1EE-4267-B4C5-99DA2B52769B}" destId="{CBD1A44F-6B74-47C1-8F15-4EF98A34BA61}" srcOrd="1" destOrd="0" parTransId="{DB973419-771F-4153-935F-D7ABD377F4F3}" sibTransId="{DE146E1A-8BE5-470A-BEAC-9F3D9A77B647}"/>
    <dgm:cxn modelId="{D1C8C32C-74BD-4E04-9B49-6CCABB6574D3}" srcId="{A2BCD0D5-C1EE-4267-B4C5-99DA2B52769B}" destId="{41021A96-D856-4B67-9531-983D0955A0EE}" srcOrd="3" destOrd="0" parTransId="{D84DEB00-55C5-4DCE-BD49-3DC3DAF54F86}" sibTransId="{31DEA52E-6B59-4006-9A20-7071F9CFF22E}"/>
    <dgm:cxn modelId="{4A836F00-4440-459F-868C-6603531B1D73}" type="presOf" srcId="{57CE7387-D850-48C0-8A10-978F9A226462}" destId="{B5D4E9BA-6451-4A24-B896-86CE1CC452D2}" srcOrd="0" destOrd="0" presId="urn:microsoft.com/office/officeart/2005/8/layout/default"/>
    <dgm:cxn modelId="{38121AD1-7B44-4283-9688-002366FFEF48}" srcId="{A2BCD0D5-C1EE-4267-B4C5-99DA2B52769B}" destId="{57CE7387-D850-48C0-8A10-978F9A226462}" srcOrd="2" destOrd="0" parTransId="{94492323-3446-43BC-B8FD-3943E27FAE48}" sibTransId="{2A9099F6-573E-49F4-92F3-41F2D2FE56D6}"/>
    <dgm:cxn modelId="{44022045-47A1-4C97-ABAB-B270FE57475C}" type="presParOf" srcId="{7939979B-E89A-4899-8498-5177E8FB85A9}" destId="{0E3C2142-D58A-4340-8D35-1BA58901C10F}" srcOrd="0" destOrd="0" presId="urn:microsoft.com/office/officeart/2005/8/layout/default"/>
    <dgm:cxn modelId="{22A9F5EA-6EF9-4636-9BFA-DC0159248F64}" type="presParOf" srcId="{7939979B-E89A-4899-8498-5177E8FB85A9}" destId="{5AD114C2-0DB4-450A-933F-C888366EA09F}" srcOrd="1" destOrd="0" presId="urn:microsoft.com/office/officeart/2005/8/layout/default"/>
    <dgm:cxn modelId="{01D38AE1-D376-409B-B316-E1DD390A6D21}" type="presParOf" srcId="{7939979B-E89A-4899-8498-5177E8FB85A9}" destId="{938CA23E-902B-4BA0-8F4E-29F852E4B48C}" srcOrd="2" destOrd="0" presId="urn:microsoft.com/office/officeart/2005/8/layout/default"/>
    <dgm:cxn modelId="{42C42746-08A7-4443-8371-1363BD77B090}" type="presParOf" srcId="{7939979B-E89A-4899-8498-5177E8FB85A9}" destId="{DBDDF673-424F-4043-B715-2F0E8412FBE8}" srcOrd="3" destOrd="0" presId="urn:microsoft.com/office/officeart/2005/8/layout/default"/>
    <dgm:cxn modelId="{9154B556-C1B7-4A59-9276-B32A5BFD01F9}" type="presParOf" srcId="{7939979B-E89A-4899-8498-5177E8FB85A9}" destId="{B5D4E9BA-6451-4A24-B896-86CE1CC452D2}" srcOrd="4" destOrd="0" presId="urn:microsoft.com/office/officeart/2005/8/layout/default"/>
    <dgm:cxn modelId="{DCAE68D9-541B-4931-A206-DF9E6B6FB494}" type="presParOf" srcId="{7939979B-E89A-4899-8498-5177E8FB85A9}" destId="{2D2EC49C-D194-4E3E-B7B2-C7BB71916906}" srcOrd="5" destOrd="0" presId="urn:microsoft.com/office/officeart/2005/8/layout/default"/>
    <dgm:cxn modelId="{F41B5626-E336-4748-AA6A-B1D189EC9A44}" type="presParOf" srcId="{7939979B-E89A-4899-8498-5177E8FB85A9}" destId="{54083503-922B-42FE-8EE9-E9461FD34BF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C2142-D58A-4340-8D35-1BA58901C10F}">
      <dsp:nvSpPr>
        <dsp:cNvPr id="0" name=""/>
        <dsp:cNvSpPr/>
      </dsp:nvSpPr>
      <dsp:spPr>
        <a:xfrm>
          <a:off x="394" y="90868"/>
          <a:ext cx="513216" cy="493691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up</a:t>
          </a:r>
          <a:endParaRPr lang="el-GR" sz="1600" kern="1200" dirty="0">
            <a:solidFill>
              <a:schemeClr val="tx1"/>
            </a:solidFill>
          </a:endParaRPr>
        </a:p>
      </dsp:txBody>
      <dsp:txXfrm>
        <a:off x="75553" y="163167"/>
        <a:ext cx="362898" cy="349093"/>
      </dsp:txXfrm>
    </dsp:sp>
    <dsp:sp modelId="{938CA23E-902B-4BA0-8F4E-29F852E4B48C}">
      <dsp:nvSpPr>
        <dsp:cNvPr id="0" name=""/>
        <dsp:cNvSpPr/>
      </dsp:nvSpPr>
      <dsp:spPr>
        <a:xfrm>
          <a:off x="594443" y="90868"/>
          <a:ext cx="513216" cy="493691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700" kern="1200" dirty="0">
            <a:solidFill>
              <a:schemeClr val="tx1"/>
            </a:solidFill>
          </a:endParaRPr>
        </a:p>
      </dsp:txBody>
      <dsp:txXfrm>
        <a:off x="669602" y="163167"/>
        <a:ext cx="362898" cy="349093"/>
      </dsp:txXfrm>
    </dsp:sp>
    <dsp:sp modelId="{B5D4E9BA-6451-4A24-B896-86CE1CC452D2}">
      <dsp:nvSpPr>
        <dsp:cNvPr id="0" name=""/>
        <dsp:cNvSpPr/>
      </dsp:nvSpPr>
      <dsp:spPr>
        <a:xfrm>
          <a:off x="394" y="665391"/>
          <a:ext cx="513216" cy="493691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left</a:t>
          </a:r>
          <a:endParaRPr lang="el-GR" sz="1400" kern="1200" dirty="0">
            <a:solidFill>
              <a:schemeClr val="tx1"/>
            </a:solidFill>
          </a:endParaRPr>
        </a:p>
      </dsp:txBody>
      <dsp:txXfrm>
        <a:off x="75553" y="737690"/>
        <a:ext cx="362898" cy="349093"/>
      </dsp:txXfrm>
    </dsp:sp>
    <dsp:sp modelId="{54083503-922B-42FE-8EE9-E9461FD34BF1}">
      <dsp:nvSpPr>
        <dsp:cNvPr id="0" name=""/>
        <dsp:cNvSpPr/>
      </dsp:nvSpPr>
      <dsp:spPr>
        <a:xfrm>
          <a:off x="594443" y="665391"/>
          <a:ext cx="513216" cy="493691"/>
        </a:xfrm>
        <a:prstGeom prst="ellipse">
          <a:avLst/>
        </a:prstGeom>
        <a:solidFill>
          <a:srgbClr val="FF0000">
            <a:alpha val="30000"/>
          </a:srgbClr>
        </a:solidFill>
        <a:ln w="12700" cap="flat" cmpd="sng" algn="ctr">
          <a:solidFill>
            <a:srgbClr val="C00000">
              <a:alpha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100" kern="1200" dirty="0">
            <a:solidFill>
              <a:schemeClr val="tx1"/>
            </a:solidFill>
          </a:endParaRPr>
        </a:p>
      </dsp:txBody>
      <dsp:txXfrm>
        <a:off x="669602" y="737690"/>
        <a:ext cx="362898" cy="349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9111D2F-702E-4462-88A8-49DE99D962FD}" type="slidenum">
              <a:t>‹#›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9744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DA3E6893-13E5-413C-BA78-02460F03F81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63F4B5-8626-4689-9BBC-DEC4565167D2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DFA44C6-F730-46D7-AFD3-8CF5EB8E3C58}" type="slidenum">
              <a:t>2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193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913248-D066-4001-8045-026B9568AFA3}" type="slidenum">
              <a:t>3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829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5E2311A-90A5-4AA4-B048-499DB7B32C8D}" type="slidenum">
              <a:t>4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244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A1CE40-F628-4F46-AC5B-AD087D4322ED}" type="slidenum">
              <a:t>5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79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CF9998-1EB6-4FA7-A419-694487D93C6C}" type="slidenum">
              <a:t>7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608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3E6893-13E5-413C-BA78-02460F03F815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0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6C4F2-1AFC-4E78-BB7D-4068BE6B3DAC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9D7D0-4F37-40FD-87F1-5EA019FE5C5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7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A32B3-4370-412A-80F0-760D838152D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687760-BA8B-49F2-B2DB-070EB64C7670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11956-7E8E-4F86-BF53-D20C0A0E2A6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9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09A1C8-0629-4302-97C4-DDEB0A7AA30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2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383A1-8804-4327-97F1-7028230C5AD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67943-EEC4-403C-B840-01899020A5A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8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4A047-FC17-4E14-B924-A099A381C24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5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1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A535E7-7963-4845-8975-2994079C4D7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0ACC9-B6C0-40D2-B803-9A7CDB93131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7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EE840-1586-4087-828D-840664BFD7F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0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DC1CD-36CB-4722-B91F-991475BDD276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3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3EC03F-DE8E-4BF1-A956-CDCBBE8A12E3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36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C84FF1-D78E-47A9-B206-E955D4F0671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A45DD7-7CCC-416B-9042-8C6CEFE55F5F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1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BDFA62-0B38-410C-B639-685DD13777D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4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BD8E0D-5182-4FF9-A9A8-35F5DE9E3C4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55C8E-B3FD-4D72-80E4-F4BA2ED4B8D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1A84A2-33A8-41FF-B713-3F88D5DB2E6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FBA45B2C-0CEF-4A8F-BFBC-AD2E6FB2D207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27763107-B2F1-4ECB-95D5-950EC6DE54AA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400" b="1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2800" b="0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4.png"/><Relationship Id="rId7" Type="http://schemas.openxmlformats.org/officeDocument/2006/relationships/diagramData" Target="../diagrams/data1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11" Type="http://schemas.microsoft.com/office/2007/relationships/diagramDrawing" Target="../diagrams/drawing1.xml"/><Relationship Id="rId5" Type="http://schemas.openxmlformats.org/officeDocument/2006/relationships/image" Target="../media/image2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5.png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spc="-85">
                <a:latin typeface="Adobe Heiti Std R" pitchFamily="34"/>
              </a:rPr>
              <a:t>Shimmer IMU sensors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-2736000" y="6696000"/>
            <a:ext cx="8568000" cy="982440"/>
          </a:xfrm>
        </p:spPr>
        <p:txBody>
          <a:bodyPr vert="horz" anchor="ctr"/>
          <a:lstStyle/>
          <a:p>
            <a:pPr lvl="0" algn="ctr"/>
            <a:r>
              <a:rPr lang="de-DE" sz="2000" spc="-170"/>
              <a:t>Ευαγγελία Αθανασακη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rPr lang="de-DE" smtClean="0"/>
              <a:t>1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086664" y="6028341"/>
            <a:ext cx="42482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here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is the centroid of the cluster and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is an observation</a:t>
            </a:r>
            <a:endParaRPr lang="el-GR" sz="2000" dirty="0">
              <a:solidFill>
                <a:schemeClr val="tx1">
                  <a:lumMod val="85000"/>
                  <a:lumOff val="15000"/>
                </a:schemeClr>
              </a:solidFill>
              <a:cs typeface="Angsana New" panose="02020603050405020304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10</a:t>
            </a:fld>
            <a:r>
              <a:rPr lang="el-GR" smtClean="0"/>
              <a:t> /</a:t>
            </a:r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868141" y="1751700"/>
            <a:ext cx="4376326" cy="1323439"/>
            <a:chOff x="2113471" y="1086928"/>
            <a:chExt cx="4376326" cy="1323439"/>
          </a:xfrm>
        </p:grpSpPr>
        <p:sp>
          <p:nvSpPr>
            <p:cNvPr id="3" name="TextBox 2"/>
            <p:cNvSpPr txBox="1"/>
            <p:nvPr/>
          </p:nvSpPr>
          <p:spPr>
            <a:xfrm>
              <a:off x="2113471" y="1086928"/>
              <a:ext cx="92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Kmean</a:t>
              </a:r>
              <a:r>
                <a:rPr lang="en-US" dirty="0" err="1"/>
                <a:t>s</a:t>
              </a:r>
              <a:endParaRPr lang="el-GR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13471" y="1456260"/>
              <a:ext cx="437632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Parameters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Dataset:  28</a:t>
              </a:r>
              <a:r>
                <a:rPr lang="en-US" sz="1400" dirty="0"/>
                <a:t> </a:t>
              </a:r>
              <a:r>
                <a:rPr lang="en-US" sz="1400" dirty="0" smtClean="0"/>
                <a:t>observations by 36 features matrix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k=4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Distance metric: </a:t>
              </a:r>
              <a:r>
                <a:rPr lang="en-US" sz="1400" dirty="0" err="1" smtClean="0"/>
                <a:t>cityblock</a:t>
              </a:r>
              <a:endParaRPr lang="en-US" sz="1400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141" y="4448042"/>
            <a:ext cx="5396744" cy="1707356"/>
            <a:chOff x="1751402" y="3433313"/>
            <a:chExt cx="5396744" cy="170735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647" y="4717398"/>
              <a:ext cx="4635499" cy="42327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1751402" y="3433313"/>
              <a:ext cx="4976875" cy="1457621"/>
              <a:chOff x="1751402" y="3433313"/>
              <a:chExt cx="4976875" cy="145762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647" y="4153483"/>
                <a:ext cx="1964103" cy="737451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1751402" y="3433313"/>
                <a:ext cx="4976875" cy="954107"/>
                <a:chOff x="1751402" y="3433313"/>
                <a:chExt cx="4976875" cy="95410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1751402" y="3433313"/>
                  <a:ext cx="4976875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u="sng" dirty="0" smtClean="0"/>
                    <a:t>Why </a:t>
                  </a:r>
                  <a:r>
                    <a:rPr lang="en-US" sz="1400" u="sng" dirty="0" err="1" smtClean="0"/>
                    <a:t>Cityblock</a:t>
                  </a:r>
                  <a:r>
                    <a:rPr lang="en-US" sz="1400" u="sng" dirty="0" smtClean="0"/>
                    <a:t>?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Is better in calculating distances in more than two dimensions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Defined on </a:t>
                  </a:r>
                </a:p>
                <a:p>
                  <a:endParaRPr lang="en-US" sz="1400" dirty="0" smtClean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0686" y="4023220"/>
                  <a:ext cx="234952" cy="26259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CLUSTER ANALYSIS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00226" y="5300542"/>
            <a:ext cx="174759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 </a:t>
            </a:r>
            <a:r>
              <a:rPr lang="en-US" sz="20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 1,2,…,36 features</a:t>
            </a:r>
            <a:endParaRPr lang="el-GR" sz="2000" dirty="0">
              <a:solidFill>
                <a:schemeClr val="tx1">
                  <a:lumMod val="85000"/>
                  <a:lumOff val="15000"/>
                </a:schemeClr>
              </a:solidFill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2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11</a:t>
            </a:fld>
            <a:r>
              <a:rPr lang="el-GR" smtClean="0"/>
              <a:t> /</a:t>
            </a:r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33" y="2073865"/>
            <a:ext cx="1078813" cy="105048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5400000">
            <a:off x="2382090" y="1549850"/>
            <a:ext cx="342900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ight Arrow 8"/>
          <p:cNvSpPr/>
          <p:nvPr/>
        </p:nvSpPr>
        <p:spPr>
          <a:xfrm rot="7500000">
            <a:off x="1711921" y="3148824"/>
            <a:ext cx="478349" cy="2391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2" name="Group 11"/>
          <p:cNvGrpSpPr/>
          <p:nvPr/>
        </p:nvGrpSpPr>
        <p:grpSpPr>
          <a:xfrm>
            <a:off x="744440" y="3591278"/>
            <a:ext cx="1088559" cy="1004161"/>
            <a:chOff x="3881887" y="887862"/>
            <a:chExt cx="3175687" cy="38382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887" y="887862"/>
              <a:ext cx="3174100" cy="31741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03"/>
            <a:stretch/>
          </p:blipFill>
          <p:spPr>
            <a:xfrm>
              <a:off x="3883474" y="2824937"/>
              <a:ext cx="3174100" cy="190120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05" y="3599312"/>
            <a:ext cx="1088015" cy="83040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978012" y="4631883"/>
            <a:ext cx="420313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1913249" y="633813"/>
            <a:ext cx="1268061" cy="830854"/>
            <a:chOff x="79209" y="3208383"/>
            <a:chExt cx="1268061" cy="8308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30" y="3208383"/>
              <a:ext cx="1255540" cy="65244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309"/>
            <a:stretch/>
          </p:blipFill>
          <p:spPr>
            <a:xfrm>
              <a:off x="79209" y="3682411"/>
              <a:ext cx="1255540" cy="356826"/>
            </a:xfrm>
            <a:prstGeom prst="rect">
              <a:avLst/>
            </a:prstGeom>
          </p:spPr>
        </p:pic>
      </p:grpSp>
      <p:sp>
        <p:nvSpPr>
          <p:cNvPr id="17" name="Right Arrow 16"/>
          <p:cNvSpPr/>
          <p:nvPr/>
        </p:nvSpPr>
        <p:spPr>
          <a:xfrm>
            <a:off x="1946524" y="6337670"/>
            <a:ext cx="577642" cy="2035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ight Arrow 18"/>
          <p:cNvSpPr/>
          <p:nvPr/>
        </p:nvSpPr>
        <p:spPr>
          <a:xfrm rot="5400000">
            <a:off x="2572828" y="4894791"/>
            <a:ext cx="1265979" cy="1880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93" name="Group 92"/>
          <p:cNvGrpSpPr/>
          <p:nvPr/>
        </p:nvGrpSpPr>
        <p:grpSpPr>
          <a:xfrm>
            <a:off x="2614393" y="5708143"/>
            <a:ext cx="1436142" cy="1475466"/>
            <a:chOff x="2614393" y="5708143"/>
            <a:chExt cx="1436142" cy="1475466"/>
          </a:xfrm>
        </p:grpSpPr>
        <p:sp>
          <p:nvSpPr>
            <p:cNvPr id="20" name="Rectangle 19"/>
            <p:cNvSpPr/>
            <p:nvPr/>
          </p:nvSpPr>
          <p:spPr>
            <a:xfrm>
              <a:off x="2614393" y="5708143"/>
              <a:ext cx="1422468" cy="14754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5498" y="5733642"/>
              <a:ext cx="1305037" cy="132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Classify each</a:t>
              </a:r>
            </a:p>
            <a:p>
              <a:r>
                <a:rPr lang="en-US" sz="1600" dirty="0" smtClean="0"/>
                <a:t>observation </a:t>
              </a:r>
            </a:p>
            <a:p>
              <a:r>
                <a:rPr lang="en-US" sz="1600" dirty="0" smtClean="0"/>
                <a:t>in a cluster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27405" y="5314881"/>
            <a:ext cx="2191626" cy="2159369"/>
            <a:chOff x="5622138" y="2533978"/>
            <a:chExt cx="1626803" cy="1682390"/>
          </a:xfrm>
        </p:grpSpPr>
        <p:grpSp>
          <p:nvGrpSpPr>
            <p:cNvPr id="23" name="Group 22"/>
            <p:cNvGrpSpPr/>
            <p:nvPr/>
          </p:nvGrpSpPr>
          <p:grpSpPr>
            <a:xfrm>
              <a:off x="5644542" y="2846585"/>
              <a:ext cx="1604399" cy="1369783"/>
              <a:chOff x="5644542" y="2846585"/>
              <a:chExt cx="1604399" cy="136978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360809" y="2846585"/>
                <a:ext cx="888132" cy="1358120"/>
                <a:chOff x="5979447" y="2860636"/>
                <a:chExt cx="888132" cy="1358120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5979447" y="3078535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down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985387" y="3294890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down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045458" y="2860636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up</a:t>
                  </a: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5993606" y="2895600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5993606" y="3111943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5992448" y="3550361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5993606" y="3766741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5992448" y="3985007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93606" y="3330209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019798" y="352523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left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019410" y="374658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left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035304" y="394175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up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644542" y="2865295"/>
                <a:ext cx="907152" cy="1351073"/>
                <a:chOff x="5968392" y="2877444"/>
                <a:chExt cx="907152" cy="1351073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6053423" y="3075689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up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968392" y="3290248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down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045865" y="2877444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up</a:t>
                  </a: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5993606" y="2895600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5993606" y="3111943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5992448" y="3550361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5993606" y="3766741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992448" y="3985007"/>
                  <a:ext cx="394065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993606" y="3330209"/>
                  <a:ext cx="392907" cy="1905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025743" y="3518807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left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017151" y="3738625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left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998241" y="3951518"/>
                  <a:ext cx="822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right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105211" y="2978701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6096033" y="3197970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092388" y="3414089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6089585" y="3630744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6087766" y="3852747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6089585" y="4084582"/>
                <a:ext cx="239950" cy="1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1420" y="3097892"/>
                <a:ext cx="137591" cy="172815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1720" y="2881549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625" y="3320077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573" y="3541812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071" y="3760991"/>
                <a:ext cx="146872" cy="173897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9644" y="3993815"/>
                <a:ext cx="137591" cy="172815"/>
              </a:xfrm>
              <a:prstGeom prst="rect">
                <a:avLst/>
              </a:prstGeom>
            </p:spPr>
          </p:pic>
        </p:grpSp>
        <p:sp>
          <p:nvSpPr>
            <p:cNvPr id="62" name="TextBox 61"/>
            <p:cNvSpPr txBox="1"/>
            <p:nvPr/>
          </p:nvSpPr>
          <p:spPr>
            <a:xfrm>
              <a:off x="5622138" y="2549808"/>
              <a:ext cx="551152" cy="335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Actual</a:t>
              </a:r>
            </a:p>
            <a:p>
              <a:r>
                <a:rPr lang="en-US" sz="1100" dirty="0" smtClean="0"/>
                <a:t>clustering</a:t>
              </a:r>
              <a:endParaRPr lang="el-GR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35983" y="2533978"/>
              <a:ext cx="551152" cy="335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Predicted</a:t>
              </a:r>
              <a:endParaRPr lang="en-US" sz="1100" dirty="0" smtClean="0"/>
            </a:p>
            <a:p>
              <a:r>
                <a:rPr lang="en-US" sz="1100" dirty="0" smtClean="0"/>
                <a:t>clustering</a:t>
              </a:r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4136964" y="6341868"/>
            <a:ext cx="1104012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7" name="Right Arrow 66"/>
          <p:cNvSpPr/>
          <p:nvPr/>
        </p:nvSpPr>
        <p:spPr>
          <a:xfrm rot="3282816">
            <a:off x="2938973" y="3142229"/>
            <a:ext cx="478349" cy="2391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0" name="Straight Connector 69"/>
          <p:cNvCxnSpPr/>
          <p:nvPr/>
        </p:nvCxnSpPr>
        <p:spPr>
          <a:xfrm>
            <a:off x="548120" y="1599856"/>
            <a:ext cx="3870199" cy="40404"/>
          </a:xfrm>
          <a:prstGeom prst="line">
            <a:avLst/>
          </a:prstGeom>
          <a:ln w="22225">
            <a:solidFill>
              <a:schemeClr val="tx1">
                <a:alpha val="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48120" y="3216656"/>
            <a:ext cx="3815733" cy="25639"/>
          </a:xfrm>
          <a:prstGeom prst="line">
            <a:avLst/>
          </a:prstGeom>
          <a:ln w="22225">
            <a:solidFill>
              <a:schemeClr val="tx1">
                <a:alpha val="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48120" y="4681801"/>
            <a:ext cx="3815733" cy="39021"/>
          </a:xfrm>
          <a:prstGeom prst="line">
            <a:avLst/>
          </a:prstGeom>
          <a:ln w="22225">
            <a:solidFill>
              <a:schemeClr val="tx1">
                <a:alpha val="7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25549" y="275369"/>
            <a:ext cx="860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Raw data</a:t>
            </a:r>
            <a:endParaRPr lang="el-GR" sz="1400" dirty="0"/>
          </a:p>
        </p:txBody>
      </p:sp>
      <p:sp>
        <p:nvSpPr>
          <p:cNvPr id="74" name="TextBox 73"/>
          <p:cNvSpPr txBox="1"/>
          <p:nvPr/>
        </p:nvSpPr>
        <p:spPr>
          <a:xfrm rot="18432975">
            <a:off x="1603803" y="2912993"/>
            <a:ext cx="65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70%</a:t>
            </a:r>
            <a:endParaRPr lang="el-GR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3499" y="3451409"/>
            <a:ext cx="80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Train set</a:t>
            </a:r>
            <a:endParaRPr lang="el-GR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3083858" y="3458686"/>
            <a:ext cx="73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set</a:t>
            </a:r>
            <a:endParaRPr lang="el-GR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845542" y="492171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kmeans</a:t>
            </a:r>
            <a:endParaRPr lang="el-GR" sz="1400" dirty="0"/>
          </a:p>
        </p:txBody>
      </p:sp>
      <p:sp>
        <p:nvSpPr>
          <p:cNvPr id="81" name="Right Arrow 80"/>
          <p:cNvSpPr/>
          <p:nvPr/>
        </p:nvSpPr>
        <p:spPr>
          <a:xfrm rot="5400000">
            <a:off x="994761" y="5314073"/>
            <a:ext cx="420313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2" name="TextBox 81"/>
          <p:cNvSpPr txBox="1"/>
          <p:nvPr/>
        </p:nvSpPr>
        <p:spPr>
          <a:xfrm>
            <a:off x="4257472" y="6128359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compare</a:t>
            </a:r>
            <a:endParaRPr lang="el-GR" sz="1400" dirty="0"/>
          </a:p>
        </p:txBody>
      </p:sp>
      <p:sp>
        <p:nvSpPr>
          <p:cNvPr id="83" name="Right Arrow 82"/>
          <p:cNvSpPr/>
          <p:nvPr/>
        </p:nvSpPr>
        <p:spPr>
          <a:xfrm>
            <a:off x="7190376" y="6345963"/>
            <a:ext cx="479447" cy="19510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90" name="Group 89"/>
          <p:cNvGrpSpPr/>
          <p:nvPr/>
        </p:nvGrpSpPr>
        <p:grpSpPr>
          <a:xfrm>
            <a:off x="7791551" y="5943250"/>
            <a:ext cx="1660919" cy="805425"/>
            <a:chOff x="7913512" y="5570752"/>
            <a:chExt cx="1660919" cy="805425"/>
          </a:xfrm>
        </p:grpSpPr>
        <p:sp>
          <p:nvSpPr>
            <p:cNvPr id="85" name="Rectangle 84"/>
            <p:cNvSpPr/>
            <p:nvPr/>
          </p:nvSpPr>
          <p:spPr>
            <a:xfrm>
              <a:off x="7913512" y="5570752"/>
              <a:ext cx="155760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u="sng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Final result</a:t>
              </a:r>
              <a:endParaRPr lang="en-US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934237" y="5914512"/>
              <a:ext cx="164019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…</a:t>
              </a:r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% </a:t>
              </a:r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success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5000" y="5708143"/>
            <a:ext cx="1422711" cy="1475775"/>
            <a:chOff x="463989" y="5423515"/>
            <a:chExt cx="1359327" cy="1380853"/>
          </a:xfrm>
        </p:grpSpPr>
        <p:graphicFrame>
          <p:nvGraphicFramePr>
            <p:cNvPr id="18" name="Diagram 17"/>
            <p:cNvGraphicFramePr/>
            <p:nvPr>
              <p:extLst>
                <p:ext uri="{D42A27DB-BD31-4B8C-83A1-F6EECF244321}">
                  <p14:modId xmlns:p14="http://schemas.microsoft.com/office/powerpoint/2010/main" val="2040963553"/>
                </p:ext>
              </p:extLst>
            </p:nvPr>
          </p:nvGraphicFramePr>
          <p:xfrm>
            <a:off x="629980" y="5634814"/>
            <a:ext cx="1058689" cy="11695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7" name="Rectangle 86"/>
            <p:cNvSpPr/>
            <p:nvPr/>
          </p:nvSpPr>
          <p:spPr>
            <a:xfrm>
              <a:off x="463989" y="5423515"/>
              <a:ext cx="1359327" cy="1380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88" name="TextBox 87"/>
          <p:cNvSpPr txBox="1"/>
          <p:nvPr/>
        </p:nvSpPr>
        <p:spPr>
          <a:xfrm rot="3309225">
            <a:off x="3021964" y="3099901"/>
            <a:ext cx="656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30%</a:t>
            </a:r>
            <a:endParaRPr lang="el-GR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1518916" y="1784587"/>
            <a:ext cx="2104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Observations and features</a:t>
            </a:r>
            <a:endParaRPr lang="el-GR" sz="1400" dirty="0"/>
          </a:p>
        </p:txBody>
      </p:sp>
      <p:sp>
        <p:nvSpPr>
          <p:cNvPr id="92" name="Rectangle 91"/>
          <p:cNvSpPr/>
          <p:nvPr/>
        </p:nvSpPr>
        <p:spPr>
          <a:xfrm>
            <a:off x="702763" y="5654507"/>
            <a:ext cx="8210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73933" y="6095663"/>
            <a:ext cx="595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</a:t>
            </a:r>
            <a:endParaRPr lang="el-GR" dirty="0"/>
          </a:p>
        </p:txBody>
      </p:sp>
      <p:sp>
        <p:nvSpPr>
          <p:cNvPr id="102" name="TextBox 101"/>
          <p:cNvSpPr txBox="1"/>
          <p:nvPr/>
        </p:nvSpPr>
        <p:spPr>
          <a:xfrm>
            <a:off x="1198654" y="6672605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right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69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9" grpId="0" animBg="1"/>
      <p:bldP spid="65" grpId="0" animBg="1"/>
      <p:bldP spid="67" grpId="0" animBg="1"/>
      <p:bldP spid="74" grpId="0"/>
      <p:bldP spid="76" grpId="0"/>
      <p:bldP spid="77" grpId="0"/>
      <p:bldP spid="80" grpId="0"/>
      <p:bldP spid="81" grpId="0" animBg="1"/>
      <p:bldP spid="82" grpId="0"/>
      <p:bldP spid="83" grpId="0" animBg="1"/>
      <p:bldP spid="88" grpId="0"/>
      <p:bldP spid="92" grpId="0"/>
      <p:bldP spid="101" grpId="0"/>
      <p:bldP spid="1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12</a:t>
            </a:fld>
            <a:r>
              <a:rPr lang="el-GR" smtClean="0"/>
              <a:t> /</a:t>
            </a:r>
            <a:endParaRPr lang="el-GR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2983" y="1786855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 success 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729500" y="2315361"/>
            <a:ext cx="447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Cross-validation (7 </a:t>
            </a:r>
            <a:r>
              <a:rPr lang="en-US" sz="1400" dirty="0" smtClean="0"/>
              <a:t>different training/testing sets) came up </a:t>
            </a:r>
          </a:p>
          <a:p>
            <a:r>
              <a:rPr lang="en-US" sz="1400" dirty="0" smtClean="0"/>
              <a:t>with 100% success on characterizing hand movements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6340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712000" cy="995040"/>
          </a:xfrm>
        </p:spPr>
        <p:txBody>
          <a:bodyPr>
            <a:spAutoFit/>
          </a:bodyPr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2</a:t>
            </a:fld>
            <a:r>
              <a:rPr lang="de-DE" smtClean="0"/>
              <a:t> /</a:t>
            </a:r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5" y="1801534"/>
            <a:ext cx="4314338" cy="38703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62695" y="5671858"/>
            <a:ext cx="5706337" cy="1046441"/>
            <a:chOff x="514245" y="5166324"/>
            <a:chExt cx="5706337" cy="1046441"/>
          </a:xfrm>
        </p:grpSpPr>
        <p:sp>
          <p:nvSpPr>
            <p:cNvPr id="4" name="TextBox 3"/>
            <p:cNvSpPr txBox="1"/>
            <p:nvPr/>
          </p:nvSpPr>
          <p:spPr>
            <a:xfrm>
              <a:off x="514245" y="5166324"/>
              <a:ext cx="2864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Sensors included in each device: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9667" y="5474101"/>
              <a:ext cx="49809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Accelerometer (3D), measures changes in velocity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Gyroscope (3D),  measures angular velocity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Magnetometer (3D), measures strength of the magnetic field</a:t>
              </a:r>
              <a:endParaRPr lang="el-GR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2695" y="1713902"/>
            <a:ext cx="1745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Shimmer Device: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6" y="2271609"/>
            <a:ext cx="3640806" cy="2348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 dirty="0"/>
              <a:t>ACCELEROMETER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3</a:t>
            </a:fld>
            <a:r>
              <a:rPr lang="de-DE" smtClean="0"/>
              <a:t> /</a:t>
            </a:r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0" y="3601393"/>
            <a:ext cx="4144143" cy="3910681"/>
            <a:chOff x="39598" y="3104312"/>
            <a:chExt cx="4576173" cy="43608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98" y="3104312"/>
              <a:ext cx="4310721" cy="411868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8075" y="7156321"/>
              <a:ext cx="4387696" cy="30888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3. </a:t>
              </a:r>
              <a:r>
                <a:rPr lang="en-US" sz="1200" i="1" dirty="0" err="1" smtClean="0"/>
                <a:t>Uni</a:t>
              </a:r>
              <a:r>
                <a:rPr lang="en-US" sz="1200" i="1" dirty="0" smtClean="0"/>
                <a:t>-axial </a:t>
              </a:r>
              <a:r>
                <a:rPr lang="en-US" sz="1200" i="1" dirty="0"/>
                <a:t>magnetometer attached to a leg segment </a:t>
              </a:r>
              <a:endParaRPr lang="el-GR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608748"/>
            <a:ext cx="6145810" cy="1988914"/>
            <a:chOff x="0" y="1608748"/>
            <a:chExt cx="6145810" cy="19889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08748"/>
              <a:ext cx="6145810" cy="188375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95103" y="3320663"/>
              <a:ext cx="22737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2. total acceleration </a:t>
              </a:r>
              <a:r>
                <a:rPr lang="en-US" sz="1200" i="1" dirty="0" err="1" smtClean="0"/>
                <a:t>vextor</a:t>
              </a:r>
              <a:endParaRPr lang="el-GR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38130" y="98896"/>
            <a:ext cx="3382456" cy="3072062"/>
            <a:chOff x="7227360" y="300960"/>
            <a:chExt cx="2822824" cy="2593291"/>
          </a:xfrm>
        </p:grpSpPr>
        <p:sp>
          <p:nvSpPr>
            <p:cNvPr id="13" name="TextBox 12"/>
            <p:cNvSpPr txBox="1"/>
            <p:nvPr/>
          </p:nvSpPr>
          <p:spPr>
            <a:xfrm>
              <a:off x="7227360" y="2617252"/>
              <a:ext cx="282282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1. Shimmer3 </a:t>
              </a:r>
              <a:r>
                <a:rPr lang="en-US" sz="1200" i="1" dirty="0"/>
                <a:t>default axis directions </a:t>
              </a:r>
              <a:endParaRPr lang="el-GR" sz="12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7360" y="300960"/>
              <a:ext cx="2447369" cy="23162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GYROSCOPE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4</a:t>
            </a:fld>
            <a:r>
              <a:rPr lang="de-DE" smtClean="0"/>
              <a:t> /</a:t>
            </a:r>
            <a:endParaRPr lang="de-DE"/>
          </a:p>
        </p:txBody>
      </p:sp>
      <p:grpSp>
        <p:nvGrpSpPr>
          <p:cNvPr id="15" name="Group 14"/>
          <p:cNvGrpSpPr/>
          <p:nvPr/>
        </p:nvGrpSpPr>
        <p:grpSpPr>
          <a:xfrm>
            <a:off x="0" y="3578085"/>
            <a:ext cx="10080625" cy="3981590"/>
            <a:chOff x="107507" y="3409810"/>
            <a:chExt cx="10080625" cy="398159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7" y="3409810"/>
              <a:ext cx="10080625" cy="3889515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07507" y="7114401"/>
              <a:ext cx="5038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r>
                <a:rPr lang="en-US" sz="1200" i="1" dirty="0"/>
                <a:t>Figure 3. </a:t>
              </a:r>
              <a:r>
                <a:rPr lang="en-US" sz="1200" i="1" dirty="0" err="1" smtClean="0"/>
                <a:t>Uni</a:t>
              </a:r>
              <a:r>
                <a:rPr lang="en-US" sz="1200" i="1" dirty="0" smtClean="0"/>
                <a:t>-axial </a:t>
              </a:r>
              <a:r>
                <a:rPr lang="en-US" sz="1200" i="1" dirty="0"/>
                <a:t>rate gyroscope attached to a rotating plate </a:t>
              </a:r>
              <a:endParaRPr lang="el-GR" sz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359" y="104775"/>
            <a:ext cx="3382457" cy="2839123"/>
            <a:chOff x="7227359" y="104775"/>
            <a:chExt cx="3382457" cy="2839123"/>
          </a:xfrm>
        </p:grpSpPr>
        <p:pic>
          <p:nvPicPr>
            <p:cNvPr id="18" name="Picture 1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7359" y="104775"/>
              <a:ext cx="2707215" cy="251098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227360" y="2615760"/>
              <a:ext cx="3382456" cy="3281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1. Shimmer3 </a:t>
              </a:r>
              <a:r>
                <a:rPr lang="en-US" sz="1200" i="1" dirty="0"/>
                <a:t>default axis directions </a:t>
              </a:r>
              <a:endParaRPr lang="el-GR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496" y="1643607"/>
            <a:ext cx="3526750" cy="1854350"/>
            <a:chOff x="2092799" y="4294714"/>
            <a:chExt cx="3526750" cy="1854350"/>
          </a:xfrm>
        </p:grpSpPr>
        <p:grpSp>
          <p:nvGrpSpPr>
            <p:cNvPr id="21" name="Group 20"/>
            <p:cNvGrpSpPr/>
            <p:nvPr/>
          </p:nvGrpSpPr>
          <p:grpSpPr>
            <a:xfrm>
              <a:off x="2092799" y="4294714"/>
              <a:ext cx="3526750" cy="1598213"/>
              <a:chOff x="2092799" y="4294714"/>
              <a:chExt cx="3526750" cy="159821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092799" y="4816822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i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endParaRPr lang="el-GR" sz="2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655723" y="4381589"/>
                <a:ext cx="1143153" cy="1352550"/>
                <a:chOff x="2655723" y="4381589"/>
                <a:chExt cx="1143153" cy="1352550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6228" y="4429214"/>
                  <a:ext cx="276225" cy="1257300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55723" y="4381589"/>
                  <a:ext cx="304800" cy="1352550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2847975" y="4419600"/>
                  <a:ext cx="95090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endParaRPr lang="en-US" sz="2400" i="1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=</a:t>
                  </a: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endParaRPr lang="el-GR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072058" y="4558099"/>
                  <a:ext cx="334276" cy="1093366"/>
                  <a:chOff x="3072058" y="4558099"/>
                  <a:chExt cx="334276" cy="1093366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072058" y="4909155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072058" y="52821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3800686" y="4294714"/>
                <a:ext cx="1818863" cy="1598213"/>
                <a:chOff x="4128605" y="4142601"/>
                <a:chExt cx="1818863" cy="1598213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4267200" y="4142601"/>
                  <a:ext cx="1680268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l-GR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 </a:t>
                  </a:r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ω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l-G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5319958" y="4380748"/>
                  <a:ext cx="353326" cy="1360066"/>
                  <a:chOff x="3053008" y="4558099"/>
                  <a:chExt cx="353326" cy="1360066"/>
                </a:xfrm>
              </p:grpSpPr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053008" y="5052030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072058" y="55488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28605" y="4200614"/>
                  <a:ext cx="209550" cy="1533525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95068" y="4197764"/>
                  <a:ext cx="152400" cy="1543050"/>
                </a:xfrm>
                <a:prstGeom prst="rect">
                  <a:avLst/>
                </a:prstGeom>
              </p:spPr>
            </p:pic>
          </p:grpSp>
        </p:grpSp>
        <p:sp>
          <p:nvSpPr>
            <p:cNvPr id="22" name="TextBox 21"/>
            <p:cNvSpPr txBox="1"/>
            <p:nvPr/>
          </p:nvSpPr>
          <p:spPr>
            <a:xfrm>
              <a:off x="2847975" y="5872065"/>
              <a:ext cx="222349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2. </a:t>
              </a:r>
              <a:r>
                <a:rPr lang="en-US" sz="1200" dirty="0" smtClean="0"/>
                <a:t>tri-axial</a:t>
              </a:r>
              <a:r>
                <a:rPr lang="el-GR" sz="1200" dirty="0" smtClean="0"/>
                <a:t> </a:t>
              </a:r>
              <a:r>
                <a:rPr lang="en-US" sz="1200" dirty="0" smtClean="0"/>
                <a:t>gyroscope rate</a:t>
              </a:r>
              <a:endParaRPr lang="el-GR" sz="12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MAGNETOMETER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5</a:t>
            </a:fld>
            <a:r>
              <a:rPr lang="de-DE" smtClean="0"/>
              <a:t> /</a:t>
            </a:r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538755" y="1686401"/>
            <a:ext cx="3544383" cy="1854350"/>
            <a:chOff x="2092799" y="4294714"/>
            <a:chExt cx="3544383" cy="1854350"/>
          </a:xfrm>
        </p:grpSpPr>
        <p:grpSp>
          <p:nvGrpSpPr>
            <p:cNvPr id="33" name="Group 32"/>
            <p:cNvGrpSpPr/>
            <p:nvPr/>
          </p:nvGrpSpPr>
          <p:grpSpPr>
            <a:xfrm>
              <a:off x="2092799" y="4294714"/>
              <a:ext cx="3544383" cy="1598213"/>
              <a:chOff x="2092799" y="4294714"/>
              <a:chExt cx="3544383" cy="159821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092799" y="4816822"/>
                <a:ext cx="705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endParaRPr lang="el-GR" sz="2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655723" y="4381589"/>
                <a:ext cx="1159183" cy="1352550"/>
                <a:chOff x="2655723" y="4381589"/>
                <a:chExt cx="1159183" cy="1352550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6228" y="4429214"/>
                  <a:ext cx="276225" cy="1257300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5723" y="4381589"/>
                  <a:ext cx="304800" cy="1352550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2847975" y="4419600"/>
                  <a:ext cx="96693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=</a:t>
                  </a: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endParaRPr lang="el-GR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3072058" y="4558099"/>
                  <a:ext cx="334276" cy="1093366"/>
                  <a:chOff x="3072058" y="4558099"/>
                  <a:chExt cx="334276" cy="1093366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0848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072058" y="4909155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072058" y="52821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3800686" y="4294714"/>
                <a:ext cx="1836496" cy="1598213"/>
                <a:chOff x="4128605" y="4142601"/>
                <a:chExt cx="1836496" cy="1598213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4267200" y="4142601"/>
                  <a:ext cx="1697901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l-GR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 </a:t>
                  </a:r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cos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l-GR" sz="2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r>
                    <a: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sz="3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l-G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5358058" y="4380748"/>
                  <a:ext cx="353326" cy="1360066"/>
                  <a:chOff x="3091108" y="4558099"/>
                  <a:chExt cx="353326" cy="1360066"/>
                </a:xfrm>
              </p:grpSpPr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122958" y="4558099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091108" y="5052030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US" i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110158" y="5548833"/>
                    <a:ext cx="321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8605" y="4200614"/>
                  <a:ext cx="209550" cy="1533525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95068" y="4197764"/>
                  <a:ext cx="152400" cy="1543050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TextBox 33"/>
            <p:cNvSpPr txBox="1"/>
            <p:nvPr/>
          </p:nvSpPr>
          <p:spPr>
            <a:xfrm>
              <a:off x="2847975" y="5872065"/>
              <a:ext cx="24869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2. </a:t>
              </a:r>
              <a:r>
                <a:rPr lang="en-US" sz="1200" dirty="0" smtClean="0"/>
                <a:t>tri-axial</a:t>
              </a:r>
              <a:r>
                <a:rPr lang="el-GR" sz="1200" dirty="0" smtClean="0"/>
                <a:t> </a:t>
              </a:r>
              <a:r>
                <a:rPr lang="en-US" sz="1200" dirty="0" smtClean="0"/>
                <a:t>magnetometer rate</a:t>
              </a:r>
              <a:endParaRPr lang="el-GR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17760" y="300960"/>
            <a:ext cx="3382456" cy="3127126"/>
            <a:chOff x="6617760" y="300960"/>
            <a:chExt cx="3382456" cy="3127126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7760" y="300960"/>
              <a:ext cx="3022129" cy="287504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6617760" y="3099948"/>
              <a:ext cx="3382456" cy="3281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Figure 1. Shimmer3 </a:t>
              </a:r>
              <a:r>
                <a:rPr lang="en-US" sz="1200" i="1" dirty="0"/>
                <a:t>default axis directions </a:t>
              </a:r>
              <a:endParaRPr lang="el-GR" sz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8676" y="3656645"/>
            <a:ext cx="5082009" cy="355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160" y="1532472"/>
            <a:ext cx="3557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smtClean="0"/>
              <a:t>output</a:t>
            </a:r>
            <a:r>
              <a:rPr lang="en-US" sz="1400" dirty="0" smtClean="0">
                <a:latin typeface="Adobe Caslon Pro Bold" panose="0205070206050A020403" pitchFamily="18" charset="0"/>
              </a:rPr>
              <a:t> Y </a:t>
            </a:r>
            <a:r>
              <a:rPr lang="en-US" sz="1400" dirty="0" smtClean="0"/>
              <a:t>for</a:t>
            </a:r>
            <a:r>
              <a:rPr lang="el-GR" sz="1400" dirty="0" smtClean="0"/>
              <a:t> </a:t>
            </a:r>
            <a:r>
              <a:rPr lang="en-US" sz="1400" dirty="0" smtClean="0"/>
              <a:t>each </a:t>
            </a:r>
            <a:r>
              <a:rPr lang="en-US" sz="1400" dirty="0" smtClean="0"/>
              <a:t>sensor (</a:t>
            </a:r>
            <a:r>
              <a:rPr lang="en-US" sz="1400" dirty="0" err="1" smtClean="0"/>
              <a:t>acc</a:t>
            </a:r>
            <a:r>
              <a:rPr lang="en-US" sz="1400" dirty="0" smtClean="0"/>
              <a:t>/</a:t>
            </a:r>
            <a:r>
              <a:rPr lang="en-US" sz="1400" dirty="0" err="1" smtClean="0"/>
              <a:t>gyr</a:t>
            </a:r>
            <a:r>
              <a:rPr lang="en-US" sz="1400" dirty="0" smtClean="0"/>
              <a:t>/mag) is:</a:t>
            </a:r>
            <a:endParaRPr lang="en-US" sz="14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SOFTWARE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699340" y="604499"/>
            <a:ext cx="7757771" cy="4853619"/>
            <a:chOff x="448816" y="722561"/>
            <a:chExt cx="7757771" cy="48536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3551" y="3967845"/>
              <a:ext cx="2457179" cy="160833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745394" y="2025145"/>
              <a:ext cx="1522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Y</a:t>
              </a:r>
              <a:r>
                <a:rPr lang="en-US" dirty="0" smtClean="0"/>
                <a:t> = Kr</a:t>
              </a:r>
              <a:r>
                <a:rPr lang="en-US" u="sng" dirty="0" smtClean="0"/>
                <a:t>u</a:t>
              </a:r>
              <a:r>
                <a:rPr lang="en-US" dirty="0" smtClean="0"/>
                <a:t> + </a:t>
              </a:r>
              <a:r>
                <a:rPr lang="en-US" u="sng" dirty="0" smtClean="0"/>
                <a:t>b</a:t>
              </a:r>
              <a:r>
                <a:rPr lang="en-US" dirty="0" smtClean="0"/>
                <a:t> + </a:t>
              </a:r>
              <a:r>
                <a:rPr lang="en-US" u="sng" dirty="0" smtClean="0"/>
                <a:t>n</a:t>
              </a:r>
              <a:endParaRPr lang="el-GR" u="sng" dirty="0" smtClean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816" y="2209811"/>
              <a:ext cx="1190519" cy="10601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4151" y="2741235"/>
              <a:ext cx="1773487" cy="12383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9497" y="3194528"/>
              <a:ext cx="2237291" cy="11186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0620" y="722561"/>
              <a:ext cx="1358678" cy="107175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25933" y="1505529"/>
              <a:ext cx="1680654" cy="1375567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1510158" y="2243256"/>
              <a:ext cx="1237847" cy="161207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639336" y="2353545"/>
              <a:ext cx="1523779" cy="1138955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302000" y="2339975"/>
              <a:ext cx="49422" cy="2117725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12815" y="2342708"/>
              <a:ext cx="1152003" cy="913084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3810372" y="1315074"/>
              <a:ext cx="1230522" cy="785276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60000" flipV="1">
              <a:off x="4206834" y="2222945"/>
              <a:ext cx="2423599" cy="55141"/>
            </a:xfrm>
            <a:prstGeom prst="straightConnector1">
              <a:avLst/>
            </a:prstGeom>
            <a:ln w="15875" cmpd="sng">
              <a:solidFill>
                <a:schemeClr val="tx1">
                  <a:alpha val="32000"/>
                </a:schemeClr>
              </a:solidFill>
              <a:prstDash val="solid"/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60313"/>
              </p:ext>
            </p:extLst>
          </p:nvPr>
        </p:nvGraphicFramePr>
        <p:xfrm>
          <a:off x="402097" y="5421722"/>
          <a:ext cx="5719047" cy="2102021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362229"/>
                <a:gridCol w="3695113"/>
                <a:gridCol w="1661705"/>
              </a:tblGrid>
              <a:tr h="44581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K</a:t>
                      </a:r>
                      <a:endParaRPr lang="el-GR" sz="12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Sensor’s scale 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 (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change in output per unit of input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Volts/g)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dirty="0" smtClean="0"/>
                        <a:t>Estimated</a:t>
                      </a:r>
                      <a:r>
                        <a:rPr lang="en-US" sz="1100" b="0" i="0" u="none" baseline="0" dirty="0" smtClean="0"/>
                        <a:t> by </a:t>
                      </a:r>
                      <a:r>
                        <a:rPr lang="en-US" sz="1100" b="0" i="0" u="none" dirty="0" smtClean="0"/>
                        <a:t>calibration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2817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r</a:t>
                      </a:r>
                      <a:endParaRPr lang="el-GR" sz="12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rotation matrix which defines the actual sensor axes 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dirty="0" smtClean="0"/>
                        <a:t>Estimated</a:t>
                      </a:r>
                      <a:r>
                        <a:rPr lang="en-US" sz="1100" b="0" i="0" u="none" baseline="0" dirty="0" smtClean="0"/>
                        <a:t> by </a:t>
                      </a:r>
                      <a:r>
                        <a:rPr lang="en-US" sz="1100" b="0" i="0" u="none" dirty="0" smtClean="0"/>
                        <a:t>calibration</a:t>
                      </a:r>
                      <a:endParaRPr lang="el-GR" sz="1100" b="0" i="0" u="none" dirty="0" smtClean="0"/>
                    </a:p>
                    <a:p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952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u</a:t>
                      </a:r>
                      <a:endParaRPr lang="el-GR" sz="12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the sensed phenomenon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dirty="0" smtClean="0"/>
                        <a:t>Defined in use</a:t>
                      </a:r>
                      <a:endParaRPr lang="el-GR" sz="1100" b="0" i="0" u="non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897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b</a:t>
                      </a:r>
                      <a:endParaRPr lang="el-GR" sz="12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the sensor output when the sensed phenomenon is equal to zero 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dirty="0" smtClean="0"/>
                        <a:t>Estimated</a:t>
                      </a:r>
                      <a:r>
                        <a:rPr lang="en-US" sz="1100" b="0" i="0" u="none" baseline="0" dirty="0" smtClean="0"/>
                        <a:t> by </a:t>
                      </a:r>
                      <a:r>
                        <a:rPr lang="en-US" sz="1100" b="0" i="0" u="none" dirty="0" smtClean="0"/>
                        <a:t>calibration</a:t>
                      </a:r>
                      <a:endParaRPr lang="el-GR" sz="1100" b="0" i="0" u="non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307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n</a:t>
                      </a:r>
                      <a:endParaRPr lang="el-GR" sz="12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noise vector 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dirty="0" smtClean="0"/>
                        <a:t>Defined by manufacturer</a:t>
                      </a:r>
                      <a:endParaRPr lang="el-GR" sz="1100" b="0" i="0" u="non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7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dirty="0"/>
              <a:t>SOFTWARE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77078"/>
              </p:ext>
            </p:extLst>
          </p:nvPr>
        </p:nvGraphicFramePr>
        <p:xfrm>
          <a:off x="1493597" y="2241618"/>
          <a:ext cx="8522858" cy="2326383"/>
        </p:xfrm>
        <a:graphic>
          <a:graphicData uri="http://schemas.openxmlformats.org/drawingml/2006/table">
            <a:tbl>
              <a:tblPr firstRow="1" bandRow="1"/>
              <a:tblGrid>
                <a:gridCol w="945555"/>
                <a:gridCol w="945555"/>
                <a:gridCol w="945555"/>
                <a:gridCol w="945555"/>
                <a:gridCol w="945555"/>
                <a:gridCol w="945555"/>
                <a:gridCol w="945555"/>
                <a:gridCol w="945555"/>
                <a:gridCol w="958418"/>
              </a:tblGrid>
              <a:tr h="297051"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ACCELEROMETER</a:t>
                      </a:r>
                      <a:endParaRPr lang="en-GB" sz="13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GYROSCOPE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MAGNETOMETER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2913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</a:tr>
              <a:tr h="1700193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-0.6381260517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-0.6380077624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-0.5673273650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0.21909503347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0.23075359958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0.27738063488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-0.85463565892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-0.81825331906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-0.79494647771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4.72064493121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4.72026912372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4.79104052609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9.99691863372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10.0087475664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9.93393015842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8.81426530854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8.78964565140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8.69044442106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-1.30603847151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-1.06992021997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-0.83719184135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0.77993576999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0.84110720293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0.91757149411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1.66692154763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1.03991435999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0.55054289646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-1.71018442341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-1.11508475673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-0.85897238112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0.61740890688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-0.62348178137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0.02834008097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0.81500000000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1815" y="1926695"/>
            <a:ext cx="41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we actually get from each device have this format</a:t>
            </a:r>
            <a:endParaRPr lang="el-GR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9379" y="4601775"/>
            <a:ext cx="3221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Units are in International  System of Units</a:t>
            </a:r>
            <a:endParaRPr lang="el-GR" sz="1400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7</a:t>
            </a:fld>
            <a:r>
              <a:rPr lang="de-DE" smtClean="0"/>
              <a:t> /</a:t>
            </a:r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72431"/>
              </p:ext>
            </p:extLst>
          </p:nvPr>
        </p:nvGraphicFramePr>
        <p:xfrm>
          <a:off x="139379" y="2244730"/>
          <a:ext cx="1354218" cy="232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218"/>
              </a:tblGrid>
              <a:tr h="30384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TIMESTAMP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ms</a:t>
                      </a:r>
                      <a:r>
                        <a:rPr lang="en-US" sz="1400" dirty="0" smtClean="0"/>
                        <a:t>)</a:t>
                      </a:r>
                      <a:endParaRPr lang="el-G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083">
                <a:tc>
                  <a:txBody>
                    <a:bodyPr/>
                    <a:lstStyle/>
                    <a:p>
                      <a:endParaRPr lang="el-G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338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1024566650390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1044097900390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1063629150390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+mn-lt"/>
                        <a:ea typeface="Kozuka Gothic Pr6N H" panose="020B0800000000000000" pitchFamily="34" charset="-128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3954254150390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3973785400390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+mn-lt"/>
                          <a:ea typeface="Kozuka Gothic Pr6N H" panose="020B0800000000000000" pitchFamily="34" charset="-128"/>
                          <a:cs typeface="Mangal" pitchFamily="2"/>
                        </a:rPr>
                        <a:t>3993316650390</a:t>
                      </a:r>
                    </a:p>
                    <a:p>
                      <a:endParaRPr lang="el-G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624328" y="2241617"/>
            <a:ext cx="1125592" cy="292388"/>
            <a:chOff x="4598931" y="1650983"/>
            <a:chExt cx="1125592" cy="292388"/>
          </a:xfrm>
        </p:grpSpPr>
        <p:sp>
          <p:nvSpPr>
            <p:cNvPr id="7" name="TextBox 6"/>
            <p:cNvSpPr txBox="1"/>
            <p:nvPr/>
          </p:nvSpPr>
          <p:spPr>
            <a:xfrm>
              <a:off x="4924336" y="1665273"/>
              <a:ext cx="800187" cy="20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2</a:t>
              </a:r>
              <a:endParaRPr lang="el-GR" sz="7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98931" y="1650983"/>
              <a:ext cx="62388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 smtClean="0">
                  <a:ea typeface="Kozuka Gothic Pr6N H" panose="020B0800000000000000" pitchFamily="34" charset="-128"/>
                  <a:cs typeface="Mangal" pitchFamily="2"/>
                </a:rPr>
                <a:t>(m/s  )</a:t>
              </a:r>
              <a:endParaRPr lang="el-GR" sz="13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190445" y="2239333"/>
            <a:ext cx="8901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 smtClean="0">
                <a:ea typeface="Kozuka Gothic Pr6N H" panose="020B0800000000000000" pitchFamily="34" charset="-128"/>
                <a:cs typeface="Mangal" pitchFamily="2"/>
              </a:rPr>
              <a:t>(local flux)</a:t>
            </a:r>
            <a:endParaRPr lang="el-GR" sz="1300" dirty="0"/>
          </a:p>
        </p:txBody>
      </p:sp>
      <p:sp>
        <p:nvSpPr>
          <p:cNvPr id="54" name="TextBox 53"/>
          <p:cNvSpPr txBox="1"/>
          <p:nvPr/>
        </p:nvSpPr>
        <p:spPr>
          <a:xfrm>
            <a:off x="6274241" y="2239333"/>
            <a:ext cx="8238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dirty="0" smtClean="0">
                <a:ea typeface="Kozuka Gothic Pr6N H" panose="020B0800000000000000" pitchFamily="34" charset="-128"/>
                <a:cs typeface="Mangal" pitchFamily="2"/>
              </a:rPr>
              <a:t>(</a:t>
            </a:r>
            <a:r>
              <a:rPr lang="en-GB" sz="1300" dirty="0" err="1" smtClean="0">
                <a:ea typeface="Kozuka Gothic Pr6N H" panose="020B0800000000000000" pitchFamily="34" charset="-128"/>
                <a:cs typeface="Mangal" pitchFamily="2"/>
              </a:rPr>
              <a:t>deg</a:t>
            </a:r>
            <a:r>
              <a:rPr lang="en-GB" sz="1300" dirty="0" smtClean="0">
                <a:ea typeface="Kozuka Gothic Pr6N H" panose="020B0800000000000000" pitchFamily="34" charset="-128"/>
                <a:cs typeface="Mangal" pitchFamily="2"/>
              </a:rPr>
              <a:t>/sec)</a:t>
            </a:r>
            <a:endParaRPr lang="el-GR" sz="13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20410" y="3590488"/>
            <a:ext cx="8818682" cy="187762"/>
            <a:chOff x="493907" y="3590488"/>
            <a:chExt cx="8818682" cy="187762"/>
          </a:xfrm>
        </p:grpSpPr>
        <p:grpSp>
          <p:nvGrpSpPr>
            <p:cNvPr id="4" name="Group 3"/>
            <p:cNvGrpSpPr/>
            <p:nvPr/>
          </p:nvGrpSpPr>
          <p:grpSpPr>
            <a:xfrm>
              <a:off x="1663701" y="3590488"/>
              <a:ext cx="7648888" cy="187762"/>
              <a:chOff x="850737" y="3559565"/>
              <a:chExt cx="8461852" cy="217973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850737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50737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850737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896106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896106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896106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2941475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941475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941475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986844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986844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3986844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5032213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032213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032213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077582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6077582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77582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7122951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7122951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122951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8168320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8168320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8168320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9266870" y="3559565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9266870" y="3645292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9266870" y="3731019"/>
                <a:ext cx="45719" cy="4651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333333"/>
              </a:solidFill>
              <a:ln w="0">
                <a:solidFill>
                  <a:srgbClr val="333333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Mangal" pitchFamily="2"/>
                </a:endParaRPr>
              </a:p>
            </p:txBody>
          </p:sp>
        </p:grpSp>
        <p:sp>
          <p:nvSpPr>
            <p:cNvPr id="55" name="Freeform 54"/>
            <p:cNvSpPr/>
            <p:nvPr/>
          </p:nvSpPr>
          <p:spPr>
            <a:xfrm>
              <a:off x="493907" y="3590488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93907" y="3664333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493907" y="3738179"/>
              <a:ext cx="41327" cy="400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>
            <a:spLocks/>
          </p:cNvSpPr>
          <p:nvPr/>
        </p:nvSpPr>
        <p:spPr>
          <a:xfrm>
            <a:off x="689762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MOVEMENT IDENTIFICATION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05177" y="2777399"/>
            <a:ext cx="6939652" cy="3673040"/>
            <a:chOff x="986769" y="2039168"/>
            <a:chExt cx="6939652" cy="3673040"/>
          </a:xfrm>
        </p:grpSpPr>
        <p:sp>
          <p:nvSpPr>
            <p:cNvPr id="238" name="Right Brace 237"/>
            <p:cNvSpPr/>
            <p:nvPr/>
          </p:nvSpPr>
          <p:spPr>
            <a:xfrm rot="13761881">
              <a:off x="3042314" y="1330355"/>
              <a:ext cx="327109" cy="3628444"/>
            </a:xfrm>
            <a:prstGeom prst="rightBrace">
              <a:avLst>
                <a:gd name="adj1" fmla="val 88164"/>
                <a:gd name="adj2" fmla="val 49556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39" name="TextBox 238"/>
            <p:cNvSpPr txBox="1"/>
            <p:nvPr/>
          </p:nvSpPr>
          <p:spPr>
            <a:xfrm rot="19141852">
              <a:off x="986769" y="2664423"/>
              <a:ext cx="4035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Final Dataset composed of </a:t>
              </a:r>
              <a:r>
                <a:rPr lang="en-US" sz="1400" dirty="0" smtClean="0"/>
                <a:t>each movement’s subset</a:t>
              </a:r>
              <a:endParaRPr lang="el-GR" sz="14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031425" y="2039168"/>
              <a:ext cx="5894996" cy="3673040"/>
              <a:chOff x="221675" y="2083618"/>
              <a:chExt cx="5894996" cy="3673040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2333078" y="2240521"/>
                <a:ext cx="2705353" cy="1789728"/>
                <a:chOff x="1783308" y="2287643"/>
                <a:chExt cx="1449491" cy="1850017"/>
              </a:xfrm>
            </p:grpSpPr>
            <p:sp>
              <p:nvSpPr>
                <p:cNvPr id="233" name="Flowchart: Multidocument 232"/>
                <p:cNvSpPr/>
                <p:nvPr/>
              </p:nvSpPr>
              <p:spPr>
                <a:xfrm>
                  <a:off x="1875461" y="2287643"/>
                  <a:ext cx="1357338" cy="1705236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0" name="Flowchart: Multidocument 229"/>
                <p:cNvSpPr/>
                <p:nvPr/>
              </p:nvSpPr>
              <p:spPr>
                <a:xfrm>
                  <a:off x="1783308" y="2420173"/>
                  <a:ext cx="1377935" cy="1717487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2857561" y="3550147"/>
                <a:ext cx="1275915" cy="89822"/>
                <a:chOff x="1819884" y="3500078"/>
                <a:chExt cx="1275915" cy="89822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1819884" y="3517900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205" name="Freeform 204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206" name="Freeform 205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207" name="Freeform 206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461849" y="3500078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203" name="Freeform 202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204" name="Freeform 203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3077799" y="3500078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199" name="Freeform 198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200" name="Freeform 199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201" name="Freeform 200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</p:grpSp>
          <p:cxnSp>
            <p:nvCxnSpPr>
              <p:cNvPr id="194" name="Straight Arrow Connector 193"/>
              <p:cNvCxnSpPr/>
              <p:nvPr/>
            </p:nvCxnSpPr>
            <p:spPr>
              <a:xfrm>
                <a:off x="2547778" y="3127593"/>
                <a:ext cx="5356" cy="572514"/>
              </a:xfrm>
              <a:prstGeom prst="straightConnector1">
                <a:avLst/>
              </a:prstGeom>
              <a:ln w="6350"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 rot="16200000">
                <a:off x="2008092" y="3306127"/>
                <a:ext cx="8595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 smtClean="0"/>
                  <a:t>Num</a:t>
                </a:r>
                <a:r>
                  <a:rPr lang="en-US" sz="800" dirty="0" smtClean="0"/>
                  <a:t> of samples</a:t>
                </a:r>
                <a:endParaRPr lang="el-GR" sz="800" dirty="0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1608747" y="2809994"/>
                <a:ext cx="2705353" cy="1789728"/>
                <a:chOff x="1783308" y="2287643"/>
                <a:chExt cx="1449491" cy="1850017"/>
              </a:xfrm>
            </p:grpSpPr>
            <p:sp>
              <p:nvSpPr>
                <p:cNvPr id="136" name="Flowchart: Multidocument 135"/>
                <p:cNvSpPr/>
                <p:nvPr/>
              </p:nvSpPr>
              <p:spPr>
                <a:xfrm>
                  <a:off x="1875461" y="2287643"/>
                  <a:ext cx="1357338" cy="1705236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3" name="Flowchart: Multidocument 132"/>
                <p:cNvSpPr/>
                <p:nvPr/>
              </p:nvSpPr>
              <p:spPr>
                <a:xfrm>
                  <a:off x="1783308" y="2420173"/>
                  <a:ext cx="1377935" cy="1717487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587313" y="2083618"/>
                <a:ext cx="587740" cy="501606"/>
                <a:chOff x="3510720" y="2324584"/>
                <a:chExt cx="472232" cy="469098"/>
              </a:xfrm>
            </p:grpSpPr>
            <p:sp>
              <p:nvSpPr>
                <p:cNvPr id="128" name="TextBox 127"/>
                <p:cNvSpPr txBox="1"/>
                <p:nvPr/>
              </p:nvSpPr>
              <p:spPr>
                <a:xfrm>
                  <a:off x="3510720" y="2592201"/>
                  <a:ext cx="219543" cy="201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763409" y="2324584"/>
                  <a:ext cx="21954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9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2133230" y="4119620"/>
                <a:ext cx="1275915" cy="89830"/>
                <a:chOff x="1819884" y="3500078"/>
                <a:chExt cx="1275915" cy="89830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1819884" y="3546329"/>
                  <a:ext cx="18000" cy="43579"/>
                  <a:chOff x="2716373" y="3245962"/>
                  <a:chExt cx="45719" cy="131446"/>
                </a:xfrm>
              </p:grpSpPr>
              <p:sp>
                <p:nvSpPr>
                  <p:cNvPr id="109" name="Freeform 108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2461849" y="3500078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105" name="Freeform 104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106" name="Freeform 105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107" name="Freeform 106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3077799" y="3500078"/>
                  <a:ext cx="18000" cy="72000"/>
                  <a:chOff x="2716373" y="3160235"/>
                  <a:chExt cx="45719" cy="217173"/>
                </a:xfrm>
              </p:grpSpPr>
              <p:sp>
                <p:nvSpPr>
                  <p:cNvPr id="102" name="Freeform 101"/>
                  <p:cNvSpPr/>
                  <p:nvPr/>
                </p:nvSpPr>
                <p:spPr>
                  <a:xfrm>
                    <a:off x="2716373" y="3160235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103" name="Freeform 102"/>
                  <p:cNvSpPr/>
                  <p:nvPr/>
                </p:nvSpPr>
                <p:spPr>
                  <a:xfrm>
                    <a:off x="2716373" y="3245962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  <p:sp>
                <p:nvSpPr>
                  <p:cNvPr id="104" name="Freeform 103"/>
                  <p:cNvSpPr/>
                  <p:nvPr/>
                </p:nvSpPr>
                <p:spPr>
                  <a:xfrm>
                    <a:off x="2716373" y="3331689"/>
                    <a:ext cx="45719" cy="45719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solidFill>
                      <a:srgbClr val="333333"/>
                    </a:solidFill>
                    <a:prstDash val="solid"/>
                  </a:ln>
                </p:spPr>
                <p:txBody>
                  <a:bodyPr vert="horz"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de-DE" sz="1400" b="0" i="0" u="none" strike="noStrike" kern="1200" cap="none">
                      <a:ln>
                        <a:noFill/>
                      </a:ln>
                      <a:latin typeface="Liberation Sans" pitchFamily="18"/>
                      <a:ea typeface="Microsoft YaHei" pitchFamily="2"/>
                      <a:cs typeface="Mangal" pitchFamily="2"/>
                    </a:endParaRPr>
                  </a:p>
                </p:txBody>
              </p: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917173" y="3381268"/>
                <a:ext cx="2705353" cy="1789726"/>
                <a:chOff x="1783308" y="2287643"/>
                <a:chExt cx="1449491" cy="1850017"/>
              </a:xfrm>
            </p:grpSpPr>
            <p:sp>
              <p:nvSpPr>
                <p:cNvPr id="184" name="Flowchart: Multidocument 183"/>
                <p:cNvSpPr/>
                <p:nvPr/>
              </p:nvSpPr>
              <p:spPr>
                <a:xfrm>
                  <a:off x="1875461" y="2287643"/>
                  <a:ext cx="1357338" cy="1705236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1" name="Flowchart: Multidocument 180"/>
                <p:cNvSpPr/>
                <p:nvPr/>
              </p:nvSpPr>
              <p:spPr>
                <a:xfrm>
                  <a:off x="1783308" y="2420173"/>
                  <a:ext cx="1377935" cy="1717487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221675" y="3794109"/>
                <a:ext cx="3852449" cy="1962549"/>
                <a:chOff x="1101959" y="1992229"/>
                <a:chExt cx="3852449" cy="1962549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3356275" y="3276676"/>
                  <a:ext cx="543420" cy="50419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588778" y="3425152"/>
                  <a:ext cx="13656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repetitions </a:t>
                  </a:r>
                  <a:r>
                    <a:rPr lang="en-US" sz="1200" dirty="0" smtClean="0"/>
                    <a:t>of</a:t>
                  </a:r>
                </a:p>
                <a:p>
                  <a:r>
                    <a:rPr lang="en-US" sz="1200" dirty="0" smtClean="0"/>
                    <a:t>DOWN </a:t>
                  </a:r>
                  <a:r>
                    <a:rPr lang="en-US" sz="1200" dirty="0" smtClean="0"/>
                    <a:t>movement</a:t>
                  </a:r>
                  <a:endParaRPr lang="el-GR" sz="1200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1104900" y="2165050"/>
                  <a:ext cx="2705352" cy="1789728"/>
                  <a:chOff x="1783308" y="2287642"/>
                  <a:chExt cx="1449491" cy="1850018"/>
                </a:xfrm>
              </p:grpSpPr>
              <p:sp>
                <p:nvSpPr>
                  <p:cNvPr id="6" name="Flowchart: Multidocument 5"/>
                  <p:cNvSpPr/>
                  <p:nvPr/>
                </p:nvSpPr>
                <p:spPr>
                  <a:xfrm>
                    <a:off x="1875461" y="2287642"/>
                    <a:ext cx="1357338" cy="1705236"/>
                  </a:xfrm>
                  <a:prstGeom prst="flowChartMultidocumen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4" name="Flowchart: Multidocument 23"/>
                  <p:cNvSpPr/>
                  <p:nvPr/>
                </p:nvSpPr>
                <p:spPr>
                  <a:xfrm>
                    <a:off x="1783308" y="2420173"/>
                    <a:ext cx="1377935" cy="1717487"/>
                  </a:xfrm>
                  <a:prstGeom prst="flowChartMultidocumen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dirty="0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3317997" y="1992229"/>
                  <a:ext cx="723175" cy="625309"/>
                  <a:chOff x="2895691" y="2842261"/>
                  <a:chExt cx="581051" cy="584784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895691" y="3225564"/>
                    <a:ext cx="219543" cy="201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025194" y="3101486"/>
                    <a:ext cx="219543" cy="201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154493" y="2975618"/>
                    <a:ext cx="219543" cy="201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257199" y="2842261"/>
                    <a:ext cx="219543" cy="201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1132798" y="2149247"/>
                  <a:ext cx="879277" cy="623456"/>
                  <a:chOff x="1502057" y="2130705"/>
                  <a:chExt cx="786516" cy="610960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502057" y="2384715"/>
                    <a:ext cx="480452" cy="356950"/>
                    <a:chOff x="2735114" y="3219418"/>
                    <a:chExt cx="393976" cy="337110"/>
                  </a:xfrm>
                </p:grpSpPr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2735114" y="3353059"/>
                      <a:ext cx="303960" cy="2034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el-GR" sz="8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833255" y="3219418"/>
                      <a:ext cx="295835" cy="2034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el-GR" sz="8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793068" y="2253167"/>
                    <a:ext cx="360769" cy="215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/>
                        </a:solidFill>
                      </a:rPr>
                      <a:t>UP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927804" y="2130705"/>
                    <a:ext cx="360769" cy="215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/>
                        </a:solidFill>
                      </a:rPr>
                      <a:t>UP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629384" y="3474678"/>
                  <a:ext cx="1275915" cy="89822"/>
                  <a:chOff x="1819884" y="3500078"/>
                  <a:chExt cx="1275915" cy="89822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1819884" y="3517900"/>
                    <a:ext cx="18000" cy="72000"/>
                    <a:chOff x="2716373" y="3160235"/>
                    <a:chExt cx="45719" cy="217173"/>
                  </a:xfrm>
                </p:grpSpPr>
                <p:sp>
                  <p:nvSpPr>
                    <p:cNvPr id="43" name="Freeform 42"/>
                    <p:cNvSpPr/>
                    <p:nvPr/>
                  </p:nvSpPr>
                  <p:spPr>
                    <a:xfrm>
                      <a:off x="2716373" y="3160235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44" name="Freeform 43"/>
                    <p:cNvSpPr/>
                    <p:nvPr/>
                  </p:nvSpPr>
                  <p:spPr>
                    <a:xfrm>
                      <a:off x="2716373" y="3245962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45" name="Freeform 44"/>
                    <p:cNvSpPr/>
                    <p:nvPr/>
                  </p:nvSpPr>
                  <p:spPr>
                    <a:xfrm>
                      <a:off x="2716373" y="3331689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2461849" y="3500078"/>
                    <a:ext cx="18000" cy="72000"/>
                    <a:chOff x="2716373" y="3160235"/>
                    <a:chExt cx="45719" cy="217173"/>
                  </a:xfrm>
                </p:grpSpPr>
                <p:sp>
                  <p:nvSpPr>
                    <p:cNvPr id="75" name="Freeform 74"/>
                    <p:cNvSpPr/>
                    <p:nvPr/>
                  </p:nvSpPr>
                  <p:spPr>
                    <a:xfrm>
                      <a:off x="2716373" y="3160235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76" name="Freeform 75"/>
                    <p:cNvSpPr/>
                    <p:nvPr/>
                  </p:nvSpPr>
                  <p:spPr>
                    <a:xfrm>
                      <a:off x="2716373" y="3245962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77" name="Freeform 76"/>
                    <p:cNvSpPr/>
                    <p:nvPr/>
                  </p:nvSpPr>
                  <p:spPr>
                    <a:xfrm>
                      <a:off x="2716373" y="3331689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</p:grp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3077799" y="3500078"/>
                    <a:ext cx="18000" cy="72000"/>
                    <a:chOff x="2716373" y="3160235"/>
                    <a:chExt cx="45719" cy="217173"/>
                  </a:xfrm>
                </p:grpSpPr>
                <p:sp>
                  <p:nvSpPr>
                    <p:cNvPr id="79" name="Freeform 78"/>
                    <p:cNvSpPr/>
                    <p:nvPr/>
                  </p:nvSpPr>
                  <p:spPr>
                    <a:xfrm>
                      <a:off x="2716373" y="3160235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80" name="Freeform 79"/>
                    <p:cNvSpPr/>
                    <p:nvPr/>
                  </p:nvSpPr>
                  <p:spPr>
                    <a:xfrm>
                      <a:off x="2716373" y="3245962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  <p:sp>
                  <p:nvSpPr>
                    <p:cNvPr id="81" name="Freeform 80"/>
                    <p:cNvSpPr/>
                    <p:nvPr/>
                  </p:nvSpPr>
                  <p:spPr>
                    <a:xfrm>
                      <a:off x="2716373" y="3331689"/>
                      <a:ext cx="45719" cy="45719"/>
                    </a:xfrm>
                    <a:custGeom>
                      <a:avLst/>
                      <a:gdLst>
                        <a:gd name="f0" fmla="val 10800000"/>
                        <a:gd name="f1" fmla="val 5400000"/>
                        <a:gd name="f2" fmla="val 180"/>
                        <a:gd name="f3" fmla="val w"/>
                        <a:gd name="f4" fmla="val h"/>
                        <a:gd name="f5" fmla="*/ 5419351 1 1725033"/>
                        <a:gd name="f6" fmla="*/ 10800 10800 1"/>
                        <a:gd name="f7" fmla="+- 0 0 0"/>
                        <a:gd name="f8" fmla="+- 0 0 360"/>
                        <a:gd name="f9" fmla="val 10800"/>
                        <a:gd name="f10" fmla="*/ f3 1 21600"/>
                        <a:gd name="f11" fmla="*/ f4 1 21600"/>
                        <a:gd name="f12" fmla="*/ 0 f5 1"/>
                        <a:gd name="f13" fmla="*/ f7 f0 1"/>
                        <a:gd name="f14" fmla="*/ f8 f0 1"/>
                        <a:gd name="f15" fmla="*/ 3163 f10 1"/>
                        <a:gd name="f16" fmla="*/ 18437 f10 1"/>
                        <a:gd name="f17" fmla="*/ 18437 f11 1"/>
                        <a:gd name="f18" fmla="*/ 3163 f11 1"/>
                        <a:gd name="f19" fmla="*/ f12 1 f2"/>
                        <a:gd name="f20" fmla="*/ f13 1 f2"/>
                        <a:gd name="f21" fmla="*/ f14 1 f2"/>
                        <a:gd name="f22" fmla="*/ 10800 f10 1"/>
                        <a:gd name="f23" fmla="*/ 0 f11 1"/>
                        <a:gd name="f24" fmla="*/ 0 f10 1"/>
                        <a:gd name="f25" fmla="*/ 10800 f11 1"/>
                        <a:gd name="f26" fmla="*/ 21600 f11 1"/>
                        <a:gd name="f27" fmla="*/ 21600 f10 1"/>
                        <a:gd name="f28" fmla="+- 0 0 f19"/>
                        <a:gd name="f29" fmla="+- f20 0 f1"/>
                        <a:gd name="f30" fmla="+- f21 0 f1"/>
                        <a:gd name="f31" fmla="*/ f28 f0 1"/>
                        <a:gd name="f32" fmla="+- f30 0 f29"/>
                        <a:gd name="f33" fmla="*/ f31 1 f5"/>
                        <a:gd name="f34" fmla="+- f33 0 f1"/>
                        <a:gd name="f35" fmla="cos 1 f34"/>
                        <a:gd name="f36" fmla="sin 1 f34"/>
                        <a:gd name="f37" fmla="+- 0 0 f35"/>
                        <a:gd name="f38" fmla="+- 0 0 f36"/>
                        <a:gd name="f39" fmla="*/ 10800 f37 1"/>
                        <a:gd name="f40" fmla="*/ 10800 f38 1"/>
                        <a:gd name="f41" fmla="*/ f39 f39 1"/>
                        <a:gd name="f42" fmla="*/ f40 f40 1"/>
                        <a:gd name="f43" fmla="+- f41 f42 0"/>
                        <a:gd name="f44" fmla="sqrt f43"/>
                        <a:gd name="f45" fmla="*/ f6 1 f44"/>
                        <a:gd name="f46" fmla="*/ f37 f45 1"/>
                        <a:gd name="f47" fmla="*/ f38 f45 1"/>
                        <a:gd name="f48" fmla="+- 10800 0 f46"/>
                        <a:gd name="f49" fmla="+- 10800 0 f47"/>
                      </a:gdLst>
                      <a:ahLst/>
                      <a:cxnLst>
                        <a:cxn ang="3cd4">
                          <a:pos x="hc" y="t"/>
                        </a:cxn>
                        <a:cxn ang="0">
                          <a:pos x="r" y="vc"/>
                        </a:cxn>
                        <a:cxn ang="cd4">
                          <a:pos x="hc" y="b"/>
                        </a:cxn>
                        <a:cxn ang="cd2">
                          <a:pos x="l" y="vc"/>
                        </a:cxn>
                        <a:cxn ang="f29">
                          <a:pos x="f22" y="f23"/>
                        </a:cxn>
                        <a:cxn ang="f29">
                          <a:pos x="f15" y="f18"/>
                        </a:cxn>
                        <a:cxn ang="f29">
                          <a:pos x="f24" y="f25"/>
                        </a:cxn>
                        <a:cxn ang="f29">
                          <a:pos x="f15" y="f17"/>
                        </a:cxn>
                        <a:cxn ang="f29">
                          <a:pos x="f22" y="f26"/>
                        </a:cxn>
                        <a:cxn ang="f29">
                          <a:pos x="f16" y="f17"/>
                        </a:cxn>
                        <a:cxn ang="f29">
                          <a:pos x="f27" y="f25"/>
                        </a:cxn>
                        <a:cxn ang="f29">
                          <a:pos x="f16" y="f18"/>
                        </a:cxn>
                      </a:cxnLst>
                      <a:rect l="f15" t="f18" r="f16" b="f17"/>
                      <a:pathLst>
                        <a:path w="21600" h="21600">
                          <a:moveTo>
                            <a:pt x="f48" y="f49"/>
                          </a:moveTo>
                          <a:arcTo wR="f9" hR="f9" stAng="f29" swAng="f32"/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0">
                      <a:solidFill>
                        <a:srgbClr val="333333"/>
                      </a:solidFill>
                      <a:prstDash val="solid"/>
                    </a:ln>
                  </p:spPr>
                  <p:txBody>
                    <a:bodyPr vert="horz" wrap="none" lIns="90000" tIns="45000" rIns="90000" bIns="45000" anchor="ctr" anchorCtr="0" compatLnSpc="0">
                      <a:noAutofit/>
                    </a:bodyPr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de-DE" sz="1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p:txBody>
                </p:sp>
              </p:grpSp>
            </p:grp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319601" y="3052124"/>
                  <a:ext cx="5356" cy="572514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 rot="16200000">
                  <a:off x="779915" y="3230658"/>
                  <a:ext cx="8595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err="1" smtClean="0"/>
                    <a:t>Num</a:t>
                  </a:r>
                  <a:r>
                    <a:rPr lang="en-US" sz="800" dirty="0" smtClean="0"/>
                    <a:t> of samples</a:t>
                  </a:r>
                  <a:endParaRPr lang="el-GR" sz="800" dirty="0"/>
                </a:p>
              </p:txBody>
            </p:sp>
          </p:grpSp>
          <p:cxnSp>
            <p:nvCxnSpPr>
              <p:cNvPr id="235" name="Straight Arrow Connector 234"/>
              <p:cNvCxnSpPr/>
              <p:nvPr/>
            </p:nvCxnSpPr>
            <p:spPr>
              <a:xfrm flipV="1">
                <a:off x="3134707" y="4492824"/>
                <a:ext cx="569871" cy="4926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3808143" y="3934721"/>
                <a:ext cx="569871" cy="4926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 flipV="1">
                <a:off x="4531630" y="3375840"/>
                <a:ext cx="569871" cy="4926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3316976" y="4687064"/>
                <a:ext cx="10787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repetitions </a:t>
                </a:r>
                <a:r>
                  <a:rPr lang="en-US" sz="1200" dirty="0" smtClean="0"/>
                  <a:t>of</a:t>
                </a:r>
              </a:p>
              <a:p>
                <a:r>
                  <a:rPr lang="en-US" sz="1200" dirty="0" smtClean="0"/>
                  <a:t>UP movement</a:t>
                </a:r>
                <a:endParaRPr lang="el-GR" sz="1200" dirty="0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4026781" y="4095859"/>
                <a:ext cx="11845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repetitions </a:t>
                </a:r>
                <a:r>
                  <a:rPr lang="en-US" sz="1200" dirty="0" smtClean="0"/>
                  <a:t>of</a:t>
                </a:r>
              </a:p>
              <a:p>
                <a:r>
                  <a:rPr lang="en-US" sz="1200" dirty="0" smtClean="0"/>
                  <a:t>LEFT movement</a:t>
                </a:r>
                <a:endParaRPr lang="el-GR" sz="1200" dirty="0"/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4826318" y="3500656"/>
                <a:ext cx="1290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repetitions </a:t>
                </a:r>
                <a:r>
                  <a:rPr lang="en-US" sz="1200" dirty="0" smtClean="0"/>
                  <a:t>of</a:t>
                </a:r>
              </a:p>
              <a:p>
                <a:r>
                  <a:rPr lang="en-US" sz="1200" dirty="0" smtClean="0"/>
                  <a:t>RIGHT movement</a:t>
                </a:r>
                <a:endParaRPr lang="el-GR" sz="1200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2347703" y="2203097"/>
                <a:ext cx="969273" cy="619050"/>
                <a:chOff x="3427613" y="2430606"/>
                <a:chExt cx="969273" cy="619050"/>
              </a:xfrm>
            </p:grpSpPr>
            <p:sp>
              <p:nvSpPr>
                <p:cNvPr id="248" name="TextBox 247"/>
                <p:cNvSpPr txBox="1"/>
                <p:nvPr/>
              </p:nvSpPr>
              <p:spPr>
                <a:xfrm>
                  <a:off x="3427613" y="2834212"/>
                  <a:ext cx="47385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3561410" y="2689811"/>
                  <a:ext cx="55155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3752945" y="2555573"/>
                  <a:ext cx="46167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3903572" y="2430606"/>
                  <a:ext cx="4933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1587764" y="2775488"/>
                <a:ext cx="1061795" cy="627664"/>
                <a:chOff x="1476467" y="2111521"/>
                <a:chExt cx="949779" cy="615084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1476467" y="2377768"/>
                  <a:ext cx="617683" cy="348837"/>
                  <a:chOff x="2714131" y="3212857"/>
                  <a:chExt cx="506507" cy="329448"/>
                </a:xfrm>
              </p:grpSpPr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2714131" y="3342914"/>
                    <a:ext cx="476146" cy="199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/>
                        </a:solidFill>
                      </a:rPr>
                      <a:t>LEFT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2836348" y="3212857"/>
                    <a:ext cx="384290" cy="1993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/>
                        </a:solidFill>
                      </a:rPr>
                      <a:t>LEFT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09" name="TextBox 208"/>
                <p:cNvSpPr txBox="1"/>
                <p:nvPr/>
              </p:nvSpPr>
              <p:spPr>
                <a:xfrm>
                  <a:off x="1793068" y="2239334"/>
                  <a:ext cx="529202" cy="211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1927804" y="2111521"/>
                  <a:ext cx="498442" cy="211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84701" y="3339266"/>
                <a:ext cx="1061796" cy="627664"/>
                <a:chOff x="1476467" y="2111521"/>
                <a:chExt cx="949779" cy="615084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1476467" y="2377768"/>
                  <a:ext cx="617683" cy="348837"/>
                  <a:chOff x="2714131" y="3212857"/>
                  <a:chExt cx="506507" cy="329448"/>
                </a:xfrm>
              </p:grpSpPr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2714131" y="3342914"/>
                    <a:ext cx="476146" cy="199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/>
                        </a:solidFill>
                      </a:rPr>
                      <a:t>DOWN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2836348" y="3212857"/>
                    <a:ext cx="384290" cy="199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 smtClean="0">
                        <a:solidFill>
                          <a:schemeClr val="bg1"/>
                        </a:solidFill>
                      </a:rPr>
                      <a:t>DOWN</a:t>
                    </a:r>
                    <a:endParaRPr lang="el-GR" sz="8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12" name="TextBox 111"/>
                <p:cNvSpPr txBox="1"/>
                <p:nvPr/>
              </p:nvSpPr>
              <p:spPr>
                <a:xfrm>
                  <a:off x="1793068" y="2239334"/>
                  <a:ext cx="529202" cy="211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927804" y="2111521"/>
                  <a:ext cx="498442" cy="33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 smtClean="0">
                    <a:solidFill>
                      <a:schemeClr val="bg1"/>
                    </a:solidFill>
                  </a:endParaRPr>
                </a:p>
                <a:p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aphicFrame>
        <p:nvGraphicFramePr>
          <p:cNvPr id="234" name="Table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161889"/>
              </p:ext>
            </p:extLst>
          </p:nvPr>
        </p:nvGraphicFramePr>
        <p:xfrm>
          <a:off x="3801341" y="5233634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3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57922" y="1262114"/>
            <a:ext cx="48699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n-by-p data matrix </a:t>
            </a:r>
          </a:p>
          <a:p>
            <a:pPr lvl="1"/>
            <a:r>
              <a:rPr lang="en-US" sz="1400" dirty="0" smtClean="0"/>
              <a:t>n: number of observations (28 = 4</a:t>
            </a:r>
            <a:r>
              <a:rPr lang="en-US" sz="1100" dirty="0" smtClean="0"/>
              <a:t>movements</a:t>
            </a:r>
            <a:r>
              <a:rPr lang="en-US" sz="1400" dirty="0" smtClean="0"/>
              <a:t> * 7</a:t>
            </a:r>
            <a:r>
              <a:rPr lang="en-US" sz="1100" dirty="0" smtClean="0"/>
              <a:t>experiments</a:t>
            </a:r>
            <a:r>
              <a:rPr lang="en-US" sz="1200" dirty="0" smtClean="0"/>
              <a:t> 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p: features used (4 from each device    36 features )</a:t>
            </a:r>
            <a:endParaRPr lang="el-GR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04441"/>
              </p:ext>
            </p:extLst>
          </p:nvPr>
        </p:nvGraphicFramePr>
        <p:xfrm>
          <a:off x="2077560" y="2153327"/>
          <a:ext cx="7498080" cy="52179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41157"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rms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std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meadian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4115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411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880516" y="3176741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Left Brace 5"/>
          <p:cNvSpPr/>
          <p:nvPr/>
        </p:nvSpPr>
        <p:spPr>
          <a:xfrm>
            <a:off x="1880515" y="4226411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Left Brace 6"/>
          <p:cNvSpPr/>
          <p:nvPr/>
        </p:nvSpPr>
        <p:spPr>
          <a:xfrm>
            <a:off x="1880513" y="5273940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Left Brace 7"/>
          <p:cNvSpPr/>
          <p:nvPr/>
        </p:nvSpPr>
        <p:spPr>
          <a:xfrm>
            <a:off x="1880737" y="6341279"/>
            <a:ext cx="173851" cy="1029976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1595011" y="3570139"/>
            <a:ext cx="447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up</a:t>
            </a:r>
            <a:endParaRPr lang="el-GR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411911" y="4613449"/>
            <a:ext cx="496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down</a:t>
            </a:r>
            <a:endParaRPr lang="el-G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1533669" y="5658522"/>
            <a:ext cx="510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left</a:t>
            </a:r>
            <a:endParaRPr lang="el-GR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449934" y="6729309"/>
            <a:ext cx="439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right</a:t>
            </a:r>
            <a:endParaRPr lang="el-GR" sz="10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0309" y="3176740"/>
            <a:ext cx="1468880" cy="4189463"/>
            <a:chOff x="132515" y="2399225"/>
            <a:chExt cx="1764471" cy="4355562"/>
          </a:xfrm>
        </p:grpSpPr>
        <p:sp>
          <p:nvSpPr>
            <p:cNvPr id="14" name="Left Brace 13"/>
            <p:cNvSpPr/>
            <p:nvPr/>
          </p:nvSpPr>
          <p:spPr>
            <a:xfrm>
              <a:off x="1119188" y="2399225"/>
              <a:ext cx="777798" cy="4355562"/>
            </a:xfrm>
            <a:prstGeom prst="leftBrace">
              <a:avLst>
                <a:gd name="adj1" fmla="val 66260"/>
                <a:gd name="adj2" fmla="val 484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15" name="Group 14"/>
            <p:cNvGrpSpPr/>
            <p:nvPr/>
          </p:nvGrpSpPr>
          <p:grpSpPr>
            <a:xfrm rot="16200000">
              <a:off x="-700097" y="3886236"/>
              <a:ext cx="2811332" cy="1146107"/>
              <a:chOff x="161940" y="4313210"/>
              <a:chExt cx="2811332" cy="114610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84577" y="4313210"/>
                <a:ext cx="1988695" cy="1146107"/>
                <a:chOff x="296742" y="1845900"/>
                <a:chExt cx="1988695" cy="114610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96742" y="1851880"/>
                  <a:ext cx="837145" cy="9612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</a:p>
                <a:p>
                  <a:pPr algn="ctr"/>
                  <a:r>
                    <a:rPr lang="en-US" sz="10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movements</a:t>
                  </a:r>
                  <a:endParaRPr 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Multiply 19"/>
                <p:cNvSpPr/>
                <p:nvPr/>
              </p:nvSpPr>
              <p:spPr>
                <a:xfrm>
                  <a:off x="967928" y="2173669"/>
                  <a:ext cx="227456" cy="221927"/>
                </a:xfrm>
                <a:prstGeom prst="mathMultiply">
                  <a:avLst>
                    <a:gd name="adj1" fmla="val 121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045185" y="1845900"/>
                  <a:ext cx="1240252" cy="114610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</a:p>
                <a:p>
                  <a:pPr algn="ctr"/>
                  <a:r>
                    <a:rPr lang="en-US" sz="10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repetitions of each </a:t>
                  </a:r>
                </a:p>
                <a:p>
                  <a:pPr algn="ctr"/>
                  <a:r>
                    <a:rPr lang="en-US" sz="10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movement </a:t>
                  </a:r>
                  <a:endParaRPr lang="en-US" sz="1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161940" y="4313211"/>
                <a:ext cx="916940" cy="96125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28</a:t>
                </a:r>
              </a:p>
              <a:p>
                <a:pPr algn="ctr"/>
                <a:r>
                  <a:rPr lang="en-US" sz="1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observations </a:t>
                </a:r>
                <a:endParaRPr 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Equal 17"/>
              <p:cNvSpPr/>
              <p:nvPr/>
            </p:nvSpPr>
            <p:spPr>
              <a:xfrm>
                <a:off x="928795" y="4711857"/>
                <a:ext cx="218113" cy="153889"/>
              </a:xfrm>
              <a:prstGeom prst="mathEqual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Striped Right Arrow 1"/>
          <p:cNvSpPr/>
          <p:nvPr/>
        </p:nvSpPr>
        <p:spPr>
          <a:xfrm>
            <a:off x="3970616" y="1796993"/>
            <a:ext cx="84654" cy="65146"/>
          </a:xfrm>
          <a:prstGeom prst="stripedRightArrow">
            <a:avLst>
              <a:gd name="adj1" fmla="val 30105"/>
              <a:gd name="adj2" fmla="val 47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757922" y="56755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we actually analyze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07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682</Words>
  <Application>Microsoft Office PowerPoint</Application>
  <PresentationFormat>Custom</PresentationFormat>
  <Paragraphs>368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Adobe Heiti Std R</vt:lpstr>
      <vt:lpstr>Kozuka Gothic Pr6N H</vt:lpstr>
      <vt:lpstr>Microsoft YaHei</vt:lpstr>
      <vt:lpstr>Adobe Caslon Pro Bold</vt:lpstr>
      <vt:lpstr>Angsana New</vt:lpstr>
      <vt:lpstr>Arial</vt:lpstr>
      <vt:lpstr>Calibri</vt:lpstr>
      <vt:lpstr>Liberation Sans</vt:lpstr>
      <vt:lpstr>Mangal</vt:lpstr>
      <vt:lpstr>Open Sans</vt:lpstr>
      <vt:lpstr>Segoe UI</vt:lpstr>
      <vt:lpstr>Tahoma</vt:lpstr>
      <vt:lpstr>Impress</vt:lpstr>
      <vt:lpstr>Impress1</vt:lpstr>
      <vt:lpstr>Shimmer IMU sensors</vt:lpstr>
      <vt:lpstr>HARDWARE</vt:lpstr>
      <vt:lpstr>HARDWARE</vt:lpstr>
      <vt:lpstr>HARDWARE</vt:lpstr>
      <vt:lpstr>HARDWARE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 IMU sensors</dc:title>
  <dc:creator>evaggelia athanasaki</dc:creator>
  <cp:lastModifiedBy>evaggelia athanasaki</cp:lastModifiedBy>
  <cp:revision>86</cp:revision>
  <dcterms:created xsi:type="dcterms:W3CDTF">2018-05-21T18:56:53Z</dcterms:created>
  <dcterms:modified xsi:type="dcterms:W3CDTF">2018-07-06T11:22:57Z</dcterms:modified>
</cp:coreProperties>
</file>