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7559675"/>
  <p:notesSz cx="7559675" cy="10691813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23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ggelia athanasaki" initials="ea" lastIdx="4" clrIdx="0">
    <p:extLst>
      <p:ext uri="{19B8F6BF-5375-455C-9EA6-DF929625EA0E}">
        <p15:presenceInfo xmlns:p15="http://schemas.microsoft.com/office/powerpoint/2012/main" userId="S-1-5-21-676814388-1321436977-1990613996-117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41" autoAdjust="0"/>
  </p:normalViewPr>
  <p:slideViewPr>
    <p:cSldViewPr snapToGrid="0">
      <p:cViewPr varScale="1">
        <p:scale>
          <a:sx n="114" d="100"/>
          <a:sy n="114" d="100"/>
        </p:scale>
        <p:origin x="1188" y="108"/>
      </p:cViewPr>
      <p:guideLst>
        <p:guide pos="3175"/>
        <p:guide orient="horz" pos="23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27T12:21:42.404" idx="1">
    <p:pos x="1291" y="3783"/>
    <p:text>how many volts output are provided per g of applied value. The ratio of the change in output to a unit change in the input acceleration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24:14.004" idx="2">
    <p:pos x="2309" y="4397"/>
    <p:text>the value of the sensor output when the sensed phenomenon is equal to zero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6:57.057" idx="3">
    <p:pos x="2592" y="3994"/>
    <p:text>provlima apo to arxiko misalignment twn aisthitirwn metaksi tous. orizetai akta to calibration toy sensora</p:text>
    <p:extLst>
      <p:ext uri="{C676402C-5697-4E1C-873F-D02D1690AC5C}">
        <p15:threadingInfo xmlns:p15="http://schemas.microsoft.com/office/powerpoint/2012/main" timeZoneBias="-180"/>
      </p:ext>
    </p:extLst>
  </p:cm>
  <p:cm authorId="1" dt="2018-06-27T12:48:07.393" idx="4">
    <p:pos x="1037" y="4589"/>
    <p:text>random number, set by the system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9111D2F-702E-4462-88A8-49DE99D962FD}" type="slidenum">
              <a:t>‹#›</a:t>
            </a:fld>
            <a:endParaRPr lang="de-DE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9744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DA3E6893-13E5-413C-BA78-02460F03F81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6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0" rtl="0" hangingPunct="0">
      <a:tabLst/>
      <a:defRPr lang="de-DE" sz="281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3F4B5-8626-4689-9BBC-DEC4565167D2}" type="slidenum">
              <a:t>1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2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DFA44C6-F730-46D7-AFD3-8CF5EB8E3C58}" type="slidenum">
              <a:t>2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193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3248-D066-4001-8045-026B9568AFA3}" type="slidenum">
              <a:t>3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682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5E2311A-90A5-4AA4-B048-499DB7B32C8D}" type="slidenum">
              <a:t>4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22447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A1CE40-F628-4F46-AC5B-AD087D4322ED}" type="slidenum">
              <a:t>5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57976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CF9998-1EB6-4FA7-A419-694487D93C6C}" type="slidenum">
              <a:t>6</a:t>
            </a:fld>
            <a:endParaRPr lang="de-D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F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sz="20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760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A3E6893-13E5-413C-BA78-02460F03F815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027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6C4F2-1AFC-4E78-BB7D-4068BE6B3DAC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5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09D7D0-4F37-40FD-87F1-5EA019FE5C5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7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8363" y="4103688"/>
            <a:ext cx="2141537" cy="27828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163" y="4103688"/>
            <a:ext cx="6273800" cy="27828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A32B3-4370-412A-80F0-760D838152D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46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687760-BA8B-49F2-B2DB-070EB64C7670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37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11956-7E8E-4F86-BF53-D20C0A0E2A6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9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09A1C8-0629-4302-97C4-DDEB0A7AA30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32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725" y="2160588"/>
            <a:ext cx="4243388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6513" y="2160588"/>
            <a:ext cx="42433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0383A1-8804-4327-97F1-7028230C5AD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0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D67943-EEC4-403C-B840-01899020A5A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8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04A047-FC17-4E14-B924-A099A381C24D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85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6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A535E7-7963-4845-8975-2994079C4D7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25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0ACC9-B6C0-40D2-B803-9A7CDB931315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73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EE840-1586-4087-828D-840664BFD7F1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40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DC1CD-36CB-4722-B91F-991475BDD276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8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2825" y="301625"/>
            <a:ext cx="2212975" cy="62436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725" y="301625"/>
            <a:ext cx="6489700" cy="6243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3EC03F-DE8E-4BF1-A956-CDCBBE8A12E3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036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C84FF1-D78E-47A9-B206-E955D4F0671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0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3" y="5903913"/>
            <a:ext cx="4206875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1438" y="5903913"/>
            <a:ext cx="4208462" cy="982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A45DD7-7CCC-416B-9042-8C6CEFE55F5F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1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BDFA62-0B38-410C-B639-685DD13777D7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D8E0D-5182-4FF9-A9A8-35F5DE9E3C4B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45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E55C8E-B3FD-4D72-80E4-F4BA2ED4B8D9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1A84A2-33A8-41FF-B713-3F88D5DB2E64}" type="slidenum">
              <a:t>‹#›</a:t>
            </a:fld>
            <a:r>
              <a:rPr lang="de-DE" smtClean="0"/>
              <a:t> /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92000" y="4104000"/>
            <a:ext cx="8568000" cy="14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92000" y="5903999"/>
            <a:ext cx="8568000" cy="982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44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44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FBA45B2C-0CEF-4A8F-BFBC-AD2E6FB2D207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4320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800" b="1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</p:titleStyle>
    <p:bodyStyle>
      <a:lvl1pPr marL="0" marR="0" indent="0" rtl="0" hangingPunct="0">
        <a:spcBef>
          <a:spcPts val="0"/>
        </a:spcBef>
        <a:spcAft>
          <a:spcPts val="1879"/>
        </a:spcAft>
        <a:tabLst/>
        <a:defRPr lang="de-DE" sz="2400" b="0" i="0" u="none" strike="noStrike" kern="1200">
          <a:ln>
            <a:noFill/>
          </a:ln>
          <a:solidFill>
            <a:srgbClr val="333333"/>
          </a:solidFill>
          <a:latin typeface="Open Sans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0000" y="2160000"/>
            <a:ext cx="8640000" cy="43848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680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de-DE" sz="1400" kern="1200">
                <a:latin typeface="Open Sans" pitchFamily="34"/>
                <a:ea typeface="Segoe UI" pitchFamily="2"/>
                <a:cs typeface="Tahoma" pitchFamily="2"/>
              </a:defRPr>
            </a:lvl1pPr>
          </a:lstStyle>
          <a:p>
            <a:pPr lvl="0"/>
            <a:fld id="{27763107-B2F1-4ECB-95D5-950EC6DE54AA}" type="slidenum">
              <a:t>‹#›</a:t>
            </a:fld>
            <a:r>
              <a:rPr lang="de-DE"/>
              <a:t> /</a:t>
            </a:r>
          </a:p>
        </p:txBody>
      </p:sp>
      <p:sp>
        <p:nvSpPr>
          <p:cNvPr id="7" name="Freeform 6"/>
          <p:cNvSpPr/>
          <p:nvPr/>
        </p:nvSpPr>
        <p:spPr>
          <a:xfrm>
            <a:off x="0" y="288000"/>
            <a:ext cx="503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F2929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de-DE" sz="1400" kern="1200">
              <a:latin typeface="Open Sans" pitchFamily="34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rtl="0" hangingPunct="0">
        <a:tabLst/>
        <a:defRPr lang="de-DE" sz="4400" b="1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de-DE" sz="2800" b="0" i="0" u="none" strike="noStrike" kern="1200">
          <a:ln>
            <a:noFill/>
          </a:ln>
          <a:solidFill>
            <a:srgbClr val="333333"/>
          </a:solidFill>
          <a:latin typeface="Open Sans" pitchFamily="34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spc="-85">
                <a:latin typeface="Adobe Heiti Std R" pitchFamily="34"/>
              </a:rPr>
              <a:t>Shimmer IMU sensors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-2736000" y="6696000"/>
            <a:ext cx="8568000" cy="982440"/>
          </a:xfrm>
        </p:spPr>
        <p:txBody>
          <a:bodyPr vert="horz" anchor="ctr"/>
          <a:lstStyle/>
          <a:p>
            <a:pPr lvl="0" algn="ctr"/>
            <a:r>
              <a:rPr lang="de-DE" sz="2000" spc="-170"/>
              <a:t>Ευαγγελία Αθανασακη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097B9-DB41-4978-83E7-8F97C4B6AB32}" type="slidenum">
              <a:rPr lang="de-DE" smtClean="0"/>
              <a:t>1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10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0000" y="1780704"/>
            <a:ext cx="153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Training phase</a:t>
            </a:r>
            <a:endParaRPr lang="el-GR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949202" y="2097248"/>
            <a:ext cx="87312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Choose 7/10 experiment sets of each movement and elaborate them at the same time </a:t>
            </a:r>
          </a:p>
          <a:p>
            <a:r>
              <a:rPr lang="en-US" dirty="0" smtClean="0"/>
              <a:t>so we end up with 28 training sets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From each training set we extract the values below, to use them as features in clustering</a:t>
            </a:r>
          </a:p>
          <a:p>
            <a:pPr lvl="2"/>
            <a:r>
              <a:rPr lang="en-US" dirty="0" smtClean="0"/>
              <a:t>Mean / </a:t>
            </a:r>
            <a:r>
              <a:rPr lang="en-US" dirty="0" err="1" smtClean="0"/>
              <a:t>Rms</a:t>
            </a:r>
            <a:r>
              <a:rPr lang="en-US" dirty="0"/>
              <a:t> </a:t>
            </a:r>
            <a:r>
              <a:rPr lang="en-US" dirty="0" smtClean="0"/>
              <a:t>/</a:t>
            </a:r>
            <a:r>
              <a:rPr lang="en-US" dirty="0" err="1" smtClean="0"/>
              <a:t>Std</a:t>
            </a:r>
            <a:r>
              <a:rPr lang="en-US" dirty="0" smtClean="0"/>
              <a:t>/ Median </a:t>
            </a:r>
            <a:endParaRPr lang="en-US" dirty="0"/>
          </a:p>
          <a:p>
            <a:pPr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features above to separate into cluster our dataset</a:t>
            </a:r>
            <a:r>
              <a:rPr lang="en-US" dirty="0"/>
              <a:t> </a:t>
            </a:r>
            <a:r>
              <a:rPr lang="en-US" dirty="0" smtClean="0"/>
              <a:t>expecting to get four clusters</a:t>
            </a:r>
          </a:p>
          <a:p>
            <a:pPr marL="0" lvl="2"/>
            <a:r>
              <a:rPr lang="en-US" dirty="0" smtClean="0"/>
              <a:t>each labeled as one from our movements</a:t>
            </a:r>
          </a:p>
          <a:p>
            <a:pPr marL="0" lvl="2"/>
            <a:endParaRPr lang="en-US" dirty="0"/>
          </a:p>
          <a:p>
            <a:pPr marL="0" lvl="2"/>
            <a:endParaRPr lang="en-US" dirty="0"/>
          </a:p>
          <a:p>
            <a:pPr marL="0" lvl="2"/>
            <a:endParaRPr lang="en-US" dirty="0" smtClean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the 3/10 experiment sets that left from each movement total sets (12 testing sets)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Extract Mean / </a:t>
            </a:r>
            <a:r>
              <a:rPr lang="en-US" dirty="0" err="1" smtClean="0"/>
              <a:t>Rms</a:t>
            </a:r>
            <a:r>
              <a:rPr lang="en-US" dirty="0" smtClean="0"/>
              <a:t> /</a:t>
            </a:r>
            <a:r>
              <a:rPr lang="en-US" dirty="0" err="1" smtClean="0"/>
              <a:t>Std</a:t>
            </a:r>
            <a:r>
              <a:rPr lang="en-US" dirty="0" smtClean="0"/>
              <a:t>/ Median values from each set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calculate the distance of each observation from the centroids that </a:t>
            </a:r>
            <a:r>
              <a:rPr lang="en-US" dirty="0" err="1" smtClean="0"/>
              <a:t>kmeans</a:t>
            </a:r>
            <a:r>
              <a:rPr lang="en-US" dirty="0" smtClean="0"/>
              <a:t> gave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classify each observation at the cluster with the min distance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Check </a:t>
            </a:r>
            <a:r>
              <a:rPr lang="en-US" dirty="0" smtClean="0"/>
              <a:t>the correctness of the results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242257" y="1110364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20000" y="4805687"/>
            <a:ext cx="145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Testing phase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34022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11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1121434" y="974788"/>
            <a:ext cx="7184274" cy="5950203"/>
            <a:chOff x="1121434" y="974788"/>
            <a:chExt cx="7184274" cy="5950203"/>
          </a:xfrm>
        </p:grpSpPr>
        <p:grpSp>
          <p:nvGrpSpPr>
            <p:cNvPr id="17" name="Group 16"/>
            <p:cNvGrpSpPr/>
            <p:nvPr/>
          </p:nvGrpSpPr>
          <p:grpSpPr>
            <a:xfrm>
              <a:off x="1121434" y="2490950"/>
              <a:ext cx="2976113" cy="1110797"/>
              <a:chOff x="664234" y="3327705"/>
              <a:chExt cx="3373039" cy="1343802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664234" y="3327705"/>
                <a:ext cx="33730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Median: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the middle number in a set of data</a:t>
                </a:r>
                <a:endParaRPr lang="el-GR" sz="1400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b="51496"/>
              <a:stretch/>
            </p:blipFill>
            <p:spPr>
              <a:xfrm>
                <a:off x="1261812" y="3759688"/>
                <a:ext cx="1705635" cy="911819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1121434" y="974788"/>
              <a:ext cx="3631721" cy="1110797"/>
              <a:chOff x="664234" y="1725283"/>
              <a:chExt cx="4079626" cy="1375659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664234" y="1725283"/>
                <a:ext cx="23630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Mean:</a:t>
                </a:r>
                <a:r>
                  <a:rPr lang="en-US" sz="1400" dirty="0"/>
                  <a:t> </a:t>
                </a:r>
                <a:r>
                  <a:rPr lang="en-US" sz="1400" dirty="0" smtClean="0"/>
                  <a:t>average of all numbers</a:t>
                </a:r>
                <a:endParaRPr lang="el-GR" sz="1400" dirty="0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9454" y="2104959"/>
                <a:ext cx="1771650" cy="3143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035" y="2367517"/>
                <a:ext cx="3552825" cy="733425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1121434" y="4007093"/>
              <a:ext cx="3717985" cy="1091119"/>
              <a:chOff x="664234" y="4930127"/>
              <a:chExt cx="4676217" cy="120027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64234" y="4930127"/>
                <a:ext cx="46762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Rms</a:t>
                </a:r>
                <a:r>
                  <a:rPr lang="en-US" sz="1400" b="1" dirty="0"/>
                  <a:t> </a:t>
                </a:r>
                <a:r>
                  <a:rPr lang="en-US" sz="1400" dirty="0" smtClean="0"/>
                  <a:t>(root mean square): the square root of the mean square </a:t>
                </a:r>
                <a:endParaRPr lang="el-GR" sz="1400" dirty="0"/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1035" y="5511281"/>
                <a:ext cx="3019425" cy="6191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9454" y="5263272"/>
                <a:ext cx="2038350" cy="342900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1121434" y="5529872"/>
              <a:ext cx="7184274" cy="1395119"/>
              <a:chOff x="664234" y="6012961"/>
              <a:chExt cx="7184274" cy="139511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64234" y="6012961"/>
                <a:ext cx="71842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 smtClean="0"/>
                  <a:t>Std</a:t>
                </a:r>
                <a:r>
                  <a:rPr lang="en-US" sz="1400" b="1" dirty="0" smtClean="0"/>
                  <a:t> </a:t>
                </a:r>
                <a:r>
                  <a:rPr lang="en-US" sz="1400" dirty="0" smtClean="0"/>
                  <a:t>(standard deviation):  quantifies the amount of variation or dispersion of a set of data values</a:t>
                </a:r>
                <a:endParaRPr lang="el-GR" sz="1400" dirty="0"/>
              </a:p>
            </p:txBody>
          </p: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7702" y="6330044"/>
                <a:ext cx="3801111" cy="241208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1695" y="6563510"/>
                <a:ext cx="1610135" cy="672121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4576" y="7191301"/>
                <a:ext cx="1292643" cy="2167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195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757922" y="1262114"/>
            <a:ext cx="48699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n-by-p data matrix </a:t>
            </a:r>
          </a:p>
          <a:p>
            <a:pPr lvl="1"/>
            <a:r>
              <a:rPr lang="en-US" sz="1400" dirty="0" smtClean="0"/>
              <a:t>n: number of observations (28 = 4</a:t>
            </a:r>
            <a:r>
              <a:rPr lang="en-US" sz="1100" dirty="0" smtClean="0"/>
              <a:t>movements</a:t>
            </a:r>
            <a:r>
              <a:rPr lang="en-US" sz="1400" dirty="0" smtClean="0"/>
              <a:t> * 7</a:t>
            </a:r>
            <a:r>
              <a:rPr lang="en-US" sz="1100" dirty="0" smtClean="0"/>
              <a:t>experiments</a:t>
            </a:r>
            <a:r>
              <a:rPr lang="en-US" sz="1200" dirty="0" smtClean="0"/>
              <a:t> 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p: features used (4 from each device    36 features )</a:t>
            </a:r>
            <a:endParaRPr lang="el-GR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4441"/>
              </p:ext>
            </p:extLst>
          </p:nvPr>
        </p:nvGraphicFramePr>
        <p:xfrm>
          <a:off x="2077560" y="2153327"/>
          <a:ext cx="7498080" cy="52179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41157"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mean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rms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std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meadian</a:t>
                      </a:r>
                      <a:endParaRPr lang="el-G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acc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/>
                        <a:t>gyr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mag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411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x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y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z</a:t>
                      </a:r>
                      <a:endParaRPr lang="el-GR" sz="1400" b="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9802"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l-GR" sz="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880516" y="317674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Left Brace 5"/>
          <p:cNvSpPr/>
          <p:nvPr/>
        </p:nvSpPr>
        <p:spPr>
          <a:xfrm>
            <a:off x="1880515" y="4226411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Left Brace 6"/>
          <p:cNvSpPr/>
          <p:nvPr/>
        </p:nvSpPr>
        <p:spPr>
          <a:xfrm>
            <a:off x="1880513" y="5273940"/>
            <a:ext cx="174075" cy="1039858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1880737" y="6341279"/>
            <a:ext cx="173851" cy="1029976"/>
          </a:xfrm>
          <a:prstGeom prst="leftBrace">
            <a:avLst>
              <a:gd name="adj1" fmla="val 6987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1595011" y="3570139"/>
            <a:ext cx="4478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up</a:t>
            </a:r>
            <a:endParaRPr lang="el-G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411911" y="4613449"/>
            <a:ext cx="4960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down</a:t>
            </a:r>
            <a:endParaRPr lang="el-GR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1533669" y="5658522"/>
            <a:ext cx="5109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left</a:t>
            </a:r>
            <a:endParaRPr lang="el-GR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1449934" y="6729309"/>
            <a:ext cx="4392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right</a:t>
            </a:r>
            <a:endParaRPr lang="el-GR" sz="105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3746" y="3176740"/>
            <a:ext cx="1395443" cy="4189463"/>
            <a:chOff x="220729" y="2399225"/>
            <a:chExt cx="1676257" cy="4355562"/>
          </a:xfrm>
        </p:grpSpPr>
        <p:sp>
          <p:nvSpPr>
            <p:cNvPr id="14" name="Left Brace 13"/>
            <p:cNvSpPr/>
            <p:nvPr/>
          </p:nvSpPr>
          <p:spPr>
            <a:xfrm>
              <a:off x="1119188" y="2399225"/>
              <a:ext cx="777798" cy="4355562"/>
            </a:xfrm>
            <a:prstGeom prst="leftBrace">
              <a:avLst>
                <a:gd name="adj1" fmla="val 66260"/>
                <a:gd name="adj2" fmla="val 484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grpSp>
          <p:nvGrpSpPr>
            <p:cNvPr id="15" name="Group 14"/>
            <p:cNvGrpSpPr/>
            <p:nvPr/>
          </p:nvGrpSpPr>
          <p:grpSpPr>
            <a:xfrm rot="16200000">
              <a:off x="-617072" y="4047742"/>
              <a:ext cx="2603864" cy="928261"/>
              <a:chOff x="213088" y="4401421"/>
              <a:chExt cx="2603864" cy="92826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027734" y="4401809"/>
                <a:ext cx="1789218" cy="927873"/>
                <a:chOff x="339899" y="1934499"/>
                <a:chExt cx="1789218" cy="927873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39899" y="1934499"/>
                  <a:ext cx="744113" cy="7848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4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movements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Multiply 19"/>
                <p:cNvSpPr/>
                <p:nvPr/>
              </p:nvSpPr>
              <p:spPr>
                <a:xfrm>
                  <a:off x="967928" y="2173669"/>
                  <a:ext cx="227456" cy="221927"/>
                </a:xfrm>
                <a:prstGeom prst="mathMultiply">
                  <a:avLst>
                    <a:gd name="adj1" fmla="val 12199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035549" y="1939042"/>
                  <a:ext cx="1093568" cy="923330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sz="36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7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repetitions of each </a:t>
                  </a:r>
                </a:p>
                <a:p>
                  <a:pPr algn="ctr"/>
                  <a:r>
                    <a:rPr lang="en-US" sz="900" dirty="0" smtClean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rPr>
                    <a:t>movement </a:t>
                  </a:r>
                  <a:endParaRPr lang="en-US" sz="9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</p:grpSp>
          <p:sp>
            <p:nvSpPr>
              <p:cNvPr id="17" name="Rectangle 16"/>
              <p:cNvSpPr/>
              <p:nvPr/>
            </p:nvSpPr>
            <p:spPr>
              <a:xfrm>
                <a:off x="213088" y="4401421"/>
                <a:ext cx="814646" cy="7848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28</a:t>
                </a:r>
              </a:p>
              <a:p>
                <a:pPr algn="ctr"/>
                <a:r>
                  <a:rPr lang="en-US" sz="900" dirty="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observations </a:t>
                </a:r>
                <a:endParaRPr lang="en-US" sz="9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8" name="Equal 17"/>
              <p:cNvSpPr/>
              <p:nvPr/>
            </p:nvSpPr>
            <p:spPr>
              <a:xfrm>
                <a:off x="928795" y="4711857"/>
                <a:ext cx="218113" cy="153889"/>
              </a:xfrm>
              <a:prstGeom prst="mathEqual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Striped Right Arrow 1"/>
          <p:cNvSpPr/>
          <p:nvPr/>
        </p:nvSpPr>
        <p:spPr>
          <a:xfrm>
            <a:off x="3970616" y="1796993"/>
            <a:ext cx="84654" cy="65146"/>
          </a:xfrm>
          <a:prstGeom prst="stripedRightArrow">
            <a:avLst>
              <a:gd name="adj1" fmla="val 30105"/>
              <a:gd name="adj2" fmla="val 4729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Text Placeholder 2"/>
          <p:cNvSpPr txBox="1">
            <a:spLocks/>
          </p:cNvSpPr>
          <p:nvPr/>
        </p:nvSpPr>
        <p:spPr>
          <a:xfrm>
            <a:off x="757922" y="567554"/>
            <a:ext cx="6328678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marL="0" marR="0" indent="0" rtl="0" hangingPunct="0">
              <a:spcBef>
                <a:spcPts val="0"/>
              </a:spcBef>
              <a:spcAft>
                <a:spcPts val="1414"/>
              </a:spcAft>
              <a:tabLst/>
              <a:defRPr lang="de-DE" sz="2800" b="0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we actually analyze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07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13</a:t>
            </a:fld>
            <a:r>
              <a:rPr lang="el-GR" smtClean="0"/>
              <a:t> /</a:t>
            </a:r>
            <a:endParaRPr lang="el-GR"/>
          </a:p>
        </p:txBody>
      </p:sp>
      <p:grpSp>
        <p:nvGrpSpPr>
          <p:cNvPr id="5" name="Group 4"/>
          <p:cNvGrpSpPr/>
          <p:nvPr/>
        </p:nvGrpSpPr>
        <p:grpSpPr>
          <a:xfrm>
            <a:off x="868141" y="1751700"/>
            <a:ext cx="2808461" cy="1323439"/>
            <a:chOff x="2113471" y="1086928"/>
            <a:chExt cx="2808461" cy="1323439"/>
          </a:xfrm>
        </p:grpSpPr>
        <p:sp>
          <p:nvSpPr>
            <p:cNvPr id="3" name="TextBox 2"/>
            <p:cNvSpPr txBox="1"/>
            <p:nvPr/>
          </p:nvSpPr>
          <p:spPr>
            <a:xfrm>
              <a:off x="2113471" y="1086928"/>
              <a:ext cx="92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Kmean</a:t>
              </a:r>
              <a:r>
                <a:rPr lang="en-US" dirty="0" err="1"/>
                <a:t>s</a:t>
              </a:r>
              <a:endParaRPr lang="el-GR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113471" y="1456260"/>
              <a:ext cx="28084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Parameters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Dataset:  28*36 matrix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k=4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400" dirty="0" smtClean="0"/>
                <a:t>Distance metric: </a:t>
              </a:r>
              <a:r>
                <a:rPr lang="en-US" sz="1400" dirty="0" err="1" smtClean="0"/>
                <a:t>cityblock</a:t>
              </a:r>
              <a:endParaRPr lang="en-US" sz="1400" dirty="0" smtClean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8141" y="4448042"/>
            <a:ext cx="5396744" cy="1774468"/>
            <a:chOff x="1751402" y="3433313"/>
            <a:chExt cx="5396744" cy="1774468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2647" y="4784510"/>
              <a:ext cx="4635499" cy="423271"/>
            </a:xfrm>
            <a:prstGeom prst="rect">
              <a:avLst/>
            </a:prstGeom>
          </p:spPr>
        </p:pic>
        <p:grpSp>
          <p:nvGrpSpPr>
            <p:cNvPr id="19" name="Group 18"/>
            <p:cNvGrpSpPr/>
            <p:nvPr/>
          </p:nvGrpSpPr>
          <p:grpSpPr>
            <a:xfrm>
              <a:off x="1751402" y="3433313"/>
              <a:ext cx="4976875" cy="1524733"/>
              <a:chOff x="1751402" y="3433313"/>
              <a:chExt cx="4976875" cy="1524733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647" y="4220595"/>
                <a:ext cx="1964103" cy="737451"/>
              </a:xfrm>
              <a:prstGeom prst="rect">
                <a:avLst/>
              </a:prstGeom>
            </p:spPr>
          </p:pic>
          <p:grpSp>
            <p:nvGrpSpPr>
              <p:cNvPr id="16" name="Group 15"/>
              <p:cNvGrpSpPr/>
              <p:nvPr/>
            </p:nvGrpSpPr>
            <p:grpSpPr>
              <a:xfrm>
                <a:off x="1751402" y="3433313"/>
                <a:ext cx="4976875" cy="1169551"/>
                <a:chOff x="1751402" y="3433313"/>
                <a:chExt cx="4976875" cy="1169551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1751402" y="3433313"/>
                  <a:ext cx="4976875" cy="1169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u="sng" dirty="0" smtClean="0"/>
                    <a:t>Why </a:t>
                  </a:r>
                  <a:r>
                    <a:rPr lang="en-US" sz="1400" u="sng" dirty="0" err="1" smtClean="0"/>
                    <a:t>Cityblock</a:t>
                  </a:r>
                  <a:r>
                    <a:rPr lang="en-US" sz="1400" u="sng" dirty="0" smtClean="0"/>
                    <a:t>?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a metric ( 36-dimensional )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Is better in calculating distances in more than two dimensions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 smtClean="0"/>
                    <a:t>Defined on </a:t>
                  </a:r>
                </a:p>
                <a:p>
                  <a:endParaRPr lang="en-US" sz="1400" dirty="0" smtClean="0"/>
                </a:p>
              </p:txBody>
            </p:sp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60686" y="4090332"/>
                  <a:ext cx="234952" cy="26259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CLUSTER ANALYSIS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el-GR" smtClean="0"/>
              <a:t>14</a:t>
            </a:fld>
            <a:r>
              <a:rPr lang="el-GR" smtClean="0"/>
              <a:t> /</a:t>
            </a:r>
            <a:endParaRPr lang="el-GR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2983" y="1786855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100% success </a:t>
            </a:r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1729500" y="2315361"/>
            <a:ext cx="4475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Cross-validation (3 different training/testing sets) came up </a:t>
            </a:r>
          </a:p>
          <a:p>
            <a:r>
              <a:rPr lang="en-US" sz="1400" dirty="0" smtClean="0"/>
              <a:t>with 100% success on characterizing hand movements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63403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20000" y="300960"/>
            <a:ext cx="8712000" cy="995040"/>
          </a:xfrm>
        </p:spPr>
        <p:txBody>
          <a:bodyPr>
            <a:spAutoFit/>
          </a:bodyPr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20000" y="1803420"/>
            <a:ext cx="8640000" cy="4384800"/>
          </a:xfrm>
        </p:spPr>
        <p:txBody>
          <a:bodyPr/>
          <a:lstStyle/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ACCELEROMETER (3D):</a:t>
            </a:r>
            <a:r>
              <a:rPr lang="de-DE" sz="1600" dirty="0"/>
              <a:t> </a:t>
            </a:r>
            <a:r>
              <a:rPr lang="de-DE" sz="1400" dirty="0"/>
              <a:t>measures the change in </a:t>
            </a:r>
            <a:r>
              <a:rPr lang="de-DE" sz="1400" dirty="0" smtClean="0"/>
              <a:t>velocity</a:t>
            </a:r>
            <a:endParaRPr lang="de-DE" sz="2400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GYROSCOPE (3D):</a:t>
            </a:r>
            <a:r>
              <a:rPr lang="de-DE" sz="1400" dirty="0"/>
              <a:t> measures the angular </a:t>
            </a:r>
            <a:r>
              <a:rPr lang="de-DE" sz="1400" dirty="0" smtClean="0"/>
              <a:t>velocity</a:t>
            </a:r>
            <a:endParaRPr lang="de-DE" dirty="0"/>
          </a:p>
          <a:p>
            <a:pPr lvl="0">
              <a:buClr>
                <a:srgbClr val="EF2929"/>
              </a:buClr>
              <a:buSzPct val="45000"/>
              <a:buFont typeface="StarSymbol"/>
              <a:buChar char="●"/>
            </a:pPr>
            <a:r>
              <a:rPr lang="de-DE" sz="1600" u="sng" dirty="0"/>
              <a:t>MAGNETOMETER (3D)</a:t>
            </a:r>
            <a:r>
              <a:rPr lang="de-DE" sz="1600" dirty="0"/>
              <a:t>: </a:t>
            </a:r>
            <a:r>
              <a:rPr lang="de-DE" sz="1400" dirty="0"/>
              <a:t>measures the strength of the magnetic field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2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 dirty="0"/>
              <a:t>ACCELEROMETER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7369" cy="2316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74" y="2014289"/>
            <a:ext cx="4214326" cy="1294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759478"/>
            <a:ext cx="3706576" cy="3502441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3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GYROSCOPE</a:t>
            </a:r>
          </a:p>
        </p:txBody>
      </p:sp>
      <p:pic>
        <p:nvPicPr>
          <p:cNvPr id="11" name="Picture 10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48000" cy="2314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00" y="2016000"/>
            <a:ext cx="2589525" cy="964440"/>
          </a:xfrm>
          <a:prstGeom prst="rect">
            <a:avLst/>
          </a:prstGeom>
          <a:solidFill>
            <a:schemeClr val="bg1"/>
          </a:solidFill>
          <a:ln cmpd="sng"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00" y="4109127"/>
            <a:ext cx="6184396" cy="2162377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4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/>
              <a:t>HARDWARE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40000" y="1116000"/>
            <a:ext cx="3600000" cy="720000"/>
          </a:xfrm>
        </p:spPr>
        <p:txBody>
          <a:bodyPr/>
          <a:lstStyle/>
          <a:p>
            <a:pPr lvl="0"/>
            <a:r>
              <a:rPr lang="de-DE"/>
              <a:t>MAGNETOMETER</a:t>
            </a:r>
          </a:p>
        </p:txBody>
      </p:sp>
      <p:pic>
        <p:nvPicPr>
          <p:cNvPr id="10" name="Picture 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27360" y="300960"/>
            <a:ext cx="2486960" cy="23659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3420270"/>
            <a:ext cx="4265101" cy="28806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016000"/>
            <a:ext cx="2538750" cy="951750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5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de-DE" dirty="0"/>
              <a:t>SOFTWARE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7595"/>
              </p:ext>
            </p:extLst>
          </p:nvPr>
        </p:nvGraphicFramePr>
        <p:xfrm>
          <a:off x="358144" y="2262765"/>
          <a:ext cx="9439912" cy="2286375"/>
        </p:xfrm>
        <a:graphic>
          <a:graphicData uri="http://schemas.openxmlformats.org/drawingml/2006/table">
            <a:tbl>
              <a:tblPr firstRow="1" bandRow="1"/>
              <a:tblGrid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48319"/>
                <a:gridCol w="1053360"/>
              </a:tblGrid>
              <a:tr h="291942"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ACCELEROMETER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GYROSCOPE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GB" sz="1300"/>
                      </a:pPr>
                      <a:r>
                        <a:rPr lang="en-GB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MAGNETOMETER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</a:tr>
              <a:tr h="323479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Y 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300"/>
                      </a:pPr>
                      <a:r>
                        <a:rPr lang="de-DE" sz="13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Z axes</a:t>
                      </a:r>
                    </a:p>
                  </a:txBody>
                  <a:tcPr/>
                </a:tc>
              </a:tr>
              <a:tr h="1670954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-0.6381260517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-0.6380077624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-0.5673273650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 smtClean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0.21909503347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0.23075359958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0.27738063488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-0.85463565892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-0.81825331906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-0.79494647771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4.72064493121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4.72026912372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4.79104052609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9.99691863372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10.0087475664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9.93393015842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8.81426530854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8.78964565140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8.69044442106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-1.30603847151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-1.06992021997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-0.83719184135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0.77993576999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0.84110720293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0.91757149411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1.66692154763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1.03991435999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0.55054289646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-1.71018442341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-1.11508475673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-0.85897238112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1.24207108972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1.79285476800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0.98309672126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0.61133603238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0.61740890688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-0.64372469635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-0.62348178137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0.02834008097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0.72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0.815000000001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900" b="0" i="0" u="none" strike="noStrike" kern="1200" cap="none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0.81500000000</a:t>
                      </a:r>
                      <a:endParaRPr lang="de-DE" sz="9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Mangal" pitchFamily="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850737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50737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850737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1896106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1896106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3" name="Freeform 22"/>
          <p:cNvSpPr/>
          <p:nvPr/>
        </p:nvSpPr>
        <p:spPr>
          <a:xfrm>
            <a:off x="1896106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2941475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5" name="Freeform 24"/>
          <p:cNvSpPr/>
          <p:nvPr/>
        </p:nvSpPr>
        <p:spPr>
          <a:xfrm>
            <a:off x="2941475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941475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3986844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3986844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3986844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32213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5032213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5032213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6077582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6077582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6077582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7122951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7" name="Freeform 36"/>
          <p:cNvSpPr/>
          <p:nvPr/>
        </p:nvSpPr>
        <p:spPr>
          <a:xfrm>
            <a:off x="7122951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Freeform 37"/>
          <p:cNvSpPr/>
          <p:nvPr/>
        </p:nvSpPr>
        <p:spPr>
          <a:xfrm>
            <a:off x="7122951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16832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816832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816832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266870" y="3560365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9266870" y="3646092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9266870" y="3731819"/>
            <a:ext cx="45719" cy="45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333333"/>
          </a:solidFill>
          <a:ln w="0">
            <a:solidFill>
              <a:srgbClr val="333333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de-DE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9084" y="1914980"/>
            <a:ext cx="41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Data we actually get from each device have this format</a:t>
            </a:r>
            <a:endParaRPr lang="el-GR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49" y="4589148"/>
            <a:ext cx="420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They are calibrated so we get them in known SI metrics</a:t>
            </a:r>
            <a:endParaRPr lang="el-GR" sz="1400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6</a:t>
            </a:fld>
            <a:r>
              <a:rPr lang="de-DE" smtClean="0"/>
              <a:t> /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000" y="1563480"/>
            <a:ext cx="2206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output is described by: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5394" y="2025145"/>
            <a:ext cx="1522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Y</a:t>
            </a:r>
            <a:r>
              <a:rPr lang="en-US" dirty="0" smtClean="0"/>
              <a:t> = Kr</a:t>
            </a:r>
            <a:r>
              <a:rPr lang="en-US" u="sng" dirty="0" smtClean="0"/>
              <a:t>u</a:t>
            </a:r>
            <a:r>
              <a:rPr lang="en-US" dirty="0" smtClean="0"/>
              <a:t> + </a:t>
            </a:r>
            <a:r>
              <a:rPr lang="en-US" u="sng" dirty="0" smtClean="0"/>
              <a:t>b</a:t>
            </a:r>
            <a:r>
              <a:rPr lang="en-US" dirty="0" smtClean="0"/>
              <a:t> + </a:t>
            </a:r>
            <a:r>
              <a:rPr lang="en-US" u="sng" dirty="0" smtClean="0"/>
              <a:t>n</a:t>
            </a:r>
            <a:endParaRPr lang="el-GR" u="sng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56687"/>
              </p:ext>
            </p:extLst>
          </p:nvPr>
        </p:nvGraphicFramePr>
        <p:xfrm>
          <a:off x="0" y="5973355"/>
          <a:ext cx="4309199" cy="1586320"/>
        </p:xfrm>
        <a:graphic>
          <a:graphicData uri="http://schemas.openxmlformats.org/drawingml/2006/table">
            <a:tbl>
              <a:tblPr firstCol="1">
                <a:tableStyleId>{616DA210-FB5B-4158-B5E0-FEB733F419BA}</a:tableStyleId>
              </a:tblPr>
              <a:tblGrid>
                <a:gridCol w="394357"/>
                <a:gridCol w="3914842"/>
              </a:tblGrid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K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Sensor’s scale factor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r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rotation matrix which defines the actual sensor axes 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u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the sensed phenomenon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b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offset bias vector</a:t>
                      </a:r>
                      <a:endParaRPr lang="el-GR" sz="1200" b="0" i="0" u="none" dirty="0"/>
                    </a:p>
                  </a:txBody>
                  <a:tcPr/>
                </a:tc>
              </a:tr>
              <a:tr h="317264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dirty="0" smtClean="0"/>
                        <a:t>n</a:t>
                      </a:r>
                      <a:endParaRPr lang="el-GR" sz="12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 noise vector </a:t>
                      </a:r>
                      <a:endParaRPr lang="el-GR" sz="1200" b="0" i="0" u="non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736223" y="3052137"/>
            <a:ext cx="6263665" cy="716280"/>
            <a:chOff x="587160" y="2718982"/>
            <a:chExt cx="6263665" cy="71628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160" y="2742299"/>
              <a:ext cx="1019175" cy="67627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8779" y="2825662"/>
              <a:ext cx="904875" cy="56197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2298" y="2751824"/>
              <a:ext cx="1343025" cy="6667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12087" y="2787562"/>
              <a:ext cx="1524000" cy="6477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9031" y="2718982"/>
              <a:ext cx="952500" cy="6762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69775" y="2846616"/>
              <a:ext cx="781050" cy="5429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321895" y="2910959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44153" y="2921983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91069" y="288960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15379" y="2895312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,</a:t>
              </a:r>
              <a:endParaRPr lang="el-GR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03743" y="2956272"/>
              <a:ext cx="418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and</a:t>
              </a:r>
              <a:endParaRPr lang="el-GR" sz="1200" dirty="0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7</a:t>
            </a:fld>
            <a:r>
              <a:rPr lang="de-DE" dirty="0" smtClean="0"/>
              <a:t> 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85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18B178-F01B-453F-AB26-BAECD8B1FE49}" type="slidenum">
              <a:rPr lang="de-DE" smtClean="0"/>
              <a:t>8</a:t>
            </a:fld>
            <a:r>
              <a:rPr lang="de-DE" smtClean="0"/>
              <a:t> /</a:t>
            </a:r>
            <a:endParaRPr lang="de-DE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1140" y="2291296"/>
            <a:ext cx="8614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Characterizing four hand movements using all three 3D sensors    		                           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up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Down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Right </a:t>
            </a:r>
          </a:p>
          <a:p>
            <a:pPr marL="4000500" lvl="8" indent="-342900">
              <a:buFont typeface="+mj-lt"/>
              <a:buAutoNum type="arabicPeriod"/>
            </a:pPr>
            <a:r>
              <a:rPr lang="en-US" sz="1400" dirty="0" smtClean="0"/>
              <a:t>Left</a:t>
            </a:r>
          </a:p>
          <a:p>
            <a:pPr lvl="8"/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61140" y="3755128"/>
            <a:ext cx="5479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gather measurements (samples) from all sensors for each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Repeat each movement 10 times</a:t>
            </a:r>
          </a:p>
          <a:p>
            <a:r>
              <a:rPr lang="en-US" sz="1400" dirty="0"/>
              <a:t>	</a:t>
            </a:r>
            <a:endParaRPr lang="en-US" sz="1400" dirty="0" smtClean="0"/>
          </a:p>
          <a:p>
            <a:r>
              <a:rPr lang="en-US" sz="1400" dirty="0"/>
              <a:t>	</a:t>
            </a:r>
            <a:r>
              <a:rPr lang="en-US" sz="1400" dirty="0" smtClean="0"/>
              <a:t>…so actually we got 40 experiment sets from samples</a:t>
            </a:r>
            <a:endParaRPr lang="el-GR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20000" y="1563480"/>
            <a:ext cx="132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What we do</a:t>
            </a:r>
            <a:endParaRPr lang="el-GR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720000" y="3314002"/>
            <a:ext cx="147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How we do it </a:t>
            </a:r>
            <a:endParaRPr lang="el-GR" u="sng" dirty="0"/>
          </a:p>
        </p:txBody>
      </p:sp>
    </p:spTree>
    <p:extLst>
      <p:ext uri="{BB962C8B-B14F-4D97-AF65-F5344CB8AC3E}">
        <p14:creationId xmlns:p14="http://schemas.microsoft.com/office/powerpoint/2010/main" val="68234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391797" y="1768461"/>
            <a:ext cx="3922976" cy="2673798"/>
            <a:chOff x="1101959" y="1280982"/>
            <a:chExt cx="3922976" cy="2673798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9055589">
              <a:off x="3659305" y="2937374"/>
              <a:ext cx="1365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 DOWN movement</a:t>
              </a:r>
              <a:endParaRPr lang="el-GR" sz="1200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4" name="Flowchart: Multidocument 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5" name="Flowchart: Multidocument 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6" name="Flowchart: Multidocument 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4" name="Flowchart: Multidocument 23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132798" y="1280982"/>
              <a:ext cx="1909625" cy="1491720"/>
              <a:chOff x="1502057" y="1279843"/>
              <a:chExt cx="1708165" cy="1461822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502057" y="2384715"/>
                <a:ext cx="480452" cy="356950"/>
                <a:chOff x="2735114" y="3219418"/>
                <a:chExt cx="393976" cy="337110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2735114" y="3353059"/>
                  <a:ext cx="303960" cy="20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833255" y="3219418"/>
                  <a:ext cx="295835" cy="2034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UP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1793068" y="2253167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927804" y="21307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075050" y="198870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252332" y="184829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383119" y="170823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536353" y="156874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703791" y="1419905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849453" y="1279843"/>
                <a:ext cx="36076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UP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43" name="Freeform 4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45" name="Freeform 4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6" name="Freeform 7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79" name="Freeform 7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0" name="Freeform 7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81" name="Freeform 8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" name="Straight Arrow Connector 1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592865"/>
              </p:ext>
            </p:extLst>
          </p:nvPr>
        </p:nvGraphicFramePr>
        <p:xfrm>
          <a:off x="685035" y="3205438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0" name="Group 89"/>
          <p:cNvGrpSpPr/>
          <p:nvPr/>
        </p:nvGrpSpPr>
        <p:grpSpPr>
          <a:xfrm>
            <a:off x="4960765" y="1769537"/>
            <a:ext cx="3906176" cy="2673798"/>
            <a:chOff x="1101959" y="1280982"/>
            <a:chExt cx="3906176" cy="2673798"/>
          </a:xfrm>
        </p:grpSpPr>
        <p:cxnSp>
          <p:nvCxnSpPr>
            <p:cNvPr id="91" name="Straight Arrow Connector 90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 rot="19055589">
              <a:off x="3676104" y="2937374"/>
              <a:ext cx="13320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DONW movement</a:t>
              </a:r>
              <a:endParaRPr lang="el-GR" sz="1200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32" name="Group 131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34" name="Flowchart: Multidocument 133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5" name="Flowchart: Multidocument 134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36" name="Flowchart: Multidocument 135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33" name="Flowchart: Multidocument 132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2836348" y="3212857"/>
                  <a:ext cx="384290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DOWN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12" name="TextBox 111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927804" y="2111521"/>
                <a:ext cx="49844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DOWN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08" name="Freeform 107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9" name="Freeform 108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10" name="Freeform 109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5" name="Freeform 1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6" name="Freeform 1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7" name="Freeform 1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02" name="Freeform 1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3" name="Freeform 1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04" name="Freeform 1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97" name="Straight Arrow Connector 96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0131"/>
              </p:ext>
            </p:extLst>
          </p:nvPr>
        </p:nvGraphicFramePr>
        <p:xfrm>
          <a:off x="5254003" y="3206514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8" name="Group 137"/>
          <p:cNvGrpSpPr/>
          <p:nvPr/>
        </p:nvGrpSpPr>
        <p:grpSpPr>
          <a:xfrm>
            <a:off x="392883" y="4870059"/>
            <a:ext cx="3889712" cy="2673798"/>
            <a:chOff x="1101959" y="1280982"/>
            <a:chExt cx="3889712" cy="2673798"/>
          </a:xfrm>
        </p:grpSpPr>
        <p:cxnSp>
          <p:nvCxnSpPr>
            <p:cNvPr id="139" name="Straight Arrow Connector 138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 rot="19055589">
              <a:off x="3696944" y="2937374"/>
              <a:ext cx="12903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RIGHT movement</a:t>
              </a:r>
              <a:endParaRPr lang="el-GR" sz="1200" dirty="0"/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180" name="Group 179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182" name="Flowchart: Multidocument 181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3" name="Flowchart: Multidocument 182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184" name="Flowchart: Multidocument 183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81" name="Flowchart: Multidocument 180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170" name="TextBox 169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9" name="TextBox 178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159" name="Group 158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168" name="TextBox 167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69" name="TextBox 168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RIGHT</a:t>
                  </a:r>
                  <a:endParaRPr lang="el-GR" sz="800" b="1" dirty="0" smtClean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0" name="TextBox 159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2537447" y="1559599"/>
                <a:ext cx="493012" cy="331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  <a:p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RIGHT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156" name="Freeform 155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7" name="Freeform 156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8" name="Freeform 157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3" name="Freeform 152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4" name="Freeform 153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5" name="Freeform 154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50" name="Freeform 149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1" name="Freeform 150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45" name="Straight Arrow Connector 144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5711"/>
              </p:ext>
            </p:extLst>
          </p:nvPr>
        </p:nvGraphicFramePr>
        <p:xfrm>
          <a:off x="686121" y="6307036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87" name="Group 186"/>
          <p:cNvGrpSpPr/>
          <p:nvPr/>
        </p:nvGrpSpPr>
        <p:grpSpPr>
          <a:xfrm>
            <a:off x="4948729" y="4872052"/>
            <a:ext cx="3889712" cy="2673798"/>
            <a:chOff x="1101959" y="1280982"/>
            <a:chExt cx="3889712" cy="2673798"/>
          </a:xfrm>
        </p:grpSpPr>
        <p:cxnSp>
          <p:nvCxnSpPr>
            <p:cNvPr id="188" name="Straight Arrow Connector 187"/>
            <p:cNvCxnSpPr/>
            <p:nvPr/>
          </p:nvCxnSpPr>
          <p:spPr>
            <a:xfrm flipV="1">
              <a:off x="3385956" y="2410918"/>
              <a:ext cx="1536866" cy="1350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 rot="19055589">
              <a:off x="3731856" y="2937374"/>
              <a:ext cx="12205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 repetitions of</a:t>
              </a:r>
            </a:p>
            <a:p>
              <a:r>
                <a:rPr lang="en-US" sz="1200" dirty="0" smtClean="0"/>
                <a:t>LEFT movement</a:t>
              </a:r>
              <a:endParaRPr lang="el-GR" sz="1200" dirty="0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1104900" y="1315720"/>
              <a:ext cx="3715438" cy="2639060"/>
              <a:chOff x="1783308" y="1409700"/>
              <a:chExt cx="1990681" cy="2727960"/>
            </a:xfrm>
          </p:grpSpPr>
          <p:grpSp>
            <p:nvGrpSpPr>
              <p:cNvPr id="229" name="Group 228"/>
              <p:cNvGrpSpPr/>
              <p:nvPr/>
            </p:nvGrpSpPr>
            <p:grpSpPr>
              <a:xfrm>
                <a:off x="1875461" y="1409700"/>
                <a:ext cx="1898528" cy="2583180"/>
                <a:chOff x="533400" y="1920240"/>
                <a:chExt cx="3314700" cy="2331720"/>
              </a:xfrm>
            </p:grpSpPr>
            <p:sp>
              <p:nvSpPr>
                <p:cNvPr id="231" name="Flowchart: Multidocument 230"/>
                <p:cNvSpPr/>
                <p:nvPr/>
              </p:nvSpPr>
              <p:spPr>
                <a:xfrm>
                  <a:off x="1478280" y="192024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2" name="Flowchart: Multidocument 231"/>
                <p:cNvSpPr/>
                <p:nvPr/>
              </p:nvSpPr>
              <p:spPr>
                <a:xfrm>
                  <a:off x="1005840" y="231648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  <p:sp>
              <p:nvSpPr>
                <p:cNvPr id="233" name="Flowchart: Multidocument 232"/>
                <p:cNvSpPr/>
                <p:nvPr/>
              </p:nvSpPr>
              <p:spPr>
                <a:xfrm>
                  <a:off x="533400" y="2712720"/>
                  <a:ext cx="2369820" cy="1539240"/>
                </a:xfrm>
                <a:prstGeom prst="flowChartMultidocument">
                  <a:avLst/>
                </a:prstGeom>
                <a:solidFill>
                  <a:srgbClr val="C698EC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230" name="Flowchart: Multidocument 229"/>
              <p:cNvSpPr/>
              <p:nvPr/>
            </p:nvSpPr>
            <p:spPr>
              <a:xfrm>
                <a:off x="1783308" y="2420173"/>
                <a:ext cx="1377935" cy="1717487"/>
              </a:xfrm>
              <a:prstGeom prst="flowChartMultidocument">
                <a:avLst/>
              </a:prstGeom>
              <a:solidFill>
                <a:srgbClr val="C698EC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3118145" y="1288669"/>
              <a:ext cx="1873526" cy="1480132"/>
              <a:chOff x="2735114" y="2184296"/>
              <a:chExt cx="1505325" cy="1384207"/>
            </a:xfrm>
          </p:grpSpPr>
          <p:sp>
            <p:nvSpPr>
              <p:cNvPr id="219" name="TextBox 218"/>
              <p:cNvSpPr txBox="1"/>
              <p:nvPr/>
            </p:nvSpPr>
            <p:spPr>
              <a:xfrm>
                <a:off x="2735114" y="3353059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2895691" y="322556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2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3025194" y="310148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3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3154493" y="2975618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4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257199" y="284226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5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383378" y="2724693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6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3510720" y="2592201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7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6" name="TextBox 225"/>
              <p:cNvSpPr txBox="1"/>
              <p:nvPr/>
            </p:nvSpPr>
            <p:spPr>
              <a:xfrm>
                <a:off x="3646989" y="2441266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8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763409" y="2324584"/>
                <a:ext cx="21954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9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extBox 227"/>
              <p:cNvSpPr txBox="1"/>
              <p:nvPr/>
            </p:nvSpPr>
            <p:spPr>
              <a:xfrm>
                <a:off x="3877032" y="2184296"/>
                <a:ext cx="36340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10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104191" y="1280982"/>
              <a:ext cx="2113809" cy="1476351"/>
              <a:chOff x="1476467" y="1279843"/>
              <a:chExt cx="1890808" cy="1446762"/>
            </a:xfrm>
          </p:grpSpPr>
          <p:grpSp>
            <p:nvGrpSpPr>
              <p:cNvPr id="208" name="Group 207"/>
              <p:cNvGrpSpPr/>
              <p:nvPr/>
            </p:nvGrpSpPr>
            <p:grpSpPr>
              <a:xfrm>
                <a:off x="1476467" y="2377768"/>
                <a:ext cx="617683" cy="348837"/>
                <a:chOff x="2714131" y="3212857"/>
                <a:chExt cx="506507" cy="329448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2714131" y="3342914"/>
                  <a:ext cx="476146" cy="199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2836348" y="3212857"/>
                  <a:ext cx="384290" cy="1993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LEFT</a:t>
                  </a:r>
                  <a:endParaRPr lang="el-GR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TextBox 208"/>
              <p:cNvSpPr txBox="1"/>
              <p:nvPr/>
            </p:nvSpPr>
            <p:spPr>
              <a:xfrm>
                <a:off x="1793068" y="2239334"/>
                <a:ext cx="52920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927804" y="2111521"/>
                <a:ext cx="49844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78602" y="1975338"/>
                <a:ext cx="502554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2255325" y="1832304"/>
                <a:ext cx="476630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2381219" y="1695998"/>
                <a:ext cx="681441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2537447" y="1559599"/>
                <a:ext cx="49301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700394" y="1411915"/>
                <a:ext cx="512127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>
                <a:off x="2849453" y="1279843"/>
                <a:ext cx="517822" cy="211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>
                    <a:solidFill>
                      <a:schemeClr val="bg1"/>
                    </a:solidFill>
                  </a:rPr>
                  <a:t>LEFT</a:t>
                </a:r>
                <a:endParaRPr lang="el-GR" sz="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1629384" y="3474678"/>
              <a:ext cx="1275915" cy="89822"/>
              <a:chOff x="1819884" y="3500078"/>
              <a:chExt cx="1275915" cy="89822"/>
            </a:xfrm>
          </p:grpSpPr>
          <p:grpSp>
            <p:nvGrpSpPr>
              <p:cNvPr id="196" name="Group 195"/>
              <p:cNvGrpSpPr/>
              <p:nvPr/>
            </p:nvGrpSpPr>
            <p:grpSpPr>
              <a:xfrm>
                <a:off x="1819884" y="3517900"/>
                <a:ext cx="18000" cy="72000"/>
                <a:chOff x="2716373" y="3160235"/>
                <a:chExt cx="45719" cy="217173"/>
              </a:xfrm>
            </p:grpSpPr>
            <p:sp>
              <p:nvSpPr>
                <p:cNvPr id="205" name="Freeform 204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6" name="Freeform 205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7" name="Freeform 206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246184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202" name="Freeform 201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3" name="Freeform 202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4" name="Freeform 203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3077799" y="3500078"/>
                <a:ext cx="18000" cy="72000"/>
                <a:chOff x="2716373" y="3160235"/>
                <a:chExt cx="45719" cy="217173"/>
              </a:xfrm>
            </p:grpSpPr>
            <p:sp>
              <p:nvSpPr>
                <p:cNvPr id="199" name="Freeform 198"/>
                <p:cNvSpPr/>
                <p:nvPr/>
              </p:nvSpPr>
              <p:spPr>
                <a:xfrm>
                  <a:off x="2716373" y="3160235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>
                <a:xfrm>
                  <a:off x="2716373" y="3245962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  <p:sp>
              <p:nvSpPr>
                <p:cNvPr id="201" name="Freeform 200"/>
                <p:cNvSpPr/>
                <p:nvPr/>
              </p:nvSpPr>
              <p:spPr>
                <a:xfrm>
                  <a:off x="2716373" y="3331689"/>
                  <a:ext cx="45719" cy="45719"/>
                </a:xfrm>
                <a:custGeom>
                  <a:avLst/>
                  <a:gdLst>
                    <a:gd name="f0" fmla="val 10800000"/>
                    <a:gd name="f1" fmla="val 5400000"/>
                    <a:gd name="f2" fmla="val 180"/>
                    <a:gd name="f3" fmla="val w"/>
                    <a:gd name="f4" fmla="val h"/>
                    <a:gd name="f5" fmla="*/ 5419351 1 1725033"/>
                    <a:gd name="f6" fmla="*/ 10800 10800 1"/>
                    <a:gd name="f7" fmla="+- 0 0 0"/>
                    <a:gd name="f8" fmla="+- 0 0 360"/>
                    <a:gd name="f9" fmla="val 10800"/>
                    <a:gd name="f10" fmla="*/ f3 1 21600"/>
                    <a:gd name="f11" fmla="*/ f4 1 21600"/>
                    <a:gd name="f12" fmla="*/ 0 f5 1"/>
                    <a:gd name="f13" fmla="*/ f7 f0 1"/>
                    <a:gd name="f14" fmla="*/ f8 f0 1"/>
                    <a:gd name="f15" fmla="*/ 3163 f10 1"/>
                    <a:gd name="f16" fmla="*/ 18437 f10 1"/>
                    <a:gd name="f17" fmla="*/ 18437 f11 1"/>
                    <a:gd name="f18" fmla="*/ 3163 f11 1"/>
                    <a:gd name="f19" fmla="*/ f12 1 f2"/>
                    <a:gd name="f20" fmla="*/ f13 1 f2"/>
                    <a:gd name="f21" fmla="*/ f14 1 f2"/>
                    <a:gd name="f22" fmla="*/ 10800 f10 1"/>
                    <a:gd name="f23" fmla="*/ 0 f11 1"/>
                    <a:gd name="f24" fmla="*/ 0 f10 1"/>
                    <a:gd name="f25" fmla="*/ 10800 f11 1"/>
                    <a:gd name="f26" fmla="*/ 21600 f11 1"/>
                    <a:gd name="f27" fmla="*/ 21600 f10 1"/>
                    <a:gd name="f28" fmla="+- 0 0 f19"/>
                    <a:gd name="f29" fmla="+- f20 0 f1"/>
                    <a:gd name="f30" fmla="+- f21 0 f1"/>
                    <a:gd name="f31" fmla="*/ f28 f0 1"/>
                    <a:gd name="f32" fmla="+- f30 0 f29"/>
                    <a:gd name="f33" fmla="*/ f31 1 f5"/>
                    <a:gd name="f34" fmla="+- f33 0 f1"/>
                    <a:gd name="f35" fmla="cos 1 f34"/>
                    <a:gd name="f36" fmla="sin 1 f34"/>
                    <a:gd name="f37" fmla="+- 0 0 f35"/>
                    <a:gd name="f38" fmla="+- 0 0 f36"/>
                    <a:gd name="f39" fmla="*/ 10800 f37 1"/>
                    <a:gd name="f40" fmla="*/ 10800 f38 1"/>
                    <a:gd name="f41" fmla="*/ f39 f39 1"/>
                    <a:gd name="f42" fmla="*/ f40 f40 1"/>
                    <a:gd name="f43" fmla="+- f41 f42 0"/>
                    <a:gd name="f44" fmla="sqrt f43"/>
                    <a:gd name="f45" fmla="*/ f6 1 f44"/>
                    <a:gd name="f46" fmla="*/ f37 f45 1"/>
                    <a:gd name="f47" fmla="*/ f38 f45 1"/>
                    <a:gd name="f48" fmla="+- 10800 0 f46"/>
                    <a:gd name="f49" fmla="+- 10800 0 f47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  <a:cxn ang="f29">
                      <a:pos x="f22" y="f23"/>
                    </a:cxn>
                    <a:cxn ang="f29">
                      <a:pos x="f15" y="f18"/>
                    </a:cxn>
                    <a:cxn ang="f29">
                      <a:pos x="f24" y="f25"/>
                    </a:cxn>
                    <a:cxn ang="f29">
                      <a:pos x="f15" y="f17"/>
                    </a:cxn>
                    <a:cxn ang="f29">
                      <a:pos x="f22" y="f26"/>
                    </a:cxn>
                    <a:cxn ang="f29">
                      <a:pos x="f16" y="f17"/>
                    </a:cxn>
                    <a:cxn ang="f29">
                      <a:pos x="f27" y="f25"/>
                    </a:cxn>
                    <a:cxn ang="f29">
                      <a:pos x="f16" y="f18"/>
                    </a:cxn>
                  </a:cxnLst>
                  <a:rect l="f15" t="f18" r="f16" b="f17"/>
                  <a:pathLst>
                    <a:path w="21600" h="21600">
                      <a:moveTo>
                        <a:pt x="f48" y="f49"/>
                      </a:moveTo>
                      <a:arcTo wR="f9" hR="f9" stAng="f29" swAng="f32"/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solidFill>
                    <a:srgbClr val="333333"/>
                  </a:solidFill>
                  <a:prstDash val="solid"/>
                </a:ln>
              </p:spPr>
              <p:txBody>
                <a:bodyPr vert="horz" wrap="none" lIns="90000" tIns="45000" rIns="90000" bIns="45000" anchor="ctr" anchorCtr="0" compatLnSpc="0">
                  <a:noAutofit/>
                </a:bodyPr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de-DE" sz="1400" b="0" i="0" u="none" strike="noStrike" kern="1200" cap="none">
                    <a:ln>
                      <a:noFill/>
                    </a:ln>
                    <a:latin typeface="Liberation Sans" pitchFamily="18"/>
                    <a:ea typeface="Microsoft YaHei" pitchFamily="2"/>
                    <a:cs typeface="Mangal" pitchFamily="2"/>
                  </a:endParaRPr>
                </a:p>
              </p:txBody>
            </p:sp>
          </p:grpSp>
        </p:grpSp>
        <p:cxnSp>
          <p:nvCxnSpPr>
            <p:cNvPr id="194" name="Straight Arrow Connector 193"/>
            <p:cNvCxnSpPr/>
            <p:nvPr/>
          </p:nvCxnSpPr>
          <p:spPr>
            <a:xfrm>
              <a:off x="1319601" y="3052124"/>
              <a:ext cx="5356" cy="572514"/>
            </a:xfrm>
            <a:prstGeom prst="straightConnector1">
              <a:avLst/>
            </a:prstGeom>
            <a:ln w="635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 rot="16200000">
              <a:off x="779915" y="3230658"/>
              <a:ext cx="8595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 smtClean="0"/>
                <a:t>Num</a:t>
              </a:r>
              <a:r>
                <a:rPr lang="en-US" sz="800" dirty="0" smtClean="0"/>
                <a:t> of samples</a:t>
              </a:r>
              <a:endParaRPr lang="el-GR" sz="800" dirty="0"/>
            </a:p>
          </p:txBody>
        </p:sp>
      </p:grpSp>
      <p:graphicFrame>
        <p:nvGraphicFramePr>
          <p:cNvPr id="23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552009"/>
              </p:ext>
            </p:extLst>
          </p:nvPr>
        </p:nvGraphicFramePr>
        <p:xfrm>
          <a:off x="5241967" y="6309029"/>
          <a:ext cx="1874520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189714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ACC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GYR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b="0" spc="0" dirty="0" smtClean="0"/>
                        <a:t>MAG</a:t>
                      </a:r>
                      <a:endParaRPr lang="el-GR" sz="700" b="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  <a:tr h="179558"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x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y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600" spc="0" dirty="0" smtClean="0"/>
                        <a:t>z</a:t>
                      </a:r>
                      <a:endParaRPr lang="el-GR" sz="600" spc="0" dirty="0"/>
                    </a:p>
                  </a:txBody>
                  <a:tcPr>
                    <a:noFill/>
                  </a:tcPr>
                </a:tc>
              </a:tr>
              <a:tr h="496175"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-0.63812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-0.56732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-0.63866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0.638126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0.638007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900"/>
                      </a:pPr>
                      <a:r>
                        <a:rPr lang="de-DE" sz="700" b="0" i="0" u="none" strike="noStrike" kern="1200" cap="none" spc="0" dirty="0" smtClean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0.567327</a:t>
                      </a:r>
                    </a:p>
                    <a:p>
                      <a:pPr lvl="0" algn="l"/>
                      <a:endParaRPr lang="el-GR" sz="700" spc="0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5" name="TextBox 234"/>
          <p:cNvSpPr txBox="1"/>
          <p:nvPr/>
        </p:nvSpPr>
        <p:spPr>
          <a:xfrm>
            <a:off x="719685" y="122685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and Visually </a:t>
            </a:r>
            <a:endParaRPr lang="el-GR" dirty="0"/>
          </a:p>
        </p:txBody>
      </p:sp>
      <p:sp>
        <p:nvSpPr>
          <p:cNvPr id="236" name="Title 1"/>
          <p:cNvSpPr txBox="1">
            <a:spLocks/>
          </p:cNvSpPr>
          <p:nvPr/>
        </p:nvSpPr>
        <p:spPr>
          <a:xfrm>
            <a:off x="720000" y="300960"/>
            <a:ext cx="8855640" cy="1262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l" rtl="0" hangingPunct="0">
              <a:tabLst/>
              <a:defRPr lang="de-DE" sz="4400" b="1" i="0" u="none" strike="noStrike" kern="1200">
                <a:ln>
                  <a:noFill/>
                </a:ln>
                <a:solidFill>
                  <a:srgbClr val="333333"/>
                </a:solidFill>
                <a:latin typeface="Open Sans" pitchFamily="34"/>
                <a:ea typeface="Microsoft YaHei" pitchFamily="2"/>
                <a:cs typeface="Mangal" pitchFamily="2"/>
              </a:defRPr>
            </a:lvl1pPr>
          </a:lstStyle>
          <a:p>
            <a:r>
              <a:rPr lang="en-US" dirty="0" smtClean="0"/>
              <a:t>THIS PROJECT</a:t>
            </a:r>
            <a:endParaRPr lang="en-US" dirty="0"/>
          </a:p>
        </p:txBody>
      </p:sp>
      <p:sp>
        <p:nvSpPr>
          <p:cNvPr id="238" name="Right Brace 237"/>
          <p:cNvSpPr/>
          <p:nvPr/>
        </p:nvSpPr>
        <p:spPr>
          <a:xfrm>
            <a:off x="9110916" y="1431985"/>
            <a:ext cx="327109" cy="5774212"/>
          </a:xfrm>
          <a:prstGeom prst="rightBrace">
            <a:avLst>
              <a:gd name="adj1" fmla="val 88164"/>
              <a:gd name="adj2" fmla="val 49556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9" name="TextBox 238"/>
          <p:cNvSpPr txBox="1"/>
          <p:nvPr/>
        </p:nvSpPr>
        <p:spPr>
          <a:xfrm rot="16200000">
            <a:off x="7340969" y="3945945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Dataset composed of 40 experiment subsets</a:t>
            </a:r>
            <a:endParaRPr lang="el-GR" dirty="0"/>
          </a:p>
        </p:txBody>
      </p:sp>
      <p:sp>
        <p:nvSpPr>
          <p:cNvPr id="240" name="Plus 239"/>
          <p:cNvSpPr/>
          <p:nvPr/>
        </p:nvSpPr>
        <p:spPr>
          <a:xfrm>
            <a:off x="4416725" y="288957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1" name="Plus 240"/>
          <p:cNvSpPr/>
          <p:nvPr/>
        </p:nvSpPr>
        <p:spPr>
          <a:xfrm>
            <a:off x="119022" y="5750999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2" name="Plus 241"/>
          <p:cNvSpPr/>
          <p:nvPr/>
        </p:nvSpPr>
        <p:spPr>
          <a:xfrm>
            <a:off x="4748953" y="5558535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3" name="Plus 242"/>
          <p:cNvSpPr/>
          <p:nvPr/>
        </p:nvSpPr>
        <p:spPr>
          <a:xfrm>
            <a:off x="8841363" y="2819528"/>
            <a:ext cx="327803" cy="315863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506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es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mpress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812</Words>
  <Application>Microsoft Office PowerPoint</Application>
  <PresentationFormat>Custom</PresentationFormat>
  <Paragraphs>450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Heiti Std R</vt:lpstr>
      <vt:lpstr>Microsoft YaHei</vt:lpstr>
      <vt:lpstr>Arial</vt:lpstr>
      <vt:lpstr>Calibri</vt:lpstr>
      <vt:lpstr>Liberation Sans</vt:lpstr>
      <vt:lpstr>Mangal</vt:lpstr>
      <vt:lpstr>Open Sans</vt:lpstr>
      <vt:lpstr>Segoe UI</vt:lpstr>
      <vt:lpstr>StarSymbol</vt:lpstr>
      <vt:lpstr>Tahoma</vt:lpstr>
      <vt:lpstr>Impress</vt:lpstr>
      <vt:lpstr>Impress1</vt:lpstr>
      <vt:lpstr>Shimmer IMU sensors</vt:lpstr>
      <vt:lpstr>HARDWARE</vt:lpstr>
      <vt:lpstr>HARDWARE</vt:lpstr>
      <vt:lpstr>HARDWARE</vt:lpstr>
      <vt:lpstr>HARDWARE</vt:lpstr>
      <vt:lpstr>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Shimmer IMU sensors</dc:title>
  <dc:creator>evaggelia athanasaki</dc:creator>
  <cp:lastModifiedBy>evaggelia athanasaki</cp:lastModifiedBy>
  <cp:revision>47</cp:revision>
  <dcterms:created xsi:type="dcterms:W3CDTF">2018-05-21T18:56:53Z</dcterms:created>
  <dcterms:modified xsi:type="dcterms:W3CDTF">2018-07-03T12:28:36Z</dcterms:modified>
</cp:coreProperties>
</file>