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0080625" cy="7559675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75" userDrawn="1">
          <p15:clr>
            <a:srgbClr val="A4A3A4"/>
          </p15:clr>
        </p15:guide>
        <p15:guide id="2" orient="horz" pos="23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ggelia athanasaki" initials="ea" lastIdx="4" clrIdx="0">
    <p:extLst>
      <p:ext uri="{19B8F6BF-5375-455C-9EA6-DF929625EA0E}">
        <p15:presenceInfo xmlns:p15="http://schemas.microsoft.com/office/powerpoint/2012/main" userId="S-1-5-21-676814388-1321436977-1990613996-117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41" autoAdjust="0"/>
  </p:normalViewPr>
  <p:slideViewPr>
    <p:cSldViewPr snapToGrid="0">
      <p:cViewPr varScale="1">
        <p:scale>
          <a:sx n="114" d="100"/>
          <a:sy n="114" d="100"/>
        </p:scale>
        <p:origin x="1188" y="108"/>
      </p:cViewPr>
      <p:guideLst>
        <p:guide pos="3175"/>
        <p:guide orient="horz" pos="2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7T12:21:42.404" idx="1">
    <p:pos x="1291" y="3783"/>
    <p:text>how many volts output are provided per g of applied value. The ratio of the change in output to a unit change in the input acceleration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24:14.004" idx="2">
    <p:pos x="2309" y="4397"/>
    <p:text>the value of the sensor output when the sensed phenomenon is equal to zero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46:57.057" idx="3">
    <p:pos x="2592" y="3994"/>
    <p:text>provlima apo to arxiko misalignment twn aisthitirwn metaksi tous. orizetai akta to calibration toy sensora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48:07.393" idx="4">
    <p:pos x="1037" y="4589"/>
    <p:text>random number, set by the system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9111D2F-702E-4462-88A8-49DE99D962FD}" type="slidenum">
              <a:t>‹#›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9744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DA3E6893-13E5-413C-BA78-02460F03F81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6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DE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63F4B5-8626-4689-9BBC-DEC4565167D2}" type="slidenum">
              <a:t>1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2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DFA44C6-F730-46D7-AFD3-8CF5EB8E3C58}" type="slidenum">
              <a:t>2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193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3913248-D066-4001-8045-026B9568AFA3}" type="slidenum">
              <a:t>3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829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5E2311A-90A5-4AA4-B048-499DB7B32C8D}" type="slidenum">
              <a:t>4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2244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A1CE40-F628-4F46-AC5B-AD087D4322ED}" type="slidenum">
              <a:t>5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579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CF9998-1EB6-4FA7-A419-694487D93C6C}" type="slidenum">
              <a:t>6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608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3E6893-13E5-413C-BA78-02460F03F815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02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6C4F2-1AFC-4E78-BB7D-4068BE6B3DAC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5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9D7D0-4F37-40FD-87F1-5EA019FE5C5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7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3A32B3-4370-412A-80F0-760D838152D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687760-BA8B-49F2-B2DB-070EB64C7670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11956-7E8E-4F86-BF53-D20C0A0E2A6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9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09A1C8-0629-4302-97C4-DDEB0A7AA30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2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0383A1-8804-4327-97F1-7028230C5AD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67943-EEC4-403C-B840-01899020A5A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84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4A047-FC17-4E14-B924-A099A381C24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85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1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A535E7-7963-4845-8975-2994079C4D7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2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10ACC9-B6C0-40D2-B803-9A7CDB93131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73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FEE840-1586-4087-828D-840664BFD7F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40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1DC1CD-36CB-4722-B91F-991475BDD276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38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3EC03F-DE8E-4BF1-A956-CDCBBE8A12E3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36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C84FF1-D78E-47A9-B206-E955D4F0671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4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A45DD7-7CCC-416B-9042-8C6CEFE55F5F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1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BDFA62-0B38-410C-B639-685DD13777D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4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BD8E0D-5182-4FF9-A9A8-35F5DE9E3C4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E55C8E-B3FD-4D72-80E4-F4BA2ED4B8D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1A84A2-33A8-41FF-B713-3F88D5DB2E6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4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FBA45B2C-0CEF-4A8F-BFBC-AD2E6FB2D207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hangingPunct="0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27763107-B2F1-4ECB-95D5-950EC6DE54AA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hangingPunct="0">
        <a:tabLst/>
        <a:defRPr lang="de-DE" sz="4400" b="1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de-DE" sz="2800" b="0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spc="-85">
                <a:latin typeface="Adobe Heiti Std R" pitchFamily="34"/>
              </a:rPr>
              <a:t>Shimmer IMU sensors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-2736000" y="6696000"/>
            <a:ext cx="8568000" cy="982440"/>
          </a:xfrm>
        </p:spPr>
        <p:txBody>
          <a:bodyPr vert="horz" anchor="ctr"/>
          <a:lstStyle/>
          <a:p>
            <a:pPr lvl="0" algn="ctr"/>
            <a:r>
              <a:rPr lang="de-DE" sz="2000" spc="-170"/>
              <a:t>Ευαγγελία Αθανασακη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rPr lang="de-DE" smtClean="0"/>
              <a:t>1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10</a:t>
            </a:fld>
            <a:r>
              <a:rPr lang="de-DE" smtClean="0"/>
              <a:t> /</a:t>
            </a:r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0000" y="1780704"/>
            <a:ext cx="153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Training phase</a:t>
            </a:r>
            <a:endParaRPr lang="el-GR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949202" y="2097248"/>
            <a:ext cx="87312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7/10 experiment sets of each movement and elaborate them at the same time </a:t>
            </a:r>
          </a:p>
          <a:p>
            <a:r>
              <a:rPr lang="en-US" dirty="0" smtClean="0"/>
              <a:t>so we end up with 28 training sets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each training set we extract the values below, to use them as features in clustering</a:t>
            </a:r>
          </a:p>
          <a:p>
            <a:pPr lvl="2"/>
            <a:r>
              <a:rPr lang="en-US" dirty="0" smtClean="0"/>
              <a:t>Mean / </a:t>
            </a:r>
            <a:r>
              <a:rPr lang="en-US" dirty="0" err="1" smtClean="0"/>
              <a:t>Rms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Std</a:t>
            </a:r>
            <a:r>
              <a:rPr lang="en-US" dirty="0" smtClean="0"/>
              <a:t>/ Median </a:t>
            </a:r>
            <a:endParaRPr lang="en-US" dirty="0"/>
          </a:p>
          <a:p>
            <a:pPr lvl="2"/>
            <a:endParaRPr lang="en-US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features above to separate into cluster our dataset</a:t>
            </a:r>
            <a:r>
              <a:rPr lang="en-US" dirty="0"/>
              <a:t> </a:t>
            </a:r>
            <a:r>
              <a:rPr lang="en-US" dirty="0" smtClean="0"/>
              <a:t>expecting to get four clusters</a:t>
            </a:r>
          </a:p>
          <a:p>
            <a:pPr marL="0" lvl="2"/>
            <a:r>
              <a:rPr lang="en-US" dirty="0" smtClean="0"/>
              <a:t>each labeled as one from our movements</a:t>
            </a:r>
          </a:p>
          <a:p>
            <a:pPr marL="0" lvl="2"/>
            <a:endParaRPr lang="en-US" dirty="0"/>
          </a:p>
          <a:p>
            <a:pPr marL="0" lvl="2"/>
            <a:endParaRPr lang="en-US" dirty="0"/>
          </a:p>
          <a:p>
            <a:pPr marL="0" lvl="2"/>
            <a:endParaRPr lang="en-US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the 3/10 experiment sets that left from each movement total sets (12 testing sets)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Mean / </a:t>
            </a:r>
            <a:r>
              <a:rPr lang="en-US" dirty="0" err="1" smtClean="0"/>
              <a:t>Rms</a:t>
            </a:r>
            <a:r>
              <a:rPr lang="en-US" dirty="0" smtClean="0"/>
              <a:t> /</a:t>
            </a:r>
            <a:r>
              <a:rPr lang="en-US" dirty="0" err="1" smtClean="0"/>
              <a:t>Std</a:t>
            </a:r>
            <a:r>
              <a:rPr lang="en-US" dirty="0" smtClean="0"/>
              <a:t>/ Median values from each set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clustering with the above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the correctness of the results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242257" y="1110364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METHODOLOGY</a:t>
            </a:r>
            <a:endParaRPr lang="el-GR" dirty="0"/>
          </a:p>
        </p:txBody>
      </p:sp>
      <p:sp>
        <p:nvSpPr>
          <p:cNvPr id="9" name="TextBox 8"/>
          <p:cNvSpPr txBox="1"/>
          <p:nvPr/>
        </p:nvSpPr>
        <p:spPr>
          <a:xfrm>
            <a:off x="720000" y="4805687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Testing phase</a:t>
            </a:r>
            <a:endParaRPr lang="el-GR" u="sng" dirty="0"/>
          </a:p>
        </p:txBody>
      </p:sp>
    </p:spTree>
    <p:extLst>
      <p:ext uri="{BB962C8B-B14F-4D97-AF65-F5344CB8AC3E}">
        <p14:creationId xmlns:p14="http://schemas.microsoft.com/office/powerpoint/2010/main" val="34022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11</a:t>
            </a:fld>
            <a:r>
              <a:rPr lang="el-GR" smtClean="0"/>
              <a:t> /</a:t>
            </a:r>
            <a:endParaRPr lang="el-GR"/>
          </a:p>
        </p:txBody>
      </p:sp>
      <p:grpSp>
        <p:nvGrpSpPr>
          <p:cNvPr id="27" name="Group 26"/>
          <p:cNvGrpSpPr/>
          <p:nvPr/>
        </p:nvGrpSpPr>
        <p:grpSpPr>
          <a:xfrm>
            <a:off x="1121434" y="974788"/>
            <a:ext cx="7184274" cy="5950203"/>
            <a:chOff x="1121434" y="974788"/>
            <a:chExt cx="7184274" cy="5950203"/>
          </a:xfrm>
        </p:grpSpPr>
        <p:grpSp>
          <p:nvGrpSpPr>
            <p:cNvPr id="17" name="Group 16"/>
            <p:cNvGrpSpPr/>
            <p:nvPr/>
          </p:nvGrpSpPr>
          <p:grpSpPr>
            <a:xfrm>
              <a:off x="1121434" y="2490950"/>
              <a:ext cx="2976113" cy="1110797"/>
              <a:chOff x="664234" y="3327705"/>
              <a:chExt cx="3373039" cy="134380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64234" y="3327705"/>
                <a:ext cx="3373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Median:</a:t>
                </a:r>
                <a:r>
                  <a:rPr lang="en-US" sz="1400" dirty="0"/>
                  <a:t> </a:t>
                </a:r>
                <a:r>
                  <a:rPr lang="en-US" sz="1400" dirty="0" smtClean="0"/>
                  <a:t>the middle number in a set of data</a:t>
                </a:r>
                <a:endParaRPr lang="el-GR" sz="1400" dirty="0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/>
              <a:srcRect b="51496"/>
              <a:stretch/>
            </p:blipFill>
            <p:spPr>
              <a:xfrm>
                <a:off x="1261812" y="3759688"/>
                <a:ext cx="1705635" cy="911819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1121434" y="974788"/>
              <a:ext cx="3631721" cy="1110797"/>
              <a:chOff x="664234" y="1725283"/>
              <a:chExt cx="4079626" cy="1375659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64234" y="1725283"/>
                <a:ext cx="23630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Mean:</a:t>
                </a:r>
                <a:r>
                  <a:rPr lang="en-US" sz="1400" dirty="0"/>
                  <a:t> </a:t>
                </a:r>
                <a:r>
                  <a:rPr lang="en-US" sz="1400" dirty="0" smtClean="0"/>
                  <a:t>average of all numbers</a:t>
                </a:r>
                <a:endParaRPr lang="el-GR" sz="1400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9454" y="2104959"/>
                <a:ext cx="1771650" cy="3143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1035" y="2367517"/>
                <a:ext cx="3552825" cy="733425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1121434" y="4007093"/>
              <a:ext cx="3717985" cy="1091119"/>
              <a:chOff x="664234" y="4930127"/>
              <a:chExt cx="4676217" cy="120027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64234" y="4930127"/>
                <a:ext cx="46762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/>
                  <a:t>Rms</a:t>
                </a:r>
                <a:r>
                  <a:rPr lang="en-US" sz="1400" b="1" dirty="0"/>
                  <a:t> </a:t>
                </a:r>
                <a:r>
                  <a:rPr lang="en-US" sz="1400" dirty="0" smtClean="0"/>
                  <a:t>(root mean square): the square root of the mean square </a:t>
                </a:r>
                <a:endParaRPr lang="el-GR" sz="1400" dirty="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1035" y="5511281"/>
                <a:ext cx="3019425" cy="619125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9454" y="5263272"/>
                <a:ext cx="2038350" cy="3429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1121434" y="5529872"/>
              <a:ext cx="7184274" cy="1395119"/>
              <a:chOff x="664234" y="6012961"/>
              <a:chExt cx="7184274" cy="13951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64234" y="6012961"/>
                <a:ext cx="7184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/>
                  <a:t>Std</a:t>
                </a:r>
                <a:r>
                  <a:rPr lang="en-US" sz="1400" b="1" dirty="0" smtClean="0"/>
                  <a:t> </a:t>
                </a:r>
                <a:r>
                  <a:rPr lang="en-US" sz="1400" dirty="0" smtClean="0"/>
                  <a:t>(standard deviation):  quantifies the amount of variation or dispersion of a set of data values</a:t>
                </a:r>
                <a:endParaRPr lang="el-GR" sz="1400" dirty="0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7702" y="6330044"/>
                <a:ext cx="3801111" cy="241208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1695" y="6563510"/>
                <a:ext cx="1610135" cy="672121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4576" y="7191301"/>
                <a:ext cx="1292643" cy="2167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195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CLUSTER ANALYSIS METHOD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80776" y="1414663"/>
            <a:ext cx="50005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n-by-p data matrix </a:t>
            </a:r>
          </a:p>
          <a:p>
            <a:pPr lvl="1"/>
            <a:r>
              <a:rPr lang="en-US" sz="1400" dirty="0" smtClean="0"/>
              <a:t>n: number of </a:t>
            </a:r>
            <a:r>
              <a:rPr lang="en-US" sz="1400" dirty="0" err="1" smtClean="0"/>
              <a:t>observasions</a:t>
            </a:r>
            <a:r>
              <a:rPr lang="en-US" sz="1400" dirty="0" smtClean="0"/>
              <a:t> (28 = 4</a:t>
            </a:r>
            <a:r>
              <a:rPr lang="en-US" sz="1100" dirty="0" smtClean="0"/>
              <a:t>movements</a:t>
            </a:r>
            <a:r>
              <a:rPr lang="en-US" sz="1400" dirty="0" smtClean="0"/>
              <a:t> * 7</a:t>
            </a:r>
            <a:r>
              <a:rPr lang="en-US" sz="1100" dirty="0" smtClean="0"/>
              <a:t>experiments</a:t>
            </a:r>
            <a:r>
              <a:rPr lang="en-US" sz="1200" dirty="0" smtClean="0"/>
              <a:t> 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p: features used (4, mean-</a:t>
            </a:r>
            <a:r>
              <a:rPr lang="en-US" sz="1400" dirty="0" err="1" smtClean="0"/>
              <a:t>rms</a:t>
            </a:r>
            <a:r>
              <a:rPr lang="en-US" sz="1400" dirty="0" smtClean="0"/>
              <a:t>-</a:t>
            </a:r>
            <a:r>
              <a:rPr lang="en-US" sz="1400" dirty="0" err="1" smtClean="0"/>
              <a:t>std</a:t>
            </a:r>
            <a:r>
              <a:rPr lang="en-US" sz="1400" dirty="0" smtClean="0"/>
              <a:t>-median)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05075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13</a:t>
            </a:fld>
            <a:r>
              <a:rPr lang="el-GR" smtClean="0"/>
              <a:t> /</a:t>
            </a:r>
            <a:endParaRPr lang="el-GR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95263"/>
              </p:ext>
            </p:extLst>
          </p:nvPr>
        </p:nvGraphicFramePr>
        <p:xfrm>
          <a:off x="2192993" y="1459695"/>
          <a:ext cx="7498080" cy="52950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11448"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mean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rms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std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meadian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1144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1144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55741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Left Brace 3"/>
          <p:cNvSpPr/>
          <p:nvPr/>
        </p:nvSpPr>
        <p:spPr>
          <a:xfrm>
            <a:off x="1995948" y="2399225"/>
            <a:ext cx="209107" cy="1081085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Left Brace 4"/>
          <p:cNvSpPr/>
          <p:nvPr/>
        </p:nvSpPr>
        <p:spPr>
          <a:xfrm>
            <a:off x="1995947" y="3490840"/>
            <a:ext cx="209107" cy="1081085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Left Brace 5"/>
          <p:cNvSpPr/>
          <p:nvPr/>
        </p:nvSpPr>
        <p:spPr>
          <a:xfrm>
            <a:off x="1995945" y="4571925"/>
            <a:ext cx="209107" cy="1081085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Left Brace 6"/>
          <p:cNvSpPr/>
          <p:nvPr/>
        </p:nvSpPr>
        <p:spPr>
          <a:xfrm>
            <a:off x="1996169" y="5647652"/>
            <a:ext cx="209107" cy="1107135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TextBox 7"/>
          <p:cNvSpPr txBox="1"/>
          <p:nvPr/>
        </p:nvSpPr>
        <p:spPr>
          <a:xfrm>
            <a:off x="1581660" y="2785878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</a:t>
            </a:r>
            <a:endParaRPr lang="el-G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44997" y="3877492"/>
            <a:ext cx="595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down</a:t>
            </a:r>
            <a:endParaRPr lang="el-G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603960" y="4948653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left</a:t>
            </a:r>
            <a:endParaRPr lang="el-G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14506" y="6041384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right</a:t>
            </a:r>
            <a:endParaRPr lang="el-GR" sz="1400" dirty="0"/>
          </a:p>
        </p:txBody>
      </p:sp>
      <p:sp>
        <p:nvSpPr>
          <p:cNvPr id="12" name="Left Brace 11"/>
          <p:cNvSpPr/>
          <p:nvPr/>
        </p:nvSpPr>
        <p:spPr>
          <a:xfrm>
            <a:off x="783628" y="2399225"/>
            <a:ext cx="777798" cy="4355562"/>
          </a:xfrm>
          <a:prstGeom prst="leftBrace">
            <a:avLst>
              <a:gd name="adj1" fmla="val 66260"/>
              <a:gd name="adj2" fmla="val 484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-952632" y="4047742"/>
            <a:ext cx="2603864" cy="928261"/>
            <a:chOff x="213088" y="4401421"/>
            <a:chExt cx="2603864" cy="928261"/>
          </a:xfrm>
        </p:grpSpPr>
        <p:grpSp>
          <p:nvGrpSpPr>
            <p:cNvPr id="14" name="Group 13"/>
            <p:cNvGrpSpPr/>
            <p:nvPr/>
          </p:nvGrpSpPr>
          <p:grpSpPr>
            <a:xfrm>
              <a:off x="1027734" y="4401809"/>
              <a:ext cx="1789218" cy="927873"/>
              <a:chOff x="339899" y="1934499"/>
              <a:chExt cx="1789218" cy="927873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39899" y="1934499"/>
                <a:ext cx="744113" cy="7848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</a:p>
              <a:p>
                <a:pPr algn="ctr"/>
                <a:r>
                  <a:rPr lang="en-US" sz="9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movements</a:t>
                </a:r>
                <a:endParaRPr 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Multiply 17"/>
              <p:cNvSpPr/>
              <p:nvPr/>
            </p:nvSpPr>
            <p:spPr>
              <a:xfrm>
                <a:off x="967928" y="2173669"/>
                <a:ext cx="227456" cy="221927"/>
              </a:xfrm>
              <a:prstGeom prst="mathMultiply">
                <a:avLst>
                  <a:gd name="adj1" fmla="val 1219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035549" y="1939042"/>
                <a:ext cx="1093568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7</a:t>
                </a:r>
              </a:p>
              <a:p>
                <a:pPr algn="ctr"/>
                <a:r>
                  <a:rPr lang="en-US" sz="9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repetitions of each </a:t>
                </a:r>
              </a:p>
              <a:p>
                <a:pPr algn="ctr"/>
                <a:r>
                  <a:rPr lang="en-US" sz="9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movement </a:t>
                </a:r>
                <a:endParaRPr 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213088" y="4401421"/>
              <a:ext cx="814646" cy="7848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28</a:t>
              </a:r>
            </a:p>
            <a:p>
              <a:pPr algn="ctr"/>
              <a:r>
                <a:rPr lang="en-US" sz="9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observations </a:t>
              </a:r>
              <a:endParaRPr lang="en-US" sz="9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Equal 15"/>
            <p:cNvSpPr/>
            <p:nvPr/>
          </p:nvSpPr>
          <p:spPr>
            <a:xfrm>
              <a:off x="928795" y="4711857"/>
              <a:ext cx="218113" cy="153889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49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14</a:t>
            </a:fld>
            <a:r>
              <a:rPr lang="el-GR" smtClean="0"/>
              <a:t> /</a:t>
            </a:r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868141" y="932550"/>
            <a:ext cx="2808461" cy="1323439"/>
            <a:chOff x="2113471" y="1086928"/>
            <a:chExt cx="2808461" cy="1323439"/>
          </a:xfrm>
        </p:grpSpPr>
        <p:sp>
          <p:nvSpPr>
            <p:cNvPr id="3" name="TextBox 2"/>
            <p:cNvSpPr txBox="1"/>
            <p:nvPr/>
          </p:nvSpPr>
          <p:spPr>
            <a:xfrm>
              <a:off x="2113471" y="1086928"/>
              <a:ext cx="923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Kmean</a:t>
              </a:r>
              <a:r>
                <a:rPr lang="en-US" dirty="0" err="1"/>
                <a:t>s</a:t>
              </a:r>
              <a:endParaRPr lang="el-GR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13471" y="1456260"/>
              <a:ext cx="280846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Parameters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Dataset:  28*4 matrix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k=4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Distance metric: </a:t>
              </a:r>
              <a:r>
                <a:rPr lang="en-US" sz="1400" dirty="0" err="1" smtClean="0"/>
                <a:t>cityblock</a:t>
              </a:r>
              <a:endParaRPr lang="en-US" sz="1400" dirty="0" smtClean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141" y="3628892"/>
            <a:ext cx="5396744" cy="1774468"/>
            <a:chOff x="1751402" y="3433313"/>
            <a:chExt cx="5396744" cy="177446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647" y="4784510"/>
              <a:ext cx="4635499" cy="42327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1751402" y="3433313"/>
              <a:ext cx="4976875" cy="1524733"/>
              <a:chOff x="1751402" y="3433313"/>
              <a:chExt cx="4976875" cy="15247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2647" y="4220595"/>
                <a:ext cx="1964103" cy="737451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1751402" y="3433313"/>
                <a:ext cx="4976875" cy="1169551"/>
                <a:chOff x="1751402" y="3433313"/>
                <a:chExt cx="4976875" cy="1169551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1751402" y="3433313"/>
                  <a:ext cx="4976875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 smtClean="0"/>
                    <a:t>Cityblock</a:t>
                  </a:r>
                  <a:r>
                    <a:rPr lang="en-US" sz="1400" dirty="0" smtClean="0"/>
                    <a:t>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Is a metric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Is better in calculating distances in more than two dimensions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Defined on </a:t>
                  </a:r>
                </a:p>
                <a:p>
                  <a:endParaRPr lang="en-US" sz="1400" dirty="0" smtClean="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60686" y="4090332"/>
                  <a:ext cx="234952" cy="262593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562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712000" cy="995040"/>
          </a:xfrm>
        </p:spPr>
        <p:txBody>
          <a:bodyPr>
            <a:spAutoFit/>
          </a:bodyPr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803420"/>
            <a:ext cx="8640000" cy="4384800"/>
          </a:xfrm>
        </p:spPr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de-DE" sz="1600" u="sng" dirty="0"/>
              <a:t>ACCELEROMETER (3D):</a:t>
            </a:r>
            <a:r>
              <a:rPr lang="de-DE" sz="1600" dirty="0"/>
              <a:t> </a:t>
            </a:r>
            <a:r>
              <a:rPr lang="de-DE" sz="1400" dirty="0"/>
              <a:t>measures the change in </a:t>
            </a:r>
            <a:r>
              <a:rPr lang="de-DE" sz="1400" dirty="0" smtClean="0"/>
              <a:t>velocity</a:t>
            </a:r>
            <a:endParaRPr lang="de-DE" sz="2400" dirty="0"/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de-DE" sz="1600" u="sng" dirty="0"/>
              <a:t>GYROSCOPE (3D):</a:t>
            </a:r>
            <a:r>
              <a:rPr lang="de-DE" sz="1400" dirty="0"/>
              <a:t> measures the angular </a:t>
            </a:r>
            <a:r>
              <a:rPr lang="de-DE" sz="1400" dirty="0" smtClean="0"/>
              <a:t>velocity</a:t>
            </a:r>
            <a:endParaRPr lang="de-DE" dirty="0"/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de-DE" sz="1600" u="sng" dirty="0"/>
              <a:t>MAGNETOMETER (3D)</a:t>
            </a:r>
            <a:r>
              <a:rPr lang="de-DE" sz="1600" dirty="0"/>
              <a:t>: </a:t>
            </a:r>
            <a:r>
              <a:rPr lang="de-DE" sz="1400" dirty="0"/>
              <a:t>measures the strength of the magnetic field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2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 dirty="0"/>
              <a:t>ACCELEROMETER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60" y="300960"/>
            <a:ext cx="2447369" cy="2316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74" y="2014289"/>
            <a:ext cx="4214326" cy="12943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3759478"/>
            <a:ext cx="3706576" cy="3502441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3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GYROSCOPE</a:t>
            </a:r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60" y="300960"/>
            <a:ext cx="2448000" cy="231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00" y="2016000"/>
            <a:ext cx="2589525" cy="964440"/>
          </a:xfrm>
          <a:prstGeom prst="rect">
            <a:avLst/>
          </a:prstGeom>
          <a:solidFill>
            <a:schemeClr val="bg1"/>
          </a:solidFill>
          <a:ln cmpd="sng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00" y="4109127"/>
            <a:ext cx="6184396" cy="2162377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4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MAGNETOMETER</a:t>
            </a: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60" y="300960"/>
            <a:ext cx="2486960" cy="23659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420270"/>
            <a:ext cx="4265101" cy="28806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2016000"/>
            <a:ext cx="2538750" cy="95175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5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dirty="0"/>
              <a:t>SOFTWARE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7595"/>
              </p:ext>
            </p:extLst>
          </p:nvPr>
        </p:nvGraphicFramePr>
        <p:xfrm>
          <a:off x="358144" y="2262765"/>
          <a:ext cx="9439912" cy="2286375"/>
        </p:xfrm>
        <a:graphic>
          <a:graphicData uri="http://schemas.openxmlformats.org/drawingml/2006/table">
            <a:tbl>
              <a:tblPr firstRow="1" bandRow="1"/>
              <a:tblGrid>
                <a:gridCol w="1048319"/>
                <a:gridCol w="1048319"/>
                <a:gridCol w="1048319"/>
                <a:gridCol w="1048319"/>
                <a:gridCol w="1048319"/>
                <a:gridCol w="1048319"/>
                <a:gridCol w="1048319"/>
                <a:gridCol w="1048319"/>
                <a:gridCol w="1053360"/>
              </a:tblGrid>
              <a:tr h="291942"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ACCELEROMETER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GYROSCOPE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MAGNETOMETER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2347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</a:tr>
              <a:tr h="167095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-0.6381260517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-0.6380077624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-0.5673273650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0.21909503347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0.23075359958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0.27738063488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-0.85463565892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-0.81825331906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-0.79494647771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4.72064493121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4.72026912372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4.79104052609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9.99691863372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10.0087475664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9.93393015842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8.81426530854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8.78964565140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8.69044442106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-1.30603847151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-1.06992021997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-0.83719184135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0.77993576999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0.84110720293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0.91757149411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1.66692154763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1.03991435999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0.55054289646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-1.71018442341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-1.11508475673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-0.85897238112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0.61740890688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-0.62348178137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0.02834008097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0.81500000000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0.815000000001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0.81500000000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850737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50737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50737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896106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896106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896106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941475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941475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941475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3986844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3986844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3986844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032213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032213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032213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6077582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077582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077582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7122951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7122951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7122951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168320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8168320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8168320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9266870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9266870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9266870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9084" y="1914980"/>
            <a:ext cx="418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we actually get from each device have this format</a:t>
            </a:r>
            <a:endParaRPr lang="el-GR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49" y="4589148"/>
            <a:ext cx="4201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They are calibrated so we get them in known SI metrics</a:t>
            </a:r>
            <a:endParaRPr lang="el-GR" sz="1400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6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000" y="1563480"/>
            <a:ext cx="2206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output is described by: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5394" y="2025145"/>
            <a:ext cx="15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Y</a:t>
            </a:r>
            <a:r>
              <a:rPr lang="en-US" dirty="0" smtClean="0"/>
              <a:t> = Kr</a:t>
            </a:r>
            <a:r>
              <a:rPr lang="en-US" u="sng" dirty="0" smtClean="0"/>
              <a:t>u</a:t>
            </a:r>
            <a:r>
              <a:rPr lang="en-US" dirty="0" smtClean="0"/>
              <a:t> + </a:t>
            </a:r>
            <a:r>
              <a:rPr lang="en-US" u="sng" dirty="0" smtClean="0"/>
              <a:t>b</a:t>
            </a:r>
            <a:r>
              <a:rPr lang="en-US" dirty="0" smtClean="0"/>
              <a:t> + </a:t>
            </a:r>
            <a:r>
              <a:rPr lang="en-US" u="sng" dirty="0" smtClean="0"/>
              <a:t>n</a:t>
            </a:r>
            <a:endParaRPr lang="el-GR" u="sng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56687"/>
              </p:ext>
            </p:extLst>
          </p:nvPr>
        </p:nvGraphicFramePr>
        <p:xfrm>
          <a:off x="0" y="5973355"/>
          <a:ext cx="4309199" cy="158632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394357"/>
                <a:gridCol w="3914842"/>
              </a:tblGrid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K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Sensor’s scale factor 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r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rotation matrix which defines the actual sensor axes 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u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the sensed phenomenon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b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offset bias vector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n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noise vector </a:t>
                      </a:r>
                      <a:endParaRPr lang="el-GR" sz="1200" b="0" i="0" u="non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736223" y="3052137"/>
            <a:ext cx="6263665" cy="716280"/>
            <a:chOff x="587160" y="2718982"/>
            <a:chExt cx="6263665" cy="71628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160" y="2742299"/>
              <a:ext cx="1019175" cy="67627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8779" y="2825662"/>
              <a:ext cx="904875" cy="5619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2298" y="2751824"/>
              <a:ext cx="1343025" cy="6667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12087" y="2787562"/>
              <a:ext cx="1524000" cy="6477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9031" y="2718982"/>
              <a:ext cx="952500" cy="67627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9775" y="2846616"/>
              <a:ext cx="781050" cy="5429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321895" y="2910959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44153" y="2921983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91069" y="2889608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5379" y="2895312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03743" y="2956272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and</a:t>
              </a:r>
              <a:endParaRPr lang="el-GR" sz="1200" dirty="0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7</a:t>
            </a:fld>
            <a:r>
              <a:rPr lang="de-DE" dirty="0" smtClean="0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48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8</a:t>
            </a:fld>
            <a:r>
              <a:rPr lang="de-DE" smtClean="0"/>
              <a:t> /</a:t>
            </a:r>
            <a:endParaRPr lang="de-DE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THIS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140" y="2291296"/>
            <a:ext cx="8614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Characterizing four hand movements using all three 3D sensors    		                            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up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Down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Right 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Left</a:t>
            </a:r>
          </a:p>
          <a:p>
            <a:pPr lvl="8"/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61140" y="3755128"/>
            <a:ext cx="5479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gather measurements (samples) from all sensors for each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Repeat each movement 10 times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…so actually we got 40 experiment sets from samples</a:t>
            </a:r>
            <a:endParaRPr lang="el-G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0" y="1563480"/>
            <a:ext cx="13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What we do</a:t>
            </a:r>
            <a:endParaRPr lang="el-GR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20000" y="3314002"/>
            <a:ext cx="14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How we do it </a:t>
            </a:r>
            <a:endParaRPr lang="el-GR" u="sng" dirty="0"/>
          </a:p>
        </p:txBody>
      </p:sp>
    </p:spTree>
    <p:extLst>
      <p:ext uri="{BB962C8B-B14F-4D97-AF65-F5344CB8AC3E}">
        <p14:creationId xmlns:p14="http://schemas.microsoft.com/office/powerpoint/2010/main" val="68234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391797" y="1768461"/>
            <a:ext cx="3922976" cy="2673798"/>
            <a:chOff x="1101959" y="1280982"/>
            <a:chExt cx="3922976" cy="267379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9055589">
              <a:off x="3659305" y="2937374"/>
              <a:ext cx="1365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 DOWN movement</a:t>
              </a:r>
              <a:endParaRPr lang="el-GR" sz="12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4" name="Flowchart: Multidocument 3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" name="Flowchart: Multidocument 4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6" name="Flowchart: Multidocument 5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24" name="Flowchart: Multidocument 23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132798" y="1280982"/>
              <a:ext cx="1909625" cy="1491720"/>
              <a:chOff x="1502057" y="1279843"/>
              <a:chExt cx="1708165" cy="146182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02057" y="2384715"/>
                <a:ext cx="480452" cy="356950"/>
                <a:chOff x="2735114" y="3219418"/>
                <a:chExt cx="393976" cy="337110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735114" y="3353059"/>
                  <a:ext cx="303960" cy="20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UP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833255" y="3219418"/>
                  <a:ext cx="295835" cy="203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UP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1793068" y="2253167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27804" y="213070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075050" y="198870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52332" y="184829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383119" y="170823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536353" y="156874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703791" y="141990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849453" y="127984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43" name="Freeform 42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75" name="Freeform 7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79" name="Freeform 78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4" name="Straight Arrow Connector 13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92865"/>
              </p:ext>
            </p:extLst>
          </p:nvPr>
        </p:nvGraphicFramePr>
        <p:xfrm>
          <a:off x="685035" y="3205438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4960765" y="1769537"/>
            <a:ext cx="3906176" cy="2673798"/>
            <a:chOff x="1101959" y="1280982"/>
            <a:chExt cx="3906176" cy="2673798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 rot="19055589">
              <a:off x="3676104" y="2937374"/>
              <a:ext cx="13320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DONW movement</a:t>
              </a:r>
              <a:endParaRPr lang="el-GR" sz="1200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134" name="Flowchart: Multidocument 133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35" name="Flowchart: Multidocument 134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36" name="Flowchart: Multidocument 135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133" name="Flowchart: Multidocument 132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120" name="TextBox 119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836348" y="3212857"/>
                  <a:ext cx="384290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927804" y="2111521"/>
                <a:ext cx="49844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537447" y="1559599"/>
                <a:ext cx="49301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05" name="Freeform 10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97" name="Straight Arrow Connector 96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40131"/>
              </p:ext>
            </p:extLst>
          </p:nvPr>
        </p:nvGraphicFramePr>
        <p:xfrm>
          <a:off x="5254003" y="3206514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" name="Group 137"/>
          <p:cNvGrpSpPr/>
          <p:nvPr/>
        </p:nvGrpSpPr>
        <p:grpSpPr>
          <a:xfrm>
            <a:off x="392883" y="4870059"/>
            <a:ext cx="3889712" cy="2673798"/>
            <a:chOff x="1101959" y="1280982"/>
            <a:chExt cx="3889712" cy="2673798"/>
          </a:xfrm>
        </p:grpSpPr>
        <p:cxnSp>
          <p:nvCxnSpPr>
            <p:cNvPr id="139" name="Straight Arrow Connector 138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 rot="19055589">
              <a:off x="3696944" y="2937374"/>
              <a:ext cx="1290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RIGHT movement</a:t>
              </a:r>
              <a:endParaRPr lang="el-GR" sz="1200" dirty="0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182" name="Flowchart: Multidocument 181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83" name="Flowchart: Multidocument 182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84" name="Flowchart: Multidocument 183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181" name="Flowchart: Multidocument 180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168" name="TextBox 167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2836348" y="3212857"/>
                  <a:ext cx="384290" cy="199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 smtClea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927804" y="2111521"/>
                <a:ext cx="49844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537447" y="1559599"/>
                <a:ext cx="49301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156" name="Freeform 155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7" name="Freeform 156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8" name="Freeform 157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53" name="Freeform 152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4" name="Freeform 153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5" name="Freeform 154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50" name="Freeform 149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1" name="Freeform 150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45" name="Straight Arrow Connector 144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185" name="Table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65711"/>
              </p:ext>
            </p:extLst>
          </p:nvPr>
        </p:nvGraphicFramePr>
        <p:xfrm>
          <a:off x="686121" y="6307036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7" name="Group 186"/>
          <p:cNvGrpSpPr/>
          <p:nvPr/>
        </p:nvGrpSpPr>
        <p:grpSpPr>
          <a:xfrm>
            <a:off x="4948729" y="4872052"/>
            <a:ext cx="3889712" cy="2673798"/>
            <a:chOff x="1101959" y="1280982"/>
            <a:chExt cx="3889712" cy="2673798"/>
          </a:xfrm>
        </p:grpSpPr>
        <p:cxnSp>
          <p:nvCxnSpPr>
            <p:cNvPr id="188" name="Straight Arrow Connector 187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 rot="19055589">
              <a:off x="3731856" y="2937374"/>
              <a:ext cx="12205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LEFT movement</a:t>
              </a:r>
              <a:endParaRPr lang="el-GR" sz="1200" dirty="0"/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231" name="Flowchart: Multidocument 230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32" name="Flowchart: Multidocument 231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33" name="Flowchart: Multidocument 232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230" name="Flowchart: Multidocument 229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rgbClr val="C698EC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219" name="TextBox 218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217" name="TextBox 216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2836348" y="3212857"/>
                  <a:ext cx="384290" cy="199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927804" y="2111521"/>
                <a:ext cx="49844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2537447" y="1559599"/>
                <a:ext cx="49301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6" name="Freeform 20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7" name="Freeform 20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202" name="Freeform 201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3" name="Freeform 202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99" name="Freeform 198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1" name="Freeform 200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94" name="Straight Arrow Connector 193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234" name="Table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52009"/>
              </p:ext>
            </p:extLst>
          </p:nvPr>
        </p:nvGraphicFramePr>
        <p:xfrm>
          <a:off x="5241967" y="6309029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5" name="TextBox 234"/>
          <p:cNvSpPr txBox="1"/>
          <p:nvPr/>
        </p:nvSpPr>
        <p:spPr>
          <a:xfrm>
            <a:off x="719685" y="122685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and Visually </a:t>
            </a:r>
            <a:endParaRPr lang="el-GR" dirty="0"/>
          </a:p>
        </p:txBody>
      </p:sp>
      <p:sp>
        <p:nvSpPr>
          <p:cNvPr id="236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THIS PROJECT</a:t>
            </a:r>
            <a:endParaRPr lang="en-US" dirty="0"/>
          </a:p>
        </p:txBody>
      </p:sp>
      <p:sp>
        <p:nvSpPr>
          <p:cNvPr id="238" name="Right Brace 237"/>
          <p:cNvSpPr/>
          <p:nvPr/>
        </p:nvSpPr>
        <p:spPr>
          <a:xfrm>
            <a:off x="9110916" y="1431985"/>
            <a:ext cx="327109" cy="5774212"/>
          </a:xfrm>
          <a:prstGeom prst="rightBrace">
            <a:avLst>
              <a:gd name="adj1" fmla="val 88164"/>
              <a:gd name="adj2" fmla="val 49556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9" name="TextBox 238"/>
          <p:cNvSpPr txBox="1"/>
          <p:nvPr/>
        </p:nvSpPr>
        <p:spPr>
          <a:xfrm rot="16200000">
            <a:off x="7340969" y="3945945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Dataset composed of 40 experiment subsets</a:t>
            </a:r>
            <a:endParaRPr lang="el-GR" dirty="0"/>
          </a:p>
        </p:txBody>
      </p:sp>
      <p:sp>
        <p:nvSpPr>
          <p:cNvPr id="240" name="Plus 239"/>
          <p:cNvSpPr/>
          <p:nvPr/>
        </p:nvSpPr>
        <p:spPr>
          <a:xfrm>
            <a:off x="4416725" y="2889575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1" name="Plus 240"/>
          <p:cNvSpPr/>
          <p:nvPr/>
        </p:nvSpPr>
        <p:spPr>
          <a:xfrm>
            <a:off x="119022" y="5750999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2" name="Plus 241"/>
          <p:cNvSpPr/>
          <p:nvPr/>
        </p:nvSpPr>
        <p:spPr>
          <a:xfrm>
            <a:off x="4748953" y="5558535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3" name="Plus 242"/>
          <p:cNvSpPr/>
          <p:nvPr/>
        </p:nvSpPr>
        <p:spPr>
          <a:xfrm>
            <a:off x="8841363" y="2819528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506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761</Words>
  <Application>Microsoft Office PowerPoint</Application>
  <PresentationFormat>Custom</PresentationFormat>
  <Paragraphs>444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Adobe Heiti Std R</vt:lpstr>
      <vt:lpstr>Microsoft YaHei</vt:lpstr>
      <vt:lpstr>Arial</vt:lpstr>
      <vt:lpstr>Calibri</vt:lpstr>
      <vt:lpstr>Liberation Sans</vt:lpstr>
      <vt:lpstr>Mangal</vt:lpstr>
      <vt:lpstr>Open Sans</vt:lpstr>
      <vt:lpstr>Segoe UI</vt:lpstr>
      <vt:lpstr>StarSymbol</vt:lpstr>
      <vt:lpstr>Tahoma</vt:lpstr>
      <vt:lpstr>Impress</vt:lpstr>
      <vt:lpstr>Impress1</vt:lpstr>
      <vt:lpstr>Shimmer IMU sensors</vt:lpstr>
      <vt:lpstr>HARDWARE</vt:lpstr>
      <vt:lpstr>HARDWARE</vt:lpstr>
      <vt:lpstr>HARDWARE</vt:lpstr>
      <vt:lpstr>HARDWARE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Shimmer IMU sensors</dc:title>
  <dc:creator>evaggelia athanasaki</dc:creator>
  <cp:lastModifiedBy>evaggelia athanasaki</cp:lastModifiedBy>
  <cp:revision>41</cp:revision>
  <dcterms:created xsi:type="dcterms:W3CDTF">2018-05-21T18:56:53Z</dcterms:created>
  <dcterms:modified xsi:type="dcterms:W3CDTF">2018-06-29T12:33:22Z</dcterms:modified>
</cp:coreProperties>
</file>