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7" r:id="rId11"/>
    <p:sldId id="268" r:id="rId12"/>
    <p:sldId id="270" r:id="rId13"/>
    <p:sldId id="269" r:id="rId14"/>
  </p:sldIdLst>
  <p:sldSz cx="10080625" cy="7559675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ggelia athanasaki" initials="ea" lastIdx="7" clrIdx="0">
    <p:extLst>
      <p:ext uri="{19B8F6BF-5375-455C-9EA6-DF929625EA0E}">
        <p15:presenceInfo xmlns:p15="http://schemas.microsoft.com/office/powerpoint/2012/main" userId="S-1-5-21-676814388-1321436977-1990613996-11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41" autoAdjust="0"/>
  </p:normalViewPr>
  <p:slideViewPr>
    <p:cSldViewPr snapToGrid="0">
      <p:cViewPr>
        <p:scale>
          <a:sx n="100" d="100"/>
          <a:sy n="100" d="100"/>
        </p:scale>
        <p:origin x="1080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7T12:21:42.404" idx="1">
    <p:pos x="1291" y="3783"/>
    <p:text>how many volts output are provided per g of applied value. The ratio of the change in output to a unit change in the input acceleration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24:14.004" idx="2">
    <p:pos x="2309" y="4397"/>
    <p:text>the value of the sensor output when the sensed phenomenon is equal to zero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6:57.057" idx="3">
    <p:pos x="2592" y="3994"/>
    <p:text>provlima apo to arxiko misalignment twn aisthitirwn metaksi tous. orizetai akta to calibration toy sensora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8:07.393" idx="4">
    <p:pos x="1037" y="4589"/>
    <p:text>random number, set by the system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CD0D5-C1EE-4267-B4C5-99DA2B52769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077E648-4E12-4AF2-923D-EB43034E847B}">
      <dgm:prSet phldrT="[Text]"/>
      <dgm:spPr/>
      <dgm:t>
        <a:bodyPr/>
        <a:lstStyle/>
        <a:p>
          <a:r>
            <a:rPr lang="en-US" dirty="0" smtClean="0"/>
            <a:t>up</a:t>
          </a:r>
          <a:endParaRPr lang="el-GR" dirty="0"/>
        </a:p>
      </dgm:t>
    </dgm:pt>
    <dgm:pt modelId="{490F97FF-1D7A-4A38-8F10-1C28076D9C8D}" type="parTrans" cxnId="{4A401175-49D8-40BF-826A-2DF377B1E787}">
      <dgm:prSet/>
      <dgm:spPr/>
      <dgm:t>
        <a:bodyPr/>
        <a:lstStyle/>
        <a:p>
          <a:endParaRPr lang="el-GR"/>
        </a:p>
      </dgm:t>
    </dgm:pt>
    <dgm:pt modelId="{65436FF0-B506-4447-A452-F5D1BB852264}" type="sibTrans" cxnId="{4A401175-49D8-40BF-826A-2DF377B1E787}">
      <dgm:prSet/>
      <dgm:spPr/>
      <dgm:t>
        <a:bodyPr/>
        <a:lstStyle/>
        <a:p>
          <a:endParaRPr lang="el-GR"/>
        </a:p>
      </dgm:t>
    </dgm:pt>
    <dgm:pt modelId="{CAA06DCB-2CF9-4142-ABF7-E2D15FDA3B6F}">
      <dgm:prSet phldrT="[Text]"/>
      <dgm:spPr/>
      <dgm:t>
        <a:bodyPr/>
        <a:lstStyle/>
        <a:p>
          <a:r>
            <a:rPr lang="en-US" dirty="0" smtClean="0"/>
            <a:t>down</a:t>
          </a:r>
          <a:endParaRPr lang="el-GR" dirty="0"/>
        </a:p>
      </dgm:t>
    </dgm:pt>
    <dgm:pt modelId="{A9B971D4-4CF9-4F8F-BBD9-11B6EDBCA88E}" type="parTrans" cxnId="{597157F7-BC80-44C1-B899-34473D7AE4A9}">
      <dgm:prSet/>
      <dgm:spPr/>
      <dgm:t>
        <a:bodyPr/>
        <a:lstStyle/>
        <a:p>
          <a:endParaRPr lang="el-GR"/>
        </a:p>
      </dgm:t>
    </dgm:pt>
    <dgm:pt modelId="{C99412BC-CD9C-4209-8796-AFE93E9EA6C1}" type="sibTrans" cxnId="{597157F7-BC80-44C1-B899-34473D7AE4A9}">
      <dgm:prSet/>
      <dgm:spPr/>
      <dgm:t>
        <a:bodyPr/>
        <a:lstStyle/>
        <a:p>
          <a:endParaRPr lang="el-GR"/>
        </a:p>
      </dgm:t>
    </dgm:pt>
    <dgm:pt modelId="{4603CCEC-4C12-4317-AA54-CDAA7D6A391E}">
      <dgm:prSet phldrT="[Text]"/>
      <dgm:spPr/>
      <dgm:t>
        <a:bodyPr/>
        <a:lstStyle/>
        <a:p>
          <a:r>
            <a:rPr lang="en-US" dirty="0" smtClean="0"/>
            <a:t>left</a:t>
          </a:r>
          <a:endParaRPr lang="el-GR" dirty="0"/>
        </a:p>
      </dgm:t>
    </dgm:pt>
    <dgm:pt modelId="{2F2793DC-A5F6-47B8-9D3A-8B5246EA96C2}" type="parTrans" cxnId="{9E223DAA-BAC6-47F4-A538-E03DF2AF6D8D}">
      <dgm:prSet/>
      <dgm:spPr/>
      <dgm:t>
        <a:bodyPr/>
        <a:lstStyle/>
        <a:p>
          <a:endParaRPr lang="el-GR"/>
        </a:p>
      </dgm:t>
    </dgm:pt>
    <dgm:pt modelId="{B01107BD-C0F0-4685-9FD1-A897923D8D9C}" type="sibTrans" cxnId="{9E223DAA-BAC6-47F4-A538-E03DF2AF6D8D}">
      <dgm:prSet/>
      <dgm:spPr/>
      <dgm:t>
        <a:bodyPr/>
        <a:lstStyle/>
        <a:p>
          <a:endParaRPr lang="el-GR"/>
        </a:p>
      </dgm:t>
    </dgm:pt>
    <dgm:pt modelId="{5B69A326-24B1-472A-83F4-0141574D45C0}">
      <dgm:prSet phldrT="[Text]"/>
      <dgm:spPr/>
      <dgm:t>
        <a:bodyPr/>
        <a:lstStyle/>
        <a:p>
          <a:r>
            <a:rPr lang="en-US" dirty="0" smtClean="0"/>
            <a:t>right</a:t>
          </a:r>
          <a:endParaRPr lang="el-GR" dirty="0"/>
        </a:p>
      </dgm:t>
    </dgm:pt>
    <dgm:pt modelId="{BC0C8467-C128-443E-98A0-3D45F9C09B1B}" type="parTrans" cxnId="{83ADF480-1E96-4F92-9C35-AE4F14CA81A9}">
      <dgm:prSet/>
      <dgm:spPr/>
      <dgm:t>
        <a:bodyPr/>
        <a:lstStyle/>
        <a:p>
          <a:endParaRPr lang="el-GR"/>
        </a:p>
      </dgm:t>
    </dgm:pt>
    <dgm:pt modelId="{8C831F8F-4A0F-47C1-8DEF-9B29498B33A3}" type="sibTrans" cxnId="{83ADF480-1E96-4F92-9C35-AE4F14CA81A9}">
      <dgm:prSet/>
      <dgm:spPr/>
      <dgm:t>
        <a:bodyPr/>
        <a:lstStyle/>
        <a:p>
          <a:endParaRPr lang="el-GR"/>
        </a:p>
      </dgm:t>
    </dgm:pt>
    <dgm:pt modelId="{7939979B-E89A-4899-8498-5177E8FB85A9}" type="pres">
      <dgm:prSet presAssocID="{A2BCD0D5-C1EE-4267-B4C5-99DA2B52769B}" presName="diagram" presStyleCnt="0">
        <dgm:presLayoutVars>
          <dgm:dir/>
          <dgm:resizeHandles val="exact"/>
        </dgm:presLayoutVars>
      </dgm:prSet>
      <dgm:spPr/>
    </dgm:pt>
    <dgm:pt modelId="{0E3C2142-D58A-4340-8D35-1BA58901C10F}" type="pres">
      <dgm:prSet presAssocID="{8077E648-4E12-4AF2-923D-EB43034E847B}" presName="node" presStyleLbl="node1" presStyleIdx="0" presStyleCnt="4">
        <dgm:presLayoutVars>
          <dgm:bulletEnabled val="1"/>
        </dgm:presLayoutVars>
      </dgm:prSet>
      <dgm:spPr/>
    </dgm:pt>
    <dgm:pt modelId="{5AD114C2-0DB4-450A-933F-C888366EA09F}" type="pres">
      <dgm:prSet presAssocID="{65436FF0-B506-4447-A452-F5D1BB852264}" presName="sibTrans" presStyleCnt="0"/>
      <dgm:spPr/>
    </dgm:pt>
    <dgm:pt modelId="{15C49C2A-DD3F-45E2-8C80-A5DA888D00A3}" type="pres">
      <dgm:prSet presAssocID="{CAA06DCB-2CF9-4142-ABF7-E2D15FDA3B6F}" presName="node" presStyleLbl="node1" presStyleIdx="1" presStyleCnt="4">
        <dgm:presLayoutVars>
          <dgm:bulletEnabled val="1"/>
        </dgm:presLayoutVars>
      </dgm:prSet>
      <dgm:spPr/>
    </dgm:pt>
    <dgm:pt modelId="{8BCA77DD-EC69-4AA2-AA53-0754CBACD784}" type="pres">
      <dgm:prSet presAssocID="{C99412BC-CD9C-4209-8796-AFE93E9EA6C1}" presName="sibTrans" presStyleCnt="0"/>
      <dgm:spPr/>
    </dgm:pt>
    <dgm:pt modelId="{F41159E9-D885-49CD-A8B6-C4928AF48823}" type="pres">
      <dgm:prSet presAssocID="{4603CCEC-4C12-4317-AA54-CDAA7D6A391E}" presName="node" presStyleLbl="node1" presStyleIdx="2" presStyleCnt="4">
        <dgm:presLayoutVars>
          <dgm:bulletEnabled val="1"/>
        </dgm:presLayoutVars>
      </dgm:prSet>
      <dgm:spPr/>
    </dgm:pt>
    <dgm:pt modelId="{6299B28D-24E6-465D-B144-6C9507E79A21}" type="pres">
      <dgm:prSet presAssocID="{B01107BD-C0F0-4685-9FD1-A897923D8D9C}" presName="sibTrans" presStyleCnt="0"/>
      <dgm:spPr/>
    </dgm:pt>
    <dgm:pt modelId="{E24366C9-8ADF-4C6C-A404-93FA1CE0920D}" type="pres">
      <dgm:prSet presAssocID="{5B69A326-24B1-472A-83F4-0141574D45C0}" presName="node" presStyleLbl="node1" presStyleIdx="3" presStyleCnt="4">
        <dgm:presLayoutVars>
          <dgm:bulletEnabled val="1"/>
        </dgm:presLayoutVars>
      </dgm:prSet>
      <dgm:spPr/>
    </dgm:pt>
  </dgm:ptLst>
  <dgm:cxnLst>
    <dgm:cxn modelId="{52A0665A-05DA-45D6-9D71-EF97039B588A}" type="presOf" srcId="{8077E648-4E12-4AF2-923D-EB43034E847B}" destId="{0E3C2142-D58A-4340-8D35-1BA58901C10F}" srcOrd="0" destOrd="0" presId="urn:microsoft.com/office/officeart/2005/8/layout/default"/>
    <dgm:cxn modelId="{9E223DAA-BAC6-47F4-A538-E03DF2AF6D8D}" srcId="{A2BCD0D5-C1EE-4267-B4C5-99DA2B52769B}" destId="{4603CCEC-4C12-4317-AA54-CDAA7D6A391E}" srcOrd="2" destOrd="0" parTransId="{2F2793DC-A5F6-47B8-9D3A-8B5246EA96C2}" sibTransId="{B01107BD-C0F0-4685-9FD1-A897923D8D9C}"/>
    <dgm:cxn modelId="{4A401175-49D8-40BF-826A-2DF377B1E787}" srcId="{A2BCD0D5-C1EE-4267-B4C5-99DA2B52769B}" destId="{8077E648-4E12-4AF2-923D-EB43034E847B}" srcOrd="0" destOrd="0" parTransId="{490F97FF-1D7A-4A38-8F10-1C28076D9C8D}" sibTransId="{65436FF0-B506-4447-A452-F5D1BB852264}"/>
    <dgm:cxn modelId="{38FD17AF-70E7-4507-BC51-608390D80574}" type="presOf" srcId="{5B69A326-24B1-472A-83F4-0141574D45C0}" destId="{E24366C9-8ADF-4C6C-A404-93FA1CE0920D}" srcOrd="0" destOrd="0" presId="urn:microsoft.com/office/officeart/2005/8/layout/default"/>
    <dgm:cxn modelId="{63D8065C-DA7B-456B-B007-66EC3D616A86}" type="presOf" srcId="{4603CCEC-4C12-4317-AA54-CDAA7D6A391E}" destId="{F41159E9-D885-49CD-A8B6-C4928AF48823}" srcOrd="0" destOrd="0" presId="urn:microsoft.com/office/officeart/2005/8/layout/default"/>
    <dgm:cxn modelId="{B6F0CC20-DBFF-4614-9917-23F1119A84EA}" type="presOf" srcId="{A2BCD0D5-C1EE-4267-B4C5-99DA2B52769B}" destId="{7939979B-E89A-4899-8498-5177E8FB85A9}" srcOrd="0" destOrd="0" presId="urn:microsoft.com/office/officeart/2005/8/layout/default"/>
    <dgm:cxn modelId="{BA030971-0819-4197-AA62-6C0B50BC6DE4}" type="presOf" srcId="{CAA06DCB-2CF9-4142-ABF7-E2D15FDA3B6F}" destId="{15C49C2A-DD3F-45E2-8C80-A5DA888D00A3}" srcOrd="0" destOrd="0" presId="urn:microsoft.com/office/officeart/2005/8/layout/default"/>
    <dgm:cxn modelId="{597157F7-BC80-44C1-B899-34473D7AE4A9}" srcId="{A2BCD0D5-C1EE-4267-B4C5-99DA2B52769B}" destId="{CAA06DCB-2CF9-4142-ABF7-E2D15FDA3B6F}" srcOrd="1" destOrd="0" parTransId="{A9B971D4-4CF9-4F8F-BBD9-11B6EDBCA88E}" sibTransId="{C99412BC-CD9C-4209-8796-AFE93E9EA6C1}"/>
    <dgm:cxn modelId="{83ADF480-1E96-4F92-9C35-AE4F14CA81A9}" srcId="{A2BCD0D5-C1EE-4267-B4C5-99DA2B52769B}" destId="{5B69A326-24B1-472A-83F4-0141574D45C0}" srcOrd="3" destOrd="0" parTransId="{BC0C8467-C128-443E-98A0-3D45F9C09B1B}" sibTransId="{8C831F8F-4A0F-47C1-8DEF-9B29498B33A3}"/>
    <dgm:cxn modelId="{44022045-47A1-4C97-ABAB-B270FE57475C}" type="presParOf" srcId="{7939979B-E89A-4899-8498-5177E8FB85A9}" destId="{0E3C2142-D58A-4340-8D35-1BA58901C10F}" srcOrd="0" destOrd="0" presId="urn:microsoft.com/office/officeart/2005/8/layout/default"/>
    <dgm:cxn modelId="{648C5583-2285-4E16-A66F-4AAC8CEC919C}" type="presParOf" srcId="{7939979B-E89A-4899-8498-5177E8FB85A9}" destId="{5AD114C2-0DB4-450A-933F-C888366EA09F}" srcOrd="1" destOrd="0" presId="urn:microsoft.com/office/officeart/2005/8/layout/default"/>
    <dgm:cxn modelId="{8B7424D0-2DA6-438D-8D71-B1DC47566B82}" type="presParOf" srcId="{7939979B-E89A-4899-8498-5177E8FB85A9}" destId="{15C49C2A-DD3F-45E2-8C80-A5DA888D00A3}" srcOrd="2" destOrd="0" presId="urn:microsoft.com/office/officeart/2005/8/layout/default"/>
    <dgm:cxn modelId="{36FBC68D-663E-4E69-BB5F-1EA938A5CFA0}" type="presParOf" srcId="{7939979B-E89A-4899-8498-5177E8FB85A9}" destId="{8BCA77DD-EC69-4AA2-AA53-0754CBACD784}" srcOrd="3" destOrd="0" presId="urn:microsoft.com/office/officeart/2005/8/layout/default"/>
    <dgm:cxn modelId="{CB9FEAB9-B4EB-4C2F-B5CE-FCE87C032CD4}" type="presParOf" srcId="{7939979B-E89A-4899-8498-5177E8FB85A9}" destId="{F41159E9-D885-49CD-A8B6-C4928AF48823}" srcOrd="4" destOrd="0" presId="urn:microsoft.com/office/officeart/2005/8/layout/default"/>
    <dgm:cxn modelId="{E9022F4E-5D14-4B65-AB8C-47EF04527C63}" type="presParOf" srcId="{7939979B-E89A-4899-8498-5177E8FB85A9}" destId="{6299B28D-24E6-465D-B144-6C9507E79A21}" srcOrd="5" destOrd="0" presId="urn:microsoft.com/office/officeart/2005/8/layout/default"/>
    <dgm:cxn modelId="{17C48C9A-7B47-4A29-B8D6-F02E8B2F912D}" type="presParOf" srcId="{7939979B-E89A-4899-8498-5177E8FB85A9}" destId="{E24366C9-8ADF-4C6C-A404-93FA1CE0920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C2142-D58A-4340-8D35-1BA58901C10F}">
      <dsp:nvSpPr>
        <dsp:cNvPr id="0" name=""/>
        <dsp:cNvSpPr/>
      </dsp:nvSpPr>
      <dsp:spPr>
        <a:xfrm>
          <a:off x="159" y="233392"/>
          <a:ext cx="620559" cy="372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up</a:t>
          </a:r>
          <a:endParaRPr lang="el-GR" sz="1600" kern="1200" dirty="0"/>
        </a:p>
      </dsp:txBody>
      <dsp:txXfrm>
        <a:off x="159" y="233392"/>
        <a:ext cx="620559" cy="372335"/>
      </dsp:txXfrm>
    </dsp:sp>
    <dsp:sp modelId="{15C49C2A-DD3F-45E2-8C80-A5DA888D00A3}">
      <dsp:nvSpPr>
        <dsp:cNvPr id="0" name=""/>
        <dsp:cNvSpPr/>
      </dsp:nvSpPr>
      <dsp:spPr>
        <a:xfrm>
          <a:off x="682774" y="233392"/>
          <a:ext cx="620559" cy="372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</a:t>
          </a:r>
          <a:endParaRPr lang="el-GR" sz="1600" kern="1200" dirty="0"/>
        </a:p>
      </dsp:txBody>
      <dsp:txXfrm>
        <a:off x="682774" y="233392"/>
        <a:ext cx="620559" cy="372335"/>
      </dsp:txXfrm>
    </dsp:sp>
    <dsp:sp modelId="{F41159E9-D885-49CD-A8B6-C4928AF48823}">
      <dsp:nvSpPr>
        <dsp:cNvPr id="0" name=""/>
        <dsp:cNvSpPr/>
      </dsp:nvSpPr>
      <dsp:spPr>
        <a:xfrm>
          <a:off x="159" y="667784"/>
          <a:ext cx="620559" cy="372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left</a:t>
          </a:r>
          <a:endParaRPr lang="el-GR" sz="1600" kern="1200" dirty="0"/>
        </a:p>
      </dsp:txBody>
      <dsp:txXfrm>
        <a:off x="159" y="667784"/>
        <a:ext cx="620559" cy="372335"/>
      </dsp:txXfrm>
    </dsp:sp>
    <dsp:sp modelId="{E24366C9-8ADF-4C6C-A404-93FA1CE0920D}">
      <dsp:nvSpPr>
        <dsp:cNvPr id="0" name=""/>
        <dsp:cNvSpPr/>
      </dsp:nvSpPr>
      <dsp:spPr>
        <a:xfrm>
          <a:off x="682774" y="667784"/>
          <a:ext cx="620559" cy="372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right</a:t>
          </a:r>
          <a:endParaRPr lang="el-GR" sz="1600" kern="1200" dirty="0"/>
        </a:p>
      </dsp:txBody>
      <dsp:txXfrm>
        <a:off x="682774" y="667784"/>
        <a:ext cx="620559" cy="372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9111D2F-702E-4462-88A8-49DE99D962FD}" type="slidenum">
              <a:t>‹#›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9744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A3E6893-13E5-413C-BA78-02460F03F8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63F4B5-8626-4689-9BBC-DEC4565167D2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FA44C6-F730-46D7-AFD3-8CF5EB8E3C58}" type="slidenum">
              <a:t>2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193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913248-D066-4001-8045-026B9568AFA3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829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E2311A-90A5-4AA4-B048-499DB7B32C8D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244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A1CE40-F628-4F46-AC5B-AD087D4322ED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79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CF9998-1EB6-4FA7-A419-694487D93C6C}" type="slidenum">
              <a:t>7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608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3E6893-13E5-413C-BA78-02460F03F815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0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6C4F2-1AFC-4E78-BB7D-4068BE6B3DAC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9D7D0-4F37-40FD-87F1-5EA019FE5C5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7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A32B3-4370-412A-80F0-760D838152D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87760-BA8B-49F2-B2DB-070EB64C7670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1956-7E8E-4F86-BF53-D20C0A0E2A6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9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9A1C8-0629-4302-97C4-DDEB0A7AA30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2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383A1-8804-4327-97F1-7028230C5AD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67943-EEC4-403C-B840-01899020A5A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8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4A047-FC17-4E14-B924-A099A381C24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1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A535E7-7963-4845-8975-2994079C4D7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0ACC9-B6C0-40D2-B803-9A7CDB93131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7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EE840-1586-4087-828D-840664BFD7F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DC1CD-36CB-4722-B91F-991475BDD276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EC03F-DE8E-4BF1-A956-CDCBBE8A12E3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3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84FF1-D78E-47A9-B206-E955D4F0671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A45DD7-7CCC-416B-9042-8C6CEFE55F5F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1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BDFA62-0B38-410C-B639-685DD13777D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D8E0D-5182-4FF9-A9A8-35F5DE9E3C4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55C8E-B3FD-4D72-80E4-F4BA2ED4B8D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1A84A2-33A8-41FF-B713-3F88D5DB2E6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FBA45B2C-0CEF-4A8F-BFBC-AD2E6FB2D207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27763107-B2F1-4ECB-95D5-950EC6DE54AA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spc="-85">
                <a:latin typeface="Adobe Heiti Std R" pitchFamily="34"/>
              </a:rPr>
              <a:t>Shimmer IMU sensors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2736000" y="6696000"/>
            <a:ext cx="8568000" cy="982440"/>
          </a:xfrm>
        </p:spPr>
        <p:txBody>
          <a:bodyPr vert="horz" anchor="ctr"/>
          <a:lstStyle/>
          <a:p>
            <a:pPr lvl="0" algn="ctr"/>
            <a:r>
              <a:rPr lang="de-DE" sz="2000" spc="-170"/>
              <a:t>Ευαγγελία Αθανασακη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rPr lang="de-DE" smtClean="0"/>
              <a:t>1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86664" y="6028341"/>
            <a:ext cx="42482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here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is the centroid of the cluster and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is an observation</a:t>
            </a:r>
            <a:endParaRPr lang="el-GR" sz="2000" dirty="0">
              <a:solidFill>
                <a:schemeClr val="tx1">
                  <a:lumMod val="85000"/>
                  <a:lumOff val="15000"/>
                </a:schemeClr>
              </a:solidFill>
              <a:cs typeface="Angsana New" panose="02020603050405020304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10</a:t>
            </a:fld>
            <a:r>
              <a:rPr lang="el-GR" smtClean="0"/>
              <a:t> /</a:t>
            </a:r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868141" y="1751700"/>
            <a:ext cx="4376326" cy="1323439"/>
            <a:chOff x="2113471" y="1086928"/>
            <a:chExt cx="4376326" cy="1323439"/>
          </a:xfrm>
        </p:grpSpPr>
        <p:sp>
          <p:nvSpPr>
            <p:cNvPr id="3" name="TextBox 2"/>
            <p:cNvSpPr txBox="1"/>
            <p:nvPr/>
          </p:nvSpPr>
          <p:spPr>
            <a:xfrm>
              <a:off x="2113471" y="1086928"/>
              <a:ext cx="92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Kmean</a:t>
              </a:r>
              <a:r>
                <a:rPr lang="en-US" dirty="0" err="1"/>
                <a:t>s</a:t>
              </a:r>
              <a:endParaRPr lang="el-GR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13471" y="1456260"/>
              <a:ext cx="437632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Parameters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Dataset:  </a:t>
              </a:r>
              <a:r>
                <a:rPr lang="en-US" sz="1400" dirty="0" smtClean="0"/>
                <a:t>28</a:t>
              </a:r>
              <a:r>
                <a:rPr lang="en-US" sz="1400" dirty="0"/>
                <a:t> </a:t>
              </a:r>
              <a:r>
                <a:rPr lang="en-US" sz="1400" dirty="0" smtClean="0"/>
                <a:t>observations by 36 features </a:t>
              </a:r>
              <a:r>
                <a:rPr lang="en-US" sz="1400" dirty="0" smtClean="0"/>
                <a:t>matrix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k=4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Distance metric: </a:t>
              </a:r>
              <a:r>
                <a:rPr lang="en-US" sz="1400" dirty="0" err="1" smtClean="0"/>
                <a:t>cityblock</a:t>
              </a:r>
              <a:endParaRPr lang="en-US" sz="14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141" y="4448042"/>
            <a:ext cx="5396744" cy="1707356"/>
            <a:chOff x="1751402" y="3433313"/>
            <a:chExt cx="5396744" cy="170735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647" y="4717398"/>
              <a:ext cx="4635499" cy="42327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1751402" y="3433313"/>
              <a:ext cx="4976875" cy="1457621"/>
              <a:chOff x="1751402" y="3433313"/>
              <a:chExt cx="4976875" cy="145762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647" y="4153483"/>
                <a:ext cx="1964103" cy="737451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1751402" y="3433313"/>
                <a:ext cx="4976875" cy="954107"/>
                <a:chOff x="1751402" y="3433313"/>
                <a:chExt cx="4976875" cy="95410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751402" y="3433313"/>
                  <a:ext cx="497687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u="sng" dirty="0" smtClean="0"/>
                    <a:t>Why </a:t>
                  </a:r>
                  <a:r>
                    <a:rPr lang="en-US" sz="1400" u="sng" dirty="0" err="1" smtClean="0"/>
                    <a:t>Cityblock</a:t>
                  </a:r>
                  <a:r>
                    <a:rPr lang="en-US" sz="1400" u="sng" dirty="0" smtClean="0"/>
                    <a:t>?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Is </a:t>
                  </a:r>
                  <a:r>
                    <a:rPr lang="en-US" sz="1400" dirty="0" smtClean="0"/>
                    <a:t>better in calculating distances in more than two dimensions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Defined on </a:t>
                  </a:r>
                </a:p>
                <a:p>
                  <a:endParaRPr lang="en-US" sz="1400" dirty="0" smtClean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0686" y="4023220"/>
                  <a:ext cx="234952" cy="26259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CLUSTER ANALYSIS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0226" y="5300542"/>
            <a:ext cx="174759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 </a:t>
            </a:r>
            <a:r>
              <a:rPr lang="en-US" sz="20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 1,2,…,36 features</a:t>
            </a:r>
            <a:endParaRPr lang="el-GR" sz="2000" dirty="0">
              <a:solidFill>
                <a:schemeClr val="tx1">
                  <a:lumMod val="85000"/>
                  <a:lumOff val="15000"/>
                </a:schemeClr>
              </a:solidFill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2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11</a:t>
            </a:fld>
            <a:r>
              <a:rPr lang="el-GR" smtClean="0"/>
              <a:t> /</a:t>
            </a:r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2" y="2727387"/>
            <a:ext cx="1078813" cy="1050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65" y="2824937"/>
            <a:ext cx="1078813" cy="105048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438275" y="3252628"/>
            <a:ext cx="342900" cy="195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ight Arrow 7"/>
          <p:cNvSpPr/>
          <p:nvPr/>
        </p:nvSpPr>
        <p:spPr>
          <a:xfrm rot="20087102">
            <a:off x="3012347" y="3042807"/>
            <a:ext cx="513975" cy="207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ight Arrow 8"/>
          <p:cNvSpPr/>
          <p:nvPr/>
        </p:nvSpPr>
        <p:spPr>
          <a:xfrm rot="1432135">
            <a:off x="3012060" y="3445282"/>
            <a:ext cx="513975" cy="207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2" name="Group 11"/>
          <p:cNvGrpSpPr/>
          <p:nvPr/>
        </p:nvGrpSpPr>
        <p:grpSpPr>
          <a:xfrm>
            <a:off x="3582394" y="2225306"/>
            <a:ext cx="1088559" cy="1004161"/>
            <a:chOff x="3881887" y="887862"/>
            <a:chExt cx="3175687" cy="38382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887" y="887862"/>
              <a:ext cx="3174100" cy="31741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03"/>
            <a:stretch/>
          </p:blipFill>
          <p:spPr>
            <a:xfrm>
              <a:off x="3883474" y="2824937"/>
              <a:ext cx="3174100" cy="190120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94" y="3562480"/>
            <a:ext cx="1088015" cy="83040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907942" y="2629834"/>
            <a:ext cx="342900" cy="195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931677394"/>
              </p:ext>
            </p:extLst>
          </p:nvPr>
        </p:nvGraphicFramePr>
        <p:xfrm>
          <a:off x="5373532" y="2090628"/>
          <a:ext cx="1303494" cy="127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9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12</a:t>
            </a:fld>
            <a:r>
              <a:rPr lang="el-GR" smtClean="0"/>
              <a:t> /</a:t>
            </a:r>
            <a:endParaRPr lang="el-GR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2983" y="1786855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 success 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729500" y="2315361"/>
            <a:ext cx="447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Cross-validation (7 </a:t>
            </a:r>
            <a:r>
              <a:rPr lang="en-US" sz="1400" dirty="0" smtClean="0"/>
              <a:t>different training/testing sets) came up </a:t>
            </a:r>
          </a:p>
          <a:p>
            <a:r>
              <a:rPr lang="en-US" sz="1400" dirty="0" smtClean="0"/>
              <a:t>with 100% success on characterizing hand movements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6340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712000" cy="995040"/>
          </a:xfrm>
        </p:spPr>
        <p:txBody>
          <a:bodyPr>
            <a:spAutoFit/>
          </a:bodyPr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2</a:t>
            </a:fld>
            <a:r>
              <a:rPr lang="de-DE" smtClean="0"/>
              <a:t> /</a:t>
            </a:r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5" y="1801534"/>
            <a:ext cx="4314338" cy="38703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62695" y="5671858"/>
            <a:ext cx="5706337" cy="1046441"/>
            <a:chOff x="514245" y="5166324"/>
            <a:chExt cx="5706337" cy="1046441"/>
          </a:xfrm>
        </p:grpSpPr>
        <p:sp>
          <p:nvSpPr>
            <p:cNvPr id="4" name="TextBox 3"/>
            <p:cNvSpPr txBox="1"/>
            <p:nvPr/>
          </p:nvSpPr>
          <p:spPr>
            <a:xfrm>
              <a:off x="514245" y="5166324"/>
              <a:ext cx="2864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Sensors included in each device: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9667" y="5474101"/>
              <a:ext cx="49809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Accelerometer (3D), measures changes in velocity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Gyroscope (3D),  measures angular velocity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Magnetometer (3D), measures strength of the magnetic field</a:t>
              </a:r>
              <a:endParaRPr lang="el-GR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2695" y="1713902"/>
            <a:ext cx="1745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Shimmer Device: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6" y="2271609"/>
            <a:ext cx="3640806" cy="2348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 dirty="0"/>
              <a:t>ACCELEROMETER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3</a:t>
            </a:fld>
            <a:r>
              <a:rPr lang="de-DE" smtClean="0"/>
              <a:t> /</a:t>
            </a:r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0" y="3601393"/>
            <a:ext cx="4144143" cy="3910681"/>
            <a:chOff x="39598" y="3104312"/>
            <a:chExt cx="4576173" cy="43608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98" y="3104312"/>
              <a:ext cx="4310721" cy="411868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8075" y="7156321"/>
              <a:ext cx="4387696" cy="30888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3. </a:t>
              </a:r>
              <a:r>
                <a:rPr lang="en-US" sz="1200" i="1" dirty="0" err="1" smtClean="0"/>
                <a:t>Uni</a:t>
              </a:r>
              <a:r>
                <a:rPr lang="en-US" sz="1200" i="1" dirty="0" smtClean="0"/>
                <a:t>-axial </a:t>
              </a:r>
              <a:r>
                <a:rPr lang="en-US" sz="1200" i="1" dirty="0"/>
                <a:t>magnetometer attached to a leg segment </a:t>
              </a:r>
              <a:endParaRPr lang="el-GR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608748"/>
            <a:ext cx="6145810" cy="1988914"/>
            <a:chOff x="0" y="1608748"/>
            <a:chExt cx="6145810" cy="19889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08748"/>
              <a:ext cx="6145810" cy="188375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95103" y="3320663"/>
              <a:ext cx="2273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2. total acceleration </a:t>
              </a:r>
              <a:r>
                <a:rPr lang="en-US" sz="1200" i="1" dirty="0" err="1" smtClean="0"/>
                <a:t>vextor</a:t>
              </a:r>
              <a:endParaRPr lang="el-GR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38130" y="98896"/>
            <a:ext cx="3382456" cy="3072062"/>
            <a:chOff x="7227360" y="300960"/>
            <a:chExt cx="2822824" cy="2593291"/>
          </a:xfrm>
        </p:grpSpPr>
        <p:sp>
          <p:nvSpPr>
            <p:cNvPr id="13" name="TextBox 12"/>
            <p:cNvSpPr txBox="1"/>
            <p:nvPr/>
          </p:nvSpPr>
          <p:spPr>
            <a:xfrm>
              <a:off x="7227360" y="2617252"/>
              <a:ext cx="282282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1. Shimmer3 </a:t>
              </a:r>
              <a:r>
                <a:rPr lang="en-US" sz="1200" i="1" dirty="0"/>
                <a:t>default axis directions </a:t>
              </a:r>
              <a:endParaRPr lang="el-GR" sz="12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7360" y="300960"/>
              <a:ext cx="2447369" cy="23162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GYROSCOPE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4</a:t>
            </a:fld>
            <a:r>
              <a:rPr lang="de-DE" smtClean="0"/>
              <a:t> /</a:t>
            </a:r>
            <a:endParaRPr lang="de-DE"/>
          </a:p>
        </p:txBody>
      </p:sp>
      <p:grpSp>
        <p:nvGrpSpPr>
          <p:cNvPr id="15" name="Group 14"/>
          <p:cNvGrpSpPr/>
          <p:nvPr/>
        </p:nvGrpSpPr>
        <p:grpSpPr>
          <a:xfrm>
            <a:off x="0" y="3578085"/>
            <a:ext cx="10080625" cy="3981590"/>
            <a:chOff x="107507" y="3409810"/>
            <a:chExt cx="10080625" cy="398159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7" y="3409810"/>
              <a:ext cx="10080625" cy="388951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07507" y="7114401"/>
              <a:ext cx="5038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r>
                <a:rPr lang="en-US" sz="1200" i="1" dirty="0"/>
                <a:t>Figure 3. </a:t>
              </a:r>
              <a:r>
                <a:rPr lang="en-US" sz="1200" i="1" dirty="0" err="1" smtClean="0"/>
                <a:t>Uni</a:t>
              </a:r>
              <a:r>
                <a:rPr lang="en-US" sz="1200" i="1" dirty="0" smtClean="0"/>
                <a:t>-axial </a:t>
              </a:r>
              <a:r>
                <a:rPr lang="en-US" sz="1200" i="1" dirty="0"/>
                <a:t>rate gyroscope attached to a rotating plate </a:t>
              </a:r>
              <a:endParaRPr lang="el-GR" sz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359" y="104775"/>
            <a:ext cx="3382457" cy="2839123"/>
            <a:chOff x="7227359" y="104775"/>
            <a:chExt cx="3382457" cy="2839123"/>
          </a:xfrm>
        </p:grpSpPr>
        <p:pic>
          <p:nvPicPr>
            <p:cNvPr id="18" name="Picture 1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7359" y="104775"/>
              <a:ext cx="2707215" cy="251098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227360" y="2615760"/>
              <a:ext cx="3382456" cy="3281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1. Shimmer3 </a:t>
              </a:r>
              <a:r>
                <a:rPr lang="en-US" sz="1200" i="1" dirty="0"/>
                <a:t>default axis directions </a:t>
              </a:r>
              <a:endParaRPr lang="el-GR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496" y="1643607"/>
            <a:ext cx="3526750" cy="1854350"/>
            <a:chOff x="2092799" y="4294714"/>
            <a:chExt cx="3526750" cy="1854350"/>
          </a:xfrm>
        </p:grpSpPr>
        <p:grpSp>
          <p:nvGrpSpPr>
            <p:cNvPr id="21" name="Group 20"/>
            <p:cNvGrpSpPr/>
            <p:nvPr/>
          </p:nvGrpSpPr>
          <p:grpSpPr>
            <a:xfrm>
              <a:off x="2092799" y="4294714"/>
              <a:ext cx="3526750" cy="1598213"/>
              <a:chOff x="2092799" y="4294714"/>
              <a:chExt cx="3526750" cy="159821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092799" y="4816822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i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endParaRPr lang="el-GR" sz="2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655723" y="4381589"/>
                <a:ext cx="1143153" cy="1352550"/>
                <a:chOff x="2655723" y="4381589"/>
                <a:chExt cx="1143153" cy="1352550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6228" y="4429214"/>
                  <a:ext cx="276225" cy="125730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55723" y="4381589"/>
                  <a:ext cx="304800" cy="1352550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2847975" y="4419600"/>
                  <a:ext cx="95090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endParaRPr lang="en-US" sz="2400" i="1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=</a:t>
                  </a: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endParaRPr lang="el-GR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072058" y="4558099"/>
                  <a:ext cx="334276" cy="1093366"/>
                  <a:chOff x="3072058" y="4558099"/>
                  <a:chExt cx="334276" cy="1093366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072058" y="4909155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072058" y="52821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3800686" y="4294714"/>
                <a:ext cx="1818863" cy="1598213"/>
                <a:chOff x="4128605" y="4142601"/>
                <a:chExt cx="1818863" cy="1598213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4267200" y="4142601"/>
                  <a:ext cx="1680268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l-GR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 </a:t>
                  </a:r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l-G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5319958" y="4380748"/>
                  <a:ext cx="353326" cy="1360066"/>
                  <a:chOff x="3053008" y="4558099"/>
                  <a:chExt cx="353326" cy="1360066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053008" y="5052030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072058" y="55488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8605" y="4200614"/>
                  <a:ext cx="209550" cy="1533525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95068" y="4197764"/>
                  <a:ext cx="152400" cy="1543050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TextBox 21"/>
            <p:cNvSpPr txBox="1"/>
            <p:nvPr/>
          </p:nvSpPr>
          <p:spPr>
            <a:xfrm>
              <a:off x="2847975" y="5872065"/>
              <a:ext cx="222349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2. </a:t>
              </a:r>
              <a:r>
                <a:rPr lang="en-US" sz="1200" dirty="0" smtClean="0"/>
                <a:t>tri-axial</a:t>
              </a:r>
              <a:r>
                <a:rPr lang="el-GR" sz="1200" dirty="0" smtClean="0"/>
                <a:t> </a:t>
              </a:r>
              <a:r>
                <a:rPr lang="en-US" sz="1200" dirty="0" smtClean="0"/>
                <a:t>gyroscope rate</a:t>
              </a:r>
              <a:endParaRPr lang="el-GR" sz="12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MAGNETOMETER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5</a:t>
            </a:fld>
            <a:r>
              <a:rPr lang="de-DE" smtClean="0"/>
              <a:t> /</a:t>
            </a:r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538755" y="1686401"/>
            <a:ext cx="3544383" cy="1854350"/>
            <a:chOff x="2092799" y="4294714"/>
            <a:chExt cx="3544383" cy="1854350"/>
          </a:xfrm>
        </p:grpSpPr>
        <p:grpSp>
          <p:nvGrpSpPr>
            <p:cNvPr id="33" name="Group 32"/>
            <p:cNvGrpSpPr/>
            <p:nvPr/>
          </p:nvGrpSpPr>
          <p:grpSpPr>
            <a:xfrm>
              <a:off x="2092799" y="4294714"/>
              <a:ext cx="3544383" cy="1598213"/>
              <a:chOff x="2092799" y="4294714"/>
              <a:chExt cx="3544383" cy="159821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092799" y="4816822"/>
                <a:ext cx="705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endParaRPr lang="el-GR" sz="2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655723" y="4381589"/>
                <a:ext cx="1159183" cy="1352550"/>
                <a:chOff x="2655723" y="4381589"/>
                <a:chExt cx="1159183" cy="1352550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6228" y="4429214"/>
                  <a:ext cx="276225" cy="1257300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5723" y="4381589"/>
                  <a:ext cx="304800" cy="1352550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2847975" y="4419600"/>
                  <a:ext cx="96693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=</a:t>
                  </a: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endParaRPr lang="el-GR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3072058" y="4558099"/>
                  <a:ext cx="334276" cy="1093366"/>
                  <a:chOff x="3072058" y="4558099"/>
                  <a:chExt cx="334276" cy="1093366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072058" y="4909155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072058" y="52821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3800686" y="4294714"/>
                <a:ext cx="1836496" cy="1598213"/>
                <a:chOff x="4128605" y="4142601"/>
                <a:chExt cx="1836496" cy="1598213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4267200" y="4142601"/>
                  <a:ext cx="1697901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l-GR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 </a:t>
                  </a:r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l-G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5358058" y="4380748"/>
                  <a:ext cx="353326" cy="1360066"/>
                  <a:chOff x="3091108" y="4558099"/>
                  <a:chExt cx="353326" cy="1360066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29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091108" y="5052030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110158" y="55488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8605" y="4200614"/>
                  <a:ext cx="209550" cy="1533525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95068" y="4197764"/>
                  <a:ext cx="152400" cy="1543050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TextBox 33"/>
            <p:cNvSpPr txBox="1"/>
            <p:nvPr/>
          </p:nvSpPr>
          <p:spPr>
            <a:xfrm>
              <a:off x="2847975" y="5872065"/>
              <a:ext cx="24869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2. </a:t>
              </a:r>
              <a:r>
                <a:rPr lang="en-US" sz="1200" dirty="0" smtClean="0"/>
                <a:t>tri-axial</a:t>
              </a:r>
              <a:r>
                <a:rPr lang="el-GR" sz="1200" dirty="0" smtClean="0"/>
                <a:t> </a:t>
              </a:r>
              <a:r>
                <a:rPr lang="en-US" sz="1200" dirty="0" smtClean="0"/>
                <a:t>magnetometer rate</a:t>
              </a:r>
              <a:endParaRPr lang="el-GR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17760" y="300960"/>
            <a:ext cx="3382456" cy="3127126"/>
            <a:chOff x="6617760" y="300960"/>
            <a:chExt cx="3382456" cy="3127126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7760" y="300960"/>
              <a:ext cx="3022129" cy="287504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6617760" y="3099948"/>
              <a:ext cx="3382456" cy="3281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1. Shimmer3 </a:t>
              </a:r>
              <a:r>
                <a:rPr lang="en-US" sz="1200" i="1" dirty="0"/>
                <a:t>default axis directions </a:t>
              </a:r>
              <a:endParaRPr lang="el-GR" sz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8676" y="3656645"/>
            <a:ext cx="5082009" cy="355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00" y="1563480"/>
            <a:ext cx="2306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output </a:t>
            </a:r>
            <a:r>
              <a:rPr lang="en-US" sz="1400" dirty="0" smtClean="0"/>
              <a:t>for</a:t>
            </a:r>
            <a:r>
              <a:rPr lang="el-GR" sz="1400" dirty="0" smtClean="0"/>
              <a:t> </a:t>
            </a:r>
            <a:r>
              <a:rPr lang="en-US" sz="1400" dirty="0" smtClean="0"/>
              <a:t>each sensor is</a:t>
            </a:r>
            <a:endParaRPr lang="en-US" sz="14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5394" y="2025145"/>
            <a:ext cx="15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</a:t>
            </a:r>
            <a:r>
              <a:rPr lang="en-US" dirty="0" smtClean="0"/>
              <a:t> = Kr</a:t>
            </a:r>
            <a:r>
              <a:rPr lang="en-US" u="sng" dirty="0" smtClean="0"/>
              <a:t>u</a:t>
            </a:r>
            <a:r>
              <a:rPr lang="en-US" dirty="0" smtClean="0"/>
              <a:t> + </a:t>
            </a:r>
            <a:r>
              <a:rPr lang="en-US" u="sng" dirty="0" smtClean="0"/>
              <a:t>b</a:t>
            </a:r>
            <a:r>
              <a:rPr lang="en-US" dirty="0" smtClean="0"/>
              <a:t> + </a:t>
            </a:r>
            <a:r>
              <a:rPr lang="en-US" u="sng" dirty="0" smtClean="0"/>
              <a:t>n</a:t>
            </a:r>
            <a:endParaRPr lang="el-GR" u="sng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56687"/>
              </p:ext>
            </p:extLst>
          </p:nvPr>
        </p:nvGraphicFramePr>
        <p:xfrm>
          <a:off x="0" y="5973355"/>
          <a:ext cx="4309199" cy="158632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394357"/>
                <a:gridCol w="3914842"/>
              </a:tblGrid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K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Sensor’s scale factor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r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rotation matrix which defines the actual sensor axes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u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sensed phenomenon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b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offset bias vector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n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noise vector </a:t>
                      </a:r>
                      <a:endParaRPr lang="el-GR" sz="1200" b="0" i="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6</a:t>
            </a:fld>
            <a:r>
              <a:rPr lang="de-DE" dirty="0" smtClean="0"/>
              <a:t> /</a:t>
            </a:r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1766773" y="3067630"/>
            <a:ext cx="6762094" cy="780909"/>
            <a:chOff x="743607" y="3134582"/>
            <a:chExt cx="5865290" cy="719271"/>
          </a:xfrm>
        </p:grpSpPr>
        <p:grpSp>
          <p:nvGrpSpPr>
            <p:cNvPr id="26" name="Group 25"/>
            <p:cNvGrpSpPr/>
            <p:nvPr/>
          </p:nvGrpSpPr>
          <p:grpSpPr>
            <a:xfrm>
              <a:off x="743607" y="3134582"/>
              <a:ext cx="5865290" cy="719271"/>
              <a:chOff x="534685" y="2711963"/>
              <a:chExt cx="5865290" cy="719271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4685" y="2733322"/>
                <a:ext cx="1019175" cy="67627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8279" y="2813782"/>
                <a:ext cx="904875" cy="56197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3886" y="2740341"/>
                <a:ext cx="1343025" cy="66675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9069" y="2783534"/>
                <a:ext cx="1524000" cy="6477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9031" y="2711963"/>
                <a:ext cx="952500" cy="67627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8925" y="2832579"/>
                <a:ext cx="781050" cy="542925"/>
              </a:xfrm>
              <a:prstGeom prst="rect">
                <a:avLst/>
              </a:prstGeom>
            </p:spPr>
          </p:pic>
        </p:grpSp>
        <p:sp>
          <p:nvSpPr>
            <p:cNvPr id="6" name="Cross 5"/>
            <p:cNvSpPr/>
            <p:nvPr/>
          </p:nvSpPr>
          <p:spPr>
            <a:xfrm>
              <a:off x="4942185" y="3451166"/>
              <a:ext cx="145255" cy="145278"/>
            </a:xfrm>
            <a:prstGeom prst="plus">
              <a:avLst>
                <a:gd name="adj" fmla="val 45392"/>
              </a:avLst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Multiply 6"/>
            <p:cNvSpPr/>
            <p:nvPr/>
          </p:nvSpPr>
          <p:spPr>
            <a:xfrm>
              <a:off x="2764937" y="3449856"/>
              <a:ext cx="164116" cy="146588"/>
            </a:xfrm>
            <a:prstGeom prst="mathMultiply">
              <a:avLst>
                <a:gd name="adj1" fmla="val 15099"/>
              </a:avLst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" name="Equal 4"/>
            <p:cNvSpPr/>
            <p:nvPr/>
          </p:nvSpPr>
          <p:spPr>
            <a:xfrm>
              <a:off x="1536720" y="3488105"/>
              <a:ext cx="127776" cy="77107"/>
            </a:xfrm>
            <a:prstGeom prst="mathEqual">
              <a:avLst>
                <a:gd name="adj1" fmla="val 19906"/>
                <a:gd name="adj2" fmla="val 36237"/>
              </a:avLst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chemeClr val="tx1"/>
                </a:solidFill>
              </a:endParaRPr>
            </a:p>
          </p:txBody>
        </p:sp>
        <p:sp>
          <p:nvSpPr>
            <p:cNvPr id="28" name="Multiply 27"/>
            <p:cNvSpPr/>
            <p:nvPr/>
          </p:nvSpPr>
          <p:spPr>
            <a:xfrm>
              <a:off x="4179678" y="3450309"/>
              <a:ext cx="164116" cy="146588"/>
            </a:xfrm>
            <a:prstGeom prst="mathMultiply">
              <a:avLst>
                <a:gd name="adj1" fmla="val 15099"/>
              </a:avLst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9" name="Cross 28"/>
            <p:cNvSpPr/>
            <p:nvPr/>
          </p:nvSpPr>
          <p:spPr>
            <a:xfrm>
              <a:off x="5727194" y="3463164"/>
              <a:ext cx="145255" cy="145278"/>
            </a:xfrm>
            <a:prstGeom prst="plus">
              <a:avLst>
                <a:gd name="adj" fmla="val 45392"/>
              </a:avLst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32548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/>
              <a:t>SOFTWARE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77078"/>
              </p:ext>
            </p:extLst>
          </p:nvPr>
        </p:nvGraphicFramePr>
        <p:xfrm>
          <a:off x="1493597" y="2241618"/>
          <a:ext cx="8522858" cy="2326383"/>
        </p:xfrm>
        <a:graphic>
          <a:graphicData uri="http://schemas.openxmlformats.org/drawingml/2006/table">
            <a:tbl>
              <a:tblPr firstRow="1" bandRow="1"/>
              <a:tblGrid>
                <a:gridCol w="945555"/>
                <a:gridCol w="945555"/>
                <a:gridCol w="945555"/>
                <a:gridCol w="945555"/>
                <a:gridCol w="945555"/>
                <a:gridCol w="945555"/>
                <a:gridCol w="945555"/>
                <a:gridCol w="945555"/>
                <a:gridCol w="958418"/>
              </a:tblGrid>
              <a:tr h="297051"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ACCELEROMETER</a:t>
                      </a:r>
                      <a:endParaRPr lang="en-GB" sz="13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GYROSCOPE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MAGNETOMETER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913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</a:tr>
              <a:tr h="1700193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-0.6381260517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-0.6380077624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-0.5673273650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0.21909503347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0.23075359958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0.27738063488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-0.85463565892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-0.81825331906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-0.79494647771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4.72064493121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4.72026912372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4.79104052609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9.99691863372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10.0087475664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9.93393015842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8.81426530854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8.78964565140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8.69044442106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-1.30603847151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-1.06992021997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-0.83719184135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0.77993576999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0.84110720293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0.91757149411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1.66692154763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1.03991435999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0.55054289646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-1.71018442341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-1.11508475673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-0.85897238112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-0.62348178137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1815" y="1926695"/>
            <a:ext cx="41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we actually get from each device have this format</a:t>
            </a:r>
            <a:endParaRPr lang="el-GR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9379" y="4601775"/>
            <a:ext cx="3221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Units are in International  System of Units</a:t>
            </a:r>
            <a:endParaRPr lang="el-GR" sz="1400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7</a:t>
            </a:fld>
            <a:r>
              <a:rPr lang="de-DE" smtClean="0"/>
              <a:t> /</a:t>
            </a:r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72431"/>
              </p:ext>
            </p:extLst>
          </p:nvPr>
        </p:nvGraphicFramePr>
        <p:xfrm>
          <a:off x="139379" y="2244730"/>
          <a:ext cx="1354218" cy="232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218"/>
              </a:tblGrid>
              <a:tr h="3038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TIMESTAMP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ms</a:t>
                      </a:r>
                      <a:r>
                        <a:rPr lang="en-US" sz="1400" dirty="0" smtClean="0"/>
                        <a:t>)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083">
                <a:tc>
                  <a:txBody>
                    <a:bodyPr/>
                    <a:lstStyle/>
                    <a:p>
                      <a:endParaRPr lang="el-G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38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1024566650390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1044097900390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1063629150390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3954254150390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3973785400390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3993316650390</a:t>
                      </a:r>
                    </a:p>
                    <a:p>
                      <a:endParaRPr lang="el-G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624328" y="2241617"/>
            <a:ext cx="1125592" cy="292388"/>
            <a:chOff x="4598931" y="1650983"/>
            <a:chExt cx="1125592" cy="292388"/>
          </a:xfrm>
        </p:grpSpPr>
        <p:sp>
          <p:nvSpPr>
            <p:cNvPr id="7" name="TextBox 6"/>
            <p:cNvSpPr txBox="1"/>
            <p:nvPr/>
          </p:nvSpPr>
          <p:spPr>
            <a:xfrm>
              <a:off x="4924336" y="1665273"/>
              <a:ext cx="800187" cy="20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2</a:t>
              </a:r>
              <a:endParaRPr lang="el-GR" sz="7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98931" y="1650983"/>
              <a:ext cx="6238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 smtClean="0">
                  <a:ea typeface="Kozuka Gothic Pr6N H" panose="020B0800000000000000" pitchFamily="34" charset="-128"/>
                  <a:cs typeface="Mangal" pitchFamily="2"/>
                </a:rPr>
                <a:t>(m/s  )</a:t>
              </a:r>
              <a:endParaRPr lang="el-GR" sz="13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190445" y="2239333"/>
            <a:ext cx="8901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 smtClean="0">
                <a:ea typeface="Kozuka Gothic Pr6N H" panose="020B0800000000000000" pitchFamily="34" charset="-128"/>
                <a:cs typeface="Mangal" pitchFamily="2"/>
              </a:rPr>
              <a:t>(local flux)</a:t>
            </a:r>
            <a:endParaRPr lang="el-GR" sz="1300" dirty="0"/>
          </a:p>
        </p:txBody>
      </p:sp>
      <p:sp>
        <p:nvSpPr>
          <p:cNvPr id="54" name="TextBox 53"/>
          <p:cNvSpPr txBox="1"/>
          <p:nvPr/>
        </p:nvSpPr>
        <p:spPr>
          <a:xfrm>
            <a:off x="6274241" y="2239333"/>
            <a:ext cx="823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 smtClean="0">
                <a:ea typeface="Kozuka Gothic Pr6N H" panose="020B0800000000000000" pitchFamily="34" charset="-128"/>
                <a:cs typeface="Mangal" pitchFamily="2"/>
              </a:rPr>
              <a:t>(</a:t>
            </a:r>
            <a:r>
              <a:rPr lang="en-GB" sz="1300" dirty="0" err="1" smtClean="0">
                <a:ea typeface="Kozuka Gothic Pr6N H" panose="020B0800000000000000" pitchFamily="34" charset="-128"/>
                <a:cs typeface="Mangal" pitchFamily="2"/>
              </a:rPr>
              <a:t>deg</a:t>
            </a:r>
            <a:r>
              <a:rPr lang="en-GB" sz="1300" dirty="0" smtClean="0">
                <a:ea typeface="Kozuka Gothic Pr6N H" panose="020B0800000000000000" pitchFamily="34" charset="-128"/>
                <a:cs typeface="Mangal" pitchFamily="2"/>
              </a:rPr>
              <a:t>/sec)</a:t>
            </a:r>
            <a:endParaRPr lang="el-GR" sz="13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20410" y="3590488"/>
            <a:ext cx="8818682" cy="187762"/>
            <a:chOff x="493907" y="3590488"/>
            <a:chExt cx="8818682" cy="187762"/>
          </a:xfrm>
        </p:grpSpPr>
        <p:grpSp>
          <p:nvGrpSpPr>
            <p:cNvPr id="4" name="Group 3"/>
            <p:cNvGrpSpPr/>
            <p:nvPr/>
          </p:nvGrpSpPr>
          <p:grpSpPr>
            <a:xfrm>
              <a:off x="1663701" y="3590488"/>
              <a:ext cx="7648888" cy="187762"/>
              <a:chOff x="850737" y="3559565"/>
              <a:chExt cx="8461852" cy="217973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850737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50737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850737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896106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896106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896106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2941475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941475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941475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986844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986844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986844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5032213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032213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032213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077582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077582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77582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7122951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7122951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122951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8168320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8168320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8168320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9266870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9266870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9266870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493907" y="3590488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93907" y="3664333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493907" y="3738179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91797" y="1768461"/>
            <a:ext cx="3922976" cy="2673798"/>
            <a:chOff x="1101959" y="1280982"/>
            <a:chExt cx="3922976" cy="267379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9055589">
              <a:off x="3659305" y="2937374"/>
              <a:ext cx="136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 DOWN movement</a:t>
              </a:r>
              <a:endParaRPr lang="el-GR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4" name="Flowchart: Multidocument 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" name="Flowchart: Multidocument 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6" name="Flowchart: Multidocument 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4" name="Flowchart: Multidocument 23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132798" y="1280982"/>
              <a:ext cx="1909625" cy="1491720"/>
              <a:chOff x="1502057" y="1279843"/>
              <a:chExt cx="1708165" cy="146182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02057" y="2384715"/>
                <a:ext cx="480452" cy="356950"/>
                <a:chOff x="2735114" y="3219418"/>
                <a:chExt cx="393976" cy="337110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735114" y="3353059"/>
                  <a:ext cx="303960" cy="20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833255" y="3219418"/>
                  <a:ext cx="295835" cy="203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793068" y="2253167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27804" y="21307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075050" y="198870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52332" y="184829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383119" y="170823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36353" y="156874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703791" y="14199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49453" y="127984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43" name="Freeform 4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5" name="Freeform 7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9" name="Freeform 7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" name="Straight Arrow Connector 1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92865"/>
              </p:ext>
            </p:extLst>
          </p:nvPr>
        </p:nvGraphicFramePr>
        <p:xfrm>
          <a:off x="685035" y="3205438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4960765" y="1769537"/>
            <a:ext cx="3906176" cy="2673798"/>
            <a:chOff x="1101959" y="1280982"/>
            <a:chExt cx="3906176" cy="2673798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 rot="19055589">
              <a:off x="3676104" y="2937374"/>
              <a:ext cx="13320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DONW movement</a:t>
              </a:r>
              <a:endParaRPr lang="el-GR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34" name="Flowchart: Multidocument 13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5" name="Flowchart: Multidocument 13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6" name="Flowchart: Multidocument 13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33" name="Flowchart: Multidocument 132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836348" y="3212857"/>
                  <a:ext cx="384290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927804" y="2111521"/>
                <a:ext cx="49844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5" name="Freeform 1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97" name="Straight Arrow Connector 96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40131"/>
              </p:ext>
            </p:extLst>
          </p:nvPr>
        </p:nvGraphicFramePr>
        <p:xfrm>
          <a:off x="5254003" y="3206514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Group 137"/>
          <p:cNvGrpSpPr/>
          <p:nvPr/>
        </p:nvGrpSpPr>
        <p:grpSpPr>
          <a:xfrm>
            <a:off x="392883" y="4870059"/>
            <a:ext cx="3889712" cy="2673798"/>
            <a:chOff x="1101959" y="1280982"/>
            <a:chExt cx="3889712" cy="2673798"/>
          </a:xfrm>
        </p:grpSpPr>
        <p:cxnSp>
          <p:nvCxnSpPr>
            <p:cNvPr id="139" name="Straight Arrow Connector 138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 rot="19055589">
              <a:off x="3696944" y="2937374"/>
              <a:ext cx="1290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RIGHT movement</a:t>
              </a:r>
              <a:endParaRPr lang="el-GR" sz="12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82" name="Flowchart: Multidocument 181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3" name="Flowchart: Multidocument 182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4" name="Flowchart: Multidocument 183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81" name="Flowchart: Multidocument 180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68" name="TextBox 167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3" name="Freeform 15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0" name="Freeform 149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1" name="Freeform 150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5" name="Straight Arrow Connector 144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65711"/>
              </p:ext>
            </p:extLst>
          </p:nvPr>
        </p:nvGraphicFramePr>
        <p:xfrm>
          <a:off x="686121" y="6307036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4948729" y="4872052"/>
            <a:ext cx="3889712" cy="2673798"/>
            <a:chOff x="1101959" y="1280982"/>
            <a:chExt cx="3889712" cy="2673798"/>
          </a:xfrm>
        </p:grpSpPr>
        <p:cxnSp>
          <p:nvCxnSpPr>
            <p:cNvPr id="188" name="Straight Arrow Connector 187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 rot="19055589">
              <a:off x="3731856" y="2937374"/>
              <a:ext cx="1220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LEFT movement</a:t>
              </a:r>
              <a:endParaRPr lang="el-GR" sz="1200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231" name="Flowchart: Multidocument 230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2" name="Flowchart: Multidocument 231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3" name="Flowchart: Multidocument 232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30" name="Flowchart: Multidocument 229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rgbClr val="C698EC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217" name="TextBox 216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537447" y="1559599"/>
                <a:ext cx="49301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6" name="Freeform 2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7" name="Freeform 2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202" name="Freeform 2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94" name="Straight Arrow Connector 19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234" name="Table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52009"/>
              </p:ext>
            </p:extLst>
          </p:nvPr>
        </p:nvGraphicFramePr>
        <p:xfrm>
          <a:off x="5241967" y="6309029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" name="TextBox 234"/>
          <p:cNvSpPr txBox="1"/>
          <p:nvPr/>
        </p:nvSpPr>
        <p:spPr>
          <a:xfrm>
            <a:off x="719685" y="122685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and Visually </a:t>
            </a:r>
            <a:endParaRPr lang="el-GR" dirty="0"/>
          </a:p>
        </p:txBody>
      </p:sp>
      <p:sp>
        <p:nvSpPr>
          <p:cNvPr id="236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8" name="Right Brace 237"/>
          <p:cNvSpPr/>
          <p:nvPr/>
        </p:nvSpPr>
        <p:spPr>
          <a:xfrm>
            <a:off x="9110916" y="1431985"/>
            <a:ext cx="327109" cy="5774212"/>
          </a:xfrm>
          <a:prstGeom prst="rightBrace">
            <a:avLst>
              <a:gd name="adj1" fmla="val 88164"/>
              <a:gd name="adj2" fmla="val 4955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7340969" y="3945945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 composed of 40 experiment subsets</a:t>
            </a:r>
            <a:endParaRPr lang="el-GR" dirty="0"/>
          </a:p>
        </p:txBody>
      </p:sp>
      <p:sp>
        <p:nvSpPr>
          <p:cNvPr id="240" name="Plus 239"/>
          <p:cNvSpPr/>
          <p:nvPr/>
        </p:nvSpPr>
        <p:spPr>
          <a:xfrm>
            <a:off x="4416725" y="288957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1" name="Plus 240"/>
          <p:cNvSpPr/>
          <p:nvPr/>
        </p:nvSpPr>
        <p:spPr>
          <a:xfrm>
            <a:off x="119022" y="5750999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2" name="Plus 241"/>
          <p:cNvSpPr/>
          <p:nvPr/>
        </p:nvSpPr>
        <p:spPr>
          <a:xfrm>
            <a:off x="4748953" y="555853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3" name="Plus 242"/>
          <p:cNvSpPr/>
          <p:nvPr/>
        </p:nvSpPr>
        <p:spPr>
          <a:xfrm>
            <a:off x="8841363" y="2819528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50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7922" y="1262114"/>
            <a:ext cx="48699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n-by-p data matrix </a:t>
            </a:r>
          </a:p>
          <a:p>
            <a:pPr lvl="1"/>
            <a:r>
              <a:rPr lang="en-US" sz="1400" dirty="0" smtClean="0"/>
              <a:t>n: number of observations (28 = 4</a:t>
            </a:r>
            <a:r>
              <a:rPr lang="en-US" sz="1100" dirty="0" smtClean="0"/>
              <a:t>movements</a:t>
            </a:r>
            <a:r>
              <a:rPr lang="en-US" sz="1400" dirty="0" smtClean="0"/>
              <a:t> * 7</a:t>
            </a:r>
            <a:r>
              <a:rPr lang="en-US" sz="1100" dirty="0" smtClean="0"/>
              <a:t>experiments</a:t>
            </a:r>
            <a:r>
              <a:rPr lang="en-US" sz="1200" dirty="0" smtClean="0"/>
              <a:t> 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p: features used (4 from each device    36 features )</a:t>
            </a:r>
            <a:endParaRPr lang="el-GR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04441"/>
              </p:ext>
            </p:extLst>
          </p:nvPr>
        </p:nvGraphicFramePr>
        <p:xfrm>
          <a:off x="2077560" y="2153327"/>
          <a:ext cx="7498080" cy="52179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41157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rms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std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meadian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4115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411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880516" y="3176741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Left Brace 5"/>
          <p:cNvSpPr/>
          <p:nvPr/>
        </p:nvSpPr>
        <p:spPr>
          <a:xfrm>
            <a:off x="1880515" y="4226411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Left Brace 6"/>
          <p:cNvSpPr/>
          <p:nvPr/>
        </p:nvSpPr>
        <p:spPr>
          <a:xfrm>
            <a:off x="1880513" y="5273940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Left Brace 7"/>
          <p:cNvSpPr/>
          <p:nvPr/>
        </p:nvSpPr>
        <p:spPr>
          <a:xfrm>
            <a:off x="1880737" y="6341279"/>
            <a:ext cx="173851" cy="1029976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1595011" y="3570139"/>
            <a:ext cx="447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up</a:t>
            </a:r>
            <a:endParaRPr lang="el-G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411911" y="4613449"/>
            <a:ext cx="496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down</a:t>
            </a:r>
            <a:endParaRPr lang="el-G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1533669" y="5658522"/>
            <a:ext cx="510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left</a:t>
            </a:r>
            <a:endParaRPr lang="el-GR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449934" y="6729309"/>
            <a:ext cx="439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right</a:t>
            </a:r>
            <a:endParaRPr lang="el-GR" sz="10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0309" y="3176740"/>
            <a:ext cx="1468880" cy="4189463"/>
            <a:chOff x="132515" y="2399225"/>
            <a:chExt cx="1764471" cy="4355562"/>
          </a:xfrm>
        </p:grpSpPr>
        <p:sp>
          <p:nvSpPr>
            <p:cNvPr id="14" name="Left Brace 13"/>
            <p:cNvSpPr/>
            <p:nvPr/>
          </p:nvSpPr>
          <p:spPr>
            <a:xfrm>
              <a:off x="1119188" y="2399225"/>
              <a:ext cx="777798" cy="4355562"/>
            </a:xfrm>
            <a:prstGeom prst="leftBrace">
              <a:avLst>
                <a:gd name="adj1" fmla="val 66260"/>
                <a:gd name="adj2" fmla="val 484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5" name="Group 14"/>
            <p:cNvGrpSpPr/>
            <p:nvPr/>
          </p:nvGrpSpPr>
          <p:grpSpPr>
            <a:xfrm rot="16200000">
              <a:off x="-700097" y="3886236"/>
              <a:ext cx="2811332" cy="1146107"/>
              <a:chOff x="161940" y="4313210"/>
              <a:chExt cx="2811332" cy="114610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84577" y="4313210"/>
                <a:ext cx="1988695" cy="1146107"/>
                <a:chOff x="296742" y="1845900"/>
                <a:chExt cx="1988695" cy="114610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96742" y="1851880"/>
                  <a:ext cx="837145" cy="9612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</a:p>
                <a:p>
                  <a:pPr algn="ctr"/>
                  <a:r>
                    <a:rPr lang="en-US" sz="10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movements</a:t>
                  </a:r>
                  <a:endParaRPr 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Multiply 19"/>
                <p:cNvSpPr/>
                <p:nvPr/>
              </p:nvSpPr>
              <p:spPr>
                <a:xfrm>
                  <a:off x="967928" y="2173669"/>
                  <a:ext cx="227456" cy="221927"/>
                </a:xfrm>
                <a:prstGeom prst="mathMultiply">
                  <a:avLst>
                    <a:gd name="adj1" fmla="val 121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45185" y="1845900"/>
                  <a:ext cx="1240252" cy="114610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</a:p>
                <a:p>
                  <a:pPr algn="ctr"/>
                  <a:r>
                    <a:rPr lang="en-US" sz="10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repetitions of each </a:t>
                  </a:r>
                </a:p>
                <a:p>
                  <a:pPr algn="ctr"/>
                  <a:r>
                    <a:rPr lang="en-US" sz="10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movement </a:t>
                  </a:r>
                  <a:endParaRPr lang="en-US" sz="1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161940" y="4313211"/>
                <a:ext cx="916940" cy="96125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28</a:t>
                </a:r>
              </a:p>
              <a:p>
                <a:pPr algn="ctr"/>
                <a:r>
                  <a:rPr lang="en-US" sz="1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observations </a:t>
                </a:r>
                <a:endParaRPr 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Equal 17"/>
              <p:cNvSpPr/>
              <p:nvPr/>
            </p:nvSpPr>
            <p:spPr>
              <a:xfrm>
                <a:off x="928795" y="4711857"/>
                <a:ext cx="218113" cy="153889"/>
              </a:xfrm>
              <a:prstGeom prst="mathEqual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triped Right Arrow 1"/>
          <p:cNvSpPr/>
          <p:nvPr/>
        </p:nvSpPr>
        <p:spPr>
          <a:xfrm>
            <a:off x="3970616" y="1796993"/>
            <a:ext cx="84654" cy="65146"/>
          </a:xfrm>
          <a:prstGeom prst="stripedRightArrow">
            <a:avLst>
              <a:gd name="adj1" fmla="val 30105"/>
              <a:gd name="adj2" fmla="val 47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757922" y="5675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we actually analyze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07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754</Words>
  <Application>Microsoft Office PowerPoint</Application>
  <PresentationFormat>Custom</PresentationFormat>
  <Paragraphs>463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Adobe Heiti Std R</vt:lpstr>
      <vt:lpstr>Kozuka Gothic Pr6N H</vt:lpstr>
      <vt:lpstr>Microsoft YaHei</vt:lpstr>
      <vt:lpstr>Angsana New</vt:lpstr>
      <vt:lpstr>Arial</vt:lpstr>
      <vt:lpstr>Calibri</vt:lpstr>
      <vt:lpstr>Liberation Sans</vt:lpstr>
      <vt:lpstr>Mangal</vt:lpstr>
      <vt:lpstr>Open Sans</vt:lpstr>
      <vt:lpstr>Segoe UI</vt:lpstr>
      <vt:lpstr>Tahoma</vt:lpstr>
      <vt:lpstr>Impress</vt:lpstr>
      <vt:lpstr>Impress1</vt:lpstr>
      <vt:lpstr>Shimmer IMU sensors</vt:lpstr>
      <vt:lpstr>HARDWARE</vt:lpstr>
      <vt:lpstr>HARDWARE</vt:lpstr>
      <vt:lpstr>HARDWARE</vt:lpstr>
      <vt:lpstr>HARDWARE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 IMU sensors</dc:title>
  <dc:creator>evaggelia athanasaki</dc:creator>
  <cp:lastModifiedBy>evaggelia athanasaki</cp:lastModifiedBy>
  <cp:revision>63</cp:revision>
  <dcterms:created xsi:type="dcterms:W3CDTF">2018-05-21T18:56:53Z</dcterms:created>
  <dcterms:modified xsi:type="dcterms:W3CDTF">2018-07-04T10:56:41Z</dcterms:modified>
</cp:coreProperties>
</file>