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4" r:id="rId10"/>
    <p:sldId id="267" r:id="rId11"/>
    <p:sldId id="268" r:id="rId12"/>
    <p:sldId id="270" r:id="rId13"/>
    <p:sldId id="269" r:id="rId14"/>
  </p:sldIdLst>
  <p:sldSz cx="10080625" cy="7559675"/>
  <p:notesSz cx="7559675" cy="10691813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0" userDrawn="1">
          <p15:clr>
            <a:srgbClr val="A4A3A4"/>
          </p15:clr>
        </p15:guide>
        <p15:guide id="2" orient="horz" pos="2177" userDrawn="1">
          <p15:clr>
            <a:srgbClr val="A4A3A4"/>
          </p15:clr>
        </p15:guide>
        <p15:guide id="3" pos="1293" userDrawn="1">
          <p15:clr>
            <a:srgbClr val="A4A3A4"/>
          </p15:clr>
        </p15:guide>
        <p15:guide id="4" pos="1928" userDrawn="1">
          <p15:clr>
            <a:srgbClr val="A4A3A4"/>
          </p15:clr>
        </p15:guide>
        <p15:guide id="5" pos="1950" userDrawn="1">
          <p15:clr>
            <a:srgbClr val="A4A3A4"/>
          </p15:clr>
        </p15:guide>
        <p15:guide id="6" pos="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aggelia athanasaki" initials="ea" lastIdx="7" clrIdx="0">
    <p:extLst>
      <p:ext uri="{19B8F6BF-5375-455C-9EA6-DF929625EA0E}">
        <p15:presenceInfo xmlns:p15="http://schemas.microsoft.com/office/powerpoint/2012/main" userId="S-1-5-21-676814388-1321436977-1990613996-117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9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41" autoAdjust="0"/>
  </p:normalViewPr>
  <p:slideViewPr>
    <p:cSldViewPr snapToGrid="0">
      <p:cViewPr>
        <p:scale>
          <a:sx n="125" d="100"/>
          <a:sy n="125" d="100"/>
        </p:scale>
        <p:origin x="102" y="0"/>
      </p:cViewPr>
      <p:guideLst>
        <p:guide orient="horz" pos="1950"/>
        <p:guide orient="horz" pos="2177"/>
        <p:guide pos="1293"/>
        <p:guide pos="1928"/>
        <p:guide pos="1950"/>
        <p:guide pos="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7T12:21:42.404" idx="1">
    <p:pos x="1291" y="3783"/>
    <p:text>how many volts output are provided per g of applied value. The ratio of the change in output to a unit change in the input acceleration</p:text>
    <p:extLst>
      <p:ext uri="{C676402C-5697-4E1C-873F-D02D1690AC5C}">
        <p15:threadingInfo xmlns:p15="http://schemas.microsoft.com/office/powerpoint/2012/main" timeZoneBias="-180"/>
      </p:ext>
    </p:extLst>
  </p:cm>
  <p:cm authorId="1" dt="2018-06-27T12:24:14.004" idx="2">
    <p:pos x="2309" y="4397"/>
    <p:text>the value of the sensor output when the sensed phenomenon is equal to zero</p:text>
    <p:extLst>
      <p:ext uri="{C676402C-5697-4E1C-873F-D02D1690AC5C}">
        <p15:threadingInfo xmlns:p15="http://schemas.microsoft.com/office/powerpoint/2012/main" timeZoneBias="-180"/>
      </p:ext>
    </p:extLst>
  </p:cm>
  <p:cm authorId="1" dt="2018-06-27T12:46:57.057" idx="3">
    <p:pos x="2592" y="3994"/>
    <p:text>provlima apo to arxiko misalignment twn aisthitirwn metaksi tous. orizetai akta to calibration toy sensora</p:text>
    <p:extLst>
      <p:ext uri="{C676402C-5697-4E1C-873F-D02D1690AC5C}">
        <p15:threadingInfo xmlns:p15="http://schemas.microsoft.com/office/powerpoint/2012/main" timeZoneBias="-180"/>
      </p:ext>
    </p:extLst>
  </p:cm>
  <p:cm authorId="1" dt="2018-06-27T12:48:07.393" idx="4">
    <p:pos x="1037" y="4589"/>
    <p:text>random number, set by the system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BCD0D5-C1EE-4267-B4C5-99DA2B52769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8077E648-4E12-4AF2-923D-EB43034E847B}">
      <dgm:prSet phldrT="[Text]" custT="1"/>
      <dgm:spPr>
        <a:solidFill>
          <a:srgbClr val="FF0000">
            <a:alpha val="30000"/>
          </a:srgbClr>
        </a:solidFill>
        <a:ln>
          <a:solidFill>
            <a:srgbClr val="C00000">
              <a:alpha val="40000"/>
            </a:srgbClr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up</a:t>
          </a:r>
          <a:endParaRPr lang="el-GR" sz="1600" dirty="0">
            <a:solidFill>
              <a:schemeClr val="tx1"/>
            </a:solidFill>
          </a:endParaRPr>
        </a:p>
      </dgm:t>
    </dgm:pt>
    <dgm:pt modelId="{490F97FF-1D7A-4A38-8F10-1C28076D9C8D}" type="parTrans" cxnId="{4A401175-49D8-40BF-826A-2DF377B1E787}">
      <dgm:prSet/>
      <dgm:spPr/>
      <dgm:t>
        <a:bodyPr/>
        <a:lstStyle/>
        <a:p>
          <a:endParaRPr lang="el-GR"/>
        </a:p>
      </dgm:t>
    </dgm:pt>
    <dgm:pt modelId="{65436FF0-B506-4447-A452-F5D1BB852264}" type="sibTrans" cxnId="{4A401175-49D8-40BF-826A-2DF377B1E787}">
      <dgm:prSet/>
      <dgm:spPr/>
      <dgm:t>
        <a:bodyPr/>
        <a:lstStyle/>
        <a:p>
          <a:endParaRPr lang="el-GR"/>
        </a:p>
      </dgm:t>
    </dgm:pt>
    <dgm:pt modelId="{CBD1A44F-6B74-47C1-8F15-4EF98A34BA61}">
      <dgm:prSet phldrT="[Text]" custT="1"/>
      <dgm:spPr>
        <a:solidFill>
          <a:srgbClr val="FF0000">
            <a:alpha val="30000"/>
          </a:srgbClr>
        </a:solidFill>
        <a:ln>
          <a:solidFill>
            <a:srgbClr val="C00000">
              <a:alpha val="40000"/>
            </a:srgbClr>
          </a:solidFill>
        </a:ln>
      </dgm:spPr>
      <dgm:t>
        <a:bodyPr/>
        <a:lstStyle/>
        <a:p>
          <a:endParaRPr lang="el-GR" sz="700" dirty="0">
            <a:solidFill>
              <a:schemeClr val="tx1"/>
            </a:solidFill>
          </a:endParaRPr>
        </a:p>
      </dgm:t>
    </dgm:pt>
    <dgm:pt modelId="{DB973419-771F-4153-935F-D7ABD377F4F3}" type="parTrans" cxnId="{AE92F8D3-8AA9-4A31-A316-59A9C2D08AAE}">
      <dgm:prSet/>
      <dgm:spPr/>
      <dgm:t>
        <a:bodyPr/>
        <a:lstStyle/>
        <a:p>
          <a:endParaRPr lang="el-GR"/>
        </a:p>
      </dgm:t>
    </dgm:pt>
    <dgm:pt modelId="{DE146E1A-8BE5-470A-BEAC-9F3D9A77B647}" type="sibTrans" cxnId="{AE92F8D3-8AA9-4A31-A316-59A9C2D08AAE}">
      <dgm:prSet/>
      <dgm:spPr/>
      <dgm:t>
        <a:bodyPr/>
        <a:lstStyle/>
        <a:p>
          <a:endParaRPr lang="el-GR"/>
        </a:p>
      </dgm:t>
    </dgm:pt>
    <dgm:pt modelId="{57CE7387-D850-48C0-8A10-978F9A226462}">
      <dgm:prSet phldrT="[Text]" custT="1"/>
      <dgm:spPr>
        <a:solidFill>
          <a:srgbClr val="FF0000">
            <a:alpha val="30000"/>
          </a:srgbClr>
        </a:solidFill>
        <a:ln>
          <a:solidFill>
            <a:srgbClr val="C00000">
              <a:alpha val="40000"/>
            </a:srgbClr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left</a:t>
          </a:r>
          <a:endParaRPr lang="el-GR" sz="1400" dirty="0">
            <a:solidFill>
              <a:schemeClr val="tx1"/>
            </a:solidFill>
          </a:endParaRPr>
        </a:p>
      </dgm:t>
    </dgm:pt>
    <dgm:pt modelId="{94492323-3446-43BC-B8FD-3943E27FAE48}" type="parTrans" cxnId="{38121AD1-7B44-4283-9688-002366FFEF48}">
      <dgm:prSet/>
      <dgm:spPr/>
      <dgm:t>
        <a:bodyPr/>
        <a:lstStyle/>
        <a:p>
          <a:endParaRPr lang="el-GR"/>
        </a:p>
      </dgm:t>
    </dgm:pt>
    <dgm:pt modelId="{2A9099F6-573E-49F4-92F3-41F2D2FE56D6}" type="sibTrans" cxnId="{38121AD1-7B44-4283-9688-002366FFEF48}">
      <dgm:prSet/>
      <dgm:spPr/>
      <dgm:t>
        <a:bodyPr/>
        <a:lstStyle/>
        <a:p>
          <a:endParaRPr lang="el-GR"/>
        </a:p>
      </dgm:t>
    </dgm:pt>
    <dgm:pt modelId="{41021A96-D856-4B67-9531-983D0955A0EE}">
      <dgm:prSet phldrT="[Text]" custT="1"/>
      <dgm:spPr>
        <a:solidFill>
          <a:srgbClr val="FF0000">
            <a:alpha val="30000"/>
          </a:srgbClr>
        </a:solidFill>
        <a:ln>
          <a:solidFill>
            <a:srgbClr val="C00000">
              <a:alpha val="40000"/>
            </a:srgbClr>
          </a:solidFill>
        </a:ln>
      </dgm:spPr>
      <dgm:t>
        <a:bodyPr/>
        <a:lstStyle/>
        <a:p>
          <a:endParaRPr lang="el-GR" sz="1100" dirty="0">
            <a:solidFill>
              <a:schemeClr val="tx1"/>
            </a:solidFill>
          </a:endParaRPr>
        </a:p>
      </dgm:t>
    </dgm:pt>
    <dgm:pt modelId="{D84DEB00-55C5-4DCE-BD49-3DC3DAF54F86}" type="parTrans" cxnId="{D1C8C32C-74BD-4E04-9B49-6CCABB6574D3}">
      <dgm:prSet/>
      <dgm:spPr/>
      <dgm:t>
        <a:bodyPr/>
        <a:lstStyle/>
        <a:p>
          <a:endParaRPr lang="el-GR"/>
        </a:p>
      </dgm:t>
    </dgm:pt>
    <dgm:pt modelId="{31DEA52E-6B59-4006-9A20-7071F9CFF22E}" type="sibTrans" cxnId="{D1C8C32C-74BD-4E04-9B49-6CCABB6574D3}">
      <dgm:prSet/>
      <dgm:spPr/>
      <dgm:t>
        <a:bodyPr/>
        <a:lstStyle/>
        <a:p>
          <a:endParaRPr lang="el-GR"/>
        </a:p>
      </dgm:t>
    </dgm:pt>
    <dgm:pt modelId="{7939979B-E89A-4899-8498-5177E8FB85A9}" type="pres">
      <dgm:prSet presAssocID="{A2BCD0D5-C1EE-4267-B4C5-99DA2B52769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0E3C2142-D58A-4340-8D35-1BA58901C10F}" type="pres">
      <dgm:prSet presAssocID="{8077E648-4E12-4AF2-923D-EB43034E847B}" presName="node" presStyleLbl="node1" presStyleIdx="0" presStyleCnt="4" custScaleX="63492" custScaleY="10179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l-GR"/>
        </a:p>
      </dgm:t>
    </dgm:pt>
    <dgm:pt modelId="{5AD114C2-0DB4-450A-933F-C888366EA09F}" type="pres">
      <dgm:prSet presAssocID="{65436FF0-B506-4447-A452-F5D1BB852264}" presName="sibTrans" presStyleCnt="0"/>
      <dgm:spPr/>
    </dgm:pt>
    <dgm:pt modelId="{938CA23E-902B-4BA0-8F4E-29F852E4B48C}" type="pres">
      <dgm:prSet presAssocID="{CBD1A44F-6B74-47C1-8F15-4EF98A34BA61}" presName="node" presStyleLbl="node1" presStyleIdx="1" presStyleCnt="4" custScaleX="63492" custScaleY="10179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l-GR"/>
        </a:p>
      </dgm:t>
    </dgm:pt>
    <dgm:pt modelId="{DBDDF673-424F-4043-B715-2F0E8412FBE8}" type="pres">
      <dgm:prSet presAssocID="{DE146E1A-8BE5-470A-BEAC-9F3D9A77B647}" presName="sibTrans" presStyleCnt="0"/>
      <dgm:spPr/>
    </dgm:pt>
    <dgm:pt modelId="{B5D4E9BA-6451-4A24-B896-86CE1CC452D2}" type="pres">
      <dgm:prSet presAssocID="{57CE7387-D850-48C0-8A10-978F9A226462}" presName="node" presStyleLbl="node1" presStyleIdx="2" presStyleCnt="4" custScaleX="63492" custScaleY="10179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l-GR"/>
        </a:p>
      </dgm:t>
    </dgm:pt>
    <dgm:pt modelId="{2D2EC49C-D194-4E3E-B7B2-C7BB71916906}" type="pres">
      <dgm:prSet presAssocID="{2A9099F6-573E-49F4-92F3-41F2D2FE56D6}" presName="sibTrans" presStyleCnt="0"/>
      <dgm:spPr/>
    </dgm:pt>
    <dgm:pt modelId="{54083503-922B-42FE-8EE9-E9461FD34BF1}" type="pres">
      <dgm:prSet presAssocID="{41021A96-D856-4B67-9531-983D0955A0EE}" presName="node" presStyleLbl="node1" presStyleIdx="3" presStyleCnt="4" custScaleX="63492" custScaleY="10179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l-GR"/>
        </a:p>
      </dgm:t>
    </dgm:pt>
  </dgm:ptLst>
  <dgm:cxnLst>
    <dgm:cxn modelId="{38121AD1-7B44-4283-9688-002366FFEF48}" srcId="{A2BCD0D5-C1EE-4267-B4C5-99DA2B52769B}" destId="{57CE7387-D850-48C0-8A10-978F9A226462}" srcOrd="2" destOrd="0" parTransId="{94492323-3446-43BC-B8FD-3943E27FAE48}" sibTransId="{2A9099F6-573E-49F4-92F3-41F2D2FE56D6}"/>
    <dgm:cxn modelId="{AE92F8D3-8AA9-4A31-A316-59A9C2D08AAE}" srcId="{A2BCD0D5-C1EE-4267-B4C5-99DA2B52769B}" destId="{CBD1A44F-6B74-47C1-8F15-4EF98A34BA61}" srcOrd="1" destOrd="0" parTransId="{DB973419-771F-4153-935F-D7ABD377F4F3}" sibTransId="{DE146E1A-8BE5-470A-BEAC-9F3D9A77B647}"/>
    <dgm:cxn modelId="{52A0665A-05DA-45D6-9D71-EF97039B588A}" type="presOf" srcId="{8077E648-4E12-4AF2-923D-EB43034E847B}" destId="{0E3C2142-D58A-4340-8D35-1BA58901C10F}" srcOrd="0" destOrd="0" presId="urn:microsoft.com/office/officeart/2005/8/layout/default"/>
    <dgm:cxn modelId="{4A401175-49D8-40BF-826A-2DF377B1E787}" srcId="{A2BCD0D5-C1EE-4267-B4C5-99DA2B52769B}" destId="{8077E648-4E12-4AF2-923D-EB43034E847B}" srcOrd="0" destOrd="0" parTransId="{490F97FF-1D7A-4A38-8F10-1C28076D9C8D}" sibTransId="{65436FF0-B506-4447-A452-F5D1BB852264}"/>
    <dgm:cxn modelId="{55C00F6E-EE33-4B9B-BC34-23BE99CEA503}" type="presOf" srcId="{CBD1A44F-6B74-47C1-8F15-4EF98A34BA61}" destId="{938CA23E-902B-4BA0-8F4E-29F852E4B48C}" srcOrd="0" destOrd="0" presId="urn:microsoft.com/office/officeart/2005/8/layout/default"/>
    <dgm:cxn modelId="{D1C8C32C-74BD-4E04-9B49-6CCABB6574D3}" srcId="{A2BCD0D5-C1EE-4267-B4C5-99DA2B52769B}" destId="{41021A96-D856-4B67-9531-983D0955A0EE}" srcOrd="3" destOrd="0" parTransId="{D84DEB00-55C5-4DCE-BD49-3DC3DAF54F86}" sibTransId="{31DEA52E-6B59-4006-9A20-7071F9CFF22E}"/>
    <dgm:cxn modelId="{4A836F00-4440-459F-868C-6603531B1D73}" type="presOf" srcId="{57CE7387-D850-48C0-8A10-978F9A226462}" destId="{B5D4E9BA-6451-4A24-B896-86CE1CC452D2}" srcOrd="0" destOrd="0" presId="urn:microsoft.com/office/officeart/2005/8/layout/default"/>
    <dgm:cxn modelId="{B6F0CC20-DBFF-4614-9917-23F1119A84EA}" type="presOf" srcId="{A2BCD0D5-C1EE-4267-B4C5-99DA2B52769B}" destId="{7939979B-E89A-4899-8498-5177E8FB85A9}" srcOrd="0" destOrd="0" presId="urn:microsoft.com/office/officeart/2005/8/layout/default"/>
    <dgm:cxn modelId="{ACE6FAD4-D958-40C3-83EC-249B583A15E6}" type="presOf" srcId="{41021A96-D856-4B67-9531-983D0955A0EE}" destId="{54083503-922B-42FE-8EE9-E9461FD34BF1}" srcOrd="0" destOrd="0" presId="urn:microsoft.com/office/officeart/2005/8/layout/default"/>
    <dgm:cxn modelId="{44022045-47A1-4C97-ABAB-B270FE57475C}" type="presParOf" srcId="{7939979B-E89A-4899-8498-5177E8FB85A9}" destId="{0E3C2142-D58A-4340-8D35-1BA58901C10F}" srcOrd="0" destOrd="0" presId="urn:microsoft.com/office/officeart/2005/8/layout/default"/>
    <dgm:cxn modelId="{22A9F5EA-6EF9-4636-9BFA-DC0159248F64}" type="presParOf" srcId="{7939979B-E89A-4899-8498-5177E8FB85A9}" destId="{5AD114C2-0DB4-450A-933F-C888366EA09F}" srcOrd="1" destOrd="0" presId="urn:microsoft.com/office/officeart/2005/8/layout/default"/>
    <dgm:cxn modelId="{01D38AE1-D376-409B-B316-E1DD390A6D21}" type="presParOf" srcId="{7939979B-E89A-4899-8498-5177E8FB85A9}" destId="{938CA23E-902B-4BA0-8F4E-29F852E4B48C}" srcOrd="2" destOrd="0" presId="urn:microsoft.com/office/officeart/2005/8/layout/default"/>
    <dgm:cxn modelId="{42C42746-08A7-4443-8371-1363BD77B090}" type="presParOf" srcId="{7939979B-E89A-4899-8498-5177E8FB85A9}" destId="{DBDDF673-424F-4043-B715-2F0E8412FBE8}" srcOrd="3" destOrd="0" presId="urn:microsoft.com/office/officeart/2005/8/layout/default"/>
    <dgm:cxn modelId="{9154B556-C1B7-4A59-9276-B32A5BFD01F9}" type="presParOf" srcId="{7939979B-E89A-4899-8498-5177E8FB85A9}" destId="{B5D4E9BA-6451-4A24-B896-86CE1CC452D2}" srcOrd="4" destOrd="0" presId="urn:microsoft.com/office/officeart/2005/8/layout/default"/>
    <dgm:cxn modelId="{DCAE68D9-541B-4931-A206-DF9E6B6FB494}" type="presParOf" srcId="{7939979B-E89A-4899-8498-5177E8FB85A9}" destId="{2D2EC49C-D194-4E3E-B7B2-C7BB71916906}" srcOrd="5" destOrd="0" presId="urn:microsoft.com/office/officeart/2005/8/layout/default"/>
    <dgm:cxn modelId="{F41B5626-E336-4748-AA6A-B1D189EC9A44}" type="presParOf" srcId="{7939979B-E89A-4899-8498-5177E8FB85A9}" destId="{54083503-922B-42FE-8EE9-E9461FD34BF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C2142-D58A-4340-8D35-1BA58901C10F}">
      <dsp:nvSpPr>
        <dsp:cNvPr id="0" name=""/>
        <dsp:cNvSpPr/>
      </dsp:nvSpPr>
      <dsp:spPr>
        <a:xfrm>
          <a:off x="394" y="90868"/>
          <a:ext cx="513216" cy="493691"/>
        </a:xfrm>
        <a:prstGeom prst="ellipse">
          <a:avLst/>
        </a:prstGeom>
        <a:solidFill>
          <a:srgbClr val="FF0000">
            <a:alpha val="30000"/>
          </a:srgbClr>
        </a:solidFill>
        <a:ln w="12700" cap="flat" cmpd="sng" algn="ctr">
          <a:solidFill>
            <a:srgbClr val="C00000">
              <a:alpha val="4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up</a:t>
          </a:r>
          <a:endParaRPr lang="el-GR" sz="1600" kern="1200" dirty="0">
            <a:solidFill>
              <a:schemeClr val="tx1"/>
            </a:solidFill>
          </a:endParaRPr>
        </a:p>
      </dsp:txBody>
      <dsp:txXfrm>
        <a:off x="75553" y="163167"/>
        <a:ext cx="362898" cy="349093"/>
      </dsp:txXfrm>
    </dsp:sp>
    <dsp:sp modelId="{938CA23E-902B-4BA0-8F4E-29F852E4B48C}">
      <dsp:nvSpPr>
        <dsp:cNvPr id="0" name=""/>
        <dsp:cNvSpPr/>
      </dsp:nvSpPr>
      <dsp:spPr>
        <a:xfrm>
          <a:off x="594443" y="90868"/>
          <a:ext cx="513216" cy="493691"/>
        </a:xfrm>
        <a:prstGeom prst="ellipse">
          <a:avLst/>
        </a:prstGeom>
        <a:solidFill>
          <a:srgbClr val="FF0000">
            <a:alpha val="30000"/>
          </a:srgbClr>
        </a:solidFill>
        <a:ln w="12700" cap="flat" cmpd="sng" algn="ctr">
          <a:solidFill>
            <a:srgbClr val="C00000">
              <a:alpha val="4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700" kern="1200" dirty="0">
            <a:solidFill>
              <a:schemeClr val="tx1"/>
            </a:solidFill>
          </a:endParaRPr>
        </a:p>
      </dsp:txBody>
      <dsp:txXfrm>
        <a:off x="669602" y="163167"/>
        <a:ext cx="362898" cy="349093"/>
      </dsp:txXfrm>
    </dsp:sp>
    <dsp:sp modelId="{B5D4E9BA-6451-4A24-B896-86CE1CC452D2}">
      <dsp:nvSpPr>
        <dsp:cNvPr id="0" name=""/>
        <dsp:cNvSpPr/>
      </dsp:nvSpPr>
      <dsp:spPr>
        <a:xfrm>
          <a:off x="394" y="665391"/>
          <a:ext cx="513216" cy="493691"/>
        </a:xfrm>
        <a:prstGeom prst="ellipse">
          <a:avLst/>
        </a:prstGeom>
        <a:solidFill>
          <a:srgbClr val="FF0000">
            <a:alpha val="30000"/>
          </a:srgbClr>
        </a:solidFill>
        <a:ln w="12700" cap="flat" cmpd="sng" algn="ctr">
          <a:solidFill>
            <a:srgbClr val="C00000">
              <a:alpha val="4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left</a:t>
          </a:r>
          <a:endParaRPr lang="el-GR" sz="1400" kern="1200" dirty="0">
            <a:solidFill>
              <a:schemeClr val="tx1"/>
            </a:solidFill>
          </a:endParaRPr>
        </a:p>
      </dsp:txBody>
      <dsp:txXfrm>
        <a:off x="75553" y="737690"/>
        <a:ext cx="362898" cy="349093"/>
      </dsp:txXfrm>
    </dsp:sp>
    <dsp:sp modelId="{54083503-922B-42FE-8EE9-E9461FD34BF1}">
      <dsp:nvSpPr>
        <dsp:cNvPr id="0" name=""/>
        <dsp:cNvSpPr/>
      </dsp:nvSpPr>
      <dsp:spPr>
        <a:xfrm>
          <a:off x="594443" y="665391"/>
          <a:ext cx="513216" cy="493691"/>
        </a:xfrm>
        <a:prstGeom prst="ellipse">
          <a:avLst/>
        </a:prstGeom>
        <a:solidFill>
          <a:srgbClr val="FF0000">
            <a:alpha val="30000"/>
          </a:srgbClr>
        </a:solidFill>
        <a:ln w="12700" cap="flat" cmpd="sng" algn="ctr">
          <a:solidFill>
            <a:srgbClr val="C00000">
              <a:alpha val="4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100" kern="1200" dirty="0">
            <a:solidFill>
              <a:schemeClr val="tx1"/>
            </a:solidFill>
          </a:endParaRPr>
        </a:p>
      </dsp:txBody>
      <dsp:txXfrm>
        <a:off x="669602" y="737690"/>
        <a:ext cx="362898" cy="349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9111D2F-702E-4462-88A8-49DE99D962FD}" type="slidenum">
              <a:t>‹#›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39744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DA3E6893-13E5-413C-BA78-02460F03F81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6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de-DE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D63F4B5-8626-4689-9BBC-DEC4565167D2}" type="slidenum">
              <a:t>1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02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DFA44C6-F730-46D7-AFD3-8CF5EB8E3C58}" type="slidenum">
              <a:t>2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61932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3913248-D066-4001-8045-026B9568AFA3}" type="slidenum">
              <a:t>3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68298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5E2311A-90A5-4AA4-B048-499DB7B32C8D}" type="slidenum">
              <a:t>4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22447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DA1CE40-F628-4F46-AC5B-AD087D4322ED}" type="slidenum">
              <a:t>5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5797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BCF9998-1EB6-4FA7-A419-694487D93C6C}" type="slidenum">
              <a:t>7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76084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A3E6893-13E5-413C-BA78-02460F03F815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02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06C4F2-1AFC-4E78-BB7D-4068BE6B3DAC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59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09D7D0-4F37-40FD-87F1-5EA019FE5C51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79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8363" y="4103688"/>
            <a:ext cx="2141537" cy="2782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163" y="4103688"/>
            <a:ext cx="6273800" cy="2782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3A32B3-4370-412A-80F0-760D838152DD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64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687760-BA8B-49F2-B2DB-070EB64C7670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37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611956-7E8E-4F86-BF53-D20C0A0E2A6B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9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09A1C8-0629-4302-97C4-DDEB0A7AA309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32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2160588"/>
            <a:ext cx="4243388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2160588"/>
            <a:ext cx="42433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0383A1-8804-4327-97F1-7028230C5AD1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07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D67943-EEC4-403C-B840-01899020A5A7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84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04A047-FC17-4E14-B924-A099A381C24D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85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16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A535E7-7963-4845-8975-2994079C4D75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25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10ACC9-B6C0-40D2-B803-9A7CDB931315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73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FEE840-1586-4087-828D-840664BFD7F1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40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1DC1CD-36CB-4722-B91F-991475BDD276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38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2825" y="301625"/>
            <a:ext cx="2212975" cy="6243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301625"/>
            <a:ext cx="6489700" cy="6243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3EC03F-DE8E-4BF1-A956-CDCBBE8A12E3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36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C84FF1-D78E-47A9-B206-E955D4F06714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04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3" y="5903913"/>
            <a:ext cx="4206875" cy="982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5903913"/>
            <a:ext cx="4208462" cy="982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A45DD7-7CCC-416B-9042-8C6CEFE55F5F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81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BDFA62-0B38-410C-B639-685DD13777D7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4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BD8E0D-5182-4FF9-A9A8-35F5DE9E3C4B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94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A097B9-DB41-4978-83E7-8F97C4B6AB32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5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E55C8E-B3FD-4D72-80E4-F4BA2ED4B8D9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5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1A84A2-33A8-41FF-B713-3F88D5DB2E64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48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92000" y="5903999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FBA45B2C-0CEF-4A8F-BFBC-AD2E6FB2D207}" type="slidenum">
              <a:t>‹#›</a:t>
            </a:fld>
            <a:r>
              <a:rPr lang="de-DE"/>
              <a:t> /</a:t>
            </a:r>
          </a:p>
        </p:txBody>
      </p:sp>
      <p:sp>
        <p:nvSpPr>
          <p:cNvPr id="7" name="Freeform 6"/>
          <p:cNvSpPr/>
          <p:nvPr/>
        </p:nvSpPr>
        <p:spPr>
          <a:xfrm>
            <a:off x="0" y="4320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de-DE" sz="1400" kern="1200">
              <a:latin typeface="Open Sans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rtl="0" hangingPunct="0">
        <a:tabLst/>
        <a:defRPr lang="de-DE" sz="4800" b="1" i="0" u="none" strike="noStrike" kern="1200">
          <a:ln>
            <a:noFill/>
          </a:ln>
          <a:solidFill>
            <a:srgbClr val="333333"/>
          </a:solidFill>
          <a:latin typeface="Open Sans" pitchFamily="34"/>
        </a:defRPr>
      </a:lvl1pPr>
    </p:titleStyle>
    <p:bodyStyle>
      <a:lvl1pPr marL="0" marR="0" indent="0" rtl="0" hangingPunct="0">
        <a:spcBef>
          <a:spcPts val="0"/>
        </a:spcBef>
        <a:spcAft>
          <a:spcPts val="1879"/>
        </a:spcAft>
        <a:tabLst/>
        <a:defRPr lang="de-DE" sz="2400" b="0" i="0" u="none" strike="noStrike" kern="1200">
          <a:ln>
            <a:noFill/>
          </a:ln>
          <a:solidFill>
            <a:srgbClr val="333333"/>
          </a:solidFill>
          <a:latin typeface="Open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27763107-B2F1-4ECB-95D5-950EC6DE54AA}" type="slidenum">
              <a:t>‹#›</a:t>
            </a:fld>
            <a:r>
              <a:rPr lang="de-DE"/>
              <a:t> /</a:t>
            </a:r>
          </a:p>
        </p:txBody>
      </p:sp>
      <p:sp>
        <p:nvSpPr>
          <p:cNvPr id="7" name="Freeform 6"/>
          <p:cNvSpPr/>
          <p:nvPr/>
        </p:nvSpPr>
        <p:spPr>
          <a:xfrm>
            <a:off x="0" y="288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de-DE" sz="1400" kern="1200">
              <a:latin typeface="Open Sans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rtl="0" hangingPunct="0">
        <a:tabLst/>
        <a:defRPr lang="de-DE" sz="4400" b="1" i="0" u="none" strike="noStrike" kern="1200">
          <a:ln>
            <a:noFill/>
          </a:ln>
          <a:solidFill>
            <a:srgbClr val="333333"/>
          </a:solidFill>
          <a:latin typeface="Open Sans" pitchFamily="34"/>
          <a:ea typeface="Microsoft YaHei" pitchFamily="2"/>
          <a:cs typeface="Mang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de-DE" sz="2800" b="0" i="0" u="none" strike="noStrike" kern="1200">
          <a:ln>
            <a:noFill/>
          </a:ln>
          <a:solidFill>
            <a:srgbClr val="333333"/>
          </a:solidFill>
          <a:latin typeface="Open Sans" pitchFamily="34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4.png"/><Relationship Id="rId7" Type="http://schemas.openxmlformats.org/officeDocument/2006/relationships/diagramData" Target="../diagrams/data1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11" Type="http://schemas.microsoft.com/office/2007/relationships/diagramDrawing" Target="../diagrams/drawing1.xml"/><Relationship Id="rId5" Type="http://schemas.openxmlformats.org/officeDocument/2006/relationships/image" Target="../media/image26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25.png"/><Relationship Id="rId9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 spc="-85">
                <a:latin typeface="Adobe Heiti Std R" pitchFamily="34"/>
              </a:rPr>
              <a:t>Shimmer IMU sensors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-2736000" y="6696000"/>
            <a:ext cx="8568000" cy="982440"/>
          </a:xfrm>
        </p:spPr>
        <p:txBody>
          <a:bodyPr vert="horz" anchor="ctr"/>
          <a:lstStyle/>
          <a:p>
            <a:pPr lvl="0" algn="ctr"/>
            <a:r>
              <a:rPr lang="de-DE" sz="2000" spc="-170"/>
              <a:t>Ευαγγελία Αθανασακη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A097B9-DB41-4978-83E7-8F97C4B6AB32}" type="slidenum">
              <a:rPr lang="de-DE" smtClean="0"/>
              <a:t>1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086664" y="6028341"/>
            <a:ext cx="424827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here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is the centroid of the cluster and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is an observation</a:t>
            </a:r>
            <a:endParaRPr lang="el-GR" sz="2000" dirty="0">
              <a:solidFill>
                <a:schemeClr val="tx1">
                  <a:lumMod val="85000"/>
                  <a:lumOff val="15000"/>
                </a:schemeClr>
              </a:solidFill>
              <a:cs typeface="Angsana New" panose="02020603050405020304" pitchFamily="18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el-GR" smtClean="0"/>
              <a:t>10</a:t>
            </a:fld>
            <a:r>
              <a:rPr lang="el-GR" smtClean="0"/>
              <a:t> /</a:t>
            </a:r>
            <a:endParaRPr lang="el-GR"/>
          </a:p>
        </p:txBody>
      </p:sp>
      <p:grpSp>
        <p:nvGrpSpPr>
          <p:cNvPr id="5" name="Group 4"/>
          <p:cNvGrpSpPr/>
          <p:nvPr/>
        </p:nvGrpSpPr>
        <p:grpSpPr>
          <a:xfrm>
            <a:off x="868141" y="1751700"/>
            <a:ext cx="4376326" cy="1323439"/>
            <a:chOff x="2113471" y="1086928"/>
            <a:chExt cx="4376326" cy="1323439"/>
          </a:xfrm>
        </p:grpSpPr>
        <p:sp>
          <p:nvSpPr>
            <p:cNvPr id="3" name="TextBox 2"/>
            <p:cNvSpPr txBox="1"/>
            <p:nvPr/>
          </p:nvSpPr>
          <p:spPr>
            <a:xfrm>
              <a:off x="2113471" y="1086928"/>
              <a:ext cx="923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Kmean</a:t>
              </a:r>
              <a:r>
                <a:rPr lang="en-US" dirty="0" err="1"/>
                <a:t>s</a:t>
              </a:r>
              <a:endParaRPr lang="el-GR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113471" y="1456260"/>
              <a:ext cx="437632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Parameters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Dataset:  28</a:t>
              </a:r>
              <a:r>
                <a:rPr lang="en-US" sz="1400" dirty="0"/>
                <a:t> </a:t>
              </a:r>
              <a:r>
                <a:rPr lang="en-US" sz="1400" dirty="0" smtClean="0"/>
                <a:t>observations by 36 features matrix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k=4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Distance metric: </a:t>
              </a:r>
              <a:r>
                <a:rPr lang="en-US" sz="1400" dirty="0" err="1" smtClean="0"/>
                <a:t>cityblock</a:t>
              </a:r>
              <a:endParaRPr lang="en-US" sz="1400" dirty="0" smtClean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141" y="4448042"/>
            <a:ext cx="5396744" cy="1707356"/>
            <a:chOff x="1751402" y="3433313"/>
            <a:chExt cx="5396744" cy="170735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2647" y="4717398"/>
              <a:ext cx="4635499" cy="423271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1751402" y="3433313"/>
              <a:ext cx="4976875" cy="1457621"/>
              <a:chOff x="1751402" y="3433313"/>
              <a:chExt cx="4976875" cy="145762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2647" y="4153483"/>
                <a:ext cx="1964103" cy="737451"/>
              </a:xfrm>
              <a:prstGeom prst="rect">
                <a:avLst/>
              </a:prstGeom>
            </p:spPr>
          </p:pic>
          <p:grpSp>
            <p:nvGrpSpPr>
              <p:cNvPr id="16" name="Group 15"/>
              <p:cNvGrpSpPr/>
              <p:nvPr/>
            </p:nvGrpSpPr>
            <p:grpSpPr>
              <a:xfrm>
                <a:off x="1751402" y="3433313"/>
                <a:ext cx="4976875" cy="954107"/>
                <a:chOff x="1751402" y="3433313"/>
                <a:chExt cx="4976875" cy="954107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1751402" y="3433313"/>
                  <a:ext cx="4976875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u="sng" dirty="0" smtClean="0"/>
                    <a:t>Why </a:t>
                  </a:r>
                  <a:r>
                    <a:rPr lang="en-US" sz="1400" u="sng" dirty="0" err="1" smtClean="0"/>
                    <a:t>Cityblock</a:t>
                  </a:r>
                  <a:r>
                    <a:rPr lang="en-US" sz="1400" u="sng" dirty="0" smtClean="0"/>
                    <a:t>?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 smtClean="0"/>
                    <a:t>Is better in calculating distances in more than two dimensions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 smtClean="0"/>
                    <a:t>Defined on </a:t>
                  </a:r>
                </a:p>
                <a:p>
                  <a:endParaRPr lang="en-US" sz="1400" dirty="0" smtClean="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60686" y="4023220"/>
                  <a:ext cx="234952" cy="26259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3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CLUSTER ANALYSIS METHOD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00226" y="5300542"/>
            <a:ext cx="174759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,  </a:t>
            </a:r>
            <a:r>
              <a:rPr lang="en-US" sz="20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= 1,2,…,36 features</a:t>
            </a:r>
            <a:endParaRPr lang="el-GR" sz="2000" dirty="0">
              <a:solidFill>
                <a:schemeClr val="tx1">
                  <a:lumMod val="85000"/>
                  <a:lumOff val="15000"/>
                </a:schemeClr>
              </a:solidFill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622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el-GR" smtClean="0"/>
              <a:t>11</a:t>
            </a:fld>
            <a:r>
              <a:rPr lang="el-GR" smtClean="0"/>
              <a:t> /</a:t>
            </a:r>
            <a:endParaRPr lang="el-G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33" y="2073865"/>
            <a:ext cx="1078813" cy="105048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5400000">
            <a:off x="2382090" y="1549850"/>
            <a:ext cx="342900" cy="19510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ight Arrow 8"/>
          <p:cNvSpPr/>
          <p:nvPr/>
        </p:nvSpPr>
        <p:spPr>
          <a:xfrm rot="7500000">
            <a:off x="1711921" y="3148824"/>
            <a:ext cx="478349" cy="23913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12" name="Group 11"/>
          <p:cNvGrpSpPr/>
          <p:nvPr/>
        </p:nvGrpSpPr>
        <p:grpSpPr>
          <a:xfrm>
            <a:off x="744440" y="3591278"/>
            <a:ext cx="1088559" cy="1004161"/>
            <a:chOff x="3881887" y="887862"/>
            <a:chExt cx="3175687" cy="383827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887" y="887862"/>
              <a:ext cx="3174100" cy="31741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103"/>
            <a:stretch/>
          </p:blipFill>
          <p:spPr>
            <a:xfrm>
              <a:off x="3883474" y="2824937"/>
              <a:ext cx="3174100" cy="1901202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505" y="3599312"/>
            <a:ext cx="1088015" cy="830401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5400000">
            <a:off x="978012" y="4631883"/>
            <a:ext cx="420313" cy="19510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5" name="Group 4"/>
          <p:cNvGrpSpPr/>
          <p:nvPr/>
        </p:nvGrpSpPr>
        <p:grpSpPr>
          <a:xfrm>
            <a:off x="1913249" y="633813"/>
            <a:ext cx="1268061" cy="830854"/>
            <a:chOff x="79209" y="3208383"/>
            <a:chExt cx="1268061" cy="83085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30" y="3208383"/>
              <a:ext cx="1255540" cy="65244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309"/>
            <a:stretch/>
          </p:blipFill>
          <p:spPr>
            <a:xfrm>
              <a:off x="79209" y="3682411"/>
              <a:ext cx="1255540" cy="356826"/>
            </a:xfrm>
            <a:prstGeom prst="rect">
              <a:avLst/>
            </a:prstGeom>
          </p:spPr>
        </p:pic>
      </p:grpSp>
      <p:sp>
        <p:nvSpPr>
          <p:cNvPr id="17" name="Right Arrow 16"/>
          <p:cNvSpPr/>
          <p:nvPr/>
        </p:nvSpPr>
        <p:spPr>
          <a:xfrm>
            <a:off x="1946524" y="6337670"/>
            <a:ext cx="577642" cy="2035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Right Arrow 18"/>
          <p:cNvSpPr/>
          <p:nvPr/>
        </p:nvSpPr>
        <p:spPr>
          <a:xfrm rot="5400000">
            <a:off x="2572828" y="4894791"/>
            <a:ext cx="1265979" cy="1880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93" name="Group 92"/>
          <p:cNvGrpSpPr/>
          <p:nvPr/>
        </p:nvGrpSpPr>
        <p:grpSpPr>
          <a:xfrm>
            <a:off x="2614393" y="5708143"/>
            <a:ext cx="1436142" cy="1475466"/>
            <a:chOff x="2614393" y="5708143"/>
            <a:chExt cx="1436142" cy="1475466"/>
          </a:xfrm>
        </p:grpSpPr>
        <p:sp>
          <p:nvSpPr>
            <p:cNvPr id="20" name="Rectangle 19"/>
            <p:cNvSpPr/>
            <p:nvPr/>
          </p:nvSpPr>
          <p:spPr>
            <a:xfrm>
              <a:off x="2614393" y="5708143"/>
              <a:ext cx="1422468" cy="14754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5498" y="5733642"/>
              <a:ext cx="1305037" cy="1321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Classify each</a:t>
              </a:r>
            </a:p>
            <a:p>
              <a:r>
                <a:rPr lang="en-US" sz="1600" dirty="0" smtClean="0"/>
                <a:t>observation </a:t>
              </a:r>
            </a:p>
            <a:p>
              <a:r>
                <a:rPr lang="en-US" sz="1600" dirty="0" smtClean="0"/>
                <a:t>in a cluster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327405" y="5314881"/>
            <a:ext cx="2191626" cy="2159369"/>
            <a:chOff x="5622138" y="2533978"/>
            <a:chExt cx="1626803" cy="1682390"/>
          </a:xfrm>
        </p:grpSpPr>
        <p:grpSp>
          <p:nvGrpSpPr>
            <p:cNvPr id="23" name="Group 22"/>
            <p:cNvGrpSpPr/>
            <p:nvPr/>
          </p:nvGrpSpPr>
          <p:grpSpPr>
            <a:xfrm>
              <a:off x="5644542" y="2846585"/>
              <a:ext cx="1604399" cy="1369783"/>
              <a:chOff x="5644542" y="2846585"/>
              <a:chExt cx="1604399" cy="1369783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360809" y="2846585"/>
                <a:ext cx="888132" cy="1358120"/>
                <a:chOff x="5979447" y="2860636"/>
                <a:chExt cx="888132" cy="1358120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5979447" y="3078535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down</a:t>
                  </a: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5985387" y="3294890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down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6045458" y="2860636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up</a:t>
                  </a: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5993606" y="2895600"/>
                  <a:ext cx="392907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>
                <a:xfrm>
                  <a:off x="5993606" y="3111943"/>
                  <a:ext cx="392907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5992448" y="3550361"/>
                  <a:ext cx="394065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5993606" y="3766741"/>
                  <a:ext cx="392907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5992448" y="3985007"/>
                  <a:ext cx="394065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5993606" y="3330209"/>
                  <a:ext cx="392907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6019798" y="3525237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left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6019410" y="3746587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left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6035304" y="3941757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up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5644542" y="2865295"/>
                <a:ext cx="907152" cy="1351073"/>
                <a:chOff x="5968392" y="2877444"/>
                <a:chExt cx="907152" cy="1351073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6053423" y="3075689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up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968392" y="3290248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down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6045865" y="2877444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up</a:t>
                  </a:r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5993606" y="2895600"/>
                  <a:ext cx="392907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5993606" y="3111943"/>
                  <a:ext cx="392907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5992448" y="3550361"/>
                  <a:ext cx="394065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5993606" y="3766741"/>
                  <a:ext cx="392907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5992448" y="3985007"/>
                  <a:ext cx="394065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993606" y="3330209"/>
                  <a:ext cx="392907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6025743" y="3518807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left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6017151" y="3738625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left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998241" y="3951518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right</a:t>
                  </a:r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 flipV="1">
                <a:off x="6105211" y="2978701"/>
                <a:ext cx="239950" cy="14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6096033" y="3197970"/>
                <a:ext cx="239950" cy="14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6092388" y="3414089"/>
                <a:ext cx="239950" cy="14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6089585" y="3630744"/>
                <a:ext cx="239950" cy="14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6087766" y="3852747"/>
                <a:ext cx="239950" cy="14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6089585" y="4084582"/>
                <a:ext cx="239950" cy="14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1420" y="3097892"/>
                <a:ext cx="137591" cy="172815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1720" y="2881549"/>
                <a:ext cx="146872" cy="173897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6625" y="3320077"/>
                <a:ext cx="146872" cy="173897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9573" y="3541812"/>
                <a:ext cx="146872" cy="17389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2071" y="3760991"/>
                <a:ext cx="146872" cy="173897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9644" y="3993815"/>
                <a:ext cx="137591" cy="172815"/>
              </a:xfrm>
              <a:prstGeom prst="rect">
                <a:avLst/>
              </a:prstGeom>
            </p:spPr>
          </p:pic>
        </p:grpSp>
        <p:sp>
          <p:nvSpPr>
            <p:cNvPr id="62" name="TextBox 61"/>
            <p:cNvSpPr txBox="1"/>
            <p:nvPr/>
          </p:nvSpPr>
          <p:spPr>
            <a:xfrm>
              <a:off x="5622138" y="2549808"/>
              <a:ext cx="7409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Expected </a:t>
              </a:r>
            </a:p>
            <a:p>
              <a:r>
                <a:rPr lang="en-US" sz="1100" dirty="0" smtClean="0"/>
                <a:t>clustering</a:t>
              </a:r>
              <a:endParaRPr lang="el-GR" sz="11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335983" y="2533978"/>
              <a:ext cx="7425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Actual </a:t>
              </a:r>
            </a:p>
            <a:p>
              <a:r>
                <a:rPr lang="en-US" sz="1100" dirty="0" smtClean="0"/>
                <a:t>clustering</a:t>
              </a:r>
            </a:p>
          </p:txBody>
        </p:sp>
      </p:grpSp>
      <p:sp>
        <p:nvSpPr>
          <p:cNvPr id="65" name="Right Arrow 64"/>
          <p:cNvSpPr/>
          <p:nvPr/>
        </p:nvSpPr>
        <p:spPr>
          <a:xfrm>
            <a:off x="4136964" y="6341868"/>
            <a:ext cx="1104012" cy="19510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7" name="Right Arrow 66"/>
          <p:cNvSpPr/>
          <p:nvPr/>
        </p:nvSpPr>
        <p:spPr>
          <a:xfrm rot="3282816">
            <a:off x="2938973" y="3142229"/>
            <a:ext cx="478349" cy="23913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70" name="Straight Connector 69"/>
          <p:cNvCxnSpPr/>
          <p:nvPr/>
        </p:nvCxnSpPr>
        <p:spPr>
          <a:xfrm>
            <a:off x="548120" y="1599856"/>
            <a:ext cx="3870199" cy="40404"/>
          </a:xfrm>
          <a:prstGeom prst="line">
            <a:avLst/>
          </a:prstGeom>
          <a:ln w="22225">
            <a:solidFill>
              <a:schemeClr val="tx1">
                <a:alpha val="7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48120" y="3216656"/>
            <a:ext cx="3815733" cy="25639"/>
          </a:xfrm>
          <a:prstGeom prst="line">
            <a:avLst/>
          </a:prstGeom>
          <a:ln w="22225">
            <a:solidFill>
              <a:schemeClr val="tx1">
                <a:alpha val="7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48120" y="4681801"/>
            <a:ext cx="3815733" cy="39021"/>
          </a:xfrm>
          <a:prstGeom prst="line">
            <a:avLst/>
          </a:prstGeom>
          <a:ln w="22225">
            <a:solidFill>
              <a:schemeClr val="tx1">
                <a:alpha val="7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25549" y="275369"/>
            <a:ext cx="860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Raw data</a:t>
            </a:r>
            <a:endParaRPr lang="el-GR" sz="1400" dirty="0"/>
          </a:p>
        </p:txBody>
      </p:sp>
      <p:sp>
        <p:nvSpPr>
          <p:cNvPr id="74" name="TextBox 73"/>
          <p:cNvSpPr txBox="1"/>
          <p:nvPr/>
        </p:nvSpPr>
        <p:spPr>
          <a:xfrm rot="18432975">
            <a:off x="1603803" y="2912993"/>
            <a:ext cx="656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70%</a:t>
            </a:r>
            <a:endParaRPr lang="el-GR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1013499" y="3451409"/>
            <a:ext cx="80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Train set</a:t>
            </a:r>
            <a:endParaRPr lang="el-GR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3083858" y="3458686"/>
            <a:ext cx="73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set</a:t>
            </a:r>
            <a:endParaRPr lang="el-GR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845542" y="4921716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kmeans</a:t>
            </a:r>
            <a:endParaRPr lang="el-GR" sz="1400" dirty="0"/>
          </a:p>
        </p:txBody>
      </p:sp>
      <p:sp>
        <p:nvSpPr>
          <p:cNvPr id="81" name="Right Arrow 80"/>
          <p:cNvSpPr/>
          <p:nvPr/>
        </p:nvSpPr>
        <p:spPr>
          <a:xfrm rot="5400000">
            <a:off x="994761" y="5314073"/>
            <a:ext cx="420313" cy="19510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2" name="TextBox 81"/>
          <p:cNvSpPr txBox="1"/>
          <p:nvPr/>
        </p:nvSpPr>
        <p:spPr>
          <a:xfrm>
            <a:off x="4257472" y="6128359"/>
            <a:ext cx="826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compare</a:t>
            </a:r>
            <a:endParaRPr lang="el-GR" sz="1400" dirty="0"/>
          </a:p>
        </p:txBody>
      </p:sp>
      <p:sp>
        <p:nvSpPr>
          <p:cNvPr id="83" name="Right Arrow 82"/>
          <p:cNvSpPr/>
          <p:nvPr/>
        </p:nvSpPr>
        <p:spPr>
          <a:xfrm>
            <a:off x="7190376" y="6345963"/>
            <a:ext cx="479447" cy="19510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90" name="Group 89"/>
          <p:cNvGrpSpPr/>
          <p:nvPr/>
        </p:nvGrpSpPr>
        <p:grpSpPr>
          <a:xfrm>
            <a:off x="7772200" y="5943250"/>
            <a:ext cx="1720344" cy="805425"/>
            <a:chOff x="7894161" y="5570752"/>
            <a:chExt cx="1720344" cy="805425"/>
          </a:xfrm>
        </p:grpSpPr>
        <p:sp>
          <p:nvSpPr>
            <p:cNvPr id="85" name="Rectangle 84"/>
            <p:cNvSpPr/>
            <p:nvPr/>
          </p:nvSpPr>
          <p:spPr>
            <a:xfrm>
              <a:off x="7913512" y="5570752"/>
              <a:ext cx="155760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u="sng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Final result</a:t>
              </a:r>
              <a:endParaRPr lang="en-US" sz="2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94161" y="5914512"/>
              <a:ext cx="172034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85% success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5000" y="5708143"/>
            <a:ext cx="1422711" cy="1475775"/>
            <a:chOff x="463989" y="5423515"/>
            <a:chExt cx="1359327" cy="1380853"/>
          </a:xfrm>
        </p:grpSpPr>
        <p:graphicFrame>
          <p:nvGraphicFramePr>
            <p:cNvPr id="18" name="Diagram 17"/>
            <p:cNvGraphicFramePr/>
            <p:nvPr>
              <p:extLst>
                <p:ext uri="{D42A27DB-BD31-4B8C-83A1-F6EECF244321}">
                  <p14:modId xmlns:p14="http://schemas.microsoft.com/office/powerpoint/2010/main" val="2040963553"/>
                </p:ext>
              </p:extLst>
            </p:nvPr>
          </p:nvGraphicFramePr>
          <p:xfrm>
            <a:off x="629980" y="5634814"/>
            <a:ext cx="1058689" cy="116955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87" name="Rectangle 86"/>
            <p:cNvSpPr/>
            <p:nvPr/>
          </p:nvSpPr>
          <p:spPr>
            <a:xfrm>
              <a:off x="463989" y="5423515"/>
              <a:ext cx="1359327" cy="13808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88" name="TextBox 87"/>
          <p:cNvSpPr txBox="1"/>
          <p:nvPr/>
        </p:nvSpPr>
        <p:spPr>
          <a:xfrm rot="3309225">
            <a:off x="3021964" y="3099901"/>
            <a:ext cx="656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30%</a:t>
            </a:r>
            <a:endParaRPr lang="el-GR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1518916" y="1784587"/>
            <a:ext cx="2104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Observations and features</a:t>
            </a:r>
            <a:endParaRPr lang="el-GR" sz="1400" dirty="0"/>
          </a:p>
        </p:txBody>
      </p:sp>
      <p:sp>
        <p:nvSpPr>
          <p:cNvPr id="92" name="Rectangle 91"/>
          <p:cNvSpPr/>
          <p:nvPr/>
        </p:nvSpPr>
        <p:spPr>
          <a:xfrm>
            <a:off x="702763" y="5654507"/>
            <a:ext cx="8210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173933" y="6095663"/>
            <a:ext cx="595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down</a:t>
            </a:r>
            <a:endParaRPr lang="el-GR" dirty="0"/>
          </a:p>
        </p:txBody>
      </p:sp>
      <p:sp>
        <p:nvSpPr>
          <p:cNvPr id="102" name="TextBox 101"/>
          <p:cNvSpPr txBox="1"/>
          <p:nvPr/>
        </p:nvSpPr>
        <p:spPr>
          <a:xfrm>
            <a:off x="1198654" y="6672605"/>
            <a:ext cx="52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right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699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el-GR" smtClean="0"/>
              <a:t>12</a:t>
            </a:fld>
            <a:r>
              <a:rPr lang="el-GR" smtClean="0"/>
              <a:t> /</a:t>
            </a:r>
            <a:endParaRPr lang="el-GR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2983" y="1786855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100% success 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729500" y="2315361"/>
            <a:ext cx="4475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Cross-validation (7 </a:t>
            </a:r>
            <a:r>
              <a:rPr lang="en-US" sz="1400" dirty="0" smtClean="0"/>
              <a:t>different training/testing sets) came up </a:t>
            </a:r>
          </a:p>
          <a:p>
            <a:r>
              <a:rPr lang="en-US" sz="1400" dirty="0" smtClean="0"/>
              <a:t>with 100% success on characterizing hand movements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63403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712000" cy="995040"/>
          </a:xfrm>
        </p:spPr>
        <p:txBody>
          <a:bodyPr>
            <a:spAutoFit/>
          </a:bodyPr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2</a:t>
            </a:fld>
            <a:r>
              <a:rPr lang="de-DE" smtClean="0"/>
              <a:t> /</a:t>
            </a:r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725" y="1801534"/>
            <a:ext cx="4314338" cy="387032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62695" y="5671858"/>
            <a:ext cx="5706337" cy="1046441"/>
            <a:chOff x="514245" y="5166324"/>
            <a:chExt cx="5706337" cy="1046441"/>
          </a:xfrm>
        </p:grpSpPr>
        <p:sp>
          <p:nvSpPr>
            <p:cNvPr id="4" name="TextBox 3"/>
            <p:cNvSpPr txBox="1"/>
            <p:nvPr/>
          </p:nvSpPr>
          <p:spPr>
            <a:xfrm>
              <a:off x="514245" y="5166324"/>
              <a:ext cx="2864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Sensors included in each device: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39667" y="5474101"/>
              <a:ext cx="498091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Accelerometer (3D), measures changes in velocity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Gyroscope (3D),  measures angular velocity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Magnetometer (3D), measures strength of the magnetic field</a:t>
              </a:r>
              <a:endParaRPr lang="el-GR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2695" y="1713902"/>
            <a:ext cx="1745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Shimmer Device: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6" y="2271609"/>
            <a:ext cx="3640806" cy="23489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0" y="1116000"/>
            <a:ext cx="3600000" cy="720000"/>
          </a:xfrm>
        </p:spPr>
        <p:txBody>
          <a:bodyPr/>
          <a:lstStyle/>
          <a:p>
            <a:pPr lvl="0"/>
            <a:r>
              <a:rPr lang="de-DE" dirty="0"/>
              <a:t>ACCELEROMETER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3</a:t>
            </a:fld>
            <a:r>
              <a:rPr lang="de-DE" smtClean="0"/>
              <a:t> /</a:t>
            </a:r>
            <a:endParaRPr lang="de-DE"/>
          </a:p>
        </p:txBody>
      </p:sp>
      <p:grpSp>
        <p:nvGrpSpPr>
          <p:cNvPr id="8" name="Group 7"/>
          <p:cNvGrpSpPr/>
          <p:nvPr/>
        </p:nvGrpSpPr>
        <p:grpSpPr>
          <a:xfrm>
            <a:off x="0" y="3601393"/>
            <a:ext cx="4144143" cy="3910681"/>
            <a:chOff x="39598" y="3104312"/>
            <a:chExt cx="4576173" cy="436089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98" y="3104312"/>
              <a:ext cx="4310721" cy="411868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28075" y="7156321"/>
              <a:ext cx="4387696" cy="30888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Figure 3. </a:t>
              </a:r>
              <a:r>
                <a:rPr lang="en-US" sz="1200" i="1" dirty="0" err="1" smtClean="0"/>
                <a:t>Uni</a:t>
              </a:r>
              <a:r>
                <a:rPr lang="en-US" sz="1200" i="1" dirty="0" smtClean="0"/>
                <a:t>-axial </a:t>
              </a:r>
              <a:r>
                <a:rPr lang="en-US" sz="1200" i="1" dirty="0"/>
                <a:t>magnetometer attached to a leg segment </a:t>
              </a:r>
              <a:endParaRPr lang="el-GR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608748"/>
            <a:ext cx="6145810" cy="1988914"/>
            <a:chOff x="0" y="1608748"/>
            <a:chExt cx="6145810" cy="19889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608748"/>
              <a:ext cx="6145810" cy="188375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595103" y="3320663"/>
              <a:ext cx="227376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Figure 2. total acceleration </a:t>
              </a:r>
              <a:r>
                <a:rPr lang="en-US" sz="1200" i="1" dirty="0" err="1" smtClean="0"/>
                <a:t>vextor</a:t>
              </a:r>
              <a:endParaRPr lang="el-GR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38130" y="98896"/>
            <a:ext cx="3382456" cy="3072062"/>
            <a:chOff x="7227360" y="300960"/>
            <a:chExt cx="2822824" cy="2593291"/>
          </a:xfrm>
        </p:grpSpPr>
        <p:sp>
          <p:nvSpPr>
            <p:cNvPr id="13" name="TextBox 12"/>
            <p:cNvSpPr txBox="1"/>
            <p:nvPr/>
          </p:nvSpPr>
          <p:spPr>
            <a:xfrm>
              <a:off x="7227360" y="2617252"/>
              <a:ext cx="282282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Figure 1. Shimmer3 </a:t>
              </a:r>
              <a:r>
                <a:rPr lang="en-US" sz="1200" i="1" dirty="0"/>
                <a:t>default axis directions </a:t>
              </a:r>
              <a:endParaRPr lang="el-GR" sz="1200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7360" y="300960"/>
              <a:ext cx="2447369" cy="231629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0" y="1116000"/>
            <a:ext cx="3600000" cy="720000"/>
          </a:xfrm>
        </p:spPr>
        <p:txBody>
          <a:bodyPr/>
          <a:lstStyle/>
          <a:p>
            <a:pPr lvl="0"/>
            <a:r>
              <a:rPr lang="de-DE"/>
              <a:t>GYROSCOPE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4</a:t>
            </a:fld>
            <a:r>
              <a:rPr lang="de-DE" smtClean="0"/>
              <a:t> /</a:t>
            </a:r>
            <a:endParaRPr lang="de-DE"/>
          </a:p>
        </p:txBody>
      </p:sp>
      <p:grpSp>
        <p:nvGrpSpPr>
          <p:cNvPr id="15" name="Group 14"/>
          <p:cNvGrpSpPr/>
          <p:nvPr/>
        </p:nvGrpSpPr>
        <p:grpSpPr>
          <a:xfrm>
            <a:off x="0" y="3578085"/>
            <a:ext cx="10080625" cy="3981590"/>
            <a:chOff x="107507" y="3409810"/>
            <a:chExt cx="10080625" cy="398159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507" y="3409810"/>
              <a:ext cx="10080625" cy="3889515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07507" y="7114401"/>
              <a:ext cx="503872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r>
                <a:rPr lang="en-US" sz="1200" i="1" dirty="0"/>
                <a:t>Figure 3. </a:t>
              </a:r>
              <a:r>
                <a:rPr lang="en-US" sz="1200" i="1" dirty="0" err="1" smtClean="0"/>
                <a:t>Uni</a:t>
              </a:r>
              <a:r>
                <a:rPr lang="en-US" sz="1200" i="1" dirty="0" smtClean="0"/>
                <a:t>-axial </a:t>
              </a:r>
              <a:r>
                <a:rPr lang="en-US" sz="1200" i="1" dirty="0"/>
                <a:t>rate gyroscope attached to a rotating plate </a:t>
              </a:r>
              <a:endParaRPr lang="el-GR" sz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27359" y="104775"/>
            <a:ext cx="3382457" cy="2839123"/>
            <a:chOff x="7227359" y="104775"/>
            <a:chExt cx="3382457" cy="2839123"/>
          </a:xfrm>
        </p:grpSpPr>
        <p:pic>
          <p:nvPicPr>
            <p:cNvPr id="18" name="Picture 17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27359" y="104775"/>
              <a:ext cx="2707215" cy="251098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7227360" y="2615760"/>
              <a:ext cx="3382456" cy="3281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Figure 1. Shimmer3 </a:t>
              </a:r>
              <a:r>
                <a:rPr lang="en-US" sz="1200" i="1" dirty="0"/>
                <a:t>default axis directions </a:t>
              </a:r>
              <a:endParaRPr lang="el-GR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7496" y="1643607"/>
            <a:ext cx="3526750" cy="1854350"/>
            <a:chOff x="2092799" y="4294714"/>
            <a:chExt cx="3526750" cy="1854350"/>
          </a:xfrm>
        </p:grpSpPr>
        <p:grpSp>
          <p:nvGrpSpPr>
            <p:cNvPr id="21" name="Group 20"/>
            <p:cNvGrpSpPr/>
            <p:nvPr/>
          </p:nvGrpSpPr>
          <p:grpSpPr>
            <a:xfrm>
              <a:off x="2092799" y="4294714"/>
              <a:ext cx="3526750" cy="1598213"/>
              <a:chOff x="2092799" y="4294714"/>
              <a:chExt cx="3526750" cy="159821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092799" y="4816822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400" i="1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ω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endParaRPr lang="el-GR" sz="24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2655723" y="4381589"/>
                <a:ext cx="1143153" cy="1352550"/>
                <a:chOff x="2655723" y="4381589"/>
                <a:chExt cx="1143153" cy="1352550"/>
              </a:xfrm>
            </p:grpSpPr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66228" y="4429214"/>
                  <a:ext cx="276225" cy="1257300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55723" y="4381589"/>
                  <a:ext cx="304800" cy="1352550"/>
                </a:xfrm>
                <a:prstGeom prst="rect">
                  <a:avLst/>
                </a:prstGeom>
              </p:spPr>
            </p:pic>
            <p:sp>
              <p:nvSpPr>
                <p:cNvPr id="35" name="TextBox 34"/>
                <p:cNvSpPr txBox="1"/>
                <p:nvPr/>
              </p:nvSpPr>
              <p:spPr>
                <a:xfrm>
                  <a:off x="2847975" y="4419600"/>
                  <a:ext cx="950901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ω</a:t>
                  </a:r>
                  <a:endParaRPr lang="en-US" sz="2400" i="1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ω</a:t>
                  </a:r>
                  <a:r>
                    <a:rPr lang="en-US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   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=</a:t>
                  </a:r>
                </a:p>
                <a:p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ω</a:t>
                  </a:r>
                  <a:endParaRPr lang="el-GR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072058" y="4558099"/>
                  <a:ext cx="334276" cy="1093366"/>
                  <a:chOff x="3072058" y="4558099"/>
                  <a:chExt cx="334276" cy="1093366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084858" y="4558099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072058" y="4909155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US" i="1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072058" y="5282133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</a:t>
                    </a:r>
                  </a:p>
                </p:txBody>
              </p:sp>
            </p:grpSp>
          </p:grpSp>
          <p:grpSp>
            <p:nvGrpSpPr>
              <p:cNvPr id="25" name="Group 24"/>
              <p:cNvGrpSpPr/>
              <p:nvPr/>
            </p:nvGrpSpPr>
            <p:grpSpPr>
              <a:xfrm>
                <a:off x="3800686" y="4294714"/>
                <a:ext cx="1818863" cy="1598213"/>
                <a:chOff x="4128605" y="4142601"/>
                <a:chExt cx="1818863" cy="1598213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4267200" y="4142601"/>
                  <a:ext cx="1680268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ω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cos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l-GR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β</a:t>
                  </a:r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l-GR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ω</a:t>
                  </a:r>
                  <a:r>
                    <a:rPr lang="en-US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cos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l-GR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β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) </a:t>
                  </a:r>
                  <a:endPara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ω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cos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l-GR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β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l-GR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5319958" y="4380748"/>
                  <a:ext cx="353326" cy="1360066"/>
                  <a:chOff x="3053008" y="4558099"/>
                  <a:chExt cx="353326" cy="1360066"/>
                </a:xfrm>
              </p:grpSpPr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084858" y="4558099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3053008" y="5052030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US" i="1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072058" y="5548833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</a:t>
                    </a:r>
                  </a:p>
                </p:txBody>
              </p:sp>
            </p:grpSp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28605" y="4200614"/>
                  <a:ext cx="209550" cy="1533525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95068" y="4197764"/>
                  <a:ext cx="152400" cy="1543050"/>
                </a:xfrm>
                <a:prstGeom prst="rect">
                  <a:avLst/>
                </a:prstGeom>
              </p:spPr>
            </p:pic>
          </p:grpSp>
        </p:grpSp>
        <p:sp>
          <p:nvSpPr>
            <p:cNvPr id="22" name="TextBox 21"/>
            <p:cNvSpPr txBox="1"/>
            <p:nvPr/>
          </p:nvSpPr>
          <p:spPr>
            <a:xfrm>
              <a:off x="2847975" y="5872065"/>
              <a:ext cx="222349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Figure 2. </a:t>
              </a:r>
              <a:r>
                <a:rPr lang="en-US" sz="1200" dirty="0" smtClean="0"/>
                <a:t>tri-axial</a:t>
              </a:r>
              <a:r>
                <a:rPr lang="el-GR" sz="1200" dirty="0" smtClean="0"/>
                <a:t> </a:t>
              </a:r>
              <a:r>
                <a:rPr lang="en-US" sz="1200" dirty="0" smtClean="0"/>
                <a:t>gyroscope rate</a:t>
              </a:r>
              <a:endParaRPr lang="el-GR" sz="12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0" y="1116000"/>
            <a:ext cx="3600000" cy="720000"/>
          </a:xfrm>
        </p:spPr>
        <p:txBody>
          <a:bodyPr/>
          <a:lstStyle/>
          <a:p>
            <a:pPr lvl="0"/>
            <a:r>
              <a:rPr lang="de-DE"/>
              <a:t>MAGNETOMETER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5</a:t>
            </a:fld>
            <a:r>
              <a:rPr lang="de-DE" smtClean="0"/>
              <a:t> /</a:t>
            </a:r>
            <a:endParaRPr lang="de-DE"/>
          </a:p>
        </p:txBody>
      </p:sp>
      <p:grpSp>
        <p:nvGrpSpPr>
          <p:cNvPr id="32" name="Group 31"/>
          <p:cNvGrpSpPr/>
          <p:nvPr/>
        </p:nvGrpSpPr>
        <p:grpSpPr>
          <a:xfrm>
            <a:off x="538755" y="1686401"/>
            <a:ext cx="3544383" cy="1854350"/>
            <a:chOff x="2092799" y="4294714"/>
            <a:chExt cx="3544383" cy="1854350"/>
          </a:xfrm>
        </p:grpSpPr>
        <p:grpSp>
          <p:nvGrpSpPr>
            <p:cNvPr id="33" name="Group 32"/>
            <p:cNvGrpSpPr/>
            <p:nvPr/>
          </p:nvGrpSpPr>
          <p:grpSpPr>
            <a:xfrm>
              <a:off x="2092799" y="4294714"/>
              <a:ext cx="3544383" cy="1598213"/>
              <a:chOff x="2092799" y="4294714"/>
              <a:chExt cx="3544383" cy="159821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092799" y="4816822"/>
                <a:ext cx="705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endParaRPr lang="el-GR" sz="24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2655723" y="4381589"/>
                <a:ext cx="1159183" cy="1352550"/>
                <a:chOff x="2655723" y="4381589"/>
                <a:chExt cx="1159183" cy="1352550"/>
              </a:xfrm>
            </p:grpSpPr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66228" y="4429214"/>
                  <a:ext cx="276225" cy="1257300"/>
                </a:xfrm>
                <a:prstGeom prst="rect">
                  <a:avLst/>
                </a:prstGeom>
              </p:spPr>
            </p:pic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55723" y="4381589"/>
                  <a:ext cx="304800" cy="1352550"/>
                </a:xfrm>
                <a:prstGeom prst="rect">
                  <a:avLst/>
                </a:prstGeom>
              </p:spPr>
            </p:pic>
            <p:sp>
              <p:nvSpPr>
                <p:cNvPr id="47" name="TextBox 46"/>
                <p:cNvSpPr txBox="1"/>
                <p:nvPr/>
              </p:nvSpPr>
              <p:spPr>
                <a:xfrm>
                  <a:off x="2847975" y="4419600"/>
                  <a:ext cx="966931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</a:p>
                <a:p>
                  <a:r>
                    <a:rPr lang="en-US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  <a:r>
                    <a:rPr lang="en-US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   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=</a:t>
                  </a:r>
                </a:p>
                <a:p>
                  <a:r>
                    <a:rPr lang="en-US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  <a:endParaRPr lang="el-GR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3072058" y="4558099"/>
                  <a:ext cx="334276" cy="1093366"/>
                  <a:chOff x="3072058" y="4558099"/>
                  <a:chExt cx="334276" cy="1093366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084858" y="4558099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072058" y="4909155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US" i="1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3072058" y="5282133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</a:t>
                    </a:r>
                  </a:p>
                </p:txBody>
              </p:sp>
            </p:grpSp>
          </p:grpSp>
          <p:grpSp>
            <p:nvGrpSpPr>
              <p:cNvPr id="37" name="Group 36"/>
              <p:cNvGrpSpPr/>
              <p:nvPr/>
            </p:nvGrpSpPr>
            <p:grpSpPr>
              <a:xfrm>
                <a:off x="3800686" y="4294714"/>
                <a:ext cx="1836496" cy="1598213"/>
                <a:chOff x="4128605" y="4142601"/>
                <a:chExt cx="1836496" cy="1598213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4267200" y="4142601"/>
                  <a:ext cx="1697901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cos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α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r>
                    <a:rPr lang="el-GR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  <a:r>
                    <a:rPr lang="en-US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cos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α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) </a:t>
                  </a:r>
                  <a:endPara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cos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α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l-GR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9" name="Group 38"/>
                <p:cNvGrpSpPr/>
                <p:nvPr/>
              </p:nvGrpSpPr>
              <p:grpSpPr>
                <a:xfrm>
                  <a:off x="5358058" y="4380748"/>
                  <a:ext cx="353326" cy="1360066"/>
                  <a:chOff x="3091108" y="4558099"/>
                  <a:chExt cx="353326" cy="1360066"/>
                </a:xfrm>
              </p:grpSpPr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122958" y="4558099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3091108" y="5052030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US" i="1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3110158" y="5548833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</a:t>
                    </a:r>
                  </a:p>
                </p:txBody>
              </p:sp>
            </p:grpSp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28605" y="4200614"/>
                  <a:ext cx="209550" cy="1533525"/>
                </a:xfrm>
                <a:prstGeom prst="rect">
                  <a:avLst/>
                </a:prstGeom>
              </p:spPr>
            </p:pic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95068" y="4197764"/>
                  <a:ext cx="152400" cy="1543050"/>
                </a:xfrm>
                <a:prstGeom prst="rect">
                  <a:avLst/>
                </a:prstGeom>
              </p:spPr>
            </p:pic>
          </p:grpSp>
        </p:grpSp>
        <p:sp>
          <p:nvSpPr>
            <p:cNvPr id="34" name="TextBox 33"/>
            <p:cNvSpPr txBox="1"/>
            <p:nvPr/>
          </p:nvSpPr>
          <p:spPr>
            <a:xfrm>
              <a:off x="2847975" y="5872065"/>
              <a:ext cx="24869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Figure 2. </a:t>
              </a:r>
              <a:r>
                <a:rPr lang="en-US" sz="1200" dirty="0" smtClean="0"/>
                <a:t>tri-axial</a:t>
              </a:r>
              <a:r>
                <a:rPr lang="el-GR" sz="1200" dirty="0" smtClean="0"/>
                <a:t> </a:t>
              </a:r>
              <a:r>
                <a:rPr lang="en-US" sz="1200" dirty="0" smtClean="0"/>
                <a:t>magnetometer rate</a:t>
              </a:r>
              <a:endParaRPr lang="el-GR" sz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617760" y="300960"/>
            <a:ext cx="3382456" cy="3127126"/>
            <a:chOff x="6617760" y="300960"/>
            <a:chExt cx="3382456" cy="3127126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17760" y="300960"/>
              <a:ext cx="3022129" cy="2875047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6617760" y="3099948"/>
              <a:ext cx="3382456" cy="3281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Figure 1. Shimmer3 </a:t>
              </a:r>
              <a:r>
                <a:rPr lang="en-US" sz="1200" i="1" dirty="0"/>
                <a:t>default axis directions </a:t>
              </a:r>
              <a:endParaRPr lang="el-GR" sz="1200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8676" y="3656645"/>
            <a:ext cx="5082009" cy="3553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000" y="1563480"/>
            <a:ext cx="2306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 output for</a:t>
            </a:r>
            <a:r>
              <a:rPr lang="el-GR" sz="1400" dirty="0" smtClean="0"/>
              <a:t> </a:t>
            </a:r>
            <a:r>
              <a:rPr lang="en-US" sz="1400" dirty="0" smtClean="0"/>
              <a:t>each sensor is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5394" y="2025145"/>
            <a:ext cx="152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Y</a:t>
            </a:r>
            <a:r>
              <a:rPr lang="en-US" dirty="0" smtClean="0"/>
              <a:t> = Kr</a:t>
            </a:r>
            <a:r>
              <a:rPr lang="en-US" u="sng" dirty="0" smtClean="0"/>
              <a:t>u</a:t>
            </a:r>
            <a:r>
              <a:rPr lang="en-US" dirty="0" smtClean="0"/>
              <a:t> + </a:t>
            </a:r>
            <a:r>
              <a:rPr lang="en-US" u="sng" dirty="0" smtClean="0"/>
              <a:t>b</a:t>
            </a:r>
            <a:r>
              <a:rPr lang="en-US" dirty="0" smtClean="0"/>
              <a:t> + </a:t>
            </a:r>
            <a:r>
              <a:rPr lang="en-US" u="sng" dirty="0" smtClean="0"/>
              <a:t>n</a:t>
            </a:r>
            <a:endParaRPr lang="el-GR" u="sng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56687"/>
              </p:ext>
            </p:extLst>
          </p:nvPr>
        </p:nvGraphicFramePr>
        <p:xfrm>
          <a:off x="0" y="5973355"/>
          <a:ext cx="4309199" cy="1586320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394357"/>
                <a:gridCol w="3914842"/>
              </a:tblGrid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K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Sensor’s scale factor </a:t>
                      </a:r>
                      <a:endParaRPr lang="el-GR" sz="1200" b="0" i="0" u="none" dirty="0"/>
                    </a:p>
                  </a:txBody>
                  <a:tcPr/>
                </a:tc>
              </a:tr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r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 rotation matrix which defines the actual sensor axes </a:t>
                      </a:r>
                      <a:endParaRPr lang="el-GR" sz="1200" b="0" i="0" u="none" dirty="0"/>
                    </a:p>
                  </a:txBody>
                  <a:tcPr/>
                </a:tc>
              </a:tr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u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of the sensed phenomenon</a:t>
                      </a:r>
                      <a:endParaRPr lang="el-GR" sz="1200" b="0" i="0" u="none" dirty="0"/>
                    </a:p>
                  </a:txBody>
                  <a:tcPr/>
                </a:tc>
              </a:tr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b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 offset bias vector</a:t>
                      </a:r>
                      <a:endParaRPr lang="el-GR" sz="1200" b="0" i="0" u="none" dirty="0"/>
                    </a:p>
                  </a:txBody>
                  <a:tcPr/>
                </a:tc>
              </a:tr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n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 noise vector </a:t>
                      </a:r>
                      <a:endParaRPr lang="el-GR" sz="1200" b="0" i="0" u="non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6</a:t>
            </a:fld>
            <a:r>
              <a:rPr lang="de-DE" dirty="0" smtClean="0"/>
              <a:t> /</a:t>
            </a:r>
            <a:endParaRPr lang="de-DE" dirty="0"/>
          </a:p>
        </p:txBody>
      </p:sp>
      <p:grpSp>
        <p:nvGrpSpPr>
          <p:cNvPr id="8" name="Group 7"/>
          <p:cNvGrpSpPr/>
          <p:nvPr/>
        </p:nvGrpSpPr>
        <p:grpSpPr>
          <a:xfrm>
            <a:off x="1766773" y="3067630"/>
            <a:ext cx="6762094" cy="780909"/>
            <a:chOff x="743607" y="3134582"/>
            <a:chExt cx="5865290" cy="719271"/>
          </a:xfrm>
        </p:grpSpPr>
        <p:grpSp>
          <p:nvGrpSpPr>
            <p:cNvPr id="26" name="Group 25"/>
            <p:cNvGrpSpPr/>
            <p:nvPr/>
          </p:nvGrpSpPr>
          <p:grpSpPr>
            <a:xfrm>
              <a:off x="743607" y="3134582"/>
              <a:ext cx="5865290" cy="719271"/>
              <a:chOff x="534685" y="2711963"/>
              <a:chExt cx="5865290" cy="719271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4685" y="2733322"/>
                <a:ext cx="1019175" cy="67627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8279" y="2813782"/>
                <a:ext cx="904875" cy="561975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3886" y="2740341"/>
                <a:ext cx="1343025" cy="66675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9069" y="2783534"/>
                <a:ext cx="1524000" cy="6477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9031" y="2711963"/>
                <a:ext cx="952500" cy="676275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18925" y="2832579"/>
                <a:ext cx="781050" cy="542925"/>
              </a:xfrm>
              <a:prstGeom prst="rect">
                <a:avLst/>
              </a:prstGeom>
            </p:spPr>
          </p:pic>
        </p:grpSp>
        <p:sp>
          <p:nvSpPr>
            <p:cNvPr id="6" name="Cross 5"/>
            <p:cNvSpPr/>
            <p:nvPr/>
          </p:nvSpPr>
          <p:spPr>
            <a:xfrm>
              <a:off x="4942185" y="3451166"/>
              <a:ext cx="145255" cy="145278"/>
            </a:xfrm>
            <a:prstGeom prst="plus">
              <a:avLst>
                <a:gd name="adj" fmla="val 45392"/>
              </a:avLst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solidFill>
                <a:schemeClr val="tx1">
                  <a:lumMod val="50000"/>
                  <a:lumOff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7" name="Multiply 6"/>
            <p:cNvSpPr/>
            <p:nvPr/>
          </p:nvSpPr>
          <p:spPr>
            <a:xfrm>
              <a:off x="2764937" y="3449856"/>
              <a:ext cx="164116" cy="146588"/>
            </a:xfrm>
            <a:prstGeom prst="mathMultiply">
              <a:avLst>
                <a:gd name="adj1" fmla="val 15099"/>
              </a:avLst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solidFill>
                <a:schemeClr val="tx1">
                  <a:lumMod val="50000"/>
                  <a:lumOff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5" name="Equal 4"/>
            <p:cNvSpPr/>
            <p:nvPr/>
          </p:nvSpPr>
          <p:spPr>
            <a:xfrm>
              <a:off x="1536720" y="3488105"/>
              <a:ext cx="127776" cy="77107"/>
            </a:xfrm>
            <a:prstGeom prst="mathEqual">
              <a:avLst>
                <a:gd name="adj1" fmla="val 19906"/>
                <a:gd name="adj2" fmla="val 36237"/>
              </a:avLst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solidFill>
                <a:schemeClr val="tx1">
                  <a:lumMod val="50000"/>
                  <a:lumOff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schemeClr val="tx1"/>
                </a:solidFill>
              </a:endParaRPr>
            </a:p>
          </p:txBody>
        </p:sp>
        <p:sp>
          <p:nvSpPr>
            <p:cNvPr id="28" name="Multiply 27"/>
            <p:cNvSpPr/>
            <p:nvPr/>
          </p:nvSpPr>
          <p:spPr>
            <a:xfrm>
              <a:off x="4179678" y="3450309"/>
              <a:ext cx="164116" cy="146588"/>
            </a:xfrm>
            <a:prstGeom prst="mathMultiply">
              <a:avLst>
                <a:gd name="adj1" fmla="val 15099"/>
              </a:avLst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solidFill>
                <a:schemeClr val="tx1">
                  <a:lumMod val="50000"/>
                  <a:lumOff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9" name="Cross 28"/>
            <p:cNvSpPr/>
            <p:nvPr/>
          </p:nvSpPr>
          <p:spPr>
            <a:xfrm>
              <a:off x="5727194" y="3463164"/>
              <a:ext cx="145255" cy="145278"/>
            </a:xfrm>
            <a:prstGeom prst="plus">
              <a:avLst>
                <a:gd name="adj" fmla="val 45392"/>
              </a:avLst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solidFill>
                <a:schemeClr val="tx1">
                  <a:lumMod val="50000"/>
                  <a:lumOff val="5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325485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 dirty="0"/>
              <a:t>SOFTWARE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977078"/>
              </p:ext>
            </p:extLst>
          </p:nvPr>
        </p:nvGraphicFramePr>
        <p:xfrm>
          <a:off x="1493597" y="2241618"/>
          <a:ext cx="8522858" cy="2326383"/>
        </p:xfrm>
        <a:graphic>
          <a:graphicData uri="http://schemas.openxmlformats.org/drawingml/2006/table">
            <a:tbl>
              <a:tblPr firstRow="1" bandRow="1"/>
              <a:tblGrid>
                <a:gridCol w="945555"/>
                <a:gridCol w="945555"/>
                <a:gridCol w="945555"/>
                <a:gridCol w="945555"/>
                <a:gridCol w="945555"/>
                <a:gridCol w="945555"/>
                <a:gridCol w="945555"/>
                <a:gridCol w="945555"/>
                <a:gridCol w="958418"/>
              </a:tblGrid>
              <a:tr h="297051">
                <a:tc gridSpan="3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 sz="1300"/>
                      </a:pPr>
                      <a:r>
                        <a:rPr lang="en-GB" sz="13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ACCELEROMETER</a:t>
                      </a:r>
                      <a:endParaRPr lang="en-GB" sz="13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 sz="1300"/>
                      </a:pPr>
                      <a:r>
                        <a:rPr lang="en-GB" sz="13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GYROSCOPE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 sz="1300"/>
                      </a:pPr>
                      <a:r>
                        <a:rPr lang="en-GB" sz="13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MAGNETOMETER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29139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X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Y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Z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X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Y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Z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X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Y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Z axes</a:t>
                      </a:r>
                    </a:p>
                  </a:txBody>
                  <a:tcPr/>
                </a:tc>
              </a:tr>
              <a:tr h="1700193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-0.6381260517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-0.6380077624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-0.5673273650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0.21909503347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0.23075359958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0.27738063488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-0.85463565892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-0.81825331906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-0.79494647771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4.72064493121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4.72026912372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4.79104052609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9.99691863372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10.0087475664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9.93393015842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8.81426530854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8.78964565140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8.69044442106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-1.30603847151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-1.06992021997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-0.83719184135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1.24207108972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1.79285476800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0.98309672126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0.77993576999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0.84110720293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0.91757149411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1.66692154763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1.03991435999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0.55054289646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-1.71018442341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-1.11508475673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-0.85897238112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1.24207108972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1.79285476800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0.98309672126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0.61133603238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0.61133603238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0.61133603238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0.61740890688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0.61740890688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0.61740890688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-0.64372469635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-0.64372469635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-0.62348178137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0.02834008097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0.02834008097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0.02834008097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0.81500000000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0.815000000001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0.81500000000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61815" y="1926695"/>
            <a:ext cx="418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we actually get from each device have this format</a:t>
            </a:r>
            <a:endParaRPr lang="el-GR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139379" y="4601775"/>
            <a:ext cx="3221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Units are in International  System of Units</a:t>
            </a:r>
            <a:endParaRPr lang="el-GR" sz="1400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7</a:t>
            </a:fld>
            <a:r>
              <a:rPr lang="de-DE" smtClean="0"/>
              <a:t> /</a:t>
            </a:r>
            <a:endParaRPr lang="de-DE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172431"/>
              </p:ext>
            </p:extLst>
          </p:nvPr>
        </p:nvGraphicFramePr>
        <p:xfrm>
          <a:off x="139379" y="2244730"/>
          <a:ext cx="1354218" cy="2327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218"/>
              </a:tblGrid>
              <a:tr h="30384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TIMESTAMP 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ms</a:t>
                      </a:r>
                      <a:r>
                        <a:rPr lang="en-US" sz="1400" dirty="0" smtClean="0"/>
                        <a:t>)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083">
                <a:tc>
                  <a:txBody>
                    <a:bodyPr/>
                    <a:lstStyle/>
                    <a:p>
                      <a:endParaRPr lang="el-GR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3387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1024566650390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1044097900390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1063629150390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3954254150390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3973785400390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3993316650390</a:t>
                      </a:r>
                    </a:p>
                    <a:p>
                      <a:endParaRPr lang="el-GR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624328" y="2241617"/>
            <a:ext cx="1125592" cy="292388"/>
            <a:chOff x="4598931" y="1650983"/>
            <a:chExt cx="1125592" cy="292388"/>
          </a:xfrm>
        </p:grpSpPr>
        <p:sp>
          <p:nvSpPr>
            <p:cNvPr id="7" name="TextBox 6"/>
            <p:cNvSpPr txBox="1"/>
            <p:nvPr/>
          </p:nvSpPr>
          <p:spPr>
            <a:xfrm>
              <a:off x="4924336" y="1665273"/>
              <a:ext cx="800187" cy="20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2</a:t>
              </a:r>
              <a:endParaRPr lang="el-GR" sz="7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98931" y="1650983"/>
              <a:ext cx="62388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00" dirty="0" smtClean="0">
                  <a:ea typeface="Kozuka Gothic Pr6N H" panose="020B0800000000000000" pitchFamily="34" charset="-128"/>
                  <a:cs typeface="Mangal" pitchFamily="2"/>
                </a:rPr>
                <a:t>(m/s  )</a:t>
              </a:r>
              <a:endParaRPr lang="el-GR" sz="13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9190445" y="2239333"/>
            <a:ext cx="8901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dirty="0" smtClean="0">
                <a:ea typeface="Kozuka Gothic Pr6N H" panose="020B0800000000000000" pitchFamily="34" charset="-128"/>
                <a:cs typeface="Mangal" pitchFamily="2"/>
              </a:rPr>
              <a:t>(local flux)</a:t>
            </a:r>
            <a:endParaRPr lang="el-GR" sz="1300" dirty="0"/>
          </a:p>
        </p:txBody>
      </p:sp>
      <p:sp>
        <p:nvSpPr>
          <p:cNvPr id="54" name="TextBox 53"/>
          <p:cNvSpPr txBox="1"/>
          <p:nvPr/>
        </p:nvSpPr>
        <p:spPr>
          <a:xfrm>
            <a:off x="6274241" y="2239333"/>
            <a:ext cx="8238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dirty="0" smtClean="0">
                <a:ea typeface="Kozuka Gothic Pr6N H" panose="020B0800000000000000" pitchFamily="34" charset="-128"/>
                <a:cs typeface="Mangal" pitchFamily="2"/>
              </a:rPr>
              <a:t>(</a:t>
            </a:r>
            <a:r>
              <a:rPr lang="en-GB" sz="1300" dirty="0" err="1" smtClean="0">
                <a:ea typeface="Kozuka Gothic Pr6N H" panose="020B0800000000000000" pitchFamily="34" charset="-128"/>
                <a:cs typeface="Mangal" pitchFamily="2"/>
              </a:rPr>
              <a:t>deg</a:t>
            </a:r>
            <a:r>
              <a:rPr lang="en-GB" sz="1300" dirty="0" smtClean="0">
                <a:ea typeface="Kozuka Gothic Pr6N H" panose="020B0800000000000000" pitchFamily="34" charset="-128"/>
                <a:cs typeface="Mangal" pitchFamily="2"/>
              </a:rPr>
              <a:t>/sec)</a:t>
            </a:r>
            <a:endParaRPr lang="el-GR" sz="13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20410" y="3590488"/>
            <a:ext cx="8818682" cy="187762"/>
            <a:chOff x="493907" y="3590488"/>
            <a:chExt cx="8818682" cy="187762"/>
          </a:xfrm>
        </p:grpSpPr>
        <p:grpSp>
          <p:nvGrpSpPr>
            <p:cNvPr id="4" name="Group 3"/>
            <p:cNvGrpSpPr/>
            <p:nvPr/>
          </p:nvGrpSpPr>
          <p:grpSpPr>
            <a:xfrm>
              <a:off x="1663701" y="3590488"/>
              <a:ext cx="7648888" cy="187762"/>
              <a:chOff x="850737" y="3559565"/>
              <a:chExt cx="8461852" cy="217973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850737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850737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850737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1896106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1896106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1896106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2941475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2941475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2941475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3986844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3986844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3986844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5032213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032213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5032213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6077582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6077582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77582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7122951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7122951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7122951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8168320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8168320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8168320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9266870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9266870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9266870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</p:grpSp>
        <p:sp>
          <p:nvSpPr>
            <p:cNvPr id="55" name="Freeform 54"/>
            <p:cNvSpPr/>
            <p:nvPr/>
          </p:nvSpPr>
          <p:spPr>
            <a:xfrm>
              <a:off x="493907" y="3590488"/>
              <a:ext cx="41327" cy="400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493907" y="3664333"/>
              <a:ext cx="41327" cy="400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493907" y="3738179"/>
              <a:ext cx="41327" cy="400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391797" y="1768461"/>
            <a:ext cx="3922976" cy="2673798"/>
            <a:chOff x="1101959" y="1280982"/>
            <a:chExt cx="3922976" cy="2673798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3385956" y="2410918"/>
              <a:ext cx="1536866" cy="13505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19055589">
              <a:off x="3659305" y="2937374"/>
              <a:ext cx="1365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 repetitions of</a:t>
              </a:r>
            </a:p>
            <a:p>
              <a:r>
                <a:rPr lang="en-US" sz="1200" dirty="0" smtClean="0"/>
                <a:t> DOWN movement</a:t>
              </a:r>
              <a:endParaRPr lang="el-GR" sz="1200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104900" y="1315720"/>
              <a:ext cx="3715438" cy="2639060"/>
              <a:chOff x="1783308" y="1409700"/>
              <a:chExt cx="1990681" cy="272796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875461" y="1409700"/>
                <a:ext cx="1898528" cy="2583180"/>
                <a:chOff x="533400" y="1920240"/>
                <a:chExt cx="3314700" cy="2331720"/>
              </a:xfrm>
            </p:grpSpPr>
            <p:sp>
              <p:nvSpPr>
                <p:cNvPr id="4" name="Flowchart: Multidocument 3"/>
                <p:cNvSpPr/>
                <p:nvPr/>
              </p:nvSpPr>
              <p:spPr>
                <a:xfrm>
                  <a:off x="1478280" y="1920240"/>
                  <a:ext cx="2369820" cy="1539240"/>
                </a:xfrm>
                <a:prstGeom prst="flowChartMultidocumen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" name="Flowchart: Multidocument 4"/>
                <p:cNvSpPr/>
                <p:nvPr/>
              </p:nvSpPr>
              <p:spPr>
                <a:xfrm>
                  <a:off x="1005840" y="2316480"/>
                  <a:ext cx="2369820" cy="1539240"/>
                </a:xfrm>
                <a:prstGeom prst="flowChartMultidocumen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6" name="Flowchart: Multidocument 5"/>
                <p:cNvSpPr/>
                <p:nvPr/>
              </p:nvSpPr>
              <p:spPr>
                <a:xfrm>
                  <a:off x="533400" y="2712720"/>
                  <a:ext cx="2369820" cy="1539240"/>
                </a:xfrm>
                <a:prstGeom prst="flowChartMultidocumen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</p:grpSp>
          <p:sp>
            <p:nvSpPr>
              <p:cNvPr id="24" name="Flowchart: Multidocument 23"/>
              <p:cNvSpPr/>
              <p:nvPr/>
            </p:nvSpPr>
            <p:spPr>
              <a:xfrm>
                <a:off x="1783308" y="2420173"/>
                <a:ext cx="1377935" cy="1717487"/>
              </a:xfrm>
              <a:prstGeom prst="flowChartMultidocumen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18145" y="1288669"/>
              <a:ext cx="1873526" cy="1480132"/>
              <a:chOff x="2735114" y="2184296"/>
              <a:chExt cx="1505325" cy="138420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735114" y="3353059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895691" y="322556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2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025194" y="310148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3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154493" y="2975618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4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257199" y="284226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5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383378" y="2724693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6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10720" y="259220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7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646989" y="244126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8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763409" y="232458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9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877032" y="2184296"/>
                <a:ext cx="3634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10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132798" y="1280982"/>
              <a:ext cx="1909625" cy="1491720"/>
              <a:chOff x="1502057" y="1279843"/>
              <a:chExt cx="1708165" cy="1461822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502057" y="2384715"/>
                <a:ext cx="480452" cy="356950"/>
                <a:chOff x="2735114" y="3219418"/>
                <a:chExt cx="393976" cy="337110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2735114" y="3353059"/>
                  <a:ext cx="303960" cy="203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UP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2833255" y="3219418"/>
                  <a:ext cx="295835" cy="2034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UP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1793068" y="2253167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927804" y="2130705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075050" y="1988703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252332" y="1848295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383119" y="1708233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536353" y="1568745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703791" y="1419905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849453" y="1279843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629384" y="3474678"/>
              <a:ext cx="1275915" cy="89822"/>
              <a:chOff x="1819884" y="3500078"/>
              <a:chExt cx="1275915" cy="8982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819884" y="3517900"/>
                <a:ext cx="18000" cy="72000"/>
                <a:chOff x="2716373" y="3160235"/>
                <a:chExt cx="45719" cy="217173"/>
              </a:xfrm>
            </p:grpSpPr>
            <p:sp>
              <p:nvSpPr>
                <p:cNvPr id="43" name="Freeform 42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44" name="Freeform 43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246184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75" name="Freeform 74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76" name="Freeform 75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307779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79" name="Freeform 78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80" name="Freeform 79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81" name="Freeform 80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</p:grpSp>
        <p:cxnSp>
          <p:nvCxnSpPr>
            <p:cNvPr id="14" name="Straight Arrow Connector 13"/>
            <p:cNvCxnSpPr/>
            <p:nvPr/>
          </p:nvCxnSpPr>
          <p:spPr>
            <a:xfrm>
              <a:off x="1319601" y="3052124"/>
              <a:ext cx="5356" cy="572514"/>
            </a:xfrm>
            <a:prstGeom prst="straightConnector1">
              <a:avLst/>
            </a:prstGeom>
            <a:ln w="63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 rot="16200000">
              <a:off x="779915" y="3230658"/>
              <a:ext cx="8595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Num</a:t>
              </a:r>
              <a:r>
                <a:rPr lang="en-US" sz="800" dirty="0" smtClean="0"/>
                <a:t> of samples</a:t>
              </a:r>
              <a:endParaRPr lang="el-GR" sz="800" dirty="0"/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592865"/>
              </p:ext>
            </p:extLst>
          </p:nvPr>
        </p:nvGraphicFramePr>
        <p:xfrm>
          <a:off x="685035" y="3205438"/>
          <a:ext cx="1874520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897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ACC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GYR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MAG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179558"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</a:tr>
              <a:tr h="496175"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-0.63866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0.638126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</a:p>
                    <a:p>
                      <a:pPr lvl="0" algn="l"/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0" name="Group 89"/>
          <p:cNvGrpSpPr/>
          <p:nvPr/>
        </p:nvGrpSpPr>
        <p:grpSpPr>
          <a:xfrm>
            <a:off x="4960765" y="1769537"/>
            <a:ext cx="3906176" cy="2673798"/>
            <a:chOff x="1101959" y="1280982"/>
            <a:chExt cx="3906176" cy="2673798"/>
          </a:xfrm>
        </p:grpSpPr>
        <p:cxnSp>
          <p:nvCxnSpPr>
            <p:cNvPr id="91" name="Straight Arrow Connector 90"/>
            <p:cNvCxnSpPr/>
            <p:nvPr/>
          </p:nvCxnSpPr>
          <p:spPr>
            <a:xfrm flipV="1">
              <a:off x="3385956" y="2410918"/>
              <a:ext cx="1536866" cy="13505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 rot="19055589">
              <a:off x="3676104" y="2937374"/>
              <a:ext cx="13320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 repetitions of</a:t>
              </a:r>
            </a:p>
            <a:p>
              <a:r>
                <a:rPr lang="en-US" sz="1200" dirty="0" smtClean="0"/>
                <a:t>DONW movement</a:t>
              </a:r>
              <a:endParaRPr lang="el-GR" sz="1200" dirty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104900" y="1315720"/>
              <a:ext cx="3715438" cy="2639060"/>
              <a:chOff x="1783308" y="1409700"/>
              <a:chExt cx="1990681" cy="2727960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1875461" y="1409700"/>
                <a:ext cx="1898528" cy="2583180"/>
                <a:chOff x="533400" y="1920240"/>
                <a:chExt cx="3314700" cy="2331720"/>
              </a:xfrm>
            </p:grpSpPr>
            <p:sp>
              <p:nvSpPr>
                <p:cNvPr id="134" name="Flowchart: Multidocument 133"/>
                <p:cNvSpPr/>
                <p:nvPr/>
              </p:nvSpPr>
              <p:spPr>
                <a:xfrm>
                  <a:off x="1478280" y="1920240"/>
                  <a:ext cx="2369820" cy="1539240"/>
                </a:xfrm>
                <a:prstGeom prst="flowChartMultidocumen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35" name="Flowchart: Multidocument 134"/>
                <p:cNvSpPr/>
                <p:nvPr/>
              </p:nvSpPr>
              <p:spPr>
                <a:xfrm>
                  <a:off x="1005840" y="2316480"/>
                  <a:ext cx="2369820" cy="1539240"/>
                </a:xfrm>
                <a:prstGeom prst="flowChartMultidocumen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36" name="Flowchart: Multidocument 135"/>
                <p:cNvSpPr/>
                <p:nvPr/>
              </p:nvSpPr>
              <p:spPr>
                <a:xfrm>
                  <a:off x="533400" y="2712720"/>
                  <a:ext cx="2369820" cy="1539240"/>
                </a:xfrm>
                <a:prstGeom prst="flowChartMultidocumen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</p:grpSp>
          <p:sp>
            <p:nvSpPr>
              <p:cNvPr id="133" name="Flowchart: Multidocument 132"/>
              <p:cNvSpPr/>
              <p:nvPr/>
            </p:nvSpPr>
            <p:spPr>
              <a:xfrm>
                <a:off x="1783308" y="2420173"/>
                <a:ext cx="1377935" cy="1717487"/>
              </a:xfrm>
              <a:prstGeom prst="flowChartMultidocumen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3118145" y="1288669"/>
              <a:ext cx="1873526" cy="1480132"/>
              <a:chOff x="2735114" y="2184296"/>
              <a:chExt cx="1505325" cy="1384207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2735114" y="3353059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895691" y="322556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2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025194" y="310148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3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154493" y="2975618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4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257199" y="284226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5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383378" y="2724693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6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510720" y="259220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7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646989" y="244126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8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763409" y="232458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9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877032" y="2184296"/>
                <a:ext cx="3634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10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1104191" y="1280982"/>
              <a:ext cx="2113809" cy="1476351"/>
              <a:chOff x="1476467" y="1279843"/>
              <a:chExt cx="1890808" cy="1446762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476467" y="2377768"/>
                <a:ext cx="617683" cy="348837"/>
                <a:chOff x="2714131" y="3212857"/>
                <a:chExt cx="506507" cy="329448"/>
              </a:xfrm>
            </p:grpSpPr>
            <p:sp>
              <p:nvSpPr>
                <p:cNvPr id="120" name="TextBox 119"/>
                <p:cNvSpPr txBox="1"/>
                <p:nvPr/>
              </p:nvSpPr>
              <p:spPr>
                <a:xfrm>
                  <a:off x="2714131" y="3342914"/>
                  <a:ext cx="476146" cy="199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DOWN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2836348" y="3212857"/>
                  <a:ext cx="384290" cy="199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DOWN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1793068" y="2239334"/>
                <a:ext cx="52920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927804" y="2111521"/>
                <a:ext cx="498442" cy="331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  <a:p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078602" y="1975338"/>
                <a:ext cx="502554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255325" y="1832304"/>
                <a:ext cx="476630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2381219" y="1695998"/>
                <a:ext cx="681441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537447" y="1559599"/>
                <a:ext cx="493012" cy="331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  <a:p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700394" y="1411915"/>
                <a:ext cx="512127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849453" y="1279843"/>
                <a:ext cx="51782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629384" y="3474678"/>
              <a:ext cx="1275915" cy="89822"/>
              <a:chOff x="1819884" y="3500078"/>
              <a:chExt cx="1275915" cy="89822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1819884" y="3517900"/>
                <a:ext cx="18000" cy="72000"/>
                <a:chOff x="2716373" y="3160235"/>
                <a:chExt cx="45719" cy="217173"/>
              </a:xfrm>
            </p:grpSpPr>
            <p:sp>
              <p:nvSpPr>
                <p:cNvPr id="108" name="Freeform 107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9" name="Freeform 108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10" name="Freeform 109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246184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05" name="Freeform 104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307779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3" name="Freeform 102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4" name="Freeform 103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</p:grpSp>
        <p:cxnSp>
          <p:nvCxnSpPr>
            <p:cNvPr id="97" name="Straight Arrow Connector 96"/>
            <p:cNvCxnSpPr/>
            <p:nvPr/>
          </p:nvCxnSpPr>
          <p:spPr>
            <a:xfrm>
              <a:off x="1319601" y="3052124"/>
              <a:ext cx="5356" cy="572514"/>
            </a:xfrm>
            <a:prstGeom prst="straightConnector1">
              <a:avLst/>
            </a:prstGeom>
            <a:ln w="63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 rot="16200000">
              <a:off x="779915" y="3230658"/>
              <a:ext cx="8595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Num</a:t>
              </a:r>
              <a:r>
                <a:rPr lang="en-US" sz="800" dirty="0" smtClean="0"/>
                <a:t> of samples</a:t>
              </a:r>
              <a:endParaRPr lang="el-GR" sz="800" dirty="0"/>
            </a:p>
          </p:txBody>
        </p:sp>
      </p:grpSp>
      <p:graphicFrame>
        <p:nvGraphicFramePr>
          <p:cNvPr id="137" name="Table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640131"/>
              </p:ext>
            </p:extLst>
          </p:nvPr>
        </p:nvGraphicFramePr>
        <p:xfrm>
          <a:off x="5254003" y="3206514"/>
          <a:ext cx="1874520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897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ACC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GYR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MAG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179558"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</a:tr>
              <a:tr h="496175"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-0.63866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0.638126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</a:p>
                    <a:p>
                      <a:pPr lvl="0" algn="l"/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8" name="Group 137"/>
          <p:cNvGrpSpPr/>
          <p:nvPr/>
        </p:nvGrpSpPr>
        <p:grpSpPr>
          <a:xfrm>
            <a:off x="392883" y="4870059"/>
            <a:ext cx="3889712" cy="2673798"/>
            <a:chOff x="1101959" y="1280982"/>
            <a:chExt cx="3889712" cy="2673798"/>
          </a:xfrm>
        </p:grpSpPr>
        <p:cxnSp>
          <p:nvCxnSpPr>
            <p:cNvPr id="139" name="Straight Arrow Connector 138"/>
            <p:cNvCxnSpPr/>
            <p:nvPr/>
          </p:nvCxnSpPr>
          <p:spPr>
            <a:xfrm flipV="1">
              <a:off x="3385956" y="2410918"/>
              <a:ext cx="1536866" cy="13505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 rot="19055589">
              <a:off x="3696944" y="2937374"/>
              <a:ext cx="12903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 repetitions of</a:t>
              </a:r>
            </a:p>
            <a:p>
              <a:r>
                <a:rPr lang="en-US" sz="1200" dirty="0" smtClean="0"/>
                <a:t>RIGHT movement</a:t>
              </a:r>
              <a:endParaRPr lang="el-GR" sz="1200" dirty="0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1104900" y="1315720"/>
              <a:ext cx="3715438" cy="2639060"/>
              <a:chOff x="1783308" y="1409700"/>
              <a:chExt cx="1990681" cy="2727960"/>
            </a:xfrm>
          </p:grpSpPr>
          <p:grpSp>
            <p:nvGrpSpPr>
              <p:cNvPr id="180" name="Group 179"/>
              <p:cNvGrpSpPr/>
              <p:nvPr/>
            </p:nvGrpSpPr>
            <p:grpSpPr>
              <a:xfrm>
                <a:off x="1875461" y="1409700"/>
                <a:ext cx="1898528" cy="2583180"/>
                <a:chOff x="533400" y="1920240"/>
                <a:chExt cx="3314700" cy="2331720"/>
              </a:xfrm>
            </p:grpSpPr>
            <p:sp>
              <p:nvSpPr>
                <p:cNvPr id="182" name="Flowchart: Multidocument 181"/>
                <p:cNvSpPr/>
                <p:nvPr/>
              </p:nvSpPr>
              <p:spPr>
                <a:xfrm>
                  <a:off x="1478280" y="1920240"/>
                  <a:ext cx="2369820" cy="1539240"/>
                </a:xfrm>
                <a:prstGeom prst="flowChartMultidocumen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83" name="Flowchart: Multidocument 182"/>
                <p:cNvSpPr/>
                <p:nvPr/>
              </p:nvSpPr>
              <p:spPr>
                <a:xfrm>
                  <a:off x="1005840" y="2316480"/>
                  <a:ext cx="2369820" cy="1539240"/>
                </a:xfrm>
                <a:prstGeom prst="flowChartMultidocumen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84" name="Flowchart: Multidocument 183"/>
                <p:cNvSpPr/>
                <p:nvPr/>
              </p:nvSpPr>
              <p:spPr>
                <a:xfrm>
                  <a:off x="533400" y="2712720"/>
                  <a:ext cx="2369820" cy="1539240"/>
                </a:xfrm>
                <a:prstGeom prst="flowChartMultidocumen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</p:grpSp>
          <p:sp>
            <p:nvSpPr>
              <p:cNvPr id="181" name="Flowchart: Multidocument 180"/>
              <p:cNvSpPr/>
              <p:nvPr/>
            </p:nvSpPr>
            <p:spPr>
              <a:xfrm>
                <a:off x="1783308" y="2420173"/>
                <a:ext cx="1377935" cy="1717487"/>
              </a:xfrm>
              <a:prstGeom prst="flowChartMultidocumen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3118145" y="1288669"/>
              <a:ext cx="1873526" cy="1480132"/>
              <a:chOff x="2735114" y="2184296"/>
              <a:chExt cx="1505325" cy="1384207"/>
            </a:xfrm>
          </p:grpSpPr>
          <p:sp>
            <p:nvSpPr>
              <p:cNvPr id="170" name="TextBox 169"/>
              <p:cNvSpPr txBox="1"/>
              <p:nvPr/>
            </p:nvSpPr>
            <p:spPr>
              <a:xfrm>
                <a:off x="2735114" y="3353059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2895691" y="322556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2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025194" y="310148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3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3154493" y="2975618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4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257199" y="284226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5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3383378" y="2724693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6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510720" y="259220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7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3646989" y="244126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8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763409" y="232458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9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3877032" y="2184296"/>
                <a:ext cx="3634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10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1104191" y="1280982"/>
              <a:ext cx="2113809" cy="1476351"/>
              <a:chOff x="1476467" y="1279843"/>
              <a:chExt cx="1890808" cy="1446762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1476467" y="2377768"/>
                <a:ext cx="617683" cy="348837"/>
                <a:chOff x="2714131" y="3212857"/>
                <a:chExt cx="506507" cy="329448"/>
              </a:xfrm>
            </p:grpSpPr>
            <p:sp>
              <p:nvSpPr>
                <p:cNvPr id="168" name="TextBox 167"/>
                <p:cNvSpPr txBox="1"/>
                <p:nvPr/>
              </p:nvSpPr>
              <p:spPr>
                <a:xfrm>
                  <a:off x="2714131" y="3342914"/>
                  <a:ext cx="476146" cy="199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RIGHT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2836348" y="3212857"/>
                  <a:ext cx="384290" cy="1993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RIGHT</a:t>
                  </a:r>
                  <a:endParaRPr lang="el-GR" sz="800" b="1" dirty="0" smtClean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1793068" y="2239334"/>
                <a:ext cx="52920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927804" y="2111521"/>
                <a:ext cx="49844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078602" y="1975338"/>
                <a:ext cx="502554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2255325" y="1832304"/>
                <a:ext cx="476630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2381219" y="1695998"/>
                <a:ext cx="681441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537447" y="1559599"/>
                <a:ext cx="493012" cy="331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  <a:p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2700394" y="1411915"/>
                <a:ext cx="512127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2849453" y="1279843"/>
                <a:ext cx="51782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1629384" y="3474678"/>
              <a:ext cx="1275915" cy="89822"/>
              <a:chOff x="1819884" y="3500078"/>
              <a:chExt cx="1275915" cy="89822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1819884" y="3517900"/>
                <a:ext cx="18000" cy="72000"/>
                <a:chOff x="2716373" y="3160235"/>
                <a:chExt cx="45719" cy="217173"/>
              </a:xfrm>
            </p:grpSpPr>
            <p:sp>
              <p:nvSpPr>
                <p:cNvPr id="156" name="Freeform 155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7" name="Freeform 156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8" name="Freeform 157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246184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53" name="Freeform 152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4" name="Freeform 153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5" name="Freeform 154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307779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50" name="Freeform 149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1" name="Freeform 150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</p:grpSp>
        <p:cxnSp>
          <p:nvCxnSpPr>
            <p:cNvPr id="145" name="Straight Arrow Connector 144"/>
            <p:cNvCxnSpPr/>
            <p:nvPr/>
          </p:nvCxnSpPr>
          <p:spPr>
            <a:xfrm>
              <a:off x="1319601" y="3052124"/>
              <a:ext cx="5356" cy="572514"/>
            </a:xfrm>
            <a:prstGeom prst="straightConnector1">
              <a:avLst/>
            </a:prstGeom>
            <a:ln w="63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 rot="16200000">
              <a:off x="779915" y="3230658"/>
              <a:ext cx="8595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Num</a:t>
              </a:r>
              <a:r>
                <a:rPr lang="en-US" sz="800" dirty="0" smtClean="0"/>
                <a:t> of samples</a:t>
              </a:r>
              <a:endParaRPr lang="el-GR" sz="800" dirty="0"/>
            </a:p>
          </p:txBody>
        </p:sp>
      </p:grpSp>
      <p:graphicFrame>
        <p:nvGraphicFramePr>
          <p:cNvPr id="185" name="Table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165711"/>
              </p:ext>
            </p:extLst>
          </p:nvPr>
        </p:nvGraphicFramePr>
        <p:xfrm>
          <a:off x="686121" y="6307036"/>
          <a:ext cx="1874520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897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ACC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GYR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MAG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179558"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</a:tr>
              <a:tr h="496175"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-0.63866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0.638126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</a:p>
                    <a:p>
                      <a:pPr lvl="0" algn="l"/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7" name="Group 186"/>
          <p:cNvGrpSpPr/>
          <p:nvPr/>
        </p:nvGrpSpPr>
        <p:grpSpPr>
          <a:xfrm>
            <a:off x="4948729" y="4872052"/>
            <a:ext cx="3889712" cy="2673798"/>
            <a:chOff x="1101959" y="1280982"/>
            <a:chExt cx="3889712" cy="2673798"/>
          </a:xfrm>
        </p:grpSpPr>
        <p:cxnSp>
          <p:nvCxnSpPr>
            <p:cNvPr id="188" name="Straight Arrow Connector 187"/>
            <p:cNvCxnSpPr/>
            <p:nvPr/>
          </p:nvCxnSpPr>
          <p:spPr>
            <a:xfrm flipV="1">
              <a:off x="3385956" y="2410918"/>
              <a:ext cx="1536866" cy="13505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 rot="19055589">
              <a:off x="3731856" y="2937374"/>
              <a:ext cx="12205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 repetitions of</a:t>
              </a:r>
            </a:p>
            <a:p>
              <a:r>
                <a:rPr lang="en-US" sz="1200" dirty="0" smtClean="0"/>
                <a:t>LEFT movement</a:t>
              </a:r>
              <a:endParaRPr lang="el-GR" sz="1200" dirty="0"/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1104900" y="1315720"/>
              <a:ext cx="3715438" cy="2639060"/>
              <a:chOff x="1783308" y="1409700"/>
              <a:chExt cx="1990681" cy="2727960"/>
            </a:xfrm>
          </p:grpSpPr>
          <p:grpSp>
            <p:nvGrpSpPr>
              <p:cNvPr id="229" name="Group 228"/>
              <p:cNvGrpSpPr/>
              <p:nvPr/>
            </p:nvGrpSpPr>
            <p:grpSpPr>
              <a:xfrm>
                <a:off x="1875461" y="1409700"/>
                <a:ext cx="1898528" cy="2583180"/>
                <a:chOff x="533400" y="1920240"/>
                <a:chExt cx="3314700" cy="2331720"/>
              </a:xfrm>
            </p:grpSpPr>
            <p:sp>
              <p:nvSpPr>
                <p:cNvPr id="231" name="Flowchart: Multidocument 230"/>
                <p:cNvSpPr/>
                <p:nvPr/>
              </p:nvSpPr>
              <p:spPr>
                <a:xfrm>
                  <a:off x="1478280" y="1920240"/>
                  <a:ext cx="2369820" cy="1539240"/>
                </a:xfrm>
                <a:prstGeom prst="flowChartMultidocument">
                  <a:avLst/>
                </a:prstGeom>
                <a:solidFill>
                  <a:srgbClr val="C698EC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232" name="Flowchart: Multidocument 231"/>
                <p:cNvSpPr/>
                <p:nvPr/>
              </p:nvSpPr>
              <p:spPr>
                <a:xfrm>
                  <a:off x="1005840" y="2316480"/>
                  <a:ext cx="2369820" cy="1539240"/>
                </a:xfrm>
                <a:prstGeom prst="flowChartMultidocument">
                  <a:avLst/>
                </a:prstGeom>
                <a:solidFill>
                  <a:srgbClr val="C698EC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233" name="Flowchart: Multidocument 232"/>
                <p:cNvSpPr/>
                <p:nvPr/>
              </p:nvSpPr>
              <p:spPr>
                <a:xfrm>
                  <a:off x="533400" y="2712720"/>
                  <a:ext cx="2369820" cy="1539240"/>
                </a:xfrm>
                <a:prstGeom prst="flowChartMultidocument">
                  <a:avLst/>
                </a:prstGeom>
                <a:solidFill>
                  <a:srgbClr val="C698EC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</p:grpSp>
          <p:sp>
            <p:nvSpPr>
              <p:cNvPr id="230" name="Flowchart: Multidocument 229"/>
              <p:cNvSpPr/>
              <p:nvPr/>
            </p:nvSpPr>
            <p:spPr>
              <a:xfrm>
                <a:off x="1783308" y="2420173"/>
                <a:ext cx="1377935" cy="1717487"/>
              </a:xfrm>
              <a:prstGeom prst="flowChartMultidocument">
                <a:avLst/>
              </a:prstGeom>
              <a:solidFill>
                <a:srgbClr val="C698EC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3118145" y="1288669"/>
              <a:ext cx="1873526" cy="1480132"/>
              <a:chOff x="2735114" y="2184296"/>
              <a:chExt cx="1505325" cy="1384207"/>
            </a:xfrm>
          </p:grpSpPr>
          <p:sp>
            <p:nvSpPr>
              <p:cNvPr id="219" name="TextBox 218"/>
              <p:cNvSpPr txBox="1"/>
              <p:nvPr/>
            </p:nvSpPr>
            <p:spPr>
              <a:xfrm>
                <a:off x="2735114" y="3353059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2895691" y="322556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2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3025194" y="310148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3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3154493" y="2975618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4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3257199" y="284226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5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3383378" y="2724693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6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3510720" y="259220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7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3646989" y="244126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8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3763409" y="232458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9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3877032" y="2184296"/>
                <a:ext cx="3634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10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1104191" y="1280982"/>
              <a:ext cx="2113809" cy="1476351"/>
              <a:chOff x="1476467" y="1279843"/>
              <a:chExt cx="1890808" cy="1446762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1476467" y="2377768"/>
                <a:ext cx="617683" cy="348837"/>
                <a:chOff x="2714131" y="3212857"/>
                <a:chExt cx="506507" cy="329448"/>
              </a:xfrm>
            </p:grpSpPr>
            <p:sp>
              <p:nvSpPr>
                <p:cNvPr id="217" name="TextBox 216"/>
                <p:cNvSpPr txBox="1"/>
                <p:nvPr/>
              </p:nvSpPr>
              <p:spPr>
                <a:xfrm>
                  <a:off x="2714131" y="3342914"/>
                  <a:ext cx="476146" cy="199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LEFT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8" name="TextBox 217"/>
                <p:cNvSpPr txBox="1"/>
                <p:nvPr/>
              </p:nvSpPr>
              <p:spPr>
                <a:xfrm>
                  <a:off x="2836348" y="3212857"/>
                  <a:ext cx="384290" cy="1993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LEFT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9" name="TextBox 208"/>
              <p:cNvSpPr txBox="1"/>
              <p:nvPr/>
            </p:nvSpPr>
            <p:spPr>
              <a:xfrm>
                <a:off x="1793068" y="2239334"/>
                <a:ext cx="52920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1927804" y="2111521"/>
                <a:ext cx="49844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2078602" y="1975338"/>
                <a:ext cx="502554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2255325" y="1832304"/>
                <a:ext cx="476630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2381219" y="1695998"/>
                <a:ext cx="681441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2537447" y="1559599"/>
                <a:ext cx="49301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2700394" y="1411915"/>
                <a:ext cx="512127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2849453" y="1279843"/>
                <a:ext cx="51782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1629384" y="3474678"/>
              <a:ext cx="1275915" cy="89822"/>
              <a:chOff x="1819884" y="3500078"/>
              <a:chExt cx="1275915" cy="89822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1819884" y="3517900"/>
                <a:ext cx="18000" cy="72000"/>
                <a:chOff x="2716373" y="3160235"/>
                <a:chExt cx="45719" cy="217173"/>
              </a:xfrm>
            </p:grpSpPr>
            <p:sp>
              <p:nvSpPr>
                <p:cNvPr id="205" name="Freeform 204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6" name="Freeform 205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7" name="Freeform 206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246184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202" name="Freeform 201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3" name="Freeform 202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307779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99" name="Freeform 198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1" name="Freeform 200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</p:grpSp>
        <p:cxnSp>
          <p:nvCxnSpPr>
            <p:cNvPr id="194" name="Straight Arrow Connector 193"/>
            <p:cNvCxnSpPr/>
            <p:nvPr/>
          </p:nvCxnSpPr>
          <p:spPr>
            <a:xfrm>
              <a:off x="1319601" y="3052124"/>
              <a:ext cx="5356" cy="572514"/>
            </a:xfrm>
            <a:prstGeom prst="straightConnector1">
              <a:avLst/>
            </a:prstGeom>
            <a:ln w="63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TextBox 194"/>
            <p:cNvSpPr txBox="1"/>
            <p:nvPr/>
          </p:nvSpPr>
          <p:spPr>
            <a:xfrm rot="16200000">
              <a:off x="779915" y="3230658"/>
              <a:ext cx="8595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Num</a:t>
              </a:r>
              <a:r>
                <a:rPr lang="en-US" sz="800" dirty="0" smtClean="0"/>
                <a:t> of samples</a:t>
              </a:r>
              <a:endParaRPr lang="el-GR" sz="800" dirty="0"/>
            </a:p>
          </p:txBody>
        </p:sp>
      </p:grpSp>
      <p:graphicFrame>
        <p:nvGraphicFramePr>
          <p:cNvPr id="234" name="Table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552009"/>
              </p:ext>
            </p:extLst>
          </p:nvPr>
        </p:nvGraphicFramePr>
        <p:xfrm>
          <a:off x="5241967" y="6309029"/>
          <a:ext cx="1874520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897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ACC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GYR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MAG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179558"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</a:tr>
              <a:tr h="496175"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-0.63866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0.638126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</a:p>
                    <a:p>
                      <a:pPr lvl="0" algn="l"/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5" name="TextBox 234"/>
          <p:cNvSpPr txBox="1"/>
          <p:nvPr/>
        </p:nvSpPr>
        <p:spPr>
          <a:xfrm>
            <a:off x="719685" y="1226856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and Visually </a:t>
            </a:r>
            <a:endParaRPr lang="el-GR" dirty="0"/>
          </a:p>
        </p:txBody>
      </p:sp>
      <p:sp>
        <p:nvSpPr>
          <p:cNvPr id="236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38" name="Right Brace 237"/>
          <p:cNvSpPr/>
          <p:nvPr/>
        </p:nvSpPr>
        <p:spPr>
          <a:xfrm>
            <a:off x="9110916" y="1431985"/>
            <a:ext cx="327109" cy="5774212"/>
          </a:xfrm>
          <a:prstGeom prst="rightBrace">
            <a:avLst>
              <a:gd name="adj1" fmla="val 88164"/>
              <a:gd name="adj2" fmla="val 49556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9" name="TextBox 238"/>
          <p:cNvSpPr txBox="1"/>
          <p:nvPr/>
        </p:nvSpPr>
        <p:spPr>
          <a:xfrm rot="16200000">
            <a:off x="7340969" y="3945945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Dataset composed of 40 experiment subsets</a:t>
            </a:r>
            <a:endParaRPr lang="el-GR" dirty="0"/>
          </a:p>
        </p:txBody>
      </p:sp>
      <p:sp>
        <p:nvSpPr>
          <p:cNvPr id="240" name="Plus 239"/>
          <p:cNvSpPr/>
          <p:nvPr/>
        </p:nvSpPr>
        <p:spPr>
          <a:xfrm>
            <a:off x="4416725" y="2889575"/>
            <a:ext cx="327803" cy="31586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1" name="Plus 240"/>
          <p:cNvSpPr/>
          <p:nvPr/>
        </p:nvSpPr>
        <p:spPr>
          <a:xfrm>
            <a:off x="119022" y="5750999"/>
            <a:ext cx="327803" cy="31586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2" name="Plus 241"/>
          <p:cNvSpPr/>
          <p:nvPr/>
        </p:nvSpPr>
        <p:spPr>
          <a:xfrm>
            <a:off x="4748953" y="5558535"/>
            <a:ext cx="327803" cy="31586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3" name="Plus 242"/>
          <p:cNvSpPr/>
          <p:nvPr/>
        </p:nvSpPr>
        <p:spPr>
          <a:xfrm>
            <a:off x="8841363" y="2819528"/>
            <a:ext cx="327803" cy="31586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506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57922" y="1262114"/>
            <a:ext cx="48699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n-by-p data matrix </a:t>
            </a:r>
          </a:p>
          <a:p>
            <a:pPr lvl="1"/>
            <a:r>
              <a:rPr lang="en-US" sz="1400" dirty="0" smtClean="0"/>
              <a:t>n: number of observations (28 = 4</a:t>
            </a:r>
            <a:r>
              <a:rPr lang="en-US" sz="1100" dirty="0" smtClean="0"/>
              <a:t>movements</a:t>
            </a:r>
            <a:r>
              <a:rPr lang="en-US" sz="1400" dirty="0" smtClean="0"/>
              <a:t> * 7</a:t>
            </a:r>
            <a:r>
              <a:rPr lang="en-US" sz="1100" dirty="0" smtClean="0"/>
              <a:t>experiments</a:t>
            </a:r>
            <a:r>
              <a:rPr lang="en-US" sz="1200" dirty="0" smtClean="0"/>
              <a:t> 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 smtClean="0"/>
              <a:t>p: features used (4 from each device    36 features )</a:t>
            </a:r>
            <a:endParaRPr lang="el-GR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404441"/>
              </p:ext>
            </p:extLst>
          </p:nvPr>
        </p:nvGraphicFramePr>
        <p:xfrm>
          <a:off x="2077560" y="2153327"/>
          <a:ext cx="7498080" cy="521792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41157"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mean</a:t>
                      </a:r>
                      <a:endParaRPr lang="el-G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rms</a:t>
                      </a:r>
                      <a:endParaRPr lang="el-G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std</a:t>
                      </a:r>
                      <a:endParaRPr lang="el-G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meadian</a:t>
                      </a:r>
                      <a:endParaRPr lang="el-G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4115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acc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gyr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mag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acc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gyr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mag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acc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gyr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mag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acc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gyr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mag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4115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1880516" y="3176741"/>
            <a:ext cx="174075" cy="1039858"/>
          </a:xfrm>
          <a:prstGeom prst="leftBrace">
            <a:avLst>
              <a:gd name="adj1" fmla="val 698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Left Brace 5"/>
          <p:cNvSpPr/>
          <p:nvPr/>
        </p:nvSpPr>
        <p:spPr>
          <a:xfrm>
            <a:off x="1880515" y="4226411"/>
            <a:ext cx="174075" cy="1039858"/>
          </a:xfrm>
          <a:prstGeom prst="leftBrace">
            <a:avLst>
              <a:gd name="adj1" fmla="val 698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Left Brace 6"/>
          <p:cNvSpPr/>
          <p:nvPr/>
        </p:nvSpPr>
        <p:spPr>
          <a:xfrm>
            <a:off x="1880513" y="5273940"/>
            <a:ext cx="174075" cy="1039858"/>
          </a:xfrm>
          <a:prstGeom prst="leftBrace">
            <a:avLst>
              <a:gd name="adj1" fmla="val 698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Left Brace 7"/>
          <p:cNvSpPr/>
          <p:nvPr/>
        </p:nvSpPr>
        <p:spPr>
          <a:xfrm>
            <a:off x="1880737" y="6341279"/>
            <a:ext cx="173851" cy="1029976"/>
          </a:xfrm>
          <a:prstGeom prst="leftBrace">
            <a:avLst>
              <a:gd name="adj1" fmla="val 698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TextBox 8"/>
          <p:cNvSpPr txBox="1"/>
          <p:nvPr/>
        </p:nvSpPr>
        <p:spPr>
          <a:xfrm>
            <a:off x="1595011" y="3570139"/>
            <a:ext cx="447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up</a:t>
            </a:r>
            <a:endParaRPr lang="el-GR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1411911" y="4613449"/>
            <a:ext cx="496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down</a:t>
            </a:r>
            <a:endParaRPr lang="el-GR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1533669" y="5658522"/>
            <a:ext cx="5109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left</a:t>
            </a:r>
            <a:endParaRPr lang="el-GR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1449934" y="6729309"/>
            <a:ext cx="439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right</a:t>
            </a:r>
            <a:endParaRPr lang="el-GR" sz="105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0309" y="3176740"/>
            <a:ext cx="1468880" cy="4189463"/>
            <a:chOff x="132515" y="2399225"/>
            <a:chExt cx="1764471" cy="4355562"/>
          </a:xfrm>
        </p:grpSpPr>
        <p:sp>
          <p:nvSpPr>
            <p:cNvPr id="14" name="Left Brace 13"/>
            <p:cNvSpPr/>
            <p:nvPr/>
          </p:nvSpPr>
          <p:spPr>
            <a:xfrm>
              <a:off x="1119188" y="2399225"/>
              <a:ext cx="777798" cy="4355562"/>
            </a:xfrm>
            <a:prstGeom prst="leftBrace">
              <a:avLst>
                <a:gd name="adj1" fmla="val 66260"/>
                <a:gd name="adj2" fmla="val 484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15" name="Group 14"/>
            <p:cNvGrpSpPr/>
            <p:nvPr/>
          </p:nvGrpSpPr>
          <p:grpSpPr>
            <a:xfrm rot="16200000">
              <a:off x="-700097" y="3886236"/>
              <a:ext cx="2811332" cy="1146107"/>
              <a:chOff x="161940" y="4313210"/>
              <a:chExt cx="2811332" cy="1146107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984577" y="4313210"/>
                <a:ext cx="1988695" cy="1146107"/>
                <a:chOff x="296742" y="1845900"/>
                <a:chExt cx="1988695" cy="1146107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96742" y="1851880"/>
                  <a:ext cx="837145" cy="96125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36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4</a:t>
                  </a:r>
                </a:p>
                <a:p>
                  <a:pPr algn="ctr"/>
                  <a:r>
                    <a:rPr lang="en-US" sz="10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movements</a:t>
                  </a:r>
                  <a:endParaRPr 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" name="Multiply 19"/>
                <p:cNvSpPr/>
                <p:nvPr/>
              </p:nvSpPr>
              <p:spPr>
                <a:xfrm>
                  <a:off x="967928" y="2173669"/>
                  <a:ext cx="227456" cy="221927"/>
                </a:xfrm>
                <a:prstGeom prst="mathMultiply">
                  <a:avLst>
                    <a:gd name="adj1" fmla="val 12199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045185" y="1845900"/>
                  <a:ext cx="1240252" cy="114610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36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7</a:t>
                  </a:r>
                </a:p>
                <a:p>
                  <a:pPr algn="ctr"/>
                  <a:r>
                    <a:rPr lang="en-US" sz="10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repetitions of each </a:t>
                  </a:r>
                </a:p>
                <a:p>
                  <a:pPr algn="ctr"/>
                  <a:r>
                    <a:rPr lang="en-US" sz="10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movement </a:t>
                  </a:r>
                  <a:endParaRPr lang="en-US" sz="1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161940" y="4313211"/>
                <a:ext cx="916940" cy="96125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28</a:t>
                </a:r>
              </a:p>
              <a:p>
                <a:pPr algn="ctr"/>
                <a:r>
                  <a:rPr lang="en-US" sz="1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observations </a:t>
                </a:r>
                <a:endParaRPr lang="en-US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" name="Equal 17"/>
              <p:cNvSpPr/>
              <p:nvPr/>
            </p:nvSpPr>
            <p:spPr>
              <a:xfrm>
                <a:off x="928795" y="4711857"/>
                <a:ext cx="218113" cy="153889"/>
              </a:xfrm>
              <a:prstGeom prst="mathEqual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Striped Right Arrow 1"/>
          <p:cNvSpPr/>
          <p:nvPr/>
        </p:nvSpPr>
        <p:spPr>
          <a:xfrm>
            <a:off x="3970616" y="1796993"/>
            <a:ext cx="84654" cy="65146"/>
          </a:xfrm>
          <a:prstGeom prst="stripedRightArrow">
            <a:avLst>
              <a:gd name="adj1" fmla="val 30105"/>
              <a:gd name="adj2" fmla="val 4729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757922" y="567554"/>
            <a:ext cx="6328678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de-DE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we actually analyze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5075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r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press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797</Words>
  <Application>Microsoft Office PowerPoint</Application>
  <PresentationFormat>Custom</PresentationFormat>
  <Paragraphs>493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Adobe Heiti Std R</vt:lpstr>
      <vt:lpstr>Kozuka Gothic Pr6N H</vt:lpstr>
      <vt:lpstr>Microsoft YaHei</vt:lpstr>
      <vt:lpstr>Angsana New</vt:lpstr>
      <vt:lpstr>Arial</vt:lpstr>
      <vt:lpstr>Calibri</vt:lpstr>
      <vt:lpstr>Liberation Sans</vt:lpstr>
      <vt:lpstr>Mangal</vt:lpstr>
      <vt:lpstr>Open Sans</vt:lpstr>
      <vt:lpstr>Segoe UI</vt:lpstr>
      <vt:lpstr>Tahoma</vt:lpstr>
      <vt:lpstr>Impress</vt:lpstr>
      <vt:lpstr>Impress1</vt:lpstr>
      <vt:lpstr>Shimmer IMU sensors</vt:lpstr>
      <vt:lpstr>HARDWARE</vt:lpstr>
      <vt:lpstr>HARDWARE</vt:lpstr>
      <vt:lpstr>HARDWARE</vt:lpstr>
      <vt:lpstr>HARDWARE</vt:lpstr>
      <vt:lpstr>PowerPoint Presentation</vt:lpstr>
      <vt:lpstr>SOFTWARE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Shimmer IMU sensors</dc:title>
  <dc:creator>evaggelia athanasaki</dc:creator>
  <cp:lastModifiedBy>evaggelia athanasaki</cp:lastModifiedBy>
  <cp:revision>73</cp:revision>
  <dcterms:created xsi:type="dcterms:W3CDTF">2018-05-21T18:56:53Z</dcterms:created>
  <dcterms:modified xsi:type="dcterms:W3CDTF">2018-07-05T10:10:50Z</dcterms:modified>
</cp:coreProperties>
</file>