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8" r:id="rId1"/>
  </p:sldMasterIdLst>
  <p:sldIdLst>
    <p:sldId id="256" r:id="rId2"/>
    <p:sldId id="258" r:id="rId3"/>
    <p:sldId id="257" r:id="rId4"/>
    <p:sldId id="260" r:id="rId5"/>
    <p:sldId id="259" r:id="rId6"/>
    <p:sldId id="270" r:id="rId7"/>
    <p:sldId id="273" r:id="rId8"/>
    <p:sldId id="263" r:id="rId9"/>
    <p:sldId id="262" r:id="rId10"/>
    <p:sldId id="261" r:id="rId11"/>
    <p:sldId id="264" r:id="rId12"/>
    <p:sldId id="265" r:id="rId13"/>
    <p:sldId id="266" r:id="rId14"/>
    <p:sldId id="268" r:id="rId15"/>
    <p:sldId id="267" r:id="rId16"/>
    <p:sldId id="272" r:id="rId17"/>
    <p:sldId id="269"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B89C7B-D151-4754-A7FA-E06F73A01CF5}" type="datetimeFigureOut">
              <a:rPr lang="en-CA" smtClean="0"/>
              <a:t>2017-08-01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5F4826E-43C2-4173-ABA9-08AD22BD5218}"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3581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B89C7B-D151-4754-A7FA-E06F73A01CF5}" type="datetimeFigureOut">
              <a:rPr lang="en-CA" smtClean="0"/>
              <a:t>2017-08-01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5F4826E-43C2-4173-ABA9-08AD22BD5218}" type="slidenum">
              <a:rPr lang="en-CA" smtClean="0"/>
              <a:t>‹#›</a:t>
            </a:fld>
            <a:endParaRPr lang="en-CA"/>
          </a:p>
        </p:txBody>
      </p:sp>
    </p:spTree>
    <p:extLst>
      <p:ext uri="{BB962C8B-B14F-4D97-AF65-F5344CB8AC3E}">
        <p14:creationId xmlns:p14="http://schemas.microsoft.com/office/powerpoint/2010/main" val="2170341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B89C7B-D151-4754-A7FA-E06F73A01CF5}" type="datetimeFigureOut">
              <a:rPr lang="en-CA" smtClean="0"/>
              <a:t>2017-08-01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5F4826E-43C2-4173-ABA9-08AD22BD5218}" type="slidenum">
              <a:rPr lang="en-CA" smtClean="0"/>
              <a:t>‹#›</a:t>
            </a:fld>
            <a:endParaRPr lang="en-CA"/>
          </a:p>
        </p:txBody>
      </p:sp>
    </p:spTree>
    <p:extLst>
      <p:ext uri="{BB962C8B-B14F-4D97-AF65-F5344CB8AC3E}">
        <p14:creationId xmlns:p14="http://schemas.microsoft.com/office/powerpoint/2010/main" val="3123509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B89C7B-D151-4754-A7FA-E06F73A01CF5}" type="datetimeFigureOut">
              <a:rPr lang="en-CA" smtClean="0"/>
              <a:t>2017-08-01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5F4826E-43C2-4173-ABA9-08AD22BD5218}" type="slidenum">
              <a:rPr lang="en-CA" smtClean="0"/>
              <a:t>‹#›</a:t>
            </a:fld>
            <a:endParaRPr lang="en-CA"/>
          </a:p>
        </p:txBody>
      </p:sp>
    </p:spTree>
    <p:extLst>
      <p:ext uri="{BB962C8B-B14F-4D97-AF65-F5344CB8AC3E}">
        <p14:creationId xmlns:p14="http://schemas.microsoft.com/office/powerpoint/2010/main" val="2447896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B89C7B-D151-4754-A7FA-E06F73A01CF5}" type="datetimeFigureOut">
              <a:rPr lang="en-CA" smtClean="0"/>
              <a:t>2017-08-01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5F4826E-43C2-4173-ABA9-08AD22BD5218}"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3428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B89C7B-D151-4754-A7FA-E06F73A01CF5}" type="datetimeFigureOut">
              <a:rPr lang="en-CA" smtClean="0"/>
              <a:t>2017-08-01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5F4826E-43C2-4173-ABA9-08AD22BD5218}" type="slidenum">
              <a:rPr lang="en-CA" smtClean="0"/>
              <a:t>‹#›</a:t>
            </a:fld>
            <a:endParaRPr lang="en-CA"/>
          </a:p>
        </p:txBody>
      </p:sp>
    </p:spTree>
    <p:extLst>
      <p:ext uri="{BB962C8B-B14F-4D97-AF65-F5344CB8AC3E}">
        <p14:creationId xmlns:p14="http://schemas.microsoft.com/office/powerpoint/2010/main" val="288646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B89C7B-D151-4754-A7FA-E06F73A01CF5}" type="datetimeFigureOut">
              <a:rPr lang="en-CA" smtClean="0"/>
              <a:t>2017-08-01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5F4826E-43C2-4173-ABA9-08AD22BD5218}" type="slidenum">
              <a:rPr lang="en-CA" smtClean="0"/>
              <a:t>‹#›</a:t>
            </a:fld>
            <a:endParaRPr lang="en-CA"/>
          </a:p>
        </p:txBody>
      </p:sp>
    </p:spTree>
    <p:extLst>
      <p:ext uri="{BB962C8B-B14F-4D97-AF65-F5344CB8AC3E}">
        <p14:creationId xmlns:p14="http://schemas.microsoft.com/office/powerpoint/2010/main" val="2821234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B89C7B-D151-4754-A7FA-E06F73A01CF5}" type="datetimeFigureOut">
              <a:rPr lang="en-CA" smtClean="0"/>
              <a:t>2017-08-01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5F4826E-43C2-4173-ABA9-08AD22BD5218}" type="slidenum">
              <a:rPr lang="en-CA" smtClean="0"/>
              <a:t>‹#›</a:t>
            </a:fld>
            <a:endParaRPr lang="en-CA"/>
          </a:p>
        </p:txBody>
      </p:sp>
    </p:spTree>
    <p:extLst>
      <p:ext uri="{BB962C8B-B14F-4D97-AF65-F5344CB8AC3E}">
        <p14:creationId xmlns:p14="http://schemas.microsoft.com/office/powerpoint/2010/main" val="424224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9B89C7B-D151-4754-A7FA-E06F73A01CF5}" type="datetimeFigureOut">
              <a:rPr lang="en-CA" smtClean="0"/>
              <a:t>2017-08-01</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CA"/>
          </a:p>
        </p:txBody>
      </p:sp>
      <p:sp>
        <p:nvSpPr>
          <p:cNvPr id="9" name="Slide Number Placeholder 8"/>
          <p:cNvSpPr>
            <a:spLocks noGrp="1"/>
          </p:cNvSpPr>
          <p:nvPr>
            <p:ph type="sldNum" sz="quarter" idx="12"/>
          </p:nvPr>
        </p:nvSpPr>
        <p:spPr/>
        <p:txBody>
          <a:bodyPr/>
          <a:lstStyle/>
          <a:p>
            <a:fld id="{75F4826E-43C2-4173-ABA9-08AD22BD5218}" type="slidenum">
              <a:rPr lang="en-CA" smtClean="0"/>
              <a:t>‹#›</a:t>
            </a:fld>
            <a:endParaRPr lang="en-CA"/>
          </a:p>
        </p:txBody>
      </p:sp>
    </p:spTree>
    <p:extLst>
      <p:ext uri="{BB962C8B-B14F-4D97-AF65-F5344CB8AC3E}">
        <p14:creationId xmlns:p14="http://schemas.microsoft.com/office/powerpoint/2010/main" val="1439508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9B89C7B-D151-4754-A7FA-E06F73A01CF5}" type="datetimeFigureOut">
              <a:rPr lang="en-CA" smtClean="0"/>
              <a:t>2017-08-01</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F4826E-43C2-4173-ABA9-08AD22BD5218}" type="slidenum">
              <a:rPr lang="en-CA" smtClean="0"/>
              <a:t>‹#›</a:t>
            </a:fld>
            <a:endParaRPr lang="en-CA"/>
          </a:p>
        </p:txBody>
      </p:sp>
    </p:spTree>
    <p:extLst>
      <p:ext uri="{BB962C8B-B14F-4D97-AF65-F5344CB8AC3E}">
        <p14:creationId xmlns:p14="http://schemas.microsoft.com/office/powerpoint/2010/main" val="3905972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9B89C7B-D151-4754-A7FA-E06F73A01CF5}" type="datetimeFigureOut">
              <a:rPr lang="en-CA" smtClean="0"/>
              <a:t>2017-08-01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5F4826E-43C2-4173-ABA9-08AD22BD5218}" type="slidenum">
              <a:rPr lang="en-CA" smtClean="0"/>
              <a:t>‹#›</a:t>
            </a:fld>
            <a:endParaRPr lang="en-CA"/>
          </a:p>
        </p:txBody>
      </p:sp>
    </p:spTree>
    <p:extLst>
      <p:ext uri="{BB962C8B-B14F-4D97-AF65-F5344CB8AC3E}">
        <p14:creationId xmlns:p14="http://schemas.microsoft.com/office/powerpoint/2010/main" val="3588777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9B89C7B-D151-4754-A7FA-E06F73A01CF5}" type="datetimeFigureOut">
              <a:rPr lang="en-CA" smtClean="0"/>
              <a:t>2017-08-01</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5F4826E-43C2-4173-ABA9-08AD22BD5218}"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2345071"/>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80064-4E8B-42B4-BE63-781598E2B7CF}"/>
              </a:ext>
            </a:extLst>
          </p:cNvPr>
          <p:cNvSpPr>
            <a:spLocks noGrp="1"/>
          </p:cNvSpPr>
          <p:nvPr>
            <p:ph type="ctrTitle"/>
          </p:nvPr>
        </p:nvSpPr>
        <p:spPr/>
        <p:txBody>
          <a:bodyPr/>
          <a:lstStyle/>
          <a:p>
            <a:r>
              <a:rPr lang="en-CA" dirty="0"/>
              <a:t>Audio Super Resolution</a:t>
            </a:r>
          </a:p>
        </p:txBody>
      </p:sp>
      <p:sp>
        <p:nvSpPr>
          <p:cNvPr id="3" name="Subtitle 2">
            <a:extLst>
              <a:ext uri="{FF2B5EF4-FFF2-40B4-BE49-F238E27FC236}">
                <a16:creationId xmlns:a16="http://schemas.microsoft.com/office/drawing/2014/main" id="{E0B43684-83D0-446C-9998-0FABD629484E}"/>
              </a:ext>
            </a:extLst>
          </p:cNvPr>
          <p:cNvSpPr>
            <a:spLocks noGrp="1"/>
          </p:cNvSpPr>
          <p:nvPr>
            <p:ph type="subTitle" idx="1"/>
          </p:nvPr>
        </p:nvSpPr>
        <p:spPr/>
        <p:txBody>
          <a:bodyPr/>
          <a:lstStyle/>
          <a:p>
            <a:r>
              <a:rPr lang="en-CA" dirty="0"/>
              <a:t>By </a:t>
            </a:r>
          </a:p>
          <a:p>
            <a:r>
              <a:rPr lang="en-CA" dirty="0"/>
              <a:t>Bharath Subramanyam</a:t>
            </a:r>
          </a:p>
        </p:txBody>
      </p:sp>
    </p:spTree>
    <p:extLst>
      <p:ext uri="{BB962C8B-B14F-4D97-AF65-F5344CB8AC3E}">
        <p14:creationId xmlns:p14="http://schemas.microsoft.com/office/powerpoint/2010/main" val="1686317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EC9C7-2DEB-4EA7-8166-A032FBFB667B}"/>
              </a:ext>
            </a:extLst>
          </p:cNvPr>
          <p:cNvSpPr>
            <a:spLocks noGrp="1"/>
          </p:cNvSpPr>
          <p:nvPr>
            <p:ph type="title"/>
          </p:nvPr>
        </p:nvSpPr>
        <p:spPr/>
        <p:txBody>
          <a:bodyPr/>
          <a:lstStyle/>
          <a:p>
            <a:r>
              <a:rPr lang="en-CA" dirty="0"/>
              <a:t>The Model</a:t>
            </a:r>
          </a:p>
        </p:txBody>
      </p:sp>
      <p:sp>
        <p:nvSpPr>
          <p:cNvPr id="3" name="Content Placeholder 2">
            <a:extLst>
              <a:ext uri="{FF2B5EF4-FFF2-40B4-BE49-F238E27FC236}">
                <a16:creationId xmlns:a16="http://schemas.microsoft.com/office/drawing/2014/main" id="{E55BDB66-CC10-465E-B273-666DBBA3CAFD}"/>
              </a:ext>
            </a:extLst>
          </p:cNvPr>
          <p:cNvSpPr>
            <a:spLocks noGrp="1"/>
          </p:cNvSpPr>
          <p:nvPr>
            <p:ph idx="1"/>
          </p:nvPr>
        </p:nvSpPr>
        <p:spPr/>
        <p:txBody>
          <a:bodyPr/>
          <a:lstStyle/>
          <a:p>
            <a:r>
              <a:rPr lang="en-CA" dirty="0"/>
              <a:t>3 layer convolutional neural network</a:t>
            </a:r>
          </a:p>
          <a:p>
            <a:endParaRPr lang="en-CA" dirty="0"/>
          </a:p>
          <a:p>
            <a:r>
              <a:rPr lang="en-CA" dirty="0"/>
              <a:t>1</a:t>
            </a:r>
            <a:r>
              <a:rPr lang="en-CA" baseline="30000" dirty="0"/>
              <a:t>st</a:t>
            </a:r>
            <a:r>
              <a:rPr lang="en-CA" dirty="0"/>
              <a:t> and 2</a:t>
            </a:r>
            <a:r>
              <a:rPr lang="en-CA" baseline="30000" dirty="0"/>
              <a:t>nd</a:t>
            </a:r>
            <a:r>
              <a:rPr lang="en-CA" dirty="0"/>
              <a:t> layers have </a:t>
            </a:r>
            <a:r>
              <a:rPr lang="en-CA" dirty="0" err="1"/>
              <a:t>relu</a:t>
            </a:r>
            <a:endParaRPr lang="en-CA" dirty="0"/>
          </a:p>
          <a:p>
            <a:endParaRPr lang="en-CA" dirty="0"/>
          </a:p>
          <a:p>
            <a:r>
              <a:rPr lang="en-CA" dirty="0"/>
              <a:t>The third layer does not have an activation function</a:t>
            </a:r>
          </a:p>
          <a:p>
            <a:endParaRPr lang="en-CA" dirty="0"/>
          </a:p>
          <a:p>
            <a:endParaRPr lang="en-CA" dirty="0"/>
          </a:p>
          <a:p>
            <a:endParaRPr lang="en-CA" dirty="0"/>
          </a:p>
          <a:p>
            <a:pPr marL="749808" lvl="4" indent="0">
              <a:buNone/>
            </a:pPr>
            <a:r>
              <a:rPr lang="en-CA" dirty="0"/>
              <a:t>            </a:t>
            </a:r>
          </a:p>
          <a:p>
            <a:endParaRPr lang="en-CA" dirty="0"/>
          </a:p>
        </p:txBody>
      </p:sp>
      <p:sp>
        <p:nvSpPr>
          <p:cNvPr id="4" name="Rectangle 3">
            <a:extLst>
              <a:ext uri="{FF2B5EF4-FFF2-40B4-BE49-F238E27FC236}">
                <a16:creationId xmlns:a16="http://schemas.microsoft.com/office/drawing/2014/main" id="{4BF82CAA-B2C2-4120-835A-DCE690E187A7}"/>
              </a:ext>
            </a:extLst>
          </p:cNvPr>
          <p:cNvSpPr/>
          <p:nvPr/>
        </p:nvSpPr>
        <p:spPr>
          <a:xfrm>
            <a:off x="2230016" y="445070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9X64</a:t>
            </a:r>
          </a:p>
          <a:p>
            <a:pPr algn="ctr"/>
            <a:r>
              <a:rPr lang="en-CA" dirty="0"/>
              <a:t>(</a:t>
            </a:r>
            <a:r>
              <a:rPr lang="en-CA" dirty="0" err="1"/>
              <a:t>Relu</a:t>
            </a:r>
            <a:r>
              <a:rPr lang="en-CA" dirty="0"/>
              <a:t>)</a:t>
            </a:r>
          </a:p>
        </p:txBody>
      </p:sp>
      <p:sp>
        <p:nvSpPr>
          <p:cNvPr id="5" name="Rectangle 4">
            <a:extLst>
              <a:ext uri="{FF2B5EF4-FFF2-40B4-BE49-F238E27FC236}">
                <a16:creationId xmlns:a16="http://schemas.microsoft.com/office/drawing/2014/main" id="{A828FE4D-19F8-41E0-B5B3-828C72E6A587}"/>
              </a:ext>
            </a:extLst>
          </p:cNvPr>
          <p:cNvSpPr/>
          <p:nvPr/>
        </p:nvSpPr>
        <p:spPr>
          <a:xfrm>
            <a:off x="4136571" y="445070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1X32</a:t>
            </a:r>
          </a:p>
          <a:p>
            <a:pPr algn="ctr"/>
            <a:r>
              <a:rPr lang="en-CA" dirty="0"/>
              <a:t>(</a:t>
            </a:r>
            <a:r>
              <a:rPr lang="en-CA" dirty="0" err="1"/>
              <a:t>Relu</a:t>
            </a:r>
            <a:r>
              <a:rPr lang="en-CA" dirty="0"/>
              <a:t>)</a:t>
            </a:r>
          </a:p>
        </p:txBody>
      </p:sp>
      <p:sp>
        <p:nvSpPr>
          <p:cNvPr id="6" name="Rectangle 5">
            <a:extLst>
              <a:ext uri="{FF2B5EF4-FFF2-40B4-BE49-F238E27FC236}">
                <a16:creationId xmlns:a16="http://schemas.microsoft.com/office/drawing/2014/main" id="{402F4203-6716-4566-AD21-881A18C361AC}"/>
              </a:ext>
            </a:extLst>
          </p:cNvPr>
          <p:cNvSpPr/>
          <p:nvPr/>
        </p:nvSpPr>
        <p:spPr>
          <a:xfrm>
            <a:off x="5968480" y="445070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3X1</a:t>
            </a:r>
          </a:p>
          <a:p>
            <a:pPr algn="ctr"/>
            <a:r>
              <a:rPr lang="en-CA" dirty="0"/>
              <a:t>(No active)</a:t>
            </a:r>
          </a:p>
        </p:txBody>
      </p:sp>
      <p:sp>
        <p:nvSpPr>
          <p:cNvPr id="7" name="Arrow: Right 6">
            <a:extLst>
              <a:ext uri="{FF2B5EF4-FFF2-40B4-BE49-F238E27FC236}">
                <a16:creationId xmlns:a16="http://schemas.microsoft.com/office/drawing/2014/main" id="{6EE6D71A-AADD-45F5-AC08-6065655AD747}"/>
              </a:ext>
            </a:extLst>
          </p:cNvPr>
          <p:cNvSpPr/>
          <p:nvPr/>
        </p:nvSpPr>
        <p:spPr>
          <a:xfrm>
            <a:off x="3463212" y="4665586"/>
            <a:ext cx="35456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Arrow: Right 7">
            <a:extLst>
              <a:ext uri="{FF2B5EF4-FFF2-40B4-BE49-F238E27FC236}">
                <a16:creationId xmlns:a16="http://schemas.microsoft.com/office/drawing/2014/main" id="{A676D81B-D490-4022-82CA-336B11433DD0}"/>
              </a:ext>
            </a:extLst>
          </p:cNvPr>
          <p:cNvSpPr/>
          <p:nvPr/>
        </p:nvSpPr>
        <p:spPr>
          <a:xfrm>
            <a:off x="5332444" y="4665586"/>
            <a:ext cx="35456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458404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7C99E99-7C0C-4E0F-8E6A-AF9211F0FF85}"/>
              </a:ext>
            </a:extLst>
          </p:cNvPr>
          <p:cNvSpPr>
            <a:spLocks noGrp="1"/>
          </p:cNvSpPr>
          <p:nvPr>
            <p:ph type="title"/>
          </p:nvPr>
        </p:nvSpPr>
        <p:spPr>
          <a:xfrm>
            <a:off x="492370" y="605896"/>
            <a:ext cx="3084844" cy="5646208"/>
          </a:xfrm>
        </p:spPr>
        <p:txBody>
          <a:bodyPr anchor="ctr">
            <a:normAutofit/>
          </a:bodyPr>
          <a:lstStyle/>
          <a:p>
            <a:r>
              <a:rPr lang="en-CA" sz="3600">
                <a:solidFill>
                  <a:srgbClr val="FFFFFF"/>
                </a:solidFill>
              </a:rPr>
              <a:t>Procedure</a:t>
            </a:r>
          </a:p>
        </p:txBody>
      </p:sp>
      <p:sp>
        <p:nvSpPr>
          <p:cNvPr id="3" name="Content Placeholder 2">
            <a:extLst>
              <a:ext uri="{FF2B5EF4-FFF2-40B4-BE49-F238E27FC236}">
                <a16:creationId xmlns:a16="http://schemas.microsoft.com/office/drawing/2014/main" id="{CF918532-60FC-4D4F-B8A5-D2F6B103DAB4}"/>
              </a:ext>
            </a:extLst>
          </p:cNvPr>
          <p:cNvSpPr>
            <a:spLocks noGrp="1"/>
          </p:cNvSpPr>
          <p:nvPr>
            <p:ph idx="1"/>
          </p:nvPr>
        </p:nvSpPr>
        <p:spPr>
          <a:xfrm>
            <a:off x="4742016" y="605896"/>
            <a:ext cx="6413663" cy="5646208"/>
          </a:xfrm>
        </p:spPr>
        <p:txBody>
          <a:bodyPr anchor="ctr">
            <a:normAutofit/>
          </a:bodyPr>
          <a:lstStyle/>
          <a:p>
            <a:pPr lvl="1"/>
            <a:r>
              <a:rPr lang="en-CA"/>
              <a:t>Dataset - VCTK</a:t>
            </a:r>
          </a:p>
          <a:p>
            <a:pPr lvl="1"/>
            <a:endParaRPr lang="en-CA"/>
          </a:p>
          <a:p>
            <a:pPr lvl="1"/>
            <a:r>
              <a:rPr lang="en-CA"/>
              <a:t>Training Sample – 50 audio clips of 5 speakers. Subsample the audio clips to generate training data.  </a:t>
            </a:r>
          </a:p>
          <a:p>
            <a:pPr lvl="1"/>
            <a:r>
              <a:rPr lang="en-CA"/>
              <a:t>Sampling Rate: 48KHz Channels:1</a:t>
            </a:r>
          </a:p>
          <a:p>
            <a:pPr lvl="1"/>
            <a:endParaRPr lang="en-CA"/>
          </a:p>
          <a:p>
            <a:pPr lvl="1"/>
            <a:r>
              <a:rPr lang="en-CA"/>
              <a:t>Slice each audio clip into array of length 500. (Total number slices is around  25,000)   </a:t>
            </a:r>
          </a:p>
          <a:p>
            <a:pPr lvl="1"/>
            <a:endParaRPr lang="en-CA"/>
          </a:p>
          <a:p>
            <a:pPr lvl="1"/>
            <a:r>
              <a:rPr lang="en-CA"/>
              <a:t>Upscale the audio clips using cubic splines and pass it to the model</a:t>
            </a:r>
          </a:p>
          <a:p>
            <a:endParaRPr lang="en-CA"/>
          </a:p>
          <a:p>
            <a:endParaRPr lang="en-CA"/>
          </a:p>
        </p:txBody>
      </p:sp>
    </p:spTree>
    <p:extLst>
      <p:ext uri="{BB962C8B-B14F-4D97-AF65-F5344CB8AC3E}">
        <p14:creationId xmlns:p14="http://schemas.microsoft.com/office/powerpoint/2010/main" val="3912295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4F08AE2-0C10-4FC7-BB71-9030494FFC1D}"/>
              </a:ext>
            </a:extLst>
          </p:cNvPr>
          <p:cNvSpPr>
            <a:spLocks noGrp="1"/>
          </p:cNvSpPr>
          <p:nvPr>
            <p:ph type="title"/>
          </p:nvPr>
        </p:nvSpPr>
        <p:spPr>
          <a:xfrm>
            <a:off x="492370" y="605896"/>
            <a:ext cx="3084844" cy="5646208"/>
          </a:xfrm>
        </p:spPr>
        <p:txBody>
          <a:bodyPr anchor="ctr">
            <a:normAutofit/>
          </a:bodyPr>
          <a:lstStyle/>
          <a:p>
            <a:r>
              <a:rPr lang="en-CA" sz="3600">
                <a:solidFill>
                  <a:srgbClr val="FFFFFF"/>
                </a:solidFill>
              </a:rPr>
              <a:t>Normalizing the array</a:t>
            </a:r>
          </a:p>
        </p:txBody>
      </p:sp>
      <p:sp>
        <p:nvSpPr>
          <p:cNvPr id="3" name="Content Placeholder 2">
            <a:extLst>
              <a:ext uri="{FF2B5EF4-FFF2-40B4-BE49-F238E27FC236}">
                <a16:creationId xmlns:a16="http://schemas.microsoft.com/office/drawing/2014/main" id="{0BDDEC94-9572-49A9-AD86-42CA61A8D5BA}"/>
              </a:ext>
            </a:extLst>
          </p:cNvPr>
          <p:cNvSpPr>
            <a:spLocks noGrp="1"/>
          </p:cNvSpPr>
          <p:nvPr>
            <p:ph idx="1"/>
          </p:nvPr>
        </p:nvSpPr>
        <p:spPr>
          <a:xfrm>
            <a:off x="4742016" y="605896"/>
            <a:ext cx="6413663" cy="5646208"/>
          </a:xfrm>
        </p:spPr>
        <p:txBody>
          <a:bodyPr anchor="ctr">
            <a:normAutofit/>
          </a:bodyPr>
          <a:lstStyle/>
          <a:p>
            <a:r>
              <a:rPr lang="en-CA" dirty="0"/>
              <a:t>The values of the data which corresponds to the amplitude in the array can vary from -8,388,608 to 8,388,607.</a:t>
            </a:r>
          </a:p>
          <a:p>
            <a:pPr marL="0" indent="0">
              <a:buNone/>
            </a:pPr>
            <a:endParaRPr lang="en-CA" dirty="0"/>
          </a:p>
          <a:p>
            <a:pPr marL="0" indent="0">
              <a:buNone/>
            </a:pPr>
            <a:r>
              <a:rPr lang="en-CA" dirty="0"/>
              <a:t> If you run the model without normalizing the data between -1 and 1, the error function becomes undefined and the weights can  not be calculated from backpropagation.</a:t>
            </a:r>
          </a:p>
          <a:p>
            <a:pPr marL="0" indent="0">
              <a:buNone/>
            </a:pPr>
            <a:endParaRPr lang="en-CA" dirty="0"/>
          </a:p>
          <a:p>
            <a:pPr marL="0" indent="0">
              <a:buNone/>
            </a:pPr>
            <a:r>
              <a:rPr lang="en-CA" dirty="0"/>
              <a:t>First, I tried normalizing the data by dividing it with 8,388,608. However, most of the data lies in the range between 0 to 20,000 and only a few points go over a million. So, by dividing with 8,388,608, most of the data points come close to 0. I ran the model and it was not able to converge and the output was noise.</a:t>
            </a:r>
          </a:p>
          <a:p>
            <a:pPr marL="0" indent="0">
              <a:buNone/>
            </a:pPr>
            <a:endParaRPr lang="en-CA" dirty="0"/>
          </a:p>
          <a:p>
            <a:pPr marL="0" indent="0">
              <a:buNone/>
            </a:pPr>
            <a:endParaRPr lang="en-CA" dirty="0"/>
          </a:p>
        </p:txBody>
      </p:sp>
    </p:spTree>
    <p:extLst>
      <p:ext uri="{BB962C8B-B14F-4D97-AF65-F5344CB8AC3E}">
        <p14:creationId xmlns:p14="http://schemas.microsoft.com/office/powerpoint/2010/main" val="2345655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D0378C2-0347-4F2B-9DCF-EA1CA5BC71FB}"/>
              </a:ext>
            </a:extLst>
          </p:cNvPr>
          <p:cNvSpPr>
            <a:spLocks noGrp="1"/>
          </p:cNvSpPr>
          <p:nvPr>
            <p:ph type="title"/>
          </p:nvPr>
        </p:nvSpPr>
        <p:spPr>
          <a:xfrm>
            <a:off x="492370" y="605896"/>
            <a:ext cx="3084844" cy="5646208"/>
          </a:xfrm>
        </p:spPr>
        <p:txBody>
          <a:bodyPr anchor="ctr">
            <a:normAutofit/>
          </a:bodyPr>
          <a:lstStyle/>
          <a:p>
            <a:r>
              <a:rPr lang="en-CA" sz="3600">
                <a:solidFill>
                  <a:srgbClr val="FFFFFF"/>
                </a:solidFill>
              </a:rPr>
              <a:t>Normalizing the array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DB5FDA6-A813-4A84-933E-EFAD773449C3}"/>
                  </a:ext>
                </a:extLst>
              </p:cNvPr>
              <p:cNvSpPr>
                <a:spLocks noGrp="1"/>
              </p:cNvSpPr>
              <p:nvPr>
                <p:ph idx="1"/>
              </p:nvPr>
            </p:nvSpPr>
            <p:spPr>
              <a:xfrm>
                <a:off x="4742016" y="605896"/>
                <a:ext cx="6413663" cy="5646208"/>
              </a:xfrm>
            </p:spPr>
            <p:txBody>
              <a:bodyPr anchor="ctr">
                <a:normAutofit/>
              </a:bodyPr>
              <a:lstStyle/>
              <a:p>
                <a:r>
                  <a:rPr lang="en-CA" dirty="0"/>
                  <a:t>To solve that problem, I normalized the data using</a:t>
                </a:r>
              </a:p>
              <a:p>
                <a:endParaRPr lang="en-CA" dirty="0"/>
              </a:p>
              <a:p>
                <a:r>
                  <a:rPr lang="en-CA" dirty="0"/>
                  <a:t>If x[</a:t>
                </a:r>
                <a:r>
                  <a:rPr lang="en-CA" dirty="0" err="1"/>
                  <a:t>i</a:t>
                </a:r>
                <a:r>
                  <a:rPr lang="en-CA" dirty="0"/>
                  <a:t>] &gt; 0</a:t>
                </a:r>
              </a:p>
              <a:p>
                <a14:m>
                  <m:oMath xmlns:m="http://schemas.openxmlformats.org/officeDocument/2006/math">
                    <m:r>
                      <m:rPr>
                        <m:sty m:val="p"/>
                      </m:rPr>
                      <a:rPr lang="en-CA" b="0" i="0" smtClean="0">
                        <a:latin typeface="Cambria Math" panose="02040503050406030204" pitchFamily="18" charset="0"/>
                      </a:rPr>
                      <m:t>x</m:t>
                    </m:r>
                    <m:d>
                      <m:dPr>
                        <m:begChr m:val="["/>
                        <m:endChr m:val="]"/>
                        <m:ctrlPr>
                          <a:rPr lang="en-CA" b="0" i="1" smtClean="0">
                            <a:latin typeface="Cambria Math" panose="02040503050406030204" pitchFamily="18" charset="0"/>
                          </a:rPr>
                        </m:ctrlPr>
                      </m:dPr>
                      <m:e>
                        <m:r>
                          <m:rPr>
                            <m:sty m:val="p"/>
                          </m:rPr>
                          <a:rPr lang="en-CA" b="0" i="0" smtClean="0">
                            <a:latin typeface="Cambria Math" panose="02040503050406030204" pitchFamily="18" charset="0"/>
                          </a:rPr>
                          <m:t>i</m:t>
                        </m:r>
                      </m:e>
                    </m:d>
                    <m:r>
                      <a:rPr lang="en-CA" b="0" i="0" smtClean="0">
                        <a:latin typeface="Cambria Math" panose="02040503050406030204" pitchFamily="18" charset="0"/>
                      </a:rPr>
                      <m:t>=</m:t>
                    </m:r>
                    <m:func>
                      <m:funcPr>
                        <m:ctrlPr>
                          <a:rPr lang="en-CA" b="0" i="1" smtClean="0">
                            <a:latin typeface="Cambria Math" panose="02040503050406030204" pitchFamily="18" charset="0"/>
                          </a:rPr>
                        </m:ctrlPr>
                      </m:funcPr>
                      <m:fName>
                        <m:r>
                          <m:rPr>
                            <m:sty m:val="p"/>
                          </m:rPr>
                          <a:rPr lang="en-CA" b="0" i="0" smtClean="0">
                            <a:latin typeface="Cambria Math" panose="02040503050406030204" pitchFamily="18" charset="0"/>
                          </a:rPr>
                          <m:t>log</m:t>
                        </m:r>
                      </m:fName>
                      <m:e>
                        <m:d>
                          <m:dPr>
                            <m:ctrlPr>
                              <a:rPr lang="en-CA" b="0" i="1" smtClean="0">
                                <a:latin typeface="Cambria Math" panose="02040503050406030204" pitchFamily="18" charset="0"/>
                              </a:rPr>
                            </m:ctrlPr>
                          </m:dPr>
                          <m:e>
                            <m:r>
                              <a:rPr lang="en-CA" b="0" i="1" smtClean="0">
                                <a:latin typeface="Cambria Math" panose="02040503050406030204" pitchFamily="18" charset="0"/>
                              </a:rPr>
                              <m:t>𝑥</m:t>
                            </m:r>
                            <m:d>
                              <m:dPr>
                                <m:begChr m:val="["/>
                                <m:endChr m:val="]"/>
                                <m:ctrlPr>
                                  <a:rPr lang="en-CA" b="0" i="1" smtClean="0">
                                    <a:latin typeface="Cambria Math" panose="02040503050406030204" pitchFamily="18" charset="0"/>
                                  </a:rPr>
                                </m:ctrlPr>
                              </m:dPr>
                              <m:e>
                                <m:r>
                                  <a:rPr lang="en-CA" b="0" i="1" smtClean="0">
                                    <a:latin typeface="Cambria Math" panose="02040503050406030204" pitchFamily="18" charset="0"/>
                                  </a:rPr>
                                  <m:t>𝑖</m:t>
                                </m:r>
                              </m:e>
                            </m:d>
                            <m:r>
                              <a:rPr lang="en-CA" b="0" i="1" smtClean="0">
                                <a:latin typeface="Cambria Math" panose="02040503050406030204" pitchFamily="18" charset="0"/>
                              </a:rPr>
                              <m:t>+1</m:t>
                            </m:r>
                          </m:e>
                        </m:d>
                      </m:e>
                    </m:func>
                    <m:r>
                      <a:rPr lang="en-CA" b="0" i="1" smtClean="0">
                        <a:latin typeface="Cambria Math" panose="02040503050406030204" pitchFamily="18" charset="0"/>
                      </a:rPr>
                      <m:t>/</m:t>
                    </m:r>
                    <m:r>
                      <m:rPr>
                        <m:sty m:val="p"/>
                      </m:rPr>
                      <a:rPr lang="en-CA" b="0" i="0" smtClean="0">
                        <a:latin typeface="Cambria Math" panose="02040503050406030204" pitchFamily="18" charset="0"/>
                      </a:rPr>
                      <m:t>log</m:t>
                    </m:r>
                    <m:r>
                      <a:rPr lang="en-CA" b="0" i="1" smtClean="0">
                        <a:latin typeface="Cambria Math" panose="02040503050406030204" pitchFamily="18" charset="0"/>
                      </a:rPr>
                      <m:t>⁡(8,388,608)</m:t>
                    </m:r>
                  </m:oMath>
                </a14:m>
                <a:r>
                  <a:rPr lang="en-CA" dirty="0"/>
                  <a:t> </a:t>
                </a:r>
              </a:p>
              <a:p>
                <a:r>
                  <a:rPr lang="en-CA" dirty="0"/>
                  <a:t>Else</a:t>
                </a:r>
              </a:p>
              <a:p>
                <a14:m>
                  <m:oMath xmlns:m="http://schemas.openxmlformats.org/officeDocument/2006/math">
                    <m:r>
                      <m:rPr>
                        <m:sty m:val="p"/>
                      </m:rPr>
                      <a:rPr lang="en-CA">
                        <a:latin typeface="Cambria Math" panose="02040503050406030204" pitchFamily="18" charset="0"/>
                      </a:rPr>
                      <m:t>x</m:t>
                    </m:r>
                    <m:d>
                      <m:dPr>
                        <m:begChr m:val="["/>
                        <m:endChr m:val="]"/>
                        <m:ctrlPr>
                          <a:rPr lang="en-CA" i="1">
                            <a:latin typeface="Cambria Math" panose="02040503050406030204" pitchFamily="18" charset="0"/>
                          </a:rPr>
                        </m:ctrlPr>
                      </m:dPr>
                      <m:e>
                        <m:r>
                          <m:rPr>
                            <m:sty m:val="p"/>
                          </m:rPr>
                          <a:rPr lang="en-CA">
                            <a:latin typeface="Cambria Math" panose="02040503050406030204" pitchFamily="18" charset="0"/>
                          </a:rPr>
                          <m:t>i</m:t>
                        </m:r>
                      </m:e>
                    </m:d>
                    <m:r>
                      <a:rPr lang="en-CA">
                        <a:latin typeface="Cambria Math" panose="02040503050406030204" pitchFamily="18" charset="0"/>
                      </a:rPr>
                      <m:t>=</m:t>
                    </m:r>
                    <m:r>
                      <a:rPr lang="en-CA" b="0" i="1" smtClean="0">
                        <a:latin typeface="Cambria Math" panose="02040503050406030204" pitchFamily="18" charset="0"/>
                      </a:rPr>
                      <m:t>−</m:t>
                    </m:r>
                    <m:func>
                      <m:funcPr>
                        <m:ctrlPr>
                          <a:rPr lang="en-CA" i="1">
                            <a:latin typeface="Cambria Math" panose="02040503050406030204" pitchFamily="18" charset="0"/>
                          </a:rPr>
                        </m:ctrlPr>
                      </m:funcPr>
                      <m:fName>
                        <m:r>
                          <m:rPr>
                            <m:sty m:val="p"/>
                          </m:rPr>
                          <a:rPr lang="en-CA">
                            <a:latin typeface="Cambria Math" panose="02040503050406030204" pitchFamily="18" charset="0"/>
                          </a:rPr>
                          <m:t>log</m:t>
                        </m:r>
                      </m:fName>
                      <m:e>
                        <m:d>
                          <m:dPr>
                            <m:ctrlPr>
                              <a:rPr lang="en-CA" i="1">
                                <a:latin typeface="Cambria Math" panose="02040503050406030204" pitchFamily="18" charset="0"/>
                              </a:rPr>
                            </m:ctrlPr>
                          </m:dPr>
                          <m:e>
                            <m:r>
                              <a:rPr lang="en-CA" b="0" i="1" smtClean="0">
                                <a:latin typeface="Cambria Math" panose="02040503050406030204" pitchFamily="18" charset="0"/>
                              </a:rPr>
                              <m:t>−</m:t>
                            </m:r>
                            <m:r>
                              <a:rPr lang="en-CA" i="1">
                                <a:latin typeface="Cambria Math" panose="02040503050406030204" pitchFamily="18" charset="0"/>
                              </a:rPr>
                              <m:t>𝑥</m:t>
                            </m:r>
                            <m:d>
                              <m:dPr>
                                <m:begChr m:val="["/>
                                <m:endChr m:val="]"/>
                                <m:ctrlPr>
                                  <a:rPr lang="en-CA" i="1">
                                    <a:latin typeface="Cambria Math" panose="02040503050406030204" pitchFamily="18" charset="0"/>
                                  </a:rPr>
                                </m:ctrlPr>
                              </m:dPr>
                              <m:e>
                                <m:r>
                                  <a:rPr lang="en-CA" i="1">
                                    <a:latin typeface="Cambria Math" panose="02040503050406030204" pitchFamily="18" charset="0"/>
                                  </a:rPr>
                                  <m:t>𝑖</m:t>
                                </m:r>
                              </m:e>
                            </m:d>
                            <m:r>
                              <a:rPr lang="en-CA" i="1">
                                <a:latin typeface="Cambria Math" panose="02040503050406030204" pitchFamily="18" charset="0"/>
                              </a:rPr>
                              <m:t>+1</m:t>
                            </m:r>
                          </m:e>
                        </m:d>
                      </m:e>
                    </m:func>
                    <m:r>
                      <a:rPr lang="en-CA" i="1">
                        <a:latin typeface="Cambria Math" panose="02040503050406030204" pitchFamily="18" charset="0"/>
                      </a:rPr>
                      <m:t>/</m:t>
                    </m:r>
                    <m:r>
                      <m:rPr>
                        <m:sty m:val="p"/>
                      </m:rPr>
                      <a:rPr lang="en-CA">
                        <a:latin typeface="Cambria Math" panose="02040503050406030204" pitchFamily="18" charset="0"/>
                      </a:rPr>
                      <m:t>log</m:t>
                    </m:r>
                    <m:r>
                      <a:rPr lang="en-CA" i="1">
                        <a:latin typeface="Cambria Math" panose="02040503050406030204" pitchFamily="18" charset="0"/>
                      </a:rPr>
                      <m:t>⁡(8,388,608)</m:t>
                    </m:r>
                  </m:oMath>
                </a14:m>
                <a:r>
                  <a:rPr lang="en-CA" dirty="0"/>
                  <a:t> </a:t>
                </a:r>
              </a:p>
              <a:p>
                <a:endParaRPr lang="en-CA" dirty="0"/>
              </a:p>
            </p:txBody>
          </p:sp>
        </mc:Choice>
        <mc:Fallback>
          <p:sp>
            <p:nvSpPr>
              <p:cNvPr id="3" name="Content Placeholder 2">
                <a:extLst>
                  <a:ext uri="{FF2B5EF4-FFF2-40B4-BE49-F238E27FC236}">
                    <a16:creationId xmlns:a16="http://schemas.microsoft.com/office/drawing/2014/main" id="{8DB5FDA6-A813-4A84-933E-EFAD773449C3}"/>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l="-2471"/>
                </a:stretch>
              </a:blipFill>
            </p:spPr>
            <p:txBody>
              <a:bodyPr/>
              <a:lstStyle/>
              <a:p>
                <a:r>
                  <a:rPr lang="en-CA">
                    <a:noFill/>
                  </a:rPr>
                  <a:t> </a:t>
                </a:r>
              </a:p>
            </p:txBody>
          </p:sp>
        </mc:Fallback>
      </mc:AlternateContent>
    </p:spTree>
    <p:extLst>
      <p:ext uri="{BB962C8B-B14F-4D97-AF65-F5344CB8AC3E}">
        <p14:creationId xmlns:p14="http://schemas.microsoft.com/office/powerpoint/2010/main" val="3056939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82269-52C8-495E-9AA5-4F303F2C0D5E}"/>
              </a:ext>
            </a:extLst>
          </p:cNvPr>
          <p:cNvSpPr>
            <a:spLocks noGrp="1"/>
          </p:cNvSpPr>
          <p:nvPr>
            <p:ph type="title"/>
          </p:nvPr>
        </p:nvSpPr>
        <p:spPr/>
        <p:txBody>
          <a:bodyPr/>
          <a:lstStyle/>
          <a:p>
            <a:r>
              <a:rPr lang="en-CA" dirty="0"/>
              <a:t>Training</a:t>
            </a:r>
          </a:p>
        </p:txBody>
      </p:sp>
      <p:sp>
        <p:nvSpPr>
          <p:cNvPr id="3" name="Content Placeholder 2">
            <a:extLst>
              <a:ext uri="{FF2B5EF4-FFF2-40B4-BE49-F238E27FC236}">
                <a16:creationId xmlns:a16="http://schemas.microsoft.com/office/drawing/2014/main" id="{FED96BE0-A897-42E3-ACDF-016295FFB172}"/>
              </a:ext>
            </a:extLst>
          </p:cNvPr>
          <p:cNvSpPr>
            <a:spLocks noGrp="1"/>
          </p:cNvSpPr>
          <p:nvPr>
            <p:ph idx="1"/>
          </p:nvPr>
        </p:nvSpPr>
        <p:spPr/>
        <p:txBody>
          <a:bodyPr/>
          <a:lstStyle/>
          <a:p>
            <a:r>
              <a:rPr lang="en-CA" dirty="0"/>
              <a:t>Initialized weights  using a normal distribution and </a:t>
            </a:r>
            <a:r>
              <a:rPr lang="en-CA" dirty="0" err="1"/>
              <a:t>std</a:t>
            </a:r>
            <a:r>
              <a:rPr lang="en-CA" dirty="0"/>
              <a:t> dev 10^-3</a:t>
            </a:r>
          </a:p>
          <a:p>
            <a:endParaRPr lang="en-CA" dirty="0"/>
          </a:p>
          <a:p>
            <a:r>
              <a:rPr lang="en-CA" dirty="0"/>
              <a:t>Adam Optimizer with learning rate 10^-4</a:t>
            </a:r>
          </a:p>
          <a:p>
            <a:endParaRPr lang="en-CA" dirty="0"/>
          </a:p>
          <a:p>
            <a:r>
              <a:rPr lang="en-CA" dirty="0"/>
              <a:t>Loss function: Mean Squared Error</a:t>
            </a:r>
          </a:p>
          <a:p>
            <a:endParaRPr lang="en-CA" dirty="0"/>
          </a:p>
          <a:p>
            <a:r>
              <a:rPr lang="en-CA" dirty="0"/>
              <a:t>70 epochs </a:t>
            </a:r>
          </a:p>
          <a:p>
            <a:endParaRPr lang="en-CA" dirty="0"/>
          </a:p>
          <a:p>
            <a:endParaRPr lang="en-CA" dirty="0"/>
          </a:p>
        </p:txBody>
      </p:sp>
    </p:spTree>
    <p:extLst>
      <p:ext uri="{BB962C8B-B14F-4D97-AF65-F5344CB8AC3E}">
        <p14:creationId xmlns:p14="http://schemas.microsoft.com/office/powerpoint/2010/main" val="3829398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5A6E3E2-B6CE-47EF-A205-C541C89F6675}"/>
              </a:ext>
            </a:extLst>
          </p:cNvPr>
          <p:cNvSpPr>
            <a:spLocks noGrp="1"/>
          </p:cNvSpPr>
          <p:nvPr>
            <p:ph type="title"/>
          </p:nvPr>
        </p:nvSpPr>
        <p:spPr>
          <a:xfrm>
            <a:off x="492370" y="605896"/>
            <a:ext cx="3084844" cy="5646208"/>
          </a:xfrm>
        </p:spPr>
        <p:txBody>
          <a:bodyPr anchor="ctr">
            <a:normAutofit/>
          </a:bodyPr>
          <a:lstStyle/>
          <a:p>
            <a:r>
              <a:rPr lang="en-CA" sz="3600">
                <a:solidFill>
                  <a:srgbClr val="FFFFFF"/>
                </a:solidFill>
              </a:rPr>
              <a:t>Testing</a:t>
            </a:r>
          </a:p>
        </p:txBody>
      </p:sp>
      <p:sp>
        <p:nvSpPr>
          <p:cNvPr id="3" name="Content Placeholder 2">
            <a:extLst>
              <a:ext uri="{FF2B5EF4-FFF2-40B4-BE49-F238E27FC236}">
                <a16:creationId xmlns:a16="http://schemas.microsoft.com/office/drawing/2014/main" id="{D0E21D9A-3BB1-441C-A778-25035487F75B}"/>
              </a:ext>
            </a:extLst>
          </p:cNvPr>
          <p:cNvSpPr>
            <a:spLocks noGrp="1"/>
          </p:cNvSpPr>
          <p:nvPr>
            <p:ph idx="1"/>
          </p:nvPr>
        </p:nvSpPr>
        <p:spPr>
          <a:xfrm>
            <a:off x="4742016" y="605896"/>
            <a:ext cx="6413663" cy="5646208"/>
          </a:xfrm>
        </p:spPr>
        <p:txBody>
          <a:bodyPr anchor="ctr">
            <a:normAutofit/>
          </a:bodyPr>
          <a:lstStyle/>
          <a:p>
            <a:r>
              <a:rPr lang="en-CA" dirty="0"/>
              <a:t>10 audio clips of 2 speakers. </a:t>
            </a:r>
          </a:p>
          <a:p>
            <a:endParaRPr lang="en-CA" dirty="0"/>
          </a:p>
          <a:p>
            <a:r>
              <a:rPr lang="en-CA" dirty="0"/>
              <a:t>Each audio clip is sliced up into arrays of length 500 and passed through the model.</a:t>
            </a:r>
          </a:p>
          <a:p>
            <a:endParaRPr lang="en-CA" dirty="0"/>
          </a:p>
          <a:p>
            <a:r>
              <a:rPr lang="en-CA" dirty="0"/>
              <a:t>The enhanced audio pieces are stitched up to form the clip.</a:t>
            </a:r>
          </a:p>
          <a:p>
            <a:endParaRPr lang="en-CA" dirty="0"/>
          </a:p>
          <a:p>
            <a:pPr marL="201168" lvl="1" indent="0">
              <a:buNone/>
            </a:pPr>
            <a:endParaRPr lang="en-CA" dirty="0"/>
          </a:p>
        </p:txBody>
      </p:sp>
    </p:spTree>
    <p:extLst>
      <p:ext uri="{BB962C8B-B14F-4D97-AF65-F5344CB8AC3E}">
        <p14:creationId xmlns:p14="http://schemas.microsoft.com/office/powerpoint/2010/main" val="1661863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1B17B-0772-48E5-B241-50D75F88E21F}"/>
              </a:ext>
            </a:extLst>
          </p:cNvPr>
          <p:cNvSpPr>
            <a:spLocks noGrp="1"/>
          </p:cNvSpPr>
          <p:nvPr>
            <p:ph type="title"/>
          </p:nvPr>
        </p:nvSpPr>
        <p:spPr>
          <a:xfrm>
            <a:off x="1097280" y="286603"/>
            <a:ext cx="10058400" cy="1450757"/>
          </a:xfrm>
        </p:spPr>
        <p:txBody>
          <a:bodyPr/>
          <a:lstStyle/>
          <a:p>
            <a:r>
              <a:rPr lang="en-CA"/>
              <a:t>Evaluation</a:t>
            </a:r>
            <a:endParaRPr lang="en-CA" dirty="0"/>
          </a:p>
        </p:txBody>
      </p:sp>
      <p:sp>
        <p:nvSpPr>
          <p:cNvPr id="3" name="Content Placeholder 2">
            <a:extLst>
              <a:ext uri="{FF2B5EF4-FFF2-40B4-BE49-F238E27FC236}">
                <a16:creationId xmlns:a16="http://schemas.microsoft.com/office/drawing/2014/main" id="{2C5D5904-2998-4F9D-B746-EA6F433FC929}"/>
              </a:ext>
            </a:extLst>
          </p:cNvPr>
          <p:cNvSpPr>
            <a:spLocks noGrp="1"/>
          </p:cNvSpPr>
          <p:nvPr>
            <p:ph idx="1"/>
          </p:nvPr>
        </p:nvSpPr>
        <p:spPr/>
        <p:txBody>
          <a:bodyPr/>
          <a:lstStyle/>
          <a:p>
            <a:endParaRPr lang="en-CA" dirty="0"/>
          </a:p>
          <a:p>
            <a:r>
              <a:rPr lang="en-CA" dirty="0"/>
              <a:t>Calculated the signal to noise ratio:  10 log(</a:t>
            </a:r>
            <a:r>
              <a:rPr lang="en-CA" dirty="0" err="1"/>
              <a:t>P_signal</a:t>
            </a:r>
            <a:r>
              <a:rPr lang="en-CA" dirty="0"/>
              <a:t>/</a:t>
            </a:r>
            <a:r>
              <a:rPr lang="en-CA" dirty="0" err="1"/>
              <a:t>P_noise</a:t>
            </a:r>
            <a:r>
              <a:rPr lang="en-CA" dirty="0"/>
              <a:t>) =</a:t>
            </a:r>
            <a:br>
              <a:rPr lang="en-CA" dirty="0"/>
            </a:br>
            <a:r>
              <a:rPr lang="en-CA" dirty="0"/>
              <a:t>                                                  </a:t>
            </a:r>
            <a:br>
              <a:rPr lang="en-CA" dirty="0"/>
            </a:br>
            <a:r>
              <a:rPr lang="en-CA" dirty="0"/>
              <a:t>                                          10.log(|s|^2 / |s-x|^2)</a:t>
            </a:r>
          </a:p>
          <a:p>
            <a:endParaRPr lang="en-CA" dirty="0"/>
          </a:p>
          <a:p>
            <a:r>
              <a:rPr lang="en-CA" dirty="0"/>
              <a:t>Conv Net SNR : 17.3 dB</a:t>
            </a:r>
          </a:p>
          <a:p>
            <a:r>
              <a:rPr lang="en-CA" dirty="0"/>
              <a:t>Cubic Interpolation SNR: 17.1 dB</a:t>
            </a:r>
          </a:p>
          <a:p>
            <a:r>
              <a:rPr lang="en-CA" dirty="0"/>
              <a:t>Auto Encoder: 20.1dB</a:t>
            </a:r>
          </a:p>
          <a:p>
            <a:endParaRPr lang="en-CA" dirty="0"/>
          </a:p>
        </p:txBody>
      </p:sp>
    </p:spTree>
    <p:extLst>
      <p:ext uri="{BB962C8B-B14F-4D97-AF65-F5344CB8AC3E}">
        <p14:creationId xmlns:p14="http://schemas.microsoft.com/office/powerpoint/2010/main" val="2474430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29CA3AD-C35A-43A0-84EE-1488302E3D3D}"/>
              </a:ext>
            </a:extLst>
          </p:cNvPr>
          <p:cNvSpPr>
            <a:spLocks noGrp="1"/>
          </p:cNvSpPr>
          <p:nvPr>
            <p:ph type="title"/>
          </p:nvPr>
        </p:nvSpPr>
        <p:spPr>
          <a:xfrm>
            <a:off x="492370" y="605896"/>
            <a:ext cx="3084844" cy="5646208"/>
          </a:xfrm>
        </p:spPr>
        <p:txBody>
          <a:bodyPr anchor="ctr">
            <a:normAutofit/>
          </a:bodyPr>
          <a:lstStyle/>
          <a:p>
            <a:r>
              <a:rPr lang="en-CA" sz="3600">
                <a:solidFill>
                  <a:srgbClr val="FFFFFF"/>
                </a:solidFill>
              </a:rPr>
              <a:t>Adding a Fully Connected Layer</a:t>
            </a:r>
          </a:p>
        </p:txBody>
      </p:sp>
      <p:sp>
        <p:nvSpPr>
          <p:cNvPr id="3" name="Content Placeholder 2">
            <a:extLst>
              <a:ext uri="{FF2B5EF4-FFF2-40B4-BE49-F238E27FC236}">
                <a16:creationId xmlns:a16="http://schemas.microsoft.com/office/drawing/2014/main" id="{4C1FA07F-1D4B-46A8-9AFF-1AF57DDCD0BD}"/>
              </a:ext>
            </a:extLst>
          </p:cNvPr>
          <p:cNvSpPr>
            <a:spLocks noGrp="1"/>
          </p:cNvSpPr>
          <p:nvPr>
            <p:ph idx="1"/>
          </p:nvPr>
        </p:nvSpPr>
        <p:spPr>
          <a:xfrm>
            <a:off x="4742016" y="605896"/>
            <a:ext cx="6413663" cy="5646208"/>
          </a:xfrm>
        </p:spPr>
        <p:txBody>
          <a:bodyPr anchor="ctr">
            <a:normAutofit/>
          </a:bodyPr>
          <a:lstStyle/>
          <a:p>
            <a:pPr marL="0" indent="0">
              <a:buNone/>
            </a:pPr>
            <a:r>
              <a:rPr lang="en-CA" dirty="0"/>
              <a:t>Added a fully connected layer after the second convolutional layer</a:t>
            </a:r>
          </a:p>
          <a:p>
            <a:pPr marL="0" indent="0">
              <a:buNone/>
            </a:pPr>
            <a:endParaRPr lang="en-CA" dirty="0"/>
          </a:p>
          <a:p>
            <a:pPr marL="0" indent="0">
              <a:buNone/>
            </a:pPr>
            <a:r>
              <a:rPr lang="en-CA" dirty="0"/>
              <a:t>Trained for 50 epochs</a:t>
            </a:r>
          </a:p>
          <a:p>
            <a:pPr marL="0" indent="0">
              <a:buNone/>
            </a:pPr>
            <a:endParaRPr lang="en-CA" dirty="0"/>
          </a:p>
          <a:p>
            <a:pPr marL="0" indent="0">
              <a:buNone/>
            </a:pPr>
            <a:r>
              <a:rPr lang="en-CA" dirty="0"/>
              <a:t>Didn’t really work. The weights didn’t converge. </a:t>
            </a:r>
          </a:p>
          <a:p>
            <a:pPr marL="0" indent="0">
              <a:buNone/>
            </a:pPr>
            <a:endParaRPr lang="en-CA" dirty="0"/>
          </a:p>
          <a:p>
            <a:pPr marL="0" indent="0">
              <a:buNone/>
            </a:pPr>
            <a:r>
              <a:rPr lang="en-CA" dirty="0"/>
              <a:t>SNR = 5.3dB</a:t>
            </a:r>
          </a:p>
        </p:txBody>
      </p:sp>
    </p:spTree>
    <p:extLst>
      <p:ext uri="{BB962C8B-B14F-4D97-AF65-F5344CB8AC3E}">
        <p14:creationId xmlns:p14="http://schemas.microsoft.com/office/powerpoint/2010/main" val="2083857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96035-15ED-4AFA-82DB-562E5985F650}"/>
              </a:ext>
            </a:extLst>
          </p:cNvPr>
          <p:cNvSpPr>
            <a:spLocks noGrp="1"/>
          </p:cNvSpPr>
          <p:nvPr>
            <p:ph type="title"/>
          </p:nvPr>
        </p:nvSpPr>
        <p:spPr/>
        <p:txBody>
          <a:bodyPr/>
          <a:lstStyle/>
          <a:p>
            <a:r>
              <a:rPr lang="en-CA" dirty="0"/>
              <a:t>Possible Improvements</a:t>
            </a:r>
          </a:p>
        </p:txBody>
      </p:sp>
      <p:sp>
        <p:nvSpPr>
          <p:cNvPr id="3" name="Content Placeholder 2">
            <a:extLst>
              <a:ext uri="{FF2B5EF4-FFF2-40B4-BE49-F238E27FC236}">
                <a16:creationId xmlns:a16="http://schemas.microsoft.com/office/drawing/2014/main" id="{FDD601AB-C7D7-470D-9675-76097014F48B}"/>
              </a:ext>
            </a:extLst>
          </p:cNvPr>
          <p:cNvSpPr>
            <a:spLocks noGrp="1"/>
          </p:cNvSpPr>
          <p:nvPr>
            <p:ph idx="1"/>
          </p:nvPr>
        </p:nvSpPr>
        <p:spPr/>
        <p:txBody>
          <a:bodyPr/>
          <a:lstStyle/>
          <a:p>
            <a:pPr marL="0" indent="0">
              <a:buNone/>
            </a:pPr>
            <a:endParaRPr lang="en-CA" dirty="0"/>
          </a:p>
          <a:p>
            <a:pPr marL="0" indent="0">
              <a:buNone/>
            </a:pPr>
            <a:r>
              <a:rPr lang="en-CA" dirty="0"/>
              <a:t>Finding a better way to normalize audio data.</a:t>
            </a:r>
          </a:p>
          <a:p>
            <a:pPr marL="0" indent="0">
              <a:buNone/>
            </a:pPr>
            <a:endParaRPr lang="en-CA" dirty="0"/>
          </a:p>
          <a:p>
            <a:pPr marL="0" indent="0">
              <a:buNone/>
            </a:pPr>
            <a:r>
              <a:rPr lang="en-CA" dirty="0"/>
              <a:t>Trying state of the art GAN of image SR on audio. </a:t>
            </a:r>
          </a:p>
        </p:txBody>
      </p:sp>
    </p:spTree>
    <p:extLst>
      <p:ext uri="{BB962C8B-B14F-4D97-AF65-F5344CB8AC3E}">
        <p14:creationId xmlns:p14="http://schemas.microsoft.com/office/powerpoint/2010/main" val="3126888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36007-0B01-4F80-B94E-DE42CAF85065}"/>
              </a:ext>
            </a:extLst>
          </p:cNvPr>
          <p:cNvSpPr>
            <a:spLocks noGrp="1"/>
          </p:cNvSpPr>
          <p:nvPr>
            <p:ph type="title"/>
          </p:nvPr>
        </p:nvSpPr>
        <p:spPr/>
        <p:txBody>
          <a:bodyPr/>
          <a:lstStyle/>
          <a:p>
            <a:r>
              <a:rPr lang="en-CA" dirty="0"/>
              <a:t>Thank You</a:t>
            </a:r>
          </a:p>
        </p:txBody>
      </p:sp>
      <p:sp>
        <p:nvSpPr>
          <p:cNvPr id="3" name="Content Placeholder 2">
            <a:extLst>
              <a:ext uri="{FF2B5EF4-FFF2-40B4-BE49-F238E27FC236}">
                <a16:creationId xmlns:a16="http://schemas.microsoft.com/office/drawing/2014/main" id="{9ED55197-729D-47F8-970F-11776681986A}"/>
              </a:ext>
            </a:extLst>
          </p:cNvPr>
          <p:cNvSpPr>
            <a:spLocks noGrp="1"/>
          </p:cNvSpPr>
          <p:nvPr>
            <p:ph idx="1"/>
          </p:nvPr>
        </p:nvSpPr>
        <p:spPr/>
        <p:txBody>
          <a:bodyPr>
            <a:normAutofit/>
          </a:bodyPr>
          <a:lstStyle/>
          <a:p>
            <a:pPr algn="ctr"/>
            <a:endParaRPr lang="en-CA" sz="3600" dirty="0"/>
          </a:p>
          <a:p>
            <a:pPr algn="ctr"/>
            <a:endParaRPr lang="en-CA" sz="3600" dirty="0"/>
          </a:p>
          <a:p>
            <a:pPr algn="ctr"/>
            <a:r>
              <a:rPr lang="en-CA" sz="3600" dirty="0"/>
              <a:t>Questions?</a:t>
            </a:r>
          </a:p>
        </p:txBody>
      </p:sp>
    </p:spTree>
    <p:extLst>
      <p:ext uri="{BB962C8B-B14F-4D97-AF65-F5344CB8AC3E}">
        <p14:creationId xmlns:p14="http://schemas.microsoft.com/office/powerpoint/2010/main" val="2633563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AE0F3-0EFE-4BB5-9A78-194D90398249}"/>
              </a:ext>
            </a:extLst>
          </p:cNvPr>
          <p:cNvSpPr>
            <a:spLocks noGrp="1"/>
          </p:cNvSpPr>
          <p:nvPr>
            <p:ph type="title"/>
          </p:nvPr>
        </p:nvSpPr>
        <p:spPr/>
        <p:txBody>
          <a:bodyPr/>
          <a:lstStyle/>
          <a:p>
            <a:r>
              <a:rPr lang="en-CA" dirty="0"/>
              <a:t>Audio Signals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86DDB74-F796-4202-A0BF-D98896D3BC40}"/>
                  </a:ext>
                </a:extLst>
              </p:cNvPr>
              <p:cNvSpPr>
                <a:spLocks noGrp="1"/>
              </p:cNvSpPr>
              <p:nvPr>
                <p:ph idx="1"/>
              </p:nvPr>
            </p:nvSpPr>
            <p:spPr>
              <a:xfrm>
                <a:off x="1097280" y="1737360"/>
                <a:ext cx="10058400" cy="4023360"/>
              </a:xfrm>
            </p:spPr>
            <p:txBody>
              <a:bodyPr/>
              <a:lstStyle/>
              <a:p>
                <a:pPr marL="0" indent="0">
                  <a:buNone/>
                </a:pPr>
                <a14:m>
                  <m:oMathPara xmlns:m="http://schemas.openxmlformats.org/officeDocument/2006/math">
                    <m:oMathParaPr>
                      <m:jc m:val="center"/>
                    </m:oMathParaPr>
                    <m:oMath xmlns:m="http://schemas.openxmlformats.org/officeDocument/2006/math">
                      <m:r>
                        <a:rPr lang="en-CA" b="0" i="1" smtClean="0">
                          <a:latin typeface="Cambria Math" panose="02040503050406030204" pitchFamily="18" charset="0"/>
                        </a:rPr>
                        <m:t> </m:t>
                      </m:r>
                    </m:oMath>
                  </m:oMathPara>
                </a14:m>
                <a:endParaRPr lang="en-CA" b="0" i="1" dirty="0">
                  <a:latin typeface="Cambria Math" panose="02040503050406030204" pitchFamily="18" charset="0"/>
                </a:endParaRPr>
              </a:p>
              <a:p>
                <a:pPr marL="0" indent="0">
                  <a:buNone/>
                </a:pPr>
                <a14:m>
                  <m:oMath xmlns:m="http://schemas.openxmlformats.org/officeDocument/2006/math">
                    <m:r>
                      <a:rPr lang="en-CA" b="0" i="1" smtClean="0">
                        <a:latin typeface="Cambria Math" panose="02040503050406030204" pitchFamily="18" charset="0"/>
                      </a:rPr>
                      <m:t>𝑠</m:t>
                    </m:r>
                    <m:d>
                      <m:dPr>
                        <m:ctrlPr>
                          <a:rPr lang="en-CA" b="0" i="1" smtClean="0">
                            <a:latin typeface="Cambria Math" panose="02040503050406030204" pitchFamily="18" charset="0"/>
                          </a:rPr>
                        </m:ctrlPr>
                      </m:dPr>
                      <m:e>
                        <m:r>
                          <a:rPr lang="en-CA" b="0" i="1" smtClean="0">
                            <a:latin typeface="Cambria Math" panose="02040503050406030204" pitchFamily="18" charset="0"/>
                          </a:rPr>
                          <m:t>𝑡</m:t>
                        </m:r>
                      </m:e>
                    </m:d>
                    <m:r>
                      <a:rPr lang="en-CA" b="0" i="1" smtClean="0">
                        <a:latin typeface="Cambria Math" panose="02040503050406030204" pitchFamily="18" charset="0"/>
                      </a:rPr>
                      <m:t>:</m:t>
                    </m:r>
                    <m:d>
                      <m:dPr>
                        <m:begChr m:val="["/>
                        <m:endChr m:val="]"/>
                        <m:ctrlPr>
                          <a:rPr lang="en-CA" b="0" i="1" smtClean="0">
                            <a:latin typeface="Cambria Math" panose="02040503050406030204" pitchFamily="18" charset="0"/>
                          </a:rPr>
                        </m:ctrlPr>
                      </m:dPr>
                      <m:e>
                        <m:r>
                          <a:rPr lang="en-CA" b="0" i="1" smtClean="0">
                            <a:latin typeface="Cambria Math" panose="02040503050406030204" pitchFamily="18" charset="0"/>
                          </a:rPr>
                          <m:t>0,</m:t>
                        </m:r>
                        <m:r>
                          <a:rPr lang="en-CA" b="0" i="1" smtClean="0">
                            <a:latin typeface="Cambria Math" panose="02040503050406030204" pitchFamily="18" charset="0"/>
                          </a:rPr>
                          <m:t>𝑇</m:t>
                        </m:r>
                      </m:e>
                    </m:d>
                    <m:r>
                      <a:rPr lang="en-CA" b="0" i="1" smtClean="0">
                        <a:latin typeface="Cambria Math" panose="02040503050406030204" pitchFamily="18" charset="0"/>
                      </a:rPr>
                      <m:t>⇾</m:t>
                    </m:r>
                    <m:r>
                      <a:rPr lang="en-CA" b="0" i="1" smtClean="0">
                        <a:latin typeface="Cambria Math" panose="02040503050406030204" pitchFamily="18" charset="0"/>
                      </a:rPr>
                      <m:t>ℝ</m:t>
                    </m:r>
                  </m:oMath>
                </a14:m>
                <a:r>
                  <a:rPr lang="en-CA" dirty="0"/>
                  <a:t> where T is the duration of the signal and s(t) is the amplitude.</a:t>
                </a:r>
              </a:p>
              <a:p>
                <a:pPr marL="0" indent="0">
                  <a:buNone/>
                </a:pPr>
                <a14:m>
                  <m:oMath xmlns:m="http://schemas.openxmlformats.org/officeDocument/2006/math">
                    <m:r>
                      <a:rPr lang="en-CA" i="1">
                        <a:latin typeface="Cambria Math" panose="02040503050406030204" pitchFamily="18" charset="0"/>
                      </a:rPr>
                      <m:t>𝑠</m:t>
                    </m:r>
                    <m:d>
                      <m:dPr>
                        <m:ctrlPr>
                          <a:rPr lang="en-CA" i="1">
                            <a:latin typeface="Cambria Math" panose="02040503050406030204" pitchFamily="18" charset="0"/>
                          </a:rPr>
                        </m:ctrlPr>
                      </m:dPr>
                      <m:e>
                        <m:r>
                          <a:rPr lang="en-CA" i="1">
                            <a:latin typeface="Cambria Math" panose="02040503050406030204" pitchFamily="18" charset="0"/>
                          </a:rPr>
                          <m:t>𝑡</m:t>
                        </m:r>
                      </m:e>
                    </m:d>
                    <m:r>
                      <a:rPr lang="en-CA" b="0" i="1" smtClean="0">
                        <a:latin typeface="Cambria Math" panose="02040503050406030204" pitchFamily="18" charset="0"/>
                      </a:rPr>
                      <m:t> </m:t>
                    </m:r>
                  </m:oMath>
                </a14:m>
                <a:r>
                  <a:rPr lang="en-CA" dirty="0"/>
                  <a:t>is a continuous function.</a:t>
                </a:r>
              </a:p>
              <a:p>
                <a:pPr marL="0" indent="0">
                  <a:buNone/>
                </a:pPr>
                <a:endParaRPr lang="en-CA" dirty="0"/>
              </a:p>
              <a:p>
                <a:pPr marL="0" indent="0">
                  <a:buNone/>
                </a:pPr>
                <a:endParaRPr lang="en-CA" dirty="0"/>
              </a:p>
              <a:p>
                <a:pPr marL="0" indent="0">
                  <a:buNone/>
                </a:pPr>
                <a:endParaRPr lang="en-CA" dirty="0"/>
              </a:p>
            </p:txBody>
          </p:sp>
        </mc:Choice>
        <mc:Fallback xmlns="">
          <p:sp>
            <p:nvSpPr>
              <p:cNvPr id="3" name="Content Placeholder 2">
                <a:extLst>
                  <a:ext uri="{FF2B5EF4-FFF2-40B4-BE49-F238E27FC236}">
                    <a16:creationId xmlns:a16="http://schemas.microsoft.com/office/drawing/2014/main" id="{386DDB74-F796-4202-A0BF-D98896D3BC40}"/>
                  </a:ext>
                </a:extLst>
              </p:cNvPr>
              <p:cNvSpPr>
                <a:spLocks noGrp="1" noRot="1" noChangeAspect="1" noMove="1" noResize="1" noEditPoints="1" noAdjustHandles="1" noChangeArrowheads="1" noChangeShapeType="1" noTextEdit="1"/>
              </p:cNvSpPr>
              <p:nvPr>
                <p:ph idx="1"/>
              </p:nvPr>
            </p:nvSpPr>
            <p:spPr>
              <a:xfrm>
                <a:off x="1097280" y="1737360"/>
                <a:ext cx="10058400" cy="4023360"/>
              </a:xfrm>
              <a:blipFill>
                <a:blip r:embed="rId2"/>
                <a:stretch>
                  <a:fillRect l="-606"/>
                </a:stretch>
              </a:blipFill>
            </p:spPr>
            <p:txBody>
              <a:bodyPr/>
              <a:lstStyle/>
              <a:p>
                <a:r>
                  <a:rPr lang="en-CA">
                    <a:noFill/>
                  </a:rPr>
                  <a:t> </a:t>
                </a:r>
              </a:p>
            </p:txBody>
          </p:sp>
        </mc:Fallback>
      </mc:AlternateContent>
      <p:pic>
        <p:nvPicPr>
          <p:cNvPr id="1026" name="Picture 2" descr="http://www.feilding.net/sfuad/musi3012-01/images/lectures/violin.gif">
            <a:extLst>
              <a:ext uri="{FF2B5EF4-FFF2-40B4-BE49-F238E27FC236}">
                <a16:creationId xmlns:a16="http://schemas.microsoft.com/office/drawing/2014/main" id="{2D9979F5-B011-405A-B5DB-B244BB986B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5020" y="2932045"/>
            <a:ext cx="4362450" cy="241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472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CA40-B8EF-4A4B-9063-D4307D8FD40C}"/>
              </a:ext>
            </a:extLst>
          </p:cNvPr>
          <p:cNvSpPr>
            <a:spLocks noGrp="1"/>
          </p:cNvSpPr>
          <p:nvPr>
            <p:ph type="title"/>
          </p:nvPr>
        </p:nvSpPr>
        <p:spPr/>
        <p:txBody>
          <a:bodyPr/>
          <a:lstStyle/>
          <a:p>
            <a:r>
              <a:rPr lang="en-CA" dirty="0"/>
              <a:t>Audio Resolution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EE88DD-ED92-4D05-90DC-327C0049B0C0}"/>
                  </a:ext>
                </a:extLst>
              </p:cNvPr>
              <p:cNvSpPr>
                <a:spLocks noGrp="1"/>
              </p:cNvSpPr>
              <p:nvPr>
                <p:ph idx="1"/>
              </p:nvPr>
            </p:nvSpPr>
            <p:spPr>
              <a:xfrm>
                <a:off x="1097280" y="1845734"/>
                <a:ext cx="10058400" cy="4023360"/>
              </a:xfrm>
            </p:spPr>
            <p:txBody>
              <a:bodyPr/>
              <a:lstStyle/>
              <a:p>
                <a:r>
                  <a:rPr lang="en-CA" dirty="0"/>
                  <a:t>However the continuous waveform of the audio signal needs to be discretized when it needs to be stored digitally in a computer. </a:t>
                </a:r>
              </a:p>
              <a:p>
                <a:r>
                  <a:rPr lang="en-CA" dirty="0"/>
                  <a:t>The function s(t) is discretized to </a:t>
                </a:r>
                <a14:m>
                  <m:oMath xmlns:m="http://schemas.openxmlformats.org/officeDocument/2006/math">
                    <m:r>
                      <a:rPr lang="en-CA" b="0" i="1" smtClean="0">
                        <a:latin typeface="Cambria Math" panose="02040503050406030204" pitchFamily="18" charset="0"/>
                      </a:rPr>
                      <m:t>𝑥</m:t>
                    </m:r>
                    <m:d>
                      <m:dPr>
                        <m:ctrlPr>
                          <a:rPr lang="en-CA" i="1">
                            <a:latin typeface="Cambria Math" panose="02040503050406030204" pitchFamily="18" charset="0"/>
                          </a:rPr>
                        </m:ctrlPr>
                      </m:dPr>
                      <m:e>
                        <m:r>
                          <a:rPr lang="en-CA" i="1">
                            <a:latin typeface="Cambria Math" panose="02040503050406030204" pitchFamily="18" charset="0"/>
                          </a:rPr>
                          <m:t>𝑡</m:t>
                        </m:r>
                      </m:e>
                    </m:d>
                    <m:r>
                      <a:rPr lang="en-CA" i="1">
                        <a:latin typeface="Cambria Math" panose="02040503050406030204" pitchFamily="18" charset="0"/>
                      </a:rPr>
                      <m:t>:</m:t>
                    </m:r>
                    <m:d>
                      <m:dPr>
                        <m:begChr m:val="["/>
                        <m:endChr m:val="]"/>
                        <m:ctrlPr>
                          <a:rPr lang="en-CA" i="1">
                            <a:latin typeface="Cambria Math" panose="02040503050406030204" pitchFamily="18" charset="0"/>
                          </a:rPr>
                        </m:ctrlPr>
                      </m:dPr>
                      <m:e>
                        <m:f>
                          <m:fPr>
                            <m:ctrlPr>
                              <a:rPr lang="en-CA" b="0" i="1" smtClean="0">
                                <a:latin typeface="Cambria Math" panose="02040503050406030204" pitchFamily="18" charset="0"/>
                              </a:rPr>
                            </m:ctrlPr>
                          </m:fPr>
                          <m:num>
                            <m:r>
                              <a:rPr lang="en-CA" i="1">
                                <a:latin typeface="Cambria Math" panose="02040503050406030204" pitchFamily="18" charset="0"/>
                              </a:rPr>
                              <m:t>0</m:t>
                            </m:r>
                          </m:num>
                          <m:den>
                            <m:r>
                              <a:rPr lang="en-CA" b="0" i="1" smtClean="0">
                                <a:latin typeface="Cambria Math" panose="02040503050406030204" pitchFamily="18" charset="0"/>
                              </a:rPr>
                              <m:t>𝑅</m:t>
                            </m:r>
                          </m:den>
                        </m:f>
                        <m:r>
                          <a:rPr lang="en-CA" i="1">
                            <a:latin typeface="Cambria Math" panose="02040503050406030204" pitchFamily="18" charset="0"/>
                          </a:rPr>
                          <m:t>,</m:t>
                        </m:r>
                        <m:f>
                          <m:fPr>
                            <m:ctrlPr>
                              <a:rPr lang="en-CA" b="0" i="1" smtClean="0">
                                <a:latin typeface="Cambria Math" panose="02040503050406030204" pitchFamily="18" charset="0"/>
                              </a:rPr>
                            </m:ctrlPr>
                          </m:fPr>
                          <m:num>
                            <m:r>
                              <a:rPr lang="en-CA" b="0" i="1" smtClean="0">
                                <a:latin typeface="Cambria Math" panose="02040503050406030204" pitchFamily="18" charset="0"/>
                              </a:rPr>
                              <m:t>1</m:t>
                            </m:r>
                          </m:num>
                          <m:den>
                            <m:r>
                              <a:rPr lang="en-CA" b="0" i="1" smtClean="0">
                                <a:latin typeface="Cambria Math" panose="02040503050406030204" pitchFamily="18" charset="0"/>
                              </a:rPr>
                              <m:t>𝑅</m:t>
                            </m:r>
                          </m:den>
                        </m:f>
                        <m:r>
                          <a:rPr lang="en-CA" b="0" i="1" smtClean="0">
                            <a:latin typeface="Cambria Math" panose="02040503050406030204" pitchFamily="18" charset="0"/>
                          </a:rPr>
                          <m:t>,…</m:t>
                        </m:r>
                        <m:f>
                          <m:fPr>
                            <m:ctrlPr>
                              <a:rPr lang="en-CA" b="0" i="1" smtClean="0">
                                <a:latin typeface="Cambria Math" panose="02040503050406030204" pitchFamily="18" charset="0"/>
                              </a:rPr>
                            </m:ctrlPr>
                          </m:fPr>
                          <m:num>
                            <m:r>
                              <a:rPr lang="en-CA" b="0" i="1" smtClean="0">
                                <a:latin typeface="Cambria Math" panose="02040503050406030204" pitchFamily="18" charset="0"/>
                              </a:rPr>
                              <m:t>𝑅</m:t>
                            </m:r>
                            <m:r>
                              <a:rPr lang="en-CA" b="0" i="1" smtClean="0">
                                <a:latin typeface="Cambria Math" panose="02040503050406030204" pitchFamily="18" charset="0"/>
                              </a:rPr>
                              <m:t>.</m:t>
                            </m:r>
                            <m:r>
                              <a:rPr lang="en-CA" i="1">
                                <a:latin typeface="Cambria Math" panose="02040503050406030204" pitchFamily="18" charset="0"/>
                              </a:rPr>
                              <m:t>𝑇</m:t>
                            </m:r>
                          </m:num>
                          <m:den>
                            <m:r>
                              <a:rPr lang="en-CA" b="0" i="1" smtClean="0">
                                <a:latin typeface="Cambria Math" panose="02040503050406030204" pitchFamily="18" charset="0"/>
                              </a:rPr>
                              <m:t>𝑅</m:t>
                            </m:r>
                          </m:den>
                        </m:f>
                      </m:e>
                    </m:d>
                    <m:r>
                      <a:rPr lang="en-CA" i="1">
                        <a:latin typeface="Cambria Math" panose="02040503050406030204" pitchFamily="18" charset="0"/>
                      </a:rPr>
                      <m:t>⇾</m:t>
                    </m:r>
                    <m:r>
                      <a:rPr lang="en-CA" i="1">
                        <a:latin typeface="Cambria Math" panose="02040503050406030204" pitchFamily="18" charset="0"/>
                      </a:rPr>
                      <m:t>ℝ</m:t>
                    </m:r>
                  </m:oMath>
                </a14:m>
                <a:r>
                  <a:rPr lang="en-CA" dirty="0"/>
                  <a:t> where R is the sampling rate. </a:t>
                </a:r>
              </a:p>
              <a:p>
                <a:r>
                  <a:rPr lang="en-CA" dirty="0"/>
                  <a:t>Greater the sampling rate, greater the resolution</a:t>
                </a:r>
              </a:p>
              <a:p>
                <a:endParaRPr lang="en-CA" dirty="0"/>
              </a:p>
            </p:txBody>
          </p:sp>
        </mc:Choice>
        <mc:Fallback xmlns="">
          <p:sp>
            <p:nvSpPr>
              <p:cNvPr id="3" name="Content Placeholder 2">
                <a:extLst>
                  <a:ext uri="{FF2B5EF4-FFF2-40B4-BE49-F238E27FC236}">
                    <a16:creationId xmlns:a16="http://schemas.microsoft.com/office/drawing/2014/main" id="{06EE88DD-ED92-4D05-90DC-327C0049B0C0}"/>
                  </a:ext>
                </a:extLst>
              </p:cNvPr>
              <p:cNvSpPr>
                <a:spLocks noGrp="1" noRot="1" noChangeAspect="1" noMove="1" noResize="1" noEditPoints="1" noAdjustHandles="1" noChangeArrowheads="1" noChangeShapeType="1" noTextEdit="1"/>
              </p:cNvSpPr>
              <p:nvPr>
                <p:ph idx="1"/>
              </p:nvPr>
            </p:nvSpPr>
            <p:spPr>
              <a:xfrm>
                <a:off x="1097280" y="1845734"/>
                <a:ext cx="10058400" cy="4023360"/>
              </a:xfrm>
              <a:blipFill>
                <a:blip r:embed="rId2"/>
                <a:stretch>
                  <a:fillRect l="-606" t="-1667" r="-424"/>
                </a:stretch>
              </a:blipFill>
            </p:spPr>
            <p:txBody>
              <a:bodyPr/>
              <a:lstStyle/>
              <a:p>
                <a:r>
                  <a:rPr lang="en-CA">
                    <a:noFill/>
                  </a:rPr>
                  <a:t> </a:t>
                </a:r>
              </a:p>
            </p:txBody>
          </p:sp>
        </mc:Fallback>
      </mc:AlternateContent>
      <p:pic>
        <p:nvPicPr>
          <p:cNvPr id="2052" name="Picture 4" descr="Image result for audio resolution">
            <a:extLst>
              <a:ext uri="{FF2B5EF4-FFF2-40B4-BE49-F238E27FC236}">
                <a16:creationId xmlns:a16="http://schemas.microsoft.com/office/drawing/2014/main" id="{242A57C4-6816-40E2-A938-F8D6BEDE24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3768737"/>
            <a:ext cx="9466587" cy="2208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730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19F53-1969-4ED8-B40C-2E7F4662D724}"/>
              </a:ext>
            </a:extLst>
          </p:cNvPr>
          <p:cNvSpPr>
            <a:spLocks noGrp="1"/>
          </p:cNvSpPr>
          <p:nvPr>
            <p:ph type="title"/>
          </p:nvPr>
        </p:nvSpPr>
        <p:spPr/>
        <p:txBody>
          <a:bodyPr/>
          <a:lstStyle/>
          <a:p>
            <a:r>
              <a:rPr lang="en-CA" dirty="0"/>
              <a:t>Goal</a:t>
            </a:r>
          </a:p>
        </p:txBody>
      </p:sp>
      <p:sp>
        <p:nvSpPr>
          <p:cNvPr id="3" name="Content Placeholder 2">
            <a:extLst>
              <a:ext uri="{FF2B5EF4-FFF2-40B4-BE49-F238E27FC236}">
                <a16:creationId xmlns:a16="http://schemas.microsoft.com/office/drawing/2014/main" id="{8404C481-F9ED-4D45-B930-DD9FCF8124AD}"/>
              </a:ext>
            </a:extLst>
          </p:cNvPr>
          <p:cNvSpPr>
            <a:spLocks noGrp="1"/>
          </p:cNvSpPr>
          <p:nvPr>
            <p:ph idx="1"/>
          </p:nvPr>
        </p:nvSpPr>
        <p:spPr/>
        <p:txBody>
          <a:bodyPr>
            <a:normAutofit/>
          </a:bodyPr>
          <a:lstStyle/>
          <a:p>
            <a:r>
              <a:rPr lang="en-CA" sz="2800" dirty="0"/>
              <a:t>To predict values in between the samples that are close to the value of the original sound waves </a:t>
            </a:r>
          </a:p>
        </p:txBody>
      </p:sp>
    </p:spTree>
    <p:extLst>
      <p:ext uri="{BB962C8B-B14F-4D97-AF65-F5344CB8AC3E}">
        <p14:creationId xmlns:p14="http://schemas.microsoft.com/office/powerpoint/2010/main" val="2287362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925F6-56D1-49A1-AD08-83278FC042FB}"/>
              </a:ext>
            </a:extLst>
          </p:cNvPr>
          <p:cNvSpPr>
            <a:spLocks noGrp="1"/>
          </p:cNvSpPr>
          <p:nvPr>
            <p:ph type="title"/>
          </p:nvPr>
        </p:nvSpPr>
        <p:spPr/>
        <p:txBody>
          <a:bodyPr/>
          <a:lstStyle/>
          <a:p>
            <a:r>
              <a:rPr lang="en-CA" dirty="0"/>
              <a:t>Techniques</a:t>
            </a:r>
          </a:p>
        </p:txBody>
      </p:sp>
      <p:sp>
        <p:nvSpPr>
          <p:cNvPr id="3" name="Content Placeholder 2">
            <a:extLst>
              <a:ext uri="{FF2B5EF4-FFF2-40B4-BE49-F238E27FC236}">
                <a16:creationId xmlns:a16="http://schemas.microsoft.com/office/drawing/2014/main" id="{15EAC7DF-8EAF-4FFC-A0A9-F3184192EFA4}"/>
              </a:ext>
            </a:extLst>
          </p:cNvPr>
          <p:cNvSpPr>
            <a:spLocks noGrp="1"/>
          </p:cNvSpPr>
          <p:nvPr>
            <p:ph idx="1"/>
          </p:nvPr>
        </p:nvSpPr>
        <p:spPr>
          <a:xfrm>
            <a:off x="1097280" y="1845734"/>
            <a:ext cx="10058400" cy="4023360"/>
          </a:xfrm>
        </p:spPr>
        <p:txBody>
          <a:bodyPr/>
          <a:lstStyle/>
          <a:p>
            <a:pPr lvl="1"/>
            <a:r>
              <a:rPr lang="en-CA" sz="2400" dirty="0"/>
              <a:t>Hand Crafted Features:</a:t>
            </a:r>
            <a:br>
              <a:rPr lang="en-CA" sz="2400" dirty="0"/>
            </a:br>
            <a:r>
              <a:rPr lang="en-CA" sz="2400" dirty="0"/>
              <a:t>Here, hand crafted features were extracted from the low resolution audio and is mapped to the high resolution audio using a dictionary.</a:t>
            </a:r>
          </a:p>
          <a:p>
            <a:pPr lvl="1"/>
            <a:endParaRPr lang="en-CA" sz="2400" dirty="0"/>
          </a:p>
          <a:p>
            <a:pPr lvl="1"/>
            <a:r>
              <a:rPr lang="en-CA" sz="2400" dirty="0"/>
              <a:t>Deep Networks:</a:t>
            </a:r>
            <a:br>
              <a:rPr lang="en-CA" sz="2400" dirty="0"/>
            </a:br>
            <a:r>
              <a:rPr lang="en-CA" sz="2400" dirty="0"/>
              <a:t>Auto Encoder</a:t>
            </a:r>
          </a:p>
          <a:p>
            <a:pPr lvl="1"/>
            <a:endParaRPr lang="en-CA" sz="2400" dirty="0"/>
          </a:p>
          <a:p>
            <a:pPr lvl="1"/>
            <a:endParaRPr lang="en-CA" sz="2400" dirty="0"/>
          </a:p>
        </p:txBody>
      </p:sp>
    </p:spTree>
    <p:extLst>
      <p:ext uri="{BB962C8B-B14F-4D97-AF65-F5344CB8AC3E}">
        <p14:creationId xmlns:p14="http://schemas.microsoft.com/office/powerpoint/2010/main" val="564460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BAE0FEF1-5AC0-497D-8ABC-85EE42038791}"/>
              </a:ext>
            </a:extLst>
          </p:cNvPr>
          <p:cNvPicPr>
            <a:picLocks noGrp="1" noChangeAspect="1"/>
          </p:cNvPicPr>
          <p:nvPr>
            <p:ph idx="1"/>
          </p:nvPr>
        </p:nvPicPr>
        <p:blipFill>
          <a:blip r:embed="rId2"/>
          <a:stretch>
            <a:fillRect/>
          </a:stretch>
        </p:blipFill>
        <p:spPr>
          <a:xfrm>
            <a:off x="484001" y="1054552"/>
            <a:ext cx="7657108" cy="3464841"/>
          </a:xfrm>
          <a:prstGeom prst="rect">
            <a:avLst/>
          </a:prstGeom>
        </p:spPr>
      </p:pic>
      <p:sp>
        <p:nvSpPr>
          <p:cNvPr id="2" name="Title 1">
            <a:extLst>
              <a:ext uri="{FF2B5EF4-FFF2-40B4-BE49-F238E27FC236}">
                <a16:creationId xmlns:a16="http://schemas.microsoft.com/office/drawing/2014/main" id="{49BB5890-08F6-4266-873D-98A2B8480FE6}"/>
              </a:ext>
            </a:extLst>
          </p:cNvPr>
          <p:cNvSpPr>
            <a:spLocks noGrp="1"/>
          </p:cNvSpPr>
          <p:nvPr>
            <p:ph type="title"/>
          </p:nvPr>
        </p:nvSpPr>
        <p:spPr>
          <a:xfrm>
            <a:off x="8141110" y="639098"/>
            <a:ext cx="3401961" cy="2979592"/>
          </a:xfrm>
        </p:spPr>
        <p:txBody>
          <a:bodyPr vert="horz" lIns="91440" tIns="45720" rIns="91440" bIns="45720" rtlCol="0" anchor="b">
            <a:normAutofit/>
          </a:bodyPr>
          <a:lstStyle/>
          <a:p>
            <a:r>
              <a:rPr lang="en-US" sz="6600" dirty="0">
                <a:solidFill>
                  <a:schemeClr val="tx1">
                    <a:lumMod val="85000"/>
                    <a:lumOff val="15000"/>
                  </a:schemeClr>
                </a:solidFill>
              </a:rPr>
              <a:t>Auto Encoders</a:t>
            </a:r>
          </a:p>
        </p:txBody>
      </p:sp>
      <p:sp>
        <p:nvSpPr>
          <p:cNvPr id="5" name="TextBox 4">
            <a:extLst>
              <a:ext uri="{FF2B5EF4-FFF2-40B4-BE49-F238E27FC236}">
                <a16:creationId xmlns:a16="http://schemas.microsoft.com/office/drawing/2014/main" id="{6DDE57B9-3306-4187-B87C-101EDB4B3326}"/>
              </a:ext>
            </a:extLst>
          </p:cNvPr>
          <p:cNvSpPr txBox="1"/>
          <p:nvPr/>
        </p:nvSpPr>
        <p:spPr>
          <a:xfrm>
            <a:off x="484001" y="5555355"/>
            <a:ext cx="10825849" cy="369332"/>
          </a:xfrm>
          <a:prstGeom prst="rect">
            <a:avLst/>
          </a:prstGeom>
          <a:noFill/>
        </p:spPr>
        <p:txBody>
          <a:bodyPr wrap="none" rtlCol="0">
            <a:spAutoFit/>
          </a:bodyPr>
          <a:lstStyle/>
          <a:p>
            <a:r>
              <a:rPr lang="en-CA" dirty="0" err="1"/>
              <a:t>Kuleshov</a:t>
            </a:r>
            <a:r>
              <a:rPr lang="en-CA" dirty="0"/>
              <a:t>, </a:t>
            </a:r>
            <a:r>
              <a:rPr lang="en-CA" dirty="0" err="1"/>
              <a:t>Volodymyr</a:t>
            </a:r>
            <a:r>
              <a:rPr lang="en-CA" dirty="0"/>
              <a:t>, S. Zayd </a:t>
            </a:r>
            <a:r>
              <a:rPr lang="en-CA" dirty="0" err="1"/>
              <a:t>Enam</a:t>
            </a:r>
            <a:r>
              <a:rPr lang="en-CA" dirty="0"/>
              <a:t>, and Stefano </a:t>
            </a:r>
            <a:r>
              <a:rPr lang="en-CA" dirty="0" err="1"/>
              <a:t>Ermon</a:t>
            </a:r>
            <a:r>
              <a:rPr lang="en-CA" dirty="0"/>
              <a:t>. "Audio Super-Resolution using Neural Networks." (2017).</a:t>
            </a:r>
          </a:p>
        </p:txBody>
      </p:sp>
    </p:spTree>
    <p:extLst>
      <p:ext uri="{BB962C8B-B14F-4D97-AF65-F5344CB8AC3E}">
        <p14:creationId xmlns:p14="http://schemas.microsoft.com/office/powerpoint/2010/main" val="3575829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2CA25-C833-46E1-A490-0340B7BB5429}"/>
              </a:ext>
            </a:extLst>
          </p:cNvPr>
          <p:cNvSpPr>
            <a:spLocks noGrp="1"/>
          </p:cNvSpPr>
          <p:nvPr>
            <p:ph type="title"/>
          </p:nvPr>
        </p:nvSpPr>
        <p:spPr/>
        <p:txBody>
          <a:bodyPr/>
          <a:lstStyle/>
          <a:p>
            <a:r>
              <a:rPr lang="en-CA" dirty="0"/>
              <a:t>Auto Encoder</a:t>
            </a:r>
          </a:p>
        </p:txBody>
      </p:sp>
      <p:sp>
        <p:nvSpPr>
          <p:cNvPr id="3" name="Content Placeholder 2">
            <a:extLst>
              <a:ext uri="{FF2B5EF4-FFF2-40B4-BE49-F238E27FC236}">
                <a16:creationId xmlns:a16="http://schemas.microsoft.com/office/drawing/2014/main" id="{D20AD840-F7B4-47B9-9B1B-B033AC96D253}"/>
              </a:ext>
            </a:extLst>
          </p:cNvPr>
          <p:cNvSpPr>
            <a:spLocks noGrp="1"/>
          </p:cNvSpPr>
          <p:nvPr>
            <p:ph idx="1"/>
          </p:nvPr>
        </p:nvSpPr>
        <p:spPr/>
        <p:txBody>
          <a:bodyPr/>
          <a:lstStyle/>
          <a:p>
            <a:r>
              <a:rPr lang="en-CA" dirty="0"/>
              <a:t>The </a:t>
            </a:r>
            <a:r>
              <a:rPr lang="en-CA" dirty="0" err="1"/>
              <a:t>downsampled</a:t>
            </a:r>
            <a:r>
              <a:rPr lang="en-CA" dirty="0"/>
              <a:t> waveform was sent through 8 </a:t>
            </a:r>
            <a:r>
              <a:rPr lang="en-CA" dirty="0" err="1"/>
              <a:t>downsampling</a:t>
            </a:r>
            <a:r>
              <a:rPr lang="en-CA" dirty="0"/>
              <a:t> blocks of convolutional layers with a stride of two. The number of filter banks was doubled while the waveform was reduced by half.</a:t>
            </a:r>
          </a:p>
          <a:p>
            <a:pPr marL="0" indent="0">
              <a:buNone/>
            </a:pPr>
            <a:r>
              <a:rPr lang="en-CA" dirty="0"/>
              <a:t>The reconstruction is done by a symmetric series of </a:t>
            </a:r>
            <a:r>
              <a:rPr lang="en-CA" dirty="0" err="1"/>
              <a:t>upsampling</a:t>
            </a:r>
            <a:r>
              <a:rPr lang="en-CA" dirty="0"/>
              <a:t> blocks.</a:t>
            </a:r>
          </a:p>
          <a:p>
            <a:pPr marL="0" indent="0">
              <a:buNone/>
            </a:pPr>
            <a:r>
              <a:rPr lang="en-CA" dirty="0"/>
              <a:t>Skip connections were added which allows the use of low resolution features while </a:t>
            </a:r>
            <a:r>
              <a:rPr lang="en-CA" dirty="0" err="1"/>
              <a:t>upsampling</a:t>
            </a:r>
            <a:r>
              <a:rPr lang="en-CA" dirty="0"/>
              <a:t>.</a:t>
            </a:r>
          </a:p>
          <a:p>
            <a:pPr marL="0" indent="0">
              <a:buNone/>
            </a:pPr>
            <a:r>
              <a:rPr lang="en-CA" dirty="0"/>
              <a:t>Loss function: Mean Squared Error</a:t>
            </a:r>
          </a:p>
          <a:p>
            <a:pPr marL="0" indent="0">
              <a:buNone/>
            </a:pPr>
            <a:endParaRPr lang="en-CA" dirty="0"/>
          </a:p>
          <a:p>
            <a:pPr marL="0" indent="0">
              <a:buNone/>
            </a:pPr>
            <a:endParaRPr lang="en-CA" dirty="0"/>
          </a:p>
          <a:p>
            <a:endParaRPr lang="en-CA" dirty="0"/>
          </a:p>
          <a:p>
            <a:endParaRPr lang="en-CA" dirty="0"/>
          </a:p>
          <a:p>
            <a:endParaRPr lang="en-CA" dirty="0"/>
          </a:p>
        </p:txBody>
      </p:sp>
    </p:spTree>
    <p:extLst>
      <p:ext uri="{BB962C8B-B14F-4D97-AF65-F5344CB8AC3E}">
        <p14:creationId xmlns:p14="http://schemas.microsoft.com/office/powerpoint/2010/main" val="1216285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52AB-A981-4504-A40A-BC0C40CC8344}"/>
              </a:ext>
            </a:extLst>
          </p:cNvPr>
          <p:cNvSpPr>
            <a:spLocks noGrp="1"/>
          </p:cNvSpPr>
          <p:nvPr>
            <p:ph type="title"/>
          </p:nvPr>
        </p:nvSpPr>
        <p:spPr/>
        <p:txBody>
          <a:bodyPr/>
          <a:lstStyle/>
          <a:p>
            <a:r>
              <a:rPr lang="en-CA" dirty="0"/>
              <a:t>Inspiration – Image Super Resolution</a:t>
            </a:r>
          </a:p>
        </p:txBody>
      </p:sp>
      <p:sp>
        <p:nvSpPr>
          <p:cNvPr id="3" name="Content Placeholder 2">
            <a:extLst>
              <a:ext uri="{FF2B5EF4-FFF2-40B4-BE49-F238E27FC236}">
                <a16:creationId xmlns:a16="http://schemas.microsoft.com/office/drawing/2014/main" id="{A2145A45-B5E5-4D89-ABD0-98937B139F9A}"/>
              </a:ext>
            </a:extLst>
          </p:cNvPr>
          <p:cNvSpPr>
            <a:spLocks noGrp="1"/>
          </p:cNvSpPr>
          <p:nvPr>
            <p:ph idx="1"/>
          </p:nvPr>
        </p:nvSpPr>
        <p:spPr/>
        <p:txBody>
          <a:bodyPr/>
          <a:lstStyle/>
          <a:p>
            <a:r>
              <a:rPr lang="en-CA" sz="2400" dirty="0"/>
              <a:t>Both image and audio are signals.</a:t>
            </a:r>
          </a:p>
          <a:p>
            <a:r>
              <a:rPr lang="en-CA" sz="2400" dirty="0"/>
              <a:t> </a:t>
            </a:r>
          </a:p>
          <a:p>
            <a:r>
              <a:rPr lang="en-CA" sz="2400" dirty="0"/>
              <a:t>Image can be considered a 2D signal with 3 channels(RGB)</a:t>
            </a:r>
          </a:p>
          <a:p>
            <a:endParaRPr lang="en-CA" sz="2400" dirty="0"/>
          </a:p>
          <a:p>
            <a:r>
              <a:rPr lang="en-CA" sz="2400" dirty="0"/>
              <a:t>Audio can be considered a 1D signal with 1 (mono) or 2 (stereo) channels</a:t>
            </a:r>
          </a:p>
          <a:p>
            <a:endParaRPr lang="en-CA" dirty="0"/>
          </a:p>
          <a:p>
            <a:endParaRPr lang="en-CA" dirty="0"/>
          </a:p>
        </p:txBody>
      </p:sp>
    </p:spTree>
    <p:extLst>
      <p:ext uri="{BB962C8B-B14F-4D97-AF65-F5344CB8AC3E}">
        <p14:creationId xmlns:p14="http://schemas.microsoft.com/office/powerpoint/2010/main" val="3027941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B258793-A90C-4CFE-95BA-E45294D33AF4}"/>
              </a:ext>
            </a:extLst>
          </p:cNvPr>
          <p:cNvSpPr>
            <a:spLocks noGrp="1"/>
          </p:cNvSpPr>
          <p:nvPr>
            <p:ph type="title"/>
          </p:nvPr>
        </p:nvSpPr>
        <p:spPr>
          <a:xfrm>
            <a:off x="492370" y="605896"/>
            <a:ext cx="3084844" cy="5646208"/>
          </a:xfrm>
        </p:spPr>
        <p:txBody>
          <a:bodyPr anchor="ctr">
            <a:normAutofit/>
          </a:bodyPr>
          <a:lstStyle/>
          <a:p>
            <a:r>
              <a:rPr lang="en-CA" sz="3600">
                <a:solidFill>
                  <a:srgbClr val="FFFFFF"/>
                </a:solidFill>
              </a:rPr>
              <a:t>Idea</a:t>
            </a:r>
          </a:p>
        </p:txBody>
      </p:sp>
      <p:sp>
        <p:nvSpPr>
          <p:cNvPr id="3" name="Content Placeholder 2">
            <a:extLst>
              <a:ext uri="{FF2B5EF4-FFF2-40B4-BE49-F238E27FC236}">
                <a16:creationId xmlns:a16="http://schemas.microsoft.com/office/drawing/2014/main" id="{DBC3BD85-C7E3-4D37-B136-EE29C52470D5}"/>
              </a:ext>
            </a:extLst>
          </p:cNvPr>
          <p:cNvSpPr>
            <a:spLocks noGrp="1"/>
          </p:cNvSpPr>
          <p:nvPr>
            <p:ph idx="1"/>
          </p:nvPr>
        </p:nvSpPr>
        <p:spPr>
          <a:xfrm>
            <a:off x="4742016" y="605896"/>
            <a:ext cx="6413663" cy="5646208"/>
          </a:xfrm>
        </p:spPr>
        <p:txBody>
          <a:bodyPr anchor="ctr">
            <a:normAutofit/>
          </a:bodyPr>
          <a:lstStyle/>
          <a:p>
            <a:pPr marL="0" indent="0">
              <a:buNone/>
            </a:pPr>
            <a:r>
              <a:rPr lang="en-CA" dirty="0"/>
              <a:t>Use the SRCNN (which works well on images) on audio.</a:t>
            </a:r>
          </a:p>
          <a:p>
            <a:endParaRPr lang="en-CA" dirty="0"/>
          </a:p>
          <a:p>
            <a:pPr marL="0" indent="0">
              <a:buNone/>
            </a:pPr>
            <a:r>
              <a:rPr lang="en-CA" dirty="0"/>
              <a:t>Change the 2D convolutions to 1D convolutions.</a:t>
            </a:r>
          </a:p>
          <a:p>
            <a:endParaRPr lang="en-CA" dirty="0"/>
          </a:p>
          <a:p>
            <a:pPr marL="0" indent="0">
              <a:buNone/>
            </a:pPr>
            <a:r>
              <a:rPr lang="en-CA" dirty="0"/>
              <a:t>This model does not need to explicitly learn dictionaries for the mapping between the low resolution patch and the high resolution patch because the mapping is achieved by the hidden layers and we get end to end mapping.</a:t>
            </a:r>
          </a:p>
          <a:p>
            <a:endParaRPr lang="en-CA" dirty="0"/>
          </a:p>
        </p:txBody>
      </p:sp>
    </p:spTree>
    <p:extLst>
      <p:ext uri="{BB962C8B-B14F-4D97-AF65-F5344CB8AC3E}">
        <p14:creationId xmlns:p14="http://schemas.microsoft.com/office/powerpoint/2010/main" val="159731796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1543</TotalTime>
  <Words>725</Words>
  <Application>Microsoft Office PowerPoint</Application>
  <PresentationFormat>Widescreen</PresentationFormat>
  <Paragraphs>116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Calibri Light</vt:lpstr>
      <vt:lpstr>Cambria Math</vt:lpstr>
      <vt:lpstr>Retrospect</vt:lpstr>
      <vt:lpstr>Audio Super Resolution</vt:lpstr>
      <vt:lpstr>Audio Signals</vt:lpstr>
      <vt:lpstr>Audio Resolution</vt:lpstr>
      <vt:lpstr>Goal</vt:lpstr>
      <vt:lpstr>Techniques</vt:lpstr>
      <vt:lpstr>Auto Encoders</vt:lpstr>
      <vt:lpstr>Auto Encoder</vt:lpstr>
      <vt:lpstr>Inspiration – Image Super Resolution</vt:lpstr>
      <vt:lpstr>Idea</vt:lpstr>
      <vt:lpstr>The Model</vt:lpstr>
      <vt:lpstr>Procedure</vt:lpstr>
      <vt:lpstr>Normalizing the array</vt:lpstr>
      <vt:lpstr>Normalizing the array</vt:lpstr>
      <vt:lpstr>Training</vt:lpstr>
      <vt:lpstr>Testing</vt:lpstr>
      <vt:lpstr>Evaluation</vt:lpstr>
      <vt:lpstr>Adding a Fully Connected Layer</vt:lpstr>
      <vt:lpstr>Possible Improvements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 Super Resolution</dc:title>
  <dc:creator>Bharath Subramanyam</dc:creator>
  <cp:lastModifiedBy>Bharath Subramanyam</cp:lastModifiedBy>
  <cp:revision>80</cp:revision>
  <dcterms:created xsi:type="dcterms:W3CDTF">2017-07-31T00:52:35Z</dcterms:created>
  <dcterms:modified xsi:type="dcterms:W3CDTF">2017-08-01T13:46:36Z</dcterms:modified>
</cp:coreProperties>
</file>