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90" r:id="rId5"/>
    <p:sldId id="291" r:id="rId6"/>
    <p:sldId id="256" r:id="rId7"/>
    <p:sldId id="265" r:id="rId8"/>
    <p:sldId id="257" r:id="rId9"/>
    <p:sldId id="266" r:id="rId10"/>
    <p:sldId id="267" r:id="rId11"/>
    <p:sldId id="258" r:id="rId12"/>
    <p:sldId id="268" r:id="rId13"/>
    <p:sldId id="270" r:id="rId14"/>
    <p:sldId id="269" r:id="rId15"/>
    <p:sldId id="259" r:id="rId16"/>
    <p:sldId id="277" r:id="rId17"/>
    <p:sldId id="280" r:id="rId18"/>
    <p:sldId id="281" r:id="rId19"/>
    <p:sldId id="282" r:id="rId20"/>
    <p:sldId id="283" r:id="rId21"/>
    <p:sldId id="287" r:id="rId22"/>
    <p:sldId id="285" r:id="rId23"/>
    <p:sldId id="286" r:id="rId24"/>
  </p:sldIdLst>
  <p:sldSz cx="9144000" cy="6858000" type="screen4x3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1B459-245A-88AE-97C1-1CF4551E523B}" v="5" dt="2022-03-24T16:36:36.429"/>
    <p1510:client id="{25002E78-3F3B-4B09-969C-6CA4EE84AAFD}" v="1" dt="2022-01-31T14:47:12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30" autoAdjust="0"/>
  </p:normalViewPr>
  <p:slideViewPr>
    <p:cSldViewPr snapToGrid="0">
      <p:cViewPr varScale="1">
        <p:scale>
          <a:sx n="59" d="100"/>
          <a:sy n="59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Ivan Segade Carou" userId="S::ivan.segadecarou@students.ittralee.ie::ceb272e8-4eaa-4391-ac7d-f9c0daebec96" providerId="AD" clId="Web-{25002E78-3F3B-4B09-969C-6CA4EE84AAFD}"/>
    <pc:docChg chg="modSld">
      <pc:chgData name="STUDENT Ivan Segade Carou" userId="S::ivan.segadecarou@students.ittralee.ie::ceb272e8-4eaa-4391-ac7d-f9c0daebec96" providerId="AD" clId="Web-{25002E78-3F3B-4B09-969C-6CA4EE84AAFD}" dt="2022-01-31T14:47:12.229" v="0"/>
      <pc:docMkLst>
        <pc:docMk/>
      </pc:docMkLst>
      <pc:sldChg chg="addSp">
        <pc:chgData name="STUDENT Ivan Segade Carou" userId="S::ivan.segadecarou@students.ittralee.ie::ceb272e8-4eaa-4391-ac7d-f9c0daebec96" providerId="AD" clId="Web-{25002E78-3F3B-4B09-969C-6CA4EE84AAFD}" dt="2022-01-31T14:47:12.229" v="0"/>
        <pc:sldMkLst>
          <pc:docMk/>
          <pc:sldMk cId="0" sldId="290"/>
        </pc:sldMkLst>
        <pc:spChg chg="add">
          <ac:chgData name="STUDENT Ivan Segade Carou" userId="S::ivan.segadecarou@students.ittralee.ie::ceb272e8-4eaa-4391-ac7d-f9c0daebec96" providerId="AD" clId="Web-{25002E78-3F3B-4B09-969C-6CA4EE84AAFD}" dt="2022-01-31T14:47:12.229" v="0"/>
          <ac:spMkLst>
            <pc:docMk/>
            <pc:sldMk cId="0" sldId="290"/>
            <ac:spMk id="2" creationId="{6F3CF5CD-63DA-447F-9F8C-EEE73388C2D3}"/>
          </ac:spMkLst>
        </pc:spChg>
      </pc:sldChg>
    </pc:docChg>
  </pc:docChgLst>
  <pc:docChgLst>
    <pc:chgData name="LECTURER Cathryn Casey" userId="S::lt00036434@365s.ittralee.ie::7e7b4239-a6d2-457b-bd36-0f3f7d602891" providerId="AD" clId="Web-{1A91B459-245A-88AE-97C1-1CF4551E523B}"/>
    <pc:docChg chg="modSld">
      <pc:chgData name="LECTURER Cathryn Casey" userId="S::lt00036434@365s.ittralee.ie::7e7b4239-a6d2-457b-bd36-0f3f7d602891" providerId="AD" clId="Web-{1A91B459-245A-88AE-97C1-1CF4551E523B}" dt="2022-03-24T16:36:36.429" v="4"/>
      <pc:docMkLst>
        <pc:docMk/>
      </pc:docMkLst>
      <pc:sldChg chg="delSp modSp">
        <pc:chgData name="LECTURER Cathryn Casey" userId="S::lt00036434@365s.ittralee.ie::7e7b4239-a6d2-457b-bd36-0f3f7d602891" providerId="AD" clId="Web-{1A91B459-245A-88AE-97C1-1CF4551E523B}" dt="2022-03-24T16:36:36.429" v="4"/>
        <pc:sldMkLst>
          <pc:docMk/>
          <pc:sldMk cId="0" sldId="290"/>
        </pc:sldMkLst>
        <pc:spChg chg="del">
          <ac:chgData name="LECTURER Cathryn Casey" userId="S::lt00036434@365s.ittralee.ie::7e7b4239-a6d2-457b-bd36-0f3f7d602891" providerId="AD" clId="Web-{1A91B459-245A-88AE-97C1-1CF4551E523B}" dt="2022-03-24T16:36:36.429" v="4"/>
          <ac:spMkLst>
            <pc:docMk/>
            <pc:sldMk cId="0" sldId="290"/>
            <ac:spMk id="2" creationId="{6F3CF5CD-63DA-447F-9F8C-EEE73388C2D3}"/>
          </ac:spMkLst>
        </pc:spChg>
        <pc:spChg chg="mod">
          <ac:chgData name="LECTURER Cathryn Casey" userId="S::lt00036434@365s.ittralee.ie::7e7b4239-a6d2-457b-bd36-0f3f7d602891" providerId="AD" clId="Web-{1A91B459-245A-88AE-97C1-1CF4551E523B}" dt="2022-03-24T16:36:35.085" v="3" actId="20577"/>
          <ac:spMkLst>
            <pc:docMk/>
            <pc:sldMk cId="0" sldId="290"/>
            <ac:spMk id="30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EF1EF92-7EC8-4AC7-9BB9-6CDD128FA25D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E9C4CE7-D478-457C-8816-71FF60ADA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301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n_Rives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ssachusetts_Institute_of_Technology" TargetMode="External"/><Relationship Id="rId5" Type="http://schemas.openxmlformats.org/officeDocument/2006/relationships/hyperlink" Target="https://en.wikipedia.org/wiki/Leonard_Adleman" TargetMode="External"/><Relationship Id="rId4" Type="http://schemas.openxmlformats.org/officeDocument/2006/relationships/hyperlink" Target="https://en.wikipedia.org/wiki/Adi_Shamir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e_10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Great_Internet_Mersenne_Prime_Search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804CA0-2385-4149-ABD7-8D533D89353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609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648A00-1C89-4D18-BA00-7CB17731924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90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C4CE7-D478-457C-8816-71FF60ADA63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97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https://en.wikipedia.org/wiki/Scytale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Leonardo di Vinci wrote most of his personal notes in mirror writing. This may not have been for security reasons (it’s not a very good code).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DEEA0C-1EC8-4965-89B5-1CE2B9F2C86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9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Removing spaces and punctuation hides clues such as word length.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Formatting just makes things line up easier. It’s particularly useful if you’re encrypting or decrypting by hand.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Modern methods work with byte streams so they can encrypt punctuation, upper and lower case, bitmaps, audio, etc.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532CB1-7020-41E3-BB79-35742B6E422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8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E" altLang="en-US"/>
              <a:t>To decipher a message in a program, notice that decoding a message that </a:t>
            </a:r>
          </a:p>
          <a:p>
            <a:r>
              <a:rPr lang="en-IE" altLang="en-US"/>
              <a:t>was originally written in an array that has R rows and C columns is the same </a:t>
            </a:r>
          </a:p>
          <a:p>
            <a:r>
              <a:rPr lang="en-IE" altLang="en-US"/>
              <a:t>as encrypting a message with an array that has C rows and R columns.</a:t>
            </a:r>
          </a:p>
          <a:p>
            <a:endParaRPr lang="en-IE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06C518-1B35-4B8B-8102-5B0FDBC956D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7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5DC450-29BB-48F8-ACAB-D39ACFC7F0E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26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F6582F-BD7B-47DF-B8D4-BB78129BA01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7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E" altLang="en-US"/>
              <a:t>RSA from initials of </a:t>
            </a:r>
            <a:r>
              <a:rPr lang="en-IE" altLang="en-US">
                <a:hlinkClick r:id="rId3" tooltip="Ron Rivest"/>
              </a:rPr>
              <a:t>Ron Rivest</a:t>
            </a:r>
            <a:r>
              <a:rPr lang="en-IE" altLang="en-US"/>
              <a:t>, </a:t>
            </a:r>
            <a:r>
              <a:rPr lang="en-IE" altLang="en-US">
                <a:hlinkClick r:id="rId4" tooltip="Adi Shamir"/>
              </a:rPr>
              <a:t>Adi Shamir</a:t>
            </a:r>
            <a:r>
              <a:rPr lang="en-IE" altLang="en-US"/>
              <a:t>, and </a:t>
            </a:r>
            <a:r>
              <a:rPr lang="en-IE" altLang="en-US">
                <a:hlinkClick r:id="rId5" tooltip="Leonard Adleman"/>
              </a:rPr>
              <a:t>Leonard Adleman</a:t>
            </a:r>
            <a:r>
              <a:rPr lang="en-IE" altLang="en-US"/>
              <a:t> at </a:t>
            </a:r>
            <a:r>
              <a:rPr lang="en-IE" altLang="en-US">
                <a:hlinkClick r:id="rId6" tooltip="Massachusetts Institute of Technology"/>
              </a:rPr>
              <a:t>MIT</a:t>
            </a:r>
            <a:endParaRPr lang="en-IE" altLang="en-US"/>
          </a:p>
          <a:p>
            <a:endParaRPr lang="en-IE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FEAFEF-8398-4F1A-A4C0-F12BFC3DFD0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98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 known prime number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(as of November 2022) is 2</a:t>
            </a:r>
            <a:r>
              <a:rPr lang="en-IE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82,589,933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− 1, a number which has 24,862,048 digits when written in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se 10"/>
              </a:rPr>
              <a:t>base 10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was found via a computer volunteered by Patrick 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Laroche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 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reat Internet Mersenne Prime Search"/>
              </a:rPr>
              <a:t>Great Internet </a:t>
            </a:r>
            <a:r>
              <a:rPr lang="en-I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reat Internet Mersenne Prime Search"/>
              </a:rPr>
              <a:t>Mersenne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reat Internet Mersenne Prime Search"/>
              </a:rPr>
              <a:t> Prime Search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(GIMPS) in 2018 – </a:t>
            </a: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https://en.wikipedia.org/wiki/Largest_known_prime_number#:~:text=The%20largest%20known%20prime%20number,Search%20(GIMPS)%20in%202018.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9C4CE7-D478-457C-8816-71FF60ADA63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13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4505-D562-4342-AC69-9905BC25367E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E9266-15A1-4700-BF8B-4D29A8027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73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6D146-F8AC-4943-94F1-6B277F6904EE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F6E6E-2200-4ED0-8A2A-537FB45B8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7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5BB55-E2F0-4CBF-B608-3664E063D12F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5715A-96D1-4E18-AC3D-E569D5C6B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71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6043-B4C8-4D0A-B7B9-47E83BC77F3D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B452E-5941-480F-A616-AC2016AF7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25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644E9-E58D-4FC9-8028-3E2A7C7A35B2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5277C-7BA9-4B10-A67B-13E265B8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3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3A8F5-CBD1-4585-A330-00DB33B46A6C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8DFC7-F963-44C1-B421-79C72D4FC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2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86828-3DC2-4889-8647-543B8466EF05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4383B-C9AA-42E4-803F-C7D27B22E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01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0A92F-CDB1-4288-80BC-0C083C610332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86A1-C9B2-4C4D-9F40-BB33824E6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00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9EA41-7661-42C8-ACD0-757850C5B30C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0AA3D-9A83-4AE0-AD75-FBBEBD1F2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7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3F6E8-5913-490A-8028-EA529D291042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55B82-033F-4839-8E87-24B1FC80B4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67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6F4F-6A1E-414C-9FBD-DE42F7FCDA0F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98135-1F8D-4A2F-80F6-D3D1D260BF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42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761E5-62C3-4EF3-A4D9-F34A4D913D06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F1A87-9A05-4790-8468-56EE2F525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0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F8DEEA-969B-44AA-BD60-12D99DF556AC}" type="datetimeFigureOut">
              <a:rPr lang="en-US"/>
              <a:pPr>
                <a:defRPr/>
              </a:pPr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9F6347F-1244-4911-B88E-A0D5D6FC5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lagout.org/science/0_Computer%20Science/2_Algorithms/Essential%20Algorithms_%20A%20Practical%20Approach%20to%20Computer%20Algorithms%20%5bStephens%202013-08-12%5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computing/computers-and-internet/xcae6f4a7ff015e7d:online-data-security/xcae6f4a7ff015e7d:data-encryption-techniques/a/the-need-for-encryp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ie/eng/services/publications/conti-cyber-attack-on-the-hse-full-repor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Cryptography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 dirty="0"/>
          </a:p>
          <a:p>
            <a:endParaRPr lang="en-IE" altLang="en-US" dirty="0"/>
          </a:p>
          <a:p>
            <a:r>
              <a:rPr lang="en-IE" altLang="en-US" dirty="0"/>
              <a:t>See </a:t>
            </a:r>
            <a:endParaRPr lang="en-IE" altLang="en-US" dirty="0" smtClean="0"/>
          </a:p>
          <a:p>
            <a:pPr lvl="1"/>
            <a:r>
              <a:rPr lang="en-IE" altLang="en-US" dirty="0" smtClean="0">
                <a:hlinkClick r:id="rId3"/>
              </a:rPr>
              <a:t>Link </a:t>
            </a:r>
            <a:r>
              <a:rPr lang="en-IE" altLang="en-US" dirty="0">
                <a:hlinkClick r:id="rId3"/>
              </a:rPr>
              <a:t>to Essential </a:t>
            </a:r>
            <a:r>
              <a:rPr lang="en-IE" altLang="en-US" dirty="0" smtClean="0">
                <a:hlinkClick r:id="rId3"/>
              </a:rPr>
              <a:t>Algorithms</a:t>
            </a:r>
            <a:endParaRPr lang="en-IE" alt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  <a:hlinkClick r:id="rId4"/>
              </a:rPr>
              <a:t>The </a:t>
            </a:r>
            <a:r>
              <a:rPr lang="en-US" dirty="0">
                <a:solidFill>
                  <a:srgbClr val="0000FF"/>
                </a:solidFill>
                <a:hlinkClick r:id="rId4"/>
              </a:rPr>
              <a:t>need for </a:t>
            </a:r>
            <a:r>
              <a:rPr lang="en-US" dirty="0" smtClean="0">
                <a:solidFill>
                  <a:srgbClr val="0000FF"/>
                </a:solidFill>
                <a:hlinkClick r:id="rId4"/>
              </a:rPr>
              <a:t>encryption </a:t>
            </a:r>
            <a:r>
              <a:rPr lang="en-US" dirty="0" smtClean="0"/>
              <a:t>in Khan Academy</a:t>
            </a:r>
            <a:r>
              <a:rPr lang="en-IE" altLang="en-US" dirty="0" smtClean="0">
                <a:cs typeface="Calibri"/>
              </a:rPr>
              <a:t> </a:t>
            </a:r>
            <a:endParaRPr lang="en-IE" altLang="en-US" dirty="0">
              <a:cs typeface="Calibri"/>
            </a:endParaRPr>
          </a:p>
          <a:p>
            <a:endParaRPr lang="en-IE" altLang="en-US" dirty="0"/>
          </a:p>
          <a:p>
            <a:endParaRPr lang="en-I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86000" algn="l"/>
              </a:tabLst>
            </a:pPr>
            <a:r>
              <a:rPr lang="en-US" altLang="en-US"/>
              <a:t>Plaintext: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THISI SASEC RETME SSAGE</a:t>
            </a:r>
            <a:endParaRPr lang="en-US" altLang="en-US"/>
          </a:p>
          <a:p>
            <a:pPr eaLnBrk="1" hangingPunct="1">
              <a:tabLst>
                <a:tab pos="2286000" algn="l"/>
              </a:tabLst>
            </a:pPr>
            <a:r>
              <a:rPr lang="en-US" altLang="en-US"/>
              <a:t>Key:	4 x 5</a:t>
            </a:r>
          </a:p>
          <a:p>
            <a:pPr eaLnBrk="1" hangingPunct="1">
              <a:tabLst>
                <a:tab pos="2286000" algn="l"/>
              </a:tabLst>
            </a:pPr>
            <a:r>
              <a:rPr lang="en-US" altLang="en-US" err="1"/>
              <a:t>Ciphertext</a:t>
            </a:r>
            <a:r>
              <a:rPr lang="en-US" altLang="en-US"/>
              <a:t>: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TSRSH AESIS TASEM GICEE</a:t>
            </a:r>
            <a:endParaRPr lang="en-US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857625"/>
            <a:ext cx="15716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Cryptanalysis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86000" algn="l"/>
              </a:tabLst>
            </a:pPr>
            <a:r>
              <a:rPr lang="en-IE" altLang="en-US"/>
              <a:t>Cryptanalysis is an attacker’s study of the methods for breaking an encryption.  </a:t>
            </a:r>
          </a:p>
          <a:p>
            <a:pPr eaLnBrk="1" hangingPunct="1">
              <a:tabLst>
                <a:tab pos="2286000" algn="l"/>
              </a:tabLst>
            </a:pPr>
            <a:endParaRPr lang="en-US" altLang="en-US"/>
          </a:p>
          <a:p>
            <a:pPr eaLnBrk="1" hangingPunct="1">
              <a:tabLst>
                <a:tab pos="2286000" algn="l"/>
              </a:tabLst>
            </a:pPr>
            <a:r>
              <a:rPr lang="en-US" altLang="en-US"/>
              <a:t>For Row/column Transposition</a:t>
            </a:r>
          </a:p>
          <a:p>
            <a:pPr lvl="1" eaLnBrk="1" hangingPunct="1">
              <a:tabLst>
                <a:tab pos="2286000" algn="l"/>
              </a:tabLst>
            </a:pPr>
            <a:r>
              <a:rPr lang="en-US" altLang="en-US"/>
              <a:t>the key is the number of columns</a:t>
            </a:r>
          </a:p>
          <a:p>
            <a:pPr lvl="1" eaLnBrk="1" hangingPunct="1">
              <a:tabLst>
                <a:tab pos="2286000" algn="l"/>
              </a:tabLst>
            </a:pPr>
            <a:r>
              <a:rPr lang="en-US" altLang="en-US"/>
              <a:t>This has a limited set of values</a:t>
            </a:r>
          </a:p>
          <a:p>
            <a:pPr lvl="1" eaLnBrk="1" hangingPunct="1">
              <a:tabLst>
                <a:tab pos="2286000" algn="l"/>
              </a:tabLst>
            </a:pPr>
            <a:r>
              <a:rPr lang="en-US" altLang="en-US"/>
              <a:t>Easy to break the encryption, especially if use a computer</a:t>
            </a:r>
          </a:p>
          <a:p>
            <a:pPr eaLnBrk="1" hangingPunct="1">
              <a:tabLst>
                <a:tab pos="2286000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Substitution Ciphers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Letters in the plaintext are replaced with other letters</a:t>
            </a:r>
          </a:p>
          <a:p>
            <a:pPr lvl="1" eaLnBrk="1" hangingPunct="1"/>
            <a:r>
              <a:rPr lang="en-US" altLang="en-US"/>
              <a:t>Caesar Substitution</a:t>
            </a:r>
          </a:p>
          <a:p>
            <a:pPr lvl="1" eaLnBrk="1" hangingPunct="1"/>
            <a:r>
              <a:rPr lang="en-US" altLang="en-US"/>
              <a:t>Simple Substitution</a:t>
            </a:r>
          </a:p>
          <a:p>
            <a:pPr lvl="1" eaLnBrk="1" hangingPunct="1"/>
            <a:r>
              <a:rPr lang="en-US" altLang="en-US"/>
              <a:t>Vigenère Cipher</a:t>
            </a:r>
          </a:p>
          <a:p>
            <a:pPr lvl="1" eaLnBrk="1" hangingPunct="1"/>
            <a:r>
              <a:rPr lang="en-US" altLang="en-US"/>
              <a:t>One-Time Pad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Caesar Substitution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Letters are shifted by some amount</a:t>
            </a:r>
          </a:p>
          <a:p>
            <a:r>
              <a:rPr lang="en-US" altLang="en-US"/>
              <a:t>About 2,100 years ago, Julius Caesar (100 BC–44 BC) used a shift of 3 (A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D, B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E, etc.)</a:t>
            </a:r>
          </a:p>
          <a:p>
            <a:r>
              <a:rPr lang="en-US" altLang="en-US"/>
              <a:t>Julius Caesar’s nephew Augustus used a shift of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86000" algn="l"/>
              </a:tabLst>
            </a:pPr>
            <a:r>
              <a:rPr lang="en-US" altLang="en-US"/>
              <a:t>Plaintext: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THISI SASEC RETME SSAGE</a:t>
            </a:r>
            <a:endParaRPr lang="en-US" altLang="en-US"/>
          </a:p>
          <a:p>
            <a:pPr eaLnBrk="1" hangingPunct="1">
              <a:tabLst>
                <a:tab pos="2286000" algn="l"/>
              </a:tabLst>
            </a:pPr>
            <a:r>
              <a:rPr lang="en-US" altLang="en-US"/>
              <a:t>Key:	3</a:t>
            </a:r>
          </a:p>
          <a:p>
            <a:pPr eaLnBrk="1" hangingPunct="1">
              <a:tabLst>
                <a:tab pos="2286000" algn="l"/>
              </a:tabLst>
            </a:pPr>
            <a:r>
              <a:rPr lang="en-US" altLang="en-US"/>
              <a:t>Ciphertext: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WKLVL VDVHF UHWPH VVDJH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Cryptanalysis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86000" algn="l"/>
              </a:tabLst>
            </a:pPr>
            <a:r>
              <a:rPr lang="en-US" altLang="en-US"/>
              <a:t>Letter frequencies</a:t>
            </a:r>
          </a:p>
          <a:p>
            <a:pPr eaLnBrk="1" hangingPunct="1">
              <a:tabLst>
                <a:tab pos="2286000" algn="l"/>
              </a:tabLst>
            </a:pPr>
            <a:r>
              <a:rPr lang="en-US" altLang="en-US"/>
              <a:t>Attacker can decipher message by examining frequencies of letters in the ciphertext</a:t>
            </a:r>
          </a:p>
          <a:p>
            <a:pPr eaLnBrk="1" hangingPunct="1">
              <a:tabLst>
                <a:tab pos="2286000" algn="l"/>
              </a:tabLst>
            </a:pPr>
            <a:r>
              <a:rPr lang="en-US" altLang="en-US"/>
              <a:t>In English, E is the most frequently occurring letter</a:t>
            </a:r>
          </a:p>
          <a:p>
            <a:pPr eaLnBrk="1" hangingPunct="1">
              <a:tabLst>
                <a:tab pos="2286000" algn="l"/>
              </a:tabLst>
            </a:pPr>
            <a:r>
              <a:rPr lang="en-US" altLang="en-US"/>
              <a:t>See textbook for more info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Modern Cryptography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8350"/>
            <a:ext cx="18954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09913"/>
            <a:ext cx="42560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Public-Key Encryption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sender uses the public key (known to everyone) to encrypt messages</a:t>
            </a:r>
          </a:p>
          <a:p>
            <a:pPr eaLnBrk="1" hangingPunct="1"/>
            <a:r>
              <a:rPr lang="en-US" altLang="en-US"/>
              <a:t>The receiver uses the private key (known only to the receiver) to decrypt messages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4181475"/>
            <a:ext cx="57626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RSA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r>
              <a:rPr lang="en-US" altLang="en-US"/>
              <a:t>Uses the fact that multiplying two numbers is easy but factoring large numbers is hard</a:t>
            </a:r>
          </a:p>
          <a:p>
            <a:endParaRPr lang="en-I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Keys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Pick two large prime numbers p and q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Compute n = p</a:t>
            </a:r>
            <a:r>
              <a:rPr lang="en-US" altLang="en-US" sz="2800">
                <a:latin typeface="MS Mincho" pitchFamily="49" charset="-128"/>
                <a:ea typeface="MS Mincho" pitchFamily="49" charset="-128"/>
              </a:rPr>
              <a:t>×</a:t>
            </a:r>
            <a:r>
              <a:rPr lang="en-US" altLang="en-US" sz="2800"/>
              <a:t>q. Release n as the </a:t>
            </a:r>
            <a:r>
              <a:rPr lang="en-US" altLang="en-US" sz="2800">
                <a:solidFill>
                  <a:srgbClr val="FF0000"/>
                </a:solidFill>
              </a:rPr>
              <a:t>public key modulus</a:t>
            </a:r>
            <a:r>
              <a:rPr lang="en-US" altLang="en-US" sz="2800"/>
              <a:t>.</a:t>
            </a:r>
            <a:endParaRPr lang="en-US" altLang="en-US" sz="2800">
              <a:solidFill>
                <a:srgbClr val="FF0000"/>
              </a:solidFill>
            </a:endParaRP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Compute φ(n), where φ is Euler’s totient function (more about this later). Pick integer e where</a:t>
            </a:r>
            <a:br>
              <a:rPr lang="en-US" altLang="en-US" sz="2800"/>
            </a:br>
            <a:r>
              <a:rPr lang="en-US" altLang="en-US" sz="2800"/>
              <a:t>1 ≤ e ≤ φ(n) and e and φ(n) are relatively prime. Release n as the </a:t>
            </a:r>
            <a:r>
              <a:rPr lang="en-US" altLang="en-US" sz="2800">
                <a:solidFill>
                  <a:srgbClr val="FF0000"/>
                </a:solidFill>
              </a:rPr>
              <a:t>public key exponent</a:t>
            </a:r>
            <a:r>
              <a:rPr lang="en-US" altLang="en-US" sz="2800"/>
              <a:t>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800"/>
              <a:t>Find d, the multiplicative inverse of e modulo φ(n). In other words, e</a:t>
            </a:r>
            <a:r>
              <a:rPr lang="en-US" altLang="en-US" sz="2800">
                <a:latin typeface="MS Mincho" pitchFamily="49" charset="-128"/>
                <a:ea typeface="MS Mincho" pitchFamily="49" charset="-128"/>
              </a:rPr>
              <a:t>×</a:t>
            </a:r>
            <a:r>
              <a:rPr lang="en-US" altLang="en-US" sz="2800"/>
              <a:t>d ≡ 1 mod φ(n). The value d is the </a:t>
            </a:r>
            <a:r>
              <a:rPr lang="en-US" altLang="en-US" sz="2800">
                <a:solidFill>
                  <a:srgbClr val="FF0000"/>
                </a:solidFill>
              </a:rPr>
              <a:t>private key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-76200"/>
            <a:ext cx="8229600" cy="7391400"/>
          </a:xfrm>
        </p:spPr>
        <p:txBody>
          <a:bodyPr/>
          <a:lstStyle/>
          <a:p>
            <a:r>
              <a:rPr lang="en-IE" altLang="en-US"/>
              <a:t>Encryption </a:t>
            </a:r>
            <a:r>
              <a:rPr lang="en-IE" altLang="en-US" b="1"/>
              <a:t>is important</a:t>
            </a:r>
            <a:r>
              <a:rPr lang="en-IE" altLang="en-US"/>
              <a:t> </a:t>
            </a:r>
          </a:p>
          <a:p>
            <a:pPr lvl="1"/>
            <a:r>
              <a:rPr lang="en-IE" altLang="en-US"/>
              <a:t>it allows you to securely protect data that you don't want anyone else to have access to</a:t>
            </a:r>
          </a:p>
          <a:p>
            <a:pPr lvl="1"/>
            <a:r>
              <a:rPr lang="en-IE" altLang="en-US"/>
              <a:t>It may be data on your computer, </a:t>
            </a:r>
            <a:r>
              <a:rPr lang="en-IE" altLang="en-US" err="1"/>
              <a:t>usb</a:t>
            </a:r>
            <a:r>
              <a:rPr lang="en-IE" altLang="en-US"/>
              <a:t> key, smartphone etc </a:t>
            </a:r>
          </a:p>
          <a:p>
            <a:pPr lvl="1"/>
            <a:r>
              <a:rPr lang="en-IE" altLang="en-US"/>
              <a:t>or the data you transfer when you email or do online banking or shopping </a:t>
            </a:r>
          </a:p>
          <a:p>
            <a:r>
              <a:rPr lang="en-IE" altLang="en-US"/>
              <a:t>Many websites now use </a:t>
            </a:r>
            <a:r>
              <a:rPr lang="en-IE" altLang="en-US" b="1"/>
              <a:t>https</a:t>
            </a:r>
            <a:r>
              <a:rPr lang="en-IE" altLang="en-US"/>
              <a:t> instead of </a:t>
            </a:r>
            <a:r>
              <a:rPr lang="en-IE" altLang="en-US" b="1"/>
              <a:t>http</a:t>
            </a:r>
            <a:r>
              <a:rPr lang="en-IE" altLang="en-US"/>
              <a:t> </a:t>
            </a:r>
          </a:p>
          <a:p>
            <a:pPr lvl="1"/>
            <a:r>
              <a:rPr lang="en-IE" altLang="en-US"/>
              <a:t>all data between your browser and the website is encrypted</a:t>
            </a:r>
          </a:p>
          <a:p>
            <a:pPr marL="514350" indent="-457200"/>
            <a:r>
              <a:rPr lang="en-IE" altLang="en-US"/>
              <a:t>Cyber attack on HSE in 2021: </a:t>
            </a:r>
          </a:p>
          <a:p>
            <a:pPr marL="0" indent="0">
              <a:buNone/>
            </a:pPr>
            <a:r>
              <a:rPr lang="en-IE" altLang="en-US">
                <a:hlinkClick r:id="rId3"/>
              </a:rPr>
              <a:t>https://www.hse.ie/eng/services/publications/conti-cyber-attack-on-the-hse-full-report.pdf</a:t>
            </a:r>
            <a:endParaRPr lang="en-IE" altLang="en-US"/>
          </a:p>
          <a:p>
            <a:pPr lvl="1"/>
            <a:endParaRPr lang="en-IE" altLang="en-US"/>
          </a:p>
          <a:p>
            <a:endParaRPr lang="en-I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Encrypting and Decrypting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altLang="en-US"/>
              <a:t>The public key consists of the values n and e</a:t>
            </a:r>
          </a:p>
          <a:p>
            <a:endParaRPr lang="en-US" altLang="en-US"/>
          </a:p>
          <a:p>
            <a:r>
              <a:rPr lang="en-US" altLang="en-US"/>
              <a:t>To encrypt message M, the sender uses the formula C = M</a:t>
            </a:r>
            <a:r>
              <a:rPr lang="en-US" altLang="en-US" baseline="30000"/>
              <a:t>e</a:t>
            </a:r>
            <a:r>
              <a:rPr lang="en-US" altLang="en-US"/>
              <a:t> mod n</a:t>
            </a:r>
          </a:p>
          <a:p>
            <a:r>
              <a:rPr lang="en-US" altLang="en-US"/>
              <a:t>To decrypt a message, the receiver simply calculates C</a:t>
            </a:r>
            <a:r>
              <a:rPr lang="en-US" altLang="en-US" baseline="30000"/>
              <a:t>d</a:t>
            </a:r>
            <a:r>
              <a:rPr lang="en-US" altLang="en-US"/>
              <a:t> mod 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Historical Cryptography</a:t>
            </a:r>
            <a:endParaRPr lang="en-US" altLang="en-US" sz="360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400"/>
            <a:ext cx="40576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File:Skyta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2004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7000"/>
            <a:ext cx="34480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hlinkClick r:id="rId2" action="ppaction://hlinksldjump"/>
              </a:rPr>
              <a:t>Terminology
</a:t>
            </a:r>
            <a:r>
              <a:rPr lang="en-US" altLang="en-US">
                <a:hlinkClick r:id="rId3" action="ppaction://hlinksldjump"/>
              </a:rPr>
              <a:t>Ancient Cryptography</a:t>
            </a:r>
            <a:endParaRPr lang="en-US" altLang="en-US"/>
          </a:p>
          <a:p>
            <a:pPr eaLnBrk="1" hangingPunct="1"/>
            <a:r>
              <a:rPr lang="en-US" altLang="en-US">
                <a:hlinkClick r:id="rId4" action="ppaction://hlinksldjump"/>
              </a:rPr>
              <a:t>Transposition Ciphers
</a:t>
            </a:r>
            <a:r>
              <a:rPr lang="en-US" altLang="en-US">
                <a:hlinkClick r:id="rId5" action="ppaction://hlinksldjump"/>
              </a:rPr>
              <a:t>Substitution Ciphers
</a:t>
            </a:r>
            <a:r>
              <a:rPr lang="en-US" altLang="en-US">
                <a:hlinkClick r:id="rId6" action="ppaction://hlinksldjump"/>
              </a:rPr>
              <a:t>Public-Key Encryption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Terminology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>
          <a:xfrm>
            <a:off x="420688" y="1143000"/>
            <a:ext cx="8229600" cy="5257800"/>
          </a:xfrm>
        </p:spPr>
        <p:txBody>
          <a:bodyPr/>
          <a:lstStyle/>
          <a:p>
            <a:r>
              <a:rPr lang="en-US" altLang="en-US" sz="2800"/>
              <a:t>Sender</a:t>
            </a:r>
          </a:p>
          <a:p>
            <a:r>
              <a:rPr lang="en-US" altLang="en-US" sz="2800"/>
              <a:t>Receiver</a:t>
            </a:r>
          </a:p>
          <a:p>
            <a:r>
              <a:rPr lang="en-US" altLang="en-US" sz="2800"/>
              <a:t>Attacker/adversary</a:t>
            </a:r>
          </a:p>
          <a:p>
            <a:r>
              <a:rPr lang="en-US" altLang="en-US" sz="2800"/>
              <a:t>Plaintext</a:t>
            </a:r>
          </a:p>
          <a:p>
            <a:r>
              <a:rPr lang="en-US" altLang="en-US" sz="2800" err="1"/>
              <a:t>Ciphertext</a:t>
            </a:r>
            <a:endParaRPr lang="en-US" altLang="en-US" sz="2800"/>
          </a:p>
          <a:p>
            <a:r>
              <a:rPr lang="en-US" altLang="en-US" sz="2800"/>
              <a:t>Key – used to encrypt/decrypt, unknown to attacker </a:t>
            </a:r>
          </a:p>
          <a:p>
            <a:r>
              <a:rPr lang="en-US" altLang="en-US" sz="2800"/>
              <a:t>Encrypting/enciphering</a:t>
            </a:r>
          </a:p>
          <a:p>
            <a:r>
              <a:rPr lang="en-US" altLang="en-US" sz="2800"/>
              <a:t>Decrypting/deciphering</a:t>
            </a:r>
          </a:p>
          <a:p>
            <a:r>
              <a:rPr lang="en-US" altLang="en-US" sz="2800"/>
              <a:t>Cryptanalysis – attacker’s study of methods to break the encryption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Ancient Cryptography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(when few can read)</a:t>
            </a:r>
          </a:p>
          <a:p>
            <a:pPr eaLnBrk="1" hangingPunct="1"/>
            <a:r>
              <a:rPr lang="en-US" altLang="en-US"/>
              <a:t>Nonstandard hieroglyphics</a:t>
            </a:r>
          </a:p>
          <a:p>
            <a:pPr eaLnBrk="1" hangingPunct="1"/>
            <a:r>
              <a:rPr lang="en-US" altLang="en-US"/>
              <a:t>Scytale (rhymes with “Italy”)</a:t>
            </a:r>
          </a:p>
          <a:p>
            <a:pPr eaLnBrk="1" hangingPunct="1"/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These are “security through obscurity”</a:t>
            </a:r>
          </a:p>
        </p:txBody>
      </p:sp>
      <p:pic>
        <p:nvPicPr>
          <p:cNvPr id="9220" name="Picture 5" descr="File:Skyt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40640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23463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Messages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Punctuation and spaces are removed</a:t>
            </a:r>
          </a:p>
          <a:p>
            <a:r>
              <a:rPr lang="en-US" altLang="en-US"/>
              <a:t>Letters are capitalized</a:t>
            </a:r>
          </a:p>
          <a:p>
            <a:r>
              <a:rPr lang="en-US" altLang="en-US"/>
              <a:t>Mono-spaced font</a:t>
            </a:r>
          </a:p>
          <a:p>
            <a:r>
              <a:rPr lang="en-US" altLang="en-US"/>
              <a:t>Five-character groups</a:t>
            </a:r>
          </a:p>
          <a:p>
            <a:endParaRPr lang="en-US" altLang="en-US"/>
          </a:p>
          <a:p>
            <a:r>
              <a:rPr lang="en-US" altLang="en-US"/>
              <a:t>“This is a secret message!” becomes: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	THISI SASEC RETME SSAGE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Transposition Ciphers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Sender:</a:t>
            </a:r>
          </a:p>
          <a:p>
            <a:pPr lvl="1" eaLnBrk="1" hangingPunct="1"/>
            <a:r>
              <a:rPr lang="en-US" altLang="en-US"/>
              <a:t>Rearranges the plaintext letters to get the </a:t>
            </a:r>
            <a:r>
              <a:rPr lang="en-US" altLang="en-US" err="1"/>
              <a:t>ciphertext</a:t>
            </a:r>
            <a:endParaRPr lang="en-US" altLang="en-US"/>
          </a:p>
          <a:p>
            <a:pPr eaLnBrk="1" hangingPunct="1"/>
            <a:r>
              <a:rPr lang="en-US" altLang="en-US"/>
              <a:t>Receiver:</a:t>
            </a:r>
          </a:p>
          <a:p>
            <a:pPr lvl="1" eaLnBrk="1" hangingPunct="1"/>
            <a:r>
              <a:rPr lang="en-US" altLang="en-US"/>
              <a:t>Undoes the rearrangement to recover the plaintext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/>
              <a:t>Row/Column Substitution</a:t>
            </a:r>
          </a:p>
          <a:p>
            <a:pPr eaLnBrk="1" hangingPunct="1"/>
            <a:r>
              <a:rPr lang="en-US" altLang="en-US"/>
              <a:t>Column Transposition</a:t>
            </a:r>
          </a:p>
          <a:p>
            <a:pPr eaLnBrk="1" hangingPunct="1"/>
            <a:r>
              <a:rPr lang="en-US" altLang="en-US"/>
              <a:t>Route Ciphers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/>
              <a:t>Row/Column Transposition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/>
              <a:t>Sender:</a:t>
            </a:r>
          </a:p>
          <a:p>
            <a:pPr lvl="1" eaLnBrk="1" hangingPunct="1"/>
            <a:r>
              <a:rPr lang="en-US" altLang="en-US"/>
              <a:t>Write plaintext into a grid by rows</a:t>
            </a:r>
          </a:p>
          <a:p>
            <a:pPr lvl="1" eaLnBrk="1" hangingPunct="1"/>
            <a:r>
              <a:rPr lang="en-US" altLang="en-US"/>
              <a:t>Read out </a:t>
            </a:r>
            <a:r>
              <a:rPr lang="en-US" altLang="en-US" err="1"/>
              <a:t>ciphertext</a:t>
            </a:r>
            <a:r>
              <a:rPr lang="en-US" altLang="en-US"/>
              <a:t> by columns</a:t>
            </a:r>
          </a:p>
          <a:p>
            <a:pPr eaLnBrk="1" hangingPunct="1"/>
            <a:r>
              <a:rPr lang="en-US" altLang="en-US"/>
              <a:t>Receiver:</a:t>
            </a:r>
          </a:p>
          <a:p>
            <a:r>
              <a:rPr lang="en-IE" altLang="en-US"/>
              <a:t>To decipher  piece of text</a:t>
            </a:r>
          </a:p>
          <a:p>
            <a:pPr lvl="1"/>
            <a:r>
              <a:rPr lang="en-IE" altLang="en-US"/>
              <a:t>Original text was in array R rows and C columns </a:t>
            </a:r>
          </a:p>
          <a:p>
            <a:pPr lvl="1"/>
            <a:r>
              <a:rPr lang="en-IE" altLang="en-US"/>
              <a:t>To decipher the encrypted text is the same as encrypting that text with an array that has C rows and R columns</a:t>
            </a:r>
            <a:endParaRPr lang="en-US" altLang="en-US"/>
          </a:p>
          <a:p>
            <a:pPr eaLnBrk="1" hangingPunct="1"/>
            <a:r>
              <a:rPr lang="en-US" altLang="en-US"/>
              <a:t>Key gives the grid dimensions – number of columns is sufficient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E98ACA0786442B9A842D821BF3AA8" ma:contentTypeVersion="10" ma:contentTypeDescription="Create a new document." ma:contentTypeScope="" ma:versionID="489709bb1dbcd2a793668da9f09a23b5">
  <xsd:schema xmlns:xsd="http://www.w3.org/2001/XMLSchema" xmlns:xs="http://www.w3.org/2001/XMLSchema" xmlns:p="http://schemas.microsoft.com/office/2006/metadata/properties" xmlns:ns2="fcaee3ee-a4cf-44d1-acca-7d1703ccbc00" xmlns:ns3="277fc96a-96a1-4141-9cc3-243d06c23e49" targetNamespace="http://schemas.microsoft.com/office/2006/metadata/properties" ma:root="true" ma:fieldsID="3eef9c4bd109851b2e00031f2eb79af4" ns2:_="" ns3:_="">
    <xsd:import namespace="fcaee3ee-a4cf-44d1-acca-7d1703ccbc00"/>
    <xsd:import namespace="277fc96a-96a1-4141-9cc3-243d06c23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e3ee-a4cf-44d1-acca-7d1703ccb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7fc96a-96a1-4141-9cc3-243d06c23e4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44E887-A77F-4DC2-A864-C55D1A83782F}">
  <ds:schemaRefs>
    <ds:schemaRef ds:uri="3c978d43-abd8-449c-bfa0-04b1b09b2529"/>
    <ds:schemaRef ds:uri="8acaf9f2-9f14-4000-8ea4-1b815dd9e2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F06744-1AD2-4AC7-B85E-3E7A8DDF6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4DB4FC-76F8-439C-8E49-7E408FAAB5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aee3ee-a4cf-44d1-acca-7d1703ccbc00"/>
    <ds:schemaRef ds:uri="277fc96a-96a1-4141-9cc3-243d06c23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617</Words>
  <Application>Microsoft Office PowerPoint</Application>
  <PresentationFormat>On-screen Show (4:3)</PresentationFormat>
  <Paragraphs>131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MS Mincho</vt:lpstr>
      <vt:lpstr>Wingdings</vt:lpstr>
      <vt:lpstr>Office Theme</vt:lpstr>
      <vt:lpstr>Cryptography</vt:lpstr>
      <vt:lpstr>PowerPoint Presentation</vt:lpstr>
      <vt:lpstr>Historical Cryptography</vt:lpstr>
      <vt:lpstr>Agenda</vt:lpstr>
      <vt:lpstr>Terminology</vt:lpstr>
      <vt:lpstr>Ancient Cryptography</vt:lpstr>
      <vt:lpstr>Formatting Messages</vt:lpstr>
      <vt:lpstr>Transposition Ciphers</vt:lpstr>
      <vt:lpstr>Row/Column Transposition</vt:lpstr>
      <vt:lpstr>Example</vt:lpstr>
      <vt:lpstr>Cryptanalysis</vt:lpstr>
      <vt:lpstr>Substitution Ciphers</vt:lpstr>
      <vt:lpstr>Caesar Substitution</vt:lpstr>
      <vt:lpstr>Example</vt:lpstr>
      <vt:lpstr>Cryptanalysis</vt:lpstr>
      <vt:lpstr>Modern Cryptography</vt:lpstr>
      <vt:lpstr>Public-Key Encryption</vt:lpstr>
      <vt:lpstr>RSA</vt:lpstr>
      <vt:lpstr>Generating Keys</vt:lpstr>
      <vt:lpstr>Encrypting and Decrypting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16: Cryptography</dc:title>
  <dc:creator>Rod Stephens</dc:creator>
  <cp:lastModifiedBy>CathrynC</cp:lastModifiedBy>
  <cp:revision>7</cp:revision>
  <cp:lastPrinted>2022-01-31T12:26:35Z</cp:lastPrinted>
  <dcterms:created xsi:type="dcterms:W3CDTF">2013-07-29T20:17:21Z</dcterms:created>
  <dcterms:modified xsi:type="dcterms:W3CDTF">2023-01-21T11:19:24Z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0x0101003B4E98ACA0786442B9A842D821BF3AA8</vt:lpwstr>
  </property>
</Properties>
</file>