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17" r:id="rId2"/>
    <p:sldId id="258" r:id="rId3"/>
    <p:sldId id="417" r:id="rId4"/>
    <p:sldId id="259" r:id="rId5"/>
    <p:sldId id="260" r:id="rId6"/>
    <p:sldId id="261" r:id="rId7"/>
    <p:sldId id="314" r:id="rId8"/>
    <p:sldId id="400" r:id="rId9"/>
    <p:sldId id="401" r:id="rId10"/>
    <p:sldId id="402" r:id="rId11"/>
    <p:sldId id="403" r:id="rId12"/>
    <p:sldId id="406" r:id="rId13"/>
    <p:sldId id="404" r:id="rId14"/>
    <p:sldId id="411" r:id="rId15"/>
    <p:sldId id="412" r:id="rId16"/>
    <p:sldId id="414" r:id="rId17"/>
    <p:sldId id="415" r:id="rId18"/>
    <p:sldId id="405" r:id="rId19"/>
  </p:sldIdLst>
  <p:sldSz cx="9144000" cy="6858000" type="screen4x3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66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0000CC"/>
    <a:srgbClr val="FFFF66"/>
    <a:srgbClr val="FFFFFF"/>
    <a:srgbClr val="FF0066"/>
    <a:srgbClr val="FF00FF"/>
    <a:srgbClr val="00CC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79533" autoAdjust="0"/>
  </p:normalViewPr>
  <p:slideViewPr>
    <p:cSldViewPr>
      <p:cViewPr varScale="1">
        <p:scale>
          <a:sx n="59" d="100"/>
          <a:sy n="59" d="100"/>
        </p:scale>
        <p:origin x="16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05072" cy="5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3289" y="1"/>
            <a:ext cx="2980284" cy="5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811"/>
            <a:ext cx="2905072" cy="45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3289" y="9440811"/>
            <a:ext cx="2980284" cy="45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urier New" panose="02070309020205020404" pitchFamily="49" charset="0"/>
              </a:defRPr>
            </a:lvl1pPr>
          </a:lstStyle>
          <a:p>
            <a:fld id="{750C91FA-24B4-40EB-83C7-6AA68D1B0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9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05072" cy="5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3289" y="1"/>
            <a:ext cx="2980284" cy="5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62000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650" y="4719560"/>
            <a:ext cx="4970274" cy="441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11"/>
            <a:ext cx="2905072" cy="45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3289" y="9440811"/>
            <a:ext cx="2980284" cy="45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urier New" panose="02070309020205020404" pitchFamily="49" charset="0"/>
              </a:defRPr>
            </a:lvl1pPr>
          </a:lstStyle>
          <a:p>
            <a:fld id="{05E9FFB4-80CD-436F-9F53-CDD7D5F5E5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5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AE03D7-554B-4195-AF29-B31AB52EB57C}" type="slidenum">
              <a:rPr lang="en-US">
                <a:latin typeface="Courier New" panose="02070309020205020404" pitchFamily="49" charset="0"/>
              </a:rPr>
              <a:pPr/>
              <a:t>2</a:t>
            </a:fld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7983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See Arrays</a:t>
            </a:r>
            <a:r>
              <a:rPr lang="en-IE" baseline="0" dirty="0" smtClean="0"/>
              <a:t> in java </a:t>
            </a:r>
            <a:r>
              <a:rPr lang="en-IE" baseline="0" dirty="0" err="1" smtClean="0"/>
              <a:t>api</a:t>
            </a:r>
            <a:r>
              <a:rPr lang="en-IE" baseline="0" dirty="0" smtClean="0"/>
              <a:t> for different methods for full/partially filled arrays.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9FFB4-80CD-436F-9F53-CDD7D5F5E5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AE03D7-554B-4195-AF29-B31AB52EB57C}" type="slidenum"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pPr/>
              <a:t>3</a:t>
            </a:fld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5030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E6F660-75B7-4D7E-9D1A-50A8CF1E1307}" type="slidenum">
              <a:rPr lang="en-US">
                <a:latin typeface="Courier New" panose="02070309020205020404" pitchFamily="49" charset="0"/>
              </a:rPr>
              <a:pPr/>
              <a:t>4</a:t>
            </a:fld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2031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990943-E92E-4C68-A70C-758B6AFFC790}" type="slidenum">
              <a:rPr lang="en-US">
                <a:latin typeface="Courier New" panose="02070309020205020404" pitchFamily="49" charset="0"/>
              </a:rPr>
              <a:pPr/>
              <a:t>5</a:t>
            </a:fld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4761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849FCB-4CE2-409D-9F12-71B455A495A8}" type="slidenum">
              <a:rPr lang="en-US">
                <a:latin typeface="Courier New" panose="02070309020205020404" pitchFamily="49" charset="0"/>
              </a:rPr>
              <a:pPr/>
              <a:t>6</a:t>
            </a:fld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Can assign another reference</a:t>
            </a:r>
            <a:r>
              <a:rPr lang="en-GB" baseline="0" dirty="0" smtClean="0"/>
              <a:t> to the array</a:t>
            </a:r>
          </a:p>
          <a:p>
            <a:r>
              <a:rPr lang="en-GB" baseline="0" dirty="0" smtClean="0"/>
              <a:t>e.g. Dates </a:t>
            </a:r>
            <a:r>
              <a:rPr lang="en-GB" baseline="0" dirty="0" err="1" smtClean="0"/>
              <a:t>dates</a:t>
            </a:r>
            <a:r>
              <a:rPr lang="en-GB" baseline="0" dirty="0" smtClean="0"/>
              <a:t> = hols;</a:t>
            </a:r>
          </a:p>
          <a:p>
            <a:r>
              <a:rPr lang="en-GB" baseline="0" dirty="0" smtClean="0"/>
              <a:t>Then both variables reference the same array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648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1B514F-44C3-4ED2-B872-F8AA99754FFF}" type="slidenum">
              <a:rPr lang="en-US">
                <a:latin typeface="Courier New" panose="02070309020205020404" pitchFamily="49" charset="0"/>
              </a:rPr>
              <a:pPr/>
              <a:t>7</a:t>
            </a:fld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6095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How to implement «validate pos» ?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Answer: throw</a:t>
            </a:r>
            <a:r>
              <a:rPr lang="nn-NO" kern="0" baseline="0" dirty="0" smtClean="0">
                <a:latin typeface="Consolas" pitchFamily="49" charset="0"/>
                <a:ea typeface="ＭＳ Ｐゴシック" pitchFamily="34" charset="-128"/>
              </a:rPr>
              <a:t> an exception</a:t>
            </a:r>
            <a:endParaRPr lang="nn-NO" kern="0" dirty="0" smtClean="0">
              <a:latin typeface="Consolas" pitchFamily="49" charset="0"/>
              <a:ea typeface="ＭＳ Ｐゴシック" pitchFamily="34" charset="-128"/>
            </a:endParaRPr>
          </a:p>
          <a:p>
            <a:endParaRPr lang="en-IE" dirty="0" smtClean="0"/>
          </a:p>
          <a:p>
            <a:r>
              <a:rPr lang="en-IE" dirty="0" smtClean="0"/>
              <a:t>See Exception Handling Slides, in </a:t>
            </a:r>
            <a:r>
              <a:rPr lang="en-IE" smtClean="0"/>
              <a:t>particular slide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9FFB4-80CD-436F-9F53-CDD7D5F5E5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nn-NO" kern="0" baseline="0" dirty="0" smtClean="0">
                <a:latin typeface="Consolas" pitchFamily="49" charset="0"/>
                <a:ea typeface="ＭＳ Ｐゴシック" pitchFamily="34" charset="-128"/>
              </a:rPr>
              <a:t> (pos &gt;= 0 and pos &lt;= currentSize-1)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nn-NO" kern="0" dirty="0" smtClean="0">
              <a:latin typeface="Consolas" pitchFamily="49" charset="0"/>
              <a:ea typeface="ＭＳ Ｐゴシック" pitchFamily="34" charset="-128"/>
            </a:endParaRPr>
          </a:p>
          <a:p>
            <a:pPr marL="800100" lvl="1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for (int i = pos+1; i &lt;= currentSize - 1; i++)</a:t>
            </a:r>
          </a:p>
          <a:p>
            <a:pPr marL="800100" lvl="1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800100" lvl="1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values[i-1] = values[i];</a:t>
            </a:r>
          </a:p>
          <a:p>
            <a:pPr marL="800100" lvl="1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pPr marL="800100" lvl="1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currentSize--;</a:t>
            </a:r>
          </a:p>
          <a:p>
            <a:pPr marL="342900" lvl="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9FFB4-80CD-436F-9F53-CDD7D5F5E5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if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(currentSize &lt; values.length)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for (int i = currentSize - 1; i &gt;= pos; i--)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{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  values[i+1] = values[i];  </a:t>
            </a:r>
            <a:r>
              <a:rPr lang="nn-NO" kern="0" dirty="0" smtClean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</a:rPr>
              <a:t>// move down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}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values[pos] = newElement;     </a:t>
            </a:r>
            <a:r>
              <a:rPr lang="nn-NO" kern="0" dirty="0" smtClean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</a:rPr>
              <a:t>// fill hole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nn-NO" kern="0" dirty="0" smtClean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currentSize++;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nn-NO" kern="0" dirty="0" smtClean="0">
              <a:solidFill>
                <a:srgbClr val="0070C0"/>
              </a:solidFill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9FFB4-80CD-436F-9F53-CDD7D5F5E5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01EE5-F6AB-40C1-85ED-4CEE0AF73C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1260"/>
      </p:ext>
    </p:extLst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327E9-81C3-4A39-A98B-CCF53B597C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6370"/>
      </p:ext>
    </p:extLst>
  </p:cSld>
  <p:clrMapOvr>
    <a:masterClrMapping/>
  </p:clrMapOvr>
  <p:transition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C9D1A-9B41-4B02-9272-340D8AE06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17360"/>
      </p:ext>
    </p:extLst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1C22-0322-4699-82F8-87EA5A0B0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3898"/>
      </p:ext>
    </p:extLst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1D0C7-DE26-4F8D-AF4E-C7BC390A72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20487"/>
      </p:ext>
    </p:extLst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6F849-64CA-4737-A033-E9DB9EF0E4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3049"/>
      </p:ext>
    </p:extLst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30272-5BE1-40FA-BD69-F67A8A19C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3565"/>
      </p:ext>
    </p:extLst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FCC78-1C35-42EB-8D4A-A28FD67745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34044"/>
      </p:ext>
    </p:extLst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6F7E3-00D5-4BFA-8F17-66CBB581DE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69919"/>
      </p:ext>
    </p:extLst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BB202-3868-47E6-BC49-47B65AE320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8756"/>
      </p:ext>
    </p:extLst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BC084-1DDD-4C35-ADA6-0091B678B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4489"/>
      </p:ext>
    </p:extLst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hlink"/>
                </a:solidFill>
              </a:defRPr>
            </a:lvl1pPr>
          </a:lstStyle>
          <a:p>
            <a:fld id="{D959A6D4-541A-48EA-9B44-122FA8D951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cover dir="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ts val="18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390A7D-8798-4F1C-B66C-547E4214292E}" type="slidenum">
              <a:rPr lang="en-US">
                <a:solidFill>
                  <a:schemeClr val="hlink"/>
                </a:solidFill>
              </a:rPr>
              <a:pPr/>
              <a:t>1</a:t>
            </a:fld>
            <a:endParaRPr lang="en-US">
              <a:solidFill>
                <a:schemeClr val="hlink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4800" b="1">
                <a:solidFill>
                  <a:srgbClr val="0000CC"/>
                </a:solidFill>
              </a:rPr>
              <a:t/>
            </a:r>
            <a:br>
              <a:rPr lang="en-US" sz="4800" b="1">
                <a:solidFill>
                  <a:srgbClr val="0000CC"/>
                </a:solidFill>
              </a:rPr>
            </a:br>
            <a:r>
              <a:rPr lang="en-US" sz="4800" b="1">
                <a:solidFill>
                  <a:srgbClr val="0000CC"/>
                </a:solidFill>
              </a:rPr>
              <a:t>The Array Data Structure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685800" y="2590800"/>
            <a:ext cx="777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800"/>
              </a:spcBef>
              <a:buClr>
                <a:srgbClr val="0000CC"/>
              </a:buClr>
              <a:buFontTx/>
              <a:buChar char="•"/>
            </a:pPr>
            <a:r>
              <a:rPr lang="en-US" sz="2400" dirty="0"/>
              <a:t>Properties of arrays and </a:t>
            </a:r>
            <a:r>
              <a:rPr lang="en-US" sz="2400" dirty="0" smtClean="0"/>
              <a:t>partially-filled arrays</a:t>
            </a:r>
            <a:endParaRPr lang="en-US" sz="2400" dirty="0"/>
          </a:p>
          <a:p>
            <a:pPr>
              <a:spcBef>
                <a:spcPts val="1800"/>
              </a:spcBef>
              <a:buClr>
                <a:srgbClr val="0000CC"/>
              </a:buClr>
              <a:buFontTx/>
              <a:buChar char="•"/>
            </a:pPr>
            <a:r>
              <a:rPr lang="en-US" sz="2400" smtClean="0"/>
              <a:t>Array algorithms  </a:t>
            </a:r>
            <a:endParaRPr lang="en-US" sz="2400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693896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6019" name="Title 1"/>
          <p:cNvSpPr>
            <a:spLocks noGrp="1"/>
          </p:cNvSpPr>
          <p:nvPr>
            <p:ph type="title" idx="4294967295"/>
          </p:nvPr>
        </p:nvSpPr>
        <p:spPr>
          <a:xfrm>
            <a:off x="1752600" y="274638"/>
            <a:ext cx="7086600" cy="715962"/>
          </a:xfrm>
        </p:spPr>
        <p:txBody>
          <a:bodyPr/>
          <a:lstStyle/>
          <a:p>
            <a:pPr algn="l"/>
            <a:r>
              <a:rPr lang="en-US" altLang="ja-JP" sz="3200" i="1" smtClean="0">
                <a:ea typeface="ＭＳ Ｐゴシック" panose="020B0600070205080204" pitchFamily="34" charset="-128"/>
              </a:rPr>
              <a:t>Walking</a:t>
            </a:r>
            <a:r>
              <a:rPr lang="en-US" altLang="ja-JP" sz="3200" smtClean="0">
                <a:ea typeface="ＭＳ Ｐゴシック" panose="020B0600070205080204" pitchFamily="34" charset="-128"/>
              </a:rPr>
              <a:t> a Partially Filled Array</a:t>
            </a:r>
            <a:endParaRPr lang="en-US" sz="320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71800" y="1524000"/>
            <a:ext cx="57912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sz="20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 (int i = 0; i &lt; </a:t>
            </a:r>
            <a:r>
              <a:rPr lang="fr-FR" sz="20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currentSize</a:t>
            </a:r>
            <a:r>
              <a:rPr lang="fr-FR" sz="20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 i++)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sz="20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sz="20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fr-FR" sz="20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System.out.println</a:t>
            </a:r>
            <a:r>
              <a:rPr lang="fr-FR" sz="20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(values[i]);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sz="20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US" sz="2000" b="1" kern="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86021" name="TextBox 8"/>
          <p:cNvSpPr txBox="1">
            <a:spLocks noChangeArrowheads="1"/>
          </p:cNvSpPr>
          <p:nvPr/>
        </p:nvSpPr>
        <p:spPr bwMode="auto">
          <a:xfrm>
            <a:off x="5029200" y="2743200"/>
            <a:ext cx="35814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US" sz="2000">
                <a:latin typeface="Consolas" panose="020B06090202040302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</a:t>
            </a:r>
            <a:r>
              <a:rPr 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loop is a natural choice to walk through an array</a:t>
            </a:r>
          </a:p>
        </p:txBody>
      </p:sp>
      <p:sp>
        <p:nvSpPr>
          <p:cNvPr id="86022" name="Content Placeholder 9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10600" cy="547688"/>
          </a:xfrm>
        </p:spPr>
        <p:txBody>
          <a:bodyPr/>
          <a:lstStyle/>
          <a:p>
            <a:r>
              <a:rPr lang="en-US" sz="1800" smtClean="0"/>
              <a:t>Use </a:t>
            </a:r>
            <a:r>
              <a:rPr lang="en-US" sz="1800" smtClean="0">
                <a:solidFill>
                  <a:srgbClr val="00B050"/>
                </a:solidFill>
                <a:latin typeface="Consolas" panose="020B0609020204030204" pitchFamily="49" charset="0"/>
              </a:rPr>
              <a:t>currentSize</a:t>
            </a:r>
            <a:r>
              <a:rPr lang="en-US" sz="1800" smtClean="0"/>
              <a:t>, not </a:t>
            </a:r>
            <a:r>
              <a:rPr lang="en-US" sz="1800" smtClean="0">
                <a:latin typeface="Consolas" panose="020B0609020204030204" pitchFamily="49" charset="0"/>
              </a:rPr>
              <a:t>values.length</a:t>
            </a:r>
            <a:r>
              <a:rPr lang="en-US" sz="1600" smtClean="0"/>
              <a:t> </a:t>
            </a:r>
            <a:r>
              <a:rPr lang="en-US" sz="1800" smtClean="0"/>
              <a:t>for the last element</a:t>
            </a:r>
            <a:endParaRPr lang="en-US" sz="2000" smtClean="0"/>
          </a:p>
          <a:p>
            <a:endParaRPr lang="en-US" sz="2000" smtClean="0"/>
          </a:p>
        </p:txBody>
      </p:sp>
      <p:sp>
        <p:nvSpPr>
          <p:cNvPr id="86023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sz="1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86024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</a:t>
            </a:r>
            <a:fld id="{AB6F7A1E-16E7-43A6-9459-9455C9FDE300}" type="slidenum"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/>
              <a:t>10</a:t>
            </a:fld>
            <a:endParaRPr 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467600" cy="715962"/>
          </a:xfrm>
        </p:spPr>
        <p:txBody>
          <a:bodyPr/>
          <a:lstStyle/>
          <a:p>
            <a:pPr algn="l"/>
            <a:r>
              <a:rPr lang="en-US" sz="3200" smtClean="0"/>
              <a:t>Common Array Algorithms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458200" cy="4810125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 dirty="0" smtClean="0"/>
              <a:t>Filling an Array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Sum and Average Values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Find the Maximum or Minimum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Removing an Element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Inserting an Element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Swapping Elements</a:t>
            </a:r>
            <a:endParaRPr lang="en-US" sz="1800" dirty="0" smtClean="0"/>
          </a:p>
        </p:txBody>
      </p:sp>
      <p:sp>
        <p:nvSpPr>
          <p:cNvPr id="87044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sz="1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87045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</a:t>
            </a:r>
            <a:fld id="{7D44ACA0-40CA-4440-9F2E-4D2C828DFC88}" type="slidenum"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/>
              <a:t>11</a:t>
            </a:fld>
            <a:endParaRPr 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315200" cy="715962"/>
          </a:xfrm>
        </p:spPr>
        <p:txBody>
          <a:bodyPr/>
          <a:lstStyle/>
          <a:p>
            <a:pPr algn="l"/>
            <a:r>
              <a:rPr lang="en-US" sz="3200" smtClean="0"/>
              <a:t>Common Algorithms 1 and 2: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458200" cy="30480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2000" smtClean="0"/>
              <a:t>1) Filling an Array</a:t>
            </a:r>
          </a:p>
          <a:p>
            <a:pPr lvl="1">
              <a:spcBef>
                <a:spcPts val="200"/>
              </a:spcBef>
            </a:pPr>
            <a:r>
              <a:rPr lang="en-US" sz="1800" smtClean="0"/>
              <a:t>Initialize an array to a set of calculated values</a:t>
            </a:r>
          </a:p>
          <a:p>
            <a:pPr lvl="1">
              <a:spcBef>
                <a:spcPts val="200"/>
              </a:spcBef>
            </a:pPr>
            <a:r>
              <a:rPr lang="en-US" sz="1800" smtClean="0"/>
              <a:t>Example:  Fill an array with squares of 0 through 10</a:t>
            </a:r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smtClean="0"/>
              <a:t>2) Sum and Average</a:t>
            </a:r>
          </a:p>
          <a:p>
            <a:pPr lvl="1">
              <a:spcBef>
                <a:spcPts val="200"/>
              </a:spcBef>
            </a:pPr>
            <a:r>
              <a:rPr lang="en-US" sz="1800" smtClean="0"/>
              <a:t>Use </a:t>
            </a:r>
            <a:r>
              <a:rPr lang="en-US" altLang="ja-JP" sz="1800" smtClean="0">
                <a:ea typeface="ＭＳ Ｐゴシック" panose="020B0600070205080204" pitchFamily="34" charset="-128"/>
              </a:rPr>
              <a:t>enhanced </a:t>
            </a:r>
            <a:r>
              <a:rPr lang="en-US" altLang="ja-JP" sz="1800" smtClean="0">
                <a:latin typeface="Courier" charset="0"/>
                <a:ea typeface="ＭＳ Ｐゴシック" panose="020B0600070205080204" pitchFamily="34" charset="-128"/>
              </a:rPr>
              <a:t>for</a:t>
            </a:r>
            <a:r>
              <a:rPr lang="en-US" altLang="ja-JP" sz="1800" smtClean="0">
                <a:ea typeface="ＭＳ Ｐゴシック" panose="020B0600070205080204" pitchFamily="34" charset="-128"/>
              </a:rPr>
              <a:t> loop, and make sure not to divide by zero</a:t>
            </a:r>
            <a:endParaRPr lang="en-US" sz="180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276600" y="2286000"/>
            <a:ext cx="54102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int[] values = new int[11];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for (int i = 0; i &lt; values.length; i++)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  values[i] = i * i;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08175" y="4292600"/>
            <a:ext cx="76962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double total = 0, average = 0;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for (double element : values)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  total = total + element;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if (values.length &gt; 0)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{ average = total / values.length; }</a:t>
            </a:r>
            <a:endParaRPr lang="en-US">
              <a:solidFill>
                <a:srgbClr val="333333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2166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sz="1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92167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</a:t>
            </a:r>
            <a:fld id="{61B7402E-7C11-4293-AF1D-A51D89C26769}" type="slidenum"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/>
              <a:t>12</a:t>
            </a:fld>
            <a:endParaRPr 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315200" cy="715962"/>
          </a:xfrm>
        </p:spPr>
        <p:txBody>
          <a:bodyPr/>
          <a:lstStyle/>
          <a:p>
            <a:pPr algn="l"/>
            <a:r>
              <a:rPr lang="en-US" sz="3200" smtClean="0"/>
              <a:t>Common Algorithms 3:</a:t>
            </a:r>
          </a:p>
        </p:txBody>
      </p:sp>
      <p:sp>
        <p:nvSpPr>
          <p:cNvPr id="88070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sz="1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88071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</a:t>
            </a:r>
            <a:fld id="{594A08EE-2F31-45DD-AF92-2EEB69236EFC}" type="slidenum"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/>
              <a:t>13</a:t>
            </a:fld>
            <a:endParaRPr 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72" name="Content Placeholder 2"/>
          <p:cNvSpPr>
            <a:spLocks/>
          </p:cNvSpPr>
          <p:nvPr/>
        </p:nvSpPr>
        <p:spPr bwMode="auto">
          <a:xfrm>
            <a:off x="250825" y="1341438"/>
            <a:ext cx="8458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8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buFontTx/>
              <a:buNone/>
            </a:pPr>
            <a:r>
              <a:rPr lang="en-US" sz="2000"/>
              <a:t>Finding the maximum element in an array: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GB" sz="2000"/>
              <a:t>	write pseudocode for this</a:t>
            </a:r>
          </a:p>
          <a:p>
            <a:pPr>
              <a:spcBef>
                <a:spcPts val="200"/>
              </a:spcBef>
              <a:buFontTx/>
              <a:buNone/>
            </a:pPr>
            <a:endParaRPr lang="en-GB" sz="2000"/>
          </a:p>
          <a:p>
            <a:pPr>
              <a:spcBef>
                <a:spcPts val="200"/>
              </a:spcBef>
              <a:buFontTx/>
              <a:buNone/>
            </a:pPr>
            <a:r>
              <a:rPr lang="en-GB" sz="2000"/>
              <a:t>Likewise for the minimum</a:t>
            </a:r>
            <a:endParaRPr lang="en-US" sz="180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315200" cy="715962"/>
          </a:xfrm>
        </p:spPr>
        <p:txBody>
          <a:bodyPr/>
          <a:lstStyle/>
          <a:p>
            <a:pPr algn="l"/>
            <a:r>
              <a:rPr lang="en-US" sz="3200" smtClean="0"/>
              <a:t>Common Algorithms 4a: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10600" cy="2667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 smtClean="0"/>
              <a:t>Removing an element (at a given position, </a:t>
            </a:r>
            <a:r>
              <a:rPr lang="en-US" sz="2000" dirty="0" err="1" smtClean="0">
                <a:solidFill>
                  <a:srgbClr val="FF0000"/>
                </a:solidFill>
              </a:rPr>
              <a:t>pos</a:t>
            </a:r>
            <a:r>
              <a:rPr lang="en-US" sz="2000" dirty="0" smtClean="0"/>
              <a:t>)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Requires tracking the 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‘current size’ (# of valid elements)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But don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’t leave a ‘hole’ in the array!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Solution depends on if you have to maintain </a:t>
            </a:r>
            <a:r>
              <a:rPr lang="fr-FR" altLang="ja-JP" sz="1800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order’</a:t>
            </a:r>
          </a:p>
          <a:p>
            <a:pPr lvl="2">
              <a:spcBef>
                <a:spcPts val="200"/>
              </a:spcBef>
            </a:pPr>
            <a:r>
              <a:rPr lang="en-US" sz="1800" dirty="0" smtClean="0"/>
              <a:t>If not, find the last valid element, copy over position, update size</a:t>
            </a:r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2"/>
          <a:stretch>
            <a:fillRect/>
          </a:stretch>
        </p:blipFill>
        <p:spPr bwMode="auto">
          <a:xfrm>
            <a:off x="573088" y="3429000"/>
            <a:ext cx="36496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429000" y="3962400"/>
            <a:ext cx="5257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nn-NO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validate pos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nn-NO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values[pos</a:t>
            </a:r>
            <a:r>
              <a:rPr lang="nn-NO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] = values[currentSize – 1];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nn-NO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currentSize--;</a:t>
            </a:r>
          </a:p>
        </p:txBody>
      </p:sp>
      <p:sp>
        <p:nvSpPr>
          <p:cNvPr id="99334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sz="1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99335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</a:t>
            </a:r>
            <a:fld id="{250DF3A4-DFDF-4856-B681-B6002E15011D}" type="slidenum"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/>
              <a:t>14</a:t>
            </a:fld>
            <a:endParaRPr 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 idx="4294967295"/>
          </p:nvPr>
        </p:nvSpPr>
        <p:spPr>
          <a:xfrm>
            <a:off x="1676400" y="274638"/>
            <a:ext cx="7315200" cy="715962"/>
          </a:xfrm>
        </p:spPr>
        <p:txBody>
          <a:bodyPr/>
          <a:lstStyle/>
          <a:p>
            <a:pPr algn="l"/>
            <a:r>
              <a:rPr lang="en-US" sz="3200" smtClean="0"/>
              <a:t>Common Algorithms 4b: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10600" cy="2667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 smtClean="0"/>
              <a:t>Removing an element and maintaining order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Requires tracking the 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‘current size</a:t>
            </a:r>
            <a:r>
              <a:rPr lang="fr-FR" altLang="ja-JP" sz="18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 (# of valid elements)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But don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’t leave a ‘hole</a:t>
            </a:r>
            <a:r>
              <a:rPr lang="fr-FR" altLang="ja-JP" sz="18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 in the array!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/>
              <a:t>Solution depends on if you have to maintain 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‘order</a:t>
            </a:r>
            <a:r>
              <a:rPr lang="fr-FR" altLang="ja-JP" sz="1800" dirty="0" smtClean="0">
                <a:ea typeface="ＭＳ Ｐゴシック" panose="020B0600070205080204" pitchFamily="34" charset="-128"/>
              </a:rPr>
              <a:t>’</a:t>
            </a:r>
            <a:endParaRPr lang="en-US" altLang="ja-JP" sz="1800" dirty="0" smtClean="0">
              <a:ea typeface="ＭＳ Ｐゴシック" panose="020B0600070205080204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en-US" sz="1800" dirty="0" smtClean="0"/>
              <a:t>If so, move all of the valid elements after 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sz="1800" dirty="0" err="1" smtClean="0">
                <a:ea typeface="ＭＳ Ｐゴシック" panose="020B0600070205080204" pitchFamily="34" charset="-128"/>
              </a:rPr>
              <a:t>pos</a:t>
            </a:r>
            <a:r>
              <a:rPr lang="fr-FR" altLang="ja-JP" sz="18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 up one spot, update size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1800" dirty="0" smtClean="0"/>
          </a:p>
        </p:txBody>
      </p:sp>
      <p:pic>
        <p:nvPicPr>
          <p:cNvPr id="1003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407511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7493" y="4025900"/>
            <a:ext cx="57912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validate pos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FOR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i from pos+1 to currentSize-1</a:t>
            </a:r>
            <a:endParaRPr lang="nn-NO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move values[i] up one slot</a:t>
            </a:r>
            <a:endParaRPr lang="nn-NO" b="1" kern="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ENDFOR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DECREMENT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currentSize</a:t>
            </a:r>
            <a:endParaRPr lang="nn-NO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100358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sz="1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100359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</a:t>
            </a:r>
            <a:fld id="{8DBAAC10-E1A2-4841-933A-B3D12877701C}" type="slidenum"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/>
              <a:t>15</a:t>
            </a:fld>
            <a:endParaRPr 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315200" cy="715962"/>
          </a:xfrm>
        </p:spPr>
        <p:txBody>
          <a:bodyPr/>
          <a:lstStyle/>
          <a:p>
            <a:r>
              <a:rPr lang="en-US" sz="3600" dirty="0" smtClean="0"/>
              <a:t>Common Algorithms 5: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/>
              <a:t>Inserting an Element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Solution depends on if you have to maintain </a:t>
            </a:r>
            <a:r>
              <a:rPr lang="en-US" altLang="ja-JP" sz="2400" dirty="0" smtClean="0"/>
              <a:t>‘order</a:t>
            </a:r>
            <a:r>
              <a:rPr lang="fr-FR" altLang="ja-JP" sz="2400" dirty="0" smtClean="0"/>
              <a:t>’</a:t>
            </a:r>
            <a:endParaRPr lang="en-US" altLang="ja-JP" sz="2400" dirty="0" smtClean="0"/>
          </a:p>
          <a:p>
            <a:pPr lvl="2">
              <a:spcBef>
                <a:spcPts val="200"/>
              </a:spcBef>
            </a:pPr>
            <a:r>
              <a:rPr lang="en-US" sz="2000" dirty="0" smtClean="0"/>
              <a:t>If not, just add it to the end and update the size</a:t>
            </a:r>
          </a:p>
          <a:p>
            <a:pPr lvl="2">
              <a:spcBef>
                <a:spcPts val="200"/>
              </a:spcBef>
            </a:pPr>
            <a:r>
              <a:rPr lang="en-US" sz="2000" dirty="0" smtClean="0"/>
              <a:t>If so, </a:t>
            </a:r>
            <a:r>
              <a:rPr lang="en-US" sz="2000" strike="sngStrike" dirty="0" smtClean="0"/>
              <a:t>find the right spot for the new element</a:t>
            </a:r>
            <a:r>
              <a:rPr lang="en-US" sz="2000" dirty="0" smtClean="0"/>
              <a:t>, move all of the valid elements </a:t>
            </a:r>
            <a:r>
              <a:rPr lang="en-US" sz="2000" dirty="0" smtClean="0"/>
              <a:t>after and including </a:t>
            </a:r>
            <a:r>
              <a:rPr lang="en-US" altLang="ja-JP" sz="2000" dirty="0" smtClean="0"/>
              <a:t>‘</a:t>
            </a:r>
            <a:r>
              <a:rPr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fr-FR" altLang="ja-JP" sz="2000" dirty="0" smtClean="0"/>
              <a:t>’</a:t>
            </a:r>
            <a:r>
              <a:rPr lang="en-US" altLang="ja-JP" sz="2000" dirty="0" smtClean="0"/>
              <a:t> down one spot, insert the new element, and update size</a:t>
            </a:r>
            <a:endParaRPr lang="en-US" sz="2000" dirty="0" smtClean="0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41941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0" y="3428999"/>
            <a:ext cx="5867400" cy="230425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validate pos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IF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currentSize </a:t>
            </a: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&lt;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values.length</a:t>
            </a:r>
            <a:endParaRPr lang="nn-NO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FOR i from currentSize-1 downto pos</a:t>
            </a:r>
            <a:endParaRPr lang="nn-NO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  move values[i] down one slot</a:t>
            </a:r>
            <a:endParaRPr lang="nn-NO" kern="0" dirty="0">
              <a:solidFill>
                <a:srgbClr val="0070C0"/>
              </a:solidFill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ENDFOR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values[pos</a:t>
            </a: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] =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newElement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nn-NO" kern="0" dirty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INCREMENT currentSize</a:t>
            </a:r>
            <a:endParaRPr lang="nn-NO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ENDIF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endParaRPr lang="nn-NO" kern="0" dirty="0" smtClean="0"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nn-NO" kern="0" dirty="0" smtClean="0">
                <a:latin typeface="Consolas" pitchFamily="49" charset="0"/>
                <a:ea typeface="ＭＳ Ｐゴシック" pitchFamily="34" charset="-128"/>
              </a:rPr>
              <a:t>  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nn-NO" kern="0" dirty="0">
              <a:latin typeface="Consolas" pitchFamily="49" charset="0"/>
              <a:ea typeface="ＭＳ Ｐゴシック" pitchFamily="34" charset="-128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nn-NO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4096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r>
              <a:rPr lang="en-US" sz="1000"/>
              <a:t>Copyright © 2013 by John Wiley &amp; Sons.  All rights reserved.</a:t>
            </a: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</a:rPr>
              <a:t>Page </a:t>
            </a:r>
            <a:fld id="{047F7AED-86CA-417A-B484-4EA57AA312E6}" type="slidenum">
              <a:rPr 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35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315200" cy="715962"/>
          </a:xfrm>
        </p:spPr>
        <p:txBody>
          <a:bodyPr/>
          <a:lstStyle/>
          <a:p>
            <a:r>
              <a:rPr lang="en-US" sz="3600" dirty="0" smtClean="0"/>
              <a:t>Common Algorithms 6: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Swapping Elements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Three steps using a temporary variable</a:t>
            </a:r>
          </a:p>
        </p:txBody>
      </p:sp>
      <p:sp>
        <p:nvSpPr>
          <p:cNvPr id="4198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r>
              <a:rPr lang="en-US" sz="1000"/>
              <a:t>Copyright © 2013 by John Wiley &amp; Sons.  All rights reserved.</a:t>
            </a: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</a:rPr>
              <a:t>Page </a:t>
            </a:r>
            <a:fld id="{15E74882-7D2D-4A2C-8C0F-11FF042BF7AE}" type="slidenum">
              <a:rPr 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981200"/>
            <a:ext cx="4724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409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3189288"/>
            <a:ext cx="47704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7175" y="4953000"/>
            <a:ext cx="379730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sz="2000" kern="0" dirty="0">
                <a:latin typeface="Consolas" pitchFamily="49" charset="0"/>
                <a:ea typeface="ＭＳ Ｐゴシック" pitchFamily="34" charset="-128"/>
              </a:rPr>
              <a:t>double </a:t>
            </a:r>
            <a:r>
              <a:rPr lang="fr-FR" sz="2000" kern="0" dirty="0" err="1">
                <a:latin typeface="Consolas" pitchFamily="49" charset="0"/>
                <a:ea typeface="ＭＳ Ｐゴシック" pitchFamily="34" charset="-128"/>
              </a:rPr>
              <a:t>temp</a:t>
            </a:r>
            <a:r>
              <a:rPr lang="fr-FR" sz="2000" kern="0" dirty="0">
                <a:latin typeface="Consolas" pitchFamily="49" charset="0"/>
                <a:ea typeface="ＭＳ Ｐゴシック" pitchFamily="34" charset="-128"/>
              </a:rPr>
              <a:t> = values[i];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sz="2000" kern="0" dirty="0">
                <a:latin typeface="Consolas" pitchFamily="49" charset="0"/>
                <a:ea typeface="ＭＳ Ｐゴシック" pitchFamily="34" charset="-128"/>
              </a:rPr>
              <a:t>values[i] = values[j];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sz="2000" kern="0" dirty="0" smtClean="0">
                <a:latin typeface="Consolas" pitchFamily="49" charset="0"/>
                <a:ea typeface="ＭＳ Ｐゴシック" pitchFamily="34" charset="-128"/>
              </a:rPr>
              <a:t>values[j</a:t>
            </a:r>
            <a:r>
              <a:rPr lang="fr-FR" sz="2000" kern="0" dirty="0">
                <a:latin typeface="Consolas" pitchFamily="49" charset="0"/>
                <a:ea typeface="ＭＳ Ｐゴシック" pitchFamily="34" charset="-128"/>
              </a:rPr>
              <a:t>] = </a:t>
            </a:r>
            <a:r>
              <a:rPr lang="fr-FR" sz="2000" kern="0" dirty="0" err="1">
                <a:latin typeface="Consolas" pitchFamily="49" charset="0"/>
                <a:ea typeface="ＭＳ Ｐゴシック" pitchFamily="34" charset="-128"/>
              </a:rPr>
              <a:t>temp</a:t>
            </a:r>
            <a:r>
              <a:rPr lang="fr-FR" sz="2000" kern="0" dirty="0">
                <a:latin typeface="Consolas" pitchFamily="49" charset="0"/>
                <a:ea typeface="ＭＳ Ｐゴシック" pitchFamily="34" charset="-128"/>
              </a:rPr>
              <a:t>;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nn-NO" sz="2000" kern="0" dirty="0">
              <a:latin typeface="Consolas" pitchFamily="49" charset="0"/>
              <a:ea typeface="ＭＳ Ｐゴシック" pitchFamily="34" charset="-128"/>
            </a:endParaRPr>
          </a:p>
        </p:txBody>
      </p:sp>
      <p:pic>
        <p:nvPicPr>
          <p:cNvPr id="409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4630738"/>
            <a:ext cx="4648200" cy="163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814742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EF3EF62-D781-481F-8973-2F6BE09DBE37}" type="slidenum">
              <a:rPr lang="en-US" sz="1400">
                <a:solidFill>
                  <a:schemeClr val="hlink"/>
                </a:solidFill>
              </a:rPr>
              <a:pPr algn="r"/>
              <a:t>18</a:t>
            </a:fld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 smtClean="0"/>
              <a:t>We could write two versions of each algorithm</a:t>
            </a:r>
          </a:p>
          <a:p>
            <a:pPr lvl="1"/>
            <a:r>
              <a:rPr lang="en-GB" dirty="0" smtClean="0"/>
              <a:t>One version for the full array</a:t>
            </a:r>
          </a:p>
          <a:p>
            <a:pPr lvl="1"/>
            <a:r>
              <a:rPr lang="en-GB" dirty="0" smtClean="0"/>
              <a:t>Another version with an extra argument </a:t>
            </a:r>
            <a:r>
              <a:rPr lang="en-GB" dirty="0" err="1" smtClean="0"/>
              <a:t>currentSize</a:t>
            </a:r>
            <a:r>
              <a:rPr lang="en-GB" dirty="0" smtClean="0"/>
              <a:t> for a partially filled array</a:t>
            </a:r>
          </a:p>
          <a:p>
            <a:pPr lvl="1"/>
            <a:endParaRPr lang="en-GB" dirty="0"/>
          </a:p>
          <a:p>
            <a:r>
              <a:rPr lang="en-GB" dirty="0" smtClean="0"/>
              <a:t>To simplify things, we will write just one version – the 2</a:t>
            </a:r>
            <a:r>
              <a:rPr lang="en-GB" baseline="30000" dirty="0" smtClean="0"/>
              <a:t>nd</a:t>
            </a:r>
            <a:r>
              <a:rPr lang="en-GB" dirty="0" smtClean="0"/>
              <a:t> of the above</a:t>
            </a:r>
          </a:p>
          <a:p>
            <a:r>
              <a:rPr lang="en-GB" dirty="0" smtClean="0"/>
              <a:t>Then to call the method for the full array, just pass </a:t>
            </a:r>
            <a:r>
              <a:rPr lang="en-GB" dirty="0" err="1" smtClean="0"/>
              <a:t>array.length</a:t>
            </a:r>
            <a:r>
              <a:rPr lang="en-GB" dirty="0" smtClean="0"/>
              <a:t> as the value for </a:t>
            </a:r>
            <a:r>
              <a:rPr lang="en-GB" dirty="0" err="1" smtClean="0"/>
              <a:t>currentSize</a:t>
            </a:r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EB76C3-A6F4-4046-ADE4-BA49CBDE558E}" type="slidenum">
              <a:rPr lang="en-US">
                <a:solidFill>
                  <a:schemeClr val="hlink"/>
                </a:solidFill>
              </a:rPr>
              <a:pPr/>
              <a:t>2</a:t>
            </a:fld>
            <a:endParaRPr lang="en-US">
              <a:solidFill>
                <a:schemeClr val="hlink"/>
              </a:solidFill>
            </a:endParaRPr>
          </a:p>
        </p:txBody>
      </p:sp>
      <p:sp>
        <p:nvSpPr>
          <p:cNvPr id="3075" name="Rectangle 117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 smtClean="0"/>
              <a:t>Properties of arrays in general </a:t>
            </a:r>
          </a:p>
        </p:txBody>
      </p:sp>
      <p:sp>
        <p:nvSpPr>
          <p:cNvPr id="97398" name="Rectangle 118"/>
          <p:cNvSpPr>
            <a:spLocks noGrp="1" noChangeArrowheads="1"/>
          </p:cNvSpPr>
          <p:nvPr>
            <p:ph type="body" idx="1"/>
          </p:nvPr>
        </p:nvSpPr>
        <p:spPr>
          <a:xfrm>
            <a:off x="685800" y="1701800"/>
            <a:ext cx="7772400" cy="14224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sequence of indexed </a:t>
            </a:r>
            <a:r>
              <a:rPr lang="en-US" b="1" dirty="0" smtClean="0"/>
              <a:t>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array component has a fixed and unique </a:t>
            </a:r>
            <a:r>
              <a:rPr lang="en-US" b="1" dirty="0" smtClean="0"/>
              <a:t>index</a:t>
            </a:r>
            <a:r>
              <a:rPr lang="en-US" dirty="0" smtClean="0"/>
              <a:t>. The indices range from a </a:t>
            </a:r>
            <a:r>
              <a:rPr lang="en-US" b="1" dirty="0" smtClean="0"/>
              <a:t>lower</a:t>
            </a:r>
            <a:r>
              <a:rPr lang="en-US" dirty="0" smtClean="0"/>
              <a:t> </a:t>
            </a:r>
            <a:r>
              <a:rPr lang="en-US" b="1" dirty="0" smtClean="0"/>
              <a:t>bound</a:t>
            </a:r>
            <a:r>
              <a:rPr lang="en-US" dirty="0" smtClean="0"/>
              <a:t> to an </a:t>
            </a:r>
            <a:r>
              <a:rPr lang="en-US" b="1" dirty="0" smtClean="0"/>
              <a:t>upper</a:t>
            </a:r>
            <a:r>
              <a:rPr lang="en-US" dirty="0" smtClean="0"/>
              <a:t> </a:t>
            </a:r>
            <a:r>
              <a:rPr lang="en-US" b="1" dirty="0" smtClean="0"/>
              <a:t>bound</a:t>
            </a:r>
            <a:r>
              <a:rPr lang="en-US" dirty="0" smtClean="0"/>
              <a:t>:</a:t>
            </a:r>
          </a:p>
        </p:txBody>
      </p:sp>
      <p:sp>
        <p:nvSpPr>
          <p:cNvPr id="97434" name="Rectangle 154"/>
          <p:cNvSpPr>
            <a:spLocks noChangeArrowheads="1"/>
          </p:cNvSpPr>
          <p:nvPr/>
        </p:nvSpPr>
        <p:spPr bwMode="auto">
          <a:xfrm>
            <a:off x="685800" y="42672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800"/>
              </a:spcBef>
              <a:buClr>
                <a:schemeClr val="tx2"/>
              </a:buClr>
              <a:buFontTx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length</a:t>
            </a:r>
            <a:r>
              <a:rPr lang="en-US" sz="2400" dirty="0"/>
              <a:t> of the array (its number of components) is fixed when the array is constructed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7435" name="AutoShape 155"/>
          <p:cNvSpPr>
            <a:spLocks noChangeArrowheads="1"/>
          </p:cNvSpPr>
          <p:nvPr/>
        </p:nvSpPr>
        <p:spPr bwMode="auto">
          <a:xfrm>
            <a:off x="7065963" y="3733800"/>
            <a:ext cx="1468437" cy="381000"/>
          </a:xfrm>
          <a:prstGeom prst="wedgeRectCallout">
            <a:avLst>
              <a:gd name="adj1" fmla="val -72917"/>
              <a:gd name="adj2" fmla="val -36667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>
                <a:solidFill>
                  <a:srgbClr val="008000"/>
                </a:solidFill>
              </a:rPr>
              <a:t>components</a:t>
            </a:r>
            <a:endParaRPr lang="en-GB" sz="2000">
              <a:solidFill>
                <a:srgbClr val="008000"/>
              </a:solidFill>
              <a:cs typeface="Times New Roman" panose="02020603050405020304" pitchFamily="18" charset="0"/>
            </a:endParaRPr>
          </a:p>
        </p:txBody>
      </p:sp>
      <p:sp>
        <p:nvSpPr>
          <p:cNvPr id="97436" name="AutoShape 156"/>
          <p:cNvSpPr>
            <a:spLocks noChangeArrowheads="1"/>
          </p:cNvSpPr>
          <p:nvPr/>
        </p:nvSpPr>
        <p:spPr bwMode="auto">
          <a:xfrm>
            <a:off x="7065963" y="3276600"/>
            <a:ext cx="858837" cy="381000"/>
          </a:xfrm>
          <a:prstGeom prst="wedgeRectCallout">
            <a:avLst>
              <a:gd name="adj1" fmla="val -105454"/>
              <a:gd name="adj2" fmla="val -6667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>
                <a:solidFill>
                  <a:srgbClr val="008000"/>
                </a:solidFill>
              </a:rPr>
              <a:t>indices</a:t>
            </a:r>
            <a:endParaRPr lang="en-GB" sz="2000">
              <a:solidFill>
                <a:srgbClr val="008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193"/>
          <p:cNvGrpSpPr>
            <a:grpSpLocks/>
          </p:cNvGrpSpPr>
          <p:nvPr/>
        </p:nvGrpSpPr>
        <p:grpSpPr bwMode="auto">
          <a:xfrm>
            <a:off x="914400" y="3290888"/>
            <a:ext cx="5745163" cy="747712"/>
            <a:chOff x="576" y="1401"/>
            <a:chExt cx="3619" cy="471"/>
          </a:xfrm>
        </p:grpSpPr>
        <p:sp>
          <p:nvSpPr>
            <p:cNvPr id="3082" name="Rectangle 127"/>
            <p:cNvSpPr>
              <a:spLocks noChangeArrowheads="1"/>
            </p:cNvSpPr>
            <p:nvPr/>
          </p:nvSpPr>
          <p:spPr bwMode="auto">
            <a:xfrm>
              <a:off x="1296" y="141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000000"/>
                  </a:solidFill>
                </a:rPr>
                <a:t>low</a:t>
              </a:r>
              <a:r>
                <a:rPr lang="en-US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3083" name="Rectangle 145"/>
            <p:cNvSpPr>
              <a:spLocks noChangeArrowheads="1"/>
            </p:cNvSpPr>
            <p:nvPr/>
          </p:nvSpPr>
          <p:spPr bwMode="auto">
            <a:xfrm>
              <a:off x="576" y="1594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3084" name="Rectangle 146"/>
            <p:cNvSpPr>
              <a:spLocks noChangeArrowheads="1"/>
            </p:cNvSpPr>
            <p:nvPr/>
          </p:nvSpPr>
          <p:spPr bwMode="auto">
            <a:xfrm>
              <a:off x="696" y="159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i="1">
                  <a:solidFill>
                    <a:srgbClr val="000000"/>
                  </a:solidFill>
                </a:rPr>
                <a:t>a</a:t>
              </a:r>
              <a:endParaRPr lang="en-US" sz="2400"/>
            </a:p>
          </p:txBody>
        </p:sp>
        <p:sp>
          <p:nvSpPr>
            <p:cNvPr id="3085" name="Rectangle 174"/>
            <p:cNvSpPr>
              <a:spLocks noChangeArrowheads="1"/>
            </p:cNvSpPr>
            <p:nvPr/>
          </p:nvSpPr>
          <p:spPr bwMode="auto">
            <a:xfrm>
              <a:off x="816" y="15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3086" name="Rectangle 175"/>
            <p:cNvSpPr>
              <a:spLocks noChangeArrowheads="1"/>
            </p:cNvSpPr>
            <p:nvPr/>
          </p:nvSpPr>
          <p:spPr bwMode="auto">
            <a:xfrm>
              <a:off x="1296" y="15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3087" name="Rectangle 176"/>
            <p:cNvSpPr>
              <a:spLocks noChangeArrowheads="1"/>
            </p:cNvSpPr>
            <p:nvPr/>
          </p:nvSpPr>
          <p:spPr bwMode="auto">
            <a:xfrm>
              <a:off x="1776" y="15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3088" name="Rectangle 177"/>
            <p:cNvSpPr>
              <a:spLocks noChangeArrowheads="1"/>
            </p:cNvSpPr>
            <p:nvPr/>
          </p:nvSpPr>
          <p:spPr bwMode="auto">
            <a:xfrm>
              <a:off x="2256" y="15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3089" name="Rectangle 178"/>
            <p:cNvSpPr>
              <a:spLocks noChangeArrowheads="1"/>
            </p:cNvSpPr>
            <p:nvPr/>
          </p:nvSpPr>
          <p:spPr bwMode="auto">
            <a:xfrm>
              <a:off x="2736" y="15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3090" name="Rectangle 179"/>
            <p:cNvSpPr>
              <a:spLocks noChangeArrowheads="1"/>
            </p:cNvSpPr>
            <p:nvPr/>
          </p:nvSpPr>
          <p:spPr bwMode="auto">
            <a:xfrm>
              <a:off x="3216" y="15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3091" name="Rectangle 180"/>
            <p:cNvSpPr>
              <a:spLocks noChangeArrowheads="1"/>
            </p:cNvSpPr>
            <p:nvPr/>
          </p:nvSpPr>
          <p:spPr bwMode="auto">
            <a:xfrm>
              <a:off x="3696" y="15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3092" name="Rectangle 182"/>
            <p:cNvSpPr>
              <a:spLocks noChangeArrowheads="1"/>
            </p:cNvSpPr>
            <p:nvPr/>
          </p:nvSpPr>
          <p:spPr bwMode="auto">
            <a:xfrm>
              <a:off x="1776" y="140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000000"/>
                  </a:solidFill>
                </a:rPr>
                <a:t>low</a:t>
              </a:r>
              <a:r>
                <a:rPr lang="en-US">
                  <a:solidFill>
                    <a:srgbClr val="000000"/>
                  </a:solidFill>
                </a:rPr>
                <a:t>+2</a:t>
              </a:r>
            </a:p>
          </p:txBody>
        </p:sp>
        <p:sp>
          <p:nvSpPr>
            <p:cNvPr id="3093" name="Rectangle 185"/>
            <p:cNvSpPr>
              <a:spLocks noChangeArrowheads="1"/>
            </p:cNvSpPr>
            <p:nvPr/>
          </p:nvSpPr>
          <p:spPr bwMode="auto">
            <a:xfrm>
              <a:off x="3216" y="140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000000"/>
                  </a:solidFill>
                </a:rPr>
                <a:t>high</a:t>
              </a:r>
              <a:r>
                <a:rPr lang="en-US">
                  <a:solidFill>
                    <a:srgbClr val="000000"/>
                  </a:solidFill>
                  <a:cs typeface="Times New Roman" panose="02020603050405020304" pitchFamily="18" charset="0"/>
                </a:rPr>
                <a:t>–</a:t>
              </a: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94" name="Rectangle 186"/>
            <p:cNvSpPr>
              <a:spLocks noChangeArrowheads="1"/>
            </p:cNvSpPr>
            <p:nvPr/>
          </p:nvSpPr>
          <p:spPr bwMode="auto">
            <a:xfrm>
              <a:off x="3696" y="140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000000"/>
                  </a:solidFill>
                </a:rPr>
                <a:t>high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5" name="Rectangle 187"/>
            <p:cNvSpPr>
              <a:spLocks noChangeArrowheads="1"/>
            </p:cNvSpPr>
            <p:nvPr/>
          </p:nvSpPr>
          <p:spPr bwMode="auto">
            <a:xfrm>
              <a:off x="816" y="141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000000"/>
                  </a:solidFill>
                </a:rPr>
                <a:t>low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6" name="Rectangle 188"/>
            <p:cNvSpPr>
              <a:spLocks noChangeArrowheads="1"/>
            </p:cNvSpPr>
            <p:nvPr/>
          </p:nvSpPr>
          <p:spPr bwMode="auto">
            <a:xfrm>
              <a:off x="2736" y="141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000000"/>
                  </a:solidFill>
                </a:rPr>
                <a:t>high</a:t>
              </a:r>
              <a:r>
                <a:rPr lang="en-US">
                  <a:solidFill>
                    <a:srgbClr val="000000"/>
                  </a:solidFill>
                  <a:cs typeface="Times New Roman" panose="02020603050405020304" pitchFamily="18" charset="0"/>
                </a:rPr>
                <a:t>–</a:t>
              </a: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97" name="Freeform 192"/>
            <p:cNvSpPr>
              <a:spLocks/>
            </p:cNvSpPr>
            <p:nvPr/>
          </p:nvSpPr>
          <p:spPr bwMode="auto">
            <a:xfrm>
              <a:off x="2400" y="1536"/>
              <a:ext cx="192" cy="336"/>
            </a:xfrm>
            <a:custGeom>
              <a:avLst/>
              <a:gdLst>
                <a:gd name="T0" fmla="*/ 96 w 192"/>
                <a:gd name="T1" fmla="*/ 0 h 336"/>
                <a:gd name="T2" fmla="*/ 192 w 192"/>
                <a:gd name="T3" fmla="*/ 0 h 336"/>
                <a:gd name="T4" fmla="*/ 96 w 192"/>
                <a:gd name="T5" fmla="*/ 336 h 336"/>
                <a:gd name="T6" fmla="*/ 0 w 192"/>
                <a:gd name="T7" fmla="*/ 336 h 336"/>
                <a:gd name="T8" fmla="*/ 96 w 19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36"/>
                <a:gd name="T17" fmla="*/ 192 w 19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36">
                  <a:moveTo>
                    <a:pt x="96" y="0"/>
                  </a:moveTo>
                  <a:lnTo>
                    <a:pt x="192" y="0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54000" rIns="54000"/>
            <a:lstStyle/>
            <a:p>
              <a:endParaRPr lang="en-IE"/>
            </a:p>
          </p:txBody>
        </p:sp>
      </p:grpSp>
      <p:sp>
        <p:nvSpPr>
          <p:cNvPr id="3081" name="Line 194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98" grpId="0" build="p" autoUpdateAnimBg="0"/>
      <p:bldP spid="97434" grpId="0" build="p" autoUpdateAnimBg="0"/>
      <p:bldP spid="97435" grpId="0" animBg="1" autoUpdateAnimBg="0"/>
      <p:bldP spid="9743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EB76C3-A6F4-4046-ADE4-BA49CBDE558E}" type="slidenum">
              <a:rPr lang="en-US">
                <a:solidFill>
                  <a:srgbClr val="3333FF"/>
                </a:solidFill>
              </a:rPr>
              <a:pPr/>
              <a:t>3</a:t>
            </a:fld>
            <a:endParaRPr lang="en-US">
              <a:solidFill>
                <a:srgbClr val="3333FF"/>
              </a:solidFill>
            </a:endParaRPr>
          </a:p>
        </p:txBody>
      </p:sp>
      <p:sp>
        <p:nvSpPr>
          <p:cNvPr id="3075" name="Rectangle 117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 smtClean="0"/>
              <a:t>Properties of arrays in general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</a:p>
        </p:txBody>
      </p:sp>
      <p:sp>
        <p:nvSpPr>
          <p:cNvPr id="97434" name="Rectangle 154"/>
          <p:cNvSpPr>
            <a:spLocks noChangeArrowheads="1"/>
          </p:cNvSpPr>
          <p:nvPr/>
        </p:nvSpPr>
        <p:spPr bwMode="auto">
          <a:xfrm>
            <a:off x="685800" y="2060848"/>
            <a:ext cx="7772400" cy="40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800"/>
              </a:spcBef>
              <a:buClr>
                <a:srgbClr val="008000"/>
              </a:buClr>
              <a:buFontTx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81" name="Line 194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32" y="1628800"/>
            <a:ext cx="5958408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Any array component can be efficiently accessed (inspected or updated) using its index, in constant time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Elements </a:t>
            </a:r>
            <a:r>
              <a:rPr lang="en-GB" altLang="en-US" sz="2400" dirty="0"/>
              <a:t>of an array are directly accessible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position of each element can be computed from its index by a mathematical formula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For example, an array of 10 integer variables, with indices 0 through 9, may be stored at memory addresses 2000, 2001, 2002, … 2009, so that the element with index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has the address 2000 + </a:t>
            </a:r>
            <a:r>
              <a:rPr lang="en-US" altLang="en-US" sz="2400" i="1" dirty="0" err="1"/>
              <a:t>i</a:t>
            </a:r>
            <a:endParaRPr lang="en-US" altLang="en-US" sz="2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510968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3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7038EB-05EB-4F65-9BAB-7FEADA3E0BA6}" type="slidenum">
              <a:rPr lang="en-US">
                <a:solidFill>
                  <a:schemeClr val="hlink"/>
                </a:solidFill>
              </a:rPr>
              <a:pPr/>
              <a:t>4</a:t>
            </a:fld>
            <a:endParaRPr lang="en-US">
              <a:solidFill>
                <a:schemeClr val="hlink"/>
              </a:solidFill>
            </a:endParaRP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Properties of arrays in Java</a:t>
            </a:r>
          </a:p>
        </p:txBody>
      </p:sp>
      <p:sp>
        <p:nvSpPr>
          <p:cNvPr id="10548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Java array’s components are either values of some stated primitive type, or objects of some stated class.</a:t>
            </a:r>
          </a:p>
          <a:p>
            <a:r>
              <a:rPr lang="en-US" smtClean="0"/>
              <a:t>A Java array of length </a:t>
            </a:r>
            <a:r>
              <a:rPr lang="en-US" i="1" smtClean="0"/>
              <a:t>n</a:t>
            </a:r>
            <a:r>
              <a:rPr lang="en-US" smtClean="0"/>
              <a:t> has lower bound 0 and upper bound </a:t>
            </a:r>
            <a:r>
              <a:rPr lang="en-US" i="1" smtClean="0"/>
              <a:t>n</a:t>
            </a:r>
            <a:r>
              <a:rPr lang="en-US" smtClean="0"/>
              <a:t>–1.</a:t>
            </a:r>
          </a:p>
          <a:p>
            <a:r>
              <a:rPr lang="en-US" smtClean="0"/>
              <a:t>A Java array is itself an object. It is allocated dynamically by “</a:t>
            </a:r>
            <a:r>
              <a:rPr lang="en-US" b="1" smtClean="0">
                <a:latin typeface="Courier New" panose="02070309020205020404" pitchFamily="49" charset="0"/>
              </a:rPr>
              <a:t>new</a:t>
            </a:r>
            <a:r>
              <a:rPr lang="en-US" smtClean="0"/>
              <a:t> </a:t>
            </a:r>
            <a:r>
              <a:rPr lang="en-US" i="1" smtClean="0"/>
              <a:t>T</a:t>
            </a:r>
            <a:r>
              <a:rPr lang="en-US" smtClean="0">
                <a:latin typeface="Courier New" panose="02070309020205020404" pitchFamily="49" charset="0"/>
              </a:rPr>
              <a:t>[</a:t>
            </a:r>
            <a:r>
              <a:rPr lang="en-US" i="1" smtClean="0"/>
              <a:t>n</a:t>
            </a:r>
            <a:r>
              <a:rPr lang="en-US" smtClean="0">
                <a:latin typeface="Courier New" panose="02070309020205020404" pitchFamily="49" charset="0"/>
              </a:rPr>
              <a:t>]</a:t>
            </a:r>
            <a:r>
              <a:rPr lang="en-US" smtClean="0"/>
              <a:t>”.</a:t>
            </a:r>
          </a:p>
        </p:txBody>
      </p:sp>
      <p:sp>
        <p:nvSpPr>
          <p:cNvPr id="105512" name="AutoShape 40"/>
          <p:cNvSpPr>
            <a:spLocks noChangeArrowheads="1"/>
          </p:cNvSpPr>
          <p:nvPr/>
        </p:nvSpPr>
        <p:spPr bwMode="auto">
          <a:xfrm>
            <a:off x="2895600" y="5562600"/>
            <a:ext cx="1493838" cy="304800"/>
          </a:xfrm>
          <a:prstGeom prst="wedgeRectCallout">
            <a:avLst>
              <a:gd name="adj1" fmla="val 42773"/>
              <a:gd name="adj2" fmla="val -154167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000">
                <a:solidFill>
                  <a:srgbClr val="008000"/>
                </a:solidFill>
              </a:rPr>
              <a:t>components</a:t>
            </a:r>
            <a:endParaRPr lang="en-GB" sz="2000">
              <a:solidFill>
                <a:srgbClr val="008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341438" y="4419600"/>
            <a:ext cx="6659562" cy="838200"/>
            <a:chOff x="845" y="2784"/>
            <a:chExt cx="4195" cy="528"/>
          </a:xfrm>
        </p:grpSpPr>
        <p:sp>
          <p:nvSpPr>
            <p:cNvPr id="4104" name="Rectangle 11"/>
            <p:cNvSpPr>
              <a:spLocks noChangeArrowheads="1"/>
            </p:cNvSpPr>
            <p:nvPr/>
          </p:nvSpPr>
          <p:spPr bwMode="auto">
            <a:xfrm>
              <a:off x="4709" y="2808"/>
              <a:ext cx="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r>
                <a:rPr lang="en-US">
                  <a:solidFill>
                    <a:srgbClr val="000000"/>
                  </a:solidFill>
                </a:rPr>
                <a:t>–1</a:t>
              </a:r>
            </a:p>
          </p:txBody>
        </p:sp>
        <p:sp>
          <p:nvSpPr>
            <p:cNvPr id="4105" name="Rectangle 12"/>
            <p:cNvSpPr>
              <a:spLocks noChangeArrowheads="1"/>
            </p:cNvSpPr>
            <p:nvPr/>
          </p:nvSpPr>
          <p:spPr bwMode="auto">
            <a:xfrm>
              <a:off x="2218" y="2832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length</a:t>
              </a:r>
              <a:endParaRPr lang="en-US"/>
            </a:p>
          </p:txBody>
        </p:sp>
        <p:sp>
          <p:nvSpPr>
            <p:cNvPr id="4106" name="Rectangle 13"/>
            <p:cNvSpPr>
              <a:spLocks noChangeArrowheads="1"/>
            </p:cNvSpPr>
            <p:nvPr/>
          </p:nvSpPr>
          <p:spPr bwMode="auto">
            <a:xfrm>
              <a:off x="941" y="3024"/>
              <a:ext cx="227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4107" name="Rectangle 14"/>
            <p:cNvSpPr>
              <a:spLocks noChangeArrowheads="1"/>
            </p:cNvSpPr>
            <p:nvPr/>
          </p:nvSpPr>
          <p:spPr bwMode="auto">
            <a:xfrm>
              <a:off x="2818" y="283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108" name="Rectangle 17"/>
            <p:cNvSpPr>
              <a:spLocks noChangeArrowheads="1"/>
            </p:cNvSpPr>
            <p:nvPr/>
          </p:nvSpPr>
          <p:spPr bwMode="auto">
            <a:xfrm>
              <a:off x="3660" y="2784"/>
              <a:ext cx="81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4109" name="Rectangle 20"/>
            <p:cNvSpPr>
              <a:spLocks noChangeArrowheads="1"/>
            </p:cNvSpPr>
            <p:nvPr/>
          </p:nvSpPr>
          <p:spPr bwMode="auto">
            <a:xfrm>
              <a:off x="3293" y="283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110" name="Rectangle 21"/>
            <p:cNvSpPr>
              <a:spLocks noChangeArrowheads="1"/>
            </p:cNvSpPr>
            <p:nvPr/>
          </p:nvSpPr>
          <p:spPr bwMode="auto">
            <a:xfrm>
              <a:off x="4229" y="2808"/>
              <a:ext cx="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r>
                <a:rPr lang="en-US">
                  <a:solidFill>
                    <a:srgbClr val="000000"/>
                  </a:solidFill>
                </a:rPr>
                <a:t>–2</a:t>
              </a:r>
            </a:p>
          </p:txBody>
        </p:sp>
        <p:sp>
          <p:nvSpPr>
            <p:cNvPr id="4111" name="Rectangle 23"/>
            <p:cNvSpPr>
              <a:spLocks noChangeArrowheads="1"/>
            </p:cNvSpPr>
            <p:nvPr/>
          </p:nvSpPr>
          <p:spPr bwMode="auto">
            <a:xfrm>
              <a:off x="845" y="302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i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4112" name="Rectangle 24"/>
            <p:cNvSpPr>
              <a:spLocks noChangeArrowheads="1"/>
            </p:cNvSpPr>
            <p:nvPr/>
          </p:nvSpPr>
          <p:spPr bwMode="auto">
            <a:xfrm>
              <a:off x="2602" y="302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4113" name="Rectangle 25"/>
            <p:cNvSpPr>
              <a:spLocks noChangeArrowheads="1"/>
            </p:cNvSpPr>
            <p:nvPr/>
          </p:nvSpPr>
          <p:spPr bwMode="auto">
            <a:xfrm>
              <a:off x="3082" y="302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4114" name="Rectangle 26"/>
            <p:cNvSpPr>
              <a:spLocks noChangeArrowheads="1"/>
            </p:cNvSpPr>
            <p:nvPr/>
          </p:nvSpPr>
          <p:spPr bwMode="auto">
            <a:xfrm>
              <a:off x="4061" y="302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4115" name="Rectangle 27"/>
            <p:cNvSpPr>
              <a:spLocks noChangeArrowheads="1"/>
            </p:cNvSpPr>
            <p:nvPr/>
          </p:nvSpPr>
          <p:spPr bwMode="auto">
            <a:xfrm>
              <a:off x="4541" y="302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4116" name="Rectangle 29"/>
            <p:cNvSpPr>
              <a:spLocks noChangeArrowheads="1"/>
            </p:cNvSpPr>
            <p:nvPr/>
          </p:nvSpPr>
          <p:spPr bwMode="auto">
            <a:xfrm>
              <a:off x="2122" y="302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 i="1"/>
                <a:t>n</a:t>
              </a:r>
              <a:endParaRPr lang="en-US" sz="2000"/>
            </a:p>
          </p:txBody>
        </p:sp>
        <p:sp>
          <p:nvSpPr>
            <p:cNvPr id="4117" name="Rectangle 30"/>
            <p:cNvSpPr>
              <a:spLocks noChangeArrowheads="1"/>
            </p:cNvSpPr>
            <p:nvPr/>
          </p:nvSpPr>
          <p:spPr bwMode="auto">
            <a:xfrm>
              <a:off x="1642" y="302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 i="1"/>
                <a:t>T</a:t>
              </a:r>
              <a:r>
                <a:rPr lang="en-US" sz="2000">
                  <a:latin typeface="Courier New" panose="02070309020205020404" pitchFamily="49" charset="0"/>
                </a:rPr>
                <a:t>[]</a:t>
              </a:r>
            </a:p>
          </p:txBody>
        </p:sp>
        <p:sp>
          <p:nvSpPr>
            <p:cNvPr id="4118" name="Rectangle 31"/>
            <p:cNvSpPr>
              <a:spLocks noChangeArrowheads="1"/>
            </p:cNvSpPr>
            <p:nvPr/>
          </p:nvSpPr>
          <p:spPr bwMode="auto">
            <a:xfrm>
              <a:off x="1642" y="2832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class tag</a:t>
              </a:r>
              <a:endParaRPr lang="en-US"/>
            </a:p>
          </p:txBody>
        </p:sp>
        <p:sp>
          <p:nvSpPr>
            <p:cNvPr id="4119" name="Line 32"/>
            <p:cNvSpPr>
              <a:spLocks noChangeShapeType="1"/>
            </p:cNvSpPr>
            <p:nvPr/>
          </p:nvSpPr>
          <p:spPr bwMode="auto">
            <a:xfrm>
              <a:off x="1069" y="3120"/>
              <a:ext cx="5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IE"/>
            </a:p>
          </p:txBody>
        </p:sp>
        <p:sp>
          <p:nvSpPr>
            <p:cNvPr id="4120" name="Rectangle 61"/>
            <p:cNvSpPr>
              <a:spLocks noChangeArrowheads="1"/>
            </p:cNvSpPr>
            <p:nvPr/>
          </p:nvSpPr>
          <p:spPr bwMode="auto">
            <a:xfrm>
              <a:off x="3581" y="302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4121" name="Freeform 62"/>
            <p:cNvSpPr>
              <a:spLocks/>
            </p:cNvSpPr>
            <p:nvPr/>
          </p:nvSpPr>
          <p:spPr bwMode="auto">
            <a:xfrm>
              <a:off x="3744" y="2976"/>
              <a:ext cx="192" cy="336"/>
            </a:xfrm>
            <a:custGeom>
              <a:avLst/>
              <a:gdLst>
                <a:gd name="T0" fmla="*/ 96 w 192"/>
                <a:gd name="T1" fmla="*/ 0 h 336"/>
                <a:gd name="T2" fmla="*/ 192 w 192"/>
                <a:gd name="T3" fmla="*/ 0 h 336"/>
                <a:gd name="T4" fmla="*/ 96 w 192"/>
                <a:gd name="T5" fmla="*/ 336 h 336"/>
                <a:gd name="T6" fmla="*/ 0 w 192"/>
                <a:gd name="T7" fmla="*/ 336 h 336"/>
                <a:gd name="T8" fmla="*/ 96 w 19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36"/>
                <a:gd name="T17" fmla="*/ 192 w 19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36">
                  <a:moveTo>
                    <a:pt x="96" y="0"/>
                  </a:moveTo>
                  <a:lnTo>
                    <a:pt x="192" y="0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54000" rIns="54000"/>
            <a:lstStyle/>
            <a:p>
              <a:endParaRPr lang="en-IE"/>
            </a:p>
          </p:txBody>
        </p:sp>
      </p:grpSp>
      <p:sp>
        <p:nvSpPr>
          <p:cNvPr id="4103" name="Line 6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 build="p" autoUpdateAnimBg="0"/>
      <p:bldP spid="10551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B01502-0856-4DB5-9E1D-DF81AA295194}" type="slidenum">
              <a:rPr lang="en-US">
                <a:solidFill>
                  <a:schemeClr val="hlink"/>
                </a:solidFill>
              </a:rPr>
              <a:pPr/>
              <a:t>5</a:t>
            </a:fld>
            <a:endParaRPr lang="en-US">
              <a:solidFill>
                <a:schemeClr val="hlink"/>
              </a:solidFill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Example: Java primitive array</a:t>
            </a:r>
          </a:p>
        </p:txBody>
      </p:sp>
      <p:sp>
        <p:nvSpPr>
          <p:cNvPr id="1075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62000" algn="l"/>
              </a:tabLst>
            </a:pPr>
            <a:r>
              <a:rPr lang="en-US" smtClean="0"/>
              <a:t>Code to create, initialize, and inspect an array of integers:</a:t>
            </a:r>
          </a:p>
          <a:p>
            <a:pPr>
              <a:buFontTx/>
              <a:buNone/>
              <a:tabLst>
                <a:tab pos="762000" algn="l"/>
              </a:tabLst>
            </a:pPr>
            <a:r>
              <a:rPr lang="en-US" smtClean="0">
                <a:latin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</a:rPr>
              <a:t>int</a:t>
            </a:r>
            <a:r>
              <a:rPr lang="en-US" sz="2000" smtClean="0">
                <a:latin typeface="Courier New" panose="02070309020205020404" pitchFamily="49" charset="0"/>
              </a:rPr>
              <a:t>[] primes = {2, 3, 5, 7, 11, 13};</a:t>
            </a:r>
            <a:br>
              <a:rPr lang="en-US" sz="2000" smtClean="0">
                <a:latin typeface="Courier New" panose="02070309020205020404" pitchFamily="49" charset="0"/>
              </a:rPr>
            </a:br>
            <a:r>
              <a:rPr lang="en-US" sz="2000" b="1" smtClean="0">
                <a:latin typeface="Courier New" panose="02070309020205020404" pitchFamily="49" charset="0"/>
              </a:rPr>
              <a:t>for</a:t>
            </a:r>
            <a:r>
              <a:rPr lang="en-US" sz="2000" smtClean="0">
                <a:latin typeface="Courier New" panose="02070309020205020404" pitchFamily="49" charset="0"/>
              </a:rPr>
              <a:t> (</a:t>
            </a:r>
            <a:r>
              <a:rPr lang="en-US" sz="2000" b="1" smtClean="0">
                <a:latin typeface="Courier New" panose="02070309020205020404" pitchFamily="49" charset="0"/>
              </a:rPr>
              <a:t>int</a:t>
            </a:r>
            <a:r>
              <a:rPr lang="en-US" sz="2000" smtClean="0">
                <a:latin typeface="Courier New" panose="02070309020205020404" pitchFamily="49" charset="0"/>
              </a:rPr>
              <a:t> i = 0; i &lt; primes.length; i++)</a:t>
            </a:r>
            <a:br>
              <a:rPr lang="en-US" sz="2000" smtClean="0">
                <a:latin typeface="Courier New" panose="02070309020205020404" pitchFamily="49" charset="0"/>
              </a:rPr>
            </a:br>
            <a:r>
              <a:rPr lang="en-US" sz="2000" smtClean="0">
                <a:latin typeface="Courier New" panose="02070309020205020404" pitchFamily="49" charset="0"/>
              </a:rPr>
              <a:t>	System.out.println(primes[i]);</a:t>
            </a:r>
            <a:endParaRPr lang="en-US" sz="2000" smtClean="0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914400" y="3403600"/>
            <a:ext cx="7548563" cy="1147763"/>
            <a:chOff x="707" y="2144"/>
            <a:chExt cx="4755" cy="723"/>
          </a:xfrm>
        </p:grpSpPr>
        <p:sp>
          <p:nvSpPr>
            <p:cNvPr id="5127" name="Rectangle 38"/>
            <p:cNvSpPr>
              <a:spLocks noChangeArrowheads="1"/>
            </p:cNvSpPr>
            <p:nvPr/>
          </p:nvSpPr>
          <p:spPr bwMode="auto">
            <a:xfrm>
              <a:off x="1312" y="2144"/>
              <a:ext cx="227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5128" name="Rectangle 39"/>
            <p:cNvSpPr>
              <a:spLocks noChangeArrowheads="1"/>
            </p:cNvSpPr>
            <p:nvPr/>
          </p:nvSpPr>
          <p:spPr bwMode="auto">
            <a:xfrm>
              <a:off x="707" y="2179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  <a:latin typeface="Courier New" panose="02070309020205020404" pitchFamily="49" charset="0"/>
                </a:rPr>
                <a:t>primes</a:t>
              </a:r>
              <a:endParaRPr lang="en-US" sz="2000"/>
            </a:p>
          </p:txBody>
        </p:sp>
        <p:sp>
          <p:nvSpPr>
            <p:cNvPr id="5129" name="Rectangle 41"/>
            <p:cNvSpPr>
              <a:spLocks noChangeArrowheads="1"/>
            </p:cNvSpPr>
            <p:nvPr/>
          </p:nvSpPr>
          <p:spPr bwMode="auto">
            <a:xfrm>
              <a:off x="5179" y="244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130" name="Rectangle 42"/>
            <p:cNvSpPr>
              <a:spLocks noChangeArrowheads="1"/>
            </p:cNvSpPr>
            <p:nvPr/>
          </p:nvSpPr>
          <p:spPr bwMode="auto">
            <a:xfrm>
              <a:off x="2160" y="2448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length</a:t>
              </a:r>
              <a:endParaRPr lang="en-US" sz="2400"/>
            </a:p>
          </p:txBody>
        </p:sp>
        <p:sp>
          <p:nvSpPr>
            <p:cNvPr id="5131" name="Rectangle 43"/>
            <p:cNvSpPr>
              <a:spLocks noChangeArrowheads="1"/>
            </p:cNvSpPr>
            <p:nvPr/>
          </p:nvSpPr>
          <p:spPr bwMode="auto">
            <a:xfrm>
              <a:off x="2760" y="244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132" name="Rectangle 44"/>
            <p:cNvSpPr>
              <a:spLocks noChangeArrowheads="1"/>
            </p:cNvSpPr>
            <p:nvPr/>
          </p:nvSpPr>
          <p:spPr bwMode="auto">
            <a:xfrm>
              <a:off x="3602" y="2415"/>
              <a:ext cx="81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5133" name="Rectangle 45"/>
            <p:cNvSpPr>
              <a:spLocks noChangeArrowheads="1"/>
            </p:cNvSpPr>
            <p:nvPr/>
          </p:nvSpPr>
          <p:spPr bwMode="auto">
            <a:xfrm>
              <a:off x="3235" y="244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34" name="Rectangle 46"/>
            <p:cNvSpPr>
              <a:spLocks noChangeArrowheads="1"/>
            </p:cNvSpPr>
            <p:nvPr/>
          </p:nvSpPr>
          <p:spPr bwMode="auto">
            <a:xfrm>
              <a:off x="4699" y="244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135" name="Rectangle 47"/>
            <p:cNvSpPr>
              <a:spLocks noChangeArrowheads="1"/>
            </p:cNvSpPr>
            <p:nvPr/>
          </p:nvSpPr>
          <p:spPr bwMode="auto">
            <a:xfrm>
              <a:off x="2544" y="2640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36" name="Rectangle 48"/>
            <p:cNvSpPr>
              <a:spLocks noChangeArrowheads="1"/>
            </p:cNvSpPr>
            <p:nvPr/>
          </p:nvSpPr>
          <p:spPr bwMode="auto">
            <a:xfrm>
              <a:off x="3024" y="2640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137" name="Rectangle 49"/>
            <p:cNvSpPr>
              <a:spLocks noChangeArrowheads="1"/>
            </p:cNvSpPr>
            <p:nvPr/>
          </p:nvSpPr>
          <p:spPr bwMode="auto">
            <a:xfrm>
              <a:off x="4003" y="2640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138" name="Rectangle 50"/>
            <p:cNvSpPr>
              <a:spLocks noChangeArrowheads="1"/>
            </p:cNvSpPr>
            <p:nvPr/>
          </p:nvSpPr>
          <p:spPr bwMode="auto">
            <a:xfrm>
              <a:off x="4483" y="2640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5139" name="Rectangle 51"/>
            <p:cNvSpPr>
              <a:spLocks noChangeArrowheads="1"/>
            </p:cNvSpPr>
            <p:nvPr/>
          </p:nvSpPr>
          <p:spPr bwMode="auto">
            <a:xfrm>
              <a:off x="2064" y="2640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5140" name="Rectangle 52"/>
            <p:cNvSpPr>
              <a:spLocks noChangeArrowheads="1"/>
            </p:cNvSpPr>
            <p:nvPr/>
          </p:nvSpPr>
          <p:spPr bwMode="auto">
            <a:xfrm>
              <a:off x="1584" y="2640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600">
                  <a:latin typeface="Courier New" panose="02070309020205020404" pitchFamily="49" charset="0"/>
                </a:rPr>
                <a:t>int[]</a:t>
              </a:r>
            </a:p>
          </p:txBody>
        </p:sp>
        <p:sp>
          <p:nvSpPr>
            <p:cNvPr id="5141" name="Rectangle 53"/>
            <p:cNvSpPr>
              <a:spLocks noChangeArrowheads="1"/>
            </p:cNvSpPr>
            <p:nvPr/>
          </p:nvSpPr>
          <p:spPr bwMode="auto">
            <a:xfrm>
              <a:off x="1584" y="2448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class tag</a:t>
              </a:r>
              <a:endParaRPr lang="en-US" sz="2400"/>
            </a:p>
          </p:txBody>
        </p:sp>
        <p:sp>
          <p:nvSpPr>
            <p:cNvPr id="5142" name="Rectangle 54"/>
            <p:cNvSpPr>
              <a:spLocks noChangeArrowheads="1"/>
            </p:cNvSpPr>
            <p:nvPr/>
          </p:nvSpPr>
          <p:spPr bwMode="auto">
            <a:xfrm>
              <a:off x="3739" y="244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143" name="Rectangle 55"/>
            <p:cNvSpPr>
              <a:spLocks noChangeArrowheads="1"/>
            </p:cNvSpPr>
            <p:nvPr/>
          </p:nvSpPr>
          <p:spPr bwMode="auto">
            <a:xfrm>
              <a:off x="3523" y="2640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144" name="Rectangle 56"/>
            <p:cNvSpPr>
              <a:spLocks noChangeArrowheads="1"/>
            </p:cNvSpPr>
            <p:nvPr/>
          </p:nvSpPr>
          <p:spPr bwMode="auto">
            <a:xfrm>
              <a:off x="4963" y="2640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5145" name="Rectangle 57"/>
            <p:cNvSpPr>
              <a:spLocks noChangeArrowheads="1"/>
            </p:cNvSpPr>
            <p:nvPr/>
          </p:nvSpPr>
          <p:spPr bwMode="auto">
            <a:xfrm>
              <a:off x="4219" y="244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146" name="Freeform 58"/>
            <p:cNvSpPr>
              <a:spLocks/>
            </p:cNvSpPr>
            <p:nvPr/>
          </p:nvSpPr>
          <p:spPr bwMode="auto">
            <a:xfrm>
              <a:off x="1440" y="2256"/>
              <a:ext cx="144" cy="480"/>
            </a:xfrm>
            <a:custGeom>
              <a:avLst/>
              <a:gdLst>
                <a:gd name="T0" fmla="*/ 0 w 144"/>
                <a:gd name="T1" fmla="*/ 0 h 480"/>
                <a:gd name="T2" fmla="*/ 0 w 144"/>
                <a:gd name="T3" fmla="*/ 480 h 480"/>
                <a:gd name="T4" fmla="*/ 144 w 144"/>
                <a:gd name="T5" fmla="*/ 480 h 480"/>
                <a:gd name="T6" fmla="*/ 0 60000 65536"/>
                <a:gd name="T7" fmla="*/ 0 60000 65536"/>
                <a:gd name="T8" fmla="*/ 0 60000 65536"/>
                <a:gd name="T9" fmla="*/ 0 w 144"/>
                <a:gd name="T10" fmla="*/ 0 h 480"/>
                <a:gd name="T11" fmla="*/ 144 w 144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0">
                  <a:moveTo>
                    <a:pt x="0" y="0"/>
                  </a:moveTo>
                  <a:lnTo>
                    <a:pt x="0" y="480"/>
                  </a:lnTo>
                  <a:lnTo>
                    <a:pt x="144" y="4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endParaRPr lang="en-IE"/>
            </a:p>
          </p:txBody>
        </p:sp>
      </p:grp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2116DA-96C8-4525-9E5B-B215FE006972}" type="slidenum">
              <a:rPr lang="en-US">
                <a:solidFill>
                  <a:schemeClr val="hlink"/>
                </a:solidFill>
              </a:rPr>
              <a:pPr/>
              <a:t>6</a:t>
            </a:fld>
            <a:endParaRPr lang="en-US">
              <a:solidFill>
                <a:schemeClr val="hlink"/>
              </a:solidFill>
            </a:endParaRPr>
          </a:p>
        </p:txBody>
      </p:sp>
      <p:sp>
        <p:nvSpPr>
          <p:cNvPr id="6147" name="Rectangle 5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Example: Java object array </a:t>
            </a:r>
            <a:r>
              <a:rPr lang="en-US" i="1" smtClean="0"/>
              <a:t>(1)</a:t>
            </a:r>
          </a:p>
        </p:txBody>
      </p:sp>
      <p:sp>
        <p:nvSpPr>
          <p:cNvPr id="109623" name="Rectangle 5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Suppose that a </a:t>
            </a:r>
            <a:r>
              <a:rPr lang="en-US" smtClean="0">
                <a:latin typeface="Courier New" panose="02070309020205020404" pitchFamily="49" charset="0"/>
              </a:rPr>
              <a:t>Date</a:t>
            </a:r>
            <a:r>
              <a:rPr lang="en-US" smtClean="0"/>
              <a:t> object has fields </a:t>
            </a:r>
            <a:r>
              <a:rPr lang="en-US" smtClean="0">
                <a:latin typeface="Courier New" panose="02070309020205020404" pitchFamily="49" charset="0"/>
              </a:rPr>
              <a:t>y</a:t>
            </a:r>
            <a:r>
              <a:rPr lang="en-US" smtClean="0"/>
              <a:t>, </a:t>
            </a:r>
            <a:r>
              <a:rPr lang="en-US" smtClean="0">
                <a:latin typeface="Courier New" panose="02070309020205020404" pitchFamily="49" charset="0"/>
              </a:rPr>
              <a:t>m</a:t>
            </a:r>
            <a:r>
              <a:rPr lang="en-US" smtClean="0"/>
              <a:t>, </a:t>
            </a:r>
            <a:r>
              <a:rPr lang="en-US" smtClean="0">
                <a:latin typeface="Courier New" panose="02070309020205020404" pitchFamily="49" charset="0"/>
              </a:rPr>
              <a:t>d</a:t>
            </a:r>
            <a:r>
              <a:rPr lang="en-US" smtClean="0"/>
              <a:t>.</a:t>
            </a:r>
          </a:p>
          <a:p>
            <a:r>
              <a:rPr lang="en-US" smtClean="0"/>
              <a:t>Code to create an array of </a:t>
            </a:r>
            <a:r>
              <a:rPr lang="en-US" smtClean="0">
                <a:latin typeface="Courier New" panose="02070309020205020404" pitchFamily="49" charset="0"/>
              </a:rPr>
              <a:t>Date</a:t>
            </a:r>
            <a:r>
              <a:rPr lang="en-US" smtClean="0"/>
              <a:t> objects: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z="2000" smtClean="0">
                <a:latin typeface="Courier New" panose="02070309020205020404" pitchFamily="49" charset="0"/>
              </a:rPr>
              <a:t>Date[] hols = </a:t>
            </a:r>
            <a:r>
              <a:rPr lang="en-US" sz="2000" b="1" smtClean="0">
                <a:latin typeface="Courier New" panose="02070309020205020404" pitchFamily="49" charset="0"/>
              </a:rPr>
              <a:t>new</a:t>
            </a:r>
            <a:r>
              <a:rPr lang="en-US" sz="2000" smtClean="0">
                <a:latin typeface="Courier New" panose="02070309020205020404" pitchFamily="49" charset="0"/>
              </a:rPr>
              <a:t> Date[3];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1082675" y="3276600"/>
            <a:ext cx="5699125" cy="665163"/>
            <a:chOff x="682" y="2064"/>
            <a:chExt cx="3590" cy="419"/>
          </a:xfrm>
        </p:grpSpPr>
        <p:sp>
          <p:nvSpPr>
            <p:cNvPr id="6151" name="Rectangle 58"/>
            <p:cNvSpPr>
              <a:spLocks noChangeArrowheads="1"/>
            </p:cNvSpPr>
            <p:nvPr/>
          </p:nvSpPr>
          <p:spPr bwMode="auto">
            <a:xfrm>
              <a:off x="2410" y="2064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length</a:t>
              </a:r>
              <a:endParaRPr lang="en-US" sz="2400"/>
            </a:p>
          </p:txBody>
        </p:sp>
        <p:sp>
          <p:nvSpPr>
            <p:cNvPr id="6152" name="Rectangle 59"/>
            <p:cNvSpPr>
              <a:spLocks noChangeArrowheads="1"/>
            </p:cNvSpPr>
            <p:nvPr/>
          </p:nvSpPr>
          <p:spPr bwMode="auto">
            <a:xfrm>
              <a:off x="1133" y="2256"/>
              <a:ext cx="227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6153" name="Rectangle 60"/>
            <p:cNvSpPr>
              <a:spLocks noChangeArrowheads="1"/>
            </p:cNvSpPr>
            <p:nvPr/>
          </p:nvSpPr>
          <p:spPr bwMode="auto">
            <a:xfrm>
              <a:off x="2841" y="206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154" name="Rectangle 64"/>
            <p:cNvSpPr>
              <a:spLocks noChangeArrowheads="1"/>
            </p:cNvSpPr>
            <p:nvPr/>
          </p:nvSpPr>
          <p:spPr bwMode="auto">
            <a:xfrm>
              <a:off x="682" y="225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00"/>
                  </a:solidFill>
                  <a:latin typeface="Courier New" panose="02070309020205020404" pitchFamily="49" charset="0"/>
                </a:rPr>
                <a:t>hols</a:t>
              </a:r>
              <a:endParaRPr lang="en-US" sz="2000"/>
            </a:p>
          </p:txBody>
        </p:sp>
        <p:sp>
          <p:nvSpPr>
            <p:cNvPr id="6155" name="Rectangle 65"/>
            <p:cNvSpPr>
              <a:spLocks noChangeArrowheads="1"/>
            </p:cNvSpPr>
            <p:nvPr/>
          </p:nvSpPr>
          <p:spPr bwMode="auto">
            <a:xfrm>
              <a:off x="2794" y="2256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6156" name="Rectangle 66"/>
            <p:cNvSpPr>
              <a:spLocks noChangeArrowheads="1"/>
            </p:cNvSpPr>
            <p:nvPr/>
          </p:nvSpPr>
          <p:spPr bwMode="auto">
            <a:xfrm>
              <a:off x="3274" y="2256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6157" name="Rectangle 69"/>
            <p:cNvSpPr>
              <a:spLocks noChangeArrowheads="1"/>
            </p:cNvSpPr>
            <p:nvPr/>
          </p:nvSpPr>
          <p:spPr bwMode="auto">
            <a:xfrm>
              <a:off x="2314" y="2256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158" name="Rectangle 70"/>
            <p:cNvSpPr>
              <a:spLocks noChangeArrowheads="1"/>
            </p:cNvSpPr>
            <p:nvPr/>
          </p:nvSpPr>
          <p:spPr bwMode="auto">
            <a:xfrm>
              <a:off x="1805" y="2256"/>
              <a:ext cx="544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600">
                  <a:latin typeface="Courier New" panose="02070309020205020404" pitchFamily="49" charset="0"/>
                </a:rPr>
                <a:t>Date[]</a:t>
              </a:r>
              <a:endParaRPr lang="en-US" sz="2400">
                <a:latin typeface="Courier New" panose="02070309020205020404" pitchFamily="49" charset="0"/>
              </a:endParaRPr>
            </a:p>
          </p:txBody>
        </p:sp>
        <p:sp>
          <p:nvSpPr>
            <p:cNvPr id="6159" name="Rectangle 71"/>
            <p:cNvSpPr>
              <a:spLocks noChangeArrowheads="1"/>
            </p:cNvSpPr>
            <p:nvPr/>
          </p:nvSpPr>
          <p:spPr bwMode="auto">
            <a:xfrm>
              <a:off x="1834" y="2064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class tag</a:t>
              </a:r>
              <a:endParaRPr lang="en-US" sz="2400"/>
            </a:p>
          </p:txBody>
        </p:sp>
        <p:sp>
          <p:nvSpPr>
            <p:cNvPr id="6160" name="Line 72"/>
            <p:cNvSpPr>
              <a:spLocks noChangeShapeType="1"/>
            </p:cNvSpPr>
            <p:nvPr/>
          </p:nvSpPr>
          <p:spPr bwMode="auto">
            <a:xfrm flipV="1">
              <a:off x="1261" y="2352"/>
              <a:ext cx="54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IE"/>
            </a:p>
          </p:txBody>
        </p:sp>
        <p:sp>
          <p:nvSpPr>
            <p:cNvPr id="6161" name="Rectangle 74"/>
            <p:cNvSpPr>
              <a:spLocks noChangeArrowheads="1"/>
            </p:cNvSpPr>
            <p:nvPr/>
          </p:nvSpPr>
          <p:spPr bwMode="auto">
            <a:xfrm>
              <a:off x="3773" y="2256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6162" name="Line 82"/>
            <p:cNvSpPr>
              <a:spLocks noChangeShapeType="1"/>
            </p:cNvSpPr>
            <p:nvPr/>
          </p:nvSpPr>
          <p:spPr bwMode="auto">
            <a:xfrm flipV="1">
              <a:off x="3033" y="2352"/>
              <a:ext cx="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IE"/>
            </a:p>
          </p:txBody>
        </p:sp>
        <p:sp>
          <p:nvSpPr>
            <p:cNvPr id="6163" name="Line 83"/>
            <p:cNvSpPr>
              <a:spLocks noChangeShapeType="1"/>
            </p:cNvSpPr>
            <p:nvPr/>
          </p:nvSpPr>
          <p:spPr bwMode="auto">
            <a:xfrm flipV="1">
              <a:off x="3513" y="2352"/>
              <a:ext cx="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IE"/>
            </a:p>
          </p:txBody>
        </p:sp>
        <p:sp>
          <p:nvSpPr>
            <p:cNvPr id="6164" name="Line 84"/>
            <p:cNvSpPr>
              <a:spLocks noChangeShapeType="1"/>
            </p:cNvSpPr>
            <p:nvPr/>
          </p:nvSpPr>
          <p:spPr bwMode="auto">
            <a:xfrm flipV="1">
              <a:off x="3993" y="2352"/>
              <a:ext cx="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IE"/>
            </a:p>
          </p:txBody>
        </p:sp>
        <p:sp>
          <p:nvSpPr>
            <p:cNvPr id="6165" name="Rectangle 85"/>
            <p:cNvSpPr>
              <a:spLocks noChangeArrowheads="1"/>
            </p:cNvSpPr>
            <p:nvPr/>
          </p:nvSpPr>
          <p:spPr bwMode="auto">
            <a:xfrm>
              <a:off x="3321" y="206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66" name="Rectangle 86"/>
            <p:cNvSpPr>
              <a:spLocks noChangeArrowheads="1"/>
            </p:cNvSpPr>
            <p:nvPr/>
          </p:nvSpPr>
          <p:spPr bwMode="auto">
            <a:xfrm>
              <a:off x="3801" y="206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6150" name="Line 90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DA4B4E-ED22-4912-A120-29986805DC00}" type="slidenum">
              <a:rPr lang="en-US">
                <a:solidFill>
                  <a:schemeClr val="hlink"/>
                </a:solidFill>
              </a:rPr>
              <a:pPr/>
              <a:t>7</a:t>
            </a:fld>
            <a:endParaRPr lang="en-US">
              <a:solidFill>
                <a:schemeClr val="hlink"/>
              </a:solidFill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Example: Java object array </a:t>
            </a:r>
            <a:r>
              <a:rPr lang="en-US" i="1" smtClean="0"/>
              <a:t>(2)</a:t>
            </a:r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 to update the array of </a:t>
            </a:r>
            <a:r>
              <a:rPr lang="en-US" smtClean="0">
                <a:latin typeface="Courier New" panose="02070309020205020404" pitchFamily="49" charset="0"/>
              </a:rPr>
              <a:t>Date</a:t>
            </a:r>
            <a:r>
              <a:rPr lang="en-US" smtClean="0"/>
              <a:t> objects:</a:t>
            </a:r>
          </a:p>
          <a:p>
            <a:pPr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</a:rPr>
              <a:t>hols[0] = </a:t>
            </a:r>
            <a:r>
              <a:rPr lang="en-US" sz="2000" b="1" smtClean="0">
                <a:latin typeface="Courier New" panose="02070309020205020404" pitchFamily="49" charset="0"/>
              </a:rPr>
              <a:t>new</a:t>
            </a:r>
            <a:r>
              <a:rPr lang="en-US" sz="2000" smtClean="0">
                <a:latin typeface="Courier New" panose="02070309020205020404" pitchFamily="49" charset="0"/>
              </a:rPr>
              <a:t> Date(2002, 1, 1);</a:t>
            </a:r>
            <a:br>
              <a:rPr lang="en-US" sz="2000" smtClean="0">
                <a:latin typeface="Courier New" panose="02070309020205020404" pitchFamily="49" charset="0"/>
              </a:rPr>
            </a:br>
            <a:r>
              <a:rPr lang="en-US" sz="2000" smtClean="0">
                <a:latin typeface="Courier New" panose="02070309020205020404" pitchFamily="49" charset="0"/>
              </a:rPr>
              <a:t>hols[1] = </a:t>
            </a:r>
            <a:r>
              <a:rPr lang="en-US" sz="2000" b="1" smtClean="0">
                <a:latin typeface="Courier New" panose="02070309020205020404" pitchFamily="49" charset="0"/>
              </a:rPr>
              <a:t>new</a:t>
            </a:r>
            <a:r>
              <a:rPr lang="en-US" sz="2000" smtClean="0">
                <a:latin typeface="Courier New" panose="02070309020205020404" pitchFamily="49" charset="0"/>
              </a:rPr>
              <a:t> Date(2001, 5, 1);</a:t>
            </a:r>
            <a:br>
              <a:rPr lang="en-US" sz="2000" smtClean="0">
                <a:latin typeface="Courier New" panose="02070309020205020404" pitchFamily="49" charset="0"/>
              </a:rPr>
            </a:br>
            <a:r>
              <a:rPr lang="en-US" sz="2000" smtClean="0">
                <a:latin typeface="Courier New" panose="02070309020205020404" pitchFamily="49" charset="0"/>
              </a:rPr>
              <a:t>hols[2] = </a:t>
            </a:r>
            <a:r>
              <a:rPr lang="en-US" sz="2000" b="1" smtClean="0">
                <a:latin typeface="Courier New" panose="02070309020205020404" pitchFamily="49" charset="0"/>
              </a:rPr>
              <a:t>new</a:t>
            </a:r>
            <a:r>
              <a:rPr lang="en-US" sz="2000" smtClean="0">
                <a:latin typeface="Courier New" panose="02070309020205020404" pitchFamily="49" charset="0"/>
              </a:rPr>
              <a:t> Date(2001, 12, 25);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066800" y="3276600"/>
            <a:ext cx="7620000" cy="3027363"/>
            <a:chOff x="672" y="2064"/>
            <a:chExt cx="4800" cy="1907"/>
          </a:xfrm>
        </p:grpSpPr>
        <p:sp>
          <p:nvSpPr>
            <p:cNvPr id="7175" name="Rectangle 9"/>
            <p:cNvSpPr>
              <a:spLocks noChangeArrowheads="1"/>
            </p:cNvSpPr>
            <p:nvPr/>
          </p:nvSpPr>
          <p:spPr bwMode="auto">
            <a:xfrm>
              <a:off x="2333" y="206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length</a:t>
              </a:r>
              <a:endParaRPr lang="en-US" sz="2400"/>
            </a:p>
          </p:txBody>
        </p:sp>
        <p:sp>
          <p:nvSpPr>
            <p:cNvPr id="7176" name="Rectangle 10"/>
            <p:cNvSpPr>
              <a:spLocks noChangeArrowheads="1"/>
            </p:cNvSpPr>
            <p:nvPr/>
          </p:nvSpPr>
          <p:spPr bwMode="auto">
            <a:xfrm>
              <a:off x="1085" y="2256"/>
              <a:ext cx="227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E"/>
            </a:p>
          </p:txBody>
        </p:sp>
        <p:sp>
          <p:nvSpPr>
            <p:cNvPr id="7177" name="Rectangle 11"/>
            <p:cNvSpPr>
              <a:spLocks noChangeArrowheads="1"/>
            </p:cNvSpPr>
            <p:nvPr/>
          </p:nvSpPr>
          <p:spPr bwMode="auto">
            <a:xfrm>
              <a:off x="2784" y="206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178" name="Rectangle 12"/>
            <p:cNvSpPr>
              <a:spLocks noChangeArrowheads="1"/>
            </p:cNvSpPr>
            <p:nvPr/>
          </p:nvSpPr>
          <p:spPr bwMode="auto">
            <a:xfrm>
              <a:off x="3216" y="2064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9" name="Rectangle 13"/>
            <p:cNvSpPr>
              <a:spLocks noChangeArrowheads="1"/>
            </p:cNvSpPr>
            <p:nvPr/>
          </p:nvSpPr>
          <p:spPr bwMode="auto">
            <a:xfrm>
              <a:off x="672" y="225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00"/>
                  </a:solidFill>
                  <a:latin typeface="Courier New" panose="02070309020205020404" pitchFamily="49" charset="0"/>
                </a:rPr>
                <a:t>hols</a:t>
              </a:r>
              <a:endParaRPr lang="en-US" sz="2000"/>
            </a:p>
          </p:txBody>
        </p:sp>
        <p:sp>
          <p:nvSpPr>
            <p:cNvPr id="7180" name="Rectangle 14"/>
            <p:cNvSpPr>
              <a:spLocks noChangeArrowheads="1"/>
            </p:cNvSpPr>
            <p:nvPr/>
          </p:nvSpPr>
          <p:spPr bwMode="auto">
            <a:xfrm>
              <a:off x="2746" y="2256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181" name="Rectangle 15"/>
            <p:cNvSpPr>
              <a:spLocks noChangeArrowheads="1"/>
            </p:cNvSpPr>
            <p:nvPr/>
          </p:nvSpPr>
          <p:spPr bwMode="auto">
            <a:xfrm>
              <a:off x="3226" y="2256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182" name="Rectangle 16"/>
            <p:cNvSpPr>
              <a:spLocks noChangeArrowheads="1"/>
            </p:cNvSpPr>
            <p:nvPr/>
          </p:nvSpPr>
          <p:spPr bwMode="auto">
            <a:xfrm>
              <a:off x="2266" y="2256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7183" name="Rectangle 17"/>
            <p:cNvSpPr>
              <a:spLocks noChangeArrowheads="1"/>
            </p:cNvSpPr>
            <p:nvPr/>
          </p:nvSpPr>
          <p:spPr bwMode="auto">
            <a:xfrm>
              <a:off x="1757" y="2256"/>
              <a:ext cx="544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600">
                  <a:latin typeface="Courier New" panose="02070309020205020404" pitchFamily="49" charset="0"/>
                </a:rPr>
                <a:t>Date[]</a:t>
              </a:r>
              <a:endParaRPr lang="en-US" sz="2400">
                <a:latin typeface="Courier New" panose="02070309020205020404" pitchFamily="49" charset="0"/>
              </a:endParaRPr>
            </a:p>
          </p:txBody>
        </p:sp>
        <p:sp>
          <p:nvSpPr>
            <p:cNvPr id="7184" name="Rectangle 18"/>
            <p:cNvSpPr>
              <a:spLocks noChangeArrowheads="1"/>
            </p:cNvSpPr>
            <p:nvPr/>
          </p:nvSpPr>
          <p:spPr bwMode="auto">
            <a:xfrm>
              <a:off x="1757" y="2064"/>
              <a:ext cx="5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class tag</a:t>
              </a:r>
              <a:endParaRPr lang="en-US" sz="2400"/>
            </a:p>
          </p:txBody>
        </p:sp>
        <p:sp>
          <p:nvSpPr>
            <p:cNvPr id="7185" name="Line 19"/>
            <p:cNvSpPr>
              <a:spLocks noChangeShapeType="1"/>
            </p:cNvSpPr>
            <p:nvPr/>
          </p:nvSpPr>
          <p:spPr bwMode="auto">
            <a:xfrm flipV="1">
              <a:off x="1213" y="2367"/>
              <a:ext cx="54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IE"/>
            </a:p>
          </p:txBody>
        </p:sp>
        <p:sp>
          <p:nvSpPr>
            <p:cNvPr id="7186" name="Rectangle 20"/>
            <p:cNvSpPr>
              <a:spLocks noChangeArrowheads="1"/>
            </p:cNvSpPr>
            <p:nvPr/>
          </p:nvSpPr>
          <p:spPr bwMode="auto">
            <a:xfrm>
              <a:off x="3744" y="2064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87" name="Rectangle 21"/>
            <p:cNvSpPr>
              <a:spLocks noChangeArrowheads="1"/>
            </p:cNvSpPr>
            <p:nvPr/>
          </p:nvSpPr>
          <p:spPr bwMode="auto">
            <a:xfrm>
              <a:off x="3725" y="2256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188" name="Rectangle 46"/>
            <p:cNvSpPr>
              <a:spLocks noChangeArrowheads="1"/>
            </p:cNvSpPr>
            <p:nvPr/>
          </p:nvSpPr>
          <p:spPr bwMode="auto">
            <a:xfrm>
              <a:off x="3485" y="374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7189" name="Rectangle 47"/>
            <p:cNvSpPr>
              <a:spLocks noChangeArrowheads="1"/>
            </p:cNvSpPr>
            <p:nvPr/>
          </p:nvSpPr>
          <p:spPr bwMode="auto">
            <a:xfrm>
              <a:off x="3965" y="374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7190" name="Rectangle 48"/>
            <p:cNvSpPr>
              <a:spLocks noChangeArrowheads="1"/>
            </p:cNvSpPr>
            <p:nvPr/>
          </p:nvSpPr>
          <p:spPr bwMode="auto">
            <a:xfrm>
              <a:off x="3005" y="374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2002</a:t>
              </a:r>
            </a:p>
          </p:txBody>
        </p:sp>
        <p:sp>
          <p:nvSpPr>
            <p:cNvPr id="7191" name="Rectangle 49"/>
            <p:cNvSpPr>
              <a:spLocks noChangeArrowheads="1"/>
            </p:cNvSpPr>
            <p:nvPr/>
          </p:nvSpPr>
          <p:spPr bwMode="auto">
            <a:xfrm>
              <a:off x="2496" y="3744"/>
              <a:ext cx="544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600">
                  <a:latin typeface="Courier New" panose="02070309020205020404" pitchFamily="49" charset="0"/>
                </a:rPr>
                <a:t>Date</a:t>
              </a:r>
              <a:endParaRPr lang="en-US" sz="2400">
                <a:latin typeface="Courier New" panose="02070309020205020404" pitchFamily="49" charset="0"/>
              </a:endParaRPr>
            </a:p>
          </p:txBody>
        </p:sp>
        <p:sp>
          <p:nvSpPr>
            <p:cNvPr id="7192" name="Rectangle 55"/>
            <p:cNvSpPr>
              <a:spLocks noChangeArrowheads="1"/>
            </p:cNvSpPr>
            <p:nvPr/>
          </p:nvSpPr>
          <p:spPr bwMode="auto">
            <a:xfrm>
              <a:off x="4013" y="326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7193" name="Rectangle 56"/>
            <p:cNvSpPr>
              <a:spLocks noChangeArrowheads="1"/>
            </p:cNvSpPr>
            <p:nvPr/>
          </p:nvSpPr>
          <p:spPr bwMode="auto">
            <a:xfrm>
              <a:off x="4493" y="326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7194" name="Rectangle 57"/>
            <p:cNvSpPr>
              <a:spLocks noChangeArrowheads="1"/>
            </p:cNvSpPr>
            <p:nvPr/>
          </p:nvSpPr>
          <p:spPr bwMode="auto">
            <a:xfrm>
              <a:off x="3533" y="326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2001</a:t>
              </a:r>
            </a:p>
          </p:txBody>
        </p:sp>
        <p:sp>
          <p:nvSpPr>
            <p:cNvPr id="7195" name="Rectangle 58"/>
            <p:cNvSpPr>
              <a:spLocks noChangeArrowheads="1"/>
            </p:cNvSpPr>
            <p:nvPr/>
          </p:nvSpPr>
          <p:spPr bwMode="auto">
            <a:xfrm>
              <a:off x="3024" y="3264"/>
              <a:ext cx="544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600">
                  <a:latin typeface="Courier New" panose="02070309020205020404" pitchFamily="49" charset="0"/>
                </a:rPr>
                <a:t>Date</a:t>
              </a:r>
              <a:endParaRPr lang="en-US" sz="2400">
                <a:latin typeface="Courier New" panose="02070309020205020404" pitchFamily="49" charset="0"/>
              </a:endParaRPr>
            </a:p>
          </p:txBody>
        </p:sp>
        <p:sp>
          <p:nvSpPr>
            <p:cNvPr id="7196" name="Rectangle 61"/>
            <p:cNvSpPr>
              <a:spLocks noChangeArrowheads="1"/>
            </p:cNvSpPr>
            <p:nvPr/>
          </p:nvSpPr>
          <p:spPr bwMode="auto">
            <a:xfrm>
              <a:off x="4032" y="2592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y</a:t>
              </a:r>
              <a:endParaRPr lang="en-US" sz="2400"/>
            </a:p>
          </p:txBody>
        </p:sp>
        <p:sp>
          <p:nvSpPr>
            <p:cNvPr id="7197" name="Rectangle 62"/>
            <p:cNvSpPr>
              <a:spLocks noChangeArrowheads="1"/>
            </p:cNvSpPr>
            <p:nvPr/>
          </p:nvSpPr>
          <p:spPr bwMode="auto">
            <a:xfrm>
              <a:off x="4512" y="2592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98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99" name="Rectangle 64"/>
            <p:cNvSpPr>
              <a:spLocks noChangeArrowheads="1"/>
            </p:cNvSpPr>
            <p:nvPr/>
          </p:nvSpPr>
          <p:spPr bwMode="auto">
            <a:xfrm>
              <a:off x="4493" y="27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12</a:t>
              </a:r>
            </a:p>
          </p:txBody>
        </p:sp>
        <p:sp>
          <p:nvSpPr>
            <p:cNvPr id="7200" name="Rectangle 65"/>
            <p:cNvSpPr>
              <a:spLocks noChangeArrowheads="1"/>
            </p:cNvSpPr>
            <p:nvPr/>
          </p:nvSpPr>
          <p:spPr bwMode="auto">
            <a:xfrm>
              <a:off x="4973" y="27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25</a:t>
              </a:r>
            </a:p>
          </p:txBody>
        </p:sp>
        <p:sp>
          <p:nvSpPr>
            <p:cNvPr id="7201" name="Rectangle 66"/>
            <p:cNvSpPr>
              <a:spLocks noChangeArrowheads="1"/>
            </p:cNvSpPr>
            <p:nvPr/>
          </p:nvSpPr>
          <p:spPr bwMode="auto">
            <a:xfrm>
              <a:off x="4013" y="2784"/>
              <a:ext cx="499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/>
                <a:t>2001</a:t>
              </a:r>
            </a:p>
          </p:txBody>
        </p:sp>
        <p:sp>
          <p:nvSpPr>
            <p:cNvPr id="7202" name="Rectangle 67"/>
            <p:cNvSpPr>
              <a:spLocks noChangeArrowheads="1"/>
            </p:cNvSpPr>
            <p:nvPr/>
          </p:nvSpPr>
          <p:spPr bwMode="auto">
            <a:xfrm>
              <a:off x="3504" y="2784"/>
              <a:ext cx="544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600">
                  <a:latin typeface="Courier New" panose="02070309020205020404" pitchFamily="49" charset="0"/>
                </a:rPr>
                <a:t>Date</a:t>
              </a:r>
              <a:endParaRPr lang="en-US" sz="2400">
                <a:latin typeface="Courier New" panose="02070309020205020404" pitchFamily="49" charset="0"/>
              </a:endParaRPr>
            </a:p>
          </p:txBody>
        </p:sp>
        <p:sp>
          <p:nvSpPr>
            <p:cNvPr id="7203" name="Rectangle 82"/>
            <p:cNvSpPr>
              <a:spLocks noChangeArrowheads="1"/>
            </p:cNvSpPr>
            <p:nvPr/>
          </p:nvSpPr>
          <p:spPr bwMode="auto">
            <a:xfrm>
              <a:off x="3523" y="309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y</a:t>
              </a:r>
              <a:endParaRPr lang="en-US" sz="2400"/>
            </a:p>
          </p:txBody>
        </p:sp>
        <p:sp>
          <p:nvSpPr>
            <p:cNvPr id="7204" name="Rectangle 83"/>
            <p:cNvSpPr>
              <a:spLocks noChangeArrowheads="1"/>
            </p:cNvSpPr>
            <p:nvPr/>
          </p:nvSpPr>
          <p:spPr bwMode="auto">
            <a:xfrm>
              <a:off x="4003" y="309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05" name="Rectangle 84"/>
            <p:cNvSpPr>
              <a:spLocks noChangeArrowheads="1"/>
            </p:cNvSpPr>
            <p:nvPr/>
          </p:nvSpPr>
          <p:spPr bwMode="auto">
            <a:xfrm>
              <a:off x="4483" y="309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06" name="Rectangle 85"/>
            <p:cNvSpPr>
              <a:spLocks noChangeArrowheads="1"/>
            </p:cNvSpPr>
            <p:nvPr/>
          </p:nvSpPr>
          <p:spPr bwMode="auto">
            <a:xfrm>
              <a:off x="3024" y="3091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class tag</a:t>
              </a:r>
              <a:endParaRPr lang="en-US" sz="2400"/>
            </a:p>
          </p:txBody>
        </p:sp>
        <p:sp>
          <p:nvSpPr>
            <p:cNvPr id="7207" name="Rectangle 86"/>
            <p:cNvSpPr>
              <a:spLocks noChangeArrowheads="1"/>
            </p:cNvSpPr>
            <p:nvPr/>
          </p:nvSpPr>
          <p:spPr bwMode="auto">
            <a:xfrm>
              <a:off x="3024" y="3590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y</a:t>
              </a:r>
              <a:endParaRPr lang="en-US" sz="2400"/>
            </a:p>
          </p:txBody>
        </p:sp>
        <p:sp>
          <p:nvSpPr>
            <p:cNvPr id="7208" name="Rectangle 87"/>
            <p:cNvSpPr>
              <a:spLocks noChangeArrowheads="1"/>
            </p:cNvSpPr>
            <p:nvPr/>
          </p:nvSpPr>
          <p:spPr bwMode="auto">
            <a:xfrm>
              <a:off x="3504" y="3590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09" name="Rectangle 88"/>
            <p:cNvSpPr>
              <a:spLocks noChangeArrowheads="1"/>
            </p:cNvSpPr>
            <p:nvPr/>
          </p:nvSpPr>
          <p:spPr bwMode="auto">
            <a:xfrm>
              <a:off x="3984" y="3590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d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10" name="Rectangle 89"/>
            <p:cNvSpPr>
              <a:spLocks noChangeArrowheads="1"/>
            </p:cNvSpPr>
            <p:nvPr/>
          </p:nvSpPr>
          <p:spPr bwMode="auto">
            <a:xfrm>
              <a:off x="2525" y="3590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class tag</a:t>
              </a:r>
              <a:endParaRPr lang="en-US" sz="2400"/>
            </a:p>
          </p:txBody>
        </p:sp>
        <p:sp>
          <p:nvSpPr>
            <p:cNvPr id="7211" name="Freeform 91"/>
            <p:cNvSpPr>
              <a:spLocks/>
            </p:cNvSpPr>
            <p:nvPr/>
          </p:nvSpPr>
          <p:spPr bwMode="auto">
            <a:xfrm>
              <a:off x="3312" y="2352"/>
              <a:ext cx="672" cy="528"/>
            </a:xfrm>
            <a:custGeom>
              <a:avLst/>
              <a:gdLst>
                <a:gd name="T0" fmla="*/ 672 w 672"/>
                <a:gd name="T1" fmla="*/ 0 h 528"/>
                <a:gd name="T2" fmla="*/ 0 w 672"/>
                <a:gd name="T3" fmla="*/ 528 h 528"/>
                <a:gd name="T4" fmla="*/ 192 w 672"/>
                <a:gd name="T5" fmla="*/ 528 h 528"/>
                <a:gd name="T6" fmla="*/ 0 60000 65536"/>
                <a:gd name="T7" fmla="*/ 0 60000 65536"/>
                <a:gd name="T8" fmla="*/ 0 60000 65536"/>
                <a:gd name="T9" fmla="*/ 0 w 672"/>
                <a:gd name="T10" fmla="*/ 0 h 528"/>
                <a:gd name="T11" fmla="*/ 672 w 67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528">
                  <a:moveTo>
                    <a:pt x="672" y="0"/>
                  </a:moveTo>
                  <a:lnTo>
                    <a:pt x="0" y="528"/>
                  </a:lnTo>
                  <a:lnTo>
                    <a:pt x="192" y="52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endParaRPr lang="en-IE"/>
            </a:p>
          </p:txBody>
        </p:sp>
        <p:sp>
          <p:nvSpPr>
            <p:cNvPr id="7212" name="Freeform 92"/>
            <p:cNvSpPr>
              <a:spLocks/>
            </p:cNvSpPr>
            <p:nvPr/>
          </p:nvSpPr>
          <p:spPr bwMode="auto">
            <a:xfrm>
              <a:off x="2832" y="2352"/>
              <a:ext cx="624" cy="1008"/>
            </a:xfrm>
            <a:custGeom>
              <a:avLst/>
              <a:gdLst>
                <a:gd name="T0" fmla="*/ 624 w 624"/>
                <a:gd name="T1" fmla="*/ 0 h 1008"/>
                <a:gd name="T2" fmla="*/ 0 w 624"/>
                <a:gd name="T3" fmla="*/ 1008 h 1008"/>
                <a:gd name="T4" fmla="*/ 192 w 624"/>
                <a:gd name="T5" fmla="*/ 1008 h 1008"/>
                <a:gd name="T6" fmla="*/ 0 60000 65536"/>
                <a:gd name="T7" fmla="*/ 0 60000 65536"/>
                <a:gd name="T8" fmla="*/ 0 60000 65536"/>
                <a:gd name="T9" fmla="*/ 0 w 624"/>
                <a:gd name="T10" fmla="*/ 0 h 1008"/>
                <a:gd name="T11" fmla="*/ 624 w 624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1008">
                  <a:moveTo>
                    <a:pt x="624" y="0"/>
                  </a:moveTo>
                  <a:lnTo>
                    <a:pt x="0" y="1008"/>
                  </a:lnTo>
                  <a:lnTo>
                    <a:pt x="192" y="100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endParaRPr lang="en-IE"/>
            </a:p>
          </p:txBody>
        </p:sp>
        <p:sp>
          <p:nvSpPr>
            <p:cNvPr id="7213" name="Freeform 93"/>
            <p:cNvSpPr>
              <a:spLocks/>
            </p:cNvSpPr>
            <p:nvPr/>
          </p:nvSpPr>
          <p:spPr bwMode="auto">
            <a:xfrm>
              <a:off x="2304" y="2352"/>
              <a:ext cx="720" cy="1488"/>
            </a:xfrm>
            <a:custGeom>
              <a:avLst/>
              <a:gdLst>
                <a:gd name="T0" fmla="*/ 720 w 720"/>
                <a:gd name="T1" fmla="*/ 0 h 1488"/>
                <a:gd name="T2" fmla="*/ 0 w 720"/>
                <a:gd name="T3" fmla="*/ 1488 h 1488"/>
                <a:gd name="T4" fmla="*/ 192 w 720"/>
                <a:gd name="T5" fmla="*/ 1488 h 1488"/>
                <a:gd name="T6" fmla="*/ 0 60000 65536"/>
                <a:gd name="T7" fmla="*/ 0 60000 65536"/>
                <a:gd name="T8" fmla="*/ 0 60000 65536"/>
                <a:gd name="T9" fmla="*/ 0 w 720"/>
                <a:gd name="T10" fmla="*/ 0 h 1488"/>
                <a:gd name="T11" fmla="*/ 720 w 720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88">
                  <a:moveTo>
                    <a:pt x="720" y="0"/>
                  </a:moveTo>
                  <a:lnTo>
                    <a:pt x="0" y="1488"/>
                  </a:lnTo>
                  <a:lnTo>
                    <a:pt x="192" y="148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endParaRPr lang="en-IE"/>
            </a:p>
          </p:txBody>
        </p:sp>
        <p:sp>
          <p:nvSpPr>
            <p:cNvPr id="7214" name="Rectangle 68"/>
            <p:cNvSpPr>
              <a:spLocks noChangeArrowheads="1"/>
            </p:cNvSpPr>
            <p:nvPr/>
          </p:nvSpPr>
          <p:spPr bwMode="auto">
            <a:xfrm>
              <a:off x="3533" y="2592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00"/>
                  </a:solidFill>
                </a:rPr>
                <a:t>class tag</a:t>
              </a:r>
              <a:endParaRPr lang="en-US" sz="2400"/>
            </a:p>
          </p:txBody>
        </p:sp>
      </p:grpSp>
      <p:sp>
        <p:nvSpPr>
          <p:cNvPr id="7174" name="Line 9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24050"/>
            <a:ext cx="7772400" cy="3770313"/>
          </a:xfrm>
          <a:noFill/>
          <a:ln/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8"/>
          <p:cNvSpPr>
            <a:spLocks noGrp="1"/>
          </p:cNvSpPr>
          <p:nvPr>
            <p:ph type="title" idx="4294967295"/>
          </p:nvPr>
        </p:nvSpPr>
        <p:spPr>
          <a:xfrm>
            <a:off x="1752600" y="274638"/>
            <a:ext cx="7086600" cy="715962"/>
          </a:xfrm>
        </p:spPr>
        <p:txBody>
          <a:bodyPr/>
          <a:lstStyle/>
          <a:p>
            <a:pPr algn="l"/>
            <a:r>
              <a:rPr lang="en-US" smtClean="0"/>
              <a:t>Partially-Filled Arrays</a:t>
            </a:r>
          </a:p>
        </p:txBody>
      </p:sp>
      <p:sp>
        <p:nvSpPr>
          <p:cNvPr id="84995" name="Content Placeholder 9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10600" cy="5105400"/>
          </a:xfrm>
        </p:spPr>
        <p:txBody>
          <a:bodyPr/>
          <a:lstStyle/>
          <a:p>
            <a:r>
              <a:rPr lang="en-US" sz="2000" smtClean="0"/>
              <a:t>An array cannot change size at run time</a:t>
            </a:r>
          </a:p>
          <a:p>
            <a:pPr lvl="1">
              <a:spcBef>
                <a:spcPts val="200"/>
              </a:spcBef>
            </a:pPr>
            <a:r>
              <a:rPr lang="en-US" sz="1800" smtClean="0"/>
              <a:t>The programmer may need to guess at the maximum number of elements required</a:t>
            </a:r>
          </a:p>
          <a:p>
            <a:pPr lvl="1">
              <a:spcBef>
                <a:spcPts val="200"/>
              </a:spcBef>
            </a:pPr>
            <a:r>
              <a:rPr lang="en-US" sz="1800" smtClean="0"/>
              <a:t>It is a good idea to use a constant for the size chosen</a:t>
            </a:r>
          </a:p>
          <a:p>
            <a:pPr lvl="1">
              <a:spcBef>
                <a:spcPts val="200"/>
              </a:spcBef>
            </a:pPr>
            <a:r>
              <a:rPr lang="en-US" sz="1800" smtClean="0"/>
              <a:t>Use a variable to track how many elements are filled		</a:t>
            </a:r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3048000"/>
            <a:ext cx="5486400" cy="3276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final int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100;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double[] values = new double[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];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int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currentSize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Scanner in = new Scanner(System.in);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while (in.hasNextDouble())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if (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currentSize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&lt; </a:t>
            </a:r>
            <a:r>
              <a:rPr lang="en-US" kern="0" dirty="0" err="1">
                <a:latin typeface="Consolas" pitchFamily="49" charset="0"/>
                <a:ea typeface="ＭＳ Ｐゴシック" pitchFamily="34" charset="-128"/>
              </a:rPr>
              <a:t>values.length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values[</a:t>
            </a:r>
            <a:r>
              <a:rPr lang="en-US" kern="0" dirty="0" err="1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currentSize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] = in.nextDouble();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currentSize</a:t>
            </a: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itchFamily="34" charset="-128"/>
              </a:rPr>
              <a:t>}</a:t>
            </a:r>
            <a:endParaRPr lang="en-US" sz="2000" kern="0" dirty="0"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84997" name="TextBox 6"/>
          <p:cNvSpPr txBox="1">
            <a:spLocks noChangeArrowheads="1"/>
          </p:cNvSpPr>
          <p:nvPr/>
        </p:nvSpPr>
        <p:spPr bwMode="auto">
          <a:xfrm>
            <a:off x="5029200" y="4191000"/>
            <a:ext cx="38100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Maintain the number of elements filled using a variable (</a:t>
            </a:r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currentSize</a:t>
            </a:r>
            <a:r>
              <a:rPr 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 this example)</a:t>
            </a:r>
          </a:p>
        </p:txBody>
      </p:sp>
      <p:sp>
        <p:nvSpPr>
          <p:cNvPr id="84998" name="Footer Placeholder 1"/>
          <p:cNvSpPr txBox="1">
            <a:spLocks noGrp="1"/>
          </p:cNvSpPr>
          <p:nvPr/>
        </p:nvSpPr>
        <p:spPr bwMode="auto">
          <a:xfrm>
            <a:off x="381000" y="63246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sz="1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Copyright © 2013 by John Wiley &amp; Sons.  All rights reserved.</a:t>
            </a:r>
          </a:p>
        </p:txBody>
      </p:sp>
      <p:sp>
        <p:nvSpPr>
          <p:cNvPr id="84999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</a:t>
            </a:r>
            <a:fld id="{CAC347A8-300E-4F28-B707-DFCF43B2A833}" type="slidenum">
              <a:rPr 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/>
              <a:t>9</a:t>
            </a:fld>
            <a:endParaRPr 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2002">
  <a:themeElements>
    <a:clrScheme name="">
      <a:dk1>
        <a:srgbClr val="000000"/>
      </a:dk1>
      <a:lt1>
        <a:srgbClr val="FFFFCC"/>
      </a:lt1>
      <a:dk2>
        <a:srgbClr val="008000"/>
      </a:dk2>
      <a:lt2>
        <a:srgbClr val="666633"/>
      </a:lt2>
      <a:accent1>
        <a:srgbClr val="FF9900"/>
      </a:accent1>
      <a:accent2>
        <a:srgbClr val="800000"/>
      </a:accent2>
      <a:accent3>
        <a:srgbClr val="FFFFE2"/>
      </a:accent3>
      <a:accent4>
        <a:srgbClr val="000000"/>
      </a:accent4>
      <a:accent5>
        <a:srgbClr val="FFCAAA"/>
      </a:accent5>
      <a:accent6>
        <a:srgbClr val="730000"/>
      </a:accent6>
      <a:hlink>
        <a:srgbClr val="3333FF"/>
      </a:hlink>
      <a:folHlink>
        <a:srgbClr val="FFCC66"/>
      </a:folHlink>
    </a:clrScheme>
    <a:fontScheme name="cm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m20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20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20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20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E98ACA0786442B9A842D821BF3AA8" ma:contentTypeVersion="6" ma:contentTypeDescription="Create a new document." ma:contentTypeScope="" ma:versionID="41820cfb6b2ca4a08a020e90c898299c">
  <xsd:schema xmlns:xsd="http://www.w3.org/2001/XMLSchema" xmlns:xs="http://www.w3.org/2001/XMLSchema" xmlns:p="http://schemas.microsoft.com/office/2006/metadata/properties" xmlns:ns2="fcaee3ee-a4cf-44d1-acca-7d1703ccbc00" xmlns:ns3="277fc96a-96a1-4141-9cc3-243d06c23e49" targetNamespace="http://schemas.microsoft.com/office/2006/metadata/properties" ma:root="true" ma:fieldsID="9f2670ec9f963529a1acf59ea0639d8b" ns2:_="" ns3:_="">
    <xsd:import namespace="fcaee3ee-a4cf-44d1-acca-7d1703ccbc00"/>
    <xsd:import namespace="277fc96a-96a1-4141-9cc3-243d06c23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e3ee-a4cf-44d1-acca-7d1703ccb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fc96a-96a1-4141-9cc3-243d06c23e4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4F2C7-5B33-4D39-9FAB-AFC6110F476C}"/>
</file>

<file path=customXml/itemProps2.xml><?xml version="1.0" encoding="utf-8"?>
<ds:datastoreItem xmlns:ds="http://schemas.openxmlformats.org/officeDocument/2006/customXml" ds:itemID="{34CC7B94-F2FF-4CE9-AFE5-449ECF53541E}"/>
</file>

<file path=customXml/itemProps3.xml><?xml version="1.0" encoding="utf-8"?>
<ds:datastoreItem xmlns:ds="http://schemas.openxmlformats.org/officeDocument/2006/customXml" ds:itemID="{0D24F864-C268-4BE7-A0EB-1BA8CD79E740}"/>
</file>

<file path=docProps/app.xml><?xml version="1.0" encoding="utf-8"?>
<Properties xmlns="http://schemas.openxmlformats.org/officeDocument/2006/extended-properties" xmlns:vt="http://schemas.openxmlformats.org/officeDocument/2006/docPropsVTypes">
  <Template>H:\Courses\Stage-2\CM2002\lectures\cm2002.pot</Template>
  <TotalTime>12038</TotalTime>
  <Words>1311</Words>
  <Application>Microsoft Office PowerPoint</Application>
  <PresentationFormat>On-screen Show (4:3)</PresentationFormat>
  <Paragraphs>281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ＭＳ Ｐゴシック</vt:lpstr>
      <vt:lpstr>Arial</vt:lpstr>
      <vt:lpstr>Consolas</vt:lpstr>
      <vt:lpstr>Courier</vt:lpstr>
      <vt:lpstr>Courier New</vt:lpstr>
      <vt:lpstr>Times New Roman</vt:lpstr>
      <vt:lpstr>Wingdings</vt:lpstr>
      <vt:lpstr>cm2002</vt:lpstr>
      <vt:lpstr>PowerPoint Presentation</vt:lpstr>
      <vt:lpstr>Properties of arrays in general </vt:lpstr>
      <vt:lpstr>Properties of arrays in general (ctd)</vt:lpstr>
      <vt:lpstr>Properties of arrays in Java</vt:lpstr>
      <vt:lpstr>Example: Java primitive array</vt:lpstr>
      <vt:lpstr>Example: Java object array (1)</vt:lpstr>
      <vt:lpstr>Example: Java object array (2)</vt:lpstr>
      <vt:lpstr>PowerPoint Presentation</vt:lpstr>
      <vt:lpstr>Partially-Filled Arrays</vt:lpstr>
      <vt:lpstr>Walking a Partially Filled Array</vt:lpstr>
      <vt:lpstr>Common Array Algorithms</vt:lpstr>
      <vt:lpstr>Common Algorithms 1 and 2:</vt:lpstr>
      <vt:lpstr>Common Algorithms 3:</vt:lpstr>
      <vt:lpstr>Common Algorithms 4a:</vt:lpstr>
      <vt:lpstr>Common Algorithms 4b:</vt:lpstr>
      <vt:lpstr>Common Algorithms 5:</vt:lpstr>
      <vt:lpstr>Common Algorithms 6:</vt:lpstr>
      <vt:lpstr>PowerPoint Presentation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Formalizing the Dynamic Semantics of Java</dc:title>
  <dc:creator>Watt</dc:creator>
  <cp:lastModifiedBy>CathrynC</cp:lastModifiedBy>
  <cp:revision>327</cp:revision>
  <cp:lastPrinted>2015-02-02T15:06:27Z</cp:lastPrinted>
  <dcterms:created xsi:type="dcterms:W3CDTF">2000-05-02T12:16:58Z</dcterms:created>
  <dcterms:modified xsi:type="dcterms:W3CDTF">2021-02-25T17:08:31Z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0x0101003B4E98ACA0786442B9A842D821BF3AA8</vt:lpwstr>
  </property>
</Properties>
</file>