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5" r:id="rId9"/>
    <p:sldId id="266"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5943" autoAdjust="0"/>
  </p:normalViewPr>
  <p:slideViewPr>
    <p:cSldViewPr snapToGrid="0">
      <p:cViewPr varScale="1">
        <p:scale>
          <a:sx n="87" d="100"/>
          <a:sy n="87" d="100"/>
        </p:scale>
        <p:origin x="15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7464A-65C2-45A0-B5F3-8F07F8E10A88}" type="datetimeFigureOut">
              <a:rPr lang="en-IE" smtClean="0"/>
              <a:t>04/04/2022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685DF-A8DA-451E-B79F-AD090C209D4E}" type="slidenum">
              <a:rPr lang="en-IE" smtClean="0"/>
              <a:t>‹#›</a:t>
            </a:fld>
            <a:endParaRPr lang="en-IE"/>
          </a:p>
        </p:txBody>
      </p:sp>
    </p:spTree>
    <p:extLst>
      <p:ext uri="{BB962C8B-B14F-4D97-AF65-F5344CB8AC3E}">
        <p14:creationId xmlns:p14="http://schemas.microsoft.com/office/powerpoint/2010/main" val="2040675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oracle.com/javase/8/docs/api/java/lang/Object.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oracle.com/javase/8/docs/api/java/lang/Comparable.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Arrays class there is also a method that will sort a partial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public static void sort(</a:t>
            </a:r>
            <a:r>
              <a:rPr lang="en-IE" sz="1200" u="none" strike="noStrike" kern="1200" dirty="0">
                <a:solidFill>
                  <a:schemeClr val="tx1"/>
                </a:solidFill>
                <a:effectLst/>
                <a:latin typeface="+mn-lt"/>
                <a:ea typeface="+mn-ea"/>
                <a:cs typeface="+mn-cs"/>
                <a:hlinkClick r:id="rId3" tooltip="class in java.lang"/>
              </a:rPr>
              <a:t>Object</a:t>
            </a:r>
            <a:r>
              <a:rPr lang="en-IE" dirty="0"/>
              <a:t>[] a, </a:t>
            </a:r>
            <a:r>
              <a:rPr lang="en-IE" dirty="0" err="1"/>
              <a:t>int</a:t>
            </a:r>
            <a:r>
              <a:rPr lang="en-IE" dirty="0"/>
              <a:t> </a:t>
            </a:r>
            <a:r>
              <a:rPr lang="en-IE" dirty="0" err="1"/>
              <a:t>fromIndex</a:t>
            </a:r>
            <a:r>
              <a:rPr lang="en-IE" dirty="0"/>
              <a:t>, </a:t>
            </a:r>
            <a:r>
              <a:rPr lang="en-IE" dirty="0" err="1"/>
              <a:t>int</a:t>
            </a:r>
            <a:r>
              <a:rPr lang="en-IE" dirty="0"/>
              <a:t> </a:t>
            </a:r>
            <a:r>
              <a:rPr lang="en-IE" dirty="0" err="1"/>
              <a:t>toIndex</a:t>
            </a:r>
            <a:r>
              <a:rPr lang="en-I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i="0" kern="1200" dirty="0">
                <a:solidFill>
                  <a:schemeClr val="tx1"/>
                </a:solidFill>
                <a:effectLst/>
                <a:latin typeface="+mn-lt"/>
                <a:ea typeface="+mn-ea"/>
                <a:cs typeface="+mn-cs"/>
              </a:rPr>
              <a:t>Sorts the specified range of the specified array of objects into ascending order, according to the </a:t>
            </a:r>
            <a:r>
              <a:rPr lang="en-IE" sz="1200" b="0" i="0" u="none" strike="noStrike" kern="1200" dirty="0">
                <a:solidFill>
                  <a:schemeClr val="tx1"/>
                </a:solidFill>
                <a:effectLst/>
                <a:latin typeface="+mn-lt"/>
                <a:ea typeface="+mn-ea"/>
                <a:cs typeface="+mn-cs"/>
                <a:hlinkClick r:id="rId4" tooltip="interface in java.lang"/>
              </a:rPr>
              <a:t>natural ordering</a:t>
            </a:r>
            <a:r>
              <a:rPr lang="en-IE" sz="1200" b="0" i="0" kern="1200" dirty="0">
                <a:solidFill>
                  <a:schemeClr val="tx1"/>
                </a:solidFill>
                <a:effectLst/>
                <a:latin typeface="+mn-lt"/>
                <a:ea typeface="+mn-ea"/>
                <a:cs typeface="+mn-cs"/>
              </a:rPr>
              <a:t> of its elements. The range to be sorted extends from index </a:t>
            </a:r>
            <a:r>
              <a:rPr lang="en-IE" sz="1200" b="0" i="0" kern="1200" dirty="0" err="1">
                <a:solidFill>
                  <a:schemeClr val="tx1"/>
                </a:solidFill>
                <a:effectLst/>
                <a:latin typeface="+mn-lt"/>
                <a:ea typeface="+mn-ea"/>
                <a:cs typeface="+mn-cs"/>
              </a:rPr>
              <a:t>fromIndex</a:t>
            </a:r>
            <a:r>
              <a:rPr lang="en-IE" sz="1200" b="0" i="0" kern="1200" dirty="0">
                <a:solidFill>
                  <a:schemeClr val="tx1"/>
                </a:solidFill>
                <a:effectLst/>
                <a:latin typeface="+mn-lt"/>
                <a:ea typeface="+mn-ea"/>
                <a:cs typeface="+mn-cs"/>
              </a:rPr>
              <a:t>, inclusive, to index </a:t>
            </a:r>
            <a:r>
              <a:rPr lang="en-IE" sz="1200" b="0" i="0" kern="1200" dirty="0" err="1">
                <a:solidFill>
                  <a:schemeClr val="tx1"/>
                </a:solidFill>
                <a:effectLst/>
                <a:latin typeface="+mn-lt"/>
                <a:ea typeface="+mn-ea"/>
                <a:cs typeface="+mn-cs"/>
              </a:rPr>
              <a:t>toIndex</a:t>
            </a:r>
            <a:r>
              <a:rPr lang="en-IE" sz="1200" b="0" i="0" kern="1200" dirty="0">
                <a:solidFill>
                  <a:schemeClr val="tx1"/>
                </a:solidFill>
                <a:effectLst/>
                <a:latin typeface="+mn-lt"/>
                <a:ea typeface="+mn-ea"/>
                <a:cs typeface="+mn-cs"/>
              </a:rPr>
              <a:t>, exclusive. (If </a:t>
            </a:r>
            <a:r>
              <a:rPr lang="en-IE" sz="1200" b="0" i="0" kern="1200" dirty="0" err="1">
                <a:solidFill>
                  <a:schemeClr val="tx1"/>
                </a:solidFill>
                <a:effectLst/>
                <a:latin typeface="+mn-lt"/>
                <a:ea typeface="+mn-ea"/>
                <a:cs typeface="+mn-cs"/>
              </a:rPr>
              <a:t>fromIndex</a:t>
            </a:r>
            <a:r>
              <a:rPr lang="en-IE" sz="1200" b="0" i="0" kern="1200" dirty="0">
                <a:solidFill>
                  <a:schemeClr val="tx1"/>
                </a:solidFill>
                <a:effectLst/>
                <a:latin typeface="+mn-lt"/>
                <a:ea typeface="+mn-ea"/>
                <a:cs typeface="+mn-cs"/>
              </a:rPr>
              <a:t>==</a:t>
            </a:r>
            <a:r>
              <a:rPr lang="en-IE" sz="1200" b="0" i="0" kern="1200" dirty="0" err="1">
                <a:solidFill>
                  <a:schemeClr val="tx1"/>
                </a:solidFill>
                <a:effectLst/>
                <a:latin typeface="+mn-lt"/>
                <a:ea typeface="+mn-ea"/>
                <a:cs typeface="+mn-cs"/>
              </a:rPr>
              <a:t>toIndex</a:t>
            </a:r>
            <a:r>
              <a:rPr lang="en-IE" sz="1200" b="0" i="0" kern="1200" dirty="0">
                <a:solidFill>
                  <a:schemeClr val="tx1"/>
                </a:solidFill>
                <a:effectLst/>
                <a:latin typeface="+mn-lt"/>
                <a:ea typeface="+mn-ea"/>
                <a:cs typeface="+mn-cs"/>
              </a:rPr>
              <a:t>, the range to be sorted is empty.) All elements in this range must implement the </a:t>
            </a:r>
            <a:r>
              <a:rPr lang="en-IE" sz="1200" b="0" i="0" u="none" strike="noStrike" kern="1200" dirty="0">
                <a:solidFill>
                  <a:schemeClr val="tx1"/>
                </a:solidFill>
                <a:effectLst/>
                <a:latin typeface="+mn-lt"/>
                <a:ea typeface="+mn-ea"/>
                <a:cs typeface="+mn-cs"/>
                <a:hlinkClick r:id="rId4" tooltip="interface in java.lang"/>
              </a:rPr>
              <a:t>Comparable</a:t>
            </a:r>
            <a:r>
              <a:rPr lang="en-IE" sz="1200" b="0" i="0" kern="1200" dirty="0">
                <a:solidFill>
                  <a:schemeClr val="tx1"/>
                </a:solidFill>
                <a:effectLst/>
                <a:latin typeface="+mn-lt"/>
                <a:ea typeface="+mn-ea"/>
                <a:cs typeface="+mn-cs"/>
              </a:rPr>
              <a:t> interface</a:t>
            </a:r>
            <a:r>
              <a:rPr lang="en-IE" sz="1200" b="0" i="0" kern="120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10"/>
          </p:nvPr>
        </p:nvSpPr>
        <p:spPr/>
        <p:txBody>
          <a:bodyPr/>
          <a:lstStyle/>
          <a:p>
            <a:fld id="{9B7685DF-A8DA-451E-B79F-AD090C209D4E}" type="slidenum">
              <a:rPr lang="en-IE" smtClean="0"/>
              <a:t>2</a:t>
            </a:fld>
            <a:endParaRPr lang="en-IE"/>
          </a:p>
        </p:txBody>
      </p:sp>
    </p:spTree>
    <p:extLst>
      <p:ext uri="{BB962C8B-B14F-4D97-AF65-F5344CB8AC3E}">
        <p14:creationId xmlns:p14="http://schemas.microsoft.com/office/powerpoint/2010/main" val="212312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example of </a:t>
            </a:r>
            <a:r>
              <a:rPr lang="en-US" b="1" dirty="0"/>
              <a:t>polymorphism</a:t>
            </a:r>
            <a:r>
              <a:rPr lang="en-US" dirty="0"/>
              <a:t>: The ability to select different methods according to actual type of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s1 = “Hi”;</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err="1"/>
              <a:t>int</a:t>
            </a:r>
            <a:r>
              <a:rPr lang="en-IE" dirty="0"/>
              <a:t> s2 =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err="1"/>
              <a:t>int</a:t>
            </a:r>
            <a:r>
              <a:rPr lang="en-IE" baseline="0" dirty="0"/>
              <a:t> result = s1.compareTo(s2); // value of result?</a:t>
            </a:r>
            <a:endParaRPr lang="en-US" dirty="0"/>
          </a:p>
          <a:p>
            <a:endParaRPr lang="en-IE" dirty="0"/>
          </a:p>
        </p:txBody>
      </p:sp>
      <p:sp>
        <p:nvSpPr>
          <p:cNvPr id="4" name="Slide Number Placeholder 3"/>
          <p:cNvSpPr>
            <a:spLocks noGrp="1"/>
          </p:cNvSpPr>
          <p:nvPr>
            <p:ph type="sldNum" sz="quarter" idx="10"/>
          </p:nvPr>
        </p:nvSpPr>
        <p:spPr/>
        <p:txBody>
          <a:bodyPr/>
          <a:lstStyle/>
          <a:p>
            <a:fld id="{9B7685DF-A8DA-451E-B79F-AD090C209D4E}" type="slidenum">
              <a:rPr lang="en-IE" smtClean="0"/>
              <a:t>5</a:t>
            </a:fld>
            <a:endParaRPr lang="en-IE"/>
          </a:p>
        </p:txBody>
      </p:sp>
    </p:spTree>
    <p:extLst>
      <p:ext uri="{BB962C8B-B14F-4D97-AF65-F5344CB8AC3E}">
        <p14:creationId xmlns:p14="http://schemas.microsoft.com/office/powerpoint/2010/main" val="29250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Thus the </a:t>
            </a:r>
            <a:r>
              <a:rPr lang="en-GB" dirty="0">
                <a:latin typeface="Courier New" pitchFamily="49" charset="0"/>
              </a:rPr>
              <a:t>sort</a:t>
            </a:r>
            <a:r>
              <a:rPr lang="en-GB" dirty="0"/>
              <a:t> method can be used for an array containing any type of element, provided the element implements the </a:t>
            </a:r>
            <a:r>
              <a:rPr lang="en-GB" dirty="0">
                <a:latin typeface="Courier New" pitchFamily="49" charset="0"/>
              </a:rPr>
              <a:t>Comparable</a:t>
            </a:r>
            <a:r>
              <a:rPr lang="en-GB" dirty="0"/>
              <a:t> interface</a:t>
            </a:r>
          </a:p>
          <a:p>
            <a:r>
              <a:rPr lang="en-GB" dirty="0"/>
              <a:t>Thus by using interfaces, the sort is very general and reusable</a:t>
            </a:r>
          </a:p>
          <a:p>
            <a:endParaRPr lang="en-IE" dirty="0"/>
          </a:p>
        </p:txBody>
      </p:sp>
      <p:sp>
        <p:nvSpPr>
          <p:cNvPr id="4" name="Slide Number Placeholder 3"/>
          <p:cNvSpPr>
            <a:spLocks noGrp="1"/>
          </p:cNvSpPr>
          <p:nvPr>
            <p:ph type="sldNum" sz="quarter" idx="10"/>
          </p:nvPr>
        </p:nvSpPr>
        <p:spPr/>
        <p:txBody>
          <a:bodyPr/>
          <a:lstStyle/>
          <a:p>
            <a:fld id="{9B7685DF-A8DA-451E-B79F-AD090C209D4E}" type="slidenum">
              <a:rPr lang="en-IE" smtClean="0"/>
              <a:t>9</a:t>
            </a:fld>
            <a:endParaRPr lang="en-IE"/>
          </a:p>
        </p:txBody>
      </p:sp>
    </p:spTree>
    <p:extLst>
      <p:ext uri="{BB962C8B-B14F-4D97-AF65-F5344CB8AC3E}">
        <p14:creationId xmlns:p14="http://schemas.microsoft.com/office/powerpoint/2010/main" val="380038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sort there will be a call such as obj1.compareTo(obj2)</a:t>
            </a:r>
          </a:p>
          <a:p>
            <a:r>
              <a:rPr lang="en-GB" dirty="0"/>
              <a:t>At run time, this will be resolved based on the actual type of obj1</a:t>
            </a:r>
          </a:p>
          <a:p>
            <a:endParaRPr lang="en-IE" dirty="0"/>
          </a:p>
        </p:txBody>
      </p:sp>
      <p:sp>
        <p:nvSpPr>
          <p:cNvPr id="4" name="Slide Number Placeholder 3"/>
          <p:cNvSpPr>
            <a:spLocks noGrp="1"/>
          </p:cNvSpPr>
          <p:nvPr>
            <p:ph type="sldNum" sz="quarter" idx="10"/>
          </p:nvPr>
        </p:nvSpPr>
        <p:spPr/>
        <p:txBody>
          <a:bodyPr/>
          <a:lstStyle/>
          <a:p>
            <a:fld id="{9B7685DF-A8DA-451E-B79F-AD090C209D4E}" type="slidenum">
              <a:rPr lang="en-IE" smtClean="0"/>
              <a:t>10</a:t>
            </a:fld>
            <a:endParaRPr lang="en-IE"/>
          </a:p>
        </p:txBody>
      </p:sp>
    </p:spTree>
    <p:extLst>
      <p:ext uri="{BB962C8B-B14F-4D97-AF65-F5344CB8AC3E}">
        <p14:creationId xmlns:p14="http://schemas.microsoft.com/office/powerpoint/2010/main" val="331751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B7685DF-A8DA-451E-B79F-AD090C209D4E}" type="slidenum">
              <a:rPr lang="en-IE" smtClean="0"/>
              <a:t>11</a:t>
            </a:fld>
            <a:endParaRPr lang="en-IE"/>
          </a:p>
        </p:txBody>
      </p:sp>
    </p:spTree>
    <p:extLst>
      <p:ext uri="{BB962C8B-B14F-4D97-AF65-F5344CB8AC3E}">
        <p14:creationId xmlns:p14="http://schemas.microsoft.com/office/powerpoint/2010/main" val="351033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1" i="1" kern="1200" dirty="0">
                <a:solidFill>
                  <a:schemeClr val="tx1"/>
                </a:solidFill>
                <a:effectLst/>
                <a:latin typeface="+mn-lt"/>
                <a:ea typeface="+mn-ea"/>
                <a:cs typeface="+mn-cs"/>
              </a:rPr>
              <a:t>To summarize, if sorting of objects needs to be based on natural order then use Comparable whereas if you sorting needs to be done on attributes of different objects, then use Comparator in Java.</a:t>
            </a:r>
            <a:endParaRPr lang="en-IE" sz="1200" b="0" i="0" kern="1200" dirty="0">
              <a:solidFill>
                <a:schemeClr val="tx1"/>
              </a:solidFill>
              <a:effectLst/>
              <a:latin typeface="+mn-lt"/>
              <a:ea typeface="+mn-ea"/>
              <a:cs typeface="+mn-cs"/>
            </a:endParaRPr>
          </a:p>
          <a:p>
            <a:pPr fontAlgn="base"/>
            <a:r>
              <a:rPr lang="en-IE" sz="1200" b="0" i="0" kern="1200" dirty="0">
                <a:solidFill>
                  <a:schemeClr val="tx1"/>
                </a:solidFill>
                <a:effectLst/>
                <a:latin typeface="+mn-lt"/>
                <a:ea typeface="+mn-ea"/>
                <a:cs typeface="+mn-cs"/>
              </a:rPr>
              <a:t> </a:t>
            </a:r>
            <a:br>
              <a:rPr lang="en-IE" sz="1200" b="0" i="0" kern="1200" dirty="0">
                <a:solidFill>
                  <a:schemeClr val="tx1"/>
                </a:solidFill>
                <a:effectLst/>
                <a:latin typeface="+mn-lt"/>
                <a:ea typeface="+mn-ea"/>
                <a:cs typeface="+mn-cs"/>
              </a:rPr>
            </a:br>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The Comparator provides </a:t>
            </a:r>
            <a:r>
              <a:rPr lang="en-IE" sz="1200" b="1" i="0" kern="1200" dirty="0">
                <a:solidFill>
                  <a:schemeClr val="tx1"/>
                </a:solidFill>
                <a:effectLst/>
                <a:latin typeface="+mn-lt"/>
                <a:ea typeface="+mn-ea"/>
                <a:cs typeface="+mn-cs"/>
              </a:rPr>
              <a:t>multiple sorting sequences</a:t>
            </a:r>
            <a:r>
              <a:rPr lang="en-IE" sz="1200" b="0" i="0" kern="1200" dirty="0">
                <a:solidFill>
                  <a:schemeClr val="tx1"/>
                </a:solidFill>
                <a:effectLst/>
                <a:latin typeface="+mn-lt"/>
                <a:ea typeface="+mn-ea"/>
                <a:cs typeface="+mn-cs"/>
              </a:rPr>
              <a:t>. In other words, we can sort the collection on the basis of multiple elements such as id, name, and price etc.</a:t>
            </a:r>
            <a:endParaRPr lang="en-IE" dirty="0"/>
          </a:p>
        </p:txBody>
      </p:sp>
      <p:sp>
        <p:nvSpPr>
          <p:cNvPr id="4" name="Slide Number Placeholder 3"/>
          <p:cNvSpPr>
            <a:spLocks noGrp="1"/>
          </p:cNvSpPr>
          <p:nvPr>
            <p:ph type="sldNum" sz="quarter" idx="5"/>
          </p:nvPr>
        </p:nvSpPr>
        <p:spPr/>
        <p:txBody>
          <a:bodyPr/>
          <a:lstStyle/>
          <a:p>
            <a:fld id="{9B7685DF-A8DA-451E-B79F-AD090C209D4E}" type="slidenum">
              <a:rPr lang="en-IE" smtClean="0"/>
              <a:t>12</a:t>
            </a:fld>
            <a:endParaRPr lang="en-IE"/>
          </a:p>
        </p:txBody>
      </p:sp>
    </p:spTree>
    <p:extLst>
      <p:ext uri="{BB962C8B-B14F-4D97-AF65-F5344CB8AC3E}">
        <p14:creationId xmlns:p14="http://schemas.microsoft.com/office/powerpoint/2010/main" val="86614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a:xfrm>
            <a:off x="508000" y="6324600"/>
            <a:ext cx="5791200" cy="400050"/>
          </a:xfrm>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395491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406400" y="838200"/>
            <a:ext cx="1127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pic>
        <p:nvPicPr>
          <p:cNvPr id="5"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418" y="76200"/>
            <a:ext cx="155998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36800" y="274638"/>
            <a:ext cx="9448800" cy="7159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406400" y="1143000"/>
            <a:ext cx="112776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508000" y="6324600"/>
            <a:ext cx="5384800" cy="400050"/>
          </a:xfrm>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7" name="Slide Number Placeholder 5"/>
          <p:cNvSpPr>
            <a:spLocks noGrp="1"/>
          </p:cNvSpPr>
          <p:nvPr>
            <p:ph type="sldNum" sz="quarter" idx="11"/>
          </p:nvPr>
        </p:nvSpPr>
        <p:spPr>
          <a:xfrm>
            <a:off x="9652000" y="6400800"/>
            <a:ext cx="2133600" cy="304800"/>
          </a:xfrm>
        </p:spPr>
        <p:txBody>
          <a:bodyPr/>
          <a:lstStyle>
            <a:lvl1pPr>
              <a:defRPr/>
            </a:lvl1pPr>
          </a:lstStyle>
          <a:p>
            <a:r>
              <a:rPr lang="en-US" altLang="en-US"/>
              <a:t>Page </a:t>
            </a:r>
            <a:fld id="{1B36BD4E-D87E-4C33-A1BC-94C5682ECA5C}" type="slidenum">
              <a:rPr lang="en-US" altLang="en-US"/>
              <a:pPr/>
              <a:t>‹#›</a:t>
            </a:fld>
            <a:endParaRPr lang="en-US" altLang="en-US"/>
          </a:p>
        </p:txBody>
      </p:sp>
    </p:spTree>
    <p:extLst>
      <p:ext uri="{BB962C8B-B14F-4D97-AF65-F5344CB8AC3E}">
        <p14:creationId xmlns:p14="http://schemas.microsoft.com/office/powerpoint/2010/main" val="31427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609600" y="838200"/>
            <a:ext cx="110744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418" y="76200"/>
            <a:ext cx="155998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5"/>
          <p:cNvSpPr>
            <a:spLocks noGrp="1"/>
          </p:cNvSpPr>
          <p:nvPr>
            <p:ph type="ftr" sz="quarter" idx="10"/>
          </p:nvPr>
        </p:nvSpPr>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77066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609600" y="838200"/>
            <a:ext cx="110744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418" y="76200"/>
            <a:ext cx="155998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7"/>
          <p:cNvSpPr>
            <a:spLocks noGrp="1"/>
          </p:cNvSpPr>
          <p:nvPr>
            <p:ph type="ftr" sz="quarter" idx="10"/>
          </p:nvPr>
        </p:nvSpPr>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396162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508000" y="838200"/>
            <a:ext cx="111760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pic>
        <p:nvPicPr>
          <p:cNvPr id="4"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418" y="76200"/>
            <a:ext cx="155998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5" name="Footer Placeholder 3"/>
          <p:cNvSpPr>
            <a:spLocks noGrp="1"/>
          </p:cNvSpPr>
          <p:nvPr>
            <p:ph type="ftr" sz="quarter" idx="10"/>
          </p:nvPr>
        </p:nvSpPr>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304373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365998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p:cNvSpPr>
            <a:spLocks noGrp="1"/>
          </p:cNvSpPr>
          <p:nvPr>
            <p:ph type="ftr" sz="quarter" idx="10"/>
          </p:nvPr>
        </p:nvSpPr>
        <p:spPr/>
        <p:txBody>
          <a:bodyPr/>
          <a:lstStyle>
            <a:lvl1pPr>
              <a:defRPr/>
            </a:lvl1pPr>
          </a:lstStyle>
          <a:p>
            <a:endParaRPr lang="en-US" altLang="en-US">
              <a:solidFill>
                <a:prstClr val="black"/>
              </a:solidFill>
            </a:endParaRPr>
          </a:p>
          <a:p>
            <a:r>
              <a:rPr lang="en-US" altLang="en-US">
                <a:solidFill>
                  <a:prstClr val="black"/>
                </a:solidFill>
              </a:rPr>
              <a:t>Copyright © 2011 by John Wiley &amp; Sons.  All rights reserved.</a:t>
            </a:r>
          </a:p>
        </p:txBody>
      </p:sp>
    </p:spTree>
    <p:extLst>
      <p:ext uri="{BB962C8B-B14F-4D97-AF65-F5344CB8AC3E}">
        <p14:creationId xmlns:p14="http://schemas.microsoft.com/office/powerpoint/2010/main" val="398165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p:cNvSpPr>
            <a:spLocks noGrp="1"/>
          </p:cNvSpPr>
          <p:nvPr>
            <p:ph type="ftr" sz="quarter" idx="10"/>
          </p:nvPr>
        </p:nvSpPr>
        <p:spPr/>
        <p:txBody>
          <a:bodyPr/>
          <a:lstStyle>
            <a:lvl1pPr>
              <a:defRPr/>
            </a:lvl1pPr>
          </a:lstStyle>
          <a:p>
            <a:r>
              <a:rPr lang="en-US" altLang="en-US">
                <a:solidFill>
                  <a:prstClr val="black"/>
                </a:solidFill>
              </a:rPr>
              <a:t> Copyright © 2011 by John Wiley &amp; Sons.  All rights reserved.</a:t>
            </a:r>
          </a:p>
        </p:txBody>
      </p:sp>
    </p:spTree>
    <p:extLst>
      <p:ext uri="{BB962C8B-B14F-4D97-AF65-F5344CB8AC3E}">
        <p14:creationId xmlns:p14="http://schemas.microsoft.com/office/powerpoint/2010/main" val="93003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41600" y="274638"/>
            <a:ext cx="8940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08000" y="1143001"/>
            <a:ext cx="112776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p:cNvSpPr>
            <a:spLocks noGrp="1" noChangeArrowheads="1"/>
          </p:cNvSpPr>
          <p:nvPr>
            <p:ph type="ftr" sz="quarter" idx="3"/>
          </p:nvPr>
        </p:nvSpPr>
        <p:spPr bwMode="auto">
          <a:xfrm>
            <a:off x="508000" y="6324600"/>
            <a:ext cx="5181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cs typeface="Arial" panose="020B0604020202020204" pitchFamily="34" charset="0"/>
              </a:defRPr>
            </a:lvl1pPr>
          </a:lstStyle>
          <a:p>
            <a:pPr fontAlgn="base">
              <a:spcBef>
                <a:spcPct val="0"/>
              </a:spcBef>
              <a:spcAft>
                <a:spcPct val="0"/>
              </a:spcAft>
            </a:pPr>
            <a:endParaRPr lang="en-US" altLang="en-US">
              <a:solidFill>
                <a:prstClr val="black"/>
              </a:solidFill>
              <a:ea typeface="MS PGothic" panose="020B0600070205080204" pitchFamily="34" charset="-128"/>
            </a:endParaRPr>
          </a:p>
          <a:p>
            <a:pPr fontAlgn="base">
              <a:spcBef>
                <a:spcPct val="0"/>
              </a:spcBef>
              <a:spcAft>
                <a:spcPct val="0"/>
              </a:spcAft>
            </a:pPr>
            <a:r>
              <a:rPr lang="en-US" altLang="en-US">
                <a:solidFill>
                  <a:prstClr val="black"/>
                </a:solidFill>
                <a:ea typeface="MS PGothic" panose="020B0600070205080204" pitchFamily="34" charset="-128"/>
              </a:rPr>
              <a:t>Copyright © 2011 by John Wiley &amp; Sons.  All rights reserved.</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cs typeface="Arial" panose="020B0604020202020204" pitchFamily="34" charset="0"/>
              </a:defRPr>
            </a:lvl1pPr>
          </a:lstStyle>
          <a:p>
            <a:pPr fontAlgn="base">
              <a:spcBef>
                <a:spcPct val="0"/>
              </a:spcBef>
              <a:spcAft>
                <a:spcPct val="0"/>
              </a:spcAft>
            </a:pPr>
            <a:fld id="{882DFF71-A961-47D6-8C4A-6997AC0DF0CE}" type="slidenum">
              <a:rPr lang="en-US" altLang="en-US">
                <a:ea typeface="MS PGothic" panose="020B0600070205080204" pitchFamily="34" charset="-128"/>
              </a:rPr>
              <a:pPr fontAlgn="base">
                <a:spcBef>
                  <a:spcPct val="0"/>
                </a:spcBef>
                <a:spcAft>
                  <a:spcPct val="0"/>
                </a:spcAft>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3172843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ctr" rtl="0" eaLnBrk="0" fontAlgn="base" hangingPunct="0">
        <a:spcBef>
          <a:spcPct val="0"/>
        </a:spcBef>
        <a:spcAft>
          <a:spcPct val="0"/>
        </a:spcAft>
        <a:defRPr sz="4000">
          <a:solidFill>
            <a:srgbClr val="835E0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anose="05000000000000000000" pitchFamily="2" charset="2"/>
        <a:buChar char="q"/>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anose="05000000000000000000" pitchFamily="2" charset="2"/>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7/docs/api/java/lang/Obje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2971800" y="274638"/>
            <a:ext cx="7696200" cy="715962"/>
          </a:xfrm>
        </p:spPr>
        <p:txBody>
          <a:bodyPr/>
          <a:lstStyle/>
          <a:p>
            <a:r>
              <a:rPr lang="en-US" altLang="en-US" sz="2800" dirty="0"/>
              <a:t>14.8 Sorting and Searching in the Java Library</a:t>
            </a:r>
          </a:p>
        </p:txBody>
      </p:sp>
      <p:sp>
        <p:nvSpPr>
          <p:cNvPr id="70658" name="Content Placeholder 2"/>
          <p:cNvSpPr>
            <a:spLocks noGrp="1"/>
          </p:cNvSpPr>
          <p:nvPr>
            <p:ph idx="1"/>
          </p:nvPr>
        </p:nvSpPr>
        <p:spPr/>
        <p:txBody>
          <a:bodyPr/>
          <a:lstStyle/>
          <a:p>
            <a:pPr marL="236538" indent="-236538">
              <a:spcBef>
                <a:spcPts val="1200"/>
              </a:spcBef>
            </a:pPr>
            <a:r>
              <a:rPr lang="en-US" altLang="en-US" sz="2400"/>
              <a:t> When you write Java programs, you don</a:t>
            </a:r>
            <a:r>
              <a:rPr lang="en-US" altLang="ja-JP" sz="2400"/>
              <a:t>’t have to </a:t>
            </a:r>
            <a:br>
              <a:rPr lang="en-US" altLang="ja-JP" sz="2400"/>
            </a:br>
            <a:r>
              <a:rPr lang="en-US" altLang="ja-JP" sz="2400"/>
              <a:t> implement your own sorting algorithms</a:t>
            </a:r>
          </a:p>
          <a:p>
            <a:pPr marL="236538" indent="-236538">
              <a:spcBef>
                <a:spcPts val="1200"/>
              </a:spcBef>
            </a:pPr>
            <a:r>
              <a:rPr lang="en-US" altLang="en-US" sz="2400">
                <a:solidFill>
                  <a:srgbClr val="6E7069"/>
                </a:solidFill>
                <a:latin typeface="Consolas" panose="020B0609020204030204" pitchFamily="49" charset="0"/>
              </a:rPr>
              <a:t> Arrays</a:t>
            </a:r>
            <a:r>
              <a:rPr lang="en-US" altLang="en-US" sz="2400"/>
              <a:t> and </a:t>
            </a:r>
            <a:r>
              <a:rPr lang="en-US" altLang="en-US" sz="2400">
                <a:solidFill>
                  <a:srgbClr val="6E7069"/>
                </a:solidFill>
                <a:latin typeface="Consolas" panose="020B0609020204030204" pitchFamily="49" charset="0"/>
              </a:rPr>
              <a:t>Collections</a:t>
            </a:r>
            <a:r>
              <a:rPr lang="en-US" altLang="en-US" sz="2400"/>
              <a:t> classes provide sorting and </a:t>
            </a:r>
            <a:br>
              <a:rPr lang="en-US" altLang="en-US" sz="2400"/>
            </a:br>
            <a:r>
              <a:rPr lang="en-US" altLang="en-US" sz="2400"/>
              <a:t> searching methods</a:t>
            </a:r>
          </a:p>
        </p:txBody>
      </p:sp>
      <p:sp>
        <p:nvSpPr>
          <p:cNvPr id="7065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066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6DFE3722-DABF-42EC-82ED-3C70CD89B544}" type="slidenum">
              <a:rPr lang="en-US" altLang="en-US" sz="1200">
                <a:solidFill>
                  <a:srgbClr val="898989"/>
                </a:solidFill>
              </a:rPr>
              <a:pPr eaLnBrk="1" hangingPunct="1"/>
              <a:t>1</a:t>
            </a:fld>
            <a:endParaRPr lang="en-US" altLang="en-US" sz="1200">
              <a:solidFill>
                <a:srgbClr val="898989"/>
              </a:solidFill>
            </a:endParaRPr>
          </a:p>
        </p:txBody>
      </p:sp>
    </p:spTree>
    <p:extLst>
      <p:ext uri="{BB962C8B-B14F-4D97-AF65-F5344CB8AC3E}">
        <p14:creationId xmlns:p14="http://schemas.microsoft.com/office/powerpoint/2010/main" val="59737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GB" dirty="0"/>
              <a:t>the </a:t>
            </a:r>
            <a:r>
              <a:rPr lang="en-GB" dirty="0">
                <a:latin typeface="Courier New" pitchFamily="49" charset="0"/>
              </a:rPr>
              <a:t>sort()</a:t>
            </a:r>
            <a:r>
              <a:rPr lang="en-GB" dirty="0"/>
              <a:t> method can be used for an array containing any type of element, provided the element implements the </a:t>
            </a:r>
            <a:r>
              <a:rPr lang="en-GB" dirty="0">
                <a:latin typeface="Courier New" pitchFamily="49" charset="0"/>
              </a:rPr>
              <a:t>Comparable</a:t>
            </a:r>
            <a:r>
              <a:rPr lang="en-GB" dirty="0"/>
              <a:t> interface</a:t>
            </a:r>
          </a:p>
          <a:p>
            <a:endParaRPr lang="en-GB" dirty="0"/>
          </a:p>
          <a:p>
            <a:r>
              <a:rPr lang="en-GB" dirty="0"/>
              <a:t>Thus by using interfaces, the </a:t>
            </a:r>
            <a:r>
              <a:rPr lang="en-GB" dirty="0">
                <a:latin typeface="Courier New" panose="02070309020205020404" pitchFamily="49" charset="0"/>
                <a:cs typeface="Courier New" panose="02070309020205020404" pitchFamily="49" charset="0"/>
              </a:rPr>
              <a:t>sort()</a:t>
            </a:r>
            <a:r>
              <a:rPr lang="en-GB" dirty="0"/>
              <a:t> is very general and reusable</a:t>
            </a:r>
          </a:p>
          <a:p>
            <a:endParaRPr lang="en-IE" dirty="0"/>
          </a:p>
        </p:txBody>
      </p:sp>
      <p:sp>
        <p:nvSpPr>
          <p:cNvPr id="4" name="Footer Placeholder 3"/>
          <p:cNvSpPr>
            <a:spLocks noGrp="1"/>
          </p:cNvSpPr>
          <p:nvPr>
            <p:ph type="ftr" sz="quarter" idx="10"/>
          </p:nvPr>
        </p:nvSpPr>
        <p:spPr/>
        <p:txBody>
          <a:body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5" name="Slide Number Placeholder 4"/>
          <p:cNvSpPr>
            <a:spLocks noGrp="1"/>
          </p:cNvSpPr>
          <p:nvPr>
            <p:ph type="sldNum" sz="quarter" idx="11"/>
          </p:nvPr>
        </p:nvSpPr>
        <p:spPr/>
        <p:txBody>
          <a:bodyPr/>
          <a:lstStyle/>
          <a:p>
            <a:r>
              <a:rPr lang="en-US" altLang="en-US"/>
              <a:t>Page </a:t>
            </a:r>
            <a:fld id="{1B36BD4E-D87E-4C33-A1BC-94C5682ECA5C}" type="slidenum">
              <a:rPr lang="en-US" altLang="en-US" smtClean="0"/>
              <a:pPr/>
              <a:t>10</a:t>
            </a:fld>
            <a:endParaRPr lang="en-US" altLang="en-US"/>
          </a:p>
        </p:txBody>
      </p:sp>
    </p:spTree>
    <p:extLst>
      <p:ext uri="{BB962C8B-B14F-4D97-AF65-F5344CB8AC3E}">
        <p14:creationId xmlns:p14="http://schemas.microsoft.com/office/powerpoint/2010/main" val="302106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There are two versions of </a:t>
            </a:r>
            <a:r>
              <a:rPr lang="en-IE" dirty="0">
                <a:latin typeface="Courier New" panose="02070309020205020404" pitchFamily="49" charset="0"/>
                <a:cs typeface="Courier New" panose="02070309020205020404" pitchFamily="49" charset="0"/>
              </a:rPr>
              <a:t>sort() </a:t>
            </a:r>
            <a:r>
              <a:rPr lang="en-IE" dirty="0"/>
              <a:t>(for array of Object) in </a:t>
            </a:r>
            <a:r>
              <a:rPr lang="en-IE" dirty="0">
                <a:latin typeface="Courier New" panose="02070309020205020404" pitchFamily="49" charset="0"/>
                <a:cs typeface="Courier New" panose="02070309020205020404" pitchFamily="49" charset="0"/>
              </a:rPr>
              <a:t>Arrays</a:t>
            </a:r>
            <a:r>
              <a:rPr lang="en-IE" dirty="0"/>
              <a:t> class:</a:t>
            </a:r>
          </a:p>
          <a:p>
            <a:endParaRPr lang="en-IE" dirty="0"/>
          </a:p>
          <a:p>
            <a:pPr lvl="1"/>
            <a:r>
              <a:rPr lang="en-IE" dirty="0"/>
              <a:t>public static void sort(</a:t>
            </a:r>
            <a:r>
              <a:rPr lang="en-IE" kern="1200" dirty="0">
                <a:hlinkClick r:id="rId3" tooltip="class in java.lang"/>
              </a:rPr>
              <a:t>Object</a:t>
            </a:r>
            <a:r>
              <a:rPr lang="en-IE" dirty="0"/>
              <a:t>[] a)</a:t>
            </a:r>
          </a:p>
          <a:p>
            <a:pPr lvl="1"/>
            <a:endParaRPr lang="en-IE" dirty="0"/>
          </a:p>
          <a:p>
            <a:pPr lvl="1"/>
            <a:r>
              <a:rPr lang="en-IE" dirty="0"/>
              <a:t>public static void sort(</a:t>
            </a:r>
            <a:r>
              <a:rPr lang="en-IE" kern="1200" dirty="0">
                <a:hlinkClick r:id="rId3" tooltip="class in java.lang"/>
              </a:rPr>
              <a:t>Object</a:t>
            </a:r>
            <a:r>
              <a:rPr lang="en-IE" dirty="0"/>
              <a:t>[] a, </a:t>
            </a:r>
            <a:r>
              <a:rPr lang="en-IE" dirty="0" err="1"/>
              <a:t>int</a:t>
            </a:r>
            <a:r>
              <a:rPr lang="en-IE" dirty="0"/>
              <a:t> </a:t>
            </a:r>
            <a:r>
              <a:rPr lang="en-IE" dirty="0" err="1"/>
              <a:t>fromIndex</a:t>
            </a:r>
            <a:r>
              <a:rPr lang="en-IE" dirty="0"/>
              <a:t>, </a:t>
            </a:r>
            <a:r>
              <a:rPr lang="en-IE" dirty="0" err="1"/>
              <a:t>int</a:t>
            </a:r>
            <a:r>
              <a:rPr lang="en-IE" dirty="0"/>
              <a:t> </a:t>
            </a:r>
            <a:r>
              <a:rPr lang="en-IE" dirty="0" err="1"/>
              <a:t>toIndex</a:t>
            </a:r>
            <a:r>
              <a:rPr lang="en-IE" dirty="0"/>
              <a:t>)</a:t>
            </a:r>
          </a:p>
          <a:p>
            <a:pPr lvl="1"/>
            <a:endParaRPr lang="en-IE" dirty="0"/>
          </a:p>
          <a:p>
            <a:pPr lvl="1"/>
            <a:r>
              <a:rPr lang="en-IE" dirty="0"/>
              <a:t>Look these up!</a:t>
            </a:r>
          </a:p>
          <a:p>
            <a:pPr lvl="1"/>
            <a:endParaRPr lang="en-IE" dirty="0"/>
          </a:p>
          <a:p>
            <a:pPr lvl="1"/>
            <a:endParaRPr lang="en-IE" dirty="0"/>
          </a:p>
          <a:p>
            <a:pPr lvl="1"/>
            <a:endParaRPr lang="en-IE" dirty="0"/>
          </a:p>
          <a:p>
            <a:endParaRPr lang="en-IE" dirty="0"/>
          </a:p>
          <a:p>
            <a:endParaRPr lang="en-IE" dirty="0"/>
          </a:p>
        </p:txBody>
      </p:sp>
      <p:sp>
        <p:nvSpPr>
          <p:cNvPr id="4" name="Footer Placeholder 3"/>
          <p:cNvSpPr>
            <a:spLocks noGrp="1"/>
          </p:cNvSpPr>
          <p:nvPr>
            <p:ph type="ftr" sz="quarter" idx="10"/>
          </p:nvPr>
        </p:nvSpPr>
        <p:spPr/>
        <p:txBody>
          <a:body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5" name="Slide Number Placeholder 4"/>
          <p:cNvSpPr>
            <a:spLocks noGrp="1"/>
          </p:cNvSpPr>
          <p:nvPr>
            <p:ph type="sldNum" sz="quarter" idx="11"/>
          </p:nvPr>
        </p:nvSpPr>
        <p:spPr/>
        <p:txBody>
          <a:bodyPr/>
          <a:lstStyle/>
          <a:p>
            <a:r>
              <a:rPr lang="en-US" altLang="en-US"/>
              <a:t>Page </a:t>
            </a:r>
            <a:fld id="{1B36BD4E-D87E-4C33-A1BC-94C5682ECA5C}" type="slidenum">
              <a:rPr lang="en-US" altLang="en-US" smtClean="0"/>
              <a:pPr/>
              <a:t>11</a:t>
            </a:fld>
            <a:endParaRPr lang="en-US" altLang="en-US"/>
          </a:p>
        </p:txBody>
      </p:sp>
    </p:spTree>
    <p:extLst>
      <p:ext uri="{BB962C8B-B14F-4D97-AF65-F5344CB8AC3E}">
        <p14:creationId xmlns:p14="http://schemas.microsoft.com/office/powerpoint/2010/main" val="47249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B62-A6B2-40B6-98EA-8036B1D069E7}"/>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ADA85969-D5FF-4089-9497-7C849198131B}"/>
              </a:ext>
            </a:extLst>
          </p:cNvPr>
          <p:cNvSpPr>
            <a:spLocks noGrp="1"/>
          </p:cNvSpPr>
          <p:nvPr>
            <p:ph idx="1"/>
          </p:nvPr>
        </p:nvSpPr>
        <p:spPr>
          <a:xfrm>
            <a:off x="406400" y="1143000"/>
            <a:ext cx="11277600" cy="5257800"/>
          </a:xfrm>
        </p:spPr>
        <p:txBody>
          <a:bodyPr/>
          <a:lstStyle/>
          <a:p>
            <a:r>
              <a:rPr lang="en-IE" dirty="0"/>
              <a:t>If we have an array or collection of objects and we wish to sort on different attributes, use </a:t>
            </a:r>
            <a:r>
              <a:rPr lang="en-IE" dirty="0">
                <a:latin typeface="Courier New" panose="02070309020205020404" pitchFamily="49" charset="0"/>
                <a:cs typeface="Courier New" panose="02070309020205020404" pitchFamily="49" charset="0"/>
              </a:rPr>
              <a:t>Comparator</a:t>
            </a:r>
            <a:r>
              <a:rPr lang="en-IE" dirty="0"/>
              <a:t> interface</a:t>
            </a:r>
          </a:p>
          <a:p>
            <a:endParaRPr lang="en-IE" dirty="0"/>
          </a:p>
          <a:p>
            <a:r>
              <a:rPr lang="en-IE" dirty="0"/>
              <a:t>E.g. suppose in your program you wish to give the user the option of sorting </a:t>
            </a:r>
            <a:r>
              <a:rPr lang="en-IE" dirty="0">
                <a:latin typeface="Courier New" panose="02070309020205020404" pitchFamily="49" charset="0"/>
                <a:cs typeface="Courier New" panose="02070309020205020404" pitchFamily="49" charset="0"/>
              </a:rPr>
              <a:t>Town </a:t>
            </a:r>
            <a:r>
              <a:rPr lang="en-IE" dirty="0"/>
              <a:t>collection on one of the following options:</a:t>
            </a:r>
          </a:p>
          <a:p>
            <a:pPr lvl="1"/>
            <a:r>
              <a:rPr lang="en-IE" dirty="0"/>
              <a:t>(1) name </a:t>
            </a:r>
          </a:p>
          <a:p>
            <a:pPr lvl="1"/>
            <a:r>
              <a:rPr lang="en-IE" dirty="0"/>
              <a:t>(2) population</a:t>
            </a:r>
          </a:p>
          <a:p>
            <a:pPr lvl="1"/>
            <a:r>
              <a:rPr lang="en-IE" dirty="0"/>
              <a:t>(3) county  </a:t>
            </a:r>
          </a:p>
          <a:p>
            <a:r>
              <a:rPr lang="en-IE" dirty="0"/>
              <a:t>then use the </a:t>
            </a:r>
            <a:r>
              <a:rPr lang="en-IE" dirty="0">
                <a:latin typeface="Courier New" panose="02070309020205020404" pitchFamily="49" charset="0"/>
                <a:cs typeface="Courier New" panose="02070309020205020404" pitchFamily="49" charset="0"/>
              </a:rPr>
              <a:t>Comparator</a:t>
            </a:r>
            <a:r>
              <a:rPr lang="en-IE" dirty="0"/>
              <a:t> interface.</a:t>
            </a:r>
            <a:br>
              <a:rPr lang="en-IE" dirty="0"/>
            </a:br>
            <a:br>
              <a:rPr lang="en-IE" dirty="0"/>
            </a:br>
            <a:endParaRPr lang="en-IE" dirty="0"/>
          </a:p>
        </p:txBody>
      </p:sp>
      <p:sp>
        <p:nvSpPr>
          <p:cNvPr id="4" name="Footer Placeholder 3">
            <a:extLst>
              <a:ext uri="{FF2B5EF4-FFF2-40B4-BE49-F238E27FC236}">
                <a16:creationId xmlns:a16="http://schemas.microsoft.com/office/drawing/2014/main" id="{DE4F2D6C-1BC7-4959-BEB7-71036907B0E1}"/>
              </a:ext>
            </a:extLst>
          </p:cNvPr>
          <p:cNvSpPr>
            <a:spLocks noGrp="1"/>
          </p:cNvSpPr>
          <p:nvPr>
            <p:ph type="ftr" sz="quarter" idx="10"/>
          </p:nvPr>
        </p:nvSpPr>
        <p:spPr/>
        <p:txBody>
          <a:body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5" name="Slide Number Placeholder 4">
            <a:extLst>
              <a:ext uri="{FF2B5EF4-FFF2-40B4-BE49-F238E27FC236}">
                <a16:creationId xmlns:a16="http://schemas.microsoft.com/office/drawing/2014/main" id="{B6C862A6-A5F9-4C3F-9212-23C0565A2B87}"/>
              </a:ext>
            </a:extLst>
          </p:cNvPr>
          <p:cNvSpPr>
            <a:spLocks noGrp="1"/>
          </p:cNvSpPr>
          <p:nvPr>
            <p:ph type="sldNum" sz="quarter" idx="11"/>
          </p:nvPr>
        </p:nvSpPr>
        <p:spPr/>
        <p:txBody>
          <a:bodyPr/>
          <a:lstStyle/>
          <a:p>
            <a:r>
              <a:rPr lang="en-US" altLang="en-US"/>
              <a:t>Page </a:t>
            </a:r>
            <a:fld id="{1B36BD4E-D87E-4C33-A1BC-94C5682ECA5C}" type="slidenum">
              <a:rPr lang="en-US" altLang="en-US" smtClean="0"/>
              <a:pPr/>
              <a:t>12</a:t>
            </a:fld>
            <a:endParaRPr lang="en-US" altLang="en-US"/>
          </a:p>
        </p:txBody>
      </p:sp>
    </p:spTree>
    <p:extLst>
      <p:ext uri="{BB962C8B-B14F-4D97-AF65-F5344CB8AC3E}">
        <p14:creationId xmlns:p14="http://schemas.microsoft.com/office/powerpoint/2010/main" val="194065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2971800" y="274638"/>
            <a:ext cx="7696200" cy="715962"/>
          </a:xfrm>
        </p:spPr>
        <p:txBody>
          <a:bodyPr/>
          <a:lstStyle/>
          <a:p>
            <a:r>
              <a:rPr lang="en-US" altLang="en-US"/>
              <a:t>Sorting</a:t>
            </a:r>
          </a:p>
        </p:txBody>
      </p:sp>
      <p:sp>
        <p:nvSpPr>
          <p:cNvPr id="71682" name="Content Placeholder 2"/>
          <p:cNvSpPr>
            <a:spLocks noGrp="1"/>
          </p:cNvSpPr>
          <p:nvPr>
            <p:ph idx="1"/>
          </p:nvPr>
        </p:nvSpPr>
        <p:spPr/>
        <p:txBody>
          <a:bodyPr/>
          <a:lstStyle/>
          <a:p>
            <a:pPr marL="236538" indent="-236538">
              <a:spcBef>
                <a:spcPts val="1200"/>
              </a:spcBef>
            </a:pPr>
            <a:r>
              <a:rPr lang="en-US" altLang="en-US" sz="2400" dirty="0"/>
              <a:t>The </a:t>
            </a:r>
            <a:r>
              <a:rPr lang="en-US" altLang="en-US" sz="2400" dirty="0">
                <a:solidFill>
                  <a:srgbClr val="6E7069"/>
                </a:solidFill>
                <a:latin typeface="Consolas" panose="020B0609020204030204" pitchFamily="49" charset="0"/>
              </a:rPr>
              <a:t>Arrays</a:t>
            </a:r>
            <a:r>
              <a:rPr lang="en-US" altLang="en-US" sz="2400" dirty="0">
                <a:solidFill>
                  <a:srgbClr val="6E7069"/>
                </a:solidFill>
              </a:rPr>
              <a:t> </a:t>
            </a:r>
            <a:r>
              <a:rPr lang="en-US" altLang="en-US" sz="2400" dirty="0"/>
              <a:t>class contains static </a:t>
            </a:r>
            <a:r>
              <a:rPr lang="en-US" altLang="en-US" sz="2400" dirty="0">
                <a:solidFill>
                  <a:srgbClr val="6E7069"/>
                </a:solidFill>
                <a:latin typeface="Consolas" panose="020B0609020204030204" pitchFamily="49" charset="0"/>
              </a:rPr>
              <a:t>sort()</a:t>
            </a:r>
            <a:r>
              <a:rPr lang="en-US" altLang="en-US" sz="2400" dirty="0"/>
              <a:t> methods </a:t>
            </a:r>
          </a:p>
          <a:p>
            <a:pPr marL="236538" indent="-236538">
              <a:spcBef>
                <a:spcPts val="1200"/>
              </a:spcBef>
            </a:pPr>
            <a:r>
              <a:rPr lang="en-US" altLang="en-US" sz="2400" dirty="0"/>
              <a:t>To sort an array of integers:</a:t>
            </a:r>
          </a:p>
          <a:p>
            <a:pPr marL="693738" lvl="1" indent="-236538">
              <a:spcBef>
                <a:spcPts val="1200"/>
              </a:spcBef>
              <a:buSzPct val="60000"/>
              <a:buNone/>
            </a:pPr>
            <a:r>
              <a:rPr lang="en-US" altLang="en-US" sz="2400" dirty="0">
                <a:latin typeface="Courier New" panose="02070309020205020404" pitchFamily="49" charset="0"/>
              </a:rPr>
              <a:t>	</a:t>
            </a: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a = ... ;</a:t>
            </a:r>
            <a:br>
              <a:rPr lang="en-US" altLang="en-US" sz="2000" dirty="0">
                <a:solidFill>
                  <a:srgbClr val="6E7069"/>
                </a:solidFill>
                <a:latin typeface="Consolas" panose="020B0609020204030204" pitchFamily="49" charset="0"/>
              </a:rPr>
            </a:br>
            <a:r>
              <a:rPr lang="en-US" altLang="en-US" sz="2000" dirty="0" err="1">
                <a:solidFill>
                  <a:srgbClr val="6E7069"/>
                </a:solidFill>
                <a:latin typeface="Consolas" panose="020B0609020204030204" pitchFamily="49" charset="0"/>
              </a:rPr>
              <a:t>Arrays.sort</a:t>
            </a:r>
            <a:r>
              <a:rPr lang="en-US" altLang="en-US" sz="2000" dirty="0">
                <a:solidFill>
                  <a:srgbClr val="6E7069"/>
                </a:solidFill>
                <a:latin typeface="Consolas" panose="020B0609020204030204" pitchFamily="49" charset="0"/>
              </a:rPr>
              <a:t>(a); </a:t>
            </a:r>
          </a:p>
          <a:p>
            <a:pPr marL="236538" indent="-236538">
              <a:spcBef>
                <a:spcPts val="1200"/>
              </a:spcBef>
            </a:pPr>
            <a:r>
              <a:rPr lang="en-US" altLang="en-US" sz="2400" dirty="0"/>
              <a:t>That </a:t>
            </a:r>
            <a:r>
              <a:rPr lang="en-US" altLang="en-US" sz="2400" dirty="0">
                <a:solidFill>
                  <a:srgbClr val="6E7069"/>
                </a:solidFill>
                <a:latin typeface="Consolas" panose="020B0609020204030204" pitchFamily="49" charset="0"/>
              </a:rPr>
              <a:t>sort()</a:t>
            </a:r>
            <a:r>
              <a:rPr lang="en-US" altLang="en-US" sz="2400" dirty="0"/>
              <a:t> method uses the Quicksort algorithm (see Special Topic 14.3)</a:t>
            </a:r>
            <a:r>
              <a:rPr lang="en-US" altLang="en-US" dirty="0"/>
              <a:t> </a:t>
            </a:r>
          </a:p>
          <a:p>
            <a:pPr marL="236538" indent="-236538">
              <a:spcBef>
                <a:spcPts val="1200"/>
              </a:spcBef>
            </a:pPr>
            <a:r>
              <a:rPr lang="en-US" altLang="en-US" sz="2400" dirty="0"/>
              <a:t>To sort an </a:t>
            </a:r>
            <a:r>
              <a:rPr lang="en-US" altLang="en-US" sz="2400" dirty="0" err="1">
                <a:solidFill>
                  <a:srgbClr val="6E7069"/>
                </a:solidFill>
                <a:latin typeface="Consolas" panose="020B0609020204030204" pitchFamily="49" charset="0"/>
              </a:rPr>
              <a:t>Array</a:t>
            </a:r>
            <a:r>
              <a:rPr lang="en-US" altLang="en-US" sz="2400" dirty="0" err="1">
                <a:solidFill>
                  <a:srgbClr val="6E7069"/>
                </a:solidFill>
              </a:rPr>
              <a:t>List</a:t>
            </a:r>
            <a:r>
              <a:rPr lang="en-US" altLang="en-US" sz="2400" dirty="0">
                <a:solidFill>
                  <a:srgbClr val="6E7069"/>
                </a:solidFill>
              </a:rPr>
              <a:t> </a:t>
            </a:r>
            <a:r>
              <a:rPr lang="en-US" altLang="en-US" sz="2400" dirty="0"/>
              <a:t>use </a:t>
            </a:r>
            <a:r>
              <a:rPr lang="en-US" altLang="en-US" sz="2400" dirty="0" err="1">
                <a:solidFill>
                  <a:srgbClr val="6E7069"/>
                </a:solidFill>
                <a:latin typeface="Consolas" panose="020B0609020204030204" pitchFamily="49" charset="0"/>
              </a:rPr>
              <a:t>Collections.sort</a:t>
            </a:r>
            <a:r>
              <a:rPr lang="en-US" altLang="en-US" sz="2400" dirty="0">
                <a:solidFill>
                  <a:srgbClr val="6E7069"/>
                </a:solidFill>
                <a:latin typeface="Consolas" panose="020B0609020204030204" pitchFamily="49" charset="0"/>
              </a:rPr>
              <a:t>() </a:t>
            </a:r>
            <a:r>
              <a:rPr lang="en-US" altLang="en-US" sz="2400" dirty="0"/>
              <a:t>method:</a:t>
            </a:r>
          </a:p>
          <a:p>
            <a:pPr marL="693738" lvl="1" indent="-236538">
              <a:spcBef>
                <a:spcPts val="1200"/>
              </a:spcBef>
              <a:buSzPct val="60000"/>
              <a:buNone/>
            </a:pPr>
            <a:r>
              <a:rPr lang="en-US" altLang="en-US" sz="2400" dirty="0">
                <a:latin typeface="Courier New" panose="02070309020205020404" pitchFamily="49" charset="0"/>
              </a:rPr>
              <a:t>	</a:t>
            </a:r>
            <a:r>
              <a:rPr lang="en-US" altLang="en-US" sz="2000" dirty="0" err="1">
                <a:solidFill>
                  <a:srgbClr val="6E7069"/>
                </a:solidFill>
                <a:latin typeface="Consolas" panose="020B0609020204030204" pitchFamily="49" charset="0"/>
              </a:rPr>
              <a:t>ArrayList</a:t>
            </a:r>
            <a:r>
              <a:rPr lang="en-US" altLang="en-US" sz="2000" dirty="0">
                <a:solidFill>
                  <a:srgbClr val="6E7069"/>
                </a:solidFill>
                <a:latin typeface="Consolas" panose="020B0609020204030204" pitchFamily="49" charset="0"/>
              </a:rPr>
              <a:t>&lt;String&gt; names = ... ;</a:t>
            </a:r>
            <a:br>
              <a:rPr lang="en-US" altLang="en-US" sz="2000" dirty="0">
                <a:solidFill>
                  <a:srgbClr val="6E7069"/>
                </a:solidFill>
                <a:latin typeface="Consolas" panose="020B0609020204030204" pitchFamily="49" charset="0"/>
              </a:rPr>
            </a:br>
            <a:r>
              <a:rPr lang="en-US" altLang="en-US" sz="2000" dirty="0" err="1">
                <a:solidFill>
                  <a:srgbClr val="6E7069"/>
                </a:solidFill>
                <a:latin typeface="Consolas" panose="020B0609020204030204" pitchFamily="49" charset="0"/>
              </a:rPr>
              <a:t>Collections.sort</a:t>
            </a:r>
            <a:r>
              <a:rPr lang="en-US" altLang="en-US" sz="2000" dirty="0">
                <a:solidFill>
                  <a:srgbClr val="6E7069"/>
                </a:solidFill>
                <a:latin typeface="Consolas" panose="020B0609020204030204" pitchFamily="49" charset="0"/>
              </a:rPr>
              <a:t>(names); </a:t>
            </a:r>
          </a:p>
          <a:p>
            <a:pPr marL="236538" indent="-236538">
              <a:spcBef>
                <a:spcPts val="1200"/>
              </a:spcBef>
            </a:pPr>
            <a:r>
              <a:rPr lang="en-US" altLang="en-US" sz="2400" dirty="0"/>
              <a:t>What sort algorithm does </a:t>
            </a:r>
            <a:r>
              <a:rPr lang="en-US" altLang="en-US" sz="2400" dirty="0">
                <a:solidFill>
                  <a:srgbClr val="6E7069"/>
                </a:solidFill>
                <a:latin typeface="Consolas" panose="020B0609020204030204" pitchFamily="49" charset="0"/>
              </a:rPr>
              <a:t>sort()</a:t>
            </a:r>
            <a:r>
              <a:rPr lang="en-US" altLang="en-US" sz="2400" dirty="0"/>
              <a:t> method use?</a:t>
            </a:r>
            <a:endParaRPr lang="en-US" altLang="en-US" sz="2400" dirty="0">
              <a:solidFill>
                <a:srgbClr val="FF0000"/>
              </a:solidFill>
            </a:endParaRPr>
          </a:p>
          <a:p>
            <a:pPr marL="236538" indent="-236538">
              <a:spcBef>
                <a:spcPts val="1200"/>
              </a:spcBef>
            </a:pPr>
            <a:endParaRPr lang="en-US" altLang="en-US" sz="2400" dirty="0"/>
          </a:p>
        </p:txBody>
      </p:sp>
      <p:sp>
        <p:nvSpPr>
          <p:cNvPr id="7168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168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303A6965-1274-4592-8AAC-1401E050E2EF}" type="slidenum">
              <a:rPr lang="en-US" altLang="en-US" sz="1200">
                <a:solidFill>
                  <a:srgbClr val="898989"/>
                </a:solidFill>
              </a:rPr>
              <a:pPr eaLnBrk="1" hangingPunct="1"/>
              <a:t>2</a:t>
            </a:fld>
            <a:endParaRPr lang="en-US" altLang="en-US" sz="1200">
              <a:solidFill>
                <a:srgbClr val="898989"/>
              </a:solidFill>
            </a:endParaRPr>
          </a:p>
        </p:txBody>
      </p:sp>
    </p:spTree>
    <p:extLst>
      <p:ext uri="{BB962C8B-B14F-4D97-AF65-F5344CB8AC3E}">
        <p14:creationId xmlns:p14="http://schemas.microsoft.com/office/powerpoint/2010/main" val="320018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2971800" y="274638"/>
            <a:ext cx="7696200" cy="715962"/>
          </a:xfrm>
        </p:spPr>
        <p:txBody>
          <a:bodyPr/>
          <a:lstStyle/>
          <a:p>
            <a:r>
              <a:rPr lang="en-US" altLang="en-US"/>
              <a:t>Binary Search</a:t>
            </a:r>
          </a:p>
        </p:txBody>
      </p:sp>
      <p:sp>
        <p:nvSpPr>
          <p:cNvPr id="72706" name="Content Placeholder 2"/>
          <p:cNvSpPr>
            <a:spLocks noGrp="1"/>
          </p:cNvSpPr>
          <p:nvPr>
            <p:ph idx="1"/>
          </p:nvPr>
        </p:nvSpPr>
        <p:spPr/>
        <p:txBody>
          <a:bodyPr/>
          <a:lstStyle/>
          <a:p>
            <a:pPr marL="236538" indent="-236538">
              <a:spcBef>
                <a:spcPts val="1200"/>
              </a:spcBef>
            </a:pPr>
            <a:r>
              <a:rPr lang="en-US" altLang="en-US" sz="2400" dirty="0">
                <a:solidFill>
                  <a:srgbClr val="6E7069"/>
                </a:solidFill>
                <a:latin typeface="Consolas" panose="020B0609020204030204" pitchFamily="49" charset="0"/>
              </a:rPr>
              <a:t> Arrays</a:t>
            </a:r>
            <a:r>
              <a:rPr lang="en-US" altLang="en-US" sz="2400" dirty="0">
                <a:solidFill>
                  <a:srgbClr val="6E7069"/>
                </a:solidFill>
              </a:rPr>
              <a:t> </a:t>
            </a:r>
            <a:r>
              <a:rPr lang="en-US" altLang="en-US" sz="2400" dirty="0"/>
              <a:t>and </a:t>
            </a:r>
            <a:r>
              <a:rPr lang="en-US" altLang="en-US" sz="2400" dirty="0">
                <a:solidFill>
                  <a:srgbClr val="6E7069"/>
                </a:solidFill>
                <a:latin typeface="Consolas" panose="020B0609020204030204" pitchFamily="49" charset="0"/>
              </a:rPr>
              <a:t>Collections </a:t>
            </a:r>
            <a:r>
              <a:rPr lang="en-US" altLang="en-US" sz="2400" dirty="0"/>
              <a:t>classes contains static </a:t>
            </a:r>
            <a:r>
              <a:rPr lang="en-US" altLang="en-US" sz="2400" dirty="0" err="1">
                <a:solidFill>
                  <a:srgbClr val="6E7069"/>
                </a:solidFill>
                <a:latin typeface="Consolas" panose="020B0609020204030204" pitchFamily="49" charset="0"/>
              </a:rPr>
              <a:t>binarySearch</a:t>
            </a:r>
            <a:r>
              <a:rPr lang="en-US" altLang="en-US" sz="2400" dirty="0">
                <a:solidFill>
                  <a:srgbClr val="6E7069"/>
                </a:solidFill>
                <a:latin typeface="Consolas" panose="020B0609020204030204" pitchFamily="49" charset="0"/>
              </a:rPr>
              <a:t>() </a:t>
            </a:r>
            <a:r>
              <a:rPr lang="en-US" altLang="en-US" sz="2400" dirty="0"/>
              <a:t>methods </a:t>
            </a:r>
          </a:p>
          <a:p>
            <a:pPr marL="236538" indent="-236538">
              <a:spcBef>
                <a:spcPts val="1200"/>
              </a:spcBef>
            </a:pPr>
            <a:r>
              <a:rPr lang="en-US" altLang="en-US" sz="2400" dirty="0"/>
              <a:t> These methods implement the binary search algorithm, </a:t>
            </a:r>
            <a:br>
              <a:rPr lang="en-US" altLang="en-US" sz="2400" dirty="0"/>
            </a:br>
            <a:r>
              <a:rPr lang="en-US" altLang="en-US" sz="2400" dirty="0"/>
              <a:t> with a useful enhancement:</a:t>
            </a:r>
          </a:p>
          <a:p>
            <a:pPr marL="636588" lvl="1" indent="-236538">
              <a:spcBef>
                <a:spcPts val="1200"/>
              </a:spcBef>
            </a:pPr>
            <a:r>
              <a:rPr lang="en-US" altLang="en-US" sz="2000" dirty="0"/>
              <a:t>If the value is not found in the array, return -</a:t>
            </a:r>
            <a:r>
              <a:rPr lang="en-US" altLang="en-US" sz="2000" i="1" dirty="0"/>
              <a:t>k</a:t>
            </a:r>
            <a:r>
              <a:rPr lang="en-US" altLang="en-US" sz="2000" dirty="0"/>
              <a:t> -1, where </a:t>
            </a:r>
            <a:r>
              <a:rPr lang="en-US" altLang="en-US" sz="2000" i="1" dirty="0"/>
              <a:t>k</a:t>
            </a:r>
            <a:r>
              <a:rPr lang="en-US" altLang="en-US" sz="2000" dirty="0"/>
              <a:t> is the position before which the element should be inserted</a:t>
            </a:r>
          </a:p>
          <a:p>
            <a:pPr marL="636588" lvl="1" indent="-236538">
              <a:spcBef>
                <a:spcPts val="1200"/>
              </a:spcBef>
            </a:pPr>
            <a:r>
              <a:rPr lang="en-US" altLang="en-US" sz="2000" dirty="0"/>
              <a:t>E.g.</a:t>
            </a:r>
          </a:p>
          <a:p>
            <a:pPr marL="1036638" lvl="2" indent="-236538">
              <a:spcBef>
                <a:spcPts val="1200"/>
              </a:spcBef>
              <a:buSzPct val="60000"/>
              <a:buNone/>
            </a:pP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a = { 1, 4, 9 };</a:t>
            </a:r>
          </a:p>
          <a:p>
            <a:pPr marL="1036638" lvl="2" indent="-236538">
              <a:spcBef>
                <a:spcPct val="0"/>
              </a:spcBef>
              <a:buSzPct val="60000"/>
              <a:buNone/>
            </a:pP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v = 7;</a:t>
            </a:r>
          </a:p>
          <a:p>
            <a:pPr marL="1036638" lvl="2" indent="-236538">
              <a:spcBef>
                <a:spcPct val="0"/>
              </a:spcBef>
              <a:buSzPct val="60000"/>
              <a:buNone/>
            </a:pP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a:t>
            </a:r>
            <a:r>
              <a:rPr lang="en-US" altLang="en-US" sz="2000" dirty="0" err="1">
                <a:solidFill>
                  <a:srgbClr val="6E7069"/>
                </a:solidFill>
                <a:latin typeface="Consolas" panose="020B0609020204030204" pitchFamily="49" charset="0"/>
              </a:rPr>
              <a:t>pos</a:t>
            </a:r>
            <a:r>
              <a:rPr lang="en-US" altLang="en-US" sz="2000" dirty="0">
                <a:solidFill>
                  <a:srgbClr val="6E7069"/>
                </a:solidFill>
                <a:latin typeface="Consolas" panose="020B0609020204030204" pitchFamily="49" charset="0"/>
              </a:rPr>
              <a:t> = </a:t>
            </a:r>
            <a:r>
              <a:rPr lang="en-US" altLang="en-US" sz="2000" dirty="0" err="1">
                <a:solidFill>
                  <a:srgbClr val="6E7069"/>
                </a:solidFill>
                <a:latin typeface="Consolas" panose="020B0609020204030204" pitchFamily="49" charset="0"/>
              </a:rPr>
              <a:t>Arrays.binarySearch</a:t>
            </a:r>
            <a:r>
              <a:rPr lang="en-US" altLang="en-US" sz="2000" dirty="0">
                <a:solidFill>
                  <a:srgbClr val="6E7069"/>
                </a:solidFill>
                <a:latin typeface="Consolas" panose="020B0609020204030204" pitchFamily="49" charset="0"/>
              </a:rPr>
              <a:t>(a, v);</a:t>
            </a:r>
          </a:p>
          <a:p>
            <a:pPr marL="1036638" lvl="2" indent="-236538">
              <a:spcBef>
                <a:spcPct val="0"/>
              </a:spcBef>
              <a:buSzPct val="60000"/>
              <a:buNone/>
            </a:pPr>
            <a:r>
              <a:rPr lang="en-US" altLang="en-US" sz="2000" dirty="0">
                <a:solidFill>
                  <a:srgbClr val="6E7069"/>
                </a:solidFill>
                <a:latin typeface="Consolas" panose="020B0609020204030204" pitchFamily="49" charset="0"/>
              </a:rPr>
              <a:t>// Returns –3; v should be inserted before position 2</a:t>
            </a:r>
          </a:p>
          <a:p>
            <a:pPr marL="236538" indent="-236538">
              <a:spcBef>
                <a:spcPts val="1200"/>
              </a:spcBef>
            </a:pPr>
            <a:endParaRPr lang="en-US" altLang="en-US" sz="2400" dirty="0"/>
          </a:p>
        </p:txBody>
      </p:sp>
      <p:sp>
        <p:nvSpPr>
          <p:cNvPr id="7270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270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22A52FD2-8A45-4B8E-8A51-E008BD1672C6}" type="slidenum">
              <a:rPr lang="en-US" altLang="en-US" sz="1200">
                <a:solidFill>
                  <a:srgbClr val="898989"/>
                </a:solidFill>
              </a:rPr>
              <a:pPr eaLnBrk="1" hangingPunct="1"/>
              <a:t>3</a:t>
            </a:fld>
            <a:endParaRPr lang="en-US" altLang="en-US" sz="1200">
              <a:solidFill>
                <a:srgbClr val="898989"/>
              </a:solidFill>
            </a:endParaRPr>
          </a:p>
        </p:txBody>
      </p:sp>
    </p:spTree>
    <p:extLst>
      <p:ext uri="{BB962C8B-B14F-4D97-AF65-F5344CB8AC3E}">
        <p14:creationId xmlns:p14="http://schemas.microsoft.com/office/powerpoint/2010/main" val="93533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2971800" y="274638"/>
            <a:ext cx="7696200" cy="715962"/>
          </a:xfrm>
        </p:spPr>
        <p:txBody>
          <a:bodyPr/>
          <a:lstStyle/>
          <a:p>
            <a:r>
              <a:rPr lang="en-US" altLang="en-US"/>
              <a:t>Comparing Objects (1)</a:t>
            </a:r>
          </a:p>
        </p:txBody>
      </p:sp>
      <p:sp>
        <p:nvSpPr>
          <p:cNvPr id="73730" name="Content Placeholder 2"/>
          <p:cNvSpPr>
            <a:spLocks noGrp="1"/>
          </p:cNvSpPr>
          <p:nvPr>
            <p:ph idx="1"/>
          </p:nvPr>
        </p:nvSpPr>
        <p:spPr/>
        <p:txBody>
          <a:bodyPr/>
          <a:lstStyle/>
          <a:p>
            <a:pPr marL="236538" indent="-236538">
              <a:spcBef>
                <a:spcPts val="1200"/>
              </a:spcBef>
            </a:pPr>
            <a:r>
              <a:rPr lang="en-US" altLang="en-US" sz="2400" dirty="0">
                <a:solidFill>
                  <a:srgbClr val="6E7069"/>
                </a:solidFill>
                <a:latin typeface="Consolas" panose="020B0609020204030204" pitchFamily="49" charset="0"/>
              </a:rPr>
              <a:t> Arrays </a:t>
            </a:r>
            <a:r>
              <a:rPr lang="en-US" altLang="en-US" sz="2400" dirty="0"/>
              <a:t>and </a:t>
            </a:r>
            <a:r>
              <a:rPr lang="en-US" altLang="en-US" sz="2400" dirty="0">
                <a:solidFill>
                  <a:srgbClr val="6E7069"/>
                </a:solidFill>
                <a:latin typeface="Consolas" panose="020B0609020204030204" pitchFamily="49" charset="0"/>
              </a:rPr>
              <a:t>Collections </a:t>
            </a:r>
            <a:r>
              <a:rPr lang="en-US" altLang="en-US" sz="2400" dirty="0"/>
              <a:t>classes provide </a:t>
            </a:r>
            <a:r>
              <a:rPr lang="en-US" altLang="en-US" sz="2400" dirty="0">
                <a:solidFill>
                  <a:srgbClr val="6E7069"/>
                </a:solidFill>
                <a:latin typeface="Consolas" panose="020B0609020204030204" pitchFamily="49" charset="0"/>
              </a:rPr>
              <a:t>sort() </a:t>
            </a:r>
            <a:r>
              <a:rPr lang="en-US" altLang="en-US" sz="2400" dirty="0"/>
              <a:t>and </a:t>
            </a:r>
            <a:br>
              <a:rPr lang="en-US" altLang="en-US" sz="2400" dirty="0"/>
            </a:br>
            <a:r>
              <a:rPr lang="en-US" altLang="en-US" sz="2400" dirty="0"/>
              <a:t> </a:t>
            </a:r>
            <a:r>
              <a:rPr lang="en-US" altLang="en-US" sz="2400" dirty="0" err="1">
                <a:solidFill>
                  <a:srgbClr val="6E7069"/>
                </a:solidFill>
                <a:latin typeface="Consolas" panose="020B0609020204030204" pitchFamily="49" charset="0"/>
              </a:rPr>
              <a:t>binarySearch</a:t>
            </a:r>
            <a:r>
              <a:rPr lang="en-US" altLang="en-US" sz="2400" dirty="0">
                <a:solidFill>
                  <a:srgbClr val="6E7069"/>
                </a:solidFill>
                <a:latin typeface="Consolas" panose="020B0609020204030204" pitchFamily="49" charset="0"/>
              </a:rPr>
              <a:t>() </a:t>
            </a:r>
            <a:r>
              <a:rPr lang="en-US" altLang="en-US" sz="2400" dirty="0"/>
              <a:t>methods for arrays of objects</a:t>
            </a:r>
          </a:p>
          <a:p>
            <a:pPr marL="236538" indent="-236538">
              <a:spcBef>
                <a:spcPts val="1200"/>
              </a:spcBef>
            </a:pPr>
            <a:r>
              <a:rPr lang="en-US" altLang="en-US" sz="2400" dirty="0"/>
              <a:t> These methods cannot know how to compare arbitrary</a:t>
            </a:r>
            <a:br>
              <a:rPr lang="en-US" altLang="en-US" sz="2400" dirty="0"/>
            </a:br>
            <a:r>
              <a:rPr lang="en-US" altLang="en-US" sz="2400" dirty="0"/>
              <a:t> objects</a:t>
            </a:r>
          </a:p>
          <a:p>
            <a:pPr marL="236538" indent="-236538">
              <a:spcBef>
                <a:spcPts val="1200"/>
              </a:spcBef>
            </a:pPr>
            <a:r>
              <a:rPr lang="en-US" altLang="en-US" sz="2400" dirty="0"/>
              <a:t> These methods require that the objects belong to a class that</a:t>
            </a:r>
            <a:br>
              <a:rPr lang="en-US" altLang="en-US" sz="2400" dirty="0"/>
            </a:br>
            <a:r>
              <a:rPr lang="en-US" altLang="en-US" sz="2400" dirty="0"/>
              <a:t> implements the </a:t>
            </a:r>
            <a:r>
              <a:rPr lang="en-US" altLang="en-US" sz="2400" dirty="0">
                <a:solidFill>
                  <a:srgbClr val="6E7069"/>
                </a:solidFill>
                <a:latin typeface="Consolas" panose="020B0609020204030204" pitchFamily="49" charset="0"/>
              </a:rPr>
              <a:t>Comparable</a:t>
            </a:r>
            <a:r>
              <a:rPr lang="en-US" altLang="en-US" sz="2400" dirty="0"/>
              <a:t> interface which has a single</a:t>
            </a:r>
            <a:br>
              <a:rPr lang="en-US" altLang="en-US" sz="2400" dirty="0"/>
            </a:br>
            <a:r>
              <a:rPr lang="en-US" altLang="en-US" sz="2400" dirty="0"/>
              <a:t> method:</a:t>
            </a:r>
          </a:p>
          <a:p>
            <a:pPr marL="636588" lvl="1" indent="-236538">
              <a:spcBef>
                <a:spcPts val="1200"/>
              </a:spcBef>
              <a:buSzPct val="60000"/>
              <a:buNone/>
            </a:pPr>
            <a:r>
              <a:rPr lang="en-US" altLang="en-US" sz="2000" dirty="0">
                <a:solidFill>
                  <a:srgbClr val="6E7069"/>
                </a:solidFill>
                <a:latin typeface="Consolas" panose="020B0609020204030204" pitchFamily="49" charset="0"/>
              </a:rPr>
              <a:t>public interface Comparable</a:t>
            </a:r>
          </a:p>
          <a:p>
            <a:pPr marL="636588" lvl="1" indent="-236538">
              <a:spcBef>
                <a:spcPct val="0"/>
              </a:spcBef>
              <a:buSzPct val="60000"/>
              <a:buNone/>
            </a:pPr>
            <a:r>
              <a:rPr lang="en-US" altLang="en-US" sz="2000" dirty="0">
                <a:solidFill>
                  <a:srgbClr val="6E7069"/>
                </a:solidFill>
                <a:latin typeface="Consolas" panose="020B0609020204030204" pitchFamily="49" charset="0"/>
              </a:rPr>
              <a:t>{</a:t>
            </a:r>
          </a:p>
          <a:p>
            <a:pPr marL="636588" lvl="1" indent="-236538">
              <a:spcBef>
                <a:spcPct val="0"/>
              </a:spcBef>
              <a:buSzPct val="60000"/>
              <a:buNone/>
            </a:pPr>
            <a:r>
              <a:rPr lang="en-US" altLang="en-US" sz="2000" dirty="0">
                <a:solidFill>
                  <a:srgbClr val="6E7069"/>
                </a:solidFill>
                <a:latin typeface="Consolas" panose="020B0609020204030204" pitchFamily="49" charset="0"/>
              </a:rPr>
              <a:t>   </a:t>
            </a: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a:t>
            </a:r>
            <a:r>
              <a:rPr lang="en-US" altLang="en-US" sz="2000" dirty="0" err="1">
                <a:solidFill>
                  <a:srgbClr val="6E7069"/>
                </a:solidFill>
                <a:latin typeface="Consolas" panose="020B0609020204030204" pitchFamily="49" charset="0"/>
              </a:rPr>
              <a:t>compareTo</a:t>
            </a:r>
            <a:r>
              <a:rPr lang="en-US" altLang="en-US" sz="2000" dirty="0">
                <a:solidFill>
                  <a:srgbClr val="6E7069"/>
                </a:solidFill>
                <a:latin typeface="Consolas" panose="020B0609020204030204" pitchFamily="49" charset="0"/>
              </a:rPr>
              <a:t>(Object </a:t>
            </a:r>
            <a:r>
              <a:rPr lang="en-US" altLang="en-US" sz="2000" dirty="0" err="1">
                <a:solidFill>
                  <a:srgbClr val="6E7069"/>
                </a:solidFill>
                <a:latin typeface="Consolas" panose="020B0609020204030204" pitchFamily="49" charset="0"/>
              </a:rPr>
              <a:t>otherObject</a:t>
            </a:r>
            <a:r>
              <a:rPr lang="en-US" altLang="en-US" sz="2000" dirty="0">
                <a:solidFill>
                  <a:srgbClr val="6E7069"/>
                </a:solidFill>
                <a:latin typeface="Consolas" panose="020B0609020204030204" pitchFamily="49" charset="0"/>
              </a:rPr>
              <a:t>);</a:t>
            </a:r>
          </a:p>
          <a:p>
            <a:pPr marL="636588" lvl="1" indent="-236538">
              <a:spcBef>
                <a:spcPct val="0"/>
              </a:spcBef>
              <a:buSzPct val="60000"/>
              <a:buNone/>
            </a:pPr>
            <a:r>
              <a:rPr lang="en-US" altLang="en-US" sz="2000" dirty="0">
                <a:solidFill>
                  <a:srgbClr val="6E7069"/>
                </a:solidFill>
                <a:latin typeface="Consolas" panose="020B0609020204030204" pitchFamily="49" charset="0"/>
              </a:rPr>
              <a:t>}</a:t>
            </a:r>
          </a:p>
          <a:p>
            <a:pPr marL="236538" indent="-236538">
              <a:spcBef>
                <a:spcPts val="1200"/>
              </a:spcBef>
            </a:pPr>
            <a:r>
              <a:rPr lang="en-US" altLang="en-US" sz="2400" dirty="0"/>
              <a:t> </a:t>
            </a:r>
          </a:p>
        </p:txBody>
      </p:sp>
      <p:sp>
        <p:nvSpPr>
          <p:cNvPr id="7373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373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6E2F65A4-D27B-4953-B1F4-7D520F0B9AA1}" type="slidenum">
              <a:rPr lang="en-US" altLang="en-US" sz="1200">
                <a:solidFill>
                  <a:srgbClr val="898989"/>
                </a:solidFill>
              </a:rPr>
              <a:pPr eaLnBrk="1" hangingPunct="1"/>
              <a:t>4</a:t>
            </a:fld>
            <a:endParaRPr lang="en-US" altLang="en-US" sz="1200">
              <a:solidFill>
                <a:srgbClr val="898989"/>
              </a:solidFill>
            </a:endParaRPr>
          </a:p>
        </p:txBody>
      </p:sp>
    </p:spTree>
    <p:extLst>
      <p:ext uri="{BB962C8B-B14F-4D97-AF65-F5344CB8AC3E}">
        <p14:creationId xmlns:p14="http://schemas.microsoft.com/office/powerpoint/2010/main" val="355589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2971800" y="274638"/>
            <a:ext cx="7696200" cy="715962"/>
          </a:xfrm>
        </p:spPr>
        <p:txBody>
          <a:bodyPr/>
          <a:lstStyle/>
          <a:p>
            <a:r>
              <a:rPr lang="en-US" altLang="en-US"/>
              <a:t>Comparing Objects (2)</a:t>
            </a:r>
          </a:p>
        </p:txBody>
      </p:sp>
      <p:sp>
        <p:nvSpPr>
          <p:cNvPr id="74754" name="Content Placeholder 2"/>
          <p:cNvSpPr>
            <a:spLocks noGrp="1"/>
          </p:cNvSpPr>
          <p:nvPr>
            <p:ph idx="1"/>
          </p:nvPr>
        </p:nvSpPr>
        <p:spPr/>
        <p:txBody>
          <a:bodyPr/>
          <a:lstStyle/>
          <a:p>
            <a:pPr marL="236538" indent="-236538">
              <a:spcBef>
                <a:spcPts val="1200"/>
              </a:spcBef>
            </a:pPr>
            <a:r>
              <a:rPr lang="en-US" altLang="en-US" sz="2400" dirty="0"/>
              <a:t> </a:t>
            </a:r>
            <a:r>
              <a:rPr lang="en-US" altLang="en-US" sz="2400" dirty="0" err="1">
                <a:solidFill>
                  <a:schemeClr val="bg1">
                    <a:lumMod val="50000"/>
                  </a:schemeClr>
                </a:solidFill>
                <a:latin typeface="Consolas" panose="020B0609020204030204" pitchFamily="49" charset="0"/>
              </a:rPr>
              <a:t>compareTo</a:t>
            </a:r>
            <a:r>
              <a:rPr lang="en-US" altLang="en-US" sz="2400" dirty="0">
                <a:solidFill>
                  <a:schemeClr val="bg1">
                    <a:lumMod val="50000"/>
                  </a:schemeClr>
                </a:solidFill>
                <a:latin typeface="Consolas" panose="020B0609020204030204" pitchFamily="49" charset="0"/>
              </a:rPr>
              <a:t>()</a:t>
            </a:r>
            <a:r>
              <a:rPr lang="en-US" altLang="en-US" sz="2400" dirty="0">
                <a:solidFill>
                  <a:schemeClr val="bg1">
                    <a:lumMod val="65000"/>
                  </a:schemeClr>
                </a:solidFill>
              </a:rPr>
              <a:t> </a:t>
            </a:r>
            <a:r>
              <a:rPr lang="en-US" altLang="en-US" sz="2400" dirty="0"/>
              <a:t>is called as follows: </a:t>
            </a:r>
          </a:p>
          <a:p>
            <a:pPr marL="636588" lvl="1" indent="-236538">
              <a:spcBef>
                <a:spcPts val="1200"/>
              </a:spcBef>
              <a:buSzPct val="60000"/>
              <a:buNone/>
            </a:pP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result =  </a:t>
            </a:r>
            <a:r>
              <a:rPr lang="en-US" altLang="en-US" sz="2000" dirty="0" err="1">
                <a:solidFill>
                  <a:srgbClr val="6E7069"/>
                </a:solidFill>
                <a:latin typeface="Consolas" panose="020B0609020204030204" pitchFamily="49" charset="0"/>
              </a:rPr>
              <a:t>a.compareTo</a:t>
            </a:r>
            <a:r>
              <a:rPr lang="en-US" altLang="en-US" sz="2000" dirty="0">
                <a:solidFill>
                  <a:srgbClr val="6E7069"/>
                </a:solidFill>
                <a:latin typeface="Consolas" panose="020B0609020204030204" pitchFamily="49" charset="0"/>
              </a:rPr>
              <a:t>(b)</a:t>
            </a:r>
          </a:p>
          <a:p>
            <a:pPr marL="636588" lvl="1" indent="-236538">
              <a:spcBef>
                <a:spcPts val="1200"/>
              </a:spcBef>
              <a:buNone/>
            </a:pPr>
            <a:r>
              <a:rPr lang="en-US" altLang="en-US" sz="2400" dirty="0"/>
              <a:t>must return a negative number if </a:t>
            </a:r>
            <a:r>
              <a:rPr lang="en-US" altLang="en-US" sz="2400" dirty="0">
                <a:solidFill>
                  <a:srgbClr val="6E7069"/>
                </a:solidFill>
                <a:latin typeface="Consolas" panose="020B0609020204030204" pitchFamily="49" charset="0"/>
              </a:rPr>
              <a:t>a</a:t>
            </a:r>
            <a:r>
              <a:rPr lang="en-US" altLang="en-US" sz="2400" dirty="0"/>
              <a:t> should come before </a:t>
            </a:r>
            <a:r>
              <a:rPr lang="en-US" altLang="en-US" sz="2400" dirty="0">
                <a:solidFill>
                  <a:srgbClr val="6E7069"/>
                </a:solidFill>
                <a:latin typeface="Consolas" panose="020B0609020204030204" pitchFamily="49" charset="0"/>
              </a:rPr>
              <a:t>b</a:t>
            </a:r>
            <a:r>
              <a:rPr lang="en-US" altLang="en-US" sz="2400" dirty="0"/>
              <a:t>, 0 if </a:t>
            </a:r>
            <a:r>
              <a:rPr lang="en-US" altLang="en-US" sz="2400" dirty="0">
                <a:solidFill>
                  <a:srgbClr val="6E7069"/>
                </a:solidFill>
                <a:latin typeface="Consolas" panose="020B0609020204030204" pitchFamily="49" charset="0"/>
              </a:rPr>
              <a:t>a</a:t>
            </a:r>
            <a:r>
              <a:rPr lang="en-US" altLang="en-US" sz="2400" dirty="0"/>
              <a:t> and </a:t>
            </a:r>
            <a:r>
              <a:rPr lang="en-US" altLang="en-US" sz="2400" dirty="0">
                <a:solidFill>
                  <a:srgbClr val="6E7069"/>
                </a:solidFill>
                <a:latin typeface="Consolas" panose="020B0609020204030204" pitchFamily="49" charset="0"/>
              </a:rPr>
              <a:t>b</a:t>
            </a:r>
            <a:r>
              <a:rPr lang="en-US" altLang="en-US" sz="2400" dirty="0"/>
              <a:t> are the same, and a positive number otherwise</a:t>
            </a:r>
          </a:p>
          <a:p>
            <a:pPr marL="236538" indent="-236538">
              <a:spcBef>
                <a:spcPts val="1200"/>
              </a:spcBef>
            </a:pPr>
            <a:r>
              <a:rPr lang="en-US" altLang="en-US" sz="2400" dirty="0"/>
              <a:t> Several classes in the standard Java Library implement </a:t>
            </a:r>
            <a:br>
              <a:rPr lang="en-US" altLang="en-US" sz="2400" dirty="0"/>
            </a:br>
            <a:r>
              <a:rPr lang="en-US" altLang="en-US" sz="2400" dirty="0"/>
              <a:t> the </a:t>
            </a:r>
            <a:r>
              <a:rPr lang="en-US" altLang="en-US" sz="2400" dirty="0">
                <a:solidFill>
                  <a:srgbClr val="6E7069"/>
                </a:solidFill>
                <a:latin typeface="Consolas" panose="020B0609020204030204" pitchFamily="49" charset="0"/>
              </a:rPr>
              <a:t>Comparable</a:t>
            </a:r>
            <a:r>
              <a:rPr lang="en-US" altLang="en-US" sz="2400" dirty="0"/>
              <a:t> interface</a:t>
            </a:r>
          </a:p>
          <a:p>
            <a:pPr marL="636588" lvl="1" indent="-236538">
              <a:spcBef>
                <a:spcPts val="1200"/>
              </a:spcBef>
              <a:buSzPct val="60000"/>
              <a:buFont typeface="Wingdings" panose="05000000000000000000" pitchFamily="2" charset="2"/>
              <a:buChar char="q"/>
            </a:pPr>
            <a:r>
              <a:rPr lang="en-US" altLang="en-US" sz="2000" dirty="0"/>
              <a:t>E.g. </a:t>
            </a:r>
            <a:r>
              <a:rPr lang="en-US" altLang="en-US" sz="2000" dirty="0">
                <a:solidFill>
                  <a:srgbClr val="6E7069"/>
                </a:solidFill>
                <a:latin typeface="Consolas" panose="020B0609020204030204" pitchFamily="49" charset="0"/>
              </a:rPr>
              <a:t>String</a:t>
            </a:r>
            <a:r>
              <a:rPr lang="en-US" altLang="en-US" sz="2000" dirty="0"/>
              <a:t>, </a:t>
            </a:r>
            <a:r>
              <a:rPr lang="en-US" altLang="en-US" sz="2000" dirty="0">
                <a:solidFill>
                  <a:srgbClr val="6E7069"/>
                </a:solidFill>
                <a:latin typeface="Consolas" panose="020B0609020204030204" pitchFamily="49" charset="0"/>
              </a:rPr>
              <a:t>Date</a:t>
            </a:r>
          </a:p>
          <a:p>
            <a:pPr marL="236538" indent="-236538">
              <a:spcBef>
                <a:spcPts val="1200"/>
              </a:spcBef>
            </a:pPr>
            <a:r>
              <a:rPr lang="en-US" altLang="en-US" sz="2400" dirty="0">
                <a:solidFill>
                  <a:srgbClr val="6E7069"/>
                </a:solidFill>
              </a:rPr>
              <a:t> </a:t>
            </a:r>
            <a:r>
              <a:rPr lang="en-US" altLang="en-US" sz="2400" dirty="0"/>
              <a:t>Yourselves:</a:t>
            </a:r>
            <a:r>
              <a:rPr lang="en-US" altLang="en-US" sz="2400" dirty="0">
                <a:solidFill>
                  <a:srgbClr val="6E7069"/>
                </a:solidFill>
              </a:rPr>
              <a:t> </a:t>
            </a:r>
            <a:r>
              <a:rPr lang="en-US" altLang="en-US" sz="2400" dirty="0"/>
              <a:t>Look at how </a:t>
            </a:r>
            <a:r>
              <a:rPr lang="en-US" altLang="en-US" sz="2400" dirty="0">
                <a:solidFill>
                  <a:schemeClr val="bg1">
                    <a:lumMod val="65000"/>
                  </a:schemeClr>
                </a:solidFill>
              </a:rPr>
              <a:t>String</a:t>
            </a:r>
            <a:r>
              <a:rPr lang="en-US" altLang="en-US" sz="2400" dirty="0"/>
              <a:t>s are compared</a:t>
            </a:r>
          </a:p>
          <a:p>
            <a:pPr marL="236538" indent="-236538">
              <a:spcBef>
                <a:spcPts val="1200"/>
              </a:spcBef>
            </a:pPr>
            <a:endParaRPr lang="en-US" altLang="en-US" sz="2400" dirty="0"/>
          </a:p>
        </p:txBody>
      </p:sp>
      <p:sp>
        <p:nvSpPr>
          <p:cNvPr id="7475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475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C5B5D7DE-6C54-45E4-8A8D-9324BF88EF2F}" type="slidenum">
              <a:rPr lang="en-US" altLang="en-US" sz="1200">
                <a:solidFill>
                  <a:srgbClr val="898989"/>
                </a:solidFill>
              </a:rPr>
              <a:pPr eaLnBrk="1" hangingPunct="1"/>
              <a:t>5</a:t>
            </a:fld>
            <a:endParaRPr lang="en-US" altLang="en-US" sz="1200">
              <a:solidFill>
                <a:srgbClr val="898989"/>
              </a:solidFill>
            </a:endParaRPr>
          </a:p>
        </p:txBody>
      </p:sp>
    </p:spTree>
    <p:extLst>
      <p:ext uri="{BB962C8B-B14F-4D97-AF65-F5344CB8AC3E}">
        <p14:creationId xmlns:p14="http://schemas.microsoft.com/office/powerpoint/2010/main" val="402315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2971800" y="274638"/>
            <a:ext cx="7696200" cy="715962"/>
          </a:xfrm>
        </p:spPr>
        <p:txBody>
          <a:bodyPr/>
          <a:lstStyle/>
          <a:p>
            <a:r>
              <a:rPr lang="en-US" altLang="en-US"/>
              <a:t>Comparing Objects (3)</a:t>
            </a:r>
          </a:p>
        </p:txBody>
      </p:sp>
      <p:sp>
        <p:nvSpPr>
          <p:cNvPr id="75778" name="Content Placeholder 2"/>
          <p:cNvSpPr>
            <a:spLocks noGrp="1"/>
          </p:cNvSpPr>
          <p:nvPr>
            <p:ph idx="1"/>
          </p:nvPr>
        </p:nvSpPr>
        <p:spPr/>
        <p:txBody>
          <a:bodyPr/>
          <a:lstStyle/>
          <a:p>
            <a:pPr marL="236538" indent="-236538">
              <a:spcBef>
                <a:spcPts val="1200"/>
              </a:spcBef>
            </a:pPr>
            <a:r>
              <a:rPr lang="en-US" altLang="en-US" sz="2400" dirty="0"/>
              <a:t> You can implement the </a:t>
            </a:r>
            <a:r>
              <a:rPr lang="en-US" altLang="en-US" sz="2400" dirty="0">
                <a:solidFill>
                  <a:srgbClr val="6E7069"/>
                </a:solidFill>
                <a:latin typeface="Consolas" panose="020B0609020204030204" pitchFamily="49" charset="0"/>
              </a:rPr>
              <a:t>Comparable</a:t>
            </a:r>
            <a:r>
              <a:rPr lang="en-US" altLang="en-US" sz="2400" dirty="0"/>
              <a:t> interface for your </a:t>
            </a:r>
            <a:br>
              <a:rPr lang="en-US" altLang="en-US" sz="2400" dirty="0"/>
            </a:br>
            <a:r>
              <a:rPr lang="en-US" altLang="en-US" sz="2400" dirty="0"/>
              <a:t> classes as well</a:t>
            </a:r>
          </a:p>
          <a:p>
            <a:pPr marL="236538" indent="-236538">
              <a:spcBef>
                <a:spcPts val="1200"/>
              </a:spcBef>
            </a:pPr>
            <a:r>
              <a:rPr lang="en-US" altLang="en-US" sz="2400" dirty="0"/>
              <a:t> E.g. to sort a collection of towns by population, class </a:t>
            </a:r>
            <a:r>
              <a:rPr lang="en-US" altLang="en-US" sz="2400" dirty="0">
                <a:solidFill>
                  <a:srgbClr val="6E7069"/>
                </a:solidFill>
                <a:latin typeface="Consolas" panose="020B0609020204030204" pitchFamily="49" charset="0"/>
              </a:rPr>
              <a:t>Town</a:t>
            </a:r>
            <a:br>
              <a:rPr lang="en-US" altLang="en-US" sz="2400" dirty="0">
                <a:solidFill>
                  <a:srgbClr val="6E7069"/>
                </a:solidFill>
                <a:latin typeface="Consolas" panose="020B0609020204030204" pitchFamily="49" charset="0"/>
              </a:rPr>
            </a:br>
            <a:r>
              <a:rPr lang="en-US" altLang="en-US" sz="2400" dirty="0"/>
              <a:t> can implement this interface and supply a </a:t>
            </a:r>
            <a:r>
              <a:rPr lang="en-US" altLang="en-US" sz="2400" dirty="0" err="1">
                <a:solidFill>
                  <a:srgbClr val="6E7069"/>
                </a:solidFill>
                <a:latin typeface="Consolas" panose="020B0609020204030204" pitchFamily="49" charset="0"/>
              </a:rPr>
              <a:t>compareTo</a:t>
            </a:r>
            <a:r>
              <a:rPr lang="en-US" altLang="en-US" sz="2400" dirty="0">
                <a:solidFill>
                  <a:srgbClr val="6E7069"/>
                </a:solidFill>
                <a:latin typeface="Consolas" panose="020B0609020204030204" pitchFamily="49" charset="0"/>
              </a:rPr>
              <a:t>()</a:t>
            </a:r>
            <a:br>
              <a:rPr lang="en-US" altLang="en-US" sz="2400" dirty="0">
                <a:solidFill>
                  <a:srgbClr val="6E7069"/>
                </a:solidFill>
                <a:latin typeface="Consolas" panose="020B0609020204030204" pitchFamily="49" charset="0"/>
              </a:rPr>
            </a:br>
            <a:r>
              <a:rPr lang="en-US" altLang="en-US" sz="2400" dirty="0"/>
              <a:t> method:</a:t>
            </a:r>
          </a:p>
          <a:p>
            <a:pPr marL="236538" indent="-236538">
              <a:spcBef>
                <a:spcPts val="1200"/>
              </a:spcBef>
            </a:pPr>
            <a:endParaRPr lang="en-US" altLang="en-US" sz="2400" dirty="0"/>
          </a:p>
        </p:txBody>
      </p:sp>
      <p:sp>
        <p:nvSpPr>
          <p:cNvPr id="7577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578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7BCC5CC3-5E75-4D90-BD3D-3E567FE2C5FC}" type="slidenum">
              <a:rPr lang="en-US" altLang="en-US" sz="1200">
                <a:solidFill>
                  <a:srgbClr val="898989"/>
                </a:solidFill>
              </a:rPr>
              <a:pPr eaLnBrk="1" hangingPunct="1"/>
              <a:t>6</a:t>
            </a:fld>
            <a:endParaRPr lang="en-US" altLang="en-US" sz="1200">
              <a:solidFill>
                <a:srgbClr val="898989"/>
              </a:solidFill>
            </a:endParaRPr>
          </a:p>
        </p:txBody>
      </p:sp>
    </p:spTree>
    <p:extLst>
      <p:ext uri="{BB962C8B-B14F-4D97-AF65-F5344CB8AC3E}">
        <p14:creationId xmlns:p14="http://schemas.microsoft.com/office/powerpoint/2010/main" val="68937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2971800" y="274638"/>
            <a:ext cx="7696200" cy="715962"/>
          </a:xfrm>
        </p:spPr>
        <p:txBody>
          <a:bodyPr/>
          <a:lstStyle/>
          <a:p>
            <a:r>
              <a:rPr lang="en-US" altLang="en-US"/>
              <a:t>Comparing Objects (3)</a:t>
            </a:r>
          </a:p>
        </p:txBody>
      </p:sp>
      <p:sp>
        <p:nvSpPr>
          <p:cNvPr id="76802" name="Content Placeholder 2"/>
          <p:cNvSpPr>
            <a:spLocks noGrp="1"/>
          </p:cNvSpPr>
          <p:nvPr>
            <p:ph idx="1"/>
          </p:nvPr>
        </p:nvSpPr>
        <p:spPr/>
        <p:txBody>
          <a:bodyPr/>
          <a:lstStyle/>
          <a:p>
            <a:pPr marL="236538" indent="-236538">
              <a:spcBef>
                <a:spcPts val="1200"/>
              </a:spcBef>
            </a:pPr>
            <a:r>
              <a:rPr lang="en-US" altLang="en-US" sz="2400" dirty="0"/>
              <a:t> You can implement the </a:t>
            </a:r>
            <a:r>
              <a:rPr lang="en-US" altLang="en-US" sz="2400" dirty="0">
                <a:solidFill>
                  <a:srgbClr val="6E7069"/>
                </a:solidFill>
                <a:latin typeface="Consolas" panose="020B0609020204030204" pitchFamily="49" charset="0"/>
              </a:rPr>
              <a:t>Comparable</a:t>
            </a:r>
            <a:r>
              <a:rPr lang="en-US" altLang="en-US" sz="2400" dirty="0"/>
              <a:t> interface for your</a:t>
            </a:r>
            <a:br>
              <a:rPr lang="en-US" altLang="en-US" sz="2400" dirty="0"/>
            </a:br>
            <a:r>
              <a:rPr lang="en-US" altLang="en-US" sz="2400" dirty="0"/>
              <a:t> classes as well</a:t>
            </a:r>
          </a:p>
          <a:p>
            <a:pPr marL="236538" indent="-236538">
              <a:spcBef>
                <a:spcPts val="1200"/>
              </a:spcBef>
            </a:pPr>
            <a:r>
              <a:rPr lang="en-US" altLang="en-US" sz="2400" dirty="0"/>
              <a:t> E.g. to sort a collection of towns by population, class </a:t>
            </a:r>
            <a:r>
              <a:rPr lang="en-US" altLang="en-US" sz="2400" dirty="0">
                <a:solidFill>
                  <a:srgbClr val="6E7069"/>
                </a:solidFill>
                <a:latin typeface="Consolas" panose="020B0609020204030204" pitchFamily="49" charset="0"/>
              </a:rPr>
              <a:t>Town</a:t>
            </a:r>
            <a:br>
              <a:rPr lang="en-US" altLang="en-US" sz="2400" dirty="0">
                <a:solidFill>
                  <a:srgbClr val="6E7069"/>
                </a:solidFill>
                <a:latin typeface="Consolas" panose="020B0609020204030204" pitchFamily="49" charset="0"/>
              </a:rPr>
            </a:br>
            <a:r>
              <a:rPr lang="en-US" altLang="en-US" sz="2400" dirty="0"/>
              <a:t> can implement this interface and supply a </a:t>
            </a:r>
            <a:r>
              <a:rPr lang="en-US" altLang="en-US" sz="2400" dirty="0" err="1">
                <a:solidFill>
                  <a:srgbClr val="6E7069"/>
                </a:solidFill>
                <a:latin typeface="Consolas" panose="020B0609020204030204" pitchFamily="49" charset="0"/>
              </a:rPr>
              <a:t>compareTo</a:t>
            </a:r>
            <a:r>
              <a:rPr lang="en-US" altLang="en-US" sz="2400" dirty="0">
                <a:solidFill>
                  <a:srgbClr val="6E7069"/>
                </a:solidFill>
                <a:latin typeface="Consolas" panose="020B0609020204030204" pitchFamily="49" charset="0"/>
              </a:rPr>
              <a:t>()</a:t>
            </a:r>
            <a:br>
              <a:rPr lang="en-US" altLang="en-US" sz="2400" dirty="0">
                <a:solidFill>
                  <a:srgbClr val="6E7069"/>
                </a:solidFill>
                <a:latin typeface="Consolas" panose="020B0609020204030204" pitchFamily="49" charset="0"/>
              </a:rPr>
            </a:br>
            <a:r>
              <a:rPr lang="en-US" altLang="en-US" sz="2400" dirty="0"/>
              <a:t> method:</a:t>
            </a:r>
          </a:p>
          <a:p>
            <a:pPr marL="636588" lvl="1" indent="-236538">
              <a:spcBef>
                <a:spcPts val="1200"/>
              </a:spcBef>
              <a:buNone/>
            </a:pPr>
            <a:r>
              <a:rPr lang="en-US" altLang="en-US" sz="2000" dirty="0">
                <a:solidFill>
                  <a:srgbClr val="6E7069"/>
                </a:solidFill>
                <a:latin typeface="Consolas" panose="020B0609020204030204" pitchFamily="49" charset="0"/>
              </a:rPr>
              <a:t>public class Town implements Comparable&lt;Town&gt;</a:t>
            </a:r>
          </a:p>
          <a:p>
            <a:pPr marL="636588" lvl="1" indent="-236538">
              <a:spcBef>
                <a:spcPct val="0"/>
              </a:spcBef>
              <a:buNone/>
            </a:pPr>
            <a:r>
              <a:rPr lang="en-US" altLang="en-US" sz="2000" dirty="0">
                <a:solidFill>
                  <a:srgbClr val="6E7069"/>
                </a:solidFill>
                <a:latin typeface="Consolas" panose="020B0609020204030204" pitchFamily="49" charset="0"/>
              </a:rPr>
              <a:t>{</a:t>
            </a:r>
          </a:p>
          <a:p>
            <a:pPr marL="636588" lvl="1" indent="-236538">
              <a:spcBef>
                <a:spcPct val="0"/>
              </a:spcBef>
              <a:buNone/>
            </a:pPr>
            <a:r>
              <a:rPr lang="en-US" altLang="en-US" sz="2000" dirty="0">
                <a:solidFill>
                  <a:srgbClr val="6E7069"/>
                </a:solidFill>
                <a:latin typeface="Consolas" panose="020B0609020204030204" pitchFamily="49" charset="0"/>
              </a:rPr>
              <a:t>   public </a:t>
            </a:r>
            <a:r>
              <a:rPr lang="en-US" altLang="en-US" sz="2000" dirty="0" err="1">
                <a:solidFill>
                  <a:srgbClr val="6E7069"/>
                </a:solidFill>
                <a:latin typeface="Consolas" panose="020B0609020204030204" pitchFamily="49" charset="0"/>
              </a:rPr>
              <a:t>int</a:t>
            </a:r>
            <a:r>
              <a:rPr lang="en-US" altLang="en-US" sz="2000" dirty="0">
                <a:solidFill>
                  <a:srgbClr val="6E7069"/>
                </a:solidFill>
                <a:latin typeface="Consolas" panose="020B0609020204030204" pitchFamily="49" charset="0"/>
              </a:rPr>
              <a:t> </a:t>
            </a:r>
            <a:r>
              <a:rPr lang="en-US" altLang="en-US" sz="2000" dirty="0" err="1">
                <a:solidFill>
                  <a:srgbClr val="6E7069"/>
                </a:solidFill>
                <a:latin typeface="Consolas" panose="020B0609020204030204" pitchFamily="49" charset="0"/>
              </a:rPr>
              <a:t>compareTo</a:t>
            </a:r>
            <a:r>
              <a:rPr lang="en-US" altLang="en-US" sz="2000" dirty="0">
                <a:solidFill>
                  <a:srgbClr val="6E7069"/>
                </a:solidFill>
                <a:latin typeface="Consolas" panose="020B0609020204030204" pitchFamily="49" charset="0"/>
              </a:rPr>
              <a:t>(Town other)</a:t>
            </a:r>
          </a:p>
          <a:p>
            <a:pPr marL="636588" lvl="1" indent="-236538">
              <a:spcBef>
                <a:spcPct val="0"/>
              </a:spcBef>
              <a:buNone/>
            </a:pPr>
            <a:r>
              <a:rPr lang="en-US" altLang="en-US" sz="2000" dirty="0">
                <a:solidFill>
                  <a:srgbClr val="6E7069"/>
                </a:solidFill>
                <a:latin typeface="Consolas" panose="020B0609020204030204" pitchFamily="49" charset="0"/>
              </a:rPr>
              <a:t>   {</a:t>
            </a:r>
          </a:p>
          <a:p>
            <a:pPr marL="636588" lvl="1" indent="-236538">
              <a:spcBef>
                <a:spcPct val="0"/>
              </a:spcBef>
              <a:buNone/>
            </a:pPr>
            <a:r>
              <a:rPr lang="en-US" altLang="en-US" sz="2000" dirty="0">
                <a:solidFill>
                  <a:srgbClr val="6E7069"/>
                </a:solidFill>
                <a:latin typeface="Consolas" panose="020B0609020204030204" pitchFamily="49" charset="0"/>
              </a:rPr>
              <a:t>      if (population &lt; </a:t>
            </a:r>
            <a:r>
              <a:rPr lang="en-US" altLang="en-US" sz="2000" dirty="0" err="1">
                <a:solidFill>
                  <a:srgbClr val="6E7069"/>
                </a:solidFill>
                <a:latin typeface="Consolas" panose="020B0609020204030204" pitchFamily="49" charset="0"/>
              </a:rPr>
              <a:t>other.population</a:t>
            </a:r>
            <a:r>
              <a:rPr lang="en-US" altLang="en-US" sz="2000" dirty="0">
                <a:solidFill>
                  <a:srgbClr val="6E7069"/>
                </a:solidFill>
                <a:latin typeface="Consolas" panose="020B0609020204030204" pitchFamily="49" charset="0"/>
              </a:rPr>
              <a:t>) { return -1; }</a:t>
            </a:r>
          </a:p>
          <a:p>
            <a:pPr marL="636588" lvl="1" indent="-236538">
              <a:spcBef>
                <a:spcPct val="0"/>
              </a:spcBef>
              <a:buNone/>
            </a:pPr>
            <a:r>
              <a:rPr lang="en-US" altLang="en-US" sz="2000" dirty="0">
                <a:solidFill>
                  <a:srgbClr val="6E7069"/>
                </a:solidFill>
                <a:latin typeface="Consolas" panose="020B0609020204030204" pitchFamily="49" charset="0"/>
              </a:rPr>
              <a:t>      else if (population == </a:t>
            </a:r>
            <a:r>
              <a:rPr lang="en-US" altLang="en-US" sz="2000" dirty="0" err="1">
                <a:solidFill>
                  <a:srgbClr val="6E7069"/>
                </a:solidFill>
                <a:latin typeface="Consolas" panose="020B0609020204030204" pitchFamily="49" charset="0"/>
              </a:rPr>
              <a:t>other.population</a:t>
            </a:r>
            <a:r>
              <a:rPr lang="en-US" altLang="en-US" sz="2000" dirty="0">
                <a:solidFill>
                  <a:srgbClr val="6E7069"/>
                </a:solidFill>
                <a:latin typeface="Consolas" panose="020B0609020204030204" pitchFamily="49" charset="0"/>
              </a:rPr>
              <a:t>) { return 0; }</a:t>
            </a:r>
          </a:p>
          <a:p>
            <a:pPr marL="636588" lvl="1" indent="-236538">
              <a:spcBef>
                <a:spcPct val="0"/>
              </a:spcBef>
              <a:buNone/>
            </a:pPr>
            <a:r>
              <a:rPr lang="en-US" altLang="en-US" sz="2000" dirty="0">
                <a:solidFill>
                  <a:srgbClr val="6E7069"/>
                </a:solidFill>
                <a:latin typeface="Consolas" panose="020B0609020204030204" pitchFamily="49" charset="0"/>
              </a:rPr>
              <a:t>      else { return 1; }</a:t>
            </a:r>
          </a:p>
          <a:p>
            <a:pPr marL="636588" lvl="1" indent="-236538">
              <a:spcBef>
                <a:spcPct val="0"/>
              </a:spcBef>
              <a:buNone/>
            </a:pPr>
            <a:r>
              <a:rPr lang="en-US" altLang="en-US" sz="2000" dirty="0">
                <a:solidFill>
                  <a:srgbClr val="6E7069"/>
                </a:solidFill>
                <a:latin typeface="Consolas" panose="020B0609020204030204" pitchFamily="49" charset="0"/>
              </a:rPr>
              <a:t>   }</a:t>
            </a:r>
          </a:p>
          <a:p>
            <a:pPr marL="636588" lvl="1" indent="-236538">
              <a:spcBef>
                <a:spcPct val="0"/>
              </a:spcBef>
              <a:buNone/>
            </a:pPr>
            <a:r>
              <a:rPr lang="en-US" altLang="en-US" sz="2000" dirty="0">
                <a:solidFill>
                  <a:srgbClr val="6E7069"/>
                </a:solidFill>
                <a:latin typeface="Consolas" panose="020B0609020204030204" pitchFamily="49" charset="0"/>
              </a:rPr>
              <a:t>}</a:t>
            </a:r>
          </a:p>
        </p:txBody>
      </p:sp>
      <p:sp>
        <p:nvSpPr>
          <p:cNvPr id="7680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solidFill>
                <a:prstClr val="black"/>
              </a:solidFill>
            </a:endParaRPr>
          </a:p>
          <a:p>
            <a:pPr eaLnBrk="1" hangingPunct="1"/>
            <a:r>
              <a:rPr lang="en-US" altLang="en-US" sz="1000">
                <a:solidFill>
                  <a:prstClr val="black"/>
                </a:solidFill>
              </a:rPr>
              <a:t>Copyright © 2013 by John Wiley &amp; Sons.  All rights reserved.</a:t>
            </a:r>
          </a:p>
        </p:txBody>
      </p:sp>
      <p:sp>
        <p:nvSpPr>
          <p:cNvPr id="7680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solidFill>
                  <a:srgbClr val="898989"/>
                </a:solidFill>
              </a:rPr>
              <a:t>Page </a:t>
            </a:r>
            <a:fld id="{EAEB7987-412C-4DE1-A288-17A28D9EFD25}" type="slidenum">
              <a:rPr lang="en-US" altLang="en-US" sz="1200">
                <a:solidFill>
                  <a:srgbClr val="898989"/>
                </a:solidFill>
              </a:rPr>
              <a:pPr eaLnBrk="1" hangingPunct="1"/>
              <a:t>7</a:t>
            </a:fld>
            <a:endParaRPr lang="en-US" altLang="en-US" sz="1200">
              <a:solidFill>
                <a:srgbClr val="898989"/>
              </a:solidFill>
            </a:endParaRPr>
          </a:p>
        </p:txBody>
      </p:sp>
    </p:spTree>
    <p:extLst>
      <p:ext uri="{BB962C8B-B14F-4D97-AF65-F5344CB8AC3E}">
        <p14:creationId xmlns:p14="http://schemas.microsoft.com/office/powerpoint/2010/main" val="314723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508000" y="1219200"/>
            <a:ext cx="11277600" cy="5105400"/>
          </a:xfrm>
        </p:spPr>
        <p:txBody>
          <a:bodyPr/>
          <a:lstStyle/>
          <a:p>
            <a:r>
              <a:rPr lang="en-IE" dirty="0"/>
              <a:t>Then to sort an array of Town objects:</a:t>
            </a:r>
          </a:p>
          <a:p>
            <a:pPr lvl="1"/>
            <a:r>
              <a:rPr lang="en-IE" dirty="0"/>
              <a:t>Instantiate and populate the array</a:t>
            </a:r>
          </a:p>
          <a:p>
            <a:pPr lvl="1"/>
            <a:r>
              <a:rPr lang="en-IE" dirty="0"/>
              <a:t>Town[] towns = new Town[10];</a:t>
            </a:r>
          </a:p>
          <a:p>
            <a:pPr lvl="1"/>
            <a:r>
              <a:rPr lang="en-IE" dirty="0"/>
              <a:t>//populate array</a:t>
            </a:r>
          </a:p>
          <a:p>
            <a:pPr lvl="1"/>
            <a:endParaRPr lang="en-IE" dirty="0"/>
          </a:p>
          <a:p>
            <a:pPr lvl="1"/>
            <a:r>
              <a:rPr lang="en-IE" dirty="0" err="1"/>
              <a:t>Arrays.sort</a:t>
            </a:r>
            <a:r>
              <a:rPr lang="en-IE" dirty="0"/>
              <a:t>(towns);  // will call Town </a:t>
            </a:r>
            <a:r>
              <a:rPr lang="en-IE" dirty="0" err="1"/>
              <a:t>compareTo</a:t>
            </a:r>
            <a:r>
              <a:rPr lang="en-IE" dirty="0"/>
              <a:t>() method</a:t>
            </a:r>
          </a:p>
          <a:p>
            <a:pPr lvl="1"/>
            <a:endParaRPr lang="en-IE" dirty="0"/>
          </a:p>
          <a:p>
            <a:pPr>
              <a:spcBef>
                <a:spcPct val="0"/>
              </a:spcBef>
            </a:pPr>
            <a:r>
              <a:rPr lang="en-US" dirty="0"/>
              <a:t>This is example of </a:t>
            </a:r>
            <a:r>
              <a:rPr lang="en-US" b="1" dirty="0"/>
              <a:t>polymorphism</a:t>
            </a:r>
            <a:r>
              <a:rPr lang="en-US" dirty="0"/>
              <a:t>: The ability to select different methods according to actual type of object</a:t>
            </a:r>
          </a:p>
        </p:txBody>
      </p:sp>
      <p:sp>
        <p:nvSpPr>
          <p:cNvPr id="4" name="Footer Placeholder 3"/>
          <p:cNvSpPr>
            <a:spLocks noGrp="1"/>
          </p:cNvSpPr>
          <p:nvPr>
            <p:ph type="ftr" sz="quarter" idx="10"/>
          </p:nvPr>
        </p:nvSpPr>
        <p:spPr/>
        <p:txBody>
          <a:body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5" name="Slide Number Placeholder 4"/>
          <p:cNvSpPr>
            <a:spLocks noGrp="1"/>
          </p:cNvSpPr>
          <p:nvPr>
            <p:ph type="sldNum" sz="quarter" idx="11"/>
          </p:nvPr>
        </p:nvSpPr>
        <p:spPr/>
        <p:txBody>
          <a:bodyPr/>
          <a:lstStyle/>
          <a:p>
            <a:r>
              <a:rPr lang="en-US" altLang="en-US"/>
              <a:t>Page </a:t>
            </a:r>
            <a:fld id="{1B36BD4E-D87E-4C33-A1BC-94C5682ECA5C}" type="slidenum">
              <a:rPr lang="en-US" altLang="en-US" smtClean="0"/>
              <a:pPr/>
              <a:t>8</a:t>
            </a:fld>
            <a:endParaRPr lang="en-US" altLang="en-US"/>
          </a:p>
        </p:txBody>
      </p:sp>
    </p:spTree>
    <p:extLst>
      <p:ext uri="{BB962C8B-B14F-4D97-AF65-F5344CB8AC3E}">
        <p14:creationId xmlns:p14="http://schemas.microsoft.com/office/powerpoint/2010/main" val="312833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US" dirty="0"/>
              <a:t>We have seen here how it is possible to make code more general and more reusable by using interfaces to focus on the essential operations to be carried out</a:t>
            </a:r>
          </a:p>
          <a:p>
            <a:endParaRPr lang="en-US" dirty="0"/>
          </a:p>
          <a:p>
            <a:r>
              <a:rPr lang="en-US" dirty="0"/>
              <a:t>Interfaces are used to express these common operations</a:t>
            </a:r>
          </a:p>
          <a:p>
            <a:endParaRPr lang="en-IE" dirty="0"/>
          </a:p>
        </p:txBody>
      </p:sp>
      <p:sp>
        <p:nvSpPr>
          <p:cNvPr id="4" name="Footer Placeholder 3"/>
          <p:cNvSpPr>
            <a:spLocks noGrp="1"/>
          </p:cNvSpPr>
          <p:nvPr>
            <p:ph type="ftr" sz="quarter" idx="10"/>
          </p:nvPr>
        </p:nvSpPr>
        <p:spPr/>
        <p:txBody>
          <a:bodyPr/>
          <a:lstStyle/>
          <a:p>
            <a:endParaRPr lang="en-US" altLang="en-US">
              <a:solidFill>
                <a:prstClr val="black"/>
              </a:solidFill>
            </a:endParaRPr>
          </a:p>
          <a:p>
            <a:r>
              <a:rPr lang="en-US" altLang="en-US">
                <a:solidFill>
                  <a:prstClr val="black"/>
                </a:solidFill>
              </a:rPr>
              <a:t>Copyright © 2011 by John Wiley &amp; Sons.  All rights reserved.</a:t>
            </a:r>
          </a:p>
        </p:txBody>
      </p:sp>
      <p:sp>
        <p:nvSpPr>
          <p:cNvPr id="5" name="Slide Number Placeholder 4"/>
          <p:cNvSpPr>
            <a:spLocks noGrp="1"/>
          </p:cNvSpPr>
          <p:nvPr>
            <p:ph type="sldNum" sz="quarter" idx="11"/>
          </p:nvPr>
        </p:nvSpPr>
        <p:spPr/>
        <p:txBody>
          <a:bodyPr/>
          <a:lstStyle/>
          <a:p>
            <a:r>
              <a:rPr lang="en-US" altLang="en-US"/>
              <a:t>Page </a:t>
            </a:r>
            <a:fld id="{1B36BD4E-D87E-4C33-A1BC-94C5682ECA5C}" type="slidenum">
              <a:rPr lang="en-US" altLang="en-US" smtClean="0"/>
              <a:pPr/>
              <a:t>9</a:t>
            </a:fld>
            <a:endParaRPr lang="en-US" altLang="en-US"/>
          </a:p>
        </p:txBody>
      </p:sp>
    </p:spTree>
    <p:extLst>
      <p:ext uri="{BB962C8B-B14F-4D97-AF65-F5344CB8AC3E}">
        <p14:creationId xmlns:p14="http://schemas.microsoft.com/office/powerpoint/2010/main" val="2899554194"/>
      </p:ext>
    </p:extLst>
  </p:cSld>
  <p:clrMapOvr>
    <a:masterClrMapping/>
  </p:clrMapOvr>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E98ACA0786442B9A842D821BF3AA8" ma:contentTypeVersion="10" ma:contentTypeDescription="Create a new document." ma:contentTypeScope="" ma:versionID="489709bb1dbcd2a793668da9f09a23b5">
  <xsd:schema xmlns:xsd="http://www.w3.org/2001/XMLSchema" xmlns:xs="http://www.w3.org/2001/XMLSchema" xmlns:p="http://schemas.microsoft.com/office/2006/metadata/properties" xmlns:ns2="fcaee3ee-a4cf-44d1-acca-7d1703ccbc00" xmlns:ns3="277fc96a-96a1-4141-9cc3-243d06c23e49" targetNamespace="http://schemas.microsoft.com/office/2006/metadata/properties" ma:root="true" ma:fieldsID="3eef9c4bd109851b2e00031f2eb79af4" ns2:_="" ns3:_="">
    <xsd:import namespace="fcaee3ee-a4cf-44d1-acca-7d1703ccbc00"/>
    <xsd:import namespace="277fc96a-96a1-4141-9cc3-243d06c23e4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ee3ee-a4cf-44d1-acca-7d1703ccb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7fc96a-96a1-4141-9cc3-243d06c23e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62E20-53EB-4000-99DA-6F172BEF64B7}"/>
</file>

<file path=customXml/itemProps2.xml><?xml version="1.0" encoding="utf-8"?>
<ds:datastoreItem xmlns:ds="http://schemas.openxmlformats.org/officeDocument/2006/customXml" ds:itemID="{61022575-48FE-43CA-AEFF-C5C9A67C8573}"/>
</file>

<file path=customXml/itemProps3.xml><?xml version="1.0" encoding="utf-8"?>
<ds:datastoreItem xmlns:ds="http://schemas.openxmlformats.org/officeDocument/2006/customXml" ds:itemID="{4B21EA48-2283-4E0F-86E0-9043C9143C1F}"/>
</file>

<file path=docProps/app.xml><?xml version="1.0" encoding="utf-8"?>
<Properties xmlns="http://schemas.openxmlformats.org/officeDocument/2006/extended-properties" xmlns:vt="http://schemas.openxmlformats.org/officeDocument/2006/docPropsVTypes">
  <TotalTime>1131</TotalTime>
  <Words>1257</Words>
  <Application>Microsoft Office PowerPoint</Application>
  <PresentationFormat>Widescreen</PresentationFormat>
  <Paragraphs>139</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ＭＳ Ｐゴシック</vt:lpstr>
      <vt:lpstr>Arial</vt:lpstr>
      <vt:lpstr>Calibri</vt:lpstr>
      <vt:lpstr>Consolas</vt:lpstr>
      <vt:lpstr>Courier New</vt:lpstr>
      <vt:lpstr>Wingdings</vt:lpstr>
      <vt:lpstr>Default Design</vt:lpstr>
      <vt:lpstr>14.8 Sorting and Searching in the Java Library</vt:lpstr>
      <vt:lpstr>Sorting</vt:lpstr>
      <vt:lpstr>Binary Search</vt:lpstr>
      <vt:lpstr>Comparing Objects (1)</vt:lpstr>
      <vt:lpstr>Comparing Objects (2)</vt:lpstr>
      <vt:lpstr>Comparing Objects (3)</vt:lpstr>
      <vt:lpstr>Comparing Objects (3)</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14.8 Sorting and Searching in the Java Library</dc:title>
  <dc:creator>Cathryn</dc:creator>
  <cp:lastModifiedBy>Staff Cathryn Casey</cp:lastModifiedBy>
  <cp:revision>13</cp:revision>
  <dcterms:created xsi:type="dcterms:W3CDTF">2018-03-03T11:05:36Z</dcterms:created>
  <dcterms:modified xsi:type="dcterms:W3CDTF">2022-04-04T11:51:53Z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0x0101003B4E98ACA0786442B9A842D821BF3AA8</vt:lpwstr>
  </property>
</Properties>
</file>