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9.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5"/>
  </p:notesMasterIdLst>
  <p:sldIdLst>
    <p:sldId id="256" r:id="rId2"/>
    <p:sldId id="257" r:id="rId3"/>
    <p:sldId id="351" r:id="rId4"/>
    <p:sldId id="356" r:id="rId5"/>
    <p:sldId id="352" r:id="rId6"/>
    <p:sldId id="353" r:id="rId7"/>
    <p:sldId id="358" r:id="rId8"/>
    <p:sldId id="258" r:id="rId9"/>
    <p:sldId id="360" r:id="rId10"/>
    <p:sldId id="361" r:id="rId11"/>
    <p:sldId id="355" r:id="rId12"/>
    <p:sldId id="259" r:id="rId13"/>
    <p:sldId id="310" r:id="rId14"/>
    <p:sldId id="362" r:id="rId15"/>
    <p:sldId id="309" r:id="rId16"/>
    <p:sldId id="312" r:id="rId17"/>
    <p:sldId id="363" r:id="rId18"/>
    <p:sldId id="364" r:id="rId19"/>
    <p:sldId id="314" r:id="rId20"/>
    <p:sldId id="365" r:id="rId21"/>
    <p:sldId id="292" r:id="rId22"/>
    <p:sldId id="366" r:id="rId23"/>
    <p:sldId id="368" r:id="rId24"/>
    <p:sldId id="369" r:id="rId25"/>
    <p:sldId id="370" r:id="rId26"/>
    <p:sldId id="371" r:id="rId27"/>
    <p:sldId id="372" r:id="rId28"/>
    <p:sldId id="373" r:id="rId29"/>
    <p:sldId id="374" r:id="rId30"/>
    <p:sldId id="375" r:id="rId31"/>
    <p:sldId id="376" r:id="rId32"/>
    <p:sldId id="377" r:id="rId33"/>
    <p:sldId id="285"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73276" autoAdjust="0"/>
  </p:normalViewPr>
  <p:slideViewPr>
    <p:cSldViewPr snapToGrid="0">
      <p:cViewPr>
        <p:scale>
          <a:sx n="58" d="100"/>
          <a:sy n="58" d="100"/>
        </p:scale>
        <p:origin x="474"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23447;&#24311;\Desktop\HotTopicDetection\log\TopFiveTopic\_compare.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23447;&#24311;\Desktop\HotTopicDetection\log\clustering_log\AgglomerativeClustering\compar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資料集</a:t>
            </a:r>
            <a:r>
              <a:rPr lang="en-US" altLang="zh-TW"/>
              <a:t>A</a:t>
            </a:r>
            <a:r>
              <a:rPr lang="zh-TW" altLang="en-US"/>
              <a:t>主題大小分布圖</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scatterChart>
        <c:scatterStyle val="smoothMarker"/>
        <c:varyColors val="0"/>
        <c:ser>
          <c:idx val="0"/>
          <c:order val="0"/>
          <c:tx>
            <c:strRef>
              <c:f>data_set!$D$1:$D$2</c:f>
              <c:strCache>
                <c:ptCount val="2"/>
                <c:pt idx="0">
                  <c:v>20160624</c:v>
                </c:pt>
                <c:pt idx="1">
                  <c:v>主題數</c:v>
                </c:pt>
              </c:strCache>
            </c:strRef>
          </c:tx>
          <c:spPr>
            <a:ln w="19050" cap="rnd">
              <a:solidFill>
                <a:schemeClr val="accent1"/>
              </a:solidFill>
              <a:round/>
            </a:ln>
            <a:effectLst/>
          </c:spPr>
          <c:marker>
            <c:symbol val="none"/>
          </c:marker>
          <c:xVal>
            <c:numRef>
              <c:f>data_set!$C$3:$C$603</c:f>
              <c:numCache>
                <c:formatCode>General</c:formatCode>
                <c:ptCount val="6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numCache>
            </c:numRef>
          </c:xVal>
          <c:yVal>
            <c:numRef>
              <c:f>data_set!$D$3:$D$603</c:f>
              <c:numCache>
                <c:formatCode>General</c:formatCode>
                <c:ptCount val="601"/>
                <c:pt idx="0">
                  <c:v>372</c:v>
                </c:pt>
                <c:pt idx="1">
                  <c:v>73</c:v>
                </c:pt>
                <c:pt idx="2">
                  <c:v>22</c:v>
                </c:pt>
                <c:pt idx="3">
                  <c:v>22</c:v>
                </c:pt>
                <c:pt idx="4">
                  <c:v>13</c:v>
                </c:pt>
                <c:pt idx="5">
                  <c:v>10</c:v>
                </c:pt>
                <c:pt idx="6">
                  <c:v>6</c:v>
                </c:pt>
                <c:pt idx="7">
                  <c:v>6</c:v>
                </c:pt>
                <c:pt idx="8">
                  <c:v>6</c:v>
                </c:pt>
                <c:pt idx="9">
                  <c:v>5</c:v>
                </c:pt>
                <c:pt idx="10">
                  <c:v>5</c:v>
                </c:pt>
                <c:pt idx="11">
                  <c:v>5</c:v>
                </c:pt>
                <c:pt idx="12">
                  <c:v>5</c:v>
                </c:pt>
                <c:pt idx="13">
                  <c:v>4</c:v>
                </c:pt>
                <c:pt idx="14">
                  <c:v>4</c:v>
                </c:pt>
                <c:pt idx="15">
                  <c:v>4</c:v>
                </c:pt>
                <c:pt idx="16">
                  <c:v>3</c:v>
                </c:pt>
                <c:pt idx="17">
                  <c:v>3</c:v>
                </c:pt>
                <c:pt idx="18">
                  <c:v>3</c:v>
                </c:pt>
                <c:pt idx="19">
                  <c:v>3</c:v>
                </c:pt>
                <c:pt idx="20">
                  <c:v>3</c:v>
                </c:pt>
                <c:pt idx="21">
                  <c:v>3</c:v>
                </c:pt>
                <c:pt idx="22">
                  <c:v>3</c:v>
                </c:pt>
                <c:pt idx="23">
                  <c:v>3</c:v>
                </c:pt>
                <c:pt idx="24">
                  <c:v>3</c:v>
                </c:pt>
                <c:pt idx="25">
                  <c:v>3</c:v>
                </c:pt>
                <c:pt idx="26">
                  <c:v>3</c:v>
                </c:pt>
                <c:pt idx="27">
                  <c:v>3</c:v>
                </c:pt>
                <c:pt idx="28">
                  <c:v>2</c:v>
                </c:pt>
                <c:pt idx="29">
                  <c:v>2</c:v>
                </c:pt>
                <c:pt idx="30">
                  <c:v>2</c:v>
                </c:pt>
                <c:pt idx="31">
                  <c:v>2</c:v>
                </c:pt>
                <c:pt idx="32">
                  <c:v>2</c:v>
                </c:pt>
                <c:pt idx="33">
                  <c:v>2</c:v>
                </c:pt>
                <c:pt idx="34">
                  <c:v>2</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1</c:v>
                </c:pt>
                <c:pt idx="372">
                  <c:v>1</c:v>
                </c:pt>
              </c:numCache>
            </c:numRef>
          </c:yVal>
          <c:smooth val="1"/>
          <c:extLst xmlns:c16r2="http://schemas.microsoft.com/office/drawing/2015/06/chart">
            <c:ext xmlns:c16="http://schemas.microsoft.com/office/drawing/2014/chart" uri="{C3380CC4-5D6E-409C-BE32-E72D297353CC}">
              <c16:uniqueId val="{00000000-9C20-462C-B949-C85C0BE0CF38}"/>
            </c:ext>
          </c:extLst>
        </c:ser>
        <c:dLbls>
          <c:showLegendKey val="0"/>
          <c:showVal val="0"/>
          <c:showCatName val="0"/>
          <c:showSerName val="0"/>
          <c:showPercent val="0"/>
          <c:showBubbleSize val="0"/>
        </c:dLbls>
        <c:axId val="-1314637904"/>
        <c:axId val="-1314631920"/>
      </c:scatterChart>
      <c:valAx>
        <c:axId val="-1314637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話題編號</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314631920"/>
        <c:crosses val="autoZero"/>
        <c:crossBetween val="midCat"/>
      </c:valAx>
      <c:valAx>
        <c:axId val="-1314631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主題大小</a:t>
                </a:r>
                <a:r>
                  <a:rPr lang="en-US" altLang="zh-TW"/>
                  <a:t>(</a:t>
                </a:r>
                <a:r>
                  <a:rPr lang="zh-TW" altLang="en-US"/>
                  <a:t>文章數</a:t>
                </a:r>
                <a:r>
                  <a:rPr lang="en-US" altLang="zh-TW"/>
                  <a: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3146379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20160624(data set 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各比較!$A$15</c:f>
              <c:strCache>
                <c:ptCount val="1"/>
                <c:pt idx="0">
                  <c:v>tf-idf內文</c:v>
                </c:pt>
              </c:strCache>
            </c:strRef>
          </c:tx>
          <c:spPr>
            <a:solidFill>
              <a:schemeClr val="accent1"/>
            </a:solidFill>
            <a:ln>
              <a:noFill/>
            </a:ln>
            <a:effectLst/>
          </c:spPr>
          <c:invertIfNegative val="0"/>
          <c:cat>
            <c:strRef>
              <c:f>各比較!$B$14:$F$14</c:f>
              <c:strCache>
                <c:ptCount val="2"/>
                <c:pt idx="0">
                  <c:v>AMI</c:v>
                </c:pt>
                <c:pt idx="1">
                  <c:v>ARI</c:v>
                </c:pt>
              </c:strCache>
            </c:strRef>
          </c:cat>
          <c:val>
            <c:numRef>
              <c:f>各比較!$B$15:$F$15</c:f>
              <c:numCache>
                <c:formatCode>General</c:formatCode>
                <c:ptCount val="2"/>
                <c:pt idx="0">
                  <c:v>0.48</c:v>
                </c:pt>
                <c:pt idx="1">
                  <c:v>0.34</c:v>
                </c:pt>
              </c:numCache>
            </c:numRef>
          </c:val>
          <c:extLst xmlns:c16r2="http://schemas.microsoft.com/office/drawing/2015/06/chart">
            <c:ext xmlns:c16="http://schemas.microsoft.com/office/drawing/2014/chart" uri="{C3380CC4-5D6E-409C-BE32-E72D297353CC}">
              <c16:uniqueId val="{00000000-D729-4318-89B2-41D7379BFF9B}"/>
            </c:ext>
          </c:extLst>
        </c:ser>
        <c:ser>
          <c:idx val="1"/>
          <c:order val="1"/>
          <c:tx>
            <c:strRef>
              <c:f>各比較!$A$16</c:f>
              <c:strCache>
                <c:ptCount val="1"/>
                <c:pt idx="0">
                  <c:v>tf-idf標題</c:v>
                </c:pt>
              </c:strCache>
            </c:strRef>
          </c:tx>
          <c:spPr>
            <a:solidFill>
              <a:schemeClr val="accent2"/>
            </a:solidFill>
            <a:ln>
              <a:noFill/>
            </a:ln>
            <a:effectLst/>
          </c:spPr>
          <c:invertIfNegative val="0"/>
          <c:cat>
            <c:strRef>
              <c:f>各比較!$B$14:$F$14</c:f>
              <c:strCache>
                <c:ptCount val="2"/>
                <c:pt idx="0">
                  <c:v>AMI</c:v>
                </c:pt>
                <c:pt idx="1">
                  <c:v>ARI</c:v>
                </c:pt>
              </c:strCache>
            </c:strRef>
          </c:cat>
          <c:val>
            <c:numRef>
              <c:f>各比較!$B$16:$F$16</c:f>
              <c:numCache>
                <c:formatCode>General</c:formatCode>
                <c:ptCount val="2"/>
                <c:pt idx="0">
                  <c:v>0.4</c:v>
                </c:pt>
                <c:pt idx="1">
                  <c:v>0.26</c:v>
                </c:pt>
              </c:numCache>
            </c:numRef>
          </c:val>
          <c:extLst xmlns:c16r2="http://schemas.microsoft.com/office/drawing/2015/06/chart">
            <c:ext xmlns:c16="http://schemas.microsoft.com/office/drawing/2014/chart" uri="{C3380CC4-5D6E-409C-BE32-E72D297353CC}">
              <c16:uniqueId val="{00000001-D729-4318-89B2-41D7379BFF9B}"/>
            </c:ext>
          </c:extLst>
        </c:ser>
        <c:ser>
          <c:idx val="2"/>
          <c:order val="2"/>
          <c:tx>
            <c:strRef>
              <c:f>各比較!$A$17</c:f>
              <c:strCache>
                <c:ptCount val="1"/>
                <c:pt idx="0">
                  <c:v>our method</c:v>
                </c:pt>
              </c:strCache>
            </c:strRef>
          </c:tx>
          <c:spPr>
            <a:solidFill>
              <a:schemeClr val="accent3"/>
            </a:solidFill>
            <a:ln>
              <a:noFill/>
            </a:ln>
            <a:effectLst/>
          </c:spPr>
          <c:invertIfNegative val="0"/>
          <c:cat>
            <c:strRef>
              <c:f>各比較!$B$14:$F$14</c:f>
              <c:strCache>
                <c:ptCount val="2"/>
                <c:pt idx="0">
                  <c:v>AMI</c:v>
                </c:pt>
                <c:pt idx="1">
                  <c:v>ARI</c:v>
                </c:pt>
              </c:strCache>
            </c:strRef>
          </c:cat>
          <c:val>
            <c:numRef>
              <c:f>各比較!$B$17:$F$17</c:f>
              <c:numCache>
                <c:formatCode>General</c:formatCode>
                <c:ptCount val="2"/>
                <c:pt idx="0">
                  <c:v>0.54</c:v>
                </c:pt>
                <c:pt idx="1">
                  <c:v>0.47</c:v>
                </c:pt>
              </c:numCache>
            </c:numRef>
          </c:val>
          <c:extLst xmlns:c16r2="http://schemas.microsoft.com/office/drawing/2015/06/chart">
            <c:ext xmlns:c16="http://schemas.microsoft.com/office/drawing/2014/chart" uri="{C3380CC4-5D6E-409C-BE32-E72D297353CC}">
              <c16:uniqueId val="{00000002-D729-4318-89B2-41D7379BFF9B}"/>
            </c:ext>
          </c:extLst>
        </c:ser>
        <c:dLbls>
          <c:showLegendKey val="0"/>
          <c:showVal val="0"/>
          <c:showCatName val="0"/>
          <c:showSerName val="0"/>
          <c:showPercent val="0"/>
          <c:showBubbleSize val="0"/>
        </c:dLbls>
        <c:gapWidth val="219"/>
        <c:overlap val="-27"/>
        <c:axId val="-1405737088"/>
        <c:axId val="-1405744160"/>
      </c:barChart>
      <c:catAx>
        <c:axId val="-1405737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44160"/>
        <c:crosses val="autoZero"/>
        <c:auto val="1"/>
        <c:lblAlgn val="ctr"/>
        <c:lblOffset val="100"/>
        <c:noMultiLvlLbl val="0"/>
      </c:catAx>
      <c:valAx>
        <c:axId val="-1405744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37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20160615(data set B)</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各比較!$A$2</c:f>
              <c:strCache>
                <c:ptCount val="1"/>
                <c:pt idx="0">
                  <c:v>tf-idf內文</c:v>
                </c:pt>
              </c:strCache>
            </c:strRef>
          </c:tx>
          <c:spPr>
            <a:solidFill>
              <a:schemeClr val="accent1"/>
            </a:solidFill>
            <a:ln>
              <a:noFill/>
            </a:ln>
            <a:effectLst/>
          </c:spPr>
          <c:invertIfNegative val="0"/>
          <c:cat>
            <c:strRef>
              <c:f>各比較!$B$1:$F$1</c:f>
              <c:strCache>
                <c:ptCount val="2"/>
                <c:pt idx="0">
                  <c:v>AMI</c:v>
                </c:pt>
                <c:pt idx="1">
                  <c:v>ARI</c:v>
                </c:pt>
              </c:strCache>
            </c:strRef>
          </c:cat>
          <c:val>
            <c:numRef>
              <c:f>各比較!$B$2:$F$2</c:f>
              <c:numCache>
                <c:formatCode>General</c:formatCode>
                <c:ptCount val="2"/>
                <c:pt idx="0">
                  <c:v>0.56999999999999995</c:v>
                </c:pt>
                <c:pt idx="1">
                  <c:v>0.51</c:v>
                </c:pt>
              </c:numCache>
            </c:numRef>
          </c:val>
          <c:extLst xmlns:c16r2="http://schemas.microsoft.com/office/drawing/2015/06/chart">
            <c:ext xmlns:c16="http://schemas.microsoft.com/office/drawing/2014/chart" uri="{C3380CC4-5D6E-409C-BE32-E72D297353CC}">
              <c16:uniqueId val="{00000000-2FE6-49D1-8801-B34BC99C93C9}"/>
            </c:ext>
          </c:extLst>
        </c:ser>
        <c:ser>
          <c:idx val="1"/>
          <c:order val="1"/>
          <c:tx>
            <c:strRef>
              <c:f>各比較!$A$3</c:f>
              <c:strCache>
                <c:ptCount val="1"/>
                <c:pt idx="0">
                  <c:v>tf-idf標題</c:v>
                </c:pt>
              </c:strCache>
            </c:strRef>
          </c:tx>
          <c:spPr>
            <a:solidFill>
              <a:schemeClr val="accent2"/>
            </a:solidFill>
            <a:ln>
              <a:noFill/>
            </a:ln>
            <a:effectLst/>
          </c:spPr>
          <c:invertIfNegative val="0"/>
          <c:cat>
            <c:strRef>
              <c:f>各比較!$B$1:$F$1</c:f>
              <c:strCache>
                <c:ptCount val="2"/>
                <c:pt idx="0">
                  <c:v>AMI</c:v>
                </c:pt>
                <c:pt idx="1">
                  <c:v>ARI</c:v>
                </c:pt>
              </c:strCache>
            </c:strRef>
          </c:cat>
          <c:val>
            <c:numRef>
              <c:f>各比較!$B$3:$F$3</c:f>
              <c:numCache>
                <c:formatCode>General</c:formatCode>
                <c:ptCount val="2"/>
                <c:pt idx="0">
                  <c:v>0.7</c:v>
                </c:pt>
                <c:pt idx="1">
                  <c:v>0.62</c:v>
                </c:pt>
              </c:numCache>
            </c:numRef>
          </c:val>
          <c:extLst xmlns:c16r2="http://schemas.microsoft.com/office/drawing/2015/06/chart">
            <c:ext xmlns:c16="http://schemas.microsoft.com/office/drawing/2014/chart" uri="{C3380CC4-5D6E-409C-BE32-E72D297353CC}">
              <c16:uniqueId val="{00000001-2FE6-49D1-8801-B34BC99C93C9}"/>
            </c:ext>
          </c:extLst>
        </c:ser>
        <c:ser>
          <c:idx val="2"/>
          <c:order val="2"/>
          <c:tx>
            <c:strRef>
              <c:f>各比較!$A$4</c:f>
              <c:strCache>
                <c:ptCount val="1"/>
                <c:pt idx="0">
                  <c:v>our method</c:v>
                </c:pt>
              </c:strCache>
            </c:strRef>
          </c:tx>
          <c:spPr>
            <a:solidFill>
              <a:schemeClr val="accent3"/>
            </a:solidFill>
            <a:ln>
              <a:noFill/>
            </a:ln>
            <a:effectLst/>
          </c:spPr>
          <c:invertIfNegative val="0"/>
          <c:cat>
            <c:strRef>
              <c:f>各比較!$B$1:$F$1</c:f>
              <c:strCache>
                <c:ptCount val="2"/>
                <c:pt idx="0">
                  <c:v>AMI</c:v>
                </c:pt>
                <c:pt idx="1">
                  <c:v>ARI</c:v>
                </c:pt>
              </c:strCache>
            </c:strRef>
          </c:cat>
          <c:val>
            <c:numRef>
              <c:f>各比較!$B$4:$F$4</c:f>
              <c:numCache>
                <c:formatCode>General</c:formatCode>
                <c:ptCount val="2"/>
                <c:pt idx="0">
                  <c:v>0.69</c:v>
                </c:pt>
                <c:pt idx="1">
                  <c:v>0.6</c:v>
                </c:pt>
              </c:numCache>
            </c:numRef>
          </c:val>
          <c:extLst xmlns:c16r2="http://schemas.microsoft.com/office/drawing/2015/06/chart">
            <c:ext xmlns:c16="http://schemas.microsoft.com/office/drawing/2014/chart" uri="{C3380CC4-5D6E-409C-BE32-E72D297353CC}">
              <c16:uniqueId val="{00000002-2FE6-49D1-8801-B34BC99C93C9}"/>
            </c:ext>
          </c:extLst>
        </c:ser>
        <c:dLbls>
          <c:showLegendKey val="0"/>
          <c:showVal val="0"/>
          <c:showCatName val="0"/>
          <c:showSerName val="0"/>
          <c:showPercent val="0"/>
          <c:showBubbleSize val="0"/>
        </c:dLbls>
        <c:gapWidth val="219"/>
        <c:overlap val="-27"/>
        <c:axId val="-1405739808"/>
        <c:axId val="-1405743072"/>
      </c:barChart>
      <c:catAx>
        <c:axId val="-1405739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43072"/>
        <c:crosses val="autoZero"/>
        <c:auto val="1"/>
        <c:lblAlgn val="ctr"/>
        <c:lblOffset val="100"/>
        <c:noMultiLvlLbl val="0"/>
      </c:catAx>
      <c:valAx>
        <c:axId val="-1405743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39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分群效率比較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3"/>
          <c:tx>
            <c:strRef>
              <c:f>各比較!$E$13</c:f>
              <c:strCache>
                <c:ptCount val="1"/>
                <c:pt idx="0">
                  <c:v>tf-idf標題</c:v>
                </c:pt>
              </c:strCache>
            </c:strRef>
          </c:tx>
          <c:spPr>
            <a:solidFill>
              <a:schemeClr val="accent2">
                <a:lumMod val="40000"/>
                <a:lumOff val="60000"/>
              </a:schemeClr>
            </a:solidFill>
            <a:ln>
              <a:noFill/>
            </a:ln>
            <a:effectLst/>
          </c:spPr>
          <c:invertIfNegative val="0"/>
          <c:cat>
            <c:numRef>
              <c:f>各比較!$A$14:$A$32</c:f>
              <c:numCache>
                <c:formatCode>General</c:formatCod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numCache>
            </c:numRef>
          </c:cat>
          <c:val>
            <c:numRef>
              <c:f>各比較!$E$14:$E$32</c:f>
              <c:numCache>
                <c:formatCode>General</c:formatCode>
                <c:ptCount val="19"/>
                <c:pt idx="0">
                  <c:v>0.37</c:v>
                </c:pt>
                <c:pt idx="1">
                  <c:v>0.97</c:v>
                </c:pt>
                <c:pt idx="2">
                  <c:v>1.17</c:v>
                </c:pt>
                <c:pt idx="3">
                  <c:v>2.5</c:v>
                </c:pt>
                <c:pt idx="4">
                  <c:v>5.23</c:v>
                </c:pt>
                <c:pt idx="5">
                  <c:v>4.28</c:v>
                </c:pt>
                <c:pt idx="6">
                  <c:v>6.65</c:v>
                </c:pt>
                <c:pt idx="7">
                  <c:v>8.36</c:v>
                </c:pt>
                <c:pt idx="8">
                  <c:v>9.6300000000000008</c:v>
                </c:pt>
                <c:pt idx="9">
                  <c:v>16.04</c:v>
                </c:pt>
                <c:pt idx="10">
                  <c:v>10.19</c:v>
                </c:pt>
                <c:pt idx="11">
                  <c:v>21.39</c:v>
                </c:pt>
                <c:pt idx="12">
                  <c:v>13.52</c:v>
                </c:pt>
                <c:pt idx="13">
                  <c:v>24.56</c:v>
                </c:pt>
                <c:pt idx="14">
                  <c:v>26.63</c:v>
                </c:pt>
                <c:pt idx="15">
                  <c:v>17.05</c:v>
                </c:pt>
                <c:pt idx="16">
                  <c:v>20.37</c:v>
                </c:pt>
                <c:pt idx="17">
                  <c:v>22.64</c:v>
                </c:pt>
                <c:pt idx="18">
                  <c:v>22.8</c:v>
                </c:pt>
              </c:numCache>
            </c:numRef>
          </c:val>
          <c:extLst xmlns:c16r2="http://schemas.microsoft.com/office/drawing/2015/06/chart">
            <c:ext xmlns:c16="http://schemas.microsoft.com/office/drawing/2014/chart" uri="{C3380CC4-5D6E-409C-BE32-E72D297353CC}">
              <c16:uniqueId val="{00000000-10D7-48C3-898A-80783BAE447F}"/>
            </c:ext>
          </c:extLst>
        </c:ser>
        <c:ser>
          <c:idx val="4"/>
          <c:order val="4"/>
          <c:tx>
            <c:strRef>
              <c:f>各比較!$F$13</c:f>
              <c:strCache>
                <c:ptCount val="1"/>
                <c:pt idx="0">
                  <c:v>our method</c:v>
                </c:pt>
              </c:strCache>
            </c:strRef>
          </c:tx>
          <c:spPr>
            <a:solidFill>
              <a:schemeClr val="accent5">
                <a:lumMod val="60000"/>
                <a:lumOff val="40000"/>
              </a:schemeClr>
            </a:solidFill>
            <a:ln>
              <a:noFill/>
            </a:ln>
            <a:effectLst/>
          </c:spPr>
          <c:invertIfNegative val="0"/>
          <c:cat>
            <c:numRef>
              <c:f>各比較!$A$14:$A$32</c:f>
              <c:numCache>
                <c:formatCode>General</c:formatCod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numCache>
            </c:numRef>
          </c:cat>
          <c:val>
            <c:numRef>
              <c:f>各比較!$F$14:$F$32</c:f>
              <c:numCache>
                <c:formatCode>General</c:formatCode>
                <c:ptCount val="19"/>
                <c:pt idx="0">
                  <c:v>0.99</c:v>
                </c:pt>
                <c:pt idx="1">
                  <c:v>1.29</c:v>
                </c:pt>
                <c:pt idx="2">
                  <c:v>1.39</c:v>
                </c:pt>
                <c:pt idx="3">
                  <c:v>3.06</c:v>
                </c:pt>
                <c:pt idx="4">
                  <c:v>4.67</c:v>
                </c:pt>
                <c:pt idx="5">
                  <c:v>3.97</c:v>
                </c:pt>
                <c:pt idx="6">
                  <c:v>6.68</c:v>
                </c:pt>
                <c:pt idx="7">
                  <c:v>8.5</c:v>
                </c:pt>
                <c:pt idx="8">
                  <c:v>5.53</c:v>
                </c:pt>
                <c:pt idx="9">
                  <c:v>12.34</c:v>
                </c:pt>
                <c:pt idx="10">
                  <c:v>6.58</c:v>
                </c:pt>
                <c:pt idx="11">
                  <c:v>16.53</c:v>
                </c:pt>
                <c:pt idx="12">
                  <c:v>8.75</c:v>
                </c:pt>
                <c:pt idx="13">
                  <c:v>16.68</c:v>
                </c:pt>
                <c:pt idx="14">
                  <c:v>17.399999999999999</c:v>
                </c:pt>
                <c:pt idx="15">
                  <c:v>9.5500000000000007</c:v>
                </c:pt>
                <c:pt idx="16">
                  <c:v>11.78</c:v>
                </c:pt>
                <c:pt idx="17">
                  <c:v>13.71</c:v>
                </c:pt>
                <c:pt idx="18">
                  <c:v>13.96</c:v>
                </c:pt>
              </c:numCache>
            </c:numRef>
          </c:val>
          <c:extLst xmlns:c16r2="http://schemas.microsoft.com/office/drawing/2015/06/chart">
            <c:ext xmlns:c16="http://schemas.microsoft.com/office/drawing/2014/chart" uri="{C3380CC4-5D6E-409C-BE32-E72D297353CC}">
              <c16:uniqueId val="{00000001-10D7-48C3-898A-80783BAE447F}"/>
            </c:ext>
          </c:extLst>
        </c:ser>
        <c:dLbls>
          <c:showLegendKey val="0"/>
          <c:showVal val="0"/>
          <c:showCatName val="0"/>
          <c:showSerName val="0"/>
          <c:showPercent val="0"/>
          <c:showBubbleSize val="0"/>
        </c:dLbls>
        <c:gapWidth val="150"/>
        <c:axId val="-1314721136"/>
        <c:axId val="-1314732560"/>
      </c:barChart>
      <c:lineChart>
        <c:grouping val="standard"/>
        <c:varyColors val="0"/>
        <c:ser>
          <c:idx val="2"/>
          <c:order val="0"/>
          <c:tx>
            <c:strRef>
              <c:f>各比較!$B$13</c:f>
              <c:strCache>
                <c:ptCount val="1"/>
                <c:pt idx="0">
                  <c:v>tf-idf內文</c:v>
                </c:pt>
              </c:strCache>
            </c:strRef>
          </c:tx>
          <c:spPr>
            <a:ln w="28575" cap="rnd">
              <a:solidFill>
                <a:schemeClr val="accent3"/>
              </a:solidFill>
              <a:round/>
            </a:ln>
            <a:effectLst/>
          </c:spPr>
          <c:marker>
            <c:symbol val="none"/>
          </c:marker>
          <c:cat>
            <c:numRef>
              <c:f>各比較!$A$14:$A$32</c:f>
              <c:numCache>
                <c:formatCode>General</c:formatCod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numCache>
            </c:numRef>
          </c:cat>
          <c:val>
            <c:numRef>
              <c:f>各比較!$B$14:$B$32</c:f>
              <c:numCache>
                <c:formatCode>General</c:formatCode>
                <c:ptCount val="19"/>
                <c:pt idx="0">
                  <c:v>2.62</c:v>
                </c:pt>
                <c:pt idx="1">
                  <c:v>6.05</c:v>
                </c:pt>
                <c:pt idx="2">
                  <c:v>11.53</c:v>
                </c:pt>
                <c:pt idx="3">
                  <c:v>37.06</c:v>
                </c:pt>
                <c:pt idx="4">
                  <c:v>50.21</c:v>
                </c:pt>
                <c:pt idx="5">
                  <c:v>60.36</c:v>
                </c:pt>
                <c:pt idx="6">
                  <c:v>192.44</c:v>
                </c:pt>
                <c:pt idx="7">
                  <c:v>73.25</c:v>
                </c:pt>
                <c:pt idx="8">
                  <c:v>290.79000000000002</c:v>
                </c:pt>
                <c:pt idx="9">
                  <c:v>254.27</c:v>
                </c:pt>
                <c:pt idx="10">
                  <c:v>307.74</c:v>
                </c:pt>
                <c:pt idx="11">
                  <c:v>383.64</c:v>
                </c:pt>
                <c:pt idx="12">
                  <c:v>606.59</c:v>
                </c:pt>
                <c:pt idx="13">
                  <c:v>624.97</c:v>
                </c:pt>
                <c:pt idx="14">
                  <c:v>385.29</c:v>
                </c:pt>
                <c:pt idx="15">
                  <c:v>522.88</c:v>
                </c:pt>
                <c:pt idx="16">
                  <c:v>407.62</c:v>
                </c:pt>
                <c:pt idx="17">
                  <c:v>528.19000000000005</c:v>
                </c:pt>
                <c:pt idx="18">
                  <c:v>559.4</c:v>
                </c:pt>
              </c:numCache>
            </c:numRef>
          </c:val>
          <c:smooth val="0"/>
          <c:extLst xmlns:c16r2="http://schemas.microsoft.com/office/drawing/2015/06/chart">
            <c:ext xmlns:c16="http://schemas.microsoft.com/office/drawing/2014/chart" uri="{C3380CC4-5D6E-409C-BE32-E72D297353CC}">
              <c16:uniqueId val="{00000002-10D7-48C3-898A-80783BAE447F}"/>
            </c:ext>
          </c:extLst>
        </c:ser>
        <c:ser>
          <c:idx val="0"/>
          <c:order val="1"/>
          <c:tx>
            <c:strRef>
              <c:f>各比較!$C$13</c:f>
              <c:strCache>
                <c:ptCount val="1"/>
                <c:pt idx="0">
                  <c:v>tf-idf標題</c:v>
                </c:pt>
              </c:strCache>
            </c:strRef>
          </c:tx>
          <c:spPr>
            <a:ln w="28575" cap="rnd">
              <a:solidFill>
                <a:schemeClr val="accent6">
                  <a:lumMod val="75000"/>
                </a:schemeClr>
              </a:solidFill>
              <a:round/>
            </a:ln>
            <a:effectLst/>
          </c:spPr>
          <c:marker>
            <c:symbol val="none"/>
          </c:marker>
          <c:cat>
            <c:numRef>
              <c:f>各比較!$A$14:$A$32</c:f>
              <c:numCache>
                <c:formatCode>General</c:formatCod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numCache>
            </c:numRef>
          </c:cat>
          <c:val>
            <c:numRef>
              <c:f>各比較!$C$14:$C$32</c:f>
              <c:numCache>
                <c:formatCode>General</c:formatCode>
                <c:ptCount val="19"/>
                <c:pt idx="0">
                  <c:v>0.37</c:v>
                </c:pt>
                <c:pt idx="1">
                  <c:v>0.97</c:v>
                </c:pt>
                <c:pt idx="2">
                  <c:v>1.17</c:v>
                </c:pt>
                <c:pt idx="3">
                  <c:v>2.5</c:v>
                </c:pt>
                <c:pt idx="4">
                  <c:v>5.23</c:v>
                </c:pt>
                <c:pt idx="5">
                  <c:v>4.28</c:v>
                </c:pt>
                <c:pt idx="6">
                  <c:v>6.65</c:v>
                </c:pt>
                <c:pt idx="7">
                  <c:v>8.36</c:v>
                </c:pt>
                <c:pt idx="8">
                  <c:v>9.6300000000000008</c:v>
                </c:pt>
                <c:pt idx="9">
                  <c:v>16.04</c:v>
                </c:pt>
                <c:pt idx="10">
                  <c:v>10.19</c:v>
                </c:pt>
                <c:pt idx="11">
                  <c:v>21.39</c:v>
                </c:pt>
                <c:pt idx="12">
                  <c:v>13.52</c:v>
                </c:pt>
                <c:pt idx="13">
                  <c:v>24.56</c:v>
                </c:pt>
                <c:pt idx="14">
                  <c:v>26.63</c:v>
                </c:pt>
                <c:pt idx="15">
                  <c:v>17.05</c:v>
                </c:pt>
                <c:pt idx="16">
                  <c:v>20.37</c:v>
                </c:pt>
                <c:pt idx="17">
                  <c:v>22.64</c:v>
                </c:pt>
                <c:pt idx="18">
                  <c:v>22.8</c:v>
                </c:pt>
              </c:numCache>
            </c:numRef>
          </c:val>
          <c:smooth val="0"/>
          <c:extLst xmlns:c16r2="http://schemas.microsoft.com/office/drawing/2015/06/chart">
            <c:ext xmlns:c16="http://schemas.microsoft.com/office/drawing/2014/chart" uri="{C3380CC4-5D6E-409C-BE32-E72D297353CC}">
              <c16:uniqueId val="{00000003-10D7-48C3-898A-80783BAE447F}"/>
            </c:ext>
          </c:extLst>
        </c:ser>
        <c:ser>
          <c:idx val="3"/>
          <c:order val="2"/>
          <c:tx>
            <c:strRef>
              <c:f>各比較!$D$13</c:f>
              <c:strCache>
                <c:ptCount val="1"/>
                <c:pt idx="0">
                  <c:v>our method</c:v>
                </c:pt>
              </c:strCache>
            </c:strRef>
          </c:tx>
          <c:spPr>
            <a:ln w="28575" cap="rnd">
              <a:solidFill>
                <a:schemeClr val="accent2">
                  <a:lumMod val="75000"/>
                </a:schemeClr>
              </a:solidFill>
              <a:round/>
            </a:ln>
            <a:effectLst/>
          </c:spPr>
          <c:marker>
            <c:symbol val="none"/>
          </c:marker>
          <c:cat>
            <c:numRef>
              <c:f>各比較!$A$14:$A$32</c:f>
              <c:numCache>
                <c:formatCode>General</c:formatCod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numCache>
            </c:numRef>
          </c:cat>
          <c:val>
            <c:numRef>
              <c:f>各比較!$D$14:$D$32</c:f>
              <c:numCache>
                <c:formatCode>General</c:formatCode>
                <c:ptCount val="19"/>
                <c:pt idx="0">
                  <c:v>0.99</c:v>
                </c:pt>
                <c:pt idx="1">
                  <c:v>1.29</c:v>
                </c:pt>
                <c:pt idx="2">
                  <c:v>1.39</c:v>
                </c:pt>
                <c:pt idx="3">
                  <c:v>3.06</c:v>
                </c:pt>
                <c:pt idx="4">
                  <c:v>4.67</c:v>
                </c:pt>
                <c:pt idx="5">
                  <c:v>3.97</c:v>
                </c:pt>
                <c:pt idx="6">
                  <c:v>6.68</c:v>
                </c:pt>
                <c:pt idx="7">
                  <c:v>8.5</c:v>
                </c:pt>
                <c:pt idx="8">
                  <c:v>5.53</c:v>
                </c:pt>
                <c:pt idx="9">
                  <c:v>12.34</c:v>
                </c:pt>
                <c:pt idx="10">
                  <c:v>6.58</c:v>
                </c:pt>
                <c:pt idx="11">
                  <c:v>16.53</c:v>
                </c:pt>
                <c:pt idx="12">
                  <c:v>8.75</c:v>
                </c:pt>
                <c:pt idx="13">
                  <c:v>16.68</c:v>
                </c:pt>
                <c:pt idx="14">
                  <c:v>17.399999999999999</c:v>
                </c:pt>
                <c:pt idx="15">
                  <c:v>9.5500000000000007</c:v>
                </c:pt>
                <c:pt idx="16">
                  <c:v>11.78</c:v>
                </c:pt>
                <c:pt idx="17">
                  <c:v>13.71</c:v>
                </c:pt>
                <c:pt idx="18">
                  <c:v>13.96</c:v>
                </c:pt>
              </c:numCache>
            </c:numRef>
          </c:val>
          <c:smooth val="0"/>
          <c:extLst xmlns:c16r2="http://schemas.microsoft.com/office/drawing/2015/06/chart">
            <c:ext xmlns:c16="http://schemas.microsoft.com/office/drawing/2014/chart" uri="{C3380CC4-5D6E-409C-BE32-E72D297353CC}">
              <c16:uniqueId val="{00000004-10D7-48C3-898A-80783BAE447F}"/>
            </c:ext>
          </c:extLst>
        </c:ser>
        <c:dLbls>
          <c:showLegendKey val="0"/>
          <c:showVal val="0"/>
          <c:showCatName val="0"/>
          <c:showSerName val="0"/>
          <c:showPercent val="0"/>
          <c:showBubbleSize val="0"/>
        </c:dLbls>
        <c:marker val="1"/>
        <c:smooth val="0"/>
        <c:axId val="-1314728208"/>
        <c:axId val="-1314722224"/>
      </c:lineChart>
      <c:catAx>
        <c:axId val="-1314728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文章數量</a:t>
                </a:r>
                <a:endParaRPr lang="en-US" altLang="zh-TW"/>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314722224"/>
        <c:crosses val="autoZero"/>
        <c:auto val="1"/>
        <c:lblAlgn val="ctr"/>
        <c:lblOffset val="100"/>
        <c:noMultiLvlLbl val="0"/>
      </c:catAx>
      <c:valAx>
        <c:axId val="-1314722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time(seconde)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314728208"/>
        <c:crosses val="autoZero"/>
        <c:crossBetween val="between"/>
      </c:valAx>
      <c:valAx>
        <c:axId val="-131473256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time(seconde)</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314721136"/>
        <c:crosses val="max"/>
        <c:crossBetween val="between"/>
      </c:valAx>
      <c:catAx>
        <c:axId val="-1314721136"/>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31473256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熱門主題命中率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cat>
            <c:numRef>
              <c:f>工作表1!$A$1:$A$10</c:f>
              <c:numCache>
                <c:formatCode>m"月"d"日"</c:formatCode>
                <c:ptCount val="10"/>
                <c:pt idx="0">
                  <c:v>42522</c:v>
                </c:pt>
                <c:pt idx="1">
                  <c:v>42523</c:v>
                </c:pt>
                <c:pt idx="2">
                  <c:v>42524</c:v>
                </c:pt>
                <c:pt idx="3">
                  <c:v>42525</c:v>
                </c:pt>
                <c:pt idx="4">
                  <c:v>42526</c:v>
                </c:pt>
                <c:pt idx="5">
                  <c:v>42527</c:v>
                </c:pt>
                <c:pt idx="6">
                  <c:v>42528</c:v>
                </c:pt>
                <c:pt idx="7">
                  <c:v>42529</c:v>
                </c:pt>
                <c:pt idx="8">
                  <c:v>42530</c:v>
                </c:pt>
                <c:pt idx="9">
                  <c:v>42531</c:v>
                </c:pt>
              </c:numCache>
            </c:numRef>
          </c:cat>
          <c:val>
            <c:numRef>
              <c:f>工作表1!$B$1:$B$10</c:f>
              <c:numCache>
                <c:formatCode>0%</c:formatCode>
                <c:ptCount val="10"/>
                <c:pt idx="0">
                  <c:v>0.8</c:v>
                </c:pt>
                <c:pt idx="1">
                  <c:v>0.6</c:v>
                </c:pt>
                <c:pt idx="2">
                  <c:v>0.6</c:v>
                </c:pt>
                <c:pt idx="3">
                  <c:v>0.8</c:v>
                </c:pt>
                <c:pt idx="4">
                  <c:v>0.8</c:v>
                </c:pt>
                <c:pt idx="5">
                  <c:v>0.8</c:v>
                </c:pt>
                <c:pt idx="6">
                  <c:v>0.6</c:v>
                </c:pt>
                <c:pt idx="7">
                  <c:v>0.8</c:v>
                </c:pt>
                <c:pt idx="8">
                  <c:v>0.8</c:v>
                </c:pt>
                <c:pt idx="9">
                  <c:v>0.6</c:v>
                </c:pt>
              </c:numCache>
            </c:numRef>
          </c:val>
          <c:extLst xmlns:c16r2="http://schemas.microsoft.com/office/drawing/2015/06/chart">
            <c:ext xmlns:c16="http://schemas.microsoft.com/office/drawing/2014/chart" uri="{C3380CC4-5D6E-409C-BE32-E72D297353CC}">
              <c16:uniqueId val="{00000000-F9E5-4902-A7B9-90A5CE9F8DEC}"/>
            </c:ext>
          </c:extLst>
        </c:ser>
        <c:dLbls>
          <c:showLegendKey val="0"/>
          <c:showVal val="0"/>
          <c:showCatName val="0"/>
          <c:showSerName val="0"/>
          <c:showPercent val="0"/>
          <c:showBubbleSize val="0"/>
        </c:dLbls>
        <c:gapWidth val="150"/>
        <c:axId val="-1404696032"/>
        <c:axId val="-1404704192"/>
      </c:barChart>
      <c:dateAx>
        <c:axId val="-1404696032"/>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4704192"/>
        <c:crosses val="autoZero"/>
        <c:auto val="1"/>
        <c:lblOffset val="100"/>
        <c:baseTimeUnit val="days"/>
      </c:dateAx>
      <c:valAx>
        <c:axId val="-14047041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4696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資料集</a:t>
            </a:r>
            <a:r>
              <a:rPr lang="en-US" altLang="zh-TW"/>
              <a:t>B</a:t>
            </a:r>
            <a:r>
              <a:rPr lang="zh-TW" altLang="en-US"/>
              <a:t>主題大小分布圖</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data_set!$A$3:$A$603</c:f>
              <c:numCache>
                <c:formatCode>General</c:formatCode>
                <c:ptCount val="6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numCache>
            </c:numRef>
          </c:xVal>
          <c:yVal>
            <c:numRef>
              <c:f>data_set!$B$3:$B$603</c:f>
              <c:numCache>
                <c:formatCode>General</c:formatCode>
                <c:ptCount val="601"/>
                <c:pt idx="0">
                  <c:v>20</c:v>
                </c:pt>
                <c:pt idx="1">
                  <c:v>17</c:v>
                </c:pt>
                <c:pt idx="2">
                  <c:v>16</c:v>
                </c:pt>
                <c:pt idx="3">
                  <c:v>16</c:v>
                </c:pt>
                <c:pt idx="4">
                  <c:v>15</c:v>
                </c:pt>
                <c:pt idx="5">
                  <c:v>15</c:v>
                </c:pt>
                <c:pt idx="6">
                  <c:v>14</c:v>
                </c:pt>
                <c:pt idx="7">
                  <c:v>13</c:v>
                </c:pt>
                <c:pt idx="8">
                  <c:v>11</c:v>
                </c:pt>
                <c:pt idx="9">
                  <c:v>10</c:v>
                </c:pt>
                <c:pt idx="10">
                  <c:v>10</c:v>
                </c:pt>
                <c:pt idx="11">
                  <c:v>10</c:v>
                </c:pt>
                <c:pt idx="12">
                  <c:v>10</c:v>
                </c:pt>
                <c:pt idx="13">
                  <c:v>8</c:v>
                </c:pt>
                <c:pt idx="14">
                  <c:v>8</c:v>
                </c:pt>
                <c:pt idx="15">
                  <c:v>8</c:v>
                </c:pt>
                <c:pt idx="16">
                  <c:v>7</c:v>
                </c:pt>
                <c:pt idx="17">
                  <c:v>7</c:v>
                </c:pt>
                <c:pt idx="18">
                  <c:v>7</c:v>
                </c:pt>
                <c:pt idx="19">
                  <c:v>6</c:v>
                </c:pt>
                <c:pt idx="20">
                  <c:v>6</c:v>
                </c:pt>
                <c:pt idx="21">
                  <c:v>5</c:v>
                </c:pt>
                <c:pt idx="22">
                  <c:v>5</c:v>
                </c:pt>
                <c:pt idx="23">
                  <c:v>5</c:v>
                </c:pt>
                <c:pt idx="24">
                  <c:v>5</c:v>
                </c:pt>
                <c:pt idx="25">
                  <c:v>5</c:v>
                </c:pt>
                <c:pt idx="26">
                  <c:v>5</c:v>
                </c:pt>
                <c:pt idx="27">
                  <c:v>5</c:v>
                </c:pt>
                <c:pt idx="28">
                  <c:v>5</c:v>
                </c:pt>
                <c:pt idx="29">
                  <c:v>4</c:v>
                </c:pt>
                <c:pt idx="30">
                  <c:v>4</c:v>
                </c:pt>
                <c:pt idx="31">
                  <c:v>4</c:v>
                </c:pt>
                <c:pt idx="32">
                  <c:v>4</c:v>
                </c:pt>
                <c:pt idx="33">
                  <c:v>4</c:v>
                </c:pt>
                <c:pt idx="34">
                  <c:v>4</c:v>
                </c:pt>
                <c:pt idx="35">
                  <c:v>4</c:v>
                </c:pt>
                <c:pt idx="36">
                  <c:v>4</c:v>
                </c:pt>
                <c:pt idx="37">
                  <c:v>4</c:v>
                </c:pt>
                <c:pt idx="38">
                  <c:v>4</c:v>
                </c:pt>
                <c:pt idx="39">
                  <c:v>4</c:v>
                </c:pt>
                <c:pt idx="40">
                  <c:v>3</c:v>
                </c:pt>
                <c:pt idx="41">
                  <c:v>3</c:v>
                </c:pt>
                <c:pt idx="42">
                  <c:v>3</c:v>
                </c:pt>
                <c:pt idx="43">
                  <c:v>3</c:v>
                </c:pt>
                <c:pt idx="44">
                  <c:v>3</c:v>
                </c:pt>
                <c:pt idx="45">
                  <c:v>3</c:v>
                </c:pt>
                <c:pt idx="46">
                  <c:v>3</c:v>
                </c:pt>
                <c:pt idx="47">
                  <c:v>3</c:v>
                </c:pt>
                <c:pt idx="48">
                  <c:v>3</c:v>
                </c:pt>
                <c:pt idx="49">
                  <c:v>3</c:v>
                </c:pt>
                <c:pt idx="50">
                  <c:v>3</c:v>
                </c:pt>
                <c:pt idx="51">
                  <c:v>3</c:v>
                </c:pt>
                <c:pt idx="52">
                  <c:v>3</c:v>
                </c:pt>
                <c:pt idx="53">
                  <c:v>3</c:v>
                </c:pt>
                <c:pt idx="54">
                  <c:v>3</c:v>
                </c:pt>
                <c:pt idx="55">
                  <c:v>3</c:v>
                </c:pt>
                <c:pt idx="56">
                  <c:v>3</c:v>
                </c:pt>
                <c:pt idx="57">
                  <c:v>3</c:v>
                </c:pt>
                <c:pt idx="58">
                  <c:v>3</c:v>
                </c:pt>
                <c:pt idx="59">
                  <c:v>3</c:v>
                </c:pt>
                <c:pt idx="60">
                  <c:v>3</c:v>
                </c:pt>
                <c:pt idx="61">
                  <c:v>3</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2</c:v>
                </c:pt>
                <c:pt idx="77">
                  <c:v>2</c:v>
                </c:pt>
                <c:pt idx="78">
                  <c:v>2</c:v>
                </c:pt>
                <c:pt idx="79">
                  <c:v>2</c:v>
                </c:pt>
                <c:pt idx="80">
                  <c:v>2</c:v>
                </c:pt>
                <c:pt idx="81">
                  <c:v>2</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1</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pt idx="477">
                  <c:v>1</c:v>
                </c:pt>
                <c:pt idx="478">
                  <c:v>1</c:v>
                </c:pt>
                <c:pt idx="479">
                  <c:v>1</c:v>
                </c:pt>
                <c:pt idx="480">
                  <c:v>1</c:v>
                </c:pt>
                <c:pt idx="481">
                  <c:v>1</c:v>
                </c:pt>
                <c:pt idx="482">
                  <c:v>1</c:v>
                </c:pt>
                <c:pt idx="483">
                  <c:v>1</c:v>
                </c:pt>
                <c:pt idx="484">
                  <c:v>1</c:v>
                </c:pt>
                <c:pt idx="485">
                  <c:v>1</c:v>
                </c:pt>
                <c:pt idx="486">
                  <c:v>1</c:v>
                </c:pt>
                <c:pt idx="487">
                  <c:v>1</c:v>
                </c:pt>
                <c:pt idx="488">
                  <c:v>1</c:v>
                </c:pt>
                <c:pt idx="489">
                  <c:v>1</c:v>
                </c:pt>
                <c:pt idx="490">
                  <c:v>1</c:v>
                </c:pt>
                <c:pt idx="491">
                  <c:v>1</c:v>
                </c:pt>
                <c:pt idx="492">
                  <c:v>1</c:v>
                </c:pt>
                <c:pt idx="493">
                  <c:v>1</c:v>
                </c:pt>
                <c:pt idx="494">
                  <c:v>1</c:v>
                </c:pt>
                <c:pt idx="495">
                  <c:v>1</c:v>
                </c:pt>
                <c:pt idx="496">
                  <c:v>1</c:v>
                </c:pt>
                <c:pt idx="497">
                  <c:v>1</c:v>
                </c:pt>
                <c:pt idx="498">
                  <c:v>1</c:v>
                </c:pt>
                <c:pt idx="499">
                  <c:v>1</c:v>
                </c:pt>
                <c:pt idx="500">
                  <c:v>1</c:v>
                </c:pt>
                <c:pt idx="501">
                  <c:v>1</c:v>
                </c:pt>
                <c:pt idx="502">
                  <c:v>1</c:v>
                </c:pt>
                <c:pt idx="503">
                  <c:v>1</c:v>
                </c:pt>
                <c:pt idx="504">
                  <c:v>1</c:v>
                </c:pt>
                <c:pt idx="505">
                  <c:v>1</c:v>
                </c:pt>
                <c:pt idx="506">
                  <c:v>1</c:v>
                </c:pt>
                <c:pt idx="507">
                  <c:v>1</c:v>
                </c:pt>
                <c:pt idx="508">
                  <c:v>1</c:v>
                </c:pt>
                <c:pt idx="509">
                  <c:v>1</c:v>
                </c:pt>
                <c:pt idx="510">
                  <c:v>1</c:v>
                </c:pt>
                <c:pt idx="511">
                  <c:v>1</c:v>
                </c:pt>
                <c:pt idx="512">
                  <c:v>1</c:v>
                </c:pt>
                <c:pt idx="513">
                  <c:v>1</c:v>
                </c:pt>
                <c:pt idx="514">
                  <c:v>1</c:v>
                </c:pt>
                <c:pt idx="515">
                  <c:v>1</c:v>
                </c:pt>
                <c:pt idx="516">
                  <c:v>1</c:v>
                </c:pt>
                <c:pt idx="517">
                  <c:v>1</c:v>
                </c:pt>
                <c:pt idx="518">
                  <c:v>1</c:v>
                </c:pt>
                <c:pt idx="519">
                  <c:v>1</c:v>
                </c:pt>
                <c:pt idx="520">
                  <c:v>1</c:v>
                </c:pt>
                <c:pt idx="521">
                  <c:v>1</c:v>
                </c:pt>
                <c:pt idx="522">
                  <c:v>1</c:v>
                </c:pt>
                <c:pt idx="523">
                  <c:v>1</c:v>
                </c:pt>
                <c:pt idx="524">
                  <c:v>1</c:v>
                </c:pt>
                <c:pt idx="525">
                  <c:v>1</c:v>
                </c:pt>
                <c:pt idx="526">
                  <c:v>1</c:v>
                </c:pt>
                <c:pt idx="527">
                  <c:v>1</c:v>
                </c:pt>
                <c:pt idx="528">
                  <c:v>1</c:v>
                </c:pt>
                <c:pt idx="529">
                  <c:v>1</c:v>
                </c:pt>
                <c:pt idx="530">
                  <c:v>1</c:v>
                </c:pt>
                <c:pt idx="531">
                  <c:v>1</c:v>
                </c:pt>
                <c:pt idx="532">
                  <c:v>1</c:v>
                </c:pt>
                <c:pt idx="533">
                  <c:v>1</c:v>
                </c:pt>
                <c:pt idx="534">
                  <c:v>1</c:v>
                </c:pt>
                <c:pt idx="535">
                  <c:v>1</c:v>
                </c:pt>
                <c:pt idx="536">
                  <c:v>1</c:v>
                </c:pt>
                <c:pt idx="537">
                  <c:v>1</c:v>
                </c:pt>
                <c:pt idx="538">
                  <c:v>1</c:v>
                </c:pt>
                <c:pt idx="539">
                  <c:v>1</c:v>
                </c:pt>
                <c:pt idx="540">
                  <c:v>1</c:v>
                </c:pt>
                <c:pt idx="541">
                  <c:v>1</c:v>
                </c:pt>
                <c:pt idx="542">
                  <c:v>1</c:v>
                </c:pt>
                <c:pt idx="543">
                  <c:v>1</c:v>
                </c:pt>
                <c:pt idx="544">
                  <c:v>1</c:v>
                </c:pt>
                <c:pt idx="545">
                  <c:v>1</c:v>
                </c:pt>
                <c:pt idx="546">
                  <c:v>1</c:v>
                </c:pt>
                <c:pt idx="547">
                  <c:v>1</c:v>
                </c:pt>
                <c:pt idx="548">
                  <c:v>1</c:v>
                </c:pt>
                <c:pt idx="549">
                  <c:v>1</c:v>
                </c:pt>
                <c:pt idx="550">
                  <c:v>1</c:v>
                </c:pt>
                <c:pt idx="551">
                  <c:v>1</c:v>
                </c:pt>
                <c:pt idx="552">
                  <c:v>1</c:v>
                </c:pt>
                <c:pt idx="553">
                  <c:v>1</c:v>
                </c:pt>
                <c:pt idx="554">
                  <c:v>1</c:v>
                </c:pt>
                <c:pt idx="555">
                  <c:v>1</c:v>
                </c:pt>
                <c:pt idx="556">
                  <c:v>1</c:v>
                </c:pt>
                <c:pt idx="557">
                  <c:v>1</c:v>
                </c:pt>
                <c:pt idx="558">
                  <c:v>1</c:v>
                </c:pt>
                <c:pt idx="559">
                  <c:v>1</c:v>
                </c:pt>
                <c:pt idx="560">
                  <c:v>1</c:v>
                </c:pt>
                <c:pt idx="561">
                  <c:v>1</c:v>
                </c:pt>
                <c:pt idx="562">
                  <c:v>1</c:v>
                </c:pt>
                <c:pt idx="563">
                  <c:v>1</c:v>
                </c:pt>
                <c:pt idx="564">
                  <c:v>1</c:v>
                </c:pt>
                <c:pt idx="565">
                  <c:v>1</c:v>
                </c:pt>
                <c:pt idx="566">
                  <c:v>1</c:v>
                </c:pt>
                <c:pt idx="567">
                  <c:v>1</c:v>
                </c:pt>
                <c:pt idx="568">
                  <c:v>1</c:v>
                </c:pt>
                <c:pt idx="569">
                  <c:v>1</c:v>
                </c:pt>
                <c:pt idx="570">
                  <c:v>1</c:v>
                </c:pt>
                <c:pt idx="571">
                  <c:v>1</c:v>
                </c:pt>
                <c:pt idx="572">
                  <c:v>1</c:v>
                </c:pt>
                <c:pt idx="573">
                  <c:v>1</c:v>
                </c:pt>
                <c:pt idx="574">
                  <c:v>1</c:v>
                </c:pt>
                <c:pt idx="575">
                  <c:v>1</c:v>
                </c:pt>
                <c:pt idx="576">
                  <c:v>1</c:v>
                </c:pt>
                <c:pt idx="577">
                  <c:v>1</c:v>
                </c:pt>
                <c:pt idx="578">
                  <c:v>1</c:v>
                </c:pt>
                <c:pt idx="579">
                  <c:v>1</c:v>
                </c:pt>
                <c:pt idx="580">
                  <c:v>1</c:v>
                </c:pt>
                <c:pt idx="581">
                  <c:v>1</c:v>
                </c:pt>
                <c:pt idx="582">
                  <c:v>1</c:v>
                </c:pt>
                <c:pt idx="583">
                  <c:v>1</c:v>
                </c:pt>
                <c:pt idx="584">
                  <c:v>1</c:v>
                </c:pt>
                <c:pt idx="585">
                  <c:v>1</c:v>
                </c:pt>
                <c:pt idx="586">
                  <c:v>1</c:v>
                </c:pt>
                <c:pt idx="587">
                  <c:v>1</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numCache>
            </c:numRef>
          </c:yVal>
          <c:smooth val="1"/>
          <c:extLst xmlns:c16r2="http://schemas.microsoft.com/office/drawing/2015/06/chart">
            <c:ext xmlns:c16="http://schemas.microsoft.com/office/drawing/2014/chart" uri="{C3380CC4-5D6E-409C-BE32-E72D297353CC}">
              <c16:uniqueId val="{00000000-DD4A-4AC8-937F-ED0CEE540662}"/>
            </c:ext>
          </c:extLst>
        </c:ser>
        <c:dLbls>
          <c:showLegendKey val="0"/>
          <c:showVal val="0"/>
          <c:showCatName val="0"/>
          <c:showSerName val="0"/>
          <c:showPercent val="0"/>
          <c:showBubbleSize val="0"/>
        </c:dLbls>
        <c:axId val="-1405687632"/>
        <c:axId val="-1405697424"/>
      </c:scatterChart>
      <c:valAx>
        <c:axId val="-14056876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話題編號</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697424"/>
        <c:crosses val="autoZero"/>
        <c:crossBetween val="midCat"/>
      </c:valAx>
      <c:valAx>
        <c:axId val="-1405697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主題大小</a:t>
                </a:r>
                <a:r>
                  <a:rPr lang="en-US" altLang="zh-TW"/>
                  <a:t>(</a:t>
                </a:r>
                <a:r>
                  <a:rPr lang="zh-TW" altLang="en-US"/>
                  <a:t>文章數</a:t>
                </a:r>
                <a:r>
                  <a:rPr lang="en-US" altLang="zh-TW"/>
                  <a: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6876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linkage</a:t>
            </a:r>
            <a:r>
              <a:rPr lang="zh-TW" altLang="en-US"/>
              <a:t>比較 </a:t>
            </a:r>
            <a:r>
              <a:rPr lang="en-US" altLang="zh-TW"/>
              <a:t>(using cosine</a:t>
            </a:r>
            <a:r>
              <a:rPr lang="en-US" altLang="zh-TW" baseline="0"/>
              <a:t> similarity)</a:t>
            </a:r>
            <a:endParaRPr lang="en-US" altLang="zh-TW"/>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'linkage 比較'!$A$3</c:f>
              <c:strCache>
                <c:ptCount val="1"/>
                <c:pt idx="0">
                  <c:v>average</c:v>
                </c:pt>
              </c:strCache>
            </c:strRef>
          </c:tx>
          <c:spPr>
            <a:ln w="28575" cap="rnd">
              <a:solidFill>
                <a:schemeClr val="accent1"/>
              </a:solidFill>
              <a:round/>
            </a:ln>
            <a:effectLst/>
          </c:spPr>
          <c:marker>
            <c:symbol val="none"/>
          </c:marker>
          <c:val>
            <c:numRef>
              <c:f>'linkage 比較'!$B$3:$P$3</c:f>
              <c:numCache>
                <c:formatCode>General</c:formatCode>
                <c:ptCount val="15"/>
                <c:pt idx="0">
                  <c:v>0.54</c:v>
                </c:pt>
                <c:pt idx="1">
                  <c:v>0.6100000000000001</c:v>
                </c:pt>
                <c:pt idx="2">
                  <c:v>0.64999999999999991</c:v>
                </c:pt>
                <c:pt idx="3">
                  <c:v>0.6100000000000001</c:v>
                </c:pt>
                <c:pt idx="4">
                  <c:v>0.71</c:v>
                </c:pt>
                <c:pt idx="5">
                  <c:v>0.55000000000000004</c:v>
                </c:pt>
                <c:pt idx="6">
                  <c:v>0.47</c:v>
                </c:pt>
                <c:pt idx="7">
                  <c:v>0.53</c:v>
                </c:pt>
                <c:pt idx="8">
                  <c:v>0.55000000000000004</c:v>
                </c:pt>
                <c:pt idx="9">
                  <c:v>0.53</c:v>
                </c:pt>
                <c:pt idx="10">
                  <c:v>0.55000000000000004</c:v>
                </c:pt>
                <c:pt idx="11">
                  <c:v>0.54</c:v>
                </c:pt>
                <c:pt idx="12">
                  <c:v>0.61</c:v>
                </c:pt>
                <c:pt idx="13">
                  <c:v>0.52</c:v>
                </c:pt>
                <c:pt idx="14">
                  <c:v>1.08</c:v>
                </c:pt>
              </c:numCache>
            </c:numRef>
          </c:val>
          <c:smooth val="0"/>
          <c:extLst xmlns:c16r2="http://schemas.microsoft.com/office/drawing/2015/06/chart">
            <c:ext xmlns:c16="http://schemas.microsoft.com/office/drawing/2014/chart" uri="{C3380CC4-5D6E-409C-BE32-E72D297353CC}">
              <c16:uniqueId val="{00000000-E4E8-4D26-A675-5116CCD3DDC1}"/>
            </c:ext>
          </c:extLst>
        </c:ser>
        <c:ser>
          <c:idx val="1"/>
          <c:order val="1"/>
          <c:tx>
            <c:strRef>
              <c:f>'linkage 比較'!$A$4</c:f>
              <c:strCache>
                <c:ptCount val="1"/>
                <c:pt idx="0">
                  <c:v>centroid</c:v>
                </c:pt>
              </c:strCache>
            </c:strRef>
          </c:tx>
          <c:spPr>
            <a:ln w="28575" cap="rnd">
              <a:solidFill>
                <a:schemeClr val="accent2"/>
              </a:solidFill>
              <a:round/>
            </a:ln>
            <a:effectLst/>
          </c:spPr>
          <c:marker>
            <c:symbol val="none"/>
          </c:marker>
          <c:val>
            <c:numRef>
              <c:f>'linkage 比較'!$B$4:$P$4</c:f>
              <c:numCache>
                <c:formatCode>General</c:formatCode>
                <c:ptCount val="15"/>
                <c:pt idx="0">
                  <c:v>0.4</c:v>
                </c:pt>
                <c:pt idx="1">
                  <c:v>0.43000000000000005</c:v>
                </c:pt>
                <c:pt idx="2">
                  <c:v>0.39</c:v>
                </c:pt>
                <c:pt idx="3">
                  <c:v>0.39</c:v>
                </c:pt>
                <c:pt idx="4">
                  <c:v>0.30000000000000004</c:v>
                </c:pt>
                <c:pt idx="5">
                  <c:v>0.37</c:v>
                </c:pt>
                <c:pt idx="6">
                  <c:v>0.24</c:v>
                </c:pt>
                <c:pt idx="7">
                  <c:v>0.30000000000000004</c:v>
                </c:pt>
                <c:pt idx="8">
                  <c:v>0.13999999999999999</c:v>
                </c:pt>
                <c:pt idx="9">
                  <c:v>0.44000000000000006</c:v>
                </c:pt>
                <c:pt idx="10">
                  <c:v>0.36</c:v>
                </c:pt>
                <c:pt idx="11">
                  <c:v>0.39</c:v>
                </c:pt>
                <c:pt idx="12">
                  <c:v>0.26</c:v>
                </c:pt>
                <c:pt idx="13">
                  <c:v>0.14000000000000001</c:v>
                </c:pt>
                <c:pt idx="14">
                  <c:v>0.8</c:v>
                </c:pt>
              </c:numCache>
            </c:numRef>
          </c:val>
          <c:smooth val="0"/>
          <c:extLst xmlns:c16r2="http://schemas.microsoft.com/office/drawing/2015/06/chart">
            <c:ext xmlns:c16="http://schemas.microsoft.com/office/drawing/2014/chart" uri="{C3380CC4-5D6E-409C-BE32-E72D297353CC}">
              <c16:uniqueId val="{00000001-E4E8-4D26-A675-5116CCD3DDC1}"/>
            </c:ext>
          </c:extLst>
        </c:ser>
        <c:ser>
          <c:idx val="2"/>
          <c:order val="2"/>
          <c:tx>
            <c:strRef>
              <c:f>'linkage 比較'!$A$5</c:f>
              <c:strCache>
                <c:ptCount val="1"/>
                <c:pt idx="0">
                  <c:v>complete</c:v>
                </c:pt>
              </c:strCache>
            </c:strRef>
          </c:tx>
          <c:spPr>
            <a:ln w="28575" cap="rnd">
              <a:solidFill>
                <a:schemeClr val="accent3"/>
              </a:solidFill>
              <a:round/>
            </a:ln>
            <a:effectLst/>
          </c:spPr>
          <c:marker>
            <c:symbol val="none"/>
          </c:marker>
          <c:val>
            <c:numRef>
              <c:f>'linkage 比較'!$B$5:$P$5</c:f>
              <c:numCache>
                <c:formatCode>General</c:formatCode>
                <c:ptCount val="15"/>
                <c:pt idx="0">
                  <c:v>0.48</c:v>
                </c:pt>
                <c:pt idx="1">
                  <c:v>0.48</c:v>
                </c:pt>
                <c:pt idx="2">
                  <c:v>0.37</c:v>
                </c:pt>
                <c:pt idx="3">
                  <c:v>0.53</c:v>
                </c:pt>
                <c:pt idx="4">
                  <c:v>0.55000000000000004</c:v>
                </c:pt>
                <c:pt idx="5">
                  <c:v>0.32</c:v>
                </c:pt>
                <c:pt idx="6">
                  <c:v>0.37</c:v>
                </c:pt>
                <c:pt idx="7">
                  <c:v>0.33999999999999997</c:v>
                </c:pt>
                <c:pt idx="8">
                  <c:v>0.35</c:v>
                </c:pt>
                <c:pt idx="9">
                  <c:v>0.43000000000000005</c:v>
                </c:pt>
                <c:pt idx="10">
                  <c:v>0.47</c:v>
                </c:pt>
                <c:pt idx="11">
                  <c:v>0.36</c:v>
                </c:pt>
                <c:pt idx="12">
                  <c:v>0.41000000000000003</c:v>
                </c:pt>
                <c:pt idx="13">
                  <c:v>0.51</c:v>
                </c:pt>
                <c:pt idx="14">
                  <c:v>0.9</c:v>
                </c:pt>
              </c:numCache>
            </c:numRef>
          </c:val>
          <c:smooth val="0"/>
          <c:extLst xmlns:c16r2="http://schemas.microsoft.com/office/drawing/2015/06/chart">
            <c:ext xmlns:c16="http://schemas.microsoft.com/office/drawing/2014/chart" uri="{C3380CC4-5D6E-409C-BE32-E72D297353CC}">
              <c16:uniqueId val="{00000002-E4E8-4D26-A675-5116CCD3DDC1}"/>
            </c:ext>
          </c:extLst>
        </c:ser>
        <c:ser>
          <c:idx val="3"/>
          <c:order val="3"/>
          <c:tx>
            <c:strRef>
              <c:f>'linkage 比較'!$A$6</c:f>
              <c:strCache>
                <c:ptCount val="1"/>
                <c:pt idx="0">
                  <c:v>single</c:v>
                </c:pt>
              </c:strCache>
            </c:strRef>
          </c:tx>
          <c:spPr>
            <a:ln w="28575" cap="rnd">
              <a:solidFill>
                <a:schemeClr val="accent4"/>
              </a:solidFill>
              <a:round/>
            </a:ln>
            <a:effectLst/>
          </c:spPr>
          <c:marker>
            <c:symbol val="none"/>
          </c:marker>
          <c:val>
            <c:numRef>
              <c:f>'linkage 比較'!$B$6:$P$6</c:f>
              <c:numCache>
                <c:formatCode>General</c:formatCode>
                <c:ptCount val="15"/>
                <c:pt idx="0">
                  <c:v>0.55000000000000004</c:v>
                </c:pt>
                <c:pt idx="1">
                  <c:v>0.62</c:v>
                </c:pt>
                <c:pt idx="2">
                  <c:v>0.63</c:v>
                </c:pt>
                <c:pt idx="3">
                  <c:v>0.6100000000000001</c:v>
                </c:pt>
                <c:pt idx="4">
                  <c:v>0.63</c:v>
                </c:pt>
                <c:pt idx="5">
                  <c:v>0.49</c:v>
                </c:pt>
                <c:pt idx="6">
                  <c:v>0.49</c:v>
                </c:pt>
                <c:pt idx="7">
                  <c:v>0.42000000000000004</c:v>
                </c:pt>
                <c:pt idx="8">
                  <c:v>0.46</c:v>
                </c:pt>
                <c:pt idx="9">
                  <c:v>0.5</c:v>
                </c:pt>
                <c:pt idx="10">
                  <c:v>0.51</c:v>
                </c:pt>
                <c:pt idx="11">
                  <c:v>0.55000000000000004</c:v>
                </c:pt>
                <c:pt idx="12">
                  <c:v>0.47000000000000003</c:v>
                </c:pt>
                <c:pt idx="13">
                  <c:v>0.53</c:v>
                </c:pt>
                <c:pt idx="14">
                  <c:v>1.01</c:v>
                </c:pt>
              </c:numCache>
            </c:numRef>
          </c:val>
          <c:smooth val="0"/>
          <c:extLst xmlns:c16r2="http://schemas.microsoft.com/office/drawing/2015/06/chart">
            <c:ext xmlns:c16="http://schemas.microsoft.com/office/drawing/2014/chart" uri="{C3380CC4-5D6E-409C-BE32-E72D297353CC}">
              <c16:uniqueId val="{00000003-E4E8-4D26-A675-5116CCD3DDC1}"/>
            </c:ext>
          </c:extLst>
        </c:ser>
        <c:dLbls>
          <c:showLegendKey val="0"/>
          <c:showVal val="0"/>
          <c:showCatName val="0"/>
          <c:showSerName val="0"/>
          <c:showPercent val="0"/>
          <c:showBubbleSize val="0"/>
        </c:dLbls>
        <c:smooth val="0"/>
        <c:axId val="-1314636816"/>
        <c:axId val="-1314636272"/>
      </c:lineChart>
      <c:catAx>
        <c:axId val="-131463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314636272"/>
        <c:crosses val="autoZero"/>
        <c:auto val="1"/>
        <c:lblAlgn val="ctr"/>
        <c:lblOffset val="100"/>
        <c:noMultiLvlLbl val="0"/>
      </c:catAx>
      <c:valAx>
        <c:axId val="-1314636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ARI+AMI</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314636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linkage</a:t>
            </a:r>
            <a:r>
              <a:rPr lang="zh-TW" altLang="en-US"/>
              <a:t>比較</a:t>
            </a:r>
            <a:r>
              <a:rPr lang="en-US" altLang="zh-TW"/>
              <a:t>(using dot</a:t>
            </a:r>
            <a:r>
              <a:rPr lang="en-US" altLang="zh-TW" baseline="0"/>
              <a:t> similarity)</a:t>
            </a:r>
            <a:endParaRPr lang="en-US" altLang="zh-TW"/>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'linkage 比較'!$A$9</c:f>
              <c:strCache>
                <c:ptCount val="1"/>
                <c:pt idx="0">
                  <c:v>average</c:v>
                </c:pt>
              </c:strCache>
            </c:strRef>
          </c:tx>
          <c:spPr>
            <a:ln w="28575" cap="rnd">
              <a:solidFill>
                <a:schemeClr val="accent1"/>
              </a:solidFill>
              <a:round/>
            </a:ln>
            <a:effectLst/>
          </c:spPr>
          <c:marker>
            <c:symbol val="none"/>
          </c:marker>
          <c:val>
            <c:numRef>
              <c:f>'linkage 比較'!$B$9:$P$9</c:f>
              <c:numCache>
                <c:formatCode>General</c:formatCode>
                <c:ptCount val="15"/>
                <c:pt idx="0">
                  <c:v>0.54</c:v>
                </c:pt>
                <c:pt idx="1">
                  <c:v>0.62000000000000011</c:v>
                </c:pt>
                <c:pt idx="2">
                  <c:v>0.65999999999999992</c:v>
                </c:pt>
                <c:pt idx="3">
                  <c:v>0.63</c:v>
                </c:pt>
                <c:pt idx="4">
                  <c:v>0.71</c:v>
                </c:pt>
                <c:pt idx="5">
                  <c:v>0.55000000000000004</c:v>
                </c:pt>
                <c:pt idx="6">
                  <c:v>0.49</c:v>
                </c:pt>
                <c:pt idx="7">
                  <c:v>0.53</c:v>
                </c:pt>
                <c:pt idx="8">
                  <c:v>0.55000000000000004</c:v>
                </c:pt>
                <c:pt idx="9">
                  <c:v>0.54</c:v>
                </c:pt>
                <c:pt idx="10">
                  <c:v>0.54</c:v>
                </c:pt>
                <c:pt idx="11">
                  <c:v>0.53</c:v>
                </c:pt>
                <c:pt idx="12">
                  <c:v>0.59</c:v>
                </c:pt>
                <c:pt idx="13">
                  <c:v>0.52</c:v>
                </c:pt>
                <c:pt idx="14">
                  <c:v>1.08</c:v>
                </c:pt>
              </c:numCache>
            </c:numRef>
          </c:val>
          <c:smooth val="0"/>
          <c:extLst xmlns:c16r2="http://schemas.microsoft.com/office/drawing/2015/06/chart">
            <c:ext xmlns:c16="http://schemas.microsoft.com/office/drawing/2014/chart" uri="{C3380CC4-5D6E-409C-BE32-E72D297353CC}">
              <c16:uniqueId val="{00000000-20BE-4967-8286-2F4DC878E7CC}"/>
            </c:ext>
          </c:extLst>
        </c:ser>
        <c:ser>
          <c:idx val="1"/>
          <c:order val="1"/>
          <c:tx>
            <c:strRef>
              <c:f>'linkage 比較'!$A$10</c:f>
              <c:strCache>
                <c:ptCount val="1"/>
                <c:pt idx="0">
                  <c:v>centroid</c:v>
                </c:pt>
              </c:strCache>
            </c:strRef>
          </c:tx>
          <c:spPr>
            <a:ln w="28575" cap="rnd">
              <a:solidFill>
                <a:schemeClr val="accent2"/>
              </a:solidFill>
              <a:round/>
            </a:ln>
            <a:effectLst/>
          </c:spPr>
          <c:marker>
            <c:symbol val="none"/>
          </c:marker>
          <c:val>
            <c:numRef>
              <c:f>'linkage 比較'!$B$10:$P$10</c:f>
              <c:numCache>
                <c:formatCode>General</c:formatCode>
                <c:ptCount val="15"/>
                <c:pt idx="0">
                  <c:v>0.56000000000000005</c:v>
                </c:pt>
                <c:pt idx="1">
                  <c:v>0.59000000000000008</c:v>
                </c:pt>
                <c:pt idx="2">
                  <c:v>0.7</c:v>
                </c:pt>
                <c:pt idx="3">
                  <c:v>0.6100000000000001</c:v>
                </c:pt>
                <c:pt idx="4">
                  <c:v>0.67999999999999994</c:v>
                </c:pt>
                <c:pt idx="5">
                  <c:v>0.53</c:v>
                </c:pt>
                <c:pt idx="6">
                  <c:v>0.49</c:v>
                </c:pt>
                <c:pt idx="7">
                  <c:v>0.5</c:v>
                </c:pt>
                <c:pt idx="8">
                  <c:v>0.56000000000000005</c:v>
                </c:pt>
                <c:pt idx="9">
                  <c:v>0.55000000000000004</c:v>
                </c:pt>
                <c:pt idx="10">
                  <c:v>0.54</c:v>
                </c:pt>
                <c:pt idx="11">
                  <c:v>0.54</c:v>
                </c:pt>
                <c:pt idx="12">
                  <c:v>0.6</c:v>
                </c:pt>
                <c:pt idx="13">
                  <c:v>0.53</c:v>
                </c:pt>
                <c:pt idx="14">
                  <c:v>1.0900000000000001</c:v>
                </c:pt>
              </c:numCache>
            </c:numRef>
          </c:val>
          <c:smooth val="0"/>
          <c:extLst xmlns:c16r2="http://schemas.microsoft.com/office/drawing/2015/06/chart">
            <c:ext xmlns:c16="http://schemas.microsoft.com/office/drawing/2014/chart" uri="{C3380CC4-5D6E-409C-BE32-E72D297353CC}">
              <c16:uniqueId val="{00000001-20BE-4967-8286-2F4DC878E7CC}"/>
            </c:ext>
          </c:extLst>
        </c:ser>
        <c:ser>
          <c:idx val="2"/>
          <c:order val="2"/>
          <c:tx>
            <c:strRef>
              <c:f>'linkage 比較'!$A$11</c:f>
              <c:strCache>
                <c:ptCount val="1"/>
                <c:pt idx="0">
                  <c:v>complete</c:v>
                </c:pt>
              </c:strCache>
            </c:strRef>
          </c:tx>
          <c:spPr>
            <a:ln w="28575" cap="rnd">
              <a:solidFill>
                <a:schemeClr val="accent3"/>
              </a:solidFill>
              <a:round/>
            </a:ln>
            <a:effectLst/>
          </c:spPr>
          <c:marker>
            <c:symbol val="none"/>
          </c:marker>
          <c:val>
            <c:numRef>
              <c:f>'linkage 比較'!$B$11:$P$11</c:f>
              <c:numCache>
                <c:formatCode>General</c:formatCode>
                <c:ptCount val="15"/>
                <c:pt idx="0">
                  <c:v>0.47</c:v>
                </c:pt>
                <c:pt idx="1">
                  <c:v>0.48</c:v>
                </c:pt>
                <c:pt idx="2">
                  <c:v>0.53</c:v>
                </c:pt>
                <c:pt idx="3">
                  <c:v>0.44</c:v>
                </c:pt>
                <c:pt idx="4">
                  <c:v>0.55000000000000004</c:v>
                </c:pt>
                <c:pt idx="5">
                  <c:v>0.32</c:v>
                </c:pt>
                <c:pt idx="6">
                  <c:v>0.37</c:v>
                </c:pt>
                <c:pt idx="7">
                  <c:v>0.23</c:v>
                </c:pt>
                <c:pt idx="8">
                  <c:v>0.29000000000000004</c:v>
                </c:pt>
                <c:pt idx="9">
                  <c:v>0.4</c:v>
                </c:pt>
                <c:pt idx="10">
                  <c:v>0.45</c:v>
                </c:pt>
                <c:pt idx="11">
                  <c:v>0.38</c:v>
                </c:pt>
                <c:pt idx="12">
                  <c:v>0.42</c:v>
                </c:pt>
                <c:pt idx="13">
                  <c:v>0.51</c:v>
                </c:pt>
                <c:pt idx="14">
                  <c:v>0.85000000000000009</c:v>
                </c:pt>
              </c:numCache>
            </c:numRef>
          </c:val>
          <c:smooth val="0"/>
          <c:extLst xmlns:c16r2="http://schemas.microsoft.com/office/drawing/2015/06/chart">
            <c:ext xmlns:c16="http://schemas.microsoft.com/office/drawing/2014/chart" uri="{C3380CC4-5D6E-409C-BE32-E72D297353CC}">
              <c16:uniqueId val="{00000002-20BE-4967-8286-2F4DC878E7CC}"/>
            </c:ext>
          </c:extLst>
        </c:ser>
        <c:ser>
          <c:idx val="3"/>
          <c:order val="3"/>
          <c:tx>
            <c:strRef>
              <c:f>'linkage 比較'!$A$12</c:f>
              <c:strCache>
                <c:ptCount val="1"/>
                <c:pt idx="0">
                  <c:v>single</c:v>
                </c:pt>
              </c:strCache>
            </c:strRef>
          </c:tx>
          <c:spPr>
            <a:ln w="28575" cap="rnd">
              <a:solidFill>
                <a:schemeClr val="accent4"/>
              </a:solidFill>
              <a:round/>
            </a:ln>
            <a:effectLst/>
          </c:spPr>
          <c:marker>
            <c:symbol val="none"/>
          </c:marker>
          <c:val>
            <c:numRef>
              <c:f>'linkage 比較'!$B$12:$P$12</c:f>
              <c:numCache>
                <c:formatCode>General</c:formatCode>
                <c:ptCount val="15"/>
                <c:pt idx="0">
                  <c:v>0.52</c:v>
                </c:pt>
                <c:pt idx="1">
                  <c:v>0.60000000000000009</c:v>
                </c:pt>
                <c:pt idx="2">
                  <c:v>0.66999999999999993</c:v>
                </c:pt>
                <c:pt idx="3">
                  <c:v>0.56000000000000005</c:v>
                </c:pt>
                <c:pt idx="4">
                  <c:v>0.63</c:v>
                </c:pt>
                <c:pt idx="5">
                  <c:v>0.47</c:v>
                </c:pt>
                <c:pt idx="6">
                  <c:v>0.52</c:v>
                </c:pt>
                <c:pt idx="7">
                  <c:v>0.51</c:v>
                </c:pt>
                <c:pt idx="8">
                  <c:v>0.46</c:v>
                </c:pt>
                <c:pt idx="9">
                  <c:v>0.53</c:v>
                </c:pt>
                <c:pt idx="10">
                  <c:v>0.51</c:v>
                </c:pt>
                <c:pt idx="11">
                  <c:v>0.51</c:v>
                </c:pt>
                <c:pt idx="12">
                  <c:v>0.54</c:v>
                </c:pt>
                <c:pt idx="13">
                  <c:v>0.55000000000000004</c:v>
                </c:pt>
                <c:pt idx="14">
                  <c:v>1.04</c:v>
                </c:pt>
              </c:numCache>
            </c:numRef>
          </c:val>
          <c:smooth val="0"/>
          <c:extLst xmlns:c16r2="http://schemas.microsoft.com/office/drawing/2015/06/chart">
            <c:ext xmlns:c16="http://schemas.microsoft.com/office/drawing/2014/chart" uri="{C3380CC4-5D6E-409C-BE32-E72D297353CC}">
              <c16:uniqueId val="{00000003-20BE-4967-8286-2F4DC878E7CC}"/>
            </c:ext>
          </c:extLst>
        </c:ser>
        <c:dLbls>
          <c:showLegendKey val="0"/>
          <c:showVal val="0"/>
          <c:showCatName val="0"/>
          <c:showSerName val="0"/>
          <c:showPercent val="0"/>
          <c:showBubbleSize val="0"/>
        </c:dLbls>
        <c:smooth val="0"/>
        <c:axId val="-1405747968"/>
        <c:axId val="-1405747424"/>
      </c:lineChart>
      <c:catAx>
        <c:axId val="-140574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47424"/>
        <c:crosses val="autoZero"/>
        <c:auto val="1"/>
        <c:lblAlgn val="ctr"/>
        <c:lblOffset val="100"/>
        <c:noMultiLvlLbl val="0"/>
      </c:catAx>
      <c:valAx>
        <c:axId val="-1405747424"/>
        <c:scaling>
          <c:orientation val="minMax"/>
          <c:max val="1.1000000000000001"/>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ARI+AMI</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47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Dot Similarity</a:t>
            </a:r>
            <a:r>
              <a:rPr lang="zh-TW" altLang="en-US"/>
              <a:t>分群效果比較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similarity比較!$B$1</c:f>
              <c:strCache>
                <c:ptCount val="1"/>
                <c:pt idx="0">
                  <c:v>average linkage with cosine similarity</c:v>
                </c:pt>
              </c:strCache>
            </c:strRef>
          </c:tx>
          <c:spPr>
            <a:solidFill>
              <a:schemeClr val="accent1"/>
            </a:solidFill>
            <a:ln>
              <a:noFill/>
            </a:ln>
            <a:effectLst/>
          </c:spPr>
          <c:invertIfNegative val="0"/>
          <c:val>
            <c:numRef>
              <c:f>similarity比較!$B$2:$B$20</c:f>
              <c:numCache>
                <c:formatCode>General</c:formatCode>
                <c:ptCount val="10"/>
                <c:pt idx="0">
                  <c:v>0.67999999999999994</c:v>
                </c:pt>
                <c:pt idx="1">
                  <c:v>0.57000000000000006</c:v>
                </c:pt>
                <c:pt idx="2">
                  <c:v>0.72</c:v>
                </c:pt>
                <c:pt idx="3">
                  <c:v>0.69</c:v>
                </c:pt>
                <c:pt idx="4">
                  <c:v>0.78</c:v>
                </c:pt>
                <c:pt idx="5">
                  <c:v>0.58000000000000007</c:v>
                </c:pt>
                <c:pt idx="6">
                  <c:v>0.62000000000000011</c:v>
                </c:pt>
                <c:pt idx="7">
                  <c:v>0.76</c:v>
                </c:pt>
                <c:pt idx="8">
                  <c:v>0.83000000000000007</c:v>
                </c:pt>
                <c:pt idx="9">
                  <c:v>0.51</c:v>
                </c:pt>
              </c:numCache>
            </c:numRef>
          </c:val>
          <c:extLst xmlns:c16r2="http://schemas.microsoft.com/office/drawing/2015/06/chart">
            <c:ext xmlns:c16="http://schemas.microsoft.com/office/drawing/2014/chart" uri="{C3380CC4-5D6E-409C-BE32-E72D297353CC}">
              <c16:uniqueId val="{00000000-3095-49E1-8BA3-E8C74B26C70B}"/>
            </c:ext>
          </c:extLst>
        </c:ser>
        <c:ser>
          <c:idx val="1"/>
          <c:order val="1"/>
          <c:tx>
            <c:strRef>
              <c:f>similarity比較!$C$1</c:f>
              <c:strCache>
                <c:ptCount val="1"/>
                <c:pt idx="0">
                  <c:v>average linkage with dot similarity</c:v>
                </c:pt>
              </c:strCache>
            </c:strRef>
          </c:tx>
          <c:spPr>
            <a:solidFill>
              <a:schemeClr val="accent2"/>
            </a:solidFill>
            <a:ln>
              <a:noFill/>
            </a:ln>
            <a:effectLst/>
          </c:spPr>
          <c:invertIfNegative val="0"/>
          <c:val>
            <c:numRef>
              <c:f>similarity比較!$C$2:$C$20</c:f>
              <c:numCache>
                <c:formatCode>General</c:formatCode>
                <c:ptCount val="10"/>
                <c:pt idx="0">
                  <c:v>0.76</c:v>
                </c:pt>
                <c:pt idx="1">
                  <c:v>0.63</c:v>
                </c:pt>
                <c:pt idx="2">
                  <c:v>0.74</c:v>
                </c:pt>
                <c:pt idx="3">
                  <c:v>0.7</c:v>
                </c:pt>
                <c:pt idx="4">
                  <c:v>0.8</c:v>
                </c:pt>
                <c:pt idx="5">
                  <c:v>0.7</c:v>
                </c:pt>
                <c:pt idx="6">
                  <c:v>0.72</c:v>
                </c:pt>
                <c:pt idx="7">
                  <c:v>0.86</c:v>
                </c:pt>
                <c:pt idx="8">
                  <c:v>0.85</c:v>
                </c:pt>
                <c:pt idx="9">
                  <c:v>0.5</c:v>
                </c:pt>
              </c:numCache>
            </c:numRef>
          </c:val>
          <c:extLst xmlns:c16r2="http://schemas.microsoft.com/office/drawing/2015/06/chart">
            <c:ext xmlns:c16="http://schemas.microsoft.com/office/drawing/2014/chart" uri="{C3380CC4-5D6E-409C-BE32-E72D297353CC}">
              <c16:uniqueId val="{00000001-3095-49E1-8BA3-E8C74B26C70B}"/>
            </c:ext>
          </c:extLst>
        </c:ser>
        <c:ser>
          <c:idx val="2"/>
          <c:order val="2"/>
          <c:tx>
            <c:strRef>
              <c:f>similarity比較!$D$1</c:f>
              <c:strCache>
                <c:ptCount val="1"/>
                <c:pt idx="0">
                  <c:v>centroid linkage with cosine similarity</c:v>
                </c:pt>
              </c:strCache>
            </c:strRef>
          </c:tx>
          <c:spPr>
            <a:solidFill>
              <a:schemeClr val="accent3"/>
            </a:solidFill>
            <a:ln>
              <a:noFill/>
            </a:ln>
            <a:effectLst/>
          </c:spPr>
          <c:invertIfNegative val="0"/>
          <c:val>
            <c:numRef>
              <c:f>similarity比較!$D$2:$D$20</c:f>
              <c:numCache>
                <c:formatCode>General</c:formatCode>
                <c:ptCount val="10"/>
                <c:pt idx="0">
                  <c:v>0.64</c:v>
                </c:pt>
                <c:pt idx="1">
                  <c:v>0.49</c:v>
                </c:pt>
                <c:pt idx="2">
                  <c:v>0.32999999999999996</c:v>
                </c:pt>
                <c:pt idx="3">
                  <c:v>0.31</c:v>
                </c:pt>
                <c:pt idx="4">
                  <c:v>0.33</c:v>
                </c:pt>
                <c:pt idx="5">
                  <c:v>0.26</c:v>
                </c:pt>
                <c:pt idx="6">
                  <c:v>0.28000000000000003</c:v>
                </c:pt>
                <c:pt idx="7">
                  <c:v>0.35000000000000003</c:v>
                </c:pt>
                <c:pt idx="8">
                  <c:v>0.37</c:v>
                </c:pt>
                <c:pt idx="9">
                  <c:v>0.41000000000000003</c:v>
                </c:pt>
              </c:numCache>
            </c:numRef>
          </c:val>
          <c:extLst xmlns:c16r2="http://schemas.microsoft.com/office/drawing/2015/06/chart">
            <c:ext xmlns:c16="http://schemas.microsoft.com/office/drawing/2014/chart" uri="{C3380CC4-5D6E-409C-BE32-E72D297353CC}">
              <c16:uniqueId val="{00000002-3095-49E1-8BA3-E8C74B26C70B}"/>
            </c:ext>
          </c:extLst>
        </c:ser>
        <c:ser>
          <c:idx val="3"/>
          <c:order val="3"/>
          <c:tx>
            <c:strRef>
              <c:f>similarity比較!$E$1</c:f>
              <c:strCache>
                <c:ptCount val="1"/>
                <c:pt idx="0">
                  <c:v>centroid linkage with dot similarity</c:v>
                </c:pt>
              </c:strCache>
            </c:strRef>
          </c:tx>
          <c:spPr>
            <a:solidFill>
              <a:schemeClr val="accent4"/>
            </a:solidFill>
            <a:ln>
              <a:noFill/>
            </a:ln>
            <a:effectLst/>
          </c:spPr>
          <c:invertIfNegative val="0"/>
          <c:val>
            <c:numRef>
              <c:f>similarity比較!$E$2:$E$20</c:f>
              <c:numCache>
                <c:formatCode>General</c:formatCode>
                <c:ptCount val="10"/>
                <c:pt idx="0">
                  <c:v>0.69</c:v>
                </c:pt>
                <c:pt idx="1">
                  <c:v>0.52</c:v>
                </c:pt>
                <c:pt idx="2">
                  <c:v>0.77</c:v>
                </c:pt>
                <c:pt idx="3">
                  <c:v>0.77</c:v>
                </c:pt>
                <c:pt idx="4">
                  <c:v>0.78</c:v>
                </c:pt>
                <c:pt idx="5">
                  <c:v>0.64</c:v>
                </c:pt>
                <c:pt idx="6">
                  <c:v>0.7</c:v>
                </c:pt>
                <c:pt idx="7">
                  <c:v>0.8</c:v>
                </c:pt>
                <c:pt idx="8">
                  <c:v>0.9</c:v>
                </c:pt>
                <c:pt idx="9">
                  <c:v>0.55000000000000004</c:v>
                </c:pt>
              </c:numCache>
            </c:numRef>
          </c:val>
          <c:extLst xmlns:c16r2="http://schemas.microsoft.com/office/drawing/2015/06/chart">
            <c:ext xmlns:c16="http://schemas.microsoft.com/office/drawing/2014/chart" uri="{C3380CC4-5D6E-409C-BE32-E72D297353CC}">
              <c16:uniqueId val="{00000003-3095-49E1-8BA3-E8C74B26C70B}"/>
            </c:ext>
          </c:extLst>
        </c:ser>
        <c:dLbls>
          <c:showLegendKey val="0"/>
          <c:showVal val="0"/>
          <c:showCatName val="0"/>
          <c:showSerName val="0"/>
          <c:showPercent val="0"/>
          <c:showBubbleSize val="0"/>
        </c:dLbls>
        <c:gapWidth val="219"/>
        <c:axId val="-1316930976"/>
        <c:axId val="-1316929888"/>
      </c:barChart>
      <c:catAx>
        <c:axId val="-131693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316929888"/>
        <c:crosses val="autoZero"/>
        <c:auto val="1"/>
        <c:lblAlgn val="ctr"/>
        <c:lblOffset val="100"/>
        <c:noMultiLvlLbl val="0"/>
      </c:catAx>
      <c:valAx>
        <c:axId val="-1316929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ARI+AMI</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316930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Dot Similarity</a:t>
            </a:r>
            <a:r>
              <a:rPr lang="zh-TW" altLang="en-US"/>
              <a:t>分群效率比較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similarity比較!$F$1</c:f>
              <c:strCache>
                <c:ptCount val="1"/>
                <c:pt idx="0">
                  <c:v>average linkage with cosine similarity</c:v>
                </c:pt>
              </c:strCache>
            </c:strRef>
          </c:tx>
          <c:spPr>
            <a:ln w="28575" cap="rnd">
              <a:solidFill>
                <a:schemeClr val="accent1"/>
              </a:solidFill>
              <a:round/>
            </a:ln>
            <a:effectLst/>
          </c:spPr>
          <c:marker>
            <c:symbol val="none"/>
          </c:marker>
          <c:val>
            <c:numRef>
              <c:f>similarity比較!$F$2:$F$20</c:f>
              <c:numCache>
                <c:formatCode>General</c:formatCode>
                <c:ptCount val="10"/>
                <c:pt idx="0">
                  <c:v>337.21</c:v>
                </c:pt>
                <c:pt idx="1">
                  <c:v>421.74</c:v>
                </c:pt>
                <c:pt idx="2">
                  <c:v>362.88</c:v>
                </c:pt>
                <c:pt idx="3">
                  <c:v>238.28</c:v>
                </c:pt>
                <c:pt idx="4">
                  <c:v>332.46</c:v>
                </c:pt>
                <c:pt idx="5">
                  <c:v>290.35000000000002</c:v>
                </c:pt>
                <c:pt idx="6">
                  <c:v>486.07</c:v>
                </c:pt>
                <c:pt idx="7">
                  <c:v>329.11</c:v>
                </c:pt>
                <c:pt idx="8">
                  <c:v>391.85</c:v>
                </c:pt>
                <c:pt idx="9">
                  <c:v>371.81</c:v>
                </c:pt>
              </c:numCache>
            </c:numRef>
          </c:val>
          <c:smooth val="0"/>
          <c:extLst xmlns:c16r2="http://schemas.microsoft.com/office/drawing/2015/06/chart">
            <c:ext xmlns:c16="http://schemas.microsoft.com/office/drawing/2014/chart" uri="{C3380CC4-5D6E-409C-BE32-E72D297353CC}">
              <c16:uniqueId val="{00000000-7A18-4A74-9270-5F75F53782FD}"/>
            </c:ext>
          </c:extLst>
        </c:ser>
        <c:ser>
          <c:idx val="1"/>
          <c:order val="1"/>
          <c:tx>
            <c:strRef>
              <c:f>similarity比較!$G$1</c:f>
              <c:strCache>
                <c:ptCount val="1"/>
                <c:pt idx="0">
                  <c:v>average linkage with dot similarity</c:v>
                </c:pt>
              </c:strCache>
            </c:strRef>
          </c:tx>
          <c:spPr>
            <a:ln w="28575" cap="rnd">
              <a:solidFill>
                <a:schemeClr val="accent2"/>
              </a:solidFill>
              <a:round/>
            </a:ln>
            <a:effectLst/>
          </c:spPr>
          <c:marker>
            <c:symbol val="none"/>
          </c:marker>
          <c:val>
            <c:numRef>
              <c:f>similarity比較!$G$2:$G$20</c:f>
              <c:numCache>
                <c:formatCode>General</c:formatCode>
                <c:ptCount val="10"/>
                <c:pt idx="0">
                  <c:v>101.23</c:v>
                </c:pt>
                <c:pt idx="1">
                  <c:v>121.71</c:v>
                </c:pt>
                <c:pt idx="2">
                  <c:v>156.24</c:v>
                </c:pt>
                <c:pt idx="3">
                  <c:v>112.58</c:v>
                </c:pt>
                <c:pt idx="4">
                  <c:v>108.06</c:v>
                </c:pt>
                <c:pt idx="5">
                  <c:v>105.96</c:v>
                </c:pt>
                <c:pt idx="6">
                  <c:v>113.62</c:v>
                </c:pt>
                <c:pt idx="7">
                  <c:v>105.42</c:v>
                </c:pt>
                <c:pt idx="8">
                  <c:v>131.28</c:v>
                </c:pt>
                <c:pt idx="9">
                  <c:v>99.93</c:v>
                </c:pt>
              </c:numCache>
            </c:numRef>
          </c:val>
          <c:smooth val="0"/>
          <c:extLst xmlns:c16r2="http://schemas.microsoft.com/office/drawing/2015/06/chart">
            <c:ext xmlns:c16="http://schemas.microsoft.com/office/drawing/2014/chart" uri="{C3380CC4-5D6E-409C-BE32-E72D297353CC}">
              <c16:uniqueId val="{00000001-7A18-4A74-9270-5F75F53782FD}"/>
            </c:ext>
          </c:extLst>
        </c:ser>
        <c:ser>
          <c:idx val="2"/>
          <c:order val="2"/>
          <c:tx>
            <c:strRef>
              <c:f>similarity比較!$H$1</c:f>
              <c:strCache>
                <c:ptCount val="1"/>
                <c:pt idx="0">
                  <c:v>centroid linkage with cosine similarity</c:v>
                </c:pt>
              </c:strCache>
            </c:strRef>
          </c:tx>
          <c:spPr>
            <a:ln w="28575" cap="rnd">
              <a:solidFill>
                <a:schemeClr val="accent3"/>
              </a:solidFill>
              <a:round/>
            </a:ln>
            <a:effectLst/>
          </c:spPr>
          <c:marker>
            <c:symbol val="none"/>
          </c:marker>
          <c:val>
            <c:numRef>
              <c:f>similarity比較!$H$2:$H$20</c:f>
              <c:numCache>
                <c:formatCode>General</c:formatCode>
                <c:ptCount val="10"/>
                <c:pt idx="0">
                  <c:v>72.53</c:v>
                </c:pt>
                <c:pt idx="1">
                  <c:v>143.25</c:v>
                </c:pt>
                <c:pt idx="2">
                  <c:v>297.19</c:v>
                </c:pt>
                <c:pt idx="3">
                  <c:v>156.19</c:v>
                </c:pt>
                <c:pt idx="4">
                  <c:v>241.28</c:v>
                </c:pt>
                <c:pt idx="5">
                  <c:v>161.66999999999999</c:v>
                </c:pt>
                <c:pt idx="6">
                  <c:v>142.41999999999999</c:v>
                </c:pt>
                <c:pt idx="7">
                  <c:v>155.25</c:v>
                </c:pt>
                <c:pt idx="8">
                  <c:v>191.76</c:v>
                </c:pt>
                <c:pt idx="9">
                  <c:v>148.84</c:v>
                </c:pt>
              </c:numCache>
            </c:numRef>
          </c:val>
          <c:smooth val="0"/>
          <c:extLst xmlns:c16r2="http://schemas.microsoft.com/office/drawing/2015/06/chart">
            <c:ext xmlns:c16="http://schemas.microsoft.com/office/drawing/2014/chart" uri="{C3380CC4-5D6E-409C-BE32-E72D297353CC}">
              <c16:uniqueId val="{00000002-7A18-4A74-9270-5F75F53782FD}"/>
            </c:ext>
          </c:extLst>
        </c:ser>
        <c:ser>
          <c:idx val="3"/>
          <c:order val="3"/>
          <c:tx>
            <c:strRef>
              <c:f>similarity比較!$I$1</c:f>
              <c:strCache>
                <c:ptCount val="1"/>
                <c:pt idx="0">
                  <c:v>centroid linkage with dot similarity</c:v>
                </c:pt>
              </c:strCache>
            </c:strRef>
          </c:tx>
          <c:spPr>
            <a:ln w="28575" cap="rnd">
              <a:solidFill>
                <a:schemeClr val="accent4"/>
              </a:solidFill>
              <a:round/>
            </a:ln>
            <a:effectLst/>
          </c:spPr>
          <c:marker>
            <c:symbol val="none"/>
          </c:marker>
          <c:val>
            <c:numRef>
              <c:f>similarity比較!$I$2:$I$20</c:f>
              <c:numCache>
                <c:formatCode>General</c:formatCode>
                <c:ptCount val="10"/>
                <c:pt idx="0">
                  <c:v>11.69</c:v>
                </c:pt>
                <c:pt idx="1">
                  <c:v>14.63</c:v>
                </c:pt>
                <c:pt idx="2">
                  <c:v>21.25</c:v>
                </c:pt>
                <c:pt idx="3">
                  <c:v>16.579999999999998</c:v>
                </c:pt>
                <c:pt idx="4">
                  <c:v>16.52</c:v>
                </c:pt>
                <c:pt idx="5">
                  <c:v>17.21</c:v>
                </c:pt>
                <c:pt idx="6">
                  <c:v>15.44</c:v>
                </c:pt>
                <c:pt idx="7">
                  <c:v>18.329999999999998</c:v>
                </c:pt>
                <c:pt idx="8">
                  <c:v>21.28</c:v>
                </c:pt>
                <c:pt idx="9">
                  <c:v>14.16</c:v>
                </c:pt>
              </c:numCache>
            </c:numRef>
          </c:val>
          <c:smooth val="0"/>
          <c:extLst xmlns:c16r2="http://schemas.microsoft.com/office/drawing/2015/06/chart">
            <c:ext xmlns:c16="http://schemas.microsoft.com/office/drawing/2014/chart" uri="{C3380CC4-5D6E-409C-BE32-E72D297353CC}">
              <c16:uniqueId val="{00000003-7A18-4A74-9270-5F75F53782FD}"/>
            </c:ext>
          </c:extLst>
        </c:ser>
        <c:dLbls>
          <c:showLegendKey val="0"/>
          <c:showVal val="0"/>
          <c:showCatName val="0"/>
          <c:showSerName val="0"/>
          <c:showPercent val="0"/>
          <c:showBubbleSize val="0"/>
        </c:dLbls>
        <c:smooth val="0"/>
        <c:axId val="-1405734368"/>
        <c:axId val="-1405742528"/>
      </c:lineChart>
      <c:catAx>
        <c:axId val="-140573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42528"/>
        <c:crosses val="autoZero"/>
        <c:auto val="1"/>
        <c:lblAlgn val="ctr"/>
        <c:lblOffset val="100"/>
        <c:noMultiLvlLbl val="0"/>
      </c:catAx>
      <c:valAx>
        <c:axId val="-1405742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time(seconds)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343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Feature </a:t>
            </a:r>
            <a:r>
              <a:rPr lang="en-US" altLang="zh-TW" baseline="0"/>
              <a:t>Extraction </a:t>
            </a:r>
            <a:r>
              <a:rPr lang="zh-TW" altLang="en-US" baseline="0"/>
              <a:t>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extraction比較!$B$1</c:f>
              <c:strCache>
                <c:ptCount val="1"/>
                <c:pt idx="0">
                  <c:v>lda</c:v>
                </c:pt>
              </c:strCache>
            </c:strRef>
          </c:tx>
          <c:spPr>
            <a:ln w="28575" cap="rnd">
              <a:solidFill>
                <a:schemeClr val="accent1"/>
              </a:solidFill>
              <a:round/>
            </a:ln>
            <a:effectLst/>
          </c:spPr>
          <c:marker>
            <c:symbol val="none"/>
          </c:marker>
          <c:cat>
            <c:numRef>
              <c:f>extraction比較!$A$2:$A$7</c:f>
              <c:numCache>
                <c:formatCode>General</c:formatCode>
                <c:ptCount val="6"/>
                <c:pt idx="0">
                  <c:v>5</c:v>
                </c:pt>
                <c:pt idx="1">
                  <c:v>10</c:v>
                </c:pt>
                <c:pt idx="2">
                  <c:v>15</c:v>
                </c:pt>
                <c:pt idx="3">
                  <c:v>20</c:v>
                </c:pt>
                <c:pt idx="4">
                  <c:v>25</c:v>
                </c:pt>
                <c:pt idx="5">
                  <c:v>30</c:v>
                </c:pt>
              </c:numCache>
            </c:numRef>
          </c:cat>
          <c:val>
            <c:numRef>
              <c:f>extraction比較!$B$2:$B$7</c:f>
              <c:numCache>
                <c:formatCode>General</c:formatCode>
                <c:ptCount val="6"/>
                <c:pt idx="0">
                  <c:v>0.52</c:v>
                </c:pt>
                <c:pt idx="1">
                  <c:v>0.52</c:v>
                </c:pt>
                <c:pt idx="2">
                  <c:v>0.47</c:v>
                </c:pt>
                <c:pt idx="3">
                  <c:v>0.49</c:v>
                </c:pt>
                <c:pt idx="4">
                  <c:v>0.45</c:v>
                </c:pt>
                <c:pt idx="5">
                  <c:v>0.44</c:v>
                </c:pt>
              </c:numCache>
            </c:numRef>
          </c:val>
          <c:smooth val="0"/>
          <c:extLst xmlns:c16r2="http://schemas.microsoft.com/office/drawing/2015/06/chart">
            <c:ext xmlns:c16="http://schemas.microsoft.com/office/drawing/2014/chart" uri="{C3380CC4-5D6E-409C-BE32-E72D297353CC}">
              <c16:uniqueId val="{00000000-B80B-4A30-BBAE-DE9D6227C158}"/>
            </c:ext>
          </c:extLst>
        </c:ser>
        <c:ser>
          <c:idx val="1"/>
          <c:order val="1"/>
          <c:tx>
            <c:strRef>
              <c:f>extraction比較!$C$1</c:f>
              <c:strCache>
                <c:ptCount val="1"/>
                <c:pt idx="0">
                  <c:v>lda with weight</c:v>
                </c:pt>
              </c:strCache>
            </c:strRef>
          </c:tx>
          <c:spPr>
            <a:ln w="28575" cap="rnd">
              <a:solidFill>
                <a:schemeClr val="accent2"/>
              </a:solidFill>
              <a:round/>
            </a:ln>
            <a:effectLst/>
          </c:spPr>
          <c:marker>
            <c:symbol val="none"/>
          </c:marker>
          <c:cat>
            <c:numRef>
              <c:f>extraction比較!$A$2:$A$7</c:f>
              <c:numCache>
                <c:formatCode>General</c:formatCode>
                <c:ptCount val="6"/>
                <c:pt idx="0">
                  <c:v>5</c:v>
                </c:pt>
                <c:pt idx="1">
                  <c:v>10</c:v>
                </c:pt>
                <c:pt idx="2">
                  <c:v>15</c:v>
                </c:pt>
                <c:pt idx="3">
                  <c:v>20</c:v>
                </c:pt>
                <c:pt idx="4">
                  <c:v>25</c:v>
                </c:pt>
                <c:pt idx="5">
                  <c:v>30</c:v>
                </c:pt>
              </c:numCache>
            </c:numRef>
          </c:cat>
          <c:val>
            <c:numRef>
              <c:f>extraction比較!$C$2:$C$7</c:f>
              <c:numCache>
                <c:formatCode>General</c:formatCode>
                <c:ptCount val="6"/>
                <c:pt idx="0">
                  <c:v>0.54</c:v>
                </c:pt>
                <c:pt idx="1">
                  <c:v>0.58000000000000007</c:v>
                </c:pt>
                <c:pt idx="2">
                  <c:v>0.55000000000000004</c:v>
                </c:pt>
                <c:pt idx="3">
                  <c:v>0.62</c:v>
                </c:pt>
                <c:pt idx="4">
                  <c:v>0.51</c:v>
                </c:pt>
                <c:pt idx="5">
                  <c:v>0.47000000000000003</c:v>
                </c:pt>
              </c:numCache>
            </c:numRef>
          </c:val>
          <c:smooth val="0"/>
          <c:extLst xmlns:c16r2="http://schemas.microsoft.com/office/drawing/2015/06/chart">
            <c:ext xmlns:c16="http://schemas.microsoft.com/office/drawing/2014/chart" uri="{C3380CC4-5D6E-409C-BE32-E72D297353CC}">
              <c16:uniqueId val="{00000001-B80B-4A30-BBAE-DE9D6227C158}"/>
            </c:ext>
          </c:extLst>
        </c:ser>
        <c:ser>
          <c:idx val="2"/>
          <c:order val="2"/>
          <c:tx>
            <c:strRef>
              <c:f>extraction比較!$D$1</c:f>
              <c:strCache>
                <c:ptCount val="1"/>
                <c:pt idx="0">
                  <c:v>tf-idf</c:v>
                </c:pt>
              </c:strCache>
            </c:strRef>
          </c:tx>
          <c:spPr>
            <a:ln w="28575" cap="rnd">
              <a:solidFill>
                <a:schemeClr val="accent3"/>
              </a:solidFill>
              <a:round/>
            </a:ln>
            <a:effectLst/>
          </c:spPr>
          <c:marker>
            <c:symbol val="none"/>
          </c:marker>
          <c:cat>
            <c:numRef>
              <c:f>extraction比較!$A$2:$A$7</c:f>
              <c:numCache>
                <c:formatCode>General</c:formatCode>
                <c:ptCount val="6"/>
                <c:pt idx="0">
                  <c:v>5</c:v>
                </c:pt>
                <c:pt idx="1">
                  <c:v>10</c:v>
                </c:pt>
                <c:pt idx="2">
                  <c:v>15</c:v>
                </c:pt>
                <c:pt idx="3">
                  <c:v>20</c:v>
                </c:pt>
                <c:pt idx="4">
                  <c:v>25</c:v>
                </c:pt>
                <c:pt idx="5">
                  <c:v>30</c:v>
                </c:pt>
              </c:numCache>
            </c:numRef>
          </c:cat>
          <c:val>
            <c:numRef>
              <c:f>extraction比較!$D$2:$D$7</c:f>
              <c:numCache>
                <c:formatCode>General</c:formatCode>
                <c:ptCount val="6"/>
                <c:pt idx="0">
                  <c:v>0.52</c:v>
                </c:pt>
                <c:pt idx="1">
                  <c:v>0.55000000000000004</c:v>
                </c:pt>
                <c:pt idx="2">
                  <c:v>0.60000000000000009</c:v>
                </c:pt>
                <c:pt idx="3">
                  <c:v>0.53</c:v>
                </c:pt>
                <c:pt idx="4">
                  <c:v>0.59000000000000008</c:v>
                </c:pt>
                <c:pt idx="5">
                  <c:v>0.44999999999999996</c:v>
                </c:pt>
              </c:numCache>
            </c:numRef>
          </c:val>
          <c:smooth val="0"/>
          <c:extLst xmlns:c16r2="http://schemas.microsoft.com/office/drawing/2015/06/chart">
            <c:ext xmlns:c16="http://schemas.microsoft.com/office/drawing/2014/chart" uri="{C3380CC4-5D6E-409C-BE32-E72D297353CC}">
              <c16:uniqueId val="{00000002-B80B-4A30-BBAE-DE9D6227C158}"/>
            </c:ext>
          </c:extLst>
        </c:ser>
        <c:ser>
          <c:idx val="3"/>
          <c:order val="3"/>
          <c:tx>
            <c:strRef>
              <c:f>extraction比較!$E$1</c:f>
              <c:strCache>
                <c:ptCount val="1"/>
                <c:pt idx="0">
                  <c:v>tf-idf with weight</c:v>
                </c:pt>
              </c:strCache>
            </c:strRef>
          </c:tx>
          <c:spPr>
            <a:ln w="28575" cap="rnd">
              <a:solidFill>
                <a:schemeClr val="accent4"/>
              </a:solidFill>
              <a:round/>
            </a:ln>
            <a:effectLst/>
          </c:spPr>
          <c:marker>
            <c:symbol val="none"/>
          </c:marker>
          <c:cat>
            <c:numRef>
              <c:f>extraction比較!$A$2:$A$7</c:f>
              <c:numCache>
                <c:formatCode>General</c:formatCode>
                <c:ptCount val="6"/>
                <c:pt idx="0">
                  <c:v>5</c:v>
                </c:pt>
                <c:pt idx="1">
                  <c:v>10</c:v>
                </c:pt>
                <c:pt idx="2">
                  <c:v>15</c:v>
                </c:pt>
                <c:pt idx="3">
                  <c:v>20</c:v>
                </c:pt>
                <c:pt idx="4">
                  <c:v>25</c:v>
                </c:pt>
                <c:pt idx="5">
                  <c:v>30</c:v>
                </c:pt>
              </c:numCache>
            </c:numRef>
          </c:cat>
          <c:val>
            <c:numRef>
              <c:f>extraction比較!$E$2:$E$7</c:f>
              <c:numCache>
                <c:formatCode>General</c:formatCode>
                <c:ptCount val="6"/>
                <c:pt idx="0">
                  <c:v>0.57000000000000006</c:v>
                </c:pt>
                <c:pt idx="1">
                  <c:v>0.64999999999999991</c:v>
                </c:pt>
                <c:pt idx="2">
                  <c:v>0.66999999999999993</c:v>
                </c:pt>
                <c:pt idx="3">
                  <c:v>0.64</c:v>
                </c:pt>
                <c:pt idx="4">
                  <c:v>0.65</c:v>
                </c:pt>
                <c:pt idx="5">
                  <c:v>0.6100000000000001</c:v>
                </c:pt>
              </c:numCache>
            </c:numRef>
          </c:val>
          <c:smooth val="0"/>
          <c:extLst xmlns:c16r2="http://schemas.microsoft.com/office/drawing/2015/06/chart">
            <c:ext xmlns:c16="http://schemas.microsoft.com/office/drawing/2014/chart" uri="{C3380CC4-5D6E-409C-BE32-E72D297353CC}">
              <c16:uniqueId val="{00000003-B80B-4A30-BBAE-DE9D6227C158}"/>
            </c:ext>
          </c:extLst>
        </c:ser>
        <c:dLbls>
          <c:showLegendKey val="0"/>
          <c:showVal val="0"/>
          <c:showCatName val="0"/>
          <c:showSerName val="0"/>
          <c:showPercent val="0"/>
          <c:showBubbleSize val="0"/>
        </c:dLbls>
        <c:smooth val="0"/>
        <c:axId val="-1405691440"/>
        <c:axId val="-1316938592"/>
      </c:lineChart>
      <c:catAx>
        <c:axId val="-1405691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K</a:t>
                </a:r>
                <a:r>
                  <a:rPr lang="zh-TW" altLang="en-US"/>
                  <a:t>值</a:t>
                </a:r>
                <a:r>
                  <a:rPr lang="en-US" altLang="zh-TW"/>
                  <a:t>(</a:t>
                </a:r>
                <a:r>
                  <a:rPr lang="zh-TW" altLang="en-US"/>
                  <a:t>關鍵字數量</a:t>
                </a:r>
                <a:r>
                  <a:rPr lang="en-US" altLang="zh-TW"/>
                  <a: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316938592"/>
        <c:crosses val="autoZero"/>
        <c:auto val="1"/>
        <c:lblAlgn val="ctr"/>
        <c:lblOffset val="100"/>
        <c:noMultiLvlLbl val="0"/>
      </c:catAx>
      <c:valAx>
        <c:axId val="-1316938592"/>
        <c:scaling>
          <c:orientation val="minMax"/>
          <c:min val="0.3500000000000000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ARI+AMI</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6914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20160624(data set 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3"/>
          <c:order val="3"/>
          <c:tx>
            <c:strRef>
              <c:f>'Ratio (3)'!$E$1</c:f>
              <c:strCache>
                <c:ptCount val="1"/>
                <c:pt idx="0">
                  <c:v>AMI</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'Ratio (3)'!$A$2:$A$12</c:f>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'Ratio (3)'!$E$2:$E$12</c:f>
              <c:numCache>
                <c:formatCode>General</c:formatCode>
                <c:ptCount val="11"/>
                <c:pt idx="0">
                  <c:v>0.38</c:v>
                </c:pt>
                <c:pt idx="1">
                  <c:v>0.39</c:v>
                </c:pt>
                <c:pt idx="2">
                  <c:v>0.43</c:v>
                </c:pt>
                <c:pt idx="3">
                  <c:v>0.46</c:v>
                </c:pt>
                <c:pt idx="4">
                  <c:v>0.48</c:v>
                </c:pt>
                <c:pt idx="5">
                  <c:v>0.56999999999999995</c:v>
                </c:pt>
                <c:pt idx="6">
                  <c:v>0.46</c:v>
                </c:pt>
                <c:pt idx="7">
                  <c:v>0.49</c:v>
                </c:pt>
                <c:pt idx="8">
                  <c:v>0.56000000000000005</c:v>
                </c:pt>
                <c:pt idx="9">
                  <c:v>0.5</c:v>
                </c:pt>
                <c:pt idx="10">
                  <c:v>0.47</c:v>
                </c:pt>
              </c:numCache>
            </c:numRef>
          </c:val>
          <c:smooth val="0"/>
          <c:extLst xmlns:c16r2="http://schemas.microsoft.com/office/drawing/2015/06/chart">
            <c:ext xmlns:c16="http://schemas.microsoft.com/office/drawing/2014/chart" uri="{C3380CC4-5D6E-409C-BE32-E72D297353CC}">
              <c16:uniqueId val="{00000000-6FCE-46A6-809B-8FE955C2F1EE}"/>
            </c:ext>
          </c:extLst>
        </c:ser>
        <c:ser>
          <c:idx val="4"/>
          <c:order val="4"/>
          <c:tx>
            <c:strRef>
              <c:f>'Ratio (3)'!$F$1</c:f>
              <c:strCache>
                <c:ptCount val="1"/>
                <c:pt idx="0">
                  <c:v>ARI</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b"/>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'Ratio (3)'!$A$2:$A$12</c:f>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'Ratio (3)'!$F$2:$F$12</c:f>
              <c:numCache>
                <c:formatCode>General</c:formatCode>
                <c:ptCount val="11"/>
                <c:pt idx="0">
                  <c:v>0.34</c:v>
                </c:pt>
                <c:pt idx="1">
                  <c:v>0.5</c:v>
                </c:pt>
                <c:pt idx="2">
                  <c:v>0.55000000000000004</c:v>
                </c:pt>
                <c:pt idx="3">
                  <c:v>0.5</c:v>
                </c:pt>
                <c:pt idx="4">
                  <c:v>0.5</c:v>
                </c:pt>
                <c:pt idx="5">
                  <c:v>0.54</c:v>
                </c:pt>
                <c:pt idx="6">
                  <c:v>0.5</c:v>
                </c:pt>
                <c:pt idx="7">
                  <c:v>0.37</c:v>
                </c:pt>
                <c:pt idx="8">
                  <c:v>0.44</c:v>
                </c:pt>
                <c:pt idx="9">
                  <c:v>0.44</c:v>
                </c:pt>
                <c:pt idx="10">
                  <c:v>0.26</c:v>
                </c:pt>
              </c:numCache>
            </c:numRef>
          </c:val>
          <c:smooth val="0"/>
          <c:extLst xmlns:c16r2="http://schemas.microsoft.com/office/drawing/2015/06/chart">
            <c:ext xmlns:c16="http://schemas.microsoft.com/office/drawing/2014/chart" uri="{C3380CC4-5D6E-409C-BE32-E72D297353CC}">
              <c16:uniqueId val="{00000001-6FCE-46A6-809B-8FE955C2F1EE}"/>
            </c:ext>
          </c:extLst>
        </c:ser>
        <c:dLbls>
          <c:showLegendKey val="0"/>
          <c:showVal val="0"/>
          <c:showCatName val="0"/>
          <c:showSerName val="0"/>
          <c:showPercent val="0"/>
          <c:showBubbleSize val="0"/>
        </c:dLbls>
        <c:marker val="1"/>
        <c:smooth val="0"/>
        <c:axId val="-1405741440"/>
        <c:axId val="-1405738720"/>
        <c:extLst xmlns:c16r2="http://schemas.microsoft.com/office/drawing/2015/06/chart">
          <c:ext xmlns:c15="http://schemas.microsoft.com/office/drawing/2012/chart" uri="{02D57815-91ED-43cb-92C2-25804820EDAC}">
            <c15:filteredLineSeries>
              <c15:ser>
                <c:idx val="0"/>
                <c:order val="0"/>
                <c:tx>
                  <c:strRef>
                    <c:extLst xmlns:c16r2="http://schemas.microsoft.com/office/drawing/2015/06/chart">
                      <c:ext uri="{02D57815-91ED-43cb-92C2-25804820EDAC}">
                        <c15:formulaRef>
                          <c15:sqref>'Ratio (3)'!$B$1</c15:sqref>
                        </c15:formulaRef>
                      </c:ext>
                    </c:extLst>
                    <c:strCache>
                      <c:ptCount val="1"/>
                      <c:pt idx="0">
                        <c:v>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xmlns:c16r2="http://schemas.microsoft.com/office/drawing/2015/06/chart">
                      <c:ext uri="{02D57815-91ED-43cb-92C2-25804820EDAC}">
                        <c15:formulaRef>
                          <c15:sqref>'Ratio (3)'!$A$2:$A$12</c15:sqref>
                        </c15:formulaRef>
                      </c:ext>
                    </c:extLst>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extLst xmlns:c16r2="http://schemas.microsoft.com/office/drawing/2015/06/chart">
                      <c:ext uri="{02D57815-91ED-43cb-92C2-25804820EDAC}">
                        <c15:formulaRef>
                          <c15:sqref>'Ratio (3)'!$B$2:$B$12</c15:sqref>
                        </c15:formulaRef>
                      </c:ext>
                    </c:extLst>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val>
                <c:smooth val="0"/>
                <c:extLst xmlns:c16r2="http://schemas.microsoft.com/office/drawing/2015/06/chart">
                  <c:ext xmlns:c16="http://schemas.microsoft.com/office/drawing/2014/chart" uri="{C3380CC4-5D6E-409C-BE32-E72D297353CC}">
                    <c16:uniqueId val="{00000003-6FCE-46A6-809B-8FE955C2F1EE}"/>
                  </c:ext>
                </c:extLst>
              </c15:ser>
            </c15:filteredLineSeries>
            <c15:filteredLineSeries>
              <c15:ser>
                <c:idx val="1"/>
                <c:order val="1"/>
                <c:tx>
                  <c:strRef>
                    <c:extLst xmlns:c15="http://schemas.microsoft.com/office/drawing/2012/chart" xmlns:c16r2="http://schemas.microsoft.com/office/drawing/2015/06/chart">
                      <c:ext xmlns:c15="http://schemas.microsoft.com/office/drawing/2012/chart" uri="{02D57815-91ED-43cb-92C2-25804820EDAC}">
                        <c15:formulaRef>
                          <c15:sqref>'Ratio (3)'!$C$1</c15:sqref>
                        </c15:formulaRef>
                      </c:ext>
                    </c:extLst>
                    <c:strCache>
                      <c:ptCount val="1"/>
                      <c:pt idx="0">
                        <c:v>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extLst xmlns:c15="http://schemas.microsoft.com/office/drawing/2012/chart" xmlns:c16r2="http://schemas.microsoft.com/office/drawing/2015/06/chart">
                      <c:ext xmlns:c15="http://schemas.microsoft.com/office/drawing/2012/chart" uri="{02D57815-91ED-43cb-92C2-25804820EDAC}">
                        <c15:formulaRef>
                          <c15:sqref>'Ratio (3)'!$A$2:$A$12</c15:sqref>
                        </c15:formulaRef>
                      </c:ext>
                    </c:extLst>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extLst xmlns:c15="http://schemas.microsoft.com/office/drawing/2012/chart" xmlns:c16r2="http://schemas.microsoft.com/office/drawing/2015/06/chart">
                      <c:ext xmlns:c15="http://schemas.microsoft.com/office/drawing/2012/chart" uri="{02D57815-91ED-43cb-92C2-25804820EDAC}">
                        <c15:formulaRef>
                          <c15:sqref>'Ratio (3)'!$C$2:$C$12</c15:sqref>
                        </c15:formulaRef>
                      </c:ext>
                    </c:extLst>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val>
                <c:smooth val="0"/>
                <c:extLst xmlns:c15="http://schemas.microsoft.com/office/drawing/2012/chart" xmlns:c16r2="http://schemas.microsoft.com/office/drawing/2015/06/chart">
                  <c:ext xmlns:c16="http://schemas.microsoft.com/office/drawing/2014/chart" uri="{C3380CC4-5D6E-409C-BE32-E72D297353CC}">
                    <c16:uniqueId val="{00000004-6FCE-46A6-809B-8FE955C2F1EE}"/>
                  </c:ext>
                </c:extLst>
              </c15:ser>
            </c15:filteredLineSeries>
            <c15:filteredLineSeries>
              <c15:ser>
                <c:idx val="2"/>
                <c:order val="2"/>
                <c:tx>
                  <c:strRef>
                    <c:extLst xmlns:c15="http://schemas.microsoft.com/office/drawing/2012/chart" xmlns:c16r2="http://schemas.microsoft.com/office/drawing/2015/06/chart">
                      <c:ext xmlns:c15="http://schemas.microsoft.com/office/drawing/2012/chart" uri="{02D57815-91ED-43cb-92C2-25804820EDAC}">
                        <c15:formulaRef>
                          <c15:sqref>'Ratio (3)'!$D$1</c15:sqref>
                        </c15:formulaRef>
                      </c:ext>
                    </c:extLst>
                    <c:strCache>
                      <c:ptCount val="1"/>
                      <c:pt idx="0">
                        <c:v>threshold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extLst xmlns:c15="http://schemas.microsoft.com/office/drawing/2012/chart" xmlns:c16r2="http://schemas.microsoft.com/office/drawing/2015/06/chart">
                      <c:ext xmlns:c15="http://schemas.microsoft.com/office/drawing/2012/chart" uri="{02D57815-91ED-43cb-92C2-25804820EDAC}">
                        <c15:formulaRef>
                          <c15:sqref>'Ratio (3)'!$A$2:$A$12</c15:sqref>
                        </c15:formulaRef>
                      </c:ext>
                    </c:extLst>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extLst xmlns:c15="http://schemas.microsoft.com/office/drawing/2012/chart" xmlns:c16r2="http://schemas.microsoft.com/office/drawing/2015/06/chart">
                      <c:ext xmlns:c15="http://schemas.microsoft.com/office/drawing/2012/chart" uri="{02D57815-91ED-43cb-92C2-25804820EDAC}">
                        <c15:formulaRef>
                          <c15:sqref>'Ratio (3)'!$D$2:$D$12</c15:sqref>
                        </c15:formulaRef>
                      </c:ext>
                    </c:extLst>
                    <c:numCache>
                      <c:formatCode>General</c:formatCode>
                      <c:ptCount val="11"/>
                      <c:pt idx="0">
                        <c:v>0.65</c:v>
                      </c:pt>
                      <c:pt idx="1">
                        <c:v>0.65</c:v>
                      </c:pt>
                      <c:pt idx="2">
                        <c:v>0.65</c:v>
                      </c:pt>
                      <c:pt idx="3">
                        <c:v>0.65</c:v>
                      </c:pt>
                      <c:pt idx="4">
                        <c:v>0.65</c:v>
                      </c:pt>
                      <c:pt idx="5">
                        <c:v>0.65</c:v>
                      </c:pt>
                      <c:pt idx="6">
                        <c:v>0.6</c:v>
                      </c:pt>
                      <c:pt idx="7">
                        <c:v>0.6</c:v>
                      </c:pt>
                      <c:pt idx="8">
                        <c:v>0.6</c:v>
                      </c:pt>
                      <c:pt idx="9">
                        <c:v>0.55000000000000004</c:v>
                      </c:pt>
                      <c:pt idx="10">
                        <c:v>0.55000000000000004</c:v>
                      </c:pt>
                    </c:numCache>
                  </c:numRef>
                </c:val>
                <c:smooth val="0"/>
                <c:extLst xmlns:c15="http://schemas.microsoft.com/office/drawing/2012/chart" xmlns:c16r2="http://schemas.microsoft.com/office/drawing/2015/06/chart">
                  <c:ext xmlns:c16="http://schemas.microsoft.com/office/drawing/2014/chart" uri="{C3380CC4-5D6E-409C-BE32-E72D297353CC}">
                    <c16:uniqueId val="{00000005-6FCE-46A6-809B-8FE955C2F1EE}"/>
                  </c:ext>
                </c:extLst>
              </c15:ser>
            </c15:filteredLineSeries>
            <c15:filteredLineSeries>
              <c15:ser>
                <c:idx val="5"/>
                <c:order val="5"/>
                <c:tx>
                  <c:strRef>
                    <c:extLst xmlns:c15="http://schemas.microsoft.com/office/drawing/2012/chart" xmlns:c16r2="http://schemas.microsoft.com/office/drawing/2015/06/chart">
                      <c:ext xmlns:c15="http://schemas.microsoft.com/office/drawing/2012/chart" uri="{02D57815-91ED-43cb-92C2-25804820EDAC}">
                        <c15:formulaRef>
                          <c15:sqref>'Ratio (3)'!$G$1</c15:sqref>
                        </c15:formulaRef>
                      </c:ext>
                    </c:extLst>
                    <c:strCache>
                      <c:ptCount val="1"/>
                      <c:pt idx="0">
                        <c:v>Completeness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extLst xmlns:c15="http://schemas.microsoft.com/office/drawing/2012/chart" xmlns:c16r2="http://schemas.microsoft.com/office/drawing/2015/06/chart">
                      <c:ext xmlns:c15="http://schemas.microsoft.com/office/drawing/2012/chart" uri="{02D57815-91ED-43cb-92C2-25804820EDAC}">
                        <c15:formulaRef>
                          <c15:sqref>'Ratio (3)'!$A$2:$A$12</c15:sqref>
                        </c15:formulaRef>
                      </c:ext>
                    </c:extLst>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extLst xmlns:c15="http://schemas.microsoft.com/office/drawing/2012/chart" xmlns:c16r2="http://schemas.microsoft.com/office/drawing/2015/06/chart">
                      <c:ext xmlns:c15="http://schemas.microsoft.com/office/drawing/2012/chart" uri="{02D57815-91ED-43cb-92C2-25804820EDAC}">
                        <c15:formulaRef>
                          <c15:sqref>'Ratio (3)'!$G$2:$G$12</c15:sqref>
                        </c15:formulaRef>
                      </c:ext>
                    </c:extLst>
                    <c:numCache>
                      <c:formatCode>General</c:formatCode>
                      <c:ptCount val="11"/>
                      <c:pt idx="0">
                        <c:v>0.73</c:v>
                      </c:pt>
                      <c:pt idx="1">
                        <c:v>0.81</c:v>
                      </c:pt>
                      <c:pt idx="2">
                        <c:v>0.82</c:v>
                      </c:pt>
                      <c:pt idx="3">
                        <c:v>0.81</c:v>
                      </c:pt>
                      <c:pt idx="4">
                        <c:v>0.83</c:v>
                      </c:pt>
                      <c:pt idx="5">
                        <c:v>0.81</c:v>
                      </c:pt>
                      <c:pt idx="6">
                        <c:v>0.81</c:v>
                      </c:pt>
                      <c:pt idx="7">
                        <c:v>0.76</c:v>
                      </c:pt>
                      <c:pt idx="8">
                        <c:v>0.78</c:v>
                      </c:pt>
                      <c:pt idx="9">
                        <c:v>0.78</c:v>
                      </c:pt>
                      <c:pt idx="10">
                        <c:v>0.73</c:v>
                      </c:pt>
                    </c:numCache>
                  </c:numRef>
                </c:val>
                <c:smooth val="0"/>
                <c:extLst xmlns:c15="http://schemas.microsoft.com/office/drawing/2012/chart" xmlns:c16r2="http://schemas.microsoft.com/office/drawing/2015/06/chart">
                  <c:ext xmlns:c16="http://schemas.microsoft.com/office/drawing/2014/chart" uri="{C3380CC4-5D6E-409C-BE32-E72D297353CC}">
                    <c16:uniqueId val="{00000006-6FCE-46A6-809B-8FE955C2F1EE}"/>
                  </c:ext>
                </c:extLst>
              </c15:ser>
            </c15:filteredLineSeries>
            <c15:filteredLineSeries>
              <c15:ser>
                <c:idx val="6"/>
                <c:order val="6"/>
                <c:tx>
                  <c:strRef>
                    <c:extLst xmlns:c15="http://schemas.microsoft.com/office/drawing/2012/chart" xmlns:c16r2="http://schemas.microsoft.com/office/drawing/2015/06/chart">
                      <c:ext xmlns:c15="http://schemas.microsoft.com/office/drawing/2012/chart" uri="{02D57815-91ED-43cb-92C2-25804820EDAC}">
                        <c15:formulaRef>
                          <c15:sqref>'Ratio (3)'!$H$1</c15:sqref>
                        </c15:formulaRef>
                      </c:ext>
                    </c:extLst>
                    <c:strCache>
                      <c:ptCount val="1"/>
                      <c:pt idx="0">
                        <c:v>Homogeneity</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extLst xmlns:c15="http://schemas.microsoft.com/office/drawing/2012/chart" xmlns:c16r2="http://schemas.microsoft.com/office/drawing/2015/06/chart">
                      <c:ext xmlns:c15="http://schemas.microsoft.com/office/drawing/2012/chart" uri="{02D57815-91ED-43cb-92C2-25804820EDAC}">
                        <c15:formulaRef>
                          <c15:sqref>'Ratio (3)'!$A$2:$A$12</c15:sqref>
                        </c15:formulaRef>
                      </c:ext>
                    </c:extLst>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extLst xmlns:c15="http://schemas.microsoft.com/office/drawing/2012/chart" xmlns:c16r2="http://schemas.microsoft.com/office/drawing/2015/06/chart">
                      <c:ext xmlns:c15="http://schemas.microsoft.com/office/drawing/2012/chart" uri="{02D57815-91ED-43cb-92C2-25804820EDAC}">
                        <c15:formulaRef>
                          <c15:sqref>'Ratio (3)'!$H$2:$H$12</c15:sqref>
                        </c15:formulaRef>
                      </c:ext>
                    </c:extLst>
                    <c:numCache>
                      <c:formatCode>General</c:formatCode>
                      <c:ptCount val="11"/>
                      <c:pt idx="0">
                        <c:v>0.65</c:v>
                      </c:pt>
                      <c:pt idx="1">
                        <c:v>0.61</c:v>
                      </c:pt>
                      <c:pt idx="2">
                        <c:v>0.65</c:v>
                      </c:pt>
                      <c:pt idx="3">
                        <c:v>0.68</c:v>
                      </c:pt>
                      <c:pt idx="4">
                        <c:v>0.7</c:v>
                      </c:pt>
                      <c:pt idx="5">
                        <c:v>0.77</c:v>
                      </c:pt>
                      <c:pt idx="6">
                        <c:v>0.68</c:v>
                      </c:pt>
                      <c:pt idx="7">
                        <c:v>0.74</c:v>
                      </c:pt>
                      <c:pt idx="8">
                        <c:v>0.8</c:v>
                      </c:pt>
                      <c:pt idx="9">
                        <c:v>0.73</c:v>
                      </c:pt>
                      <c:pt idx="10">
                        <c:v>0.79</c:v>
                      </c:pt>
                    </c:numCache>
                  </c:numRef>
                </c:val>
                <c:smooth val="0"/>
                <c:extLst xmlns:c15="http://schemas.microsoft.com/office/drawing/2012/chart" xmlns:c16r2="http://schemas.microsoft.com/office/drawing/2015/06/chart">
                  <c:ext xmlns:c16="http://schemas.microsoft.com/office/drawing/2014/chart" uri="{C3380CC4-5D6E-409C-BE32-E72D297353CC}">
                    <c16:uniqueId val="{00000007-6FCE-46A6-809B-8FE955C2F1EE}"/>
                  </c:ext>
                </c:extLst>
              </c15:ser>
            </c15:filteredLineSeries>
          </c:ext>
        </c:extLst>
      </c:lineChart>
      <c:catAx>
        <c:axId val="-1405741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標題特徵比例</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38720"/>
        <c:crosses val="autoZero"/>
        <c:auto val="1"/>
        <c:lblAlgn val="ctr"/>
        <c:lblOffset val="100"/>
        <c:noMultiLvlLbl val="0"/>
      </c:catAx>
      <c:valAx>
        <c:axId val="-140573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414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20160615(data</a:t>
            </a:r>
            <a:r>
              <a:rPr lang="en-US" altLang="zh-TW" baseline="0"/>
              <a:t> set B)</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3"/>
          <c:order val="3"/>
          <c:tx>
            <c:strRef>
              <c:f>Ratio!$E$1</c:f>
              <c:strCache>
                <c:ptCount val="1"/>
                <c:pt idx="0">
                  <c:v>AMI</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Ratio!$A$2:$A$12</c:f>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Ratio!$E$2:$E$12</c:f>
              <c:numCache>
                <c:formatCode>General</c:formatCode>
                <c:ptCount val="11"/>
                <c:pt idx="0">
                  <c:v>0.37</c:v>
                </c:pt>
                <c:pt idx="1">
                  <c:v>0.48</c:v>
                </c:pt>
                <c:pt idx="2">
                  <c:v>0.61</c:v>
                </c:pt>
                <c:pt idx="3">
                  <c:v>0.66</c:v>
                </c:pt>
                <c:pt idx="4">
                  <c:v>0.65</c:v>
                </c:pt>
                <c:pt idx="5">
                  <c:v>0.68</c:v>
                </c:pt>
                <c:pt idx="6">
                  <c:v>0.69</c:v>
                </c:pt>
                <c:pt idx="7">
                  <c:v>0.68</c:v>
                </c:pt>
                <c:pt idx="8">
                  <c:v>0.66</c:v>
                </c:pt>
                <c:pt idx="9">
                  <c:v>0.63</c:v>
                </c:pt>
                <c:pt idx="10">
                  <c:v>0.61</c:v>
                </c:pt>
              </c:numCache>
            </c:numRef>
          </c:val>
          <c:smooth val="0"/>
          <c:extLst xmlns:c16r2="http://schemas.microsoft.com/office/drawing/2015/06/chart">
            <c:ext xmlns:c16="http://schemas.microsoft.com/office/drawing/2014/chart" uri="{C3380CC4-5D6E-409C-BE32-E72D297353CC}">
              <c16:uniqueId val="{00000000-D0AB-4DE1-9674-A4669E40796A}"/>
            </c:ext>
          </c:extLst>
        </c:ser>
        <c:ser>
          <c:idx val="4"/>
          <c:order val="4"/>
          <c:tx>
            <c:strRef>
              <c:f>Ratio!$F$1</c:f>
              <c:strCache>
                <c:ptCount val="1"/>
                <c:pt idx="0">
                  <c:v>ARI</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b"/>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Ratio!$A$2:$A$12</c:f>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Ratio!$F$2:$F$12</c:f>
              <c:numCache>
                <c:formatCode>General</c:formatCode>
                <c:ptCount val="11"/>
                <c:pt idx="0">
                  <c:v>0.28000000000000003</c:v>
                </c:pt>
                <c:pt idx="1">
                  <c:v>0.43</c:v>
                </c:pt>
                <c:pt idx="2">
                  <c:v>0.55000000000000004</c:v>
                </c:pt>
                <c:pt idx="3">
                  <c:v>0.62</c:v>
                </c:pt>
                <c:pt idx="4">
                  <c:v>0.62</c:v>
                </c:pt>
                <c:pt idx="5">
                  <c:v>0.59</c:v>
                </c:pt>
                <c:pt idx="6">
                  <c:v>0.6</c:v>
                </c:pt>
                <c:pt idx="7">
                  <c:v>0.6</c:v>
                </c:pt>
                <c:pt idx="8">
                  <c:v>0.61</c:v>
                </c:pt>
                <c:pt idx="9">
                  <c:v>0.59</c:v>
                </c:pt>
                <c:pt idx="10">
                  <c:v>0.59</c:v>
                </c:pt>
              </c:numCache>
            </c:numRef>
          </c:val>
          <c:smooth val="0"/>
          <c:extLst xmlns:c16r2="http://schemas.microsoft.com/office/drawing/2015/06/chart">
            <c:ext xmlns:c16="http://schemas.microsoft.com/office/drawing/2014/chart" uri="{C3380CC4-5D6E-409C-BE32-E72D297353CC}">
              <c16:uniqueId val="{00000001-D0AB-4DE1-9674-A4669E40796A}"/>
            </c:ext>
          </c:extLst>
        </c:ser>
        <c:dLbls>
          <c:showLegendKey val="0"/>
          <c:showVal val="0"/>
          <c:showCatName val="0"/>
          <c:showSerName val="0"/>
          <c:showPercent val="0"/>
          <c:showBubbleSize val="0"/>
        </c:dLbls>
        <c:marker val="1"/>
        <c:smooth val="0"/>
        <c:axId val="-1405756128"/>
        <c:axId val="-1405765376"/>
        <c:extLst xmlns:c16r2="http://schemas.microsoft.com/office/drawing/2015/06/chart">
          <c:ext xmlns:c15="http://schemas.microsoft.com/office/drawing/2012/chart" uri="{02D57815-91ED-43cb-92C2-25804820EDAC}">
            <c15:filteredLineSeries>
              <c15:ser>
                <c:idx val="0"/>
                <c:order val="0"/>
                <c:tx>
                  <c:strRef>
                    <c:extLst xmlns:c16r2="http://schemas.microsoft.com/office/drawing/2015/06/chart">
                      <c:ext uri="{02D57815-91ED-43cb-92C2-25804820EDAC}">
                        <c15:formulaRef>
                          <c15:sqref>Ratio!$B$1</c15:sqref>
                        </c15:formulaRef>
                      </c:ext>
                    </c:extLst>
                    <c:strCache>
                      <c:ptCount val="1"/>
                      <c:pt idx="0">
                        <c:v>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xmlns:c16r2="http://schemas.microsoft.com/office/drawing/2015/06/chart">
                      <c:ext uri="{02D57815-91ED-43cb-92C2-25804820EDAC}">
                        <c15:formulaRef>
                          <c15:sqref>Ratio!$A$2:$A$12</c15:sqref>
                        </c15:formulaRef>
                      </c:ext>
                    </c:extLst>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extLst xmlns:c16r2="http://schemas.microsoft.com/office/drawing/2015/06/chart">
                      <c:ext uri="{02D57815-91ED-43cb-92C2-25804820EDAC}">
                        <c15:formulaRef>
                          <c15:sqref>Ratio!$B$2:$B$12</c15:sqref>
                        </c15:formulaRef>
                      </c:ext>
                    </c:extLst>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val>
                <c:smooth val="0"/>
                <c:extLst xmlns:c16r2="http://schemas.microsoft.com/office/drawing/2015/06/chart">
                  <c:ext xmlns:c16="http://schemas.microsoft.com/office/drawing/2014/chart" uri="{C3380CC4-5D6E-409C-BE32-E72D297353CC}">
                    <c16:uniqueId val="{00000003-D0AB-4DE1-9674-A4669E40796A}"/>
                  </c:ext>
                </c:extLst>
              </c15:ser>
            </c15:filteredLineSeries>
            <c15:filteredLineSeries>
              <c15:ser>
                <c:idx val="1"/>
                <c:order val="1"/>
                <c:tx>
                  <c:strRef>
                    <c:extLst xmlns:c15="http://schemas.microsoft.com/office/drawing/2012/chart" xmlns:c16r2="http://schemas.microsoft.com/office/drawing/2015/06/chart">
                      <c:ext xmlns:c15="http://schemas.microsoft.com/office/drawing/2012/chart" uri="{02D57815-91ED-43cb-92C2-25804820EDAC}">
                        <c15:formulaRef>
                          <c15:sqref>Ratio!$C$1</c15:sqref>
                        </c15:formulaRef>
                      </c:ext>
                    </c:extLst>
                    <c:strCache>
                      <c:ptCount val="1"/>
                      <c:pt idx="0">
                        <c:v>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extLst xmlns:c15="http://schemas.microsoft.com/office/drawing/2012/chart" xmlns:c16r2="http://schemas.microsoft.com/office/drawing/2015/06/chart">
                      <c:ext xmlns:c15="http://schemas.microsoft.com/office/drawing/2012/chart" uri="{02D57815-91ED-43cb-92C2-25804820EDAC}">
                        <c15:formulaRef>
                          <c15:sqref>Ratio!$A$2:$A$12</c15:sqref>
                        </c15:formulaRef>
                      </c:ext>
                    </c:extLst>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extLst xmlns:c15="http://schemas.microsoft.com/office/drawing/2012/chart" xmlns:c16r2="http://schemas.microsoft.com/office/drawing/2015/06/chart">
                      <c:ext xmlns:c15="http://schemas.microsoft.com/office/drawing/2012/chart" uri="{02D57815-91ED-43cb-92C2-25804820EDAC}">
                        <c15:formulaRef>
                          <c15:sqref>Ratio!$C$2:$C$12</c15:sqref>
                        </c15:formulaRef>
                      </c:ext>
                    </c:extLst>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val>
                <c:smooth val="0"/>
                <c:extLst xmlns:c15="http://schemas.microsoft.com/office/drawing/2012/chart" xmlns:c16r2="http://schemas.microsoft.com/office/drawing/2015/06/chart">
                  <c:ext xmlns:c16="http://schemas.microsoft.com/office/drawing/2014/chart" uri="{C3380CC4-5D6E-409C-BE32-E72D297353CC}">
                    <c16:uniqueId val="{00000004-D0AB-4DE1-9674-A4669E40796A}"/>
                  </c:ext>
                </c:extLst>
              </c15:ser>
            </c15:filteredLineSeries>
            <c15:filteredLineSeries>
              <c15:ser>
                <c:idx val="2"/>
                <c:order val="2"/>
                <c:tx>
                  <c:strRef>
                    <c:extLst xmlns:c15="http://schemas.microsoft.com/office/drawing/2012/chart" xmlns:c16r2="http://schemas.microsoft.com/office/drawing/2015/06/chart">
                      <c:ext xmlns:c15="http://schemas.microsoft.com/office/drawing/2012/chart" uri="{02D57815-91ED-43cb-92C2-25804820EDAC}">
                        <c15:formulaRef>
                          <c15:sqref>Ratio!$D$1</c15:sqref>
                        </c15:formulaRef>
                      </c:ext>
                    </c:extLst>
                    <c:strCache>
                      <c:ptCount val="1"/>
                      <c:pt idx="0">
                        <c:v>threshold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extLst xmlns:c15="http://schemas.microsoft.com/office/drawing/2012/chart" xmlns:c16r2="http://schemas.microsoft.com/office/drawing/2015/06/chart">
                      <c:ext xmlns:c15="http://schemas.microsoft.com/office/drawing/2012/chart" uri="{02D57815-91ED-43cb-92C2-25804820EDAC}">
                        <c15:formulaRef>
                          <c15:sqref>Ratio!$A$2:$A$12</c15:sqref>
                        </c15:formulaRef>
                      </c:ext>
                    </c:extLst>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extLst xmlns:c15="http://schemas.microsoft.com/office/drawing/2012/chart" xmlns:c16r2="http://schemas.microsoft.com/office/drawing/2015/06/chart">
                      <c:ext xmlns:c15="http://schemas.microsoft.com/office/drawing/2012/chart" uri="{02D57815-91ED-43cb-92C2-25804820EDAC}">
                        <c15:formulaRef>
                          <c15:sqref>Ratio!$D$2:$D$12</c15:sqref>
                        </c15:formulaRef>
                      </c:ext>
                    </c:extLst>
                    <c:numCache>
                      <c:formatCode>General</c:formatCode>
                      <c:ptCount val="11"/>
                      <c:pt idx="0">
                        <c:v>0.75</c:v>
                      </c:pt>
                      <c:pt idx="1">
                        <c:v>0.8</c:v>
                      </c:pt>
                      <c:pt idx="2">
                        <c:v>0.8</c:v>
                      </c:pt>
                      <c:pt idx="3">
                        <c:v>0.8</c:v>
                      </c:pt>
                      <c:pt idx="4">
                        <c:v>0.8</c:v>
                      </c:pt>
                      <c:pt idx="5">
                        <c:v>0.75</c:v>
                      </c:pt>
                      <c:pt idx="6">
                        <c:v>0.75</c:v>
                      </c:pt>
                      <c:pt idx="7">
                        <c:v>0.75</c:v>
                      </c:pt>
                      <c:pt idx="8">
                        <c:v>0.75</c:v>
                      </c:pt>
                      <c:pt idx="9">
                        <c:v>0.75</c:v>
                      </c:pt>
                      <c:pt idx="10">
                        <c:v>0.75</c:v>
                      </c:pt>
                    </c:numCache>
                  </c:numRef>
                </c:val>
                <c:smooth val="0"/>
                <c:extLst xmlns:c15="http://schemas.microsoft.com/office/drawing/2012/chart" xmlns:c16r2="http://schemas.microsoft.com/office/drawing/2015/06/chart">
                  <c:ext xmlns:c16="http://schemas.microsoft.com/office/drawing/2014/chart" uri="{C3380CC4-5D6E-409C-BE32-E72D297353CC}">
                    <c16:uniqueId val="{00000005-D0AB-4DE1-9674-A4669E40796A}"/>
                  </c:ext>
                </c:extLst>
              </c15:ser>
            </c15:filteredLineSeries>
            <c15:filteredLineSeries>
              <c15:ser>
                <c:idx val="5"/>
                <c:order val="5"/>
                <c:tx>
                  <c:strRef>
                    <c:extLst xmlns:c15="http://schemas.microsoft.com/office/drawing/2012/chart" xmlns:c16r2="http://schemas.microsoft.com/office/drawing/2015/06/chart">
                      <c:ext xmlns:c15="http://schemas.microsoft.com/office/drawing/2012/chart" uri="{02D57815-91ED-43cb-92C2-25804820EDAC}">
                        <c15:formulaRef>
                          <c15:sqref>Ratio!$G$1</c15:sqref>
                        </c15:formulaRef>
                      </c:ext>
                    </c:extLst>
                    <c:strCache>
                      <c:ptCount val="1"/>
                      <c:pt idx="0">
                        <c:v>Completeness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extLst xmlns:c15="http://schemas.microsoft.com/office/drawing/2012/chart" xmlns:c16r2="http://schemas.microsoft.com/office/drawing/2015/06/chart">
                      <c:ext xmlns:c15="http://schemas.microsoft.com/office/drawing/2012/chart" uri="{02D57815-91ED-43cb-92C2-25804820EDAC}">
                        <c15:formulaRef>
                          <c15:sqref>Ratio!$A$2:$A$12</c15:sqref>
                        </c15:formulaRef>
                      </c:ext>
                    </c:extLst>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extLst xmlns:c15="http://schemas.microsoft.com/office/drawing/2012/chart" xmlns:c16r2="http://schemas.microsoft.com/office/drawing/2015/06/chart">
                      <c:ext xmlns:c15="http://schemas.microsoft.com/office/drawing/2012/chart" uri="{02D57815-91ED-43cb-92C2-25804820EDAC}">
                        <c15:formulaRef>
                          <c15:sqref>Ratio!$G$2:$G$12</c15:sqref>
                        </c15:formulaRef>
                      </c:ext>
                    </c:extLst>
                    <c:numCache>
                      <c:formatCode>General</c:formatCode>
                      <c:ptCount val="11"/>
                      <c:pt idx="0">
                        <c:v>0.91</c:v>
                      </c:pt>
                      <c:pt idx="1">
                        <c:v>0.93</c:v>
                      </c:pt>
                      <c:pt idx="2">
                        <c:v>0.95</c:v>
                      </c:pt>
                      <c:pt idx="3">
                        <c:v>0.95</c:v>
                      </c:pt>
                      <c:pt idx="4">
                        <c:v>0.95</c:v>
                      </c:pt>
                      <c:pt idx="5">
                        <c:v>0.96</c:v>
                      </c:pt>
                      <c:pt idx="6">
                        <c:v>0.96</c:v>
                      </c:pt>
                      <c:pt idx="7">
                        <c:v>0.95</c:v>
                      </c:pt>
                      <c:pt idx="8">
                        <c:v>0.95</c:v>
                      </c:pt>
                      <c:pt idx="9">
                        <c:v>0.95</c:v>
                      </c:pt>
                      <c:pt idx="10">
                        <c:v>0.95</c:v>
                      </c:pt>
                    </c:numCache>
                  </c:numRef>
                </c:val>
                <c:smooth val="0"/>
                <c:extLst xmlns:c15="http://schemas.microsoft.com/office/drawing/2012/chart" xmlns:c16r2="http://schemas.microsoft.com/office/drawing/2015/06/chart">
                  <c:ext xmlns:c16="http://schemas.microsoft.com/office/drawing/2014/chart" uri="{C3380CC4-5D6E-409C-BE32-E72D297353CC}">
                    <c16:uniqueId val="{00000006-D0AB-4DE1-9674-A4669E40796A}"/>
                  </c:ext>
                </c:extLst>
              </c15:ser>
            </c15:filteredLineSeries>
            <c15:filteredLineSeries>
              <c15:ser>
                <c:idx val="6"/>
                <c:order val="6"/>
                <c:tx>
                  <c:strRef>
                    <c:extLst xmlns:c15="http://schemas.microsoft.com/office/drawing/2012/chart" xmlns:c16r2="http://schemas.microsoft.com/office/drawing/2015/06/chart">
                      <c:ext xmlns:c15="http://schemas.microsoft.com/office/drawing/2012/chart" uri="{02D57815-91ED-43cb-92C2-25804820EDAC}">
                        <c15:formulaRef>
                          <c15:sqref>Ratio!$H$1</c15:sqref>
                        </c15:formulaRef>
                      </c:ext>
                    </c:extLst>
                    <c:strCache>
                      <c:ptCount val="1"/>
                      <c:pt idx="0">
                        <c:v>Homogeneity</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extLst xmlns:c15="http://schemas.microsoft.com/office/drawing/2012/chart" xmlns:c16r2="http://schemas.microsoft.com/office/drawing/2015/06/chart">
                      <c:ext xmlns:c15="http://schemas.microsoft.com/office/drawing/2012/chart" uri="{02D57815-91ED-43cb-92C2-25804820EDAC}">
                        <c15:formulaRef>
                          <c15:sqref>Ratio!$A$2:$A$12</c15:sqref>
                        </c15:formulaRef>
                      </c:ext>
                    </c:extLst>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extLst xmlns:c15="http://schemas.microsoft.com/office/drawing/2012/chart" xmlns:c16r2="http://schemas.microsoft.com/office/drawing/2015/06/chart">
                      <c:ext xmlns:c15="http://schemas.microsoft.com/office/drawing/2012/chart" uri="{02D57815-91ED-43cb-92C2-25804820EDAC}">
                        <c15:formulaRef>
                          <c15:sqref>Ratio!$H$2:$H$12</c15:sqref>
                        </c15:formulaRef>
                      </c:ext>
                    </c:extLst>
                    <c:numCache>
                      <c:formatCode>General</c:formatCode>
                      <c:ptCount val="11"/>
                      <c:pt idx="0">
                        <c:v>0.9</c:v>
                      </c:pt>
                      <c:pt idx="1">
                        <c:v>0.96</c:v>
                      </c:pt>
                      <c:pt idx="2">
                        <c:v>0.97</c:v>
                      </c:pt>
                      <c:pt idx="3">
                        <c:v>0.98</c:v>
                      </c:pt>
                      <c:pt idx="4">
                        <c:v>0.99</c:v>
                      </c:pt>
                      <c:pt idx="5">
                        <c:v>0.95</c:v>
                      </c:pt>
                      <c:pt idx="6">
                        <c:v>0.97</c:v>
                      </c:pt>
                      <c:pt idx="7">
                        <c:v>0.98</c:v>
                      </c:pt>
                      <c:pt idx="8">
                        <c:v>0.98</c:v>
                      </c:pt>
                      <c:pt idx="9">
                        <c:v>0.99</c:v>
                      </c:pt>
                      <c:pt idx="10">
                        <c:v>0.99</c:v>
                      </c:pt>
                    </c:numCache>
                  </c:numRef>
                </c:val>
                <c:smooth val="0"/>
                <c:extLst xmlns:c15="http://schemas.microsoft.com/office/drawing/2012/chart" xmlns:c16r2="http://schemas.microsoft.com/office/drawing/2015/06/chart">
                  <c:ext xmlns:c16="http://schemas.microsoft.com/office/drawing/2014/chart" uri="{C3380CC4-5D6E-409C-BE32-E72D297353CC}">
                    <c16:uniqueId val="{00000007-D0AB-4DE1-9674-A4669E40796A}"/>
                  </c:ext>
                </c:extLst>
              </c15:ser>
            </c15:filteredLineSeries>
          </c:ext>
        </c:extLst>
      </c:lineChart>
      <c:catAx>
        <c:axId val="-1405756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標題特徵比例</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65376"/>
        <c:crosses val="autoZero"/>
        <c:auto val="1"/>
        <c:lblAlgn val="ctr"/>
        <c:lblOffset val="100"/>
        <c:noMultiLvlLbl val="0"/>
      </c:catAx>
      <c:valAx>
        <c:axId val="-1405765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057561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D1C7-ADD3-504D-BCDB-B42CF5CE97FC}" type="datetimeFigureOut">
              <a:rPr kumimoji="1" lang="zh-TW" altLang="en-US" smtClean="0"/>
              <a:t>2016/7/5</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8D25-4743-8548-92C1-84EF04EA4DC0}" type="slidenum">
              <a:rPr kumimoji="1" lang="zh-TW" altLang="en-US" smtClean="0"/>
              <a:t>‹#›</a:t>
            </a:fld>
            <a:endParaRPr kumimoji="1" lang="zh-TW" alt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隨著科技的演進，人們獲取資訊的管道也從傳統的媒體轉換到網路上。近幾年社群網絡的興起更是加快了資訊傳播的速度，然而資訊快速傳播也意味著資訊爆炸，人們必須花費許多心力篩選才能獲得想要的資訊。</a:t>
            </a:r>
            <a:endParaRPr lang="en-US" altLang="zh-TW" dirty="0" smtClean="0"/>
          </a:p>
          <a:p>
            <a:pPr marL="0" indent="0">
              <a:buNone/>
            </a:pPr>
            <a:endParaRPr lang="en-US" altLang="zh-TW" dirty="0" smtClean="0"/>
          </a:p>
          <a:p>
            <a:pPr marL="0" indent="0">
              <a:buNone/>
            </a:pPr>
            <a:r>
              <a:rPr lang="zh-TW" altLang="en-US" dirty="0" smtClean="0"/>
              <a:t>太陽花學運過後公民意識崛起，公民利用網路關注並討論許多社會議題，並形成一股新興的影響力。若能夠偵測時下熱門的討論話題，將能降低大眾對於接觸社會議題門檻。</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a:t>
            </a:fld>
            <a:endParaRPr kumimoji="1" lang="zh-TW" altLang="en-US"/>
          </a:p>
        </p:txBody>
      </p:sp>
    </p:spTree>
    <p:extLst>
      <p:ext uri="{BB962C8B-B14F-4D97-AF65-F5344CB8AC3E}">
        <p14:creationId xmlns:p14="http://schemas.microsoft.com/office/powerpoint/2010/main" val="2650391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Word2Vec</a:t>
            </a:r>
            <a:r>
              <a:rPr lang="zh-TW" altLang="en-US" dirty="0" smtClean="0"/>
              <a:t>有兩個主要</a:t>
            </a:r>
            <a:r>
              <a:rPr lang="en-US" altLang="zh-TW" dirty="0" smtClean="0"/>
              <a:t>model</a:t>
            </a:r>
            <a:r>
              <a:rPr lang="zh-TW" altLang="en-US" dirty="0" smtClean="0"/>
              <a:t>，第一個</a:t>
            </a:r>
            <a:r>
              <a:rPr lang="en-US" altLang="zh-TW" dirty="0" smtClean="0"/>
              <a:t>CBOW</a:t>
            </a:r>
            <a:r>
              <a:rPr lang="zh-TW" altLang="en-US" dirty="0" smtClean="0"/>
              <a:t> </a:t>
            </a:r>
            <a:r>
              <a:rPr lang="en-US" altLang="zh-TW" dirty="0" smtClean="0"/>
              <a:t>model</a:t>
            </a:r>
            <a:r>
              <a:rPr lang="zh-TW" altLang="en-US" dirty="0" smtClean="0"/>
              <a:t>是藉由字詞的前後文來預測這個字的用法。另外一個</a:t>
            </a:r>
            <a:r>
              <a:rPr lang="en-US" altLang="zh-TW" dirty="0" smtClean="0"/>
              <a:t>Skip-gram model</a:t>
            </a:r>
            <a:r>
              <a:rPr lang="zh-TW" altLang="en-US" dirty="0" smtClean="0"/>
              <a:t>藉由字詞本身來預測前後文的用法。雖然</a:t>
            </a:r>
            <a:r>
              <a:rPr lang="en-US" altLang="zh-TW" dirty="0" smtClean="0"/>
              <a:t>word2vec</a:t>
            </a:r>
            <a:r>
              <a:rPr lang="zh-TW" altLang="en-US" dirty="0" smtClean="0"/>
              <a:t>能夠將字詞轉成具有語意的向量，不過要怎麼進一步對文章向量化仍然是一個挑戰。</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11</a:t>
            </a:fld>
            <a:endParaRPr kumimoji="1" lang="zh-TW" altLang="en-US"/>
          </a:p>
        </p:txBody>
      </p:sp>
    </p:spTree>
    <p:extLst>
      <p:ext uri="{BB962C8B-B14F-4D97-AF65-F5344CB8AC3E}">
        <p14:creationId xmlns:p14="http://schemas.microsoft.com/office/powerpoint/2010/main" val="8274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針對傳統文件分群的一些限制，以及</a:t>
            </a:r>
            <a:r>
              <a:rPr lang="en-US" altLang="zh-TW" dirty="0" smtClean="0"/>
              <a:t>word2vec</a:t>
            </a:r>
            <a:r>
              <a:rPr lang="zh-TW" altLang="en-US" dirty="0" smtClean="0"/>
              <a:t>在文章向量化的挑戰</a:t>
            </a:r>
            <a:r>
              <a:rPr lang="en-US" altLang="zh-TW" dirty="0" smtClean="0"/>
              <a:t/>
            </a:r>
            <a:br>
              <a:rPr lang="en-US" altLang="zh-TW" dirty="0" smtClean="0"/>
            </a:br>
            <a:r>
              <a:rPr lang="zh-TW" altLang="en-US" dirty="0" smtClean="0"/>
              <a:t>我們提出了一套方法</a:t>
            </a:r>
            <a:endParaRPr lang="en-US" altLang="zh-TW" dirty="0" smtClean="0"/>
          </a:p>
          <a:p>
            <a:r>
              <a:rPr lang="zh-TW" altLang="en-US" dirty="0" smtClean="0"/>
              <a:t>這邊是方法的系統架構圖</a:t>
            </a:r>
            <a:endParaRPr lang="en-US" altLang="zh-TW" dirty="0" smtClean="0"/>
          </a:p>
          <a:p>
            <a:r>
              <a:rPr lang="zh-TW" altLang="en-US" dirty="0" smtClean="0"/>
              <a:t>我們使用</a:t>
            </a:r>
            <a:r>
              <a:rPr lang="en-US" altLang="zh-TW" dirty="0" smtClean="0"/>
              <a:t>word2vec</a:t>
            </a:r>
            <a:r>
              <a:rPr lang="zh-TW" altLang="en-US" dirty="0" smtClean="0"/>
              <a:t>作為</a:t>
            </a:r>
            <a:r>
              <a:rPr lang="en-US" altLang="zh-TW" dirty="0" smtClean="0"/>
              <a:t>word embedding</a:t>
            </a:r>
            <a:r>
              <a:rPr lang="zh-TW" altLang="en-US" dirty="0" smtClean="0"/>
              <a:t>的工具並利用文章特徵來合成文章向量</a:t>
            </a:r>
            <a:r>
              <a:rPr lang="en-US" altLang="zh-TW" dirty="0" smtClean="0"/>
              <a:t/>
            </a:r>
            <a:br>
              <a:rPr lang="en-US" altLang="zh-TW" dirty="0" smtClean="0"/>
            </a:br>
            <a:r>
              <a:rPr lang="zh-TW" altLang="en-US" dirty="0" smtClean="0"/>
              <a:t>並利用這些文章向量去分群</a:t>
            </a:r>
            <a:r>
              <a:rPr lang="en-US" altLang="zh-TW" dirty="0" smtClean="0"/>
              <a:t/>
            </a:r>
            <a:br>
              <a:rPr lang="en-US" altLang="zh-TW" dirty="0" smtClean="0"/>
            </a:br>
            <a:r>
              <a:rPr lang="zh-TW" altLang="en-US" dirty="0" smtClean="0"/>
              <a:t>接著對分完群的主題計算熱門度來偵測熱門主題</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12</a:t>
            </a:fld>
            <a:endParaRPr kumimoji="1" lang="zh-TW" altLang="en-US"/>
          </a:p>
        </p:txBody>
      </p:sp>
    </p:spTree>
    <p:extLst>
      <p:ext uri="{BB962C8B-B14F-4D97-AF65-F5344CB8AC3E}">
        <p14:creationId xmlns:p14="http://schemas.microsoft.com/office/powerpoint/2010/main" val="2600375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首先關於</a:t>
            </a:r>
            <a:r>
              <a:rPr lang="en-US" altLang="zh-TW" dirty="0" smtClean="0"/>
              <a:t>word2vec</a:t>
            </a:r>
            <a:r>
              <a:rPr lang="zh-TW" altLang="en-US" dirty="0" smtClean="0"/>
              <a:t> </a:t>
            </a:r>
            <a:r>
              <a:rPr lang="en-US" altLang="zh-TW" dirty="0" smtClean="0"/>
              <a:t>model</a:t>
            </a:r>
            <a:r>
              <a:rPr lang="zh-TW" altLang="en-US" dirty="0" smtClean="0"/>
              <a:t>的選擇</a:t>
            </a:r>
            <a:r>
              <a:rPr lang="en-US" altLang="zh-TW" dirty="0" smtClean="0"/>
              <a:t/>
            </a:r>
            <a:br>
              <a:rPr lang="en-US" altLang="zh-TW" dirty="0" smtClean="0"/>
            </a:br>
            <a:r>
              <a:rPr lang="zh-TW" altLang="en-US" dirty="0" smtClean="0"/>
              <a:t>剛剛有提到</a:t>
            </a:r>
            <a:r>
              <a:rPr lang="en-US" altLang="zh-TW" dirty="0" smtClean="0"/>
              <a:t>model </a:t>
            </a:r>
            <a:r>
              <a:rPr lang="zh-TW" altLang="en-US" dirty="0" smtClean="0"/>
              <a:t>有分</a:t>
            </a:r>
            <a:r>
              <a:rPr lang="en-US" altLang="zh-TW" dirty="0" smtClean="0"/>
              <a:t>CBOW</a:t>
            </a:r>
            <a:r>
              <a:rPr lang="zh-TW" altLang="en-US" dirty="0" smtClean="0"/>
              <a:t>跟</a:t>
            </a:r>
            <a:r>
              <a:rPr lang="en-US" altLang="zh-TW" dirty="0" smtClean="0"/>
              <a:t>SKIP-GRAM</a:t>
            </a:r>
            <a:r>
              <a:rPr lang="zh-TW" altLang="en-US" dirty="0" smtClean="0"/>
              <a:t>兩種</a:t>
            </a:r>
            <a:endParaRPr lang="en-US" altLang="zh-TW" dirty="0" smtClean="0"/>
          </a:p>
          <a:p>
            <a:r>
              <a:rPr lang="en-US" altLang="zh-TW" dirty="0" smtClean="0"/>
              <a:t>CBOW</a:t>
            </a:r>
            <a:r>
              <a:rPr lang="zh-TW" altLang="en-US" dirty="0" smtClean="0"/>
              <a:t>原理較為直覺，再訓練時間的表現上也比</a:t>
            </a:r>
            <a:r>
              <a:rPr lang="en-US" altLang="zh-TW" dirty="0" smtClean="0"/>
              <a:t>SKIP-GRAM</a:t>
            </a:r>
            <a:r>
              <a:rPr lang="zh-TW" altLang="en-US" dirty="0" smtClean="0"/>
              <a:t>優秀</a:t>
            </a:r>
            <a:endParaRPr lang="en-US" altLang="zh-TW" dirty="0" smtClean="0"/>
          </a:p>
          <a:p>
            <a:r>
              <a:rPr lang="zh-TW" altLang="en-US" dirty="0" smtClean="0"/>
              <a:t>效果方面，</a:t>
            </a:r>
            <a:r>
              <a:rPr lang="en-US" altLang="zh-TW" dirty="0" smtClean="0"/>
              <a:t>CBOW</a:t>
            </a:r>
            <a:r>
              <a:rPr lang="zh-TW" altLang="en-US" dirty="0" smtClean="0"/>
              <a:t>在語法上的關係表現較好，</a:t>
            </a:r>
            <a:r>
              <a:rPr lang="en-US" altLang="zh-TW" dirty="0" smtClean="0"/>
              <a:t>SKIP-GRAM</a:t>
            </a:r>
            <a:r>
              <a:rPr lang="zh-TW" altLang="en-US" dirty="0" smtClean="0"/>
              <a:t>則是在語意辨識效果上較好</a:t>
            </a:r>
            <a:endParaRPr lang="en-US" altLang="zh-TW" dirty="0" smtClean="0"/>
          </a:p>
          <a:p>
            <a:r>
              <a:rPr lang="zh-TW" altLang="en-US" dirty="0" smtClean="0"/>
              <a:t>那因為我們想要藉由</a:t>
            </a:r>
            <a:r>
              <a:rPr lang="en-US" altLang="zh-TW" dirty="0" smtClean="0"/>
              <a:t>word2vec</a:t>
            </a:r>
            <a:r>
              <a:rPr lang="zh-TW" altLang="en-US" dirty="0" smtClean="0"/>
              <a:t>來補足傳統</a:t>
            </a:r>
            <a:r>
              <a:rPr lang="en-US" altLang="zh-TW" dirty="0" smtClean="0"/>
              <a:t>tf-idf</a:t>
            </a:r>
            <a:r>
              <a:rPr lang="zh-TW" altLang="en-US" dirty="0" smtClean="0"/>
              <a:t>不足的語意分析，所以我們採用語意效果較好的</a:t>
            </a:r>
            <a:r>
              <a:rPr lang="en-US" altLang="zh-TW" dirty="0" smtClean="0"/>
              <a:t>skip-gram</a:t>
            </a:r>
          </a:p>
          <a:p>
            <a:r>
              <a:rPr lang="en-US" altLang="zh-TW" dirty="0" smtClean="0"/>
              <a:t/>
            </a:r>
            <a:br>
              <a:rPr lang="en-US" altLang="zh-TW" dirty="0" smtClean="0"/>
            </a:br>
            <a:r>
              <a:rPr lang="en-US" altLang="zh-TW" sz="1200" kern="1200" dirty="0" smtClean="0">
                <a:solidFill>
                  <a:schemeClr val="tx1"/>
                </a:solidFill>
                <a:effectLst/>
                <a:latin typeface="+mn-lt"/>
                <a:ea typeface="+mn-ea"/>
                <a:cs typeface="+mn-cs"/>
              </a:rPr>
              <a:t>Model</a:t>
            </a:r>
            <a:r>
              <a:rPr lang="zh-TW" altLang="en-US" sz="1200" kern="1200" dirty="0" smtClean="0">
                <a:solidFill>
                  <a:schemeClr val="tx1"/>
                </a:solidFill>
                <a:effectLst/>
                <a:latin typeface="+mn-lt"/>
                <a:ea typeface="+mn-ea"/>
                <a:cs typeface="+mn-cs"/>
              </a:rPr>
              <a:t>訓練前要先將資料作前處理</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因為中文不像是英文一樣字詞之間以空白分開</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所以我們需要藉由斷詞工具幫忙分詞</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13</a:t>
            </a:fld>
            <a:endParaRPr kumimoji="1" lang="zh-TW" altLang="en-US"/>
          </a:p>
        </p:txBody>
      </p:sp>
    </p:spTree>
    <p:extLst>
      <p:ext uri="{BB962C8B-B14F-4D97-AF65-F5344CB8AC3E}">
        <p14:creationId xmlns:p14="http://schemas.microsoft.com/office/powerpoint/2010/main" val="125114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那我們選用的是</a:t>
            </a:r>
            <a:r>
              <a:rPr lang="en-US" altLang="zh-TW" sz="1200" kern="1200" dirty="0" smtClean="0">
                <a:solidFill>
                  <a:schemeClr val="tx1"/>
                </a:solidFill>
                <a:effectLst/>
                <a:latin typeface="+mn-lt"/>
                <a:ea typeface="+mn-ea"/>
                <a:cs typeface="+mn-cs"/>
              </a:rPr>
              <a:t>Jieba</a:t>
            </a:r>
            <a:r>
              <a:rPr lang="zh-TW" altLang="en-US" sz="1200" kern="1200" dirty="0" smtClean="0">
                <a:solidFill>
                  <a:schemeClr val="tx1"/>
                </a:solidFill>
                <a:effectLst/>
                <a:latin typeface="+mn-lt"/>
                <a:ea typeface="+mn-ea"/>
                <a:cs typeface="+mn-cs"/>
              </a:rPr>
              <a:t>斷詞系統</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Jieba</a:t>
            </a:r>
            <a:r>
              <a:rPr lang="zh-TW" altLang="zh-TW" sz="1200" kern="1200" dirty="0" smtClean="0">
                <a:solidFill>
                  <a:schemeClr val="tx1"/>
                </a:solidFill>
                <a:effectLst/>
                <a:latin typeface="+mn-lt"/>
                <a:ea typeface="+mn-ea"/>
                <a:cs typeface="+mn-cs"/>
              </a:rPr>
              <a:t>斷詞共有三種模式：精確模式、全模式、搜尋引擎模式。如表所示，精確模式會嘗試將句子精確的切開；全模式會將句子可以成詞的</a:t>
            </a:r>
            <a:r>
              <a:rPr lang="zh-TW" altLang="en-US" sz="1200" kern="1200" dirty="0" smtClean="0">
                <a:solidFill>
                  <a:schemeClr val="tx1"/>
                </a:solidFill>
                <a:effectLst/>
                <a:latin typeface="+mn-lt"/>
                <a:ea typeface="+mn-ea"/>
                <a:cs typeface="+mn-cs"/>
              </a:rPr>
              <a:t>可能性</a:t>
            </a:r>
            <a:r>
              <a:rPr lang="zh-TW" altLang="zh-TW" sz="1200" kern="1200" dirty="0" smtClean="0">
                <a:solidFill>
                  <a:schemeClr val="tx1"/>
                </a:solidFill>
                <a:effectLst/>
                <a:latin typeface="+mn-lt"/>
                <a:ea typeface="+mn-ea"/>
                <a:cs typeface="+mn-cs"/>
              </a:rPr>
              <a:t>全部都</a:t>
            </a:r>
            <a:r>
              <a:rPr lang="zh-TW" altLang="en-US" sz="1200" kern="1200" dirty="0" smtClean="0">
                <a:solidFill>
                  <a:schemeClr val="tx1"/>
                </a:solidFill>
                <a:effectLst/>
                <a:latin typeface="+mn-lt"/>
                <a:ea typeface="+mn-ea"/>
                <a:cs typeface="+mn-cs"/>
              </a:rPr>
              <a:t>掃</a:t>
            </a:r>
            <a:r>
              <a:rPr lang="zh-TW" altLang="zh-TW" sz="1200" kern="1200" dirty="0" smtClean="0">
                <a:solidFill>
                  <a:schemeClr val="tx1"/>
                </a:solidFill>
                <a:effectLst/>
                <a:latin typeface="+mn-lt"/>
                <a:ea typeface="+mn-ea"/>
                <a:cs typeface="+mn-cs"/>
              </a:rPr>
              <a:t>出來；搜尋引擎模式則是將精確模式切出來較長的詞再次切分。</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斷詞模式的選擇會影響</a:t>
            </a:r>
            <a:r>
              <a:rPr lang="en-US" altLang="zh-TW" sz="1200" kern="1200" dirty="0" smtClean="0">
                <a:solidFill>
                  <a:schemeClr val="tx1"/>
                </a:solidFill>
                <a:effectLst/>
                <a:latin typeface="+mn-lt"/>
                <a:ea typeface="+mn-ea"/>
                <a:cs typeface="+mn-cs"/>
              </a:rPr>
              <a:t>Word2Vec</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Model</a:t>
            </a:r>
            <a:r>
              <a:rPr lang="zh-TW" altLang="en-US" sz="1200" kern="1200" dirty="0" smtClean="0">
                <a:solidFill>
                  <a:schemeClr val="tx1"/>
                </a:solidFill>
                <a:effectLst/>
                <a:latin typeface="+mn-lt"/>
                <a:ea typeface="+mn-ea"/>
                <a:cs typeface="+mn-cs"/>
              </a:rPr>
              <a:t>的效果</a:t>
            </a:r>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暗褐色</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在精準模式下能被精確切分出來，在全模式以及搜尋模式下可以多切出</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暗褐</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以及</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褐色</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字詞。</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Word2vec CBOW model</a:t>
            </a:r>
            <a:r>
              <a:rPr lang="zh-TW" altLang="en-US" sz="1200" kern="1200" dirty="0" smtClean="0">
                <a:solidFill>
                  <a:schemeClr val="tx1"/>
                </a:solidFill>
                <a:effectLst/>
                <a:latin typeface="+mn-lt"/>
                <a:ea typeface="+mn-ea"/>
                <a:cs typeface="+mn-cs"/>
              </a:rPr>
              <a:t>是利用前後文來預測字的用法，如果我們採用</a:t>
            </a:r>
            <a:r>
              <a:rPr lang="en-US" altLang="zh-TW" sz="1200" kern="1200" dirty="0" smtClean="0">
                <a:solidFill>
                  <a:schemeClr val="tx1"/>
                </a:solidFill>
                <a:effectLst/>
                <a:latin typeface="+mn-lt"/>
                <a:ea typeface="+mn-ea"/>
                <a:cs typeface="+mn-cs"/>
              </a:rPr>
              <a:t>CBOW</a:t>
            </a:r>
            <a:r>
              <a:rPr lang="zh-TW" altLang="en-US" sz="1200" kern="1200" dirty="0" smtClean="0">
                <a:solidFill>
                  <a:schemeClr val="tx1"/>
                </a:solidFill>
                <a:effectLst/>
                <a:latin typeface="+mn-lt"/>
                <a:ea typeface="+mn-ea"/>
                <a:cs typeface="+mn-cs"/>
              </a:rPr>
              <a:t>為</a:t>
            </a:r>
            <a:r>
              <a:rPr lang="en-US" altLang="zh-TW" sz="1200" kern="1200" dirty="0" smtClean="0">
                <a:solidFill>
                  <a:schemeClr val="tx1"/>
                </a:solidFill>
                <a:effectLst/>
                <a:latin typeface="+mn-lt"/>
                <a:ea typeface="+mn-ea"/>
                <a:cs typeface="+mn-cs"/>
              </a:rPr>
              <a:t>model</a:t>
            </a:r>
            <a:r>
              <a:rPr lang="zh-TW" altLang="en-US" sz="1200" kern="1200" dirty="0" smtClean="0">
                <a:solidFill>
                  <a:schemeClr val="tx1"/>
                </a:solidFill>
                <a:effectLst/>
                <a:latin typeface="+mn-lt"/>
                <a:ea typeface="+mn-ea"/>
                <a:cs typeface="+mn-cs"/>
              </a:rPr>
              <a:t>的話，</a:t>
            </a:r>
            <a:r>
              <a:rPr lang="zh-TW" altLang="zh-TW" sz="1200" kern="1200" dirty="0" smtClean="0">
                <a:solidFill>
                  <a:schemeClr val="tx1"/>
                </a:solidFill>
                <a:effectLst/>
                <a:latin typeface="+mn-lt"/>
                <a:ea typeface="+mn-ea"/>
                <a:cs typeface="+mn-cs"/>
              </a:rPr>
              <a:t>這些多切出來的字詞會改變</a:t>
            </a:r>
            <a:r>
              <a:rPr lang="zh-TW" altLang="en-US" sz="1200" kern="1200" dirty="0" smtClean="0">
                <a:solidFill>
                  <a:schemeClr val="tx1"/>
                </a:solidFill>
                <a:effectLst/>
                <a:latin typeface="+mn-lt"/>
                <a:ea typeface="+mn-ea"/>
                <a:cs typeface="+mn-cs"/>
              </a:rPr>
              <a:t>原來的</a:t>
            </a:r>
            <a:r>
              <a:rPr lang="zh-TW" altLang="zh-TW" sz="1200" kern="1200" dirty="0" smtClean="0">
                <a:solidFill>
                  <a:schemeClr val="tx1"/>
                </a:solidFill>
                <a:effectLst/>
                <a:latin typeface="+mn-lt"/>
                <a:ea typeface="+mn-ea"/>
                <a:cs typeface="+mn-cs"/>
              </a:rPr>
              <a:t>前後文而使預測效果變差；</a:t>
            </a:r>
            <a:r>
              <a:rPr lang="en-US" altLang="zh-TW" sz="1200" kern="1200" dirty="0" smtClean="0">
                <a:solidFill>
                  <a:schemeClr val="tx1"/>
                </a:solidFill>
                <a:effectLst/>
                <a:latin typeface="+mn-lt"/>
                <a:ea typeface="+mn-ea"/>
                <a:cs typeface="+mn-cs"/>
              </a:rPr>
              <a:t>Skip-gram </a:t>
            </a:r>
            <a:r>
              <a:rPr lang="zh-TW" altLang="en-US" sz="1200" kern="1200" dirty="0" smtClean="0">
                <a:solidFill>
                  <a:schemeClr val="tx1"/>
                </a:solidFill>
                <a:effectLst/>
                <a:latin typeface="+mn-lt"/>
                <a:ea typeface="+mn-ea"/>
                <a:cs typeface="+mn-cs"/>
              </a:rPr>
              <a:t>是以字詞來預測前後文的用法，</a:t>
            </a:r>
            <a:r>
              <a:rPr lang="zh-TW" altLang="zh-TW" sz="1200" kern="1200" dirty="0" smtClean="0">
                <a:solidFill>
                  <a:schemeClr val="tx1"/>
                </a:solidFill>
                <a:effectLst/>
                <a:latin typeface="+mn-lt"/>
                <a:ea typeface="+mn-ea"/>
                <a:cs typeface="+mn-cs"/>
              </a:rPr>
              <a:t>對於</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暗褐色</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原本的上下文來說，這些額外切出的詞語反而能夠幫助提升語意辨識效果。</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zh-TW" sz="1200" kern="1200" dirty="0" smtClean="0">
                <a:solidFill>
                  <a:schemeClr val="tx1"/>
                </a:solidFill>
                <a:effectLst/>
                <a:latin typeface="+mn-lt"/>
                <a:ea typeface="+mn-ea"/>
                <a:cs typeface="+mn-cs"/>
              </a:rPr>
              <a:t>由於全模式會將可以成詞的所有可能列出來，有可能會比搜尋引擎模式會切出更多的詞，如</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頭上</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串鈴</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。但這些詞可能跟原意毫無關係，反而會讓</a:t>
            </a:r>
            <a:r>
              <a:rPr lang="en-US" altLang="zh-TW" sz="1200" kern="1200" dirty="0" smtClean="0">
                <a:solidFill>
                  <a:schemeClr val="tx1"/>
                </a:solidFill>
                <a:effectLst/>
                <a:latin typeface="+mn-lt"/>
                <a:ea typeface="+mn-ea"/>
                <a:cs typeface="+mn-cs"/>
              </a:rPr>
              <a:t>Model</a:t>
            </a:r>
            <a:r>
              <a:rPr lang="zh-TW" altLang="zh-TW" sz="1200" kern="1200" dirty="0" smtClean="0">
                <a:solidFill>
                  <a:schemeClr val="tx1"/>
                </a:solidFill>
                <a:effectLst/>
                <a:latin typeface="+mn-lt"/>
                <a:ea typeface="+mn-ea"/>
                <a:cs typeface="+mn-cs"/>
              </a:rPr>
              <a:t>品質下降。</a:t>
            </a:r>
            <a:r>
              <a:rPr lang="zh-TW" altLang="en-US" sz="1200" kern="1200" dirty="0" smtClean="0">
                <a:solidFill>
                  <a:schemeClr val="tx1"/>
                </a:solidFill>
                <a:effectLst/>
                <a:latin typeface="+mn-lt"/>
                <a:ea typeface="+mn-ea"/>
                <a:cs typeface="+mn-cs"/>
              </a:rPr>
              <a:t>又因為我們前面決定使用</a:t>
            </a:r>
            <a:r>
              <a:rPr lang="en-US" altLang="zh-TW" sz="1200" kern="1200" dirty="0" smtClean="0">
                <a:solidFill>
                  <a:schemeClr val="tx1"/>
                </a:solidFill>
                <a:effectLst/>
                <a:latin typeface="+mn-lt"/>
                <a:ea typeface="+mn-ea"/>
                <a:cs typeface="+mn-cs"/>
              </a:rPr>
              <a:t>Skip-gram</a:t>
            </a:r>
            <a:r>
              <a:rPr lang="zh-TW" altLang="en-US" sz="1200" kern="1200" dirty="0" smtClean="0">
                <a:solidFill>
                  <a:schemeClr val="tx1"/>
                </a:solidFill>
                <a:effectLst/>
                <a:latin typeface="+mn-lt"/>
                <a:ea typeface="+mn-ea"/>
                <a:cs typeface="+mn-cs"/>
              </a:rPr>
              <a:t>作為</a:t>
            </a:r>
            <a:r>
              <a:rPr lang="en-US" altLang="zh-TW" sz="1200" kern="1200" dirty="0" smtClean="0">
                <a:solidFill>
                  <a:schemeClr val="tx1"/>
                </a:solidFill>
                <a:effectLst/>
                <a:latin typeface="+mn-lt"/>
                <a:ea typeface="+mn-ea"/>
                <a:cs typeface="+mn-cs"/>
              </a:rPr>
              <a:t>word2vec</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model,</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因此本研究採用搜尋引擎模式作為主要的斷詞模式。</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14</a:t>
            </a:fld>
            <a:endParaRPr kumimoji="1" lang="zh-TW" altLang="en-US"/>
          </a:p>
        </p:txBody>
      </p:sp>
    </p:spTree>
    <p:extLst>
      <p:ext uri="{BB962C8B-B14F-4D97-AF65-F5344CB8AC3E}">
        <p14:creationId xmlns:p14="http://schemas.microsoft.com/office/powerpoint/2010/main" val="184961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文章特徵的擷取除了能夠代表文章的標題之外呢</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我們也針對文章內容</a:t>
            </a:r>
            <a:r>
              <a:rPr lang="zh-TW" altLang="en-US" dirty="0" smtClean="0"/>
              <a:t>基於</a:t>
            </a:r>
            <a:r>
              <a:rPr lang="en-US" altLang="zh-TW" dirty="0" smtClean="0"/>
              <a:t>tf-idf</a:t>
            </a:r>
            <a:r>
              <a:rPr lang="zh-TW" altLang="en-US" dirty="0" smtClean="0"/>
              <a:t>的關鍵字擷取方法來</a:t>
            </a:r>
            <a:r>
              <a:rPr lang="zh-TW" altLang="en-US" dirty="0" smtClean="0"/>
              <a:t>取關鍵字</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15</a:t>
            </a:fld>
            <a:endParaRPr kumimoji="1" lang="zh-TW" altLang="en-US"/>
          </a:p>
        </p:txBody>
      </p:sp>
    </p:spTree>
    <p:extLst>
      <p:ext uri="{BB962C8B-B14F-4D97-AF65-F5344CB8AC3E}">
        <p14:creationId xmlns:p14="http://schemas.microsoft.com/office/powerpoint/2010/main" val="1358437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由於</a:t>
            </a:r>
            <a:r>
              <a:rPr lang="en-US" altLang="zh-TW" dirty="0" smtClean="0"/>
              <a:t>word2vec</a:t>
            </a:r>
            <a:r>
              <a:rPr lang="zh-TW" altLang="en-US" dirty="0" smtClean="0"/>
              <a:t>轉出的向量具有特殊的線性關係，我們發現可以將字詞向量簡單地相加來代表另外一個有意義的字詞</a:t>
            </a:r>
            <a:r>
              <a:rPr lang="en-US" altLang="zh-TW" dirty="0" smtClean="0"/>
              <a:t/>
            </a:r>
            <a:br>
              <a:rPr lang="en-US" altLang="zh-TW" dirty="0" smtClean="0"/>
            </a:br>
            <a:r>
              <a:rPr lang="zh-TW" altLang="en-US" dirty="0" smtClean="0"/>
              <a:t>例如大冰奶的向量 與 大杯 、冰、 奶茶各自的向量加總起來算</a:t>
            </a:r>
            <a:r>
              <a:rPr lang="en-US" altLang="zh-TW" dirty="0" smtClean="0"/>
              <a:t>cosine</a:t>
            </a:r>
            <a:r>
              <a:rPr lang="zh-TW" altLang="en-US" dirty="0" smtClean="0"/>
              <a:t> 相似度能夠高達</a:t>
            </a:r>
            <a:r>
              <a:rPr lang="en-US" altLang="zh-TW" dirty="0" smtClean="0"/>
              <a:t>0.6</a:t>
            </a:r>
            <a:br>
              <a:rPr lang="en-US" altLang="zh-TW" dirty="0" smtClean="0"/>
            </a:br>
            <a:r>
              <a:rPr lang="zh-TW" altLang="en-US" dirty="0" smtClean="0"/>
              <a:t>我們可以期待藉由</a:t>
            </a:r>
            <a:r>
              <a:rPr lang="en-US" altLang="zh-TW" dirty="0" smtClean="0"/>
              <a:t>model</a:t>
            </a:r>
            <a:r>
              <a:rPr lang="zh-TW" altLang="en-US" dirty="0" smtClean="0"/>
              <a:t>的品質越高這些特性會更加明顯</a:t>
            </a:r>
            <a:endParaRPr lang="en-US" altLang="zh-TW" dirty="0" smtClean="0"/>
          </a:p>
          <a:p>
            <a:endParaRPr lang="en-US" altLang="zh-TW" dirty="0" smtClean="0"/>
          </a:p>
          <a:p>
            <a:r>
              <a:rPr lang="zh-TW" altLang="zh-TW" sz="1200" kern="1200" dirty="0" smtClean="0">
                <a:solidFill>
                  <a:schemeClr val="tx1"/>
                </a:solidFill>
                <a:effectLst/>
                <a:latin typeface="+mn-lt"/>
                <a:ea typeface="+mn-ea"/>
                <a:cs typeface="+mn-cs"/>
              </a:rPr>
              <a:t>文章特徵可以分為兩類：標題以及內容大意。</a:t>
            </a:r>
            <a:r>
              <a:rPr lang="zh-TW" altLang="en-US" sz="1200" kern="1200" dirty="0" smtClean="0">
                <a:solidFill>
                  <a:schemeClr val="tx1"/>
                </a:solidFill>
                <a:effectLst/>
                <a:latin typeface="+mn-lt"/>
                <a:ea typeface="+mn-ea"/>
                <a:cs typeface="+mn-cs"/>
              </a:rPr>
              <a:t>基於剛剛講的特性，我們直接</a:t>
            </a:r>
            <a:r>
              <a:rPr lang="zh-TW" altLang="zh-TW" sz="1200" kern="1200" dirty="0" smtClean="0">
                <a:solidFill>
                  <a:schemeClr val="tx1"/>
                </a:solidFill>
                <a:effectLst/>
                <a:latin typeface="+mn-lt"/>
                <a:ea typeface="+mn-ea"/>
                <a:cs typeface="+mn-cs"/>
              </a:rPr>
              <a:t>將標題斷詞向量加總起來作為文章標題向量。</a:t>
            </a:r>
            <a:r>
              <a:rPr lang="zh-TW" altLang="en-US" sz="1200" kern="1200" dirty="0" smtClean="0">
                <a:solidFill>
                  <a:schemeClr val="tx1"/>
                </a:solidFill>
                <a:effectLst/>
                <a:latin typeface="+mn-lt"/>
                <a:ea typeface="+mn-ea"/>
                <a:cs typeface="+mn-cs"/>
              </a:rPr>
              <a:t>內容大意向量可以用關鍵字來合成，不過關鍵字不是每個都一樣重要，我們將向量乘以對應的關鍵字權重加總起來</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最後的文章向量我們用標題向量以及內容向量用不同比例合成 。這個比例滿吃資料來源的標題品質，所以需要根據不同的資料來源調整適當的比例。</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16</a:t>
            </a:fld>
            <a:endParaRPr kumimoji="1" lang="zh-TW" altLang="en-US"/>
          </a:p>
        </p:txBody>
      </p:sp>
    </p:spTree>
    <p:extLst>
      <p:ext uri="{BB962C8B-B14F-4D97-AF65-F5344CB8AC3E}">
        <p14:creationId xmlns:p14="http://schemas.microsoft.com/office/powerpoint/2010/main" val="2263802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K-means, HAC</a:t>
            </a:r>
            <a:r>
              <a:rPr lang="zh-TW" altLang="en-US" dirty="0" smtClean="0"/>
              <a:t>都必須先決定群的數量，群的數量連帶影響群的大小。不過我們要預先知道主題個數相當困難，而且每天的主題個數是會改變的。以群的數量作為分群的終止條件顯然相當不太合適。</a:t>
            </a:r>
            <a:endParaRPr lang="en-US" altLang="zh-TW" dirty="0" smtClean="0"/>
          </a:p>
          <a:p>
            <a:r>
              <a:rPr lang="zh-TW" altLang="en-US" dirty="0" smtClean="0"/>
              <a:t>因此我們可以從主題間的彼此相似度來著手。我們的分群方法還是以</a:t>
            </a:r>
            <a:r>
              <a:rPr lang="en-US" altLang="zh-TW" dirty="0" smtClean="0"/>
              <a:t>HAC</a:t>
            </a:r>
            <a:r>
              <a:rPr lang="zh-TW" altLang="en-US" dirty="0" smtClean="0"/>
              <a:t>為主，只是我們定義一個相似度的門檻，找出相似度最高的兩個群，如果他們相似度有高於門檻的話就合併，如果沒有的話，結束分群</a:t>
            </a:r>
            <a:endParaRPr lang="en-US" altLang="zh-TW" dirty="0" smtClean="0"/>
          </a:p>
          <a:p>
            <a:r>
              <a:rPr lang="zh-TW" altLang="en-US" dirty="0" smtClean="0"/>
              <a:t>這個相似度門檻是具有直覺上的意義的，如果門檻值越高代表越難合併，群的數量會提高。概念上的主題代表的規模也相對較小。如果門檻值調低，群的數量會減少，主題這時候也比較抽象，涵蓋範圍廣</a:t>
            </a:r>
            <a:endParaRPr lang="en-US" altLang="zh-TW" dirty="0" smtClean="0"/>
          </a:p>
          <a:p>
            <a:r>
              <a:rPr lang="zh-TW" altLang="en-US" dirty="0" smtClean="0"/>
              <a:t>至於該怎麼決定這個門檻值，我們可以利用預先標記好的資料來分析分群效果，門檻值會隨著標記資料主題抽象程度而調整，找出來的最佳門檻值在往後的分群裏面也會分出抽象程度差不多的主題</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17</a:t>
            </a:fld>
            <a:endParaRPr kumimoji="1" lang="zh-TW" altLang="en-US"/>
          </a:p>
        </p:txBody>
      </p:sp>
    </p:spTree>
    <p:extLst>
      <p:ext uri="{BB962C8B-B14F-4D97-AF65-F5344CB8AC3E}">
        <p14:creationId xmlns:p14="http://schemas.microsoft.com/office/powerpoint/2010/main" val="943562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average, single, complete linkage</a:t>
            </a:r>
            <a:r>
              <a:rPr lang="zh-TW" altLang="en-US" sz="1200" kern="1200" dirty="0" smtClean="0">
                <a:solidFill>
                  <a:schemeClr val="tx1"/>
                </a:solidFill>
                <a:effectLst/>
                <a:latin typeface="+mn-lt"/>
                <a:ea typeface="+mn-ea"/>
                <a:cs typeface="+mn-cs"/>
              </a:rPr>
              <a:t>會考慮</a:t>
            </a:r>
            <a:r>
              <a:rPr lang="zh-TW" altLang="zh-TW" sz="1200" kern="1200" dirty="0" smtClean="0">
                <a:solidFill>
                  <a:schemeClr val="tx1"/>
                </a:solidFill>
                <a:effectLst/>
                <a:latin typeface="+mn-lt"/>
                <a:ea typeface="+mn-ea"/>
                <a:cs typeface="+mn-cs"/>
              </a:rPr>
              <a:t>群裡面</a:t>
            </a:r>
            <a:r>
              <a:rPr lang="zh-TW" altLang="en-US" sz="1200" kern="1200" dirty="0" smtClean="0">
                <a:solidFill>
                  <a:schemeClr val="tx1"/>
                </a:solidFill>
                <a:effectLst/>
                <a:latin typeface="+mn-lt"/>
                <a:ea typeface="+mn-ea"/>
                <a:cs typeface="+mn-cs"/>
              </a:rPr>
              <a:t>每一個點與其他群的點距離，這樣的好處是每一次合併的時候都能夠確保各點能保持在一定的距離內。</a:t>
            </a:r>
            <a:r>
              <a:rPr lang="en-US" altLang="zh-TW" sz="1200" kern="1200" dirty="0" smtClean="0">
                <a:solidFill>
                  <a:schemeClr val="tx1"/>
                </a:solidFill>
                <a:effectLst/>
                <a:latin typeface="+mn-lt"/>
                <a:ea typeface="+mn-ea"/>
                <a:cs typeface="+mn-cs"/>
              </a:rPr>
              <a:t>Centroid</a:t>
            </a:r>
            <a:r>
              <a:rPr lang="zh-TW" altLang="en-US" sz="1200" kern="1200" dirty="0" smtClean="0">
                <a:solidFill>
                  <a:schemeClr val="tx1"/>
                </a:solidFill>
                <a:effectLst/>
                <a:latin typeface="+mn-lt"/>
                <a:ea typeface="+mn-ea"/>
                <a:cs typeface="+mn-cs"/>
              </a:rPr>
              <a:t>是直接以重心計算距離，雖然速度較快，不過有可能群裡各點在合併過程中就不一定能夠保持一定的距離。</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那麼有沒有同時能夠有速度上的優勢同時又能維持分群效果的穩定度的辦法呢</a:t>
            </a:r>
            <a:r>
              <a:rPr lang="en-US" altLang="zh-TW" sz="1200" kern="1200" dirty="0" smtClean="0">
                <a:solidFill>
                  <a:schemeClr val="tx1"/>
                </a:solidFill>
                <a:effectLst/>
                <a:latin typeface="+mn-lt"/>
                <a:ea typeface="+mn-ea"/>
                <a:cs typeface="+mn-cs"/>
              </a:rPr>
              <a:t>?</a:t>
            </a:r>
          </a:p>
          <a:p>
            <a:r>
              <a:rPr lang="zh-TW" altLang="en-US" dirty="0" smtClean="0"/>
              <a:t>我們知道隨著合併次數的增加，群各點的離散程度可能會隨之增加</a:t>
            </a:r>
            <a:endParaRPr lang="en-US" altLang="zh-TW" dirty="0" smtClean="0"/>
          </a:p>
          <a:p>
            <a:r>
              <a:rPr lang="en-US" altLang="zh-TW" dirty="0" smtClean="0"/>
              <a:t>Key idea</a:t>
            </a:r>
            <a:r>
              <a:rPr lang="zh-TW" altLang="en-US" dirty="0" smtClean="0"/>
              <a:t>是這樣</a:t>
            </a:r>
            <a:r>
              <a:rPr lang="en-US" altLang="zh-TW" dirty="0" smtClean="0"/>
              <a:t/>
            </a:r>
            <a:br>
              <a:rPr lang="en-US" altLang="zh-TW" dirty="0" smtClean="0"/>
            </a:br>
            <a:r>
              <a:rPr lang="zh-TW" altLang="en-US" dirty="0" smtClean="0"/>
              <a:t>懲罰那些合併後離散程度會下降的群，讓他們在下一次的被其他群合併機會調降</a:t>
            </a:r>
            <a:r>
              <a:rPr lang="en-US" altLang="zh-TW" dirty="0" smtClean="0"/>
              <a:t/>
            </a:r>
            <a:br>
              <a:rPr lang="en-US" altLang="zh-TW" dirty="0" smtClean="0"/>
            </a:br>
            <a:r>
              <a:rPr lang="zh-TW" altLang="en-US" dirty="0" smtClean="0"/>
              <a:t>獎勵合併後離散程度不變的群，讓他們在下一次的合併機會相對提高</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18</a:t>
            </a:fld>
            <a:endParaRPr kumimoji="1" lang="zh-TW" altLang="en-US"/>
          </a:p>
        </p:txBody>
      </p:sp>
    </p:spTree>
    <p:extLst>
      <p:ext uri="{BB962C8B-B14F-4D97-AF65-F5344CB8AC3E}">
        <p14:creationId xmlns:p14="http://schemas.microsoft.com/office/powerpoint/2010/main" val="997708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我們透過</a:t>
            </a:r>
            <a:r>
              <a:rPr lang="en-US" altLang="zh-TW" dirty="0" smtClean="0"/>
              <a:t>dot similarity</a:t>
            </a:r>
            <a:r>
              <a:rPr lang="zh-TW" altLang="en-US" dirty="0" smtClean="0"/>
              <a:t>來達成這個目的</a:t>
            </a:r>
            <a:r>
              <a:rPr lang="en-US" altLang="zh-TW" dirty="0" smtClean="0"/>
              <a:t/>
            </a:r>
            <a:br>
              <a:rPr lang="en-US" altLang="zh-TW" dirty="0" smtClean="0"/>
            </a:br>
            <a:r>
              <a:rPr lang="zh-TW" altLang="en-US" dirty="0" smtClean="0"/>
              <a:t>首先先將初始文章</a:t>
            </a:r>
            <a:r>
              <a:rPr lang="en-US" altLang="zh-TW" dirty="0" smtClean="0"/>
              <a:t>.~~~~</a:t>
            </a:r>
            <a:br>
              <a:rPr lang="en-US" altLang="zh-TW" dirty="0" smtClean="0"/>
            </a:br>
            <a:r>
              <a:rPr lang="en-US" altLang="zh-TW" dirty="0" smtClean="0"/>
              <a:t/>
            </a:r>
            <a:br>
              <a:rPr lang="en-US" altLang="zh-TW" dirty="0" smtClean="0"/>
            </a:br>
            <a:r>
              <a:rPr lang="zh-TW" altLang="zh-TW" sz="1200" kern="1200" dirty="0" smtClean="0">
                <a:solidFill>
                  <a:schemeClr val="tx1"/>
                </a:solidFill>
                <a:effectLst/>
                <a:latin typeface="+mn-lt"/>
                <a:ea typeface="+mn-ea"/>
                <a:cs typeface="+mn-cs"/>
              </a:rPr>
              <a:t>基於以上幾點特性能夠發現：隨著合併次數的增加，兩不相似的群合併的機率會隨著下降；相似度越高的群合併機率下降程度會越小。因此以</a:t>
            </a:r>
            <a:r>
              <a:rPr lang="zh-TW" altLang="en-US" sz="1200" kern="1200" dirty="0" smtClean="0">
                <a:solidFill>
                  <a:schemeClr val="tx1"/>
                </a:solidFill>
                <a:effectLst/>
                <a:latin typeface="+mn-lt"/>
                <a:ea typeface="+mn-ea"/>
                <a:cs typeface="+mn-cs"/>
              </a:rPr>
              <a:t>內積</a:t>
            </a:r>
            <a:r>
              <a:rPr lang="zh-TW" altLang="zh-TW" sz="1200" kern="1200" dirty="0" smtClean="0">
                <a:solidFill>
                  <a:schemeClr val="tx1"/>
                </a:solidFill>
                <a:effectLst/>
                <a:latin typeface="+mn-lt"/>
                <a:ea typeface="+mn-ea"/>
                <a:cs typeface="+mn-cs"/>
              </a:rPr>
              <a:t>相似度計算方法搭配使用</a:t>
            </a:r>
            <a:r>
              <a:rPr lang="en-US" altLang="zh-TW" sz="1200" kern="1200" dirty="0" smtClean="0">
                <a:solidFill>
                  <a:schemeClr val="tx1"/>
                </a:solidFill>
                <a:effectLst/>
                <a:latin typeface="+mn-lt"/>
                <a:ea typeface="+mn-ea"/>
                <a:cs typeface="+mn-cs"/>
              </a:rPr>
              <a:t>centroid linkage </a:t>
            </a:r>
            <a:r>
              <a:rPr lang="zh-TW" altLang="zh-TW" sz="1200" kern="1200" dirty="0" smtClean="0">
                <a:solidFill>
                  <a:schemeClr val="tx1"/>
                </a:solidFill>
                <a:effectLst/>
                <a:latin typeface="+mn-lt"/>
                <a:ea typeface="+mn-ea"/>
                <a:cs typeface="+mn-cs"/>
              </a:rPr>
              <a:t>的</a:t>
            </a:r>
            <a:r>
              <a:rPr lang="zh-TW" altLang="en-US" sz="1200" kern="1200" dirty="0" smtClean="0">
                <a:solidFill>
                  <a:schemeClr val="tx1"/>
                </a:solidFill>
                <a:effectLst/>
                <a:latin typeface="+mn-lt"/>
                <a:ea typeface="+mn-ea"/>
                <a:cs typeface="+mn-cs"/>
              </a:rPr>
              <a:t>分群方法</a:t>
            </a:r>
            <a:r>
              <a:rPr lang="zh-TW" altLang="zh-TW" sz="1200" kern="1200" dirty="0" smtClean="0">
                <a:solidFill>
                  <a:schemeClr val="tx1"/>
                </a:solidFill>
                <a:effectLst/>
                <a:latin typeface="+mn-lt"/>
                <a:ea typeface="+mn-ea"/>
                <a:cs typeface="+mn-cs"/>
              </a:rPr>
              <a:t>不但能夠維持速度上的計算優勢也能夠保持一定的分群品質。</a:t>
            </a:r>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19</a:t>
            </a:fld>
            <a:endParaRPr kumimoji="1" lang="zh-TW" altLang="en-US"/>
          </a:p>
        </p:txBody>
      </p:sp>
    </p:spTree>
    <p:extLst>
      <p:ext uri="{BB962C8B-B14F-4D97-AF65-F5344CB8AC3E}">
        <p14:creationId xmlns:p14="http://schemas.microsoft.com/office/powerpoint/2010/main" val="1478240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熱門度的計算在研究裡面比較沒有著墨，我們利用簡單的正面評論數與負面評論數相減作為文章的熱門度。由主題各文章的熱門度加總得到主題的熱門度</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20</a:t>
            </a:fld>
            <a:endParaRPr kumimoji="1" lang="zh-TW" altLang="en-US"/>
          </a:p>
        </p:txBody>
      </p:sp>
    </p:spTree>
    <p:extLst>
      <p:ext uri="{BB962C8B-B14F-4D97-AF65-F5344CB8AC3E}">
        <p14:creationId xmlns:p14="http://schemas.microsoft.com/office/powerpoint/2010/main" val="66329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熱門主題偵測最核心的問題是文件分群</a:t>
            </a:r>
            <a:r>
              <a:rPr lang="en-US" altLang="zh-TW" dirty="0" smtClean="0"/>
              <a:t/>
            </a:r>
            <a:br>
              <a:rPr lang="en-US" altLang="zh-TW" dirty="0" smtClean="0"/>
            </a:br>
            <a:r>
              <a:rPr lang="zh-TW" altLang="en-US" dirty="0" smtClean="0"/>
              <a:t>將收集來的文件分成好幾個主題</a:t>
            </a:r>
            <a:r>
              <a:rPr lang="en-US" altLang="zh-TW" dirty="0" smtClean="0"/>
              <a:t/>
            </a:r>
            <a:br>
              <a:rPr lang="en-US" altLang="zh-TW" dirty="0" smtClean="0"/>
            </a:br>
            <a:r>
              <a:rPr lang="zh-TW" altLang="en-US" dirty="0" smtClean="0"/>
              <a:t>計算出熱門度來偵測熱門主題</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a:t>
            </a:fld>
            <a:endParaRPr kumimoji="1" lang="zh-TW" altLang="en-US"/>
          </a:p>
        </p:txBody>
      </p:sp>
    </p:spTree>
    <p:extLst>
      <p:ext uri="{BB962C8B-B14F-4D97-AF65-F5344CB8AC3E}">
        <p14:creationId xmlns:p14="http://schemas.microsoft.com/office/powerpoint/2010/main" val="3271418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本研究以批踢踢實業坊</a:t>
            </a:r>
            <a:r>
              <a:rPr lang="en-US" altLang="zh-TW" sz="1200" kern="1200" dirty="0" smtClean="0">
                <a:solidFill>
                  <a:schemeClr val="tx1"/>
                </a:solidFill>
                <a:effectLst/>
                <a:latin typeface="+mn-lt"/>
                <a:ea typeface="+mn-ea"/>
                <a:cs typeface="+mn-cs"/>
              </a:rPr>
              <a:t>(PTT)</a:t>
            </a:r>
            <a:r>
              <a:rPr lang="zh-TW" altLang="zh-TW" sz="1200" kern="1200" dirty="0" smtClean="0">
                <a:solidFill>
                  <a:schemeClr val="tx1"/>
                </a:solidFill>
                <a:effectLst/>
                <a:latin typeface="+mn-lt"/>
                <a:ea typeface="+mn-ea"/>
                <a:cs typeface="+mn-cs"/>
              </a:rPr>
              <a:t>八卦版之文章作為資料來源，並蒐集</a:t>
            </a:r>
            <a:r>
              <a:rPr lang="en-US" altLang="zh-TW" sz="1200" kern="1200" dirty="0" smtClean="0">
                <a:solidFill>
                  <a:schemeClr val="tx1"/>
                </a:solidFill>
                <a:effectLst/>
                <a:latin typeface="+mn-lt"/>
                <a:ea typeface="+mn-ea"/>
                <a:cs typeface="+mn-cs"/>
              </a:rPr>
              <a:t>2015</a:t>
            </a:r>
            <a:r>
              <a:rPr lang="zh-TW" altLang="zh-TW" sz="1200" kern="1200" dirty="0" smtClean="0">
                <a:solidFill>
                  <a:schemeClr val="tx1"/>
                </a:solidFill>
                <a:effectLst/>
                <a:latin typeface="+mn-lt"/>
                <a:ea typeface="+mn-ea"/>
                <a:cs typeface="+mn-cs"/>
              </a:rPr>
              <a:t>年</a:t>
            </a:r>
            <a:r>
              <a:rPr lang="en-US" altLang="zh-TW" sz="1200" kern="1200" dirty="0" smtClean="0">
                <a:solidFill>
                  <a:schemeClr val="tx1"/>
                </a:solidFill>
                <a:effectLst/>
                <a:latin typeface="+mn-lt"/>
                <a:ea typeface="+mn-ea"/>
                <a:cs typeface="+mn-cs"/>
              </a:rPr>
              <a:t>4</a:t>
            </a:r>
            <a:r>
              <a:rPr lang="zh-TW" altLang="zh-TW" sz="1200" kern="1200" dirty="0" smtClean="0">
                <a:solidFill>
                  <a:schemeClr val="tx1"/>
                </a:solidFill>
                <a:effectLst/>
                <a:latin typeface="+mn-lt"/>
                <a:ea typeface="+mn-ea"/>
                <a:cs typeface="+mn-cs"/>
              </a:rPr>
              <a:t>月</a:t>
            </a:r>
            <a:r>
              <a:rPr lang="en-US" altLang="zh-TW" sz="1200" kern="1200" dirty="0" smtClean="0">
                <a:solidFill>
                  <a:schemeClr val="tx1"/>
                </a:solidFill>
                <a:effectLst/>
                <a:latin typeface="+mn-lt"/>
                <a:ea typeface="+mn-ea"/>
                <a:cs typeface="+mn-cs"/>
              </a:rPr>
              <a:t>9</a:t>
            </a:r>
            <a:r>
              <a:rPr lang="zh-TW" altLang="zh-TW" sz="1200" kern="1200" dirty="0" smtClean="0">
                <a:solidFill>
                  <a:schemeClr val="tx1"/>
                </a:solidFill>
                <a:effectLst/>
                <a:latin typeface="+mn-lt"/>
                <a:ea typeface="+mn-ea"/>
                <a:cs typeface="+mn-cs"/>
              </a:rPr>
              <a:t>日至</a:t>
            </a:r>
            <a:r>
              <a:rPr lang="en-US" altLang="zh-TW" sz="1200" kern="1200" dirty="0" smtClean="0">
                <a:solidFill>
                  <a:schemeClr val="tx1"/>
                </a:solidFill>
                <a:effectLst/>
                <a:latin typeface="+mn-lt"/>
                <a:ea typeface="+mn-ea"/>
                <a:cs typeface="+mn-cs"/>
              </a:rPr>
              <a:t>2016</a:t>
            </a:r>
            <a:r>
              <a:rPr lang="zh-TW" altLang="zh-TW" sz="1200" kern="1200" dirty="0" smtClean="0">
                <a:solidFill>
                  <a:schemeClr val="tx1"/>
                </a:solidFill>
                <a:effectLst/>
                <a:latin typeface="+mn-lt"/>
                <a:ea typeface="+mn-ea"/>
                <a:cs typeface="+mn-cs"/>
              </a:rPr>
              <a:t>年</a:t>
            </a:r>
            <a:r>
              <a:rPr lang="en-US" altLang="zh-TW" sz="1200" kern="1200" dirty="0" smtClean="0">
                <a:solidFill>
                  <a:schemeClr val="tx1"/>
                </a:solidFill>
                <a:effectLst/>
                <a:latin typeface="+mn-lt"/>
                <a:ea typeface="+mn-ea"/>
                <a:cs typeface="+mn-cs"/>
              </a:rPr>
              <a:t>6</a:t>
            </a:r>
            <a:r>
              <a:rPr lang="zh-TW" altLang="zh-TW" sz="1200" kern="1200" dirty="0" smtClean="0">
                <a:solidFill>
                  <a:schemeClr val="tx1"/>
                </a:solidFill>
                <a:effectLst/>
                <a:latin typeface="+mn-lt"/>
                <a:ea typeface="+mn-ea"/>
                <a:cs typeface="+mn-cs"/>
              </a:rPr>
              <a:t>月</a:t>
            </a:r>
            <a:r>
              <a:rPr lang="en-US" altLang="zh-TW" sz="1200" kern="1200" dirty="0" smtClean="0">
                <a:solidFill>
                  <a:schemeClr val="tx1"/>
                </a:solidFill>
                <a:effectLst/>
                <a:latin typeface="+mn-lt"/>
                <a:ea typeface="+mn-ea"/>
                <a:cs typeface="+mn-cs"/>
              </a:rPr>
              <a:t>28</a:t>
            </a:r>
            <a:r>
              <a:rPr lang="zh-TW" altLang="zh-TW" sz="1200" kern="1200" dirty="0" smtClean="0">
                <a:solidFill>
                  <a:schemeClr val="tx1"/>
                </a:solidFill>
                <a:effectLst/>
                <a:latin typeface="+mn-lt"/>
                <a:ea typeface="+mn-ea"/>
                <a:cs typeface="+mn-cs"/>
              </a:rPr>
              <a:t>日約</a:t>
            </a:r>
            <a:r>
              <a:rPr lang="en-US" altLang="zh-TW" sz="1200" kern="1200" dirty="0" smtClean="0">
                <a:solidFill>
                  <a:schemeClr val="tx1"/>
                </a:solidFill>
                <a:effectLst/>
                <a:latin typeface="+mn-lt"/>
                <a:ea typeface="+mn-ea"/>
                <a:cs typeface="+mn-cs"/>
              </a:rPr>
              <a:t>92</a:t>
            </a:r>
            <a:r>
              <a:rPr lang="zh-TW" altLang="zh-TW" sz="1200" kern="1200" dirty="0" smtClean="0">
                <a:solidFill>
                  <a:schemeClr val="tx1"/>
                </a:solidFill>
                <a:effectLst/>
                <a:latin typeface="+mn-lt"/>
                <a:ea typeface="+mn-ea"/>
                <a:cs typeface="+mn-cs"/>
              </a:rPr>
              <a:t>萬篇文章作為</a:t>
            </a:r>
            <a:r>
              <a:rPr lang="en-US" altLang="zh-TW" sz="1200" kern="1200" dirty="0" smtClean="0">
                <a:solidFill>
                  <a:schemeClr val="tx1"/>
                </a:solidFill>
                <a:effectLst/>
                <a:latin typeface="+mn-lt"/>
                <a:ea typeface="+mn-ea"/>
                <a:cs typeface="+mn-cs"/>
              </a:rPr>
              <a:t>Word2Vec</a:t>
            </a:r>
            <a:r>
              <a:rPr lang="zh-TW" altLang="zh-TW" sz="1200" kern="1200" dirty="0" smtClean="0">
                <a:solidFill>
                  <a:schemeClr val="tx1"/>
                </a:solidFill>
                <a:effectLst/>
                <a:latin typeface="+mn-lt"/>
                <a:ea typeface="+mn-ea"/>
                <a:cs typeface="+mn-cs"/>
              </a:rPr>
              <a:t>的訓練資料集。</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PTT</a:t>
            </a:r>
            <a:r>
              <a:rPr lang="zh-TW" altLang="zh-TW" sz="1200" kern="1200" dirty="0" smtClean="0">
                <a:solidFill>
                  <a:schemeClr val="tx1"/>
                </a:solidFill>
                <a:effectLst/>
                <a:latin typeface="+mn-lt"/>
                <a:ea typeface="+mn-ea"/>
                <a:cs typeface="+mn-cs"/>
              </a:rPr>
              <a:t>是以學術性質為目的，而以電子佈告欄系統</a:t>
            </a:r>
            <a:r>
              <a:rPr lang="en-US" altLang="zh-TW" sz="1200" kern="1200" dirty="0" smtClean="0">
                <a:solidFill>
                  <a:schemeClr val="tx1"/>
                </a:solidFill>
                <a:effectLst/>
                <a:latin typeface="+mn-lt"/>
                <a:ea typeface="+mn-ea"/>
                <a:cs typeface="+mn-cs"/>
              </a:rPr>
              <a:t> (BBS, Bulletin Board System) </a:t>
            </a:r>
            <a:r>
              <a:rPr lang="zh-TW" altLang="zh-TW" sz="1200" kern="1200" dirty="0" smtClean="0">
                <a:solidFill>
                  <a:schemeClr val="tx1"/>
                </a:solidFill>
                <a:effectLst/>
                <a:latin typeface="+mn-lt"/>
                <a:ea typeface="+mn-ea"/>
                <a:cs typeface="+mn-cs"/>
              </a:rPr>
              <a:t>為主的一系列服務。目前在</a:t>
            </a:r>
            <a:r>
              <a:rPr lang="en-US" altLang="zh-TW" sz="1200" kern="1200" dirty="0" smtClean="0">
                <a:solidFill>
                  <a:schemeClr val="tx1"/>
                </a:solidFill>
                <a:effectLst/>
                <a:latin typeface="+mn-lt"/>
                <a:ea typeface="+mn-ea"/>
                <a:cs typeface="+mn-cs"/>
              </a:rPr>
              <a:t> PTT</a:t>
            </a:r>
            <a:r>
              <a:rPr lang="zh-TW" altLang="zh-TW" sz="1200" kern="1200" dirty="0" smtClean="0">
                <a:solidFill>
                  <a:schemeClr val="tx1"/>
                </a:solidFill>
                <a:effectLst/>
                <a:latin typeface="+mn-lt"/>
                <a:ea typeface="+mn-ea"/>
                <a:cs typeface="+mn-cs"/>
              </a:rPr>
              <a:t>註冊的人數超過一百萬人，尖峰時段兩站容納超過十五萬名使用者同時上線。八卦版是</a:t>
            </a:r>
            <a:r>
              <a:rPr lang="en-US" altLang="zh-TW" sz="1200" kern="1200" dirty="0" smtClean="0">
                <a:solidFill>
                  <a:schemeClr val="tx1"/>
                </a:solidFill>
                <a:effectLst/>
                <a:latin typeface="+mn-lt"/>
                <a:ea typeface="+mn-ea"/>
                <a:cs typeface="+mn-cs"/>
              </a:rPr>
              <a:t>PTT</a:t>
            </a:r>
            <a:r>
              <a:rPr lang="zh-TW" altLang="zh-TW" sz="1200" kern="1200" dirty="0" smtClean="0">
                <a:solidFill>
                  <a:schemeClr val="tx1"/>
                </a:solidFill>
                <a:effectLst/>
                <a:latin typeface="+mn-lt"/>
                <a:ea typeface="+mn-ea"/>
                <a:cs typeface="+mn-cs"/>
              </a:rPr>
              <a:t>最熱門的看板之一，熱門時段約有數萬人同時在看板上，反黑箱服貿事件時更有十萬人同時在看板上的紀錄。看板討論內容五花八門，包含政治、社會、或者網友一些小道消息，討論話題常與社會連動，影響力可見一斑</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這張圖是一篇</a:t>
            </a:r>
            <a:r>
              <a:rPr lang="en-US" altLang="zh-TW" sz="1200" kern="1200" dirty="0" smtClean="0">
                <a:solidFill>
                  <a:schemeClr val="tx1"/>
                </a:solidFill>
                <a:effectLst/>
                <a:latin typeface="+mn-lt"/>
                <a:ea typeface="+mn-ea"/>
                <a:cs typeface="+mn-cs"/>
              </a:rPr>
              <a:t>PTT</a:t>
            </a:r>
            <a:r>
              <a:rPr lang="zh-TW" altLang="en-US" sz="1200" kern="1200" dirty="0" smtClean="0">
                <a:solidFill>
                  <a:schemeClr val="tx1"/>
                </a:solidFill>
                <a:effectLst/>
                <a:latin typeface="+mn-lt"/>
                <a:ea typeface="+mn-ea"/>
                <a:cs typeface="+mn-cs"/>
              </a:rPr>
              <a:t>八卦版的文章截圖</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PTT</a:t>
            </a:r>
            <a:r>
              <a:rPr lang="zh-TW" altLang="zh-TW" sz="1200" kern="1200" dirty="0" smtClean="0">
                <a:solidFill>
                  <a:schemeClr val="tx1"/>
                </a:solidFill>
                <a:effectLst/>
                <a:latin typeface="+mn-lt"/>
                <a:ea typeface="+mn-ea"/>
                <a:cs typeface="+mn-cs"/>
              </a:rPr>
              <a:t>文章主要由標題、內容以及評論所構成。使用者可藉由</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推</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噓</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箭號</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表示正反及中立評論，本研究亦利用推噓評論指標作為熱門度的主要依據</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22</a:t>
            </a:fld>
            <a:endParaRPr kumimoji="1" lang="zh-TW" altLang="en-US"/>
          </a:p>
        </p:txBody>
      </p:sp>
    </p:spTree>
    <p:extLst>
      <p:ext uri="{BB962C8B-B14F-4D97-AF65-F5344CB8AC3E}">
        <p14:creationId xmlns:p14="http://schemas.microsoft.com/office/powerpoint/2010/main" val="3951806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Rand Index </a:t>
            </a:r>
            <a:r>
              <a:rPr lang="zh-TW" altLang="en-US" dirty="0" smtClean="0"/>
              <a:t>是算任意兩篇分對的機率</a:t>
            </a:r>
            <a:r>
              <a:rPr lang="en-US" altLang="zh-TW" dirty="0" smtClean="0"/>
              <a:t/>
            </a:r>
            <a:br>
              <a:rPr lang="en-US" altLang="zh-TW" dirty="0" smtClean="0"/>
            </a:br>
            <a:r>
              <a:rPr lang="zh-TW" altLang="en-US" dirty="0" smtClean="0"/>
              <a:t>如果有</a:t>
            </a:r>
            <a:r>
              <a:rPr lang="en-US" altLang="zh-TW" dirty="0" smtClean="0"/>
              <a:t>N</a:t>
            </a:r>
            <a:r>
              <a:rPr lang="zh-TW" altLang="en-US" dirty="0" smtClean="0"/>
              <a:t>篇文章，任意兩篇的可能是會是</a:t>
            </a:r>
            <a:r>
              <a:rPr lang="en-US" altLang="zh-TW" dirty="0" smtClean="0"/>
              <a:t>N</a:t>
            </a:r>
            <a:r>
              <a:rPr lang="zh-TW" altLang="en-US" dirty="0" smtClean="0"/>
              <a:t>*</a:t>
            </a:r>
            <a:r>
              <a:rPr lang="en-US" altLang="zh-TW" dirty="0" smtClean="0"/>
              <a:t>(N-1)/2</a:t>
            </a:r>
            <a:r>
              <a:rPr lang="zh-TW" altLang="en-US" dirty="0" smtClean="0"/>
              <a:t>，然後分對的定義是如果那兩篇在預測跟標準答案都是不同群或是同群</a:t>
            </a:r>
            <a:r>
              <a:rPr lang="en-US" altLang="zh-TW" dirty="0" smtClean="0"/>
              <a:t/>
            </a:r>
            <a:br>
              <a:rPr lang="en-US" altLang="zh-TW" dirty="0" smtClean="0"/>
            </a:br>
            <a:r>
              <a:rPr lang="zh-TW" altLang="en-US" dirty="0" smtClean="0"/>
              <a:t>用所有分對的總次數去除以所有可能性就是</a:t>
            </a:r>
            <a:r>
              <a:rPr lang="en-US" altLang="zh-TW" dirty="0" smtClean="0"/>
              <a:t>Rand</a:t>
            </a:r>
            <a:r>
              <a:rPr lang="zh-TW" altLang="en-US" dirty="0" smtClean="0"/>
              <a:t> </a:t>
            </a:r>
            <a:r>
              <a:rPr lang="en-US" altLang="zh-TW" dirty="0" smtClean="0"/>
              <a:t>Index</a:t>
            </a:r>
          </a:p>
          <a:p>
            <a:r>
              <a:rPr lang="en-US" altLang="zh-TW" dirty="0" smtClean="0"/>
              <a:t/>
            </a:r>
            <a:br>
              <a:rPr lang="en-US" altLang="zh-TW" dirty="0" smtClean="0"/>
            </a:br>
            <a:r>
              <a:rPr lang="en-US" altLang="zh-TW" dirty="0" smtClean="0"/>
              <a:t>MI</a:t>
            </a:r>
            <a:r>
              <a:rPr lang="zh-TW" altLang="en-US" dirty="0" smtClean="0"/>
              <a:t>算是比較複雜，不過我的理解是在計算分群結果與標準答案兩個集合的重合程度，如果重合地方越多就表示效果越好</a:t>
            </a:r>
            <a:endParaRPr lang="en-US" altLang="zh-TW" dirty="0" smtClean="0"/>
          </a:p>
          <a:p>
            <a:r>
              <a:rPr lang="en-US" altLang="zh-TW" dirty="0" smtClean="0"/>
              <a:t>Entropy</a:t>
            </a:r>
            <a:r>
              <a:rPr lang="en-US" altLang="zh-TW" baseline="0" dirty="0" smtClean="0"/>
              <a:t> based </a:t>
            </a:r>
            <a:r>
              <a:rPr lang="zh-TW" altLang="en-US" baseline="0" dirty="0" smtClean="0"/>
              <a:t>算法 ， </a:t>
            </a:r>
            <a:r>
              <a:rPr lang="en-US" altLang="zh-TW" dirty="0" smtClean="0"/>
              <a:t>V-measure</a:t>
            </a:r>
            <a:r>
              <a:rPr lang="en-US" altLang="zh-TW" baseline="0" dirty="0" smtClean="0"/>
              <a:t> = 2 H * C / (H+C)</a:t>
            </a:r>
          </a:p>
          <a:p>
            <a:endParaRPr lang="en-US" altLang="zh-TW" baseline="0" dirty="0" smtClean="0"/>
          </a:p>
          <a:p>
            <a:r>
              <a:rPr lang="zh-TW" altLang="en-US" dirty="0" smtClean="0"/>
              <a:t>沒有</a:t>
            </a:r>
            <a:r>
              <a:rPr lang="en-US" altLang="zh-TW" dirty="0" smtClean="0"/>
              <a:t>Chance</a:t>
            </a:r>
            <a:r>
              <a:rPr lang="en-US" altLang="zh-TW" baseline="0" dirty="0" smtClean="0"/>
              <a:t> normalization</a:t>
            </a:r>
            <a:r>
              <a:rPr lang="zh-TW" altLang="en-US" baseline="0" dirty="0" smtClean="0"/>
              <a:t>的指標如果分出來的群數量跟正確答案差異越多的話分數會不成比例的低分</a:t>
            </a:r>
            <a:r>
              <a:rPr lang="en-US" altLang="zh-TW" baseline="0" dirty="0" smtClean="0"/>
              <a:t/>
            </a:r>
            <a:br>
              <a:rPr lang="en-US" altLang="zh-TW" baseline="0" dirty="0" smtClean="0"/>
            </a:br>
            <a:r>
              <a:rPr lang="en-US" altLang="zh-TW" baseline="0" dirty="0" smtClean="0"/>
              <a:t/>
            </a:r>
            <a:br>
              <a:rPr lang="en-US" altLang="zh-TW" baseline="0" dirty="0" smtClean="0"/>
            </a:br>
            <a:r>
              <a:rPr lang="zh-TW" altLang="en-US" baseline="0" dirty="0" smtClean="0"/>
              <a:t>值域 </a:t>
            </a:r>
            <a:r>
              <a:rPr lang="en-US" altLang="zh-TW" baseline="0" dirty="0" smtClean="0"/>
              <a:t>ARI</a:t>
            </a:r>
            <a:r>
              <a:rPr lang="zh-TW" altLang="en-US" baseline="0" dirty="0" smtClean="0"/>
              <a:t>是</a:t>
            </a:r>
            <a:r>
              <a:rPr lang="en-US" altLang="zh-TW" baseline="0" dirty="0" smtClean="0"/>
              <a:t>-1</a:t>
            </a:r>
            <a:r>
              <a:rPr lang="zh-TW" altLang="en-US" baseline="0" dirty="0" smtClean="0"/>
              <a:t>到</a:t>
            </a:r>
            <a:r>
              <a:rPr lang="en-US" altLang="zh-TW" baseline="0" dirty="0" smtClean="0"/>
              <a:t>1</a:t>
            </a:r>
            <a:r>
              <a:rPr lang="zh-TW" altLang="en-US" baseline="0" dirty="0" smtClean="0"/>
              <a:t>之間，其他都是</a:t>
            </a:r>
            <a:r>
              <a:rPr lang="en-US" altLang="zh-TW" baseline="0" dirty="0" smtClean="0"/>
              <a:t>0~1</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23</a:t>
            </a:fld>
            <a:endParaRPr kumimoji="1" lang="zh-TW" altLang="en-US"/>
          </a:p>
        </p:txBody>
      </p:sp>
    </p:spTree>
    <p:extLst>
      <p:ext uri="{BB962C8B-B14F-4D97-AF65-F5344CB8AC3E}">
        <p14:creationId xmlns:p14="http://schemas.microsoft.com/office/powerpoint/2010/main" val="1941457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人工標記八卦版</a:t>
            </a:r>
            <a:r>
              <a:rPr lang="en-US" altLang="zh-TW" sz="1200" kern="1200" dirty="0" smtClean="0">
                <a:solidFill>
                  <a:schemeClr val="tx1"/>
                </a:solidFill>
                <a:effectLst/>
                <a:latin typeface="+mn-lt"/>
                <a:ea typeface="+mn-ea"/>
                <a:cs typeface="+mn-cs"/>
              </a:rPr>
              <a:t>2016</a:t>
            </a:r>
            <a:r>
              <a:rPr lang="zh-TW" altLang="zh-TW" sz="1200" kern="1200" dirty="0" smtClean="0">
                <a:solidFill>
                  <a:schemeClr val="tx1"/>
                </a:solidFill>
                <a:effectLst/>
                <a:latin typeface="+mn-lt"/>
                <a:ea typeface="+mn-ea"/>
                <a:cs typeface="+mn-cs"/>
              </a:rPr>
              <a:t>年</a:t>
            </a:r>
            <a:r>
              <a:rPr lang="en-US" altLang="zh-TW" sz="1200" kern="1200" dirty="0" smtClean="0">
                <a:solidFill>
                  <a:schemeClr val="tx1"/>
                </a:solidFill>
                <a:effectLst/>
                <a:latin typeface="+mn-lt"/>
                <a:ea typeface="+mn-ea"/>
                <a:cs typeface="+mn-cs"/>
              </a:rPr>
              <a:t>6</a:t>
            </a:r>
            <a:r>
              <a:rPr lang="zh-TW" altLang="zh-TW" sz="1200" kern="1200" dirty="0" smtClean="0">
                <a:solidFill>
                  <a:schemeClr val="tx1"/>
                </a:solidFill>
                <a:effectLst/>
                <a:latin typeface="+mn-lt"/>
                <a:ea typeface="+mn-ea"/>
                <a:cs typeface="+mn-cs"/>
              </a:rPr>
              <a:t>月</a:t>
            </a:r>
            <a:r>
              <a:rPr lang="en-US" altLang="zh-TW" sz="1200" kern="1200" dirty="0" smtClean="0">
                <a:solidFill>
                  <a:schemeClr val="tx1"/>
                </a:solidFill>
                <a:effectLst/>
                <a:latin typeface="+mn-lt"/>
                <a:ea typeface="+mn-ea"/>
                <a:cs typeface="+mn-cs"/>
              </a:rPr>
              <a:t>15</a:t>
            </a:r>
            <a:r>
              <a:rPr lang="zh-TW" altLang="en-US" sz="1200" kern="1200" dirty="0" smtClean="0">
                <a:solidFill>
                  <a:schemeClr val="tx1"/>
                </a:solidFill>
                <a:effectLst/>
                <a:latin typeface="+mn-lt"/>
                <a:ea typeface="+mn-ea"/>
                <a:cs typeface="+mn-cs"/>
              </a:rPr>
              <a:t>日</a:t>
            </a:r>
            <a:r>
              <a:rPr lang="zh-TW" altLang="zh-TW" sz="1200" kern="1200" dirty="0" smtClean="0">
                <a:solidFill>
                  <a:schemeClr val="tx1"/>
                </a:solidFill>
                <a:effectLst/>
                <a:latin typeface="+mn-lt"/>
                <a:ea typeface="+mn-ea"/>
                <a:cs typeface="+mn-cs"/>
              </a:rPr>
              <a:t>以及</a:t>
            </a:r>
            <a:r>
              <a:rPr lang="en-US" altLang="zh-TW" sz="1200" kern="1200" dirty="0" smtClean="0">
                <a:solidFill>
                  <a:schemeClr val="tx1"/>
                </a:solidFill>
                <a:effectLst/>
                <a:latin typeface="+mn-lt"/>
                <a:ea typeface="+mn-ea"/>
                <a:cs typeface="+mn-cs"/>
              </a:rPr>
              <a:t>2016</a:t>
            </a:r>
            <a:r>
              <a:rPr lang="zh-TW" altLang="zh-TW" sz="1200" kern="1200" dirty="0" smtClean="0">
                <a:solidFill>
                  <a:schemeClr val="tx1"/>
                </a:solidFill>
                <a:effectLst/>
                <a:latin typeface="+mn-lt"/>
                <a:ea typeface="+mn-ea"/>
                <a:cs typeface="+mn-cs"/>
              </a:rPr>
              <a:t>年</a:t>
            </a:r>
            <a:r>
              <a:rPr lang="en-US" altLang="zh-TW" sz="1200" kern="1200" dirty="0" smtClean="0">
                <a:solidFill>
                  <a:schemeClr val="tx1"/>
                </a:solidFill>
                <a:effectLst/>
                <a:latin typeface="+mn-lt"/>
                <a:ea typeface="+mn-ea"/>
                <a:cs typeface="+mn-cs"/>
              </a:rPr>
              <a:t>6</a:t>
            </a:r>
            <a:r>
              <a:rPr lang="zh-TW" altLang="zh-TW" sz="1200" kern="1200" dirty="0" smtClean="0">
                <a:solidFill>
                  <a:schemeClr val="tx1"/>
                </a:solidFill>
                <a:effectLst/>
                <a:latin typeface="+mn-lt"/>
                <a:ea typeface="+mn-ea"/>
                <a:cs typeface="+mn-cs"/>
              </a:rPr>
              <a:t>月</a:t>
            </a:r>
            <a:r>
              <a:rPr lang="en-US" altLang="zh-TW" sz="1200" kern="1200" dirty="0" smtClean="0">
                <a:solidFill>
                  <a:schemeClr val="tx1"/>
                </a:solidFill>
                <a:effectLst/>
                <a:latin typeface="+mn-lt"/>
                <a:ea typeface="+mn-ea"/>
                <a:cs typeface="+mn-cs"/>
              </a:rPr>
              <a:t>24</a:t>
            </a:r>
            <a:r>
              <a:rPr lang="zh-TW" altLang="zh-TW" sz="1200" kern="1200" dirty="0" smtClean="0">
                <a:solidFill>
                  <a:schemeClr val="tx1"/>
                </a:solidFill>
                <a:effectLst/>
                <a:latin typeface="+mn-lt"/>
                <a:ea typeface="+mn-ea"/>
                <a:cs typeface="+mn-cs"/>
              </a:rPr>
              <a:t>日文章各一千篇文章所屬主題作為標準答案，並以此做為分群效果評估實驗之資料集。</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這張表示其中一個討論</a:t>
            </a:r>
            <a:r>
              <a:rPr lang="en-US" altLang="zh-TW" dirty="0" smtClean="0"/>
              <a:t>PTT</a:t>
            </a:r>
            <a:r>
              <a:rPr lang="zh-TW" altLang="en-US" dirty="0" smtClean="0"/>
              <a:t>關站的主題範例，</a:t>
            </a:r>
            <a:r>
              <a:rPr lang="zh-TW" altLang="zh-TW" sz="1200" kern="1200" dirty="0" smtClean="0">
                <a:solidFill>
                  <a:schemeClr val="tx1"/>
                </a:solidFill>
                <a:effectLst/>
                <a:latin typeface="+mn-lt"/>
                <a:ea typeface="+mn-ea"/>
                <a:cs typeface="+mn-cs"/>
              </a:rPr>
              <a:t>正晶限時批</a:t>
            </a:r>
            <a:r>
              <a:rPr lang="zh-TW" altLang="en-US" sz="1200" kern="1200" dirty="0" smtClean="0">
                <a:solidFill>
                  <a:schemeClr val="tx1"/>
                </a:solidFill>
                <a:effectLst/>
                <a:latin typeface="+mn-lt"/>
                <a:ea typeface="+mn-ea"/>
                <a:cs typeface="+mn-cs"/>
              </a:rPr>
              <a:t>這個政論節目在那天所討論的內容剛好與跟</a:t>
            </a:r>
            <a:r>
              <a:rPr lang="en-US" altLang="zh-TW" sz="1200" kern="1200" dirty="0" smtClean="0">
                <a:solidFill>
                  <a:schemeClr val="tx1"/>
                </a:solidFill>
                <a:effectLst/>
                <a:latin typeface="+mn-lt"/>
                <a:ea typeface="+mn-ea"/>
                <a:cs typeface="+mn-cs"/>
              </a:rPr>
              <a:t>PTT</a:t>
            </a:r>
            <a:r>
              <a:rPr lang="zh-TW" altLang="en-US" sz="1200" kern="1200" dirty="0" smtClean="0">
                <a:solidFill>
                  <a:schemeClr val="tx1"/>
                </a:solidFill>
                <a:effectLst/>
                <a:latin typeface="+mn-lt"/>
                <a:ea typeface="+mn-ea"/>
                <a:cs typeface="+mn-cs"/>
              </a:rPr>
              <a:t>關站議題有關，所以也被分到這一個討論主題內。</a:t>
            </a:r>
            <a:r>
              <a:rPr lang="zh-TW" altLang="en-US" sz="12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第三個文章標題因為超過</a:t>
            </a:r>
            <a:r>
              <a:rPr lang="en-US" altLang="zh-TW" sz="12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PTT</a:t>
            </a:r>
            <a:r>
              <a:rPr lang="zh-TW" altLang="en-US" sz="12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本身的長度限制，所以沒辦法完整顯示出來。不過內容也跟這關站這個話題相關。</a:t>
            </a:r>
            <a:endParaRPr lang="zh-TW" altLang="zh-TW" sz="1200" kern="1400" spc="-50" dirty="0" smtClean="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24</a:t>
            </a:fld>
            <a:endParaRPr kumimoji="1" lang="zh-TW" altLang="en-US"/>
          </a:p>
        </p:txBody>
      </p:sp>
    </p:spTree>
    <p:extLst>
      <p:ext uri="{BB962C8B-B14F-4D97-AF65-F5344CB8AC3E}">
        <p14:creationId xmlns:p14="http://schemas.microsoft.com/office/powerpoint/2010/main" val="3605214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資料集</a:t>
            </a:r>
            <a:r>
              <a:rPr lang="en-US" altLang="zh-TW" dirty="0" smtClean="0"/>
              <a:t>A</a:t>
            </a:r>
            <a:r>
              <a:rPr lang="zh-TW" altLang="en-US" dirty="0" smtClean="0"/>
              <a:t>是取</a:t>
            </a:r>
            <a:r>
              <a:rPr lang="en-US" altLang="zh-TW" dirty="0" smtClean="0"/>
              <a:t>2016/06/24</a:t>
            </a:r>
            <a:r>
              <a:rPr lang="zh-TW" altLang="en-US" dirty="0" smtClean="0"/>
              <a:t>的</a:t>
            </a:r>
            <a:r>
              <a:rPr lang="en-US" altLang="zh-TW" dirty="0" smtClean="0"/>
              <a:t>1000</a:t>
            </a:r>
            <a:r>
              <a:rPr lang="zh-TW" altLang="en-US" dirty="0" smtClean="0"/>
              <a:t>篇文章，當天剛好華航宣布罷工以及英國脫歐公投結果確定，可以看到大部分的文章討論量都集中在少數的話題，其餘的話題討論量都只有少數一兩篇。資料集</a:t>
            </a:r>
            <a:r>
              <a:rPr lang="en-US" altLang="zh-TW" dirty="0" smtClean="0"/>
              <a:t>A</a:t>
            </a:r>
            <a:r>
              <a:rPr lang="zh-TW" altLang="en-US" dirty="0" smtClean="0"/>
              <a:t>是一個典型熱門事件發生的樣本。</a:t>
            </a:r>
            <a:r>
              <a:rPr lang="en-US" altLang="zh-TW" dirty="0" smtClean="0"/>
              <a:t/>
            </a:r>
            <a:br>
              <a:rPr lang="en-US" altLang="zh-TW" dirty="0" smtClean="0"/>
            </a:br>
            <a:r>
              <a:rPr lang="zh-TW" altLang="en-US" dirty="0" smtClean="0"/>
              <a:t>資料集</a:t>
            </a:r>
            <a:r>
              <a:rPr lang="en-US" altLang="zh-TW" dirty="0" smtClean="0"/>
              <a:t>B</a:t>
            </a:r>
            <a:r>
              <a:rPr lang="zh-TW" altLang="en-US" dirty="0" smtClean="0"/>
              <a:t>是取</a:t>
            </a:r>
            <a:r>
              <a:rPr lang="en-US" altLang="zh-TW" dirty="0" smtClean="0"/>
              <a:t>2016/06/15</a:t>
            </a:r>
            <a:r>
              <a:rPr lang="zh-TW" altLang="en-US" dirty="0" smtClean="0"/>
              <a:t>的</a:t>
            </a:r>
            <a:r>
              <a:rPr lang="en-US" altLang="zh-TW" dirty="0" smtClean="0"/>
              <a:t>1000</a:t>
            </a:r>
            <a:r>
              <a:rPr lang="zh-TW" altLang="en-US" dirty="0" smtClean="0"/>
              <a:t>篇文章，相較於資料集</a:t>
            </a:r>
            <a:r>
              <a:rPr lang="en-US" altLang="zh-TW" dirty="0" smtClean="0"/>
              <a:t>A</a:t>
            </a:r>
            <a:r>
              <a:rPr lang="zh-TW" altLang="en-US" dirty="0" smtClean="0"/>
              <a:t>這天比較沒有重大事件發生。可以看到討論話題比資料級</a:t>
            </a:r>
            <a:r>
              <a:rPr lang="en-US" altLang="zh-TW" dirty="0" smtClean="0"/>
              <a:t>A</a:t>
            </a:r>
            <a:r>
              <a:rPr lang="zh-TW" altLang="en-US" dirty="0" smtClean="0"/>
              <a:t>還要來的多，討論量也沒有集中在少數幾個話題。</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25</a:t>
            </a:fld>
            <a:endParaRPr kumimoji="1" lang="zh-TW" altLang="en-US"/>
          </a:p>
        </p:txBody>
      </p:sp>
    </p:spTree>
    <p:extLst>
      <p:ext uri="{BB962C8B-B14F-4D97-AF65-F5344CB8AC3E}">
        <p14:creationId xmlns:p14="http://schemas.microsoft.com/office/powerpoint/2010/main" val="552545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26</a:t>
            </a:fld>
            <a:endParaRPr kumimoji="1" lang="zh-TW" altLang="en-US"/>
          </a:p>
        </p:txBody>
      </p:sp>
    </p:spTree>
    <p:extLst>
      <p:ext uri="{BB962C8B-B14F-4D97-AF65-F5344CB8AC3E}">
        <p14:creationId xmlns:p14="http://schemas.microsoft.com/office/powerpoint/2010/main" val="2303500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27</a:t>
            </a:fld>
            <a:endParaRPr kumimoji="1" lang="zh-TW" altLang="en-US"/>
          </a:p>
        </p:txBody>
      </p:sp>
    </p:spTree>
    <p:extLst>
      <p:ext uri="{BB962C8B-B14F-4D97-AF65-F5344CB8AC3E}">
        <p14:creationId xmlns:p14="http://schemas.microsoft.com/office/powerpoint/2010/main" val="2941467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28</a:t>
            </a:fld>
            <a:endParaRPr kumimoji="1" lang="zh-TW" altLang="en-US"/>
          </a:p>
        </p:txBody>
      </p:sp>
    </p:spTree>
    <p:extLst>
      <p:ext uri="{BB962C8B-B14F-4D97-AF65-F5344CB8AC3E}">
        <p14:creationId xmlns:p14="http://schemas.microsoft.com/office/powerpoint/2010/main" val="2801403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29</a:t>
            </a:fld>
            <a:endParaRPr kumimoji="1" lang="zh-TW" altLang="en-US"/>
          </a:p>
        </p:txBody>
      </p:sp>
    </p:spTree>
    <p:extLst>
      <p:ext uri="{BB962C8B-B14F-4D97-AF65-F5344CB8AC3E}">
        <p14:creationId xmlns:p14="http://schemas.microsoft.com/office/powerpoint/2010/main" val="2501357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30</a:t>
            </a:fld>
            <a:endParaRPr kumimoji="1" lang="zh-TW" altLang="en-US"/>
          </a:p>
        </p:txBody>
      </p:sp>
    </p:spTree>
    <p:extLst>
      <p:ext uri="{BB962C8B-B14F-4D97-AF65-F5344CB8AC3E}">
        <p14:creationId xmlns:p14="http://schemas.microsoft.com/office/powerpoint/2010/main" val="1022202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31</a:t>
            </a:fld>
            <a:endParaRPr kumimoji="1" lang="zh-TW" altLang="en-US"/>
          </a:p>
        </p:txBody>
      </p:sp>
    </p:spTree>
    <p:extLst>
      <p:ext uri="{BB962C8B-B14F-4D97-AF65-F5344CB8AC3E}">
        <p14:creationId xmlns:p14="http://schemas.microsoft.com/office/powerpoint/2010/main" val="4074099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最常聽到的分群方法應該就是</a:t>
            </a:r>
            <a:r>
              <a:rPr lang="en-US" altLang="zh-TW" dirty="0" smtClean="0"/>
              <a:t>k-means</a:t>
            </a:r>
            <a:r>
              <a:rPr lang="zh-TW" altLang="en-US" dirty="0" smtClean="0"/>
              <a:t>了</a:t>
            </a:r>
            <a:endParaRPr lang="en-US" altLang="zh-TW" dirty="0" smtClean="0"/>
          </a:p>
          <a:p>
            <a:r>
              <a:rPr lang="en-US" altLang="zh-TW" dirty="0" smtClean="0"/>
              <a:t>K-means</a:t>
            </a:r>
            <a:r>
              <a:rPr lang="zh-TW" altLang="en-US" dirty="0" smtClean="0"/>
              <a:t>一開始會隨機決定</a:t>
            </a:r>
            <a:r>
              <a:rPr lang="en-US" altLang="zh-TW" dirty="0" smtClean="0"/>
              <a:t>K</a:t>
            </a:r>
            <a:r>
              <a:rPr lang="zh-TW" altLang="en-US" dirty="0" smtClean="0"/>
              <a:t>個起始中心點</a:t>
            </a:r>
            <a:r>
              <a:rPr lang="en-US" altLang="zh-TW" dirty="0" smtClean="0"/>
              <a:t/>
            </a:r>
            <a:br>
              <a:rPr lang="en-US" altLang="zh-TW" dirty="0" smtClean="0"/>
            </a:br>
            <a:r>
              <a:rPr lang="zh-TW" altLang="en-US" dirty="0" smtClean="0"/>
              <a:t>像這樣子</a:t>
            </a:r>
            <a:r>
              <a:rPr lang="en-US" altLang="zh-TW" dirty="0" smtClean="0"/>
              <a:t>(</a:t>
            </a:r>
            <a:r>
              <a:rPr lang="zh-TW" altLang="en-US" dirty="0" smtClean="0"/>
              <a:t>點</a:t>
            </a:r>
            <a:r>
              <a:rPr lang="en-US" altLang="zh-TW" dirty="0" smtClean="0"/>
              <a:t>)</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a:t>
            </a:fld>
            <a:endParaRPr kumimoji="1" lang="zh-TW" altLang="en-US"/>
          </a:p>
        </p:txBody>
      </p:sp>
    </p:spTree>
    <p:extLst>
      <p:ext uri="{BB962C8B-B14F-4D97-AF65-F5344CB8AC3E}">
        <p14:creationId xmlns:p14="http://schemas.microsoft.com/office/powerpoint/2010/main" val="3039170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32</a:t>
            </a:fld>
            <a:endParaRPr kumimoji="1" lang="zh-TW" altLang="en-US"/>
          </a:p>
        </p:txBody>
      </p:sp>
    </p:spTree>
    <p:extLst>
      <p:ext uri="{BB962C8B-B14F-4D97-AF65-F5344CB8AC3E}">
        <p14:creationId xmlns:p14="http://schemas.microsoft.com/office/powerpoint/2010/main" val="8040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然後對每個點去找最近的中心把他們分在同一群</a:t>
            </a:r>
            <a:endParaRPr lang="en-US" altLang="zh-TW" dirty="0" smtClean="0"/>
          </a:p>
          <a:p>
            <a:r>
              <a:rPr lang="zh-TW" altLang="en-US" dirty="0" smtClean="0"/>
              <a:t>找完一輪之後把重新以群個點的重心當成新的中心點</a:t>
            </a:r>
            <a:r>
              <a:rPr lang="en-US" altLang="zh-TW" dirty="0" smtClean="0"/>
              <a:t/>
            </a:r>
            <a:br>
              <a:rPr lang="en-US" altLang="zh-TW" dirty="0" smtClean="0"/>
            </a:br>
            <a:r>
              <a:rPr lang="zh-TW" altLang="en-US" dirty="0" smtClean="0"/>
              <a:t>在對每個點去找最近的中心點連在一起</a:t>
            </a:r>
            <a:r>
              <a:rPr lang="en-US" altLang="zh-TW" dirty="0" smtClean="0"/>
              <a:t/>
            </a:r>
            <a:br>
              <a:rPr lang="en-US" altLang="zh-TW" dirty="0" smtClean="0"/>
            </a:br>
            <a:r>
              <a:rPr lang="zh-TW" altLang="en-US" dirty="0" smtClean="0"/>
              <a:t>重複這些步驟直到中心點不再更新為止</a:t>
            </a:r>
            <a:endParaRPr lang="en-US" altLang="zh-TW" dirty="0" smtClean="0"/>
          </a:p>
          <a:p>
            <a:r>
              <a:rPr lang="zh-TW" altLang="en-US" dirty="0" smtClean="0"/>
              <a:t>可以看到收斂的速度還滿快的</a:t>
            </a:r>
            <a:endParaRPr lang="en-US" altLang="zh-TW" dirty="0" smtClean="0"/>
          </a:p>
          <a:p>
            <a:r>
              <a:rPr lang="zh-TW" altLang="en-US" dirty="0" smtClean="0"/>
              <a:t>但因為一開始的初始中心點是隨機選擇的，可能會導致不同的分群結果</a:t>
            </a:r>
            <a:r>
              <a:rPr lang="en-US" altLang="zh-TW" dirty="0" smtClean="0"/>
              <a:t/>
            </a:r>
            <a:br>
              <a:rPr lang="en-US" altLang="zh-TW" dirty="0" smtClean="0"/>
            </a:br>
            <a:r>
              <a:rPr lang="zh-TW" altLang="en-US" dirty="0" smtClean="0"/>
              <a:t>同樣的資料做十次</a:t>
            </a:r>
            <a:r>
              <a:rPr lang="en-US" altLang="zh-TW" dirty="0" err="1" smtClean="0"/>
              <a:t>Kmeans</a:t>
            </a:r>
            <a:r>
              <a:rPr lang="zh-TW" altLang="en-US" dirty="0" smtClean="0"/>
              <a:t>有可能十次都不一樣</a:t>
            </a:r>
            <a:r>
              <a:rPr lang="en-US" altLang="zh-TW" dirty="0" smtClean="0"/>
              <a:t/>
            </a:r>
            <a:br>
              <a:rPr lang="en-US" altLang="zh-TW" dirty="0" smtClean="0"/>
            </a:br>
            <a:r>
              <a:rPr lang="zh-TW" altLang="en-US" dirty="0" smtClean="0"/>
              <a:t>後來有些研究藉由其他的方法來決定一開始的中間點，藉此來提高分群效果以及穩定度</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5</a:t>
            </a:fld>
            <a:endParaRPr kumimoji="1" lang="zh-TW" altLang="en-US"/>
          </a:p>
        </p:txBody>
      </p:sp>
    </p:spTree>
    <p:extLst>
      <p:ext uri="{BB962C8B-B14F-4D97-AF65-F5344CB8AC3E}">
        <p14:creationId xmlns:p14="http://schemas.microsoft.com/office/powerpoint/2010/main" val="249948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另外一個常見的文件分群是階層式的分群</a:t>
            </a:r>
            <a:r>
              <a:rPr lang="en-US" altLang="zh-TW" dirty="0" smtClean="0"/>
              <a:t/>
            </a:r>
            <a:br>
              <a:rPr lang="en-US" altLang="zh-TW" dirty="0" smtClean="0"/>
            </a:br>
            <a:r>
              <a:rPr lang="en-US" altLang="zh-TW" dirty="0" smtClean="0"/>
              <a:t>Hierarchical</a:t>
            </a:r>
            <a:r>
              <a:rPr lang="zh-TW" altLang="en-US" dirty="0" smtClean="0"/>
              <a:t>有</a:t>
            </a:r>
            <a:r>
              <a:rPr lang="en-US" altLang="zh-TW" dirty="0" smtClean="0"/>
              <a:t>bottom</a:t>
            </a:r>
            <a:r>
              <a:rPr lang="en-US" altLang="zh-TW" baseline="0" dirty="0" smtClean="0"/>
              <a:t> up</a:t>
            </a:r>
            <a:r>
              <a:rPr lang="zh-TW" altLang="en-US" baseline="0" dirty="0" smtClean="0"/>
              <a:t> 慢慢</a:t>
            </a:r>
            <a:r>
              <a:rPr lang="en-US" altLang="zh-TW" baseline="0" dirty="0" smtClean="0"/>
              <a:t>merge </a:t>
            </a:r>
            <a:r>
              <a:rPr lang="zh-TW" altLang="en-US" baseline="0" dirty="0" smtClean="0"/>
              <a:t>的</a:t>
            </a:r>
            <a:r>
              <a:rPr lang="zh-TW" altLang="en-US" dirty="0" smtClean="0"/>
              <a:t>聚合式分群</a:t>
            </a:r>
            <a:endParaRPr lang="en-US" altLang="zh-TW" dirty="0" smtClean="0"/>
          </a:p>
          <a:p>
            <a:r>
              <a:rPr lang="zh-TW" altLang="en-US" dirty="0" smtClean="0"/>
              <a:t>跟</a:t>
            </a:r>
            <a:r>
              <a:rPr lang="en-US" altLang="zh-TW" dirty="0" smtClean="0"/>
              <a:t>top</a:t>
            </a:r>
            <a:r>
              <a:rPr lang="en-US" altLang="zh-TW" baseline="0" dirty="0" smtClean="0"/>
              <a:t> down</a:t>
            </a:r>
            <a:r>
              <a:rPr lang="zh-TW" altLang="en-US" baseline="0" dirty="0" smtClean="0"/>
              <a:t>慢慢切割的</a:t>
            </a:r>
            <a:r>
              <a:rPr lang="en-US" altLang="zh-TW" baseline="0" dirty="0" smtClean="0"/>
              <a:t>division clustering</a:t>
            </a:r>
          </a:p>
          <a:p>
            <a:endParaRPr lang="en-US" altLang="zh-TW" dirty="0" smtClean="0"/>
          </a:p>
          <a:p>
            <a:r>
              <a:rPr lang="zh-TW" altLang="en-US" dirty="0" smtClean="0"/>
              <a:t>點</a:t>
            </a:r>
            <a:endParaRPr lang="en-US" altLang="zh-TW" dirty="0" smtClean="0"/>
          </a:p>
          <a:p>
            <a:endParaRPr lang="en-US" altLang="zh-TW" dirty="0" smtClean="0"/>
          </a:p>
          <a:p>
            <a:r>
              <a:rPr lang="zh-TW" altLang="en-US" dirty="0" smtClean="0"/>
              <a:t>聚合式的分群一開始將每個文件視為一群</a:t>
            </a:r>
            <a:r>
              <a:rPr lang="en-US" altLang="zh-TW" dirty="0" smtClean="0"/>
              <a:t/>
            </a:r>
            <a:br>
              <a:rPr lang="en-US" altLang="zh-TW" dirty="0" smtClean="0"/>
            </a:br>
            <a:r>
              <a:rPr lang="zh-TW" altLang="en-US" dirty="0" smtClean="0"/>
              <a:t>然後從所有群中找出距離最近的兩個群合併</a:t>
            </a:r>
            <a:r>
              <a:rPr lang="en-US" altLang="zh-TW" dirty="0" smtClean="0"/>
              <a:t/>
            </a:r>
            <a:br>
              <a:rPr lang="en-US" altLang="zh-TW" dirty="0" smtClean="0"/>
            </a:br>
            <a:r>
              <a:rPr lang="zh-TW" altLang="en-US" dirty="0" smtClean="0"/>
              <a:t>重複這個步驟直到群數剩下</a:t>
            </a:r>
            <a:r>
              <a:rPr lang="en-US" altLang="zh-TW" dirty="0" smtClean="0"/>
              <a:t>N</a:t>
            </a:r>
            <a:r>
              <a:rPr lang="zh-TW" altLang="en-US" dirty="0" smtClean="0"/>
              <a:t>個</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6</a:t>
            </a:fld>
            <a:endParaRPr kumimoji="1" lang="zh-TW" altLang="en-US"/>
          </a:p>
        </p:txBody>
      </p:sp>
    </p:spTree>
    <p:extLst>
      <p:ext uri="{BB962C8B-B14F-4D97-AF65-F5344CB8AC3E}">
        <p14:creationId xmlns:p14="http://schemas.microsoft.com/office/powerpoint/2010/main" val="2154465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剛剛提到是找距離最近的兩個群</a:t>
            </a:r>
            <a:r>
              <a:rPr lang="zh-TW" altLang="en-US" dirty="0" smtClean="0"/>
              <a:t>合併</a:t>
            </a:r>
            <a:endParaRPr lang="en-US" altLang="zh-TW" dirty="0" smtClean="0"/>
          </a:p>
          <a:p>
            <a:r>
              <a:rPr lang="zh-TW" altLang="en-US" dirty="0" smtClean="0"/>
              <a:t>那群之間的距離有好幾種算法</a:t>
            </a:r>
            <a:endParaRPr lang="en-US" altLang="zh-TW" dirty="0" smtClean="0"/>
          </a:p>
          <a:p>
            <a:r>
              <a:rPr lang="zh-TW" altLang="en-US" dirty="0" smtClean="0"/>
              <a:t>這邊挑幾個常見的說明</a:t>
            </a:r>
            <a:endParaRPr lang="en-US" altLang="zh-TW" dirty="0" smtClean="0"/>
          </a:p>
          <a:p>
            <a:r>
              <a:rPr lang="zh-TW" altLang="en-US" dirty="0" smtClean="0"/>
              <a:t>群</a:t>
            </a:r>
            <a:r>
              <a:rPr lang="en-US" altLang="zh-TW" dirty="0" smtClean="0"/>
              <a:t>A</a:t>
            </a:r>
            <a:r>
              <a:rPr lang="zh-TW" altLang="en-US" dirty="0" smtClean="0"/>
              <a:t>有三個點</a:t>
            </a:r>
            <a:endParaRPr lang="en-US" altLang="zh-TW" dirty="0" smtClean="0"/>
          </a:p>
          <a:p>
            <a:r>
              <a:rPr lang="zh-TW" altLang="en-US" dirty="0" smtClean="0"/>
              <a:t>群</a:t>
            </a:r>
            <a:r>
              <a:rPr lang="en-US" altLang="zh-TW" dirty="0" smtClean="0"/>
              <a:t>B</a:t>
            </a:r>
            <a:r>
              <a:rPr lang="zh-TW" altLang="en-US" dirty="0" smtClean="0"/>
              <a:t>有兩個點</a:t>
            </a:r>
            <a:endParaRPr lang="en-US" altLang="zh-TW" dirty="0" smtClean="0"/>
          </a:p>
          <a:p>
            <a:r>
              <a:rPr lang="zh-TW" altLang="en-US" dirty="0" smtClean="0"/>
              <a:t>將不同群裡的點兩兩配對並計算距離</a:t>
            </a:r>
            <a:endParaRPr lang="en-US" altLang="zh-TW" dirty="0" smtClean="0"/>
          </a:p>
          <a:p>
            <a:r>
              <a:rPr lang="zh-TW" altLang="en-US" dirty="0" smtClean="0"/>
              <a:t>如果採用</a:t>
            </a:r>
            <a:r>
              <a:rPr lang="en-US" altLang="zh-TW" dirty="0" smtClean="0"/>
              <a:t>complete linkage</a:t>
            </a:r>
            <a:r>
              <a:rPr lang="zh-TW" altLang="en-US" dirty="0" smtClean="0"/>
              <a:t>  </a:t>
            </a:r>
            <a:r>
              <a:rPr lang="en-US" altLang="zh-TW" dirty="0" smtClean="0"/>
              <a:t>A</a:t>
            </a:r>
            <a:r>
              <a:rPr lang="zh-TW" altLang="en-US" dirty="0" smtClean="0"/>
              <a:t>跟</a:t>
            </a:r>
            <a:r>
              <a:rPr lang="en-US" altLang="zh-TW" dirty="0" smtClean="0"/>
              <a:t>B</a:t>
            </a:r>
            <a:r>
              <a:rPr lang="zh-TW" altLang="en-US" dirty="0" smtClean="0"/>
              <a:t>的距離就是從這些連線距離找最大的，也就是</a:t>
            </a:r>
            <a:r>
              <a:rPr lang="en-US" altLang="zh-TW" dirty="0" smtClean="0"/>
              <a:t>6</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single linkage</a:t>
            </a:r>
            <a:r>
              <a:rPr lang="zh-TW" altLang="en-US" dirty="0" smtClean="0"/>
              <a:t> 則是挑最小的，</a:t>
            </a:r>
            <a:r>
              <a:rPr lang="en-US" altLang="zh-TW" dirty="0" smtClean="0"/>
              <a:t>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Average linkage</a:t>
            </a:r>
            <a:r>
              <a:rPr lang="zh-TW" altLang="en-US" dirty="0" smtClean="0"/>
              <a:t>的話則是將這些距離取平均</a:t>
            </a:r>
            <a:r>
              <a:rPr lang="en-US" altLang="zh-TW" dirty="0" smtClean="0"/>
              <a:t>, 5</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Centroid linkage</a:t>
            </a:r>
            <a:r>
              <a:rPr lang="zh-TW" altLang="en-US" dirty="0" smtClean="0"/>
              <a:t>則是另外一種比較快速的算法直接取群的重心計算距離</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
            </a:r>
            <a:br>
              <a:rPr lang="en-US" altLang="zh-TW" dirty="0" smtClean="0"/>
            </a:br>
            <a:r>
              <a:rPr lang="zh-TW" altLang="en-US" dirty="0" smtClean="0"/>
              <a:t>群之間的距離計算方法有很多種變化之外</a:t>
            </a:r>
            <a:r>
              <a:rPr lang="en-US" altLang="zh-TW" dirty="0" smtClean="0"/>
              <a:t/>
            </a:r>
            <a:br>
              <a:rPr lang="en-US" altLang="zh-TW" dirty="0" smtClean="0"/>
            </a:br>
            <a:r>
              <a:rPr lang="zh-TW" altLang="en-US" dirty="0" smtClean="0"/>
              <a:t>點跟點距離的計算方法也有很多種</a:t>
            </a:r>
            <a:r>
              <a:rPr lang="en-US" altLang="zh-TW" dirty="0" smtClean="0"/>
              <a:t/>
            </a:r>
            <a:br>
              <a:rPr lang="en-US" altLang="zh-TW" dirty="0" smtClean="0"/>
            </a:br>
            <a:r>
              <a:rPr lang="zh-TW" altLang="en-US" dirty="0" smtClean="0"/>
              <a:t>除了最直覺取直線距離之外</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也有取</a:t>
            </a:r>
            <a:r>
              <a:rPr lang="en-US" altLang="zh-TW" dirty="0" smtClean="0"/>
              <a:t>cosine</a:t>
            </a:r>
            <a:r>
              <a:rPr lang="zh-TW" altLang="en-US" dirty="0" smtClean="0"/>
              <a:t>然後用一去減作為距離</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也有</a:t>
            </a:r>
            <a:r>
              <a:rPr lang="en-US" altLang="zh-TW" dirty="0" smtClean="0"/>
              <a:t>x</a:t>
            </a:r>
            <a:r>
              <a:rPr lang="zh-TW" altLang="en-US" dirty="0" smtClean="0"/>
              <a:t> </a:t>
            </a:r>
            <a:r>
              <a:rPr lang="en-US" altLang="zh-TW" dirty="0" smtClean="0"/>
              <a:t>,</a:t>
            </a:r>
            <a:r>
              <a:rPr lang="zh-TW" altLang="en-US" dirty="0" smtClean="0"/>
              <a:t> </a:t>
            </a:r>
            <a:r>
              <a:rPr lang="en-US" altLang="zh-TW" dirty="0" smtClean="0"/>
              <a:t>y</a:t>
            </a:r>
            <a:r>
              <a:rPr lang="zh-TW" altLang="en-US" dirty="0" smtClean="0"/>
              <a:t> 之間的</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7</a:t>
            </a:fld>
            <a:endParaRPr kumimoji="1" lang="zh-TW" altLang="en-US"/>
          </a:p>
        </p:txBody>
      </p:sp>
    </p:spTree>
    <p:extLst>
      <p:ext uri="{BB962C8B-B14F-4D97-AF65-F5344CB8AC3E}">
        <p14:creationId xmlns:p14="http://schemas.microsoft.com/office/powerpoint/2010/main" val="3546797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剛剛有介紹一些分群方法</a:t>
            </a:r>
            <a:r>
              <a:rPr lang="en-US" altLang="zh-TW" dirty="0" smtClean="0"/>
              <a:t/>
            </a:r>
            <a:br>
              <a:rPr lang="en-US" altLang="zh-TW" dirty="0" smtClean="0"/>
            </a:br>
            <a:r>
              <a:rPr lang="zh-TW" altLang="en-US" dirty="0" smtClean="0"/>
              <a:t>不過都是數值運算</a:t>
            </a:r>
            <a:endParaRPr lang="en-US" altLang="zh-TW" dirty="0" smtClean="0"/>
          </a:p>
          <a:p>
            <a:r>
              <a:rPr lang="zh-TW" altLang="en-US" dirty="0" smtClean="0"/>
              <a:t>要進行文件分群必須將文件轉成向量</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Tf-idf</a:t>
            </a:r>
            <a:r>
              <a:rPr lang="zh-TW" altLang="en-US" dirty="0" smtClean="0"/>
              <a:t> </a:t>
            </a:r>
            <a:r>
              <a:rPr lang="en-US" altLang="zh-TW" dirty="0" smtClean="0"/>
              <a:t>vector space</a:t>
            </a:r>
            <a:r>
              <a:rPr lang="en-US" altLang="zh-TW" baseline="0" dirty="0" smtClean="0"/>
              <a:t> model</a:t>
            </a:r>
            <a:r>
              <a:rPr lang="zh-TW" altLang="en-US" dirty="0" smtClean="0"/>
              <a:t>是一個在</a:t>
            </a:r>
            <a:r>
              <a:rPr lang="en-US" altLang="zh-TW" dirty="0" smtClean="0"/>
              <a:t>IR</a:t>
            </a:r>
            <a:r>
              <a:rPr lang="zh-TW" altLang="en-US" dirty="0" smtClean="0"/>
              <a:t>領域非常廣泛被運用的</a:t>
            </a:r>
            <a:r>
              <a:rPr lang="zh-TW" altLang="en-US" dirty="0" smtClean="0"/>
              <a:t>向量空間模型</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Tf-idf</a:t>
            </a:r>
            <a:r>
              <a:rPr lang="zh-TW" altLang="en-US" dirty="0" smtClean="0"/>
              <a:t>的核心概念是根據詞頻來定義出字詞的重要性</a:t>
            </a:r>
            <a:r>
              <a:rPr lang="en-US" altLang="zh-TW" dirty="0" smtClean="0"/>
              <a:t/>
            </a:r>
            <a:br>
              <a:rPr lang="en-US" altLang="zh-TW" dirty="0" smtClean="0"/>
            </a:br>
            <a:r>
              <a:rPr lang="zh-TW" altLang="en-US" dirty="0" smtClean="0"/>
              <a:t>字詞出現在文件越多次越重要，同時也出現在其他文件上的次數越多越不重要</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8</a:t>
            </a:fld>
            <a:endParaRPr kumimoji="1" lang="zh-TW" altLang="en-US"/>
          </a:p>
        </p:txBody>
      </p:sp>
    </p:spTree>
    <p:extLst>
      <p:ext uri="{BB962C8B-B14F-4D97-AF65-F5344CB8AC3E}">
        <p14:creationId xmlns:p14="http://schemas.microsoft.com/office/powerpoint/2010/main" val="15401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假設我們現在有三個文件</a:t>
            </a:r>
            <a:endParaRPr lang="en-US" altLang="zh-TW" dirty="0" smtClean="0"/>
          </a:p>
          <a:p>
            <a:r>
              <a:rPr lang="zh-TW" altLang="en-US" dirty="0" smtClean="0"/>
              <a:t>首先先建一個</a:t>
            </a:r>
            <a:r>
              <a:rPr lang="en-US" altLang="zh-TW" dirty="0" smtClean="0"/>
              <a:t>term document matrix</a:t>
            </a:r>
            <a:r>
              <a:rPr lang="zh-TW" altLang="en-US" dirty="0" smtClean="0"/>
              <a:t>把</a:t>
            </a:r>
            <a:r>
              <a:rPr lang="en-US" altLang="zh-TW" dirty="0" smtClean="0"/>
              <a:t>term</a:t>
            </a:r>
            <a:r>
              <a:rPr lang="en-US" altLang="zh-TW" baseline="0" dirty="0" smtClean="0"/>
              <a:t> frequency</a:t>
            </a:r>
            <a:r>
              <a:rPr lang="zh-TW" altLang="en-US" baseline="0" dirty="0" smtClean="0"/>
              <a:t>填上去</a:t>
            </a:r>
            <a:r>
              <a:rPr lang="en-US" altLang="zh-TW" baseline="0" dirty="0" smtClean="0"/>
              <a:t/>
            </a:r>
            <a:br>
              <a:rPr lang="en-US" altLang="zh-TW" baseline="0" dirty="0" smtClean="0"/>
            </a:br>
            <a:r>
              <a:rPr lang="en-US" altLang="zh-TW" baseline="0" dirty="0" smtClean="0"/>
              <a:t>(</a:t>
            </a:r>
            <a:r>
              <a:rPr lang="zh-TW" altLang="en-US" baseline="0" dirty="0" smtClean="0"/>
              <a:t>點</a:t>
            </a:r>
            <a:endParaRPr lang="en-US" altLang="zh-TW" baseline="0" dirty="0" smtClean="0"/>
          </a:p>
          <a:p>
            <a:r>
              <a:rPr lang="zh-TW" altLang="en-US" dirty="0" smtClean="0"/>
              <a:t>然後正規化</a:t>
            </a:r>
            <a:endParaRPr lang="en-US" altLang="zh-TW" dirty="0" smtClean="0"/>
          </a:p>
          <a:p>
            <a:r>
              <a:rPr lang="en-US" altLang="zh-TW" dirty="0" smtClean="0"/>
              <a:t>(</a:t>
            </a:r>
            <a:r>
              <a:rPr lang="zh-TW" altLang="en-US" dirty="0" smtClean="0"/>
              <a:t>點</a:t>
            </a:r>
            <a:endParaRPr lang="en-US" altLang="zh-TW" dirty="0" smtClean="0"/>
          </a:p>
          <a:p>
            <a:r>
              <a:rPr lang="zh-TW" altLang="en-US" dirty="0" smtClean="0"/>
              <a:t>接下來計算</a:t>
            </a:r>
            <a:r>
              <a:rPr lang="en-US" altLang="zh-TW" dirty="0" err="1" smtClean="0"/>
              <a:t>idf</a:t>
            </a:r>
            <a:endParaRPr lang="en-US" altLang="zh-TW" dirty="0" smtClean="0"/>
          </a:p>
          <a:p>
            <a:r>
              <a:rPr lang="en-US" altLang="zh-TW" dirty="0" smtClean="0"/>
              <a:t>(</a:t>
            </a:r>
            <a:r>
              <a:rPr lang="zh-TW" altLang="en-US" dirty="0" smtClean="0"/>
              <a:t>點</a:t>
            </a:r>
            <a:endParaRPr lang="en-US" altLang="zh-TW" dirty="0" smtClean="0"/>
          </a:p>
          <a:p>
            <a:r>
              <a:rPr lang="zh-TW" altLang="en-US" dirty="0" smtClean="0"/>
              <a:t>把對應的</a:t>
            </a:r>
            <a:r>
              <a:rPr lang="en-US" altLang="zh-TW" dirty="0" err="1" smtClean="0"/>
              <a:t>idf</a:t>
            </a:r>
            <a:r>
              <a:rPr lang="zh-TW" altLang="en-US" dirty="0" smtClean="0"/>
              <a:t>乘上去</a:t>
            </a:r>
            <a:endParaRPr lang="en-US" altLang="zh-TW" dirty="0" smtClean="0"/>
          </a:p>
          <a:p>
            <a:r>
              <a:rPr lang="zh-TW" altLang="en-US" dirty="0" smtClean="0"/>
              <a:t>如此一來可以得到文件的對應向量了</a:t>
            </a:r>
            <a:endParaRPr lang="en-US" altLang="zh-TW" dirty="0" smtClean="0"/>
          </a:p>
          <a:p>
            <a:r>
              <a:rPr lang="zh-TW" altLang="en-US" dirty="0" smtClean="0"/>
              <a:t>接下來把可以利用這些向量來算</a:t>
            </a:r>
            <a:r>
              <a:rPr lang="en-US" altLang="zh-TW" dirty="0" smtClean="0"/>
              <a:t>cosine</a:t>
            </a:r>
            <a:r>
              <a:rPr lang="en-US" altLang="zh-TW" baseline="0" dirty="0" smtClean="0"/>
              <a:t> </a:t>
            </a:r>
            <a:r>
              <a:rPr lang="zh-TW" altLang="en-US" baseline="0" dirty="0" smtClean="0"/>
              <a:t>文件相似度</a:t>
            </a:r>
            <a:endParaRPr lang="en-US" altLang="zh-TW" baseline="0" dirty="0" smtClean="0"/>
          </a:p>
          <a:p>
            <a:endParaRPr lang="en-US" altLang="zh-TW" dirty="0" smtClean="0"/>
          </a:p>
          <a:p>
            <a:r>
              <a:rPr lang="zh-TW" altLang="en-US" dirty="0" smtClean="0"/>
              <a:t>這樣的方法雖然有一定的效果</a:t>
            </a:r>
            <a:r>
              <a:rPr lang="en-US" altLang="zh-TW" dirty="0" smtClean="0"/>
              <a:t/>
            </a:r>
            <a:br>
              <a:rPr lang="en-US" altLang="zh-TW" dirty="0" smtClean="0"/>
            </a:br>
            <a:r>
              <a:rPr lang="zh-TW" altLang="en-US" dirty="0" smtClean="0"/>
              <a:t>不過也有一些缺點</a:t>
            </a:r>
            <a:r>
              <a:rPr lang="en-US" altLang="zh-TW" dirty="0" smtClean="0"/>
              <a:t/>
            </a:r>
            <a:br>
              <a:rPr lang="en-US" altLang="zh-TW" dirty="0" smtClean="0"/>
            </a:br>
            <a:r>
              <a:rPr lang="zh-TW" altLang="en-US" dirty="0" smtClean="0"/>
              <a:t>例如可以想像當文件量大的時候</a:t>
            </a:r>
            <a:r>
              <a:rPr lang="en-US" altLang="zh-TW" dirty="0" smtClean="0"/>
              <a:t>term</a:t>
            </a:r>
            <a:r>
              <a:rPr lang="zh-TW" altLang="en-US" dirty="0" smtClean="0"/>
              <a:t>的個數也會暴增，向量太長會增加計算量</a:t>
            </a:r>
            <a:endParaRPr lang="en-US" altLang="zh-TW" dirty="0" smtClean="0"/>
          </a:p>
          <a:p>
            <a:r>
              <a:rPr lang="zh-TW" altLang="en-US" dirty="0" smtClean="0"/>
              <a:t>另外一個缺點是字詞的比對是需要完全相同的，</a:t>
            </a:r>
            <a:r>
              <a:rPr lang="en-US" altLang="zh-TW" dirty="0" smtClean="0"/>
              <a:t>hi, hello</a:t>
            </a:r>
            <a:r>
              <a:rPr lang="zh-TW" altLang="en-US" dirty="0" smtClean="0"/>
              <a:t>這些近似詞也會認為是不同的</a:t>
            </a:r>
            <a:r>
              <a:rPr lang="en-US" altLang="zh-TW" dirty="0" smtClean="0"/>
              <a:t>term</a:t>
            </a:r>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9</a:t>
            </a:fld>
            <a:endParaRPr kumimoji="1" lang="zh-TW" altLang="en-US"/>
          </a:p>
        </p:txBody>
      </p:sp>
    </p:spTree>
    <p:extLst>
      <p:ext uri="{BB962C8B-B14F-4D97-AF65-F5344CB8AC3E}">
        <p14:creationId xmlns:p14="http://schemas.microsoft.com/office/powerpoint/2010/main" val="1498854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2013</a:t>
            </a:r>
            <a:r>
              <a:rPr lang="zh-TW" altLang="en-US" dirty="0" smtClean="0"/>
              <a:t>年</a:t>
            </a:r>
            <a:r>
              <a:rPr lang="en-US" altLang="zh-TW" dirty="0" smtClean="0"/>
              <a:t>google</a:t>
            </a:r>
            <a:r>
              <a:rPr lang="zh-TW" altLang="en-US" dirty="0" smtClean="0"/>
              <a:t>釋出了一系列的深度學習專案，其中</a:t>
            </a:r>
            <a:r>
              <a:rPr lang="en-US" altLang="zh-TW" dirty="0" smtClean="0"/>
              <a:t>word2vec</a:t>
            </a:r>
            <a:r>
              <a:rPr lang="zh-TW" altLang="en-US" dirty="0" smtClean="0"/>
              <a:t>所提出的新觀念被認為有助於改善傳統</a:t>
            </a:r>
            <a:r>
              <a:rPr lang="en-US" altLang="zh-TW" dirty="0" smtClean="0"/>
              <a:t>tf-idf vector space</a:t>
            </a:r>
            <a:r>
              <a:rPr lang="zh-TW" altLang="en-US" dirty="0" smtClean="0"/>
              <a:t>的一些缺點。</a:t>
            </a:r>
            <a:r>
              <a:rPr lang="en-US" altLang="zh-TW" dirty="0" smtClean="0"/>
              <a:t>Word2vec</a:t>
            </a:r>
            <a:r>
              <a:rPr lang="zh-TW" altLang="en-US" dirty="0" smtClean="0"/>
              <a:t>藉由類神經網路的學習，能夠將字詞轉成具有語意及語法意義而且長度固定的向量。而這些向量會具有一些特殊的線性關係，像是</a:t>
            </a:r>
            <a:r>
              <a:rPr lang="en-US" altLang="zh-TW" dirty="0" smtClean="0"/>
              <a:t>kings-king</a:t>
            </a:r>
            <a:r>
              <a:rPr lang="en-US" altLang="zh-TW" baseline="0" dirty="0" smtClean="0"/>
              <a:t> </a:t>
            </a:r>
            <a:r>
              <a:rPr lang="zh-TW" altLang="en-US" baseline="0" dirty="0" smtClean="0"/>
              <a:t>接近等於</a:t>
            </a:r>
            <a:r>
              <a:rPr lang="en-US" altLang="zh-TW" baseline="0" dirty="0" smtClean="0"/>
              <a:t>queens – queen, </a:t>
            </a:r>
            <a:r>
              <a:rPr lang="zh-TW" altLang="en-US" baseline="0" dirty="0" smtClean="0"/>
              <a:t>可以看出藍色線是複數的關係</a:t>
            </a:r>
            <a:r>
              <a:rPr lang="en-US" altLang="zh-TW" baseline="0" dirty="0" smtClean="0"/>
              <a:t>, man</a:t>
            </a:r>
            <a:r>
              <a:rPr lang="zh-TW" altLang="en-US" baseline="0" dirty="0" smtClean="0"/>
              <a:t> 加上複數的藍色向量就會變成複數的</a:t>
            </a:r>
            <a:r>
              <a:rPr lang="en-US" altLang="zh-TW" baseline="0" dirty="0" smtClean="0"/>
              <a:t>men</a:t>
            </a:r>
            <a:r>
              <a:rPr lang="zh-TW" altLang="en-US" baseline="0" dirty="0" smtClean="0"/>
              <a:t>。相同的</a:t>
            </a:r>
            <a:r>
              <a:rPr lang="en-US" altLang="zh-TW" baseline="0" dirty="0" smtClean="0"/>
              <a:t>woman-man</a:t>
            </a:r>
            <a:r>
              <a:rPr lang="zh-TW" altLang="en-US" baseline="0" dirty="0" smtClean="0"/>
              <a:t>這個橘色向量代表性別的關係。</a:t>
            </a:r>
            <a:r>
              <a:rPr lang="en-US" altLang="zh-TW" baseline="0" dirty="0" smtClean="0"/>
              <a:t>King</a:t>
            </a:r>
            <a:r>
              <a:rPr lang="zh-TW" altLang="en-US" baseline="0" dirty="0" smtClean="0"/>
              <a:t>加上橘色向量會變成</a:t>
            </a:r>
            <a:r>
              <a:rPr lang="en-US" altLang="zh-TW" baseline="0" dirty="0" smtClean="0"/>
              <a:t>queen</a:t>
            </a:r>
            <a:r>
              <a:rPr lang="zh-TW" altLang="en-US" baseline="0" dirty="0" smtClean="0"/>
              <a:t>。</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10</a:t>
            </a:fld>
            <a:endParaRPr kumimoji="1" lang="zh-TW" altLang="en-US"/>
          </a:p>
        </p:txBody>
      </p:sp>
    </p:spTree>
    <p:extLst>
      <p:ext uri="{BB962C8B-B14F-4D97-AF65-F5344CB8AC3E}">
        <p14:creationId xmlns:p14="http://schemas.microsoft.com/office/powerpoint/2010/main" val="2690454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2016/7/5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883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2016/7/5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4355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2016/7/5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930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2016/7/5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13976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2016/7/5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90482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2016/7/5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02170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7D37549-EB1B-4775-A7CD-5FCE3CE0385F}" type="datetimeFigureOut">
              <a:rPr lang="zh-TW" altLang="en-US" smtClean="0"/>
              <a:t>2016/7/5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5129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7D37549-EB1B-4775-A7CD-5FCE3CE0385F}" type="datetimeFigureOut">
              <a:rPr lang="zh-TW" altLang="en-US" smtClean="0"/>
              <a:t>2016/7/5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87210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7D37549-EB1B-4775-A7CD-5FCE3CE0385F}" type="datetimeFigureOut">
              <a:rPr lang="zh-TW" altLang="en-US" smtClean="0"/>
              <a:t>2016/7/5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6465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2016/7/5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6852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2016/7/5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02739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7549-EB1B-4775-A7CD-5FCE3CE0385F}" type="datetimeFigureOut">
              <a:rPr lang="zh-TW" altLang="en-US" smtClean="0"/>
              <a:t>2016/7/5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7635886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chart" Target="../charts/char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chart" Target="../charts/chart11.xml"/></Relationships>
</file>

<file path=ppt/slides/_rels/slide3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400" dirty="0"/>
              <a:t>Popular Topic Detection based on </a:t>
            </a:r>
            <a:br>
              <a:rPr lang="en-US" altLang="zh-TW" sz="4400" dirty="0"/>
            </a:br>
            <a:r>
              <a:rPr lang="en-US" altLang="zh-TW" sz="4400" dirty="0"/>
              <a:t>Vector Representation of </a:t>
            </a:r>
            <a:r>
              <a:rPr lang="en-US" altLang="zh-TW" sz="4400" dirty="0" smtClean="0"/>
              <a:t>Words</a:t>
            </a:r>
            <a:endParaRPr lang="zh-TW" altLang="en-US" sz="4400" dirty="0"/>
          </a:p>
        </p:txBody>
      </p:sp>
      <p:sp>
        <p:nvSpPr>
          <p:cNvPr id="3" name="副標題 2"/>
          <p:cNvSpPr>
            <a:spLocks noGrp="1"/>
          </p:cNvSpPr>
          <p:nvPr>
            <p:ph type="subTitle" idx="1"/>
          </p:nvPr>
        </p:nvSpPr>
        <p:spPr/>
        <p:txBody>
          <a:bodyPr>
            <a:noAutofit/>
          </a:bodyPr>
          <a:lstStyle/>
          <a:p>
            <a:endParaRPr lang="en-US" altLang="zh-TW" sz="4000" dirty="0" smtClean="0"/>
          </a:p>
          <a:p>
            <a:r>
              <a:rPr lang="zh-TW" altLang="en-US" sz="4000" dirty="0" smtClean="0"/>
              <a:t>基於</a:t>
            </a:r>
            <a:r>
              <a:rPr lang="en-US" altLang="zh-TW" sz="4000" dirty="0"/>
              <a:t>Word2Vec</a:t>
            </a:r>
            <a:r>
              <a:rPr lang="zh-TW" altLang="en-US" sz="4000" dirty="0" smtClean="0"/>
              <a:t>之熱門</a:t>
            </a:r>
            <a:r>
              <a:rPr lang="zh-TW" altLang="en-US" sz="4000" dirty="0"/>
              <a:t>主題偵測</a:t>
            </a:r>
          </a:p>
        </p:txBody>
      </p:sp>
    </p:spTree>
    <p:extLst>
      <p:ext uri="{BB962C8B-B14F-4D97-AF65-F5344CB8AC3E}">
        <p14:creationId xmlns:p14="http://schemas.microsoft.com/office/powerpoint/2010/main" val="96323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Word2Vec</a:t>
            </a:r>
            <a:endParaRPr lang="zh-TW" altLang="en-US" dirty="0"/>
          </a:p>
        </p:txBody>
      </p:sp>
      <p:sp>
        <p:nvSpPr>
          <p:cNvPr id="3" name="內容版面配置區 2"/>
          <p:cNvSpPr>
            <a:spLocks noGrp="1"/>
          </p:cNvSpPr>
          <p:nvPr>
            <p:ph sz="half" idx="1"/>
          </p:nvPr>
        </p:nvSpPr>
        <p:spPr/>
        <p:txBody>
          <a:bodyPr/>
          <a:lstStyle/>
          <a:p>
            <a:r>
              <a:rPr lang="en-US" altLang="zh-TW" dirty="0" smtClean="0"/>
              <a:t>Semantic</a:t>
            </a:r>
            <a:r>
              <a:rPr lang="zh-TW" altLang="en-US" dirty="0" smtClean="0"/>
              <a:t> </a:t>
            </a:r>
            <a:r>
              <a:rPr lang="en-US" altLang="zh-TW" dirty="0"/>
              <a:t>relationships</a:t>
            </a:r>
            <a:endParaRPr lang="en-US" altLang="zh-TW" dirty="0" smtClean="0"/>
          </a:p>
          <a:p>
            <a:pPr lvl="1"/>
            <a:r>
              <a:rPr lang="en-US" altLang="zh-TW" dirty="0" smtClean="0"/>
              <a:t>Vector(France</a:t>
            </a:r>
            <a:r>
              <a:rPr lang="en-US" altLang="zh-TW" dirty="0"/>
              <a:t>) ≈ Vector(Italy</a:t>
            </a:r>
            <a:r>
              <a:rPr lang="en-US" altLang="zh-TW" dirty="0" smtClean="0"/>
              <a:t>)</a:t>
            </a:r>
          </a:p>
          <a:p>
            <a:r>
              <a:rPr lang="en-US" altLang="zh-TW" dirty="0" smtClean="0"/>
              <a:t>Syntactic</a:t>
            </a:r>
            <a:r>
              <a:rPr lang="zh-TW" altLang="en-US" dirty="0" smtClean="0"/>
              <a:t> </a:t>
            </a:r>
            <a:r>
              <a:rPr lang="en-US" altLang="zh-TW" dirty="0" smtClean="0"/>
              <a:t>relationships</a:t>
            </a:r>
            <a:endParaRPr lang="zh-TW" altLang="en-US" dirty="0"/>
          </a:p>
          <a:p>
            <a:pPr lvl="1"/>
            <a:r>
              <a:rPr lang="en-US" altLang="zh-TW" dirty="0" smtClean="0"/>
              <a:t>Vector(big)≈Vector(bigger)</a:t>
            </a:r>
          </a:p>
        </p:txBody>
      </p:sp>
      <p:cxnSp>
        <p:nvCxnSpPr>
          <p:cNvPr id="14" name="直線單箭頭接點 13"/>
          <p:cNvCxnSpPr/>
          <p:nvPr/>
        </p:nvCxnSpPr>
        <p:spPr>
          <a:xfrm flipH="1" flipV="1">
            <a:off x="8498397" y="2463072"/>
            <a:ext cx="1105069" cy="609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文字方塊 16"/>
          <p:cNvSpPr txBox="1"/>
          <p:nvPr/>
        </p:nvSpPr>
        <p:spPr>
          <a:xfrm>
            <a:off x="9603466" y="3101926"/>
            <a:ext cx="572593" cy="369332"/>
          </a:xfrm>
          <a:prstGeom prst="rect">
            <a:avLst/>
          </a:prstGeom>
          <a:noFill/>
        </p:spPr>
        <p:txBody>
          <a:bodyPr wrap="none" rtlCol="0">
            <a:spAutoFit/>
          </a:bodyPr>
          <a:lstStyle/>
          <a:p>
            <a:r>
              <a:rPr lang="en-US" altLang="zh-TW" dirty="0" smtClean="0"/>
              <a:t>king</a:t>
            </a:r>
            <a:endParaRPr lang="zh-TW" altLang="en-US" dirty="0"/>
          </a:p>
        </p:txBody>
      </p:sp>
      <p:sp>
        <p:nvSpPr>
          <p:cNvPr id="18" name="文字方塊 17"/>
          <p:cNvSpPr txBox="1"/>
          <p:nvPr/>
        </p:nvSpPr>
        <p:spPr>
          <a:xfrm>
            <a:off x="7825361" y="2093740"/>
            <a:ext cx="662361" cy="369332"/>
          </a:xfrm>
          <a:prstGeom prst="rect">
            <a:avLst/>
          </a:prstGeom>
          <a:noFill/>
        </p:spPr>
        <p:txBody>
          <a:bodyPr wrap="none" rtlCol="0">
            <a:spAutoFit/>
          </a:bodyPr>
          <a:lstStyle/>
          <a:p>
            <a:r>
              <a:rPr lang="en-US" altLang="zh-TW" dirty="0" smtClean="0"/>
              <a:t>kings</a:t>
            </a:r>
            <a:endParaRPr lang="zh-TW" altLang="en-US" dirty="0"/>
          </a:p>
        </p:txBody>
      </p:sp>
      <p:sp>
        <p:nvSpPr>
          <p:cNvPr id="20" name="文字方塊 19"/>
          <p:cNvSpPr txBox="1"/>
          <p:nvPr/>
        </p:nvSpPr>
        <p:spPr>
          <a:xfrm>
            <a:off x="10698747" y="1776812"/>
            <a:ext cx="780983" cy="369332"/>
          </a:xfrm>
          <a:prstGeom prst="rect">
            <a:avLst/>
          </a:prstGeom>
          <a:noFill/>
        </p:spPr>
        <p:txBody>
          <a:bodyPr wrap="none" rtlCol="0">
            <a:spAutoFit/>
          </a:bodyPr>
          <a:lstStyle/>
          <a:p>
            <a:r>
              <a:rPr lang="en-US" altLang="zh-TW" dirty="0" smtClean="0"/>
              <a:t>queen</a:t>
            </a:r>
            <a:endParaRPr lang="zh-TW" altLang="en-US" dirty="0"/>
          </a:p>
        </p:txBody>
      </p:sp>
      <p:sp>
        <p:nvSpPr>
          <p:cNvPr id="21" name="文字方塊 20"/>
          <p:cNvSpPr txBox="1"/>
          <p:nvPr/>
        </p:nvSpPr>
        <p:spPr>
          <a:xfrm>
            <a:off x="8487722" y="738828"/>
            <a:ext cx="870751" cy="369332"/>
          </a:xfrm>
          <a:prstGeom prst="rect">
            <a:avLst/>
          </a:prstGeom>
          <a:noFill/>
        </p:spPr>
        <p:txBody>
          <a:bodyPr wrap="none" rtlCol="0">
            <a:spAutoFit/>
          </a:bodyPr>
          <a:lstStyle/>
          <a:p>
            <a:r>
              <a:rPr lang="en-US" altLang="zh-TW" dirty="0" smtClean="0"/>
              <a:t>queens</a:t>
            </a:r>
            <a:endParaRPr lang="zh-TW" altLang="en-US" dirty="0"/>
          </a:p>
        </p:txBody>
      </p:sp>
      <p:cxnSp>
        <p:nvCxnSpPr>
          <p:cNvPr id="23" name="直線單箭頭接點 22"/>
          <p:cNvCxnSpPr/>
          <p:nvPr/>
        </p:nvCxnSpPr>
        <p:spPr>
          <a:xfrm flipV="1">
            <a:off x="10039150" y="2189312"/>
            <a:ext cx="728670" cy="8635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直線單箭頭接點 25"/>
          <p:cNvCxnSpPr/>
          <p:nvPr/>
        </p:nvCxnSpPr>
        <p:spPr>
          <a:xfrm flipH="1" flipV="1">
            <a:off x="9441278" y="1161176"/>
            <a:ext cx="1105069" cy="609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直線單箭頭接點 33"/>
          <p:cNvCxnSpPr/>
          <p:nvPr/>
        </p:nvCxnSpPr>
        <p:spPr>
          <a:xfrm flipH="1" flipV="1">
            <a:off x="7205125" y="5569456"/>
            <a:ext cx="1105069" cy="609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5" name="文字方塊 34"/>
          <p:cNvSpPr txBox="1"/>
          <p:nvPr/>
        </p:nvSpPr>
        <p:spPr>
          <a:xfrm>
            <a:off x="8310194" y="6208310"/>
            <a:ext cx="601447" cy="369332"/>
          </a:xfrm>
          <a:prstGeom prst="rect">
            <a:avLst/>
          </a:prstGeom>
          <a:noFill/>
        </p:spPr>
        <p:txBody>
          <a:bodyPr wrap="none" rtlCol="0">
            <a:spAutoFit/>
          </a:bodyPr>
          <a:lstStyle/>
          <a:p>
            <a:r>
              <a:rPr lang="en-US" altLang="zh-TW" dirty="0" smtClean="0"/>
              <a:t>man</a:t>
            </a:r>
            <a:endParaRPr lang="zh-TW" altLang="en-US" dirty="0"/>
          </a:p>
        </p:txBody>
      </p:sp>
      <p:sp>
        <p:nvSpPr>
          <p:cNvPr id="36" name="文字方塊 35"/>
          <p:cNvSpPr txBox="1"/>
          <p:nvPr/>
        </p:nvSpPr>
        <p:spPr>
          <a:xfrm>
            <a:off x="6532089" y="5200124"/>
            <a:ext cx="606256" cy="369332"/>
          </a:xfrm>
          <a:prstGeom prst="rect">
            <a:avLst/>
          </a:prstGeom>
          <a:noFill/>
        </p:spPr>
        <p:txBody>
          <a:bodyPr wrap="none" rtlCol="0">
            <a:spAutoFit/>
          </a:bodyPr>
          <a:lstStyle/>
          <a:p>
            <a:r>
              <a:rPr lang="en-US" altLang="zh-TW" dirty="0" smtClean="0"/>
              <a:t>men</a:t>
            </a:r>
            <a:endParaRPr lang="zh-TW" altLang="en-US" dirty="0"/>
          </a:p>
        </p:txBody>
      </p:sp>
      <p:sp>
        <p:nvSpPr>
          <p:cNvPr id="37" name="文字方塊 36"/>
          <p:cNvSpPr txBox="1"/>
          <p:nvPr/>
        </p:nvSpPr>
        <p:spPr>
          <a:xfrm>
            <a:off x="9405475" y="4883196"/>
            <a:ext cx="886268" cy="369332"/>
          </a:xfrm>
          <a:prstGeom prst="rect">
            <a:avLst/>
          </a:prstGeom>
          <a:noFill/>
        </p:spPr>
        <p:txBody>
          <a:bodyPr wrap="none" rtlCol="0">
            <a:spAutoFit/>
          </a:bodyPr>
          <a:lstStyle/>
          <a:p>
            <a:r>
              <a:rPr lang="en-US" altLang="zh-TW" dirty="0" smtClean="0"/>
              <a:t>woman</a:t>
            </a:r>
            <a:endParaRPr lang="zh-TW" altLang="en-US" dirty="0"/>
          </a:p>
        </p:txBody>
      </p:sp>
      <p:sp>
        <p:nvSpPr>
          <p:cNvPr id="38" name="文字方塊 37"/>
          <p:cNvSpPr txBox="1"/>
          <p:nvPr/>
        </p:nvSpPr>
        <p:spPr>
          <a:xfrm>
            <a:off x="7194450" y="3845212"/>
            <a:ext cx="891078" cy="369332"/>
          </a:xfrm>
          <a:prstGeom prst="rect">
            <a:avLst/>
          </a:prstGeom>
          <a:noFill/>
        </p:spPr>
        <p:txBody>
          <a:bodyPr wrap="none" rtlCol="0">
            <a:spAutoFit/>
          </a:bodyPr>
          <a:lstStyle/>
          <a:p>
            <a:r>
              <a:rPr lang="en-US" altLang="zh-TW" dirty="0"/>
              <a:t>w</a:t>
            </a:r>
            <a:r>
              <a:rPr lang="en-US" altLang="zh-TW" dirty="0" smtClean="0"/>
              <a:t>omen</a:t>
            </a:r>
            <a:endParaRPr lang="zh-TW" altLang="en-US" dirty="0"/>
          </a:p>
        </p:txBody>
      </p:sp>
      <p:cxnSp>
        <p:nvCxnSpPr>
          <p:cNvPr id="39" name="直線單箭頭接點 38"/>
          <p:cNvCxnSpPr/>
          <p:nvPr/>
        </p:nvCxnSpPr>
        <p:spPr>
          <a:xfrm flipV="1">
            <a:off x="8745878" y="5295696"/>
            <a:ext cx="728670" cy="8635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直線單箭頭接點 39"/>
          <p:cNvCxnSpPr/>
          <p:nvPr/>
        </p:nvCxnSpPr>
        <p:spPr>
          <a:xfrm flipH="1" flipV="1">
            <a:off x="8148006" y="4267560"/>
            <a:ext cx="1105069" cy="609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6111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0025" y="1825625"/>
            <a:ext cx="6971950" cy="4351338"/>
          </a:xfrm>
        </p:spPr>
      </p:pic>
    </p:spTree>
    <p:extLst>
      <p:ext uri="{BB962C8B-B14F-4D97-AF65-F5344CB8AC3E}">
        <p14:creationId xmlns:p14="http://schemas.microsoft.com/office/powerpoint/2010/main" val="2403305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pic>
        <p:nvPicPr>
          <p:cNvPr id="6" name="內容版面配置區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772082"/>
            <a:ext cx="10515600" cy="2458424"/>
          </a:xfrm>
          <a:prstGeom prst="rect">
            <a:avLst/>
          </a:prstGeom>
        </p:spPr>
      </p:pic>
    </p:spTree>
    <p:extLst>
      <p:ext uri="{BB962C8B-B14F-4D97-AF65-F5344CB8AC3E}">
        <p14:creationId xmlns:p14="http://schemas.microsoft.com/office/powerpoint/2010/main" val="919189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a:t>
            </a:r>
            <a:r>
              <a:rPr lang="en-US" altLang="zh-TW" dirty="0" smtClean="0"/>
              <a:t>Model</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584200090"/>
              </p:ext>
            </p:extLst>
          </p:nvPr>
        </p:nvGraphicFramePr>
        <p:xfrm>
          <a:off x="838200" y="1825625"/>
          <a:ext cx="10515600" cy="2455944"/>
        </p:xfrm>
        <a:graphic>
          <a:graphicData uri="http://schemas.openxmlformats.org/drawingml/2006/table">
            <a:tbl>
              <a:tblPr firstRow="1" bandRow="1">
                <a:tableStyleId>{5C22544A-7EE6-4342-B048-85BDC9FD1C3A}</a:tableStyleId>
              </a:tblPr>
              <a:tblGrid>
                <a:gridCol w="3505200"/>
                <a:gridCol w="3505200"/>
                <a:gridCol w="3505200"/>
              </a:tblGrid>
              <a:tr h="613986">
                <a:tc>
                  <a:txBody>
                    <a:bodyPr/>
                    <a:lstStyle/>
                    <a:p>
                      <a:pPr algn="ctr"/>
                      <a:endParaRPr lang="zh-TW" altLang="en-US" dirty="0"/>
                    </a:p>
                  </a:txBody>
                  <a:tcPr anchor="ctr"/>
                </a:tc>
                <a:tc>
                  <a:txBody>
                    <a:bodyPr/>
                    <a:lstStyle/>
                    <a:p>
                      <a:pPr algn="ctr"/>
                      <a:r>
                        <a:rPr lang="en-US" altLang="zh-TW" dirty="0" smtClean="0"/>
                        <a:t>CBOW</a:t>
                      </a:r>
                      <a:endParaRPr lang="zh-TW" altLang="en-US" dirty="0"/>
                    </a:p>
                  </a:txBody>
                  <a:tcPr anchor="ctr"/>
                </a:tc>
                <a:tc>
                  <a:txBody>
                    <a:bodyPr/>
                    <a:lstStyle/>
                    <a:p>
                      <a:pPr algn="ctr"/>
                      <a:r>
                        <a:rPr lang="en-US" altLang="zh-TW" dirty="0" smtClean="0"/>
                        <a:t>SKIP-GRAM</a:t>
                      </a:r>
                      <a:endParaRPr lang="zh-TW" altLang="en-US" dirty="0"/>
                    </a:p>
                  </a:txBody>
                  <a:tcPr anchor="ctr"/>
                </a:tc>
              </a:tr>
              <a:tr h="613986">
                <a:tc>
                  <a:txBody>
                    <a:bodyPr/>
                    <a:lstStyle/>
                    <a:p>
                      <a:pPr algn="ctr"/>
                      <a:r>
                        <a:rPr lang="en-US" altLang="zh-TW" dirty="0" smtClean="0"/>
                        <a:t>Training</a:t>
                      </a:r>
                      <a:r>
                        <a:rPr lang="en-US" altLang="zh-TW" baseline="0" dirty="0" smtClean="0"/>
                        <a:t> time</a:t>
                      </a:r>
                      <a:endParaRPr lang="zh-TW" altLang="en-US" dirty="0"/>
                    </a:p>
                  </a:txBody>
                  <a:tcPr anchor="ctr"/>
                </a:tc>
                <a:tc>
                  <a:txBody>
                    <a:bodyPr/>
                    <a:lstStyle/>
                    <a:p>
                      <a:pPr algn="ctr"/>
                      <a:r>
                        <a:rPr lang="en-US" altLang="zh-TW" dirty="0" smtClean="0">
                          <a:solidFill>
                            <a:srgbClr val="FF0000"/>
                          </a:solidFill>
                        </a:rPr>
                        <a:t>Less</a:t>
                      </a:r>
                      <a:endParaRPr lang="zh-TW" altLang="en-US" dirty="0">
                        <a:solidFill>
                          <a:srgbClr val="FF0000"/>
                        </a:solidFill>
                      </a:endParaRPr>
                    </a:p>
                  </a:txBody>
                  <a:tcPr anchor="ctr"/>
                </a:tc>
                <a:tc>
                  <a:txBody>
                    <a:bodyPr/>
                    <a:lstStyle/>
                    <a:p>
                      <a:pPr algn="ctr"/>
                      <a:r>
                        <a:rPr lang="en-US" altLang="zh-TW" dirty="0" smtClean="0">
                          <a:solidFill>
                            <a:schemeClr val="tx1"/>
                          </a:solidFill>
                        </a:rPr>
                        <a:t>N times longer than CBOW</a:t>
                      </a:r>
                      <a:endParaRPr lang="zh-TW" altLang="en-US" dirty="0">
                        <a:solidFill>
                          <a:schemeClr val="tx1"/>
                        </a:solidFill>
                      </a:endParaRPr>
                    </a:p>
                  </a:txBody>
                  <a:tcPr anchor="ctr"/>
                </a:tc>
              </a:tr>
              <a:tr h="613986">
                <a:tc>
                  <a:txBody>
                    <a:bodyPr/>
                    <a:lstStyle/>
                    <a:p>
                      <a:pPr algn="ctr"/>
                      <a:r>
                        <a:rPr lang="en-US" altLang="zh-TW" dirty="0" smtClean="0"/>
                        <a:t>Semantic</a:t>
                      </a:r>
                      <a:r>
                        <a:rPr lang="zh-TW" altLang="en-US" dirty="0" smtClean="0"/>
                        <a:t> </a:t>
                      </a:r>
                      <a:r>
                        <a:rPr lang="en-US" altLang="zh-TW" dirty="0" smtClean="0"/>
                        <a:t>relationship</a:t>
                      </a:r>
                      <a:endParaRPr lang="zh-TW" altLang="en-US" dirty="0" smtClean="0"/>
                    </a:p>
                  </a:txBody>
                  <a:tcPr anchor="ctr"/>
                </a:tc>
                <a:tc>
                  <a:txBody>
                    <a:bodyPr/>
                    <a:lstStyle/>
                    <a:p>
                      <a:pPr algn="ctr"/>
                      <a:r>
                        <a:rPr lang="en-US" altLang="zh-TW" dirty="0" smtClean="0">
                          <a:solidFill>
                            <a:srgbClr val="FF0000"/>
                          </a:solidFill>
                        </a:rPr>
                        <a:t>Better</a:t>
                      </a:r>
                      <a:endParaRPr lang="zh-TW" altLang="en-US" dirty="0">
                        <a:solidFill>
                          <a:srgbClr val="FF0000"/>
                        </a:solidFill>
                      </a:endParaRPr>
                    </a:p>
                  </a:txBody>
                  <a:tcPr anchor="ctr"/>
                </a:tc>
                <a:tc>
                  <a:txBody>
                    <a:bodyPr/>
                    <a:lstStyle/>
                    <a:p>
                      <a:pPr algn="ctr"/>
                      <a:r>
                        <a:rPr lang="en-US" altLang="zh-TW" dirty="0" smtClean="0">
                          <a:solidFill>
                            <a:schemeClr val="tx1"/>
                          </a:solidFill>
                        </a:rPr>
                        <a:t>worse</a:t>
                      </a:r>
                      <a:endParaRPr lang="zh-TW" altLang="en-US" dirty="0">
                        <a:solidFill>
                          <a:schemeClr val="tx1"/>
                        </a:solidFill>
                      </a:endParaRPr>
                    </a:p>
                  </a:txBody>
                  <a:tcPr anchor="ctr"/>
                </a:tc>
              </a:tr>
              <a:tr h="6139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Syntactic</a:t>
                      </a:r>
                      <a:r>
                        <a:rPr lang="zh-TW" altLang="en-US" dirty="0" smtClean="0"/>
                        <a:t> </a:t>
                      </a:r>
                      <a:r>
                        <a:rPr lang="en-US" altLang="zh-TW" dirty="0" smtClean="0"/>
                        <a:t>relationship</a:t>
                      </a:r>
                      <a:endParaRPr lang="zh-TW" altLang="en-US" dirty="0" smtClean="0"/>
                    </a:p>
                  </a:txBody>
                  <a:tcPr anchor="ctr"/>
                </a:tc>
                <a:tc>
                  <a:txBody>
                    <a:bodyPr/>
                    <a:lstStyle/>
                    <a:p>
                      <a:pPr algn="ctr"/>
                      <a:r>
                        <a:rPr lang="en-US" altLang="zh-TW" dirty="0" smtClean="0">
                          <a:solidFill>
                            <a:schemeClr val="tx1"/>
                          </a:solidFill>
                        </a:rPr>
                        <a:t>worse</a:t>
                      </a:r>
                      <a:endParaRPr lang="zh-TW" altLang="en-US" dirty="0">
                        <a:solidFill>
                          <a:schemeClr val="tx1"/>
                        </a:solidFill>
                      </a:endParaRPr>
                    </a:p>
                  </a:txBody>
                  <a:tcPr anchor="ctr"/>
                </a:tc>
                <a:tc>
                  <a:txBody>
                    <a:bodyPr/>
                    <a:lstStyle/>
                    <a:p>
                      <a:pPr algn="ctr"/>
                      <a:r>
                        <a:rPr lang="en-US" altLang="zh-TW" dirty="0" smtClean="0">
                          <a:solidFill>
                            <a:srgbClr val="FF0000"/>
                          </a:solidFill>
                        </a:rPr>
                        <a:t>Better</a:t>
                      </a:r>
                      <a:endParaRPr lang="zh-TW" altLang="en-US" dirty="0">
                        <a:solidFill>
                          <a:srgbClr val="FF0000"/>
                        </a:solidFill>
                      </a:endParaRPr>
                    </a:p>
                  </a:txBody>
                  <a:tcPr anchor="ctr"/>
                </a:tc>
              </a:tr>
            </a:tbl>
          </a:graphicData>
        </a:graphic>
      </p:graphicFrame>
    </p:spTree>
    <p:extLst>
      <p:ext uri="{BB962C8B-B14F-4D97-AF65-F5344CB8AC3E}">
        <p14:creationId xmlns:p14="http://schemas.microsoft.com/office/powerpoint/2010/main" val="4136220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 Segmentation</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80743417"/>
              </p:ext>
            </p:extLst>
          </p:nvPr>
        </p:nvGraphicFramePr>
        <p:xfrm>
          <a:off x="838200" y="1825625"/>
          <a:ext cx="10515600" cy="3351288"/>
        </p:xfrm>
        <a:graphic>
          <a:graphicData uri="http://schemas.openxmlformats.org/drawingml/2006/table">
            <a:tbl>
              <a:tblPr firstRow="1" bandRow="1">
                <a:tableStyleId>{5C22544A-7EE6-4342-B048-85BDC9FD1C3A}</a:tableStyleId>
              </a:tblPr>
              <a:tblGrid>
                <a:gridCol w="2270760"/>
                <a:gridCol w="8244840"/>
              </a:tblGrid>
              <a:tr h="837822">
                <a:tc>
                  <a:txBody>
                    <a:bodyPr/>
                    <a:lstStyle/>
                    <a:p>
                      <a:pPr algn="ctr">
                        <a:spcBef>
                          <a:spcPts val="600"/>
                        </a:spcBef>
                        <a:spcAft>
                          <a:spcPts val="600"/>
                        </a:spcAft>
                      </a:pPr>
                      <a:r>
                        <a:rPr lang="en-US" altLang="zh-TW" sz="1800" kern="1400" spc="-50" dirty="0" smtClean="0">
                          <a:solidFill>
                            <a:schemeClr val="bg1"/>
                          </a:solidFill>
                          <a:effectLst/>
                          <a:latin typeface="+mn-lt"/>
                          <a:ea typeface="標楷體" panose="03000509000000000000" pitchFamily="65" charset="-120"/>
                          <a:cs typeface="MS Mincho" panose="02020609040205080304" pitchFamily="49" charset="-128"/>
                        </a:rPr>
                        <a:t>Jieba</a:t>
                      </a:r>
                      <a:r>
                        <a:rPr lang="en-US" altLang="zh-TW" sz="1800" kern="1400" spc="-50" baseline="0" dirty="0" smtClean="0">
                          <a:solidFill>
                            <a:schemeClr val="bg1"/>
                          </a:solidFill>
                          <a:effectLst/>
                          <a:latin typeface="+mn-lt"/>
                          <a:ea typeface="標楷體" panose="03000509000000000000" pitchFamily="65" charset="-120"/>
                          <a:cs typeface="MS Mincho" panose="02020609040205080304" pitchFamily="49" charset="-128"/>
                        </a:rPr>
                        <a:t> </a:t>
                      </a:r>
                    </a:p>
                    <a:p>
                      <a:pPr algn="ctr">
                        <a:spcBef>
                          <a:spcPts val="600"/>
                        </a:spcBef>
                        <a:spcAft>
                          <a:spcPts val="600"/>
                        </a:spcAft>
                      </a:pPr>
                      <a:r>
                        <a:rPr lang="en-US" altLang="zh-TW" sz="1800" kern="1400" spc="-50" baseline="0" dirty="0" smtClean="0">
                          <a:solidFill>
                            <a:schemeClr val="bg1"/>
                          </a:solidFill>
                          <a:effectLst/>
                          <a:latin typeface="+mn-lt"/>
                          <a:ea typeface="標楷體" panose="03000509000000000000" pitchFamily="65" charset="-120"/>
                          <a:cs typeface="MS Mincho" panose="02020609040205080304" pitchFamily="49" charset="-128"/>
                        </a:rPr>
                        <a:t>Segmentation Mode</a:t>
                      </a:r>
                      <a:endParaRPr lang="zh-TW" sz="1800" kern="1400" spc="-50" dirty="0">
                        <a:solidFill>
                          <a:schemeClr val="bg1"/>
                        </a:solidFill>
                        <a:effectLst/>
                        <a:latin typeface="+mn-lt"/>
                        <a:ea typeface="標楷體" panose="03000509000000000000" pitchFamily="65" charset="-120"/>
                        <a:cs typeface="MS Mincho" panose="02020609040205080304" pitchFamily="49" charset="-128"/>
                      </a:endParaRPr>
                    </a:p>
                  </a:txBody>
                  <a:tcPr marL="68580" marR="68580" marT="0" marB="0" anchor="ctr"/>
                </a:tc>
                <a:tc>
                  <a:txBody>
                    <a:bodyPr/>
                    <a:lstStyle/>
                    <a:p>
                      <a:pPr algn="ctr">
                        <a:spcBef>
                          <a:spcPts val="600"/>
                        </a:spcBef>
                        <a:spcAft>
                          <a:spcPts val="600"/>
                        </a:spcAft>
                      </a:pPr>
                      <a:r>
                        <a:rPr lang="zh-TW" altLang="zh-TW" sz="1800" b="1" kern="1200" dirty="0" smtClean="0">
                          <a:solidFill>
                            <a:schemeClr val="lt1"/>
                          </a:solidFill>
                          <a:effectLst/>
                          <a:latin typeface="+mn-lt"/>
                          <a:ea typeface="+mn-ea"/>
                          <a:cs typeface="+mn-cs"/>
                        </a:rPr>
                        <a:t>枝頭上暗褐色球型蒴果像極了成串鈴鐺</a:t>
                      </a:r>
                      <a:endPar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r>
              <a:tr h="837822">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精確模式</a:t>
                      </a:r>
                    </a:p>
                  </a:txBody>
                  <a:tcPr marL="68580" marR="68580" marT="0" marB="0" anchor="ctr"/>
                </a:tc>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枝頭</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上</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球型</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蒴果</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像</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極了</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成串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鈴鐺</a:t>
                      </a:r>
                    </a:p>
                  </a:txBody>
                  <a:tcPr marL="68580" marR="68580" marT="0" marB="0" anchor="ctr"/>
                </a:tc>
              </a:tr>
              <a:tr h="837822">
                <a:tc>
                  <a:txBody>
                    <a:bodyPr/>
                    <a:lstStyle/>
                    <a:p>
                      <a:pPr algn="ctr">
                        <a:spcBef>
                          <a:spcPts val="600"/>
                        </a:spcBef>
                        <a:spcAft>
                          <a:spcPts val="600"/>
                        </a:spcAft>
                      </a:pPr>
                      <a:r>
                        <a:rPr lang="zh-TW" sz="18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全模式</a:t>
                      </a:r>
                    </a:p>
                  </a:txBody>
                  <a:tcPr marL="68580" marR="68580" marT="0" marB="0" anchor="ctr"/>
                </a:tc>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枝頭</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FF0000"/>
                          </a:solidFill>
                          <a:effectLst/>
                          <a:latin typeface="標楷體" panose="03000509000000000000" pitchFamily="65" charset="-120"/>
                          <a:ea typeface="標楷體" panose="03000509000000000000" pitchFamily="65" charset="-120"/>
                          <a:cs typeface="MS Mincho" panose="02020609040205080304" pitchFamily="49" charset="-128"/>
                        </a:rPr>
                        <a:t>頭上</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褐色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色球</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球型</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蒴果</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像</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極了</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成串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FF0000"/>
                          </a:solidFill>
                          <a:effectLst/>
                          <a:latin typeface="標楷體" panose="03000509000000000000" pitchFamily="65" charset="-120"/>
                          <a:ea typeface="標楷體" panose="03000509000000000000" pitchFamily="65" charset="-120"/>
                          <a:cs typeface="MS Mincho" panose="02020609040205080304" pitchFamily="49" charset="-128"/>
                        </a:rPr>
                        <a:t>串鈴</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鈴鐺</a:t>
                      </a:r>
                    </a:p>
                  </a:txBody>
                  <a:tcPr marL="68580" marR="68580" marT="0" marB="0" anchor="ctr"/>
                </a:tc>
              </a:tr>
              <a:tr h="837822">
                <a:tc>
                  <a:txBody>
                    <a:bodyPr/>
                    <a:lstStyle/>
                    <a:p>
                      <a:pPr algn="ctr">
                        <a:spcBef>
                          <a:spcPts val="600"/>
                        </a:spcBef>
                        <a:spcAft>
                          <a:spcPts val="600"/>
                        </a:spcAft>
                      </a:pPr>
                      <a:r>
                        <a:rPr lang="zh-TW" sz="18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搜尋引擎模式</a:t>
                      </a:r>
                    </a:p>
                  </a:txBody>
                  <a:tcPr marL="68580" marR="68580" marT="0" marB="0" anchor="ctr"/>
                </a:tc>
                <a:tc>
                  <a:txBody>
                    <a:bodyPr/>
                    <a:lstStyle/>
                    <a:p>
                      <a:pPr algn="ctr">
                        <a:spcBef>
                          <a:spcPts val="600"/>
                        </a:spcBef>
                        <a:spcAft>
                          <a:spcPts val="600"/>
                        </a:spcAft>
                      </a:pP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枝頭</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上</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褐色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chemeClr val="accent2">
                              <a:lumMod val="50000"/>
                            </a:schemeClr>
                          </a:solidFill>
                          <a:effectLst/>
                          <a:latin typeface="標楷體" panose="03000509000000000000" pitchFamily="65" charset="-120"/>
                          <a:ea typeface="標楷體" panose="03000509000000000000" pitchFamily="65" charset="-120"/>
                          <a:cs typeface="MS Mincho" panose="02020609040205080304" pitchFamily="49" charset="-128"/>
                        </a:rPr>
                        <a:t>暗褐色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球型</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蒴果</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像</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極了</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成串</a:t>
                      </a:r>
                      <a:r>
                        <a:rPr lang="en-US"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 </a:t>
                      </a:r>
                      <a:r>
                        <a:rPr lang="zh-TW" sz="18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鈴鐺</a:t>
                      </a:r>
                    </a:p>
                  </a:txBody>
                  <a:tcPr marL="68580" marR="68580" marT="0" marB="0" anchor="ctr"/>
                </a:tc>
              </a:tr>
            </a:tbl>
          </a:graphicData>
        </a:graphic>
      </p:graphicFrame>
    </p:spTree>
    <p:extLst>
      <p:ext uri="{BB962C8B-B14F-4D97-AF65-F5344CB8AC3E}">
        <p14:creationId xmlns:p14="http://schemas.microsoft.com/office/powerpoint/2010/main" val="3534258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Feature Extraction</a:t>
            </a:r>
            <a:endParaRPr lang="zh-TW" altLang="en-US" dirty="0"/>
          </a:p>
        </p:txBody>
      </p:sp>
      <p:sp>
        <p:nvSpPr>
          <p:cNvPr id="3" name="內容版面配置區 2"/>
          <p:cNvSpPr>
            <a:spLocks noGrp="1"/>
          </p:cNvSpPr>
          <p:nvPr>
            <p:ph idx="1"/>
          </p:nvPr>
        </p:nvSpPr>
        <p:spPr/>
        <p:txBody>
          <a:bodyPr/>
          <a:lstStyle/>
          <a:p>
            <a:r>
              <a:rPr lang="en-US" altLang="zh-TW" dirty="0" smtClean="0"/>
              <a:t>Title of Article </a:t>
            </a:r>
          </a:p>
          <a:p>
            <a:r>
              <a:rPr lang="en-US" altLang="zh-TW" dirty="0" smtClean="0"/>
              <a:t>Keyword Extraction From Content</a:t>
            </a:r>
            <a:endParaRPr lang="en-US" altLang="zh-TW" dirty="0" smtClean="0"/>
          </a:p>
          <a:p>
            <a:pPr lvl="1"/>
            <a:r>
              <a:rPr lang="en-US" altLang="zh-TW" dirty="0" smtClean="0"/>
              <a:t>Top </a:t>
            </a:r>
            <a:r>
              <a:rPr lang="en-US" altLang="zh-TW" dirty="0" smtClean="0"/>
              <a:t>K keywords </a:t>
            </a:r>
            <a:r>
              <a:rPr lang="en-US" altLang="zh-TW" dirty="0" smtClean="0"/>
              <a:t>with weight</a:t>
            </a:r>
          </a:p>
          <a:p>
            <a:pPr lvl="1"/>
            <a:r>
              <a:rPr lang="en-US" altLang="zh-TW" dirty="0" smtClean="0"/>
              <a:t>Tf-idf based keyword extraction</a:t>
            </a:r>
            <a:endParaRPr lang="en-US" altLang="zh-TW" dirty="0" smtClean="0"/>
          </a:p>
          <a:p>
            <a:endParaRPr lang="en-US" altLang="zh-TW" dirty="0" smtClean="0"/>
          </a:p>
        </p:txBody>
      </p:sp>
    </p:spTree>
    <p:extLst>
      <p:ext uri="{BB962C8B-B14F-4D97-AF65-F5344CB8AC3E}">
        <p14:creationId xmlns:p14="http://schemas.microsoft.com/office/powerpoint/2010/main" val="868381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a:t>
            </a:r>
            <a:r>
              <a:rPr lang="en-US" altLang="zh-TW" dirty="0" smtClean="0"/>
              <a:t>Representations</a:t>
            </a:r>
            <a:endParaRPr lang="zh-TW" altLang="en-US" dirty="0"/>
          </a:p>
        </p:txBody>
      </p:sp>
      <p:sp>
        <p:nvSpPr>
          <p:cNvPr id="3" name="內容版面配置區 2"/>
          <p:cNvSpPr>
            <a:spLocks noGrp="1"/>
          </p:cNvSpPr>
          <p:nvPr>
            <p:ph idx="1"/>
          </p:nvPr>
        </p:nvSpPr>
        <p:spPr/>
        <p:txBody>
          <a:bodyPr/>
          <a:lstStyle/>
          <a:p>
            <a:pPr marL="457200" lvl="1" indent="0">
              <a:buNone/>
            </a:pPr>
            <a:r>
              <a:rPr lang="en-US" altLang="zh-TW" dirty="0" smtClean="0"/>
              <a:t>Similarity between Vector(</a:t>
            </a:r>
            <a:r>
              <a:rPr lang="zh-TW" altLang="en-US" dirty="0" smtClean="0"/>
              <a:t>大冰奶</a:t>
            </a:r>
            <a:r>
              <a:rPr lang="en-US" altLang="zh-TW" dirty="0" smtClean="0"/>
              <a:t>)</a:t>
            </a:r>
            <a:r>
              <a:rPr lang="zh-TW" altLang="en-US" dirty="0" smtClean="0"/>
              <a:t> </a:t>
            </a:r>
            <a:r>
              <a:rPr lang="en-US" altLang="zh-TW" dirty="0" smtClean="0"/>
              <a:t>and vector(</a:t>
            </a:r>
            <a:r>
              <a:rPr lang="zh-TW" altLang="en-US" dirty="0" smtClean="0"/>
              <a:t>大杯</a:t>
            </a:r>
            <a:r>
              <a:rPr lang="en-US" altLang="zh-TW" dirty="0" smtClean="0"/>
              <a:t>)</a:t>
            </a:r>
            <a:r>
              <a:rPr lang="zh-TW" altLang="en-US" dirty="0" smtClean="0"/>
              <a:t> </a:t>
            </a:r>
            <a:r>
              <a:rPr lang="en-US" altLang="zh-TW" dirty="0" smtClean="0"/>
              <a:t>+</a:t>
            </a:r>
            <a:r>
              <a:rPr lang="zh-TW" altLang="en-US" dirty="0" smtClean="0"/>
              <a:t> </a:t>
            </a:r>
            <a:r>
              <a:rPr lang="en-US" altLang="zh-TW" dirty="0" smtClean="0"/>
              <a:t>vector(</a:t>
            </a:r>
            <a:r>
              <a:rPr lang="zh-TW" altLang="en-US" dirty="0" smtClean="0"/>
              <a:t>冰</a:t>
            </a:r>
            <a:r>
              <a:rPr lang="en-US" altLang="zh-TW" dirty="0" smtClean="0"/>
              <a:t>) + vector(</a:t>
            </a:r>
            <a:r>
              <a:rPr lang="zh-TW" altLang="en-US" dirty="0" smtClean="0"/>
              <a:t>奶茶</a:t>
            </a:r>
            <a:r>
              <a:rPr lang="en-US" altLang="zh-TW" dirty="0" smtClean="0"/>
              <a:t>)</a:t>
            </a:r>
          </a:p>
          <a:p>
            <a:pPr marL="457200" lvl="1" indent="0">
              <a:buNone/>
            </a:pPr>
            <a:r>
              <a:rPr lang="en-US" altLang="zh-TW" dirty="0" smtClean="0"/>
              <a:t>≈ 0.6</a:t>
            </a:r>
          </a:p>
          <a:p>
            <a:pPr marL="457200" lvl="1" indent="0">
              <a:buNone/>
            </a:pPr>
            <a:endParaRPr lang="en-US" altLang="zh-TW" dirty="0"/>
          </a:p>
          <a:p>
            <a:pPr marL="457200" lvl="1" indent="0">
              <a:buNone/>
            </a:pPr>
            <a:endParaRPr lang="en-US" altLang="zh-TW" dirty="0" smtClean="0"/>
          </a:p>
          <a:p>
            <a:pPr marL="457200" lvl="1" indent="0">
              <a:buNone/>
            </a:pPr>
            <a:r>
              <a:rPr lang="en-US" altLang="zh-TW" dirty="0"/>
              <a:t>Vector Representation</a:t>
            </a:r>
            <a:endParaRPr lang="en-US" altLang="zh-TW" dirty="0" smtClean="0"/>
          </a:p>
          <a:p>
            <a:pPr marL="457200" lvl="1" indent="0">
              <a:buNone/>
            </a:pPr>
            <a:r>
              <a:rPr lang="en-US" altLang="zh-TW" dirty="0" smtClean="0"/>
              <a:t>of Title 	=  sum(vector of tokens in title)</a:t>
            </a:r>
            <a:br>
              <a:rPr lang="en-US" altLang="zh-TW" dirty="0" smtClean="0"/>
            </a:br>
            <a:r>
              <a:rPr lang="en-US" altLang="zh-TW" dirty="0" smtClean="0"/>
              <a:t>of Content </a:t>
            </a:r>
            <a:r>
              <a:rPr lang="en-US" altLang="zh-TW" dirty="0"/>
              <a:t>=  </a:t>
            </a:r>
            <a:r>
              <a:rPr lang="en-US" altLang="zh-TW" dirty="0" smtClean="0"/>
              <a:t>sum(vector </a:t>
            </a:r>
            <a:r>
              <a:rPr lang="en-US" altLang="zh-TW" dirty="0"/>
              <a:t>of keyword multiply with weight</a:t>
            </a:r>
            <a:r>
              <a:rPr lang="en-US" altLang="zh-TW" dirty="0" smtClean="0"/>
              <a:t>)</a:t>
            </a:r>
          </a:p>
          <a:p>
            <a:pPr marL="457200" lvl="1" indent="0">
              <a:buNone/>
            </a:pPr>
            <a:r>
              <a:rPr lang="en-US" altLang="zh-TW" dirty="0" smtClean="0"/>
              <a:t>Of Article	=  vector(title) * k + vector(content) * (1-k), 	0≤k≤1</a:t>
            </a:r>
            <a:endParaRPr lang="en-US" altLang="zh-TW" dirty="0"/>
          </a:p>
        </p:txBody>
      </p:sp>
    </p:spTree>
    <p:extLst>
      <p:ext uri="{BB962C8B-B14F-4D97-AF65-F5344CB8AC3E}">
        <p14:creationId xmlns:p14="http://schemas.microsoft.com/office/powerpoint/2010/main" val="1230499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a:t>
            </a:r>
            <a:endParaRPr lang="zh-TW" altLang="en-US" dirty="0"/>
          </a:p>
        </p:txBody>
      </p:sp>
      <p:sp>
        <p:nvSpPr>
          <p:cNvPr id="3" name="內容版面配置區 2"/>
          <p:cNvSpPr>
            <a:spLocks noGrp="1"/>
          </p:cNvSpPr>
          <p:nvPr>
            <p:ph idx="1"/>
          </p:nvPr>
        </p:nvSpPr>
        <p:spPr/>
        <p:txBody>
          <a:bodyPr/>
          <a:lstStyle/>
          <a:p>
            <a:r>
              <a:rPr lang="en-US" altLang="zh-TW" dirty="0" smtClean="0"/>
              <a:t>Number of Clusters is not Fixed</a:t>
            </a:r>
          </a:p>
          <a:p>
            <a:r>
              <a:rPr lang="en-US" altLang="zh-TW" dirty="0" smtClean="0"/>
              <a:t>HAC with Similarity Threshold</a:t>
            </a:r>
          </a:p>
          <a:p>
            <a:r>
              <a:rPr lang="en-US" altLang="zh-TW" dirty="0" smtClean="0"/>
              <a:t>How to decide </a:t>
            </a:r>
            <a:r>
              <a:rPr lang="en-US" altLang="zh-TW" dirty="0"/>
              <a:t>Similarity Threshold</a:t>
            </a:r>
            <a:r>
              <a:rPr lang="en-US" altLang="zh-TW" dirty="0" smtClean="0"/>
              <a:t>?</a:t>
            </a:r>
          </a:p>
          <a:p>
            <a:endParaRPr lang="en-US" altLang="zh-TW" dirty="0" smtClean="0"/>
          </a:p>
        </p:txBody>
      </p:sp>
    </p:spTree>
    <p:extLst>
      <p:ext uri="{BB962C8B-B14F-4D97-AF65-F5344CB8AC3E}">
        <p14:creationId xmlns:p14="http://schemas.microsoft.com/office/powerpoint/2010/main" val="450359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Linkage</a:t>
            </a:r>
            <a:endParaRPr lang="zh-TW" altLang="en-US" dirty="0"/>
          </a:p>
        </p:txBody>
      </p:sp>
      <p:sp>
        <p:nvSpPr>
          <p:cNvPr id="3" name="內容版面配置區 2"/>
          <p:cNvSpPr>
            <a:spLocks noGrp="1"/>
          </p:cNvSpPr>
          <p:nvPr>
            <p:ph idx="1"/>
          </p:nvPr>
        </p:nvSpPr>
        <p:spPr/>
        <p:txBody>
          <a:bodyPr/>
          <a:lstStyle/>
          <a:p>
            <a:r>
              <a:rPr lang="en-US" altLang="zh-TW" dirty="0" smtClean="0"/>
              <a:t>Average, Single</a:t>
            </a:r>
            <a:r>
              <a:rPr lang="en-US" altLang="zh-TW" dirty="0"/>
              <a:t>, Complete </a:t>
            </a:r>
            <a:r>
              <a:rPr lang="en-US" altLang="zh-TW" dirty="0" smtClean="0"/>
              <a:t>vs Centroid Linkage</a:t>
            </a:r>
          </a:p>
          <a:p>
            <a:endParaRPr lang="en-US" altLang="zh-TW" dirty="0" smtClean="0"/>
          </a:p>
        </p:txBody>
      </p:sp>
    </p:spTree>
    <p:extLst>
      <p:ext uri="{BB962C8B-B14F-4D97-AF65-F5344CB8AC3E}">
        <p14:creationId xmlns:p14="http://schemas.microsoft.com/office/powerpoint/2010/main" val="4168763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Dot Similarity</a:t>
            </a:r>
            <a:endParaRPr lang="zh-TW" altLang="en-US" dirty="0"/>
          </a:p>
        </p:txBody>
      </p:sp>
      <p:sp>
        <p:nvSpPr>
          <p:cNvPr id="3" name="內容版面配置區 2"/>
          <p:cNvSpPr>
            <a:spLocks noGrp="1"/>
          </p:cNvSpPr>
          <p:nvPr>
            <p:ph idx="1"/>
          </p:nvPr>
        </p:nvSpPr>
        <p:spPr/>
        <p:txBody>
          <a:bodyPr/>
          <a:lstStyle/>
          <a:p>
            <a:r>
              <a:rPr lang="zh-TW" altLang="zh-TW" dirty="0"/>
              <a:t>將初始文章向量正規</a:t>
            </a:r>
            <a:r>
              <a:rPr lang="zh-TW" altLang="zh-TW" dirty="0" smtClean="0"/>
              <a:t>化</a:t>
            </a:r>
            <a:r>
              <a:rPr lang="zh-TW" altLang="en-US" dirty="0" smtClean="0"/>
              <a:t>，在此一條件下用內積作為相似度</a:t>
            </a:r>
            <a:endParaRPr lang="en-US" altLang="zh-TW" dirty="0" smtClean="0"/>
          </a:p>
          <a:p>
            <a:r>
              <a:rPr lang="zh-TW" altLang="en-US" dirty="0" smtClean="0"/>
              <a:t>長度為一時，內積等同</a:t>
            </a:r>
            <a:r>
              <a:rPr lang="en-US" altLang="zh-TW" dirty="0" smtClean="0"/>
              <a:t>cosine similarity</a:t>
            </a:r>
          </a:p>
          <a:p>
            <a:r>
              <a:rPr lang="zh-TW" altLang="en-US" dirty="0" smtClean="0"/>
              <a:t>兩單位向量平均後長度會下降</a:t>
            </a:r>
            <a:endParaRPr lang="en-US" altLang="zh-TW" dirty="0" smtClean="0"/>
          </a:p>
          <a:p>
            <a:r>
              <a:rPr lang="zh-TW" altLang="en-US" dirty="0" smtClean="0"/>
              <a:t>下降程度取決向量差異程度</a:t>
            </a:r>
            <a:endParaRPr lang="en-US" altLang="zh-TW" dirty="0" smtClean="0"/>
          </a:p>
          <a:p>
            <a:r>
              <a:rPr lang="zh-TW" altLang="en-US" dirty="0" smtClean="0"/>
              <a:t>合併次數較少的群向量通常長度會較長</a:t>
            </a:r>
            <a:endParaRPr lang="en-US" altLang="zh-TW" dirty="0" smtClean="0"/>
          </a:p>
          <a:p>
            <a:r>
              <a:rPr lang="zh-TW" altLang="en-US" dirty="0" smtClean="0"/>
              <a:t>長度較長的群向量</a:t>
            </a:r>
            <a:r>
              <a:rPr lang="zh-TW" altLang="en-US" dirty="0" smtClean="0"/>
              <a:t>在相似度計算較為有利</a:t>
            </a:r>
            <a:endParaRPr lang="en-US" altLang="zh-TW" dirty="0" smtClean="0"/>
          </a:p>
          <a:p>
            <a:r>
              <a:rPr lang="zh-TW" altLang="en-US" dirty="0" smtClean="0"/>
              <a:t>隨著合併次數增加，長度也跟著減少，相似度計算較為不利</a:t>
            </a:r>
            <a:endParaRPr lang="en-US" altLang="zh-TW" dirty="0" smtClean="0"/>
          </a:p>
          <a:p>
            <a:endParaRPr lang="en-US" altLang="zh-TW" dirty="0" smtClean="0"/>
          </a:p>
        </p:txBody>
      </p:sp>
    </p:spTree>
    <p:extLst>
      <p:ext uri="{BB962C8B-B14F-4D97-AF65-F5344CB8AC3E}">
        <p14:creationId xmlns:p14="http://schemas.microsoft.com/office/powerpoint/2010/main" val="1255159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Motivation</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隨著科技的演進，人們獲取資訊的管道也從傳統的媒體轉換到網路上。近幾年社群網絡的興起更是加快了資訊傳播的速度，然而資訊快速傳播也</a:t>
            </a:r>
            <a:r>
              <a:rPr lang="zh-TW" altLang="en-US" dirty="0"/>
              <a:t>意味著資訊</a:t>
            </a:r>
            <a:r>
              <a:rPr lang="zh-TW" altLang="en-US" dirty="0" smtClean="0"/>
              <a:t>爆炸，人們必須花費許多心力篩選才能獲得想要的資訊。</a:t>
            </a:r>
            <a:endParaRPr lang="en-US" altLang="zh-TW" dirty="0" smtClean="0"/>
          </a:p>
          <a:p>
            <a:pPr marL="0" indent="0">
              <a:buNone/>
            </a:pPr>
            <a:endParaRPr lang="en-US" altLang="zh-TW" dirty="0" smtClean="0"/>
          </a:p>
          <a:p>
            <a:pPr marL="0" indent="0">
              <a:buNone/>
            </a:pPr>
            <a:r>
              <a:rPr lang="zh-TW" altLang="en-US" dirty="0" smtClean="0"/>
              <a:t>太陽花學運過後公民意識崛起，公民利用網路關注並討論許多社會議題，並形成一股新興的影響力。若能夠偵測時下熱門的討論話題，將能降低大眾對於接觸社會議題門檻。</a:t>
            </a:r>
            <a:endParaRPr lang="en-US" altLang="zh-TW" dirty="0" smtClean="0"/>
          </a:p>
        </p:txBody>
      </p:sp>
    </p:spTree>
    <p:extLst>
      <p:ext uri="{BB962C8B-B14F-4D97-AF65-F5344CB8AC3E}">
        <p14:creationId xmlns:p14="http://schemas.microsoft.com/office/powerpoint/2010/main" val="3109124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Estimation </a:t>
            </a:r>
            <a:r>
              <a:rPr lang="en-US" altLang="zh-TW" dirty="0"/>
              <a:t>Popularity Calculation</a:t>
            </a:r>
            <a:endParaRPr lang="zh-TW" altLang="en-US" dirty="0"/>
          </a:p>
        </p:txBody>
      </p:sp>
      <p:sp>
        <p:nvSpPr>
          <p:cNvPr id="3" name="內容版面配置區 2"/>
          <p:cNvSpPr>
            <a:spLocks noGrp="1"/>
          </p:cNvSpPr>
          <p:nvPr>
            <p:ph idx="1"/>
          </p:nvPr>
        </p:nvSpPr>
        <p:spPr/>
        <p:txBody>
          <a:bodyPr/>
          <a:lstStyle/>
          <a:p>
            <a:r>
              <a:rPr lang="zh-TW" altLang="en-US" dirty="0" smtClean="0"/>
              <a:t>文章熱門度 </a:t>
            </a:r>
            <a:r>
              <a:rPr lang="en-US" altLang="zh-TW" dirty="0" smtClean="0"/>
              <a:t>=</a:t>
            </a:r>
            <a:r>
              <a:rPr lang="zh-TW" altLang="en-US" dirty="0" smtClean="0"/>
              <a:t> 文章正面評論 </a:t>
            </a:r>
            <a:r>
              <a:rPr lang="en-US" altLang="zh-TW" dirty="0" smtClean="0"/>
              <a:t>– </a:t>
            </a:r>
            <a:r>
              <a:rPr lang="zh-TW" altLang="en-US" dirty="0" smtClean="0"/>
              <a:t>負面評論</a:t>
            </a:r>
            <a:endParaRPr lang="en-US" altLang="zh-TW" dirty="0" smtClean="0"/>
          </a:p>
          <a:p>
            <a:r>
              <a:rPr lang="zh-TW" altLang="en-US" dirty="0" smtClean="0"/>
              <a:t>主題熱門度 </a:t>
            </a:r>
            <a:r>
              <a:rPr lang="en-US" altLang="zh-TW" dirty="0" smtClean="0"/>
              <a:t>=</a:t>
            </a:r>
            <a:r>
              <a:rPr lang="zh-TW" altLang="en-US" dirty="0" smtClean="0"/>
              <a:t> 主題內各文章熱門度的加總</a:t>
            </a:r>
            <a:endParaRPr lang="en-US" altLang="zh-TW" dirty="0" smtClean="0"/>
          </a:p>
        </p:txBody>
      </p:sp>
    </p:spTree>
    <p:extLst>
      <p:ext uri="{BB962C8B-B14F-4D97-AF65-F5344CB8AC3E}">
        <p14:creationId xmlns:p14="http://schemas.microsoft.com/office/powerpoint/2010/main" val="4254916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Experiment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84818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Data Source</a:t>
            </a:r>
            <a:endParaRPr lang="zh-TW" altLang="en-US" dirty="0"/>
          </a:p>
        </p:txBody>
      </p:sp>
      <p:sp>
        <p:nvSpPr>
          <p:cNvPr id="11" name="內容版面配置區 10"/>
          <p:cNvSpPr>
            <a:spLocks noGrp="1"/>
          </p:cNvSpPr>
          <p:nvPr>
            <p:ph sz="half" idx="1"/>
          </p:nvPr>
        </p:nvSpPr>
        <p:spPr>
          <a:xfrm>
            <a:off x="838200" y="1825625"/>
            <a:ext cx="3667298" cy="4351338"/>
          </a:xfrm>
        </p:spPr>
        <p:txBody>
          <a:bodyPr/>
          <a:lstStyle/>
          <a:p>
            <a:r>
              <a:rPr lang="zh-TW" altLang="en-US" dirty="0" smtClean="0"/>
              <a:t>批踢踢實業</a:t>
            </a:r>
            <a:r>
              <a:rPr lang="zh-TW" altLang="zh-TW" dirty="0" smtClean="0"/>
              <a:t>坊</a:t>
            </a:r>
            <a:r>
              <a:rPr lang="zh-TW" altLang="en-US" dirty="0" smtClean="0"/>
              <a:t>八卦版</a:t>
            </a:r>
            <a:endParaRPr lang="en-US" altLang="zh-TW" dirty="0" smtClean="0"/>
          </a:p>
          <a:p>
            <a:r>
              <a:rPr lang="en-US" altLang="zh-TW" dirty="0" smtClean="0"/>
              <a:t>2015/4/9~2016/6/28</a:t>
            </a:r>
          </a:p>
          <a:p>
            <a:r>
              <a:rPr lang="en-US" altLang="zh-TW" dirty="0" smtClean="0"/>
              <a:t>920k training articles</a:t>
            </a:r>
            <a:endParaRPr lang="zh-TW" altLang="en-US" dirty="0"/>
          </a:p>
        </p:txBody>
      </p:sp>
      <p:pic>
        <p:nvPicPr>
          <p:cNvPr id="18" name="內容版面配置區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54362" y="1825625"/>
            <a:ext cx="6550401" cy="4351338"/>
          </a:xfrm>
        </p:spPr>
      </p:pic>
    </p:spTree>
    <p:extLst>
      <p:ext uri="{BB962C8B-B14F-4D97-AF65-F5344CB8AC3E}">
        <p14:creationId xmlns:p14="http://schemas.microsoft.com/office/powerpoint/2010/main" val="3280040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External Index</a:t>
            </a:r>
            <a:endParaRPr lang="zh-TW" altLang="en-US" dirty="0"/>
          </a:p>
        </p:txBody>
      </p:sp>
      <p:sp>
        <p:nvSpPr>
          <p:cNvPr id="3" name="內容版面配置區 2"/>
          <p:cNvSpPr>
            <a:spLocks noGrp="1"/>
          </p:cNvSpPr>
          <p:nvPr>
            <p:ph idx="1"/>
          </p:nvPr>
        </p:nvSpPr>
        <p:spPr/>
        <p:txBody>
          <a:bodyPr>
            <a:normAutofit/>
          </a:bodyPr>
          <a:lstStyle/>
          <a:p>
            <a:r>
              <a:rPr lang="en-US" altLang="zh-TW" dirty="0"/>
              <a:t>Adjusted Rand </a:t>
            </a:r>
            <a:r>
              <a:rPr lang="en-US" altLang="zh-TW" dirty="0" smtClean="0"/>
              <a:t>index</a:t>
            </a:r>
          </a:p>
          <a:p>
            <a:pPr marL="457200" lvl="1" indent="0">
              <a:buNone/>
            </a:pPr>
            <a:r>
              <a:rPr lang="en-US" altLang="zh-TW" dirty="0"/>
              <a:t>measures the similarity of the two assignments, ignoring permutations and with chance normalization</a:t>
            </a:r>
          </a:p>
          <a:p>
            <a:r>
              <a:rPr lang="en-US" altLang="zh-TW" dirty="0"/>
              <a:t>Adjusted Mutual Information(AMI</a:t>
            </a:r>
            <a:r>
              <a:rPr lang="en-US" altLang="zh-TW" dirty="0" smtClean="0"/>
              <a:t>)</a:t>
            </a:r>
          </a:p>
          <a:p>
            <a:pPr marL="457200" lvl="1" indent="0">
              <a:buNone/>
            </a:pPr>
            <a:r>
              <a:rPr lang="en-US" altLang="zh-TW" dirty="0"/>
              <a:t>measures the agreement of the two assignments, ignoring </a:t>
            </a:r>
            <a:r>
              <a:rPr lang="en-US" altLang="zh-TW" dirty="0" smtClean="0"/>
              <a:t>permutations, and is with chance normalization</a:t>
            </a:r>
          </a:p>
          <a:p>
            <a:pPr marL="0" indent="0">
              <a:buNone/>
            </a:pPr>
            <a:endParaRPr lang="en-US" altLang="zh-TW" dirty="0" smtClean="0"/>
          </a:p>
        </p:txBody>
      </p:sp>
    </p:spTree>
    <p:extLst>
      <p:ext uri="{BB962C8B-B14F-4D97-AF65-F5344CB8AC3E}">
        <p14:creationId xmlns:p14="http://schemas.microsoft.com/office/powerpoint/2010/main" val="262186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 Dataset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108004699"/>
              </p:ext>
            </p:extLst>
          </p:nvPr>
        </p:nvGraphicFramePr>
        <p:xfrm>
          <a:off x="838200" y="1825623"/>
          <a:ext cx="10515600" cy="4375674"/>
        </p:xfrm>
        <a:graphic>
          <a:graphicData uri="http://schemas.openxmlformats.org/drawingml/2006/table">
            <a:tbl>
              <a:tblPr firstRow="1" bandRow="1">
                <a:tableStyleId>{5C22544A-7EE6-4342-B048-85BDC9FD1C3A}</a:tableStyleId>
              </a:tblPr>
              <a:tblGrid>
                <a:gridCol w="6659880"/>
                <a:gridCol w="3855720"/>
              </a:tblGrid>
              <a:tr h="486186">
                <a:tc>
                  <a:txBody>
                    <a:bodyPr/>
                    <a:lstStyle/>
                    <a:p>
                      <a:pPr algn="ctr">
                        <a:spcBef>
                          <a:spcPts val="600"/>
                        </a:spcBef>
                        <a:spcAft>
                          <a:spcPts val="600"/>
                        </a:spcAft>
                      </a:pPr>
                      <a:r>
                        <a:rPr lang="zh-TW" sz="2000" kern="1400" spc="-50" dirty="0">
                          <a:solidFill>
                            <a:schemeClr val="bg1"/>
                          </a:solidFill>
                          <a:effectLst/>
                          <a:latin typeface="標楷體" panose="03000509000000000000" pitchFamily="65" charset="-120"/>
                          <a:ea typeface="標楷體" panose="03000509000000000000" pitchFamily="65" charset="-120"/>
                          <a:cs typeface="MS Mincho" panose="02020609040205080304" pitchFamily="49" charset="-128"/>
                        </a:rPr>
                        <a:t>文章標題</a:t>
                      </a:r>
                    </a:p>
                  </a:txBody>
                  <a:tcPr marL="68580" marR="68580" marT="0" marB="0" anchor="ctr"/>
                </a:tc>
                <a:tc>
                  <a:txBody>
                    <a:bodyPr/>
                    <a:lstStyle/>
                    <a:p>
                      <a:pPr algn="ctr">
                        <a:spcBef>
                          <a:spcPts val="600"/>
                        </a:spcBef>
                        <a:spcAft>
                          <a:spcPts val="600"/>
                        </a:spcAft>
                      </a:pPr>
                      <a:r>
                        <a:rPr lang="zh-TW" sz="2000" kern="1400" spc="-50" dirty="0">
                          <a:solidFill>
                            <a:schemeClr val="bg1"/>
                          </a:solidFill>
                          <a:effectLst/>
                          <a:latin typeface="標楷體" panose="03000509000000000000" pitchFamily="65" charset="-120"/>
                          <a:ea typeface="標楷體" panose="03000509000000000000" pitchFamily="65" charset="-120"/>
                          <a:cs typeface="MS Mincho" panose="02020609040205080304" pitchFamily="49" charset="-128"/>
                        </a:rPr>
                        <a:t>同標題文章數</a:t>
                      </a:r>
                    </a:p>
                  </a:txBody>
                  <a:tcPr marL="68580" marR="68580" marT="0" marB="0" anchor="ctr"/>
                </a:tc>
              </a:tr>
              <a:tr h="486186">
                <a:tc>
                  <a:txBody>
                    <a:bodyPr/>
                    <a:lstStyle/>
                    <a:p>
                      <a:pPr algn="ctr">
                        <a:spcBef>
                          <a:spcPts val="600"/>
                        </a:spcBef>
                        <a:spcAft>
                          <a:spcPts val="600"/>
                        </a:spcAft>
                      </a:pP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他要求關版「洪素珠出現都是因批踢踢」</a:t>
                      </a:r>
                    </a:p>
                  </a:txBody>
                  <a:tcPr marL="68580" marR="68580"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2</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r>
              <a:tr h="486186">
                <a:tc>
                  <a:txBody>
                    <a:bodyPr/>
                    <a:lstStyle/>
                    <a:p>
                      <a:pPr algn="ctr">
                        <a:spcBef>
                          <a:spcPts val="600"/>
                        </a:spcBef>
                        <a:spcAft>
                          <a:spcPts val="600"/>
                        </a:spcAft>
                      </a:pP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如果</a:t>
                      </a: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PTT</a:t>
                      </a: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被無預警強制關站</a:t>
                      </a:r>
                    </a:p>
                  </a:txBody>
                  <a:tcPr marL="68580" marR="68580"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5</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r>
              <a:tr h="486186">
                <a:tc>
                  <a:txBody>
                    <a:bodyPr/>
                    <a:lstStyle/>
                    <a:p>
                      <a:pPr algn="ctr">
                        <a:spcBef>
                          <a:spcPts val="600"/>
                        </a:spcBef>
                        <a:spcAft>
                          <a:spcPts val="600"/>
                        </a:spcAft>
                      </a:pP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「與台灣民政府有驚人共通點」</a:t>
                      </a: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  </a:t>
                      </a:r>
                      <a:r>
                        <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藍軍要求</a:t>
                      </a:r>
                    </a:p>
                  </a:txBody>
                  <a:tcPr marL="68580" marR="68580"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5</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r>
              <a:tr h="486186">
                <a:tc>
                  <a:txBody>
                    <a:bodyPr/>
                    <a:lstStyle/>
                    <a:p>
                      <a:pPr algn="ctr">
                        <a:spcBef>
                          <a:spcPts val="600"/>
                        </a:spcBef>
                        <a:spcAft>
                          <a:spcPts val="600"/>
                        </a:spcAft>
                      </a:pP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正晶限時批</a:t>
                      </a:r>
                    </a:p>
                  </a:txBody>
                  <a:tcPr marL="68580" marR="68580"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1</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r>
              <a:tr h="486186">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Fw: [Live] 20160615 </a:t>
                      </a: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正晶限時批</a:t>
                      </a:r>
                    </a:p>
                  </a:txBody>
                  <a:tcPr marL="68580" marR="68580" marT="0" marB="0" anchor="ctr"/>
                </a:tc>
                <a:tc>
                  <a:txBody>
                    <a:bodyPr/>
                    <a:lstStyle/>
                    <a:p>
                      <a:pPr algn="ctr">
                        <a:spcBef>
                          <a:spcPts val="600"/>
                        </a:spcBef>
                        <a:spcAft>
                          <a:spcPts val="600"/>
                        </a:spcAft>
                      </a:pP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1</a:t>
                      </a:r>
                      <a:endPar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r>
              <a:tr h="486186">
                <a:tc>
                  <a:txBody>
                    <a:bodyPr/>
                    <a:lstStyle/>
                    <a:p>
                      <a:pPr algn="ctr">
                        <a:spcBef>
                          <a:spcPts val="600"/>
                        </a:spcBef>
                        <a:spcAft>
                          <a:spcPts val="600"/>
                        </a:spcAft>
                      </a:pP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中華文化復興委員會</a:t>
                      </a: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a:t>
                      </a: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要求關閉</a:t>
                      </a: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PTT)</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3</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r>
              <a:tr h="486186">
                <a:tc>
                  <a:txBody>
                    <a:bodyPr/>
                    <a:lstStyle/>
                    <a:p>
                      <a:pPr algn="ctr">
                        <a:spcBef>
                          <a:spcPts val="600"/>
                        </a:spcBef>
                        <a:spcAft>
                          <a:spcPts val="600"/>
                        </a:spcAft>
                      </a:pP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真天才！中華文化復興委員會要求關閉</a:t>
                      </a: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PTT</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c>
                  <a:txBody>
                    <a:bodyPr/>
                    <a:lstStyle/>
                    <a:p>
                      <a:pPr algn="ctr">
                        <a:spcBef>
                          <a:spcPts val="600"/>
                        </a:spcBef>
                        <a:spcAft>
                          <a:spcPts val="600"/>
                        </a:spcAft>
                      </a:pP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1</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r>
              <a:tr h="486186">
                <a:tc>
                  <a:txBody>
                    <a:bodyPr/>
                    <a:lstStyle/>
                    <a:p>
                      <a:pPr algn="ctr">
                        <a:spcBef>
                          <a:spcPts val="600"/>
                        </a:spcBef>
                        <a:spcAft>
                          <a:spcPts val="600"/>
                        </a:spcAft>
                      </a:pPr>
                      <a:r>
                        <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中華文化復興委員會要求關</a:t>
                      </a:r>
                      <a:r>
                        <a:rPr lang="en-US"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PTT</a:t>
                      </a:r>
                      <a:endParaRPr lang="zh-TW" sz="20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c>
                  <a:txBody>
                    <a:bodyPr/>
                    <a:lstStyle/>
                    <a:p>
                      <a:pPr algn="ctr">
                        <a:spcBef>
                          <a:spcPts val="600"/>
                        </a:spcBef>
                        <a:spcAft>
                          <a:spcPts val="600"/>
                        </a:spcAft>
                      </a:pPr>
                      <a:r>
                        <a:rPr lang="en-US"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rPr>
                        <a:t>1</a:t>
                      </a:r>
                      <a:endParaRPr lang="zh-TW" sz="20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8580" marR="68580" marT="0" marB="0" anchor="ctr"/>
                </a:tc>
              </a:tr>
            </a:tbl>
          </a:graphicData>
        </a:graphic>
      </p:graphicFrame>
    </p:spTree>
    <p:extLst>
      <p:ext uri="{BB962C8B-B14F-4D97-AF65-F5344CB8AC3E}">
        <p14:creationId xmlns:p14="http://schemas.microsoft.com/office/powerpoint/2010/main" val="1012523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 Dataset</a:t>
            </a:r>
            <a:endParaRPr lang="zh-TW" altLang="en-US" dirty="0"/>
          </a:p>
        </p:txBody>
      </p:sp>
      <p:graphicFrame>
        <p:nvGraphicFramePr>
          <p:cNvPr id="7" name="內容版面配置區 4"/>
          <p:cNvGraphicFramePr>
            <a:graphicFrameLocks noGrp="1"/>
          </p:cNvGraphicFramePr>
          <p:nvPr>
            <p:ph sz="half" idx="1"/>
            <p:extLst>
              <p:ext uri="{D42A27DB-BD31-4B8C-83A1-F6EECF244321}">
                <p14:modId xmlns:p14="http://schemas.microsoft.com/office/powerpoint/2010/main" val="441438535"/>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內容版面配置區 7"/>
          <p:cNvGraphicFramePr>
            <a:graphicFrameLocks noGrp="1"/>
          </p:cNvGraphicFramePr>
          <p:nvPr>
            <p:ph sz="half" idx="2"/>
            <p:extLst>
              <p:ext uri="{D42A27DB-BD31-4B8C-83A1-F6EECF244321}">
                <p14:modId xmlns:p14="http://schemas.microsoft.com/office/powerpoint/2010/main" val="267064629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84060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Linkage</a:t>
            </a:r>
            <a:r>
              <a:rPr lang="zh-TW" altLang="en-US" dirty="0"/>
              <a:t>與</a:t>
            </a:r>
            <a:r>
              <a:rPr lang="en-US" altLang="zh-TW" dirty="0"/>
              <a:t>Similarity</a:t>
            </a:r>
            <a:r>
              <a:rPr lang="zh-TW" altLang="en-US" dirty="0"/>
              <a:t>比較</a:t>
            </a:r>
            <a:endParaRPr lang="zh-TW" altLang="en-US" dirty="0"/>
          </a:p>
        </p:txBody>
      </p:sp>
      <p:graphicFrame>
        <p:nvGraphicFramePr>
          <p:cNvPr id="9" name="內容版面配置區 8"/>
          <p:cNvGraphicFramePr>
            <a:graphicFrameLocks noGrp="1"/>
          </p:cNvGraphicFramePr>
          <p:nvPr>
            <p:ph sz="half" idx="1"/>
            <p:extLst>
              <p:ext uri="{D42A27DB-BD31-4B8C-83A1-F6EECF244321}">
                <p14:modId xmlns:p14="http://schemas.microsoft.com/office/powerpoint/2010/main" val="1205306453"/>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內容版面配置區 9"/>
          <p:cNvGraphicFramePr>
            <a:graphicFrameLocks noGrp="1"/>
          </p:cNvGraphicFramePr>
          <p:nvPr>
            <p:ph sz="half" idx="2"/>
            <p:extLst>
              <p:ext uri="{D42A27DB-BD31-4B8C-83A1-F6EECF244321}">
                <p14:modId xmlns:p14="http://schemas.microsoft.com/office/powerpoint/2010/main" val="348418922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57250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Linkage</a:t>
            </a:r>
            <a:r>
              <a:rPr lang="zh-TW" altLang="en-US" dirty="0"/>
              <a:t>與</a:t>
            </a:r>
            <a:r>
              <a:rPr lang="en-US" altLang="zh-TW" dirty="0"/>
              <a:t>Similarity</a:t>
            </a:r>
            <a:r>
              <a:rPr lang="zh-TW" altLang="en-US" dirty="0"/>
              <a:t>比較</a:t>
            </a:r>
            <a:endParaRPr lang="zh-TW" altLang="en-US" dirty="0"/>
          </a:p>
        </p:txBody>
      </p:sp>
      <p:graphicFrame>
        <p:nvGraphicFramePr>
          <p:cNvPr id="6" name="內容版面配置區 5"/>
          <p:cNvGraphicFramePr>
            <a:graphicFrameLocks noGrp="1"/>
          </p:cNvGraphicFramePr>
          <p:nvPr>
            <p:ph sz="half" idx="1"/>
            <p:extLst>
              <p:ext uri="{D42A27DB-BD31-4B8C-83A1-F6EECF244321}">
                <p14:modId xmlns:p14="http://schemas.microsoft.com/office/powerpoint/2010/main" val="2873071137"/>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內容版面配置區 7"/>
          <p:cNvGraphicFramePr>
            <a:graphicFrameLocks noGrp="1"/>
          </p:cNvGraphicFramePr>
          <p:nvPr>
            <p:ph sz="half" idx="2"/>
            <p:extLst>
              <p:ext uri="{D42A27DB-BD31-4B8C-83A1-F6EECF244321}">
                <p14:modId xmlns:p14="http://schemas.microsoft.com/office/powerpoint/2010/main" val="3897670366"/>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23973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Extraction</a:t>
            </a:r>
            <a:r>
              <a:rPr lang="zh-TW" altLang="zh-TW" dirty="0"/>
              <a:t>比較</a:t>
            </a:r>
            <a:endParaRPr lang="zh-TW" altLang="en-US" dirty="0"/>
          </a:p>
        </p:txBody>
      </p:sp>
      <p:graphicFrame>
        <p:nvGraphicFramePr>
          <p:cNvPr id="9" name="內容版面配置區 8"/>
          <p:cNvGraphicFramePr>
            <a:graphicFrameLocks noGrp="1"/>
          </p:cNvGraphicFramePr>
          <p:nvPr>
            <p:ph idx="1"/>
            <p:extLst>
              <p:ext uri="{D42A27DB-BD31-4B8C-83A1-F6EECF244321}">
                <p14:modId xmlns:p14="http://schemas.microsoft.com/office/powerpoint/2010/main" val="315852152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307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標題與內容向量比例比較</a:t>
            </a:r>
            <a:endParaRPr lang="zh-TW" altLang="en-US" dirty="0"/>
          </a:p>
        </p:txBody>
      </p:sp>
      <p:graphicFrame>
        <p:nvGraphicFramePr>
          <p:cNvPr id="6" name="內容版面配置區 5"/>
          <p:cNvGraphicFramePr>
            <a:graphicFrameLocks noGrp="1"/>
          </p:cNvGraphicFramePr>
          <p:nvPr>
            <p:ph sz="half" idx="1"/>
            <p:extLst>
              <p:ext uri="{D42A27DB-BD31-4B8C-83A1-F6EECF244321}">
                <p14:modId xmlns:p14="http://schemas.microsoft.com/office/powerpoint/2010/main" val="2556691089"/>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內容版面配置區 7"/>
          <p:cNvGraphicFramePr>
            <a:graphicFrameLocks noGrp="1"/>
          </p:cNvGraphicFramePr>
          <p:nvPr>
            <p:ph sz="half" idx="2"/>
            <p:extLst>
              <p:ext uri="{D42A27DB-BD31-4B8C-83A1-F6EECF244321}">
                <p14:modId xmlns:p14="http://schemas.microsoft.com/office/powerpoint/2010/main" val="2510288592"/>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5778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橢圓 18"/>
          <p:cNvSpPr/>
          <p:nvPr/>
        </p:nvSpPr>
        <p:spPr>
          <a:xfrm>
            <a:off x="4662289" y="3717378"/>
            <a:ext cx="2869809" cy="260008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8" name="橢圓 17"/>
          <p:cNvSpPr/>
          <p:nvPr/>
        </p:nvSpPr>
        <p:spPr>
          <a:xfrm>
            <a:off x="7673907" y="1952285"/>
            <a:ext cx="2869809" cy="260008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 name="橢圓 3"/>
          <p:cNvSpPr/>
          <p:nvPr/>
        </p:nvSpPr>
        <p:spPr>
          <a:xfrm>
            <a:off x="2113670" y="1871386"/>
            <a:ext cx="2869809" cy="260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標題 13"/>
          <p:cNvSpPr>
            <a:spLocks noGrp="1"/>
          </p:cNvSpPr>
          <p:nvPr>
            <p:ph type="title"/>
          </p:nvPr>
        </p:nvSpPr>
        <p:spPr/>
        <p:txBody>
          <a:bodyPr/>
          <a:lstStyle/>
          <a:p>
            <a:r>
              <a:rPr lang="en-US" altLang="zh-TW" dirty="0" smtClean="0"/>
              <a:t>Popular Topic Detection</a:t>
            </a:r>
            <a:endParaRPr lang="zh-TW" altLang="en-US" dirty="0"/>
          </a:p>
        </p:txBody>
      </p:sp>
      <p:sp>
        <p:nvSpPr>
          <p:cNvPr id="8" name="剪去單一角落矩形 7"/>
          <p:cNvSpPr/>
          <p:nvPr/>
        </p:nvSpPr>
        <p:spPr>
          <a:xfrm>
            <a:off x="9175658" y="2498055"/>
            <a:ext cx="759655" cy="956603"/>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雄三</a:t>
            </a:r>
            <a:endParaRPr lang="zh-TW" altLang="en-US" dirty="0"/>
          </a:p>
        </p:txBody>
      </p:sp>
      <p:sp>
        <p:nvSpPr>
          <p:cNvPr id="10" name="剪去單一角落矩形 9"/>
          <p:cNvSpPr/>
          <p:nvPr/>
        </p:nvSpPr>
        <p:spPr>
          <a:xfrm>
            <a:off x="2788920" y="2345996"/>
            <a:ext cx="759655" cy="956603"/>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勞基法</a:t>
            </a:r>
            <a:endParaRPr lang="zh-TW" altLang="en-US" dirty="0"/>
          </a:p>
        </p:txBody>
      </p:sp>
      <p:sp>
        <p:nvSpPr>
          <p:cNvPr id="11" name="剪去單一角落矩形 10"/>
          <p:cNvSpPr/>
          <p:nvPr/>
        </p:nvSpPr>
        <p:spPr>
          <a:xfrm>
            <a:off x="3703319" y="2528678"/>
            <a:ext cx="759655" cy="956603"/>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國定假日</a:t>
            </a:r>
            <a:endParaRPr lang="zh-TW" altLang="en-US" dirty="0"/>
          </a:p>
        </p:txBody>
      </p:sp>
      <p:sp>
        <p:nvSpPr>
          <p:cNvPr id="12" name="剪去單一角落矩形 11"/>
          <p:cNvSpPr/>
          <p:nvPr/>
        </p:nvSpPr>
        <p:spPr>
          <a:xfrm>
            <a:off x="3144127" y="3193138"/>
            <a:ext cx="759655" cy="956603"/>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一例一休</a:t>
            </a:r>
            <a:endParaRPr lang="zh-TW" altLang="en-US" dirty="0"/>
          </a:p>
        </p:txBody>
      </p:sp>
      <p:sp>
        <p:nvSpPr>
          <p:cNvPr id="13" name="剪去單一角落矩形 12"/>
          <p:cNvSpPr/>
          <p:nvPr/>
        </p:nvSpPr>
        <p:spPr>
          <a:xfrm>
            <a:off x="8236638" y="2706558"/>
            <a:ext cx="759655" cy="956603"/>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a:t>沱江艦</a:t>
            </a:r>
          </a:p>
        </p:txBody>
      </p:sp>
      <p:sp>
        <p:nvSpPr>
          <p:cNvPr id="7" name="剪去單一角落矩形 6"/>
          <p:cNvSpPr/>
          <p:nvPr/>
        </p:nvSpPr>
        <p:spPr>
          <a:xfrm>
            <a:off x="8787622" y="3252328"/>
            <a:ext cx="759655" cy="956603"/>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船長一死三傷</a:t>
            </a:r>
            <a:endParaRPr lang="zh-TW" altLang="en-US" dirty="0"/>
          </a:p>
        </p:txBody>
      </p:sp>
      <p:sp>
        <p:nvSpPr>
          <p:cNvPr id="16" name="剪去單一角落矩形 15"/>
          <p:cNvSpPr/>
          <p:nvPr/>
        </p:nvSpPr>
        <p:spPr>
          <a:xfrm>
            <a:off x="6216769" y="4847512"/>
            <a:ext cx="759655" cy="956603"/>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a:t>越南鋼廠毒水</a:t>
            </a:r>
          </a:p>
        </p:txBody>
      </p:sp>
      <p:sp>
        <p:nvSpPr>
          <p:cNvPr id="17" name="剪去單一角落矩形 16"/>
          <p:cNvSpPr/>
          <p:nvPr/>
        </p:nvSpPr>
        <p:spPr>
          <a:xfrm>
            <a:off x="5100732" y="4847511"/>
            <a:ext cx="912055" cy="956603"/>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台塑賠償</a:t>
            </a:r>
            <a:r>
              <a:rPr lang="en-US" altLang="zh-TW" dirty="0" smtClean="0"/>
              <a:t>5</a:t>
            </a:r>
            <a:r>
              <a:rPr lang="zh-TW" altLang="en-US" dirty="0" smtClean="0"/>
              <a:t>億鎂</a:t>
            </a:r>
            <a:endParaRPr lang="zh-TW" altLang="en-US" dirty="0"/>
          </a:p>
        </p:txBody>
      </p:sp>
      <p:sp>
        <p:nvSpPr>
          <p:cNvPr id="6" name="剪去單一角落矩形 5"/>
          <p:cNvSpPr/>
          <p:nvPr/>
        </p:nvSpPr>
        <p:spPr>
          <a:xfrm>
            <a:off x="5649365" y="4031230"/>
            <a:ext cx="759655" cy="956603"/>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a:t>大量</a:t>
            </a:r>
            <a:r>
              <a:rPr lang="zh-TW" altLang="en-US" dirty="0" smtClean="0"/>
              <a:t>魚類死亡</a:t>
            </a:r>
            <a:endParaRPr lang="zh-TW" altLang="en-US" dirty="0"/>
          </a:p>
        </p:txBody>
      </p:sp>
    </p:spTree>
    <p:extLst>
      <p:ext uri="{BB962C8B-B14F-4D97-AF65-F5344CB8AC3E}">
        <p14:creationId xmlns:p14="http://schemas.microsoft.com/office/powerpoint/2010/main" val="180128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250"/>
                                  </p:stCondLst>
                                  <p:childTnLst>
                                    <p:set>
                                      <p:cBhvr>
                                        <p:cTn id="9" dur="1" fill="hold">
                                          <p:stCondLst>
                                            <p:cond delay="0"/>
                                          </p:stCondLst>
                                        </p:cTn>
                                        <p:tgtEl>
                                          <p:spTgt spid="13"/>
                                        </p:tgtEl>
                                        <p:attrNameLst>
                                          <p:attrName>style.visibility</p:attrName>
                                        </p:attrNameLst>
                                      </p:cBhvr>
                                      <p:to>
                                        <p:strVal val="visible"/>
                                      </p:to>
                                    </p:set>
                                  </p:childTnLst>
                                </p:cTn>
                              </p:par>
                              <p:par>
                                <p:cTn id="10" presetID="10"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750"/>
                            </p:stCondLst>
                            <p:childTnLst>
                              <p:par>
                                <p:cTn id="14" presetID="10" presetClass="entr" presetSubtype="0" fill="hold" grpId="0" nodeType="after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par>
                          <p:cTn id="23" fill="hold">
                            <p:stCondLst>
                              <p:cond delay="1750"/>
                            </p:stCondLst>
                            <p:childTnLst>
                              <p:par>
                                <p:cTn id="24" presetID="10" presetClass="entr" presetSubtype="0" fill="hold" grpId="0" nodeType="afterEffect">
                                  <p:stCondLst>
                                    <p:cond delay="25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4" grpId="0" animBg="1"/>
      <p:bldP spid="8" grpId="0" animBg="1"/>
      <p:bldP spid="10" grpId="0" animBg="1"/>
      <p:bldP spid="11" grpId="0" animBg="1"/>
      <p:bldP spid="12" grpId="0" animBg="1"/>
      <p:bldP spid="13" grpId="0" animBg="1"/>
      <p:bldP spid="7" grpId="0" animBg="1"/>
      <p:bldP spid="16" grpId="0" animBg="1"/>
      <p:bldP spid="17"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a:t>
            </a:r>
            <a:r>
              <a:rPr lang="zh-TW" altLang="en-US" dirty="0"/>
              <a:t>群效果比較</a:t>
            </a:r>
            <a:endParaRPr lang="zh-TW" altLang="en-US" dirty="0"/>
          </a:p>
        </p:txBody>
      </p:sp>
      <p:graphicFrame>
        <p:nvGraphicFramePr>
          <p:cNvPr id="10" name="內容版面配置區 9"/>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內容版面配置區 10"/>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072481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a:t>
            </a:r>
            <a:r>
              <a:rPr lang="zh-TW" altLang="en-US" dirty="0"/>
              <a:t>群效果比較</a:t>
            </a:r>
            <a:endParaRPr lang="zh-TW" altLang="en-US" dirty="0"/>
          </a:p>
        </p:txBody>
      </p:sp>
      <p:graphicFrame>
        <p:nvGraphicFramePr>
          <p:cNvPr id="6" name="內容版面配置區 5"/>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4057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熱門</a:t>
            </a:r>
            <a:r>
              <a:rPr lang="zh-TW" altLang="en-US" dirty="0"/>
              <a:t>主題偵測分析</a:t>
            </a:r>
            <a:endParaRPr lang="zh-TW" altLang="en-US" dirty="0"/>
          </a:p>
        </p:txBody>
      </p:sp>
      <p:graphicFrame>
        <p:nvGraphicFramePr>
          <p:cNvPr id="9" name="內容版面配置區 8"/>
          <p:cNvGraphicFramePr>
            <a:graphicFrameLocks noGrp="1"/>
          </p:cNvGraphicFramePr>
          <p:nvPr>
            <p:ph sz="half" idx="1"/>
            <p:extLst>
              <p:ext uri="{D42A27DB-BD31-4B8C-83A1-F6EECF244321}">
                <p14:modId xmlns:p14="http://schemas.microsoft.com/office/powerpoint/2010/main" val="354395408"/>
              </p:ext>
            </p:extLst>
          </p:nvPr>
        </p:nvGraphicFramePr>
        <p:xfrm>
          <a:off x="838200" y="1825624"/>
          <a:ext cx="5181600" cy="4351338"/>
        </p:xfrm>
        <a:graphic>
          <a:graphicData uri="http://schemas.openxmlformats.org/drawingml/2006/table">
            <a:tbl>
              <a:tblPr firstRow="1" firstCol="1" bandRow="1">
                <a:tableStyleId>{B301B821-A1FF-4177-AEE7-76D212191A09}</a:tableStyleId>
              </a:tblPr>
              <a:tblGrid>
                <a:gridCol w="2590800"/>
                <a:gridCol w="2590800"/>
              </a:tblGrid>
              <a:tr h="725223">
                <a:tc>
                  <a:txBody>
                    <a:bodyPr/>
                    <a:lstStyle/>
                    <a:p>
                      <a:pPr algn="ctr">
                        <a:spcBef>
                          <a:spcPts val="600"/>
                        </a:spcBef>
                        <a:spcAft>
                          <a:spcPts val="600"/>
                        </a:spcAft>
                      </a:pPr>
                      <a:r>
                        <a:rPr lang="zh-TW" sz="1200" kern="1400" spc="-50">
                          <a:effectLst/>
                        </a:rPr>
                        <a:t>系統偵測主題</a:t>
                      </a:r>
                      <a:endParaRPr lang="zh-TW" sz="12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a:effectLst/>
                        </a:rPr>
                        <a:t>人工挑選五大主題</a:t>
                      </a:r>
                      <a:r>
                        <a:rPr lang="en-US" sz="1200" kern="1400" spc="-50">
                          <a:effectLst/>
                        </a:rPr>
                        <a:t>(</a:t>
                      </a:r>
                      <a:r>
                        <a:rPr lang="zh-TW" sz="1200" kern="1400" spc="-50">
                          <a:effectLst/>
                        </a:rPr>
                        <a:t>沒有順序之分</a:t>
                      </a:r>
                      <a:r>
                        <a:rPr lang="en-US" sz="1200" kern="1400" spc="-50">
                          <a:effectLst/>
                        </a:rPr>
                        <a:t>)</a:t>
                      </a:r>
                      <a:endParaRPr lang="zh-TW" sz="12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r>
              <a:tr h="725223">
                <a:tc>
                  <a:txBody>
                    <a:bodyPr/>
                    <a:lstStyle/>
                    <a:p>
                      <a:pPr algn="ctr">
                        <a:spcBef>
                          <a:spcPts val="600"/>
                        </a:spcBef>
                        <a:spcAft>
                          <a:spcPts val="600"/>
                        </a:spcAft>
                      </a:pPr>
                      <a:r>
                        <a:rPr lang="zh-TW" sz="1200" b="0" kern="1400" spc="-50" dirty="0">
                          <a:effectLst/>
                        </a:rPr>
                        <a:t>仇母豬與仇女對立</a:t>
                      </a:r>
                      <a:endParaRPr lang="zh-TW" sz="1200" b="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dirty="0">
                          <a:effectLst/>
                        </a:rPr>
                        <a:t>仇母豬與仇女對立</a:t>
                      </a:r>
                      <a:r>
                        <a:rPr lang="en-US" sz="1200" kern="1400" spc="-50" dirty="0">
                          <a:effectLst/>
                        </a:rPr>
                        <a:t>(</a:t>
                      </a:r>
                      <a:r>
                        <a:rPr lang="zh-TW" sz="1200" kern="1400" spc="-50" dirty="0">
                          <a:effectLst/>
                        </a:rPr>
                        <a:t>女版鬧版事件</a:t>
                      </a:r>
                      <a:r>
                        <a:rPr lang="en-US" sz="1200" kern="1400" spc="-50" dirty="0">
                          <a:effectLst/>
                        </a:rPr>
                        <a:t>)</a:t>
                      </a:r>
                      <a:endParaRPr lang="zh-TW" sz="12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r>
              <a:tr h="725223">
                <a:tc>
                  <a:txBody>
                    <a:bodyPr/>
                    <a:lstStyle/>
                    <a:p>
                      <a:pPr algn="ctr">
                        <a:spcBef>
                          <a:spcPts val="600"/>
                        </a:spcBef>
                        <a:spcAft>
                          <a:spcPts val="600"/>
                        </a:spcAft>
                      </a:pPr>
                      <a:r>
                        <a:rPr lang="zh-TW" sz="1200" b="0" kern="1400" spc="-50" dirty="0">
                          <a:effectLst/>
                        </a:rPr>
                        <a:t>小時候以為很紅卻沒人看過的卡通</a:t>
                      </a:r>
                      <a:endParaRPr lang="zh-TW" sz="1200" b="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a:effectLst/>
                        </a:rPr>
                        <a:t>劉建國、李婉鈺交往風波</a:t>
                      </a:r>
                      <a:endParaRPr lang="zh-TW" sz="12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r>
              <a:tr h="725223">
                <a:tc>
                  <a:txBody>
                    <a:bodyPr/>
                    <a:lstStyle/>
                    <a:p>
                      <a:pPr algn="ctr">
                        <a:spcBef>
                          <a:spcPts val="600"/>
                        </a:spcBef>
                        <a:spcAft>
                          <a:spcPts val="600"/>
                        </a:spcAft>
                      </a:pPr>
                      <a:r>
                        <a:rPr lang="zh-TW" sz="1200" b="0" kern="1400" spc="-50" dirty="0">
                          <a:effectLst/>
                        </a:rPr>
                        <a:t>劉建國、李婉鈺交往風波</a:t>
                      </a:r>
                      <a:endParaRPr lang="zh-TW" sz="1200" b="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a:effectLst/>
                        </a:rPr>
                        <a:t>東海教官壓力大失控被架走</a:t>
                      </a:r>
                      <a:endParaRPr lang="zh-TW" sz="1200" kern="1400" spc="-5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r>
              <a:tr h="725223">
                <a:tc>
                  <a:txBody>
                    <a:bodyPr/>
                    <a:lstStyle/>
                    <a:p>
                      <a:pPr algn="ctr">
                        <a:spcBef>
                          <a:spcPts val="600"/>
                        </a:spcBef>
                        <a:spcAft>
                          <a:spcPts val="600"/>
                        </a:spcAft>
                      </a:pPr>
                      <a:r>
                        <a:rPr lang="zh-TW" sz="1200" b="0" kern="1400" spc="-50" dirty="0">
                          <a:effectLst/>
                        </a:rPr>
                        <a:t>東海有教官被架走了</a:t>
                      </a:r>
                      <a:endParaRPr lang="zh-TW" sz="1200" b="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dirty="0">
                          <a:effectLst/>
                        </a:rPr>
                        <a:t>男童攀越圍欄掉展區，大猩猩被槍斃</a:t>
                      </a:r>
                      <a:endParaRPr lang="zh-TW" sz="12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r>
              <a:tr h="725223">
                <a:tc>
                  <a:txBody>
                    <a:bodyPr/>
                    <a:lstStyle/>
                    <a:p>
                      <a:pPr algn="ctr">
                        <a:spcBef>
                          <a:spcPts val="600"/>
                        </a:spcBef>
                        <a:spcAft>
                          <a:spcPts val="600"/>
                        </a:spcAft>
                      </a:pPr>
                      <a:r>
                        <a:rPr lang="zh-TW" sz="1200" b="0" kern="1400" spc="-50" dirty="0">
                          <a:effectLst/>
                        </a:rPr>
                        <a:t>鬧女板事件</a:t>
                      </a:r>
                      <a:r>
                        <a:rPr lang="en-US" sz="1200" b="0" kern="1400" spc="-50" dirty="0">
                          <a:effectLst/>
                        </a:rPr>
                        <a:t>-</a:t>
                      </a:r>
                      <a:r>
                        <a:rPr lang="zh-TW" sz="1200" b="0" kern="1400" spc="-50" dirty="0">
                          <a:effectLst/>
                        </a:rPr>
                        <a:t>女性真實感想</a:t>
                      </a:r>
                      <a:endParaRPr lang="zh-TW" sz="1200" b="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c>
                  <a:txBody>
                    <a:bodyPr/>
                    <a:lstStyle/>
                    <a:p>
                      <a:pPr algn="ctr">
                        <a:spcBef>
                          <a:spcPts val="600"/>
                        </a:spcBef>
                        <a:spcAft>
                          <a:spcPts val="600"/>
                        </a:spcAft>
                      </a:pPr>
                      <a:r>
                        <a:rPr lang="zh-TW" sz="1200" kern="1400" spc="-50" dirty="0">
                          <a:effectLst/>
                        </a:rPr>
                        <a:t>歌手隱藏神曲</a:t>
                      </a:r>
                      <a:endParaRPr lang="zh-TW" sz="1200" kern="1400" spc="-50" dirty="0">
                        <a:solidFill>
                          <a:srgbClr val="333333"/>
                        </a:solidFill>
                        <a:effectLst/>
                        <a:latin typeface="標楷體" panose="03000509000000000000" pitchFamily="65" charset="-120"/>
                        <a:ea typeface="標楷體" panose="03000509000000000000" pitchFamily="65" charset="-120"/>
                        <a:cs typeface="MS Mincho" panose="02020609040205080304" pitchFamily="49" charset="-128"/>
                      </a:endParaRPr>
                    </a:p>
                  </a:txBody>
                  <a:tcPr marL="67456" marR="67456" marT="0" marB="0" anchor="ctr"/>
                </a:tc>
              </a:tr>
            </a:tbl>
          </a:graphicData>
        </a:graphic>
      </p:graphicFrame>
      <p:graphicFrame>
        <p:nvGraphicFramePr>
          <p:cNvPr id="8" name="內容版面配置區 4"/>
          <p:cNvGraphicFramePr>
            <a:graphicFrameLocks noGrp="1"/>
          </p:cNvGraphicFramePr>
          <p:nvPr>
            <p:ph sz="half" idx="2"/>
            <p:extLst>
              <p:ext uri="{D42A27DB-BD31-4B8C-83A1-F6EECF244321}">
                <p14:modId xmlns:p14="http://schemas.microsoft.com/office/powerpoint/2010/main" val="408404830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6496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Q&amp;A</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92193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K-means Clustering</a:t>
            </a:r>
            <a:endParaRPr lang="zh-TW" altLang="en-US" dirty="0"/>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3143" y="1827779"/>
            <a:ext cx="5805714" cy="4347029"/>
          </a:xfrm>
          <a:prstGeom prst="rect">
            <a:avLst/>
          </a:prstGeom>
        </p:spPr>
      </p:pic>
    </p:spTree>
    <p:extLst>
      <p:ext uri="{BB962C8B-B14F-4D97-AF65-F5344CB8AC3E}">
        <p14:creationId xmlns:p14="http://schemas.microsoft.com/office/powerpoint/2010/main" val="1474658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K-means Clustering</a:t>
            </a:r>
            <a:endParaRPr lang="zh-TW" altLang="en-US" dirty="0"/>
          </a:p>
        </p:txBody>
      </p:sp>
      <p:pic>
        <p:nvPicPr>
          <p:cNvPr id="9"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5108" y="1825625"/>
            <a:ext cx="5801784" cy="4351338"/>
          </a:xfrm>
          <a:prstGeom prst="rect">
            <a:avLst/>
          </a:prstGeom>
          <a:noFill/>
          <a:ln>
            <a:noFill/>
          </a:ln>
        </p:spPr>
      </p:pic>
    </p:spTree>
    <p:extLst>
      <p:ext uri="{BB962C8B-B14F-4D97-AF65-F5344CB8AC3E}">
        <p14:creationId xmlns:p14="http://schemas.microsoft.com/office/powerpoint/2010/main" val="3979111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群組 100"/>
          <p:cNvGrpSpPr/>
          <p:nvPr/>
        </p:nvGrpSpPr>
        <p:grpSpPr>
          <a:xfrm>
            <a:off x="3702152" y="2177036"/>
            <a:ext cx="5882630" cy="1048171"/>
            <a:chOff x="2039815" y="3171310"/>
            <a:chExt cx="1036319" cy="589110"/>
          </a:xfrm>
        </p:grpSpPr>
        <p:sp>
          <p:nvSpPr>
            <p:cNvPr id="102" name="矩形 101"/>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03" name="矩形 102"/>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8" name="群組 97"/>
          <p:cNvGrpSpPr/>
          <p:nvPr/>
        </p:nvGrpSpPr>
        <p:grpSpPr>
          <a:xfrm>
            <a:off x="2683423" y="3065402"/>
            <a:ext cx="2366879" cy="1309181"/>
            <a:chOff x="2039815" y="3171310"/>
            <a:chExt cx="1036319" cy="589110"/>
          </a:xfrm>
        </p:grpSpPr>
        <p:sp>
          <p:nvSpPr>
            <p:cNvPr id="99" name="矩形 98"/>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00" name="矩形 99"/>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5" name="群組 94"/>
          <p:cNvGrpSpPr/>
          <p:nvPr/>
        </p:nvGrpSpPr>
        <p:grpSpPr>
          <a:xfrm>
            <a:off x="8064126" y="3065402"/>
            <a:ext cx="2539384" cy="1956763"/>
            <a:chOff x="2039815" y="3171310"/>
            <a:chExt cx="1036319" cy="589110"/>
          </a:xfrm>
        </p:grpSpPr>
        <p:sp>
          <p:nvSpPr>
            <p:cNvPr id="96" name="矩形 95"/>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7" name="矩形 96"/>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2" name="群組 91"/>
          <p:cNvGrpSpPr/>
          <p:nvPr/>
        </p:nvGrpSpPr>
        <p:grpSpPr>
          <a:xfrm>
            <a:off x="7357052" y="3806020"/>
            <a:ext cx="1998952" cy="1790130"/>
            <a:chOff x="2039815" y="3171310"/>
            <a:chExt cx="1036319" cy="589110"/>
          </a:xfrm>
        </p:grpSpPr>
        <p:sp>
          <p:nvSpPr>
            <p:cNvPr id="93" name="矩形 92"/>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4" name="矩形 93"/>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9" name="群組 88"/>
          <p:cNvGrpSpPr/>
          <p:nvPr/>
        </p:nvGrpSpPr>
        <p:grpSpPr>
          <a:xfrm>
            <a:off x="6819552" y="4313244"/>
            <a:ext cx="1288012" cy="1225492"/>
            <a:chOff x="2039815" y="3171310"/>
            <a:chExt cx="1036319" cy="589110"/>
          </a:xfrm>
        </p:grpSpPr>
        <p:sp>
          <p:nvSpPr>
            <p:cNvPr id="90" name="矩形 89"/>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1" name="矩形 90"/>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3" name="群組 82"/>
          <p:cNvGrpSpPr/>
          <p:nvPr/>
        </p:nvGrpSpPr>
        <p:grpSpPr>
          <a:xfrm>
            <a:off x="1990584" y="3806020"/>
            <a:ext cx="1593806" cy="1694444"/>
            <a:chOff x="2039815" y="3171310"/>
            <a:chExt cx="1036319" cy="589110"/>
          </a:xfrm>
        </p:grpSpPr>
        <p:sp>
          <p:nvSpPr>
            <p:cNvPr id="84" name="矩形 83"/>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5" name="矩形 84"/>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0" name="群組 79"/>
          <p:cNvGrpSpPr/>
          <p:nvPr/>
        </p:nvGrpSpPr>
        <p:grpSpPr>
          <a:xfrm>
            <a:off x="1419730" y="4313244"/>
            <a:ext cx="1414149" cy="1196220"/>
            <a:chOff x="2039815" y="3171310"/>
            <a:chExt cx="1036319" cy="589110"/>
          </a:xfrm>
        </p:grpSpPr>
        <p:sp>
          <p:nvSpPr>
            <p:cNvPr id="81" name="矩形 80"/>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2" name="矩形 81"/>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標題 1"/>
          <p:cNvSpPr>
            <a:spLocks noGrp="1"/>
          </p:cNvSpPr>
          <p:nvPr>
            <p:ph type="title"/>
          </p:nvPr>
        </p:nvSpPr>
        <p:spPr/>
        <p:txBody>
          <a:bodyPr/>
          <a:lstStyle/>
          <a:p>
            <a:r>
              <a:rPr lang="en-US" altLang="zh-TW" dirty="0" smtClean="0"/>
              <a:t>Hierarchical Agglomerative Clustering</a:t>
            </a:r>
            <a:endParaRPr lang="zh-TW" altLang="en-US" dirty="0"/>
          </a:p>
        </p:txBody>
      </p:sp>
      <p:sp>
        <p:nvSpPr>
          <p:cNvPr id="8" name="矩形 7"/>
          <p:cNvSpPr/>
          <p:nvPr/>
        </p:nvSpPr>
        <p:spPr>
          <a:xfrm>
            <a:off x="2465362" y="5500466"/>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278943" y="5500465"/>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8" name="群組 67"/>
          <p:cNvGrpSpPr/>
          <p:nvPr/>
        </p:nvGrpSpPr>
        <p:grpSpPr>
          <a:xfrm>
            <a:off x="1090836" y="4911354"/>
            <a:ext cx="892709" cy="589110"/>
            <a:chOff x="2039815" y="3171310"/>
            <a:chExt cx="1036319" cy="589110"/>
          </a:xfrm>
        </p:grpSpPr>
        <p:sp>
          <p:nvSpPr>
            <p:cNvPr id="69" name="矩形 68"/>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0" name="矩形 69"/>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1" name="群組 70"/>
          <p:cNvGrpSpPr/>
          <p:nvPr/>
        </p:nvGrpSpPr>
        <p:grpSpPr>
          <a:xfrm>
            <a:off x="10021768" y="4911354"/>
            <a:ext cx="892709" cy="589110"/>
            <a:chOff x="2039815" y="3171310"/>
            <a:chExt cx="1036319" cy="589110"/>
          </a:xfrm>
        </p:grpSpPr>
        <p:sp>
          <p:nvSpPr>
            <p:cNvPr id="72" name="矩形 71"/>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3" name="矩形 72"/>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4" name="群組 73"/>
          <p:cNvGrpSpPr/>
          <p:nvPr/>
        </p:nvGrpSpPr>
        <p:grpSpPr>
          <a:xfrm>
            <a:off x="7603171" y="4911354"/>
            <a:ext cx="892709" cy="589110"/>
            <a:chOff x="2039815" y="3171310"/>
            <a:chExt cx="1036319" cy="589110"/>
          </a:xfrm>
        </p:grpSpPr>
        <p:sp>
          <p:nvSpPr>
            <p:cNvPr id="75" name="矩形 74"/>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6" name="矩形 75"/>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6" name="群組 85"/>
          <p:cNvGrpSpPr/>
          <p:nvPr/>
        </p:nvGrpSpPr>
        <p:grpSpPr>
          <a:xfrm>
            <a:off x="4356925" y="4313244"/>
            <a:ext cx="1299691" cy="1187220"/>
            <a:chOff x="2039815" y="3171310"/>
            <a:chExt cx="1036319" cy="589110"/>
          </a:xfrm>
        </p:grpSpPr>
        <p:sp>
          <p:nvSpPr>
            <p:cNvPr id="87" name="矩形 86"/>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8" name="矩形 87"/>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7" name="群組 76"/>
          <p:cNvGrpSpPr/>
          <p:nvPr/>
        </p:nvGrpSpPr>
        <p:grpSpPr>
          <a:xfrm>
            <a:off x="5151465" y="4911354"/>
            <a:ext cx="892709" cy="589110"/>
            <a:chOff x="2039815" y="3171310"/>
            <a:chExt cx="1036319" cy="589110"/>
          </a:xfrm>
        </p:grpSpPr>
        <p:sp>
          <p:nvSpPr>
            <p:cNvPr id="78" name="矩形 77"/>
            <p:cNvSpPr/>
            <p:nvPr/>
          </p:nvSpPr>
          <p:spPr>
            <a:xfrm>
              <a:off x="2039815" y="3171310"/>
              <a:ext cx="1036319" cy="562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9" name="矩形 78"/>
            <p:cNvSpPr/>
            <p:nvPr/>
          </p:nvSpPr>
          <p:spPr>
            <a:xfrm flipV="1">
              <a:off x="2049192" y="3724420"/>
              <a:ext cx="1026942"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矩形 17"/>
          <p:cNvSpPr/>
          <p:nvPr/>
        </p:nvSpPr>
        <p:spPr>
          <a:xfrm>
            <a:off x="10603510" y="5500464"/>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9787591" y="5500465"/>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974010" y="5500466"/>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8160429" y="5500467"/>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7346848" y="5500468"/>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533267" y="5500465"/>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092524" y="5500468"/>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906105" y="5500467"/>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719686" y="5500466"/>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651781" y="5500467"/>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838200" y="5500468"/>
            <a:ext cx="610772" cy="67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8925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50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par>
                          <p:cTn id="11" fill="hold">
                            <p:stCondLst>
                              <p:cond delay="1000"/>
                            </p:stCondLst>
                            <p:childTnLst>
                              <p:par>
                                <p:cTn id="12" presetID="10" presetClass="entr" presetSubtype="0" fill="hold" nodeType="afterEffect">
                                  <p:stCondLst>
                                    <p:cond delay="500"/>
                                  </p:stCondLst>
                                  <p:childTnLst>
                                    <p:set>
                                      <p:cBhvr>
                                        <p:cTn id="13" dur="1" fill="hold">
                                          <p:stCondLst>
                                            <p:cond delay="0"/>
                                          </p:stCondLst>
                                        </p:cTn>
                                        <p:tgtEl>
                                          <p:spTgt spid="74"/>
                                        </p:tgtEl>
                                        <p:attrNameLst>
                                          <p:attrName>style.visibility</p:attrName>
                                        </p:attrNameLst>
                                      </p:cBhvr>
                                      <p:to>
                                        <p:strVal val="visible"/>
                                      </p:to>
                                    </p:set>
                                    <p:animEffect transition="in" filter="fade">
                                      <p:cBhvr>
                                        <p:cTn id="14" dur="500"/>
                                        <p:tgtEl>
                                          <p:spTgt spid="74"/>
                                        </p:tgtEl>
                                      </p:cBhvr>
                                    </p:animEffect>
                                  </p:childTnLst>
                                </p:cTn>
                              </p:par>
                            </p:childTnLst>
                          </p:cTn>
                        </p:par>
                        <p:par>
                          <p:cTn id="15" fill="hold">
                            <p:stCondLst>
                              <p:cond delay="2000"/>
                            </p:stCondLst>
                            <p:childTnLst>
                              <p:par>
                                <p:cTn id="16" presetID="10" presetClass="entr" presetSubtype="0" fill="hold" nodeType="afterEffect">
                                  <p:stCondLst>
                                    <p:cond delay="50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500"/>
                                        <p:tgtEl>
                                          <p:spTgt spid="77"/>
                                        </p:tgtEl>
                                      </p:cBhvr>
                                    </p:animEffect>
                                  </p:childTnLst>
                                </p:cTn>
                              </p:par>
                            </p:childTnLst>
                          </p:cTn>
                        </p:par>
                        <p:par>
                          <p:cTn id="19" fill="hold">
                            <p:stCondLst>
                              <p:cond delay="3000"/>
                            </p:stCondLst>
                            <p:childTnLst>
                              <p:par>
                                <p:cTn id="20" presetID="10" presetClass="entr" presetSubtype="0" fill="hold" nodeType="afterEffect">
                                  <p:stCondLst>
                                    <p:cond delay="50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par>
                          <p:cTn id="23" fill="hold">
                            <p:stCondLst>
                              <p:cond delay="4000"/>
                            </p:stCondLst>
                            <p:childTnLst>
                              <p:par>
                                <p:cTn id="24" presetID="10" presetClass="entr" presetSubtype="0" fill="hold" nodeType="afterEffect">
                                  <p:stCondLst>
                                    <p:cond delay="50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500"/>
                                        <p:tgtEl>
                                          <p:spTgt spid="86"/>
                                        </p:tgtEl>
                                      </p:cBhvr>
                                    </p:animEffect>
                                  </p:childTnLst>
                                </p:cTn>
                              </p:par>
                            </p:childTnLst>
                          </p:cTn>
                        </p:par>
                        <p:par>
                          <p:cTn id="27" fill="hold">
                            <p:stCondLst>
                              <p:cond delay="5000"/>
                            </p:stCondLst>
                            <p:childTnLst>
                              <p:par>
                                <p:cTn id="28" presetID="10" presetClass="entr" presetSubtype="0" fill="hold" nodeType="afterEffect">
                                  <p:stCondLst>
                                    <p:cond delay="500"/>
                                  </p:stCondLst>
                                  <p:childTnLst>
                                    <p:set>
                                      <p:cBhvr>
                                        <p:cTn id="29" dur="1" fill="hold">
                                          <p:stCondLst>
                                            <p:cond delay="0"/>
                                          </p:stCondLst>
                                        </p:cTn>
                                        <p:tgtEl>
                                          <p:spTgt spid="92"/>
                                        </p:tgtEl>
                                        <p:attrNameLst>
                                          <p:attrName>style.visibility</p:attrName>
                                        </p:attrNameLst>
                                      </p:cBhvr>
                                      <p:to>
                                        <p:strVal val="visible"/>
                                      </p:to>
                                    </p:set>
                                    <p:animEffect transition="in" filter="fade">
                                      <p:cBhvr>
                                        <p:cTn id="30" dur="500"/>
                                        <p:tgtEl>
                                          <p:spTgt spid="92"/>
                                        </p:tgtEl>
                                      </p:cBhvr>
                                    </p:animEffect>
                                  </p:childTnLst>
                                </p:cTn>
                              </p:par>
                            </p:childTnLst>
                          </p:cTn>
                        </p:par>
                        <p:par>
                          <p:cTn id="31" fill="hold">
                            <p:stCondLst>
                              <p:cond delay="6000"/>
                            </p:stCondLst>
                            <p:childTnLst>
                              <p:par>
                                <p:cTn id="32" presetID="10" presetClass="entr" presetSubtype="0" fill="hold" nodeType="afterEffect">
                                  <p:stCondLst>
                                    <p:cond delay="50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childTnLst>
                          </p:cTn>
                        </p:par>
                        <p:par>
                          <p:cTn id="35" fill="hold">
                            <p:stCondLst>
                              <p:cond delay="7000"/>
                            </p:stCondLst>
                            <p:childTnLst>
                              <p:par>
                                <p:cTn id="36" presetID="10" presetClass="entr" presetSubtype="0" fill="hold" nodeType="afterEffect">
                                  <p:stCondLst>
                                    <p:cond delay="50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500"/>
                                        <p:tgtEl>
                                          <p:spTgt spid="83"/>
                                        </p:tgtEl>
                                      </p:cBhvr>
                                    </p:animEffect>
                                  </p:childTnLst>
                                </p:cTn>
                              </p:par>
                            </p:childTnLst>
                          </p:cTn>
                        </p:par>
                        <p:par>
                          <p:cTn id="39" fill="hold">
                            <p:stCondLst>
                              <p:cond delay="8000"/>
                            </p:stCondLst>
                            <p:childTnLst>
                              <p:par>
                                <p:cTn id="40" presetID="10" presetClass="entr" presetSubtype="0" fill="hold" nodeType="afterEffect">
                                  <p:stCondLst>
                                    <p:cond delay="50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500"/>
                                        <p:tgtEl>
                                          <p:spTgt spid="98"/>
                                        </p:tgtEl>
                                      </p:cBhvr>
                                    </p:animEffect>
                                  </p:childTnLst>
                                </p:cTn>
                              </p:par>
                            </p:childTnLst>
                          </p:cTn>
                        </p:par>
                        <p:par>
                          <p:cTn id="43" fill="hold">
                            <p:stCondLst>
                              <p:cond delay="9000"/>
                            </p:stCondLst>
                            <p:childTnLst>
                              <p:par>
                                <p:cTn id="44" presetID="10" presetClass="entr" presetSubtype="0" fill="hold" nodeType="afterEffect">
                                  <p:stCondLst>
                                    <p:cond delay="500"/>
                                  </p:stCondLst>
                                  <p:childTnLst>
                                    <p:set>
                                      <p:cBhvr>
                                        <p:cTn id="45" dur="1" fill="hold">
                                          <p:stCondLst>
                                            <p:cond delay="0"/>
                                          </p:stCondLst>
                                        </p:cTn>
                                        <p:tgtEl>
                                          <p:spTgt spid="95"/>
                                        </p:tgtEl>
                                        <p:attrNameLst>
                                          <p:attrName>style.visibility</p:attrName>
                                        </p:attrNameLst>
                                      </p:cBhvr>
                                      <p:to>
                                        <p:strVal val="visible"/>
                                      </p:to>
                                    </p:set>
                                    <p:animEffect transition="in" filter="fade">
                                      <p:cBhvr>
                                        <p:cTn id="46" dur="500"/>
                                        <p:tgtEl>
                                          <p:spTgt spid="95"/>
                                        </p:tgtEl>
                                      </p:cBhvr>
                                    </p:animEffect>
                                  </p:childTnLst>
                                </p:cTn>
                              </p:par>
                            </p:childTnLst>
                          </p:cTn>
                        </p:par>
                        <p:par>
                          <p:cTn id="47" fill="hold">
                            <p:stCondLst>
                              <p:cond delay="10000"/>
                            </p:stCondLst>
                            <p:childTnLst>
                              <p:par>
                                <p:cTn id="48" presetID="10" presetClass="entr" presetSubtype="0" fill="hold" nodeType="afterEffect">
                                  <p:stCondLst>
                                    <p:cond delay="500"/>
                                  </p:stCondLst>
                                  <p:childTnLst>
                                    <p:set>
                                      <p:cBhvr>
                                        <p:cTn id="49" dur="1" fill="hold">
                                          <p:stCondLst>
                                            <p:cond delay="0"/>
                                          </p:stCondLst>
                                        </p:cTn>
                                        <p:tgtEl>
                                          <p:spTgt spid="101"/>
                                        </p:tgtEl>
                                        <p:attrNameLst>
                                          <p:attrName>style.visibility</p:attrName>
                                        </p:attrNameLst>
                                      </p:cBhvr>
                                      <p:to>
                                        <p:strVal val="visible"/>
                                      </p:to>
                                    </p:set>
                                    <p:animEffect transition="in" filter="fade">
                                      <p:cBhvr>
                                        <p:cTn id="50"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Hierarchical Agglomerative Clustering</a:t>
            </a:r>
            <a:endParaRPr lang="zh-TW" altLang="en-US" dirty="0"/>
          </a:p>
        </p:txBody>
      </p:sp>
      <p:sp>
        <p:nvSpPr>
          <p:cNvPr id="8" name="內容版面配置區 7"/>
          <p:cNvSpPr>
            <a:spLocks noGrp="1"/>
          </p:cNvSpPr>
          <p:nvPr>
            <p:ph sz="half" idx="1"/>
          </p:nvPr>
        </p:nvSpPr>
        <p:spPr/>
        <p:txBody>
          <a:bodyPr/>
          <a:lstStyle/>
          <a:p>
            <a:endParaRPr lang="zh-TW" altLang="en-US" dirty="0"/>
          </a:p>
        </p:txBody>
      </p:sp>
      <p:sp>
        <p:nvSpPr>
          <p:cNvPr id="9" name="內容版面配置區 8"/>
          <p:cNvSpPr>
            <a:spLocks noGrp="1"/>
          </p:cNvSpPr>
          <p:nvPr>
            <p:ph sz="half" idx="2"/>
          </p:nvPr>
        </p:nvSpPr>
        <p:spPr>
          <a:xfrm>
            <a:off x="6172200" y="1825625"/>
            <a:ext cx="5181600" cy="2115902"/>
          </a:xfrm>
        </p:spPr>
        <p:txBody>
          <a:bodyPr/>
          <a:lstStyle/>
          <a:p>
            <a:r>
              <a:rPr lang="en-US" altLang="zh-TW" dirty="0"/>
              <a:t>Complete linkage</a:t>
            </a:r>
          </a:p>
          <a:p>
            <a:r>
              <a:rPr lang="en-US" altLang="zh-TW" dirty="0"/>
              <a:t>Single linkage</a:t>
            </a:r>
          </a:p>
          <a:p>
            <a:r>
              <a:rPr lang="en-US" altLang="zh-TW" dirty="0"/>
              <a:t>Average linkage</a:t>
            </a:r>
          </a:p>
          <a:p>
            <a:r>
              <a:rPr lang="en-US" altLang="zh-TW" dirty="0"/>
              <a:t>Centroid linkage</a:t>
            </a:r>
            <a:endParaRPr lang="zh-TW" altLang="en-US" dirty="0"/>
          </a:p>
          <a:p>
            <a:endParaRPr lang="zh-TW" altLang="en-US" dirty="0"/>
          </a:p>
        </p:txBody>
      </p:sp>
      <p:sp>
        <p:nvSpPr>
          <p:cNvPr id="10" name="橢圓 9"/>
          <p:cNvSpPr/>
          <p:nvPr/>
        </p:nvSpPr>
        <p:spPr>
          <a:xfrm>
            <a:off x="1253003" y="2267471"/>
            <a:ext cx="1378634" cy="334811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1" name="橢圓 10"/>
          <p:cNvSpPr/>
          <p:nvPr/>
        </p:nvSpPr>
        <p:spPr>
          <a:xfrm>
            <a:off x="4022123" y="2214695"/>
            <a:ext cx="1378634" cy="334811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3" name="流程圖: 接點 12"/>
          <p:cNvSpPr/>
          <p:nvPr/>
        </p:nvSpPr>
        <p:spPr>
          <a:xfrm>
            <a:off x="2075506" y="2932803"/>
            <a:ext cx="206912" cy="2069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流程圖: 接點 13"/>
          <p:cNvSpPr/>
          <p:nvPr/>
        </p:nvSpPr>
        <p:spPr>
          <a:xfrm>
            <a:off x="1868594" y="4664629"/>
            <a:ext cx="206912" cy="2069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流程圖: 接點 14"/>
          <p:cNvSpPr/>
          <p:nvPr/>
        </p:nvSpPr>
        <p:spPr>
          <a:xfrm>
            <a:off x="1584604" y="3838071"/>
            <a:ext cx="206912" cy="2069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流程圖: 接點 15"/>
          <p:cNvSpPr/>
          <p:nvPr/>
        </p:nvSpPr>
        <p:spPr>
          <a:xfrm>
            <a:off x="4616044" y="4230305"/>
            <a:ext cx="206912" cy="20691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7" name="流程圖: 接點 16"/>
          <p:cNvSpPr/>
          <p:nvPr/>
        </p:nvSpPr>
        <p:spPr>
          <a:xfrm>
            <a:off x="4711440" y="3139715"/>
            <a:ext cx="206912" cy="20691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9" name="直線接點 18"/>
          <p:cNvCxnSpPr>
            <a:stCxn id="13" idx="6"/>
            <a:endCxn id="17" idx="2"/>
          </p:cNvCxnSpPr>
          <p:nvPr/>
        </p:nvCxnSpPr>
        <p:spPr>
          <a:xfrm>
            <a:off x="2282418" y="3036259"/>
            <a:ext cx="2429022" cy="206912"/>
          </a:xfrm>
          <a:prstGeom prst="line">
            <a:avLst/>
          </a:prstGeom>
        </p:spPr>
        <p:style>
          <a:lnRef idx="1">
            <a:schemeClr val="dk1"/>
          </a:lnRef>
          <a:fillRef idx="0">
            <a:schemeClr val="dk1"/>
          </a:fillRef>
          <a:effectRef idx="0">
            <a:schemeClr val="dk1"/>
          </a:effectRef>
          <a:fontRef idx="minor">
            <a:schemeClr val="tx1"/>
          </a:fontRef>
        </p:style>
      </p:cxnSp>
      <p:cxnSp>
        <p:nvCxnSpPr>
          <p:cNvPr id="22" name="直線接點 21"/>
          <p:cNvCxnSpPr>
            <a:stCxn id="15" idx="6"/>
            <a:endCxn id="17" idx="2"/>
          </p:cNvCxnSpPr>
          <p:nvPr/>
        </p:nvCxnSpPr>
        <p:spPr>
          <a:xfrm flipV="1">
            <a:off x="1791516" y="3243171"/>
            <a:ext cx="2919924" cy="698356"/>
          </a:xfrm>
          <a:prstGeom prst="line">
            <a:avLst/>
          </a:prstGeom>
        </p:spPr>
        <p:style>
          <a:lnRef idx="1">
            <a:schemeClr val="dk1"/>
          </a:lnRef>
          <a:fillRef idx="0">
            <a:schemeClr val="dk1"/>
          </a:fillRef>
          <a:effectRef idx="0">
            <a:schemeClr val="dk1"/>
          </a:effectRef>
          <a:fontRef idx="minor">
            <a:schemeClr val="tx1"/>
          </a:fontRef>
        </p:style>
      </p:cxnSp>
      <p:cxnSp>
        <p:nvCxnSpPr>
          <p:cNvPr id="24" name="直線接點 23"/>
          <p:cNvCxnSpPr>
            <a:stCxn id="15" idx="6"/>
            <a:endCxn id="16" idx="2"/>
          </p:cNvCxnSpPr>
          <p:nvPr/>
        </p:nvCxnSpPr>
        <p:spPr>
          <a:xfrm>
            <a:off x="1791516" y="3941527"/>
            <a:ext cx="2824528" cy="392234"/>
          </a:xfrm>
          <a:prstGeom prst="line">
            <a:avLst/>
          </a:prstGeom>
        </p:spPr>
        <p:style>
          <a:lnRef idx="1">
            <a:schemeClr val="dk1"/>
          </a:lnRef>
          <a:fillRef idx="0">
            <a:schemeClr val="dk1"/>
          </a:fillRef>
          <a:effectRef idx="0">
            <a:schemeClr val="dk1"/>
          </a:effectRef>
          <a:fontRef idx="minor">
            <a:schemeClr val="tx1"/>
          </a:fontRef>
        </p:style>
      </p:cxnSp>
      <p:cxnSp>
        <p:nvCxnSpPr>
          <p:cNvPr id="26" name="直線接點 25"/>
          <p:cNvCxnSpPr>
            <a:stCxn id="14" idx="6"/>
            <a:endCxn id="17" idx="3"/>
          </p:cNvCxnSpPr>
          <p:nvPr/>
        </p:nvCxnSpPr>
        <p:spPr>
          <a:xfrm flipV="1">
            <a:off x="2075506" y="3316325"/>
            <a:ext cx="2666236" cy="1451760"/>
          </a:xfrm>
          <a:prstGeom prst="line">
            <a:avLst/>
          </a:prstGeom>
        </p:spPr>
        <p:style>
          <a:lnRef idx="1">
            <a:schemeClr val="dk1"/>
          </a:lnRef>
          <a:fillRef idx="0">
            <a:schemeClr val="dk1"/>
          </a:fillRef>
          <a:effectRef idx="0">
            <a:schemeClr val="dk1"/>
          </a:effectRef>
          <a:fontRef idx="minor">
            <a:schemeClr val="tx1"/>
          </a:fontRef>
        </p:style>
      </p:cxnSp>
      <p:cxnSp>
        <p:nvCxnSpPr>
          <p:cNvPr id="28" name="直線接點 27"/>
          <p:cNvCxnSpPr>
            <a:stCxn id="14" idx="5"/>
            <a:endCxn id="16" idx="3"/>
          </p:cNvCxnSpPr>
          <p:nvPr/>
        </p:nvCxnSpPr>
        <p:spPr>
          <a:xfrm flipV="1">
            <a:off x="2045204" y="4406915"/>
            <a:ext cx="2601142" cy="434324"/>
          </a:xfrm>
          <a:prstGeom prst="line">
            <a:avLst/>
          </a:prstGeom>
        </p:spPr>
        <p:style>
          <a:lnRef idx="1">
            <a:schemeClr val="dk1"/>
          </a:lnRef>
          <a:fillRef idx="0">
            <a:schemeClr val="dk1"/>
          </a:fillRef>
          <a:effectRef idx="0">
            <a:schemeClr val="dk1"/>
          </a:effectRef>
          <a:fontRef idx="minor">
            <a:schemeClr val="tx1"/>
          </a:fontRef>
        </p:style>
      </p:cxnSp>
      <p:cxnSp>
        <p:nvCxnSpPr>
          <p:cNvPr id="30" name="直線接點 29"/>
          <p:cNvCxnSpPr>
            <a:stCxn id="13" idx="6"/>
            <a:endCxn id="16" idx="0"/>
          </p:cNvCxnSpPr>
          <p:nvPr/>
        </p:nvCxnSpPr>
        <p:spPr>
          <a:xfrm>
            <a:off x="2282418" y="3036259"/>
            <a:ext cx="2437082" cy="1194046"/>
          </a:xfrm>
          <a:prstGeom prst="line">
            <a:avLst/>
          </a:prstGeom>
        </p:spPr>
        <p:style>
          <a:lnRef idx="1">
            <a:schemeClr val="dk1"/>
          </a:lnRef>
          <a:fillRef idx="0">
            <a:schemeClr val="dk1"/>
          </a:fillRef>
          <a:effectRef idx="0">
            <a:schemeClr val="dk1"/>
          </a:effectRef>
          <a:fontRef idx="minor">
            <a:schemeClr val="tx1"/>
          </a:fontRef>
        </p:style>
      </p:cxnSp>
      <p:cxnSp>
        <p:nvCxnSpPr>
          <p:cNvPr id="32" name="直線接點 31"/>
          <p:cNvCxnSpPr>
            <a:stCxn id="13" idx="7"/>
            <a:endCxn id="13" idx="6"/>
          </p:cNvCxnSpPr>
          <p:nvPr/>
        </p:nvCxnSpPr>
        <p:spPr>
          <a:xfrm>
            <a:off x="2252116" y="2963105"/>
            <a:ext cx="30302" cy="73154"/>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2650687" y="2688053"/>
            <a:ext cx="301686" cy="369332"/>
          </a:xfrm>
          <a:prstGeom prst="rect">
            <a:avLst/>
          </a:prstGeom>
          <a:noFill/>
        </p:spPr>
        <p:txBody>
          <a:bodyPr wrap="none" rtlCol="0">
            <a:spAutoFit/>
          </a:bodyPr>
          <a:lstStyle/>
          <a:p>
            <a:r>
              <a:rPr lang="en-US" altLang="zh-TW" dirty="0"/>
              <a:t>4</a:t>
            </a:r>
            <a:endParaRPr lang="zh-TW" altLang="en-US" dirty="0"/>
          </a:p>
        </p:txBody>
      </p:sp>
      <p:sp>
        <p:nvSpPr>
          <p:cNvPr id="38" name="文字方塊 37"/>
          <p:cNvSpPr txBox="1"/>
          <p:nvPr/>
        </p:nvSpPr>
        <p:spPr>
          <a:xfrm>
            <a:off x="2282418" y="3149978"/>
            <a:ext cx="301686" cy="369332"/>
          </a:xfrm>
          <a:prstGeom prst="rect">
            <a:avLst/>
          </a:prstGeom>
          <a:noFill/>
        </p:spPr>
        <p:txBody>
          <a:bodyPr wrap="none" rtlCol="0">
            <a:spAutoFit/>
          </a:bodyPr>
          <a:lstStyle/>
          <a:p>
            <a:r>
              <a:rPr lang="en-US" altLang="zh-TW" dirty="0" smtClean="0"/>
              <a:t>5</a:t>
            </a:r>
            <a:endParaRPr lang="zh-TW" altLang="en-US" dirty="0"/>
          </a:p>
        </p:txBody>
      </p:sp>
      <p:sp>
        <p:nvSpPr>
          <p:cNvPr id="42" name="文字方塊 41"/>
          <p:cNvSpPr txBox="1"/>
          <p:nvPr/>
        </p:nvSpPr>
        <p:spPr>
          <a:xfrm>
            <a:off x="1998428" y="3455865"/>
            <a:ext cx="301686" cy="369332"/>
          </a:xfrm>
          <a:prstGeom prst="rect">
            <a:avLst/>
          </a:prstGeom>
          <a:noFill/>
        </p:spPr>
        <p:txBody>
          <a:bodyPr wrap="none" rtlCol="0">
            <a:spAutoFit/>
          </a:bodyPr>
          <a:lstStyle/>
          <a:p>
            <a:r>
              <a:rPr lang="en-US" altLang="zh-TW" dirty="0" smtClean="0"/>
              <a:t>5</a:t>
            </a:r>
            <a:endParaRPr lang="zh-TW" altLang="en-US" dirty="0"/>
          </a:p>
        </p:txBody>
      </p:sp>
      <p:sp>
        <p:nvSpPr>
          <p:cNvPr id="43" name="文字方塊 42"/>
          <p:cNvSpPr txBox="1"/>
          <p:nvPr/>
        </p:nvSpPr>
        <p:spPr>
          <a:xfrm>
            <a:off x="2722421" y="3784583"/>
            <a:ext cx="301686" cy="369332"/>
          </a:xfrm>
          <a:prstGeom prst="rect">
            <a:avLst/>
          </a:prstGeom>
          <a:noFill/>
        </p:spPr>
        <p:txBody>
          <a:bodyPr wrap="none" rtlCol="0">
            <a:spAutoFit/>
          </a:bodyPr>
          <a:lstStyle/>
          <a:p>
            <a:r>
              <a:rPr lang="en-US" altLang="zh-TW" dirty="0" smtClean="0"/>
              <a:t>5</a:t>
            </a:r>
            <a:endParaRPr lang="zh-TW" altLang="en-US" dirty="0"/>
          </a:p>
        </p:txBody>
      </p:sp>
      <p:sp>
        <p:nvSpPr>
          <p:cNvPr id="44" name="文字方塊 43"/>
          <p:cNvSpPr txBox="1"/>
          <p:nvPr/>
        </p:nvSpPr>
        <p:spPr>
          <a:xfrm>
            <a:off x="3052937" y="4670270"/>
            <a:ext cx="301686" cy="369332"/>
          </a:xfrm>
          <a:prstGeom prst="rect">
            <a:avLst/>
          </a:prstGeom>
          <a:noFill/>
        </p:spPr>
        <p:txBody>
          <a:bodyPr wrap="none" rtlCol="0">
            <a:spAutoFit/>
          </a:bodyPr>
          <a:lstStyle/>
          <a:p>
            <a:r>
              <a:rPr lang="en-US" altLang="zh-TW" dirty="0" smtClean="0"/>
              <a:t>5</a:t>
            </a:r>
            <a:endParaRPr lang="zh-TW" altLang="en-US" dirty="0"/>
          </a:p>
        </p:txBody>
      </p:sp>
      <p:sp>
        <p:nvSpPr>
          <p:cNvPr id="45" name="文字方塊 44"/>
          <p:cNvSpPr txBox="1"/>
          <p:nvPr/>
        </p:nvSpPr>
        <p:spPr>
          <a:xfrm>
            <a:off x="2691097" y="4315747"/>
            <a:ext cx="301686" cy="369332"/>
          </a:xfrm>
          <a:prstGeom prst="rect">
            <a:avLst/>
          </a:prstGeom>
          <a:noFill/>
        </p:spPr>
        <p:txBody>
          <a:bodyPr wrap="none" rtlCol="0">
            <a:spAutoFit/>
          </a:bodyPr>
          <a:lstStyle/>
          <a:p>
            <a:r>
              <a:rPr lang="en-US" altLang="zh-TW" dirty="0"/>
              <a:t>6</a:t>
            </a:r>
            <a:endParaRPr lang="zh-TW" altLang="en-US" dirty="0"/>
          </a:p>
        </p:txBody>
      </p:sp>
      <p:sp>
        <p:nvSpPr>
          <p:cNvPr id="46" name="文字方塊 45"/>
          <p:cNvSpPr txBox="1"/>
          <p:nvPr/>
        </p:nvSpPr>
        <p:spPr>
          <a:xfrm>
            <a:off x="1804522" y="5668467"/>
            <a:ext cx="317716" cy="369332"/>
          </a:xfrm>
          <a:prstGeom prst="rect">
            <a:avLst/>
          </a:prstGeom>
          <a:noFill/>
        </p:spPr>
        <p:txBody>
          <a:bodyPr wrap="none" rtlCol="0">
            <a:spAutoFit/>
          </a:bodyPr>
          <a:lstStyle/>
          <a:p>
            <a:r>
              <a:rPr lang="en-US" altLang="zh-TW" dirty="0" smtClean="0">
                <a:solidFill>
                  <a:schemeClr val="accent1"/>
                </a:solidFill>
              </a:rPr>
              <a:t>A</a:t>
            </a:r>
            <a:endParaRPr lang="zh-TW" altLang="en-US" dirty="0">
              <a:solidFill>
                <a:schemeClr val="accent1"/>
              </a:solidFill>
            </a:endParaRPr>
          </a:p>
        </p:txBody>
      </p:sp>
      <p:sp>
        <p:nvSpPr>
          <p:cNvPr id="47" name="文字方塊 46"/>
          <p:cNvSpPr txBox="1"/>
          <p:nvPr/>
        </p:nvSpPr>
        <p:spPr>
          <a:xfrm>
            <a:off x="4616044" y="5676383"/>
            <a:ext cx="309700" cy="369332"/>
          </a:xfrm>
          <a:prstGeom prst="rect">
            <a:avLst/>
          </a:prstGeom>
          <a:noFill/>
        </p:spPr>
        <p:txBody>
          <a:bodyPr wrap="none" rtlCol="0">
            <a:spAutoFit/>
          </a:bodyPr>
          <a:lstStyle/>
          <a:p>
            <a:r>
              <a:rPr lang="en-US" altLang="zh-TW" dirty="0">
                <a:solidFill>
                  <a:schemeClr val="accent2"/>
                </a:solidFill>
              </a:rPr>
              <a:t>B</a:t>
            </a:r>
            <a:endParaRPr lang="zh-TW" altLang="en-US" dirty="0">
              <a:solidFill>
                <a:schemeClr val="accent2"/>
              </a:solidFill>
            </a:endParaRPr>
          </a:p>
        </p:txBody>
      </p:sp>
      <p:sp>
        <p:nvSpPr>
          <p:cNvPr id="48" name="內容版面配置區 8"/>
          <p:cNvSpPr txBox="1">
            <a:spLocks/>
          </p:cNvSpPr>
          <p:nvPr/>
        </p:nvSpPr>
        <p:spPr>
          <a:xfrm>
            <a:off x="6193962" y="4338538"/>
            <a:ext cx="5181600" cy="2115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Euclidean </a:t>
            </a:r>
            <a:r>
              <a:rPr lang="en-US" altLang="zh-TW" dirty="0" smtClean="0"/>
              <a:t>distance</a:t>
            </a:r>
          </a:p>
          <a:p>
            <a:r>
              <a:rPr lang="en-US" altLang="zh-TW" dirty="0"/>
              <a:t>Cosine Distance</a:t>
            </a:r>
            <a:endParaRPr lang="zh-TW" altLang="en-US" dirty="0"/>
          </a:p>
          <a:p>
            <a:r>
              <a:rPr lang="en-US" altLang="zh-TW" dirty="0" smtClean="0"/>
              <a:t>Manhattan distance</a:t>
            </a:r>
          </a:p>
        </p:txBody>
      </p:sp>
    </p:spTree>
    <p:extLst>
      <p:ext uri="{BB962C8B-B14F-4D97-AF65-F5344CB8AC3E}">
        <p14:creationId xmlns:p14="http://schemas.microsoft.com/office/powerpoint/2010/main" val="398760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fade">
                                      <p:cBhvr>
                                        <p:cTn id="57" dur="500"/>
                                        <p:tgtEl>
                                          <p:spTgt spid="9">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
                                            <p:txEl>
                                              <p:pRg st="1" end="1"/>
                                            </p:txEl>
                                          </p:spTgt>
                                        </p:tgtEl>
                                        <p:attrNameLst>
                                          <p:attrName>style.visibility</p:attrName>
                                        </p:attrNameLst>
                                      </p:cBhvr>
                                      <p:to>
                                        <p:strVal val="visible"/>
                                      </p:to>
                                    </p:set>
                                    <p:animEffect transition="in" filter="fade">
                                      <p:cBhvr>
                                        <p:cTn id="60" dur="500"/>
                                        <p:tgtEl>
                                          <p:spTgt spid="9">
                                            <p:txEl>
                                              <p:pRg st="1" end="1"/>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animEffect transition="in" filter="fade">
                                      <p:cBhvr>
                                        <p:cTn id="63" dur="500"/>
                                        <p:tgtEl>
                                          <p:spTgt spid="9">
                                            <p:txEl>
                                              <p:pRg st="2" end="2"/>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
                                            <p:txEl>
                                              <p:pRg st="3" end="3"/>
                                            </p:txEl>
                                          </p:spTgt>
                                        </p:tgtEl>
                                        <p:attrNameLst>
                                          <p:attrName>style.visibility</p:attrName>
                                        </p:attrNameLst>
                                      </p:cBhvr>
                                      <p:to>
                                        <p:strVal val="visible"/>
                                      </p:to>
                                    </p:set>
                                    <p:animEffect transition="in" filter="fade">
                                      <p:cBhvr>
                                        <p:cTn id="66" dur="500"/>
                                        <p:tgtEl>
                                          <p:spTgt spid="9">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7" grpId="0"/>
      <p:bldP spid="38" grpId="0"/>
      <p:bldP spid="42" grpId="0"/>
      <p:bldP spid="43" grpId="0"/>
      <p:bldP spid="44" grpId="0"/>
      <p:bldP spid="45"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tf-idf </a:t>
            </a:r>
            <a:r>
              <a:rPr lang="en-US" altLang="zh-TW" dirty="0" smtClean="0"/>
              <a:t>vector space model</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dirty="0" smtClean="0"/>
              <a:t>Term Frequency (</a:t>
            </a:r>
            <a:r>
              <a:rPr lang="en-US" altLang="zh-TW" dirty="0" err="1" smtClean="0"/>
              <a:t>tf</a:t>
            </a:r>
            <a:r>
              <a:rPr lang="en-US" altLang="zh-TW" dirty="0" smtClean="0"/>
              <a:t>): </a:t>
            </a:r>
          </a:p>
          <a:p>
            <a:pPr marL="0" indent="0">
              <a:buNone/>
            </a:pPr>
            <a:r>
              <a:rPr lang="en-US" altLang="zh-TW" dirty="0" smtClean="0"/>
              <a:t>number </a:t>
            </a:r>
            <a:r>
              <a:rPr lang="en-US" altLang="zh-TW" dirty="0"/>
              <a:t>of times a term </a:t>
            </a:r>
            <a:r>
              <a:rPr lang="en-US" altLang="zh-TW" dirty="0" smtClean="0"/>
              <a:t>occurs </a:t>
            </a:r>
            <a:r>
              <a:rPr lang="en-US" altLang="zh-TW" dirty="0"/>
              <a:t>in a </a:t>
            </a:r>
            <a:r>
              <a:rPr lang="en-US" altLang="zh-TW" dirty="0" smtClean="0"/>
              <a:t>document</a:t>
            </a:r>
          </a:p>
          <a:p>
            <a:pPr marL="0" indent="0">
              <a:buNone/>
            </a:pPr>
            <a:endParaRPr lang="en-US" altLang="zh-TW" dirty="0" smtClean="0"/>
          </a:p>
          <a:p>
            <a:pPr marL="0" indent="0">
              <a:buNone/>
            </a:pPr>
            <a:r>
              <a:rPr lang="en-US" altLang="zh-TW" dirty="0" smtClean="0"/>
              <a:t>Inverse Document Frequency(</a:t>
            </a:r>
            <a:r>
              <a:rPr lang="en-US" altLang="zh-TW" dirty="0" err="1" smtClean="0"/>
              <a:t>idf</a:t>
            </a:r>
            <a:r>
              <a:rPr lang="en-US" altLang="zh-TW" dirty="0" smtClean="0"/>
              <a:t>):</a:t>
            </a:r>
          </a:p>
          <a:p>
            <a:pPr marL="0" indent="0">
              <a:buNone/>
            </a:pPr>
            <a:r>
              <a:rPr lang="en-US" altLang="zh-TW" dirty="0" smtClean="0"/>
              <a:t>1 </a:t>
            </a:r>
            <a:r>
              <a:rPr lang="en-US" altLang="zh-TW" dirty="0"/>
              <a:t>+ ln(Number Of Documents / Number Of Documents with term in it)</a:t>
            </a:r>
            <a:endParaRPr lang="zh-TW" altLang="en-US" dirty="0"/>
          </a:p>
          <a:p>
            <a:pPr marL="0" indent="0">
              <a:buNone/>
            </a:pPr>
            <a:endParaRPr lang="en-US" altLang="zh-TW" dirty="0" smtClean="0"/>
          </a:p>
          <a:p>
            <a:pPr marL="0" indent="0">
              <a:buNone/>
            </a:pPr>
            <a:endParaRPr lang="en-US" altLang="zh-TW" dirty="0" smtClean="0"/>
          </a:p>
          <a:p>
            <a:pPr marL="0" indent="0">
              <a:buNone/>
            </a:pPr>
            <a:endParaRPr lang="zh-TW" altLang="en-US" dirty="0"/>
          </a:p>
        </p:txBody>
      </p:sp>
    </p:spTree>
    <p:extLst>
      <p:ext uri="{BB962C8B-B14F-4D97-AF65-F5344CB8AC3E}">
        <p14:creationId xmlns:p14="http://schemas.microsoft.com/office/powerpoint/2010/main" val="3222813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tf-idf vector space model</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Document 1</a:t>
            </a:r>
            <a:r>
              <a:rPr lang="en-US" altLang="zh-TW" dirty="0" smtClean="0"/>
              <a:t>: the </a:t>
            </a:r>
            <a:r>
              <a:rPr lang="en-US" altLang="zh-TW" dirty="0"/>
              <a:t>end of the </a:t>
            </a:r>
            <a:r>
              <a:rPr lang="en-US" altLang="zh-TW" dirty="0" smtClean="0"/>
              <a:t>world</a:t>
            </a:r>
          </a:p>
          <a:p>
            <a:pPr marL="0" indent="0">
              <a:buNone/>
            </a:pPr>
            <a:r>
              <a:rPr lang="en-US" altLang="zh-TW" dirty="0" smtClean="0"/>
              <a:t>Document 2: hello world</a:t>
            </a:r>
          </a:p>
          <a:p>
            <a:pPr marL="0" indent="0">
              <a:buNone/>
            </a:pPr>
            <a:r>
              <a:rPr lang="en-US" altLang="zh-TW" dirty="0" smtClean="0"/>
              <a:t>Document </a:t>
            </a:r>
            <a:r>
              <a:rPr lang="en-US" altLang="zh-TW" dirty="0"/>
              <a:t>3</a:t>
            </a:r>
            <a:r>
              <a:rPr lang="en-US" altLang="zh-TW" dirty="0" smtClean="0"/>
              <a:t>: world is in the end</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3049355749"/>
              </p:ext>
            </p:extLst>
          </p:nvPr>
        </p:nvGraphicFramePr>
        <p:xfrm>
          <a:off x="950742" y="4637931"/>
          <a:ext cx="10515600" cy="1539240"/>
        </p:xfrm>
        <a:graphic>
          <a:graphicData uri="http://schemas.openxmlformats.org/drawingml/2006/table">
            <a:tbl>
              <a:tblPr firstRow="1" bandRow="1">
                <a:tableStyleId>{5C22544A-7EE6-4342-B048-85BDC9FD1C3A}</a:tableStyleId>
              </a:tblPr>
              <a:tblGrid>
                <a:gridCol w="1314450"/>
                <a:gridCol w="1314450"/>
                <a:gridCol w="1314450"/>
                <a:gridCol w="1314450"/>
                <a:gridCol w="1314450"/>
                <a:gridCol w="1314450"/>
                <a:gridCol w="1314450"/>
                <a:gridCol w="1314450"/>
              </a:tblGrid>
              <a:tr h="0">
                <a:tc>
                  <a:txBody>
                    <a:bodyPr/>
                    <a:lstStyle/>
                    <a:p>
                      <a:pPr algn="ctr" fontAlgn="ctr"/>
                      <a:r>
                        <a:rPr lang="en-US" altLang="zh-TW" sz="1800" b="1" kern="1200" dirty="0" smtClean="0">
                          <a:solidFill>
                            <a:schemeClr val="lt1"/>
                          </a:solidFill>
                          <a:effectLst/>
                          <a:latin typeface="inherit"/>
                          <a:ea typeface="+mn-ea"/>
                          <a:cs typeface="+mn-cs"/>
                        </a:rPr>
                        <a:t>Document</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a:solidFill>
                            <a:schemeClr val="lt1"/>
                          </a:solidFill>
                          <a:effectLst/>
                          <a:latin typeface="inherit"/>
                          <a:ea typeface="+mn-ea"/>
                          <a:cs typeface="+mn-cs"/>
                        </a:rPr>
                        <a:t>the</a:t>
                      </a: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end</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a:solidFill>
                            <a:schemeClr val="lt1"/>
                          </a:solidFill>
                          <a:effectLst/>
                          <a:latin typeface="inherit"/>
                          <a:ea typeface="+mn-ea"/>
                          <a:cs typeface="+mn-cs"/>
                        </a:rPr>
                        <a:t>of</a:t>
                      </a:r>
                    </a:p>
                  </a:txBody>
                  <a:tcPr marL="76200" marR="76200" marT="76200" marB="76200" anchor="ctr"/>
                </a:tc>
                <a:tc>
                  <a:txBody>
                    <a:bodyPr/>
                    <a:lstStyle/>
                    <a:p>
                      <a:pPr algn="ctr" fontAlgn="ctr"/>
                      <a:r>
                        <a:rPr lang="en-US" altLang="zh-TW" sz="1800" b="1" kern="1200" dirty="0" smtClean="0">
                          <a:solidFill>
                            <a:schemeClr val="lt1"/>
                          </a:solidFill>
                          <a:effectLst/>
                          <a:latin typeface="inherit"/>
                          <a:ea typeface="+mn-ea"/>
                          <a:cs typeface="+mn-cs"/>
                        </a:rPr>
                        <a:t>world</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hello</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Is</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in</a:t>
                      </a:r>
                      <a:endParaRPr lang="en-US" sz="1800" b="1" kern="1200" dirty="0">
                        <a:solidFill>
                          <a:schemeClr val="lt1"/>
                        </a:solidFill>
                        <a:effectLst/>
                        <a:latin typeface="inherit"/>
                        <a:ea typeface="+mn-ea"/>
                        <a:cs typeface="+mn-cs"/>
                      </a:endParaRPr>
                    </a:p>
                  </a:txBody>
                  <a:tcPr marL="76200" marR="76200" marT="76200" marB="76200" anchor="ctr"/>
                </a:tc>
              </a:tr>
              <a:tr h="370840">
                <a:tc>
                  <a:txBody>
                    <a:bodyPr/>
                    <a:lstStyle/>
                    <a:p>
                      <a:pPr algn="ctr"/>
                      <a:r>
                        <a:rPr lang="en-US" altLang="zh-TW" dirty="0" smtClean="0"/>
                        <a:t>1</a:t>
                      </a:r>
                      <a:endParaRPr lang="zh-TW" altLang="en-US" dirty="0"/>
                    </a:p>
                  </a:txBody>
                  <a:tcPr/>
                </a:tc>
                <a:tc>
                  <a:txBody>
                    <a:bodyPr/>
                    <a:lstStyle/>
                    <a:p>
                      <a:pPr algn="ctr"/>
                      <a:r>
                        <a:rPr lang="en-US" altLang="zh-TW" dirty="0" smtClean="0"/>
                        <a:t>2</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r>
              <a:tr h="370840">
                <a:tc>
                  <a:txBody>
                    <a:bodyPr/>
                    <a:lstStyle/>
                    <a:p>
                      <a:pPr algn="ctr"/>
                      <a:r>
                        <a:rPr lang="en-US" altLang="zh-TW" dirty="0" smtClean="0"/>
                        <a:t>2</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r>
              <a:tr h="370840">
                <a:tc>
                  <a:txBody>
                    <a:bodyPr/>
                    <a:lstStyle/>
                    <a:p>
                      <a:pPr algn="ctr"/>
                      <a:r>
                        <a:rPr lang="en-US" altLang="zh-TW" dirty="0" smtClean="0"/>
                        <a:t>3</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t>1</a:t>
                      </a:r>
                      <a:endParaRPr lang="zh-TW"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846042424"/>
              </p:ext>
            </p:extLst>
          </p:nvPr>
        </p:nvGraphicFramePr>
        <p:xfrm>
          <a:off x="950742" y="4637723"/>
          <a:ext cx="10515600" cy="1539240"/>
        </p:xfrm>
        <a:graphic>
          <a:graphicData uri="http://schemas.openxmlformats.org/drawingml/2006/table">
            <a:tbl>
              <a:tblPr firstRow="1" bandRow="1">
                <a:tableStyleId>{5C22544A-7EE6-4342-B048-85BDC9FD1C3A}</a:tableStyleId>
              </a:tblPr>
              <a:tblGrid>
                <a:gridCol w="1314450"/>
                <a:gridCol w="1314450"/>
                <a:gridCol w="1314450"/>
                <a:gridCol w="1314450"/>
                <a:gridCol w="1314450"/>
                <a:gridCol w="1314450"/>
                <a:gridCol w="1314450"/>
                <a:gridCol w="1314450"/>
              </a:tblGrid>
              <a:tr h="0">
                <a:tc>
                  <a:txBody>
                    <a:bodyPr/>
                    <a:lstStyle/>
                    <a:p>
                      <a:pPr algn="ctr" fontAlgn="ctr"/>
                      <a:r>
                        <a:rPr lang="en-US" altLang="zh-TW" sz="1800" b="1" kern="1200" dirty="0" smtClean="0">
                          <a:solidFill>
                            <a:schemeClr val="lt1"/>
                          </a:solidFill>
                          <a:effectLst/>
                          <a:latin typeface="inherit"/>
                          <a:ea typeface="+mn-ea"/>
                          <a:cs typeface="+mn-cs"/>
                        </a:rPr>
                        <a:t>Document</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a:solidFill>
                            <a:schemeClr val="lt1"/>
                          </a:solidFill>
                          <a:effectLst/>
                          <a:latin typeface="inherit"/>
                          <a:ea typeface="+mn-ea"/>
                          <a:cs typeface="+mn-cs"/>
                        </a:rPr>
                        <a:t>the</a:t>
                      </a: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end</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a:solidFill>
                            <a:schemeClr val="lt1"/>
                          </a:solidFill>
                          <a:effectLst/>
                          <a:latin typeface="inherit"/>
                          <a:ea typeface="+mn-ea"/>
                          <a:cs typeface="+mn-cs"/>
                        </a:rPr>
                        <a:t>of</a:t>
                      </a:r>
                    </a:p>
                  </a:txBody>
                  <a:tcPr marL="76200" marR="76200" marT="76200" marB="76200" anchor="ctr"/>
                </a:tc>
                <a:tc>
                  <a:txBody>
                    <a:bodyPr/>
                    <a:lstStyle/>
                    <a:p>
                      <a:pPr algn="ctr" fontAlgn="ctr"/>
                      <a:r>
                        <a:rPr lang="en-US" altLang="zh-TW" sz="1800" b="1" kern="1200" dirty="0" smtClean="0">
                          <a:solidFill>
                            <a:schemeClr val="lt1"/>
                          </a:solidFill>
                          <a:effectLst/>
                          <a:latin typeface="inherit"/>
                          <a:ea typeface="+mn-ea"/>
                          <a:cs typeface="+mn-cs"/>
                        </a:rPr>
                        <a:t>world</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hello</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Is</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in</a:t>
                      </a:r>
                      <a:endParaRPr lang="en-US" sz="1800" b="1" kern="1200" dirty="0">
                        <a:solidFill>
                          <a:schemeClr val="lt1"/>
                        </a:solidFill>
                        <a:effectLst/>
                        <a:latin typeface="inherit"/>
                        <a:ea typeface="+mn-ea"/>
                        <a:cs typeface="+mn-cs"/>
                      </a:endParaRPr>
                    </a:p>
                  </a:txBody>
                  <a:tcPr marL="76200" marR="76200" marT="76200" marB="76200" anchor="ctr"/>
                </a:tc>
              </a:tr>
              <a:tr h="370840">
                <a:tc>
                  <a:txBody>
                    <a:bodyPr/>
                    <a:lstStyle/>
                    <a:p>
                      <a:pPr algn="ctr"/>
                      <a:r>
                        <a:rPr lang="en-US" altLang="zh-TW" dirty="0" smtClean="0"/>
                        <a:t>1</a:t>
                      </a:r>
                      <a:endParaRPr lang="zh-TW" altLang="en-US" dirty="0"/>
                    </a:p>
                  </a:txBody>
                  <a:tcPr/>
                </a:tc>
                <a:tc>
                  <a:txBody>
                    <a:bodyPr/>
                    <a:lstStyle/>
                    <a:p>
                      <a:pPr algn="ctr"/>
                      <a:r>
                        <a:rPr lang="en-US" altLang="zh-TW" dirty="0" smtClean="0"/>
                        <a:t>0.4</a:t>
                      </a:r>
                      <a:endParaRPr lang="zh-TW" altLang="en-US" dirty="0"/>
                    </a:p>
                  </a:txBody>
                  <a:tcPr/>
                </a:tc>
                <a:tc>
                  <a:txBody>
                    <a:bodyPr/>
                    <a:lstStyle/>
                    <a:p>
                      <a:pPr algn="ctr"/>
                      <a:r>
                        <a:rPr lang="en-US" altLang="zh-TW" dirty="0" smtClean="0"/>
                        <a:t>0.2</a:t>
                      </a:r>
                      <a:endParaRPr lang="zh-TW" altLang="en-US" dirty="0"/>
                    </a:p>
                  </a:txBody>
                  <a:tcPr/>
                </a:tc>
                <a:tc>
                  <a:txBody>
                    <a:bodyPr/>
                    <a:lstStyle/>
                    <a:p>
                      <a:pPr algn="ctr"/>
                      <a:r>
                        <a:rPr lang="en-US" altLang="zh-TW" dirty="0" smtClean="0"/>
                        <a:t>0.2</a:t>
                      </a:r>
                      <a:endParaRPr lang="zh-TW" altLang="en-US" dirty="0"/>
                    </a:p>
                  </a:txBody>
                  <a:tcPr/>
                </a:tc>
                <a:tc>
                  <a:txBody>
                    <a:bodyPr/>
                    <a:lstStyle/>
                    <a:p>
                      <a:pPr algn="ctr"/>
                      <a:r>
                        <a:rPr lang="en-US" altLang="zh-TW" dirty="0" smtClean="0"/>
                        <a:t>0.2</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r>
              <a:tr h="370840">
                <a:tc>
                  <a:txBody>
                    <a:bodyPr/>
                    <a:lstStyle/>
                    <a:p>
                      <a:pPr algn="ctr"/>
                      <a:r>
                        <a:rPr lang="en-US" altLang="zh-TW" dirty="0" smtClean="0"/>
                        <a:t>2</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0.5</a:t>
                      </a:r>
                      <a:endParaRPr lang="zh-TW" altLang="en-US" dirty="0"/>
                    </a:p>
                  </a:txBody>
                  <a:tcPr/>
                </a:tc>
                <a:tc>
                  <a:txBody>
                    <a:bodyPr/>
                    <a:lstStyle/>
                    <a:p>
                      <a:pPr algn="ctr"/>
                      <a:r>
                        <a:rPr lang="en-US" altLang="zh-TW" dirty="0" smtClean="0"/>
                        <a:t>0.5</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r>
              <a:tr h="370840">
                <a:tc>
                  <a:txBody>
                    <a:bodyPr/>
                    <a:lstStyle/>
                    <a:p>
                      <a:pPr algn="ctr"/>
                      <a:r>
                        <a:rPr lang="en-US" altLang="zh-TW" dirty="0" smtClean="0"/>
                        <a:t>3</a:t>
                      </a:r>
                      <a:endParaRPr lang="zh-TW" altLang="en-US" dirty="0"/>
                    </a:p>
                  </a:txBody>
                  <a:tcPr/>
                </a:tc>
                <a:tc>
                  <a:txBody>
                    <a:bodyPr/>
                    <a:lstStyle/>
                    <a:p>
                      <a:pPr algn="ctr"/>
                      <a:r>
                        <a:rPr lang="en-US" altLang="zh-TW" dirty="0" smtClean="0"/>
                        <a:t>0.2</a:t>
                      </a:r>
                      <a:endParaRPr lang="zh-TW" altLang="en-US" dirty="0"/>
                    </a:p>
                  </a:txBody>
                  <a:tcPr/>
                </a:tc>
                <a:tc>
                  <a:txBody>
                    <a:bodyPr/>
                    <a:lstStyle/>
                    <a:p>
                      <a:pPr algn="ctr"/>
                      <a:r>
                        <a:rPr lang="en-US" altLang="zh-TW" dirty="0" smtClean="0"/>
                        <a:t>0.2</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0.2</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0.2</a:t>
                      </a:r>
                      <a:endParaRPr lang="zh-TW" altLang="en-US" dirty="0"/>
                    </a:p>
                  </a:txBody>
                  <a:tcPr/>
                </a:tc>
                <a:tc>
                  <a:txBody>
                    <a:bodyPr/>
                    <a:lstStyle/>
                    <a:p>
                      <a:pPr algn="ctr"/>
                      <a:r>
                        <a:rPr lang="en-US" altLang="zh-TW" dirty="0" smtClean="0"/>
                        <a:t>0.2</a:t>
                      </a:r>
                      <a:endParaRPr lang="zh-TW"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776710194"/>
              </p:ext>
            </p:extLst>
          </p:nvPr>
        </p:nvGraphicFramePr>
        <p:xfrm>
          <a:off x="8132298" y="703384"/>
          <a:ext cx="3334044" cy="2961640"/>
        </p:xfrm>
        <a:graphic>
          <a:graphicData uri="http://schemas.openxmlformats.org/drawingml/2006/table">
            <a:tbl>
              <a:tblPr firstRow="1" bandRow="1">
                <a:tableStyleId>{5C22544A-7EE6-4342-B048-85BDC9FD1C3A}</a:tableStyleId>
              </a:tblPr>
              <a:tblGrid>
                <a:gridCol w="1667022"/>
                <a:gridCol w="1667022"/>
              </a:tblGrid>
              <a:tr h="155269">
                <a:tc>
                  <a:txBody>
                    <a:bodyPr/>
                    <a:lstStyle/>
                    <a:p>
                      <a:pPr algn="ctr"/>
                      <a:r>
                        <a:rPr lang="en-US" altLang="zh-TW" dirty="0" smtClean="0"/>
                        <a:t>Term</a:t>
                      </a:r>
                      <a:endParaRPr lang="zh-TW" altLang="en-US" dirty="0"/>
                    </a:p>
                  </a:txBody>
                  <a:tcPr/>
                </a:tc>
                <a:tc>
                  <a:txBody>
                    <a:bodyPr/>
                    <a:lstStyle/>
                    <a:p>
                      <a:pPr algn="ctr"/>
                      <a:r>
                        <a:rPr lang="en-US" altLang="zh-TW" dirty="0" err="1" smtClean="0"/>
                        <a:t>idf</a:t>
                      </a:r>
                      <a:endParaRPr lang="zh-TW" altLang="en-US" dirty="0"/>
                    </a:p>
                  </a:txBody>
                  <a:tcPr/>
                </a:tc>
              </a:tr>
              <a:tr h="370840">
                <a:tc>
                  <a:txBody>
                    <a:bodyPr/>
                    <a:lstStyle/>
                    <a:p>
                      <a:r>
                        <a:rPr lang="en-US" altLang="zh-TW" dirty="0" smtClean="0"/>
                        <a:t>The</a:t>
                      </a:r>
                      <a:endParaRPr lang="zh-TW" altLang="en-US" dirty="0"/>
                    </a:p>
                  </a:txBody>
                  <a:tcPr/>
                </a:tc>
                <a:tc>
                  <a:txBody>
                    <a:bodyPr/>
                    <a:lstStyle/>
                    <a:p>
                      <a:r>
                        <a:rPr lang="en-US" altLang="zh-TW" sz="1800" b="0" i="0" kern="1200" dirty="0" smtClean="0">
                          <a:solidFill>
                            <a:schemeClr val="dk1"/>
                          </a:solidFill>
                          <a:effectLst/>
                          <a:latin typeface="+mn-lt"/>
                          <a:ea typeface="+mn-ea"/>
                          <a:cs typeface="+mn-cs"/>
                        </a:rPr>
                        <a:t>1.405507153</a:t>
                      </a:r>
                      <a:endParaRPr lang="zh-TW" altLang="en-US" dirty="0"/>
                    </a:p>
                  </a:txBody>
                  <a:tcPr/>
                </a:tc>
              </a:tr>
              <a:tr h="370840">
                <a:tc>
                  <a:txBody>
                    <a:bodyPr/>
                    <a:lstStyle/>
                    <a:p>
                      <a:r>
                        <a:rPr lang="en-US" altLang="zh-TW" dirty="0" smtClean="0"/>
                        <a:t>End</a:t>
                      </a:r>
                      <a:endParaRPr lang="zh-TW" altLang="en-US" dirty="0"/>
                    </a:p>
                  </a:txBody>
                  <a:tcPr/>
                </a:tc>
                <a:tc>
                  <a:txBody>
                    <a:bodyPr/>
                    <a:lstStyle/>
                    <a:p>
                      <a:r>
                        <a:rPr lang="en-US" altLang="zh-TW" sz="1800" b="0" i="0" kern="1200" dirty="0" smtClean="0">
                          <a:solidFill>
                            <a:schemeClr val="dk1"/>
                          </a:solidFill>
                          <a:effectLst/>
                          <a:latin typeface="+mn-lt"/>
                          <a:ea typeface="+mn-ea"/>
                          <a:cs typeface="+mn-cs"/>
                        </a:rPr>
                        <a:t>1.405507153</a:t>
                      </a:r>
                      <a:endParaRPr lang="zh-TW" altLang="en-US" dirty="0"/>
                    </a:p>
                  </a:txBody>
                  <a:tcPr/>
                </a:tc>
              </a:tr>
              <a:tr h="370840">
                <a:tc>
                  <a:txBody>
                    <a:bodyPr/>
                    <a:lstStyle/>
                    <a:p>
                      <a:r>
                        <a:rPr lang="en-US" altLang="zh-TW" dirty="0" smtClean="0"/>
                        <a:t>Of</a:t>
                      </a:r>
                      <a:endParaRPr lang="zh-TW" altLang="en-US" dirty="0"/>
                    </a:p>
                  </a:txBody>
                  <a:tcPr/>
                </a:tc>
                <a:tc>
                  <a:txBody>
                    <a:bodyPr/>
                    <a:lstStyle/>
                    <a:p>
                      <a:r>
                        <a:rPr lang="en-US" altLang="zh-TW" sz="1800" b="0" i="0" kern="1200" dirty="0" smtClean="0">
                          <a:solidFill>
                            <a:schemeClr val="dk1"/>
                          </a:solidFill>
                          <a:effectLst/>
                          <a:latin typeface="+mn-lt"/>
                          <a:ea typeface="+mn-ea"/>
                          <a:cs typeface="+mn-cs"/>
                        </a:rPr>
                        <a:t>2.098612288</a:t>
                      </a:r>
                      <a:endParaRPr lang="zh-TW" altLang="en-US" dirty="0"/>
                    </a:p>
                  </a:txBody>
                  <a:tcPr/>
                </a:tc>
              </a:tr>
              <a:tr h="370840">
                <a:tc>
                  <a:txBody>
                    <a:bodyPr/>
                    <a:lstStyle/>
                    <a:p>
                      <a:r>
                        <a:rPr lang="en-US" altLang="zh-TW" dirty="0" smtClean="0"/>
                        <a:t>Word</a:t>
                      </a:r>
                      <a:endParaRPr lang="zh-TW" altLang="en-US" dirty="0"/>
                    </a:p>
                  </a:txBody>
                  <a:tcPr/>
                </a:tc>
                <a:tc>
                  <a:txBody>
                    <a:bodyPr/>
                    <a:lstStyle/>
                    <a:p>
                      <a:r>
                        <a:rPr lang="en-US" altLang="zh-TW" dirty="0" smtClean="0"/>
                        <a:t>1</a:t>
                      </a:r>
                      <a:endParaRPr lang="zh-TW" altLang="en-US" dirty="0"/>
                    </a:p>
                  </a:txBody>
                  <a:tcPr/>
                </a:tc>
              </a:tr>
              <a:tr h="370840">
                <a:tc>
                  <a:txBody>
                    <a:bodyPr/>
                    <a:lstStyle/>
                    <a:p>
                      <a:r>
                        <a:rPr lang="en-US" altLang="zh-TW" dirty="0" smtClean="0"/>
                        <a:t>Hello</a:t>
                      </a:r>
                      <a:endParaRPr lang="zh-TW" altLang="en-US" dirty="0"/>
                    </a:p>
                  </a:txBody>
                  <a:tcPr/>
                </a:tc>
                <a:tc>
                  <a:txBody>
                    <a:bodyPr/>
                    <a:lstStyle/>
                    <a:p>
                      <a:r>
                        <a:rPr lang="en-US" altLang="zh-TW" sz="1800" b="0" i="0" kern="1200" dirty="0" smtClean="0">
                          <a:solidFill>
                            <a:schemeClr val="dk1"/>
                          </a:solidFill>
                          <a:effectLst/>
                          <a:latin typeface="+mn-lt"/>
                          <a:ea typeface="+mn-ea"/>
                          <a:cs typeface="+mn-cs"/>
                        </a:rPr>
                        <a:t>2.098612288</a:t>
                      </a:r>
                      <a:endParaRPr lang="zh-TW" altLang="en-US" dirty="0"/>
                    </a:p>
                  </a:txBody>
                  <a:tcPr/>
                </a:tc>
              </a:tr>
              <a:tr h="370840">
                <a:tc>
                  <a:txBody>
                    <a:bodyPr/>
                    <a:lstStyle/>
                    <a:p>
                      <a:r>
                        <a:rPr lang="en-US" altLang="zh-TW" dirty="0" smtClean="0"/>
                        <a:t>Is</a:t>
                      </a:r>
                      <a:endParaRPr lang="zh-TW" altLang="en-US" dirty="0"/>
                    </a:p>
                  </a:txBody>
                  <a:tcPr/>
                </a:tc>
                <a:tc>
                  <a:txBody>
                    <a:bodyPr/>
                    <a:lstStyle/>
                    <a:p>
                      <a:r>
                        <a:rPr lang="en-US" altLang="zh-TW" sz="1800" b="0" i="0" kern="1200" dirty="0" smtClean="0">
                          <a:solidFill>
                            <a:schemeClr val="dk1"/>
                          </a:solidFill>
                          <a:effectLst/>
                          <a:latin typeface="+mn-lt"/>
                          <a:ea typeface="+mn-ea"/>
                          <a:cs typeface="+mn-cs"/>
                        </a:rPr>
                        <a:t>2.098612288</a:t>
                      </a:r>
                      <a:endParaRPr lang="zh-TW" altLang="en-US" dirty="0"/>
                    </a:p>
                  </a:txBody>
                  <a:tcPr/>
                </a:tc>
              </a:tr>
              <a:tr h="370840">
                <a:tc>
                  <a:txBody>
                    <a:bodyPr/>
                    <a:lstStyle/>
                    <a:p>
                      <a:r>
                        <a:rPr lang="en-US" altLang="zh-TW" dirty="0" smtClean="0"/>
                        <a:t>In</a:t>
                      </a:r>
                      <a:endParaRPr lang="zh-TW" altLang="en-US" dirty="0"/>
                    </a:p>
                  </a:txBody>
                  <a:tcPr/>
                </a:tc>
                <a:tc>
                  <a:txBody>
                    <a:bodyPr/>
                    <a:lstStyle/>
                    <a:p>
                      <a:r>
                        <a:rPr lang="en-US" altLang="zh-TW" sz="1800" b="0" i="0" kern="1200" dirty="0" smtClean="0">
                          <a:solidFill>
                            <a:schemeClr val="dk1"/>
                          </a:solidFill>
                          <a:effectLst/>
                          <a:latin typeface="+mn-lt"/>
                          <a:ea typeface="+mn-ea"/>
                          <a:cs typeface="+mn-cs"/>
                        </a:rPr>
                        <a:t>2.098612288</a:t>
                      </a:r>
                      <a:endParaRPr lang="zh-TW"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737029047"/>
              </p:ext>
            </p:extLst>
          </p:nvPr>
        </p:nvGraphicFramePr>
        <p:xfrm>
          <a:off x="950742" y="4637723"/>
          <a:ext cx="10515600" cy="1539240"/>
        </p:xfrm>
        <a:graphic>
          <a:graphicData uri="http://schemas.openxmlformats.org/drawingml/2006/table">
            <a:tbl>
              <a:tblPr firstRow="1" bandRow="1">
                <a:tableStyleId>{5C22544A-7EE6-4342-B048-85BDC9FD1C3A}</a:tableStyleId>
              </a:tblPr>
              <a:tblGrid>
                <a:gridCol w="1314450"/>
                <a:gridCol w="1314450"/>
                <a:gridCol w="1314450"/>
                <a:gridCol w="1314450"/>
                <a:gridCol w="1314450"/>
                <a:gridCol w="1314450"/>
                <a:gridCol w="1314450"/>
                <a:gridCol w="1314450"/>
              </a:tblGrid>
              <a:tr h="0">
                <a:tc>
                  <a:txBody>
                    <a:bodyPr/>
                    <a:lstStyle/>
                    <a:p>
                      <a:pPr algn="ctr" fontAlgn="ctr"/>
                      <a:r>
                        <a:rPr lang="en-US" altLang="zh-TW" sz="1800" b="1" kern="1200" dirty="0" smtClean="0">
                          <a:solidFill>
                            <a:schemeClr val="lt1"/>
                          </a:solidFill>
                          <a:effectLst/>
                          <a:latin typeface="inherit"/>
                          <a:ea typeface="+mn-ea"/>
                          <a:cs typeface="+mn-cs"/>
                        </a:rPr>
                        <a:t>Document</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a:solidFill>
                            <a:schemeClr val="lt1"/>
                          </a:solidFill>
                          <a:effectLst/>
                          <a:latin typeface="inherit"/>
                          <a:ea typeface="+mn-ea"/>
                          <a:cs typeface="+mn-cs"/>
                        </a:rPr>
                        <a:t>the</a:t>
                      </a: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end</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a:solidFill>
                            <a:schemeClr val="lt1"/>
                          </a:solidFill>
                          <a:effectLst/>
                          <a:latin typeface="inherit"/>
                          <a:ea typeface="+mn-ea"/>
                          <a:cs typeface="+mn-cs"/>
                        </a:rPr>
                        <a:t>of</a:t>
                      </a:r>
                    </a:p>
                  </a:txBody>
                  <a:tcPr marL="76200" marR="76200" marT="76200" marB="76200" anchor="ctr"/>
                </a:tc>
                <a:tc>
                  <a:txBody>
                    <a:bodyPr/>
                    <a:lstStyle/>
                    <a:p>
                      <a:pPr algn="ctr" fontAlgn="ctr"/>
                      <a:r>
                        <a:rPr lang="en-US" altLang="zh-TW" sz="1800" b="1" kern="1200" dirty="0" smtClean="0">
                          <a:solidFill>
                            <a:schemeClr val="lt1"/>
                          </a:solidFill>
                          <a:effectLst/>
                          <a:latin typeface="inherit"/>
                          <a:ea typeface="+mn-ea"/>
                          <a:cs typeface="+mn-cs"/>
                        </a:rPr>
                        <a:t>world</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hello</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Is</a:t>
                      </a:r>
                      <a:endParaRPr lang="en-US" sz="1800" b="1" kern="1200" dirty="0">
                        <a:solidFill>
                          <a:schemeClr val="lt1"/>
                        </a:solidFill>
                        <a:effectLst/>
                        <a:latin typeface="inherit"/>
                        <a:ea typeface="+mn-ea"/>
                        <a:cs typeface="+mn-cs"/>
                      </a:endParaRPr>
                    </a:p>
                  </a:txBody>
                  <a:tcPr marL="76200" marR="76200" marT="76200" marB="76200" anchor="ctr"/>
                </a:tc>
                <a:tc>
                  <a:txBody>
                    <a:bodyPr/>
                    <a:lstStyle/>
                    <a:p>
                      <a:pPr algn="ctr" fontAlgn="ctr"/>
                      <a:r>
                        <a:rPr lang="en-US" sz="1800" b="1" kern="1200" dirty="0" smtClean="0">
                          <a:solidFill>
                            <a:schemeClr val="lt1"/>
                          </a:solidFill>
                          <a:effectLst/>
                          <a:latin typeface="inherit"/>
                          <a:ea typeface="+mn-ea"/>
                          <a:cs typeface="+mn-cs"/>
                        </a:rPr>
                        <a:t>in</a:t>
                      </a:r>
                      <a:endParaRPr lang="en-US" sz="1800" b="1" kern="1200" dirty="0">
                        <a:solidFill>
                          <a:schemeClr val="lt1"/>
                        </a:solidFill>
                        <a:effectLst/>
                        <a:latin typeface="inherit"/>
                        <a:ea typeface="+mn-ea"/>
                        <a:cs typeface="+mn-cs"/>
                      </a:endParaRPr>
                    </a:p>
                  </a:txBody>
                  <a:tcPr marL="76200" marR="76200" marT="76200" marB="76200" anchor="ctr"/>
                </a:tc>
              </a:tr>
              <a:tr h="370840">
                <a:tc>
                  <a:txBody>
                    <a:bodyPr/>
                    <a:lstStyle/>
                    <a:p>
                      <a:pPr algn="ctr"/>
                      <a:r>
                        <a:rPr lang="en-US" altLang="zh-TW" dirty="0" smtClean="0"/>
                        <a:t>1</a:t>
                      </a:r>
                      <a:endParaRPr lang="zh-TW" altLang="en-US" dirty="0"/>
                    </a:p>
                  </a:txBody>
                  <a:tcPr/>
                </a:tc>
                <a:tc>
                  <a:txBody>
                    <a:bodyPr/>
                    <a:lstStyle/>
                    <a:p>
                      <a:pPr algn="ctr"/>
                      <a:r>
                        <a:rPr lang="en-US" altLang="zh-TW" dirty="0" smtClean="0"/>
                        <a:t>0.56</a:t>
                      </a:r>
                      <a:endParaRPr lang="zh-TW" altLang="en-US" dirty="0"/>
                    </a:p>
                  </a:txBody>
                  <a:tcPr/>
                </a:tc>
                <a:tc>
                  <a:txBody>
                    <a:bodyPr/>
                    <a:lstStyle/>
                    <a:p>
                      <a:pPr algn="ctr"/>
                      <a:r>
                        <a:rPr lang="en-US" altLang="zh-TW" dirty="0" smtClean="0"/>
                        <a:t>0.28</a:t>
                      </a:r>
                      <a:endParaRPr lang="zh-TW" altLang="en-US" dirty="0"/>
                    </a:p>
                  </a:txBody>
                  <a:tcPr/>
                </a:tc>
                <a:tc>
                  <a:txBody>
                    <a:bodyPr/>
                    <a:lstStyle/>
                    <a:p>
                      <a:pPr algn="ctr"/>
                      <a:r>
                        <a:rPr lang="en-US" altLang="zh-TW" dirty="0" smtClean="0"/>
                        <a:t>0.42</a:t>
                      </a:r>
                      <a:endParaRPr lang="zh-TW" altLang="en-US" dirty="0"/>
                    </a:p>
                  </a:txBody>
                  <a:tcPr/>
                </a:tc>
                <a:tc>
                  <a:txBody>
                    <a:bodyPr/>
                    <a:lstStyle/>
                    <a:p>
                      <a:pPr algn="ctr"/>
                      <a:r>
                        <a:rPr lang="en-US" altLang="zh-TW" dirty="0" smtClean="0"/>
                        <a:t>0.2</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r>
              <a:tr h="370840">
                <a:tc>
                  <a:txBody>
                    <a:bodyPr/>
                    <a:lstStyle/>
                    <a:p>
                      <a:pPr algn="ctr"/>
                      <a:r>
                        <a:rPr lang="en-US" altLang="zh-TW" dirty="0" smtClean="0"/>
                        <a:t>2</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0.5</a:t>
                      </a:r>
                      <a:endParaRPr lang="zh-TW" altLang="en-US" dirty="0"/>
                    </a:p>
                  </a:txBody>
                  <a:tcPr/>
                </a:tc>
                <a:tc>
                  <a:txBody>
                    <a:bodyPr/>
                    <a:lstStyle/>
                    <a:p>
                      <a:pPr algn="ctr"/>
                      <a:r>
                        <a:rPr lang="en-US" altLang="zh-TW" dirty="0" smtClean="0"/>
                        <a:t>1.05</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r>
              <a:tr h="370840">
                <a:tc>
                  <a:txBody>
                    <a:bodyPr/>
                    <a:lstStyle/>
                    <a:p>
                      <a:pPr algn="ctr"/>
                      <a:r>
                        <a:rPr lang="en-US" altLang="zh-TW" dirty="0" smtClean="0"/>
                        <a:t>3</a:t>
                      </a:r>
                      <a:endParaRPr lang="zh-TW" altLang="en-US" dirty="0"/>
                    </a:p>
                  </a:txBody>
                  <a:tcPr/>
                </a:tc>
                <a:tc>
                  <a:txBody>
                    <a:bodyPr/>
                    <a:lstStyle/>
                    <a:p>
                      <a:pPr algn="ctr"/>
                      <a:r>
                        <a:rPr lang="en-US" altLang="zh-TW" dirty="0" smtClean="0"/>
                        <a:t>0.28</a:t>
                      </a:r>
                      <a:endParaRPr lang="zh-TW" altLang="en-US" dirty="0"/>
                    </a:p>
                  </a:txBody>
                  <a:tcPr/>
                </a:tc>
                <a:tc>
                  <a:txBody>
                    <a:bodyPr/>
                    <a:lstStyle/>
                    <a:p>
                      <a:pPr algn="ctr"/>
                      <a:r>
                        <a:rPr lang="en-US" altLang="zh-TW" dirty="0" smtClean="0"/>
                        <a:t>0.28</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0.2</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0.42</a:t>
                      </a:r>
                      <a:endParaRPr lang="zh-TW" altLang="en-US" dirty="0"/>
                    </a:p>
                  </a:txBody>
                  <a:tcPr/>
                </a:tc>
                <a:tc>
                  <a:txBody>
                    <a:bodyPr/>
                    <a:lstStyle/>
                    <a:p>
                      <a:pPr algn="ctr"/>
                      <a:r>
                        <a:rPr lang="en-US" altLang="zh-TW" dirty="0" smtClean="0"/>
                        <a:t>0.42</a:t>
                      </a:r>
                      <a:endParaRPr lang="zh-TW" altLang="en-US" dirty="0"/>
                    </a:p>
                  </a:txBody>
                  <a:tcPr/>
                </a:tc>
              </a:tr>
            </a:tbl>
          </a:graphicData>
        </a:graphic>
      </p:graphicFrame>
    </p:spTree>
    <p:extLst>
      <p:ext uri="{BB962C8B-B14F-4D97-AF65-F5344CB8AC3E}">
        <p14:creationId xmlns:p14="http://schemas.microsoft.com/office/powerpoint/2010/main" val="53820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5007</TotalTime>
  <Words>2293</Words>
  <Application>Microsoft Office PowerPoint</Application>
  <PresentationFormat>寬螢幕</PresentationFormat>
  <Paragraphs>418</Paragraphs>
  <Slides>33</Slides>
  <Notes>30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33</vt:i4>
      </vt:variant>
    </vt:vector>
  </HeadingPairs>
  <TitlesOfParts>
    <vt:vector size="41" baseType="lpstr">
      <vt:lpstr>inherit</vt:lpstr>
      <vt:lpstr>MS Mincho</vt:lpstr>
      <vt:lpstr>新細明體</vt:lpstr>
      <vt:lpstr>標楷體</vt:lpstr>
      <vt:lpstr>Arial</vt:lpstr>
      <vt:lpstr>Calibri</vt:lpstr>
      <vt:lpstr>Calibri Light</vt:lpstr>
      <vt:lpstr>Office 佈景主題</vt:lpstr>
      <vt:lpstr>Popular Topic Detection based on  Vector Representation of Words</vt:lpstr>
      <vt:lpstr>Motivation</vt:lpstr>
      <vt:lpstr>Popular Topic Detection</vt:lpstr>
      <vt:lpstr>K-means Clustering</vt:lpstr>
      <vt:lpstr>K-means Clustering</vt:lpstr>
      <vt:lpstr>Hierarchical Agglomerative Clustering</vt:lpstr>
      <vt:lpstr>Hierarchical Agglomerative Clustering</vt:lpstr>
      <vt:lpstr>tf-idf vector space model</vt:lpstr>
      <vt:lpstr>tf-idf vector space model</vt:lpstr>
      <vt:lpstr>Word2Vec</vt:lpstr>
      <vt:lpstr>Word2Vec</vt:lpstr>
      <vt:lpstr>Architecture</vt:lpstr>
      <vt:lpstr>Word2Vec Model</vt:lpstr>
      <vt:lpstr>Word Segmentation</vt:lpstr>
      <vt:lpstr>Feature Extraction</vt:lpstr>
      <vt:lpstr>Vector Representations</vt:lpstr>
      <vt:lpstr>Clustering</vt:lpstr>
      <vt:lpstr>Clustering Linkage</vt:lpstr>
      <vt:lpstr>Dot Similarity</vt:lpstr>
      <vt:lpstr>Estimation Popularity Calculation</vt:lpstr>
      <vt:lpstr>Experiment Part</vt:lpstr>
      <vt:lpstr>Data Source</vt:lpstr>
      <vt:lpstr>Clustering Evaluation – using External Index</vt:lpstr>
      <vt:lpstr>Evaluation Dataset</vt:lpstr>
      <vt:lpstr>Evaluation Dataset</vt:lpstr>
      <vt:lpstr>Linkage與Similarity比較</vt:lpstr>
      <vt:lpstr>Linkage與Similarity比較</vt:lpstr>
      <vt:lpstr>Feature Extraction比較</vt:lpstr>
      <vt:lpstr>標題與內容向量比例比較</vt:lpstr>
      <vt:lpstr>分群效果比較</vt:lpstr>
      <vt:lpstr>分群效果比較</vt:lpstr>
      <vt:lpstr>熱門主題偵測分析</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 Prediction</dc:title>
  <dc:creator>謝宗廷</dc:creator>
  <cp:lastModifiedBy>謝宗廷</cp:lastModifiedBy>
  <cp:revision>169</cp:revision>
  <dcterms:created xsi:type="dcterms:W3CDTF">2015-12-27T16:09:35Z</dcterms:created>
  <dcterms:modified xsi:type="dcterms:W3CDTF">2016-07-05T22:55:02Z</dcterms:modified>
</cp:coreProperties>
</file>