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84" r:id="rId6"/>
    <p:sldId id="260" r:id="rId7"/>
    <p:sldId id="278" r:id="rId8"/>
    <p:sldId id="279" r:id="rId9"/>
    <p:sldId id="280" r:id="rId10"/>
    <p:sldId id="283" r:id="rId11"/>
    <p:sldId id="262" r:id="rId12"/>
    <p:sldId id="286" r:id="rId13"/>
    <p:sldId id="263" r:id="rId14"/>
    <p:sldId id="264" r:id="rId15"/>
    <p:sldId id="289" r:id="rId16"/>
    <p:sldId id="290" r:id="rId17"/>
    <p:sldId id="291" r:id="rId18"/>
    <p:sldId id="265" r:id="rId19"/>
    <p:sldId id="292" r:id="rId20"/>
    <p:sldId id="294" r:id="rId21"/>
    <p:sldId id="295" r:id="rId22"/>
    <p:sldId id="288" r:id="rId23"/>
    <p:sldId id="297" r:id="rId24"/>
    <p:sldId id="293" r:id="rId25"/>
    <p:sldId id="296" r:id="rId26"/>
    <p:sldId id="299" r:id="rId27"/>
    <p:sldId id="298" r:id="rId28"/>
    <p:sldId id="300" r:id="rId29"/>
    <p:sldId id="301" r:id="rId30"/>
    <p:sldId id="306" r:id="rId31"/>
    <p:sldId id="302" r:id="rId32"/>
    <p:sldId id="303" r:id="rId33"/>
    <p:sldId id="307" r:id="rId34"/>
    <p:sldId id="304" r:id="rId35"/>
    <p:sldId id="305" r:id="rId36"/>
    <p:sldId id="287" r:id="rId37"/>
    <p:sldId id="285"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73276" autoAdjust="0"/>
  </p:normalViewPr>
  <p:slideViewPr>
    <p:cSldViewPr snapToGrid="0">
      <p:cViewPr varScale="1">
        <p:scale>
          <a:sx n="84" d="100"/>
          <a:sy n="84"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ongTing\Desktop\HotTopicDetection\experime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'algorithm2  100 sampling'!$B$1</c:f>
              <c:strCache>
                <c:ptCount val="1"/>
                <c:pt idx="0">
                  <c:v>completeness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sampling'!$B$2:$B$16</c:f>
              <c:numCache>
                <c:formatCode>General</c:formatCode>
                <c:ptCount val="15"/>
                <c:pt idx="0">
                  <c:v>0.93</c:v>
                </c:pt>
                <c:pt idx="1">
                  <c:v>0.93</c:v>
                </c:pt>
                <c:pt idx="2">
                  <c:v>0.93</c:v>
                </c:pt>
                <c:pt idx="3">
                  <c:v>0.93</c:v>
                </c:pt>
                <c:pt idx="4">
                  <c:v>0.92</c:v>
                </c:pt>
                <c:pt idx="5">
                  <c:v>0.91</c:v>
                </c:pt>
                <c:pt idx="6">
                  <c:v>0.91</c:v>
                </c:pt>
                <c:pt idx="7">
                  <c:v>0.9</c:v>
                </c:pt>
                <c:pt idx="8">
                  <c:v>0.89</c:v>
                </c:pt>
                <c:pt idx="9">
                  <c:v>0.87</c:v>
                </c:pt>
                <c:pt idx="10">
                  <c:v>0.86</c:v>
                </c:pt>
                <c:pt idx="11">
                  <c:v>0.85</c:v>
                </c:pt>
                <c:pt idx="12">
                  <c:v>0.83</c:v>
                </c:pt>
                <c:pt idx="13">
                  <c:v>0.81</c:v>
                </c:pt>
                <c:pt idx="14">
                  <c:v>0.79</c:v>
                </c:pt>
              </c:numCache>
            </c:numRef>
          </c:val>
          <c:smooth val="0"/>
          <c:extLst>
            <c:ext xmlns:c16="http://schemas.microsoft.com/office/drawing/2014/chart" uri="{C3380CC4-5D6E-409C-BE32-E72D297353CC}">
              <c16:uniqueId val="{00000000-38E7-4F80-8616-4EAE8C5C3702}"/>
            </c:ext>
          </c:extLst>
        </c:ser>
        <c:ser>
          <c:idx val="1"/>
          <c:order val="1"/>
          <c:tx>
            <c:strRef>
              <c:f>'algorithm2  100 sampling'!$C$1</c:f>
              <c:strCache>
                <c:ptCount val="1"/>
                <c:pt idx="0">
                  <c:v>homogeneity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sampling'!$C$2:$C$16</c:f>
              <c:numCache>
                <c:formatCode>General</c:formatCode>
                <c:ptCount val="15"/>
                <c:pt idx="0">
                  <c:v>0.88</c:v>
                </c:pt>
                <c:pt idx="1">
                  <c:v>0.9</c:v>
                </c:pt>
                <c:pt idx="2">
                  <c:v>0.9</c:v>
                </c:pt>
                <c:pt idx="3">
                  <c:v>0.92</c:v>
                </c:pt>
                <c:pt idx="4">
                  <c:v>0.93</c:v>
                </c:pt>
                <c:pt idx="5">
                  <c:v>0.94</c:v>
                </c:pt>
                <c:pt idx="6">
                  <c:v>0.95</c:v>
                </c:pt>
                <c:pt idx="7">
                  <c:v>0.95</c:v>
                </c:pt>
                <c:pt idx="8">
                  <c:v>0.95</c:v>
                </c:pt>
                <c:pt idx="9">
                  <c:v>0.96</c:v>
                </c:pt>
                <c:pt idx="10">
                  <c:v>0.96</c:v>
                </c:pt>
                <c:pt idx="11">
                  <c:v>0.97</c:v>
                </c:pt>
                <c:pt idx="12">
                  <c:v>0.97</c:v>
                </c:pt>
                <c:pt idx="13">
                  <c:v>0.97</c:v>
                </c:pt>
                <c:pt idx="14">
                  <c:v>0.98</c:v>
                </c:pt>
              </c:numCache>
            </c:numRef>
          </c:val>
          <c:smooth val="0"/>
          <c:extLst>
            <c:ext xmlns:c16="http://schemas.microsoft.com/office/drawing/2014/chart" uri="{C3380CC4-5D6E-409C-BE32-E72D297353CC}">
              <c16:uniqueId val="{00000001-38E7-4F80-8616-4EAE8C5C3702}"/>
            </c:ext>
          </c:extLst>
        </c:ser>
        <c:ser>
          <c:idx val="2"/>
          <c:order val="2"/>
          <c:tx>
            <c:strRef>
              <c:f>'algorithm2  100 sampling'!$D$1</c:f>
              <c:strCache>
                <c:ptCount val="1"/>
                <c:pt idx="0">
                  <c:v>mutual_info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sampling'!$D$2:$D$16</c:f>
              <c:numCache>
                <c:formatCode>General</c:formatCode>
                <c:ptCount val="15"/>
                <c:pt idx="0">
                  <c:v>0.87</c:v>
                </c:pt>
                <c:pt idx="1">
                  <c:v>0.89</c:v>
                </c:pt>
                <c:pt idx="2">
                  <c:v>0.9</c:v>
                </c:pt>
                <c:pt idx="3">
                  <c:v>0.91</c:v>
                </c:pt>
                <c:pt idx="4">
                  <c:v>0.92</c:v>
                </c:pt>
                <c:pt idx="5">
                  <c:v>0.91</c:v>
                </c:pt>
                <c:pt idx="6">
                  <c:v>0.9</c:v>
                </c:pt>
                <c:pt idx="7">
                  <c:v>0.89</c:v>
                </c:pt>
                <c:pt idx="8">
                  <c:v>0.89</c:v>
                </c:pt>
                <c:pt idx="9">
                  <c:v>0.87</c:v>
                </c:pt>
                <c:pt idx="10">
                  <c:v>0.85</c:v>
                </c:pt>
                <c:pt idx="11">
                  <c:v>0.84</c:v>
                </c:pt>
                <c:pt idx="12">
                  <c:v>0.82</c:v>
                </c:pt>
                <c:pt idx="13">
                  <c:v>0.8</c:v>
                </c:pt>
                <c:pt idx="14">
                  <c:v>0.78</c:v>
                </c:pt>
              </c:numCache>
            </c:numRef>
          </c:val>
          <c:smooth val="0"/>
          <c:extLst>
            <c:ext xmlns:c16="http://schemas.microsoft.com/office/drawing/2014/chart" uri="{C3380CC4-5D6E-409C-BE32-E72D297353CC}">
              <c16:uniqueId val="{00000002-38E7-4F80-8616-4EAE8C5C3702}"/>
            </c:ext>
          </c:extLst>
        </c:ser>
        <c:ser>
          <c:idx val="3"/>
          <c:order val="3"/>
          <c:tx>
            <c:strRef>
              <c:f>'algorithm2  100 sampling'!$E$1</c:f>
              <c:strCache>
                <c:ptCount val="1"/>
                <c:pt idx="0">
                  <c:v>rand</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sampling'!$E$2:$E$16</c:f>
              <c:numCache>
                <c:formatCode>General</c:formatCode>
                <c:ptCount val="15"/>
                <c:pt idx="0">
                  <c:v>0.82</c:v>
                </c:pt>
                <c:pt idx="1">
                  <c:v>0.86</c:v>
                </c:pt>
                <c:pt idx="2">
                  <c:v>0.87</c:v>
                </c:pt>
                <c:pt idx="3">
                  <c:v>0.88</c:v>
                </c:pt>
                <c:pt idx="4">
                  <c:v>0.9</c:v>
                </c:pt>
                <c:pt idx="5">
                  <c:v>0.91</c:v>
                </c:pt>
                <c:pt idx="6">
                  <c:v>0.91</c:v>
                </c:pt>
                <c:pt idx="7">
                  <c:v>0.91</c:v>
                </c:pt>
                <c:pt idx="8">
                  <c:v>0.9</c:v>
                </c:pt>
                <c:pt idx="9">
                  <c:v>0.89</c:v>
                </c:pt>
                <c:pt idx="10">
                  <c:v>0.87</c:v>
                </c:pt>
                <c:pt idx="11">
                  <c:v>0.86</c:v>
                </c:pt>
                <c:pt idx="12">
                  <c:v>0.84</c:v>
                </c:pt>
                <c:pt idx="13">
                  <c:v>0.82</c:v>
                </c:pt>
                <c:pt idx="14">
                  <c:v>0.8</c:v>
                </c:pt>
              </c:numCache>
            </c:numRef>
          </c:val>
          <c:smooth val="0"/>
          <c:extLst>
            <c:ext xmlns:c16="http://schemas.microsoft.com/office/drawing/2014/chart" uri="{C3380CC4-5D6E-409C-BE32-E72D297353CC}">
              <c16:uniqueId val="{00000003-38E7-4F80-8616-4EAE8C5C3702}"/>
            </c:ext>
          </c:extLst>
        </c:ser>
        <c:ser>
          <c:idx val="4"/>
          <c:order val="4"/>
          <c:tx>
            <c:strRef>
              <c:f>'algorithm2  100 sampling'!$F$1</c:f>
              <c:strCache>
                <c:ptCount val="1"/>
                <c:pt idx="0">
                  <c:v>v_measure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sampling'!$F$2:$F$16</c:f>
              <c:numCache>
                <c:formatCode>General</c:formatCode>
                <c:ptCount val="15"/>
                <c:pt idx="0">
                  <c:v>0.9</c:v>
                </c:pt>
                <c:pt idx="1">
                  <c:v>0.91</c:v>
                </c:pt>
                <c:pt idx="2">
                  <c:v>0.92</c:v>
                </c:pt>
                <c:pt idx="3">
                  <c:v>0.92</c:v>
                </c:pt>
                <c:pt idx="4">
                  <c:v>0.93</c:v>
                </c:pt>
                <c:pt idx="5">
                  <c:v>0.93</c:v>
                </c:pt>
                <c:pt idx="6">
                  <c:v>0.93</c:v>
                </c:pt>
                <c:pt idx="7">
                  <c:v>0.92</c:v>
                </c:pt>
                <c:pt idx="8">
                  <c:v>0.92</c:v>
                </c:pt>
                <c:pt idx="9">
                  <c:v>0.91</c:v>
                </c:pt>
                <c:pt idx="10">
                  <c:v>0.91</c:v>
                </c:pt>
                <c:pt idx="11">
                  <c:v>0.9</c:v>
                </c:pt>
                <c:pt idx="12">
                  <c:v>0.89</c:v>
                </c:pt>
                <c:pt idx="13">
                  <c:v>0.88</c:v>
                </c:pt>
                <c:pt idx="14">
                  <c:v>0.88</c:v>
                </c:pt>
              </c:numCache>
            </c:numRef>
          </c:val>
          <c:smooth val="0"/>
          <c:extLst>
            <c:ext xmlns:c16="http://schemas.microsoft.com/office/drawing/2014/chart" uri="{C3380CC4-5D6E-409C-BE32-E72D297353CC}">
              <c16:uniqueId val="{00000004-38E7-4F80-8616-4EAE8C5C3702}"/>
            </c:ext>
          </c:extLst>
        </c:ser>
        <c:dLbls>
          <c:showLegendKey val="0"/>
          <c:showVal val="0"/>
          <c:showCatName val="0"/>
          <c:showSerName val="0"/>
          <c:showPercent val="0"/>
          <c:showBubbleSize val="0"/>
        </c:dLbls>
        <c:marker val="1"/>
        <c:smooth val="0"/>
        <c:axId val="662873855"/>
        <c:axId val="662881343"/>
      </c:lineChart>
      <c:catAx>
        <c:axId val="6628738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threshold</a:t>
                </a:r>
                <a:endParaRPr lang="zh-TW"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62881343"/>
        <c:crosses val="autoZero"/>
        <c:auto val="1"/>
        <c:lblAlgn val="ctr"/>
        <c:lblOffset val="100"/>
        <c:noMultiLvlLbl val="0"/>
      </c:catAx>
      <c:valAx>
        <c:axId val="662881343"/>
        <c:scaling>
          <c:orientation val="minMax"/>
          <c:min val="0.750000000000000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分數</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62873855"/>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2016/5/26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關鍵字關聯性怎麼計算 柯文哲？科Ｐ？</a:t>
            </a:r>
          </a:p>
          <a:p>
            <a:r>
              <a:rPr kumimoji="1" lang="zh-TW" altLang="en-US" dirty="0" smtClean="0"/>
              <a:t>主題偵測目的</a:t>
            </a:r>
          </a:p>
          <a:p>
            <a:r>
              <a:rPr kumimoji="1" lang="zh-TW" altLang="en-US" dirty="0" smtClean="0"/>
              <a:t>人工先驗證再來做</a:t>
            </a:r>
          </a:p>
          <a:p>
            <a:endParaRPr kumimoji="1" lang="zh-TW" altLang="en-US"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13</a:t>
            </a:fld>
            <a:endParaRPr kumimoji="1" lang="zh-TW" altLang="en-US"/>
          </a:p>
        </p:txBody>
      </p:sp>
    </p:spTree>
    <p:extLst>
      <p:ext uri="{BB962C8B-B14F-4D97-AF65-F5344CB8AC3E}">
        <p14:creationId xmlns:p14="http://schemas.microsoft.com/office/powerpoint/2010/main" val="165647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21</a:t>
            </a:fld>
            <a:endParaRPr kumimoji="1" lang="zh-TW" altLang="en-US"/>
          </a:p>
        </p:txBody>
      </p:sp>
    </p:spTree>
    <p:extLst>
      <p:ext uri="{BB962C8B-B14F-4D97-AF65-F5344CB8AC3E}">
        <p14:creationId xmlns:p14="http://schemas.microsoft.com/office/powerpoint/2010/main" val="51279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方法一 </a:t>
            </a:r>
            <a:r>
              <a:rPr lang="en-US" altLang="zh-TW" dirty="0" smtClean="0"/>
              <a:t>Threshold </a:t>
            </a:r>
            <a:r>
              <a:rPr lang="zh-TW" altLang="en-US" dirty="0" smtClean="0"/>
              <a:t>在 </a:t>
            </a:r>
            <a:r>
              <a:rPr lang="en-US" altLang="zh-TW" dirty="0" smtClean="0"/>
              <a:t>0.55</a:t>
            </a:r>
            <a:r>
              <a:rPr lang="zh-TW" altLang="en-US" dirty="0" smtClean="0"/>
              <a:t> 各項指標較好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23</a:t>
            </a:fld>
            <a:endParaRPr kumimoji="1" lang="zh-TW" altLang="en-US"/>
          </a:p>
        </p:txBody>
      </p:sp>
    </p:spTree>
    <p:extLst>
      <p:ext uri="{BB962C8B-B14F-4D97-AF65-F5344CB8AC3E}">
        <p14:creationId xmlns:p14="http://schemas.microsoft.com/office/powerpoint/2010/main" val="8758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方法一 </a:t>
            </a:r>
            <a:r>
              <a:rPr lang="en-US" altLang="zh-TW" dirty="0" smtClean="0"/>
              <a:t>Threshold </a:t>
            </a:r>
            <a:r>
              <a:rPr lang="zh-TW" altLang="en-US" dirty="0" smtClean="0"/>
              <a:t>在 </a:t>
            </a:r>
            <a:r>
              <a:rPr lang="en-US" altLang="zh-TW" dirty="0" smtClean="0"/>
              <a:t>0.55</a:t>
            </a:r>
            <a:r>
              <a:rPr lang="zh-TW" altLang="en-US" dirty="0" smtClean="0"/>
              <a:t> 各項指標較好</a:t>
            </a:r>
            <a:r>
              <a:rPr lang="en-US" altLang="zh-TW" dirty="0" smtClean="0"/>
              <a:t/>
            </a:r>
            <a:br>
              <a:rPr lang="en-US" altLang="zh-TW" dirty="0" smtClean="0"/>
            </a:br>
            <a:r>
              <a:rPr lang="zh-TW" altLang="en-US" dirty="0" smtClean="0"/>
              <a:t>此圖每一點都是平均分數，並無法呈現該方法對於不同資料的穩定度</a:t>
            </a:r>
            <a:r>
              <a:rPr lang="en-US" altLang="zh-TW" dirty="0" smtClean="0"/>
              <a:t>(</a:t>
            </a:r>
            <a:r>
              <a:rPr lang="zh-TW" altLang="en-US" dirty="0" smtClean="0"/>
              <a:t>也許該改用盒狀圖顯示標準差</a:t>
            </a:r>
            <a:r>
              <a:rPr lang="en-US" altLang="zh-TW" dirty="0" smtClean="0"/>
              <a:t>?</a:t>
            </a:r>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24</a:t>
            </a:fld>
            <a:endParaRPr kumimoji="1" lang="zh-TW" altLang="en-US"/>
          </a:p>
        </p:txBody>
      </p:sp>
    </p:spTree>
    <p:extLst>
      <p:ext uri="{BB962C8B-B14F-4D97-AF65-F5344CB8AC3E}">
        <p14:creationId xmlns:p14="http://schemas.microsoft.com/office/powerpoint/2010/main" val="2654781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30606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26</a:t>
            </a:fld>
            <a:endParaRPr kumimoji="1" lang="zh-TW" altLang="en-US"/>
          </a:p>
        </p:txBody>
      </p:sp>
    </p:spTree>
    <p:extLst>
      <p:ext uri="{BB962C8B-B14F-4D97-AF65-F5344CB8AC3E}">
        <p14:creationId xmlns:p14="http://schemas.microsoft.com/office/powerpoint/2010/main" val="140618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27</a:t>
            </a:fld>
            <a:endParaRPr kumimoji="1" lang="zh-TW" altLang="en-US"/>
          </a:p>
        </p:txBody>
      </p:sp>
    </p:spTree>
    <p:extLst>
      <p:ext uri="{BB962C8B-B14F-4D97-AF65-F5344CB8AC3E}">
        <p14:creationId xmlns:p14="http://schemas.microsoft.com/office/powerpoint/2010/main" val="152313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28</a:t>
            </a:fld>
            <a:endParaRPr kumimoji="1" lang="zh-TW" altLang="en-US"/>
          </a:p>
        </p:txBody>
      </p:sp>
    </p:spTree>
    <p:extLst>
      <p:ext uri="{BB962C8B-B14F-4D97-AF65-F5344CB8AC3E}">
        <p14:creationId xmlns:p14="http://schemas.microsoft.com/office/powerpoint/2010/main" val="27762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41047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23169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20722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27979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34030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3786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83252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73917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15449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004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7D37549-EB1B-4775-A7CD-5FCE3CE0385F}" type="datetimeFigureOut">
              <a:rPr lang="zh-TW" altLang="en-US" smtClean="0"/>
              <a:t>2016/5/26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03789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2016/5/26</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1487597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Hot Topic Detection</a:t>
            </a:r>
            <a:br>
              <a:rPr lang="en-US" altLang="zh-TW" dirty="0" smtClean="0"/>
            </a:br>
            <a:r>
              <a:rPr lang="en-US" altLang="zh-TW" dirty="0" smtClean="0"/>
              <a:t>Based on Word2Vec</a:t>
            </a:r>
            <a:endParaRPr lang="zh-TW" altLang="en-US" dirty="0"/>
          </a:p>
        </p:txBody>
      </p:sp>
      <p:sp>
        <p:nvSpPr>
          <p:cNvPr id="3" name="副標題 2"/>
          <p:cNvSpPr>
            <a:spLocks noGrp="1"/>
          </p:cNvSpPr>
          <p:nvPr>
            <p:ph type="subTitle" idx="1"/>
          </p:nvPr>
        </p:nvSpPr>
        <p:spPr/>
        <p:txBody>
          <a:bodyPr/>
          <a:lstStyle/>
          <a:p>
            <a:r>
              <a:rPr lang="zh-TW" altLang="en-US" dirty="0" smtClean="0"/>
              <a:t>熱門主題偵測</a:t>
            </a:r>
            <a:endParaRPr lang="zh-TW" altLang="en-US" dirty="0"/>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Topic Clustering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8052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以八卦版一天的文章作為資料</a:t>
            </a:r>
            <a:r>
              <a:rPr lang="en-US" altLang="zh-TW" dirty="0" smtClean="0"/>
              <a:t>(</a:t>
            </a:r>
            <a:r>
              <a:rPr lang="zh-TW" altLang="en-US" dirty="0" smtClean="0"/>
              <a:t>約兩千篇</a:t>
            </a:r>
            <a:endParaRPr lang="zh-TW" altLang="en-US" dirty="0"/>
          </a:p>
          <a:p>
            <a:endParaRPr lang="zh-TW" altLang="en-US" dirty="0"/>
          </a:p>
        </p:txBody>
      </p:sp>
      <p:sp>
        <p:nvSpPr>
          <p:cNvPr id="4" name="矩形 3"/>
          <p:cNvSpPr/>
          <p:nvPr/>
        </p:nvSpPr>
        <p:spPr>
          <a:xfrm>
            <a:off x="838200" y="550821"/>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Model</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225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使用預先訓練好的</a:t>
            </a:r>
            <a:r>
              <a:rPr lang="en-US" altLang="zh-TW" dirty="0" smtClean="0"/>
              <a:t>word2vec Model</a:t>
            </a:r>
            <a:endParaRPr lang="zh-TW" altLang="en-US" dirty="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Model</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908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以文章標題作為主</a:t>
            </a:r>
            <a:endParaRPr lang="en-US" altLang="zh-TW" dirty="0" smtClean="0"/>
          </a:p>
          <a:p>
            <a:pPr lvl="1"/>
            <a:r>
              <a:rPr lang="zh-TW" altLang="en-US" dirty="0" smtClean="0"/>
              <a:t>標題斷詞並去除 </a:t>
            </a:r>
            <a:r>
              <a:rPr lang="en-US" altLang="zh-TW" dirty="0" err="1" smtClean="0"/>
              <a:t>Stopwords</a:t>
            </a:r>
            <a:r>
              <a:rPr lang="en-US" altLang="zh-TW" dirty="0" smtClean="0"/>
              <a:t> </a:t>
            </a:r>
            <a:r>
              <a:rPr lang="zh-TW" altLang="en-US" dirty="0" smtClean="0"/>
              <a:t>以及八卦板特定標題格式</a:t>
            </a:r>
            <a:endParaRPr lang="en-US" altLang="zh-TW" dirty="0" smtClean="0"/>
          </a:p>
          <a:p>
            <a:pPr lvl="1"/>
            <a:r>
              <a:rPr lang="zh-TW" altLang="en-US" dirty="0" smtClean="0"/>
              <a:t>將斷好的詞分別去查詢對應的</a:t>
            </a:r>
            <a:r>
              <a:rPr lang="en-US" altLang="zh-TW" dirty="0" smtClean="0"/>
              <a:t>vector</a:t>
            </a:r>
          </a:p>
          <a:p>
            <a:pPr lvl="1"/>
            <a:r>
              <a:rPr lang="zh-TW" altLang="en-US" dirty="0" smtClean="0"/>
              <a:t>將對應的</a:t>
            </a:r>
            <a:r>
              <a:rPr lang="en-US" altLang="zh-TW" dirty="0" smtClean="0"/>
              <a:t>vector</a:t>
            </a:r>
            <a:r>
              <a:rPr lang="zh-TW" altLang="en-US" dirty="0" smtClean="0"/>
              <a:t>相加取平均並正規化代表此文章</a:t>
            </a:r>
            <a:endParaRPr lang="en-US" altLang="zh-TW" dirty="0" smtClean="0"/>
          </a:p>
          <a:p>
            <a:endParaRPr lang="en-US" altLang="zh-TW" dirty="0"/>
          </a:p>
          <a:p>
            <a:r>
              <a:rPr lang="zh-TW" altLang="en-US" dirty="0" smtClean="0"/>
              <a:t>以文章內容為輔</a:t>
            </a:r>
            <a:endParaRPr lang="en-US" altLang="zh-TW" dirty="0"/>
          </a:p>
          <a:p>
            <a:pPr lvl="1"/>
            <a:r>
              <a:rPr lang="zh-TW" altLang="en-US" dirty="0" smtClean="0"/>
              <a:t>利用</a:t>
            </a:r>
            <a:r>
              <a:rPr lang="en-US" altLang="zh-TW" dirty="0" smtClean="0"/>
              <a:t>LDA</a:t>
            </a:r>
            <a:r>
              <a:rPr lang="zh-TW" altLang="en-US" dirty="0" smtClean="0"/>
              <a:t>擷取內文關鍵字</a:t>
            </a:r>
            <a:endParaRPr lang="en-US" altLang="zh-TW" dirty="0" smtClean="0"/>
          </a:p>
          <a:p>
            <a:pPr lvl="1"/>
            <a:r>
              <a:rPr lang="zh-TW" altLang="en-US" dirty="0" smtClean="0"/>
              <a:t>取前十關鍵字查詢對應</a:t>
            </a:r>
            <a:r>
              <a:rPr lang="en-US" altLang="zh-TW" dirty="0" smtClean="0"/>
              <a:t>vector</a:t>
            </a:r>
            <a:r>
              <a:rPr lang="zh-TW" altLang="en-US" dirty="0" smtClean="0"/>
              <a:t>取平均代表此文章內容</a:t>
            </a:r>
            <a:endParaRPr lang="en-US" altLang="zh-TW" dirty="0" smtClean="0"/>
          </a:p>
          <a:p>
            <a:pPr lvl="1"/>
            <a:endParaRPr lang="en-US" altLang="zh-TW" dirty="0" smtClean="0"/>
          </a:p>
          <a:p>
            <a:pPr lvl="1"/>
            <a:endParaRPr lang="en-US" altLang="zh-TW" dirty="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174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話題由一群文章組成，每一個話題可以用一個向量來表示</a:t>
            </a:r>
            <a:endParaRPr lang="en-US" altLang="zh-TW" dirty="0" smtClean="0"/>
          </a:p>
          <a:p>
            <a:r>
              <a:rPr lang="zh-TW" altLang="en-US" dirty="0" smtClean="0"/>
              <a:t>定義一個門檻值，將含有相同標題的文章視為同一話題，對每一話題找出與該話題最為相似的話題，若相似度大於門檻值則將兩個話題合併，若相似度小於門檻值，則將話題移到分群完畢的清單，重複直到所有話題合併完畢</a:t>
            </a:r>
            <a:endParaRPr lang="en-US" altLang="zh-TW" dirty="0"/>
          </a:p>
          <a:p>
            <a:endParaRPr lang="en-US" altLang="zh-TW" dirty="0" smtClean="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91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方法一 </a:t>
            </a:r>
            <a:r>
              <a:rPr lang="en-US" altLang="zh-TW" dirty="0" smtClean="0"/>
              <a:t>(</a:t>
            </a:r>
            <a:r>
              <a:rPr lang="zh-TW" altLang="en-US" dirty="0" smtClean="0"/>
              <a:t>只依據標題來分群</a:t>
            </a:r>
            <a:r>
              <a:rPr lang="en-US" altLang="zh-TW" dirty="0" smtClean="0"/>
              <a:t>)</a:t>
            </a:r>
          </a:p>
          <a:p>
            <a:pPr lvl="1"/>
            <a:r>
              <a:rPr lang="zh-TW" altLang="en-US" dirty="0" smtClean="0"/>
              <a:t>文</a:t>
            </a:r>
            <a:r>
              <a:rPr lang="zh-TW" altLang="en-US" dirty="0"/>
              <a:t>章</a:t>
            </a:r>
            <a:r>
              <a:rPr lang="zh-TW" altLang="en-US" dirty="0" smtClean="0"/>
              <a:t>代表向量 </a:t>
            </a:r>
            <a:r>
              <a:rPr lang="en-US" altLang="zh-TW" dirty="0"/>
              <a:t>=</a:t>
            </a:r>
            <a:r>
              <a:rPr lang="zh-TW" altLang="en-US" dirty="0" smtClean="0"/>
              <a:t> 標題斷詞後各</a:t>
            </a:r>
            <a:r>
              <a:rPr lang="en-US" altLang="zh-TW" dirty="0" smtClean="0"/>
              <a:t>vector</a:t>
            </a:r>
            <a:r>
              <a:rPr lang="zh-TW" altLang="en-US" dirty="0" smtClean="0"/>
              <a:t>取平均</a:t>
            </a:r>
            <a:endParaRPr lang="en-US" altLang="zh-TW" dirty="0" smtClean="0"/>
          </a:p>
          <a:p>
            <a:pPr lvl="1"/>
            <a:r>
              <a:rPr lang="zh-TW" altLang="en-US" dirty="0" smtClean="0"/>
              <a:t>話題代表向量 </a:t>
            </a:r>
            <a:r>
              <a:rPr lang="en-US" altLang="zh-TW" dirty="0" smtClean="0"/>
              <a:t>=</a:t>
            </a:r>
            <a:r>
              <a:rPr lang="zh-TW" altLang="en-US" dirty="0" smtClean="0"/>
              <a:t> 各文章代表向量取平均</a:t>
            </a:r>
            <a:endParaRPr lang="en-US" altLang="zh-TW" dirty="0" smtClean="0"/>
          </a:p>
          <a:p>
            <a:pPr lvl="1"/>
            <a:r>
              <a:rPr lang="zh-TW" altLang="en-US" dirty="0" smtClean="0"/>
              <a:t>兩話題相似度 </a:t>
            </a:r>
            <a:r>
              <a:rPr lang="en-US" altLang="zh-TW" dirty="0" smtClean="0"/>
              <a:t>=</a:t>
            </a:r>
            <a:r>
              <a:rPr lang="zh-TW" altLang="en-US" dirty="0" smtClean="0"/>
              <a:t> 兩話題向量內積</a:t>
            </a:r>
            <a:endParaRPr lang="en-US" altLang="zh-TW" dirty="0" smtClean="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847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方法</a:t>
            </a:r>
            <a:r>
              <a:rPr lang="zh-TW" altLang="en-US" dirty="0"/>
              <a:t>二</a:t>
            </a:r>
            <a:r>
              <a:rPr lang="zh-TW" altLang="en-US" dirty="0" smtClean="0"/>
              <a:t> </a:t>
            </a:r>
            <a:r>
              <a:rPr lang="en-US" altLang="zh-TW" dirty="0" smtClean="0"/>
              <a:t>(</a:t>
            </a:r>
            <a:r>
              <a:rPr lang="zh-TW" altLang="en-US" dirty="0" smtClean="0"/>
              <a:t>使用標題與內容</a:t>
            </a:r>
            <a:r>
              <a:rPr lang="en-US" altLang="zh-TW" dirty="0" smtClean="0"/>
              <a:t>)</a:t>
            </a:r>
          </a:p>
          <a:p>
            <a:pPr lvl="1"/>
            <a:r>
              <a:rPr lang="zh-TW" altLang="en-US" dirty="0" smtClean="0"/>
              <a:t>文</a:t>
            </a:r>
            <a:r>
              <a:rPr lang="zh-TW" altLang="en-US" dirty="0"/>
              <a:t>章</a:t>
            </a:r>
            <a:r>
              <a:rPr lang="zh-TW" altLang="en-US" dirty="0" smtClean="0"/>
              <a:t>代表向量 </a:t>
            </a:r>
            <a:r>
              <a:rPr lang="en-US" altLang="zh-TW" dirty="0" smtClean="0"/>
              <a:t>=</a:t>
            </a:r>
            <a:r>
              <a:rPr lang="zh-TW" altLang="en-US" dirty="0" smtClean="0"/>
              <a:t> 標題斷詞後各</a:t>
            </a:r>
            <a:r>
              <a:rPr lang="en-US" altLang="zh-TW" dirty="0" smtClean="0"/>
              <a:t>vector</a:t>
            </a:r>
            <a:r>
              <a:rPr lang="zh-TW" altLang="en-US" dirty="0" smtClean="0"/>
              <a:t>取平均 *</a:t>
            </a:r>
            <a:r>
              <a:rPr lang="en-US" altLang="zh-TW" dirty="0" smtClean="0"/>
              <a:t>0.7</a:t>
            </a:r>
            <a:r>
              <a:rPr lang="zh-TW" altLang="en-US" dirty="0" smtClean="0"/>
              <a:t> </a:t>
            </a:r>
            <a:r>
              <a:rPr lang="en-US" altLang="zh-TW" dirty="0" smtClean="0"/>
              <a:t>+</a:t>
            </a:r>
            <a:endParaRPr lang="en-US" altLang="zh-TW" dirty="0"/>
          </a:p>
          <a:p>
            <a:pPr marL="457200" lvl="1" indent="0">
              <a:buNone/>
            </a:pPr>
            <a:r>
              <a:rPr lang="en-US" altLang="zh-TW" dirty="0" smtClean="0"/>
              <a:t>			</a:t>
            </a:r>
            <a:r>
              <a:rPr lang="zh-TW" altLang="en-US" dirty="0" smtClean="0"/>
              <a:t> 內文關鍵字斷</a:t>
            </a:r>
            <a:r>
              <a:rPr lang="zh-TW" altLang="en-US" dirty="0"/>
              <a:t>詞後各</a:t>
            </a:r>
            <a:r>
              <a:rPr lang="en-US" altLang="zh-TW" dirty="0"/>
              <a:t>vector</a:t>
            </a:r>
            <a:r>
              <a:rPr lang="zh-TW" altLang="en-US" dirty="0"/>
              <a:t>取平均 *</a:t>
            </a:r>
            <a:r>
              <a:rPr lang="en-US" altLang="zh-TW" dirty="0" smtClean="0"/>
              <a:t>0.3</a:t>
            </a:r>
          </a:p>
          <a:p>
            <a:pPr lvl="6"/>
            <a:endParaRPr lang="en-US" altLang="zh-TW" dirty="0" smtClean="0"/>
          </a:p>
          <a:p>
            <a:pPr lvl="1"/>
            <a:r>
              <a:rPr lang="zh-TW" altLang="en-US" dirty="0" smtClean="0"/>
              <a:t>話題代表向量 </a:t>
            </a:r>
            <a:r>
              <a:rPr lang="en-US" altLang="zh-TW" dirty="0" smtClean="0"/>
              <a:t>=</a:t>
            </a:r>
            <a:r>
              <a:rPr lang="zh-TW" altLang="en-US" dirty="0" smtClean="0"/>
              <a:t> 各文章代表向量取平均</a:t>
            </a:r>
            <a:endParaRPr lang="en-US" altLang="zh-TW" dirty="0" smtClean="0"/>
          </a:p>
          <a:p>
            <a:pPr lvl="1"/>
            <a:r>
              <a:rPr lang="zh-TW" altLang="en-US" dirty="0" smtClean="0"/>
              <a:t>兩話題相似度 </a:t>
            </a:r>
            <a:r>
              <a:rPr lang="en-US" altLang="zh-TW" dirty="0" smtClean="0"/>
              <a:t>=</a:t>
            </a:r>
            <a:r>
              <a:rPr lang="zh-TW" altLang="en-US" dirty="0" smtClean="0"/>
              <a:t> 兩話題向量內積</a:t>
            </a:r>
            <a:endParaRPr lang="en-US" altLang="zh-TW" dirty="0" smtClean="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719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方法三 </a:t>
            </a:r>
            <a:r>
              <a:rPr lang="en-US" altLang="zh-TW" dirty="0" smtClean="0"/>
              <a:t>(</a:t>
            </a:r>
            <a:r>
              <a:rPr lang="zh-TW" altLang="en-US" dirty="0" smtClean="0"/>
              <a:t>使用標題與內容</a:t>
            </a:r>
            <a:r>
              <a:rPr lang="en-US" altLang="zh-TW" dirty="0" smtClean="0"/>
              <a:t>)</a:t>
            </a:r>
          </a:p>
          <a:p>
            <a:pPr lvl="1"/>
            <a:r>
              <a:rPr lang="zh-TW" altLang="en-US" dirty="0" smtClean="0"/>
              <a:t>文</a:t>
            </a:r>
            <a:r>
              <a:rPr lang="zh-TW" altLang="en-US" dirty="0"/>
              <a:t>章</a:t>
            </a:r>
            <a:r>
              <a:rPr lang="zh-TW" altLang="en-US" dirty="0" smtClean="0"/>
              <a:t>代表向量 </a:t>
            </a:r>
            <a:r>
              <a:rPr lang="en-US" altLang="zh-TW" dirty="0" smtClean="0"/>
              <a:t>=</a:t>
            </a:r>
            <a:r>
              <a:rPr lang="zh-TW" altLang="en-US" dirty="0" smtClean="0"/>
              <a:t> 標題斷詞後各</a:t>
            </a:r>
            <a:r>
              <a:rPr lang="en-US" altLang="zh-TW" dirty="0" smtClean="0"/>
              <a:t>vector</a:t>
            </a:r>
            <a:r>
              <a:rPr lang="zh-TW" altLang="en-US" dirty="0" smtClean="0"/>
              <a:t>取平均</a:t>
            </a:r>
            <a:endParaRPr lang="en-US" altLang="zh-TW" dirty="0" smtClean="0"/>
          </a:p>
          <a:p>
            <a:pPr lvl="1"/>
            <a:r>
              <a:rPr lang="zh-TW" altLang="en-US" dirty="0" smtClean="0"/>
              <a:t>話題代表向量 </a:t>
            </a:r>
            <a:r>
              <a:rPr lang="en-US" altLang="zh-TW" dirty="0" smtClean="0"/>
              <a:t>=</a:t>
            </a:r>
            <a:r>
              <a:rPr lang="zh-TW" altLang="en-US" dirty="0" smtClean="0"/>
              <a:t> 各文章代表向量取平均</a:t>
            </a:r>
            <a:r>
              <a:rPr lang="en-US" altLang="zh-TW" dirty="0"/>
              <a:t> </a:t>
            </a:r>
            <a:r>
              <a:rPr lang="en-US" altLang="zh-TW" dirty="0" smtClean="0"/>
              <a:t>* 0.7 +</a:t>
            </a:r>
          </a:p>
          <a:p>
            <a:pPr marL="457200" lvl="1" indent="0">
              <a:buNone/>
            </a:pPr>
            <a:r>
              <a:rPr lang="en-US" altLang="zh-TW" dirty="0"/>
              <a:t>	</a:t>
            </a:r>
            <a:r>
              <a:rPr lang="en-US" altLang="zh-TW" dirty="0" smtClean="0"/>
              <a:t>		</a:t>
            </a:r>
            <a:r>
              <a:rPr lang="zh-TW" altLang="en-US" dirty="0" smtClean="0"/>
              <a:t> 話題關鍵字代表向量取平均 * </a:t>
            </a:r>
            <a:r>
              <a:rPr lang="en-US" altLang="zh-TW" dirty="0" smtClean="0"/>
              <a:t>0.3</a:t>
            </a:r>
          </a:p>
          <a:p>
            <a:pPr lvl="1"/>
            <a:endParaRPr lang="en-US" altLang="zh-TW" dirty="0" smtClean="0"/>
          </a:p>
          <a:p>
            <a:pPr lvl="1"/>
            <a:r>
              <a:rPr lang="zh-TW" altLang="en-US" dirty="0" smtClean="0"/>
              <a:t>兩話題相似度 </a:t>
            </a:r>
            <a:r>
              <a:rPr lang="en-US" altLang="zh-TW" dirty="0" smtClean="0"/>
              <a:t>=</a:t>
            </a:r>
            <a:r>
              <a:rPr lang="zh-TW" altLang="en-US" dirty="0" smtClean="0"/>
              <a:t> 兩話題向量內積</a:t>
            </a:r>
            <a:endParaRPr lang="en-US" altLang="zh-TW" dirty="0" smtClean="0"/>
          </a:p>
          <a:p>
            <a:pPr lvl="1"/>
            <a:r>
              <a:rPr lang="zh-TW" altLang="en-US" dirty="0" smtClean="0"/>
              <a:t>每次合併話題重新計算話題關鍵字</a:t>
            </a:r>
            <a:r>
              <a:rPr lang="en-US" altLang="zh-TW" dirty="0" smtClean="0"/>
              <a:t>(</a:t>
            </a:r>
            <a:r>
              <a:rPr lang="zh-TW" altLang="en-US" dirty="0" smtClean="0"/>
              <a:t>話題所有文章跑</a:t>
            </a:r>
            <a:r>
              <a:rPr lang="en-US" altLang="zh-TW" dirty="0" smtClean="0"/>
              <a:t>LDA)</a:t>
            </a:r>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49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統計話題內各文章的推噓文計算熱度</a:t>
            </a:r>
            <a:endParaRPr lang="en-US" altLang="zh-TW" dirty="0" smtClean="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927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Testing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48481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Validation – Labeled Data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人工選擇一些話題關鍵字</a:t>
            </a:r>
            <a:r>
              <a:rPr lang="zh-TW" altLang="en-US" dirty="0"/>
              <a:t>及時間</a:t>
            </a:r>
            <a:r>
              <a:rPr lang="zh-TW" altLang="en-US" dirty="0" smtClean="0"/>
              <a:t>搜尋區間，在該區間標題包含關鍵字的文章標註為該話題。</a:t>
            </a:r>
            <a:endParaRPr lang="en-US" altLang="zh-TW" dirty="0" smtClean="0"/>
          </a:p>
          <a:p>
            <a:pPr lvl="1"/>
            <a:r>
              <a:rPr lang="en-US" altLang="zh-TW" dirty="0" smtClean="0"/>
              <a:t>Ex:</a:t>
            </a:r>
            <a:r>
              <a:rPr lang="zh-TW" altLang="en-US" dirty="0" smtClean="0"/>
              <a:t>時間在</a:t>
            </a:r>
            <a:r>
              <a:rPr lang="en-US" altLang="zh-TW" dirty="0" smtClean="0"/>
              <a:t>2016</a:t>
            </a:r>
            <a:r>
              <a:rPr lang="zh-TW" altLang="en-US" dirty="0" smtClean="0"/>
              <a:t>年</a:t>
            </a:r>
            <a:r>
              <a:rPr lang="en-US" altLang="zh-TW" dirty="0" smtClean="0"/>
              <a:t>5</a:t>
            </a:r>
            <a:r>
              <a:rPr lang="zh-TW" altLang="en-US" dirty="0" smtClean="0"/>
              <a:t>月</a:t>
            </a:r>
            <a:r>
              <a:rPr lang="en-US" altLang="zh-TW" dirty="0" smtClean="0"/>
              <a:t>20</a:t>
            </a:r>
            <a:r>
              <a:rPr lang="zh-TW" altLang="en-US" dirty="0" smtClean="0"/>
              <a:t>日至</a:t>
            </a:r>
            <a:r>
              <a:rPr lang="en-US" altLang="zh-TW" dirty="0" smtClean="0"/>
              <a:t>22</a:t>
            </a:r>
            <a:r>
              <a:rPr lang="zh-TW" altLang="en-US" dirty="0" smtClean="0"/>
              <a:t>日，標題包含</a:t>
            </a:r>
            <a:r>
              <a:rPr lang="en-US" altLang="zh-TW" dirty="0" smtClean="0"/>
              <a:t>”</a:t>
            </a:r>
            <a:r>
              <a:rPr lang="zh-TW" altLang="en-US" dirty="0" smtClean="0"/>
              <a:t>安樂死</a:t>
            </a:r>
            <a:r>
              <a:rPr lang="en-US" altLang="zh-TW" dirty="0" smtClean="0"/>
              <a:t>”</a:t>
            </a:r>
            <a:r>
              <a:rPr lang="zh-TW" altLang="en-US" dirty="0" smtClean="0"/>
              <a:t>的文章標註為話題</a:t>
            </a:r>
            <a:r>
              <a:rPr lang="en-US" altLang="zh-TW" dirty="0" smtClean="0"/>
              <a:t>”</a:t>
            </a:r>
            <a:r>
              <a:rPr lang="zh-TW" altLang="en-US" dirty="0" smtClean="0"/>
              <a:t>美女</a:t>
            </a:r>
            <a:r>
              <a:rPr lang="zh-TW" altLang="en-US" dirty="0"/>
              <a:t>動保</a:t>
            </a:r>
            <a:r>
              <a:rPr lang="zh-TW" altLang="en-US" dirty="0" smtClean="0"/>
              <a:t>園長死諫</a:t>
            </a:r>
            <a:r>
              <a:rPr lang="en-US" altLang="zh-TW" dirty="0" smtClean="0"/>
              <a:t>”</a:t>
            </a:r>
          </a:p>
          <a:p>
            <a:pPr lvl="1"/>
            <a:endParaRPr lang="en-US" altLang="zh-TW" dirty="0" smtClean="0"/>
          </a:p>
          <a:p>
            <a:r>
              <a:rPr lang="zh-TW" altLang="en-US" dirty="0" smtClean="0"/>
              <a:t>共標註</a:t>
            </a:r>
            <a:r>
              <a:rPr lang="en-US" altLang="zh-TW" dirty="0" smtClean="0"/>
              <a:t>38</a:t>
            </a:r>
            <a:r>
              <a:rPr lang="zh-TW" altLang="en-US" dirty="0" smtClean="0"/>
              <a:t>個主題，總計</a:t>
            </a:r>
            <a:r>
              <a:rPr lang="en-US" altLang="zh-TW" dirty="0" smtClean="0"/>
              <a:t>2706</a:t>
            </a:r>
            <a:r>
              <a:rPr lang="zh-TW" altLang="en-US" dirty="0" smtClean="0"/>
              <a:t>篇文章</a:t>
            </a:r>
            <a:endParaRPr lang="en-US" altLang="zh-TW" dirty="0" smtClean="0"/>
          </a:p>
          <a:p>
            <a:r>
              <a:rPr lang="zh-TW" altLang="en-US" dirty="0" smtClean="0"/>
              <a:t>每個主題文章量不超過</a:t>
            </a:r>
            <a:r>
              <a:rPr lang="en-US" altLang="zh-TW" dirty="0" smtClean="0"/>
              <a:t>200</a:t>
            </a:r>
            <a:r>
              <a:rPr lang="zh-TW" altLang="en-US" dirty="0" smtClean="0"/>
              <a:t>，不少於</a:t>
            </a:r>
            <a:r>
              <a:rPr lang="en-US" altLang="zh-TW" dirty="0" smtClean="0"/>
              <a:t>25</a:t>
            </a:r>
          </a:p>
        </p:txBody>
      </p:sp>
    </p:spTree>
    <p:extLst>
      <p:ext uri="{BB962C8B-B14F-4D97-AF65-F5344CB8AC3E}">
        <p14:creationId xmlns:p14="http://schemas.microsoft.com/office/powerpoint/2010/main" val="134176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Labeled Topic Keywords List</a:t>
            </a:r>
            <a:endParaRPr lang="zh-TW" altLang="en-US" dirty="0"/>
          </a:p>
        </p:txBody>
      </p:sp>
      <p:sp>
        <p:nvSpPr>
          <p:cNvPr id="3" name="內容版面配置區 2"/>
          <p:cNvSpPr>
            <a:spLocks noGrp="1"/>
          </p:cNvSpPr>
          <p:nvPr>
            <p:ph idx="1"/>
          </p:nvPr>
        </p:nvSpPr>
        <p:spPr/>
        <p:txBody>
          <a:bodyPr/>
          <a:lstStyle/>
          <a:p>
            <a:r>
              <a:rPr lang="zh-TW" altLang="en-US" dirty="0"/>
              <a:t>軍冤</a:t>
            </a:r>
            <a:r>
              <a:rPr lang="en-US" altLang="zh-TW" dirty="0"/>
              <a:t>, </a:t>
            </a:r>
            <a:r>
              <a:rPr lang="zh-TW" altLang="en-US" dirty="0"/>
              <a:t>雞排</a:t>
            </a:r>
            <a:r>
              <a:rPr lang="en-US" altLang="zh-TW" dirty="0"/>
              <a:t>, </a:t>
            </a:r>
            <a:r>
              <a:rPr lang="zh-TW" altLang="en-US" dirty="0"/>
              <a:t>超商</a:t>
            </a:r>
            <a:r>
              <a:rPr lang="en-US" altLang="zh-TW" dirty="0"/>
              <a:t>, </a:t>
            </a:r>
            <a:r>
              <a:rPr lang="zh-TW" altLang="en-US" dirty="0"/>
              <a:t>薪水</a:t>
            </a:r>
            <a:r>
              <a:rPr lang="en-US" altLang="zh-TW" dirty="0"/>
              <a:t>, </a:t>
            </a:r>
            <a:r>
              <a:rPr lang="zh-TW" altLang="en-US" dirty="0"/>
              <a:t>鄭捷</a:t>
            </a:r>
            <a:r>
              <a:rPr lang="en-US" altLang="zh-TW" dirty="0"/>
              <a:t>, </a:t>
            </a:r>
            <a:r>
              <a:rPr lang="zh-TW" altLang="en-US" dirty="0"/>
              <a:t>警報</a:t>
            </a:r>
            <a:r>
              <a:rPr lang="en-US" altLang="zh-TW" dirty="0"/>
              <a:t>, </a:t>
            </a:r>
            <a:r>
              <a:rPr lang="zh-TW" altLang="en-US" dirty="0"/>
              <a:t>年紀</a:t>
            </a:r>
            <a:r>
              <a:rPr lang="en-US" altLang="zh-TW" dirty="0"/>
              <a:t>, </a:t>
            </a:r>
            <a:r>
              <a:rPr lang="zh-TW" altLang="en-US" dirty="0"/>
              <a:t>主播</a:t>
            </a:r>
            <a:r>
              <a:rPr lang="en-US" altLang="zh-TW" dirty="0"/>
              <a:t>, </a:t>
            </a:r>
            <a:r>
              <a:rPr lang="zh-TW" altLang="en-US" dirty="0"/>
              <a:t>塵爆</a:t>
            </a:r>
            <a:r>
              <a:rPr lang="en-US" altLang="zh-TW" dirty="0"/>
              <a:t>, </a:t>
            </a:r>
            <a:r>
              <a:rPr lang="zh-TW" altLang="en-US" dirty="0"/>
              <a:t>滅頂</a:t>
            </a:r>
            <a:r>
              <a:rPr lang="en-US" altLang="zh-TW" dirty="0"/>
              <a:t>, </a:t>
            </a:r>
            <a:r>
              <a:rPr lang="zh-TW" altLang="en-US" dirty="0"/>
              <a:t>肯亞</a:t>
            </a:r>
            <a:r>
              <a:rPr lang="en-US" altLang="zh-TW" dirty="0"/>
              <a:t>, </a:t>
            </a:r>
            <a:r>
              <a:rPr lang="en-US" altLang="zh-TW" dirty="0" smtClean="0"/>
              <a:t>ISIS,    </a:t>
            </a:r>
            <a:r>
              <a:rPr lang="zh-TW" altLang="en-US" dirty="0" smtClean="0"/>
              <a:t>伊</a:t>
            </a:r>
            <a:r>
              <a:rPr lang="zh-TW" altLang="en-US" dirty="0"/>
              <a:t>湄</a:t>
            </a:r>
            <a:r>
              <a:rPr lang="en-US" altLang="zh-TW" dirty="0"/>
              <a:t>, </a:t>
            </a:r>
            <a:r>
              <a:rPr lang="zh-TW" altLang="en-US" dirty="0" smtClean="0"/>
              <a:t>川普</a:t>
            </a:r>
            <a:r>
              <a:rPr lang="en-US" altLang="zh-TW" dirty="0" smtClean="0"/>
              <a:t>, </a:t>
            </a:r>
          </a:p>
          <a:p>
            <a:r>
              <a:rPr lang="zh-TW" altLang="en-US" dirty="0" smtClean="0"/>
              <a:t>炎</a:t>
            </a:r>
            <a:r>
              <a:rPr lang="zh-TW" altLang="en-US" dirty="0"/>
              <a:t>亞綸</a:t>
            </a:r>
            <a:r>
              <a:rPr lang="en-US" altLang="zh-TW" dirty="0"/>
              <a:t>, </a:t>
            </a:r>
            <a:r>
              <a:rPr lang="zh-TW" altLang="en-US" dirty="0"/>
              <a:t>福祿猴</a:t>
            </a:r>
            <a:r>
              <a:rPr lang="en-US" altLang="zh-TW" dirty="0"/>
              <a:t>, </a:t>
            </a:r>
            <a:r>
              <a:rPr lang="zh-TW" altLang="en-US" dirty="0"/>
              <a:t>八年級</a:t>
            </a:r>
            <a:r>
              <a:rPr lang="en-US" altLang="zh-TW" dirty="0"/>
              <a:t>, </a:t>
            </a:r>
            <a:r>
              <a:rPr lang="zh-TW" altLang="en-US" dirty="0"/>
              <a:t>應曉薇</a:t>
            </a:r>
            <a:r>
              <a:rPr lang="en-US" altLang="zh-TW" dirty="0"/>
              <a:t>, </a:t>
            </a:r>
            <a:r>
              <a:rPr lang="zh-TW" altLang="en-US" dirty="0"/>
              <a:t>謝金燕</a:t>
            </a:r>
            <a:r>
              <a:rPr lang="en-US" altLang="zh-TW" dirty="0"/>
              <a:t>, </a:t>
            </a:r>
            <a:r>
              <a:rPr lang="zh-TW" altLang="en-US" dirty="0" smtClean="0"/>
              <a:t>安樂死</a:t>
            </a:r>
            <a:r>
              <a:rPr lang="en-US" altLang="zh-TW" dirty="0"/>
              <a:t>, </a:t>
            </a:r>
            <a:r>
              <a:rPr lang="zh-TW" altLang="en-US" dirty="0"/>
              <a:t>巴拿馬</a:t>
            </a:r>
            <a:r>
              <a:rPr lang="en-US" altLang="zh-TW" dirty="0"/>
              <a:t>, </a:t>
            </a:r>
            <a:r>
              <a:rPr lang="zh-TW" altLang="en-US" dirty="0"/>
              <a:t>邊緣人</a:t>
            </a:r>
            <a:r>
              <a:rPr lang="en-US" altLang="zh-TW" dirty="0"/>
              <a:t>, </a:t>
            </a:r>
            <a:r>
              <a:rPr lang="zh-TW" altLang="en-US" dirty="0"/>
              <a:t>阿帕契</a:t>
            </a:r>
            <a:r>
              <a:rPr lang="en-US" altLang="zh-TW" dirty="0"/>
              <a:t>, </a:t>
            </a:r>
            <a:r>
              <a:rPr lang="zh-TW" altLang="en-US" dirty="0"/>
              <a:t>反服貿</a:t>
            </a:r>
            <a:r>
              <a:rPr lang="en-US" altLang="zh-TW" dirty="0"/>
              <a:t>, </a:t>
            </a:r>
            <a:r>
              <a:rPr lang="zh-TW" altLang="en-US" dirty="0"/>
              <a:t>國慶爺</a:t>
            </a:r>
            <a:r>
              <a:rPr lang="en-US" altLang="zh-TW" dirty="0"/>
              <a:t>, </a:t>
            </a:r>
            <a:r>
              <a:rPr lang="zh-TW" altLang="en-US" dirty="0"/>
              <a:t>大巨蛋</a:t>
            </a:r>
            <a:r>
              <a:rPr lang="en-US" altLang="zh-TW" dirty="0"/>
              <a:t>, </a:t>
            </a:r>
            <a:r>
              <a:rPr lang="zh-TW" altLang="en-US" dirty="0"/>
              <a:t>三姐弟</a:t>
            </a:r>
            <a:r>
              <a:rPr lang="en-US" altLang="zh-TW" dirty="0"/>
              <a:t>, </a:t>
            </a:r>
            <a:r>
              <a:rPr lang="zh-TW" altLang="en-US" dirty="0"/>
              <a:t>周子瑜</a:t>
            </a:r>
            <a:r>
              <a:rPr lang="en-US" altLang="zh-TW" dirty="0"/>
              <a:t>, </a:t>
            </a:r>
            <a:r>
              <a:rPr lang="zh-TW" altLang="en-US" dirty="0"/>
              <a:t>獵雷艦</a:t>
            </a:r>
            <a:r>
              <a:rPr lang="en-US" altLang="zh-TW" dirty="0"/>
              <a:t>, </a:t>
            </a:r>
            <a:r>
              <a:rPr lang="zh-TW" altLang="en-US" dirty="0"/>
              <a:t>李宗瑞</a:t>
            </a:r>
            <a:r>
              <a:rPr lang="en-US" altLang="zh-TW" dirty="0"/>
              <a:t>, 48</a:t>
            </a:r>
            <a:r>
              <a:rPr lang="zh-TW" altLang="en-US" dirty="0"/>
              <a:t>級</a:t>
            </a:r>
            <a:r>
              <a:rPr lang="zh-TW" altLang="en-US" dirty="0" smtClean="0"/>
              <a:t>分</a:t>
            </a:r>
            <a:endParaRPr lang="en-US" altLang="zh-TW" dirty="0" smtClean="0"/>
          </a:p>
          <a:p>
            <a:r>
              <a:rPr lang="en-US" altLang="zh-TW" dirty="0" err="1" smtClean="0"/>
              <a:t>AlphaGo</a:t>
            </a:r>
            <a:r>
              <a:rPr lang="en-US" altLang="zh-TW" dirty="0"/>
              <a:t>, </a:t>
            </a:r>
            <a:r>
              <a:rPr lang="zh-TW" altLang="en-US" dirty="0"/>
              <a:t>乙武洋匡</a:t>
            </a:r>
            <a:r>
              <a:rPr lang="en-US" altLang="zh-TW" dirty="0"/>
              <a:t>, </a:t>
            </a:r>
            <a:r>
              <a:rPr lang="zh-TW" altLang="en-US" dirty="0"/>
              <a:t>違法搜索</a:t>
            </a:r>
            <a:r>
              <a:rPr lang="en-US" altLang="zh-TW" dirty="0"/>
              <a:t>, </a:t>
            </a:r>
            <a:r>
              <a:rPr lang="zh-TW" altLang="en-US" dirty="0"/>
              <a:t>一日雙塔</a:t>
            </a:r>
            <a:r>
              <a:rPr lang="en-US" altLang="zh-TW" dirty="0"/>
              <a:t>, </a:t>
            </a:r>
            <a:r>
              <a:rPr lang="zh-TW" altLang="en-US" dirty="0"/>
              <a:t>護照*貼紙</a:t>
            </a:r>
            <a:r>
              <a:rPr lang="en-US" altLang="zh-TW" dirty="0"/>
              <a:t>, </a:t>
            </a:r>
            <a:r>
              <a:rPr lang="zh-TW" altLang="en-US" dirty="0"/>
              <a:t>波多野結衣</a:t>
            </a:r>
            <a:r>
              <a:rPr lang="en-US" altLang="zh-TW" dirty="0"/>
              <a:t>, </a:t>
            </a:r>
            <a:endParaRPr lang="zh-TW" altLang="en-US" dirty="0"/>
          </a:p>
        </p:txBody>
      </p:sp>
    </p:spTree>
    <p:extLst>
      <p:ext uri="{BB962C8B-B14F-4D97-AF65-F5344CB8AC3E}">
        <p14:creationId xmlns:p14="http://schemas.microsoft.com/office/powerpoint/2010/main" val="2961433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Validation – using Internal </a:t>
            </a:r>
            <a:r>
              <a:rPr lang="en-US" altLang="zh-TW" b="1" dirty="0" smtClean="0"/>
              <a:t>Index</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r>
              <a:rPr lang="en-US" altLang="zh-TW" dirty="0"/>
              <a:t>Homogeneity, completeness and </a:t>
            </a:r>
            <a:r>
              <a:rPr lang="en-US" altLang="zh-TW" dirty="0" smtClean="0"/>
              <a:t>V-measure</a:t>
            </a:r>
          </a:p>
          <a:p>
            <a:pPr lvl="1"/>
            <a:r>
              <a:rPr lang="en-US" altLang="zh-TW" dirty="0"/>
              <a:t>homogeneity: each cluster contains only members of a single class.</a:t>
            </a:r>
          </a:p>
          <a:p>
            <a:pPr lvl="1"/>
            <a:r>
              <a:rPr lang="en-US" altLang="zh-TW" dirty="0"/>
              <a:t>completeness: all members of a given class are assigned to the same cluster.</a:t>
            </a:r>
          </a:p>
          <a:p>
            <a:pPr lvl="1"/>
            <a:r>
              <a:rPr lang="en-US" altLang="zh-TW" dirty="0" smtClean="0"/>
              <a:t>V-measure: evaluate </a:t>
            </a:r>
            <a:r>
              <a:rPr lang="en-US" altLang="zh-TW" dirty="0"/>
              <a:t>the agreement of two independent assignments on the same dataset.</a:t>
            </a:r>
          </a:p>
          <a:p>
            <a:endParaRPr lang="en-US" altLang="zh-TW" dirty="0" smtClean="0"/>
          </a:p>
        </p:txBody>
      </p:sp>
    </p:spTree>
    <p:extLst>
      <p:ext uri="{BB962C8B-B14F-4D97-AF65-F5344CB8AC3E}">
        <p14:creationId xmlns:p14="http://schemas.microsoft.com/office/powerpoint/2010/main" val="2444501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threshold </a:t>
            </a:r>
            <a:r>
              <a:rPr lang="en-US" altLang="zh-TW" dirty="0" smtClean="0"/>
              <a:t>Experiment</a:t>
            </a:r>
            <a:endParaRPr lang="zh-TW" altLang="en-US" dirty="0"/>
          </a:p>
        </p:txBody>
      </p:sp>
      <p:sp>
        <p:nvSpPr>
          <p:cNvPr id="3" name="內容版面配置區 2"/>
          <p:cNvSpPr>
            <a:spLocks noGrp="1"/>
          </p:cNvSpPr>
          <p:nvPr>
            <p:ph idx="1"/>
          </p:nvPr>
        </p:nvSpPr>
        <p:spPr/>
        <p:txBody>
          <a:bodyPr/>
          <a:lstStyle/>
          <a:p>
            <a:r>
              <a:rPr lang="zh-TW" altLang="en-US" dirty="0"/>
              <a:t>分群</a:t>
            </a:r>
            <a:r>
              <a:rPr lang="en-US" altLang="zh-TW" dirty="0"/>
              <a:t>threshold</a:t>
            </a:r>
            <a:r>
              <a:rPr lang="zh-TW" altLang="en-US" dirty="0"/>
              <a:t>參數</a:t>
            </a:r>
            <a:r>
              <a:rPr lang="zh-TW" altLang="en-US" dirty="0" smtClean="0"/>
              <a:t>為操作變因，從每一種標記完的話題裡面，隨機挑選文章作為測試資料</a:t>
            </a:r>
            <a:r>
              <a:rPr lang="en-US" altLang="zh-TW" dirty="0" smtClean="0"/>
              <a:t>(</a:t>
            </a:r>
            <a:r>
              <a:rPr lang="zh-TW" altLang="en-US" dirty="0" smtClean="0"/>
              <a:t>每一種話題至少會有一篇文章</a:t>
            </a:r>
            <a:r>
              <a:rPr lang="en-US" altLang="zh-TW" dirty="0" smtClean="0"/>
              <a:t>)</a:t>
            </a:r>
            <a:r>
              <a:rPr lang="zh-TW" altLang="en-US" dirty="0" smtClean="0"/>
              <a:t>，以該測試資料下去分群。</a:t>
            </a:r>
            <a:endParaRPr lang="en-US" altLang="zh-TW" dirty="0" smtClean="0"/>
          </a:p>
          <a:p>
            <a:r>
              <a:rPr lang="zh-TW" altLang="en-US" dirty="0" smtClean="0"/>
              <a:t>重複</a:t>
            </a:r>
            <a:r>
              <a:rPr lang="en-US" altLang="zh-TW" dirty="0" smtClean="0"/>
              <a:t>1000</a:t>
            </a:r>
            <a:r>
              <a:rPr lang="zh-TW" altLang="en-US" dirty="0" smtClean="0"/>
              <a:t>次實驗觀察各項指標之平均</a:t>
            </a:r>
            <a:r>
              <a:rPr lang="en-US" altLang="zh-TW" dirty="0" smtClean="0"/>
              <a:t>, </a:t>
            </a:r>
            <a:r>
              <a:rPr lang="zh-TW" altLang="en-US" dirty="0"/>
              <a:t>極</a:t>
            </a:r>
            <a:r>
              <a:rPr lang="zh-TW" altLang="en-US" dirty="0" smtClean="0"/>
              <a:t>值及標準差</a:t>
            </a:r>
            <a:endParaRPr lang="en-US" altLang="zh-TW" dirty="0" smtClean="0"/>
          </a:p>
        </p:txBody>
      </p:sp>
    </p:spTree>
    <p:extLst>
      <p:ext uri="{BB962C8B-B14F-4D97-AF65-F5344CB8AC3E}">
        <p14:creationId xmlns:p14="http://schemas.microsoft.com/office/powerpoint/2010/main" val="1638350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threshold </a:t>
            </a:r>
            <a:r>
              <a:rPr lang="en-US" altLang="zh-TW" dirty="0" smtClean="0"/>
              <a:t>Experiment</a:t>
            </a:r>
            <a:endParaRPr lang="zh-TW" altLang="en-US" dirty="0"/>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168020260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712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2 Experiment</a:t>
            </a:r>
            <a:r>
              <a:rPr lang="zh-TW" altLang="en-US" dirty="0" smtClean="0"/>
              <a:t> </a:t>
            </a:r>
            <a:r>
              <a:rPr lang="en-US" altLang="zh-TW" dirty="0" smtClean="0"/>
              <a:t>-</a:t>
            </a:r>
            <a:r>
              <a:rPr lang="zh-TW" altLang="en-US" dirty="0" smtClean="0"/>
              <a:t> </a:t>
            </a:r>
            <a:r>
              <a:rPr lang="en-US" altLang="zh-TW" dirty="0" smtClean="0"/>
              <a:t>threshold</a:t>
            </a:r>
            <a:endParaRPr lang="zh-TW" altLang="en-US" dirty="0"/>
          </a:p>
        </p:txBody>
      </p:sp>
      <p:sp>
        <p:nvSpPr>
          <p:cNvPr id="3" name="內容版面配置區 2"/>
          <p:cNvSpPr>
            <a:spLocks noGrp="1"/>
          </p:cNvSpPr>
          <p:nvPr>
            <p:ph idx="1"/>
          </p:nvPr>
        </p:nvSpPr>
        <p:spPr/>
        <p:txBody>
          <a:bodyPr/>
          <a:lstStyle/>
          <a:p>
            <a:r>
              <a:rPr lang="zh-TW" altLang="en-US" dirty="0" smtClean="0"/>
              <a:t>標題向量與內文關鍵字向量比例 </a:t>
            </a:r>
            <a:r>
              <a:rPr lang="en-US" altLang="zh-TW" dirty="0" smtClean="0"/>
              <a:t>9:1 , 8:2, 7:3, 6:4, 5:5</a:t>
            </a:r>
          </a:p>
          <a:p>
            <a:r>
              <a:rPr lang="zh-TW" altLang="en-US" dirty="0" smtClean="0"/>
              <a:t>對五種組合作</a:t>
            </a:r>
            <a:r>
              <a:rPr lang="en-US" altLang="zh-TW" dirty="0" smtClean="0"/>
              <a:t>threshold</a:t>
            </a:r>
            <a:r>
              <a:rPr lang="zh-TW" altLang="en-US" dirty="0" smtClean="0"/>
              <a:t>實驗，發現無論是哪一種組合</a:t>
            </a:r>
            <a:r>
              <a:rPr lang="en-US" altLang="zh-TW" dirty="0" smtClean="0"/>
              <a:t>threshold</a:t>
            </a:r>
            <a:r>
              <a:rPr lang="zh-TW" altLang="en-US" dirty="0" smtClean="0"/>
              <a:t>在</a:t>
            </a:r>
            <a:r>
              <a:rPr lang="en-US" altLang="zh-TW" dirty="0" smtClean="0"/>
              <a:t>0.6</a:t>
            </a:r>
            <a:r>
              <a:rPr lang="zh-TW" altLang="en-US" dirty="0" smtClean="0"/>
              <a:t>各項指標較好</a:t>
            </a:r>
            <a:endParaRPr lang="en-US" altLang="zh-TW" dirty="0" smtClean="0"/>
          </a:p>
          <a:p>
            <a:r>
              <a:rPr lang="en-US" altLang="zh-TW" dirty="0" smtClean="0"/>
              <a:t>(</a:t>
            </a:r>
            <a:r>
              <a:rPr lang="zh-TW" altLang="en-US" dirty="0" smtClean="0"/>
              <a:t>待補五張圖表</a:t>
            </a:r>
            <a:r>
              <a:rPr lang="en-US" altLang="zh-TW" dirty="0" smtClean="0"/>
              <a:t>)</a:t>
            </a:r>
            <a:endParaRPr lang="en-US" altLang="zh-TW" dirty="0"/>
          </a:p>
        </p:txBody>
      </p:sp>
    </p:spTree>
    <p:extLst>
      <p:ext uri="{BB962C8B-B14F-4D97-AF65-F5344CB8AC3E}">
        <p14:creationId xmlns:p14="http://schemas.microsoft.com/office/powerpoint/2010/main" val="2255730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2 Experiment</a:t>
            </a:r>
            <a:r>
              <a:rPr lang="zh-TW" altLang="en-US" dirty="0" smtClean="0"/>
              <a:t> </a:t>
            </a:r>
            <a:r>
              <a:rPr lang="en-US" altLang="zh-TW" dirty="0" smtClean="0"/>
              <a:t>– title &amp; content ratio</a:t>
            </a:r>
            <a:endParaRPr lang="zh-TW" altLang="en-US" dirty="0"/>
          </a:p>
        </p:txBody>
      </p:sp>
      <p:sp>
        <p:nvSpPr>
          <p:cNvPr id="3" name="內容版面配置區 2"/>
          <p:cNvSpPr>
            <a:spLocks noGrp="1"/>
          </p:cNvSpPr>
          <p:nvPr>
            <p:ph idx="1"/>
          </p:nvPr>
        </p:nvSpPr>
        <p:spPr/>
        <p:txBody>
          <a:bodyPr/>
          <a:lstStyle/>
          <a:p>
            <a:r>
              <a:rPr lang="zh-TW" altLang="en-US" dirty="0" smtClean="0"/>
              <a:t>標題向量與內文關鍵字向量比例 </a:t>
            </a:r>
            <a:r>
              <a:rPr lang="en-US" altLang="zh-TW" dirty="0" smtClean="0"/>
              <a:t>9:1 , 8:2, 7:3, 6:4, 5:5</a:t>
            </a:r>
          </a:p>
          <a:p>
            <a:r>
              <a:rPr lang="zh-TW" altLang="en-US" dirty="0" smtClean="0"/>
              <a:t>針對每一組不同比例，利用上個實驗結果得出的最佳</a:t>
            </a:r>
            <a:r>
              <a:rPr lang="en-US" altLang="zh-TW" dirty="0" smtClean="0"/>
              <a:t>threshold</a:t>
            </a:r>
            <a:r>
              <a:rPr lang="zh-TW" altLang="en-US" dirty="0" smtClean="0"/>
              <a:t>來比較效果，發現</a:t>
            </a:r>
            <a:r>
              <a:rPr lang="en-US" altLang="zh-TW" dirty="0" smtClean="0"/>
              <a:t>8:2</a:t>
            </a:r>
            <a:r>
              <a:rPr lang="zh-TW" altLang="en-US" dirty="0" smtClean="0"/>
              <a:t>比例效果最好</a:t>
            </a:r>
            <a:endParaRPr lang="en-US" altLang="zh-TW" dirty="0" smtClean="0"/>
          </a:p>
          <a:p>
            <a:r>
              <a:rPr lang="en-US" altLang="zh-TW" dirty="0" smtClean="0"/>
              <a:t>(</a:t>
            </a:r>
            <a:r>
              <a:rPr lang="zh-TW" altLang="en-US" dirty="0" smtClean="0"/>
              <a:t>待補一張圖表</a:t>
            </a:r>
            <a:r>
              <a:rPr lang="en-US" altLang="zh-TW" dirty="0" smtClean="0"/>
              <a:t>)</a:t>
            </a:r>
          </a:p>
        </p:txBody>
      </p:sp>
    </p:spTree>
    <p:extLst>
      <p:ext uri="{BB962C8B-B14F-4D97-AF65-F5344CB8AC3E}">
        <p14:creationId xmlns:p14="http://schemas.microsoft.com/office/powerpoint/2010/main" val="3360751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sp>
        <p:nvSpPr>
          <p:cNvPr id="3" name="內容版面配置區 2"/>
          <p:cNvSpPr>
            <a:spLocks noGrp="1"/>
          </p:cNvSpPr>
          <p:nvPr>
            <p:ph idx="1"/>
          </p:nvPr>
        </p:nvSpPr>
        <p:spPr/>
        <p:txBody>
          <a:bodyPr/>
          <a:lstStyle/>
          <a:p>
            <a:r>
              <a:rPr lang="zh-TW" altLang="en-US" dirty="0" smtClean="0"/>
              <a:t>標題向量與話題關鍵字向量比例 </a:t>
            </a:r>
            <a:r>
              <a:rPr lang="en-US" altLang="zh-TW" dirty="0" smtClean="0"/>
              <a:t>9:1 , 8:2, 7:3, 6:4, 5:5</a:t>
            </a:r>
          </a:p>
          <a:p>
            <a:r>
              <a:rPr lang="zh-TW" altLang="en-US" dirty="0" smtClean="0"/>
              <a:t>對五種組合作</a:t>
            </a:r>
            <a:r>
              <a:rPr lang="en-US" altLang="zh-TW" dirty="0" smtClean="0"/>
              <a:t>threshold</a:t>
            </a:r>
            <a:r>
              <a:rPr lang="zh-TW" altLang="en-US" dirty="0"/>
              <a:t>實驗</a:t>
            </a:r>
            <a:r>
              <a:rPr lang="zh-TW" altLang="en-US" dirty="0" smtClean="0"/>
              <a:t>，</a:t>
            </a:r>
            <a:r>
              <a:rPr lang="zh-TW" altLang="en-US" dirty="0"/>
              <a:t>發現無論是哪一種組合</a:t>
            </a:r>
            <a:r>
              <a:rPr lang="en-US" altLang="zh-TW" dirty="0"/>
              <a:t>threshold</a:t>
            </a:r>
            <a:r>
              <a:rPr lang="zh-TW" altLang="en-US" dirty="0"/>
              <a:t>約在</a:t>
            </a:r>
            <a:r>
              <a:rPr lang="en-US" altLang="zh-TW" dirty="0" smtClean="0"/>
              <a:t>0.6</a:t>
            </a:r>
            <a:r>
              <a:rPr lang="zh-TW" altLang="en-US" dirty="0" smtClean="0"/>
              <a:t>之後收斂</a:t>
            </a:r>
            <a:r>
              <a:rPr lang="zh-TW" altLang="en-US" dirty="0"/>
              <a:t>到極大值</a:t>
            </a:r>
            <a:endParaRPr lang="en-US" altLang="zh-TW" dirty="0"/>
          </a:p>
          <a:p>
            <a:r>
              <a:rPr lang="en-US" altLang="zh-TW" dirty="0" smtClean="0"/>
              <a:t>(</a:t>
            </a:r>
            <a:r>
              <a:rPr lang="zh-TW" altLang="en-US" dirty="0"/>
              <a:t>待補五張圖表</a:t>
            </a:r>
            <a:r>
              <a:rPr lang="en-US" altLang="zh-TW" dirty="0"/>
              <a:t>)</a:t>
            </a:r>
          </a:p>
          <a:p>
            <a:endParaRPr lang="en-US" altLang="zh-TW" dirty="0" smtClean="0"/>
          </a:p>
        </p:txBody>
      </p:sp>
    </p:spTree>
    <p:extLst>
      <p:ext uri="{BB962C8B-B14F-4D97-AF65-F5344CB8AC3E}">
        <p14:creationId xmlns:p14="http://schemas.microsoft.com/office/powerpoint/2010/main" val="3709447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r>
              <a:rPr lang="zh-TW" altLang="en-US" dirty="0" smtClean="0"/>
              <a:t> </a:t>
            </a:r>
            <a:r>
              <a:rPr lang="en-US" altLang="zh-TW" dirty="0" smtClean="0"/>
              <a:t>– title &amp; content ratio</a:t>
            </a:r>
            <a:endParaRPr lang="zh-TW" altLang="en-US" dirty="0"/>
          </a:p>
        </p:txBody>
      </p:sp>
      <p:sp>
        <p:nvSpPr>
          <p:cNvPr id="3" name="內容版面配置區 2"/>
          <p:cNvSpPr>
            <a:spLocks noGrp="1"/>
          </p:cNvSpPr>
          <p:nvPr>
            <p:ph idx="1"/>
          </p:nvPr>
        </p:nvSpPr>
        <p:spPr/>
        <p:txBody>
          <a:bodyPr/>
          <a:lstStyle/>
          <a:p>
            <a:r>
              <a:rPr lang="zh-TW" altLang="en-US" dirty="0" smtClean="0"/>
              <a:t>標題向量與</a:t>
            </a:r>
            <a:r>
              <a:rPr lang="zh-TW" altLang="en-US" dirty="0"/>
              <a:t>話題</a:t>
            </a:r>
            <a:r>
              <a:rPr lang="zh-TW" altLang="en-US" dirty="0" smtClean="0"/>
              <a:t>關鍵字向量比例 </a:t>
            </a:r>
            <a:r>
              <a:rPr lang="en-US" altLang="zh-TW" dirty="0" smtClean="0"/>
              <a:t>9:1 , 8:2, 7:3, 6:4, 5:5</a:t>
            </a:r>
          </a:p>
          <a:p>
            <a:r>
              <a:rPr lang="zh-TW" altLang="en-US" dirty="0" smtClean="0"/>
              <a:t>針對每一組不同比例，利用上個實驗結果得出的最佳</a:t>
            </a:r>
            <a:r>
              <a:rPr lang="en-US" altLang="zh-TW" dirty="0" smtClean="0"/>
              <a:t>threshold</a:t>
            </a:r>
            <a:r>
              <a:rPr lang="zh-TW" altLang="en-US" dirty="0" smtClean="0"/>
              <a:t>來比較效果，五種比例組合效果均相同</a:t>
            </a:r>
            <a:r>
              <a:rPr lang="en-US" altLang="zh-TW" dirty="0" smtClean="0"/>
              <a:t>(</a:t>
            </a:r>
            <a:r>
              <a:rPr lang="zh-TW" altLang="en-US" dirty="0" smtClean="0"/>
              <a:t>需再探討原因</a:t>
            </a:r>
            <a:r>
              <a:rPr lang="en-US" altLang="zh-TW" dirty="0" smtClean="0"/>
              <a:t>)</a:t>
            </a:r>
          </a:p>
          <a:p>
            <a:r>
              <a:rPr lang="zh-TW" altLang="en-US" dirty="0" smtClean="0"/>
              <a:t> </a:t>
            </a:r>
            <a:r>
              <a:rPr lang="en-US" altLang="zh-TW" dirty="0" smtClean="0"/>
              <a:t>(</a:t>
            </a:r>
            <a:r>
              <a:rPr lang="zh-TW" altLang="en-US" dirty="0" smtClean="0"/>
              <a:t>待補一張圖表</a:t>
            </a:r>
            <a:r>
              <a:rPr lang="en-US" altLang="zh-TW" dirty="0" smtClean="0"/>
              <a:t>)</a:t>
            </a:r>
          </a:p>
        </p:txBody>
      </p:sp>
    </p:spTree>
    <p:extLst>
      <p:ext uri="{BB962C8B-B14F-4D97-AF65-F5344CB8AC3E}">
        <p14:creationId xmlns:p14="http://schemas.microsoft.com/office/powerpoint/2010/main" val="4980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a:t>
            </a:r>
            <a:r>
              <a:rPr lang="en-US" altLang="zh-TW" dirty="0" smtClean="0"/>
              <a:t>Validation-Method 1-3</a:t>
            </a:r>
            <a:endParaRPr lang="zh-TW" altLang="en-US" dirty="0"/>
          </a:p>
        </p:txBody>
      </p:sp>
      <p:sp>
        <p:nvSpPr>
          <p:cNvPr id="3" name="內容版面配置區 2"/>
          <p:cNvSpPr>
            <a:spLocks noGrp="1"/>
          </p:cNvSpPr>
          <p:nvPr>
            <p:ph idx="1"/>
          </p:nvPr>
        </p:nvSpPr>
        <p:spPr/>
        <p:txBody>
          <a:bodyPr/>
          <a:lstStyle/>
          <a:p>
            <a:r>
              <a:rPr lang="zh-TW" altLang="en-US" dirty="0" smtClean="0"/>
              <a:t>利用先前實驗得出各方法的最佳參數，去比較各方法的分群效果</a:t>
            </a:r>
            <a:endParaRPr lang="en-US" altLang="zh-TW" dirty="0" smtClean="0"/>
          </a:p>
          <a:p>
            <a:r>
              <a:rPr lang="zh-TW" altLang="en-US" dirty="0" smtClean="0"/>
              <a:t>尚未實作完畢</a:t>
            </a:r>
            <a:endParaRPr lang="en-US" altLang="zh-TW" dirty="0" smtClean="0"/>
          </a:p>
        </p:txBody>
      </p:sp>
    </p:spTree>
    <p:extLst>
      <p:ext uri="{BB962C8B-B14F-4D97-AF65-F5344CB8AC3E}">
        <p14:creationId xmlns:p14="http://schemas.microsoft.com/office/powerpoint/2010/main" val="272430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Validation – using </a:t>
            </a:r>
            <a:r>
              <a:rPr lang="en-US" altLang="zh-TW" dirty="0" smtClean="0"/>
              <a:t>External </a:t>
            </a:r>
            <a:r>
              <a:rPr lang="en-US" altLang="zh-TW" b="1" dirty="0"/>
              <a:t>Index</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r>
              <a:rPr lang="en-US" altLang="zh-TW" dirty="0"/>
              <a:t>(</a:t>
            </a:r>
            <a:r>
              <a:rPr lang="zh-TW" altLang="en-US" dirty="0" smtClean="0"/>
              <a:t>困難度較高</a:t>
            </a:r>
            <a:r>
              <a:rPr lang="en-US" altLang="zh-TW" dirty="0" smtClean="0"/>
              <a:t>)</a:t>
            </a:r>
          </a:p>
          <a:p>
            <a:endParaRPr lang="zh-TW" altLang="en-US" dirty="0"/>
          </a:p>
        </p:txBody>
      </p:sp>
    </p:spTree>
    <p:extLst>
      <p:ext uri="{BB962C8B-B14F-4D97-AF65-F5344CB8AC3E}">
        <p14:creationId xmlns:p14="http://schemas.microsoft.com/office/powerpoint/2010/main" val="3762315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argument Experiment</a:t>
            </a:r>
            <a:endParaRPr lang="zh-TW" altLang="en-US" dirty="0"/>
          </a:p>
        </p:txBody>
      </p:sp>
      <p:sp>
        <p:nvSpPr>
          <p:cNvPr id="3" name="內容版面配置區 2"/>
          <p:cNvSpPr>
            <a:spLocks noGrp="1"/>
          </p:cNvSpPr>
          <p:nvPr>
            <p:ph idx="1"/>
          </p:nvPr>
        </p:nvSpPr>
        <p:spPr/>
        <p:txBody>
          <a:bodyPr/>
          <a:lstStyle/>
          <a:p>
            <a:r>
              <a:rPr lang="en-US" altLang="zh-TW" dirty="0" smtClean="0"/>
              <a:t>Algorithm : CBOW or Skip-Gram</a:t>
            </a:r>
          </a:p>
          <a:p>
            <a:r>
              <a:rPr lang="en-US" altLang="zh-TW" dirty="0" err="1" smtClean="0"/>
              <a:t>VectorSize</a:t>
            </a:r>
            <a:r>
              <a:rPr lang="en-US" altLang="zh-TW" dirty="0" smtClean="0"/>
              <a:t>: 100, 200, 300</a:t>
            </a:r>
          </a:p>
          <a:p>
            <a:r>
              <a:rPr lang="en-US" altLang="zh-TW" dirty="0" err="1" smtClean="0"/>
              <a:t>MinCount</a:t>
            </a:r>
            <a:r>
              <a:rPr lang="en-US" altLang="zh-TW" dirty="0" smtClean="0"/>
              <a:t> : 1, 3, 5</a:t>
            </a:r>
          </a:p>
          <a:p>
            <a:r>
              <a:rPr lang="zh-TW" altLang="en-US" dirty="0" smtClean="0"/>
              <a:t>訓練不同參數組合的</a:t>
            </a:r>
            <a:r>
              <a:rPr lang="en-US" altLang="zh-TW" dirty="0" smtClean="0"/>
              <a:t>model</a:t>
            </a:r>
            <a:r>
              <a:rPr lang="zh-TW" altLang="en-US" dirty="0" smtClean="0"/>
              <a:t>，並以分群方法一去驗證</a:t>
            </a:r>
            <a:r>
              <a:rPr lang="en-US" altLang="zh-TW" dirty="0" smtClean="0"/>
              <a:t>model</a:t>
            </a:r>
            <a:r>
              <a:rPr lang="zh-TW" altLang="en-US" dirty="0" smtClean="0"/>
              <a:t>效果</a:t>
            </a:r>
            <a:endParaRPr lang="en-US" altLang="zh-TW" dirty="0" smtClean="0"/>
          </a:p>
          <a:p>
            <a:r>
              <a:rPr lang="zh-TW" altLang="en-US" dirty="0" smtClean="0"/>
              <a:t>發現</a:t>
            </a:r>
            <a:r>
              <a:rPr lang="en-US" altLang="zh-TW" dirty="0" smtClean="0"/>
              <a:t>Skip-Gram, vector size 300, min count 3</a:t>
            </a:r>
            <a:r>
              <a:rPr lang="zh-TW" altLang="en-US" dirty="0" smtClean="0"/>
              <a:t>的</a:t>
            </a:r>
            <a:r>
              <a:rPr lang="en-US" altLang="zh-TW" dirty="0" smtClean="0"/>
              <a:t>model</a:t>
            </a:r>
            <a:r>
              <a:rPr lang="zh-TW" altLang="en-US" dirty="0" smtClean="0"/>
              <a:t>效果會最好</a:t>
            </a:r>
            <a:endParaRPr lang="en-US" altLang="zh-TW" dirty="0" smtClean="0"/>
          </a:p>
          <a:p>
            <a:r>
              <a:rPr lang="zh-TW" altLang="en-US" dirty="0" smtClean="0"/>
              <a:t>待補圖表</a:t>
            </a:r>
            <a:endParaRPr lang="zh-TW" altLang="en-US" dirty="0"/>
          </a:p>
        </p:txBody>
      </p:sp>
    </p:spTree>
    <p:extLst>
      <p:ext uri="{BB962C8B-B14F-4D97-AF65-F5344CB8AC3E}">
        <p14:creationId xmlns:p14="http://schemas.microsoft.com/office/powerpoint/2010/main" val="3150129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Segmentation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利用不同分詞工具去驗證分群效果</a:t>
            </a:r>
            <a:endParaRPr lang="en-US" altLang="zh-TW" dirty="0" smtClean="0"/>
          </a:p>
          <a:p>
            <a:r>
              <a:rPr lang="zh-TW" altLang="en-US" dirty="0" smtClean="0"/>
              <a:t>也許對於單純只以標題去分群的方法一來說，分詞好壞並不會影響整體效果太多</a:t>
            </a:r>
            <a:endParaRPr lang="en-US" altLang="zh-TW" dirty="0" smtClean="0"/>
          </a:p>
        </p:txBody>
      </p:sp>
    </p:spTree>
    <p:extLst>
      <p:ext uri="{BB962C8B-B14F-4D97-AF65-F5344CB8AC3E}">
        <p14:creationId xmlns:p14="http://schemas.microsoft.com/office/powerpoint/2010/main" val="1582632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對於方法二及方法三，利用常見的</a:t>
            </a:r>
            <a:r>
              <a:rPr lang="en-US" altLang="zh-TW" dirty="0" smtClean="0"/>
              <a:t>Keyword Extraction</a:t>
            </a:r>
            <a:r>
              <a:rPr lang="zh-TW" altLang="en-US" dirty="0" smtClean="0"/>
              <a:t>的方法來比較效果</a:t>
            </a:r>
            <a:r>
              <a:rPr lang="en-US" altLang="zh-TW" dirty="0" smtClean="0"/>
              <a:t>(</a:t>
            </a:r>
            <a:r>
              <a:rPr lang="en-US" altLang="zh-TW" dirty="0" err="1" smtClean="0"/>
              <a:t>tf-idf</a:t>
            </a:r>
            <a:r>
              <a:rPr lang="en-US" altLang="zh-TW" dirty="0" smtClean="0"/>
              <a:t> based, text rank based, </a:t>
            </a:r>
            <a:r>
              <a:rPr lang="en-US" altLang="zh-TW" dirty="0" err="1" smtClean="0"/>
              <a:t>lda</a:t>
            </a:r>
            <a:r>
              <a:rPr lang="en-US" altLang="zh-TW" dirty="0" smtClean="0"/>
              <a:t>)</a:t>
            </a:r>
          </a:p>
          <a:p>
            <a:r>
              <a:rPr lang="zh-TW" altLang="en-US" dirty="0" smtClean="0"/>
              <a:t>對於各方法所擷取的關鍵字，該取幾個來計算關鍵字向量</a:t>
            </a:r>
            <a:r>
              <a:rPr lang="en-US" altLang="zh-TW" dirty="0" smtClean="0"/>
              <a:t>?</a:t>
            </a:r>
          </a:p>
        </p:txBody>
      </p:sp>
    </p:spTree>
    <p:extLst>
      <p:ext uri="{BB962C8B-B14F-4D97-AF65-F5344CB8AC3E}">
        <p14:creationId xmlns:p14="http://schemas.microsoft.com/office/powerpoint/2010/main" val="1561290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Word2Vector Training data Period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目前</a:t>
            </a:r>
            <a:r>
              <a:rPr lang="en-US" altLang="zh-TW" dirty="0" smtClean="0"/>
              <a:t>word2vec model</a:t>
            </a:r>
            <a:r>
              <a:rPr lang="zh-TW" altLang="en-US" dirty="0" smtClean="0"/>
              <a:t>是以過往的大量資料訓練的，系統對於新詞處理上會有一些限制，也許能以欲分群資料</a:t>
            </a:r>
            <a:r>
              <a:rPr lang="en-US" altLang="zh-TW" dirty="0" smtClean="0"/>
              <a:t>(</a:t>
            </a:r>
            <a:r>
              <a:rPr lang="zh-TW" altLang="en-US" dirty="0" smtClean="0"/>
              <a:t>一天的資料量</a:t>
            </a:r>
            <a:r>
              <a:rPr lang="en-US" altLang="zh-TW" dirty="0" smtClean="0"/>
              <a:t>)</a:t>
            </a:r>
            <a:r>
              <a:rPr lang="zh-TW" altLang="en-US" dirty="0" smtClean="0"/>
              <a:t>來訓練</a:t>
            </a:r>
            <a:r>
              <a:rPr lang="en-US" altLang="zh-TW" dirty="0" smtClean="0"/>
              <a:t>model</a:t>
            </a:r>
            <a:r>
              <a:rPr lang="zh-TW" altLang="en-US" dirty="0" smtClean="0"/>
              <a:t>，並比較效果差異</a:t>
            </a:r>
            <a:endParaRPr lang="en-US" altLang="zh-TW" dirty="0" smtClean="0"/>
          </a:p>
          <a:p>
            <a:r>
              <a:rPr lang="zh-TW" altLang="en-US" dirty="0" smtClean="0"/>
              <a:t>可能性一</a:t>
            </a:r>
            <a:r>
              <a:rPr lang="en-US" altLang="zh-TW" dirty="0" smtClean="0"/>
              <a:t>:</a:t>
            </a:r>
            <a:r>
              <a:rPr lang="zh-TW" altLang="en-US" dirty="0" smtClean="0"/>
              <a:t>因為資料範圍變少，各詞彙差異度變大，有助於分群</a:t>
            </a:r>
            <a:endParaRPr lang="en-US" altLang="zh-TW" dirty="0" smtClean="0"/>
          </a:p>
          <a:p>
            <a:r>
              <a:rPr lang="zh-TW" altLang="en-US" dirty="0" smtClean="0"/>
              <a:t>可能性二</a:t>
            </a:r>
            <a:r>
              <a:rPr lang="en-US" altLang="zh-TW" dirty="0" smtClean="0"/>
              <a:t>:</a:t>
            </a:r>
            <a:r>
              <a:rPr lang="zh-TW" altLang="en-US" dirty="0" smtClean="0"/>
              <a:t>訓練資料不足，即使較無新詞問題分群效果也不佳</a:t>
            </a:r>
            <a:endParaRPr lang="zh-TW" altLang="en-US" dirty="0"/>
          </a:p>
        </p:txBody>
      </p:sp>
    </p:spTree>
    <p:extLst>
      <p:ext uri="{BB962C8B-B14F-4D97-AF65-F5344CB8AC3E}">
        <p14:creationId xmlns:p14="http://schemas.microsoft.com/office/powerpoint/2010/main" val="4258296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 Topic Detection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以各方法所偵測到某一日期的前五大主題，去比對各大新聞</a:t>
            </a:r>
            <a:r>
              <a:rPr lang="zh-TW" altLang="en-US" dirty="0" smtClean="0"/>
              <a:t>頭條</a:t>
            </a:r>
            <a:r>
              <a:rPr lang="zh-TW" altLang="en-US" dirty="0" smtClean="0"/>
              <a:t>或</a:t>
            </a:r>
            <a:r>
              <a:rPr lang="zh-TW" altLang="en-US" dirty="0"/>
              <a:t>是</a:t>
            </a:r>
            <a:r>
              <a:rPr lang="zh-TW" altLang="en-US" dirty="0" smtClean="0"/>
              <a:t>人工</a:t>
            </a:r>
            <a:r>
              <a:rPr lang="zh-TW" altLang="en-US" dirty="0" smtClean="0"/>
              <a:t>挑選的熱門主題</a:t>
            </a:r>
            <a:r>
              <a:rPr lang="en-US" altLang="zh-TW" dirty="0" smtClean="0"/>
              <a:t>(</a:t>
            </a:r>
            <a:r>
              <a:rPr lang="zh-TW" altLang="en-US" dirty="0" smtClean="0"/>
              <a:t>如</a:t>
            </a:r>
            <a:r>
              <a:rPr lang="en-US" altLang="zh-TW" dirty="0" err="1" smtClean="0"/>
              <a:t>DailyView</a:t>
            </a:r>
            <a:r>
              <a:rPr lang="en-US" altLang="zh-TW" dirty="0" smtClean="0"/>
              <a:t>, JPTT</a:t>
            </a:r>
            <a:r>
              <a:rPr lang="zh-TW" altLang="en-US" dirty="0" smtClean="0"/>
              <a:t>熱門話題</a:t>
            </a:r>
            <a:r>
              <a:rPr lang="en-US" altLang="zh-TW" dirty="0" smtClean="0"/>
              <a:t>)</a:t>
            </a:r>
          </a:p>
        </p:txBody>
      </p:sp>
    </p:spTree>
    <p:extLst>
      <p:ext uri="{BB962C8B-B14F-4D97-AF65-F5344CB8AC3E}">
        <p14:creationId xmlns:p14="http://schemas.microsoft.com/office/powerpoint/2010/main" val="3283544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目前遇到的</a:t>
            </a:r>
            <a:r>
              <a:rPr lang="zh-TW" altLang="en-US" dirty="0" smtClean="0"/>
              <a:t>困難</a:t>
            </a:r>
            <a:endParaRPr lang="zh-TW" altLang="en-US" dirty="0"/>
          </a:p>
        </p:txBody>
      </p:sp>
      <p:sp>
        <p:nvSpPr>
          <p:cNvPr id="3" name="內容版面配置區 2"/>
          <p:cNvSpPr>
            <a:spLocks noGrp="1"/>
          </p:cNvSpPr>
          <p:nvPr>
            <p:ph idx="1"/>
          </p:nvPr>
        </p:nvSpPr>
        <p:spPr/>
        <p:txBody>
          <a:bodyPr/>
          <a:lstStyle/>
          <a:p>
            <a:r>
              <a:rPr lang="en-US" altLang="zh-TW" dirty="0" smtClean="0"/>
              <a:t>Internal validation Index </a:t>
            </a:r>
            <a:r>
              <a:rPr lang="zh-TW" altLang="en-US" dirty="0" smtClean="0"/>
              <a:t>會有測試資料不足以代表真實性的</a:t>
            </a:r>
            <a:r>
              <a:rPr lang="zh-TW" altLang="en-US" dirty="0" smtClean="0"/>
              <a:t>可能性，</a:t>
            </a:r>
            <a:r>
              <a:rPr lang="zh-TW" altLang="en-US" dirty="0"/>
              <a:t>若要標註更符合真實情況的資料，</a:t>
            </a:r>
            <a:r>
              <a:rPr lang="zh-TW" altLang="en-US" dirty="0" smtClean="0"/>
              <a:t>難度有點</a:t>
            </a:r>
            <a:r>
              <a:rPr lang="zh-TW" altLang="en-US" dirty="0"/>
              <a:t>高</a:t>
            </a:r>
            <a:endParaRPr lang="en-US" altLang="zh-TW" dirty="0" smtClean="0"/>
          </a:p>
          <a:p>
            <a:r>
              <a:rPr lang="en-US" altLang="zh-TW" dirty="0" smtClean="0"/>
              <a:t>External validation</a:t>
            </a:r>
            <a:r>
              <a:rPr lang="zh-TW" altLang="en-US" dirty="0" smtClean="0"/>
              <a:t>實作困難度偏高，手動分群算出來的分數如果不接近</a:t>
            </a:r>
            <a:r>
              <a:rPr lang="en-US" altLang="zh-TW" dirty="0" smtClean="0"/>
              <a:t>1</a:t>
            </a:r>
            <a:r>
              <a:rPr lang="zh-TW" altLang="en-US" dirty="0" smtClean="0"/>
              <a:t>該怎麼辦呢</a:t>
            </a:r>
            <a:r>
              <a:rPr lang="en-US" altLang="zh-TW" dirty="0" smtClean="0"/>
              <a:t>?</a:t>
            </a:r>
          </a:p>
          <a:p>
            <a:r>
              <a:rPr lang="zh-TW" altLang="en-US" dirty="0" smtClean="0"/>
              <a:t>若單純以標題分群效果比加入內容還要好，那論文架構感覺偏簡單</a:t>
            </a:r>
            <a:r>
              <a:rPr lang="en-US" altLang="zh-TW" dirty="0" smtClean="0"/>
              <a:t>(</a:t>
            </a:r>
            <a:r>
              <a:rPr lang="zh-TW" altLang="en-US" dirty="0" smtClean="0"/>
              <a:t>或是我如果能解釋為何加入內容反而效果不好的原因，這樣論文比較不會沒內容</a:t>
            </a:r>
            <a:r>
              <a:rPr lang="en-US" altLang="zh-TW" dirty="0" smtClean="0"/>
              <a:t>?)</a:t>
            </a:r>
          </a:p>
          <a:p>
            <a:r>
              <a:rPr lang="zh-TW" altLang="en-US" dirty="0" smtClean="0"/>
              <a:t>有考慮與其他方法做比較，不過大部分的論文都沒有公布使用的資料集</a:t>
            </a:r>
            <a:r>
              <a:rPr lang="en-US" altLang="zh-TW" dirty="0" smtClean="0"/>
              <a:t>(</a:t>
            </a:r>
            <a:r>
              <a:rPr lang="zh-TW" altLang="en-US" dirty="0" smtClean="0"/>
              <a:t>可能要自行實作其他論文的演算法</a:t>
            </a:r>
            <a:r>
              <a:rPr lang="en-US" altLang="zh-TW" dirty="0" smtClean="0"/>
              <a:t>?)</a:t>
            </a:r>
            <a:endParaRPr lang="en-US" altLang="zh-TW" dirty="0" smtClean="0"/>
          </a:p>
          <a:p>
            <a:endParaRPr lang="en-US" altLang="zh-TW" dirty="0" smtClean="0"/>
          </a:p>
        </p:txBody>
      </p:sp>
    </p:spTree>
    <p:extLst>
      <p:ext uri="{BB962C8B-B14F-4D97-AF65-F5344CB8AC3E}">
        <p14:creationId xmlns:p14="http://schemas.microsoft.com/office/powerpoint/2010/main" val="2659016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0" name="圓角矩形 49"/>
          <p:cNvSpPr/>
          <p:nvPr/>
        </p:nvSpPr>
        <p:spPr>
          <a:xfrm>
            <a:off x="627487" y="2084243"/>
            <a:ext cx="4299875" cy="184521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t>Train Part</a:t>
            </a:r>
          </a:p>
          <a:p>
            <a:pPr algn="ctr"/>
            <a:endParaRPr lang="en-US" altLang="zh-TW" dirty="0" smtClean="0"/>
          </a:p>
          <a:p>
            <a:pPr algn="ctr"/>
            <a:endParaRPr lang="en-US" altLang="zh-TW" dirty="0" smtClean="0"/>
          </a:p>
          <a:p>
            <a:pPr algn="ctr"/>
            <a:endParaRPr lang="en-US" altLang="zh-TW" dirty="0"/>
          </a:p>
          <a:p>
            <a:pPr algn="ctr"/>
            <a:endParaRPr lang="en-US" altLang="zh-TW" dirty="0" smtClean="0"/>
          </a:p>
          <a:p>
            <a:pPr algn="ctr"/>
            <a:endParaRPr lang="zh-TW" altLang="en-US" dirty="0"/>
          </a:p>
        </p:txBody>
      </p:sp>
      <p:sp>
        <p:nvSpPr>
          <p:cNvPr id="6" name="矩形 5"/>
          <p:cNvSpPr/>
          <p:nvPr/>
        </p:nvSpPr>
        <p:spPr>
          <a:xfrm>
            <a:off x="838199" y="4222390"/>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Data Set</a:t>
            </a:r>
            <a:endParaRPr lang="zh-TW" altLang="en-US" dirty="0"/>
          </a:p>
        </p:txBody>
      </p:sp>
      <p:sp>
        <p:nvSpPr>
          <p:cNvPr id="13" name="矩形 12"/>
          <p:cNvSpPr/>
          <p:nvPr/>
        </p:nvSpPr>
        <p:spPr>
          <a:xfrm>
            <a:off x="3025637" y="4214428"/>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Word2Vec</a:t>
            </a:r>
          </a:p>
          <a:p>
            <a:pPr algn="ctr"/>
            <a:r>
              <a:rPr lang="en-US" altLang="zh-TW" dirty="0" smtClean="0"/>
              <a:t>Model</a:t>
            </a:r>
            <a:endParaRPr lang="zh-TW" altLang="en-US" dirty="0"/>
          </a:p>
        </p:txBody>
      </p:sp>
      <p:sp>
        <p:nvSpPr>
          <p:cNvPr id="29" name="矩形 28"/>
          <p:cNvSpPr/>
          <p:nvPr/>
        </p:nvSpPr>
        <p:spPr>
          <a:xfrm>
            <a:off x="9614884" y="4214428"/>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sp>
        <p:nvSpPr>
          <p:cNvPr id="22" name="矩形 21"/>
          <p:cNvSpPr/>
          <p:nvPr/>
        </p:nvSpPr>
        <p:spPr>
          <a:xfrm>
            <a:off x="5213075" y="4214429"/>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 Vector</a:t>
            </a:r>
            <a:br>
              <a:rPr lang="en-US" altLang="zh-TW" dirty="0" smtClean="0"/>
            </a:br>
            <a:r>
              <a:rPr lang="en-US" altLang="zh-TW" dirty="0" smtClean="0"/>
              <a:t>Computing</a:t>
            </a:r>
            <a:endParaRPr lang="zh-TW" altLang="en-US" dirty="0"/>
          </a:p>
        </p:txBody>
      </p:sp>
      <p:sp>
        <p:nvSpPr>
          <p:cNvPr id="24" name="矩形 23"/>
          <p:cNvSpPr/>
          <p:nvPr/>
        </p:nvSpPr>
        <p:spPr>
          <a:xfrm>
            <a:off x="7403236" y="4222388"/>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Clustering</a:t>
            </a:r>
            <a:endParaRPr lang="zh-TW" altLang="en-US" dirty="0"/>
          </a:p>
        </p:txBody>
      </p:sp>
      <p:cxnSp>
        <p:nvCxnSpPr>
          <p:cNvPr id="63" name="直線單箭頭接點 62"/>
          <p:cNvCxnSpPr>
            <a:endCxn id="24" idx="1"/>
          </p:cNvCxnSpPr>
          <p:nvPr/>
        </p:nvCxnSpPr>
        <p:spPr>
          <a:xfrm>
            <a:off x="6882602" y="4792319"/>
            <a:ext cx="520634"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24" idx="3"/>
          </p:cNvCxnSpPr>
          <p:nvPr/>
        </p:nvCxnSpPr>
        <p:spPr>
          <a:xfrm flipV="1">
            <a:off x="9094250" y="4792319"/>
            <a:ext cx="520634"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838200" y="2522846"/>
            <a:ext cx="1691013"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 Data</a:t>
            </a:r>
          </a:p>
          <a:p>
            <a:pPr algn="ctr"/>
            <a:r>
              <a:rPr lang="en-US" altLang="zh-TW" dirty="0" smtClean="0"/>
              <a:t>Preprocessing</a:t>
            </a:r>
            <a:endParaRPr lang="en-US" altLang="zh-TW" dirty="0"/>
          </a:p>
        </p:txBody>
      </p:sp>
      <p:sp>
        <p:nvSpPr>
          <p:cNvPr id="52" name="矩形 51"/>
          <p:cNvSpPr/>
          <p:nvPr/>
        </p:nvSpPr>
        <p:spPr>
          <a:xfrm>
            <a:off x="3025637" y="2522846"/>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Training</a:t>
            </a:r>
          </a:p>
        </p:txBody>
      </p:sp>
      <p:cxnSp>
        <p:nvCxnSpPr>
          <p:cNvPr id="54" name="直線單箭頭接點 53"/>
          <p:cNvCxnSpPr>
            <a:stCxn id="13" idx="3"/>
            <a:endCxn id="22" idx="1"/>
          </p:cNvCxnSpPr>
          <p:nvPr/>
        </p:nvCxnSpPr>
        <p:spPr>
          <a:xfrm>
            <a:off x="4716651" y="4784363"/>
            <a:ext cx="4964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6" idx="3"/>
            <a:endCxn id="13" idx="1"/>
          </p:cNvCxnSpPr>
          <p:nvPr/>
        </p:nvCxnSpPr>
        <p:spPr>
          <a:xfrm flipV="1">
            <a:off x="2529213" y="4784363"/>
            <a:ext cx="496424" cy="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51" idx="3"/>
            <a:endCxn id="52" idx="1"/>
          </p:cNvCxnSpPr>
          <p:nvPr/>
        </p:nvCxnSpPr>
        <p:spPr>
          <a:xfrm>
            <a:off x="2529213" y="3092781"/>
            <a:ext cx="496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6" idx="0"/>
            <a:endCxn id="51" idx="2"/>
          </p:cNvCxnSpPr>
          <p:nvPr/>
        </p:nvCxnSpPr>
        <p:spPr>
          <a:xfrm flipV="1">
            <a:off x="1683706" y="3662715"/>
            <a:ext cx="1" cy="55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52" idx="2"/>
            <a:endCxn id="13" idx="0"/>
          </p:cNvCxnSpPr>
          <p:nvPr/>
        </p:nvCxnSpPr>
        <p:spPr>
          <a:xfrm>
            <a:off x="3871144" y="3662715"/>
            <a:ext cx="0" cy="551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Training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24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以</a:t>
            </a:r>
            <a:r>
              <a:rPr lang="en-US" altLang="zh-TW" dirty="0" smtClean="0"/>
              <a:t>PTT</a:t>
            </a:r>
            <a:r>
              <a:rPr lang="zh-TW" altLang="en-US" dirty="0" smtClean="0"/>
              <a:t> 八卦版的文章為資料來源</a:t>
            </a:r>
            <a:endParaRPr lang="en-US" altLang="zh-TW" dirty="0" smtClean="0"/>
          </a:p>
          <a:p>
            <a:r>
              <a:rPr lang="en-US" altLang="zh-TW" dirty="0" smtClean="0"/>
              <a:t>2014/04/04</a:t>
            </a:r>
            <a:r>
              <a:rPr lang="zh-TW" altLang="en-US" dirty="0" smtClean="0"/>
              <a:t> </a:t>
            </a:r>
            <a:r>
              <a:rPr lang="en-US" altLang="zh-TW" dirty="0" smtClean="0"/>
              <a:t>~</a:t>
            </a:r>
            <a:r>
              <a:rPr lang="zh-TW" altLang="en-US" dirty="0" smtClean="0"/>
              <a:t> </a:t>
            </a:r>
            <a:r>
              <a:rPr lang="en-US" altLang="zh-TW" dirty="0" smtClean="0"/>
              <a:t>2016/05/10</a:t>
            </a:r>
            <a:r>
              <a:rPr lang="zh-TW" altLang="en-US" dirty="0" smtClean="0"/>
              <a:t> 約</a:t>
            </a:r>
            <a:r>
              <a:rPr lang="en-US" altLang="zh-TW" dirty="0" smtClean="0"/>
              <a:t>82</a:t>
            </a:r>
            <a:r>
              <a:rPr lang="zh-TW" altLang="en-US" dirty="0" smtClean="0"/>
              <a:t>萬篇文章</a:t>
            </a:r>
            <a:endParaRPr lang="zh-TW" altLang="en-US" dirty="0"/>
          </a:p>
        </p:txBody>
      </p:sp>
      <p:sp>
        <p:nvSpPr>
          <p:cNvPr id="4" name="矩形 3"/>
          <p:cNvSpPr/>
          <p:nvPr/>
        </p:nvSpPr>
        <p:spPr>
          <a:xfrm>
            <a:off x="838200" y="550821"/>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674954" y="550818"/>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Training</a:t>
            </a:r>
            <a:endParaRPr lang="zh-TW" altLang="en-US" dirty="0"/>
          </a:p>
        </p:txBody>
      </p:sp>
      <p:cxnSp>
        <p:nvCxnSpPr>
          <p:cNvPr id="6" name="直線單箭頭接點 5"/>
          <p:cNvCxnSpPr>
            <a:stCxn id="4" idx="3"/>
            <a:endCxn id="11" idx="1"/>
          </p:cNvCxnSpPr>
          <p:nvPr/>
        </p:nvCxnSpPr>
        <p:spPr>
          <a:xfrm flipV="1">
            <a:off x="2529214" y="1120754"/>
            <a:ext cx="72736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093331" y="550818"/>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Model</a:t>
            </a:r>
            <a:endParaRPr lang="zh-TW" altLang="en-US" dirty="0"/>
          </a:p>
        </p:txBody>
      </p:sp>
      <p:cxnSp>
        <p:nvCxnSpPr>
          <p:cNvPr id="8" name="直線單箭頭接點 7"/>
          <p:cNvCxnSpPr>
            <a:stCxn id="5" idx="3"/>
            <a:endCxn id="7" idx="1"/>
          </p:cNvCxnSpPr>
          <p:nvPr/>
        </p:nvCxnSpPr>
        <p:spPr>
          <a:xfrm>
            <a:off x="7365968" y="1120753"/>
            <a:ext cx="727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56577"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a:t>
            </a:r>
            <a:r>
              <a:rPr lang="zh-TW" altLang="en-US" dirty="0" smtClean="0"/>
              <a:t> </a:t>
            </a:r>
            <a:r>
              <a:rPr lang="en-US" altLang="zh-TW" dirty="0" smtClean="0"/>
              <a:t>Data</a:t>
            </a:r>
          </a:p>
          <a:p>
            <a:pPr algn="ctr"/>
            <a:r>
              <a:rPr lang="en-US" altLang="zh-TW" dirty="0" smtClean="0"/>
              <a:t>Preprocessing</a:t>
            </a:r>
          </a:p>
        </p:txBody>
      </p:sp>
      <p:cxnSp>
        <p:nvCxnSpPr>
          <p:cNvPr id="12" name="直線單箭頭接點 11"/>
          <p:cNvCxnSpPr>
            <a:stCxn id="11" idx="3"/>
            <a:endCxn id="5" idx="1"/>
          </p:cNvCxnSpPr>
          <p:nvPr/>
        </p:nvCxnSpPr>
        <p:spPr>
          <a:xfrm flipV="1">
            <a:off x="4947591" y="1120753"/>
            <a:ext cx="7273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54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取文章標題以及文章內文當訓練資料</a:t>
            </a:r>
            <a:endParaRPr lang="en-US" altLang="zh-TW" dirty="0" smtClean="0"/>
          </a:p>
          <a:p>
            <a:r>
              <a:rPr lang="zh-TW" altLang="en-US" dirty="0" smtClean="0"/>
              <a:t>內文部分濾除引言、網址、以及其它非相關資訊</a:t>
            </a:r>
            <a:endParaRPr lang="en-US" altLang="zh-TW" dirty="0" smtClean="0"/>
          </a:p>
          <a:p>
            <a:r>
              <a:rPr lang="zh-TW" altLang="en-US" dirty="0" smtClean="0"/>
              <a:t>內文斷句</a:t>
            </a:r>
            <a:endParaRPr lang="en-US" altLang="zh-TW" dirty="0" smtClean="0"/>
          </a:p>
          <a:p>
            <a:r>
              <a:rPr lang="zh-TW" altLang="en-US" dirty="0" smtClean="0"/>
              <a:t>句子移除標點及特殊符號後進行斷詞</a:t>
            </a:r>
            <a:r>
              <a:rPr lang="en-US" altLang="zh-TW" dirty="0"/>
              <a:t>(</a:t>
            </a:r>
            <a:r>
              <a:rPr lang="en-US" altLang="zh-TW" dirty="0" err="1"/>
              <a:t>Jieba</a:t>
            </a:r>
            <a:r>
              <a:rPr lang="zh-TW" altLang="en-US" dirty="0"/>
              <a:t>搜尋引擎模式</a:t>
            </a:r>
            <a:r>
              <a:rPr lang="en-US" altLang="zh-TW" dirty="0"/>
              <a:t>)</a:t>
            </a:r>
          </a:p>
          <a:p>
            <a:endParaRPr lang="en-US" altLang="zh-TW" dirty="0" smtClean="0"/>
          </a:p>
          <a:p>
            <a:endParaRPr lang="en-US" altLang="zh-TW" dirty="0" smtClean="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674954" y="550818"/>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Training</a:t>
            </a:r>
            <a:endParaRPr lang="zh-TW" altLang="en-US" dirty="0"/>
          </a:p>
        </p:txBody>
      </p:sp>
      <p:cxnSp>
        <p:nvCxnSpPr>
          <p:cNvPr id="6" name="直線單箭頭接點 5"/>
          <p:cNvCxnSpPr>
            <a:stCxn id="4" idx="3"/>
            <a:endCxn id="11" idx="1"/>
          </p:cNvCxnSpPr>
          <p:nvPr/>
        </p:nvCxnSpPr>
        <p:spPr>
          <a:xfrm flipV="1">
            <a:off x="2529214" y="1120754"/>
            <a:ext cx="72736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093331" y="550818"/>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Model</a:t>
            </a:r>
            <a:endParaRPr lang="zh-TW" altLang="en-US" dirty="0"/>
          </a:p>
        </p:txBody>
      </p:sp>
      <p:cxnSp>
        <p:nvCxnSpPr>
          <p:cNvPr id="8" name="直線單箭頭接點 7"/>
          <p:cNvCxnSpPr>
            <a:stCxn id="5" idx="3"/>
            <a:endCxn id="7" idx="1"/>
          </p:cNvCxnSpPr>
          <p:nvPr/>
        </p:nvCxnSpPr>
        <p:spPr>
          <a:xfrm>
            <a:off x="7365968" y="1120753"/>
            <a:ext cx="727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56577" y="550819"/>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a:t>
            </a:r>
            <a:r>
              <a:rPr lang="zh-TW" altLang="en-US" dirty="0" smtClean="0"/>
              <a:t> </a:t>
            </a:r>
            <a:r>
              <a:rPr lang="en-US" altLang="zh-TW" dirty="0" smtClean="0"/>
              <a:t>Data</a:t>
            </a:r>
          </a:p>
          <a:p>
            <a:pPr algn="ctr"/>
            <a:r>
              <a:rPr lang="en-US" altLang="zh-TW" dirty="0" smtClean="0"/>
              <a:t>Preprocessing</a:t>
            </a:r>
          </a:p>
        </p:txBody>
      </p:sp>
      <p:cxnSp>
        <p:nvCxnSpPr>
          <p:cNvPr id="12" name="直線單箭頭接點 11"/>
          <p:cNvCxnSpPr>
            <a:stCxn id="11" idx="3"/>
            <a:endCxn id="5" idx="1"/>
          </p:cNvCxnSpPr>
          <p:nvPr/>
        </p:nvCxnSpPr>
        <p:spPr>
          <a:xfrm flipV="1">
            <a:off x="4947591" y="1120753"/>
            <a:ext cx="7273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122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en-US" altLang="zh-TW" dirty="0" smtClean="0"/>
              <a:t>CBOW vs Skip Gram</a:t>
            </a:r>
          </a:p>
          <a:p>
            <a:r>
              <a:rPr lang="en-US" altLang="zh-TW" dirty="0" smtClean="0"/>
              <a:t>Vector size</a:t>
            </a:r>
          </a:p>
          <a:p>
            <a:r>
              <a:rPr lang="en-US" altLang="zh-TW" dirty="0" smtClean="0"/>
              <a:t>Min Count</a:t>
            </a:r>
          </a:p>
          <a:p>
            <a:r>
              <a:rPr lang="en-US" altLang="zh-TW" dirty="0" smtClean="0"/>
              <a:t>Skip Gram algorithm, Vector size 300, Min Count 3</a:t>
            </a:r>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674954" y="550818"/>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Training</a:t>
            </a:r>
            <a:endParaRPr lang="zh-TW" altLang="en-US" dirty="0"/>
          </a:p>
        </p:txBody>
      </p:sp>
      <p:cxnSp>
        <p:nvCxnSpPr>
          <p:cNvPr id="6" name="直線單箭頭接點 5"/>
          <p:cNvCxnSpPr>
            <a:stCxn id="4" idx="3"/>
            <a:endCxn id="11" idx="1"/>
          </p:cNvCxnSpPr>
          <p:nvPr/>
        </p:nvCxnSpPr>
        <p:spPr>
          <a:xfrm flipV="1">
            <a:off x="2529214" y="1120754"/>
            <a:ext cx="72736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093331" y="550818"/>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Model</a:t>
            </a:r>
            <a:endParaRPr lang="zh-TW" altLang="en-US" dirty="0"/>
          </a:p>
        </p:txBody>
      </p:sp>
      <p:cxnSp>
        <p:nvCxnSpPr>
          <p:cNvPr id="8" name="直線單箭頭接點 7"/>
          <p:cNvCxnSpPr>
            <a:stCxn id="5" idx="3"/>
            <a:endCxn id="7" idx="1"/>
          </p:cNvCxnSpPr>
          <p:nvPr/>
        </p:nvCxnSpPr>
        <p:spPr>
          <a:xfrm>
            <a:off x="7365968" y="1120753"/>
            <a:ext cx="727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56577"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a:t>
            </a:r>
            <a:r>
              <a:rPr lang="zh-TW" altLang="en-US" dirty="0" smtClean="0"/>
              <a:t> </a:t>
            </a:r>
            <a:r>
              <a:rPr lang="en-US" altLang="zh-TW" dirty="0" smtClean="0"/>
              <a:t>Data</a:t>
            </a:r>
          </a:p>
          <a:p>
            <a:pPr algn="ctr"/>
            <a:r>
              <a:rPr lang="en-US" altLang="zh-TW" dirty="0" smtClean="0"/>
              <a:t>Preprocessing</a:t>
            </a:r>
          </a:p>
        </p:txBody>
      </p:sp>
      <p:cxnSp>
        <p:nvCxnSpPr>
          <p:cNvPr id="12" name="直線單箭頭接點 11"/>
          <p:cNvCxnSpPr>
            <a:stCxn id="11" idx="3"/>
            <a:endCxn id="5" idx="1"/>
          </p:cNvCxnSpPr>
          <p:nvPr/>
        </p:nvCxnSpPr>
        <p:spPr>
          <a:xfrm flipV="1">
            <a:off x="4947591" y="1120753"/>
            <a:ext cx="7273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785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包含</a:t>
            </a:r>
            <a:r>
              <a:rPr lang="en-US" altLang="zh-TW" dirty="0" smtClean="0"/>
              <a:t>1398775</a:t>
            </a:r>
            <a:r>
              <a:rPr lang="zh-TW" altLang="en-US" dirty="0" smtClean="0"/>
              <a:t>個詞彙</a:t>
            </a:r>
            <a:endParaRPr lang="en-US" altLang="zh-TW" dirty="0" smtClean="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674954" y="550818"/>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Training</a:t>
            </a:r>
            <a:endParaRPr lang="zh-TW" altLang="en-US" dirty="0"/>
          </a:p>
        </p:txBody>
      </p:sp>
      <p:cxnSp>
        <p:nvCxnSpPr>
          <p:cNvPr id="6" name="直線單箭頭接點 5"/>
          <p:cNvCxnSpPr>
            <a:stCxn id="4" idx="3"/>
            <a:endCxn id="11" idx="1"/>
          </p:cNvCxnSpPr>
          <p:nvPr/>
        </p:nvCxnSpPr>
        <p:spPr>
          <a:xfrm flipV="1">
            <a:off x="2529214" y="1120754"/>
            <a:ext cx="72736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093331" y="550818"/>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Model</a:t>
            </a:r>
            <a:endParaRPr lang="zh-TW" altLang="en-US" dirty="0"/>
          </a:p>
        </p:txBody>
      </p:sp>
      <p:cxnSp>
        <p:nvCxnSpPr>
          <p:cNvPr id="8" name="直線單箭頭接點 7"/>
          <p:cNvCxnSpPr>
            <a:stCxn id="5" idx="3"/>
            <a:endCxn id="7" idx="1"/>
          </p:cNvCxnSpPr>
          <p:nvPr/>
        </p:nvCxnSpPr>
        <p:spPr>
          <a:xfrm>
            <a:off x="7365968" y="1120753"/>
            <a:ext cx="727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56577"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Train</a:t>
            </a:r>
            <a:r>
              <a:rPr lang="zh-TW" altLang="en-US" dirty="0" smtClean="0"/>
              <a:t> </a:t>
            </a:r>
            <a:r>
              <a:rPr lang="en-US" altLang="zh-TW" dirty="0" smtClean="0"/>
              <a:t>Data</a:t>
            </a:r>
          </a:p>
          <a:p>
            <a:pPr algn="ctr"/>
            <a:r>
              <a:rPr lang="en-US" altLang="zh-TW" dirty="0" smtClean="0"/>
              <a:t>Preprocessing</a:t>
            </a:r>
          </a:p>
        </p:txBody>
      </p:sp>
      <p:cxnSp>
        <p:nvCxnSpPr>
          <p:cNvPr id="12" name="直線單箭頭接點 11"/>
          <p:cNvCxnSpPr>
            <a:stCxn id="11" idx="3"/>
            <a:endCxn id="5" idx="1"/>
          </p:cNvCxnSpPr>
          <p:nvPr/>
        </p:nvCxnSpPr>
        <p:spPr>
          <a:xfrm flipV="1">
            <a:off x="4947591" y="1120753"/>
            <a:ext cx="7273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09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3716</TotalTime>
  <Words>1486</Words>
  <Application>Microsoft Office PowerPoint</Application>
  <PresentationFormat>寬螢幕</PresentationFormat>
  <Paragraphs>240</Paragraphs>
  <Slides>37</Slides>
  <Notes>8</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37</vt:i4>
      </vt:variant>
    </vt:vector>
  </HeadingPairs>
  <TitlesOfParts>
    <vt:vector size="42" baseType="lpstr">
      <vt:lpstr>新細明體</vt:lpstr>
      <vt:lpstr>Arial</vt:lpstr>
      <vt:lpstr>Calibri</vt:lpstr>
      <vt:lpstr>Calibri Light</vt:lpstr>
      <vt:lpstr>Office Theme</vt:lpstr>
      <vt:lpstr>Hot Topic Detection Based on Word2Vec</vt:lpstr>
      <vt:lpstr>Idea</vt:lpstr>
      <vt:lpstr>Definition</vt:lpstr>
      <vt:lpstr>Architecture</vt:lpstr>
      <vt:lpstr>Training Part</vt:lpstr>
      <vt:lpstr> </vt:lpstr>
      <vt:lpstr> </vt:lpstr>
      <vt:lpstr> </vt:lpstr>
      <vt:lpstr> </vt:lpstr>
      <vt:lpstr>Topic Clustering Part</vt:lpstr>
      <vt:lpstr> </vt:lpstr>
      <vt:lpstr> </vt:lpstr>
      <vt:lpstr> </vt:lpstr>
      <vt:lpstr> </vt:lpstr>
      <vt:lpstr> </vt:lpstr>
      <vt:lpstr> </vt:lpstr>
      <vt:lpstr> </vt:lpstr>
      <vt:lpstr> </vt:lpstr>
      <vt:lpstr>Testing Part</vt:lpstr>
      <vt:lpstr>Clustering Validation – Labeled Data</vt:lpstr>
      <vt:lpstr>Labeled Topic Keywords List</vt:lpstr>
      <vt:lpstr>Clustering Validation – using Internal Index</vt:lpstr>
      <vt:lpstr>Method 1 threshold Experiment</vt:lpstr>
      <vt:lpstr>Method 1 threshold Experiment</vt:lpstr>
      <vt:lpstr>Method 2 Experiment - threshold</vt:lpstr>
      <vt:lpstr>Method 2 Experiment – title &amp; content ratio</vt:lpstr>
      <vt:lpstr>Method 3 Experiment</vt:lpstr>
      <vt:lpstr>Method 3 Experiment – title &amp; content ratio</vt:lpstr>
      <vt:lpstr>Clustering Validation-Method 1-3</vt:lpstr>
      <vt:lpstr>Clustering Validation – using External Index</vt:lpstr>
      <vt:lpstr>Word2Vec argument Experiment</vt:lpstr>
      <vt:lpstr>Segmentation Experiment</vt:lpstr>
      <vt:lpstr>Keyword Extraction Experiment</vt:lpstr>
      <vt:lpstr>Word2Vector Training data Period Experiment</vt:lpstr>
      <vt:lpstr>Hot Topic Detection Experiment</vt:lpstr>
      <vt:lpstr>目前遇到的困難</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ZhongTing</cp:lastModifiedBy>
  <cp:revision>67</cp:revision>
  <dcterms:created xsi:type="dcterms:W3CDTF">2015-12-27T16:09:35Z</dcterms:created>
  <dcterms:modified xsi:type="dcterms:W3CDTF">2016-05-26T13:50:54Z</dcterms:modified>
</cp:coreProperties>
</file>