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5"/>
  </p:notesMasterIdLst>
  <p:sldIdLst>
    <p:sldId id="256" r:id="rId2"/>
    <p:sldId id="344" r:id="rId3"/>
    <p:sldId id="345" r:id="rId4"/>
    <p:sldId id="346" r:id="rId5"/>
    <p:sldId id="347" r:id="rId6"/>
    <p:sldId id="257" r:id="rId7"/>
    <p:sldId id="258" r:id="rId8"/>
    <p:sldId id="259" r:id="rId9"/>
    <p:sldId id="308" r:id="rId10"/>
    <p:sldId id="313" r:id="rId11"/>
    <p:sldId id="309" r:id="rId12"/>
    <p:sldId id="310" r:id="rId13"/>
    <p:sldId id="283" r:id="rId14"/>
    <p:sldId id="311" r:id="rId15"/>
    <p:sldId id="312" r:id="rId16"/>
    <p:sldId id="314" r:id="rId17"/>
    <p:sldId id="315" r:id="rId18"/>
    <p:sldId id="317" r:id="rId19"/>
    <p:sldId id="318" r:id="rId20"/>
    <p:sldId id="319" r:id="rId21"/>
    <p:sldId id="316" r:id="rId22"/>
    <p:sldId id="292" r:id="rId23"/>
    <p:sldId id="320" r:id="rId24"/>
    <p:sldId id="294" r:id="rId25"/>
    <p:sldId id="295" r:id="rId26"/>
    <p:sldId id="288" r:id="rId27"/>
    <p:sldId id="321" r:id="rId28"/>
    <p:sldId id="343" r:id="rId29"/>
    <p:sldId id="307" r:id="rId30"/>
    <p:sldId id="349" r:id="rId31"/>
    <p:sldId id="305" r:id="rId32"/>
    <p:sldId id="304" r:id="rId33"/>
    <p:sldId id="285"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11"/>
    <p:restoredTop sz="73276" autoAdjust="0"/>
  </p:normalViewPr>
  <p:slideViewPr>
    <p:cSldViewPr snapToGrid="0">
      <p:cViewPr varScale="1">
        <p:scale>
          <a:sx n="68" d="100"/>
          <a:sy n="68" d="100"/>
        </p:scale>
        <p:origin x="7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hongTing\Desktop\HotTopicDetection\log\clustering_log\AgglomerativeClustering\compare%20all\_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hongTing\Desktop\HotTopicDetection\log\clustering_log\AgglomerativeClustering\compare%20all\_summ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各方法比較</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6"/>
          <c:order val="0"/>
          <c:tx>
            <c:strRef>
              <c:f>'3次'!$A$7</c:f>
              <c:strCache>
                <c:ptCount val="1"/>
                <c:pt idx="0">
                  <c:v>tf whole article single 0.2 cosine False</c:v>
                </c:pt>
              </c:strCache>
            </c:strRef>
          </c:tx>
          <c:spPr>
            <a:solidFill>
              <a:schemeClr val="accent1">
                <a:lumMod val="60000"/>
              </a:schemeClr>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'3次'!$B$7:$F$7</c:f>
              <c:numCache>
                <c:formatCode>General</c:formatCode>
                <c:ptCount val="5"/>
                <c:pt idx="0">
                  <c:v>0.28999999999999998</c:v>
                </c:pt>
                <c:pt idx="1">
                  <c:v>0.15</c:v>
                </c:pt>
                <c:pt idx="2">
                  <c:v>0.53</c:v>
                </c:pt>
                <c:pt idx="3">
                  <c:v>0.72</c:v>
                </c:pt>
                <c:pt idx="4">
                  <c:v>0.61</c:v>
                </c:pt>
              </c:numCache>
            </c:numRef>
          </c:val>
          <c:extLst>
            <c:ext xmlns:c16="http://schemas.microsoft.com/office/drawing/2014/chart" uri="{C3380CC4-5D6E-409C-BE32-E72D297353CC}">
              <c16:uniqueId val="{00000000-7A25-4637-88A4-C7E3263D70B6}"/>
            </c:ext>
          </c:extLst>
        </c:ser>
        <c:ser>
          <c:idx val="0"/>
          <c:order val="1"/>
          <c:tx>
            <c:strRef>
              <c:f>'3次'!$A$8</c:f>
              <c:strCache>
                <c:ptCount val="1"/>
                <c:pt idx="0">
                  <c:v>tfidf whole article average 0.1 cosine False</c:v>
                </c:pt>
              </c:strCache>
            </c:strRef>
          </c:tx>
          <c:spPr>
            <a:solidFill>
              <a:schemeClr val="accent1"/>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'3次'!$B$8:$F$8</c:f>
              <c:numCache>
                <c:formatCode>General</c:formatCode>
                <c:ptCount val="5"/>
                <c:pt idx="0">
                  <c:v>0.53</c:v>
                </c:pt>
                <c:pt idx="1">
                  <c:v>0.48</c:v>
                </c:pt>
                <c:pt idx="2">
                  <c:v>0.68</c:v>
                </c:pt>
                <c:pt idx="3">
                  <c:v>0.88</c:v>
                </c:pt>
                <c:pt idx="4">
                  <c:v>0.76</c:v>
                </c:pt>
              </c:numCache>
            </c:numRef>
          </c:val>
          <c:extLst>
            <c:ext xmlns:c16="http://schemas.microsoft.com/office/drawing/2014/chart" uri="{C3380CC4-5D6E-409C-BE32-E72D297353CC}">
              <c16:uniqueId val="{00000001-7A25-4637-88A4-C7E3263D70B6}"/>
            </c:ext>
          </c:extLst>
        </c:ser>
        <c:ser>
          <c:idx val="8"/>
          <c:order val="2"/>
          <c:tx>
            <c:strRef>
              <c:f>'3次'!$A$10</c:f>
              <c:strCache>
                <c:ptCount val="1"/>
                <c:pt idx="0">
                  <c:v>whole article single 0.75 cosine False</c:v>
                </c:pt>
              </c:strCache>
            </c:strRef>
          </c:tx>
          <c:spPr>
            <a:solidFill>
              <a:schemeClr val="accent3">
                <a:lumMod val="60000"/>
              </a:schemeClr>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'3次'!$B$10:$F$10</c:f>
              <c:numCache>
                <c:formatCode>General</c:formatCode>
                <c:ptCount val="5"/>
                <c:pt idx="0">
                  <c:v>0.43</c:v>
                </c:pt>
                <c:pt idx="1">
                  <c:v>0.26</c:v>
                </c:pt>
                <c:pt idx="2">
                  <c:v>0.59</c:v>
                </c:pt>
                <c:pt idx="3">
                  <c:v>0.72</c:v>
                </c:pt>
                <c:pt idx="4">
                  <c:v>0.65</c:v>
                </c:pt>
              </c:numCache>
            </c:numRef>
          </c:val>
          <c:extLst>
            <c:ext xmlns:c16="http://schemas.microsoft.com/office/drawing/2014/chart" uri="{C3380CC4-5D6E-409C-BE32-E72D297353CC}">
              <c16:uniqueId val="{00000002-7A25-4637-88A4-C7E3263D70B6}"/>
            </c:ext>
          </c:extLst>
        </c:ser>
        <c:ser>
          <c:idx val="2"/>
          <c:order val="3"/>
          <c:tx>
            <c:strRef>
              <c:f>'3次'!$A$3</c:f>
              <c:strCache>
                <c:ptCount val="1"/>
                <c:pt idx="0">
                  <c:v>article with keyword extraction average 0.7 cosine False</c:v>
                </c:pt>
              </c:strCache>
            </c:strRef>
          </c:tx>
          <c:spPr>
            <a:solidFill>
              <a:schemeClr val="accent3"/>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'3次'!$B$3:$F$3</c:f>
              <c:numCache>
                <c:formatCode>General</c:formatCode>
                <c:ptCount val="5"/>
                <c:pt idx="0">
                  <c:v>0.5</c:v>
                </c:pt>
                <c:pt idx="1">
                  <c:v>0.42</c:v>
                </c:pt>
                <c:pt idx="2">
                  <c:v>0.65</c:v>
                </c:pt>
                <c:pt idx="3">
                  <c:v>0.79</c:v>
                </c:pt>
                <c:pt idx="4">
                  <c:v>0.72</c:v>
                </c:pt>
              </c:numCache>
            </c:numRef>
          </c:val>
          <c:extLst>
            <c:ext xmlns:c16="http://schemas.microsoft.com/office/drawing/2014/chart" uri="{C3380CC4-5D6E-409C-BE32-E72D297353CC}">
              <c16:uniqueId val="{00000003-7A25-4637-88A4-C7E3263D70B6}"/>
            </c:ext>
          </c:extLst>
        </c:ser>
        <c:ser>
          <c:idx val="3"/>
          <c:order val="4"/>
          <c:tx>
            <c:strRef>
              <c:f>'3次'!$A$4</c:f>
              <c:strCache>
                <c:ptCount val="1"/>
                <c:pt idx="0">
                  <c:v>article with keyword extraction average 0.7 cosine True</c:v>
                </c:pt>
              </c:strCache>
            </c:strRef>
          </c:tx>
          <c:spPr>
            <a:solidFill>
              <a:schemeClr val="accent4"/>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'3次'!$B$4:$F$4</c:f>
              <c:numCache>
                <c:formatCode>General</c:formatCode>
                <c:ptCount val="5"/>
                <c:pt idx="0">
                  <c:v>0.45</c:v>
                </c:pt>
                <c:pt idx="1">
                  <c:v>0.38</c:v>
                </c:pt>
                <c:pt idx="2">
                  <c:v>0.62</c:v>
                </c:pt>
                <c:pt idx="3">
                  <c:v>0.76</c:v>
                </c:pt>
                <c:pt idx="4">
                  <c:v>0.68</c:v>
                </c:pt>
              </c:numCache>
            </c:numRef>
          </c:val>
          <c:extLst>
            <c:ext xmlns:c16="http://schemas.microsoft.com/office/drawing/2014/chart" uri="{C3380CC4-5D6E-409C-BE32-E72D297353CC}">
              <c16:uniqueId val="{00000004-7A25-4637-88A4-C7E3263D70B6}"/>
            </c:ext>
          </c:extLst>
        </c:ser>
        <c:ser>
          <c:idx val="4"/>
          <c:order val="5"/>
          <c:tx>
            <c:strRef>
              <c:f>'3次'!$A$5</c:f>
              <c:strCache>
                <c:ptCount val="1"/>
                <c:pt idx="0">
                  <c:v>article with keyword extraction average 0.7 dot True</c:v>
                </c:pt>
              </c:strCache>
            </c:strRef>
          </c:tx>
          <c:spPr>
            <a:solidFill>
              <a:schemeClr val="accent5"/>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'3次'!$B$5:$F$5</c:f>
              <c:numCache>
                <c:formatCode>General</c:formatCode>
                <c:ptCount val="5"/>
                <c:pt idx="0">
                  <c:v>0.45</c:v>
                </c:pt>
                <c:pt idx="1">
                  <c:v>0.38</c:v>
                </c:pt>
                <c:pt idx="2">
                  <c:v>0.62</c:v>
                </c:pt>
                <c:pt idx="3">
                  <c:v>0.76</c:v>
                </c:pt>
                <c:pt idx="4">
                  <c:v>0.68</c:v>
                </c:pt>
              </c:numCache>
            </c:numRef>
          </c:val>
          <c:extLst>
            <c:ext xmlns:c16="http://schemas.microsoft.com/office/drawing/2014/chart" uri="{C3380CC4-5D6E-409C-BE32-E72D297353CC}">
              <c16:uniqueId val="{00000005-7A25-4637-88A4-C7E3263D70B6}"/>
            </c:ext>
          </c:extLst>
        </c:ser>
        <c:ser>
          <c:idx val="5"/>
          <c:order val="6"/>
          <c:tx>
            <c:strRef>
              <c:f>'3次'!$A$6</c:f>
              <c:strCache>
                <c:ptCount val="1"/>
                <c:pt idx="0">
                  <c:v>article with keyword extraction centroid 0.7 dot True</c:v>
                </c:pt>
              </c:strCache>
            </c:strRef>
          </c:tx>
          <c:spPr>
            <a:solidFill>
              <a:schemeClr val="accent6"/>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'3次'!$B$6:$F$6</c:f>
              <c:numCache>
                <c:formatCode>General</c:formatCode>
                <c:ptCount val="5"/>
                <c:pt idx="0">
                  <c:v>0.45</c:v>
                </c:pt>
                <c:pt idx="1">
                  <c:v>0.38</c:v>
                </c:pt>
                <c:pt idx="2">
                  <c:v>0.62</c:v>
                </c:pt>
                <c:pt idx="3">
                  <c:v>0.76</c:v>
                </c:pt>
                <c:pt idx="4">
                  <c:v>0.68</c:v>
                </c:pt>
              </c:numCache>
            </c:numRef>
          </c:val>
          <c:extLst>
            <c:ext xmlns:c16="http://schemas.microsoft.com/office/drawing/2014/chart" uri="{C3380CC4-5D6E-409C-BE32-E72D297353CC}">
              <c16:uniqueId val="{00000006-7A25-4637-88A4-C7E3263D70B6}"/>
            </c:ext>
          </c:extLst>
        </c:ser>
        <c:ser>
          <c:idx val="7"/>
          <c:order val="7"/>
          <c:tx>
            <c:strRef>
              <c:f>'3次'!$A$9</c:f>
              <c:strCache>
                <c:ptCount val="1"/>
                <c:pt idx="0">
                  <c:v>title centroid 0.55 dot True</c:v>
                </c:pt>
              </c:strCache>
            </c:strRef>
          </c:tx>
          <c:spPr>
            <a:solidFill>
              <a:schemeClr val="accent2">
                <a:lumMod val="60000"/>
              </a:schemeClr>
            </a:solidFill>
            <a:ln>
              <a:noFill/>
            </a:ln>
            <a:effectLst/>
          </c:spPr>
          <c:invertIfNegative val="0"/>
          <c:cat>
            <c:strRef>
              <c:f>'3次'!$B$1:$F$1</c:f>
              <c:strCache>
                <c:ptCount val="5"/>
                <c:pt idx="0">
                  <c:v>AMI</c:v>
                </c:pt>
                <c:pt idx="1">
                  <c:v>ARI</c:v>
                </c:pt>
                <c:pt idx="2">
                  <c:v>Completeness</c:v>
                </c:pt>
                <c:pt idx="3">
                  <c:v>Homogeneity</c:v>
                </c:pt>
                <c:pt idx="4">
                  <c:v>V-measure</c:v>
                </c:pt>
              </c:strCache>
            </c:strRef>
          </c:cat>
          <c:val>
            <c:numRef>
              <c:f>'3次'!$B$9:$F$9</c:f>
              <c:numCache>
                <c:formatCode>General</c:formatCode>
                <c:ptCount val="5"/>
                <c:pt idx="0">
                  <c:v>0.88</c:v>
                </c:pt>
                <c:pt idx="1">
                  <c:v>0.85</c:v>
                </c:pt>
                <c:pt idx="2">
                  <c:v>0.9</c:v>
                </c:pt>
                <c:pt idx="3">
                  <c:v>0.92</c:v>
                </c:pt>
                <c:pt idx="4">
                  <c:v>0.91</c:v>
                </c:pt>
              </c:numCache>
            </c:numRef>
          </c:val>
          <c:extLst>
            <c:ext xmlns:c16="http://schemas.microsoft.com/office/drawing/2014/chart" uri="{C3380CC4-5D6E-409C-BE32-E72D297353CC}">
              <c16:uniqueId val="{00000007-7A25-4637-88A4-C7E3263D70B6}"/>
            </c:ext>
          </c:extLst>
        </c:ser>
        <c:dLbls>
          <c:showLegendKey val="0"/>
          <c:showVal val="0"/>
          <c:showCatName val="0"/>
          <c:showSerName val="0"/>
          <c:showPercent val="0"/>
          <c:showBubbleSize val="0"/>
        </c:dLbls>
        <c:gapWidth val="219"/>
        <c:overlap val="-27"/>
        <c:axId val="2106555152"/>
        <c:axId val="2136112752"/>
        <c:extLst/>
      </c:barChart>
      <c:catAx>
        <c:axId val="210655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36112752"/>
        <c:crosses val="autoZero"/>
        <c:auto val="1"/>
        <c:lblAlgn val="ctr"/>
        <c:lblOffset val="100"/>
        <c:noMultiLvlLbl val="0"/>
      </c:catAx>
      <c:valAx>
        <c:axId val="2136112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06555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Keyword Extraction</a:t>
            </a:r>
            <a:r>
              <a:rPr lang="zh-TW" altLang="en-US" baseline="0"/>
              <a:t>方法比較</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0"/>
          <c:tx>
            <c:strRef>
              <c:f>extraction!$A$3</c:f>
              <c:strCache>
                <c:ptCount val="1"/>
                <c:pt idx="0">
                  <c:v>LDA k=10 centroid 0.6</c:v>
                </c:pt>
              </c:strCache>
            </c:strRef>
          </c:tx>
          <c:spPr>
            <a:solidFill>
              <a:schemeClr val="accent2"/>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extraction!$B$3:$F$3</c:f>
              <c:numCache>
                <c:formatCode>General</c:formatCode>
                <c:ptCount val="5"/>
                <c:pt idx="0">
                  <c:v>0.5</c:v>
                </c:pt>
                <c:pt idx="1">
                  <c:v>0.28000000000000003</c:v>
                </c:pt>
                <c:pt idx="2">
                  <c:v>0.62</c:v>
                </c:pt>
                <c:pt idx="3">
                  <c:v>0.61</c:v>
                </c:pt>
                <c:pt idx="4">
                  <c:v>0.62</c:v>
                </c:pt>
              </c:numCache>
            </c:numRef>
          </c:val>
          <c:extLst>
            <c:ext xmlns:c16="http://schemas.microsoft.com/office/drawing/2014/chart" uri="{C3380CC4-5D6E-409C-BE32-E72D297353CC}">
              <c16:uniqueId val="{00000000-426A-482E-B578-BECD91CF6E54}"/>
            </c:ext>
          </c:extLst>
        </c:ser>
        <c:ser>
          <c:idx val="2"/>
          <c:order val="1"/>
          <c:tx>
            <c:strRef>
              <c:f>extraction!$A$4</c:f>
              <c:strCache>
                <c:ptCount val="1"/>
                <c:pt idx="0">
                  <c:v>LDA k=10 centroid 0.65</c:v>
                </c:pt>
              </c:strCache>
            </c:strRef>
          </c:tx>
          <c:spPr>
            <a:solidFill>
              <a:schemeClr val="accent3"/>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extraction!$B$4:$F$4</c:f>
              <c:numCache>
                <c:formatCode>General</c:formatCode>
                <c:ptCount val="5"/>
                <c:pt idx="0">
                  <c:v>0.44</c:v>
                </c:pt>
                <c:pt idx="1">
                  <c:v>0.38</c:v>
                </c:pt>
                <c:pt idx="2">
                  <c:v>0.61</c:v>
                </c:pt>
                <c:pt idx="3">
                  <c:v>0.77</c:v>
                </c:pt>
                <c:pt idx="4">
                  <c:v>0.68</c:v>
                </c:pt>
              </c:numCache>
            </c:numRef>
          </c:val>
          <c:extLst>
            <c:ext xmlns:c16="http://schemas.microsoft.com/office/drawing/2014/chart" uri="{C3380CC4-5D6E-409C-BE32-E72D297353CC}">
              <c16:uniqueId val="{00000001-426A-482E-B578-BECD91CF6E54}"/>
            </c:ext>
          </c:extLst>
        </c:ser>
        <c:ser>
          <c:idx val="3"/>
          <c:order val="2"/>
          <c:tx>
            <c:strRef>
              <c:f>extraction!$A$5</c:f>
              <c:strCache>
                <c:ptCount val="1"/>
                <c:pt idx="0">
                  <c:v>LDA k=15 centroid 0.7</c:v>
                </c:pt>
              </c:strCache>
            </c:strRef>
          </c:tx>
          <c:spPr>
            <a:solidFill>
              <a:schemeClr val="accent4"/>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extraction!$B$5:$F$5</c:f>
              <c:numCache>
                <c:formatCode>General</c:formatCode>
                <c:ptCount val="5"/>
                <c:pt idx="0">
                  <c:v>0.45</c:v>
                </c:pt>
                <c:pt idx="1">
                  <c:v>0.33</c:v>
                </c:pt>
                <c:pt idx="2">
                  <c:v>0.6</c:v>
                </c:pt>
                <c:pt idx="3">
                  <c:v>0.73</c:v>
                </c:pt>
                <c:pt idx="4">
                  <c:v>0.66</c:v>
                </c:pt>
              </c:numCache>
            </c:numRef>
          </c:val>
          <c:extLst>
            <c:ext xmlns:c16="http://schemas.microsoft.com/office/drawing/2014/chart" uri="{C3380CC4-5D6E-409C-BE32-E72D297353CC}">
              <c16:uniqueId val="{00000002-426A-482E-B578-BECD91CF6E54}"/>
            </c:ext>
          </c:extLst>
        </c:ser>
        <c:ser>
          <c:idx val="4"/>
          <c:order val="3"/>
          <c:tx>
            <c:strRef>
              <c:f>extraction!$A$6</c:f>
              <c:strCache>
                <c:ptCount val="1"/>
                <c:pt idx="0">
                  <c:v>LDA k=5 centroid 0.55</c:v>
                </c:pt>
              </c:strCache>
            </c:strRef>
          </c:tx>
          <c:spPr>
            <a:solidFill>
              <a:schemeClr val="accent5"/>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extraction!$B$6:$F$6</c:f>
              <c:numCache>
                <c:formatCode>General</c:formatCode>
                <c:ptCount val="5"/>
                <c:pt idx="0">
                  <c:v>0.4</c:v>
                </c:pt>
                <c:pt idx="1">
                  <c:v>0.33</c:v>
                </c:pt>
                <c:pt idx="2">
                  <c:v>0.57999999999999996</c:v>
                </c:pt>
                <c:pt idx="3">
                  <c:v>0.76</c:v>
                </c:pt>
                <c:pt idx="4">
                  <c:v>0.66</c:v>
                </c:pt>
              </c:numCache>
            </c:numRef>
          </c:val>
          <c:extLst>
            <c:ext xmlns:c16="http://schemas.microsoft.com/office/drawing/2014/chart" uri="{C3380CC4-5D6E-409C-BE32-E72D297353CC}">
              <c16:uniqueId val="{00000003-426A-482E-B578-BECD91CF6E54}"/>
            </c:ext>
          </c:extLst>
        </c:ser>
        <c:ser>
          <c:idx val="5"/>
          <c:order val="4"/>
          <c:tx>
            <c:strRef>
              <c:f>extraction!$A$7</c:f>
              <c:strCache>
                <c:ptCount val="1"/>
                <c:pt idx="0">
                  <c:v>TFIDF k=10 centroid 0.6</c:v>
                </c:pt>
              </c:strCache>
            </c:strRef>
          </c:tx>
          <c:spPr>
            <a:solidFill>
              <a:schemeClr val="accent6"/>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extraction!$B$7:$F$7</c:f>
              <c:numCache>
                <c:formatCode>General</c:formatCode>
                <c:ptCount val="5"/>
                <c:pt idx="0">
                  <c:v>0.54</c:v>
                </c:pt>
                <c:pt idx="1">
                  <c:v>0.41</c:v>
                </c:pt>
                <c:pt idx="2">
                  <c:v>0.64</c:v>
                </c:pt>
                <c:pt idx="3">
                  <c:v>0.66</c:v>
                </c:pt>
                <c:pt idx="4">
                  <c:v>0.65</c:v>
                </c:pt>
              </c:numCache>
            </c:numRef>
          </c:val>
          <c:extLst>
            <c:ext xmlns:c16="http://schemas.microsoft.com/office/drawing/2014/chart" uri="{C3380CC4-5D6E-409C-BE32-E72D297353CC}">
              <c16:uniqueId val="{00000004-426A-482E-B578-BECD91CF6E54}"/>
            </c:ext>
          </c:extLst>
        </c:ser>
        <c:ser>
          <c:idx val="6"/>
          <c:order val="5"/>
          <c:tx>
            <c:strRef>
              <c:f>extraction!$A$8</c:f>
              <c:strCache>
                <c:ptCount val="1"/>
                <c:pt idx="0">
                  <c:v>TFIDF k=15 centroid 0.7</c:v>
                </c:pt>
              </c:strCache>
            </c:strRef>
          </c:tx>
          <c:spPr>
            <a:solidFill>
              <a:schemeClr val="accent1">
                <a:lumMod val="60000"/>
              </a:schemeClr>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extraction!$B$8:$F$8</c:f>
              <c:numCache>
                <c:formatCode>General</c:formatCode>
                <c:ptCount val="5"/>
                <c:pt idx="0">
                  <c:v>0.49</c:v>
                </c:pt>
                <c:pt idx="1">
                  <c:v>0.46</c:v>
                </c:pt>
                <c:pt idx="2">
                  <c:v>0.64</c:v>
                </c:pt>
                <c:pt idx="3">
                  <c:v>0.8</c:v>
                </c:pt>
                <c:pt idx="4">
                  <c:v>0.71</c:v>
                </c:pt>
              </c:numCache>
            </c:numRef>
          </c:val>
          <c:extLst>
            <c:ext xmlns:c16="http://schemas.microsoft.com/office/drawing/2014/chart" uri="{C3380CC4-5D6E-409C-BE32-E72D297353CC}">
              <c16:uniqueId val="{00000005-426A-482E-B578-BECD91CF6E54}"/>
            </c:ext>
          </c:extLst>
        </c:ser>
        <c:ser>
          <c:idx val="7"/>
          <c:order val="6"/>
          <c:tx>
            <c:strRef>
              <c:f>extraction!$A$9</c:f>
              <c:strCache>
                <c:ptCount val="1"/>
                <c:pt idx="0">
                  <c:v>TFIDF k=5 centroid 0.55</c:v>
                </c:pt>
              </c:strCache>
            </c:strRef>
          </c:tx>
          <c:spPr>
            <a:solidFill>
              <a:schemeClr val="accent2">
                <a:lumMod val="60000"/>
              </a:schemeClr>
            </a:solidFill>
            <a:ln>
              <a:noFill/>
            </a:ln>
            <a:effectLst/>
          </c:spPr>
          <c:invertIfNegative val="0"/>
          <c:cat>
            <c:strRef>
              <c:f>extraction!$B$1:$F$1</c:f>
              <c:strCache>
                <c:ptCount val="5"/>
                <c:pt idx="0">
                  <c:v>AMI</c:v>
                </c:pt>
                <c:pt idx="1">
                  <c:v>ARI</c:v>
                </c:pt>
                <c:pt idx="2">
                  <c:v>Completeness</c:v>
                </c:pt>
                <c:pt idx="3">
                  <c:v>Homogeneity</c:v>
                </c:pt>
                <c:pt idx="4">
                  <c:v>V-measure</c:v>
                </c:pt>
              </c:strCache>
            </c:strRef>
          </c:cat>
          <c:val>
            <c:numRef>
              <c:f>extraction!$B$9:$F$9</c:f>
              <c:numCache>
                <c:formatCode>General</c:formatCode>
                <c:ptCount val="5"/>
                <c:pt idx="0">
                  <c:v>0.46</c:v>
                </c:pt>
                <c:pt idx="1">
                  <c:v>0.42</c:v>
                </c:pt>
                <c:pt idx="2">
                  <c:v>0.62</c:v>
                </c:pt>
                <c:pt idx="3">
                  <c:v>0.8</c:v>
                </c:pt>
                <c:pt idx="4">
                  <c:v>0.7</c:v>
                </c:pt>
              </c:numCache>
            </c:numRef>
          </c:val>
          <c:extLst>
            <c:ext xmlns:c16="http://schemas.microsoft.com/office/drawing/2014/chart" uri="{C3380CC4-5D6E-409C-BE32-E72D297353CC}">
              <c16:uniqueId val="{00000006-426A-482E-B578-BECD91CF6E54}"/>
            </c:ext>
          </c:extLst>
        </c:ser>
        <c:dLbls>
          <c:showLegendKey val="0"/>
          <c:showVal val="0"/>
          <c:showCatName val="0"/>
          <c:showSerName val="0"/>
          <c:showPercent val="0"/>
          <c:showBubbleSize val="0"/>
        </c:dLbls>
        <c:gapWidth val="219"/>
        <c:overlap val="-27"/>
        <c:axId val="2137977328"/>
        <c:axId val="2137980560"/>
        <c:extLst/>
      </c:barChart>
      <c:catAx>
        <c:axId val="2137977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37980560"/>
        <c:crosses val="autoZero"/>
        <c:auto val="1"/>
        <c:lblAlgn val="ctr"/>
        <c:lblOffset val="100"/>
        <c:noMultiLvlLbl val="0"/>
      </c:catAx>
      <c:valAx>
        <c:axId val="2137980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137977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D1C7-ADD3-504D-BCDB-B42CF5CE97FC}" type="datetimeFigureOut">
              <a:rPr kumimoji="1" lang="zh-TW" altLang="en-US" smtClean="0"/>
              <a:t>2016/6/16</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8D25-4743-8548-92C1-84EF04EA4DC0}" type="slidenum">
              <a:rPr kumimoji="1" lang="zh-TW" altLang="en-US" smtClean="0"/>
              <a:t>‹#›</a:t>
            </a:fld>
            <a:endParaRPr kumimoji="1" lang="zh-TW" altLang="en-US"/>
          </a:p>
        </p:txBody>
      </p:sp>
    </p:spTree>
    <p:extLst>
      <p:ext uri="{BB962C8B-B14F-4D97-AF65-F5344CB8AC3E}">
        <p14:creationId xmlns:p14="http://schemas.microsoft.com/office/powerpoint/2010/main" val="29470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10</a:t>
            </a:fld>
            <a:endParaRPr kumimoji="1" lang="zh-TW" altLang="en-US"/>
          </a:p>
        </p:txBody>
      </p:sp>
    </p:spTree>
    <p:extLst>
      <p:ext uri="{BB962C8B-B14F-4D97-AF65-F5344CB8AC3E}">
        <p14:creationId xmlns:p14="http://schemas.microsoft.com/office/powerpoint/2010/main" val="352200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16</a:t>
            </a:fld>
            <a:endParaRPr kumimoji="1" lang="zh-TW" altLang="en-US"/>
          </a:p>
        </p:txBody>
      </p:sp>
    </p:spTree>
    <p:extLst>
      <p:ext uri="{BB962C8B-B14F-4D97-AF65-F5344CB8AC3E}">
        <p14:creationId xmlns:p14="http://schemas.microsoft.com/office/powerpoint/2010/main" val="147824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17</a:t>
            </a:fld>
            <a:endParaRPr kumimoji="1" lang="zh-TW" altLang="en-US"/>
          </a:p>
        </p:txBody>
      </p:sp>
    </p:spTree>
    <p:extLst>
      <p:ext uri="{BB962C8B-B14F-4D97-AF65-F5344CB8AC3E}">
        <p14:creationId xmlns:p14="http://schemas.microsoft.com/office/powerpoint/2010/main" val="36848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25</a:t>
            </a:fld>
            <a:endParaRPr kumimoji="1" lang="zh-TW" altLang="en-US"/>
          </a:p>
        </p:txBody>
      </p:sp>
    </p:spTree>
    <p:extLst>
      <p:ext uri="{BB962C8B-B14F-4D97-AF65-F5344CB8AC3E}">
        <p14:creationId xmlns:p14="http://schemas.microsoft.com/office/powerpoint/2010/main" val="512796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Rand Index </a:t>
            </a:r>
            <a:r>
              <a:rPr lang="zh-TW" altLang="en-US" dirty="0" smtClean="0"/>
              <a:t>是算任意兩篇分對的機率</a:t>
            </a:r>
            <a:r>
              <a:rPr lang="en-US" altLang="zh-TW" dirty="0" smtClean="0"/>
              <a:t/>
            </a:r>
            <a:br>
              <a:rPr lang="en-US" altLang="zh-TW" dirty="0" smtClean="0"/>
            </a:br>
            <a:r>
              <a:rPr lang="zh-TW" altLang="en-US" dirty="0" smtClean="0"/>
              <a:t>如果有</a:t>
            </a:r>
            <a:r>
              <a:rPr lang="en-US" altLang="zh-TW" dirty="0" smtClean="0"/>
              <a:t>N</a:t>
            </a:r>
            <a:r>
              <a:rPr lang="zh-TW" altLang="en-US" dirty="0" smtClean="0"/>
              <a:t>篇文章，任意兩篇的可能是會是</a:t>
            </a:r>
            <a:r>
              <a:rPr lang="en-US" altLang="zh-TW" dirty="0" smtClean="0"/>
              <a:t>N</a:t>
            </a:r>
            <a:r>
              <a:rPr lang="zh-TW" altLang="en-US" dirty="0" smtClean="0"/>
              <a:t>*</a:t>
            </a:r>
            <a:r>
              <a:rPr lang="en-US" altLang="zh-TW" dirty="0" smtClean="0"/>
              <a:t>(N-1)/2</a:t>
            </a:r>
            <a:r>
              <a:rPr lang="zh-TW" altLang="en-US" dirty="0" smtClean="0"/>
              <a:t>，然後分對的定義是如果那兩篇在預測跟標準答案都是不同群或是同群</a:t>
            </a:r>
            <a:r>
              <a:rPr lang="en-US" altLang="zh-TW" dirty="0" smtClean="0"/>
              <a:t/>
            </a:r>
            <a:br>
              <a:rPr lang="en-US" altLang="zh-TW" dirty="0" smtClean="0"/>
            </a:br>
            <a:r>
              <a:rPr lang="zh-TW" altLang="en-US" dirty="0" smtClean="0"/>
              <a:t>用所有分對的總次數去除以所有可能性就是</a:t>
            </a:r>
            <a:r>
              <a:rPr lang="en-US" altLang="zh-TW" dirty="0" smtClean="0"/>
              <a:t>Rand</a:t>
            </a:r>
            <a:r>
              <a:rPr lang="zh-TW" altLang="en-US" dirty="0" smtClean="0"/>
              <a:t> </a:t>
            </a:r>
            <a:r>
              <a:rPr lang="en-US" altLang="zh-TW" dirty="0" smtClean="0"/>
              <a:t>Index</a:t>
            </a:r>
          </a:p>
          <a:p>
            <a:r>
              <a:rPr lang="en-US" altLang="zh-TW" dirty="0" smtClean="0"/>
              <a:t/>
            </a:r>
            <a:br>
              <a:rPr lang="en-US" altLang="zh-TW" dirty="0" smtClean="0"/>
            </a:br>
            <a:r>
              <a:rPr lang="en-US" altLang="zh-TW" dirty="0" smtClean="0"/>
              <a:t>MI</a:t>
            </a:r>
            <a:r>
              <a:rPr lang="zh-TW" altLang="en-US" dirty="0" smtClean="0"/>
              <a:t>算是比較複雜，不過我的理解是在計算分群結果與標準答案兩個集合的重合程度，如果重合地方越多就表示效果越好</a:t>
            </a:r>
            <a:endParaRPr lang="en-US" altLang="zh-TW" dirty="0" smtClean="0"/>
          </a:p>
          <a:p>
            <a:r>
              <a:rPr lang="en-US" altLang="zh-TW" dirty="0" smtClean="0"/>
              <a:t>Entropy</a:t>
            </a:r>
            <a:r>
              <a:rPr lang="en-US" altLang="zh-TW" baseline="0" dirty="0" smtClean="0"/>
              <a:t> based </a:t>
            </a:r>
            <a:r>
              <a:rPr lang="zh-TW" altLang="en-US" baseline="0" dirty="0" smtClean="0"/>
              <a:t>算法 ， </a:t>
            </a:r>
            <a:r>
              <a:rPr lang="en-US" altLang="zh-TW" dirty="0" smtClean="0"/>
              <a:t>V-measure</a:t>
            </a:r>
            <a:r>
              <a:rPr lang="en-US" altLang="zh-TW" baseline="0" dirty="0" smtClean="0"/>
              <a:t> = 2 H * C / (H+C)</a:t>
            </a:r>
          </a:p>
          <a:p>
            <a:endParaRPr lang="en-US" altLang="zh-TW" baseline="0" dirty="0" smtClean="0"/>
          </a:p>
          <a:p>
            <a:r>
              <a:rPr lang="zh-TW" altLang="en-US" dirty="0" smtClean="0"/>
              <a:t>沒有</a:t>
            </a:r>
            <a:r>
              <a:rPr lang="en-US" altLang="zh-TW" dirty="0" smtClean="0"/>
              <a:t>Chance</a:t>
            </a:r>
            <a:r>
              <a:rPr lang="en-US" altLang="zh-TW" baseline="0" dirty="0" smtClean="0"/>
              <a:t> normalization</a:t>
            </a:r>
            <a:r>
              <a:rPr lang="zh-TW" altLang="en-US" baseline="0" dirty="0" smtClean="0"/>
              <a:t>的指標如果分出來的群數量跟正確答案差異越多的話分數會不成比例的低分</a:t>
            </a:r>
            <a:r>
              <a:rPr lang="en-US" altLang="zh-TW" baseline="0" dirty="0" smtClean="0"/>
              <a:t/>
            </a:r>
            <a:br>
              <a:rPr lang="en-US" altLang="zh-TW" baseline="0" dirty="0" smtClean="0"/>
            </a:br>
            <a:r>
              <a:rPr lang="en-US" altLang="zh-TW" baseline="0" dirty="0" smtClean="0"/>
              <a:t/>
            </a:r>
            <a:br>
              <a:rPr lang="en-US" altLang="zh-TW" baseline="0" dirty="0" smtClean="0"/>
            </a:br>
            <a:r>
              <a:rPr lang="zh-TW" altLang="en-US" baseline="0" dirty="0" smtClean="0"/>
              <a:t>值域 </a:t>
            </a:r>
            <a:r>
              <a:rPr lang="en-US" altLang="zh-TW" baseline="0" dirty="0" smtClean="0"/>
              <a:t>ARI</a:t>
            </a:r>
            <a:r>
              <a:rPr lang="zh-TW" altLang="en-US" baseline="0" dirty="0" smtClean="0"/>
              <a:t>是</a:t>
            </a:r>
            <a:r>
              <a:rPr lang="en-US" altLang="zh-TW" baseline="0" dirty="0" smtClean="0"/>
              <a:t>-1</a:t>
            </a:r>
            <a:r>
              <a:rPr lang="zh-TW" altLang="en-US" baseline="0" dirty="0" smtClean="0"/>
              <a:t>到</a:t>
            </a:r>
            <a:r>
              <a:rPr lang="en-US" altLang="zh-TW" baseline="0" dirty="0" smtClean="0"/>
              <a:t>1</a:t>
            </a:r>
            <a:r>
              <a:rPr lang="zh-TW" altLang="en-US" baseline="0" dirty="0" smtClean="0"/>
              <a:t>之間，其他都是</a:t>
            </a:r>
            <a:r>
              <a:rPr lang="en-US" altLang="zh-TW" baseline="0" dirty="0" smtClean="0"/>
              <a:t>0~1</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26</a:t>
            </a:fld>
            <a:endParaRPr kumimoji="1" lang="zh-TW" altLang="en-US"/>
          </a:p>
        </p:txBody>
      </p:sp>
    </p:spTree>
    <p:extLst>
      <p:ext uri="{BB962C8B-B14F-4D97-AF65-F5344CB8AC3E}">
        <p14:creationId xmlns:p14="http://schemas.microsoft.com/office/powerpoint/2010/main" val="241771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排名來看的話</a:t>
            </a:r>
            <a:endParaRPr lang="en-US" altLang="zh-TW" dirty="0" smtClean="0"/>
          </a:p>
          <a:p>
            <a:r>
              <a:rPr lang="zh-TW" altLang="en-US" dirty="0" smtClean="0"/>
              <a:t>方法四效果目前最好</a:t>
            </a:r>
            <a:endParaRPr lang="en-US" altLang="zh-TW" dirty="0" smtClean="0"/>
          </a:p>
          <a:p>
            <a:r>
              <a:rPr lang="zh-TW" altLang="en-US" dirty="0" smtClean="0"/>
              <a:t>接下來是方法一 </a:t>
            </a:r>
            <a:r>
              <a:rPr lang="en-US" altLang="zh-TW" dirty="0" smtClean="0"/>
              <a:t>-&gt;</a:t>
            </a:r>
            <a:r>
              <a:rPr lang="zh-TW" altLang="en-US" dirty="0" smtClean="0"/>
              <a:t> 方法三會比方法二還要好一點點</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28</a:t>
            </a:fld>
            <a:endParaRPr kumimoji="1" lang="zh-TW" altLang="en-US"/>
          </a:p>
        </p:txBody>
      </p:sp>
    </p:spTree>
    <p:extLst>
      <p:ext uri="{BB962C8B-B14F-4D97-AF65-F5344CB8AC3E}">
        <p14:creationId xmlns:p14="http://schemas.microsoft.com/office/powerpoint/2010/main" val="276927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883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4355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9302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13976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90482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02170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7D37549-EB1B-4775-A7CD-5FCE3CE0385F}" type="datetimeFigureOut">
              <a:rPr lang="zh-TW" altLang="en-US" smtClean="0"/>
              <a:t>2016/6/16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51292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7D37549-EB1B-4775-A7CD-5FCE3CE0385F}" type="datetimeFigureOut">
              <a:rPr lang="zh-TW" altLang="en-US" smtClean="0"/>
              <a:t>2016/6/16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87210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7D37549-EB1B-4775-A7CD-5FCE3CE0385F}" type="datetimeFigureOut">
              <a:rPr lang="zh-TW" altLang="en-US" smtClean="0"/>
              <a:t>2016/6/16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6465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6852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02739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7549-EB1B-4775-A7CD-5FCE3CE0385F}" type="datetimeFigureOut">
              <a:rPr lang="zh-TW" altLang="en-US" smtClean="0"/>
              <a:t>2016/6/16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76358869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400" dirty="0"/>
              <a:t>Popular Topic Detection based on </a:t>
            </a:r>
            <a:br>
              <a:rPr lang="en-US" altLang="zh-TW" sz="4400" dirty="0"/>
            </a:br>
            <a:r>
              <a:rPr lang="en-US" altLang="zh-TW" sz="4400" dirty="0"/>
              <a:t>Vector Representation of </a:t>
            </a:r>
            <a:r>
              <a:rPr lang="en-US" altLang="zh-TW" sz="4400" dirty="0" smtClean="0"/>
              <a:t>Words</a:t>
            </a:r>
            <a:endParaRPr lang="zh-TW" altLang="en-US" sz="4400" dirty="0"/>
          </a:p>
        </p:txBody>
      </p:sp>
      <p:sp>
        <p:nvSpPr>
          <p:cNvPr id="3" name="副標題 2"/>
          <p:cNvSpPr>
            <a:spLocks noGrp="1"/>
          </p:cNvSpPr>
          <p:nvPr>
            <p:ph type="subTitle" idx="1"/>
          </p:nvPr>
        </p:nvSpPr>
        <p:spPr/>
        <p:txBody>
          <a:bodyPr>
            <a:noAutofit/>
          </a:bodyPr>
          <a:lstStyle/>
          <a:p>
            <a:endParaRPr lang="en-US" altLang="zh-TW" sz="4000" dirty="0" smtClean="0"/>
          </a:p>
          <a:p>
            <a:r>
              <a:rPr lang="zh-TW" altLang="en-US" sz="4000" dirty="0" smtClean="0"/>
              <a:t>基於</a:t>
            </a:r>
            <a:r>
              <a:rPr lang="en-US" altLang="zh-TW" sz="4000" dirty="0"/>
              <a:t>Word2Vec</a:t>
            </a:r>
            <a:r>
              <a:rPr lang="zh-TW" altLang="en-US" sz="4000" dirty="0" smtClean="0"/>
              <a:t>之熱門</a:t>
            </a:r>
            <a:r>
              <a:rPr lang="zh-TW" altLang="en-US" sz="4000" dirty="0"/>
              <a:t>主題偵測</a:t>
            </a:r>
          </a:p>
        </p:txBody>
      </p:sp>
    </p:spTree>
    <p:extLst>
      <p:ext uri="{BB962C8B-B14F-4D97-AF65-F5344CB8AC3E}">
        <p14:creationId xmlns:p14="http://schemas.microsoft.com/office/powerpoint/2010/main" val="963236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Training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963628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Training Data Preprocessing</a:t>
            </a:r>
            <a:endParaRPr lang="zh-TW" altLang="en-US" dirty="0"/>
          </a:p>
        </p:txBody>
      </p:sp>
      <p:sp>
        <p:nvSpPr>
          <p:cNvPr id="3" name="內容版面配置區 2"/>
          <p:cNvSpPr>
            <a:spLocks noGrp="1"/>
          </p:cNvSpPr>
          <p:nvPr>
            <p:ph idx="1"/>
          </p:nvPr>
        </p:nvSpPr>
        <p:spPr/>
        <p:txBody>
          <a:bodyPr/>
          <a:lstStyle/>
          <a:p>
            <a:r>
              <a:rPr lang="en-US" altLang="zh-TW" dirty="0" smtClean="0"/>
              <a:t>Title, Article Content</a:t>
            </a:r>
          </a:p>
          <a:p>
            <a:r>
              <a:rPr lang="en-US" altLang="zh-TW" dirty="0" smtClean="0"/>
              <a:t>Remove quote, URLs</a:t>
            </a:r>
          </a:p>
          <a:p>
            <a:r>
              <a:rPr lang="zh-TW" altLang="en-US" dirty="0" smtClean="0"/>
              <a:t>內文斷句</a:t>
            </a:r>
            <a:endParaRPr lang="en-US" altLang="zh-TW" dirty="0" smtClean="0"/>
          </a:p>
          <a:p>
            <a:r>
              <a:rPr lang="zh-TW" altLang="en-US" dirty="0" smtClean="0"/>
              <a:t>句子移除標點及特殊符號後進行斷詞</a:t>
            </a:r>
            <a:r>
              <a:rPr lang="en-US" altLang="zh-TW" dirty="0" smtClean="0"/>
              <a:t>(</a:t>
            </a:r>
            <a:r>
              <a:rPr lang="en-US" altLang="zh-TW" dirty="0" err="1" smtClean="0"/>
              <a:t>Jieba</a:t>
            </a:r>
            <a:r>
              <a:rPr lang="zh-TW" altLang="en-US" dirty="0" smtClean="0"/>
              <a:t>搜尋引擎模式</a:t>
            </a:r>
            <a:r>
              <a:rPr lang="en-US" altLang="zh-TW" dirty="0" smtClean="0"/>
              <a:t>)</a:t>
            </a:r>
          </a:p>
          <a:p>
            <a:endParaRPr lang="en-US" altLang="zh-TW" dirty="0" smtClean="0"/>
          </a:p>
          <a:p>
            <a:endParaRPr lang="en-US" altLang="zh-TW" dirty="0" smtClean="0"/>
          </a:p>
        </p:txBody>
      </p:sp>
    </p:spTree>
    <p:extLst>
      <p:ext uri="{BB962C8B-B14F-4D97-AF65-F5344CB8AC3E}">
        <p14:creationId xmlns:p14="http://schemas.microsoft.com/office/powerpoint/2010/main" val="868381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Model Training</a:t>
            </a:r>
            <a:endParaRPr lang="zh-TW" altLang="en-US" dirty="0"/>
          </a:p>
        </p:txBody>
      </p:sp>
      <p:sp>
        <p:nvSpPr>
          <p:cNvPr id="3" name="內容版面配置區 2"/>
          <p:cNvSpPr>
            <a:spLocks noGrp="1"/>
          </p:cNvSpPr>
          <p:nvPr>
            <p:ph idx="1"/>
          </p:nvPr>
        </p:nvSpPr>
        <p:spPr/>
        <p:txBody>
          <a:bodyPr/>
          <a:lstStyle/>
          <a:p>
            <a:r>
              <a:rPr lang="en-US" altLang="zh-TW" dirty="0" smtClean="0"/>
              <a:t>CBOW vs Skip Gram</a:t>
            </a:r>
          </a:p>
          <a:p>
            <a:r>
              <a:rPr lang="en-US" altLang="zh-TW" dirty="0" smtClean="0"/>
              <a:t>Vector size</a:t>
            </a:r>
          </a:p>
          <a:p>
            <a:r>
              <a:rPr lang="en-US" altLang="zh-TW" dirty="0" smtClean="0"/>
              <a:t>Min Count</a:t>
            </a:r>
          </a:p>
          <a:p>
            <a:r>
              <a:rPr lang="en-US" altLang="zh-TW" dirty="0" smtClean="0"/>
              <a:t>Skip Gram algorithm, Vector size 300, Min Count 3</a:t>
            </a:r>
          </a:p>
          <a:p>
            <a:r>
              <a:rPr lang="en-US" altLang="zh-TW" dirty="0" smtClean="0"/>
              <a:t>1398775 words</a:t>
            </a:r>
          </a:p>
        </p:txBody>
      </p:sp>
    </p:spTree>
    <p:extLst>
      <p:ext uri="{BB962C8B-B14F-4D97-AF65-F5344CB8AC3E}">
        <p14:creationId xmlns:p14="http://schemas.microsoft.com/office/powerpoint/2010/main" val="4136220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Clustering Part</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680522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Feature Selection</a:t>
            </a:r>
            <a:endParaRPr lang="zh-TW" altLang="en-US" dirty="0"/>
          </a:p>
        </p:txBody>
      </p:sp>
      <p:sp>
        <p:nvSpPr>
          <p:cNvPr id="3" name="內容版面配置區 2"/>
          <p:cNvSpPr>
            <a:spLocks noGrp="1"/>
          </p:cNvSpPr>
          <p:nvPr>
            <p:ph idx="1"/>
          </p:nvPr>
        </p:nvSpPr>
        <p:spPr/>
        <p:txBody>
          <a:bodyPr/>
          <a:lstStyle/>
          <a:p>
            <a:r>
              <a:rPr lang="en-US" altLang="zh-TW" dirty="0" smtClean="0"/>
              <a:t>Article Title</a:t>
            </a:r>
          </a:p>
          <a:p>
            <a:pPr marL="457200" lvl="1" indent="0">
              <a:buNone/>
            </a:pPr>
            <a:r>
              <a:rPr lang="en-US" altLang="zh-TW" dirty="0" smtClean="0"/>
              <a:t>Remove special title format</a:t>
            </a:r>
          </a:p>
          <a:p>
            <a:r>
              <a:rPr lang="en-US" altLang="zh-TW" dirty="0" smtClean="0"/>
              <a:t>Article Content</a:t>
            </a:r>
          </a:p>
          <a:p>
            <a:pPr marL="457200" lvl="1" indent="0">
              <a:buNone/>
            </a:pPr>
            <a:r>
              <a:rPr lang="en-US" altLang="zh-TW" dirty="0" smtClean="0"/>
              <a:t>Remove quote, URLs</a:t>
            </a:r>
          </a:p>
          <a:p>
            <a:pPr marL="457200" lvl="1" indent="0">
              <a:buNone/>
            </a:pPr>
            <a:r>
              <a:rPr lang="en-US" altLang="zh-TW" dirty="0" smtClean="0"/>
              <a:t>Keywords extraction by topic modeling (LDA)</a:t>
            </a:r>
          </a:p>
          <a:p>
            <a:endParaRPr lang="en-US" altLang="zh-TW" dirty="0" smtClean="0"/>
          </a:p>
        </p:txBody>
      </p:sp>
    </p:spTree>
    <p:extLst>
      <p:ext uri="{BB962C8B-B14F-4D97-AF65-F5344CB8AC3E}">
        <p14:creationId xmlns:p14="http://schemas.microsoft.com/office/powerpoint/2010/main" val="2546727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 </a:t>
            </a:r>
            <a:r>
              <a:rPr lang="en-US" altLang="zh-TW" dirty="0" smtClean="0"/>
              <a:t>Representations</a:t>
            </a:r>
            <a:endParaRPr lang="zh-TW" altLang="en-US" dirty="0"/>
          </a:p>
        </p:txBody>
      </p:sp>
      <p:sp>
        <p:nvSpPr>
          <p:cNvPr id="3" name="內容版面配置區 2"/>
          <p:cNvSpPr>
            <a:spLocks noGrp="1"/>
          </p:cNvSpPr>
          <p:nvPr>
            <p:ph idx="1"/>
          </p:nvPr>
        </p:nvSpPr>
        <p:spPr/>
        <p:txBody>
          <a:bodyPr/>
          <a:lstStyle/>
          <a:p>
            <a:r>
              <a:rPr lang="en-US" altLang="zh-TW" dirty="0" smtClean="0"/>
              <a:t>Of Words</a:t>
            </a:r>
          </a:p>
          <a:p>
            <a:pPr marL="457200" lvl="1" indent="0">
              <a:buNone/>
            </a:pPr>
            <a:r>
              <a:rPr lang="en-US" altLang="zh-TW" dirty="0" smtClean="0"/>
              <a:t>Use word2vec model to map the vector representation of word</a:t>
            </a:r>
          </a:p>
          <a:p>
            <a:pPr marL="457200" lvl="1" indent="0">
              <a:buNone/>
            </a:pPr>
            <a:endParaRPr lang="en-US" altLang="zh-TW" dirty="0" smtClean="0"/>
          </a:p>
          <a:p>
            <a:r>
              <a:rPr lang="en-US" altLang="zh-TW" dirty="0" smtClean="0"/>
              <a:t>Of Articles</a:t>
            </a:r>
          </a:p>
          <a:p>
            <a:pPr marL="457200" lvl="1" indent="0">
              <a:buNone/>
            </a:pPr>
            <a:r>
              <a:rPr lang="en-US" altLang="zh-TW" dirty="0" smtClean="0"/>
              <a:t>Mean of article features word vector</a:t>
            </a:r>
          </a:p>
          <a:p>
            <a:pPr marL="457200" lvl="1" indent="0">
              <a:buNone/>
            </a:pPr>
            <a:endParaRPr lang="en-US" altLang="zh-TW" dirty="0"/>
          </a:p>
          <a:p>
            <a:r>
              <a:rPr lang="en-US" altLang="zh-TW" dirty="0" smtClean="0"/>
              <a:t>Of Cluster(or</a:t>
            </a:r>
            <a:r>
              <a:rPr lang="zh-TW" altLang="en-US" dirty="0" smtClean="0"/>
              <a:t> </a:t>
            </a:r>
            <a:r>
              <a:rPr lang="en-US" altLang="zh-TW" dirty="0" smtClean="0"/>
              <a:t>Topic)</a:t>
            </a:r>
          </a:p>
          <a:p>
            <a:pPr marL="457200" lvl="1" indent="0">
              <a:buNone/>
            </a:pPr>
            <a:r>
              <a:rPr lang="en-US" altLang="zh-TW" dirty="0" smtClean="0"/>
              <a:t>Mean of sub-articles vector</a:t>
            </a:r>
          </a:p>
          <a:p>
            <a:pPr marL="457200" lvl="1" indent="0">
              <a:buNone/>
            </a:pPr>
            <a:endParaRPr lang="en-US" altLang="zh-TW" dirty="0" smtClean="0"/>
          </a:p>
        </p:txBody>
      </p:sp>
    </p:spTree>
    <p:extLst>
      <p:ext uri="{BB962C8B-B14F-4D97-AF65-F5344CB8AC3E}">
        <p14:creationId xmlns:p14="http://schemas.microsoft.com/office/powerpoint/2010/main" val="1230499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a:t>
            </a:r>
            <a:endParaRPr lang="zh-TW" altLang="en-US" dirty="0"/>
          </a:p>
        </p:txBody>
      </p:sp>
      <p:sp>
        <p:nvSpPr>
          <p:cNvPr id="3" name="內容版面配置區 2"/>
          <p:cNvSpPr>
            <a:spLocks noGrp="1"/>
          </p:cNvSpPr>
          <p:nvPr>
            <p:ph idx="1"/>
          </p:nvPr>
        </p:nvSpPr>
        <p:spPr/>
        <p:txBody>
          <a:bodyPr/>
          <a:lstStyle/>
          <a:p>
            <a:r>
              <a:rPr lang="zh-TW" altLang="en-US" dirty="0" smtClean="0"/>
              <a:t>話題由一群文章組成，每篇文章及話題可以用一個向量來表示</a:t>
            </a:r>
            <a:endParaRPr lang="en-US" altLang="zh-TW" dirty="0" smtClean="0"/>
          </a:p>
          <a:p>
            <a:r>
              <a:rPr lang="zh-TW" altLang="en-US" dirty="0" smtClean="0"/>
              <a:t>首先將</a:t>
            </a:r>
            <a:r>
              <a:rPr lang="zh-TW" altLang="en-US" dirty="0"/>
              <a:t>含有相同標題的文章視為同一</a:t>
            </a:r>
            <a:r>
              <a:rPr lang="zh-TW" altLang="en-US" dirty="0" smtClean="0"/>
              <a:t>話題。接著定義一個門檻值，對每一話題找出與該話題最為相似的話題，若相似度大於門檻值則將兩個話題合併，若相似度小於門檻值，則將話題移到分群完畢的清單，重複直到所有話題合併完畢</a:t>
            </a:r>
            <a:endParaRPr lang="en-US" altLang="zh-TW" dirty="0" smtClean="0"/>
          </a:p>
          <a:p>
            <a:endParaRPr lang="en-US" altLang="zh-TW" dirty="0"/>
          </a:p>
          <a:p>
            <a:r>
              <a:rPr lang="zh-TW" altLang="en-US" dirty="0" smtClean="0"/>
              <a:t>話題相似度 </a:t>
            </a:r>
            <a:r>
              <a:rPr lang="en-US" altLang="zh-TW" dirty="0" smtClean="0"/>
              <a:t>=</a:t>
            </a:r>
            <a:r>
              <a:rPr lang="zh-TW" altLang="en-US" dirty="0" smtClean="0"/>
              <a:t> 兩話題特徵向量取內積</a:t>
            </a:r>
            <a:endParaRPr lang="en-US" altLang="zh-TW" dirty="0" smtClean="0"/>
          </a:p>
        </p:txBody>
      </p:sp>
    </p:spTree>
    <p:extLst>
      <p:ext uri="{BB962C8B-B14F-4D97-AF65-F5344CB8AC3E}">
        <p14:creationId xmlns:p14="http://schemas.microsoft.com/office/powerpoint/2010/main" val="1255159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1</a:t>
            </a:r>
            <a:endParaRPr lang="zh-TW" altLang="en-US" dirty="0"/>
          </a:p>
        </p:txBody>
      </p:sp>
      <p:sp>
        <p:nvSpPr>
          <p:cNvPr id="3" name="內容版面配置區 2"/>
          <p:cNvSpPr>
            <a:spLocks noGrp="1"/>
          </p:cNvSpPr>
          <p:nvPr>
            <p:ph idx="1"/>
          </p:nvPr>
        </p:nvSpPr>
        <p:spPr/>
        <p:txBody>
          <a:bodyPr/>
          <a:lstStyle/>
          <a:p>
            <a:r>
              <a:rPr lang="zh-TW" altLang="en-US" dirty="0"/>
              <a:t>文章特徵向量 </a:t>
            </a:r>
            <a:r>
              <a:rPr lang="en-US" altLang="zh-TW" dirty="0"/>
              <a:t>=</a:t>
            </a:r>
            <a:r>
              <a:rPr lang="zh-TW" altLang="en-US" dirty="0"/>
              <a:t> 標題斷詞後各向量的平均</a:t>
            </a:r>
            <a:endParaRPr lang="en-US" altLang="zh-TW" dirty="0"/>
          </a:p>
          <a:p>
            <a:r>
              <a:rPr lang="zh-TW" altLang="en-US" dirty="0"/>
              <a:t>話題關鍵字特徵向量 </a:t>
            </a:r>
            <a:r>
              <a:rPr lang="en-US" altLang="zh-TW" dirty="0"/>
              <a:t>=</a:t>
            </a:r>
            <a:r>
              <a:rPr lang="zh-TW" altLang="en-US" dirty="0"/>
              <a:t> </a:t>
            </a:r>
            <a:r>
              <a:rPr lang="zh-TW" altLang="en-US" dirty="0" smtClean="0"/>
              <a:t>討論</a:t>
            </a:r>
            <a:r>
              <a:rPr lang="zh-TW" altLang="en-US" dirty="0"/>
              <a:t>串內文前十關鍵字向量的平均</a:t>
            </a:r>
            <a:endParaRPr lang="en-US" altLang="zh-TW" dirty="0"/>
          </a:p>
          <a:p>
            <a:r>
              <a:rPr lang="zh-TW" altLang="en-US" dirty="0"/>
              <a:t>話題特徵向量 </a:t>
            </a:r>
            <a:r>
              <a:rPr lang="en-US" altLang="zh-TW" dirty="0"/>
              <a:t>=</a:t>
            </a:r>
            <a:r>
              <a:rPr lang="zh-TW" altLang="en-US" dirty="0"/>
              <a:t> 子文章特徵向量平均 </a:t>
            </a:r>
            <a:r>
              <a:rPr lang="en-US" altLang="zh-TW" dirty="0"/>
              <a:t>+</a:t>
            </a:r>
            <a:r>
              <a:rPr lang="zh-TW" altLang="en-US" dirty="0"/>
              <a:t> 話題關鍵字特徵向量</a:t>
            </a:r>
            <a:endParaRPr lang="en-US" altLang="zh-TW" dirty="0"/>
          </a:p>
          <a:p>
            <a:r>
              <a:rPr lang="zh-TW" altLang="en-US" dirty="0"/>
              <a:t>每次合併話題時重新計算話題關鍵字特徵向量</a:t>
            </a:r>
            <a:endParaRPr lang="en-US" altLang="zh-TW" dirty="0"/>
          </a:p>
        </p:txBody>
      </p:sp>
    </p:spTree>
    <p:extLst>
      <p:ext uri="{BB962C8B-B14F-4D97-AF65-F5344CB8AC3E}">
        <p14:creationId xmlns:p14="http://schemas.microsoft.com/office/powerpoint/2010/main" val="339305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2</a:t>
            </a:r>
            <a:endParaRPr lang="zh-TW" altLang="en-US" dirty="0"/>
          </a:p>
        </p:txBody>
      </p:sp>
      <p:sp>
        <p:nvSpPr>
          <p:cNvPr id="3" name="內容版面配置區 2"/>
          <p:cNvSpPr>
            <a:spLocks noGrp="1"/>
          </p:cNvSpPr>
          <p:nvPr>
            <p:ph idx="1"/>
          </p:nvPr>
        </p:nvSpPr>
        <p:spPr/>
        <p:txBody>
          <a:bodyPr/>
          <a:lstStyle/>
          <a:p>
            <a:r>
              <a:rPr lang="zh-TW" altLang="en-US" dirty="0" smtClean="0"/>
              <a:t>文章特徵向量 </a:t>
            </a:r>
            <a:r>
              <a:rPr lang="en-US" altLang="zh-TW" dirty="0" smtClean="0"/>
              <a:t>=</a:t>
            </a:r>
            <a:r>
              <a:rPr lang="zh-TW" altLang="en-US" dirty="0" smtClean="0"/>
              <a:t> 標題斷詞後各向量的平均</a:t>
            </a:r>
            <a:endParaRPr lang="en-US" altLang="zh-TW" dirty="0" smtClean="0"/>
          </a:p>
          <a:p>
            <a:r>
              <a:rPr lang="zh-TW" altLang="en-US" dirty="0" smtClean="0"/>
              <a:t>話題特徵向量 </a:t>
            </a:r>
            <a:r>
              <a:rPr lang="en-US" altLang="zh-TW" dirty="0" smtClean="0"/>
              <a:t>=</a:t>
            </a:r>
            <a:r>
              <a:rPr lang="zh-TW" altLang="en-US" dirty="0" smtClean="0"/>
              <a:t> 子文章特徵向量平均</a:t>
            </a:r>
            <a:endParaRPr lang="en-US" altLang="zh-TW" dirty="0" smtClean="0"/>
          </a:p>
        </p:txBody>
      </p:sp>
    </p:spTree>
    <p:extLst>
      <p:ext uri="{BB962C8B-B14F-4D97-AF65-F5344CB8AC3E}">
        <p14:creationId xmlns:p14="http://schemas.microsoft.com/office/powerpoint/2010/main" val="754972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3</a:t>
            </a:r>
            <a:endParaRPr lang="zh-TW" altLang="en-US" dirty="0"/>
          </a:p>
        </p:txBody>
      </p:sp>
      <p:sp>
        <p:nvSpPr>
          <p:cNvPr id="3" name="內容版面配置區 2"/>
          <p:cNvSpPr>
            <a:spLocks noGrp="1"/>
          </p:cNvSpPr>
          <p:nvPr>
            <p:ph idx="1"/>
          </p:nvPr>
        </p:nvSpPr>
        <p:spPr/>
        <p:txBody>
          <a:bodyPr/>
          <a:lstStyle/>
          <a:p>
            <a:r>
              <a:rPr lang="en-US" altLang="zh-TW" dirty="0" smtClean="0"/>
              <a:t>Method2 </a:t>
            </a:r>
            <a:r>
              <a:rPr lang="zh-TW" altLang="en-US" dirty="0" smtClean="0"/>
              <a:t>分完群後的結果為基準再分一次群</a:t>
            </a:r>
            <a:endParaRPr lang="en-US" altLang="zh-TW" dirty="0" smtClean="0"/>
          </a:p>
          <a:p>
            <a:r>
              <a:rPr lang="zh-TW" altLang="en-US" dirty="0" smtClean="0"/>
              <a:t>第二次分群之文章</a:t>
            </a:r>
            <a:r>
              <a:rPr lang="zh-TW" altLang="en-US" dirty="0"/>
              <a:t>特徵向量 </a:t>
            </a:r>
            <a:r>
              <a:rPr lang="en-US" altLang="zh-TW" dirty="0" smtClean="0"/>
              <a:t>=</a:t>
            </a:r>
            <a:r>
              <a:rPr lang="zh-TW" altLang="en-US" dirty="0" smtClean="0"/>
              <a:t> 標題</a:t>
            </a:r>
            <a:r>
              <a:rPr lang="zh-TW" altLang="en-US" dirty="0"/>
              <a:t>斷詞後各向量平均 </a:t>
            </a:r>
            <a:r>
              <a:rPr lang="en-US" altLang="zh-TW" dirty="0"/>
              <a:t>+</a:t>
            </a:r>
            <a:r>
              <a:rPr lang="zh-TW" altLang="en-US" dirty="0"/>
              <a:t> 內文關鍵字各向量平均</a:t>
            </a:r>
            <a:endParaRPr lang="en-US" altLang="zh-TW" dirty="0" smtClean="0"/>
          </a:p>
          <a:p>
            <a:r>
              <a:rPr lang="zh-TW" altLang="en-US" dirty="0" smtClean="0"/>
              <a:t>話題</a:t>
            </a:r>
            <a:r>
              <a:rPr lang="zh-TW" altLang="en-US" dirty="0"/>
              <a:t>特徵向量 </a:t>
            </a:r>
            <a:r>
              <a:rPr lang="en-US" altLang="zh-TW" dirty="0"/>
              <a:t>=</a:t>
            </a:r>
            <a:r>
              <a:rPr lang="zh-TW" altLang="en-US" dirty="0"/>
              <a:t> 子文章特徵向量平均</a:t>
            </a:r>
            <a:endParaRPr lang="en-US" altLang="zh-TW" dirty="0"/>
          </a:p>
          <a:p>
            <a:endParaRPr lang="en-US" altLang="zh-TW" dirty="0"/>
          </a:p>
          <a:p>
            <a:endParaRPr lang="en-US" altLang="zh-TW" dirty="0" smtClean="0"/>
          </a:p>
          <a:p>
            <a:endParaRPr lang="en-US" altLang="zh-TW" dirty="0" smtClean="0"/>
          </a:p>
        </p:txBody>
      </p:sp>
    </p:spTree>
    <p:extLst>
      <p:ext uri="{BB962C8B-B14F-4D97-AF65-F5344CB8AC3E}">
        <p14:creationId xmlns:p14="http://schemas.microsoft.com/office/powerpoint/2010/main" val="1773045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上次建議修正或追蹤事項的處理</a:t>
            </a:r>
            <a:r>
              <a:rPr lang="zh-TW" altLang="en-US" dirty="0" smtClean="0"/>
              <a:t>情形</a:t>
            </a:r>
            <a:endParaRPr lang="zh-TW" altLang="en-US" dirty="0"/>
          </a:p>
        </p:txBody>
      </p:sp>
      <p:sp>
        <p:nvSpPr>
          <p:cNvPr id="3" name="內容版面配置區 2"/>
          <p:cNvSpPr>
            <a:spLocks noGrp="1"/>
          </p:cNvSpPr>
          <p:nvPr>
            <p:ph idx="1"/>
          </p:nvPr>
        </p:nvSpPr>
        <p:spPr/>
        <p:txBody>
          <a:bodyPr/>
          <a:lstStyle/>
          <a:p>
            <a:r>
              <a:rPr lang="zh-TW" altLang="en-US" dirty="0" smtClean="0"/>
              <a:t>實驗比較部分需要重新設計</a:t>
            </a:r>
            <a:endParaRPr lang="zh-TW" altLang="en-US" dirty="0"/>
          </a:p>
        </p:txBody>
      </p:sp>
    </p:spTree>
    <p:extLst>
      <p:ext uri="{BB962C8B-B14F-4D97-AF65-F5344CB8AC3E}">
        <p14:creationId xmlns:p14="http://schemas.microsoft.com/office/powerpoint/2010/main" val="3362718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4</a:t>
            </a:r>
            <a:endParaRPr lang="zh-TW" altLang="en-US" dirty="0"/>
          </a:p>
        </p:txBody>
      </p:sp>
      <p:sp>
        <p:nvSpPr>
          <p:cNvPr id="3" name="內容版面配置區 2"/>
          <p:cNvSpPr>
            <a:spLocks noGrp="1"/>
          </p:cNvSpPr>
          <p:nvPr>
            <p:ph idx="1"/>
          </p:nvPr>
        </p:nvSpPr>
        <p:spPr/>
        <p:txBody>
          <a:bodyPr/>
          <a:lstStyle/>
          <a:p>
            <a:r>
              <a:rPr lang="zh-TW" altLang="en-US" dirty="0" smtClean="0"/>
              <a:t>文章特徵向量 </a:t>
            </a:r>
            <a:r>
              <a:rPr lang="en-US" altLang="zh-TW" dirty="0" smtClean="0"/>
              <a:t>=</a:t>
            </a:r>
            <a:r>
              <a:rPr lang="zh-TW" altLang="en-US" dirty="0" smtClean="0"/>
              <a:t> 標題斷詞後各向量平均 </a:t>
            </a:r>
            <a:r>
              <a:rPr lang="en-US" altLang="zh-TW" dirty="0" smtClean="0"/>
              <a:t>+</a:t>
            </a:r>
            <a:r>
              <a:rPr lang="zh-TW" altLang="en-US" dirty="0" smtClean="0"/>
              <a:t> 內文關鍵字各向量平均</a:t>
            </a:r>
            <a:endParaRPr lang="en-US" altLang="zh-TW" dirty="0" smtClean="0"/>
          </a:p>
          <a:p>
            <a:r>
              <a:rPr lang="zh-TW" altLang="en-US" dirty="0" smtClean="0"/>
              <a:t>話題特徵向量 </a:t>
            </a:r>
            <a:r>
              <a:rPr lang="en-US" altLang="zh-TW" dirty="0" smtClean="0"/>
              <a:t>=</a:t>
            </a:r>
            <a:r>
              <a:rPr lang="zh-TW" altLang="en-US" dirty="0" smtClean="0"/>
              <a:t> 子文章特徵向量平均</a:t>
            </a:r>
            <a:endParaRPr lang="en-US" altLang="zh-TW" dirty="0" smtClean="0"/>
          </a:p>
        </p:txBody>
      </p:sp>
    </p:spTree>
    <p:extLst>
      <p:ext uri="{BB962C8B-B14F-4D97-AF65-F5344CB8AC3E}">
        <p14:creationId xmlns:p14="http://schemas.microsoft.com/office/powerpoint/2010/main" val="877882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Hotness Computing</a:t>
            </a:r>
            <a:endParaRPr lang="zh-TW" altLang="en-US" dirty="0"/>
          </a:p>
        </p:txBody>
      </p:sp>
      <p:sp>
        <p:nvSpPr>
          <p:cNvPr id="3" name="內容版面配置區 2"/>
          <p:cNvSpPr>
            <a:spLocks noGrp="1"/>
          </p:cNvSpPr>
          <p:nvPr>
            <p:ph idx="1"/>
          </p:nvPr>
        </p:nvSpPr>
        <p:spPr/>
        <p:txBody>
          <a:bodyPr/>
          <a:lstStyle/>
          <a:p>
            <a:r>
              <a:rPr lang="zh-TW" altLang="en-US" dirty="0" smtClean="0"/>
              <a:t>統計話題內各文章的推噓文計算熱度</a:t>
            </a:r>
            <a:endParaRPr lang="en-US" altLang="zh-TW" dirty="0" smtClean="0"/>
          </a:p>
          <a:p>
            <a:endParaRPr lang="en-US" altLang="zh-TW" dirty="0" smtClean="0"/>
          </a:p>
        </p:txBody>
      </p:sp>
    </p:spTree>
    <p:extLst>
      <p:ext uri="{BB962C8B-B14F-4D97-AF65-F5344CB8AC3E}">
        <p14:creationId xmlns:p14="http://schemas.microsoft.com/office/powerpoint/2010/main" val="2938531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Experiment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84818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Evaluation</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分群效果評估相當不易，評估實驗將分為兩個部分進行</a:t>
            </a:r>
            <a:endParaRPr lang="en-US" altLang="zh-TW" dirty="0" smtClean="0"/>
          </a:p>
          <a:p>
            <a:endParaRPr lang="en-US" altLang="zh-TW" dirty="0" smtClean="0"/>
          </a:p>
          <a:p>
            <a:r>
              <a:rPr lang="zh-TW" altLang="en-US" dirty="0" smtClean="0"/>
              <a:t>第一部分是藉由需要標註資料的</a:t>
            </a:r>
            <a:r>
              <a:rPr lang="en-US" altLang="zh-TW" dirty="0" smtClean="0"/>
              <a:t>External Index</a:t>
            </a:r>
            <a:r>
              <a:rPr lang="zh-TW" altLang="en-US" dirty="0" smtClean="0"/>
              <a:t>相關指標來尋找各方法之最佳參數設定，並比較各方法的效果</a:t>
            </a:r>
            <a:endParaRPr lang="en-US" altLang="zh-TW" dirty="0" smtClean="0"/>
          </a:p>
          <a:p>
            <a:endParaRPr lang="en-US" altLang="zh-TW" dirty="0" smtClean="0"/>
          </a:p>
          <a:p>
            <a:r>
              <a:rPr lang="zh-TW" altLang="en-US" dirty="0" smtClean="0"/>
              <a:t>第二部分是不需要標註資料的</a:t>
            </a:r>
            <a:r>
              <a:rPr lang="en-US" altLang="zh-TW" dirty="0" smtClean="0"/>
              <a:t>Internal Index</a:t>
            </a:r>
            <a:r>
              <a:rPr lang="zh-TW" altLang="en-US" dirty="0" smtClean="0"/>
              <a:t>來評估方法的效果</a:t>
            </a:r>
            <a:endParaRPr lang="en-US" altLang="zh-TW" dirty="0" smtClean="0"/>
          </a:p>
        </p:txBody>
      </p:sp>
    </p:spTree>
    <p:extLst>
      <p:ext uri="{BB962C8B-B14F-4D97-AF65-F5344CB8AC3E}">
        <p14:creationId xmlns:p14="http://schemas.microsoft.com/office/powerpoint/2010/main" val="2143503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Labeled Data</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人工選擇一些話題關鍵字</a:t>
            </a:r>
            <a:r>
              <a:rPr lang="zh-TW" altLang="en-US" dirty="0"/>
              <a:t>及時間</a:t>
            </a:r>
            <a:r>
              <a:rPr lang="zh-TW" altLang="en-US" dirty="0" smtClean="0"/>
              <a:t>搜尋區間，在該區間標題包含關鍵字的文章標註為該話題。</a:t>
            </a:r>
            <a:endParaRPr lang="en-US" altLang="zh-TW" dirty="0" smtClean="0"/>
          </a:p>
          <a:p>
            <a:pPr lvl="1"/>
            <a:r>
              <a:rPr lang="en-US" altLang="zh-TW" dirty="0" smtClean="0"/>
              <a:t>Ex:</a:t>
            </a:r>
            <a:r>
              <a:rPr lang="zh-TW" altLang="en-US" dirty="0" smtClean="0"/>
              <a:t>時間在</a:t>
            </a:r>
            <a:r>
              <a:rPr lang="en-US" altLang="zh-TW" dirty="0" smtClean="0"/>
              <a:t>2016</a:t>
            </a:r>
            <a:r>
              <a:rPr lang="zh-TW" altLang="en-US" dirty="0" smtClean="0"/>
              <a:t>年</a:t>
            </a:r>
            <a:r>
              <a:rPr lang="en-US" altLang="zh-TW" dirty="0" smtClean="0"/>
              <a:t>5</a:t>
            </a:r>
            <a:r>
              <a:rPr lang="zh-TW" altLang="en-US" dirty="0" smtClean="0"/>
              <a:t>月</a:t>
            </a:r>
            <a:r>
              <a:rPr lang="en-US" altLang="zh-TW" dirty="0" smtClean="0"/>
              <a:t>20</a:t>
            </a:r>
            <a:r>
              <a:rPr lang="zh-TW" altLang="en-US" dirty="0" smtClean="0"/>
              <a:t>日至</a:t>
            </a:r>
            <a:r>
              <a:rPr lang="en-US" altLang="zh-TW" dirty="0" smtClean="0"/>
              <a:t>22</a:t>
            </a:r>
            <a:r>
              <a:rPr lang="zh-TW" altLang="en-US" dirty="0" smtClean="0"/>
              <a:t>日，標題包含</a:t>
            </a:r>
            <a:r>
              <a:rPr lang="en-US" altLang="zh-TW" dirty="0" smtClean="0"/>
              <a:t>”</a:t>
            </a:r>
            <a:r>
              <a:rPr lang="zh-TW" altLang="en-US" dirty="0" smtClean="0"/>
              <a:t>安樂死</a:t>
            </a:r>
            <a:r>
              <a:rPr lang="en-US" altLang="zh-TW" dirty="0" smtClean="0"/>
              <a:t>”</a:t>
            </a:r>
            <a:r>
              <a:rPr lang="zh-TW" altLang="en-US" dirty="0" smtClean="0"/>
              <a:t>的文章標註為話題</a:t>
            </a:r>
            <a:r>
              <a:rPr lang="en-US" altLang="zh-TW" dirty="0" smtClean="0"/>
              <a:t>”</a:t>
            </a:r>
            <a:r>
              <a:rPr lang="zh-TW" altLang="en-US" dirty="0" smtClean="0"/>
              <a:t>美女</a:t>
            </a:r>
            <a:r>
              <a:rPr lang="zh-TW" altLang="en-US" dirty="0"/>
              <a:t>動保</a:t>
            </a:r>
            <a:r>
              <a:rPr lang="zh-TW" altLang="en-US" dirty="0" smtClean="0"/>
              <a:t>園長死諫</a:t>
            </a:r>
            <a:r>
              <a:rPr lang="en-US" altLang="zh-TW" dirty="0" smtClean="0"/>
              <a:t>”</a:t>
            </a:r>
          </a:p>
          <a:p>
            <a:pPr lvl="1"/>
            <a:endParaRPr lang="en-US" altLang="zh-TW" dirty="0" smtClean="0"/>
          </a:p>
          <a:p>
            <a:r>
              <a:rPr lang="zh-TW" altLang="en-US" dirty="0" smtClean="0"/>
              <a:t>共標註</a:t>
            </a:r>
            <a:r>
              <a:rPr lang="en-US" altLang="zh-TW" dirty="0" smtClean="0"/>
              <a:t>38</a:t>
            </a:r>
            <a:r>
              <a:rPr lang="zh-TW" altLang="en-US" dirty="0" smtClean="0"/>
              <a:t>個主題，總計</a:t>
            </a:r>
            <a:r>
              <a:rPr lang="en-US" altLang="zh-TW" dirty="0" smtClean="0"/>
              <a:t>4610</a:t>
            </a:r>
            <a:r>
              <a:rPr lang="zh-TW" altLang="en-US" dirty="0" smtClean="0"/>
              <a:t>篇文章</a:t>
            </a:r>
            <a:endParaRPr lang="en-US" altLang="zh-TW" dirty="0" smtClean="0"/>
          </a:p>
          <a:p>
            <a:r>
              <a:rPr lang="zh-TW" altLang="en-US" dirty="0" smtClean="0"/>
              <a:t>每個主題文章量不超過</a:t>
            </a:r>
            <a:r>
              <a:rPr lang="en-US" altLang="zh-TW" dirty="0" smtClean="0"/>
              <a:t>200</a:t>
            </a:r>
            <a:r>
              <a:rPr lang="zh-TW" altLang="en-US" dirty="0" smtClean="0"/>
              <a:t>，不少於</a:t>
            </a:r>
            <a:r>
              <a:rPr lang="en-US" altLang="zh-TW" dirty="0" smtClean="0"/>
              <a:t>25</a:t>
            </a:r>
          </a:p>
        </p:txBody>
      </p:sp>
    </p:spTree>
    <p:extLst>
      <p:ext uri="{BB962C8B-B14F-4D97-AF65-F5344CB8AC3E}">
        <p14:creationId xmlns:p14="http://schemas.microsoft.com/office/powerpoint/2010/main" val="1341763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Keywords of Topics for Labeled Data</a:t>
            </a:r>
            <a:endParaRPr lang="zh-TW" altLang="en-US" dirty="0"/>
          </a:p>
        </p:txBody>
      </p:sp>
      <p:sp>
        <p:nvSpPr>
          <p:cNvPr id="3" name="內容版面配置區 2"/>
          <p:cNvSpPr>
            <a:spLocks noGrp="1"/>
          </p:cNvSpPr>
          <p:nvPr>
            <p:ph idx="1"/>
          </p:nvPr>
        </p:nvSpPr>
        <p:spPr/>
        <p:txBody>
          <a:bodyPr/>
          <a:lstStyle/>
          <a:p>
            <a:r>
              <a:rPr lang="zh-TW" altLang="en-US" dirty="0"/>
              <a:t>軍冤</a:t>
            </a:r>
            <a:r>
              <a:rPr lang="en-US" altLang="zh-TW" dirty="0"/>
              <a:t>, </a:t>
            </a:r>
            <a:r>
              <a:rPr lang="zh-TW" altLang="en-US" dirty="0"/>
              <a:t>雞排</a:t>
            </a:r>
            <a:r>
              <a:rPr lang="en-US" altLang="zh-TW" dirty="0"/>
              <a:t>, </a:t>
            </a:r>
            <a:r>
              <a:rPr lang="zh-TW" altLang="en-US" dirty="0"/>
              <a:t>超商</a:t>
            </a:r>
            <a:r>
              <a:rPr lang="en-US" altLang="zh-TW" dirty="0"/>
              <a:t>, </a:t>
            </a:r>
            <a:r>
              <a:rPr lang="zh-TW" altLang="en-US" dirty="0"/>
              <a:t>薪水</a:t>
            </a:r>
            <a:r>
              <a:rPr lang="en-US" altLang="zh-TW" dirty="0"/>
              <a:t>, </a:t>
            </a:r>
            <a:r>
              <a:rPr lang="zh-TW" altLang="en-US" dirty="0"/>
              <a:t>鄭捷</a:t>
            </a:r>
            <a:r>
              <a:rPr lang="en-US" altLang="zh-TW" dirty="0"/>
              <a:t>, </a:t>
            </a:r>
            <a:r>
              <a:rPr lang="zh-TW" altLang="en-US" dirty="0"/>
              <a:t>警報</a:t>
            </a:r>
            <a:r>
              <a:rPr lang="en-US" altLang="zh-TW" dirty="0"/>
              <a:t>, </a:t>
            </a:r>
            <a:r>
              <a:rPr lang="zh-TW" altLang="en-US" dirty="0"/>
              <a:t>年紀</a:t>
            </a:r>
            <a:r>
              <a:rPr lang="en-US" altLang="zh-TW" dirty="0"/>
              <a:t>, </a:t>
            </a:r>
            <a:r>
              <a:rPr lang="zh-TW" altLang="en-US" dirty="0"/>
              <a:t>主播</a:t>
            </a:r>
            <a:r>
              <a:rPr lang="en-US" altLang="zh-TW" dirty="0"/>
              <a:t>, </a:t>
            </a:r>
            <a:r>
              <a:rPr lang="zh-TW" altLang="en-US" dirty="0"/>
              <a:t>塵爆</a:t>
            </a:r>
            <a:r>
              <a:rPr lang="en-US" altLang="zh-TW" dirty="0"/>
              <a:t>, </a:t>
            </a:r>
            <a:r>
              <a:rPr lang="zh-TW" altLang="en-US" dirty="0"/>
              <a:t>滅頂</a:t>
            </a:r>
            <a:r>
              <a:rPr lang="en-US" altLang="zh-TW" dirty="0"/>
              <a:t>, </a:t>
            </a:r>
            <a:r>
              <a:rPr lang="zh-TW" altLang="en-US" dirty="0"/>
              <a:t>肯亞</a:t>
            </a:r>
            <a:r>
              <a:rPr lang="en-US" altLang="zh-TW" dirty="0"/>
              <a:t>, </a:t>
            </a:r>
            <a:r>
              <a:rPr lang="en-US" altLang="zh-TW" dirty="0" smtClean="0"/>
              <a:t>ISIS,    </a:t>
            </a:r>
            <a:r>
              <a:rPr lang="zh-TW" altLang="en-US" dirty="0" smtClean="0"/>
              <a:t>伊</a:t>
            </a:r>
            <a:r>
              <a:rPr lang="zh-TW" altLang="en-US" dirty="0"/>
              <a:t>湄</a:t>
            </a:r>
            <a:r>
              <a:rPr lang="en-US" altLang="zh-TW" dirty="0"/>
              <a:t>, </a:t>
            </a:r>
            <a:r>
              <a:rPr lang="zh-TW" altLang="en-US" dirty="0" smtClean="0"/>
              <a:t>川普</a:t>
            </a:r>
            <a:endParaRPr lang="en-US" altLang="zh-TW" dirty="0"/>
          </a:p>
          <a:p>
            <a:endParaRPr lang="en-US" altLang="zh-TW" dirty="0" smtClean="0"/>
          </a:p>
          <a:p>
            <a:r>
              <a:rPr lang="zh-TW" altLang="en-US" dirty="0" smtClean="0"/>
              <a:t>炎</a:t>
            </a:r>
            <a:r>
              <a:rPr lang="zh-TW" altLang="en-US" dirty="0"/>
              <a:t>亞綸</a:t>
            </a:r>
            <a:r>
              <a:rPr lang="en-US" altLang="zh-TW" dirty="0"/>
              <a:t>, </a:t>
            </a:r>
            <a:r>
              <a:rPr lang="zh-TW" altLang="en-US" dirty="0"/>
              <a:t>福祿猴</a:t>
            </a:r>
            <a:r>
              <a:rPr lang="en-US" altLang="zh-TW" dirty="0"/>
              <a:t>, </a:t>
            </a:r>
            <a:r>
              <a:rPr lang="zh-TW" altLang="en-US" dirty="0"/>
              <a:t>八年級</a:t>
            </a:r>
            <a:r>
              <a:rPr lang="en-US" altLang="zh-TW" dirty="0"/>
              <a:t>, </a:t>
            </a:r>
            <a:r>
              <a:rPr lang="zh-TW" altLang="en-US" dirty="0"/>
              <a:t>應曉薇</a:t>
            </a:r>
            <a:r>
              <a:rPr lang="en-US" altLang="zh-TW" dirty="0"/>
              <a:t>, </a:t>
            </a:r>
            <a:r>
              <a:rPr lang="zh-TW" altLang="en-US" dirty="0"/>
              <a:t>謝金燕</a:t>
            </a:r>
            <a:r>
              <a:rPr lang="en-US" altLang="zh-TW" dirty="0"/>
              <a:t>, </a:t>
            </a:r>
            <a:r>
              <a:rPr lang="zh-TW" altLang="en-US" dirty="0" smtClean="0"/>
              <a:t>安樂死</a:t>
            </a:r>
            <a:r>
              <a:rPr lang="en-US" altLang="zh-TW" dirty="0"/>
              <a:t>, </a:t>
            </a:r>
            <a:r>
              <a:rPr lang="zh-TW" altLang="en-US" dirty="0"/>
              <a:t>巴拿馬</a:t>
            </a:r>
            <a:r>
              <a:rPr lang="en-US" altLang="zh-TW" dirty="0"/>
              <a:t>, </a:t>
            </a:r>
            <a:r>
              <a:rPr lang="zh-TW" altLang="en-US" dirty="0"/>
              <a:t>邊緣人</a:t>
            </a:r>
            <a:r>
              <a:rPr lang="en-US" altLang="zh-TW" dirty="0"/>
              <a:t>, </a:t>
            </a:r>
            <a:r>
              <a:rPr lang="zh-TW" altLang="en-US" dirty="0"/>
              <a:t>阿帕契</a:t>
            </a:r>
            <a:r>
              <a:rPr lang="en-US" altLang="zh-TW" dirty="0"/>
              <a:t>, </a:t>
            </a:r>
            <a:r>
              <a:rPr lang="zh-TW" altLang="en-US" dirty="0"/>
              <a:t>反服貿</a:t>
            </a:r>
            <a:r>
              <a:rPr lang="en-US" altLang="zh-TW" dirty="0"/>
              <a:t>, </a:t>
            </a:r>
            <a:r>
              <a:rPr lang="zh-TW" altLang="en-US" dirty="0"/>
              <a:t>國慶爺</a:t>
            </a:r>
            <a:r>
              <a:rPr lang="en-US" altLang="zh-TW" dirty="0"/>
              <a:t>, </a:t>
            </a:r>
            <a:r>
              <a:rPr lang="zh-TW" altLang="en-US" dirty="0"/>
              <a:t>大巨蛋</a:t>
            </a:r>
            <a:r>
              <a:rPr lang="en-US" altLang="zh-TW" dirty="0"/>
              <a:t>, </a:t>
            </a:r>
            <a:r>
              <a:rPr lang="zh-TW" altLang="en-US" dirty="0"/>
              <a:t>三姐弟</a:t>
            </a:r>
            <a:r>
              <a:rPr lang="en-US" altLang="zh-TW" dirty="0"/>
              <a:t>, </a:t>
            </a:r>
            <a:r>
              <a:rPr lang="zh-TW" altLang="en-US" dirty="0"/>
              <a:t>周子瑜</a:t>
            </a:r>
            <a:r>
              <a:rPr lang="en-US" altLang="zh-TW" dirty="0"/>
              <a:t>, </a:t>
            </a:r>
            <a:r>
              <a:rPr lang="zh-TW" altLang="en-US" dirty="0"/>
              <a:t>獵雷艦</a:t>
            </a:r>
            <a:r>
              <a:rPr lang="en-US" altLang="zh-TW" dirty="0"/>
              <a:t>, </a:t>
            </a:r>
            <a:r>
              <a:rPr lang="zh-TW" altLang="en-US" dirty="0"/>
              <a:t>李宗瑞</a:t>
            </a:r>
            <a:r>
              <a:rPr lang="en-US" altLang="zh-TW" dirty="0"/>
              <a:t>, 48</a:t>
            </a:r>
            <a:r>
              <a:rPr lang="zh-TW" altLang="en-US" dirty="0"/>
              <a:t>級</a:t>
            </a:r>
            <a:r>
              <a:rPr lang="zh-TW" altLang="en-US" dirty="0" smtClean="0"/>
              <a:t>分</a:t>
            </a:r>
            <a:endParaRPr lang="en-US" altLang="zh-TW" dirty="0" smtClean="0"/>
          </a:p>
          <a:p>
            <a:endParaRPr lang="en-US" altLang="zh-TW" dirty="0" smtClean="0"/>
          </a:p>
          <a:p>
            <a:r>
              <a:rPr lang="en-US" altLang="zh-TW" dirty="0" err="1" smtClean="0"/>
              <a:t>AlphaGo</a:t>
            </a:r>
            <a:r>
              <a:rPr lang="en-US" altLang="zh-TW" dirty="0"/>
              <a:t>, </a:t>
            </a:r>
            <a:r>
              <a:rPr lang="zh-TW" altLang="en-US" dirty="0"/>
              <a:t>乙武洋匡</a:t>
            </a:r>
            <a:r>
              <a:rPr lang="en-US" altLang="zh-TW" dirty="0"/>
              <a:t>, </a:t>
            </a:r>
            <a:r>
              <a:rPr lang="zh-TW" altLang="en-US" dirty="0"/>
              <a:t>違法搜索</a:t>
            </a:r>
            <a:r>
              <a:rPr lang="en-US" altLang="zh-TW" dirty="0"/>
              <a:t>, </a:t>
            </a:r>
            <a:r>
              <a:rPr lang="zh-TW" altLang="en-US" dirty="0"/>
              <a:t>一日雙塔</a:t>
            </a:r>
            <a:r>
              <a:rPr lang="en-US" altLang="zh-TW" dirty="0"/>
              <a:t>, </a:t>
            </a:r>
            <a:r>
              <a:rPr lang="zh-TW" altLang="en-US" dirty="0"/>
              <a:t>護照*貼紙</a:t>
            </a:r>
            <a:r>
              <a:rPr lang="en-US" altLang="zh-TW" dirty="0"/>
              <a:t>, </a:t>
            </a:r>
            <a:r>
              <a:rPr lang="zh-TW" altLang="en-US" dirty="0"/>
              <a:t>波多野結衣</a:t>
            </a:r>
            <a:r>
              <a:rPr lang="en-US" altLang="zh-TW" dirty="0"/>
              <a:t>, </a:t>
            </a:r>
            <a:endParaRPr lang="zh-TW" altLang="en-US" dirty="0"/>
          </a:p>
        </p:txBody>
      </p:sp>
    </p:spTree>
    <p:extLst>
      <p:ext uri="{BB962C8B-B14F-4D97-AF65-F5344CB8AC3E}">
        <p14:creationId xmlns:p14="http://schemas.microsoft.com/office/powerpoint/2010/main" val="2961433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using External Index</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Adjusted Rand </a:t>
            </a:r>
            <a:r>
              <a:rPr lang="en-US" altLang="zh-TW" dirty="0" smtClean="0"/>
              <a:t>index</a:t>
            </a:r>
          </a:p>
          <a:p>
            <a:pPr marL="457200" lvl="1" indent="0">
              <a:buNone/>
            </a:pPr>
            <a:r>
              <a:rPr lang="en-US" altLang="zh-TW" dirty="0"/>
              <a:t>measures the similarity of the two assignments, ignoring permutations and with chance normalization</a:t>
            </a:r>
          </a:p>
          <a:p>
            <a:r>
              <a:rPr lang="en-US" altLang="zh-TW" dirty="0"/>
              <a:t>Adjusted Mutual Information(AMI</a:t>
            </a:r>
            <a:r>
              <a:rPr lang="en-US" altLang="zh-TW" dirty="0" smtClean="0"/>
              <a:t>)</a:t>
            </a:r>
          </a:p>
          <a:p>
            <a:pPr marL="457200" lvl="1" indent="0">
              <a:buNone/>
            </a:pPr>
            <a:r>
              <a:rPr lang="en-US" altLang="zh-TW" dirty="0"/>
              <a:t>measures the agreement of the two assignments, ignoring </a:t>
            </a:r>
            <a:r>
              <a:rPr lang="en-US" altLang="zh-TW" dirty="0" smtClean="0"/>
              <a:t>permutations, and is with chance normalization</a:t>
            </a:r>
          </a:p>
          <a:p>
            <a:r>
              <a:rPr lang="en-US" altLang="zh-TW" dirty="0"/>
              <a:t>Homogeneity, completeness and </a:t>
            </a:r>
            <a:r>
              <a:rPr lang="en-US" altLang="zh-TW" dirty="0" smtClean="0"/>
              <a:t>V-measure</a:t>
            </a:r>
          </a:p>
          <a:p>
            <a:pPr lvl="1"/>
            <a:r>
              <a:rPr lang="en-US" altLang="zh-TW" dirty="0"/>
              <a:t>homogeneity: each cluster contains only members of a single class.</a:t>
            </a:r>
          </a:p>
          <a:p>
            <a:pPr lvl="1"/>
            <a:r>
              <a:rPr lang="en-US" altLang="zh-TW" dirty="0"/>
              <a:t>completeness: all members of a given class are assigned to the same cluster.</a:t>
            </a:r>
          </a:p>
          <a:p>
            <a:pPr lvl="1"/>
            <a:r>
              <a:rPr lang="en-US" altLang="zh-TW" dirty="0" smtClean="0"/>
              <a:t>V-measure: evaluate </a:t>
            </a:r>
            <a:r>
              <a:rPr lang="en-US" altLang="zh-TW" dirty="0"/>
              <a:t>the agreement of two independent assignments on the same dataset.</a:t>
            </a:r>
          </a:p>
          <a:p>
            <a:endParaRPr lang="en-US" altLang="zh-TW" dirty="0" smtClean="0"/>
          </a:p>
        </p:txBody>
      </p:sp>
    </p:spTree>
    <p:extLst>
      <p:ext uri="{BB962C8B-B14F-4D97-AF65-F5344CB8AC3E}">
        <p14:creationId xmlns:p14="http://schemas.microsoft.com/office/powerpoint/2010/main" val="2444501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using External Index</a:t>
            </a:r>
            <a:endParaRPr lang="zh-TW" altLang="en-US" dirty="0"/>
          </a:p>
        </p:txBody>
      </p:sp>
      <p:sp>
        <p:nvSpPr>
          <p:cNvPr id="3" name="內容版面配置區 2"/>
          <p:cNvSpPr>
            <a:spLocks noGrp="1"/>
          </p:cNvSpPr>
          <p:nvPr>
            <p:ph idx="1"/>
          </p:nvPr>
        </p:nvSpPr>
        <p:spPr/>
        <p:txBody>
          <a:bodyPr>
            <a:normAutofit/>
          </a:bodyPr>
          <a:lstStyle/>
          <a:p>
            <a:r>
              <a:rPr lang="zh-TW" altLang="en-US" dirty="0"/>
              <a:t>從每一種標記完的話題裡面，隨機</a:t>
            </a:r>
            <a:r>
              <a:rPr lang="zh-TW" altLang="en-US" dirty="0" smtClean="0"/>
              <a:t>挑選文章加入測試資料，最後的測試資料每一種話題至少都會有一篇文章，再以該資料分</a:t>
            </a:r>
            <a:r>
              <a:rPr lang="zh-TW" altLang="en-US" dirty="0"/>
              <a:t>群</a:t>
            </a:r>
            <a:r>
              <a:rPr lang="zh-TW" altLang="en-US" dirty="0" smtClean="0"/>
              <a:t>。</a:t>
            </a:r>
            <a:endParaRPr lang="en-US" altLang="zh-TW" dirty="0" smtClean="0"/>
          </a:p>
          <a:p>
            <a:endParaRPr lang="en-US" altLang="zh-TW" dirty="0" smtClean="0"/>
          </a:p>
          <a:p>
            <a:r>
              <a:rPr lang="zh-TW" altLang="en-US" dirty="0" smtClean="0"/>
              <a:t>重複隨機挑選測試資料若干次觀察分群各指標平均、極值來評估實驗的結果</a:t>
            </a:r>
            <a:endParaRPr lang="en-US" altLang="zh-TW" dirty="0"/>
          </a:p>
          <a:p>
            <a:endParaRPr lang="en-US" altLang="zh-TW" dirty="0" smtClean="0"/>
          </a:p>
        </p:txBody>
      </p:sp>
    </p:spTree>
    <p:extLst>
      <p:ext uri="{BB962C8B-B14F-4D97-AF65-F5344CB8AC3E}">
        <p14:creationId xmlns:p14="http://schemas.microsoft.com/office/powerpoint/2010/main" val="1157610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a:t>
            </a:r>
            <a:r>
              <a:rPr lang="en-US" altLang="zh-TW" dirty="0" smtClean="0"/>
              <a:t>Evaluation</a:t>
            </a:r>
            <a:endParaRPr lang="zh-TW" altLang="en-US" dirty="0"/>
          </a:p>
        </p:txBody>
      </p:sp>
      <p:graphicFrame>
        <p:nvGraphicFramePr>
          <p:cNvPr id="8" name="內容版面配置區 7"/>
          <p:cNvGraphicFramePr>
            <a:graphicFrameLocks noGrp="1"/>
          </p:cNvGraphicFramePr>
          <p:nvPr>
            <p:ph idx="1"/>
            <p:extLst>
              <p:ext uri="{D42A27DB-BD31-4B8C-83A1-F6EECF244321}">
                <p14:modId xmlns:p14="http://schemas.microsoft.com/office/powerpoint/2010/main" val="26902257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74424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 Extraction Experiment</a:t>
            </a:r>
            <a:endParaRPr lang="zh-TW" altLang="en-US" dirty="0"/>
          </a:p>
        </p:txBody>
      </p:sp>
      <p:sp>
        <p:nvSpPr>
          <p:cNvPr id="3" name="內容版面配置區 2"/>
          <p:cNvSpPr>
            <a:spLocks noGrp="1"/>
          </p:cNvSpPr>
          <p:nvPr>
            <p:ph idx="1"/>
          </p:nvPr>
        </p:nvSpPr>
        <p:spPr/>
        <p:txBody>
          <a:bodyPr/>
          <a:lstStyle/>
          <a:p>
            <a:r>
              <a:rPr lang="zh-TW" altLang="en-US" dirty="0" smtClean="0"/>
              <a:t>比較</a:t>
            </a:r>
            <a:r>
              <a:rPr lang="en-US" altLang="zh-TW" dirty="0" smtClean="0"/>
              <a:t>LDA</a:t>
            </a:r>
            <a:r>
              <a:rPr lang="zh-TW" altLang="en-US" dirty="0" smtClean="0"/>
              <a:t>以及</a:t>
            </a:r>
            <a:r>
              <a:rPr lang="en-US" altLang="zh-TW" dirty="0" smtClean="0"/>
              <a:t>TFIDF</a:t>
            </a:r>
            <a:r>
              <a:rPr lang="zh-TW" altLang="en-US" dirty="0" smtClean="0"/>
              <a:t> </a:t>
            </a:r>
            <a:r>
              <a:rPr lang="en-US" altLang="zh-TW" dirty="0" smtClean="0"/>
              <a:t>based</a:t>
            </a:r>
            <a:r>
              <a:rPr lang="zh-TW" altLang="en-US" dirty="0" smtClean="0"/>
              <a:t>的關鍵字擷取方法</a:t>
            </a:r>
            <a:endParaRPr lang="en-US" altLang="zh-TW" dirty="0" smtClean="0"/>
          </a:p>
          <a:p>
            <a:r>
              <a:rPr lang="zh-TW" altLang="en-US" dirty="0" smtClean="0"/>
              <a:t>比較取前</a:t>
            </a:r>
            <a:r>
              <a:rPr lang="en-US" altLang="zh-TW" dirty="0" smtClean="0"/>
              <a:t>5, 10, 15</a:t>
            </a:r>
            <a:r>
              <a:rPr lang="zh-TW" altLang="en-US" dirty="0" smtClean="0"/>
              <a:t>個關鍵字作為特徵的效果</a:t>
            </a:r>
            <a:endParaRPr lang="en-US" altLang="zh-TW" dirty="0" smtClean="0"/>
          </a:p>
        </p:txBody>
      </p:sp>
    </p:spTree>
    <p:extLst>
      <p:ext uri="{BB962C8B-B14F-4D97-AF65-F5344CB8AC3E}">
        <p14:creationId xmlns:p14="http://schemas.microsoft.com/office/powerpoint/2010/main" val="1561290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本次主要進展</a:t>
            </a:r>
            <a:r>
              <a:rPr lang="en-US" altLang="zh-TW" dirty="0"/>
              <a:t>: </a:t>
            </a:r>
            <a:r>
              <a:rPr lang="zh-TW" altLang="en-US" dirty="0"/>
              <a:t>方法</a:t>
            </a:r>
            <a:r>
              <a:rPr lang="en-US" altLang="zh-TW" dirty="0"/>
              <a:t>, </a:t>
            </a:r>
            <a:r>
              <a:rPr lang="zh-TW" altLang="en-US" dirty="0"/>
              <a:t>實驗</a:t>
            </a:r>
            <a:r>
              <a:rPr lang="en-US" altLang="zh-TW" dirty="0"/>
              <a:t>, </a:t>
            </a:r>
            <a:r>
              <a:rPr lang="zh-TW" altLang="en-US" dirty="0"/>
              <a:t>結果分析</a:t>
            </a:r>
          </a:p>
        </p:txBody>
      </p:sp>
      <p:sp>
        <p:nvSpPr>
          <p:cNvPr id="3" name="內容版面配置區 2"/>
          <p:cNvSpPr>
            <a:spLocks noGrp="1"/>
          </p:cNvSpPr>
          <p:nvPr>
            <p:ph idx="1"/>
          </p:nvPr>
        </p:nvSpPr>
        <p:spPr/>
        <p:txBody>
          <a:bodyPr/>
          <a:lstStyle/>
          <a:p>
            <a:r>
              <a:rPr lang="zh-TW" altLang="en-US" dirty="0" smtClean="0"/>
              <a:t>新增了以</a:t>
            </a:r>
            <a:r>
              <a:rPr lang="en-US" altLang="zh-TW" dirty="0" err="1" smtClean="0"/>
              <a:t>tf</a:t>
            </a:r>
            <a:r>
              <a:rPr lang="zh-TW" altLang="en-US" dirty="0" smtClean="0"/>
              <a:t> </a:t>
            </a:r>
            <a:r>
              <a:rPr lang="en-US" altLang="zh-TW" dirty="0" smtClean="0"/>
              <a:t>vector</a:t>
            </a:r>
            <a:r>
              <a:rPr lang="zh-TW" altLang="en-US" dirty="0" smtClean="0"/>
              <a:t>計算相似度以及</a:t>
            </a:r>
            <a:r>
              <a:rPr lang="en-US" altLang="zh-TW" dirty="0" err="1" smtClean="0"/>
              <a:t>tf-idf</a:t>
            </a:r>
            <a:r>
              <a:rPr lang="en-US" altLang="zh-TW" dirty="0" smtClean="0"/>
              <a:t> vector</a:t>
            </a:r>
            <a:r>
              <a:rPr lang="zh-TW" altLang="en-US" dirty="0" smtClean="0"/>
              <a:t>計算相似度的對照組</a:t>
            </a:r>
            <a:endParaRPr lang="en-US" altLang="zh-TW" dirty="0" smtClean="0"/>
          </a:p>
          <a:p>
            <a:r>
              <a:rPr lang="zh-TW" altLang="en-US" dirty="0" smtClean="0"/>
              <a:t>比較不同</a:t>
            </a:r>
            <a:r>
              <a:rPr lang="en-US" altLang="zh-TW" dirty="0" smtClean="0"/>
              <a:t>keyword extraction</a:t>
            </a:r>
            <a:r>
              <a:rPr lang="zh-TW" altLang="en-US" dirty="0" smtClean="0"/>
              <a:t>方法的效果</a:t>
            </a:r>
            <a:endParaRPr lang="zh-TW" altLang="en-US" dirty="0"/>
          </a:p>
        </p:txBody>
      </p:sp>
    </p:spTree>
    <p:extLst>
      <p:ext uri="{BB962C8B-B14F-4D97-AF65-F5344CB8AC3E}">
        <p14:creationId xmlns:p14="http://schemas.microsoft.com/office/powerpoint/2010/main" val="3599592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 Extraction Experiment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7014606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2857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 Topic Detection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以各方法所偵測到某一日期的前五大主題，去比對各大新聞頭條或</a:t>
            </a:r>
            <a:r>
              <a:rPr lang="zh-TW" altLang="en-US" dirty="0"/>
              <a:t>是</a:t>
            </a:r>
            <a:r>
              <a:rPr lang="zh-TW" altLang="en-US" dirty="0" smtClean="0"/>
              <a:t>人工挑選的熱門主題</a:t>
            </a:r>
            <a:r>
              <a:rPr lang="en-US" altLang="zh-TW" dirty="0" smtClean="0"/>
              <a:t>(</a:t>
            </a:r>
            <a:r>
              <a:rPr lang="zh-TW" altLang="en-US" dirty="0" smtClean="0"/>
              <a:t>如</a:t>
            </a:r>
            <a:r>
              <a:rPr lang="en-US" altLang="zh-TW" dirty="0" err="1" smtClean="0"/>
              <a:t>DailyView</a:t>
            </a:r>
            <a:r>
              <a:rPr lang="en-US" altLang="zh-TW" dirty="0" smtClean="0"/>
              <a:t>, JPTT</a:t>
            </a:r>
            <a:r>
              <a:rPr lang="zh-TW" altLang="en-US" dirty="0" smtClean="0"/>
              <a:t>熱門話題</a:t>
            </a:r>
            <a:r>
              <a:rPr lang="en-US" altLang="zh-TW" dirty="0" smtClean="0"/>
              <a:t>)</a:t>
            </a:r>
          </a:p>
        </p:txBody>
      </p:sp>
    </p:spTree>
    <p:extLst>
      <p:ext uri="{BB962C8B-B14F-4D97-AF65-F5344CB8AC3E}">
        <p14:creationId xmlns:p14="http://schemas.microsoft.com/office/powerpoint/2010/main" val="3283544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Word2Vector Training data Period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目前</a:t>
            </a:r>
            <a:r>
              <a:rPr lang="en-US" altLang="zh-TW" dirty="0" smtClean="0"/>
              <a:t>word2vec model</a:t>
            </a:r>
            <a:r>
              <a:rPr lang="zh-TW" altLang="en-US" dirty="0" smtClean="0"/>
              <a:t>是以過往的大量資料訓練的，系統對於新詞處理上會有一些限制，也許能以欲分群資料</a:t>
            </a:r>
            <a:r>
              <a:rPr lang="en-US" altLang="zh-TW" dirty="0" smtClean="0"/>
              <a:t>(</a:t>
            </a:r>
            <a:r>
              <a:rPr lang="zh-TW" altLang="en-US" dirty="0" smtClean="0"/>
              <a:t>一天的資料量</a:t>
            </a:r>
            <a:r>
              <a:rPr lang="en-US" altLang="zh-TW" dirty="0" smtClean="0"/>
              <a:t>)</a:t>
            </a:r>
            <a:r>
              <a:rPr lang="zh-TW" altLang="en-US" dirty="0" smtClean="0"/>
              <a:t>來訓練</a:t>
            </a:r>
            <a:r>
              <a:rPr lang="en-US" altLang="zh-TW" dirty="0" smtClean="0"/>
              <a:t>model</a:t>
            </a:r>
            <a:r>
              <a:rPr lang="zh-TW" altLang="en-US" dirty="0" smtClean="0"/>
              <a:t>，並比較效果差異</a:t>
            </a:r>
            <a:endParaRPr lang="en-US" altLang="zh-TW" dirty="0" smtClean="0"/>
          </a:p>
          <a:p>
            <a:r>
              <a:rPr lang="zh-TW" altLang="en-US" dirty="0" smtClean="0"/>
              <a:t>可能性一</a:t>
            </a:r>
            <a:r>
              <a:rPr lang="en-US" altLang="zh-TW" dirty="0" smtClean="0"/>
              <a:t>:</a:t>
            </a:r>
            <a:r>
              <a:rPr lang="zh-TW" altLang="en-US" dirty="0" smtClean="0"/>
              <a:t>因為資料範圍變少，各詞彙差異度變大，有助於分群</a:t>
            </a:r>
            <a:endParaRPr lang="en-US" altLang="zh-TW" dirty="0" smtClean="0"/>
          </a:p>
          <a:p>
            <a:r>
              <a:rPr lang="zh-TW" altLang="en-US" dirty="0" smtClean="0"/>
              <a:t>可能性二</a:t>
            </a:r>
            <a:r>
              <a:rPr lang="en-US" altLang="zh-TW" dirty="0" smtClean="0"/>
              <a:t>:</a:t>
            </a:r>
            <a:r>
              <a:rPr lang="zh-TW" altLang="en-US" dirty="0" smtClean="0"/>
              <a:t>訓練資料不足，即使較無新詞問題分群效果也不佳</a:t>
            </a:r>
            <a:endParaRPr lang="zh-TW" altLang="en-US" dirty="0"/>
          </a:p>
        </p:txBody>
      </p:sp>
    </p:spTree>
    <p:extLst>
      <p:ext uri="{BB962C8B-B14F-4D97-AF65-F5344CB8AC3E}">
        <p14:creationId xmlns:p14="http://schemas.microsoft.com/office/powerpoint/2010/main" val="4258296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Q&amp;A</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9219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遭遇問題</a:t>
            </a:r>
            <a:r>
              <a:rPr lang="en-US" altLang="zh-TW" dirty="0"/>
              <a:t>, </a:t>
            </a:r>
            <a:r>
              <a:rPr lang="zh-TW" altLang="en-US" dirty="0"/>
              <a:t>及可能解決方向</a:t>
            </a:r>
          </a:p>
        </p:txBody>
      </p:sp>
      <p:sp>
        <p:nvSpPr>
          <p:cNvPr id="3" name="內容版面配置區 2"/>
          <p:cNvSpPr>
            <a:spLocks noGrp="1"/>
          </p:cNvSpPr>
          <p:nvPr>
            <p:ph idx="1"/>
          </p:nvPr>
        </p:nvSpPr>
        <p:spPr/>
        <p:txBody>
          <a:bodyPr/>
          <a:lstStyle/>
          <a:p>
            <a:r>
              <a:rPr lang="zh-TW" altLang="en-US" dirty="0" smtClean="0"/>
              <a:t>若不考慮以文章標題作為特徵的話，單純以文章斷詞後各</a:t>
            </a:r>
            <a:r>
              <a:rPr lang="en-US" altLang="zh-TW" dirty="0" smtClean="0"/>
              <a:t>vector</a:t>
            </a:r>
            <a:r>
              <a:rPr lang="zh-TW" altLang="en-US" dirty="0" smtClean="0"/>
              <a:t>平均表現會贏單純以</a:t>
            </a:r>
            <a:r>
              <a:rPr lang="en-US" altLang="zh-TW" dirty="0" err="1" smtClean="0"/>
              <a:t>tf</a:t>
            </a:r>
            <a:r>
              <a:rPr lang="zh-TW" altLang="en-US" dirty="0" smtClean="0"/>
              <a:t>計算相似度的方法要好，由此可知套用</a:t>
            </a:r>
            <a:r>
              <a:rPr lang="en-US" altLang="zh-TW" dirty="0" smtClean="0"/>
              <a:t>word2vec</a:t>
            </a:r>
            <a:r>
              <a:rPr lang="zh-TW" altLang="en-US" dirty="0" smtClean="0"/>
              <a:t>有助於分群，但目前純以內容擷取特徵的方法表現都比</a:t>
            </a:r>
            <a:r>
              <a:rPr lang="en-US" altLang="zh-TW" dirty="0" err="1" smtClean="0"/>
              <a:t>tf-idf</a:t>
            </a:r>
            <a:r>
              <a:rPr lang="zh-TW" altLang="en-US" dirty="0" smtClean="0"/>
              <a:t>計算相似度方法還要來的差。</a:t>
            </a:r>
            <a:endParaRPr lang="en-US" altLang="zh-TW" dirty="0" smtClean="0"/>
          </a:p>
          <a:p>
            <a:r>
              <a:rPr lang="zh-TW" altLang="en-US" dirty="0" smtClean="0"/>
              <a:t>雖然標題搭配內容關鍵字作為特徵效果會比</a:t>
            </a:r>
            <a:r>
              <a:rPr lang="en-US" altLang="zh-TW" dirty="0" err="1" smtClean="0"/>
              <a:t>tfidf</a:t>
            </a:r>
            <a:r>
              <a:rPr lang="zh-TW" altLang="en-US" dirty="0" smtClean="0"/>
              <a:t>還要來的好，但是由於</a:t>
            </a:r>
            <a:r>
              <a:rPr lang="en-US" altLang="zh-TW" dirty="0" err="1" smtClean="0"/>
              <a:t>tfidf</a:t>
            </a:r>
            <a:r>
              <a:rPr lang="zh-TW" altLang="en-US" dirty="0" smtClean="0"/>
              <a:t>沒有特別考量標題這個特徵，所以感覺無從比較</a:t>
            </a:r>
            <a:r>
              <a:rPr lang="en-US" altLang="zh-TW" dirty="0" smtClean="0"/>
              <a:t>…</a:t>
            </a:r>
          </a:p>
        </p:txBody>
      </p:sp>
    </p:spTree>
    <p:extLst>
      <p:ext uri="{BB962C8B-B14F-4D97-AF65-F5344CB8AC3E}">
        <p14:creationId xmlns:p14="http://schemas.microsoft.com/office/powerpoint/2010/main" val="246671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下次須追蹤</a:t>
            </a:r>
            <a:r>
              <a:rPr lang="zh-TW" altLang="en-US" dirty="0" smtClean="0"/>
              <a:t>事項</a:t>
            </a:r>
            <a:endParaRPr lang="zh-TW" altLang="en-US" dirty="0"/>
          </a:p>
        </p:txBody>
      </p:sp>
      <p:sp>
        <p:nvSpPr>
          <p:cNvPr id="3" name="內容版面配置區 2"/>
          <p:cNvSpPr>
            <a:spLocks noGrp="1"/>
          </p:cNvSpPr>
          <p:nvPr>
            <p:ph idx="1"/>
          </p:nvPr>
        </p:nvSpPr>
        <p:spPr/>
        <p:txBody>
          <a:bodyPr/>
          <a:lstStyle/>
          <a:p>
            <a:r>
              <a:rPr lang="zh-TW" altLang="en-US" dirty="0" smtClean="0"/>
              <a:t>剩餘實驗須趕快完成</a:t>
            </a:r>
            <a:endParaRPr lang="zh-TW" altLang="en-US" dirty="0"/>
          </a:p>
        </p:txBody>
      </p:sp>
    </p:spTree>
    <p:extLst>
      <p:ext uri="{BB962C8B-B14F-4D97-AF65-F5344CB8AC3E}">
        <p14:creationId xmlns:p14="http://schemas.microsoft.com/office/powerpoint/2010/main" val="325041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Idea</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r>
            <a:br>
              <a:rPr lang="en-US" altLang="zh-TW" dirty="0" smtClean="0"/>
            </a:br>
            <a:r>
              <a:rPr lang="en-US" altLang="zh-TW" dirty="0" smtClean="0"/>
              <a:t>PTT</a:t>
            </a:r>
            <a:r>
              <a:rPr lang="zh-TW" altLang="en-US" dirty="0"/>
              <a:t>討論區上每一天都能夠</a:t>
            </a:r>
            <a:r>
              <a:rPr lang="zh-TW" altLang="en-US" dirty="0" smtClean="0"/>
              <a:t>產出相當多的</a:t>
            </a:r>
            <a:r>
              <a:rPr lang="zh-TW" altLang="en-US" dirty="0"/>
              <a:t>文章</a:t>
            </a:r>
            <a:r>
              <a:rPr lang="zh-TW" altLang="en-US" dirty="0" smtClean="0"/>
              <a:t>，如果我們能夠有辦法偵測自動偵測熱門主題的話，就能觀察主題消長的狀況進而觀察整個討論區的話題趨勢與當今社會之間的關係</a:t>
            </a:r>
            <a:endParaRPr lang="en-US" altLang="zh-TW" dirty="0" smtClean="0"/>
          </a:p>
        </p:txBody>
      </p:sp>
    </p:spTree>
    <p:extLst>
      <p:ext uri="{BB962C8B-B14F-4D97-AF65-F5344CB8AC3E}">
        <p14:creationId xmlns:p14="http://schemas.microsoft.com/office/powerpoint/2010/main" val="3109124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Definition</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Input : </a:t>
            </a:r>
            <a:r>
              <a:rPr lang="zh-TW" altLang="en-US" dirty="0" smtClean="0"/>
              <a:t>一段時間內的所有討論區文章</a:t>
            </a:r>
            <a:endParaRPr lang="en-US" altLang="zh-TW" dirty="0" smtClean="0"/>
          </a:p>
          <a:p>
            <a:pPr marL="0" indent="0">
              <a:buNone/>
            </a:pPr>
            <a:r>
              <a:rPr lang="en-US" altLang="zh-TW" dirty="0" smtClean="0"/>
              <a:t>Output :</a:t>
            </a:r>
            <a:r>
              <a:rPr lang="zh-TW" altLang="en-US" dirty="0" smtClean="0"/>
              <a:t>  討論區的主題清單及其熱度</a:t>
            </a:r>
            <a:endParaRPr lang="zh-TW" altLang="en-US" dirty="0"/>
          </a:p>
        </p:txBody>
      </p:sp>
    </p:spTree>
    <p:extLst>
      <p:ext uri="{BB962C8B-B14F-4D97-AF65-F5344CB8AC3E}">
        <p14:creationId xmlns:p14="http://schemas.microsoft.com/office/powerpoint/2010/main" val="3222813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31784"/>
            <a:ext cx="10515600" cy="2139019"/>
          </a:xfrm>
        </p:spPr>
      </p:pic>
    </p:spTree>
    <p:extLst>
      <p:ext uri="{BB962C8B-B14F-4D97-AF65-F5344CB8AC3E}">
        <p14:creationId xmlns:p14="http://schemas.microsoft.com/office/powerpoint/2010/main" val="919189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Set</a:t>
            </a:r>
            <a:endParaRPr lang="zh-TW" altLang="en-US" dirty="0"/>
          </a:p>
        </p:txBody>
      </p:sp>
      <p:sp>
        <p:nvSpPr>
          <p:cNvPr id="3" name="內容版面配置區 2"/>
          <p:cNvSpPr>
            <a:spLocks noGrp="1"/>
          </p:cNvSpPr>
          <p:nvPr>
            <p:ph idx="1"/>
          </p:nvPr>
        </p:nvSpPr>
        <p:spPr/>
        <p:txBody>
          <a:bodyPr/>
          <a:lstStyle/>
          <a:p>
            <a:r>
              <a:rPr lang="en-US" altLang="zh-TW" dirty="0" smtClean="0"/>
              <a:t>PTT</a:t>
            </a:r>
            <a:r>
              <a:rPr lang="zh-TW" altLang="en-US" dirty="0" smtClean="0"/>
              <a:t> </a:t>
            </a:r>
            <a:r>
              <a:rPr lang="en-US" altLang="zh-TW" dirty="0" smtClean="0"/>
              <a:t>Gossiping</a:t>
            </a:r>
          </a:p>
          <a:p>
            <a:r>
              <a:rPr lang="en-US" altLang="zh-TW" dirty="0" smtClean="0"/>
              <a:t>2014/04/04</a:t>
            </a:r>
            <a:r>
              <a:rPr lang="zh-TW" altLang="en-US" dirty="0" smtClean="0"/>
              <a:t> </a:t>
            </a:r>
            <a:r>
              <a:rPr lang="en-US" altLang="zh-TW" dirty="0" smtClean="0"/>
              <a:t>~</a:t>
            </a:r>
            <a:r>
              <a:rPr lang="zh-TW" altLang="en-US" dirty="0" smtClean="0"/>
              <a:t> </a:t>
            </a:r>
            <a:r>
              <a:rPr lang="en-US" altLang="zh-TW" dirty="0" smtClean="0"/>
              <a:t>2016/05/10</a:t>
            </a:r>
            <a:endParaRPr lang="en-US" altLang="zh-TW" dirty="0"/>
          </a:p>
          <a:p>
            <a:r>
              <a:rPr lang="en-US" altLang="zh-TW" dirty="0" smtClean="0"/>
              <a:t>about 820,000 articles</a:t>
            </a:r>
            <a:endParaRPr lang="zh-TW" altLang="en-US" dirty="0" smtClean="0"/>
          </a:p>
          <a:p>
            <a:endParaRPr lang="zh-TW" altLang="en-US" dirty="0"/>
          </a:p>
        </p:txBody>
      </p:sp>
    </p:spTree>
    <p:extLst>
      <p:ext uri="{BB962C8B-B14F-4D97-AF65-F5344CB8AC3E}">
        <p14:creationId xmlns:p14="http://schemas.microsoft.com/office/powerpoint/2010/main" val="1586791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4397</TotalTime>
  <Words>1134</Words>
  <Application>Microsoft Office PowerPoint</Application>
  <PresentationFormat>寬螢幕</PresentationFormat>
  <Paragraphs>136</Paragraphs>
  <Slides>33</Slides>
  <Notes>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33</vt:i4>
      </vt:variant>
    </vt:vector>
  </HeadingPairs>
  <TitlesOfParts>
    <vt:vector size="38" baseType="lpstr">
      <vt:lpstr>新細明體</vt:lpstr>
      <vt:lpstr>Arial</vt:lpstr>
      <vt:lpstr>Calibri</vt:lpstr>
      <vt:lpstr>Calibri Light</vt:lpstr>
      <vt:lpstr>Office 佈景主題</vt:lpstr>
      <vt:lpstr>Popular Topic Detection based on  Vector Representation of Words</vt:lpstr>
      <vt:lpstr>上次建議修正或追蹤事項的處理情形</vt:lpstr>
      <vt:lpstr>本次主要進展: 方法, 實驗, 結果分析</vt:lpstr>
      <vt:lpstr>遭遇問題, 及可能解決方向</vt:lpstr>
      <vt:lpstr>下次須追蹤事項</vt:lpstr>
      <vt:lpstr>Idea</vt:lpstr>
      <vt:lpstr>Definition</vt:lpstr>
      <vt:lpstr>Architecture</vt:lpstr>
      <vt:lpstr>Data Set</vt:lpstr>
      <vt:lpstr>Training Part</vt:lpstr>
      <vt:lpstr>Training Data Preprocessing</vt:lpstr>
      <vt:lpstr>Word2Vec Model Training</vt:lpstr>
      <vt:lpstr>Clustering Part</vt:lpstr>
      <vt:lpstr>Feature Selection</vt:lpstr>
      <vt:lpstr>Vector Representations</vt:lpstr>
      <vt:lpstr>Clustering</vt:lpstr>
      <vt:lpstr>Clustering – method 1</vt:lpstr>
      <vt:lpstr>Clustering – method 2</vt:lpstr>
      <vt:lpstr>Clustering – method 3</vt:lpstr>
      <vt:lpstr>Clustering – method 4</vt:lpstr>
      <vt:lpstr>Hotness Computing</vt:lpstr>
      <vt:lpstr>Experiment Part</vt:lpstr>
      <vt:lpstr>Clustering Evaluation</vt:lpstr>
      <vt:lpstr>Clustering Evaluation – Labeled Data</vt:lpstr>
      <vt:lpstr>Keywords of Topics for Labeled Data</vt:lpstr>
      <vt:lpstr>Clustering Evaluation – using External Index</vt:lpstr>
      <vt:lpstr>Clustering Evaluation – using External Index</vt:lpstr>
      <vt:lpstr>Clustering Evaluation</vt:lpstr>
      <vt:lpstr>Keyword Extraction Experiment</vt:lpstr>
      <vt:lpstr>Keyword Extraction Experiment</vt:lpstr>
      <vt:lpstr>Hot Topic Detection Experiment</vt:lpstr>
      <vt:lpstr>Word2Vector Training data Period Experiment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Topic Prediction</dc:title>
  <dc:creator>謝宗廷</dc:creator>
  <cp:lastModifiedBy>ZhongTing</cp:lastModifiedBy>
  <cp:revision>112</cp:revision>
  <dcterms:created xsi:type="dcterms:W3CDTF">2015-12-27T16:09:35Z</dcterms:created>
  <dcterms:modified xsi:type="dcterms:W3CDTF">2016-06-15T18:09:14Z</dcterms:modified>
</cp:coreProperties>
</file>