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8"/>
  </p:notesMasterIdLst>
  <p:sldIdLst>
    <p:sldId id="256" r:id="rId2"/>
    <p:sldId id="257" r:id="rId3"/>
    <p:sldId id="258" r:id="rId4"/>
    <p:sldId id="259" r:id="rId5"/>
    <p:sldId id="308" r:id="rId6"/>
    <p:sldId id="313" r:id="rId7"/>
    <p:sldId id="309" r:id="rId8"/>
    <p:sldId id="310" r:id="rId9"/>
    <p:sldId id="283" r:id="rId10"/>
    <p:sldId id="311" r:id="rId11"/>
    <p:sldId id="312" r:id="rId12"/>
    <p:sldId id="314" r:id="rId13"/>
    <p:sldId id="315" r:id="rId14"/>
    <p:sldId id="317" r:id="rId15"/>
    <p:sldId id="318" r:id="rId16"/>
    <p:sldId id="319" r:id="rId17"/>
    <p:sldId id="316" r:id="rId18"/>
    <p:sldId id="292" r:id="rId19"/>
    <p:sldId id="294" r:id="rId20"/>
    <p:sldId id="295" r:id="rId21"/>
    <p:sldId id="288" r:id="rId22"/>
    <p:sldId id="297" r:id="rId23"/>
    <p:sldId id="293" r:id="rId24"/>
    <p:sldId id="296" r:id="rId25"/>
    <p:sldId id="299" r:id="rId26"/>
    <p:sldId id="298" r:id="rId27"/>
    <p:sldId id="300" r:id="rId28"/>
    <p:sldId id="301" r:id="rId29"/>
    <p:sldId id="306" r:id="rId30"/>
    <p:sldId id="302" r:id="rId31"/>
    <p:sldId id="303" r:id="rId32"/>
    <p:sldId id="307" r:id="rId33"/>
    <p:sldId id="304" r:id="rId34"/>
    <p:sldId id="305" r:id="rId35"/>
    <p:sldId id="287" r:id="rId36"/>
    <p:sldId id="285"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73276" autoAdjust="0"/>
  </p:normalViewPr>
  <p:slideViewPr>
    <p:cSldViewPr snapToGrid="0">
      <p:cViewPr varScale="1">
        <p:scale>
          <a:sx n="68" d="100"/>
          <a:sy n="68" d="100"/>
        </p:scale>
        <p:origin x="7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experi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'algorithm2  100 sampling'!$B$1</c:f>
              <c:strCache>
                <c:ptCount val="1"/>
                <c:pt idx="0">
                  <c:v>completeness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sampling'!$B$2:$B$16</c:f>
              <c:numCache>
                <c:formatCode>General</c:formatCode>
                <c:ptCount val="15"/>
                <c:pt idx="0">
                  <c:v>0.93</c:v>
                </c:pt>
                <c:pt idx="1">
                  <c:v>0.93</c:v>
                </c:pt>
                <c:pt idx="2">
                  <c:v>0.93</c:v>
                </c:pt>
                <c:pt idx="3">
                  <c:v>0.93</c:v>
                </c:pt>
                <c:pt idx="4">
                  <c:v>0.92</c:v>
                </c:pt>
                <c:pt idx="5">
                  <c:v>0.91</c:v>
                </c:pt>
                <c:pt idx="6">
                  <c:v>0.91</c:v>
                </c:pt>
                <c:pt idx="7">
                  <c:v>0.9</c:v>
                </c:pt>
                <c:pt idx="8">
                  <c:v>0.89</c:v>
                </c:pt>
                <c:pt idx="9">
                  <c:v>0.87</c:v>
                </c:pt>
                <c:pt idx="10">
                  <c:v>0.86</c:v>
                </c:pt>
                <c:pt idx="11">
                  <c:v>0.85</c:v>
                </c:pt>
                <c:pt idx="12">
                  <c:v>0.83</c:v>
                </c:pt>
                <c:pt idx="13">
                  <c:v>0.81</c:v>
                </c:pt>
                <c:pt idx="14">
                  <c:v>0.79</c:v>
                </c:pt>
              </c:numCache>
            </c:numRef>
          </c:val>
          <c:smooth val="0"/>
          <c:extLst xmlns:c16r2="http://schemas.microsoft.com/office/drawing/2015/06/chart">
            <c:ext xmlns:c16="http://schemas.microsoft.com/office/drawing/2014/chart" uri="{C3380CC4-5D6E-409C-BE32-E72D297353CC}">
              <c16:uniqueId val="{00000000-38E7-4F80-8616-4EAE8C5C3702}"/>
            </c:ext>
          </c:extLst>
        </c:ser>
        <c:ser>
          <c:idx val="1"/>
          <c:order val="1"/>
          <c:tx>
            <c:strRef>
              <c:f>'algorithm2  100 sampling'!$C$1</c:f>
              <c:strCache>
                <c:ptCount val="1"/>
                <c:pt idx="0">
                  <c:v>homogeneity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sampling'!$C$2:$C$16</c:f>
              <c:numCache>
                <c:formatCode>General</c:formatCode>
                <c:ptCount val="15"/>
                <c:pt idx="0">
                  <c:v>0.88</c:v>
                </c:pt>
                <c:pt idx="1">
                  <c:v>0.9</c:v>
                </c:pt>
                <c:pt idx="2">
                  <c:v>0.9</c:v>
                </c:pt>
                <c:pt idx="3">
                  <c:v>0.92</c:v>
                </c:pt>
                <c:pt idx="4">
                  <c:v>0.93</c:v>
                </c:pt>
                <c:pt idx="5">
                  <c:v>0.94</c:v>
                </c:pt>
                <c:pt idx="6">
                  <c:v>0.95</c:v>
                </c:pt>
                <c:pt idx="7">
                  <c:v>0.95</c:v>
                </c:pt>
                <c:pt idx="8">
                  <c:v>0.95</c:v>
                </c:pt>
                <c:pt idx="9">
                  <c:v>0.96</c:v>
                </c:pt>
                <c:pt idx="10">
                  <c:v>0.96</c:v>
                </c:pt>
                <c:pt idx="11">
                  <c:v>0.97</c:v>
                </c:pt>
                <c:pt idx="12">
                  <c:v>0.97</c:v>
                </c:pt>
                <c:pt idx="13">
                  <c:v>0.97</c:v>
                </c:pt>
                <c:pt idx="14">
                  <c:v>0.98</c:v>
                </c:pt>
              </c:numCache>
            </c:numRef>
          </c:val>
          <c:smooth val="0"/>
          <c:extLst xmlns:c16r2="http://schemas.microsoft.com/office/drawing/2015/06/chart">
            <c:ext xmlns:c16="http://schemas.microsoft.com/office/drawing/2014/chart" uri="{C3380CC4-5D6E-409C-BE32-E72D297353CC}">
              <c16:uniqueId val="{00000001-38E7-4F80-8616-4EAE8C5C3702}"/>
            </c:ext>
          </c:extLst>
        </c:ser>
        <c:ser>
          <c:idx val="2"/>
          <c:order val="2"/>
          <c:tx>
            <c:strRef>
              <c:f>'algorithm2  100 sampling'!$D$1</c:f>
              <c:strCache>
                <c:ptCount val="1"/>
                <c:pt idx="0">
                  <c:v>mutual_info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sampling'!$D$2:$D$16</c:f>
              <c:numCache>
                <c:formatCode>General</c:formatCode>
                <c:ptCount val="15"/>
                <c:pt idx="0">
                  <c:v>0.87</c:v>
                </c:pt>
                <c:pt idx="1">
                  <c:v>0.89</c:v>
                </c:pt>
                <c:pt idx="2">
                  <c:v>0.9</c:v>
                </c:pt>
                <c:pt idx="3">
                  <c:v>0.91</c:v>
                </c:pt>
                <c:pt idx="4">
                  <c:v>0.92</c:v>
                </c:pt>
                <c:pt idx="5">
                  <c:v>0.91</c:v>
                </c:pt>
                <c:pt idx="6">
                  <c:v>0.9</c:v>
                </c:pt>
                <c:pt idx="7">
                  <c:v>0.89</c:v>
                </c:pt>
                <c:pt idx="8">
                  <c:v>0.89</c:v>
                </c:pt>
                <c:pt idx="9">
                  <c:v>0.87</c:v>
                </c:pt>
                <c:pt idx="10">
                  <c:v>0.85</c:v>
                </c:pt>
                <c:pt idx="11">
                  <c:v>0.84</c:v>
                </c:pt>
                <c:pt idx="12">
                  <c:v>0.82</c:v>
                </c:pt>
                <c:pt idx="13">
                  <c:v>0.8</c:v>
                </c:pt>
                <c:pt idx="14">
                  <c:v>0.78</c:v>
                </c:pt>
              </c:numCache>
            </c:numRef>
          </c:val>
          <c:smooth val="0"/>
          <c:extLst xmlns:c16r2="http://schemas.microsoft.com/office/drawing/2015/06/chart">
            <c:ext xmlns:c16="http://schemas.microsoft.com/office/drawing/2014/chart" uri="{C3380CC4-5D6E-409C-BE32-E72D297353CC}">
              <c16:uniqueId val="{00000002-38E7-4F80-8616-4EAE8C5C3702}"/>
            </c:ext>
          </c:extLst>
        </c:ser>
        <c:ser>
          <c:idx val="3"/>
          <c:order val="3"/>
          <c:tx>
            <c:strRef>
              <c:f>'algorithm2  100 sampling'!$E$1</c:f>
              <c:strCache>
                <c:ptCount val="1"/>
                <c:pt idx="0">
                  <c:v>rand</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sampling'!$E$2:$E$16</c:f>
              <c:numCache>
                <c:formatCode>General</c:formatCode>
                <c:ptCount val="15"/>
                <c:pt idx="0">
                  <c:v>0.82</c:v>
                </c:pt>
                <c:pt idx="1">
                  <c:v>0.86</c:v>
                </c:pt>
                <c:pt idx="2">
                  <c:v>0.87</c:v>
                </c:pt>
                <c:pt idx="3">
                  <c:v>0.88</c:v>
                </c:pt>
                <c:pt idx="4">
                  <c:v>0.9</c:v>
                </c:pt>
                <c:pt idx="5">
                  <c:v>0.91</c:v>
                </c:pt>
                <c:pt idx="6">
                  <c:v>0.91</c:v>
                </c:pt>
                <c:pt idx="7">
                  <c:v>0.91</c:v>
                </c:pt>
                <c:pt idx="8">
                  <c:v>0.9</c:v>
                </c:pt>
                <c:pt idx="9">
                  <c:v>0.89</c:v>
                </c:pt>
                <c:pt idx="10">
                  <c:v>0.87</c:v>
                </c:pt>
                <c:pt idx="11">
                  <c:v>0.86</c:v>
                </c:pt>
                <c:pt idx="12">
                  <c:v>0.84</c:v>
                </c:pt>
                <c:pt idx="13">
                  <c:v>0.82</c:v>
                </c:pt>
                <c:pt idx="14">
                  <c:v>0.8</c:v>
                </c:pt>
              </c:numCache>
            </c:numRef>
          </c:val>
          <c:smooth val="0"/>
          <c:extLst xmlns:c16r2="http://schemas.microsoft.com/office/drawing/2015/06/chart">
            <c:ext xmlns:c16="http://schemas.microsoft.com/office/drawing/2014/chart" uri="{C3380CC4-5D6E-409C-BE32-E72D297353CC}">
              <c16:uniqueId val="{00000003-38E7-4F80-8616-4EAE8C5C3702}"/>
            </c:ext>
          </c:extLst>
        </c:ser>
        <c:ser>
          <c:idx val="4"/>
          <c:order val="4"/>
          <c:tx>
            <c:strRef>
              <c:f>'algorithm2  100 sampling'!$F$1</c:f>
              <c:strCache>
                <c:ptCount val="1"/>
                <c:pt idx="0">
                  <c:v>v_measure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sampling'!$F$2:$F$16</c:f>
              <c:numCache>
                <c:formatCode>General</c:formatCode>
                <c:ptCount val="15"/>
                <c:pt idx="0">
                  <c:v>0.9</c:v>
                </c:pt>
                <c:pt idx="1">
                  <c:v>0.91</c:v>
                </c:pt>
                <c:pt idx="2">
                  <c:v>0.92</c:v>
                </c:pt>
                <c:pt idx="3">
                  <c:v>0.92</c:v>
                </c:pt>
                <c:pt idx="4">
                  <c:v>0.93</c:v>
                </c:pt>
                <c:pt idx="5">
                  <c:v>0.93</c:v>
                </c:pt>
                <c:pt idx="6">
                  <c:v>0.93</c:v>
                </c:pt>
                <c:pt idx="7">
                  <c:v>0.92</c:v>
                </c:pt>
                <c:pt idx="8">
                  <c:v>0.92</c:v>
                </c:pt>
                <c:pt idx="9">
                  <c:v>0.91</c:v>
                </c:pt>
                <c:pt idx="10">
                  <c:v>0.91</c:v>
                </c:pt>
                <c:pt idx="11">
                  <c:v>0.9</c:v>
                </c:pt>
                <c:pt idx="12">
                  <c:v>0.89</c:v>
                </c:pt>
                <c:pt idx="13">
                  <c:v>0.88</c:v>
                </c:pt>
                <c:pt idx="14">
                  <c:v>0.88</c:v>
                </c:pt>
              </c:numCache>
            </c:numRef>
          </c:val>
          <c:smooth val="0"/>
          <c:extLst xmlns:c16r2="http://schemas.microsoft.com/office/drawing/2015/06/chart">
            <c:ext xmlns:c16="http://schemas.microsoft.com/office/drawing/2014/chart" uri="{C3380CC4-5D6E-409C-BE32-E72D297353CC}">
              <c16:uniqueId val="{00000004-38E7-4F80-8616-4EAE8C5C3702}"/>
            </c:ext>
          </c:extLst>
        </c:ser>
        <c:dLbls>
          <c:showLegendKey val="0"/>
          <c:showVal val="0"/>
          <c:showCatName val="0"/>
          <c:showSerName val="0"/>
          <c:showPercent val="0"/>
          <c:showBubbleSize val="0"/>
        </c:dLbls>
        <c:marker val="1"/>
        <c:smooth val="0"/>
        <c:axId val="-1855864480"/>
        <c:axId val="-1855854688"/>
      </c:lineChart>
      <c:catAx>
        <c:axId val="-1855864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threshold</a:t>
                </a:r>
                <a:endParaRPr lang="zh-TW"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55854688"/>
        <c:crosses val="autoZero"/>
        <c:auto val="1"/>
        <c:lblAlgn val="ctr"/>
        <c:lblOffset val="100"/>
        <c:noMultiLvlLbl val="0"/>
      </c:catAx>
      <c:valAx>
        <c:axId val="-1855854688"/>
        <c:scaling>
          <c:orientation val="minMax"/>
          <c:min val="0.750000000000000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分數</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558644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6</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20</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方法一 </a:t>
            </a:r>
            <a:r>
              <a:rPr lang="en-US" altLang="zh-TW" dirty="0" smtClean="0"/>
              <a:t>Threshold </a:t>
            </a:r>
            <a:r>
              <a:rPr lang="zh-TW" altLang="en-US" dirty="0" smtClean="0"/>
              <a:t>在 </a:t>
            </a:r>
            <a:r>
              <a:rPr lang="en-US" altLang="zh-TW" dirty="0" smtClean="0"/>
              <a:t>0.55</a:t>
            </a:r>
            <a:r>
              <a:rPr lang="zh-TW" altLang="en-US" dirty="0" smtClean="0"/>
              <a:t> 各項指標較好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22</a:t>
            </a:fld>
            <a:endParaRPr kumimoji="1" lang="zh-TW" altLang="en-US"/>
          </a:p>
        </p:txBody>
      </p:sp>
    </p:spTree>
    <p:extLst>
      <p:ext uri="{BB962C8B-B14F-4D97-AF65-F5344CB8AC3E}">
        <p14:creationId xmlns:p14="http://schemas.microsoft.com/office/powerpoint/2010/main" val="8758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方法一 </a:t>
            </a:r>
            <a:r>
              <a:rPr lang="en-US" altLang="zh-TW" dirty="0" smtClean="0"/>
              <a:t>Threshold </a:t>
            </a:r>
            <a:r>
              <a:rPr lang="zh-TW" altLang="en-US" dirty="0" smtClean="0"/>
              <a:t>在 </a:t>
            </a:r>
            <a:r>
              <a:rPr lang="en-US" altLang="zh-TW" dirty="0" smtClean="0"/>
              <a:t>0.55</a:t>
            </a:r>
            <a:r>
              <a:rPr lang="zh-TW" altLang="en-US" dirty="0" smtClean="0"/>
              <a:t> 各項指標較好</a:t>
            </a:r>
            <a:r>
              <a:rPr lang="en-US" altLang="zh-TW" dirty="0" smtClean="0"/>
              <a:t/>
            </a:r>
            <a:br>
              <a:rPr lang="en-US" altLang="zh-TW" dirty="0" smtClean="0"/>
            </a:br>
            <a:r>
              <a:rPr lang="zh-TW" altLang="en-US" dirty="0" smtClean="0"/>
              <a:t>此圖每一點都是平均分數，並無法呈現該方法對於不同資料的穩定度</a:t>
            </a:r>
            <a:r>
              <a:rPr lang="en-US" altLang="zh-TW" dirty="0" smtClean="0"/>
              <a:t>(</a:t>
            </a:r>
            <a:r>
              <a:rPr lang="zh-TW" altLang="en-US" dirty="0" smtClean="0"/>
              <a:t>也許該改用盒狀圖顯示標準差</a:t>
            </a:r>
            <a:r>
              <a:rPr lang="en-US" altLang="zh-TW" dirty="0" smtClean="0"/>
              <a:t>?</a:t>
            </a: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23</a:t>
            </a:fld>
            <a:endParaRPr kumimoji="1" lang="zh-TW" altLang="en-US"/>
          </a:p>
        </p:txBody>
      </p:sp>
    </p:spTree>
    <p:extLst>
      <p:ext uri="{BB962C8B-B14F-4D97-AF65-F5344CB8AC3E}">
        <p14:creationId xmlns:p14="http://schemas.microsoft.com/office/powerpoint/2010/main" val="265478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24</a:t>
            </a:fld>
            <a:endParaRPr kumimoji="1" lang="zh-TW" altLang="en-US"/>
          </a:p>
        </p:txBody>
      </p:sp>
    </p:spTree>
    <p:extLst>
      <p:ext uri="{BB962C8B-B14F-4D97-AF65-F5344CB8AC3E}">
        <p14:creationId xmlns:p14="http://schemas.microsoft.com/office/powerpoint/2010/main" val="30606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140618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152313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27</a:t>
            </a:fld>
            <a:endParaRPr kumimoji="1" lang="zh-TW" altLang="en-US"/>
          </a:p>
        </p:txBody>
      </p:sp>
    </p:spTree>
    <p:extLst>
      <p:ext uri="{BB962C8B-B14F-4D97-AF65-F5344CB8AC3E}">
        <p14:creationId xmlns:p14="http://schemas.microsoft.com/office/powerpoint/2010/main" val="2776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a:t>
            </a:r>
            <a:r>
              <a:rPr lang="en-US" altLang="zh-TW" dirty="0" smtClean="0"/>
              <a:t>sub-articles </a:t>
            </a:r>
            <a:r>
              <a:rPr lang="en-US" altLang="zh-TW" dirty="0" smtClean="0"/>
              <a:t>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a:t>
            </a:r>
            <a:r>
              <a:rPr lang="zh-TW" altLang="en-US" dirty="0" smtClean="0"/>
              <a:t>每篇文章及話題</a:t>
            </a:r>
            <a:r>
              <a:rPr lang="zh-TW" altLang="en-US" dirty="0" smtClean="0"/>
              <a:t>可以用一個向量來表示</a:t>
            </a:r>
            <a:endParaRPr lang="en-US" altLang="zh-TW" dirty="0" smtClean="0"/>
          </a:p>
          <a:p>
            <a:r>
              <a:rPr lang="zh-TW" altLang="en-US" dirty="0" smtClean="0"/>
              <a:t>首先將</a:t>
            </a:r>
            <a:r>
              <a:rPr lang="zh-TW" altLang="en-US" dirty="0"/>
              <a:t>含有相同標題的文章視為同一</a:t>
            </a:r>
            <a:r>
              <a:rPr lang="zh-TW" altLang="en-US" dirty="0" smtClean="0"/>
              <a:t>話題。接著定義</a:t>
            </a:r>
            <a:r>
              <a:rPr lang="zh-TW" altLang="en-US" dirty="0" smtClean="0"/>
              <a:t>一個門檻值</a:t>
            </a:r>
            <a:r>
              <a:rPr lang="zh-TW" altLang="en-US" dirty="0" smtClean="0"/>
              <a:t>，對</a:t>
            </a:r>
            <a:r>
              <a:rPr lang="zh-TW" altLang="en-US" dirty="0" smtClean="0"/>
              <a:t>每一話題找出與該話題最為相似的話題，若相似度大於門檻值則將兩個話題合併，若相似度小於門檻值，則將話題移到分群完畢的清單，重複直到所有話題合併</a:t>
            </a:r>
            <a:r>
              <a:rPr lang="zh-TW" altLang="en-US" dirty="0" smtClean="0"/>
              <a:t>完畢</a:t>
            </a:r>
            <a:endParaRPr lang="en-US" altLang="zh-TW" dirty="0" smtClean="0"/>
          </a:p>
          <a:p>
            <a:endParaRPr lang="en-US" altLang="zh-TW" dirty="0"/>
          </a:p>
          <a:p>
            <a:r>
              <a:rPr lang="zh-TW" altLang="en-US" dirty="0" smtClean="0"/>
              <a:t>話題相似度 </a:t>
            </a:r>
            <a:r>
              <a:rPr lang="en-US" altLang="zh-TW" dirty="0" smtClean="0"/>
              <a:t>=</a:t>
            </a:r>
            <a:r>
              <a:rPr lang="zh-TW" altLang="en-US" dirty="0" smtClean="0"/>
              <a:t> 兩話題特徵向量取內積</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a:t>
            </a:r>
            <a:r>
              <a:rPr lang="en-US" altLang="zh-TW" dirty="0" smtClean="0"/>
              <a:t>1</a:t>
            </a:r>
            <a:endParaRPr lang="zh-TW" altLang="en-US" dirty="0"/>
          </a:p>
        </p:txBody>
      </p:sp>
      <p:sp>
        <p:nvSpPr>
          <p:cNvPr id="3" name="內容版面配置區 2"/>
          <p:cNvSpPr>
            <a:spLocks noGrp="1"/>
          </p:cNvSpPr>
          <p:nvPr>
            <p:ph idx="1"/>
          </p:nvPr>
        </p:nvSpPr>
        <p:spPr/>
        <p:txBody>
          <a:bodyPr/>
          <a:lstStyle/>
          <a:p>
            <a:r>
              <a:rPr lang="zh-TW" altLang="en-US" dirty="0"/>
              <a:t>文章特徵向量 </a:t>
            </a:r>
            <a:r>
              <a:rPr lang="en-US" altLang="zh-TW" dirty="0"/>
              <a:t>=</a:t>
            </a:r>
            <a:r>
              <a:rPr lang="zh-TW" altLang="en-US" dirty="0"/>
              <a:t> 標題斷詞後各向量的平均</a:t>
            </a:r>
            <a:endParaRPr lang="en-US" altLang="zh-TW" dirty="0"/>
          </a:p>
          <a:p>
            <a:r>
              <a:rPr lang="zh-TW" altLang="en-US" dirty="0"/>
              <a:t>話題關鍵字特徵向量 </a:t>
            </a:r>
            <a:r>
              <a:rPr lang="en-US" altLang="zh-TW" dirty="0"/>
              <a:t>=</a:t>
            </a:r>
            <a:r>
              <a:rPr lang="zh-TW" altLang="en-US" dirty="0"/>
              <a:t> </a:t>
            </a:r>
            <a:r>
              <a:rPr lang="zh-TW" altLang="en-US" dirty="0" smtClean="0"/>
              <a:t>討論</a:t>
            </a:r>
            <a:r>
              <a:rPr lang="zh-TW" altLang="en-US" dirty="0"/>
              <a:t>串內文前十關鍵字向量的平均</a:t>
            </a:r>
            <a:endParaRPr lang="en-US" altLang="zh-TW" dirty="0"/>
          </a:p>
          <a:p>
            <a:r>
              <a:rPr lang="zh-TW" altLang="en-US" dirty="0"/>
              <a:t>話題特徵向量 </a:t>
            </a:r>
            <a:r>
              <a:rPr lang="en-US" altLang="zh-TW" dirty="0"/>
              <a:t>=</a:t>
            </a:r>
            <a:r>
              <a:rPr lang="zh-TW" altLang="en-US" dirty="0"/>
              <a:t> 子文章特徵向量平均 </a:t>
            </a:r>
            <a:r>
              <a:rPr lang="en-US" altLang="zh-TW" dirty="0"/>
              <a:t>+</a:t>
            </a:r>
            <a:r>
              <a:rPr lang="zh-TW" altLang="en-US" dirty="0"/>
              <a:t> 話題關鍵字特徵向量</a:t>
            </a:r>
            <a:endParaRPr lang="en-US" altLang="zh-TW" dirty="0"/>
          </a:p>
          <a:p>
            <a:r>
              <a:rPr lang="zh-TW" altLang="en-US" dirty="0"/>
              <a:t>每次合併話題時重新計算話題關鍵字特徵向量</a:t>
            </a:r>
            <a:endParaRPr lang="en-US" altLang="zh-TW" dirty="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a:t>
            </a:r>
            <a:r>
              <a:rPr lang="en-US" altLang="zh-TW" dirty="0" smtClean="0"/>
              <a:t>2</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標題斷詞後各向量的平均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754972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a:t>
            </a:r>
            <a:r>
              <a:rPr lang="en-US" altLang="zh-TW" dirty="0" smtClean="0"/>
              <a:t>3</a:t>
            </a:r>
            <a:endParaRPr lang="zh-TW" altLang="en-US" dirty="0"/>
          </a:p>
        </p:txBody>
      </p:sp>
      <p:sp>
        <p:nvSpPr>
          <p:cNvPr id="3" name="內容版面配置區 2"/>
          <p:cNvSpPr>
            <a:spLocks noGrp="1"/>
          </p:cNvSpPr>
          <p:nvPr>
            <p:ph idx="1"/>
          </p:nvPr>
        </p:nvSpPr>
        <p:spPr/>
        <p:txBody>
          <a:bodyPr/>
          <a:lstStyle/>
          <a:p>
            <a:r>
              <a:rPr lang="en-US" altLang="zh-TW" dirty="0" smtClean="0"/>
              <a:t>Method2 </a:t>
            </a:r>
            <a:r>
              <a:rPr lang="zh-TW" altLang="en-US" dirty="0" smtClean="0"/>
              <a:t>分完群後的結果為基準再分一次群</a:t>
            </a:r>
            <a:endParaRPr lang="en-US" altLang="zh-TW" dirty="0" smtClean="0"/>
          </a:p>
          <a:p>
            <a:r>
              <a:rPr lang="zh-TW" altLang="en-US" dirty="0" smtClean="0"/>
              <a:t>第二次分群之文章</a:t>
            </a:r>
            <a:r>
              <a:rPr lang="zh-TW" altLang="en-US" dirty="0"/>
              <a:t>特徵向量 </a:t>
            </a:r>
            <a:r>
              <a:rPr lang="en-US" altLang="zh-TW" dirty="0" smtClean="0"/>
              <a:t>=</a:t>
            </a:r>
            <a:r>
              <a:rPr lang="zh-TW" altLang="en-US" dirty="0"/>
              <a:t>內文關鍵字各向量</a:t>
            </a:r>
            <a:r>
              <a:rPr lang="zh-TW" altLang="en-US" dirty="0" smtClean="0"/>
              <a:t>平均</a:t>
            </a:r>
            <a:endParaRPr lang="en-US" altLang="zh-TW" dirty="0" smtClean="0"/>
          </a:p>
          <a:p>
            <a:r>
              <a:rPr lang="zh-TW" altLang="en-US" dirty="0"/>
              <a:t>話題特徵向量 </a:t>
            </a:r>
            <a:r>
              <a:rPr lang="en-US" altLang="zh-TW" dirty="0"/>
              <a:t>=</a:t>
            </a:r>
            <a:r>
              <a:rPr lang="zh-TW" altLang="en-US" dirty="0"/>
              <a:t> 子文章特徵向量平均</a:t>
            </a:r>
            <a:endParaRPr lang="en-US" altLang="zh-TW" dirty="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1773045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a:t>
            </a:r>
            <a:r>
              <a:rPr lang="en-US" altLang="zh-TW" dirty="0" smtClean="0"/>
              <a:t>4</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標題斷詞後各向量平均 </a:t>
            </a:r>
            <a:r>
              <a:rPr lang="en-US" altLang="zh-TW" dirty="0" smtClean="0"/>
              <a:t>+</a:t>
            </a:r>
            <a:r>
              <a:rPr lang="zh-TW" altLang="en-US" dirty="0" smtClean="0"/>
              <a:t> 內文關鍵字各向量平均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877882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Validation –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2706</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Labeled Topic Keywords List</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r>
              <a:rPr lang="en-US" altLang="zh-TW" dirty="0" smtClean="0"/>
              <a:t>, </a:t>
            </a:r>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Validation – using Internal </a:t>
            </a:r>
            <a:r>
              <a:rPr lang="en-US" altLang="zh-TW" b="1" dirty="0" smtClean="0"/>
              <a:t>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threshold </a:t>
            </a:r>
            <a:r>
              <a:rPr lang="en-US" altLang="zh-TW" dirty="0" smtClean="0"/>
              <a:t>Experiment</a:t>
            </a:r>
            <a:endParaRPr lang="zh-TW" altLang="en-US" dirty="0"/>
          </a:p>
        </p:txBody>
      </p:sp>
      <p:sp>
        <p:nvSpPr>
          <p:cNvPr id="3" name="內容版面配置區 2"/>
          <p:cNvSpPr>
            <a:spLocks noGrp="1"/>
          </p:cNvSpPr>
          <p:nvPr>
            <p:ph idx="1"/>
          </p:nvPr>
        </p:nvSpPr>
        <p:spPr/>
        <p:txBody>
          <a:bodyPr/>
          <a:lstStyle/>
          <a:p>
            <a:r>
              <a:rPr lang="zh-TW" altLang="en-US" dirty="0"/>
              <a:t>分群</a:t>
            </a:r>
            <a:r>
              <a:rPr lang="en-US" altLang="zh-TW" dirty="0"/>
              <a:t>threshold</a:t>
            </a:r>
            <a:r>
              <a:rPr lang="zh-TW" altLang="en-US" dirty="0"/>
              <a:t>參數</a:t>
            </a:r>
            <a:r>
              <a:rPr lang="zh-TW" altLang="en-US" dirty="0" smtClean="0"/>
              <a:t>為操作變因，從每一種標記完的話題裡面，隨機挑選文章作為測試資料</a:t>
            </a:r>
            <a:r>
              <a:rPr lang="en-US" altLang="zh-TW" dirty="0" smtClean="0"/>
              <a:t>(</a:t>
            </a:r>
            <a:r>
              <a:rPr lang="zh-TW" altLang="en-US" dirty="0" smtClean="0"/>
              <a:t>每一種話題至少會有一篇文章</a:t>
            </a:r>
            <a:r>
              <a:rPr lang="en-US" altLang="zh-TW" dirty="0" smtClean="0"/>
              <a:t>)</a:t>
            </a:r>
            <a:r>
              <a:rPr lang="zh-TW" altLang="en-US" dirty="0" smtClean="0"/>
              <a:t>，以該測試資料下去分群。</a:t>
            </a:r>
            <a:endParaRPr lang="en-US" altLang="zh-TW" dirty="0" smtClean="0"/>
          </a:p>
          <a:p>
            <a:r>
              <a:rPr lang="zh-TW" altLang="en-US" dirty="0" smtClean="0"/>
              <a:t>重複</a:t>
            </a:r>
            <a:r>
              <a:rPr lang="en-US" altLang="zh-TW" dirty="0" smtClean="0"/>
              <a:t>1000</a:t>
            </a:r>
            <a:r>
              <a:rPr lang="zh-TW" altLang="en-US" dirty="0" smtClean="0"/>
              <a:t>次實驗觀察各項指標之平均</a:t>
            </a:r>
            <a:r>
              <a:rPr lang="en-US" altLang="zh-TW" dirty="0" smtClean="0"/>
              <a:t>, </a:t>
            </a:r>
            <a:r>
              <a:rPr lang="zh-TW" altLang="en-US" dirty="0"/>
              <a:t>極</a:t>
            </a:r>
            <a:r>
              <a:rPr lang="zh-TW" altLang="en-US" dirty="0" smtClean="0"/>
              <a:t>值及標準差</a:t>
            </a:r>
            <a:endParaRPr lang="en-US" altLang="zh-TW" dirty="0" smtClean="0"/>
          </a:p>
        </p:txBody>
      </p:sp>
    </p:spTree>
    <p:extLst>
      <p:ext uri="{BB962C8B-B14F-4D97-AF65-F5344CB8AC3E}">
        <p14:creationId xmlns:p14="http://schemas.microsoft.com/office/powerpoint/2010/main" val="1638350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threshold </a:t>
            </a:r>
            <a:r>
              <a:rPr lang="en-US" altLang="zh-TW" dirty="0" smtClean="0"/>
              <a:t>Experiment</a:t>
            </a:r>
            <a:endParaRPr lang="zh-TW" altLang="en-US" dirty="0"/>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168020260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712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r>
              <a:rPr lang="zh-TW" altLang="en-US" dirty="0" smtClean="0"/>
              <a:t> </a:t>
            </a:r>
            <a:r>
              <a:rPr lang="en-US" altLang="zh-TW" dirty="0" smtClean="0"/>
              <a:t>-</a:t>
            </a:r>
            <a:r>
              <a:rPr lang="zh-TW" altLang="en-US" dirty="0" smtClean="0"/>
              <a:t> </a:t>
            </a:r>
            <a:r>
              <a:rPr lang="en-US" altLang="zh-TW" dirty="0" smtClean="0"/>
              <a:t>threshold</a:t>
            </a:r>
            <a:endParaRPr lang="zh-TW" altLang="en-US" dirty="0"/>
          </a:p>
        </p:txBody>
      </p:sp>
      <p:sp>
        <p:nvSpPr>
          <p:cNvPr id="3" name="內容版面配置區 2"/>
          <p:cNvSpPr>
            <a:spLocks noGrp="1"/>
          </p:cNvSpPr>
          <p:nvPr>
            <p:ph idx="1"/>
          </p:nvPr>
        </p:nvSpPr>
        <p:spPr/>
        <p:txBody>
          <a:bodyPr/>
          <a:lstStyle/>
          <a:p>
            <a:r>
              <a:rPr lang="zh-TW" altLang="en-US" dirty="0" smtClean="0"/>
              <a:t>標題向量與內文關鍵字向量比例 </a:t>
            </a:r>
            <a:r>
              <a:rPr lang="en-US" altLang="zh-TW" dirty="0" smtClean="0"/>
              <a:t>9:1 , 8:2, 7:3, 6:4, 5:5</a:t>
            </a:r>
          </a:p>
          <a:p>
            <a:r>
              <a:rPr lang="zh-TW" altLang="en-US" dirty="0" smtClean="0"/>
              <a:t>對五種組合作</a:t>
            </a:r>
            <a:r>
              <a:rPr lang="en-US" altLang="zh-TW" dirty="0" smtClean="0"/>
              <a:t>threshold</a:t>
            </a:r>
            <a:r>
              <a:rPr lang="zh-TW" altLang="en-US" dirty="0" smtClean="0"/>
              <a:t>實驗，發現無論是哪一種組合</a:t>
            </a:r>
            <a:r>
              <a:rPr lang="en-US" altLang="zh-TW" dirty="0" smtClean="0"/>
              <a:t>threshold</a:t>
            </a:r>
            <a:r>
              <a:rPr lang="zh-TW" altLang="en-US" dirty="0" smtClean="0"/>
              <a:t>在</a:t>
            </a:r>
            <a:r>
              <a:rPr lang="en-US" altLang="zh-TW" dirty="0" smtClean="0"/>
              <a:t>0.6</a:t>
            </a:r>
            <a:r>
              <a:rPr lang="zh-TW" altLang="en-US" dirty="0" smtClean="0"/>
              <a:t>各項指標較好</a:t>
            </a:r>
            <a:endParaRPr lang="en-US" altLang="zh-TW" dirty="0" smtClean="0"/>
          </a:p>
          <a:p>
            <a:r>
              <a:rPr lang="en-US" altLang="zh-TW" dirty="0" smtClean="0"/>
              <a:t>(</a:t>
            </a:r>
            <a:r>
              <a:rPr lang="zh-TW" altLang="en-US" dirty="0" smtClean="0"/>
              <a:t>待補五張圖表</a:t>
            </a:r>
            <a:r>
              <a:rPr lang="en-US" altLang="zh-TW" dirty="0" smtClean="0"/>
              <a:t>)</a:t>
            </a:r>
            <a:endParaRPr lang="en-US" altLang="zh-TW" dirty="0"/>
          </a:p>
        </p:txBody>
      </p:sp>
    </p:spTree>
    <p:extLst>
      <p:ext uri="{BB962C8B-B14F-4D97-AF65-F5344CB8AC3E}">
        <p14:creationId xmlns:p14="http://schemas.microsoft.com/office/powerpoint/2010/main" val="2255730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r>
              <a:rPr lang="zh-TW" altLang="en-US" dirty="0" smtClean="0"/>
              <a:t> </a:t>
            </a:r>
            <a:r>
              <a:rPr lang="en-US" altLang="zh-TW" dirty="0" smtClean="0"/>
              <a:t>– title &amp; content ratio</a:t>
            </a:r>
            <a:endParaRPr lang="zh-TW" altLang="en-US" dirty="0"/>
          </a:p>
        </p:txBody>
      </p:sp>
      <p:sp>
        <p:nvSpPr>
          <p:cNvPr id="3" name="內容版面配置區 2"/>
          <p:cNvSpPr>
            <a:spLocks noGrp="1"/>
          </p:cNvSpPr>
          <p:nvPr>
            <p:ph idx="1"/>
          </p:nvPr>
        </p:nvSpPr>
        <p:spPr/>
        <p:txBody>
          <a:bodyPr/>
          <a:lstStyle/>
          <a:p>
            <a:r>
              <a:rPr lang="zh-TW" altLang="en-US" dirty="0" smtClean="0"/>
              <a:t>標題向量與內文關鍵字向量比例 </a:t>
            </a:r>
            <a:r>
              <a:rPr lang="en-US" altLang="zh-TW" dirty="0" smtClean="0"/>
              <a:t>9:1 , 8:2, 7:3, 6:4, 5:5</a:t>
            </a:r>
          </a:p>
          <a:p>
            <a:r>
              <a:rPr lang="zh-TW" altLang="en-US" dirty="0" smtClean="0"/>
              <a:t>針對每一組不同比例，利用上個實驗結果得出的最佳</a:t>
            </a:r>
            <a:r>
              <a:rPr lang="en-US" altLang="zh-TW" dirty="0" smtClean="0"/>
              <a:t>threshold</a:t>
            </a:r>
            <a:r>
              <a:rPr lang="zh-TW" altLang="en-US" dirty="0" smtClean="0"/>
              <a:t>來比較效果，發現</a:t>
            </a:r>
            <a:r>
              <a:rPr lang="en-US" altLang="zh-TW" dirty="0" smtClean="0"/>
              <a:t>8:2</a:t>
            </a:r>
            <a:r>
              <a:rPr lang="zh-TW" altLang="en-US" dirty="0" smtClean="0"/>
              <a:t>比例效果最好</a:t>
            </a:r>
            <a:endParaRPr lang="en-US" altLang="zh-TW" dirty="0" smtClean="0"/>
          </a:p>
          <a:p>
            <a:r>
              <a:rPr lang="en-US" altLang="zh-TW" dirty="0" smtClean="0"/>
              <a:t>(</a:t>
            </a:r>
            <a:r>
              <a:rPr lang="zh-TW" altLang="en-US" dirty="0" smtClean="0"/>
              <a:t>待補一張圖表</a:t>
            </a:r>
            <a:r>
              <a:rPr lang="en-US" altLang="zh-TW" dirty="0" smtClean="0"/>
              <a:t>)</a:t>
            </a:r>
          </a:p>
        </p:txBody>
      </p:sp>
    </p:spTree>
    <p:extLst>
      <p:ext uri="{BB962C8B-B14F-4D97-AF65-F5344CB8AC3E}">
        <p14:creationId xmlns:p14="http://schemas.microsoft.com/office/powerpoint/2010/main" val="3360751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sp>
        <p:nvSpPr>
          <p:cNvPr id="3" name="內容版面配置區 2"/>
          <p:cNvSpPr>
            <a:spLocks noGrp="1"/>
          </p:cNvSpPr>
          <p:nvPr>
            <p:ph idx="1"/>
          </p:nvPr>
        </p:nvSpPr>
        <p:spPr/>
        <p:txBody>
          <a:bodyPr/>
          <a:lstStyle/>
          <a:p>
            <a:r>
              <a:rPr lang="zh-TW" altLang="en-US" dirty="0" smtClean="0"/>
              <a:t>標題向量與話題關鍵字向量比例 </a:t>
            </a:r>
            <a:r>
              <a:rPr lang="en-US" altLang="zh-TW" dirty="0" smtClean="0"/>
              <a:t>9:1 , 8:2, 7:3, 6:4, 5:5</a:t>
            </a:r>
          </a:p>
          <a:p>
            <a:r>
              <a:rPr lang="zh-TW" altLang="en-US" dirty="0" smtClean="0"/>
              <a:t>對五種組合作</a:t>
            </a:r>
            <a:r>
              <a:rPr lang="en-US" altLang="zh-TW" dirty="0" smtClean="0"/>
              <a:t>threshold</a:t>
            </a:r>
            <a:r>
              <a:rPr lang="zh-TW" altLang="en-US" dirty="0"/>
              <a:t>實驗</a:t>
            </a:r>
            <a:r>
              <a:rPr lang="zh-TW" altLang="en-US" dirty="0" smtClean="0"/>
              <a:t>，</a:t>
            </a:r>
            <a:r>
              <a:rPr lang="zh-TW" altLang="en-US" dirty="0"/>
              <a:t>發現無論是哪一種組合</a:t>
            </a:r>
            <a:r>
              <a:rPr lang="en-US" altLang="zh-TW" dirty="0"/>
              <a:t>threshold</a:t>
            </a:r>
            <a:r>
              <a:rPr lang="zh-TW" altLang="en-US" dirty="0"/>
              <a:t>約在</a:t>
            </a:r>
            <a:r>
              <a:rPr lang="en-US" altLang="zh-TW" dirty="0" smtClean="0"/>
              <a:t>0.6</a:t>
            </a:r>
            <a:r>
              <a:rPr lang="zh-TW" altLang="en-US" dirty="0" smtClean="0"/>
              <a:t>之後收斂</a:t>
            </a:r>
            <a:r>
              <a:rPr lang="zh-TW" altLang="en-US" dirty="0"/>
              <a:t>到極大值</a:t>
            </a:r>
            <a:endParaRPr lang="en-US" altLang="zh-TW" dirty="0"/>
          </a:p>
          <a:p>
            <a:r>
              <a:rPr lang="en-US" altLang="zh-TW" dirty="0" smtClean="0"/>
              <a:t>(</a:t>
            </a:r>
            <a:r>
              <a:rPr lang="zh-TW" altLang="en-US" dirty="0"/>
              <a:t>待補五張圖表</a:t>
            </a:r>
            <a:r>
              <a:rPr lang="en-US" altLang="zh-TW" dirty="0"/>
              <a:t>)</a:t>
            </a:r>
          </a:p>
          <a:p>
            <a:endParaRPr lang="en-US" altLang="zh-TW" dirty="0" smtClean="0"/>
          </a:p>
        </p:txBody>
      </p:sp>
    </p:spTree>
    <p:extLst>
      <p:ext uri="{BB962C8B-B14F-4D97-AF65-F5344CB8AC3E}">
        <p14:creationId xmlns:p14="http://schemas.microsoft.com/office/powerpoint/2010/main" val="3709447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r>
              <a:rPr lang="zh-TW" altLang="en-US" dirty="0" smtClean="0"/>
              <a:t> </a:t>
            </a:r>
            <a:r>
              <a:rPr lang="en-US" altLang="zh-TW" dirty="0" smtClean="0"/>
              <a:t>– title &amp; content ratio</a:t>
            </a:r>
            <a:endParaRPr lang="zh-TW" altLang="en-US" dirty="0"/>
          </a:p>
        </p:txBody>
      </p:sp>
      <p:sp>
        <p:nvSpPr>
          <p:cNvPr id="3" name="內容版面配置區 2"/>
          <p:cNvSpPr>
            <a:spLocks noGrp="1"/>
          </p:cNvSpPr>
          <p:nvPr>
            <p:ph idx="1"/>
          </p:nvPr>
        </p:nvSpPr>
        <p:spPr/>
        <p:txBody>
          <a:bodyPr/>
          <a:lstStyle/>
          <a:p>
            <a:r>
              <a:rPr lang="zh-TW" altLang="en-US" dirty="0" smtClean="0"/>
              <a:t>標題向量與</a:t>
            </a:r>
            <a:r>
              <a:rPr lang="zh-TW" altLang="en-US" dirty="0"/>
              <a:t>話題</a:t>
            </a:r>
            <a:r>
              <a:rPr lang="zh-TW" altLang="en-US" dirty="0" smtClean="0"/>
              <a:t>關鍵字向量比例 </a:t>
            </a:r>
            <a:r>
              <a:rPr lang="en-US" altLang="zh-TW" dirty="0" smtClean="0"/>
              <a:t>9:1 , 8:2, 7:3, 6:4, 5:5</a:t>
            </a:r>
          </a:p>
          <a:p>
            <a:r>
              <a:rPr lang="zh-TW" altLang="en-US" dirty="0" smtClean="0"/>
              <a:t>針對每一組不同比例，利用上個實驗結果得出的最佳</a:t>
            </a:r>
            <a:r>
              <a:rPr lang="en-US" altLang="zh-TW" dirty="0" smtClean="0"/>
              <a:t>threshold</a:t>
            </a:r>
            <a:r>
              <a:rPr lang="zh-TW" altLang="en-US" dirty="0" smtClean="0"/>
              <a:t>來比較效果，五種比例組合效果均相同</a:t>
            </a:r>
            <a:r>
              <a:rPr lang="en-US" altLang="zh-TW" dirty="0" smtClean="0"/>
              <a:t>(</a:t>
            </a:r>
            <a:r>
              <a:rPr lang="zh-TW" altLang="en-US" dirty="0" smtClean="0"/>
              <a:t>需再探討原因</a:t>
            </a:r>
            <a:r>
              <a:rPr lang="en-US" altLang="zh-TW" dirty="0" smtClean="0"/>
              <a:t>)</a:t>
            </a:r>
          </a:p>
          <a:p>
            <a:r>
              <a:rPr lang="zh-TW" altLang="en-US" dirty="0" smtClean="0"/>
              <a:t> </a:t>
            </a:r>
            <a:r>
              <a:rPr lang="en-US" altLang="zh-TW" dirty="0" smtClean="0"/>
              <a:t>(</a:t>
            </a:r>
            <a:r>
              <a:rPr lang="zh-TW" altLang="en-US" dirty="0" smtClean="0"/>
              <a:t>待補一張圖表</a:t>
            </a:r>
            <a:r>
              <a:rPr lang="en-US" altLang="zh-TW" dirty="0" smtClean="0"/>
              <a:t>)</a:t>
            </a:r>
          </a:p>
        </p:txBody>
      </p:sp>
    </p:spTree>
    <p:extLst>
      <p:ext uri="{BB962C8B-B14F-4D97-AF65-F5344CB8AC3E}">
        <p14:creationId xmlns:p14="http://schemas.microsoft.com/office/powerpoint/2010/main" val="4980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a:t>
            </a:r>
            <a:r>
              <a:rPr lang="en-US" altLang="zh-TW" dirty="0" smtClean="0"/>
              <a:t>Validation-Method 1-3</a:t>
            </a:r>
            <a:endParaRPr lang="zh-TW" altLang="en-US" dirty="0"/>
          </a:p>
        </p:txBody>
      </p:sp>
      <p:sp>
        <p:nvSpPr>
          <p:cNvPr id="3" name="內容版面配置區 2"/>
          <p:cNvSpPr>
            <a:spLocks noGrp="1"/>
          </p:cNvSpPr>
          <p:nvPr>
            <p:ph idx="1"/>
          </p:nvPr>
        </p:nvSpPr>
        <p:spPr/>
        <p:txBody>
          <a:bodyPr/>
          <a:lstStyle/>
          <a:p>
            <a:r>
              <a:rPr lang="zh-TW" altLang="en-US" dirty="0" smtClean="0"/>
              <a:t>利用先前實驗得出各方法的最佳參數，去比較各方法的分群效果</a:t>
            </a:r>
            <a:endParaRPr lang="en-US" altLang="zh-TW" dirty="0" smtClean="0"/>
          </a:p>
          <a:p>
            <a:r>
              <a:rPr lang="zh-TW" altLang="en-US" dirty="0" smtClean="0"/>
              <a:t>尚未實作完畢</a:t>
            </a:r>
            <a:endParaRPr lang="en-US" altLang="zh-TW" dirty="0" smtClean="0"/>
          </a:p>
        </p:txBody>
      </p:sp>
    </p:spTree>
    <p:extLst>
      <p:ext uri="{BB962C8B-B14F-4D97-AF65-F5344CB8AC3E}">
        <p14:creationId xmlns:p14="http://schemas.microsoft.com/office/powerpoint/2010/main" val="2724307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Validation – using </a:t>
            </a:r>
            <a:r>
              <a:rPr lang="en-US" altLang="zh-TW" dirty="0" smtClean="0"/>
              <a:t>External </a:t>
            </a:r>
            <a:r>
              <a:rPr lang="en-US" altLang="zh-TW" b="1" dirty="0"/>
              <a:t>Index</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r>
              <a:rPr lang="en-US" altLang="zh-TW" dirty="0"/>
              <a:t>(</a:t>
            </a:r>
            <a:r>
              <a:rPr lang="zh-TW" altLang="en-US" dirty="0" smtClean="0"/>
              <a:t>困難度較高</a:t>
            </a:r>
            <a:r>
              <a:rPr lang="en-US" altLang="zh-TW" dirty="0" smtClean="0"/>
              <a:t>)</a:t>
            </a:r>
          </a:p>
          <a:p>
            <a:endParaRPr lang="zh-TW" altLang="en-US" dirty="0"/>
          </a:p>
        </p:txBody>
      </p:sp>
    </p:spTree>
    <p:extLst>
      <p:ext uri="{BB962C8B-B14F-4D97-AF65-F5344CB8AC3E}">
        <p14:creationId xmlns:p14="http://schemas.microsoft.com/office/powerpoint/2010/main" val="3762315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argument Experiment</a:t>
            </a:r>
            <a:endParaRPr lang="zh-TW" altLang="en-US" dirty="0"/>
          </a:p>
        </p:txBody>
      </p:sp>
      <p:sp>
        <p:nvSpPr>
          <p:cNvPr id="3" name="內容版面配置區 2"/>
          <p:cNvSpPr>
            <a:spLocks noGrp="1"/>
          </p:cNvSpPr>
          <p:nvPr>
            <p:ph idx="1"/>
          </p:nvPr>
        </p:nvSpPr>
        <p:spPr/>
        <p:txBody>
          <a:bodyPr/>
          <a:lstStyle/>
          <a:p>
            <a:r>
              <a:rPr lang="en-US" altLang="zh-TW" dirty="0" smtClean="0"/>
              <a:t>Algorithm : CBOW or Skip-Gram</a:t>
            </a:r>
          </a:p>
          <a:p>
            <a:r>
              <a:rPr lang="en-US" altLang="zh-TW" dirty="0" err="1" smtClean="0"/>
              <a:t>VectorSize</a:t>
            </a:r>
            <a:r>
              <a:rPr lang="en-US" altLang="zh-TW" dirty="0" smtClean="0"/>
              <a:t>: 100, 200, 300</a:t>
            </a:r>
          </a:p>
          <a:p>
            <a:r>
              <a:rPr lang="en-US" altLang="zh-TW" dirty="0" err="1" smtClean="0"/>
              <a:t>MinCount</a:t>
            </a:r>
            <a:r>
              <a:rPr lang="en-US" altLang="zh-TW" dirty="0" smtClean="0"/>
              <a:t> : 1, 3, 5</a:t>
            </a:r>
          </a:p>
          <a:p>
            <a:r>
              <a:rPr lang="zh-TW" altLang="en-US" dirty="0" smtClean="0"/>
              <a:t>訓練不同參數組合的</a:t>
            </a:r>
            <a:r>
              <a:rPr lang="en-US" altLang="zh-TW" dirty="0" smtClean="0"/>
              <a:t>model</a:t>
            </a:r>
            <a:r>
              <a:rPr lang="zh-TW" altLang="en-US" dirty="0" smtClean="0"/>
              <a:t>，並以分群方法一去驗證</a:t>
            </a:r>
            <a:r>
              <a:rPr lang="en-US" altLang="zh-TW" dirty="0" smtClean="0"/>
              <a:t>model</a:t>
            </a:r>
            <a:r>
              <a:rPr lang="zh-TW" altLang="en-US" dirty="0" smtClean="0"/>
              <a:t>效果</a:t>
            </a:r>
            <a:endParaRPr lang="en-US" altLang="zh-TW" dirty="0" smtClean="0"/>
          </a:p>
          <a:p>
            <a:r>
              <a:rPr lang="zh-TW" altLang="en-US" dirty="0" smtClean="0"/>
              <a:t>發現</a:t>
            </a:r>
            <a:r>
              <a:rPr lang="en-US" altLang="zh-TW" dirty="0" smtClean="0"/>
              <a:t>Skip-Gram, vector size 300, min count 3</a:t>
            </a:r>
            <a:r>
              <a:rPr lang="zh-TW" altLang="en-US" dirty="0" smtClean="0"/>
              <a:t>的</a:t>
            </a:r>
            <a:r>
              <a:rPr lang="en-US" altLang="zh-TW" dirty="0" smtClean="0"/>
              <a:t>model</a:t>
            </a:r>
            <a:r>
              <a:rPr lang="zh-TW" altLang="en-US" dirty="0" smtClean="0"/>
              <a:t>效果會最好</a:t>
            </a:r>
            <a:endParaRPr lang="en-US" altLang="zh-TW" dirty="0" smtClean="0"/>
          </a:p>
          <a:p>
            <a:r>
              <a:rPr lang="zh-TW" altLang="en-US" dirty="0" smtClean="0"/>
              <a:t>待補圖表</a:t>
            </a:r>
            <a:endParaRPr lang="zh-TW" altLang="en-US" dirty="0"/>
          </a:p>
        </p:txBody>
      </p:sp>
    </p:spTree>
    <p:extLst>
      <p:ext uri="{BB962C8B-B14F-4D97-AF65-F5344CB8AC3E}">
        <p14:creationId xmlns:p14="http://schemas.microsoft.com/office/powerpoint/2010/main" val="3150129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Segmentation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利用不同分詞工具去驗證分群效果</a:t>
            </a:r>
            <a:endParaRPr lang="en-US" altLang="zh-TW" dirty="0" smtClean="0"/>
          </a:p>
          <a:p>
            <a:r>
              <a:rPr lang="zh-TW" altLang="en-US" dirty="0" smtClean="0"/>
              <a:t>也許對於單純只以標題去分群的方法一來說，分詞好壞並不會影響整體效果太多</a:t>
            </a:r>
            <a:endParaRPr lang="en-US" altLang="zh-TW" dirty="0" smtClean="0"/>
          </a:p>
        </p:txBody>
      </p:sp>
    </p:spTree>
    <p:extLst>
      <p:ext uri="{BB962C8B-B14F-4D97-AF65-F5344CB8AC3E}">
        <p14:creationId xmlns:p14="http://schemas.microsoft.com/office/powerpoint/2010/main" val="1582632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對於方法二及方法三，利用常見的</a:t>
            </a:r>
            <a:r>
              <a:rPr lang="en-US" altLang="zh-TW" dirty="0" smtClean="0"/>
              <a:t>Keyword Extraction</a:t>
            </a:r>
            <a:r>
              <a:rPr lang="zh-TW" altLang="en-US" dirty="0" smtClean="0"/>
              <a:t>的方法來比較效果</a:t>
            </a:r>
            <a:r>
              <a:rPr lang="en-US" altLang="zh-TW" dirty="0" smtClean="0"/>
              <a:t>(</a:t>
            </a:r>
            <a:r>
              <a:rPr lang="en-US" altLang="zh-TW" dirty="0" err="1" smtClean="0"/>
              <a:t>tf-idf</a:t>
            </a:r>
            <a:r>
              <a:rPr lang="en-US" altLang="zh-TW" dirty="0" smtClean="0"/>
              <a:t> based, text rank based, </a:t>
            </a:r>
            <a:r>
              <a:rPr lang="en-US" altLang="zh-TW" dirty="0" err="1" smtClean="0"/>
              <a:t>lda</a:t>
            </a:r>
            <a:r>
              <a:rPr lang="en-US" altLang="zh-TW" dirty="0" smtClean="0"/>
              <a:t>)</a:t>
            </a:r>
          </a:p>
          <a:p>
            <a:r>
              <a:rPr lang="zh-TW" altLang="en-US" dirty="0" smtClean="0"/>
              <a:t>對於各方法所擷取的關鍵字，該取幾個來計算關鍵字向量</a:t>
            </a:r>
            <a:r>
              <a:rPr lang="en-US" altLang="zh-TW" dirty="0" smtClean="0"/>
              <a:t>?</a:t>
            </a:r>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目前遇到的困難</a:t>
            </a:r>
            <a:endParaRPr lang="zh-TW" altLang="en-US" dirty="0"/>
          </a:p>
        </p:txBody>
      </p:sp>
      <p:sp>
        <p:nvSpPr>
          <p:cNvPr id="3" name="內容版面配置區 2"/>
          <p:cNvSpPr>
            <a:spLocks noGrp="1"/>
          </p:cNvSpPr>
          <p:nvPr>
            <p:ph idx="1"/>
          </p:nvPr>
        </p:nvSpPr>
        <p:spPr/>
        <p:txBody>
          <a:bodyPr/>
          <a:lstStyle/>
          <a:p>
            <a:r>
              <a:rPr lang="en-US" altLang="zh-TW" dirty="0" smtClean="0"/>
              <a:t>Internal validation Index </a:t>
            </a:r>
            <a:r>
              <a:rPr lang="zh-TW" altLang="en-US" dirty="0" smtClean="0"/>
              <a:t>會有測試資料不足以代表真實性的可能性，</a:t>
            </a:r>
            <a:r>
              <a:rPr lang="zh-TW" altLang="en-US" dirty="0"/>
              <a:t>若要標註更符合真實情況的資料，</a:t>
            </a:r>
            <a:r>
              <a:rPr lang="zh-TW" altLang="en-US" dirty="0" smtClean="0"/>
              <a:t>難度有點</a:t>
            </a:r>
            <a:r>
              <a:rPr lang="zh-TW" altLang="en-US" dirty="0"/>
              <a:t>高</a:t>
            </a:r>
            <a:endParaRPr lang="en-US" altLang="zh-TW" dirty="0" smtClean="0"/>
          </a:p>
          <a:p>
            <a:r>
              <a:rPr lang="en-US" altLang="zh-TW" dirty="0" smtClean="0"/>
              <a:t>External validation</a:t>
            </a:r>
            <a:r>
              <a:rPr lang="zh-TW" altLang="en-US" dirty="0" smtClean="0"/>
              <a:t>實作困難度偏高，手動分群算出來的分數如果不接近</a:t>
            </a:r>
            <a:r>
              <a:rPr lang="en-US" altLang="zh-TW" dirty="0" smtClean="0"/>
              <a:t>1</a:t>
            </a:r>
            <a:r>
              <a:rPr lang="zh-TW" altLang="en-US" dirty="0" smtClean="0"/>
              <a:t>該怎麼辦呢</a:t>
            </a:r>
            <a:r>
              <a:rPr lang="en-US" altLang="zh-TW" dirty="0" smtClean="0"/>
              <a:t>?</a:t>
            </a:r>
          </a:p>
          <a:p>
            <a:r>
              <a:rPr lang="zh-TW" altLang="en-US" dirty="0" smtClean="0"/>
              <a:t>若單純以標題分群效果比加入內容還要好，那論文架構感覺偏簡單</a:t>
            </a:r>
            <a:r>
              <a:rPr lang="en-US" altLang="zh-TW" dirty="0" smtClean="0"/>
              <a:t>(</a:t>
            </a:r>
            <a:r>
              <a:rPr lang="zh-TW" altLang="en-US" dirty="0" smtClean="0"/>
              <a:t>或是我如果能解釋為何加入內容反而效果不好的原因，這樣論文比較不會沒內容</a:t>
            </a:r>
            <a:r>
              <a:rPr lang="en-US" altLang="zh-TW" dirty="0" smtClean="0"/>
              <a:t>?)</a:t>
            </a:r>
          </a:p>
          <a:p>
            <a:r>
              <a:rPr lang="zh-TW" altLang="en-US" dirty="0" smtClean="0"/>
              <a:t>有考慮與其他方法做比較，不過大部分的論文都沒有公布使用的資料集</a:t>
            </a:r>
            <a:r>
              <a:rPr lang="en-US" altLang="zh-TW" dirty="0" smtClean="0"/>
              <a:t>(</a:t>
            </a:r>
            <a:r>
              <a:rPr lang="zh-TW" altLang="en-US" dirty="0" smtClean="0"/>
              <a:t>可能要自行實作其他論文的演算法</a:t>
            </a:r>
            <a:r>
              <a:rPr lang="en-US" altLang="zh-TW" dirty="0" smtClean="0"/>
              <a:t>?)</a:t>
            </a:r>
          </a:p>
          <a:p>
            <a:endParaRPr lang="en-US" altLang="zh-TW" dirty="0" smtClean="0"/>
          </a:p>
        </p:txBody>
      </p:sp>
    </p:spTree>
    <p:extLst>
      <p:ext uri="{BB962C8B-B14F-4D97-AF65-F5344CB8AC3E}">
        <p14:creationId xmlns:p14="http://schemas.microsoft.com/office/powerpoint/2010/main" val="2659016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18" name="內容版面配置區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4305"/>
            <a:ext cx="10515600" cy="2153977"/>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3868</TotalTime>
  <Words>1386</Words>
  <Application>Microsoft Office PowerPoint</Application>
  <PresentationFormat>寬螢幕</PresentationFormat>
  <Paragraphs>153</Paragraphs>
  <Slides>36</Slides>
  <Notes>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36</vt:i4>
      </vt:variant>
    </vt:vector>
  </HeadingPairs>
  <TitlesOfParts>
    <vt:vector size="41" baseType="lpstr">
      <vt:lpstr>新細明體</vt:lpstr>
      <vt:lpstr>Arial</vt:lpstr>
      <vt:lpstr>Calibri</vt:lpstr>
      <vt:lpstr>Calibri Light</vt:lpstr>
      <vt:lpstr>Office 佈景主題</vt:lpstr>
      <vt:lpstr>Popular Topic Detection based on  Vector Representation of Words</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Clustering – method 2</vt:lpstr>
      <vt:lpstr>Clustering – method 3</vt:lpstr>
      <vt:lpstr>Clustering – method 4</vt:lpstr>
      <vt:lpstr>Hotness Computing</vt:lpstr>
      <vt:lpstr>Experiment Part</vt:lpstr>
      <vt:lpstr>Clustering Validation – Labeled Data</vt:lpstr>
      <vt:lpstr>Labeled Topic Keywords List</vt:lpstr>
      <vt:lpstr>Clustering Validation – using Internal Index</vt:lpstr>
      <vt:lpstr>Method 1 threshold Experiment</vt:lpstr>
      <vt:lpstr>Method 1 threshold Experiment</vt:lpstr>
      <vt:lpstr>Method 2 Experiment - threshold</vt:lpstr>
      <vt:lpstr>Method 2 Experiment – title &amp; content ratio</vt:lpstr>
      <vt:lpstr>Method 3 Experiment</vt:lpstr>
      <vt:lpstr>Method 3 Experiment – title &amp; content ratio</vt:lpstr>
      <vt:lpstr>Clustering Validation-Method 1-3</vt:lpstr>
      <vt:lpstr>Clustering Validation – using External Index</vt:lpstr>
      <vt:lpstr>Word2Vec argument Experiment</vt:lpstr>
      <vt:lpstr>Segmentation Experiment</vt:lpstr>
      <vt:lpstr>Keyword Extraction Experiment</vt:lpstr>
      <vt:lpstr>Word2Vector Training data Period Experiment</vt:lpstr>
      <vt:lpstr>Hot Topic Detection Experiment</vt:lpstr>
      <vt:lpstr>目前遇到的困難</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79</cp:revision>
  <dcterms:created xsi:type="dcterms:W3CDTF">2015-12-27T16:09:35Z</dcterms:created>
  <dcterms:modified xsi:type="dcterms:W3CDTF">2016-06-05T20:58:59Z</dcterms:modified>
</cp:coreProperties>
</file>