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8"/>
  </p:notesMasterIdLst>
  <p:sldIdLst>
    <p:sldId id="256" r:id="rId2"/>
    <p:sldId id="257" r:id="rId3"/>
    <p:sldId id="258" r:id="rId4"/>
    <p:sldId id="259" r:id="rId5"/>
    <p:sldId id="308" r:id="rId6"/>
    <p:sldId id="313" r:id="rId7"/>
    <p:sldId id="309" r:id="rId8"/>
    <p:sldId id="310" r:id="rId9"/>
    <p:sldId id="283" r:id="rId10"/>
    <p:sldId id="311" r:id="rId11"/>
    <p:sldId id="312" r:id="rId12"/>
    <p:sldId id="314" r:id="rId13"/>
    <p:sldId id="315" r:id="rId14"/>
    <p:sldId id="289" r:id="rId15"/>
    <p:sldId id="290" r:id="rId16"/>
    <p:sldId id="291" r:id="rId17"/>
    <p:sldId id="316" r:id="rId18"/>
    <p:sldId id="292" r:id="rId19"/>
    <p:sldId id="294" r:id="rId20"/>
    <p:sldId id="295" r:id="rId21"/>
    <p:sldId id="288" r:id="rId22"/>
    <p:sldId id="297" r:id="rId23"/>
    <p:sldId id="293" r:id="rId24"/>
    <p:sldId id="296" r:id="rId25"/>
    <p:sldId id="299" r:id="rId26"/>
    <p:sldId id="298" r:id="rId27"/>
    <p:sldId id="300" r:id="rId28"/>
    <p:sldId id="301" r:id="rId29"/>
    <p:sldId id="306" r:id="rId30"/>
    <p:sldId id="302" r:id="rId31"/>
    <p:sldId id="303" r:id="rId32"/>
    <p:sldId id="307" r:id="rId33"/>
    <p:sldId id="304" r:id="rId34"/>
    <p:sldId id="305" r:id="rId35"/>
    <p:sldId id="287" r:id="rId36"/>
    <p:sldId id="285" r:id="rId3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73276" autoAdjust="0"/>
  </p:normalViewPr>
  <p:slideViewPr>
    <p:cSldViewPr snapToGrid="0">
      <p:cViewPr varScale="1">
        <p:scale>
          <a:sx n="68" d="100"/>
          <a:sy n="68" d="100"/>
        </p:scale>
        <p:origin x="7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hongTing\Desktop\HotTopicDetection\experime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'algorithm2  100 sampling'!$B$1</c:f>
              <c:strCache>
                <c:ptCount val="1"/>
                <c:pt idx="0">
                  <c:v>completeness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sampling'!$B$2:$B$16</c:f>
              <c:numCache>
                <c:formatCode>General</c:formatCode>
                <c:ptCount val="15"/>
                <c:pt idx="0">
                  <c:v>0.93</c:v>
                </c:pt>
                <c:pt idx="1">
                  <c:v>0.93</c:v>
                </c:pt>
                <c:pt idx="2">
                  <c:v>0.93</c:v>
                </c:pt>
                <c:pt idx="3">
                  <c:v>0.93</c:v>
                </c:pt>
                <c:pt idx="4">
                  <c:v>0.92</c:v>
                </c:pt>
                <c:pt idx="5">
                  <c:v>0.91</c:v>
                </c:pt>
                <c:pt idx="6">
                  <c:v>0.91</c:v>
                </c:pt>
                <c:pt idx="7">
                  <c:v>0.9</c:v>
                </c:pt>
                <c:pt idx="8">
                  <c:v>0.89</c:v>
                </c:pt>
                <c:pt idx="9">
                  <c:v>0.87</c:v>
                </c:pt>
                <c:pt idx="10">
                  <c:v>0.86</c:v>
                </c:pt>
                <c:pt idx="11">
                  <c:v>0.85</c:v>
                </c:pt>
                <c:pt idx="12">
                  <c:v>0.83</c:v>
                </c:pt>
                <c:pt idx="13">
                  <c:v>0.81</c:v>
                </c:pt>
                <c:pt idx="14">
                  <c:v>0.79</c:v>
                </c:pt>
              </c:numCache>
            </c:numRef>
          </c:val>
          <c:smooth val="0"/>
          <c:extLst xmlns:c16r2="http://schemas.microsoft.com/office/drawing/2015/06/chart">
            <c:ext xmlns:c16="http://schemas.microsoft.com/office/drawing/2014/chart" uri="{C3380CC4-5D6E-409C-BE32-E72D297353CC}">
              <c16:uniqueId val="{00000000-38E7-4F80-8616-4EAE8C5C3702}"/>
            </c:ext>
          </c:extLst>
        </c:ser>
        <c:ser>
          <c:idx val="1"/>
          <c:order val="1"/>
          <c:tx>
            <c:strRef>
              <c:f>'algorithm2  100 sampling'!$C$1</c:f>
              <c:strCache>
                <c:ptCount val="1"/>
                <c:pt idx="0">
                  <c:v>homogeneity</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sampling'!$C$2:$C$16</c:f>
              <c:numCache>
                <c:formatCode>General</c:formatCode>
                <c:ptCount val="15"/>
                <c:pt idx="0">
                  <c:v>0.88</c:v>
                </c:pt>
                <c:pt idx="1">
                  <c:v>0.9</c:v>
                </c:pt>
                <c:pt idx="2">
                  <c:v>0.9</c:v>
                </c:pt>
                <c:pt idx="3">
                  <c:v>0.92</c:v>
                </c:pt>
                <c:pt idx="4">
                  <c:v>0.93</c:v>
                </c:pt>
                <c:pt idx="5">
                  <c:v>0.94</c:v>
                </c:pt>
                <c:pt idx="6">
                  <c:v>0.95</c:v>
                </c:pt>
                <c:pt idx="7">
                  <c:v>0.95</c:v>
                </c:pt>
                <c:pt idx="8">
                  <c:v>0.95</c:v>
                </c:pt>
                <c:pt idx="9">
                  <c:v>0.96</c:v>
                </c:pt>
                <c:pt idx="10">
                  <c:v>0.96</c:v>
                </c:pt>
                <c:pt idx="11">
                  <c:v>0.97</c:v>
                </c:pt>
                <c:pt idx="12">
                  <c:v>0.97</c:v>
                </c:pt>
                <c:pt idx="13">
                  <c:v>0.97</c:v>
                </c:pt>
                <c:pt idx="14">
                  <c:v>0.98</c:v>
                </c:pt>
              </c:numCache>
            </c:numRef>
          </c:val>
          <c:smooth val="0"/>
          <c:extLst xmlns:c16r2="http://schemas.microsoft.com/office/drawing/2015/06/chart">
            <c:ext xmlns:c16="http://schemas.microsoft.com/office/drawing/2014/chart" uri="{C3380CC4-5D6E-409C-BE32-E72D297353CC}">
              <c16:uniqueId val="{00000001-38E7-4F80-8616-4EAE8C5C3702}"/>
            </c:ext>
          </c:extLst>
        </c:ser>
        <c:ser>
          <c:idx val="2"/>
          <c:order val="2"/>
          <c:tx>
            <c:strRef>
              <c:f>'algorithm2  100 sampling'!$D$1</c:f>
              <c:strCache>
                <c:ptCount val="1"/>
                <c:pt idx="0">
                  <c:v>mutual_info</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sampling'!$D$2:$D$16</c:f>
              <c:numCache>
                <c:formatCode>General</c:formatCode>
                <c:ptCount val="15"/>
                <c:pt idx="0">
                  <c:v>0.87</c:v>
                </c:pt>
                <c:pt idx="1">
                  <c:v>0.89</c:v>
                </c:pt>
                <c:pt idx="2">
                  <c:v>0.9</c:v>
                </c:pt>
                <c:pt idx="3">
                  <c:v>0.91</c:v>
                </c:pt>
                <c:pt idx="4">
                  <c:v>0.92</c:v>
                </c:pt>
                <c:pt idx="5">
                  <c:v>0.91</c:v>
                </c:pt>
                <c:pt idx="6">
                  <c:v>0.9</c:v>
                </c:pt>
                <c:pt idx="7">
                  <c:v>0.89</c:v>
                </c:pt>
                <c:pt idx="8">
                  <c:v>0.89</c:v>
                </c:pt>
                <c:pt idx="9">
                  <c:v>0.87</c:v>
                </c:pt>
                <c:pt idx="10">
                  <c:v>0.85</c:v>
                </c:pt>
                <c:pt idx="11">
                  <c:v>0.84</c:v>
                </c:pt>
                <c:pt idx="12">
                  <c:v>0.82</c:v>
                </c:pt>
                <c:pt idx="13">
                  <c:v>0.8</c:v>
                </c:pt>
                <c:pt idx="14">
                  <c:v>0.78</c:v>
                </c:pt>
              </c:numCache>
            </c:numRef>
          </c:val>
          <c:smooth val="0"/>
          <c:extLst xmlns:c16r2="http://schemas.microsoft.com/office/drawing/2015/06/chart">
            <c:ext xmlns:c16="http://schemas.microsoft.com/office/drawing/2014/chart" uri="{C3380CC4-5D6E-409C-BE32-E72D297353CC}">
              <c16:uniqueId val="{00000002-38E7-4F80-8616-4EAE8C5C3702}"/>
            </c:ext>
          </c:extLst>
        </c:ser>
        <c:ser>
          <c:idx val="3"/>
          <c:order val="3"/>
          <c:tx>
            <c:strRef>
              <c:f>'algorithm2  100 sampling'!$E$1</c:f>
              <c:strCache>
                <c:ptCount val="1"/>
                <c:pt idx="0">
                  <c:v>rand</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sampling'!$E$2:$E$16</c:f>
              <c:numCache>
                <c:formatCode>General</c:formatCode>
                <c:ptCount val="15"/>
                <c:pt idx="0">
                  <c:v>0.82</c:v>
                </c:pt>
                <c:pt idx="1">
                  <c:v>0.86</c:v>
                </c:pt>
                <c:pt idx="2">
                  <c:v>0.87</c:v>
                </c:pt>
                <c:pt idx="3">
                  <c:v>0.88</c:v>
                </c:pt>
                <c:pt idx="4">
                  <c:v>0.9</c:v>
                </c:pt>
                <c:pt idx="5">
                  <c:v>0.91</c:v>
                </c:pt>
                <c:pt idx="6">
                  <c:v>0.91</c:v>
                </c:pt>
                <c:pt idx="7">
                  <c:v>0.91</c:v>
                </c:pt>
                <c:pt idx="8">
                  <c:v>0.9</c:v>
                </c:pt>
                <c:pt idx="9">
                  <c:v>0.89</c:v>
                </c:pt>
                <c:pt idx="10">
                  <c:v>0.87</c:v>
                </c:pt>
                <c:pt idx="11">
                  <c:v>0.86</c:v>
                </c:pt>
                <c:pt idx="12">
                  <c:v>0.84</c:v>
                </c:pt>
                <c:pt idx="13">
                  <c:v>0.82</c:v>
                </c:pt>
                <c:pt idx="14">
                  <c:v>0.8</c:v>
                </c:pt>
              </c:numCache>
            </c:numRef>
          </c:val>
          <c:smooth val="0"/>
          <c:extLst xmlns:c16r2="http://schemas.microsoft.com/office/drawing/2015/06/chart">
            <c:ext xmlns:c16="http://schemas.microsoft.com/office/drawing/2014/chart" uri="{C3380CC4-5D6E-409C-BE32-E72D297353CC}">
              <c16:uniqueId val="{00000003-38E7-4F80-8616-4EAE8C5C3702}"/>
            </c:ext>
          </c:extLst>
        </c:ser>
        <c:ser>
          <c:idx val="4"/>
          <c:order val="4"/>
          <c:tx>
            <c:strRef>
              <c:f>'algorithm2  100 sampling'!$F$1</c:f>
              <c:strCache>
                <c:ptCount val="1"/>
                <c:pt idx="0">
                  <c:v>v_measure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'algorithm2  100 sampling'!$A$2:$A$16</c:f>
              <c:numCache>
                <c:formatCode>General</c:formatCode>
                <c:ptCount val="15"/>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numCache>
            </c:numRef>
          </c:cat>
          <c:val>
            <c:numRef>
              <c:f>'algorithm2  100 sampling'!$F$2:$F$16</c:f>
              <c:numCache>
                <c:formatCode>General</c:formatCode>
                <c:ptCount val="15"/>
                <c:pt idx="0">
                  <c:v>0.9</c:v>
                </c:pt>
                <c:pt idx="1">
                  <c:v>0.91</c:v>
                </c:pt>
                <c:pt idx="2">
                  <c:v>0.92</c:v>
                </c:pt>
                <c:pt idx="3">
                  <c:v>0.92</c:v>
                </c:pt>
                <c:pt idx="4">
                  <c:v>0.93</c:v>
                </c:pt>
                <c:pt idx="5">
                  <c:v>0.93</c:v>
                </c:pt>
                <c:pt idx="6">
                  <c:v>0.93</c:v>
                </c:pt>
                <c:pt idx="7">
                  <c:v>0.92</c:v>
                </c:pt>
                <c:pt idx="8">
                  <c:v>0.92</c:v>
                </c:pt>
                <c:pt idx="9">
                  <c:v>0.91</c:v>
                </c:pt>
                <c:pt idx="10">
                  <c:v>0.91</c:v>
                </c:pt>
                <c:pt idx="11">
                  <c:v>0.9</c:v>
                </c:pt>
                <c:pt idx="12">
                  <c:v>0.89</c:v>
                </c:pt>
                <c:pt idx="13">
                  <c:v>0.88</c:v>
                </c:pt>
                <c:pt idx="14">
                  <c:v>0.88</c:v>
                </c:pt>
              </c:numCache>
            </c:numRef>
          </c:val>
          <c:smooth val="0"/>
          <c:extLst xmlns:c16r2="http://schemas.microsoft.com/office/drawing/2015/06/chart">
            <c:ext xmlns:c16="http://schemas.microsoft.com/office/drawing/2014/chart" uri="{C3380CC4-5D6E-409C-BE32-E72D297353CC}">
              <c16:uniqueId val="{00000004-38E7-4F80-8616-4EAE8C5C3702}"/>
            </c:ext>
          </c:extLst>
        </c:ser>
        <c:dLbls>
          <c:showLegendKey val="0"/>
          <c:showVal val="0"/>
          <c:showCatName val="0"/>
          <c:showSerName val="0"/>
          <c:showPercent val="0"/>
          <c:showBubbleSize val="0"/>
        </c:dLbls>
        <c:marker val="1"/>
        <c:smooth val="0"/>
        <c:axId val="-127003216"/>
        <c:axId val="-127000496"/>
      </c:lineChart>
      <c:catAx>
        <c:axId val="-1270032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threshold</a:t>
                </a:r>
                <a:endParaRPr lang="zh-TW"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27000496"/>
        <c:crosses val="autoZero"/>
        <c:auto val="1"/>
        <c:lblAlgn val="ctr"/>
        <c:lblOffset val="100"/>
        <c:noMultiLvlLbl val="0"/>
      </c:catAx>
      <c:valAx>
        <c:axId val="-127000496"/>
        <c:scaling>
          <c:orientation val="minMax"/>
          <c:min val="0.750000000000000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分數</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270032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D1C7-ADD3-504D-BCDB-B42CF5CE97FC}" type="datetimeFigureOut">
              <a:rPr kumimoji="1" lang="zh-TW" altLang="en-US" smtClean="0"/>
              <a:t>2016/6/4</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8D25-4743-8548-92C1-84EF04EA4DC0}" type="slidenum">
              <a:rPr kumimoji="1" lang="zh-TW" altLang="en-US" smtClean="0"/>
              <a:t>‹#›</a:t>
            </a:fld>
            <a:endParaRPr kumimoji="1" lang="zh-TW" alt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6</a:t>
            </a:fld>
            <a:endParaRPr kumimoji="1" lang="zh-TW" altLang="en-US"/>
          </a:p>
        </p:txBody>
      </p:sp>
    </p:spTree>
    <p:extLst>
      <p:ext uri="{BB962C8B-B14F-4D97-AF65-F5344CB8AC3E}">
        <p14:creationId xmlns:p14="http://schemas.microsoft.com/office/powerpoint/2010/main" val="352200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20</a:t>
            </a:fld>
            <a:endParaRPr kumimoji="1" lang="zh-TW" altLang="en-US"/>
          </a:p>
        </p:txBody>
      </p:sp>
    </p:spTree>
    <p:extLst>
      <p:ext uri="{BB962C8B-B14F-4D97-AF65-F5344CB8AC3E}">
        <p14:creationId xmlns:p14="http://schemas.microsoft.com/office/powerpoint/2010/main" val="512796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方法一 </a:t>
            </a:r>
            <a:r>
              <a:rPr lang="en-US" altLang="zh-TW" dirty="0" smtClean="0"/>
              <a:t>Threshold </a:t>
            </a:r>
            <a:r>
              <a:rPr lang="zh-TW" altLang="en-US" dirty="0" smtClean="0"/>
              <a:t>在 </a:t>
            </a:r>
            <a:r>
              <a:rPr lang="en-US" altLang="zh-TW" dirty="0" smtClean="0"/>
              <a:t>0.55</a:t>
            </a:r>
            <a:r>
              <a:rPr lang="zh-TW" altLang="en-US" dirty="0" smtClean="0"/>
              <a:t> 各項指標較好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22</a:t>
            </a:fld>
            <a:endParaRPr kumimoji="1" lang="zh-TW" altLang="en-US"/>
          </a:p>
        </p:txBody>
      </p:sp>
    </p:spTree>
    <p:extLst>
      <p:ext uri="{BB962C8B-B14F-4D97-AF65-F5344CB8AC3E}">
        <p14:creationId xmlns:p14="http://schemas.microsoft.com/office/powerpoint/2010/main" val="87587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方法一 </a:t>
            </a:r>
            <a:r>
              <a:rPr lang="en-US" altLang="zh-TW" dirty="0" smtClean="0"/>
              <a:t>Threshold </a:t>
            </a:r>
            <a:r>
              <a:rPr lang="zh-TW" altLang="en-US" dirty="0" smtClean="0"/>
              <a:t>在 </a:t>
            </a:r>
            <a:r>
              <a:rPr lang="en-US" altLang="zh-TW" dirty="0" smtClean="0"/>
              <a:t>0.55</a:t>
            </a:r>
            <a:r>
              <a:rPr lang="zh-TW" altLang="en-US" dirty="0" smtClean="0"/>
              <a:t> 各項指標較好</a:t>
            </a:r>
            <a:r>
              <a:rPr lang="en-US" altLang="zh-TW" dirty="0" smtClean="0"/>
              <a:t/>
            </a:r>
            <a:br>
              <a:rPr lang="en-US" altLang="zh-TW" dirty="0" smtClean="0"/>
            </a:br>
            <a:r>
              <a:rPr lang="zh-TW" altLang="en-US" dirty="0" smtClean="0"/>
              <a:t>此圖每一點都是平均分數，並無法呈現該方法對於不同資料的穩定度</a:t>
            </a:r>
            <a:r>
              <a:rPr lang="en-US" altLang="zh-TW" dirty="0" smtClean="0"/>
              <a:t>(</a:t>
            </a:r>
            <a:r>
              <a:rPr lang="zh-TW" altLang="en-US" dirty="0" smtClean="0"/>
              <a:t>也許該改用盒狀圖顯示標準差</a:t>
            </a:r>
            <a:r>
              <a:rPr lang="en-US" altLang="zh-TW" dirty="0" smtClean="0"/>
              <a:t>?</a:t>
            </a:r>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23</a:t>
            </a:fld>
            <a:endParaRPr kumimoji="1" lang="zh-TW" altLang="en-US"/>
          </a:p>
        </p:txBody>
      </p:sp>
    </p:spTree>
    <p:extLst>
      <p:ext uri="{BB962C8B-B14F-4D97-AF65-F5344CB8AC3E}">
        <p14:creationId xmlns:p14="http://schemas.microsoft.com/office/powerpoint/2010/main" val="2654781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24</a:t>
            </a:fld>
            <a:endParaRPr kumimoji="1" lang="zh-TW" altLang="en-US"/>
          </a:p>
        </p:txBody>
      </p:sp>
    </p:spTree>
    <p:extLst>
      <p:ext uri="{BB962C8B-B14F-4D97-AF65-F5344CB8AC3E}">
        <p14:creationId xmlns:p14="http://schemas.microsoft.com/office/powerpoint/2010/main" val="306063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25</a:t>
            </a:fld>
            <a:endParaRPr kumimoji="1" lang="zh-TW" altLang="en-US"/>
          </a:p>
        </p:txBody>
      </p:sp>
    </p:spTree>
    <p:extLst>
      <p:ext uri="{BB962C8B-B14F-4D97-AF65-F5344CB8AC3E}">
        <p14:creationId xmlns:p14="http://schemas.microsoft.com/office/powerpoint/2010/main" val="140618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26</a:t>
            </a:fld>
            <a:endParaRPr kumimoji="1" lang="zh-TW" altLang="en-US"/>
          </a:p>
        </p:txBody>
      </p:sp>
    </p:spTree>
    <p:extLst>
      <p:ext uri="{BB962C8B-B14F-4D97-AF65-F5344CB8AC3E}">
        <p14:creationId xmlns:p14="http://schemas.microsoft.com/office/powerpoint/2010/main" val="152313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27</a:t>
            </a:fld>
            <a:endParaRPr kumimoji="1" lang="zh-TW" altLang="en-US"/>
          </a:p>
        </p:txBody>
      </p:sp>
    </p:spTree>
    <p:extLst>
      <p:ext uri="{BB962C8B-B14F-4D97-AF65-F5344CB8AC3E}">
        <p14:creationId xmlns:p14="http://schemas.microsoft.com/office/powerpoint/2010/main" val="27762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883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4355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930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13976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90482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02170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7D37549-EB1B-4775-A7CD-5FCE3CE0385F}" type="datetimeFigureOut">
              <a:rPr lang="zh-TW" altLang="en-US" smtClean="0"/>
              <a:t>2016/6/4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5129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7D37549-EB1B-4775-A7CD-5FCE3CE0385F}" type="datetimeFigureOut">
              <a:rPr lang="zh-TW" altLang="en-US" smtClean="0"/>
              <a:t>2016/6/4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87210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7D37549-EB1B-4775-A7CD-5FCE3CE0385F}" type="datetimeFigureOut">
              <a:rPr lang="zh-TW" altLang="en-US" smtClean="0"/>
              <a:t>2016/6/4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6465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6852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02739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7549-EB1B-4775-A7CD-5FCE3CE0385F}" type="datetimeFigureOut">
              <a:rPr lang="zh-TW" altLang="en-US" smtClean="0"/>
              <a:t>2016/6/4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7635886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400" dirty="0"/>
              <a:t>Popular Topic Detection based on </a:t>
            </a:r>
            <a:br>
              <a:rPr lang="en-US" altLang="zh-TW" sz="4400" dirty="0"/>
            </a:br>
            <a:r>
              <a:rPr lang="en-US" altLang="zh-TW" sz="4400" dirty="0"/>
              <a:t>Vector Representation of </a:t>
            </a:r>
            <a:r>
              <a:rPr lang="en-US" altLang="zh-TW" sz="4400" dirty="0" smtClean="0"/>
              <a:t>Words</a:t>
            </a:r>
            <a:endParaRPr lang="zh-TW" altLang="en-US" sz="4400" dirty="0"/>
          </a:p>
        </p:txBody>
      </p:sp>
      <p:sp>
        <p:nvSpPr>
          <p:cNvPr id="3" name="副標題 2"/>
          <p:cNvSpPr>
            <a:spLocks noGrp="1"/>
          </p:cNvSpPr>
          <p:nvPr>
            <p:ph type="subTitle" idx="1"/>
          </p:nvPr>
        </p:nvSpPr>
        <p:spPr/>
        <p:txBody>
          <a:bodyPr>
            <a:noAutofit/>
          </a:bodyPr>
          <a:lstStyle/>
          <a:p>
            <a:endParaRPr lang="en-US" altLang="zh-TW" sz="4000" dirty="0" smtClean="0"/>
          </a:p>
          <a:p>
            <a:r>
              <a:rPr lang="zh-TW" altLang="en-US" sz="4000" dirty="0" smtClean="0"/>
              <a:t>基於</a:t>
            </a:r>
            <a:r>
              <a:rPr lang="en-US" altLang="zh-TW" sz="4000" dirty="0"/>
              <a:t>Word2Vec</a:t>
            </a:r>
            <a:r>
              <a:rPr lang="zh-TW" altLang="en-US" sz="4000" dirty="0" smtClean="0"/>
              <a:t>之熱門</a:t>
            </a:r>
            <a:r>
              <a:rPr lang="zh-TW" altLang="en-US" sz="4000" dirty="0"/>
              <a:t>主題偵測</a:t>
            </a:r>
            <a:endParaRPr lang="zh-TW" altLang="en-US" sz="4000" dirty="0"/>
          </a:p>
        </p:txBody>
      </p:sp>
    </p:spTree>
    <p:extLst>
      <p:ext uri="{BB962C8B-B14F-4D97-AF65-F5344CB8AC3E}">
        <p14:creationId xmlns:p14="http://schemas.microsoft.com/office/powerpoint/2010/main" val="96323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Feature Selection</a:t>
            </a:r>
            <a:endParaRPr lang="zh-TW" altLang="en-US" dirty="0"/>
          </a:p>
        </p:txBody>
      </p:sp>
      <p:sp>
        <p:nvSpPr>
          <p:cNvPr id="3" name="內容版面配置區 2"/>
          <p:cNvSpPr>
            <a:spLocks noGrp="1"/>
          </p:cNvSpPr>
          <p:nvPr>
            <p:ph idx="1"/>
          </p:nvPr>
        </p:nvSpPr>
        <p:spPr/>
        <p:txBody>
          <a:bodyPr/>
          <a:lstStyle/>
          <a:p>
            <a:r>
              <a:rPr lang="en-US" altLang="zh-TW" dirty="0" smtClean="0"/>
              <a:t>Article Title</a:t>
            </a:r>
          </a:p>
          <a:p>
            <a:pPr marL="457200" lvl="1" indent="0">
              <a:buNone/>
            </a:pPr>
            <a:r>
              <a:rPr lang="en-US" altLang="zh-TW" dirty="0" smtClean="0"/>
              <a:t>Remove special title format</a:t>
            </a:r>
          </a:p>
          <a:p>
            <a:r>
              <a:rPr lang="en-US" altLang="zh-TW" dirty="0" smtClean="0"/>
              <a:t>Article Content</a:t>
            </a:r>
          </a:p>
          <a:p>
            <a:pPr marL="457200" lvl="1" indent="0">
              <a:buNone/>
            </a:pPr>
            <a:r>
              <a:rPr lang="en-US" altLang="zh-TW" dirty="0" smtClean="0"/>
              <a:t>Remove quote, URLs</a:t>
            </a:r>
            <a:endParaRPr lang="en-US" altLang="zh-TW" dirty="0" smtClean="0"/>
          </a:p>
          <a:p>
            <a:pPr marL="457200" lvl="1" indent="0">
              <a:buNone/>
            </a:pPr>
            <a:r>
              <a:rPr lang="en-US" altLang="zh-TW" dirty="0" smtClean="0"/>
              <a:t>Keywords extraction by topic modeling (LDA)</a:t>
            </a:r>
          </a:p>
          <a:p>
            <a:endParaRPr lang="en-US" altLang="zh-TW" dirty="0" smtClean="0"/>
          </a:p>
        </p:txBody>
      </p:sp>
    </p:spTree>
    <p:extLst>
      <p:ext uri="{BB962C8B-B14F-4D97-AF65-F5344CB8AC3E}">
        <p14:creationId xmlns:p14="http://schemas.microsoft.com/office/powerpoint/2010/main" val="2546727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a:t>
            </a:r>
            <a:r>
              <a:rPr lang="en-US" altLang="zh-TW" dirty="0" smtClean="0"/>
              <a:t>Representations</a:t>
            </a:r>
            <a:endParaRPr lang="zh-TW" altLang="en-US" dirty="0"/>
          </a:p>
        </p:txBody>
      </p:sp>
      <p:sp>
        <p:nvSpPr>
          <p:cNvPr id="3" name="內容版面配置區 2"/>
          <p:cNvSpPr>
            <a:spLocks noGrp="1"/>
          </p:cNvSpPr>
          <p:nvPr>
            <p:ph idx="1"/>
          </p:nvPr>
        </p:nvSpPr>
        <p:spPr/>
        <p:txBody>
          <a:bodyPr/>
          <a:lstStyle/>
          <a:p>
            <a:r>
              <a:rPr lang="en-US" altLang="zh-TW" dirty="0" smtClean="0"/>
              <a:t>Of Words</a:t>
            </a:r>
          </a:p>
          <a:p>
            <a:pPr marL="457200" lvl="1" indent="0">
              <a:buNone/>
            </a:pPr>
            <a:r>
              <a:rPr lang="en-US" altLang="zh-TW" dirty="0" smtClean="0"/>
              <a:t>Use word2vec model to map the vector representation of word</a:t>
            </a:r>
          </a:p>
          <a:p>
            <a:pPr marL="457200" lvl="1" indent="0">
              <a:buNone/>
            </a:pPr>
            <a:endParaRPr lang="en-US" altLang="zh-TW" dirty="0" smtClean="0"/>
          </a:p>
          <a:p>
            <a:r>
              <a:rPr lang="en-US" altLang="zh-TW" dirty="0" smtClean="0"/>
              <a:t>Of Articles</a:t>
            </a:r>
          </a:p>
          <a:p>
            <a:pPr marL="457200" lvl="1" indent="0">
              <a:buNone/>
            </a:pPr>
            <a:r>
              <a:rPr lang="en-US" altLang="zh-TW" dirty="0" smtClean="0"/>
              <a:t>Mean of article features word vector</a:t>
            </a:r>
          </a:p>
          <a:p>
            <a:pPr marL="457200" lvl="1" indent="0">
              <a:buNone/>
            </a:pPr>
            <a:endParaRPr lang="en-US" altLang="zh-TW" dirty="0"/>
          </a:p>
          <a:p>
            <a:r>
              <a:rPr lang="en-US" altLang="zh-TW" dirty="0" smtClean="0"/>
              <a:t>Of Cluster(or</a:t>
            </a:r>
            <a:r>
              <a:rPr lang="zh-TW" altLang="en-US" dirty="0" smtClean="0"/>
              <a:t> </a:t>
            </a:r>
            <a:r>
              <a:rPr lang="en-US" altLang="zh-TW" dirty="0" smtClean="0"/>
              <a:t>Topic)</a:t>
            </a:r>
          </a:p>
          <a:p>
            <a:pPr marL="457200" lvl="1" indent="0">
              <a:buNone/>
            </a:pPr>
            <a:r>
              <a:rPr lang="en-US" altLang="zh-TW" dirty="0" smtClean="0"/>
              <a:t>Mean of sub-article vector</a:t>
            </a:r>
          </a:p>
          <a:p>
            <a:pPr marL="457200" lvl="1" indent="0">
              <a:buNone/>
            </a:pPr>
            <a:endParaRPr lang="en-US" altLang="zh-TW" dirty="0" smtClean="0"/>
          </a:p>
        </p:txBody>
      </p:sp>
    </p:spTree>
    <p:extLst>
      <p:ext uri="{BB962C8B-B14F-4D97-AF65-F5344CB8AC3E}">
        <p14:creationId xmlns:p14="http://schemas.microsoft.com/office/powerpoint/2010/main" val="1230499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a:t>
            </a:r>
            <a:endParaRPr lang="zh-TW" altLang="en-US" dirty="0"/>
          </a:p>
        </p:txBody>
      </p:sp>
      <p:sp>
        <p:nvSpPr>
          <p:cNvPr id="3" name="內容版面配置區 2"/>
          <p:cNvSpPr>
            <a:spLocks noGrp="1"/>
          </p:cNvSpPr>
          <p:nvPr>
            <p:ph idx="1"/>
          </p:nvPr>
        </p:nvSpPr>
        <p:spPr/>
        <p:txBody>
          <a:bodyPr/>
          <a:lstStyle/>
          <a:p>
            <a:r>
              <a:rPr lang="zh-TW" altLang="en-US" dirty="0" smtClean="0"/>
              <a:t>話題由一群文章組成，每一個話題可以用一個向量來表示</a:t>
            </a:r>
            <a:endParaRPr lang="en-US" altLang="zh-TW" dirty="0" smtClean="0"/>
          </a:p>
          <a:p>
            <a:r>
              <a:rPr lang="zh-TW" altLang="en-US" dirty="0" smtClean="0"/>
              <a:t>定義一個門檻值，將含有相同標題的文章視為同一話題，對每一話題找出與該話題最為相似的話題，若相似度大於門檻值則將兩個話題合併，若相似度小於門檻值，則將話題移到分群完畢的清單，重複直到所有話題合併完畢</a:t>
            </a:r>
            <a:endParaRPr lang="en-US" altLang="zh-TW" dirty="0" smtClean="0"/>
          </a:p>
        </p:txBody>
      </p:sp>
    </p:spTree>
    <p:extLst>
      <p:ext uri="{BB962C8B-B14F-4D97-AF65-F5344CB8AC3E}">
        <p14:creationId xmlns:p14="http://schemas.microsoft.com/office/powerpoint/2010/main" val="1255159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1</a:t>
            </a:r>
            <a:endParaRPr lang="zh-TW" altLang="en-US" dirty="0"/>
          </a:p>
        </p:txBody>
      </p:sp>
      <p:sp>
        <p:nvSpPr>
          <p:cNvPr id="3" name="內容版面配置區 2"/>
          <p:cNvSpPr>
            <a:spLocks noGrp="1"/>
          </p:cNvSpPr>
          <p:nvPr>
            <p:ph idx="1"/>
          </p:nvPr>
        </p:nvSpPr>
        <p:spPr/>
        <p:txBody>
          <a:bodyPr/>
          <a:lstStyle/>
          <a:p>
            <a:endParaRPr lang="en-US" altLang="zh-TW" dirty="0" smtClean="0"/>
          </a:p>
        </p:txBody>
      </p:sp>
    </p:spTree>
    <p:extLst>
      <p:ext uri="{BB962C8B-B14F-4D97-AF65-F5344CB8AC3E}">
        <p14:creationId xmlns:p14="http://schemas.microsoft.com/office/powerpoint/2010/main" val="339305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方法一 </a:t>
            </a:r>
            <a:r>
              <a:rPr lang="en-US" altLang="zh-TW" dirty="0" smtClean="0"/>
              <a:t>(</a:t>
            </a:r>
            <a:r>
              <a:rPr lang="zh-TW" altLang="en-US" dirty="0" smtClean="0"/>
              <a:t>只依據標題來分群</a:t>
            </a:r>
            <a:r>
              <a:rPr lang="en-US" altLang="zh-TW" dirty="0" smtClean="0"/>
              <a:t>)</a:t>
            </a:r>
          </a:p>
          <a:p>
            <a:pPr lvl="1"/>
            <a:r>
              <a:rPr lang="zh-TW" altLang="en-US" dirty="0" smtClean="0"/>
              <a:t>文</a:t>
            </a:r>
            <a:r>
              <a:rPr lang="zh-TW" altLang="en-US" dirty="0"/>
              <a:t>章</a:t>
            </a:r>
            <a:r>
              <a:rPr lang="zh-TW" altLang="en-US" dirty="0" smtClean="0"/>
              <a:t>代表向量 </a:t>
            </a:r>
            <a:r>
              <a:rPr lang="en-US" altLang="zh-TW" dirty="0"/>
              <a:t>=</a:t>
            </a:r>
            <a:r>
              <a:rPr lang="zh-TW" altLang="en-US" dirty="0" smtClean="0"/>
              <a:t> 標題斷詞後各</a:t>
            </a:r>
            <a:r>
              <a:rPr lang="en-US" altLang="zh-TW" dirty="0" smtClean="0"/>
              <a:t>vector</a:t>
            </a:r>
            <a:r>
              <a:rPr lang="zh-TW" altLang="en-US" dirty="0" smtClean="0"/>
              <a:t>取平均</a:t>
            </a:r>
            <a:endParaRPr lang="en-US" altLang="zh-TW" dirty="0" smtClean="0"/>
          </a:p>
          <a:p>
            <a:pPr lvl="1"/>
            <a:r>
              <a:rPr lang="zh-TW" altLang="en-US" dirty="0" smtClean="0"/>
              <a:t>話題代表向量 </a:t>
            </a:r>
            <a:r>
              <a:rPr lang="en-US" altLang="zh-TW" dirty="0" smtClean="0"/>
              <a:t>=</a:t>
            </a:r>
            <a:r>
              <a:rPr lang="zh-TW" altLang="en-US" dirty="0" smtClean="0"/>
              <a:t> 各文章代表向量取平均</a:t>
            </a:r>
            <a:endParaRPr lang="en-US" altLang="zh-TW" dirty="0" smtClean="0"/>
          </a:p>
          <a:p>
            <a:pPr lvl="1"/>
            <a:r>
              <a:rPr lang="zh-TW" altLang="en-US" dirty="0" smtClean="0"/>
              <a:t>兩話題相似度 </a:t>
            </a:r>
            <a:r>
              <a:rPr lang="en-US" altLang="zh-TW" dirty="0" smtClean="0"/>
              <a:t>=</a:t>
            </a:r>
            <a:r>
              <a:rPr lang="zh-TW" altLang="en-US" dirty="0" smtClean="0"/>
              <a:t> 兩話題向量內積</a:t>
            </a:r>
            <a:endParaRPr lang="en-US" altLang="zh-TW" dirty="0" smtClean="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Article Vector</a:t>
            </a:r>
            <a:br>
              <a:rPr lang="en-US" altLang="zh-TW" dirty="0"/>
            </a:br>
            <a:r>
              <a:rPr lang="en-US" altLang="zh-TW" dirty="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Clustering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847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方法</a:t>
            </a:r>
            <a:r>
              <a:rPr lang="zh-TW" altLang="en-US" dirty="0"/>
              <a:t>二</a:t>
            </a:r>
            <a:r>
              <a:rPr lang="zh-TW" altLang="en-US" dirty="0" smtClean="0"/>
              <a:t> </a:t>
            </a:r>
            <a:r>
              <a:rPr lang="en-US" altLang="zh-TW" dirty="0" smtClean="0"/>
              <a:t>(</a:t>
            </a:r>
            <a:r>
              <a:rPr lang="zh-TW" altLang="en-US" dirty="0" smtClean="0"/>
              <a:t>使用標題與內容</a:t>
            </a:r>
            <a:r>
              <a:rPr lang="en-US" altLang="zh-TW" dirty="0" smtClean="0"/>
              <a:t>)</a:t>
            </a:r>
          </a:p>
          <a:p>
            <a:pPr lvl="1"/>
            <a:r>
              <a:rPr lang="zh-TW" altLang="en-US" dirty="0" smtClean="0"/>
              <a:t>文</a:t>
            </a:r>
            <a:r>
              <a:rPr lang="zh-TW" altLang="en-US" dirty="0"/>
              <a:t>章</a:t>
            </a:r>
            <a:r>
              <a:rPr lang="zh-TW" altLang="en-US" dirty="0" smtClean="0"/>
              <a:t>代表向量 </a:t>
            </a:r>
            <a:r>
              <a:rPr lang="en-US" altLang="zh-TW" dirty="0" smtClean="0"/>
              <a:t>=</a:t>
            </a:r>
            <a:r>
              <a:rPr lang="zh-TW" altLang="en-US" dirty="0" smtClean="0"/>
              <a:t> 標題斷詞後各</a:t>
            </a:r>
            <a:r>
              <a:rPr lang="en-US" altLang="zh-TW" dirty="0" smtClean="0"/>
              <a:t>vector</a:t>
            </a:r>
            <a:r>
              <a:rPr lang="zh-TW" altLang="en-US" dirty="0" smtClean="0"/>
              <a:t>取平均 *</a:t>
            </a:r>
            <a:r>
              <a:rPr lang="en-US" altLang="zh-TW" dirty="0" smtClean="0"/>
              <a:t>0.7</a:t>
            </a:r>
            <a:r>
              <a:rPr lang="zh-TW" altLang="en-US" dirty="0" smtClean="0"/>
              <a:t> </a:t>
            </a:r>
            <a:r>
              <a:rPr lang="en-US" altLang="zh-TW" dirty="0" smtClean="0"/>
              <a:t>+</a:t>
            </a:r>
            <a:endParaRPr lang="en-US" altLang="zh-TW" dirty="0"/>
          </a:p>
          <a:p>
            <a:pPr marL="457200" lvl="1" indent="0">
              <a:buNone/>
            </a:pPr>
            <a:r>
              <a:rPr lang="en-US" altLang="zh-TW" dirty="0" smtClean="0"/>
              <a:t>			</a:t>
            </a:r>
            <a:r>
              <a:rPr lang="zh-TW" altLang="en-US" dirty="0" smtClean="0"/>
              <a:t> 內文關鍵字斷</a:t>
            </a:r>
            <a:r>
              <a:rPr lang="zh-TW" altLang="en-US" dirty="0"/>
              <a:t>詞後各</a:t>
            </a:r>
            <a:r>
              <a:rPr lang="en-US" altLang="zh-TW" dirty="0"/>
              <a:t>vector</a:t>
            </a:r>
            <a:r>
              <a:rPr lang="zh-TW" altLang="en-US" dirty="0"/>
              <a:t>取平均 *</a:t>
            </a:r>
            <a:r>
              <a:rPr lang="en-US" altLang="zh-TW" dirty="0" smtClean="0"/>
              <a:t>0.3</a:t>
            </a:r>
          </a:p>
          <a:p>
            <a:pPr lvl="6"/>
            <a:endParaRPr lang="en-US" altLang="zh-TW" dirty="0" smtClean="0"/>
          </a:p>
          <a:p>
            <a:pPr lvl="1"/>
            <a:r>
              <a:rPr lang="zh-TW" altLang="en-US" dirty="0" smtClean="0"/>
              <a:t>話題代表向量 </a:t>
            </a:r>
            <a:r>
              <a:rPr lang="en-US" altLang="zh-TW" dirty="0" smtClean="0"/>
              <a:t>=</a:t>
            </a:r>
            <a:r>
              <a:rPr lang="zh-TW" altLang="en-US" dirty="0" smtClean="0"/>
              <a:t> 各文章代表向量取平均</a:t>
            </a:r>
            <a:endParaRPr lang="en-US" altLang="zh-TW" dirty="0" smtClean="0"/>
          </a:p>
          <a:p>
            <a:pPr lvl="1"/>
            <a:r>
              <a:rPr lang="zh-TW" altLang="en-US" dirty="0" smtClean="0"/>
              <a:t>兩話題相似度 </a:t>
            </a:r>
            <a:r>
              <a:rPr lang="en-US" altLang="zh-TW" dirty="0" smtClean="0"/>
              <a:t>=</a:t>
            </a:r>
            <a:r>
              <a:rPr lang="zh-TW" altLang="en-US" dirty="0" smtClean="0"/>
              <a:t> 兩話題向量內積</a:t>
            </a:r>
            <a:endParaRPr lang="en-US" altLang="zh-TW" dirty="0" smtClean="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Article Vector</a:t>
            </a:r>
            <a:br>
              <a:rPr lang="en-US" altLang="zh-TW" dirty="0"/>
            </a:br>
            <a:r>
              <a:rPr lang="en-US" altLang="zh-TW" dirty="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Clustering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719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方法三 </a:t>
            </a:r>
            <a:r>
              <a:rPr lang="en-US" altLang="zh-TW" dirty="0" smtClean="0"/>
              <a:t>(</a:t>
            </a:r>
            <a:r>
              <a:rPr lang="zh-TW" altLang="en-US" dirty="0" smtClean="0"/>
              <a:t>使用標題與內容</a:t>
            </a:r>
            <a:r>
              <a:rPr lang="en-US" altLang="zh-TW" dirty="0" smtClean="0"/>
              <a:t>)</a:t>
            </a:r>
          </a:p>
          <a:p>
            <a:pPr lvl="1"/>
            <a:r>
              <a:rPr lang="zh-TW" altLang="en-US" dirty="0" smtClean="0"/>
              <a:t>文</a:t>
            </a:r>
            <a:r>
              <a:rPr lang="zh-TW" altLang="en-US" dirty="0"/>
              <a:t>章</a:t>
            </a:r>
            <a:r>
              <a:rPr lang="zh-TW" altLang="en-US" dirty="0" smtClean="0"/>
              <a:t>代表向量 </a:t>
            </a:r>
            <a:r>
              <a:rPr lang="en-US" altLang="zh-TW" dirty="0" smtClean="0"/>
              <a:t>=</a:t>
            </a:r>
            <a:r>
              <a:rPr lang="zh-TW" altLang="en-US" dirty="0" smtClean="0"/>
              <a:t> 標題斷詞後各</a:t>
            </a:r>
            <a:r>
              <a:rPr lang="en-US" altLang="zh-TW" dirty="0" smtClean="0"/>
              <a:t>vector</a:t>
            </a:r>
            <a:r>
              <a:rPr lang="zh-TW" altLang="en-US" dirty="0" smtClean="0"/>
              <a:t>取平均</a:t>
            </a:r>
            <a:endParaRPr lang="en-US" altLang="zh-TW" dirty="0" smtClean="0"/>
          </a:p>
          <a:p>
            <a:pPr lvl="1"/>
            <a:r>
              <a:rPr lang="zh-TW" altLang="en-US" dirty="0" smtClean="0"/>
              <a:t>話題代表向量 </a:t>
            </a:r>
            <a:r>
              <a:rPr lang="en-US" altLang="zh-TW" dirty="0" smtClean="0"/>
              <a:t>=</a:t>
            </a:r>
            <a:r>
              <a:rPr lang="zh-TW" altLang="en-US" dirty="0" smtClean="0"/>
              <a:t> 各文章代表向量取平均</a:t>
            </a:r>
            <a:r>
              <a:rPr lang="en-US" altLang="zh-TW" dirty="0"/>
              <a:t> </a:t>
            </a:r>
            <a:r>
              <a:rPr lang="en-US" altLang="zh-TW" dirty="0" smtClean="0"/>
              <a:t>* 0.7 +</a:t>
            </a:r>
          </a:p>
          <a:p>
            <a:pPr marL="457200" lvl="1" indent="0">
              <a:buNone/>
            </a:pPr>
            <a:r>
              <a:rPr lang="en-US" altLang="zh-TW" dirty="0"/>
              <a:t>	</a:t>
            </a:r>
            <a:r>
              <a:rPr lang="en-US" altLang="zh-TW" dirty="0" smtClean="0"/>
              <a:t>		</a:t>
            </a:r>
            <a:r>
              <a:rPr lang="zh-TW" altLang="en-US" dirty="0" smtClean="0"/>
              <a:t> 話題關鍵字代表向量取平均 * </a:t>
            </a:r>
            <a:r>
              <a:rPr lang="en-US" altLang="zh-TW" dirty="0" smtClean="0"/>
              <a:t>0.3</a:t>
            </a:r>
          </a:p>
          <a:p>
            <a:pPr lvl="1"/>
            <a:endParaRPr lang="en-US" altLang="zh-TW" dirty="0" smtClean="0"/>
          </a:p>
          <a:p>
            <a:pPr lvl="1"/>
            <a:r>
              <a:rPr lang="zh-TW" altLang="en-US" dirty="0" smtClean="0"/>
              <a:t>兩話題相似度 </a:t>
            </a:r>
            <a:r>
              <a:rPr lang="en-US" altLang="zh-TW" dirty="0" smtClean="0"/>
              <a:t>=</a:t>
            </a:r>
            <a:r>
              <a:rPr lang="zh-TW" altLang="en-US" dirty="0" smtClean="0"/>
              <a:t> 兩話題向量內積</a:t>
            </a:r>
            <a:endParaRPr lang="en-US" altLang="zh-TW" dirty="0" smtClean="0"/>
          </a:p>
          <a:p>
            <a:pPr lvl="1"/>
            <a:r>
              <a:rPr lang="zh-TW" altLang="en-US" dirty="0" smtClean="0"/>
              <a:t>每次合併話題重新計算話題關鍵字</a:t>
            </a:r>
            <a:r>
              <a:rPr lang="en-US" altLang="zh-TW" dirty="0" smtClean="0"/>
              <a:t>(</a:t>
            </a:r>
            <a:r>
              <a:rPr lang="zh-TW" altLang="en-US" dirty="0" smtClean="0"/>
              <a:t>話題所有文章跑</a:t>
            </a:r>
            <a:r>
              <a:rPr lang="en-US" altLang="zh-TW" dirty="0" smtClean="0"/>
              <a:t>LDA)</a:t>
            </a:r>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Article Vector</a:t>
            </a:r>
            <a:br>
              <a:rPr lang="en-US" altLang="zh-TW" dirty="0"/>
            </a:br>
            <a:r>
              <a:rPr lang="en-US" altLang="zh-TW" dirty="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Clustering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490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Hotness Computing</a:t>
            </a:r>
            <a:endParaRPr lang="zh-TW" altLang="en-US" dirty="0"/>
          </a:p>
        </p:txBody>
      </p:sp>
      <p:sp>
        <p:nvSpPr>
          <p:cNvPr id="3" name="內容版面配置區 2"/>
          <p:cNvSpPr>
            <a:spLocks noGrp="1"/>
          </p:cNvSpPr>
          <p:nvPr>
            <p:ph idx="1"/>
          </p:nvPr>
        </p:nvSpPr>
        <p:spPr/>
        <p:txBody>
          <a:bodyPr/>
          <a:lstStyle/>
          <a:p>
            <a:r>
              <a:rPr lang="zh-TW" altLang="en-US" dirty="0" smtClean="0"/>
              <a:t>統計話題內各文章的推噓文計算熱度</a:t>
            </a:r>
            <a:endParaRPr lang="en-US" altLang="zh-TW" dirty="0" smtClean="0"/>
          </a:p>
          <a:p>
            <a:endParaRPr lang="en-US" altLang="zh-TW" dirty="0" smtClean="0"/>
          </a:p>
        </p:txBody>
      </p:sp>
    </p:spTree>
    <p:extLst>
      <p:ext uri="{BB962C8B-B14F-4D97-AF65-F5344CB8AC3E}">
        <p14:creationId xmlns:p14="http://schemas.microsoft.com/office/powerpoint/2010/main" val="2938531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Experiment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84818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Validation – Labeled Data</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人工選擇一些話題關鍵字</a:t>
            </a:r>
            <a:r>
              <a:rPr lang="zh-TW" altLang="en-US" dirty="0"/>
              <a:t>及時間</a:t>
            </a:r>
            <a:r>
              <a:rPr lang="zh-TW" altLang="en-US" dirty="0" smtClean="0"/>
              <a:t>搜尋區間，在該區間標題包含關鍵字的文章標註為該話題。</a:t>
            </a:r>
            <a:endParaRPr lang="en-US" altLang="zh-TW" dirty="0" smtClean="0"/>
          </a:p>
          <a:p>
            <a:pPr lvl="1"/>
            <a:r>
              <a:rPr lang="en-US" altLang="zh-TW" dirty="0" smtClean="0"/>
              <a:t>Ex:</a:t>
            </a:r>
            <a:r>
              <a:rPr lang="zh-TW" altLang="en-US" dirty="0" smtClean="0"/>
              <a:t>時間在</a:t>
            </a:r>
            <a:r>
              <a:rPr lang="en-US" altLang="zh-TW" dirty="0" smtClean="0"/>
              <a:t>2016</a:t>
            </a:r>
            <a:r>
              <a:rPr lang="zh-TW" altLang="en-US" dirty="0" smtClean="0"/>
              <a:t>年</a:t>
            </a:r>
            <a:r>
              <a:rPr lang="en-US" altLang="zh-TW" dirty="0" smtClean="0"/>
              <a:t>5</a:t>
            </a:r>
            <a:r>
              <a:rPr lang="zh-TW" altLang="en-US" dirty="0" smtClean="0"/>
              <a:t>月</a:t>
            </a:r>
            <a:r>
              <a:rPr lang="en-US" altLang="zh-TW" dirty="0" smtClean="0"/>
              <a:t>20</a:t>
            </a:r>
            <a:r>
              <a:rPr lang="zh-TW" altLang="en-US" dirty="0" smtClean="0"/>
              <a:t>日至</a:t>
            </a:r>
            <a:r>
              <a:rPr lang="en-US" altLang="zh-TW" dirty="0" smtClean="0"/>
              <a:t>22</a:t>
            </a:r>
            <a:r>
              <a:rPr lang="zh-TW" altLang="en-US" dirty="0" smtClean="0"/>
              <a:t>日，標題包含</a:t>
            </a:r>
            <a:r>
              <a:rPr lang="en-US" altLang="zh-TW" dirty="0" smtClean="0"/>
              <a:t>”</a:t>
            </a:r>
            <a:r>
              <a:rPr lang="zh-TW" altLang="en-US" dirty="0" smtClean="0"/>
              <a:t>安樂死</a:t>
            </a:r>
            <a:r>
              <a:rPr lang="en-US" altLang="zh-TW" dirty="0" smtClean="0"/>
              <a:t>”</a:t>
            </a:r>
            <a:r>
              <a:rPr lang="zh-TW" altLang="en-US" dirty="0" smtClean="0"/>
              <a:t>的文章標註為話題</a:t>
            </a:r>
            <a:r>
              <a:rPr lang="en-US" altLang="zh-TW" dirty="0" smtClean="0"/>
              <a:t>”</a:t>
            </a:r>
            <a:r>
              <a:rPr lang="zh-TW" altLang="en-US" dirty="0" smtClean="0"/>
              <a:t>美女</a:t>
            </a:r>
            <a:r>
              <a:rPr lang="zh-TW" altLang="en-US" dirty="0"/>
              <a:t>動保</a:t>
            </a:r>
            <a:r>
              <a:rPr lang="zh-TW" altLang="en-US" dirty="0" smtClean="0"/>
              <a:t>園長死諫</a:t>
            </a:r>
            <a:r>
              <a:rPr lang="en-US" altLang="zh-TW" dirty="0" smtClean="0"/>
              <a:t>”</a:t>
            </a:r>
          </a:p>
          <a:p>
            <a:pPr lvl="1"/>
            <a:endParaRPr lang="en-US" altLang="zh-TW" dirty="0" smtClean="0"/>
          </a:p>
          <a:p>
            <a:r>
              <a:rPr lang="zh-TW" altLang="en-US" dirty="0" smtClean="0"/>
              <a:t>共標註</a:t>
            </a:r>
            <a:r>
              <a:rPr lang="en-US" altLang="zh-TW" dirty="0" smtClean="0"/>
              <a:t>38</a:t>
            </a:r>
            <a:r>
              <a:rPr lang="zh-TW" altLang="en-US" dirty="0" smtClean="0"/>
              <a:t>個主題，總計</a:t>
            </a:r>
            <a:r>
              <a:rPr lang="en-US" altLang="zh-TW" dirty="0" smtClean="0"/>
              <a:t>2706</a:t>
            </a:r>
            <a:r>
              <a:rPr lang="zh-TW" altLang="en-US" dirty="0" smtClean="0"/>
              <a:t>篇文章</a:t>
            </a:r>
            <a:endParaRPr lang="en-US" altLang="zh-TW" dirty="0" smtClean="0"/>
          </a:p>
          <a:p>
            <a:r>
              <a:rPr lang="zh-TW" altLang="en-US" dirty="0" smtClean="0"/>
              <a:t>每個主題文章量不超過</a:t>
            </a:r>
            <a:r>
              <a:rPr lang="en-US" altLang="zh-TW" dirty="0" smtClean="0"/>
              <a:t>200</a:t>
            </a:r>
            <a:r>
              <a:rPr lang="zh-TW" altLang="en-US" dirty="0" smtClean="0"/>
              <a:t>，不少於</a:t>
            </a:r>
            <a:r>
              <a:rPr lang="en-US" altLang="zh-TW" dirty="0" smtClean="0"/>
              <a:t>25</a:t>
            </a:r>
          </a:p>
        </p:txBody>
      </p:sp>
    </p:spTree>
    <p:extLst>
      <p:ext uri="{BB962C8B-B14F-4D97-AF65-F5344CB8AC3E}">
        <p14:creationId xmlns:p14="http://schemas.microsoft.com/office/powerpoint/2010/main" val="1341763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Idea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r>
            <a:br>
              <a:rPr lang="en-US" altLang="zh-TW" dirty="0" smtClean="0"/>
            </a:br>
            <a:r>
              <a:rPr lang="en-US" altLang="zh-TW" dirty="0" smtClean="0"/>
              <a:t>PTT</a:t>
            </a:r>
            <a:r>
              <a:rPr lang="zh-TW" altLang="en-US" dirty="0"/>
              <a:t>討論區上每一天都能夠</a:t>
            </a:r>
            <a:r>
              <a:rPr lang="zh-TW" altLang="en-US" dirty="0" smtClean="0"/>
              <a:t>產出相當多的</a:t>
            </a:r>
            <a:r>
              <a:rPr lang="zh-TW" altLang="en-US" dirty="0"/>
              <a:t>文章</a:t>
            </a:r>
            <a:r>
              <a:rPr lang="zh-TW" altLang="en-US" dirty="0" smtClean="0"/>
              <a:t>，如果我們能夠有辦法偵測自動偵測熱門主題的話，就能觀察主題消長的狀況進而觀察整個討論區的話題趨勢與當今社會之間的關係</a:t>
            </a:r>
            <a:endParaRPr lang="en-US" altLang="zh-TW" dirty="0" smtClean="0"/>
          </a:p>
        </p:txBody>
      </p:sp>
    </p:spTree>
    <p:extLst>
      <p:ext uri="{BB962C8B-B14F-4D97-AF65-F5344CB8AC3E}">
        <p14:creationId xmlns:p14="http://schemas.microsoft.com/office/powerpoint/2010/main" val="3109124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Labeled Topic Keywords List</a:t>
            </a:r>
            <a:endParaRPr lang="zh-TW" altLang="en-US" dirty="0"/>
          </a:p>
        </p:txBody>
      </p:sp>
      <p:sp>
        <p:nvSpPr>
          <p:cNvPr id="3" name="內容版面配置區 2"/>
          <p:cNvSpPr>
            <a:spLocks noGrp="1"/>
          </p:cNvSpPr>
          <p:nvPr>
            <p:ph idx="1"/>
          </p:nvPr>
        </p:nvSpPr>
        <p:spPr/>
        <p:txBody>
          <a:bodyPr/>
          <a:lstStyle/>
          <a:p>
            <a:r>
              <a:rPr lang="zh-TW" altLang="en-US" dirty="0"/>
              <a:t>軍冤</a:t>
            </a:r>
            <a:r>
              <a:rPr lang="en-US" altLang="zh-TW" dirty="0"/>
              <a:t>, </a:t>
            </a:r>
            <a:r>
              <a:rPr lang="zh-TW" altLang="en-US" dirty="0"/>
              <a:t>雞排</a:t>
            </a:r>
            <a:r>
              <a:rPr lang="en-US" altLang="zh-TW" dirty="0"/>
              <a:t>, </a:t>
            </a:r>
            <a:r>
              <a:rPr lang="zh-TW" altLang="en-US" dirty="0"/>
              <a:t>超商</a:t>
            </a:r>
            <a:r>
              <a:rPr lang="en-US" altLang="zh-TW" dirty="0"/>
              <a:t>, </a:t>
            </a:r>
            <a:r>
              <a:rPr lang="zh-TW" altLang="en-US" dirty="0"/>
              <a:t>薪水</a:t>
            </a:r>
            <a:r>
              <a:rPr lang="en-US" altLang="zh-TW" dirty="0"/>
              <a:t>, </a:t>
            </a:r>
            <a:r>
              <a:rPr lang="zh-TW" altLang="en-US" dirty="0"/>
              <a:t>鄭捷</a:t>
            </a:r>
            <a:r>
              <a:rPr lang="en-US" altLang="zh-TW" dirty="0"/>
              <a:t>, </a:t>
            </a:r>
            <a:r>
              <a:rPr lang="zh-TW" altLang="en-US" dirty="0"/>
              <a:t>警報</a:t>
            </a:r>
            <a:r>
              <a:rPr lang="en-US" altLang="zh-TW" dirty="0"/>
              <a:t>, </a:t>
            </a:r>
            <a:r>
              <a:rPr lang="zh-TW" altLang="en-US" dirty="0"/>
              <a:t>年紀</a:t>
            </a:r>
            <a:r>
              <a:rPr lang="en-US" altLang="zh-TW" dirty="0"/>
              <a:t>, </a:t>
            </a:r>
            <a:r>
              <a:rPr lang="zh-TW" altLang="en-US" dirty="0"/>
              <a:t>主播</a:t>
            </a:r>
            <a:r>
              <a:rPr lang="en-US" altLang="zh-TW" dirty="0"/>
              <a:t>, </a:t>
            </a:r>
            <a:r>
              <a:rPr lang="zh-TW" altLang="en-US" dirty="0"/>
              <a:t>塵爆</a:t>
            </a:r>
            <a:r>
              <a:rPr lang="en-US" altLang="zh-TW" dirty="0"/>
              <a:t>, </a:t>
            </a:r>
            <a:r>
              <a:rPr lang="zh-TW" altLang="en-US" dirty="0"/>
              <a:t>滅頂</a:t>
            </a:r>
            <a:r>
              <a:rPr lang="en-US" altLang="zh-TW" dirty="0"/>
              <a:t>, </a:t>
            </a:r>
            <a:r>
              <a:rPr lang="zh-TW" altLang="en-US" dirty="0"/>
              <a:t>肯亞</a:t>
            </a:r>
            <a:r>
              <a:rPr lang="en-US" altLang="zh-TW" dirty="0"/>
              <a:t>, </a:t>
            </a:r>
            <a:r>
              <a:rPr lang="en-US" altLang="zh-TW" dirty="0" smtClean="0"/>
              <a:t>ISIS,    </a:t>
            </a:r>
            <a:r>
              <a:rPr lang="zh-TW" altLang="en-US" dirty="0" smtClean="0"/>
              <a:t>伊</a:t>
            </a:r>
            <a:r>
              <a:rPr lang="zh-TW" altLang="en-US" dirty="0"/>
              <a:t>湄</a:t>
            </a:r>
            <a:r>
              <a:rPr lang="en-US" altLang="zh-TW" dirty="0"/>
              <a:t>, </a:t>
            </a:r>
            <a:r>
              <a:rPr lang="zh-TW" altLang="en-US" dirty="0" smtClean="0"/>
              <a:t>川普</a:t>
            </a:r>
            <a:r>
              <a:rPr lang="en-US" altLang="zh-TW" dirty="0" smtClean="0"/>
              <a:t>, </a:t>
            </a:r>
          </a:p>
          <a:p>
            <a:r>
              <a:rPr lang="zh-TW" altLang="en-US" dirty="0" smtClean="0"/>
              <a:t>炎</a:t>
            </a:r>
            <a:r>
              <a:rPr lang="zh-TW" altLang="en-US" dirty="0"/>
              <a:t>亞綸</a:t>
            </a:r>
            <a:r>
              <a:rPr lang="en-US" altLang="zh-TW" dirty="0"/>
              <a:t>, </a:t>
            </a:r>
            <a:r>
              <a:rPr lang="zh-TW" altLang="en-US" dirty="0"/>
              <a:t>福祿猴</a:t>
            </a:r>
            <a:r>
              <a:rPr lang="en-US" altLang="zh-TW" dirty="0"/>
              <a:t>, </a:t>
            </a:r>
            <a:r>
              <a:rPr lang="zh-TW" altLang="en-US" dirty="0"/>
              <a:t>八年級</a:t>
            </a:r>
            <a:r>
              <a:rPr lang="en-US" altLang="zh-TW" dirty="0"/>
              <a:t>, </a:t>
            </a:r>
            <a:r>
              <a:rPr lang="zh-TW" altLang="en-US" dirty="0"/>
              <a:t>應曉薇</a:t>
            </a:r>
            <a:r>
              <a:rPr lang="en-US" altLang="zh-TW" dirty="0"/>
              <a:t>, </a:t>
            </a:r>
            <a:r>
              <a:rPr lang="zh-TW" altLang="en-US" dirty="0"/>
              <a:t>謝金燕</a:t>
            </a:r>
            <a:r>
              <a:rPr lang="en-US" altLang="zh-TW" dirty="0"/>
              <a:t>, </a:t>
            </a:r>
            <a:r>
              <a:rPr lang="zh-TW" altLang="en-US" dirty="0" smtClean="0"/>
              <a:t>安樂死</a:t>
            </a:r>
            <a:r>
              <a:rPr lang="en-US" altLang="zh-TW" dirty="0"/>
              <a:t>, </a:t>
            </a:r>
            <a:r>
              <a:rPr lang="zh-TW" altLang="en-US" dirty="0"/>
              <a:t>巴拿馬</a:t>
            </a:r>
            <a:r>
              <a:rPr lang="en-US" altLang="zh-TW" dirty="0"/>
              <a:t>, </a:t>
            </a:r>
            <a:r>
              <a:rPr lang="zh-TW" altLang="en-US" dirty="0"/>
              <a:t>邊緣人</a:t>
            </a:r>
            <a:r>
              <a:rPr lang="en-US" altLang="zh-TW" dirty="0"/>
              <a:t>, </a:t>
            </a:r>
            <a:r>
              <a:rPr lang="zh-TW" altLang="en-US" dirty="0"/>
              <a:t>阿帕契</a:t>
            </a:r>
            <a:r>
              <a:rPr lang="en-US" altLang="zh-TW" dirty="0"/>
              <a:t>, </a:t>
            </a:r>
            <a:r>
              <a:rPr lang="zh-TW" altLang="en-US" dirty="0"/>
              <a:t>反服貿</a:t>
            </a:r>
            <a:r>
              <a:rPr lang="en-US" altLang="zh-TW" dirty="0"/>
              <a:t>, </a:t>
            </a:r>
            <a:r>
              <a:rPr lang="zh-TW" altLang="en-US" dirty="0"/>
              <a:t>國慶爺</a:t>
            </a:r>
            <a:r>
              <a:rPr lang="en-US" altLang="zh-TW" dirty="0"/>
              <a:t>, </a:t>
            </a:r>
            <a:r>
              <a:rPr lang="zh-TW" altLang="en-US" dirty="0"/>
              <a:t>大巨蛋</a:t>
            </a:r>
            <a:r>
              <a:rPr lang="en-US" altLang="zh-TW" dirty="0"/>
              <a:t>, </a:t>
            </a:r>
            <a:r>
              <a:rPr lang="zh-TW" altLang="en-US" dirty="0"/>
              <a:t>三姐弟</a:t>
            </a:r>
            <a:r>
              <a:rPr lang="en-US" altLang="zh-TW" dirty="0"/>
              <a:t>, </a:t>
            </a:r>
            <a:r>
              <a:rPr lang="zh-TW" altLang="en-US" dirty="0"/>
              <a:t>周子瑜</a:t>
            </a:r>
            <a:r>
              <a:rPr lang="en-US" altLang="zh-TW" dirty="0"/>
              <a:t>, </a:t>
            </a:r>
            <a:r>
              <a:rPr lang="zh-TW" altLang="en-US" dirty="0"/>
              <a:t>獵雷艦</a:t>
            </a:r>
            <a:r>
              <a:rPr lang="en-US" altLang="zh-TW" dirty="0"/>
              <a:t>, </a:t>
            </a:r>
            <a:r>
              <a:rPr lang="zh-TW" altLang="en-US" dirty="0"/>
              <a:t>李宗瑞</a:t>
            </a:r>
            <a:r>
              <a:rPr lang="en-US" altLang="zh-TW" dirty="0"/>
              <a:t>, 48</a:t>
            </a:r>
            <a:r>
              <a:rPr lang="zh-TW" altLang="en-US" dirty="0"/>
              <a:t>級</a:t>
            </a:r>
            <a:r>
              <a:rPr lang="zh-TW" altLang="en-US" dirty="0" smtClean="0"/>
              <a:t>分</a:t>
            </a:r>
            <a:endParaRPr lang="en-US" altLang="zh-TW" dirty="0" smtClean="0"/>
          </a:p>
          <a:p>
            <a:r>
              <a:rPr lang="en-US" altLang="zh-TW" dirty="0" err="1" smtClean="0"/>
              <a:t>AlphaGo</a:t>
            </a:r>
            <a:r>
              <a:rPr lang="en-US" altLang="zh-TW" dirty="0"/>
              <a:t>, </a:t>
            </a:r>
            <a:r>
              <a:rPr lang="zh-TW" altLang="en-US" dirty="0"/>
              <a:t>乙武洋匡</a:t>
            </a:r>
            <a:r>
              <a:rPr lang="en-US" altLang="zh-TW" dirty="0"/>
              <a:t>, </a:t>
            </a:r>
            <a:r>
              <a:rPr lang="zh-TW" altLang="en-US" dirty="0"/>
              <a:t>違法搜索</a:t>
            </a:r>
            <a:r>
              <a:rPr lang="en-US" altLang="zh-TW" dirty="0"/>
              <a:t>, </a:t>
            </a:r>
            <a:r>
              <a:rPr lang="zh-TW" altLang="en-US" dirty="0"/>
              <a:t>一日雙塔</a:t>
            </a:r>
            <a:r>
              <a:rPr lang="en-US" altLang="zh-TW" dirty="0"/>
              <a:t>, </a:t>
            </a:r>
            <a:r>
              <a:rPr lang="zh-TW" altLang="en-US" dirty="0"/>
              <a:t>護照*貼紙</a:t>
            </a:r>
            <a:r>
              <a:rPr lang="en-US" altLang="zh-TW" dirty="0"/>
              <a:t>, </a:t>
            </a:r>
            <a:r>
              <a:rPr lang="zh-TW" altLang="en-US" dirty="0"/>
              <a:t>波多野結衣</a:t>
            </a:r>
            <a:r>
              <a:rPr lang="en-US" altLang="zh-TW" dirty="0"/>
              <a:t>, </a:t>
            </a:r>
            <a:endParaRPr lang="zh-TW" altLang="en-US" dirty="0"/>
          </a:p>
        </p:txBody>
      </p:sp>
    </p:spTree>
    <p:extLst>
      <p:ext uri="{BB962C8B-B14F-4D97-AF65-F5344CB8AC3E}">
        <p14:creationId xmlns:p14="http://schemas.microsoft.com/office/powerpoint/2010/main" val="2961433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Validation – using Internal </a:t>
            </a:r>
            <a:r>
              <a:rPr lang="en-US" altLang="zh-TW" b="1" dirty="0" smtClean="0"/>
              <a:t>Index</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Adjusted Rand </a:t>
            </a:r>
            <a:r>
              <a:rPr lang="en-US" altLang="zh-TW" dirty="0" smtClean="0"/>
              <a:t>index</a:t>
            </a:r>
          </a:p>
          <a:p>
            <a:pPr marL="457200" lvl="1" indent="0">
              <a:buNone/>
            </a:pPr>
            <a:r>
              <a:rPr lang="en-US" altLang="zh-TW" dirty="0"/>
              <a:t>measures the similarity of the two assignments, ignoring permutations and with chance normalization</a:t>
            </a:r>
          </a:p>
          <a:p>
            <a:r>
              <a:rPr lang="en-US" altLang="zh-TW" dirty="0"/>
              <a:t>Adjusted Mutual Information(AMI</a:t>
            </a:r>
            <a:r>
              <a:rPr lang="en-US" altLang="zh-TW" dirty="0" smtClean="0"/>
              <a:t>)</a:t>
            </a:r>
          </a:p>
          <a:p>
            <a:pPr marL="457200" lvl="1" indent="0">
              <a:buNone/>
            </a:pPr>
            <a:r>
              <a:rPr lang="en-US" altLang="zh-TW" dirty="0"/>
              <a:t>measures the agreement of the two assignments, ignoring </a:t>
            </a:r>
            <a:r>
              <a:rPr lang="en-US" altLang="zh-TW" dirty="0" smtClean="0"/>
              <a:t>permutations, and is with chance normalization</a:t>
            </a:r>
          </a:p>
          <a:p>
            <a:r>
              <a:rPr lang="en-US" altLang="zh-TW" dirty="0"/>
              <a:t>Homogeneity, completeness and </a:t>
            </a:r>
            <a:r>
              <a:rPr lang="en-US" altLang="zh-TW" dirty="0" smtClean="0"/>
              <a:t>V-measure</a:t>
            </a:r>
          </a:p>
          <a:p>
            <a:pPr lvl="1"/>
            <a:r>
              <a:rPr lang="en-US" altLang="zh-TW" dirty="0"/>
              <a:t>homogeneity: each cluster contains only members of a single class.</a:t>
            </a:r>
          </a:p>
          <a:p>
            <a:pPr lvl="1"/>
            <a:r>
              <a:rPr lang="en-US" altLang="zh-TW" dirty="0"/>
              <a:t>completeness: all members of a given class are assigned to the same cluster.</a:t>
            </a:r>
          </a:p>
          <a:p>
            <a:pPr lvl="1"/>
            <a:r>
              <a:rPr lang="en-US" altLang="zh-TW" dirty="0" smtClean="0"/>
              <a:t>V-measure: evaluate </a:t>
            </a:r>
            <a:r>
              <a:rPr lang="en-US" altLang="zh-TW" dirty="0"/>
              <a:t>the agreement of two independent assignments on the same dataset.</a:t>
            </a:r>
          </a:p>
          <a:p>
            <a:endParaRPr lang="en-US" altLang="zh-TW" dirty="0" smtClean="0"/>
          </a:p>
        </p:txBody>
      </p:sp>
    </p:spTree>
    <p:extLst>
      <p:ext uri="{BB962C8B-B14F-4D97-AF65-F5344CB8AC3E}">
        <p14:creationId xmlns:p14="http://schemas.microsoft.com/office/powerpoint/2010/main" val="2444501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threshold </a:t>
            </a:r>
            <a:r>
              <a:rPr lang="en-US" altLang="zh-TW" dirty="0" smtClean="0"/>
              <a:t>Experiment</a:t>
            </a:r>
            <a:endParaRPr lang="zh-TW" altLang="en-US" dirty="0"/>
          </a:p>
        </p:txBody>
      </p:sp>
      <p:sp>
        <p:nvSpPr>
          <p:cNvPr id="3" name="內容版面配置區 2"/>
          <p:cNvSpPr>
            <a:spLocks noGrp="1"/>
          </p:cNvSpPr>
          <p:nvPr>
            <p:ph idx="1"/>
          </p:nvPr>
        </p:nvSpPr>
        <p:spPr/>
        <p:txBody>
          <a:bodyPr/>
          <a:lstStyle/>
          <a:p>
            <a:r>
              <a:rPr lang="zh-TW" altLang="en-US" dirty="0"/>
              <a:t>分群</a:t>
            </a:r>
            <a:r>
              <a:rPr lang="en-US" altLang="zh-TW" dirty="0"/>
              <a:t>threshold</a:t>
            </a:r>
            <a:r>
              <a:rPr lang="zh-TW" altLang="en-US" dirty="0"/>
              <a:t>參數</a:t>
            </a:r>
            <a:r>
              <a:rPr lang="zh-TW" altLang="en-US" dirty="0" smtClean="0"/>
              <a:t>為操作變因，從每一種標記完的話題裡面，隨機挑選文章作為測試資料</a:t>
            </a:r>
            <a:r>
              <a:rPr lang="en-US" altLang="zh-TW" dirty="0" smtClean="0"/>
              <a:t>(</a:t>
            </a:r>
            <a:r>
              <a:rPr lang="zh-TW" altLang="en-US" dirty="0" smtClean="0"/>
              <a:t>每一種話題至少會有一篇文章</a:t>
            </a:r>
            <a:r>
              <a:rPr lang="en-US" altLang="zh-TW" dirty="0" smtClean="0"/>
              <a:t>)</a:t>
            </a:r>
            <a:r>
              <a:rPr lang="zh-TW" altLang="en-US" dirty="0" smtClean="0"/>
              <a:t>，以該測試資料下去分群。</a:t>
            </a:r>
            <a:endParaRPr lang="en-US" altLang="zh-TW" dirty="0" smtClean="0"/>
          </a:p>
          <a:p>
            <a:r>
              <a:rPr lang="zh-TW" altLang="en-US" dirty="0" smtClean="0"/>
              <a:t>重複</a:t>
            </a:r>
            <a:r>
              <a:rPr lang="en-US" altLang="zh-TW" dirty="0" smtClean="0"/>
              <a:t>1000</a:t>
            </a:r>
            <a:r>
              <a:rPr lang="zh-TW" altLang="en-US" dirty="0" smtClean="0"/>
              <a:t>次實驗觀察各項指標之平均</a:t>
            </a:r>
            <a:r>
              <a:rPr lang="en-US" altLang="zh-TW" dirty="0" smtClean="0"/>
              <a:t>, </a:t>
            </a:r>
            <a:r>
              <a:rPr lang="zh-TW" altLang="en-US" dirty="0"/>
              <a:t>極</a:t>
            </a:r>
            <a:r>
              <a:rPr lang="zh-TW" altLang="en-US" dirty="0" smtClean="0"/>
              <a:t>值及標準差</a:t>
            </a:r>
            <a:endParaRPr lang="en-US" altLang="zh-TW" dirty="0" smtClean="0"/>
          </a:p>
        </p:txBody>
      </p:sp>
    </p:spTree>
    <p:extLst>
      <p:ext uri="{BB962C8B-B14F-4D97-AF65-F5344CB8AC3E}">
        <p14:creationId xmlns:p14="http://schemas.microsoft.com/office/powerpoint/2010/main" val="1638350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threshold </a:t>
            </a:r>
            <a:r>
              <a:rPr lang="en-US" altLang="zh-TW" dirty="0" smtClean="0"/>
              <a:t>Experiment</a:t>
            </a:r>
            <a:endParaRPr lang="zh-TW" altLang="en-US" dirty="0"/>
          </a:p>
        </p:txBody>
      </p:sp>
      <p:graphicFrame>
        <p:nvGraphicFramePr>
          <p:cNvPr id="10" name="內容版面配置區 9"/>
          <p:cNvGraphicFramePr>
            <a:graphicFrameLocks noGrp="1"/>
          </p:cNvGraphicFramePr>
          <p:nvPr>
            <p:ph idx="1"/>
            <p:extLst>
              <p:ext uri="{D42A27DB-BD31-4B8C-83A1-F6EECF244321}">
                <p14:modId xmlns:p14="http://schemas.microsoft.com/office/powerpoint/2010/main" val="168020260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712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2 Experiment</a:t>
            </a:r>
            <a:r>
              <a:rPr lang="zh-TW" altLang="en-US" dirty="0" smtClean="0"/>
              <a:t> </a:t>
            </a:r>
            <a:r>
              <a:rPr lang="en-US" altLang="zh-TW" dirty="0" smtClean="0"/>
              <a:t>-</a:t>
            </a:r>
            <a:r>
              <a:rPr lang="zh-TW" altLang="en-US" dirty="0" smtClean="0"/>
              <a:t> </a:t>
            </a:r>
            <a:r>
              <a:rPr lang="en-US" altLang="zh-TW" dirty="0" smtClean="0"/>
              <a:t>threshold</a:t>
            </a:r>
            <a:endParaRPr lang="zh-TW" altLang="en-US" dirty="0"/>
          </a:p>
        </p:txBody>
      </p:sp>
      <p:sp>
        <p:nvSpPr>
          <p:cNvPr id="3" name="內容版面配置區 2"/>
          <p:cNvSpPr>
            <a:spLocks noGrp="1"/>
          </p:cNvSpPr>
          <p:nvPr>
            <p:ph idx="1"/>
          </p:nvPr>
        </p:nvSpPr>
        <p:spPr/>
        <p:txBody>
          <a:bodyPr/>
          <a:lstStyle/>
          <a:p>
            <a:r>
              <a:rPr lang="zh-TW" altLang="en-US" dirty="0" smtClean="0"/>
              <a:t>標題向量與內文關鍵字向量比例 </a:t>
            </a:r>
            <a:r>
              <a:rPr lang="en-US" altLang="zh-TW" dirty="0" smtClean="0"/>
              <a:t>9:1 , 8:2, 7:3, 6:4, 5:5</a:t>
            </a:r>
          </a:p>
          <a:p>
            <a:r>
              <a:rPr lang="zh-TW" altLang="en-US" dirty="0" smtClean="0"/>
              <a:t>對五種組合作</a:t>
            </a:r>
            <a:r>
              <a:rPr lang="en-US" altLang="zh-TW" dirty="0" smtClean="0"/>
              <a:t>threshold</a:t>
            </a:r>
            <a:r>
              <a:rPr lang="zh-TW" altLang="en-US" dirty="0" smtClean="0"/>
              <a:t>實驗，發現無論是哪一種組合</a:t>
            </a:r>
            <a:r>
              <a:rPr lang="en-US" altLang="zh-TW" dirty="0" smtClean="0"/>
              <a:t>threshold</a:t>
            </a:r>
            <a:r>
              <a:rPr lang="zh-TW" altLang="en-US" dirty="0" smtClean="0"/>
              <a:t>在</a:t>
            </a:r>
            <a:r>
              <a:rPr lang="en-US" altLang="zh-TW" dirty="0" smtClean="0"/>
              <a:t>0.6</a:t>
            </a:r>
            <a:r>
              <a:rPr lang="zh-TW" altLang="en-US" dirty="0" smtClean="0"/>
              <a:t>各項指標較好</a:t>
            </a:r>
            <a:endParaRPr lang="en-US" altLang="zh-TW" dirty="0" smtClean="0"/>
          </a:p>
          <a:p>
            <a:r>
              <a:rPr lang="en-US" altLang="zh-TW" dirty="0" smtClean="0"/>
              <a:t>(</a:t>
            </a:r>
            <a:r>
              <a:rPr lang="zh-TW" altLang="en-US" dirty="0" smtClean="0"/>
              <a:t>待補五張圖表</a:t>
            </a:r>
            <a:r>
              <a:rPr lang="en-US" altLang="zh-TW" dirty="0" smtClean="0"/>
              <a:t>)</a:t>
            </a:r>
            <a:endParaRPr lang="en-US" altLang="zh-TW" dirty="0"/>
          </a:p>
        </p:txBody>
      </p:sp>
    </p:spTree>
    <p:extLst>
      <p:ext uri="{BB962C8B-B14F-4D97-AF65-F5344CB8AC3E}">
        <p14:creationId xmlns:p14="http://schemas.microsoft.com/office/powerpoint/2010/main" val="2255730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2 Experiment</a:t>
            </a:r>
            <a:r>
              <a:rPr lang="zh-TW" altLang="en-US" dirty="0" smtClean="0"/>
              <a:t> </a:t>
            </a:r>
            <a:r>
              <a:rPr lang="en-US" altLang="zh-TW" dirty="0" smtClean="0"/>
              <a:t>– title &amp; content ratio</a:t>
            </a:r>
            <a:endParaRPr lang="zh-TW" altLang="en-US" dirty="0"/>
          </a:p>
        </p:txBody>
      </p:sp>
      <p:sp>
        <p:nvSpPr>
          <p:cNvPr id="3" name="內容版面配置區 2"/>
          <p:cNvSpPr>
            <a:spLocks noGrp="1"/>
          </p:cNvSpPr>
          <p:nvPr>
            <p:ph idx="1"/>
          </p:nvPr>
        </p:nvSpPr>
        <p:spPr/>
        <p:txBody>
          <a:bodyPr/>
          <a:lstStyle/>
          <a:p>
            <a:r>
              <a:rPr lang="zh-TW" altLang="en-US" dirty="0" smtClean="0"/>
              <a:t>標題向量與內文關鍵字向量比例 </a:t>
            </a:r>
            <a:r>
              <a:rPr lang="en-US" altLang="zh-TW" dirty="0" smtClean="0"/>
              <a:t>9:1 , 8:2, 7:3, 6:4, 5:5</a:t>
            </a:r>
          </a:p>
          <a:p>
            <a:r>
              <a:rPr lang="zh-TW" altLang="en-US" dirty="0" smtClean="0"/>
              <a:t>針對每一組不同比例，利用上個實驗結果得出的最佳</a:t>
            </a:r>
            <a:r>
              <a:rPr lang="en-US" altLang="zh-TW" dirty="0" smtClean="0"/>
              <a:t>threshold</a:t>
            </a:r>
            <a:r>
              <a:rPr lang="zh-TW" altLang="en-US" dirty="0" smtClean="0"/>
              <a:t>來比較效果，發現</a:t>
            </a:r>
            <a:r>
              <a:rPr lang="en-US" altLang="zh-TW" dirty="0" smtClean="0"/>
              <a:t>8:2</a:t>
            </a:r>
            <a:r>
              <a:rPr lang="zh-TW" altLang="en-US" dirty="0" smtClean="0"/>
              <a:t>比例效果最好</a:t>
            </a:r>
            <a:endParaRPr lang="en-US" altLang="zh-TW" dirty="0" smtClean="0"/>
          </a:p>
          <a:p>
            <a:r>
              <a:rPr lang="en-US" altLang="zh-TW" dirty="0" smtClean="0"/>
              <a:t>(</a:t>
            </a:r>
            <a:r>
              <a:rPr lang="zh-TW" altLang="en-US" dirty="0" smtClean="0"/>
              <a:t>待補一張圖表</a:t>
            </a:r>
            <a:r>
              <a:rPr lang="en-US" altLang="zh-TW" dirty="0" smtClean="0"/>
              <a:t>)</a:t>
            </a:r>
          </a:p>
        </p:txBody>
      </p:sp>
    </p:spTree>
    <p:extLst>
      <p:ext uri="{BB962C8B-B14F-4D97-AF65-F5344CB8AC3E}">
        <p14:creationId xmlns:p14="http://schemas.microsoft.com/office/powerpoint/2010/main" val="3360751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sp>
        <p:nvSpPr>
          <p:cNvPr id="3" name="內容版面配置區 2"/>
          <p:cNvSpPr>
            <a:spLocks noGrp="1"/>
          </p:cNvSpPr>
          <p:nvPr>
            <p:ph idx="1"/>
          </p:nvPr>
        </p:nvSpPr>
        <p:spPr/>
        <p:txBody>
          <a:bodyPr/>
          <a:lstStyle/>
          <a:p>
            <a:r>
              <a:rPr lang="zh-TW" altLang="en-US" dirty="0" smtClean="0"/>
              <a:t>標題向量與話題關鍵字向量比例 </a:t>
            </a:r>
            <a:r>
              <a:rPr lang="en-US" altLang="zh-TW" dirty="0" smtClean="0"/>
              <a:t>9:1 , 8:2, 7:3, 6:4, 5:5</a:t>
            </a:r>
          </a:p>
          <a:p>
            <a:r>
              <a:rPr lang="zh-TW" altLang="en-US" dirty="0" smtClean="0"/>
              <a:t>對五種組合作</a:t>
            </a:r>
            <a:r>
              <a:rPr lang="en-US" altLang="zh-TW" dirty="0" smtClean="0"/>
              <a:t>threshold</a:t>
            </a:r>
            <a:r>
              <a:rPr lang="zh-TW" altLang="en-US" dirty="0"/>
              <a:t>實驗</a:t>
            </a:r>
            <a:r>
              <a:rPr lang="zh-TW" altLang="en-US" dirty="0" smtClean="0"/>
              <a:t>，</a:t>
            </a:r>
            <a:r>
              <a:rPr lang="zh-TW" altLang="en-US" dirty="0"/>
              <a:t>發現無論是哪一種組合</a:t>
            </a:r>
            <a:r>
              <a:rPr lang="en-US" altLang="zh-TW" dirty="0"/>
              <a:t>threshold</a:t>
            </a:r>
            <a:r>
              <a:rPr lang="zh-TW" altLang="en-US" dirty="0"/>
              <a:t>約在</a:t>
            </a:r>
            <a:r>
              <a:rPr lang="en-US" altLang="zh-TW" dirty="0" smtClean="0"/>
              <a:t>0.6</a:t>
            </a:r>
            <a:r>
              <a:rPr lang="zh-TW" altLang="en-US" dirty="0" smtClean="0"/>
              <a:t>之後收斂</a:t>
            </a:r>
            <a:r>
              <a:rPr lang="zh-TW" altLang="en-US" dirty="0"/>
              <a:t>到極大值</a:t>
            </a:r>
            <a:endParaRPr lang="en-US" altLang="zh-TW" dirty="0"/>
          </a:p>
          <a:p>
            <a:r>
              <a:rPr lang="en-US" altLang="zh-TW" dirty="0" smtClean="0"/>
              <a:t>(</a:t>
            </a:r>
            <a:r>
              <a:rPr lang="zh-TW" altLang="en-US" dirty="0"/>
              <a:t>待補五張圖表</a:t>
            </a:r>
            <a:r>
              <a:rPr lang="en-US" altLang="zh-TW" dirty="0"/>
              <a:t>)</a:t>
            </a:r>
          </a:p>
          <a:p>
            <a:endParaRPr lang="en-US" altLang="zh-TW" dirty="0" smtClean="0"/>
          </a:p>
        </p:txBody>
      </p:sp>
    </p:spTree>
    <p:extLst>
      <p:ext uri="{BB962C8B-B14F-4D97-AF65-F5344CB8AC3E}">
        <p14:creationId xmlns:p14="http://schemas.microsoft.com/office/powerpoint/2010/main" val="3709447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r>
              <a:rPr lang="zh-TW" altLang="en-US" dirty="0" smtClean="0"/>
              <a:t> </a:t>
            </a:r>
            <a:r>
              <a:rPr lang="en-US" altLang="zh-TW" dirty="0" smtClean="0"/>
              <a:t>– title &amp; content ratio</a:t>
            </a:r>
            <a:endParaRPr lang="zh-TW" altLang="en-US" dirty="0"/>
          </a:p>
        </p:txBody>
      </p:sp>
      <p:sp>
        <p:nvSpPr>
          <p:cNvPr id="3" name="內容版面配置區 2"/>
          <p:cNvSpPr>
            <a:spLocks noGrp="1"/>
          </p:cNvSpPr>
          <p:nvPr>
            <p:ph idx="1"/>
          </p:nvPr>
        </p:nvSpPr>
        <p:spPr/>
        <p:txBody>
          <a:bodyPr/>
          <a:lstStyle/>
          <a:p>
            <a:r>
              <a:rPr lang="zh-TW" altLang="en-US" dirty="0" smtClean="0"/>
              <a:t>標題向量與</a:t>
            </a:r>
            <a:r>
              <a:rPr lang="zh-TW" altLang="en-US" dirty="0"/>
              <a:t>話題</a:t>
            </a:r>
            <a:r>
              <a:rPr lang="zh-TW" altLang="en-US" dirty="0" smtClean="0"/>
              <a:t>關鍵字向量比例 </a:t>
            </a:r>
            <a:r>
              <a:rPr lang="en-US" altLang="zh-TW" dirty="0" smtClean="0"/>
              <a:t>9:1 , 8:2, 7:3, 6:4, 5:5</a:t>
            </a:r>
          </a:p>
          <a:p>
            <a:r>
              <a:rPr lang="zh-TW" altLang="en-US" dirty="0" smtClean="0"/>
              <a:t>針對每一組不同比例，利用上個實驗結果得出的最佳</a:t>
            </a:r>
            <a:r>
              <a:rPr lang="en-US" altLang="zh-TW" dirty="0" smtClean="0"/>
              <a:t>threshold</a:t>
            </a:r>
            <a:r>
              <a:rPr lang="zh-TW" altLang="en-US" dirty="0" smtClean="0"/>
              <a:t>來比較效果，五種比例組合效果均相同</a:t>
            </a:r>
            <a:r>
              <a:rPr lang="en-US" altLang="zh-TW" dirty="0" smtClean="0"/>
              <a:t>(</a:t>
            </a:r>
            <a:r>
              <a:rPr lang="zh-TW" altLang="en-US" dirty="0" smtClean="0"/>
              <a:t>需再探討原因</a:t>
            </a:r>
            <a:r>
              <a:rPr lang="en-US" altLang="zh-TW" dirty="0" smtClean="0"/>
              <a:t>)</a:t>
            </a:r>
          </a:p>
          <a:p>
            <a:r>
              <a:rPr lang="zh-TW" altLang="en-US" dirty="0" smtClean="0"/>
              <a:t> </a:t>
            </a:r>
            <a:r>
              <a:rPr lang="en-US" altLang="zh-TW" dirty="0" smtClean="0"/>
              <a:t>(</a:t>
            </a:r>
            <a:r>
              <a:rPr lang="zh-TW" altLang="en-US" dirty="0" smtClean="0"/>
              <a:t>待補一張圖表</a:t>
            </a:r>
            <a:r>
              <a:rPr lang="en-US" altLang="zh-TW" dirty="0" smtClean="0"/>
              <a:t>)</a:t>
            </a:r>
          </a:p>
        </p:txBody>
      </p:sp>
    </p:spTree>
    <p:extLst>
      <p:ext uri="{BB962C8B-B14F-4D97-AF65-F5344CB8AC3E}">
        <p14:creationId xmlns:p14="http://schemas.microsoft.com/office/powerpoint/2010/main" val="49806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a:t>
            </a:r>
            <a:r>
              <a:rPr lang="en-US" altLang="zh-TW" dirty="0" smtClean="0"/>
              <a:t>Validation-Method 1-3</a:t>
            </a:r>
            <a:endParaRPr lang="zh-TW" altLang="en-US" dirty="0"/>
          </a:p>
        </p:txBody>
      </p:sp>
      <p:sp>
        <p:nvSpPr>
          <p:cNvPr id="3" name="內容版面配置區 2"/>
          <p:cNvSpPr>
            <a:spLocks noGrp="1"/>
          </p:cNvSpPr>
          <p:nvPr>
            <p:ph idx="1"/>
          </p:nvPr>
        </p:nvSpPr>
        <p:spPr/>
        <p:txBody>
          <a:bodyPr/>
          <a:lstStyle/>
          <a:p>
            <a:r>
              <a:rPr lang="zh-TW" altLang="en-US" dirty="0" smtClean="0"/>
              <a:t>利用先前實驗得出各方法的最佳參數，去比較各方法的分群效果</a:t>
            </a:r>
            <a:endParaRPr lang="en-US" altLang="zh-TW" dirty="0" smtClean="0"/>
          </a:p>
          <a:p>
            <a:r>
              <a:rPr lang="zh-TW" altLang="en-US" dirty="0" smtClean="0"/>
              <a:t>尚未實作完畢</a:t>
            </a:r>
            <a:endParaRPr lang="en-US" altLang="zh-TW" dirty="0" smtClean="0"/>
          </a:p>
        </p:txBody>
      </p:sp>
    </p:spTree>
    <p:extLst>
      <p:ext uri="{BB962C8B-B14F-4D97-AF65-F5344CB8AC3E}">
        <p14:creationId xmlns:p14="http://schemas.microsoft.com/office/powerpoint/2010/main" val="2724307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Validation – using </a:t>
            </a:r>
            <a:r>
              <a:rPr lang="en-US" altLang="zh-TW" dirty="0" smtClean="0"/>
              <a:t>External </a:t>
            </a:r>
            <a:r>
              <a:rPr lang="en-US" altLang="zh-TW" b="1" dirty="0"/>
              <a:t>Index</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r>
              <a:rPr lang="en-US" altLang="zh-TW" dirty="0"/>
              <a:t>(</a:t>
            </a:r>
            <a:r>
              <a:rPr lang="zh-TW" altLang="en-US" dirty="0" smtClean="0"/>
              <a:t>困難度較高</a:t>
            </a:r>
            <a:r>
              <a:rPr lang="en-US" altLang="zh-TW" dirty="0" smtClean="0"/>
              <a:t>)</a:t>
            </a:r>
          </a:p>
          <a:p>
            <a:endParaRPr lang="zh-TW" altLang="en-US" dirty="0"/>
          </a:p>
        </p:txBody>
      </p:sp>
    </p:spTree>
    <p:extLst>
      <p:ext uri="{BB962C8B-B14F-4D97-AF65-F5344CB8AC3E}">
        <p14:creationId xmlns:p14="http://schemas.microsoft.com/office/powerpoint/2010/main" val="3762315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Definition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Input : </a:t>
            </a:r>
            <a:r>
              <a:rPr lang="zh-TW" altLang="en-US" dirty="0" smtClean="0"/>
              <a:t>一段時間內的所有討論區文章</a:t>
            </a:r>
            <a:endParaRPr lang="en-US" altLang="zh-TW" dirty="0" smtClean="0"/>
          </a:p>
          <a:p>
            <a:pPr marL="0" indent="0">
              <a:buNone/>
            </a:pPr>
            <a:r>
              <a:rPr lang="en-US" altLang="zh-TW" dirty="0" smtClean="0"/>
              <a:t>Output :</a:t>
            </a:r>
            <a:r>
              <a:rPr lang="zh-TW" altLang="en-US" dirty="0" smtClean="0"/>
              <a:t>  討論區的主題清單及其熱度</a:t>
            </a:r>
            <a:endParaRPr lang="zh-TW" altLang="en-US" dirty="0"/>
          </a:p>
        </p:txBody>
      </p:sp>
    </p:spTree>
    <p:extLst>
      <p:ext uri="{BB962C8B-B14F-4D97-AF65-F5344CB8AC3E}">
        <p14:creationId xmlns:p14="http://schemas.microsoft.com/office/powerpoint/2010/main" val="3222813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argument Experiment</a:t>
            </a:r>
            <a:endParaRPr lang="zh-TW" altLang="en-US" dirty="0"/>
          </a:p>
        </p:txBody>
      </p:sp>
      <p:sp>
        <p:nvSpPr>
          <p:cNvPr id="3" name="內容版面配置區 2"/>
          <p:cNvSpPr>
            <a:spLocks noGrp="1"/>
          </p:cNvSpPr>
          <p:nvPr>
            <p:ph idx="1"/>
          </p:nvPr>
        </p:nvSpPr>
        <p:spPr/>
        <p:txBody>
          <a:bodyPr/>
          <a:lstStyle/>
          <a:p>
            <a:r>
              <a:rPr lang="en-US" altLang="zh-TW" dirty="0" smtClean="0"/>
              <a:t>Algorithm : CBOW or Skip-Gram</a:t>
            </a:r>
          </a:p>
          <a:p>
            <a:r>
              <a:rPr lang="en-US" altLang="zh-TW" dirty="0" err="1" smtClean="0"/>
              <a:t>VectorSize</a:t>
            </a:r>
            <a:r>
              <a:rPr lang="en-US" altLang="zh-TW" dirty="0" smtClean="0"/>
              <a:t>: 100, 200, 300</a:t>
            </a:r>
          </a:p>
          <a:p>
            <a:r>
              <a:rPr lang="en-US" altLang="zh-TW" dirty="0" err="1" smtClean="0"/>
              <a:t>MinCount</a:t>
            </a:r>
            <a:r>
              <a:rPr lang="en-US" altLang="zh-TW" dirty="0" smtClean="0"/>
              <a:t> : 1, 3, 5</a:t>
            </a:r>
          </a:p>
          <a:p>
            <a:r>
              <a:rPr lang="zh-TW" altLang="en-US" dirty="0" smtClean="0"/>
              <a:t>訓練不同參數組合的</a:t>
            </a:r>
            <a:r>
              <a:rPr lang="en-US" altLang="zh-TW" dirty="0" smtClean="0"/>
              <a:t>model</a:t>
            </a:r>
            <a:r>
              <a:rPr lang="zh-TW" altLang="en-US" dirty="0" smtClean="0"/>
              <a:t>，並以分群方法一去驗證</a:t>
            </a:r>
            <a:r>
              <a:rPr lang="en-US" altLang="zh-TW" dirty="0" smtClean="0"/>
              <a:t>model</a:t>
            </a:r>
            <a:r>
              <a:rPr lang="zh-TW" altLang="en-US" dirty="0" smtClean="0"/>
              <a:t>效果</a:t>
            </a:r>
            <a:endParaRPr lang="en-US" altLang="zh-TW" dirty="0" smtClean="0"/>
          </a:p>
          <a:p>
            <a:r>
              <a:rPr lang="zh-TW" altLang="en-US" dirty="0" smtClean="0"/>
              <a:t>發現</a:t>
            </a:r>
            <a:r>
              <a:rPr lang="en-US" altLang="zh-TW" dirty="0" smtClean="0"/>
              <a:t>Skip-Gram, vector size 300, min count 3</a:t>
            </a:r>
            <a:r>
              <a:rPr lang="zh-TW" altLang="en-US" dirty="0" smtClean="0"/>
              <a:t>的</a:t>
            </a:r>
            <a:r>
              <a:rPr lang="en-US" altLang="zh-TW" dirty="0" smtClean="0"/>
              <a:t>model</a:t>
            </a:r>
            <a:r>
              <a:rPr lang="zh-TW" altLang="en-US" dirty="0" smtClean="0"/>
              <a:t>效果會最好</a:t>
            </a:r>
            <a:endParaRPr lang="en-US" altLang="zh-TW" dirty="0" smtClean="0"/>
          </a:p>
          <a:p>
            <a:r>
              <a:rPr lang="zh-TW" altLang="en-US" dirty="0" smtClean="0"/>
              <a:t>待補圖表</a:t>
            </a:r>
            <a:endParaRPr lang="zh-TW" altLang="en-US" dirty="0"/>
          </a:p>
        </p:txBody>
      </p:sp>
    </p:spTree>
    <p:extLst>
      <p:ext uri="{BB962C8B-B14F-4D97-AF65-F5344CB8AC3E}">
        <p14:creationId xmlns:p14="http://schemas.microsoft.com/office/powerpoint/2010/main" val="3150129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Segmentation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利用不同分詞工具去驗證分群效果</a:t>
            </a:r>
            <a:endParaRPr lang="en-US" altLang="zh-TW" dirty="0" smtClean="0"/>
          </a:p>
          <a:p>
            <a:r>
              <a:rPr lang="zh-TW" altLang="en-US" dirty="0" smtClean="0"/>
              <a:t>也許對於單純只以標題去分群的方法一來說，分詞好壞並不會影響整體效果太多</a:t>
            </a:r>
            <a:endParaRPr lang="en-US" altLang="zh-TW" dirty="0" smtClean="0"/>
          </a:p>
        </p:txBody>
      </p:sp>
    </p:spTree>
    <p:extLst>
      <p:ext uri="{BB962C8B-B14F-4D97-AF65-F5344CB8AC3E}">
        <p14:creationId xmlns:p14="http://schemas.microsoft.com/office/powerpoint/2010/main" val="1582632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 Extraction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對於方法二及方法三，利用常見的</a:t>
            </a:r>
            <a:r>
              <a:rPr lang="en-US" altLang="zh-TW" dirty="0" smtClean="0"/>
              <a:t>Keyword Extraction</a:t>
            </a:r>
            <a:r>
              <a:rPr lang="zh-TW" altLang="en-US" dirty="0" smtClean="0"/>
              <a:t>的方法來比較效果</a:t>
            </a:r>
            <a:r>
              <a:rPr lang="en-US" altLang="zh-TW" dirty="0" smtClean="0"/>
              <a:t>(</a:t>
            </a:r>
            <a:r>
              <a:rPr lang="en-US" altLang="zh-TW" dirty="0" err="1" smtClean="0"/>
              <a:t>tf-idf</a:t>
            </a:r>
            <a:r>
              <a:rPr lang="en-US" altLang="zh-TW" dirty="0" smtClean="0"/>
              <a:t> based, text rank based, </a:t>
            </a:r>
            <a:r>
              <a:rPr lang="en-US" altLang="zh-TW" dirty="0" err="1" smtClean="0"/>
              <a:t>lda</a:t>
            </a:r>
            <a:r>
              <a:rPr lang="en-US" altLang="zh-TW" dirty="0" smtClean="0"/>
              <a:t>)</a:t>
            </a:r>
          </a:p>
          <a:p>
            <a:r>
              <a:rPr lang="zh-TW" altLang="en-US" dirty="0" smtClean="0"/>
              <a:t>對於各方法所擷取的關鍵字，該取幾個來計算關鍵字向量</a:t>
            </a:r>
            <a:r>
              <a:rPr lang="en-US" altLang="zh-TW" dirty="0" smtClean="0"/>
              <a:t>?</a:t>
            </a:r>
          </a:p>
        </p:txBody>
      </p:sp>
    </p:spTree>
    <p:extLst>
      <p:ext uri="{BB962C8B-B14F-4D97-AF65-F5344CB8AC3E}">
        <p14:creationId xmlns:p14="http://schemas.microsoft.com/office/powerpoint/2010/main" val="1561290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Word2Vector Training data Period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目前</a:t>
            </a:r>
            <a:r>
              <a:rPr lang="en-US" altLang="zh-TW" dirty="0" smtClean="0"/>
              <a:t>word2vec model</a:t>
            </a:r>
            <a:r>
              <a:rPr lang="zh-TW" altLang="en-US" dirty="0" smtClean="0"/>
              <a:t>是以過往的大量資料訓練的，系統對於新詞處理上會有一些限制，也許能以欲分群資料</a:t>
            </a:r>
            <a:r>
              <a:rPr lang="en-US" altLang="zh-TW" dirty="0" smtClean="0"/>
              <a:t>(</a:t>
            </a:r>
            <a:r>
              <a:rPr lang="zh-TW" altLang="en-US" dirty="0" smtClean="0"/>
              <a:t>一天的資料量</a:t>
            </a:r>
            <a:r>
              <a:rPr lang="en-US" altLang="zh-TW" dirty="0" smtClean="0"/>
              <a:t>)</a:t>
            </a:r>
            <a:r>
              <a:rPr lang="zh-TW" altLang="en-US" dirty="0" smtClean="0"/>
              <a:t>來訓練</a:t>
            </a:r>
            <a:r>
              <a:rPr lang="en-US" altLang="zh-TW" dirty="0" smtClean="0"/>
              <a:t>model</a:t>
            </a:r>
            <a:r>
              <a:rPr lang="zh-TW" altLang="en-US" dirty="0" smtClean="0"/>
              <a:t>，並比較效果差異</a:t>
            </a:r>
            <a:endParaRPr lang="en-US" altLang="zh-TW" dirty="0" smtClean="0"/>
          </a:p>
          <a:p>
            <a:r>
              <a:rPr lang="zh-TW" altLang="en-US" dirty="0" smtClean="0"/>
              <a:t>可能性一</a:t>
            </a:r>
            <a:r>
              <a:rPr lang="en-US" altLang="zh-TW" dirty="0" smtClean="0"/>
              <a:t>:</a:t>
            </a:r>
            <a:r>
              <a:rPr lang="zh-TW" altLang="en-US" dirty="0" smtClean="0"/>
              <a:t>因為資料範圍變少，各詞彙差異度變大，有助於分群</a:t>
            </a:r>
            <a:endParaRPr lang="en-US" altLang="zh-TW" dirty="0" smtClean="0"/>
          </a:p>
          <a:p>
            <a:r>
              <a:rPr lang="zh-TW" altLang="en-US" dirty="0" smtClean="0"/>
              <a:t>可能性二</a:t>
            </a:r>
            <a:r>
              <a:rPr lang="en-US" altLang="zh-TW" dirty="0" smtClean="0"/>
              <a:t>:</a:t>
            </a:r>
            <a:r>
              <a:rPr lang="zh-TW" altLang="en-US" dirty="0" smtClean="0"/>
              <a:t>訓練資料不足，即使較無新詞問題分群效果也不佳</a:t>
            </a:r>
            <a:endParaRPr lang="zh-TW" altLang="en-US" dirty="0"/>
          </a:p>
        </p:txBody>
      </p:sp>
    </p:spTree>
    <p:extLst>
      <p:ext uri="{BB962C8B-B14F-4D97-AF65-F5344CB8AC3E}">
        <p14:creationId xmlns:p14="http://schemas.microsoft.com/office/powerpoint/2010/main" val="4258296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 Topic Detection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以各方法所偵測到某一日期的前五大主題，去比對各大新聞頭條或</a:t>
            </a:r>
            <a:r>
              <a:rPr lang="zh-TW" altLang="en-US" dirty="0"/>
              <a:t>是</a:t>
            </a:r>
            <a:r>
              <a:rPr lang="zh-TW" altLang="en-US" dirty="0" smtClean="0"/>
              <a:t>人工挑選的熱門主題</a:t>
            </a:r>
            <a:r>
              <a:rPr lang="en-US" altLang="zh-TW" dirty="0" smtClean="0"/>
              <a:t>(</a:t>
            </a:r>
            <a:r>
              <a:rPr lang="zh-TW" altLang="en-US" dirty="0" smtClean="0"/>
              <a:t>如</a:t>
            </a:r>
            <a:r>
              <a:rPr lang="en-US" altLang="zh-TW" dirty="0" err="1" smtClean="0"/>
              <a:t>DailyView</a:t>
            </a:r>
            <a:r>
              <a:rPr lang="en-US" altLang="zh-TW" dirty="0" smtClean="0"/>
              <a:t>, JPTT</a:t>
            </a:r>
            <a:r>
              <a:rPr lang="zh-TW" altLang="en-US" dirty="0" smtClean="0"/>
              <a:t>熱門話題</a:t>
            </a:r>
            <a:r>
              <a:rPr lang="en-US" altLang="zh-TW" dirty="0" smtClean="0"/>
              <a:t>)</a:t>
            </a:r>
          </a:p>
        </p:txBody>
      </p:sp>
    </p:spTree>
    <p:extLst>
      <p:ext uri="{BB962C8B-B14F-4D97-AF65-F5344CB8AC3E}">
        <p14:creationId xmlns:p14="http://schemas.microsoft.com/office/powerpoint/2010/main" val="32835444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目前遇到的困難</a:t>
            </a:r>
            <a:endParaRPr lang="zh-TW" altLang="en-US" dirty="0"/>
          </a:p>
        </p:txBody>
      </p:sp>
      <p:sp>
        <p:nvSpPr>
          <p:cNvPr id="3" name="內容版面配置區 2"/>
          <p:cNvSpPr>
            <a:spLocks noGrp="1"/>
          </p:cNvSpPr>
          <p:nvPr>
            <p:ph idx="1"/>
          </p:nvPr>
        </p:nvSpPr>
        <p:spPr/>
        <p:txBody>
          <a:bodyPr/>
          <a:lstStyle/>
          <a:p>
            <a:r>
              <a:rPr lang="en-US" altLang="zh-TW" dirty="0" smtClean="0"/>
              <a:t>Internal validation Index </a:t>
            </a:r>
            <a:r>
              <a:rPr lang="zh-TW" altLang="en-US" dirty="0" smtClean="0"/>
              <a:t>會有測試資料不足以代表真實性的可能性，</a:t>
            </a:r>
            <a:r>
              <a:rPr lang="zh-TW" altLang="en-US" dirty="0"/>
              <a:t>若要標註更符合真實情況的資料，</a:t>
            </a:r>
            <a:r>
              <a:rPr lang="zh-TW" altLang="en-US" dirty="0" smtClean="0"/>
              <a:t>難度有點</a:t>
            </a:r>
            <a:r>
              <a:rPr lang="zh-TW" altLang="en-US" dirty="0"/>
              <a:t>高</a:t>
            </a:r>
            <a:endParaRPr lang="en-US" altLang="zh-TW" dirty="0" smtClean="0"/>
          </a:p>
          <a:p>
            <a:r>
              <a:rPr lang="en-US" altLang="zh-TW" dirty="0" smtClean="0"/>
              <a:t>External validation</a:t>
            </a:r>
            <a:r>
              <a:rPr lang="zh-TW" altLang="en-US" dirty="0" smtClean="0"/>
              <a:t>實作困難度偏高，手動分群算出來的分數如果不接近</a:t>
            </a:r>
            <a:r>
              <a:rPr lang="en-US" altLang="zh-TW" dirty="0" smtClean="0"/>
              <a:t>1</a:t>
            </a:r>
            <a:r>
              <a:rPr lang="zh-TW" altLang="en-US" dirty="0" smtClean="0"/>
              <a:t>該怎麼辦呢</a:t>
            </a:r>
            <a:r>
              <a:rPr lang="en-US" altLang="zh-TW" dirty="0" smtClean="0"/>
              <a:t>?</a:t>
            </a:r>
          </a:p>
          <a:p>
            <a:r>
              <a:rPr lang="zh-TW" altLang="en-US" dirty="0" smtClean="0"/>
              <a:t>若單純以標題分群效果比加入內容還要好，那論文架構感覺偏簡單</a:t>
            </a:r>
            <a:r>
              <a:rPr lang="en-US" altLang="zh-TW" dirty="0" smtClean="0"/>
              <a:t>(</a:t>
            </a:r>
            <a:r>
              <a:rPr lang="zh-TW" altLang="en-US" dirty="0" smtClean="0"/>
              <a:t>或是我如果能解釋為何加入內容反而效果不好的原因，這樣論文比較不會沒內容</a:t>
            </a:r>
            <a:r>
              <a:rPr lang="en-US" altLang="zh-TW" dirty="0" smtClean="0"/>
              <a:t>?)</a:t>
            </a:r>
          </a:p>
          <a:p>
            <a:r>
              <a:rPr lang="zh-TW" altLang="en-US" dirty="0" smtClean="0"/>
              <a:t>有考慮與其他方法做比較，不過大部分的論文都沒有公布使用的資料集</a:t>
            </a:r>
            <a:r>
              <a:rPr lang="en-US" altLang="zh-TW" dirty="0" smtClean="0"/>
              <a:t>(</a:t>
            </a:r>
            <a:r>
              <a:rPr lang="zh-TW" altLang="en-US" dirty="0" smtClean="0"/>
              <a:t>可能要自行實作其他論文的演算法</a:t>
            </a:r>
            <a:r>
              <a:rPr lang="en-US" altLang="zh-TW" dirty="0" smtClean="0"/>
              <a:t>?)</a:t>
            </a:r>
          </a:p>
          <a:p>
            <a:endParaRPr lang="en-US" altLang="zh-TW" dirty="0" smtClean="0"/>
          </a:p>
        </p:txBody>
      </p:sp>
    </p:spTree>
    <p:extLst>
      <p:ext uri="{BB962C8B-B14F-4D97-AF65-F5344CB8AC3E}">
        <p14:creationId xmlns:p14="http://schemas.microsoft.com/office/powerpoint/2010/main" val="2659016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Q&amp;A</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9219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pic>
        <p:nvPicPr>
          <p:cNvPr id="18" name="內容版面配置區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24305"/>
            <a:ext cx="10515600" cy="2153977"/>
          </a:xfrm>
        </p:spPr>
      </p:pic>
    </p:spTree>
    <p:extLst>
      <p:ext uri="{BB962C8B-B14F-4D97-AF65-F5344CB8AC3E}">
        <p14:creationId xmlns:p14="http://schemas.microsoft.com/office/powerpoint/2010/main" val="919189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Set</a:t>
            </a:r>
            <a:endParaRPr lang="zh-TW" altLang="en-US" dirty="0"/>
          </a:p>
        </p:txBody>
      </p:sp>
      <p:sp>
        <p:nvSpPr>
          <p:cNvPr id="3" name="內容版面配置區 2"/>
          <p:cNvSpPr>
            <a:spLocks noGrp="1"/>
          </p:cNvSpPr>
          <p:nvPr>
            <p:ph idx="1"/>
          </p:nvPr>
        </p:nvSpPr>
        <p:spPr/>
        <p:txBody>
          <a:bodyPr/>
          <a:lstStyle/>
          <a:p>
            <a:r>
              <a:rPr lang="en-US" altLang="zh-TW" dirty="0" smtClean="0"/>
              <a:t>PTT</a:t>
            </a:r>
            <a:r>
              <a:rPr lang="zh-TW" altLang="en-US" dirty="0" smtClean="0"/>
              <a:t> </a:t>
            </a:r>
            <a:r>
              <a:rPr lang="en-US" altLang="zh-TW" dirty="0" smtClean="0"/>
              <a:t>Gossiping</a:t>
            </a:r>
          </a:p>
          <a:p>
            <a:r>
              <a:rPr lang="en-US" altLang="zh-TW" dirty="0" smtClean="0"/>
              <a:t>2014/04/04</a:t>
            </a:r>
            <a:r>
              <a:rPr lang="zh-TW" altLang="en-US" dirty="0" smtClean="0"/>
              <a:t> </a:t>
            </a:r>
            <a:r>
              <a:rPr lang="en-US" altLang="zh-TW" dirty="0" smtClean="0"/>
              <a:t>~</a:t>
            </a:r>
            <a:r>
              <a:rPr lang="zh-TW" altLang="en-US" dirty="0" smtClean="0"/>
              <a:t> </a:t>
            </a:r>
            <a:r>
              <a:rPr lang="en-US" altLang="zh-TW" dirty="0" smtClean="0"/>
              <a:t>2016/05/10</a:t>
            </a:r>
            <a:endParaRPr lang="en-US" altLang="zh-TW" dirty="0"/>
          </a:p>
          <a:p>
            <a:r>
              <a:rPr lang="en-US" altLang="zh-TW" dirty="0" smtClean="0"/>
              <a:t>about 820,000 articles</a:t>
            </a:r>
            <a:endParaRPr lang="zh-TW" altLang="en-US" dirty="0" smtClean="0"/>
          </a:p>
          <a:p>
            <a:endParaRPr lang="zh-TW" altLang="en-US" dirty="0"/>
          </a:p>
        </p:txBody>
      </p:sp>
    </p:spTree>
    <p:extLst>
      <p:ext uri="{BB962C8B-B14F-4D97-AF65-F5344CB8AC3E}">
        <p14:creationId xmlns:p14="http://schemas.microsoft.com/office/powerpoint/2010/main" val="1586791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Training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963628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Data Preprocessing</a:t>
            </a:r>
            <a:endParaRPr lang="zh-TW" altLang="en-US" dirty="0"/>
          </a:p>
        </p:txBody>
      </p:sp>
      <p:sp>
        <p:nvSpPr>
          <p:cNvPr id="3" name="內容版面配置區 2"/>
          <p:cNvSpPr>
            <a:spLocks noGrp="1"/>
          </p:cNvSpPr>
          <p:nvPr>
            <p:ph idx="1"/>
          </p:nvPr>
        </p:nvSpPr>
        <p:spPr/>
        <p:txBody>
          <a:bodyPr/>
          <a:lstStyle/>
          <a:p>
            <a:r>
              <a:rPr lang="en-US" altLang="zh-TW" dirty="0" smtClean="0"/>
              <a:t>Title, Article Content</a:t>
            </a:r>
          </a:p>
          <a:p>
            <a:r>
              <a:rPr lang="en-US" altLang="zh-TW" dirty="0" smtClean="0"/>
              <a:t>Remove quote, URLs</a:t>
            </a:r>
          </a:p>
          <a:p>
            <a:r>
              <a:rPr lang="zh-TW" altLang="en-US" dirty="0" smtClean="0"/>
              <a:t>內文斷句</a:t>
            </a:r>
            <a:endParaRPr lang="en-US" altLang="zh-TW" dirty="0" smtClean="0"/>
          </a:p>
          <a:p>
            <a:r>
              <a:rPr lang="zh-TW" altLang="en-US" dirty="0" smtClean="0"/>
              <a:t>句子移除標點及特殊符號後進行斷詞</a:t>
            </a:r>
            <a:r>
              <a:rPr lang="en-US" altLang="zh-TW" dirty="0" smtClean="0"/>
              <a:t>(</a:t>
            </a:r>
            <a:r>
              <a:rPr lang="en-US" altLang="zh-TW" dirty="0" err="1" smtClean="0"/>
              <a:t>Jieba</a:t>
            </a:r>
            <a:r>
              <a:rPr lang="zh-TW" altLang="en-US" dirty="0" smtClean="0"/>
              <a:t>搜尋引擎模式</a:t>
            </a:r>
            <a:r>
              <a:rPr lang="en-US" altLang="zh-TW" dirty="0" smtClean="0"/>
              <a:t>)</a:t>
            </a:r>
          </a:p>
          <a:p>
            <a:endParaRPr lang="en-US" altLang="zh-TW" dirty="0" smtClean="0"/>
          </a:p>
          <a:p>
            <a:endParaRPr lang="en-US" altLang="zh-TW" dirty="0" smtClean="0"/>
          </a:p>
        </p:txBody>
      </p:sp>
    </p:spTree>
    <p:extLst>
      <p:ext uri="{BB962C8B-B14F-4D97-AF65-F5344CB8AC3E}">
        <p14:creationId xmlns:p14="http://schemas.microsoft.com/office/powerpoint/2010/main" val="86838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Model Training</a:t>
            </a:r>
            <a:endParaRPr lang="zh-TW" altLang="en-US" dirty="0"/>
          </a:p>
        </p:txBody>
      </p:sp>
      <p:sp>
        <p:nvSpPr>
          <p:cNvPr id="3" name="內容版面配置區 2"/>
          <p:cNvSpPr>
            <a:spLocks noGrp="1"/>
          </p:cNvSpPr>
          <p:nvPr>
            <p:ph idx="1"/>
          </p:nvPr>
        </p:nvSpPr>
        <p:spPr/>
        <p:txBody>
          <a:bodyPr/>
          <a:lstStyle/>
          <a:p>
            <a:r>
              <a:rPr lang="en-US" altLang="zh-TW" dirty="0" smtClean="0"/>
              <a:t>CBOW vs Skip Gram</a:t>
            </a:r>
          </a:p>
          <a:p>
            <a:r>
              <a:rPr lang="en-US" altLang="zh-TW" dirty="0" smtClean="0"/>
              <a:t>Vector size</a:t>
            </a:r>
          </a:p>
          <a:p>
            <a:r>
              <a:rPr lang="en-US" altLang="zh-TW" dirty="0" smtClean="0"/>
              <a:t>Min Count</a:t>
            </a:r>
          </a:p>
          <a:p>
            <a:r>
              <a:rPr lang="en-US" altLang="zh-TW" dirty="0" smtClean="0"/>
              <a:t>Skip Gram algorithm, Vector size 300, Min Count 3</a:t>
            </a:r>
          </a:p>
          <a:p>
            <a:r>
              <a:rPr lang="en-US" altLang="zh-TW" dirty="0" smtClean="0"/>
              <a:t>1398775 words</a:t>
            </a:r>
            <a:endParaRPr lang="en-US" altLang="zh-TW" dirty="0" smtClean="0"/>
          </a:p>
        </p:txBody>
      </p:sp>
    </p:spTree>
    <p:extLst>
      <p:ext uri="{BB962C8B-B14F-4D97-AF65-F5344CB8AC3E}">
        <p14:creationId xmlns:p14="http://schemas.microsoft.com/office/powerpoint/2010/main" val="4136220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Clustering </a:t>
            </a:r>
            <a:r>
              <a:rPr lang="en-US" altLang="zh-TW" dirty="0" smtClean="0"/>
              <a:t>Part</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80522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3847</TotalTime>
  <Words>1349</Words>
  <Application>Microsoft Office PowerPoint</Application>
  <PresentationFormat>寬螢幕</PresentationFormat>
  <Paragraphs>174</Paragraphs>
  <Slides>36</Slides>
  <Notes>8</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36</vt:i4>
      </vt:variant>
    </vt:vector>
  </HeadingPairs>
  <TitlesOfParts>
    <vt:vector size="41" baseType="lpstr">
      <vt:lpstr>新細明體</vt:lpstr>
      <vt:lpstr>Arial</vt:lpstr>
      <vt:lpstr>Calibri</vt:lpstr>
      <vt:lpstr>Calibri Light</vt:lpstr>
      <vt:lpstr>Office 佈景主題</vt:lpstr>
      <vt:lpstr>Popular Topic Detection based on  Vector Representation of Words</vt:lpstr>
      <vt:lpstr>Idea</vt:lpstr>
      <vt:lpstr>Definition</vt:lpstr>
      <vt:lpstr>Architecture</vt:lpstr>
      <vt:lpstr>Data Set</vt:lpstr>
      <vt:lpstr>Training Part</vt:lpstr>
      <vt:lpstr>Training Data Preprocessing</vt:lpstr>
      <vt:lpstr>Word2Vec Model Training</vt:lpstr>
      <vt:lpstr>Clustering Part</vt:lpstr>
      <vt:lpstr>Feature Selection</vt:lpstr>
      <vt:lpstr>Vector Representations</vt:lpstr>
      <vt:lpstr>Clustering</vt:lpstr>
      <vt:lpstr>Clustering – method 1</vt:lpstr>
      <vt:lpstr> </vt:lpstr>
      <vt:lpstr> </vt:lpstr>
      <vt:lpstr> </vt:lpstr>
      <vt:lpstr>Hotness Computing</vt:lpstr>
      <vt:lpstr>Experiment Part</vt:lpstr>
      <vt:lpstr>Clustering Validation – Labeled Data</vt:lpstr>
      <vt:lpstr>Labeled Topic Keywords List</vt:lpstr>
      <vt:lpstr>Clustering Validation – using Internal Index</vt:lpstr>
      <vt:lpstr>Method 1 threshold Experiment</vt:lpstr>
      <vt:lpstr>Method 1 threshold Experiment</vt:lpstr>
      <vt:lpstr>Method 2 Experiment - threshold</vt:lpstr>
      <vt:lpstr>Method 2 Experiment – title &amp; content ratio</vt:lpstr>
      <vt:lpstr>Method 3 Experiment</vt:lpstr>
      <vt:lpstr>Method 3 Experiment – title &amp; content ratio</vt:lpstr>
      <vt:lpstr>Clustering Validation-Method 1-3</vt:lpstr>
      <vt:lpstr>Clustering Validation – using External Index</vt:lpstr>
      <vt:lpstr>Word2Vec argument Experiment</vt:lpstr>
      <vt:lpstr>Segmentation Experiment</vt:lpstr>
      <vt:lpstr>Keyword Extraction Experiment</vt:lpstr>
      <vt:lpstr>Word2Vector Training data Period Experiment</vt:lpstr>
      <vt:lpstr>Hot Topic Detection Experiment</vt:lpstr>
      <vt:lpstr>目前遇到的困難</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 Prediction</dc:title>
  <dc:creator>謝宗廷</dc:creator>
  <cp:lastModifiedBy>謝宗廷</cp:lastModifiedBy>
  <cp:revision>76</cp:revision>
  <dcterms:created xsi:type="dcterms:W3CDTF">2015-12-27T16:09:35Z</dcterms:created>
  <dcterms:modified xsi:type="dcterms:W3CDTF">2016-06-03T21:13:31Z</dcterms:modified>
</cp:coreProperties>
</file>