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3.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59"/>
  </p:notesMasterIdLst>
  <p:handoutMasterIdLst>
    <p:handoutMasterId r:id="rId60"/>
  </p:handoutMasterIdLst>
  <p:sldIdLst>
    <p:sldId id="256" r:id="rId2"/>
    <p:sldId id="379" r:id="rId3"/>
    <p:sldId id="257" r:id="rId4"/>
    <p:sldId id="378" r:id="rId5"/>
    <p:sldId id="380" r:id="rId6"/>
    <p:sldId id="381" r:id="rId7"/>
    <p:sldId id="403" r:id="rId8"/>
    <p:sldId id="382" r:id="rId9"/>
    <p:sldId id="383" r:id="rId10"/>
    <p:sldId id="362" r:id="rId11"/>
    <p:sldId id="385" r:id="rId12"/>
    <p:sldId id="361" r:id="rId13"/>
    <p:sldId id="398" r:id="rId14"/>
    <p:sldId id="399" r:id="rId15"/>
    <p:sldId id="400" r:id="rId16"/>
    <p:sldId id="401" r:id="rId17"/>
    <p:sldId id="310" r:id="rId18"/>
    <p:sldId id="402" r:id="rId19"/>
    <p:sldId id="312" r:id="rId20"/>
    <p:sldId id="386" r:id="rId21"/>
    <p:sldId id="387" r:id="rId22"/>
    <p:sldId id="388" r:id="rId23"/>
    <p:sldId id="363" r:id="rId24"/>
    <p:sldId id="390" r:id="rId25"/>
    <p:sldId id="353" r:id="rId26"/>
    <p:sldId id="391" r:id="rId27"/>
    <p:sldId id="364" r:id="rId28"/>
    <p:sldId id="392" r:id="rId29"/>
    <p:sldId id="393" r:id="rId30"/>
    <p:sldId id="394" r:id="rId31"/>
    <p:sldId id="395" r:id="rId32"/>
    <p:sldId id="314" r:id="rId33"/>
    <p:sldId id="396" r:id="rId34"/>
    <p:sldId id="397" r:id="rId35"/>
    <p:sldId id="365" r:id="rId36"/>
    <p:sldId id="292" r:id="rId37"/>
    <p:sldId id="366" r:id="rId38"/>
    <p:sldId id="368" r:id="rId39"/>
    <p:sldId id="369" r:id="rId40"/>
    <p:sldId id="370" r:id="rId41"/>
    <p:sldId id="405" r:id="rId42"/>
    <p:sldId id="371" r:id="rId43"/>
    <p:sldId id="372" r:id="rId44"/>
    <p:sldId id="406" r:id="rId45"/>
    <p:sldId id="373" r:id="rId46"/>
    <p:sldId id="407" r:id="rId47"/>
    <p:sldId id="374" r:id="rId48"/>
    <p:sldId id="409" r:id="rId49"/>
    <p:sldId id="375" r:id="rId50"/>
    <p:sldId id="376" r:id="rId51"/>
    <p:sldId id="410" r:id="rId52"/>
    <p:sldId id="411" r:id="rId53"/>
    <p:sldId id="377" r:id="rId54"/>
    <p:sldId id="412" r:id="rId55"/>
    <p:sldId id="413" r:id="rId56"/>
    <p:sldId id="414" r:id="rId57"/>
    <p:sldId id="285"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50000" autoAdjust="0"/>
  </p:normalViewPr>
  <p:slideViewPr>
    <p:cSldViewPr snapToGrid="0">
      <p:cViewPr varScale="1">
        <p:scale>
          <a:sx n="54" d="100"/>
          <a:sy n="54" d="100"/>
        </p:scale>
        <p:origin x="2064" y="192"/>
      </p:cViewPr>
      <p:guideLst/>
    </p:cSldViewPr>
  </p:slideViewPr>
  <p:notesTextViewPr>
    <p:cViewPr>
      <p:scale>
        <a:sx n="1" d="1"/>
        <a:sy n="1" d="1"/>
      </p:scale>
      <p:origin x="0" y="0"/>
    </p:cViewPr>
  </p:notesTextViewPr>
  <p:notesViewPr>
    <p:cSldViewPr snapToGrid="0">
      <p:cViewPr varScale="1">
        <p:scale>
          <a:sx n="83" d="100"/>
          <a:sy n="83" d="100"/>
        </p:scale>
        <p:origin x="115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23447;&#24311;\Desktop\HotTopicDetection\log\clustering_log\AgglomerativeClustering\compare.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C:\Users\&#23447;&#24311;\Desktop\HotTopicDetection\log\clustering_log\AgglomerativeClustering\compare.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C:\Users\&#23447;&#24311;\Desktop\HotTopicDetection\log\clustering_log\AgglomerativeClustering\compare.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oleObject" Target="file:///C:\Users\&#23447;&#24311;\Desktop\HotTopicDetection\log\clustering_log\AgglomerativeClustering\compare.xlsx" TargetMode="External"/></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oleObject" Target="file:///C:\Users\&#23447;&#24311;\Desktop\HotTopicDetection\log\clustering_log\AgglomerativeClustering\compare.xlsx" TargetMode="External"/></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oleObject" Target="file:///C:\Users\&#23447;&#24311;\Desktop\HotTopicDetection\log\TopFiveTopic\_compare.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23447;&#24311;\Desktop\HotTopicDetection\log\clustering_log\AgglomerativeClustering\compare.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23447;&#24311;\Desktop\HotTopicDetection\log\clustering_log\AgglomerativeClustering\compare.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23447;&#24311;\Desktop\HotTopicDetection\log\clustering_log\AgglomerativeClustering\compare.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23447;&#24311;\Desktop\HotTopicDetection\log\clustering_log\AgglomerativeClustering\compare.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Users\&#23447;&#24311;\Desktop\HotTopicDetection\log\clustering_log\AgglomerativeClustering\compare.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23447;&#24311;\Desktop\HotTopicDetection\log\clustering_log\AgglomerativeClustering\compare.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23447;&#24311;\Desktop\HotTopicDetection\log\clustering_log\AgglomerativeClustering\compare.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C:\Users\&#23447;&#24311;\Desktop\HotTopicDetection\log\clustering_log\AgglomerativeClustering\compar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資料集</a:t>
            </a:r>
            <a:r>
              <a:rPr lang="en-US" altLang="zh-TW"/>
              <a:t>A</a:t>
            </a:r>
            <a:r>
              <a:rPr lang="zh-TW" altLang="en-US"/>
              <a:t>主題大小分布圖</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smoothMarker"/>
        <c:varyColors val="0"/>
        <c:ser>
          <c:idx val="0"/>
          <c:order val="0"/>
          <c:tx>
            <c:strRef>
              <c:f>data_set!$D$1:$D$2</c:f>
              <c:strCache>
                <c:ptCount val="2"/>
                <c:pt idx="0">
                  <c:v>20160624</c:v>
                </c:pt>
                <c:pt idx="1">
                  <c:v>主題數</c:v>
                </c:pt>
              </c:strCache>
            </c:strRef>
          </c:tx>
          <c:spPr>
            <a:ln w="19050" cap="rnd">
              <a:solidFill>
                <a:schemeClr val="accent1"/>
              </a:solidFill>
              <a:round/>
            </a:ln>
            <a:effectLst/>
          </c:spPr>
          <c:marker>
            <c:symbol val="none"/>
          </c:marker>
          <c:xVal>
            <c:numRef>
              <c:f>data_set!$C$3:$C$603</c:f>
              <c:numCache>
                <c:formatCode>General</c:formatCode>
                <c:ptCount val="60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numCache>
            </c:numRef>
          </c:xVal>
          <c:yVal>
            <c:numRef>
              <c:f>data_set!$D$3:$D$603</c:f>
              <c:numCache>
                <c:formatCode>General</c:formatCode>
                <c:ptCount val="601"/>
                <c:pt idx="0">
                  <c:v>372.0</c:v>
                </c:pt>
                <c:pt idx="1">
                  <c:v>73.0</c:v>
                </c:pt>
                <c:pt idx="2">
                  <c:v>22.0</c:v>
                </c:pt>
                <c:pt idx="3">
                  <c:v>22.0</c:v>
                </c:pt>
                <c:pt idx="4">
                  <c:v>13.0</c:v>
                </c:pt>
                <c:pt idx="5">
                  <c:v>10.0</c:v>
                </c:pt>
                <c:pt idx="6">
                  <c:v>6.0</c:v>
                </c:pt>
                <c:pt idx="7">
                  <c:v>6.0</c:v>
                </c:pt>
                <c:pt idx="8">
                  <c:v>6.0</c:v>
                </c:pt>
                <c:pt idx="9">
                  <c:v>5.0</c:v>
                </c:pt>
                <c:pt idx="10">
                  <c:v>5.0</c:v>
                </c:pt>
                <c:pt idx="11">
                  <c:v>5.0</c:v>
                </c:pt>
                <c:pt idx="12">
                  <c:v>5.0</c:v>
                </c:pt>
                <c:pt idx="13">
                  <c:v>4.0</c:v>
                </c:pt>
                <c:pt idx="14">
                  <c:v>4.0</c:v>
                </c:pt>
                <c:pt idx="15">
                  <c:v>4.0</c:v>
                </c:pt>
                <c:pt idx="16">
                  <c:v>3.0</c:v>
                </c:pt>
                <c:pt idx="17">
                  <c:v>3.0</c:v>
                </c:pt>
                <c:pt idx="18">
                  <c:v>3.0</c:v>
                </c:pt>
                <c:pt idx="19">
                  <c:v>3.0</c:v>
                </c:pt>
                <c:pt idx="20">
                  <c:v>3.0</c:v>
                </c:pt>
                <c:pt idx="21">
                  <c:v>3.0</c:v>
                </c:pt>
                <c:pt idx="22">
                  <c:v>3.0</c:v>
                </c:pt>
                <c:pt idx="23">
                  <c:v>3.0</c:v>
                </c:pt>
                <c:pt idx="24">
                  <c:v>3.0</c:v>
                </c:pt>
                <c:pt idx="25">
                  <c:v>3.0</c:v>
                </c:pt>
                <c:pt idx="26">
                  <c:v>3.0</c:v>
                </c:pt>
                <c:pt idx="27">
                  <c:v>3.0</c:v>
                </c:pt>
                <c:pt idx="28">
                  <c:v>2.0</c:v>
                </c:pt>
                <c:pt idx="29">
                  <c:v>2.0</c:v>
                </c:pt>
                <c:pt idx="30">
                  <c:v>2.0</c:v>
                </c:pt>
                <c:pt idx="31">
                  <c:v>2.0</c:v>
                </c:pt>
                <c:pt idx="32">
                  <c:v>2.0</c:v>
                </c:pt>
                <c:pt idx="33">
                  <c:v>2.0</c:v>
                </c:pt>
                <c:pt idx="34">
                  <c:v>2.0</c:v>
                </c:pt>
                <c:pt idx="35">
                  <c:v>2.0</c:v>
                </c:pt>
                <c:pt idx="36">
                  <c:v>2.0</c:v>
                </c:pt>
                <c:pt idx="37">
                  <c:v>2.0</c:v>
                </c:pt>
                <c:pt idx="38">
                  <c:v>2.0</c:v>
                </c:pt>
                <c:pt idx="39">
                  <c:v>2.0</c:v>
                </c:pt>
                <c:pt idx="40">
                  <c:v>2.0</c:v>
                </c:pt>
                <c:pt idx="41">
                  <c:v>2.0</c:v>
                </c:pt>
                <c:pt idx="42">
                  <c:v>2.0</c:v>
                </c:pt>
                <c:pt idx="43">
                  <c:v>2.0</c:v>
                </c:pt>
                <c:pt idx="44">
                  <c:v>2.0</c:v>
                </c:pt>
                <c:pt idx="45">
                  <c:v>2.0</c:v>
                </c:pt>
                <c:pt idx="46">
                  <c:v>2.0</c:v>
                </c:pt>
                <c:pt idx="47">
                  <c:v>2.0</c:v>
                </c:pt>
                <c:pt idx="48">
                  <c:v>2.0</c:v>
                </c:pt>
                <c:pt idx="49">
                  <c:v>2.0</c:v>
                </c:pt>
                <c:pt idx="50">
                  <c:v>2.0</c:v>
                </c:pt>
                <c:pt idx="51">
                  <c:v>2.0</c:v>
                </c:pt>
                <c:pt idx="52">
                  <c:v>2.0</c:v>
                </c:pt>
                <c:pt idx="53">
                  <c:v>2.0</c:v>
                </c:pt>
                <c:pt idx="54">
                  <c:v>2.0</c:v>
                </c:pt>
                <c:pt idx="55">
                  <c:v>2.0</c:v>
                </c:pt>
                <c:pt idx="56">
                  <c:v>2.0</c:v>
                </c:pt>
                <c:pt idx="57">
                  <c:v>2.0</c:v>
                </c:pt>
                <c:pt idx="58">
                  <c:v>2.0</c:v>
                </c:pt>
                <c:pt idx="59">
                  <c:v>2.0</c:v>
                </c:pt>
                <c:pt idx="60">
                  <c:v>2.0</c:v>
                </c:pt>
                <c:pt idx="61">
                  <c:v>2.0</c:v>
                </c:pt>
                <c:pt idx="62">
                  <c:v>2.0</c:v>
                </c:pt>
                <c:pt idx="63">
                  <c:v>2.0</c:v>
                </c:pt>
                <c:pt idx="64">
                  <c:v>2.0</c:v>
                </c:pt>
                <c:pt idx="65">
                  <c:v>2.0</c:v>
                </c:pt>
                <c:pt idx="66">
                  <c:v>2.0</c:v>
                </c:pt>
                <c:pt idx="67">
                  <c:v>2.0</c:v>
                </c:pt>
                <c:pt idx="68">
                  <c:v>2.0</c:v>
                </c:pt>
                <c:pt idx="69">
                  <c:v>2.0</c:v>
                </c:pt>
                <c:pt idx="70">
                  <c:v>2.0</c:v>
                </c:pt>
                <c:pt idx="71">
                  <c:v>2.0</c:v>
                </c:pt>
                <c:pt idx="72">
                  <c:v>2.0</c:v>
                </c:pt>
                <c:pt idx="73">
                  <c:v>2.0</c:v>
                </c:pt>
                <c:pt idx="74">
                  <c:v>1.0</c:v>
                </c:pt>
                <c:pt idx="75">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93">
                  <c:v>1.0</c:v>
                </c:pt>
                <c:pt idx="94">
                  <c:v>1.0</c:v>
                </c:pt>
                <c:pt idx="95">
                  <c:v>1.0</c:v>
                </c:pt>
                <c:pt idx="96">
                  <c:v>1.0</c:v>
                </c:pt>
                <c:pt idx="97">
                  <c:v>1.0</c:v>
                </c:pt>
                <c:pt idx="98">
                  <c:v>1.0</c:v>
                </c:pt>
                <c:pt idx="99">
                  <c:v>1.0</c:v>
                </c:pt>
                <c:pt idx="100">
                  <c:v>1.0</c:v>
                </c:pt>
                <c:pt idx="101">
                  <c:v>1.0</c:v>
                </c:pt>
                <c:pt idx="102">
                  <c:v>1.0</c:v>
                </c:pt>
                <c:pt idx="103">
                  <c:v>1.0</c:v>
                </c:pt>
                <c:pt idx="104">
                  <c:v>1.0</c:v>
                </c:pt>
                <c:pt idx="105">
                  <c:v>1.0</c:v>
                </c:pt>
                <c:pt idx="106">
                  <c:v>1.0</c:v>
                </c:pt>
                <c:pt idx="107">
                  <c:v>1.0</c:v>
                </c:pt>
                <c:pt idx="108">
                  <c:v>1.0</c:v>
                </c:pt>
                <c:pt idx="109">
                  <c:v>1.0</c:v>
                </c:pt>
                <c:pt idx="110">
                  <c:v>1.0</c:v>
                </c:pt>
                <c:pt idx="111">
                  <c:v>1.0</c:v>
                </c:pt>
                <c:pt idx="112">
                  <c:v>1.0</c:v>
                </c:pt>
                <c:pt idx="113">
                  <c:v>1.0</c:v>
                </c:pt>
                <c:pt idx="114">
                  <c:v>1.0</c:v>
                </c:pt>
                <c:pt idx="115">
                  <c:v>1.0</c:v>
                </c:pt>
                <c:pt idx="116">
                  <c:v>1.0</c:v>
                </c:pt>
                <c:pt idx="117">
                  <c:v>1.0</c:v>
                </c:pt>
                <c:pt idx="118">
                  <c:v>1.0</c:v>
                </c:pt>
                <c:pt idx="119">
                  <c:v>1.0</c:v>
                </c:pt>
                <c:pt idx="120">
                  <c:v>1.0</c:v>
                </c:pt>
                <c:pt idx="121">
                  <c:v>1.0</c:v>
                </c:pt>
                <c:pt idx="122">
                  <c:v>1.0</c:v>
                </c:pt>
                <c:pt idx="123">
                  <c:v>1.0</c:v>
                </c:pt>
                <c:pt idx="124">
                  <c:v>1.0</c:v>
                </c:pt>
                <c:pt idx="125">
                  <c:v>1.0</c:v>
                </c:pt>
                <c:pt idx="126">
                  <c:v>1.0</c:v>
                </c:pt>
                <c:pt idx="127">
                  <c:v>1.0</c:v>
                </c:pt>
                <c:pt idx="128">
                  <c:v>1.0</c:v>
                </c:pt>
                <c:pt idx="129">
                  <c:v>1.0</c:v>
                </c:pt>
                <c:pt idx="130">
                  <c:v>1.0</c:v>
                </c:pt>
                <c:pt idx="131">
                  <c:v>1.0</c:v>
                </c:pt>
                <c:pt idx="132">
                  <c:v>1.0</c:v>
                </c:pt>
                <c:pt idx="133">
                  <c:v>1.0</c:v>
                </c:pt>
                <c:pt idx="134">
                  <c:v>1.0</c:v>
                </c:pt>
                <c:pt idx="135">
                  <c:v>1.0</c:v>
                </c:pt>
                <c:pt idx="136">
                  <c:v>1.0</c:v>
                </c:pt>
                <c:pt idx="137">
                  <c:v>1.0</c:v>
                </c:pt>
                <c:pt idx="138">
                  <c:v>1.0</c:v>
                </c:pt>
                <c:pt idx="139">
                  <c:v>1.0</c:v>
                </c:pt>
                <c:pt idx="140">
                  <c:v>1.0</c:v>
                </c:pt>
                <c:pt idx="141">
                  <c:v>1.0</c:v>
                </c:pt>
                <c:pt idx="142">
                  <c:v>1.0</c:v>
                </c:pt>
                <c:pt idx="143">
                  <c:v>1.0</c:v>
                </c:pt>
                <c:pt idx="144">
                  <c:v>1.0</c:v>
                </c:pt>
                <c:pt idx="145">
                  <c:v>1.0</c:v>
                </c:pt>
                <c:pt idx="146">
                  <c:v>1.0</c:v>
                </c:pt>
                <c:pt idx="147">
                  <c:v>1.0</c:v>
                </c:pt>
                <c:pt idx="148">
                  <c:v>1.0</c:v>
                </c:pt>
                <c:pt idx="149">
                  <c:v>1.0</c:v>
                </c:pt>
                <c:pt idx="150">
                  <c:v>1.0</c:v>
                </c:pt>
                <c:pt idx="151">
                  <c:v>1.0</c:v>
                </c:pt>
                <c:pt idx="152">
                  <c:v>1.0</c:v>
                </c:pt>
                <c:pt idx="153">
                  <c:v>1.0</c:v>
                </c:pt>
                <c:pt idx="154">
                  <c:v>1.0</c:v>
                </c:pt>
                <c:pt idx="155">
                  <c:v>1.0</c:v>
                </c:pt>
                <c:pt idx="156">
                  <c:v>1.0</c:v>
                </c:pt>
                <c:pt idx="157">
                  <c:v>1.0</c:v>
                </c:pt>
                <c:pt idx="158">
                  <c:v>1.0</c:v>
                </c:pt>
                <c:pt idx="159">
                  <c:v>1.0</c:v>
                </c:pt>
                <c:pt idx="160">
                  <c:v>1.0</c:v>
                </c:pt>
                <c:pt idx="161">
                  <c:v>1.0</c:v>
                </c:pt>
                <c:pt idx="162">
                  <c:v>1.0</c:v>
                </c:pt>
                <c:pt idx="163">
                  <c:v>1.0</c:v>
                </c:pt>
                <c:pt idx="164">
                  <c:v>1.0</c:v>
                </c:pt>
                <c:pt idx="165">
                  <c:v>1.0</c:v>
                </c:pt>
                <c:pt idx="166">
                  <c:v>1.0</c:v>
                </c:pt>
                <c:pt idx="167">
                  <c:v>1.0</c:v>
                </c:pt>
                <c:pt idx="168">
                  <c:v>1.0</c:v>
                </c:pt>
                <c:pt idx="169">
                  <c:v>1.0</c:v>
                </c:pt>
                <c:pt idx="170">
                  <c:v>1.0</c:v>
                </c:pt>
                <c:pt idx="171">
                  <c:v>1.0</c:v>
                </c:pt>
                <c:pt idx="172">
                  <c:v>1.0</c:v>
                </c:pt>
                <c:pt idx="173">
                  <c:v>1.0</c:v>
                </c:pt>
                <c:pt idx="174">
                  <c:v>1.0</c:v>
                </c:pt>
                <c:pt idx="175">
                  <c:v>1.0</c:v>
                </c:pt>
                <c:pt idx="176">
                  <c:v>1.0</c:v>
                </c:pt>
                <c:pt idx="177">
                  <c:v>1.0</c:v>
                </c:pt>
                <c:pt idx="178">
                  <c:v>1.0</c:v>
                </c:pt>
                <c:pt idx="179">
                  <c:v>1.0</c:v>
                </c:pt>
                <c:pt idx="180">
                  <c:v>1.0</c:v>
                </c:pt>
                <c:pt idx="181">
                  <c:v>1.0</c:v>
                </c:pt>
                <c:pt idx="182">
                  <c:v>1.0</c:v>
                </c:pt>
                <c:pt idx="183">
                  <c:v>1.0</c:v>
                </c:pt>
                <c:pt idx="184">
                  <c:v>1.0</c:v>
                </c:pt>
                <c:pt idx="185">
                  <c:v>1.0</c:v>
                </c:pt>
                <c:pt idx="186">
                  <c:v>1.0</c:v>
                </c:pt>
                <c:pt idx="187">
                  <c:v>1.0</c:v>
                </c:pt>
                <c:pt idx="188">
                  <c:v>1.0</c:v>
                </c:pt>
                <c:pt idx="189">
                  <c:v>1.0</c:v>
                </c:pt>
                <c:pt idx="190">
                  <c:v>1.0</c:v>
                </c:pt>
                <c:pt idx="191">
                  <c:v>1.0</c:v>
                </c:pt>
                <c:pt idx="192">
                  <c:v>1.0</c:v>
                </c:pt>
                <c:pt idx="193">
                  <c:v>1.0</c:v>
                </c:pt>
                <c:pt idx="194">
                  <c:v>1.0</c:v>
                </c:pt>
                <c:pt idx="195">
                  <c:v>1.0</c:v>
                </c:pt>
                <c:pt idx="196">
                  <c:v>1.0</c:v>
                </c:pt>
                <c:pt idx="197">
                  <c:v>1.0</c:v>
                </c:pt>
                <c:pt idx="198">
                  <c:v>1.0</c:v>
                </c:pt>
                <c:pt idx="199">
                  <c:v>1.0</c:v>
                </c:pt>
                <c:pt idx="200">
                  <c:v>1.0</c:v>
                </c:pt>
                <c:pt idx="201">
                  <c:v>1.0</c:v>
                </c:pt>
                <c:pt idx="202">
                  <c:v>1.0</c:v>
                </c:pt>
                <c:pt idx="203">
                  <c:v>1.0</c:v>
                </c:pt>
                <c:pt idx="204">
                  <c:v>1.0</c:v>
                </c:pt>
                <c:pt idx="205">
                  <c:v>1.0</c:v>
                </c:pt>
                <c:pt idx="206">
                  <c:v>1.0</c:v>
                </c:pt>
                <c:pt idx="207">
                  <c:v>1.0</c:v>
                </c:pt>
                <c:pt idx="208">
                  <c:v>1.0</c:v>
                </c:pt>
                <c:pt idx="209">
                  <c:v>1.0</c:v>
                </c:pt>
                <c:pt idx="210">
                  <c:v>1.0</c:v>
                </c:pt>
                <c:pt idx="211">
                  <c:v>1.0</c:v>
                </c:pt>
                <c:pt idx="212">
                  <c:v>1.0</c:v>
                </c:pt>
                <c:pt idx="213">
                  <c:v>1.0</c:v>
                </c:pt>
                <c:pt idx="214">
                  <c:v>1.0</c:v>
                </c:pt>
                <c:pt idx="215">
                  <c:v>1.0</c:v>
                </c:pt>
                <c:pt idx="216">
                  <c:v>1.0</c:v>
                </c:pt>
                <c:pt idx="217">
                  <c:v>1.0</c:v>
                </c:pt>
                <c:pt idx="218">
                  <c:v>1.0</c:v>
                </c:pt>
                <c:pt idx="219">
                  <c:v>1.0</c:v>
                </c:pt>
                <c:pt idx="220">
                  <c:v>1.0</c:v>
                </c:pt>
                <c:pt idx="221">
                  <c:v>1.0</c:v>
                </c:pt>
                <c:pt idx="222">
                  <c:v>1.0</c:v>
                </c:pt>
                <c:pt idx="223">
                  <c:v>1.0</c:v>
                </c:pt>
                <c:pt idx="224">
                  <c:v>1.0</c:v>
                </c:pt>
                <c:pt idx="225">
                  <c:v>1.0</c:v>
                </c:pt>
                <c:pt idx="226">
                  <c:v>1.0</c:v>
                </c:pt>
                <c:pt idx="227">
                  <c:v>1.0</c:v>
                </c:pt>
                <c:pt idx="228">
                  <c:v>1.0</c:v>
                </c:pt>
                <c:pt idx="229">
                  <c:v>1.0</c:v>
                </c:pt>
                <c:pt idx="230">
                  <c:v>1.0</c:v>
                </c:pt>
                <c:pt idx="231">
                  <c:v>1.0</c:v>
                </c:pt>
                <c:pt idx="232">
                  <c:v>1.0</c:v>
                </c:pt>
                <c:pt idx="233">
                  <c:v>1.0</c:v>
                </c:pt>
                <c:pt idx="234">
                  <c:v>1.0</c:v>
                </c:pt>
                <c:pt idx="235">
                  <c:v>1.0</c:v>
                </c:pt>
                <c:pt idx="236">
                  <c:v>1.0</c:v>
                </c:pt>
                <c:pt idx="237">
                  <c:v>1.0</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1.0</c:v>
                </c:pt>
                <c:pt idx="251">
                  <c:v>1.0</c:v>
                </c:pt>
                <c:pt idx="252">
                  <c:v>1.0</c:v>
                </c:pt>
                <c:pt idx="253">
                  <c:v>1.0</c:v>
                </c:pt>
                <c:pt idx="254">
                  <c:v>1.0</c:v>
                </c:pt>
                <c:pt idx="255">
                  <c:v>1.0</c:v>
                </c:pt>
                <c:pt idx="256">
                  <c:v>1.0</c:v>
                </c:pt>
                <c:pt idx="257">
                  <c:v>1.0</c:v>
                </c:pt>
                <c:pt idx="258">
                  <c:v>1.0</c:v>
                </c:pt>
                <c:pt idx="259">
                  <c:v>1.0</c:v>
                </c:pt>
                <c:pt idx="260">
                  <c:v>1.0</c:v>
                </c:pt>
                <c:pt idx="261">
                  <c:v>1.0</c:v>
                </c:pt>
                <c:pt idx="262">
                  <c:v>1.0</c:v>
                </c:pt>
                <c:pt idx="263">
                  <c:v>1.0</c:v>
                </c:pt>
                <c:pt idx="264">
                  <c:v>1.0</c:v>
                </c:pt>
                <c:pt idx="265">
                  <c:v>1.0</c:v>
                </c:pt>
                <c:pt idx="266">
                  <c:v>1.0</c:v>
                </c:pt>
                <c:pt idx="267">
                  <c:v>1.0</c:v>
                </c:pt>
                <c:pt idx="268">
                  <c:v>1.0</c:v>
                </c:pt>
                <c:pt idx="269">
                  <c:v>1.0</c:v>
                </c:pt>
                <c:pt idx="270">
                  <c:v>1.0</c:v>
                </c:pt>
                <c:pt idx="271">
                  <c:v>1.0</c:v>
                </c:pt>
                <c:pt idx="272">
                  <c:v>1.0</c:v>
                </c:pt>
                <c:pt idx="273">
                  <c:v>1.0</c:v>
                </c:pt>
                <c:pt idx="274">
                  <c:v>1.0</c:v>
                </c:pt>
                <c:pt idx="275">
                  <c:v>1.0</c:v>
                </c:pt>
                <c:pt idx="276">
                  <c:v>1.0</c:v>
                </c:pt>
                <c:pt idx="277">
                  <c:v>1.0</c:v>
                </c:pt>
                <c:pt idx="278">
                  <c:v>1.0</c:v>
                </c:pt>
                <c:pt idx="279">
                  <c:v>1.0</c:v>
                </c:pt>
                <c:pt idx="280">
                  <c:v>1.0</c:v>
                </c:pt>
                <c:pt idx="281">
                  <c:v>1.0</c:v>
                </c:pt>
                <c:pt idx="282">
                  <c:v>1.0</c:v>
                </c:pt>
                <c:pt idx="283">
                  <c:v>1.0</c:v>
                </c:pt>
                <c:pt idx="284">
                  <c:v>1.0</c:v>
                </c:pt>
                <c:pt idx="285">
                  <c:v>1.0</c:v>
                </c:pt>
                <c:pt idx="286">
                  <c:v>1.0</c:v>
                </c:pt>
                <c:pt idx="287">
                  <c:v>1.0</c:v>
                </c:pt>
                <c:pt idx="288">
                  <c:v>1.0</c:v>
                </c:pt>
                <c:pt idx="289">
                  <c:v>1.0</c:v>
                </c:pt>
                <c:pt idx="290">
                  <c:v>1.0</c:v>
                </c:pt>
                <c:pt idx="291">
                  <c:v>1.0</c:v>
                </c:pt>
                <c:pt idx="292">
                  <c:v>1.0</c:v>
                </c:pt>
                <c:pt idx="293">
                  <c:v>1.0</c:v>
                </c:pt>
                <c:pt idx="294">
                  <c:v>1.0</c:v>
                </c:pt>
                <c:pt idx="295">
                  <c:v>1.0</c:v>
                </c:pt>
                <c:pt idx="296">
                  <c:v>1.0</c:v>
                </c:pt>
                <c:pt idx="297">
                  <c:v>1.0</c:v>
                </c:pt>
                <c:pt idx="298">
                  <c:v>1.0</c:v>
                </c:pt>
                <c:pt idx="299">
                  <c:v>1.0</c:v>
                </c:pt>
                <c:pt idx="300">
                  <c:v>1.0</c:v>
                </c:pt>
                <c:pt idx="301">
                  <c:v>1.0</c:v>
                </c:pt>
                <c:pt idx="302">
                  <c:v>1.0</c:v>
                </c:pt>
                <c:pt idx="303">
                  <c:v>1.0</c:v>
                </c:pt>
                <c:pt idx="304">
                  <c:v>1.0</c:v>
                </c:pt>
                <c:pt idx="305">
                  <c:v>1.0</c:v>
                </c:pt>
                <c:pt idx="306">
                  <c:v>1.0</c:v>
                </c:pt>
                <c:pt idx="307">
                  <c:v>1.0</c:v>
                </c:pt>
                <c:pt idx="308">
                  <c:v>1.0</c:v>
                </c:pt>
                <c:pt idx="309">
                  <c:v>1.0</c:v>
                </c:pt>
                <c:pt idx="310">
                  <c:v>1.0</c:v>
                </c:pt>
                <c:pt idx="311">
                  <c:v>1.0</c:v>
                </c:pt>
                <c:pt idx="312">
                  <c:v>1.0</c:v>
                </c:pt>
                <c:pt idx="313">
                  <c:v>1.0</c:v>
                </c:pt>
                <c:pt idx="314">
                  <c:v>1.0</c:v>
                </c:pt>
                <c:pt idx="315">
                  <c:v>1.0</c:v>
                </c:pt>
                <c:pt idx="316">
                  <c:v>1.0</c:v>
                </c:pt>
                <c:pt idx="317">
                  <c:v>1.0</c:v>
                </c:pt>
                <c:pt idx="318">
                  <c:v>1.0</c:v>
                </c:pt>
                <c:pt idx="319">
                  <c:v>1.0</c:v>
                </c:pt>
                <c:pt idx="320">
                  <c:v>1.0</c:v>
                </c:pt>
                <c:pt idx="321">
                  <c:v>1.0</c:v>
                </c:pt>
                <c:pt idx="322">
                  <c:v>1.0</c:v>
                </c:pt>
                <c:pt idx="323">
                  <c:v>1.0</c:v>
                </c:pt>
                <c:pt idx="324">
                  <c:v>1.0</c:v>
                </c:pt>
                <c:pt idx="325">
                  <c:v>1.0</c:v>
                </c:pt>
                <c:pt idx="326">
                  <c:v>1.0</c:v>
                </c:pt>
                <c:pt idx="327">
                  <c:v>1.0</c:v>
                </c:pt>
                <c:pt idx="328">
                  <c:v>1.0</c:v>
                </c:pt>
                <c:pt idx="329">
                  <c:v>1.0</c:v>
                </c:pt>
                <c:pt idx="330">
                  <c:v>1.0</c:v>
                </c:pt>
                <c:pt idx="331">
                  <c:v>1.0</c:v>
                </c:pt>
                <c:pt idx="332">
                  <c:v>1.0</c:v>
                </c:pt>
                <c:pt idx="333">
                  <c:v>1.0</c:v>
                </c:pt>
                <c:pt idx="334">
                  <c:v>1.0</c:v>
                </c:pt>
                <c:pt idx="335">
                  <c:v>1.0</c:v>
                </c:pt>
                <c:pt idx="336">
                  <c:v>1.0</c:v>
                </c:pt>
                <c:pt idx="337">
                  <c:v>1.0</c:v>
                </c:pt>
                <c:pt idx="338">
                  <c:v>1.0</c:v>
                </c:pt>
                <c:pt idx="339">
                  <c:v>1.0</c:v>
                </c:pt>
                <c:pt idx="340">
                  <c:v>1.0</c:v>
                </c:pt>
                <c:pt idx="341">
                  <c:v>1.0</c:v>
                </c:pt>
                <c:pt idx="342">
                  <c:v>1.0</c:v>
                </c:pt>
                <c:pt idx="343">
                  <c:v>1.0</c:v>
                </c:pt>
                <c:pt idx="344">
                  <c:v>1.0</c:v>
                </c:pt>
                <c:pt idx="345">
                  <c:v>1.0</c:v>
                </c:pt>
                <c:pt idx="346">
                  <c:v>1.0</c:v>
                </c:pt>
                <c:pt idx="347">
                  <c:v>1.0</c:v>
                </c:pt>
                <c:pt idx="348">
                  <c:v>1.0</c:v>
                </c:pt>
                <c:pt idx="349">
                  <c:v>1.0</c:v>
                </c:pt>
                <c:pt idx="350">
                  <c:v>1.0</c:v>
                </c:pt>
                <c:pt idx="351">
                  <c:v>1.0</c:v>
                </c:pt>
                <c:pt idx="352">
                  <c:v>1.0</c:v>
                </c:pt>
                <c:pt idx="353">
                  <c:v>1.0</c:v>
                </c:pt>
                <c:pt idx="354">
                  <c:v>1.0</c:v>
                </c:pt>
                <c:pt idx="355">
                  <c:v>1.0</c:v>
                </c:pt>
                <c:pt idx="356">
                  <c:v>1.0</c:v>
                </c:pt>
                <c:pt idx="357">
                  <c:v>1.0</c:v>
                </c:pt>
                <c:pt idx="358">
                  <c:v>1.0</c:v>
                </c:pt>
                <c:pt idx="359">
                  <c:v>1.0</c:v>
                </c:pt>
                <c:pt idx="360">
                  <c:v>1.0</c:v>
                </c:pt>
                <c:pt idx="361">
                  <c:v>1.0</c:v>
                </c:pt>
                <c:pt idx="362">
                  <c:v>1.0</c:v>
                </c:pt>
                <c:pt idx="363">
                  <c:v>1.0</c:v>
                </c:pt>
                <c:pt idx="364">
                  <c:v>1.0</c:v>
                </c:pt>
                <c:pt idx="365">
                  <c:v>1.0</c:v>
                </c:pt>
                <c:pt idx="366">
                  <c:v>1.0</c:v>
                </c:pt>
                <c:pt idx="367">
                  <c:v>1.0</c:v>
                </c:pt>
                <c:pt idx="368">
                  <c:v>1.0</c:v>
                </c:pt>
                <c:pt idx="369">
                  <c:v>1.0</c:v>
                </c:pt>
                <c:pt idx="370">
                  <c:v>1.0</c:v>
                </c:pt>
                <c:pt idx="371">
                  <c:v>1.0</c:v>
                </c:pt>
                <c:pt idx="372">
                  <c:v>1.0</c:v>
                </c:pt>
              </c:numCache>
            </c:numRef>
          </c:yVal>
          <c:smooth val="1"/>
          <c:extLst xmlns:c16r2="http://schemas.microsoft.com/office/drawing/2015/06/chart">
            <c:ext xmlns:c16="http://schemas.microsoft.com/office/drawing/2014/chart" uri="{C3380CC4-5D6E-409C-BE32-E72D297353CC}">
              <c16:uniqueId val="{00000000-9C20-462C-B949-C85C0BE0CF38}"/>
            </c:ext>
          </c:extLst>
        </c:ser>
        <c:dLbls>
          <c:showLegendKey val="0"/>
          <c:showVal val="0"/>
          <c:showCatName val="0"/>
          <c:showSerName val="0"/>
          <c:showPercent val="0"/>
          <c:showBubbleSize val="0"/>
        </c:dLbls>
        <c:axId val="-2117329168"/>
        <c:axId val="-2117321952"/>
      </c:scatterChart>
      <c:valAx>
        <c:axId val="-2117329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話題編號</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321952"/>
        <c:crosses val="autoZero"/>
        <c:crossBetween val="midCat"/>
      </c:valAx>
      <c:valAx>
        <c:axId val="-2117321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主題大小</a:t>
                </a:r>
                <a:r>
                  <a:rPr lang="en-US" altLang="zh-TW"/>
                  <a:t>(</a:t>
                </a:r>
                <a:r>
                  <a:rPr lang="zh-TW" altLang="en-US"/>
                  <a:t>文章數</a:t>
                </a:r>
                <a:r>
                  <a:rPr lang="en-US" altLang="zh-TW"/>
                  <a: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3291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20160624(data set 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各比較!$A$15</c:f>
              <c:strCache>
                <c:ptCount val="1"/>
                <c:pt idx="0">
                  <c:v>tf-idf內文</c:v>
                </c:pt>
              </c:strCache>
            </c:strRef>
          </c:tx>
          <c:spPr>
            <a:solidFill>
              <a:schemeClr val="accent1"/>
            </a:solidFill>
            <a:ln>
              <a:noFill/>
            </a:ln>
            <a:effectLst/>
          </c:spPr>
          <c:invertIfNegative val="0"/>
          <c:cat>
            <c:strRef>
              <c:f>各比較!$B$14:$F$14</c:f>
              <c:strCache>
                <c:ptCount val="2"/>
                <c:pt idx="0">
                  <c:v>AMI</c:v>
                </c:pt>
                <c:pt idx="1">
                  <c:v>ARI</c:v>
                </c:pt>
              </c:strCache>
            </c:strRef>
          </c:cat>
          <c:val>
            <c:numRef>
              <c:f>各比較!$B$15:$F$15</c:f>
              <c:numCache>
                <c:formatCode>General</c:formatCode>
                <c:ptCount val="2"/>
                <c:pt idx="0">
                  <c:v>0.48</c:v>
                </c:pt>
                <c:pt idx="1">
                  <c:v>0.34</c:v>
                </c:pt>
              </c:numCache>
            </c:numRef>
          </c:val>
          <c:extLst xmlns:c16r2="http://schemas.microsoft.com/office/drawing/2015/06/chart">
            <c:ext xmlns:c16="http://schemas.microsoft.com/office/drawing/2014/chart" uri="{C3380CC4-5D6E-409C-BE32-E72D297353CC}">
              <c16:uniqueId val="{00000000-D729-4318-89B2-41D7379BFF9B}"/>
            </c:ext>
          </c:extLst>
        </c:ser>
        <c:ser>
          <c:idx val="1"/>
          <c:order val="1"/>
          <c:tx>
            <c:strRef>
              <c:f>各比較!$A$16</c:f>
              <c:strCache>
                <c:ptCount val="1"/>
                <c:pt idx="0">
                  <c:v>tf-idf標題</c:v>
                </c:pt>
              </c:strCache>
            </c:strRef>
          </c:tx>
          <c:spPr>
            <a:solidFill>
              <a:schemeClr val="accent2"/>
            </a:solidFill>
            <a:ln>
              <a:noFill/>
            </a:ln>
            <a:effectLst/>
          </c:spPr>
          <c:invertIfNegative val="0"/>
          <c:cat>
            <c:strRef>
              <c:f>各比較!$B$14:$F$14</c:f>
              <c:strCache>
                <c:ptCount val="2"/>
                <c:pt idx="0">
                  <c:v>AMI</c:v>
                </c:pt>
                <c:pt idx="1">
                  <c:v>ARI</c:v>
                </c:pt>
              </c:strCache>
            </c:strRef>
          </c:cat>
          <c:val>
            <c:numRef>
              <c:f>各比較!$B$16:$F$16</c:f>
              <c:numCache>
                <c:formatCode>General</c:formatCode>
                <c:ptCount val="2"/>
                <c:pt idx="0">
                  <c:v>0.4</c:v>
                </c:pt>
                <c:pt idx="1">
                  <c:v>0.26</c:v>
                </c:pt>
              </c:numCache>
            </c:numRef>
          </c:val>
          <c:extLst xmlns:c16r2="http://schemas.microsoft.com/office/drawing/2015/06/chart">
            <c:ext xmlns:c16="http://schemas.microsoft.com/office/drawing/2014/chart" uri="{C3380CC4-5D6E-409C-BE32-E72D297353CC}">
              <c16:uniqueId val="{00000001-D729-4318-89B2-41D7379BFF9B}"/>
            </c:ext>
          </c:extLst>
        </c:ser>
        <c:ser>
          <c:idx val="2"/>
          <c:order val="2"/>
          <c:tx>
            <c:strRef>
              <c:f>各比較!$A$17</c:f>
              <c:strCache>
                <c:ptCount val="1"/>
                <c:pt idx="0">
                  <c:v>our method</c:v>
                </c:pt>
              </c:strCache>
            </c:strRef>
          </c:tx>
          <c:spPr>
            <a:solidFill>
              <a:schemeClr val="accent3"/>
            </a:solidFill>
            <a:ln>
              <a:noFill/>
            </a:ln>
            <a:effectLst/>
          </c:spPr>
          <c:invertIfNegative val="0"/>
          <c:cat>
            <c:strRef>
              <c:f>各比較!$B$14:$F$14</c:f>
              <c:strCache>
                <c:ptCount val="2"/>
                <c:pt idx="0">
                  <c:v>AMI</c:v>
                </c:pt>
                <c:pt idx="1">
                  <c:v>ARI</c:v>
                </c:pt>
              </c:strCache>
            </c:strRef>
          </c:cat>
          <c:val>
            <c:numRef>
              <c:f>各比較!$B$17:$F$17</c:f>
              <c:numCache>
                <c:formatCode>General</c:formatCode>
                <c:ptCount val="2"/>
                <c:pt idx="0">
                  <c:v>0.54</c:v>
                </c:pt>
                <c:pt idx="1">
                  <c:v>0.47</c:v>
                </c:pt>
              </c:numCache>
            </c:numRef>
          </c:val>
          <c:extLst xmlns:c16r2="http://schemas.microsoft.com/office/drawing/2015/06/chart">
            <c:ext xmlns:c16="http://schemas.microsoft.com/office/drawing/2014/chart" uri="{C3380CC4-5D6E-409C-BE32-E72D297353CC}">
              <c16:uniqueId val="{00000002-D729-4318-89B2-41D7379BFF9B}"/>
            </c:ext>
          </c:extLst>
        </c:ser>
        <c:dLbls>
          <c:showLegendKey val="0"/>
          <c:showVal val="0"/>
          <c:showCatName val="0"/>
          <c:showSerName val="0"/>
          <c:showPercent val="0"/>
          <c:showBubbleSize val="0"/>
        </c:dLbls>
        <c:gapWidth val="219"/>
        <c:overlap val="-27"/>
        <c:axId val="-2115804304"/>
        <c:axId val="-2115800832"/>
      </c:barChart>
      <c:catAx>
        <c:axId val="-211580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800832"/>
        <c:crosses val="autoZero"/>
        <c:auto val="1"/>
        <c:lblAlgn val="ctr"/>
        <c:lblOffset val="100"/>
        <c:noMultiLvlLbl val="0"/>
      </c:catAx>
      <c:valAx>
        <c:axId val="-2115800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80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20160615(data set 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各比較!$A$2</c:f>
              <c:strCache>
                <c:ptCount val="1"/>
                <c:pt idx="0">
                  <c:v>tf-idf內文</c:v>
                </c:pt>
              </c:strCache>
            </c:strRef>
          </c:tx>
          <c:spPr>
            <a:solidFill>
              <a:schemeClr val="accent1"/>
            </a:solidFill>
            <a:ln>
              <a:noFill/>
            </a:ln>
            <a:effectLst/>
          </c:spPr>
          <c:invertIfNegative val="0"/>
          <c:cat>
            <c:strRef>
              <c:f>各比較!$B$1:$F$1</c:f>
              <c:strCache>
                <c:ptCount val="2"/>
                <c:pt idx="0">
                  <c:v>AMI</c:v>
                </c:pt>
                <c:pt idx="1">
                  <c:v>ARI</c:v>
                </c:pt>
              </c:strCache>
            </c:strRef>
          </c:cat>
          <c:val>
            <c:numRef>
              <c:f>各比較!$B$2:$F$2</c:f>
              <c:numCache>
                <c:formatCode>General</c:formatCode>
                <c:ptCount val="2"/>
                <c:pt idx="0">
                  <c:v>0.57</c:v>
                </c:pt>
                <c:pt idx="1">
                  <c:v>0.51</c:v>
                </c:pt>
              </c:numCache>
            </c:numRef>
          </c:val>
          <c:extLst xmlns:c16r2="http://schemas.microsoft.com/office/drawing/2015/06/chart">
            <c:ext xmlns:c16="http://schemas.microsoft.com/office/drawing/2014/chart" uri="{C3380CC4-5D6E-409C-BE32-E72D297353CC}">
              <c16:uniqueId val="{00000000-2FE6-49D1-8801-B34BC99C93C9}"/>
            </c:ext>
          </c:extLst>
        </c:ser>
        <c:ser>
          <c:idx val="1"/>
          <c:order val="1"/>
          <c:tx>
            <c:strRef>
              <c:f>各比較!$A$3</c:f>
              <c:strCache>
                <c:ptCount val="1"/>
                <c:pt idx="0">
                  <c:v>tf-idf標題</c:v>
                </c:pt>
              </c:strCache>
            </c:strRef>
          </c:tx>
          <c:spPr>
            <a:solidFill>
              <a:schemeClr val="accent2"/>
            </a:solidFill>
            <a:ln>
              <a:noFill/>
            </a:ln>
            <a:effectLst/>
          </c:spPr>
          <c:invertIfNegative val="0"/>
          <c:cat>
            <c:strRef>
              <c:f>各比較!$B$1:$F$1</c:f>
              <c:strCache>
                <c:ptCount val="2"/>
                <c:pt idx="0">
                  <c:v>AMI</c:v>
                </c:pt>
                <c:pt idx="1">
                  <c:v>ARI</c:v>
                </c:pt>
              </c:strCache>
            </c:strRef>
          </c:cat>
          <c:val>
            <c:numRef>
              <c:f>各比較!$B$3:$F$3</c:f>
              <c:numCache>
                <c:formatCode>General</c:formatCode>
                <c:ptCount val="2"/>
                <c:pt idx="0">
                  <c:v>0.7</c:v>
                </c:pt>
                <c:pt idx="1">
                  <c:v>0.62</c:v>
                </c:pt>
              </c:numCache>
            </c:numRef>
          </c:val>
          <c:extLst xmlns:c16r2="http://schemas.microsoft.com/office/drawing/2015/06/chart">
            <c:ext xmlns:c16="http://schemas.microsoft.com/office/drawing/2014/chart" uri="{C3380CC4-5D6E-409C-BE32-E72D297353CC}">
              <c16:uniqueId val="{00000001-2FE6-49D1-8801-B34BC99C93C9}"/>
            </c:ext>
          </c:extLst>
        </c:ser>
        <c:ser>
          <c:idx val="2"/>
          <c:order val="2"/>
          <c:tx>
            <c:strRef>
              <c:f>各比較!$A$4</c:f>
              <c:strCache>
                <c:ptCount val="1"/>
                <c:pt idx="0">
                  <c:v>our method</c:v>
                </c:pt>
              </c:strCache>
            </c:strRef>
          </c:tx>
          <c:spPr>
            <a:solidFill>
              <a:schemeClr val="accent3"/>
            </a:solidFill>
            <a:ln>
              <a:noFill/>
            </a:ln>
            <a:effectLst/>
          </c:spPr>
          <c:invertIfNegative val="0"/>
          <c:cat>
            <c:strRef>
              <c:f>各比較!$B$1:$F$1</c:f>
              <c:strCache>
                <c:ptCount val="2"/>
                <c:pt idx="0">
                  <c:v>AMI</c:v>
                </c:pt>
                <c:pt idx="1">
                  <c:v>ARI</c:v>
                </c:pt>
              </c:strCache>
            </c:strRef>
          </c:cat>
          <c:val>
            <c:numRef>
              <c:f>各比較!$B$4:$F$4</c:f>
              <c:numCache>
                <c:formatCode>General</c:formatCode>
                <c:ptCount val="2"/>
                <c:pt idx="0">
                  <c:v>0.69</c:v>
                </c:pt>
                <c:pt idx="1">
                  <c:v>0.6</c:v>
                </c:pt>
              </c:numCache>
            </c:numRef>
          </c:val>
          <c:extLst xmlns:c16r2="http://schemas.microsoft.com/office/drawing/2015/06/chart">
            <c:ext xmlns:c16="http://schemas.microsoft.com/office/drawing/2014/chart" uri="{C3380CC4-5D6E-409C-BE32-E72D297353CC}">
              <c16:uniqueId val="{00000002-2FE6-49D1-8801-B34BC99C93C9}"/>
            </c:ext>
          </c:extLst>
        </c:ser>
        <c:dLbls>
          <c:showLegendKey val="0"/>
          <c:showVal val="0"/>
          <c:showCatName val="0"/>
          <c:showSerName val="0"/>
          <c:showPercent val="0"/>
          <c:showBubbleSize val="0"/>
        </c:dLbls>
        <c:gapWidth val="219"/>
        <c:overlap val="-27"/>
        <c:axId val="-2115750288"/>
        <c:axId val="-2115746816"/>
      </c:barChart>
      <c:catAx>
        <c:axId val="-211575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746816"/>
        <c:crosses val="autoZero"/>
        <c:auto val="1"/>
        <c:lblAlgn val="ctr"/>
        <c:lblOffset val="100"/>
        <c:noMultiLvlLbl val="0"/>
      </c:catAx>
      <c:valAx>
        <c:axId val="-2115746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750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分群效率比較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2"/>
          <c:order val="0"/>
          <c:tx>
            <c:strRef>
              <c:f>各比較!$B$13</c:f>
              <c:strCache>
                <c:ptCount val="1"/>
                <c:pt idx="0">
                  <c:v>tf-idf內文</c:v>
                </c:pt>
              </c:strCache>
            </c:strRef>
          </c:tx>
          <c:spPr>
            <a:ln w="28575" cap="rnd">
              <a:solidFill>
                <a:schemeClr val="accent3"/>
              </a:solidFill>
              <a:round/>
            </a:ln>
            <a:effectLst/>
          </c:spPr>
          <c:marker>
            <c:symbol val="none"/>
          </c:marker>
          <c:cat>
            <c:numRef>
              <c:f>各比較!$A$14:$A$32</c:f>
              <c:numCache>
                <c:formatCode>General</c:formatCode>
                <c:ptCount val="19"/>
                <c:pt idx="0">
                  <c:v>100.0</c:v>
                </c:pt>
                <c:pt idx="1">
                  <c:v>150.0</c:v>
                </c:pt>
                <c:pt idx="2">
                  <c:v>200.0</c:v>
                </c:pt>
                <c:pt idx="3">
                  <c:v>250.0</c:v>
                </c:pt>
                <c:pt idx="4">
                  <c:v>300.0</c:v>
                </c:pt>
                <c:pt idx="5">
                  <c:v>350.0</c:v>
                </c:pt>
                <c:pt idx="6">
                  <c:v>400.0</c:v>
                </c:pt>
                <c:pt idx="7">
                  <c:v>450.0</c:v>
                </c:pt>
                <c:pt idx="8">
                  <c:v>500.0</c:v>
                </c:pt>
                <c:pt idx="9">
                  <c:v>550.0</c:v>
                </c:pt>
                <c:pt idx="10">
                  <c:v>600.0</c:v>
                </c:pt>
                <c:pt idx="11">
                  <c:v>650.0</c:v>
                </c:pt>
                <c:pt idx="12">
                  <c:v>700.0</c:v>
                </c:pt>
                <c:pt idx="13">
                  <c:v>750.0</c:v>
                </c:pt>
                <c:pt idx="14">
                  <c:v>800.0</c:v>
                </c:pt>
                <c:pt idx="15">
                  <c:v>850.0</c:v>
                </c:pt>
                <c:pt idx="16">
                  <c:v>900.0</c:v>
                </c:pt>
                <c:pt idx="17">
                  <c:v>950.0</c:v>
                </c:pt>
                <c:pt idx="18">
                  <c:v>1000.0</c:v>
                </c:pt>
              </c:numCache>
            </c:numRef>
          </c:cat>
          <c:val>
            <c:numRef>
              <c:f>各比較!$B$14:$B$32</c:f>
              <c:numCache>
                <c:formatCode>General</c:formatCode>
                <c:ptCount val="19"/>
                <c:pt idx="0">
                  <c:v>2.62</c:v>
                </c:pt>
                <c:pt idx="1">
                  <c:v>6.05</c:v>
                </c:pt>
                <c:pt idx="2">
                  <c:v>11.53</c:v>
                </c:pt>
                <c:pt idx="3">
                  <c:v>37.06</c:v>
                </c:pt>
                <c:pt idx="4">
                  <c:v>50.21</c:v>
                </c:pt>
                <c:pt idx="5">
                  <c:v>60.36</c:v>
                </c:pt>
                <c:pt idx="6">
                  <c:v>192.44</c:v>
                </c:pt>
                <c:pt idx="7">
                  <c:v>73.25</c:v>
                </c:pt>
                <c:pt idx="8">
                  <c:v>290.79</c:v>
                </c:pt>
                <c:pt idx="9">
                  <c:v>254.27</c:v>
                </c:pt>
                <c:pt idx="10">
                  <c:v>307.74</c:v>
                </c:pt>
                <c:pt idx="11">
                  <c:v>383.64</c:v>
                </c:pt>
                <c:pt idx="12">
                  <c:v>606.59</c:v>
                </c:pt>
                <c:pt idx="13">
                  <c:v>624.97</c:v>
                </c:pt>
                <c:pt idx="14">
                  <c:v>385.29</c:v>
                </c:pt>
                <c:pt idx="15">
                  <c:v>522.88</c:v>
                </c:pt>
                <c:pt idx="16">
                  <c:v>407.62</c:v>
                </c:pt>
                <c:pt idx="17">
                  <c:v>528.19</c:v>
                </c:pt>
                <c:pt idx="18">
                  <c:v>559.4</c:v>
                </c:pt>
              </c:numCache>
            </c:numRef>
          </c:val>
          <c:smooth val="0"/>
          <c:extLst xmlns:c16r2="http://schemas.microsoft.com/office/drawing/2015/06/chart">
            <c:ext xmlns:c16="http://schemas.microsoft.com/office/drawing/2014/chart" uri="{C3380CC4-5D6E-409C-BE32-E72D297353CC}">
              <c16:uniqueId val="{00000002-10D7-48C3-898A-80783BAE447F}"/>
            </c:ext>
          </c:extLst>
        </c:ser>
        <c:ser>
          <c:idx val="0"/>
          <c:order val="1"/>
          <c:tx>
            <c:strRef>
              <c:f>各比較!$C$13</c:f>
              <c:strCache>
                <c:ptCount val="1"/>
                <c:pt idx="0">
                  <c:v>tf-idf標題</c:v>
                </c:pt>
              </c:strCache>
            </c:strRef>
          </c:tx>
          <c:spPr>
            <a:ln w="28575" cap="rnd">
              <a:solidFill>
                <a:schemeClr val="accent6">
                  <a:lumMod val="75000"/>
                </a:schemeClr>
              </a:solidFill>
              <a:round/>
            </a:ln>
            <a:effectLst/>
          </c:spPr>
          <c:marker>
            <c:symbol val="none"/>
          </c:marker>
          <c:cat>
            <c:numRef>
              <c:f>各比較!$A$14:$A$32</c:f>
              <c:numCache>
                <c:formatCode>General</c:formatCode>
                <c:ptCount val="19"/>
                <c:pt idx="0">
                  <c:v>100.0</c:v>
                </c:pt>
                <c:pt idx="1">
                  <c:v>150.0</c:v>
                </c:pt>
                <c:pt idx="2">
                  <c:v>200.0</c:v>
                </c:pt>
                <c:pt idx="3">
                  <c:v>250.0</c:v>
                </c:pt>
                <c:pt idx="4">
                  <c:v>300.0</c:v>
                </c:pt>
                <c:pt idx="5">
                  <c:v>350.0</c:v>
                </c:pt>
                <c:pt idx="6">
                  <c:v>400.0</c:v>
                </c:pt>
                <c:pt idx="7">
                  <c:v>450.0</c:v>
                </c:pt>
                <c:pt idx="8">
                  <c:v>500.0</c:v>
                </c:pt>
                <c:pt idx="9">
                  <c:v>550.0</c:v>
                </c:pt>
                <c:pt idx="10">
                  <c:v>600.0</c:v>
                </c:pt>
                <c:pt idx="11">
                  <c:v>650.0</c:v>
                </c:pt>
                <c:pt idx="12">
                  <c:v>700.0</c:v>
                </c:pt>
                <c:pt idx="13">
                  <c:v>750.0</c:v>
                </c:pt>
                <c:pt idx="14">
                  <c:v>800.0</c:v>
                </c:pt>
                <c:pt idx="15">
                  <c:v>850.0</c:v>
                </c:pt>
                <c:pt idx="16">
                  <c:v>900.0</c:v>
                </c:pt>
                <c:pt idx="17">
                  <c:v>950.0</c:v>
                </c:pt>
                <c:pt idx="18">
                  <c:v>1000.0</c:v>
                </c:pt>
              </c:numCache>
            </c:numRef>
          </c:cat>
          <c:val>
            <c:numRef>
              <c:f>各比較!$C$14:$C$32</c:f>
              <c:numCache>
                <c:formatCode>General</c:formatCode>
                <c:ptCount val="19"/>
                <c:pt idx="0">
                  <c:v>0.37</c:v>
                </c:pt>
                <c:pt idx="1">
                  <c:v>0.97</c:v>
                </c:pt>
                <c:pt idx="2">
                  <c:v>1.17</c:v>
                </c:pt>
                <c:pt idx="3">
                  <c:v>2.5</c:v>
                </c:pt>
                <c:pt idx="4">
                  <c:v>5.23</c:v>
                </c:pt>
                <c:pt idx="5">
                  <c:v>4.28</c:v>
                </c:pt>
                <c:pt idx="6">
                  <c:v>6.649999999999999</c:v>
                </c:pt>
                <c:pt idx="7">
                  <c:v>8.36</c:v>
                </c:pt>
                <c:pt idx="8">
                  <c:v>9.629999999999998</c:v>
                </c:pt>
                <c:pt idx="9">
                  <c:v>16.04</c:v>
                </c:pt>
                <c:pt idx="10">
                  <c:v>10.19</c:v>
                </c:pt>
                <c:pt idx="11">
                  <c:v>21.39</c:v>
                </c:pt>
                <c:pt idx="12">
                  <c:v>13.52</c:v>
                </c:pt>
                <c:pt idx="13">
                  <c:v>24.56</c:v>
                </c:pt>
                <c:pt idx="14">
                  <c:v>26.63</c:v>
                </c:pt>
                <c:pt idx="15">
                  <c:v>17.05</c:v>
                </c:pt>
                <c:pt idx="16">
                  <c:v>20.37</c:v>
                </c:pt>
                <c:pt idx="17">
                  <c:v>22.64</c:v>
                </c:pt>
                <c:pt idx="18">
                  <c:v>22.8</c:v>
                </c:pt>
              </c:numCache>
            </c:numRef>
          </c:val>
          <c:smooth val="0"/>
          <c:extLst xmlns:c16r2="http://schemas.microsoft.com/office/drawing/2015/06/chart">
            <c:ext xmlns:c16="http://schemas.microsoft.com/office/drawing/2014/chart" uri="{C3380CC4-5D6E-409C-BE32-E72D297353CC}">
              <c16:uniqueId val="{00000003-10D7-48C3-898A-80783BAE447F}"/>
            </c:ext>
          </c:extLst>
        </c:ser>
        <c:ser>
          <c:idx val="3"/>
          <c:order val="2"/>
          <c:tx>
            <c:strRef>
              <c:f>各比較!$D$13</c:f>
              <c:strCache>
                <c:ptCount val="1"/>
                <c:pt idx="0">
                  <c:v>our method</c:v>
                </c:pt>
              </c:strCache>
            </c:strRef>
          </c:tx>
          <c:spPr>
            <a:ln w="28575" cap="rnd">
              <a:solidFill>
                <a:schemeClr val="accent2">
                  <a:lumMod val="75000"/>
                </a:schemeClr>
              </a:solidFill>
              <a:round/>
            </a:ln>
            <a:effectLst/>
          </c:spPr>
          <c:marker>
            <c:symbol val="none"/>
          </c:marker>
          <c:cat>
            <c:numRef>
              <c:f>各比較!$A$14:$A$32</c:f>
              <c:numCache>
                <c:formatCode>General</c:formatCode>
                <c:ptCount val="19"/>
                <c:pt idx="0">
                  <c:v>100.0</c:v>
                </c:pt>
                <c:pt idx="1">
                  <c:v>150.0</c:v>
                </c:pt>
                <c:pt idx="2">
                  <c:v>200.0</c:v>
                </c:pt>
                <c:pt idx="3">
                  <c:v>250.0</c:v>
                </c:pt>
                <c:pt idx="4">
                  <c:v>300.0</c:v>
                </c:pt>
                <c:pt idx="5">
                  <c:v>350.0</c:v>
                </c:pt>
                <c:pt idx="6">
                  <c:v>400.0</c:v>
                </c:pt>
                <c:pt idx="7">
                  <c:v>450.0</c:v>
                </c:pt>
                <c:pt idx="8">
                  <c:v>500.0</c:v>
                </c:pt>
                <c:pt idx="9">
                  <c:v>550.0</c:v>
                </c:pt>
                <c:pt idx="10">
                  <c:v>600.0</c:v>
                </c:pt>
                <c:pt idx="11">
                  <c:v>650.0</c:v>
                </c:pt>
                <c:pt idx="12">
                  <c:v>700.0</c:v>
                </c:pt>
                <c:pt idx="13">
                  <c:v>750.0</c:v>
                </c:pt>
                <c:pt idx="14">
                  <c:v>800.0</c:v>
                </c:pt>
                <c:pt idx="15">
                  <c:v>850.0</c:v>
                </c:pt>
                <c:pt idx="16">
                  <c:v>900.0</c:v>
                </c:pt>
                <c:pt idx="17">
                  <c:v>950.0</c:v>
                </c:pt>
                <c:pt idx="18">
                  <c:v>1000.0</c:v>
                </c:pt>
              </c:numCache>
            </c:numRef>
          </c:cat>
          <c:val>
            <c:numRef>
              <c:f>各比較!$D$14:$D$32</c:f>
              <c:numCache>
                <c:formatCode>General</c:formatCode>
                <c:ptCount val="19"/>
                <c:pt idx="0">
                  <c:v>0.99</c:v>
                </c:pt>
                <c:pt idx="1">
                  <c:v>1.29</c:v>
                </c:pt>
                <c:pt idx="2">
                  <c:v>1.39</c:v>
                </c:pt>
                <c:pt idx="3">
                  <c:v>3.06</c:v>
                </c:pt>
                <c:pt idx="4">
                  <c:v>4.67</c:v>
                </c:pt>
                <c:pt idx="5">
                  <c:v>3.97</c:v>
                </c:pt>
                <c:pt idx="6">
                  <c:v>6.68</c:v>
                </c:pt>
                <c:pt idx="7">
                  <c:v>8.5</c:v>
                </c:pt>
                <c:pt idx="8">
                  <c:v>5.53</c:v>
                </c:pt>
                <c:pt idx="9">
                  <c:v>12.34</c:v>
                </c:pt>
                <c:pt idx="10">
                  <c:v>6.58</c:v>
                </c:pt>
                <c:pt idx="11">
                  <c:v>16.53</c:v>
                </c:pt>
                <c:pt idx="12">
                  <c:v>8.75</c:v>
                </c:pt>
                <c:pt idx="13">
                  <c:v>16.68</c:v>
                </c:pt>
                <c:pt idx="14">
                  <c:v>17.4</c:v>
                </c:pt>
                <c:pt idx="15">
                  <c:v>9.55</c:v>
                </c:pt>
                <c:pt idx="16">
                  <c:v>11.78</c:v>
                </c:pt>
                <c:pt idx="17">
                  <c:v>13.71</c:v>
                </c:pt>
                <c:pt idx="18">
                  <c:v>13.96</c:v>
                </c:pt>
              </c:numCache>
            </c:numRef>
          </c:val>
          <c:smooth val="0"/>
          <c:extLst xmlns:c16r2="http://schemas.microsoft.com/office/drawing/2015/06/chart">
            <c:ext xmlns:c16="http://schemas.microsoft.com/office/drawing/2014/chart" uri="{C3380CC4-5D6E-409C-BE32-E72D297353CC}">
              <c16:uniqueId val="{00000004-10D7-48C3-898A-80783BAE447F}"/>
            </c:ext>
          </c:extLst>
        </c:ser>
        <c:dLbls>
          <c:showLegendKey val="0"/>
          <c:showVal val="0"/>
          <c:showCatName val="0"/>
          <c:showSerName val="0"/>
          <c:showPercent val="0"/>
          <c:showBubbleSize val="0"/>
        </c:dLbls>
        <c:smooth val="0"/>
        <c:axId val="-2116396160"/>
        <c:axId val="-2116390080"/>
      </c:lineChart>
      <c:catAx>
        <c:axId val="-2116396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文章數量</a:t>
                </a:r>
                <a:endParaRPr lang="en-US" altLang="zh-TW"/>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390080"/>
        <c:crosses val="autoZero"/>
        <c:auto val="1"/>
        <c:lblAlgn val="ctr"/>
        <c:lblOffset val="100"/>
        <c:noMultiLvlLbl val="0"/>
      </c:catAx>
      <c:valAx>
        <c:axId val="-2116390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time(seconde)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39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分群效率比較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0"/>
          <c:tx>
            <c:strRef>
              <c:f>各比較!$E$13</c:f>
              <c:strCache>
                <c:ptCount val="1"/>
                <c:pt idx="0">
                  <c:v>tf-idf標題</c:v>
                </c:pt>
              </c:strCache>
            </c:strRef>
          </c:tx>
          <c:spPr>
            <a:solidFill>
              <a:schemeClr val="accent2">
                <a:lumMod val="40000"/>
                <a:lumOff val="60000"/>
              </a:schemeClr>
            </a:solidFill>
            <a:ln>
              <a:noFill/>
            </a:ln>
            <a:effectLst/>
          </c:spPr>
          <c:invertIfNegative val="0"/>
          <c:cat>
            <c:numRef>
              <c:f>各比較!$A$14:$A$32</c:f>
              <c:numCache>
                <c:formatCode>General</c:formatCode>
                <c:ptCount val="19"/>
                <c:pt idx="0">
                  <c:v>100.0</c:v>
                </c:pt>
                <c:pt idx="1">
                  <c:v>150.0</c:v>
                </c:pt>
                <c:pt idx="2">
                  <c:v>200.0</c:v>
                </c:pt>
                <c:pt idx="3">
                  <c:v>250.0</c:v>
                </c:pt>
                <c:pt idx="4">
                  <c:v>300.0</c:v>
                </c:pt>
                <c:pt idx="5">
                  <c:v>350.0</c:v>
                </c:pt>
                <c:pt idx="6">
                  <c:v>400.0</c:v>
                </c:pt>
                <c:pt idx="7">
                  <c:v>450.0</c:v>
                </c:pt>
                <c:pt idx="8">
                  <c:v>500.0</c:v>
                </c:pt>
                <c:pt idx="9">
                  <c:v>550.0</c:v>
                </c:pt>
                <c:pt idx="10">
                  <c:v>600.0</c:v>
                </c:pt>
                <c:pt idx="11">
                  <c:v>650.0</c:v>
                </c:pt>
                <c:pt idx="12">
                  <c:v>700.0</c:v>
                </c:pt>
                <c:pt idx="13">
                  <c:v>750.0</c:v>
                </c:pt>
                <c:pt idx="14">
                  <c:v>800.0</c:v>
                </c:pt>
                <c:pt idx="15">
                  <c:v>850.0</c:v>
                </c:pt>
                <c:pt idx="16">
                  <c:v>900.0</c:v>
                </c:pt>
                <c:pt idx="17">
                  <c:v>950.0</c:v>
                </c:pt>
                <c:pt idx="18">
                  <c:v>1000.0</c:v>
                </c:pt>
              </c:numCache>
            </c:numRef>
          </c:cat>
          <c:val>
            <c:numRef>
              <c:f>各比較!$E$14:$E$32</c:f>
              <c:numCache>
                <c:formatCode>General</c:formatCode>
                <c:ptCount val="19"/>
                <c:pt idx="0">
                  <c:v>0.37</c:v>
                </c:pt>
                <c:pt idx="1">
                  <c:v>0.97</c:v>
                </c:pt>
                <c:pt idx="2">
                  <c:v>1.17</c:v>
                </c:pt>
                <c:pt idx="3">
                  <c:v>2.5</c:v>
                </c:pt>
                <c:pt idx="4">
                  <c:v>5.23</c:v>
                </c:pt>
                <c:pt idx="5">
                  <c:v>4.28</c:v>
                </c:pt>
                <c:pt idx="6">
                  <c:v>6.649999999999999</c:v>
                </c:pt>
                <c:pt idx="7">
                  <c:v>8.36</c:v>
                </c:pt>
                <c:pt idx="8">
                  <c:v>9.629999999999998</c:v>
                </c:pt>
                <c:pt idx="9">
                  <c:v>16.04</c:v>
                </c:pt>
                <c:pt idx="10">
                  <c:v>10.19</c:v>
                </c:pt>
                <c:pt idx="11">
                  <c:v>21.39</c:v>
                </c:pt>
                <c:pt idx="12">
                  <c:v>13.52</c:v>
                </c:pt>
                <c:pt idx="13">
                  <c:v>24.56</c:v>
                </c:pt>
                <c:pt idx="14">
                  <c:v>26.63</c:v>
                </c:pt>
                <c:pt idx="15">
                  <c:v>17.05</c:v>
                </c:pt>
                <c:pt idx="16">
                  <c:v>20.37</c:v>
                </c:pt>
                <c:pt idx="17">
                  <c:v>22.64</c:v>
                </c:pt>
                <c:pt idx="18">
                  <c:v>22.8</c:v>
                </c:pt>
              </c:numCache>
            </c:numRef>
          </c:val>
          <c:extLst xmlns:c16r2="http://schemas.microsoft.com/office/drawing/2015/06/chart">
            <c:ext xmlns:c16="http://schemas.microsoft.com/office/drawing/2014/chart" uri="{C3380CC4-5D6E-409C-BE32-E72D297353CC}">
              <c16:uniqueId val="{00000000-10D7-48C3-898A-80783BAE447F}"/>
            </c:ext>
          </c:extLst>
        </c:ser>
        <c:ser>
          <c:idx val="4"/>
          <c:order val="1"/>
          <c:tx>
            <c:strRef>
              <c:f>各比較!$F$13</c:f>
              <c:strCache>
                <c:ptCount val="1"/>
                <c:pt idx="0">
                  <c:v>our method</c:v>
                </c:pt>
              </c:strCache>
            </c:strRef>
          </c:tx>
          <c:spPr>
            <a:solidFill>
              <a:schemeClr val="accent5">
                <a:lumMod val="60000"/>
                <a:lumOff val="40000"/>
              </a:schemeClr>
            </a:solidFill>
            <a:ln>
              <a:noFill/>
            </a:ln>
            <a:effectLst/>
          </c:spPr>
          <c:invertIfNegative val="0"/>
          <c:cat>
            <c:numRef>
              <c:f>各比較!$A$14:$A$32</c:f>
              <c:numCache>
                <c:formatCode>General</c:formatCode>
                <c:ptCount val="19"/>
                <c:pt idx="0">
                  <c:v>100.0</c:v>
                </c:pt>
                <c:pt idx="1">
                  <c:v>150.0</c:v>
                </c:pt>
                <c:pt idx="2">
                  <c:v>200.0</c:v>
                </c:pt>
                <c:pt idx="3">
                  <c:v>250.0</c:v>
                </c:pt>
                <c:pt idx="4">
                  <c:v>300.0</c:v>
                </c:pt>
                <c:pt idx="5">
                  <c:v>350.0</c:v>
                </c:pt>
                <c:pt idx="6">
                  <c:v>400.0</c:v>
                </c:pt>
                <c:pt idx="7">
                  <c:v>450.0</c:v>
                </c:pt>
                <c:pt idx="8">
                  <c:v>500.0</c:v>
                </c:pt>
                <c:pt idx="9">
                  <c:v>550.0</c:v>
                </c:pt>
                <c:pt idx="10">
                  <c:v>600.0</c:v>
                </c:pt>
                <c:pt idx="11">
                  <c:v>650.0</c:v>
                </c:pt>
                <c:pt idx="12">
                  <c:v>700.0</c:v>
                </c:pt>
                <c:pt idx="13">
                  <c:v>750.0</c:v>
                </c:pt>
                <c:pt idx="14">
                  <c:v>800.0</c:v>
                </c:pt>
                <c:pt idx="15">
                  <c:v>850.0</c:v>
                </c:pt>
                <c:pt idx="16">
                  <c:v>900.0</c:v>
                </c:pt>
                <c:pt idx="17">
                  <c:v>950.0</c:v>
                </c:pt>
                <c:pt idx="18">
                  <c:v>1000.0</c:v>
                </c:pt>
              </c:numCache>
            </c:numRef>
          </c:cat>
          <c:val>
            <c:numRef>
              <c:f>各比較!$F$14:$F$32</c:f>
              <c:numCache>
                <c:formatCode>General</c:formatCode>
                <c:ptCount val="19"/>
                <c:pt idx="0">
                  <c:v>0.99</c:v>
                </c:pt>
                <c:pt idx="1">
                  <c:v>1.29</c:v>
                </c:pt>
                <c:pt idx="2">
                  <c:v>1.39</c:v>
                </c:pt>
                <c:pt idx="3">
                  <c:v>3.06</c:v>
                </c:pt>
                <c:pt idx="4">
                  <c:v>4.67</c:v>
                </c:pt>
                <c:pt idx="5">
                  <c:v>3.97</c:v>
                </c:pt>
                <c:pt idx="6">
                  <c:v>6.68</c:v>
                </c:pt>
                <c:pt idx="7">
                  <c:v>8.5</c:v>
                </c:pt>
                <c:pt idx="8">
                  <c:v>5.53</c:v>
                </c:pt>
                <c:pt idx="9">
                  <c:v>12.34</c:v>
                </c:pt>
                <c:pt idx="10">
                  <c:v>6.58</c:v>
                </c:pt>
                <c:pt idx="11">
                  <c:v>16.53</c:v>
                </c:pt>
                <c:pt idx="12">
                  <c:v>8.75</c:v>
                </c:pt>
                <c:pt idx="13">
                  <c:v>16.68</c:v>
                </c:pt>
                <c:pt idx="14">
                  <c:v>17.4</c:v>
                </c:pt>
                <c:pt idx="15">
                  <c:v>9.55</c:v>
                </c:pt>
                <c:pt idx="16">
                  <c:v>11.78</c:v>
                </c:pt>
                <c:pt idx="17">
                  <c:v>13.71</c:v>
                </c:pt>
                <c:pt idx="18">
                  <c:v>13.96</c:v>
                </c:pt>
              </c:numCache>
            </c:numRef>
          </c:val>
          <c:extLst xmlns:c16r2="http://schemas.microsoft.com/office/drawing/2015/06/chart">
            <c:ext xmlns:c16="http://schemas.microsoft.com/office/drawing/2014/chart" uri="{C3380CC4-5D6E-409C-BE32-E72D297353CC}">
              <c16:uniqueId val="{00000001-10D7-48C3-898A-80783BAE447F}"/>
            </c:ext>
          </c:extLst>
        </c:ser>
        <c:dLbls>
          <c:showLegendKey val="0"/>
          <c:showVal val="0"/>
          <c:showCatName val="0"/>
          <c:showSerName val="0"/>
          <c:showPercent val="0"/>
          <c:showBubbleSize val="0"/>
        </c:dLbls>
        <c:gapWidth val="150"/>
        <c:axId val="-2115719024"/>
        <c:axId val="-2115713008"/>
      </c:barChart>
      <c:catAx>
        <c:axId val="-21157190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文章數量</a:t>
                </a:r>
                <a:endParaRPr lang="en-US" altLang="zh-TW"/>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713008"/>
        <c:crosses val="autoZero"/>
        <c:auto val="1"/>
        <c:lblAlgn val="ctr"/>
        <c:lblOffset val="100"/>
        <c:noMultiLvlLbl val="0"/>
      </c:catAx>
      <c:valAx>
        <c:axId val="-2115713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time(seconde)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719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熱門主題命中率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cat>
            <c:numRef>
              <c:f>工作表1!$A$1:$A$10</c:f>
              <c:numCache>
                <c:formatCode>m"月"d"日"</c:formatCode>
                <c:ptCount val="10"/>
                <c:pt idx="0">
                  <c:v>42522.0</c:v>
                </c:pt>
                <c:pt idx="1">
                  <c:v>42523.0</c:v>
                </c:pt>
                <c:pt idx="2">
                  <c:v>42524.0</c:v>
                </c:pt>
                <c:pt idx="3">
                  <c:v>42525.0</c:v>
                </c:pt>
                <c:pt idx="4">
                  <c:v>42526.0</c:v>
                </c:pt>
                <c:pt idx="5">
                  <c:v>42527.0</c:v>
                </c:pt>
                <c:pt idx="6">
                  <c:v>42528.0</c:v>
                </c:pt>
                <c:pt idx="7">
                  <c:v>42529.0</c:v>
                </c:pt>
                <c:pt idx="8">
                  <c:v>42530.0</c:v>
                </c:pt>
                <c:pt idx="9">
                  <c:v>42531.0</c:v>
                </c:pt>
              </c:numCache>
            </c:numRef>
          </c:cat>
          <c:val>
            <c:numRef>
              <c:f>工作表1!$B$1:$B$10</c:f>
              <c:numCache>
                <c:formatCode>0%</c:formatCode>
                <c:ptCount val="10"/>
                <c:pt idx="0">
                  <c:v>0.8</c:v>
                </c:pt>
                <c:pt idx="1">
                  <c:v>0.6</c:v>
                </c:pt>
                <c:pt idx="2">
                  <c:v>0.6</c:v>
                </c:pt>
                <c:pt idx="3">
                  <c:v>0.8</c:v>
                </c:pt>
                <c:pt idx="4">
                  <c:v>0.8</c:v>
                </c:pt>
                <c:pt idx="5">
                  <c:v>0.8</c:v>
                </c:pt>
                <c:pt idx="6">
                  <c:v>0.6</c:v>
                </c:pt>
                <c:pt idx="7">
                  <c:v>0.8</c:v>
                </c:pt>
                <c:pt idx="8">
                  <c:v>0.8</c:v>
                </c:pt>
                <c:pt idx="9">
                  <c:v>0.6</c:v>
                </c:pt>
              </c:numCache>
            </c:numRef>
          </c:val>
          <c:extLst xmlns:c16r2="http://schemas.microsoft.com/office/drawing/2015/06/chart">
            <c:ext xmlns:c16="http://schemas.microsoft.com/office/drawing/2014/chart" uri="{C3380CC4-5D6E-409C-BE32-E72D297353CC}">
              <c16:uniqueId val="{00000000-F9E5-4902-A7B9-90A5CE9F8DEC}"/>
            </c:ext>
          </c:extLst>
        </c:ser>
        <c:dLbls>
          <c:showLegendKey val="0"/>
          <c:showVal val="0"/>
          <c:showCatName val="0"/>
          <c:showSerName val="0"/>
          <c:showPercent val="0"/>
          <c:showBubbleSize val="0"/>
        </c:dLbls>
        <c:gapWidth val="150"/>
        <c:axId val="-2115584720"/>
        <c:axId val="-2115581280"/>
      </c:barChart>
      <c:dateAx>
        <c:axId val="-2115584720"/>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581280"/>
        <c:crosses val="autoZero"/>
        <c:auto val="1"/>
        <c:lblOffset val="100"/>
        <c:baseTimeUnit val="days"/>
      </c:dateAx>
      <c:valAx>
        <c:axId val="-21155812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5584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資料集</a:t>
            </a:r>
            <a:r>
              <a:rPr lang="en-US" altLang="zh-TW"/>
              <a:t>B</a:t>
            </a:r>
            <a:r>
              <a:rPr lang="zh-TW" altLang="en-US"/>
              <a:t>主題大小分布圖</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data_set!$A$3:$A$603</c:f>
              <c:numCache>
                <c:formatCode>General</c:formatCode>
                <c:ptCount val="60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numCache>
            </c:numRef>
          </c:xVal>
          <c:yVal>
            <c:numRef>
              <c:f>data_set!$B$3:$B$603</c:f>
              <c:numCache>
                <c:formatCode>General</c:formatCode>
                <c:ptCount val="601"/>
                <c:pt idx="0">
                  <c:v>20.0</c:v>
                </c:pt>
                <c:pt idx="1">
                  <c:v>17.0</c:v>
                </c:pt>
                <c:pt idx="2">
                  <c:v>16.0</c:v>
                </c:pt>
                <c:pt idx="3">
                  <c:v>16.0</c:v>
                </c:pt>
                <c:pt idx="4">
                  <c:v>15.0</c:v>
                </c:pt>
                <c:pt idx="5">
                  <c:v>15.0</c:v>
                </c:pt>
                <c:pt idx="6">
                  <c:v>14.0</c:v>
                </c:pt>
                <c:pt idx="7">
                  <c:v>13.0</c:v>
                </c:pt>
                <c:pt idx="8">
                  <c:v>11.0</c:v>
                </c:pt>
                <c:pt idx="9">
                  <c:v>10.0</c:v>
                </c:pt>
                <c:pt idx="10">
                  <c:v>10.0</c:v>
                </c:pt>
                <c:pt idx="11">
                  <c:v>10.0</c:v>
                </c:pt>
                <c:pt idx="12">
                  <c:v>10.0</c:v>
                </c:pt>
                <c:pt idx="13">
                  <c:v>8.0</c:v>
                </c:pt>
                <c:pt idx="14">
                  <c:v>8.0</c:v>
                </c:pt>
                <c:pt idx="15">
                  <c:v>8.0</c:v>
                </c:pt>
                <c:pt idx="16">
                  <c:v>7.0</c:v>
                </c:pt>
                <c:pt idx="17">
                  <c:v>7.0</c:v>
                </c:pt>
                <c:pt idx="18">
                  <c:v>7.0</c:v>
                </c:pt>
                <c:pt idx="19">
                  <c:v>6.0</c:v>
                </c:pt>
                <c:pt idx="20">
                  <c:v>6.0</c:v>
                </c:pt>
                <c:pt idx="21">
                  <c:v>5.0</c:v>
                </c:pt>
                <c:pt idx="22">
                  <c:v>5.0</c:v>
                </c:pt>
                <c:pt idx="23">
                  <c:v>5.0</c:v>
                </c:pt>
                <c:pt idx="24">
                  <c:v>5.0</c:v>
                </c:pt>
                <c:pt idx="25">
                  <c:v>5.0</c:v>
                </c:pt>
                <c:pt idx="26">
                  <c:v>5.0</c:v>
                </c:pt>
                <c:pt idx="27">
                  <c:v>5.0</c:v>
                </c:pt>
                <c:pt idx="28">
                  <c:v>5.0</c:v>
                </c:pt>
                <c:pt idx="29">
                  <c:v>4.0</c:v>
                </c:pt>
                <c:pt idx="30">
                  <c:v>4.0</c:v>
                </c:pt>
                <c:pt idx="31">
                  <c:v>4.0</c:v>
                </c:pt>
                <c:pt idx="32">
                  <c:v>4.0</c:v>
                </c:pt>
                <c:pt idx="33">
                  <c:v>4.0</c:v>
                </c:pt>
                <c:pt idx="34">
                  <c:v>4.0</c:v>
                </c:pt>
                <c:pt idx="35">
                  <c:v>4.0</c:v>
                </c:pt>
                <c:pt idx="36">
                  <c:v>4.0</c:v>
                </c:pt>
                <c:pt idx="37">
                  <c:v>4.0</c:v>
                </c:pt>
                <c:pt idx="38">
                  <c:v>4.0</c:v>
                </c:pt>
                <c:pt idx="39">
                  <c:v>4.0</c:v>
                </c:pt>
                <c:pt idx="40">
                  <c:v>3.0</c:v>
                </c:pt>
                <c:pt idx="41">
                  <c:v>3.0</c:v>
                </c:pt>
                <c:pt idx="42">
                  <c:v>3.0</c:v>
                </c:pt>
                <c:pt idx="43">
                  <c:v>3.0</c:v>
                </c:pt>
                <c:pt idx="44">
                  <c:v>3.0</c:v>
                </c:pt>
                <c:pt idx="45">
                  <c:v>3.0</c:v>
                </c:pt>
                <c:pt idx="46">
                  <c:v>3.0</c:v>
                </c:pt>
                <c:pt idx="47">
                  <c:v>3.0</c:v>
                </c:pt>
                <c:pt idx="48">
                  <c:v>3.0</c:v>
                </c:pt>
                <c:pt idx="49">
                  <c:v>3.0</c:v>
                </c:pt>
                <c:pt idx="50">
                  <c:v>3.0</c:v>
                </c:pt>
                <c:pt idx="51">
                  <c:v>3.0</c:v>
                </c:pt>
                <c:pt idx="52">
                  <c:v>3.0</c:v>
                </c:pt>
                <c:pt idx="53">
                  <c:v>3.0</c:v>
                </c:pt>
                <c:pt idx="54">
                  <c:v>3.0</c:v>
                </c:pt>
                <c:pt idx="55">
                  <c:v>3.0</c:v>
                </c:pt>
                <c:pt idx="56">
                  <c:v>3.0</c:v>
                </c:pt>
                <c:pt idx="57">
                  <c:v>3.0</c:v>
                </c:pt>
                <c:pt idx="58">
                  <c:v>3.0</c:v>
                </c:pt>
                <c:pt idx="59">
                  <c:v>3.0</c:v>
                </c:pt>
                <c:pt idx="60">
                  <c:v>3.0</c:v>
                </c:pt>
                <c:pt idx="61">
                  <c:v>3.0</c:v>
                </c:pt>
                <c:pt idx="62">
                  <c:v>2.0</c:v>
                </c:pt>
                <c:pt idx="63">
                  <c:v>2.0</c:v>
                </c:pt>
                <c:pt idx="64">
                  <c:v>2.0</c:v>
                </c:pt>
                <c:pt idx="65">
                  <c:v>2.0</c:v>
                </c:pt>
                <c:pt idx="66">
                  <c:v>2.0</c:v>
                </c:pt>
                <c:pt idx="67">
                  <c:v>2.0</c:v>
                </c:pt>
                <c:pt idx="68">
                  <c:v>2.0</c:v>
                </c:pt>
                <c:pt idx="69">
                  <c:v>2.0</c:v>
                </c:pt>
                <c:pt idx="70">
                  <c:v>2.0</c:v>
                </c:pt>
                <c:pt idx="71">
                  <c:v>2.0</c:v>
                </c:pt>
                <c:pt idx="72">
                  <c:v>2.0</c:v>
                </c:pt>
                <c:pt idx="73">
                  <c:v>2.0</c:v>
                </c:pt>
                <c:pt idx="74">
                  <c:v>2.0</c:v>
                </c:pt>
                <c:pt idx="75">
                  <c:v>2.0</c:v>
                </c:pt>
                <c:pt idx="76">
                  <c:v>2.0</c:v>
                </c:pt>
                <c:pt idx="77">
                  <c:v>2.0</c:v>
                </c:pt>
                <c:pt idx="78">
                  <c:v>2.0</c:v>
                </c:pt>
                <c:pt idx="79">
                  <c:v>2.0</c:v>
                </c:pt>
                <c:pt idx="80">
                  <c:v>2.0</c:v>
                </c:pt>
                <c:pt idx="81">
                  <c:v>2.0</c:v>
                </c:pt>
                <c:pt idx="82">
                  <c:v>2.0</c:v>
                </c:pt>
                <c:pt idx="83">
                  <c:v>2.0</c:v>
                </c:pt>
                <c:pt idx="84">
                  <c:v>2.0</c:v>
                </c:pt>
                <c:pt idx="85">
                  <c:v>2.0</c:v>
                </c:pt>
                <c:pt idx="86">
                  <c:v>2.0</c:v>
                </c:pt>
                <c:pt idx="87">
                  <c:v>2.0</c:v>
                </c:pt>
                <c:pt idx="88">
                  <c:v>2.0</c:v>
                </c:pt>
                <c:pt idx="89">
                  <c:v>2.0</c:v>
                </c:pt>
                <c:pt idx="90">
                  <c:v>2.0</c:v>
                </c:pt>
                <c:pt idx="91">
                  <c:v>2.0</c:v>
                </c:pt>
                <c:pt idx="92">
                  <c:v>2.0</c:v>
                </c:pt>
                <c:pt idx="93">
                  <c:v>2.0</c:v>
                </c:pt>
                <c:pt idx="94">
                  <c:v>2.0</c:v>
                </c:pt>
                <c:pt idx="95">
                  <c:v>2.0</c:v>
                </c:pt>
                <c:pt idx="96">
                  <c:v>2.0</c:v>
                </c:pt>
                <c:pt idx="97">
                  <c:v>2.0</c:v>
                </c:pt>
                <c:pt idx="98">
                  <c:v>2.0</c:v>
                </c:pt>
                <c:pt idx="99">
                  <c:v>2.0</c:v>
                </c:pt>
                <c:pt idx="100">
                  <c:v>2.0</c:v>
                </c:pt>
                <c:pt idx="101">
                  <c:v>2.0</c:v>
                </c:pt>
                <c:pt idx="102">
                  <c:v>2.0</c:v>
                </c:pt>
                <c:pt idx="103">
                  <c:v>2.0</c:v>
                </c:pt>
                <c:pt idx="104">
                  <c:v>2.0</c:v>
                </c:pt>
                <c:pt idx="105">
                  <c:v>2.0</c:v>
                </c:pt>
                <c:pt idx="106">
                  <c:v>2.0</c:v>
                </c:pt>
                <c:pt idx="107">
                  <c:v>2.0</c:v>
                </c:pt>
                <c:pt idx="108">
                  <c:v>2.0</c:v>
                </c:pt>
                <c:pt idx="109">
                  <c:v>2.0</c:v>
                </c:pt>
                <c:pt idx="110">
                  <c:v>2.0</c:v>
                </c:pt>
                <c:pt idx="111">
                  <c:v>2.0</c:v>
                </c:pt>
                <c:pt idx="112">
                  <c:v>2.0</c:v>
                </c:pt>
                <c:pt idx="113">
                  <c:v>2.0</c:v>
                </c:pt>
                <c:pt idx="114">
                  <c:v>2.0</c:v>
                </c:pt>
                <c:pt idx="115">
                  <c:v>2.0</c:v>
                </c:pt>
                <c:pt idx="116">
                  <c:v>2.0</c:v>
                </c:pt>
                <c:pt idx="117">
                  <c:v>2.0</c:v>
                </c:pt>
                <c:pt idx="118">
                  <c:v>2.0</c:v>
                </c:pt>
                <c:pt idx="119">
                  <c:v>2.0</c:v>
                </c:pt>
                <c:pt idx="120">
                  <c:v>2.0</c:v>
                </c:pt>
                <c:pt idx="121">
                  <c:v>2.0</c:v>
                </c:pt>
                <c:pt idx="122">
                  <c:v>2.0</c:v>
                </c:pt>
                <c:pt idx="123">
                  <c:v>2.0</c:v>
                </c:pt>
                <c:pt idx="124">
                  <c:v>2.0</c:v>
                </c:pt>
                <c:pt idx="125">
                  <c:v>2.0</c:v>
                </c:pt>
                <c:pt idx="126">
                  <c:v>2.0</c:v>
                </c:pt>
                <c:pt idx="127">
                  <c:v>2.0</c:v>
                </c:pt>
                <c:pt idx="128">
                  <c:v>2.0</c:v>
                </c:pt>
                <c:pt idx="129">
                  <c:v>2.0</c:v>
                </c:pt>
                <c:pt idx="130">
                  <c:v>2.0</c:v>
                </c:pt>
                <c:pt idx="131">
                  <c:v>2.0</c:v>
                </c:pt>
                <c:pt idx="132">
                  <c:v>2.0</c:v>
                </c:pt>
                <c:pt idx="133">
                  <c:v>2.0</c:v>
                </c:pt>
                <c:pt idx="134">
                  <c:v>2.0</c:v>
                </c:pt>
                <c:pt idx="135">
                  <c:v>2.0</c:v>
                </c:pt>
                <c:pt idx="136">
                  <c:v>1.0</c:v>
                </c:pt>
                <c:pt idx="137">
                  <c:v>1.0</c:v>
                </c:pt>
                <c:pt idx="138">
                  <c:v>1.0</c:v>
                </c:pt>
                <c:pt idx="139">
                  <c:v>1.0</c:v>
                </c:pt>
                <c:pt idx="140">
                  <c:v>1.0</c:v>
                </c:pt>
                <c:pt idx="141">
                  <c:v>1.0</c:v>
                </c:pt>
                <c:pt idx="142">
                  <c:v>1.0</c:v>
                </c:pt>
                <c:pt idx="143">
                  <c:v>1.0</c:v>
                </c:pt>
                <c:pt idx="144">
                  <c:v>1.0</c:v>
                </c:pt>
                <c:pt idx="145">
                  <c:v>1.0</c:v>
                </c:pt>
                <c:pt idx="146">
                  <c:v>1.0</c:v>
                </c:pt>
                <c:pt idx="147">
                  <c:v>1.0</c:v>
                </c:pt>
                <c:pt idx="148">
                  <c:v>1.0</c:v>
                </c:pt>
                <c:pt idx="149">
                  <c:v>1.0</c:v>
                </c:pt>
                <c:pt idx="150">
                  <c:v>1.0</c:v>
                </c:pt>
                <c:pt idx="151">
                  <c:v>1.0</c:v>
                </c:pt>
                <c:pt idx="152">
                  <c:v>1.0</c:v>
                </c:pt>
                <c:pt idx="153">
                  <c:v>1.0</c:v>
                </c:pt>
                <c:pt idx="154">
                  <c:v>1.0</c:v>
                </c:pt>
                <c:pt idx="155">
                  <c:v>1.0</c:v>
                </c:pt>
                <c:pt idx="156">
                  <c:v>1.0</c:v>
                </c:pt>
                <c:pt idx="157">
                  <c:v>1.0</c:v>
                </c:pt>
                <c:pt idx="158">
                  <c:v>1.0</c:v>
                </c:pt>
                <c:pt idx="159">
                  <c:v>1.0</c:v>
                </c:pt>
                <c:pt idx="160">
                  <c:v>1.0</c:v>
                </c:pt>
                <c:pt idx="161">
                  <c:v>1.0</c:v>
                </c:pt>
                <c:pt idx="162">
                  <c:v>1.0</c:v>
                </c:pt>
                <c:pt idx="163">
                  <c:v>1.0</c:v>
                </c:pt>
                <c:pt idx="164">
                  <c:v>1.0</c:v>
                </c:pt>
                <c:pt idx="165">
                  <c:v>1.0</c:v>
                </c:pt>
                <c:pt idx="166">
                  <c:v>1.0</c:v>
                </c:pt>
                <c:pt idx="167">
                  <c:v>1.0</c:v>
                </c:pt>
                <c:pt idx="168">
                  <c:v>1.0</c:v>
                </c:pt>
                <c:pt idx="169">
                  <c:v>1.0</c:v>
                </c:pt>
                <c:pt idx="170">
                  <c:v>1.0</c:v>
                </c:pt>
                <c:pt idx="171">
                  <c:v>1.0</c:v>
                </c:pt>
                <c:pt idx="172">
                  <c:v>1.0</c:v>
                </c:pt>
                <c:pt idx="173">
                  <c:v>1.0</c:v>
                </c:pt>
                <c:pt idx="174">
                  <c:v>1.0</c:v>
                </c:pt>
                <c:pt idx="175">
                  <c:v>1.0</c:v>
                </c:pt>
                <c:pt idx="176">
                  <c:v>1.0</c:v>
                </c:pt>
                <c:pt idx="177">
                  <c:v>1.0</c:v>
                </c:pt>
                <c:pt idx="178">
                  <c:v>1.0</c:v>
                </c:pt>
                <c:pt idx="179">
                  <c:v>1.0</c:v>
                </c:pt>
                <c:pt idx="180">
                  <c:v>1.0</c:v>
                </c:pt>
                <c:pt idx="181">
                  <c:v>1.0</c:v>
                </c:pt>
                <c:pt idx="182">
                  <c:v>1.0</c:v>
                </c:pt>
                <c:pt idx="183">
                  <c:v>1.0</c:v>
                </c:pt>
                <c:pt idx="184">
                  <c:v>1.0</c:v>
                </c:pt>
                <c:pt idx="185">
                  <c:v>1.0</c:v>
                </c:pt>
                <c:pt idx="186">
                  <c:v>1.0</c:v>
                </c:pt>
                <c:pt idx="187">
                  <c:v>1.0</c:v>
                </c:pt>
                <c:pt idx="188">
                  <c:v>1.0</c:v>
                </c:pt>
                <c:pt idx="189">
                  <c:v>1.0</c:v>
                </c:pt>
                <c:pt idx="190">
                  <c:v>1.0</c:v>
                </c:pt>
                <c:pt idx="191">
                  <c:v>1.0</c:v>
                </c:pt>
                <c:pt idx="192">
                  <c:v>1.0</c:v>
                </c:pt>
                <c:pt idx="193">
                  <c:v>1.0</c:v>
                </c:pt>
                <c:pt idx="194">
                  <c:v>1.0</c:v>
                </c:pt>
                <c:pt idx="195">
                  <c:v>1.0</c:v>
                </c:pt>
                <c:pt idx="196">
                  <c:v>1.0</c:v>
                </c:pt>
                <c:pt idx="197">
                  <c:v>1.0</c:v>
                </c:pt>
                <c:pt idx="198">
                  <c:v>1.0</c:v>
                </c:pt>
                <c:pt idx="199">
                  <c:v>1.0</c:v>
                </c:pt>
                <c:pt idx="200">
                  <c:v>1.0</c:v>
                </c:pt>
                <c:pt idx="201">
                  <c:v>1.0</c:v>
                </c:pt>
                <c:pt idx="202">
                  <c:v>1.0</c:v>
                </c:pt>
                <c:pt idx="203">
                  <c:v>1.0</c:v>
                </c:pt>
                <c:pt idx="204">
                  <c:v>1.0</c:v>
                </c:pt>
                <c:pt idx="205">
                  <c:v>1.0</c:v>
                </c:pt>
                <c:pt idx="206">
                  <c:v>1.0</c:v>
                </c:pt>
                <c:pt idx="207">
                  <c:v>1.0</c:v>
                </c:pt>
                <c:pt idx="208">
                  <c:v>1.0</c:v>
                </c:pt>
                <c:pt idx="209">
                  <c:v>1.0</c:v>
                </c:pt>
                <c:pt idx="210">
                  <c:v>1.0</c:v>
                </c:pt>
                <c:pt idx="211">
                  <c:v>1.0</c:v>
                </c:pt>
                <c:pt idx="212">
                  <c:v>1.0</c:v>
                </c:pt>
                <c:pt idx="213">
                  <c:v>1.0</c:v>
                </c:pt>
                <c:pt idx="214">
                  <c:v>1.0</c:v>
                </c:pt>
                <c:pt idx="215">
                  <c:v>1.0</c:v>
                </c:pt>
                <c:pt idx="216">
                  <c:v>1.0</c:v>
                </c:pt>
                <c:pt idx="217">
                  <c:v>1.0</c:v>
                </c:pt>
                <c:pt idx="218">
                  <c:v>1.0</c:v>
                </c:pt>
                <c:pt idx="219">
                  <c:v>1.0</c:v>
                </c:pt>
                <c:pt idx="220">
                  <c:v>1.0</c:v>
                </c:pt>
                <c:pt idx="221">
                  <c:v>1.0</c:v>
                </c:pt>
                <c:pt idx="222">
                  <c:v>1.0</c:v>
                </c:pt>
                <c:pt idx="223">
                  <c:v>1.0</c:v>
                </c:pt>
                <c:pt idx="224">
                  <c:v>1.0</c:v>
                </c:pt>
                <c:pt idx="225">
                  <c:v>1.0</c:v>
                </c:pt>
                <c:pt idx="226">
                  <c:v>1.0</c:v>
                </c:pt>
                <c:pt idx="227">
                  <c:v>1.0</c:v>
                </c:pt>
                <c:pt idx="228">
                  <c:v>1.0</c:v>
                </c:pt>
                <c:pt idx="229">
                  <c:v>1.0</c:v>
                </c:pt>
                <c:pt idx="230">
                  <c:v>1.0</c:v>
                </c:pt>
                <c:pt idx="231">
                  <c:v>1.0</c:v>
                </c:pt>
                <c:pt idx="232">
                  <c:v>1.0</c:v>
                </c:pt>
                <c:pt idx="233">
                  <c:v>1.0</c:v>
                </c:pt>
                <c:pt idx="234">
                  <c:v>1.0</c:v>
                </c:pt>
                <c:pt idx="235">
                  <c:v>1.0</c:v>
                </c:pt>
                <c:pt idx="236">
                  <c:v>1.0</c:v>
                </c:pt>
                <c:pt idx="237">
                  <c:v>1.0</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1.0</c:v>
                </c:pt>
                <c:pt idx="251">
                  <c:v>1.0</c:v>
                </c:pt>
                <c:pt idx="252">
                  <c:v>1.0</c:v>
                </c:pt>
                <c:pt idx="253">
                  <c:v>1.0</c:v>
                </c:pt>
                <c:pt idx="254">
                  <c:v>1.0</c:v>
                </c:pt>
                <c:pt idx="255">
                  <c:v>1.0</c:v>
                </c:pt>
                <c:pt idx="256">
                  <c:v>1.0</c:v>
                </c:pt>
                <c:pt idx="257">
                  <c:v>1.0</c:v>
                </c:pt>
                <c:pt idx="258">
                  <c:v>1.0</c:v>
                </c:pt>
                <c:pt idx="259">
                  <c:v>1.0</c:v>
                </c:pt>
                <c:pt idx="260">
                  <c:v>1.0</c:v>
                </c:pt>
                <c:pt idx="261">
                  <c:v>1.0</c:v>
                </c:pt>
                <c:pt idx="262">
                  <c:v>1.0</c:v>
                </c:pt>
                <c:pt idx="263">
                  <c:v>1.0</c:v>
                </c:pt>
                <c:pt idx="264">
                  <c:v>1.0</c:v>
                </c:pt>
                <c:pt idx="265">
                  <c:v>1.0</c:v>
                </c:pt>
                <c:pt idx="266">
                  <c:v>1.0</c:v>
                </c:pt>
                <c:pt idx="267">
                  <c:v>1.0</c:v>
                </c:pt>
                <c:pt idx="268">
                  <c:v>1.0</c:v>
                </c:pt>
                <c:pt idx="269">
                  <c:v>1.0</c:v>
                </c:pt>
                <c:pt idx="270">
                  <c:v>1.0</c:v>
                </c:pt>
                <c:pt idx="271">
                  <c:v>1.0</c:v>
                </c:pt>
                <c:pt idx="272">
                  <c:v>1.0</c:v>
                </c:pt>
                <c:pt idx="273">
                  <c:v>1.0</c:v>
                </c:pt>
                <c:pt idx="274">
                  <c:v>1.0</c:v>
                </c:pt>
                <c:pt idx="275">
                  <c:v>1.0</c:v>
                </c:pt>
                <c:pt idx="276">
                  <c:v>1.0</c:v>
                </c:pt>
                <c:pt idx="277">
                  <c:v>1.0</c:v>
                </c:pt>
                <c:pt idx="278">
                  <c:v>1.0</c:v>
                </c:pt>
                <c:pt idx="279">
                  <c:v>1.0</c:v>
                </c:pt>
                <c:pt idx="280">
                  <c:v>1.0</c:v>
                </c:pt>
                <c:pt idx="281">
                  <c:v>1.0</c:v>
                </c:pt>
                <c:pt idx="282">
                  <c:v>1.0</c:v>
                </c:pt>
                <c:pt idx="283">
                  <c:v>1.0</c:v>
                </c:pt>
                <c:pt idx="284">
                  <c:v>1.0</c:v>
                </c:pt>
                <c:pt idx="285">
                  <c:v>1.0</c:v>
                </c:pt>
                <c:pt idx="286">
                  <c:v>1.0</c:v>
                </c:pt>
                <c:pt idx="287">
                  <c:v>1.0</c:v>
                </c:pt>
                <c:pt idx="288">
                  <c:v>1.0</c:v>
                </c:pt>
                <c:pt idx="289">
                  <c:v>1.0</c:v>
                </c:pt>
                <c:pt idx="290">
                  <c:v>1.0</c:v>
                </c:pt>
                <c:pt idx="291">
                  <c:v>1.0</c:v>
                </c:pt>
                <c:pt idx="292">
                  <c:v>1.0</c:v>
                </c:pt>
                <c:pt idx="293">
                  <c:v>1.0</c:v>
                </c:pt>
                <c:pt idx="294">
                  <c:v>1.0</c:v>
                </c:pt>
                <c:pt idx="295">
                  <c:v>1.0</c:v>
                </c:pt>
                <c:pt idx="296">
                  <c:v>1.0</c:v>
                </c:pt>
                <c:pt idx="297">
                  <c:v>1.0</c:v>
                </c:pt>
                <c:pt idx="298">
                  <c:v>1.0</c:v>
                </c:pt>
                <c:pt idx="299">
                  <c:v>1.0</c:v>
                </c:pt>
                <c:pt idx="300">
                  <c:v>1.0</c:v>
                </c:pt>
                <c:pt idx="301">
                  <c:v>1.0</c:v>
                </c:pt>
                <c:pt idx="302">
                  <c:v>1.0</c:v>
                </c:pt>
                <c:pt idx="303">
                  <c:v>1.0</c:v>
                </c:pt>
                <c:pt idx="304">
                  <c:v>1.0</c:v>
                </c:pt>
                <c:pt idx="305">
                  <c:v>1.0</c:v>
                </c:pt>
                <c:pt idx="306">
                  <c:v>1.0</c:v>
                </c:pt>
                <c:pt idx="307">
                  <c:v>1.0</c:v>
                </c:pt>
                <c:pt idx="308">
                  <c:v>1.0</c:v>
                </c:pt>
                <c:pt idx="309">
                  <c:v>1.0</c:v>
                </c:pt>
                <c:pt idx="310">
                  <c:v>1.0</c:v>
                </c:pt>
                <c:pt idx="311">
                  <c:v>1.0</c:v>
                </c:pt>
                <c:pt idx="312">
                  <c:v>1.0</c:v>
                </c:pt>
                <c:pt idx="313">
                  <c:v>1.0</c:v>
                </c:pt>
                <c:pt idx="314">
                  <c:v>1.0</c:v>
                </c:pt>
                <c:pt idx="315">
                  <c:v>1.0</c:v>
                </c:pt>
                <c:pt idx="316">
                  <c:v>1.0</c:v>
                </c:pt>
                <c:pt idx="317">
                  <c:v>1.0</c:v>
                </c:pt>
                <c:pt idx="318">
                  <c:v>1.0</c:v>
                </c:pt>
                <c:pt idx="319">
                  <c:v>1.0</c:v>
                </c:pt>
                <c:pt idx="320">
                  <c:v>1.0</c:v>
                </c:pt>
                <c:pt idx="321">
                  <c:v>1.0</c:v>
                </c:pt>
                <c:pt idx="322">
                  <c:v>1.0</c:v>
                </c:pt>
                <c:pt idx="323">
                  <c:v>1.0</c:v>
                </c:pt>
                <c:pt idx="324">
                  <c:v>1.0</c:v>
                </c:pt>
                <c:pt idx="325">
                  <c:v>1.0</c:v>
                </c:pt>
                <c:pt idx="326">
                  <c:v>1.0</c:v>
                </c:pt>
                <c:pt idx="327">
                  <c:v>1.0</c:v>
                </c:pt>
                <c:pt idx="328">
                  <c:v>1.0</c:v>
                </c:pt>
                <c:pt idx="329">
                  <c:v>1.0</c:v>
                </c:pt>
                <c:pt idx="330">
                  <c:v>1.0</c:v>
                </c:pt>
                <c:pt idx="331">
                  <c:v>1.0</c:v>
                </c:pt>
                <c:pt idx="332">
                  <c:v>1.0</c:v>
                </c:pt>
                <c:pt idx="333">
                  <c:v>1.0</c:v>
                </c:pt>
                <c:pt idx="334">
                  <c:v>1.0</c:v>
                </c:pt>
                <c:pt idx="335">
                  <c:v>1.0</c:v>
                </c:pt>
                <c:pt idx="336">
                  <c:v>1.0</c:v>
                </c:pt>
                <c:pt idx="337">
                  <c:v>1.0</c:v>
                </c:pt>
                <c:pt idx="338">
                  <c:v>1.0</c:v>
                </c:pt>
                <c:pt idx="339">
                  <c:v>1.0</c:v>
                </c:pt>
                <c:pt idx="340">
                  <c:v>1.0</c:v>
                </c:pt>
                <c:pt idx="341">
                  <c:v>1.0</c:v>
                </c:pt>
                <c:pt idx="342">
                  <c:v>1.0</c:v>
                </c:pt>
                <c:pt idx="343">
                  <c:v>1.0</c:v>
                </c:pt>
                <c:pt idx="344">
                  <c:v>1.0</c:v>
                </c:pt>
                <c:pt idx="345">
                  <c:v>1.0</c:v>
                </c:pt>
                <c:pt idx="346">
                  <c:v>1.0</c:v>
                </c:pt>
                <c:pt idx="347">
                  <c:v>1.0</c:v>
                </c:pt>
                <c:pt idx="348">
                  <c:v>1.0</c:v>
                </c:pt>
                <c:pt idx="349">
                  <c:v>1.0</c:v>
                </c:pt>
                <c:pt idx="350">
                  <c:v>1.0</c:v>
                </c:pt>
                <c:pt idx="351">
                  <c:v>1.0</c:v>
                </c:pt>
                <c:pt idx="352">
                  <c:v>1.0</c:v>
                </c:pt>
                <c:pt idx="353">
                  <c:v>1.0</c:v>
                </c:pt>
                <c:pt idx="354">
                  <c:v>1.0</c:v>
                </c:pt>
                <c:pt idx="355">
                  <c:v>1.0</c:v>
                </c:pt>
                <c:pt idx="356">
                  <c:v>1.0</c:v>
                </c:pt>
                <c:pt idx="357">
                  <c:v>1.0</c:v>
                </c:pt>
                <c:pt idx="358">
                  <c:v>1.0</c:v>
                </c:pt>
                <c:pt idx="359">
                  <c:v>1.0</c:v>
                </c:pt>
                <c:pt idx="360">
                  <c:v>1.0</c:v>
                </c:pt>
                <c:pt idx="361">
                  <c:v>1.0</c:v>
                </c:pt>
                <c:pt idx="362">
                  <c:v>1.0</c:v>
                </c:pt>
                <c:pt idx="363">
                  <c:v>1.0</c:v>
                </c:pt>
                <c:pt idx="364">
                  <c:v>1.0</c:v>
                </c:pt>
                <c:pt idx="365">
                  <c:v>1.0</c:v>
                </c:pt>
                <c:pt idx="366">
                  <c:v>1.0</c:v>
                </c:pt>
                <c:pt idx="367">
                  <c:v>1.0</c:v>
                </c:pt>
                <c:pt idx="368">
                  <c:v>1.0</c:v>
                </c:pt>
                <c:pt idx="369">
                  <c:v>1.0</c:v>
                </c:pt>
                <c:pt idx="370">
                  <c:v>1.0</c:v>
                </c:pt>
                <c:pt idx="371">
                  <c:v>1.0</c:v>
                </c:pt>
                <c:pt idx="372">
                  <c:v>1.0</c:v>
                </c:pt>
                <c:pt idx="373">
                  <c:v>1.0</c:v>
                </c:pt>
                <c:pt idx="374">
                  <c:v>1.0</c:v>
                </c:pt>
                <c:pt idx="375">
                  <c:v>1.0</c:v>
                </c:pt>
                <c:pt idx="376">
                  <c:v>1.0</c:v>
                </c:pt>
                <c:pt idx="377">
                  <c:v>1.0</c:v>
                </c:pt>
                <c:pt idx="378">
                  <c:v>1.0</c:v>
                </c:pt>
                <c:pt idx="379">
                  <c:v>1.0</c:v>
                </c:pt>
                <c:pt idx="380">
                  <c:v>1.0</c:v>
                </c:pt>
                <c:pt idx="381">
                  <c:v>1.0</c:v>
                </c:pt>
                <c:pt idx="382">
                  <c:v>1.0</c:v>
                </c:pt>
                <c:pt idx="383">
                  <c:v>1.0</c:v>
                </c:pt>
                <c:pt idx="384">
                  <c:v>1.0</c:v>
                </c:pt>
                <c:pt idx="385">
                  <c:v>1.0</c:v>
                </c:pt>
                <c:pt idx="386">
                  <c:v>1.0</c:v>
                </c:pt>
                <c:pt idx="387">
                  <c:v>1.0</c:v>
                </c:pt>
                <c:pt idx="388">
                  <c:v>1.0</c:v>
                </c:pt>
                <c:pt idx="389">
                  <c:v>1.0</c:v>
                </c:pt>
                <c:pt idx="390">
                  <c:v>1.0</c:v>
                </c:pt>
                <c:pt idx="391">
                  <c:v>1.0</c:v>
                </c:pt>
                <c:pt idx="392">
                  <c:v>1.0</c:v>
                </c:pt>
                <c:pt idx="393">
                  <c:v>1.0</c:v>
                </c:pt>
                <c:pt idx="394">
                  <c:v>1.0</c:v>
                </c:pt>
                <c:pt idx="395">
                  <c:v>1.0</c:v>
                </c:pt>
                <c:pt idx="396">
                  <c:v>1.0</c:v>
                </c:pt>
                <c:pt idx="397">
                  <c:v>1.0</c:v>
                </c:pt>
                <c:pt idx="398">
                  <c:v>1.0</c:v>
                </c:pt>
                <c:pt idx="399">
                  <c:v>1.0</c:v>
                </c:pt>
                <c:pt idx="400">
                  <c:v>1.0</c:v>
                </c:pt>
                <c:pt idx="401">
                  <c:v>1.0</c:v>
                </c:pt>
                <c:pt idx="402">
                  <c:v>1.0</c:v>
                </c:pt>
                <c:pt idx="403">
                  <c:v>1.0</c:v>
                </c:pt>
                <c:pt idx="404">
                  <c:v>1.0</c:v>
                </c:pt>
                <c:pt idx="405">
                  <c:v>1.0</c:v>
                </c:pt>
                <c:pt idx="406">
                  <c:v>1.0</c:v>
                </c:pt>
                <c:pt idx="407">
                  <c:v>1.0</c:v>
                </c:pt>
                <c:pt idx="408">
                  <c:v>1.0</c:v>
                </c:pt>
                <c:pt idx="409">
                  <c:v>1.0</c:v>
                </c:pt>
                <c:pt idx="410">
                  <c:v>1.0</c:v>
                </c:pt>
                <c:pt idx="411">
                  <c:v>1.0</c:v>
                </c:pt>
                <c:pt idx="412">
                  <c:v>1.0</c:v>
                </c:pt>
                <c:pt idx="413">
                  <c:v>1.0</c:v>
                </c:pt>
                <c:pt idx="414">
                  <c:v>1.0</c:v>
                </c:pt>
                <c:pt idx="415">
                  <c:v>1.0</c:v>
                </c:pt>
                <c:pt idx="416">
                  <c:v>1.0</c:v>
                </c:pt>
                <c:pt idx="417">
                  <c:v>1.0</c:v>
                </c:pt>
                <c:pt idx="418">
                  <c:v>1.0</c:v>
                </c:pt>
                <c:pt idx="419">
                  <c:v>1.0</c:v>
                </c:pt>
                <c:pt idx="420">
                  <c:v>1.0</c:v>
                </c:pt>
                <c:pt idx="421">
                  <c:v>1.0</c:v>
                </c:pt>
                <c:pt idx="422">
                  <c:v>1.0</c:v>
                </c:pt>
                <c:pt idx="423">
                  <c:v>1.0</c:v>
                </c:pt>
                <c:pt idx="424">
                  <c:v>1.0</c:v>
                </c:pt>
                <c:pt idx="425">
                  <c:v>1.0</c:v>
                </c:pt>
                <c:pt idx="426">
                  <c:v>1.0</c:v>
                </c:pt>
                <c:pt idx="427">
                  <c:v>1.0</c:v>
                </c:pt>
                <c:pt idx="428">
                  <c:v>1.0</c:v>
                </c:pt>
                <c:pt idx="429">
                  <c:v>1.0</c:v>
                </c:pt>
                <c:pt idx="430">
                  <c:v>1.0</c:v>
                </c:pt>
                <c:pt idx="431">
                  <c:v>1.0</c:v>
                </c:pt>
                <c:pt idx="432">
                  <c:v>1.0</c:v>
                </c:pt>
                <c:pt idx="433">
                  <c:v>1.0</c:v>
                </c:pt>
                <c:pt idx="434">
                  <c:v>1.0</c:v>
                </c:pt>
                <c:pt idx="435">
                  <c:v>1.0</c:v>
                </c:pt>
                <c:pt idx="436">
                  <c:v>1.0</c:v>
                </c:pt>
                <c:pt idx="437">
                  <c:v>1.0</c:v>
                </c:pt>
                <c:pt idx="438">
                  <c:v>1.0</c:v>
                </c:pt>
                <c:pt idx="439">
                  <c:v>1.0</c:v>
                </c:pt>
                <c:pt idx="440">
                  <c:v>1.0</c:v>
                </c:pt>
                <c:pt idx="441">
                  <c:v>1.0</c:v>
                </c:pt>
                <c:pt idx="442">
                  <c:v>1.0</c:v>
                </c:pt>
                <c:pt idx="443">
                  <c:v>1.0</c:v>
                </c:pt>
                <c:pt idx="444">
                  <c:v>1.0</c:v>
                </c:pt>
                <c:pt idx="445">
                  <c:v>1.0</c:v>
                </c:pt>
                <c:pt idx="446">
                  <c:v>1.0</c:v>
                </c:pt>
                <c:pt idx="447">
                  <c:v>1.0</c:v>
                </c:pt>
                <c:pt idx="448">
                  <c:v>1.0</c:v>
                </c:pt>
                <c:pt idx="449">
                  <c:v>1.0</c:v>
                </c:pt>
                <c:pt idx="450">
                  <c:v>1.0</c:v>
                </c:pt>
                <c:pt idx="451">
                  <c:v>1.0</c:v>
                </c:pt>
                <c:pt idx="452">
                  <c:v>1.0</c:v>
                </c:pt>
                <c:pt idx="453">
                  <c:v>1.0</c:v>
                </c:pt>
                <c:pt idx="454">
                  <c:v>1.0</c:v>
                </c:pt>
                <c:pt idx="455">
                  <c:v>1.0</c:v>
                </c:pt>
                <c:pt idx="456">
                  <c:v>1.0</c:v>
                </c:pt>
                <c:pt idx="457">
                  <c:v>1.0</c:v>
                </c:pt>
                <c:pt idx="458">
                  <c:v>1.0</c:v>
                </c:pt>
                <c:pt idx="459">
                  <c:v>1.0</c:v>
                </c:pt>
                <c:pt idx="460">
                  <c:v>1.0</c:v>
                </c:pt>
                <c:pt idx="461">
                  <c:v>1.0</c:v>
                </c:pt>
                <c:pt idx="462">
                  <c:v>1.0</c:v>
                </c:pt>
                <c:pt idx="463">
                  <c:v>1.0</c:v>
                </c:pt>
                <c:pt idx="464">
                  <c:v>1.0</c:v>
                </c:pt>
                <c:pt idx="465">
                  <c:v>1.0</c:v>
                </c:pt>
                <c:pt idx="466">
                  <c:v>1.0</c:v>
                </c:pt>
                <c:pt idx="467">
                  <c:v>1.0</c:v>
                </c:pt>
                <c:pt idx="468">
                  <c:v>1.0</c:v>
                </c:pt>
                <c:pt idx="469">
                  <c:v>1.0</c:v>
                </c:pt>
                <c:pt idx="470">
                  <c:v>1.0</c:v>
                </c:pt>
                <c:pt idx="471">
                  <c:v>1.0</c:v>
                </c:pt>
                <c:pt idx="472">
                  <c:v>1.0</c:v>
                </c:pt>
                <c:pt idx="473">
                  <c:v>1.0</c:v>
                </c:pt>
                <c:pt idx="474">
                  <c:v>1.0</c:v>
                </c:pt>
                <c:pt idx="475">
                  <c:v>1.0</c:v>
                </c:pt>
                <c:pt idx="476">
                  <c:v>1.0</c:v>
                </c:pt>
                <c:pt idx="477">
                  <c:v>1.0</c:v>
                </c:pt>
                <c:pt idx="478">
                  <c:v>1.0</c:v>
                </c:pt>
                <c:pt idx="479">
                  <c:v>1.0</c:v>
                </c:pt>
                <c:pt idx="480">
                  <c:v>1.0</c:v>
                </c:pt>
                <c:pt idx="481">
                  <c:v>1.0</c:v>
                </c:pt>
                <c:pt idx="482">
                  <c:v>1.0</c:v>
                </c:pt>
                <c:pt idx="483">
                  <c:v>1.0</c:v>
                </c:pt>
                <c:pt idx="484">
                  <c:v>1.0</c:v>
                </c:pt>
                <c:pt idx="485">
                  <c:v>1.0</c:v>
                </c:pt>
                <c:pt idx="486">
                  <c:v>1.0</c:v>
                </c:pt>
                <c:pt idx="487">
                  <c:v>1.0</c:v>
                </c:pt>
                <c:pt idx="488">
                  <c:v>1.0</c:v>
                </c:pt>
                <c:pt idx="489">
                  <c:v>1.0</c:v>
                </c:pt>
                <c:pt idx="490">
                  <c:v>1.0</c:v>
                </c:pt>
                <c:pt idx="491">
                  <c:v>1.0</c:v>
                </c:pt>
                <c:pt idx="492">
                  <c:v>1.0</c:v>
                </c:pt>
                <c:pt idx="493">
                  <c:v>1.0</c:v>
                </c:pt>
                <c:pt idx="494">
                  <c:v>1.0</c:v>
                </c:pt>
                <c:pt idx="495">
                  <c:v>1.0</c:v>
                </c:pt>
                <c:pt idx="496">
                  <c:v>1.0</c:v>
                </c:pt>
                <c:pt idx="497">
                  <c:v>1.0</c:v>
                </c:pt>
                <c:pt idx="498">
                  <c:v>1.0</c:v>
                </c:pt>
                <c:pt idx="499">
                  <c:v>1.0</c:v>
                </c:pt>
                <c:pt idx="500">
                  <c:v>1.0</c:v>
                </c:pt>
                <c:pt idx="501">
                  <c:v>1.0</c:v>
                </c:pt>
                <c:pt idx="502">
                  <c:v>1.0</c:v>
                </c:pt>
                <c:pt idx="503">
                  <c:v>1.0</c:v>
                </c:pt>
                <c:pt idx="504">
                  <c:v>1.0</c:v>
                </c:pt>
                <c:pt idx="505">
                  <c:v>1.0</c:v>
                </c:pt>
                <c:pt idx="506">
                  <c:v>1.0</c:v>
                </c:pt>
                <c:pt idx="507">
                  <c:v>1.0</c:v>
                </c:pt>
                <c:pt idx="508">
                  <c:v>1.0</c:v>
                </c:pt>
                <c:pt idx="509">
                  <c:v>1.0</c:v>
                </c:pt>
                <c:pt idx="510">
                  <c:v>1.0</c:v>
                </c:pt>
                <c:pt idx="511">
                  <c:v>1.0</c:v>
                </c:pt>
                <c:pt idx="512">
                  <c:v>1.0</c:v>
                </c:pt>
                <c:pt idx="513">
                  <c:v>1.0</c:v>
                </c:pt>
                <c:pt idx="514">
                  <c:v>1.0</c:v>
                </c:pt>
                <c:pt idx="515">
                  <c:v>1.0</c:v>
                </c:pt>
                <c:pt idx="516">
                  <c:v>1.0</c:v>
                </c:pt>
                <c:pt idx="517">
                  <c:v>1.0</c:v>
                </c:pt>
                <c:pt idx="518">
                  <c:v>1.0</c:v>
                </c:pt>
                <c:pt idx="519">
                  <c:v>1.0</c:v>
                </c:pt>
                <c:pt idx="520">
                  <c:v>1.0</c:v>
                </c:pt>
                <c:pt idx="521">
                  <c:v>1.0</c:v>
                </c:pt>
                <c:pt idx="522">
                  <c:v>1.0</c:v>
                </c:pt>
                <c:pt idx="523">
                  <c:v>1.0</c:v>
                </c:pt>
                <c:pt idx="524">
                  <c:v>1.0</c:v>
                </c:pt>
                <c:pt idx="525">
                  <c:v>1.0</c:v>
                </c:pt>
                <c:pt idx="526">
                  <c:v>1.0</c:v>
                </c:pt>
                <c:pt idx="527">
                  <c:v>1.0</c:v>
                </c:pt>
                <c:pt idx="528">
                  <c:v>1.0</c:v>
                </c:pt>
                <c:pt idx="529">
                  <c:v>1.0</c:v>
                </c:pt>
                <c:pt idx="530">
                  <c:v>1.0</c:v>
                </c:pt>
                <c:pt idx="531">
                  <c:v>1.0</c:v>
                </c:pt>
                <c:pt idx="532">
                  <c:v>1.0</c:v>
                </c:pt>
                <c:pt idx="533">
                  <c:v>1.0</c:v>
                </c:pt>
                <c:pt idx="534">
                  <c:v>1.0</c:v>
                </c:pt>
                <c:pt idx="535">
                  <c:v>1.0</c:v>
                </c:pt>
                <c:pt idx="536">
                  <c:v>1.0</c:v>
                </c:pt>
                <c:pt idx="537">
                  <c:v>1.0</c:v>
                </c:pt>
                <c:pt idx="538">
                  <c:v>1.0</c:v>
                </c:pt>
                <c:pt idx="539">
                  <c:v>1.0</c:v>
                </c:pt>
                <c:pt idx="540">
                  <c:v>1.0</c:v>
                </c:pt>
                <c:pt idx="541">
                  <c:v>1.0</c:v>
                </c:pt>
                <c:pt idx="542">
                  <c:v>1.0</c:v>
                </c:pt>
                <c:pt idx="543">
                  <c:v>1.0</c:v>
                </c:pt>
                <c:pt idx="544">
                  <c:v>1.0</c:v>
                </c:pt>
                <c:pt idx="545">
                  <c:v>1.0</c:v>
                </c:pt>
                <c:pt idx="546">
                  <c:v>1.0</c:v>
                </c:pt>
                <c:pt idx="547">
                  <c:v>1.0</c:v>
                </c:pt>
                <c:pt idx="548">
                  <c:v>1.0</c:v>
                </c:pt>
                <c:pt idx="549">
                  <c:v>1.0</c:v>
                </c:pt>
                <c:pt idx="550">
                  <c:v>1.0</c:v>
                </c:pt>
                <c:pt idx="551">
                  <c:v>1.0</c:v>
                </c:pt>
                <c:pt idx="552">
                  <c:v>1.0</c:v>
                </c:pt>
                <c:pt idx="553">
                  <c:v>1.0</c:v>
                </c:pt>
                <c:pt idx="554">
                  <c:v>1.0</c:v>
                </c:pt>
                <c:pt idx="555">
                  <c:v>1.0</c:v>
                </c:pt>
                <c:pt idx="556">
                  <c:v>1.0</c:v>
                </c:pt>
                <c:pt idx="557">
                  <c:v>1.0</c:v>
                </c:pt>
                <c:pt idx="558">
                  <c:v>1.0</c:v>
                </c:pt>
                <c:pt idx="559">
                  <c:v>1.0</c:v>
                </c:pt>
                <c:pt idx="560">
                  <c:v>1.0</c:v>
                </c:pt>
                <c:pt idx="561">
                  <c:v>1.0</c:v>
                </c:pt>
                <c:pt idx="562">
                  <c:v>1.0</c:v>
                </c:pt>
                <c:pt idx="563">
                  <c:v>1.0</c:v>
                </c:pt>
                <c:pt idx="564">
                  <c:v>1.0</c:v>
                </c:pt>
                <c:pt idx="565">
                  <c:v>1.0</c:v>
                </c:pt>
                <c:pt idx="566">
                  <c:v>1.0</c:v>
                </c:pt>
                <c:pt idx="567">
                  <c:v>1.0</c:v>
                </c:pt>
                <c:pt idx="568">
                  <c:v>1.0</c:v>
                </c:pt>
                <c:pt idx="569">
                  <c:v>1.0</c:v>
                </c:pt>
                <c:pt idx="570">
                  <c:v>1.0</c:v>
                </c:pt>
                <c:pt idx="571">
                  <c:v>1.0</c:v>
                </c:pt>
                <c:pt idx="572">
                  <c:v>1.0</c:v>
                </c:pt>
                <c:pt idx="573">
                  <c:v>1.0</c:v>
                </c:pt>
                <c:pt idx="574">
                  <c:v>1.0</c:v>
                </c:pt>
                <c:pt idx="575">
                  <c:v>1.0</c:v>
                </c:pt>
                <c:pt idx="576">
                  <c:v>1.0</c:v>
                </c:pt>
                <c:pt idx="577">
                  <c:v>1.0</c:v>
                </c:pt>
                <c:pt idx="578">
                  <c:v>1.0</c:v>
                </c:pt>
                <c:pt idx="579">
                  <c:v>1.0</c:v>
                </c:pt>
                <c:pt idx="580">
                  <c:v>1.0</c:v>
                </c:pt>
                <c:pt idx="581">
                  <c:v>1.0</c:v>
                </c:pt>
                <c:pt idx="582">
                  <c:v>1.0</c:v>
                </c:pt>
                <c:pt idx="583">
                  <c:v>1.0</c:v>
                </c:pt>
                <c:pt idx="584">
                  <c:v>1.0</c:v>
                </c:pt>
                <c:pt idx="585">
                  <c:v>1.0</c:v>
                </c:pt>
                <c:pt idx="586">
                  <c:v>1.0</c:v>
                </c:pt>
                <c:pt idx="587">
                  <c:v>1.0</c:v>
                </c:pt>
                <c:pt idx="588">
                  <c:v>1.0</c:v>
                </c:pt>
                <c:pt idx="589">
                  <c:v>1.0</c:v>
                </c:pt>
                <c:pt idx="590">
                  <c:v>1.0</c:v>
                </c:pt>
                <c:pt idx="591">
                  <c:v>1.0</c:v>
                </c:pt>
                <c:pt idx="592">
                  <c:v>1.0</c:v>
                </c:pt>
                <c:pt idx="593">
                  <c:v>1.0</c:v>
                </c:pt>
                <c:pt idx="594">
                  <c:v>1.0</c:v>
                </c:pt>
                <c:pt idx="595">
                  <c:v>1.0</c:v>
                </c:pt>
                <c:pt idx="596">
                  <c:v>1.0</c:v>
                </c:pt>
                <c:pt idx="597">
                  <c:v>1.0</c:v>
                </c:pt>
                <c:pt idx="598">
                  <c:v>1.0</c:v>
                </c:pt>
                <c:pt idx="599">
                  <c:v>1.0</c:v>
                </c:pt>
                <c:pt idx="600">
                  <c:v>1.0</c:v>
                </c:pt>
              </c:numCache>
            </c:numRef>
          </c:yVal>
          <c:smooth val="1"/>
          <c:extLst xmlns:c16r2="http://schemas.microsoft.com/office/drawing/2015/06/chart">
            <c:ext xmlns:c16="http://schemas.microsoft.com/office/drawing/2014/chart" uri="{C3380CC4-5D6E-409C-BE32-E72D297353CC}">
              <c16:uniqueId val="{00000000-DD4A-4AC8-937F-ED0CEE540662}"/>
            </c:ext>
          </c:extLst>
        </c:ser>
        <c:dLbls>
          <c:showLegendKey val="0"/>
          <c:showVal val="0"/>
          <c:showCatName val="0"/>
          <c:showSerName val="0"/>
          <c:showPercent val="0"/>
          <c:showBubbleSize val="0"/>
        </c:dLbls>
        <c:axId val="-2117257520"/>
        <c:axId val="-2117251328"/>
      </c:scatterChart>
      <c:valAx>
        <c:axId val="-2117257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話題編號</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251328"/>
        <c:crosses val="autoZero"/>
        <c:crossBetween val="midCat"/>
      </c:valAx>
      <c:valAx>
        <c:axId val="-211725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主題大小</a:t>
                </a:r>
                <a:r>
                  <a:rPr lang="en-US" altLang="zh-TW"/>
                  <a:t>(</a:t>
                </a:r>
                <a:r>
                  <a:rPr lang="zh-TW" altLang="en-US"/>
                  <a:t>文章數</a:t>
                </a:r>
                <a:r>
                  <a:rPr lang="en-US" altLang="zh-TW"/>
                  <a: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2575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linkage</a:t>
            </a:r>
            <a:r>
              <a:rPr lang="zh-TW" altLang="en-US"/>
              <a:t>比較 </a:t>
            </a:r>
            <a:r>
              <a:rPr lang="en-US" altLang="zh-TW"/>
              <a:t>(using cosine</a:t>
            </a:r>
            <a:r>
              <a:rPr lang="en-US" altLang="zh-TW" baseline="0"/>
              <a:t> similarity)</a:t>
            </a:r>
            <a:endParaRPr lang="en-US" altLang="zh-TW"/>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'linkage 比較'!$A$3</c:f>
              <c:strCache>
                <c:ptCount val="1"/>
                <c:pt idx="0">
                  <c:v>average</c:v>
                </c:pt>
              </c:strCache>
            </c:strRef>
          </c:tx>
          <c:spPr>
            <a:ln w="28575" cap="rnd">
              <a:solidFill>
                <a:schemeClr val="accent1"/>
              </a:solidFill>
              <a:round/>
            </a:ln>
            <a:effectLst/>
          </c:spPr>
          <c:marker>
            <c:symbol val="none"/>
          </c:marker>
          <c:val>
            <c:numRef>
              <c:f>'linkage 比較'!$B$3:$P$3</c:f>
              <c:numCache>
                <c:formatCode>General</c:formatCode>
                <c:ptCount val="15"/>
                <c:pt idx="0">
                  <c:v>0.54</c:v>
                </c:pt>
                <c:pt idx="1">
                  <c:v>0.61</c:v>
                </c:pt>
                <c:pt idx="2">
                  <c:v>0.65</c:v>
                </c:pt>
                <c:pt idx="3">
                  <c:v>0.61</c:v>
                </c:pt>
                <c:pt idx="4">
                  <c:v>0.71</c:v>
                </c:pt>
                <c:pt idx="5">
                  <c:v>0.55</c:v>
                </c:pt>
                <c:pt idx="6">
                  <c:v>0.47</c:v>
                </c:pt>
                <c:pt idx="7">
                  <c:v>0.53</c:v>
                </c:pt>
                <c:pt idx="8">
                  <c:v>0.55</c:v>
                </c:pt>
                <c:pt idx="9">
                  <c:v>0.53</c:v>
                </c:pt>
                <c:pt idx="10">
                  <c:v>0.55</c:v>
                </c:pt>
                <c:pt idx="11">
                  <c:v>0.54</c:v>
                </c:pt>
                <c:pt idx="12">
                  <c:v>0.61</c:v>
                </c:pt>
                <c:pt idx="13">
                  <c:v>0.52</c:v>
                </c:pt>
                <c:pt idx="14">
                  <c:v>1.08</c:v>
                </c:pt>
              </c:numCache>
            </c:numRef>
          </c:val>
          <c:smooth val="0"/>
          <c:extLst xmlns:c16r2="http://schemas.microsoft.com/office/drawing/2015/06/chart">
            <c:ext xmlns:c16="http://schemas.microsoft.com/office/drawing/2014/chart" uri="{C3380CC4-5D6E-409C-BE32-E72D297353CC}">
              <c16:uniqueId val="{00000000-E4E8-4D26-A675-5116CCD3DDC1}"/>
            </c:ext>
          </c:extLst>
        </c:ser>
        <c:ser>
          <c:idx val="1"/>
          <c:order val="1"/>
          <c:tx>
            <c:strRef>
              <c:f>'linkage 比較'!$A$4</c:f>
              <c:strCache>
                <c:ptCount val="1"/>
                <c:pt idx="0">
                  <c:v>centroid</c:v>
                </c:pt>
              </c:strCache>
            </c:strRef>
          </c:tx>
          <c:spPr>
            <a:ln w="28575" cap="rnd">
              <a:solidFill>
                <a:schemeClr val="accent2"/>
              </a:solidFill>
              <a:round/>
            </a:ln>
            <a:effectLst/>
          </c:spPr>
          <c:marker>
            <c:symbol val="none"/>
          </c:marker>
          <c:val>
            <c:numRef>
              <c:f>'linkage 比較'!$B$4:$P$4</c:f>
              <c:numCache>
                <c:formatCode>General</c:formatCode>
                <c:ptCount val="15"/>
                <c:pt idx="0">
                  <c:v>0.4</c:v>
                </c:pt>
                <c:pt idx="1">
                  <c:v>0.43</c:v>
                </c:pt>
                <c:pt idx="2">
                  <c:v>0.39</c:v>
                </c:pt>
                <c:pt idx="3">
                  <c:v>0.39</c:v>
                </c:pt>
                <c:pt idx="4">
                  <c:v>0.3</c:v>
                </c:pt>
                <c:pt idx="5">
                  <c:v>0.37</c:v>
                </c:pt>
                <c:pt idx="6">
                  <c:v>0.24</c:v>
                </c:pt>
                <c:pt idx="7">
                  <c:v>0.3</c:v>
                </c:pt>
                <c:pt idx="8">
                  <c:v>0.14</c:v>
                </c:pt>
                <c:pt idx="9">
                  <c:v>0.44</c:v>
                </c:pt>
                <c:pt idx="10">
                  <c:v>0.36</c:v>
                </c:pt>
                <c:pt idx="11">
                  <c:v>0.39</c:v>
                </c:pt>
                <c:pt idx="12">
                  <c:v>0.26</c:v>
                </c:pt>
                <c:pt idx="13">
                  <c:v>0.14</c:v>
                </c:pt>
                <c:pt idx="14">
                  <c:v>0.8</c:v>
                </c:pt>
              </c:numCache>
            </c:numRef>
          </c:val>
          <c:smooth val="0"/>
          <c:extLst xmlns:c16r2="http://schemas.microsoft.com/office/drawing/2015/06/chart">
            <c:ext xmlns:c16="http://schemas.microsoft.com/office/drawing/2014/chart" uri="{C3380CC4-5D6E-409C-BE32-E72D297353CC}">
              <c16:uniqueId val="{00000001-E4E8-4D26-A675-5116CCD3DDC1}"/>
            </c:ext>
          </c:extLst>
        </c:ser>
        <c:ser>
          <c:idx val="2"/>
          <c:order val="2"/>
          <c:tx>
            <c:strRef>
              <c:f>'linkage 比較'!$A$5</c:f>
              <c:strCache>
                <c:ptCount val="1"/>
                <c:pt idx="0">
                  <c:v>complete</c:v>
                </c:pt>
              </c:strCache>
            </c:strRef>
          </c:tx>
          <c:spPr>
            <a:ln w="28575" cap="rnd">
              <a:solidFill>
                <a:schemeClr val="accent3"/>
              </a:solidFill>
              <a:round/>
            </a:ln>
            <a:effectLst/>
          </c:spPr>
          <c:marker>
            <c:symbol val="none"/>
          </c:marker>
          <c:val>
            <c:numRef>
              <c:f>'linkage 比較'!$B$5:$P$5</c:f>
              <c:numCache>
                <c:formatCode>General</c:formatCode>
                <c:ptCount val="15"/>
                <c:pt idx="0">
                  <c:v>0.48</c:v>
                </c:pt>
                <c:pt idx="1">
                  <c:v>0.48</c:v>
                </c:pt>
                <c:pt idx="2">
                  <c:v>0.37</c:v>
                </c:pt>
                <c:pt idx="3">
                  <c:v>0.53</c:v>
                </c:pt>
                <c:pt idx="4">
                  <c:v>0.55</c:v>
                </c:pt>
                <c:pt idx="5">
                  <c:v>0.32</c:v>
                </c:pt>
                <c:pt idx="6">
                  <c:v>0.37</c:v>
                </c:pt>
                <c:pt idx="7">
                  <c:v>0.34</c:v>
                </c:pt>
                <c:pt idx="8">
                  <c:v>0.35</c:v>
                </c:pt>
                <c:pt idx="9">
                  <c:v>0.43</c:v>
                </c:pt>
                <c:pt idx="10">
                  <c:v>0.47</c:v>
                </c:pt>
                <c:pt idx="11">
                  <c:v>0.36</c:v>
                </c:pt>
                <c:pt idx="12">
                  <c:v>0.41</c:v>
                </c:pt>
                <c:pt idx="13">
                  <c:v>0.51</c:v>
                </c:pt>
                <c:pt idx="14">
                  <c:v>0.9</c:v>
                </c:pt>
              </c:numCache>
            </c:numRef>
          </c:val>
          <c:smooth val="0"/>
          <c:extLst xmlns:c16r2="http://schemas.microsoft.com/office/drawing/2015/06/chart">
            <c:ext xmlns:c16="http://schemas.microsoft.com/office/drawing/2014/chart" uri="{C3380CC4-5D6E-409C-BE32-E72D297353CC}">
              <c16:uniqueId val="{00000002-E4E8-4D26-A675-5116CCD3DDC1}"/>
            </c:ext>
          </c:extLst>
        </c:ser>
        <c:ser>
          <c:idx val="3"/>
          <c:order val="3"/>
          <c:tx>
            <c:strRef>
              <c:f>'linkage 比較'!$A$6</c:f>
              <c:strCache>
                <c:ptCount val="1"/>
                <c:pt idx="0">
                  <c:v>single</c:v>
                </c:pt>
              </c:strCache>
            </c:strRef>
          </c:tx>
          <c:spPr>
            <a:ln w="28575" cap="rnd">
              <a:solidFill>
                <a:schemeClr val="accent4"/>
              </a:solidFill>
              <a:round/>
            </a:ln>
            <a:effectLst/>
          </c:spPr>
          <c:marker>
            <c:symbol val="none"/>
          </c:marker>
          <c:val>
            <c:numRef>
              <c:f>'linkage 比較'!$B$6:$P$6</c:f>
              <c:numCache>
                <c:formatCode>General</c:formatCode>
                <c:ptCount val="15"/>
                <c:pt idx="0">
                  <c:v>0.55</c:v>
                </c:pt>
                <c:pt idx="1">
                  <c:v>0.62</c:v>
                </c:pt>
                <c:pt idx="2">
                  <c:v>0.63</c:v>
                </c:pt>
                <c:pt idx="3">
                  <c:v>0.61</c:v>
                </c:pt>
                <c:pt idx="4">
                  <c:v>0.63</c:v>
                </c:pt>
                <c:pt idx="5">
                  <c:v>0.49</c:v>
                </c:pt>
                <c:pt idx="6">
                  <c:v>0.49</c:v>
                </c:pt>
                <c:pt idx="7">
                  <c:v>0.42</c:v>
                </c:pt>
                <c:pt idx="8">
                  <c:v>0.46</c:v>
                </c:pt>
                <c:pt idx="9">
                  <c:v>0.5</c:v>
                </c:pt>
                <c:pt idx="10">
                  <c:v>0.51</c:v>
                </c:pt>
                <c:pt idx="11">
                  <c:v>0.55</c:v>
                </c:pt>
                <c:pt idx="12">
                  <c:v>0.47</c:v>
                </c:pt>
                <c:pt idx="13">
                  <c:v>0.53</c:v>
                </c:pt>
                <c:pt idx="14">
                  <c:v>1.01</c:v>
                </c:pt>
              </c:numCache>
            </c:numRef>
          </c:val>
          <c:smooth val="0"/>
          <c:extLst xmlns:c16r2="http://schemas.microsoft.com/office/drawing/2015/06/chart">
            <c:ext xmlns:c16="http://schemas.microsoft.com/office/drawing/2014/chart" uri="{C3380CC4-5D6E-409C-BE32-E72D297353CC}">
              <c16:uniqueId val="{00000003-E4E8-4D26-A675-5116CCD3DDC1}"/>
            </c:ext>
          </c:extLst>
        </c:ser>
        <c:dLbls>
          <c:showLegendKey val="0"/>
          <c:showVal val="0"/>
          <c:showCatName val="0"/>
          <c:showSerName val="0"/>
          <c:showPercent val="0"/>
          <c:showBubbleSize val="0"/>
        </c:dLbls>
        <c:smooth val="0"/>
        <c:axId val="-2116667584"/>
        <c:axId val="-2116664128"/>
      </c:lineChart>
      <c:catAx>
        <c:axId val="-211666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664128"/>
        <c:crosses val="autoZero"/>
        <c:auto val="1"/>
        <c:lblAlgn val="ctr"/>
        <c:lblOffset val="100"/>
        <c:noMultiLvlLbl val="0"/>
      </c:catAx>
      <c:valAx>
        <c:axId val="-2116664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66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linkage</a:t>
            </a:r>
            <a:r>
              <a:rPr lang="zh-TW" altLang="en-US"/>
              <a:t>比較</a:t>
            </a:r>
            <a:r>
              <a:rPr lang="en-US" altLang="zh-TW"/>
              <a:t>(using dot</a:t>
            </a:r>
            <a:r>
              <a:rPr lang="en-US" altLang="zh-TW" baseline="0"/>
              <a:t> similarity)</a:t>
            </a:r>
            <a:endParaRPr lang="en-US" altLang="zh-TW"/>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'linkage 比較'!$A$9</c:f>
              <c:strCache>
                <c:ptCount val="1"/>
                <c:pt idx="0">
                  <c:v>average</c:v>
                </c:pt>
              </c:strCache>
            </c:strRef>
          </c:tx>
          <c:spPr>
            <a:ln w="28575" cap="rnd">
              <a:solidFill>
                <a:schemeClr val="accent1"/>
              </a:solidFill>
              <a:round/>
            </a:ln>
            <a:effectLst/>
          </c:spPr>
          <c:marker>
            <c:symbol val="none"/>
          </c:marker>
          <c:val>
            <c:numRef>
              <c:f>'linkage 比較'!$B$9:$P$9</c:f>
              <c:numCache>
                <c:formatCode>General</c:formatCode>
                <c:ptCount val="15"/>
                <c:pt idx="0">
                  <c:v>0.54</c:v>
                </c:pt>
                <c:pt idx="1">
                  <c:v>0.62</c:v>
                </c:pt>
                <c:pt idx="2">
                  <c:v>0.66</c:v>
                </c:pt>
                <c:pt idx="3">
                  <c:v>0.63</c:v>
                </c:pt>
                <c:pt idx="4">
                  <c:v>0.71</c:v>
                </c:pt>
                <c:pt idx="5">
                  <c:v>0.55</c:v>
                </c:pt>
                <c:pt idx="6">
                  <c:v>0.49</c:v>
                </c:pt>
                <c:pt idx="7">
                  <c:v>0.53</c:v>
                </c:pt>
                <c:pt idx="8">
                  <c:v>0.55</c:v>
                </c:pt>
                <c:pt idx="9">
                  <c:v>0.54</c:v>
                </c:pt>
                <c:pt idx="10">
                  <c:v>0.54</c:v>
                </c:pt>
                <c:pt idx="11">
                  <c:v>0.53</c:v>
                </c:pt>
                <c:pt idx="12">
                  <c:v>0.59</c:v>
                </c:pt>
                <c:pt idx="13">
                  <c:v>0.52</c:v>
                </c:pt>
                <c:pt idx="14">
                  <c:v>1.08</c:v>
                </c:pt>
              </c:numCache>
            </c:numRef>
          </c:val>
          <c:smooth val="0"/>
          <c:extLst xmlns:c16r2="http://schemas.microsoft.com/office/drawing/2015/06/chart">
            <c:ext xmlns:c16="http://schemas.microsoft.com/office/drawing/2014/chart" uri="{C3380CC4-5D6E-409C-BE32-E72D297353CC}">
              <c16:uniqueId val="{00000000-20BE-4967-8286-2F4DC878E7CC}"/>
            </c:ext>
          </c:extLst>
        </c:ser>
        <c:ser>
          <c:idx val="1"/>
          <c:order val="1"/>
          <c:tx>
            <c:strRef>
              <c:f>'linkage 比較'!$A$10</c:f>
              <c:strCache>
                <c:ptCount val="1"/>
                <c:pt idx="0">
                  <c:v>centroid</c:v>
                </c:pt>
              </c:strCache>
            </c:strRef>
          </c:tx>
          <c:spPr>
            <a:ln w="28575" cap="rnd">
              <a:solidFill>
                <a:schemeClr val="accent2"/>
              </a:solidFill>
              <a:round/>
            </a:ln>
            <a:effectLst/>
          </c:spPr>
          <c:marker>
            <c:symbol val="none"/>
          </c:marker>
          <c:val>
            <c:numRef>
              <c:f>'linkage 比較'!$B$10:$P$10</c:f>
              <c:numCache>
                <c:formatCode>General</c:formatCode>
                <c:ptCount val="15"/>
                <c:pt idx="0">
                  <c:v>0.56</c:v>
                </c:pt>
                <c:pt idx="1">
                  <c:v>0.59</c:v>
                </c:pt>
                <c:pt idx="2">
                  <c:v>0.7</c:v>
                </c:pt>
                <c:pt idx="3">
                  <c:v>0.61</c:v>
                </c:pt>
                <c:pt idx="4">
                  <c:v>0.68</c:v>
                </c:pt>
                <c:pt idx="5">
                  <c:v>0.53</c:v>
                </c:pt>
                <c:pt idx="6">
                  <c:v>0.49</c:v>
                </c:pt>
                <c:pt idx="7">
                  <c:v>0.5</c:v>
                </c:pt>
                <c:pt idx="8">
                  <c:v>0.56</c:v>
                </c:pt>
                <c:pt idx="9">
                  <c:v>0.55</c:v>
                </c:pt>
                <c:pt idx="10">
                  <c:v>0.54</c:v>
                </c:pt>
                <c:pt idx="11">
                  <c:v>0.54</c:v>
                </c:pt>
                <c:pt idx="12">
                  <c:v>0.6</c:v>
                </c:pt>
                <c:pt idx="13">
                  <c:v>0.53</c:v>
                </c:pt>
                <c:pt idx="14">
                  <c:v>1.09</c:v>
                </c:pt>
              </c:numCache>
            </c:numRef>
          </c:val>
          <c:smooth val="0"/>
          <c:extLst xmlns:c16r2="http://schemas.microsoft.com/office/drawing/2015/06/chart">
            <c:ext xmlns:c16="http://schemas.microsoft.com/office/drawing/2014/chart" uri="{C3380CC4-5D6E-409C-BE32-E72D297353CC}">
              <c16:uniqueId val="{00000001-20BE-4967-8286-2F4DC878E7CC}"/>
            </c:ext>
          </c:extLst>
        </c:ser>
        <c:ser>
          <c:idx val="2"/>
          <c:order val="2"/>
          <c:tx>
            <c:strRef>
              <c:f>'linkage 比較'!$A$11</c:f>
              <c:strCache>
                <c:ptCount val="1"/>
                <c:pt idx="0">
                  <c:v>complete</c:v>
                </c:pt>
              </c:strCache>
            </c:strRef>
          </c:tx>
          <c:spPr>
            <a:ln w="28575" cap="rnd">
              <a:solidFill>
                <a:schemeClr val="accent3"/>
              </a:solidFill>
              <a:round/>
            </a:ln>
            <a:effectLst/>
          </c:spPr>
          <c:marker>
            <c:symbol val="none"/>
          </c:marker>
          <c:val>
            <c:numRef>
              <c:f>'linkage 比較'!$B$11:$P$11</c:f>
              <c:numCache>
                <c:formatCode>General</c:formatCode>
                <c:ptCount val="15"/>
                <c:pt idx="0">
                  <c:v>0.47</c:v>
                </c:pt>
                <c:pt idx="1">
                  <c:v>0.48</c:v>
                </c:pt>
                <c:pt idx="2">
                  <c:v>0.53</c:v>
                </c:pt>
                <c:pt idx="3">
                  <c:v>0.44</c:v>
                </c:pt>
                <c:pt idx="4">
                  <c:v>0.55</c:v>
                </c:pt>
                <c:pt idx="5">
                  <c:v>0.32</c:v>
                </c:pt>
                <c:pt idx="6">
                  <c:v>0.37</c:v>
                </c:pt>
                <c:pt idx="7">
                  <c:v>0.23</c:v>
                </c:pt>
                <c:pt idx="8">
                  <c:v>0.29</c:v>
                </c:pt>
                <c:pt idx="9">
                  <c:v>0.4</c:v>
                </c:pt>
                <c:pt idx="10">
                  <c:v>0.45</c:v>
                </c:pt>
                <c:pt idx="11">
                  <c:v>0.38</c:v>
                </c:pt>
                <c:pt idx="12">
                  <c:v>0.42</c:v>
                </c:pt>
                <c:pt idx="13">
                  <c:v>0.51</c:v>
                </c:pt>
                <c:pt idx="14">
                  <c:v>0.85</c:v>
                </c:pt>
              </c:numCache>
            </c:numRef>
          </c:val>
          <c:smooth val="0"/>
          <c:extLst xmlns:c16r2="http://schemas.microsoft.com/office/drawing/2015/06/chart">
            <c:ext xmlns:c16="http://schemas.microsoft.com/office/drawing/2014/chart" uri="{C3380CC4-5D6E-409C-BE32-E72D297353CC}">
              <c16:uniqueId val="{00000002-20BE-4967-8286-2F4DC878E7CC}"/>
            </c:ext>
          </c:extLst>
        </c:ser>
        <c:ser>
          <c:idx val="3"/>
          <c:order val="3"/>
          <c:tx>
            <c:strRef>
              <c:f>'linkage 比較'!$A$12</c:f>
              <c:strCache>
                <c:ptCount val="1"/>
                <c:pt idx="0">
                  <c:v>single</c:v>
                </c:pt>
              </c:strCache>
            </c:strRef>
          </c:tx>
          <c:spPr>
            <a:ln w="28575" cap="rnd">
              <a:solidFill>
                <a:schemeClr val="accent4"/>
              </a:solidFill>
              <a:round/>
            </a:ln>
            <a:effectLst/>
          </c:spPr>
          <c:marker>
            <c:symbol val="none"/>
          </c:marker>
          <c:val>
            <c:numRef>
              <c:f>'linkage 比較'!$B$12:$P$12</c:f>
              <c:numCache>
                <c:formatCode>General</c:formatCode>
                <c:ptCount val="15"/>
                <c:pt idx="0">
                  <c:v>0.52</c:v>
                </c:pt>
                <c:pt idx="1">
                  <c:v>0.6</c:v>
                </c:pt>
                <c:pt idx="2">
                  <c:v>0.67</c:v>
                </c:pt>
                <c:pt idx="3">
                  <c:v>0.56</c:v>
                </c:pt>
                <c:pt idx="4">
                  <c:v>0.63</c:v>
                </c:pt>
                <c:pt idx="5">
                  <c:v>0.47</c:v>
                </c:pt>
                <c:pt idx="6">
                  <c:v>0.52</c:v>
                </c:pt>
                <c:pt idx="7">
                  <c:v>0.51</c:v>
                </c:pt>
                <c:pt idx="8">
                  <c:v>0.46</c:v>
                </c:pt>
                <c:pt idx="9">
                  <c:v>0.53</c:v>
                </c:pt>
                <c:pt idx="10">
                  <c:v>0.51</c:v>
                </c:pt>
                <c:pt idx="11">
                  <c:v>0.51</c:v>
                </c:pt>
                <c:pt idx="12">
                  <c:v>0.54</c:v>
                </c:pt>
                <c:pt idx="13">
                  <c:v>0.55</c:v>
                </c:pt>
                <c:pt idx="14">
                  <c:v>1.04</c:v>
                </c:pt>
              </c:numCache>
            </c:numRef>
          </c:val>
          <c:smooth val="0"/>
          <c:extLst xmlns:c16r2="http://schemas.microsoft.com/office/drawing/2015/06/chart">
            <c:ext xmlns:c16="http://schemas.microsoft.com/office/drawing/2014/chart" uri="{C3380CC4-5D6E-409C-BE32-E72D297353CC}">
              <c16:uniqueId val="{00000003-20BE-4967-8286-2F4DC878E7CC}"/>
            </c:ext>
          </c:extLst>
        </c:ser>
        <c:dLbls>
          <c:showLegendKey val="0"/>
          <c:showVal val="0"/>
          <c:showCatName val="0"/>
          <c:showSerName val="0"/>
          <c:showPercent val="0"/>
          <c:showBubbleSize val="0"/>
        </c:dLbls>
        <c:smooth val="0"/>
        <c:axId val="-2116596368"/>
        <c:axId val="-2116592912"/>
      </c:lineChart>
      <c:catAx>
        <c:axId val="-2116596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592912"/>
        <c:crosses val="autoZero"/>
        <c:auto val="1"/>
        <c:lblAlgn val="ctr"/>
        <c:lblOffset val="100"/>
        <c:noMultiLvlLbl val="0"/>
      </c:catAx>
      <c:valAx>
        <c:axId val="-2116592912"/>
        <c:scaling>
          <c:orientation val="minMax"/>
          <c:max val="1.1"/>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59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Dot Similarity</a:t>
            </a:r>
            <a:r>
              <a:rPr lang="zh-TW" altLang="en-US"/>
              <a:t>分群效果比較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similarity比較!$B$1</c:f>
              <c:strCache>
                <c:ptCount val="1"/>
                <c:pt idx="0">
                  <c:v>average linkage with cosine similarity</c:v>
                </c:pt>
              </c:strCache>
            </c:strRef>
          </c:tx>
          <c:spPr>
            <a:solidFill>
              <a:schemeClr val="accent1"/>
            </a:solidFill>
            <a:ln>
              <a:noFill/>
            </a:ln>
            <a:effectLst/>
          </c:spPr>
          <c:invertIfNegative val="0"/>
          <c:val>
            <c:numRef>
              <c:f>similarity比較!$B$2:$B$20</c:f>
              <c:numCache>
                <c:formatCode>General</c:formatCode>
                <c:ptCount val="10"/>
                <c:pt idx="0">
                  <c:v>0.68</c:v>
                </c:pt>
                <c:pt idx="1">
                  <c:v>0.57</c:v>
                </c:pt>
                <c:pt idx="2">
                  <c:v>0.72</c:v>
                </c:pt>
                <c:pt idx="3">
                  <c:v>0.69</c:v>
                </c:pt>
                <c:pt idx="4">
                  <c:v>0.78</c:v>
                </c:pt>
                <c:pt idx="5">
                  <c:v>0.58</c:v>
                </c:pt>
                <c:pt idx="6">
                  <c:v>0.62</c:v>
                </c:pt>
                <c:pt idx="7">
                  <c:v>0.76</c:v>
                </c:pt>
                <c:pt idx="8">
                  <c:v>0.83</c:v>
                </c:pt>
                <c:pt idx="9">
                  <c:v>0.51</c:v>
                </c:pt>
              </c:numCache>
            </c:numRef>
          </c:val>
          <c:extLst xmlns:c16r2="http://schemas.microsoft.com/office/drawing/2015/06/chart">
            <c:ext xmlns:c16="http://schemas.microsoft.com/office/drawing/2014/chart" uri="{C3380CC4-5D6E-409C-BE32-E72D297353CC}">
              <c16:uniqueId val="{00000000-3095-49E1-8BA3-E8C74B26C70B}"/>
            </c:ext>
          </c:extLst>
        </c:ser>
        <c:ser>
          <c:idx val="1"/>
          <c:order val="1"/>
          <c:tx>
            <c:strRef>
              <c:f>similarity比較!$C$1</c:f>
              <c:strCache>
                <c:ptCount val="1"/>
                <c:pt idx="0">
                  <c:v>average linkage with dot similarity</c:v>
                </c:pt>
              </c:strCache>
            </c:strRef>
          </c:tx>
          <c:spPr>
            <a:solidFill>
              <a:schemeClr val="accent2"/>
            </a:solidFill>
            <a:ln>
              <a:noFill/>
            </a:ln>
            <a:effectLst/>
          </c:spPr>
          <c:invertIfNegative val="0"/>
          <c:val>
            <c:numRef>
              <c:f>similarity比較!$C$2:$C$20</c:f>
              <c:numCache>
                <c:formatCode>General</c:formatCode>
                <c:ptCount val="10"/>
                <c:pt idx="0">
                  <c:v>0.76</c:v>
                </c:pt>
                <c:pt idx="1">
                  <c:v>0.63</c:v>
                </c:pt>
                <c:pt idx="2">
                  <c:v>0.74</c:v>
                </c:pt>
                <c:pt idx="3">
                  <c:v>0.7</c:v>
                </c:pt>
                <c:pt idx="4">
                  <c:v>0.8</c:v>
                </c:pt>
                <c:pt idx="5">
                  <c:v>0.7</c:v>
                </c:pt>
                <c:pt idx="6">
                  <c:v>0.72</c:v>
                </c:pt>
                <c:pt idx="7">
                  <c:v>0.86</c:v>
                </c:pt>
                <c:pt idx="8">
                  <c:v>0.85</c:v>
                </c:pt>
                <c:pt idx="9">
                  <c:v>0.5</c:v>
                </c:pt>
              </c:numCache>
            </c:numRef>
          </c:val>
          <c:extLst xmlns:c16r2="http://schemas.microsoft.com/office/drawing/2015/06/chart">
            <c:ext xmlns:c16="http://schemas.microsoft.com/office/drawing/2014/chart" uri="{C3380CC4-5D6E-409C-BE32-E72D297353CC}">
              <c16:uniqueId val="{00000001-3095-49E1-8BA3-E8C74B26C70B}"/>
            </c:ext>
          </c:extLst>
        </c:ser>
        <c:ser>
          <c:idx val="2"/>
          <c:order val="2"/>
          <c:tx>
            <c:strRef>
              <c:f>similarity比較!$D$1</c:f>
              <c:strCache>
                <c:ptCount val="1"/>
                <c:pt idx="0">
                  <c:v>centroid linkage with cosine similarity</c:v>
                </c:pt>
              </c:strCache>
            </c:strRef>
          </c:tx>
          <c:spPr>
            <a:solidFill>
              <a:schemeClr val="accent3"/>
            </a:solidFill>
            <a:ln>
              <a:noFill/>
            </a:ln>
            <a:effectLst/>
          </c:spPr>
          <c:invertIfNegative val="0"/>
          <c:val>
            <c:numRef>
              <c:f>similarity比較!$D$2:$D$20</c:f>
              <c:numCache>
                <c:formatCode>General</c:formatCode>
                <c:ptCount val="10"/>
                <c:pt idx="0">
                  <c:v>0.64</c:v>
                </c:pt>
                <c:pt idx="1">
                  <c:v>0.49</c:v>
                </c:pt>
                <c:pt idx="2">
                  <c:v>0.33</c:v>
                </c:pt>
                <c:pt idx="3">
                  <c:v>0.31</c:v>
                </c:pt>
                <c:pt idx="4">
                  <c:v>0.33</c:v>
                </c:pt>
                <c:pt idx="5">
                  <c:v>0.26</c:v>
                </c:pt>
                <c:pt idx="6">
                  <c:v>0.28</c:v>
                </c:pt>
                <c:pt idx="7">
                  <c:v>0.35</c:v>
                </c:pt>
                <c:pt idx="8">
                  <c:v>0.37</c:v>
                </c:pt>
                <c:pt idx="9">
                  <c:v>0.41</c:v>
                </c:pt>
              </c:numCache>
            </c:numRef>
          </c:val>
          <c:extLst xmlns:c16r2="http://schemas.microsoft.com/office/drawing/2015/06/chart">
            <c:ext xmlns:c16="http://schemas.microsoft.com/office/drawing/2014/chart" uri="{C3380CC4-5D6E-409C-BE32-E72D297353CC}">
              <c16:uniqueId val="{00000002-3095-49E1-8BA3-E8C74B26C70B}"/>
            </c:ext>
          </c:extLst>
        </c:ser>
        <c:ser>
          <c:idx val="3"/>
          <c:order val="3"/>
          <c:tx>
            <c:strRef>
              <c:f>similarity比較!$E$1</c:f>
              <c:strCache>
                <c:ptCount val="1"/>
                <c:pt idx="0">
                  <c:v>centroid linkage with dot similarity</c:v>
                </c:pt>
              </c:strCache>
            </c:strRef>
          </c:tx>
          <c:spPr>
            <a:solidFill>
              <a:schemeClr val="accent4"/>
            </a:solidFill>
            <a:ln>
              <a:noFill/>
            </a:ln>
            <a:effectLst/>
          </c:spPr>
          <c:invertIfNegative val="0"/>
          <c:val>
            <c:numRef>
              <c:f>similarity比較!$E$2:$E$20</c:f>
              <c:numCache>
                <c:formatCode>General</c:formatCode>
                <c:ptCount val="10"/>
                <c:pt idx="0">
                  <c:v>0.69</c:v>
                </c:pt>
                <c:pt idx="1">
                  <c:v>0.52</c:v>
                </c:pt>
                <c:pt idx="2">
                  <c:v>0.77</c:v>
                </c:pt>
                <c:pt idx="3">
                  <c:v>0.77</c:v>
                </c:pt>
                <c:pt idx="4">
                  <c:v>0.78</c:v>
                </c:pt>
                <c:pt idx="5">
                  <c:v>0.64</c:v>
                </c:pt>
                <c:pt idx="6">
                  <c:v>0.7</c:v>
                </c:pt>
                <c:pt idx="7">
                  <c:v>0.8</c:v>
                </c:pt>
                <c:pt idx="8">
                  <c:v>0.9</c:v>
                </c:pt>
                <c:pt idx="9">
                  <c:v>0.55</c:v>
                </c:pt>
              </c:numCache>
            </c:numRef>
          </c:val>
          <c:extLst xmlns:c16r2="http://schemas.microsoft.com/office/drawing/2015/06/chart">
            <c:ext xmlns:c16="http://schemas.microsoft.com/office/drawing/2014/chart" uri="{C3380CC4-5D6E-409C-BE32-E72D297353CC}">
              <c16:uniqueId val="{00000003-3095-49E1-8BA3-E8C74B26C70B}"/>
            </c:ext>
          </c:extLst>
        </c:ser>
        <c:dLbls>
          <c:showLegendKey val="0"/>
          <c:showVal val="0"/>
          <c:showCatName val="0"/>
          <c:showSerName val="0"/>
          <c:showPercent val="0"/>
          <c:showBubbleSize val="0"/>
        </c:dLbls>
        <c:gapWidth val="219"/>
        <c:axId val="-2116515440"/>
        <c:axId val="-2116511984"/>
      </c:barChart>
      <c:catAx>
        <c:axId val="-211651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511984"/>
        <c:crosses val="autoZero"/>
        <c:auto val="1"/>
        <c:lblAlgn val="ctr"/>
        <c:lblOffset val="100"/>
        <c:noMultiLvlLbl val="0"/>
      </c:catAx>
      <c:valAx>
        <c:axId val="-2116511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515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Dot Similarity</a:t>
            </a:r>
            <a:r>
              <a:rPr lang="zh-TW" altLang="en-US"/>
              <a:t>分群效率比較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similarity比較!$F$1</c:f>
              <c:strCache>
                <c:ptCount val="1"/>
                <c:pt idx="0">
                  <c:v>average linkage with cosine similarity</c:v>
                </c:pt>
              </c:strCache>
            </c:strRef>
          </c:tx>
          <c:spPr>
            <a:ln w="28575" cap="rnd">
              <a:solidFill>
                <a:schemeClr val="accent1"/>
              </a:solidFill>
              <a:round/>
            </a:ln>
            <a:effectLst/>
          </c:spPr>
          <c:marker>
            <c:symbol val="none"/>
          </c:marker>
          <c:val>
            <c:numRef>
              <c:f>similarity比較!$F$2:$F$20</c:f>
              <c:numCache>
                <c:formatCode>General</c:formatCode>
                <c:ptCount val="10"/>
                <c:pt idx="0">
                  <c:v>337.21</c:v>
                </c:pt>
                <c:pt idx="1">
                  <c:v>421.74</c:v>
                </c:pt>
                <c:pt idx="2">
                  <c:v>362.88</c:v>
                </c:pt>
                <c:pt idx="3">
                  <c:v>238.28</c:v>
                </c:pt>
                <c:pt idx="4">
                  <c:v>332.46</c:v>
                </c:pt>
                <c:pt idx="5">
                  <c:v>290.35</c:v>
                </c:pt>
                <c:pt idx="6">
                  <c:v>486.07</c:v>
                </c:pt>
                <c:pt idx="7">
                  <c:v>329.11</c:v>
                </c:pt>
                <c:pt idx="8">
                  <c:v>391.85</c:v>
                </c:pt>
                <c:pt idx="9">
                  <c:v>371.81</c:v>
                </c:pt>
              </c:numCache>
            </c:numRef>
          </c:val>
          <c:smooth val="0"/>
          <c:extLst xmlns:c16r2="http://schemas.microsoft.com/office/drawing/2015/06/chart">
            <c:ext xmlns:c16="http://schemas.microsoft.com/office/drawing/2014/chart" uri="{C3380CC4-5D6E-409C-BE32-E72D297353CC}">
              <c16:uniqueId val="{00000000-7A18-4A74-9270-5F75F53782FD}"/>
            </c:ext>
          </c:extLst>
        </c:ser>
        <c:ser>
          <c:idx val="1"/>
          <c:order val="1"/>
          <c:tx>
            <c:strRef>
              <c:f>similarity比較!$G$1</c:f>
              <c:strCache>
                <c:ptCount val="1"/>
                <c:pt idx="0">
                  <c:v>average linkage with dot similarity</c:v>
                </c:pt>
              </c:strCache>
            </c:strRef>
          </c:tx>
          <c:spPr>
            <a:ln w="28575" cap="rnd">
              <a:solidFill>
                <a:schemeClr val="accent2"/>
              </a:solidFill>
              <a:round/>
            </a:ln>
            <a:effectLst/>
          </c:spPr>
          <c:marker>
            <c:symbol val="none"/>
          </c:marker>
          <c:val>
            <c:numRef>
              <c:f>similarity比較!$G$2:$G$20</c:f>
              <c:numCache>
                <c:formatCode>General</c:formatCode>
                <c:ptCount val="10"/>
                <c:pt idx="0">
                  <c:v>101.23</c:v>
                </c:pt>
                <c:pt idx="1">
                  <c:v>121.71</c:v>
                </c:pt>
                <c:pt idx="2">
                  <c:v>156.24</c:v>
                </c:pt>
                <c:pt idx="3">
                  <c:v>112.58</c:v>
                </c:pt>
                <c:pt idx="4">
                  <c:v>108.06</c:v>
                </c:pt>
                <c:pt idx="5">
                  <c:v>105.96</c:v>
                </c:pt>
                <c:pt idx="6">
                  <c:v>113.62</c:v>
                </c:pt>
                <c:pt idx="7">
                  <c:v>105.42</c:v>
                </c:pt>
                <c:pt idx="8">
                  <c:v>131.28</c:v>
                </c:pt>
                <c:pt idx="9">
                  <c:v>99.93</c:v>
                </c:pt>
              </c:numCache>
            </c:numRef>
          </c:val>
          <c:smooth val="0"/>
          <c:extLst xmlns:c16r2="http://schemas.microsoft.com/office/drawing/2015/06/chart">
            <c:ext xmlns:c16="http://schemas.microsoft.com/office/drawing/2014/chart" uri="{C3380CC4-5D6E-409C-BE32-E72D297353CC}">
              <c16:uniqueId val="{00000001-7A18-4A74-9270-5F75F53782FD}"/>
            </c:ext>
          </c:extLst>
        </c:ser>
        <c:ser>
          <c:idx val="2"/>
          <c:order val="2"/>
          <c:tx>
            <c:strRef>
              <c:f>similarity比較!$H$1</c:f>
              <c:strCache>
                <c:ptCount val="1"/>
                <c:pt idx="0">
                  <c:v>centroid linkage with cosine similarity</c:v>
                </c:pt>
              </c:strCache>
            </c:strRef>
          </c:tx>
          <c:spPr>
            <a:ln w="28575" cap="rnd">
              <a:solidFill>
                <a:schemeClr val="accent3"/>
              </a:solidFill>
              <a:round/>
            </a:ln>
            <a:effectLst/>
          </c:spPr>
          <c:marker>
            <c:symbol val="none"/>
          </c:marker>
          <c:val>
            <c:numRef>
              <c:f>similarity比較!$H$2:$H$20</c:f>
              <c:numCache>
                <c:formatCode>General</c:formatCode>
                <c:ptCount val="10"/>
                <c:pt idx="0">
                  <c:v>72.53</c:v>
                </c:pt>
                <c:pt idx="1">
                  <c:v>143.25</c:v>
                </c:pt>
                <c:pt idx="2">
                  <c:v>297.19</c:v>
                </c:pt>
                <c:pt idx="3">
                  <c:v>156.19</c:v>
                </c:pt>
                <c:pt idx="4">
                  <c:v>241.28</c:v>
                </c:pt>
                <c:pt idx="5">
                  <c:v>161.67</c:v>
                </c:pt>
                <c:pt idx="6">
                  <c:v>142.42</c:v>
                </c:pt>
                <c:pt idx="7">
                  <c:v>155.25</c:v>
                </c:pt>
                <c:pt idx="8">
                  <c:v>191.76</c:v>
                </c:pt>
                <c:pt idx="9">
                  <c:v>148.84</c:v>
                </c:pt>
              </c:numCache>
            </c:numRef>
          </c:val>
          <c:smooth val="0"/>
          <c:extLst xmlns:c16r2="http://schemas.microsoft.com/office/drawing/2015/06/chart">
            <c:ext xmlns:c16="http://schemas.microsoft.com/office/drawing/2014/chart" uri="{C3380CC4-5D6E-409C-BE32-E72D297353CC}">
              <c16:uniqueId val="{00000002-7A18-4A74-9270-5F75F53782FD}"/>
            </c:ext>
          </c:extLst>
        </c:ser>
        <c:ser>
          <c:idx val="3"/>
          <c:order val="3"/>
          <c:tx>
            <c:strRef>
              <c:f>similarity比較!$I$1</c:f>
              <c:strCache>
                <c:ptCount val="1"/>
                <c:pt idx="0">
                  <c:v>centroid linkage with dot similarity</c:v>
                </c:pt>
              </c:strCache>
            </c:strRef>
          </c:tx>
          <c:spPr>
            <a:ln w="28575" cap="rnd">
              <a:solidFill>
                <a:schemeClr val="accent4"/>
              </a:solidFill>
              <a:round/>
            </a:ln>
            <a:effectLst/>
          </c:spPr>
          <c:marker>
            <c:symbol val="none"/>
          </c:marker>
          <c:val>
            <c:numRef>
              <c:f>similarity比較!$I$2:$I$20</c:f>
              <c:numCache>
                <c:formatCode>General</c:formatCode>
                <c:ptCount val="10"/>
                <c:pt idx="0">
                  <c:v>11.69</c:v>
                </c:pt>
                <c:pt idx="1">
                  <c:v>14.63</c:v>
                </c:pt>
                <c:pt idx="2">
                  <c:v>21.25</c:v>
                </c:pt>
                <c:pt idx="3">
                  <c:v>16.57999999999999</c:v>
                </c:pt>
                <c:pt idx="4">
                  <c:v>16.52</c:v>
                </c:pt>
                <c:pt idx="5">
                  <c:v>17.21</c:v>
                </c:pt>
                <c:pt idx="6">
                  <c:v>15.44</c:v>
                </c:pt>
                <c:pt idx="7">
                  <c:v>18.32999999999999</c:v>
                </c:pt>
                <c:pt idx="8">
                  <c:v>21.28</c:v>
                </c:pt>
                <c:pt idx="9">
                  <c:v>14.16</c:v>
                </c:pt>
              </c:numCache>
            </c:numRef>
          </c:val>
          <c:smooth val="0"/>
          <c:extLst xmlns:c16r2="http://schemas.microsoft.com/office/drawing/2015/06/chart">
            <c:ext xmlns:c16="http://schemas.microsoft.com/office/drawing/2014/chart" uri="{C3380CC4-5D6E-409C-BE32-E72D297353CC}">
              <c16:uniqueId val="{00000003-7A18-4A74-9270-5F75F53782FD}"/>
            </c:ext>
          </c:extLst>
        </c:ser>
        <c:dLbls>
          <c:showLegendKey val="0"/>
          <c:showVal val="0"/>
          <c:showCatName val="0"/>
          <c:showSerName val="0"/>
          <c:showPercent val="0"/>
          <c:showBubbleSize val="0"/>
        </c:dLbls>
        <c:smooth val="0"/>
        <c:axId val="-2117183584"/>
        <c:axId val="-2117180128"/>
      </c:lineChart>
      <c:catAx>
        <c:axId val="-211718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180128"/>
        <c:crosses val="autoZero"/>
        <c:auto val="1"/>
        <c:lblAlgn val="ctr"/>
        <c:lblOffset val="100"/>
        <c:noMultiLvlLbl val="0"/>
      </c:catAx>
      <c:valAx>
        <c:axId val="-2117180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time(seconds)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18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Feature </a:t>
            </a:r>
            <a:r>
              <a:rPr lang="en-US" altLang="zh-TW" baseline="0"/>
              <a:t>Extraction </a:t>
            </a:r>
            <a:r>
              <a:rPr lang="zh-TW" altLang="en-US" baseline="0"/>
              <a:t>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extraction比較!$B$1</c:f>
              <c:strCache>
                <c:ptCount val="1"/>
                <c:pt idx="0">
                  <c:v>lda</c:v>
                </c:pt>
              </c:strCache>
            </c:strRef>
          </c:tx>
          <c:spPr>
            <a:ln w="28575" cap="rnd">
              <a:solidFill>
                <a:schemeClr val="accent1"/>
              </a:solidFill>
              <a:round/>
            </a:ln>
            <a:effectLst/>
          </c:spPr>
          <c:marker>
            <c:symbol val="none"/>
          </c:marker>
          <c:cat>
            <c:numRef>
              <c:f>extraction比較!$A$2:$A$7</c:f>
              <c:numCache>
                <c:formatCode>General</c:formatCode>
                <c:ptCount val="6"/>
                <c:pt idx="0">
                  <c:v>5.0</c:v>
                </c:pt>
                <c:pt idx="1">
                  <c:v>10.0</c:v>
                </c:pt>
                <c:pt idx="2">
                  <c:v>15.0</c:v>
                </c:pt>
                <c:pt idx="3">
                  <c:v>20.0</c:v>
                </c:pt>
                <c:pt idx="4">
                  <c:v>25.0</c:v>
                </c:pt>
                <c:pt idx="5">
                  <c:v>30.0</c:v>
                </c:pt>
              </c:numCache>
            </c:numRef>
          </c:cat>
          <c:val>
            <c:numRef>
              <c:f>extraction比較!$B$2:$B$7</c:f>
              <c:numCache>
                <c:formatCode>General</c:formatCode>
                <c:ptCount val="6"/>
                <c:pt idx="0">
                  <c:v>0.52</c:v>
                </c:pt>
                <c:pt idx="1">
                  <c:v>0.52</c:v>
                </c:pt>
                <c:pt idx="2">
                  <c:v>0.47</c:v>
                </c:pt>
                <c:pt idx="3">
                  <c:v>0.49</c:v>
                </c:pt>
                <c:pt idx="4">
                  <c:v>0.45</c:v>
                </c:pt>
                <c:pt idx="5">
                  <c:v>0.44</c:v>
                </c:pt>
              </c:numCache>
            </c:numRef>
          </c:val>
          <c:smooth val="0"/>
          <c:extLst xmlns:c16r2="http://schemas.microsoft.com/office/drawing/2015/06/chart">
            <c:ext xmlns:c16="http://schemas.microsoft.com/office/drawing/2014/chart" uri="{C3380CC4-5D6E-409C-BE32-E72D297353CC}">
              <c16:uniqueId val="{00000000-B80B-4A30-BBAE-DE9D6227C158}"/>
            </c:ext>
          </c:extLst>
        </c:ser>
        <c:ser>
          <c:idx val="1"/>
          <c:order val="1"/>
          <c:tx>
            <c:strRef>
              <c:f>extraction比較!$C$1</c:f>
              <c:strCache>
                <c:ptCount val="1"/>
                <c:pt idx="0">
                  <c:v>lda with weight</c:v>
                </c:pt>
              </c:strCache>
            </c:strRef>
          </c:tx>
          <c:spPr>
            <a:ln w="28575" cap="rnd">
              <a:solidFill>
                <a:schemeClr val="accent2"/>
              </a:solidFill>
              <a:round/>
            </a:ln>
            <a:effectLst/>
          </c:spPr>
          <c:marker>
            <c:symbol val="none"/>
          </c:marker>
          <c:cat>
            <c:numRef>
              <c:f>extraction比較!$A$2:$A$7</c:f>
              <c:numCache>
                <c:formatCode>General</c:formatCode>
                <c:ptCount val="6"/>
                <c:pt idx="0">
                  <c:v>5.0</c:v>
                </c:pt>
                <c:pt idx="1">
                  <c:v>10.0</c:v>
                </c:pt>
                <c:pt idx="2">
                  <c:v>15.0</c:v>
                </c:pt>
                <c:pt idx="3">
                  <c:v>20.0</c:v>
                </c:pt>
                <c:pt idx="4">
                  <c:v>25.0</c:v>
                </c:pt>
                <c:pt idx="5">
                  <c:v>30.0</c:v>
                </c:pt>
              </c:numCache>
            </c:numRef>
          </c:cat>
          <c:val>
            <c:numRef>
              <c:f>extraction比較!$C$2:$C$7</c:f>
              <c:numCache>
                <c:formatCode>General</c:formatCode>
                <c:ptCount val="6"/>
                <c:pt idx="0">
                  <c:v>0.54</c:v>
                </c:pt>
                <c:pt idx="1">
                  <c:v>0.58</c:v>
                </c:pt>
                <c:pt idx="2">
                  <c:v>0.55</c:v>
                </c:pt>
                <c:pt idx="3">
                  <c:v>0.62</c:v>
                </c:pt>
                <c:pt idx="4">
                  <c:v>0.51</c:v>
                </c:pt>
                <c:pt idx="5">
                  <c:v>0.47</c:v>
                </c:pt>
              </c:numCache>
            </c:numRef>
          </c:val>
          <c:smooth val="0"/>
          <c:extLst xmlns:c16r2="http://schemas.microsoft.com/office/drawing/2015/06/chart">
            <c:ext xmlns:c16="http://schemas.microsoft.com/office/drawing/2014/chart" uri="{C3380CC4-5D6E-409C-BE32-E72D297353CC}">
              <c16:uniqueId val="{00000001-B80B-4A30-BBAE-DE9D6227C158}"/>
            </c:ext>
          </c:extLst>
        </c:ser>
        <c:ser>
          <c:idx val="2"/>
          <c:order val="2"/>
          <c:tx>
            <c:strRef>
              <c:f>extraction比較!$D$1</c:f>
              <c:strCache>
                <c:ptCount val="1"/>
                <c:pt idx="0">
                  <c:v>tf-idf</c:v>
                </c:pt>
              </c:strCache>
            </c:strRef>
          </c:tx>
          <c:spPr>
            <a:ln w="28575" cap="rnd">
              <a:solidFill>
                <a:schemeClr val="accent3"/>
              </a:solidFill>
              <a:round/>
            </a:ln>
            <a:effectLst/>
          </c:spPr>
          <c:marker>
            <c:symbol val="none"/>
          </c:marker>
          <c:cat>
            <c:numRef>
              <c:f>extraction比較!$A$2:$A$7</c:f>
              <c:numCache>
                <c:formatCode>General</c:formatCode>
                <c:ptCount val="6"/>
                <c:pt idx="0">
                  <c:v>5.0</c:v>
                </c:pt>
                <c:pt idx="1">
                  <c:v>10.0</c:v>
                </c:pt>
                <c:pt idx="2">
                  <c:v>15.0</c:v>
                </c:pt>
                <c:pt idx="3">
                  <c:v>20.0</c:v>
                </c:pt>
                <c:pt idx="4">
                  <c:v>25.0</c:v>
                </c:pt>
                <c:pt idx="5">
                  <c:v>30.0</c:v>
                </c:pt>
              </c:numCache>
            </c:numRef>
          </c:cat>
          <c:val>
            <c:numRef>
              <c:f>extraction比較!$D$2:$D$7</c:f>
              <c:numCache>
                <c:formatCode>General</c:formatCode>
                <c:ptCount val="6"/>
                <c:pt idx="0">
                  <c:v>0.52</c:v>
                </c:pt>
                <c:pt idx="1">
                  <c:v>0.55</c:v>
                </c:pt>
                <c:pt idx="2">
                  <c:v>0.6</c:v>
                </c:pt>
                <c:pt idx="3">
                  <c:v>0.53</c:v>
                </c:pt>
                <c:pt idx="4">
                  <c:v>0.59</c:v>
                </c:pt>
                <c:pt idx="5">
                  <c:v>0.45</c:v>
                </c:pt>
              </c:numCache>
            </c:numRef>
          </c:val>
          <c:smooth val="0"/>
          <c:extLst xmlns:c16r2="http://schemas.microsoft.com/office/drawing/2015/06/chart">
            <c:ext xmlns:c16="http://schemas.microsoft.com/office/drawing/2014/chart" uri="{C3380CC4-5D6E-409C-BE32-E72D297353CC}">
              <c16:uniqueId val="{00000002-B80B-4A30-BBAE-DE9D6227C158}"/>
            </c:ext>
          </c:extLst>
        </c:ser>
        <c:ser>
          <c:idx val="3"/>
          <c:order val="3"/>
          <c:tx>
            <c:strRef>
              <c:f>extraction比較!$E$1</c:f>
              <c:strCache>
                <c:ptCount val="1"/>
                <c:pt idx="0">
                  <c:v>tf-idf with weight</c:v>
                </c:pt>
              </c:strCache>
            </c:strRef>
          </c:tx>
          <c:spPr>
            <a:ln w="28575" cap="rnd">
              <a:solidFill>
                <a:schemeClr val="accent4"/>
              </a:solidFill>
              <a:round/>
            </a:ln>
            <a:effectLst/>
          </c:spPr>
          <c:marker>
            <c:symbol val="none"/>
          </c:marker>
          <c:cat>
            <c:numRef>
              <c:f>extraction比較!$A$2:$A$7</c:f>
              <c:numCache>
                <c:formatCode>General</c:formatCode>
                <c:ptCount val="6"/>
                <c:pt idx="0">
                  <c:v>5.0</c:v>
                </c:pt>
                <c:pt idx="1">
                  <c:v>10.0</c:v>
                </c:pt>
                <c:pt idx="2">
                  <c:v>15.0</c:v>
                </c:pt>
                <c:pt idx="3">
                  <c:v>20.0</c:v>
                </c:pt>
                <c:pt idx="4">
                  <c:v>25.0</c:v>
                </c:pt>
                <c:pt idx="5">
                  <c:v>30.0</c:v>
                </c:pt>
              </c:numCache>
            </c:numRef>
          </c:cat>
          <c:val>
            <c:numRef>
              <c:f>extraction比較!$E$2:$E$7</c:f>
              <c:numCache>
                <c:formatCode>General</c:formatCode>
                <c:ptCount val="6"/>
                <c:pt idx="0">
                  <c:v>0.57</c:v>
                </c:pt>
                <c:pt idx="1">
                  <c:v>0.65</c:v>
                </c:pt>
                <c:pt idx="2">
                  <c:v>0.67</c:v>
                </c:pt>
                <c:pt idx="3">
                  <c:v>0.64</c:v>
                </c:pt>
                <c:pt idx="4">
                  <c:v>0.65</c:v>
                </c:pt>
                <c:pt idx="5">
                  <c:v>0.61</c:v>
                </c:pt>
              </c:numCache>
            </c:numRef>
          </c:val>
          <c:smooth val="0"/>
          <c:extLst xmlns:c16r2="http://schemas.microsoft.com/office/drawing/2015/06/chart">
            <c:ext xmlns:c16="http://schemas.microsoft.com/office/drawing/2014/chart" uri="{C3380CC4-5D6E-409C-BE32-E72D297353CC}">
              <c16:uniqueId val="{00000003-B80B-4A30-BBAE-DE9D6227C158}"/>
            </c:ext>
          </c:extLst>
        </c:ser>
        <c:dLbls>
          <c:showLegendKey val="0"/>
          <c:showVal val="0"/>
          <c:showCatName val="0"/>
          <c:showSerName val="0"/>
          <c:showPercent val="0"/>
          <c:showBubbleSize val="0"/>
        </c:dLbls>
        <c:smooth val="0"/>
        <c:axId val="-2117986480"/>
        <c:axId val="-2117992992"/>
      </c:lineChart>
      <c:catAx>
        <c:axId val="-2117986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K</a:t>
                </a:r>
                <a:r>
                  <a:rPr lang="zh-TW" altLang="en-US"/>
                  <a:t>值</a:t>
                </a:r>
                <a:r>
                  <a:rPr lang="en-US" altLang="zh-TW"/>
                  <a:t>(</a:t>
                </a:r>
                <a:r>
                  <a:rPr lang="zh-TW" altLang="en-US"/>
                  <a:t>關鍵字數量</a:t>
                </a:r>
                <a:r>
                  <a:rPr lang="en-US" altLang="zh-TW"/>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992992"/>
        <c:crosses val="autoZero"/>
        <c:auto val="1"/>
        <c:lblAlgn val="ctr"/>
        <c:lblOffset val="100"/>
        <c:noMultiLvlLbl val="0"/>
      </c:catAx>
      <c:valAx>
        <c:axId val="-2117992992"/>
        <c:scaling>
          <c:orientation val="minMax"/>
          <c:min val="0.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7986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20160624(data set 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3"/>
          <c:order val="3"/>
          <c:tx>
            <c:strRef>
              <c:f>'Ratio (3)'!$E$1</c:f>
              <c:strCache>
                <c:ptCount val="1"/>
                <c:pt idx="0">
                  <c:v>AMI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'Ratio (3)'!$A$2:$A$12</c:f>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f>'Ratio (3)'!$E$2:$E$12</c:f>
              <c:numCache>
                <c:formatCode>General</c:formatCode>
                <c:ptCount val="11"/>
                <c:pt idx="0">
                  <c:v>0.38</c:v>
                </c:pt>
                <c:pt idx="1">
                  <c:v>0.39</c:v>
                </c:pt>
                <c:pt idx="2">
                  <c:v>0.43</c:v>
                </c:pt>
                <c:pt idx="3">
                  <c:v>0.46</c:v>
                </c:pt>
                <c:pt idx="4">
                  <c:v>0.48</c:v>
                </c:pt>
                <c:pt idx="5">
                  <c:v>0.57</c:v>
                </c:pt>
                <c:pt idx="6">
                  <c:v>0.46</c:v>
                </c:pt>
                <c:pt idx="7">
                  <c:v>0.49</c:v>
                </c:pt>
                <c:pt idx="8">
                  <c:v>0.56</c:v>
                </c:pt>
                <c:pt idx="9">
                  <c:v>0.5</c:v>
                </c:pt>
                <c:pt idx="10">
                  <c:v>0.47</c:v>
                </c:pt>
              </c:numCache>
            </c:numRef>
          </c:val>
          <c:smooth val="0"/>
          <c:extLst xmlns:c16r2="http://schemas.microsoft.com/office/drawing/2015/06/chart">
            <c:ext xmlns:c16="http://schemas.microsoft.com/office/drawing/2014/chart" uri="{C3380CC4-5D6E-409C-BE32-E72D297353CC}">
              <c16:uniqueId val="{00000000-6FCE-46A6-809B-8FE955C2F1EE}"/>
            </c:ext>
          </c:extLst>
        </c:ser>
        <c:ser>
          <c:idx val="4"/>
          <c:order val="4"/>
          <c:tx>
            <c:strRef>
              <c:f>'Ratio (3)'!$F$1</c:f>
              <c:strCache>
                <c:ptCount val="1"/>
                <c:pt idx="0">
                  <c:v>ARI</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'Ratio (3)'!$A$2:$A$12</c:f>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f>'Ratio (3)'!$F$2:$F$12</c:f>
              <c:numCache>
                <c:formatCode>General</c:formatCode>
                <c:ptCount val="11"/>
                <c:pt idx="0">
                  <c:v>0.34</c:v>
                </c:pt>
                <c:pt idx="1">
                  <c:v>0.5</c:v>
                </c:pt>
                <c:pt idx="2">
                  <c:v>0.55</c:v>
                </c:pt>
                <c:pt idx="3">
                  <c:v>0.5</c:v>
                </c:pt>
                <c:pt idx="4">
                  <c:v>0.5</c:v>
                </c:pt>
                <c:pt idx="5">
                  <c:v>0.54</c:v>
                </c:pt>
                <c:pt idx="6">
                  <c:v>0.5</c:v>
                </c:pt>
                <c:pt idx="7">
                  <c:v>0.37</c:v>
                </c:pt>
                <c:pt idx="8">
                  <c:v>0.44</c:v>
                </c:pt>
                <c:pt idx="9">
                  <c:v>0.44</c:v>
                </c:pt>
                <c:pt idx="10">
                  <c:v>0.26</c:v>
                </c:pt>
              </c:numCache>
            </c:numRef>
          </c:val>
          <c:smooth val="0"/>
          <c:extLst xmlns:c16r2="http://schemas.microsoft.com/office/drawing/2015/06/chart">
            <c:ext xmlns:c16="http://schemas.microsoft.com/office/drawing/2014/chart" uri="{C3380CC4-5D6E-409C-BE32-E72D297353CC}">
              <c16:uniqueId val="{00000001-6FCE-46A6-809B-8FE955C2F1EE}"/>
            </c:ext>
          </c:extLst>
        </c:ser>
        <c:dLbls>
          <c:showLegendKey val="0"/>
          <c:showVal val="0"/>
          <c:showCatName val="0"/>
          <c:showSerName val="0"/>
          <c:showPercent val="0"/>
          <c:showBubbleSize val="0"/>
        </c:dLbls>
        <c:marker val="1"/>
        <c:smooth val="0"/>
        <c:axId val="-2118058944"/>
        <c:axId val="-2118064752"/>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'Ratio (3)'!$B$1</c15:sqref>
                        </c15:formulaRef>
                      </c:ext>
                    </c:extLst>
                    <c:strCache>
                      <c:ptCount val="1"/>
                      <c:pt idx="0">
                        <c:v>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xmlns:c16r2="http://schemas.microsoft.com/office/drawing/2015/06/chart">
                      <c:ext uri="{02D57815-91ED-43cb-92C2-25804820EDAC}">
                        <c15:formulaRef>
                          <c15:sqref>'Ratio (3)'!$A$2:$A$12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c:ext uri="{02D57815-91ED-43cb-92C2-25804820EDAC}">
                        <c15:formulaRef>
                          <c15:sqref>'Ratio (3)'!$B$2:$B$12</c15:sqref>
                        </c15:formulaRef>
                      </c:ext>
                    </c:extLst>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val>
                <c:smooth val="0"/>
                <c:extLst xmlns:c16r2="http://schemas.microsoft.com/office/drawing/2015/06/chart">
                  <c:ext xmlns:c16="http://schemas.microsoft.com/office/drawing/2014/chart" uri="{C3380CC4-5D6E-409C-BE32-E72D297353CC}">
                    <c16:uniqueId val="{00000003-6FCE-46A6-809B-8FE955C2F1EE}"/>
                  </c:ext>
                </c:extLst>
              </c15:ser>
            </c15:filteredLineSeries>
            <c15:filteredLineSeries>
              <c15:ser>
                <c:idx val="1"/>
                <c:order val="1"/>
                <c:tx>
                  <c:strRef>
                    <c:extLst xmlns:c16r2="http://schemas.microsoft.com/office/drawing/2015/06/chart" xmlns:c15="http://schemas.microsoft.com/office/drawing/2012/chart">
                      <c:ext xmlns:c15="http://schemas.microsoft.com/office/drawing/2012/chart" uri="{02D57815-91ED-43cb-92C2-25804820EDAC}">
                        <c15:formulaRef>
                          <c15:sqref>'Ratio (3)'!$C$1</c15:sqref>
                        </c15:formulaRef>
                      </c:ext>
                    </c:extLst>
                    <c:strCache>
                      <c:ptCount val="1"/>
                      <c:pt idx="0">
                        <c:v>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 (3)'!$A$2:$A$12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 (3)'!$C$2:$C$12</c15:sqref>
                        </c15:formulaRef>
                      </c:ext>
                    </c:extLst>
                    <c:numCache>
                      <c:formatCode>General</c:formatCode>
                      <c:ptCount val="11"/>
                      <c:pt idx="0">
                        <c:v>1.0</c:v>
                      </c:pt>
                      <c:pt idx="1">
                        <c:v>0.9</c:v>
                      </c:pt>
                      <c:pt idx="2">
                        <c:v>0.8</c:v>
                      </c:pt>
                      <c:pt idx="3">
                        <c:v>0.7</c:v>
                      </c:pt>
                      <c:pt idx="4">
                        <c:v>0.6</c:v>
                      </c:pt>
                      <c:pt idx="5">
                        <c:v>0.5</c:v>
                      </c:pt>
                      <c:pt idx="6">
                        <c:v>0.4</c:v>
                      </c:pt>
                      <c:pt idx="7">
                        <c:v>0.3</c:v>
                      </c:pt>
                      <c:pt idx="8">
                        <c:v>0.2</c:v>
                      </c:pt>
                      <c:pt idx="9">
                        <c:v>0.1</c:v>
                      </c:pt>
                      <c:pt idx="10">
                        <c:v>0.0</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4-6FCE-46A6-809B-8FE955C2F1EE}"/>
                  </c:ext>
                </c:extLst>
              </c15:ser>
            </c15:filteredLineSeries>
            <c15:filteredLineSeries>
              <c15:ser>
                <c:idx val="2"/>
                <c:order val="2"/>
                <c:tx>
                  <c:strRef>
                    <c:extLst xmlns:c16r2="http://schemas.microsoft.com/office/drawing/2015/06/chart" xmlns:c15="http://schemas.microsoft.com/office/drawing/2012/chart">
                      <c:ext xmlns:c15="http://schemas.microsoft.com/office/drawing/2012/chart" uri="{02D57815-91ED-43cb-92C2-25804820EDAC}">
                        <c15:formulaRef>
                          <c15:sqref>'Ratio (3)'!$D$1</c15:sqref>
                        </c15:formulaRef>
                      </c:ext>
                    </c:extLst>
                    <c:strCache>
                      <c:ptCount val="1"/>
                      <c:pt idx="0">
                        <c:v>threshold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 (3)'!$A$2:$A$12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 (3)'!$D$2:$D$12</c15:sqref>
                        </c15:formulaRef>
                      </c:ext>
                    </c:extLst>
                    <c:numCache>
                      <c:formatCode>General</c:formatCode>
                      <c:ptCount val="11"/>
                      <c:pt idx="0">
                        <c:v>0.65</c:v>
                      </c:pt>
                      <c:pt idx="1">
                        <c:v>0.65</c:v>
                      </c:pt>
                      <c:pt idx="2">
                        <c:v>0.65</c:v>
                      </c:pt>
                      <c:pt idx="3">
                        <c:v>0.65</c:v>
                      </c:pt>
                      <c:pt idx="4">
                        <c:v>0.65</c:v>
                      </c:pt>
                      <c:pt idx="5">
                        <c:v>0.65</c:v>
                      </c:pt>
                      <c:pt idx="6">
                        <c:v>0.6</c:v>
                      </c:pt>
                      <c:pt idx="7">
                        <c:v>0.6</c:v>
                      </c:pt>
                      <c:pt idx="8">
                        <c:v>0.6</c:v>
                      </c:pt>
                      <c:pt idx="9">
                        <c:v>0.55</c:v>
                      </c:pt>
                      <c:pt idx="10">
                        <c:v>0.55</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5-6FCE-46A6-809B-8FE955C2F1EE}"/>
                  </c:ext>
                </c:extLst>
              </c15:ser>
            </c15:filteredLineSeries>
            <c15:filteredLineSeries>
              <c15:ser>
                <c:idx val="5"/>
                <c:order val="5"/>
                <c:tx>
                  <c:strRef>
                    <c:extLst xmlns:c16r2="http://schemas.microsoft.com/office/drawing/2015/06/chart" xmlns:c15="http://schemas.microsoft.com/office/drawing/2012/chart">
                      <c:ext xmlns:c15="http://schemas.microsoft.com/office/drawing/2012/chart" uri="{02D57815-91ED-43cb-92C2-25804820EDAC}">
                        <c15:formulaRef>
                          <c15:sqref>'Ratio (3)'!$G$1</c15:sqref>
                        </c15:formulaRef>
                      </c:ext>
                    </c:extLst>
                    <c:strCache>
                      <c:ptCount val="1"/>
                      <c:pt idx="0">
                        <c:v>Completeness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 (3)'!$A$2:$A$12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 (3)'!$G$2:$G$12</c15:sqref>
                        </c15:formulaRef>
                      </c:ext>
                    </c:extLst>
                    <c:numCache>
                      <c:formatCode>General</c:formatCode>
                      <c:ptCount val="11"/>
                      <c:pt idx="0">
                        <c:v>0.73</c:v>
                      </c:pt>
                      <c:pt idx="1">
                        <c:v>0.81</c:v>
                      </c:pt>
                      <c:pt idx="2">
                        <c:v>0.82</c:v>
                      </c:pt>
                      <c:pt idx="3">
                        <c:v>0.81</c:v>
                      </c:pt>
                      <c:pt idx="4">
                        <c:v>0.83</c:v>
                      </c:pt>
                      <c:pt idx="5">
                        <c:v>0.81</c:v>
                      </c:pt>
                      <c:pt idx="6">
                        <c:v>0.81</c:v>
                      </c:pt>
                      <c:pt idx="7">
                        <c:v>0.76</c:v>
                      </c:pt>
                      <c:pt idx="8">
                        <c:v>0.78</c:v>
                      </c:pt>
                      <c:pt idx="9">
                        <c:v>0.78</c:v>
                      </c:pt>
                      <c:pt idx="10">
                        <c:v>0.73</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6-6FCE-46A6-809B-8FE955C2F1EE}"/>
                  </c:ext>
                </c:extLst>
              </c15:ser>
            </c15:filteredLineSeries>
            <c15:filteredLineSeries>
              <c15:ser>
                <c:idx val="6"/>
                <c:order val="6"/>
                <c:tx>
                  <c:strRef>
                    <c:extLst xmlns:c16r2="http://schemas.microsoft.com/office/drawing/2015/06/chart" xmlns:c15="http://schemas.microsoft.com/office/drawing/2012/chart">
                      <c:ext xmlns:c15="http://schemas.microsoft.com/office/drawing/2012/chart" uri="{02D57815-91ED-43cb-92C2-25804820EDAC}">
                        <c15:formulaRef>
                          <c15:sqref>'Ratio (3)'!$H$1</c15:sqref>
                        </c15:formulaRef>
                      </c:ext>
                    </c:extLst>
                    <c:strCache>
                      <c:ptCount val="1"/>
                      <c:pt idx="0">
                        <c:v>Homogeneity</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 (3)'!$A$2:$A$12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 (3)'!$H$2:$H$12</c15:sqref>
                        </c15:formulaRef>
                      </c:ext>
                    </c:extLst>
                    <c:numCache>
                      <c:formatCode>General</c:formatCode>
                      <c:ptCount val="11"/>
                      <c:pt idx="0">
                        <c:v>0.65</c:v>
                      </c:pt>
                      <c:pt idx="1">
                        <c:v>0.61</c:v>
                      </c:pt>
                      <c:pt idx="2">
                        <c:v>0.65</c:v>
                      </c:pt>
                      <c:pt idx="3">
                        <c:v>0.68</c:v>
                      </c:pt>
                      <c:pt idx="4">
                        <c:v>0.7</c:v>
                      </c:pt>
                      <c:pt idx="5">
                        <c:v>0.77</c:v>
                      </c:pt>
                      <c:pt idx="6">
                        <c:v>0.68</c:v>
                      </c:pt>
                      <c:pt idx="7">
                        <c:v>0.74</c:v>
                      </c:pt>
                      <c:pt idx="8">
                        <c:v>0.8</c:v>
                      </c:pt>
                      <c:pt idx="9">
                        <c:v>0.73</c:v>
                      </c:pt>
                      <c:pt idx="10">
                        <c:v>0.79</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7-6FCE-46A6-809B-8FE955C2F1EE}"/>
                  </c:ext>
                </c:extLst>
              </c15:ser>
            </c15:filteredLineSeries>
          </c:ext>
        </c:extLst>
      </c:lineChart>
      <c:catAx>
        <c:axId val="-2118058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標題特徵比例</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8064752"/>
        <c:crosses val="autoZero"/>
        <c:auto val="1"/>
        <c:lblAlgn val="ctr"/>
        <c:lblOffset val="100"/>
        <c:noMultiLvlLbl val="0"/>
      </c:catAx>
      <c:valAx>
        <c:axId val="-2118064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8058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20160615(data</a:t>
            </a:r>
            <a:r>
              <a:rPr lang="en-US" altLang="zh-TW" baseline="0"/>
              <a:t> set B)</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3"/>
          <c:order val="3"/>
          <c:tx>
            <c:strRef>
              <c:f>Ratio!$E$1</c:f>
              <c:strCache>
                <c:ptCount val="1"/>
                <c:pt idx="0">
                  <c:v>AMI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Ratio!$A$2:$A$12</c:f>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f>Ratio!$E$2:$E$12</c:f>
              <c:numCache>
                <c:formatCode>General</c:formatCode>
                <c:ptCount val="11"/>
                <c:pt idx="0">
                  <c:v>0.37</c:v>
                </c:pt>
                <c:pt idx="1">
                  <c:v>0.48</c:v>
                </c:pt>
                <c:pt idx="2">
                  <c:v>0.61</c:v>
                </c:pt>
                <c:pt idx="3">
                  <c:v>0.66</c:v>
                </c:pt>
                <c:pt idx="4">
                  <c:v>0.65</c:v>
                </c:pt>
                <c:pt idx="5">
                  <c:v>0.68</c:v>
                </c:pt>
                <c:pt idx="6">
                  <c:v>0.69</c:v>
                </c:pt>
                <c:pt idx="7">
                  <c:v>0.68</c:v>
                </c:pt>
                <c:pt idx="8">
                  <c:v>0.66</c:v>
                </c:pt>
                <c:pt idx="9">
                  <c:v>0.63</c:v>
                </c:pt>
                <c:pt idx="10">
                  <c:v>0.61</c:v>
                </c:pt>
              </c:numCache>
            </c:numRef>
          </c:val>
          <c:smooth val="0"/>
          <c:extLst xmlns:c16r2="http://schemas.microsoft.com/office/drawing/2015/06/chart">
            <c:ext xmlns:c16="http://schemas.microsoft.com/office/drawing/2014/chart" uri="{C3380CC4-5D6E-409C-BE32-E72D297353CC}">
              <c16:uniqueId val="{00000000-D0AB-4DE1-9674-A4669E40796A}"/>
            </c:ext>
          </c:extLst>
        </c:ser>
        <c:ser>
          <c:idx val="4"/>
          <c:order val="4"/>
          <c:tx>
            <c:strRef>
              <c:f>Ratio!$F$1</c:f>
              <c:strCache>
                <c:ptCount val="1"/>
                <c:pt idx="0">
                  <c:v>ARI</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Ratio!$A$2:$A$12</c:f>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f>Ratio!$F$2:$F$12</c:f>
              <c:numCache>
                <c:formatCode>General</c:formatCode>
                <c:ptCount val="11"/>
                <c:pt idx="0">
                  <c:v>0.28</c:v>
                </c:pt>
                <c:pt idx="1">
                  <c:v>0.43</c:v>
                </c:pt>
                <c:pt idx="2">
                  <c:v>0.55</c:v>
                </c:pt>
                <c:pt idx="3">
                  <c:v>0.62</c:v>
                </c:pt>
                <c:pt idx="4">
                  <c:v>0.62</c:v>
                </c:pt>
                <c:pt idx="5">
                  <c:v>0.59</c:v>
                </c:pt>
                <c:pt idx="6">
                  <c:v>0.6</c:v>
                </c:pt>
                <c:pt idx="7">
                  <c:v>0.6</c:v>
                </c:pt>
                <c:pt idx="8">
                  <c:v>0.61</c:v>
                </c:pt>
                <c:pt idx="9">
                  <c:v>0.59</c:v>
                </c:pt>
                <c:pt idx="10">
                  <c:v>0.59</c:v>
                </c:pt>
              </c:numCache>
            </c:numRef>
          </c:val>
          <c:smooth val="0"/>
          <c:extLst xmlns:c16r2="http://schemas.microsoft.com/office/drawing/2015/06/chart">
            <c:ext xmlns:c16="http://schemas.microsoft.com/office/drawing/2014/chart" uri="{C3380CC4-5D6E-409C-BE32-E72D297353CC}">
              <c16:uniqueId val="{00000001-D0AB-4DE1-9674-A4669E40796A}"/>
            </c:ext>
          </c:extLst>
        </c:ser>
        <c:dLbls>
          <c:showLegendKey val="0"/>
          <c:showVal val="0"/>
          <c:showCatName val="0"/>
          <c:showSerName val="0"/>
          <c:showPercent val="0"/>
          <c:showBubbleSize val="0"/>
        </c:dLbls>
        <c:marker val="1"/>
        <c:smooth val="0"/>
        <c:axId val="-2116454944"/>
        <c:axId val="-2116449168"/>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Ratio!$B$1</c15:sqref>
                        </c15:formulaRef>
                      </c:ext>
                    </c:extLst>
                    <c:strCache>
                      <c:ptCount val="1"/>
                      <c:pt idx="0">
                        <c:v>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xmlns:c16r2="http://schemas.microsoft.com/office/drawing/2015/06/chart">
                      <c:ext uri="{02D57815-91ED-43cb-92C2-25804820EDAC}">
                        <c15:formulaRef>
                          <c15:sqref>Ratio!$A$2:$A$12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c:ext uri="{02D57815-91ED-43cb-92C2-25804820EDAC}">
                        <c15:formulaRef>
                          <c15:sqref>Ratio!$B$2:$B$12</c15:sqref>
                        </c15:formulaRef>
                      </c:ext>
                    </c:extLst>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val>
                <c:smooth val="0"/>
                <c:extLst xmlns:c16r2="http://schemas.microsoft.com/office/drawing/2015/06/chart">
                  <c:ext xmlns:c16="http://schemas.microsoft.com/office/drawing/2014/chart" uri="{C3380CC4-5D6E-409C-BE32-E72D297353CC}">
                    <c16:uniqueId val="{00000003-D0AB-4DE1-9674-A4669E40796A}"/>
                  </c:ext>
                </c:extLst>
              </c15:ser>
            </c15:filteredLineSeries>
            <c15:filteredLineSeries>
              <c15:ser>
                <c:idx val="1"/>
                <c:order val="1"/>
                <c:tx>
                  <c:strRef>
                    <c:extLst xmlns:c16r2="http://schemas.microsoft.com/office/drawing/2015/06/chart" xmlns:c15="http://schemas.microsoft.com/office/drawing/2012/chart">
                      <c:ext xmlns:c15="http://schemas.microsoft.com/office/drawing/2012/chart" uri="{02D57815-91ED-43cb-92C2-25804820EDAC}">
                        <c15:formulaRef>
                          <c15:sqref>Ratio!$C$1</c15:sqref>
                        </c15:formulaRef>
                      </c:ext>
                    </c:extLst>
                    <c:strCache>
                      <c:ptCount val="1"/>
                      <c:pt idx="0">
                        <c:v>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Ratio!$C$2:$C$12</c15:sqref>
                        </c15:formulaRef>
                      </c:ext>
                    </c:extLst>
                    <c:numCache>
                      <c:formatCode>General</c:formatCode>
                      <c:ptCount val="11"/>
                      <c:pt idx="0">
                        <c:v>1.0</c:v>
                      </c:pt>
                      <c:pt idx="1">
                        <c:v>0.9</c:v>
                      </c:pt>
                      <c:pt idx="2">
                        <c:v>0.8</c:v>
                      </c:pt>
                      <c:pt idx="3">
                        <c:v>0.7</c:v>
                      </c:pt>
                      <c:pt idx="4">
                        <c:v>0.6</c:v>
                      </c:pt>
                      <c:pt idx="5">
                        <c:v>0.5</c:v>
                      </c:pt>
                      <c:pt idx="6">
                        <c:v>0.4</c:v>
                      </c:pt>
                      <c:pt idx="7">
                        <c:v>0.3</c:v>
                      </c:pt>
                      <c:pt idx="8">
                        <c:v>0.2</c:v>
                      </c:pt>
                      <c:pt idx="9">
                        <c:v>0.1</c:v>
                      </c:pt>
                      <c:pt idx="10">
                        <c:v>0.0</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4-D0AB-4DE1-9674-A4669E40796A}"/>
                  </c:ext>
                </c:extLst>
              </c15:ser>
            </c15:filteredLineSeries>
            <c15:filteredLineSeries>
              <c15:ser>
                <c:idx val="2"/>
                <c:order val="2"/>
                <c:tx>
                  <c:strRef>
                    <c:extLst xmlns:c16r2="http://schemas.microsoft.com/office/drawing/2015/06/chart" xmlns:c15="http://schemas.microsoft.com/office/drawing/2012/chart">
                      <c:ext xmlns:c15="http://schemas.microsoft.com/office/drawing/2012/chart" uri="{02D57815-91ED-43cb-92C2-25804820EDAC}">
                        <c15:formulaRef>
                          <c15:sqref>Ratio!$D$1</c15:sqref>
                        </c15:formulaRef>
                      </c:ext>
                    </c:extLst>
                    <c:strCache>
                      <c:ptCount val="1"/>
                      <c:pt idx="0">
                        <c:v>threshold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Ratio!$D$2:$D$12</c15:sqref>
                        </c15:formulaRef>
                      </c:ext>
                    </c:extLst>
                    <c:numCache>
                      <c:formatCode>General</c:formatCode>
                      <c:ptCount val="11"/>
                      <c:pt idx="0">
                        <c:v>0.75</c:v>
                      </c:pt>
                      <c:pt idx="1">
                        <c:v>0.8</c:v>
                      </c:pt>
                      <c:pt idx="2">
                        <c:v>0.8</c:v>
                      </c:pt>
                      <c:pt idx="3">
                        <c:v>0.8</c:v>
                      </c:pt>
                      <c:pt idx="4">
                        <c:v>0.8</c:v>
                      </c:pt>
                      <c:pt idx="5">
                        <c:v>0.75</c:v>
                      </c:pt>
                      <c:pt idx="6">
                        <c:v>0.75</c:v>
                      </c:pt>
                      <c:pt idx="7">
                        <c:v>0.75</c:v>
                      </c:pt>
                      <c:pt idx="8">
                        <c:v>0.75</c:v>
                      </c:pt>
                      <c:pt idx="9">
                        <c:v>0.75</c:v>
                      </c:pt>
                      <c:pt idx="10">
                        <c:v>0.75</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5-D0AB-4DE1-9674-A4669E40796A}"/>
                  </c:ext>
                </c:extLst>
              </c15:ser>
            </c15:filteredLineSeries>
            <c15:filteredLineSeries>
              <c15:ser>
                <c:idx val="5"/>
                <c:order val="5"/>
                <c:tx>
                  <c:strRef>
                    <c:extLst xmlns:c16r2="http://schemas.microsoft.com/office/drawing/2015/06/chart" xmlns:c15="http://schemas.microsoft.com/office/drawing/2012/chart">
                      <c:ext xmlns:c15="http://schemas.microsoft.com/office/drawing/2012/chart" uri="{02D57815-91ED-43cb-92C2-25804820EDAC}">
                        <c15:formulaRef>
                          <c15:sqref>Ratio!$G$1</c15:sqref>
                        </c15:formulaRef>
                      </c:ext>
                    </c:extLst>
                    <c:strCache>
                      <c:ptCount val="1"/>
                      <c:pt idx="0">
                        <c:v>Completeness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Ratio!$G$2:$G$12</c15:sqref>
                        </c15:formulaRef>
                      </c:ext>
                    </c:extLst>
                    <c:numCache>
                      <c:formatCode>General</c:formatCode>
                      <c:ptCount val="11"/>
                      <c:pt idx="0">
                        <c:v>0.91</c:v>
                      </c:pt>
                      <c:pt idx="1">
                        <c:v>0.93</c:v>
                      </c:pt>
                      <c:pt idx="2">
                        <c:v>0.95</c:v>
                      </c:pt>
                      <c:pt idx="3">
                        <c:v>0.95</c:v>
                      </c:pt>
                      <c:pt idx="4">
                        <c:v>0.95</c:v>
                      </c:pt>
                      <c:pt idx="5">
                        <c:v>0.96</c:v>
                      </c:pt>
                      <c:pt idx="6">
                        <c:v>0.96</c:v>
                      </c:pt>
                      <c:pt idx="7">
                        <c:v>0.95</c:v>
                      </c:pt>
                      <c:pt idx="8">
                        <c:v>0.95</c:v>
                      </c:pt>
                      <c:pt idx="9">
                        <c:v>0.95</c:v>
                      </c:pt>
                      <c:pt idx="10">
                        <c:v>0.95</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6-D0AB-4DE1-9674-A4669E40796A}"/>
                  </c:ext>
                </c:extLst>
              </c15:ser>
            </c15:filteredLineSeries>
            <c15:filteredLineSeries>
              <c15:ser>
                <c:idx val="6"/>
                <c:order val="6"/>
                <c:tx>
                  <c:strRef>
                    <c:extLst xmlns:c16r2="http://schemas.microsoft.com/office/drawing/2015/06/chart" xmlns:c15="http://schemas.microsoft.com/office/drawing/2012/chart">
                      <c:ext xmlns:c15="http://schemas.microsoft.com/office/drawing/2012/chart" uri="{02D57815-91ED-43cb-92C2-25804820EDAC}">
                        <c15:formulaRef>
                          <c15:sqref>Ratio!$H$1</c15:sqref>
                        </c15:formulaRef>
                      </c:ext>
                    </c:extLst>
                    <c:strCache>
                      <c:ptCount val="1"/>
                      <c:pt idx="0">
                        <c:v>Homogeneity</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Ratio!$A$2:$A$12</c15:sqref>
                        </c15:formulaRef>
                      </c:ext>
                    </c:extLst>
                    <c:numCache>
                      <c:formatCode>0%</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Ratio!$H$2:$H$12</c15:sqref>
                        </c15:formulaRef>
                      </c:ext>
                    </c:extLst>
                    <c:numCache>
                      <c:formatCode>General</c:formatCode>
                      <c:ptCount val="11"/>
                      <c:pt idx="0">
                        <c:v>0.9</c:v>
                      </c:pt>
                      <c:pt idx="1">
                        <c:v>0.96</c:v>
                      </c:pt>
                      <c:pt idx="2">
                        <c:v>0.97</c:v>
                      </c:pt>
                      <c:pt idx="3">
                        <c:v>0.98</c:v>
                      </c:pt>
                      <c:pt idx="4">
                        <c:v>0.99</c:v>
                      </c:pt>
                      <c:pt idx="5">
                        <c:v>0.95</c:v>
                      </c:pt>
                      <c:pt idx="6">
                        <c:v>0.97</c:v>
                      </c:pt>
                      <c:pt idx="7">
                        <c:v>0.98</c:v>
                      </c:pt>
                      <c:pt idx="8">
                        <c:v>0.98</c:v>
                      </c:pt>
                      <c:pt idx="9">
                        <c:v>0.99</c:v>
                      </c:pt>
                      <c:pt idx="10">
                        <c:v>0.99</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7-D0AB-4DE1-9674-A4669E40796A}"/>
                  </c:ext>
                </c:extLst>
              </c15:ser>
            </c15:filteredLineSeries>
          </c:ext>
        </c:extLst>
      </c:lineChart>
      <c:catAx>
        <c:axId val="-2116454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標題特徵比例</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449168"/>
        <c:crosses val="autoZero"/>
        <c:auto val="1"/>
        <c:lblAlgn val="ctr"/>
        <c:lblOffset val="100"/>
        <c:noMultiLvlLbl val="0"/>
      </c:catAx>
      <c:valAx>
        <c:axId val="-211644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164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FD92D7-3B67-49F6-A024-00B7664F85CB}" type="datetimeFigureOut">
              <a:rPr lang="zh-TW" altLang="en-US" smtClean="0"/>
              <a:t>2016/7/13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E8ECA5-0011-4226-9DC4-B09FC9E364A9}" type="slidenum">
              <a:rPr lang="zh-TW" altLang="en-US" smtClean="0"/>
              <a:t>‹#›</a:t>
            </a:fld>
            <a:endParaRPr lang="zh-TW" altLang="en-US"/>
          </a:p>
        </p:txBody>
      </p:sp>
    </p:spTree>
    <p:extLst>
      <p:ext uri="{BB962C8B-B14F-4D97-AF65-F5344CB8AC3E}">
        <p14:creationId xmlns:p14="http://schemas.microsoft.com/office/powerpoint/2010/main" val="747094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2016/7/13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a:t>
            </a:fld>
            <a:endParaRPr kumimoji="1" lang="zh-TW" altLang="en-US"/>
          </a:p>
        </p:txBody>
      </p:sp>
    </p:spTree>
    <p:extLst>
      <p:ext uri="{BB962C8B-B14F-4D97-AF65-F5344CB8AC3E}">
        <p14:creationId xmlns:p14="http://schemas.microsoft.com/office/powerpoint/2010/main" val="103712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Word2Vec</a:t>
            </a:r>
            <a:r>
              <a:rPr lang="zh-TW" altLang="en-US" dirty="0" smtClean="0"/>
              <a:t>有兩個主要</a:t>
            </a:r>
            <a:r>
              <a:rPr lang="en-US" altLang="zh-TW" dirty="0" smtClean="0"/>
              <a:t>model</a:t>
            </a:r>
            <a:r>
              <a:rPr lang="zh-TW" altLang="en-US" dirty="0" smtClean="0"/>
              <a:t>，第一個</a:t>
            </a:r>
            <a:r>
              <a:rPr lang="en-US" altLang="zh-TW" dirty="0" smtClean="0"/>
              <a:t>CBOW</a:t>
            </a:r>
            <a:r>
              <a:rPr lang="zh-TW" altLang="en-US" dirty="0" smtClean="0"/>
              <a:t> </a:t>
            </a:r>
            <a:r>
              <a:rPr lang="en-US" altLang="zh-TW" dirty="0" smtClean="0"/>
              <a:t>model</a:t>
            </a:r>
            <a:r>
              <a:rPr lang="zh-TW" altLang="en-US" dirty="0" smtClean="0"/>
              <a:t>是藉由字詞的前後文來預測這個字的用法。另外一個</a:t>
            </a:r>
            <a:r>
              <a:rPr lang="en-US" altLang="zh-TW" dirty="0" smtClean="0"/>
              <a:t>Skip-gram model</a:t>
            </a:r>
            <a:r>
              <a:rPr lang="zh-TW" altLang="en-US" dirty="0" smtClean="0"/>
              <a:t>藉由字詞本身來預測前後文的用法。雖然</a:t>
            </a:r>
            <a:r>
              <a:rPr lang="en-US" altLang="zh-TW" dirty="0" smtClean="0"/>
              <a:t>word2vec</a:t>
            </a:r>
            <a:r>
              <a:rPr lang="zh-TW" altLang="en-US" dirty="0" smtClean="0"/>
              <a:t>能夠將字詞轉成具有語意的向量，不過要怎麼進一步對文章向量化仍然是一個挑戰。</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15</a:t>
            </a:fld>
            <a:endParaRPr kumimoji="1" lang="zh-TW" altLang="en-US"/>
          </a:p>
        </p:txBody>
      </p:sp>
    </p:spTree>
    <p:extLst>
      <p:ext uri="{BB962C8B-B14F-4D97-AF65-F5344CB8AC3E}">
        <p14:creationId xmlns:p14="http://schemas.microsoft.com/office/powerpoint/2010/main" val="4008295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Word2Vec</a:t>
            </a:r>
            <a:r>
              <a:rPr lang="zh-TW" altLang="en-US" dirty="0" smtClean="0"/>
              <a:t>有兩個主要</a:t>
            </a:r>
            <a:r>
              <a:rPr lang="en-US" altLang="zh-TW" dirty="0" smtClean="0"/>
              <a:t>model</a:t>
            </a:r>
            <a:r>
              <a:rPr lang="zh-TW" altLang="en-US" dirty="0" smtClean="0"/>
              <a:t>，第一個</a:t>
            </a:r>
            <a:r>
              <a:rPr lang="en-US" altLang="zh-TW" dirty="0" smtClean="0"/>
              <a:t>CBOW</a:t>
            </a:r>
            <a:r>
              <a:rPr lang="zh-TW" altLang="en-US" dirty="0" smtClean="0"/>
              <a:t> </a:t>
            </a:r>
            <a:r>
              <a:rPr lang="en-US" altLang="zh-TW" dirty="0" smtClean="0"/>
              <a:t>model</a:t>
            </a:r>
            <a:r>
              <a:rPr lang="zh-TW" altLang="en-US" dirty="0" smtClean="0"/>
              <a:t>是藉由字詞的前後文來預測這個字的用法。另外一個</a:t>
            </a:r>
            <a:r>
              <a:rPr lang="en-US" altLang="zh-TW" dirty="0" smtClean="0"/>
              <a:t>Skip-gram model</a:t>
            </a:r>
            <a:r>
              <a:rPr lang="zh-TW" altLang="en-US" dirty="0" smtClean="0"/>
              <a:t>藉由字詞本身來預測前後文的用法。雖然</a:t>
            </a:r>
            <a:r>
              <a:rPr lang="en-US" altLang="zh-TW" dirty="0" smtClean="0"/>
              <a:t>word2vec</a:t>
            </a:r>
            <a:r>
              <a:rPr lang="zh-TW" altLang="en-US" dirty="0" smtClean="0"/>
              <a:t>能夠將字詞轉成具有語意的向量，不過要怎麼進一步對文章向量化仍然是一個挑戰。</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16</a:t>
            </a:fld>
            <a:endParaRPr kumimoji="1" lang="zh-TW" altLang="en-US"/>
          </a:p>
        </p:txBody>
      </p:sp>
    </p:spTree>
    <p:extLst>
      <p:ext uri="{BB962C8B-B14F-4D97-AF65-F5344CB8AC3E}">
        <p14:creationId xmlns:p14="http://schemas.microsoft.com/office/powerpoint/2010/main" val="394190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首先關於</a:t>
            </a:r>
            <a:r>
              <a:rPr lang="en-US" altLang="zh-TW" dirty="0" smtClean="0"/>
              <a:t>word2vec</a:t>
            </a:r>
            <a:r>
              <a:rPr lang="zh-TW" altLang="en-US" dirty="0" smtClean="0"/>
              <a:t> </a:t>
            </a:r>
            <a:r>
              <a:rPr lang="en-US" altLang="zh-TW" dirty="0" smtClean="0"/>
              <a:t>model</a:t>
            </a:r>
            <a:r>
              <a:rPr lang="zh-TW" altLang="en-US" dirty="0" smtClean="0"/>
              <a:t>的選擇</a:t>
            </a:r>
            <a:r>
              <a:rPr lang="en-US" altLang="zh-TW" dirty="0" smtClean="0"/>
              <a:t/>
            </a:r>
            <a:br>
              <a:rPr lang="en-US" altLang="zh-TW" dirty="0" smtClean="0"/>
            </a:br>
            <a:r>
              <a:rPr lang="zh-TW" altLang="en-US" dirty="0" smtClean="0"/>
              <a:t>剛剛有提到</a:t>
            </a:r>
            <a:r>
              <a:rPr lang="en-US" altLang="zh-TW" dirty="0" smtClean="0"/>
              <a:t>model </a:t>
            </a:r>
            <a:r>
              <a:rPr lang="zh-TW" altLang="en-US" dirty="0" smtClean="0"/>
              <a:t>有分</a:t>
            </a:r>
            <a:r>
              <a:rPr lang="en-US" altLang="zh-TW" dirty="0" smtClean="0"/>
              <a:t>CBOW</a:t>
            </a:r>
            <a:r>
              <a:rPr lang="zh-TW" altLang="en-US" dirty="0" smtClean="0"/>
              <a:t>跟</a:t>
            </a:r>
            <a:r>
              <a:rPr lang="en-US" altLang="zh-TW" dirty="0" smtClean="0"/>
              <a:t>SKIP-GRAM</a:t>
            </a:r>
            <a:r>
              <a:rPr lang="zh-TW" altLang="en-US" dirty="0" smtClean="0"/>
              <a:t>兩種</a:t>
            </a:r>
            <a:endParaRPr lang="en-US" altLang="zh-TW" dirty="0" smtClean="0"/>
          </a:p>
          <a:p>
            <a:r>
              <a:rPr lang="en-US" altLang="zh-TW" dirty="0" smtClean="0"/>
              <a:t>CBOW</a:t>
            </a:r>
            <a:r>
              <a:rPr lang="zh-TW" altLang="en-US" dirty="0" smtClean="0"/>
              <a:t>原理較為直覺，再訓練時間的表現上也比</a:t>
            </a:r>
            <a:r>
              <a:rPr lang="en-US" altLang="zh-TW" dirty="0" smtClean="0"/>
              <a:t>SKIP-GRAM</a:t>
            </a:r>
            <a:r>
              <a:rPr lang="zh-TW" altLang="en-US" dirty="0" smtClean="0"/>
              <a:t>優秀</a:t>
            </a:r>
            <a:endParaRPr lang="en-US" altLang="zh-TW" dirty="0" smtClean="0"/>
          </a:p>
          <a:p>
            <a:r>
              <a:rPr lang="zh-TW" altLang="en-US" dirty="0" smtClean="0"/>
              <a:t>效果方面，</a:t>
            </a:r>
            <a:r>
              <a:rPr lang="en-US" altLang="zh-TW" dirty="0" smtClean="0"/>
              <a:t>CBOW</a:t>
            </a:r>
            <a:r>
              <a:rPr lang="zh-TW" altLang="en-US" dirty="0" smtClean="0"/>
              <a:t>在語法上的關係表現較好，</a:t>
            </a:r>
            <a:r>
              <a:rPr lang="en-US" altLang="zh-TW" dirty="0" smtClean="0"/>
              <a:t>SKIP-GRAM</a:t>
            </a:r>
            <a:r>
              <a:rPr lang="zh-TW" altLang="en-US" dirty="0" smtClean="0"/>
              <a:t>則是在語意辨識效果上較好</a:t>
            </a:r>
            <a:endParaRPr lang="en-US" altLang="zh-TW" dirty="0" smtClean="0"/>
          </a:p>
          <a:p>
            <a:r>
              <a:rPr lang="zh-TW" altLang="en-US" dirty="0" smtClean="0"/>
              <a:t>那因為我們想要藉由</a:t>
            </a:r>
            <a:r>
              <a:rPr lang="en-US" altLang="zh-TW" dirty="0" smtClean="0"/>
              <a:t>word2vec</a:t>
            </a:r>
            <a:r>
              <a:rPr lang="zh-TW" altLang="en-US" dirty="0" smtClean="0"/>
              <a:t>來補足傳統</a:t>
            </a:r>
            <a:r>
              <a:rPr lang="en-US" altLang="zh-TW" dirty="0" smtClean="0"/>
              <a:t>tf-idf</a:t>
            </a:r>
            <a:r>
              <a:rPr lang="zh-TW" altLang="en-US" dirty="0" smtClean="0"/>
              <a:t>不足的語意分析，所以我們採用語意效果較好的</a:t>
            </a:r>
            <a:r>
              <a:rPr lang="en-US" altLang="zh-TW" dirty="0" smtClean="0"/>
              <a:t>skip-gram</a:t>
            </a:r>
          </a:p>
          <a:p>
            <a:r>
              <a:rPr lang="en-US" altLang="zh-TW" dirty="0" smtClean="0"/>
              <a:t/>
            </a:r>
            <a:br>
              <a:rPr lang="en-US" altLang="zh-TW" dirty="0" smtClean="0"/>
            </a:b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訓練前要先將資料作前處理</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因為中文不像是英文一樣字詞之間以空白分開</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所以我們需要藉由斷詞工具幫忙分詞</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17</a:t>
            </a:fld>
            <a:endParaRPr kumimoji="1" lang="zh-TW" altLang="en-US"/>
          </a:p>
        </p:txBody>
      </p:sp>
    </p:spTree>
    <p:extLst>
      <p:ext uri="{BB962C8B-B14F-4D97-AF65-F5344CB8AC3E}">
        <p14:creationId xmlns:p14="http://schemas.microsoft.com/office/powerpoint/2010/main" val="125114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那我們選用的是</a:t>
            </a:r>
            <a:r>
              <a:rPr lang="en-US" altLang="zh-TW" sz="1200" kern="1200" dirty="0" smtClean="0">
                <a:solidFill>
                  <a:schemeClr val="tx1"/>
                </a:solidFill>
                <a:effectLst/>
                <a:latin typeface="+mn-lt"/>
                <a:ea typeface="+mn-ea"/>
                <a:cs typeface="+mn-cs"/>
              </a:rPr>
              <a:t>Jieba</a:t>
            </a:r>
            <a:r>
              <a:rPr lang="zh-TW" altLang="en-US" sz="1200" kern="1200" dirty="0" smtClean="0">
                <a:solidFill>
                  <a:schemeClr val="tx1"/>
                </a:solidFill>
                <a:effectLst/>
                <a:latin typeface="+mn-lt"/>
                <a:ea typeface="+mn-ea"/>
                <a:cs typeface="+mn-cs"/>
              </a:rPr>
              <a:t>斷詞系統</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Jieba</a:t>
            </a:r>
            <a:r>
              <a:rPr lang="zh-TW" altLang="zh-TW" sz="1200" kern="1200" dirty="0" smtClean="0">
                <a:solidFill>
                  <a:schemeClr val="tx1"/>
                </a:solidFill>
                <a:effectLst/>
                <a:latin typeface="+mn-lt"/>
                <a:ea typeface="+mn-ea"/>
                <a:cs typeface="+mn-cs"/>
              </a:rPr>
              <a:t>斷詞共有三種模式：精確模式、全模式、搜尋引擎模式。如表所示，精確模式會嘗試將句子精確的切開；全模式會將句子可以成詞的</a:t>
            </a:r>
            <a:r>
              <a:rPr lang="zh-TW" altLang="en-US" sz="1200" kern="1200" dirty="0" smtClean="0">
                <a:solidFill>
                  <a:schemeClr val="tx1"/>
                </a:solidFill>
                <a:effectLst/>
                <a:latin typeface="+mn-lt"/>
                <a:ea typeface="+mn-ea"/>
                <a:cs typeface="+mn-cs"/>
              </a:rPr>
              <a:t>可能性</a:t>
            </a:r>
            <a:r>
              <a:rPr lang="zh-TW" altLang="zh-TW" sz="1200" kern="1200" dirty="0" smtClean="0">
                <a:solidFill>
                  <a:schemeClr val="tx1"/>
                </a:solidFill>
                <a:effectLst/>
                <a:latin typeface="+mn-lt"/>
                <a:ea typeface="+mn-ea"/>
                <a:cs typeface="+mn-cs"/>
              </a:rPr>
              <a:t>全部都</a:t>
            </a:r>
            <a:r>
              <a:rPr lang="zh-TW" altLang="en-US" sz="1200" kern="1200" dirty="0" smtClean="0">
                <a:solidFill>
                  <a:schemeClr val="tx1"/>
                </a:solidFill>
                <a:effectLst/>
                <a:latin typeface="+mn-lt"/>
                <a:ea typeface="+mn-ea"/>
                <a:cs typeface="+mn-cs"/>
              </a:rPr>
              <a:t>掃</a:t>
            </a:r>
            <a:r>
              <a:rPr lang="zh-TW" altLang="zh-TW" sz="1200" kern="1200" dirty="0" smtClean="0">
                <a:solidFill>
                  <a:schemeClr val="tx1"/>
                </a:solidFill>
                <a:effectLst/>
                <a:latin typeface="+mn-lt"/>
                <a:ea typeface="+mn-ea"/>
                <a:cs typeface="+mn-cs"/>
              </a:rPr>
              <a:t>出來；搜尋引擎模式則是將精確模式切出來較長的詞再次切分。</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斷詞模式的選擇會影響</a:t>
            </a:r>
            <a:r>
              <a:rPr lang="en-US" altLang="zh-TW" sz="1200" kern="1200" dirty="0" smtClean="0">
                <a:solidFill>
                  <a:schemeClr val="tx1"/>
                </a:solidFill>
                <a:effectLst/>
                <a:latin typeface="+mn-lt"/>
                <a:ea typeface="+mn-ea"/>
                <a:cs typeface="+mn-cs"/>
              </a:rPr>
              <a:t>Word2Vec</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的效果</a:t>
            </a:r>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在精準模式下能被精確切分出來，在全模式以及搜尋模式下可以多切出</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以及</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字詞。</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Word2vec CBOW model</a:t>
            </a:r>
            <a:r>
              <a:rPr lang="zh-TW" altLang="en-US" sz="1200" kern="1200" dirty="0" smtClean="0">
                <a:solidFill>
                  <a:schemeClr val="tx1"/>
                </a:solidFill>
                <a:effectLst/>
                <a:latin typeface="+mn-lt"/>
                <a:ea typeface="+mn-ea"/>
                <a:cs typeface="+mn-cs"/>
              </a:rPr>
              <a:t>是利用前後文來預測字的用法，如果我們採用</a:t>
            </a:r>
            <a:r>
              <a:rPr lang="en-US" altLang="zh-TW" sz="1200" kern="1200" dirty="0" smtClean="0">
                <a:solidFill>
                  <a:schemeClr val="tx1"/>
                </a:solidFill>
                <a:effectLst/>
                <a:latin typeface="+mn-lt"/>
                <a:ea typeface="+mn-ea"/>
                <a:cs typeface="+mn-cs"/>
              </a:rPr>
              <a:t>CBOW</a:t>
            </a:r>
            <a:r>
              <a:rPr lang="zh-TW" altLang="en-US" sz="1200" kern="1200" dirty="0" smtClean="0">
                <a:solidFill>
                  <a:schemeClr val="tx1"/>
                </a:solidFill>
                <a:effectLst/>
                <a:latin typeface="+mn-lt"/>
                <a:ea typeface="+mn-ea"/>
                <a:cs typeface="+mn-cs"/>
              </a:rPr>
              <a:t>為</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的話，</a:t>
            </a:r>
            <a:r>
              <a:rPr lang="zh-TW" altLang="zh-TW" sz="1200" kern="1200" dirty="0" smtClean="0">
                <a:solidFill>
                  <a:schemeClr val="tx1"/>
                </a:solidFill>
                <a:effectLst/>
                <a:latin typeface="+mn-lt"/>
                <a:ea typeface="+mn-ea"/>
                <a:cs typeface="+mn-cs"/>
              </a:rPr>
              <a:t>這些多切出來的字詞會改變</a:t>
            </a:r>
            <a:r>
              <a:rPr lang="zh-TW" altLang="en-US" sz="1200" kern="1200" dirty="0" smtClean="0">
                <a:solidFill>
                  <a:schemeClr val="tx1"/>
                </a:solidFill>
                <a:effectLst/>
                <a:latin typeface="+mn-lt"/>
                <a:ea typeface="+mn-ea"/>
                <a:cs typeface="+mn-cs"/>
              </a:rPr>
              <a:t>原來的</a:t>
            </a:r>
            <a:r>
              <a:rPr lang="zh-TW" altLang="zh-TW" sz="1200" kern="1200" dirty="0" smtClean="0">
                <a:solidFill>
                  <a:schemeClr val="tx1"/>
                </a:solidFill>
                <a:effectLst/>
                <a:latin typeface="+mn-lt"/>
                <a:ea typeface="+mn-ea"/>
                <a:cs typeface="+mn-cs"/>
              </a:rPr>
              <a:t>前後文而使預測效果變差；</a:t>
            </a:r>
            <a:r>
              <a:rPr lang="en-US" altLang="zh-TW" sz="1200" kern="1200" dirty="0" smtClean="0">
                <a:solidFill>
                  <a:schemeClr val="tx1"/>
                </a:solidFill>
                <a:effectLst/>
                <a:latin typeface="+mn-lt"/>
                <a:ea typeface="+mn-ea"/>
                <a:cs typeface="+mn-cs"/>
              </a:rPr>
              <a:t>Skip-gram </a:t>
            </a:r>
            <a:r>
              <a:rPr lang="zh-TW" altLang="en-US" sz="1200" kern="1200" dirty="0" smtClean="0">
                <a:solidFill>
                  <a:schemeClr val="tx1"/>
                </a:solidFill>
                <a:effectLst/>
                <a:latin typeface="+mn-lt"/>
                <a:ea typeface="+mn-ea"/>
                <a:cs typeface="+mn-cs"/>
              </a:rPr>
              <a:t>是以字詞來預測前後文的用法，</a:t>
            </a:r>
            <a:r>
              <a:rPr lang="zh-TW" altLang="zh-TW" sz="1200" kern="1200" dirty="0" smtClean="0">
                <a:solidFill>
                  <a:schemeClr val="tx1"/>
                </a:solidFill>
                <a:effectLst/>
                <a:latin typeface="+mn-lt"/>
                <a:ea typeface="+mn-ea"/>
                <a:cs typeface="+mn-cs"/>
              </a:rPr>
              <a:t>對於</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原本的上下文來說，這些額外切出的詞語反而能夠幫助提升語意辨識效果。</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由於全模式會將可以成詞的所有可能列出來，有可能會比搜尋引擎模式會切出更多的詞，如</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頭上</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串鈴</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。但這些詞可能跟原意毫無關係，反而會讓</a:t>
            </a:r>
            <a:r>
              <a:rPr lang="en-US" altLang="zh-TW" sz="1200" kern="1200" dirty="0" smtClean="0">
                <a:solidFill>
                  <a:schemeClr val="tx1"/>
                </a:solidFill>
                <a:effectLst/>
                <a:latin typeface="+mn-lt"/>
                <a:ea typeface="+mn-ea"/>
                <a:cs typeface="+mn-cs"/>
              </a:rPr>
              <a:t>Model</a:t>
            </a:r>
            <a:r>
              <a:rPr lang="zh-TW" altLang="zh-TW" sz="1200" kern="1200" dirty="0" smtClean="0">
                <a:solidFill>
                  <a:schemeClr val="tx1"/>
                </a:solidFill>
                <a:effectLst/>
                <a:latin typeface="+mn-lt"/>
                <a:ea typeface="+mn-ea"/>
                <a:cs typeface="+mn-cs"/>
              </a:rPr>
              <a:t>品質下降。</a:t>
            </a:r>
            <a:r>
              <a:rPr lang="zh-TW" altLang="en-US" sz="1200" kern="1200" dirty="0" smtClean="0">
                <a:solidFill>
                  <a:schemeClr val="tx1"/>
                </a:solidFill>
                <a:effectLst/>
                <a:latin typeface="+mn-lt"/>
                <a:ea typeface="+mn-ea"/>
                <a:cs typeface="+mn-cs"/>
              </a:rPr>
              <a:t>又因為我們前面決定使用</a:t>
            </a:r>
            <a:r>
              <a:rPr lang="en-US" altLang="zh-TW" sz="1200" kern="1200" dirty="0" smtClean="0">
                <a:solidFill>
                  <a:schemeClr val="tx1"/>
                </a:solidFill>
                <a:effectLst/>
                <a:latin typeface="+mn-lt"/>
                <a:ea typeface="+mn-ea"/>
                <a:cs typeface="+mn-cs"/>
              </a:rPr>
              <a:t>Skip-gram</a:t>
            </a:r>
            <a:r>
              <a:rPr lang="zh-TW" altLang="en-US" sz="1200" kern="1200" dirty="0" smtClean="0">
                <a:solidFill>
                  <a:schemeClr val="tx1"/>
                </a:solidFill>
                <a:effectLst/>
                <a:latin typeface="+mn-lt"/>
                <a:ea typeface="+mn-ea"/>
                <a:cs typeface="+mn-cs"/>
              </a:rPr>
              <a:t>作為</a:t>
            </a:r>
            <a:r>
              <a:rPr lang="en-US" altLang="zh-TW" sz="1200" kern="1200" dirty="0" smtClean="0">
                <a:solidFill>
                  <a:schemeClr val="tx1"/>
                </a:solidFill>
                <a:effectLst/>
                <a:latin typeface="+mn-lt"/>
                <a:ea typeface="+mn-ea"/>
                <a:cs typeface="+mn-cs"/>
              </a:rPr>
              <a:t>word2vec</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因此本研究採用搜尋引擎模式作為主要的斷詞模式。</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18</a:t>
            </a:fld>
            <a:endParaRPr kumimoji="1" lang="zh-TW" altLang="en-US"/>
          </a:p>
        </p:txBody>
      </p:sp>
    </p:spTree>
    <p:extLst>
      <p:ext uri="{BB962C8B-B14F-4D97-AF65-F5344CB8AC3E}">
        <p14:creationId xmlns:p14="http://schemas.microsoft.com/office/powerpoint/2010/main" val="3975565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由於</a:t>
            </a:r>
            <a:r>
              <a:rPr lang="en-US" altLang="zh-TW" dirty="0" smtClean="0"/>
              <a:t>word2vec</a:t>
            </a:r>
            <a:r>
              <a:rPr lang="zh-TW" altLang="en-US" dirty="0" smtClean="0"/>
              <a:t>轉出的向量具有特殊的線性關係，我們發現可以將字詞向量簡單地相加來代表另外一個有意義的字詞</a:t>
            </a:r>
            <a:r>
              <a:rPr lang="en-US" altLang="zh-TW" dirty="0" smtClean="0"/>
              <a:t/>
            </a:r>
            <a:br>
              <a:rPr lang="en-US" altLang="zh-TW" dirty="0" smtClean="0"/>
            </a:br>
            <a:r>
              <a:rPr lang="zh-TW" altLang="en-US" dirty="0" smtClean="0"/>
              <a:t>例如大冰奶的向量 與 大杯 、冰、 奶茶各自的向量加總起來算</a:t>
            </a:r>
            <a:r>
              <a:rPr lang="en-US" altLang="zh-TW" dirty="0" smtClean="0"/>
              <a:t>cosine</a:t>
            </a:r>
            <a:r>
              <a:rPr lang="zh-TW" altLang="en-US" dirty="0" smtClean="0"/>
              <a:t> 相似度能夠高達</a:t>
            </a:r>
            <a:r>
              <a:rPr lang="en-US" altLang="zh-TW" dirty="0" smtClean="0"/>
              <a:t>0.6</a:t>
            </a:r>
            <a:br>
              <a:rPr lang="en-US" altLang="zh-TW" dirty="0" smtClean="0"/>
            </a:br>
            <a:r>
              <a:rPr lang="zh-TW" altLang="en-US" dirty="0" smtClean="0"/>
              <a:t>我們可以期待藉由</a:t>
            </a:r>
            <a:r>
              <a:rPr lang="en-US" altLang="zh-TW" dirty="0" smtClean="0"/>
              <a:t>model</a:t>
            </a:r>
            <a:r>
              <a:rPr lang="zh-TW" altLang="en-US" dirty="0" smtClean="0"/>
              <a:t>的品質越高這些特性會更加明顯</a:t>
            </a:r>
            <a:endParaRPr lang="en-US" altLang="zh-TW" dirty="0" smtClean="0"/>
          </a:p>
          <a:p>
            <a:endParaRPr lang="en-US" altLang="zh-TW" dirty="0" smtClean="0"/>
          </a:p>
          <a:p>
            <a:r>
              <a:rPr lang="zh-TW" altLang="zh-TW" sz="1200" kern="1200" dirty="0" smtClean="0">
                <a:solidFill>
                  <a:schemeClr val="tx1"/>
                </a:solidFill>
                <a:effectLst/>
                <a:latin typeface="+mn-lt"/>
                <a:ea typeface="+mn-ea"/>
                <a:cs typeface="+mn-cs"/>
              </a:rPr>
              <a:t>文章特徵可以分為兩類：標題以及內容大意。</a:t>
            </a:r>
            <a:r>
              <a:rPr lang="zh-TW" altLang="en-US" sz="1200" kern="1200" dirty="0" smtClean="0">
                <a:solidFill>
                  <a:schemeClr val="tx1"/>
                </a:solidFill>
                <a:effectLst/>
                <a:latin typeface="+mn-lt"/>
                <a:ea typeface="+mn-ea"/>
                <a:cs typeface="+mn-cs"/>
              </a:rPr>
              <a:t>基於剛剛講的特性，我們直接</a:t>
            </a:r>
            <a:r>
              <a:rPr lang="zh-TW" altLang="zh-TW" sz="1200" kern="1200" dirty="0" smtClean="0">
                <a:solidFill>
                  <a:schemeClr val="tx1"/>
                </a:solidFill>
                <a:effectLst/>
                <a:latin typeface="+mn-lt"/>
                <a:ea typeface="+mn-ea"/>
                <a:cs typeface="+mn-cs"/>
              </a:rPr>
              <a:t>將標題斷詞向量加總起來作為文章標題向量。</a:t>
            </a:r>
            <a:r>
              <a:rPr lang="zh-TW" altLang="en-US" sz="1200" kern="1200" dirty="0" smtClean="0">
                <a:solidFill>
                  <a:schemeClr val="tx1"/>
                </a:solidFill>
                <a:effectLst/>
                <a:latin typeface="+mn-lt"/>
                <a:ea typeface="+mn-ea"/>
                <a:cs typeface="+mn-cs"/>
              </a:rPr>
              <a:t>內容大意向量可以用關鍵字來合成，不過關鍵字不是每個都一樣重要，我們將向量乘以對應的關鍵字權重加總起來</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最後的文章向量我們用標題向量以及內容向量用不同比例合成 。這個比例滿吃資料來源的標題品質，所以需要根據不同的資料來源調整適當的比例。</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19</a:t>
            </a:fld>
            <a:endParaRPr kumimoji="1" lang="zh-TW" altLang="en-US"/>
          </a:p>
        </p:txBody>
      </p:sp>
    </p:spTree>
    <p:extLst>
      <p:ext uri="{BB962C8B-B14F-4D97-AF65-F5344CB8AC3E}">
        <p14:creationId xmlns:p14="http://schemas.microsoft.com/office/powerpoint/2010/main" val="226380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由於</a:t>
            </a:r>
            <a:r>
              <a:rPr lang="en-US" altLang="zh-TW" dirty="0" smtClean="0"/>
              <a:t>word2vec</a:t>
            </a:r>
            <a:r>
              <a:rPr lang="zh-TW" altLang="en-US" dirty="0" smtClean="0"/>
              <a:t>轉出的向量具有特殊的線性關係，我們發現可以將字詞向量簡單地相加來代表另外一個有意義的字詞</a:t>
            </a:r>
            <a:r>
              <a:rPr lang="en-US" altLang="zh-TW" dirty="0" smtClean="0"/>
              <a:t/>
            </a:r>
            <a:br>
              <a:rPr lang="en-US" altLang="zh-TW" dirty="0" smtClean="0"/>
            </a:br>
            <a:r>
              <a:rPr lang="zh-TW" altLang="en-US" dirty="0" smtClean="0"/>
              <a:t>例如大冰奶的向量 與 大杯 、冰、 奶茶各自的向量加總起來算</a:t>
            </a:r>
            <a:r>
              <a:rPr lang="en-US" altLang="zh-TW" dirty="0" smtClean="0"/>
              <a:t>cosine</a:t>
            </a:r>
            <a:r>
              <a:rPr lang="zh-TW" altLang="en-US" dirty="0" smtClean="0"/>
              <a:t> 相似度能夠高達</a:t>
            </a:r>
            <a:r>
              <a:rPr lang="en-US" altLang="zh-TW" dirty="0" smtClean="0"/>
              <a:t>0.6</a:t>
            </a:r>
            <a:br>
              <a:rPr lang="en-US" altLang="zh-TW" dirty="0" smtClean="0"/>
            </a:br>
            <a:r>
              <a:rPr lang="zh-TW" altLang="en-US" dirty="0" smtClean="0"/>
              <a:t>我們可以期待藉由</a:t>
            </a:r>
            <a:r>
              <a:rPr lang="en-US" altLang="zh-TW" dirty="0" smtClean="0"/>
              <a:t>model</a:t>
            </a:r>
            <a:r>
              <a:rPr lang="zh-TW" altLang="en-US" dirty="0" smtClean="0"/>
              <a:t>的品質越高這些特性會更加明顯</a:t>
            </a:r>
            <a:endParaRPr lang="en-US" altLang="zh-TW" dirty="0" smtClean="0"/>
          </a:p>
          <a:p>
            <a:endParaRPr lang="en-US" altLang="zh-TW" dirty="0" smtClean="0"/>
          </a:p>
          <a:p>
            <a:r>
              <a:rPr lang="zh-TW" altLang="zh-TW" sz="1200" kern="1200" dirty="0" smtClean="0">
                <a:solidFill>
                  <a:schemeClr val="tx1"/>
                </a:solidFill>
                <a:effectLst/>
                <a:latin typeface="+mn-lt"/>
                <a:ea typeface="+mn-ea"/>
                <a:cs typeface="+mn-cs"/>
              </a:rPr>
              <a:t>文章特徵可以分為兩類：標題以及內容大意。</a:t>
            </a:r>
            <a:r>
              <a:rPr lang="zh-TW" altLang="en-US" sz="1200" kern="1200" dirty="0" smtClean="0">
                <a:solidFill>
                  <a:schemeClr val="tx1"/>
                </a:solidFill>
                <a:effectLst/>
                <a:latin typeface="+mn-lt"/>
                <a:ea typeface="+mn-ea"/>
                <a:cs typeface="+mn-cs"/>
              </a:rPr>
              <a:t>基於剛剛講的特性，我們直接</a:t>
            </a:r>
            <a:r>
              <a:rPr lang="zh-TW" altLang="zh-TW" sz="1200" kern="1200" dirty="0" smtClean="0">
                <a:solidFill>
                  <a:schemeClr val="tx1"/>
                </a:solidFill>
                <a:effectLst/>
                <a:latin typeface="+mn-lt"/>
                <a:ea typeface="+mn-ea"/>
                <a:cs typeface="+mn-cs"/>
              </a:rPr>
              <a:t>將標題斷詞向量加總起來作為文章標題向量。</a:t>
            </a:r>
            <a:r>
              <a:rPr lang="zh-TW" altLang="en-US" sz="1200" kern="1200" dirty="0" smtClean="0">
                <a:solidFill>
                  <a:schemeClr val="tx1"/>
                </a:solidFill>
                <a:effectLst/>
                <a:latin typeface="+mn-lt"/>
                <a:ea typeface="+mn-ea"/>
                <a:cs typeface="+mn-cs"/>
              </a:rPr>
              <a:t>內容大意向量可以用關鍵字來合成，不過關鍵字不是每個都一樣重要，我們將向量乘以對應的關鍵字權重加總起來</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最後的文章向量我們用標題向量以及內容向量用不同比例合成 。這個比例滿吃資料來源的標題品質，所以需要根據不同的資料來源調整適當的比例。</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20</a:t>
            </a:fld>
            <a:endParaRPr kumimoji="1" lang="zh-TW" altLang="en-US"/>
          </a:p>
        </p:txBody>
      </p:sp>
    </p:spTree>
    <p:extLst>
      <p:ext uri="{BB962C8B-B14F-4D97-AF65-F5344CB8AC3E}">
        <p14:creationId xmlns:p14="http://schemas.microsoft.com/office/powerpoint/2010/main" val="219140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由於</a:t>
            </a:r>
            <a:r>
              <a:rPr lang="en-US" altLang="zh-TW" dirty="0" smtClean="0"/>
              <a:t>word2vec</a:t>
            </a:r>
            <a:r>
              <a:rPr lang="zh-TW" altLang="en-US" dirty="0" smtClean="0"/>
              <a:t>轉出的向量具有特殊的線性關係，我們發現可以將字詞向量簡單地相加來代表另外一個有意義的字詞</a:t>
            </a:r>
            <a:r>
              <a:rPr lang="en-US" altLang="zh-TW" dirty="0" smtClean="0"/>
              <a:t/>
            </a:r>
            <a:br>
              <a:rPr lang="en-US" altLang="zh-TW" dirty="0" smtClean="0"/>
            </a:br>
            <a:r>
              <a:rPr lang="zh-TW" altLang="en-US" dirty="0" smtClean="0"/>
              <a:t>例如大冰奶的向量 與 大杯 、冰、 奶茶各自的向量加總起來算</a:t>
            </a:r>
            <a:r>
              <a:rPr lang="en-US" altLang="zh-TW" dirty="0" smtClean="0"/>
              <a:t>cosine</a:t>
            </a:r>
            <a:r>
              <a:rPr lang="zh-TW" altLang="en-US" dirty="0" smtClean="0"/>
              <a:t> 相似度能夠高達</a:t>
            </a:r>
            <a:r>
              <a:rPr lang="en-US" altLang="zh-TW" dirty="0" smtClean="0"/>
              <a:t>0.6</a:t>
            </a:r>
            <a:br>
              <a:rPr lang="en-US" altLang="zh-TW" dirty="0" smtClean="0"/>
            </a:br>
            <a:r>
              <a:rPr lang="zh-TW" altLang="en-US" dirty="0" smtClean="0"/>
              <a:t>我們可以期待藉由</a:t>
            </a:r>
            <a:r>
              <a:rPr lang="en-US" altLang="zh-TW" dirty="0" smtClean="0"/>
              <a:t>model</a:t>
            </a:r>
            <a:r>
              <a:rPr lang="zh-TW" altLang="en-US" dirty="0" smtClean="0"/>
              <a:t>的品質越高這些特性會更加明顯</a:t>
            </a:r>
            <a:endParaRPr lang="en-US" altLang="zh-TW" dirty="0" smtClean="0"/>
          </a:p>
          <a:p>
            <a:endParaRPr lang="en-US" altLang="zh-TW" dirty="0" smtClean="0"/>
          </a:p>
          <a:p>
            <a:r>
              <a:rPr lang="zh-TW" altLang="zh-TW" sz="1200" kern="1200" dirty="0" smtClean="0">
                <a:solidFill>
                  <a:schemeClr val="tx1"/>
                </a:solidFill>
                <a:effectLst/>
                <a:latin typeface="+mn-lt"/>
                <a:ea typeface="+mn-ea"/>
                <a:cs typeface="+mn-cs"/>
              </a:rPr>
              <a:t>文章特徵可以分為兩類：標題以及內容大意。</a:t>
            </a:r>
            <a:r>
              <a:rPr lang="zh-TW" altLang="en-US" sz="1200" kern="1200" dirty="0" smtClean="0">
                <a:solidFill>
                  <a:schemeClr val="tx1"/>
                </a:solidFill>
                <a:effectLst/>
                <a:latin typeface="+mn-lt"/>
                <a:ea typeface="+mn-ea"/>
                <a:cs typeface="+mn-cs"/>
              </a:rPr>
              <a:t>基於剛剛講的特性，我們直接</a:t>
            </a:r>
            <a:r>
              <a:rPr lang="zh-TW" altLang="zh-TW" sz="1200" kern="1200" dirty="0" smtClean="0">
                <a:solidFill>
                  <a:schemeClr val="tx1"/>
                </a:solidFill>
                <a:effectLst/>
                <a:latin typeface="+mn-lt"/>
                <a:ea typeface="+mn-ea"/>
                <a:cs typeface="+mn-cs"/>
              </a:rPr>
              <a:t>將標題斷詞向量加總起來作為文章標題向量。</a:t>
            </a:r>
            <a:r>
              <a:rPr lang="zh-TW" altLang="en-US" sz="1200" kern="1200" dirty="0" smtClean="0">
                <a:solidFill>
                  <a:schemeClr val="tx1"/>
                </a:solidFill>
                <a:effectLst/>
                <a:latin typeface="+mn-lt"/>
                <a:ea typeface="+mn-ea"/>
                <a:cs typeface="+mn-cs"/>
              </a:rPr>
              <a:t>內容大意向量可以用關鍵字來合成，不過關鍵字不是每個都一樣重要，我們將向量乘以對應的關鍵字權重加總起來</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最後的文章向量我們用標題向量以及內容向量用不同比例合成 。這個比例滿吃資料來源的標題品質，所以需要根據不同的資料來源調整適當的比例。</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21</a:t>
            </a:fld>
            <a:endParaRPr kumimoji="1" lang="zh-TW" altLang="en-US"/>
          </a:p>
        </p:txBody>
      </p:sp>
    </p:spTree>
    <p:extLst>
      <p:ext uri="{BB962C8B-B14F-4D97-AF65-F5344CB8AC3E}">
        <p14:creationId xmlns:p14="http://schemas.microsoft.com/office/powerpoint/2010/main" val="835645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K-means, HAC</a:t>
            </a:r>
            <a:r>
              <a:rPr lang="zh-TW" altLang="en-US" dirty="0" smtClean="0"/>
              <a:t>都必須先決定群的數量，群的數量連帶影響群的大小。不過我們要預先知道主題個數相當困難，而且每天的主題個數是會改變的。以群的數量作為分群的終止條件顯然相當不太合適。</a:t>
            </a:r>
            <a:endParaRPr lang="en-US" altLang="zh-TW" dirty="0" smtClean="0"/>
          </a:p>
          <a:p>
            <a:r>
              <a:rPr lang="zh-TW" altLang="en-US" dirty="0" smtClean="0"/>
              <a:t>因此我們可以從主題間的彼此相似度來著手。我們的分群方法還是以</a:t>
            </a:r>
            <a:r>
              <a:rPr lang="en-US" altLang="zh-TW" dirty="0" smtClean="0"/>
              <a:t>HAC</a:t>
            </a:r>
            <a:r>
              <a:rPr lang="zh-TW" altLang="en-US" dirty="0" smtClean="0"/>
              <a:t>為主，只是我們定義一個相似度的門檻，找出相似度最高的兩個群，如果他們相似度有高於門檻的話就合併，如果沒有的話，結束分群</a:t>
            </a:r>
            <a:endParaRPr lang="en-US" altLang="zh-TW" dirty="0" smtClean="0"/>
          </a:p>
          <a:p>
            <a:r>
              <a:rPr lang="zh-TW" altLang="en-US" dirty="0" smtClean="0"/>
              <a:t>這個相似度門檻是具有直覺上的意義的，如果門檻值越高代表越難合併，群的數量會提高。概念上的主題代表的規模也相對較小。如果門檻值調低，群的數量會減少，主題這時候也比較抽象，涵蓋範圍廣</a:t>
            </a:r>
            <a:endParaRPr lang="en-US" altLang="zh-TW" dirty="0" smtClean="0"/>
          </a:p>
          <a:p>
            <a:r>
              <a:rPr lang="zh-TW" altLang="en-US" dirty="0" smtClean="0"/>
              <a:t>至於該怎麼決定這個門檻值，我們可以利用預先標記好的資料來分析分群效果，門檻值會隨著標記資料主題抽象程度而調整，找出來的最佳門檻值在往後的分群裏面也會分出抽象程度差不多的主題</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23</a:t>
            </a:fld>
            <a:endParaRPr kumimoji="1" lang="zh-TW" altLang="en-US"/>
          </a:p>
        </p:txBody>
      </p:sp>
    </p:spTree>
    <p:extLst>
      <p:ext uri="{BB962C8B-B14F-4D97-AF65-F5344CB8AC3E}">
        <p14:creationId xmlns:p14="http://schemas.microsoft.com/office/powerpoint/2010/main" val="943562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另外一個常見的文件分群是階層式的分群</a:t>
            </a:r>
            <a:r>
              <a:rPr lang="en-US" altLang="zh-TW" dirty="0" smtClean="0"/>
              <a:t/>
            </a:r>
            <a:br>
              <a:rPr lang="en-US" altLang="zh-TW" dirty="0" smtClean="0"/>
            </a:br>
            <a:r>
              <a:rPr lang="en-US" altLang="zh-TW" dirty="0" smtClean="0"/>
              <a:t>Hierarchical</a:t>
            </a:r>
            <a:r>
              <a:rPr lang="zh-TW" altLang="en-US" dirty="0" smtClean="0"/>
              <a:t>有</a:t>
            </a:r>
            <a:r>
              <a:rPr lang="en-US" altLang="zh-TW" dirty="0" smtClean="0"/>
              <a:t>bottom</a:t>
            </a:r>
            <a:r>
              <a:rPr lang="en-US" altLang="zh-TW" baseline="0" dirty="0" smtClean="0"/>
              <a:t> up</a:t>
            </a:r>
            <a:r>
              <a:rPr lang="zh-TW" altLang="en-US" baseline="0" dirty="0" smtClean="0"/>
              <a:t> 慢慢</a:t>
            </a:r>
            <a:r>
              <a:rPr lang="en-US" altLang="zh-TW" baseline="0" dirty="0" smtClean="0"/>
              <a:t>merge </a:t>
            </a:r>
            <a:r>
              <a:rPr lang="zh-TW" altLang="en-US" baseline="0" dirty="0" smtClean="0"/>
              <a:t>的</a:t>
            </a:r>
            <a:r>
              <a:rPr lang="zh-TW" altLang="en-US" dirty="0" smtClean="0"/>
              <a:t>聚合式分群</a:t>
            </a:r>
            <a:endParaRPr lang="en-US" altLang="zh-TW" dirty="0" smtClean="0"/>
          </a:p>
          <a:p>
            <a:r>
              <a:rPr lang="zh-TW" altLang="en-US" dirty="0" smtClean="0"/>
              <a:t>跟</a:t>
            </a:r>
            <a:r>
              <a:rPr lang="en-US" altLang="zh-TW" dirty="0" smtClean="0"/>
              <a:t>top</a:t>
            </a:r>
            <a:r>
              <a:rPr lang="en-US" altLang="zh-TW" baseline="0" dirty="0" smtClean="0"/>
              <a:t> down</a:t>
            </a:r>
            <a:r>
              <a:rPr lang="zh-TW" altLang="en-US" baseline="0" dirty="0" smtClean="0"/>
              <a:t>慢慢切割的</a:t>
            </a:r>
            <a:r>
              <a:rPr lang="en-US" altLang="zh-TW" baseline="0" dirty="0" smtClean="0"/>
              <a:t>division clustering</a:t>
            </a:r>
          </a:p>
          <a:p>
            <a:endParaRPr lang="en-US" altLang="zh-TW" dirty="0" smtClean="0"/>
          </a:p>
          <a:p>
            <a:r>
              <a:rPr lang="zh-TW" altLang="en-US" dirty="0" smtClean="0"/>
              <a:t>點</a:t>
            </a:r>
            <a:endParaRPr lang="en-US" altLang="zh-TW" dirty="0" smtClean="0"/>
          </a:p>
          <a:p>
            <a:endParaRPr lang="en-US" altLang="zh-TW" dirty="0" smtClean="0"/>
          </a:p>
          <a:p>
            <a:r>
              <a:rPr lang="zh-TW" altLang="en-US" dirty="0" smtClean="0"/>
              <a:t>聚合式的分群一開始將每個文件視為一群</a:t>
            </a:r>
            <a:r>
              <a:rPr lang="en-US" altLang="zh-TW" dirty="0" smtClean="0"/>
              <a:t/>
            </a:r>
            <a:br>
              <a:rPr lang="en-US" altLang="zh-TW" dirty="0" smtClean="0"/>
            </a:br>
            <a:r>
              <a:rPr lang="zh-TW" altLang="en-US" dirty="0" smtClean="0"/>
              <a:t>然後從所有群中找出距離最近的兩個群合併</a:t>
            </a:r>
            <a:r>
              <a:rPr lang="en-US" altLang="zh-TW" dirty="0" smtClean="0"/>
              <a:t/>
            </a:r>
            <a:br>
              <a:rPr lang="en-US" altLang="zh-TW" dirty="0" smtClean="0"/>
            </a:br>
            <a:r>
              <a:rPr lang="zh-TW" altLang="en-US" dirty="0" smtClean="0"/>
              <a:t>重複這個步驟直到群數剩下</a:t>
            </a:r>
            <a:r>
              <a:rPr lang="en-US" altLang="zh-TW" dirty="0" smtClean="0"/>
              <a:t>N</a:t>
            </a:r>
            <a:r>
              <a:rPr lang="zh-TW" altLang="en-US" dirty="0" smtClean="0"/>
              <a:t>個</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24</a:t>
            </a:fld>
            <a:endParaRPr kumimoji="1" lang="zh-TW" altLang="en-US"/>
          </a:p>
        </p:txBody>
      </p:sp>
    </p:spTree>
    <p:extLst>
      <p:ext uri="{BB962C8B-B14F-4D97-AF65-F5344CB8AC3E}">
        <p14:creationId xmlns:p14="http://schemas.microsoft.com/office/powerpoint/2010/main" val="2419773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另外一個常見的文件分群是階層式的分群</a:t>
            </a:r>
            <a:r>
              <a:rPr lang="en-US" altLang="zh-TW" dirty="0" smtClean="0"/>
              <a:t/>
            </a:r>
            <a:br>
              <a:rPr lang="en-US" altLang="zh-TW" dirty="0" smtClean="0"/>
            </a:br>
            <a:r>
              <a:rPr lang="en-US" altLang="zh-TW" dirty="0" smtClean="0"/>
              <a:t>Hierarchical</a:t>
            </a:r>
            <a:r>
              <a:rPr lang="zh-TW" altLang="en-US" dirty="0" smtClean="0"/>
              <a:t>有</a:t>
            </a:r>
            <a:r>
              <a:rPr lang="en-US" altLang="zh-TW" dirty="0" smtClean="0"/>
              <a:t>bottom</a:t>
            </a:r>
            <a:r>
              <a:rPr lang="en-US" altLang="zh-TW" baseline="0" dirty="0" smtClean="0"/>
              <a:t> up</a:t>
            </a:r>
            <a:r>
              <a:rPr lang="zh-TW" altLang="en-US" baseline="0" dirty="0" smtClean="0"/>
              <a:t> 慢慢</a:t>
            </a:r>
            <a:r>
              <a:rPr lang="en-US" altLang="zh-TW" baseline="0" dirty="0" smtClean="0"/>
              <a:t>merge </a:t>
            </a:r>
            <a:r>
              <a:rPr lang="zh-TW" altLang="en-US" baseline="0" dirty="0" smtClean="0"/>
              <a:t>的</a:t>
            </a:r>
            <a:r>
              <a:rPr lang="zh-TW" altLang="en-US" dirty="0" smtClean="0"/>
              <a:t>聚合式分群</a:t>
            </a:r>
            <a:endParaRPr lang="en-US" altLang="zh-TW" dirty="0" smtClean="0"/>
          </a:p>
          <a:p>
            <a:r>
              <a:rPr lang="zh-TW" altLang="en-US" dirty="0" smtClean="0"/>
              <a:t>跟</a:t>
            </a:r>
            <a:r>
              <a:rPr lang="en-US" altLang="zh-TW" dirty="0" smtClean="0"/>
              <a:t>top</a:t>
            </a:r>
            <a:r>
              <a:rPr lang="en-US" altLang="zh-TW" baseline="0" dirty="0" smtClean="0"/>
              <a:t> down</a:t>
            </a:r>
            <a:r>
              <a:rPr lang="zh-TW" altLang="en-US" baseline="0" dirty="0" smtClean="0"/>
              <a:t>慢慢切割的</a:t>
            </a:r>
            <a:r>
              <a:rPr lang="en-US" altLang="zh-TW" baseline="0" dirty="0" smtClean="0"/>
              <a:t>division clustering</a:t>
            </a:r>
          </a:p>
          <a:p>
            <a:endParaRPr lang="en-US" altLang="zh-TW" dirty="0" smtClean="0"/>
          </a:p>
          <a:p>
            <a:r>
              <a:rPr lang="zh-TW" altLang="en-US" dirty="0" smtClean="0"/>
              <a:t>點</a:t>
            </a:r>
            <a:endParaRPr lang="en-US" altLang="zh-TW" dirty="0" smtClean="0"/>
          </a:p>
          <a:p>
            <a:endParaRPr lang="en-US" altLang="zh-TW" dirty="0" smtClean="0"/>
          </a:p>
          <a:p>
            <a:r>
              <a:rPr lang="zh-TW" altLang="en-US" dirty="0" smtClean="0"/>
              <a:t>聚合式的分群一開始將每個文件視為一群</a:t>
            </a:r>
            <a:r>
              <a:rPr lang="en-US" altLang="zh-TW" dirty="0" smtClean="0"/>
              <a:t/>
            </a:r>
            <a:br>
              <a:rPr lang="en-US" altLang="zh-TW" dirty="0" smtClean="0"/>
            </a:br>
            <a:r>
              <a:rPr lang="zh-TW" altLang="en-US" dirty="0" smtClean="0"/>
              <a:t>然後從所有群中找出距離最近的兩個群合併</a:t>
            </a:r>
            <a:r>
              <a:rPr lang="en-US" altLang="zh-TW" dirty="0" smtClean="0"/>
              <a:t/>
            </a:r>
            <a:br>
              <a:rPr lang="en-US" altLang="zh-TW" dirty="0" smtClean="0"/>
            </a:br>
            <a:r>
              <a:rPr lang="zh-TW" altLang="en-US" dirty="0" smtClean="0"/>
              <a:t>重複這個步驟直到群數剩下</a:t>
            </a:r>
            <a:r>
              <a:rPr lang="en-US" altLang="zh-TW" dirty="0" smtClean="0"/>
              <a:t>N</a:t>
            </a:r>
            <a:r>
              <a:rPr lang="zh-TW" altLang="en-US" dirty="0" smtClean="0"/>
              <a:t>個</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215446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隨著科技的演進，人們獲取資訊的管道也從傳統的媒體轉換到網路上。近幾年社群網絡的興起更是加快了資訊傳播的速度，然而資訊快速傳播也意味著資訊爆炸，人們必須花費許多心力篩選才能獲得想要的資訊。</a:t>
            </a:r>
            <a:endParaRPr lang="en-US" altLang="zh-TW" dirty="0" smtClean="0"/>
          </a:p>
          <a:p>
            <a:pPr marL="0" indent="0">
              <a:buNone/>
            </a:pPr>
            <a:endParaRPr lang="en-US" altLang="zh-TW" dirty="0" smtClean="0"/>
          </a:p>
          <a:p>
            <a:pPr marL="0" indent="0">
              <a:buNone/>
            </a:pPr>
            <a:r>
              <a:rPr lang="zh-TW" altLang="en-US" dirty="0" smtClean="0"/>
              <a:t>太陽花學運過後公民意識崛起，公民利用網路關注並討論許多社會議題，並形成一股新興的影響力。若能夠偵測時下熱門的討論話題，將能降低大眾對於接觸社會議題門檻。</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a:t>
            </a:fld>
            <a:endParaRPr kumimoji="1" lang="zh-TW" altLang="en-US"/>
          </a:p>
        </p:txBody>
      </p:sp>
    </p:spTree>
    <p:extLst>
      <p:ext uri="{BB962C8B-B14F-4D97-AF65-F5344CB8AC3E}">
        <p14:creationId xmlns:p14="http://schemas.microsoft.com/office/powerpoint/2010/main" val="2650391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另外一個常見的文件分群是階層式的分群</a:t>
            </a:r>
            <a:r>
              <a:rPr lang="en-US" altLang="zh-TW" dirty="0" smtClean="0"/>
              <a:t/>
            </a:r>
            <a:br>
              <a:rPr lang="en-US" altLang="zh-TW" dirty="0" smtClean="0"/>
            </a:br>
            <a:r>
              <a:rPr lang="en-US" altLang="zh-TW" dirty="0" smtClean="0"/>
              <a:t>Hierarchical</a:t>
            </a:r>
            <a:r>
              <a:rPr lang="zh-TW" altLang="en-US" dirty="0" smtClean="0"/>
              <a:t>有</a:t>
            </a:r>
            <a:r>
              <a:rPr lang="en-US" altLang="zh-TW" dirty="0" smtClean="0"/>
              <a:t>bottom</a:t>
            </a:r>
            <a:r>
              <a:rPr lang="en-US" altLang="zh-TW" baseline="0" dirty="0" smtClean="0"/>
              <a:t> up</a:t>
            </a:r>
            <a:r>
              <a:rPr lang="zh-TW" altLang="en-US" baseline="0" dirty="0" smtClean="0"/>
              <a:t> 慢慢</a:t>
            </a:r>
            <a:r>
              <a:rPr lang="en-US" altLang="zh-TW" baseline="0" dirty="0" smtClean="0"/>
              <a:t>merge </a:t>
            </a:r>
            <a:r>
              <a:rPr lang="zh-TW" altLang="en-US" baseline="0" dirty="0" smtClean="0"/>
              <a:t>的</a:t>
            </a:r>
            <a:r>
              <a:rPr lang="zh-TW" altLang="en-US" dirty="0" smtClean="0"/>
              <a:t>聚合式分群</a:t>
            </a:r>
            <a:endParaRPr lang="en-US" altLang="zh-TW" dirty="0" smtClean="0"/>
          </a:p>
          <a:p>
            <a:r>
              <a:rPr lang="zh-TW" altLang="en-US" dirty="0" smtClean="0"/>
              <a:t>跟</a:t>
            </a:r>
            <a:r>
              <a:rPr lang="en-US" altLang="zh-TW" dirty="0" smtClean="0"/>
              <a:t>top</a:t>
            </a:r>
            <a:r>
              <a:rPr lang="en-US" altLang="zh-TW" baseline="0" dirty="0" smtClean="0"/>
              <a:t> down</a:t>
            </a:r>
            <a:r>
              <a:rPr lang="zh-TW" altLang="en-US" baseline="0" dirty="0" smtClean="0"/>
              <a:t>慢慢切割的</a:t>
            </a:r>
            <a:r>
              <a:rPr lang="en-US" altLang="zh-TW" baseline="0" dirty="0" smtClean="0"/>
              <a:t>division clustering</a:t>
            </a:r>
          </a:p>
          <a:p>
            <a:endParaRPr lang="en-US" altLang="zh-TW" dirty="0" smtClean="0"/>
          </a:p>
          <a:p>
            <a:r>
              <a:rPr lang="zh-TW" altLang="en-US" dirty="0" smtClean="0"/>
              <a:t>點</a:t>
            </a:r>
            <a:endParaRPr lang="en-US" altLang="zh-TW" dirty="0" smtClean="0"/>
          </a:p>
          <a:p>
            <a:endParaRPr lang="en-US" altLang="zh-TW" dirty="0" smtClean="0"/>
          </a:p>
          <a:p>
            <a:r>
              <a:rPr lang="zh-TW" altLang="en-US" dirty="0" smtClean="0"/>
              <a:t>聚合式的分群一開始將每個文件視為一群</a:t>
            </a:r>
            <a:r>
              <a:rPr lang="en-US" altLang="zh-TW" dirty="0" smtClean="0"/>
              <a:t/>
            </a:r>
            <a:br>
              <a:rPr lang="en-US" altLang="zh-TW" dirty="0" smtClean="0"/>
            </a:br>
            <a:r>
              <a:rPr lang="zh-TW" altLang="en-US" dirty="0" smtClean="0"/>
              <a:t>然後從所有群中找出距離最近的兩個群合併</a:t>
            </a:r>
            <a:r>
              <a:rPr lang="en-US" altLang="zh-TW" dirty="0" smtClean="0"/>
              <a:t/>
            </a:r>
            <a:br>
              <a:rPr lang="en-US" altLang="zh-TW" dirty="0" smtClean="0"/>
            </a:br>
            <a:r>
              <a:rPr lang="zh-TW" altLang="en-US" dirty="0" smtClean="0"/>
              <a:t>重複這個步驟直到群數剩下</a:t>
            </a:r>
            <a:r>
              <a:rPr lang="en-US" altLang="zh-TW" dirty="0" smtClean="0"/>
              <a:t>N</a:t>
            </a:r>
            <a:r>
              <a:rPr lang="zh-TW" altLang="en-US" dirty="0" smtClean="0"/>
              <a:t>個</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22678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smtClean="0">
                <a:solidFill>
                  <a:schemeClr val="tx1"/>
                </a:solidFill>
                <a:effectLst/>
                <a:latin typeface="+mn-lt"/>
                <a:ea typeface="+mn-ea"/>
                <a:cs typeface="+mn-cs"/>
              </a:rPr>
              <a:t>average, single, complete linkage</a:t>
            </a:r>
            <a:r>
              <a:rPr lang="zh-TW" altLang="en-US" sz="1200" kern="1200" smtClean="0">
                <a:solidFill>
                  <a:schemeClr val="tx1"/>
                </a:solidFill>
                <a:effectLst/>
                <a:latin typeface="+mn-lt"/>
                <a:ea typeface="+mn-ea"/>
                <a:cs typeface="+mn-cs"/>
              </a:rPr>
              <a:t>會考慮</a:t>
            </a:r>
            <a:r>
              <a:rPr lang="zh-TW" altLang="zh-TW" sz="1200" kern="1200" smtClean="0">
                <a:solidFill>
                  <a:schemeClr val="tx1"/>
                </a:solidFill>
                <a:effectLst/>
                <a:latin typeface="+mn-lt"/>
                <a:ea typeface="+mn-ea"/>
                <a:cs typeface="+mn-cs"/>
              </a:rPr>
              <a:t>群裡面</a:t>
            </a:r>
            <a:r>
              <a:rPr lang="zh-TW" altLang="en-US" sz="1200" kern="1200" smtClean="0">
                <a:solidFill>
                  <a:schemeClr val="tx1"/>
                </a:solidFill>
                <a:effectLst/>
                <a:latin typeface="+mn-lt"/>
                <a:ea typeface="+mn-ea"/>
                <a:cs typeface="+mn-cs"/>
              </a:rPr>
              <a:t>每一個點與其他群的點距離，這樣的好處是每一次合併的時候都能夠確保各點能保持在一定的距離內。</a:t>
            </a:r>
            <a:r>
              <a:rPr lang="en-US" altLang="zh-TW" sz="1200" kern="1200" smtClean="0">
                <a:solidFill>
                  <a:schemeClr val="tx1"/>
                </a:solidFill>
                <a:effectLst/>
                <a:latin typeface="+mn-lt"/>
                <a:ea typeface="+mn-ea"/>
                <a:cs typeface="+mn-cs"/>
              </a:rPr>
              <a:t>Centroid</a:t>
            </a:r>
            <a:r>
              <a:rPr lang="zh-TW" altLang="en-US" sz="1200" kern="1200" smtClean="0">
                <a:solidFill>
                  <a:schemeClr val="tx1"/>
                </a:solidFill>
                <a:effectLst/>
                <a:latin typeface="+mn-lt"/>
                <a:ea typeface="+mn-ea"/>
                <a:cs typeface="+mn-cs"/>
              </a:rPr>
              <a:t>是直接以重心計算距離，雖然速度較快，不過有可能群裡各點在合併過程中就不一定能夠保持一定的距離。</a:t>
            </a:r>
            <a:endParaRPr lang="en-US" altLang="zh-TW" sz="1200" kern="1200" smtClean="0">
              <a:solidFill>
                <a:schemeClr val="tx1"/>
              </a:solidFill>
              <a:effectLst/>
              <a:latin typeface="+mn-lt"/>
              <a:ea typeface="+mn-ea"/>
              <a:cs typeface="+mn-cs"/>
            </a:endParaRPr>
          </a:p>
          <a:p>
            <a:endParaRPr lang="en-US" altLang="zh-TW" sz="1200" kern="1200" smtClean="0">
              <a:solidFill>
                <a:schemeClr val="tx1"/>
              </a:solidFill>
              <a:effectLst/>
              <a:latin typeface="+mn-lt"/>
              <a:ea typeface="+mn-ea"/>
              <a:cs typeface="+mn-cs"/>
            </a:endParaRPr>
          </a:p>
          <a:p>
            <a:r>
              <a:rPr lang="zh-TW" altLang="en-US" sz="1200" kern="1200" smtClean="0">
                <a:solidFill>
                  <a:schemeClr val="tx1"/>
                </a:solidFill>
                <a:effectLst/>
                <a:latin typeface="+mn-lt"/>
                <a:ea typeface="+mn-ea"/>
                <a:cs typeface="+mn-cs"/>
              </a:rPr>
              <a:t>那麼有沒有同時能夠有速度上的優勢同時又能維持分群效果的穩定度的辦法呢</a:t>
            </a:r>
            <a:r>
              <a:rPr lang="en-US" altLang="zh-TW" sz="1200" kern="1200" smtClean="0">
                <a:solidFill>
                  <a:schemeClr val="tx1"/>
                </a:solidFill>
                <a:effectLst/>
                <a:latin typeface="+mn-lt"/>
                <a:ea typeface="+mn-ea"/>
                <a:cs typeface="+mn-cs"/>
              </a:rPr>
              <a:t>?</a:t>
            </a:r>
          </a:p>
          <a:p>
            <a:r>
              <a:rPr lang="zh-TW" altLang="en-US" smtClean="0"/>
              <a:t>我們知道隨著合併次數的增加，群各點的離散程度可能會隨之增加</a:t>
            </a:r>
            <a:endParaRPr lang="en-US" altLang="zh-TW" smtClean="0"/>
          </a:p>
          <a:p>
            <a:r>
              <a:rPr lang="en-US" altLang="zh-TW" smtClean="0"/>
              <a:t>Key idea</a:t>
            </a:r>
            <a:r>
              <a:rPr lang="zh-TW" altLang="en-US" smtClean="0"/>
              <a:t>是這樣</a:t>
            </a:r>
            <a:r>
              <a:rPr lang="en-US" altLang="zh-TW" smtClean="0"/>
              <a:t/>
            </a:r>
            <a:br>
              <a:rPr lang="en-US" altLang="zh-TW" smtClean="0"/>
            </a:br>
            <a:r>
              <a:rPr lang="zh-TW" altLang="en-US" smtClean="0"/>
              <a:t>懲罰那些合併後離散程度會下降的群，讓他們在下一次的被其他群合併機會調降</a:t>
            </a:r>
            <a:r>
              <a:rPr lang="en-US" altLang="zh-TW" smtClean="0"/>
              <a:t/>
            </a:r>
            <a:br>
              <a:rPr lang="en-US" altLang="zh-TW" smtClean="0"/>
            </a:br>
            <a:r>
              <a:rPr lang="zh-TW" altLang="en-US" smtClean="0"/>
              <a:t>獎勵合併後離散程度不變的群，讓他們在下一次的合併機會相對提高</a:t>
            </a:r>
            <a:endParaRPr lang="en-US" altLang="zh-TW"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27</a:t>
            </a:fld>
            <a:endParaRPr kumimoji="1" lang="zh-TW" altLang="en-US"/>
          </a:p>
        </p:txBody>
      </p:sp>
    </p:spTree>
    <p:extLst>
      <p:ext uri="{BB962C8B-B14F-4D97-AF65-F5344CB8AC3E}">
        <p14:creationId xmlns:p14="http://schemas.microsoft.com/office/powerpoint/2010/main" val="997708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smtClean="0">
                <a:solidFill>
                  <a:schemeClr val="tx1"/>
                </a:solidFill>
                <a:effectLst/>
                <a:latin typeface="+mn-lt"/>
                <a:ea typeface="+mn-ea"/>
                <a:cs typeface="+mn-cs"/>
              </a:rPr>
              <a:t>average, single, complete linkage</a:t>
            </a:r>
            <a:r>
              <a:rPr lang="zh-TW" altLang="en-US" sz="1200" kern="1200" smtClean="0">
                <a:solidFill>
                  <a:schemeClr val="tx1"/>
                </a:solidFill>
                <a:effectLst/>
                <a:latin typeface="+mn-lt"/>
                <a:ea typeface="+mn-ea"/>
                <a:cs typeface="+mn-cs"/>
              </a:rPr>
              <a:t>會考慮</a:t>
            </a:r>
            <a:r>
              <a:rPr lang="zh-TW" altLang="zh-TW" sz="1200" kern="1200" smtClean="0">
                <a:solidFill>
                  <a:schemeClr val="tx1"/>
                </a:solidFill>
                <a:effectLst/>
                <a:latin typeface="+mn-lt"/>
                <a:ea typeface="+mn-ea"/>
                <a:cs typeface="+mn-cs"/>
              </a:rPr>
              <a:t>群裡面</a:t>
            </a:r>
            <a:r>
              <a:rPr lang="zh-TW" altLang="en-US" sz="1200" kern="1200" smtClean="0">
                <a:solidFill>
                  <a:schemeClr val="tx1"/>
                </a:solidFill>
                <a:effectLst/>
                <a:latin typeface="+mn-lt"/>
                <a:ea typeface="+mn-ea"/>
                <a:cs typeface="+mn-cs"/>
              </a:rPr>
              <a:t>每一個點與其他群的點距離，這樣的好處是每一次合併的時候都能夠確保各點能保持在一定的距離內。</a:t>
            </a:r>
            <a:r>
              <a:rPr lang="en-US" altLang="zh-TW" sz="1200" kern="1200" smtClean="0">
                <a:solidFill>
                  <a:schemeClr val="tx1"/>
                </a:solidFill>
                <a:effectLst/>
                <a:latin typeface="+mn-lt"/>
                <a:ea typeface="+mn-ea"/>
                <a:cs typeface="+mn-cs"/>
              </a:rPr>
              <a:t>Centroid</a:t>
            </a:r>
            <a:r>
              <a:rPr lang="zh-TW" altLang="en-US" sz="1200" kern="1200" smtClean="0">
                <a:solidFill>
                  <a:schemeClr val="tx1"/>
                </a:solidFill>
                <a:effectLst/>
                <a:latin typeface="+mn-lt"/>
                <a:ea typeface="+mn-ea"/>
                <a:cs typeface="+mn-cs"/>
              </a:rPr>
              <a:t>是直接以重心計算距離，雖然速度較快，不過有可能群裡各點在合併過程中就不一定能夠保持一定的距離。</a:t>
            </a:r>
            <a:endParaRPr lang="en-US" altLang="zh-TW" sz="1200" kern="1200" smtClean="0">
              <a:solidFill>
                <a:schemeClr val="tx1"/>
              </a:solidFill>
              <a:effectLst/>
              <a:latin typeface="+mn-lt"/>
              <a:ea typeface="+mn-ea"/>
              <a:cs typeface="+mn-cs"/>
            </a:endParaRPr>
          </a:p>
          <a:p>
            <a:endParaRPr lang="en-US" altLang="zh-TW" sz="1200" kern="1200" smtClean="0">
              <a:solidFill>
                <a:schemeClr val="tx1"/>
              </a:solidFill>
              <a:effectLst/>
              <a:latin typeface="+mn-lt"/>
              <a:ea typeface="+mn-ea"/>
              <a:cs typeface="+mn-cs"/>
            </a:endParaRPr>
          </a:p>
          <a:p>
            <a:r>
              <a:rPr lang="zh-TW" altLang="en-US" sz="1200" kern="1200" smtClean="0">
                <a:solidFill>
                  <a:schemeClr val="tx1"/>
                </a:solidFill>
                <a:effectLst/>
                <a:latin typeface="+mn-lt"/>
                <a:ea typeface="+mn-ea"/>
                <a:cs typeface="+mn-cs"/>
              </a:rPr>
              <a:t>那麼有沒有同時能夠有速度上的優勢同時又能維持分群效果的穩定度的辦法呢</a:t>
            </a:r>
            <a:r>
              <a:rPr lang="en-US" altLang="zh-TW" sz="1200" kern="1200" smtClean="0">
                <a:solidFill>
                  <a:schemeClr val="tx1"/>
                </a:solidFill>
                <a:effectLst/>
                <a:latin typeface="+mn-lt"/>
                <a:ea typeface="+mn-ea"/>
                <a:cs typeface="+mn-cs"/>
              </a:rPr>
              <a:t>?</a:t>
            </a:r>
          </a:p>
          <a:p>
            <a:r>
              <a:rPr lang="zh-TW" altLang="en-US" smtClean="0"/>
              <a:t>我們知道隨著合併次數的增加，群各點的離散程度可能會隨之增加</a:t>
            </a:r>
            <a:endParaRPr lang="en-US" altLang="zh-TW" smtClean="0"/>
          </a:p>
          <a:p>
            <a:r>
              <a:rPr lang="en-US" altLang="zh-TW" smtClean="0"/>
              <a:t>Key idea</a:t>
            </a:r>
            <a:r>
              <a:rPr lang="zh-TW" altLang="en-US" smtClean="0"/>
              <a:t>是這樣</a:t>
            </a:r>
            <a:r>
              <a:rPr lang="en-US" altLang="zh-TW" smtClean="0"/>
              <a:t/>
            </a:r>
            <a:br>
              <a:rPr lang="en-US" altLang="zh-TW" smtClean="0"/>
            </a:br>
            <a:r>
              <a:rPr lang="zh-TW" altLang="en-US" smtClean="0"/>
              <a:t>懲罰那些合併後離散程度會下降的群，讓他們在下一次的被其他群合併機會調降</a:t>
            </a:r>
            <a:r>
              <a:rPr lang="en-US" altLang="zh-TW" smtClean="0"/>
              <a:t/>
            </a:r>
            <a:br>
              <a:rPr lang="en-US" altLang="zh-TW" smtClean="0"/>
            </a:br>
            <a:r>
              <a:rPr lang="zh-TW" altLang="en-US" smtClean="0"/>
              <a:t>獎勵合併後離散程度不變的群，讓他們在下一次的合併機會相對提高</a:t>
            </a:r>
            <a:endParaRPr lang="en-US" altLang="zh-TW"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965377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smtClean="0">
                <a:solidFill>
                  <a:schemeClr val="tx1"/>
                </a:solidFill>
                <a:effectLst/>
                <a:latin typeface="+mn-lt"/>
                <a:ea typeface="+mn-ea"/>
                <a:cs typeface="+mn-cs"/>
              </a:rPr>
              <a:t>average, single, complete linkage</a:t>
            </a:r>
            <a:r>
              <a:rPr lang="zh-TW" altLang="en-US" sz="1200" kern="1200" smtClean="0">
                <a:solidFill>
                  <a:schemeClr val="tx1"/>
                </a:solidFill>
                <a:effectLst/>
                <a:latin typeface="+mn-lt"/>
                <a:ea typeface="+mn-ea"/>
                <a:cs typeface="+mn-cs"/>
              </a:rPr>
              <a:t>會考慮</a:t>
            </a:r>
            <a:r>
              <a:rPr lang="zh-TW" altLang="zh-TW" sz="1200" kern="1200" smtClean="0">
                <a:solidFill>
                  <a:schemeClr val="tx1"/>
                </a:solidFill>
                <a:effectLst/>
                <a:latin typeface="+mn-lt"/>
                <a:ea typeface="+mn-ea"/>
                <a:cs typeface="+mn-cs"/>
              </a:rPr>
              <a:t>群裡面</a:t>
            </a:r>
            <a:r>
              <a:rPr lang="zh-TW" altLang="en-US" sz="1200" kern="1200" smtClean="0">
                <a:solidFill>
                  <a:schemeClr val="tx1"/>
                </a:solidFill>
                <a:effectLst/>
                <a:latin typeface="+mn-lt"/>
                <a:ea typeface="+mn-ea"/>
                <a:cs typeface="+mn-cs"/>
              </a:rPr>
              <a:t>每一個點與其他群的點距離，這樣的好處是每一次合併的時候都能夠確保各點能保持在一定的距離內。</a:t>
            </a:r>
            <a:r>
              <a:rPr lang="en-US" altLang="zh-TW" sz="1200" kern="1200" smtClean="0">
                <a:solidFill>
                  <a:schemeClr val="tx1"/>
                </a:solidFill>
                <a:effectLst/>
                <a:latin typeface="+mn-lt"/>
                <a:ea typeface="+mn-ea"/>
                <a:cs typeface="+mn-cs"/>
              </a:rPr>
              <a:t>Centroid</a:t>
            </a:r>
            <a:r>
              <a:rPr lang="zh-TW" altLang="en-US" sz="1200" kern="1200" smtClean="0">
                <a:solidFill>
                  <a:schemeClr val="tx1"/>
                </a:solidFill>
                <a:effectLst/>
                <a:latin typeface="+mn-lt"/>
                <a:ea typeface="+mn-ea"/>
                <a:cs typeface="+mn-cs"/>
              </a:rPr>
              <a:t>是直接以重心計算距離，雖然速度較快，不過有可能群裡各點在合併過程中就不一定能夠保持一定的距離。</a:t>
            </a:r>
            <a:endParaRPr lang="en-US" altLang="zh-TW" sz="1200" kern="1200" smtClean="0">
              <a:solidFill>
                <a:schemeClr val="tx1"/>
              </a:solidFill>
              <a:effectLst/>
              <a:latin typeface="+mn-lt"/>
              <a:ea typeface="+mn-ea"/>
              <a:cs typeface="+mn-cs"/>
            </a:endParaRPr>
          </a:p>
          <a:p>
            <a:endParaRPr lang="en-US" altLang="zh-TW" sz="1200" kern="1200" smtClean="0">
              <a:solidFill>
                <a:schemeClr val="tx1"/>
              </a:solidFill>
              <a:effectLst/>
              <a:latin typeface="+mn-lt"/>
              <a:ea typeface="+mn-ea"/>
              <a:cs typeface="+mn-cs"/>
            </a:endParaRPr>
          </a:p>
          <a:p>
            <a:r>
              <a:rPr lang="zh-TW" altLang="en-US" sz="1200" kern="1200" smtClean="0">
                <a:solidFill>
                  <a:schemeClr val="tx1"/>
                </a:solidFill>
                <a:effectLst/>
                <a:latin typeface="+mn-lt"/>
                <a:ea typeface="+mn-ea"/>
                <a:cs typeface="+mn-cs"/>
              </a:rPr>
              <a:t>那麼有沒有同時能夠有速度上的優勢同時又能維持分群效果的穩定度的辦法呢</a:t>
            </a:r>
            <a:r>
              <a:rPr lang="en-US" altLang="zh-TW" sz="1200" kern="1200" smtClean="0">
                <a:solidFill>
                  <a:schemeClr val="tx1"/>
                </a:solidFill>
                <a:effectLst/>
                <a:latin typeface="+mn-lt"/>
                <a:ea typeface="+mn-ea"/>
                <a:cs typeface="+mn-cs"/>
              </a:rPr>
              <a:t>?</a:t>
            </a:r>
          </a:p>
          <a:p>
            <a:r>
              <a:rPr lang="zh-TW" altLang="en-US" smtClean="0"/>
              <a:t>我們知道隨著合併次數的增加，群各點的離散程度可能會隨之增加</a:t>
            </a:r>
            <a:endParaRPr lang="en-US" altLang="zh-TW" smtClean="0"/>
          </a:p>
          <a:p>
            <a:r>
              <a:rPr lang="en-US" altLang="zh-TW" smtClean="0"/>
              <a:t>Key idea</a:t>
            </a:r>
            <a:r>
              <a:rPr lang="zh-TW" altLang="en-US" smtClean="0"/>
              <a:t>是這樣</a:t>
            </a:r>
            <a:r>
              <a:rPr lang="en-US" altLang="zh-TW" smtClean="0"/>
              <a:t/>
            </a:r>
            <a:br>
              <a:rPr lang="en-US" altLang="zh-TW" smtClean="0"/>
            </a:br>
            <a:r>
              <a:rPr lang="zh-TW" altLang="en-US" smtClean="0"/>
              <a:t>懲罰那些合併後離散程度會下降的群，讓他們在下一次的被其他群合併機會調降</a:t>
            </a:r>
            <a:r>
              <a:rPr lang="en-US" altLang="zh-TW" smtClean="0"/>
              <a:t/>
            </a:r>
            <a:br>
              <a:rPr lang="en-US" altLang="zh-TW" smtClean="0"/>
            </a:br>
            <a:r>
              <a:rPr lang="zh-TW" altLang="en-US" smtClean="0"/>
              <a:t>獎勵合併後離散程度不變的群，讓他們在下一次的合併機會相對提高</a:t>
            </a:r>
            <a:endParaRPr lang="en-US" altLang="zh-TW"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29</a:t>
            </a:fld>
            <a:endParaRPr kumimoji="1" lang="zh-TW" altLang="en-US"/>
          </a:p>
        </p:txBody>
      </p:sp>
    </p:spTree>
    <p:extLst>
      <p:ext uri="{BB962C8B-B14F-4D97-AF65-F5344CB8AC3E}">
        <p14:creationId xmlns:p14="http://schemas.microsoft.com/office/powerpoint/2010/main" val="3415288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smtClean="0">
                <a:solidFill>
                  <a:schemeClr val="tx1"/>
                </a:solidFill>
                <a:effectLst/>
                <a:latin typeface="+mn-lt"/>
                <a:ea typeface="+mn-ea"/>
                <a:cs typeface="+mn-cs"/>
              </a:rPr>
              <a:t>average, single, complete linkage</a:t>
            </a:r>
            <a:r>
              <a:rPr lang="zh-TW" altLang="en-US" sz="1200" kern="1200" smtClean="0">
                <a:solidFill>
                  <a:schemeClr val="tx1"/>
                </a:solidFill>
                <a:effectLst/>
                <a:latin typeface="+mn-lt"/>
                <a:ea typeface="+mn-ea"/>
                <a:cs typeface="+mn-cs"/>
              </a:rPr>
              <a:t>會考慮</a:t>
            </a:r>
            <a:r>
              <a:rPr lang="zh-TW" altLang="zh-TW" sz="1200" kern="1200" smtClean="0">
                <a:solidFill>
                  <a:schemeClr val="tx1"/>
                </a:solidFill>
                <a:effectLst/>
                <a:latin typeface="+mn-lt"/>
                <a:ea typeface="+mn-ea"/>
                <a:cs typeface="+mn-cs"/>
              </a:rPr>
              <a:t>群裡面</a:t>
            </a:r>
            <a:r>
              <a:rPr lang="zh-TW" altLang="en-US" sz="1200" kern="1200" smtClean="0">
                <a:solidFill>
                  <a:schemeClr val="tx1"/>
                </a:solidFill>
                <a:effectLst/>
                <a:latin typeface="+mn-lt"/>
                <a:ea typeface="+mn-ea"/>
                <a:cs typeface="+mn-cs"/>
              </a:rPr>
              <a:t>每一個點與其他群的點距離，這樣的好處是每一次合併的時候都能夠確保各點能保持在一定的距離內。</a:t>
            </a:r>
            <a:r>
              <a:rPr lang="en-US" altLang="zh-TW" sz="1200" kern="1200" smtClean="0">
                <a:solidFill>
                  <a:schemeClr val="tx1"/>
                </a:solidFill>
                <a:effectLst/>
                <a:latin typeface="+mn-lt"/>
                <a:ea typeface="+mn-ea"/>
                <a:cs typeface="+mn-cs"/>
              </a:rPr>
              <a:t>Centroid</a:t>
            </a:r>
            <a:r>
              <a:rPr lang="zh-TW" altLang="en-US" sz="1200" kern="1200" smtClean="0">
                <a:solidFill>
                  <a:schemeClr val="tx1"/>
                </a:solidFill>
                <a:effectLst/>
                <a:latin typeface="+mn-lt"/>
                <a:ea typeface="+mn-ea"/>
                <a:cs typeface="+mn-cs"/>
              </a:rPr>
              <a:t>是直接以重心計算距離，雖然速度較快，不過有可能群裡各點在合併過程中就不一定能夠保持一定的距離。</a:t>
            </a:r>
            <a:endParaRPr lang="en-US" altLang="zh-TW" sz="1200" kern="1200" smtClean="0">
              <a:solidFill>
                <a:schemeClr val="tx1"/>
              </a:solidFill>
              <a:effectLst/>
              <a:latin typeface="+mn-lt"/>
              <a:ea typeface="+mn-ea"/>
              <a:cs typeface="+mn-cs"/>
            </a:endParaRPr>
          </a:p>
          <a:p>
            <a:endParaRPr lang="en-US" altLang="zh-TW" sz="1200" kern="1200" smtClean="0">
              <a:solidFill>
                <a:schemeClr val="tx1"/>
              </a:solidFill>
              <a:effectLst/>
              <a:latin typeface="+mn-lt"/>
              <a:ea typeface="+mn-ea"/>
              <a:cs typeface="+mn-cs"/>
            </a:endParaRPr>
          </a:p>
          <a:p>
            <a:r>
              <a:rPr lang="zh-TW" altLang="en-US" sz="1200" kern="1200" smtClean="0">
                <a:solidFill>
                  <a:schemeClr val="tx1"/>
                </a:solidFill>
                <a:effectLst/>
                <a:latin typeface="+mn-lt"/>
                <a:ea typeface="+mn-ea"/>
                <a:cs typeface="+mn-cs"/>
              </a:rPr>
              <a:t>那麼有沒有同時能夠有速度上的優勢同時又能維持分群效果的穩定度的辦法呢</a:t>
            </a:r>
            <a:r>
              <a:rPr lang="en-US" altLang="zh-TW" sz="1200" kern="1200" smtClean="0">
                <a:solidFill>
                  <a:schemeClr val="tx1"/>
                </a:solidFill>
                <a:effectLst/>
                <a:latin typeface="+mn-lt"/>
                <a:ea typeface="+mn-ea"/>
                <a:cs typeface="+mn-cs"/>
              </a:rPr>
              <a:t>?</a:t>
            </a:r>
          </a:p>
          <a:p>
            <a:r>
              <a:rPr lang="zh-TW" altLang="en-US" smtClean="0"/>
              <a:t>我們知道隨著合併次數的增加，群各點的離散程度可能會隨之增加</a:t>
            </a:r>
            <a:endParaRPr lang="en-US" altLang="zh-TW" smtClean="0"/>
          </a:p>
          <a:p>
            <a:r>
              <a:rPr lang="en-US" altLang="zh-TW" smtClean="0"/>
              <a:t>Key idea</a:t>
            </a:r>
            <a:r>
              <a:rPr lang="zh-TW" altLang="en-US" smtClean="0"/>
              <a:t>是這樣</a:t>
            </a:r>
            <a:r>
              <a:rPr lang="en-US" altLang="zh-TW" smtClean="0"/>
              <a:t/>
            </a:r>
            <a:br>
              <a:rPr lang="en-US" altLang="zh-TW" smtClean="0"/>
            </a:br>
            <a:r>
              <a:rPr lang="zh-TW" altLang="en-US" smtClean="0"/>
              <a:t>懲罰那些合併後離散程度會下降的群，讓他們在下一次的被其他群合併機會調降</a:t>
            </a:r>
            <a:r>
              <a:rPr lang="en-US" altLang="zh-TW" smtClean="0"/>
              <a:t/>
            </a:r>
            <a:br>
              <a:rPr lang="en-US" altLang="zh-TW" smtClean="0"/>
            </a:br>
            <a:r>
              <a:rPr lang="zh-TW" altLang="en-US" smtClean="0"/>
              <a:t>獎勵合併後離散程度不變的群，讓他們在下一次的合併機會相對提高</a:t>
            </a:r>
            <a:endParaRPr lang="en-US" altLang="zh-TW"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30</a:t>
            </a:fld>
            <a:endParaRPr kumimoji="1" lang="zh-TW" altLang="en-US"/>
          </a:p>
        </p:txBody>
      </p:sp>
    </p:spTree>
    <p:extLst>
      <p:ext uri="{BB962C8B-B14F-4D97-AF65-F5344CB8AC3E}">
        <p14:creationId xmlns:p14="http://schemas.microsoft.com/office/powerpoint/2010/main" val="1518100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我們透過</a:t>
            </a:r>
            <a:r>
              <a:rPr lang="en-US" altLang="zh-TW" dirty="0" smtClean="0"/>
              <a:t>dot similarity</a:t>
            </a:r>
            <a:r>
              <a:rPr lang="zh-TW" altLang="en-US" dirty="0" smtClean="0"/>
              <a:t>來達成這個目的</a:t>
            </a:r>
            <a:r>
              <a:rPr lang="en-US" altLang="zh-TW" dirty="0" smtClean="0"/>
              <a:t/>
            </a:r>
            <a:br>
              <a:rPr lang="en-US" altLang="zh-TW" dirty="0" smtClean="0"/>
            </a:br>
            <a:r>
              <a:rPr lang="zh-TW" altLang="en-US" dirty="0" smtClean="0"/>
              <a:t>首先先將初始文章</a:t>
            </a:r>
            <a:r>
              <a:rPr lang="en-US" altLang="zh-TW" dirty="0" smtClean="0"/>
              <a:t>.~~~~</a:t>
            </a:r>
            <a:br>
              <a:rPr lang="en-US" altLang="zh-TW" dirty="0" smtClean="0"/>
            </a:br>
            <a:r>
              <a:rPr lang="en-US" altLang="zh-TW" dirty="0" smtClean="0"/>
              <a:t/>
            </a:r>
            <a:br>
              <a:rPr lang="en-US" altLang="zh-TW" dirty="0" smtClean="0"/>
            </a:br>
            <a:r>
              <a:rPr lang="zh-TW" altLang="zh-TW" sz="1200" kern="1200" dirty="0" smtClean="0">
                <a:solidFill>
                  <a:schemeClr val="tx1"/>
                </a:solidFill>
                <a:effectLst/>
                <a:latin typeface="+mn-lt"/>
                <a:ea typeface="+mn-ea"/>
                <a:cs typeface="+mn-cs"/>
              </a:rPr>
              <a:t>基於以上幾點特性能夠發現：隨著合併次數的增加，兩不相似的群合併的機率會隨著下降；相似度越高的群合併機率下降程度會越小。因此以</a:t>
            </a:r>
            <a:r>
              <a:rPr lang="zh-TW" altLang="en-US" sz="1200" kern="1200" dirty="0" smtClean="0">
                <a:solidFill>
                  <a:schemeClr val="tx1"/>
                </a:solidFill>
                <a:effectLst/>
                <a:latin typeface="+mn-lt"/>
                <a:ea typeface="+mn-ea"/>
                <a:cs typeface="+mn-cs"/>
              </a:rPr>
              <a:t>內積</a:t>
            </a:r>
            <a:r>
              <a:rPr lang="zh-TW" altLang="zh-TW" sz="1200" kern="1200" dirty="0" smtClean="0">
                <a:solidFill>
                  <a:schemeClr val="tx1"/>
                </a:solidFill>
                <a:effectLst/>
                <a:latin typeface="+mn-lt"/>
                <a:ea typeface="+mn-ea"/>
                <a:cs typeface="+mn-cs"/>
              </a:rPr>
              <a:t>相似度計算方法搭配使用</a:t>
            </a:r>
            <a:r>
              <a:rPr lang="en-US" altLang="zh-TW" sz="1200" kern="1200" dirty="0" smtClean="0">
                <a:solidFill>
                  <a:schemeClr val="tx1"/>
                </a:solidFill>
                <a:effectLst/>
                <a:latin typeface="+mn-lt"/>
                <a:ea typeface="+mn-ea"/>
                <a:cs typeface="+mn-cs"/>
              </a:rPr>
              <a:t>centroid linkage </a:t>
            </a:r>
            <a:r>
              <a:rPr lang="zh-TW" altLang="zh-TW" sz="1200" kern="1200" dirty="0" smtClean="0">
                <a:solidFill>
                  <a:schemeClr val="tx1"/>
                </a:solidFill>
                <a:effectLst/>
                <a:latin typeface="+mn-lt"/>
                <a:ea typeface="+mn-ea"/>
                <a:cs typeface="+mn-cs"/>
              </a:rPr>
              <a:t>的</a:t>
            </a:r>
            <a:r>
              <a:rPr lang="zh-TW" altLang="en-US" sz="1200" kern="1200" dirty="0" smtClean="0">
                <a:solidFill>
                  <a:schemeClr val="tx1"/>
                </a:solidFill>
                <a:effectLst/>
                <a:latin typeface="+mn-lt"/>
                <a:ea typeface="+mn-ea"/>
                <a:cs typeface="+mn-cs"/>
              </a:rPr>
              <a:t>分群方法</a:t>
            </a:r>
            <a:r>
              <a:rPr lang="zh-TW" altLang="zh-TW" sz="1200" kern="1200" dirty="0" smtClean="0">
                <a:solidFill>
                  <a:schemeClr val="tx1"/>
                </a:solidFill>
                <a:effectLst/>
                <a:latin typeface="+mn-lt"/>
                <a:ea typeface="+mn-ea"/>
                <a:cs typeface="+mn-cs"/>
              </a:rPr>
              <a:t>不但能夠維持速度上的計算優勢也能夠保持一定的分群品質。</a:t>
            </a:r>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31</a:t>
            </a:fld>
            <a:endParaRPr kumimoji="1" lang="zh-TW" altLang="en-US"/>
          </a:p>
        </p:txBody>
      </p:sp>
    </p:spTree>
    <p:extLst>
      <p:ext uri="{BB962C8B-B14F-4D97-AF65-F5344CB8AC3E}">
        <p14:creationId xmlns:p14="http://schemas.microsoft.com/office/powerpoint/2010/main" val="7011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我們透過</a:t>
            </a:r>
            <a:r>
              <a:rPr lang="en-US" altLang="zh-TW" dirty="0" smtClean="0"/>
              <a:t>dot similarity</a:t>
            </a:r>
            <a:r>
              <a:rPr lang="zh-TW" altLang="en-US" dirty="0" smtClean="0"/>
              <a:t>來達成這個目的</a:t>
            </a:r>
            <a:r>
              <a:rPr lang="en-US" altLang="zh-TW" dirty="0" smtClean="0"/>
              <a:t/>
            </a:r>
            <a:br>
              <a:rPr lang="en-US" altLang="zh-TW" dirty="0" smtClean="0"/>
            </a:br>
            <a:r>
              <a:rPr lang="zh-TW" altLang="en-US" dirty="0" smtClean="0"/>
              <a:t>首先先將初始文章</a:t>
            </a:r>
            <a:r>
              <a:rPr lang="en-US" altLang="zh-TW" dirty="0" smtClean="0"/>
              <a:t>.~~~~</a:t>
            </a:r>
            <a:br>
              <a:rPr lang="en-US" altLang="zh-TW" dirty="0" smtClean="0"/>
            </a:br>
            <a:r>
              <a:rPr lang="en-US" altLang="zh-TW" dirty="0" smtClean="0"/>
              <a:t/>
            </a:r>
            <a:br>
              <a:rPr lang="en-US" altLang="zh-TW" dirty="0" smtClean="0"/>
            </a:br>
            <a:r>
              <a:rPr lang="zh-TW" altLang="zh-TW" sz="1200" kern="1200" dirty="0" smtClean="0">
                <a:solidFill>
                  <a:schemeClr val="tx1"/>
                </a:solidFill>
                <a:effectLst/>
                <a:latin typeface="+mn-lt"/>
                <a:ea typeface="+mn-ea"/>
                <a:cs typeface="+mn-cs"/>
              </a:rPr>
              <a:t>基於以上幾點特性能夠發現：隨著合併次數的增加，兩不相似的群合併的機率會隨著下降；相似度越高的群合併機率下降程度會越小。因此以</a:t>
            </a:r>
            <a:r>
              <a:rPr lang="zh-TW" altLang="en-US" sz="1200" kern="1200" dirty="0" smtClean="0">
                <a:solidFill>
                  <a:schemeClr val="tx1"/>
                </a:solidFill>
                <a:effectLst/>
                <a:latin typeface="+mn-lt"/>
                <a:ea typeface="+mn-ea"/>
                <a:cs typeface="+mn-cs"/>
              </a:rPr>
              <a:t>內積</a:t>
            </a:r>
            <a:r>
              <a:rPr lang="zh-TW" altLang="zh-TW" sz="1200" kern="1200" dirty="0" smtClean="0">
                <a:solidFill>
                  <a:schemeClr val="tx1"/>
                </a:solidFill>
                <a:effectLst/>
                <a:latin typeface="+mn-lt"/>
                <a:ea typeface="+mn-ea"/>
                <a:cs typeface="+mn-cs"/>
              </a:rPr>
              <a:t>相似度計算方法搭配使用</a:t>
            </a:r>
            <a:r>
              <a:rPr lang="en-US" altLang="zh-TW" sz="1200" kern="1200" dirty="0" smtClean="0">
                <a:solidFill>
                  <a:schemeClr val="tx1"/>
                </a:solidFill>
                <a:effectLst/>
                <a:latin typeface="+mn-lt"/>
                <a:ea typeface="+mn-ea"/>
                <a:cs typeface="+mn-cs"/>
              </a:rPr>
              <a:t>centroid linkage </a:t>
            </a:r>
            <a:r>
              <a:rPr lang="zh-TW" altLang="zh-TW" sz="1200" kern="1200" dirty="0" smtClean="0">
                <a:solidFill>
                  <a:schemeClr val="tx1"/>
                </a:solidFill>
                <a:effectLst/>
                <a:latin typeface="+mn-lt"/>
                <a:ea typeface="+mn-ea"/>
                <a:cs typeface="+mn-cs"/>
              </a:rPr>
              <a:t>的</a:t>
            </a:r>
            <a:r>
              <a:rPr lang="zh-TW" altLang="en-US" sz="1200" kern="1200" dirty="0" smtClean="0">
                <a:solidFill>
                  <a:schemeClr val="tx1"/>
                </a:solidFill>
                <a:effectLst/>
                <a:latin typeface="+mn-lt"/>
                <a:ea typeface="+mn-ea"/>
                <a:cs typeface="+mn-cs"/>
              </a:rPr>
              <a:t>分群方法</a:t>
            </a:r>
            <a:r>
              <a:rPr lang="zh-TW" altLang="zh-TW" sz="1200" kern="1200" dirty="0" smtClean="0">
                <a:solidFill>
                  <a:schemeClr val="tx1"/>
                </a:solidFill>
                <a:effectLst/>
                <a:latin typeface="+mn-lt"/>
                <a:ea typeface="+mn-ea"/>
                <a:cs typeface="+mn-cs"/>
              </a:rPr>
              <a:t>不但能夠維持速度上的計算優勢也能夠保持一定的分群品質。</a:t>
            </a:r>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32</a:t>
            </a:fld>
            <a:endParaRPr kumimoji="1" lang="zh-TW" altLang="en-US"/>
          </a:p>
        </p:txBody>
      </p:sp>
    </p:spTree>
    <p:extLst>
      <p:ext uri="{BB962C8B-B14F-4D97-AF65-F5344CB8AC3E}">
        <p14:creationId xmlns:p14="http://schemas.microsoft.com/office/powerpoint/2010/main" val="1478240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我們透過</a:t>
            </a:r>
            <a:r>
              <a:rPr lang="en-US" altLang="zh-TW" dirty="0" smtClean="0"/>
              <a:t>dot similarity</a:t>
            </a:r>
            <a:r>
              <a:rPr lang="zh-TW" altLang="en-US" dirty="0" smtClean="0"/>
              <a:t>來達成這個目的</a:t>
            </a:r>
            <a:r>
              <a:rPr lang="en-US" altLang="zh-TW" dirty="0" smtClean="0"/>
              <a:t/>
            </a:r>
            <a:br>
              <a:rPr lang="en-US" altLang="zh-TW" dirty="0" smtClean="0"/>
            </a:br>
            <a:r>
              <a:rPr lang="zh-TW" altLang="en-US" dirty="0" smtClean="0"/>
              <a:t>首先先將初始文章</a:t>
            </a:r>
            <a:r>
              <a:rPr lang="en-US" altLang="zh-TW" dirty="0" smtClean="0"/>
              <a:t>.~~~~</a:t>
            </a:r>
            <a:br>
              <a:rPr lang="en-US" altLang="zh-TW" dirty="0" smtClean="0"/>
            </a:br>
            <a:r>
              <a:rPr lang="en-US" altLang="zh-TW" dirty="0" smtClean="0"/>
              <a:t/>
            </a:r>
            <a:br>
              <a:rPr lang="en-US" altLang="zh-TW" dirty="0" smtClean="0"/>
            </a:br>
            <a:r>
              <a:rPr lang="zh-TW" altLang="zh-TW" sz="1200" kern="1200" dirty="0" smtClean="0">
                <a:solidFill>
                  <a:schemeClr val="tx1"/>
                </a:solidFill>
                <a:effectLst/>
                <a:latin typeface="+mn-lt"/>
                <a:ea typeface="+mn-ea"/>
                <a:cs typeface="+mn-cs"/>
              </a:rPr>
              <a:t>基於以上幾點特性能夠發現：隨著合併次數的增加，兩不相似的群合併的機率會隨著下降；相似度越高的群合併機率下降程度會越小。因此以</a:t>
            </a:r>
            <a:r>
              <a:rPr lang="zh-TW" altLang="en-US" sz="1200" kern="1200" dirty="0" smtClean="0">
                <a:solidFill>
                  <a:schemeClr val="tx1"/>
                </a:solidFill>
                <a:effectLst/>
                <a:latin typeface="+mn-lt"/>
                <a:ea typeface="+mn-ea"/>
                <a:cs typeface="+mn-cs"/>
              </a:rPr>
              <a:t>內積</a:t>
            </a:r>
            <a:r>
              <a:rPr lang="zh-TW" altLang="zh-TW" sz="1200" kern="1200" dirty="0" smtClean="0">
                <a:solidFill>
                  <a:schemeClr val="tx1"/>
                </a:solidFill>
                <a:effectLst/>
                <a:latin typeface="+mn-lt"/>
                <a:ea typeface="+mn-ea"/>
                <a:cs typeface="+mn-cs"/>
              </a:rPr>
              <a:t>相似度計算方法搭配使用</a:t>
            </a:r>
            <a:r>
              <a:rPr lang="en-US" altLang="zh-TW" sz="1200" kern="1200" dirty="0" smtClean="0">
                <a:solidFill>
                  <a:schemeClr val="tx1"/>
                </a:solidFill>
                <a:effectLst/>
                <a:latin typeface="+mn-lt"/>
                <a:ea typeface="+mn-ea"/>
                <a:cs typeface="+mn-cs"/>
              </a:rPr>
              <a:t>centroid linkage </a:t>
            </a:r>
            <a:r>
              <a:rPr lang="zh-TW" altLang="zh-TW" sz="1200" kern="1200" dirty="0" smtClean="0">
                <a:solidFill>
                  <a:schemeClr val="tx1"/>
                </a:solidFill>
                <a:effectLst/>
                <a:latin typeface="+mn-lt"/>
                <a:ea typeface="+mn-ea"/>
                <a:cs typeface="+mn-cs"/>
              </a:rPr>
              <a:t>的</a:t>
            </a:r>
            <a:r>
              <a:rPr lang="zh-TW" altLang="en-US" sz="1200" kern="1200" dirty="0" smtClean="0">
                <a:solidFill>
                  <a:schemeClr val="tx1"/>
                </a:solidFill>
                <a:effectLst/>
                <a:latin typeface="+mn-lt"/>
                <a:ea typeface="+mn-ea"/>
                <a:cs typeface="+mn-cs"/>
              </a:rPr>
              <a:t>分群方法</a:t>
            </a:r>
            <a:r>
              <a:rPr lang="zh-TW" altLang="zh-TW" sz="1200" kern="1200" dirty="0" smtClean="0">
                <a:solidFill>
                  <a:schemeClr val="tx1"/>
                </a:solidFill>
                <a:effectLst/>
                <a:latin typeface="+mn-lt"/>
                <a:ea typeface="+mn-ea"/>
                <a:cs typeface="+mn-cs"/>
              </a:rPr>
              <a:t>不但能夠維持速度上的計算優勢也能夠保持一定的分群品質。</a:t>
            </a:r>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33</a:t>
            </a:fld>
            <a:endParaRPr kumimoji="1" lang="zh-TW" altLang="en-US"/>
          </a:p>
        </p:txBody>
      </p:sp>
    </p:spTree>
    <p:extLst>
      <p:ext uri="{BB962C8B-B14F-4D97-AF65-F5344CB8AC3E}">
        <p14:creationId xmlns:p14="http://schemas.microsoft.com/office/powerpoint/2010/main" val="1553836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我們透過</a:t>
            </a:r>
            <a:r>
              <a:rPr lang="en-US" altLang="zh-TW" dirty="0" smtClean="0"/>
              <a:t>dot similarity</a:t>
            </a:r>
            <a:r>
              <a:rPr lang="zh-TW" altLang="en-US" dirty="0" smtClean="0"/>
              <a:t>來達成這個目的</a:t>
            </a:r>
            <a:r>
              <a:rPr lang="en-US" altLang="zh-TW" dirty="0" smtClean="0"/>
              <a:t/>
            </a:r>
            <a:br>
              <a:rPr lang="en-US" altLang="zh-TW" dirty="0" smtClean="0"/>
            </a:br>
            <a:r>
              <a:rPr lang="zh-TW" altLang="en-US" dirty="0" smtClean="0"/>
              <a:t>首先先將初始文章</a:t>
            </a:r>
            <a:r>
              <a:rPr lang="en-US" altLang="zh-TW" dirty="0" smtClean="0"/>
              <a:t>.~~~~</a:t>
            </a:r>
            <a:br>
              <a:rPr lang="en-US" altLang="zh-TW" dirty="0" smtClean="0"/>
            </a:br>
            <a:r>
              <a:rPr lang="en-US" altLang="zh-TW" dirty="0" smtClean="0"/>
              <a:t/>
            </a:r>
            <a:br>
              <a:rPr lang="en-US" altLang="zh-TW" dirty="0" smtClean="0"/>
            </a:br>
            <a:r>
              <a:rPr lang="zh-TW" altLang="zh-TW" sz="1200" kern="1200" dirty="0" smtClean="0">
                <a:solidFill>
                  <a:schemeClr val="tx1"/>
                </a:solidFill>
                <a:effectLst/>
                <a:latin typeface="+mn-lt"/>
                <a:ea typeface="+mn-ea"/>
                <a:cs typeface="+mn-cs"/>
              </a:rPr>
              <a:t>基於以上幾點特性能夠發現：隨著合併次數的增加，兩不相似的群合併的機率會隨著下降；相似度越高的群合併機率下降程度會越小。因此以</a:t>
            </a:r>
            <a:r>
              <a:rPr lang="zh-TW" altLang="en-US" sz="1200" kern="1200" dirty="0" smtClean="0">
                <a:solidFill>
                  <a:schemeClr val="tx1"/>
                </a:solidFill>
                <a:effectLst/>
                <a:latin typeface="+mn-lt"/>
                <a:ea typeface="+mn-ea"/>
                <a:cs typeface="+mn-cs"/>
              </a:rPr>
              <a:t>內積</a:t>
            </a:r>
            <a:r>
              <a:rPr lang="zh-TW" altLang="zh-TW" sz="1200" kern="1200" dirty="0" smtClean="0">
                <a:solidFill>
                  <a:schemeClr val="tx1"/>
                </a:solidFill>
                <a:effectLst/>
                <a:latin typeface="+mn-lt"/>
                <a:ea typeface="+mn-ea"/>
                <a:cs typeface="+mn-cs"/>
              </a:rPr>
              <a:t>相似度計算方法搭配使用</a:t>
            </a:r>
            <a:r>
              <a:rPr lang="en-US" altLang="zh-TW" sz="1200" kern="1200" dirty="0" smtClean="0">
                <a:solidFill>
                  <a:schemeClr val="tx1"/>
                </a:solidFill>
                <a:effectLst/>
                <a:latin typeface="+mn-lt"/>
                <a:ea typeface="+mn-ea"/>
                <a:cs typeface="+mn-cs"/>
              </a:rPr>
              <a:t>centroid linkage </a:t>
            </a:r>
            <a:r>
              <a:rPr lang="zh-TW" altLang="zh-TW" sz="1200" kern="1200" dirty="0" smtClean="0">
                <a:solidFill>
                  <a:schemeClr val="tx1"/>
                </a:solidFill>
                <a:effectLst/>
                <a:latin typeface="+mn-lt"/>
                <a:ea typeface="+mn-ea"/>
                <a:cs typeface="+mn-cs"/>
              </a:rPr>
              <a:t>的</a:t>
            </a:r>
            <a:r>
              <a:rPr lang="zh-TW" altLang="en-US" sz="1200" kern="1200" dirty="0" smtClean="0">
                <a:solidFill>
                  <a:schemeClr val="tx1"/>
                </a:solidFill>
                <a:effectLst/>
                <a:latin typeface="+mn-lt"/>
                <a:ea typeface="+mn-ea"/>
                <a:cs typeface="+mn-cs"/>
              </a:rPr>
              <a:t>分群方法</a:t>
            </a:r>
            <a:r>
              <a:rPr lang="zh-TW" altLang="zh-TW" sz="1200" kern="1200" dirty="0" smtClean="0">
                <a:solidFill>
                  <a:schemeClr val="tx1"/>
                </a:solidFill>
                <a:effectLst/>
                <a:latin typeface="+mn-lt"/>
                <a:ea typeface="+mn-ea"/>
                <a:cs typeface="+mn-cs"/>
              </a:rPr>
              <a:t>不但能夠維持速度上的計算優勢也能夠保持一定的分群品質。</a:t>
            </a:r>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34</a:t>
            </a:fld>
            <a:endParaRPr kumimoji="1" lang="zh-TW" altLang="en-US"/>
          </a:p>
        </p:txBody>
      </p:sp>
    </p:spTree>
    <p:extLst>
      <p:ext uri="{BB962C8B-B14F-4D97-AF65-F5344CB8AC3E}">
        <p14:creationId xmlns:p14="http://schemas.microsoft.com/office/powerpoint/2010/main" val="889316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熱門度的計算在研究裡面比較沒有著墨，我們利用簡單的正面評論數與負面評論數相減作為文章的熱門度。由主題各文章的熱門度加總得到主題的熱門度</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35</a:t>
            </a:fld>
            <a:endParaRPr kumimoji="1" lang="zh-TW" altLang="en-US"/>
          </a:p>
        </p:txBody>
      </p:sp>
    </p:spTree>
    <p:extLst>
      <p:ext uri="{BB962C8B-B14F-4D97-AF65-F5344CB8AC3E}">
        <p14:creationId xmlns:p14="http://schemas.microsoft.com/office/powerpoint/2010/main" val="663298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上述研究可以發現傳統主題偵測方法皆由</a:t>
            </a:r>
            <a:r>
              <a:rPr lang="en-US" altLang="zh-TW" sz="1200" kern="1200" dirty="0" smtClean="0">
                <a:solidFill>
                  <a:schemeClr val="tx1"/>
                </a:solidFill>
                <a:effectLst/>
                <a:latin typeface="+mn-lt"/>
                <a:ea typeface="+mn-ea"/>
                <a:cs typeface="+mn-cs"/>
              </a:rPr>
              <a:t>tf-idf vector space</a:t>
            </a:r>
            <a:r>
              <a:rPr lang="zh-TW" altLang="zh-TW" sz="1200" kern="1200" dirty="0" smtClean="0">
                <a:solidFill>
                  <a:schemeClr val="tx1"/>
                </a:solidFill>
                <a:effectLst/>
                <a:latin typeface="+mn-lt"/>
                <a:ea typeface="+mn-ea"/>
                <a:cs typeface="+mn-cs"/>
              </a:rPr>
              <a:t>所建構的文件向量來進行階層式的分群或是</a:t>
            </a:r>
            <a:r>
              <a:rPr lang="en-US" altLang="zh-TW" sz="1200" kern="1200" dirty="0" smtClean="0">
                <a:solidFill>
                  <a:schemeClr val="tx1"/>
                </a:solidFill>
                <a:effectLst/>
                <a:latin typeface="+mn-lt"/>
                <a:ea typeface="+mn-ea"/>
                <a:cs typeface="+mn-cs"/>
              </a:rPr>
              <a:t>single pass</a:t>
            </a:r>
            <a:r>
              <a:rPr lang="zh-TW" altLang="zh-TW" sz="1200" kern="1200" dirty="0" smtClean="0">
                <a:solidFill>
                  <a:schemeClr val="tx1"/>
                </a:solidFill>
                <a:effectLst/>
                <a:latin typeface="+mn-lt"/>
                <a:ea typeface="+mn-ea"/>
                <a:cs typeface="+mn-cs"/>
              </a:rPr>
              <a:t>的快速分群。差異僅在使用不同的特徵擷取方法以及不同的相似度計算方法，不過以</a:t>
            </a:r>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為主要的</a:t>
            </a:r>
            <a:r>
              <a:rPr lang="en-US" altLang="zh-TW" sz="1200" kern="1200" dirty="0" smtClean="0">
                <a:solidFill>
                  <a:schemeClr val="tx1"/>
                </a:solidFill>
                <a:effectLst/>
                <a:latin typeface="+mn-lt"/>
                <a:ea typeface="+mn-ea"/>
                <a:cs typeface="+mn-cs"/>
              </a:rPr>
              <a:t>vector space model</a:t>
            </a:r>
            <a:r>
              <a:rPr lang="zh-TW" altLang="zh-TW" sz="1200" kern="1200" dirty="0" smtClean="0">
                <a:solidFill>
                  <a:schemeClr val="tx1"/>
                </a:solidFill>
                <a:effectLst/>
                <a:latin typeface="+mn-lt"/>
                <a:ea typeface="+mn-ea"/>
                <a:cs typeface="+mn-cs"/>
              </a:rPr>
              <a:t>都具有一個相同的共通點：文件的相似度與文字重合度有關，這樣的相似度計算標準無法準確分辨以相似詞或不同文字描述同一件事情的狀況。另外向量的維度也會與字詞數量相關，對於文件量大的分群相當不利。</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6</a:t>
            </a:fld>
            <a:endParaRPr kumimoji="1" lang="zh-TW" altLang="en-US"/>
          </a:p>
        </p:txBody>
      </p:sp>
    </p:spTree>
    <p:extLst>
      <p:ext uri="{BB962C8B-B14F-4D97-AF65-F5344CB8AC3E}">
        <p14:creationId xmlns:p14="http://schemas.microsoft.com/office/powerpoint/2010/main" val="924953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本研究以批踢踢實業坊</a:t>
            </a: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八卦版之文章作為資料來源，並蒐集</a:t>
            </a:r>
            <a:r>
              <a:rPr lang="en-US" altLang="zh-TW" sz="1200" kern="1200" dirty="0" smtClean="0">
                <a:solidFill>
                  <a:schemeClr val="tx1"/>
                </a:solidFill>
                <a:effectLst/>
                <a:latin typeface="+mn-lt"/>
                <a:ea typeface="+mn-ea"/>
                <a:cs typeface="+mn-cs"/>
              </a:rPr>
              <a:t>2015</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4</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9</a:t>
            </a:r>
            <a:r>
              <a:rPr lang="zh-TW" altLang="zh-TW" sz="1200" kern="1200" dirty="0" smtClean="0">
                <a:solidFill>
                  <a:schemeClr val="tx1"/>
                </a:solidFill>
                <a:effectLst/>
                <a:latin typeface="+mn-lt"/>
                <a:ea typeface="+mn-ea"/>
                <a:cs typeface="+mn-cs"/>
              </a:rPr>
              <a:t>日至</a:t>
            </a:r>
            <a:r>
              <a:rPr lang="en-US" altLang="zh-TW" sz="1200" kern="1200" dirty="0" smtClean="0">
                <a:solidFill>
                  <a:schemeClr val="tx1"/>
                </a:solidFill>
                <a:effectLst/>
                <a:latin typeface="+mn-lt"/>
                <a:ea typeface="+mn-ea"/>
                <a:cs typeface="+mn-cs"/>
              </a:rPr>
              <a:t>2016</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28</a:t>
            </a:r>
            <a:r>
              <a:rPr lang="zh-TW" altLang="zh-TW" sz="1200" kern="1200" dirty="0" smtClean="0">
                <a:solidFill>
                  <a:schemeClr val="tx1"/>
                </a:solidFill>
                <a:effectLst/>
                <a:latin typeface="+mn-lt"/>
                <a:ea typeface="+mn-ea"/>
                <a:cs typeface="+mn-cs"/>
              </a:rPr>
              <a:t>日約</a:t>
            </a:r>
            <a:r>
              <a:rPr lang="en-US" altLang="zh-TW" sz="1200" kern="1200" dirty="0" smtClean="0">
                <a:solidFill>
                  <a:schemeClr val="tx1"/>
                </a:solidFill>
                <a:effectLst/>
                <a:latin typeface="+mn-lt"/>
                <a:ea typeface="+mn-ea"/>
                <a:cs typeface="+mn-cs"/>
              </a:rPr>
              <a:t>92</a:t>
            </a:r>
            <a:r>
              <a:rPr lang="zh-TW" altLang="zh-TW" sz="1200" kern="1200" dirty="0" smtClean="0">
                <a:solidFill>
                  <a:schemeClr val="tx1"/>
                </a:solidFill>
                <a:effectLst/>
                <a:latin typeface="+mn-lt"/>
                <a:ea typeface="+mn-ea"/>
                <a:cs typeface="+mn-cs"/>
              </a:rPr>
              <a:t>萬篇文章作為</a:t>
            </a:r>
            <a:r>
              <a:rPr lang="en-US" altLang="zh-TW" sz="1200" kern="1200" dirty="0" smtClean="0">
                <a:solidFill>
                  <a:schemeClr val="tx1"/>
                </a:solidFill>
                <a:effectLst/>
                <a:latin typeface="+mn-lt"/>
                <a:ea typeface="+mn-ea"/>
                <a:cs typeface="+mn-cs"/>
              </a:rPr>
              <a:t>Word2Vec</a:t>
            </a:r>
            <a:r>
              <a:rPr lang="zh-TW" altLang="zh-TW" sz="1200" kern="1200" dirty="0" smtClean="0">
                <a:solidFill>
                  <a:schemeClr val="tx1"/>
                </a:solidFill>
                <a:effectLst/>
                <a:latin typeface="+mn-lt"/>
                <a:ea typeface="+mn-ea"/>
                <a:cs typeface="+mn-cs"/>
              </a:rPr>
              <a:t>的訓練資料集。</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是以學術性質為目的，而以電子佈告欄系統</a:t>
            </a:r>
            <a:r>
              <a:rPr lang="en-US" altLang="zh-TW" sz="1200" kern="1200" dirty="0" smtClean="0">
                <a:solidFill>
                  <a:schemeClr val="tx1"/>
                </a:solidFill>
                <a:effectLst/>
                <a:latin typeface="+mn-lt"/>
                <a:ea typeface="+mn-ea"/>
                <a:cs typeface="+mn-cs"/>
              </a:rPr>
              <a:t> (BBS, Bulletin Board System) </a:t>
            </a:r>
            <a:r>
              <a:rPr lang="zh-TW" altLang="zh-TW" sz="1200" kern="1200" dirty="0" smtClean="0">
                <a:solidFill>
                  <a:schemeClr val="tx1"/>
                </a:solidFill>
                <a:effectLst/>
                <a:latin typeface="+mn-lt"/>
                <a:ea typeface="+mn-ea"/>
                <a:cs typeface="+mn-cs"/>
              </a:rPr>
              <a:t>為主的一系列服務。目前在</a:t>
            </a:r>
            <a:r>
              <a:rPr lang="en-US" altLang="zh-TW" sz="1200" kern="1200" dirty="0" smtClean="0">
                <a:solidFill>
                  <a:schemeClr val="tx1"/>
                </a:solidFill>
                <a:effectLst/>
                <a:latin typeface="+mn-lt"/>
                <a:ea typeface="+mn-ea"/>
                <a:cs typeface="+mn-cs"/>
              </a:rPr>
              <a:t> PTT</a:t>
            </a:r>
            <a:r>
              <a:rPr lang="zh-TW" altLang="zh-TW" sz="1200" kern="1200" dirty="0" smtClean="0">
                <a:solidFill>
                  <a:schemeClr val="tx1"/>
                </a:solidFill>
                <a:effectLst/>
                <a:latin typeface="+mn-lt"/>
                <a:ea typeface="+mn-ea"/>
                <a:cs typeface="+mn-cs"/>
              </a:rPr>
              <a:t>註冊的人數超過一百萬人，尖峰時段兩站容納超過十五萬名使用者同時上線。八卦版是</a:t>
            </a: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最熱門的看板之一，熱門時段約有數萬人同時在看板上，反黑箱服貿事件時更有十萬人同時在看板上的紀錄。看板討論內容五花八門，包含政治、社會、或者網友一些小道消息，討論話題常與社會連動，影響力可見一斑</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這張圖是一篇</a:t>
            </a:r>
            <a:r>
              <a:rPr lang="en-US" altLang="zh-TW" sz="1200" kern="1200" dirty="0" smtClean="0">
                <a:solidFill>
                  <a:schemeClr val="tx1"/>
                </a:solidFill>
                <a:effectLst/>
                <a:latin typeface="+mn-lt"/>
                <a:ea typeface="+mn-ea"/>
                <a:cs typeface="+mn-cs"/>
              </a:rPr>
              <a:t>PTT</a:t>
            </a:r>
            <a:r>
              <a:rPr lang="zh-TW" altLang="en-US" sz="1200" kern="1200" dirty="0" smtClean="0">
                <a:solidFill>
                  <a:schemeClr val="tx1"/>
                </a:solidFill>
                <a:effectLst/>
                <a:latin typeface="+mn-lt"/>
                <a:ea typeface="+mn-ea"/>
                <a:cs typeface="+mn-cs"/>
              </a:rPr>
              <a:t>八卦版的文章截圖</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文章主要由標題、內容以及評論所構成。使用者可藉由</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推</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噓</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箭號</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表示正反及中立評論，本研究亦利用推噓評論指標作為熱門度的主要依據</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37</a:t>
            </a:fld>
            <a:endParaRPr kumimoji="1" lang="zh-TW" altLang="en-US"/>
          </a:p>
        </p:txBody>
      </p:sp>
    </p:spTree>
    <p:extLst>
      <p:ext uri="{BB962C8B-B14F-4D97-AF65-F5344CB8AC3E}">
        <p14:creationId xmlns:p14="http://schemas.microsoft.com/office/powerpoint/2010/main" val="3951806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Rand Index </a:t>
            </a:r>
            <a:r>
              <a:rPr lang="zh-TW" altLang="en-US" dirty="0" smtClean="0"/>
              <a:t>是算任意兩篇分對的機率</a:t>
            </a:r>
            <a:r>
              <a:rPr lang="en-US" altLang="zh-TW" dirty="0" smtClean="0"/>
              <a:t/>
            </a:r>
            <a:br>
              <a:rPr lang="en-US" altLang="zh-TW" dirty="0" smtClean="0"/>
            </a:br>
            <a:r>
              <a:rPr lang="zh-TW" altLang="en-US" dirty="0" smtClean="0"/>
              <a:t>如果有</a:t>
            </a:r>
            <a:r>
              <a:rPr lang="en-US" altLang="zh-TW" dirty="0" smtClean="0"/>
              <a:t>N</a:t>
            </a:r>
            <a:r>
              <a:rPr lang="zh-TW" altLang="en-US" dirty="0" smtClean="0"/>
              <a:t>篇文章，任意兩篇的可能是會是</a:t>
            </a:r>
            <a:r>
              <a:rPr lang="en-US" altLang="zh-TW" dirty="0" smtClean="0"/>
              <a:t>N</a:t>
            </a:r>
            <a:r>
              <a:rPr lang="zh-TW" altLang="en-US" dirty="0" smtClean="0"/>
              <a:t>*</a:t>
            </a:r>
            <a:r>
              <a:rPr lang="en-US" altLang="zh-TW" dirty="0" smtClean="0"/>
              <a:t>(N-1)/2</a:t>
            </a:r>
            <a:r>
              <a:rPr lang="zh-TW" altLang="en-US" dirty="0" smtClean="0"/>
              <a:t>，然後分對的定義是如果那兩篇在預測跟標準答案都是不同群或是同群</a:t>
            </a:r>
            <a:r>
              <a:rPr lang="en-US" altLang="zh-TW" dirty="0" smtClean="0"/>
              <a:t/>
            </a:r>
            <a:br>
              <a:rPr lang="en-US" altLang="zh-TW" dirty="0" smtClean="0"/>
            </a:br>
            <a:r>
              <a:rPr lang="zh-TW" altLang="en-US" dirty="0" smtClean="0"/>
              <a:t>用所有分對的總次數去除以所有可能性就是</a:t>
            </a:r>
            <a:r>
              <a:rPr lang="en-US" altLang="zh-TW" dirty="0" smtClean="0"/>
              <a:t>Rand</a:t>
            </a:r>
            <a:r>
              <a:rPr lang="zh-TW" altLang="en-US" dirty="0" smtClean="0"/>
              <a:t> </a:t>
            </a:r>
            <a:r>
              <a:rPr lang="en-US" altLang="zh-TW" dirty="0" smtClean="0"/>
              <a:t>Index</a:t>
            </a:r>
          </a:p>
          <a:p>
            <a:r>
              <a:rPr lang="en-US" altLang="zh-TW" dirty="0" smtClean="0"/>
              <a:t/>
            </a:r>
            <a:br>
              <a:rPr lang="en-US" altLang="zh-TW" dirty="0" smtClean="0"/>
            </a:br>
            <a:r>
              <a:rPr lang="en-US" altLang="zh-TW" dirty="0" smtClean="0"/>
              <a:t>MI</a:t>
            </a:r>
            <a:r>
              <a:rPr lang="zh-TW" altLang="en-US" dirty="0" smtClean="0"/>
              <a:t>算是比較複雜，不過我的理解是在計算分群結果與標準答案兩個集合的重合程度，如果重合地方越多就表示效果越好</a:t>
            </a:r>
            <a:endParaRPr lang="en-US" altLang="zh-TW" dirty="0" smtClean="0"/>
          </a:p>
          <a:p>
            <a:r>
              <a:rPr lang="en-US" altLang="zh-TW" dirty="0" smtClean="0"/>
              <a:t>Entropy</a:t>
            </a:r>
            <a:r>
              <a:rPr lang="en-US" altLang="zh-TW" baseline="0" dirty="0" smtClean="0"/>
              <a:t> based </a:t>
            </a:r>
            <a:r>
              <a:rPr lang="zh-TW" altLang="en-US" baseline="0" dirty="0" smtClean="0"/>
              <a:t>算法 ， </a:t>
            </a:r>
            <a:r>
              <a:rPr lang="en-US" altLang="zh-TW" dirty="0" smtClean="0"/>
              <a:t>V-measure</a:t>
            </a:r>
            <a:r>
              <a:rPr lang="en-US" altLang="zh-TW" baseline="0" dirty="0" smtClean="0"/>
              <a:t> = 2 H * C / (H+C)</a:t>
            </a:r>
          </a:p>
          <a:p>
            <a:endParaRPr lang="en-US" altLang="zh-TW" baseline="0" dirty="0" smtClean="0"/>
          </a:p>
          <a:p>
            <a:r>
              <a:rPr lang="zh-TW" altLang="en-US" dirty="0" smtClean="0"/>
              <a:t>沒有</a:t>
            </a:r>
            <a:r>
              <a:rPr lang="en-US" altLang="zh-TW" dirty="0" smtClean="0"/>
              <a:t>Chance</a:t>
            </a:r>
            <a:r>
              <a:rPr lang="en-US" altLang="zh-TW" baseline="0" dirty="0" smtClean="0"/>
              <a:t> normalization</a:t>
            </a:r>
            <a:r>
              <a:rPr lang="zh-TW" altLang="en-US" baseline="0" dirty="0" smtClean="0"/>
              <a:t>的指標如果分出來的群數量跟正確答案差異越多的話分數會不成比例的低分</a:t>
            </a:r>
            <a:r>
              <a:rPr lang="en-US" altLang="zh-TW" baseline="0" dirty="0" smtClean="0"/>
              <a:t/>
            </a:r>
            <a:br>
              <a:rPr lang="en-US" altLang="zh-TW" baseline="0" dirty="0" smtClean="0"/>
            </a:br>
            <a:r>
              <a:rPr lang="en-US" altLang="zh-TW" baseline="0" dirty="0" smtClean="0"/>
              <a:t/>
            </a:r>
            <a:br>
              <a:rPr lang="en-US" altLang="zh-TW" baseline="0" dirty="0" smtClean="0"/>
            </a:br>
            <a:r>
              <a:rPr lang="zh-TW" altLang="en-US" baseline="0" dirty="0" smtClean="0"/>
              <a:t>值域 </a:t>
            </a:r>
            <a:r>
              <a:rPr lang="en-US" altLang="zh-TW" baseline="0" dirty="0" smtClean="0"/>
              <a:t>ARI</a:t>
            </a:r>
            <a:r>
              <a:rPr lang="zh-TW" altLang="en-US" baseline="0" dirty="0" smtClean="0"/>
              <a:t>是</a:t>
            </a:r>
            <a:r>
              <a:rPr lang="en-US" altLang="zh-TW" baseline="0" dirty="0" smtClean="0"/>
              <a:t>-1</a:t>
            </a:r>
            <a:r>
              <a:rPr lang="zh-TW" altLang="en-US" baseline="0" dirty="0" smtClean="0"/>
              <a:t>到</a:t>
            </a:r>
            <a:r>
              <a:rPr lang="en-US" altLang="zh-TW" baseline="0" dirty="0" smtClean="0"/>
              <a:t>1</a:t>
            </a:r>
            <a:r>
              <a:rPr lang="zh-TW" altLang="en-US" baseline="0" dirty="0" smtClean="0"/>
              <a:t>之間，其他都是</a:t>
            </a:r>
            <a:r>
              <a:rPr lang="en-US" altLang="zh-TW" baseline="0" dirty="0" smtClean="0"/>
              <a:t>0~1</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38</a:t>
            </a:fld>
            <a:endParaRPr kumimoji="1" lang="zh-TW" altLang="en-US"/>
          </a:p>
        </p:txBody>
      </p:sp>
    </p:spTree>
    <p:extLst>
      <p:ext uri="{BB962C8B-B14F-4D97-AF65-F5344CB8AC3E}">
        <p14:creationId xmlns:p14="http://schemas.microsoft.com/office/powerpoint/2010/main" val="1941457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人工標記八卦版</a:t>
            </a:r>
            <a:r>
              <a:rPr lang="en-US" altLang="zh-TW" sz="1200" kern="1200" dirty="0" smtClean="0">
                <a:solidFill>
                  <a:schemeClr val="tx1"/>
                </a:solidFill>
                <a:effectLst/>
                <a:latin typeface="+mn-lt"/>
                <a:ea typeface="+mn-ea"/>
                <a:cs typeface="+mn-cs"/>
              </a:rPr>
              <a:t>2016</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日</a:t>
            </a:r>
            <a:r>
              <a:rPr lang="zh-TW" altLang="zh-TW" sz="1200" kern="1200" dirty="0" smtClean="0">
                <a:solidFill>
                  <a:schemeClr val="tx1"/>
                </a:solidFill>
                <a:effectLst/>
                <a:latin typeface="+mn-lt"/>
                <a:ea typeface="+mn-ea"/>
                <a:cs typeface="+mn-cs"/>
              </a:rPr>
              <a:t>以及</a:t>
            </a:r>
            <a:r>
              <a:rPr lang="en-US" altLang="zh-TW" sz="1200" kern="1200" dirty="0" smtClean="0">
                <a:solidFill>
                  <a:schemeClr val="tx1"/>
                </a:solidFill>
                <a:effectLst/>
                <a:latin typeface="+mn-lt"/>
                <a:ea typeface="+mn-ea"/>
                <a:cs typeface="+mn-cs"/>
              </a:rPr>
              <a:t>2016</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24</a:t>
            </a:r>
            <a:r>
              <a:rPr lang="zh-TW" altLang="zh-TW" sz="1200" kern="1200" dirty="0" smtClean="0">
                <a:solidFill>
                  <a:schemeClr val="tx1"/>
                </a:solidFill>
                <a:effectLst/>
                <a:latin typeface="+mn-lt"/>
                <a:ea typeface="+mn-ea"/>
                <a:cs typeface="+mn-cs"/>
              </a:rPr>
              <a:t>日文章各一千篇文章所屬主題作為標準答案，並以此做為分群效果評估實驗之資料集。</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這張表示其中一個討論</a:t>
            </a:r>
            <a:r>
              <a:rPr lang="en-US" altLang="zh-TW" dirty="0" smtClean="0"/>
              <a:t>PTT</a:t>
            </a:r>
            <a:r>
              <a:rPr lang="zh-TW" altLang="en-US" dirty="0" smtClean="0"/>
              <a:t>關站的主題範例，</a:t>
            </a:r>
            <a:r>
              <a:rPr lang="zh-TW" altLang="zh-TW" sz="1200" kern="1200" dirty="0" smtClean="0">
                <a:solidFill>
                  <a:schemeClr val="tx1"/>
                </a:solidFill>
                <a:effectLst/>
                <a:latin typeface="+mn-lt"/>
                <a:ea typeface="+mn-ea"/>
                <a:cs typeface="+mn-cs"/>
              </a:rPr>
              <a:t>正晶限時批</a:t>
            </a:r>
            <a:r>
              <a:rPr lang="zh-TW" altLang="en-US" sz="1200" kern="1200" dirty="0" smtClean="0">
                <a:solidFill>
                  <a:schemeClr val="tx1"/>
                </a:solidFill>
                <a:effectLst/>
                <a:latin typeface="+mn-lt"/>
                <a:ea typeface="+mn-ea"/>
                <a:cs typeface="+mn-cs"/>
              </a:rPr>
              <a:t>這個政論節目在那天所討論的內容剛好與跟</a:t>
            </a:r>
            <a:r>
              <a:rPr lang="en-US" altLang="zh-TW" sz="1200" kern="1200" dirty="0" smtClean="0">
                <a:solidFill>
                  <a:schemeClr val="tx1"/>
                </a:solidFill>
                <a:effectLst/>
                <a:latin typeface="+mn-lt"/>
                <a:ea typeface="+mn-ea"/>
                <a:cs typeface="+mn-cs"/>
              </a:rPr>
              <a:t>PTT</a:t>
            </a:r>
            <a:r>
              <a:rPr lang="zh-TW" altLang="en-US" sz="1200" kern="1200" dirty="0" smtClean="0">
                <a:solidFill>
                  <a:schemeClr val="tx1"/>
                </a:solidFill>
                <a:effectLst/>
                <a:latin typeface="+mn-lt"/>
                <a:ea typeface="+mn-ea"/>
                <a:cs typeface="+mn-cs"/>
              </a:rPr>
              <a:t>關站議題有關，所以也被分到這一個討論主題內。</a:t>
            </a:r>
            <a:r>
              <a:rPr lang="zh-TW" altLang="en-US"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第三個文章標題因為超過</a:t>
            </a:r>
            <a:r>
              <a:rPr lang="en-US" altLang="zh-TW"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r>
              <a:rPr lang="zh-TW" altLang="en-US"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本身的長度限制，所以沒辦法完整顯示出來。不過內容也跟這關站這個話題相關。</a:t>
            </a:r>
            <a:endParaRPr lang="zh-TW" altLang="zh-TW"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39</a:t>
            </a:fld>
            <a:endParaRPr kumimoji="1" lang="zh-TW" altLang="en-US"/>
          </a:p>
        </p:txBody>
      </p:sp>
    </p:spTree>
    <p:extLst>
      <p:ext uri="{BB962C8B-B14F-4D97-AF65-F5344CB8AC3E}">
        <p14:creationId xmlns:p14="http://schemas.microsoft.com/office/powerpoint/2010/main" val="3605214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資料集</a:t>
            </a:r>
            <a:r>
              <a:rPr lang="en-US" altLang="zh-TW" dirty="0" smtClean="0"/>
              <a:t>A</a:t>
            </a:r>
            <a:r>
              <a:rPr lang="zh-TW" altLang="en-US" dirty="0" smtClean="0"/>
              <a:t>是取</a:t>
            </a:r>
            <a:r>
              <a:rPr lang="en-US" altLang="zh-TW" dirty="0" smtClean="0"/>
              <a:t>2016/06/24</a:t>
            </a:r>
            <a:r>
              <a:rPr lang="zh-TW" altLang="en-US" dirty="0" smtClean="0"/>
              <a:t>的</a:t>
            </a:r>
            <a:r>
              <a:rPr lang="en-US" altLang="zh-TW" dirty="0" smtClean="0"/>
              <a:t>1000</a:t>
            </a:r>
            <a:r>
              <a:rPr lang="zh-TW" altLang="en-US" dirty="0" smtClean="0"/>
              <a:t>篇文章，當天剛好華航宣布罷工以及英國脫歐公投結果確定，可以看到大部分的文章討論量都集中在少數的話題，其餘的話題討論量都只有少數一兩篇。資料集</a:t>
            </a:r>
            <a:r>
              <a:rPr lang="en-US" altLang="zh-TW" dirty="0" smtClean="0"/>
              <a:t>A</a:t>
            </a:r>
            <a:r>
              <a:rPr lang="zh-TW" altLang="en-US" dirty="0" smtClean="0"/>
              <a:t>是一個典型熱門事件發生的樣本。</a:t>
            </a:r>
            <a:r>
              <a:rPr lang="en-US" altLang="zh-TW" dirty="0" smtClean="0"/>
              <a:t/>
            </a:r>
            <a:br>
              <a:rPr lang="en-US" altLang="zh-TW" dirty="0" smtClean="0"/>
            </a:br>
            <a:r>
              <a:rPr lang="zh-TW" altLang="en-US" dirty="0" smtClean="0"/>
              <a:t>資料集</a:t>
            </a:r>
            <a:r>
              <a:rPr lang="en-US" altLang="zh-TW" dirty="0" smtClean="0"/>
              <a:t>B</a:t>
            </a:r>
            <a:r>
              <a:rPr lang="zh-TW" altLang="en-US" dirty="0" smtClean="0"/>
              <a:t>是取</a:t>
            </a:r>
            <a:r>
              <a:rPr lang="en-US" altLang="zh-TW" dirty="0" smtClean="0"/>
              <a:t>2016/06/15</a:t>
            </a:r>
            <a:r>
              <a:rPr lang="zh-TW" altLang="en-US" dirty="0" smtClean="0"/>
              <a:t>的</a:t>
            </a:r>
            <a:r>
              <a:rPr lang="en-US" altLang="zh-TW" dirty="0" smtClean="0"/>
              <a:t>1000</a:t>
            </a:r>
            <a:r>
              <a:rPr lang="zh-TW" altLang="en-US" dirty="0" smtClean="0"/>
              <a:t>篇文章，相較於資料集</a:t>
            </a:r>
            <a:r>
              <a:rPr lang="en-US" altLang="zh-TW" dirty="0" smtClean="0"/>
              <a:t>A</a:t>
            </a:r>
            <a:r>
              <a:rPr lang="zh-TW" altLang="en-US" dirty="0" smtClean="0"/>
              <a:t>這天比較沒有重大事件發生。可以看到討論話題比資料級</a:t>
            </a:r>
            <a:r>
              <a:rPr lang="en-US" altLang="zh-TW" dirty="0" smtClean="0"/>
              <a:t>A</a:t>
            </a:r>
            <a:r>
              <a:rPr lang="zh-TW" altLang="en-US" dirty="0" smtClean="0"/>
              <a:t>還要來的多，討論量也沒有集中在少數幾個話題。</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40</a:t>
            </a:fld>
            <a:endParaRPr kumimoji="1" lang="zh-TW" altLang="en-US"/>
          </a:p>
        </p:txBody>
      </p:sp>
    </p:spTree>
    <p:extLst>
      <p:ext uri="{BB962C8B-B14F-4D97-AF65-F5344CB8AC3E}">
        <p14:creationId xmlns:p14="http://schemas.microsoft.com/office/powerpoint/2010/main" val="552545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41</a:t>
            </a:fld>
            <a:endParaRPr kumimoji="1" lang="zh-TW" altLang="en-US"/>
          </a:p>
        </p:txBody>
      </p:sp>
    </p:spTree>
    <p:extLst>
      <p:ext uri="{BB962C8B-B14F-4D97-AF65-F5344CB8AC3E}">
        <p14:creationId xmlns:p14="http://schemas.microsoft.com/office/powerpoint/2010/main" val="2145777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42</a:t>
            </a:fld>
            <a:endParaRPr kumimoji="1" lang="zh-TW" altLang="en-US"/>
          </a:p>
        </p:txBody>
      </p:sp>
    </p:spTree>
    <p:extLst>
      <p:ext uri="{BB962C8B-B14F-4D97-AF65-F5344CB8AC3E}">
        <p14:creationId xmlns:p14="http://schemas.microsoft.com/office/powerpoint/2010/main" val="2303500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43</a:t>
            </a:fld>
            <a:endParaRPr kumimoji="1" lang="zh-TW" altLang="en-US"/>
          </a:p>
        </p:txBody>
      </p:sp>
    </p:spTree>
    <p:extLst>
      <p:ext uri="{BB962C8B-B14F-4D97-AF65-F5344CB8AC3E}">
        <p14:creationId xmlns:p14="http://schemas.microsoft.com/office/powerpoint/2010/main" val="2941467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44</a:t>
            </a:fld>
            <a:endParaRPr kumimoji="1" lang="zh-TW" altLang="en-US"/>
          </a:p>
        </p:txBody>
      </p:sp>
    </p:spTree>
    <p:extLst>
      <p:ext uri="{BB962C8B-B14F-4D97-AF65-F5344CB8AC3E}">
        <p14:creationId xmlns:p14="http://schemas.microsoft.com/office/powerpoint/2010/main" val="1853420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45</a:t>
            </a:fld>
            <a:endParaRPr kumimoji="1" lang="zh-TW" altLang="en-US"/>
          </a:p>
        </p:txBody>
      </p:sp>
    </p:spTree>
    <p:extLst>
      <p:ext uri="{BB962C8B-B14F-4D97-AF65-F5344CB8AC3E}">
        <p14:creationId xmlns:p14="http://schemas.microsoft.com/office/powerpoint/2010/main" val="2801403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46</a:t>
            </a:fld>
            <a:endParaRPr kumimoji="1" lang="zh-TW" altLang="en-US"/>
          </a:p>
        </p:txBody>
      </p:sp>
    </p:spTree>
    <p:extLst>
      <p:ext uri="{BB962C8B-B14F-4D97-AF65-F5344CB8AC3E}">
        <p14:creationId xmlns:p14="http://schemas.microsoft.com/office/powerpoint/2010/main" val="224161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針對傳統文件分群的一些限制，以及</a:t>
            </a:r>
            <a:r>
              <a:rPr lang="en-US" altLang="zh-TW" dirty="0" smtClean="0"/>
              <a:t>word2vec</a:t>
            </a:r>
            <a:r>
              <a:rPr lang="zh-TW" altLang="en-US" dirty="0" smtClean="0"/>
              <a:t>在文章向量化的挑戰</a:t>
            </a:r>
            <a:r>
              <a:rPr lang="en-US" altLang="zh-TW" dirty="0" smtClean="0"/>
              <a:t/>
            </a:r>
            <a:br>
              <a:rPr lang="en-US" altLang="zh-TW" dirty="0" smtClean="0"/>
            </a:br>
            <a:r>
              <a:rPr lang="zh-TW" altLang="en-US" dirty="0" smtClean="0"/>
              <a:t>我們提出了一套方法</a:t>
            </a:r>
            <a:endParaRPr lang="en-US" altLang="zh-TW" dirty="0" smtClean="0"/>
          </a:p>
          <a:p>
            <a:r>
              <a:rPr lang="zh-TW" altLang="en-US" dirty="0" smtClean="0"/>
              <a:t>這邊是方法的系統架構圖</a:t>
            </a:r>
            <a:endParaRPr lang="en-US" altLang="zh-TW" dirty="0" smtClean="0"/>
          </a:p>
          <a:p>
            <a:r>
              <a:rPr lang="zh-TW" altLang="en-US" dirty="0" smtClean="0"/>
              <a:t>我們使用</a:t>
            </a:r>
            <a:r>
              <a:rPr lang="en-US" altLang="zh-TW" dirty="0" smtClean="0"/>
              <a:t>word2vec</a:t>
            </a:r>
            <a:r>
              <a:rPr lang="zh-TW" altLang="en-US" dirty="0" smtClean="0"/>
              <a:t>作為</a:t>
            </a:r>
            <a:r>
              <a:rPr lang="en-US" altLang="zh-TW" dirty="0" smtClean="0"/>
              <a:t>word embedding</a:t>
            </a:r>
            <a:r>
              <a:rPr lang="zh-TW" altLang="en-US" dirty="0" smtClean="0"/>
              <a:t>的工具並利用文章特徵來合成文章向量</a:t>
            </a:r>
            <a:r>
              <a:rPr lang="en-US" altLang="zh-TW" dirty="0" smtClean="0"/>
              <a:t/>
            </a:r>
            <a:br>
              <a:rPr lang="en-US" altLang="zh-TW" dirty="0" smtClean="0"/>
            </a:br>
            <a:r>
              <a:rPr lang="zh-TW" altLang="en-US" dirty="0" smtClean="0"/>
              <a:t>並利用這些文章向量去分群</a:t>
            </a:r>
            <a:r>
              <a:rPr lang="en-US" altLang="zh-TW" dirty="0" smtClean="0"/>
              <a:t/>
            </a:r>
            <a:br>
              <a:rPr lang="en-US" altLang="zh-TW" dirty="0" smtClean="0"/>
            </a:br>
            <a:r>
              <a:rPr lang="zh-TW" altLang="en-US" dirty="0" smtClean="0"/>
              <a:t>接著對分完群的主題計算熱門度來偵測熱門主題</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8</a:t>
            </a:fld>
            <a:endParaRPr kumimoji="1" lang="zh-TW" altLang="en-US"/>
          </a:p>
        </p:txBody>
      </p:sp>
    </p:spTree>
    <p:extLst>
      <p:ext uri="{BB962C8B-B14F-4D97-AF65-F5344CB8AC3E}">
        <p14:creationId xmlns:p14="http://schemas.microsoft.com/office/powerpoint/2010/main" val="3796867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47</a:t>
            </a:fld>
            <a:endParaRPr kumimoji="1" lang="zh-TW" altLang="en-US"/>
          </a:p>
        </p:txBody>
      </p:sp>
    </p:spTree>
    <p:extLst>
      <p:ext uri="{BB962C8B-B14F-4D97-AF65-F5344CB8AC3E}">
        <p14:creationId xmlns:p14="http://schemas.microsoft.com/office/powerpoint/2010/main" val="2501357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48</a:t>
            </a:fld>
            <a:endParaRPr kumimoji="1" lang="zh-TW" altLang="en-US"/>
          </a:p>
        </p:txBody>
      </p:sp>
    </p:spTree>
    <p:extLst>
      <p:ext uri="{BB962C8B-B14F-4D97-AF65-F5344CB8AC3E}">
        <p14:creationId xmlns:p14="http://schemas.microsoft.com/office/powerpoint/2010/main" val="33549378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49</a:t>
            </a:fld>
            <a:endParaRPr kumimoji="1" lang="zh-TW" altLang="en-US"/>
          </a:p>
        </p:txBody>
      </p:sp>
    </p:spTree>
    <p:extLst>
      <p:ext uri="{BB962C8B-B14F-4D97-AF65-F5344CB8AC3E}">
        <p14:creationId xmlns:p14="http://schemas.microsoft.com/office/powerpoint/2010/main" val="1022202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50</a:t>
            </a:fld>
            <a:endParaRPr kumimoji="1" lang="zh-TW" altLang="en-US"/>
          </a:p>
        </p:txBody>
      </p:sp>
    </p:spTree>
    <p:extLst>
      <p:ext uri="{BB962C8B-B14F-4D97-AF65-F5344CB8AC3E}">
        <p14:creationId xmlns:p14="http://schemas.microsoft.com/office/powerpoint/2010/main" val="4074099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51</a:t>
            </a:fld>
            <a:endParaRPr kumimoji="1" lang="zh-TW" altLang="en-US"/>
          </a:p>
        </p:txBody>
      </p:sp>
    </p:spTree>
    <p:extLst>
      <p:ext uri="{BB962C8B-B14F-4D97-AF65-F5344CB8AC3E}">
        <p14:creationId xmlns:p14="http://schemas.microsoft.com/office/powerpoint/2010/main" val="703737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52</a:t>
            </a:fld>
            <a:endParaRPr kumimoji="1" lang="zh-TW" altLang="en-US"/>
          </a:p>
        </p:txBody>
      </p:sp>
    </p:spTree>
    <p:extLst>
      <p:ext uri="{BB962C8B-B14F-4D97-AF65-F5344CB8AC3E}">
        <p14:creationId xmlns:p14="http://schemas.microsoft.com/office/powerpoint/2010/main" val="247453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53</a:t>
            </a:fld>
            <a:endParaRPr kumimoji="1" lang="zh-TW" altLang="en-US"/>
          </a:p>
        </p:txBody>
      </p:sp>
    </p:spTree>
    <p:extLst>
      <p:ext uri="{BB962C8B-B14F-4D97-AF65-F5344CB8AC3E}">
        <p14:creationId xmlns:p14="http://schemas.microsoft.com/office/powerpoint/2010/main" val="80400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文章特徵的擷取除了能夠代表文章的標題之外呢</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我們也針對文章內容基於</a:t>
            </a:r>
            <a:r>
              <a:rPr lang="en-US" altLang="zh-TW" dirty="0" smtClean="0"/>
              <a:t>tf-idf</a:t>
            </a:r>
            <a:r>
              <a:rPr lang="zh-TW" altLang="en-US" dirty="0" smtClean="0"/>
              <a:t>的關鍵字擷取方法來取關鍵字</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9</a:t>
            </a:fld>
            <a:endParaRPr kumimoji="1" lang="zh-TW" altLang="en-US"/>
          </a:p>
        </p:txBody>
      </p:sp>
    </p:spTree>
    <p:extLst>
      <p:ext uri="{BB962C8B-B14F-4D97-AF65-F5344CB8AC3E}">
        <p14:creationId xmlns:p14="http://schemas.microsoft.com/office/powerpoint/2010/main" val="57673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那我們選用的是</a:t>
            </a:r>
            <a:r>
              <a:rPr lang="en-US" altLang="zh-TW" sz="1200" kern="1200" dirty="0" smtClean="0">
                <a:solidFill>
                  <a:schemeClr val="tx1"/>
                </a:solidFill>
                <a:effectLst/>
                <a:latin typeface="+mn-lt"/>
                <a:ea typeface="+mn-ea"/>
                <a:cs typeface="+mn-cs"/>
              </a:rPr>
              <a:t>Jieba</a:t>
            </a:r>
            <a:r>
              <a:rPr lang="zh-TW" altLang="en-US" sz="1200" kern="1200" dirty="0" smtClean="0">
                <a:solidFill>
                  <a:schemeClr val="tx1"/>
                </a:solidFill>
                <a:effectLst/>
                <a:latin typeface="+mn-lt"/>
                <a:ea typeface="+mn-ea"/>
                <a:cs typeface="+mn-cs"/>
              </a:rPr>
              <a:t>斷詞系統</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Jieba</a:t>
            </a:r>
            <a:r>
              <a:rPr lang="zh-TW" altLang="zh-TW" sz="1200" kern="1200" dirty="0" smtClean="0">
                <a:solidFill>
                  <a:schemeClr val="tx1"/>
                </a:solidFill>
                <a:effectLst/>
                <a:latin typeface="+mn-lt"/>
                <a:ea typeface="+mn-ea"/>
                <a:cs typeface="+mn-cs"/>
              </a:rPr>
              <a:t>斷詞共有三種模式：精確模式、全模式、搜尋引擎模式。如表所示，精確模式會嘗試將句子精確的切開；全模式會將句子可以成詞的</a:t>
            </a:r>
            <a:r>
              <a:rPr lang="zh-TW" altLang="en-US" sz="1200" kern="1200" dirty="0" smtClean="0">
                <a:solidFill>
                  <a:schemeClr val="tx1"/>
                </a:solidFill>
                <a:effectLst/>
                <a:latin typeface="+mn-lt"/>
                <a:ea typeface="+mn-ea"/>
                <a:cs typeface="+mn-cs"/>
              </a:rPr>
              <a:t>可能性</a:t>
            </a:r>
            <a:r>
              <a:rPr lang="zh-TW" altLang="zh-TW" sz="1200" kern="1200" dirty="0" smtClean="0">
                <a:solidFill>
                  <a:schemeClr val="tx1"/>
                </a:solidFill>
                <a:effectLst/>
                <a:latin typeface="+mn-lt"/>
                <a:ea typeface="+mn-ea"/>
                <a:cs typeface="+mn-cs"/>
              </a:rPr>
              <a:t>全部都</a:t>
            </a:r>
            <a:r>
              <a:rPr lang="zh-TW" altLang="en-US" sz="1200" kern="1200" dirty="0" smtClean="0">
                <a:solidFill>
                  <a:schemeClr val="tx1"/>
                </a:solidFill>
                <a:effectLst/>
                <a:latin typeface="+mn-lt"/>
                <a:ea typeface="+mn-ea"/>
                <a:cs typeface="+mn-cs"/>
              </a:rPr>
              <a:t>掃</a:t>
            </a:r>
            <a:r>
              <a:rPr lang="zh-TW" altLang="zh-TW" sz="1200" kern="1200" dirty="0" smtClean="0">
                <a:solidFill>
                  <a:schemeClr val="tx1"/>
                </a:solidFill>
                <a:effectLst/>
                <a:latin typeface="+mn-lt"/>
                <a:ea typeface="+mn-ea"/>
                <a:cs typeface="+mn-cs"/>
              </a:rPr>
              <a:t>出來；搜尋引擎模式則是將精確模式切出來較長的詞再次切分。</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斷詞模式的選擇會影響</a:t>
            </a:r>
            <a:r>
              <a:rPr lang="en-US" altLang="zh-TW" sz="1200" kern="1200" dirty="0" smtClean="0">
                <a:solidFill>
                  <a:schemeClr val="tx1"/>
                </a:solidFill>
                <a:effectLst/>
                <a:latin typeface="+mn-lt"/>
                <a:ea typeface="+mn-ea"/>
                <a:cs typeface="+mn-cs"/>
              </a:rPr>
              <a:t>Word2Vec</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的效果</a:t>
            </a:r>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在精準模式下能被精確切分出來，在全模式以及搜尋模式下可以多切出</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以及</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字詞。</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Word2vec CBOW model</a:t>
            </a:r>
            <a:r>
              <a:rPr lang="zh-TW" altLang="en-US" sz="1200" kern="1200" dirty="0" smtClean="0">
                <a:solidFill>
                  <a:schemeClr val="tx1"/>
                </a:solidFill>
                <a:effectLst/>
                <a:latin typeface="+mn-lt"/>
                <a:ea typeface="+mn-ea"/>
                <a:cs typeface="+mn-cs"/>
              </a:rPr>
              <a:t>是利用前後文來預測字的用法，如果我們採用</a:t>
            </a:r>
            <a:r>
              <a:rPr lang="en-US" altLang="zh-TW" sz="1200" kern="1200" dirty="0" smtClean="0">
                <a:solidFill>
                  <a:schemeClr val="tx1"/>
                </a:solidFill>
                <a:effectLst/>
                <a:latin typeface="+mn-lt"/>
                <a:ea typeface="+mn-ea"/>
                <a:cs typeface="+mn-cs"/>
              </a:rPr>
              <a:t>CBOW</a:t>
            </a:r>
            <a:r>
              <a:rPr lang="zh-TW" altLang="en-US" sz="1200" kern="1200" dirty="0" smtClean="0">
                <a:solidFill>
                  <a:schemeClr val="tx1"/>
                </a:solidFill>
                <a:effectLst/>
                <a:latin typeface="+mn-lt"/>
                <a:ea typeface="+mn-ea"/>
                <a:cs typeface="+mn-cs"/>
              </a:rPr>
              <a:t>為</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的話，</a:t>
            </a:r>
            <a:r>
              <a:rPr lang="zh-TW" altLang="zh-TW" sz="1200" kern="1200" dirty="0" smtClean="0">
                <a:solidFill>
                  <a:schemeClr val="tx1"/>
                </a:solidFill>
                <a:effectLst/>
                <a:latin typeface="+mn-lt"/>
                <a:ea typeface="+mn-ea"/>
                <a:cs typeface="+mn-cs"/>
              </a:rPr>
              <a:t>這些多切出來的字詞會改變</a:t>
            </a:r>
            <a:r>
              <a:rPr lang="zh-TW" altLang="en-US" sz="1200" kern="1200" dirty="0" smtClean="0">
                <a:solidFill>
                  <a:schemeClr val="tx1"/>
                </a:solidFill>
                <a:effectLst/>
                <a:latin typeface="+mn-lt"/>
                <a:ea typeface="+mn-ea"/>
                <a:cs typeface="+mn-cs"/>
              </a:rPr>
              <a:t>原來的</a:t>
            </a:r>
            <a:r>
              <a:rPr lang="zh-TW" altLang="zh-TW" sz="1200" kern="1200" dirty="0" smtClean="0">
                <a:solidFill>
                  <a:schemeClr val="tx1"/>
                </a:solidFill>
                <a:effectLst/>
                <a:latin typeface="+mn-lt"/>
                <a:ea typeface="+mn-ea"/>
                <a:cs typeface="+mn-cs"/>
              </a:rPr>
              <a:t>前後文而使預測效果變差；</a:t>
            </a:r>
            <a:r>
              <a:rPr lang="en-US" altLang="zh-TW" sz="1200" kern="1200" dirty="0" smtClean="0">
                <a:solidFill>
                  <a:schemeClr val="tx1"/>
                </a:solidFill>
                <a:effectLst/>
                <a:latin typeface="+mn-lt"/>
                <a:ea typeface="+mn-ea"/>
                <a:cs typeface="+mn-cs"/>
              </a:rPr>
              <a:t>Skip-gram </a:t>
            </a:r>
            <a:r>
              <a:rPr lang="zh-TW" altLang="en-US" sz="1200" kern="1200" dirty="0" smtClean="0">
                <a:solidFill>
                  <a:schemeClr val="tx1"/>
                </a:solidFill>
                <a:effectLst/>
                <a:latin typeface="+mn-lt"/>
                <a:ea typeface="+mn-ea"/>
                <a:cs typeface="+mn-cs"/>
              </a:rPr>
              <a:t>是以字詞來預測前後文的用法，</a:t>
            </a:r>
            <a:r>
              <a:rPr lang="zh-TW" altLang="zh-TW" sz="1200" kern="1200" dirty="0" smtClean="0">
                <a:solidFill>
                  <a:schemeClr val="tx1"/>
                </a:solidFill>
                <a:effectLst/>
                <a:latin typeface="+mn-lt"/>
                <a:ea typeface="+mn-ea"/>
                <a:cs typeface="+mn-cs"/>
              </a:rPr>
              <a:t>對於</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原本的上下文來說，這些額外切出的詞語反而能夠幫助提升語意辨識效果。</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由於全模式會將可以成詞的所有可能列出來，有可能會比搜尋引擎模式會切出更多的詞，如</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頭上</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串鈴</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。但這些詞可能跟原意毫無關係，反而會讓</a:t>
            </a:r>
            <a:r>
              <a:rPr lang="en-US" altLang="zh-TW" sz="1200" kern="1200" dirty="0" smtClean="0">
                <a:solidFill>
                  <a:schemeClr val="tx1"/>
                </a:solidFill>
                <a:effectLst/>
                <a:latin typeface="+mn-lt"/>
                <a:ea typeface="+mn-ea"/>
                <a:cs typeface="+mn-cs"/>
              </a:rPr>
              <a:t>Model</a:t>
            </a:r>
            <a:r>
              <a:rPr lang="zh-TW" altLang="zh-TW" sz="1200" kern="1200" dirty="0" smtClean="0">
                <a:solidFill>
                  <a:schemeClr val="tx1"/>
                </a:solidFill>
                <a:effectLst/>
                <a:latin typeface="+mn-lt"/>
                <a:ea typeface="+mn-ea"/>
                <a:cs typeface="+mn-cs"/>
              </a:rPr>
              <a:t>品質下降。</a:t>
            </a:r>
            <a:r>
              <a:rPr lang="zh-TW" altLang="en-US" sz="1200" kern="1200" dirty="0" smtClean="0">
                <a:solidFill>
                  <a:schemeClr val="tx1"/>
                </a:solidFill>
                <a:effectLst/>
                <a:latin typeface="+mn-lt"/>
                <a:ea typeface="+mn-ea"/>
                <a:cs typeface="+mn-cs"/>
              </a:rPr>
              <a:t>又因為我們前面決定使用</a:t>
            </a:r>
            <a:r>
              <a:rPr lang="en-US" altLang="zh-TW" sz="1200" kern="1200" dirty="0" smtClean="0">
                <a:solidFill>
                  <a:schemeClr val="tx1"/>
                </a:solidFill>
                <a:effectLst/>
                <a:latin typeface="+mn-lt"/>
                <a:ea typeface="+mn-ea"/>
                <a:cs typeface="+mn-cs"/>
              </a:rPr>
              <a:t>Skip-gram</a:t>
            </a:r>
            <a:r>
              <a:rPr lang="zh-TW" altLang="en-US" sz="1200" kern="1200" dirty="0" smtClean="0">
                <a:solidFill>
                  <a:schemeClr val="tx1"/>
                </a:solidFill>
                <a:effectLst/>
                <a:latin typeface="+mn-lt"/>
                <a:ea typeface="+mn-ea"/>
                <a:cs typeface="+mn-cs"/>
              </a:rPr>
              <a:t>作為</a:t>
            </a:r>
            <a:r>
              <a:rPr lang="en-US" altLang="zh-TW" sz="1200" kern="1200" dirty="0" smtClean="0">
                <a:solidFill>
                  <a:schemeClr val="tx1"/>
                </a:solidFill>
                <a:effectLst/>
                <a:latin typeface="+mn-lt"/>
                <a:ea typeface="+mn-ea"/>
                <a:cs typeface="+mn-cs"/>
              </a:rPr>
              <a:t>word2vec</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因此本研究採用搜尋引擎模式作為主要的斷詞模式。</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18496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2013</a:t>
            </a:r>
            <a:r>
              <a:rPr lang="zh-TW" altLang="en-US" dirty="0" smtClean="0"/>
              <a:t>年</a:t>
            </a:r>
            <a:r>
              <a:rPr lang="en-US" altLang="zh-TW" dirty="0" smtClean="0"/>
              <a:t>google</a:t>
            </a:r>
            <a:r>
              <a:rPr lang="zh-TW" altLang="en-US" dirty="0" smtClean="0"/>
              <a:t>釋出了一系列的深度學習專案，其中</a:t>
            </a:r>
            <a:r>
              <a:rPr lang="en-US" altLang="zh-TW" dirty="0" smtClean="0"/>
              <a:t>word2vec</a:t>
            </a:r>
            <a:r>
              <a:rPr lang="zh-TW" altLang="en-US" dirty="0" smtClean="0"/>
              <a:t>所提出的新觀念被認為有助於改善傳統</a:t>
            </a:r>
            <a:r>
              <a:rPr lang="en-US" altLang="zh-TW" dirty="0" smtClean="0"/>
              <a:t>tf-idf vector space</a:t>
            </a:r>
            <a:r>
              <a:rPr lang="zh-TW" altLang="en-US" dirty="0" smtClean="0"/>
              <a:t>的一些缺點。</a:t>
            </a:r>
            <a:r>
              <a:rPr lang="en-US" altLang="zh-TW" dirty="0" smtClean="0"/>
              <a:t>Word2vec</a:t>
            </a:r>
            <a:r>
              <a:rPr lang="zh-TW" altLang="en-US" dirty="0" smtClean="0"/>
              <a:t>藉由類神經網路的學習，能夠將字詞轉成具有語意及語法意義而且長度固定的向量。而這些向量會具有一些特殊的線性關係，像是</a:t>
            </a:r>
            <a:r>
              <a:rPr lang="en-US" altLang="zh-TW" dirty="0" smtClean="0"/>
              <a:t>kings-king</a:t>
            </a:r>
            <a:r>
              <a:rPr lang="en-US" altLang="zh-TW" baseline="0" dirty="0" smtClean="0"/>
              <a:t> </a:t>
            </a:r>
            <a:r>
              <a:rPr lang="zh-TW" altLang="en-US" baseline="0" dirty="0" smtClean="0"/>
              <a:t>接近等於</a:t>
            </a:r>
            <a:r>
              <a:rPr lang="en-US" altLang="zh-TW" baseline="0" dirty="0" smtClean="0"/>
              <a:t>queens – queen, </a:t>
            </a:r>
            <a:r>
              <a:rPr lang="zh-TW" altLang="en-US" baseline="0" dirty="0" smtClean="0"/>
              <a:t>可以看出藍色線是複數的關係</a:t>
            </a:r>
            <a:r>
              <a:rPr lang="en-US" altLang="zh-TW" baseline="0" dirty="0" smtClean="0"/>
              <a:t>, man</a:t>
            </a:r>
            <a:r>
              <a:rPr lang="zh-TW" altLang="en-US" baseline="0" dirty="0" smtClean="0"/>
              <a:t> 加上複數的藍色向量就會變成複數的</a:t>
            </a:r>
            <a:r>
              <a:rPr lang="en-US" altLang="zh-TW" baseline="0" dirty="0" smtClean="0"/>
              <a:t>men</a:t>
            </a:r>
            <a:r>
              <a:rPr lang="zh-TW" altLang="en-US" baseline="0" dirty="0" smtClean="0"/>
              <a:t>。相同的</a:t>
            </a:r>
            <a:r>
              <a:rPr lang="en-US" altLang="zh-TW" baseline="0" dirty="0" smtClean="0"/>
              <a:t>woman-man</a:t>
            </a:r>
            <a:r>
              <a:rPr lang="zh-TW" altLang="en-US" baseline="0" dirty="0" smtClean="0"/>
              <a:t>這個橘色向量代表性別的關係。</a:t>
            </a:r>
            <a:r>
              <a:rPr lang="en-US" altLang="zh-TW" baseline="0" dirty="0" smtClean="0"/>
              <a:t>King</a:t>
            </a:r>
            <a:r>
              <a:rPr lang="zh-TW" altLang="en-US" baseline="0" dirty="0" smtClean="0"/>
              <a:t>加上橘色向量會變成</a:t>
            </a:r>
            <a:r>
              <a:rPr lang="en-US" altLang="zh-TW" baseline="0" dirty="0" smtClean="0"/>
              <a:t>queen</a:t>
            </a:r>
            <a:r>
              <a:rPr lang="zh-TW" altLang="en-US" baseline="0" dirty="0" smtClean="0"/>
              <a:t>。</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12</a:t>
            </a:fld>
            <a:endParaRPr kumimoji="1" lang="zh-TW" altLang="en-US"/>
          </a:p>
        </p:txBody>
      </p:sp>
    </p:spTree>
    <p:extLst>
      <p:ext uri="{BB962C8B-B14F-4D97-AF65-F5344CB8AC3E}">
        <p14:creationId xmlns:p14="http://schemas.microsoft.com/office/powerpoint/2010/main" val="269045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Word2Vec</a:t>
            </a:r>
            <a:r>
              <a:rPr lang="zh-TW" altLang="en-US" dirty="0" smtClean="0"/>
              <a:t>有兩個主要</a:t>
            </a:r>
            <a:r>
              <a:rPr lang="en-US" altLang="zh-TW" dirty="0" smtClean="0"/>
              <a:t>model</a:t>
            </a:r>
            <a:r>
              <a:rPr lang="zh-TW" altLang="en-US" dirty="0" smtClean="0"/>
              <a:t>，第一個</a:t>
            </a:r>
            <a:r>
              <a:rPr lang="en-US" altLang="zh-TW" dirty="0" smtClean="0"/>
              <a:t>CBOW</a:t>
            </a:r>
            <a:r>
              <a:rPr lang="zh-TW" altLang="en-US" dirty="0" smtClean="0"/>
              <a:t> </a:t>
            </a:r>
            <a:r>
              <a:rPr lang="en-US" altLang="zh-TW" dirty="0" smtClean="0"/>
              <a:t>model</a:t>
            </a:r>
            <a:r>
              <a:rPr lang="zh-TW" altLang="en-US" dirty="0" smtClean="0"/>
              <a:t>是藉由字詞的前後文來預測這個字的用法。另外一個</a:t>
            </a:r>
            <a:r>
              <a:rPr lang="en-US" altLang="zh-TW" dirty="0" smtClean="0"/>
              <a:t>Skip-gram model</a:t>
            </a:r>
            <a:r>
              <a:rPr lang="zh-TW" altLang="en-US" dirty="0" smtClean="0"/>
              <a:t>藉由字詞本身來預測前後文的用法。雖然</a:t>
            </a:r>
            <a:r>
              <a:rPr lang="en-US" altLang="zh-TW" dirty="0" smtClean="0"/>
              <a:t>word2vec</a:t>
            </a:r>
            <a:r>
              <a:rPr lang="zh-TW" altLang="en-US" dirty="0" smtClean="0"/>
              <a:t>能夠將字詞轉成具有語意的向量，不過要怎麼進一步對文章向量化仍然是一個挑戰。</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13</a:t>
            </a:fld>
            <a:endParaRPr kumimoji="1" lang="zh-TW" altLang="en-US"/>
          </a:p>
        </p:txBody>
      </p:sp>
    </p:spTree>
    <p:extLst>
      <p:ext uri="{BB962C8B-B14F-4D97-AF65-F5344CB8AC3E}">
        <p14:creationId xmlns:p14="http://schemas.microsoft.com/office/powerpoint/2010/main" val="386161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Word2Vec</a:t>
            </a:r>
            <a:r>
              <a:rPr lang="zh-TW" altLang="en-US" dirty="0" smtClean="0"/>
              <a:t>有兩個主要</a:t>
            </a:r>
            <a:r>
              <a:rPr lang="en-US" altLang="zh-TW" dirty="0" smtClean="0"/>
              <a:t>model</a:t>
            </a:r>
            <a:r>
              <a:rPr lang="zh-TW" altLang="en-US" dirty="0" smtClean="0"/>
              <a:t>，第一個</a:t>
            </a:r>
            <a:r>
              <a:rPr lang="en-US" altLang="zh-TW" dirty="0" smtClean="0"/>
              <a:t>CBOW</a:t>
            </a:r>
            <a:r>
              <a:rPr lang="zh-TW" altLang="en-US" dirty="0" smtClean="0"/>
              <a:t> </a:t>
            </a:r>
            <a:r>
              <a:rPr lang="en-US" altLang="zh-TW" dirty="0" smtClean="0"/>
              <a:t>model</a:t>
            </a:r>
            <a:r>
              <a:rPr lang="zh-TW" altLang="en-US" dirty="0" smtClean="0"/>
              <a:t>是藉由字詞的前後文來預測這個字的用法。另外一個</a:t>
            </a:r>
            <a:r>
              <a:rPr lang="en-US" altLang="zh-TW" dirty="0" smtClean="0"/>
              <a:t>Skip-gram model</a:t>
            </a:r>
            <a:r>
              <a:rPr lang="zh-TW" altLang="en-US" dirty="0" smtClean="0"/>
              <a:t>藉由字詞本身來預測前後文的用法。雖然</a:t>
            </a:r>
            <a:r>
              <a:rPr lang="en-US" altLang="zh-TW" dirty="0" smtClean="0"/>
              <a:t>word2vec</a:t>
            </a:r>
            <a:r>
              <a:rPr lang="zh-TW" altLang="en-US" dirty="0" smtClean="0"/>
              <a:t>能夠將字詞轉成具有語意的向量，不過要怎麼進一步對文章向量化仍然是一個挑戰。</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14</a:t>
            </a:fld>
            <a:endParaRPr kumimoji="1" lang="zh-TW" altLang="en-US"/>
          </a:p>
        </p:txBody>
      </p:sp>
    </p:spTree>
    <p:extLst>
      <p:ext uri="{BB962C8B-B14F-4D97-AF65-F5344CB8AC3E}">
        <p14:creationId xmlns:p14="http://schemas.microsoft.com/office/powerpoint/2010/main" val="93418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4632B4C-D750-4C06-AE98-E0DC0BE7EDC4}" type="datetime1">
              <a:rPr lang="zh-TW" altLang="en-US" smtClean="0"/>
              <a:t>2016/7/13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3800"/>
            </a:lvl1pPr>
          </a:lstStyle>
          <a:p>
            <a:fld id="{2848E889-6957-49E5-94FA-4C164F8D1EDE}" type="slidenum">
              <a:rPr lang="zh-TW" altLang="en-US" smtClean="0"/>
              <a:pPr/>
              <a:t>‹#›</a:t>
            </a:fld>
            <a:endParaRPr lang="zh-TW" altLang="en-US" dirty="0"/>
          </a:p>
        </p:txBody>
      </p:sp>
    </p:spTree>
    <p:extLst>
      <p:ext uri="{BB962C8B-B14F-4D97-AF65-F5344CB8AC3E}">
        <p14:creationId xmlns:p14="http://schemas.microsoft.com/office/powerpoint/2010/main" val="4883369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5BE34BA-44BE-4472-B069-47336DF1EB3B}" type="datetime1">
              <a:rPr lang="zh-TW" altLang="en-US" smtClean="0"/>
              <a:t>2016/7/13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BDB6AB4-03B4-41CB-A6B7-E4BF015C343C}" type="datetime1">
              <a:rPr lang="zh-TW" altLang="en-US" smtClean="0"/>
              <a:t>2016/7/13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FD81D2-1256-4A09-878C-DBAFDE1D0876}" type="datetime1">
              <a:rPr lang="zh-TW" altLang="en-US" smtClean="0"/>
              <a:t>2016/7/13</a:t>
            </a:fld>
            <a:endParaRPr lang="zh-TW" altLang="en-US"/>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pPr/>
              <a:t>‹#›</a:t>
            </a:fld>
            <a:endParaRPr lang="zh-TW" altLang="en-US" dirty="0"/>
          </a:p>
        </p:txBody>
      </p:sp>
    </p:spTree>
    <p:extLst>
      <p:ext uri="{BB962C8B-B14F-4D97-AF65-F5344CB8AC3E}">
        <p14:creationId xmlns:p14="http://schemas.microsoft.com/office/powerpoint/2010/main" val="2139765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664832F6-A595-4B0C-A474-D958D5B4D3F3}" type="datetime1">
              <a:rPr lang="zh-TW" altLang="en-US" smtClean="0"/>
              <a:t>2016/7/13</a:t>
            </a:fld>
            <a:endParaRPr lang="zh-TW" altLang="en-US"/>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7668FC4-37A7-44B8-82C1-160F50B5EE72}" type="datetime1">
              <a:rPr lang="zh-TW" altLang="en-US" smtClean="0"/>
              <a:t>2016/7/13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58F90EB-303D-445C-923A-00B2C38F396E}" type="datetime1">
              <a:rPr lang="zh-TW" altLang="en-US" smtClean="0"/>
              <a:t>2016/7/13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9306550-A8B5-4BE4-8ADA-9F178032BAD9}" type="datetime1">
              <a:rPr lang="zh-TW" altLang="en-US" smtClean="0"/>
              <a:t>2016/7/13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F4612B0-269F-4368-8A9A-5425B7F40A94}" type="datetime1">
              <a:rPr lang="zh-TW" altLang="en-US" smtClean="0"/>
              <a:t>2016/7/13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A86B7BC-6C43-4425-8AB8-AA00B4EDB565}" type="datetime1">
              <a:rPr lang="zh-TW" altLang="en-US" smtClean="0"/>
              <a:t>2016/7/13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6E0EA50-1229-42C8-A81A-F4BCD77ED2BA}" type="datetime1">
              <a:rPr lang="zh-TW" altLang="en-US" smtClean="0"/>
              <a:t>2016/7/13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C0FB4-FE87-497A-9261-6B33797126F1}" type="datetime1">
              <a:rPr lang="zh-TW" altLang="en-US" smtClean="0"/>
              <a:t>2016/7/13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2848E889-6957-49E5-94FA-4C164F8D1EDE}" type="slidenum">
              <a:rPr lang="zh-TW" altLang="en-US" smtClean="0"/>
              <a:pPr/>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chart" Target="../charts/char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chart" Target="../charts/char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hart" Target="../charts/char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chart" Target="../charts/char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br>
              <a:rPr lang="en-US" altLang="zh-TW" sz="4400" dirty="0" smtClean="0"/>
            </a:br>
            <a:r>
              <a:rPr lang="en-US" altLang="zh-TW" sz="4400" dirty="0" smtClean="0"/>
              <a:t/>
            </a:r>
            <a:br>
              <a:rPr lang="en-US" altLang="zh-TW" sz="4400" dirty="0" smtClean="0"/>
            </a:br>
            <a:r>
              <a:rPr lang="zh-TW" altLang="en-US" sz="4400" dirty="0"/>
              <a:t>基於</a:t>
            </a:r>
            <a:r>
              <a:rPr lang="en-US" altLang="zh-TW" sz="4400" dirty="0"/>
              <a:t>Word2Vec</a:t>
            </a:r>
            <a:r>
              <a:rPr lang="zh-TW" altLang="en-US" sz="4400" dirty="0"/>
              <a:t>之熱門主題偵測</a:t>
            </a:r>
          </a:p>
        </p:txBody>
      </p:sp>
      <p:sp>
        <p:nvSpPr>
          <p:cNvPr id="3" name="副標題 2"/>
          <p:cNvSpPr>
            <a:spLocks noGrp="1"/>
          </p:cNvSpPr>
          <p:nvPr>
            <p:ph type="subTitle" idx="1"/>
          </p:nvPr>
        </p:nvSpPr>
        <p:spPr/>
        <p:txBody>
          <a:bodyPr>
            <a:noAutofit/>
          </a:bodyPr>
          <a:lstStyle/>
          <a:p>
            <a:endParaRPr lang="en-US" altLang="zh-TW" sz="3600" dirty="0" smtClean="0"/>
          </a:p>
          <a:p>
            <a:r>
              <a:rPr lang="zh-TW" altLang="en-US" sz="3600" dirty="0" smtClean="0"/>
              <a:t>謝宗廷</a:t>
            </a:r>
            <a:endParaRPr lang="en-US" altLang="zh-TW" sz="3600" dirty="0" smtClean="0"/>
          </a:p>
          <a:p>
            <a:r>
              <a:rPr lang="zh-TW" altLang="en-US" sz="3600" dirty="0" smtClean="0"/>
              <a:t>指導教授：王正豪老師</a:t>
            </a:r>
            <a:endParaRPr lang="en-US" altLang="zh-TW" sz="3600" dirty="0" smtClean="0"/>
          </a:p>
          <a:p>
            <a:endParaRPr lang="zh-TW" altLang="en-US" sz="4000" dirty="0"/>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Segmentation</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559255706"/>
              </p:ext>
            </p:extLst>
          </p:nvPr>
        </p:nvGraphicFramePr>
        <p:xfrm>
          <a:off x="838200" y="1825625"/>
          <a:ext cx="10515600" cy="3351288"/>
        </p:xfrm>
        <a:graphic>
          <a:graphicData uri="http://schemas.openxmlformats.org/drawingml/2006/table">
            <a:tbl>
              <a:tblPr firstRow="1" bandRow="1">
                <a:tableStyleId>{5C22544A-7EE6-4342-B048-85BDC9FD1C3A}</a:tableStyleId>
              </a:tblPr>
              <a:tblGrid>
                <a:gridCol w="2156460">
                  <a:extLst>
                    <a:ext uri="{9D8B030D-6E8A-4147-A177-3AD203B41FA5}">
                      <a16:colId xmlns:a16="http://schemas.microsoft.com/office/drawing/2014/main" xmlns="" val="20000"/>
                    </a:ext>
                  </a:extLst>
                </a:gridCol>
                <a:gridCol w="8359140">
                  <a:extLst>
                    <a:ext uri="{9D8B030D-6E8A-4147-A177-3AD203B41FA5}">
                      <a16:colId xmlns:a16="http://schemas.microsoft.com/office/drawing/2014/main" xmlns="" val="20001"/>
                    </a:ext>
                  </a:extLst>
                </a:gridCol>
              </a:tblGrid>
              <a:tr h="837822">
                <a:tc>
                  <a:txBody>
                    <a:bodyPr/>
                    <a:lstStyle/>
                    <a:p>
                      <a:pPr algn="ctr">
                        <a:spcBef>
                          <a:spcPts val="600"/>
                        </a:spcBef>
                        <a:spcAft>
                          <a:spcPts val="600"/>
                        </a:spcAft>
                      </a:pPr>
                      <a:r>
                        <a:rPr lang="en-US" altLang="zh-TW" sz="1800" kern="1400" spc="-50" dirty="0" smtClean="0">
                          <a:solidFill>
                            <a:schemeClr val="bg1"/>
                          </a:solidFill>
                          <a:effectLst/>
                          <a:latin typeface="+mn-lt"/>
                          <a:ea typeface="標楷體" panose="03000509000000000000" pitchFamily="65" charset="-120"/>
                          <a:cs typeface="MS Mincho" panose="02020609040205080304" pitchFamily="49" charset="-128"/>
                        </a:rPr>
                        <a:t>Jieba</a:t>
                      </a:r>
                      <a:r>
                        <a:rPr lang="en-US" altLang="zh-TW" sz="1800" kern="1400" spc="-50" baseline="0" dirty="0" smtClean="0">
                          <a:solidFill>
                            <a:schemeClr val="bg1"/>
                          </a:solidFill>
                          <a:effectLst/>
                          <a:latin typeface="+mn-lt"/>
                          <a:ea typeface="標楷體" panose="03000509000000000000" pitchFamily="65" charset="-120"/>
                          <a:cs typeface="MS Mincho" panose="02020609040205080304" pitchFamily="49" charset="-128"/>
                        </a:rPr>
                        <a:t> </a:t>
                      </a:r>
                    </a:p>
                    <a:p>
                      <a:pPr algn="ctr">
                        <a:spcBef>
                          <a:spcPts val="600"/>
                        </a:spcBef>
                        <a:spcAft>
                          <a:spcPts val="600"/>
                        </a:spcAft>
                      </a:pPr>
                      <a:r>
                        <a:rPr lang="en-US" altLang="zh-TW" sz="1800" kern="1400" spc="-50" baseline="0" dirty="0" smtClean="0">
                          <a:solidFill>
                            <a:schemeClr val="bg1"/>
                          </a:solidFill>
                          <a:effectLst/>
                          <a:latin typeface="+mn-lt"/>
                          <a:ea typeface="標楷體" panose="03000509000000000000" pitchFamily="65" charset="-120"/>
                          <a:cs typeface="MS Mincho" panose="02020609040205080304" pitchFamily="49" charset="-128"/>
                        </a:rPr>
                        <a:t>Segmentation Mode</a:t>
                      </a:r>
                      <a:endParaRPr lang="zh-TW" sz="1800" kern="1400" spc="-50" dirty="0">
                        <a:solidFill>
                          <a:schemeClr val="bg1"/>
                        </a:solidFill>
                        <a:effectLst/>
                        <a:latin typeface="+mn-lt"/>
                        <a:ea typeface="標楷體" panose="03000509000000000000" pitchFamily="65" charset="-120"/>
                        <a:cs typeface="MS Mincho" panose="02020609040205080304" pitchFamily="49" charset="-128"/>
                      </a:endParaRPr>
                    </a:p>
                  </a:txBody>
                  <a:tcPr marL="68580" marR="68580" marT="0" marB="0" anchor="ctr"/>
                </a:tc>
                <a:tc>
                  <a:txBody>
                    <a:bodyPr/>
                    <a:lstStyle/>
                    <a:p>
                      <a:pPr algn="ctr">
                        <a:spcBef>
                          <a:spcPts val="600"/>
                        </a:spcBef>
                        <a:spcAft>
                          <a:spcPts val="600"/>
                        </a:spcAft>
                      </a:pPr>
                      <a:r>
                        <a:rPr lang="zh-TW" altLang="zh-TW" sz="1800" b="1" kern="1200" dirty="0" smtClean="0">
                          <a:solidFill>
                            <a:schemeClr val="lt1"/>
                          </a:solidFill>
                          <a:effectLst/>
                          <a:latin typeface="+mn-lt"/>
                          <a:ea typeface="+mn-ea"/>
                          <a:cs typeface="+mn-cs"/>
                        </a:rPr>
                        <a:t>枝頭上暗褐色球型蒴果像極了成串鈴鐺</a:t>
                      </a:r>
                      <a:endPar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extLst>
                  <a:ext uri="{0D108BD9-81ED-4DB2-BD59-A6C34878D82A}">
                    <a16:rowId xmlns:a16="http://schemas.microsoft.com/office/drawing/2014/main" xmlns="" val="10000"/>
                  </a:ext>
                </a:extLst>
              </a:tr>
              <a:tr h="837822">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精確模式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extLst>
                  <a:ext uri="{0D108BD9-81ED-4DB2-BD59-A6C34878D82A}">
                    <a16:rowId xmlns:a16="http://schemas.microsoft.com/office/drawing/2014/main" xmlns="" val="10001"/>
                  </a:ext>
                </a:extLst>
              </a:tr>
              <a:tr h="837822">
                <a:tc>
                  <a:txBody>
                    <a:bodyPr/>
                    <a:lstStyle/>
                    <a:p>
                      <a:pPr algn="ctr">
                        <a:spcBef>
                          <a:spcPts val="600"/>
                        </a:spcBef>
                        <a:spcAft>
                          <a:spcPts val="600"/>
                        </a:spcAft>
                      </a:pPr>
                      <a:r>
                        <a:rPr lang="zh-TW" sz="18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全模式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FF0000"/>
                          </a:solidFill>
                          <a:effectLst/>
                          <a:latin typeface="標楷體" panose="03000509000000000000" pitchFamily="65" charset="-120"/>
                          <a:ea typeface="標楷體" panose="03000509000000000000" pitchFamily="65" charset="-120"/>
                          <a:cs typeface="MS Mincho" panose="02020609040205080304" pitchFamily="49" charset="-128"/>
                        </a:rPr>
                        <a:t>頭上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色</a:t>
                      </a: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p>
                    <a:p>
                      <a:pPr algn="ctr">
                        <a:spcBef>
                          <a:spcPts val="600"/>
                        </a:spcBef>
                        <a:spcAft>
                          <a:spcPts val="600"/>
                        </a:spcAft>
                      </a:pP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FF0000"/>
                          </a:solidFill>
                          <a:effectLst/>
                          <a:latin typeface="標楷體" panose="03000509000000000000" pitchFamily="65" charset="-120"/>
                          <a:ea typeface="標楷體" panose="03000509000000000000" pitchFamily="65" charset="-120"/>
                          <a:cs typeface="MS Mincho" panose="02020609040205080304" pitchFamily="49" charset="-128"/>
                        </a:rPr>
                        <a:t>串鈴</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extLst>
                  <a:ext uri="{0D108BD9-81ED-4DB2-BD59-A6C34878D82A}">
                    <a16:rowId xmlns:a16="http://schemas.microsoft.com/office/drawing/2014/main" xmlns="" val="10002"/>
                  </a:ext>
                </a:extLst>
              </a:tr>
              <a:tr h="837822">
                <a:tc>
                  <a:txBody>
                    <a:bodyPr/>
                    <a:lstStyle/>
                    <a:p>
                      <a:pPr algn="ctr">
                        <a:spcBef>
                          <a:spcPts val="600"/>
                        </a:spcBef>
                        <a:spcAft>
                          <a:spcPts val="600"/>
                        </a:spcAft>
                      </a:pPr>
                      <a:r>
                        <a:rPr lang="zh-TW" sz="18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搜尋引擎模式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a:t>
                      </a:r>
                      <a:r>
                        <a:rPr lang="zh-TW"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褐色</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alt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a:t>
                      </a:r>
                      <a:r>
                        <a:rPr lang="zh-TW" alt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altLang="zh-TW"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zh-TW" altLang="en-US"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extLst>
                  <a:ext uri="{0D108BD9-81ED-4DB2-BD59-A6C34878D82A}">
                    <a16:rowId xmlns:a16="http://schemas.microsoft.com/office/drawing/2014/main" xmlns="" val="10003"/>
                  </a:ext>
                </a:extLst>
              </a:tr>
            </a:tbl>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10</a:t>
            </a:fld>
            <a:endParaRPr lang="zh-TW" altLang="en-US" dirty="0"/>
          </a:p>
        </p:txBody>
      </p:sp>
    </p:spTree>
    <p:extLst>
      <p:ext uri="{BB962C8B-B14F-4D97-AF65-F5344CB8AC3E}">
        <p14:creationId xmlns:p14="http://schemas.microsoft.com/office/powerpoint/2010/main" val="3534258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a:t>
            </a:r>
            <a:endParaRPr lang="zh-TW" altLang="en-US" dirty="0"/>
          </a:p>
        </p:txBody>
      </p:sp>
      <p:sp>
        <p:nvSpPr>
          <p:cNvPr id="3" name="內容版面配置區 2"/>
          <p:cNvSpPr>
            <a:spLocks noGrp="1"/>
          </p:cNvSpPr>
          <p:nvPr>
            <p:ph idx="1"/>
          </p:nvPr>
        </p:nvSpPr>
        <p:spPr/>
        <p:txBody>
          <a:bodyPr/>
          <a:lstStyle/>
          <a:p>
            <a:r>
              <a:rPr lang="en-US" altLang="zh-TW" dirty="0" smtClean="0"/>
              <a:t>Word Embedding Model based on Neural Network</a:t>
            </a:r>
          </a:p>
          <a:p>
            <a:r>
              <a:rPr lang="en-US" altLang="zh-TW" dirty="0" smtClean="0"/>
              <a:t>Created </a:t>
            </a:r>
            <a:r>
              <a:rPr lang="en-US" altLang="zh-TW" dirty="0"/>
              <a:t>by a team </a:t>
            </a:r>
            <a:r>
              <a:rPr lang="en-US" altLang="zh-TW" dirty="0" smtClean="0"/>
              <a:t>led </a:t>
            </a:r>
            <a:r>
              <a:rPr lang="en-US" altLang="zh-TW" dirty="0"/>
              <a:t>by Tomas </a:t>
            </a:r>
            <a:r>
              <a:rPr lang="en-US" altLang="zh-TW" dirty="0" err="1"/>
              <a:t>Mikolov</a:t>
            </a:r>
            <a:r>
              <a:rPr lang="en-US" altLang="zh-TW" dirty="0"/>
              <a:t> at </a:t>
            </a:r>
            <a:r>
              <a:rPr lang="en-US" altLang="zh-TW" dirty="0" smtClean="0"/>
              <a:t>Google in 2013</a:t>
            </a:r>
          </a:p>
          <a:p>
            <a:endParaRPr lang="en-US" altLang="zh-TW" dirty="0" smtClean="0"/>
          </a:p>
          <a:p>
            <a:pPr lvl="1"/>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11</a:t>
            </a:fld>
            <a:endParaRPr lang="zh-TW" altLang="en-US" dirty="0"/>
          </a:p>
        </p:txBody>
      </p:sp>
    </p:spTree>
    <p:extLst>
      <p:ext uri="{BB962C8B-B14F-4D97-AF65-F5344CB8AC3E}">
        <p14:creationId xmlns:p14="http://schemas.microsoft.com/office/powerpoint/2010/main" val="3953416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Word2Vec</a:t>
            </a:r>
            <a:endParaRPr lang="zh-TW" altLang="en-US" dirty="0"/>
          </a:p>
        </p:txBody>
      </p:sp>
      <p:sp>
        <p:nvSpPr>
          <p:cNvPr id="3" name="內容版面配置區 2"/>
          <p:cNvSpPr>
            <a:spLocks noGrp="1"/>
          </p:cNvSpPr>
          <p:nvPr>
            <p:ph sz="half" idx="1"/>
          </p:nvPr>
        </p:nvSpPr>
        <p:spPr/>
        <p:txBody>
          <a:bodyPr>
            <a:normAutofit fontScale="92500" lnSpcReduction="10000"/>
          </a:bodyPr>
          <a:lstStyle/>
          <a:p>
            <a:r>
              <a:rPr lang="en-US" altLang="zh-TW" dirty="0"/>
              <a:t>Dimension of Vector is fixed</a:t>
            </a:r>
          </a:p>
          <a:p>
            <a:endParaRPr lang="en-US" altLang="zh-TW" dirty="0" smtClean="0"/>
          </a:p>
          <a:p>
            <a:r>
              <a:rPr lang="en-US" altLang="zh-TW" dirty="0" smtClean="0"/>
              <a:t>Semantic</a:t>
            </a:r>
            <a:r>
              <a:rPr lang="zh-TW" altLang="en-US" dirty="0" smtClean="0"/>
              <a:t> </a:t>
            </a:r>
            <a:r>
              <a:rPr lang="en-US" altLang="zh-TW" dirty="0"/>
              <a:t>relationships</a:t>
            </a:r>
            <a:endParaRPr lang="en-US" altLang="zh-TW" dirty="0" smtClean="0"/>
          </a:p>
          <a:p>
            <a:pPr lvl="1"/>
            <a:r>
              <a:rPr lang="en-US" altLang="zh-TW" dirty="0" smtClean="0"/>
              <a:t>Vector(France</a:t>
            </a:r>
            <a:r>
              <a:rPr lang="en-US" altLang="zh-TW" dirty="0"/>
              <a:t>) ≈ Vector(Italy</a:t>
            </a:r>
            <a:r>
              <a:rPr lang="en-US" altLang="zh-TW" dirty="0" smtClean="0"/>
              <a:t>)</a:t>
            </a:r>
          </a:p>
          <a:p>
            <a:pPr lvl="1"/>
            <a:endParaRPr lang="en-US" altLang="zh-TW" dirty="0" smtClean="0"/>
          </a:p>
          <a:p>
            <a:r>
              <a:rPr lang="en-US" altLang="zh-TW" dirty="0" smtClean="0"/>
              <a:t>Syntactic</a:t>
            </a:r>
            <a:r>
              <a:rPr lang="zh-TW" altLang="en-US" dirty="0" smtClean="0"/>
              <a:t> </a:t>
            </a:r>
            <a:r>
              <a:rPr lang="en-US" altLang="zh-TW" dirty="0" smtClean="0"/>
              <a:t>relationships</a:t>
            </a:r>
            <a:endParaRPr lang="zh-TW" altLang="en-US" dirty="0"/>
          </a:p>
          <a:p>
            <a:pPr lvl="1"/>
            <a:r>
              <a:rPr lang="en-US" altLang="zh-TW" dirty="0" smtClean="0"/>
              <a:t>Vector(big) ≈ Vector(bigger)</a:t>
            </a:r>
          </a:p>
          <a:p>
            <a:pPr lvl="1"/>
            <a:endParaRPr lang="en-US" altLang="zh-TW" dirty="0" smtClean="0"/>
          </a:p>
          <a:p>
            <a:r>
              <a:rPr lang="en-US" altLang="zh-TW" dirty="0" smtClean="0"/>
              <a:t>Linear Relationships</a:t>
            </a:r>
          </a:p>
          <a:p>
            <a:pPr lvl="1"/>
            <a:r>
              <a:rPr lang="en-US" altLang="zh-TW" dirty="0" smtClean="0"/>
              <a:t>Vector(king) </a:t>
            </a:r>
            <a:r>
              <a:rPr lang="en-US" altLang="zh-TW" dirty="0"/>
              <a:t>- </a:t>
            </a:r>
            <a:r>
              <a:rPr lang="en-US" altLang="zh-TW" dirty="0" smtClean="0"/>
              <a:t>Vector(man) </a:t>
            </a:r>
            <a:r>
              <a:rPr lang="en-US" altLang="zh-TW" dirty="0"/>
              <a:t>+ </a:t>
            </a:r>
            <a:r>
              <a:rPr lang="en-US" altLang="zh-TW" dirty="0" smtClean="0"/>
              <a:t>Vector(woman) </a:t>
            </a:r>
            <a:r>
              <a:rPr lang="en-US" altLang="zh-TW" dirty="0"/>
              <a:t>≈ </a:t>
            </a:r>
            <a:r>
              <a:rPr lang="en-US" altLang="zh-TW" dirty="0" smtClean="0"/>
              <a:t> Vector(queen)</a:t>
            </a:r>
          </a:p>
        </p:txBody>
      </p:sp>
      <p:cxnSp>
        <p:nvCxnSpPr>
          <p:cNvPr id="14" name="直線單箭頭接點 13"/>
          <p:cNvCxnSpPr/>
          <p:nvPr/>
        </p:nvCxnSpPr>
        <p:spPr>
          <a:xfrm flipH="1" flipV="1">
            <a:off x="8498397" y="2463072"/>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字方塊 16"/>
          <p:cNvSpPr txBox="1"/>
          <p:nvPr/>
        </p:nvSpPr>
        <p:spPr>
          <a:xfrm>
            <a:off x="9603466" y="3101926"/>
            <a:ext cx="572593" cy="369332"/>
          </a:xfrm>
          <a:prstGeom prst="rect">
            <a:avLst/>
          </a:prstGeom>
          <a:noFill/>
        </p:spPr>
        <p:txBody>
          <a:bodyPr wrap="none" rtlCol="0">
            <a:spAutoFit/>
          </a:bodyPr>
          <a:lstStyle/>
          <a:p>
            <a:r>
              <a:rPr lang="en-US" altLang="zh-TW" dirty="0" smtClean="0"/>
              <a:t>king</a:t>
            </a:r>
            <a:endParaRPr lang="zh-TW" altLang="en-US" dirty="0"/>
          </a:p>
        </p:txBody>
      </p:sp>
      <p:sp>
        <p:nvSpPr>
          <p:cNvPr id="18" name="文字方塊 17"/>
          <p:cNvSpPr txBox="1"/>
          <p:nvPr/>
        </p:nvSpPr>
        <p:spPr>
          <a:xfrm>
            <a:off x="7825361" y="2093740"/>
            <a:ext cx="662361" cy="369332"/>
          </a:xfrm>
          <a:prstGeom prst="rect">
            <a:avLst/>
          </a:prstGeom>
          <a:noFill/>
        </p:spPr>
        <p:txBody>
          <a:bodyPr wrap="none" rtlCol="0">
            <a:spAutoFit/>
          </a:bodyPr>
          <a:lstStyle/>
          <a:p>
            <a:r>
              <a:rPr lang="en-US" altLang="zh-TW" dirty="0" smtClean="0"/>
              <a:t>kings</a:t>
            </a:r>
            <a:endParaRPr lang="zh-TW" altLang="en-US" dirty="0"/>
          </a:p>
        </p:txBody>
      </p:sp>
      <p:sp>
        <p:nvSpPr>
          <p:cNvPr id="20" name="文字方塊 19"/>
          <p:cNvSpPr txBox="1"/>
          <p:nvPr/>
        </p:nvSpPr>
        <p:spPr>
          <a:xfrm>
            <a:off x="10698747" y="1776812"/>
            <a:ext cx="780983" cy="369332"/>
          </a:xfrm>
          <a:prstGeom prst="rect">
            <a:avLst/>
          </a:prstGeom>
          <a:noFill/>
        </p:spPr>
        <p:txBody>
          <a:bodyPr wrap="none" rtlCol="0">
            <a:spAutoFit/>
          </a:bodyPr>
          <a:lstStyle/>
          <a:p>
            <a:r>
              <a:rPr lang="en-US" altLang="zh-TW" dirty="0" smtClean="0"/>
              <a:t>queen</a:t>
            </a:r>
            <a:endParaRPr lang="zh-TW" altLang="en-US" dirty="0"/>
          </a:p>
        </p:txBody>
      </p:sp>
      <p:sp>
        <p:nvSpPr>
          <p:cNvPr id="21" name="文字方塊 20"/>
          <p:cNvSpPr txBox="1"/>
          <p:nvPr/>
        </p:nvSpPr>
        <p:spPr>
          <a:xfrm>
            <a:off x="8487722" y="738828"/>
            <a:ext cx="870751" cy="369332"/>
          </a:xfrm>
          <a:prstGeom prst="rect">
            <a:avLst/>
          </a:prstGeom>
          <a:noFill/>
        </p:spPr>
        <p:txBody>
          <a:bodyPr wrap="none" rtlCol="0">
            <a:spAutoFit/>
          </a:bodyPr>
          <a:lstStyle/>
          <a:p>
            <a:r>
              <a:rPr lang="en-US" altLang="zh-TW" dirty="0" smtClean="0"/>
              <a:t>queens</a:t>
            </a:r>
            <a:endParaRPr lang="zh-TW" altLang="en-US" dirty="0"/>
          </a:p>
        </p:txBody>
      </p:sp>
      <p:cxnSp>
        <p:nvCxnSpPr>
          <p:cNvPr id="23" name="直線單箭頭接點 22"/>
          <p:cNvCxnSpPr/>
          <p:nvPr/>
        </p:nvCxnSpPr>
        <p:spPr>
          <a:xfrm flipV="1">
            <a:off x="10039150" y="2189312"/>
            <a:ext cx="728670" cy="8635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直線單箭頭接點 25"/>
          <p:cNvCxnSpPr/>
          <p:nvPr/>
        </p:nvCxnSpPr>
        <p:spPr>
          <a:xfrm flipH="1" flipV="1">
            <a:off x="9441278" y="1161176"/>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直線單箭頭接點 33"/>
          <p:cNvCxnSpPr/>
          <p:nvPr/>
        </p:nvCxnSpPr>
        <p:spPr>
          <a:xfrm flipH="1" flipV="1">
            <a:off x="7205125" y="5569456"/>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文字方塊 34"/>
          <p:cNvSpPr txBox="1"/>
          <p:nvPr/>
        </p:nvSpPr>
        <p:spPr>
          <a:xfrm>
            <a:off x="8310194" y="6208310"/>
            <a:ext cx="601447" cy="369332"/>
          </a:xfrm>
          <a:prstGeom prst="rect">
            <a:avLst/>
          </a:prstGeom>
          <a:noFill/>
        </p:spPr>
        <p:txBody>
          <a:bodyPr wrap="none" rtlCol="0">
            <a:spAutoFit/>
          </a:bodyPr>
          <a:lstStyle/>
          <a:p>
            <a:r>
              <a:rPr lang="en-US" altLang="zh-TW" dirty="0" smtClean="0"/>
              <a:t>man</a:t>
            </a:r>
            <a:endParaRPr lang="zh-TW" altLang="en-US" dirty="0"/>
          </a:p>
        </p:txBody>
      </p:sp>
      <p:sp>
        <p:nvSpPr>
          <p:cNvPr id="36" name="文字方塊 35"/>
          <p:cNvSpPr txBox="1"/>
          <p:nvPr/>
        </p:nvSpPr>
        <p:spPr>
          <a:xfrm>
            <a:off x="6532089" y="5200124"/>
            <a:ext cx="606256" cy="369332"/>
          </a:xfrm>
          <a:prstGeom prst="rect">
            <a:avLst/>
          </a:prstGeom>
          <a:noFill/>
        </p:spPr>
        <p:txBody>
          <a:bodyPr wrap="none" rtlCol="0">
            <a:spAutoFit/>
          </a:bodyPr>
          <a:lstStyle/>
          <a:p>
            <a:r>
              <a:rPr lang="en-US" altLang="zh-TW" dirty="0" smtClean="0"/>
              <a:t>men</a:t>
            </a:r>
            <a:endParaRPr lang="zh-TW" altLang="en-US" dirty="0"/>
          </a:p>
        </p:txBody>
      </p:sp>
      <p:sp>
        <p:nvSpPr>
          <p:cNvPr id="37" name="文字方塊 36"/>
          <p:cNvSpPr txBox="1"/>
          <p:nvPr/>
        </p:nvSpPr>
        <p:spPr>
          <a:xfrm>
            <a:off x="9405475" y="4883196"/>
            <a:ext cx="886268" cy="369332"/>
          </a:xfrm>
          <a:prstGeom prst="rect">
            <a:avLst/>
          </a:prstGeom>
          <a:noFill/>
        </p:spPr>
        <p:txBody>
          <a:bodyPr wrap="none" rtlCol="0">
            <a:spAutoFit/>
          </a:bodyPr>
          <a:lstStyle/>
          <a:p>
            <a:r>
              <a:rPr lang="en-US" altLang="zh-TW" dirty="0" smtClean="0"/>
              <a:t>woman</a:t>
            </a:r>
            <a:endParaRPr lang="zh-TW" altLang="en-US" dirty="0"/>
          </a:p>
        </p:txBody>
      </p:sp>
      <p:sp>
        <p:nvSpPr>
          <p:cNvPr id="38" name="文字方塊 37"/>
          <p:cNvSpPr txBox="1"/>
          <p:nvPr/>
        </p:nvSpPr>
        <p:spPr>
          <a:xfrm>
            <a:off x="7194450" y="3845212"/>
            <a:ext cx="891078" cy="369332"/>
          </a:xfrm>
          <a:prstGeom prst="rect">
            <a:avLst/>
          </a:prstGeom>
          <a:noFill/>
        </p:spPr>
        <p:txBody>
          <a:bodyPr wrap="none" rtlCol="0">
            <a:spAutoFit/>
          </a:bodyPr>
          <a:lstStyle/>
          <a:p>
            <a:r>
              <a:rPr lang="en-US" altLang="zh-TW" dirty="0"/>
              <a:t>w</a:t>
            </a:r>
            <a:r>
              <a:rPr lang="en-US" altLang="zh-TW" dirty="0" smtClean="0"/>
              <a:t>omen</a:t>
            </a:r>
            <a:endParaRPr lang="zh-TW" altLang="en-US" dirty="0"/>
          </a:p>
        </p:txBody>
      </p:sp>
      <p:cxnSp>
        <p:nvCxnSpPr>
          <p:cNvPr id="39" name="直線單箭頭接點 38"/>
          <p:cNvCxnSpPr/>
          <p:nvPr/>
        </p:nvCxnSpPr>
        <p:spPr>
          <a:xfrm flipV="1">
            <a:off x="8745878" y="5295696"/>
            <a:ext cx="728670" cy="8635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直線單箭頭接點 39"/>
          <p:cNvCxnSpPr/>
          <p:nvPr/>
        </p:nvCxnSpPr>
        <p:spPr>
          <a:xfrm flipH="1" flipV="1">
            <a:off x="8148006" y="4267560"/>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 name="投影片編號版面配置區 3"/>
          <p:cNvSpPr>
            <a:spLocks noGrp="1"/>
          </p:cNvSpPr>
          <p:nvPr>
            <p:ph type="sldNum" sz="quarter" idx="12"/>
          </p:nvPr>
        </p:nvSpPr>
        <p:spPr/>
        <p:txBody>
          <a:bodyPr/>
          <a:lstStyle/>
          <a:p>
            <a:fld id="{2848E889-6957-49E5-94FA-4C164F8D1EDE}" type="slidenum">
              <a:rPr lang="zh-TW" altLang="en-US" smtClean="0"/>
              <a:t>12</a:t>
            </a:fld>
            <a:endParaRPr lang="zh-TW" altLang="en-US"/>
          </a:p>
        </p:txBody>
      </p:sp>
    </p:spTree>
    <p:extLst>
      <p:ext uri="{BB962C8B-B14F-4D97-AF65-F5344CB8AC3E}">
        <p14:creationId xmlns:p14="http://schemas.microsoft.com/office/powerpoint/2010/main" val="140611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a:t>
            </a:r>
            <a:endParaRPr lang="zh-TW" altLang="en-US" dirty="0"/>
          </a:p>
        </p:txBody>
      </p:sp>
      <p:sp>
        <p:nvSpPr>
          <p:cNvPr id="3" name="內容版面配置區 2"/>
          <p:cNvSpPr>
            <a:spLocks noGrp="1"/>
          </p:cNvSpPr>
          <p:nvPr>
            <p:ph idx="1"/>
          </p:nvPr>
        </p:nvSpPr>
        <p:spPr/>
        <p:txBody>
          <a:bodyPr/>
          <a:lstStyle/>
          <a:p>
            <a:r>
              <a:rPr lang="zh-TW" altLang="en-US" dirty="0" smtClean="0"/>
              <a:t>利用前後文來推敲字詞的意思</a:t>
            </a:r>
            <a:endParaRPr lang="en-US" altLang="zh-TW" dirty="0" smtClean="0"/>
          </a:p>
          <a:p>
            <a:pPr lvl="1"/>
            <a:r>
              <a:rPr lang="en-US" altLang="zh-TW" dirty="0" smtClean="0"/>
              <a:t>Ex  </a:t>
            </a:r>
            <a:r>
              <a:rPr lang="zh-TW" altLang="en-US" dirty="0" smtClean="0"/>
              <a:t>枝頭　上</a:t>
            </a:r>
            <a:r>
              <a:rPr lang="zh-TW" altLang="en-US" dirty="0"/>
              <a:t>　</a:t>
            </a:r>
            <a:r>
              <a:rPr lang="zh-TW" altLang="en-US" dirty="0" smtClean="0"/>
              <a:t>暗褐色</a:t>
            </a:r>
            <a:r>
              <a:rPr lang="zh-TW" altLang="en-US" dirty="0"/>
              <a:t>　</a:t>
            </a:r>
            <a:r>
              <a:rPr lang="zh-TW" altLang="en-US" dirty="0" smtClean="0"/>
              <a:t>球型　</a:t>
            </a:r>
            <a:r>
              <a:rPr lang="en-US" altLang="zh-TW" dirty="0" smtClean="0"/>
              <a:t>_____</a:t>
            </a:r>
            <a:r>
              <a:rPr lang="zh-TW" altLang="en-US" dirty="0" smtClean="0"/>
              <a:t>　像　極了　成串　鈴鐺</a:t>
            </a:r>
            <a:endParaRPr lang="en-US" altLang="zh-TW" dirty="0" smtClean="0"/>
          </a:p>
          <a:p>
            <a:pPr lvl="1"/>
            <a:r>
              <a:rPr lang="en-US" altLang="zh-TW" dirty="0"/>
              <a:t>Continuous Bag of </a:t>
            </a:r>
            <a:r>
              <a:rPr lang="en-US" altLang="zh-TW" dirty="0" smtClean="0"/>
              <a:t>Words(CBOW)</a:t>
            </a:r>
          </a:p>
          <a:p>
            <a:endParaRPr lang="en-US" altLang="zh-TW" dirty="0"/>
          </a:p>
          <a:p>
            <a:r>
              <a:rPr lang="zh-TW" altLang="en-US" dirty="0" smtClean="0"/>
              <a:t>利用字詞來預測前後文出現的關係</a:t>
            </a:r>
            <a:endParaRPr lang="en-US" altLang="zh-TW" dirty="0" smtClean="0"/>
          </a:p>
          <a:p>
            <a:pPr lvl="1"/>
            <a:r>
              <a:rPr lang="en-US" altLang="zh-TW" dirty="0" smtClean="0"/>
              <a:t>Ex </a:t>
            </a:r>
            <a:r>
              <a:rPr lang="zh-TW" altLang="en-US" dirty="0" smtClean="0"/>
              <a:t> 句子出現蒴果的時候，也有可能出現 </a:t>
            </a:r>
            <a:r>
              <a:rPr lang="en-US" altLang="zh-TW" dirty="0" smtClean="0"/>
              <a:t>__</a:t>
            </a:r>
            <a:r>
              <a:rPr lang="zh-TW" altLang="en-US" dirty="0" smtClean="0"/>
              <a:t> </a:t>
            </a:r>
            <a:r>
              <a:rPr lang="en-US" altLang="zh-TW" dirty="0" smtClean="0"/>
              <a:t>__</a:t>
            </a:r>
            <a:r>
              <a:rPr lang="zh-TW" altLang="en-US" dirty="0" smtClean="0"/>
              <a:t> </a:t>
            </a:r>
            <a:r>
              <a:rPr lang="en-US" altLang="zh-TW" dirty="0" smtClean="0"/>
              <a:t>__</a:t>
            </a:r>
            <a:r>
              <a:rPr lang="zh-TW" altLang="en-US" dirty="0" smtClean="0"/>
              <a:t> </a:t>
            </a:r>
            <a:r>
              <a:rPr lang="en-US" altLang="zh-TW" dirty="0" smtClean="0"/>
              <a:t>__</a:t>
            </a:r>
            <a:r>
              <a:rPr lang="zh-TW" altLang="en-US" dirty="0" smtClean="0"/>
              <a:t> </a:t>
            </a:r>
            <a:r>
              <a:rPr lang="en-US" altLang="zh-TW" dirty="0" smtClean="0"/>
              <a:t>__</a:t>
            </a:r>
            <a:r>
              <a:rPr lang="zh-TW" altLang="en-US" dirty="0" smtClean="0"/>
              <a:t> </a:t>
            </a:r>
            <a:r>
              <a:rPr lang="en-US" altLang="zh-TW" dirty="0" smtClean="0"/>
              <a:t>__</a:t>
            </a:r>
            <a:r>
              <a:rPr lang="zh-TW" altLang="en-US" dirty="0" smtClean="0"/>
              <a:t> </a:t>
            </a:r>
            <a:r>
              <a:rPr lang="en-US" altLang="zh-TW" dirty="0" smtClean="0"/>
              <a:t>__</a:t>
            </a:r>
          </a:p>
          <a:p>
            <a:pPr lvl="1"/>
            <a:r>
              <a:rPr lang="en-US" altLang="zh-TW" dirty="0" smtClean="0"/>
              <a:t>Skip Gram</a:t>
            </a:r>
            <a:endParaRPr lang="zh-TW" altLang="en-US" dirty="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13</a:t>
            </a:fld>
            <a:endParaRPr lang="zh-TW" altLang="en-US" dirty="0"/>
          </a:p>
        </p:txBody>
      </p:sp>
    </p:spTree>
    <p:extLst>
      <p:ext uri="{BB962C8B-B14F-4D97-AF65-F5344CB8AC3E}">
        <p14:creationId xmlns:p14="http://schemas.microsoft.com/office/powerpoint/2010/main" val="32467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a:t>
            </a:r>
            <a:endParaRPr lang="zh-TW" altLang="en-US" dirty="0"/>
          </a:p>
        </p:txBody>
      </p:sp>
      <p:sp>
        <p:nvSpPr>
          <p:cNvPr id="5" name="文字方塊 4"/>
          <p:cNvSpPr txBox="1"/>
          <p:nvPr/>
        </p:nvSpPr>
        <p:spPr>
          <a:xfrm>
            <a:off x="1554480" y="2434590"/>
            <a:ext cx="651510" cy="369332"/>
          </a:xfrm>
          <a:prstGeom prst="rect">
            <a:avLst/>
          </a:prstGeom>
          <a:noFill/>
          <a:ln>
            <a:solidFill>
              <a:schemeClr val="tx1"/>
            </a:solidFill>
          </a:ln>
        </p:spPr>
        <p:txBody>
          <a:bodyPr wrap="square" rtlCol="0">
            <a:spAutoFit/>
          </a:bodyPr>
          <a:lstStyle/>
          <a:p>
            <a:r>
              <a:rPr lang="zh-TW" altLang="en-US" dirty="0" smtClean="0"/>
              <a:t>枝頭</a:t>
            </a:r>
            <a:endParaRPr lang="zh-TW" altLang="en-US" dirty="0"/>
          </a:p>
        </p:txBody>
      </p:sp>
      <p:sp>
        <p:nvSpPr>
          <p:cNvPr id="7" name="文字方塊 6"/>
          <p:cNvSpPr txBox="1"/>
          <p:nvPr/>
        </p:nvSpPr>
        <p:spPr>
          <a:xfrm>
            <a:off x="1554480" y="3007876"/>
            <a:ext cx="651510" cy="369332"/>
          </a:xfrm>
          <a:prstGeom prst="rect">
            <a:avLst/>
          </a:prstGeom>
          <a:noFill/>
          <a:ln>
            <a:solidFill>
              <a:schemeClr val="tx1"/>
            </a:solidFill>
          </a:ln>
        </p:spPr>
        <p:txBody>
          <a:bodyPr wrap="square" rtlCol="0">
            <a:spAutoFit/>
          </a:bodyPr>
          <a:lstStyle/>
          <a:p>
            <a:pPr algn="ctr"/>
            <a:r>
              <a:rPr lang="zh-TW" altLang="en-US" dirty="0" smtClean="0"/>
              <a:t>上</a:t>
            </a:r>
            <a:endParaRPr lang="zh-TW" altLang="en-US" dirty="0"/>
          </a:p>
        </p:txBody>
      </p:sp>
      <p:sp>
        <p:nvSpPr>
          <p:cNvPr id="8" name="文字方塊 7"/>
          <p:cNvSpPr txBox="1"/>
          <p:nvPr/>
        </p:nvSpPr>
        <p:spPr>
          <a:xfrm>
            <a:off x="1554480" y="4154448"/>
            <a:ext cx="651510" cy="369332"/>
          </a:xfrm>
          <a:prstGeom prst="rect">
            <a:avLst/>
          </a:prstGeom>
          <a:noFill/>
          <a:ln>
            <a:solidFill>
              <a:schemeClr val="tx1"/>
            </a:solidFill>
          </a:ln>
        </p:spPr>
        <p:txBody>
          <a:bodyPr wrap="square" rtlCol="0">
            <a:spAutoFit/>
          </a:bodyPr>
          <a:lstStyle/>
          <a:p>
            <a:pPr algn="ctr"/>
            <a:r>
              <a:rPr lang="zh-TW" altLang="en-US" dirty="0" smtClean="0"/>
              <a:t>球型</a:t>
            </a:r>
            <a:endParaRPr lang="zh-TW" altLang="en-US" dirty="0"/>
          </a:p>
        </p:txBody>
      </p:sp>
      <p:sp>
        <p:nvSpPr>
          <p:cNvPr id="9" name="文字方塊 8"/>
          <p:cNvSpPr txBox="1"/>
          <p:nvPr/>
        </p:nvSpPr>
        <p:spPr>
          <a:xfrm>
            <a:off x="1554480" y="4727734"/>
            <a:ext cx="651510" cy="369332"/>
          </a:xfrm>
          <a:prstGeom prst="rect">
            <a:avLst/>
          </a:prstGeom>
          <a:noFill/>
          <a:ln>
            <a:solidFill>
              <a:schemeClr val="tx1"/>
            </a:solidFill>
          </a:ln>
        </p:spPr>
        <p:txBody>
          <a:bodyPr wrap="square" rtlCol="0">
            <a:spAutoFit/>
          </a:bodyPr>
          <a:lstStyle/>
          <a:p>
            <a:pPr algn="ctr"/>
            <a:r>
              <a:rPr lang="zh-TW" altLang="en-US" dirty="0"/>
              <a:t>蒴果</a:t>
            </a:r>
          </a:p>
        </p:txBody>
      </p:sp>
      <p:sp>
        <p:nvSpPr>
          <p:cNvPr id="10" name="文字方塊 9"/>
          <p:cNvSpPr txBox="1"/>
          <p:nvPr/>
        </p:nvSpPr>
        <p:spPr>
          <a:xfrm>
            <a:off x="3909059" y="3581162"/>
            <a:ext cx="946786" cy="369332"/>
          </a:xfrm>
          <a:prstGeom prst="rect">
            <a:avLst/>
          </a:prstGeom>
          <a:noFill/>
          <a:ln>
            <a:solidFill>
              <a:schemeClr val="tx1"/>
            </a:solidFill>
          </a:ln>
        </p:spPr>
        <p:txBody>
          <a:bodyPr wrap="square" rtlCol="0">
            <a:spAutoFit/>
          </a:bodyPr>
          <a:lstStyle/>
          <a:p>
            <a:pPr algn="ctr"/>
            <a:r>
              <a:rPr lang="zh-TW" altLang="en-US" dirty="0" smtClean="0"/>
              <a:t>暗褐色</a:t>
            </a:r>
            <a:endParaRPr lang="zh-TW" altLang="en-US" dirty="0"/>
          </a:p>
        </p:txBody>
      </p:sp>
      <p:sp>
        <p:nvSpPr>
          <p:cNvPr id="11" name="文字方塊 10"/>
          <p:cNvSpPr txBox="1"/>
          <p:nvPr/>
        </p:nvSpPr>
        <p:spPr>
          <a:xfrm>
            <a:off x="2689860" y="3581162"/>
            <a:ext cx="651510" cy="369332"/>
          </a:xfrm>
          <a:prstGeom prst="rect">
            <a:avLst/>
          </a:prstGeom>
          <a:noFill/>
          <a:ln>
            <a:solidFill>
              <a:schemeClr val="tx1"/>
            </a:solidFill>
          </a:ln>
        </p:spPr>
        <p:txBody>
          <a:bodyPr wrap="square" rtlCol="0">
            <a:spAutoFit/>
          </a:bodyPr>
          <a:lstStyle/>
          <a:p>
            <a:endParaRPr lang="zh-TW" altLang="en-US" dirty="0"/>
          </a:p>
        </p:txBody>
      </p:sp>
      <p:cxnSp>
        <p:nvCxnSpPr>
          <p:cNvPr id="13" name="直線單箭頭接點 12"/>
          <p:cNvCxnSpPr>
            <a:stCxn id="5" idx="3"/>
            <a:endCxn id="11" idx="1"/>
          </p:cNvCxnSpPr>
          <p:nvPr/>
        </p:nvCxnSpPr>
        <p:spPr>
          <a:xfrm>
            <a:off x="2205990" y="2619256"/>
            <a:ext cx="483870" cy="114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a:stCxn id="7" idx="3"/>
            <a:endCxn id="11" idx="1"/>
          </p:cNvCxnSpPr>
          <p:nvPr/>
        </p:nvCxnSpPr>
        <p:spPr>
          <a:xfrm>
            <a:off x="2205990" y="3192542"/>
            <a:ext cx="483870" cy="573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a:stCxn id="8" idx="3"/>
          </p:cNvCxnSpPr>
          <p:nvPr/>
        </p:nvCxnSpPr>
        <p:spPr>
          <a:xfrm flipV="1">
            <a:off x="2205990" y="3765828"/>
            <a:ext cx="483870" cy="573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9" idx="3"/>
            <a:endCxn id="11" idx="1"/>
          </p:cNvCxnSpPr>
          <p:nvPr/>
        </p:nvCxnSpPr>
        <p:spPr>
          <a:xfrm flipV="1">
            <a:off x="2205990" y="3765828"/>
            <a:ext cx="483870" cy="114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1" idx="3"/>
            <a:endCxn id="10" idx="1"/>
          </p:cNvCxnSpPr>
          <p:nvPr/>
        </p:nvCxnSpPr>
        <p:spPr>
          <a:xfrm>
            <a:off x="3341370" y="3765828"/>
            <a:ext cx="5676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字方塊 27"/>
          <p:cNvSpPr txBox="1"/>
          <p:nvPr/>
        </p:nvSpPr>
        <p:spPr>
          <a:xfrm>
            <a:off x="2689860" y="3192542"/>
            <a:ext cx="651510" cy="369332"/>
          </a:xfrm>
          <a:prstGeom prst="rect">
            <a:avLst/>
          </a:prstGeom>
          <a:noFill/>
        </p:spPr>
        <p:txBody>
          <a:bodyPr wrap="square" rtlCol="0">
            <a:spAutoFit/>
          </a:bodyPr>
          <a:lstStyle/>
          <a:p>
            <a:pPr algn="ctr"/>
            <a:r>
              <a:rPr lang="en-US" altLang="zh-TW" dirty="0" smtClean="0"/>
              <a:t>sum</a:t>
            </a:r>
            <a:endParaRPr lang="zh-TW" altLang="en-US" dirty="0"/>
          </a:p>
        </p:txBody>
      </p:sp>
      <p:sp>
        <p:nvSpPr>
          <p:cNvPr id="29" name="文字方塊 28"/>
          <p:cNvSpPr txBox="1"/>
          <p:nvPr/>
        </p:nvSpPr>
        <p:spPr>
          <a:xfrm>
            <a:off x="1508760" y="1870234"/>
            <a:ext cx="742950" cy="369332"/>
          </a:xfrm>
          <a:prstGeom prst="rect">
            <a:avLst/>
          </a:prstGeom>
          <a:noFill/>
        </p:spPr>
        <p:txBody>
          <a:bodyPr wrap="square" rtlCol="0">
            <a:spAutoFit/>
          </a:bodyPr>
          <a:lstStyle/>
          <a:p>
            <a:pPr algn="ctr"/>
            <a:r>
              <a:rPr lang="en-US" altLang="zh-TW" dirty="0" smtClean="0"/>
              <a:t>input</a:t>
            </a:r>
            <a:endParaRPr lang="zh-TW" altLang="en-US" dirty="0"/>
          </a:p>
        </p:txBody>
      </p:sp>
      <p:sp>
        <p:nvSpPr>
          <p:cNvPr id="30" name="文字方塊 29"/>
          <p:cNvSpPr txBox="1"/>
          <p:nvPr/>
        </p:nvSpPr>
        <p:spPr>
          <a:xfrm>
            <a:off x="2400300" y="5301020"/>
            <a:ext cx="1242060" cy="369332"/>
          </a:xfrm>
          <a:prstGeom prst="rect">
            <a:avLst/>
          </a:prstGeom>
          <a:noFill/>
        </p:spPr>
        <p:txBody>
          <a:bodyPr wrap="square" rtlCol="0">
            <a:spAutoFit/>
          </a:bodyPr>
          <a:lstStyle/>
          <a:p>
            <a:pPr algn="ctr"/>
            <a:r>
              <a:rPr lang="en-US" altLang="zh-TW" dirty="0" smtClean="0"/>
              <a:t>CBOW</a:t>
            </a:r>
            <a:endParaRPr lang="zh-TW" altLang="en-US" dirty="0"/>
          </a:p>
        </p:txBody>
      </p:sp>
      <p:sp>
        <p:nvSpPr>
          <p:cNvPr id="31" name="文字方塊 30"/>
          <p:cNvSpPr txBox="1"/>
          <p:nvPr/>
        </p:nvSpPr>
        <p:spPr>
          <a:xfrm>
            <a:off x="3739515" y="1867496"/>
            <a:ext cx="1242060" cy="369332"/>
          </a:xfrm>
          <a:prstGeom prst="rect">
            <a:avLst/>
          </a:prstGeom>
          <a:noFill/>
        </p:spPr>
        <p:txBody>
          <a:bodyPr wrap="square" rtlCol="0">
            <a:spAutoFit/>
          </a:bodyPr>
          <a:lstStyle/>
          <a:p>
            <a:pPr algn="ctr"/>
            <a:r>
              <a:rPr lang="en-US" altLang="zh-TW" dirty="0" smtClean="0"/>
              <a:t>output</a:t>
            </a:r>
            <a:endParaRPr lang="zh-TW" altLang="en-US" dirty="0"/>
          </a:p>
        </p:txBody>
      </p:sp>
      <p:sp>
        <p:nvSpPr>
          <p:cNvPr id="32" name="文字方塊 31"/>
          <p:cNvSpPr txBox="1"/>
          <p:nvPr/>
        </p:nvSpPr>
        <p:spPr>
          <a:xfrm>
            <a:off x="2396490" y="1864162"/>
            <a:ext cx="1242060" cy="369332"/>
          </a:xfrm>
          <a:prstGeom prst="rect">
            <a:avLst/>
          </a:prstGeom>
          <a:noFill/>
        </p:spPr>
        <p:txBody>
          <a:bodyPr wrap="square" rtlCol="0">
            <a:spAutoFit/>
          </a:bodyPr>
          <a:lstStyle/>
          <a:p>
            <a:pPr algn="ctr"/>
            <a:r>
              <a:rPr lang="en-US" altLang="zh-TW" dirty="0" smtClean="0"/>
              <a:t>projection</a:t>
            </a:r>
            <a:endParaRPr lang="zh-TW" altLang="en-US" dirty="0"/>
          </a:p>
        </p:txBody>
      </p:sp>
      <p:sp>
        <p:nvSpPr>
          <p:cNvPr id="33" name="文字方塊 32"/>
          <p:cNvSpPr txBox="1"/>
          <p:nvPr/>
        </p:nvSpPr>
        <p:spPr>
          <a:xfrm>
            <a:off x="6918960" y="2458760"/>
            <a:ext cx="651510" cy="369332"/>
          </a:xfrm>
          <a:prstGeom prst="rect">
            <a:avLst/>
          </a:prstGeom>
          <a:noFill/>
          <a:ln>
            <a:solidFill>
              <a:schemeClr val="tx1"/>
            </a:solidFill>
          </a:ln>
        </p:spPr>
        <p:txBody>
          <a:bodyPr wrap="square" rtlCol="0">
            <a:spAutoFit/>
          </a:bodyPr>
          <a:lstStyle/>
          <a:p>
            <a:pPr algn="ctr"/>
            <a:r>
              <a:rPr lang="zh-TW" altLang="en-US" dirty="0"/>
              <a:t>暗褐</a:t>
            </a:r>
          </a:p>
        </p:txBody>
      </p:sp>
      <p:sp>
        <p:nvSpPr>
          <p:cNvPr id="34" name="文字方塊 33"/>
          <p:cNvSpPr txBox="1"/>
          <p:nvPr/>
        </p:nvSpPr>
        <p:spPr>
          <a:xfrm>
            <a:off x="6918960" y="3032046"/>
            <a:ext cx="651510" cy="369332"/>
          </a:xfrm>
          <a:prstGeom prst="rect">
            <a:avLst/>
          </a:prstGeom>
          <a:noFill/>
          <a:ln>
            <a:solidFill>
              <a:schemeClr val="tx1"/>
            </a:solidFill>
          </a:ln>
        </p:spPr>
        <p:txBody>
          <a:bodyPr wrap="square" rtlCol="0">
            <a:spAutoFit/>
          </a:bodyPr>
          <a:lstStyle/>
          <a:p>
            <a:pPr algn="ctr"/>
            <a:r>
              <a:rPr lang="zh-TW" altLang="en-US" dirty="0"/>
              <a:t>褐色</a:t>
            </a:r>
          </a:p>
        </p:txBody>
      </p:sp>
      <p:sp>
        <p:nvSpPr>
          <p:cNvPr id="35" name="文字方塊 34"/>
          <p:cNvSpPr txBox="1"/>
          <p:nvPr/>
        </p:nvSpPr>
        <p:spPr>
          <a:xfrm>
            <a:off x="6918960" y="4178618"/>
            <a:ext cx="651510" cy="369332"/>
          </a:xfrm>
          <a:prstGeom prst="rect">
            <a:avLst/>
          </a:prstGeom>
          <a:noFill/>
          <a:ln>
            <a:solidFill>
              <a:schemeClr val="tx1"/>
            </a:solidFill>
          </a:ln>
        </p:spPr>
        <p:txBody>
          <a:bodyPr wrap="square" rtlCol="0">
            <a:spAutoFit/>
          </a:bodyPr>
          <a:lstStyle/>
          <a:p>
            <a:pPr algn="ctr"/>
            <a:r>
              <a:rPr lang="zh-TW" altLang="en-US" dirty="0"/>
              <a:t>球型</a:t>
            </a:r>
          </a:p>
        </p:txBody>
      </p:sp>
      <p:sp>
        <p:nvSpPr>
          <p:cNvPr id="36" name="文字方塊 35"/>
          <p:cNvSpPr txBox="1"/>
          <p:nvPr/>
        </p:nvSpPr>
        <p:spPr>
          <a:xfrm>
            <a:off x="6918960" y="4751904"/>
            <a:ext cx="651510" cy="369332"/>
          </a:xfrm>
          <a:prstGeom prst="rect">
            <a:avLst/>
          </a:prstGeom>
          <a:noFill/>
          <a:ln>
            <a:solidFill>
              <a:schemeClr val="tx1"/>
            </a:solidFill>
          </a:ln>
        </p:spPr>
        <p:txBody>
          <a:bodyPr wrap="square" rtlCol="0">
            <a:spAutoFit/>
          </a:bodyPr>
          <a:lstStyle/>
          <a:p>
            <a:pPr algn="ctr"/>
            <a:r>
              <a:rPr lang="zh-TW" altLang="en-US" dirty="0"/>
              <a:t>蒴果</a:t>
            </a:r>
          </a:p>
        </p:txBody>
      </p:sp>
      <p:sp>
        <p:nvSpPr>
          <p:cNvPr id="37" name="文字方塊 36"/>
          <p:cNvSpPr txBox="1"/>
          <p:nvPr/>
        </p:nvSpPr>
        <p:spPr>
          <a:xfrm>
            <a:off x="9273539" y="3605332"/>
            <a:ext cx="946785" cy="369332"/>
          </a:xfrm>
          <a:prstGeom prst="rect">
            <a:avLst/>
          </a:prstGeom>
          <a:noFill/>
          <a:ln>
            <a:solidFill>
              <a:schemeClr val="tx1"/>
            </a:solidFill>
          </a:ln>
        </p:spPr>
        <p:txBody>
          <a:bodyPr wrap="square" rtlCol="0">
            <a:spAutoFit/>
          </a:bodyPr>
          <a:lstStyle/>
          <a:p>
            <a:r>
              <a:rPr lang="zh-TW" altLang="en-US" dirty="0" smtClean="0"/>
              <a:t>暗褐色</a:t>
            </a:r>
            <a:endParaRPr lang="zh-TW" altLang="en-US" dirty="0"/>
          </a:p>
        </p:txBody>
      </p:sp>
      <p:sp>
        <p:nvSpPr>
          <p:cNvPr id="38" name="文字方塊 37"/>
          <p:cNvSpPr txBox="1"/>
          <p:nvPr/>
        </p:nvSpPr>
        <p:spPr>
          <a:xfrm>
            <a:off x="8054340" y="3605332"/>
            <a:ext cx="651510" cy="369332"/>
          </a:xfrm>
          <a:prstGeom prst="rect">
            <a:avLst/>
          </a:prstGeom>
          <a:noFill/>
          <a:ln>
            <a:solidFill>
              <a:schemeClr val="tx1"/>
            </a:solidFill>
          </a:ln>
        </p:spPr>
        <p:txBody>
          <a:bodyPr wrap="square" rtlCol="0">
            <a:spAutoFit/>
          </a:bodyPr>
          <a:lstStyle/>
          <a:p>
            <a:endParaRPr lang="zh-TW" altLang="en-US" dirty="0"/>
          </a:p>
        </p:txBody>
      </p:sp>
      <p:cxnSp>
        <p:nvCxnSpPr>
          <p:cNvPr id="39" name="直線單箭頭接點 38"/>
          <p:cNvCxnSpPr>
            <a:stCxn id="33" idx="3"/>
            <a:endCxn id="38" idx="1"/>
          </p:cNvCxnSpPr>
          <p:nvPr/>
        </p:nvCxnSpPr>
        <p:spPr>
          <a:xfrm>
            <a:off x="7570470" y="2643426"/>
            <a:ext cx="483870" cy="114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34" idx="3"/>
            <a:endCxn id="38" idx="1"/>
          </p:cNvCxnSpPr>
          <p:nvPr/>
        </p:nvCxnSpPr>
        <p:spPr>
          <a:xfrm>
            <a:off x="7570470" y="3216712"/>
            <a:ext cx="483870" cy="573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35" idx="3"/>
          </p:cNvCxnSpPr>
          <p:nvPr/>
        </p:nvCxnSpPr>
        <p:spPr>
          <a:xfrm flipV="1">
            <a:off x="7570470" y="3789998"/>
            <a:ext cx="483870" cy="573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p:cNvCxnSpPr>
            <a:stCxn id="36" idx="3"/>
            <a:endCxn id="38" idx="1"/>
          </p:cNvCxnSpPr>
          <p:nvPr/>
        </p:nvCxnSpPr>
        <p:spPr>
          <a:xfrm flipV="1">
            <a:off x="7570470" y="3789998"/>
            <a:ext cx="483870" cy="114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38" idx="3"/>
            <a:endCxn id="37" idx="1"/>
          </p:cNvCxnSpPr>
          <p:nvPr/>
        </p:nvCxnSpPr>
        <p:spPr>
          <a:xfrm>
            <a:off x="8705850" y="3789998"/>
            <a:ext cx="5676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文字方塊 43"/>
          <p:cNvSpPr txBox="1"/>
          <p:nvPr/>
        </p:nvSpPr>
        <p:spPr>
          <a:xfrm>
            <a:off x="8054340" y="3216712"/>
            <a:ext cx="651510" cy="369332"/>
          </a:xfrm>
          <a:prstGeom prst="rect">
            <a:avLst/>
          </a:prstGeom>
          <a:noFill/>
        </p:spPr>
        <p:txBody>
          <a:bodyPr wrap="square" rtlCol="0">
            <a:spAutoFit/>
          </a:bodyPr>
          <a:lstStyle/>
          <a:p>
            <a:pPr algn="ctr"/>
            <a:r>
              <a:rPr lang="en-US" altLang="zh-TW" dirty="0" smtClean="0"/>
              <a:t>sum</a:t>
            </a:r>
            <a:endParaRPr lang="zh-TW" altLang="en-US" dirty="0"/>
          </a:p>
        </p:txBody>
      </p:sp>
      <p:sp>
        <p:nvSpPr>
          <p:cNvPr id="45" name="文字方塊 44"/>
          <p:cNvSpPr txBox="1"/>
          <p:nvPr/>
        </p:nvSpPr>
        <p:spPr>
          <a:xfrm>
            <a:off x="6873240" y="1894404"/>
            <a:ext cx="742950" cy="369332"/>
          </a:xfrm>
          <a:prstGeom prst="rect">
            <a:avLst/>
          </a:prstGeom>
          <a:noFill/>
        </p:spPr>
        <p:txBody>
          <a:bodyPr wrap="square" rtlCol="0">
            <a:spAutoFit/>
          </a:bodyPr>
          <a:lstStyle/>
          <a:p>
            <a:pPr algn="ctr"/>
            <a:r>
              <a:rPr lang="en-US" altLang="zh-TW" dirty="0" smtClean="0"/>
              <a:t>input</a:t>
            </a:r>
            <a:endParaRPr lang="zh-TW" altLang="en-US" dirty="0"/>
          </a:p>
        </p:txBody>
      </p:sp>
      <p:sp>
        <p:nvSpPr>
          <p:cNvPr id="46" name="文字方塊 45"/>
          <p:cNvSpPr txBox="1"/>
          <p:nvPr/>
        </p:nvSpPr>
        <p:spPr>
          <a:xfrm>
            <a:off x="9126855" y="1880236"/>
            <a:ext cx="1242060" cy="369332"/>
          </a:xfrm>
          <a:prstGeom prst="rect">
            <a:avLst/>
          </a:prstGeom>
          <a:noFill/>
        </p:spPr>
        <p:txBody>
          <a:bodyPr wrap="square" rtlCol="0">
            <a:spAutoFit/>
          </a:bodyPr>
          <a:lstStyle/>
          <a:p>
            <a:pPr algn="ctr"/>
            <a:r>
              <a:rPr lang="en-US" altLang="zh-TW" dirty="0" smtClean="0"/>
              <a:t>output</a:t>
            </a:r>
            <a:endParaRPr lang="zh-TW" altLang="en-US" dirty="0"/>
          </a:p>
        </p:txBody>
      </p:sp>
      <p:sp>
        <p:nvSpPr>
          <p:cNvPr id="47" name="文字方塊 46"/>
          <p:cNvSpPr txBox="1"/>
          <p:nvPr/>
        </p:nvSpPr>
        <p:spPr>
          <a:xfrm>
            <a:off x="7760970" y="1888332"/>
            <a:ext cx="1242060" cy="369332"/>
          </a:xfrm>
          <a:prstGeom prst="rect">
            <a:avLst/>
          </a:prstGeom>
          <a:noFill/>
        </p:spPr>
        <p:txBody>
          <a:bodyPr wrap="square" rtlCol="0">
            <a:spAutoFit/>
          </a:bodyPr>
          <a:lstStyle/>
          <a:p>
            <a:pPr algn="ctr"/>
            <a:r>
              <a:rPr lang="en-US" altLang="zh-TW" dirty="0" smtClean="0"/>
              <a:t>projection</a:t>
            </a:r>
            <a:endParaRPr lang="zh-TW" altLang="en-US" dirty="0"/>
          </a:p>
        </p:txBody>
      </p:sp>
      <p:sp>
        <p:nvSpPr>
          <p:cNvPr id="52" name="文字方塊 51"/>
          <p:cNvSpPr txBox="1"/>
          <p:nvPr/>
        </p:nvSpPr>
        <p:spPr>
          <a:xfrm>
            <a:off x="7759065" y="5301020"/>
            <a:ext cx="1242060" cy="369332"/>
          </a:xfrm>
          <a:prstGeom prst="rect">
            <a:avLst/>
          </a:prstGeom>
          <a:noFill/>
        </p:spPr>
        <p:txBody>
          <a:bodyPr wrap="square" rtlCol="0">
            <a:spAutoFit/>
          </a:bodyPr>
          <a:lstStyle/>
          <a:p>
            <a:pPr algn="ctr"/>
            <a:r>
              <a:rPr lang="en-US" altLang="zh-TW" dirty="0" smtClean="0"/>
              <a:t>CBOW</a:t>
            </a:r>
            <a:endParaRPr lang="zh-TW" altLang="en-US" dirty="0"/>
          </a:p>
        </p:txBody>
      </p:sp>
      <p:sp>
        <p:nvSpPr>
          <p:cNvPr id="53" name="矩形 52"/>
          <p:cNvSpPr/>
          <p:nvPr/>
        </p:nvSpPr>
        <p:spPr>
          <a:xfrm>
            <a:off x="1347180" y="5893594"/>
            <a:ext cx="3736920" cy="369332"/>
          </a:xfrm>
          <a:prstGeom prst="rect">
            <a:avLst/>
          </a:prstGeom>
        </p:spPr>
        <p:txBody>
          <a:bodyPr wrap="none">
            <a:spAutoFit/>
          </a:bodyPr>
          <a:lstStyle/>
          <a:p>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枝頭</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上</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暗褐色</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球型</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蒴果</a:t>
            </a:r>
            <a:endParaRPr lang="zh-TW" altLang="en-US" dirty="0"/>
          </a:p>
        </p:txBody>
      </p:sp>
      <p:sp>
        <p:nvSpPr>
          <p:cNvPr id="55" name="矩形 54"/>
          <p:cNvSpPr/>
          <p:nvPr/>
        </p:nvSpPr>
        <p:spPr>
          <a:xfrm>
            <a:off x="6302309" y="5833467"/>
            <a:ext cx="5288627" cy="369332"/>
          </a:xfrm>
          <a:prstGeom prst="rect">
            <a:avLst/>
          </a:prstGeom>
        </p:spPr>
        <p:txBody>
          <a:bodyPr wrap="none">
            <a:spAutoFit/>
          </a:bodyPr>
          <a:lstStyle/>
          <a:p>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枝頭</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上</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暗褐</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en-US"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zh-TW" kern="1400" spc="-50" dirty="0" smtClean="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褐色</a:t>
            </a:r>
            <a:r>
              <a:rPr lang="en-US"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en-US"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zh-TW" kern="1400" spc="-50" dirty="0" smtClean="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暗</a:t>
            </a:r>
            <a:r>
              <a:rPr lang="zh-TW" altLang="zh-TW" kern="1400" spc="-50" dirty="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褐色</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球</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型</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蒴果</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endParaRPr lang="zh-TW" altLang="en-US" dirty="0"/>
          </a:p>
        </p:txBody>
      </p:sp>
      <p:sp>
        <p:nvSpPr>
          <p:cNvPr id="3" name="投影片編號版面配置區 2"/>
          <p:cNvSpPr>
            <a:spLocks noGrp="1"/>
          </p:cNvSpPr>
          <p:nvPr>
            <p:ph type="sldNum" sz="quarter" idx="12"/>
          </p:nvPr>
        </p:nvSpPr>
        <p:spPr/>
        <p:txBody>
          <a:bodyPr/>
          <a:lstStyle/>
          <a:p>
            <a:fld id="{2848E889-6957-49E5-94FA-4C164F8D1EDE}" type="slidenum">
              <a:rPr lang="zh-TW" altLang="en-US" smtClean="0"/>
              <a:t>14</a:t>
            </a:fld>
            <a:endParaRPr lang="zh-TW" altLang="en-US" dirty="0"/>
          </a:p>
        </p:txBody>
      </p:sp>
    </p:spTree>
    <p:extLst>
      <p:ext uri="{BB962C8B-B14F-4D97-AF65-F5344CB8AC3E}">
        <p14:creationId xmlns:p14="http://schemas.microsoft.com/office/powerpoint/2010/main" val="155859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a:t>
            </a:r>
            <a:endParaRPr lang="zh-TW" altLang="en-US" dirty="0"/>
          </a:p>
        </p:txBody>
      </p:sp>
      <p:sp>
        <p:nvSpPr>
          <p:cNvPr id="5" name="文字方塊 4"/>
          <p:cNvSpPr txBox="1"/>
          <p:nvPr/>
        </p:nvSpPr>
        <p:spPr>
          <a:xfrm>
            <a:off x="3992880" y="2410660"/>
            <a:ext cx="651510" cy="369332"/>
          </a:xfrm>
          <a:prstGeom prst="rect">
            <a:avLst/>
          </a:prstGeom>
          <a:noFill/>
          <a:ln>
            <a:solidFill>
              <a:schemeClr val="tx1"/>
            </a:solidFill>
          </a:ln>
        </p:spPr>
        <p:txBody>
          <a:bodyPr wrap="square" rtlCol="0">
            <a:spAutoFit/>
          </a:bodyPr>
          <a:lstStyle/>
          <a:p>
            <a:r>
              <a:rPr lang="zh-TW" altLang="en-US" dirty="0" smtClean="0"/>
              <a:t>枝頭</a:t>
            </a:r>
            <a:endParaRPr lang="zh-TW" altLang="en-US" dirty="0"/>
          </a:p>
        </p:txBody>
      </p:sp>
      <p:sp>
        <p:nvSpPr>
          <p:cNvPr id="7" name="文字方塊 6"/>
          <p:cNvSpPr txBox="1"/>
          <p:nvPr/>
        </p:nvSpPr>
        <p:spPr>
          <a:xfrm>
            <a:off x="3992880" y="2998232"/>
            <a:ext cx="651510" cy="369332"/>
          </a:xfrm>
          <a:prstGeom prst="rect">
            <a:avLst/>
          </a:prstGeom>
          <a:noFill/>
          <a:ln>
            <a:solidFill>
              <a:schemeClr val="tx1"/>
            </a:solidFill>
          </a:ln>
        </p:spPr>
        <p:txBody>
          <a:bodyPr wrap="square" rtlCol="0">
            <a:spAutoFit/>
          </a:bodyPr>
          <a:lstStyle/>
          <a:p>
            <a:pPr algn="ctr"/>
            <a:r>
              <a:rPr lang="zh-TW" altLang="en-US" dirty="0" smtClean="0"/>
              <a:t>上</a:t>
            </a:r>
            <a:endParaRPr lang="zh-TW" altLang="en-US" dirty="0"/>
          </a:p>
        </p:txBody>
      </p:sp>
      <p:sp>
        <p:nvSpPr>
          <p:cNvPr id="8" name="文字方塊 7"/>
          <p:cNvSpPr txBox="1"/>
          <p:nvPr/>
        </p:nvSpPr>
        <p:spPr>
          <a:xfrm>
            <a:off x="3992880" y="4130518"/>
            <a:ext cx="651510" cy="369332"/>
          </a:xfrm>
          <a:prstGeom prst="rect">
            <a:avLst/>
          </a:prstGeom>
          <a:noFill/>
          <a:ln>
            <a:solidFill>
              <a:schemeClr val="tx1"/>
            </a:solidFill>
          </a:ln>
        </p:spPr>
        <p:txBody>
          <a:bodyPr wrap="square" rtlCol="0">
            <a:spAutoFit/>
          </a:bodyPr>
          <a:lstStyle/>
          <a:p>
            <a:pPr algn="ctr"/>
            <a:r>
              <a:rPr lang="zh-TW" altLang="en-US" dirty="0" smtClean="0"/>
              <a:t>球型</a:t>
            </a:r>
            <a:endParaRPr lang="zh-TW" altLang="en-US" dirty="0"/>
          </a:p>
        </p:txBody>
      </p:sp>
      <p:sp>
        <p:nvSpPr>
          <p:cNvPr id="9" name="文字方塊 8"/>
          <p:cNvSpPr txBox="1"/>
          <p:nvPr/>
        </p:nvSpPr>
        <p:spPr>
          <a:xfrm>
            <a:off x="3992880" y="4703804"/>
            <a:ext cx="651510" cy="369332"/>
          </a:xfrm>
          <a:prstGeom prst="rect">
            <a:avLst/>
          </a:prstGeom>
          <a:noFill/>
          <a:ln>
            <a:solidFill>
              <a:schemeClr val="tx1"/>
            </a:solidFill>
          </a:ln>
        </p:spPr>
        <p:txBody>
          <a:bodyPr wrap="square" rtlCol="0">
            <a:spAutoFit/>
          </a:bodyPr>
          <a:lstStyle/>
          <a:p>
            <a:pPr algn="ctr"/>
            <a:r>
              <a:rPr lang="zh-TW" altLang="en-US" dirty="0"/>
              <a:t>蒴果</a:t>
            </a:r>
          </a:p>
        </p:txBody>
      </p:sp>
      <p:sp>
        <p:nvSpPr>
          <p:cNvPr id="10" name="文字方塊 9"/>
          <p:cNvSpPr txBox="1"/>
          <p:nvPr/>
        </p:nvSpPr>
        <p:spPr>
          <a:xfrm>
            <a:off x="1406842" y="3571518"/>
            <a:ext cx="946786" cy="369332"/>
          </a:xfrm>
          <a:prstGeom prst="rect">
            <a:avLst/>
          </a:prstGeom>
          <a:noFill/>
          <a:ln>
            <a:solidFill>
              <a:schemeClr val="tx1"/>
            </a:solidFill>
          </a:ln>
        </p:spPr>
        <p:txBody>
          <a:bodyPr wrap="square" rtlCol="0">
            <a:spAutoFit/>
          </a:bodyPr>
          <a:lstStyle/>
          <a:p>
            <a:pPr algn="ctr"/>
            <a:r>
              <a:rPr lang="zh-TW" altLang="en-US" dirty="0" smtClean="0"/>
              <a:t>暗褐色</a:t>
            </a:r>
            <a:endParaRPr lang="zh-TW" altLang="en-US" dirty="0"/>
          </a:p>
        </p:txBody>
      </p:sp>
      <p:sp>
        <p:nvSpPr>
          <p:cNvPr id="11" name="文字方塊 10"/>
          <p:cNvSpPr txBox="1"/>
          <p:nvPr/>
        </p:nvSpPr>
        <p:spPr>
          <a:xfrm>
            <a:off x="2689860" y="3569732"/>
            <a:ext cx="651510" cy="369332"/>
          </a:xfrm>
          <a:prstGeom prst="rect">
            <a:avLst/>
          </a:prstGeom>
          <a:noFill/>
          <a:ln>
            <a:solidFill>
              <a:schemeClr val="tx1"/>
            </a:solidFill>
          </a:ln>
        </p:spPr>
        <p:txBody>
          <a:bodyPr wrap="square" rtlCol="0">
            <a:spAutoFit/>
          </a:bodyPr>
          <a:lstStyle/>
          <a:p>
            <a:endParaRPr lang="zh-TW" altLang="en-US" dirty="0"/>
          </a:p>
        </p:txBody>
      </p:sp>
      <p:sp>
        <p:nvSpPr>
          <p:cNvPr id="28" name="文字方塊 27"/>
          <p:cNvSpPr txBox="1"/>
          <p:nvPr/>
        </p:nvSpPr>
        <p:spPr>
          <a:xfrm>
            <a:off x="2689860" y="3192542"/>
            <a:ext cx="651510" cy="369332"/>
          </a:xfrm>
          <a:prstGeom prst="rect">
            <a:avLst/>
          </a:prstGeom>
          <a:noFill/>
        </p:spPr>
        <p:txBody>
          <a:bodyPr wrap="square" rtlCol="0">
            <a:spAutoFit/>
          </a:bodyPr>
          <a:lstStyle/>
          <a:p>
            <a:pPr algn="ctr"/>
            <a:r>
              <a:rPr lang="en-US" altLang="zh-TW" dirty="0" smtClean="0"/>
              <a:t>sum</a:t>
            </a:r>
            <a:endParaRPr lang="zh-TW" altLang="en-US" dirty="0"/>
          </a:p>
        </p:txBody>
      </p:sp>
      <p:sp>
        <p:nvSpPr>
          <p:cNvPr id="29" name="文字方塊 28"/>
          <p:cNvSpPr txBox="1"/>
          <p:nvPr/>
        </p:nvSpPr>
        <p:spPr>
          <a:xfrm>
            <a:off x="1508760" y="1870234"/>
            <a:ext cx="742950" cy="369332"/>
          </a:xfrm>
          <a:prstGeom prst="rect">
            <a:avLst/>
          </a:prstGeom>
          <a:noFill/>
        </p:spPr>
        <p:txBody>
          <a:bodyPr wrap="square" rtlCol="0">
            <a:spAutoFit/>
          </a:bodyPr>
          <a:lstStyle/>
          <a:p>
            <a:pPr algn="ctr"/>
            <a:r>
              <a:rPr lang="en-US" altLang="zh-TW" dirty="0" smtClean="0"/>
              <a:t>input</a:t>
            </a:r>
            <a:endParaRPr lang="zh-TW" altLang="en-US" dirty="0"/>
          </a:p>
        </p:txBody>
      </p:sp>
      <p:sp>
        <p:nvSpPr>
          <p:cNvPr id="30" name="文字方塊 29"/>
          <p:cNvSpPr txBox="1"/>
          <p:nvPr/>
        </p:nvSpPr>
        <p:spPr>
          <a:xfrm>
            <a:off x="2400300" y="5301020"/>
            <a:ext cx="1242060" cy="369332"/>
          </a:xfrm>
          <a:prstGeom prst="rect">
            <a:avLst/>
          </a:prstGeom>
          <a:noFill/>
        </p:spPr>
        <p:txBody>
          <a:bodyPr wrap="square" rtlCol="0">
            <a:spAutoFit/>
          </a:bodyPr>
          <a:lstStyle/>
          <a:p>
            <a:pPr algn="ctr"/>
            <a:r>
              <a:rPr lang="en-US" altLang="zh-TW" dirty="0" smtClean="0"/>
              <a:t>Skip Gram</a:t>
            </a:r>
            <a:endParaRPr lang="zh-TW" altLang="en-US" dirty="0"/>
          </a:p>
        </p:txBody>
      </p:sp>
      <p:sp>
        <p:nvSpPr>
          <p:cNvPr id="31" name="文字方塊 30"/>
          <p:cNvSpPr txBox="1"/>
          <p:nvPr/>
        </p:nvSpPr>
        <p:spPr>
          <a:xfrm>
            <a:off x="3716655" y="1867496"/>
            <a:ext cx="1242060" cy="369332"/>
          </a:xfrm>
          <a:prstGeom prst="rect">
            <a:avLst/>
          </a:prstGeom>
          <a:noFill/>
        </p:spPr>
        <p:txBody>
          <a:bodyPr wrap="square" rtlCol="0">
            <a:spAutoFit/>
          </a:bodyPr>
          <a:lstStyle/>
          <a:p>
            <a:pPr algn="ctr"/>
            <a:r>
              <a:rPr lang="en-US" altLang="zh-TW" dirty="0" smtClean="0"/>
              <a:t>output</a:t>
            </a:r>
            <a:endParaRPr lang="zh-TW" altLang="en-US" dirty="0"/>
          </a:p>
        </p:txBody>
      </p:sp>
      <p:sp>
        <p:nvSpPr>
          <p:cNvPr id="32" name="文字方塊 31"/>
          <p:cNvSpPr txBox="1"/>
          <p:nvPr/>
        </p:nvSpPr>
        <p:spPr>
          <a:xfrm>
            <a:off x="2396490" y="1864162"/>
            <a:ext cx="1242060" cy="369332"/>
          </a:xfrm>
          <a:prstGeom prst="rect">
            <a:avLst/>
          </a:prstGeom>
          <a:noFill/>
        </p:spPr>
        <p:txBody>
          <a:bodyPr wrap="square" rtlCol="0">
            <a:spAutoFit/>
          </a:bodyPr>
          <a:lstStyle/>
          <a:p>
            <a:pPr algn="ctr"/>
            <a:r>
              <a:rPr lang="en-US" altLang="zh-TW" dirty="0" smtClean="0"/>
              <a:t>projection</a:t>
            </a:r>
            <a:endParaRPr lang="zh-TW" altLang="en-US" dirty="0"/>
          </a:p>
        </p:txBody>
      </p:sp>
      <p:sp>
        <p:nvSpPr>
          <p:cNvPr id="53" name="矩形 52"/>
          <p:cNvSpPr/>
          <p:nvPr/>
        </p:nvSpPr>
        <p:spPr>
          <a:xfrm>
            <a:off x="3341370" y="5850852"/>
            <a:ext cx="5173211" cy="369332"/>
          </a:xfrm>
          <a:prstGeom prst="rect">
            <a:avLst/>
          </a:prstGeom>
        </p:spPr>
        <p:txBody>
          <a:bodyPr wrap="none">
            <a:spAutoFit/>
          </a:bodyPr>
          <a:lstStyle/>
          <a:p>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枝頭</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上</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暗褐色</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球型</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蒴果</a:t>
            </a:r>
            <a:r>
              <a:rPr lang="zh-TW" altLang="en-US"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en-US"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像</a:t>
            </a:r>
            <a:r>
              <a:rPr lang="en-US"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極了</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endParaRPr lang="zh-TW" altLang="en-US" dirty="0"/>
          </a:p>
        </p:txBody>
      </p:sp>
      <p:cxnSp>
        <p:nvCxnSpPr>
          <p:cNvPr id="4" name="直線單箭頭接點 3"/>
          <p:cNvCxnSpPr>
            <a:stCxn id="10" idx="3"/>
            <a:endCxn id="11" idx="1"/>
          </p:cNvCxnSpPr>
          <p:nvPr/>
        </p:nvCxnSpPr>
        <p:spPr>
          <a:xfrm flipV="1">
            <a:off x="2353628" y="3754398"/>
            <a:ext cx="336232" cy="1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a:stCxn id="11" idx="3"/>
            <a:endCxn id="5" idx="1"/>
          </p:cNvCxnSpPr>
          <p:nvPr/>
        </p:nvCxnSpPr>
        <p:spPr>
          <a:xfrm flipV="1">
            <a:off x="3341370" y="2595326"/>
            <a:ext cx="651510" cy="1159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a:stCxn id="11" idx="3"/>
            <a:endCxn id="7" idx="1"/>
          </p:cNvCxnSpPr>
          <p:nvPr/>
        </p:nvCxnSpPr>
        <p:spPr>
          <a:xfrm flipV="1">
            <a:off x="3341370" y="3182898"/>
            <a:ext cx="65151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11" idx="3"/>
            <a:endCxn id="8" idx="1"/>
          </p:cNvCxnSpPr>
          <p:nvPr/>
        </p:nvCxnSpPr>
        <p:spPr>
          <a:xfrm>
            <a:off x="3341370" y="3754398"/>
            <a:ext cx="651510" cy="560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1" idx="3"/>
            <a:endCxn id="9" idx="1"/>
          </p:cNvCxnSpPr>
          <p:nvPr/>
        </p:nvCxnSpPr>
        <p:spPr>
          <a:xfrm>
            <a:off x="3341370" y="3754398"/>
            <a:ext cx="651510" cy="1134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字方塊 47"/>
          <p:cNvSpPr txBox="1"/>
          <p:nvPr/>
        </p:nvSpPr>
        <p:spPr>
          <a:xfrm>
            <a:off x="9400792" y="2435544"/>
            <a:ext cx="965834" cy="369332"/>
          </a:xfrm>
          <a:prstGeom prst="rect">
            <a:avLst/>
          </a:prstGeom>
          <a:noFill/>
          <a:ln>
            <a:solidFill>
              <a:schemeClr val="tx1"/>
            </a:solidFill>
          </a:ln>
        </p:spPr>
        <p:txBody>
          <a:bodyPr wrap="square" rtlCol="0">
            <a:spAutoFit/>
          </a:bodyPr>
          <a:lstStyle/>
          <a:p>
            <a:pPr algn="ctr"/>
            <a:r>
              <a:rPr lang="zh-TW" altLang="en-US" dirty="0"/>
              <a:t>上</a:t>
            </a:r>
          </a:p>
        </p:txBody>
      </p:sp>
      <p:sp>
        <p:nvSpPr>
          <p:cNvPr id="49" name="文字方塊 48"/>
          <p:cNvSpPr txBox="1"/>
          <p:nvPr/>
        </p:nvSpPr>
        <p:spPr>
          <a:xfrm>
            <a:off x="9400791" y="3023116"/>
            <a:ext cx="965835" cy="369332"/>
          </a:xfrm>
          <a:prstGeom prst="rect">
            <a:avLst/>
          </a:prstGeom>
          <a:noFill/>
          <a:ln>
            <a:solidFill>
              <a:schemeClr val="tx1"/>
            </a:solidFill>
          </a:ln>
        </p:spPr>
        <p:txBody>
          <a:bodyPr wrap="square" rtlCol="0">
            <a:spAutoFit/>
          </a:bodyPr>
          <a:lstStyle/>
          <a:p>
            <a:pPr algn="ctr"/>
            <a:r>
              <a:rPr lang="zh-TW" altLang="en-US" dirty="0"/>
              <a:t>暗褐色</a:t>
            </a:r>
          </a:p>
        </p:txBody>
      </p:sp>
      <p:sp>
        <p:nvSpPr>
          <p:cNvPr id="50" name="文字方塊 49"/>
          <p:cNvSpPr txBox="1"/>
          <p:nvPr/>
        </p:nvSpPr>
        <p:spPr>
          <a:xfrm>
            <a:off x="9400792" y="4155402"/>
            <a:ext cx="965834" cy="369332"/>
          </a:xfrm>
          <a:prstGeom prst="rect">
            <a:avLst/>
          </a:prstGeom>
          <a:noFill/>
          <a:ln>
            <a:solidFill>
              <a:schemeClr val="tx1"/>
            </a:solidFill>
          </a:ln>
        </p:spPr>
        <p:txBody>
          <a:bodyPr wrap="square" rtlCol="0">
            <a:spAutoFit/>
          </a:bodyPr>
          <a:lstStyle/>
          <a:p>
            <a:pPr algn="ctr"/>
            <a:r>
              <a:rPr lang="zh-TW" altLang="en-US" dirty="0"/>
              <a:t>蒴果</a:t>
            </a:r>
          </a:p>
        </p:txBody>
      </p:sp>
      <p:sp>
        <p:nvSpPr>
          <p:cNvPr id="51" name="文字方塊 50"/>
          <p:cNvSpPr txBox="1"/>
          <p:nvPr/>
        </p:nvSpPr>
        <p:spPr>
          <a:xfrm>
            <a:off x="9400792" y="4728688"/>
            <a:ext cx="965834" cy="369332"/>
          </a:xfrm>
          <a:prstGeom prst="rect">
            <a:avLst/>
          </a:prstGeom>
          <a:noFill/>
          <a:ln>
            <a:solidFill>
              <a:schemeClr val="tx1"/>
            </a:solidFill>
          </a:ln>
        </p:spPr>
        <p:txBody>
          <a:bodyPr wrap="square" rtlCol="0">
            <a:spAutoFit/>
          </a:bodyPr>
          <a:lstStyle/>
          <a:p>
            <a:pPr algn="ctr"/>
            <a:r>
              <a:rPr lang="zh-TW" altLang="en-US" dirty="0"/>
              <a:t>像</a:t>
            </a:r>
          </a:p>
        </p:txBody>
      </p:sp>
      <p:sp>
        <p:nvSpPr>
          <p:cNvPr id="54" name="文字方塊 53"/>
          <p:cNvSpPr txBox="1"/>
          <p:nvPr/>
        </p:nvSpPr>
        <p:spPr>
          <a:xfrm>
            <a:off x="6814754" y="3596402"/>
            <a:ext cx="946786" cy="369332"/>
          </a:xfrm>
          <a:prstGeom prst="rect">
            <a:avLst/>
          </a:prstGeom>
          <a:noFill/>
          <a:ln>
            <a:solidFill>
              <a:schemeClr val="tx1"/>
            </a:solidFill>
          </a:ln>
        </p:spPr>
        <p:txBody>
          <a:bodyPr wrap="square" rtlCol="0">
            <a:spAutoFit/>
          </a:bodyPr>
          <a:lstStyle/>
          <a:p>
            <a:pPr algn="ctr"/>
            <a:r>
              <a:rPr lang="zh-TW" altLang="en-US" dirty="0" smtClean="0"/>
              <a:t>球</a:t>
            </a:r>
            <a:r>
              <a:rPr lang="zh-TW" altLang="en-US" dirty="0"/>
              <a:t>型</a:t>
            </a:r>
          </a:p>
        </p:txBody>
      </p:sp>
      <p:sp>
        <p:nvSpPr>
          <p:cNvPr id="56" name="文字方塊 55"/>
          <p:cNvSpPr txBox="1"/>
          <p:nvPr/>
        </p:nvSpPr>
        <p:spPr>
          <a:xfrm>
            <a:off x="8097772" y="3594616"/>
            <a:ext cx="651510" cy="369332"/>
          </a:xfrm>
          <a:prstGeom prst="rect">
            <a:avLst/>
          </a:prstGeom>
          <a:noFill/>
          <a:ln>
            <a:solidFill>
              <a:schemeClr val="tx1"/>
            </a:solidFill>
          </a:ln>
        </p:spPr>
        <p:txBody>
          <a:bodyPr wrap="square" rtlCol="0">
            <a:spAutoFit/>
          </a:bodyPr>
          <a:lstStyle/>
          <a:p>
            <a:endParaRPr lang="zh-TW" altLang="en-US" dirty="0"/>
          </a:p>
        </p:txBody>
      </p:sp>
      <p:sp>
        <p:nvSpPr>
          <p:cNvPr id="57" name="文字方塊 56"/>
          <p:cNvSpPr txBox="1"/>
          <p:nvPr/>
        </p:nvSpPr>
        <p:spPr>
          <a:xfrm>
            <a:off x="8097772" y="3217426"/>
            <a:ext cx="651510" cy="369332"/>
          </a:xfrm>
          <a:prstGeom prst="rect">
            <a:avLst/>
          </a:prstGeom>
          <a:noFill/>
        </p:spPr>
        <p:txBody>
          <a:bodyPr wrap="square" rtlCol="0">
            <a:spAutoFit/>
          </a:bodyPr>
          <a:lstStyle/>
          <a:p>
            <a:pPr algn="ctr"/>
            <a:r>
              <a:rPr lang="en-US" altLang="zh-TW" dirty="0" smtClean="0"/>
              <a:t>sum</a:t>
            </a:r>
            <a:endParaRPr lang="zh-TW" altLang="en-US" dirty="0"/>
          </a:p>
        </p:txBody>
      </p:sp>
      <p:sp>
        <p:nvSpPr>
          <p:cNvPr id="58" name="文字方塊 57"/>
          <p:cNvSpPr txBox="1"/>
          <p:nvPr/>
        </p:nvSpPr>
        <p:spPr>
          <a:xfrm>
            <a:off x="6916672" y="1895118"/>
            <a:ext cx="742950" cy="369332"/>
          </a:xfrm>
          <a:prstGeom prst="rect">
            <a:avLst/>
          </a:prstGeom>
          <a:noFill/>
        </p:spPr>
        <p:txBody>
          <a:bodyPr wrap="square" rtlCol="0">
            <a:spAutoFit/>
          </a:bodyPr>
          <a:lstStyle/>
          <a:p>
            <a:pPr algn="ctr"/>
            <a:r>
              <a:rPr lang="en-US" altLang="zh-TW" dirty="0" smtClean="0"/>
              <a:t>input</a:t>
            </a:r>
            <a:endParaRPr lang="zh-TW" altLang="en-US" dirty="0"/>
          </a:p>
        </p:txBody>
      </p:sp>
      <p:sp>
        <p:nvSpPr>
          <p:cNvPr id="59" name="文字方塊 58"/>
          <p:cNvSpPr txBox="1"/>
          <p:nvPr/>
        </p:nvSpPr>
        <p:spPr>
          <a:xfrm>
            <a:off x="7808212" y="5325904"/>
            <a:ext cx="1242060" cy="369332"/>
          </a:xfrm>
          <a:prstGeom prst="rect">
            <a:avLst/>
          </a:prstGeom>
          <a:noFill/>
        </p:spPr>
        <p:txBody>
          <a:bodyPr wrap="square" rtlCol="0">
            <a:spAutoFit/>
          </a:bodyPr>
          <a:lstStyle/>
          <a:p>
            <a:pPr algn="ctr"/>
            <a:r>
              <a:rPr lang="en-US" altLang="zh-TW" dirty="0" smtClean="0"/>
              <a:t>Skip Gram</a:t>
            </a:r>
            <a:endParaRPr lang="zh-TW" altLang="en-US" dirty="0"/>
          </a:p>
        </p:txBody>
      </p:sp>
      <p:sp>
        <p:nvSpPr>
          <p:cNvPr id="60" name="文字方塊 59"/>
          <p:cNvSpPr txBox="1"/>
          <p:nvPr/>
        </p:nvSpPr>
        <p:spPr>
          <a:xfrm>
            <a:off x="9261727" y="1892380"/>
            <a:ext cx="1242060" cy="369332"/>
          </a:xfrm>
          <a:prstGeom prst="rect">
            <a:avLst/>
          </a:prstGeom>
          <a:noFill/>
        </p:spPr>
        <p:txBody>
          <a:bodyPr wrap="square" rtlCol="0">
            <a:spAutoFit/>
          </a:bodyPr>
          <a:lstStyle/>
          <a:p>
            <a:pPr algn="ctr"/>
            <a:r>
              <a:rPr lang="en-US" altLang="zh-TW" dirty="0" smtClean="0"/>
              <a:t>output</a:t>
            </a:r>
            <a:endParaRPr lang="zh-TW" altLang="en-US" dirty="0"/>
          </a:p>
        </p:txBody>
      </p:sp>
      <p:sp>
        <p:nvSpPr>
          <p:cNvPr id="61" name="文字方塊 60"/>
          <p:cNvSpPr txBox="1"/>
          <p:nvPr/>
        </p:nvSpPr>
        <p:spPr>
          <a:xfrm>
            <a:off x="7804402" y="1889046"/>
            <a:ext cx="1242060" cy="369332"/>
          </a:xfrm>
          <a:prstGeom prst="rect">
            <a:avLst/>
          </a:prstGeom>
          <a:noFill/>
        </p:spPr>
        <p:txBody>
          <a:bodyPr wrap="square" rtlCol="0">
            <a:spAutoFit/>
          </a:bodyPr>
          <a:lstStyle/>
          <a:p>
            <a:pPr algn="ctr"/>
            <a:r>
              <a:rPr lang="en-US" altLang="zh-TW" dirty="0" smtClean="0"/>
              <a:t>projection</a:t>
            </a:r>
            <a:endParaRPr lang="zh-TW" altLang="en-US" dirty="0"/>
          </a:p>
        </p:txBody>
      </p:sp>
      <p:cxnSp>
        <p:nvCxnSpPr>
          <p:cNvPr id="62" name="直線單箭頭接點 61"/>
          <p:cNvCxnSpPr>
            <a:stCxn id="54" idx="3"/>
            <a:endCxn id="56" idx="1"/>
          </p:cNvCxnSpPr>
          <p:nvPr/>
        </p:nvCxnSpPr>
        <p:spPr>
          <a:xfrm flipV="1">
            <a:off x="7761540" y="3779282"/>
            <a:ext cx="336232" cy="1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單箭頭接點 62"/>
          <p:cNvCxnSpPr>
            <a:stCxn id="56" idx="3"/>
            <a:endCxn id="48" idx="1"/>
          </p:cNvCxnSpPr>
          <p:nvPr/>
        </p:nvCxnSpPr>
        <p:spPr>
          <a:xfrm flipV="1">
            <a:off x="8749282" y="2620210"/>
            <a:ext cx="651510" cy="1159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單箭頭接點 63"/>
          <p:cNvCxnSpPr>
            <a:stCxn id="56" idx="3"/>
            <a:endCxn id="49" idx="1"/>
          </p:cNvCxnSpPr>
          <p:nvPr/>
        </p:nvCxnSpPr>
        <p:spPr>
          <a:xfrm flipV="1">
            <a:off x="8749282" y="3207782"/>
            <a:ext cx="651509"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單箭頭接點 64"/>
          <p:cNvCxnSpPr>
            <a:stCxn id="56" idx="3"/>
            <a:endCxn id="50" idx="1"/>
          </p:cNvCxnSpPr>
          <p:nvPr/>
        </p:nvCxnSpPr>
        <p:spPr>
          <a:xfrm>
            <a:off x="8749282" y="3779282"/>
            <a:ext cx="651510" cy="560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單箭頭接點 65"/>
          <p:cNvCxnSpPr>
            <a:stCxn id="56" idx="3"/>
            <a:endCxn id="51" idx="1"/>
          </p:cNvCxnSpPr>
          <p:nvPr/>
        </p:nvCxnSpPr>
        <p:spPr>
          <a:xfrm>
            <a:off x="8749282" y="3779282"/>
            <a:ext cx="651510" cy="1134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p:cNvSpPr>
            <a:spLocks noGrp="1"/>
          </p:cNvSpPr>
          <p:nvPr>
            <p:ph type="sldNum" sz="quarter" idx="12"/>
          </p:nvPr>
        </p:nvSpPr>
        <p:spPr/>
        <p:txBody>
          <a:bodyPr/>
          <a:lstStyle/>
          <a:p>
            <a:fld id="{2848E889-6957-49E5-94FA-4C164F8D1EDE}" type="slidenum">
              <a:rPr lang="zh-TW" altLang="en-US" smtClean="0"/>
              <a:t>15</a:t>
            </a:fld>
            <a:endParaRPr lang="zh-TW" altLang="en-US" dirty="0"/>
          </a:p>
        </p:txBody>
      </p:sp>
    </p:spTree>
    <p:extLst>
      <p:ext uri="{BB962C8B-B14F-4D97-AF65-F5344CB8AC3E}">
        <p14:creationId xmlns:p14="http://schemas.microsoft.com/office/powerpoint/2010/main" val="856884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a:t>
            </a:r>
            <a:endParaRPr lang="zh-TW" altLang="en-US" dirty="0"/>
          </a:p>
        </p:txBody>
      </p:sp>
      <p:sp>
        <p:nvSpPr>
          <p:cNvPr id="5" name="文字方塊 4"/>
          <p:cNvSpPr txBox="1"/>
          <p:nvPr/>
        </p:nvSpPr>
        <p:spPr>
          <a:xfrm>
            <a:off x="3992880" y="2410660"/>
            <a:ext cx="651510" cy="369332"/>
          </a:xfrm>
          <a:prstGeom prst="rect">
            <a:avLst/>
          </a:prstGeom>
          <a:noFill/>
          <a:ln>
            <a:solidFill>
              <a:schemeClr val="tx1"/>
            </a:solidFill>
          </a:ln>
        </p:spPr>
        <p:txBody>
          <a:bodyPr wrap="square" rtlCol="0">
            <a:spAutoFit/>
          </a:bodyPr>
          <a:lstStyle/>
          <a:p>
            <a:pPr algn="ctr"/>
            <a:r>
              <a:rPr lang="zh-TW" altLang="zh-TW" kern="1400" spc="-50" dirty="0">
                <a:latin typeface="新細明體" panose="02020500000000000000" pitchFamily="18" charset="-120"/>
                <a:cs typeface="MS Mincho" panose="02020609040205080304" pitchFamily="49" charset="-128"/>
              </a:rPr>
              <a:t>暗褐</a:t>
            </a:r>
            <a:endParaRPr lang="zh-TW" altLang="en-US" dirty="0">
              <a:latin typeface="新細明體" panose="02020500000000000000" pitchFamily="18" charset="-120"/>
            </a:endParaRPr>
          </a:p>
        </p:txBody>
      </p:sp>
      <p:sp>
        <p:nvSpPr>
          <p:cNvPr id="7" name="文字方塊 6"/>
          <p:cNvSpPr txBox="1"/>
          <p:nvPr/>
        </p:nvSpPr>
        <p:spPr>
          <a:xfrm>
            <a:off x="3992880" y="2998232"/>
            <a:ext cx="651510" cy="369332"/>
          </a:xfrm>
          <a:prstGeom prst="rect">
            <a:avLst/>
          </a:prstGeom>
          <a:noFill/>
          <a:ln>
            <a:solidFill>
              <a:schemeClr val="tx1"/>
            </a:solidFill>
          </a:ln>
        </p:spPr>
        <p:txBody>
          <a:bodyPr wrap="square" rtlCol="0">
            <a:spAutoFit/>
          </a:bodyPr>
          <a:lstStyle/>
          <a:p>
            <a:pPr algn="ctr"/>
            <a:r>
              <a:rPr lang="zh-TW" altLang="zh-TW" kern="1400" spc="-50">
                <a:latin typeface="+mj-ea"/>
                <a:cs typeface="MS Mincho" panose="02020609040205080304" pitchFamily="49" charset="-128"/>
              </a:rPr>
              <a:t>褐色</a:t>
            </a:r>
            <a:endParaRPr lang="zh-TW" altLang="en-US" dirty="0">
              <a:latin typeface="+mj-ea"/>
            </a:endParaRPr>
          </a:p>
        </p:txBody>
      </p:sp>
      <p:sp>
        <p:nvSpPr>
          <p:cNvPr id="8" name="文字方塊 7"/>
          <p:cNvSpPr txBox="1"/>
          <p:nvPr/>
        </p:nvSpPr>
        <p:spPr>
          <a:xfrm>
            <a:off x="3992880" y="4130518"/>
            <a:ext cx="651510" cy="369332"/>
          </a:xfrm>
          <a:prstGeom prst="rect">
            <a:avLst/>
          </a:prstGeom>
          <a:noFill/>
          <a:ln>
            <a:solidFill>
              <a:schemeClr val="tx1"/>
            </a:solidFill>
          </a:ln>
        </p:spPr>
        <p:txBody>
          <a:bodyPr wrap="square" rtlCol="0">
            <a:spAutoFit/>
          </a:bodyPr>
          <a:lstStyle/>
          <a:p>
            <a:pPr algn="ctr"/>
            <a:r>
              <a:rPr lang="zh-TW" altLang="en-US"/>
              <a:t>球型</a:t>
            </a:r>
            <a:endParaRPr lang="zh-TW" altLang="en-US" dirty="0"/>
          </a:p>
        </p:txBody>
      </p:sp>
      <p:sp>
        <p:nvSpPr>
          <p:cNvPr id="9" name="文字方塊 8"/>
          <p:cNvSpPr txBox="1"/>
          <p:nvPr/>
        </p:nvSpPr>
        <p:spPr>
          <a:xfrm>
            <a:off x="3992880" y="4703804"/>
            <a:ext cx="651510" cy="369332"/>
          </a:xfrm>
          <a:prstGeom prst="rect">
            <a:avLst/>
          </a:prstGeom>
          <a:noFill/>
          <a:ln>
            <a:solidFill>
              <a:schemeClr val="tx1"/>
            </a:solidFill>
          </a:ln>
        </p:spPr>
        <p:txBody>
          <a:bodyPr wrap="square" rtlCol="0">
            <a:spAutoFit/>
          </a:bodyPr>
          <a:lstStyle/>
          <a:p>
            <a:pPr algn="ctr"/>
            <a:r>
              <a:rPr lang="zh-TW" altLang="en-US"/>
              <a:t>蒴果</a:t>
            </a:r>
            <a:endParaRPr lang="zh-TW" altLang="en-US" dirty="0"/>
          </a:p>
        </p:txBody>
      </p:sp>
      <p:sp>
        <p:nvSpPr>
          <p:cNvPr id="10" name="文字方塊 9"/>
          <p:cNvSpPr txBox="1"/>
          <p:nvPr/>
        </p:nvSpPr>
        <p:spPr>
          <a:xfrm>
            <a:off x="1406842" y="3571518"/>
            <a:ext cx="946786" cy="369332"/>
          </a:xfrm>
          <a:prstGeom prst="rect">
            <a:avLst/>
          </a:prstGeom>
          <a:noFill/>
          <a:ln>
            <a:solidFill>
              <a:schemeClr val="tx1"/>
            </a:solidFill>
          </a:ln>
        </p:spPr>
        <p:txBody>
          <a:bodyPr wrap="square" rtlCol="0">
            <a:spAutoFit/>
          </a:bodyPr>
          <a:lstStyle/>
          <a:p>
            <a:pPr algn="ctr"/>
            <a:r>
              <a:rPr lang="zh-TW" altLang="en-US" dirty="0" smtClean="0"/>
              <a:t>暗褐色</a:t>
            </a:r>
            <a:endParaRPr lang="zh-TW" altLang="en-US" dirty="0"/>
          </a:p>
        </p:txBody>
      </p:sp>
      <p:sp>
        <p:nvSpPr>
          <p:cNvPr id="11" name="文字方塊 10"/>
          <p:cNvSpPr txBox="1"/>
          <p:nvPr/>
        </p:nvSpPr>
        <p:spPr>
          <a:xfrm>
            <a:off x="2689860" y="3569732"/>
            <a:ext cx="651510" cy="369332"/>
          </a:xfrm>
          <a:prstGeom prst="rect">
            <a:avLst/>
          </a:prstGeom>
          <a:noFill/>
          <a:ln>
            <a:solidFill>
              <a:schemeClr val="tx1"/>
            </a:solidFill>
          </a:ln>
        </p:spPr>
        <p:txBody>
          <a:bodyPr wrap="square" rtlCol="0">
            <a:spAutoFit/>
          </a:bodyPr>
          <a:lstStyle/>
          <a:p>
            <a:endParaRPr lang="zh-TW" altLang="en-US" dirty="0"/>
          </a:p>
        </p:txBody>
      </p:sp>
      <p:sp>
        <p:nvSpPr>
          <p:cNvPr id="28" name="文字方塊 27"/>
          <p:cNvSpPr txBox="1"/>
          <p:nvPr/>
        </p:nvSpPr>
        <p:spPr>
          <a:xfrm>
            <a:off x="2689860" y="3192542"/>
            <a:ext cx="651510" cy="369332"/>
          </a:xfrm>
          <a:prstGeom prst="rect">
            <a:avLst/>
          </a:prstGeom>
          <a:noFill/>
        </p:spPr>
        <p:txBody>
          <a:bodyPr wrap="square" rtlCol="0">
            <a:spAutoFit/>
          </a:bodyPr>
          <a:lstStyle/>
          <a:p>
            <a:pPr algn="ctr"/>
            <a:r>
              <a:rPr lang="en-US" altLang="zh-TW" dirty="0" smtClean="0"/>
              <a:t>sum</a:t>
            </a:r>
            <a:endParaRPr lang="zh-TW" altLang="en-US" dirty="0"/>
          </a:p>
        </p:txBody>
      </p:sp>
      <p:sp>
        <p:nvSpPr>
          <p:cNvPr id="29" name="文字方塊 28"/>
          <p:cNvSpPr txBox="1"/>
          <p:nvPr/>
        </p:nvSpPr>
        <p:spPr>
          <a:xfrm>
            <a:off x="1508760" y="1870234"/>
            <a:ext cx="742950" cy="369332"/>
          </a:xfrm>
          <a:prstGeom prst="rect">
            <a:avLst/>
          </a:prstGeom>
          <a:noFill/>
        </p:spPr>
        <p:txBody>
          <a:bodyPr wrap="square" rtlCol="0">
            <a:spAutoFit/>
          </a:bodyPr>
          <a:lstStyle/>
          <a:p>
            <a:pPr algn="ctr"/>
            <a:r>
              <a:rPr lang="en-US" altLang="zh-TW" dirty="0" smtClean="0"/>
              <a:t>input</a:t>
            </a:r>
            <a:endParaRPr lang="zh-TW" altLang="en-US" dirty="0"/>
          </a:p>
        </p:txBody>
      </p:sp>
      <p:sp>
        <p:nvSpPr>
          <p:cNvPr id="30" name="文字方塊 29"/>
          <p:cNvSpPr txBox="1"/>
          <p:nvPr/>
        </p:nvSpPr>
        <p:spPr>
          <a:xfrm>
            <a:off x="2400300" y="5301020"/>
            <a:ext cx="1242060" cy="369332"/>
          </a:xfrm>
          <a:prstGeom prst="rect">
            <a:avLst/>
          </a:prstGeom>
          <a:noFill/>
        </p:spPr>
        <p:txBody>
          <a:bodyPr wrap="square" rtlCol="0">
            <a:spAutoFit/>
          </a:bodyPr>
          <a:lstStyle/>
          <a:p>
            <a:pPr algn="ctr"/>
            <a:r>
              <a:rPr lang="en-US" altLang="zh-TW" dirty="0" smtClean="0"/>
              <a:t>Skip Gram</a:t>
            </a:r>
            <a:endParaRPr lang="zh-TW" altLang="en-US" dirty="0"/>
          </a:p>
        </p:txBody>
      </p:sp>
      <p:sp>
        <p:nvSpPr>
          <p:cNvPr id="31" name="文字方塊 30"/>
          <p:cNvSpPr txBox="1"/>
          <p:nvPr/>
        </p:nvSpPr>
        <p:spPr>
          <a:xfrm>
            <a:off x="3716655" y="1867496"/>
            <a:ext cx="1242060" cy="369332"/>
          </a:xfrm>
          <a:prstGeom prst="rect">
            <a:avLst/>
          </a:prstGeom>
          <a:noFill/>
        </p:spPr>
        <p:txBody>
          <a:bodyPr wrap="square" rtlCol="0">
            <a:spAutoFit/>
          </a:bodyPr>
          <a:lstStyle/>
          <a:p>
            <a:pPr algn="ctr"/>
            <a:r>
              <a:rPr lang="en-US" altLang="zh-TW" dirty="0" smtClean="0"/>
              <a:t>output</a:t>
            </a:r>
            <a:endParaRPr lang="zh-TW" altLang="en-US" dirty="0"/>
          </a:p>
        </p:txBody>
      </p:sp>
      <p:sp>
        <p:nvSpPr>
          <p:cNvPr id="32" name="文字方塊 31"/>
          <p:cNvSpPr txBox="1"/>
          <p:nvPr/>
        </p:nvSpPr>
        <p:spPr>
          <a:xfrm>
            <a:off x="2396490" y="1864162"/>
            <a:ext cx="1242060" cy="369332"/>
          </a:xfrm>
          <a:prstGeom prst="rect">
            <a:avLst/>
          </a:prstGeom>
          <a:noFill/>
        </p:spPr>
        <p:txBody>
          <a:bodyPr wrap="square" rtlCol="0">
            <a:spAutoFit/>
          </a:bodyPr>
          <a:lstStyle/>
          <a:p>
            <a:pPr algn="ctr"/>
            <a:r>
              <a:rPr lang="en-US" altLang="zh-TW" dirty="0" smtClean="0"/>
              <a:t>projection</a:t>
            </a:r>
            <a:endParaRPr lang="zh-TW" altLang="en-US" dirty="0"/>
          </a:p>
        </p:txBody>
      </p:sp>
      <p:sp>
        <p:nvSpPr>
          <p:cNvPr id="53" name="矩形 52"/>
          <p:cNvSpPr/>
          <p:nvPr/>
        </p:nvSpPr>
        <p:spPr>
          <a:xfrm>
            <a:off x="3341370" y="5850852"/>
            <a:ext cx="5288627" cy="369332"/>
          </a:xfrm>
          <a:prstGeom prst="rect">
            <a:avLst/>
          </a:prstGeom>
        </p:spPr>
        <p:txBody>
          <a:bodyPr wrap="none">
            <a:spAutoFit/>
          </a:bodyPr>
          <a:lstStyle/>
          <a:p>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枝頭</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上</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暗褐</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en-US"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a:t>
            </a:r>
            <a:r>
              <a:rPr lang="zh-TW" altLang="en-US"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zh-TW" kern="1400" spc="-50" dirty="0" smtClean="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褐色</a:t>
            </a:r>
            <a:r>
              <a:rPr lang="en-US"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smtClean="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暗</a:t>
            </a:r>
            <a:r>
              <a:rPr lang="zh-TW" altLang="zh-TW" kern="1400" spc="-50" dirty="0">
                <a:solidFill>
                  <a:schemeClr val="accent2">
                    <a:lumMod val="50000"/>
                  </a:schemeClr>
                </a:solidFill>
                <a:latin typeface="標楷體" panose="03000509000000000000" pitchFamily="65" charset="-120"/>
                <a:ea typeface="標楷體" panose="03000509000000000000" pitchFamily="65" charset="-120"/>
                <a:cs typeface="MS Mincho" panose="02020609040205080304" pitchFamily="49" charset="-128"/>
              </a:rPr>
              <a:t>褐色</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r>
              <a:rPr lang="zh-TW" altLang="zh-TW" kern="1400" spc="-50" dirty="0" smtClean="0">
                <a:solidFill>
                  <a:srgbClr val="333333"/>
                </a:solidFill>
                <a:latin typeface="標楷體" panose="03000509000000000000" pitchFamily="65" charset="-120"/>
                <a:ea typeface="標楷體" panose="03000509000000000000" pitchFamily="65" charset="-120"/>
                <a:cs typeface="MS Mincho" panose="02020609040205080304" pitchFamily="49" charset="-128"/>
              </a:rPr>
              <a:t>球</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型</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 </a:t>
            </a:r>
            <a:r>
              <a:rPr lang="zh-TW"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蒴果</a:t>
            </a:r>
            <a:r>
              <a:rPr lang="en-US" altLang="zh-TW" kern="1400" spc="-50" dirty="0">
                <a:solidFill>
                  <a:srgbClr val="333333"/>
                </a:solidFill>
                <a:latin typeface="標楷體" panose="03000509000000000000" pitchFamily="65" charset="-120"/>
                <a:ea typeface="標楷體" panose="03000509000000000000" pitchFamily="65" charset="-120"/>
                <a:cs typeface="MS Mincho" panose="02020609040205080304" pitchFamily="49" charset="-128"/>
              </a:rPr>
              <a:t> </a:t>
            </a:r>
            <a:endParaRPr lang="zh-TW" altLang="en-US" dirty="0"/>
          </a:p>
        </p:txBody>
      </p:sp>
      <p:cxnSp>
        <p:nvCxnSpPr>
          <p:cNvPr id="4" name="直線單箭頭接點 3"/>
          <p:cNvCxnSpPr>
            <a:stCxn id="10" idx="3"/>
            <a:endCxn id="11" idx="1"/>
          </p:cNvCxnSpPr>
          <p:nvPr/>
        </p:nvCxnSpPr>
        <p:spPr>
          <a:xfrm flipV="1">
            <a:off x="2353628" y="3754398"/>
            <a:ext cx="336232" cy="1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a:stCxn id="11" idx="3"/>
            <a:endCxn id="5" idx="1"/>
          </p:cNvCxnSpPr>
          <p:nvPr/>
        </p:nvCxnSpPr>
        <p:spPr>
          <a:xfrm flipV="1">
            <a:off x="3341370" y="2595326"/>
            <a:ext cx="651510" cy="1159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a:stCxn id="11" idx="3"/>
            <a:endCxn id="7" idx="1"/>
          </p:cNvCxnSpPr>
          <p:nvPr/>
        </p:nvCxnSpPr>
        <p:spPr>
          <a:xfrm flipV="1">
            <a:off x="3341370" y="3182898"/>
            <a:ext cx="65151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11" idx="3"/>
            <a:endCxn id="8" idx="1"/>
          </p:cNvCxnSpPr>
          <p:nvPr/>
        </p:nvCxnSpPr>
        <p:spPr>
          <a:xfrm>
            <a:off x="3341370" y="3754398"/>
            <a:ext cx="651510" cy="560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1" idx="3"/>
            <a:endCxn id="9" idx="1"/>
          </p:cNvCxnSpPr>
          <p:nvPr/>
        </p:nvCxnSpPr>
        <p:spPr>
          <a:xfrm>
            <a:off x="3341370" y="3754398"/>
            <a:ext cx="651510" cy="1134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字方塊 47"/>
          <p:cNvSpPr txBox="1"/>
          <p:nvPr/>
        </p:nvSpPr>
        <p:spPr>
          <a:xfrm>
            <a:off x="9400792" y="2435544"/>
            <a:ext cx="965834" cy="369332"/>
          </a:xfrm>
          <a:prstGeom prst="rect">
            <a:avLst/>
          </a:prstGeom>
          <a:noFill/>
          <a:ln>
            <a:solidFill>
              <a:schemeClr val="tx1"/>
            </a:solidFill>
          </a:ln>
        </p:spPr>
        <p:txBody>
          <a:bodyPr wrap="square" rtlCol="0">
            <a:spAutoFit/>
          </a:bodyPr>
          <a:lstStyle/>
          <a:p>
            <a:pPr algn="ctr"/>
            <a:r>
              <a:rPr lang="zh-TW" altLang="en-US" dirty="0"/>
              <a:t>上</a:t>
            </a:r>
          </a:p>
        </p:txBody>
      </p:sp>
      <p:sp>
        <p:nvSpPr>
          <p:cNvPr id="49" name="文字方塊 48"/>
          <p:cNvSpPr txBox="1"/>
          <p:nvPr/>
        </p:nvSpPr>
        <p:spPr>
          <a:xfrm>
            <a:off x="9400791" y="3023116"/>
            <a:ext cx="965835" cy="369332"/>
          </a:xfrm>
          <a:prstGeom prst="rect">
            <a:avLst/>
          </a:prstGeom>
          <a:noFill/>
          <a:ln>
            <a:solidFill>
              <a:schemeClr val="tx1"/>
            </a:solidFill>
          </a:ln>
        </p:spPr>
        <p:txBody>
          <a:bodyPr wrap="square" rtlCol="0">
            <a:spAutoFit/>
          </a:bodyPr>
          <a:lstStyle/>
          <a:p>
            <a:pPr algn="ctr"/>
            <a:r>
              <a:rPr lang="zh-TW" altLang="en-US" dirty="0"/>
              <a:t>暗</a:t>
            </a:r>
            <a:r>
              <a:rPr lang="zh-TW" altLang="en-US" dirty="0" smtClean="0"/>
              <a:t>褐</a:t>
            </a:r>
            <a:endParaRPr lang="zh-TW" altLang="en-US" dirty="0"/>
          </a:p>
        </p:txBody>
      </p:sp>
      <p:sp>
        <p:nvSpPr>
          <p:cNvPr id="50" name="文字方塊 49"/>
          <p:cNvSpPr txBox="1"/>
          <p:nvPr/>
        </p:nvSpPr>
        <p:spPr>
          <a:xfrm>
            <a:off x="9400792" y="4155402"/>
            <a:ext cx="965834" cy="369332"/>
          </a:xfrm>
          <a:prstGeom prst="rect">
            <a:avLst/>
          </a:prstGeom>
          <a:noFill/>
          <a:ln>
            <a:solidFill>
              <a:schemeClr val="tx1"/>
            </a:solidFill>
          </a:ln>
        </p:spPr>
        <p:txBody>
          <a:bodyPr wrap="square" rtlCol="0">
            <a:spAutoFit/>
          </a:bodyPr>
          <a:lstStyle/>
          <a:p>
            <a:pPr algn="ctr"/>
            <a:r>
              <a:rPr lang="zh-TW" altLang="en-US" dirty="0"/>
              <a:t>暗褐色</a:t>
            </a:r>
          </a:p>
        </p:txBody>
      </p:sp>
      <p:sp>
        <p:nvSpPr>
          <p:cNvPr id="51" name="文字方塊 50"/>
          <p:cNvSpPr txBox="1"/>
          <p:nvPr/>
        </p:nvSpPr>
        <p:spPr>
          <a:xfrm>
            <a:off x="9400792" y="4728688"/>
            <a:ext cx="965834" cy="369332"/>
          </a:xfrm>
          <a:prstGeom prst="rect">
            <a:avLst/>
          </a:prstGeom>
          <a:noFill/>
          <a:ln>
            <a:solidFill>
              <a:schemeClr val="tx1"/>
            </a:solidFill>
          </a:ln>
        </p:spPr>
        <p:txBody>
          <a:bodyPr wrap="square" rtlCol="0">
            <a:spAutoFit/>
          </a:bodyPr>
          <a:lstStyle/>
          <a:p>
            <a:pPr algn="ctr"/>
            <a:r>
              <a:rPr lang="zh-TW" altLang="en-US" dirty="0"/>
              <a:t>球型</a:t>
            </a:r>
          </a:p>
        </p:txBody>
      </p:sp>
      <p:sp>
        <p:nvSpPr>
          <p:cNvPr id="54" name="文字方塊 53"/>
          <p:cNvSpPr txBox="1"/>
          <p:nvPr/>
        </p:nvSpPr>
        <p:spPr>
          <a:xfrm>
            <a:off x="6814754" y="3596402"/>
            <a:ext cx="946786" cy="369332"/>
          </a:xfrm>
          <a:prstGeom prst="rect">
            <a:avLst/>
          </a:prstGeom>
          <a:noFill/>
          <a:ln>
            <a:solidFill>
              <a:schemeClr val="tx1"/>
            </a:solidFill>
          </a:ln>
        </p:spPr>
        <p:txBody>
          <a:bodyPr wrap="square" rtlCol="0">
            <a:spAutoFit/>
          </a:bodyPr>
          <a:lstStyle/>
          <a:p>
            <a:pPr algn="ctr"/>
            <a:r>
              <a:rPr lang="zh-TW" altLang="en-US" dirty="0"/>
              <a:t>褐色</a:t>
            </a:r>
          </a:p>
        </p:txBody>
      </p:sp>
      <p:sp>
        <p:nvSpPr>
          <p:cNvPr id="56" name="文字方塊 55"/>
          <p:cNvSpPr txBox="1"/>
          <p:nvPr/>
        </p:nvSpPr>
        <p:spPr>
          <a:xfrm>
            <a:off x="8097772" y="3594616"/>
            <a:ext cx="651510" cy="369332"/>
          </a:xfrm>
          <a:prstGeom prst="rect">
            <a:avLst/>
          </a:prstGeom>
          <a:noFill/>
          <a:ln>
            <a:solidFill>
              <a:schemeClr val="tx1"/>
            </a:solidFill>
          </a:ln>
        </p:spPr>
        <p:txBody>
          <a:bodyPr wrap="square" rtlCol="0">
            <a:spAutoFit/>
          </a:bodyPr>
          <a:lstStyle/>
          <a:p>
            <a:endParaRPr lang="zh-TW" altLang="en-US" dirty="0"/>
          </a:p>
        </p:txBody>
      </p:sp>
      <p:sp>
        <p:nvSpPr>
          <p:cNvPr id="57" name="文字方塊 56"/>
          <p:cNvSpPr txBox="1"/>
          <p:nvPr/>
        </p:nvSpPr>
        <p:spPr>
          <a:xfrm>
            <a:off x="8097772" y="3217426"/>
            <a:ext cx="651510" cy="369332"/>
          </a:xfrm>
          <a:prstGeom prst="rect">
            <a:avLst/>
          </a:prstGeom>
          <a:noFill/>
        </p:spPr>
        <p:txBody>
          <a:bodyPr wrap="square" rtlCol="0">
            <a:spAutoFit/>
          </a:bodyPr>
          <a:lstStyle/>
          <a:p>
            <a:pPr algn="ctr"/>
            <a:r>
              <a:rPr lang="en-US" altLang="zh-TW" dirty="0" smtClean="0"/>
              <a:t>sum</a:t>
            </a:r>
            <a:endParaRPr lang="zh-TW" altLang="en-US" dirty="0"/>
          </a:p>
        </p:txBody>
      </p:sp>
      <p:sp>
        <p:nvSpPr>
          <p:cNvPr id="58" name="文字方塊 57"/>
          <p:cNvSpPr txBox="1"/>
          <p:nvPr/>
        </p:nvSpPr>
        <p:spPr>
          <a:xfrm>
            <a:off x="6916672" y="1895118"/>
            <a:ext cx="742950" cy="369332"/>
          </a:xfrm>
          <a:prstGeom prst="rect">
            <a:avLst/>
          </a:prstGeom>
          <a:noFill/>
        </p:spPr>
        <p:txBody>
          <a:bodyPr wrap="square" rtlCol="0">
            <a:spAutoFit/>
          </a:bodyPr>
          <a:lstStyle/>
          <a:p>
            <a:pPr algn="ctr"/>
            <a:r>
              <a:rPr lang="en-US" altLang="zh-TW" dirty="0" smtClean="0"/>
              <a:t>input</a:t>
            </a:r>
            <a:endParaRPr lang="zh-TW" altLang="en-US" dirty="0"/>
          </a:p>
        </p:txBody>
      </p:sp>
      <p:sp>
        <p:nvSpPr>
          <p:cNvPr id="59" name="文字方塊 58"/>
          <p:cNvSpPr txBox="1"/>
          <p:nvPr/>
        </p:nvSpPr>
        <p:spPr>
          <a:xfrm>
            <a:off x="7808212" y="5325904"/>
            <a:ext cx="1242060" cy="369332"/>
          </a:xfrm>
          <a:prstGeom prst="rect">
            <a:avLst/>
          </a:prstGeom>
          <a:noFill/>
        </p:spPr>
        <p:txBody>
          <a:bodyPr wrap="square" rtlCol="0">
            <a:spAutoFit/>
          </a:bodyPr>
          <a:lstStyle/>
          <a:p>
            <a:pPr algn="ctr"/>
            <a:r>
              <a:rPr lang="en-US" altLang="zh-TW" dirty="0" smtClean="0"/>
              <a:t>Skip Gram</a:t>
            </a:r>
            <a:endParaRPr lang="zh-TW" altLang="en-US" dirty="0"/>
          </a:p>
        </p:txBody>
      </p:sp>
      <p:sp>
        <p:nvSpPr>
          <p:cNvPr id="60" name="文字方塊 59"/>
          <p:cNvSpPr txBox="1"/>
          <p:nvPr/>
        </p:nvSpPr>
        <p:spPr>
          <a:xfrm>
            <a:off x="9250297" y="1892380"/>
            <a:ext cx="1242060" cy="369332"/>
          </a:xfrm>
          <a:prstGeom prst="rect">
            <a:avLst/>
          </a:prstGeom>
          <a:noFill/>
        </p:spPr>
        <p:txBody>
          <a:bodyPr wrap="square" rtlCol="0">
            <a:spAutoFit/>
          </a:bodyPr>
          <a:lstStyle/>
          <a:p>
            <a:pPr algn="ctr"/>
            <a:r>
              <a:rPr lang="en-US" altLang="zh-TW" dirty="0" smtClean="0"/>
              <a:t>output</a:t>
            </a:r>
            <a:endParaRPr lang="zh-TW" altLang="en-US" dirty="0"/>
          </a:p>
        </p:txBody>
      </p:sp>
      <p:sp>
        <p:nvSpPr>
          <p:cNvPr id="61" name="文字方塊 60"/>
          <p:cNvSpPr txBox="1"/>
          <p:nvPr/>
        </p:nvSpPr>
        <p:spPr>
          <a:xfrm>
            <a:off x="7804402" y="1889046"/>
            <a:ext cx="1242060" cy="369332"/>
          </a:xfrm>
          <a:prstGeom prst="rect">
            <a:avLst/>
          </a:prstGeom>
          <a:noFill/>
        </p:spPr>
        <p:txBody>
          <a:bodyPr wrap="square" rtlCol="0">
            <a:spAutoFit/>
          </a:bodyPr>
          <a:lstStyle/>
          <a:p>
            <a:pPr algn="ctr"/>
            <a:r>
              <a:rPr lang="en-US" altLang="zh-TW" dirty="0" smtClean="0"/>
              <a:t>projection</a:t>
            </a:r>
            <a:endParaRPr lang="zh-TW" altLang="en-US" dirty="0"/>
          </a:p>
        </p:txBody>
      </p:sp>
      <p:cxnSp>
        <p:nvCxnSpPr>
          <p:cNvPr id="62" name="直線單箭頭接點 61"/>
          <p:cNvCxnSpPr>
            <a:stCxn id="54" idx="3"/>
            <a:endCxn id="56" idx="1"/>
          </p:cNvCxnSpPr>
          <p:nvPr/>
        </p:nvCxnSpPr>
        <p:spPr>
          <a:xfrm flipV="1">
            <a:off x="7761540" y="3779282"/>
            <a:ext cx="336232" cy="1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單箭頭接點 62"/>
          <p:cNvCxnSpPr>
            <a:stCxn id="56" idx="3"/>
            <a:endCxn id="48" idx="1"/>
          </p:cNvCxnSpPr>
          <p:nvPr/>
        </p:nvCxnSpPr>
        <p:spPr>
          <a:xfrm flipV="1">
            <a:off x="8749282" y="2620210"/>
            <a:ext cx="651510" cy="1159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單箭頭接點 63"/>
          <p:cNvCxnSpPr>
            <a:stCxn id="56" idx="3"/>
            <a:endCxn id="49" idx="1"/>
          </p:cNvCxnSpPr>
          <p:nvPr/>
        </p:nvCxnSpPr>
        <p:spPr>
          <a:xfrm flipV="1">
            <a:off x="8749282" y="3207782"/>
            <a:ext cx="651509"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單箭頭接點 64"/>
          <p:cNvCxnSpPr>
            <a:stCxn id="56" idx="3"/>
            <a:endCxn id="50" idx="1"/>
          </p:cNvCxnSpPr>
          <p:nvPr/>
        </p:nvCxnSpPr>
        <p:spPr>
          <a:xfrm>
            <a:off x="8749282" y="3779282"/>
            <a:ext cx="651510" cy="560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單箭頭接點 65"/>
          <p:cNvCxnSpPr>
            <a:stCxn id="56" idx="3"/>
            <a:endCxn id="51" idx="1"/>
          </p:cNvCxnSpPr>
          <p:nvPr/>
        </p:nvCxnSpPr>
        <p:spPr>
          <a:xfrm>
            <a:off x="8749282" y="3779282"/>
            <a:ext cx="651510" cy="1134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p:cNvSpPr>
            <a:spLocks noGrp="1"/>
          </p:cNvSpPr>
          <p:nvPr>
            <p:ph type="sldNum" sz="quarter" idx="12"/>
          </p:nvPr>
        </p:nvSpPr>
        <p:spPr/>
        <p:txBody>
          <a:bodyPr/>
          <a:lstStyle/>
          <a:p>
            <a:fld id="{2848E889-6957-49E5-94FA-4C164F8D1EDE}" type="slidenum">
              <a:rPr lang="zh-TW" altLang="en-US" smtClean="0"/>
              <a:t>16</a:t>
            </a:fld>
            <a:endParaRPr lang="zh-TW" altLang="en-US" dirty="0"/>
          </a:p>
        </p:txBody>
      </p:sp>
    </p:spTree>
    <p:extLst>
      <p:ext uri="{BB962C8B-B14F-4D97-AF65-F5344CB8AC3E}">
        <p14:creationId xmlns:p14="http://schemas.microsoft.com/office/powerpoint/2010/main" val="742099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288899376"/>
              </p:ext>
            </p:extLst>
          </p:nvPr>
        </p:nvGraphicFramePr>
        <p:xfrm>
          <a:off x="838200" y="1825625"/>
          <a:ext cx="10515600" cy="2455944"/>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613986">
                <a:tc>
                  <a:txBody>
                    <a:bodyPr/>
                    <a:lstStyle/>
                    <a:p>
                      <a:pPr algn="ctr"/>
                      <a:endParaRPr lang="zh-TW" altLang="en-US" dirty="0"/>
                    </a:p>
                  </a:txBody>
                  <a:tcPr anchor="ctr"/>
                </a:tc>
                <a:tc>
                  <a:txBody>
                    <a:bodyPr/>
                    <a:lstStyle/>
                    <a:p>
                      <a:pPr algn="ctr"/>
                      <a:r>
                        <a:rPr lang="en-US" altLang="zh-TW" dirty="0" smtClean="0"/>
                        <a:t>CBOW</a:t>
                      </a:r>
                      <a:endParaRPr lang="zh-TW" altLang="en-US" dirty="0"/>
                    </a:p>
                  </a:txBody>
                  <a:tcPr anchor="ctr"/>
                </a:tc>
                <a:tc>
                  <a:txBody>
                    <a:bodyPr/>
                    <a:lstStyle/>
                    <a:p>
                      <a:pPr algn="ctr"/>
                      <a:r>
                        <a:rPr lang="en-US" altLang="zh-TW" dirty="0" smtClean="0"/>
                        <a:t>SKIP-GRAM</a:t>
                      </a:r>
                      <a:endParaRPr lang="zh-TW" altLang="en-US" dirty="0"/>
                    </a:p>
                  </a:txBody>
                  <a:tcPr anchor="ctr"/>
                </a:tc>
                <a:extLst>
                  <a:ext uri="{0D108BD9-81ED-4DB2-BD59-A6C34878D82A}">
                    <a16:rowId xmlns:a16="http://schemas.microsoft.com/office/drawing/2014/main" xmlns="" val="10000"/>
                  </a:ext>
                </a:extLst>
              </a:tr>
              <a:tr h="613986">
                <a:tc>
                  <a:txBody>
                    <a:bodyPr/>
                    <a:lstStyle/>
                    <a:p>
                      <a:pPr algn="ctr"/>
                      <a:r>
                        <a:rPr lang="en-US" altLang="zh-TW" dirty="0" smtClean="0"/>
                        <a:t>Training</a:t>
                      </a:r>
                      <a:r>
                        <a:rPr lang="en-US" altLang="zh-TW" baseline="0" dirty="0" smtClean="0"/>
                        <a:t> time</a:t>
                      </a:r>
                      <a:endParaRPr lang="zh-TW" altLang="en-US" dirty="0"/>
                    </a:p>
                  </a:txBody>
                  <a:tcPr anchor="ctr"/>
                </a:tc>
                <a:tc>
                  <a:txBody>
                    <a:bodyPr/>
                    <a:lstStyle/>
                    <a:p>
                      <a:pPr algn="ctr"/>
                      <a:r>
                        <a:rPr lang="en-US" altLang="zh-TW" dirty="0" smtClean="0">
                          <a:solidFill>
                            <a:srgbClr val="FF0000"/>
                          </a:solidFill>
                        </a:rPr>
                        <a:t>Less</a:t>
                      </a:r>
                      <a:endParaRPr lang="zh-TW" altLang="en-US" dirty="0">
                        <a:solidFill>
                          <a:srgbClr val="FF0000"/>
                        </a:solidFill>
                      </a:endParaRPr>
                    </a:p>
                  </a:txBody>
                  <a:tcPr anchor="ctr"/>
                </a:tc>
                <a:tc>
                  <a:txBody>
                    <a:bodyPr/>
                    <a:lstStyle/>
                    <a:p>
                      <a:pPr algn="ctr"/>
                      <a:r>
                        <a:rPr lang="en-US" altLang="zh-TW" dirty="0" smtClean="0">
                          <a:solidFill>
                            <a:schemeClr val="tx1"/>
                          </a:solidFill>
                        </a:rPr>
                        <a:t>N times longer than CBOW</a:t>
                      </a:r>
                      <a:endParaRPr lang="zh-TW" altLang="en-US" dirty="0">
                        <a:solidFill>
                          <a:schemeClr val="tx1"/>
                        </a:solidFill>
                      </a:endParaRPr>
                    </a:p>
                  </a:txBody>
                  <a:tcPr anchor="ctr"/>
                </a:tc>
                <a:extLst>
                  <a:ext uri="{0D108BD9-81ED-4DB2-BD59-A6C34878D82A}">
                    <a16:rowId xmlns:a16="http://schemas.microsoft.com/office/drawing/2014/main" xmlns="" val="10001"/>
                  </a:ext>
                </a:extLst>
              </a:tr>
              <a:tr h="613986">
                <a:tc>
                  <a:txBody>
                    <a:bodyPr/>
                    <a:lstStyle/>
                    <a:p>
                      <a:pPr algn="ctr"/>
                      <a:r>
                        <a:rPr lang="en-US" altLang="zh-TW" dirty="0" smtClean="0"/>
                        <a:t>Syntactic relationship</a:t>
                      </a:r>
                      <a:endParaRPr lang="zh-TW" altLang="en-US" dirty="0" smtClean="0"/>
                    </a:p>
                  </a:txBody>
                  <a:tcPr anchor="ctr"/>
                </a:tc>
                <a:tc>
                  <a:txBody>
                    <a:bodyPr/>
                    <a:lstStyle/>
                    <a:p>
                      <a:pPr algn="ctr"/>
                      <a:r>
                        <a:rPr lang="en-US" altLang="zh-TW" dirty="0" smtClean="0">
                          <a:solidFill>
                            <a:srgbClr val="FF0000"/>
                          </a:solidFill>
                        </a:rPr>
                        <a:t>Better</a:t>
                      </a:r>
                      <a:endParaRPr lang="zh-TW" altLang="en-US" dirty="0">
                        <a:solidFill>
                          <a:srgbClr val="FF0000"/>
                        </a:solidFill>
                      </a:endParaRPr>
                    </a:p>
                  </a:txBody>
                  <a:tcPr anchor="ctr"/>
                </a:tc>
                <a:tc>
                  <a:txBody>
                    <a:bodyPr/>
                    <a:lstStyle/>
                    <a:p>
                      <a:pPr algn="ctr"/>
                      <a:r>
                        <a:rPr lang="en-US" altLang="zh-TW" dirty="0" smtClean="0">
                          <a:solidFill>
                            <a:schemeClr val="tx1"/>
                          </a:solidFill>
                        </a:rPr>
                        <a:t>worse</a:t>
                      </a:r>
                      <a:endParaRPr lang="zh-TW" altLang="en-US" dirty="0">
                        <a:solidFill>
                          <a:schemeClr val="tx1"/>
                        </a:solidFill>
                      </a:endParaRPr>
                    </a:p>
                  </a:txBody>
                  <a:tcPr anchor="ctr"/>
                </a:tc>
                <a:extLst>
                  <a:ext uri="{0D108BD9-81ED-4DB2-BD59-A6C34878D82A}">
                    <a16:rowId xmlns:a16="http://schemas.microsoft.com/office/drawing/2014/main" xmlns="" val="10002"/>
                  </a:ext>
                </a:extLst>
              </a:tr>
              <a:tr h="6139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Semantic</a:t>
                      </a:r>
                      <a:r>
                        <a:rPr lang="zh-TW" altLang="en-US" dirty="0" smtClean="0"/>
                        <a:t> </a:t>
                      </a:r>
                      <a:r>
                        <a:rPr lang="en-US" altLang="zh-TW" dirty="0" smtClean="0"/>
                        <a:t>relationship</a:t>
                      </a:r>
                      <a:endParaRPr lang="zh-TW" altLang="en-US" dirty="0" smtClean="0"/>
                    </a:p>
                  </a:txBody>
                  <a:tcPr anchor="ctr"/>
                </a:tc>
                <a:tc>
                  <a:txBody>
                    <a:bodyPr/>
                    <a:lstStyle/>
                    <a:p>
                      <a:pPr algn="ctr"/>
                      <a:r>
                        <a:rPr lang="en-US" altLang="zh-TW" dirty="0" smtClean="0">
                          <a:solidFill>
                            <a:schemeClr val="tx1"/>
                          </a:solidFill>
                        </a:rPr>
                        <a:t>worse</a:t>
                      </a:r>
                      <a:endParaRPr lang="zh-TW" altLang="en-US" dirty="0">
                        <a:solidFill>
                          <a:schemeClr val="tx1"/>
                        </a:solidFill>
                      </a:endParaRPr>
                    </a:p>
                  </a:txBody>
                  <a:tcPr anchor="ctr"/>
                </a:tc>
                <a:tc>
                  <a:txBody>
                    <a:bodyPr/>
                    <a:lstStyle/>
                    <a:p>
                      <a:pPr algn="ctr"/>
                      <a:r>
                        <a:rPr lang="en-US" altLang="zh-TW" dirty="0" smtClean="0">
                          <a:solidFill>
                            <a:srgbClr val="FF0000"/>
                          </a:solidFill>
                        </a:rPr>
                        <a:t>Better</a:t>
                      </a:r>
                      <a:endParaRPr lang="zh-TW" altLang="en-US" dirty="0">
                        <a:solidFill>
                          <a:srgbClr val="FF0000"/>
                        </a:solidFill>
                      </a:endParaRPr>
                    </a:p>
                  </a:txBody>
                  <a:tcPr anchor="ctr"/>
                </a:tc>
                <a:extLst>
                  <a:ext uri="{0D108BD9-81ED-4DB2-BD59-A6C34878D82A}">
                    <a16:rowId xmlns:a16="http://schemas.microsoft.com/office/drawing/2014/main" xmlns="" val="10003"/>
                  </a:ext>
                </a:extLst>
              </a:tr>
            </a:tbl>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17</a:t>
            </a:fld>
            <a:endParaRPr lang="zh-TW" altLang="en-US" dirty="0"/>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Segmentation</a:t>
            </a:r>
            <a:endParaRPr lang="zh-TW" altLang="en-US" dirty="0"/>
          </a:p>
        </p:txBody>
      </p:sp>
      <p:graphicFrame>
        <p:nvGraphicFramePr>
          <p:cNvPr id="6" name="內容版面配置區 5"/>
          <p:cNvGraphicFramePr>
            <a:graphicFrameLocks noGrp="1"/>
          </p:cNvGraphicFramePr>
          <p:nvPr>
            <p:ph idx="1"/>
            <p:extLst/>
          </p:nvPr>
        </p:nvGraphicFramePr>
        <p:xfrm>
          <a:off x="838200" y="1825625"/>
          <a:ext cx="10515600" cy="3351288"/>
        </p:xfrm>
        <a:graphic>
          <a:graphicData uri="http://schemas.openxmlformats.org/drawingml/2006/table">
            <a:tbl>
              <a:tblPr firstRow="1" bandRow="1">
                <a:tableStyleId>{5C22544A-7EE6-4342-B048-85BDC9FD1C3A}</a:tableStyleId>
              </a:tblPr>
              <a:tblGrid>
                <a:gridCol w="2156460">
                  <a:extLst>
                    <a:ext uri="{9D8B030D-6E8A-4147-A177-3AD203B41FA5}">
                      <a16:colId xmlns:a16="http://schemas.microsoft.com/office/drawing/2014/main" xmlns="" val="20000"/>
                    </a:ext>
                  </a:extLst>
                </a:gridCol>
                <a:gridCol w="8359140">
                  <a:extLst>
                    <a:ext uri="{9D8B030D-6E8A-4147-A177-3AD203B41FA5}">
                      <a16:colId xmlns:a16="http://schemas.microsoft.com/office/drawing/2014/main" xmlns="" val="20001"/>
                    </a:ext>
                  </a:extLst>
                </a:gridCol>
              </a:tblGrid>
              <a:tr h="837822">
                <a:tc>
                  <a:txBody>
                    <a:bodyPr/>
                    <a:lstStyle/>
                    <a:p>
                      <a:pPr algn="ctr">
                        <a:spcBef>
                          <a:spcPts val="600"/>
                        </a:spcBef>
                        <a:spcAft>
                          <a:spcPts val="600"/>
                        </a:spcAft>
                      </a:pPr>
                      <a:r>
                        <a:rPr lang="en-US" altLang="zh-TW" sz="1800" kern="1400" spc="-50" dirty="0" smtClean="0">
                          <a:solidFill>
                            <a:schemeClr val="bg1"/>
                          </a:solidFill>
                          <a:effectLst/>
                          <a:latin typeface="+mn-lt"/>
                          <a:ea typeface="標楷體" panose="03000509000000000000" pitchFamily="65" charset="-120"/>
                          <a:cs typeface="MS Mincho" panose="02020609040205080304" pitchFamily="49" charset="-128"/>
                        </a:rPr>
                        <a:t>Jieba</a:t>
                      </a:r>
                      <a:r>
                        <a:rPr lang="en-US" altLang="zh-TW" sz="1800" kern="1400" spc="-50" baseline="0" dirty="0" smtClean="0">
                          <a:solidFill>
                            <a:schemeClr val="bg1"/>
                          </a:solidFill>
                          <a:effectLst/>
                          <a:latin typeface="+mn-lt"/>
                          <a:ea typeface="標楷體" panose="03000509000000000000" pitchFamily="65" charset="-120"/>
                          <a:cs typeface="MS Mincho" panose="02020609040205080304" pitchFamily="49" charset="-128"/>
                        </a:rPr>
                        <a:t> </a:t>
                      </a:r>
                    </a:p>
                    <a:p>
                      <a:pPr algn="ctr">
                        <a:spcBef>
                          <a:spcPts val="600"/>
                        </a:spcBef>
                        <a:spcAft>
                          <a:spcPts val="600"/>
                        </a:spcAft>
                      </a:pPr>
                      <a:r>
                        <a:rPr lang="en-US" altLang="zh-TW" sz="1800" kern="1400" spc="-50" baseline="0" dirty="0" smtClean="0">
                          <a:solidFill>
                            <a:schemeClr val="bg1"/>
                          </a:solidFill>
                          <a:effectLst/>
                          <a:latin typeface="+mn-lt"/>
                          <a:ea typeface="標楷體" panose="03000509000000000000" pitchFamily="65" charset="-120"/>
                          <a:cs typeface="MS Mincho" panose="02020609040205080304" pitchFamily="49" charset="-128"/>
                        </a:rPr>
                        <a:t>Segmentation Mode</a:t>
                      </a:r>
                      <a:endParaRPr lang="zh-TW" sz="1800" kern="1400" spc="-50" dirty="0">
                        <a:solidFill>
                          <a:schemeClr val="bg1"/>
                        </a:solidFill>
                        <a:effectLst/>
                        <a:latin typeface="+mn-lt"/>
                        <a:ea typeface="標楷體" panose="03000509000000000000" pitchFamily="65" charset="-120"/>
                        <a:cs typeface="MS Mincho" panose="02020609040205080304" pitchFamily="49" charset="-128"/>
                      </a:endParaRPr>
                    </a:p>
                  </a:txBody>
                  <a:tcPr marL="68580" marR="68580" marT="0" marB="0" anchor="ctr"/>
                </a:tc>
                <a:tc>
                  <a:txBody>
                    <a:bodyPr/>
                    <a:lstStyle/>
                    <a:p>
                      <a:pPr algn="ctr">
                        <a:spcBef>
                          <a:spcPts val="600"/>
                        </a:spcBef>
                        <a:spcAft>
                          <a:spcPts val="600"/>
                        </a:spcAft>
                      </a:pPr>
                      <a:r>
                        <a:rPr lang="zh-TW" altLang="zh-TW" sz="1800" b="1" kern="1200" dirty="0" smtClean="0">
                          <a:solidFill>
                            <a:schemeClr val="lt1"/>
                          </a:solidFill>
                          <a:effectLst/>
                          <a:latin typeface="+mn-lt"/>
                          <a:ea typeface="+mn-ea"/>
                          <a:cs typeface="+mn-cs"/>
                        </a:rPr>
                        <a:t>枝頭上暗褐色球型蒴果像極了成串鈴鐺</a:t>
                      </a:r>
                      <a:endPar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extLst>
                  <a:ext uri="{0D108BD9-81ED-4DB2-BD59-A6C34878D82A}">
                    <a16:rowId xmlns:a16="http://schemas.microsoft.com/office/drawing/2014/main" xmlns="" val="10000"/>
                  </a:ext>
                </a:extLst>
              </a:tr>
              <a:tr h="837822">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精確模式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extLst>
                  <a:ext uri="{0D108BD9-81ED-4DB2-BD59-A6C34878D82A}">
                    <a16:rowId xmlns:a16="http://schemas.microsoft.com/office/drawing/2014/main" xmlns="" val="10001"/>
                  </a:ext>
                </a:extLst>
              </a:tr>
              <a:tr h="837822">
                <a:tc>
                  <a:txBody>
                    <a:bodyPr/>
                    <a:lstStyle/>
                    <a:p>
                      <a:pPr algn="ctr">
                        <a:spcBef>
                          <a:spcPts val="600"/>
                        </a:spcBef>
                        <a:spcAft>
                          <a:spcPts val="600"/>
                        </a:spcAft>
                      </a:pPr>
                      <a:r>
                        <a:rPr lang="zh-TW" sz="18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全模式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FF0000"/>
                          </a:solidFill>
                          <a:effectLst/>
                          <a:latin typeface="標楷體" panose="03000509000000000000" pitchFamily="65" charset="-120"/>
                          <a:ea typeface="標楷體" panose="03000509000000000000" pitchFamily="65" charset="-120"/>
                          <a:cs typeface="MS Mincho" panose="02020609040205080304" pitchFamily="49" charset="-128"/>
                        </a:rPr>
                        <a:t>頭上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色</a:t>
                      </a: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p>
                    <a:p>
                      <a:pPr algn="ctr">
                        <a:spcBef>
                          <a:spcPts val="600"/>
                        </a:spcBef>
                        <a:spcAft>
                          <a:spcPts val="600"/>
                        </a:spcAft>
                      </a:pP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FF0000"/>
                          </a:solidFill>
                          <a:effectLst/>
                          <a:latin typeface="標楷體" panose="03000509000000000000" pitchFamily="65" charset="-120"/>
                          <a:ea typeface="標楷體" panose="03000509000000000000" pitchFamily="65" charset="-120"/>
                          <a:cs typeface="MS Mincho" panose="02020609040205080304" pitchFamily="49" charset="-128"/>
                        </a:rPr>
                        <a:t>串鈴</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extLst>
                  <a:ext uri="{0D108BD9-81ED-4DB2-BD59-A6C34878D82A}">
                    <a16:rowId xmlns:a16="http://schemas.microsoft.com/office/drawing/2014/main" xmlns="" val="10002"/>
                  </a:ext>
                </a:extLst>
              </a:tr>
              <a:tr h="837822">
                <a:tc>
                  <a:txBody>
                    <a:bodyPr/>
                    <a:lstStyle/>
                    <a:p>
                      <a:pPr algn="ctr">
                        <a:spcBef>
                          <a:spcPts val="600"/>
                        </a:spcBef>
                        <a:spcAft>
                          <a:spcPts val="600"/>
                        </a:spcAft>
                      </a:pPr>
                      <a:r>
                        <a:rPr lang="zh-TW" sz="18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搜尋引擎模式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a:t>
                      </a:r>
                      <a:r>
                        <a:rPr lang="zh-TW"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褐色</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en-US" alt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a:t>
                      </a:r>
                      <a:r>
                        <a:rPr lang="zh-TW" alt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altLang="zh-TW"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zh-TW" altLang="en-US" sz="1800" kern="1400" spc="-50" dirty="0" smtClean="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 </a:t>
                      </a:r>
                      <a:r>
                        <a:rPr lang="en-US"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18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extLst>
                  <a:ext uri="{0D108BD9-81ED-4DB2-BD59-A6C34878D82A}">
                    <a16:rowId xmlns:a16="http://schemas.microsoft.com/office/drawing/2014/main" xmlns="" val="10003"/>
                  </a:ext>
                </a:extLst>
              </a:tr>
            </a:tbl>
          </a:graphicData>
        </a:graphic>
      </p:graphicFrame>
      <p:sp>
        <p:nvSpPr>
          <p:cNvPr id="5" name="投影片編號版面配置區 4"/>
          <p:cNvSpPr>
            <a:spLocks noGrp="1"/>
          </p:cNvSpPr>
          <p:nvPr>
            <p:ph type="sldNum" sz="quarter" idx="12"/>
          </p:nvPr>
        </p:nvSpPr>
        <p:spPr/>
        <p:txBody>
          <a:bodyPr/>
          <a:lstStyle/>
          <a:p>
            <a:fld id="{2848E889-6957-49E5-94FA-4C164F8D1EDE}" type="slidenum">
              <a:rPr lang="zh-TW" altLang="en-US" smtClean="0"/>
              <a:pPr/>
              <a:t>18</a:t>
            </a:fld>
            <a:endParaRPr lang="zh-TW" altLang="en-US" dirty="0"/>
          </a:p>
        </p:txBody>
      </p:sp>
    </p:spTree>
    <p:extLst>
      <p:ext uri="{BB962C8B-B14F-4D97-AF65-F5344CB8AC3E}">
        <p14:creationId xmlns:p14="http://schemas.microsoft.com/office/powerpoint/2010/main" val="3282377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zh-TW" altLang="en-US" dirty="0"/>
              <a:t>文章</a:t>
            </a:r>
            <a:r>
              <a:rPr lang="zh-TW" altLang="en-US" dirty="0" smtClean="0"/>
              <a:t>向量由標題特徵、內容特徵所組成</a:t>
            </a:r>
            <a:endParaRPr lang="en-US" altLang="zh-TW" dirty="0"/>
          </a:p>
          <a:p>
            <a:endParaRPr lang="en-US" altLang="zh-TW" dirty="0" smtClean="0"/>
          </a:p>
          <a:p>
            <a:r>
              <a:rPr lang="en-US" altLang="zh-TW" dirty="0" smtClean="0"/>
              <a:t>Word2Vec</a:t>
            </a:r>
            <a:r>
              <a:rPr lang="zh-TW" altLang="en-US" dirty="0" smtClean="0"/>
              <a:t>將特徵</a:t>
            </a:r>
            <a:r>
              <a:rPr lang="zh-TW" altLang="en-US" dirty="0"/>
              <a:t>字詞</a:t>
            </a:r>
            <a:r>
              <a:rPr lang="zh-TW" altLang="en-US" dirty="0" smtClean="0"/>
              <a:t>轉成對應的向量</a:t>
            </a:r>
            <a:endParaRPr lang="en-US" altLang="zh-TW" dirty="0" smtClean="0"/>
          </a:p>
          <a:p>
            <a:endParaRPr lang="en-US" altLang="zh-TW" dirty="0" smtClean="0"/>
          </a:p>
          <a:p>
            <a:r>
              <a:rPr lang="en-US" altLang="zh-TW" dirty="0" smtClean="0"/>
              <a:t>Word2vec</a:t>
            </a:r>
            <a:r>
              <a:rPr lang="zh-TW" altLang="en-US" dirty="0" smtClean="0"/>
              <a:t>特殊的線性關係讓向量相加具有意義</a:t>
            </a:r>
            <a:endParaRPr lang="en-US" altLang="zh-TW" dirty="0" smtClean="0"/>
          </a:p>
          <a:p>
            <a:pPr marL="457200" lvl="1" indent="0">
              <a:buNone/>
            </a:pPr>
            <a:endParaRPr lang="en-US" altLang="zh-TW" dirty="0" smtClean="0"/>
          </a:p>
          <a:p>
            <a:pPr marL="457200" lvl="1" indent="0">
              <a:buNone/>
            </a:pPr>
            <a:r>
              <a:rPr lang="en-US" altLang="zh-TW" dirty="0" smtClean="0"/>
              <a:t>vector</a:t>
            </a:r>
            <a:r>
              <a:rPr lang="en-US" altLang="zh-TW" dirty="0"/>
              <a:t>(</a:t>
            </a:r>
            <a:r>
              <a:rPr lang="zh-TW" altLang="en-US" dirty="0"/>
              <a:t>大杯</a:t>
            </a:r>
            <a:r>
              <a:rPr lang="en-US" altLang="zh-TW" dirty="0"/>
              <a:t>) + vector(</a:t>
            </a:r>
            <a:r>
              <a:rPr lang="zh-TW" altLang="en-US" dirty="0"/>
              <a:t>冰</a:t>
            </a:r>
            <a:r>
              <a:rPr lang="en-US" altLang="zh-TW" dirty="0"/>
              <a:t>) + vector(</a:t>
            </a:r>
            <a:r>
              <a:rPr lang="zh-TW" altLang="en-US" dirty="0"/>
              <a:t>奶茶</a:t>
            </a:r>
            <a:r>
              <a:rPr lang="en-US" altLang="zh-TW" dirty="0" smtClean="0"/>
              <a:t>)</a:t>
            </a:r>
            <a:r>
              <a:rPr lang="zh-TW" altLang="en-US" dirty="0" smtClean="0"/>
              <a:t> 與</a:t>
            </a:r>
            <a:endParaRPr lang="en-US" altLang="zh-TW" dirty="0" smtClean="0"/>
          </a:p>
          <a:p>
            <a:pPr marL="457200" lvl="1" indent="0">
              <a:buNone/>
            </a:pPr>
            <a:r>
              <a:rPr lang="en-US" altLang="zh-TW" dirty="0" smtClean="0"/>
              <a:t>vector</a:t>
            </a:r>
            <a:r>
              <a:rPr lang="en-US" altLang="zh-TW" dirty="0"/>
              <a:t>(</a:t>
            </a:r>
            <a:r>
              <a:rPr lang="zh-TW" altLang="en-US" dirty="0"/>
              <a:t>大冰奶</a:t>
            </a:r>
            <a:r>
              <a:rPr lang="en-US" altLang="zh-TW" dirty="0"/>
              <a:t>) </a:t>
            </a:r>
            <a:r>
              <a:rPr lang="en-US" altLang="zh-TW" dirty="0" smtClean="0"/>
              <a:t>cosine similarity</a:t>
            </a:r>
            <a:r>
              <a:rPr lang="zh-TW" altLang="en-US" dirty="0" smtClean="0"/>
              <a:t>高達</a:t>
            </a:r>
            <a:r>
              <a:rPr lang="en-US" altLang="zh-TW" dirty="0" smtClean="0"/>
              <a:t> 0.6</a:t>
            </a:r>
          </a:p>
          <a:p>
            <a:pPr marL="457200" lvl="1" indent="0">
              <a:buNone/>
            </a:pPr>
            <a:endParaRPr lang="en-US" altLang="zh-TW" dirty="0"/>
          </a:p>
          <a:p>
            <a:endParaRPr lang="en-US" altLang="zh-TW" dirty="0" smtClean="0"/>
          </a:p>
          <a:p>
            <a:endParaRPr lang="en-US" altLang="zh-TW" dirty="0" smtClean="0"/>
          </a:p>
          <a:p>
            <a:endParaRPr lang="en-US" altLang="zh-TW" dirty="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19</a:t>
            </a:fld>
            <a:endParaRPr lang="zh-TW" altLang="en-US" dirty="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Motivation</a:t>
            </a:r>
          </a:p>
          <a:p>
            <a:r>
              <a:rPr lang="en-US" altLang="zh-TW" dirty="0" smtClean="0"/>
              <a:t>Relative Works</a:t>
            </a:r>
            <a:endParaRPr lang="en-US" altLang="zh-TW" dirty="0"/>
          </a:p>
          <a:p>
            <a:r>
              <a:rPr lang="en-US" altLang="zh-TW" dirty="0" smtClean="0"/>
              <a:t>Proposed Method</a:t>
            </a:r>
          </a:p>
          <a:p>
            <a:r>
              <a:rPr lang="en-US" altLang="zh-TW" dirty="0" smtClean="0"/>
              <a:t>Experiment</a:t>
            </a:r>
          </a:p>
          <a:p>
            <a:r>
              <a:rPr lang="en-US" altLang="zh-TW" dirty="0" smtClean="0"/>
              <a:t>Conclusion</a:t>
            </a:r>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2</a:t>
            </a:fld>
            <a:endParaRPr lang="zh-TW" altLang="en-US" dirty="0"/>
          </a:p>
        </p:txBody>
      </p:sp>
    </p:spTree>
    <p:extLst>
      <p:ext uri="{BB962C8B-B14F-4D97-AF65-F5344CB8AC3E}">
        <p14:creationId xmlns:p14="http://schemas.microsoft.com/office/powerpoint/2010/main" val="128520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92500" lnSpcReduction="10000"/>
              </a:bodyPr>
              <a:lstStyle/>
              <a:p>
                <a:r>
                  <a:rPr lang="zh-TW" altLang="en-US" dirty="0" smtClean="0"/>
                  <a:t>標題向量</a:t>
                </a:r>
                <a:endParaRPr lang="en-US" altLang="zh-TW"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zh-TW" altLang="zh-TW" sz="2800" i="1">
                              <a:latin typeface="Cambria Math" charset="0"/>
                            </a:rPr>
                          </m:ctrlPr>
                        </m:sSubPr>
                        <m:e>
                          <m:acc>
                            <m:accPr>
                              <m:chr m:val="⃑"/>
                              <m:ctrlPr>
                                <a:rPr lang="zh-TW" altLang="zh-TW" sz="2800" i="1">
                                  <a:latin typeface="Cambria Math" charset="0"/>
                                </a:rPr>
                              </m:ctrlPr>
                            </m:accPr>
                            <m:e>
                              <m:r>
                                <a:rPr lang="en-US" altLang="zh-TW" sz="2800" i="1">
                                  <a:latin typeface="Cambria Math" panose="02040503050406030204" pitchFamily="18" charset="0"/>
                                </a:rPr>
                                <m:t>𝑣</m:t>
                              </m:r>
                            </m:e>
                          </m:acc>
                        </m:e>
                        <m:sub>
                          <m:r>
                            <a:rPr lang="en-US" altLang="zh-TW" sz="2800" i="1">
                              <a:latin typeface="Cambria Math" panose="02040503050406030204" pitchFamily="18" charset="0"/>
                            </a:rPr>
                            <m:t>𝑡𝑖𝑡𝑙𝑒</m:t>
                          </m:r>
                        </m:sub>
                      </m:sSub>
                      <m:r>
                        <a:rPr lang="en-US" altLang="zh-TW" sz="2800">
                          <a:latin typeface="Cambria Math" panose="02040503050406030204" pitchFamily="18" charset="0"/>
                        </a:rPr>
                        <m:t>=</m:t>
                      </m:r>
                      <m:r>
                        <m:rPr>
                          <m:sty m:val="p"/>
                        </m:rPr>
                        <a:rPr lang="en-US" altLang="zh-TW" sz="2800">
                          <a:latin typeface="Cambria Math" panose="02040503050406030204" pitchFamily="18" charset="0"/>
                        </a:rPr>
                        <m:t>Σ</m:t>
                      </m:r>
                      <m:sSub>
                        <m:sSubPr>
                          <m:ctrlPr>
                            <a:rPr lang="zh-TW" altLang="zh-TW" sz="2800" i="1">
                              <a:latin typeface="Cambria Math" charset="0"/>
                            </a:rPr>
                          </m:ctrlPr>
                        </m:sSubPr>
                        <m:e>
                          <m:acc>
                            <m:accPr>
                              <m:chr m:val="⃑"/>
                              <m:ctrlPr>
                                <a:rPr lang="zh-TW" altLang="zh-TW" sz="2800" i="1">
                                  <a:latin typeface="Cambria Math" charset="0"/>
                                </a:rPr>
                              </m:ctrlPr>
                            </m:accPr>
                            <m:e>
                              <m:r>
                                <a:rPr lang="en-US" altLang="zh-TW" sz="2800" i="1">
                                  <a:latin typeface="Cambria Math" panose="02040503050406030204" pitchFamily="18" charset="0"/>
                                </a:rPr>
                                <m:t>𝑣</m:t>
                              </m:r>
                            </m:e>
                          </m:acc>
                        </m:e>
                        <m:sub>
                          <m:r>
                            <a:rPr lang="en-US" altLang="zh-TW" sz="2800" i="1">
                              <a:latin typeface="Cambria Math" panose="02040503050406030204" pitchFamily="18" charset="0"/>
                            </a:rPr>
                            <m:t>𝑡</m:t>
                          </m:r>
                        </m:sub>
                      </m:sSub>
                    </m:oMath>
                  </m:oMathPara>
                </a14:m>
                <a:endParaRPr lang="en-US" altLang="zh-TW" dirty="0" smtClean="0"/>
              </a:p>
              <a:p>
                <a:pPr marL="457200" lvl="1" indent="0">
                  <a:buNone/>
                </a:pPr>
                <a:endParaRPr lang="en-US" altLang="zh-TW" dirty="0" smtClean="0"/>
              </a:p>
              <a:p>
                <a:pPr marL="457200" lvl="1" indent="0">
                  <a:buNone/>
                </a:pPr>
                <a:r>
                  <a:rPr lang="zh-TW" altLang="en-US" dirty="0" smtClean="0"/>
                  <a:t>其中</a:t>
                </a:r>
                <a14:m>
                  <m:oMath xmlns:m="http://schemas.openxmlformats.org/officeDocument/2006/math">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𝑡</m:t>
                        </m:r>
                      </m:sub>
                    </m:sSub>
                  </m:oMath>
                </a14:m>
                <a:r>
                  <a:rPr lang="zh-TW" altLang="zh-TW" dirty="0"/>
                  <a:t>代表標題斷詞後字詞</a:t>
                </a:r>
                <a:r>
                  <a:rPr lang="zh-TW" altLang="zh-TW" dirty="0" smtClean="0"/>
                  <a:t>向量</a:t>
                </a:r>
                <a:endParaRPr lang="en-US" altLang="zh-TW" dirty="0" smtClean="0"/>
              </a:p>
              <a:p>
                <a:pPr marL="457200" lvl="1" indent="0">
                  <a:buNone/>
                </a:pPr>
                <a:endParaRPr lang="en-US" altLang="zh-TW" dirty="0" smtClean="0"/>
              </a:p>
              <a:p>
                <a:endParaRPr lang="en-US" altLang="zh-TW" dirty="0" smtClean="0"/>
              </a:p>
              <a:p>
                <a:r>
                  <a:rPr lang="zh-TW" altLang="en-US" dirty="0" smtClean="0"/>
                  <a:t>內容向量</a:t>
                </a:r>
                <a:endParaRPr lang="en-US" altLang="zh-TW" i="1" dirty="0" smtClean="0"/>
              </a:p>
              <a:p>
                <a:pPr marL="0" indent="0">
                  <a:buNone/>
                </a:pPr>
                <a14:m>
                  <m:oMathPara xmlns:m="http://schemas.openxmlformats.org/officeDocument/2006/math">
                    <m:oMathParaPr>
                      <m:jc m:val="centerGroup"/>
                    </m:oMathParaPr>
                    <m:oMath xmlns:m="http://schemas.openxmlformats.org/officeDocument/2006/math">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𝑐𝑜𝑛𝑡𝑒𝑛𝑡</m:t>
                          </m:r>
                        </m:sub>
                      </m:sSub>
                      <m:r>
                        <a:rPr lang="en-US" altLang="zh-TW">
                          <a:latin typeface="Cambria Math" panose="02040503050406030204" pitchFamily="18" charset="0"/>
                        </a:rPr>
                        <m:t>=</m:t>
                      </m:r>
                      <m:r>
                        <m:rPr>
                          <m:sty m:val="p"/>
                        </m:rPr>
                        <a:rPr lang="en-US" altLang="zh-TW">
                          <a:latin typeface="Cambria Math" panose="02040503050406030204" pitchFamily="18" charset="0"/>
                        </a:rPr>
                        <m:t>Σ</m:t>
                      </m:r>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𝑖</m:t>
                          </m:r>
                        </m:sub>
                      </m:sSub>
                      <m:r>
                        <a:rPr lang="en-US" altLang="zh-TW">
                          <a:latin typeface="Cambria Math" panose="02040503050406030204" pitchFamily="18" charset="0"/>
                        </a:rPr>
                        <m:t>∙</m:t>
                      </m:r>
                      <m:sSub>
                        <m:sSubPr>
                          <m:ctrlPr>
                            <a:rPr lang="zh-TW" altLang="zh-TW" i="1">
                              <a:latin typeface="Cambria Math" charset="0"/>
                            </a:rPr>
                          </m:ctrlPr>
                        </m:sSubPr>
                        <m:e>
                          <m:r>
                            <m:rPr>
                              <m:sty m:val="p"/>
                            </m:rPr>
                            <a:rPr lang="en-US" altLang="zh-TW">
                              <a:latin typeface="Cambria Math" panose="02040503050406030204" pitchFamily="18" charset="0"/>
                            </a:rPr>
                            <m:t>w</m:t>
                          </m:r>
                        </m:e>
                        <m:sub>
                          <m:r>
                            <m:rPr>
                              <m:sty m:val="p"/>
                            </m:rPr>
                            <a:rPr lang="en-US" altLang="zh-TW">
                              <a:latin typeface="Cambria Math" panose="02040503050406030204" pitchFamily="18" charset="0"/>
                            </a:rPr>
                            <m:t>i</m:t>
                          </m:r>
                        </m:sub>
                      </m:sSub>
                    </m:oMath>
                  </m:oMathPara>
                </a14:m>
                <a:endParaRPr lang="en-US" altLang="zh-TW" dirty="0" smtClean="0"/>
              </a:p>
              <a:p>
                <a:pPr marL="0" indent="0">
                  <a:buNone/>
                </a:pPr>
                <a:endParaRPr lang="en-US" altLang="zh-TW" dirty="0" smtClean="0"/>
              </a:p>
              <a:p>
                <a:pPr marL="457200" lvl="1" indent="0">
                  <a:buNone/>
                </a:pPr>
                <a14:m>
                  <m:oMath xmlns:m="http://schemas.openxmlformats.org/officeDocument/2006/math">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𝑖</m:t>
                        </m:r>
                      </m:sub>
                    </m:sSub>
                  </m:oMath>
                </a14:m>
                <a:r>
                  <a:rPr lang="zh-TW" altLang="zh-TW" dirty="0"/>
                  <a:t>表示第</a:t>
                </a:r>
                <a:r>
                  <a:rPr lang="en-US" altLang="zh-TW" dirty="0" err="1"/>
                  <a:t>i</a:t>
                </a:r>
                <a:r>
                  <a:rPr lang="zh-TW" altLang="zh-TW" dirty="0"/>
                  <a:t>個關鍵字向量，</a:t>
                </a:r>
                <a14:m>
                  <m:oMath xmlns:m="http://schemas.openxmlformats.org/officeDocument/2006/math">
                    <m:sSub>
                      <m:sSubPr>
                        <m:ctrlPr>
                          <a:rPr lang="zh-TW" altLang="zh-TW" i="1">
                            <a:latin typeface="Cambria Math" charset="0"/>
                          </a:rPr>
                        </m:ctrlPr>
                      </m:sSubPr>
                      <m:e>
                        <m:r>
                          <m:rPr>
                            <m:sty m:val="p"/>
                          </m:rPr>
                          <a:rPr lang="en-US" altLang="zh-TW">
                            <a:latin typeface="Cambria Math" panose="02040503050406030204" pitchFamily="18" charset="0"/>
                          </a:rPr>
                          <m:t>w</m:t>
                        </m:r>
                      </m:e>
                      <m:sub>
                        <m:r>
                          <m:rPr>
                            <m:sty m:val="p"/>
                          </m:rPr>
                          <a:rPr lang="en-US" altLang="zh-TW">
                            <a:latin typeface="Cambria Math" panose="02040503050406030204" pitchFamily="18" charset="0"/>
                          </a:rPr>
                          <m:t>i</m:t>
                        </m:r>
                      </m:sub>
                    </m:sSub>
                  </m:oMath>
                </a14:m>
                <a:r>
                  <a:rPr lang="zh-TW" altLang="zh-TW" dirty="0"/>
                  <a:t>是對應的關鍵字權</a:t>
                </a:r>
                <a:r>
                  <a:rPr lang="zh-TW" altLang="zh-TW" dirty="0" smtClean="0"/>
                  <a:t>重</a:t>
                </a:r>
                <a:endParaRPr lang="en-US" altLang="zh-TW" dirty="0" smtClean="0"/>
              </a:p>
              <a:p>
                <a:pPr marL="457200" lvl="1" indent="0">
                  <a:buNone/>
                </a:pPr>
                <a:r>
                  <a:rPr lang="zh-TW" altLang="en-US" dirty="0" smtClean="0"/>
                  <a:t>關鍵字</a:t>
                </a:r>
                <a:r>
                  <a:rPr lang="zh-TW" altLang="zh-TW" dirty="0" smtClean="0"/>
                  <a:t>權</a:t>
                </a:r>
                <a:r>
                  <a:rPr lang="zh-TW" altLang="zh-TW" dirty="0"/>
                  <a:t>重由使用</a:t>
                </a:r>
                <a:r>
                  <a:rPr lang="en-US" altLang="zh-TW" dirty="0"/>
                  <a:t>tf-idf</a:t>
                </a:r>
                <a:r>
                  <a:rPr lang="zh-TW" altLang="zh-TW" dirty="0"/>
                  <a:t>關鍵字擷取方法所得的分數正規化後而</a:t>
                </a:r>
                <a:r>
                  <a:rPr lang="zh-TW" altLang="zh-TW" dirty="0" smtClean="0"/>
                  <a:t>來</a:t>
                </a:r>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928" t="-308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848E889-6957-49E5-94FA-4C164F8D1EDE}" type="slidenum">
              <a:rPr lang="zh-TW" altLang="en-US" smtClean="0"/>
              <a:t>20</a:t>
            </a:fld>
            <a:endParaRPr lang="zh-TW" altLang="en-US" dirty="0"/>
          </a:p>
        </p:txBody>
      </p:sp>
    </p:spTree>
    <p:extLst>
      <p:ext uri="{BB962C8B-B14F-4D97-AF65-F5344CB8AC3E}">
        <p14:creationId xmlns:p14="http://schemas.microsoft.com/office/powerpoint/2010/main" val="988576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zh-TW" altLang="en-US" dirty="0" smtClean="0"/>
                  <a:t>文</a:t>
                </a:r>
                <a:r>
                  <a:rPr lang="zh-TW" altLang="en-US" dirty="0"/>
                  <a:t>章</a:t>
                </a:r>
                <a:r>
                  <a:rPr lang="zh-TW" altLang="en-US" dirty="0" smtClean="0"/>
                  <a:t>向量</a:t>
                </a:r>
                <a:endParaRPr lang="en-US" altLang="zh-TW" dirty="0" smtClean="0"/>
              </a:p>
              <a:p>
                <a:pPr marL="0" indent="0">
                  <a:buNone/>
                </a:pPr>
                <a14:m>
                  <m:oMathPara xmlns:m="http://schemas.openxmlformats.org/officeDocument/2006/math">
                    <m:oMathParaPr>
                      <m:jc m:val="centerGroup"/>
                    </m:oMathParaPr>
                    <m:oMath xmlns:m="http://schemas.openxmlformats.org/officeDocument/2006/math">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𝑑𝑜𝑐𝑢𝑚𝑒𝑛𝑡</m:t>
                          </m:r>
                        </m:sub>
                      </m:sSub>
                      <m:r>
                        <a:rPr lang="en-US" altLang="zh-TW">
                          <a:latin typeface="Cambria Math" panose="02040503050406030204" pitchFamily="18" charset="0"/>
                        </a:rPr>
                        <m:t>=</m:t>
                      </m:r>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𝑡𝑖𝑡𝑙𝑒</m:t>
                          </m:r>
                        </m:sub>
                      </m:sSub>
                      <m:r>
                        <a:rPr lang="en-US" altLang="zh-TW">
                          <a:latin typeface="Cambria Math" panose="02040503050406030204" pitchFamily="18" charset="0"/>
                        </a:rPr>
                        <m:t>∙</m:t>
                      </m:r>
                      <m:sSub>
                        <m:sSubPr>
                          <m:ctrlPr>
                            <a:rPr lang="zh-TW" altLang="zh-TW" i="1">
                              <a:latin typeface="Cambria Math" charset="0"/>
                            </a:rPr>
                          </m:ctrlPr>
                        </m:sSubPr>
                        <m:e>
                          <m:r>
                            <m:rPr>
                              <m:sty m:val="p"/>
                            </m:rPr>
                            <a:rPr lang="en-US" altLang="zh-TW">
                              <a:latin typeface="Cambria Math" panose="02040503050406030204" pitchFamily="18" charset="0"/>
                            </a:rPr>
                            <m:t>w</m:t>
                          </m:r>
                        </m:e>
                        <m:sub>
                          <m:r>
                            <a:rPr lang="en-US" altLang="zh-TW" i="1">
                              <a:latin typeface="Cambria Math" panose="02040503050406030204" pitchFamily="18" charset="0"/>
                            </a:rPr>
                            <m:t>𝑡</m:t>
                          </m:r>
                        </m:sub>
                      </m:sSub>
                      <m:r>
                        <a:rPr lang="en-US" altLang="zh-TW" i="1">
                          <a:latin typeface="Cambria Math" panose="02040503050406030204" pitchFamily="18" charset="0"/>
                        </a:rPr>
                        <m:t>+</m:t>
                      </m:r>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𝑐𝑜𝑛𝑡𝑒𝑛𝑡</m:t>
                          </m:r>
                        </m:sub>
                      </m:sSub>
                      <m:r>
                        <a:rPr lang="en-US" altLang="zh-TW">
                          <a:latin typeface="Cambria Math" panose="02040503050406030204" pitchFamily="18" charset="0"/>
                        </a:rPr>
                        <m:t>∙(1</m:t>
                      </m:r>
                      <m:r>
                        <a:rPr lang="en-US" altLang="zh-TW" i="1">
                          <a:latin typeface="Cambria Math" panose="02040503050406030204" pitchFamily="18" charset="0"/>
                        </a:rPr>
                        <m:t>−</m:t>
                      </m:r>
                      <m:sSub>
                        <m:sSubPr>
                          <m:ctrlPr>
                            <a:rPr lang="zh-TW" altLang="zh-TW" i="1">
                              <a:latin typeface="Cambria Math" charset="0"/>
                            </a:rPr>
                          </m:ctrlPr>
                        </m:sSubPr>
                        <m:e>
                          <m:r>
                            <m:rPr>
                              <m:sty m:val="p"/>
                            </m:rPr>
                            <a:rPr lang="en-US" altLang="zh-TW">
                              <a:latin typeface="Cambria Math" panose="02040503050406030204" pitchFamily="18" charset="0"/>
                            </a:rPr>
                            <m:t>w</m:t>
                          </m:r>
                        </m:e>
                        <m:sub>
                          <m:r>
                            <a:rPr lang="en-US" altLang="zh-TW" i="1">
                              <a:latin typeface="Cambria Math" panose="02040503050406030204" pitchFamily="18" charset="0"/>
                            </a:rPr>
                            <m:t>𝑡</m:t>
                          </m:r>
                        </m:sub>
                      </m:sSub>
                      <m:r>
                        <a:rPr lang="en-US" altLang="zh-TW" i="1">
                          <a:latin typeface="Cambria Math" panose="02040503050406030204" pitchFamily="18" charset="0"/>
                        </a:rPr>
                        <m:t>)</m:t>
                      </m:r>
                    </m:oMath>
                  </m:oMathPara>
                </a14:m>
                <a:endParaRPr lang="en-US" altLang="zh-TW" dirty="0" smtClean="0"/>
              </a:p>
              <a:p>
                <a:pPr marL="0" indent="0">
                  <a:buNone/>
                </a:pPr>
                <a:endParaRPr lang="en-US" altLang="zh-TW" dirty="0"/>
              </a:p>
              <a:p>
                <a:pPr marL="457200" lvl="1" indent="0">
                  <a:buNone/>
                </a:pPr>
                <a:endParaRPr lang="en-US" altLang="zh-TW" i="1" dirty="0" smtClean="0">
                  <a:latin typeface="Cambria Math" panose="02040503050406030204" pitchFamily="18" charset="0"/>
                </a:endParaRPr>
              </a:p>
              <a:p>
                <a:pPr marL="457200" lvl="1" indent="0">
                  <a:buNone/>
                </a:pPr>
                <a:endParaRPr lang="en-US" altLang="zh-TW" i="1" dirty="0">
                  <a:latin typeface="Cambria Math" panose="02040503050406030204" pitchFamily="18" charset="0"/>
                </a:endParaRPr>
              </a:p>
              <a:p>
                <a:pPr marL="457200" lvl="1" indent="0">
                  <a:buNone/>
                </a:pPr>
                <a14:m>
                  <m:oMath xmlns:m="http://schemas.openxmlformats.org/officeDocument/2006/math">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𝑡𝑖𝑡𝑙𝑒</m:t>
                        </m:r>
                      </m:sub>
                    </m:sSub>
                  </m:oMath>
                </a14:m>
                <a:r>
                  <a:rPr lang="zh-TW" altLang="zh-TW" dirty="0"/>
                  <a:t>為文章標題向量，</a:t>
                </a:r>
                <a14:m>
                  <m:oMath xmlns:m="http://schemas.openxmlformats.org/officeDocument/2006/math">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𝑐𝑜𝑛𝑡𝑒𝑛𝑡</m:t>
                        </m:r>
                      </m:sub>
                    </m:sSub>
                  </m:oMath>
                </a14:m>
                <a:r>
                  <a:rPr lang="zh-TW" altLang="zh-TW" dirty="0"/>
                  <a:t>為文章內容</a:t>
                </a:r>
                <a:r>
                  <a:rPr lang="zh-TW" altLang="zh-TW" dirty="0" smtClean="0"/>
                  <a:t>向量</a:t>
                </a:r>
                <a:endParaRPr lang="en-US" altLang="zh-TW" i="1" dirty="0" smtClean="0">
                  <a:latin typeface="Cambria Math" panose="02040503050406030204" pitchFamily="18" charset="0"/>
                </a:endParaRPr>
              </a:p>
              <a:p>
                <a:pPr marL="457200" lvl="1" indent="0">
                  <a:buNone/>
                </a:pPr>
                <a14:m>
                  <m:oMath xmlns:m="http://schemas.openxmlformats.org/officeDocument/2006/math">
                    <m:sSub>
                      <m:sSubPr>
                        <m:ctrlPr>
                          <a:rPr lang="zh-TW" altLang="zh-TW" i="1">
                            <a:latin typeface="Cambria Math" charset="0"/>
                          </a:rPr>
                        </m:ctrlPr>
                      </m:sSubPr>
                      <m:e>
                        <m:r>
                          <m:rPr>
                            <m:sty m:val="p"/>
                          </m:rPr>
                          <a:rPr lang="en-US" altLang="zh-TW">
                            <a:latin typeface="Cambria Math" panose="02040503050406030204" pitchFamily="18" charset="0"/>
                          </a:rPr>
                          <m:t>w</m:t>
                        </m:r>
                      </m:e>
                      <m:sub>
                        <m:r>
                          <a:rPr lang="en-US" altLang="zh-TW" i="1">
                            <a:latin typeface="Cambria Math" panose="02040503050406030204" pitchFamily="18" charset="0"/>
                          </a:rPr>
                          <m:t>𝑡</m:t>
                        </m:r>
                      </m:sub>
                    </m:sSub>
                  </m:oMath>
                </a14:m>
                <a:r>
                  <a:rPr lang="zh-TW" altLang="zh-TW" dirty="0"/>
                  <a:t>則是標題向量權重，介於</a:t>
                </a:r>
                <a:r>
                  <a:rPr lang="en-US" altLang="zh-TW" dirty="0"/>
                  <a:t>0</a:t>
                </a:r>
                <a:r>
                  <a:rPr lang="zh-TW" altLang="zh-TW" dirty="0"/>
                  <a:t>到</a:t>
                </a:r>
                <a:r>
                  <a:rPr lang="en-US" altLang="zh-TW" dirty="0"/>
                  <a:t>1</a:t>
                </a:r>
                <a:r>
                  <a:rPr lang="zh-TW" altLang="zh-TW" dirty="0"/>
                  <a:t>之間</a:t>
                </a:r>
                <a:r>
                  <a:rPr lang="zh-TW" altLang="zh-TW" dirty="0" smtClean="0"/>
                  <a:t>。</a:t>
                </a:r>
                <a:endParaRPr lang="en-US" altLang="zh-TW" dirty="0" smtClean="0"/>
              </a:p>
              <a:p>
                <a:pPr marL="457200" lvl="1" indent="0">
                  <a:buNone/>
                </a:pPr>
                <a:r>
                  <a:rPr lang="zh-TW" altLang="zh-TW" dirty="0"/>
                  <a:t>標題向量權重取決於資料集文章標題的</a:t>
                </a:r>
                <a:r>
                  <a:rPr lang="en-US" altLang="zh-TW" dirty="0"/>
                  <a:t>”</a:t>
                </a:r>
                <a:r>
                  <a:rPr lang="zh-TW" altLang="zh-TW" dirty="0"/>
                  <a:t>品質</a:t>
                </a:r>
                <a:r>
                  <a:rPr lang="en-US" altLang="zh-TW" dirty="0" smtClean="0"/>
                  <a:t>”	</a:t>
                </a:r>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043" t="-252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848E889-6957-49E5-94FA-4C164F8D1EDE}" type="slidenum">
              <a:rPr lang="zh-TW" altLang="en-US" smtClean="0"/>
              <a:t>21</a:t>
            </a:fld>
            <a:endParaRPr lang="zh-TW" altLang="en-US" dirty="0"/>
          </a:p>
        </p:txBody>
      </p:sp>
    </p:spTree>
    <p:extLst>
      <p:ext uri="{BB962C8B-B14F-4D97-AF65-F5344CB8AC3E}">
        <p14:creationId xmlns:p14="http://schemas.microsoft.com/office/powerpoint/2010/main" val="2566291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Quality of Title</a:t>
            </a:r>
            <a:endParaRPr lang="zh-TW" altLang="en-US" dirty="0"/>
          </a:p>
        </p:txBody>
      </p:sp>
      <p:graphicFrame>
        <p:nvGraphicFramePr>
          <p:cNvPr id="8" name="內容版面配置區 7"/>
          <p:cNvGraphicFramePr>
            <a:graphicFrameLocks noGrp="1"/>
          </p:cNvGraphicFramePr>
          <p:nvPr>
            <p:ph idx="1"/>
            <p:extLst>
              <p:ext uri="{D42A27DB-BD31-4B8C-83A1-F6EECF244321}">
                <p14:modId xmlns:p14="http://schemas.microsoft.com/office/powerpoint/2010/main" val="3211658927"/>
              </p:ext>
            </p:extLst>
          </p:nvPr>
        </p:nvGraphicFramePr>
        <p:xfrm>
          <a:off x="838200" y="1825622"/>
          <a:ext cx="10515600" cy="366077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1220259">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標題品質良好</a:t>
                      </a:r>
                    </a:p>
                  </a:txBody>
                  <a:tcPr marL="68580" marR="68580" marT="0" marB="0" anchor="ctr"/>
                </a:tc>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標題品質欠佳</a:t>
                      </a:r>
                    </a:p>
                  </a:txBody>
                  <a:tcPr marL="68580" marR="68580" marT="0" marB="0" anchor="ctr"/>
                </a:tc>
                <a:extLst>
                  <a:ext uri="{0D108BD9-81ED-4DB2-BD59-A6C34878D82A}">
                    <a16:rowId xmlns:a16="http://schemas.microsoft.com/office/drawing/2014/main" xmlns="" val="10000"/>
                  </a:ext>
                </a:extLst>
              </a:tr>
              <a:tr h="1220259">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馬路比台灣爛的國家很多嗎</a:t>
                      </a:r>
                    </a:p>
                  </a:txBody>
                  <a:tcPr marL="68580" marR="68580"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a:t>
                      </a: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ＦＢ</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黑人 陳建州</a:t>
                      </a:r>
                    </a:p>
                  </a:txBody>
                  <a:tcPr marL="68580" marR="68580" marT="0" marB="0" anchor="ctr"/>
                </a:tc>
                <a:extLst>
                  <a:ext uri="{0D108BD9-81ED-4DB2-BD59-A6C34878D82A}">
                    <a16:rowId xmlns:a16="http://schemas.microsoft.com/office/drawing/2014/main" xmlns="" val="10001"/>
                  </a:ext>
                </a:extLst>
              </a:tr>
              <a:tr h="1220259">
                <a:tc>
                  <a:txBody>
                    <a:bodyPr/>
                    <a:lstStyle/>
                    <a:p>
                      <a:pPr algn="ctr">
                        <a:spcBef>
                          <a:spcPts val="600"/>
                        </a:spcBef>
                        <a:spcAft>
                          <a:spcPts val="600"/>
                        </a:spcAft>
                      </a:pP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OECD</a:t>
                      </a: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公布全球</a:t>
                      </a: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38</a:t>
                      </a: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國工時 </a:t>
                      </a:r>
                    </a:p>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台灣高於平均近</a:t>
                      </a: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400</a:t>
                      </a:r>
                      <a:endPar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正晶限時批</a:t>
                      </a: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a:t>
                      </a: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限時批政經</a:t>
                      </a:r>
                    </a:p>
                  </a:txBody>
                  <a:tcPr marL="68580" marR="68580" marT="0" marB="0" anchor="ctr"/>
                </a:tc>
                <a:extLst>
                  <a:ext uri="{0D108BD9-81ED-4DB2-BD59-A6C34878D82A}">
                    <a16:rowId xmlns:a16="http://schemas.microsoft.com/office/drawing/2014/main" xmlns="" val="10002"/>
                  </a:ext>
                </a:extLst>
              </a:tr>
            </a:tbl>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22</a:t>
            </a:fld>
            <a:endParaRPr lang="zh-TW" altLang="en-US" dirty="0"/>
          </a:p>
        </p:txBody>
      </p:sp>
    </p:spTree>
    <p:extLst>
      <p:ext uri="{BB962C8B-B14F-4D97-AF65-F5344CB8AC3E}">
        <p14:creationId xmlns:p14="http://schemas.microsoft.com/office/powerpoint/2010/main" val="920178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主題具有階層關係，階層越高的抽象程度越高，涵蓋的範圍廣，很適合用</a:t>
            </a:r>
            <a:r>
              <a:rPr lang="en-US" altLang="zh-TW" dirty="0" smtClean="0"/>
              <a:t>Hierarchical Clustering</a:t>
            </a:r>
          </a:p>
          <a:p>
            <a:endParaRPr lang="en-US" altLang="zh-TW" dirty="0"/>
          </a:p>
          <a:p>
            <a:r>
              <a:rPr lang="zh-TW" altLang="en-US" dirty="0" smtClean="0"/>
              <a:t>傳統的分群方法如</a:t>
            </a:r>
            <a:r>
              <a:rPr lang="en-US" altLang="zh-TW" dirty="0" smtClean="0"/>
              <a:t>K-Means</a:t>
            </a:r>
            <a:r>
              <a:rPr lang="zh-TW" altLang="en-US" dirty="0" smtClean="0"/>
              <a:t>或</a:t>
            </a:r>
            <a:r>
              <a:rPr lang="en-US" altLang="zh-TW" dirty="0"/>
              <a:t>Hierarchical </a:t>
            </a:r>
            <a:r>
              <a:rPr lang="en-US" altLang="zh-TW" dirty="0" smtClean="0"/>
              <a:t>Clustering</a:t>
            </a:r>
            <a:r>
              <a:rPr lang="zh-TW" altLang="en-US" dirty="0" smtClean="0"/>
              <a:t>都需要事先決定群的數量，但是我們很</a:t>
            </a:r>
            <a:r>
              <a:rPr lang="zh-TW" altLang="en-US" dirty="0"/>
              <a:t>難</a:t>
            </a:r>
            <a:r>
              <a:rPr lang="zh-TW" altLang="en-US" dirty="0" smtClean="0"/>
              <a:t>事先預測主題的個數</a:t>
            </a:r>
            <a:endParaRPr lang="en-US" altLang="zh-TW" dirty="0" smtClean="0"/>
          </a:p>
          <a:p>
            <a:endParaRPr lang="en-US" altLang="zh-TW" dirty="0" smtClean="0"/>
          </a:p>
          <a:p>
            <a:r>
              <a:rPr lang="zh-TW" altLang="en-US" dirty="0" smtClean="0"/>
              <a:t>不過我們可以決定分群後的主題抽象程度</a:t>
            </a:r>
            <a:r>
              <a:rPr lang="en-US" altLang="zh-TW" dirty="0" smtClean="0"/>
              <a:t>(</a:t>
            </a:r>
            <a:r>
              <a:rPr lang="zh-TW" altLang="en-US" dirty="0" smtClean="0"/>
              <a:t>主題之間彼此的相似度</a:t>
            </a:r>
            <a:r>
              <a:rPr lang="en-US" altLang="zh-TW" dirty="0" smtClean="0"/>
              <a:t>)</a:t>
            </a:r>
          </a:p>
          <a:p>
            <a:endParaRPr lang="en-US" altLang="zh-TW" dirty="0"/>
          </a:p>
          <a:p>
            <a:endParaRPr lang="en-US" altLang="zh-TW" dirty="0" smtClean="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23</a:t>
            </a:fld>
            <a:endParaRPr lang="zh-TW" altLang="en-US" dirty="0"/>
          </a:p>
        </p:txBody>
      </p:sp>
    </p:spTree>
    <p:extLst>
      <p:ext uri="{BB962C8B-B14F-4D97-AF65-F5344CB8AC3E}">
        <p14:creationId xmlns:p14="http://schemas.microsoft.com/office/powerpoint/2010/main" val="45035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Hierarchical Agglomerative Clustering</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zh-TW" altLang="en-US" dirty="0" smtClean="0"/>
              <a:t>將文章視為一個主題</a:t>
            </a:r>
            <a:endParaRPr lang="en-US" altLang="zh-TW" dirty="0" smtClean="0"/>
          </a:p>
          <a:p>
            <a:pPr marL="514350" indent="-514350">
              <a:buFont typeface="+mj-lt"/>
              <a:buAutoNum type="arabicPeriod"/>
            </a:pPr>
            <a:r>
              <a:rPr lang="zh-TW" altLang="en-US" dirty="0" smtClean="0"/>
              <a:t>從所有主題中，找出最相似的兩個主題</a:t>
            </a:r>
            <a:endParaRPr lang="en-US" altLang="zh-TW" dirty="0" smtClean="0"/>
          </a:p>
          <a:p>
            <a:pPr marL="514350" indent="-514350">
              <a:buFont typeface="+mj-lt"/>
              <a:buAutoNum type="arabicPeriod"/>
            </a:pPr>
            <a:r>
              <a:rPr lang="zh-TW" altLang="en-US" dirty="0" smtClean="0"/>
              <a:t>將兩個主題合併</a:t>
            </a:r>
            <a:endParaRPr lang="en-US" altLang="zh-TW" dirty="0" smtClean="0"/>
          </a:p>
          <a:p>
            <a:pPr marL="514350" indent="-514350">
              <a:buFont typeface="+mj-lt"/>
              <a:buAutoNum type="arabicPeriod"/>
            </a:pPr>
            <a:r>
              <a:rPr lang="zh-TW" altLang="en-US" dirty="0" smtClean="0"/>
              <a:t>重複</a:t>
            </a:r>
            <a:r>
              <a:rPr lang="en-US" altLang="zh-TW" dirty="0" smtClean="0"/>
              <a:t>2.3</a:t>
            </a:r>
            <a:r>
              <a:rPr lang="zh-TW" altLang="en-US" dirty="0" smtClean="0"/>
              <a:t>直到最相似兩個主題的相似度低於預先設置好的門檻值</a:t>
            </a:r>
            <a:endParaRPr lang="en-US" altLang="zh-TW" dirty="0" smtClean="0"/>
          </a:p>
          <a:p>
            <a:endParaRPr lang="en-US" altLang="zh-TW" dirty="0" smtClean="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24</a:t>
            </a:fld>
            <a:endParaRPr lang="zh-TW" altLang="en-US" dirty="0"/>
          </a:p>
        </p:txBody>
      </p:sp>
    </p:spTree>
    <p:extLst>
      <p:ext uri="{BB962C8B-B14F-4D97-AF65-F5344CB8AC3E}">
        <p14:creationId xmlns:p14="http://schemas.microsoft.com/office/powerpoint/2010/main" val="2638407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Hierarchical Agglomerative Clustering</a:t>
            </a:r>
            <a:endParaRPr lang="zh-TW" altLang="en-US" dirty="0"/>
          </a:p>
        </p:txBody>
      </p:sp>
      <p:grpSp>
        <p:nvGrpSpPr>
          <p:cNvPr id="20" name="群組 19"/>
          <p:cNvGrpSpPr/>
          <p:nvPr/>
        </p:nvGrpSpPr>
        <p:grpSpPr>
          <a:xfrm>
            <a:off x="2321171" y="2177036"/>
            <a:ext cx="7373802" cy="3723527"/>
            <a:chOff x="838200" y="2177036"/>
            <a:chExt cx="10376082" cy="3723527"/>
          </a:xfrm>
        </p:grpSpPr>
        <p:grpSp>
          <p:nvGrpSpPr>
            <p:cNvPr id="101" name="群組 100"/>
            <p:cNvGrpSpPr/>
            <p:nvPr/>
          </p:nvGrpSpPr>
          <p:grpSpPr>
            <a:xfrm>
              <a:off x="3702152" y="2177036"/>
              <a:ext cx="5882630" cy="1048171"/>
              <a:chOff x="2039815" y="3171310"/>
              <a:chExt cx="1036319" cy="589110"/>
            </a:xfrm>
          </p:grpSpPr>
          <p:sp>
            <p:nvSpPr>
              <p:cNvPr id="102" name="矩形 101"/>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3" name="矩形 102"/>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8" name="群組 97"/>
            <p:cNvGrpSpPr/>
            <p:nvPr/>
          </p:nvGrpSpPr>
          <p:grpSpPr>
            <a:xfrm>
              <a:off x="2683423" y="3065402"/>
              <a:ext cx="2366879" cy="1309181"/>
              <a:chOff x="2039815" y="3171310"/>
              <a:chExt cx="1036319" cy="589110"/>
            </a:xfrm>
          </p:grpSpPr>
          <p:sp>
            <p:nvSpPr>
              <p:cNvPr id="99" name="矩形 98"/>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0" name="矩形 99"/>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5" name="群組 94"/>
            <p:cNvGrpSpPr/>
            <p:nvPr/>
          </p:nvGrpSpPr>
          <p:grpSpPr>
            <a:xfrm>
              <a:off x="8064126" y="3065402"/>
              <a:ext cx="2539384" cy="1956763"/>
              <a:chOff x="2039815" y="3171310"/>
              <a:chExt cx="1036319" cy="589110"/>
            </a:xfrm>
          </p:grpSpPr>
          <p:sp>
            <p:nvSpPr>
              <p:cNvPr id="96" name="矩形 95"/>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7" name="矩形 96"/>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2" name="群組 91"/>
            <p:cNvGrpSpPr/>
            <p:nvPr/>
          </p:nvGrpSpPr>
          <p:grpSpPr>
            <a:xfrm>
              <a:off x="7357052" y="3806020"/>
              <a:ext cx="1998952" cy="1790130"/>
              <a:chOff x="2039815" y="3171310"/>
              <a:chExt cx="1036319" cy="589110"/>
            </a:xfrm>
          </p:grpSpPr>
          <p:sp>
            <p:nvSpPr>
              <p:cNvPr id="93" name="矩形 92"/>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4" name="矩形 93"/>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9" name="群組 88"/>
            <p:cNvGrpSpPr/>
            <p:nvPr/>
          </p:nvGrpSpPr>
          <p:grpSpPr>
            <a:xfrm>
              <a:off x="6819552" y="4313244"/>
              <a:ext cx="1288012" cy="1225492"/>
              <a:chOff x="2039815" y="3171310"/>
              <a:chExt cx="1036319" cy="589110"/>
            </a:xfrm>
          </p:grpSpPr>
          <p:sp>
            <p:nvSpPr>
              <p:cNvPr id="90" name="矩形 89"/>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1" name="矩形 90"/>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3" name="群組 82"/>
            <p:cNvGrpSpPr/>
            <p:nvPr/>
          </p:nvGrpSpPr>
          <p:grpSpPr>
            <a:xfrm>
              <a:off x="1990584" y="3806020"/>
              <a:ext cx="1593806" cy="1694444"/>
              <a:chOff x="2039815" y="3171310"/>
              <a:chExt cx="1036319" cy="589110"/>
            </a:xfrm>
          </p:grpSpPr>
          <p:sp>
            <p:nvSpPr>
              <p:cNvPr id="84" name="矩形 83"/>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5" name="矩形 84"/>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0" name="群組 79"/>
            <p:cNvGrpSpPr/>
            <p:nvPr/>
          </p:nvGrpSpPr>
          <p:grpSpPr>
            <a:xfrm>
              <a:off x="1419730" y="4313244"/>
              <a:ext cx="1414149" cy="1196220"/>
              <a:chOff x="2039815" y="3171310"/>
              <a:chExt cx="1036319" cy="589110"/>
            </a:xfrm>
          </p:grpSpPr>
          <p:sp>
            <p:nvSpPr>
              <p:cNvPr id="81" name="矩形 80"/>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2" name="矩形 81"/>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矩形 7"/>
            <p:cNvSpPr/>
            <p:nvPr/>
          </p:nvSpPr>
          <p:spPr>
            <a:xfrm>
              <a:off x="2465362" y="5458262"/>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矩形 8"/>
            <p:cNvSpPr/>
            <p:nvPr/>
          </p:nvSpPr>
          <p:spPr>
            <a:xfrm>
              <a:off x="3278943" y="5458261"/>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nvGrpSpPr>
            <p:cNvPr id="68" name="群組 67"/>
            <p:cNvGrpSpPr/>
            <p:nvPr/>
          </p:nvGrpSpPr>
          <p:grpSpPr>
            <a:xfrm>
              <a:off x="1090836" y="4911354"/>
              <a:ext cx="892709" cy="589110"/>
              <a:chOff x="2039815" y="3171310"/>
              <a:chExt cx="1036319" cy="589110"/>
            </a:xfrm>
          </p:grpSpPr>
          <p:sp>
            <p:nvSpPr>
              <p:cNvPr id="69" name="矩形 68"/>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0" name="矩形 69"/>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1" name="群組 70"/>
            <p:cNvGrpSpPr/>
            <p:nvPr/>
          </p:nvGrpSpPr>
          <p:grpSpPr>
            <a:xfrm>
              <a:off x="10021768" y="4911354"/>
              <a:ext cx="892709" cy="589110"/>
              <a:chOff x="2039815" y="3171310"/>
              <a:chExt cx="1036319" cy="589110"/>
            </a:xfrm>
          </p:grpSpPr>
          <p:sp>
            <p:nvSpPr>
              <p:cNvPr id="72" name="矩形 71"/>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3" name="矩形 72"/>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4" name="群組 73"/>
            <p:cNvGrpSpPr/>
            <p:nvPr/>
          </p:nvGrpSpPr>
          <p:grpSpPr>
            <a:xfrm>
              <a:off x="7603171" y="4911354"/>
              <a:ext cx="892709" cy="589110"/>
              <a:chOff x="2039815" y="3171310"/>
              <a:chExt cx="1036319" cy="589110"/>
            </a:xfrm>
          </p:grpSpPr>
          <p:sp>
            <p:nvSpPr>
              <p:cNvPr id="75" name="矩形 74"/>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6" name="矩形 75"/>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6" name="群組 85"/>
            <p:cNvGrpSpPr/>
            <p:nvPr/>
          </p:nvGrpSpPr>
          <p:grpSpPr>
            <a:xfrm>
              <a:off x="4356925" y="4313244"/>
              <a:ext cx="1299691" cy="1187220"/>
              <a:chOff x="2039815" y="3171310"/>
              <a:chExt cx="1036319" cy="589110"/>
            </a:xfrm>
          </p:grpSpPr>
          <p:sp>
            <p:nvSpPr>
              <p:cNvPr id="87" name="矩形 86"/>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8" name="矩形 87"/>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7" name="群組 76"/>
            <p:cNvGrpSpPr/>
            <p:nvPr/>
          </p:nvGrpSpPr>
          <p:grpSpPr>
            <a:xfrm>
              <a:off x="5151465" y="4911354"/>
              <a:ext cx="892709" cy="589110"/>
              <a:chOff x="2039815" y="3171310"/>
              <a:chExt cx="1036319" cy="589110"/>
            </a:xfrm>
          </p:grpSpPr>
          <p:sp>
            <p:nvSpPr>
              <p:cNvPr id="78" name="矩形 77"/>
              <p:cNvSpPr/>
              <p:nvPr/>
            </p:nvSpPr>
            <p:spPr>
              <a:xfrm>
                <a:off x="2039815" y="3171310"/>
                <a:ext cx="1036319"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9" name="矩形 78"/>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矩形 17"/>
            <p:cNvSpPr/>
            <p:nvPr/>
          </p:nvSpPr>
          <p:spPr>
            <a:xfrm>
              <a:off x="10603511" y="5458260"/>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7" name="矩形 16"/>
            <p:cNvSpPr/>
            <p:nvPr/>
          </p:nvSpPr>
          <p:spPr>
            <a:xfrm>
              <a:off x="9787592" y="5458261"/>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 name="矩形 15"/>
            <p:cNvSpPr/>
            <p:nvPr/>
          </p:nvSpPr>
          <p:spPr>
            <a:xfrm>
              <a:off x="8974010" y="5458262"/>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矩形 14"/>
            <p:cNvSpPr/>
            <p:nvPr/>
          </p:nvSpPr>
          <p:spPr>
            <a:xfrm>
              <a:off x="8160429" y="5458263"/>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矩形 13"/>
            <p:cNvSpPr/>
            <p:nvPr/>
          </p:nvSpPr>
          <p:spPr>
            <a:xfrm>
              <a:off x="7346847" y="5458264"/>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3" name="矩形 12"/>
            <p:cNvSpPr/>
            <p:nvPr/>
          </p:nvSpPr>
          <p:spPr>
            <a:xfrm>
              <a:off x="6533267" y="5458261"/>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 name="矩形 9"/>
            <p:cNvSpPr/>
            <p:nvPr/>
          </p:nvSpPr>
          <p:spPr>
            <a:xfrm>
              <a:off x="4092524" y="5458264"/>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 name="矩形 10"/>
            <p:cNvSpPr/>
            <p:nvPr/>
          </p:nvSpPr>
          <p:spPr>
            <a:xfrm>
              <a:off x="4906105" y="5458263"/>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矩形 11"/>
            <p:cNvSpPr/>
            <p:nvPr/>
          </p:nvSpPr>
          <p:spPr>
            <a:xfrm>
              <a:off x="5719687" y="5458262"/>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 name="矩形 6"/>
            <p:cNvSpPr/>
            <p:nvPr/>
          </p:nvSpPr>
          <p:spPr>
            <a:xfrm>
              <a:off x="1651780" y="5458263"/>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 name="矩形 3"/>
            <p:cNvSpPr/>
            <p:nvPr/>
          </p:nvSpPr>
          <p:spPr>
            <a:xfrm>
              <a:off x="838200" y="5458264"/>
              <a:ext cx="610771" cy="44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cxnSp>
        <p:nvCxnSpPr>
          <p:cNvPr id="24" name="直線單箭頭接點 23"/>
          <p:cNvCxnSpPr/>
          <p:nvPr/>
        </p:nvCxnSpPr>
        <p:spPr>
          <a:xfrm flipH="1" flipV="1">
            <a:off x="1434905" y="2177036"/>
            <a:ext cx="16684" cy="3765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字方塊 24"/>
          <p:cNvSpPr txBox="1"/>
          <p:nvPr/>
        </p:nvSpPr>
        <p:spPr>
          <a:xfrm>
            <a:off x="873415" y="3121958"/>
            <a:ext cx="461665" cy="1900207"/>
          </a:xfrm>
          <a:prstGeom prst="rect">
            <a:avLst/>
          </a:prstGeom>
          <a:noFill/>
        </p:spPr>
        <p:txBody>
          <a:bodyPr vert="vert270" wrap="square" rtlCol="0">
            <a:spAutoFit/>
          </a:bodyPr>
          <a:lstStyle/>
          <a:p>
            <a:r>
              <a:rPr lang="zh-TW" altLang="en-US" dirty="0" smtClean="0"/>
              <a:t>抽象程度</a:t>
            </a:r>
            <a:r>
              <a:rPr lang="en-US" altLang="zh-TW" dirty="0" smtClean="0"/>
              <a:t>(</a:t>
            </a:r>
            <a:r>
              <a:rPr lang="zh-TW" altLang="en-US" dirty="0" smtClean="0"/>
              <a:t>門檻值</a:t>
            </a:r>
            <a:r>
              <a:rPr lang="en-US" altLang="zh-TW" dirty="0" smtClean="0"/>
              <a:t>)</a:t>
            </a:r>
            <a:endParaRPr lang="zh-TW" altLang="en-US" dirty="0"/>
          </a:p>
        </p:txBody>
      </p:sp>
      <p:sp>
        <p:nvSpPr>
          <p:cNvPr id="26" name="文字方塊 25"/>
          <p:cNvSpPr txBox="1"/>
          <p:nvPr/>
        </p:nvSpPr>
        <p:spPr>
          <a:xfrm>
            <a:off x="899348" y="2177036"/>
            <a:ext cx="400862" cy="369332"/>
          </a:xfrm>
          <a:prstGeom prst="rect">
            <a:avLst/>
          </a:prstGeom>
          <a:noFill/>
        </p:spPr>
        <p:txBody>
          <a:bodyPr wrap="square" rtlCol="0">
            <a:spAutoFit/>
          </a:bodyPr>
          <a:lstStyle/>
          <a:p>
            <a:r>
              <a:rPr lang="zh-TW" altLang="en-US" dirty="0" smtClean="0"/>
              <a:t>高</a:t>
            </a:r>
            <a:endParaRPr lang="zh-TW" altLang="en-US" dirty="0"/>
          </a:p>
        </p:txBody>
      </p:sp>
      <p:sp>
        <p:nvSpPr>
          <p:cNvPr id="291" name="文字方塊 290"/>
          <p:cNvSpPr txBox="1"/>
          <p:nvPr/>
        </p:nvSpPr>
        <p:spPr>
          <a:xfrm>
            <a:off x="899348" y="5606580"/>
            <a:ext cx="400862" cy="369332"/>
          </a:xfrm>
          <a:prstGeom prst="rect">
            <a:avLst/>
          </a:prstGeom>
          <a:noFill/>
        </p:spPr>
        <p:txBody>
          <a:bodyPr wrap="square" rtlCol="0">
            <a:spAutoFit/>
          </a:bodyPr>
          <a:lstStyle/>
          <a:p>
            <a:r>
              <a:rPr lang="zh-TW" altLang="en-US" dirty="0"/>
              <a:t>低</a:t>
            </a:r>
          </a:p>
        </p:txBody>
      </p:sp>
      <p:cxnSp>
        <p:nvCxnSpPr>
          <p:cNvPr id="30" name="直線接點 29"/>
          <p:cNvCxnSpPr/>
          <p:nvPr/>
        </p:nvCxnSpPr>
        <p:spPr>
          <a:xfrm flipV="1">
            <a:off x="1434905" y="3348112"/>
            <a:ext cx="8651631" cy="28723"/>
          </a:xfrm>
          <a:prstGeom prst="line">
            <a:avLst/>
          </a:prstGeom>
        </p:spPr>
        <p:style>
          <a:lnRef idx="3">
            <a:schemeClr val="accent2"/>
          </a:lnRef>
          <a:fillRef idx="0">
            <a:schemeClr val="accent2"/>
          </a:fillRef>
          <a:effectRef idx="2">
            <a:schemeClr val="accent2"/>
          </a:effectRef>
          <a:fontRef idx="minor">
            <a:schemeClr val="tx1"/>
          </a:fontRef>
        </p:style>
      </p:cxnSp>
      <p:cxnSp>
        <p:nvCxnSpPr>
          <p:cNvPr id="293" name="直線接點 292"/>
          <p:cNvCxnSpPr/>
          <p:nvPr/>
        </p:nvCxnSpPr>
        <p:spPr>
          <a:xfrm flipV="1">
            <a:off x="1474762" y="4724400"/>
            <a:ext cx="8651631" cy="28723"/>
          </a:xfrm>
          <a:prstGeom prst="line">
            <a:avLst/>
          </a:prstGeom>
        </p:spPr>
        <p:style>
          <a:lnRef idx="3">
            <a:schemeClr val="accent5"/>
          </a:lnRef>
          <a:fillRef idx="0">
            <a:schemeClr val="accent5"/>
          </a:fillRef>
          <a:effectRef idx="2">
            <a:schemeClr val="accent5"/>
          </a:effectRef>
          <a:fontRef idx="minor">
            <a:schemeClr val="tx1"/>
          </a:fontRef>
        </p:style>
      </p:cxnSp>
      <p:sp>
        <p:nvSpPr>
          <p:cNvPr id="3" name="投影片編號版面配置區 2"/>
          <p:cNvSpPr>
            <a:spLocks noGrp="1"/>
          </p:cNvSpPr>
          <p:nvPr>
            <p:ph type="sldNum" sz="quarter" idx="12"/>
          </p:nvPr>
        </p:nvSpPr>
        <p:spPr/>
        <p:txBody>
          <a:bodyPr/>
          <a:lstStyle/>
          <a:p>
            <a:fld id="{2848E889-6957-49E5-94FA-4C164F8D1EDE}" type="slidenum">
              <a:rPr lang="zh-TW" altLang="en-US" smtClean="0"/>
              <a:t>25</a:t>
            </a:fld>
            <a:endParaRPr lang="zh-TW" altLang="en-US" dirty="0"/>
          </a:p>
        </p:txBody>
      </p:sp>
    </p:spTree>
    <p:extLst>
      <p:ext uri="{BB962C8B-B14F-4D97-AF65-F5344CB8AC3E}">
        <p14:creationId xmlns:p14="http://schemas.microsoft.com/office/powerpoint/2010/main" val="1289257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該如何決定相似度門檻值</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人工標記文章主題</a:t>
            </a:r>
            <a:endParaRPr lang="en-US" altLang="zh-TW" dirty="0" smtClean="0"/>
          </a:p>
          <a:p>
            <a:r>
              <a:rPr lang="zh-TW" altLang="en-US" dirty="0" smtClean="0"/>
              <a:t>評估分群效果找到最佳的門檻值</a:t>
            </a:r>
            <a:endParaRPr lang="en-US" altLang="zh-TW" dirty="0" smtClean="0"/>
          </a:p>
          <a:p>
            <a:r>
              <a:rPr lang="zh-TW" altLang="en-US" dirty="0" smtClean="0"/>
              <a:t>標記僅需做一次，往後的分群都能夠分出抽象程度相近的主題</a:t>
            </a:r>
            <a:endParaRPr lang="en-US" altLang="zh-TW" dirty="0" smtClean="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26</a:t>
            </a:fld>
            <a:endParaRPr lang="zh-TW" altLang="en-US" dirty="0"/>
          </a:p>
        </p:txBody>
      </p:sp>
    </p:spTree>
    <p:extLst>
      <p:ext uri="{BB962C8B-B14F-4D97-AF65-F5344CB8AC3E}">
        <p14:creationId xmlns:p14="http://schemas.microsoft.com/office/powerpoint/2010/main" val="3680706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主題相似度的計算</a:t>
            </a:r>
            <a:endParaRPr lang="zh-TW" altLang="en-US" dirty="0"/>
          </a:p>
        </p:txBody>
      </p:sp>
      <p:sp>
        <p:nvSpPr>
          <p:cNvPr id="3" name="內容版面配置區 2"/>
          <p:cNvSpPr>
            <a:spLocks noGrp="1"/>
          </p:cNvSpPr>
          <p:nvPr>
            <p:ph sz="half" idx="1"/>
          </p:nvPr>
        </p:nvSpPr>
        <p:spPr>
          <a:xfrm>
            <a:off x="838200" y="1825625"/>
            <a:ext cx="10515600" cy="1944517"/>
          </a:xfrm>
        </p:spPr>
        <p:txBody>
          <a:bodyPr>
            <a:normAutofit lnSpcReduction="10000"/>
          </a:bodyPr>
          <a:lstStyle/>
          <a:p>
            <a:r>
              <a:rPr lang="en-US" altLang="zh-TW" dirty="0" smtClean="0"/>
              <a:t>Single</a:t>
            </a:r>
            <a:r>
              <a:rPr lang="zh-TW" altLang="en-US" dirty="0" smtClean="0"/>
              <a:t> </a:t>
            </a:r>
            <a:r>
              <a:rPr lang="en-US" altLang="zh-TW" dirty="0" smtClean="0"/>
              <a:t>linkage</a:t>
            </a:r>
            <a:endParaRPr lang="en-US" altLang="zh-TW" dirty="0"/>
          </a:p>
          <a:p>
            <a:r>
              <a:rPr lang="en-US" altLang="zh-TW" dirty="0" smtClean="0"/>
              <a:t>Complete linkage</a:t>
            </a:r>
          </a:p>
          <a:p>
            <a:r>
              <a:rPr lang="en-US" altLang="zh-TW" dirty="0" smtClean="0"/>
              <a:t>Average linkage</a:t>
            </a:r>
            <a:endParaRPr lang="en-US" altLang="zh-TW" dirty="0"/>
          </a:p>
          <a:p>
            <a:r>
              <a:rPr lang="en-US" altLang="zh-TW" dirty="0" smtClean="0"/>
              <a:t>Centroid linkage</a:t>
            </a:r>
          </a:p>
          <a:p>
            <a:endParaRPr lang="en-US" altLang="zh-TW" dirty="0" smtClean="0"/>
          </a:p>
        </p:txBody>
      </p:sp>
      <p:pic>
        <p:nvPicPr>
          <p:cNvPr id="12" name="內容版面配置區 9" descr="D:\Dropbox\論文\熱門主題偵測\圖片\linkage.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70671" y="3770142"/>
            <a:ext cx="10383129" cy="2469500"/>
          </a:xfrm>
          <a:prstGeom prst="rect">
            <a:avLst/>
          </a:prstGeom>
          <a:noFill/>
          <a:ln>
            <a:noFill/>
          </a:ln>
        </p:spPr>
      </p:pic>
      <p:sp>
        <p:nvSpPr>
          <p:cNvPr id="4" name="投影片編號版面配置區 3"/>
          <p:cNvSpPr>
            <a:spLocks noGrp="1"/>
          </p:cNvSpPr>
          <p:nvPr>
            <p:ph type="sldNum" sz="quarter" idx="12"/>
          </p:nvPr>
        </p:nvSpPr>
        <p:spPr/>
        <p:txBody>
          <a:bodyPr/>
          <a:lstStyle/>
          <a:p>
            <a:fld id="{2848E889-6957-49E5-94FA-4C164F8D1EDE}" type="slidenum">
              <a:rPr lang="zh-TW" altLang="en-US" smtClean="0"/>
              <a:t>27</a:t>
            </a:fld>
            <a:endParaRPr lang="zh-TW" altLang="en-US"/>
          </a:p>
        </p:txBody>
      </p:sp>
    </p:spTree>
    <p:extLst>
      <p:ext uri="{BB962C8B-B14F-4D97-AF65-F5344CB8AC3E}">
        <p14:creationId xmlns:p14="http://schemas.microsoft.com/office/powerpoint/2010/main" val="416876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主題相似度的計算</a:t>
            </a:r>
            <a:endParaRPr lang="zh-TW" altLang="en-US" dirty="0"/>
          </a:p>
        </p:txBody>
      </p:sp>
      <p:sp>
        <p:nvSpPr>
          <p:cNvPr id="3" name="內容版面配置區 2"/>
          <p:cNvSpPr>
            <a:spLocks noGrp="1"/>
          </p:cNvSpPr>
          <p:nvPr>
            <p:ph sz="half" idx="1"/>
          </p:nvPr>
        </p:nvSpPr>
        <p:spPr>
          <a:xfrm>
            <a:off x="838200" y="1825625"/>
            <a:ext cx="10515600" cy="1944517"/>
          </a:xfrm>
        </p:spPr>
        <p:txBody>
          <a:bodyPr>
            <a:normAutofit lnSpcReduction="10000"/>
          </a:bodyPr>
          <a:lstStyle/>
          <a:p>
            <a:r>
              <a:rPr lang="en-US" altLang="zh-TW" dirty="0" smtClean="0"/>
              <a:t>Single</a:t>
            </a:r>
            <a:r>
              <a:rPr lang="zh-TW" altLang="en-US" dirty="0" smtClean="0"/>
              <a:t> </a:t>
            </a:r>
            <a:r>
              <a:rPr lang="en-US" altLang="zh-TW" dirty="0" smtClean="0"/>
              <a:t>linkage</a:t>
            </a:r>
            <a:endParaRPr lang="en-US" altLang="zh-TW" dirty="0"/>
          </a:p>
          <a:p>
            <a:r>
              <a:rPr lang="en-US" altLang="zh-TW" dirty="0" smtClean="0"/>
              <a:t>Complete linkage</a:t>
            </a:r>
          </a:p>
          <a:p>
            <a:r>
              <a:rPr lang="en-US" altLang="zh-TW" dirty="0" smtClean="0"/>
              <a:t>Average linkage</a:t>
            </a:r>
            <a:endParaRPr lang="en-US" altLang="zh-TW" dirty="0"/>
          </a:p>
          <a:p>
            <a:r>
              <a:rPr lang="en-US" altLang="zh-TW" dirty="0" smtClean="0"/>
              <a:t>Centroid linkage</a:t>
            </a:r>
          </a:p>
          <a:p>
            <a:endParaRPr lang="en-US" altLang="zh-TW" dirty="0" smtClean="0"/>
          </a:p>
        </p:txBody>
      </p:sp>
      <p:pic>
        <p:nvPicPr>
          <p:cNvPr id="12" name="內容版面配置區 9" descr="D:\Dropbox\論文\熱門主題偵測\圖片\linkage.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70671" y="3770142"/>
            <a:ext cx="10383129" cy="2469500"/>
          </a:xfrm>
          <a:prstGeom prst="rect">
            <a:avLst/>
          </a:prstGeom>
          <a:noFill/>
          <a:ln>
            <a:noFill/>
          </a:ln>
        </p:spPr>
      </p:pic>
      <p:sp>
        <p:nvSpPr>
          <p:cNvPr id="4" name="投影片編號版面配置區 3"/>
          <p:cNvSpPr>
            <a:spLocks noGrp="1"/>
          </p:cNvSpPr>
          <p:nvPr>
            <p:ph type="sldNum" sz="quarter" idx="12"/>
          </p:nvPr>
        </p:nvSpPr>
        <p:spPr/>
        <p:txBody>
          <a:bodyPr/>
          <a:lstStyle/>
          <a:p>
            <a:fld id="{2848E889-6957-49E5-94FA-4C164F8D1EDE}" type="slidenum">
              <a:rPr lang="zh-TW" altLang="en-US" smtClean="0"/>
              <a:t>28</a:t>
            </a:fld>
            <a:endParaRPr lang="zh-TW" altLang="en-US"/>
          </a:p>
        </p:txBody>
      </p:sp>
    </p:spTree>
    <p:extLst>
      <p:ext uri="{BB962C8B-B14F-4D97-AF65-F5344CB8AC3E}">
        <p14:creationId xmlns:p14="http://schemas.microsoft.com/office/powerpoint/2010/main" val="3400291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Linkage</a:t>
            </a:r>
            <a:r>
              <a:rPr lang="zh-TW" altLang="en-US" dirty="0" smtClean="0"/>
              <a:t>的比較</a:t>
            </a:r>
            <a:endParaRPr lang="zh-TW" altLang="en-US" dirty="0"/>
          </a:p>
        </p:txBody>
      </p:sp>
      <p:sp>
        <p:nvSpPr>
          <p:cNvPr id="3" name="內容版面配置區 2"/>
          <p:cNvSpPr>
            <a:spLocks noGrp="1"/>
          </p:cNvSpPr>
          <p:nvPr>
            <p:ph idx="1"/>
          </p:nvPr>
        </p:nvSpPr>
        <p:spPr/>
        <p:txBody>
          <a:bodyPr>
            <a:normAutofit/>
          </a:bodyPr>
          <a:lstStyle/>
          <a:p>
            <a:r>
              <a:rPr lang="zh-TW" altLang="en-US" dirty="0"/>
              <a:t>在大部分的</a:t>
            </a:r>
            <a:r>
              <a:rPr lang="zh-TW" altLang="en-US" dirty="0" smtClean="0"/>
              <a:t>情況</a:t>
            </a:r>
            <a:r>
              <a:rPr lang="en-US" altLang="zh-TW" dirty="0" smtClean="0"/>
              <a:t>Average linkage</a:t>
            </a:r>
            <a:r>
              <a:rPr lang="zh-TW" altLang="en-US" dirty="0" smtClean="0"/>
              <a:t>的分群效果表現較好</a:t>
            </a:r>
            <a:endParaRPr lang="en-US" altLang="zh-TW" dirty="0" smtClean="0"/>
          </a:p>
          <a:p>
            <a:r>
              <a:rPr lang="en-US" altLang="zh-TW" dirty="0" smtClean="0"/>
              <a:t>Centroid linkage</a:t>
            </a:r>
            <a:r>
              <a:rPr lang="zh-TW" altLang="en-US" dirty="0" smtClean="0"/>
              <a:t>速度最快，但是分群效果通</a:t>
            </a:r>
            <a:r>
              <a:rPr lang="zh-TW" altLang="en-US" dirty="0"/>
              <a:t>常</a:t>
            </a:r>
            <a:r>
              <a:rPr lang="zh-TW" altLang="en-US" dirty="0" smtClean="0"/>
              <a:t>較差而且較不穩定</a:t>
            </a:r>
            <a:endParaRPr lang="en-US" altLang="zh-TW" dirty="0"/>
          </a:p>
          <a:p>
            <a:r>
              <a:rPr lang="en-US" altLang="zh-TW" dirty="0" smtClean="0"/>
              <a:t>Centroid linkage</a:t>
            </a:r>
            <a:r>
              <a:rPr lang="zh-TW" altLang="en-US" dirty="0" smtClean="0"/>
              <a:t>合併之後反而</a:t>
            </a:r>
            <a:r>
              <a:rPr lang="zh-TW" altLang="zh-TW" dirty="0" smtClean="0"/>
              <a:t>讓</a:t>
            </a:r>
            <a:r>
              <a:rPr lang="zh-TW" altLang="zh-TW" dirty="0"/>
              <a:t>群內兩兩文件相似</a:t>
            </a:r>
            <a:r>
              <a:rPr lang="zh-TW" altLang="zh-TW" dirty="0" smtClean="0"/>
              <a:t>度</a:t>
            </a:r>
            <a:r>
              <a:rPr lang="zh-TW" altLang="en-US" dirty="0" smtClean="0"/>
              <a:t>平均變低</a:t>
            </a:r>
            <a:endParaRPr lang="en-US" altLang="zh-TW" dirty="0" smtClean="0"/>
          </a:p>
        </p:txBody>
      </p:sp>
      <p:grpSp>
        <p:nvGrpSpPr>
          <p:cNvPr id="26" name="畫布 14"/>
          <p:cNvGrpSpPr/>
          <p:nvPr/>
        </p:nvGrpSpPr>
        <p:grpSpPr>
          <a:xfrm>
            <a:off x="3187992" y="3207434"/>
            <a:ext cx="5816015" cy="3833446"/>
            <a:chOff x="0" y="0"/>
            <a:chExt cx="3510280" cy="1957070"/>
          </a:xfrm>
        </p:grpSpPr>
        <p:sp>
          <p:nvSpPr>
            <p:cNvPr id="27" name="矩形 26"/>
            <p:cNvSpPr/>
            <p:nvPr/>
          </p:nvSpPr>
          <p:spPr>
            <a:xfrm>
              <a:off x="0" y="0"/>
              <a:ext cx="3510280" cy="1957070"/>
            </a:xfrm>
            <a:prstGeom prst="rect">
              <a:avLst/>
            </a:prstGeom>
          </p:spPr>
        </p:sp>
        <p:sp>
          <p:nvSpPr>
            <p:cNvPr id="28" name="橢圓 27"/>
            <p:cNvSpPr/>
            <p:nvPr/>
          </p:nvSpPr>
          <p:spPr>
            <a:xfrm>
              <a:off x="2" y="267426"/>
              <a:ext cx="3474954" cy="1465262"/>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29" name="文字方塊 21"/>
            <p:cNvSpPr txBox="1"/>
            <p:nvPr/>
          </p:nvSpPr>
          <p:spPr>
            <a:xfrm>
              <a:off x="1183309" y="1076208"/>
              <a:ext cx="1000664" cy="51386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000">
                  <a:solidFill>
                    <a:srgbClr val="000000"/>
                  </a:solidFill>
                  <a:effectLst/>
                  <a:latin typeface="標楷體" panose="03000509000000000000" pitchFamily="65" charset="-120"/>
                  <a:ea typeface="標楷體" panose="03000509000000000000" pitchFamily="65" charset="-120"/>
                  <a:cs typeface="標楷體" panose="03000509000000000000" pitchFamily="65" charset="-120"/>
                </a:rPr>
                <a:t>New</a:t>
              </a:r>
              <a:endParaRPr lang="zh-TW" sz="1200">
                <a:solidFill>
                  <a:srgbClr val="000000"/>
                </a:solidFill>
                <a:effectLst/>
                <a:latin typeface="標楷體" panose="03000509000000000000" pitchFamily="65" charset="-120"/>
                <a:ea typeface="標楷體" panose="03000509000000000000" pitchFamily="65" charset="-120"/>
                <a:cs typeface="標楷體" panose="03000509000000000000" pitchFamily="65" charset="-120"/>
              </a:endParaRPr>
            </a:p>
            <a:p>
              <a:pPr algn="ctr">
                <a:spcAft>
                  <a:spcPts val="0"/>
                </a:spcAft>
              </a:pPr>
              <a:r>
                <a:rPr lang="en-US" sz="1000">
                  <a:solidFill>
                    <a:srgbClr val="000000"/>
                  </a:solidFill>
                  <a:effectLst/>
                  <a:latin typeface="標楷體" panose="03000509000000000000" pitchFamily="65" charset="-120"/>
                  <a:ea typeface="標楷體" panose="03000509000000000000" pitchFamily="65" charset="-120"/>
                  <a:cs typeface="標楷體" panose="03000509000000000000" pitchFamily="65" charset="-120"/>
                </a:rPr>
                <a:t>Centroid</a:t>
              </a:r>
              <a:endParaRPr lang="zh-TW" sz="1200">
                <a:solidFill>
                  <a:srgbClr val="000000"/>
                </a:solidFill>
                <a:effectLst/>
                <a:latin typeface="標楷體" panose="03000509000000000000" pitchFamily="65" charset="-120"/>
                <a:ea typeface="標楷體" panose="03000509000000000000" pitchFamily="65" charset="-120"/>
                <a:cs typeface="標楷體" panose="03000509000000000000" pitchFamily="65" charset="-120"/>
              </a:endParaRPr>
            </a:p>
          </p:txBody>
        </p:sp>
        <p:sp>
          <p:nvSpPr>
            <p:cNvPr id="30" name="橢圓 29"/>
            <p:cNvSpPr/>
            <p:nvPr/>
          </p:nvSpPr>
          <p:spPr>
            <a:xfrm>
              <a:off x="2018918" y="483127"/>
              <a:ext cx="1146810" cy="987563"/>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1" name="橢圓 30"/>
            <p:cNvSpPr/>
            <p:nvPr/>
          </p:nvSpPr>
          <p:spPr>
            <a:xfrm>
              <a:off x="260284" y="508964"/>
              <a:ext cx="1147313" cy="1009334"/>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2" name="流程圖: 接點 31"/>
            <p:cNvSpPr/>
            <p:nvPr/>
          </p:nvSpPr>
          <p:spPr>
            <a:xfrm>
              <a:off x="586934" y="743525"/>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3" name="流程圖: 接點 32"/>
            <p:cNvSpPr/>
            <p:nvPr/>
          </p:nvSpPr>
          <p:spPr>
            <a:xfrm>
              <a:off x="871774" y="680265"/>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4" name="流程圖: 接點 33"/>
            <p:cNvSpPr/>
            <p:nvPr/>
          </p:nvSpPr>
          <p:spPr>
            <a:xfrm>
              <a:off x="1055636" y="970687"/>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5" name="流程圖: 接點 34"/>
            <p:cNvSpPr/>
            <p:nvPr/>
          </p:nvSpPr>
          <p:spPr>
            <a:xfrm>
              <a:off x="949244" y="1200725"/>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6" name="流程圖: 接點 35"/>
            <p:cNvSpPr/>
            <p:nvPr/>
          </p:nvSpPr>
          <p:spPr>
            <a:xfrm>
              <a:off x="604355" y="1111586"/>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7" name="流程圖: 接點 36"/>
            <p:cNvSpPr/>
            <p:nvPr/>
          </p:nvSpPr>
          <p:spPr>
            <a:xfrm>
              <a:off x="2386978" y="1097208"/>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8" name="流程圖: 接點 37"/>
            <p:cNvSpPr/>
            <p:nvPr/>
          </p:nvSpPr>
          <p:spPr>
            <a:xfrm>
              <a:off x="2386978" y="714770"/>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9" name="流程圖: 接點 38"/>
            <p:cNvSpPr/>
            <p:nvPr/>
          </p:nvSpPr>
          <p:spPr>
            <a:xfrm>
              <a:off x="2772292" y="1120380"/>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40" name="流程圖: 接點 39"/>
            <p:cNvSpPr/>
            <p:nvPr/>
          </p:nvSpPr>
          <p:spPr>
            <a:xfrm>
              <a:off x="2743537" y="839738"/>
              <a:ext cx="77470" cy="774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41" name="流程圖: 接點 40"/>
            <p:cNvSpPr/>
            <p:nvPr/>
          </p:nvSpPr>
          <p:spPr>
            <a:xfrm>
              <a:off x="1673860" y="959323"/>
              <a:ext cx="76835" cy="77470"/>
            </a:xfrm>
            <a:prstGeom prst="flowChartConnector">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42" name="流程圖: 接點 41"/>
            <p:cNvSpPr/>
            <p:nvPr/>
          </p:nvSpPr>
          <p:spPr>
            <a:xfrm>
              <a:off x="795458" y="956646"/>
              <a:ext cx="76200" cy="77470"/>
            </a:xfrm>
            <a:prstGeom prst="flowChartConnector">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43" name="文字方塊 21"/>
            <p:cNvSpPr txBox="1"/>
            <p:nvPr/>
          </p:nvSpPr>
          <p:spPr>
            <a:xfrm>
              <a:off x="673199" y="1188697"/>
              <a:ext cx="311705" cy="303116"/>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新細明體" panose="02020500000000000000" pitchFamily="18" charset="-120"/>
                  <a:ea typeface="新細明體" panose="02020500000000000000" pitchFamily="18" charset="-120"/>
                  <a:cs typeface="新細明體" panose="02020500000000000000" pitchFamily="18" charset="-120"/>
                </a:rPr>
                <a:t>X</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4" name="流程圖: 接點 43"/>
            <p:cNvSpPr/>
            <p:nvPr/>
          </p:nvSpPr>
          <p:spPr>
            <a:xfrm>
              <a:off x="2571008" y="933306"/>
              <a:ext cx="76200" cy="77470"/>
            </a:xfrm>
            <a:prstGeom prst="flowChartConnector">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45" name="文字方塊 21"/>
            <p:cNvSpPr txBox="1"/>
            <p:nvPr/>
          </p:nvSpPr>
          <p:spPr>
            <a:xfrm>
              <a:off x="2461142" y="1131715"/>
              <a:ext cx="311150" cy="30289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新細明體" panose="02020500000000000000" pitchFamily="18" charset="-120"/>
                  <a:ea typeface="新細明體" panose="02020500000000000000" pitchFamily="18" charset="-120"/>
                  <a:cs typeface="新細明體" panose="02020500000000000000" pitchFamily="18" charset="-120"/>
                </a:rPr>
                <a:t>Y</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grpSp>
      <p:sp>
        <p:nvSpPr>
          <p:cNvPr id="4" name="投影片編號版面配置區 3"/>
          <p:cNvSpPr>
            <a:spLocks noGrp="1"/>
          </p:cNvSpPr>
          <p:nvPr>
            <p:ph type="sldNum" sz="quarter" idx="12"/>
          </p:nvPr>
        </p:nvSpPr>
        <p:spPr/>
        <p:txBody>
          <a:bodyPr/>
          <a:lstStyle/>
          <a:p>
            <a:fld id="{2848E889-6957-49E5-94FA-4C164F8D1EDE}" type="slidenum">
              <a:rPr lang="zh-TW" altLang="en-US" smtClean="0"/>
              <a:t>29</a:t>
            </a:fld>
            <a:endParaRPr lang="zh-TW" altLang="en-US" dirty="0"/>
          </a:p>
        </p:txBody>
      </p:sp>
    </p:spTree>
    <p:extLst>
      <p:ext uri="{BB962C8B-B14F-4D97-AF65-F5344CB8AC3E}">
        <p14:creationId xmlns:p14="http://schemas.microsoft.com/office/powerpoint/2010/main" val="1226140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隨著科技的演進，人們獲取資訊的管道也從傳統的媒體轉換到網路上。近幾年社群網絡的興起更是加快了資訊傳播的速度，然而資訊快速傳播也</a:t>
            </a:r>
            <a:r>
              <a:rPr lang="zh-TW" altLang="en-US" dirty="0"/>
              <a:t>意味著資訊</a:t>
            </a:r>
            <a:r>
              <a:rPr lang="zh-TW" altLang="en-US" dirty="0" smtClean="0"/>
              <a:t>爆炸，人們必須花費許多心力篩選才能獲得想要的資訊。</a:t>
            </a:r>
            <a:endParaRPr lang="en-US" altLang="zh-TW" dirty="0" smtClean="0"/>
          </a:p>
          <a:p>
            <a:pPr marL="0" indent="0">
              <a:buNone/>
            </a:pPr>
            <a:endParaRPr lang="en-US" altLang="zh-TW" dirty="0" smtClean="0"/>
          </a:p>
          <a:p>
            <a:pPr marL="0" indent="0">
              <a:buNone/>
            </a:pPr>
            <a:r>
              <a:rPr lang="zh-TW" altLang="en-US" dirty="0" smtClean="0"/>
              <a:t>太陽花學運過後公民意識崛起，公民利用網路關注並討論許多社會議題，並形成一股新興的影響力。若能夠偵測時下熱門的討論話題，將能降低大眾對於接觸社會議題門檻。</a:t>
            </a:r>
            <a:endParaRPr lang="en-US" altLang="zh-TW" dirty="0" smtClean="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3</a:t>
            </a:fld>
            <a:endParaRPr lang="zh-TW" altLang="en-US" dirty="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Document Similarity</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熱門主題偵測的資料處理量不少</a:t>
            </a:r>
            <a:endParaRPr lang="en-US" altLang="zh-TW" dirty="0" smtClean="0"/>
          </a:p>
          <a:p>
            <a:r>
              <a:rPr lang="en-US" altLang="zh-TW" dirty="0" smtClean="0"/>
              <a:t>HAC</a:t>
            </a:r>
            <a:r>
              <a:rPr lang="zh-TW" altLang="en-US" dirty="0" smtClean="0"/>
              <a:t>的分群品質不錯，缺點是時間複雜度太高了</a:t>
            </a:r>
            <a:endParaRPr lang="en-US" altLang="zh-TW" dirty="0" smtClean="0"/>
          </a:p>
          <a:p>
            <a:r>
              <a:rPr lang="zh-TW" altLang="en-US" dirty="0" smtClean="0"/>
              <a:t>雖然可以用</a:t>
            </a:r>
            <a:r>
              <a:rPr lang="en-US" altLang="zh-TW" dirty="0" smtClean="0"/>
              <a:t>centroid</a:t>
            </a:r>
            <a:r>
              <a:rPr lang="zh-TW" altLang="en-US" dirty="0" smtClean="0"/>
              <a:t> </a:t>
            </a:r>
            <a:r>
              <a:rPr lang="en-US" altLang="zh-TW" dirty="0" smtClean="0"/>
              <a:t>linkage</a:t>
            </a:r>
            <a:r>
              <a:rPr lang="zh-TW" altLang="en-US" dirty="0" smtClean="0"/>
              <a:t>加快速度，但分群效果又不太好</a:t>
            </a:r>
            <a:endParaRPr lang="en-US" altLang="zh-TW" dirty="0" smtClean="0"/>
          </a:p>
          <a:p>
            <a:r>
              <a:rPr lang="zh-TW" altLang="en-US" dirty="0" smtClean="0"/>
              <a:t>因此我們使用比較不一樣的相似度計算方法來改善</a:t>
            </a:r>
            <a:r>
              <a:rPr lang="en-US" altLang="zh-TW" dirty="0" smtClean="0"/>
              <a:t>centroid linkage</a:t>
            </a:r>
            <a:r>
              <a:rPr lang="zh-TW" altLang="en-US" dirty="0" smtClean="0"/>
              <a:t>分群效果不穩定的問題</a:t>
            </a:r>
            <a:endParaRPr lang="en-US" altLang="zh-TW" dirty="0" smtClean="0"/>
          </a:p>
          <a:p>
            <a:r>
              <a:rPr lang="zh-TW" altLang="en-US" dirty="0" smtClean="0"/>
              <a:t>如此就可以提高分群的效率又可以保持不錯的分群品質</a:t>
            </a:r>
            <a:r>
              <a:rPr lang="en-US" altLang="zh-TW" dirty="0" smtClean="0"/>
              <a:t/>
            </a:r>
            <a:br>
              <a:rPr lang="en-US" altLang="zh-TW" dirty="0" smtClean="0"/>
            </a:br>
            <a:endParaRPr lang="en-US" altLang="zh-TW" dirty="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30</a:t>
            </a:fld>
            <a:endParaRPr lang="zh-TW" altLang="en-US" dirty="0"/>
          </a:p>
        </p:txBody>
      </p:sp>
    </p:spTree>
    <p:extLst>
      <p:ext uri="{BB962C8B-B14F-4D97-AF65-F5344CB8AC3E}">
        <p14:creationId xmlns:p14="http://schemas.microsoft.com/office/powerpoint/2010/main" val="475939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Dot Similarity</a:t>
            </a:r>
            <a:endParaRPr lang="zh-TW" altLang="en-US" dirty="0"/>
          </a:p>
        </p:txBody>
      </p:sp>
      <p:sp>
        <p:nvSpPr>
          <p:cNvPr id="125" name="內容版面配置區 124"/>
          <p:cNvSpPr>
            <a:spLocks noGrp="1"/>
          </p:cNvSpPr>
          <p:nvPr>
            <p:ph sz="half" idx="1"/>
          </p:nvPr>
        </p:nvSpPr>
        <p:spPr/>
        <p:txBody>
          <a:bodyPr/>
          <a:lstStyle/>
          <a:p>
            <a:r>
              <a:rPr lang="zh-TW" altLang="en-US" dirty="0" smtClean="0"/>
              <a:t>傳統</a:t>
            </a:r>
            <a:r>
              <a:rPr lang="en-US" altLang="zh-TW" dirty="0" smtClean="0"/>
              <a:t>vector space model</a:t>
            </a:r>
            <a:r>
              <a:rPr lang="zh-TW" altLang="en-US" dirty="0" smtClean="0"/>
              <a:t> 大部分以</a:t>
            </a:r>
            <a:r>
              <a:rPr lang="en-US" altLang="zh-TW" dirty="0" smtClean="0"/>
              <a:t>cosine similarity</a:t>
            </a:r>
            <a:r>
              <a:rPr lang="zh-TW" altLang="en-US" dirty="0" smtClean="0"/>
              <a:t>計算相似度</a:t>
            </a:r>
            <a:endParaRPr lang="en-US" altLang="zh-TW" dirty="0" smtClean="0"/>
          </a:p>
          <a:p>
            <a:endParaRPr lang="en-US" altLang="zh-TW" dirty="0" smtClean="0"/>
          </a:p>
          <a:p>
            <a:r>
              <a:rPr lang="en-US" altLang="zh-TW" dirty="0" smtClean="0"/>
              <a:t>Cosine similarity </a:t>
            </a:r>
            <a:r>
              <a:rPr lang="zh-TW" altLang="en-US" dirty="0"/>
              <a:t>只</a:t>
            </a:r>
            <a:r>
              <a:rPr lang="zh-TW" altLang="en-US" dirty="0" smtClean="0"/>
              <a:t>考</a:t>
            </a:r>
            <a:r>
              <a:rPr lang="zh-TW" altLang="en-US" dirty="0"/>
              <a:t>慮</a:t>
            </a:r>
            <a:r>
              <a:rPr lang="zh-TW" altLang="en-US" dirty="0" smtClean="0"/>
              <a:t>夾角</a:t>
            </a:r>
            <a:endParaRPr lang="en-US" altLang="zh-TW" dirty="0" smtClean="0"/>
          </a:p>
          <a:p>
            <a:endParaRPr lang="en-US" altLang="zh-TW" dirty="0"/>
          </a:p>
          <a:p>
            <a:r>
              <a:rPr lang="zh-TW" altLang="en-US" dirty="0" smtClean="0"/>
              <a:t>改用投影長度的角度來計算相似度</a:t>
            </a:r>
            <a:endParaRPr lang="en-US" altLang="zh-TW" dirty="0" smtClean="0"/>
          </a:p>
          <a:p>
            <a:endParaRPr lang="en-US" altLang="zh-TW" dirty="0"/>
          </a:p>
          <a:p>
            <a:endParaRPr lang="en-US" altLang="zh-TW" dirty="0"/>
          </a:p>
          <a:p>
            <a:endParaRPr lang="zh-TW" altLang="en-US" dirty="0"/>
          </a:p>
        </p:txBody>
      </p:sp>
      <p:pic>
        <p:nvPicPr>
          <p:cNvPr id="152" name="內容版面配置區 151"/>
          <p:cNvPicPr>
            <a:picLocks noGrp="1" noChangeAspect="1"/>
          </p:cNvPicPr>
          <p:nvPr>
            <p:ph sz="half" idx="2"/>
          </p:nvPr>
        </p:nvPicPr>
        <p:blipFill rotWithShape="1">
          <a:blip r:embed="rId3"/>
          <a:srcRect r="40475" b="8285"/>
          <a:stretch/>
        </p:blipFill>
        <p:spPr>
          <a:xfrm>
            <a:off x="5777689" y="1150376"/>
            <a:ext cx="6237293" cy="4351338"/>
          </a:xfrm>
          <a:prstGeom prst="rect">
            <a:avLst/>
          </a:prstGeom>
        </p:spPr>
      </p:pic>
      <p:sp>
        <p:nvSpPr>
          <p:cNvPr id="3" name="投影片編號版面配置區 2"/>
          <p:cNvSpPr>
            <a:spLocks noGrp="1"/>
          </p:cNvSpPr>
          <p:nvPr>
            <p:ph type="sldNum" sz="quarter" idx="12"/>
          </p:nvPr>
        </p:nvSpPr>
        <p:spPr/>
        <p:txBody>
          <a:bodyPr/>
          <a:lstStyle/>
          <a:p>
            <a:fld id="{2848E889-6957-49E5-94FA-4C164F8D1EDE}" type="slidenum">
              <a:rPr lang="zh-TW" altLang="en-US" smtClean="0"/>
              <a:t>31</a:t>
            </a:fld>
            <a:endParaRPr lang="zh-TW" altLang="en-US"/>
          </a:p>
        </p:txBody>
      </p:sp>
    </p:spTree>
    <p:extLst>
      <p:ext uri="{BB962C8B-B14F-4D97-AF65-F5344CB8AC3E}">
        <p14:creationId xmlns:p14="http://schemas.microsoft.com/office/powerpoint/2010/main" val="3864938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Dot Similarity</a:t>
            </a:r>
            <a:endParaRPr lang="zh-TW" altLang="en-US" dirty="0"/>
          </a:p>
        </p:txBody>
      </p:sp>
      <p:sp>
        <p:nvSpPr>
          <p:cNvPr id="3" name="內容版面配置區 2"/>
          <p:cNvSpPr>
            <a:spLocks noGrp="1"/>
          </p:cNvSpPr>
          <p:nvPr>
            <p:ph idx="1"/>
          </p:nvPr>
        </p:nvSpPr>
        <p:spPr/>
        <p:txBody>
          <a:bodyPr/>
          <a:lstStyle/>
          <a:p>
            <a:r>
              <a:rPr lang="zh-TW" altLang="zh-TW" dirty="0"/>
              <a:t>將初始文章向量正規</a:t>
            </a:r>
            <a:r>
              <a:rPr lang="zh-TW" altLang="zh-TW" dirty="0" smtClean="0"/>
              <a:t>化</a:t>
            </a:r>
            <a:r>
              <a:rPr lang="en-US" altLang="zh-TW" dirty="0" smtClean="0"/>
              <a:t>(</a:t>
            </a:r>
            <a:r>
              <a:rPr lang="zh-TW" altLang="en-US" dirty="0" smtClean="0"/>
              <a:t>正規化後的向量內積等同</a:t>
            </a:r>
            <a:r>
              <a:rPr lang="en-US" altLang="zh-TW" dirty="0" smtClean="0"/>
              <a:t>cosine similarity</a:t>
            </a:r>
          </a:p>
          <a:p>
            <a:r>
              <a:rPr lang="zh-TW" altLang="zh-TW" dirty="0" smtClean="0"/>
              <a:t>隨著</a:t>
            </a:r>
            <a:r>
              <a:rPr lang="zh-TW" altLang="zh-TW" dirty="0"/>
              <a:t>合併過程的進行，整體的向量長度將漸漸</a:t>
            </a:r>
            <a:r>
              <a:rPr lang="zh-TW" altLang="zh-TW" dirty="0" smtClean="0"/>
              <a:t>縮短</a:t>
            </a:r>
            <a:endParaRPr lang="en-US" altLang="zh-TW" dirty="0" smtClean="0"/>
          </a:p>
          <a:p>
            <a:pPr lvl="1"/>
            <a:r>
              <a:rPr lang="zh-TW" altLang="zh-TW" dirty="0" smtClean="0"/>
              <a:t>縮</a:t>
            </a:r>
            <a:r>
              <a:rPr lang="zh-TW" altLang="en-US" dirty="0" smtClean="0"/>
              <a:t>減</a:t>
            </a:r>
            <a:r>
              <a:rPr lang="zh-TW" altLang="zh-TW" dirty="0" smtClean="0"/>
              <a:t>程度</a:t>
            </a:r>
            <a:r>
              <a:rPr lang="zh-TW" altLang="zh-TW" dirty="0"/>
              <a:t>取決於兩個向量的差異</a:t>
            </a:r>
            <a:r>
              <a:rPr lang="zh-TW" altLang="zh-TW" dirty="0" smtClean="0"/>
              <a:t>程度</a:t>
            </a:r>
            <a:endParaRPr lang="en-US" altLang="zh-TW" dirty="0" smtClean="0"/>
          </a:p>
          <a:p>
            <a:pPr lvl="1"/>
            <a:r>
              <a:rPr lang="zh-TW" altLang="en-US" dirty="0" smtClean="0"/>
              <a:t>向量差異越大合併後的長度縮短得越多</a:t>
            </a:r>
            <a:endParaRPr lang="en-US" altLang="zh-TW" dirty="0" smtClean="0"/>
          </a:p>
          <a:p>
            <a:endParaRPr lang="en-US" altLang="zh-TW" dirty="0" smtClean="0"/>
          </a:p>
          <a:p>
            <a:endParaRPr lang="en-US" altLang="zh-TW" dirty="0" smtClean="0"/>
          </a:p>
          <a:p>
            <a:endParaRPr lang="en-US" altLang="zh-TW" dirty="0" smtClean="0"/>
          </a:p>
        </p:txBody>
      </p:sp>
      <p:pic>
        <p:nvPicPr>
          <p:cNvPr id="12" name="圖片 11"/>
          <p:cNvPicPr>
            <a:picLocks noChangeAspect="1"/>
          </p:cNvPicPr>
          <p:nvPr/>
        </p:nvPicPr>
        <p:blipFill rotWithShape="1">
          <a:blip r:embed="rId3"/>
          <a:srcRect r="53106"/>
          <a:stretch/>
        </p:blipFill>
        <p:spPr>
          <a:xfrm>
            <a:off x="7304097" y="3013830"/>
            <a:ext cx="4049703" cy="3163133"/>
          </a:xfrm>
          <a:prstGeom prst="rect">
            <a:avLst/>
          </a:prstGeom>
        </p:spPr>
      </p:pic>
      <p:sp>
        <p:nvSpPr>
          <p:cNvPr id="4" name="投影片編號版面配置區 3"/>
          <p:cNvSpPr>
            <a:spLocks noGrp="1"/>
          </p:cNvSpPr>
          <p:nvPr>
            <p:ph type="sldNum" sz="quarter" idx="12"/>
          </p:nvPr>
        </p:nvSpPr>
        <p:spPr/>
        <p:txBody>
          <a:bodyPr/>
          <a:lstStyle/>
          <a:p>
            <a:fld id="{2848E889-6957-49E5-94FA-4C164F8D1EDE}" type="slidenum">
              <a:rPr lang="zh-TW" altLang="en-US" smtClean="0"/>
              <a:t>32</a:t>
            </a:fld>
            <a:endParaRPr lang="zh-TW" altLang="en-US" dirty="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Dot Similarity</a:t>
            </a:r>
            <a:endParaRPr lang="zh-TW" altLang="en-US" dirty="0"/>
          </a:p>
        </p:txBody>
      </p:sp>
      <mc:AlternateContent xmlns:mc="http://schemas.openxmlformats.org/markup-compatibility/2006" xmlns:a14="http://schemas.microsoft.com/office/drawing/2010/main">
        <mc:Choice Requires="a14">
          <p:sp>
            <p:nvSpPr>
              <p:cNvPr id="125" name="內容版面配置區 124"/>
              <p:cNvSpPr>
                <a:spLocks noGrp="1"/>
              </p:cNvSpPr>
              <p:nvPr>
                <p:ph idx="1"/>
              </p:nvPr>
            </p:nvSpPr>
            <p:spPr/>
            <p:txBody>
              <a:bodyPr/>
              <a:lstStyle/>
              <a:p>
                <a14:m>
                  <m:oMath xmlns:m="http://schemas.openxmlformats.org/officeDocument/2006/math">
                    <m:r>
                      <m:rPr>
                        <m:sty m:val="p"/>
                      </m:rPr>
                      <a:rPr lang="en-US" altLang="zh-TW">
                        <a:latin typeface="Cambria Math" panose="02040503050406030204" pitchFamily="18" charset="0"/>
                      </a:rPr>
                      <m:t>Similarity</m:t>
                    </m:r>
                    <m:d>
                      <m:dPr>
                        <m:ctrlPr>
                          <a:rPr lang="zh-TW" altLang="zh-TW" i="1">
                            <a:latin typeface="Cambria Math" charset="0"/>
                          </a:rPr>
                        </m:ctrlPr>
                      </m:dPr>
                      <m:e>
                        <m:sSub>
                          <m:sSubPr>
                            <m:ctrlPr>
                              <a:rPr lang="zh-TW" altLang="zh-TW" i="1">
                                <a:latin typeface="Cambria Math" charset="0"/>
                              </a:rPr>
                            </m:ctrlPr>
                          </m:sSubPr>
                          <m:e>
                            <m:r>
                              <a:rPr lang="en-US" altLang="zh-TW" i="1">
                                <a:latin typeface="Cambria Math" panose="02040503050406030204" pitchFamily="18" charset="0"/>
                              </a:rPr>
                              <m:t>𝐷</m:t>
                            </m:r>
                          </m:e>
                          <m:sub>
                            <m:r>
                              <a:rPr lang="en-US" altLang="zh-TW" i="1">
                                <a:latin typeface="Cambria Math" panose="02040503050406030204" pitchFamily="18" charset="0"/>
                              </a:rPr>
                              <m:t>𝐴</m:t>
                            </m:r>
                          </m:sub>
                        </m:sSub>
                        <m:r>
                          <a:rPr lang="en-US" altLang="zh-TW">
                            <a:latin typeface="Cambria Math" panose="02040503050406030204" pitchFamily="18" charset="0"/>
                          </a:rPr>
                          <m:t>, </m:t>
                        </m:r>
                        <m:sSub>
                          <m:sSubPr>
                            <m:ctrlPr>
                              <a:rPr lang="zh-TW" altLang="zh-TW" i="1">
                                <a:latin typeface="Cambria Math" charset="0"/>
                              </a:rPr>
                            </m:ctrlPr>
                          </m:sSubPr>
                          <m:e>
                            <m:r>
                              <a:rPr lang="en-US" altLang="zh-TW" i="1">
                                <a:latin typeface="Cambria Math" panose="02040503050406030204" pitchFamily="18" charset="0"/>
                              </a:rPr>
                              <m:t>𝐷</m:t>
                            </m:r>
                          </m:e>
                          <m:sub>
                            <m:r>
                              <a:rPr lang="en-US" altLang="zh-TW" i="1">
                                <a:latin typeface="Cambria Math" panose="02040503050406030204" pitchFamily="18" charset="0"/>
                              </a:rPr>
                              <m:t>𝐵</m:t>
                            </m:r>
                          </m:sub>
                        </m:sSub>
                      </m:e>
                    </m:d>
                    <m:r>
                      <a:rPr lang="en-US" altLang="zh-TW" i="1">
                        <a:latin typeface="Cambria Math" panose="02040503050406030204" pitchFamily="18" charset="0"/>
                      </a:rPr>
                      <m:t>=</m:t>
                    </m:r>
                    <m:r>
                      <a:rPr lang="zh-TW" altLang="en-US" i="1">
                        <a:latin typeface="Cambria Math" panose="02040503050406030204" pitchFamily="18" charset="0"/>
                      </a:rPr>
                      <m:t> </m:t>
                    </m:r>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𝐴</m:t>
                        </m:r>
                      </m:sub>
                    </m:sSub>
                    <m:r>
                      <a:rPr lang="en-US" altLang="zh-TW" i="1">
                        <a:latin typeface="Cambria Math" panose="02040503050406030204" pitchFamily="18" charset="0"/>
                      </a:rPr>
                      <m:t>∙</m:t>
                    </m:r>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𝐵</m:t>
                        </m:r>
                      </m:sub>
                    </m:sSub>
                  </m:oMath>
                </a14:m>
                <a:r>
                  <a:rPr lang="en-US" altLang="zh-TW" dirty="0"/>
                  <a:t>	</a:t>
                </a:r>
              </a:p>
              <a:p>
                <a:pPr marL="0" indent="0">
                  <a:buNone/>
                </a:pPr>
                <a:r>
                  <a:rPr lang="en-US" altLang="zh-TW" dirty="0"/>
                  <a:t>			</a:t>
                </a:r>
                <a:r>
                  <a:rPr lang="zh-TW" altLang="en-US" dirty="0"/>
                  <a:t> </a:t>
                </a:r>
                <a14:m>
                  <m:oMath xmlns:m="http://schemas.openxmlformats.org/officeDocument/2006/math">
                    <m:r>
                      <a:rPr lang="zh-TW" altLang="en-US" i="1" dirty="0">
                        <a:latin typeface="Cambria Math" panose="02040503050406030204" pitchFamily="18" charset="0"/>
                      </a:rPr>
                      <m:t>   </m:t>
                    </m:r>
                    <m:r>
                      <a:rPr lang="en-US" altLang="zh-TW">
                        <a:latin typeface="Cambria Math" panose="02040503050406030204" pitchFamily="18" charset="0"/>
                      </a:rPr>
                      <m:t>=</m:t>
                    </m:r>
                    <m:d>
                      <m:dPr>
                        <m:begChr m:val="|"/>
                        <m:endChr m:val="|"/>
                        <m:ctrlPr>
                          <a:rPr lang="zh-TW" altLang="zh-TW" i="1">
                            <a:latin typeface="Cambria Math" charset="0"/>
                          </a:rPr>
                        </m:ctrlPr>
                      </m:dPr>
                      <m:e>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𝐴</m:t>
                            </m:r>
                          </m:sub>
                        </m:sSub>
                      </m:e>
                    </m:d>
                    <m:r>
                      <a:rPr lang="en-US" altLang="zh-TW">
                        <a:latin typeface="Cambria Math" panose="02040503050406030204" pitchFamily="18" charset="0"/>
                      </a:rPr>
                      <m:t>∙</m:t>
                    </m:r>
                    <m:d>
                      <m:dPr>
                        <m:begChr m:val="|"/>
                        <m:endChr m:val="|"/>
                        <m:ctrlPr>
                          <a:rPr lang="zh-TW" altLang="zh-TW" i="1">
                            <a:latin typeface="Cambria Math" charset="0"/>
                          </a:rPr>
                        </m:ctrlPr>
                      </m:dPr>
                      <m:e>
                        <m:sSub>
                          <m:sSubPr>
                            <m:ctrlPr>
                              <a:rPr lang="zh-TW" altLang="zh-TW" i="1">
                                <a:latin typeface="Cambria Math" charset="0"/>
                              </a:rPr>
                            </m:ctrlPr>
                          </m:sSubPr>
                          <m:e>
                            <m:acc>
                              <m:accPr>
                                <m:chr m:val="⃑"/>
                                <m:ctrlPr>
                                  <a:rPr lang="zh-TW" altLang="zh-TW" i="1">
                                    <a:latin typeface="Cambria Math" charset="0"/>
                                  </a:rPr>
                                </m:ctrlPr>
                              </m:accPr>
                              <m:e>
                                <m:r>
                                  <a:rPr lang="en-US" altLang="zh-TW" i="1">
                                    <a:latin typeface="Cambria Math" panose="02040503050406030204" pitchFamily="18" charset="0"/>
                                  </a:rPr>
                                  <m:t>𝑣</m:t>
                                </m:r>
                              </m:e>
                            </m:acc>
                          </m:e>
                          <m:sub>
                            <m:r>
                              <a:rPr lang="en-US" altLang="zh-TW" i="1">
                                <a:latin typeface="Cambria Math" panose="02040503050406030204" pitchFamily="18" charset="0"/>
                              </a:rPr>
                              <m:t>𝐵</m:t>
                            </m:r>
                          </m:sub>
                        </m:sSub>
                      </m:e>
                    </m:d>
                    <m:r>
                      <a:rPr lang="en-US" altLang="zh-TW" i="1">
                        <a:latin typeface="Cambria Math" panose="02040503050406030204" pitchFamily="18" charset="0"/>
                      </a:rPr>
                      <m:t>∙</m:t>
                    </m:r>
                    <m:func>
                      <m:funcPr>
                        <m:ctrlPr>
                          <a:rPr lang="zh-TW" altLang="zh-TW" i="1">
                            <a:latin typeface="Cambria Math" charset="0"/>
                          </a:rPr>
                        </m:ctrlPr>
                      </m:funcPr>
                      <m:fName>
                        <m:r>
                          <m:rPr>
                            <m:sty m:val="p"/>
                          </m:rPr>
                          <a:rPr lang="en-US" altLang="zh-TW">
                            <a:latin typeface="Cambria Math" panose="02040503050406030204" pitchFamily="18" charset="0"/>
                          </a:rPr>
                          <m:t>cos</m:t>
                        </m:r>
                      </m:fName>
                      <m:e>
                        <m:r>
                          <a:rPr lang="en-US" altLang="zh-TW" i="1">
                            <a:latin typeface="Cambria Math" panose="02040503050406030204" pitchFamily="18" charset="0"/>
                          </a:rPr>
                          <m:t>𝜃</m:t>
                        </m:r>
                      </m:e>
                    </m:func>
                  </m:oMath>
                </a14:m>
                <a:endParaRPr lang="en-US" altLang="zh-TW" dirty="0" smtClean="0"/>
              </a:p>
              <a:p>
                <a:pPr marL="0" indent="0">
                  <a:buNone/>
                </a:pPr>
                <a:endParaRPr lang="en-US" altLang="zh-TW" dirty="0"/>
              </a:p>
              <a:p>
                <a:r>
                  <a:rPr lang="zh-TW" altLang="en-US" dirty="0" smtClean="0"/>
                  <a:t>長度較長的向量在相似度計算上較有利</a:t>
                </a:r>
                <a:endParaRPr lang="en-US" altLang="zh-TW" dirty="0" smtClean="0"/>
              </a:p>
              <a:p>
                <a:r>
                  <a:rPr lang="zh-TW" altLang="zh-TW" dirty="0"/>
                  <a:t>向量長度又與合併次數及其合併之向量差異</a:t>
                </a:r>
                <a:r>
                  <a:rPr lang="zh-TW" altLang="zh-TW" dirty="0" smtClean="0"/>
                  <a:t>有關</a:t>
                </a:r>
                <a:endParaRPr lang="zh-TW" altLang="en-US" dirty="0"/>
              </a:p>
            </p:txBody>
          </p:sp>
        </mc:Choice>
        <mc:Fallback xmlns="">
          <p:sp>
            <p:nvSpPr>
              <p:cNvPr id="125" name="內容版面配置區 124"/>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2848E889-6957-49E5-94FA-4C164F8D1EDE}" type="slidenum">
              <a:rPr lang="zh-TW" altLang="en-US" smtClean="0"/>
              <a:t>33</a:t>
            </a:fld>
            <a:endParaRPr lang="zh-TW" altLang="en-US" dirty="0"/>
          </a:p>
        </p:txBody>
      </p:sp>
    </p:spTree>
    <p:extLst>
      <p:ext uri="{BB962C8B-B14F-4D97-AF65-F5344CB8AC3E}">
        <p14:creationId xmlns:p14="http://schemas.microsoft.com/office/powerpoint/2010/main" val="939369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Dot Similarity</a:t>
            </a:r>
            <a:endParaRPr lang="zh-TW" altLang="en-US" dirty="0"/>
          </a:p>
        </p:txBody>
      </p:sp>
      <p:sp>
        <p:nvSpPr>
          <p:cNvPr id="3" name="內容版面配置區 2"/>
          <p:cNvSpPr>
            <a:spLocks noGrp="1"/>
          </p:cNvSpPr>
          <p:nvPr>
            <p:ph idx="1"/>
          </p:nvPr>
        </p:nvSpPr>
        <p:spPr/>
        <p:txBody>
          <a:bodyPr/>
          <a:lstStyle/>
          <a:p>
            <a:pPr marL="0" indent="0">
              <a:buNone/>
            </a:pPr>
            <a:r>
              <a:rPr lang="zh-TW" altLang="en-US" dirty="0"/>
              <a:t>我們可以發現</a:t>
            </a:r>
            <a:r>
              <a:rPr lang="en-US" altLang="zh-TW" dirty="0"/>
              <a:t>Dot similarity</a:t>
            </a:r>
            <a:r>
              <a:rPr lang="zh-TW" altLang="en-US" dirty="0"/>
              <a:t>有</a:t>
            </a:r>
            <a:r>
              <a:rPr lang="zh-TW" altLang="en-US" dirty="0" smtClean="0"/>
              <a:t>下面幾個特點</a:t>
            </a:r>
            <a:endParaRPr lang="en-US" altLang="zh-TW" dirty="0" smtClean="0"/>
          </a:p>
          <a:p>
            <a:pPr marL="0" indent="0">
              <a:buNone/>
            </a:pPr>
            <a:endParaRPr lang="en-US" altLang="zh-TW" dirty="0" smtClean="0"/>
          </a:p>
          <a:p>
            <a:r>
              <a:rPr lang="zh-TW" altLang="zh-TW" dirty="0" smtClean="0"/>
              <a:t>兩</a:t>
            </a:r>
            <a:r>
              <a:rPr lang="zh-TW" altLang="zh-TW" dirty="0"/>
              <a:t>不相似的群合併之後在下一次的被合併機率會變小</a:t>
            </a:r>
          </a:p>
          <a:p>
            <a:r>
              <a:rPr lang="zh-TW" altLang="zh-TW" dirty="0"/>
              <a:t>兩相似的群合併之後在下一次合併的機率相對較</a:t>
            </a:r>
            <a:r>
              <a:rPr lang="zh-TW" altLang="zh-TW" dirty="0" smtClean="0"/>
              <a:t>高</a:t>
            </a:r>
            <a:endParaRPr lang="en-US" altLang="zh-TW" dirty="0" smtClean="0"/>
          </a:p>
          <a:p>
            <a:endParaRPr lang="en-US" altLang="zh-TW" dirty="0"/>
          </a:p>
          <a:p>
            <a:pPr marL="0" indent="0">
              <a:buNone/>
            </a:pPr>
            <a:r>
              <a:rPr lang="zh-TW" altLang="zh-TW" dirty="0"/>
              <a:t>這些特性剛好能夠彌補</a:t>
            </a:r>
            <a:r>
              <a:rPr lang="en-US" altLang="zh-TW" dirty="0"/>
              <a:t>centroid linkage</a:t>
            </a:r>
            <a:r>
              <a:rPr lang="zh-TW" altLang="zh-TW" dirty="0"/>
              <a:t>的隨著合併</a:t>
            </a:r>
            <a:r>
              <a:rPr lang="zh-TW" altLang="zh-TW" dirty="0" smtClean="0"/>
              <a:t>次數增加</a:t>
            </a:r>
            <a:r>
              <a:rPr lang="zh-TW" altLang="en-US" dirty="0" smtClean="0"/>
              <a:t>而讓主題裡面文件彼此相似度下降的缺點，因此能夠提高</a:t>
            </a:r>
            <a:r>
              <a:rPr lang="en-US" altLang="zh-TW" dirty="0" smtClean="0"/>
              <a:t>centroid</a:t>
            </a:r>
            <a:r>
              <a:rPr lang="zh-TW" altLang="en-US" dirty="0" smtClean="0"/>
              <a:t> </a:t>
            </a:r>
            <a:r>
              <a:rPr lang="en-US" altLang="zh-TW" dirty="0" smtClean="0"/>
              <a:t>linkage</a:t>
            </a:r>
            <a:r>
              <a:rPr lang="zh-TW" altLang="en-US" dirty="0" smtClean="0"/>
              <a:t>的分群效果。</a:t>
            </a:r>
            <a:endParaRPr lang="en-US" altLang="zh-TW" dirty="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34</a:t>
            </a:fld>
            <a:endParaRPr lang="zh-TW" altLang="en-US" dirty="0"/>
          </a:p>
        </p:txBody>
      </p:sp>
    </p:spTree>
    <p:extLst>
      <p:ext uri="{BB962C8B-B14F-4D97-AF65-F5344CB8AC3E}">
        <p14:creationId xmlns:p14="http://schemas.microsoft.com/office/powerpoint/2010/main" val="40415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Estimation </a:t>
            </a:r>
            <a:r>
              <a:rPr lang="en-US" altLang="zh-TW" dirty="0"/>
              <a:t>Popularity Calculation</a:t>
            </a:r>
            <a:endParaRPr lang="zh-TW" altLang="en-US" dirty="0"/>
          </a:p>
        </p:txBody>
      </p:sp>
      <p:sp>
        <p:nvSpPr>
          <p:cNvPr id="3" name="內容版面配置區 2"/>
          <p:cNvSpPr>
            <a:spLocks noGrp="1"/>
          </p:cNvSpPr>
          <p:nvPr>
            <p:ph idx="1"/>
          </p:nvPr>
        </p:nvSpPr>
        <p:spPr/>
        <p:txBody>
          <a:bodyPr/>
          <a:lstStyle/>
          <a:p>
            <a:r>
              <a:rPr lang="zh-TW" altLang="en-US" dirty="0" smtClean="0"/>
              <a:t>文章熱門度 </a:t>
            </a:r>
            <a:r>
              <a:rPr lang="en-US" altLang="zh-TW" dirty="0" smtClean="0"/>
              <a:t>=</a:t>
            </a:r>
            <a:r>
              <a:rPr lang="zh-TW" altLang="en-US" dirty="0" smtClean="0"/>
              <a:t> 文章正面評論 </a:t>
            </a:r>
            <a:r>
              <a:rPr lang="en-US" altLang="zh-TW" dirty="0" smtClean="0"/>
              <a:t>– </a:t>
            </a:r>
            <a:r>
              <a:rPr lang="zh-TW" altLang="en-US" dirty="0" smtClean="0"/>
              <a:t>負面評論</a:t>
            </a:r>
            <a:endParaRPr lang="en-US" altLang="zh-TW" dirty="0" smtClean="0"/>
          </a:p>
          <a:p>
            <a:r>
              <a:rPr lang="zh-TW" altLang="en-US" dirty="0" smtClean="0"/>
              <a:t>主題熱門度 </a:t>
            </a:r>
            <a:r>
              <a:rPr lang="en-US" altLang="zh-TW" dirty="0" smtClean="0"/>
              <a:t>=</a:t>
            </a:r>
            <a:r>
              <a:rPr lang="zh-TW" altLang="en-US" dirty="0" smtClean="0"/>
              <a:t> 主題內各文章熱門度的加總</a:t>
            </a:r>
            <a:endParaRPr lang="en-US" altLang="zh-TW" dirty="0" smtClean="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35</a:t>
            </a:fld>
            <a:endParaRPr lang="zh-TW" altLang="en-US" dirty="0"/>
          </a:p>
        </p:txBody>
      </p:sp>
    </p:spTree>
    <p:extLst>
      <p:ext uri="{BB962C8B-B14F-4D97-AF65-F5344CB8AC3E}">
        <p14:creationId xmlns:p14="http://schemas.microsoft.com/office/powerpoint/2010/main" val="4254916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a:t>
            </a:r>
            <a:endParaRPr lang="zh-TW" altLang="en-US" dirty="0"/>
          </a:p>
        </p:txBody>
      </p:sp>
      <p:sp>
        <p:nvSpPr>
          <p:cNvPr id="5" name="文字版面配置區 4"/>
          <p:cNvSpPr>
            <a:spLocks noGrp="1"/>
          </p:cNvSpPr>
          <p:nvPr>
            <p:ph type="body"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2848E889-6957-49E5-94FA-4C164F8D1EDE}" type="slidenum">
              <a:rPr lang="zh-TW" altLang="en-US" smtClean="0"/>
              <a:t>36</a:t>
            </a:fld>
            <a:endParaRPr lang="zh-TW" altLang="en-US"/>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Data Source</a:t>
            </a:r>
            <a:endParaRPr lang="zh-TW" altLang="en-US" dirty="0"/>
          </a:p>
        </p:txBody>
      </p:sp>
      <p:sp>
        <p:nvSpPr>
          <p:cNvPr id="11" name="內容版面配置區 10"/>
          <p:cNvSpPr>
            <a:spLocks noGrp="1"/>
          </p:cNvSpPr>
          <p:nvPr>
            <p:ph sz="half" idx="1"/>
          </p:nvPr>
        </p:nvSpPr>
        <p:spPr>
          <a:xfrm>
            <a:off x="838200" y="1825625"/>
            <a:ext cx="3667298" cy="4351338"/>
          </a:xfrm>
        </p:spPr>
        <p:txBody>
          <a:bodyPr/>
          <a:lstStyle/>
          <a:p>
            <a:r>
              <a:rPr lang="zh-TW" altLang="en-US" dirty="0" smtClean="0"/>
              <a:t>批踢踢實業</a:t>
            </a:r>
            <a:r>
              <a:rPr lang="zh-TW" altLang="zh-TW" dirty="0" smtClean="0"/>
              <a:t>坊</a:t>
            </a:r>
            <a:r>
              <a:rPr lang="zh-TW" altLang="en-US" dirty="0" smtClean="0"/>
              <a:t>八卦版</a:t>
            </a:r>
            <a:endParaRPr lang="en-US" altLang="zh-TW" dirty="0" smtClean="0"/>
          </a:p>
          <a:p>
            <a:r>
              <a:rPr lang="zh-TW" altLang="en-US" dirty="0"/>
              <a:t>推、噓使用者</a:t>
            </a:r>
            <a:r>
              <a:rPr lang="zh-TW" altLang="en-US" dirty="0" smtClean="0"/>
              <a:t>評論</a:t>
            </a:r>
            <a:endParaRPr lang="en-US" altLang="zh-TW" dirty="0" smtClean="0"/>
          </a:p>
          <a:p>
            <a:endParaRPr lang="en-US" altLang="zh-TW" dirty="0" smtClean="0"/>
          </a:p>
          <a:p>
            <a:r>
              <a:rPr lang="en-US" altLang="zh-TW" dirty="0" smtClean="0"/>
              <a:t>2015/4/9~2016/6/28</a:t>
            </a:r>
          </a:p>
          <a:p>
            <a:r>
              <a:rPr lang="en-US" altLang="zh-TW" dirty="0" smtClean="0"/>
              <a:t>920k training articles</a:t>
            </a:r>
          </a:p>
          <a:p>
            <a:endParaRPr lang="zh-TW" altLang="en-US" dirty="0"/>
          </a:p>
        </p:txBody>
      </p:sp>
      <p:pic>
        <p:nvPicPr>
          <p:cNvPr id="18" name="內容版面配置區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54362" y="1825625"/>
            <a:ext cx="6550401" cy="4351338"/>
          </a:xfrm>
        </p:spPr>
      </p:pic>
      <p:sp>
        <p:nvSpPr>
          <p:cNvPr id="2" name="投影片編號版面配置區 1"/>
          <p:cNvSpPr>
            <a:spLocks noGrp="1"/>
          </p:cNvSpPr>
          <p:nvPr>
            <p:ph type="sldNum" sz="quarter" idx="12"/>
          </p:nvPr>
        </p:nvSpPr>
        <p:spPr/>
        <p:txBody>
          <a:bodyPr/>
          <a:lstStyle/>
          <a:p>
            <a:fld id="{2848E889-6957-49E5-94FA-4C164F8D1EDE}" type="slidenum">
              <a:rPr lang="zh-TW" altLang="en-US" smtClean="0"/>
              <a:t>37</a:t>
            </a:fld>
            <a:endParaRPr lang="zh-TW" altLang="en-US"/>
          </a:p>
        </p:txBody>
      </p:sp>
    </p:spTree>
    <p:extLst>
      <p:ext uri="{BB962C8B-B14F-4D97-AF65-F5344CB8AC3E}">
        <p14:creationId xmlns:p14="http://schemas.microsoft.com/office/powerpoint/2010/main" val="3280040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a:bodyPr>
          <a:lstStyle/>
          <a:p>
            <a:r>
              <a:rPr lang="en-US" altLang="zh-TW" dirty="0"/>
              <a:t>Adjusted Rand </a:t>
            </a:r>
            <a:r>
              <a:rPr lang="en-US" altLang="zh-TW" dirty="0" smtClean="0"/>
              <a:t>index</a:t>
            </a:r>
            <a:r>
              <a:rPr lang="zh-TW" altLang="en-US" dirty="0" smtClean="0"/>
              <a:t> </a:t>
            </a:r>
            <a:r>
              <a:rPr lang="en-US" altLang="zh-TW" dirty="0" smtClean="0"/>
              <a:t>(ARI)</a:t>
            </a:r>
            <a:endParaRPr lang="en-US" altLang="zh-TW" dirty="0" smtClean="0"/>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pPr marL="0" indent="0">
              <a:buNone/>
            </a:pPr>
            <a:endParaRPr lang="en-US" altLang="zh-TW" dirty="0" smtClean="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38</a:t>
            </a:fld>
            <a:endParaRPr lang="zh-TW" altLang="en-US" dirty="0"/>
          </a:p>
        </p:txBody>
      </p:sp>
    </p:spTree>
    <p:extLst>
      <p:ext uri="{BB962C8B-B14F-4D97-AF65-F5344CB8AC3E}">
        <p14:creationId xmlns:p14="http://schemas.microsoft.com/office/powerpoint/2010/main" val="2621862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 Dataset</a:t>
            </a:r>
            <a:endParaRPr lang="zh-TW" altLang="en-US" dirty="0"/>
          </a:p>
        </p:txBody>
      </p:sp>
      <p:graphicFrame>
        <p:nvGraphicFramePr>
          <p:cNvPr id="12" name="內容版面配置區 11"/>
          <p:cNvGraphicFramePr>
            <a:graphicFrameLocks noGrp="1"/>
          </p:cNvGraphicFramePr>
          <p:nvPr>
            <p:ph sz="half" idx="1"/>
            <p:extLst>
              <p:ext uri="{D42A27DB-BD31-4B8C-83A1-F6EECF244321}">
                <p14:modId xmlns:p14="http://schemas.microsoft.com/office/powerpoint/2010/main" val="173520976"/>
              </p:ext>
            </p:extLst>
          </p:nvPr>
        </p:nvGraphicFramePr>
        <p:xfrm>
          <a:off x="838200" y="1825625"/>
          <a:ext cx="7014029" cy="4375674"/>
        </p:xfrm>
        <a:graphic>
          <a:graphicData uri="http://schemas.openxmlformats.org/drawingml/2006/table">
            <a:tbl>
              <a:tblPr firstRow="1" bandRow="1">
                <a:tableStyleId>{5C22544A-7EE6-4342-B048-85BDC9FD1C3A}</a:tableStyleId>
              </a:tblPr>
              <a:tblGrid>
                <a:gridCol w="5243286">
                  <a:extLst>
                    <a:ext uri="{9D8B030D-6E8A-4147-A177-3AD203B41FA5}">
                      <a16:colId xmlns:a16="http://schemas.microsoft.com/office/drawing/2014/main" xmlns="" val="20000"/>
                    </a:ext>
                  </a:extLst>
                </a:gridCol>
                <a:gridCol w="1770743">
                  <a:extLst>
                    <a:ext uri="{9D8B030D-6E8A-4147-A177-3AD203B41FA5}">
                      <a16:colId xmlns:a16="http://schemas.microsoft.com/office/drawing/2014/main" xmlns="" val="20001"/>
                    </a:ext>
                  </a:extLst>
                </a:gridCol>
              </a:tblGrid>
              <a:tr h="486186">
                <a:tc>
                  <a:txBody>
                    <a:bodyPr/>
                    <a:lstStyle/>
                    <a:p>
                      <a:pPr algn="ctr">
                        <a:spcBef>
                          <a:spcPts val="600"/>
                        </a:spcBef>
                        <a:spcAft>
                          <a:spcPts val="600"/>
                        </a:spcAft>
                      </a:pPr>
                      <a:r>
                        <a:rPr lang="zh-TW" sz="2000" kern="1400" spc="-50" dirty="0">
                          <a:solidFill>
                            <a:schemeClr val="bg1"/>
                          </a:solidFill>
                          <a:effectLst/>
                          <a:latin typeface="標楷體" panose="03000509000000000000" pitchFamily="65" charset="-120"/>
                          <a:ea typeface="標楷體" panose="03000509000000000000" pitchFamily="65" charset="-120"/>
                          <a:cs typeface="MS Mincho" panose="02020609040205080304" pitchFamily="49" charset="-128"/>
                        </a:rPr>
                        <a:t>文章標題</a:t>
                      </a:r>
                    </a:p>
                  </a:txBody>
                  <a:tcPr marL="49436" marR="49436" marT="0" marB="0" anchor="ctr"/>
                </a:tc>
                <a:tc>
                  <a:txBody>
                    <a:bodyPr/>
                    <a:lstStyle/>
                    <a:p>
                      <a:pPr algn="ctr">
                        <a:spcBef>
                          <a:spcPts val="600"/>
                        </a:spcBef>
                        <a:spcAft>
                          <a:spcPts val="600"/>
                        </a:spcAft>
                      </a:pPr>
                      <a:r>
                        <a:rPr lang="zh-TW" sz="2000" kern="1400" spc="-50" dirty="0">
                          <a:solidFill>
                            <a:schemeClr val="bg1"/>
                          </a:solidFill>
                          <a:effectLst/>
                          <a:latin typeface="標楷體" panose="03000509000000000000" pitchFamily="65" charset="-120"/>
                          <a:ea typeface="標楷體" panose="03000509000000000000" pitchFamily="65" charset="-120"/>
                          <a:cs typeface="MS Mincho" panose="02020609040205080304" pitchFamily="49" charset="-128"/>
                        </a:rPr>
                        <a:t>同標題文章數</a:t>
                      </a:r>
                    </a:p>
                  </a:txBody>
                  <a:tcPr marL="49436" marR="49436" marT="0" marB="0" anchor="ctr"/>
                </a:tc>
                <a:extLst>
                  <a:ext uri="{0D108BD9-81ED-4DB2-BD59-A6C34878D82A}">
                    <a16:rowId xmlns:a16="http://schemas.microsoft.com/office/drawing/2014/main" xmlns="" val="10000"/>
                  </a:ext>
                </a:extLst>
              </a:tr>
              <a:tr h="486186">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他要求關版「洪素珠出現都是因批踢踢」</a:t>
                      </a:r>
                    </a:p>
                  </a:txBody>
                  <a:tcPr marL="49436" marR="49436"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2</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1"/>
                  </a:ext>
                </a:extLst>
              </a:tr>
              <a:tr h="486186">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如果</a:t>
                      </a: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被無預警強制關站</a:t>
                      </a:r>
                    </a:p>
                  </a:txBody>
                  <a:tcPr marL="49436" marR="49436"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5</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2"/>
                  </a:ext>
                </a:extLst>
              </a:tr>
              <a:tr h="486186">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「與台灣民政府有驚人共通點」</a:t>
                      </a: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藍軍要求</a:t>
                      </a:r>
                    </a:p>
                  </a:txBody>
                  <a:tcPr marL="49436" marR="49436"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5</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3"/>
                  </a:ext>
                </a:extLst>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正晶限時批</a:t>
                      </a:r>
                    </a:p>
                  </a:txBody>
                  <a:tcPr marL="49436" marR="49436"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4"/>
                  </a:ext>
                </a:extLst>
              </a:tr>
              <a:tr h="486186">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Fw: [Live] 20160615 </a:t>
                      </a: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正晶限時批</a:t>
                      </a:r>
                    </a:p>
                  </a:txBody>
                  <a:tcPr marL="49436" marR="49436" marT="0" marB="0" anchor="ctr"/>
                </a:tc>
                <a:tc>
                  <a:txBody>
                    <a:bodyPr/>
                    <a:lstStyle/>
                    <a:p>
                      <a:pPr algn="ctr">
                        <a:spcBef>
                          <a:spcPts val="600"/>
                        </a:spcBef>
                        <a:spcAft>
                          <a:spcPts val="600"/>
                        </a:spcAft>
                      </a:pP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5"/>
                  </a:ext>
                </a:extLst>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中華文化復興委員會</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a:t>
                      </a: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要求關閉</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3</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6"/>
                  </a:ext>
                </a:extLst>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真天才！中華文化復興委員會要求關閉</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7"/>
                  </a:ext>
                </a:extLst>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中華文化復興委員會要求關</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tc>
                  <a:txBody>
                    <a:bodyPr/>
                    <a:lstStyle/>
                    <a:p>
                      <a:pPr algn="ctr">
                        <a:spcBef>
                          <a:spcPts val="600"/>
                        </a:spcBef>
                        <a:spcAft>
                          <a:spcPts val="600"/>
                        </a:spcAft>
                      </a:pP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49436" marR="49436" marT="0" marB="0" anchor="ctr"/>
                </a:tc>
                <a:extLst>
                  <a:ext uri="{0D108BD9-81ED-4DB2-BD59-A6C34878D82A}">
                    <a16:rowId xmlns:a16="http://schemas.microsoft.com/office/drawing/2014/main" xmlns="" val="10008"/>
                  </a:ext>
                </a:extLst>
              </a:tr>
            </a:tbl>
          </a:graphicData>
        </a:graphic>
      </p:graphicFrame>
      <p:sp>
        <p:nvSpPr>
          <p:cNvPr id="4" name="內容版面配置區 3"/>
          <p:cNvSpPr>
            <a:spLocks noGrp="1"/>
          </p:cNvSpPr>
          <p:nvPr>
            <p:ph sz="half" idx="2"/>
          </p:nvPr>
        </p:nvSpPr>
        <p:spPr>
          <a:xfrm>
            <a:off x="8055428" y="1825625"/>
            <a:ext cx="3298371" cy="4351338"/>
          </a:xfrm>
        </p:spPr>
        <p:txBody>
          <a:bodyPr/>
          <a:lstStyle/>
          <a:p>
            <a:r>
              <a:rPr lang="zh-TW" altLang="en-US" dirty="0" smtClean="0"/>
              <a:t>人工標記</a:t>
            </a:r>
            <a:r>
              <a:rPr lang="en-US" altLang="zh-TW" dirty="0" smtClean="0"/>
              <a:t>2016/6/15</a:t>
            </a:r>
            <a:r>
              <a:rPr lang="zh-TW" altLang="en-US" dirty="0" smtClean="0"/>
              <a:t>日及</a:t>
            </a:r>
            <a:r>
              <a:rPr lang="en-US" altLang="zh-TW" dirty="0" smtClean="0"/>
              <a:t>2016/6/24</a:t>
            </a:r>
            <a:r>
              <a:rPr lang="zh-TW" altLang="en-US" dirty="0" smtClean="0"/>
              <a:t>日資料各</a:t>
            </a:r>
            <a:r>
              <a:rPr lang="en-US" altLang="zh-TW" dirty="0" smtClean="0"/>
              <a:t>1000</a:t>
            </a:r>
            <a:r>
              <a:rPr lang="zh-TW" altLang="en-US" dirty="0" smtClean="0"/>
              <a:t>篇</a:t>
            </a:r>
            <a:endParaRPr lang="en-US" altLang="zh-TW" dirty="0" smtClean="0"/>
          </a:p>
          <a:p>
            <a:endParaRPr lang="zh-TW" altLang="en-US" dirty="0"/>
          </a:p>
        </p:txBody>
      </p:sp>
      <p:sp>
        <p:nvSpPr>
          <p:cNvPr id="3" name="投影片編號版面配置區 2"/>
          <p:cNvSpPr>
            <a:spLocks noGrp="1"/>
          </p:cNvSpPr>
          <p:nvPr>
            <p:ph type="sldNum" sz="quarter" idx="12"/>
          </p:nvPr>
        </p:nvSpPr>
        <p:spPr/>
        <p:txBody>
          <a:bodyPr/>
          <a:lstStyle/>
          <a:p>
            <a:fld id="{2848E889-6957-49E5-94FA-4C164F8D1EDE}" type="slidenum">
              <a:rPr lang="zh-TW" altLang="en-US" smtClean="0"/>
              <a:t>39</a:t>
            </a:fld>
            <a:endParaRPr lang="zh-TW" altLang="en-US" dirty="0"/>
          </a:p>
        </p:txBody>
      </p:sp>
      <p:sp>
        <p:nvSpPr>
          <p:cNvPr id="6" name="文字方塊 5"/>
          <p:cNvSpPr txBox="1"/>
          <p:nvPr/>
        </p:nvSpPr>
        <p:spPr>
          <a:xfrm>
            <a:off x="2596242" y="6336236"/>
            <a:ext cx="3497943" cy="369332"/>
          </a:xfrm>
          <a:prstGeom prst="rect">
            <a:avLst/>
          </a:prstGeom>
          <a:noFill/>
        </p:spPr>
        <p:txBody>
          <a:bodyPr wrap="square" rtlCol="0">
            <a:spAutoFit/>
          </a:bodyPr>
          <a:lstStyle/>
          <a:p>
            <a:r>
              <a:rPr lang="en-US" altLang="zh-TW" dirty="0" smtClean="0"/>
              <a:t>2016/6/15</a:t>
            </a:r>
            <a:r>
              <a:rPr lang="zh-TW" altLang="en-US" dirty="0" smtClean="0"/>
              <a:t>某一人工標記主題範例</a:t>
            </a:r>
            <a:endParaRPr lang="zh-TW" altLang="en-US" dirty="0"/>
          </a:p>
        </p:txBody>
      </p:sp>
    </p:spTree>
    <p:extLst>
      <p:ext uri="{BB962C8B-B14F-4D97-AF65-F5344CB8AC3E}">
        <p14:creationId xmlns:p14="http://schemas.microsoft.com/office/powerpoint/2010/main" val="1012523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現有的主題偵測方法</a:t>
            </a:r>
            <a:endParaRPr lang="zh-TW" altLang="en-US" dirty="0"/>
          </a:p>
        </p:txBody>
      </p:sp>
      <p:sp>
        <p:nvSpPr>
          <p:cNvPr id="3" name="內容版面配置區 2"/>
          <p:cNvSpPr>
            <a:spLocks noGrp="1"/>
          </p:cNvSpPr>
          <p:nvPr>
            <p:ph idx="1"/>
          </p:nvPr>
        </p:nvSpPr>
        <p:spPr/>
        <p:txBody>
          <a:bodyPr/>
          <a:lstStyle/>
          <a:p>
            <a:r>
              <a:rPr lang="en-US" altLang="zh-TW" dirty="0"/>
              <a:t>Allan</a:t>
            </a:r>
            <a:r>
              <a:rPr lang="zh-TW" altLang="en-US" dirty="0"/>
              <a:t>等</a:t>
            </a:r>
            <a:r>
              <a:rPr lang="zh-TW" altLang="en-US" dirty="0" smtClean="0"/>
              <a:t>人將</a:t>
            </a:r>
            <a:r>
              <a:rPr lang="zh-TW" altLang="en-US" dirty="0"/>
              <a:t>新進文件當成</a:t>
            </a:r>
            <a:r>
              <a:rPr lang="en-US" altLang="zh-TW" dirty="0"/>
              <a:t>query</a:t>
            </a:r>
            <a:r>
              <a:rPr lang="zh-TW" altLang="en-US" dirty="0"/>
              <a:t>去查詢先前的主題，若查詢後沒有相似的主題則該文件會被當成新的主題。字詞由</a:t>
            </a:r>
            <a:r>
              <a:rPr lang="en-US" altLang="zh-TW" dirty="0"/>
              <a:t>tf-idf </a:t>
            </a:r>
            <a:r>
              <a:rPr lang="zh-TW" altLang="en-US" dirty="0" smtClean="0"/>
              <a:t>權重與</a:t>
            </a:r>
            <a:r>
              <a:rPr lang="en-US" altLang="zh-TW" dirty="0" smtClean="0"/>
              <a:t>”</a:t>
            </a:r>
            <a:r>
              <a:rPr lang="en-US" altLang="zh-TW" dirty="0" err="1" smtClean="0"/>
              <a:t>surpriseness</a:t>
            </a:r>
            <a:r>
              <a:rPr lang="en-US" altLang="zh-TW" dirty="0"/>
              <a:t>”</a:t>
            </a:r>
            <a:r>
              <a:rPr lang="zh-TW" altLang="en-US" dirty="0"/>
              <a:t>表示，一個詞如果越不常出現則</a:t>
            </a:r>
            <a:r>
              <a:rPr lang="zh-TW" altLang="en-US" dirty="0" smtClean="0"/>
              <a:t>越</a:t>
            </a:r>
            <a:r>
              <a:rPr lang="en-US" altLang="zh-TW" dirty="0" smtClean="0"/>
              <a:t>”surprising</a:t>
            </a:r>
            <a:r>
              <a:rPr lang="en-US" altLang="zh-TW" dirty="0"/>
              <a:t>”</a:t>
            </a:r>
            <a:r>
              <a:rPr lang="zh-TW" altLang="en-US" dirty="0" smtClean="0"/>
              <a:t>。</a:t>
            </a:r>
            <a:endParaRPr lang="en-US" altLang="zh-TW" dirty="0" smtClean="0"/>
          </a:p>
          <a:p>
            <a:r>
              <a:rPr lang="en-US" altLang="zh-TW" dirty="0"/>
              <a:t>Yang</a:t>
            </a:r>
            <a:r>
              <a:rPr lang="zh-TW" altLang="en-US" dirty="0"/>
              <a:t>等</a:t>
            </a:r>
            <a:r>
              <a:rPr lang="zh-TW" altLang="en-US" dirty="0" smtClean="0"/>
              <a:t>人利用</a:t>
            </a:r>
            <a:r>
              <a:rPr lang="en-US" altLang="zh-TW" dirty="0"/>
              <a:t>tf-idf vector space model</a:t>
            </a:r>
            <a:r>
              <a:rPr lang="zh-TW" altLang="en-US" dirty="0"/>
              <a:t>將文件用</a:t>
            </a:r>
            <a:r>
              <a:rPr lang="en-US" altLang="zh-TW" dirty="0"/>
              <a:t>group-average</a:t>
            </a:r>
            <a:r>
              <a:rPr lang="zh-TW" altLang="en-US" dirty="0"/>
              <a:t>以及</a:t>
            </a:r>
            <a:r>
              <a:rPr lang="en-US" altLang="zh-TW" dirty="0"/>
              <a:t>single pass</a:t>
            </a:r>
            <a:r>
              <a:rPr lang="zh-TW" altLang="en-US" dirty="0"/>
              <a:t>等方法來分群以偵測新的事件主題</a:t>
            </a:r>
            <a:r>
              <a:rPr lang="zh-TW" altLang="en-US" dirty="0" smtClean="0"/>
              <a:t>。</a:t>
            </a:r>
            <a:endParaRPr lang="en-US" altLang="zh-TW" dirty="0" smtClean="0"/>
          </a:p>
          <a:p>
            <a:r>
              <a:rPr lang="en-US" altLang="zh-TW" dirty="0"/>
              <a:t>JM Schultz</a:t>
            </a:r>
            <a:r>
              <a:rPr lang="zh-TW" altLang="en-US" dirty="0"/>
              <a:t>等</a:t>
            </a:r>
            <a:r>
              <a:rPr lang="zh-TW" altLang="en-US" dirty="0" smtClean="0"/>
              <a:t>人將</a:t>
            </a:r>
            <a:r>
              <a:rPr lang="zh-TW" altLang="en-US" dirty="0"/>
              <a:t>文件中的文字去掉</a:t>
            </a:r>
            <a:r>
              <a:rPr lang="en-US" altLang="zh-TW" dirty="0" err="1"/>
              <a:t>stopwords</a:t>
            </a:r>
            <a:r>
              <a:rPr lang="zh-TW" altLang="en-US" dirty="0"/>
              <a:t>並保留</a:t>
            </a:r>
            <a:r>
              <a:rPr lang="en-US" altLang="zh-TW" dirty="0" err="1"/>
              <a:t>idf</a:t>
            </a:r>
            <a:r>
              <a:rPr lang="zh-TW" altLang="en-US" dirty="0"/>
              <a:t>與</a:t>
            </a:r>
            <a:r>
              <a:rPr lang="en-US" altLang="zh-TW" dirty="0" err="1"/>
              <a:t>tf</a:t>
            </a:r>
            <a:r>
              <a:rPr lang="zh-TW" altLang="en-US" dirty="0"/>
              <a:t>高的字詞作為文件的</a:t>
            </a:r>
            <a:r>
              <a:rPr lang="en-US" altLang="zh-TW" dirty="0"/>
              <a:t>feature</a:t>
            </a:r>
            <a:r>
              <a:rPr lang="zh-TW" altLang="en-US" dirty="0"/>
              <a:t>，並利用</a:t>
            </a:r>
            <a:r>
              <a:rPr lang="en-US" altLang="zh-TW" dirty="0"/>
              <a:t>cosine similarity</a:t>
            </a:r>
            <a:r>
              <a:rPr lang="zh-TW" altLang="en-US" dirty="0"/>
              <a:t>與</a:t>
            </a:r>
            <a:r>
              <a:rPr lang="en-US" altLang="zh-TW" dirty="0"/>
              <a:t>single linkage</a:t>
            </a:r>
            <a:r>
              <a:rPr lang="zh-TW" altLang="en-US" dirty="0"/>
              <a:t>分群方法來偵測主題。</a:t>
            </a:r>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4</a:t>
            </a:fld>
            <a:endParaRPr lang="zh-TW" altLang="en-US" dirty="0"/>
          </a:p>
        </p:txBody>
      </p:sp>
    </p:spTree>
    <p:extLst>
      <p:ext uri="{BB962C8B-B14F-4D97-AF65-F5344CB8AC3E}">
        <p14:creationId xmlns:p14="http://schemas.microsoft.com/office/powerpoint/2010/main" val="393500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 Dataset</a:t>
            </a:r>
            <a:endParaRPr lang="zh-TW" altLang="en-US" dirty="0"/>
          </a:p>
        </p:txBody>
      </p:sp>
      <p:graphicFrame>
        <p:nvGraphicFramePr>
          <p:cNvPr id="7" name="內容版面配置區 4"/>
          <p:cNvGraphicFramePr>
            <a:graphicFrameLocks noGrp="1"/>
          </p:cNvGraphicFramePr>
          <p:nvPr>
            <p:ph sz="half" idx="1"/>
            <p:extLst>
              <p:ext uri="{D42A27DB-BD31-4B8C-83A1-F6EECF244321}">
                <p14:modId xmlns:p14="http://schemas.microsoft.com/office/powerpoint/2010/main" val="44143853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內容版面配置區 7"/>
          <p:cNvGraphicFramePr>
            <a:graphicFrameLocks noGrp="1"/>
          </p:cNvGraphicFramePr>
          <p:nvPr>
            <p:ph sz="half" idx="2"/>
            <p:extLst>
              <p:ext uri="{D42A27DB-BD31-4B8C-83A1-F6EECF244321}">
                <p14:modId xmlns:p14="http://schemas.microsoft.com/office/powerpoint/2010/main" val="267064629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40</a:t>
            </a:fld>
            <a:endParaRPr lang="zh-TW" altLang="en-US"/>
          </a:p>
        </p:txBody>
      </p:sp>
    </p:spTree>
    <p:extLst>
      <p:ext uri="{BB962C8B-B14F-4D97-AF65-F5344CB8AC3E}">
        <p14:creationId xmlns:p14="http://schemas.microsoft.com/office/powerpoint/2010/main" val="31840608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Linkage</a:t>
            </a:r>
            <a:r>
              <a:rPr lang="zh-TW" altLang="en-US" smtClean="0"/>
              <a:t>與</a:t>
            </a:r>
            <a:r>
              <a:rPr lang="en-US" altLang="zh-TW" smtClean="0"/>
              <a:t>Similarity</a:t>
            </a:r>
            <a:r>
              <a:rPr lang="zh-TW" altLang="en-US" smtClean="0"/>
              <a:t>比較</a:t>
            </a:r>
            <a:endParaRPr lang="zh-TW" altLang="en-US" dirty="0"/>
          </a:p>
        </p:txBody>
      </p:sp>
      <p:sp>
        <p:nvSpPr>
          <p:cNvPr id="4" name="內容版面配置區 3"/>
          <p:cNvSpPr>
            <a:spLocks noGrp="1"/>
          </p:cNvSpPr>
          <p:nvPr>
            <p:ph idx="1"/>
          </p:nvPr>
        </p:nvSpPr>
        <p:spPr/>
        <p:txBody>
          <a:bodyPr/>
          <a:lstStyle/>
          <a:p>
            <a:r>
              <a:rPr lang="zh-TW" altLang="zh-TW" dirty="0" smtClean="0"/>
              <a:t>依據不同關鍵字擷取方法、擷取關鍵字的個數、關鍵字的權重有無，一共設定共十五組的不同參數組合</a:t>
            </a:r>
            <a:endParaRPr lang="en-US" altLang="zh-TW" dirty="0" smtClean="0"/>
          </a:p>
          <a:p>
            <a:endParaRPr lang="en-US" altLang="zh-TW" dirty="0" smtClean="0"/>
          </a:p>
          <a:p>
            <a:r>
              <a:rPr lang="zh-TW" altLang="en-US" dirty="0" smtClean="0"/>
              <a:t>以不同的</a:t>
            </a:r>
            <a:r>
              <a:rPr lang="en-US" altLang="zh-TW" dirty="0" smtClean="0"/>
              <a:t>linkage</a:t>
            </a:r>
            <a:r>
              <a:rPr lang="zh-TW" altLang="en-US" dirty="0" smtClean="0"/>
              <a:t>搭配不同的</a:t>
            </a:r>
            <a:r>
              <a:rPr lang="en-US" altLang="zh-TW" dirty="0" smtClean="0"/>
              <a:t>similarity</a:t>
            </a:r>
            <a:r>
              <a:rPr lang="zh-TW" altLang="en-US" dirty="0" smtClean="0"/>
              <a:t>來觀察在這十五組參數下的分群效果</a:t>
            </a:r>
            <a:endParaRPr lang="en-US" altLang="zh-TW" dirty="0"/>
          </a:p>
          <a:p>
            <a:endParaRPr lang="zh-TW" altLang="en-US" dirty="0"/>
          </a:p>
        </p:txBody>
      </p:sp>
      <p:sp>
        <p:nvSpPr>
          <p:cNvPr id="3" name="投影片編號版面配置區 2"/>
          <p:cNvSpPr>
            <a:spLocks noGrp="1"/>
          </p:cNvSpPr>
          <p:nvPr>
            <p:ph type="sldNum" sz="quarter" idx="12"/>
          </p:nvPr>
        </p:nvSpPr>
        <p:spPr/>
        <p:txBody>
          <a:bodyPr/>
          <a:lstStyle/>
          <a:p>
            <a:fld id="{2848E889-6957-49E5-94FA-4C164F8D1EDE}" type="slidenum">
              <a:rPr lang="zh-TW" altLang="en-US" smtClean="0"/>
              <a:pPr/>
              <a:t>41</a:t>
            </a:fld>
            <a:endParaRPr lang="zh-TW" altLang="en-US"/>
          </a:p>
        </p:txBody>
      </p:sp>
    </p:spTree>
    <p:extLst>
      <p:ext uri="{BB962C8B-B14F-4D97-AF65-F5344CB8AC3E}">
        <p14:creationId xmlns:p14="http://schemas.microsoft.com/office/powerpoint/2010/main" val="2247208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Linkage</a:t>
            </a:r>
            <a:r>
              <a:rPr lang="zh-TW" altLang="en-US" dirty="0"/>
              <a:t>與</a:t>
            </a:r>
            <a:r>
              <a:rPr lang="en-US" altLang="zh-TW" dirty="0"/>
              <a:t>Similarity</a:t>
            </a:r>
            <a:r>
              <a:rPr lang="zh-TW" altLang="en-US" dirty="0"/>
              <a:t>比較</a:t>
            </a:r>
          </a:p>
        </p:txBody>
      </p:sp>
      <p:graphicFrame>
        <p:nvGraphicFramePr>
          <p:cNvPr id="9" name="內容版面配置區 8"/>
          <p:cNvGraphicFramePr>
            <a:graphicFrameLocks noGrp="1"/>
          </p:cNvGraphicFramePr>
          <p:nvPr>
            <p:ph sz="half" idx="1"/>
            <p:extLst>
              <p:ext uri="{D42A27DB-BD31-4B8C-83A1-F6EECF244321}">
                <p14:modId xmlns:p14="http://schemas.microsoft.com/office/powerpoint/2010/main" val="120530645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內容版面配置區 9"/>
          <p:cNvGraphicFramePr>
            <a:graphicFrameLocks noGrp="1"/>
          </p:cNvGraphicFramePr>
          <p:nvPr>
            <p:ph sz="half" idx="2"/>
            <p:extLst>
              <p:ext uri="{D42A27DB-BD31-4B8C-83A1-F6EECF244321}">
                <p14:modId xmlns:p14="http://schemas.microsoft.com/office/powerpoint/2010/main" val="348418922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42</a:t>
            </a:fld>
            <a:endParaRPr lang="zh-TW" altLang="en-US"/>
          </a:p>
        </p:txBody>
      </p:sp>
    </p:spTree>
    <p:extLst>
      <p:ext uri="{BB962C8B-B14F-4D97-AF65-F5344CB8AC3E}">
        <p14:creationId xmlns:p14="http://schemas.microsoft.com/office/powerpoint/2010/main" val="25572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Linkage</a:t>
            </a:r>
            <a:r>
              <a:rPr lang="zh-TW" altLang="en-US" dirty="0"/>
              <a:t>與</a:t>
            </a:r>
            <a:r>
              <a:rPr lang="en-US" altLang="zh-TW" dirty="0"/>
              <a:t>Similarity</a:t>
            </a:r>
            <a:r>
              <a:rPr lang="zh-TW" altLang="en-US" dirty="0"/>
              <a:t>比較</a:t>
            </a:r>
          </a:p>
        </p:txBody>
      </p:sp>
      <p:graphicFrame>
        <p:nvGraphicFramePr>
          <p:cNvPr id="6" name="內容版面配置區 5"/>
          <p:cNvGraphicFramePr>
            <a:graphicFrameLocks noGrp="1"/>
          </p:cNvGraphicFramePr>
          <p:nvPr>
            <p:ph sz="half" idx="1"/>
            <p:extLst>
              <p:ext uri="{D42A27DB-BD31-4B8C-83A1-F6EECF244321}">
                <p14:modId xmlns:p14="http://schemas.microsoft.com/office/powerpoint/2010/main" val="2873071137"/>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內容版面配置區 7"/>
          <p:cNvGraphicFramePr>
            <a:graphicFrameLocks noGrp="1"/>
          </p:cNvGraphicFramePr>
          <p:nvPr>
            <p:ph sz="half" idx="2"/>
            <p:extLst>
              <p:ext uri="{D42A27DB-BD31-4B8C-83A1-F6EECF244321}">
                <p14:modId xmlns:p14="http://schemas.microsoft.com/office/powerpoint/2010/main" val="3897670366"/>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43</a:t>
            </a:fld>
            <a:endParaRPr lang="zh-TW" altLang="en-US"/>
          </a:p>
        </p:txBody>
      </p:sp>
    </p:spTree>
    <p:extLst>
      <p:ext uri="{BB962C8B-B14F-4D97-AF65-F5344CB8AC3E}">
        <p14:creationId xmlns:p14="http://schemas.microsoft.com/office/powerpoint/2010/main" val="19239738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Extraction</a:t>
            </a:r>
            <a:r>
              <a:rPr lang="zh-TW" altLang="zh-TW" dirty="0"/>
              <a:t>比較</a:t>
            </a:r>
            <a:endParaRPr lang="zh-TW" altLang="en-US" dirty="0"/>
          </a:p>
        </p:txBody>
      </p:sp>
      <p:sp>
        <p:nvSpPr>
          <p:cNvPr id="7" name="內容版面配置區 6"/>
          <p:cNvSpPr>
            <a:spLocks noGrp="1"/>
          </p:cNvSpPr>
          <p:nvPr>
            <p:ph idx="1"/>
          </p:nvPr>
        </p:nvSpPr>
        <p:spPr/>
        <p:txBody>
          <a:bodyPr/>
          <a:lstStyle/>
          <a:p>
            <a:r>
              <a:rPr lang="zh-TW" altLang="en-US" dirty="0" smtClean="0"/>
              <a:t>上個實驗確認</a:t>
            </a:r>
            <a:r>
              <a:rPr lang="en-US" altLang="zh-TW" dirty="0" smtClean="0"/>
              <a:t>centroid linkage</a:t>
            </a:r>
            <a:r>
              <a:rPr lang="zh-TW" altLang="en-US" dirty="0" smtClean="0"/>
              <a:t>搭配</a:t>
            </a:r>
            <a:r>
              <a:rPr lang="en-US" altLang="zh-TW" dirty="0" smtClean="0"/>
              <a:t>dot similarity</a:t>
            </a:r>
            <a:r>
              <a:rPr lang="zh-TW" altLang="en-US" dirty="0" smtClean="0"/>
              <a:t>效果不錯，以此為基礎來比較不同的</a:t>
            </a:r>
            <a:r>
              <a:rPr lang="en-US" altLang="zh-TW" dirty="0" smtClean="0"/>
              <a:t>Feature</a:t>
            </a:r>
            <a:r>
              <a:rPr lang="zh-TW" altLang="en-US" dirty="0" smtClean="0"/>
              <a:t> </a:t>
            </a:r>
            <a:r>
              <a:rPr lang="en-US" altLang="zh-TW" dirty="0" smtClean="0"/>
              <a:t>Extraction</a:t>
            </a:r>
            <a:r>
              <a:rPr lang="zh-TW" altLang="en-US" dirty="0" smtClean="0"/>
              <a:t>方法</a:t>
            </a:r>
            <a:endParaRPr lang="en-US" altLang="zh-TW" dirty="0" smtClean="0"/>
          </a:p>
          <a:p>
            <a:endParaRPr lang="en-US" altLang="zh-TW" dirty="0"/>
          </a:p>
          <a:p>
            <a:r>
              <a:rPr lang="zh-TW" altLang="en-US" dirty="0" smtClean="0"/>
              <a:t>除了</a:t>
            </a:r>
            <a:r>
              <a:rPr lang="en-US" altLang="zh-TW" dirty="0" smtClean="0"/>
              <a:t>tf-idf based</a:t>
            </a:r>
            <a:r>
              <a:rPr lang="zh-TW" altLang="en-US" dirty="0" smtClean="0"/>
              <a:t>的關鍵字擷取方法外，我們新增以</a:t>
            </a:r>
            <a:r>
              <a:rPr lang="en-US" altLang="zh-TW" dirty="0" smtClean="0"/>
              <a:t>LDA topic modeling</a:t>
            </a:r>
            <a:r>
              <a:rPr lang="zh-TW" altLang="en-US" dirty="0" smtClean="0"/>
              <a:t>的方法來擷取主題關鍵字做為比較的對象</a:t>
            </a:r>
            <a:endParaRPr lang="en-US" altLang="zh-TW" dirty="0" smtClean="0"/>
          </a:p>
          <a:p>
            <a:endParaRPr lang="en-US" altLang="zh-TW" dirty="0"/>
          </a:p>
          <a:p>
            <a:r>
              <a:rPr lang="zh-TW" altLang="en-US" dirty="0" smtClean="0"/>
              <a:t>比較不同的關鍵字數量對分群效果的影響</a:t>
            </a:r>
            <a:endParaRPr lang="en-US" altLang="zh-TW" dirty="0" smtClean="0"/>
          </a:p>
          <a:p>
            <a:r>
              <a:rPr lang="zh-TW" altLang="en-US" dirty="0" smtClean="0"/>
              <a:t>比較關鍵字權重的有無</a:t>
            </a:r>
            <a:r>
              <a:rPr lang="zh-TW" altLang="en-US" dirty="0"/>
              <a:t>對分群效果的影響</a:t>
            </a:r>
          </a:p>
        </p:txBody>
      </p:sp>
      <p:sp>
        <p:nvSpPr>
          <p:cNvPr id="3" name="投影片編號版面配置區 2"/>
          <p:cNvSpPr>
            <a:spLocks noGrp="1"/>
          </p:cNvSpPr>
          <p:nvPr>
            <p:ph type="sldNum" sz="quarter" idx="12"/>
          </p:nvPr>
        </p:nvSpPr>
        <p:spPr/>
        <p:txBody>
          <a:bodyPr/>
          <a:lstStyle/>
          <a:p>
            <a:fld id="{2848E889-6957-49E5-94FA-4C164F8D1EDE}" type="slidenum">
              <a:rPr lang="zh-TW" altLang="en-US" smtClean="0"/>
              <a:t>44</a:t>
            </a:fld>
            <a:endParaRPr lang="zh-TW" altLang="en-US"/>
          </a:p>
        </p:txBody>
      </p:sp>
    </p:spTree>
    <p:extLst>
      <p:ext uri="{BB962C8B-B14F-4D97-AF65-F5344CB8AC3E}">
        <p14:creationId xmlns:p14="http://schemas.microsoft.com/office/powerpoint/2010/main" val="2615757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Extraction</a:t>
            </a:r>
            <a:r>
              <a:rPr lang="zh-TW" altLang="zh-TW" dirty="0"/>
              <a:t>比較</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315852152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45</a:t>
            </a:fld>
            <a:endParaRPr lang="zh-TW" altLang="en-US" dirty="0"/>
          </a:p>
        </p:txBody>
      </p:sp>
    </p:spTree>
    <p:extLst>
      <p:ext uri="{BB962C8B-B14F-4D97-AF65-F5344CB8AC3E}">
        <p14:creationId xmlns:p14="http://schemas.microsoft.com/office/powerpoint/2010/main" val="71307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標題與內容向量比例比較</a:t>
            </a:r>
            <a:endParaRPr lang="zh-TW" altLang="en-US" dirty="0"/>
          </a:p>
        </p:txBody>
      </p:sp>
      <p:sp>
        <p:nvSpPr>
          <p:cNvPr id="7" name="內容版面配置區 6"/>
          <p:cNvSpPr>
            <a:spLocks noGrp="1"/>
          </p:cNvSpPr>
          <p:nvPr>
            <p:ph idx="1"/>
          </p:nvPr>
        </p:nvSpPr>
        <p:spPr/>
        <p:txBody>
          <a:bodyPr/>
          <a:lstStyle/>
          <a:p>
            <a:r>
              <a:rPr lang="zh-TW" altLang="en-US" dirty="0" smtClean="0"/>
              <a:t>上個實驗結果顯示以</a:t>
            </a:r>
            <a:r>
              <a:rPr lang="en-US" altLang="zh-TW" dirty="0" smtClean="0"/>
              <a:t>tf-idf based</a:t>
            </a:r>
            <a:r>
              <a:rPr lang="zh-TW" altLang="en-US" dirty="0" smtClean="0"/>
              <a:t>的關鍵字擷取方法取前</a:t>
            </a:r>
            <a:r>
              <a:rPr lang="en-US" altLang="zh-TW" dirty="0" smtClean="0"/>
              <a:t>15</a:t>
            </a:r>
            <a:r>
              <a:rPr lang="zh-TW" altLang="en-US" dirty="0" smtClean="0"/>
              <a:t>個含有權重資訊的關鍵字效果會比較好，以此為基礎，我們來比較文章向量合成中標題與內容向量比例的關係</a:t>
            </a:r>
            <a:endParaRPr lang="en-US" altLang="zh-TW" dirty="0" smtClean="0"/>
          </a:p>
          <a:p>
            <a:endParaRPr lang="en-US" altLang="zh-TW" dirty="0" smtClean="0"/>
          </a:p>
          <a:p>
            <a:r>
              <a:rPr lang="zh-TW" altLang="en-US" dirty="0" smtClean="0"/>
              <a:t>標題比例由</a:t>
            </a:r>
            <a:r>
              <a:rPr lang="en-US" altLang="zh-TW" dirty="0" smtClean="0"/>
              <a:t>0%</a:t>
            </a:r>
            <a:r>
              <a:rPr lang="zh-TW" altLang="en-US" dirty="0" smtClean="0"/>
              <a:t>開始遞增</a:t>
            </a:r>
            <a:r>
              <a:rPr lang="en-US" altLang="zh-TW" dirty="0" smtClean="0"/>
              <a:t>10%</a:t>
            </a:r>
            <a:r>
              <a:rPr lang="zh-TW" altLang="en-US" dirty="0" smtClean="0"/>
              <a:t>到</a:t>
            </a:r>
            <a:r>
              <a:rPr lang="en-US" altLang="zh-TW" dirty="0" smtClean="0"/>
              <a:t>100%</a:t>
            </a:r>
            <a:r>
              <a:rPr lang="zh-TW" altLang="en-US" dirty="0" smtClean="0"/>
              <a:t>，先前提到這個比例跟標題品質相關，不同的資料來源會有不一樣的標題品質，因此我們用了兩個資料集來比較</a:t>
            </a:r>
            <a:endParaRPr lang="en-US" altLang="zh-TW" dirty="0"/>
          </a:p>
        </p:txBody>
      </p:sp>
      <p:sp>
        <p:nvSpPr>
          <p:cNvPr id="3" name="投影片編號版面配置區 2"/>
          <p:cNvSpPr>
            <a:spLocks noGrp="1"/>
          </p:cNvSpPr>
          <p:nvPr>
            <p:ph type="sldNum" sz="quarter" idx="12"/>
          </p:nvPr>
        </p:nvSpPr>
        <p:spPr/>
        <p:txBody>
          <a:bodyPr/>
          <a:lstStyle/>
          <a:p>
            <a:fld id="{2848E889-6957-49E5-94FA-4C164F8D1EDE}" type="slidenum">
              <a:rPr lang="zh-TW" altLang="en-US" smtClean="0"/>
              <a:t>46</a:t>
            </a:fld>
            <a:endParaRPr lang="zh-TW" altLang="en-US"/>
          </a:p>
        </p:txBody>
      </p:sp>
    </p:spTree>
    <p:extLst>
      <p:ext uri="{BB962C8B-B14F-4D97-AF65-F5344CB8AC3E}">
        <p14:creationId xmlns:p14="http://schemas.microsoft.com/office/powerpoint/2010/main" val="30230312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標題與內容向量比例比較</a:t>
            </a:r>
            <a:endParaRPr lang="zh-TW" altLang="en-US" dirty="0"/>
          </a:p>
        </p:txBody>
      </p:sp>
      <p:graphicFrame>
        <p:nvGraphicFramePr>
          <p:cNvPr id="6" name="內容版面配置區 5"/>
          <p:cNvGraphicFramePr>
            <a:graphicFrameLocks noGrp="1"/>
          </p:cNvGraphicFramePr>
          <p:nvPr>
            <p:ph sz="half" idx="1"/>
            <p:extLst>
              <p:ext uri="{D42A27DB-BD31-4B8C-83A1-F6EECF244321}">
                <p14:modId xmlns:p14="http://schemas.microsoft.com/office/powerpoint/2010/main" val="255669108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內容版面配置區 7"/>
          <p:cNvGraphicFramePr>
            <a:graphicFrameLocks noGrp="1"/>
          </p:cNvGraphicFramePr>
          <p:nvPr>
            <p:ph sz="half" idx="2"/>
            <p:extLst>
              <p:ext uri="{D42A27DB-BD31-4B8C-83A1-F6EECF244321}">
                <p14:modId xmlns:p14="http://schemas.microsoft.com/office/powerpoint/2010/main" val="251028859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47</a:t>
            </a:fld>
            <a:endParaRPr lang="zh-TW" altLang="en-US"/>
          </a:p>
        </p:txBody>
      </p:sp>
    </p:spTree>
    <p:extLst>
      <p:ext uri="{BB962C8B-B14F-4D97-AF65-F5344CB8AC3E}">
        <p14:creationId xmlns:p14="http://schemas.microsoft.com/office/powerpoint/2010/main" val="4157782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分群</a:t>
            </a:r>
            <a:r>
              <a:rPr lang="zh-TW" altLang="en-US" dirty="0" smtClean="0"/>
              <a:t>效果及效率比較</a:t>
            </a:r>
            <a:endParaRPr lang="zh-TW" altLang="en-US" dirty="0"/>
          </a:p>
        </p:txBody>
      </p:sp>
      <p:sp>
        <p:nvSpPr>
          <p:cNvPr id="7" name="內容版面配置區 6"/>
          <p:cNvSpPr>
            <a:spLocks noGrp="1"/>
          </p:cNvSpPr>
          <p:nvPr>
            <p:ph idx="1"/>
          </p:nvPr>
        </p:nvSpPr>
        <p:spPr/>
        <p:txBody>
          <a:bodyPr/>
          <a:lstStyle/>
          <a:p>
            <a:r>
              <a:rPr lang="zh-TW" altLang="en-US" dirty="0" smtClean="0"/>
              <a:t>上述實驗可以得到一個整體分群的最佳參數，以此參數作為基礎，針對文件分群做一個整體的比較</a:t>
            </a:r>
            <a:endParaRPr lang="en-US" altLang="zh-TW" dirty="0" smtClean="0"/>
          </a:p>
          <a:p>
            <a:r>
              <a:rPr lang="zh-TW" altLang="en-US" dirty="0" smtClean="0"/>
              <a:t>對照組的設置有</a:t>
            </a:r>
            <a:r>
              <a:rPr lang="en-US" altLang="zh-TW" dirty="0" smtClean="0"/>
              <a:t>”tf-idf</a:t>
            </a:r>
            <a:r>
              <a:rPr lang="zh-TW" altLang="en-US" dirty="0" smtClean="0"/>
              <a:t>內文</a:t>
            </a:r>
            <a:r>
              <a:rPr lang="en-US" altLang="zh-TW" dirty="0" smtClean="0"/>
              <a:t>”</a:t>
            </a:r>
            <a:r>
              <a:rPr lang="zh-TW" altLang="en-US" dirty="0" smtClean="0"/>
              <a:t>以及</a:t>
            </a:r>
            <a:r>
              <a:rPr lang="en-US" altLang="zh-TW" dirty="0" smtClean="0"/>
              <a:t>”</a:t>
            </a:r>
            <a:r>
              <a:rPr lang="en-US" altLang="zh-TW" dirty="0"/>
              <a:t> </a:t>
            </a:r>
            <a:r>
              <a:rPr lang="en-US" altLang="zh-TW" dirty="0" smtClean="0"/>
              <a:t>tf-idf</a:t>
            </a:r>
            <a:r>
              <a:rPr lang="zh-TW" altLang="en-US" dirty="0" smtClean="0"/>
              <a:t>標題</a:t>
            </a:r>
            <a:r>
              <a:rPr lang="en-US" altLang="zh-TW" dirty="0" smtClean="0"/>
              <a:t>”</a:t>
            </a:r>
            <a:r>
              <a:rPr lang="zh-TW" altLang="en-US" dirty="0" smtClean="0"/>
              <a:t>兩組</a:t>
            </a:r>
            <a:endParaRPr lang="en-US" altLang="zh-TW" dirty="0"/>
          </a:p>
          <a:p>
            <a:r>
              <a:rPr lang="en-US" altLang="zh-TW" dirty="0" smtClean="0"/>
              <a:t>tf-idf</a:t>
            </a:r>
            <a:r>
              <a:rPr lang="zh-TW" altLang="en-US" dirty="0" smtClean="0"/>
              <a:t>內文對照組是以</a:t>
            </a:r>
            <a:r>
              <a:rPr lang="en-US" altLang="zh-TW" dirty="0" smtClean="0"/>
              <a:t>tf-idf</a:t>
            </a:r>
            <a:r>
              <a:rPr lang="zh-TW" altLang="en-US" dirty="0" smtClean="0"/>
              <a:t>為向量空間將文章內文向量化後以</a:t>
            </a:r>
            <a:r>
              <a:rPr lang="en-US" altLang="zh-TW" dirty="0"/>
              <a:t>cosine </a:t>
            </a:r>
            <a:r>
              <a:rPr lang="en-US" altLang="zh-TW" dirty="0" smtClean="0"/>
              <a:t>similarity</a:t>
            </a:r>
            <a:r>
              <a:rPr lang="zh-TW" altLang="en-US" dirty="0" smtClean="0"/>
              <a:t>為相似度計算方法來分群</a:t>
            </a:r>
            <a:endParaRPr lang="en-US" altLang="zh-TW" dirty="0" smtClean="0"/>
          </a:p>
          <a:p>
            <a:r>
              <a:rPr lang="en-US" altLang="zh-TW" dirty="0" smtClean="0"/>
              <a:t>tf-idf</a:t>
            </a:r>
            <a:r>
              <a:rPr lang="zh-TW" altLang="en-US" dirty="0" smtClean="0"/>
              <a:t>標題對照組與</a:t>
            </a:r>
            <a:r>
              <a:rPr lang="en-US" altLang="zh-TW" dirty="0"/>
              <a:t>tf-idf</a:t>
            </a:r>
            <a:r>
              <a:rPr lang="zh-TW" altLang="en-US" dirty="0"/>
              <a:t>內文對照</a:t>
            </a:r>
            <a:r>
              <a:rPr lang="zh-TW" altLang="en-US" dirty="0" smtClean="0"/>
              <a:t>組大致相同，只是以標題代表文章內文來向量化</a:t>
            </a:r>
            <a:endParaRPr lang="en-US" altLang="zh-TW" dirty="0"/>
          </a:p>
        </p:txBody>
      </p:sp>
      <p:sp>
        <p:nvSpPr>
          <p:cNvPr id="3" name="投影片編號版面配置區 2"/>
          <p:cNvSpPr>
            <a:spLocks noGrp="1"/>
          </p:cNvSpPr>
          <p:nvPr>
            <p:ph type="sldNum" sz="quarter" idx="12"/>
          </p:nvPr>
        </p:nvSpPr>
        <p:spPr/>
        <p:txBody>
          <a:bodyPr/>
          <a:lstStyle/>
          <a:p>
            <a:fld id="{2848E889-6957-49E5-94FA-4C164F8D1EDE}" type="slidenum">
              <a:rPr lang="zh-TW" altLang="en-US" smtClean="0"/>
              <a:t>48</a:t>
            </a:fld>
            <a:endParaRPr lang="zh-TW" altLang="en-US"/>
          </a:p>
        </p:txBody>
      </p:sp>
    </p:spTree>
    <p:extLst>
      <p:ext uri="{BB962C8B-B14F-4D97-AF65-F5344CB8AC3E}">
        <p14:creationId xmlns:p14="http://schemas.microsoft.com/office/powerpoint/2010/main" val="30415991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分群效果比較</a:t>
            </a:r>
            <a:endParaRPr lang="zh-TW" altLang="en-US" dirty="0"/>
          </a:p>
        </p:txBody>
      </p:sp>
      <p:graphicFrame>
        <p:nvGraphicFramePr>
          <p:cNvPr id="10" name="內容版面配置區 9"/>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內容版面配置區 10"/>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49</a:t>
            </a:fld>
            <a:endParaRPr lang="zh-TW" altLang="en-US"/>
          </a:p>
        </p:txBody>
      </p:sp>
    </p:spTree>
    <p:extLst>
      <p:ext uri="{BB962C8B-B14F-4D97-AF65-F5344CB8AC3E}">
        <p14:creationId xmlns:p14="http://schemas.microsoft.com/office/powerpoint/2010/main" val="320724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現有的主題偵測方法</a:t>
            </a:r>
          </a:p>
        </p:txBody>
      </p:sp>
      <p:sp>
        <p:nvSpPr>
          <p:cNvPr id="3" name="內容版面配置區 2"/>
          <p:cNvSpPr>
            <a:spLocks noGrp="1"/>
          </p:cNvSpPr>
          <p:nvPr>
            <p:ph idx="1"/>
          </p:nvPr>
        </p:nvSpPr>
        <p:spPr/>
        <p:txBody>
          <a:bodyPr/>
          <a:lstStyle/>
          <a:p>
            <a:r>
              <a:rPr lang="en-US" altLang="zh-TW" dirty="0"/>
              <a:t>J </a:t>
            </a:r>
            <a:r>
              <a:rPr lang="en-US" altLang="zh-TW" dirty="0" err="1"/>
              <a:t>Makkonen</a:t>
            </a:r>
            <a:r>
              <a:rPr lang="zh-TW" altLang="en-US" dirty="0"/>
              <a:t>等</a:t>
            </a:r>
            <a:r>
              <a:rPr lang="zh-TW" altLang="en-US" dirty="0" smtClean="0"/>
              <a:t>人將</a:t>
            </a:r>
            <a:r>
              <a:rPr lang="en-US" altLang="zh-TW" dirty="0"/>
              <a:t>vector space</a:t>
            </a:r>
            <a:r>
              <a:rPr lang="zh-TW" altLang="en-US" dirty="0"/>
              <a:t>切分成四個簡單的語意空間，分別為</a:t>
            </a:r>
            <a:r>
              <a:rPr lang="en-US" altLang="zh-TW" dirty="0"/>
              <a:t>places, names, temporal expressions and general terms</a:t>
            </a:r>
            <a:r>
              <a:rPr lang="zh-TW" altLang="en-US" dirty="0"/>
              <a:t>，並利用四個不同的空間向量來計算文件相似度。實驗結果顯示</a:t>
            </a:r>
            <a:r>
              <a:rPr lang="en-US" altLang="zh-TW" dirty="0"/>
              <a:t>place</a:t>
            </a:r>
            <a:r>
              <a:rPr lang="zh-TW" altLang="en-US" dirty="0"/>
              <a:t>與</a:t>
            </a:r>
            <a:r>
              <a:rPr lang="en-US" altLang="zh-TW" dirty="0"/>
              <a:t>temporal expression</a:t>
            </a:r>
            <a:r>
              <a:rPr lang="zh-TW" altLang="en-US" dirty="0"/>
              <a:t>相似度辨識效果還需要改進</a:t>
            </a:r>
            <a:r>
              <a:rPr lang="en-US" altLang="zh-TW" dirty="0"/>
              <a:t>, </a:t>
            </a:r>
            <a:r>
              <a:rPr lang="zh-TW" altLang="en-US" dirty="0"/>
              <a:t>而且整體效率沒有比以</a:t>
            </a:r>
            <a:r>
              <a:rPr lang="en-US" altLang="zh-TW" dirty="0"/>
              <a:t>tf-idf vector space model</a:t>
            </a:r>
            <a:r>
              <a:rPr lang="zh-TW" altLang="en-US" dirty="0"/>
              <a:t>建構的文件向量還要好</a:t>
            </a:r>
            <a:r>
              <a:rPr lang="zh-TW" altLang="en-US" dirty="0" smtClean="0"/>
              <a:t>。</a:t>
            </a:r>
            <a:endParaRPr lang="en-US" altLang="zh-TW" dirty="0" smtClean="0"/>
          </a:p>
          <a:p>
            <a:r>
              <a:rPr lang="en-US" altLang="zh-TW" dirty="0"/>
              <a:t>Christian </a:t>
            </a:r>
            <a:r>
              <a:rPr lang="en-US" altLang="zh-TW" dirty="0" err="1"/>
              <a:t>Wartena</a:t>
            </a:r>
            <a:r>
              <a:rPr lang="zh-TW" altLang="en-US" dirty="0"/>
              <a:t>等</a:t>
            </a:r>
            <a:r>
              <a:rPr lang="zh-TW" altLang="en-US" dirty="0" smtClean="0"/>
              <a:t>人將</a:t>
            </a:r>
            <a:r>
              <a:rPr lang="zh-TW" altLang="en-US" dirty="0"/>
              <a:t>文件抽取出關鍵字，並以關鍵字代表文章以不同的相似度測量方法進行分群，最後發現基於</a:t>
            </a:r>
            <a:r>
              <a:rPr lang="en-US" altLang="zh-TW" dirty="0"/>
              <a:t>Jensen-Shannon divergence of probability distributions</a:t>
            </a:r>
            <a:r>
              <a:rPr lang="zh-TW" altLang="en-US" dirty="0"/>
              <a:t>的距離測量方法效果表現會比</a:t>
            </a:r>
            <a:r>
              <a:rPr lang="en-US" altLang="zh-TW" dirty="0"/>
              <a:t>cosine similarity</a:t>
            </a:r>
            <a:r>
              <a:rPr lang="zh-TW" altLang="en-US" dirty="0"/>
              <a:t>還要好。</a:t>
            </a:r>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5</a:t>
            </a:fld>
            <a:endParaRPr lang="zh-TW" altLang="en-US" dirty="0"/>
          </a:p>
        </p:txBody>
      </p:sp>
    </p:spTree>
    <p:extLst>
      <p:ext uri="{BB962C8B-B14F-4D97-AF65-F5344CB8AC3E}">
        <p14:creationId xmlns:p14="http://schemas.microsoft.com/office/powerpoint/2010/main" val="33755173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分群效率比較</a:t>
            </a:r>
            <a:endParaRPr lang="zh-TW" altLang="en-US" dirty="0"/>
          </a:p>
        </p:txBody>
      </p:sp>
      <p:graphicFrame>
        <p:nvGraphicFramePr>
          <p:cNvPr id="6" name="內容版面配置區 5"/>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50</a:t>
            </a:fld>
            <a:endParaRPr lang="zh-TW" altLang="en-US" dirty="0"/>
          </a:p>
        </p:txBody>
      </p:sp>
    </p:spTree>
    <p:extLst>
      <p:ext uri="{BB962C8B-B14F-4D97-AF65-F5344CB8AC3E}">
        <p14:creationId xmlns:p14="http://schemas.microsoft.com/office/powerpoint/2010/main" val="3184057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a:t>
            </a:r>
            <a:r>
              <a:rPr lang="zh-TW" altLang="en-US" dirty="0"/>
              <a:t>群效率比較</a:t>
            </a:r>
          </a:p>
        </p:txBody>
      </p:sp>
      <p:graphicFrame>
        <p:nvGraphicFramePr>
          <p:cNvPr id="6" name="內容版面配置區 5"/>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51</a:t>
            </a:fld>
            <a:endParaRPr lang="zh-TW" altLang="en-US" dirty="0"/>
          </a:p>
        </p:txBody>
      </p:sp>
    </p:spTree>
    <p:extLst>
      <p:ext uri="{BB962C8B-B14F-4D97-AF65-F5344CB8AC3E}">
        <p14:creationId xmlns:p14="http://schemas.microsoft.com/office/powerpoint/2010/main" val="2034581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熱門主</a:t>
            </a:r>
            <a:r>
              <a:rPr lang="zh-TW" altLang="en-US" dirty="0"/>
              <a:t>題</a:t>
            </a:r>
            <a:r>
              <a:rPr lang="zh-TW" altLang="en-US" dirty="0" smtClean="0"/>
              <a:t>偵測分析</a:t>
            </a:r>
            <a:endParaRPr lang="zh-TW" altLang="en-US" dirty="0"/>
          </a:p>
        </p:txBody>
      </p:sp>
      <p:sp>
        <p:nvSpPr>
          <p:cNvPr id="7" name="內容版面配置區 6"/>
          <p:cNvSpPr>
            <a:spLocks noGrp="1"/>
          </p:cNvSpPr>
          <p:nvPr>
            <p:ph idx="1"/>
          </p:nvPr>
        </p:nvSpPr>
        <p:spPr/>
        <p:txBody>
          <a:bodyPr/>
          <a:lstStyle/>
          <a:p>
            <a:r>
              <a:rPr lang="zh-TW" altLang="en-US" dirty="0" smtClean="0"/>
              <a:t>人工標記</a:t>
            </a:r>
            <a:r>
              <a:rPr lang="en-US" altLang="zh-TW" dirty="0" smtClean="0"/>
              <a:t>2016/6/1~2016/6/10</a:t>
            </a:r>
            <a:r>
              <a:rPr lang="zh-TW" altLang="en-US" dirty="0" smtClean="0"/>
              <a:t>五大熱門主題並與系統偵測的熱門主題比較</a:t>
            </a:r>
            <a:endParaRPr lang="en-US" altLang="zh-TW" dirty="0"/>
          </a:p>
        </p:txBody>
      </p:sp>
      <p:sp>
        <p:nvSpPr>
          <p:cNvPr id="3" name="投影片編號版面配置區 2"/>
          <p:cNvSpPr>
            <a:spLocks noGrp="1"/>
          </p:cNvSpPr>
          <p:nvPr>
            <p:ph type="sldNum" sz="quarter" idx="12"/>
          </p:nvPr>
        </p:nvSpPr>
        <p:spPr/>
        <p:txBody>
          <a:bodyPr/>
          <a:lstStyle/>
          <a:p>
            <a:fld id="{2848E889-6957-49E5-94FA-4C164F8D1EDE}" type="slidenum">
              <a:rPr lang="zh-TW" altLang="en-US" smtClean="0"/>
              <a:t>52</a:t>
            </a:fld>
            <a:endParaRPr lang="zh-TW" altLang="en-US"/>
          </a:p>
        </p:txBody>
      </p:sp>
    </p:spTree>
    <p:extLst>
      <p:ext uri="{BB962C8B-B14F-4D97-AF65-F5344CB8AC3E}">
        <p14:creationId xmlns:p14="http://schemas.microsoft.com/office/powerpoint/2010/main" val="13986678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熱門</a:t>
            </a:r>
            <a:r>
              <a:rPr lang="zh-TW" altLang="en-US" dirty="0"/>
              <a:t>主題偵測分析</a:t>
            </a:r>
          </a:p>
        </p:txBody>
      </p:sp>
      <p:graphicFrame>
        <p:nvGraphicFramePr>
          <p:cNvPr id="9" name="內容版面配置區 8"/>
          <p:cNvGraphicFramePr>
            <a:graphicFrameLocks noGrp="1"/>
          </p:cNvGraphicFramePr>
          <p:nvPr>
            <p:ph sz="half" idx="1"/>
            <p:extLst>
              <p:ext uri="{D42A27DB-BD31-4B8C-83A1-F6EECF244321}">
                <p14:modId xmlns:p14="http://schemas.microsoft.com/office/powerpoint/2010/main" val="354395408"/>
              </p:ext>
            </p:extLst>
          </p:nvPr>
        </p:nvGraphicFramePr>
        <p:xfrm>
          <a:off x="838200" y="1825624"/>
          <a:ext cx="5181600" cy="4351338"/>
        </p:xfrm>
        <a:graphic>
          <a:graphicData uri="http://schemas.openxmlformats.org/drawingml/2006/table">
            <a:tbl>
              <a:tblPr firstRow="1" firstCol="1" bandRow="1">
                <a:tableStyleId>{B301B821-A1FF-4177-AEE7-76D212191A09}</a:tableStyleId>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tblGrid>
              <a:tr h="725223">
                <a:tc>
                  <a:txBody>
                    <a:bodyPr/>
                    <a:lstStyle/>
                    <a:p>
                      <a:pPr algn="ctr">
                        <a:spcBef>
                          <a:spcPts val="600"/>
                        </a:spcBef>
                        <a:spcAft>
                          <a:spcPts val="600"/>
                        </a:spcAft>
                      </a:pPr>
                      <a:r>
                        <a:rPr lang="zh-TW" sz="1200" kern="1400" spc="-50">
                          <a:effectLst/>
                        </a:rPr>
                        <a:t>系統偵測主題</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a:effectLst/>
                        </a:rPr>
                        <a:t>人工挑選五大主題</a:t>
                      </a:r>
                      <a:r>
                        <a:rPr lang="en-US" sz="1200" kern="1400" spc="-50">
                          <a:effectLst/>
                        </a:rPr>
                        <a:t>(</a:t>
                      </a:r>
                      <a:r>
                        <a:rPr lang="zh-TW" sz="1200" kern="1400" spc="-50">
                          <a:effectLst/>
                        </a:rPr>
                        <a:t>沒有順序之分</a:t>
                      </a:r>
                      <a:r>
                        <a:rPr lang="en-US" sz="1200" kern="1400" spc="-50">
                          <a:effectLst/>
                        </a:rPr>
                        <a:t>)</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extLst>
                  <a:ext uri="{0D108BD9-81ED-4DB2-BD59-A6C34878D82A}">
                    <a16:rowId xmlns:a16="http://schemas.microsoft.com/office/drawing/2014/main" xmlns="" val="10000"/>
                  </a:ext>
                </a:extLst>
              </a:tr>
              <a:tr h="725223">
                <a:tc>
                  <a:txBody>
                    <a:bodyPr/>
                    <a:lstStyle/>
                    <a:p>
                      <a:pPr algn="ctr">
                        <a:spcBef>
                          <a:spcPts val="600"/>
                        </a:spcBef>
                        <a:spcAft>
                          <a:spcPts val="600"/>
                        </a:spcAft>
                      </a:pPr>
                      <a:r>
                        <a:rPr lang="zh-TW" sz="1200" b="0" kern="1400" spc="-50" dirty="0">
                          <a:effectLst/>
                        </a:rPr>
                        <a:t>仇母豬與仇女對立</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dirty="0">
                          <a:effectLst/>
                        </a:rPr>
                        <a:t>仇母豬與仇女對立</a:t>
                      </a:r>
                      <a:r>
                        <a:rPr lang="en-US" sz="1200" kern="1400" spc="-50" dirty="0">
                          <a:effectLst/>
                        </a:rPr>
                        <a:t>(</a:t>
                      </a:r>
                      <a:r>
                        <a:rPr lang="zh-TW" sz="1200" kern="1400" spc="-50" dirty="0">
                          <a:effectLst/>
                        </a:rPr>
                        <a:t>女版鬧版事件</a:t>
                      </a:r>
                      <a:r>
                        <a:rPr lang="en-US" sz="1200" kern="1400" spc="-50" dirty="0">
                          <a:effectLst/>
                        </a:rPr>
                        <a:t>)</a:t>
                      </a:r>
                      <a:endParaRPr lang="zh-TW" sz="12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extLst>
                  <a:ext uri="{0D108BD9-81ED-4DB2-BD59-A6C34878D82A}">
                    <a16:rowId xmlns:a16="http://schemas.microsoft.com/office/drawing/2014/main" xmlns="" val="10001"/>
                  </a:ext>
                </a:extLst>
              </a:tr>
              <a:tr h="725223">
                <a:tc>
                  <a:txBody>
                    <a:bodyPr/>
                    <a:lstStyle/>
                    <a:p>
                      <a:pPr algn="ctr">
                        <a:spcBef>
                          <a:spcPts val="600"/>
                        </a:spcBef>
                        <a:spcAft>
                          <a:spcPts val="600"/>
                        </a:spcAft>
                      </a:pPr>
                      <a:r>
                        <a:rPr lang="zh-TW" sz="1200" b="0" kern="1400" spc="-50" dirty="0">
                          <a:effectLst/>
                        </a:rPr>
                        <a:t>小時候以為很紅卻沒人看過的卡通</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a:effectLst/>
                        </a:rPr>
                        <a:t>劉建國、李婉鈺交往風波</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extLst>
                  <a:ext uri="{0D108BD9-81ED-4DB2-BD59-A6C34878D82A}">
                    <a16:rowId xmlns:a16="http://schemas.microsoft.com/office/drawing/2014/main" xmlns="" val="10002"/>
                  </a:ext>
                </a:extLst>
              </a:tr>
              <a:tr h="725223">
                <a:tc>
                  <a:txBody>
                    <a:bodyPr/>
                    <a:lstStyle/>
                    <a:p>
                      <a:pPr algn="ctr">
                        <a:spcBef>
                          <a:spcPts val="600"/>
                        </a:spcBef>
                        <a:spcAft>
                          <a:spcPts val="600"/>
                        </a:spcAft>
                      </a:pPr>
                      <a:r>
                        <a:rPr lang="zh-TW" sz="1200" b="0" kern="1400" spc="-50" dirty="0">
                          <a:effectLst/>
                        </a:rPr>
                        <a:t>劉建國、李婉鈺交往風波</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a:effectLst/>
                        </a:rPr>
                        <a:t>東海教官壓力大失控被架走</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extLst>
                  <a:ext uri="{0D108BD9-81ED-4DB2-BD59-A6C34878D82A}">
                    <a16:rowId xmlns:a16="http://schemas.microsoft.com/office/drawing/2014/main" xmlns="" val="10003"/>
                  </a:ext>
                </a:extLst>
              </a:tr>
              <a:tr h="725223">
                <a:tc>
                  <a:txBody>
                    <a:bodyPr/>
                    <a:lstStyle/>
                    <a:p>
                      <a:pPr algn="ctr">
                        <a:spcBef>
                          <a:spcPts val="600"/>
                        </a:spcBef>
                        <a:spcAft>
                          <a:spcPts val="600"/>
                        </a:spcAft>
                      </a:pPr>
                      <a:r>
                        <a:rPr lang="zh-TW" sz="1200" b="0" kern="1400" spc="-50" dirty="0">
                          <a:effectLst/>
                        </a:rPr>
                        <a:t>東海有教官被架走了</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dirty="0">
                          <a:effectLst/>
                        </a:rPr>
                        <a:t>男童攀越圍欄掉展區，大猩猩被槍斃</a:t>
                      </a:r>
                      <a:endParaRPr lang="zh-TW" sz="12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extLst>
                  <a:ext uri="{0D108BD9-81ED-4DB2-BD59-A6C34878D82A}">
                    <a16:rowId xmlns:a16="http://schemas.microsoft.com/office/drawing/2014/main" xmlns="" val="10004"/>
                  </a:ext>
                </a:extLst>
              </a:tr>
              <a:tr h="725223">
                <a:tc>
                  <a:txBody>
                    <a:bodyPr/>
                    <a:lstStyle/>
                    <a:p>
                      <a:pPr algn="ctr">
                        <a:spcBef>
                          <a:spcPts val="600"/>
                        </a:spcBef>
                        <a:spcAft>
                          <a:spcPts val="600"/>
                        </a:spcAft>
                      </a:pPr>
                      <a:r>
                        <a:rPr lang="zh-TW" sz="1200" b="0" kern="1400" spc="-50" dirty="0">
                          <a:effectLst/>
                        </a:rPr>
                        <a:t>鬧女板事件</a:t>
                      </a:r>
                      <a:r>
                        <a:rPr lang="en-US" sz="1200" b="0" kern="1400" spc="-50" dirty="0">
                          <a:effectLst/>
                        </a:rPr>
                        <a:t>-</a:t>
                      </a:r>
                      <a:r>
                        <a:rPr lang="zh-TW" sz="1200" b="0" kern="1400" spc="-50" dirty="0">
                          <a:effectLst/>
                        </a:rPr>
                        <a:t>女性真實感想</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dirty="0">
                          <a:effectLst/>
                        </a:rPr>
                        <a:t>歌手隱藏神曲</a:t>
                      </a:r>
                      <a:endParaRPr lang="zh-TW" sz="12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extLst>
                  <a:ext uri="{0D108BD9-81ED-4DB2-BD59-A6C34878D82A}">
                    <a16:rowId xmlns:a16="http://schemas.microsoft.com/office/drawing/2014/main" xmlns="" val="10005"/>
                  </a:ext>
                </a:extLst>
              </a:tr>
            </a:tbl>
          </a:graphicData>
        </a:graphic>
      </p:graphicFrame>
      <p:graphicFrame>
        <p:nvGraphicFramePr>
          <p:cNvPr id="8" name="內容版面配置區 4"/>
          <p:cNvGraphicFramePr>
            <a:graphicFrameLocks noGrp="1"/>
          </p:cNvGraphicFramePr>
          <p:nvPr>
            <p:ph sz="half" idx="2"/>
            <p:extLst>
              <p:ext uri="{D42A27DB-BD31-4B8C-83A1-F6EECF244321}">
                <p14:modId xmlns:p14="http://schemas.microsoft.com/office/powerpoint/2010/main" val="408404830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2848E889-6957-49E5-94FA-4C164F8D1EDE}" type="slidenum">
              <a:rPr lang="zh-TW" altLang="en-US" smtClean="0"/>
              <a:t>53</a:t>
            </a:fld>
            <a:endParaRPr lang="zh-TW" altLang="en-US"/>
          </a:p>
        </p:txBody>
      </p:sp>
      <p:sp>
        <p:nvSpPr>
          <p:cNvPr id="6" name="文字方塊 5"/>
          <p:cNvSpPr txBox="1"/>
          <p:nvPr/>
        </p:nvSpPr>
        <p:spPr>
          <a:xfrm>
            <a:off x="1680028" y="6352143"/>
            <a:ext cx="3497943" cy="369332"/>
          </a:xfrm>
          <a:prstGeom prst="rect">
            <a:avLst/>
          </a:prstGeom>
          <a:noFill/>
        </p:spPr>
        <p:txBody>
          <a:bodyPr wrap="square" rtlCol="0">
            <a:spAutoFit/>
          </a:bodyPr>
          <a:lstStyle/>
          <a:p>
            <a:r>
              <a:rPr lang="en-US" altLang="zh-TW" dirty="0" smtClean="0"/>
              <a:t>2016/6/1</a:t>
            </a:r>
            <a:r>
              <a:rPr lang="zh-TW" altLang="en-US" dirty="0" smtClean="0"/>
              <a:t>人工標記熱</a:t>
            </a:r>
            <a:r>
              <a:rPr lang="zh-TW" altLang="en-US" dirty="0"/>
              <a:t>門</a:t>
            </a:r>
            <a:r>
              <a:rPr lang="zh-TW" altLang="en-US" dirty="0" smtClean="0"/>
              <a:t>主題</a:t>
            </a:r>
            <a:endParaRPr lang="zh-TW" altLang="en-US" dirty="0"/>
          </a:p>
        </p:txBody>
      </p:sp>
    </p:spTree>
    <p:extLst>
      <p:ext uri="{BB962C8B-B14F-4D97-AF65-F5344CB8AC3E}">
        <p14:creationId xmlns:p14="http://schemas.microsoft.com/office/powerpoint/2010/main" val="26264962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Conclusion</a:t>
            </a:r>
            <a:endParaRPr lang="zh-TW" altLang="en-US" dirty="0"/>
          </a:p>
        </p:txBody>
      </p:sp>
      <p:sp>
        <p:nvSpPr>
          <p:cNvPr id="5" name="文字版面配置區 4"/>
          <p:cNvSpPr>
            <a:spLocks noGrp="1"/>
          </p:cNvSpPr>
          <p:nvPr>
            <p:ph type="body"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2848E889-6957-49E5-94FA-4C164F8D1EDE}" type="slidenum">
              <a:rPr lang="zh-TW" altLang="en-US" smtClean="0"/>
              <a:t>54</a:t>
            </a:fld>
            <a:endParaRPr lang="zh-TW" altLang="en-US"/>
          </a:p>
        </p:txBody>
      </p:sp>
    </p:spTree>
    <p:extLst>
      <p:ext uri="{BB962C8B-B14F-4D97-AF65-F5344CB8AC3E}">
        <p14:creationId xmlns:p14="http://schemas.microsoft.com/office/powerpoint/2010/main" val="8539556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Conclusion</a:t>
            </a:r>
            <a:endParaRPr lang="zh-TW" altLang="en-US" dirty="0"/>
          </a:p>
        </p:txBody>
      </p:sp>
      <p:sp>
        <p:nvSpPr>
          <p:cNvPr id="6" name="內容版面配置區 5"/>
          <p:cNvSpPr>
            <a:spLocks noGrp="1"/>
          </p:cNvSpPr>
          <p:nvPr>
            <p:ph idx="1"/>
          </p:nvPr>
        </p:nvSpPr>
        <p:spPr/>
        <p:txBody>
          <a:bodyPr/>
          <a:lstStyle/>
          <a:p>
            <a:r>
              <a:rPr lang="zh-TW" altLang="en-US" dirty="0" smtClean="0"/>
              <a:t>本研究將文章擷取關鍵字特徵並利用</a:t>
            </a:r>
            <a:r>
              <a:rPr lang="en-US" altLang="zh-TW" dirty="0" smtClean="0"/>
              <a:t>word2vec</a:t>
            </a:r>
            <a:r>
              <a:rPr lang="zh-TW" altLang="en-US" dirty="0" smtClean="0"/>
              <a:t>提出一個文章向量表示方法，以此向量來比較文章相似度具有一定的效果</a:t>
            </a:r>
            <a:endParaRPr lang="en-US" altLang="zh-TW" dirty="0" smtClean="0"/>
          </a:p>
          <a:p>
            <a:endParaRPr lang="en-US" altLang="zh-TW" dirty="0"/>
          </a:p>
          <a:p>
            <a:r>
              <a:rPr lang="en-US" altLang="zh-TW" dirty="0" smtClean="0"/>
              <a:t>HAC</a:t>
            </a:r>
            <a:r>
              <a:rPr lang="zh-TW" altLang="en-US" dirty="0" smtClean="0"/>
              <a:t>分群品質不錯，但是時間複雜度不甚理想，本研究利用</a:t>
            </a:r>
            <a:r>
              <a:rPr lang="en-US" altLang="zh-TW" dirty="0" smtClean="0"/>
              <a:t>dot similarity</a:t>
            </a:r>
            <a:r>
              <a:rPr lang="zh-TW" altLang="en-US" dirty="0" smtClean="0"/>
              <a:t>搭配</a:t>
            </a:r>
            <a:r>
              <a:rPr lang="en-US" altLang="zh-TW" dirty="0" smtClean="0"/>
              <a:t>centroid</a:t>
            </a:r>
            <a:r>
              <a:rPr lang="zh-TW" altLang="en-US" dirty="0" smtClean="0"/>
              <a:t> </a:t>
            </a:r>
            <a:r>
              <a:rPr lang="en-US" altLang="zh-TW" dirty="0" smtClean="0"/>
              <a:t>linkage</a:t>
            </a:r>
            <a:r>
              <a:rPr lang="zh-TW" altLang="en-US" dirty="0" smtClean="0"/>
              <a:t>來提高分群效率以及維持分群品質</a:t>
            </a:r>
            <a:endParaRPr lang="zh-TW" altLang="en-US" dirty="0"/>
          </a:p>
        </p:txBody>
      </p:sp>
      <p:sp>
        <p:nvSpPr>
          <p:cNvPr id="2" name="投影片編號版面配置區 1"/>
          <p:cNvSpPr>
            <a:spLocks noGrp="1"/>
          </p:cNvSpPr>
          <p:nvPr>
            <p:ph type="sldNum" sz="quarter" idx="12"/>
          </p:nvPr>
        </p:nvSpPr>
        <p:spPr/>
        <p:txBody>
          <a:bodyPr/>
          <a:lstStyle/>
          <a:p>
            <a:fld id="{2848E889-6957-49E5-94FA-4C164F8D1EDE}" type="slidenum">
              <a:rPr lang="zh-TW" altLang="en-US" smtClean="0"/>
              <a:t>55</a:t>
            </a:fld>
            <a:endParaRPr lang="zh-TW" altLang="en-US"/>
          </a:p>
        </p:txBody>
      </p:sp>
    </p:spTree>
    <p:extLst>
      <p:ext uri="{BB962C8B-B14F-4D97-AF65-F5344CB8AC3E}">
        <p14:creationId xmlns:p14="http://schemas.microsoft.com/office/powerpoint/2010/main" val="3955438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Future Work</a:t>
            </a:r>
            <a:endParaRPr lang="zh-TW" altLang="en-US" dirty="0"/>
          </a:p>
        </p:txBody>
      </p:sp>
      <p:sp>
        <p:nvSpPr>
          <p:cNvPr id="6" name="內容版面配置區 5"/>
          <p:cNvSpPr>
            <a:spLocks noGrp="1"/>
          </p:cNvSpPr>
          <p:nvPr>
            <p:ph idx="1"/>
          </p:nvPr>
        </p:nvSpPr>
        <p:spPr/>
        <p:txBody>
          <a:bodyPr/>
          <a:lstStyle/>
          <a:p>
            <a:r>
              <a:rPr lang="en-US" altLang="zh-TW" dirty="0" smtClean="0"/>
              <a:t>Word2Vec</a:t>
            </a:r>
            <a:r>
              <a:rPr lang="zh-TW" altLang="en-US" dirty="0" smtClean="0"/>
              <a:t>在新詞辨識上有所限制</a:t>
            </a:r>
            <a:endParaRPr lang="en-US" altLang="zh-TW" dirty="0" smtClean="0"/>
          </a:p>
          <a:p>
            <a:endParaRPr lang="en-US" altLang="zh-TW" dirty="0" smtClean="0"/>
          </a:p>
          <a:p>
            <a:r>
              <a:rPr lang="zh-TW" altLang="en-US" dirty="0" smtClean="0"/>
              <a:t>雖然利用</a:t>
            </a:r>
            <a:r>
              <a:rPr lang="en-US" altLang="zh-TW" dirty="0" smtClean="0"/>
              <a:t>centroid</a:t>
            </a:r>
            <a:r>
              <a:rPr lang="zh-TW" altLang="en-US" dirty="0" smtClean="0"/>
              <a:t> </a:t>
            </a:r>
            <a:r>
              <a:rPr lang="en-US" altLang="zh-TW" dirty="0" smtClean="0"/>
              <a:t>linkage</a:t>
            </a:r>
            <a:r>
              <a:rPr lang="zh-TW" altLang="en-US" dirty="0" smtClean="0"/>
              <a:t>加上</a:t>
            </a:r>
            <a:r>
              <a:rPr lang="en-US" altLang="zh-TW" dirty="0" smtClean="0"/>
              <a:t>dot similarity</a:t>
            </a:r>
            <a:r>
              <a:rPr lang="zh-TW" altLang="en-US" dirty="0" smtClean="0"/>
              <a:t>能夠加快分群速率，但分群效果不一定保證會比其他組合還要好，也許能夠先粗略過濾掉大部分相似度低的文件，接在再使用效果比較好的組合來分群</a:t>
            </a:r>
            <a:endParaRPr lang="en-US" altLang="zh-TW" dirty="0" smtClean="0"/>
          </a:p>
          <a:p>
            <a:endParaRPr lang="en-US" altLang="zh-TW" dirty="0" smtClean="0"/>
          </a:p>
          <a:p>
            <a:r>
              <a:rPr lang="zh-TW" altLang="en-US" dirty="0" smtClean="0"/>
              <a:t>熱門度的計算目前是以最直覺的方法計算，有改善的空間</a:t>
            </a:r>
            <a:endParaRPr lang="en-US" altLang="zh-TW" dirty="0" smtClean="0"/>
          </a:p>
          <a:p>
            <a:r>
              <a:rPr lang="zh-TW" altLang="en-US" dirty="0" smtClean="0"/>
              <a:t>斷詞方法的改進</a:t>
            </a:r>
            <a:endParaRPr lang="en-US" altLang="zh-TW" dirty="0" smtClean="0"/>
          </a:p>
          <a:p>
            <a:r>
              <a:rPr lang="zh-TW" altLang="en-US" dirty="0" smtClean="0"/>
              <a:t>訓練出效果更好的</a:t>
            </a:r>
            <a:r>
              <a:rPr lang="en-US" altLang="zh-TW" dirty="0" smtClean="0"/>
              <a:t>Word2vec Model</a:t>
            </a:r>
            <a:endParaRPr lang="en-US" altLang="zh-TW" dirty="0"/>
          </a:p>
          <a:p>
            <a:endParaRPr lang="zh-TW" altLang="en-US" dirty="0"/>
          </a:p>
        </p:txBody>
      </p:sp>
      <p:sp>
        <p:nvSpPr>
          <p:cNvPr id="2" name="投影片編號版面配置區 1"/>
          <p:cNvSpPr>
            <a:spLocks noGrp="1"/>
          </p:cNvSpPr>
          <p:nvPr>
            <p:ph type="sldNum" sz="quarter" idx="12"/>
          </p:nvPr>
        </p:nvSpPr>
        <p:spPr/>
        <p:txBody>
          <a:bodyPr/>
          <a:lstStyle/>
          <a:p>
            <a:fld id="{2848E889-6957-49E5-94FA-4C164F8D1EDE}" type="slidenum">
              <a:rPr lang="zh-TW" altLang="en-US" smtClean="0"/>
              <a:t>56</a:t>
            </a:fld>
            <a:endParaRPr lang="zh-TW" altLang="en-US"/>
          </a:p>
        </p:txBody>
      </p:sp>
    </p:spTree>
    <p:extLst>
      <p:ext uri="{BB962C8B-B14F-4D97-AF65-F5344CB8AC3E}">
        <p14:creationId xmlns:p14="http://schemas.microsoft.com/office/powerpoint/2010/main" val="37864206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2848E889-6957-49E5-94FA-4C164F8D1EDE}" type="slidenum">
              <a:rPr lang="zh-TW" altLang="en-US" smtClean="0"/>
              <a:t>57</a:t>
            </a:fld>
            <a:endParaRPr lang="zh-TW" altLang="en-US"/>
          </a:p>
        </p:txBody>
      </p:sp>
    </p:spTree>
    <p:extLst>
      <p:ext uri="{BB962C8B-B14F-4D97-AF65-F5344CB8AC3E}">
        <p14:creationId xmlns:p14="http://schemas.microsoft.com/office/powerpoint/2010/main" val="1492193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現有主題</a:t>
            </a:r>
            <a:r>
              <a:rPr lang="zh-TW" altLang="en-US" dirty="0"/>
              <a:t>偵測</a:t>
            </a:r>
            <a:r>
              <a:rPr lang="zh-TW" altLang="en-US" dirty="0" smtClean="0"/>
              <a:t>方法缺點</a:t>
            </a:r>
            <a:endParaRPr lang="zh-TW" altLang="en-US" dirty="0"/>
          </a:p>
        </p:txBody>
      </p:sp>
      <p:sp>
        <p:nvSpPr>
          <p:cNvPr id="3" name="內容版面配置區 2"/>
          <p:cNvSpPr>
            <a:spLocks noGrp="1"/>
          </p:cNvSpPr>
          <p:nvPr>
            <p:ph idx="1"/>
          </p:nvPr>
        </p:nvSpPr>
        <p:spPr/>
        <p:txBody>
          <a:bodyPr/>
          <a:lstStyle/>
          <a:p>
            <a:r>
              <a:rPr lang="zh-TW" altLang="en-US" dirty="0" smtClean="0"/>
              <a:t>文件相似度僅與文字重和度有關</a:t>
            </a:r>
            <a:endParaRPr lang="en-US" altLang="zh-TW" dirty="0" smtClean="0"/>
          </a:p>
          <a:p>
            <a:r>
              <a:rPr lang="zh-TW" altLang="en-US" dirty="0" smtClean="0"/>
              <a:t>無法辨似語意：近似詞、一字多意</a:t>
            </a:r>
            <a:endParaRPr lang="en-US" altLang="zh-TW" dirty="0" smtClean="0"/>
          </a:p>
          <a:p>
            <a:r>
              <a:rPr lang="zh-TW" altLang="en-US" dirty="0" smtClean="0"/>
              <a:t>向量維度高，計算量大</a:t>
            </a:r>
            <a:endParaRPr lang="zh-TW" altLang="en-US" dirty="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6</a:t>
            </a:fld>
            <a:endParaRPr lang="zh-TW" altLang="en-US" dirty="0"/>
          </a:p>
        </p:txBody>
      </p:sp>
    </p:spTree>
    <p:extLst>
      <p:ext uri="{BB962C8B-B14F-4D97-AF65-F5344CB8AC3E}">
        <p14:creationId xmlns:p14="http://schemas.microsoft.com/office/powerpoint/2010/main" val="2300828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Proposed Method</a:t>
            </a:r>
          </a:p>
        </p:txBody>
      </p:sp>
      <p:sp>
        <p:nvSpPr>
          <p:cNvPr id="5" name="文字版面配置區 4"/>
          <p:cNvSpPr>
            <a:spLocks noGrp="1"/>
          </p:cNvSpPr>
          <p:nvPr>
            <p:ph type="body" idx="1"/>
          </p:nvPr>
        </p:nvSpPr>
        <p:spPr/>
        <p:txBody>
          <a:bodyPr/>
          <a:lstStyle/>
          <a:p>
            <a:r>
              <a:rPr lang="zh-TW" altLang="en-US" dirty="0" smtClean="0"/>
              <a:t>利用一個嶄新的向量空間來解決傳統向量空間的缺</a:t>
            </a:r>
            <a:r>
              <a:rPr lang="zh-TW" altLang="en-US" dirty="0"/>
              <a:t>點</a:t>
            </a:r>
          </a:p>
        </p:txBody>
      </p:sp>
      <p:sp>
        <p:nvSpPr>
          <p:cNvPr id="2" name="投影片編號版面配置區 1"/>
          <p:cNvSpPr>
            <a:spLocks noGrp="1"/>
          </p:cNvSpPr>
          <p:nvPr>
            <p:ph type="sldNum" sz="quarter" idx="12"/>
          </p:nvPr>
        </p:nvSpPr>
        <p:spPr/>
        <p:txBody>
          <a:bodyPr/>
          <a:lstStyle/>
          <a:p>
            <a:fld id="{2848E889-6957-49E5-94FA-4C164F8D1EDE}" type="slidenum">
              <a:rPr lang="zh-TW" altLang="en-US" smtClean="0"/>
              <a:t>7</a:t>
            </a:fld>
            <a:endParaRPr lang="zh-TW" altLang="en-US"/>
          </a:p>
        </p:txBody>
      </p:sp>
    </p:spTree>
    <p:extLst>
      <p:ext uri="{BB962C8B-B14F-4D97-AF65-F5344CB8AC3E}">
        <p14:creationId xmlns:p14="http://schemas.microsoft.com/office/powerpoint/2010/main" val="2405274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6" name="內容版面配置區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772082"/>
            <a:ext cx="10515600" cy="2458424"/>
          </a:xfrm>
          <a:prstGeom prst="rect">
            <a:avLst/>
          </a:prstGeom>
        </p:spPr>
      </p:pic>
      <p:sp>
        <p:nvSpPr>
          <p:cNvPr id="3" name="投影片編號版面配置區 2"/>
          <p:cNvSpPr>
            <a:spLocks noGrp="1"/>
          </p:cNvSpPr>
          <p:nvPr>
            <p:ph type="sldNum" sz="quarter" idx="12"/>
          </p:nvPr>
        </p:nvSpPr>
        <p:spPr/>
        <p:txBody>
          <a:bodyPr/>
          <a:lstStyle/>
          <a:p>
            <a:fld id="{2848E889-6957-49E5-94FA-4C164F8D1EDE}" type="slidenum">
              <a:rPr lang="zh-TW" altLang="en-US" smtClean="0"/>
              <a:t>8</a:t>
            </a:fld>
            <a:endParaRPr lang="zh-TW" altLang="en-US" dirty="0"/>
          </a:p>
        </p:txBody>
      </p:sp>
    </p:spTree>
    <p:extLst>
      <p:ext uri="{BB962C8B-B14F-4D97-AF65-F5344CB8AC3E}">
        <p14:creationId xmlns:p14="http://schemas.microsoft.com/office/powerpoint/2010/main" val="424200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Extraction</a:t>
            </a:r>
            <a:endParaRPr lang="zh-TW" altLang="en-US" dirty="0"/>
          </a:p>
        </p:txBody>
      </p:sp>
      <p:sp>
        <p:nvSpPr>
          <p:cNvPr id="3" name="內容版面配置區 2"/>
          <p:cNvSpPr>
            <a:spLocks noGrp="1"/>
          </p:cNvSpPr>
          <p:nvPr>
            <p:ph idx="1"/>
          </p:nvPr>
        </p:nvSpPr>
        <p:spPr/>
        <p:txBody>
          <a:bodyPr/>
          <a:lstStyle/>
          <a:p>
            <a:r>
              <a:rPr lang="zh-TW" altLang="en-US" dirty="0"/>
              <a:t>文章標題斷詞</a:t>
            </a:r>
            <a:endParaRPr lang="en-US" altLang="zh-TW" dirty="0"/>
          </a:p>
          <a:p>
            <a:pPr lvl="1"/>
            <a:r>
              <a:rPr lang="zh-TW" altLang="en-US" dirty="0" smtClean="0"/>
              <a:t>斷詞工具使用</a:t>
            </a:r>
            <a:r>
              <a:rPr lang="en-US" altLang="zh-TW" dirty="0" smtClean="0"/>
              <a:t>Jieba</a:t>
            </a:r>
          </a:p>
          <a:p>
            <a:r>
              <a:rPr lang="zh-TW" altLang="en-US" dirty="0" smtClean="0"/>
              <a:t>內文擷取</a:t>
            </a:r>
            <a:r>
              <a:rPr lang="zh-TW" altLang="en-US" dirty="0"/>
              <a:t>關鍵字</a:t>
            </a:r>
            <a:endParaRPr lang="en-US" altLang="zh-TW" dirty="0"/>
          </a:p>
          <a:p>
            <a:pPr lvl="1"/>
            <a:r>
              <a:rPr lang="en-US" altLang="zh-TW" dirty="0"/>
              <a:t>Tf-idf based keyword extraction</a:t>
            </a:r>
          </a:p>
          <a:p>
            <a:pPr lvl="1"/>
            <a:r>
              <a:rPr lang="en-US" altLang="zh-TW" dirty="0"/>
              <a:t>Top K keywords with weight</a:t>
            </a:r>
          </a:p>
          <a:p>
            <a:pPr lvl="1"/>
            <a:endParaRPr lang="en-US" altLang="zh-TW" dirty="0" smtClean="0"/>
          </a:p>
          <a:p>
            <a:endParaRPr lang="en-US" altLang="zh-TW" dirty="0" smtClean="0"/>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9</a:t>
            </a:fld>
            <a:endParaRPr lang="zh-TW" altLang="en-US" dirty="0"/>
          </a:p>
        </p:txBody>
      </p:sp>
    </p:spTree>
    <p:extLst>
      <p:ext uri="{BB962C8B-B14F-4D97-AF65-F5344CB8AC3E}">
        <p14:creationId xmlns:p14="http://schemas.microsoft.com/office/powerpoint/2010/main" val="2697478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5730</TotalTime>
  <Words>4087</Words>
  <Application>Microsoft Macintosh PowerPoint</Application>
  <PresentationFormat>寬螢幕</PresentationFormat>
  <Paragraphs>595</Paragraphs>
  <Slides>57</Slides>
  <Notes>46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57</vt:i4>
      </vt:variant>
    </vt:vector>
  </HeadingPairs>
  <TitlesOfParts>
    <vt:vector size="65" baseType="lpstr">
      <vt:lpstr>Calibri</vt:lpstr>
      <vt:lpstr>Calibri Light</vt:lpstr>
      <vt:lpstr>Cambria Math</vt:lpstr>
      <vt:lpstr>MS Mincho</vt:lpstr>
      <vt:lpstr>新細明體</vt:lpstr>
      <vt:lpstr>標楷體</vt:lpstr>
      <vt:lpstr>Arial</vt:lpstr>
      <vt:lpstr>Office 佈景主題</vt:lpstr>
      <vt:lpstr>Popular Topic Detection based on  Vector Representation of Words  基於Word2Vec之熱門主題偵測</vt:lpstr>
      <vt:lpstr>Outline</vt:lpstr>
      <vt:lpstr>Motivation</vt:lpstr>
      <vt:lpstr>現有的主題偵測方法</vt:lpstr>
      <vt:lpstr>現有的主題偵測方法</vt:lpstr>
      <vt:lpstr>現有主題偵測方法缺點</vt:lpstr>
      <vt:lpstr>Proposed Method</vt:lpstr>
      <vt:lpstr>Architecture</vt:lpstr>
      <vt:lpstr>Feature Extraction</vt:lpstr>
      <vt:lpstr>Word Segmentation</vt:lpstr>
      <vt:lpstr>Word2Vec</vt:lpstr>
      <vt:lpstr>Why Word2Vec</vt:lpstr>
      <vt:lpstr>Word2Vec</vt:lpstr>
      <vt:lpstr>Word2Vec</vt:lpstr>
      <vt:lpstr>Word2Vec</vt:lpstr>
      <vt:lpstr>Word2Vec</vt:lpstr>
      <vt:lpstr>Word2Vec Model</vt:lpstr>
      <vt:lpstr>Word Segmentation</vt:lpstr>
      <vt:lpstr>Vector Representations</vt:lpstr>
      <vt:lpstr>Vector Representations</vt:lpstr>
      <vt:lpstr>Vector Representations</vt:lpstr>
      <vt:lpstr>Quality of Title</vt:lpstr>
      <vt:lpstr>Clustering</vt:lpstr>
      <vt:lpstr>Hierarchical Agglomerative Clustering</vt:lpstr>
      <vt:lpstr>Hierarchical Agglomerative Clustering</vt:lpstr>
      <vt:lpstr>該如何決定相似度門檻值?</vt:lpstr>
      <vt:lpstr>主題相似度的計算</vt:lpstr>
      <vt:lpstr>主題相似度的計算</vt:lpstr>
      <vt:lpstr>Linkage的比較</vt:lpstr>
      <vt:lpstr>Document Similarity</vt:lpstr>
      <vt:lpstr>Dot Similarity</vt:lpstr>
      <vt:lpstr>Dot Similarity</vt:lpstr>
      <vt:lpstr>Dot Similarity</vt:lpstr>
      <vt:lpstr>Dot Similarity</vt:lpstr>
      <vt:lpstr>Estimation Popularity Calculation</vt:lpstr>
      <vt:lpstr>Experiment</vt:lpstr>
      <vt:lpstr>Data Source</vt:lpstr>
      <vt:lpstr>Clustering Evaluation – using External Index</vt:lpstr>
      <vt:lpstr>Evaluation Dataset</vt:lpstr>
      <vt:lpstr>Evaluation Dataset</vt:lpstr>
      <vt:lpstr>Linkage與Similarity比較</vt:lpstr>
      <vt:lpstr>Linkage與Similarity比較</vt:lpstr>
      <vt:lpstr>Linkage與Similarity比較</vt:lpstr>
      <vt:lpstr>Feature Extraction比較</vt:lpstr>
      <vt:lpstr>Feature Extraction比較</vt:lpstr>
      <vt:lpstr>標題與內容向量比例比較</vt:lpstr>
      <vt:lpstr>標題與內容向量比例比較</vt:lpstr>
      <vt:lpstr>分群效果及效率比較</vt:lpstr>
      <vt:lpstr>分群效果比較</vt:lpstr>
      <vt:lpstr>分群效率比較</vt:lpstr>
      <vt:lpstr>分群效率比較</vt:lpstr>
      <vt:lpstr>熱門主題偵測分析</vt:lpstr>
      <vt:lpstr>熱門主題偵測分析</vt:lpstr>
      <vt:lpstr>Conclusion</vt:lpstr>
      <vt:lpstr>Conclusion</vt:lpstr>
      <vt:lpstr>Future Work</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謝宗廷</cp:lastModifiedBy>
  <cp:revision>212</cp:revision>
  <dcterms:created xsi:type="dcterms:W3CDTF">2015-12-27T16:09:35Z</dcterms:created>
  <dcterms:modified xsi:type="dcterms:W3CDTF">2016-07-13T01:56:34Z</dcterms:modified>
</cp:coreProperties>
</file>