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83" r:id="rId2"/>
    <p:sldId id="317" r:id="rId3"/>
    <p:sldId id="270" r:id="rId4"/>
    <p:sldId id="363" r:id="rId5"/>
    <p:sldId id="368" r:id="rId6"/>
    <p:sldId id="364" r:id="rId7"/>
    <p:sldId id="365" r:id="rId8"/>
    <p:sldId id="366" r:id="rId9"/>
    <p:sldId id="367" r:id="rId10"/>
    <p:sldId id="369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717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FB3F-BC93-4F66-98D0-5E917D790E1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05C5-6379-416C-A51B-4B8B68C2DE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9503-07B6-45DA-8709-BB87B1B84A11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B5A6-B313-4610-82C4-D560288290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11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8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721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2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8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2" cstate="print"/>
          <a:srcRect l="4958"/>
          <a:stretch>
            <a:fillRect/>
          </a:stretch>
        </p:blipFill>
        <p:spPr>
          <a:xfrm>
            <a:off x="-26987" y="0"/>
            <a:ext cx="122189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8"/>
          <p:cNvSpPr/>
          <p:nvPr/>
        </p:nvSpPr>
        <p:spPr>
          <a:xfrm>
            <a:off x="-26987" y="0"/>
            <a:ext cx="12218987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noFill/>
          </a:ln>
        </p:spPr>
        <p:txBody>
          <a:bodyPr anchor="ctr"/>
          <a:lstStyle/>
          <a:p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3077" name="组合 3076"/>
          <p:cNvGrpSpPr/>
          <p:nvPr/>
        </p:nvGrpSpPr>
        <p:grpSpPr>
          <a:xfrm>
            <a:off x="-652462" y="1562100"/>
            <a:ext cx="12828587" cy="2506663"/>
            <a:chOff x="0" y="0"/>
            <a:chExt cx="12832080" cy="2506980"/>
          </a:xfrm>
        </p:grpSpPr>
        <p:sp>
          <p:nvSpPr>
            <p:cNvPr id="3078" name="任意多边形 12"/>
            <p:cNvSpPr/>
            <p:nvPr/>
          </p:nvSpPr>
          <p:spPr>
            <a:xfrm>
              <a:off x="1234440" y="0"/>
              <a:ext cx="2103120" cy="2506980"/>
            </a:xfrm>
            <a:custGeom>
              <a:avLst/>
              <a:gdLst>
                <a:gd name="txL" fmla="*/ 0 w 2103120"/>
                <a:gd name="txT" fmla="*/ 0 h 2506980"/>
                <a:gd name="txR" fmla="*/ 2103120 w 2103120"/>
                <a:gd name="txB" fmla="*/ 2506980 h 2506980"/>
              </a:gdLst>
              <a:ahLst/>
              <a:cxnLst>
                <a:cxn ang="0">
                  <a:pos x="1569720" y="0"/>
                </a:cxn>
                <a:cxn ang="0">
                  <a:pos x="2011680" y="2415540"/>
                </a:cxn>
                <a:cxn ang="0">
                  <a:pos x="1127760" y="2415540"/>
                </a:cxn>
                <a:cxn ang="0">
                  <a:pos x="944880" y="2415540"/>
                </a:cxn>
                <a:cxn ang="0">
                  <a:pos x="472440" y="2415540"/>
                </a:cxn>
                <a:cxn ang="0">
                  <a:pos x="0" y="2415540"/>
                </a:cxn>
                <a:cxn ang="0">
                  <a:pos x="472440" y="464820"/>
                </a:cxn>
              </a:cxnLst>
              <a:rect l="txL" t="txT" r="txR" b="txB"/>
              <a:pathLst>
                <a:path w="2103120" h="2506980">
                  <a:moveTo>
                    <a:pt x="0" y="2415540"/>
                  </a:moveTo>
                  <a:lnTo>
                    <a:pt x="472440" y="464820"/>
                  </a:lnTo>
                  <a:lnTo>
                    <a:pt x="810550" y="1860888"/>
                  </a:lnTo>
                  <a:lnTo>
                    <a:pt x="1150620" y="1303020"/>
                  </a:lnTo>
                  <a:lnTo>
                    <a:pt x="1289599" y="1531008"/>
                  </a:lnTo>
                  <a:lnTo>
                    <a:pt x="1569720" y="0"/>
                  </a:lnTo>
                  <a:cubicBezTo>
                    <a:pt x="1717040" y="805180"/>
                    <a:pt x="2103120" y="2506980"/>
                    <a:pt x="2103120" y="2506980"/>
                  </a:cubicBezTo>
                </a:path>
              </a:pathLst>
            </a:custGeom>
            <a:noFill/>
            <a:ln w="50800" cap="flat" cmpd="sng">
              <a:solidFill>
                <a:srgbClr val="FFFFFF">
                  <a:alpha val="7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79" name="直接连接符 14"/>
            <p:cNvSpPr/>
            <p:nvPr/>
          </p:nvSpPr>
          <p:spPr>
            <a:xfrm>
              <a:off x="0" y="2400300"/>
              <a:ext cx="1249680" cy="1"/>
            </a:xfrm>
            <a:prstGeom prst="line">
              <a:avLst/>
            </a:prstGeom>
            <a:ln w="50800" cap="flat" cmpd="sng">
              <a:solidFill>
                <a:srgbClr val="FFFFFF">
                  <a:alpha val="7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0" name="直接连接符 15"/>
            <p:cNvSpPr/>
            <p:nvPr/>
          </p:nvSpPr>
          <p:spPr>
            <a:xfrm>
              <a:off x="3322320" y="2491740"/>
              <a:ext cx="9509760" cy="1"/>
            </a:xfrm>
            <a:prstGeom prst="line">
              <a:avLst/>
            </a:prstGeom>
            <a:ln w="50800" cap="flat" cmpd="sng">
              <a:solidFill>
                <a:srgbClr val="FFFFFF">
                  <a:alpha val="7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82" name="文本框 19"/>
          <p:cNvSpPr/>
          <p:nvPr/>
        </p:nvSpPr>
        <p:spPr>
          <a:xfrm>
            <a:off x="5598795" y="2254410"/>
            <a:ext cx="613664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 密 码 学 原 理</a:t>
            </a:r>
          </a:p>
        </p:txBody>
      </p:sp>
      <p:sp>
        <p:nvSpPr>
          <p:cNvPr id="3083" name="文本框 24"/>
          <p:cNvSpPr/>
          <p:nvPr/>
        </p:nvSpPr>
        <p:spPr>
          <a:xfrm>
            <a:off x="5994400" y="4736465"/>
            <a:ext cx="4240530" cy="906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主讲：汤学明、骆婷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学校：华中科技大学网络安全学院</a:t>
            </a:r>
          </a:p>
        </p:txBody>
      </p:sp>
    </p:spTree>
    <p:extLst>
      <p:ext uri="{BB962C8B-B14F-4D97-AF65-F5344CB8AC3E}">
        <p14:creationId xmlns:p14="http://schemas.microsoft.com/office/powerpoint/2010/main" val="165988859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2.</a:t>
            </a:r>
            <a:r>
              <a:rPr lang="zh-CN" altLang="en-US" smtClean="0">
                <a:cs typeface="+mn-ea"/>
                <a:sym typeface="+mn-lt"/>
              </a:rPr>
              <a:t>碰撞的概率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576063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i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7368" y="2708921"/>
            <a:ext cx="3528392" cy="237996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83632" y="1991369"/>
                <a:ext cx="5832648" cy="3368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M=365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生日攻击：</a:t>
                </a: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𝑀𝑙𝑛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=0.5,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22.3</a:t>
                </a:r>
                <a:endParaRPr lang="en-US" altLang="zh-CN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i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不同生日的期望值</a:t>
                </a:r>
                <a:endParaRPr lang="en-US" altLang="zh-CN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(1−(</m:t>
                          </m:r>
                          <m:r>
                            <a:rPr lang="en-US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22.3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zh-CN" smtClean="0">
                          <a:solidFill>
                            <a:schemeClr val="bg1"/>
                          </a:solidFill>
                        </a:rPr>
                        <m:t>21.6612</m:t>
                      </m:r>
                    </m:oMath>
                  </m:oMathPara>
                </a14:m>
                <a:endParaRPr lang="en-US" altLang="zh-CN" smtClean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>
                  <a:solidFill>
                    <a:schemeClr val="bg1"/>
                  </a:solidFill>
                </a:endParaRPr>
              </a:p>
              <a:p>
                <a:endParaRPr lang="zh-CN" alt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991369"/>
                <a:ext cx="5832648" cy="3368294"/>
              </a:xfrm>
              <a:prstGeom prst="rect">
                <a:avLst/>
              </a:prstGeom>
              <a:blipFill>
                <a:blip r:embed="rId2"/>
                <a:stretch>
                  <a:fillRect l="-732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7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cs typeface="+mn-ea"/>
                <a:sym typeface="+mn-lt"/>
              </a:rPr>
              <a:t>彩虹表中的碰撞问题</a:t>
            </a:r>
            <a:endParaRPr lang="en-US" altLang="zh-CN" smtClean="0">
              <a:cs typeface="+mn-ea"/>
              <a:sym typeface="+mn-lt"/>
            </a:endParaRPr>
          </a:p>
          <a:p>
            <a:r>
              <a:rPr lang="zh-CN" altLang="en-US" smtClean="0">
                <a:cs typeface="+mn-ea"/>
                <a:sym typeface="+mn-lt"/>
              </a:rPr>
              <a:t>计算一般碰撞的数量期望值</a:t>
            </a:r>
            <a:endParaRPr lang="en-US" altLang="zh-CN" smtClean="0">
              <a:cs typeface="+mn-ea"/>
              <a:sym typeface="+mn-lt"/>
            </a:endParaRPr>
          </a:p>
          <a:p>
            <a:r>
              <a:rPr lang="zh-CN" altLang="en-US" smtClean="0">
                <a:cs typeface="+mn-ea"/>
                <a:sym typeface="+mn-lt"/>
              </a:rPr>
              <a:t>思考：与生日攻击的关系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2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84720" y="1412776"/>
            <a:ext cx="12451080" cy="3175061"/>
            <a:chOff x="-152400" y="1783080"/>
            <a:chExt cx="12451080" cy="3175061"/>
          </a:xfrm>
        </p:grpSpPr>
        <p:sp>
          <p:nvSpPr>
            <p:cNvPr id="9" name="任意多边形 8"/>
            <p:cNvSpPr/>
            <p:nvPr/>
          </p:nvSpPr>
          <p:spPr>
            <a:xfrm>
              <a:off x="1988820" y="1783080"/>
              <a:ext cx="2004060" cy="2026920"/>
            </a:xfrm>
            <a:custGeom>
              <a:avLst/>
              <a:gdLst>
                <a:gd name="connsiteX0" fmla="*/ 1371600 w 2004060"/>
                <a:gd name="connsiteY0" fmla="*/ 0 h 2011680"/>
                <a:gd name="connsiteX1" fmla="*/ 2004060 w 2004060"/>
                <a:gd name="connsiteY1" fmla="*/ 2011680 h 2011680"/>
                <a:gd name="connsiteX2" fmla="*/ 1371600 w 2004060"/>
                <a:gd name="connsiteY2" fmla="*/ 2011680 h 2011680"/>
                <a:gd name="connsiteX3" fmla="*/ 739140 w 2004060"/>
                <a:gd name="connsiteY3" fmla="*/ 2011680 h 2011680"/>
                <a:gd name="connsiteX4" fmla="*/ 0 w 2004060"/>
                <a:gd name="connsiteY4" fmla="*/ 2011680 h 2011680"/>
                <a:gd name="connsiteX5" fmla="*/ 685800 w 2004060"/>
                <a:gd name="connsiteY5" fmla="*/ 1219200 h 2011680"/>
                <a:gd name="connsiteX6" fmla="*/ 907682 w 2004060"/>
                <a:gd name="connsiteY6" fmla="*/ 1475596 h 2011680"/>
                <a:gd name="connsiteX0-1" fmla="*/ 1371600 w 2004060"/>
                <a:gd name="connsiteY0-2" fmla="*/ 0 h 2011680"/>
                <a:gd name="connsiteX1-3" fmla="*/ 2004060 w 2004060"/>
                <a:gd name="connsiteY1-4" fmla="*/ 2011680 h 2011680"/>
                <a:gd name="connsiteX2-5" fmla="*/ 739140 w 2004060"/>
                <a:gd name="connsiteY2-6" fmla="*/ 2011680 h 2011680"/>
                <a:gd name="connsiteX3-7" fmla="*/ 0 w 2004060"/>
                <a:gd name="connsiteY3-8" fmla="*/ 2011680 h 2011680"/>
                <a:gd name="connsiteX4-9" fmla="*/ 685800 w 2004060"/>
                <a:gd name="connsiteY4-10" fmla="*/ 1219200 h 2011680"/>
                <a:gd name="connsiteX5-11" fmla="*/ 907682 w 2004060"/>
                <a:gd name="connsiteY5-12" fmla="*/ 1475596 h 2011680"/>
                <a:gd name="connsiteX6-13" fmla="*/ 1371600 w 2004060"/>
                <a:gd name="connsiteY6-14" fmla="*/ 0 h 2011680"/>
                <a:gd name="connsiteX0-15" fmla="*/ 1371600 w 2004060"/>
                <a:gd name="connsiteY0-16" fmla="*/ 0 h 2011680"/>
                <a:gd name="connsiteX1-17" fmla="*/ 2004060 w 2004060"/>
                <a:gd name="connsiteY1-18" fmla="*/ 2011680 h 2011680"/>
                <a:gd name="connsiteX2-19" fmla="*/ 0 w 2004060"/>
                <a:gd name="connsiteY2-20" fmla="*/ 2011680 h 2011680"/>
                <a:gd name="connsiteX3-21" fmla="*/ 685800 w 2004060"/>
                <a:gd name="connsiteY3-22" fmla="*/ 1219200 h 2011680"/>
                <a:gd name="connsiteX4-23" fmla="*/ 907682 w 2004060"/>
                <a:gd name="connsiteY4-24" fmla="*/ 1475596 h 2011680"/>
                <a:gd name="connsiteX5-25" fmla="*/ 1371600 w 2004060"/>
                <a:gd name="connsiteY5-26" fmla="*/ 0 h 2011680"/>
                <a:gd name="connsiteX0-27" fmla="*/ 0 w 2095500"/>
                <a:gd name="connsiteY0-28" fmla="*/ 2011680 h 2103120"/>
                <a:gd name="connsiteX1-29" fmla="*/ 685800 w 2095500"/>
                <a:gd name="connsiteY1-30" fmla="*/ 1219200 h 2103120"/>
                <a:gd name="connsiteX2-31" fmla="*/ 907682 w 2095500"/>
                <a:gd name="connsiteY2-32" fmla="*/ 1475596 h 2103120"/>
                <a:gd name="connsiteX3-33" fmla="*/ 1371600 w 2095500"/>
                <a:gd name="connsiteY3-34" fmla="*/ 0 h 2103120"/>
                <a:gd name="connsiteX4-35" fmla="*/ 2095500 w 2095500"/>
                <a:gd name="connsiteY4-36" fmla="*/ 2103120 h 2103120"/>
                <a:gd name="connsiteX0-37" fmla="*/ 0 w 2004060"/>
                <a:gd name="connsiteY0-38" fmla="*/ 2011680 h 2026920"/>
                <a:gd name="connsiteX1-39" fmla="*/ 685800 w 2004060"/>
                <a:gd name="connsiteY1-40" fmla="*/ 1219200 h 2026920"/>
                <a:gd name="connsiteX2-41" fmla="*/ 907682 w 2004060"/>
                <a:gd name="connsiteY2-42" fmla="*/ 1475596 h 2026920"/>
                <a:gd name="connsiteX3-43" fmla="*/ 1371600 w 2004060"/>
                <a:gd name="connsiteY3-44" fmla="*/ 0 h 2026920"/>
                <a:gd name="connsiteX4-45" fmla="*/ 2004060 w 2004060"/>
                <a:gd name="connsiteY4-46" fmla="*/ 2026920 h 20269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04060" h="2026920">
                  <a:moveTo>
                    <a:pt x="0" y="2011680"/>
                  </a:moveTo>
                  <a:lnTo>
                    <a:pt x="685800" y="1219200"/>
                  </a:lnTo>
                  <a:lnTo>
                    <a:pt x="907682" y="1475596"/>
                  </a:lnTo>
                  <a:lnTo>
                    <a:pt x="1371600" y="0"/>
                  </a:lnTo>
                  <a:cubicBezTo>
                    <a:pt x="1582420" y="670560"/>
                    <a:pt x="2004060" y="2026920"/>
                    <a:pt x="2004060" y="202692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992880" y="3794760"/>
              <a:ext cx="731520" cy="1163381"/>
            </a:xfrm>
            <a:custGeom>
              <a:avLst/>
              <a:gdLst>
                <a:gd name="connsiteX0" fmla="*/ 0 w 731520"/>
                <a:gd name="connsiteY0" fmla="*/ 1163381 h 1163381"/>
                <a:gd name="connsiteX1" fmla="*/ 365760 w 731520"/>
                <a:gd name="connsiteY1" fmla="*/ 0 h 1163381"/>
                <a:gd name="connsiteX2" fmla="*/ 731520 w 731520"/>
                <a:gd name="connsiteY2" fmla="*/ 1163381 h 1163381"/>
                <a:gd name="connsiteX3" fmla="*/ 0 w 731520"/>
                <a:gd name="connsiteY3" fmla="*/ 1163381 h 1163381"/>
                <a:gd name="connsiteX0-1" fmla="*/ 0 w 822960"/>
                <a:gd name="connsiteY0-2" fmla="*/ 1163381 h 1254821"/>
                <a:gd name="connsiteX1-3" fmla="*/ 365760 w 822960"/>
                <a:gd name="connsiteY1-4" fmla="*/ 0 h 1254821"/>
                <a:gd name="connsiteX2-5" fmla="*/ 822960 w 822960"/>
                <a:gd name="connsiteY2-6" fmla="*/ 1254821 h 1254821"/>
                <a:gd name="connsiteX0-7" fmla="*/ 0 w 731520"/>
                <a:gd name="connsiteY0-8" fmla="*/ 1163381 h 1163381"/>
                <a:gd name="connsiteX1-9" fmla="*/ 365760 w 731520"/>
                <a:gd name="connsiteY1-10" fmla="*/ 0 h 1163381"/>
                <a:gd name="connsiteX2-11" fmla="*/ 731520 w 731520"/>
                <a:gd name="connsiteY2-12" fmla="*/ 1148141 h 116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1520" h="1163381">
                  <a:moveTo>
                    <a:pt x="0" y="1163381"/>
                  </a:moveTo>
                  <a:lnTo>
                    <a:pt x="365760" y="0"/>
                  </a:lnTo>
                  <a:cubicBezTo>
                    <a:pt x="487680" y="387794"/>
                    <a:pt x="731520" y="1148141"/>
                    <a:pt x="731520" y="1148141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152400" y="3794760"/>
              <a:ext cx="2156460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709160" y="3794760"/>
              <a:ext cx="7589520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785C387-D8E2-487D-8061-C01806CFC085}"/>
              </a:ext>
            </a:extLst>
          </p:cNvPr>
          <p:cNvSpPr/>
          <p:nvPr/>
        </p:nvSpPr>
        <p:spPr>
          <a:xfrm>
            <a:off x="4476840" y="2777976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cs typeface="+mn-ea"/>
                <a:sym typeface="+mn-lt"/>
              </a:rPr>
              <a:t>密码学中的数学原理之</a:t>
            </a:r>
            <a:endParaRPr lang="en-US" altLang="zh-CN" sz="4000" b="1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4000" b="1" smtClean="0">
                <a:solidFill>
                  <a:schemeClr val="bg1"/>
                </a:solidFill>
                <a:cs typeface="+mn-ea"/>
                <a:sym typeface="+mn-lt"/>
              </a:rPr>
              <a:t>再谈碰撞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177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678250" y="2847090"/>
            <a:ext cx="2703195" cy="43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>
                <a:solidFill>
                  <a:srgbClr val="1B273D"/>
                </a:solidFill>
                <a:cs typeface="+mn-ea"/>
                <a:sym typeface="+mn-lt"/>
              </a:rPr>
              <a:t>1 </a:t>
            </a:r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问题的提出</a:t>
            </a:r>
            <a:endParaRPr lang="zh-CN" altLang="en-US" sz="2100" b="1" dirty="0">
              <a:solidFill>
                <a:srgbClr val="1B273D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4594" y="3705226"/>
            <a:ext cx="738664" cy="1646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77623" y="3707930"/>
            <a:ext cx="392415" cy="1670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350" dirty="0">
                <a:solidFill>
                  <a:srgbClr val="CAB24A"/>
                </a:solidFill>
                <a:cs typeface="+mn-ea"/>
                <a:sym typeface="+mn-lt"/>
              </a:rPr>
              <a:t>CONTENT</a:t>
            </a:r>
            <a:endParaRPr lang="zh-CN" altLang="en-US" sz="1350" dirty="0">
              <a:solidFill>
                <a:srgbClr val="CAB24A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43872" y="2729806"/>
            <a:ext cx="3426143" cy="552254"/>
            <a:chOff x="4484370" y="1414911"/>
            <a:chExt cx="4568190" cy="736339"/>
          </a:xfrm>
        </p:grpSpPr>
        <p:sp>
          <p:nvSpPr>
            <p:cNvPr id="14" name="任意多边形 13"/>
            <p:cNvSpPr/>
            <p:nvPr/>
          </p:nvSpPr>
          <p:spPr>
            <a:xfrm>
              <a:off x="4484370" y="1414911"/>
              <a:ext cx="727710" cy="736339"/>
            </a:xfrm>
            <a:custGeom>
              <a:avLst/>
              <a:gdLst>
                <a:gd name="connsiteX0" fmla="*/ 575310 w 872490"/>
                <a:gd name="connsiteY0" fmla="*/ 0 h 883920"/>
                <a:gd name="connsiteX1" fmla="*/ 716616 w 872490"/>
                <a:gd name="connsiteY1" fmla="*/ 630443 h 883920"/>
                <a:gd name="connsiteX2" fmla="*/ 773430 w 872490"/>
                <a:gd name="connsiteY2" fmla="*/ 289560 h 883920"/>
                <a:gd name="connsiteX3" fmla="*/ 872490 w 872490"/>
                <a:gd name="connsiteY3" fmla="*/ 883920 h 883920"/>
                <a:gd name="connsiteX4" fmla="*/ 773430 w 872490"/>
                <a:gd name="connsiteY4" fmla="*/ 883920 h 883920"/>
                <a:gd name="connsiteX5" fmla="*/ 674370 w 872490"/>
                <a:gd name="connsiteY5" fmla="*/ 883920 h 883920"/>
                <a:gd name="connsiteX6" fmla="*/ 594360 w 872490"/>
                <a:gd name="connsiteY6" fmla="*/ 883920 h 883920"/>
                <a:gd name="connsiteX7" fmla="*/ 377190 w 872490"/>
                <a:gd name="connsiteY7" fmla="*/ 883920 h 883920"/>
                <a:gd name="connsiteX8" fmla="*/ 0 w 872490"/>
                <a:gd name="connsiteY8" fmla="*/ 883920 h 883920"/>
                <a:gd name="connsiteX9" fmla="*/ 297180 w 872490"/>
                <a:gd name="connsiteY9" fmla="*/ 289560 h 883920"/>
                <a:gd name="connsiteX10" fmla="*/ 444410 w 872490"/>
                <a:gd name="connsiteY10" fmla="*/ 584019 h 883920"/>
                <a:gd name="connsiteX0-1" fmla="*/ 575310 w 872490"/>
                <a:gd name="connsiteY0-2" fmla="*/ 0 h 883920"/>
                <a:gd name="connsiteX1-3" fmla="*/ 716616 w 872490"/>
                <a:gd name="connsiteY1-4" fmla="*/ 630443 h 883920"/>
                <a:gd name="connsiteX2-5" fmla="*/ 773430 w 872490"/>
                <a:gd name="connsiteY2-6" fmla="*/ 289560 h 883920"/>
                <a:gd name="connsiteX3-7" fmla="*/ 872490 w 872490"/>
                <a:gd name="connsiteY3-8" fmla="*/ 883920 h 883920"/>
                <a:gd name="connsiteX4-9" fmla="*/ 773430 w 872490"/>
                <a:gd name="connsiteY4-10" fmla="*/ 883920 h 883920"/>
                <a:gd name="connsiteX5-11" fmla="*/ 674370 w 872490"/>
                <a:gd name="connsiteY5-12" fmla="*/ 883920 h 883920"/>
                <a:gd name="connsiteX6-13" fmla="*/ 594360 w 872490"/>
                <a:gd name="connsiteY6-14" fmla="*/ 883920 h 883920"/>
                <a:gd name="connsiteX7-15" fmla="*/ 0 w 872490"/>
                <a:gd name="connsiteY7-16" fmla="*/ 883920 h 883920"/>
                <a:gd name="connsiteX8-17" fmla="*/ 297180 w 872490"/>
                <a:gd name="connsiteY8-18" fmla="*/ 289560 h 883920"/>
                <a:gd name="connsiteX9-19" fmla="*/ 444410 w 872490"/>
                <a:gd name="connsiteY9-20" fmla="*/ 584019 h 883920"/>
                <a:gd name="connsiteX10-21" fmla="*/ 575310 w 872490"/>
                <a:gd name="connsiteY10-22" fmla="*/ 0 h 883920"/>
                <a:gd name="connsiteX0-23" fmla="*/ 575310 w 872490"/>
                <a:gd name="connsiteY0-24" fmla="*/ 0 h 883920"/>
                <a:gd name="connsiteX1-25" fmla="*/ 716616 w 872490"/>
                <a:gd name="connsiteY1-26" fmla="*/ 630443 h 883920"/>
                <a:gd name="connsiteX2-27" fmla="*/ 773430 w 872490"/>
                <a:gd name="connsiteY2-28" fmla="*/ 289560 h 883920"/>
                <a:gd name="connsiteX3-29" fmla="*/ 872490 w 872490"/>
                <a:gd name="connsiteY3-30" fmla="*/ 883920 h 883920"/>
                <a:gd name="connsiteX4-31" fmla="*/ 773430 w 872490"/>
                <a:gd name="connsiteY4-32" fmla="*/ 883920 h 883920"/>
                <a:gd name="connsiteX5-33" fmla="*/ 674370 w 872490"/>
                <a:gd name="connsiteY5-34" fmla="*/ 883920 h 883920"/>
                <a:gd name="connsiteX6-35" fmla="*/ 0 w 872490"/>
                <a:gd name="connsiteY6-36" fmla="*/ 883920 h 883920"/>
                <a:gd name="connsiteX7-37" fmla="*/ 297180 w 872490"/>
                <a:gd name="connsiteY7-38" fmla="*/ 289560 h 883920"/>
                <a:gd name="connsiteX8-39" fmla="*/ 444410 w 872490"/>
                <a:gd name="connsiteY8-40" fmla="*/ 584019 h 883920"/>
                <a:gd name="connsiteX9-41" fmla="*/ 575310 w 872490"/>
                <a:gd name="connsiteY9-42" fmla="*/ 0 h 883920"/>
                <a:gd name="connsiteX0-43" fmla="*/ 575310 w 872490"/>
                <a:gd name="connsiteY0-44" fmla="*/ 0 h 883920"/>
                <a:gd name="connsiteX1-45" fmla="*/ 716616 w 872490"/>
                <a:gd name="connsiteY1-46" fmla="*/ 630443 h 883920"/>
                <a:gd name="connsiteX2-47" fmla="*/ 773430 w 872490"/>
                <a:gd name="connsiteY2-48" fmla="*/ 289560 h 883920"/>
                <a:gd name="connsiteX3-49" fmla="*/ 872490 w 872490"/>
                <a:gd name="connsiteY3-50" fmla="*/ 883920 h 883920"/>
                <a:gd name="connsiteX4-51" fmla="*/ 773430 w 872490"/>
                <a:gd name="connsiteY4-52" fmla="*/ 883920 h 883920"/>
                <a:gd name="connsiteX5-53" fmla="*/ 0 w 872490"/>
                <a:gd name="connsiteY5-54" fmla="*/ 883920 h 883920"/>
                <a:gd name="connsiteX6-55" fmla="*/ 297180 w 872490"/>
                <a:gd name="connsiteY6-56" fmla="*/ 289560 h 883920"/>
                <a:gd name="connsiteX7-57" fmla="*/ 444410 w 872490"/>
                <a:gd name="connsiteY7-58" fmla="*/ 584019 h 883920"/>
                <a:gd name="connsiteX8-59" fmla="*/ 575310 w 872490"/>
                <a:gd name="connsiteY8-60" fmla="*/ 0 h 883920"/>
                <a:gd name="connsiteX0-61" fmla="*/ 575310 w 872490"/>
                <a:gd name="connsiteY0-62" fmla="*/ 0 h 883920"/>
                <a:gd name="connsiteX1-63" fmla="*/ 716616 w 872490"/>
                <a:gd name="connsiteY1-64" fmla="*/ 630443 h 883920"/>
                <a:gd name="connsiteX2-65" fmla="*/ 773430 w 872490"/>
                <a:gd name="connsiteY2-66" fmla="*/ 289560 h 883920"/>
                <a:gd name="connsiteX3-67" fmla="*/ 872490 w 872490"/>
                <a:gd name="connsiteY3-68" fmla="*/ 883920 h 883920"/>
                <a:gd name="connsiteX4-69" fmla="*/ 0 w 872490"/>
                <a:gd name="connsiteY4-70" fmla="*/ 883920 h 883920"/>
                <a:gd name="connsiteX5-71" fmla="*/ 297180 w 872490"/>
                <a:gd name="connsiteY5-72" fmla="*/ 289560 h 883920"/>
                <a:gd name="connsiteX6-73" fmla="*/ 444410 w 872490"/>
                <a:gd name="connsiteY6-74" fmla="*/ 584019 h 883920"/>
                <a:gd name="connsiteX7-75" fmla="*/ 575310 w 872490"/>
                <a:gd name="connsiteY7-76" fmla="*/ 0 h 883920"/>
                <a:gd name="connsiteX0-77" fmla="*/ 0 w 963930"/>
                <a:gd name="connsiteY0-78" fmla="*/ 883920 h 975360"/>
                <a:gd name="connsiteX1-79" fmla="*/ 297180 w 963930"/>
                <a:gd name="connsiteY1-80" fmla="*/ 289560 h 975360"/>
                <a:gd name="connsiteX2-81" fmla="*/ 444410 w 963930"/>
                <a:gd name="connsiteY2-82" fmla="*/ 584019 h 975360"/>
                <a:gd name="connsiteX3-83" fmla="*/ 575310 w 963930"/>
                <a:gd name="connsiteY3-84" fmla="*/ 0 h 975360"/>
                <a:gd name="connsiteX4-85" fmla="*/ 716616 w 963930"/>
                <a:gd name="connsiteY4-86" fmla="*/ 630443 h 975360"/>
                <a:gd name="connsiteX5-87" fmla="*/ 773430 w 963930"/>
                <a:gd name="connsiteY5-88" fmla="*/ 289560 h 975360"/>
                <a:gd name="connsiteX6-89" fmla="*/ 963930 w 963930"/>
                <a:gd name="connsiteY6-90" fmla="*/ 975360 h 975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3930" h="975360">
                  <a:moveTo>
                    <a:pt x="0" y="883920"/>
                  </a:moveTo>
                  <a:lnTo>
                    <a:pt x="297180" y="289560"/>
                  </a:lnTo>
                  <a:lnTo>
                    <a:pt x="444410" y="584019"/>
                  </a:lnTo>
                  <a:lnTo>
                    <a:pt x="575310" y="0"/>
                  </a:lnTo>
                  <a:lnTo>
                    <a:pt x="716616" y="630443"/>
                  </a:lnTo>
                  <a:lnTo>
                    <a:pt x="773430" y="289560"/>
                  </a:lnTo>
                  <a:cubicBezTo>
                    <a:pt x="806450" y="487680"/>
                    <a:pt x="963930" y="975360"/>
                    <a:pt x="963930" y="9753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196840" y="2136010"/>
              <a:ext cx="3855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06189" y="4128926"/>
            <a:ext cx="3437573" cy="552254"/>
            <a:chOff x="4484370" y="2468880"/>
            <a:chExt cx="4583430" cy="736339"/>
          </a:xfrm>
        </p:grpSpPr>
        <p:sp>
          <p:nvSpPr>
            <p:cNvPr id="15" name="任意多边形 14"/>
            <p:cNvSpPr/>
            <p:nvPr/>
          </p:nvSpPr>
          <p:spPr>
            <a:xfrm>
              <a:off x="4484370" y="2468880"/>
              <a:ext cx="727710" cy="736339"/>
            </a:xfrm>
            <a:custGeom>
              <a:avLst/>
              <a:gdLst>
                <a:gd name="connsiteX0" fmla="*/ 575310 w 872490"/>
                <a:gd name="connsiteY0" fmla="*/ 0 h 883920"/>
                <a:gd name="connsiteX1" fmla="*/ 716616 w 872490"/>
                <a:gd name="connsiteY1" fmla="*/ 630443 h 883920"/>
                <a:gd name="connsiteX2" fmla="*/ 773430 w 872490"/>
                <a:gd name="connsiteY2" fmla="*/ 289560 h 883920"/>
                <a:gd name="connsiteX3" fmla="*/ 872490 w 872490"/>
                <a:gd name="connsiteY3" fmla="*/ 883920 h 883920"/>
                <a:gd name="connsiteX4" fmla="*/ 773430 w 872490"/>
                <a:gd name="connsiteY4" fmla="*/ 883920 h 883920"/>
                <a:gd name="connsiteX5" fmla="*/ 674370 w 872490"/>
                <a:gd name="connsiteY5" fmla="*/ 883920 h 883920"/>
                <a:gd name="connsiteX6" fmla="*/ 594360 w 872490"/>
                <a:gd name="connsiteY6" fmla="*/ 883920 h 883920"/>
                <a:gd name="connsiteX7" fmla="*/ 377190 w 872490"/>
                <a:gd name="connsiteY7" fmla="*/ 883920 h 883920"/>
                <a:gd name="connsiteX8" fmla="*/ 0 w 872490"/>
                <a:gd name="connsiteY8" fmla="*/ 883920 h 883920"/>
                <a:gd name="connsiteX9" fmla="*/ 297180 w 872490"/>
                <a:gd name="connsiteY9" fmla="*/ 289560 h 883920"/>
                <a:gd name="connsiteX10" fmla="*/ 444410 w 872490"/>
                <a:gd name="connsiteY10" fmla="*/ 584019 h 883920"/>
                <a:gd name="connsiteX0-1" fmla="*/ 575310 w 872490"/>
                <a:gd name="connsiteY0-2" fmla="*/ 0 h 883920"/>
                <a:gd name="connsiteX1-3" fmla="*/ 716616 w 872490"/>
                <a:gd name="connsiteY1-4" fmla="*/ 630443 h 883920"/>
                <a:gd name="connsiteX2-5" fmla="*/ 773430 w 872490"/>
                <a:gd name="connsiteY2-6" fmla="*/ 289560 h 883920"/>
                <a:gd name="connsiteX3-7" fmla="*/ 872490 w 872490"/>
                <a:gd name="connsiteY3-8" fmla="*/ 883920 h 883920"/>
                <a:gd name="connsiteX4-9" fmla="*/ 773430 w 872490"/>
                <a:gd name="connsiteY4-10" fmla="*/ 883920 h 883920"/>
                <a:gd name="connsiteX5-11" fmla="*/ 674370 w 872490"/>
                <a:gd name="connsiteY5-12" fmla="*/ 883920 h 883920"/>
                <a:gd name="connsiteX6-13" fmla="*/ 594360 w 872490"/>
                <a:gd name="connsiteY6-14" fmla="*/ 883920 h 883920"/>
                <a:gd name="connsiteX7-15" fmla="*/ 0 w 872490"/>
                <a:gd name="connsiteY7-16" fmla="*/ 883920 h 883920"/>
                <a:gd name="connsiteX8-17" fmla="*/ 297180 w 872490"/>
                <a:gd name="connsiteY8-18" fmla="*/ 289560 h 883920"/>
                <a:gd name="connsiteX9-19" fmla="*/ 444410 w 872490"/>
                <a:gd name="connsiteY9-20" fmla="*/ 584019 h 883920"/>
                <a:gd name="connsiteX10-21" fmla="*/ 575310 w 872490"/>
                <a:gd name="connsiteY10-22" fmla="*/ 0 h 883920"/>
                <a:gd name="connsiteX0-23" fmla="*/ 575310 w 872490"/>
                <a:gd name="connsiteY0-24" fmla="*/ 0 h 883920"/>
                <a:gd name="connsiteX1-25" fmla="*/ 716616 w 872490"/>
                <a:gd name="connsiteY1-26" fmla="*/ 630443 h 883920"/>
                <a:gd name="connsiteX2-27" fmla="*/ 773430 w 872490"/>
                <a:gd name="connsiteY2-28" fmla="*/ 289560 h 883920"/>
                <a:gd name="connsiteX3-29" fmla="*/ 872490 w 872490"/>
                <a:gd name="connsiteY3-30" fmla="*/ 883920 h 883920"/>
                <a:gd name="connsiteX4-31" fmla="*/ 773430 w 872490"/>
                <a:gd name="connsiteY4-32" fmla="*/ 883920 h 883920"/>
                <a:gd name="connsiteX5-33" fmla="*/ 674370 w 872490"/>
                <a:gd name="connsiteY5-34" fmla="*/ 883920 h 883920"/>
                <a:gd name="connsiteX6-35" fmla="*/ 0 w 872490"/>
                <a:gd name="connsiteY6-36" fmla="*/ 883920 h 883920"/>
                <a:gd name="connsiteX7-37" fmla="*/ 297180 w 872490"/>
                <a:gd name="connsiteY7-38" fmla="*/ 289560 h 883920"/>
                <a:gd name="connsiteX8-39" fmla="*/ 444410 w 872490"/>
                <a:gd name="connsiteY8-40" fmla="*/ 584019 h 883920"/>
                <a:gd name="connsiteX9-41" fmla="*/ 575310 w 872490"/>
                <a:gd name="connsiteY9-42" fmla="*/ 0 h 883920"/>
                <a:gd name="connsiteX0-43" fmla="*/ 575310 w 872490"/>
                <a:gd name="connsiteY0-44" fmla="*/ 0 h 883920"/>
                <a:gd name="connsiteX1-45" fmla="*/ 716616 w 872490"/>
                <a:gd name="connsiteY1-46" fmla="*/ 630443 h 883920"/>
                <a:gd name="connsiteX2-47" fmla="*/ 773430 w 872490"/>
                <a:gd name="connsiteY2-48" fmla="*/ 289560 h 883920"/>
                <a:gd name="connsiteX3-49" fmla="*/ 872490 w 872490"/>
                <a:gd name="connsiteY3-50" fmla="*/ 883920 h 883920"/>
                <a:gd name="connsiteX4-51" fmla="*/ 773430 w 872490"/>
                <a:gd name="connsiteY4-52" fmla="*/ 883920 h 883920"/>
                <a:gd name="connsiteX5-53" fmla="*/ 0 w 872490"/>
                <a:gd name="connsiteY5-54" fmla="*/ 883920 h 883920"/>
                <a:gd name="connsiteX6-55" fmla="*/ 297180 w 872490"/>
                <a:gd name="connsiteY6-56" fmla="*/ 289560 h 883920"/>
                <a:gd name="connsiteX7-57" fmla="*/ 444410 w 872490"/>
                <a:gd name="connsiteY7-58" fmla="*/ 584019 h 883920"/>
                <a:gd name="connsiteX8-59" fmla="*/ 575310 w 872490"/>
                <a:gd name="connsiteY8-60" fmla="*/ 0 h 883920"/>
                <a:gd name="connsiteX0-61" fmla="*/ 575310 w 872490"/>
                <a:gd name="connsiteY0-62" fmla="*/ 0 h 883920"/>
                <a:gd name="connsiteX1-63" fmla="*/ 716616 w 872490"/>
                <a:gd name="connsiteY1-64" fmla="*/ 630443 h 883920"/>
                <a:gd name="connsiteX2-65" fmla="*/ 773430 w 872490"/>
                <a:gd name="connsiteY2-66" fmla="*/ 289560 h 883920"/>
                <a:gd name="connsiteX3-67" fmla="*/ 872490 w 872490"/>
                <a:gd name="connsiteY3-68" fmla="*/ 883920 h 883920"/>
                <a:gd name="connsiteX4-69" fmla="*/ 0 w 872490"/>
                <a:gd name="connsiteY4-70" fmla="*/ 883920 h 883920"/>
                <a:gd name="connsiteX5-71" fmla="*/ 297180 w 872490"/>
                <a:gd name="connsiteY5-72" fmla="*/ 289560 h 883920"/>
                <a:gd name="connsiteX6-73" fmla="*/ 444410 w 872490"/>
                <a:gd name="connsiteY6-74" fmla="*/ 584019 h 883920"/>
                <a:gd name="connsiteX7-75" fmla="*/ 575310 w 872490"/>
                <a:gd name="connsiteY7-76" fmla="*/ 0 h 883920"/>
                <a:gd name="connsiteX0-77" fmla="*/ 0 w 963930"/>
                <a:gd name="connsiteY0-78" fmla="*/ 883920 h 975360"/>
                <a:gd name="connsiteX1-79" fmla="*/ 297180 w 963930"/>
                <a:gd name="connsiteY1-80" fmla="*/ 289560 h 975360"/>
                <a:gd name="connsiteX2-81" fmla="*/ 444410 w 963930"/>
                <a:gd name="connsiteY2-82" fmla="*/ 584019 h 975360"/>
                <a:gd name="connsiteX3-83" fmla="*/ 575310 w 963930"/>
                <a:gd name="connsiteY3-84" fmla="*/ 0 h 975360"/>
                <a:gd name="connsiteX4-85" fmla="*/ 716616 w 963930"/>
                <a:gd name="connsiteY4-86" fmla="*/ 630443 h 975360"/>
                <a:gd name="connsiteX5-87" fmla="*/ 773430 w 963930"/>
                <a:gd name="connsiteY5-88" fmla="*/ 289560 h 975360"/>
                <a:gd name="connsiteX6-89" fmla="*/ 963930 w 963930"/>
                <a:gd name="connsiteY6-90" fmla="*/ 975360 h 975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3930" h="975360">
                  <a:moveTo>
                    <a:pt x="0" y="883920"/>
                  </a:moveTo>
                  <a:lnTo>
                    <a:pt x="297180" y="289560"/>
                  </a:lnTo>
                  <a:lnTo>
                    <a:pt x="444410" y="584019"/>
                  </a:lnTo>
                  <a:lnTo>
                    <a:pt x="575310" y="0"/>
                  </a:lnTo>
                  <a:lnTo>
                    <a:pt x="716616" y="630443"/>
                  </a:lnTo>
                  <a:lnTo>
                    <a:pt x="773430" y="289560"/>
                  </a:lnTo>
                  <a:cubicBezTo>
                    <a:pt x="806450" y="487680"/>
                    <a:pt x="963930" y="975360"/>
                    <a:pt x="963930" y="9753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212080" y="3192389"/>
              <a:ext cx="3855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5251995" y="4293096"/>
            <a:ext cx="3135243" cy="43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2 </a:t>
            </a:r>
            <a:r>
              <a:rPr lang="zh-CN" altLang="en-US" sz="2100" b="1">
                <a:solidFill>
                  <a:srgbClr val="1B273D"/>
                </a:solidFill>
                <a:cs typeface="+mn-ea"/>
                <a:sym typeface="+mn-lt"/>
              </a:rPr>
              <a:t>碰</a:t>
            </a:r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撞的期望值</a:t>
            </a:r>
            <a:endParaRPr lang="zh-CN" altLang="en-US" sz="2100" b="1" dirty="0">
              <a:solidFill>
                <a:srgbClr val="1B273D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309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9" grpId="0"/>
      <p:bldP spid="9" grpId="1"/>
      <p:bldP spid="10" grpId="0"/>
      <p:bldP spid="10" grpId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1.</a:t>
            </a:r>
            <a:r>
              <a:rPr lang="zh-CN" altLang="en-US" smtClean="0">
                <a:cs typeface="+mn-ea"/>
                <a:sym typeface="+mn-lt"/>
              </a:rPr>
              <a:t>问题的提出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6753"/>
                <a:ext cx="10972800" cy="338437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生日攻击：</a:t>
                </a: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：生日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365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天，要求生日相同的概率超过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，需要随机选多少人？</a:t>
                </a: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</a:t>
                </a:r>
                <a:r>
                  <a:rPr lang="en-US" altLang="zh-CN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：生日</a:t>
                </a:r>
                <a:r>
                  <a:rPr lang="en-US" altLang="zh-CN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365</a:t>
                </a: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天，随机选择 </a:t>
                </a:r>
                <a:r>
                  <a:rPr lang="en-US" altLang="zh-CN" i="1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个人，不同的生日有多少？</a:t>
                </a: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6753"/>
                <a:ext cx="10972800" cy="3384375"/>
              </a:xfrm>
              <a:blipFill>
                <a:blip r:embed="rId2"/>
                <a:stretch>
                  <a:fillRect r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1.</a:t>
            </a:r>
            <a:r>
              <a:rPr lang="zh-CN" altLang="en-US" smtClean="0">
                <a:cs typeface="+mn-ea"/>
                <a:sym typeface="+mn-lt"/>
              </a:rPr>
              <a:t>问题的提出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151216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比特的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函数，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函数反向将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比特散列值均匀地映射为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字符的口令，利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函数可以形成一条长度为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的彩虹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3025896"/>
            <a:ext cx="9066667" cy="4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609600" y="3955031"/>
                <a:ext cx="10972800" cy="1512167"/>
              </a:xfrm>
              <a:prstGeom prst="rect">
                <a:avLst/>
              </a:prstGeom>
            </p:spPr>
            <p:txBody>
              <a:bodyPr vert="horz" rtlCol="0">
                <a:normAutofit fontScale="77500" lnSpcReduction="20000"/>
              </a:bodyPr>
              <a:lstStyle>
                <a:lvl1pPr marL="342900" indent="-3429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 2" panose="05020102010507070707"/>
                  <a:buChar char=""/>
                  <a:defRPr kumimoji="0"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50000"/>
                  <a:buFont typeface="Wingdings 2" panose="05020102010507070707"/>
                  <a:buChar char="³"/>
                  <a:defRPr kumimoji="0"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0000"/>
                  <a:buFont typeface="Wingdings 2" panose="05020102010507070707"/>
                  <a:buChar char="®"/>
                  <a:defRPr kumimoji="0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45000"/>
                  <a:buFont typeface="Wingdings 2" panose="05020102010507070707"/>
                  <a:buChar char="¯"/>
                  <a:defRPr kumimoji="0"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 panose="05020102010507070707"/>
                  <a:buChar char=""/>
                  <a:defRPr kumimoji="0"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1" latinLnBrk="0" hangingPunct="1">
                  <a:spcBef>
                    <a:spcPct val="20000"/>
                  </a:spcBef>
                  <a:buFont typeface="Arial" panose="020B0604020202020204"/>
                  <a:buChar char="•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是长度为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的字符串，字符取值范围为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个数字和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个小写字母。试问：若生成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互不相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彩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虹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链，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最终，不同的链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尾大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约有多少个？</a:t>
                </a: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55031"/>
                <a:ext cx="10972800" cy="1512167"/>
              </a:xfrm>
              <a:prstGeom prst="rect">
                <a:avLst/>
              </a:prstGeom>
              <a:blipFill>
                <a:blip r:embed="rId3"/>
                <a:stretch>
                  <a:fillRect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2.</a:t>
            </a:r>
            <a:r>
              <a:rPr lang="zh-CN" altLang="en-US" smtClean="0">
                <a:cs typeface="+mn-ea"/>
                <a:sym typeface="+mn-lt"/>
              </a:rPr>
              <a:t>碰撞的概率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1512167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最基础的问题</a:t>
            </a:r>
            <a:endParaRPr lang="en-US" altLang="zh-CN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总共有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个不同的数，随机独立从中选择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个数，会得到多少个不同的数？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456040" y="2943101"/>
            <a:ext cx="3816424" cy="324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i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    </a:t>
            </a:r>
          </a:p>
          <a:p>
            <a:pPr algn="ctr"/>
            <a:endParaRPr lang="en-US" altLang="zh-CN" sz="4000" i="1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i="1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4000" i="1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7368" y="2708921"/>
            <a:ext cx="3528392" cy="237996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8398" y="2533708"/>
                <a:ext cx="5832648" cy="4129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</a:rPr>
                  <a:t>选 </a:t>
                </a:r>
                <a:r>
                  <a:rPr lang="en-US" altLang="zh-CN" smtClean="0">
                    <a:solidFill>
                      <a:schemeClr val="bg1"/>
                    </a:solidFill>
                  </a:rPr>
                  <a:t>1 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个数的时候，剩余部分占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altLang="zh-CN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bg1"/>
                    </a:solidFill>
                  </a:rPr>
                  <a:t>假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设通过多次选择，</a:t>
                </a:r>
                <a:r>
                  <a:rPr lang="zh-CN" altLang="en-US">
                    <a:solidFill>
                      <a:schemeClr val="bg1"/>
                    </a:solidFill>
                  </a:rPr>
                  <a:t>剩余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部分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占比</m:t>
                    </m:r>
                    <m:r>
                      <a:rPr lang="zh-CN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mtClean="0">
                    <a:solidFill>
                      <a:schemeClr val="bg1"/>
                    </a:solidFill>
                  </a:rPr>
                  <a:t>我们再随机独立选择一个数：</a:t>
                </a:r>
                <a:endParaRPr lang="en-US" altLang="zh-CN" smtClean="0">
                  <a:solidFill>
                    <a:schemeClr val="bg1"/>
                  </a:solidFill>
                </a:endParaRPr>
              </a:p>
              <a:p>
                <a:r>
                  <a:rPr lang="zh-CN" altLang="en-US" smtClean="0">
                    <a:solidFill>
                      <a:schemeClr val="bg1"/>
                    </a:solidFill>
                  </a:rPr>
                  <a:t>    （</a:t>
                </a:r>
                <a:r>
                  <a:rPr lang="en-US" altLang="zh-CN" smtClean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）该数已经被选择的概率为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>
                    <a:solidFill>
                      <a:schemeClr val="bg1"/>
                    </a:solidFill>
                  </a:rPr>
                  <a:t> </a:t>
                </a:r>
                <a:endParaRPr lang="en-US" altLang="zh-CN" smtClean="0">
                  <a:solidFill>
                    <a:schemeClr val="bg1"/>
                  </a:solidFill>
                </a:endParaRPr>
              </a:p>
              <a:p>
                <a:r>
                  <a:rPr lang="en-US" altLang="zh-CN">
                    <a:solidFill>
                      <a:schemeClr val="bg1"/>
                    </a:solidFill>
                  </a:rPr>
                  <a:t> </a:t>
                </a:r>
                <a:r>
                  <a:rPr lang="en-US" altLang="zh-CN" smtClean="0">
                    <a:solidFill>
                      <a:schemeClr val="bg1"/>
                    </a:solidFill>
                  </a:rPr>
                  <a:t>   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mtClean="0">
                    <a:solidFill>
                      <a:schemeClr val="bg1"/>
                    </a:solidFill>
                  </a:rPr>
                  <a:t>2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）是新数的概率为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mtClean="0">
                  <a:solidFill>
                    <a:schemeClr val="bg1"/>
                  </a:solidFill>
                </a:endParaRPr>
              </a:p>
              <a:p>
                <a:r>
                  <a:rPr lang="zh-CN" altLang="en-US" smtClean="0">
                    <a:solidFill>
                      <a:schemeClr val="bg1"/>
                    </a:solidFill>
                  </a:rPr>
                  <a:t>    （</a:t>
                </a:r>
                <a:r>
                  <a:rPr lang="en-US" altLang="zh-CN" smtClean="0">
                    <a:solidFill>
                      <a:schemeClr val="bg1"/>
                    </a:solidFill>
                  </a:rPr>
                  <a:t>3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）</a:t>
                </a:r>
                <a:r>
                  <a:rPr lang="zh-CN" altLang="en-US">
                    <a:solidFill>
                      <a:schemeClr val="bg1"/>
                    </a:solidFill>
                  </a:rPr>
                  <a:t>选完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后，剩余部分占比：</a:t>
                </a:r>
                <a:endParaRPr lang="en-US" altLang="zh-CN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𝑀𝑎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mtClean="0">
                  <a:solidFill>
                    <a:schemeClr val="bg1"/>
                  </a:solidFill>
                </a:endParaRPr>
              </a:p>
              <a:p>
                <a:r>
                  <a:rPr lang="en-US" altLang="zh-CN">
                    <a:solidFill>
                      <a:schemeClr val="bg1"/>
                    </a:solidFill>
                  </a:rPr>
                  <a:t> </a:t>
                </a:r>
                <a:r>
                  <a:rPr lang="en-US" altLang="zh-CN" smtClean="0">
                    <a:solidFill>
                      <a:schemeClr val="bg1"/>
                    </a:solidFill>
                  </a:rPr>
                  <a:t>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</a:rPr>
                  <a:t>由数学归纳法，选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次之后，</a:t>
                </a:r>
                <a:r>
                  <a:rPr lang="zh-CN" altLang="en-US">
                    <a:solidFill>
                      <a:schemeClr val="bg1"/>
                    </a:solidFill>
                  </a:rPr>
                  <a:t>剩余部分占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bg1"/>
                    </a:solidFill>
                  </a:rPr>
                  <a:t>不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同的数的个数为</a:t>
                </a:r>
                <a:endParaRPr lang="en-US" altLang="zh-CN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(1−(</m:t>
                          </m:r>
                          <m:r>
                            <a:rPr lang="en-US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>
                  <a:solidFill>
                    <a:schemeClr val="bg1"/>
                  </a:solidFill>
                </a:endParaRPr>
              </a:p>
              <a:p>
                <a:endParaRPr lang="zh-CN" alt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8" y="2533708"/>
                <a:ext cx="5832648" cy="4129207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6600056" y="4023221"/>
            <a:ext cx="1512168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1-a</a:t>
            </a: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2.</a:t>
            </a:r>
            <a:r>
              <a:rPr lang="zh-CN" altLang="en-US" smtClean="0">
                <a:cs typeface="+mn-ea"/>
                <a:sym typeface="+mn-lt"/>
              </a:rPr>
              <a:t>碰撞的概率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576063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endParaRPr lang="en-US" altLang="zh-CN" i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7368" y="2708921"/>
            <a:ext cx="3528392" cy="237996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27648" y="3417737"/>
                <a:ext cx="5832648" cy="303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i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未计算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是否相等完全是随机的</a:t>
                </a: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者：给定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, Pr[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0)]=1/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函数过后，可以认为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是随机独立选择</a:t>
                </a:r>
                <a:r>
                  <a:rPr lang="zh-CN" altLang="en-US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 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chemeClr val="bg1"/>
                  </a:solidFill>
                </a:endParaRPr>
              </a:p>
              <a:p>
                <a:endParaRPr lang="zh-CN" alt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3417737"/>
                <a:ext cx="5832648" cy="3033523"/>
              </a:xfrm>
              <a:prstGeom prst="rect">
                <a:avLst/>
              </a:prstGeo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00" y="2213683"/>
            <a:ext cx="90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2.</a:t>
            </a:r>
            <a:r>
              <a:rPr lang="zh-CN" altLang="en-US" smtClean="0">
                <a:cs typeface="+mn-ea"/>
                <a:sym typeface="+mn-lt"/>
              </a:rPr>
              <a:t>碰撞的概率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576063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i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endParaRPr lang="en-US" altLang="zh-CN" i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7368" y="2708921"/>
            <a:ext cx="3528392" cy="237996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27648" y="3417737"/>
                <a:ext cx="5832648" cy="269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smtClean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Pr[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1))]=1/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函数过后，可以认为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是在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个数中随机独立选择</a:t>
                </a:r>
                <a:r>
                  <a:rPr lang="zh-CN" altLang="en-US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不同的  </a:t>
                </a: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</a:t>
                </a:r>
                <a:r>
                  <a:rPr lang="en-US" altLang="zh-CN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mtClean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mtClean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mtClean="0">
                    <a:solidFill>
                      <a:schemeClr val="bg1"/>
                    </a:solidFill>
                  </a:rPr>
                  <a:t>依</a:t>
                </a:r>
                <a:r>
                  <a:rPr lang="zh-CN" altLang="en-US">
                    <a:solidFill>
                      <a:schemeClr val="bg1"/>
                    </a:solidFill>
                  </a:rPr>
                  <a:t>此</a:t>
                </a:r>
                <a:r>
                  <a:rPr lang="zh-CN" altLang="en-US" smtClean="0">
                    <a:solidFill>
                      <a:schemeClr val="bg1"/>
                    </a:solidFill>
                  </a:rPr>
                  <a:t>类推</a:t>
                </a:r>
                <a:endParaRPr lang="en-US" altLang="zh-CN">
                  <a:solidFill>
                    <a:schemeClr val="bg1"/>
                  </a:solidFill>
                </a:endParaRPr>
              </a:p>
              <a:p>
                <a:endParaRPr lang="zh-CN" altLang="en-US" i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3417737"/>
                <a:ext cx="5832648" cy="2699457"/>
              </a:xfrm>
              <a:prstGeom prst="rect">
                <a:avLst/>
              </a:prstGeom>
              <a:blipFill>
                <a:blip r:embed="rId2"/>
                <a:stretch>
                  <a:fillRect l="-627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00" y="2213683"/>
            <a:ext cx="90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2.</a:t>
            </a:r>
            <a:r>
              <a:rPr lang="zh-CN" altLang="en-US" smtClean="0">
                <a:cs typeface="+mn-ea"/>
                <a:sym typeface="+mn-lt"/>
              </a:rPr>
              <a:t>碰撞的概率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972800" cy="576063"/>
          </a:xfrm>
        </p:spPr>
        <p:txBody>
          <a:bodyPr>
            <a:normAutofit/>
          </a:bodyPr>
          <a:lstStyle/>
          <a:p>
            <a:pPr lvl="1"/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i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7368" y="2708921"/>
            <a:ext cx="3528392" cy="237996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83632" y="1991369"/>
                <a:ext cx="5832648" cy="4378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i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zh-CN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i="1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mtClean="0">
                        <a:solidFill>
                          <a:schemeClr val="bg1"/>
                        </a:solidFill>
                      </a:rPr>
                      <m:t>9.97707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bg1"/>
                        </a:solidFill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mtClean="0">
                        <a:solidFill>
                          <a:schemeClr val="bg1"/>
                        </a:solidFill>
                      </a:rPr>
                      <m:t>9.95424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bg1"/>
                        </a:solidFill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n-US" altLang="zh-CN">
                        <a:solidFill>
                          <a:schemeClr val="bg1"/>
                        </a:solidFill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(1−(</m:t>
                        </m:r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altLang="zh-CN" smtClean="0">
                        <a:solidFill>
                          <a:schemeClr val="bg1"/>
                        </a:solidFill>
                      </a:rPr>
                      <m:t>9.93151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chemeClr val="bg1"/>
                        </a:solidFill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i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991369"/>
                <a:ext cx="5832648" cy="4378122"/>
              </a:xfrm>
              <a:prstGeom prst="rect">
                <a:avLst/>
              </a:prstGeo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925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n0xrr4r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888503F-6177-4F83-AA94-DCF03B487E77}" vid="{6BB7D73B-4EE8-4900-AD7A-B3DA74416A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5810</TotalTime>
  <Words>416</Words>
  <Application>Microsoft Office PowerPoint</Application>
  <PresentationFormat>宽屏</PresentationFormat>
  <Paragraphs>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Microsoft YaHei</vt:lpstr>
      <vt:lpstr>Arial</vt:lpstr>
      <vt:lpstr>Calibri</vt:lpstr>
      <vt:lpstr>Cambria Math</vt:lpstr>
      <vt:lpstr>Times New Roman</vt:lpstr>
      <vt:lpstr>Wingdings 2</vt:lpstr>
      <vt:lpstr>主题1</vt:lpstr>
      <vt:lpstr>PowerPoint 演示文稿</vt:lpstr>
      <vt:lpstr>PowerPoint 演示文稿</vt:lpstr>
      <vt:lpstr>PowerPoint 演示文稿</vt:lpstr>
      <vt:lpstr>1.问题的提出</vt:lpstr>
      <vt:lpstr>1.问题的提出</vt:lpstr>
      <vt:lpstr>2.碰撞的概率</vt:lpstr>
      <vt:lpstr>2.碰撞的概率</vt:lpstr>
      <vt:lpstr>2.碰撞的概率</vt:lpstr>
      <vt:lpstr>2.碰撞的概率</vt:lpstr>
      <vt:lpstr>2.碰撞的概率</vt:lpstr>
      <vt:lpstr>重点回顾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</dc:title>
  <dc:creator>Administrator</dc:creator>
  <cp:lastModifiedBy>Administrator</cp:lastModifiedBy>
  <cp:revision>1155</cp:revision>
  <dcterms:created xsi:type="dcterms:W3CDTF">2012-07-21T01:40:00Z</dcterms:created>
  <dcterms:modified xsi:type="dcterms:W3CDTF">2018-08-28T13:37:38Z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