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83" r:id="rId2"/>
    <p:sldId id="317" r:id="rId3"/>
    <p:sldId id="270" r:id="rId4"/>
    <p:sldId id="363" r:id="rId5"/>
    <p:sldId id="379" r:id="rId6"/>
    <p:sldId id="381" r:id="rId7"/>
    <p:sldId id="380" r:id="rId8"/>
    <p:sldId id="382" r:id="rId9"/>
    <p:sldId id="28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9717" autoAdjust="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9FB3F-BC93-4F66-98D0-5E917D790E10}" type="datetimeFigureOut">
              <a:rPr lang="zh-CN" altLang="en-US" smtClean="0"/>
              <a:t>2018/8/28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705C5-6379-416C-A51B-4B8B68C2DE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09503-07B6-45DA-8709-BB87B1B84A11}" type="datetimeFigureOut">
              <a:rPr lang="zh-CN" altLang="en-US" smtClean="0"/>
              <a:t>2018/8/28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EB5A6-B313-4610-82C4-D560288290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EB5A6-B313-4610-82C4-D560288290F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7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173158"/>
            <a:ext cx="103632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6955" y="2643182"/>
            <a:ext cx="8893821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811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7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25024" y="274640"/>
            <a:ext cx="2057376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820173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7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2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924181"/>
            <a:ext cx="103632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28748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385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44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2018/8/28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8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2018/8/28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65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2018/8/28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34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843" y="1071546"/>
            <a:ext cx="6815667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572111" y="1071547"/>
            <a:ext cx="4011084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8" y="285728"/>
            <a:ext cx="10974657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1721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32" y="642918"/>
            <a:ext cx="1047757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90563" y="541340"/>
            <a:ext cx="8553459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429774" y="1000108"/>
            <a:ext cx="1219157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2018/8/28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82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2018/8/28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88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 panose="05020102010507070707"/>
        <a:buChar char=""/>
        <a:defRPr kumimoji="0"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 panose="05020102010507070707"/>
        <a:buChar char="³"/>
        <a:defRPr kumimoji="0"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 panose="05020102010507070707"/>
        <a:buChar char="®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 panose="05020102010507070707"/>
        <a:buChar char="¯"/>
        <a:defRPr kumimoji="0"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 panose="05020102010507070707"/>
        <a:buChar char=""/>
        <a:defRPr kumimoji="0"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/>
          </p:cNvPicPr>
          <p:nvPr/>
        </p:nvPicPr>
        <p:blipFill>
          <a:blip r:embed="rId2" cstate="print"/>
          <a:srcRect l="4958"/>
          <a:stretch>
            <a:fillRect/>
          </a:stretch>
        </p:blipFill>
        <p:spPr>
          <a:xfrm>
            <a:off x="-26987" y="0"/>
            <a:ext cx="1221898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矩形 8"/>
          <p:cNvSpPr/>
          <p:nvPr/>
        </p:nvSpPr>
        <p:spPr>
          <a:xfrm>
            <a:off x="-26987" y="0"/>
            <a:ext cx="12218987" cy="6858000"/>
          </a:xfrm>
          <a:prstGeom prst="rect">
            <a:avLst/>
          </a:prstGeom>
          <a:solidFill>
            <a:srgbClr val="000000">
              <a:alpha val="20000"/>
            </a:srgbClr>
          </a:solidFill>
          <a:ln w="12700">
            <a:noFill/>
          </a:ln>
        </p:spPr>
        <p:txBody>
          <a:bodyPr anchor="ctr"/>
          <a:lstStyle/>
          <a:p>
            <a:endParaRPr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3077" name="组合 3076"/>
          <p:cNvGrpSpPr/>
          <p:nvPr/>
        </p:nvGrpSpPr>
        <p:grpSpPr>
          <a:xfrm>
            <a:off x="-652462" y="1562100"/>
            <a:ext cx="12828587" cy="2506663"/>
            <a:chOff x="0" y="0"/>
            <a:chExt cx="12832080" cy="2506980"/>
          </a:xfrm>
        </p:grpSpPr>
        <p:sp>
          <p:nvSpPr>
            <p:cNvPr id="3078" name="任意多边形 12"/>
            <p:cNvSpPr/>
            <p:nvPr/>
          </p:nvSpPr>
          <p:spPr>
            <a:xfrm>
              <a:off x="1234440" y="0"/>
              <a:ext cx="2103120" cy="2506980"/>
            </a:xfrm>
            <a:custGeom>
              <a:avLst/>
              <a:gdLst>
                <a:gd name="txL" fmla="*/ 0 w 2103120"/>
                <a:gd name="txT" fmla="*/ 0 h 2506980"/>
                <a:gd name="txR" fmla="*/ 2103120 w 2103120"/>
                <a:gd name="txB" fmla="*/ 2506980 h 2506980"/>
              </a:gdLst>
              <a:ahLst/>
              <a:cxnLst>
                <a:cxn ang="0">
                  <a:pos x="1569720" y="0"/>
                </a:cxn>
                <a:cxn ang="0">
                  <a:pos x="2011680" y="2415540"/>
                </a:cxn>
                <a:cxn ang="0">
                  <a:pos x="1127760" y="2415540"/>
                </a:cxn>
                <a:cxn ang="0">
                  <a:pos x="944880" y="2415540"/>
                </a:cxn>
                <a:cxn ang="0">
                  <a:pos x="472440" y="2415540"/>
                </a:cxn>
                <a:cxn ang="0">
                  <a:pos x="0" y="2415540"/>
                </a:cxn>
                <a:cxn ang="0">
                  <a:pos x="472440" y="464820"/>
                </a:cxn>
              </a:cxnLst>
              <a:rect l="txL" t="txT" r="txR" b="txB"/>
              <a:pathLst>
                <a:path w="2103120" h="2506980">
                  <a:moveTo>
                    <a:pt x="0" y="2415540"/>
                  </a:moveTo>
                  <a:lnTo>
                    <a:pt x="472440" y="464820"/>
                  </a:lnTo>
                  <a:lnTo>
                    <a:pt x="810550" y="1860888"/>
                  </a:lnTo>
                  <a:lnTo>
                    <a:pt x="1150620" y="1303020"/>
                  </a:lnTo>
                  <a:lnTo>
                    <a:pt x="1289599" y="1531008"/>
                  </a:lnTo>
                  <a:lnTo>
                    <a:pt x="1569720" y="0"/>
                  </a:lnTo>
                  <a:cubicBezTo>
                    <a:pt x="1717040" y="805180"/>
                    <a:pt x="2103120" y="2506980"/>
                    <a:pt x="2103120" y="2506980"/>
                  </a:cubicBezTo>
                </a:path>
              </a:pathLst>
            </a:custGeom>
            <a:noFill/>
            <a:ln w="50800" cap="flat" cmpd="sng">
              <a:solidFill>
                <a:srgbClr val="FFFFFF">
                  <a:alpha val="79999"/>
                </a:srgbClr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079" name="直接连接符 14"/>
            <p:cNvSpPr/>
            <p:nvPr/>
          </p:nvSpPr>
          <p:spPr>
            <a:xfrm>
              <a:off x="0" y="2400300"/>
              <a:ext cx="1249680" cy="1"/>
            </a:xfrm>
            <a:prstGeom prst="line">
              <a:avLst/>
            </a:prstGeom>
            <a:ln w="50800" cap="flat" cmpd="sng">
              <a:solidFill>
                <a:srgbClr val="FFFFFF">
                  <a:alpha val="79999"/>
                </a:srgbClr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80" name="直接连接符 15"/>
            <p:cNvSpPr/>
            <p:nvPr/>
          </p:nvSpPr>
          <p:spPr>
            <a:xfrm>
              <a:off x="3322320" y="2491740"/>
              <a:ext cx="9509760" cy="1"/>
            </a:xfrm>
            <a:prstGeom prst="line">
              <a:avLst/>
            </a:prstGeom>
            <a:ln w="50800" cap="flat" cmpd="sng">
              <a:solidFill>
                <a:srgbClr val="FFFFFF">
                  <a:alpha val="79999"/>
                </a:srgbClr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082" name="文本框 19"/>
          <p:cNvSpPr/>
          <p:nvPr/>
        </p:nvSpPr>
        <p:spPr>
          <a:xfrm>
            <a:off x="5598795" y="2254410"/>
            <a:ext cx="613664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6600" dirty="0">
                <a:solidFill>
                  <a:schemeClr val="bg1"/>
                </a:solidFill>
                <a:cs typeface="+mn-ea"/>
                <a:sym typeface="+mn-lt"/>
              </a:rPr>
              <a:t> 密 码 学 原 理</a:t>
            </a:r>
          </a:p>
        </p:txBody>
      </p:sp>
      <p:sp>
        <p:nvSpPr>
          <p:cNvPr id="3083" name="文本框 24"/>
          <p:cNvSpPr/>
          <p:nvPr/>
        </p:nvSpPr>
        <p:spPr>
          <a:xfrm>
            <a:off x="5994400" y="4736465"/>
            <a:ext cx="4240530" cy="906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主讲：汤学明、骆婷</a:t>
            </a:r>
          </a:p>
          <a:p>
            <a:pPr algn="l">
              <a:lnSpc>
                <a:spcPct val="140000"/>
              </a:lnSpc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学校：华中科技大学网络安全学院</a:t>
            </a:r>
          </a:p>
        </p:txBody>
      </p:sp>
    </p:spTree>
    <p:extLst>
      <p:ext uri="{BB962C8B-B14F-4D97-AF65-F5344CB8AC3E}">
        <p14:creationId xmlns:p14="http://schemas.microsoft.com/office/powerpoint/2010/main" val="165988859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384720" y="1412776"/>
            <a:ext cx="12451080" cy="3175061"/>
            <a:chOff x="-152400" y="1783080"/>
            <a:chExt cx="12451080" cy="3175061"/>
          </a:xfrm>
        </p:grpSpPr>
        <p:sp>
          <p:nvSpPr>
            <p:cNvPr id="9" name="任意多边形 8"/>
            <p:cNvSpPr/>
            <p:nvPr/>
          </p:nvSpPr>
          <p:spPr>
            <a:xfrm>
              <a:off x="1988820" y="1783080"/>
              <a:ext cx="2004060" cy="2026920"/>
            </a:xfrm>
            <a:custGeom>
              <a:avLst/>
              <a:gdLst>
                <a:gd name="connsiteX0" fmla="*/ 1371600 w 2004060"/>
                <a:gd name="connsiteY0" fmla="*/ 0 h 2011680"/>
                <a:gd name="connsiteX1" fmla="*/ 2004060 w 2004060"/>
                <a:gd name="connsiteY1" fmla="*/ 2011680 h 2011680"/>
                <a:gd name="connsiteX2" fmla="*/ 1371600 w 2004060"/>
                <a:gd name="connsiteY2" fmla="*/ 2011680 h 2011680"/>
                <a:gd name="connsiteX3" fmla="*/ 739140 w 2004060"/>
                <a:gd name="connsiteY3" fmla="*/ 2011680 h 2011680"/>
                <a:gd name="connsiteX4" fmla="*/ 0 w 2004060"/>
                <a:gd name="connsiteY4" fmla="*/ 2011680 h 2011680"/>
                <a:gd name="connsiteX5" fmla="*/ 685800 w 2004060"/>
                <a:gd name="connsiteY5" fmla="*/ 1219200 h 2011680"/>
                <a:gd name="connsiteX6" fmla="*/ 907682 w 2004060"/>
                <a:gd name="connsiteY6" fmla="*/ 1475596 h 2011680"/>
                <a:gd name="connsiteX0-1" fmla="*/ 1371600 w 2004060"/>
                <a:gd name="connsiteY0-2" fmla="*/ 0 h 2011680"/>
                <a:gd name="connsiteX1-3" fmla="*/ 2004060 w 2004060"/>
                <a:gd name="connsiteY1-4" fmla="*/ 2011680 h 2011680"/>
                <a:gd name="connsiteX2-5" fmla="*/ 739140 w 2004060"/>
                <a:gd name="connsiteY2-6" fmla="*/ 2011680 h 2011680"/>
                <a:gd name="connsiteX3-7" fmla="*/ 0 w 2004060"/>
                <a:gd name="connsiteY3-8" fmla="*/ 2011680 h 2011680"/>
                <a:gd name="connsiteX4-9" fmla="*/ 685800 w 2004060"/>
                <a:gd name="connsiteY4-10" fmla="*/ 1219200 h 2011680"/>
                <a:gd name="connsiteX5-11" fmla="*/ 907682 w 2004060"/>
                <a:gd name="connsiteY5-12" fmla="*/ 1475596 h 2011680"/>
                <a:gd name="connsiteX6-13" fmla="*/ 1371600 w 2004060"/>
                <a:gd name="connsiteY6-14" fmla="*/ 0 h 2011680"/>
                <a:gd name="connsiteX0-15" fmla="*/ 1371600 w 2004060"/>
                <a:gd name="connsiteY0-16" fmla="*/ 0 h 2011680"/>
                <a:gd name="connsiteX1-17" fmla="*/ 2004060 w 2004060"/>
                <a:gd name="connsiteY1-18" fmla="*/ 2011680 h 2011680"/>
                <a:gd name="connsiteX2-19" fmla="*/ 0 w 2004060"/>
                <a:gd name="connsiteY2-20" fmla="*/ 2011680 h 2011680"/>
                <a:gd name="connsiteX3-21" fmla="*/ 685800 w 2004060"/>
                <a:gd name="connsiteY3-22" fmla="*/ 1219200 h 2011680"/>
                <a:gd name="connsiteX4-23" fmla="*/ 907682 w 2004060"/>
                <a:gd name="connsiteY4-24" fmla="*/ 1475596 h 2011680"/>
                <a:gd name="connsiteX5-25" fmla="*/ 1371600 w 2004060"/>
                <a:gd name="connsiteY5-26" fmla="*/ 0 h 2011680"/>
                <a:gd name="connsiteX0-27" fmla="*/ 0 w 2095500"/>
                <a:gd name="connsiteY0-28" fmla="*/ 2011680 h 2103120"/>
                <a:gd name="connsiteX1-29" fmla="*/ 685800 w 2095500"/>
                <a:gd name="connsiteY1-30" fmla="*/ 1219200 h 2103120"/>
                <a:gd name="connsiteX2-31" fmla="*/ 907682 w 2095500"/>
                <a:gd name="connsiteY2-32" fmla="*/ 1475596 h 2103120"/>
                <a:gd name="connsiteX3-33" fmla="*/ 1371600 w 2095500"/>
                <a:gd name="connsiteY3-34" fmla="*/ 0 h 2103120"/>
                <a:gd name="connsiteX4-35" fmla="*/ 2095500 w 2095500"/>
                <a:gd name="connsiteY4-36" fmla="*/ 2103120 h 2103120"/>
                <a:gd name="connsiteX0-37" fmla="*/ 0 w 2004060"/>
                <a:gd name="connsiteY0-38" fmla="*/ 2011680 h 2026920"/>
                <a:gd name="connsiteX1-39" fmla="*/ 685800 w 2004060"/>
                <a:gd name="connsiteY1-40" fmla="*/ 1219200 h 2026920"/>
                <a:gd name="connsiteX2-41" fmla="*/ 907682 w 2004060"/>
                <a:gd name="connsiteY2-42" fmla="*/ 1475596 h 2026920"/>
                <a:gd name="connsiteX3-43" fmla="*/ 1371600 w 2004060"/>
                <a:gd name="connsiteY3-44" fmla="*/ 0 h 2026920"/>
                <a:gd name="connsiteX4-45" fmla="*/ 2004060 w 2004060"/>
                <a:gd name="connsiteY4-46" fmla="*/ 2026920 h 20269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004060" h="2026920">
                  <a:moveTo>
                    <a:pt x="0" y="2011680"/>
                  </a:moveTo>
                  <a:lnTo>
                    <a:pt x="685800" y="1219200"/>
                  </a:lnTo>
                  <a:lnTo>
                    <a:pt x="907682" y="1475596"/>
                  </a:lnTo>
                  <a:lnTo>
                    <a:pt x="1371600" y="0"/>
                  </a:lnTo>
                  <a:cubicBezTo>
                    <a:pt x="1582420" y="670560"/>
                    <a:pt x="2004060" y="2026920"/>
                    <a:pt x="2004060" y="2026920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0800000">
              <a:off x="3992880" y="3794760"/>
              <a:ext cx="731520" cy="1163381"/>
            </a:xfrm>
            <a:custGeom>
              <a:avLst/>
              <a:gdLst>
                <a:gd name="connsiteX0" fmla="*/ 0 w 731520"/>
                <a:gd name="connsiteY0" fmla="*/ 1163381 h 1163381"/>
                <a:gd name="connsiteX1" fmla="*/ 365760 w 731520"/>
                <a:gd name="connsiteY1" fmla="*/ 0 h 1163381"/>
                <a:gd name="connsiteX2" fmla="*/ 731520 w 731520"/>
                <a:gd name="connsiteY2" fmla="*/ 1163381 h 1163381"/>
                <a:gd name="connsiteX3" fmla="*/ 0 w 731520"/>
                <a:gd name="connsiteY3" fmla="*/ 1163381 h 1163381"/>
                <a:gd name="connsiteX0-1" fmla="*/ 0 w 822960"/>
                <a:gd name="connsiteY0-2" fmla="*/ 1163381 h 1254821"/>
                <a:gd name="connsiteX1-3" fmla="*/ 365760 w 822960"/>
                <a:gd name="connsiteY1-4" fmla="*/ 0 h 1254821"/>
                <a:gd name="connsiteX2-5" fmla="*/ 822960 w 822960"/>
                <a:gd name="connsiteY2-6" fmla="*/ 1254821 h 1254821"/>
                <a:gd name="connsiteX0-7" fmla="*/ 0 w 731520"/>
                <a:gd name="connsiteY0-8" fmla="*/ 1163381 h 1163381"/>
                <a:gd name="connsiteX1-9" fmla="*/ 365760 w 731520"/>
                <a:gd name="connsiteY1-10" fmla="*/ 0 h 1163381"/>
                <a:gd name="connsiteX2-11" fmla="*/ 731520 w 731520"/>
                <a:gd name="connsiteY2-12" fmla="*/ 1148141 h 11633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31520" h="1163381">
                  <a:moveTo>
                    <a:pt x="0" y="1163381"/>
                  </a:moveTo>
                  <a:lnTo>
                    <a:pt x="365760" y="0"/>
                  </a:lnTo>
                  <a:cubicBezTo>
                    <a:pt x="487680" y="387794"/>
                    <a:pt x="731520" y="1148141"/>
                    <a:pt x="731520" y="1148141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-152400" y="3794760"/>
              <a:ext cx="2156460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709160" y="3794760"/>
              <a:ext cx="7589520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A785C387-D8E2-487D-8061-C01806CFC085}"/>
              </a:ext>
            </a:extLst>
          </p:cNvPr>
          <p:cNvSpPr/>
          <p:nvPr/>
        </p:nvSpPr>
        <p:spPr>
          <a:xfrm>
            <a:off x="4476840" y="2777976"/>
            <a:ext cx="71287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smtClean="0">
                <a:solidFill>
                  <a:schemeClr val="bg1"/>
                </a:solidFill>
                <a:cs typeface="+mn-ea"/>
                <a:sym typeface="+mn-lt"/>
              </a:rPr>
              <a:t>密码学中的数学原理之</a:t>
            </a:r>
            <a:endParaRPr lang="en-US" altLang="zh-CN" sz="4000" b="1" smtClean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4000" b="1">
                <a:solidFill>
                  <a:schemeClr val="bg1"/>
                </a:solidFill>
                <a:cs typeface="+mn-ea"/>
                <a:sym typeface="+mn-lt"/>
              </a:rPr>
              <a:t>Montgomery</a:t>
            </a:r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算法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51770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5807968" y="2187212"/>
            <a:ext cx="2703195" cy="434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>
                <a:solidFill>
                  <a:srgbClr val="1B273D"/>
                </a:solidFill>
                <a:cs typeface="+mn-ea"/>
                <a:sym typeface="+mn-lt"/>
              </a:rPr>
              <a:t>1 </a:t>
            </a:r>
            <a:r>
              <a:rPr lang="zh-CN" altLang="en-US" sz="2100" b="1" smtClean="0">
                <a:solidFill>
                  <a:srgbClr val="1B273D"/>
                </a:solidFill>
                <a:cs typeface="+mn-ea"/>
                <a:sym typeface="+mn-lt"/>
              </a:rPr>
              <a:t>作用与基本流程</a:t>
            </a:r>
            <a:endParaRPr lang="zh-CN" altLang="en-US" sz="2100" b="1" dirty="0">
              <a:solidFill>
                <a:srgbClr val="1B273D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64594" y="3705226"/>
            <a:ext cx="738664" cy="16463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977623" y="3707930"/>
            <a:ext cx="392415" cy="16702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1350" dirty="0">
                <a:solidFill>
                  <a:srgbClr val="CAB24A"/>
                </a:solidFill>
                <a:cs typeface="+mn-ea"/>
                <a:sym typeface="+mn-lt"/>
              </a:rPr>
              <a:t>CONTENT</a:t>
            </a:r>
            <a:endParaRPr lang="zh-CN" altLang="en-US" sz="1350" dirty="0">
              <a:solidFill>
                <a:srgbClr val="CAB24A"/>
              </a:solidFill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073590" y="2069928"/>
            <a:ext cx="3426143" cy="552254"/>
            <a:chOff x="4484370" y="1414911"/>
            <a:chExt cx="4568190" cy="736339"/>
          </a:xfrm>
        </p:grpSpPr>
        <p:sp>
          <p:nvSpPr>
            <p:cNvPr id="14" name="任意多边形 13"/>
            <p:cNvSpPr/>
            <p:nvPr/>
          </p:nvSpPr>
          <p:spPr>
            <a:xfrm>
              <a:off x="4484370" y="1414911"/>
              <a:ext cx="727710" cy="736339"/>
            </a:xfrm>
            <a:custGeom>
              <a:avLst/>
              <a:gdLst>
                <a:gd name="connsiteX0" fmla="*/ 575310 w 872490"/>
                <a:gd name="connsiteY0" fmla="*/ 0 h 883920"/>
                <a:gd name="connsiteX1" fmla="*/ 716616 w 872490"/>
                <a:gd name="connsiteY1" fmla="*/ 630443 h 883920"/>
                <a:gd name="connsiteX2" fmla="*/ 773430 w 872490"/>
                <a:gd name="connsiteY2" fmla="*/ 289560 h 883920"/>
                <a:gd name="connsiteX3" fmla="*/ 872490 w 872490"/>
                <a:gd name="connsiteY3" fmla="*/ 883920 h 883920"/>
                <a:gd name="connsiteX4" fmla="*/ 773430 w 872490"/>
                <a:gd name="connsiteY4" fmla="*/ 883920 h 883920"/>
                <a:gd name="connsiteX5" fmla="*/ 674370 w 872490"/>
                <a:gd name="connsiteY5" fmla="*/ 883920 h 883920"/>
                <a:gd name="connsiteX6" fmla="*/ 594360 w 872490"/>
                <a:gd name="connsiteY6" fmla="*/ 883920 h 883920"/>
                <a:gd name="connsiteX7" fmla="*/ 377190 w 872490"/>
                <a:gd name="connsiteY7" fmla="*/ 883920 h 883920"/>
                <a:gd name="connsiteX8" fmla="*/ 0 w 872490"/>
                <a:gd name="connsiteY8" fmla="*/ 883920 h 883920"/>
                <a:gd name="connsiteX9" fmla="*/ 297180 w 872490"/>
                <a:gd name="connsiteY9" fmla="*/ 289560 h 883920"/>
                <a:gd name="connsiteX10" fmla="*/ 444410 w 872490"/>
                <a:gd name="connsiteY10" fmla="*/ 584019 h 883920"/>
                <a:gd name="connsiteX0-1" fmla="*/ 575310 w 872490"/>
                <a:gd name="connsiteY0-2" fmla="*/ 0 h 883920"/>
                <a:gd name="connsiteX1-3" fmla="*/ 716616 w 872490"/>
                <a:gd name="connsiteY1-4" fmla="*/ 630443 h 883920"/>
                <a:gd name="connsiteX2-5" fmla="*/ 773430 w 872490"/>
                <a:gd name="connsiteY2-6" fmla="*/ 289560 h 883920"/>
                <a:gd name="connsiteX3-7" fmla="*/ 872490 w 872490"/>
                <a:gd name="connsiteY3-8" fmla="*/ 883920 h 883920"/>
                <a:gd name="connsiteX4-9" fmla="*/ 773430 w 872490"/>
                <a:gd name="connsiteY4-10" fmla="*/ 883920 h 883920"/>
                <a:gd name="connsiteX5-11" fmla="*/ 674370 w 872490"/>
                <a:gd name="connsiteY5-12" fmla="*/ 883920 h 883920"/>
                <a:gd name="connsiteX6-13" fmla="*/ 594360 w 872490"/>
                <a:gd name="connsiteY6-14" fmla="*/ 883920 h 883920"/>
                <a:gd name="connsiteX7-15" fmla="*/ 0 w 872490"/>
                <a:gd name="connsiteY7-16" fmla="*/ 883920 h 883920"/>
                <a:gd name="connsiteX8-17" fmla="*/ 297180 w 872490"/>
                <a:gd name="connsiteY8-18" fmla="*/ 289560 h 883920"/>
                <a:gd name="connsiteX9-19" fmla="*/ 444410 w 872490"/>
                <a:gd name="connsiteY9-20" fmla="*/ 584019 h 883920"/>
                <a:gd name="connsiteX10-21" fmla="*/ 575310 w 872490"/>
                <a:gd name="connsiteY10-22" fmla="*/ 0 h 883920"/>
                <a:gd name="connsiteX0-23" fmla="*/ 575310 w 872490"/>
                <a:gd name="connsiteY0-24" fmla="*/ 0 h 883920"/>
                <a:gd name="connsiteX1-25" fmla="*/ 716616 w 872490"/>
                <a:gd name="connsiteY1-26" fmla="*/ 630443 h 883920"/>
                <a:gd name="connsiteX2-27" fmla="*/ 773430 w 872490"/>
                <a:gd name="connsiteY2-28" fmla="*/ 289560 h 883920"/>
                <a:gd name="connsiteX3-29" fmla="*/ 872490 w 872490"/>
                <a:gd name="connsiteY3-30" fmla="*/ 883920 h 883920"/>
                <a:gd name="connsiteX4-31" fmla="*/ 773430 w 872490"/>
                <a:gd name="connsiteY4-32" fmla="*/ 883920 h 883920"/>
                <a:gd name="connsiteX5-33" fmla="*/ 674370 w 872490"/>
                <a:gd name="connsiteY5-34" fmla="*/ 883920 h 883920"/>
                <a:gd name="connsiteX6-35" fmla="*/ 0 w 872490"/>
                <a:gd name="connsiteY6-36" fmla="*/ 883920 h 883920"/>
                <a:gd name="connsiteX7-37" fmla="*/ 297180 w 872490"/>
                <a:gd name="connsiteY7-38" fmla="*/ 289560 h 883920"/>
                <a:gd name="connsiteX8-39" fmla="*/ 444410 w 872490"/>
                <a:gd name="connsiteY8-40" fmla="*/ 584019 h 883920"/>
                <a:gd name="connsiteX9-41" fmla="*/ 575310 w 872490"/>
                <a:gd name="connsiteY9-42" fmla="*/ 0 h 883920"/>
                <a:gd name="connsiteX0-43" fmla="*/ 575310 w 872490"/>
                <a:gd name="connsiteY0-44" fmla="*/ 0 h 883920"/>
                <a:gd name="connsiteX1-45" fmla="*/ 716616 w 872490"/>
                <a:gd name="connsiteY1-46" fmla="*/ 630443 h 883920"/>
                <a:gd name="connsiteX2-47" fmla="*/ 773430 w 872490"/>
                <a:gd name="connsiteY2-48" fmla="*/ 289560 h 883920"/>
                <a:gd name="connsiteX3-49" fmla="*/ 872490 w 872490"/>
                <a:gd name="connsiteY3-50" fmla="*/ 883920 h 883920"/>
                <a:gd name="connsiteX4-51" fmla="*/ 773430 w 872490"/>
                <a:gd name="connsiteY4-52" fmla="*/ 883920 h 883920"/>
                <a:gd name="connsiteX5-53" fmla="*/ 0 w 872490"/>
                <a:gd name="connsiteY5-54" fmla="*/ 883920 h 883920"/>
                <a:gd name="connsiteX6-55" fmla="*/ 297180 w 872490"/>
                <a:gd name="connsiteY6-56" fmla="*/ 289560 h 883920"/>
                <a:gd name="connsiteX7-57" fmla="*/ 444410 w 872490"/>
                <a:gd name="connsiteY7-58" fmla="*/ 584019 h 883920"/>
                <a:gd name="connsiteX8-59" fmla="*/ 575310 w 872490"/>
                <a:gd name="connsiteY8-60" fmla="*/ 0 h 883920"/>
                <a:gd name="connsiteX0-61" fmla="*/ 575310 w 872490"/>
                <a:gd name="connsiteY0-62" fmla="*/ 0 h 883920"/>
                <a:gd name="connsiteX1-63" fmla="*/ 716616 w 872490"/>
                <a:gd name="connsiteY1-64" fmla="*/ 630443 h 883920"/>
                <a:gd name="connsiteX2-65" fmla="*/ 773430 w 872490"/>
                <a:gd name="connsiteY2-66" fmla="*/ 289560 h 883920"/>
                <a:gd name="connsiteX3-67" fmla="*/ 872490 w 872490"/>
                <a:gd name="connsiteY3-68" fmla="*/ 883920 h 883920"/>
                <a:gd name="connsiteX4-69" fmla="*/ 0 w 872490"/>
                <a:gd name="connsiteY4-70" fmla="*/ 883920 h 883920"/>
                <a:gd name="connsiteX5-71" fmla="*/ 297180 w 872490"/>
                <a:gd name="connsiteY5-72" fmla="*/ 289560 h 883920"/>
                <a:gd name="connsiteX6-73" fmla="*/ 444410 w 872490"/>
                <a:gd name="connsiteY6-74" fmla="*/ 584019 h 883920"/>
                <a:gd name="connsiteX7-75" fmla="*/ 575310 w 872490"/>
                <a:gd name="connsiteY7-76" fmla="*/ 0 h 883920"/>
                <a:gd name="connsiteX0-77" fmla="*/ 0 w 963930"/>
                <a:gd name="connsiteY0-78" fmla="*/ 883920 h 975360"/>
                <a:gd name="connsiteX1-79" fmla="*/ 297180 w 963930"/>
                <a:gd name="connsiteY1-80" fmla="*/ 289560 h 975360"/>
                <a:gd name="connsiteX2-81" fmla="*/ 444410 w 963930"/>
                <a:gd name="connsiteY2-82" fmla="*/ 584019 h 975360"/>
                <a:gd name="connsiteX3-83" fmla="*/ 575310 w 963930"/>
                <a:gd name="connsiteY3-84" fmla="*/ 0 h 975360"/>
                <a:gd name="connsiteX4-85" fmla="*/ 716616 w 963930"/>
                <a:gd name="connsiteY4-86" fmla="*/ 630443 h 975360"/>
                <a:gd name="connsiteX5-87" fmla="*/ 773430 w 963930"/>
                <a:gd name="connsiteY5-88" fmla="*/ 289560 h 975360"/>
                <a:gd name="connsiteX6-89" fmla="*/ 963930 w 963930"/>
                <a:gd name="connsiteY6-90" fmla="*/ 975360 h 9753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63930" h="975360">
                  <a:moveTo>
                    <a:pt x="0" y="883920"/>
                  </a:moveTo>
                  <a:lnTo>
                    <a:pt x="297180" y="289560"/>
                  </a:lnTo>
                  <a:lnTo>
                    <a:pt x="444410" y="584019"/>
                  </a:lnTo>
                  <a:lnTo>
                    <a:pt x="575310" y="0"/>
                  </a:lnTo>
                  <a:lnTo>
                    <a:pt x="716616" y="630443"/>
                  </a:lnTo>
                  <a:lnTo>
                    <a:pt x="773430" y="289560"/>
                  </a:lnTo>
                  <a:cubicBezTo>
                    <a:pt x="806450" y="487680"/>
                    <a:pt x="963930" y="975360"/>
                    <a:pt x="963930" y="97536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5196840" y="2136010"/>
              <a:ext cx="3855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630114" y="3106085"/>
            <a:ext cx="3437573" cy="552254"/>
            <a:chOff x="4484370" y="2468880"/>
            <a:chExt cx="4583430" cy="736339"/>
          </a:xfrm>
        </p:grpSpPr>
        <p:sp>
          <p:nvSpPr>
            <p:cNvPr id="15" name="任意多边形 14"/>
            <p:cNvSpPr/>
            <p:nvPr/>
          </p:nvSpPr>
          <p:spPr>
            <a:xfrm>
              <a:off x="4484370" y="2468880"/>
              <a:ext cx="727710" cy="736339"/>
            </a:xfrm>
            <a:custGeom>
              <a:avLst/>
              <a:gdLst>
                <a:gd name="connsiteX0" fmla="*/ 575310 w 872490"/>
                <a:gd name="connsiteY0" fmla="*/ 0 h 883920"/>
                <a:gd name="connsiteX1" fmla="*/ 716616 w 872490"/>
                <a:gd name="connsiteY1" fmla="*/ 630443 h 883920"/>
                <a:gd name="connsiteX2" fmla="*/ 773430 w 872490"/>
                <a:gd name="connsiteY2" fmla="*/ 289560 h 883920"/>
                <a:gd name="connsiteX3" fmla="*/ 872490 w 872490"/>
                <a:gd name="connsiteY3" fmla="*/ 883920 h 883920"/>
                <a:gd name="connsiteX4" fmla="*/ 773430 w 872490"/>
                <a:gd name="connsiteY4" fmla="*/ 883920 h 883920"/>
                <a:gd name="connsiteX5" fmla="*/ 674370 w 872490"/>
                <a:gd name="connsiteY5" fmla="*/ 883920 h 883920"/>
                <a:gd name="connsiteX6" fmla="*/ 594360 w 872490"/>
                <a:gd name="connsiteY6" fmla="*/ 883920 h 883920"/>
                <a:gd name="connsiteX7" fmla="*/ 377190 w 872490"/>
                <a:gd name="connsiteY7" fmla="*/ 883920 h 883920"/>
                <a:gd name="connsiteX8" fmla="*/ 0 w 872490"/>
                <a:gd name="connsiteY8" fmla="*/ 883920 h 883920"/>
                <a:gd name="connsiteX9" fmla="*/ 297180 w 872490"/>
                <a:gd name="connsiteY9" fmla="*/ 289560 h 883920"/>
                <a:gd name="connsiteX10" fmla="*/ 444410 w 872490"/>
                <a:gd name="connsiteY10" fmla="*/ 584019 h 883920"/>
                <a:gd name="connsiteX0-1" fmla="*/ 575310 w 872490"/>
                <a:gd name="connsiteY0-2" fmla="*/ 0 h 883920"/>
                <a:gd name="connsiteX1-3" fmla="*/ 716616 w 872490"/>
                <a:gd name="connsiteY1-4" fmla="*/ 630443 h 883920"/>
                <a:gd name="connsiteX2-5" fmla="*/ 773430 w 872490"/>
                <a:gd name="connsiteY2-6" fmla="*/ 289560 h 883920"/>
                <a:gd name="connsiteX3-7" fmla="*/ 872490 w 872490"/>
                <a:gd name="connsiteY3-8" fmla="*/ 883920 h 883920"/>
                <a:gd name="connsiteX4-9" fmla="*/ 773430 w 872490"/>
                <a:gd name="connsiteY4-10" fmla="*/ 883920 h 883920"/>
                <a:gd name="connsiteX5-11" fmla="*/ 674370 w 872490"/>
                <a:gd name="connsiteY5-12" fmla="*/ 883920 h 883920"/>
                <a:gd name="connsiteX6-13" fmla="*/ 594360 w 872490"/>
                <a:gd name="connsiteY6-14" fmla="*/ 883920 h 883920"/>
                <a:gd name="connsiteX7-15" fmla="*/ 0 w 872490"/>
                <a:gd name="connsiteY7-16" fmla="*/ 883920 h 883920"/>
                <a:gd name="connsiteX8-17" fmla="*/ 297180 w 872490"/>
                <a:gd name="connsiteY8-18" fmla="*/ 289560 h 883920"/>
                <a:gd name="connsiteX9-19" fmla="*/ 444410 w 872490"/>
                <a:gd name="connsiteY9-20" fmla="*/ 584019 h 883920"/>
                <a:gd name="connsiteX10-21" fmla="*/ 575310 w 872490"/>
                <a:gd name="connsiteY10-22" fmla="*/ 0 h 883920"/>
                <a:gd name="connsiteX0-23" fmla="*/ 575310 w 872490"/>
                <a:gd name="connsiteY0-24" fmla="*/ 0 h 883920"/>
                <a:gd name="connsiteX1-25" fmla="*/ 716616 w 872490"/>
                <a:gd name="connsiteY1-26" fmla="*/ 630443 h 883920"/>
                <a:gd name="connsiteX2-27" fmla="*/ 773430 w 872490"/>
                <a:gd name="connsiteY2-28" fmla="*/ 289560 h 883920"/>
                <a:gd name="connsiteX3-29" fmla="*/ 872490 w 872490"/>
                <a:gd name="connsiteY3-30" fmla="*/ 883920 h 883920"/>
                <a:gd name="connsiteX4-31" fmla="*/ 773430 w 872490"/>
                <a:gd name="connsiteY4-32" fmla="*/ 883920 h 883920"/>
                <a:gd name="connsiteX5-33" fmla="*/ 674370 w 872490"/>
                <a:gd name="connsiteY5-34" fmla="*/ 883920 h 883920"/>
                <a:gd name="connsiteX6-35" fmla="*/ 0 w 872490"/>
                <a:gd name="connsiteY6-36" fmla="*/ 883920 h 883920"/>
                <a:gd name="connsiteX7-37" fmla="*/ 297180 w 872490"/>
                <a:gd name="connsiteY7-38" fmla="*/ 289560 h 883920"/>
                <a:gd name="connsiteX8-39" fmla="*/ 444410 w 872490"/>
                <a:gd name="connsiteY8-40" fmla="*/ 584019 h 883920"/>
                <a:gd name="connsiteX9-41" fmla="*/ 575310 w 872490"/>
                <a:gd name="connsiteY9-42" fmla="*/ 0 h 883920"/>
                <a:gd name="connsiteX0-43" fmla="*/ 575310 w 872490"/>
                <a:gd name="connsiteY0-44" fmla="*/ 0 h 883920"/>
                <a:gd name="connsiteX1-45" fmla="*/ 716616 w 872490"/>
                <a:gd name="connsiteY1-46" fmla="*/ 630443 h 883920"/>
                <a:gd name="connsiteX2-47" fmla="*/ 773430 w 872490"/>
                <a:gd name="connsiteY2-48" fmla="*/ 289560 h 883920"/>
                <a:gd name="connsiteX3-49" fmla="*/ 872490 w 872490"/>
                <a:gd name="connsiteY3-50" fmla="*/ 883920 h 883920"/>
                <a:gd name="connsiteX4-51" fmla="*/ 773430 w 872490"/>
                <a:gd name="connsiteY4-52" fmla="*/ 883920 h 883920"/>
                <a:gd name="connsiteX5-53" fmla="*/ 0 w 872490"/>
                <a:gd name="connsiteY5-54" fmla="*/ 883920 h 883920"/>
                <a:gd name="connsiteX6-55" fmla="*/ 297180 w 872490"/>
                <a:gd name="connsiteY6-56" fmla="*/ 289560 h 883920"/>
                <a:gd name="connsiteX7-57" fmla="*/ 444410 w 872490"/>
                <a:gd name="connsiteY7-58" fmla="*/ 584019 h 883920"/>
                <a:gd name="connsiteX8-59" fmla="*/ 575310 w 872490"/>
                <a:gd name="connsiteY8-60" fmla="*/ 0 h 883920"/>
                <a:gd name="connsiteX0-61" fmla="*/ 575310 w 872490"/>
                <a:gd name="connsiteY0-62" fmla="*/ 0 h 883920"/>
                <a:gd name="connsiteX1-63" fmla="*/ 716616 w 872490"/>
                <a:gd name="connsiteY1-64" fmla="*/ 630443 h 883920"/>
                <a:gd name="connsiteX2-65" fmla="*/ 773430 w 872490"/>
                <a:gd name="connsiteY2-66" fmla="*/ 289560 h 883920"/>
                <a:gd name="connsiteX3-67" fmla="*/ 872490 w 872490"/>
                <a:gd name="connsiteY3-68" fmla="*/ 883920 h 883920"/>
                <a:gd name="connsiteX4-69" fmla="*/ 0 w 872490"/>
                <a:gd name="connsiteY4-70" fmla="*/ 883920 h 883920"/>
                <a:gd name="connsiteX5-71" fmla="*/ 297180 w 872490"/>
                <a:gd name="connsiteY5-72" fmla="*/ 289560 h 883920"/>
                <a:gd name="connsiteX6-73" fmla="*/ 444410 w 872490"/>
                <a:gd name="connsiteY6-74" fmla="*/ 584019 h 883920"/>
                <a:gd name="connsiteX7-75" fmla="*/ 575310 w 872490"/>
                <a:gd name="connsiteY7-76" fmla="*/ 0 h 883920"/>
                <a:gd name="connsiteX0-77" fmla="*/ 0 w 963930"/>
                <a:gd name="connsiteY0-78" fmla="*/ 883920 h 975360"/>
                <a:gd name="connsiteX1-79" fmla="*/ 297180 w 963930"/>
                <a:gd name="connsiteY1-80" fmla="*/ 289560 h 975360"/>
                <a:gd name="connsiteX2-81" fmla="*/ 444410 w 963930"/>
                <a:gd name="connsiteY2-82" fmla="*/ 584019 h 975360"/>
                <a:gd name="connsiteX3-83" fmla="*/ 575310 w 963930"/>
                <a:gd name="connsiteY3-84" fmla="*/ 0 h 975360"/>
                <a:gd name="connsiteX4-85" fmla="*/ 716616 w 963930"/>
                <a:gd name="connsiteY4-86" fmla="*/ 630443 h 975360"/>
                <a:gd name="connsiteX5-87" fmla="*/ 773430 w 963930"/>
                <a:gd name="connsiteY5-88" fmla="*/ 289560 h 975360"/>
                <a:gd name="connsiteX6-89" fmla="*/ 963930 w 963930"/>
                <a:gd name="connsiteY6-90" fmla="*/ 975360 h 9753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63930" h="975360">
                  <a:moveTo>
                    <a:pt x="0" y="883920"/>
                  </a:moveTo>
                  <a:lnTo>
                    <a:pt x="297180" y="289560"/>
                  </a:lnTo>
                  <a:lnTo>
                    <a:pt x="444410" y="584019"/>
                  </a:lnTo>
                  <a:lnTo>
                    <a:pt x="575310" y="0"/>
                  </a:lnTo>
                  <a:lnTo>
                    <a:pt x="716616" y="630443"/>
                  </a:lnTo>
                  <a:lnTo>
                    <a:pt x="773430" y="289560"/>
                  </a:lnTo>
                  <a:cubicBezTo>
                    <a:pt x="806450" y="487680"/>
                    <a:pt x="963930" y="975360"/>
                    <a:pt x="963930" y="97536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212080" y="3192389"/>
              <a:ext cx="3855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5375920" y="3270255"/>
            <a:ext cx="3135243" cy="434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100" b="1" smtClean="0">
                <a:solidFill>
                  <a:srgbClr val="1B273D"/>
                </a:solidFill>
                <a:cs typeface="+mn-ea"/>
                <a:sym typeface="+mn-lt"/>
              </a:rPr>
              <a:t>2 </a:t>
            </a:r>
            <a:r>
              <a:rPr lang="en-US" altLang="zh-CN" sz="2100" b="1" smtClean="0">
                <a:solidFill>
                  <a:srgbClr val="1B273D"/>
                </a:solidFill>
                <a:cs typeface="+mn-ea"/>
                <a:sym typeface="+mn-lt"/>
              </a:rPr>
              <a:t>Montgomery</a:t>
            </a:r>
            <a:r>
              <a:rPr lang="zh-CN" altLang="en-US" sz="2100" b="1" smtClean="0">
                <a:solidFill>
                  <a:srgbClr val="1B273D"/>
                </a:solidFill>
                <a:cs typeface="+mn-ea"/>
                <a:sym typeface="+mn-lt"/>
              </a:rPr>
              <a:t>变换</a:t>
            </a:r>
            <a:endParaRPr lang="zh-CN" altLang="en-US" sz="2100" b="1" dirty="0">
              <a:solidFill>
                <a:srgbClr val="1B273D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327784" y="4310088"/>
            <a:ext cx="3437573" cy="552254"/>
            <a:chOff x="4484370" y="2468880"/>
            <a:chExt cx="4583430" cy="736339"/>
          </a:xfrm>
        </p:grpSpPr>
        <p:sp>
          <p:nvSpPr>
            <p:cNvPr id="13" name="任意多边形 12"/>
            <p:cNvSpPr/>
            <p:nvPr/>
          </p:nvSpPr>
          <p:spPr>
            <a:xfrm>
              <a:off x="4484370" y="2468880"/>
              <a:ext cx="727710" cy="736339"/>
            </a:xfrm>
            <a:custGeom>
              <a:avLst/>
              <a:gdLst>
                <a:gd name="connsiteX0" fmla="*/ 575310 w 872490"/>
                <a:gd name="connsiteY0" fmla="*/ 0 h 883920"/>
                <a:gd name="connsiteX1" fmla="*/ 716616 w 872490"/>
                <a:gd name="connsiteY1" fmla="*/ 630443 h 883920"/>
                <a:gd name="connsiteX2" fmla="*/ 773430 w 872490"/>
                <a:gd name="connsiteY2" fmla="*/ 289560 h 883920"/>
                <a:gd name="connsiteX3" fmla="*/ 872490 w 872490"/>
                <a:gd name="connsiteY3" fmla="*/ 883920 h 883920"/>
                <a:gd name="connsiteX4" fmla="*/ 773430 w 872490"/>
                <a:gd name="connsiteY4" fmla="*/ 883920 h 883920"/>
                <a:gd name="connsiteX5" fmla="*/ 674370 w 872490"/>
                <a:gd name="connsiteY5" fmla="*/ 883920 h 883920"/>
                <a:gd name="connsiteX6" fmla="*/ 594360 w 872490"/>
                <a:gd name="connsiteY6" fmla="*/ 883920 h 883920"/>
                <a:gd name="connsiteX7" fmla="*/ 377190 w 872490"/>
                <a:gd name="connsiteY7" fmla="*/ 883920 h 883920"/>
                <a:gd name="connsiteX8" fmla="*/ 0 w 872490"/>
                <a:gd name="connsiteY8" fmla="*/ 883920 h 883920"/>
                <a:gd name="connsiteX9" fmla="*/ 297180 w 872490"/>
                <a:gd name="connsiteY9" fmla="*/ 289560 h 883920"/>
                <a:gd name="connsiteX10" fmla="*/ 444410 w 872490"/>
                <a:gd name="connsiteY10" fmla="*/ 584019 h 883920"/>
                <a:gd name="connsiteX0-1" fmla="*/ 575310 w 872490"/>
                <a:gd name="connsiteY0-2" fmla="*/ 0 h 883920"/>
                <a:gd name="connsiteX1-3" fmla="*/ 716616 w 872490"/>
                <a:gd name="connsiteY1-4" fmla="*/ 630443 h 883920"/>
                <a:gd name="connsiteX2-5" fmla="*/ 773430 w 872490"/>
                <a:gd name="connsiteY2-6" fmla="*/ 289560 h 883920"/>
                <a:gd name="connsiteX3-7" fmla="*/ 872490 w 872490"/>
                <a:gd name="connsiteY3-8" fmla="*/ 883920 h 883920"/>
                <a:gd name="connsiteX4-9" fmla="*/ 773430 w 872490"/>
                <a:gd name="connsiteY4-10" fmla="*/ 883920 h 883920"/>
                <a:gd name="connsiteX5-11" fmla="*/ 674370 w 872490"/>
                <a:gd name="connsiteY5-12" fmla="*/ 883920 h 883920"/>
                <a:gd name="connsiteX6-13" fmla="*/ 594360 w 872490"/>
                <a:gd name="connsiteY6-14" fmla="*/ 883920 h 883920"/>
                <a:gd name="connsiteX7-15" fmla="*/ 0 w 872490"/>
                <a:gd name="connsiteY7-16" fmla="*/ 883920 h 883920"/>
                <a:gd name="connsiteX8-17" fmla="*/ 297180 w 872490"/>
                <a:gd name="connsiteY8-18" fmla="*/ 289560 h 883920"/>
                <a:gd name="connsiteX9-19" fmla="*/ 444410 w 872490"/>
                <a:gd name="connsiteY9-20" fmla="*/ 584019 h 883920"/>
                <a:gd name="connsiteX10-21" fmla="*/ 575310 w 872490"/>
                <a:gd name="connsiteY10-22" fmla="*/ 0 h 883920"/>
                <a:gd name="connsiteX0-23" fmla="*/ 575310 w 872490"/>
                <a:gd name="connsiteY0-24" fmla="*/ 0 h 883920"/>
                <a:gd name="connsiteX1-25" fmla="*/ 716616 w 872490"/>
                <a:gd name="connsiteY1-26" fmla="*/ 630443 h 883920"/>
                <a:gd name="connsiteX2-27" fmla="*/ 773430 w 872490"/>
                <a:gd name="connsiteY2-28" fmla="*/ 289560 h 883920"/>
                <a:gd name="connsiteX3-29" fmla="*/ 872490 w 872490"/>
                <a:gd name="connsiteY3-30" fmla="*/ 883920 h 883920"/>
                <a:gd name="connsiteX4-31" fmla="*/ 773430 w 872490"/>
                <a:gd name="connsiteY4-32" fmla="*/ 883920 h 883920"/>
                <a:gd name="connsiteX5-33" fmla="*/ 674370 w 872490"/>
                <a:gd name="connsiteY5-34" fmla="*/ 883920 h 883920"/>
                <a:gd name="connsiteX6-35" fmla="*/ 0 w 872490"/>
                <a:gd name="connsiteY6-36" fmla="*/ 883920 h 883920"/>
                <a:gd name="connsiteX7-37" fmla="*/ 297180 w 872490"/>
                <a:gd name="connsiteY7-38" fmla="*/ 289560 h 883920"/>
                <a:gd name="connsiteX8-39" fmla="*/ 444410 w 872490"/>
                <a:gd name="connsiteY8-40" fmla="*/ 584019 h 883920"/>
                <a:gd name="connsiteX9-41" fmla="*/ 575310 w 872490"/>
                <a:gd name="connsiteY9-42" fmla="*/ 0 h 883920"/>
                <a:gd name="connsiteX0-43" fmla="*/ 575310 w 872490"/>
                <a:gd name="connsiteY0-44" fmla="*/ 0 h 883920"/>
                <a:gd name="connsiteX1-45" fmla="*/ 716616 w 872490"/>
                <a:gd name="connsiteY1-46" fmla="*/ 630443 h 883920"/>
                <a:gd name="connsiteX2-47" fmla="*/ 773430 w 872490"/>
                <a:gd name="connsiteY2-48" fmla="*/ 289560 h 883920"/>
                <a:gd name="connsiteX3-49" fmla="*/ 872490 w 872490"/>
                <a:gd name="connsiteY3-50" fmla="*/ 883920 h 883920"/>
                <a:gd name="connsiteX4-51" fmla="*/ 773430 w 872490"/>
                <a:gd name="connsiteY4-52" fmla="*/ 883920 h 883920"/>
                <a:gd name="connsiteX5-53" fmla="*/ 0 w 872490"/>
                <a:gd name="connsiteY5-54" fmla="*/ 883920 h 883920"/>
                <a:gd name="connsiteX6-55" fmla="*/ 297180 w 872490"/>
                <a:gd name="connsiteY6-56" fmla="*/ 289560 h 883920"/>
                <a:gd name="connsiteX7-57" fmla="*/ 444410 w 872490"/>
                <a:gd name="connsiteY7-58" fmla="*/ 584019 h 883920"/>
                <a:gd name="connsiteX8-59" fmla="*/ 575310 w 872490"/>
                <a:gd name="connsiteY8-60" fmla="*/ 0 h 883920"/>
                <a:gd name="connsiteX0-61" fmla="*/ 575310 w 872490"/>
                <a:gd name="connsiteY0-62" fmla="*/ 0 h 883920"/>
                <a:gd name="connsiteX1-63" fmla="*/ 716616 w 872490"/>
                <a:gd name="connsiteY1-64" fmla="*/ 630443 h 883920"/>
                <a:gd name="connsiteX2-65" fmla="*/ 773430 w 872490"/>
                <a:gd name="connsiteY2-66" fmla="*/ 289560 h 883920"/>
                <a:gd name="connsiteX3-67" fmla="*/ 872490 w 872490"/>
                <a:gd name="connsiteY3-68" fmla="*/ 883920 h 883920"/>
                <a:gd name="connsiteX4-69" fmla="*/ 0 w 872490"/>
                <a:gd name="connsiteY4-70" fmla="*/ 883920 h 883920"/>
                <a:gd name="connsiteX5-71" fmla="*/ 297180 w 872490"/>
                <a:gd name="connsiteY5-72" fmla="*/ 289560 h 883920"/>
                <a:gd name="connsiteX6-73" fmla="*/ 444410 w 872490"/>
                <a:gd name="connsiteY6-74" fmla="*/ 584019 h 883920"/>
                <a:gd name="connsiteX7-75" fmla="*/ 575310 w 872490"/>
                <a:gd name="connsiteY7-76" fmla="*/ 0 h 883920"/>
                <a:gd name="connsiteX0-77" fmla="*/ 0 w 963930"/>
                <a:gd name="connsiteY0-78" fmla="*/ 883920 h 975360"/>
                <a:gd name="connsiteX1-79" fmla="*/ 297180 w 963930"/>
                <a:gd name="connsiteY1-80" fmla="*/ 289560 h 975360"/>
                <a:gd name="connsiteX2-81" fmla="*/ 444410 w 963930"/>
                <a:gd name="connsiteY2-82" fmla="*/ 584019 h 975360"/>
                <a:gd name="connsiteX3-83" fmla="*/ 575310 w 963930"/>
                <a:gd name="connsiteY3-84" fmla="*/ 0 h 975360"/>
                <a:gd name="connsiteX4-85" fmla="*/ 716616 w 963930"/>
                <a:gd name="connsiteY4-86" fmla="*/ 630443 h 975360"/>
                <a:gd name="connsiteX5-87" fmla="*/ 773430 w 963930"/>
                <a:gd name="connsiteY5-88" fmla="*/ 289560 h 975360"/>
                <a:gd name="connsiteX6-89" fmla="*/ 963930 w 963930"/>
                <a:gd name="connsiteY6-90" fmla="*/ 975360 h 9753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63930" h="975360">
                  <a:moveTo>
                    <a:pt x="0" y="883920"/>
                  </a:moveTo>
                  <a:lnTo>
                    <a:pt x="297180" y="289560"/>
                  </a:lnTo>
                  <a:lnTo>
                    <a:pt x="444410" y="584019"/>
                  </a:lnTo>
                  <a:lnTo>
                    <a:pt x="575310" y="0"/>
                  </a:lnTo>
                  <a:lnTo>
                    <a:pt x="716616" y="630443"/>
                  </a:lnTo>
                  <a:lnTo>
                    <a:pt x="773430" y="289560"/>
                  </a:lnTo>
                  <a:cubicBezTo>
                    <a:pt x="806450" y="487680"/>
                    <a:pt x="963930" y="975360"/>
                    <a:pt x="963930" y="97536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212080" y="3192389"/>
              <a:ext cx="3855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5073590" y="4474258"/>
            <a:ext cx="3135243" cy="434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b="1">
                <a:solidFill>
                  <a:srgbClr val="1B273D"/>
                </a:solidFill>
                <a:cs typeface="+mn-ea"/>
                <a:sym typeface="+mn-lt"/>
              </a:rPr>
              <a:t>3</a:t>
            </a:r>
            <a:r>
              <a:rPr lang="zh-CN" altLang="en-US" sz="2100" b="1" smtClean="0">
                <a:solidFill>
                  <a:srgbClr val="1B273D"/>
                </a:solidFill>
                <a:cs typeface="+mn-ea"/>
                <a:sym typeface="+mn-lt"/>
              </a:rPr>
              <a:t> </a:t>
            </a:r>
            <a:r>
              <a:rPr lang="en-US" altLang="zh-CN" sz="2100" b="1" smtClean="0">
                <a:solidFill>
                  <a:srgbClr val="1B273D"/>
                </a:solidFill>
                <a:cs typeface="+mn-ea"/>
                <a:sym typeface="+mn-lt"/>
              </a:rPr>
              <a:t>Montgomery</a:t>
            </a:r>
            <a:r>
              <a:rPr lang="zh-CN" altLang="en-US" sz="2100" b="1">
                <a:solidFill>
                  <a:srgbClr val="1B273D"/>
                </a:solidFill>
                <a:cs typeface="+mn-ea"/>
                <a:sym typeface="+mn-lt"/>
              </a:rPr>
              <a:t>乘法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039752" y="5514091"/>
            <a:ext cx="3437573" cy="552254"/>
            <a:chOff x="4484370" y="2468880"/>
            <a:chExt cx="4583430" cy="736339"/>
          </a:xfrm>
        </p:grpSpPr>
        <p:sp>
          <p:nvSpPr>
            <p:cNvPr id="21" name="任意多边形 20"/>
            <p:cNvSpPr/>
            <p:nvPr/>
          </p:nvSpPr>
          <p:spPr>
            <a:xfrm>
              <a:off x="4484370" y="2468880"/>
              <a:ext cx="727710" cy="736339"/>
            </a:xfrm>
            <a:custGeom>
              <a:avLst/>
              <a:gdLst>
                <a:gd name="connsiteX0" fmla="*/ 575310 w 872490"/>
                <a:gd name="connsiteY0" fmla="*/ 0 h 883920"/>
                <a:gd name="connsiteX1" fmla="*/ 716616 w 872490"/>
                <a:gd name="connsiteY1" fmla="*/ 630443 h 883920"/>
                <a:gd name="connsiteX2" fmla="*/ 773430 w 872490"/>
                <a:gd name="connsiteY2" fmla="*/ 289560 h 883920"/>
                <a:gd name="connsiteX3" fmla="*/ 872490 w 872490"/>
                <a:gd name="connsiteY3" fmla="*/ 883920 h 883920"/>
                <a:gd name="connsiteX4" fmla="*/ 773430 w 872490"/>
                <a:gd name="connsiteY4" fmla="*/ 883920 h 883920"/>
                <a:gd name="connsiteX5" fmla="*/ 674370 w 872490"/>
                <a:gd name="connsiteY5" fmla="*/ 883920 h 883920"/>
                <a:gd name="connsiteX6" fmla="*/ 594360 w 872490"/>
                <a:gd name="connsiteY6" fmla="*/ 883920 h 883920"/>
                <a:gd name="connsiteX7" fmla="*/ 377190 w 872490"/>
                <a:gd name="connsiteY7" fmla="*/ 883920 h 883920"/>
                <a:gd name="connsiteX8" fmla="*/ 0 w 872490"/>
                <a:gd name="connsiteY8" fmla="*/ 883920 h 883920"/>
                <a:gd name="connsiteX9" fmla="*/ 297180 w 872490"/>
                <a:gd name="connsiteY9" fmla="*/ 289560 h 883920"/>
                <a:gd name="connsiteX10" fmla="*/ 444410 w 872490"/>
                <a:gd name="connsiteY10" fmla="*/ 584019 h 883920"/>
                <a:gd name="connsiteX0-1" fmla="*/ 575310 w 872490"/>
                <a:gd name="connsiteY0-2" fmla="*/ 0 h 883920"/>
                <a:gd name="connsiteX1-3" fmla="*/ 716616 w 872490"/>
                <a:gd name="connsiteY1-4" fmla="*/ 630443 h 883920"/>
                <a:gd name="connsiteX2-5" fmla="*/ 773430 w 872490"/>
                <a:gd name="connsiteY2-6" fmla="*/ 289560 h 883920"/>
                <a:gd name="connsiteX3-7" fmla="*/ 872490 w 872490"/>
                <a:gd name="connsiteY3-8" fmla="*/ 883920 h 883920"/>
                <a:gd name="connsiteX4-9" fmla="*/ 773430 w 872490"/>
                <a:gd name="connsiteY4-10" fmla="*/ 883920 h 883920"/>
                <a:gd name="connsiteX5-11" fmla="*/ 674370 w 872490"/>
                <a:gd name="connsiteY5-12" fmla="*/ 883920 h 883920"/>
                <a:gd name="connsiteX6-13" fmla="*/ 594360 w 872490"/>
                <a:gd name="connsiteY6-14" fmla="*/ 883920 h 883920"/>
                <a:gd name="connsiteX7-15" fmla="*/ 0 w 872490"/>
                <a:gd name="connsiteY7-16" fmla="*/ 883920 h 883920"/>
                <a:gd name="connsiteX8-17" fmla="*/ 297180 w 872490"/>
                <a:gd name="connsiteY8-18" fmla="*/ 289560 h 883920"/>
                <a:gd name="connsiteX9-19" fmla="*/ 444410 w 872490"/>
                <a:gd name="connsiteY9-20" fmla="*/ 584019 h 883920"/>
                <a:gd name="connsiteX10-21" fmla="*/ 575310 w 872490"/>
                <a:gd name="connsiteY10-22" fmla="*/ 0 h 883920"/>
                <a:gd name="connsiteX0-23" fmla="*/ 575310 w 872490"/>
                <a:gd name="connsiteY0-24" fmla="*/ 0 h 883920"/>
                <a:gd name="connsiteX1-25" fmla="*/ 716616 w 872490"/>
                <a:gd name="connsiteY1-26" fmla="*/ 630443 h 883920"/>
                <a:gd name="connsiteX2-27" fmla="*/ 773430 w 872490"/>
                <a:gd name="connsiteY2-28" fmla="*/ 289560 h 883920"/>
                <a:gd name="connsiteX3-29" fmla="*/ 872490 w 872490"/>
                <a:gd name="connsiteY3-30" fmla="*/ 883920 h 883920"/>
                <a:gd name="connsiteX4-31" fmla="*/ 773430 w 872490"/>
                <a:gd name="connsiteY4-32" fmla="*/ 883920 h 883920"/>
                <a:gd name="connsiteX5-33" fmla="*/ 674370 w 872490"/>
                <a:gd name="connsiteY5-34" fmla="*/ 883920 h 883920"/>
                <a:gd name="connsiteX6-35" fmla="*/ 0 w 872490"/>
                <a:gd name="connsiteY6-36" fmla="*/ 883920 h 883920"/>
                <a:gd name="connsiteX7-37" fmla="*/ 297180 w 872490"/>
                <a:gd name="connsiteY7-38" fmla="*/ 289560 h 883920"/>
                <a:gd name="connsiteX8-39" fmla="*/ 444410 w 872490"/>
                <a:gd name="connsiteY8-40" fmla="*/ 584019 h 883920"/>
                <a:gd name="connsiteX9-41" fmla="*/ 575310 w 872490"/>
                <a:gd name="connsiteY9-42" fmla="*/ 0 h 883920"/>
                <a:gd name="connsiteX0-43" fmla="*/ 575310 w 872490"/>
                <a:gd name="connsiteY0-44" fmla="*/ 0 h 883920"/>
                <a:gd name="connsiteX1-45" fmla="*/ 716616 w 872490"/>
                <a:gd name="connsiteY1-46" fmla="*/ 630443 h 883920"/>
                <a:gd name="connsiteX2-47" fmla="*/ 773430 w 872490"/>
                <a:gd name="connsiteY2-48" fmla="*/ 289560 h 883920"/>
                <a:gd name="connsiteX3-49" fmla="*/ 872490 w 872490"/>
                <a:gd name="connsiteY3-50" fmla="*/ 883920 h 883920"/>
                <a:gd name="connsiteX4-51" fmla="*/ 773430 w 872490"/>
                <a:gd name="connsiteY4-52" fmla="*/ 883920 h 883920"/>
                <a:gd name="connsiteX5-53" fmla="*/ 0 w 872490"/>
                <a:gd name="connsiteY5-54" fmla="*/ 883920 h 883920"/>
                <a:gd name="connsiteX6-55" fmla="*/ 297180 w 872490"/>
                <a:gd name="connsiteY6-56" fmla="*/ 289560 h 883920"/>
                <a:gd name="connsiteX7-57" fmla="*/ 444410 w 872490"/>
                <a:gd name="connsiteY7-58" fmla="*/ 584019 h 883920"/>
                <a:gd name="connsiteX8-59" fmla="*/ 575310 w 872490"/>
                <a:gd name="connsiteY8-60" fmla="*/ 0 h 883920"/>
                <a:gd name="connsiteX0-61" fmla="*/ 575310 w 872490"/>
                <a:gd name="connsiteY0-62" fmla="*/ 0 h 883920"/>
                <a:gd name="connsiteX1-63" fmla="*/ 716616 w 872490"/>
                <a:gd name="connsiteY1-64" fmla="*/ 630443 h 883920"/>
                <a:gd name="connsiteX2-65" fmla="*/ 773430 w 872490"/>
                <a:gd name="connsiteY2-66" fmla="*/ 289560 h 883920"/>
                <a:gd name="connsiteX3-67" fmla="*/ 872490 w 872490"/>
                <a:gd name="connsiteY3-68" fmla="*/ 883920 h 883920"/>
                <a:gd name="connsiteX4-69" fmla="*/ 0 w 872490"/>
                <a:gd name="connsiteY4-70" fmla="*/ 883920 h 883920"/>
                <a:gd name="connsiteX5-71" fmla="*/ 297180 w 872490"/>
                <a:gd name="connsiteY5-72" fmla="*/ 289560 h 883920"/>
                <a:gd name="connsiteX6-73" fmla="*/ 444410 w 872490"/>
                <a:gd name="connsiteY6-74" fmla="*/ 584019 h 883920"/>
                <a:gd name="connsiteX7-75" fmla="*/ 575310 w 872490"/>
                <a:gd name="connsiteY7-76" fmla="*/ 0 h 883920"/>
                <a:gd name="connsiteX0-77" fmla="*/ 0 w 963930"/>
                <a:gd name="connsiteY0-78" fmla="*/ 883920 h 975360"/>
                <a:gd name="connsiteX1-79" fmla="*/ 297180 w 963930"/>
                <a:gd name="connsiteY1-80" fmla="*/ 289560 h 975360"/>
                <a:gd name="connsiteX2-81" fmla="*/ 444410 w 963930"/>
                <a:gd name="connsiteY2-82" fmla="*/ 584019 h 975360"/>
                <a:gd name="connsiteX3-83" fmla="*/ 575310 w 963930"/>
                <a:gd name="connsiteY3-84" fmla="*/ 0 h 975360"/>
                <a:gd name="connsiteX4-85" fmla="*/ 716616 w 963930"/>
                <a:gd name="connsiteY4-86" fmla="*/ 630443 h 975360"/>
                <a:gd name="connsiteX5-87" fmla="*/ 773430 w 963930"/>
                <a:gd name="connsiteY5-88" fmla="*/ 289560 h 975360"/>
                <a:gd name="connsiteX6-89" fmla="*/ 963930 w 963930"/>
                <a:gd name="connsiteY6-90" fmla="*/ 975360 h 9753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963930" h="975360">
                  <a:moveTo>
                    <a:pt x="0" y="883920"/>
                  </a:moveTo>
                  <a:lnTo>
                    <a:pt x="297180" y="289560"/>
                  </a:lnTo>
                  <a:lnTo>
                    <a:pt x="444410" y="584019"/>
                  </a:lnTo>
                  <a:lnTo>
                    <a:pt x="575310" y="0"/>
                  </a:lnTo>
                  <a:lnTo>
                    <a:pt x="716616" y="630443"/>
                  </a:lnTo>
                  <a:lnTo>
                    <a:pt x="773430" y="289560"/>
                  </a:lnTo>
                  <a:cubicBezTo>
                    <a:pt x="806450" y="487680"/>
                    <a:pt x="963930" y="975360"/>
                    <a:pt x="963930" y="97536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5212080" y="3192389"/>
              <a:ext cx="3855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4785558" y="5678261"/>
            <a:ext cx="3135243" cy="434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100" b="1" smtClean="0">
                <a:solidFill>
                  <a:srgbClr val="1B273D"/>
                </a:solidFill>
                <a:cs typeface="+mn-ea"/>
                <a:sym typeface="+mn-lt"/>
              </a:rPr>
              <a:t>4 </a:t>
            </a:r>
            <a:r>
              <a:rPr lang="zh-CN" altLang="en-US" sz="2100" b="1" smtClean="0">
                <a:solidFill>
                  <a:srgbClr val="1B273D"/>
                </a:solidFill>
                <a:cs typeface="+mn-ea"/>
                <a:sym typeface="+mn-lt"/>
              </a:rPr>
              <a:t>快速模幂运算</a:t>
            </a:r>
            <a:endParaRPr lang="zh-CN" altLang="en-US" sz="2100" b="1">
              <a:solidFill>
                <a:srgbClr val="1B273D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13099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9" grpId="0"/>
      <p:bldP spid="9" grpId="1"/>
      <p:bldP spid="10" grpId="0"/>
      <p:bldP spid="10" grpId="1"/>
      <p:bldP spid="35" grpId="0" animBg="1"/>
      <p:bldP spid="17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1.</a:t>
            </a:r>
            <a:r>
              <a:rPr lang="zh-CN" altLang="en-US" smtClean="0">
                <a:cs typeface="+mn-ea"/>
                <a:sym typeface="+mn-lt"/>
              </a:rPr>
              <a:t>作用与基本流程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56792"/>
                <a:ext cx="10972800" cy="482453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zh-CN" altLang="en-US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作用：</a:t>
                </a:r>
                <a:r>
                  <a:rPr lang="zh-CN" alt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不用除法完成大整数模乘计算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基本流程</a:t>
                </a:r>
                <a:endParaRPr lang="en-US" altLang="zh-CN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zh-CN" altLang="en-US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𝑀𝑜𝑛𝑡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𝑀𝑜𝑛𝑡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(2) </a:t>
                </a:r>
                <a:r>
                  <a:rPr lang="en-US" altLang="zh-CN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𝑀𝑜𝑛𝑡𝑀𝑢𝑙𝑡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zh-CN" smtClean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(3)</a:t>
                </a:r>
                <a:r>
                  <a:rPr lang="en-US" altLang="zh-CN">
                    <a:cs typeface="Times New Roman" panose="02020603050405020304" pitchFamily="18" charset="0"/>
                  </a:rPr>
                  <a:t> </a:t>
                </a:r>
                <a:r>
                  <a:rPr lang="en-US" altLang="zh-CN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𝑎𝑏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𝑀𝑜𝑛𝑡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𝐼𝑛𝑣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zh-CN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zh-CN" altLang="en-US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56792"/>
                <a:ext cx="10972800" cy="48245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07368" y="3041517"/>
            <a:ext cx="1038597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54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2.Montgomery</a:t>
            </a:r>
            <a:r>
              <a:rPr lang="zh-CN" altLang="en-US" smtClean="0">
                <a:cs typeface="+mn-ea"/>
                <a:sym typeface="+mn-lt"/>
              </a:rPr>
              <a:t>变换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39824" y="1556792"/>
                <a:ext cx="10972800" cy="482453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zh-CN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altLang="zh-CN" sz="2400" b="0" i="1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为便于快速理解算法</a:t>
                </a:r>
                <a:r>
                  <a:rPr lang="zh-CN" alt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</a:t>
                </a:r>
                <a:r>
                  <a:rPr lang="zh-CN" alt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下假设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altLang="zh-CN" sz="2400" b="0" i="1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400" b="0" smtClean="0">
                    <a:cs typeface="Times New Roman" panose="02020603050405020304" pitchFamily="18" charset="0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zh-CN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k=32n </a:t>
                </a:r>
                <a:r>
                  <a:rPr lang="zh-CN" alt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比特奇数，</a:t>
                </a:r>
                <a:r>
                  <a:rPr lang="en-US" altLang="zh-CN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altLang="zh-CN" sz="24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altLang="zh-CN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400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是比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CN" alt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略大的整数，</a:t>
                </a:r>
                <a:r>
                  <a:rPr lang="en-US" altLang="zh-CN" sz="240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均为小于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的非负整数</m:t>
                    </m:r>
                  </m:oMath>
                </a14:m>
                <a:endParaRPr lang="en-US" altLang="zh-CN" sz="24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𝑀𝑜𝑛𝑡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400">
                    <a:solidFill>
                      <a:srgbClr val="FFFF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altLang="zh-CN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zh-CN" sz="24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𝑀𝑜𝑛𝑡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smtClean="0">
                    <a:cs typeface="+mn-ea"/>
                    <a:sym typeface="+mn-lt"/>
                  </a:rPr>
                  <a:t>的</a:t>
                </a:r>
                <a:r>
                  <a:rPr lang="en-US" altLang="zh-CN" sz="2400" smtClean="0">
                    <a:cs typeface="+mn-ea"/>
                    <a:sym typeface="+mn-lt"/>
                  </a:rPr>
                  <a:t>Montgomery</a:t>
                </a:r>
                <a:r>
                  <a:rPr lang="zh-CN" altLang="en-US" sz="2400" smtClean="0">
                    <a:cs typeface="+mn-ea"/>
                    <a:sym typeface="+mn-lt"/>
                  </a:rPr>
                  <a:t>整数</a:t>
                </a:r>
                <a:endParaRPr lang="en-US" altLang="zh-CN" sz="24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𝑀𝑜𝑛𝑡𝐼𝑛𝑣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400">
                    <a:solidFill>
                      <a:srgbClr val="FFFF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altLang="zh-CN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sz="2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zh-CN" sz="24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4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𝑀𝑜𝑛𝑡𝐼𝑛𝑣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𝑀𝑜𝑛𝑡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𝑅𝑅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m:rPr>
                        <m:nor/>
                      </m:rP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zh-CN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zh-CN" altLang="en-US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9824" y="1556792"/>
                <a:ext cx="10972800" cy="48245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07368" y="3041517"/>
            <a:ext cx="1038597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4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3.Montgomery</a:t>
            </a:r>
            <a:r>
              <a:rPr lang="zh-CN" altLang="en-US" smtClean="0">
                <a:cs typeface="+mn-ea"/>
                <a:sym typeface="+mn-lt"/>
              </a:rPr>
              <a:t>乘法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67816" y="1556792"/>
                <a:ext cx="10972800" cy="4824536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zh-CN" altLang="en-US" b="1" smtClean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原理</a:t>
                </a:r>
                <a:endParaRPr lang="en-US" altLang="zh-CN" b="1" smtClean="0">
                  <a:solidFill>
                    <a:srgbClr val="FFFF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𝑀𝑜𝑛𝑡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b="0" i="1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𝑀𝑜𝑛𝑡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b="0" i="1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𝑀𝑜𝑛𝑡𝑀𝑢𝑙𝑡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altLang="zh-CN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𝑎𝑅𝑏𝑅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𝑀𝑜𝑛𝑡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mod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𝑀𝑜𝑛𝑡𝑀𝑢𝑙𝑡</m:t>
                    </m:r>
                    <m:r>
                      <a:rPr lang="en-US" altLang="zh-CN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𝑀𝑜𝑛𝑡𝑀𝑢𝑙𝑡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𝑀𝑜𝑛𝑡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zh-CN" altLang="en-US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7816" y="1556792"/>
                <a:ext cx="10972800" cy="48245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07368" y="3041517"/>
            <a:ext cx="1038597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8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3.Montgomery</a:t>
            </a:r>
            <a:r>
              <a:rPr lang="zh-CN" altLang="en-US" smtClean="0">
                <a:cs typeface="+mn-ea"/>
                <a:sym typeface="+mn-lt"/>
              </a:rPr>
              <a:t>乘法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67816" y="1556792"/>
                <a:ext cx="10972800" cy="4824536"/>
              </a:xfrm>
            </p:spPr>
            <p:txBody>
              <a:bodyPr>
                <a:normAutofit fontScale="77500" lnSpcReduction="20000"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,2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zh-CN" alt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位</m:t>
                    </m:r>
                  </m:oMath>
                </a14:m>
                <a:r>
                  <a:rPr lang="zh-CN" altLang="en-US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整数，假设已经计算出来</a:t>
                </a:r>
                <a:endParaRPr lang="en-US" altLang="zh-CN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下</a:t>
                </a:r>
                <a:r>
                  <a:rPr lang="zh-CN" alt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面来计算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均是</m:t>
                    </m:r>
                  </m:oMath>
                </a14:m>
                <a:r>
                  <a:rPr lang="en-US" altLang="zh-CN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</a:t>
                </a:r>
                <a:r>
                  <a:rPr lang="zh-CN" alt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比特整数</a:t>
                </a:r>
                <a:endParaRPr lang="en-US" altLang="zh-CN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∗(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𝐼𝑁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lnSpc>
                    <a:spcPct val="150000"/>
                  </a:lnSpc>
                  <a:buNone/>
                </a:pPr>
                <a:r>
                  <a:rPr lang="en-US" altLang="zh-CN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US" altLang="zh-CN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lnSpc>
                    <a:spcPct val="150000"/>
                  </a:lnSpc>
                  <a:buNone/>
                </a:pPr>
                <a:r>
                  <a:rPr lang="en-US" altLang="zh-CN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:r>
                  <a:rPr lang="en-US" altLang="zh-CN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𝐼𝑁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p>
                    </m:sSup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说明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的最后</a:t>
                </a:r>
                <a:r>
                  <a:rPr lang="en-US" altLang="zh-CN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</a:t>
                </a:r>
                <a:r>
                  <a:rPr lang="zh-CN" alt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比特为</a:t>
                </a:r>
                <a:r>
                  <a:rPr lang="en-US" altLang="zh-CN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marL="914400" lvl="2" indent="0">
                  <a:lnSpc>
                    <a:spcPct val="150000"/>
                  </a:lnSpc>
                  <a:buNone/>
                </a:pPr>
                <a:r>
                  <a:rPr lang="en-US" altLang="zh-CN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r>
                  <a:rPr lang="en-US" altLang="zh-CN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≫32</m:t>
                    </m:r>
                  </m:oMath>
                </a14:m>
                <a:r>
                  <a:rPr lang="zh-CN" alt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m:rPr>
                        <m:nor/>
                      </m:rPr>
                      <a: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当作 </a:t>
                </a:r>
                <a:r>
                  <a:rPr lang="en-US" altLang="zh-CN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zh-CN" alt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重复以上步骤</a:t>
                </a:r>
                <a:r>
                  <a:rPr lang="en-US" altLang="zh-CN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次，得到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−32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altLang="zh-CN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最终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,返回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，否则返回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zh-CN" altLang="en-US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7816" y="1556792"/>
                <a:ext cx="10972800" cy="4824536"/>
              </a:xfrm>
              <a:blipFill>
                <a:blip r:embed="rId2"/>
                <a:stretch>
                  <a:fillRect r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07368" y="3041517"/>
            <a:ext cx="1038597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2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4.</a:t>
            </a:r>
            <a:r>
              <a:rPr lang="zh-CN" altLang="en-US" smtClean="0">
                <a:cs typeface="+mn-ea"/>
                <a:sym typeface="+mn-lt"/>
              </a:rPr>
              <a:t>快速模幂运算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67816" y="1556792"/>
                <a:ext cx="10972800" cy="4824536"/>
              </a:xfrm>
            </p:spPr>
            <p:txBody>
              <a:bodyPr>
                <a:normAutofit fontScale="92500" lnSpcReduction="10000"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zh-CN" alt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</a:t>
                </a:r>
                <a:r>
                  <a:rPr lang="en-US" altLang="zh-CN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Mont</a:t>
                </a:r>
                <a:r>
                  <a:rPr lang="en-US" altLang="zh-CN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(1),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Mont</a:t>
                </a:r>
                <a:r>
                  <a:rPr lang="en-US" altLang="zh-CN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 marL="457200" lvl="1" indent="0"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hile(</a:t>
                </a:r>
                <a:r>
                  <a:rPr lang="en-US" altLang="zh-CN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!=0)</a:t>
                </a:r>
              </a:p>
              <a:p>
                <a:pPr marL="457200" lvl="1" indent="0">
                  <a:buNone/>
                </a:pPr>
                <a:r>
                  <a:rPr lang="en-US" altLang="zh-CN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</a:p>
              <a:p>
                <a:pPr marL="457200" lvl="1" indent="0">
                  <a:buNone/>
                </a:pPr>
                <a:r>
                  <a:rPr lang="en-US" altLang="zh-CN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If(</a:t>
                </a:r>
                <a:r>
                  <a:rPr lang="en-US" altLang="zh-CN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altLang="zh-CN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1(mod 2))</a:t>
                </a:r>
              </a:p>
              <a:p>
                <a:pPr marL="457200" lvl="1" indent="0">
                  <a:buNone/>
                </a:pPr>
                <a:r>
                  <a:rPr lang="en-US" altLang="zh-CN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Prod=MontMult(Prod,A)</a:t>
                </a:r>
                <a:r>
                  <a:rPr lang="en-US" altLang="zh-CN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457200" lvl="1" indent="0">
                  <a:buNone/>
                </a:pPr>
                <a:r>
                  <a:rPr lang="en-US" altLang="zh-CN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A=MontMult(A,A);</a:t>
                </a:r>
              </a:p>
              <a:p>
                <a:pPr marL="457200" lvl="1" indent="0">
                  <a:buNone/>
                </a:pPr>
                <a:r>
                  <a:rPr lang="en-US" altLang="zh-CN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e</a:t>
                </a:r>
                <a:r>
                  <a:rPr lang="en-US" altLang="zh-CN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&gt;&gt;1;</a:t>
                </a:r>
              </a:p>
              <a:p>
                <a:pPr marL="457200" lvl="1" indent="0">
                  <a:buNone/>
                </a:pPr>
                <a:r>
                  <a:rPr lang="en-US" altLang="zh-CN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marL="457200" lvl="1" indent="0">
                  <a:buNone/>
                </a:pPr>
                <a:r>
                  <a:rPr lang="en-US" altLang="zh-CN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 </a:t>
                </a:r>
                <a:r>
                  <a:rPr lang="en-US" altLang="zh-CN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MontInv(Prod)</a:t>
                </a:r>
                <a:r>
                  <a:rPr lang="en-US" altLang="zh-CN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;///</a:t>
                </a:r>
                <a:r>
                  <a:rPr lang="zh-CN" alt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最终的</a:t>
                </a:r>
                <a:r>
                  <a:rPr lang="en-US" altLang="zh-CN" i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Prod=Mont</a:t>
                </a:r>
                <a:r>
                  <a:rPr lang="en-US" altLang="zh-CN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457200" lvl="1" indent="0">
                  <a:buNone/>
                </a:pP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 smtClean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zh-CN" altLang="en-US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7816" y="1556792"/>
                <a:ext cx="10972800" cy="48245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07368" y="3041517"/>
            <a:ext cx="1038597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4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重点回顾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cs typeface="+mn-ea"/>
                <a:sym typeface="+mn-lt"/>
              </a:rPr>
              <a:t>Montgomery</a:t>
            </a:r>
            <a:r>
              <a:rPr lang="zh-CN" altLang="en-US">
                <a:cs typeface="+mn-ea"/>
                <a:sym typeface="+mn-lt"/>
              </a:rPr>
              <a:t>变</a:t>
            </a:r>
            <a:r>
              <a:rPr lang="zh-CN" altLang="en-US" smtClean="0">
                <a:cs typeface="+mn-ea"/>
                <a:sym typeface="+mn-lt"/>
              </a:rPr>
              <a:t>换，乘法，逆变换的定义</a:t>
            </a:r>
            <a:endParaRPr lang="en-US" altLang="zh-CN" smtClean="0">
              <a:cs typeface="+mn-ea"/>
              <a:sym typeface="+mn-lt"/>
            </a:endParaRPr>
          </a:p>
          <a:p>
            <a:r>
              <a:rPr lang="en-US" altLang="zh-CN" smtClean="0">
                <a:cs typeface="+mn-ea"/>
                <a:sym typeface="+mn-lt"/>
              </a:rPr>
              <a:t>Montgomery</a:t>
            </a:r>
            <a:r>
              <a:rPr lang="zh-CN" altLang="en-US" smtClean="0">
                <a:cs typeface="+mn-ea"/>
                <a:sym typeface="+mn-lt"/>
              </a:rPr>
              <a:t>乘法的计算过程</a:t>
            </a:r>
            <a:endParaRPr lang="en-US" altLang="zh-CN" smtClean="0"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利</a:t>
            </a:r>
            <a:r>
              <a:rPr lang="zh-CN" altLang="en-US" smtClean="0">
                <a:cs typeface="+mn-ea"/>
                <a:sym typeface="+mn-lt"/>
              </a:rPr>
              <a:t>用</a:t>
            </a:r>
            <a:r>
              <a:rPr lang="en-US" altLang="zh-CN" smtClean="0">
                <a:cs typeface="+mn-ea"/>
                <a:sym typeface="+mn-lt"/>
              </a:rPr>
              <a:t>Montgomery</a:t>
            </a:r>
            <a:r>
              <a:rPr lang="zh-CN" altLang="en-US" smtClean="0">
                <a:cs typeface="+mn-ea"/>
                <a:sym typeface="+mn-lt"/>
              </a:rPr>
              <a:t>算法提高模幂运算的速度</a:t>
            </a:r>
            <a:endParaRPr lang="en-US" altLang="zh-CN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221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n0xrr4ru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A888503F-6177-4F83-AA94-DCF03B487E77}" vid="{6BB7D73B-4EE8-4900-AD7A-B3DA74416AA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6548</TotalTime>
  <Words>203</Words>
  <Application>Microsoft Office PowerPoint</Application>
  <PresentationFormat>宽屏</PresentationFormat>
  <Paragraphs>63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Microsoft YaHei</vt:lpstr>
      <vt:lpstr>Arial</vt:lpstr>
      <vt:lpstr>Calibri</vt:lpstr>
      <vt:lpstr>Cambria Math</vt:lpstr>
      <vt:lpstr>Times New Roman</vt:lpstr>
      <vt:lpstr>Wingdings 2</vt:lpstr>
      <vt:lpstr>主题1</vt:lpstr>
      <vt:lpstr>PowerPoint 演示文稿</vt:lpstr>
      <vt:lpstr>PowerPoint 演示文稿</vt:lpstr>
      <vt:lpstr>PowerPoint 演示文稿</vt:lpstr>
      <vt:lpstr>1.作用与基本流程</vt:lpstr>
      <vt:lpstr>2.Montgomery变换</vt:lpstr>
      <vt:lpstr>3.Montgomery乘法</vt:lpstr>
      <vt:lpstr>3.Montgomery乘法</vt:lpstr>
      <vt:lpstr>4.快速模幂运算</vt:lpstr>
      <vt:lpstr>重点回顾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课程简介</dc:title>
  <dc:creator>Administrator</dc:creator>
  <cp:lastModifiedBy>Administrator</cp:lastModifiedBy>
  <cp:revision>1225</cp:revision>
  <dcterms:created xsi:type="dcterms:W3CDTF">2012-07-21T01:40:00Z</dcterms:created>
  <dcterms:modified xsi:type="dcterms:W3CDTF">2018-08-28T13:37:09Z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