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regular r:id="rId22"/>
      <p:bold r:id="rId23"/>
      <p:italic r:id="rId24"/>
      <p:boldItalic r:id="rId25"/>
    </p:embeddedFont>
    <p:embeddedFont>
      <p:font typeface="Corbe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oNGKsbon1VR7EZbvkJ5L14iH7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EBF9B0-35B7-4C54-AFBA-EF208363F6BC}">
  <a:tblStyle styleId="{EEEBF9B0-35B7-4C54-AFBA-EF208363F6BC}"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3E7"/>
          </a:solidFill>
        </a:fill>
      </a:tcStyle>
    </a:wholeTbl>
    <a:band1H>
      <a:tcTxStyle/>
      <a:tcStyle>
        <a:fill>
          <a:solidFill>
            <a:srgbClr val="E0E5CB"/>
          </a:solidFill>
        </a:fill>
      </a:tcStyle>
    </a:band1H>
    <a:band2H>
      <a:tcTxStyle/>
    </a:band2H>
    <a:band1V>
      <a:tcTxStyle/>
      <a:tcStyle>
        <a:fill>
          <a:solidFill>
            <a:srgbClr val="E0E5CB"/>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1EE28423-0032-4945-8FD6-DF15C0C9179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regular.fntdata"/><Relationship Id="rId25" Type="http://schemas.openxmlformats.org/officeDocument/2006/relationships/font" Target="fonts/Roboto-boldItalic.fntdata"/><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39aacae38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f39aacae3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39aacae38_5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39aacae38_5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f39aacae38_5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AU" sz="2000">
                <a:latin typeface="Corbel"/>
                <a:ea typeface="Corbel"/>
                <a:cs typeface="Corbel"/>
                <a:sym typeface="Corbel"/>
              </a:rPr>
              <a:t>MidAmerican Energy Company most efficient (generates more electricity with fewer turbines so may have less running costs as there are less turbines to manage)</a:t>
            </a:r>
            <a:endParaRPr sz="2000">
              <a:latin typeface="Corbel"/>
              <a:ea typeface="Corbel"/>
              <a:cs typeface="Corbel"/>
              <a:sym typeface="Corbel"/>
            </a:endParaRPr>
          </a:p>
          <a:p>
            <a:pPr indent="0" lvl="0" marL="0" rtl="0" algn="l">
              <a:spcBef>
                <a:spcPts val="0"/>
              </a:spcBef>
              <a:spcAft>
                <a:spcPts val="0"/>
              </a:spcAft>
              <a:buClr>
                <a:schemeClr val="dk1"/>
              </a:buClr>
              <a:buFont typeface="Arial"/>
              <a:buNone/>
            </a:pPr>
            <a:r>
              <a:rPr lang="en-AU" sz="2000">
                <a:latin typeface="Corbel"/>
                <a:ea typeface="Corbel"/>
                <a:cs typeface="Corbel"/>
                <a:sym typeface="Corbel"/>
              </a:rPr>
              <a:t>Nextera has highest electricity rates so may generate good profits, </a:t>
            </a:r>
            <a:r>
              <a:rPr lang="en-AU" sz="2000">
                <a:latin typeface="Corbel"/>
                <a:ea typeface="Corbel"/>
                <a:cs typeface="Corbel"/>
                <a:sym typeface="Corbel"/>
              </a:rPr>
              <a:t>MidAmerican Energy Company has the highest wind speeds and electricity generated (good low risk company to invest in), Vestas may have less maintenance costs</a:t>
            </a:r>
            <a:endParaRPr/>
          </a:p>
        </p:txBody>
      </p:sp>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AU" sz="1300"/>
              <a:t>Before diving into our findings, I will first explain the assumptions we had during our data cleaning</a:t>
            </a:r>
            <a:endParaRPr sz="1300"/>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AU" sz="1400"/>
              <a:t>Is the wind turbine market a good market to invest in? We can see that the </a:t>
            </a:r>
            <a:r>
              <a:rPr lang="en-AU" sz="1600">
                <a:latin typeface="Arial"/>
                <a:ea typeface="Arial"/>
                <a:cs typeface="Arial"/>
                <a:sym typeface="Arial"/>
              </a:rPr>
              <a:t>US wind industry saw a 12% increase in net energy generation from 2019-2020 and an 8% increase from 2020-2021, it also currently generates more energy than other renewables such as hydro and solar. </a:t>
            </a:r>
            <a:endParaRPr sz="1600">
              <a:latin typeface="Arial"/>
              <a:ea typeface="Arial"/>
              <a:cs typeface="Arial"/>
              <a:sym typeface="Arial"/>
            </a:endParaRPr>
          </a:p>
          <a:p>
            <a:pPr indent="0" lvl="0" marL="0" rtl="0" algn="l">
              <a:spcBef>
                <a:spcPts val="0"/>
              </a:spcBef>
              <a:spcAft>
                <a:spcPts val="0"/>
              </a:spcAft>
              <a:buNone/>
            </a:pPr>
            <a:r>
              <a:rPr lang="en-AU" sz="1600">
                <a:latin typeface="Arial"/>
                <a:ea typeface="Arial"/>
                <a:cs typeface="Arial"/>
                <a:sym typeface="Arial"/>
              </a:rPr>
              <a:t>The US wind energy market is a good market to invest in</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AU"/>
              <a:t>Wind turbine operators also own other types of power that allows them to be quite diversified. Many  of the key players such as Nextera, Avangrid, Invenergy and EDP are also investing in power storage</a:t>
            </a:r>
            <a:r>
              <a:rPr lang="en-AU">
                <a:highlight>
                  <a:schemeClr val="lt1"/>
                </a:highlight>
              </a:rPr>
              <a:t> </a:t>
            </a:r>
            <a:r>
              <a:rPr lang="en-AU">
                <a:highlight>
                  <a:schemeClr val="lt1"/>
                </a:highlight>
                <a:latin typeface="Roboto"/>
                <a:ea typeface="Roboto"/>
                <a:cs typeface="Roboto"/>
                <a:sym typeface="Roboto"/>
              </a:rPr>
              <a:t>to help integrate renewable energy into the grid more effectively so these would be particularly good companies to invest in</a:t>
            </a:r>
            <a:endParaRPr>
              <a:highlight>
                <a:schemeClr val="lt1"/>
              </a:highlight>
            </a:endParaRPr>
          </a:p>
        </p:txBody>
      </p:sp>
      <p:sp>
        <p:nvSpPr>
          <p:cNvPr id="122" name="Google Shape;1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AU"/>
              <a:t>Look for less populated areas as more space for turbines</a:t>
            </a:r>
            <a:endParaRPr/>
          </a:p>
        </p:txBody>
      </p:sp>
      <p:sp>
        <p:nvSpPr>
          <p:cNvPr id="149" name="Google Shape;14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0"/>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0"/>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orbel"/>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20" name="Google Shape;20;p2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FFFF"/>
                </a:solidFill>
                <a:latin typeface="Corbel"/>
                <a:ea typeface="Corbel"/>
                <a:cs typeface="Corbel"/>
                <a:sym typeface="Corbel"/>
              </a:defRPr>
            </a:lvl1pPr>
            <a:lvl2pPr indent="0" lvl="1" marL="0" algn="r">
              <a:spcBef>
                <a:spcPts val="0"/>
              </a:spcBef>
              <a:buNone/>
              <a:defRPr b="0" i="0" sz="1200" u="none" cap="none" strike="noStrike">
                <a:solidFill>
                  <a:srgbClr val="FFFFFF"/>
                </a:solidFill>
                <a:latin typeface="Corbel"/>
                <a:ea typeface="Corbel"/>
                <a:cs typeface="Corbel"/>
                <a:sym typeface="Corbel"/>
              </a:defRPr>
            </a:lvl2pPr>
            <a:lvl3pPr indent="0" lvl="2" marL="0" algn="r">
              <a:spcBef>
                <a:spcPts val="0"/>
              </a:spcBef>
              <a:buNone/>
              <a:defRPr b="0" i="0" sz="1200" u="none" cap="none" strike="noStrike">
                <a:solidFill>
                  <a:srgbClr val="FFFFFF"/>
                </a:solidFill>
                <a:latin typeface="Corbel"/>
                <a:ea typeface="Corbel"/>
                <a:cs typeface="Corbel"/>
                <a:sym typeface="Corbel"/>
              </a:defRPr>
            </a:lvl3pPr>
            <a:lvl4pPr indent="0" lvl="3" marL="0" algn="r">
              <a:spcBef>
                <a:spcPts val="0"/>
              </a:spcBef>
              <a:buNone/>
              <a:defRPr b="0" i="0" sz="1200" u="none" cap="none" strike="noStrike">
                <a:solidFill>
                  <a:srgbClr val="FFFFFF"/>
                </a:solidFill>
                <a:latin typeface="Corbel"/>
                <a:ea typeface="Corbel"/>
                <a:cs typeface="Corbel"/>
                <a:sym typeface="Corbel"/>
              </a:defRPr>
            </a:lvl4pPr>
            <a:lvl5pPr indent="0" lvl="4" marL="0" algn="r">
              <a:spcBef>
                <a:spcPts val="0"/>
              </a:spcBef>
              <a:buNone/>
              <a:defRPr b="0" i="0" sz="1200" u="none" cap="none" strike="noStrike">
                <a:solidFill>
                  <a:srgbClr val="FFFFFF"/>
                </a:solidFill>
                <a:latin typeface="Corbel"/>
                <a:ea typeface="Corbel"/>
                <a:cs typeface="Corbel"/>
                <a:sym typeface="Corbel"/>
              </a:defRPr>
            </a:lvl5pPr>
            <a:lvl6pPr indent="0" lvl="5" marL="0" algn="r">
              <a:spcBef>
                <a:spcPts val="0"/>
              </a:spcBef>
              <a:buNone/>
              <a:defRPr b="0" i="0" sz="1200" u="none" cap="none" strike="noStrike">
                <a:solidFill>
                  <a:srgbClr val="FFFFFF"/>
                </a:solidFill>
                <a:latin typeface="Corbel"/>
                <a:ea typeface="Corbel"/>
                <a:cs typeface="Corbel"/>
                <a:sym typeface="Corbel"/>
              </a:defRPr>
            </a:lvl6pPr>
            <a:lvl7pPr indent="0" lvl="6" marL="0" algn="r">
              <a:spcBef>
                <a:spcPts val="0"/>
              </a:spcBef>
              <a:buNone/>
              <a:defRPr b="0" i="0" sz="1200" u="none" cap="none" strike="noStrike">
                <a:solidFill>
                  <a:srgbClr val="FFFFFF"/>
                </a:solidFill>
                <a:latin typeface="Corbel"/>
                <a:ea typeface="Corbel"/>
                <a:cs typeface="Corbel"/>
                <a:sym typeface="Corbel"/>
              </a:defRPr>
            </a:lvl7pPr>
            <a:lvl8pPr indent="0" lvl="7" marL="0" algn="r">
              <a:spcBef>
                <a:spcPts val="0"/>
              </a:spcBef>
              <a:buNone/>
              <a:defRPr b="0" i="0" sz="1200" u="none" cap="none" strike="noStrike">
                <a:solidFill>
                  <a:srgbClr val="FFFFFF"/>
                </a:solidFill>
                <a:latin typeface="Corbel"/>
                <a:ea typeface="Corbel"/>
                <a:cs typeface="Corbel"/>
                <a:sym typeface="Corbel"/>
              </a:defRPr>
            </a:lvl8pPr>
            <a:lvl9pPr indent="0" lvl="8" marL="0" algn="r">
              <a:spcBef>
                <a:spcPts val="0"/>
              </a:spcBef>
              <a:buNone/>
              <a:defRPr b="0" i="0" sz="1200" u="none" cap="none" strike="noStrik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AU"/>
              <a:t>‹#›</a:t>
            </a:fld>
            <a:endParaRPr/>
          </a:p>
        </p:txBody>
      </p:sp>
      <p:cxnSp>
        <p:nvCxnSpPr>
          <p:cNvPr id="23" name="Google Shape;23;p20"/>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9"/>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9"/>
          <p:cNvSpPr txBox="1"/>
          <p:nvPr>
            <p:ph idx="1" type="body"/>
          </p:nvPr>
        </p:nvSpPr>
        <p:spPr>
          <a:xfrm rot="5400000">
            <a:off x="4060136" y="-859736"/>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79" name="Google Shape;79;p2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0"/>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0"/>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5" name="Google Shape;85;p3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1"/>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27" name="Google Shape;27;p2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3"/>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orbel"/>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3"/>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37" name="Google Shape;37;p2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cxnSp>
        <p:nvCxnSpPr>
          <p:cNvPr id="40" name="Google Shape;40;p23"/>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4"/>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4" name="Google Shape;44;p24"/>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5" name="Google Shape;45;p2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5"/>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51" name="Google Shape;51;p25"/>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2" name="Google Shape;52;p25"/>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53" name="Google Shape;53;p25"/>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4" name="Google Shape;54;p2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7"/>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7"/>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65" name="Google Shape;65;p27"/>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6" name="Google Shape;66;p2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8"/>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8"/>
          <p:cNvSpPr/>
          <p:nvPr>
            <p:ph idx="2" type="pic"/>
          </p:nvPr>
        </p:nvSpPr>
        <p:spPr>
          <a:xfrm>
            <a:off x="5413248" y="1069847"/>
            <a:ext cx="6099048" cy="4800600"/>
          </a:xfrm>
          <a:prstGeom prst="rect">
            <a:avLst/>
          </a:prstGeom>
          <a:noFill/>
          <a:ln>
            <a:noFill/>
          </a:ln>
        </p:spPr>
      </p:sp>
      <p:sp>
        <p:nvSpPr>
          <p:cNvPr id="72" name="Google Shape;72;p28"/>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73" name="Google Shape;73;p2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19"/>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9"/>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9"/>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13" name="Google Shape;13;p1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4" name="Google Shape;14;p1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1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Corbel"/>
                <a:ea typeface="Corbel"/>
                <a:cs typeface="Corbel"/>
                <a:sym typeface="Corbel"/>
              </a:defRPr>
            </a:lvl1pPr>
            <a:lvl2pPr indent="0" lvl="1" marL="0" marR="0" rtl="0" algn="r">
              <a:spcBef>
                <a:spcPts val="0"/>
              </a:spcBef>
              <a:buNone/>
              <a:defRPr b="0" i="0" sz="1200" u="none" cap="none" strike="noStrike">
                <a:solidFill>
                  <a:schemeClr val="accent1"/>
                </a:solidFill>
                <a:latin typeface="Corbel"/>
                <a:ea typeface="Corbel"/>
                <a:cs typeface="Corbel"/>
                <a:sym typeface="Corbel"/>
              </a:defRPr>
            </a:lvl2pPr>
            <a:lvl3pPr indent="0" lvl="2" marL="0" marR="0" rtl="0" algn="r">
              <a:spcBef>
                <a:spcPts val="0"/>
              </a:spcBef>
              <a:buNone/>
              <a:defRPr b="0" i="0" sz="1200" u="none" cap="none" strike="noStrike">
                <a:solidFill>
                  <a:schemeClr val="accent1"/>
                </a:solidFill>
                <a:latin typeface="Corbel"/>
                <a:ea typeface="Corbel"/>
                <a:cs typeface="Corbel"/>
                <a:sym typeface="Corbel"/>
              </a:defRPr>
            </a:lvl3pPr>
            <a:lvl4pPr indent="0" lvl="3" marL="0" marR="0" rtl="0" algn="r">
              <a:spcBef>
                <a:spcPts val="0"/>
              </a:spcBef>
              <a:buNone/>
              <a:defRPr b="0" i="0" sz="1200" u="none" cap="none" strike="noStrike">
                <a:solidFill>
                  <a:schemeClr val="accent1"/>
                </a:solidFill>
                <a:latin typeface="Corbel"/>
                <a:ea typeface="Corbel"/>
                <a:cs typeface="Corbel"/>
                <a:sym typeface="Corbel"/>
              </a:defRPr>
            </a:lvl4pPr>
            <a:lvl5pPr indent="0" lvl="4" marL="0" marR="0" rtl="0" algn="r">
              <a:spcBef>
                <a:spcPts val="0"/>
              </a:spcBef>
              <a:buNone/>
              <a:defRPr b="0" i="0" sz="1200" u="none" cap="none" strike="noStrike">
                <a:solidFill>
                  <a:schemeClr val="accent1"/>
                </a:solidFill>
                <a:latin typeface="Corbel"/>
                <a:ea typeface="Corbel"/>
                <a:cs typeface="Corbel"/>
                <a:sym typeface="Corbel"/>
              </a:defRPr>
            </a:lvl5pPr>
            <a:lvl6pPr indent="0" lvl="5" marL="0" marR="0" rtl="0" algn="r">
              <a:spcBef>
                <a:spcPts val="0"/>
              </a:spcBef>
              <a:buNone/>
              <a:defRPr b="0" i="0" sz="1200" u="none" cap="none" strike="noStrike">
                <a:solidFill>
                  <a:schemeClr val="accent1"/>
                </a:solidFill>
                <a:latin typeface="Corbel"/>
                <a:ea typeface="Corbel"/>
                <a:cs typeface="Corbel"/>
                <a:sym typeface="Corbel"/>
              </a:defRPr>
            </a:lvl6pPr>
            <a:lvl7pPr indent="0" lvl="6" marL="0" marR="0" rtl="0" algn="r">
              <a:spcBef>
                <a:spcPts val="0"/>
              </a:spcBef>
              <a:buNone/>
              <a:defRPr b="0" i="0" sz="1200" u="none" cap="none" strike="noStrike">
                <a:solidFill>
                  <a:schemeClr val="accent1"/>
                </a:solidFill>
                <a:latin typeface="Corbel"/>
                <a:ea typeface="Corbel"/>
                <a:cs typeface="Corbel"/>
                <a:sym typeface="Corbel"/>
              </a:defRPr>
            </a:lvl7pPr>
            <a:lvl8pPr indent="0" lvl="7" marL="0" marR="0" rtl="0" algn="r">
              <a:spcBef>
                <a:spcPts val="0"/>
              </a:spcBef>
              <a:buNone/>
              <a:defRPr b="0" i="0" sz="1200" u="none" cap="none" strike="noStrike">
                <a:solidFill>
                  <a:schemeClr val="accent1"/>
                </a:solidFill>
                <a:latin typeface="Corbel"/>
                <a:ea typeface="Corbel"/>
                <a:cs typeface="Corbel"/>
                <a:sym typeface="Corbel"/>
              </a:defRPr>
            </a:lvl8pPr>
            <a:lvl9pPr indent="0" lvl="8" marL="0" marR="0" rtl="0" algn="r">
              <a:spcBef>
                <a:spcPts val="0"/>
              </a:spcBef>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1" name="Shape 91"/>
        <p:cNvGrpSpPr/>
        <p:nvPr/>
      </p:nvGrpSpPr>
      <p:grpSpPr>
        <a:xfrm>
          <a:off x="0" y="0"/>
          <a:ext cx="0" cy="0"/>
          <a:chOff x="0" y="0"/>
          <a:chExt cx="0" cy="0"/>
        </a:xfrm>
      </p:grpSpPr>
      <p:sp>
        <p:nvSpPr>
          <p:cNvPr id="92" name="Google Shape;92;p1"/>
          <p:cNvSpPr/>
          <p:nvPr/>
        </p:nvSpPr>
        <p:spPr>
          <a:xfrm>
            <a:off x="231140" y="243840"/>
            <a:ext cx="11722100" cy="6377939"/>
          </a:xfrm>
          <a:prstGeom prst="rect">
            <a:avLst/>
          </a:prstGeom>
          <a:solidFill>
            <a:schemeClr val="l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p:nvPr/>
        </p:nvSpPr>
        <p:spPr>
          <a:xfrm>
            <a:off x="7552944" y="246887"/>
            <a:ext cx="4397755"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
          <p:cNvCxnSpPr/>
          <p:nvPr/>
        </p:nvCxnSpPr>
        <p:spPr>
          <a:xfrm>
            <a:off x="8370284" y="4405863"/>
            <a:ext cx="2763075" cy="0"/>
          </a:xfrm>
          <a:prstGeom prst="straightConnector1">
            <a:avLst/>
          </a:prstGeom>
          <a:noFill/>
          <a:ln cap="flat" cmpd="sng" w="10000">
            <a:solidFill>
              <a:srgbClr val="FFFFFF"/>
            </a:solidFill>
            <a:prstDash val="solid"/>
            <a:round/>
            <a:headEnd len="sm" w="sm" type="none"/>
            <a:tailEnd len="sm" w="sm" type="none"/>
          </a:ln>
        </p:spPr>
      </p:cxnSp>
      <p:sp>
        <p:nvSpPr>
          <p:cNvPr id="95" name="Google Shape;95;p1"/>
          <p:cNvSpPr/>
          <p:nvPr/>
        </p:nvSpPr>
        <p:spPr>
          <a:xfrm>
            <a:off x="228600" y="246888"/>
            <a:ext cx="11724640" cy="6377939"/>
          </a:xfrm>
          <a:prstGeom prst="rect">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txBox="1"/>
          <p:nvPr>
            <p:ph type="ctrTitle"/>
          </p:nvPr>
        </p:nvSpPr>
        <p:spPr>
          <a:xfrm>
            <a:off x="8195138" y="857675"/>
            <a:ext cx="3113366" cy="3622844"/>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FFFFFF"/>
              </a:buClr>
              <a:buSzPts val="5400"/>
              <a:buFont typeface="Corbel"/>
              <a:buNone/>
            </a:pPr>
            <a:r>
              <a:rPr lang="en-AU" sz="5400"/>
              <a:t>US </a:t>
            </a:r>
            <a:r>
              <a:rPr lang="en-AU" sz="5400"/>
              <a:t>WIND TURBINE MARKET </a:t>
            </a:r>
            <a:endParaRPr/>
          </a:p>
        </p:txBody>
      </p:sp>
      <p:sp>
        <p:nvSpPr>
          <p:cNvPr id="97" name="Google Shape;97;p1"/>
          <p:cNvSpPr txBox="1"/>
          <p:nvPr>
            <p:ph idx="1" type="subTitle"/>
          </p:nvPr>
        </p:nvSpPr>
        <p:spPr>
          <a:xfrm>
            <a:off x="8210328" y="4541697"/>
            <a:ext cx="3082986" cy="154342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600"/>
              <a:buNone/>
            </a:pPr>
            <a:r>
              <a:rPr lang="en-AU" sz="2000"/>
              <a:t>Billy Bingham, Anastasiya Khanevich, Daniel Zhang, Vicky Summerson</a:t>
            </a:r>
            <a:endParaRPr/>
          </a:p>
        </p:txBody>
      </p:sp>
      <p:pic>
        <p:nvPicPr>
          <p:cNvPr id="98" name="Google Shape;98;p1"/>
          <p:cNvPicPr preferRelativeResize="0"/>
          <p:nvPr/>
        </p:nvPicPr>
        <p:blipFill rotWithShape="1">
          <a:blip r:embed="rId3">
            <a:alphaModFix/>
          </a:blip>
          <a:srcRect b="0" l="7517" r="5578" t="0"/>
          <a:stretch/>
        </p:blipFill>
        <p:spPr>
          <a:xfrm>
            <a:off x="774447" y="928183"/>
            <a:ext cx="6225309" cy="501534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6" name="Shape 176"/>
        <p:cNvGrpSpPr/>
        <p:nvPr/>
      </p:nvGrpSpPr>
      <p:grpSpPr>
        <a:xfrm>
          <a:off x="0" y="0"/>
          <a:ext cx="0" cy="0"/>
          <a:chOff x="0" y="0"/>
          <a:chExt cx="0" cy="0"/>
        </a:xfrm>
      </p:grpSpPr>
      <p:sp>
        <p:nvSpPr>
          <p:cNvPr id="177" name="Google Shape;177;p10"/>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10"/>
          <p:cNvPicPr preferRelativeResize="0"/>
          <p:nvPr/>
        </p:nvPicPr>
        <p:blipFill rotWithShape="1">
          <a:blip r:embed="rId3">
            <a:alphaModFix/>
          </a:blip>
          <a:srcRect b="0" l="0" r="0" t="0"/>
          <a:stretch/>
        </p:blipFill>
        <p:spPr>
          <a:xfrm>
            <a:off x="552872" y="579407"/>
            <a:ext cx="11081175" cy="57068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g1f39aacae38_1_2"/>
          <p:cNvSpPr/>
          <p:nvPr/>
        </p:nvSpPr>
        <p:spPr>
          <a:xfrm>
            <a:off x="231140" y="243840"/>
            <a:ext cx="11724600" cy="637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f39aacae38_1_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85" name="Google Shape;185;g1f39aacae38_1_2"/>
          <p:cNvSpPr/>
          <p:nvPr/>
        </p:nvSpPr>
        <p:spPr>
          <a:xfrm>
            <a:off x="301390" y="361015"/>
            <a:ext cx="11724600" cy="637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g1f39aacae38_1_2"/>
          <p:cNvPicPr preferRelativeResize="0"/>
          <p:nvPr/>
        </p:nvPicPr>
        <p:blipFill>
          <a:blip r:embed="rId3">
            <a:alphaModFix/>
          </a:blip>
          <a:stretch>
            <a:fillRect/>
          </a:stretch>
        </p:blipFill>
        <p:spPr>
          <a:xfrm>
            <a:off x="301400" y="3307175"/>
            <a:ext cx="9284374" cy="3168125"/>
          </a:xfrm>
          <a:prstGeom prst="rect">
            <a:avLst/>
          </a:prstGeom>
          <a:noFill/>
          <a:ln>
            <a:noFill/>
          </a:ln>
        </p:spPr>
      </p:pic>
      <p:pic>
        <p:nvPicPr>
          <p:cNvPr id="187" name="Google Shape;187;g1f39aacae38_1_2"/>
          <p:cNvPicPr preferRelativeResize="0"/>
          <p:nvPr/>
        </p:nvPicPr>
        <p:blipFill rotWithShape="1">
          <a:blip r:embed="rId4">
            <a:alphaModFix/>
          </a:blip>
          <a:srcRect b="0" l="0" r="665" t="0"/>
          <a:stretch/>
        </p:blipFill>
        <p:spPr>
          <a:xfrm>
            <a:off x="301400" y="361025"/>
            <a:ext cx="9146626" cy="2932375"/>
          </a:xfrm>
          <a:prstGeom prst="rect">
            <a:avLst/>
          </a:prstGeom>
          <a:noFill/>
          <a:ln>
            <a:noFill/>
          </a:ln>
        </p:spPr>
      </p:pic>
      <p:sp>
        <p:nvSpPr>
          <p:cNvPr id="188" name="Google Shape;188;g1f39aacae38_1_2"/>
          <p:cNvSpPr txBox="1"/>
          <p:nvPr/>
        </p:nvSpPr>
        <p:spPr>
          <a:xfrm>
            <a:off x="9718848" y="3811637"/>
            <a:ext cx="2093100" cy="14469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lang="en-AU">
                <a:solidFill>
                  <a:schemeClr val="dk1"/>
                </a:solidFill>
                <a:latin typeface="Corbel"/>
                <a:ea typeface="Corbel"/>
                <a:cs typeface="Corbel"/>
                <a:sym typeface="Corbel"/>
              </a:rPr>
              <a:t>A range of turbine capacity has expanded significantly since 2010</a:t>
            </a:r>
            <a:endParaRPr sz="1200">
              <a:latin typeface="Corbel"/>
              <a:ea typeface="Corbel"/>
              <a:cs typeface="Corbel"/>
              <a:sym typeface="Corbe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89" name="Google Shape;189;g1f39aacae38_1_2"/>
          <p:cNvCxnSpPr/>
          <p:nvPr/>
        </p:nvCxnSpPr>
        <p:spPr>
          <a:xfrm rot="10800000">
            <a:off x="7414800" y="4086150"/>
            <a:ext cx="2605200" cy="158400"/>
          </a:xfrm>
          <a:prstGeom prst="straightConnector1">
            <a:avLst/>
          </a:prstGeom>
          <a:noFill/>
          <a:ln cap="flat" cmpd="sng" w="9525">
            <a:solidFill>
              <a:schemeClr val="accent4"/>
            </a:solidFill>
            <a:prstDash val="solid"/>
            <a:round/>
            <a:headEnd len="med" w="med" type="none"/>
            <a:tailEnd len="med" w="med" type="triangle"/>
          </a:ln>
        </p:spPr>
      </p:cxnSp>
      <p:cxnSp>
        <p:nvCxnSpPr>
          <p:cNvPr id="190" name="Google Shape;190;g1f39aacae38_1_2"/>
          <p:cNvCxnSpPr/>
          <p:nvPr/>
        </p:nvCxnSpPr>
        <p:spPr>
          <a:xfrm flipH="1">
            <a:off x="6677150" y="4664975"/>
            <a:ext cx="3294600" cy="1026900"/>
          </a:xfrm>
          <a:prstGeom prst="straightConnector1">
            <a:avLst/>
          </a:prstGeom>
          <a:noFill/>
          <a:ln cap="flat" cmpd="sng" w="9525">
            <a:solidFill>
              <a:schemeClr val="accent4"/>
            </a:solidFill>
            <a:prstDash val="solid"/>
            <a:round/>
            <a:headEnd len="med" w="med" type="none"/>
            <a:tailEnd len="med" w="med" type="triangle"/>
          </a:ln>
        </p:spPr>
      </p:cxnSp>
      <p:pic>
        <p:nvPicPr>
          <p:cNvPr id="191" name="Google Shape;191;g1f39aacae38_1_2"/>
          <p:cNvPicPr preferRelativeResize="0"/>
          <p:nvPr/>
        </p:nvPicPr>
        <p:blipFill>
          <a:blip r:embed="rId5">
            <a:alphaModFix/>
          </a:blip>
          <a:stretch>
            <a:fillRect/>
          </a:stretch>
        </p:blipFill>
        <p:spPr>
          <a:xfrm>
            <a:off x="8166475" y="425350"/>
            <a:ext cx="1517350" cy="113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13"/>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98" name="Google Shape;198;p13"/>
          <p:cNvSpPr/>
          <p:nvPr/>
        </p:nvSpPr>
        <p:spPr>
          <a:xfrm>
            <a:off x="233678" y="240028"/>
            <a:ext cx="11724600" cy="637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13"/>
          <p:cNvPicPr preferRelativeResize="0"/>
          <p:nvPr/>
        </p:nvPicPr>
        <p:blipFill rotWithShape="1">
          <a:blip r:embed="rId3">
            <a:alphaModFix/>
          </a:blip>
          <a:srcRect b="0" l="0" r="0" t="0"/>
          <a:stretch/>
        </p:blipFill>
        <p:spPr>
          <a:xfrm>
            <a:off x="522775" y="825875"/>
            <a:ext cx="4553424" cy="5436899"/>
          </a:xfrm>
          <a:prstGeom prst="rect">
            <a:avLst/>
          </a:prstGeom>
          <a:noFill/>
          <a:ln>
            <a:noFill/>
          </a:ln>
        </p:spPr>
      </p:pic>
      <p:cxnSp>
        <p:nvCxnSpPr>
          <p:cNvPr id="200" name="Google Shape;200;p13"/>
          <p:cNvCxnSpPr/>
          <p:nvPr/>
        </p:nvCxnSpPr>
        <p:spPr>
          <a:xfrm>
            <a:off x="5324050" y="1163322"/>
            <a:ext cx="0" cy="4428600"/>
          </a:xfrm>
          <a:prstGeom prst="straightConnector1">
            <a:avLst/>
          </a:prstGeom>
          <a:noFill/>
          <a:ln cap="flat" cmpd="sng" w="10000">
            <a:solidFill>
              <a:schemeClr val="accent1"/>
            </a:solidFill>
            <a:prstDash val="solid"/>
            <a:round/>
            <a:headEnd len="sm" w="sm" type="none"/>
            <a:tailEnd len="sm" w="sm" type="none"/>
          </a:ln>
        </p:spPr>
      </p:cxnSp>
      <p:pic>
        <p:nvPicPr>
          <p:cNvPr id="201" name="Google Shape;201;p13"/>
          <p:cNvPicPr preferRelativeResize="0"/>
          <p:nvPr/>
        </p:nvPicPr>
        <p:blipFill rotWithShape="1">
          <a:blip r:embed="rId4">
            <a:alphaModFix/>
          </a:blip>
          <a:srcRect b="0" l="0" r="0" t="0"/>
          <a:stretch/>
        </p:blipFill>
        <p:spPr>
          <a:xfrm>
            <a:off x="5468550" y="890014"/>
            <a:ext cx="4553425" cy="5372761"/>
          </a:xfrm>
          <a:prstGeom prst="rect">
            <a:avLst/>
          </a:prstGeom>
          <a:noFill/>
          <a:ln>
            <a:noFill/>
          </a:ln>
        </p:spPr>
      </p:pic>
      <p:sp>
        <p:nvSpPr>
          <p:cNvPr id="202" name="Google Shape;202;p13"/>
          <p:cNvSpPr txBox="1"/>
          <p:nvPr/>
        </p:nvSpPr>
        <p:spPr>
          <a:xfrm>
            <a:off x="9827000" y="2095400"/>
            <a:ext cx="1936800" cy="267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a:solidFill>
                  <a:srgbClr val="374151"/>
                </a:solidFill>
                <a:latin typeface="Corbel"/>
                <a:ea typeface="Corbel"/>
                <a:cs typeface="Corbel"/>
                <a:sym typeface="Corbel"/>
              </a:rPr>
              <a:t>R</a:t>
            </a:r>
            <a:r>
              <a:rPr lang="en-AU">
                <a:solidFill>
                  <a:srgbClr val="374151"/>
                </a:solidFill>
                <a:latin typeface="Corbel"/>
                <a:ea typeface="Corbel"/>
                <a:cs typeface="Corbel"/>
                <a:sym typeface="Corbel"/>
              </a:rPr>
              <a:t>easons of retrofits: </a:t>
            </a:r>
            <a:endParaRPr>
              <a:solidFill>
                <a:srgbClr val="374151"/>
              </a:solidFill>
              <a:latin typeface="Corbel"/>
              <a:ea typeface="Corbel"/>
              <a:cs typeface="Corbel"/>
              <a:sym typeface="Corbel"/>
            </a:endParaRPr>
          </a:p>
          <a:p>
            <a:pPr indent="0" lvl="0" marL="457200" marR="0" rtl="0" algn="l">
              <a:spcBef>
                <a:spcPts val="0"/>
              </a:spcBef>
              <a:spcAft>
                <a:spcPts val="0"/>
              </a:spcAft>
              <a:buNone/>
            </a:pPr>
            <a:r>
              <a:t/>
            </a:r>
            <a:endParaRPr>
              <a:solidFill>
                <a:srgbClr val="374151"/>
              </a:solidFill>
              <a:latin typeface="Corbel"/>
              <a:ea typeface="Corbel"/>
              <a:cs typeface="Corbel"/>
              <a:sym typeface="Corbel"/>
            </a:endParaRPr>
          </a:p>
          <a:p>
            <a:pPr indent="-317500" lvl="0" marL="457200" marR="0" rtl="0" algn="l">
              <a:spcBef>
                <a:spcPts val="0"/>
              </a:spcBef>
              <a:spcAft>
                <a:spcPts val="0"/>
              </a:spcAft>
              <a:buClr>
                <a:srgbClr val="374151"/>
              </a:buClr>
              <a:buSzPts val="1400"/>
              <a:buFont typeface="Corbel"/>
              <a:buChar char="●"/>
            </a:pPr>
            <a:r>
              <a:rPr lang="en-AU">
                <a:solidFill>
                  <a:srgbClr val="374151"/>
                </a:solidFill>
                <a:latin typeface="Corbel"/>
                <a:ea typeface="Corbel"/>
                <a:cs typeface="Corbel"/>
                <a:sym typeface="Corbel"/>
              </a:rPr>
              <a:t>replacing outdated components </a:t>
            </a:r>
            <a:endParaRPr>
              <a:solidFill>
                <a:srgbClr val="374151"/>
              </a:solidFill>
              <a:latin typeface="Corbel"/>
              <a:ea typeface="Corbel"/>
              <a:cs typeface="Corbel"/>
              <a:sym typeface="Corbel"/>
            </a:endParaRPr>
          </a:p>
          <a:p>
            <a:pPr indent="0" lvl="0" marL="914400" marR="0" rtl="0" algn="l">
              <a:spcBef>
                <a:spcPts val="0"/>
              </a:spcBef>
              <a:spcAft>
                <a:spcPts val="0"/>
              </a:spcAft>
              <a:buNone/>
            </a:pPr>
            <a:r>
              <a:t/>
            </a:r>
            <a:endParaRPr>
              <a:solidFill>
                <a:srgbClr val="374151"/>
              </a:solidFill>
              <a:latin typeface="Corbel"/>
              <a:ea typeface="Corbel"/>
              <a:cs typeface="Corbel"/>
              <a:sym typeface="Corbel"/>
            </a:endParaRPr>
          </a:p>
          <a:p>
            <a:pPr indent="-317500" lvl="0" marL="457200" marR="0" rtl="0" algn="l">
              <a:spcBef>
                <a:spcPts val="0"/>
              </a:spcBef>
              <a:spcAft>
                <a:spcPts val="0"/>
              </a:spcAft>
              <a:buClr>
                <a:srgbClr val="374151"/>
              </a:buClr>
              <a:buSzPts val="1400"/>
              <a:buFont typeface="Corbel"/>
              <a:buChar char="●"/>
            </a:pPr>
            <a:r>
              <a:rPr lang="en-AU">
                <a:solidFill>
                  <a:srgbClr val="374151"/>
                </a:solidFill>
                <a:latin typeface="Corbel"/>
                <a:ea typeface="Corbel"/>
                <a:cs typeface="Corbel"/>
                <a:sym typeface="Corbel"/>
              </a:rPr>
              <a:t>improving the efficiency of the turbine </a:t>
            </a:r>
            <a:endParaRPr>
              <a:solidFill>
                <a:srgbClr val="374151"/>
              </a:solidFill>
              <a:latin typeface="Corbel"/>
              <a:ea typeface="Corbel"/>
              <a:cs typeface="Corbel"/>
              <a:sym typeface="Corbel"/>
            </a:endParaRPr>
          </a:p>
          <a:p>
            <a:pPr indent="0" lvl="0" marL="914400" marR="0" rtl="0" algn="l">
              <a:spcBef>
                <a:spcPts val="0"/>
              </a:spcBef>
              <a:spcAft>
                <a:spcPts val="0"/>
              </a:spcAft>
              <a:buNone/>
            </a:pPr>
            <a:r>
              <a:t/>
            </a:r>
            <a:endParaRPr>
              <a:solidFill>
                <a:srgbClr val="374151"/>
              </a:solidFill>
              <a:latin typeface="Corbel"/>
              <a:ea typeface="Corbel"/>
              <a:cs typeface="Corbel"/>
              <a:sym typeface="Corbel"/>
            </a:endParaRPr>
          </a:p>
          <a:p>
            <a:pPr indent="-317500" lvl="0" marL="457200" marR="0" rtl="0" algn="l">
              <a:spcBef>
                <a:spcPts val="0"/>
              </a:spcBef>
              <a:spcAft>
                <a:spcPts val="0"/>
              </a:spcAft>
              <a:buClr>
                <a:srgbClr val="374151"/>
              </a:buClr>
              <a:buSzPts val="1400"/>
              <a:buFont typeface="Corbel"/>
              <a:buChar char="●"/>
            </a:pPr>
            <a:r>
              <a:rPr lang="en-AU">
                <a:solidFill>
                  <a:srgbClr val="374151"/>
                </a:solidFill>
                <a:latin typeface="Corbel"/>
                <a:ea typeface="Corbel"/>
                <a:cs typeface="Corbel"/>
                <a:sym typeface="Corbel"/>
              </a:rPr>
              <a:t>extending its lifespan </a:t>
            </a:r>
            <a:endParaRPr sz="2100">
              <a:solidFill>
                <a:schemeClr val="dk1"/>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6" name="Shape 206"/>
        <p:cNvGrpSpPr/>
        <p:nvPr/>
      </p:nvGrpSpPr>
      <p:grpSpPr>
        <a:xfrm>
          <a:off x="0" y="0"/>
          <a:ext cx="0" cy="0"/>
          <a:chOff x="0" y="0"/>
          <a:chExt cx="0" cy="0"/>
        </a:xfrm>
      </p:grpSpPr>
      <p:pic>
        <p:nvPicPr>
          <p:cNvPr id="207" name="Google Shape;207;p16"/>
          <p:cNvPicPr preferRelativeResize="0"/>
          <p:nvPr/>
        </p:nvPicPr>
        <p:blipFill rotWithShape="1">
          <a:blip r:embed="rId3">
            <a:alphaModFix/>
          </a:blip>
          <a:srcRect b="0" l="0" r="0" t="0"/>
          <a:stretch/>
        </p:blipFill>
        <p:spPr>
          <a:xfrm>
            <a:off x="975934" y="557953"/>
            <a:ext cx="10240131" cy="5734474"/>
          </a:xfrm>
          <a:prstGeom prst="rect">
            <a:avLst/>
          </a:prstGeom>
          <a:noFill/>
          <a:ln>
            <a:noFill/>
          </a:ln>
        </p:spPr>
      </p:pic>
      <p:sp>
        <p:nvSpPr>
          <p:cNvPr id="208" name="Google Shape;208;p16"/>
          <p:cNvSpPr/>
          <p:nvPr/>
        </p:nvSpPr>
        <p:spPr>
          <a:xfrm>
            <a:off x="868218" y="565573"/>
            <a:ext cx="868218" cy="247227"/>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09" name="Google Shape;209;p16"/>
          <p:cNvSpPr txBox="1"/>
          <p:nvPr/>
        </p:nvSpPr>
        <p:spPr>
          <a:xfrm>
            <a:off x="868218" y="286327"/>
            <a:ext cx="79709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Corbel"/>
                <a:ea typeface="Corbel"/>
                <a:cs typeface="Corbel"/>
                <a:sym typeface="Corbel"/>
              </a:rPr>
              <a:t>Top Wind Speed Range (30km/h) and Electricity Rate ($/MWh) By US States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13" name="Shape 213"/>
        <p:cNvGrpSpPr/>
        <p:nvPr/>
      </p:nvGrpSpPr>
      <p:grpSpPr>
        <a:xfrm>
          <a:off x="0" y="0"/>
          <a:ext cx="0" cy="0"/>
          <a:chOff x="0" y="0"/>
          <a:chExt cx="0" cy="0"/>
        </a:xfrm>
      </p:grpSpPr>
      <p:pic>
        <p:nvPicPr>
          <p:cNvPr id="214" name="Google Shape;214;p17"/>
          <p:cNvPicPr preferRelativeResize="0"/>
          <p:nvPr/>
        </p:nvPicPr>
        <p:blipFill rotWithShape="1">
          <a:blip r:embed="rId3">
            <a:alphaModFix/>
          </a:blip>
          <a:srcRect b="0" l="0" r="0" t="4633"/>
          <a:stretch/>
        </p:blipFill>
        <p:spPr>
          <a:xfrm>
            <a:off x="1131087" y="951345"/>
            <a:ext cx="9929826" cy="5468774"/>
          </a:xfrm>
          <a:prstGeom prst="rect">
            <a:avLst/>
          </a:prstGeom>
          <a:noFill/>
          <a:ln>
            <a:noFill/>
          </a:ln>
        </p:spPr>
      </p:pic>
      <p:sp>
        <p:nvSpPr>
          <p:cNvPr id="215" name="Google Shape;215;p17"/>
          <p:cNvSpPr txBox="1"/>
          <p:nvPr/>
        </p:nvSpPr>
        <p:spPr>
          <a:xfrm>
            <a:off x="378690" y="437881"/>
            <a:ext cx="92271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Corbel"/>
                <a:ea typeface="Corbel"/>
                <a:cs typeface="Corbel"/>
                <a:sym typeface="Corbel"/>
              </a:rPr>
              <a:t>Top 5 Wind Operators by Median Electricity Rates ($/MWh), Wind Speed (30km/h) and Capacity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489527" y="609600"/>
            <a:ext cx="10528993" cy="13563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orbel"/>
              <a:buNone/>
            </a:pPr>
            <a:r>
              <a:rPr lang="en-AU"/>
              <a:t>Risks associated with investing in the wind industry in the USA:</a:t>
            </a:r>
            <a:br>
              <a:rPr lang="en-AU"/>
            </a:br>
            <a:endParaRPr/>
          </a:p>
        </p:txBody>
      </p:sp>
      <p:sp>
        <p:nvSpPr>
          <p:cNvPr id="221" name="Google Shape;221;p18"/>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lang="en-AU">
                <a:solidFill>
                  <a:schemeClr val="dk1"/>
                </a:solidFill>
              </a:rPr>
              <a:t>Regulatory risk: Changes in government policies or regulations</a:t>
            </a:r>
            <a:endParaRPr/>
          </a:p>
          <a:p>
            <a:pPr indent="-182880" lvl="0" marL="228600" rtl="0" algn="l">
              <a:lnSpc>
                <a:spcPct val="90000"/>
              </a:lnSpc>
              <a:spcBef>
                <a:spcPts val="1400"/>
              </a:spcBef>
              <a:spcAft>
                <a:spcPts val="0"/>
              </a:spcAft>
              <a:buSzPts val="1760"/>
              <a:buChar char="•"/>
            </a:pPr>
            <a:r>
              <a:rPr lang="en-AU">
                <a:solidFill>
                  <a:schemeClr val="dk1"/>
                </a:solidFill>
              </a:rPr>
              <a:t>Technological risk: Wind turbines may not perform as expected, or that new and better technology may make current investments obsolete</a:t>
            </a:r>
            <a:endParaRPr/>
          </a:p>
          <a:p>
            <a:pPr indent="-182880" lvl="0" marL="228600" rtl="0" algn="l">
              <a:lnSpc>
                <a:spcPct val="90000"/>
              </a:lnSpc>
              <a:spcBef>
                <a:spcPts val="1400"/>
              </a:spcBef>
              <a:spcAft>
                <a:spcPts val="0"/>
              </a:spcAft>
              <a:buSzPts val="1760"/>
              <a:buChar char="•"/>
            </a:pPr>
            <a:r>
              <a:rPr lang="en-AU">
                <a:solidFill>
                  <a:schemeClr val="dk1"/>
                </a:solidFill>
              </a:rPr>
              <a:t>Market risk: Fluctuations in energy prices and demand</a:t>
            </a:r>
            <a:endParaRPr/>
          </a:p>
          <a:p>
            <a:pPr indent="-182880" lvl="0" marL="228600" rtl="0" algn="l">
              <a:lnSpc>
                <a:spcPct val="90000"/>
              </a:lnSpc>
              <a:spcBef>
                <a:spcPts val="1400"/>
              </a:spcBef>
              <a:spcAft>
                <a:spcPts val="0"/>
              </a:spcAft>
              <a:buSzPts val="1760"/>
              <a:buChar char="•"/>
            </a:pPr>
            <a:r>
              <a:rPr lang="en-AU">
                <a:solidFill>
                  <a:schemeClr val="dk1"/>
                </a:solidFill>
              </a:rPr>
              <a:t>Environmental risk: Wind turbines can have negative impacts on local wildlife and habitats, and there may be opposition to new projects from environmental groups or local communities</a:t>
            </a:r>
            <a:endParaRPr/>
          </a:p>
          <a:p>
            <a:pPr indent="-182880" lvl="0" marL="228600" rtl="0" algn="l">
              <a:lnSpc>
                <a:spcPct val="90000"/>
              </a:lnSpc>
              <a:spcBef>
                <a:spcPts val="1400"/>
              </a:spcBef>
              <a:spcAft>
                <a:spcPts val="0"/>
              </a:spcAft>
              <a:buSzPts val="1760"/>
              <a:buChar char="•"/>
            </a:pPr>
            <a:r>
              <a:rPr lang="en-AU">
                <a:solidFill>
                  <a:schemeClr val="dk1"/>
                </a:solidFill>
              </a:rPr>
              <a:t>Financing risk: the cost of financing could increase, making projects less profitable</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f39aacae38_5_2"/>
          <p:cNvSpPr txBox="1"/>
          <p:nvPr>
            <p:ph type="title"/>
          </p:nvPr>
        </p:nvSpPr>
        <p:spPr>
          <a:xfrm>
            <a:off x="1000000" y="1980800"/>
            <a:ext cx="4974000" cy="3125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AU" sz="6700"/>
              <a:t>Thank you </a:t>
            </a:r>
            <a:endParaRPr sz="6700"/>
          </a:p>
          <a:p>
            <a:pPr indent="0" lvl="0" marL="0" rtl="0" algn="ctr">
              <a:spcBef>
                <a:spcPts val="0"/>
              </a:spcBef>
              <a:spcAft>
                <a:spcPts val="0"/>
              </a:spcAft>
              <a:buNone/>
            </a:pPr>
            <a:r>
              <a:rPr lang="en-AU" sz="6700"/>
              <a:t>for your attention!</a:t>
            </a:r>
            <a:endParaRPr sz="6700"/>
          </a:p>
        </p:txBody>
      </p:sp>
      <p:pic>
        <p:nvPicPr>
          <p:cNvPr id="228" name="Google Shape;228;g1f39aacae38_5_2"/>
          <p:cNvPicPr preferRelativeResize="0"/>
          <p:nvPr/>
        </p:nvPicPr>
        <p:blipFill rotWithShape="1">
          <a:blip r:embed="rId3">
            <a:alphaModFix/>
          </a:blip>
          <a:srcRect b="0" l="39649" r="0" t="0"/>
          <a:stretch/>
        </p:blipFill>
        <p:spPr>
          <a:xfrm>
            <a:off x="6323900" y="241237"/>
            <a:ext cx="5639900" cy="6375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459509" y="415636"/>
            <a:ext cx="9164782" cy="8220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AU"/>
              <a:t>Recommendations:</a:t>
            </a:r>
            <a:endParaRPr/>
          </a:p>
        </p:txBody>
      </p:sp>
      <p:graphicFrame>
        <p:nvGraphicFramePr>
          <p:cNvPr id="104" name="Google Shape;104;p5"/>
          <p:cNvGraphicFramePr/>
          <p:nvPr/>
        </p:nvGraphicFramePr>
        <p:xfrm>
          <a:off x="459509" y="1517904"/>
          <a:ext cx="3000000" cy="3000000"/>
        </p:xfrm>
        <a:graphic>
          <a:graphicData uri="http://schemas.openxmlformats.org/drawingml/2006/table">
            <a:tbl>
              <a:tblPr>
                <a:noFill/>
                <a:tableStyleId>{EEEBF9B0-35B7-4C54-AFBA-EF208363F6BC}</a:tableStyleId>
              </a:tblPr>
              <a:tblGrid>
                <a:gridCol w="5710275"/>
                <a:gridCol w="5351650"/>
              </a:tblGrid>
              <a:tr h="1211125">
                <a:tc>
                  <a:txBody>
                    <a:bodyPr/>
                    <a:lstStyle/>
                    <a:p>
                      <a:pPr indent="0" lvl="0" marL="0" marR="0" rtl="0" algn="l">
                        <a:spcBef>
                          <a:spcPts val="0"/>
                        </a:spcBef>
                        <a:spcAft>
                          <a:spcPts val="0"/>
                        </a:spcAft>
                        <a:buNone/>
                      </a:pPr>
                      <a:r>
                        <a:rPr lang="en-AU" sz="2000" u="none" cap="none" strike="noStrike"/>
                        <a:t>Most efficient operator (produces </a:t>
                      </a:r>
                      <a:r>
                        <a:rPr lang="en-AU" sz="2000"/>
                        <a:t>highest</a:t>
                      </a:r>
                      <a:r>
                        <a:rPr lang="en-AU" sz="2000" u="none" cap="none" strike="noStrike"/>
                        <a:t> amount of energy with fewer turbines):</a:t>
                      </a:r>
                      <a:endParaRPr b="0" i="0" sz="20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l">
                        <a:spcBef>
                          <a:spcPts val="0"/>
                        </a:spcBef>
                        <a:spcAft>
                          <a:spcPts val="0"/>
                        </a:spcAft>
                        <a:buNone/>
                      </a:pPr>
                      <a:r>
                        <a:rPr lang="en-AU" sz="2000" u="none" cap="none" strike="noStrike"/>
                        <a:t>MidAmerican Energy Company </a:t>
                      </a:r>
                      <a:r>
                        <a:rPr lang="en-AU" sz="2000"/>
                        <a:t>($894 million 2022, net profit margin 92%)</a:t>
                      </a:r>
                      <a:endParaRPr b="0" i="0" sz="2000" u="none" cap="none" strike="noStrike">
                        <a:solidFill>
                          <a:srgbClr val="000000"/>
                        </a:solidFill>
                        <a:latin typeface="Calibri"/>
                        <a:ea typeface="Calibri"/>
                        <a:cs typeface="Calibri"/>
                        <a:sym typeface="Calibri"/>
                      </a:endParaRPr>
                    </a:p>
                  </a:txBody>
                  <a:tcPr marT="9525" marB="0" marR="9525" marL="9525" anchor="ctr"/>
                </a:tc>
              </a:tr>
              <a:tr h="1600650">
                <a:tc>
                  <a:txBody>
                    <a:bodyPr/>
                    <a:lstStyle/>
                    <a:p>
                      <a:pPr indent="0" lvl="0" marL="0" marR="0" rtl="0" algn="l">
                        <a:spcBef>
                          <a:spcPts val="0"/>
                        </a:spcBef>
                        <a:spcAft>
                          <a:spcPts val="0"/>
                        </a:spcAft>
                        <a:buNone/>
                      </a:pPr>
                      <a:r>
                        <a:rPr lang="en-AU" sz="2000" u="none" cap="none" strike="noStrike"/>
                        <a:t>Top </a:t>
                      </a:r>
                      <a:r>
                        <a:rPr lang="en-AU" sz="2000"/>
                        <a:t>w</a:t>
                      </a:r>
                      <a:r>
                        <a:rPr lang="en-AU" sz="2000" u="none" cap="none" strike="noStrike"/>
                        <a:t>ind </a:t>
                      </a:r>
                      <a:r>
                        <a:rPr lang="en-AU" sz="2000"/>
                        <a:t>o</a:t>
                      </a:r>
                      <a:r>
                        <a:rPr lang="en-AU" sz="2000" u="none" cap="none" strike="noStrike"/>
                        <a:t>perator by </a:t>
                      </a:r>
                      <a:r>
                        <a:rPr lang="en-AU" sz="2000"/>
                        <a:t>m</a:t>
                      </a:r>
                      <a:r>
                        <a:rPr lang="en-AU" sz="2000" u="none" cap="none" strike="noStrike"/>
                        <a:t>edian </a:t>
                      </a:r>
                      <a:r>
                        <a:rPr lang="en-AU" sz="2000"/>
                        <a:t>e</a:t>
                      </a:r>
                      <a:r>
                        <a:rPr lang="en-AU" sz="2000" u="none" cap="none" strike="noStrike"/>
                        <a:t>lectricity </a:t>
                      </a:r>
                      <a:r>
                        <a:rPr lang="en-AU" sz="2000"/>
                        <a:t>r</a:t>
                      </a:r>
                      <a:r>
                        <a:rPr lang="en-AU" sz="2000" u="none" cap="none" strike="noStrike"/>
                        <a:t>ates ($/MWh), </a:t>
                      </a:r>
                      <a:r>
                        <a:rPr lang="en-AU" sz="2000"/>
                        <a:t>w</a:t>
                      </a:r>
                      <a:r>
                        <a:rPr lang="en-AU" sz="2000" u="none" cap="none" strike="noStrike"/>
                        <a:t>ind </a:t>
                      </a:r>
                      <a:r>
                        <a:rPr lang="en-AU" sz="2000"/>
                        <a:t>s</a:t>
                      </a:r>
                      <a:r>
                        <a:rPr lang="en-AU" sz="2000" u="none" cap="none" strike="noStrike"/>
                        <a:t>peed (30km/h) and electricity generated:</a:t>
                      </a:r>
                      <a:endParaRPr b="0" i="0" sz="20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l">
                        <a:spcBef>
                          <a:spcPts val="0"/>
                        </a:spcBef>
                        <a:spcAft>
                          <a:spcPts val="0"/>
                        </a:spcAft>
                        <a:buNone/>
                      </a:pPr>
                      <a:r>
                        <a:rPr lang="en-AU" sz="2000" u="none" cap="none" strike="noStrike"/>
                        <a:t>Nextera (high electricity rates, net profit $</a:t>
                      </a:r>
                      <a:r>
                        <a:rPr lang="en-AU" sz="2000"/>
                        <a:t>4.15</a:t>
                      </a:r>
                      <a:r>
                        <a:rPr lang="en-AU" sz="2000" u="none" cap="none" strike="noStrike"/>
                        <a:t> billion in 202</a:t>
                      </a:r>
                      <a:r>
                        <a:rPr lang="en-AU" sz="2000"/>
                        <a:t>2</a:t>
                      </a:r>
                      <a:r>
                        <a:rPr lang="en-AU" sz="2000" u="none" cap="none" strike="noStrike"/>
                        <a:t>), </a:t>
                      </a:r>
                      <a:r>
                        <a:rPr lang="en-AU" sz="2000"/>
                        <a:t>MidAmerican Energy Company (predominantly located in Iowa with strong wind speeds)</a:t>
                      </a:r>
                      <a:endParaRPr b="0" i="0" sz="2000" u="none" cap="none" strike="noStrike">
                        <a:solidFill>
                          <a:srgbClr val="000000"/>
                        </a:solidFill>
                        <a:latin typeface="Calibri"/>
                        <a:ea typeface="Calibri"/>
                        <a:cs typeface="Calibri"/>
                        <a:sym typeface="Calibri"/>
                      </a:endParaRPr>
                    </a:p>
                  </a:txBody>
                  <a:tcPr marT="9525" marB="0" marR="9525" marL="9525" anchor="ctr"/>
                </a:tc>
              </a:tr>
              <a:tr h="1000775">
                <a:tc>
                  <a:txBody>
                    <a:bodyPr/>
                    <a:lstStyle/>
                    <a:p>
                      <a:pPr indent="0" lvl="0" marL="0" marR="0" rtl="0" algn="l">
                        <a:spcBef>
                          <a:spcPts val="0"/>
                        </a:spcBef>
                        <a:spcAft>
                          <a:spcPts val="0"/>
                        </a:spcAft>
                        <a:buNone/>
                      </a:pPr>
                      <a:r>
                        <a:rPr lang="en-AU" sz="2000"/>
                        <a:t>Most number of wind power projects in US:</a:t>
                      </a:r>
                      <a:endParaRPr b="0" i="0" sz="20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l">
                        <a:spcBef>
                          <a:spcPts val="0"/>
                        </a:spcBef>
                        <a:spcAft>
                          <a:spcPts val="0"/>
                        </a:spcAft>
                        <a:buNone/>
                      </a:pPr>
                      <a:r>
                        <a:rPr lang="en-AU" sz="2000"/>
                        <a:t>General Electric (364), Vestas (197) </a:t>
                      </a:r>
                      <a:endParaRPr b="0" i="0" sz="2000" u="none" cap="none" strike="noStrike">
                        <a:solidFill>
                          <a:srgbClr val="000000"/>
                        </a:solidFill>
                        <a:latin typeface="Calibri"/>
                        <a:ea typeface="Calibri"/>
                        <a:cs typeface="Calibri"/>
                        <a:sym typeface="Calibri"/>
                      </a:endParaRPr>
                    </a:p>
                  </a:txBody>
                  <a:tcPr marT="9525" marB="0" marR="9525" marL="9525" anchor="ctr"/>
                </a:tc>
              </a:tr>
              <a:tr h="1141100">
                <a:tc>
                  <a:txBody>
                    <a:bodyPr/>
                    <a:lstStyle/>
                    <a:p>
                      <a:pPr indent="0" lvl="0" marL="0" rtl="0" algn="l">
                        <a:spcBef>
                          <a:spcPts val="0"/>
                        </a:spcBef>
                        <a:spcAft>
                          <a:spcPts val="0"/>
                        </a:spcAft>
                        <a:buNone/>
                      </a:pPr>
                      <a:r>
                        <a:rPr lang="en-AU" sz="2000"/>
                        <a:t>Minimum maintenance for manufacturer based on % of refits to turbines ratio: </a:t>
                      </a:r>
                      <a:endParaRPr sz="2000"/>
                    </a:p>
                    <a:p>
                      <a:pPr indent="0" lvl="0" marL="0" rtl="0" algn="l">
                        <a:spcBef>
                          <a:spcPts val="0"/>
                        </a:spcBef>
                        <a:spcAft>
                          <a:spcPts val="0"/>
                        </a:spcAft>
                        <a:buNone/>
                      </a:pPr>
                      <a:r>
                        <a:t/>
                      </a:r>
                      <a:endParaRPr sz="2000"/>
                    </a:p>
                  </a:txBody>
                  <a:tcPr marT="9525" marB="0" marR="9525" marL="9525" anchor="ctr"/>
                </a:tc>
                <a:tc>
                  <a:txBody>
                    <a:bodyPr/>
                    <a:lstStyle/>
                    <a:p>
                      <a:pPr indent="0" lvl="0" marL="0" rtl="0" algn="l">
                        <a:spcBef>
                          <a:spcPts val="0"/>
                        </a:spcBef>
                        <a:spcAft>
                          <a:spcPts val="0"/>
                        </a:spcAft>
                        <a:buClr>
                          <a:schemeClr val="dk1"/>
                        </a:buClr>
                        <a:buFont typeface="Arial"/>
                        <a:buNone/>
                      </a:pPr>
                      <a:r>
                        <a:rPr lang="en-AU" sz="2000"/>
                        <a:t>Vestas</a:t>
                      </a:r>
                      <a:endParaRPr b="0" i="0" sz="2000" u="none" cap="none" strike="noStrike">
                        <a:solidFill>
                          <a:srgbClr val="000000"/>
                        </a:solidFill>
                        <a:latin typeface="Calibri"/>
                        <a:ea typeface="Calibri"/>
                        <a:cs typeface="Calibri"/>
                        <a:sym typeface="Calibri"/>
                      </a:endParaRPr>
                    </a:p>
                  </a:txBody>
                  <a:tcPr marT="9525" marB="0" marR="9525" marL="95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AU"/>
              <a:t>Assumptions</a:t>
            </a:r>
            <a:endParaRPr/>
          </a:p>
        </p:txBody>
      </p:sp>
      <p:sp>
        <p:nvSpPr>
          <p:cNvPr id="110" name="Google Shape;110;p2"/>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lnSpcReduction="20000"/>
          </a:bodyPr>
          <a:lstStyle/>
          <a:p>
            <a:pPr indent="-182880" lvl="0" marL="228600" rtl="0" algn="l">
              <a:lnSpc>
                <a:spcPct val="90000"/>
              </a:lnSpc>
              <a:spcBef>
                <a:spcPts val="0"/>
              </a:spcBef>
              <a:spcAft>
                <a:spcPts val="0"/>
              </a:spcAft>
              <a:buSzPts val="1760"/>
              <a:buChar char="•"/>
            </a:pPr>
            <a:r>
              <a:rPr lang="en-AU">
                <a:solidFill>
                  <a:schemeClr val="dk1"/>
                </a:solidFill>
              </a:rPr>
              <a:t>Null values for columns: units online, units under construction, capacity online and capacity under construction were imputed with o as adding these columns together equalled to the totals column, therefore the blank cells had to be 0</a:t>
            </a:r>
            <a:endParaRPr/>
          </a:p>
          <a:p>
            <a:pPr indent="-182880" lvl="0" marL="228600" rtl="0" algn="l">
              <a:lnSpc>
                <a:spcPct val="90000"/>
              </a:lnSpc>
              <a:spcBef>
                <a:spcPts val="1400"/>
              </a:spcBef>
              <a:spcAft>
                <a:spcPts val="0"/>
              </a:spcAft>
              <a:buSzPts val="1760"/>
              <a:buChar char="•"/>
            </a:pPr>
            <a:r>
              <a:rPr lang="en-AU">
                <a:solidFill>
                  <a:schemeClr val="dk1"/>
                </a:solidFill>
              </a:rPr>
              <a:t>Operators that fell under the same umbrella company that were different entities were changed to the name of the parent umbrella company to show the true figures for the umbrella company</a:t>
            </a:r>
            <a:endParaRPr>
              <a:solidFill>
                <a:schemeClr val="dk1"/>
              </a:solidFill>
            </a:endParaRPr>
          </a:p>
          <a:p>
            <a:pPr indent="-203200" lvl="0" marL="228600" rtl="0" algn="l">
              <a:spcBef>
                <a:spcPts val="1400"/>
              </a:spcBef>
              <a:spcAft>
                <a:spcPts val="0"/>
              </a:spcAft>
              <a:buSzPts val="1760"/>
              <a:buChar char="•"/>
            </a:pPr>
            <a:r>
              <a:rPr lang="en-AU">
                <a:solidFill>
                  <a:schemeClr val="dk1"/>
                </a:solidFill>
              </a:rPr>
              <a:t>We felt capacity was more important than the number of turbines owned and therefore decided not to include a figure showing the total number of turbines owned by operators, as the top 3 operators were the same for the highest number of turbines, and the largest capacity.</a:t>
            </a:r>
            <a:endParaRPr>
              <a:solidFill>
                <a:schemeClr val="dk1"/>
              </a:solidFill>
            </a:endParaRPr>
          </a:p>
          <a:p>
            <a:pPr indent="-182880" lvl="0" marL="228600" rtl="0" algn="l">
              <a:spcBef>
                <a:spcPts val="1400"/>
              </a:spcBef>
              <a:spcAft>
                <a:spcPts val="0"/>
              </a:spcAft>
              <a:buSzPts val="1760"/>
              <a:buChar char="•"/>
            </a:pPr>
            <a:r>
              <a:rPr lang="en-AU">
                <a:solidFill>
                  <a:schemeClr val="dk1"/>
                </a:solidFill>
              </a:rPr>
              <a:t>We looked at the wind turbine industry from its beginning in 1981, however we also focused on the last 10 years as wind technology has progressed significantly during this time and we therefore felt this time period should be looked at separately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5" name="Shape 115"/>
        <p:cNvGrpSpPr/>
        <p:nvPr/>
      </p:nvGrpSpPr>
      <p:grpSpPr>
        <a:xfrm>
          <a:off x="0" y="0"/>
          <a:ext cx="0" cy="0"/>
          <a:chOff x="0" y="0"/>
          <a:chExt cx="0" cy="0"/>
        </a:xfrm>
      </p:grpSpPr>
      <p:sp>
        <p:nvSpPr>
          <p:cNvPr id="116" name="Google Shape;116;p4"/>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txBox="1"/>
          <p:nvPr/>
        </p:nvSpPr>
        <p:spPr>
          <a:xfrm>
            <a:off x="8960690" y="892447"/>
            <a:ext cx="2758800" cy="5541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0" i="0" lang="en-AU" sz="1600" u="none" cap="none" strike="noStrike">
                <a:solidFill>
                  <a:schemeClr val="dk1"/>
                </a:solidFill>
                <a:latin typeface="Arial"/>
                <a:ea typeface="Arial"/>
                <a:cs typeface="Arial"/>
                <a:sym typeface="Arial"/>
              </a:rPr>
              <a:t>The US wind industry saw a 12% increase from 2019-2020 and an 8% increase from 2020-2021 </a:t>
            </a:r>
            <a:endParaRPr/>
          </a:p>
          <a:p>
            <a:pPr indent="-285750" lvl="0" marL="285750" marR="0" rtl="0" algn="l">
              <a:spcBef>
                <a:spcPts val="0"/>
              </a:spcBef>
              <a:spcAft>
                <a:spcPts val="0"/>
              </a:spcAft>
              <a:buClr>
                <a:srgbClr val="222222"/>
              </a:buClr>
              <a:buSzPts val="1600"/>
              <a:buFont typeface="Arial"/>
              <a:buChar char="•"/>
            </a:pPr>
            <a:r>
              <a:rPr lang="en-AU" sz="1600">
                <a:solidFill>
                  <a:srgbClr val="222222"/>
                </a:solidFill>
                <a:latin typeface="Trebuchet MS"/>
                <a:ea typeface="Trebuchet MS"/>
                <a:cs typeface="Trebuchet MS"/>
                <a:sym typeface="Trebuchet MS"/>
              </a:rPr>
              <a:t>T</a:t>
            </a:r>
            <a:r>
              <a:rPr b="0" i="0" lang="en-AU" sz="1600" u="none" cap="none" strike="noStrike">
                <a:solidFill>
                  <a:srgbClr val="222222"/>
                </a:solidFill>
                <a:latin typeface="Trebuchet MS"/>
                <a:ea typeface="Trebuchet MS"/>
                <a:cs typeface="Trebuchet MS"/>
                <a:sym typeface="Trebuchet MS"/>
              </a:rPr>
              <a:t>he US wind power market has seen significant growth in recent years. In 2020, the country installed over 16 GW of new wind capacity, which was a record high.</a:t>
            </a:r>
            <a:endParaRPr/>
          </a:p>
          <a:p>
            <a:pPr indent="-285750" lvl="0" marL="285750" marR="0" rtl="0" algn="l">
              <a:spcBef>
                <a:spcPts val="0"/>
              </a:spcBef>
              <a:spcAft>
                <a:spcPts val="0"/>
              </a:spcAft>
              <a:buClr>
                <a:srgbClr val="222222"/>
              </a:buClr>
              <a:buSzPts val="1600"/>
              <a:buFont typeface="Arial"/>
              <a:buChar char="•"/>
            </a:pPr>
            <a:r>
              <a:rPr b="0" i="0" lang="en-AU" sz="1600" u="none" cap="none" strike="noStrike">
                <a:solidFill>
                  <a:srgbClr val="222222"/>
                </a:solidFill>
                <a:latin typeface="Trebuchet MS"/>
                <a:ea typeface="Trebuchet MS"/>
                <a:cs typeface="Trebuchet MS"/>
                <a:sym typeface="Trebuchet MS"/>
              </a:rPr>
              <a:t>According to the American Wind Energy Association, in 2020, the US had a total installed wind capacity of over 118 GW, which generated more than 7% of the country's electricity</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8" name="Google Shape;118;p4"/>
          <p:cNvPicPr preferRelativeResize="0"/>
          <p:nvPr/>
        </p:nvPicPr>
        <p:blipFill>
          <a:blip r:embed="rId3">
            <a:alphaModFix/>
          </a:blip>
          <a:stretch>
            <a:fillRect/>
          </a:stretch>
        </p:blipFill>
        <p:spPr>
          <a:xfrm>
            <a:off x="231150" y="243850"/>
            <a:ext cx="8787599" cy="6377925"/>
          </a:xfrm>
          <a:prstGeom prst="rect">
            <a:avLst/>
          </a:prstGeom>
          <a:noFill/>
          <a:ln>
            <a:noFill/>
          </a:ln>
        </p:spPr>
      </p:pic>
      <p:sp>
        <p:nvSpPr>
          <p:cNvPr id="119" name="Google Shape;119;p4"/>
          <p:cNvSpPr/>
          <p:nvPr/>
        </p:nvSpPr>
        <p:spPr>
          <a:xfrm>
            <a:off x="4645075" y="1638825"/>
            <a:ext cx="1711800" cy="5166900"/>
          </a:xfrm>
          <a:prstGeom prst="ellipse">
            <a:avLst/>
          </a:prstGeom>
          <a:noFill/>
          <a:ln cap="flat" cmpd="sng" w="19050">
            <a:solidFill>
              <a:srgbClr val="E157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3" name="Shape 123"/>
        <p:cNvGrpSpPr/>
        <p:nvPr/>
      </p:nvGrpSpPr>
      <p:grpSpPr>
        <a:xfrm>
          <a:off x="0" y="0"/>
          <a:ext cx="0" cy="0"/>
          <a:chOff x="0" y="0"/>
          <a:chExt cx="0" cy="0"/>
        </a:xfrm>
      </p:grpSpPr>
      <p:sp>
        <p:nvSpPr>
          <p:cNvPr id="124" name="Google Shape;124;p8"/>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8"/>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
        <p:nvSpPr>
          <p:cNvPr id="127" name="Google Shape;127;p8"/>
          <p:cNvSpPr/>
          <p:nvPr/>
        </p:nvSpPr>
        <p:spPr>
          <a:xfrm>
            <a:off x="231140" y="243840"/>
            <a:ext cx="11722100" cy="6377939"/>
          </a:xfrm>
          <a:prstGeom prst="rect">
            <a:avLst/>
          </a:prstGeom>
          <a:solidFill>
            <a:schemeClr val="l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7552944" y="246887"/>
            <a:ext cx="4397755" cy="6377939"/>
          </a:xfrm>
          <a:prstGeom prst="rect">
            <a:avLst/>
          </a:prstGeom>
          <a:solidFill>
            <a:srgbClr val="A6B727"/>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 name="Google Shape;129;p8"/>
          <p:cNvCxnSpPr/>
          <p:nvPr/>
        </p:nvCxnSpPr>
        <p:spPr>
          <a:xfrm>
            <a:off x="8370284" y="4405863"/>
            <a:ext cx="2763075" cy="0"/>
          </a:xfrm>
          <a:prstGeom prst="straightConnector1">
            <a:avLst/>
          </a:prstGeom>
          <a:noFill/>
          <a:ln cap="flat" cmpd="sng" w="10000">
            <a:solidFill>
              <a:srgbClr val="FFFFFF"/>
            </a:solidFill>
            <a:prstDash val="solid"/>
            <a:round/>
            <a:headEnd len="sm" w="sm" type="none"/>
            <a:tailEnd len="sm" w="sm" type="none"/>
          </a:ln>
        </p:spPr>
      </p:cxnSp>
      <p:sp>
        <p:nvSpPr>
          <p:cNvPr id="130" name="Google Shape;130;p8"/>
          <p:cNvSpPr/>
          <p:nvPr/>
        </p:nvSpPr>
        <p:spPr>
          <a:xfrm>
            <a:off x="228600" y="246888"/>
            <a:ext cx="11724640" cy="6377939"/>
          </a:xfrm>
          <a:prstGeom prst="rect">
            <a:avLst/>
          </a:prstGeom>
          <a:noFill/>
          <a:ln cap="flat" cmpd="sng" w="1270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31" name="Google Shape;131;p8"/>
          <p:cNvSpPr txBox="1"/>
          <p:nvPr/>
        </p:nvSpPr>
        <p:spPr>
          <a:xfrm>
            <a:off x="8195138" y="857675"/>
            <a:ext cx="3113366" cy="3622844"/>
          </a:xfrm>
          <a:prstGeom prst="rect">
            <a:avLst/>
          </a:prstGeom>
          <a:noFill/>
          <a:ln>
            <a:noFill/>
          </a:ln>
        </p:spPr>
        <p:txBody>
          <a:bodyPr anchorCtr="0" anchor="b" bIns="45700" lIns="91425" spcFirstLastPara="1" rIns="91425" wrap="square" tIns="45700">
            <a:normAutofit/>
          </a:bodyPr>
          <a:lstStyle/>
          <a:p>
            <a:pPr indent="0" lvl="0" marL="0" marR="0" rtl="0" algn="ctr">
              <a:lnSpc>
                <a:spcPct val="85000"/>
              </a:lnSpc>
              <a:spcBef>
                <a:spcPts val="0"/>
              </a:spcBef>
              <a:spcAft>
                <a:spcPts val="0"/>
              </a:spcAft>
              <a:buNone/>
            </a:pPr>
            <a:r>
              <a:rPr b="1" i="0" lang="en-AU" sz="3400" cap="none">
                <a:solidFill>
                  <a:srgbClr val="FFFFFF"/>
                </a:solidFill>
                <a:latin typeface="Corbel"/>
                <a:ea typeface="Corbel"/>
                <a:cs typeface="Corbel"/>
                <a:sym typeface="Corbel"/>
              </a:rPr>
              <a:t>WHICH OTHER TYPES OF POWER THE WIND OWNERS ALREADY OWN</a:t>
            </a:r>
            <a:endParaRPr b="1" sz="3400" cap="none">
              <a:solidFill>
                <a:srgbClr val="FFFFFF"/>
              </a:solidFill>
              <a:latin typeface="Corbel"/>
              <a:ea typeface="Corbel"/>
              <a:cs typeface="Corbel"/>
              <a:sym typeface="Corbel"/>
            </a:endParaRPr>
          </a:p>
        </p:txBody>
      </p:sp>
      <p:graphicFrame>
        <p:nvGraphicFramePr>
          <p:cNvPr id="132" name="Google Shape;132;p8"/>
          <p:cNvGraphicFramePr/>
          <p:nvPr/>
        </p:nvGraphicFramePr>
        <p:xfrm>
          <a:off x="526211" y="715991"/>
          <a:ext cx="3000000" cy="3000000"/>
        </p:xfrm>
        <a:graphic>
          <a:graphicData uri="http://schemas.openxmlformats.org/drawingml/2006/table">
            <a:tbl>
              <a:tblPr>
                <a:noFill/>
                <a:tableStyleId>{EEEBF9B0-35B7-4C54-AFBA-EF208363F6BC}</a:tableStyleId>
              </a:tblPr>
              <a:tblGrid>
                <a:gridCol w="2552225"/>
                <a:gridCol w="4124625"/>
              </a:tblGrid>
              <a:tr h="646850">
                <a:tc>
                  <a:txBody>
                    <a:bodyPr/>
                    <a:lstStyle/>
                    <a:p>
                      <a:pPr indent="0" lvl="0" marL="0" marR="0" rtl="0" algn="l">
                        <a:spcBef>
                          <a:spcPts val="0"/>
                        </a:spcBef>
                        <a:spcAft>
                          <a:spcPts val="0"/>
                        </a:spcAft>
                        <a:buNone/>
                      </a:pPr>
                      <a:r>
                        <a:rPr lang="en-AU" sz="1500" u="none" cap="none" strike="noStrike"/>
                        <a:t>NextEra Energy Resources, LLC</a:t>
                      </a:r>
                      <a:endParaRPr b="0" i="0" sz="1500" u="none" cap="none" strike="noStrike">
                        <a:solidFill>
                          <a:srgbClr val="000000"/>
                        </a:solidFill>
                        <a:latin typeface="Calibri"/>
                        <a:ea typeface="Calibri"/>
                        <a:cs typeface="Calibri"/>
                        <a:sym typeface="Calibri"/>
                      </a:endParaRPr>
                    </a:p>
                  </a:txBody>
                  <a:tcPr marT="13375" marB="0" marR="13375" marL="13375" anchor="ctr"/>
                </a:tc>
                <a:tc>
                  <a:txBody>
                    <a:bodyPr/>
                    <a:lstStyle/>
                    <a:p>
                      <a:pPr indent="0" lvl="0" marL="0" marR="0" rtl="0" algn="l">
                        <a:spcBef>
                          <a:spcPts val="0"/>
                        </a:spcBef>
                        <a:spcAft>
                          <a:spcPts val="0"/>
                        </a:spcAft>
                        <a:buNone/>
                      </a:pPr>
                      <a:r>
                        <a:rPr lang="en-AU" sz="1500" u="none" cap="none" strike="noStrike"/>
                        <a:t>solar, natural gas, nuclear power assets, battery storage</a:t>
                      </a:r>
                      <a:endParaRPr b="0" i="0" sz="1500" u="none" cap="none" strike="noStrike">
                        <a:solidFill>
                          <a:srgbClr val="000000"/>
                        </a:solidFill>
                        <a:latin typeface="Calibri"/>
                        <a:ea typeface="Calibri"/>
                        <a:cs typeface="Calibri"/>
                        <a:sym typeface="Calibri"/>
                      </a:endParaRPr>
                    </a:p>
                  </a:txBody>
                  <a:tcPr marT="13375" marB="0" marR="13375" marL="13375" anchor="ctr"/>
                </a:tc>
              </a:tr>
              <a:tr h="646850">
                <a:tc>
                  <a:txBody>
                    <a:bodyPr/>
                    <a:lstStyle/>
                    <a:p>
                      <a:pPr indent="0" lvl="0" marL="0" marR="0" rtl="0" algn="l">
                        <a:spcBef>
                          <a:spcPts val="0"/>
                        </a:spcBef>
                        <a:spcAft>
                          <a:spcPts val="0"/>
                        </a:spcAft>
                        <a:buNone/>
                      </a:pPr>
                      <a:r>
                        <a:rPr lang="en-AU" sz="1500" u="none" cap="none" strike="noStrike"/>
                        <a:t>AVANGRID</a:t>
                      </a:r>
                      <a:endParaRPr b="0" i="0" sz="1500" u="none" cap="none" strike="noStrike">
                        <a:solidFill>
                          <a:srgbClr val="000000"/>
                        </a:solidFill>
                        <a:latin typeface="Calibri"/>
                        <a:ea typeface="Calibri"/>
                        <a:cs typeface="Calibri"/>
                        <a:sym typeface="Calibri"/>
                      </a:endParaRPr>
                    </a:p>
                  </a:txBody>
                  <a:tcPr marT="13375" marB="0" marR="13375" marL="13375" anchor="ctr"/>
                </a:tc>
                <a:tc>
                  <a:txBody>
                    <a:bodyPr/>
                    <a:lstStyle/>
                    <a:p>
                      <a:pPr indent="0" lvl="0" marL="0" marR="0" rtl="0" algn="l">
                        <a:spcBef>
                          <a:spcPts val="0"/>
                        </a:spcBef>
                        <a:spcAft>
                          <a:spcPts val="0"/>
                        </a:spcAft>
                        <a:buNone/>
                      </a:pPr>
                      <a:r>
                        <a:rPr lang="en-AU" sz="1500" u="none" cap="none" strike="noStrike"/>
                        <a:t>natural gas, solar, wind, battery storage facilities</a:t>
                      </a:r>
                      <a:endParaRPr b="0" i="0" sz="1500" u="none" cap="none" strike="noStrike">
                        <a:solidFill>
                          <a:srgbClr val="000000"/>
                        </a:solidFill>
                        <a:latin typeface="Calibri"/>
                        <a:ea typeface="Calibri"/>
                        <a:cs typeface="Calibri"/>
                        <a:sym typeface="Calibri"/>
                      </a:endParaRPr>
                    </a:p>
                  </a:txBody>
                  <a:tcPr marT="13375" marB="0" marR="13375" marL="13375" anchor="ctr"/>
                </a:tc>
              </a:tr>
              <a:tr h="646850">
                <a:tc>
                  <a:txBody>
                    <a:bodyPr/>
                    <a:lstStyle/>
                    <a:p>
                      <a:pPr indent="0" lvl="0" marL="0" marR="0" rtl="0" algn="l">
                        <a:spcBef>
                          <a:spcPts val="0"/>
                        </a:spcBef>
                        <a:spcAft>
                          <a:spcPts val="0"/>
                        </a:spcAft>
                        <a:buNone/>
                      </a:pPr>
                      <a:r>
                        <a:rPr lang="en-AU" sz="1500" u="none" cap="none" strike="noStrike"/>
                        <a:t>MidAmerican Energy Company</a:t>
                      </a:r>
                      <a:endParaRPr b="0" i="0" sz="1500" u="none" cap="none" strike="noStrike">
                        <a:solidFill>
                          <a:srgbClr val="000000"/>
                        </a:solidFill>
                        <a:latin typeface="Calibri"/>
                        <a:ea typeface="Calibri"/>
                        <a:cs typeface="Calibri"/>
                        <a:sym typeface="Calibri"/>
                      </a:endParaRPr>
                    </a:p>
                  </a:txBody>
                  <a:tcPr marT="13375" marB="0" marR="13375" marL="13375" anchor="ctr"/>
                </a:tc>
                <a:tc>
                  <a:txBody>
                    <a:bodyPr/>
                    <a:lstStyle/>
                    <a:p>
                      <a:pPr indent="0" lvl="0" marL="0" marR="0" rtl="0" algn="l">
                        <a:spcBef>
                          <a:spcPts val="0"/>
                        </a:spcBef>
                        <a:spcAft>
                          <a:spcPts val="0"/>
                        </a:spcAft>
                        <a:buNone/>
                      </a:pPr>
                      <a:r>
                        <a:rPr lang="en-AU" sz="1500" u="none" cap="none" strike="noStrike"/>
                        <a:t>Wind, natural gas, coal, solar</a:t>
                      </a:r>
                      <a:endParaRPr b="0" i="0" sz="1500" u="none" cap="none" strike="noStrike">
                        <a:solidFill>
                          <a:srgbClr val="000000"/>
                        </a:solidFill>
                        <a:latin typeface="Calibri"/>
                        <a:ea typeface="Calibri"/>
                        <a:cs typeface="Calibri"/>
                        <a:sym typeface="Calibri"/>
                      </a:endParaRPr>
                    </a:p>
                  </a:txBody>
                  <a:tcPr marT="13375" marB="0" marR="13375" marL="13375" anchor="ctr"/>
                </a:tc>
              </a:tr>
              <a:tr h="646850">
                <a:tc>
                  <a:txBody>
                    <a:bodyPr/>
                    <a:lstStyle/>
                    <a:p>
                      <a:pPr indent="0" lvl="0" marL="0" marR="0" rtl="0" algn="l">
                        <a:spcBef>
                          <a:spcPts val="0"/>
                        </a:spcBef>
                        <a:spcAft>
                          <a:spcPts val="0"/>
                        </a:spcAft>
                        <a:buNone/>
                      </a:pPr>
                      <a:r>
                        <a:rPr lang="en-AU" sz="1500" u="none" cap="none" strike="noStrike"/>
                        <a:t>RWE Renewables Americas, LLC</a:t>
                      </a:r>
                      <a:endParaRPr b="0" i="0" sz="1500" u="none" cap="none" strike="noStrike">
                        <a:solidFill>
                          <a:srgbClr val="000000"/>
                        </a:solidFill>
                        <a:latin typeface="Calibri"/>
                        <a:ea typeface="Calibri"/>
                        <a:cs typeface="Calibri"/>
                        <a:sym typeface="Calibri"/>
                      </a:endParaRPr>
                    </a:p>
                  </a:txBody>
                  <a:tcPr marT="13375" marB="0" marR="13375" marL="13375" anchor="ctr"/>
                </a:tc>
                <a:tc>
                  <a:txBody>
                    <a:bodyPr/>
                    <a:lstStyle/>
                    <a:p>
                      <a:pPr indent="0" lvl="0" marL="0" marR="0" rtl="0" algn="l">
                        <a:spcBef>
                          <a:spcPts val="0"/>
                        </a:spcBef>
                        <a:spcAft>
                          <a:spcPts val="0"/>
                        </a:spcAft>
                        <a:buNone/>
                      </a:pPr>
                      <a:r>
                        <a:rPr lang="en-AU" sz="1500" u="none" cap="none" strike="noStrike"/>
                        <a:t>wind, solar, battery storage, hydroelectric</a:t>
                      </a:r>
                      <a:endParaRPr b="0" i="0" sz="1500" u="none" cap="none" strike="noStrike">
                        <a:solidFill>
                          <a:srgbClr val="000000"/>
                        </a:solidFill>
                        <a:latin typeface="Calibri"/>
                        <a:ea typeface="Calibri"/>
                        <a:cs typeface="Calibri"/>
                        <a:sym typeface="Calibri"/>
                      </a:endParaRPr>
                    </a:p>
                  </a:txBody>
                  <a:tcPr marT="13375" marB="0" marR="13375" marL="13375" anchor="ctr"/>
                </a:tc>
              </a:tr>
              <a:tr h="646850">
                <a:tc>
                  <a:txBody>
                    <a:bodyPr/>
                    <a:lstStyle/>
                    <a:p>
                      <a:pPr indent="0" lvl="0" marL="0" marR="0" rtl="0" algn="l">
                        <a:spcBef>
                          <a:spcPts val="0"/>
                        </a:spcBef>
                        <a:spcAft>
                          <a:spcPts val="0"/>
                        </a:spcAft>
                        <a:buNone/>
                      </a:pPr>
                      <a:r>
                        <a:rPr lang="en-AU" sz="1500" u="none" cap="none" strike="noStrike"/>
                        <a:t>Enel Green Power North America Inc.</a:t>
                      </a:r>
                      <a:endParaRPr b="0" i="0" sz="1500" u="none" cap="none" strike="noStrike">
                        <a:solidFill>
                          <a:srgbClr val="000000"/>
                        </a:solidFill>
                        <a:latin typeface="Calibri"/>
                        <a:ea typeface="Calibri"/>
                        <a:cs typeface="Calibri"/>
                        <a:sym typeface="Calibri"/>
                      </a:endParaRPr>
                    </a:p>
                  </a:txBody>
                  <a:tcPr marT="13375" marB="0" marR="13375" marL="13375" anchor="ctr"/>
                </a:tc>
                <a:tc>
                  <a:txBody>
                    <a:bodyPr/>
                    <a:lstStyle/>
                    <a:p>
                      <a:pPr indent="0" lvl="0" marL="0" marR="0" rtl="0" algn="l">
                        <a:spcBef>
                          <a:spcPts val="0"/>
                        </a:spcBef>
                        <a:spcAft>
                          <a:spcPts val="0"/>
                        </a:spcAft>
                        <a:buNone/>
                      </a:pPr>
                      <a:r>
                        <a:rPr lang="en-AU" sz="1500" u="none" cap="none" strike="noStrike"/>
                        <a:t>wind, solar, geothermal, hydroelectric, energy storage</a:t>
                      </a:r>
                      <a:endParaRPr b="0" i="0" sz="1500" u="none" cap="none" strike="noStrike">
                        <a:solidFill>
                          <a:srgbClr val="000000"/>
                        </a:solidFill>
                        <a:latin typeface="Calibri"/>
                        <a:ea typeface="Calibri"/>
                        <a:cs typeface="Calibri"/>
                        <a:sym typeface="Calibri"/>
                      </a:endParaRPr>
                    </a:p>
                  </a:txBody>
                  <a:tcPr marT="13375" marB="0" marR="13375" marL="13375" anchor="ctr"/>
                </a:tc>
              </a:tr>
              <a:tr h="362525">
                <a:tc>
                  <a:txBody>
                    <a:bodyPr/>
                    <a:lstStyle/>
                    <a:p>
                      <a:pPr indent="0" lvl="0" marL="0" marR="0" rtl="0" algn="l">
                        <a:spcBef>
                          <a:spcPts val="0"/>
                        </a:spcBef>
                        <a:spcAft>
                          <a:spcPts val="0"/>
                        </a:spcAft>
                        <a:buNone/>
                      </a:pPr>
                      <a:r>
                        <a:rPr lang="en-AU" sz="1500" u="none" cap="none" strike="noStrike"/>
                        <a:t>Invenergy</a:t>
                      </a:r>
                      <a:endParaRPr b="0" i="0" sz="1500" u="none" cap="none" strike="noStrike">
                        <a:solidFill>
                          <a:srgbClr val="000000"/>
                        </a:solidFill>
                        <a:latin typeface="Calibri"/>
                        <a:ea typeface="Calibri"/>
                        <a:cs typeface="Calibri"/>
                        <a:sym typeface="Calibri"/>
                      </a:endParaRPr>
                    </a:p>
                  </a:txBody>
                  <a:tcPr marT="13375" marB="0" marR="13375" marL="13375" anchor="ctr"/>
                </a:tc>
                <a:tc>
                  <a:txBody>
                    <a:bodyPr/>
                    <a:lstStyle/>
                    <a:p>
                      <a:pPr indent="0" lvl="0" marL="0" marR="0" rtl="0" algn="l">
                        <a:spcBef>
                          <a:spcPts val="0"/>
                        </a:spcBef>
                        <a:spcAft>
                          <a:spcPts val="0"/>
                        </a:spcAft>
                        <a:buNone/>
                      </a:pPr>
                      <a:r>
                        <a:rPr lang="en-AU" sz="1500" u="none" cap="none" strike="noStrike"/>
                        <a:t>wind, solar, energy storage, natural gas, </a:t>
                      </a:r>
                      <a:endParaRPr b="0" i="0" sz="1500" u="none" cap="none" strike="noStrike">
                        <a:solidFill>
                          <a:srgbClr val="000000"/>
                        </a:solidFill>
                        <a:latin typeface="Calibri"/>
                        <a:ea typeface="Calibri"/>
                        <a:cs typeface="Calibri"/>
                        <a:sym typeface="Calibri"/>
                      </a:endParaRPr>
                    </a:p>
                  </a:txBody>
                  <a:tcPr marT="13375" marB="0" marR="13375" marL="13375" anchor="ctr"/>
                </a:tc>
              </a:tr>
              <a:tr h="362525">
                <a:tc>
                  <a:txBody>
                    <a:bodyPr/>
                    <a:lstStyle/>
                    <a:p>
                      <a:pPr indent="0" lvl="0" marL="0" marR="0" rtl="0" algn="l">
                        <a:spcBef>
                          <a:spcPts val="0"/>
                        </a:spcBef>
                        <a:spcAft>
                          <a:spcPts val="0"/>
                        </a:spcAft>
                        <a:buNone/>
                      </a:pPr>
                      <a:r>
                        <a:rPr lang="en-AU" sz="1500" u="none" cap="none" strike="noStrike"/>
                        <a:t>EDP Renewables</a:t>
                      </a:r>
                      <a:endParaRPr b="0" i="0" sz="1500" u="none" cap="none" strike="noStrike">
                        <a:solidFill>
                          <a:srgbClr val="000000"/>
                        </a:solidFill>
                        <a:latin typeface="Calibri"/>
                        <a:ea typeface="Calibri"/>
                        <a:cs typeface="Calibri"/>
                        <a:sym typeface="Calibri"/>
                      </a:endParaRPr>
                    </a:p>
                  </a:txBody>
                  <a:tcPr marT="13375" marB="0" marR="13375" marL="13375" anchor="ctr"/>
                </a:tc>
                <a:tc>
                  <a:txBody>
                    <a:bodyPr/>
                    <a:lstStyle/>
                    <a:p>
                      <a:pPr indent="0" lvl="0" marL="0" marR="0" rtl="0" algn="l">
                        <a:spcBef>
                          <a:spcPts val="0"/>
                        </a:spcBef>
                        <a:spcAft>
                          <a:spcPts val="0"/>
                        </a:spcAft>
                        <a:buNone/>
                      </a:pPr>
                      <a:r>
                        <a:rPr lang="en-AU" sz="1500" u="none" cap="none" strike="noStrike"/>
                        <a:t>Wind and solar, energy storage</a:t>
                      </a:r>
                      <a:endParaRPr b="0" i="0" sz="1500" u="none" cap="none" strike="noStrike">
                        <a:solidFill>
                          <a:srgbClr val="000000"/>
                        </a:solidFill>
                        <a:latin typeface="Calibri"/>
                        <a:ea typeface="Calibri"/>
                        <a:cs typeface="Calibri"/>
                        <a:sym typeface="Calibri"/>
                      </a:endParaRPr>
                    </a:p>
                  </a:txBody>
                  <a:tcPr marT="13375" marB="0" marR="13375" marL="13375" anchor="ctr"/>
                </a:tc>
              </a:tr>
              <a:tr h="362525">
                <a:tc>
                  <a:txBody>
                    <a:bodyPr/>
                    <a:lstStyle/>
                    <a:p>
                      <a:pPr indent="0" lvl="0" marL="0" marR="0" rtl="0" algn="l">
                        <a:spcBef>
                          <a:spcPts val="0"/>
                        </a:spcBef>
                        <a:spcAft>
                          <a:spcPts val="0"/>
                        </a:spcAft>
                        <a:buNone/>
                      </a:pPr>
                      <a:r>
                        <a:rPr lang="en-AU" sz="1500" u="none" cap="none" strike="noStrike"/>
                        <a:t>Clearway Energy Group</a:t>
                      </a:r>
                      <a:endParaRPr b="0" i="0" sz="1500" u="none" cap="none" strike="noStrike">
                        <a:solidFill>
                          <a:srgbClr val="000000"/>
                        </a:solidFill>
                        <a:latin typeface="Calibri"/>
                        <a:ea typeface="Calibri"/>
                        <a:cs typeface="Calibri"/>
                        <a:sym typeface="Calibri"/>
                      </a:endParaRPr>
                    </a:p>
                  </a:txBody>
                  <a:tcPr marT="13375" marB="0" marR="13375" marL="13375" anchor="ctr"/>
                </a:tc>
                <a:tc>
                  <a:txBody>
                    <a:bodyPr/>
                    <a:lstStyle/>
                    <a:p>
                      <a:pPr indent="0" lvl="0" marL="0" marR="0" rtl="0" algn="l">
                        <a:spcBef>
                          <a:spcPts val="0"/>
                        </a:spcBef>
                        <a:spcAft>
                          <a:spcPts val="0"/>
                        </a:spcAft>
                        <a:buNone/>
                      </a:pPr>
                      <a:r>
                        <a:rPr lang="en-AU" sz="1500" u="none" cap="none" strike="noStrike"/>
                        <a:t>wind, solar, energy storage, natural gas</a:t>
                      </a:r>
                      <a:endParaRPr b="0" i="0" sz="1500" u="none" cap="none" strike="noStrike">
                        <a:solidFill>
                          <a:srgbClr val="000000"/>
                        </a:solidFill>
                        <a:latin typeface="Calibri"/>
                        <a:ea typeface="Calibri"/>
                        <a:cs typeface="Calibri"/>
                        <a:sym typeface="Calibri"/>
                      </a:endParaRPr>
                    </a:p>
                  </a:txBody>
                  <a:tcPr marT="13375" marB="0" marR="13375" marL="13375" anchor="ctr"/>
                </a:tc>
              </a:tr>
              <a:tr h="646850">
                <a:tc>
                  <a:txBody>
                    <a:bodyPr/>
                    <a:lstStyle/>
                    <a:p>
                      <a:pPr indent="0" lvl="0" marL="0" marR="0" rtl="0" algn="l">
                        <a:spcBef>
                          <a:spcPts val="0"/>
                        </a:spcBef>
                        <a:spcAft>
                          <a:spcPts val="0"/>
                        </a:spcAft>
                        <a:buNone/>
                      </a:pPr>
                      <a:r>
                        <a:rPr lang="en-AU" sz="1500" u="none" cap="none" strike="noStrike"/>
                        <a:t>EDF Renewables</a:t>
                      </a:r>
                      <a:endParaRPr b="0" i="0" sz="1500" u="none" cap="none" strike="noStrike">
                        <a:solidFill>
                          <a:srgbClr val="000000"/>
                        </a:solidFill>
                        <a:latin typeface="Calibri"/>
                        <a:ea typeface="Calibri"/>
                        <a:cs typeface="Calibri"/>
                        <a:sym typeface="Calibri"/>
                      </a:endParaRPr>
                    </a:p>
                  </a:txBody>
                  <a:tcPr marT="13375" marB="0" marR="13375" marL="13375" anchor="ctr"/>
                </a:tc>
                <a:tc>
                  <a:txBody>
                    <a:bodyPr/>
                    <a:lstStyle/>
                    <a:p>
                      <a:pPr indent="0" lvl="0" marL="0" marR="0" rtl="0" algn="l">
                        <a:spcBef>
                          <a:spcPts val="0"/>
                        </a:spcBef>
                        <a:spcAft>
                          <a:spcPts val="0"/>
                        </a:spcAft>
                        <a:buNone/>
                      </a:pPr>
                      <a:r>
                        <a:rPr lang="en-AU" sz="1500" u="none" cap="none" strike="noStrike"/>
                        <a:t>wind, solar power, hydroelectric, geothermal and biomass</a:t>
                      </a:r>
                      <a:endParaRPr b="0" i="0" sz="1500" u="none" cap="none" strike="noStrike">
                        <a:solidFill>
                          <a:srgbClr val="000000"/>
                        </a:solidFill>
                        <a:latin typeface="Calibri"/>
                        <a:ea typeface="Calibri"/>
                        <a:cs typeface="Calibri"/>
                        <a:sym typeface="Calibri"/>
                      </a:endParaRPr>
                    </a:p>
                  </a:txBody>
                  <a:tcPr marT="13375" marB="0" marR="13375" marL="13375" anchor="ctr"/>
                </a:tc>
              </a:tr>
              <a:tr h="362525">
                <a:tc>
                  <a:txBody>
                    <a:bodyPr/>
                    <a:lstStyle/>
                    <a:p>
                      <a:pPr indent="0" lvl="0" marL="0" marR="0" rtl="0" algn="l">
                        <a:spcBef>
                          <a:spcPts val="0"/>
                        </a:spcBef>
                        <a:spcAft>
                          <a:spcPts val="0"/>
                        </a:spcAft>
                        <a:buNone/>
                      </a:pPr>
                      <a:r>
                        <a:rPr lang="en-AU" sz="1500" u="none" cap="none" strike="noStrike"/>
                        <a:t>AES Clean Energy</a:t>
                      </a:r>
                      <a:endParaRPr b="0" i="0" sz="1500" u="none" cap="none" strike="noStrike">
                        <a:solidFill>
                          <a:srgbClr val="000000"/>
                        </a:solidFill>
                        <a:latin typeface="Calibri"/>
                        <a:ea typeface="Calibri"/>
                        <a:cs typeface="Calibri"/>
                        <a:sym typeface="Calibri"/>
                      </a:endParaRPr>
                    </a:p>
                  </a:txBody>
                  <a:tcPr marT="13375" marB="0" marR="13375" marL="13375" anchor="ctr"/>
                </a:tc>
                <a:tc>
                  <a:txBody>
                    <a:bodyPr/>
                    <a:lstStyle/>
                    <a:p>
                      <a:pPr indent="0" lvl="0" marL="0" marR="0" rtl="0" algn="l">
                        <a:spcBef>
                          <a:spcPts val="0"/>
                        </a:spcBef>
                        <a:spcAft>
                          <a:spcPts val="0"/>
                        </a:spcAft>
                        <a:buNone/>
                      </a:pPr>
                      <a:r>
                        <a:rPr lang="en-AU" sz="1500" u="none" cap="none" strike="noStrike"/>
                        <a:t>solar, energy storage, wind, bioenergy</a:t>
                      </a:r>
                      <a:endParaRPr b="0" i="0" sz="1500" u="none" cap="none" strike="noStrike">
                        <a:solidFill>
                          <a:srgbClr val="000000"/>
                        </a:solidFill>
                        <a:latin typeface="Calibri"/>
                        <a:ea typeface="Calibri"/>
                        <a:cs typeface="Calibri"/>
                        <a:sym typeface="Calibri"/>
                      </a:endParaRPr>
                    </a:p>
                  </a:txBody>
                  <a:tcPr marT="13375" marB="0" marR="13375" marL="1337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14"/>
          <p:cNvSpPr/>
          <p:nvPr/>
        </p:nvSpPr>
        <p:spPr>
          <a:xfrm>
            <a:off x="6050280" y="0"/>
            <a:ext cx="9144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39" name="Google Shape;139;p14"/>
          <p:cNvSpPr txBox="1"/>
          <p:nvPr/>
        </p:nvSpPr>
        <p:spPr>
          <a:xfrm>
            <a:off x="6341200" y="153650"/>
            <a:ext cx="56430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1600">
                <a:latin typeface="Corbel"/>
                <a:ea typeface="Corbel"/>
                <a:cs typeface="Corbel"/>
                <a:sym typeface="Corbel"/>
              </a:rPr>
              <a:t>Wind Power  is a fast growing industry. In the early day of wind power (1981 - 2009), there was  a total of just over 21,000 turbines located across the US.  Since then, the total number of turbines in the US has risen to over 71,000 - an increase of 236% since 2009. </a:t>
            </a:r>
            <a:endParaRPr sz="1600">
              <a:latin typeface="Corbel"/>
              <a:ea typeface="Corbel"/>
              <a:cs typeface="Corbel"/>
              <a:sym typeface="Corbel"/>
            </a:endParaRPr>
          </a:p>
          <a:p>
            <a:pPr indent="0" lvl="0" marL="0" rtl="0" algn="l">
              <a:spcBef>
                <a:spcPts val="0"/>
              </a:spcBef>
              <a:spcAft>
                <a:spcPts val="0"/>
              </a:spcAft>
              <a:buNone/>
            </a:pPr>
            <a:r>
              <a:t/>
            </a:r>
            <a:endParaRPr sz="1600">
              <a:latin typeface="Corbel"/>
              <a:ea typeface="Corbel"/>
              <a:cs typeface="Corbel"/>
              <a:sym typeface="Corbel"/>
            </a:endParaRPr>
          </a:p>
          <a:p>
            <a:pPr indent="0" lvl="0" marL="0" rtl="0" algn="l">
              <a:spcBef>
                <a:spcPts val="0"/>
              </a:spcBef>
              <a:spcAft>
                <a:spcPts val="0"/>
              </a:spcAft>
              <a:buNone/>
            </a:pPr>
            <a:r>
              <a:rPr lang="en-AU" sz="1600">
                <a:latin typeface="Corbel"/>
                <a:ea typeface="Corbel"/>
                <a:cs typeface="Corbel"/>
                <a:sym typeface="Corbel"/>
              </a:rPr>
              <a:t>If we drill down to specific states from the number of turbines pre-2009 compared to today, there has been very large growth in certain areas - mainly around the Midwest region:</a:t>
            </a:r>
            <a:endParaRPr sz="1600">
              <a:latin typeface="Corbel"/>
              <a:ea typeface="Corbel"/>
              <a:cs typeface="Corbel"/>
              <a:sym typeface="Corbel"/>
            </a:endParaRPr>
          </a:p>
          <a:p>
            <a:pPr indent="0" lvl="0" marL="0" rtl="0" algn="l">
              <a:spcBef>
                <a:spcPts val="0"/>
              </a:spcBef>
              <a:spcAft>
                <a:spcPts val="0"/>
              </a:spcAft>
              <a:buNone/>
            </a:pPr>
            <a:r>
              <a:t/>
            </a:r>
            <a:endParaRPr sz="1600">
              <a:latin typeface="Corbel"/>
              <a:ea typeface="Corbel"/>
              <a:cs typeface="Corbel"/>
              <a:sym typeface="Corbel"/>
            </a:endParaRPr>
          </a:p>
          <a:p>
            <a:pPr indent="0" lvl="0" marL="0" rtl="0" algn="l">
              <a:spcBef>
                <a:spcPts val="0"/>
              </a:spcBef>
              <a:spcAft>
                <a:spcPts val="0"/>
              </a:spcAft>
              <a:buNone/>
            </a:pPr>
            <a:r>
              <a:t/>
            </a:r>
            <a:endParaRPr sz="1600">
              <a:latin typeface="Corbel"/>
              <a:ea typeface="Corbel"/>
              <a:cs typeface="Corbel"/>
              <a:sym typeface="Corbel"/>
            </a:endParaRPr>
          </a:p>
          <a:p>
            <a:pPr indent="0" lvl="0" marL="0" rtl="0" algn="l">
              <a:spcBef>
                <a:spcPts val="0"/>
              </a:spcBef>
              <a:spcAft>
                <a:spcPts val="0"/>
              </a:spcAft>
              <a:buNone/>
            </a:pPr>
            <a:r>
              <a:t/>
            </a:r>
            <a:endParaRPr sz="1600">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p:txBody>
      </p:sp>
      <p:graphicFrame>
        <p:nvGraphicFramePr>
          <p:cNvPr id="140" name="Google Shape;140;p14"/>
          <p:cNvGraphicFramePr/>
          <p:nvPr/>
        </p:nvGraphicFramePr>
        <p:xfrm>
          <a:off x="6568100" y="2516975"/>
          <a:ext cx="3000000" cy="3000000"/>
        </p:xfrm>
        <a:graphic>
          <a:graphicData uri="http://schemas.openxmlformats.org/drawingml/2006/table">
            <a:tbl>
              <a:tblPr>
                <a:noFill/>
                <a:tableStyleId>{1EE28423-0032-4945-8FD6-DF15C0C91797}</a:tableStyleId>
              </a:tblPr>
              <a:tblGrid>
                <a:gridCol w="1297300"/>
                <a:gridCol w="1297300"/>
                <a:gridCol w="1297300"/>
                <a:gridCol w="1297300"/>
              </a:tblGrid>
              <a:tr h="803025">
                <a:tc>
                  <a:txBody>
                    <a:bodyPr/>
                    <a:lstStyle/>
                    <a:p>
                      <a:pPr indent="0" lvl="0" marL="0" rtl="0" algn="ctr">
                        <a:spcBef>
                          <a:spcPts val="0"/>
                        </a:spcBef>
                        <a:spcAft>
                          <a:spcPts val="0"/>
                        </a:spcAft>
                        <a:buNone/>
                      </a:pPr>
                      <a:r>
                        <a:rPr b="1" lang="en-AU"/>
                        <a:t>State</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AU"/>
                        <a:t>Turbines 1981 - 2009</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AU"/>
                        <a:t>Total Turbines 1981 - 2022</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AU"/>
                        <a:t>% increase from </a:t>
                      </a:r>
                      <a:endParaRPr b="1"/>
                    </a:p>
                    <a:p>
                      <a:pPr indent="0" lvl="0" marL="0" rtl="0" algn="ctr">
                        <a:spcBef>
                          <a:spcPts val="0"/>
                        </a:spcBef>
                        <a:spcAft>
                          <a:spcPts val="0"/>
                        </a:spcAft>
                        <a:buNone/>
                      </a:pPr>
                      <a:r>
                        <a:rPr b="1" lang="en-AU"/>
                        <a:t>2010 - 2022</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84475">
                <a:tc>
                  <a:txBody>
                    <a:bodyPr/>
                    <a:lstStyle/>
                    <a:p>
                      <a:pPr indent="0" lvl="0" marL="0" rtl="0" algn="l">
                        <a:spcBef>
                          <a:spcPts val="0"/>
                        </a:spcBef>
                        <a:spcAft>
                          <a:spcPts val="0"/>
                        </a:spcAft>
                        <a:buNone/>
                      </a:pPr>
                      <a:r>
                        <a:rPr b="1" lang="en-AU"/>
                        <a:t>Nebraska</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63</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1401</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2123%</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84475">
                <a:tc>
                  <a:txBody>
                    <a:bodyPr/>
                    <a:lstStyle/>
                    <a:p>
                      <a:pPr indent="0" lvl="0" marL="0" rtl="0" algn="l">
                        <a:spcBef>
                          <a:spcPts val="0"/>
                        </a:spcBef>
                        <a:spcAft>
                          <a:spcPts val="0"/>
                        </a:spcAft>
                        <a:buNone/>
                      </a:pPr>
                      <a:r>
                        <a:rPr b="1" lang="en-AU"/>
                        <a:t>Oklahoma</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584</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5044</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763%</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84475">
                <a:tc>
                  <a:txBody>
                    <a:bodyPr/>
                    <a:lstStyle/>
                    <a:p>
                      <a:pPr indent="0" lvl="0" marL="0" rtl="0" algn="l">
                        <a:spcBef>
                          <a:spcPts val="0"/>
                        </a:spcBef>
                        <a:spcAft>
                          <a:spcPts val="0"/>
                        </a:spcAft>
                        <a:buNone/>
                      </a:pPr>
                      <a:r>
                        <a:rPr b="1" lang="en-AU"/>
                        <a:t>Kansas</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631</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3930</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522%</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84475">
                <a:tc>
                  <a:txBody>
                    <a:bodyPr/>
                    <a:lstStyle/>
                    <a:p>
                      <a:pPr indent="0" lvl="0" marL="0" rtl="0" algn="l">
                        <a:spcBef>
                          <a:spcPts val="0"/>
                        </a:spcBef>
                        <a:spcAft>
                          <a:spcPts val="0"/>
                        </a:spcAft>
                        <a:buNone/>
                      </a:pPr>
                      <a:r>
                        <a:rPr b="1" lang="en-AU"/>
                        <a:t>Texas</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5505</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17521</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218%</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84475">
                <a:tc>
                  <a:txBody>
                    <a:bodyPr/>
                    <a:lstStyle/>
                    <a:p>
                      <a:pPr indent="0" lvl="0" marL="0" rtl="0" algn="l">
                        <a:spcBef>
                          <a:spcPts val="0"/>
                        </a:spcBef>
                        <a:spcAft>
                          <a:spcPts val="0"/>
                        </a:spcAft>
                        <a:buNone/>
                      </a:pPr>
                      <a:r>
                        <a:rPr b="1" lang="en-AU"/>
                        <a:t>Iowa</a:t>
                      </a:r>
                      <a:endParaRPr b="1"/>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1960</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5551</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a:t>183%</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41" name="Google Shape;141;p14"/>
          <p:cNvSpPr/>
          <p:nvPr/>
        </p:nvSpPr>
        <p:spPr>
          <a:xfrm>
            <a:off x="296100" y="133325"/>
            <a:ext cx="2556000" cy="2598000"/>
          </a:xfrm>
          <a:prstGeom prst="ellipse">
            <a:avLst/>
          </a:prstGeom>
          <a:solidFill>
            <a:srgbClr val="B6D7A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Number of Turbines in 2009</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AU" sz="4000"/>
              <a:t>21,177</a:t>
            </a:r>
            <a:endParaRPr b="1" sz="4000"/>
          </a:p>
        </p:txBody>
      </p:sp>
      <p:cxnSp>
        <p:nvCxnSpPr>
          <p:cNvPr id="142" name="Google Shape;142;p14"/>
          <p:cNvCxnSpPr/>
          <p:nvPr/>
        </p:nvCxnSpPr>
        <p:spPr>
          <a:xfrm>
            <a:off x="2553982" y="2274657"/>
            <a:ext cx="846600" cy="464100"/>
          </a:xfrm>
          <a:prstGeom prst="straightConnector1">
            <a:avLst/>
          </a:prstGeom>
          <a:noFill/>
          <a:ln cap="flat" cmpd="sng" w="38100">
            <a:solidFill>
              <a:schemeClr val="dk2"/>
            </a:solidFill>
            <a:prstDash val="solid"/>
            <a:round/>
            <a:headEnd len="med" w="med" type="none"/>
            <a:tailEnd len="med" w="med" type="triangle"/>
          </a:ln>
        </p:spPr>
      </p:cxnSp>
      <p:sp>
        <p:nvSpPr>
          <p:cNvPr id="143" name="Google Shape;143;p14"/>
          <p:cNvSpPr/>
          <p:nvPr/>
        </p:nvSpPr>
        <p:spPr>
          <a:xfrm>
            <a:off x="372325" y="4088075"/>
            <a:ext cx="2556000" cy="2598000"/>
          </a:xfrm>
          <a:prstGeom prst="ellipse">
            <a:avLst/>
          </a:prstGeom>
          <a:solidFill>
            <a:srgbClr val="B6D7A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In 13 years, the number of wind turbines in the US has grown by:</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AU" sz="4000"/>
              <a:t>236%</a:t>
            </a:r>
            <a:endParaRPr b="1" sz="4000"/>
          </a:p>
        </p:txBody>
      </p:sp>
      <p:sp>
        <p:nvSpPr>
          <p:cNvPr id="144" name="Google Shape;144;p14"/>
          <p:cNvSpPr/>
          <p:nvPr/>
        </p:nvSpPr>
        <p:spPr>
          <a:xfrm>
            <a:off x="3249388" y="2051750"/>
            <a:ext cx="2556000" cy="2598000"/>
          </a:xfrm>
          <a:prstGeom prst="ellipse">
            <a:avLst/>
          </a:prstGeom>
          <a:solidFill>
            <a:srgbClr val="B6D7A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Number of Turbines in 2022</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AU" sz="4000"/>
              <a:t>71,287</a:t>
            </a:r>
            <a:endParaRPr b="1" sz="4000"/>
          </a:p>
        </p:txBody>
      </p:sp>
      <p:cxnSp>
        <p:nvCxnSpPr>
          <p:cNvPr id="145" name="Google Shape;145;p14"/>
          <p:cNvCxnSpPr/>
          <p:nvPr/>
        </p:nvCxnSpPr>
        <p:spPr>
          <a:xfrm flipH="1">
            <a:off x="2799932" y="4130232"/>
            <a:ext cx="702600" cy="7140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0" name="Shape 150"/>
        <p:cNvGrpSpPr/>
        <p:nvPr/>
      </p:nvGrpSpPr>
      <p:grpSpPr>
        <a:xfrm>
          <a:off x="0" y="0"/>
          <a:ext cx="0" cy="0"/>
          <a:chOff x="0" y="0"/>
          <a:chExt cx="0" cy="0"/>
        </a:xfrm>
      </p:grpSpPr>
      <p:pic>
        <p:nvPicPr>
          <p:cNvPr id="151" name="Google Shape;151;p15"/>
          <p:cNvPicPr preferRelativeResize="0"/>
          <p:nvPr/>
        </p:nvPicPr>
        <p:blipFill rotWithShape="1">
          <a:blip r:embed="rId3">
            <a:alphaModFix/>
          </a:blip>
          <a:srcRect b="0" l="0" r="0" t="0"/>
          <a:stretch/>
        </p:blipFill>
        <p:spPr>
          <a:xfrm>
            <a:off x="605925" y="565573"/>
            <a:ext cx="10975071" cy="5734475"/>
          </a:xfrm>
          <a:prstGeom prst="rect">
            <a:avLst/>
          </a:prstGeom>
          <a:noFill/>
          <a:ln>
            <a:noFill/>
          </a:ln>
        </p:spPr>
      </p:pic>
      <p:cxnSp>
        <p:nvCxnSpPr>
          <p:cNvPr id="152" name="Google Shape;152;p15"/>
          <p:cNvCxnSpPr/>
          <p:nvPr/>
        </p:nvCxnSpPr>
        <p:spPr>
          <a:xfrm>
            <a:off x="5885400" y="3093150"/>
            <a:ext cx="3310200" cy="1550400"/>
          </a:xfrm>
          <a:prstGeom prst="straightConnector1">
            <a:avLst/>
          </a:prstGeom>
          <a:noFill/>
          <a:ln cap="flat" cmpd="sng" w="28575">
            <a:solidFill>
              <a:schemeClr val="dk2"/>
            </a:solidFill>
            <a:prstDash val="solid"/>
            <a:round/>
            <a:headEnd len="med" w="med" type="none"/>
            <a:tailEnd len="med" w="med" type="triangle"/>
          </a:ln>
        </p:spPr>
      </p:cxnSp>
      <p:sp>
        <p:nvSpPr>
          <p:cNvPr id="153" name="Google Shape;153;p15"/>
          <p:cNvSpPr txBox="1"/>
          <p:nvPr/>
        </p:nvSpPr>
        <p:spPr>
          <a:xfrm>
            <a:off x="8129050" y="4720975"/>
            <a:ext cx="3186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AU">
                <a:latin typeface="Corbel"/>
                <a:ea typeface="Corbel"/>
                <a:cs typeface="Corbel"/>
                <a:sym typeface="Corbel"/>
              </a:rPr>
              <a:t>In the state of Iowa, we can see there are areas of large populations, surrounding rural areas with high numbers of turbines. This is important as it shows there is potential for high growth, whilst also effectively being able to serve large populations.</a:t>
            </a:r>
            <a:endParaRPr b="1">
              <a:latin typeface="Corbel"/>
              <a:ea typeface="Corbel"/>
              <a:cs typeface="Corbel"/>
              <a:sym typeface="Corbel"/>
            </a:endParaRPr>
          </a:p>
        </p:txBody>
      </p:sp>
      <p:sp>
        <p:nvSpPr>
          <p:cNvPr id="154" name="Google Shape;154;p15"/>
          <p:cNvSpPr/>
          <p:nvPr/>
        </p:nvSpPr>
        <p:spPr>
          <a:xfrm>
            <a:off x="5090800" y="2534475"/>
            <a:ext cx="914100" cy="729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8" name="Shape 158"/>
        <p:cNvGrpSpPr/>
        <p:nvPr/>
      </p:nvGrpSpPr>
      <p:grpSpPr>
        <a:xfrm>
          <a:off x="0" y="0"/>
          <a:ext cx="0" cy="0"/>
          <a:chOff x="0" y="0"/>
          <a:chExt cx="0" cy="0"/>
        </a:xfrm>
      </p:grpSpPr>
      <p:sp>
        <p:nvSpPr>
          <p:cNvPr id="159" name="Google Shape;159;p7"/>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txBox="1"/>
          <p:nvPr/>
        </p:nvSpPr>
        <p:spPr>
          <a:xfrm>
            <a:off x="8818200" y="509550"/>
            <a:ext cx="3017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latin typeface="Corbel"/>
                <a:ea typeface="Corbel"/>
                <a:cs typeface="Corbel"/>
                <a:sym typeface="Corbel"/>
              </a:rPr>
              <a:t>Here we can see NextEra Energy has the highest online capacity, representing a 30% market share of capacity, whilst MidAmerican Energy have the third highest capacity representing a 12.2% market share. This is important to note when we look at GigaWatt Hours generated by owner below.</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p:txBody>
      </p:sp>
      <p:pic>
        <p:nvPicPr>
          <p:cNvPr id="161" name="Google Shape;161;p7"/>
          <p:cNvPicPr preferRelativeResize="0"/>
          <p:nvPr/>
        </p:nvPicPr>
        <p:blipFill rotWithShape="1">
          <a:blip r:embed="rId3">
            <a:alphaModFix/>
          </a:blip>
          <a:srcRect b="6777" l="0" r="3651" t="0"/>
          <a:stretch/>
        </p:blipFill>
        <p:spPr>
          <a:xfrm>
            <a:off x="391500" y="3268375"/>
            <a:ext cx="8426699" cy="3237749"/>
          </a:xfrm>
          <a:prstGeom prst="rect">
            <a:avLst/>
          </a:prstGeom>
          <a:noFill/>
          <a:ln>
            <a:noFill/>
          </a:ln>
        </p:spPr>
      </p:pic>
      <p:sp>
        <p:nvSpPr>
          <p:cNvPr id="162" name="Google Shape;162;p7"/>
          <p:cNvSpPr txBox="1"/>
          <p:nvPr/>
        </p:nvSpPr>
        <p:spPr>
          <a:xfrm>
            <a:off x="8818200" y="3064650"/>
            <a:ext cx="3017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latin typeface="Corbel"/>
                <a:ea typeface="Corbel"/>
                <a:cs typeface="Corbel"/>
                <a:sym typeface="Corbel"/>
              </a:rPr>
              <a:t>Despite only having the third largest market share with regards to capacity, MidAmerican Energy generates the highest level of GigaWatt Hours compared to any of its competitors. </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rPr lang="en-AU">
                <a:latin typeface="Corbel"/>
                <a:ea typeface="Corbel"/>
                <a:cs typeface="Corbel"/>
                <a:sym typeface="Corbel"/>
              </a:rPr>
              <a:t>This shows a high efficiency of its turbines.</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rPr lang="en-AU">
                <a:latin typeface="Corbel"/>
                <a:ea typeface="Corbel"/>
                <a:cs typeface="Corbel"/>
                <a:sym typeface="Corbel"/>
              </a:rPr>
              <a:t>Also, over 50% of MidAmerican Energy turbines are located in Iowa, which as  we have already seen is a good location for turbines due to the balance of urban and rural areas. </a:t>
            </a:r>
            <a:endParaRPr>
              <a:latin typeface="Corbel"/>
              <a:ea typeface="Corbel"/>
              <a:cs typeface="Corbel"/>
              <a:sym typeface="Corbel"/>
            </a:endParaRPr>
          </a:p>
        </p:txBody>
      </p:sp>
      <p:pic>
        <p:nvPicPr>
          <p:cNvPr id="163" name="Google Shape;163;p7"/>
          <p:cNvPicPr preferRelativeResize="0"/>
          <p:nvPr/>
        </p:nvPicPr>
        <p:blipFill>
          <a:blip r:embed="rId4">
            <a:alphaModFix/>
          </a:blip>
          <a:stretch>
            <a:fillRect/>
          </a:stretch>
        </p:blipFill>
        <p:spPr>
          <a:xfrm>
            <a:off x="271950" y="231750"/>
            <a:ext cx="8622451" cy="3110725"/>
          </a:xfrm>
          <a:prstGeom prst="rect">
            <a:avLst/>
          </a:prstGeom>
          <a:noFill/>
          <a:ln>
            <a:noFill/>
          </a:ln>
        </p:spPr>
      </p:pic>
      <p:sp>
        <p:nvSpPr>
          <p:cNvPr id="164" name="Google Shape;164;p7"/>
          <p:cNvSpPr/>
          <p:nvPr/>
        </p:nvSpPr>
        <p:spPr>
          <a:xfrm>
            <a:off x="5489200" y="1676100"/>
            <a:ext cx="2528100" cy="894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Total GigaWatt Capacity</a:t>
            </a:r>
            <a:endParaRPr/>
          </a:p>
          <a:p>
            <a:pPr indent="0" lvl="0" marL="0" rtl="0" algn="ctr">
              <a:spcBef>
                <a:spcPts val="0"/>
              </a:spcBef>
              <a:spcAft>
                <a:spcPts val="0"/>
              </a:spcAft>
              <a:buNone/>
            </a:pPr>
            <a:r>
              <a:rPr b="1" lang="en-AU"/>
              <a:t>59.2gW</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8" name="Shape 168"/>
        <p:cNvGrpSpPr/>
        <p:nvPr/>
      </p:nvGrpSpPr>
      <p:grpSpPr>
        <a:xfrm>
          <a:off x="0" y="0"/>
          <a:ext cx="0" cy="0"/>
          <a:chOff x="0" y="0"/>
          <a:chExt cx="0" cy="0"/>
        </a:xfrm>
      </p:grpSpPr>
      <p:sp>
        <p:nvSpPr>
          <p:cNvPr id="169" name="Google Shape;169;p9"/>
          <p:cNvSpPr/>
          <p:nvPr/>
        </p:nvSpPr>
        <p:spPr>
          <a:xfrm>
            <a:off x="233678" y="347215"/>
            <a:ext cx="11724600" cy="637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28E2B"/>
              </a:highlight>
            </a:endParaRPr>
          </a:p>
        </p:txBody>
      </p:sp>
      <p:pic>
        <p:nvPicPr>
          <p:cNvPr id="170" name="Google Shape;170;p9"/>
          <p:cNvPicPr preferRelativeResize="0"/>
          <p:nvPr>
            <p:ph idx="1" type="body"/>
          </p:nvPr>
        </p:nvPicPr>
        <p:blipFill rotWithShape="1">
          <a:blip r:embed="rId3">
            <a:alphaModFix/>
          </a:blip>
          <a:srcRect b="0" l="0" r="0" t="0"/>
          <a:stretch/>
        </p:blipFill>
        <p:spPr>
          <a:xfrm>
            <a:off x="272500" y="1138525"/>
            <a:ext cx="9584400" cy="4648500"/>
          </a:xfrm>
          <a:prstGeom prst="rect">
            <a:avLst/>
          </a:prstGeom>
          <a:noFill/>
          <a:ln>
            <a:noFill/>
          </a:ln>
        </p:spPr>
      </p:pic>
      <p:sp>
        <p:nvSpPr>
          <p:cNvPr id="171" name="Google Shape;171;p9"/>
          <p:cNvSpPr txBox="1"/>
          <p:nvPr/>
        </p:nvSpPr>
        <p:spPr>
          <a:xfrm>
            <a:off x="9930400" y="1612650"/>
            <a:ext cx="19359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highlight>
                  <a:srgbClr val="59A14F"/>
                </a:highlight>
                <a:latin typeface="Corbel"/>
                <a:ea typeface="Corbel"/>
                <a:cs typeface="Corbel"/>
                <a:sym typeface="Corbel"/>
              </a:rPr>
              <a:t>General Electric Wind</a:t>
            </a:r>
            <a:r>
              <a:rPr lang="en-AU">
                <a:latin typeface="Corbel"/>
                <a:ea typeface="Corbel"/>
                <a:cs typeface="Corbel"/>
                <a:sym typeface="Corbel"/>
              </a:rPr>
              <a:t>  - ~ 44% of </a:t>
            </a:r>
            <a:r>
              <a:rPr lang="en-AU">
                <a:latin typeface="Corbel"/>
                <a:ea typeface="Corbel"/>
                <a:cs typeface="Corbel"/>
                <a:sym typeface="Corbel"/>
              </a:rPr>
              <a:t>market share.</a:t>
            </a:r>
            <a:endParaRPr>
              <a:latin typeface="Corbel"/>
              <a:ea typeface="Corbel"/>
              <a:cs typeface="Corbel"/>
              <a:sym typeface="Corbel"/>
            </a:endParaRPr>
          </a:p>
          <a:p>
            <a:pPr indent="0" lvl="0" marL="0" rtl="0" algn="l">
              <a:spcBef>
                <a:spcPts val="0"/>
              </a:spcBef>
              <a:spcAft>
                <a:spcPts val="0"/>
              </a:spcAft>
              <a:buClr>
                <a:schemeClr val="dk1"/>
              </a:buClr>
              <a:buSzPts val="1100"/>
              <a:buFont typeface="Arial"/>
              <a:buNone/>
            </a:pPr>
            <a:r>
              <a:t/>
            </a:r>
            <a:endParaRPr b="1">
              <a:latin typeface="Corbel"/>
              <a:ea typeface="Corbel"/>
              <a:cs typeface="Corbel"/>
              <a:sym typeface="Corbel"/>
            </a:endParaRPr>
          </a:p>
          <a:p>
            <a:pPr indent="0" lvl="0" marL="0" rtl="0" algn="l">
              <a:spcBef>
                <a:spcPts val="0"/>
              </a:spcBef>
              <a:spcAft>
                <a:spcPts val="0"/>
              </a:spcAft>
              <a:buNone/>
            </a:pPr>
            <a:r>
              <a:rPr lang="en-AU">
                <a:highlight>
                  <a:srgbClr val="E15759"/>
                </a:highlight>
                <a:latin typeface="Corbel"/>
                <a:ea typeface="Corbel"/>
                <a:cs typeface="Corbel"/>
                <a:sym typeface="Corbel"/>
              </a:rPr>
              <a:t>Vestas</a:t>
            </a:r>
            <a:r>
              <a:rPr lang="en-AU">
                <a:latin typeface="Corbel"/>
                <a:ea typeface="Corbel"/>
                <a:cs typeface="Corbel"/>
                <a:sym typeface="Corbel"/>
              </a:rPr>
              <a:t> - second significant </a:t>
            </a:r>
            <a:r>
              <a:rPr lang="en-AU">
                <a:latin typeface="Corbel"/>
                <a:ea typeface="Corbel"/>
                <a:cs typeface="Corbel"/>
                <a:sym typeface="Corbel"/>
              </a:rPr>
              <a:t>presence in the USA.</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rPr lang="en-AU">
                <a:highlight>
                  <a:srgbClr val="76B7B2"/>
                </a:highlight>
                <a:latin typeface="Corbel"/>
                <a:ea typeface="Corbel"/>
                <a:cs typeface="Corbel"/>
                <a:sym typeface="Corbel"/>
              </a:rPr>
              <a:t>Siemens</a:t>
            </a:r>
            <a:r>
              <a:rPr lang="en-AU">
                <a:latin typeface="Corbel"/>
                <a:ea typeface="Corbel"/>
                <a:cs typeface="Corbel"/>
                <a:sym typeface="Corbel"/>
              </a:rPr>
              <a:t> and </a:t>
            </a:r>
            <a:r>
              <a:rPr lang="en-AU">
                <a:highlight>
                  <a:srgbClr val="F28E2B"/>
                </a:highlight>
                <a:latin typeface="Corbel"/>
                <a:ea typeface="Corbel"/>
                <a:cs typeface="Corbel"/>
                <a:sym typeface="Corbel"/>
              </a:rPr>
              <a:t>Gamesa</a:t>
            </a:r>
            <a:r>
              <a:rPr lang="en-AU">
                <a:latin typeface="Corbel"/>
                <a:ea typeface="Corbel"/>
                <a:cs typeface="Corbel"/>
                <a:sym typeface="Corbel"/>
              </a:rPr>
              <a:t> merged as Siemens Gamesa in 2017. As a result, a global presence and a diverse portfolio.</a:t>
            </a:r>
            <a:endParaRPr>
              <a:latin typeface="Corbel"/>
              <a:ea typeface="Corbel"/>
              <a:cs typeface="Corbel"/>
              <a:sym typeface="Corbel"/>
            </a:endParaRPr>
          </a:p>
          <a:p>
            <a:pPr indent="0" lvl="0" marL="0" rtl="0" algn="l">
              <a:spcBef>
                <a:spcPts val="0"/>
              </a:spcBef>
              <a:spcAft>
                <a:spcPts val="0"/>
              </a:spcAft>
              <a:buNone/>
            </a:pPr>
            <a:r>
              <a:t/>
            </a:r>
            <a:endParaRPr>
              <a:latin typeface="Corbel"/>
              <a:ea typeface="Corbel"/>
              <a:cs typeface="Corbel"/>
              <a:sym typeface="Corbel"/>
            </a:endParaRPr>
          </a:p>
          <a:p>
            <a:pPr indent="0" lvl="0" marL="0" rtl="0" algn="l">
              <a:spcBef>
                <a:spcPts val="0"/>
              </a:spcBef>
              <a:spcAft>
                <a:spcPts val="0"/>
              </a:spcAft>
              <a:buNone/>
            </a:pPr>
            <a:r>
              <a:rPr lang="en-AU">
                <a:highlight>
                  <a:srgbClr val="F4D166"/>
                </a:highlight>
                <a:latin typeface="Corbel"/>
                <a:ea typeface="Corbel"/>
                <a:cs typeface="Corbel"/>
                <a:sym typeface="Corbel"/>
              </a:rPr>
              <a:t>Nordex’s</a:t>
            </a:r>
            <a:r>
              <a:rPr lang="en-AU">
                <a:latin typeface="Corbel"/>
                <a:ea typeface="Corbel"/>
                <a:cs typeface="Corbel"/>
                <a:sym typeface="Corbel"/>
              </a:rPr>
              <a:t> turbines are designed for low-wind conditions.</a:t>
            </a:r>
            <a:endParaRPr>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2023-02-20T01:14:31Z</dcterms:created>
  <dc:creator>Vasiliki Summerson</dc:creator>
</cp:coreProperties>
</file>