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71" r:id="rId4"/>
    <p:sldId id="268" r:id="rId5"/>
    <p:sldId id="257" r:id="rId6"/>
    <p:sldId id="273" r:id="rId7"/>
    <p:sldId id="269" r:id="rId8"/>
    <p:sldId id="262" r:id="rId9"/>
    <p:sldId id="272" r:id="rId10"/>
    <p:sldId id="259" r:id="rId11"/>
    <p:sldId id="264" r:id="rId12"/>
    <p:sldId id="261" r:id="rId13"/>
    <p:sldId id="267" r:id="rId14"/>
    <p:sldId id="27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81198-CF97-4334-B49A-2CF662F470BC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F21A-3D1D-46DE-B827-E1BAA18989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E55-B823-42F2-AA9A-91A6C136F6DF}" type="datetime1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1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3633-BFD3-45CC-BE8A-5BEC37630573}" type="datetime1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9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09-F1F6-46FE-90F8-250F6675C3C3}" type="datetime1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90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B36-B6CF-4DBA-B58F-EF3902F7BDB0}" type="datetime1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76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A5FE-6622-4A37-A4FC-219860531F97}" type="datetime1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78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AE1-CDAB-408A-B2D0-CE02F36A5045}" type="datetime1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AA90-E5D6-4BC4-B82B-BA983D7D6D94}" type="datetime1">
              <a:rPr lang="ru-RU" smtClean="0"/>
              <a:t>25.03.2020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5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C74D-AAB2-4FD7-8D2D-34CED251C723}" type="datetime1">
              <a:rPr lang="ru-RU" smtClean="0"/>
              <a:t>25.03.2020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23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3C8C-D87A-443D-BFB4-6F4832C4BC0A}" type="datetime1">
              <a:rPr lang="ru-RU" smtClean="0"/>
              <a:t>25.03.2020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1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5B53-D4B4-49A1-9501-350B74C71FB9}" type="datetime1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96FC-F95D-4F35-BAE0-EF3003074262}" type="datetime1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6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67F2A-8976-4F07-8E7A-043A72F2E7DA}" type="datetime1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3B841-E029-4909-B151-53839A264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09720" y="285729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Федеральное государственное бюджетное образовательное </a:t>
            </a:r>
          </a:p>
          <a:p>
            <a:pPr algn="ctr"/>
            <a:r>
              <a:rPr lang="ru-RU" dirty="0"/>
              <a:t>учреждение высшего образования</a:t>
            </a:r>
          </a:p>
          <a:p>
            <a:pPr algn="ctr"/>
            <a:r>
              <a:rPr lang="ru-RU" dirty="0"/>
              <a:t>Уфимский государственный </a:t>
            </a:r>
            <a:r>
              <a:rPr lang="ru-RU" dirty="0" smtClean="0"/>
              <a:t>нефтяной </a:t>
            </a:r>
            <a:r>
              <a:rPr lang="ru-RU" dirty="0"/>
              <a:t>технический университет</a:t>
            </a:r>
          </a:p>
          <a:p>
            <a:pPr algn="ctr"/>
            <a:r>
              <a:rPr lang="ru-RU" dirty="0"/>
              <a:t>Кафедра вычислительной техники и инженерной кибернетики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24034" y="2857496"/>
            <a:ext cx="8429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/>
              <a:t>Автоматизация планирования задач отдела развития </a:t>
            </a:r>
            <a:r>
              <a:rPr lang="ru-RU" sz="4000" dirty="0" err="1" smtClean="0"/>
              <a:t>бэк</a:t>
            </a:r>
            <a:r>
              <a:rPr lang="ru-RU" sz="4000" dirty="0" smtClean="0"/>
              <a:t>-офисных систем ООО «РСХБ-</a:t>
            </a:r>
            <a:r>
              <a:rPr lang="ru-RU" sz="4000" dirty="0" err="1" smtClean="0"/>
              <a:t>Интех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81158" y="5572141"/>
            <a:ext cx="842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Выполнил:		</a:t>
            </a:r>
            <a:r>
              <a:rPr lang="ru-RU" dirty="0" smtClean="0"/>
              <a:t>                ст.гр.БПО-16-01 </a:t>
            </a:r>
            <a:r>
              <a:rPr lang="ru-RU" dirty="0" err="1" smtClean="0"/>
              <a:t>Саитгареев</a:t>
            </a:r>
            <a:r>
              <a:rPr lang="ru-RU" dirty="0" smtClean="0"/>
              <a:t> Эрнест </a:t>
            </a:r>
            <a:r>
              <a:rPr lang="ru-RU" dirty="0" err="1" smtClean="0"/>
              <a:t>Ильдарович</a:t>
            </a:r>
            <a:endParaRPr lang="ru-RU" dirty="0"/>
          </a:p>
          <a:p>
            <a:r>
              <a:rPr lang="ru-RU" dirty="0"/>
              <a:t>Руководитель: 		</a:t>
            </a:r>
            <a:r>
              <a:rPr lang="ru-RU" dirty="0" smtClean="0"/>
              <a:t>                к.т.н., доцент Писаренко Эдуард Васильевич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4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54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Скоринговая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98200" y="6191657"/>
            <a:ext cx="540000" cy="5400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fld id="{16A3B841-E029-4909-B151-53839A264117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458510"/>
            <a:ext cx="10728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err="1" smtClean="0">
                <a:effectLst/>
                <a:latin typeface="Times New Roman" panose="02020603050405020304" pitchFamily="18" charset="0"/>
                <a:ea typeface="Microsoft MHei" panose="020B0402040204020203" pitchFamily="34" charset="-120"/>
                <a:cs typeface="Times New Roman" panose="02020603050405020304" pitchFamily="18" charset="0"/>
              </a:rPr>
              <a:t>Скоринговая</a:t>
            </a:r>
            <a:r>
              <a:rPr lang="ru-RU" sz="2400" b="0" i="0" dirty="0" smtClean="0">
                <a:effectLst/>
                <a:latin typeface="Times New Roman" panose="02020603050405020304" pitchFamily="18" charset="0"/>
                <a:ea typeface="Microsoft MHei" panose="020B0402040204020203" pitchFamily="34" charset="-120"/>
                <a:cs typeface="Times New Roman" panose="02020603050405020304" pitchFamily="18" charset="0"/>
              </a:rPr>
              <a:t> система получила свое название от английского слова «</a:t>
            </a:r>
            <a:r>
              <a:rPr lang="ru-RU" sz="2400" b="0" i="0" dirty="0" err="1" smtClean="0">
                <a:effectLst/>
                <a:latin typeface="Times New Roman" panose="02020603050405020304" pitchFamily="18" charset="0"/>
                <a:ea typeface="Microsoft MHei" panose="020B0402040204020203" pitchFamily="34" charset="-120"/>
                <a:cs typeface="Times New Roman" panose="02020603050405020304" pitchFamily="18" charset="0"/>
              </a:rPr>
              <a:t>score</a:t>
            </a:r>
            <a:r>
              <a:rPr lang="ru-RU" sz="2400" b="0" i="0" dirty="0" smtClean="0">
                <a:effectLst/>
                <a:latin typeface="Times New Roman" panose="02020603050405020304" pitchFamily="18" charset="0"/>
                <a:ea typeface="Microsoft MHei" panose="020B0402040204020203" pitchFamily="34" charset="-120"/>
                <a:cs typeface="Times New Roman" panose="02020603050405020304" pitchFamily="18" charset="0"/>
              </a:rPr>
              <a:t>», что переводится как счет или подсчет очков. Применяется </a:t>
            </a:r>
            <a:r>
              <a:rPr lang="ru-RU" sz="2400" b="0" i="0" dirty="0" err="1" smtClean="0">
                <a:effectLst/>
                <a:latin typeface="Times New Roman" panose="02020603050405020304" pitchFamily="18" charset="0"/>
                <a:ea typeface="Microsoft MHei" panose="020B0402040204020203" pitchFamily="34" charset="-120"/>
                <a:cs typeface="Times New Roman" panose="02020603050405020304" pitchFamily="18" charset="0"/>
              </a:rPr>
              <a:t>скоринг</a:t>
            </a:r>
            <a:r>
              <a:rPr lang="ru-RU" sz="2400" b="0" i="0" dirty="0" smtClean="0">
                <a:effectLst/>
                <a:latin typeface="Times New Roman" panose="02020603050405020304" pitchFamily="18" charset="0"/>
                <a:ea typeface="Microsoft MHei" panose="020B0402040204020203" pitchFamily="34" charset="-120"/>
                <a:cs typeface="Times New Roman" panose="02020603050405020304" pitchFamily="18" charset="0"/>
              </a:rPr>
              <a:t> в финансовых структурах для оценки платежеспособности заемщика. </a:t>
            </a:r>
            <a:endParaRPr lang="ru-RU" sz="2400" dirty="0">
              <a:latin typeface="Times New Roman" panose="02020603050405020304" pitchFamily="18" charset="0"/>
              <a:ea typeface="Microsoft MHei" panose="020B0402040204020203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kr.sh/i/190320/zMrMu0QA.png?download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51" y="3550087"/>
            <a:ext cx="8795982" cy="235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198" y="365126"/>
            <a:ext cx="10800000" cy="54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Project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98198" y="6169886"/>
            <a:ext cx="540000" cy="540000"/>
          </a:xfr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pPr algn="ctr"/>
            <a:fld id="{16A3B841-E029-4909-B151-53839A264117}" type="slidenum">
              <a:rPr lang="ru-RU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64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15" y="2092051"/>
            <a:ext cx="2143125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93" y="2152353"/>
            <a:ext cx="3536553" cy="19879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8" y="2070936"/>
            <a:ext cx="3576584" cy="14428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38199" y="4601933"/>
            <a:ext cx="1080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Project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ведется планирование других задач отдела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компании, а также организован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данных с системой банка.</a:t>
            </a:r>
          </a:p>
        </p:txBody>
      </p:sp>
    </p:spTree>
    <p:extLst>
      <p:ext uri="{BB962C8B-B14F-4D97-AF65-F5344CB8AC3E}">
        <p14:creationId xmlns:p14="http://schemas.microsoft.com/office/powerpoint/2010/main" val="24363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83800" y="6143829"/>
            <a:ext cx="540000" cy="5400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fld id="{16A3B841-E029-4909-B151-53839A264117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764631"/>
            <a:ext cx="10515600" cy="29838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разработки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Basic For Application Integrated Development Environment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ba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для управления проектами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Project</a:t>
            </a:r>
          </a:p>
          <a:p>
            <a:pPr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Basic For Application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99" y="481262"/>
            <a:ext cx="108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2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0000" cy="54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98200" y="6078514"/>
            <a:ext cx="540000" cy="54000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fld id="{16A3B841-E029-4909-B151-53839A264117}" type="slidenum">
              <a:rPr lang="ru-RU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1436" y="1356360"/>
            <a:ext cx="9989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выполнены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времени выполнения задач и распределение ресурсов осуществляется автоматически. Организован обмен данных с системой компании.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возможного пути дальнейшего развития программного продукта – усовершенствование пользовательского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28897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813800" y="6195929"/>
            <a:ext cx="540000" cy="54000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fld id="{16A3B841-E029-4909-B151-53839A264117}" type="slidenum">
              <a:rPr lang="ru-RU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6970" y="2823410"/>
            <a:ext cx="5020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5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 txBox="1">
            <a:spLocks noGrp="1"/>
          </p:cNvSpPr>
          <p:nvPr>
            <p:ph type="title"/>
          </p:nvPr>
        </p:nvSpPr>
        <p:spPr>
          <a:xfrm>
            <a:off x="838200" y="424993"/>
            <a:ext cx="10800000" cy="48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характеристика ООО «РСХБ –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Интех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988571" y="6213429"/>
            <a:ext cx="540000" cy="54000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pPr algn="ctr"/>
            <a:fld id="{16A3B841-E029-4909-B151-53839A264117}" type="slidenum">
              <a:rPr lang="ru-RU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734" y="1039785"/>
            <a:ext cx="8872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«РСХБ –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– российская ИТ-компания, 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оказывающая услуги по разработке, внедрению и сопровождению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Компьютерного программного обеспечения.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1" y="2374775"/>
            <a:ext cx="10964805" cy="28674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787840"/>
            <a:ext cx="10800000" cy="540000"/>
          </a:xfr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развития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бэк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-офисных систем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98200" y="6195928"/>
            <a:ext cx="540000" cy="54000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pPr algn="ctr"/>
            <a:fld id="{16A3B841-E029-4909-B151-53839A264117}" type="slidenum">
              <a:rPr lang="ru-RU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ru-RU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91333" y="1716978"/>
            <a:ext cx="10346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Бэк</a:t>
            </a:r>
            <a:r>
              <a:rPr lang="en-US" sz="24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офис 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занимается тем, что работает над </a:t>
            </a:r>
            <a:r>
              <a:rPr lang="ru-RU" sz="24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обеспечением 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связью всех отделов и подразделений в компании. Они не имеют прямого контакта с клиентами, не занимаются оформлением соглашений с ними.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35" y="3306445"/>
            <a:ext cx="5393330" cy="19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93822" y="413250"/>
            <a:ext cx="10800000" cy="54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ВКР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953822" y="6165600"/>
            <a:ext cx="540000" cy="540000"/>
          </a:xfr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/>
            <a:fld id="{16A3B841-E029-4909-B151-53839A264117}" type="slidenum">
              <a:rPr lang="ru-RU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525" y="1299411"/>
            <a:ext cx="10531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Необходимость разработки вызвана: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  Временными затратами руководителя на планирование задач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  Возможностью оценивать длительность задачи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Оптимальным распределением ресурсов отдела развития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бэк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-офисных систем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Контролем за текущей эффективностью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-офисных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прогнозировать будущую занятость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бэк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-офисных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</a:p>
          <a:p>
            <a:pPr marL="342900" indent="-342900">
              <a:buFontTx/>
              <a:buChar char="-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0400" y="1541344"/>
            <a:ext cx="10515600" cy="2782112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ВКР является повышение эффективности в управлении выполнения работ, за счет автоматизации планирования задач, осуществляемых в компании ООО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РСХБ-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имеющихся ресурсов: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исполнители работ, обладающих соответствующих квалификацией;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средства;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и прикладные программные средства;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ресурсы;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нормативные документы;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49177"/>
            <a:ext cx="1080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ВКР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98200" y="6179886"/>
            <a:ext cx="540000" cy="540000"/>
          </a:xfr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/>
            <a:fld id="{16A3B841-E029-4909-B151-53839A264117}" type="slidenum">
              <a:rPr lang="ru-RU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ru-RU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2541"/>
            <a:ext cx="10800000" cy="424732"/>
          </a:xfr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</a:t>
            </a:r>
            <a:endParaRPr lang="ru-RU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98200" y="6163844"/>
            <a:ext cx="540000" cy="540000"/>
          </a:xfr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/>
            <a:fld id="{16A3B841-E029-4909-B151-53839A264117}" type="slidenum">
              <a:rPr lang="ru-RU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ru-RU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1" y="1748590"/>
            <a:ext cx="1080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алгоритм выбора оптимального исполнителя на задачу,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текущей загруженности по времени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спланированного времени количества времени, которое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потратить на задачу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алгоритм выбора главной подзадачи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новых процентов исполнения на подзадачи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7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95060"/>
            <a:ext cx="10800000" cy="480131"/>
          </a:xfr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планирования задач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98200" y="6201858"/>
            <a:ext cx="540000" cy="54000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pPr algn="ctr"/>
            <a:fld id="{16A3B841-E029-4909-B151-53839A264117}" type="slidenum">
              <a:rPr lang="ru-RU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ru-RU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641" y="1054639"/>
            <a:ext cx="8183117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0000" cy="540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320199" y="6240380"/>
            <a:ext cx="540000" cy="540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algn="ctr"/>
            <a:fld id="{16A3B841-E029-4909-B151-53839A264117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072630"/>
            <a:ext cx="103825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рограмма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управления проектами, разработанная и продаваемая корпорацией Microsoft</a:t>
            </a:r>
          </a:p>
        </p:txBody>
      </p:sp>
      <p:pic>
        <p:nvPicPr>
          <p:cNvPr id="1026" name="Picture 2" descr="https://skr.sh/i/170320/XvvtLPUH.png?download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87" y="2827408"/>
            <a:ext cx="10231567" cy="3412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2206874"/>
            <a:ext cx="550016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Составленный план задачи в </a:t>
            </a:r>
            <a:r>
              <a:rPr lang="en-US" dirty="0"/>
              <a:t>MS </a:t>
            </a:r>
            <a:r>
              <a:rPr lang="en-US" dirty="0" smtClean="0"/>
              <a:t>Project: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762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54000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 «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ImportBIQTasks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98200" y="6147802"/>
            <a:ext cx="540000" cy="540000"/>
          </a:xfr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pPr algn="ctr"/>
            <a:fld id="{16A3B841-E029-4909-B151-53839A264117}" type="slidenum">
              <a:rPr lang="ru-RU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ru-RU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skr.sh/i/250320/Z0xFZCU9.png?download=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791" y="2265019"/>
            <a:ext cx="5029200" cy="3147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938867" y="1332625"/>
            <a:ext cx="9092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ImportBIQTasks</a:t>
            </a:r>
            <a:r>
              <a:rPr lang="ru-RU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 переносит данные </a:t>
            </a:r>
            <a:r>
              <a:rPr lang="ru-RU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экономической </a:t>
            </a:r>
            <a:r>
              <a:rPr lang="ru-RU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оценки задачи в </a:t>
            </a: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Microsoft </a:t>
            </a:r>
            <a:r>
              <a:rPr 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</a:t>
            </a:r>
            <a:endParaRPr lang="ru-RU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https://skr.sh/i/250320/ltjV5wON.png?download=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33" y="2217252"/>
            <a:ext cx="3400425" cy="30791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655033" y="5489274"/>
            <a:ext cx="4832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скрипта «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ImportBIQTasks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написанный в среде разработки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7791" y="5584756"/>
            <a:ext cx="463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скрипта «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ImportBIQTasks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4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327</Words>
  <Application>Microsoft Office PowerPoint</Application>
  <PresentationFormat>Широкоэкранный</PresentationFormat>
  <Paragraphs>62</Paragraphs>
  <Slides>14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Microsoft MHei</vt:lpstr>
      <vt:lpstr>Arial</vt:lpstr>
      <vt:lpstr>Calibri</vt:lpstr>
      <vt:lpstr>Calibri Light</vt:lpstr>
      <vt:lpstr>Times New Roman</vt:lpstr>
      <vt:lpstr>Тема Office</vt:lpstr>
      <vt:lpstr>Презентация PowerPoint</vt:lpstr>
      <vt:lpstr>Краткая характеристика ООО «РСХБ – Интех» </vt:lpstr>
      <vt:lpstr>Отдел развития бэк-офисных систем</vt:lpstr>
      <vt:lpstr>Актуальность ВКР</vt:lpstr>
      <vt:lpstr>Целью ВКР является повышение эффективности в управлении выполнения работ, за счет автоматизации планирования задач, осуществляемых в компании ООО “РСХБ-Интех” при имеющихся ресурсов: исполнители работ, обладающих соответствующих квалификацией; технические средства; системные и прикладные программные средства; временные ресурсы; нормативные документы;</vt:lpstr>
      <vt:lpstr>Задачи</vt:lpstr>
      <vt:lpstr>Функциональная модель планирования задач </vt:lpstr>
      <vt:lpstr>MS Project</vt:lpstr>
      <vt:lpstr>Скрипт «ImportBIQTasks»</vt:lpstr>
      <vt:lpstr>Скоринговая система</vt:lpstr>
      <vt:lpstr>Аналоги MS Project</vt:lpstr>
      <vt:lpstr>Презентация PowerPoint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Эрнест Саитгареев</dc:creator>
  <cp:lastModifiedBy>Эрнест Саитгареев</cp:lastModifiedBy>
  <cp:revision>225</cp:revision>
  <dcterms:created xsi:type="dcterms:W3CDTF">2020-03-05T19:23:53Z</dcterms:created>
  <dcterms:modified xsi:type="dcterms:W3CDTF">2020-03-25T20:39:11Z</dcterms:modified>
</cp:coreProperties>
</file>