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0" r:id="rId5"/>
    <p:sldId id="260" r:id="rId6"/>
    <p:sldId id="259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505-33DD-4C62-9DDD-3EADC710E66C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971228-EBD0-41C8-B0F6-F812C093BFF5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1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505-33DD-4C62-9DDD-3EADC710E66C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28-EBD0-41C8-B0F6-F812C093BFF5}" type="slidenum">
              <a:rPr lang="en-SG" smtClean="0"/>
              <a:t>‹#›</a:t>
            </a:fld>
            <a:endParaRPr lang="en-S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505-33DD-4C62-9DDD-3EADC710E66C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28-EBD0-41C8-B0F6-F812C093BFF5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505-33DD-4C62-9DDD-3EADC710E66C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28-EBD0-41C8-B0F6-F812C093BFF5}" type="slidenum">
              <a:rPr lang="en-SG" smtClean="0"/>
              <a:t>‹#›</a:t>
            </a:fld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2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505-33DD-4C62-9DDD-3EADC710E66C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28-EBD0-41C8-B0F6-F812C093BFF5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505-33DD-4C62-9DDD-3EADC710E66C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28-EBD0-41C8-B0F6-F812C093BFF5}" type="slidenum">
              <a:rPr lang="en-SG" smtClean="0"/>
              <a:t>‹#›</a:t>
            </a:fld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2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505-33DD-4C62-9DDD-3EADC710E66C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28-EBD0-41C8-B0F6-F812C093BFF5}" type="slidenum">
              <a:rPr lang="en-SG" smtClean="0"/>
              <a:t>‹#›</a:t>
            </a:fld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505-33DD-4C62-9DDD-3EADC710E66C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28-EBD0-41C8-B0F6-F812C093BFF5}" type="slidenum">
              <a:rPr lang="en-SG" smtClean="0"/>
              <a:t>‹#›</a:t>
            </a:fld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505-33DD-4C62-9DDD-3EADC710E66C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28-EBD0-41C8-B0F6-F812C093BF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32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505-33DD-4C62-9DDD-3EADC710E66C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28-EBD0-41C8-B0F6-F812C093BFF5}" type="slidenum">
              <a:rPr lang="en-SG" smtClean="0"/>
              <a:t>‹#›</a:t>
            </a:fld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7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A82505-33DD-4C62-9DDD-3EADC710E66C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1228-EBD0-41C8-B0F6-F812C093BFF5}" type="slidenum">
              <a:rPr lang="en-SG" smtClean="0"/>
              <a:t>‹#›</a:t>
            </a:fld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2505-33DD-4C62-9DDD-3EADC710E66C}" type="datetimeFigureOut">
              <a:rPr lang="en-SG" smtClean="0"/>
              <a:t>5/3/2021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971228-EBD0-41C8-B0F6-F812C093BFF5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AF89-9425-4FD3-A009-7AAD633D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240" y="900702"/>
            <a:ext cx="7219998" cy="1932495"/>
          </a:xfrm>
        </p:spPr>
        <p:txBody>
          <a:bodyPr>
            <a:normAutofit/>
          </a:bodyPr>
          <a:lstStyle/>
          <a:p>
            <a:r>
              <a:rPr lang="en-US" sz="4400" dirty="0"/>
              <a:t>Academic Result</a:t>
            </a:r>
            <a:endParaRPr lang="en-SG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DDE21-90EA-48C0-969C-D762B7541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069042"/>
            <a:ext cx="8637072" cy="977621"/>
          </a:xfrm>
        </p:spPr>
        <p:txBody>
          <a:bodyPr/>
          <a:lstStyle/>
          <a:p>
            <a:r>
              <a:rPr lang="en-US" dirty="0"/>
              <a:t>Study and research on student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16653-4937-4BD9-B9E9-0667CA4F0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818" y="1866949"/>
            <a:ext cx="2718069" cy="15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6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4F7C-6CC4-4417-96E1-15FE5A16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38" y="279901"/>
            <a:ext cx="9603275" cy="1049235"/>
          </a:xfrm>
        </p:spPr>
        <p:txBody>
          <a:bodyPr/>
          <a:lstStyle/>
          <a:p>
            <a:r>
              <a:rPr lang="en-US" dirty="0"/>
              <a:t>Machine learning models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63354-FE34-48D5-963E-E0D966D746D7}"/>
              </a:ext>
            </a:extLst>
          </p:cNvPr>
          <p:cNvSpPr txBox="1"/>
          <p:nvPr/>
        </p:nvSpPr>
        <p:spPr>
          <a:xfrm>
            <a:off x="799856" y="1268798"/>
            <a:ext cx="2644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Logistic Regression (baseline)</a:t>
            </a:r>
            <a:endParaRPr lang="en-SG" sz="16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E1FA5-DA48-4161-AA0A-C470C818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31" y="2799156"/>
            <a:ext cx="2663162" cy="1475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AF8D32-2F18-414C-B53D-51D28727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187" y="2086894"/>
            <a:ext cx="2701509" cy="2171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CB4015-2B61-48FE-A558-28B33CEA9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159" y="2094447"/>
            <a:ext cx="3175757" cy="21798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FD76C0-A5CC-4A67-B007-2F11FEB792E3}"/>
              </a:ext>
            </a:extLst>
          </p:cNvPr>
          <p:cNvSpPr txBox="1"/>
          <p:nvPr/>
        </p:nvSpPr>
        <p:spPr>
          <a:xfrm>
            <a:off x="2622560" y="4481206"/>
            <a:ext cx="51976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Observations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Overall average performance on prediction at 47%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Only the prediction on Tier 3 and 5 has shown some good level of accuracy.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* Will be introducing MLP and Random Forest model to compare results.</a:t>
            </a:r>
            <a:endParaRPr lang="en-SG" sz="11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C7A520-F9E2-49D3-A164-538365CEA704}"/>
              </a:ext>
            </a:extLst>
          </p:cNvPr>
          <p:cNvCxnSpPr>
            <a:cxnSpLocks/>
          </p:cNvCxnSpPr>
          <p:nvPr/>
        </p:nvCxnSpPr>
        <p:spPr>
          <a:xfrm flipV="1">
            <a:off x="5693664" y="4055238"/>
            <a:ext cx="505968" cy="7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AD39A8-DA2E-418D-99C3-822C81D10F70}"/>
              </a:ext>
            </a:extLst>
          </p:cNvPr>
          <p:cNvCxnSpPr>
            <a:cxnSpLocks/>
          </p:cNvCxnSpPr>
          <p:nvPr/>
        </p:nvCxnSpPr>
        <p:spPr>
          <a:xfrm flipV="1">
            <a:off x="7223760" y="3907536"/>
            <a:ext cx="2566416" cy="1030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4778D5-C3F0-4FA4-B1EE-89789089DCF2}"/>
              </a:ext>
            </a:extLst>
          </p:cNvPr>
          <p:cNvCxnSpPr>
            <a:cxnSpLocks/>
          </p:cNvCxnSpPr>
          <p:nvPr/>
        </p:nvCxnSpPr>
        <p:spPr>
          <a:xfrm flipV="1">
            <a:off x="7075259" y="3157728"/>
            <a:ext cx="1922437" cy="178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555BE62-B23B-4A21-A132-696AE2CA0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730" y="2083486"/>
            <a:ext cx="2663161" cy="6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6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0D1EB89-F295-4EB2-95F2-2DAB9FD0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583" y="2227157"/>
            <a:ext cx="2316737" cy="10487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186A2C-4BD6-4B42-8540-20695E71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39" y="2227157"/>
            <a:ext cx="2316737" cy="10659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1D0406-0BF1-4FC4-999A-BBB739DF4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95" y="2227157"/>
            <a:ext cx="2348791" cy="1106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14F7C-6CC4-4417-96E1-15FE5A16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38" y="279901"/>
            <a:ext cx="9603275" cy="1049235"/>
          </a:xfrm>
        </p:spPr>
        <p:txBody>
          <a:bodyPr/>
          <a:lstStyle/>
          <a:p>
            <a:r>
              <a:rPr lang="en-US" dirty="0"/>
              <a:t>Machine learning models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CE678-31F8-4749-BE0E-14D7EFAFF71D}"/>
              </a:ext>
            </a:extLst>
          </p:cNvPr>
          <p:cNvSpPr txBox="1"/>
          <p:nvPr/>
        </p:nvSpPr>
        <p:spPr>
          <a:xfrm>
            <a:off x="512242" y="1473209"/>
            <a:ext cx="64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MLP</a:t>
            </a:r>
            <a:endParaRPr lang="en-SG" sz="12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434D0-30B7-4C2B-87E6-89ACFBCE1B86}"/>
              </a:ext>
            </a:extLst>
          </p:cNvPr>
          <p:cNvSpPr txBox="1"/>
          <p:nvPr/>
        </p:nvSpPr>
        <p:spPr>
          <a:xfrm>
            <a:off x="3332998" y="1473209"/>
            <a:ext cx="2339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Random Forest</a:t>
            </a:r>
            <a:endParaRPr lang="en-SG" sz="12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6E614-23C7-4A98-A355-1C4CD9E294C4}"/>
              </a:ext>
            </a:extLst>
          </p:cNvPr>
          <p:cNvSpPr txBox="1"/>
          <p:nvPr/>
        </p:nvSpPr>
        <p:spPr>
          <a:xfrm>
            <a:off x="6096000" y="1470070"/>
            <a:ext cx="2376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Random Forest (</a:t>
            </a:r>
            <a:r>
              <a:rPr lang="en-US" sz="1200" u="sng" dirty="0" err="1"/>
              <a:t>GridSearchCV</a:t>
            </a:r>
            <a:r>
              <a:rPr lang="en-US" sz="1200" u="sng" dirty="0"/>
              <a:t>)</a:t>
            </a:r>
            <a:endParaRPr lang="en-SG" sz="12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90B17D-4F94-442E-863F-EB6741B245DB}"/>
              </a:ext>
            </a:extLst>
          </p:cNvPr>
          <p:cNvSpPr txBox="1"/>
          <p:nvPr/>
        </p:nvSpPr>
        <p:spPr>
          <a:xfrm>
            <a:off x="8834259" y="2590553"/>
            <a:ext cx="26626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Observations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Overall 3 models has lower accuracy than logistic regression (47%)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All 3 models shows better prediction on classification on Tier 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* Will be introducing Select Best K to narrow the features, to see if accuracy can be improve.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DAE989A-5544-47F7-BC23-0C0BA39CC04F}"/>
              </a:ext>
            </a:extLst>
          </p:cNvPr>
          <p:cNvSpPr/>
          <p:nvPr/>
        </p:nvSpPr>
        <p:spPr>
          <a:xfrm>
            <a:off x="2505456" y="3006887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677F8EF-444D-49A5-BB2D-02695C0AE7E8}"/>
              </a:ext>
            </a:extLst>
          </p:cNvPr>
          <p:cNvSpPr/>
          <p:nvPr/>
        </p:nvSpPr>
        <p:spPr>
          <a:xfrm>
            <a:off x="8016240" y="3000791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B66D45-C6C1-48B1-9D95-45CFB70FDD61}"/>
              </a:ext>
            </a:extLst>
          </p:cNvPr>
          <p:cNvSpPr/>
          <p:nvPr/>
        </p:nvSpPr>
        <p:spPr>
          <a:xfrm>
            <a:off x="5262368" y="2997744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656B2C7-1A3C-4BC9-8D15-027596355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986" y="393995"/>
            <a:ext cx="3540405" cy="9069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18618E-BE5E-4482-A2C9-836484201EC8}"/>
              </a:ext>
            </a:extLst>
          </p:cNvPr>
          <p:cNvSpPr txBox="1"/>
          <p:nvPr/>
        </p:nvSpPr>
        <p:spPr>
          <a:xfrm>
            <a:off x="88391" y="5736570"/>
            <a:ext cx="2499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*Random Forest 2 is using </a:t>
            </a:r>
            <a:r>
              <a:rPr lang="en-US" sz="1050" i="1" dirty="0" err="1"/>
              <a:t>GridSearchCV</a:t>
            </a:r>
            <a:r>
              <a:rPr lang="en-US" sz="1050" i="1" dirty="0"/>
              <a:t> </a:t>
            </a:r>
            <a:endParaRPr lang="en-SG" sz="105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B2FCEA-919D-4B6F-AF5B-455AF871A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67" y="3520807"/>
            <a:ext cx="2353819" cy="1942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1FE025-E0E1-4184-85B5-18AE1B07F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029" y="3501873"/>
            <a:ext cx="2353820" cy="19578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B9441C-2D42-4B3C-8469-D69F16AF3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5940" y="3522651"/>
            <a:ext cx="2316738" cy="19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7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4F7C-6CC4-4417-96E1-15FE5A16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38" y="279901"/>
            <a:ext cx="9603275" cy="1049235"/>
          </a:xfrm>
        </p:spPr>
        <p:txBody>
          <a:bodyPr/>
          <a:lstStyle/>
          <a:p>
            <a:r>
              <a:rPr lang="en-US" dirty="0"/>
              <a:t>Machine learning models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CE678-31F8-4749-BE0E-14D7EFAFF71D}"/>
              </a:ext>
            </a:extLst>
          </p:cNvPr>
          <p:cNvSpPr txBox="1"/>
          <p:nvPr/>
        </p:nvSpPr>
        <p:spPr>
          <a:xfrm>
            <a:off x="1288464" y="1281453"/>
            <a:ext cx="494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Using </a:t>
            </a:r>
            <a:r>
              <a:rPr lang="en-US" sz="1600" u="sng" dirty="0" err="1"/>
              <a:t>SelectionKBest</a:t>
            </a:r>
            <a:r>
              <a:rPr lang="en-US" sz="1600" u="sng" dirty="0"/>
              <a:t> to narrow down the best features</a:t>
            </a:r>
            <a:endParaRPr lang="en-SG" sz="16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434D0-30B7-4C2B-87E6-89ACFBCE1B86}"/>
              </a:ext>
            </a:extLst>
          </p:cNvPr>
          <p:cNvSpPr txBox="1"/>
          <p:nvPr/>
        </p:nvSpPr>
        <p:spPr>
          <a:xfrm>
            <a:off x="5153492" y="2151868"/>
            <a:ext cx="2339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Selection on best 8 features</a:t>
            </a:r>
            <a:endParaRPr lang="en-SG" sz="12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82EA1-85C1-4672-A63D-8BE3EB64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87" y="2005388"/>
            <a:ext cx="3087622" cy="12323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47536-A9E8-40C7-A591-A84D952AE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87" y="3237729"/>
            <a:ext cx="3087622" cy="2554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F8A5BD-D6C8-4CB7-A8C5-2E7A95A05AB8}"/>
              </a:ext>
            </a:extLst>
          </p:cNvPr>
          <p:cNvSpPr txBox="1"/>
          <p:nvPr/>
        </p:nvSpPr>
        <p:spPr>
          <a:xfrm>
            <a:off x="5107281" y="2621558"/>
            <a:ext cx="50207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schoolsup</a:t>
            </a:r>
            <a:r>
              <a:rPr lang="en-US" sz="1050" dirty="0"/>
              <a:t> - extra educational support (binary: yes is 1 or no is 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paid - extra paid classes within the course subject (binary: yes is 1 or no is 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romantic - with a romantic relationship (binary: yes is 1 or no is 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goout</a:t>
            </a:r>
            <a:r>
              <a:rPr lang="en-US" sz="1050" dirty="0"/>
              <a:t> - going out with friends (numeric: from 1 - very low to 5 - very high)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Walc</a:t>
            </a:r>
            <a:r>
              <a:rPr lang="en-US" sz="1050" dirty="0"/>
              <a:t> - weekend alcohol consumption (numeric: from 1 - very low to 5 - very high)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health - current health status (numeric: from 1 - very bad to 5 - very good)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absences - number of school absences (numeric: from 0 to 93)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Pedu</a:t>
            </a:r>
            <a:r>
              <a:rPr lang="en-US" sz="1050" dirty="0"/>
              <a:t> - average of parent education level (numeric: from 0 to 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251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4F7C-6CC4-4417-96E1-15FE5A16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38" y="279901"/>
            <a:ext cx="9603275" cy="1049235"/>
          </a:xfrm>
        </p:spPr>
        <p:txBody>
          <a:bodyPr/>
          <a:lstStyle/>
          <a:p>
            <a:r>
              <a:rPr lang="en-US" dirty="0"/>
              <a:t>Machine learning Performance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CE678-31F8-4749-BE0E-14D7EFAFF71D}"/>
              </a:ext>
            </a:extLst>
          </p:cNvPr>
          <p:cNvSpPr txBox="1"/>
          <p:nvPr/>
        </p:nvSpPr>
        <p:spPr>
          <a:xfrm>
            <a:off x="3306578" y="2042612"/>
            <a:ext cx="64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MLP</a:t>
            </a:r>
            <a:endParaRPr lang="en-SG" sz="12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434D0-30B7-4C2B-87E6-89ACFBCE1B86}"/>
              </a:ext>
            </a:extLst>
          </p:cNvPr>
          <p:cNvSpPr txBox="1"/>
          <p:nvPr/>
        </p:nvSpPr>
        <p:spPr>
          <a:xfrm>
            <a:off x="5956895" y="2050232"/>
            <a:ext cx="2339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Random Forest</a:t>
            </a:r>
            <a:endParaRPr lang="en-SG" sz="12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6E614-23C7-4A98-A355-1C4CD9E294C4}"/>
              </a:ext>
            </a:extLst>
          </p:cNvPr>
          <p:cNvSpPr txBox="1"/>
          <p:nvPr/>
        </p:nvSpPr>
        <p:spPr>
          <a:xfrm>
            <a:off x="8678510" y="2050233"/>
            <a:ext cx="3061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Random Forest (</a:t>
            </a:r>
            <a:r>
              <a:rPr lang="en-US" sz="1200" u="sng" dirty="0" err="1"/>
              <a:t>GridSearchCV</a:t>
            </a:r>
            <a:r>
              <a:rPr lang="en-US" sz="1200" u="sng" dirty="0"/>
              <a:t>)</a:t>
            </a:r>
            <a:endParaRPr lang="en-SG" sz="1200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05834-AE55-4B39-8C3D-3AB399C5C965}"/>
              </a:ext>
            </a:extLst>
          </p:cNvPr>
          <p:cNvSpPr txBox="1"/>
          <p:nvPr/>
        </p:nvSpPr>
        <p:spPr>
          <a:xfrm>
            <a:off x="7917388" y="331144"/>
            <a:ext cx="2931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*After using the </a:t>
            </a:r>
            <a:r>
              <a:rPr lang="en-US" sz="1200" i="1" dirty="0" err="1"/>
              <a:t>SelectionKBest</a:t>
            </a:r>
            <a:r>
              <a:rPr lang="en-US" sz="1200" i="1" dirty="0"/>
              <a:t> best 8 features</a:t>
            </a:r>
            <a:endParaRPr lang="en-SG" sz="12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DF6D8-3FEC-494A-AAF9-7A37129FBF29}"/>
              </a:ext>
            </a:extLst>
          </p:cNvPr>
          <p:cNvSpPr txBox="1"/>
          <p:nvPr/>
        </p:nvSpPr>
        <p:spPr>
          <a:xfrm>
            <a:off x="471190" y="2042612"/>
            <a:ext cx="2339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Logistic Regression</a:t>
            </a:r>
            <a:endParaRPr lang="en-SG" sz="12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C5FCBC-19C4-4FD5-B528-0171A045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54" y="3779540"/>
            <a:ext cx="2240159" cy="1832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D6C313-47B3-4027-A0B9-736D8A099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758" y="3779540"/>
            <a:ext cx="2277330" cy="1862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3B2A39-D588-4EF7-80C3-4A582B689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428" y="2512825"/>
            <a:ext cx="2277330" cy="10135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7FC001-0BAB-4F13-A530-A2C2C16F7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42" y="2523450"/>
            <a:ext cx="2239771" cy="10269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E8466D-2A1F-4371-8768-AE9B50B51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343" y="3769216"/>
            <a:ext cx="2228283" cy="18425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8E9D52-2AD7-4B6C-8388-E2BB898B7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343" y="2512825"/>
            <a:ext cx="2214671" cy="10269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6030E1-4772-44CC-BE2F-659B9DD848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7523" y="3769216"/>
            <a:ext cx="2228284" cy="18683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27D5B2-F41C-4CEC-A4DB-9D119455E8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9599" y="2510319"/>
            <a:ext cx="2228285" cy="101852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13C842-750B-4331-B3ED-0312A29074E8}"/>
              </a:ext>
            </a:extLst>
          </p:cNvPr>
          <p:cNvSpPr txBox="1"/>
          <p:nvPr/>
        </p:nvSpPr>
        <p:spPr>
          <a:xfrm>
            <a:off x="653281" y="830785"/>
            <a:ext cx="5528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Observations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Overall 3 models perform better using less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Logistic Regression model accuracy has drop slightly.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77FE1E-C80C-44FD-947B-1EEAF0E9E987}"/>
              </a:ext>
            </a:extLst>
          </p:cNvPr>
          <p:cNvCxnSpPr>
            <a:cxnSpLocks/>
          </p:cNvCxnSpPr>
          <p:nvPr/>
        </p:nvCxnSpPr>
        <p:spPr>
          <a:xfrm>
            <a:off x="3953440" y="1426464"/>
            <a:ext cx="204032" cy="56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83AFE8-345B-4193-9F2E-E11F542803D8}"/>
              </a:ext>
            </a:extLst>
          </p:cNvPr>
          <p:cNvCxnSpPr>
            <a:cxnSpLocks/>
          </p:cNvCxnSpPr>
          <p:nvPr/>
        </p:nvCxnSpPr>
        <p:spPr>
          <a:xfrm>
            <a:off x="3998976" y="1383792"/>
            <a:ext cx="2255520" cy="585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E0508F-5A76-4B44-99A9-5350C6A06AB7}"/>
              </a:ext>
            </a:extLst>
          </p:cNvPr>
          <p:cNvCxnSpPr>
            <a:cxnSpLocks/>
          </p:cNvCxnSpPr>
          <p:nvPr/>
        </p:nvCxnSpPr>
        <p:spPr>
          <a:xfrm>
            <a:off x="4084320" y="1329136"/>
            <a:ext cx="4791456" cy="65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26F45721-1A92-4105-94DF-984BA5817D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4444" y="574795"/>
            <a:ext cx="3356614" cy="90350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FAEEC6-F720-49E9-9DA4-845C165657F0}"/>
              </a:ext>
            </a:extLst>
          </p:cNvPr>
          <p:cNvSpPr txBox="1"/>
          <p:nvPr/>
        </p:nvSpPr>
        <p:spPr>
          <a:xfrm>
            <a:off x="91440" y="5765605"/>
            <a:ext cx="2499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*Random Forest 2 is using </a:t>
            </a:r>
            <a:r>
              <a:rPr lang="en-US" sz="1050" i="1" dirty="0" err="1"/>
              <a:t>GridSearchCV</a:t>
            </a:r>
            <a:r>
              <a:rPr lang="en-US" sz="1050" i="1" dirty="0"/>
              <a:t> </a:t>
            </a:r>
            <a:endParaRPr lang="en-SG" sz="1050" i="1" dirty="0"/>
          </a:p>
        </p:txBody>
      </p:sp>
    </p:spTree>
    <p:extLst>
      <p:ext uri="{BB962C8B-B14F-4D97-AF65-F5344CB8AC3E}">
        <p14:creationId xmlns:p14="http://schemas.microsoft.com/office/powerpoint/2010/main" val="323122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4F7C-6CC4-4417-96E1-15FE5A16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66" y="619841"/>
            <a:ext cx="9603275" cy="794431"/>
          </a:xfrm>
        </p:spPr>
        <p:txBody>
          <a:bodyPr/>
          <a:lstStyle/>
          <a:p>
            <a:r>
              <a:rPr lang="en-US" dirty="0"/>
              <a:t>Machine learning evaluation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05834-AE55-4B39-8C3D-3AB399C5C965}"/>
              </a:ext>
            </a:extLst>
          </p:cNvPr>
          <p:cNvSpPr txBox="1"/>
          <p:nvPr/>
        </p:nvSpPr>
        <p:spPr>
          <a:xfrm>
            <a:off x="1545594" y="3782503"/>
            <a:ext cx="2931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u="sng" dirty="0"/>
              <a:t>After using the </a:t>
            </a:r>
            <a:r>
              <a:rPr lang="en-US" sz="1200" i="1" u="sng" dirty="0" err="1"/>
              <a:t>SelectionKBest</a:t>
            </a:r>
            <a:r>
              <a:rPr lang="en-US" sz="1200" i="1" u="sng" dirty="0"/>
              <a:t> best 8 features</a:t>
            </a:r>
            <a:endParaRPr lang="en-SG" sz="1200" i="1" u="sn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13C842-750B-4331-B3ED-0312A29074E8}"/>
              </a:ext>
            </a:extLst>
          </p:cNvPr>
          <p:cNvSpPr txBox="1"/>
          <p:nvPr/>
        </p:nvSpPr>
        <p:spPr>
          <a:xfrm>
            <a:off x="5816271" y="2214923"/>
            <a:ext cx="354040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Observations after using </a:t>
            </a:r>
            <a:r>
              <a:rPr lang="en-US" sz="1100" u="sng" dirty="0" err="1"/>
              <a:t>SelectionKBest</a:t>
            </a:r>
            <a:r>
              <a:rPr lang="en-US" sz="1100" u="sng" dirty="0"/>
              <a:t> and other models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Overall 3 models perform better after using less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Logistic Regression model accuracy has drop slightly after using less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After using multiple machine learning model, it is likely that the nature of the data and features we have, are unable to provide high accuracy on predicting ‘Tier’.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u="sng" dirty="0"/>
              <a:t>Conclusion on selection on models</a:t>
            </a:r>
          </a:p>
          <a:p>
            <a:endParaRPr lang="en-US" sz="11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Will be using MLP (after feature reduction using </a:t>
            </a:r>
            <a:r>
              <a:rPr lang="en-US" sz="1100" dirty="0" err="1"/>
              <a:t>Kbest</a:t>
            </a:r>
            <a:r>
              <a:rPr lang="en-US" sz="110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Higher accuracy overall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Uses less features (easier to implement)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*Moving forward, I can try using multiple regression to test on the selected </a:t>
            </a:r>
            <a:r>
              <a:rPr lang="en-US" sz="1100" dirty="0" err="1"/>
              <a:t>KBest</a:t>
            </a:r>
            <a:r>
              <a:rPr lang="en-US" sz="1100" dirty="0"/>
              <a:t> features on their coefficient.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6F45721-1A92-4105-94DF-984BA581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95" y="4101962"/>
            <a:ext cx="3540405" cy="9529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3D872E-16D2-4FB5-9A0F-F4A3FE383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95" y="2583705"/>
            <a:ext cx="3540405" cy="9069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BD08E2-9436-406D-9C97-03542C0FBC7A}"/>
              </a:ext>
            </a:extLst>
          </p:cNvPr>
          <p:cNvSpPr txBox="1"/>
          <p:nvPr/>
        </p:nvSpPr>
        <p:spPr>
          <a:xfrm>
            <a:off x="1545595" y="2214923"/>
            <a:ext cx="2931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u="sng" dirty="0"/>
              <a:t>Using the original features </a:t>
            </a:r>
            <a:endParaRPr lang="en-SG" sz="1200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8B473-B27C-42E1-B170-E3ADC423D4B9}"/>
              </a:ext>
            </a:extLst>
          </p:cNvPr>
          <p:cNvSpPr txBox="1"/>
          <p:nvPr/>
        </p:nvSpPr>
        <p:spPr>
          <a:xfrm>
            <a:off x="103632" y="5767050"/>
            <a:ext cx="2499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*Random Forest 2 is using </a:t>
            </a:r>
            <a:r>
              <a:rPr lang="en-US" sz="1050" i="1" dirty="0" err="1"/>
              <a:t>GridSearchCV</a:t>
            </a:r>
            <a:r>
              <a:rPr lang="en-US" sz="1050" i="1" dirty="0"/>
              <a:t> </a:t>
            </a:r>
            <a:endParaRPr lang="en-SG" sz="1050" i="1" dirty="0"/>
          </a:p>
        </p:txBody>
      </p:sp>
    </p:spTree>
    <p:extLst>
      <p:ext uri="{BB962C8B-B14F-4D97-AF65-F5344CB8AC3E}">
        <p14:creationId xmlns:p14="http://schemas.microsoft.com/office/powerpoint/2010/main" val="397077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F04D-08F0-46F4-916C-2310483C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Source/Appendix: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097F-976B-4466-B8A6-4A0E5D627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6448837" cy="483628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https://data.world/data-society/student-alcohol-consumption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3D44F-1787-4B06-9E01-2008798D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17" y="3045483"/>
            <a:ext cx="1184198" cy="79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E7D1C-1E97-4E43-9DE3-C73024F6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23" y="544156"/>
            <a:ext cx="1102697" cy="969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F9ABD6-C8ED-4197-9843-335E724A0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42" y="3042766"/>
            <a:ext cx="1825362" cy="784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06E7A6-CD1D-4EFA-9A86-2ABC12501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501" y="3042767"/>
            <a:ext cx="2299580" cy="779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7117FB-E7F9-48E5-93AD-B313029AB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547" y="4087668"/>
            <a:ext cx="2854000" cy="7643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714D14-DE83-4A15-BBDB-22F01CDFB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0755" y="4087668"/>
            <a:ext cx="1988345" cy="7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1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33B549-ABBF-47C5-A16D-C1661A48C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97" y="1292352"/>
            <a:ext cx="5248238" cy="3507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2C816-A4AA-40A9-B5DD-64B56FBF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34" y="3194647"/>
            <a:ext cx="3269397" cy="16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5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466D-EF2A-4723-B874-B2D6A8FD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811" y="84109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2700" b="1" i="1" dirty="0">
                <a:effectLst/>
              </a:rPr>
              <a:t>Table of content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58AD-AE71-4514-85D9-AA45729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499" y="2222997"/>
            <a:ext cx="3486181" cy="3281692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effectLst/>
              </a:rPr>
              <a:t>Introduction</a:t>
            </a:r>
          </a:p>
          <a:p>
            <a:r>
              <a:rPr lang="en-US" sz="1600" dirty="0"/>
              <a:t>Problem Statement</a:t>
            </a:r>
          </a:p>
          <a:p>
            <a:r>
              <a:rPr lang="en-US" sz="1600" dirty="0">
                <a:effectLst/>
              </a:rPr>
              <a:t>Data Clea</a:t>
            </a:r>
            <a:r>
              <a:rPr lang="en-US" sz="1600" dirty="0"/>
              <a:t>ning</a:t>
            </a:r>
          </a:p>
          <a:p>
            <a:r>
              <a:rPr lang="en-US" sz="1600" dirty="0">
                <a:effectLst/>
              </a:rPr>
              <a:t>Machine Learning Models</a:t>
            </a:r>
          </a:p>
          <a:p>
            <a:r>
              <a:rPr lang="en-US" sz="1600" dirty="0">
                <a:effectLst/>
              </a:rPr>
              <a:t>Machine Learning Performance</a:t>
            </a:r>
          </a:p>
          <a:p>
            <a:r>
              <a:rPr lang="en-US" sz="1600" dirty="0">
                <a:effectLst/>
              </a:rPr>
              <a:t>Machine Learning Evaluation</a:t>
            </a:r>
          </a:p>
          <a:p>
            <a:r>
              <a:rPr lang="en-US" sz="1600" dirty="0">
                <a:effectLst/>
              </a:rPr>
              <a:t>Source/Appendix</a:t>
            </a:r>
          </a:p>
          <a:p>
            <a:r>
              <a:rPr lang="en-US" sz="1600" dirty="0">
                <a:effectLst/>
              </a:rPr>
              <a:t>Q&amp;A</a:t>
            </a:r>
            <a:endParaRPr lang="en-SG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3584E-8A44-4CEF-A2B6-6E56526A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084" y="2339253"/>
            <a:ext cx="4213827" cy="28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466D-EF2A-4723-B874-B2D6A8FD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811" y="84109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2700" b="1" i="1" dirty="0">
                <a:effectLst/>
              </a:rPr>
              <a:t>Introduction</a:t>
            </a:r>
            <a:r>
              <a:rPr lang="en-US" sz="1800" b="1" i="1" dirty="0">
                <a:effectLst/>
              </a:rPr>
              <a:t>: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58AD-AE71-4514-85D9-AA45729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731" y="2002050"/>
            <a:ext cx="8807989" cy="1739403"/>
          </a:xfrm>
        </p:spPr>
        <p:txBody>
          <a:bodyPr>
            <a:normAutofit/>
          </a:bodyPr>
          <a:lstStyle/>
          <a:p>
            <a:r>
              <a:rPr lang="en-US" sz="1600" i="1" dirty="0">
                <a:effectLst/>
              </a:rPr>
              <a:t>I </a:t>
            </a:r>
            <a:r>
              <a:rPr lang="en-US" sz="1600" i="1" dirty="0"/>
              <a:t>am a </a:t>
            </a:r>
            <a:r>
              <a:rPr lang="en-US" sz="1600" i="1" dirty="0">
                <a:effectLst/>
              </a:rPr>
              <a:t>counselor, looking to help student on their academic score based on the data/information.</a:t>
            </a:r>
          </a:p>
          <a:p>
            <a:r>
              <a:rPr lang="en-US" sz="1600" i="1" dirty="0">
                <a:effectLst/>
              </a:rPr>
              <a:t>The topic will be on student on their academic results in Spain.</a:t>
            </a:r>
          </a:p>
          <a:p>
            <a:r>
              <a:rPr lang="en-US" sz="1600" i="1" dirty="0">
                <a:effectLst/>
              </a:rPr>
              <a:t>The goal is to look into the different demographics on students, based on academic behavior, family background, social and other relevant factors.</a:t>
            </a:r>
            <a:endParaRPr lang="en-SG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DCCAD-33CB-409F-B035-6EF3925BC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188" y="3741453"/>
            <a:ext cx="3078151" cy="201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A5A00-36C5-4749-9905-B1B3325F0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3724656"/>
            <a:ext cx="3078151" cy="20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7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2AE450-E94D-498B-8926-EC3E8F36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31" y="2627394"/>
            <a:ext cx="5535926" cy="2474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30047-4EAE-4F63-B397-CC0BF970C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2627395"/>
            <a:ext cx="2713384" cy="2474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C3736-42B3-4AC9-B877-3BC0307A6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460" y="2627394"/>
            <a:ext cx="2674502" cy="2474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A69592-8A3B-4180-8197-34525848C7CD}"/>
              </a:ext>
            </a:extLst>
          </p:cNvPr>
          <p:cNvSpPr txBox="1"/>
          <p:nvPr/>
        </p:nvSpPr>
        <p:spPr>
          <a:xfrm>
            <a:off x="1317667" y="2097269"/>
            <a:ext cx="9556664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the previous project, we have dashboards which were built and grouped into different groups on academic, family background and social segments.</a:t>
            </a:r>
            <a:endParaRPr lang="en-SG" sz="12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4F1BD75-7C77-4B7A-AA88-16D626FF0FF3}"/>
              </a:ext>
            </a:extLst>
          </p:cNvPr>
          <p:cNvSpPr/>
          <p:nvPr/>
        </p:nvSpPr>
        <p:spPr>
          <a:xfrm>
            <a:off x="4940693" y="5248156"/>
            <a:ext cx="155510" cy="155511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B8DBC08-95FB-4166-9262-7002736D5E4D}"/>
              </a:ext>
            </a:extLst>
          </p:cNvPr>
          <p:cNvSpPr/>
          <p:nvPr/>
        </p:nvSpPr>
        <p:spPr>
          <a:xfrm>
            <a:off x="2954165" y="5243199"/>
            <a:ext cx="155510" cy="155511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2A7B59D-6248-4398-B1A7-65A4DE908A74}"/>
              </a:ext>
            </a:extLst>
          </p:cNvPr>
          <p:cNvSpPr/>
          <p:nvPr/>
        </p:nvSpPr>
        <p:spPr>
          <a:xfrm>
            <a:off x="6964279" y="5248156"/>
            <a:ext cx="155510" cy="155511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F0D4A7D-181A-48E4-B3FD-EA089F1DFB5B}"/>
              </a:ext>
            </a:extLst>
          </p:cNvPr>
          <p:cNvSpPr/>
          <p:nvPr/>
        </p:nvSpPr>
        <p:spPr>
          <a:xfrm>
            <a:off x="9229039" y="5243200"/>
            <a:ext cx="155510" cy="155511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973A1-D1B8-4799-83A6-C51BC42C8911}"/>
              </a:ext>
            </a:extLst>
          </p:cNvPr>
          <p:cNvSpPr txBox="1"/>
          <p:nvPr/>
        </p:nvSpPr>
        <p:spPr>
          <a:xfrm>
            <a:off x="2337047" y="5540338"/>
            <a:ext cx="7610419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want to know how to determine the score of student based on their behaviors, background and activities, using ML.</a:t>
            </a:r>
            <a:endParaRPr lang="en-SG" sz="1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12CEC5E-E954-41A4-8184-2396EFD5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440" y="479490"/>
            <a:ext cx="9603275" cy="1157295"/>
          </a:xfrm>
        </p:spPr>
        <p:txBody>
          <a:bodyPr>
            <a:normAutofit fontScale="90000"/>
          </a:bodyPr>
          <a:lstStyle/>
          <a:p>
            <a:r>
              <a:rPr lang="en-US" sz="2700" b="1" i="1" dirty="0">
                <a:effectLst/>
              </a:rPr>
              <a:t>Proble</a:t>
            </a:r>
            <a:r>
              <a:rPr lang="en-US" sz="2700" b="1" i="1" dirty="0"/>
              <a:t>m statement</a:t>
            </a:r>
            <a:r>
              <a:rPr lang="en-US" sz="1800" b="1" i="1" dirty="0">
                <a:effectLst/>
              </a:rPr>
              <a:t>: </a:t>
            </a:r>
            <a:br>
              <a:rPr lang="en-US" sz="1800" b="1" i="1" dirty="0">
                <a:effectLst/>
              </a:rPr>
            </a:br>
            <a:br>
              <a:rPr lang="en-US" sz="1300" dirty="0">
                <a:effectLst/>
              </a:rPr>
            </a:br>
            <a:r>
              <a:rPr lang="en-US" sz="1300" dirty="0">
                <a:effectLst/>
              </a:rPr>
              <a:t>- able to predict their score based on the information/data we have.</a:t>
            </a:r>
            <a:br>
              <a:rPr lang="en-US" sz="1300" dirty="0">
                <a:effectLst/>
              </a:rPr>
            </a:br>
            <a:br>
              <a:rPr lang="en-US" sz="1800" b="1" i="1" dirty="0">
                <a:effectLst/>
              </a:rPr>
            </a:br>
            <a:r>
              <a:rPr lang="en-US" sz="1300" b="1" dirty="0">
                <a:effectLst/>
              </a:rPr>
              <a:t>- </a:t>
            </a:r>
            <a:r>
              <a:rPr lang="en-US" sz="1300" dirty="0">
                <a:effectLst/>
              </a:rPr>
              <a:t>we want to know which area </a:t>
            </a:r>
            <a:r>
              <a:rPr lang="en-US" sz="1300" dirty="0"/>
              <a:t>are important for prediction</a:t>
            </a:r>
            <a:br>
              <a:rPr lang="en-US" sz="1300" dirty="0"/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451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4F7C-6CC4-4417-96E1-15FE5A16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38" y="279901"/>
            <a:ext cx="9603275" cy="1049235"/>
          </a:xfrm>
        </p:spPr>
        <p:txBody>
          <a:bodyPr/>
          <a:lstStyle/>
          <a:p>
            <a:r>
              <a:rPr lang="en-US" dirty="0"/>
              <a:t>Data Cleaning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815E75-9C38-4F01-94C7-E86A6386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690" y="2203889"/>
            <a:ext cx="850536" cy="3449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33677A-986A-406C-904E-33578ECA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547" y="2203889"/>
            <a:ext cx="1582507" cy="34496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EFF23-500F-4872-BE79-058D87505077}"/>
              </a:ext>
            </a:extLst>
          </p:cNvPr>
          <p:cNvSpPr txBox="1"/>
          <p:nvPr/>
        </p:nvSpPr>
        <p:spPr>
          <a:xfrm>
            <a:off x="7259556" y="1542132"/>
            <a:ext cx="304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Check on null value and invalid data.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55FF6-7629-4BAE-B19A-35101103C672}"/>
              </a:ext>
            </a:extLst>
          </p:cNvPr>
          <p:cNvSpPr txBox="1"/>
          <p:nvPr/>
        </p:nvSpPr>
        <p:spPr>
          <a:xfrm>
            <a:off x="1395686" y="1329136"/>
            <a:ext cx="499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Feature Engineering</a:t>
            </a:r>
          </a:p>
          <a:p>
            <a:r>
              <a:rPr lang="en-US" sz="1400" dirty="0"/>
              <a:t>(adding new columns on averaging out G Score and new ‘Tier’)</a:t>
            </a:r>
            <a:endParaRPr lang="en-SG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7AECC-79A5-47E0-A613-06FA267A2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61" y="2069896"/>
            <a:ext cx="2456223" cy="496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5248D4-EEC6-4D24-9CFD-16AA43836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026" y="4415037"/>
            <a:ext cx="1865614" cy="13944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6863DB-A791-4200-B7D1-6508ECB3A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62" y="2593116"/>
            <a:ext cx="2456224" cy="3216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FD711D-7CCB-4C55-8B78-5AA16D4C9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7026" y="2727475"/>
            <a:ext cx="1865614" cy="12963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3ED184D-94AE-420D-A0DA-207B4CB1CF4F}"/>
              </a:ext>
            </a:extLst>
          </p:cNvPr>
          <p:cNvSpPr/>
          <p:nvPr/>
        </p:nvSpPr>
        <p:spPr>
          <a:xfrm>
            <a:off x="3760202" y="3435769"/>
            <a:ext cx="242380" cy="128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6AC1D4-FACB-4BAA-9A34-2C189A17AF77}"/>
              </a:ext>
            </a:extLst>
          </p:cNvPr>
          <p:cNvSpPr/>
          <p:nvPr/>
        </p:nvSpPr>
        <p:spPr>
          <a:xfrm flipH="1" flipV="1">
            <a:off x="5008870" y="4124316"/>
            <a:ext cx="136153" cy="1611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F0BEB2-B9B8-4BF4-9D41-5E20A3F30E8A}"/>
              </a:ext>
            </a:extLst>
          </p:cNvPr>
          <p:cNvSpPr txBox="1"/>
          <p:nvPr/>
        </p:nvSpPr>
        <p:spPr>
          <a:xfrm>
            <a:off x="3726534" y="2135773"/>
            <a:ext cx="2808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‘Tier’ will be the category which I want to be able to predict. (Classification issue)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39482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4F7C-6CC4-4417-96E1-15FE5A16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38" y="279901"/>
            <a:ext cx="9603275" cy="1049235"/>
          </a:xfrm>
        </p:spPr>
        <p:txBody>
          <a:bodyPr/>
          <a:lstStyle/>
          <a:p>
            <a:r>
              <a:rPr lang="en-US" dirty="0"/>
              <a:t>Data Cleaning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4B514-A9D9-4DBF-BAC0-7BA03AE5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06" y="1991247"/>
            <a:ext cx="5069003" cy="20154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C63354-FE34-48D5-963E-E0D966D746D7}"/>
              </a:ext>
            </a:extLst>
          </p:cNvPr>
          <p:cNvSpPr txBox="1"/>
          <p:nvPr/>
        </p:nvSpPr>
        <p:spPr>
          <a:xfrm>
            <a:off x="964855" y="1200832"/>
            <a:ext cx="397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Checking and decision on removing outlier</a:t>
            </a:r>
            <a:endParaRPr lang="en-SG" sz="1600" u="sn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7584A2-4177-4F97-8ED8-4A751CFB3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927" y="1991247"/>
            <a:ext cx="2726016" cy="35917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CAB2B2-4B1F-495C-9D76-0A69EBB33C04}"/>
              </a:ext>
            </a:extLst>
          </p:cNvPr>
          <p:cNvSpPr txBox="1"/>
          <p:nvPr/>
        </p:nvSpPr>
        <p:spPr>
          <a:xfrm>
            <a:off x="1524070" y="4296229"/>
            <a:ext cx="3906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Using the box plot on data frame as a reference to detect outlier.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Plotting histograms on affected columns, and made decision to remove outlier on ‘absences’ column.</a:t>
            </a:r>
            <a:endParaRPr lang="en-SG" sz="1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AA2EB6-D2E7-4F2C-A72D-F424EFDC1935}"/>
              </a:ext>
            </a:extLst>
          </p:cNvPr>
          <p:cNvCxnSpPr/>
          <p:nvPr/>
        </p:nvCxnSpPr>
        <p:spPr>
          <a:xfrm flipV="1">
            <a:off x="4939377" y="3578352"/>
            <a:ext cx="3241455" cy="15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4F7C-6CC4-4417-96E1-15FE5A16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38" y="279901"/>
            <a:ext cx="9603275" cy="1049235"/>
          </a:xfrm>
        </p:spPr>
        <p:txBody>
          <a:bodyPr/>
          <a:lstStyle/>
          <a:p>
            <a:r>
              <a:rPr lang="en-US" dirty="0"/>
              <a:t>Data Cleaning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63354-FE34-48D5-963E-E0D966D746D7}"/>
              </a:ext>
            </a:extLst>
          </p:cNvPr>
          <p:cNvSpPr txBox="1"/>
          <p:nvPr/>
        </p:nvSpPr>
        <p:spPr>
          <a:xfrm>
            <a:off x="983143" y="1268798"/>
            <a:ext cx="397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Checking and decision on removing outlier</a:t>
            </a:r>
            <a:endParaRPr lang="en-SG" sz="16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AB2B2-4B1F-495C-9D76-0A69EBB33C04}"/>
              </a:ext>
            </a:extLst>
          </p:cNvPr>
          <p:cNvSpPr txBox="1"/>
          <p:nvPr/>
        </p:nvSpPr>
        <p:spPr>
          <a:xfrm>
            <a:off x="2076632" y="3881573"/>
            <a:ext cx="39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Removing outlier using the row indexes.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Outlier on feature ‘absences’ is removed.</a:t>
            </a:r>
            <a:endParaRPr lang="en-SG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14C11C-BD76-4E1B-8EF0-F8A6A8A5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43" y="2147858"/>
            <a:ext cx="5931138" cy="1400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780D87-C1EB-411B-9C48-EFAE2D79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479" y="2147858"/>
            <a:ext cx="3071398" cy="26801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B4AADD-237D-432B-905A-9F83938A60DB}"/>
              </a:ext>
            </a:extLst>
          </p:cNvPr>
          <p:cNvCxnSpPr>
            <a:cxnSpLocks/>
          </p:cNvCxnSpPr>
          <p:nvPr/>
        </p:nvCxnSpPr>
        <p:spPr>
          <a:xfrm>
            <a:off x="5010912" y="4383024"/>
            <a:ext cx="4730496" cy="1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7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4F7C-6CC4-4417-96E1-15FE5A16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38" y="279901"/>
            <a:ext cx="9603275" cy="1049235"/>
          </a:xfrm>
        </p:spPr>
        <p:txBody>
          <a:bodyPr/>
          <a:lstStyle/>
          <a:p>
            <a:r>
              <a:rPr lang="en-US" dirty="0"/>
              <a:t>Data Cleaning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63354-FE34-48D5-963E-E0D966D746D7}"/>
              </a:ext>
            </a:extLst>
          </p:cNvPr>
          <p:cNvSpPr txBox="1"/>
          <p:nvPr/>
        </p:nvSpPr>
        <p:spPr>
          <a:xfrm>
            <a:off x="983143" y="1268798"/>
            <a:ext cx="397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Correlation features</a:t>
            </a:r>
            <a:endParaRPr lang="en-SG" sz="16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AB2B2-4B1F-495C-9D76-0A69EBB33C04}"/>
              </a:ext>
            </a:extLst>
          </p:cNvPr>
          <p:cNvSpPr txBox="1"/>
          <p:nvPr/>
        </p:nvSpPr>
        <p:spPr>
          <a:xfrm>
            <a:off x="914209" y="2044477"/>
            <a:ext cx="313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Replacing numerical values on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Execution on correlation after cleaning</a:t>
            </a:r>
            <a:endParaRPr lang="en-SG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9B7AF-96B9-4F7E-8D14-701C288E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21" y="2842732"/>
            <a:ext cx="2583186" cy="2863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AE5732-0F41-4220-840C-9FFF1A98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68" y="2044477"/>
            <a:ext cx="1940632" cy="3737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1F65E-3C57-4834-97F9-271E2F561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473" y="2044477"/>
            <a:ext cx="4442157" cy="37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4F7C-6CC4-4417-96E1-15FE5A16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38" y="279901"/>
            <a:ext cx="9603275" cy="1049235"/>
          </a:xfrm>
        </p:spPr>
        <p:txBody>
          <a:bodyPr/>
          <a:lstStyle/>
          <a:p>
            <a:r>
              <a:rPr lang="en-US" dirty="0"/>
              <a:t>Data Cleaning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63354-FE34-48D5-963E-E0D966D746D7}"/>
              </a:ext>
            </a:extLst>
          </p:cNvPr>
          <p:cNvSpPr txBox="1"/>
          <p:nvPr/>
        </p:nvSpPr>
        <p:spPr>
          <a:xfrm>
            <a:off x="723320" y="1372430"/>
            <a:ext cx="4234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Checking and decision on correlation features</a:t>
            </a:r>
            <a:endParaRPr lang="en-SG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AB2B2-4B1F-495C-9D76-0A69EBB33C04}"/>
              </a:ext>
            </a:extLst>
          </p:cNvPr>
          <p:cNvSpPr txBox="1"/>
          <p:nvPr/>
        </p:nvSpPr>
        <p:spPr>
          <a:xfrm>
            <a:off x="723320" y="2255159"/>
            <a:ext cx="39060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Combining feature on ‘</a:t>
            </a:r>
            <a:r>
              <a:rPr lang="en-US" sz="1200" dirty="0" err="1"/>
              <a:t>Fedu</a:t>
            </a:r>
            <a:r>
              <a:rPr lang="en-US" sz="1200" dirty="0"/>
              <a:t>’ and ‘</a:t>
            </a:r>
            <a:r>
              <a:rPr lang="en-US" sz="1200" dirty="0" err="1"/>
              <a:t>Medu</a:t>
            </a:r>
            <a:r>
              <a:rPr lang="en-US" sz="1200" dirty="0"/>
              <a:t>’, both are education level of father and mother of student.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Will not be including ‘Failure’,  ‘address’ and ‘</a:t>
            </a:r>
            <a:r>
              <a:rPr lang="en-US" sz="1200" dirty="0" err="1"/>
              <a:t>Dalc</a:t>
            </a:r>
            <a:r>
              <a:rPr lang="en-US" sz="1200" dirty="0"/>
              <a:t>’ </a:t>
            </a:r>
            <a:r>
              <a:rPr lang="en-US" sz="1200" dirty="0" err="1"/>
              <a:t>fearure</a:t>
            </a:r>
            <a:r>
              <a:rPr lang="en-US" sz="1200" dirty="0"/>
              <a:t> in our MLD.  ‘</a:t>
            </a:r>
            <a:r>
              <a:rPr lang="en-US" sz="1200" dirty="0" err="1"/>
              <a:t>Walc</a:t>
            </a:r>
            <a:r>
              <a:rPr lang="en-US" sz="1200" dirty="0"/>
              <a:t>’ is identical to ‘</a:t>
            </a:r>
            <a:r>
              <a:rPr lang="en-US" sz="1200" dirty="0" err="1"/>
              <a:t>Dalc</a:t>
            </a:r>
            <a:r>
              <a:rPr lang="en-US" sz="1200" dirty="0"/>
              <a:t>’, ‘Failure’ is correlated with ‘Tier’, ‘address’ is correlated with ‘</a:t>
            </a:r>
            <a:r>
              <a:rPr lang="en-US" sz="1200" dirty="0" err="1"/>
              <a:t>traveltime</a:t>
            </a:r>
            <a:r>
              <a:rPr lang="en-US" sz="1200" dirty="0"/>
              <a:t>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Only be using ‘Tier’ feature to represent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DEBCE-EDF0-4F8F-A06C-2E286CF3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792" y="282683"/>
            <a:ext cx="6419996" cy="55146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B4094B-E6F0-409A-A71B-0FFB5BB4EDC2}"/>
              </a:ext>
            </a:extLst>
          </p:cNvPr>
          <p:cNvCxnSpPr>
            <a:cxnSpLocks/>
          </p:cNvCxnSpPr>
          <p:nvPr/>
        </p:nvCxnSpPr>
        <p:spPr>
          <a:xfrm flipV="1">
            <a:off x="4096512" y="1425288"/>
            <a:ext cx="2438400" cy="90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BCAB396C-40A8-41FC-9EB2-D202B587DD6C}"/>
              </a:ext>
            </a:extLst>
          </p:cNvPr>
          <p:cNvSpPr/>
          <p:nvPr/>
        </p:nvSpPr>
        <p:spPr>
          <a:xfrm>
            <a:off x="5256271" y="4559808"/>
            <a:ext cx="140208" cy="8107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3057AD-7789-4D04-8373-60E36A04ABC8}"/>
              </a:ext>
            </a:extLst>
          </p:cNvPr>
          <p:cNvCxnSpPr>
            <a:cxnSpLocks/>
          </p:cNvCxnSpPr>
          <p:nvPr/>
        </p:nvCxnSpPr>
        <p:spPr>
          <a:xfrm>
            <a:off x="3974592" y="3968496"/>
            <a:ext cx="1176528" cy="950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3B06E0-C5E0-4419-BF66-DE038699AB4C}"/>
              </a:ext>
            </a:extLst>
          </p:cNvPr>
          <p:cNvCxnSpPr>
            <a:cxnSpLocks/>
          </p:cNvCxnSpPr>
          <p:nvPr/>
        </p:nvCxnSpPr>
        <p:spPr>
          <a:xfrm>
            <a:off x="4590288" y="3378644"/>
            <a:ext cx="4474464" cy="134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AB0A8-257B-4F41-BBFB-F49FD392E8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629418" y="3224655"/>
            <a:ext cx="2338310" cy="48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40FDDDE7-8028-4C9B-8A3B-CED7EC65A97B}"/>
              </a:ext>
            </a:extLst>
          </p:cNvPr>
          <p:cNvSpPr/>
          <p:nvPr/>
        </p:nvSpPr>
        <p:spPr>
          <a:xfrm>
            <a:off x="9107423" y="4086472"/>
            <a:ext cx="111109" cy="12794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812BF3F1-C78F-4115-9F36-5029F1D3B759}"/>
              </a:ext>
            </a:extLst>
          </p:cNvPr>
          <p:cNvSpPr/>
          <p:nvPr/>
        </p:nvSpPr>
        <p:spPr>
          <a:xfrm>
            <a:off x="7010400" y="2048256"/>
            <a:ext cx="184053" cy="3322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A4CBA05-C778-4456-9845-54C4C829F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04" y="1166622"/>
            <a:ext cx="2635832" cy="268843"/>
          </a:xfrm>
          <a:prstGeom prst="rect">
            <a:avLst/>
          </a:prstGeom>
        </p:spPr>
      </p:pic>
      <p:sp>
        <p:nvSpPr>
          <p:cNvPr id="42" name="Left Brace 41">
            <a:extLst>
              <a:ext uri="{FF2B5EF4-FFF2-40B4-BE49-F238E27FC236}">
                <a16:creationId xmlns:a16="http://schemas.microsoft.com/office/drawing/2014/main" id="{0D403237-0CE1-45F3-87AC-EB3ECCD6B3A7}"/>
              </a:ext>
            </a:extLst>
          </p:cNvPr>
          <p:cNvSpPr/>
          <p:nvPr/>
        </p:nvSpPr>
        <p:spPr>
          <a:xfrm>
            <a:off x="5869275" y="859536"/>
            <a:ext cx="184053" cy="45064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172A8-3855-4439-B30E-569D68E25FA2}"/>
              </a:ext>
            </a:extLst>
          </p:cNvPr>
          <p:cNvCxnSpPr/>
          <p:nvPr/>
        </p:nvCxnSpPr>
        <p:spPr>
          <a:xfrm flipH="1" flipV="1">
            <a:off x="4672090" y="3048000"/>
            <a:ext cx="1043404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520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2885</TotalTime>
  <Words>848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Academic Result</vt:lpstr>
      <vt:lpstr>Table of content  </vt:lpstr>
      <vt:lpstr>Introduction:  </vt:lpstr>
      <vt:lpstr>Problem statement:   - able to predict their score based on the information/data we have.  - we want to know which area are important for prediction   </vt:lpstr>
      <vt:lpstr>Data Cleaning</vt:lpstr>
      <vt:lpstr>Data Cleaning</vt:lpstr>
      <vt:lpstr>Data Cleaning</vt:lpstr>
      <vt:lpstr>Data Cleaning</vt:lpstr>
      <vt:lpstr>Data Cleaning</vt:lpstr>
      <vt:lpstr>Machine learning models</vt:lpstr>
      <vt:lpstr>Machine learning models</vt:lpstr>
      <vt:lpstr>Machine learning models</vt:lpstr>
      <vt:lpstr>Machine learning Performance</vt:lpstr>
      <vt:lpstr>Machine learning evaluation</vt:lpstr>
      <vt:lpstr>Source/Appendix: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xiong</dc:creator>
  <cp:lastModifiedBy>xiong</cp:lastModifiedBy>
  <cp:revision>93</cp:revision>
  <dcterms:created xsi:type="dcterms:W3CDTF">2021-03-01T03:43:46Z</dcterms:created>
  <dcterms:modified xsi:type="dcterms:W3CDTF">2021-03-05T09:32:23Z</dcterms:modified>
</cp:coreProperties>
</file>