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5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6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7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8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9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85" r:id="rId11"/>
    <p:sldId id="265" r:id="rId12"/>
    <p:sldId id="286" r:id="rId13"/>
    <p:sldId id="282" r:id="rId14"/>
    <p:sldId id="283" r:id="rId15"/>
    <p:sldId id="289" r:id="rId16"/>
    <p:sldId id="287" r:id="rId17"/>
    <p:sldId id="278" r:id="rId18"/>
    <p:sldId id="273" r:id="rId19"/>
    <p:sldId id="275" r:id="rId20"/>
    <p:sldId id="277" r:id="rId21"/>
    <p:sldId id="279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6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7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8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R\Desktop\Data%20analyst%20course\6)%20Lesson%20ASSOCIATE%20DATA%20ANALYST%20-%20CAPSTONE%20PROJECT%202\Project%20File%20(Steam)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Sales By Genre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SalesAnalysis!$F$1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SalesAnalysis!$E$2:$E$13</c:f>
              <c:strCache>
                <c:ptCount val="12"/>
                <c:pt idx="0">
                  <c:v>Action</c:v>
                </c:pt>
                <c:pt idx="1">
                  <c:v>Sports</c:v>
                </c:pt>
                <c:pt idx="2">
                  <c:v>Shooter</c:v>
                </c:pt>
                <c:pt idx="3">
                  <c:v>Role-Playing</c:v>
                </c:pt>
                <c:pt idx="4">
                  <c:v>Platform</c:v>
                </c:pt>
                <c:pt idx="5">
                  <c:v>Misc</c:v>
                </c:pt>
                <c:pt idx="6">
                  <c:v>Racing</c:v>
                </c:pt>
                <c:pt idx="7">
                  <c:v>Fighting</c:v>
                </c:pt>
                <c:pt idx="8">
                  <c:v>Simulation</c:v>
                </c:pt>
                <c:pt idx="9">
                  <c:v>Puzzle</c:v>
                </c:pt>
                <c:pt idx="10">
                  <c:v>Adventure</c:v>
                </c:pt>
                <c:pt idx="11">
                  <c:v>Strategy</c:v>
                </c:pt>
              </c:strCache>
            </c:strRef>
          </c:cat>
          <c:val>
            <c:numRef>
              <c:f>SalesAnalysis!$F$2:$F$13</c:f>
              <c:numCache>
                <c:formatCode>General</c:formatCode>
                <c:ptCount val="12"/>
                <c:pt idx="0">
                  <c:v>1745.27</c:v>
                </c:pt>
                <c:pt idx="1">
                  <c:v>1332</c:v>
                </c:pt>
                <c:pt idx="2">
                  <c:v>1052.94</c:v>
                </c:pt>
                <c:pt idx="3">
                  <c:v>934.4</c:v>
                </c:pt>
                <c:pt idx="4">
                  <c:v>828.08</c:v>
                </c:pt>
                <c:pt idx="5">
                  <c:v>803.18</c:v>
                </c:pt>
                <c:pt idx="6">
                  <c:v>728.9</c:v>
                </c:pt>
                <c:pt idx="7">
                  <c:v>447.48</c:v>
                </c:pt>
                <c:pt idx="8">
                  <c:v>390.42</c:v>
                </c:pt>
                <c:pt idx="9">
                  <c:v>243.02</c:v>
                </c:pt>
                <c:pt idx="10">
                  <c:v>237.69</c:v>
                </c:pt>
                <c:pt idx="11">
                  <c:v>174.5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9687280"/>
        <c:axId val="169687840"/>
      </c:barChart>
      <c:catAx>
        <c:axId val="16968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87840"/>
        <c:crosses val="autoZero"/>
        <c:auto val="1"/>
        <c:lblAlgn val="ctr"/>
        <c:lblOffset val="100"/>
        <c:noMultiLvlLbl val="0"/>
      </c:catAx>
      <c:valAx>
        <c:axId val="16968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8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Based</a:t>
            </a:r>
            <a:r>
              <a:rPr lang="en-US" b="1" baseline="0"/>
              <a:t> on Top 30 Games</a:t>
            </a:r>
            <a:endParaRPr lang="en-US" b="1"/>
          </a:p>
        </c:rich>
      </c:tx>
      <c:layout>
        <c:manualLayout>
          <c:xMode val="edge"/>
          <c:yMode val="edge"/>
          <c:x val="0.25835874664752684"/>
          <c:y val="2.5440361511539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171835002106222"/>
          <c:y val="0.24398302064093841"/>
          <c:w val="0.52833284728297847"/>
          <c:h val="0.61354774569246551"/>
        </c:manualLayout>
      </c:layout>
      <c:doughnutChart>
        <c:varyColors val="1"/>
        <c:ser>
          <c:idx val="0"/>
          <c:order val="0"/>
          <c:tx>
            <c:strRef>
              <c:f>Top30Games!$H$1</c:f>
              <c:strCache>
                <c:ptCount val="1"/>
                <c:pt idx="0">
                  <c:v>Top30TotalSale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20323407104976077"/>
                  <c:y val="-2.0107363122819525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-0.18993551731959432"/>
                  <c:y val="9.639717874771820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25240054869684497"/>
                  <c:y val="9.911970880183187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3278463648834076E-2"/>
                  <c:y val="-0.1146953261152878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956104252400549E-2"/>
                  <c:y val="-0.1242532699582285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Top30Games!$G$2:$G$6</c:f>
              <c:strCache>
                <c:ptCount val="5"/>
                <c:pt idx="0">
                  <c:v>Nintendo</c:v>
                </c:pt>
                <c:pt idx="1">
                  <c:v>Take-Two Interactive</c:v>
                </c:pt>
                <c:pt idx="2">
                  <c:v>Microsoft Game Studios</c:v>
                </c:pt>
                <c:pt idx="3">
                  <c:v>Sony Computer Entertainment</c:v>
                </c:pt>
                <c:pt idx="4">
                  <c:v>Activision</c:v>
                </c:pt>
              </c:strCache>
            </c:strRef>
          </c:cat>
          <c:val>
            <c:numRef>
              <c:f>Top30Games!$H$2:$H$6</c:f>
              <c:numCache>
                <c:formatCode>General</c:formatCode>
                <c:ptCount val="5"/>
                <c:pt idx="0">
                  <c:v>624.22</c:v>
                </c:pt>
                <c:pt idx="1">
                  <c:v>74.27</c:v>
                </c:pt>
                <c:pt idx="2">
                  <c:v>21.81</c:v>
                </c:pt>
                <c:pt idx="3">
                  <c:v>14.98</c:v>
                </c:pt>
                <c:pt idx="4">
                  <c:v>14.73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6373092252357342E-2"/>
          <c:y val="0.86148440401882753"/>
          <c:w val="0.82176684704535385"/>
          <c:h val="0.119399785020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Based on Top 30 Games</a:t>
            </a:r>
          </a:p>
        </c:rich>
      </c:tx>
      <c:layout>
        <c:manualLayout>
          <c:xMode val="edge"/>
          <c:yMode val="edge"/>
          <c:x val="0.30033182157170019"/>
          <c:y val="2.2149437195009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Top30Games!$K$1</c:f>
              <c:strCache>
                <c:ptCount val="1"/>
                <c:pt idx="0">
                  <c:v>Top30TotalSale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Top30Games!$J$2:$J$10</c:f>
              <c:strCache>
                <c:ptCount val="9"/>
                <c:pt idx="0">
                  <c:v>Simulation</c:v>
                </c:pt>
                <c:pt idx="1">
                  <c:v>Shooter</c:v>
                </c:pt>
                <c:pt idx="2">
                  <c:v>Puzzle</c:v>
                </c:pt>
                <c:pt idx="3">
                  <c:v>Misc</c:v>
                </c:pt>
                <c:pt idx="4">
                  <c:v>Racing</c:v>
                </c:pt>
                <c:pt idx="5">
                  <c:v>Action</c:v>
                </c:pt>
                <c:pt idx="6">
                  <c:v>Role-Playing</c:v>
                </c:pt>
                <c:pt idx="7">
                  <c:v>Platform</c:v>
                </c:pt>
                <c:pt idx="8">
                  <c:v>Sports</c:v>
                </c:pt>
              </c:strCache>
            </c:strRef>
          </c:cat>
          <c:val>
            <c:numRef>
              <c:f>Top30Games!$K$2:$K$10</c:f>
              <c:numCache>
                <c:formatCode>General</c:formatCode>
                <c:ptCount val="9"/>
                <c:pt idx="0">
                  <c:v>24.67</c:v>
                </c:pt>
                <c:pt idx="1">
                  <c:v>43.04</c:v>
                </c:pt>
                <c:pt idx="2">
                  <c:v>45.55</c:v>
                </c:pt>
                <c:pt idx="3">
                  <c:v>70.88</c:v>
                </c:pt>
                <c:pt idx="4">
                  <c:v>73.710000000000008</c:v>
                </c:pt>
                <c:pt idx="5">
                  <c:v>74.269999999999982</c:v>
                </c:pt>
                <c:pt idx="6">
                  <c:v>103.71000000000001</c:v>
                </c:pt>
                <c:pt idx="7">
                  <c:v>154.39000000000001</c:v>
                </c:pt>
                <c:pt idx="8">
                  <c:v>159.79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324768"/>
        <c:axId val="171325328"/>
        <c:axId val="0"/>
      </c:bar3DChart>
      <c:catAx>
        <c:axId val="171324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25328"/>
        <c:crosses val="autoZero"/>
        <c:auto val="1"/>
        <c:lblAlgn val="ctr"/>
        <c:lblOffset val="100"/>
        <c:noMultiLvlLbl val="0"/>
      </c:catAx>
      <c:valAx>
        <c:axId val="17132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2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01746695730562"/>
          <c:y val="0.1439083848524321"/>
          <c:w val="0.61457122006362896"/>
          <c:h val="0.80550941456482639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Top10GamesByGenre!$F$2:$F$13</c:f>
              <c:strCache>
                <c:ptCount val="12"/>
                <c:pt idx="0">
                  <c:v>Strategy</c:v>
                </c:pt>
                <c:pt idx="1">
                  <c:v>Adventure</c:v>
                </c:pt>
                <c:pt idx="2">
                  <c:v>Fighting</c:v>
                </c:pt>
                <c:pt idx="3">
                  <c:v>Puzzle</c:v>
                </c:pt>
                <c:pt idx="4">
                  <c:v>Simulation</c:v>
                </c:pt>
                <c:pt idx="5">
                  <c:v>Misc</c:v>
                </c:pt>
                <c:pt idx="6">
                  <c:v>Racing</c:v>
                </c:pt>
                <c:pt idx="7">
                  <c:v>Role-Playing</c:v>
                </c:pt>
                <c:pt idx="8">
                  <c:v>Action</c:v>
                </c:pt>
                <c:pt idx="9">
                  <c:v>Platform</c:v>
                </c:pt>
                <c:pt idx="10">
                  <c:v>Sports</c:v>
                </c:pt>
                <c:pt idx="11">
                  <c:v>Shooter</c:v>
                </c:pt>
              </c:strCache>
            </c:strRef>
          </c:cat>
          <c:val>
            <c:numRef>
              <c:f>Top10GamesByGenre!$G$2:$G$13</c:f>
              <c:numCache>
                <c:formatCode>General</c:formatCode>
                <c:ptCount val="12"/>
                <c:pt idx="0">
                  <c:v>37.020000000000003</c:v>
                </c:pt>
                <c:pt idx="1">
                  <c:v>50.690000000000005</c:v>
                </c:pt>
                <c:pt idx="2">
                  <c:v>77.289999999999992</c:v>
                </c:pt>
                <c:pt idx="3">
                  <c:v>91.36</c:v>
                </c:pt>
                <c:pt idx="4">
                  <c:v>91.950000000000017</c:v>
                </c:pt>
                <c:pt idx="5">
                  <c:v>149.70000000000002</c:v>
                </c:pt>
                <c:pt idx="6">
                  <c:v>154.85999999999999</c:v>
                </c:pt>
                <c:pt idx="7">
                  <c:v>178.45</c:v>
                </c:pt>
                <c:pt idx="8">
                  <c:v>202.75</c:v>
                </c:pt>
                <c:pt idx="9">
                  <c:v>228</c:v>
                </c:pt>
                <c:pt idx="10">
                  <c:v>248.55</c:v>
                </c:pt>
                <c:pt idx="11">
                  <c:v>254.60000000000002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2296832"/>
        <c:axId val="172297392"/>
      </c:barChart>
      <c:catAx>
        <c:axId val="172296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97392"/>
        <c:crosses val="autoZero"/>
        <c:auto val="1"/>
        <c:lblAlgn val="ctr"/>
        <c:lblOffset val="100"/>
        <c:noMultiLvlLbl val="0"/>
      </c:catAx>
      <c:valAx>
        <c:axId val="17229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9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016792013409876"/>
          <c:y val="0.13346878584886099"/>
          <c:w val="0.58555045031503739"/>
          <c:h val="0.813485530286119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Top10GamesByGenre!$J$1</c:f>
              <c:strCache>
                <c:ptCount val="1"/>
                <c:pt idx="0">
                  <c:v>Top10GenreTotalSale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Top10GamesByGenre!$I$2:$I$22</c:f>
              <c:strCache>
                <c:ptCount val="21"/>
                <c:pt idx="0">
                  <c:v>Square Enix</c:v>
                </c:pt>
                <c:pt idx="1">
                  <c:v>Red Orb</c:v>
                </c:pt>
                <c:pt idx="2">
                  <c:v>Mojang</c:v>
                </c:pt>
                <c:pt idx="3">
                  <c:v>Disney Interactive Studios</c:v>
                </c:pt>
                <c:pt idx="4">
                  <c:v>Virgin Interactive</c:v>
                </c:pt>
                <c:pt idx="5">
                  <c:v>Eidos Interactive</c:v>
                </c:pt>
                <c:pt idx="6">
                  <c:v>505 Games</c:v>
                </c:pt>
                <c:pt idx="7">
                  <c:v>Atari</c:v>
                </c:pt>
                <c:pt idx="8">
                  <c:v>Sega</c:v>
                </c:pt>
                <c:pt idx="9">
                  <c:v>Capcom</c:v>
                </c:pt>
                <c:pt idx="10">
                  <c:v>THQ</c:v>
                </c:pt>
                <c:pt idx="11">
                  <c:v>LucasArts</c:v>
                </c:pt>
                <c:pt idx="12">
                  <c:v>Warner Bros. Interactive Entertainment</c:v>
                </c:pt>
                <c:pt idx="13">
                  <c:v>Bethesda Softworks</c:v>
                </c:pt>
                <c:pt idx="14">
                  <c:v>Microsoft Game Studios</c:v>
                </c:pt>
                <c:pt idx="15">
                  <c:v>Sony Computer Entertainment</c:v>
                </c:pt>
                <c:pt idx="16">
                  <c:v>Ubisoft</c:v>
                </c:pt>
                <c:pt idx="17">
                  <c:v>Take-Two Interactive</c:v>
                </c:pt>
                <c:pt idx="18">
                  <c:v>Electronic Arts</c:v>
                </c:pt>
                <c:pt idx="19">
                  <c:v>Activision</c:v>
                </c:pt>
                <c:pt idx="20">
                  <c:v>Nintendo</c:v>
                </c:pt>
              </c:strCache>
            </c:strRef>
          </c:cat>
          <c:val>
            <c:numRef>
              <c:f>Top10GamesByGenre!$J$2:$J$22</c:f>
              <c:numCache>
                <c:formatCode>General</c:formatCode>
                <c:ptCount val="21"/>
                <c:pt idx="0">
                  <c:v>2.76</c:v>
                </c:pt>
                <c:pt idx="1">
                  <c:v>2.81</c:v>
                </c:pt>
                <c:pt idx="2">
                  <c:v>2.9099999999999997</c:v>
                </c:pt>
                <c:pt idx="3">
                  <c:v>3.14</c:v>
                </c:pt>
                <c:pt idx="4">
                  <c:v>3.2600000000000002</c:v>
                </c:pt>
                <c:pt idx="5">
                  <c:v>5.01</c:v>
                </c:pt>
                <c:pt idx="6">
                  <c:v>5.63</c:v>
                </c:pt>
                <c:pt idx="7">
                  <c:v>10.75</c:v>
                </c:pt>
                <c:pt idx="8">
                  <c:v>13.08</c:v>
                </c:pt>
                <c:pt idx="9">
                  <c:v>13.53</c:v>
                </c:pt>
                <c:pt idx="10">
                  <c:v>14.74</c:v>
                </c:pt>
                <c:pt idx="11">
                  <c:v>15.26</c:v>
                </c:pt>
                <c:pt idx="12">
                  <c:v>18.979999999999997</c:v>
                </c:pt>
                <c:pt idx="13">
                  <c:v>33.82</c:v>
                </c:pt>
                <c:pt idx="14">
                  <c:v>42.169999999999995</c:v>
                </c:pt>
                <c:pt idx="15">
                  <c:v>64.22</c:v>
                </c:pt>
                <c:pt idx="16">
                  <c:v>68.249999999999986</c:v>
                </c:pt>
                <c:pt idx="17">
                  <c:v>137.97</c:v>
                </c:pt>
                <c:pt idx="18">
                  <c:v>180.23</c:v>
                </c:pt>
                <c:pt idx="19">
                  <c:v>244.42000000000002</c:v>
                </c:pt>
                <c:pt idx="20">
                  <c:v>882.28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2392432"/>
        <c:axId val="172299632"/>
      </c:barChart>
      <c:valAx>
        <c:axId val="172299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92432"/>
        <c:crosses val="autoZero"/>
        <c:crossBetween val="between"/>
      </c:valAx>
      <c:catAx>
        <c:axId val="17239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996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96024592224585E-2"/>
          <c:y val="0.16018960629921261"/>
          <c:w val="0.88473591014647324"/>
          <c:h val="0.451214887445700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Top20PublisherBySale!$B$1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Top20PublisherBySale!$A$2:$A$21</c:f>
              <c:strCache>
                <c:ptCount val="20"/>
                <c:pt idx="0">
                  <c:v>Nintendo</c:v>
                </c:pt>
                <c:pt idx="1">
                  <c:v>Electronic Arts</c:v>
                </c:pt>
                <c:pt idx="2">
                  <c:v>Activision</c:v>
                </c:pt>
                <c:pt idx="3">
                  <c:v>Sony Computer Entertainment</c:v>
                </c:pt>
                <c:pt idx="4">
                  <c:v>Ubisoft</c:v>
                </c:pt>
                <c:pt idx="5">
                  <c:v>Take-Two Interactive</c:v>
                </c:pt>
                <c:pt idx="6">
                  <c:v>THQ</c:v>
                </c:pt>
                <c:pt idx="7">
                  <c:v>Konami Digital Entertainment</c:v>
                </c:pt>
                <c:pt idx="8">
                  <c:v>Sega</c:v>
                </c:pt>
                <c:pt idx="9">
                  <c:v>Namco Bandai Games</c:v>
                </c:pt>
                <c:pt idx="10">
                  <c:v>Microsoft Game Studios</c:v>
                </c:pt>
                <c:pt idx="11">
                  <c:v>Capcom</c:v>
                </c:pt>
                <c:pt idx="12">
                  <c:v>Atari</c:v>
                </c:pt>
                <c:pt idx="13">
                  <c:v>Warner Bros. Interactive Entertainment</c:v>
                </c:pt>
                <c:pt idx="14">
                  <c:v>Square Enix</c:v>
                </c:pt>
                <c:pt idx="15">
                  <c:v>Disney Interactive Studios</c:v>
                </c:pt>
                <c:pt idx="16">
                  <c:v>Eidos Interactive</c:v>
                </c:pt>
                <c:pt idx="17">
                  <c:v>LucasArts</c:v>
                </c:pt>
                <c:pt idx="18">
                  <c:v>Bethesda Softworks</c:v>
                </c:pt>
                <c:pt idx="19">
                  <c:v>Midway Games</c:v>
                </c:pt>
              </c:strCache>
            </c:strRef>
          </c:cat>
          <c:val>
            <c:numRef>
              <c:f>Top20PublisherBySale!$B$2:$B$21</c:f>
              <c:numCache>
                <c:formatCode>General</c:formatCode>
                <c:ptCount val="20"/>
                <c:pt idx="0">
                  <c:v>1788.81</c:v>
                </c:pt>
                <c:pt idx="1">
                  <c:v>1116.96</c:v>
                </c:pt>
                <c:pt idx="2">
                  <c:v>731.16</c:v>
                </c:pt>
                <c:pt idx="3">
                  <c:v>606.48</c:v>
                </c:pt>
                <c:pt idx="4">
                  <c:v>471.61</c:v>
                </c:pt>
                <c:pt idx="5">
                  <c:v>403.82</c:v>
                </c:pt>
                <c:pt idx="6">
                  <c:v>338.44</c:v>
                </c:pt>
                <c:pt idx="7">
                  <c:v>282.39</c:v>
                </c:pt>
                <c:pt idx="8">
                  <c:v>270.35000000000002</c:v>
                </c:pt>
                <c:pt idx="9">
                  <c:v>254.62</c:v>
                </c:pt>
                <c:pt idx="10">
                  <c:v>248.32</c:v>
                </c:pt>
                <c:pt idx="11">
                  <c:v>200.02</c:v>
                </c:pt>
                <c:pt idx="12">
                  <c:v>156.83000000000001</c:v>
                </c:pt>
                <c:pt idx="13">
                  <c:v>151.79</c:v>
                </c:pt>
                <c:pt idx="14">
                  <c:v>145.34</c:v>
                </c:pt>
                <c:pt idx="15">
                  <c:v>117.37</c:v>
                </c:pt>
                <c:pt idx="16">
                  <c:v>98.65</c:v>
                </c:pt>
                <c:pt idx="17">
                  <c:v>85.83</c:v>
                </c:pt>
                <c:pt idx="18">
                  <c:v>85.05</c:v>
                </c:pt>
                <c:pt idx="19">
                  <c:v>69.67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2395232"/>
        <c:axId val="172395792"/>
      </c:barChart>
      <c:lineChart>
        <c:grouping val="standard"/>
        <c:varyColors val="0"/>
        <c:ser>
          <c:idx val="2"/>
          <c:order val="1"/>
          <c:tx>
            <c:strRef>
              <c:f>Top20PublisherBySale!$D$1</c:f>
              <c:strCache>
                <c:ptCount val="1"/>
                <c:pt idx="0">
                  <c:v>CountOfGamePublished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Top20PublisherBySale!$A$2:$A$21</c:f>
              <c:strCache>
                <c:ptCount val="20"/>
                <c:pt idx="0">
                  <c:v>Nintendo</c:v>
                </c:pt>
                <c:pt idx="1">
                  <c:v>Electronic Arts</c:v>
                </c:pt>
                <c:pt idx="2">
                  <c:v>Activision</c:v>
                </c:pt>
                <c:pt idx="3">
                  <c:v>Sony Computer Entertainment</c:v>
                </c:pt>
                <c:pt idx="4">
                  <c:v>Ubisoft</c:v>
                </c:pt>
                <c:pt idx="5">
                  <c:v>Take-Two Interactive</c:v>
                </c:pt>
                <c:pt idx="6">
                  <c:v>THQ</c:v>
                </c:pt>
                <c:pt idx="7">
                  <c:v>Konami Digital Entertainment</c:v>
                </c:pt>
                <c:pt idx="8">
                  <c:v>Sega</c:v>
                </c:pt>
                <c:pt idx="9">
                  <c:v>Namco Bandai Games</c:v>
                </c:pt>
                <c:pt idx="10">
                  <c:v>Microsoft Game Studios</c:v>
                </c:pt>
                <c:pt idx="11">
                  <c:v>Capcom</c:v>
                </c:pt>
                <c:pt idx="12">
                  <c:v>Atari</c:v>
                </c:pt>
                <c:pt idx="13">
                  <c:v>Warner Bros. Interactive Entertainment</c:v>
                </c:pt>
                <c:pt idx="14">
                  <c:v>Square Enix</c:v>
                </c:pt>
                <c:pt idx="15">
                  <c:v>Disney Interactive Studios</c:v>
                </c:pt>
                <c:pt idx="16">
                  <c:v>Eidos Interactive</c:v>
                </c:pt>
                <c:pt idx="17">
                  <c:v>LucasArts</c:v>
                </c:pt>
                <c:pt idx="18">
                  <c:v>Bethesda Softworks</c:v>
                </c:pt>
                <c:pt idx="19">
                  <c:v>Midway Games</c:v>
                </c:pt>
              </c:strCache>
            </c:strRef>
          </c:cat>
          <c:val>
            <c:numRef>
              <c:f>Top20PublisherBySale!$D$2:$D$21</c:f>
              <c:numCache>
                <c:formatCode>General</c:formatCode>
                <c:ptCount val="20"/>
                <c:pt idx="0">
                  <c:v>706</c:v>
                </c:pt>
                <c:pt idx="1">
                  <c:v>1356</c:v>
                </c:pt>
                <c:pt idx="2">
                  <c:v>985</c:v>
                </c:pt>
                <c:pt idx="3">
                  <c:v>687</c:v>
                </c:pt>
                <c:pt idx="4">
                  <c:v>933</c:v>
                </c:pt>
                <c:pt idx="5">
                  <c:v>422</c:v>
                </c:pt>
                <c:pt idx="6">
                  <c:v>715</c:v>
                </c:pt>
                <c:pt idx="7">
                  <c:v>834</c:v>
                </c:pt>
                <c:pt idx="8">
                  <c:v>638</c:v>
                </c:pt>
                <c:pt idx="9">
                  <c:v>939</c:v>
                </c:pt>
                <c:pt idx="10">
                  <c:v>191</c:v>
                </c:pt>
                <c:pt idx="11">
                  <c:v>386</c:v>
                </c:pt>
                <c:pt idx="12">
                  <c:v>367</c:v>
                </c:pt>
                <c:pt idx="13">
                  <c:v>235</c:v>
                </c:pt>
                <c:pt idx="14">
                  <c:v>236</c:v>
                </c:pt>
                <c:pt idx="15">
                  <c:v>218</c:v>
                </c:pt>
                <c:pt idx="16">
                  <c:v>198</c:v>
                </c:pt>
                <c:pt idx="17">
                  <c:v>90</c:v>
                </c:pt>
                <c:pt idx="18">
                  <c:v>76</c:v>
                </c:pt>
                <c:pt idx="19">
                  <c:v>198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395232"/>
        <c:axId val="172395792"/>
      </c:lineChart>
      <c:catAx>
        <c:axId val="17239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95792"/>
        <c:crosses val="autoZero"/>
        <c:auto val="1"/>
        <c:lblAlgn val="ctr"/>
        <c:lblOffset val="100"/>
        <c:noMultiLvlLbl val="0"/>
      </c:catAx>
      <c:valAx>
        <c:axId val="17239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9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400016959218938"/>
          <c:y val="0.91770534509445267"/>
          <c:w val="0.38298690451856326"/>
          <c:h val="5.64069653512640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82719022223544E-2"/>
          <c:y val="0.14814921944898957"/>
          <c:w val="0.89099989346350161"/>
          <c:h val="0.4873672813474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Top20PublisherByAvgSale!$B$1</c:f>
              <c:strCache>
                <c:ptCount val="1"/>
                <c:pt idx="0">
                  <c:v>AvgSale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Top20PublisherByAvgSale!$A$2:$A$21</c:f>
              <c:strCache>
                <c:ptCount val="20"/>
                <c:pt idx="0">
                  <c:v>Nintendo</c:v>
                </c:pt>
                <c:pt idx="1">
                  <c:v>Sony Computer Entertainment Europe</c:v>
                </c:pt>
                <c:pt idx="2">
                  <c:v>Microsoft Game Studios</c:v>
                </c:pt>
                <c:pt idx="3">
                  <c:v>Bethesda Softworks</c:v>
                </c:pt>
                <c:pt idx="4">
                  <c:v>Enix Corporation</c:v>
                </c:pt>
                <c:pt idx="5">
                  <c:v>SquareSoft</c:v>
                </c:pt>
                <c:pt idx="6">
                  <c:v>Take-Two Interactive</c:v>
                </c:pt>
                <c:pt idx="7">
                  <c:v>LucasArts</c:v>
                </c:pt>
                <c:pt idx="8">
                  <c:v>Hasbro Interactive</c:v>
                </c:pt>
                <c:pt idx="9">
                  <c:v>989 Studios</c:v>
                </c:pt>
                <c:pt idx="10">
                  <c:v>Sony Computer Entertainment</c:v>
                </c:pt>
                <c:pt idx="11">
                  <c:v>Electronic Arts</c:v>
                </c:pt>
                <c:pt idx="12">
                  <c:v>Universal Interactive</c:v>
                </c:pt>
                <c:pt idx="13">
                  <c:v>Activision</c:v>
                </c:pt>
                <c:pt idx="14">
                  <c:v>Virgin Interactive</c:v>
                </c:pt>
                <c:pt idx="15">
                  <c:v>Warner Bros. Interactive Entertainment</c:v>
                </c:pt>
                <c:pt idx="16">
                  <c:v>Square Enix</c:v>
                </c:pt>
                <c:pt idx="17">
                  <c:v>GT Interactive</c:v>
                </c:pt>
                <c:pt idx="18">
                  <c:v>Disney Interactive Studios</c:v>
                </c:pt>
                <c:pt idx="19">
                  <c:v>ASCII Entertainment</c:v>
                </c:pt>
              </c:strCache>
            </c:strRef>
          </c:cat>
          <c:val>
            <c:numRef>
              <c:f>Top20PublisherByAvgSale!$B$2:$B$21</c:f>
              <c:numCache>
                <c:formatCode>General</c:formatCode>
                <c:ptCount val="20"/>
                <c:pt idx="0">
                  <c:v>2.5300000000000002</c:v>
                </c:pt>
                <c:pt idx="1">
                  <c:v>1.56</c:v>
                </c:pt>
                <c:pt idx="2">
                  <c:v>1.3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1.1100000000000001</c:v>
                </c:pt>
                <c:pt idx="6">
                  <c:v>0.96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  <c:pt idx="10">
                  <c:v>0.88</c:v>
                </c:pt>
                <c:pt idx="11">
                  <c:v>0.82</c:v>
                </c:pt>
                <c:pt idx="12">
                  <c:v>0.77</c:v>
                </c:pt>
                <c:pt idx="13">
                  <c:v>0.74</c:v>
                </c:pt>
                <c:pt idx="14">
                  <c:v>0.71</c:v>
                </c:pt>
                <c:pt idx="15">
                  <c:v>0.65</c:v>
                </c:pt>
                <c:pt idx="16">
                  <c:v>0.62</c:v>
                </c:pt>
                <c:pt idx="17">
                  <c:v>0.56000000000000005</c:v>
                </c:pt>
                <c:pt idx="18">
                  <c:v>0.54</c:v>
                </c:pt>
                <c:pt idx="19">
                  <c:v>0.54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526112"/>
        <c:axId val="172526672"/>
      </c:barChart>
      <c:lineChart>
        <c:grouping val="standard"/>
        <c:varyColors val="0"/>
        <c:ser>
          <c:idx val="2"/>
          <c:order val="1"/>
          <c:tx>
            <c:strRef>
              <c:f>Top20PublisherByAvgSale!$D$1</c:f>
              <c:strCache>
                <c:ptCount val="1"/>
                <c:pt idx="0">
                  <c:v>CountOfGamePublished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Top20PublisherByAvgSale!$A$2:$A$21</c:f>
              <c:strCache>
                <c:ptCount val="20"/>
                <c:pt idx="0">
                  <c:v>Nintendo</c:v>
                </c:pt>
                <c:pt idx="1">
                  <c:v>Sony Computer Entertainment Europe</c:v>
                </c:pt>
                <c:pt idx="2">
                  <c:v>Microsoft Game Studios</c:v>
                </c:pt>
                <c:pt idx="3">
                  <c:v>Bethesda Softworks</c:v>
                </c:pt>
                <c:pt idx="4">
                  <c:v>Enix Corporation</c:v>
                </c:pt>
                <c:pt idx="5">
                  <c:v>SquareSoft</c:v>
                </c:pt>
                <c:pt idx="6">
                  <c:v>Take-Two Interactive</c:v>
                </c:pt>
                <c:pt idx="7">
                  <c:v>LucasArts</c:v>
                </c:pt>
                <c:pt idx="8">
                  <c:v>Hasbro Interactive</c:v>
                </c:pt>
                <c:pt idx="9">
                  <c:v>989 Studios</c:v>
                </c:pt>
                <c:pt idx="10">
                  <c:v>Sony Computer Entertainment</c:v>
                </c:pt>
                <c:pt idx="11">
                  <c:v>Electronic Arts</c:v>
                </c:pt>
                <c:pt idx="12">
                  <c:v>Universal Interactive</c:v>
                </c:pt>
                <c:pt idx="13">
                  <c:v>Activision</c:v>
                </c:pt>
                <c:pt idx="14">
                  <c:v>Virgin Interactive</c:v>
                </c:pt>
                <c:pt idx="15">
                  <c:v>Warner Bros. Interactive Entertainment</c:v>
                </c:pt>
                <c:pt idx="16">
                  <c:v>Square Enix</c:v>
                </c:pt>
                <c:pt idx="17">
                  <c:v>GT Interactive</c:v>
                </c:pt>
                <c:pt idx="18">
                  <c:v>Disney Interactive Studios</c:v>
                </c:pt>
                <c:pt idx="19">
                  <c:v>ASCII Entertainment</c:v>
                </c:pt>
              </c:strCache>
            </c:strRef>
          </c:cat>
          <c:val>
            <c:numRef>
              <c:f>Top20PublisherByAvgSale!$D$2:$D$21</c:f>
              <c:numCache>
                <c:formatCode>General</c:formatCode>
                <c:ptCount val="20"/>
                <c:pt idx="0">
                  <c:v>706</c:v>
                </c:pt>
                <c:pt idx="1">
                  <c:v>15</c:v>
                </c:pt>
                <c:pt idx="2">
                  <c:v>191</c:v>
                </c:pt>
                <c:pt idx="3">
                  <c:v>76</c:v>
                </c:pt>
                <c:pt idx="4">
                  <c:v>30</c:v>
                </c:pt>
                <c:pt idx="5">
                  <c:v>52</c:v>
                </c:pt>
                <c:pt idx="6">
                  <c:v>422</c:v>
                </c:pt>
                <c:pt idx="7">
                  <c:v>90</c:v>
                </c:pt>
                <c:pt idx="8">
                  <c:v>16</c:v>
                </c:pt>
                <c:pt idx="9">
                  <c:v>14</c:v>
                </c:pt>
                <c:pt idx="10">
                  <c:v>687</c:v>
                </c:pt>
                <c:pt idx="11">
                  <c:v>1356</c:v>
                </c:pt>
                <c:pt idx="12">
                  <c:v>23</c:v>
                </c:pt>
                <c:pt idx="13">
                  <c:v>985</c:v>
                </c:pt>
                <c:pt idx="14">
                  <c:v>62</c:v>
                </c:pt>
                <c:pt idx="15">
                  <c:v>235</c:v>
                </c:pt>
                <c:pt idx="16">
                  <c:v>236</c:v>
                </c:pt>
                <c:pt idx="17">
                  <c:v>45</c:v>
                </c:pt>
                <c:pt idx="18">
                  <c:v>218</c:v>
                </c:pt>
                <c:pt idx="19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27792"/>
        <c:axId val="172527232"/>
      </c:lineChart>
      <c:catAx>
        <c:axId val="17252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26672"/>
        <c:crosses val="autoZero"/>
        <c:auto val="1"/>
        <c:lblAlgn val="ctr"/>
        <c:lblOffset val="100"/>
        <c:noMultiLvlLbl val="0"/>
      </c:catAx>
      <c:valAx>
        <c:axId val="17252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26112"/>
        <c:crosses val="autoZero"/>
        <c:crossBetween val="between"/>
      </c:valAx>
      <c:valAx>
        <c:axId val="17252723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27792"/>
        <c:crosses val="max"/>
        <c:crossBetween val="between"/>
      </c:valAx>
      <c:catAx>
        <c:axId val="172527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25272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158937169367534"/>
          <c:y val="0.9162049055693352"/>
          <c:w val="0.36984996475954124"/>
          <c:h val="5.457414659383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720961636770584E-2"/>
          <c:y val="0.21052631578947367"/>
          <c:w val="0.93107796170690449"/>
          <c:h val="0.70157314546208038"/>
        </c:manualLayout>
      </c:layout>
      <c:areaChart>
        <c:grouping val="standard"/>
        <c:varyColors val="0"/>
        <c:ser>
          <c:idx val="0"/>
          <c:order val="0"/>
          <c:tx>
            <c:strRef>
              <c:f>Top10CountriesActiveDeveloper!$B$1</c:f>
              <c:strCache>
                <c:ptCount val="1"/>
                <c:pt idx="0">
                  <c:v>TotalAmtDeveloper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Top10CountriesActiveDeveloper!$A$2:$A$11</c:f>
              <c:strCache>
                <c:ptCount val="10"/>
                <c:pt idx="0">
                  <c:v>US</c:v>
                </c:pt>
                <c:pt idx="1">
                  <c:v>Japan</c:v>
                </c:pt>
                <c:pt idx="2">
                  <c:v>England</c:v>
                </c:pt>
                <c:pt idx="3">
                  <c:v>Sweden</c:v>
                </c:pt>
                <c:pt idx="4">
                  <c:v>France</c:v>
                </c:pt>
                <c:pt idx="5">
                  <c:v>Germany</c:v>
                </c:pt>
                <c:pt idx="6">
                  <c:v>Canada</c:v>
                </c:pt>
                <c:pt idx="7">
                  <c:v>South Korea</c:v>
                </c:pt>
                <c:pt idx="8">
                  <c:v>China</c:v>
                </c:pt>
                <c:pt idx="9">
                  <c:v>Poland</c:v>
                </c:pt>
              </c:strCache>
            </c:strRef>
          </c:cat>
          <c:val>
            <c:numRef>
              <c:f>Top10CountriesActiveDeveloper!$B$2:$B$11</c:f>
              <c:numCache>
                <c:formatCode>General</c:formatCode>
                <c:ptCount val="10"/>
                <c:pt idx="0">
                  <c:v>121</c:v>
                </c:pt>
                <c:pt idx="1">
                  <c:v>100</c:v>
                </c:pt>
                <c:pt idx="2">
                  <c:v>42</c:v>
                </c:pt>
                <c:pt idx="3">
                  <c:v>17</c:v>
                </c:pt>
                <c:pt idx="4">
                  <c:v>16</c:v>
                </c:pt>
                <c:pt idx="5">
                  <c:v>14</c:v>
                </c:pt>
                <c:pt idx="6">
                  <c:v>13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568096"/>
        <c:axId val="172568656"/>
      </c:areaChart>
      <c:catAx>
        <c:axId val="172568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68656"/>
        <c:crosses val="autoZero"/>
        <c:auto val="1"/>
        <c:lblAlgn val="ctr"/>
        <c:lblOffset val="100"/>
        <c:noMultiLvlLbl val="0"/>
      </c:catAx>
      <c:valAx>
        <c:axId val="17256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68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/>
              <a:t>Average</a:t>
            </a:r>
            <a:r>
              <a:rPr lang="en-SG" b="1" baseline="0"/>
              <a:t> Sales VS Total Sales</a:t>
            </a:r>
            <a:endParaRPr lang="en-SG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SalesAnalysis!$B$1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SalesAnalysis!$A$2:$A$13</c:f>
              <c:strCache>
                <c:ptCount val="12"/>
                <c:pt idx="0">
                  <c:v>Platform</c:v>
                </c:pt>
                <c:pt idx="1">
                  <c:v>Shooter</c:v>
                </c:pt>
                <c:pt idx="2">
                  <c:v>Role-Playing</c:v>
                </c:pt>
                <c:pt idx="3">
                  <c:v>Racing</c:v>
                </c:pt>
                <c:pt idx="4">
                  <c:v>Sports</c:v>
                </c:pt>
                <c:pt idx="5">
                  <c:v>Fighting</c:v>
                </c:pt>
                <c:pt idx="6">
                  <c:v>Action</c:v>
                </c:pt>
                <c:pt idx="7">
                  <c:v>Misc</c:v>
                </c:pt>
                <c:pt idx="8">
                  <c:v>Simulation</c:v>
                </c:pt>
                <c:pt idx="9">
                  <c:v>Puzzle</c:v>
                </c:pt>
                <c:pt idx="10">
                  <c:v>Strategy</c:v>
                </c:pt>
                <c:pt idx="11">
                  <c:v>Adventure</c:v>
                </c:pt>
              </c:strCache>
            </c:strRef>
          </c:cat>
          <c:val>
            <c:numRef>
              <c:f>SalesAnalysis!$B$2:$B$13</c:f>
              <c:numCache>
                <c:formatCode>General</c:formatCode>
                <c:ptCount val="12"/>
                <c:pt idx="0">
                  <c:v>828.08</c:v>
                </c:pt>
                <c:pt idx="1">
                  <c:v>1052.94</c:v>
                </c:pt>
                <c:pt idx="2">
                  <c:v>934.4</c:v>
                </c:pt>
                <c:pt idx="3">
                  <c:v>728.9</c:v>
                </c:pt>
                <c:pt idx="4">
                  <c:v>1332</c:v>
                </c:pt>
                <c:pt idx="5">
                  <c:v>447.48</c:v>
                </c:pt>
                <c:pt idx="6">
                  <c:v>1745.27</c:v>
                </c:pt>
                <c:pt idx="7">
                  <c:v>803.18</c:v>
                </c:pt>
                <c:pt idx="8">
                  <c:v>390.42</c:v>
                </c:pt>
                <c:pt idx="9">
                  <c:v>243.02</c:v>
                </c:pt>
                <c:pt idx="10">
                  <c:v>174.5</c:v>
                </c:pt>
                <c:pt idx="11">
                  <c:v>237.69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047776"/>
        <c:axId val="170048336"/>
      </c:barChart>
      <c:lineChart>
        <c:grouping val="standard"/>
        <c:varyColors val="0"/>
        <c:ser>
          <c:idx val="1"/>
          <c:order val="1"/>
          <c:tx>
            <c:strRef>
              <c:f>SalesAnalysis!$C$1</c:f>
              <c:strCache>
                <c:ptCount val="1"/>
                <c:pt idx="0">
                  <c:v>AvgSale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SalesAnalysis!$A$2:$A$13</c:f>
              <c:strCache>
                <c:ptCount val="12"/>
                <c:pt idx="0">
                  <c:v>Platform</c:v>
                </c:pt>
                <c:pt idx="1">
                  <c:v>Shooter</c:v>
                </c:pt>
                <c:pt idx="2">
                  <c:v>Role-Playing</c:v>
                </c:pt>
                <c:pt idx="3">
                  <c:v>Racing</c:v>
                </c:pt>
                <c:pt idx="4">
                  <c:v>Sports</c:v>
                </c:pt>
                <c:pt idx="5">
                  <c:v>Fighting</c:v>
                </c:pt>
                <c:pt idx="6">
                  <c:v>Action</c:v>
                </c:pt>
                <c:pt idx="7">
                  <c:v>Misc</c:v>
                </c:pt>
                <c:pt idx="8">
                  <c:v>Simulation</c:v>
                </c:pt>
                <c:pt idx="9">
                  <c:v>Puzzle</c:v>
                </c:pt>
                <c:pt idx="10">
                  <c:v>Strategy</c:v>
                </c:pt>
                <c:pt idx="11">
                  <c:v>Adventure</c:v>
                </c:pt>
              </c:strCache>
            </c:strRef>
          </c:cat>
          <c:val>
            <c:numRef>
              <c:f>SalesAnalysis!$C$2:$C$13</c:f>
              <c:numCache>
                <c:formatCode>General</c:formatCode>
                <c:ptCount val="12"/>
                <c:pt idx="0">
                  <c:v>0.93</c:v>
                </c:pt>
                <c:pt idx="1">
                  <c:v>0.8</c:v>
                </c:pt>
                <c:pt idx="2">
                  <c:v>0.62</c:v>
                </c:pt>
                <c:pt idx="3">
                  <c:v>0.57999999999999996</c:v>
                </c:pt>
                <c:pt idx="4">
                  <c:v>0.56999999999999995</c:v>
                </c:pt>
                <c:pt idx="5">
                  <c:v>0.53</c:v>
                </c:pt>
                <c:pt idx="6">
                  <c:v>0.52</c:v>
                </c:pt>
                <c:pt idx="7">
                  <c:v>0.46</c:v>
                </c:pt>
                <c:pt idx="8">
                  <c:v>0.45</c:v>
                </c:pt>
                <c:pt idx="9">
                  <c:v>0.42</c:v>
                </c:pt>
                <c:pt idx="10">
                  <c:v>0.26</c:v>
                </c:pt>
                <c:pt idx="11">
                  <c:v>0.18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172320"/>
        <c:axId val="170048896"/>
      </c:lineChart>
      <c:catAx>
        <c:axId val="17004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48336"/>
        <c:crosses val="autoZero"/>
        <c:auto val="1"/>
        <c:lblAlgn val="ctr"/>
        <c:lblOffset val="100"/>
        <c:noMultiLvlLbl val="0"/>
      </c:catAx>
      <c:valAx>
        <c:axId val="17004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47776"/>
        <c:crosses val="autoZero"/>
        <c:crossBetween val="between"/>
      </c:valAx>
      <c:valAx>
        <c:axId val="17004889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72320"/>
        <c:crosses val="max"/>
        <c:crossBetween val="between"/>
      </c:valAx>
      <c:catAx>
        <c:axId val="17017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488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/>
              <a:t>Sales By</a:t>
            </a:r>
            <a:r>
              <a:rPr lang="en-SG" b="1" baseline="0"/>
              <a:t> Critic Score</a:t>
            </a:r>
            <a:endParaRPr lang="en-SG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SalesAnalysis!$B$18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SalesAnalysis!$A$19:$A$30</c:f>
              <c:strCache>
                <c:ptCount val="12"/>
                <c:pt idx="0">
                  <c:v>Role-Playing</c:v>
                </c:pt>
                <c:pt idx="1">
                  <c:v>Strategy</c:v>
                </c:pt>
                <c:pt idx="2">
                  <c:v>Sports</c:v>
                </c:pt>
                <c:pt idx="3">
                  <c:v>Shooter</c:v>
                </c:pt>
                <c:pt idx="4">
                  <c:v>Fighting</c:v>
                </c:pt>
                <c:pt idx="5">
                  <c:v>Simulation</c:v>
                </c:pt>
                <c:pt idx="6">
                  <c:v>Platform</c:v>
                </c:pt>
                <c:pt idx="7">
                  <c:v>Racing</c:v>
                </c:pt>
                <c:pt idx="8">
                  <c:v>Puzzle</c:v>
                </c:pt>
                <c:pt idx="9">
                  <c:v>Action</c:v>
                </c:pt>
                <c:pt idx="10">
                  <c:v>Misc</c:v>
                </c:pt>
                <c:pt idx="11">
                  <c:v>Adventure</c:v>
                </c:pt>
              </c:strCache>
            </c:strRef>
          </c:cat>
          <c:val>
            <c:numRef>
              <c:f>SalesAnalysis!$B$19:$B$30</c:f>
              <c:numCache>
                <c:formatCode>General</c:formatCode>
                <c:ptCount val="12"/>
                <c:pt idx="0">
                  <c:v>934.4</c:v>
                </c:pt>
                <c:pt idx="1">
                  <c:v>174.5</c:v>
                </c:pt>
                <c:pt idx="2">
                  <c:v>1332</c:v>
                </c:pt>
                <c:pt idx="3">
                  <c:v>1052.94</c:v>
                </c:pt>
                <c:pt idx="4">
                  <c:v>447.48</c:v>
                </c:pt>
                <c:pt idx="5">
                  <c:v>390.42</c:v>
                </c:pt>
                <c:pt idx="6">
                  <c:v>828.08</c:v>
                </c:pt>
                <c:pt idx="7">
                  <c:v>728.9</c:v>
                </c:pt>
                <c:pt idx="8">
                  <c:v>243.02</c:v>
                </c:pt>
                <c:pt idx="9">
                  <c:v>1745.27</c:v>
                </c:pt>
                <c:pt idx="10">
                  <c:v>803.18</c:v>
                </c:pt>
                <c:pt idx="11">
                  <c:v>237.69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75120"/>
        <c:axId val="170175680"/>
      </c:barChart>
      <c:lineChart>
        <c:grouping val="standard"/>
        <c:varyColors val="0"/>
        <c:ser>
          <c:idx val="1"/>
          <c:order val="1"/>
          <c:tx>
            <c:strRef>
              <c:f>SalesAnalysis!$C$18</c:f>
              <c:strCache>
                <c:ptCount val="1"/>
                <c:pt idx="0">
                  <c:v>AvgCriticScore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SalesAnalysis!$A$19:$A$30</c:f>
              <c:strCache>
                <c:ptCount val="12"/>
                <c:pt idx="0">
                  <c:v>Role-Playing</c:v>
                </c:pt>
                <c:pt idx="1">
                  <c:v>Strategy</c:v>
                </c:pt>
                <c:pt idx="2">
                  <c:v>Sports</c:v>
                </c:pt>
                <c:pt idx="3">
                  <c:v>Shooter</c:v>
                </c:pt>
                <c:pt idx="4">
                  <c:v>Fighting</c:v>
                </c:pt>
                <c:pt idx="5">
                  <c:v>Simulation</c:v>
                </c:pt>
                <c:pt idx="6">
                  <c:v>Platform</c:v>
                </c:pt>
                <c:pt idx="7">
                  <c:v>Racing</c:v>
                </c:pt>
                <c:pt idx="8">
                  <c:v>Puzzle</c:v>
                </c:pt>
                <c:pt idx="9">
                  <c:v>Action</c:v>
                </c:pt>
                <c:pt idx="10">
                  <c:v>Misc</c:v>
                </c:pt>
                <c:pt idx="11">
                  <c:v>Adventure</c:v>
                </c:pt>
              </c:strCache>
            </c:strRef>
          </c:cat>
          <c:val>
            <c:numRef>
              <c:f>SalesAnalysis!$C$19:$C$30</c:f>
              <c:numCache>
                <c:formatCode>General</c:formatCode>
                <c:ptCount val="12"/>
                <c:pt idx="0">
                  <c:v>72.650000000000006</c:v>
                </c:pt>
                <c:pt idx="1">
                  <c:v>72.09</c:v>
                </c:pt>
                <c:pt idx="2">
                  <c:v>71.97</c:v>
                </c:pt>
                <c:pt idx="3">
                  <c:v>70.180000000000007</c:v>
                </c:pt>
                <c:pt idx="4">
                  <c:v>69.22</c:v>
                </c:pt>
                <c:pt idx="5">
                  <c:v>68.62</c:v>
                </c:pt>
                <c:pt idx="6">
                  <c:v>68.06</c:v>
                </c:pt>
                <c:pt idx="7">
                  <c:v>67.959999999999994</c:v>
                </c:pt>
                <c:pt idx="8">
                  <c:v>67.42</c:v>
                </c:pt>
                <c:pt idx="9">
                  <c:v>66.63</c:v>
                </c:pt>
                <c:pt idx="10">
                  <c:v>66.62</c:v>
                </c:pt>
                <c:pt idx="11">
                  <c:v>65.33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544064"/>
        <c:axId val="170543504"/>
      </c:lineChart>
      <c:catAx>
        <c:axId val="17017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75680"/>
        <c:crosses val="autoZero"/>
        <c:auto val="1"/>
        <c:lblAlgn val="ctr"/>
        <c:lblOffset val="100"/>
        <c:noMultiLvlLbl val="0"/>
      </c:catAx>
      <c:valAx>
        <c:axId val="1701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75120"/>
        <c:crosses val="autoZero"/>
        <c:crossBetween val="between"/>
      </c:valAx>
      <c:valAx>
        <c:axId val="1705435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44064"/>
        <c:crosses val="max"/>
        <c:crossBetween val="between"/>
      </c:valAx>
      <c:catAx>
        <c:axId val="170544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543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/>
              <a:t>Sales By</a:t>
            </a:r>
            <a:r>
              <a:rPr lang="en-SG" b="1" baseline="0"/>
              <a:t> User Score</a:t>
            </a:r>
            <a:endParaRPr lang="en-SG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SalesAnalysis!$F$18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SalesAnalysis!$E$19:$E$30</c:f>
              <c:strCache>
                <c:ptCount val="12"/>
                <c:pt idx="0">
                  <c:v>Role-Playing</c:v>
                </c:pt>
                <c:pt idx="1">
                  <c:v>Fighting</c:v>
                </c:pt>
                <c:pt idx="2">
                  <c:v>Platform</c:v>
                </c:pt>
                <c:pt idx="3">
                  <c:v>Strategy</c:v>
                </c:pt>
                <c:pt idx="4">
                  <c:v>Puzzle</c:v>
                </c:pt>
                <c:pt idx="5">
                  <c:v>Simulation</c:v>
                </c:pt>
                <c:pt idx="6">
                  <c:v>Adventure</c:v>
                </c:pt>
                <c:pt idx="7">
                  <c:v>Action</c:v>
                </c:pt>
                <c:pt idx="8">
                  <c:v>Shooter</c:v>
                </c:pt>
                <c:pt idx="9">
                  <c:v>Racing</c:v>
                </c:pt>
                <c:pt idx="10">
                  <c:v>Sports</c:v>
                </c:pt>
                <c:pt idx="11">
                  <c:v>Misc</c:v>
                </c:pt>
              </c:strCache>
            </c:strRef>
          </c:cat>
          <c:val>
            <c:numRef>
              <c:f>SalesAnalysis!$F$19:$F$30</c:f>
              <c:numCache>
                <c:formatCode>General</c:formatCode>
                <c:ptCount val="12"/>
                <c:pt idx="0">
                  <c:v>934.4</c:v>
                </c:pt>
                <c:pt idx="1">
                  <c:v>447.48</c:v>
                </c:pt>
                <c:pt idx="2">
                  <c:v>828.08</c:v>
                </c:pt>
                <c:pt idx="3">
                  <c:v>174.5</c:v>
                </c:pt>
                <c:pt idx="4">
                  <c:v>243.02</c:v>
                </c:pt>
                <c:pt idx="5">
                  <c:v>390.42</c:v>
                </c:pt>
                <c:pt idx="6">
                  <c:v>237.69</c:v>
                </c:pt>
                <c:pt idx="7">
                  <c:v>1745.27</c:v>
                </c:pt>
                <c:pt idx="8">
                  <c:v>1052.94</c:v>
                </c:pt>
                <c:pt idx="9">
                  <c:v>728.9</c:v>
                </c:pt>
                <c:pt idx="10">
                  <c:v>1332</c:v>
                </c:pt>
                <c:pt idx="11">
                  <c:v>803.18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546864"/>
        <c:axId val="170677648"/>
      </c:barChart>
      <c:lineChart>
        <c:grouping val="standard"/>
        <c:varyColors val="0"/>
        <c:ser>
          <c:idx val="1"/>
          <c:order val="1"/>
          <c:tx>
            <c:strRef>
              <c:f>SalesAnalysis!$G$18</c:f>
              <c:strCache>
                <c:ptCount val="1"/>
                <c:pt idx="0">
                  <c:v>AvgUserScore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SalesAnalysis!$E$19:$E$30</c:f>
              <c:strCache>
                <c:ptCount val="12"/>
                <c:pt idx="0">
                  <c:v>Role-Playing</c:v>
                </c:pt>
                <c:pt idx="1">
                  <c:v>Fighting</c:v>
                </c:pt>
                <c:pt idx="2">
                  <c:v>Platform</c:v>
                </c:pt>
                <c:pt idx="3">
                  <c:v>Strategy</c:v>
                </c:pt>
                <c:pt idx="4">
                  <c:v>Puzzle</c:v>
                </c:pt>
                <c:pt idx="5">
                  <c:v>Simulation</c:v>
                </c:pt>
                <c:pt idx="6">
                  <c:v>Adventure</c:v>
                </c:pt>
                <c:pt idx="7">
                  <c:v>Action</c:v>
                </c:pt>
                <c:pt idx="8">
                  <c:v>Shooter</c:v>
                </c:pt>
                <c:pt idx="9">
                  <c:v>Racing</c:v>
                </c:pt>
                <c:pt idx="10">
                  <c:v>Sports</c:v>
                </c:pt>
                <c:pt idx="11">
                  <c:v>Misc</c:v>
                </c:pt>
              </c:strCache>
            </c:strRef>
          </c:cat>
          <c:val>
            <c:numRef>
              <c:f>SalesAnalysis!$G$19:$G$30</c:f>
              <c:numCache>
                <c:formatCode>General</c:formatCode>
                <c:ptCount val="12"/>
                <c:pt idx="0">
                  <c:v>7.62</c:v>
                </c:pt>
                <c:pt idx="1">
                  <c:v>7.3</c:v>
                </c:pt>
                <c:pt idx="2">
                  <c:v>7.3</c:v>
                </c:pt>
                <c:pt idx="3">
                  <c:v>7.3</c:v>
                </c:pt>
                <c:pt idx="4">
                  <c:v>7.17</c:v>
                </c:pt>
                <c:pt idx="5">
                  <c:v>7.13</c:v>
                </c:pt>
                <c:pt idx="6">
                  <c:v>7.13</c:v>
                </c:pt>
                <c:pt idx="7">
                  <c:v>7.05</c:v>
                </c:pt>
                <c:pt idx="8">
                  <c:v>7.04</c:v>
                </c:pt>
                <c:pt idx="9">
                  <c:v>7.04</c:v>
                </c:pt>
                <c:pt idx="10">
                  <c:v>6.96</c:v>
                </c:pt>
                <c:pt idx="11">
                  <c:v>6.82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678768"/>
        <c:axId val="170678208"/>
      </c:lineChart>
      <c:catAx>
        <c:axId val="1705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77648"/>
        <c:crosses val="autoZero"/>
        <c:auto val="1"/>
        <c:lblAlgn val="ctr"/>
        <c:lblOffset val="100"/>
        <c:noMultiLvlLbl val="0"/>
      </c:catAx>
      <c:valAx>
        <c:axId val="17067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46864"/>
        <c:crosses val="autoZero"/>
        <c:crossBetween val="between"/>
      </c:valAx>
      <c:valAx>
        <c:axId val="17067820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78768"/>
        <c:crosses val="max"/>
        <c:crossBetween val="between"/>
      </c:valAx>
      <c:catAx>
        <c:axId val="170678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678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SalesAnalysis!$C$33</c:f>
              <c:strCache>
                <c:ptCount val="1"/>
                <c:pt idx="0">
                  <c:v>TotalSale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SalesAnalysis!$B$34:$B$64</c:f>
              <c:strCache>
                <c:ptCount val="31"/>
                <c:pt idx="0">
                  <c:v>PlayStation 2</c:v>
                </c:pt>
                <c:pt idx="1">
                  <c:v>Xbox 360</c:v>
                </c:pt>
                <c:pt idx="2">
                  <c:v>PlayStation 3</c:v>
                </c:pt>
                <c:pt idx="3">
                  <c:v>Wii</c:v>
                </c:pt>
                <c:pt idx="4">
                  <c:v>Nintendo DS</c:v>
                </c:pt>
                <c:pt idx="5">
                  <c:v>PlayStation</c:v>
                </c:pt>
                <c:pt idx="6">
                  <c:v>GameBoy Advance</c:v>
                </c:pt>
                <c:pt idx="7">
                  <c:v>PlayStation 4</c:v>
                </c:pt>
                <c:pt idx="8">
                  <c:v>PlayStation Portable</c:v>
                </c:pt>
                <c:pt idx="9">
                  <c:v>PC</c:v>
                </c:pt>
                <c:pt idx="10">
                  <c:v>Nindentendo 3DS</c:v>
                </c:pt>
                <c:pt idx="11">
                  <c:v>Xbox</c:v>
                </c:pt>
                <c:pt idx="12">
                  <c:v>GameBoy</c:v>
                </c:pt>
                <c:pt idx="13">
                  <c:v>Nintendo Entertainment System</c:v>
                </c:pt>
                <c:pt idx="14">
                  <c:v>Nintendo 64</c:v>
                </c:pt>
                <c:pt idx="15">
                  <c:v>Super Nintendo Entertainment System</c:v>
                </c:pt>
                <c:pt idx="16">
                  <c:v>Nintendo GameCube</c:v>
                </c:pt>
                <c:pt idx="17">
                  <c:v>Xbox One</c:v>
                </c:pt>
                <c:pt idx="18">
                  <c:v>Atari 2600</c:v>
                </c:pt>
                <c:pt idx="19">
                  <c:v>Wii U</c:v>
                </c:pt>
                <c:pt idx="20">
                  <c:v>PlayStation Vita</c:v>
                </c:pt>
                <c:pt idx="21">
                  <c:v>Saturn</c:v>
                </c:pt>
                <c:pt idx="22">
                  <c:v>Genesis</c:v>
                </c:pt>
                <c:pt idx="23">
                  <c:v>Dreamcast</c:v>
                </c:pt>
                <c:pt idx="24">
                  <c:v>Sega CD</c:v>
                </c:pt>
                <c:pt idx="25">
                  <c:v>Neo-Geo</c:v>
                </c:pt>
                <c:pt idx="26">
                  <c:v>WonderSwan</c:v>
                </c:pt>
                <c:pt idx="27">
                  <c:v>TurboGrafx-16</c:v>
                </c:pt>
                <c:pt idx="28">
                  <c:v>3DO Interactive Multiplayer</c:v>
                </c:pt>
                <c:pt idx="29">
                  <c:v>Game Gear</c:v>
                </c:pt>
                <c:pt idx="30">
                  <c:v>PC-FX</c:v>
                </c:pt>
              </c:strCache>
            </c:strRef>
          </c:cat>
          <c:val>
            <c:numRef>
              <c:f>SalesAnalysis!$C$34:$C$64</c:f>
              <c:numCache>
                <c:formatCode>General</c:formatCode>
                <c:ptCount val="31"/>
                <c:pt idx="0">
                  <c:v>1255.6400000000001</c:v>
                </c:pt>
                <c:pt idx="1">
                  <c:v>971.63</c:v>
                </c:pt>
                <c:pt idx="2">
                  <c:v>939.43</c:v>
                </c:pt>
                <c:pt idx="3">
                  <c:v>908.13</c:v>
                </c:pt>
                <c:pt idx="4">
                  <c:v>807.1</c:v>
                </c:pt>
                <c:pt idx="5">
                  <c:v>730.68</c:v>
                </c:pt>
                <c:pt idx="6">
                  <c:v>318.5</c:v>
                </c:pt>
                <c:pt idx="7">
                  <c:v>314.23</c:v>
                </c:pt>
                <c:pt idx="8">
                  <c:v>294.3</c:v>
                </c:pt>
                <c:pt idx="9">
                  <c:v>260.3</c:v>
                </c:pt>
                <c:pt idx="10">
                  <c:v>259.08999999999997</c:v>
                </c:pt>
                <c:pt idx="11">
                  <c:v>258.26</c:v>
                </c:pt>
                <c:pt idx="12">
                  <c:v>255.45</c:v>
                </c:pt>
                <c:pt idx="13">
                  <c:v>251.07</c:v>
                </c:pt>
                <c:pt idx="14">
                  <c:v>218.88</c:v>
                </c:pt>
                <c:pt idx="15">
                  <c:v>200.05</c:v>
                </c:pt>
                <c:pt idx="16">
                  <c:v>199.36</c:v>
                </c:pt>
                <c:pt idx="17">
                  <c:v>159.44</c:v>
                </c:pt>
                <c:pt idx="18">
                  <c:v>97.08</c:v>
                </c:pt>
                <c:pt idx="19">
                  <c:v>82.16</c:v>
                </c:pt>
                <c:pt idx="20">
                  <c:v>54.12</c:v>
                </c:pt>
                <c:pt idx="21">
                  <c:v>33.590000000000003</c:v>
                </c:pt>
                <c:pt idx="22">
                  <c:v>30.78</c:v>
                </c:pt>
                <c:pt idx="23">
                  <c:v>15.97</c:v>
                </c:pt>
                <c:pt idx="24">
                  <c:v>1.87</c:v>
                </c:pt>
                <c:pt idx="25">
                  <c:v>1.44</c:v>
                </c:pt>
                <c:pt idx="26">
                  <c:v>1.42</c:v>
                </c:pt>
                <c:pt idx="27">
                  <c:v>0.16</c:v>
                </c:pt>
                <c:pt idx="28">
                  <c:v>0.1</c:v>
                </c:pt>
                <c:pt idx="29">
                  <c:v>0.04</c:v>
                </c:pt>
                <c:pt idx="3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681008"/>
        <c:axId val="170967312"/>
      </c:areaChart>
      <c:catAx>
        <c:axId val="17068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67312"/>
        <c:crosses val="autoZero"/>
        <c:auto val="1"/>
        <c:lblAlgn val="ctr"/>
        <c:lblOffset val="100"/>
        <c:noMultiLvlLbl val="0"/>
      </c:catAx>
      <c:valAx>
        <c:axId val="17096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8100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Sale BY Gen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SalesAnalysis!$B$142</c:f>
              <c:strCache>
                <c:ptCount val="1"/>
                <c:pt idx="0">
                  <c:v>AvgSale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SalesAnalysis!$A$143:$A$150</c:f>
              <c:numCache>
                <c:formatCode>General</c:formatCode>
                <c:ptCount val="8"/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SalesAnalysis!$B$143:$B$150</c:f>
              <c:numCache>
                <c:formatCode>General</c:formatCode>
                <c:ptCount val="8"/>
                <c:pt idx="0">
                  <c:v>0.27</c:v>
                </c:pt>
                <c:pt idx="1">
                  <c:v>0.73</c:v>
                </c:pt>
                <c:pt idx="2">
                  <c:v>2.56</c:v>
                </c:pt>
                <c:pt idx="3">
                  <c:v>1.27</c:v>
                </c:pt>
                <c:pt idx="4">
                  <c:v>0.57999999999999996</c:v>
                </c:pt>
                <c:pt idx="5">
                  <c:v>0.46</c:v>
                </c:pt>
                <c:pt idx="6">
                  <c:v>0.54</c:v>
                </c:pt>
                <c:pt idx="7">
                  <c:v>0.5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9858032"/>
        <c:axId val="169858592"/>
      </c:barChart>
      <c:catAx>
        <c:axId val="16985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58592"/>
        <c:crosses val="autoZero"/>
        <c:auto val="1"/>
        <c:lblAlgn val="ctr"/>
        <c:lblOffset val="100"/>
        <c:noMultiLvlLbl val="0"/>
      </c:catAx>
      <c:valAx>
        <c:axId val="169858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85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SG" sz="1600" b="1" i="0" u="none" strike="noStrike" kern="1200" cap="all" spc="12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SG" sz="1600" b="1" i="0" u="none" strike="noStrike" kern="1200" cap="all" spc="12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Total Sales by Generation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SG" sz="1600" b="1" i="0" u="none" strike="noStrike" kern="1200" cap="all" spc="120" normalizeH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SalesAnalysis!$B$66</c:f>
              <c:strCache>
                <c:ptCount val="1"/>
                <c:pt idx="0">
                  <c:v>TotalSale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SalesAnalysis!$A$67:$A$74</c:f>
              <c:numCache>
                <c:formatCode>General</c:formatCode>
                <c:ptCount val="8"/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SalesAnalysis!$B$67:$B$74</c:f>
              <c:numCache>
                <c:formatCode>General</c:formatCode>
                <c:ptCount val="8"/>
                <c:pt idx="0">
                  <c:v>260.3</c:v>
                </c:pt>
                <c:pt idx="1">
                  <c:v>97.08</c:v>
                </c:pt>
                <c:pt idx="2">
                  <c:v>251.07</c:v>
                </c:pt>
                <c:pt idx="3">
                  <c:v>489.79</c:v>
                </c:pt>
                <c:pt idx="4">
                  <c:v>983.28</c:v>
                </c:pt>
                <c:pt idx="5">
                  <c:v>2049.15</c:v>
                </c:pt>
                <c:pt idx="6">
                  <c:v>3920.59</c:v>
                </c:pt>
                <c:pt idx="7">
                  <c:v>869.04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9878784"/>
        <c:axId val="169879344"/>
      </c:barChart>
      <c:lineChart>
        <c:grouping val="standard"/>
        <c:varyColors val="0"/>
        <c:ser>
          <c:idx val="1"/>
          <c:order val="1"/>
          <c:tx>
            <c:strRef>
              <c:f>SalesAnalysis!$C$66</c:f>
              <c:strCache>
                <c:ptCount val="1"/>
                <c:pt idx="0">
                  <c:v>CountOfGen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SalesAnalysis!$A$67:$A$74</c:f>
              <c:numCache>
                <c:formatCode>General</c:formatCode>
                <c:ptCount val="8"/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SalesAnalysis!$C$67:$C$74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728848"/>
        <c:axId val="169879904"/>
      </c:lineChart>
      <c:catAx>
        <c:axId val="16987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79344"/>
        <c:crosses val="autoZero"/>
        <c:auto val="1"/>
        <c:lblAlgn val="ctr"/>
        <c:lblOffset val="100"/>
        <c:noMultiLvlLbl val="0"/>
      </c:catAx>
      <c:valAx>
        <c:axId val="16987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78784"/>
        <c:crosses val="autoZero"/>
        <c:crossBetween val="between"/>
      </c:valAx>
      <c:valAx>
        <c:axId val="1698799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28848"/>
        <c:crosses val="max"/>
        <c:crossBetween val="between"/>
      </c:valAx>
      <c:catAx>
        <c:axId val="170728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98799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Total Sales By Platform By Generation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SalesAnalysis!$C$76</c:f>
              <c:strCache>
                <c:ptCount val="1"/>
                <c:pt idx="0">
                  <c:v>TotalSale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SalesAnalysis!$A$77:$B$107</c:f>
              <c:multiLvlStrCache>
                <c:ptCount val="31"/>
                <c:lvl>
                  <c:pt idx="0">
                    <c:v>PC</c:v>
                  </c:pt>
                  <c:pt idx="1">
                    <c:v>Atari 2600</c:v>
                  </c:pt>
                  <c:pt idx="2">
                    <c:v>Nintendo Entertainment System</c:v>
                  </c:pt>
                  <c:pt idx="3">
                    <c:v>Game Gear</c:v>
                  </c:pt>
                  <c:pt idx="4">
                    <c:v>TurboGrafx-16</c:v>
                  </c:pt>
                  <c:pt idx="5">
                    <c:v>Neo-Geo</c:v>
                  </c:pt>
                  <c:pt idx="6">
                    <c:v>Sega CD</c:v>
                  </c:pt>
                  <c:pt idx="7">
                    <c:v>Genesis</c:v>
                  </c:pt>
                  <c:pt idx="8">
                    <c:v>Super Nintendo Entertainment System</c:v>
                  </c:pt>
                  <c:pt idx="9">
                    <c:v>GameBoy</c:v>
                  </c:pt>
                  <c:pt idx="10">
                    <c:v>PC-FX</c:v>
                  </c:pt>
                  <c:pt idx="11">
                    <c:v>3DO Interactive Multiplayer</c:v>
                  </c:pt>
                  <c:pt idx="12">
                    <c:v>Saturn</c:v>
                  </c:pt>
                  <c:pt idx="13">
                    <c:v>Nintendo 64</c:v>
                  </c:pt>
                  <c:pt idx="14">
                    <c:v>PlayStation</c:v>
                  </c:pt>
                  <c:pt idx="15">
                    <c:v>WonderSwan</c:v>
                  </c:pt>
                  <c:pt idx="16">
                    <c:v>Dreamcast</c:v>
                  </c:pt>
                  <c:pt idx="17">
                    <c:v>Nintendo GameCube</c:v>
                  </c:pt>
                  <c:pt idx="18">
                    <c:v>Xbox</c:v>
                  </c:pt>
                  <c:pt idx="19">
                    <c:v>GameBoy Advance</c:v>
                  </c:pt>
                  <c:pt idx="20">
                    <c:v>PlayStation 2</c:v>
                  </c:pt>
                  <c:pt idx="21">
                    <c:v>PlayStation Portable</c:v>
                  </c:pt>
                  <c:pt idx="22">
                    <c:v>Nintendo DS</c:v>
                  </c:pt>
                  <c:pt idx="23">
                    <c:v>Wii</c:v>
                  </c:pt>
                  <c:pt idx="24">
                    <c:v>PlayStation 3</c:v>
                  </c:pt>
                  <c:pt idx="25">
                    <c:v>Xbox 360</c:v>
                  </c:pt>
                  <c:pt idx="26">
                    <c:v>PlayStation Vita</c:v>
                  </c:pt>
                  <c:pt idx="27">
                    <c:v>Wii U</c:v>
                  </c:pt>
                  <c:pt idx="28">
                    <c:v>Xbox One</c:v>
                  </c:pt>
                  <c:pt idx="29">
                    <c:v>Nindentendo 3DS</c:v>
                  </c:pt>
                  <c:pt idx="30">
                    <c:v>PlayStation 4</c:v>
                  </c:pt>
                </c:lvl>
                <c:lvl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4</c:v>
                  </c:pt>
                  <c:pt idx="5">
                    <c:v>4</c:v>
                  </c:pt>
                  <c:pt idx="6">
                    <c:v>4</c:v>
                  </c:pt>
                  <c:pt idx="7">
                    <c:v>4</c:v>
                  </c:pt>
                  <c:pt idx="8">
                    <c:v>4</c:v>
                  </c:pt>
                  <c:pt idx="9">
                    <c:v>4</c:v>
                  </c:pt>
                  <c:pt idx="10">
                    <c:v>5</c:v>
                  </c:pt>
                  <c:pt idx="11">
                    <c:v>5</c:v>
                  </c:pt>
                  <c:pt idx="12">
                    <c:v>5</c:v>
                  </c:pt>
                  <c:pt idx="13">
                    <c:v>5</c:v>
                  </c:pt>
                  <c:pt idx="14">
                    <c:v>5</c:v>
                  </c:pt>
                  <c:pt idx="15">
                    <c:v>6</c:v>
                  </c:pt>
                  <c:pt idx="16">
                    <c:v>6</c:v>
                  </c:pt>
                  <c:pt idx="17">
                    <c:v>6</c:v>
                  </c:pt>
                  <c:pt idx="18">
                    <c:v>6</c:v>
                  </c:pt>
                  <c:pt idx="19">
                    <c:v>6</c:v>
                  </c:pt>
                  <c:pt idx="20">
                    <c:v>6</c:v>
                  </c:pt>
                  <c:pt idx="21">
                    <c:v>7</c:v>
                  </c:pt>
                  <c:pt idx="22">
                    <c:v>7</c:v>
                  </c:pt>
                  <c:pt idx="23">
                    <c:v>7</c:v>
                  </c:pt>
                  <c:pt idx="24">
                    <c:v>7</c:v>
                  </c:pt>
                  <c:pt idx="25">
                    <c:v>7</c:v>
                  </c:pt>
                  <c:pt idx="26">
                    <c:v>8</c:v>
                  </c:pt>
                  <c:pt idx="27">
                    <c:v>8</c:v>
                  </c:pt>
                  <c:pt idx="28">
                    <c:v>8</c:v>
                  </c:pt>
                  <c:pt idx="29">
                    <c:v>8</c:v>
                  </c:pt>
                  <c:pt idx="30">
                    <c:v>8</c:v>
                  </c:pt>
                </c:lvl>
              </c:multiLvlStrCache>
            </c:multiLvlStrRef>
          </c:cat>
          <c:val>
            <c:numRef>
              <c:f>SalesAnalysis!$C$77:$C$107</c:f>
              <c:numCache>
                <c:formatCode>General</c:formatCode>
                <c:ptCount val="31"/>
                <c:pt idx="0">
                  <c:v>260.3</c:v>
                </c:pt>
                <c:pt idx="1">
                  <c:v>97.08</c:v>
                </c:pt>
                <c:pt idx="2">
                  <c:v>251.07</c:v>
                </c:pt>
                <c:pt idx="3">
                  <c:v>0.04</c:v>
                </c:pt>
                <c:pt idx="4">
                  <c:v>0.16</c:v>
                </c:pt>
                <c:pt idx="5">
                  <c:v>1.44</c:v>
                </c:pt>
                <c:pt idx="6">
                  <c:v>1.87</c:v>
                </c:pt>
                <c:pt idx="7">
                  <c:v>30.78</c:v>
                </c:pt>
                <c:pt idx="8">
                  <c:v>200.05</c:v>
                </c:pt>
                <c:pt idx="9">
                  <c:v>255.45</c:v>
                </c:pt>
                <c:pt idx="10">
                  <c:v>0.03</c:v>
                </c:pt>
                <c:pt idx="11">
                  <c:v>0.1</c:v>
                </c:pt>
                <c:pt idx="12">
                  <c:v>33.590000000000003</c:v>
                </c:pt>
                <c:pt idx="13">
                  <c:v>218.88</c:v>
                </c:pt>
                <c:pt idx="14">
                  <c:v>730.68</c:v>
                </c:pt>
                <c:pt idx="15">
                  <c:v>1.42</c:v>
                </c:pt>
                <c:pt idx="16">
                  <c:v>15.97</c:v>
                </c:pt>
                <c:pt idx="17">
                  <c:v>199.36</c:v>
                </c:pt>
                <c:pt idx="18">
                  <c:v>258.26</c:v>
                </c:pt>
                <c:pt idx="19">
                  <c:v>318.5</c:v>
                </c:pt>
                <c:pt idx="20">
                  <c:v>1255.6400000000001</c:v>
                </c:pt>
                <c:pt idx="21">
                  <c:v>294.3</c:v>
                </c:pt>
                <c:pt idx="22">
                  <c:v>807.1</c:v>
                </c:pt>
                <c:pt idx="23">
                  <c:v>908.13</c:v>
                </c:pt>
                <c:pt idx="24">
                  <c:v>939.43</c:v>
                </c:pt>
                <c:pt idx="25">
                  <c:v>971.63</c:v>
                </c:pt>
                <c:pt idx="26">
                  <c:v>54.12</c:v>
                </c:pt>
                <c:pt idx="27">
                  <c:v>82.16</c:v>
                </c:pt>
                <c:pt idx="28">
                  <c:v>159.44</c:v>
                </c:pt>
                <c:pt idx="29">
                  <c:v>259.08999999999997</c:v>
                </c:pt>
                <c:pt idx="30">
                  <c:v>314.23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70731088"/>
        <c:axId val="170731648"/>
      </c:barChart>
      <c:catAx>
        <c:axId val="17073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1648"/>
        <c:crosses val="autoZero"/>
        <c:auto val="1"/>
        <c:lblAlgn val="ctr"/>
        <c:lblOffset val="100"/>
        <c:noMultiLvlLbl val="0"/>
      </c:catAx>
      <c:valAx>
        <c:axId val="17073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10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Sale By Platform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SalesAnalysis!$C$109</c:f>
              <c:strCache>
                <c:ptCount val="1"/>
                <c:pt idx="0">
                  <c:v>AvgSale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SalesAnalysis!$A$110:$B$140</c:f>
              <c:multiLvlStrCache>
                <c:ptCount val="31"/>
                <c:lvl>
                  <c:pt idx="0">
                    <c:v>GameBoy</c:v>
                  </c:pt>
                  <c:pt idx="1">
                    <c:v>Nintendo Entertainment System</c:v>
                  </c:pt>
                  <c:pt idx="2">
                    <c:v>Genesis</c:v>
                  </c:pt>
                  <c:pt idx="3">
                    <c:v>Super Nintendo Entertainment System</c:v>
                  </c:pt>
                  <c:pt idx="4">
                    <c:v>PlayStation 4</c:v>
                  </c:pt>
                  <c:pt idx="5">
                    <c:v>Xbox 360</c:v>
                  </c:pt>
                  <c:pt idx="6">
                    <c:v>Atari 2600</c:v>
                  </c:pt>
                  <c:pt idx="7">
                    <c:v>PlayStation 3</c:v>
                  </c:pt>
                  <c:pt idx="8">
                    <c:v>Wii</c:v>
                  </c:pt>
                  <c:pt idx="9">
                    <c:v>Nintendo 64</c:v>
                  </c:pt>
                  <c:pt idx="10">
                    <c:v>Xbox One</c:v>
                  </c:pt>
                  <c:pt idx="11">
                    <c:v>PlayStation</c:v>
                  </c:pt>
                  <c:pt idx="12">
                    <c:v>PlayStation 2</c:v>
                  </c:pt>
                  <c:pt idx="13">
                    <c:v>Wii U</c:v>
                  </c:pt>
                  <c:pt idx="14">
                    <c:v>Nindentendo 3DS</c:v>
                  </c:pt>
                  <c:pt idx="15">
                    <c:v>GameBoy Advance</c:v>
                  </c:pt>
                  <c:pt idx="16">
                    <c:v>Nintendo DS</c:v>
                  </c:pt>
                  <c:pt idx="17">
                    <c:v>Nintendo GameCube</c:v>
                  </c:pt>
                  <c:pt idx="18">
                    <c:v>Dreamcast</c:v>
                  </c:pt>
                  <c:pt idx="19">
                    <c:v>Sega CD</c:v>
                  </c:pt>
                  <c:pt idx="20">
                    <c:v>Xbox</c:v>
                  </c:pt>
                  <c:pt idx="21">
                    <c:v>PC</c:v>
                  </c:pt>
                  <c:pt idx="22">
                    <c:v>WonderSwan</c:v>
                  </c:pt>
                  <c:pt idx="23">
                    <c:v>PlayStation Portable</c:v>
                  </c:pt>
                  <c:pt idx="24">
                    <c:v>Saturn</c:v>
                  </c:pt>
                  <c:pt idx="25">
                    <c:v>PlayStation Vita</c:v>
                  </c:pt>
                  <c:pt idx="26">
                    <c:v>Neo-Geo</c:v>
                  </c:pt>
                  <c:pt idx="27">
                    <c:v>TurboGrafx-16</c:v>
                  </c:pt>
                  <c:pt idx="28">
                    <c:v>Game Gear</c:v>
                  </c:pt>
                  <c:pt idx="29">
                    <c:v>3DO Interactive Multiplayer</c:v>
                  </c:pt>
                  <c:pt idx="30">
                    <c:v>PC-FX</c:v>
                  </c:pt>
                </c:lvl>
                <c:lvl>
                  <c:pt idx="0">
                    <c:v>4</c:v>
                  </c:pt>
                  <c:pt idx="1">
                    <c:v>3</c:v>
                  </c:pt>
                  <c:pt idx="2">
                    <c:v>4</c:v>
                  </c:pt>
                  <c:pt idx="3">
                    <c:v>4</c:v>
                  </c:pt>
                  <c:pt idx="4">
                    <c:v>8</c:v>
                  </c:pt>
                  <c:pt idx="5">
                    <c:v>7</c:v>
                  </c:pt>
                  <c:pt idx="6">
                    <c:v>2</c:v>
                  </c:pt>
                  <c:pt idx="7">
                    <c:v>7</c:v>
                  </c:pt>
                  <c:pt idx="8">
                    <c:v>7</c:v>
                  </c:pt>
                  <c:pt idx="9">
                    <c:v>5</c:v>
                  </c:pt>
                  <c:pt idx="10">
                    <c:v>8</c:v>
                  </c:pt>
                  <c:pt idx="11">
                    <c:v>5</c:v>
                  </c:pt>
                  <c:pt idx="12">
                    <c:v>6</c:v>
                  </c:pt>
                  <c:pt idx="13">
                    <c:v>8</c:v>
                  </c:pt>
                  <c:pt idx="14">
                    <c:v>8</c:v>
                  </c:pt>
                  <c:pt idx="15">
                    <c:v>6</c:v>
                  </c:pt>
                  <c:pt idx="16">
                    <c:v>7</c:v>
                  </c:pt>
                  <c:pt idx="17">
                    <c:v>6</c:v>
                  </c:pt>
                  <c:pt idx="18">
                    <c:v>6</c:v>
                  </c:pt>
                  <c:pt idx="19">
                    <c:v>4</c:v>
                  </c:pt>
                  <c:pt idx="20">
                    <c:v>6</c:v>
                  </c:pt>
                  <c:pt idx="22">
                    <c:v>6</c:v>
                  </c:pt>
                  <c:pt idx="23">
                    <c:v>7</c:v>
                  </c:pt>
                  <c:pt idx="24">
                    <c:v>5</c:v>
                  </c:pt>
                  <c:pt idx="25">
                    <c:v>8</c:v>
                  </c:pt>
                  <c:pt idx="26">
                    <c:v>4</c:v>
                  </c:pt>
                  <c:pt idx="27">
                    <c:v>4</c:v>
                  </c:pt>
                  <c:pt idx="28">
                    <c:v>4</c:v>
                  </c:pt>
                  <c:pt idx="29">
                    <c:v>5</c:v>
                  </c:pt>
                  <c:pt idx="30">
                    <c:v>5</c:v>
                  </c:pt>
                </c:lvl>
              </c:multiLvlStrCache>
            </c:multiLvlStrRef>
          </c:cat>
          <c:val>
            <c:numRef>
              <c:f>SalesAnalysis!$C$110:$C$140</c:f>
              <c:numCache>
                <c:formatCode>General</c:formatCode>
                <c:ptCount val="31"/>
                <c:pt idx="0">
                  <c:v>2.61</c:v>
                </c:pt>
                <c:pt idx="1">
                  <c:v>2.56</c:v>
                </c:pt>
                <c:pt idx="2">
                  <c:v>1.06</c:v>
                </c:pt>
                <c:pt idx="3">
                  <c:v>0.84</c:v>
                </c:pt>
                <c:pt idx="4">
                  <c:v>0.8</c:v>
                </c:pt>
                <c:pt idx="5">
                  <c:v>0.77</c:v>
                </c:pt>
                <c:pt idx="6">
                  <c:v>0.73</c:v>
                </c:pt>
                <c:pt idx="7">
                  <c:v>0.71</c:v>
                </c:pt>
                <c:pt idx="8">
                  <c:v>0.69</c:v>
                </c:pt>
                <c:pt idx="9">
                  <c:v>0.69</c:v>
                </c:pt>
                <c:pt idx="10">
                  <c:v>0.65</c:v>
                </c:pt>
                <c:pt idx="11">
                  <c:v>0.61</c:v>
                </c:pt>
                <c:pt idx="12">
                  <c:v>0.57999999999999996</c:v>
                </c:pt>
                <c:pt idx="13">
                  <c:v>0.56000000000000005</c:v>
                </c:pt>
                <c:pt idx="14">
                  <c:v>0.5</c:v>
                </c:pt>
                <c:pt idx="15">
                  <c:v>0.39</c:v>
                </c:pt>
                <c:pt idx="16">
                  <c:v>0.38</c:v>
                </c:pt>
                <c:pt idx="17">
                  <c:v>0.36</c:v>
                </c:pt>
                <c:pt idx="18">
                  <c:v>0.31</c:v>
                </c:pt>
                <c:pt idx="19">
                  <c:v>0.31</c:v>
                </c:pt>
                <c:pt idx="20">
                  <c:v>0.31</c:v>
                </c:pt>
                <c:pt idx="21">
                  <c:v>0.27</c:v>
                </c:pt>
                <c:pt idx="22">
                  <c:v>0.24</c:v>
                </c:pt>
                <c:pt idx="23">
                  <c:v>0.24</c:v>
                </c:pt>
                <c:pt idx="24">
                  <c:v>0.19</c:v>
                </c:pt>
                <c:pt idx="25">
                  <c:v>0.13</c:v>
                </c:pt>
                <c:pt idx="26">
                  <c:v>0.12</c:v>
                </c:pt>
                <c:pt idx="27">
                  <c:v>0.08</c:v>
                </c:pt>
                <c:pt idx="28">
                  <c:v>0.04</c:v>
                </c:pt>
                <c:pt idx="29">
                  <c:v>0.03</c:v>
                </c:pt>
                <c:pt idx="3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70824944"/>
        <c:axId val="170825504"/>
      </c:barChart>
      <c:catAx>
        <c:axId val="17082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25504"/>
        <c:crosses val="autoZero"/>
        <c:auto val="1"/>
        <c:lblAlgn val="ctr"/>
        <c:lblOffset val="100"/>
        <c:noMultiLvlLbl val="0"/>
      </c:catAx>
      <c:valAx>
        <c:axId val="17082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249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80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0.33654</cdr:x>
      <cdr:y>0.34024</cdr:y>
    </cdr:from>
    <cdr:to>
      <cdr:x>0.33654</cdr:x>
      <cdr:y>0.37753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1632465" y="977085"/>
          <a:ext cx="0" cy="10709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0.26521</cdr:x>
      <cdr:y>0.27283</cdr:y>
    </cdr:from>
    <cdr:to>
      <cdr:x>0.26521</cdr:x>
      <cdr:y>0.31012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1286476" y="783496"/>
          <a:ext cx="0" cy="10709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0.48294</cdr:x>
      <cdr:y>0.1421</cdr:y>
    </cdr:from>
    <cdr:to>
      <cdr:x>0.7676</cdr:x>
      <cdr:y>0.3139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95831" y="551935"/>
          <a:ext cx="2885801" cy="66726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accent3">
              <a:lumMod val="60000"/>
              <a:lumOff val="40000"/>
            </a:schemeClr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SG" sz="1100" dirty="0" smtClean="0"/>
            <a:t>PlayStation</a:t>
          </a:r>
          <a:r>
            <a:rPr lang="en-SG" dirty="0" smtClean="0"/>
            <a:t>, Xbox and Wii gaming platform have contribute in generating the main bulk of sales in video games.</a:t>
          </a:r>
          <a:endParaRPr lang="en-SG" sz="1100" dirty="0"/>
        </a:p>
      </cdr:txBody>
    </cdr:sp>
  </cdr:relSizeAnchor>
  <cdr:relSizeAnchor xmlns:cdr="http://schemas.openxmlformats.org/drawingml/2006/chartDrawing">
    <cdr:from>
      <cdr:x>0.07364</cdr:x>
      <cdr:y>0.23754</cdr:y>
    </cdr:from>
    <cdr:to>
      <cdr:x>0.47425</cdr:x>
      <cdr:y>0.47297</cdr:y>
    </cdr:to>
    <cdr:cxnSp macro="">
      <cdr:nvCxnSpPr>
        <cdr:cNvPr id="4" name="Straight Connector 3"/>
        <cdr:cNvCxnSpPr/>
      </cdr:nvCxnSpPr>
      <cdr:spPr>
        <a:xfrm xmlns:a="http://schemas.openxmlformats.org/drawingml/2006/main" flipH="1">
          <a:off x="746520" y="922637"/>
          <a:ext cx="4061254" cy="9144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>
              <a:lumMod val="40000"/>
              <a:lumOff val="60000"/>
            </a:schemeClr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0.13133</cdr:x>
      <cdr:y>0.25911</cdr:y>
    </cdr:from>
    <cdr:to>
      <cdr:x>0.47438</cdr:x>
      <cdr:y>0.55356</cdr:y>
    </cdr:to>
    <cdr:cxnSp macro="">
      <cdr:nvCxnSpPr>
        <cdr:cNvPr id="6" name="Straight Connector 5"/>
        <cdr:cNvCxnSpPr/>
      </cdr:nvCxnSpPr>
      <cdr:spPr>
        <a:xfrm xmlns:a="http://schemas.openxmlformats.org/drawingml/2006/main" flipH="1">
          <a:off x="1331406" y="1006388"/>
          <a:ext cx="3477743" cy="114368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>
              <a:lumMod val="40000"/>
              <a:lumOff val="60000"/>
            </a:schemeClr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0.84946</cdr:x>
      <cdr:y>0.57296</cdr:y>
    </cdr:from>
    <cdr:to>
      <cdr:x>1</cdr:x>
      <cdr:y>0.65291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4276611" y="1323436"/>
          <a:ext cx="757881" cy="18466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SG" sz="600" b="1" dirty="0" smtClean="0"/>
            <a:t>We are here</a:t>
          </a:r>
          <a:endParaRPr lang="en-SG" sz="6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0.63359</cdr:x>
      <cdr:y>0.70197</cdr:y>
    </cdr:from>
    <cdr:to>
      <cdr:x>0.88969</cdr:x>
      <cdr:y>0.78661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139326" y="3972738"/>
          <a:ext cx="2885801" cy="47899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accent3">
              <a:lumMod val="60000"/>
              <a:lumOff val="40000"/>
            </a:schemeClr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SG" dirty="0" smtClean="0"/>
            <a:t>Most </a:t>
          </a:r>
          <a:r>
            <a:rPr lang="en-SG" sz="1100" dirty="0" smtClean="0"/>
            <a:t>generation 3 and 4 platform have more expensive games.</a:t>
          </a:r>
          <a:endParaRPr lang="en-SG" sz="1100" dirty="0"/>
        </a:p>
      </cdr:txBody>
    </cdr:sp>
  </cdr:relSizeAnchor>
  <cdr:relSizeAnchor xmlns:cdr="http://schemas.openxmlformats.org/drawingml/2006/chartDrawing">
    <cdr:from>
      <cdr:x>0</cdr:x>
      <cdr:y>0.83717</cdr:y>
    </cdr:from>
    <cdr:to>
      <cdr:x>0.98418</cdr:x>
      <cdr:y>0.83881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0" y="4737850"/>
          <a:ext cx="11089788" cy="933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0.75067</cdr:x>
      <cdr:y>0.7943</cdr:y>
    </cdr:from>
    <cdr:to>
      <cdr:x>0.76143</cdr:x>
      <cdr:y>0.83057</cdr:y>
    </cdr:to>
    <cdr:sp macro="" textlink="">
      <cdr:nvSpPr>
        <cdr:cNvPr id="5" name="Down Arrow 4"/>
        <cdr:cNvSpPr/>
      </cdr:nvSpPr>
      <cdr:spPr>
        <a:xfrm xmlns:a="http://schemas.openxmlformats.org/drawingml/2006/main">
          <a:off x="8458555" y="4495255"/>
          <a:ext cx="121298" cy="205273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0.04037</cdr:x>
      <cdr:y>0.03689</cdr:y>
    </cdr:from>
    <cdr:to>
      <cdr:x>0.9731</cdr:x>
      <cdr:y>0.1072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130149" y="168504"/>
          <a:ext cx="3006811" cy="321157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SG" sz="900" b="1" dirty="0"/>
            <a:t>Genre Ranking Based</a:t>
          </a:r>
          <a:r>
            <a:rPr lang="en-SG" sz="900" b="1" baseline="0" dirty="0"/>
            <a:t> O</a:t>
          </a:r>
          <a:r>
            <a:rPr lang="en-SG" sz="900" b="1" dirty="0"/>
            <a:t>n Top 10 Games In Each Genre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0.06754</cdr:x>
      <cdr:y>0.03617</cdr:y>
    </cdr:from>
    <cdr:to>
      <cdr:x>0.97749</cdr:x>
      <cdr:y>0.10677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234778" y="161815"/>
          <a:ext cx="3163330" cy="315804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SG" sz="900" b="1" dirty="0"/>
            <a:t>Publishers Ranking Based</a:t>
          </a:r>
          <a:r>
            <a:rPr lang="en-SG" sz="900" b="1" baseline="0" dirty="0"/>
            <a:t> O</a:t>
          </a:r>
          <a:r>
            <a:rPr lang="en-SG" sz="900" b="1" dirty="0"/>
            <a:t>n Top 10 Games In Each Genre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0.01799</cdr:x>
      <cdr:y>0</cdr:y>
    </cdr:from>
    <cdr:to>
      <cdr:x>0.42847</cdr:x>
      <cdr:y>0.09291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4352" y="0"/>
          <a:ext cx="2381715" cy="290143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>
              <a:lumMod val="20000"/>
              <a:lumOff val="80000"/>
            </a:schemeClr>
          </a:solidFill>
        </a:ln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SG" sz="900" b="1" dirty="0"/>
            <a:t>Total</a:t>
          </a:r>
          <a:r>
            <a:rPr lang="en-SG" sz="900" b="1" baseline="0" dirty="0"/>
            <a:t> Sales Based On Publishers</a:t>
          </a:r>
          <a:endParaRPr lang="en-SG" sz="900" b="1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0.02073</cdr:x>
      <cdr:y>0</cdr:y>
    </cdr:from>
    <cdr:to>
      <cdr:x>0.43274</cdr:x>
      <cdr:y>0.09902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2855" y="0"/>
          <a:ext cx="2441115" cy="301242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>
              <a:lumMod val="20000"/>
              <a:lumOff val="80000"/>
            </a:schemeClr>
          </a:solidFill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SG" sz="900" b="1" dirty="0"/>
            <a:t>Average</a:t>
          </a:r>
          <a:r>
            <a:rPr lang="en-SG" sz="900" b="1" baseline="0" dirty="0"/>
            <a:t> Sales Based On Publishers</a:t>
          </a:r>
          <a:endParaRPr lang="en-SG" sz="900" b="1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0.02446</cdr:x>
      <cdr:y>0.04983</cdr:y>
    </cdr:from>
    <cdr:to>
      <cdr:x>0.50476</cdr:x>
      <cdr:y>0.13471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32232" y="104988"/>
          <a:ext cx="2596496" cy="178816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>
              <a:lumMod val="20000"/>
              <a:lumOff val="80000"/>
            </a:schemeClr>
          </a:solidFill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SG" sz="900" b="1" dirty="0"/>
            <a:t>Top 10 Countries</a:t>
          </a:r>
          <a:r>
            <a:rPr lang="en-SG" sz="900" b="1" baseline="0" dirty="0"/>
            <a:t> On Active Developers</a:t>
          </a:r>
          <a:endParaRPr lang="en-SG" sz="9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5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7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0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7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5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6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9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3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8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9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monsensemedia.org/blog/parents-ultimate-guide-to-steam#:~:text=is%20Steam%20Wallet%3F-,What%20is%20Steam%3F,and%20indie%20game%20designers%20alik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58529"/>
            <a:ext cx="8825658" cy="1918851"/>
          </a:xfrm>
        </p:spPr>
        <p:txBody>
          <a:bodyPr/>
          <a:lstStyle/>
          <a:p>
            <a:r>
              <a:rPr lang="en-SG" sz="4000" dirty="0" smtClean="0"/>
              <a:t>Video Games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Analysis on video games sales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114300"/>
            <a:ext cx="5937823" cy="2642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60" y="3167582"/>
            <a:ext cx="3295867" cy="11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5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095512"/>
              </p:ext>
            </p:extLst>
          </p:nvPr>
        </p:nvGraphicFramePr>
        <p:xfrm>
          <a:off x="1467182" y="1318168"/>
          <a:ext cx="7997038" cy="48952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42127"/>
                <a:gridCol w="3120795"/>
                <a:gridCol w="2197070"/>
                <a:gridCol w="853802"/>
                <a:gridCol w="883244"/>
              </a:tblGrid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>
                          <a:effectLst/>
                        </a:rPr>
                        <a:t>Genre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 err="1">
                          <a:effectLst/>
                        </a:rPr>
                        <a:t>Gametitle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>
                          <a:effectLst/>
                        </a:rPr>
                        <a:t>Publisher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>
                          <a:effectLst/>
                        </a:rPr>
                        <a:t>Platform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u="none" strike="noStrike" dirty="0" err="1">
                          <a:effectLst/>
                        </a:rPr>
                        <a:t>TotalSale</a:t>
                      </a:r>
                      <a:endParaRPr lang="en-SG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Sports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Wii Sports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Nintendo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82.53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Super Mario Bros.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NES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40.24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Racing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Mario Kart Wii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35.52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Sports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 Sports Resort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32.77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Red/Pokemon Blue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31.37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Puzzle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Tetris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30.26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New Super Mario Bros.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29.8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Misc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 Play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28.92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New Super Mario Bros. Wii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28.32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Shooter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Duck Hunt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NES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28.31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Simulation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 err="1">
                          <a:effectLst/>
                        </a:rPr>
                        <a:t>Nintendogs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24.67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Racing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Mario Kart 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23.21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Gold/Pokemon Silver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23.1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Sports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 Fit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22.7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Misc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Kinect Adventures!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Microsoft Game Studios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X360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21.81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Sports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 Fit Plus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Wii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21.79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Grand Theft Auto V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Take-Two Interactive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PS3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21.04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Grand Theft Auto: San Andreas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Take-Two Interactive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PS2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20.81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Super Mario World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SNES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20.61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Misc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Brain Age: Train Your Brain in Minutes a Day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20.15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Diamond/Pokemon Pearl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18.25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Super Mario Land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18.14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Platform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Super Mario Bros.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NES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17.28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Grand Theft Auto V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Take-Two Interactive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X360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16.27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Grand Theft Auto: Vice City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Take-Two Interactive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PS2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16.15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Ruby/Pokemon Sapphire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GBA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15.85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Puzzle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Brain Age 2: More Training in Minutes a Day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15.29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Role-Playing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Pokemon Black/Pokemon White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Nintendo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DS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15.14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Racing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Gran Turismo 3: A-Spec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Sony Computer Entertainment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PS2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14.98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  <a:tr h="1426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Shooter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Call of Duty: Modern Warfare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effectLst/>
                        </a:rPr>
                        <a:t>Activision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X360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effectLst/>
                        </a:rPr>
                        <a:t>14.73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467182" y="502508"/>
            <a:ext cx="3789405" cy="60383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i="1" dirty="0" smtClean="0">
                <a:solidFill>
                  <a:schemeClr val="accent2"/>
                </a:solidFill>
              </a:rPr>
              <a:t>List Of Top 30 Games</a:t>
            </a:r>
            <a:endParaRPr lang="en-SG" sz="28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818014"/>
              </p:ext>
            </p:extLst>
          </p:nvPr>
        </p:nvGraphicFramePr>
        <p:xfrm>
          <a:off x="1120345" y="2347784"/>
          <a:ext cx="4629791" cy="420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116006"/>
              </p:ext>
            </p:extLst>
          </p:nvPr>
        </p:nvGraphicFramePr>
        <p:xfrm>
          <a:off x="6108228" y="2449356"/>
          <a:ext cx="4699815" cy="401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SG" dirty="0" smtClean="0"/>
              <a:t>Top 30 Games</a:t>
            </a:r>
            <a:endParaRPr lang="en-SG" dirty="0"/>
          </a:p>
        </p:txBody>
      </p:sp>
      <p:sp>
        <p:nvSpPr>
          <p:cNvPr id="2" name="5-Point Star 1"/>
          <p:cNvSpPr/>
          <p:nvPr/>
        </p:nvSpPr>
        <p:spPr>
          <a:xfrm>
            <a:off x="10590245" y="3135086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5-Point Star 8"/>
          <p:cNvSpPr/>
          <p:nvPr/>
        </p:nvSpPr>
        <p:spPr>
          <a:xfrm>
            <a:off x="10444065" y="3480319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5-Point Star 9"/>
          <p:cNvSpPr/>
          <p:nvPr/>
        </p:nvSpPr>
        <p:spPr>
          <a:xfrm>
            <a:off x="9355495" y="3822441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4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50627" y="226794"/>
            <a:ext cx="6717485" cy="52392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i="1" dirty="0" smtClean="0">
                <a:solidFill>
                  <a:schemeClr val="accent2"/>
                </a:solidFill>
              </a:rPr>
              <a:t>List Of Top 10 Games Based On Genre</a:t>
            </a:r>
            <a:endParaRPr lang="en-SG" sz="2800" b="1" i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71343"/>
              </p:ext>
            </p:extLst>
          </p:nvPr>
        </p:nvGraphicFramePr>
        <p:xfrm>
          <a:off x="1050627" y="886393"/>
          <a:ext cx="4547052" cy="5748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51434"/>
                <a:gridCol w="2050647"/>
                <a:gridCol w="1428000"/>
                <a:gridCol w="516971"/>
              </a:tblGrid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>
                          <a:effectLst/>
                        </a:rPr>
                        <a:t>Genre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 err="1">
                          <a:effectLst/>
                        </a:rPr>
                        <a:t>Gametitle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>
                          <a:effectLst/>
                        </a:rPr>
                        <a:t>Publisher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 err="1">
                          <a:effectLst/>
                        </a:rPr>
                        <a:t>TotalSale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Grand Theft Auto V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Take-Two Interactive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56.57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Grand Theft Auto: San Andreas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23.84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Grand Theft Auto IV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22.39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Grand Theft Auto: Vice City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16.19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Soccer 13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15.96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LEGO Star Wars: The Complete Saga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LucasArts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15.26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LEGO Batman: The Videogame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Warner Bros. Interactive Entertainment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13.39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Grand Theft Auto III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13.11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Assassin's Creed III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Ubisoft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13.02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Assassin's Creed IV: Black Flag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 err="1">
                          <a:effectLst/>
                        </a:rPr>
                        <a:t>Ubisoft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13.02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Assassin's Creed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 err="1">
                          <a:effectLst/>
                        </a:rPr>
                        <a:t>Ubisoft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11.27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Super Mario Land 2: 6 Golden Coins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11.18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L.A. Noire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Take-Two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5.87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Zelda II: The Adventure of Link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4.38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Rugrats: Search For Reptar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THQ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3.34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Club Penguin: Elite Penguin Force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Disney Interactive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3.14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Heavy Rain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3.03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Minecraft: Story Mode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Mojang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2.91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Myst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Red Orb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2.81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Adventure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Rise of the Tomb Raider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Square Enix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2.76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Smash Bros. Brawl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12.84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Super Smash Bros. for Wii U and 3DS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12.42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WWE SmackDown vs Raw 2008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THQ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7.39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Street Fighter IV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Capcom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7.23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Tekken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7.16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Smash Bros. Melee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7.07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Street Fighter II: The World Warrior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Capcom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6.3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Tekken 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5.74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Mortal Kombat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Warner Bros. Interactive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5.59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Fight Night Round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5.55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Play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28.92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Kinect Adventures!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Game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21.81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Brain Age: Train Your Brain in Minutes a Day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20.15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Guitar Hero III: Legends of Rock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16.35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Just Dance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Ubisoft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12.76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Minecraft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Game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12.62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Guitar Hero: World Tour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Just Dance 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Ubisoft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9.44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Mario Party DS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8.91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Misc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Just Dance 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Ubisoft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8.74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Bros.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45.31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New Super Mario Bros.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29.8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New Super Mario Bros. Wii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28.32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World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26.07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Bros.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22.48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64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22.19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Land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18.14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Donkey Kong Country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13.53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Galaxy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11.35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Platform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Super Mario 3D Land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10.81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Tetris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35.84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Brain Age 2: More Training in Minutes a Day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15.29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Dr. Mario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Pac-Man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Atari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7.81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Professor Layton and the Curious Village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Tetris Worlds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THQ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4.01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Professor Layton and the Diabolical Box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3.94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Professor Layton and the Unwound Future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3.26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Pac-Man Collection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Atari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2.94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892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Puzzle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WarioWare: Smooth Moves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2.89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94153"/>
              </p:ext>
            </p:extLst>
          </p:nvPr>
        </p:nvGraphicFramePr>
        <p:xfrm>
          <a:off x="5794810" y="886393"/>
          <a:ext cx="4063552" cy="5748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18157"/>
                <a:gridCol w="1926897"/>
                <a:gridCol w="1132725"/>
                <a:gridCol w="485773"/>
              </a:tblGrid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>
                          <a:effectLst/>
                        </a:rPr>
                        <a:t>Genre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 err="1">
                          <a:effectLst/>
                        </a:rPr>
                        <a:t>Gametitle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>
                          <a:effectLst/>
                        </a:rPr>
                        <a:t>Publisher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b="1" u="none" strike="noStrike" dirty="0" err="1">
                          <a:effectLst/>
                        </a:rPr>
                        <a:t>TotalSale</a:t>
                      </a:r>
                      <a:endParaRPr lang="en-SG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Mario Kart Wii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Nintendo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35.52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Mario Kart DS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23.21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 Turismo 3: A-Spec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14.98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Need for Speed: Most Wanted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13.77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Mario Kart 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12.66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 Turismo 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11.66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Need for Speed Underground 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10.95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 Turismo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10.95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Gran Turismo 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Sony Computer Entertainment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Racing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Need for Speed Underground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10.46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Red/Pokemon Blue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31.37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Gold/Pokemon Silver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23.1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The Elder Scrolls V: Skyrim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Bethesda Softworks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21.15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Diamond/Pokemon Pearl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18.25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Ruby/Pokemon Sapphire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15.85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Black/Pokemon White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15.14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PokÃ©mon Yellow: Special Pikachu Edition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14.64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X/Pokemon 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14.6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Fallout 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Bethesda Softworks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12.67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Role-Playing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Omega Ruby/Pokemon Alpha Sapphire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11.68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Black Ops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30.82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Modern Warfare 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30.59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Black Ops II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29.4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Duck Hunt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28.31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Call of Duty: Ghosts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27.4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Black Ops 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25.68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Modern Warfare 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24.95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Duty: Advanced Warfare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21.99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Call of Duty 4: Modern Warfare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18.19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Shooter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Battlefield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17.27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Nintendogs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24.67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The Sims 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15.07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Animal Crossing: Wild World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12.13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Animal Crossing: New Leaf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9.16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Cooking Mama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505 Games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5.63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MySims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5.34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Tomodachi Life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5.23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Flight Simulator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Game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5.12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The Sims: Bustin' Out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4.98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Simulation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Animal Crossing: City Folk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4.62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82.53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Sports Resort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32.77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Fit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22.7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Wii Fit Plus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21.79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15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17.34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14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16.48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16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16.3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Mario &amp; Sonic at the Olympic Games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Sega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13.08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12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13.06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Sports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FIFA Soccer 11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12.5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Pokemon Stadium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5.45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Warzone 2100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Eidos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5.01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StarCraft II: Wings of Liberty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4.84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</a:rPr>
                        <a:t>Warcraft II: Tides of Darkness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Activision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4.21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PokÃ©mon Trading Card Game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3.7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Command &amp; Conquer: Red Alert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Virgin Interactive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3.26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PokÃ©mon Stadium 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Nintendo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2.73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Sim Theme Park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Electronic Arts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2.71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Halo Wars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Microsoft Game Studios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2.62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  <a:tr h="942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Strategy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>
                          <a:effectLst/>
                        </a:rPr>
                        <a:t>Theme Hospital</a:t>
                      </a:r>
                      <a:endParaRPr lang="en-SG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Electronic Arts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600" u="none" strike="noStrike" dirty="0">
                          <a:effectLst/>
                        </a:rPr>
                        <a:t>2.49</a:t>
                      </a:r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0" marR="2800" marT="28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127808"/>
              </p:ext>
            </p:extLst>
          </p:nvPr>
        </p:nvGraphicFramePr>
        <p:xfrm>
          <a:off x="906163" y="601362"/>
          <a:ext cx="4193060" cy="5618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276897"/>
              </p:ext>
            </p:extLst>
          </p:nvPr>
        </p:nvGraphicFramePr>
        <p:xfrm>
          <a:off x="5521451" y="601361"/>
          <a:ext cx="4044780" cy="5618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5-Point Star 3"/>
          <p:cNvSpPr/>
          <p:nvPr/>
        </p:nvSpPr>
        <p:spPr>
          <a:xfrm>
            <a:off x="9125338" y="1427583"/>
            <a:ext cx="55983" cy="559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5-Point Star 4"/>
          <p:cNvSpPr/>
          <p:nvPr/>
        </p:nvSpPr>
        <p:spPr>
          <a:xfrm>
            <a:off x="3928188" y="1931437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5-Point Star 5"/>
          <p:cNvSpPr/>
          <p:nvPr/>
        </p:nvSpPr>
        <p:spPr>
          <a:xfrm>
            <a:off x="3331030" y="3069772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5-Point Star 6"/>
          <p:cNvSpPr/>
          <p:nvPr/>
        </p:nvSpPr>
        <p:spPr>
          <a:xfrm>
            <a:off x="3782008" y="2307772"/>
            <a:ext cx="65314" cy="6531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7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487196"/>
              </p:ext>
            </p:extLst>
          </p:nvPr>
        </p:nvGraphicFramePr>
        <p:xfrm>
          <a:off x="6293708" y="1145507"/>
          <a:ext cx="5746492" cy="2992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400360"/>
              </p:ext>
            </p:extLst>
          </p:nvPr>
        </p:nvGraphicFramePr>
        <p:xfrm>
          <a:off x="222421" y="1120793"/>
          <a:ext cx="5840628" cy="3042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571550"/>
              </p:ext>
            </p:extLst>
          </p:nvPr>
        </p:nvGraphicFramePr>
        <p:xfrm>
          <a:off x="380597" y="4357290"/>
          <a:ext cx="5406023" cy="210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80597" y="219670"/>
            <a:ext cx="8825659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Publishers/Developers</a:t>
            </a:r>
            <a:endParaRPr lang="en-SG" dirty="0"/>
          </a:p>
        </p:txBody>
      </p:sp>
      <p:sp>
        <p:nvSpPr>
          <p:cNvPr id="6" name="5-Point Star 5"/>
          <p:cNvSpPr/>
          <p:nvPr/>
        </p:nvSpPr>
        <p:spPr>
          <a:xfrm>
            <a:off x="6690042" y="1651522"/>
            <a:ext cx="55983" cy="559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5-Point Star 6"/>
          <p:cNvSpPr/>
          <p:nvPr/>
        </p:nvSpPr>
        <p:spPr>
          <a:xfrm>
            <a:off x="646914" y="1701285"/>
            <a:ext cx="55983" cy="559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6372807" y="4510534"/>
            <a:ext cx="4702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200" dirty="0" smtClean="0"/>
              <a:t>Nintendo is ranked number 1 for publisher on both total sales and average sales for video games.</a:t>
            </a:r>
          </a:p>
          <a:p>
            <a:pPr marL="171450" indent="-171450">
              <a:buFontTx/>
              <a:buChar char="-"/>
            </a:pPr>
            <a:endParaRPr lang="en-SG" sz="1200" dirty="0" smtClean="0"/>
          </a:p>
          <a:p>
            <a:pPr marL="171450" indent="-171450">
              <a:buFontTx/>
              <a:buChar char="-"/>
            </a:pPr>
            <a:r>
              <a:rPr lang="en-SG" sz="1200" dirty="0" smtClean="0"/>
              <a:t>Electronic Arts is ranked number 2 on total sale, but it is due to volume of games published. Electronic Arts’ average sales on games is ranked slightly below average.</a:t>
            </a:r>
          </a:p>
          <a:p>
            <a:pPr marL="171450" indent="-171450">
              <a:buFontTx/>
              <a:buChar char="-"/>
            </a:pPr>
            <a:endParaRPr lang="en-SG" sz="1200" dirty="0" smtClean="0"/>
          </a:p>
          <a:p>
            <a:pPr marL="171450" indent="-171450">
              <a:buFontTx/>
              <a:buChar char="-"/>
            </a:pPr>
            <a:r>
              <a:rPr lang="en-SG" sz="1200" dirty="0" smtClean="0"/>
              <a:t>On active developers, US, Japan and England contribute the main bulk for the video games industries.</a:t>
            </a:r>
            <a:endParaRPr lang="en-SG" sz="1200" dirty="0"/>
          </a:p>
        </p:txBody>
      </p:sp>
      <p:sp>
        <p:nvSpPr>
          <p:cNvPr id="9" name="Down Arrow 8"/>
          <p:cNvSpPr/>
          <p:nvPr/>
        </p:nvSpPr>
        <p:spPr>
          <a:xfrm>
            <a:off x="3498980" y="2537926"/>
            <a:ext cx="55983" cy="74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>
            <a:off x="6954411" y="1934544"/>
            <a:ext cx="55983" cy="74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54155" y="4954554"/>
            <a:ext cx="9331" cy="116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Recommendation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43261" y="2421065"/>
            <a:ext cx="4111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/>
              <a:t>Genre</a:t>
            </a:r>
          </a:p>
          <a:p>
            <a:endParaRPr lang="en-SG" sz="1200" dirty="0" smtClean="0"/>
          </a:p>
          <a:p>
            <a:pPr marL="171450" indent="-171450">
              <a:buFontTx/>
              <a:buChar char="-"/>
            </a:pPr>
            <a:r>
              <a:rPr lang="en-SG" sz="1200" dirty="0" smtClean="0"/>
              <a:t>Sports, Shooter, Role-Playing and Platform </a:t>
            </a:r>
          </a:p>
          <a:p>
            <a:pPr marL="628650" lvl="1" indent="-171450">
              <a:buFontTx/>
              <a:buChar char="-"/>
            </a:pPr>
            <a:r>
              <a:rPr lang="en-SG" sz="1200" dirty="0" smtClean="0"/>
              <a:t>Perform well in both total and average sale.</a:t>
            </a:r>
            <a:endParaRPr lang="en-SG" sz="1200" dirty="0" smtClean="0"/>
          </a:p>
          <a:p>
            <a:pPr marL="171450" indent="-171450">
              <a:buFontTx/>
              <a:buChar char="-"/>
            </a:pPr>
            <a:endParaRPr lang="en-SG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43261" y="3414810"/>
            <a:ext cx="411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/>
              <a:t>Critic and User Score</a:t>
            </a:r>
          </a:p>
          <a:p>
            <a:pPr marL="171450" indent="-171450">
              <a:buFontTx/>
              <a:buChar char="-"/>
            </a:pPr>
            <a:endParaRPr lang="en-SG" sz="1200" dirty="0" smtClean="0"/>
          </a:p>
          <a:p>
            <a:pPr marL="171450" indent="-171450">
              <a:buFontTx/>
              <a:buChar char="-"/>
            </a:pPr>
            <a:r>
              <a:rPr lang="en-SG" sz="1200" dirty="0" smtClean="0"/>
              <a:t>Role-playing, fighting and strategy</a:t>
            </a:r>
            <a:endParaRPr lang="en-SG" sz="1200" dirty="0"/>
          </a:p>
          <a:p>
            <a:pPr marL="628650" lvl="1" indent="-171450">
              <a:buFontTx/>
              <a:buChar char="-"/>
            </a:pPr>
            <a:r>
              <a:rPr lang="en-SG" sz="1200" dirty="0" smtClean="0"/>
              <a:t>Good review on both critic and user score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108" y="2455396"/>
            <a:ext cx="3007009" cy="1854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10" y="2519415"/>
            <a:ext cx="3585048" cy="1726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989" y="4412691"/>
            <a:ext cx="2026621" cy="1769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61" y="4412691"/>
            <a:ext cx="2018349" cy="19755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8079" y="4661805"/>
            <a:ext cx="4188710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SG" i="1" dirty="0" smtClean="0"/>
              <a:t>Genre </a:t>
            </a:r>
            <a:r>
              <a:rPr lang="en-SG" dirty="0" smtClean="0"/>
              <a:t>: </a:t>
            </a:r>
            <a:r>
              <a:rPr lang="en-SG" b="1" dirty="0" smtClean="0"/>
              <a:t>Role-playing</a:t>
            </a:r>
          </a:p>
          <a:p>
            <a:endParaRPr lang="en-SG" dirty="0" smtClean="0"/>
          </a:p>
          <a:p>
            <a:r>
              <a:rPr lang="en-SG" i="1" dirty="0" smtClean="0"/>
              <a:t>Publisher</a:t>
            </a:r>
            <a:r>
              <a:rPr lang="en-SG" dirty="0" smtClean="0"/>
              <a:t>: </a:t>
            </a:r>
            <a:r>
              <a:rPr lang="en-SG" b="1" dirty="0" smtClean="0"/>
              <a:t>Nintendo</a:t>
            </a:r>
          </a:p>
          <a:p>
            <a:endParaRPr lang="en-SG" b="1" dirty="0"/>
          </a:p>
          <a:p>
            <a:r>
              <a:rPr lang="en-SG" i="1" dirty="0" smtClean="0"/>
              <a:t>Platforms: </a:t>
            </a:r>
            <a:r>
              <a:rPr lang="en-SG" b="1" dirty="0" smtClean="0"/>
              <a:t>PlayStation/Xbox 360/Wii</a:t>
            </a:r>
            <a:endParaRPr lang="en-SG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454" y="4495070"/>
            <a:ext cx="1599136" cy="19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3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Appendix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83" y="2801208"/>
            <a:ext cx="8825659" cy="3416300"/>
          </a:xfrm>
        </p:spPr>
        <p:txBody>
          <a:bodyPr/>
          <a:lstStyle/>
          <a:p>
            <a:endParaRPr lang="en-SG" dirty="0" smtClean="0">
              <a:hlinkClick r:id="rId2"/>
            </a:endParaRPr>
          </a:p>
          <a:p>
            <a:r>
              <a:rPr lang="en-SG" dirty="0"/>
              <a:t>https://data.world/mhoangvslev/steam-games-dataset</a:t>
            </a:r>
          </a:p>
          <a:p>
            <a:endParaRPr lang="en-SG" dirty="0">
              <a:hlinkClick r:id="rId2"/>
            </a:endParaRPr>
          </a:p>
          <a:p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://www.commonsensemedia.org/blog/parents-ultimate-guide-to-steam#:~:text=is%20Steam%20Wallet%3F-,What%20is%20Steam%3F,and%20indie%20game%20designers%20alike</a:t>
            </a:r>
            <a:r>
              <a:rPr lang="en-SG" dirty="0" smtClean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93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773" y="2547096"/>
            <a:ext cx="6936259" cy="2898114"/>
          </a:xfrm>
        </p:spPr>
        <p:txBody>
          <a:bodyPr/>
          <a:lstStyle/>
          <a:p>
            <a:r>
              <a:rPr lang="en-SG" sz="5400" b="1" dirty="0" smtClean="0">
                <a:solidFill>
                  <a:schemeClr val="accent2"/>
                </a:solidFill>
              </a:rPr>
              <a:t>Database Design </a:t>
            </a:r>
            <a:br>
              <a:rPr lang="en-SG" sz="5400" b="1" dirty="0" smtClean="0">
                <a:solidFill>
                  <a:schemeClr val="accent2"/>
                </a:solidFill>
              </a:rPr>
            </a:br>
            <a:r>
              <a:rPr lang="en-SG" sz="5400" b="1" dirty="0" smtClean="0">
                <a:solidFill>
                  <a:schemeClr val="accent2"/>
                </a:solidFill>
              </a:rPr>
              <a:t>and </a:t>
            </a:r>
            <a:br>
              <a:rPr lang="en-SG" sz="5400" b="1" dirty="0" smtClean="0">
                <a:solidFill>
                  <a:schemeClr val="accent2"/>
                </a:solidFill>
              </a:rPr>
            </a:br>
            <a:r>
              <a:rPr lang="en-SG" sz="5400" b="1" dirty="0" smtClean="0">
                <a:solidFill>
                  <a:schemeClr val="accent2"/>
                </a:solidFill>
              </a:rPr>
              <a:t>Application</a:t>
            </a:r>
            <a:endParaRPr lang="en-SG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3" y="115329"/>
            <a:ext cx="7303079" cy="65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75" y="726534"/>
            <a:ext cx="8825659" cy="706964"/>
          </a:xfrm>
        </p:spPr>
        <p:txBody>
          <a:bodyPr/>
          <a:lstStyle/>
          <a:p>
            <a:r>
              <a:rPr lang="en-SG" dirty="0" smtClean="0"/>
              <a:t>Using Excel/Power Query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4" y="1842595"/>
            <a:ext cx="11121081" cy="43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85" y="4432300"/>
            <a:ext cx="10847573" cy="1927311"/>
          </a:xfrm>
        </p:spPr>
        <p:txBody>
          <a:bodyPr>
            <a:normAutofit/>
          </a:bodyPr>
          <a:lstStyle/>
          <a:p>
            <a:r>
              <a:rPr lang="en-GB" dirty="0"/>
              <a:t>Steam is an online platform from game developer </a:t>
            </a:r>
            <a:r>
              <a:rPr lang="en-GB" dirty="0" smtClean="0"/>
              <a:t>Valve</a:t>
            </a:r>
          </a:p>
          <a:p>
            <a:r>
              <a:rPr lang="en-GB" dirty="0" smtClean="0"/>
              <a:t>Where </a:t>
            </a:r>
            <a:r>
              <a:rPr lang="en-GB" dirty="0"/>
              <a:t>you can buy, play, create, and discuss PC games.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platform hosts thousands of games (as well as downloadable content, or DLC, and user-generated features called "mods") from major developers and indie game designers alike.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880" y="2622373"/>
            <a:ext cx="4235021" cy="14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99" y="726534"/>
            <a:ext cx="8825659" cy="706964"/>
          </a:xfrm>
        </p:spPr>
        <p:txBody>
          <a:bodyPr/>
          <a:lstStyle/>
          <a:p>
            <a:r>
              <a:rPr lang="en-SG" dirty="0" smtClean="0"/>
              <a:t>Using Excel/Power Query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49" y="1630112"/>
            <a:ext cx="9713407" cy="50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1" y="809780"/>
            <a:ext cx="4143375" cy="582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36" y="809780"/>
            <a:ext cx="3670086" cy="5830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022" y="809780"/>
            <a:ext cx="2966278" cy="58293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8561" y="205945"/>
            <a:ext cx="8825659" cy="6038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i="1" dirty="0" smtClean="0">
                <a:solidFill>
                  <a:schemeClr val="accent2"/>
                </a:solidFill>
              </a:rPr>
              <a:t>Using Excel On Building Dashboards</a:t>
            </a:r>
            <a:endParaRPr lang="en-SG" sz="28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9138" cy="66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44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4512"/>
            <a:ext cx="12192000" cy="31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24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602"/>
            <a:ext cx="12192000" cy="3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896" y="3526971"/>
            <a:ext cx="3116447" cy="1053962"/>
          </a:xfrm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SG" sz="6000" b="1" dirty="0" smtClean="0"/>
              <a:t>The End</a:t>
            </a:r>
            <a:endParaRPr lang="en-SG" sz="6000" b="1" dirty="0"/>
          </a:p>
        </p:txBody>
      </p:sp>
    </p:spTree>
    <p:extLst>
      <p:ext uri="{BB962C8B-B14F-4D97-AF65-F5344CB8AC3E}">
        <p14:creationId xmlns:p14="http://schemas.microsoft.com/office/powerpoint/2010/main" val="92880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809445"/>
            <a:ext cx="8761412" cy="3416300"/>
          </a:xfrm>
        </p:spPr>
        <p:txBody>
          <a:bodyPr/>
          <a:lstStyle/>
          <a:p>
            <a:r>
              <a:rPr lang="en-SG" dirty="0" smtClean="0"/>
              <a:t>To make recommendation on the video games based on</a:t>
            </a:r>
          </a:p>
          <a:p>
            <a:pPr lvl="1"/>
            <a:r>
              <a:rPr lang="en-SG" dirty="0" smtClean="0"/>
              <a:t>Types of Genre</a:t>
            </a:r>
          </a:p>
          <a:p>
            <a:pPr lvl="1"/>
            <a:r>
              <a:rPr lang="en-SG" dirty="0" smtClean="0"/>
              <a:t>Game Critic and User Score</a:t>
            </a:r>
          </a:p>
          <a:p>
            <a:pPr lvl="1"/>
            <a:r>
              <a:rPr lang="en-SG" dirty="0" smtClean="0"/>
              <a:t>Relevant gaming platforms</a:t>
            </a:r>
          </a:p>
          <a:p>
            <a:pPr lvl="1"/>
            <a:r>
              <a:rPr lang="en-SG" dirty="0" smtClean="0"/>
              <a:t>Top ranking video games</a:t>
            </a:r>
          </a:p>
          <a:p>
            <a:pPr marL="457200" lvl="1" indent="0">
              <a:buNone/>
            </a:pPr>
            <a:endParaRPr lang="en-SG" dirty="0" smtClean="0"/>
          </a:p>
          <a:p>
            <a:r>
              <a:rPr lang="en-SG" dirty="0" smtClean="0"/>
              <a:t>Identifying Top Publishers/Developers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9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Genre</a:t>
            </a:r>
            <a:endParaRPr lang="en-S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073522"/>
              </p:ext>
            </p:extLst>
          </p:nvPr>
        </p:nvGraphicFramePr>
        <p:xfrm>
          <a:off x="877903" y="2427523"/>
          <a:ext cx="4773084" cy="284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545076"/>
              </p:ext>
            </p:extLst>
          </p:nvPr>
        </p:nvGraphicFramePr>
        <p:xfrm>
          <a:off x="5984200" y="2427523"/>
          <a:ext cx="5034492" cy="284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3808" y="5462844"/>
            <a:ext cx="858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200" dirty="0" smtClean="0"/>
              <a:t>Action, Sports, Shooter, Role-Playing and Platform are the top 5 Genre, when it comes to sales.</a:t>
            </a:r>
          </a:p>
          <a:p>
            <a:pPr marL="171450" indent="-171450">
              <a:buFontTx/>
              <a:buChar char="-"/>
            </a:pPr>
            <a:r>
              <a:rPr lang="en-SG" sz="1200" dirty="0" smtClean="0"/>
              <a:t>When comparing </a:t>
            </a:r>
            <a:r>
              <a:rPr lang="en-SG" sz="1200" dirty="0" smtClean="0"/>
              <a:t>with </a:t>
            </a:r>
            <a:r>
              <a:rPr lang="en-SG" sz="1200" dirty="0" smtClean="0"/>
              <a:t>average sale, Platform</a:t>
            </a:r>
            <a:r>
              <a:rPr lang="en-SG" sz="1200" dirty="0" smtClean="0"/>
              <a:t>, Shooter, Role-Playing, Racing and Sports are the top 5.</a:t>
            </a:r>
          </a:p>
          <a:p>
            <a:pPr marL="171450" indent="-171450">
              <a:buFontTx/>
              <a:buChar char="-"/>
            </a:pPr>
            <a:r>
              <a:rPr lang="en-SG" sz="1200" dirty="0" smtClean="0"/>
              <a:t>Sports, Shooter, Role-Playing and Platform are performing well in both total and average sale.</a:t>
            </a:r>
            <a:endParaRPr lang="en-SG" sz="1200" dirty="0" smtClean="0"/>
          </a:p>
          <a:p>
            <a:pPr marL="171450" indent="-171450">
              <a:buFontTx/>
              <a:buChar char="-"/>
            </a:pPr>
            <a:endParaRPr lang="en-SG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96931" y="2619632"/>
            <a:ext cx="1079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63978" y="2427523"/>
            <a:ext cx="105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5277" y="328689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78909" y="3529911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3136" y="3637003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9125" y="370702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15417" y="3204517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48617" y="3393987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94390" y="3546387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02844" y="347636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Game Critic and User Score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306058"/>
              </p:ext>
            </p:extLst>
          </p:nvPr>
        </p:nvGraphicFramePr>
        <p:xfrm>
          <a:off x="812956" y="2574009"/>
          <a:ext cx="4850710" cy="287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945664"/>
              </p:ext>
            </p:extLst>
          </p:nvPr>
        </p:nvGraphicFramePr>
        <p:xfrm>
          <a:off x="5999848" y="2574009"/>
          <a:ext cx="5096519" cy="287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29944" y="5658260"/>
            <a:ext cx="88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200" dirty="0" smtClean="0"/>
              <a:t>Role-playing, sports and shooter genres score well on critic score among the top genre sale.</a:t>
            </a:r>
          </a:p>
          <a:p>
            <a:pPr marL="171450" indent="-171450">
              <a:buFontTx/>
              <a:buChar char="-"/>
            </a:pPr>
            <a:r>
              <a:rPr lang="en-SG" sz="1200" dirty="0" smtClean="0"/>
              <a:t>Where role-playing, platform and fighting score well on user score.</a:t>
            </a:r>
          </a:p>
          <a:p>
            <a:pPr marL="171450" indent="-171450">
              <a:buFontTx/>
              <a:buChar char="-"/>
            </a:pPr>
            <a:r>
              <a:rPr lang="en-SG" sz="1200" dirty="0" smtClean="0"/>
              <a:t>The top 3 genre in total sale did not score well in user score.</a:t>
            </a:r>
            <a:endParaRPr lang="en-SG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16909" y="3625233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10865" y="362111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81567" y="3972832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35795" y="3699375"/>
            <a:ext cx="0" cy="1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206682" y="3357505"/>
            <a:ext cx="0" cy="1070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485871" y="3559331"/>
            <a:ext cx="0" cy="1070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27524" y="3077418"/>
            <a:ext cx="0" cy="1070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Platform</a:t>
            </a:r>
            <a:br>
              <a:rPr lang="en-US" dirty="0"/>
            </a:br>
            <a:endParaRPr lang="en-S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110249"/>
              </p:ext>
            </p:extLst>
          </p:nvPr>
        </p:nvGraphicFramePr>
        <p:xfrm>
          <a:off x="991664" y="2553731"/>
          <a:ext cx="10137654" cy="3884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3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Platform Generation</a:t>
            </a:r>
            <a:endParaRPr lang="en-S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871504"/>
              </p:ext>
            </p:extLst>
          </p:nvPr>
        </p:nvGraphicFramePr>
        <p:xfrm>
          <a:off x="5909233" y="2842503"/>
          <a:ext cx="5034492" cy="2309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01998"/>
              </p:ext>
            </p:extLst>
          </p:nvPr>
        </p:nvGraphicFramePr>
        <p:xfrm>
          <a:off x="1017615" y="2847267"/>
          <a:ext cx="4773083" cy="23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3287" y="5472086"/>
            <a:ext cx="51459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100" dirty="0" smtClean="0"/>
              <a:t>There are a good increase in gaming platforms after Gen 4.</a:t>
            </a:r>
          </a:p>
          <a:p>
            <a:pPr marL="171450" indent="-171450">
              <a:buFontTx/>
              <a:buChar char="-"/>
            </a:pPr>
            <a:r>
              <a:rPr lang="en-SG" sz="1100" dirty="0" smtClean="0"/>
              <a:t>There is a steady increase of sales as the platform generation evolves.</a:t>
            </a:r>
          </a:p>
          <a:p>
            <a:pPr marL="171450" indent="-171450">
              <a:buFontTx/>
              <a:buChar char="-"/>
            </a:pPr>
            <a:r>
              <a:rPr lang="en-SG" sz="1100" dirty="0" smtClean="0"/>
              <a:t>Gen 7 has the highest amount of sales generated.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7415" y="4129214"/>
            <a:ext cx="757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b="1" dirty="0" smtClean="0"/>
              <a:t>We are here</a:t>
            </a:r>
            <a:endParaRPr lang="en-SG" sz="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6723" y="5472086"/>
            <a:ext cx="4272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100" dirty="0" smtClean="0"/>
              <a:t>Gen 3 has the highest average sales for video games.</a:t>
            </a:r>
          </a:p>
          <a:p>
            <a:pPr marL="171450" indent="-171450">
              <a:buFontTx/>
              <a:buChar char="-"/>
            </a:pPr>
            <a:r>
              <a:rPr lang="en-SG" sz="1100" dirty="0" smtClean="0"/>
              <a:t>Video game are getting more affordable after Gen 4.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8329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307754"/>
              </p:ext>
            </p:extLst>
          </p:nvPr>
        </p:nvGraphicFramePr>
        <p:xfrm>
          <a:off x="461319" y="725044"/>
          <a:ext cx="11277600" cy="5865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2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06504"/>
              </p:ext>
            </p:extLst>
          </p:nvPr>
        </p:nvGraphicFramePr>
        <p:xfrm>
          <a:off x="470841" y="757881"/>
          <a:ext cx="11268078" cy="565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83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1166</TotalTime>
  <Words>1705</Words>
  <Application>Microsoft Office PowerPoint</Application>
  <PresentationFormat>Widescreen</PresentationFormat>
  <Paragraphs>729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 Boardroom</vt:lpstr>
      <vt:lpstr>Video Games</vt:lpstr>
      <vt:lpstr>Introduction</vt:lpstr>
      <vt:lpstr>Agenda</vt:lpstr>
      <vt:lpstr>Genre</vt:lpstr>
      <vt:lpstr>Game Critic and User Score</vt:lpstr>
      <vt:lpstr>Total Sales By Platform </vt:lpstr>
      <vt:lpstr>Platform Generation</vt:lpstr>
      <vt:lpstr>PowerPoint Presentation</vt:lpstr>
      <vt:lpstr>PowerPoint Presentation</vt:lpstr>
      <vt:lpstr>PowerPoint Presentation</vt:lpstr>
      <vt:lpstr>Top 30 Games</vt:lpstr>
      <vt:lpstr>PowerPoint Presentation</vt:lpstr>
      <vt:lpstr>PowerPoint Presentation</vt:lpstr>
      <vt:lpstr>PowerPoint Presentation</vt:lpstr>
      <vt:lpstr>Recommendation</vt:lpstr>
      <vt:lpstr>Appendix</vt:lpstr>
      <vt:lpstr>Database Design  and  Application</vt:lpstr>
      <vt:lpstr>PowerPoint Presentation</vt:lpstr>
      <vt:lpstr>Using Excel/Power Query</vt:lpstr>
      <vt:lpstr>Using Excel/Power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</dc:title>
  <dc:creator>Billy Chua</dc:creator>
  <cp:lastModifiedBy>Billy Chua</cp:lastModifiedBy>
  <cp:revision>59</cp:revision>
  <dcterms:created xsi:type="dcterms:W3CDTF">2020-11-10T07:55:56Z</dcterms:created>
  <dcterms:modified xsi:type="dcterms:W3CDTF">2020-11-12T09:58:43Z</dcterms:modified>
</cp:coreProperties>
</file>