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7" r:id="rId4"/>
    <p:sldId id="269" r:id="rId5"/>
    <p:sldId id="270" r:id="rId6"/>
    <p:sldId id="272" r:id="rId7"/>
    <p:sldId id="273" r:id="rId8"/>
    <p:sldId id="274" r:id="rId9"/>
    <p:sldId id="275" r:id="rId10"/>
    <p:sldId id="278" r:id="rId11"/>
    <p:sldId id="276" r:id="rId12"/>
    <p:sldId id="279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  <p:sldId id="26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inyon Script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zJ+UTdrAQSb0ujBtvX+3stIz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1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191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419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59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70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7849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80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455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14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3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2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02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90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285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316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31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798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22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95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2000" cy="2414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64" y="3343025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 Dr. Sujoy Datta / sdattafcs@kiit.ac.in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SUBHADEEP BHADRA / 2205336@kiit.ac.in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SOURAV KUMAR PARIDA / 22051032@kiit.ac.in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ABHINAV ANAND / 22054011@kiit.ac.in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DHRUBAJYOTI MANDAL / 22053859@kiit.ac.in</a:t>
            </a:r>
            <a:endParaRPr sz="1800" b="0" i="0" u="none" strike="noStrike" cap="non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CSE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784080" y="6437194"/>
            <a:ext cx="2407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13 May 2024</a:t>
            </a: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394909" y="1951445"/>
            <a:ext cx="94021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Parallel Image Rotation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CE3CD39B-D34B-47B3-A65E-526798093D81}"/>
              </a:ext>
            </a:extLst>
          </p:cNvPr>
          <p:cNvSpPr txBox="1"/>
          <p:nvPr/>
        </p:nvSpPr>
        <p:spPr>
          <a:xfrm>
            <a:off x="381898" y="53942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Rotation algorithm in Halide: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29426" y="1807144"/>
            <a:ext cx="4942674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/>
              <a:t>3. Rotate </a:t>
            </a:r>
            <a:r>
              <a:rPr lang="en-US" sz="1600" b="1" dirty="0" err="1"/>
              <a:t>hermite</a:t>
            </a:r>
            <a:r>
              <a:rPr lang="en-IN" sz="1600" b="1" dirty="0"/>
              <a:t>: </a:t>
            </a:r>
          </a:p>
          <a:p>
            <a:r>
              <a:rPr lang="en-IN" b="1" dirty="0"/>
              <a:t> </a:t>
            </a:r>
            <a:r>
              <a:rPr lang="en-IN" dirty="0"/>
              <a:t>int n, m;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 rotated("rotated");</a:t>
            </a:r>
          </a:p>
          <a:p>
            <a:endParaRPr lang="en-IN" dirty="0"/>
          </a:p>
          <a:p>
            <a:r>
              <a:rPr lang="en-IN" dirty="0"/>
              <a:t>    float </a:t>
            </a:r>
            <a:r>
              <a:rPr lang="en-IN" dirty="0" err="1"/>
              <a:t>angle_radians</a:t>
            </a:r>
            <a:r>
              <a:rPr lang="en-IN" dirty="0"/>
              <a:t> = angle * (float)M_PI / 180.0f;</a:t>
            </a:r>
          </a:p>
          <a:p>
            <a:r>
              <a:rPr lang="en-IN" dirty="0"/>
              <a:t>    float </a:t>
            </a:r>
            <a:r>
              <a:rPr lang="en-IN" dirty="0" err="1"/>
              <a:t>cos_theta</a:t>
            </a:r>
            <a:r>
              <a:rPr lang="en-IN" dirty="0"/>
              <a:t> = cos(</a:t>
            </a:r>
            <a:r>
              <a:rPr lang="en-IN" dirty="0" err="1"/>
              <a:t>angle_radians</a:t>
            </a:r>
            <a:r>
              <a:rPr lang="en-IN" dirty="0"/>
              <a:t>);</a:t>
            </a:r>
          </a:p>
          <a:p>
            <a:r>
              <a:rPr lang="en-IN" dirty="0"/>
              <a:t>    float </a:t>
            </a:r>
            <a:r>
              <a:rPr lang="en-IN" dirty="0" err="1"/>
              <a:t>sin_theta</a:t>
            </a:r>
            <a:r>
              <a:rPr lang="en-IN" dirty="0"/>
              <a:t> = sin(</a:t>
            </a:r>
            <a:r>
              <a:rPr lang="en-IN" dirty="0" err="1"/>
              <a:t>angle_radians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rotated(n, m) = 0.0f;</a:t>
            </a:r>
          </a:p>
          <a:p>
            <a:r>
              <a:rPr lang="en-IN" dirty="0"/>
              <a:t>    for (int k = 0; k &lt;= order; ++k) {</a:t>
            </a:r>
          </a:p>
          <a:p>
            <a:r>
              <a:rPr lang="en-IN" dirty="0"/>
              <a:t>        for (int l = 0; l &lt;= order; ++l) {</a:t>
            </a:r>
          </a:p>
          <a:p>
            <a:r>
              <a:rPr lang="en-IN" dirty="0"/>
              <a:t>            rotated(n, m) += </a:t>
            </a:r>
            <a:r>
              <a:rPr lang="en-IN" dirty="0" err="1"/>
              <a:t>coeffs</a:t>
            </a:r>
            <a:r>
              <a:rPr lang="en-IN" dirty="0"/>
              <a:t>(k, l) *</a:t>
            </a:r>
          </a:p>
          <a:p>
            <a:r>
              <a:rPr lang="en-IN" dirty="0"/>
              <a:t>                             </a:t>
            </a:r>
            <a:r>
              <a:rPr lang="en-IN" dirty="0" err="1"/>
              <a:t>cos_theta</a:t>
            </a:r>
            <a:r>
              <a:rPr lang="en-IN" dirty="0"/>
              <a:t> * </a:t>
            </a:r>
            <a:r>
              <a:rPr lang="en-IN" dirty="0" err="1"/>
              <a:t>hermite</a:t>
            </a:r>
            <a:r>
              <a:rPr lang="en-IN" dirty="0"/>
              <a:t>(n, k) *</a:t>
            </a:r>
          </a:p>
          <a:p>
            <a:r>
              <a:rPr lang="en-IN" dirty="0"/>
              <a:t>                             </a:t>
            </a:r>
            <a:r>
              <a:rPr lang="en-IN" dirty="0" err="1"/>
              <a:t>sin_theta</a:t>
            </a:r>
            <a:r>
              <a:rPr lang="en-IN" dirty="0"/>
              <a:t> * </a:t>
            </a:r>
            <a:r>
              <a:rPr lang="en-IN" dirty="0" err="1"/>
              <a:t>hermite</a:t>
            </a:r>
            <a:r>
              <a:rPr lang="en-IN" dirty="0"/>
              <a:t>(m, l);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return rotated;</a:t>
            </a: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0" y="1078710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1st code</a:t>
            </a: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IN" dirty="0">
              <a:ea typeface="Calibri"/>
            </a:endParaRP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9" name="Google Shape;216;p6">
            <a:extLst>
              <a:ext uri="{FF2B5EF4-FFF2-40B4-BE49-F238E27FC236}">
                <a16:creationId xmlns:a16="http://schemas.microsoft.com/office/drawing/2014/main" id="{7B560813-8958-44A4-843C-974A26CE5D8F}"/>
              </a:ext>
            </a:extLst>
          </p:cNvPr>
          <p:cNvSpPr txBox="1"/>
          <p:nvPr/>
        </p:nvSpPr>
        <p:spPr>
          <a:xfrm>
            <a:off x="5999407" y="1807143"/>
            <a:ext cx="5763168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/>
              <a:t>4. </a:t>
            </a:r>
            <a:r>
              <a:rPr lang="en-IN" sz="1600" b="1" dirty="0"/>
              <a:t>R</a:t>
            </a:r>
            <a:r>
              <a:rPr lang="en-IN" b="1" dirty="0"/>
              <a:t>econstruct image</a:t>
            </a:r>
            <a:r>
              <a:rPr lang="en-IN" sz="1600" b="1" dirty="0"/>
              <a:t>: </a:t>
            </a:r>
          </a:p>
          <a:p>
            <a:r>
              <a:rPr lang="en-IN" dirty="0"/>
              <a:t>Var x("x"), y("y"), c("c");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 reconstructed("reconstructed");</a:t>
            </a:r>
          </a:p>
          <a:p>
            <a:endParaRPr lang="en-IN" dirty="0"/>
          </a:p>
          <a:p>
            <a:r>
              <a:rPr lang="en-IN" dirty="0"/>
              <a:t>    Expr xc = cast&lt;float&gt;(x) - cast&lt;float&gt;(width) / 2.0f;</a:t>
            </a:r>
          </a:p>
          <a:p>
            <a:r>
              <a:rPr lang="en-IN" dirty="0"/>
              <a:t>    Expr </a:t>
            </a:r>
            <a:r>
              <a:rPr lang="en-IN" dirty="0" err="1"/>
              <a:t>yc</a:t>
            </a:r>
            <a:r>
              <a:rPr lang="en-IN" dirty="0"/>
              <a:t> = cast&lt;float&gt;(y) - cast&lt;float&gt;(height) / 2.0f;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RDom</a:t>
            </a:r>
            <a:r>
              <a:rPr lang="en-IN" dirty="0"/>
              <a:t> r(0, order + 1, 0, order + 1); // Iterate from 0 to order</a:t>
            </a:r>
          </a:p>
          <a:p>
            <a:endParaRPr lang="en-IN" dirty="0"/>
          </a:p>
          <a:p>
            <a:r>
              <a:rPr lang="en-IN" dirty="0"/>
              <a:t>    reconstructed(x, y, c) = 0.0f;</a:t>
            </a:r>
          </a:p>
          <a:p>
            <a:r>
              <a:rPr lang="en-IN" dirty="0"/>
              <a:t>    for (int n = 0; n &lt;= order; ++n) {</a:t>
            </a:r>
          </a:p>
          <a:p>
            <a:r>
              <a:rPr lang="en-IN" dirty="0"/>
              <a:t>        for (int m = 0; m &lt;= order; ++m) {</a:t>
            </a:r>
          </a:p>
          <a:p>
            <a:r>
              <a:rPr lang="en-IN" dirty="0"/>
              <a:t>            reconstructed(x, y, c) += </a:t>
            </a:r>
            <a:r>
              <a:rPr lang="en-IN" dirty="0" err="1"/>
              <a:t>coeffs</a:t>
            </a:r>
            <a:r>
              <a:rPr lang="en-IN" dirty="0"/>
              <a:t>(n, m, c) *</a:t>
            </a:r>
          </a:p>
          <a:p>
            <a:r>
              <a:rPr lang="en-IN" dirty="0"/>
              <a:t>                                      </a:t>
            </a:r>
            <a:r>
              <a:rPr lang="en-IN" dirty="0" err="1"/>
              <a:t>hermite</a:t>
            </a:r>
            <a:r>
              <a:rPr lang="en-IN" dirty="0"/>
              <a:t>(n, xc) *</a:t>
            </a:r>
          </a:p>
          <a:p>
            <a:r>
              <a:rPr lang="en-IN" dirty="0"/>
              <a:t>                                      </a:t>
            </a:r>
            <a:r>
              <a:rPr lang="en-IN" dirty="0" err="1"/>
              <a:t>hermite</a:t>
            </a:r>
            <a:r>
              <a:rPr lang="en-IN" dirty="0"/>
              <a:t>(m, </a:t>
            </a:r>
            <a:r>
              <a:rPr lang="en-IN" dirty="0" err="1"/>
              <a:t>yc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return reconstructed;</a:t>
            </a:r>
          </a:p>
        </p:txBody>
      </p:sp>
    </p:spTree>
    <p:extLst>
      <p:ext uri="{BB962C8B-B14F-4D97-AF65-F5344CB8AC3E}">
        <p14:creationId xmlns:p14="http://schemas.microsoft.com/office/powerpoint/2010/main" val="142842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IN" sz="1600" b="0" i="0" u="none" strike="noStrike" cap="none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0600D-05B3-4ACE-9162-CA034635246E}"/>
              </a:ext>
            </a:extLst>
          </p:cNvPr>
          <p:cNvSpPr/>
          <p:nvPr/>
        </p:nvSpPr>
        <p:spPr>
          <a:xfrm>
            <a:off x="429426" y="1984582"/>
            <a:ext cx="46712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Hermite Polynomial Function:</a:t>
            </a:r>
          </a:p>
          <a:p>
            <a:r>
              <a:rPr lang="pt-BR" dirty="0"/>
              <a:t>Expr hermite(Expr n, Expr x) {</a:t>
            </a:r>
          </a:p>
          <a:p>
            <a:r>
              <a:rPr lang="pt-BR" dirty="0"/>
              <a:t>    // Base cases</a:t>
            </a:r>
          </a:p>
          <a:p>
            <a:r>
              <a:rPr lang="pt-BR" dirty="0"/>
              <a:t>    Expr h0 = Expr(1.0f);</a:t>
            </a:r>
          </a:p>
          <a:p>
            <a:r>
              <a:rPr lang="pt-BR" dirty="0"/>
              <a:t>    Expr h1 = 2.0f * x;</a:t>
            </a:r>
          </a:p>
          <a:p>
            <a:r>
              <a:rPr lang="pt-BR" dirty="0"/>
              <a:t>    Expr h = select(n == 0, h0,</a:t>
            </a:r>
          </a:p>
          <a:p>
            <a:r>
              <a:rPr lang="pt-BR" dirty="0"/>
              <a:t>                    n == 1, h1,</a:t>
            </a:r>
          </a:p>
          <a:p>
            <a:r>
              <a:rPr lang="pt-BR" dirty="0"/>
              <a:t>                    Expr());</a:t>
            </a:r>
          </a:p>
          <a:p>
            <a:endParaRPr lang="pt-BR" dirty="0"/>
          </a:p>
          <a:p>
            <a:r>
              <a:rPr lang="pt-BR" dirty="0"/>
              <a:t>    // Iterative calculation</a:t>
            </a:r>
          </a:p>
          <a:p>
            <a:r>
              <a:rPr lang="pt-BR" dirty="0"/>
              <a:t>    for (int i = 2; i &lt;= 10; ++i) { // Limit the loop to a maximum of 10 to prevent infinite loops</a:t>
            </a:r>
          </a:p>
          <a:p>
            <a:r>
              <a:rPr lang="pt-BR" dirty="0"/>
              <a:t>        h = select(n == i, 2.0f * x * h1 - 2.0f * (i - 1) * h0, h);</a:t>
            </a:r>
          </a:p>
          <a:p>
            <a:r>
              <a:rPr lang="pt-BR" dirty="0"/>
              <a:t>        h0 = select(n == i, h1, h0);</a:t>
            </a:r>
          </a:p>
          <a:p>
            <a:r>
              <a:rPr lang="pt-BR" dirty="0"/>
              <a:t>        h1 = select(n == i, h, h1);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return h;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7A47-3A25-468B-8E52-D294AD98DACD}"/>
              </a:ext>
            </a:extLst>
          </p:cNvPr>
          <p:cNvSpPr/>
          <p:nvPr/>
        </p:nvSpPr>
        <p:spPr>
          <a:xfrm>
            <a:off x="5385555" y="1984582"/>
            <a:ext cx="63904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2.</a:t>
            </a:r>
            <a:r>
              <a:rPr lang="en-US" b="1" dirty="0"/>
              <a:t> Hermite Expansion of an Image</a:t>
            </a:r>
            <a:r>
              <a:rPr lang="en-IN" b="1" dirty="0"/>
              <a:t>:</a:t>
            </a:r>
          </a:p>
          <a:p>
            <a:r>
              <a:rPr lang="en-IN" b="1" dirty="0"/>
              <a:t>	 </a:t>
            </a:r>
            <a:r>
              <a:rPr lang="pt-BR" dirty="0"/>
              <a:t>// No change from 1st code. </a:t>
            </a:r>
          </a:p>
          <a:p>
            <a:endParaRPr lang="pt-BR" dirty="0"/>
          </a:p>
          <a:p>
            <a:r>
              <a:rPr lang="pt-BR" b="1" dirty="0"/>
              <a:t>3. Rotate hermite:</a:t>
            </a:r>
          </a:p>
          <a:p>
            <a:r>
              <a:rPr lang="pt-BR" dirty="0"/>
              <a:t>	changed these variables from int to Var.</a:t>
            </a:r>
          </a:p>
          <a:p>
            <a:r>
              <a:rPr lang="pt-BR" dirty="0"/>
              <a:t>         Var n("n"), m("m"), c("c");</a:t>
            </a:r>
          </a:p>
          <a:p>
            <a:endParaRPr lang="pt-BR" dirty="0"/>
          </a:p>
          <a:p>
            <a:r>
              <a:rPr lang="pt-BR" dirty="0"/>
              <a:t>4. Re</a:t>
            </a:r>
            <a:r>
              <a:rPr lang="en-IN" b="1" dirty="0"/>
              <a:t>construct image:</a:t>
            </a:r>
            <a:endParaRPr lang="pt-BR" b="1" dirty="0"/>
          </a:p>
          <a:p>
            <a:r>
              <a:rPr lang="pt-BR" b="1" dirty="0"/>
              <a:t> 		</a:t>
            </a:r>
            <a:r>
              <a:rPr lang="pt-BR" dirty="0"/>
              <a:t>// No change from 1st code. </a:t>
            </a:r>
          </a:p>
          <a:p>
            <a:endParaRPr lang="pt-BR" dirty="0"/>
          </a:p>
          <a:p>
            <a:r>
              <a:rPr lang="pt-BR" b="1" dirty="0"/>
              <a:t>Error: </a:t>
            </a:r>
            <a:r>
              <a:rPr lang="pt-BR" dirty="0"/>
              <a:t>Segmentation fault.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Possible reason :- </a:t>
            </a:r>
            <a:r>
              <a:rPr lang="en-IN" dirty="0"/>
              <a:t>Accessing out-of-bounds memory. As no </a:t>
            </a:r>
            <a:r>
              <a:rPr lang="en-IN" b="1" dirty="0"/>
              <a:t>clamp</a:t>
            </a:r>
            <a:r>
              <a:rPr lang="en-IN" dirty="0"/>
              <a:t> is used. 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15BF0-674B-4FEE-86B9-1C936F0EB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280" y="4610640"/>
            <a:ext cx="619211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8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600" b="0" i="0" u="none" strike="noStrike" cap="none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0600D-05B3-4ACE-9162-CA034635246E}"/>
              </a:ext>
            </a:extLst>
          </p:cNvPr>
          <p:cNvSpPr/>
          <p:nvPr/>
        </p:nvSpPr>
        <p:spPr>
          <a:xfrm>
            <a:off x="313267" y="1984582"/>
            <a:ext cx="67018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Hermite Polynomial Function:</a:t>
            </a:r>
          </a:p>
          <a:p>
            <a:r>
              <a:rPr lang="pt-BR" dirty="0"/>
              <a:t>Func hermite_function(int n, Expr x) {</a:t>
            </a:r>
          </a:p>
          <a:p>
            <a:r>
              <a:rPr lang="pt-BR" dirty="0"/>
              <a:t>    Func H("H" + std::to_string(n)); Var t("t");</a:t>
            </a:r>
          </a:p>
          <a:p>
            <a:r>
              <a:rPr lang="pt-BR" dirty="0"/>
              <a:t>    if (n == 0) {</a:t>
            </a:r>
          </a:p>
          <a:p>
            <a:r>
              <a:rPr lang="pt-BR" dirty="0"/>
              <a:t>        H(t) = 1.0f;</a:t>
            </a:r>
          </a:p>
          <a:p>
            <a:r>
              <a:rPr lang="pt-BR" dirty="0"/>
              <a:t>    } else if (n == 1) {</a:t>
            </a:r>
          </a:p>
          <a:p>
            <a:r>
              <a:rPr lang="pt-BR" dirty="0"/>
              <a:t>        H(t) = 2.0f * t;</a:t>
            </a:r>
          </a:p>
          <a:p>
            <a:r>
              <a:rPr lang="pt-BR" dirty="0"/>
              <a:t>    } else {</a:t>
            </a:r>
          </a:p>
          <a:p>
            <a:r>
              <a:rPr lang="pt-BR" dirty="0"/>
              <a:t>        Func Hn_1 = hermite_function(n - 1, x);</a:t>
            </a:r>
          </a:p>
          <a:p>
            <a:r>
              <a:rPr lang="pt-BR" dirty="0"/>
              <a:t>        Func Hn_2 = hermite_function(n - 2, x);</a:t>
            </a:r>
          </a:p>
          <a:p>
            <a:r>
              <a:rPr lang="pt-BR" dirty="0"/>
              <a:t>        H(t) = 2.0f * t * Hn_1(t) - 2.0f * (n - 1) * Hn_2(t);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H.compute_root</a:t>
            </a:r>
          </a:p>
          <a:p>
            <a:r>
              <a:rPr lang="pt-BR" dirty="0"/>
              <a:t>    return H;</a:t>
            </a:r>
          </a:p>
          <a:p>
            <a:r>
              <a:rPr lang="pt-BR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1EF1D-00EE-4FDD-961B-ADE3AB2D3CC7}"/>
              </a:ext>
            </a:extLst>
          </p:cNvPr>
          <p:cNvSpPr/>
          <p:nvPr/>
        </p:nvSpPr>
        <p:spPr>
          <a:xfrm>
            <a:off x="6095999" y="1984582"/>
            <a:ext cx="50998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2.</a:t>
            </a:r>
            <a:r>
              <a:rPr lang="en-US" b="1" dirty="0"/>
              <a:t> Hermite Expansion of an Image</a:t>
            </a:r>
            <a:r>
              <a:rPr lang="en-IN" b="1" dirty="0"/>
              <a:t>:</a:t>
            </a:r>
          </a:p>
          <a:p>
            <a:r>
              <a:rPr lang="en-IN" dirty="0" err="1"/>
              <a:t>Func</a:t>
            </a:r>
            <a:r>
              <a:rPr lang="en-IN" dirty="0"/>
              <a:t> </a:t>
            </a:r>
            <a:r>
              <a:rPr lang="en-IN" dirty="0" err="1"/>
              <a:t>hermite_expansion</a:t>
            </a:r>
            <a:r>
              <a:rPr lang="en-IN" dirty="0"/>
              <a:t>(</a:t>
            </a:r>
            <a:r>
              <a:rPr lang="en-IN" dirty="0" err="1"/>
              <a:t>Func</a:t>
            </a:r>
            <a:r>
              <a:rPr lang="en-IN" dirty="0"/>
              <a:t> image, int </a:t>
            </a:r>
            <a:r>
              <a:rPr lang="en-IN" dirty="0" err="1"/>
              <a:t>max_order</a:t>
            </a:r>
            <a:r>
              <a:rPr lang="en-IN" dirty="0"/>
              <a:t>, Expr rows, Expr cols, Expr channels) {</a:t>
            </a:r>
          </a:p>
          <a:p>
            <a:r>
              <a:rPr lang="en-IN" dirty="0"/>
              <a:t>    Var n("n"), m("m"), c("c");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 </a:t>
            </a:r>
            <a:r>
              <a:rPr lang="en-IN" dirty="0" err="1"/>
              <a:t>coeffs</a:t>
            </a:r>
            <a:r>
              <a:rPr lang="en-IN" dirty="0"/>
              <a:t>("</a:t>
            </a:r>
            <a:r>
              <a:rPr lang="en-IN" dirty="0" err="1"/>
              <a:t>coeffs</a:t>
            </a:r>
            <a:r>
              <a:rPr lang="en-IN" dirty="0"/>
              <a:t>");</a:t>
            </a:r>
          </a:p>
          <a:p>
            <a:r>
              <a:rPr lang="en-IN" dirty="0"/>
              <a:t>    </a:t>
            </a:r>
            <a:r>
              <a:rPr lang="en-IN" dirty="0" err="1"/>
              <a:t>coeffs</a:t>
            </a:r>
            <a:r>
              <a:rPr lang="en-IN" dirty="0"/>
              <a:t>(n, m, c) = 0.0f;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RDom</a:t>
            </a:r>
            <a:r>
              <a:rPr lang="en-IN" dirty="0"/>
              <a:t> r(0, rows, 0, cols, 0, channels);</a:t>
            </a:r>
          </a:p>
          <a:p>
            <a:r>
              <a:rPr lang="en-IN" dirty="0"/>
              <a:t>    for (int n = 0; n &lt; </a:t>
            </a:r>
            <a:r>
              <a:rPr lang="en-IN" dirty="0" err="1"/>
              <a:t>max_order</a:t>
            </a:r>
            <a:r>
              <a:rPr lang="en-IN" dirty="0"/>
              <a:t>; n++) {</a:t>
            </a:r>
          </a:p>
          <a:p>
            <a:r>
              <a:rPr lang="en-IN" dirty="0"/>
              <a:t>        for (int m = 0; m &lt; </a:t>
            </a:r>
            <a:r>
              <a:rPr lang="en-IN" dirty="0" err="1"/>
              <a:t>max_order</a:t>
            </a:r>
            <a:r>
              <a:rPr lang="en-IN" dirty="0"/>
              <a:t>; m++) {</a:t>
            </a:r>
          </a:p>
          <a:p>
            <a:r>
              <a:rPr lang="en-IN" dirty="0"/>
              <a:t>            </a:t>
            </a:r>
            <a:r>
              <a:rPr lang="en-IN" dirty="0" err="1"/>
              <a:t>Func</a:t>
            </a:r>
            <a:r>
              <a:rPr lang="en-IN" dirty="0"/>
              <a:t> </a:t>
            </a:r>
            <a:r>
              <a:rPr lang="en-IN" dirty="0" err="1"/>
              <a:t>Hn</a:t>
            </a:r>
            <a:r>
              <a:rPr lang="en-IN" dirty="0"/>
              <a:t> = </a:t>
            </a:r>
            <a:r>
              <a:rPr lang="en-IN" dirty="0" err="1"/>
              <a:t>hermite_function</a:t>
            </a:r>
            <a:r>
              <a:rPr lang="en-IN" dirty="0"/>
              <a:t>(n, cast&lt;float&gt;(</a:t>
            </a:r>
            <a:r>
              <a:rPr lang="en-IN" dirty="0" err="1"/>
              <a:t>r.x</a:t>
            </a:r>
            <a:r>
              <a:rPr lang="en-IN" dirty="0"/>
              <a:t>) / (rows / 2.0f) - 1.0f);</a:t>
            </a:r>
          </a:p>
          <a:p>
            <a:r>
              <a:rPr lang="en-IN" dirty="0"/>
              <a:t>            </a:t>
            </a:r>
            <a:r>
              <a:rPr lang="en-IN" dirty="0" err="1"/>
              <a:t>Func</a:t>
            </a:r>
            <a:r>
              <a:rPr lang="en-IN" dirty="0"/>
              <a:t> Hm = </a:t>
            </a:r>
            <a:r>
              <a:rPr lang="en-IN" dirty="0" err="1"/>
              <a:t>hermite_function</a:t>
            </a:r>
            <a:r>
              <a:rPr lang="en-IN" dirty="0"/>
              <a:t>(m, cast&lt;float&gt;(</a:t>
            </a:r>
            <a:r>
              <a:rPr lang="en-IN" dirty="0" err="1"/>
              <a:t>r.y</a:t>
            </a:r>
            <a:r>
              <a:rPr lang="en-IN" dirty="0"/>
              <a:t>) / (cols / 2.0f) - 1.0f);</a:t>
            </a:r>
          </a:p>
          <a:p>
            <a:r>
              <a:rPr lang="en-IN" dirty="0"/>
              <a:t>            </a:t>
            </a:r>
            <a:r>
              <a:rPr lang="en-IN" dirty="0" err="1"/>
              <a:t>coeffs</a:t>
            </a:r>
            <a:r>
              <a:rPr lang="en-IN" dirty="0"/>
              <a:t>(n, m, </a:t>
            </a:r>
            <a:r>
              <a:rPr lang="en-IN" dirty="0" err="1"/>
              <a:t>r.z</a:t>
            </a:r>
            <a:r>
              <a:rPr lang="en-IN" dirty="0"/>
              <a:t>) += image(</a:t>
            </a:r>
            <a:r>
              <a:rPr lang="en-IN" dirty="0" err="1"/>
              <a:t>r.x</a:t>
            </a:r>
            <a:r>
              <a:rPr lang="en-IN" dirty="0"/>
              <a:t>, </a:t>
            </a:r>
            <a:r>
              <a:rPr lang="en-IN" dirty="0" err="1"/>
              <a:t>r.y</a:t>
            </a:r>
            <a:r>
              <a:rPr lang="en-IN" dirty="0"/>
              <a:t>, </a:t>
            </a:r>
            <a:r>
              <a:rPr lang="en-IN" dirty="0" err="1"/>
              <a:t>r.z</a:t>
            </a:r>
            <a:r>
              <a:rPr lang="en-IN" dirty="0"/>
              <a:t>) * </a:t>
            </a:r>
            <a:r>
              <a:rPr lang="en-IN" dirty="0" err="1"/>
              <a:t>Hn</a:t>
            </a:r>
            <a:r>
              <a:rPr lang="en-IN" dirty="0"/>
              <a:t>(</a:t>
            </a:r>
            <a:r>
              <a:rPr lang="en-IN" dirty="0" err="1"/>
              <a:t>r.x</a:t>
            </a:r>
            <a:r>
              <a:rPr lang="en-IN" dirty="0"/>
              <a:t>) * Hm(</a:t>
            </a:r>
            <a:r>
              <a:rPr lang="en-IN" dirty="0" err="1"/>
              <a:t>r.y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</a:t>
            </a:r>
            <a:r>
              <a:rPr lang="en-IN" dirty="0" err="1"/>
              <a:t>coeffs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35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600" b="0" i="0" u="none" strike="noStrike" cap="none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0600D-05B3-4ACE-9162-CA034635246E}"/>
              </a:ext>
            </a:extLst>
          </p:cNvPr>
          <p:cNvSpPr/>
          <p:nvPr/>
        </p:nvSpPr>
        <p:spPr>
          <a:xfrm>
            <a:off x="429426" y="1984582"/>
            <a:ext cx="55284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3. Rotate hermite:</a:t>
            </a:r>
          </a:p>
          <a:p>
            <a:r>
              <a:rPr lang="pt-BR" dirty="0"/>
              <a:t>Func rotate_image(Func coeffs, float angle, int max_order, Expr channels) {</a:t>
            </a:r>
          </a:p>
          <a:p>
            <a:r>
              <a:rPr lang="pt-BR" dirty="0"/>
              <a:t>    Var n("n"), m("m"), c("c");</a:t>
            </a:r>
          </a:p>
          <a:p>
            <a:r>
              <a:rPr lang="pt-BR" dirty="0"/>
              <a:t>    Func rotated_coeffs("rotated_coeffs");</a:t>
            </a:r>
          </a:p>
          <a:p>
            <a:r>
              <a:rPr lang="pt-BR" dirty="0"/>
              <a:t>    // Calculate the rotation matrix elements</a:t>
            </a:r>
          </a:p>
          <a:p>
            <a:r>
              <a:rPr lang="pt-BR" dirty="0"/>
              <a:t>    float angle_radians = angle * static_cast&lt;float&gt;(M_PI) / 180.0f;</a:t>
            </a:r>
          </a:p>
          <a:p>
            <a:r>
              <a:rPr lang="pt-BR" dirty="0"/>
              <a:t>    Expr cos_angle = cos(angle_radians);</a:t>
            </a:r>
          </a:p>
          <a:p>
            <a:r>
              <a:rPr lang="pt-BR" dirty="0"/>
              <a:t>    Expr sin_angle = sin(angle_radians);</a:t>
            </a:r>
          </a:p>
          <a:p>
            <a:endParaRPr lang="pt-BR" dirty="0"/>
          </a:p>
          <a:p>
            <a:r>
              <a:rPr lang="pt-BR" dirty="0"/>
              <a:t>    // Initialize rotated_coeffs to zero</a:t>
            </a:r>
          </a:p>
          <a:p>
            <a:r>
              <a:rPr lang="pt-BR" dirty="0"/>
              <a:t>    rotated_coeffs(n, m, c) = 0.0f;</a:t>
            </a:r>
          </a:p>
          <a:p>
            <a:endParaRPr lang="pt-BR" dirty="0"/>
          </a:p>
          <a:p>
            <a:r>
              <a:rPr lang="pt-BR" dirty="0"/>
              <a:t>    RDom r(0, max_order, 0, max_order, 0, channels);</a:t>
            </a:r>
          </a:p>
          <a:p>
            <a:r>
              <a:rPr lang="pt-BR" dirty="0"/>
              <a:t>    Expr new_n = cast&lt;int&gt;(round(cos_angle * r.x - sin_angle * r.y));</a:t>
            </a:r>
          </a:p>
          <a:p>
            <a:r>
              <a:rPr lang="pt-BR" dirty="0"/>
              <a:t>    Expr new_m = cast&lt;int&gt;(round(sin_angle * r.x + cos_angle * r.y));</a:t>
            </a:r>
          </a:p>
          <a:p>
            <a:r>
              <a:rPr lang="pt-BR" dirty="0"/>
              <a:t>    rotated_coeffs(clamp(new_n, 0, max_order - 1), clamp(new_m, 0, max_order - 1), r.z) += coeffs(r.x, r.y, r.z);</a:t>
            </a:r>
          </a:p>
          <a:p>
            <a:endParaRPr lang="pt-BR" dirty="0"/>
          </a:p>
          <a:p>
            <a:r>
              <a:rPr lang="pt-BR" dirty="0"/>
              <a:t>    return rotated_coeffs;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E7F65-9DFA-441A-B02F-6CB497967A9A}"/>
              </a:ext>
            </a:extLst>
          </p:cNvPr>
          <p:cNvSpPr/>
          <p:nvPr/>
        </p:nvSpPr>
        <p:spPr>
          <a:xfrm>
            <a:off x="6248399" y="1824901"/>
            <a:ext cx="5680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4. Re</a:t>
            </a:r>
            <a:r>
              <a:rPr lang="en-IN" b="1" dirty="0"/>
              <a:t>construct image: No changes from previous code.</a:t>
            </a:r>
            <a:endParaRPr lang="pt-B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922B10-57EF-482C-9615-66238C2B017A}"/>
              </a:ext>
            </a:extLst>
          </p:cNvPr>
          <p:cNvSpPr/>
          <p:nvPr/>
        </p:nvSpPr>
        <p:spPr>
          <a:xfrm>
            <a:off x="6248399" y="2348121"/>
            <a:ext cx="520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/>
              <a:t>Problem: </a:t>
            </a:r>
            <a:r>
              <a:rPr lang="pt-BR" dirty="0"/>
              <a:t>The Execution of code is stuck in the </a:t>
            </a:r>
            <a:r>
              <a:rPr lang="en-IN" dirty="0"/>
              <a:t>realize function of the halide.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8F4202-C14F-45E8-A305-53EEE5F1C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3301"/>
          <a:stretch/>
        </p:blipFill>
        <p:spPr>
          <a:xfrm>
            <a:off x="6350928" y="3363783"/>
            <a:ext cx="5098121" cy="14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7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  using cpp and OpenCV.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0600D-05B3-4ACE-9162-CA034635246E}"/>
              </a:ext>
            </a:extLst>
          </p:cNvPr>
          <p:cNvSpPr/>
          <p:nvPr/>
        </p:nvSpPr>
        <p:spPr>
          <a:xfrm>
            <a:off x="429426" y="1984582"/>
            <a:ext cx="55284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1. Hermite:</a:t>
            </a:r>
          </a:p>
          <a:p>
            <a:r>
              <a:rPr lang="en-US" dirty="0"/>
              <a:t>double </a:t>
            </a:r>
            <a:r>
              <a:rPr lang="en-US" dirty="0" err="1"/>
              <a:t>hermite</a:t>
            </a:r>
            <a:r>
              <a:rPr lang="en-US" dirty="0"/>
              <a:t>(int n, double x) {</a:t>
            </a:r>
          </a:p>
          <a:p>
            <a:r>
              <a:rPr lang="en-US" dirty="0"/>
              <a:t>    if (n == 0) return 1.0;</a:t>
            </a:r>
          </a:p>
          <a:p>
            <a:r>
              <a:rPr lang="en-US" dirty="0"/>
              <a:t>    if (n == 1) return 2.0 * x;</a:t>
            </a:r>
          </a:p>
          <a:p>
            <a:r>
              <a:rPr lang="en-US" dirty="0"/>
              <a:t>    return 2.0 * x * </a:t>
            </a:r>
            <a:r>
              <a:rPr lang="en-US" dirty="0" err="1"/>
              <a:t>hermite</a:t>
            </a:r>
            <a:r>
              <a:rPr lang="en-US" dirty="0"/>
              <a:t>(n - 1, x) - 2.0 * (n - 1) * </a:t>
            </a:r>
            <a:r>
              <a:rPr lang="en-US" dirty="0" err="1"/>
              <a:t>hermite</a:t>
            </a:r>
            <a:r>
              <a:rPr lang="en-US" dirty="0"/>
              <a:t>(n - 2, x);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pt-BR" b="1" dirty="0"/>
              <a:t>2. HermiteExpansion:</a:t>
            </a:r>
          </a:p>
          <a:p>
            <a:r>
              <a:rPr lang="en-US" dirty="0"/>
              <a:t>std::vector&lt;std::vector&lt;double&gt;&gt; </a:t>
            </a:r>
            <a:r>
              <a:rPr lang="en-US" dirty="0" err="1"/>
              <a:t>hermiteExpansion</a:t>
            </a:r>
            <a:r>
              <a:rPr lang="en-US" dirty="0"/>
              <a:t>(const cv::Mat&amp; channel, int order) {</a:t>
            </a:r>
          </a:p>
          <a:p>
            <a:r>
              <a:rPr lang="en-US" dirty="0"/>
              <a:t>    int rows = </a:t>
            </a:r>
            <a:r>
              <a:rPr lang="en-US" dirty="0" err="1"/>
              <a:t>channel.rows</a:t>
            </a:r>
            <a:r>
              <a:rPr lang="en-US" dirty="0"/>
              <a:t>;     int cols = </a:t>
            </a:r>
            <a:r>
              <a:rPr lang="en-US" dirty="0" err="1"/>
              <a:t>channel.cols</a:t>
            </a:r>
            <a:r>
              <a:rPr lang="en-US" dirty="0"/>
              <a:t>;</a:t>
            </a:r>
          </a:p>
          <a:p>
            <a:r>
              <a:rPr lang="en-US" dirty="0"/>
              <a:t>    std::vector&lt;std::vector&lt;double&gt;&gt; </a:t>
            </a:r>
            <a:r>
              <a:rPr lang="en-US" dirty="0" err="1"/>
              <a:t>coeffs</a:t>
            </a:r>
            <a:r>
              <a:rPr lang="en-US" dirty="0"/>
              <a:t>(order, std::vector&lt;double&gt;(order, 0.0));</a:t>
            </a:r>
          </a:p>
          <a:p>
            <a:r>
              <a:rPr lang="en-US" dirty="0"/>
              <a:t>    for (int m = 0; m &lt; order; ++m) {</a:t>
            </a:r>
          </a:p>
          <a:p>
            <a:r>
              <a:rPr lang="en-US" dirty="0"/>
              <a:t>        for (int n = 0; n &lt; order; ++n) {</a:t>
            </a:r>
          </a:p>
          <a:p>
            <a:r>
              <a:rPr lang="en-US" dirty="0"/>
              <a:t>            double sum = 0.0;</a:t>
            </a:r>
          </a:p>
          <a:p>
            <a:r>
              <a:rPr lang="en-US" dirty="0"/>
              <a:t>   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    for (int j = 0; j &lt; cols; ++j) {</a:t>
            </a:r>
          </a:p>
          <a:p>
            <a:r>
              <a:rPr lang="en-US" dirty="0"/>
              <a:t>                    double x = (2.0 * </a:t>
            </a:r>
            <a:r>
              <a:rPr lang="en-US" dirty="0" err="1"/>
              <a:t>i</a:t>
            </a:r>
            <a:r>
              <a:rPr lang="en-US" dirty="0"/>
              <a:t> / rows) - 1.0;</a:t>
            </a:r>
          </a:p>
          <a:p>
            <a:r>
              <a:rPr lang="en-US" dirty="0"/>
              <a:t>                    double y = (2.0 * j / cols) - 1.0;</a:t>
            </a:r>
          </a:p>
          <a:p>
            <a:r>
              <a:rPr lang="en-US" dirty="0"/>
              <a:t>            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922B10-57EF-482C-9615-66238C2B017A}"/>
              </a:ext>
            </a:extLst>
          </p:cNvPr>
          <p:cNvSpPr/>
          <p:nvPr/>
        </p:nvSpPr>
        <p:spPr>
          <a:xfrm>
            <a:off x="6366390" y="1984582"/>
            <a:ext cx="52006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sum += static_cast&lt;double&gt;(channel.at&lt;uchar&gt;(i, j)) * hermite(m, x) * hermite(n, y);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    }</a:t>
            </a:r>
          </a:p>
          <a:p>
            <a:r>
              <a:rPr lang="pt-BR" dirty="0"/>
              <a:t>            coeffs[m][n] = sum / (rows * cols); // Normalizing by the number of pixels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return coeffs;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9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  using cpp and OpenCV.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922B10-57EF-482C-9615-66238C2B017A}"/>
              </a:ext>
            </a:extLst>
          </p:cNvPr>
          <p:cNvSpPr/>
          <p:nvPr/>
        </p:nvSpPr>
        <p:spPr>
          <a:xfrm>
            <a:off x="313266" y="1870282"/>
            <a:ext cx="52006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3. RotateChannelUsingHermite: </a:t>
            </a:r>
          </a:p>
          <a:p>
            <a:r>
              <a:rPr lang="pt-BR" dirty="0"/>
              <a:t>cv::Mat rotateChannelUsingHermite(const cv::Mat&amp; channel, double angle, int order) {</a:t>
            </a:r>
          </a:p>
          <a:p>
            <a:r>
              <a:rPr lang="pt-BR" dirty="0"/>
              <a:t>    int rows = channel.rows;</a:t>
            </a:r>
          </a:p>
          <a:p>
            <a:r>
              <a:rPr lang="pt-BR" dirty="0"/>
              <a:t>    int cols = channel.cols;</a:t>
            </a:r>
          </a:p>
          <a:p>
            <a:r>
              <a:rPr lang="pt-BR" dirty="0"/>
              <a:t>    cv::Mat rotatedChannel(rows, cols, CV_64F, cv::Scalar(0.0));</a:t>
            </a:r>
          </a:p>
          <a:p>
            <a:endParaRPr lang="pt-BR" dirty="0"/>
          </a:p>
          <a:p>
            <a:r>
              <a:rPr lang="pt-BR" dirty="0"/>
              <a:t>    double cosTheta = std::cos(angle);</a:t>
            </a:r>
          </a:p>
          <a:p>
            <a:r>
              <a:rPr lang="pt-BR" dirty="0"/>
              <a:t>    double sinTheta = std::sin(angle);</a:t>
            </a:r>
          </a:p>
          <a:p>
            <a:endParaRPr lang="pt-BR" dirty="0"/>
          </a:p>
          <a:p>
            <a:r>
              <a:rPr lang="pt-BR" dirty="0"/>
              <a:t>    for (int i = 0; i &lt; rows; ++i) {</a:t>
            </a:r>
          </a:p>
          <a:p>
            <a:r>
              <a:rPr lang="pt-BR" dirty="0"/>
              <a:t>        for (int j = 0; j &lt; cols; ++j) {</a:t>
            </a:r>
          </a:p>
          <a:p>
            <a:r>
              <a:rPr lang="pt-BR" dirty="0"/>
              <a:t>            double x = (2.0 * i / rows) - 1.0;</a:t>
            </a:r>
          </a:p>
          <a:p>
            <a:r>
              <a:rPr lang="pt-BR" dirty="0"/>
              <a:t>            double y = (2.0 * j / cols) - 1.0;</a:t>
            </a:r>
          </a:p>
          <a:p>
            <a:r>
              <a:rPr lang="pt-BR" dirty="0"/>
              <a:t>            double newX = cosTheta * x - sinTheta * y;</a:t>
            </a:r>
          </a:p>
          <a:p>
            <a:r>
              <a:rPr lang="pt-BR" dirty="0"/>
              <a:t>            double newY = sinTheta * x + cosTheta * y;</a:t>
            </a:r>
          </a:p>
          <a:p>
            <a:endParaRPr lang="pt-BR" dirty="0"/>
          </a:p>
          <a:p>
            <a:r>
              <a:rPr lang="pt-BR" dirty="0"/>
              <a:t>            // Convert newX, newY back to image pixel coordinates</a:t>
            </a:r>
          </a:p>
          <a:p>
            <a:r>
              <a:rPr lang="pt-BR" dirty="0"/>
              <a:t>            int newI = static_cast&lt;int&gt;((newX + 1.0) * rows / 2.0);</a:t>
            </a:r>
          </a:p>
          <a:p>
            <a:r>
              <a:rPr lang="pt-BR" dirty="0"/>
              <a:t>            int newJ = static_cast&lt;int&gt;((newY + 1.0) * cols / 2.0);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05CA0-C52B-4A8B-922C-3F78FC0562BB}"/>
              </a:ext>
            </a:extLst>
          </p:cNvPr>
          <p:cNvSpPr/>
          <p:nvPr/>
        </p:nvSpPr>
        <p:spPr>
          <a:xfrm>
            <a:off x="6366390" y="1870282"/>
            <a:ext cx="52006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          if (newI &gt;= 0 &amp;&amp; newI &lt; rows &amp;&amp; newJ &gt;= 0 &amp;&amp; newJ &lt; cols) {</a:t>
            </a:r>
          </a:p>
          <a:p>
            <a:r>
              <a:rPr lang="pt-BR" dirty="0"/>
              <a:t>                rotatedChannel.at&lt;double&gt;(newI, newJ) += static_cast&lt;double&gt;(channel.at&lt;uchar&gt;(i, j));</a:t>
            </a:r>
          </a:p>
          <a:p>
            <a:r>
              <a:rPr lang="pt-BR" dirty="0"/>
              <a:t>            }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// Normalize the channel to the range [0, 255]</a:t>
            </a:r>
          </a:p>
          <a:p>
            <a:r>
              <a:rPr lang="pt-BR" dirty="0"/>
              <a:t>    double minVal, maxVal;</a:t>
            </a:r>
          </a:p>
          <a:p>
            <a:r>
              <a:rPr lang="pt-BR" dirty="0"/>
              <a:t>    cv::minMaxLoc(rotatedChannel, &amp;minVal, &amp;maxVal);</a:t>
            </a:r>
          </a:p>
          <a:p>
            <a:r>
              <a:rPr lang="pt-BR" dirty="0"/>
              <a:t>    rotatedChannel.convertTo(rotatedChannel, CV_8UC1, 255.0 / (maxVal - minVal), -minVal * 255.0 / (maxVal - minVal));</a:t>
            </a:r>
          </a:p>
          <a:p>
            <a:endParaRPr lang="pt-BR" dirty="0"/>
          </a:p>
          <a:p>
            <a:r>
              <a:rPr lang="pt-BR" dirty="0"/>
              <a:t>    return rotatedChannel;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84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  using cpp and OpenCV.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922B10-57EF-482C-9615-66238C2B017A}"/>
              </a:ext>
            </a:extLst>
          </p:cNvPr>
          <p:cNvSpPr/>
          <p:nvPr/>
        </p:nvSpPr>
        <p:spPr>
          <a:xfrm>
            <a:off x="313266" y="1870282"/>
            <a:ext cx="52006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4. </a:t>
            </a:r>
            <a:r>
              <a:rPr lang="en-IN" b="1" dirty="0" err="1"/>
              <a:t>RotateImageUsingHermite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</a:p>
          <a:p>
            <a:r>
              <a:rPr lang="pt-BR" dirty="0"/>
              <a:t>cv::Mat rotateImageUsingHermite(const cv::Mat&amp; image, double angle, int order) {</a:t>
            </a:r>
          </a:p>
          <a:p>
            <a:r>
              <a:rPr lang="pt-BR" dirty="0"/>
              <a:t>    std::vector&lt;cv::Mat&gt; channels;</a:t>
            </a:r>
          </a:p>
          <a:p>
            <a:r>
              <a:rPr lang="pt-BR" dirty="0"/>
              <a:t>    cv::split(image, channels);</a:t>
            </a:r>
          </a:p>
          <a:p>
            <a:endParaRPr lang="pt-BR" dirty="0"/>
          </a:p>
          <a:p>
            <a:r>
              <a:rPr lang="pt-BR" dirty="0"/>
              <a:t>    std::vector&lt;cv::Mat&gt; rotatedChannels(3);</a:t>
            </a:r>
          </a:p>
          <a:p>
            <a:r>
              <a:rPr lang="pt-BR" dirty="0"/>
              <a:t>    for (int c = 0; c &lt; 3; ++c) {</a:t>
            </a:r>
          </a:p>
          <a:p>
            <a:r>
              <a:rPr lang="pt-BR" dirty="0"/>
              <a:t>        rotatedChannels[c] = rotateChannelUsingHermite(channels[c], angle, order);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cv::Mat rotatedImage;</a:t>
            </a:r>
          </a:p>
          <a:p>
            <a:r>
              <a:rPr lang="pt-BR" dirty="0"/>
              <a:t>    cv::merge(rotatedChannels, rotatedImage);</a:t>
            </a:r>
          </a:p>
          <a:p>
            <a:r>
              <a:rPr lang="pt-BR" dirty="0"/>
              <a:t>    return rotatedImage;</a:t>
            </a:r>
          </a:p>
          <a:p>
            <a:r>
              <a:rPr lang="pt-BR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05CA0-C52B-4A8B-922C-3F78FC0562BB}"/>
              </a:ext>
            </a:extLst>
          </p:cNvPr>
          <p:cNvSpPr/>
          <p:nvPr/>
        </p:nvSpPr>
        <p:spPr>
          <a:xfrm>
            <a:off x="6366390" y="1870282"/>
            <a:ext cx="5200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50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  using cpp and OpenCV.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</a:t>
            </a:r>
            <a:r>
              <a:rPr lang="en-US" sz="3200" b="1" dirty="0" err="1">
                <a:solidFill>
                  <a:schemeClr val="dk1"/>
                </a:solidFill>
              </a:rPr>
              <a:t>Bresenham</a:t>
            </a:r>
            <a:r>
              <a:rPr lang="en-US" sz="3200" b="1" dirty="0">
                <a:solidFill>
                  <a:schemeClr val="dk1"/>
                </a:solidFill>
              </a:rPr>
              <a:t> line 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05CA0-C52B-4A8B-922C-3F78FC0562BB}"/>
              </a:ext>
            </a:extLst>
          </p:cNvPr>
          <p:cNvSpPr/>
          <p:nvPr/>
        </p:nvSpPr>
        <p:spPr>
          <a:xfrm>
            <a:off x="6366390" y="1870282"/>
            <a:ext cx="5200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29D79-0370-4F2D-A652-A958F7FFC8D1}"/>
              </a:ext>
            </a:extLst>
          </p:cNvPr>
          <p:cNvSpPr/>
          <p:nvPr/>
        </p:nvSpPr>
        <p:spPr>
          <a:xfrm>
            <a:off x="5918715" y="187028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CCB15-A867-4864-A27A-50782751F965}"/>
              </a:ext>
            </a:extLst>
          </p:cNvPr>
          <p:cNvSpPr/>
          <p:nvPr/>
        </p:nvSpPr>
        <p:spPr>
          <a:xfrm>
            <a:off x="429426" y="189163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std::vector&lt;cv::Point&gt; </a:t>
            </a:r>
            <a:r>
              <a:rPr lang="en-IN" dirty="0" err="1"/>
              <a:t>bresenhamLine</a:t>
            </a:r>
            <a:r>
              <a:rPr lang="en-IN" dirty="0"/>
              <a:t>(int x0, int y0, int x1, int y1) {</a:t>
            </a:r>
          </a:p>
          <a:p>
            <a:r>
              <a:rPr lang="en-IN" dirty="0"/>
              <a:t>    std::vector&lt;cv::Point&gt; points;</a:t>
            </a:r>
          </a:p>
          <a:p>
            <a:r>
              <a:rPr lang="en-IN" dirty="0"/>
              <a:t>    int dx = std::abs(x1 - x0);</a:t>
            </a:r>
          </a:p>
          <a:p>
            <a:r>
              <a:rPr lang="en-IN" dirty="0"/>
              <a:t>    int </a:t>
            </a:r>
            <a:r>
              <a:rPr lang="en-IN" dirty="0" err="1"/>
              <a:t>dy</a:t>
            </a:r>
            <a:r>
              <a:rPr lang="en-IN" dirty="0"/>
              <a:t> = std::abs(y1 - y0);</a:t>
            </a:r>
          </a:p>
          <a:p>
            <a:r>
              <a:rPr lang="en-IN" dirty="0"/>
              <a:t>    int </a:t>
            </a:r>
            <a:r>
              <a:rPr lang="en-IN" dirty="0" err="1"/>
              <a:t>sx</a:t>
            </a:r>
            <a:r>
              <a:rPr lang="en-IN" dirty="0"/>
              <a:t> = (x0 &lt; x1) ? 1 : -1;</a:t>
            </a:r>
          </a:p>
          <a:p>
            <a:r>
              <a:rPr lang="en-IN" dirty="0"/>
              <a:t>    int </a:t>
            </a:r>
            <a:r>
              <a:rPr lang="en-IN" dirty="0" err="1"/>
              <a:t>sy</a:t>
            </a:r>
            <a:r>
              <a:rPr lang="en-IN" dirty="0"/>
              <a:t> = (y0 &lt; y1) ? 1 : -1;</a:t>
            </a:r>
          </a:p>
          <a:p>
            <a:r>
              <a:rPr lang="en-IN" dirty="0"/>
              <a:t>    int err = dx - </a:t>
            </a:r>
            <a:r>
              <a:rPr lang="en-IN" dirty="0" err="1"/>
              <a:t>dy</a:t>
            </a:r>
            <a:r>
              <a:rPr lang="en-IN" dirty="0"/>
              <a:t>;</a:t>
            </a:r>
          </a:p>
          <a:p>
            <a:r>
              <a:rPr lang="en-IN" dirty="0"/>
              <a:t>    while (true) {</a:t>
            </a:r>
          </a:p>
          <a:p>
            <a:r>
              <a:rPr lang="en-IN" dirty="0"/>
              <a:t>        </a:t>
            </a:r>
            <a:r>
              <a:rPr lang="en-IN" dirty="0" err="1"/>
              <a:t>points.push_back</a:t>
            </a:r>
            <a:r>
              <a:rPr lang="en-IN" dirty="0"/>
              <a:t>(cv::Point(x0, y0));</a:t>
            </a:r>
          </a:p>
          <a:p>
            <a:r>
              <a:rPr lang="en-IN" dirty="0"/>
              <a:t>        if (x0 == x1 &amp;&amp; y0 == y1) break;</a:t>
            </a:r>
          </a:p>
          <a:p>
            <a:r>
              <a:rPr lang="en-IN" dirty="0"/>
              <a:t>        int e2 = 2 * err;</a:t>
            </a:r>
          </a:p>
          <a:p>
            <a:r>
              <a:rPr lang="en-IN" dirty="0"/>
              <a:t>        if (e2 &gt; -</a:t>
            </a:r>
            <a:r>
              <a:rPr lang="en-IN" dirty="0" err="1"/>
              <a:t>dy</a:t>
            </a:r>
            <a:r>
              <a:rPr lang="en-IN" dirty="0"/>
              <a:t>) {</a:t>
            </a:r>
          </a:p>
          <a:p>
            <a:r>
              <a:rPr lang="en-IN" dirty="0"/>
              <a:t>            err -= </a:t>
            </a:r>
            <a:r>
              <a:rPr lang="en-IN" dirty="0" err="1"/>
              <a:t>dy</a:t>
            </a:r>
            <a:r>
              <a:rPr lang="en-IN" dirty="0"/>
              <a:t>;</a:t>
            </a:r>
          </a:p>
          <a:p>
            <a:r>
              <a:rPr lang="en-IN" dirty="0"/>
              <a:t>            x0 += </a:t>
            </a:r>
            <a:r>
              <a:rPr lang="en-IN" dirty="0" err="1"/>
              <a:t>sx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if (e2 &lt; dx) {</a:t>
            </a:r>
          </a:p>
          <a:p>
            <a:r>
              <a:rPr lang="en-IN" dirty="0"/>
              <a:t>            err += dx;</a:t>
            </a:r>
          </a:p>
          <a:p>
            <a:r>
              <a:rPr lang="en-IN" dirty="0"/>
              <a:t>            y0 += </a:t>
            </a:r>
            <a:r>
              <a:rPr lang="en-IN" dirty="0" err="1"/>
              <a:t>sy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points;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B98E1-EF74-46B4-93B6-1CD03232428C}"/>
              </a:ext>
            </a:extLst>
          </p:cNvPr>
          <p:cNvSpPr/>
          <p:nvPr/>
        </p:nvSpPr>
        <p:spPr>
          <a:xfrm>
            <a:off x="5257800" y="2455057"/>
            <a:ext cx="65047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Explanation: </a:t>
            </a:r>
          </a:p>
          <a:p>
            <a:r>
              <a:rPr lang="en-US" dirty="0"/>
              <a:t>points: A vector to store the points on the line.</a:t>
            </a:r>
          </a:p>
          <a:p>
            <a:r>
              <a:rPr lang="en-US" dirty="0"/>
              <a:t>dx: The absolute difference between the x-coordinates of the two points.</a:t>
            </a:r>
          </a:p>
          <a:p>
            <a:r>
              <a:rPr lang="en-US" dirty="0" err="1"/>
              <a:t>dy</a:t>
            </a:r>
            <a:r>
              <a:rPr lang="en-US" dirty="0"/>
              <a:t>: The absolute difference between the y-coordinates of the two points.</a:t>
            </a:r>
          </a:p>
          <a:p>
            <a:r>
              <a:rPr lang="en-US" dirty="0" err="1"/>
              <a:t>sx</a:t>
            </a:r>
            <a:r>
              <a:rPr lang="en-US" dirty="0"/>
              <a:t>: The sign of the x increment. If x0 is less than x1, </a:t>
            </a:r>
            <a:r>
              <a:rPr lang="en-US" dirty="0" err="1"/>
              <a:t>sx</a:t>
            </a:r>
            <a:r>
              <a:rPr lang="en-US" dirty="0"/>
              <a:t> is 1; otherwise, it is -1.</a:t>
            </a:r>
          </a:p>
          <a:p>
            <a:r>
              <a:rPr lang="en-US" dirty="0" err="1"/>
              <a:t>sy</a:t>
            </a:r>
            <a:r>
              <a:rPr lang="en-US" dirty="0"/>
              <a:t>: The sign of the y increment. If y0 is less than y1, </a:t>
            </a:r>
            <a:r>
              <a:rPr lang="en-US" dirty="0" err="1"/>
              <a:t>sy</a:t>
            </a:r>
            <a:r>
              <a:rPr lang="en-US" dirty="0"/>
              <a:t> is 1; otherwise, it is -1.</a:t>
            </a:r>
          </a:p>
          <a:p>
            <a:r>
              <a:rPr lang="en-US" dirty="0"/>
              <a:t>err: The error term, initially set to dx - dy.</a:t>
            </a:r>
          </a:p>
          <a:p>
            <a:endParaRPr lang="en-US" dirty="0"/>
          </a:p>
          <a:p>
            <a:r>
              <a:rPr lang="en-US" dirty="0"/>
              <a:t>Detailed Steps in Each Iteration </a:t>
            </a:r>
          </a:p>
          <a:p>
            <a:r>
              <a:rPr lang="en-US" dirty="0"/>
              <a:t>Current Point: Add the current point (x0, y0) to the points vector.</a:t>
            </a:r>
          </a:p>
          <a:p>
            <a:r>
              <a:rPr lang="en-US" dirty="0"/>
              <a:t>Check End Condition: If the current point matches the end point, break out of the loop.</a:t>
            </a:r>
          </a:p>
          <a:p>
            <a:r>
              <a:rPr lang="en-US" dirty="0"/>
              <a:t>Double the Error Term: Calculate e2 as 2 * err.</a:t>
            </a:r>
          </a:p>
          <a:p>
            <a:r>
              <a:rPr lang="en-US" dirty="0"/>
              <a:t>Adjust X: If e2 &gt; -</a:t>
            </a:r>
            <a:r>
              <a:rPr lang="en-US" dirty="0" err="1"/>
              <a:t>dy</a:t>
            </a:r>
            <a:r>
              <a:rPr lang="en-US" dirty="0"/>
              <a:t>, adjust the error term by subtracting </a:t>
            </a:r>
            <a:r>
              <a:rPr lang="en-US" dirty="0" err="1"/>
              <a:t>dy</a:t>
            </a:r>
            <a:r>
              <a:rPr lang="en-US" dirty="0"/>
              <a:t> and move x0 by </a:t>
            </a:r>
            <a:r>
              <a:rPr lang="en-US" dirty="0" err="1"/>
              <a:t>sx</a:t>
            </a:r>
            <a:r>
              <a:rPr lang="en-US" dirty="0"/>
              <a:t>.</a:t>
            </a:r>
          </a:p>
          <a:p>
            <a:r>
              <a:rPr lang="en-US" dirty="0"/>
              <a:t>Adjust Y: If e2 &lt; dx, adjust the error term by adding dx and move y0 by </a:t>
            </a:r>
            <a:r>
              <a:rPr lang="en-US" dirty="0" err="1"/>
              <a:t>sy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75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</a:t>
            </a:r>
            <a:r>
              <a:rPr lang="en-US" sz="3200" b="1" dirty="0" err="1">
                <a:solidFill>
                  <a:schemeClr val="dk1"/>
                </a:solidFill>
              </a:rPr>
              <a:t>Bresenham</a:t>
            </a:r>
            <a:r>
              <a:rPr lang="en-US" sz="3200" b="1" dirty="0">
                <a:solidFill>
                  <a:schemeClr val="dk1"/>
                </a:solidFill>
              </a:rPr>
              <a:t> line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45B4F-8507-41AF-9C7D-95E4547DFAB8}"/>
              </a:ext>
            </a:extLst>
          </p:cNvPr>
          <p:cNvSpPr/>
          <p:nvPr/>
        </p:nvSpPr>
        <p:spPr>
          <a:xfrm>
            <a:off x="242887" y="1841707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cv::Mat </a:t>
            </a:r>
            <a:r>
              <a:rPr lang="en-IN" dirty="0" err="1"/>
              <a:t>rotateImage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cv::Mat&amp; image, double angle) {</a:t>
            </a:r>
          </a:p>
          <a:p>
            <a:r>
              <a:rPr lang="en-IN" dirty="0"/>
              <a:t>    int h = </a:t>
            </a:r>
            <a:r>
              <a:rPr lang="en-IN" dirty="0" err="1"/>
              <a:t>image.rows</a:t>
            </a:r>
            <a:r>
              <a:rPr lang="en-IN" dirty="0"/>
              <a:t>;</a:t>
            </a:r>
          </a:p>
          <a:p>
            <a:r>
              <a:rPr lang="en-IN" dirty="0"/>
              <a:t>    int w = </a:t>
            </a:r>
            <a:r>
              <a:rPr lang="en-IN" dirty="0" err="1"/>
              <a:t>image.cols</a:t>
            </a:r>
            <a:r>
              <a:rPr lang="en-IN" dirty="0"/>
              <a:t>;</a:t>
            </a:r>
          </a:p>
          <a:p>
            <a:r>
              <a:rPr lang="en-IN" dirty="0"/>
              <a:t>    double dc = std::cos(angle * CV_PI / 180.0);</a:t>
            </a:r>
          </a:p>
          <a:p>
            <a:r>
              <a:rPr lang="en-IN" dirty="0"/>
              <a:t>    double ds = std::sin(angle * CV_PI / 180.0);</a:t>
            </a:r>
          </a:p>
          <a:p>
            <a:endParaRPr lang="en-IN" dirty="0"/>
          </a:p>
          <a:p>
            <a:r>
              <a:rPr lang="en-IN" dirty="0"/>
              <a:t>    // Calculate dimensions of the new image</a:t>
            </a:r>
          </a:p>
          <a:p>
            <a:r>
              <a:rPr lang="en-IN" dirty="0"/>
              <a:t>    int </a:t>
            </a:r>
            <a:r>
              <a:rPr lang="en-IN" dirty="0" err="1"/>
              <a:t>h_new</a:t>
            </a:r>
            <a:r>
              <a:rPr lang="en-IN" dirty="0"/>
              <a:t> = </a:t>
            </a:r>
            <a:r>
              <a:rPr lang="en-IN" dirty="0" err="1"/>
              <a:t>static_cast</a:t>
            </a:r>
            <a:r>
              <a:rPr lang="en-IN" dirty="0"/>
              <a:t>&lt;int&gt;(std::abs(h * dc) + std::abs(w * ds));</a:t>
            </a:r>
          </a:p>
          <a:p>
            <a:r>
              <a:rPr lang="en-IN" dirty="0"/>
              <a:t>    int </a:t>
            </a:r>
            <a:r>
              <a:rPr lang="en-IN" dirty="0" err="1"/>
              <a:t>w_new</a:t>
            </a:r>
            <a:r>
              <a:rPr lang="en-IN" dirty="0"/>
              <a:t> = </a:t>
            </a:r>
            <a:r>
              <a:rPr lang="en-IN" dirty="0" err="1"/>
              <a:t>static_cast</a:t>
            </a:r>
            <a:r>
              <a:rPr lang="en-IN" dirty="0"/>
              <a:t>&lt;int&gt;(std::abs(h * ds) + std::abs(w * dc));</a:t>
            </a:r>
          </a:p>
          <a:p>
            <a:endParaRPr lang="en-IN" dirty="0"/>
          </a:p>
          <a:p>
            <a:r>
              <a:rPr lang="en-IN" dirty="0"/>
              <a:t>    cv::Mat </a:t>
            </a:r>
            <a:r>
              <a:rPr lang="en-IN" dirty="0" err="1"/>
              <a:t>rotatedImage</a:t>
            </a:r>
            <a:r>
              <a:rPr lang="en-IN" dirty="0"/>
              <a:t> = cv::Mat::zeros(</a:t>
            </a:r>
            <a:r>
              <a:rPr lang="en-IN" dirty="0" err="1"/>
              <a:t>h_new</a:t>
            </a:r>
            <a:r>
              <a:rPr lang="en-IN" dirty="0"/>
              <a:t>, </a:t>
            </a:r>
            <a:r>
              <a:rPr lang="en-IN" dirty="0" err="1"/>
              <a:t>w_new</a:t>
            </a:r>
            <a:r>
              <a:rPr lang="en-IN" dirty="0"/>
              <a:t>, </a:t>
            </a:r>
            <a:r>
              <a:rPr lang="en-IN" dirty="0" err="1"/>
              <a:t>image.type</a:t>
            </a:r>
            <a:r>
              <a:rPr lang="en-IN" dirty="0"/>
              <a:t>());</a:t>
            </a:r>
          </a:p>
          <a:p>
            <a:endParaRPr lang="en-IN" dirty="0"/>
          </a:p>
          <a:p>
            <a:r>
              <a:rPr lang="en-IN" dirty="0"/>
              <a:t>    int cx = w / 2;</a:t>
            </a:r>
          </a:p>
          <a:p>
            <a:r>
              <a:rPr lang="en-IN" dirty="0"/>
              <a:t>    int cy = h / 2;</a:t>
            </a:r>
          </a:p>
          <a:p>
            <a:r>
              <a:rPr lang="en-IN" dirty="0"/>
              <a:t>    int </a:t>
            </a:r>
            <a:r>
              <a:rPr lang="en-IN" dirty="0" err="1"/>
              <a:t>cx_new</a:t>
            </a:r>
            <a:r>
              <a:rPr lang="en-IN" dirty="0"/>
              <a:t> = </a:t>
            </a:r>
            <a:r>
              <a:rPr lang="en-IN" dirty="0" err="1"/>
              <a:t>w_new</a:t>
            </a:r>
            <a:r>
              <a:rPr lang="en-IN" dirty="0"/>
              <a:t> / 2;</a:t>
            </a:r>
          </a:p>
          <a:p>
            <a:r>
              <a:rPr lang="en-IN" dirty="0"/>
              <a:t>    int </a:t>
            </a:r>
            <a:r>
              <a:rPr lang="en-IN" dirty="0" err="1"/>
              <a:t>cy_new</a:t>
            </a:r>
            <a:r>
              <a:rPr lang="en-IN" dirty="0"/>
              <a:t> = </a:t>
            </a:r>
            <a:r>
              <a:rPr lang="en-IN" dirty="0" err="1"/>
              <a:t>h_new</a:t>
            </a:r>
            <a:r>
              <a:rPr lang="en-IN" dirty="0"/>
              <a:t> / 2;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B13C8-BF03-4790-95EC-7A5A9728B265}"/>
              </a:ext>
            </a:extLst>
          </p:cNvPr>
          <p:cNvSpPr/>
          <p:nvPr/>
        </p:nvSpPr>
        <p:spPr>
          <a:xfrm>
            <a:off x="6338887" y="1841707"/>
            <a:ext cx="58531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 for (int y = 0; y &lt; h; ++y) {</a:t>
            </a:r>
          </a:p>
          <a:p>
            <a:r>
              <a:rPr lang="en-IN" dirty="0"/>
              <a:t>        auto line = </a:t>
            </a:r>
            <a:r>
              <a:rPr lang="en-IN" dirty="0" err="1"/>
              <a:t>bresenhamLine</a:t>
            </a:r>
            <a:r>
              <a:rPr lang="en-IN" dirty="0"/>
              <a:t>(0, y, w - 1, y); // Get points of the line using </a:t>
            </a:r>
            <a:r>
              <a:rPr lang="en-IN" dirty="0" err="1"/>
              <a:t>Bresenham's</a:t>
            </a:r>
            <a:r>
              <a:rPr lang="en-IN" dirty="0"/>
              <a:t> algorithm</a:t>
            </a:r>
          </a:p>
          <a:p>
            <a:r>
              <a:rPr lang="en-IN" dirty="0"/>
              <a:t>        for (</a:t>
            </a:r>
            <a:r>
              <a:rPr lang="en-IN" dirty="0" err="1"/>
              <a:t>const</a:t>
            </a:r>
            <a:r>
              <a:rPr lang="en-IN" dirty="0"/>
              <a:t> auto&amp; point : line) {</a:t>
            </a:r>
          </a:p>
          <a:p>
            <a:r>
              <a:rPr lang="en-IN" dirty="0"/>
              <a:t>            int x = </a:t>
            </a:r>
            <a:r>
              <a:rPr lang="en-IN" dirty="0" err="1"/>
              <a:t>point.x</a:t>
            </a:r>
            <a:r>
              <a:rPr lang="en-IN" dirty="0"/>
              <a:t>;</a:t>
            </a:r>
          </a:p>
          <a:p>
            <a:r>
              <a:rPr lang="en-IN" dirty="0"/>
              <a:t>            int y = </a:t>
            </a:r>
            <a:r>
              <a:rPr lang="en-IN" dirty="0" err="1"/>
              <a:t>point.y</a:t>
            </a:r>
            <a:r>
              <a:rPr lang="en-IN" dirty="0"/>
              <a:t>;</a:t>
            </a:r>
          </a:p>
          <a:p>
            <a:r>
              <a:rPr lang="en-IN" dirty="0"/>
              <a:t>            int </a:t>
            </a:r>
            <a:r>
              <a:rPr lang="en-IN" dirty="0" err="1"/>
              <a:t>x_new</a:t>
            </a:r>
            <a:r>
              <a:rPr lang="en-IN" dirty="0"/>
              <a:t> = </a:t>
            </a:r>
            <a:r>
              <a:rPr lang="en-IN" dirty="0" err="1"/>
              <a:t>static_cast</a:t>
            </a:r>
            <a:r>
              <a:rPr lang="en-IN" dirty="0"/>
              <a:t>&lt;int&gt;((x - cx) * dc - (y - cy) * ds + </a:t>
            </a:r>
            <a:r>
              <a:rPr lang="en-IN" dirty="0" err="1"/>
              <a:t>cx_new</a:t>
            </a:r>
            <a:r>
              <a:rPr lang="en-IN" dirty="0"/>
              <a:t>);</a:t>
            </a:r>
          </a:p>
          <a:p>
            <a:r>
              <a:rPr lang="en-IN" dirty="0"/>
              <a:t>            int </a:t>
            </a:r>
            <a:r>
              <a:rPr lang="en-IN" dirty="0" err="1"/>
              <a:t>y_new</a:t>
            </a:r>
            <a:r>
              <a:rPr lang="en-IN" dirty="0"/>
              <a:t> = </a:t>
            </a:r>
            <a:r>
              <a:rPr lang="en-IN" dirty="0" err="1"/>
              <a:t>static_cast</a:t>
            </a:r>
            <a:r>
              <a:rPr lang="en-IN" dirty="0"/>
              <a:t>&lt;int&gt;((x - cx) * ds + (y - cy) * dc + </a:t>
            </a:r>
            <a:r>
              <a:rPr lang="en-IN" dirty="0" err="1"/>
              <a:t>cy_new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    if (</a:t>
            </a:r>
            <a:r>
              <a:rPr lang="en-IN" dirty="0" err="1"/>
              <a:t>x_new</a:t>
            </a:r>
            <a:r>
              <a:rPr lang="en-IN" dirty="0"/>
              <a:t> &gt;= 0 &amp;&amp; </a:t>
            </a:r>
            <a:r>
              <a:rPr lang="en-IN" dirty="0" err="1"/>
              <a:t>x_new</a:t>
            </a:r>
            <a:r>
              <a:rPr lang="en-IN" dirty="0"/>
              <a:t> &lt; </a:t>
            </a:r>
            <a:r>
              <a:rPr lang="en-IN" dirty="0" err="1"/>
              <a:t>w_new</a:t>
            </a:r>
            <a:r>
              <a:rPr lang="en-IN" dirty="0"/>
              <a:t> &amp;&amp; </a:t>
            </a:r>
            <a:r>
              <a:rPr lang="en-IN" dirty="0" err="1"/>
              <a:t>y_new</a:t>
            </a:r>
            <a:r>
              <a:rPr lang="en-IN" dirty="0"/>
              <a:t> &gt;= 0 &amp;&amp; </a:t>
            </a:r>
            <a:r>
              <a:rPr lang="en-IN" dirty="0" err="1"/>
              <a:t>y_new</a:t>
            </a:r>
            <a:r>
              <a:rPr lang="en-IN" dirty="0"/>
              <a:t> &lt; </a:t>
            </a:r>
            <a:r>
              <a:rPr lang="en-IN" dirty="0" err="1"/>
              <a:t>h_new</a:t>
            </a:r>
            <a:r>
              <a:rPr lang="en-IN" dirty="0"/>
              <a:t>) {</a:t>
            </a:r>
          </a:p>
          <a:p>
            <a:r>
              <a:rPr lang="en-IN" dirty="0"/>
              <a:t>                rotatedImage.at&lt;cv::Vec3b&gt;(</a:t>
            </a:r>
            <a:r>
              <a:rPr lang="en-IN" dirty="0" err="1"/>
              <a:t>y_new</a:t>
            </a:r>
            <a:r>
              <a:rPr lang="en-IN" dirty="0"/>
              <a:t>, </a:t>
            </a:r>
            <a:r>
              <a:rPr lang="en-IN" dirty="0" err="1"/>
              <a:t>x_new</a:t>
            </a:r>
            <a:r>
              <a:rPr lang="en-IN" dirty="0"/>
              <a:t>) = image.at&lt;cv::Vec3b&gt;(y, x);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41A86764-297F-47E7-8552-24C80ACEF653}"/>
              </a:ext>
            </a:extLst>
          </p:cNvPr>
          <p:cNvSpPr txBox="1"/>
          <p:nvPr/>
        </p:nvSpPr>
        <p:spPr>
          <a:xfrm>
            <a:off x="-1" y="1131451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600" baseline="30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Code  using cpp and OpenCV.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0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Warp Affine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45B4F-8507-41AF-9C7D-95E4547DFAB8}"/>
              </a:ext>
            </a:extLst>
          </p:cNvPr>
          <p:cNvSpPr/>
          <p:nvPr/>
        </p:nvSpPr>
        <p:spPr>
          <a:xfrm>
            <a:off x="242886" y="1841707"/>
            <a:ext cx="567213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 Input Image: Load the input image using OpenCV’s </a:t>
            </a:r>
            <a:r>
              <a:rPr lang="en-US" dirty="0" err="1"/>
              <a:t>imread</a:t>
            </a:r>
            <a:r>
              <a:rPr lang="en-US" dirty="0"/>
              <a:t> function. Check if the image data is loaded successfully.</a:t>
            </a:r>
          </a:p>
          <a:p>
            <a:endParaRPr lang="en-US" dirty="0"/>
          </a:p>
          <a:p>
            <a:r>
              <a:rPr lang="en-US" dirty="0"/>
              <a:t>Set Rotation Angle and Center: Define the rotation angle.</a:t>
            </a:r>
          </a:p>
          <a:p>
            <a:r>
              <a:rPr lang="en-US" dirty="0"/>
              <a:t>Calculate the center of the image.</a:t>
            </a:r>
          </a:p>
          <a:p>
            <a:endParaRPr lang="en-US" dirty="0"/>
          </a:p>
          <a:p>
            <a:r>
              <a:rPr lang="en-US" dirty="0"/>
              <a:t>Calculate Rotation Matrix: Use OpenCV’s getRotationMatrix2D to get the rotation matrix.</a:t>
            </a:r>
          </a:p>
          <a:p>
            <a:endParaRPr lang="en-US" dirty="0"/>
          </a:p>
          <a:p>
            <a:r>
              <a:rPr lang="en-US" dirty="0"/>
              <a:t>Calculate Bounding Box for Rotated Image: Use OpenCV’s </a:t>
            </a:r>
            <a:r>
              <a:rPr lang="en-US" dirty="0" err="1"/>
              <a:t>RotatedRect</a:t>
            </a:r>
            <a:r>
              <a:rPr lang="en-US" dirty="0"/>
              <a:t> to calculate the size of the bounding box that can contain the rotated image.</a:t>
            </a:r>
          </a:p>
          <a:p>
            <a:endParaRPr lang="en-US" dirty="0"/>
          </a:p>
          <a:p>
            <a:r>
              <a:rPr lang="en-US" dirty="0"/>
              <a:t>Adjust the Transformation Matrix: Adjust the rotation matrix to account for the translation required to keep the image centered.</a:t>
            </a:r>
          </a:p>
          <a:p>
            <a:endParaRPr lang="en-US" dirty="0"/>
          </a:p>
          <a:p>
            <a:r>
              <a:rPr lang="en-US" dirty="0"/>
              <a:t>Perform the Affine Transformation (Rotation):Use OpenCV’s </a:t>
            </a:r>
            <a:r>
              <a:rPr lang="en-US" dirty="0" err="1"/>
              <a:t>warpAffine</a:t>
            </a:r>
            <a:r>
              <a:rPr lang="en-US" dirty="0"/>
              <a:t> to perform the rotation with bilinear interpolation.</a:t>
            </a:r>
          </a:p>
          <a:p>
            <a:endParaRPr lang="en-US" dirty="0"/>
          </a:p>
          <a:p>
            <a:r>
              <a:rPr lang="en-US" dirty="0"/>
              <a:t>Save the Rotated Image: Save the rotated image using OpenCV’s </a:t>
            </a:r>
            <a:r>
              <a:rPr lang="en-US" dirty="0" err="1"/>
              <a:t>imwrite</a:t>
            </a:r>
            <a:r>
              <a:rPr lang="en-US" dirty="0"/>
              <a:t> function.</a:t>
            </a:r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41A86764-297F-47E7-8552-24C80ACEF653}"/>
              </a:ext>
            </a:extLst>
          </p:cNvPr>
          <p:cNvSpPr txBox="1"/>
          <p:nvPr/>
        </p:nvSpPr>
        <p:spPr>
          <a:xfrm>
            <a:off x="-1" y="1131451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1E587-FFE1-47D0-90C6-42C44FD8B0BE}"/>
              </a:ext>
            </a:extLst>
          </p:cNvPr>
          <p:cNvSpPr/>
          <p:nvPr/>
        </p:nvSpPr>
        <p:spPr>
          <a:xfrm>
            <a:off x="6096000" y="3167390"/>
            <a:ext cx="547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Limitation : It uses floating point multiplications in the loops so it takes more time. </a:t>
            </a:r>
          </a:p>
        </p:txBody>
      </p:sp>
    </p:spTree>
    <p:extLst>
      <p:ext uri="{BB962C8B-B14F-4D97-AF65-F5344CB8AC3E}">
        <p14:creationId xmlns:p14="http://schemas.microsoft.com/office/powerpoint/2010/main" val="4039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518040" y="1370018"/>
            <a:ext cx="110490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1600" b="1" dirty="0"/>
              <a:t>Initial parameters:</a:t>
            </a:r>
            <a:endParaRPr lang="en-US" sz="1600" dirty="0">
              <a:solidFill>
                <a:schemeClr val="dk1"/>
              </a:solidFill>
            </a:endParaRPr>
          </a:p>
          <a:p>
            <a:r>
              <a:rPr lang="en-US" dirty="0"/>
              <a:t>   </a:t>
            </a:r>
            <a:r>
              <a:rPr lang="en-US" sz="1600" i="1" dirty="0"/>
              <a:t> float </a:t>
            </a:r>
            <a:r>
              <a:rPr lang="en-US" sz="1600" i="1" dirty="0" err="1"/>
              <a:t>rot_angle</a:t>
            </a:r>
            <a:r>
              <a:rPr lang="en-US" sz="1600" i="1" dirty="0"/>
              <a:t> = 45;                                           </a:t>
            </a:r>
          </a:p>
          <a:p>
            <a:r>
              <a:rPr lang="en-US" sz="1600" i="1" dirty="0"/>
              <a:t>    Point2f center(</a:t>
            </a:r>
            <a:r>
              <a:rPr lang="en-US" sz="1600" i="1" dirty="0" err="1"/>
              <a:t>img.cols</a:t>
            </a:r>
            <a:r>
              <a:rPr lang="en-US" sz="1600" i="1" dirty="0"/>
              <a:t> / 2.0, </a:t>
            </a:r>
            <a:r>
              <a:rPr lang="en-US" sz="1600" i="1" dirty="0" err="1"/>
              <a:t>img.rows</a:t>
            </a:r>
            <a:r>
              <a:rPr lang="en-US" sz="1600" i="1" dirty="0"/>
              <a:t> / 2.0); </a:t>
            </a:r>
          </a:p>
          <a:p>
            <a:r>
              <a:rPr lang="en-US" sz="1600" i="1" dirty="0"/>
              <a:t> </a:t>
            </a:r>
            <a:endParaRPr lang="en-US" sz="1600" i="1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‘</a:t>
            </a:r>
            <a:r>
              <a:rPr lang="en-US" sz="1600" dirty="0" err="1">
                <a:solidFill>
                  <a:schemeClr val="dk1"/>
                </a:solidFill>
              </a:rPr>
              <a:t>rot_angle</a:t>
            </a:r>
            <a:r>
              <a:rPr lang="en-US" sz="1600" dirty="0">
                <a:solidFill>
                  <a:schemeClr val="dk1"/>
                </a:solidFill>
              </a:rPr>
              <a:t>’ is the rotation angle in degrees.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‘Center’ is the point around which the image will be rotated (the center of the image).</a:t>
            </a:r>
          </a:p>
          <a:p>
            <a:pPr lvl="0"/>
            <a:endParaRPr lang="en-US" sz="1600" dirty="0">
              <a:solidFill>
                <a:schemeClr val="dk1"/>
              </a:solidFill>
            </a:endParaRPr>
          </a:p>
          <a:p>
            <a:pPr lvl="0"/>
            <a:r>
              <a:rPr lang="en-IN" sz="1600" b="1" dirty="0"/>
              <a:t>Calculate the Rotation Matrix:</a:t>
            </a:r>
            <a:endParaRPr lang="en-US" sz="1600" dirty="0">
              <a:solidFill>
                <a:schemeClr val="dk1"/>
              </a:solidFill>
            </a:endParaRPr>
          </a:p>
          <a:p>
            <a:pPr lvl="0"/>
            <a:r>
              <a:rPr lang="en-US" sz="1600" i="1" dirty="0">
                <a:solidFill>
                  <a:schemeClr val="dk1"/>
                </a:solidFill>
              </a:rPr>
              <a:t>Mat </a:t>
            </a:r>
            <a:r>
              <a:rPr lang="en-US" sz="1600" i="1" dirty="0" err="1">
                <a:solidFill>
                  <a:schemeClr val="dk1"/>
                </a:solidFill>
              </a:rPr>
              <a:t>rotation_mat</a:t>
            </a:r>
            <a:r>
              <a:rPr lang="en-US" sz="1600" i="1" dirty="0">
                <a:solidFill>
                  <a:schemeClr val="dk1"/>
                </a:solidFill>
              </a:rPr>
              <a:t> = getRotationMatrix2D(center, </a:t>
            </a:r>
            <a:r>
              <a:rPr lang="en-US" sz="1600" i="1" dirty="0" err="1">
                <a:solidFill>
                  <a:schemeClr val="dk1"/>
                </a:solidFill>
              </a:rPr>
              <a:t>rot_angle</a:t>
            </a:r>
            <a:r>
              <a:rPr lang="en-US" sz="1600" i="1" dirty="0">
                <a:solidFill>
                  <a:schemeClr val="dk1"/>
                </a:solidFill>
              </a:rPr>
              <a:t>, 1.0);</a:t>
            </a:r>
          </a:p>
          <a:p>
            <a:pPr lvl="0"/>
            <a:endParaRPr lang="en-US" sz="1600" i="1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getRotationMatrix2D creates a 2x3 rotation matrix for rotating the image around the specified center point.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The scale factor is 1.0, meaning the image size remains unchanged apart from rotation.</a:t>
            </a:r>
          </a:p>
          <a:p>
            <a:pPr lvl="0"/>
            <a:endParaRPr lang="en-US" sz="1600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(𝑡𝑥,𝑡𝑦) are the translation components.</a:t>
            </a:r>
            <a:endParaRPr lang="en-US" sz="1600" dirty="0">
              <a:solidFill>
                <a:schemeClr val="dk1"/>
              </a:solidFill>
            </a:endParaRPr>
          </a:p>
          <a:p>
            <a:pPr lvl="0"/>
            <a:endParaRPr lang="en-US" sz="1600" dirty="0">
              <a:solidFill>
                <a:schemeClr val="dk1"/>
              </a:solidFill>
            </a:endParaRPr>
          </a:p>
          <a:p>
            <a:pPr lvl="0"/>
            <a:r>
              <a:rPr lang="en-IN" sz="1600" b="1" dirty="0"/>
              <a:t>Calculate Bounding Box:</a:t>
            </a:r>
          </a:p>
          <a:p>
            <a:pPr lvl="0"/>
            <a:r>
              <a:rPr lang="en-US" sz="1600" i="1" dirty="0">
                <a:solidFill>
                  <a:schemeClr val="dk1"/>
                </a:solidFill>
              </a:rPr>
              <a:t>Rect2f </a:t>
            </a:r>
            <a:r>
              <a:rPr lang="en-US" sz="1600" i="1" dirty="0" err="1">
                <a:solidFill>
                  <a:schemeClr val="dk1"/>
                </a:solidFill>
              </a:rPr>
              <a:t>bbox</a:t>
            </a:r>
            <a:r>
              <a:rPr lang="en-US" sz="1600" i="1" dirty="0">
                <a:solidFill>
                  <a:schemeClr val="dk1"/>
                </a:solidFill>
              </a:rPr>
              <a:t> = </a:t>
            </a:r>
            <a:r>
              <a:rPr lang="en-US" sz="1600" i="1" dirty="0" err="1">
                <a:solidFill>
                  <a:schemeClr val="dk1"/>
                </a:solidFill>
              </a:rPr>
              <a:t>RotatedRect</a:t>
            </a:r>
            <a:r>
              <a:rPr lang="en-US" sz="1600" i="1" dirty="0">
                <a:solidFill>
                  <a:schemeClr val="dk1"/>
                </a:solidFill>
              </a:rPr>
              <a:t>(Point2f(), </a:t>
            </a:r>
            <a:r>
              <a:rPr lang="en-US" sz="1600" i="1" dirty="0" err="1">
                <a:solidFill>
                  <a:schemeClr val="dk1"/>
                </a:solidFill>
              </a:rPr>
              <a:t>img.size</a:t>
            </a:r>
            <a:r>
              <a:rPr lang="en-US" sz="1600" i="1" dirty="0">
                <a:solidFill>
                  <a:schemeClr val="dk1"/>
                </a:solidFill>
              </a:rPr>
              <a:t>(), </a:t>
            </a:r>
            <a:r>
              <a:rPr lang="en-US" sz="1600" i="1" dirty="0" err="1">
                <a:solidFill>
                  <a:schemeClr val="dk1"/>
                </a:solidFill>
              </a:rPr>
              <a:t>rot_angle</a:t>
            </a:r>
            <a:r>
              <a:rPr lang="en-US" sz="1600" i="1" dirty="0">
                <a:solidFill>
                  <a:schemeClr val="dk1"/>
                </a:solidFill>
              </a:rPr>
              <a:t>).boundingRect2f();</a:t>
            </a:r>
          </a:p>
          <a:p>
            <a:pPr lvl="0"/>
            <a:endParaRPr lang="en-US" sz="1600" i="1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‘</a:t>
            </a:r>
            <a:r>
              <a:rPr lang="en-US" sz="1600" dirty="0" err="1">
                <a:solidFill>
                  <a:schemeClr val="dk1"/>
                </a:solidFill>
              </a:rPr>
              <a:t>RotatedRect</a:t>
            </a:r>
            <a:r>
              <a:rPr lang="en-US" sz="1600" dirty="0">
                <a:solidFill>
                  <a:schemeClr val="dk1"/>
                </a:solidFill>
              </a:rPr>
              <a:t>’ calculates the rotated rectangle.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‘boundingRect2f’ computes the axis-aligned bounding box that contains the rotated rectangle.</a:t>
            </a:r>
          </a:p>
          <a:p>
            <a:pPr lvl="0"/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D7313-4B0E-4B15-B53E-C591AD396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3" t="18637"/>
          <a:stretch/>
        </p:blipFill>
        <p:spPr>
          <a:xfrm>
            <a:off x="6205590" y="4476963"/>
            <a:ext cx="4037744" cy="718906"/>
          </a:xfrm>
          <a:prstGeom prst="rect">
            <a:avLst/>
          </a:prstGeom>
        </p:spPr>
      </p:pic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381898" y="53942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Rotation algorithm in Halide: </a:t>
            </a: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4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80651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Implementation of Rotation algorithm in Halide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287587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DLR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45B4F-8507-41AF-9C7D-95E4547DFAB8}"/>
              </a:ext>
            </a:extLst>
          </p:cNvPr>
          <p:cNvSpPr/>
          <p:nvPr/>
        </p:nvSpPr>
        <p:spPr>
          <a:xfrm>
            <a:off x="242886" y="1841707"/>
            <a:ext cx="62722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Compute Rotation Parameters: Normalize the rotation angle to the range [0, 360) degrees. Convert the angle to radians.</a:t>
            </a:r>
          </a:p>
          <a:p>
            <a:r>
              <a:rPr lang="en-US" dirty="0"/>
              <a:t>Compute trigonometric values (</a:t>
            </a:r>
            <a:r>
              <a:rPr lang="en-US" dirty="0" err="1"/>
              <a:t>sin_alpha</a:t>
            </a:r>
            <a:r>
              <a:rPr lang="en-US" dirty="0"/>
              <a:t>, </a:t>
            </a:r>
            <a:r>
              <a:rPr lang="en-US" dirty="0" err="1"/>
              <a:t>cos_alpha</a:t>
            </a:r>
            <a:r>
              <a:rPr lang="en-US" dirty="0"/>
              <a:t>, </a:t>
            </a:r>
            <a:r>
              <a:rPr lang="en-US" dirty="0" err="1"/>
              <a:t>tan_alpha</a:t>
            </a:r>
            <a:r>
              <a:rPr lang="en-US" dirty="0"/>
              <a:t>, </a:t>
            </a:r>
            <a:r>
              <a:rPr lang="en-US" dirty="0" err="1"/>
              <a:t>tan_alpha</a:t>
            </a:r>
            <a:r>
              <a:rPr lang="en-US" dirty="0"/>
              <a:t>_).</a:t>
            </a:r>
          </a:p>
          <a:p>
            <a:endParaRPr lang="en-US" dirty="0"/>
          </a:p>
          <a:p>
            <a:r>
              <a:rPr lang="en-US" dirty="0"/>
              <a:t>Calculate Output Image Size: Determine the dimensions of the rotated image matrix (</a:t>
            </a:r>
            <a:r>
              <a:rPr lang="en-US" dirty="0" err="1"/>
              <a:t>mrt</a:t>
            </a:r>
            <a:r>
              <a:rPr lang="en-US" dirty="0"/>
              <a:t>, </a:t>
            </a:r>
            <a:r>
              <a:rPr lang="en-US" dirty="0" err="1"/>
              <a:t>nrt</a:t>
            </a:r>
            <a:r>
              <a:rPr lang="en-US" dirty="0"/>
              <a:t>).</a:t>
            </a:r>
          </a:p>
          <a:p>
            <a:r>
              <a:rPr lang="en-US" dirty="0"/>
              <a:t>Initialize the Rotated Image Matrix: Create an empty matrix (rot) with the computed dimensions and the same type as the input image.</a:t>
            </a:r>
          </a:p>
          <a:p>
            <a:endParaRPr lang="en-US" dirty="0"/>
          </a:p>
          <a:p>
            <a:r>
              <a:rPr lang="en-US" dirty="0"/>
              <a:t>Determine Rotation Zone and Set Parameters: Based on the angle, determine which zone (1-8) the angle falls into.</a:t>
            </a:r>
          </a:p>
          <a:p>
            <a:endParaRPr lang="en-US" dirty="0"/>
          </a:p>
          <a:p>
            <a:r>
              <a:rPr lang="en-US" dirty="0"/>
              <a:t>Set parameters such as offsets, function for x value (fs), deltas, and loop limits accordingly.</a:t>
            </a:r>
          </a:p>
          <a:p>
            <a:endParaRPr lang="en-US" dirty="0"/>
          </a:p>
          <a:p>
            <a:r>
              <a:rPr lang="en-US" dirty="0"/>
              <a:t>Perform Rotation Using the rotate Function: The rotate function is called with the appropriate parameters.</a:t>
            </a:r>
          </a:p>
          <a:p>
            <a:endParaRPr lang="en-US" dirty="0"/>
          </a:p>
          <a:p>
            <a:r>
              <a:rPr lang="en-US" dirty="0"/>
              <a:t>Use OpenMP for parallel processing to speed up the computations.</a:t>
            </a:r>
          </a:p>
          <a:p>
            <a:r>
              <a:rPr lang="en-US" dirty="0"/>
              <a:t>Iterate through each pixel in the source image, computing the corresponding destination coordinates in the rotated image.</a:t>
            </a:r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41A86764-297F-47E7-8552-24C80ACEF653}"/>
              </a:ext>
            </a:extLst>
          </p:cNvPr>
          <p:cNvSpPr txBox="1"/>
          <p:nvPr/>
        </p:nvSpPr>
        <p:spPr>
          <a:xfrm>
            <a:off x="-1" y="1131451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8AD9A-7AF7-4B6D-8E90-83E3671C8CC4}"/>
              </a:ext>
            </a:extLst>
          </p:cNvPr>
          <p:cNvSpPr/>
          <p:nvPr/>
        </p:nvSpPr>
        <p:spPr>
          <a:xfrm>
            <a:off x="6515099" y="3167390"/>
            <a:ext cx="54710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Advantage : It uses floating point multiplications once while calculating the trigonometric values and in the loops it performs simple arithmetic additions.</a:t>
            </a:r>
          </a:p>
        </p:txBody>
      </p:sp>
    </p:spTree>
    <p:extLst>
      <p:ext uri="{BB962C8B-B14F-4D97-AF65-F5344CB8AC3E}">
        <p14:creationId xmlns:p14="http://schemas.microsoft.com/office/powerpoint/2010/main" val="414704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>
            <a:spLocks noGrp="1"/>
          </p:cNvSpPr>
          <p:nvPr>
            <p:ph type="body" idx="1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571500" y="1329714"/>
            <a:ext cx="11049000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600" b="1" dirty="0"/>
              <a:t>Adjust the Transformation Matrix:</a:t>
            </a:r>
          </a:p>
          <a:p>
            <a:pPr lvl="0"/>
            <a:endParaRPr lang="en-IN" sz="1600" dirty="0"/>
          </a:p>
          <a:p>
            <a:pPr lvl="0"/>
            <a:r>
              <a:rPr lang="en-IN" sz="1600" i="1" dirty="0"/>
              <a:t>rotation_mat.at&lt;double&gt;(0, 2) += </a:t>
            </a:r>
            <a:r>
              <a:rPr lang="en-IN" sz="1600" i="1" dirty="0" err="1"/>
              <a:t>bbox.width</a:t>
            </a:r>
            <a:r>
              <a:rPr lang="en-IN" sz="1600" i="1" dirty="0"/>
              <a:t> / 2.0 - </a:t>
            </a:r>
            <a:r>
              <a:rPr lang="en-IN" sz="1600" i="1" dirty="0" err="1"/>
              <a:t>img.cols</a:t>
            </a:r>
            <a:r>
              <a:rPr lang="en-IN" sz="1600" i="1" dirty="0"/>
              <a:t> / 2.0;</a:t>
            </a:r>
          </a:p>
          <a:p>
            <a:pPr lvl="0"/>
            <a:r>
              <a:rPr lang="en-IN" sz="1600" i="1" dirty="0"/>
              <a:t>rotation_mat.at&lt;double&gt;(1, 2) += </a:t>
            </a:r>
            <a:r>
              <a:rPr lang="en-IN" sz="1600" i="1" dirty="0" err="1"/>
              <a:t>bbox.height</a:t>
            </a:r>
            <a:r>
              <a:rPr lang="en-IN" sz="1600" i="1" dirty="0"/>
              <a:t> / 2.0 - </a:t>
            </a:r>
            <a:r>
              <a:rPr lang="en-IN" sz="1600" i="1" dirty="0" err="1"/>
              <a:t>img.rows</a:t>
            </a:r>
            <a:r>
              <a:rPr lang="en-IN" sz="1600" i="1" dirty="0"/>
              <a:t> / 2.0;</a:t>
            </a:r>
          </a:p>
          <a:p>
            <a:pPr lvl="0"/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Adjusts the translation components (</a:t>
            </a:r>
            <a:r>
              <a:rPr lang="en-US" sz="1600" dirty="0" err="1"/>
              <a:t>tx</a:t>
            </a:r>
            <a:r>
              <a:rPr lang="en-US" sz="1600" dirty="0"/>
              <a:t> and ty) of the rotation matrix to center the rotated image within the bounding box.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Without this adjustment, the image would not be correctly centered in the new bounding box.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This ensures the rotated image is correctly centered within its new bounding box.</a:t>
            </a:r>
          </a:p>
          <a:p>
            <a:pPr lvl="0"/>
            <a:r>
              <a:rPr lang="en-IN" sz="1600" b="1" dirty="0"/>
              <a:t>Perform the Affine Transformation:</a:t>
            </a:r>
          </a:p>
          <a:p>
            <a:pPr lvl="0"/>
            <a:endParaRPr lang="en-IN" sz="1600" b="1" dirty="0"/>
          </a:p>
          <a:p>
            <a:pPr lvl="0"/>
            <a:r>
              <a:rPr lang="en-US" sz="1600" i="1" dirty="0" err="1"/>
              <a:t>warpAffine</a:t>
            </a:r>
            <a:r>
              <a:rPr lang="en-US" sz="1600" i="1" dirty="0"/>
              <a:t>(</a:t>
            </a:r>
            <a:r>
              <a:rPr lang="en-US" sz="1600" i="1" dirty="0" err="1"/>
              <a:t>img</a:t>
            </a:r>
            <a:r>
              <a:rPr lang="en-US" sz="1600" i="1" dirty="0"/>
              <a:t>, rotated, </a:t>
            </a:r>
            <a:r>
              <a:rPr lang="en-US" sz="1600" i="1" dirty="0" err="1"/>
              <a:t>rotation_mat</a:t>
            </a:r>
            <a:r>
              <a:rPr lang="en-US" sz="1600" i="1" dirty="0"/>
              <a:t>, </a:t>
            </a:r>
            <a:r>
              <a:rPr lang="en-US" sz="1600" i="1" dirty="0" err="1"/>
              <a:t>bbox.size</a:t>
            </a:r>
            <a:r>
              <a:rPr lang="en-US" sz="1600" i="1" dirty="0"/>
              <a:t>());</a:t>
            </a:r>
          </a:p>
          <a:p>
            <a:pPr lvl="0"/>
            <a:endParaRPr lang="en-US" sz="16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/>
              <a:t>warpAffine</a:t>
            </a:r>
            <a:r>
              <a:rPr lang="en-US" sz="1600" dirty="0"/>
              <a:t>’ applies the affine transformation to the image using the rotation matrix and outputs the rotated image.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The output image size is set to the bounding box size calculated earlier.</a:t>
            </a:r>
            <a:endParaRPr lang="en-IN" sz="1600" dirty="0"/>
          </a:p>
          <a:p>
            <a:pPr lvl="0"/>
            <a:endParaRPr lang="en-US" sz="1600" dirty="0">
              <a:solidFill>
                <a:schemeClr val="dk1"/>
              </a:solidFill>
            </a:endParaRPr>
          </a:p>
          <a:p>
            <a:pPr lvl="0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80651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Implementation of Rotation algorithm in Halide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23A42-AD76-41E4-B52E-47512447A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04" b="7772"/>
          <a:stretch/>
        </p:blipFill>
        <p:spPr>
          <a:xfrm>
            <a:off x="3810027" y="3429000"/>
            <a:ext cx="4121624" cy="1009436"/>
          </a:xfrm>
          <a:prstGeom prst="rect">
            <a:avLst/>
          </a:prstGeom>
        </p:spPr>
      </p:pic>
      <p:sp>
        <p:nvSpPr>
          <p:cNvPr id="11" name="Google Shape;212;p6">
            <a:extLst>
              <a:ext uri="{FF2B5EF4-FFF2-40B4-BE49-F238E27FC236}">
                <a16:creationId xmlns:a16="http://schemas.microsoft.com/office/drawing/2014/main" id="{D7BBE322-4235-4E04-BB8B-E67155DBF09E}"/>
              </a:ext>
            </a:extLst>
          </p:cNvPr>
          <p:cNvSpPr txBox="1"/>
          <p:nvPr/>
        </p:nvSpPr>
        <p:spPr>
          <a:xfrm>
            <a:off x="381898" y="53942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Rotation algorithm in Halide: </a:t>
            </a:r>
          </a:p>
        </p:txBody>
      </p:sp>
    </p:spTree>
    <p:extLst>
      <p:ext uri="{BB962C8B-B14F-4D97-AF65-F5344CB8AC3E}">
        <p14:creationId xmlns:p14="http://schemas.microsoft.com/office/powerpoint/2010/main" val="176588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51635" y="1592831"/>
            <a:ext cx="5644365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1600" b="1" dirty="0"/>
              <a:t>User defined Functions </a:t>
            </a:r>
            <a:r>
              <a:rPr lang="en-IN" sz="1600" dirty="0"/>
              <a:t>(</a:t>
            </a:r>
            <a:r>
              <a:rPr lang="en-IN" sz="1600" dirty="0" err="1"/>
              <a:t>affine_transform</a:t>
            </a:r>
            <a:r>
              <a:rPr lang="en-IN" sz="1600" dirty="0"/>
              <a:t>): </a:t>
            </a:r>
          </a:p>
          <a:p>
            <a:endParaRPr lang="en-IN" sz="1600" dirty="0">
              <a:solidFill>
                <a:schemeClr val="dk1"/>
              </a:solidFill>
            </a:endParaRPr>
          </a:p>
          <a:p>
            <a:r>
              <a:rPr lang="en-IN" sz="1600" dirty="0">
                <a:solidFill>
                  <a:schemeClr val="dk1"/>
                </a:solidFill>
              </a:rPr>
              <a:t>Parameters:-  </a:t>
            </a:r>
          </a:p>
          <a:p>
            <a:r>
              <a:rPr lang="en-IN" sz="1600" dirty="0">
                <a:solidFill>
                  <a:schemeClr val="dk1"/>
                </a:solidFill>
              </a:rPr>
              <a:t>(org_</a:t>
            </a:r>
            <a:r>
              <a:rPr lang="en-US" sz="1600" dirty="0" err="1">
                <a:solidFill>
                  <a:schemeClr val="dk1"/>
                </a:solidFill>
              </a:rPr>
              <a:t>img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rotated_img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rotation_mat</a:t>
            </a:r>
            <a:r>
              <a:rPr lang="en-IN" sz="1600" dirty="0">
                <a:solidFill>
                  <a:schemeClr val="dk1"/>
                </a:solidFill>
              </a:rPr>
              <a:t>)</a:t>
            </a:r>
          </a:p>
          <a:p>
            <a:endParaRPr lang="en-IN" sz="1600" dirty="0">
              <a:solidFill>
                <a:schemeClr val="dk1"/>
              </a:solidFill>
            </a:endParaRPr>
          </a:p>
          <a:p>
            <a:r>
              <a:rPr lang="en-US" sz="1600" dirty="0">
                <a:solidFill>
                  <a:schemeClr val="dk1"/>
                </a:solidFill>
              </a:rPr>
              <a:t>Sample Output:</a:t>
            </a: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r>
              <a:rPr lang="en-US" sz="1600" dirty="0">
                <a:solidFill>
                  <a:schemeClr val="dk1"/>
                </a:solidFill>
              </a:rPr>
              <a:t>Original dimensions: 256×256 pixels</a:t>
            </a:r>
          </a:p>
          <a:p>
            <a:r>
              <a:rPr lang="en-US" sz="1600" dirty="0">
                <a:solidFill>
                  <a:schemeClr val="dk1"/>
                </a:solidFill>
              </a:rPr>
              <a:t>Image dimensions: 256×256 pixels</a:t>
            </a: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96062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Comparison: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12;p6">
            <a:extLst>
              <a:ext uri="{FF2B5EF4-FFF2-40B4-BE49-F238E27FC236}">
                <a16:creationId xmlns:a16="http://schemas.microsoft.com/office/drawing/2014/main" id="{D7BBE322-4235-4E04-BB8B-E67155DBF09E}"/>
              </a:ext>
            </a:extLst>
          </p:cNvPr>
          <p:cNvSpPr txBox="1"/>
          <p:nvPr/>
        </p:nvSpPr>
        <p:spPr>
          <a:xfrm>
            <a:off x="381899" y="-52253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Comparison between user defined function and inbuild function</a:t>
            </a:r>
          </a:p>
        </p:txBody>
      </p:sp>
      <p:sp>
        <p:nvSpPr>
          <p:cNvPr id="9" name="Google Shape;216;p6">
            <a:extLst>
              <a:ext uri="{FF2B5EF4-FFF2-40B4-BE49-F238E27FC236}">
                <a16:creationId xmlns:a16="http://schemas.microsoft.com/office/drawing/2014/main" id="{74AF8926-380E-4645-BA8D-0FAA87D0AFAC}"/>
              </a:ext>
            </a:extLst>
          </p:cNvPr>
          <p:cNvSpPr txBox="1"/>
          <p:nvPr/>
        </p:nvSpPr>
        <p:spPr>
          <a:xfrm>
            <a:off x="6096000" y="1592832"/>
            <a:ext cx="5644365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1600" b="1" dirty="0"/>
              <a:t>In-built Functions </a:t>
            </a:r>
            <a:r>
              <a:rPr lang="en-IN" sz="1600" dirty="0"/>
              <a:t>(warpAffine): </a:t>
            </a:r>
          </a:p>
          <a:p>
            <a:endParaRPr lang="en-IN" sz="1600" dirty="0">
              <a:solidFill>
                <a:schemeClr val="dk1"/>
              </a:solidFill>
            </a:endParaRPr>
          </a:p>
          <a:p>
            <a:r>
              <a:rPr lang="en-IN" sz="1600" dirty="0">
                <a:solidFill>
                  <a:schemeClr val="dk1"/>
                </a:solidFill>
              </a:rPr>
              <a:t>Parameters:- </a:t>
            </a:r>
          </a:p>
          <a:p>
            <a:r>
              <a:rPr lang="en-IN" sz="1600" dirty="0">
                <a:solidFill>
                  <a:schemeClr val="dk1"/>
                </a:solidFill>
              </a:rPr>
              <a:t>(org_</a:t>
            </a:r>
            <a:r>
              <a:rPr lang="en-US" sz="1600" dirty="0" err="1">
                <a:solidFill>
                  <a:schemeClr val="dk1"/>
                </a:solidFill>
              </a:rPr>
              <a:t>img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rotated_img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rotation_mat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bbox.size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r>
              <a:rPr lang="en-IN" sz="1600" dirty="0">
                <a:solidFill>
                  <a:schemeClr val="dk1"/>
                </a:solidFill>
              </a:rPr>
              <a:t>)</a:t>
            </a:r>
          </a:p>
          <a:p>
            <a:endParaRPr lang="en-IN" sz="1600" dirty="0">
              <a:solidFill>
                <a:schemeClr val="dk1"/>
              </a:solidFill>
            </a:endParaRPr>
          </a:p>
          <a:p>
            <a:r>
              <a:rPr lang="en-US" sz="1600" dirty="0">
                <a:solidFill>
                  <a:schemeClr val="dk1"/>
                </a:solidFill>
              </a:rPr>
              <a:t>Sample Output: </a:t>
            </a:r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IN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  <a:p>
            <a:r>
              <a:rPr lang="en-US" sz="1600" dirty="0">
                <a:solidFill>
                  <a:schemeClr val="dk1"/>
                </a:solidFill>
              </a:rPr>
              <a:t>Original dimensions: 256×256 pixels</a:t>
            </a:r>
            <a:endParaRPr lang="en-IN" sz="1600" dirty="0">
              <a:solidFill>
                <a:schemeClr val="dk1"/>
              </a:solidFill>
            </a:endParaRPr>
          </a:p>
          <a:p>
            <a:r>
              <a:rPr lang="en-IN" sz="1600" dirty="0">
                <a:solidFill>
                  <a:schemeClr val="dk1"/>
                </a:solidFill>
              </a:rPr>
              <a:t>Image dimensions: 362×362 pixels</a:t>
            </a: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79BC7-D3FB-4FF7-B397-E4A17D95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828" y="2928161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9CCBB-D7D7-40A6-ACD4-366DB8186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93" y="292816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51635" y="1592831"/>
            <a:ext cx="11137614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1600" b="1" dirty="0"/>
              <a:t>Drawbacks of User defined Functions </a:t>
            </a:r>
            <a:r>
              <a:rPr lang="en-IN" sz="1600" dirty="0"/>
              <a:t>(</a:t>
            </a:r>
            <a:r>
              <a:rPr lang="en-IN" sz="1600" dirty="0" err="1"/>
              <a:t>affine_transform</a:t>
            </a:r>
            <a:r>
              <a:rPr lang="en-IN" sz="1600" dirty="0"/>
              <a:t>):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corners of the rotated image were trimmed because the bounding box of the rotated image was set to the same size as the original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Grayscale images cannot undergo rotation.</a:t>
            </a:r>
          </a:p>
          <a:p>
            <a:endParaRPr lang="en-US" sz="1600" dirty="0"/>
          </a:p>
          <a:p>
            <a:r>
              <a:rPr lang="en-US" sz="1600" dirty="0"/>
              <a:t>Time Comparison Table of Different Images Between User-Defined Affine Transform Function and Built-In Affine Transform Function.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Image source: https://web.archive.org/web/20110526212755/http://sipi.usc.edu/database/database.php?volume=misc</a:t>
            </a:r>
          </a:p>
          <a:p>
            <a:r>
              <a:rPr lang="en-IN" sz="1600" dirty="0"/>
              <a:t>So the user defined function is not better than the existing warpAffine function.</a:t>
            </a: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96062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Comparison: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12;p6">
            <a:extLst>
              <a:ext uri="{FF2B5EF4-FFF2-40B4-BE49-F238E27FC236}">
                <a16:creationId xmlns:a16="http://schemas.microsoft.com/office/drawing/2014/main" id="{D7BBE322-4235-4E04-BB8B-E67155DBF09E}"/>
              </a:ext>
            </a:extLst>
          </p:cNvPr>
          <p:cNvSpPr txBox="1"/>
          <p:nvPr/>
        </p:nvSpPr>
        <p:spPr>
          <a:xfrm>
            <a:off x="381899" y="-52253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Comparison between user defined function and inbuild function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B4DE34-E0FA-48B1-AF8D-1E6DE74B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72283"/>
              </p:ext>
            </p:extLst>
          </p:nvPr>
        </p:nvGraphicFramePr>
        <p:xfrm>
          <a:off x="2486346" y="3429001"/>
          <a:ext cx="6154220" cy="266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11">
                  <a:extLst>
                    <a:ext uri="{9D8B030D-6E8A-4147-A177-3AD203B41FA5}">
                      <a16:colId xmlns:a16="http://schemas.microsoft.com/office/drawing/2014/main" val="455527280"/>
                    </a:ext>
                  </a:extLst>
                </a:gridCol>
                <a:gridCol w="1129805">
                  <a:extLst>
                    <a:ext uri="{9D8B030D-6E8A-4147-A177-3AD203B41FA5}">
                      <a16:colId xmlns:a16="http://schemas.microsoft.com/office/drawing/2014/main" val="1228380026"/>
                    </a:ext>
                  </a:extLst>
                </a:gridCol>
                <a:gridCol w="725647">
                  <a:extLst>
                    <a:ext uri="{9D8B030D-6E8A-4147-A177-3AD203B41FA5}">
                      <a16:colId xmlns:a16="http://schemas.microsoft.com/office/drawing/2014/main" val="3819574467"/>
                    </a:ext>
                  </a:extLst>
                </a:gridCol>
                <a:gridCol w="578681">
                  <a:extLst>
                    <a:ext uri="{9D8B030D-6E8A-4147-A177-3AD203B41FA5}">
                      <a16:colId xmlns:a16="http://schemas.microsoft.com/office/drawing/2014/main" val="1840378191"/>
                    </a:ext>
                  </a:extLst>
                </a:gridCol>
                <a:gridCol w="293933">
                  <a:extLst>
                    <a:ext uri="{9D8B030D-6E8A-4147-A177-3AD203B41FA5}">
                      <a16:colId xmlns:a16="http://schemas.microsoft.com/office/drawing/2014/main" val="3011855770"/>
                    </a:ext>
                  </a:extLst>
                </a:gridCol>
                <a:gridCol w="881798">
                  <a:extLst>
                    <a:ext uri="{9D8B030D-6E8A-4147-A177-3AD203B41FA5}">
                      <a16:colId xmlns:a16="http://schemas.microsoft.com/office/drawing/2014/main" val="4199238965"/>
                    </a:ext>
                  </a:extLst>
                </a:gridCol>
                <a:gridCol w="578681">
                  <a:extLst>
                    <a:ext uri="{9D8B030D-6E8A-4147-A177-3AD203B41FA5}">
                      <a16:colId xmlns:a16="http://schemas.microsoft.com/office/drawing/2014/main" val="1369739628"/>
                    </a:ext>
                  </a:extLst>
                </a:gridCol>
                <a:gridCol w="1028764">
                  <a:extLst>
                    <a:ext uri="{9D8B030D-6E8A-4147-A177-3AD203B41FA5}">
                      <a16:colId xmlns:a16="http://schemas.microsoft.com/office/drawing/2014/main" val="877153864"/>
                    </a:ext>
                  </a:extLst>
                </a:gridCol>
              </a:tblGrid>
              <a:tr h="21511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Image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Time (sec)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39101"/>
                  </a:ext>
                </a:extLst>
              </a:tr>
              <a:tr h="4302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Filename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Size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 User Defined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Inbuild (Warp-affine)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Difference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571882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Girl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256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2.797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2.243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4741972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House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257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2.808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0.627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291203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258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2.763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6194209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Jelly_beans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259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3.323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0.564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2.759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1345322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Mandrill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512 X 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Color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2.406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104074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Girl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513 X 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3.049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9390149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Airplane-F16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514 X 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3.051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0.607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0102179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Sailboat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515 X 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2.745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276461"/>
                  </a:ext>
                </a:extLst>
              </a:tr>
              <a:tr h="21511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Avg: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2.95075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0.5875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2.36325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86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6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29426" y="1592832"/>
            <a:ext cx="1113761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• </a:t>
            </a:r>
            <a:r>
              <a:rPr lang="en-US" sz="1600" b="1" dirty="0"/>
              <a:t>Tile: </a:t>
            </a:r>
            <a:r>
              <a:rPr lang="en-US" sz="1600" dirty="0"/>
              <a:t>Tiling, in the context of image processing, refers to dividing a large image into smaller, manageable sections called tiles or blocks. Each tile represents a portion of the original image, typically of equal size.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vectorize</a:t>
            </a:r>
            <a:r>
              <a:rPr lang="en-US" sz="1600" dirty="0"/>
              <a:t>: vectorized scheduling enhances computational throughput by processing multiple data elements in parallel, thereby accelerating the overall execution time.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parallel</a:t>
            </a:r>
            <a:r>
              <a:rPr lang="en-US" sz="1600" dirty="0"/>
              <a:t>: parallelizes computation along the dimension given by the variable.</a:t>
            </a:r>
            <a:endParaRPr lang="en-IN" sz="1600" dirty="0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96062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0D902-90E6-42E6-AB0E-90FC2855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34" y="3264710"/>
            <a:ext cx="9097645" cy="2991267"/>
          </a:xfrm>
          <a:prstGeom prst="rect">
            <a:avLst/>
          </a:prstGeom>
        </p:spPr>
      </p:pic>
      <p:sp>
        <p:nvSpPr>
          <p:cNvPr id="14" name="Google Shape;212;p6">
            <a:extLst>
              <a:ext uri="{FF2B5EF4-FFF2-40B4-BE49-F238E27FC236}">
                <a16:creationId xmlns:a16="http://schemas.microsoft.com/office/drawing/2014/main" id="{EA952BCB-4A8E-4B4D-8AAE-D862BC612597}"/>
              </a:ext>
            </a:extLst>
          </p:cNvPr>
          <p:cNvSpPr txBox="1"/>
          <p:nvPr/>
        </p:nvSpPr>
        <p:spPr>
          <a:xfrm>
            <a:off x="381899" y="-52253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Comparison between Parallel ,vectorized and parallel tiled </a:t>
            </a:r>
          </a:p>
        </p:txBody>
      </p:sp>
    </p:spTree>
    <p:extLst>
      <p:ext uri="{BB962C8B-B14F-4D97-AF65-F5344CB8AC3E}">
        <p14:creationId xmlns:p14="http://schemas.microsoft.com/office/powerpoint/2010/main" val="4647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29426" y="1592832"/>
            <a:ext cx="11137614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Implemented the affine transformation using three methods: tiling, parallel processing, and vectorization. To evaluate their performance, I compared the following approaches: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Combining all three methods: tiling, parallel processing, and vectorization.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only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only vectorization.</a:t>
            </a:r>
          </a:p>
          <a:p>
            <a:r>
              <a:rPr lang="en-US" sz="1600" dirty="0"/>
              <a:t>The results of these comparisons demonstrate the efficiency and effectiveness of each approach.</a:t>
            </a:r>
            <a:endParaRPr lang="en-IN" sz="1600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dirty="0"/>
          </a:p>
          <a:p>
            <a:r>
              <a:rPr lang="en-IN" sz="1600" b="1" dirty="0"/>
              <a:t>Reference: </a:t>
            </a:r>
            <a:r>
              <a:rPr lang="en-IN" sz="1600" dirty="0"/>
              <a:t>https://digitalassets.lib.berkeley.edu/techreports/ucb/incoming/EECS-2023-228.pdf</a:t>
            </a:r>
          </a:p>
          <a:p>
            <a:endParaRPr lang="en-IN" sz="1600" dirty="0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0" y="1024925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381899" y="-52253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Comparison between Parallel ,vectorized and parallel tiled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7A2510-04CB-441E-8BEE-C861118F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79227"/>
              </p:ext>
            </p:extLst>
          </p:nvPr>
        </p:nvGraphicFramePr>
        <p:xfrm>
          <a:off x="2022135" y="3523800"/>
          <a:ext cx="7952195" cy="237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957">
                  <a:extLst>
                    <a:ext uri="{9D8B030D-6E8A-4147-A177-3AD203B41FA5}">
                      <a16:colId xmlns:a16="http://schemas.microsoft.com/office/drawing/2014/main" val="3671857104"/>
                    </a:ext>
                  </a:extLst>
                </a:gridCol>
                <a:gridCol w="853735">
                  <a:extLst>
                    <a:ext uri="{9D8B030D-6E8A-4147-A177-3AD203B41FA5}">
                      <a16:colId xmlns:a16="http://schemas.microsoft.com/office/drawing/2014/main" val="613227056"/>
                    </a:ext>
                  </a:extLst>
                </a:gridCol>
                <a:gridCol w="757809">
                  <a:extLst>
                    <a:ext uri="{9D8B030D-6E8A-4147-A177-3AD203B41FA5}">
                      <a16:colId xmlns:a16="http://schemas.microsoft.com/office/drawing/2014/main" val="1155031645"/>
                    </a:ext>
                  </a:extLst>
                </a:gridCol>
                <a:gridCol w="604329">
                  <a:extLst>
                    <a:ext uri="{9D8B030D-6E8A-4147-A177-3AD203B41FA5}">
                      <a16:colId xmlns:a16="http://schemas.microsoft.com/office/drawing/2014/main" val="272304446"/>
                    </a:ext>
                  </a:extLst>
                </a:gridCol>
                <a:gridCol w="306960">
                  <a:extLst>
                    <a:ext uri="{9D8B030D-6E8A-4147-A177-3AD203B41FA5}">
                      <a16:colId xmlns:a16="http://schemas.microsoft.com/office/drawing/2014/main" val="2689857356"/>
                    </a:ext>
                  </a:extLst>
                </a:gridCol>
                <a:gridCol w="920881">
                  <a:extLst>
                    <a:ext uri="{9D8B030D-6E8A-4147-A177-3AD203B41FA5}">
                      <a16:colId xmlns:a16="http://schemas.microsoft.com/office/drawing/2014/main" val="3369312679"/>
                    </a:ext>
                  </a:extLst>
                </a:gridCol>
                <a:gridCol w="920881">
                  <a:extLst>
                    <a:ext uri="{9D8B030D-6E8A-4147-A177-3AD203B41FA5}">
                      <a16:colId xmlns:a16="http://schemas.microsoft.com/office/drawing/2014/main" val="737082912"/>
                    </a:ext>
                  </a:extLst>
                </a:gridCol>
                <a:gridCol w="920881">
                  <a:extLst>
                    <a:ext uri="{9D8B030D-6E8A-4147-A177-3AD203B41FA5}">
                      <a16:colId xmlns:a16="http://schemas.microsoft.com/office/drawing/2014/main" val="4174085130"/>
                    </a:ext>
                  </a:extLst>
                </a:gridCol>
                <a:gridCol w="920881">
                  <a:extLst>
                    <a:ext uri="{9D8B030D-6E8A-4147-A177-3AD203B41FA5}">
                      <a16:colId xmlns:a16="http://schemas.microsoft.com/office/drawing/2014/main" val="738451702"/>
                    </a:ext>
                  </a:extLst>
                </a:gridCol>
                <a:gridCol w="920881">
                  <a:extLst>
                    <a:ext uri="{9D8B030D-6E8A-4147-A177-3AD203B41FA5}">
                      <a16:colId xmlns:a16="http://schemas.microsoft.com/office/drawing/2014/main" val="3753532826"/>
                    </a:ext>
                  </a:extLst>
                </a:gridCol>
              </a:tblGrid>
              <a:tr h="15460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Image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Time (sec)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52827"/>
                  </a:ext>
                </a:extLst>
              </a:tr>
              <a:tr h="5077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Filename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Size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 User Defined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Inbuild (Warp-Affine)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tile &amp; parallel &amp; vectorize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parallel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vectorize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937420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Girl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256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2.797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0.554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3.265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2.298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385063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House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257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2.808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0.627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5011886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258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2.763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9626274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Jelly_beans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259 X 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3.323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0.564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3.348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2.856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8190585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test_img_05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Mandrill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512 X 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3.058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2.704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6779215"/>
                  </a:ext>
                </a:extLst>
              </a:tr>
              <a:tr h="15460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Avg: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2.9522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0.6004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2.8948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3.1714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2.5134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944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8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29426" y="1850007"/>
            <a:ext cx="11137614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en-IN" sz="1600" b="1" dirty="0"/>
              <a:t>Hermite Polynomial Function:</a:t>
            </a:r>
          </a:p>
          <a:p>
            <a:r>
              <a:rPr lang="pt-BR" sz="1600" dirty="0"/>
              <a:t>// Base cases</a:t>
            </a:r>
          </a:p>
          <a:p>
            <a:r>
              <a:rPr lang="pt-BR" sz="1600" dirty="0"/>
              <a:t>    if (n == 0) return Expr(1.0f);</a:t>
            </a:r>
          </a:p>
          <a:p>
            <a:r>
              <a:rPr lang="pt-BR" sz="1600" dirty="0"/>
              <a:t>    if (n == 1) return 2.0f * x;</a:t>
            </a:r>
          </a:p>
          <a:p>
            <a:r>
              <a:rPr lang="pt-BR" sz="1600" dirty="0"/>
              <a:t>    // Iterative calculation</a:t>
            </a:r>
          </a:p>
          <a:p>
            <a:r>
              <a:rPr lang="pt-BR" sz="1600" dirty="0"/>
              <a:t>    Expr h0 = Expr(1.0f);</a:t>
            </a:r>
          </a:p>
          <a:p>
            <a:r>
              <a:rPr lang="pt-BR" sz="1600" dirty="0"/>
              <a:t>    Expr h1 = 2.0f * x;</a:t>
            </a:r>
          </a:p>
          <a:p>
            <a:r>
              <a:rPr lang="pt-BR" sz="1600" dirty="0"/>
              <a:t>    Expr h;</a:t>
            </a:r>
          </a:p>
          <a:p>
            <a:r>
              <a:rPr lang="pt-BR" sz="1600" dirty="0"/>
              <a:t>    for (int i = 2; i &lt;= n; ++i) {</a:t>
            </a:r>
          </a:p>
          <a:p>
            <a:r>
              <a:rPr lang="pt-BR" sz="1600" dirty="0"/>
              <a:t>        h = 2.0f * x * h1 - 2.0f * (i - 1) * h0;</a:t>
            </a:r>
          </a:p>
          <a:p>
            <a:r>
              <a:rPr lang="pt-BR" sz="1600" dirty="0"/>
              <a:t>        h0 = h1;</a:t>
            </a:r>
          </a:p>
          <a:p>
            <a:r>
              <a:rPr lang="pt-BR" sz="1600" dirty="0"/>
              <a:t>        h1 = h;</a:t>
            </a:r>
          </a:p>
          <a:p>
            <a:r>
              <a:rPr lang="pt-BR" sz="1600" dirty="0"/>
              <a:t>    }</a:t>
            </a:r>
          </a:p>
          <a:p>
            <a:r>
              <a:rPr lang="pt-BR" sz="1600" dirty="0"/>
              <a:t>    return h1;</a:t>
            </a:r>
          </a:p>
          <a:p>
            <a:r>
              <a:rPr lang="en-IN" sz="1600" dirty="0"/>
              <a:t>			</a:t>
            </a:r>
            <a:r>
              <a:rPr lang="en-IN" sz="1600" b="1" dirty="0"/>
              <a:t>	</a:t>
            </a:r>
          </a:p>
          <a:p>
            <a:endParaRPr lang="en-IN" sz="1600" dirty="0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23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1st 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4B54C-49E4-4F70-A427-94BF7FC0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72" y="3270940"/>
            <a:ext cx="5430008" cy="876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A7631-02DF-4CBE-AC1F-8286BE7F83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339"/>
          <a:stretch/>
        </p:blipFill>
        <p:spPr>
          <a:xfrm>
            <a:off x="5998233" y="2403082"/>
            <a:ext cx="2231367" cy="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429425" y="1907157"/>
            <a:ext cx="1113761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/>
              <a:t>2. Hermite Expansion of an Image</a:t>
            </a:r>
            <a:r>
              <a:rPr lang="en-IN" sz="1600" b="1" dirty="0"/>
              <a:t>: </a:t>
            </a:r>
          </a:p>
          <a:p>
            <a:endParaRPr lang="en-IN" sz="1600" b="1" dirty="0"/>
          </a:p>
          <a:p>
            <a:r>
              <a:rPr lang="en-US" sz="1600" b="1" dirty="0" err="1"/>
              <a:t>RDom</a:t>
            </a:r>
            <a:r>
              <a:rPr lang="en-US" sz="1600" b="1" dirty="0"/>
              <a:t> r(0, width, 0, height): </a:t>
            </a:r>
            <a:r>
              <a:rPr lang="en-US" dirty="0"/>
              <a:t>Define a reduction domain r that spans the entire image. This will be used to iterate over all pixel values in the image.</a:t>
            </a:r>
          </a:p>
          <a:p>
            <a:endParaRPr lang="en-IN" sz="1600" b="1" dirty="0"/>
          </a:p>
          <a:p>
            <a:r>
              <a:rPr lang="en-IN" sz="1600" b="1" dirty="0"/>
              <a:t>Sum the Hermite Polynomial Terms:</a:t>
            </a:r>
          </a:p>
          <a:p>
            <a:endParaRPr lang="en-IN" sz="1600" dirty="0"/>
          </a:p>
          <a:p>
            <a:r>
              <a:rPr lang="en-IN" sz="1600" dirty="0"/>
              <a:t>ex</a:t>
            </a:r>
            <a:r>
              <a:rPr lang="en-IN" dirty="0"/>
              <a:t>pansion(n, m) = sum(input(</a:t>
            </a:r>
            <a:r>
              <a:rPr lang="en-IN" dirty="0" err="1"/>
              <a:t>r.x</a:t>
            </a:r>
            <a:r>
              <a:rPr lang="en-IN" dirty="0"/>
              <a:t>, </a:t>
            </a:r>
            <a:r>
              <a:rPr lang="en-IN" dirty="0" err="1"/>
              <a:t>r.y</a:t>
            </a:r>
            <a:r>
              <a:rPr lang="en-IN" dirty="0"/>
              <a:t>) * </a:t>
            </a:r>
            <a:r>
              <a:rPr lang="en-IN" dirty="0" err="1"/>
              <a:t>hermite</a:t>
            </a:r>
            <a:r>
              <a:rPr lang="en-IN" dirty="0"/>
              <a:t>(n, cast&lt;float&gt;(</a:t>
            </a:r>
            <a:r>
              <a:rPr lang="en-IN" dirty="0" err="1"/>
              <a:t>r.x</a:t>
            </a:r>
            <a:r>
              <a:rPr lang="en-IN" dirty="0"/>
              <a:t>) - cast&lt;float&gt;(width) / 2.0f) * </a:t>
            </a:r>
            <a:r>
              <a:rPr lang="en-IN" dirty="0" err="1"/>
              <a:t>hermite</a:t>
            </a:r>
            <a:r>
              <a:rPr lang="en-IN" dirty="0"/>
              <a:t>(m, cast&lt;float&gt;(</a:t>
            </a:r>
            <a:r>
              <a:rPr lang="en-IN" dirty="0" err="1"/>
              <a:t>r.y</a:t>
            </a:r>
            <a:r>
              <a:rPr lang="en-IN" dirty="0"/>
              <a:t>) - cast&lt;float&gt;(height) / 2.0f));</a:t>
            </a:r>
          </a:p>
          <a:p>
            <a:r>
              <a:rPr lang="en-IN" dirty="0"/>
              <a:t>This line computes the Hermite expansion coefficients c_{</a:t>
            </a:r>
            <a:r>
              <a:rPr lang="en-IN" dirty="0" err="1"/>
              <a:t>mn</a:t>
            </a:r>
            <a:r>
              <a:rPr lang="en-IN" dirty="0"/>
              <a:t>} for each pair (n, m) by summing the product of the input image pixel values input(</a:t>
            </a:r>
            <a:r>
              <a:rPr lang="en-IN" dirty="0" err="1"/>
              <a:t>r.x</a:t>
            </a:r>
            <a:r>
              <a:rPr lang="en-IN" dirty="0"/>
              <a:t>, </a:t>
            </a:r>
            <a:r>
              <a:rPr lang="en-IN" dirty="0" err="1"/>
              <a:t>r.y</a:t>
            </a:r>
            <a:r>
              <a:rPr lang="en-IN" dirty="0"/>
              <a:t>) and the Hermite polynomials evaluated at the </a:t>
            </a:r>
            <a:r>
              <a:rPr lang="en-IN" dirty="0" err="1"/>
              <a:t>centered</a:t>
            </a:r>
            <a:r>
              <a:rPr lang="en-IN" dirty="0"/>
              <a:t> coordinates (</a:t>
            </a:r>
            <a:r>
              <a:rPr lang="en-IN" dirty="0" err="1"/>
              <a:t>r.x</a:t>
            </a:r>
            <a:r>
              <a:rPr lang="en-IN" dirty="0"/>
              <a:t> - width/2) and (</a:t>
            </a:r>
            <a:r>
              <a:rPr lang="en-IN" dirty="0" err="1"/>
              <a:t>r.y</a:t>
            </a:r>
            <a:r>
              <a:rPr lang="en-IN" dirty="0"/>
              <a:t> - height/2).</a:t>
            </a:r>
          </a:p>
          <a:p>
            <a:endParaRPr lang="en-IN" dirty="0"/>
          </a:p>
          <a:p>
            <a:r>
              <a:rPr lang="en-US" dirty="0"/>
              <a:t>The formula for computing the Hermite expansion coefficients </a:t>
            </a:r>
            <a:r>
              <a:rPr lang="en-US" dirty="0" err="1"/>
              <a:t>Cmn</a:t>
            </a:r>
            <a:r>
              <a:rPr lang="en-US" dirty="0"/>
              <a:t>​  in a discrete image is:</a:t>
            </a:r>
            <a:endParaRPr lang="en-IN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Note: Here typecasting error arises in </a:t>
            </a:r>
            <a:r>
              <a:rPr lang="en-IN" sz="1600" b="1" dirty="0" err="1"/>
              <a:t>n,m</a:t>
            </a:r>
            <a:r>
              <a:rPr lang="en-IN" sz="1600" b="1" dirty="0"/>
              <a:t> in this equation.</a:t>
            </a: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l="4529" t="20267" r="4173" b="26840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-1" y="1118544"/>
            <a:ext cx="12192000" cy="55395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30200" algn="just">
              <a:buClr>
                <a:srgbClr val="0E4094"/>
              </a:buClr>
              <a:buSzPts val="1600"/>
              <a:buFont typeface="Calibri"/>
              <a:buChar char="●"/>
            </a:pPr>
            <a:r>
              <a:rPr lang="en-IN" sz="16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1st code</a:t>
            </a:r>
            <a:r>
              <a:rPr lang="en-IN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IN" dirty="0">
              <a:ea typeface="Calibri"/>
            </a:endParaRPr>
          </a:p>
          <a:p>
            <a:pPr marL="127000" lvl="0" algn="just">
              <a:buClr>
                <a:srgbClr val="0E4094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2;p6">
            <a:extLst>
              <a:ext uri="{FF2B5EF4-FFF2-40B4-BE49-F238E27FC236}">
                <a16:creationId xmlns:a16="http://schemas.microsoft.com/office/drawing/2014/main" id="{0A714DC8-BCE8-4184-A90B-90EE3BB69217}"/>
              </a:ext>
            </a:extLst>
          </p:cNvPr>
          <p:cNvSpPr txBox="1"/>
          <p:nvPr/>
        </p:nvSpPr>
        <p:spPr>
          <a:xfrm>
            <a:off x="429426" y="41366"/>
            <a:ext cx="94021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Implementation of  Image Rotation Using Hermite Expansions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1926E-DFBD-4EEE-BB21-99154DF17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410" y="5091642"/>
            <a:ext cx="764964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4657</Words>
  <Application>Microsoft Office PowerPoint</Application>
  <PresentationFormat>Widescreen</PresentationFormat>
  <Paragraphs>642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Pinyon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Sourav Kumar Parida</cp:lastModifiedBy>
  <cp:revision>66</cp:revision>
  <dcterms:created xsi:type="dcterms:W3CDTF">2019-07-24T12:22:39Z</dcterms:created>
  <dcterms:modified xsi:type="dcterms:W3CDTF">2024-07-04T06:19:34Z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