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67" r:id="rId6"/>
    <p:sldId id="271" r:id="rId7"/>
    <p:sldId id="273" r:id="rId8"/>
    <p:sldId id="279" r:id="rId9"/>
    <p:sldId id="278" r:id="rId10"/>
    <p:sldId id="275" r:id="rId11"/>
    <p:sldId id="276" r:id="rId12"/>
    <p:sldId id="282" r:id="rId13"/>
    <p:sldId id="285" r:id="rId14"/>
    <p:sldId id="286" r:id="rId15"/>
    <p:sldId id="287" r:id="rId16"/>
    <p:sldId id="289" r:id="rId17"/>
    <p:sldId id="291" r:id="rId18"/>
    <p:sldId id="293" r:id="rId19"/>
    <p:sldId id="295" r:id="rId20"/>
    <p:sldId id="297" r:id="rId21"/>
    <p:sldId id="298" r:id="rId22"/>
    <p:sldId id="300" r:id="rId23"/>
    <p:sldId id="301" r:id="rId24"/>
    <p:sldId id="266" r:id="rId25"/>
  </p:sldIdLst>
  <p:sldSz cx="12192000" cy="6858000"/>
  <p:notesSz cx="6858000" cy="9144000"/>
  <p:embeddedFontLst>
    <p:embeddedFont>
      <p:font typeface="SimSun" panose="02010600030101010101" pitchFamily="2" charset="-122"/>
      <p:regular r:id="rId29"/>
    </p:embeddedFont>
    <p:embeddedFont>
      <p:font typeface="Calibri" panose="020F0502020204030204"/>
      <p:regular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  <p:embeddedFont>
      <p:font typeface="Arial Rounded MT Bold" panose="020F070403050403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20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20.xml"/><Relationship Id="rId7" Type="http://schemas.openxmlformats.org/officeDocument/2006/relationships/image" Target="../media/image21.png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image" Target="../media/image1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jpeg"/><Relationship Id="rId8" Type="http://schemas.openxmlformats.org/officeDocument/2006/relationships/image" Target="../media/image27.jpeg"/><Relationship Id="rId7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5616" y="3254597"/>
            <a:ext cx="11592000" cy="2414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1950" y="3343275"/>
            <a:ext cx="11504930" cy="18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en-IN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STEPS:</a:t>
            </a:r>
            <a:endParaRPr lang="en-US" altLang="en-IN" sz="2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  <a:sym typeface="Arial" panose="020B0604020202020204"/>
              </a:rPr>
              <a:t>1. Choosing the rotation center</a:t>
            </a:r>
            <a:endParaRPr lang="en-US" sz="2400" b="0" i="0" u="none" strike="noStrike" cap="none">
              <a:solidFill>
                <a:srgbClr val="000000"/>
              </a:solidFill>
              <a:latin typeface="+mj-lt"/>
              <a:ea typeface="Arial" panose="020B0604020202020204"/>
              <a:cs typeface="+mj-lt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  <a:sym typeface="Arial" panose="020B0604020202020204"/>
              </a:rPr>
              <a:t>2. Translate Rotation Center to Origin</a:t>
            </a:r>
            <a:endParaRPr lang="en-US" sz="2400" b="0" i="0" u="none" strike="noStrike" cap="none">
              <a:solidFill>
                <a:srgbClr val="000000"/>
              </a:solidFill>
              <a:latin typeface="+mj-lt"/>
              <a:ea typeface="Arial" panose="020B0604020202020204"/>
              <a:cs typeface="+mj-lt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  <a:sym typeface="Arial" panose="020B0604020202020204"/>
              </a:rPr>
              <a:t>3. Apply Rotation Matrix</a:t>
            </a:r>
            <a:endParaRPr lang="en-US" sz="2400" b="0" i="0" u="none" strike="noStrike" cap="none">
              <a:solidFill>
                <a:srgbClr val="000000"/>
              </a:solidFill>
              <a:latin typeface="+mj-lt"/>
              <a:ea typeface="Arial" panose="020B0604020202020204"/>
              <a:cs typeface="+mj-lt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  <a:sym typeface="Arial" panose="020B0604020202020204"/>
              </a:rPr>
              <a:t>4. Translate Origin Back to Original Center</a:t>
            </a:r>
            <a:endParaRPr lang="en-US" sz="1400" b="0" i="0" u="none" strike="noStrike" cap="none">
              <a:solidFill>
                <a:srgbClr val="000000"/>
              </a:solidFill>
              <a:latin typeface="+mj-lt"/>
              <a:ea typeface="Arial" panose="020B0604020202020204"/>
              <a:cs typeface="+mj-lt"/>
              <a:sym typeface="Arial" panose="020B0604020202020204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459595" y="5960110"/>
            <a:ext cx="240792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en-IN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Subhadeep Bhadra</a:t>
            </a:r>
            <a:endParaRPr lang="en-IN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Date: </a:t>
            </a:r>
            <a:r>
              <a:rPr lang="en-US" altLang="en-IN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28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May 2024</a:t>
            </a:r>
            <a:endParaRPr sz="2000" b="0" i="0" u="none" strike="noStrike" cap="none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395095" y="1400810"/>
            <a:ext cx="9402445" cy="156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altLang="en-IN" sz="4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Rotation Of Image Around Any Point</a:t>
            </a:r>
            <a:endParaRPr lang="en-US" altLang="en-IN" sz="4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With Affine Transformation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212;p6"/>
          <p:cNvSpPr txBox="1"/>
          <p:nvPr/>
        </p:nvSpPr>
        <p:spPr>
          <a:xfrm>
            <a:off x="381898" y="166287"/>
            <a:ext cx="9402182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altLang="en-IN" sz="2400" b="1">
                <a:solidFill>
                  <a:schemeClr val="dk1"/>
                </a:solidFill>
                <a:sym typeface="Arial" panose="020B0604020202020204"/>
              </a:rPr>
              <a:t>Rotation Of Image Around Any Point</a:t>
            </a:r>
            <a:endParaRPr sz="3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buSzPts val="3200"/>
            </a:pPr>
            <a:endParaRPr lang="en-US" sz="3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1205230"/>
            <a:ext cx="11141075" cy="3842385"/>
          </a:xfrm>
        </p:spPr>
        <p:txBody>
          <a:bodyPr>
            <a:normAutofit lnSpcReduction="20000"/>
          </a:bodyPr>
          <a:p>
            <a:pPr marL="228600" indent="0">
              <a:buFont typeface="Wingdings" panose="05000000000000000000" charset="0"/>
            </a:pPr>
            <a:br>
              <a:rPr lang="en-US" sz="1800">
                <a:sym typeface="+mn-ea"/>
              </a:rPr>
            </a:br>
            <a:endParaRPr lang="en-US" sz="1800">
              <a:sym typeface="+mn-ea"/>
            </a:endParaRPr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1800" b="1">
                <a:sym typeface="+mn-ea"/>
              </a:rPr>
              <a:t>Realize Output:</a:t>
            </a:r>
            <a:endParaRPr lang="en-US" sz="1800" b="1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 Initialize the output buffer with the same dimensions and channels as the input:</a:t>
            </a:r>
            <a:endParaRPr lang="en-US" sz="1800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excute the transformation and store the result in the output buffer made with the newHeight and </a:t>
            </a:r>
            <a:endParaRPr lang="en-US" sz="1800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1800">
                <a:sym typeface="+mn-ea"/>
              </a:rPr>
              <a:t>     newWidth.</a:t>
            </a:r>
            <a:endParaRPr lang="en-US" sz="1800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1800" b="1">
                <a:sym typeface="+mn-ea"/>
              </a:rPr>
              <a:t>   	transform.realize(output).</a:t>
            </a:r>
            <a:endParaRPr lang="en-US" sz="1800" b="1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endParaRPr lang="en-US" sz="1800" b="1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endParaRPr lang="en-US" sz="1800" b="1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1200">
                <a:sym typeface="+mn-ea"/>
              </a:rPr>
              <a:t>References:</a:t>
            </a:r>
            <a:endParaRPr lang="en-US" sz="1200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1200">
                <a:sym typeface="+mn-ea"/>
              </a:rPr>
              <a:t>1. https://halide-lang.org/</a:t>
            </a:r>
            <a:endParaRPr lang="en-US" sz="1200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1200">
                <a:sym typeface="+mn-ea"/>
              </a:rPr>
              <a:t>2. Image source link :  https://web.archive.org/web/20110526212755/http://sipi.usc.edu/database/database.php?volume=misc</a:t>
            </a:r>
            <a:endParaRPr lang="en-US" sz="1200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1200">
                <a:sym typeface="+mn-ea"/>
              </a:rPr>
              <a:t>2. Halide: A Language and Compiler for Optimizing Parallelism</a:t>
            </a:r>
            <a:endParaRPr lang="en-US" sz="1200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r>
              <a:rPr lang="en-US" sz="1200">
                <a:sym typeface="+mn-ea"/>
              </a:rPr>
              <a:t>3. Introduction to algorithms, by Cormen</a:t>
            </a:r>
            <a:endParaRPr lang="en-US" sz="1200">
              <a:sym typeface="+mn-ea"/>
            </a:endParaRPr>
          </a:p>
          <a:p>
            <a:pPr indent="457200"/>
            <a:endParaRPr lang="en-US" sz="1800"/>
          </a:p>
          <a:p>
            <a:pPr indent="457200"/>
            <a:endParaRPr lang="en-US" sz="1800"/>
          </a:p>
          <a:p>
            <a:pPr indent="457200"/>
            <a:endParaRPr lang="en-US" sz="1800"/>
          </a:p>
          <a:p>
            <a:pPr indent="457200"/>
            <a:endParaRPr lang="en-US" sz="1800"/>
          </a:p>
        </p:txBody>
      </p:sp>
      <p:sp>
        <p:nvSpPr>
          <p:cNvPr id="215" name="Google Shape;215;p6"/>
          <p:cNvSpPr txBox="1"/>
          <p:nvPr/>
        </p:nvSpPr>
        <p:spPr>
          <a:xfrm>
            <a:off x="1" y="60267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508000" y="-92075"/>
            <a:ext cx="770064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Affine Transformation With User defined Function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168400"/>
            <a:ext cx="7248525" cy="727075"/>
          </a:xfrm>
        </p:spPr>
        <p:txBody>
          <a:bodyPr/>
          <a:p>
            <a:r>
              <a:rPr lang="en-US"/>
              <a:t> Define Hermite Polynomials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08000" y="-92075"/>
            <a:ext cx="770064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40105" y="3509645"/>
            <a:ext cx="10432415" cy="2719705"/>
          </a:xfrm>
        </p:spPr>
        <p:txBody>
          <a:bodyPr/>
          <a:p>
            <a:endParaRPr lang="en-US" sz="1800"/>
          </a:p>
          <a:p>
            <a:r>
              <a:rPr lang="en-US" sz="1800"/>
              <a:t>This is the </a:t>
            </a:r>
            <a:r>
              <a:rPr lang="en-US" sz="1800">
                <a:solidFill>
                  <a:srgbClr val="FF0000"/>
                </a:solidFill>
              </a:rPr>
              <a:t>"Hermite polynomials"</a:t>
            </a:r>
            <a:r>
              <a:rPr lang="en-US" sz="1800"/>
              <a:t> where n &gt;= 0 and some of the hermite polynomial for n=0 , n=1, n=2  and n=3 so on...</a:t>
            </a:r>
            <a:endParaRPr lang="en-US" sz="1800"/>
          </a:p>
          <a:p>
            <a:r>
              <a:rPr lang="en-US" sz="1800"/>
              <a:t>Recurrance Relation is given by. </a:t>
            </a:r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678244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24630" y="26924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635000" y="34925"/>
            <a:ext cx="770064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Image rotation with Hermite Expansion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762000" y="161925"/>
            <a:ext cx="770064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/>
          </a:p>
        </p:txBody>
      </p:sp>
      <p:pic>
        <p:nvPicPr>
          <p:cNvPr id="11" name="Picture Placeholder 10" descr="h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982345" y="2439035"/>
            <a:ext cx="7226300" cy="1310640"/>
          </a:xfrm>
          <a:prstGeom prst="rect">
            <a:avLst/>
          </a:prstGeom>
        </p:spPr>
      </p:pic>
      <p:pic>
        <p:nvPicPr>
          <p:cNvPr id="14" name="Picture 13" descr="Screenshot 2024-06-06 2139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645" y="1394460"/>
            <a:ext cx="3200400" cy="2286000"/>
          </a:xfrm>
          <a:prstGeom prst="rect">
            <a:avLst/>
          </a:prstGeom>
        </p:spPr>
      </p:pic>
      <p:pic>
        <p:nvPicPr>
          <p:cNvPr id="16" name="Picture 15" descr="h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40" y="5020945"/>
            <a:ext cx="4857750" cy="77724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/>
        </p:nvSpPr>
        <p:spPr>
          <a:xfrm>
            <a:off x="960120" y="1858010"/>
            <a:ext cx="2222500" cy="599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/>
              <a:t>  Rodrigues' formula:</a:t>
            </a:r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370965"/>
            <a:ext cx="3931920" cy="686435"/>
          </a:xfrm>
        </p:spPr>
        <p:txBody>
          <a:bodyPr/>
          <a:p>
            <a:r>
              <a:rPr lang="en-US"/>
              <a:t> Discretize the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2141855"/>
            <a:ext cx="10395585" cy="3811905"/>
          </a:xfrm>
        </p:spPr>
        <p:txBody>
          <a:bodyPr/>
          <a:p>
            <a:r>
              <a:rPr lang="en-US" sz="1800"/>
              <a:t>Here the image is represented as a function 𝑓(𝑥,𝑦) defined on a grid. This can be expanded as a series of Hermite polynomials, where cmn is the expansion function:</a:t>
            </a:r>
            <a:endParaRPr lang="en-US" sz="1800"/>
          </a:p>
        </p:txBody>
      </p:sp>
      <p:sp>
        <p:nvSpPr>
          <p:cNvPr id="215" name="Google Shape;215;p6"/>
          <p:cNvSpPr txBox="1"/>
          <p:nvPr/>
        </p:nvSpPr>
        <p:spPr>
          <a:xfrm>
            <a:off x="1" y="60267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762000" y="161925"/>
            <a:ext cx="7700645" cy="441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7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635000" y="34925"/>
            <a:ext cx="770064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Image rotation with Hermite Expansion</a:t>
            </a:r>
            <a:endParaRPr lang="en-US"/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Picture Placeholder 11" descr="Screenshot 2024-06-06 205937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802890" y="2821940"/>
            <a:ext cx="4819650" cy="50482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/>
        </p:nvSpPr>
        <p:spPr>
          <a:xfrm>
            <a:off x="967105" y="3620135"/>
            <a:ext cx="5634990" cy="686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6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b="1"/>
              <a:t> Finding the expansion coefficients with this formula</a:t>
            </a:r>
            <a:endParaRPr lang="en-US" b="1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2066290" y="4191000"/>
            <a:ext cx="770064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73505" y="4306570"/>
            <a:ext cx="7992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/>
              <a:t>The Hermite expansion coefficients are computed by summing over the product of the image pixel values and the Hermite polynomial values</a:t>
            </a:r>
            <a:r>
              <a:rPr lang="en-US"/>
              <a:t>. </a:t>
            </a:r>
            <a:endParaRPr lang="en-US"/>
          </a:p>
        </p:txBody>
      </p:sp>
      <p:pic>
        <p:nvPicPr>
          <p:cNvPr id="18" name="Picture 17" descr="Screenshot 2024-06-06 2345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45" y="3352800"/>
            <a:ext cx="66675" cy="152400"/>
          </a:xfrm>
          <a:prstGeom prst="rect">
            <a:avLst/>
          </a:prstGeom>
        </p:spPr>
      </p:pic>
      <p:pic>
        <p:nvPicPr>
          <p:cNvPr id="19" name="Picture 18" descr="h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05" y="5121275"/>
            <a:ext cx="8865870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Rotate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983105"/>
            <a:ext cx="3932237" cy="3811588"/>
          </a:xfrm>
        </p:spPr>
        <p:txBody>
          <a:bodyPr/>
          <a:p>
            <a:r>
              <a:rPr lang="en-US" sz="1800" b="1"/>
              <a:t> Define the Rotation Transformation</a:t>
            </a:r>
            <a:endParaRPr lang="en-US" sz="1800" b="1"/>
          </a:p>
          <a:p>
            <a:endParaRPr lang="en-US" sz="1800" b="1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635000" y="34925"/>
            <a:ext cx="770064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Image rotation with Hermite Expansion</a:t>
            </a:r>
            <a:endParaRPr lang="en-US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06046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Picture Placeholder 7" descr="h6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432685" y="4683125"/>
            <a:ext cx="8258175" cy="79184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/>
        </p:nvSpPr>
        <p:spPr>
          <a:xfrm>
            <a:off x="890270" y="3620135"/>
            <a:ext cx="7445375" cy="686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7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b="1"/>
              <a:t>  Apply the Transformation to the Hermite Polynomials</a:t>
            </a:r>
            <a:endParaRPr lang="en-US" b="1"/>
          </a:p>
          <a:p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409700" y="4054475"/>
            <a:ext cx="9163050" cy="741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800">
                <a:sym typeface="+mn-ea"/>
              </a:rPr>
              <a:t>Transform the Hermite polynomial expansion to the rotated coordinates (𝑥′,𝑦′) (x′,y′):</a:t>
            </a:r>
            <a:endParaRPr lang="en-US" sz="1800">
              <a:sym typeface="+mn-ea"/>
            </a:endParaRPr>
          </a:p>
        </p:txBody>
      </p:sp>
      <p:pic>
        <p:nvPicPr>
          <p:cNvPr id="12" name="Picture 11" descr="Screenshot 2024-06-07 001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2495550"/>
            <a:ext cx="3981450" cy="933450"/>
          </a:xfrm>
          <a:prstGeom prst="rect">
            <a:avLst/>
          </a:prstGeom>
        </p:spPr>
      </p:pic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>
            <a:off x="1409700" y="5674995"/>
            <a:ext cx="9163050" cy="741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800">
                <a:sym typeface="+mn-ea"/>
              </a:rPr>
              <a:t>Reference:</a:t>
            </a:r>
            <a:endParaRPr lang="en-US" sz="1800">
              <a:sym typeface="+mn-ea"/>
            </a:endParaRPr>
          </a:p>
          <a:p>
            <a:r>
              <a:rPr lang="en-US" sz="1200">
                <a:sym typeface="+mn-ea"/>
              </a:rPr>
              <a:t>Accurate Image Rotation Using Hermite Expansions Wooram Park, Student Member, IEEE, Gregory Leibon, Daniel N. Rockmore, and Gregory S. Chirikjian, Senior Member, IEEE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0105" y="1366520"/>
            <a:ext cx="3932555" cy="690880"/>
          </a:xfrm>
        </p:spPr>
        <p:txBody>
          <a:bodyPr/>
          <a:p>
            <a:endParaRPr lang="en-US"/>
          </a:p>
        </p:txBody>
      </p:sp>
      <p:sp>
        <p:nvSpPr>
          <p:cNvPr id="215" name="Google Shape;215;p6"/>
          <p:cNvSpPr txBox="1"/>
          <p:nvPr>
            <p:custDataLst>
              <p:tags r:id="rId1"/>
            </p:custDataLst>
          </p:nvPr>
        </p:nvSpPr>
        <p:spPr>
          <a:xfrm>
            <a:off x="106046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14" name="Google Shape;214;p6"/>
          <p:cNvPicPr preferRelativeResize="0"/>
          <p:nvPr>
            <p:custDataLst>
              <p:tags r:id="rId2"/>
            </p:custDataLst>
          </p:nvPr>
        </p:nvPicPr>
        <p:blipFill rotWithShape="1">
          <a:blip r:embed="rId3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>
            <p:custDataLst>
              <p:tags r:id="rId4"/>
            </p:custDataLst>
          </p:nvPr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>
            <p:custDataLst>
              <p:tags r:id="rId5"/>
            </p:custDataLst>
          </p:nvPr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Placeholder 6" descr="Screenshot 2024-06-11 003701"/>
          <p:cNvPicPr>
            <a:picLocks noChangeAspect="1"/>
          </p:cNvPicPr>
          <p:nvPr>
            <p:ph type="pic" idx="2"/>
          </p:nvPr>
        </p:nvPicPr>
        <p:blipFill>
          <a:blip r:embed="rId6"/>
          <a:stretch>
            <a:fillRect/>
          </a:stretch>
        </p:blipFill>
        <p:spPr>
          <a:xfrm>
            <a:off x="2297430" y="3429635"/>
            <a:ext cx="8401685" cy="2877185"/>
          </a:xfrm>
          <a:prstGeom prst="rect">
            <a:avLst/>
          </a:prstGeom>
        </p:spPr>
      </p:pic>
      <p:pic>
        <p:nvPicPr>
          <p:cNvPr id="10" name="Picture 9" descr="Screenshot 2024-06-11 0036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580" y="2067560"/>
            <a:ext cx="84994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366520"/>
            <a:ext cx="8531225" cy="690880"/>
          </a:xfrm>
        </p:spPr>
        <p:txBody>
          <a:bodyPr>
            <a:normAutofit fontScale="90000"/>
          </a:bodyPr>
          <a:p>
            <a:r>
              <a:rPr lang="en-US"/>
              <a:t>Using recursion implemented the hermite function</a:t>
            </a:r>
            <a:endParaRPr lang="en-US"/>
          </a:p>
        </p:txBody>
      </p:sp>
      <p:pic>
        <p:nvPicPr>
          <p:cNvPr id="7" name="Picture Placeholder 6" descr="Screenshot 2024-06-14 01184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595245" y="2373630"/>
            <a:ext cx="6172200" cy="304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14" name="Google Shape;214;p6"/>
          <p:cNvPicPr preferRelativeResize="0"/>
          <p:nvPr>
            <p:custDataLst>
              <p:tags r:id="rId2"/>
            </p:custDataLst>
          </p:nvPr>
        </p:nvPicPr>
        <p:blipFill rotWithShape="1">
          <a:blip r:embed="rId3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>
            <p:custDataLst>
              <p:tags r:id="rId4"/>
            </p:custDataLst>
          </p:nvPr>
        </p:nvSpPr>
        <p:spPr>
          <a:xfrm>
            <a:off x="106046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>
            <p:custDataLst>
              <p:tags r:id="rId5"/>
            </p:custDataLst>
          </p:nvPr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>
            <p:custDataLst>
              <p:tags r:id="rId6"/>
            </p:custDataLst>
          </p:nvPr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235710"/>
            <a:ext cx="3931920" cy="821690"/>
          </a:xfrm>
        </p:spPr>
        <p:txBody>
          <a:bodyPr>
            <a:normAutofit/>
          </a:bodyPr>
          <a:p>
            <a:r>
              <a:rPr lang="en-US"/>
              <a:t>Rotate hermite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215" name="Google Shape;215;p6"/>
          <p:cNvSpPr txBox="1"/>
          <p:nvPr>
            <p:custDataLst>
              <p:tags r:id="rId1"/>
            </p:custDataLst>
          </p:nvPr>
        </p:nvSpPr>
        <p:spPr>
          <a:xfrm>
            <a:off x="106046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>
            <p:custDataLst>
              <p:tags r:id="rId2"/>
            </p:custDataLst>
          </p:nvPr>
        </p:nvPicPr>
        <p:blipFill rotWithShape="1">
          <a:blip r:embed="rId3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>
            <p:custDataLst>
              <p:tags r:id="rId4"/>
            </p:custDataLst>
          </p:nvPr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>
            <p:custDataLst>
              <p:tags r:id="rId5"/>
            </p:custDataLst>
          </p:nvPr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Title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40105" y="1366520"/>
            <a:ext cx="8531225" cy="690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US"/>
          </a:p>
        </p:txBody>
      </p:sp>
      <p:pic>
        <p:nvPicPr>
          <p:cNvPr id="14" name="Picture 13" descr="Screenshot 2024-06-18 104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530" y="2070735"/>
            <a:ext cx="5981700" cy="3522980"/>
          </a:xfrm>
          <a:prstGeom prst="rect">
            <a:avLst/>
          </a:prstGeom>
        </p:spPr>
      </p:pic>
      <p:sp>
        <p:nvSpPr>
          <p:cNvPr id="15" name="Picture Placeholder 14"/>
          <p:cNvSpPr/>
          <p:nvPr>
            <p:ph type="pic" idx="2"/>
          </p:nvPr>
        </p:nvSpPr>
        <p:spPr>
          <a:xfrm>
            <a:off x="6019483" y="1367155"/>
            <a:ext cx="6172200" cy="4873625"/>
          </a:xfrm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55" y="1323975"/>
            <a:ext cx="3931920" cy="631825"/>
          </a:xfrm>
        </p:spPr>
        <p:txBody>
          <a:bodyPr/>
          <a:p>
            <a:r>
              <a:rPr lang="en-US"/>
              <a:t>Time Consumption:-</a:t>
            </a:r>
            <a:endParaRPr lang="en-US"/>
          </a:p>
        </p:txBody>
      </p:sp>
      <p:sp>
        <p:nvSpPr>
          <p:cNvPr id="215" name="Google Shape;215;p6"/>
          <p:cNvSpPr txBox="1"/>
          <p:nvPr>
            <p:custDataLst>
              <p:tags r:id="rId1"/>
            </p:custDataLst>
          </p:nvPr>
        </p:nvSpPr>
        <p:spPr>
          <a:xfrm>
            <a:off x="106046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14" name="Google Shape;214;p6"/>
          <p:cNvPicPr preferRelativeResize="0"/>
          <p:nvPr>
            <p:custDataLst>
              <p:tags r:id="rId2"/>
            </p:custDataLst>
          </p:nvPr>
        </p:nvPicPr>
        <p:blipFill rotWithShape="1">
          <a:blip r:embed="rId3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>
            <p:custDataLst>
              <p:tags r:id="rId4"/>
            </p:custDataLst>
          </p:nvPr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>
            <p:custDataLst>
              <p:tags r:id="rId5"/>
            </p:custDataLst>
          </p:nvPr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35000" y="34925"/>
            <a:ext cx="919162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8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Image rotation with Hermite Expansion using Cpp and OpenCV</a:t>
            </a:r>
            <a:endParaRPr lang="en-US"/>
          </a:p>
        </p:txBody>
      </p:sp>
      <p:pic>
        <p:nvPicPr>
          <p:cNvPr id="14" name="Picture Placeholder 13" descr="Screenshot 2024-06-21 003400"/>
          <p:cNvPicPr>
            <a:picLocks noChangeAspect="1"/>
          </p:cNvPicPr>
          <p:nvPr>
            <p:ph type="pic" idx="2"/>
          </p:nvPr>
        </p:nvPicPr>
        <p:blipFill>
          <a:blip r:embed="rId7"/>
          <a:stretch>
            <a:fillRect/>
          </a:stretch>
        </p:blipFill>
        <p:spPr>
          <a:xfrm>
            <a:off x="313055" y="2314575"/>
            <a:ext cx="7014845" cy="1513840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13055" y="4111625"/>
            <a:ext cx="7498715" cy="11004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1800"/>
              <a:t>Avg time of image rotation using hermite expansions is approx</a:t>
            </a:r>
            <a:r>
              <a:rPr lang="en-US" sz="1800">
                <a:solidFill>
                  <a:srgbClr val="FF0000"/>
                </a:solidFill>
              </a:rPr>
              <a:t> 0.602 sec</a:t>
            </a:r>
            <a:endParaRPr lang="en-US" sz="1800"/>
          </a:p>
          <a:p>
            <a:r>
              <a:rPr lang="en-US" sz="1800"/>
              <a:t>Avg time of  wrap_affinefunction is approx</a:t>
            </a:r>
            <a:r>
              <a:rPr lang="en-US" sz="1800">
                <a:solidFill>
                  <a:srgbClr val="FF0000"/>
                </a:solidFill>
              </a:rPr>
              <a:t> 0.572 sec</a:t>
            </a:r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Difference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:  </a:t>
            </a:r>
            <a:r>
              <a:rPr lang="en-US" sz="1800">
                <a:solidFill>
                  <a:srgbClr val="FF0000"/>
                </a:solidFill>
              </a:rPr>
              <a:t>0.03 sec</a:t>
            </a:r>
            <a:endParaRPr lang="en-US" sz="1800">
              <a:solidFill>
                <a:srgbClr val="FF0000"/>
              </a:solidFill>
            </a:endParaRPr>
          </a:p>
        </p:txBody>
      </p:sp>
      <p:pic>
        <p:nvPicPr>
          <p:cNvPr id="18" name="Picture 17" descr="Screenshot 2024-06-21 0044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2830" y="4756785"/>
            <a:ext cx="5707380" cy="125666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7658100" y="615188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Time of the rotation of image Tree (Best result)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04140"/>
            <a:ext cx="3931920" cy="628015"/>
          </a:xfrm>
        </p:spPr>
        <p:txBody>
          <a:bodyPr>
            <a:normAutofit/>
          </a:bodyPr>
          <a:p>
            <a:r>
              <a:rPr lang="en-US"/>
              <a:t>Bresenham algorithm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9545" y="1374775"/>
            <a:ext cx="4897120" cy="1024890"/>
          </a:xfrm>
        </p:spPr>
        <p:txBody>
          <a:bodyPr/>
          <a:p>
            <a:r>
              <a:rPr lang="en-US"/>
              <a:t> It determines the intermediate points that should be plotted to form a close approximation to a straight line between the start and end points. </a:t>
            </a:r>
            <a:endParaRPr lang="en-US"/>
          </a:p>
        </p:txBody>
      </p:sp>
      <p:sp>
        <p:nvSpPr>
          <p:cNvPr id="215" name="Google Shape;215;p6"/>
          <p:cNvSpPr txBox="1"/>
          <p:nvPr>
            <p:custDataLst>
              <p:tags r:id="rId1"/>
            </p:custDataLst>
          </p:nvPr>
        </p:nvSpPr>
        <p:spPr>
          <a:xfrm>
            <a:off x="106046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>
            <p:custDataLst>
              <p:tags r:id="rId2"/>
            </p:custDataLst>
          </p:nvPr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>
            <p:custDataLst>
              <p:tags r:id="rId3"/>
            </p:custDataLst>
          </p:nvPr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>
            <p:custDataLst>
              <p:tags r:id="rId4"/>
            </p:custDataLst>
          </p:nvPr>
        </p:nvPicPr>
        <p:blipFill rotWithShape="1">
          <a:blip r:embed="rId5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shot 2024-06-25 011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5" y="2399665"/>
            <a:ext cx="7166610" cy="3694430"/>
          </a:xfrm>
          <a:prstGeom prst="rect">
            <a:avLst/>
          </a:prstGeom>
        </p:spPr>
      </p:pic>
      <p:pic>
        <p:nvPicPr>
          <p:cNvPr id="10" name="Picture 9" descr="Screenshot 2024-06-25 0117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0" y="1466850"/>
            <a:ext cx="537781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44145"/>
            <a:ext cx="5488940" cy="588010"/>
          </a:xfrm>
        </p:spPr>
        <p:txBody>
          <a:bodyPr>
            <a:normAutofit/>
          </a:bodyPr>
          <a:p>
            <a:r>
              <a:rPr lang="en-US"/>
              <a:t>Approach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2194560"/>
            <a:ext cx="10527030" cy="2959735"/>
          </a:xfrm>
        </p:spPr>
        <p:txBody>
          <a:bodyPr/>
          <a:p>
            <a:pPr marL="514350" indent="-285750">
              <a:buFont typeface="Wingdings" panose="05000000000000000000" charset="0"/>
              <a:buChar char="o"/>
            </a:pPr>
            <a:r>
              <a:rPr lang="en-US" sz="1800"/>
              <a:t>At first we have to find all the points lying between the staring point (X0,Y0) and the end points (Xn,Yn) with the bresenham algorithm and store it in a data-structure.</a:t>
            </a:r>
            <a:endParaRPr lang="en-US" sz="1800"/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1800">
                <a:sym typeface="+mn-ea"/>
              </a:rPr>
              <a:t>After getting all the coordinates between the two respective points, we can use the rotation matrix to rotate the pixels and find the new x and y.</a:t>
            </a:r>
            <a:endParaRPr lang="en-US" sz="1800">
              <a:sym typeface="+mn-ea"/>
            </a:endParaRPr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1800"/>
              <a:t>Lastly We can use the interpolation if there is any pixel is missing  after rotation.</a:t>
            </a:r>
            <a:endParaRPr lang="en-US" sz="1800"/>
          </a:p>
          <a:p>
            <a:endParaRPr lang="en-US" sz="1800"/>
          </a:p>
        </p:txBody>
      </p:sp>
      <p:sp>
        <p:nvSpPr>
          <p:cNvPr id="215" name="Google Shape;215;p6"/>
          <p:cNvSpPr txBox="1"/>
          <p:nvPr>
            <p:custDataLst>
              <p:tags r:id="rId1"/>
            </p:custDataLst>
          </p:nvPr>
        </p:nvSpPr>
        <p:spPr>
          <a:xfrm>
            <a:off x="106046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>
            <p:custDataLst>
              <p:tags r:id="rId2"/>
            </p:custDataLst>
          </p:nvPr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>
            <p:custDataLst>
              <p:tags r:id="rId3"/>
            </p:custDataLst>
          </p:nvPr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>
            <p:custDataLst>
              <p:tags r:id="rId4"/>
            </p:custDataLst>
          </p:nvPr>
        </p:nvPicPr>
        <p:blipFill rotWithShape="1">
          <a:blip r:embed="rId5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806514"/>
            <a:ext cx="12192000" cy="2743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24250" y="2014220"/>
            <a:ext cx="4064000" cy="3298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9" name="Picture Placeholder 8" descr="imp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81635" y="1497330"/>
            <a:ext cx="10974705" cy="4813935"/>
          </a:xfrm>
          <a:prstGeom prst="rect">
            <a:avLst/>
          </a:prstGeom>
        </p:spPr>
      </p:pic>
      <p:sp>
        <p:nvSpPr>
          <p:cNvPr id="13" name="Google Shape;212;p6"/>
          <p:cNvSpPr txBox="1"/>
          <p:nvPr/>
        </p:nvSpPr>
        <p:spPr>
          <a:xfrm>
            <a:off x="381898" y="166287"/>
            <a:ext cx="9402182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p>
            <a:pPr lvl="0">
              <a:buSzPts val="3200"/>
            </a:pPr>
            <a:r>
              <a:rPr lang="en-US" altLang="en-IN" sz="2400" b="1">
                <a:solidFill>
                  <a:schemeClr val="dk1"/>
                </a:solidFill>
                <a:sym typeface="Arial" panose="020B0604020202020204"/>
              </a:rPr>
              <a:t>Rotation Of Image Around Any Point</a:t>
            </a:r>
            <a:endParaRPr sz="3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buSzPts val="3200"/>
            </a:pPr>
            <a:endParaRPr lang="en-US" sz="3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 rot="10800000" flipV="1">
            <a:off x="334645" y="167005"/>
            <a:ext cx="9925685" cy="565150"/>
          </a:xfrm>
        </p:spPr>
        <p:txBody>
          <a:bodyPr>
            <a:normAutofit fontScale="90000"/>
          </a:bodyPr>
          <a:p>
            <a:r>
              <a:rPr lang="en-US"/>
              <a:t>Comparison of DLR approach with Wrap Affine</a:t>
            </a:r>
            <a:endParaRPr lang="en-US"/>
          </a:p>
        </p:txBody>
      </p:sp>
      <p:sp>
        <p:nvSpPr>
          <p:cNvPr id="215" name="Google Shape;215;p6"/>
          <p:cNvSpPr txBox="1"/>
          <p:nvPr>
            <p:custDataLst>
              <p:tags r:id="rId1"/>
            </p:custDataLst>
          </p:nvPr>
        </p:nvSpPr>
        <p:spPr>
          <a:xfrm>
            <a:off x="1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>
          <a:xfrm>
            <a:off x="728980" y="4879340"/>
            <a:ext cx="4141470" cy="806450"/>
          </a:xfrm>
        </p:spPr>
        <p:txBody>
          <a:bodyPr>
            <a:normAutofit fontScale="90000"/>
          </a:bodyPr>
          <a:p>
            <a:r>
              <a:rPr lang="en-US" sz="1800"/>
              <a:t>Average for Wrap_affine is  </a:t>
            </a:r>
            <a:r>
              <a:rPr lang="en-US" sz="1800">
                <a:solidFill>
                  <a:srgbClr val="FF0000"/>
                </a:solidFill>
              </a:rPr>
              <a:t>0.5031 sec</a:t>
            </a:r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ym typeface="+mn-ea"/>
              </a:rPr>
              <a:t>Average for DLR approach  is  </a:t>
            </a:r>
            <a:r>
              <a:rPr lang="en-US" sz="1800">
                <a:solidFill>
                  <a:srgbClr val="FF0000"/>
                </a:solidFill>
                <a:sym typeface="+mn-ea"/>
              </a:rPr>
              <a:t>0.4280 sec</a:t>
            </a:r>
            <a:endParaRPr lang="en-US" sz="1800">
              <a:solidFill>
                <a:srgbClr val="FF0000"/>
              </a:solidFill>
            </a:endParaRPr>
          </a:p>
          <a:p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213" name="Google Shape;213;p6"/>
          <p:cNvSpPr/>
          <p:nvPr>
            <p:custDataLst>
              <p:tags r:id="rId2"/>
            </p:custDataLst>
          </p:nvPr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211;p6"/>
          <p:cNvSpPr/>
          <p:nvPr>
            <p:custDataLst>
              <p:tags r:id="rId3"/>
            </p:custDataLst>
          </p:nvPr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" name="Google Shape;214;p6"/>
          <p:cNvPicPr preferRelativeResize="0"/>
          <p:nvPr>
            <p:custDataLst>
              <p:tags r:id="rId4"/>
            </p:custDataLst>
          </p:nvPr>
        </p:nvPicPr>
        <p:blipFill rotWithShape="1">
          <a:blip r:embed="rId5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" name="Table 28"/>
          <p:cNvGraphicFramePr/>
          <p:nvPr>
            <p:custDataLst>
              <p:tags r:id="rId6"/>
            </p:custDataLst>
          </p:nvPr>
        </p:nvGraphicFramePr>
        <p:xfrm>
          <a:off x="461645" y="2997200"/>
          <a:ext cx="6381750" cy="1463040"/>
        </p:xfrm>
        <a:graphic>
          <a:graphicData uri="http://schemas.openxmlformats.org/drawingml/2006/table">
            <a:tbl>
              <a:tblPr/>
              <a:tblGrid>
                <a:gridCol w="1276350"/>
                <a:gridCol w="1276350"/>
                <a:gridCol w="1276350"/>
                <a:gridCol w="1276350"/>
                <a:gridCol w="1276350"/>
              </a:tblGrid>
              <a:tr h="487680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Photo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Type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Dimension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Wrap_affine(sec)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DLR(sec)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Girl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512 x 512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0.5352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0.4489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House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257 x 256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0.5123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0.4287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Tree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258 x 256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0.5231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0.4213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Fish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Gray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192 x 81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0.4421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SimSun" panose="02010600030101010101" pitchFamily="2" charset="-122"/>
                        </a:rPr>
                        <a:t>0.4134</a:t>
                      </a:r>
                      <a:endParaRPr lang="en-US" altLang="zh-CN" sz="16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Title 2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03860" y="2258060"/>
            <a:ext cx="4466590" cy="538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/>
              <a:t>Results for Low Dimension Pictures -:</a:t>
            </a:r>
            <a:endParaRPr lang="en-US" sz="2400"/>
          </a:p>
        </p:txBody>
      </p:sp>
      <p:pic>
        <p:nvPicPr>
          <p:cNvPr id="34" name="Picture Placeholder 33" descr="Lenna_3"/>
          <p:cNvPicPr>
            <a:picLocks noChangeAspect="1"/>
          </p:cNvPicPr>
          <p:nvPr>
            <p:ph type="pic" idx="2"/>
          </p:nvPr>
        </p:nvPicPr>
        <p:blipFill>
          <a:blip r:embed="rId8"/>
          <a:stretch>
            <a:fillRect/>
          </a:stretch>
        </p:blipFill>
        <p:spPr>
          <a:xfrm>
            <a:off x="7034530" y="1684655"/>
            <a:ext cx="2069465" cy="2069465"/>
          </a:xfrm>
          <a:prstGeom prst="rect">
            <a:avLst/>
          </a:prstGeom>
        </p:spPr>
      </p:pic>
      <p:pic>
        <p:nvPicPr>
          <p:cNvPr id="35" name="Picture 34" descr="Lenna_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0255" y="1671320"/>
            <a:ext cx="2096135" cy="20961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7560" y="3855085"/>
            <a:ext cx="5784215" cy="461010"/>
          </a:xfrm>
        </p:spPr>
        <p:txBody>
          <a:bodyPr>
            <a:normAutofit/>
          </a:bodyPr>
          <a:p>
            <a:r>
              <a:rPr lang="en-US" sz="2220"/>
              <a:t>Results for High Dimension Pictures :-</a:t>
            </a:r>
            <a:endParaRPr lang="en-US" sz="222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50900" y="5071110"/>
            <a:ext cx="3921125" cy="798195"/>
          </a:xfrm>
        </p:spPr>
        <p:txBody>
          <a:bodyPr/>
          <a:p>
            <a:endParaRPr lang="en-US"/>
          </a:p>
        </p:txBody>
      </p:sp>
      <p:graphicFrame>
        <p:nvGraphicFramePr>
          <p:cNvPr id="5" name="Picture Placeholder 4"/>
          <p:cNvGraphicFramePr/>
          <p:nvPr>
            <p:ph type="pic" idx="2"/>
            <p:custDataLst>
              <p:tags r:id="rId1"/>
            </p:custDataLst>
          </p:nvPr>
        </p:nvGraphicFramePr>
        <p:xfrm>
          <a:off x="797560" y="4333240"/>
          <a:ext cx="6511925" cy="1858010"/>
        </p:xfrm>
        <a:graphic>
          <a:graphicData uri="http://schemas.openxmlformats.org/drawingml/2006/table">
            <a:tbl>
              <a:tblPr/>
              <a:tblGrid>
                <a:gridCol w="1302385"/>
                <a:gridCol w="1302385"/>
                <a:gridCol w="1302385"/>
                <a:gridCol w="1302385"/>
                <a:gridCol w="1302385"/>
              </a:tblGrid>
              <a:tr h="268605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Photo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Type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Dimension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DLR(sec)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Wrap_affine(sec)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270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5am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3024 x 4032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1.972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2.210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475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Landscape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1200 x 1200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0.</a:t>
                      </a: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863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0.</a:t>
                      </a: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972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20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Kurseong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4160 x 2339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1.024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1.286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970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Church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4032 x 2268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1.563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</a:t>
                      </a: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.</a:t>
                      </a: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612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065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Mountain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4096 x 2303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1.391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1.564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Down Hill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Color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2268 x 4032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1.568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Calibri" panose="020F0502020204030204"/>
                          <a:ea typeface="SimSun" panose="02010600030101010101" pitchFamily="2" charset="-122"/>
                        </a:rPr>
                        <a:t>1.653</a:t>
                      </a:r>
                      <a:endParaRPr lang="en-US" altLang="zh-CN" sz="1100">
                        <a:latin typeface="Calibri" panose="020F0502020204030204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Google Shape;211;p6"/>
          <p:cNvSpPr/>
          <p:nvPr>
            <p:custDataLst>
              <p:tags r:id="rId2"/>
            </p:custDataLst>
          </p:nvPr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>
            <p:custDataLst>
              <p:tags r:id="rId3"/>
            </p:custDataLst>
          </p:nvPr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6"/>
          <p:cNvSpPr txBox="1"/>
          <p:nvPr>
            <p:custDataLst>
              <p:tags r:id="rId4"/>
            </p:custDataLst>
          </p:nvPr>
        </p:nvSpPr>
        <p:spPr>
          <a:xfrm>
            <a:off x="106046" y="73221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" name="Google Shape;214;p6"/>
          <p:cNvPicPr preferRelativeResize="0"/>
          <p:nvPr>
            <p:custDataLst>
              <p:tags r:id="rId5"/>
            </p:custDataLst>
          </p:nvPr>
        </p:nvPicPr>
        <p:blipFill rotWithShape="1">
          <a:blip r:embed="rId6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itle 2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381635" y="104775"/>
            <a:ext cx="9832975" cy="548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Comparison of DLR approach with Wrap Affine</a:t>
            </a:r>
            <a:endParaRPr lang="en-US"/>
          </a:p>
        </p:txBody>
      </p:sp>
      <p:pic>
        <p:nvPicPr>
          <p:cNvPr id="10" name="Picture 9" descr="landscap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160" y="1301115"/>
            <a:ext cx="2247265" cy="2064385"/>
          </a:xfrm>
          <a:prstGeom prst="rect">
            <a:avLst/>
          </a:prstGeom>
        </p:spPr>
      </p:pic>
      <p:pic>
        <p:nvPicPr>
          <p:cNvPr id="11" name="Picture 10" descr="landscape_output_1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2025" y="1301115"/>
            <a:ext cx="2089785" cy="20897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104390" y="3444240"/>
            <a:ext cx="1763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Landscape</a:t>
            </a:r>
            <a:endParaRPr lang="en-US"/>
          </a:p>
        </p:txBody>
      </p:sp>
      <p:sp>
        <p:nvSpPr>
          <p:cNvPr id="15" name="Text Box 14"/>
          <p:cNvSpPr txBox="1"/>
          <p:nvPr>
            <p:custDataLst>
              <p:tags r:id="rId10"/>
            </p:custDataLst>
          </p:nvPr>
        </p:nvSpPr>
        <p:spPr>
          <a:xfrm>
            <a:off x="4935220" y="3469640"/>
            <a:ext cx="1763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Rotated Landscape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146540" y="496189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7499350" y="4681855"/>
            <a:ext cx="4218940" cy="866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z="1800"/>
              <a:t>Average for DLR approach is  </a:t>
            </a:r>
            <a:r>
              <a:rPr lang="en-US" sz="1800">
                <a:solidFill>
                  <a:srgbClr val="FF0000"/>
                </a:solidFill>
              </a:rPr>
              <a:t>1.396 sec</a:t>
            </a:r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ym typeface="+mn-ea"/>
              </a:rPr>
              <a:t>Average for Wrap_affine  is  </a:t>
            </a:r>
            <a:r>
              <a:rPr lang="en-US" sz="1800">
                <a:solidFill>
                  <a:srgbClr val="FF0000"/>
                </a:solidFill>
                <a:sym typeface="+mn-ea"/>
              </a:rPr>
              <a:t>1.549 sec</a:t>
            </a:r>
            <a:endParaRPr lang="en-US" sz="1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>
            <a:spLocks noGrp="1"/>
          </p:cNvSpPr>
          <p:nvPr>
            <p:ph type="body" idx="1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Arial Rounded MT Bold" panose="020F0704030504030204" charset="0"/>
                <a:ea typeface="Pinyon Script"/>
                <a:cs typeface="Arial Rounded MT Bold" panose="020F0704030504030204" charset="0"/>
                <a:sym typeface="Pinyon Script"/>
              </a:rPr>
              <a:t>Thank you</a:t>
            </a:r>
            <a:endParaRPr sz="13800">
              <a:solidFill>
                <a:schemeClr val="accent1"/>
              </a:solidFill>
              <a:latin typeface="Arial Rounded MT Bold" panose="020F0704030504030204" charset="0"/>
              <a:ea typeface="Pinyon Script"/>
              <a:cs typeface="Arial Rounded MT Bold" panose="020F0704030504030204" charset="0"/>
              <a:sym typeface="Pinyon Script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806514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212;p6"/>
          <p:cNvSpPr txBox="1"/>
          <p:nvPr/>
        </p:nvSpPr>
        <p:spPr>
          <a:xfrm>
            <a:off x="381898" y="116757"/>
            <a:ext cx="9402182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>
              <a:buSzPts val="3200"/>
            </a:pPr>
            <a:r>
              <a:rPr lang="en-US" altLang="en-IN" sz="2400" b="1">
                <a:solidFill>
                  <a:schemeClr val="dk1"/>
                </a:solidFill>
                <a:sym typeface="Arial" panose="020B0604020202020204"/>
              </a:rPr>
              <a:t>Rotation Of Image Around Any Point</a:t>
            </a:r>
            <a:endParaRPr lang="en-US" sz="2400" b="1" dirty="0">
              <a:solidFill>
                <a:schemeClr val="dk1"/>
              </a:solidFill>
            </a:endParaRPr>
          </a:p>
        </p:txBody>
      </p:sp>
      <p:pic>
        <p:nvPicPr>
          <p:cNvPr id="2" name="Picture Placeholder 1" descr="imp2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404110" y="1403985"/>
            <a:ext cx="6172200" cy="1866265"/>
          </a:xfrm>
          <a:prstGeom prst="rect">
            <a:avLst/>
          </a:prstGeom>
        </p:spPr>
      </p:pic>
      <p:pic>
        <p:nvPicPr>
          <p:cNvPr id="6" name="Picture 5" descr="im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" y="3100705"/>
            <a:ext cx="8652510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95" y="36195"/>
            <a:ext cx="7700645" cy="770255"/>
          </a:xfrm>
        </p:spPr>
        <p:txBody>
          <a:bodyPr>
            <a:normAutofit fontScale="90000"/>
          </a:bodyPr>
          <a:p>
            <a:r>
              <a:rPr lang="en-US"/>
              <a:t>Affine Transformation With User defined Function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365250"/>
            <a:ext cx="11917680" cy="4504055"/>
          </a:xfrm>
        </p:spPr>
        <p:txBody>
          <a:bodyPr>
            <a:normAutofit lnSpcReduction="20000"/>
          </a:bodyPr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/>
              <a:t>Translation</a:t>
            </a:r>
            <a:endParaRPr lang="en-US" sz="2000" b="1"/>
          </a:p>
          <a:p>
            <a:pPr marL="228600" indent="457200">
              <a:buFont typeface="Wingdings" panose="05000000000000000000" charset="0"/>
            </a:pPr>
            <a:r>
              <a:rPr lang="en-US" sz="1800"/>
              <a:t>The calculation of the translation values tx and ty is essential for centering the rotated image within its d</a:t>
            </a:r>
            <a:r>
              <a:rPr lang="en-US" sz="1800">
                <a:sym typeface="+mn-ea"/>
              </a:rPr>
              <a:t>imensions.</a:t>
            </a:r>
            <a:r>
              <a:rPr lang="en-US" sz="1800"/>
              <a:t>  </a:t>
            </a:r>
            <a:r>
              <a:rPr lang="en-US"/>
              <a:t> </a:t>
            </a:r>
            <a:endParaRPr lang="en-US"/>
          </a:p>
          <a:p>
            <a:pPr marL="228600" indent="457200">
              <a:buFont typeface="Wingdings" panose="05000000000000000000" charset="0"/>
            </a:pPr>
            <a:r>
              <a:rPr lang="en-US" sz="1800" b="1"/>
              <a:t> float tx = cx - (cx * static_cast&lt;float&gt;(cos(radians)) - cy * static_cast&lt;float&gt;(sin(radians))) ;</a:t>
            </a:r>
            <a:endParaRPr lang="en-US" sz="1800" b="1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/>
              <a:t>cx and cy are the coordinates of the center of the original image.</a:t>
            </a:r>
            <a:endParaRPr lang="en-US" sz="180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/>
              <a:t>cosTheta and sinTheta are the cosine and sine of the rotation angle in radians, respectively.</a:t>
            </a:r>
            <a:endParaRPr lang="en-US" sz="180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/>
              <a:t>The expressions calculate the new coordinates of the center  after rotation.</a:t>
            </a:r>
            <a:endParaRPr lang="en-US" sz="1800"/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Affine-transformation matrix</a:t>
            </a:r>
            <a:endParaRPr lang="en-US" sz="2000" b="1">
              <a:sym typeface="+mn-ea"/>
            </a:endParaRPr>
          </a:p>
          <a:p>
            <a:pPr marL="228600" indent="457200">
              <a:buFont typeface="Wingdings" panose="05000000000000000000" charset="0"/>
            </a:pPr>
            <a:r>
              <a:rPr lang="en-US" sz="1800"/>
              <a:t>Defining the transformation matrix and using the translated values i.e tx and ty.</a:t>
            </a:r>
            <a:endParaRPr lang="en-US" sz="1800"/>
          </a:p>
          <a:p>
            <a:pPr marL="228600" indent="457200">
              <a:buFont typeface="Wingdings" panose="05000000000000000000" charset="0"/>
            </a:pPr>
            <a:r>
              <a:rPr lang="en-US" sz="1800"/>
              <a:t>matrix = {cosTheta, -sinTheta, tx},</a:t>
            </a:r>
            <a:endParaRPr lang="en-US" sz="1800"/>
          </a:p>
          <a:p>
            <a:pPr marL="228600" indent="457200">
              <a:buFont typeface="Wingdings" panose="05000000000000000000" charset="0"/>
            </a:pPr>
            <a:r>
              <a:rPr lang="en-US" sz="1800"/>
              <a:t>                {sinTheta, cosTheta, ty}</a:t>
            </a:r>
            <a:endParaRPr lang="en-US" sz="1800"/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Getting the new value of x and y</a:t>
            </a:r>
            <a:endParaRPr lang="en-US" sz="2000" b="1">
              <a:sym typeface="+mn-ea"/>
            </a:endParaRPr>
          </a:p>
          <a:p>
            <a:pPr marL="228600" indent="457200">
              <a:buFont typeface="Wingdings" panose="05000000000000000000" charset="0"/>
            </a:pPr>
            <a:r>
              <a:rPr lang="en-US" sz="1800" b="1"/>
              <a:t>Expr newX = matrix[0][0] * cast&lt;float&gt;(x) + matrix[0][1] * cast&lt;float&gt;(y) + matrix[0][2];</a:t>
            </a:r>
            <a:endParaRPr lang="en-US" sz="1800" b="1"/>
          </a:p>
          <a:p>
            <a:pPr marL="228600" indent="457200">
              <a:buFont typeface="Wingdings" panose="05000000000000000000" charset="0"/>
            </a:pPr>
            <a:r>
              <a:rPr lang="en-US" sz="1800" b="1"/>
              <a:t> Expr newY = matrix[1][0] * cast&lt;float&gt;(x) + matrix[1][1] * cast&lt;float&gt;(y) + matrix[1][2];    </a:t>
            </a:r>
            <a:endParaRPr lang="en-US" sz="1800" b="1"/>
          </a:p>
        </p:txBody>
      </p:sp>
      <p:pic>
        <p:nvPicPr>
          <p:cNvPr id="5" name="Picture 4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6855" y="3896995"/>
            <a:ext cx="2900680" cy="1419225"/>
          </a:xfrm>
          <a:prstGeom prst="rect">
            <a:avLst/>
          </a:prstGeom>
        </p:spPr>
      </p:pic>
      <p:sp>
        <p:nvSpPr>
          <p:cNvPr id="215" name="Google Shape;215;p6"/>
          <p:cNvSpPr txBox="1"/>
          <p:nvPr/>
        </p:nvSpPr>
        <p:spPr>
          <a:xfrm>
            <a:off x="1" y="806514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2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flipV="1">
            <a:off x="8538845" y="-92075"/>
            <a:ext cx="3931920" cy="645160"/>
          </a:xfrm>
        </p:spPr>
        <p:txBody>
          <a:bodyPr>
            <a:normAutofit/>
          </a:bodyPr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-635" y="1092835"/>
            <a:ext cx="12098655" cy="5547360"/>
          </a:xfrm>
        </p:spPr>
        <p:txBody>
          <a:bodyPr>
            <a:normAutofit lnSpcReduction="10000"/>
          </a:bodyPr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Bilinear Interpolation</a:t>
            </a:r>
            <a:endParaRPr lang="en-US" sz="2000" b="1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/>
              <a:t>clamp(value, min, max): This function ensures </a:t>
            </a:r>
            <a:endParaRPr lang="en-US" sz="1800"/>
          </a:p>
          <a:p>
            <a:pPr marL="685800" lvl="1" indent="0">
              <a:buFont typeface="Arial" panose="020B0604020202020204" pitchFamily="34" charset="0"/>
            </a:pPr>
            <a:r>
              <a:rPr lang="en-US" sz="1800"/>
              <a:t>    that the resulting coordinates are within the </a:t>
            </a:r>
            <a:endParaRPr lang="en-US" sz="1800"/>
          </a:p>
          <a:p>
            <a:pPr marL="685800" lvl="1" indent="0">
              <a:buFont typeface="Arial" panose="020B0604020202020204" pitchFamily="34" charset="0"/>
            </a:pPr>
            <a:r>
              <a:rPr lang="en-US" sz="1800"/>
              <a:t>    valid range of the image dimensions.</a:t>
            </a:r>
            <a:endParaRPr lang="en-US" sz="180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Used clamp function in x0 and y0.</a:t>
            </a:r>
            <a:endParaRPr lang="en-US" sz="1800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800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 Used the input function to get the pixels values, it took 3 arguments x, y and the channel index.And clamped it.</a:t>
            </a:r>
            <a:endParaRPr lang="en-US" sz="1800">
              <a:sym typeface="+mn-ea"/>
            </a:endParaRPr>
          </a:p>
          <a:p>
            <a:pPr marL="685800" lvl="1" indent="457200">
              <a:buFont typeface="Arial" panose="020B0604020202020204" pitchFamily="34" charset="0"/>
            </a:pPr>
            <a:r>
              <a:rPr lang="en-US" sz="1800">
                <a:sym typeface="+mn-ea"/>
              </a:rPr>
              <a:t> input(x0, y0, c): Top-left corner of the grid cell.</a:t>
            </a:r>
            <a:endParaRPr lang="en-US" sz="1800">
              <a:sym typeface="+mn-ea"/>
            </a:endParaRPr>
          </a:p>
          <a:p>
            <a:pPr marL="685800" lvl="1" indent="457200">
              <a:buFont typeface="Arial" panose="020B0604020202020204" pitchFamily="34" charset="0"/>
            </a:pPr>
            <a:r>
              <a:rPr lang="en-US" sz="1800">
                <a:sym typeface="+mn-ea"/>
              </a:rPr>
              <a:t>input(x1, y0, c): Top-right corner of the grid cell.</a:t>
            </a:r>
            <a:endParaRPr lang="en-US" sz="1800">
              <a:sym typeface="+mn-ea"/>
            </a:endParaRPr>
          </a:p>
          <a:p>
            <a:pPr marL="685800" lvl="1" indent="457200">
              <a:buFont typeface="Arial" panose="020B0604020202020204" pitchFamily="34" charset="0"/>
            </a:pPr>
            <a:r>
              <a:rPr lang="en-US" sz="1800">
                <a:sym typeface="+mn-ea"/>
              </a:rPr>
              <a:t>input(x0, y1, c): Bottom-left corner of the grid cell.</a:t>
            </a:r>
            <a:endParaRPr lang="en-US" sz="1800">
              <a:sym typeface="+mn-ea"/>
            </a:endParaRPr>
          </a:p>
          <a:p>
            <a:pPr marL="685800" lvl="1" indent="457200">
              <a:buFont typeface="Arial" panose="020B0604020202020204" pitchFamily="34" charset="0"/>
            </a:pPr>
            <a:r>
              <a:rPr lang="en-US" sz="1800">
                <a:sym typeface="+mn-ea"/>
              </a:rPr>
              <a:t>input(x1, y1, c): Bottom-right corner of the grid cell.</a:t>
            </a:r>
            <a:endParaRPr lang="en-US" sz="1800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Lastly used the select () to black the out of bounded part.</a:t>
            </a:r>
            <a:endParaRPr lang="en-US" sz="1800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endParaRPr lang="en-US" sz="1800" b="1">
              <a:sym typeface="+mn-ea"/>
            </a:endParaRPr>
          </a:p>
          <a:p>
            <a:pPr marL="685800" lvl="1" indent="0">
              <a:buFont typeface="Wingdings" panose="05000000000000000000" charset="0"/>
            </a:pPr>
            <a:endParaRPr lang="en-US" sz="18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08000" y="-92075"/>
            <a:ext cx="7700645" cy="770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Affine Transformation With User defined Function</a:t>
            </a:r>
            <a:endParaRPr lang="en-US"/>
          </a:p>
        </p:txBody>
      </p:sp>
      <p:pic>
        <p:nvPicPr>
          <p:cNvPr id="9" name="Picture Placeholder 8" descr="bilinear_interpolation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927850" y="1142365"/>
            <a:ext cx="4812030" cy="1646555"/>
          </a:xfrm>
          <a:prstGeom prst="rect">
            <a:avLst/>
          </a:prstGeom>
        </p:spPr>
      </p:pic>
      <p:pic>
        <p:nvPicPr>
          <p:cNvPr id="214" name="Google Shape;214;p6"/>
          <p:cNvPicPr preferRelativeResize="0"/>
          <p:nvPr/>
        </p:nvPicPr>
        <p:blipFill rotWithShape="1">
          <a:blip r:embed="rId2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" y="602679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1064260"/>
            <a:ext cx="6560820" cy="822960"/>
          </a:xfrm>
        </p:spPr>
        <p:txBody>
          <a:bodyPr>
            <a:normAutofit/>
          </a:bodyPr>
          <a:p>
            <a:r>
              <a:rPr lang="en-US"/>
              <a:t>Scheduling Optimisation Technique </a:t>
            </a:r>
            <a:endParaRPr lang="en-US"/>
          </a:p>
        </p:txBody>
      </p:sp>
      <p:pic>
        <p:nvPicPr>
          <p:cNvPr id="9" name="Picture Placeholder 8" descr="scheduling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592695" y="1373505"/>
            <a:ext cx="4018280" cy="17284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8910" y="2057400"/>
            <a:ext cx="7062470" cy="3811905"/>
          </a:xfrm>
        </p:spPr>
        <p:txBody>
          <a:bodyPr/>
          <a:p>
            <a:pPr marL="514350" indent="-285750">
              <a:buFont typeface="Wingdings" panose="05000000000000000000" charset="0"/>
              <a:buChar char="o"/>
            </a:pPr>
            <a:r>
              <a:rPr lang="en-US" sz="1800"/>
              <a:t>Using </a:t>
            </a:r>
            <a:r>
              <a:rPr lang="en-US" sz="1800">
                <a:solidFill>
                  <a:srgbClr val="FF0000"/>
                </a:solidFill>
              </a:rPr>
              <a:t>Vectorize function</a:t>
            </a:r>
            <a:r>
              <a:rPr lang="en-US" sz="1800"/>
              <a:t> in the code. This directive tells Halide toprocess 8 pixels at a time along the x dimension. This can significantly speed up the computation by making use of the vector registers in the CPU.</a:t>
            </a:r>
            <a:endParaRPr lang="en-US" sz="1800"/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1800"/>
              <a:t>Using </a:t>
            </a:r>
            <a:r>
              <a:rPr lang="en-US" sz="1800">
                <a:solidFill>
                  <a:srgbClr val="FF0000"/>
                </a:solidFill>
              </a:rPr>
              <a:t>Parallel function</a:t>
            </a:r>
            <a:r>
              <a:rPr lang="en-US" sz="1800"/>
              <a:t> in the code.This parallelizes the computation along the y dimension. Each row of pixels can be processed in parallel and can be executed concurrently.</a:t>
            </a:r>
            <a:endParaRPr lang="en-US" sz="1800"/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1800"/>
              <a:t>Using</a:t>
            </a:r>
            <a:r>
              <a:rPr lang="en-US" sz="1800">
                <a:solidFill>
                  <a:srgbClr val="FF0000"/>
                </a:solidFill>
              </a:rPr>
              <a:t> Compute_root</a:t>
            </a:r>
            <a:r>
              <a:rPr lang="en-US" sz="1800"/>
              <a:t> computes the entire function at the root level, ensuring efficient use of memory and avoiding redundant and un-necessary computations.</a:t>
            </a:r>
            <a:endParaRPr lang="en-US" sz="1800"/>
          </a:p>
          <a:p>
            <a:pPr marL="514350" indent="-285750">
              <a:buFont typeface="Wingdings" panose="05000000000000000000" charset="0"/>
              <a:buChar char="o"/>
            </a:pPr>
            <a:endParaRPr lang="en-US" sz="1800"/>
          </a:p>
        </p:txBody>
      </p:sp>
      <p:sp>
        <p:nvSpPr>
          <p:cNvPr id="5" name="Google Shape;215;p6"/>
          <p:cNvSpPr txBox="1"/>
          <p:nvPr/>
        </p:nvSpPr>
        <p:spPr>
          <a:xfrm>
            <a:off x="1" y="661734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09880" y="-635"/>
            <a:ext cx="1049147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Optimisation Of The Affine Transformation </a:t>
            </a:r>
            <a:endParaRPr lang="en-US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2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" y="1309370"/>
            <a:ext cx="6603365" cy="748030"/>
          </a:xfrm>
        </p:spPr>
        <p:txBody>
          <a:bodyPr/>
          <a:p>
            <a:r>
              <a:rPr lang="en-US"/>
              <a:t>Time Consumption :-</a:t>
            </a:r>
            <a:endParaRPr lang="en-US"/>
          </a:p>
        </p:txBody>
      </p:sp>
      <p:pic>
        <p:nvPicPr>
          <p:cNvPr id="10" name="Picture Placeholder 9" descr="Screenshot 2024-06-03 14475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752080" y="1220470"/>
            <a:ext cx="4248785" cy="38106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4020" y="4295775"/>
            <a:ext cx="6359525" cy="1573530"/>
          </a:xfrm>
        </p:spPr>
        <p:txBody>
          <a:bodyPr/>
          <a:p>
            <a:r>
              <a:rPr lang="en-US" sz="1800"/>
              <a:t>Avg time of Optimised Code is approx 1.8355 sec</a:t>
            </a:r>
            <a:endParaRPr lang="en-US" sz="1800"/>
          </a:p>
          <a:p>
            <a:r>
              <a:rPr lang="en-US" sz="1800"/>
              <a:t>Avg time of inbuilt function is approx 0.566 sec</a:t>
            </a:r>
            <a:endParaRPr lang="en-US" sz="1800"/>
          </a:p>
          <a:p>
            <a:r>
              <a:rPr lang="en-US" sz="1800"/>
              <a:t>Avg time of without optimisation is approx 2.63 sec</a:t>
            </a:r>
            <a:endParaRPr lang="en-US" sz="1800"/>
          </a:p>
        </p:txBody>
      </p:sp>
      <p:sp>
        <p:nvSpPr>
          <p:cNvPr id="6" name="Google Shape;215;p6"/>
          <p:cNvSpPr txBox="1"/>
          <p:nvPr/>
        </p:nvSpPr>
        <p:spPr>
          <a:xfrm>
            <a:off x="1" y="661734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indent="0" algn="just">
              <a:buClr>
                <a:srgbClr val="0E4094"/>
              </a:buClr>
              <a:buSzPts val="1600"/>
              <a:buFont typeface="Calibri" panose="020F0502020204030204"/>
              <a:buNone/>
            </a:pPr>
            <a:endParaRPr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 algn="just"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2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309880" y="-635"/>
            <a:ext cx="1049147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Optimisation Of The Affine Transformation </a:t>
            </a:r>
            <a:endParaRPr lang="en-US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039100" y="5099685"/>
            <a:ext cx="406400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457200"/>
            <a:r>
              <a:rPr lang="en-US"/>
              <a:t>First five iterations result of pictureTree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69545" y="2248535"/>
          <a:ext cx="7390765" cy="1685290"/>
        </p:xfrm>
        <a:graphic>
          <a:graphicData uri="http://schemas.openxmlformats.org/drawingml/2006/table">
            <a:tbl>
              <a:tblPr/>
              <a:tblGrid>
                <a:gridCol w="1230630"/>
                <a:gridCol w="1231265"/>
                <a:gridCol w="1229360"/>
                <a:gridCol w="1233805"/>
                <a:gridCol w="1233170"/>
                <a:gridCol w="1232535"/>
              </a:tblGrid>
              <a:tr h="7150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Size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Type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In-Built wrapAffine Function(sec)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Used Scheduling Technique(sec)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Without Scheduling Technique(sec)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9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Tree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258 x 256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Color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0.593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1.718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2.763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93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House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257 x 256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Color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0.527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1.814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2.808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Girl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512 x 512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Color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0.554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1.919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2.790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7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Sailboat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512 x 512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Color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0.590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1.891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2.159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35" y="0"/>
            <a:ext cx="10633075" cy="772160"/>
          </a:xfrm>
        </p:spPr>
        <p:txBody>
          <a:bodyPr>
            <a:normAutofit fontScale="90000"/>
          </a:bodyPr>
          <a:p>
            <a:r>
              <a:rPr lang="en-US"/>
              <a:t>Algorithm: Affine Image Transformation Using Bilinear Interpolation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2600" y="1750060"/>
            <a:ext cx="11226800" cy="4790440"/>
          </a:xfrm>
        </p:spPr>
        <p:txBody>
          <a:bodyPr>
            <a:normAutofit lnSpcReduction="20000"/>
          </a:bodyPr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Initialization</a:t>
            </a:r>
            <a:endParaRPr lang="en-US" sz="2000" b="1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Extract dimensions width, height, and channels from the input buffer.</a:t>
            </a:r>
            <a:endParaRPr lang="en-US" sz="1800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Find the new height and width of the rotated image.</a:t>
            </a:r>
            <a:endParaRPr lang="en-US" sz="1800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Declare Halide variables x, y, and c to represent the pixel coordinates and channel index.</a:t>
            </a:r>
            <a:endParaRPr lang="en-US" sz="1800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Declare a Halide function transform to represent the transformation.</a:t>
            </a:r>
            <a:endParaRPr lang="en-US" sz="1800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>
              <a:sym typeface="+mn-ea"/>
            </a:endParaRPr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Affine Transformation Calculation</a:t>
            </a:r>
            <a:endParaRPr lang="en-US" sz="2000" b="1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Formation of the affine transformation matrix and compute the transformed coordinates newX and newY using the affine transformation matrix:</a:t>
            </a:r>
            <a:endParaRPr lang="en-US" sz="1800">
              <a:sym typeface="+mn-ea"/>
            </a:endParaRPr>
          </a:p>
          <a:p>
            <a:pPr marL="685800" lvl="1" indent="0">
              <a:buFont typeface="Arial" panose="020B0604020202020204" pitchFamily="34" charset="0"/>
            </a:pPr>
            <a:endParaRPr lang="en-US" sz="1800">
              <a:sym typeface="+mn-ea"/>
            </a:endParaRPr>
          </a:p>
          <a:p>
            <a:pPr marL="685800" lvl="1" indent="457200">
              <a:buFont typeface="Wingdings" panose="05000000000000000000" charset="0"/>
            </a:pPr>
            <a:r>
              <a:rPr lang="en-US" sz="1800" b="1">
                <a:sym typeface="+mn-ea"/>
              </a:rPr>
              <a:t>Expr newX = matrix[0][0] * cast&lt;float&gt;(x) + matrix[0][1] * cast&lt;float&gt;(y) + matrix[0][2];</a:t>
            </a:r>
            <a:endParaRPr lang="en-US" sz="1800" b="1"/>
          </a:p>
          <a:p>
            <a:pPr marL="685800" lvl="1" indent="457200">
              <a:buFont typeface="Wingdings" panose="05000000000000000000" charset="0"/>
            </a:pPr>
            <a:r>
              <a:rPr lang="en-US" sz="1800" b="1">
                <a:sym typeface="+mn-ea"/>
              </a:rPr>
              <a:t> Expr newY = matrix[1][0] * cast&lt;float&gt;(x) + matrix[1][1] * cast&lt;float&gt;(y) + matrix[1][2];</a:t>
            </a:r>
            <a:endParaRPr lang="en-US" sz="1800" b="1">
              <a:sym typeface="+mn-ea"/>
            </a:endParaRPr>
          </a:p>
          <a:p>
            <a:pPr marL="685800" lvl="1" indent="457200">
              <a:buFont typeface="Wingdings" panose="05000000000000000000" charset="0"/>
            </a:pPr>
            <a:endParaRPr lang="en-US" sz="1600" b="1">
              <a:sym typeface="+mn-ea"/>
            </a:endParaRPr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Bilinear Interpolation Setup</a:t>
            </a:r>
            <a:endParaRPr lang="en-US" sz="2000" b="1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>
                <a:sym typeface="+mn-ea"/>
              </a:rPr>
              <a:t>Compute the integer coordinates surrounding the transformed coordinates using:</a:t>
            </a:r>
            <a:endParaRPr lang="en-US" sz="1800">
              <a:sym typeface="+mn-ea"/>
            </a:endParaRPr>
          </a:p>
          <a:p>
            <a:pPr marL="1143000" lvl="2" indent="457200">
              <a:buFont typeface="Wingdings" panose="05000000000000000000" charset="0"/>
            </a:pPr>
            <a:r>
              <a:rPr lang="en-US" sz="1800"/>
              <a:t>X0=cast&lt;int&gt;(floor(newX))</a:t>
            </a:r>
            <a:endParaRPr lang="en-US" sz="1800"/>
          </a:p>
          <a:p>
            <a:pPr marL="1143000" lvl="2" indent="457200">
              <a:buFont typeface="Wingdings" panose="05000000000000000000" charset="0"/>
            </a:pPr>
            <a:r>
              <a:rPr lang="en-US" sz="1800"/>
              <a:t>y0=cast&lt;int&gt;(floor(newY))</a:t>
            </a:r>
            <a:endParaRPr lang="en-US" sz="1800"/>
          </a:p>
          <a:p>
            <a:pPr marL="1143000" lvl="2" indent="457200">
              <a:buFont typeface="Wingdings" panose="05000000000000000000" charset="0"/>
            </a:pPr>
            <a:endParaRPr lang="en-US" sz="1800"/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5;p6"/>
          <p:cNvSpPr txBox="1"/>
          <p:nvPr/>
        </p:nvSpPr>
        <p:spPr>
          <a:xfrm>
            <a:off x="1" y="661734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22960"/>
          </a:xfrm>
        </p:spPr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160" y="1280160"/>
            <a:ext cx="11779885" cy="5419090"/>
          </a:xfrm>
        </p:spPr>
        <p:txBody>
          <a:bodyPr>
            <a:normAutofit fontScale="90000"/>
          </a:bodyPr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 Bilinear Interpolation Calculation:</a:t>
            </a:r>
            <a:endParaRPr lang="en-US" sz="2000" b="1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Compute the bilinearly interpolated pixel value using the surrounding pixel values and the weights:</a:t>
            </a:r>
            <a:endParaRPr lang="en-US" sz="2000">
              <a:sym typeface="+mn-ea"/>
            </a:endParaRPr>
          </a:p>
          <a:p>
            <a:pPr marL="1143000" lvl="2" indent="0">
              <a:buFont typeface="Arial" panose="020B0604020202020204" pitchFamily="34" charset="0"/>
            </a:pPr>
            <a:r>
              <a:rPr lang="en-US" sz="2000" b="1">
                <a:sym typeface="+mn-ea"/>
              </a:rPr>
              <a:t>value =   (1 - a) * (1 - b) * input(clamp(x0, 0, input.width() - 1), clamp(y0, 0, input.height() - 1), c) +</a:t>
            </a:r>
            <a:endParaRPr lang="en-US" sz="2000" b="1">
              <a:sym typeface="+mn-ea"/>
            </a:endParaRPr>
          </a:p>
          <a:p>
            <a:pPr marL="1143000" lvl="2" indent="0">
              <a:buFont typeface="Arial" panose="020B0604020202020204" pitchFamily="34" charset="0"/>
            </a:pPr>
            <a:r>
              <a:rPr lang="en-US" sz="2000" b="1">
                <a:sym typeface="+mn-ea"/>
              </a:rPr>
              <a:t>                 a * (1 - b) * input(clamp(x1, 0, input.width() - 1), clamp(y0, 0, input.height() - 1), c) +</a:t>
            </a:r>
            <a:endParaRPr lang="en-US" sz="2000" b="1">
              <a:sym typeface="+mn-ea"/>
            </a:endParaRPr>
          </a:p>
          <a:p>
            <a:pPr marL="1143000" lvl="2" indent="0">
              <a:buFont typeface="Arial" panose="020B0604020202020204" pitchFamily="34" charset="0"/>
            </a:pPr>
            <a:r>
              <a:rPr lang="en-US" sz="2000" b="1">
                <a:sym typeface="+mn-ea"/>
              </a:rPr>
              <a:t>                 (1 - a) * b * input(clamp(x0, 0, input.width() - 1), clamp(y1, 0, input.height() - 1), c) +</a:t>
            </a:r>
            <a:endParaRPr lang="en-US" sz="2000" b="1">
              <a:sym typeface="+mn-ea"/>
            </a:endParaRPr>
          </a:p>
          <a:p>
            <a:pPr marL="1143000" lvl="2" indent="0">
              <a:buFont typeface="Arial" panose="020B0604020202020204" pitchFamily="34" charset="0"/>
            </a:pPr>
            <a:r>
              <a:rPr lang="en-US" sz="2000" b="1">
                <a:sym typeface="+mn-ea"/>
              </a:rPr>
              <a:t>                  a * b * input(clamp(x1, 0, input.width() - 1), clamp(y1, 0, input.height() - 1), c);</a:t>
            </a:r>
            <a:endParaRPr lang="en-US" sz="2000" b="1">
              <a:sym typeface="+mn-ea"/>
            </a:endParaRPr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Boundary Handling:</a:t>
            </a:r>
            <a:endParaRPr lang="en-US" sz="2000" b="1">
              <a:sym typeface="+mn-ea"/>
            </a:endParaRP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 Set the pixel to black if the transformed coordinates are out of bounds and the rest pixel will be remain same    using:</a:t>
            </a:r>
            <a:endParaRPr lang="en-US" sz="2000">
              <a:sym typeface="+mn-ea"/>
            </a:endParaRPr>
          </a:p>
          <a:p>
            <a:pPr marL="1143000" lvl="2" indent="0">
              <a:buFont typeface="Arial" panose="020B0604020202020204" pitchFamily="34" charset="0"/>
            </a:pPr>
            <a:r>
              <a:rPr lang="en-US" sz="2000" b="1">
                <a:sym typeface="+mn-ea"/>
              </a:rPr>
              <a:t>transform(x, y, c) = select( newX &gt;= 0 &amp;&amp; newX &lt; input.width() &amp;&amp; newY &gt;= 0 &amp;&amp; newY &lt; input.height(), cast&lt;uint8_t&gt;(clamp(value, 0.0f, 255.0f)),cast&lt;uint8_t&gt;(0);</a:t>
            </a:r>
            <a:endParaRPr lang="en-US" sz="2000" b="1">
              <a:sym typeface="+mn-ea"/>
            </a:endParaRPr>
          </a:p>
          <a:p>
            <a:pPr marL="514350" indent="-285750">
              <a:buFont typeface="Wingdings" panose="05000000000000000000" charset="0"/>
              <a:buChar char="o"/>
            </a:pPr>
            <a:r>
              <a:rPr lang="en-US" sz="2000" b="1">
                <a:sym typeface="+mn-ea"/>
              </a:rPr>
              <a:t>Using Scheduling Techniques</a:t>
            </a:r>
            <a:endParaRPr lang="en-US" sz="2000" b="1">
              <a:sym typeface="+mn-ea"/>
            </a:endParaRPr>
          </a:p>
          <a:p>
            <a:pPr indent="457200"/>
            <a:r>
              <a:rPr lang="en-US" sz="2000">
                <a:solidFill>
                  <a:srgbClr val="FF0000"/>
                </a:solidFill>
                <a:sym typeface="+mn-ea"/>
              </a:rPr>
              <a:t>.vectorize(x, 8)</a:t>
            </a:r>
            <a:r>
              <a:rPr lang="en-US" sz="2000">
                <a:sym typeface="+mn-ea"/>
              </a:rPr>
              <a:t> : This line applies vectorization. Vectorization leverages the capabilities of modern 	processors that 	can perform the same operation on multiple pieces of data simultaneously.</a:t>
            </a:r>
            <a:endParaRPr lang="en-US" sz="2000"/>
          </a:p>
          <a:p>
            <a:pPr indent="457200"/>
            <a:r>
              <a:rPr lang="en-US" sz="2000">
                <a:solidFill>
                  <a:srgbClr val="FF0000"/>
                </a:solidFill>
                <a:sym typeface="+mn-ea"/>
              </a:rPr>
              <a:t>.parallel(y) </a:t>
            </a:r>
            <a:r>
              <a:rPr lang="en-US" sz="2000">
                <a:sym typeface="+mn-ea"/>
              </a:rPr>
              <a:t>: This line applies parallelization. Parallelization utilizes multiple cores or processors available in 	your 	computer to execute different parts of the computation concurrently.</a:t>
            </a:r>
            <a:endParaRPr lang="en-US" sz="2000"/>
          </a:p>
          <a:p>
            <a:pPr indent="457200"/>
            <a:r>
              <a:rPr lang="en-US" sz="2000">
                <a:solidFill>
                  <a:srgbClr val="FF0000"/>
                </a:solidFill>
                <a:sym typeface="+mn-ea"/>
              </a:rPr>
              <a:t>.compute_root()</a:t>
            </a:r>
            <a:r>
              <a:rPr lang="en-US" sz="2000">
                <a:sym typeface="+mn-ea"/>
              </a:rPr>
              <a:t> : This  likely refers to the concept of a computation to reduce un-necessary computation.</a:t>
            </a:r>
            <a:endParaRPr lang="en-US" sz="1800" b="1">
              <a:sym typeface="+mn-ea"/>
            </a:endParaRPr>
          </a:p>
        </p:txBody>
      </p:sp>
      <p:sp>
        <p:nvSpPr>
          <p:cNvPr id="5" name="Google Shape;215;p6"/>
          <p:cNvSpPr txBox="1"/>
          <p:nvPr/>
        </p:nvSpPr>
        <p:spPr>
          <a:xfrm>
            <a:off x="1" y="661734"/>
            <a:ext cx="12192000" cy="4902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Calibri" panose="020F050202020403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IN" sz="1200" b="0" i="0" u="none" strike="noStrike" cap="none" dirty="0">
                <a:solidFill>
                  <a:srgbClr val="0E409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09880" y="-635"/>
            <a:ext cx="1049147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Algorithm: Affine Image Transformation Using Bilinear Interpolation</a:t>
            </a:r>
            <a:endParaRPr lang="en-US"/>
          </a:p>
        </p:txBody>
      </p:sp>
      <p:sp>
        <p:nvSpPr>
          <p:cNvPr id="213" name="Google Shape;213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1"/>
          <a:srcRect l="4529" t="20267" r="4173" b="26840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TABLE_ENDDRAG_ORIGIN_RECT" val="502*115"/>
  <p:tag name="TABLE_ENDDRAG_RECT" val="36*162*502*115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TABLE_ENDDRAG_ORIGIN_RECT" val="512*148"/>
  <p:tag name="TABLE_ENDDRAG_RECT" val="66*211*512*148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8656</Words>
  <Application>WPS Presentation</Application>
  <PresentationFormat>Widescreen</PresentationFormat>
  <Paragraphs>431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Arial</vt:lpstr>
      <vt:lpstr>Calibri</vt:lpstr>
      <vt:lpstr>Wingdings</vt:lpstr>
      <vt:lpstr>Calibri</vt:lpstr>
      <vt:lpstr>Microsoft YaHei</vt:lpstr>
      <vt:lpstr>Arial Unicode MS</vt:lpstr>
      <vt:lpstr>Arial Rounded MT Bold</vt:lpstr>
      <vt:lpstr>Pinyon Script</vt:lpstr>
      <vt:lpstr>AMGDT</vt:lpstr>
      <vt:lpstr>BatangChe</vt:lpstr>
      <vt:lpstr>Office Theme</vt:lpstr>
      <vt:lpstr>PowerPoint 演示文稿</vt:lpstr>
      <vt:lpstr>PowerPoint 演示文稿</vt:lpstr>
      <vt:lpstr>PowerPoint 演示文稿</vt:lpstr>
      <vt:lpstr>Affine Transformation With User defined Function</vt:lpstr>
      <vt:lpstr>PowerPoint 演示文稿</vt:lpstr>
      <vt:lpstr>Scheduling Optimisation Technique </vt:lpstr>
      <vt:lpstr>Time Consumption :-</vt:lpstr>
      <vt:lpstr>Algorithm: Affine Image Transformation Using Bilinear Interpolation</vt:lpstr>
      <vt:lpstr>PowerPoint 演示文稿</vt:lpstr>
      <vt:lpstr>PowerPoint 演示文稿</vt:lpstr>
      <vt:lpstr> Define Hermite Polynomials</vt:lpstr>
      <vt:lpstr> Discretize the Image</vt:lpstr>
      <vt:lpstr>Rotate Image</vt:lpstr>
      <vt:lpstr>PowerPoint 演示文稿</vt:lpstr>
      <vt:lpstr>Using recursion implemented the hermite function</vt:lpstr>
      <vt:lpstr>Rotate hermite</vt:lpstr>
      <vt:lpstr>Time Consumption:-</vt:lpstr>
      <vt:lpstr>Bresenham algorithm</vt:lpstr>
      <vt:lpstr>Approach</vt:lpstr>
      <vt:lpstr>Comparison of DLR approach with Wrap Affine</vt:lpstr>
      <vt:lpstr>Comparison of DLR approach with Wrap Affine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5336_SUBHADEEP BHADRA</cp:lastModifiedBy>
  <cp:revision>27</cp:revision>
  <dcterms:created xsi:type="dcterms:W3CDTF">2019-07-24T12:22:00Z</dcterms:created>
  <dcterms:modified xsi:type="dcterms:W3CDTF">2024-07-03T20:21:01Z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  <property fmtid="{D5CDD505-2E9C-101B-9397-08002B2CF9AE}" pid="4" name="ICV">
    <vt:lpwstr>6505966E064A41EE83E33FEAD0DEA55E_12</vt:lpwstr>
  </property>
  <property fmtid="{D5CDD505-2E9C-101B-9397-08002B2CF9AE}" pid="5" name="KSOProductBuildVer">
    <vt:lpwstr>1033-12.2.0.17119</vt:lpwstr>
  </property>
</Properties>
</file>