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Fira Code Medium"/>
      <p:regular r:id="rId57"/>
      <p:bold r:id="rId58"/>
    </p:embeddedFont>
    <p:embeddedFont>
      <p:font typeface="Fira Code"/>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E9DFF9-524E-4CC2-8E77-3086C0FAEE9E}">
  <a:tblStyle styleId="{20E9DFF9-524E-4CC2-8E77-3086C0FAEE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914533-354E-48AE-B923-036BE46F2F1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Cod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FiraCodeMedium-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FiraCode-regular.fntdata"/><Relationship Id="rId14" Type="http://schemas.openxmlformats.org/officeDocument/2006/relationships/slide" Target="slides/slide8.xml"/><Relationship Id="rId58" Type="http://schemas.openxmlformats.org/officeDocument/2006/relationships/font" Target="fonts/FiraCode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281f1c01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281f1c01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281f1c01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281f1c01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pixels from the original line get transferred to the base-line. The angle of rotation, α is segmented into 8 areas and 2 groups. In the H areas, horizontal lines from the original image are used for rotation; in the V zones, vertical lines from the original image are employed. The m × n image T has m lines in V zones and n lines in H zones.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281f1c01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281f1c01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81f1c01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81f1c01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issue here is a bunch of unallocated pixels, which we’ll look over later.</a:t>
            </a:r>
            <a:br>
              <a:rPr lang="en"/>
            </a:br>
            <a:r>
              <a:rPr lang="en"/>
              <a:t>For now though, we can check out the demonstration of the line derivation at https://www.desmos.com/calculator/ujpy5sqxfa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281f1c01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281f1c01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326492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326492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32649254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32649254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3264925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3264925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3264925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3264925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32649254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32649254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25d70c7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25d70c7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 </a:t>
            </a:r>
            <a:r>
              <a:rPr b="1" lang="en"/>
              <a:t>.parallel(var)</a:t>
            </a:r>
            <a:endParaRPr b="1"/>
          </a:p>
          <a:p>
            <a:pPr indent="0" lvl="0" marL="0" rtl="0" algn="l">
              <a:spcBef>
                <a:spcPts val="0"/>
              </a:spcBef>
              <a:spcAft>
                <a:spcPts val="0"/>
              </a:spcAft>
              <a:buClr>
                <a:schemeClr val="dk1"/>
              </a:buClr>
              <a:buSzPts val="1100"/>
              <a:buFont typeface="Arial"/>
              <a:buNone/>
            </a:pPr>
            <a:r>
              <a:rPr lang="en"/>
              <a:t>Description: Splits the computation of a function along a specified variable, allowing different portions to be computed concurrently on multiple CPU cores.</a:t>
            </a:r>
            <a:endParaRPr/>
          </a:p>
          <a:p>
            <a:pPr indent="0" lvl="0" marL="0" rtl="0" algn="l">
              <a:spcBef>
                <a:spcPts val="0"/>
              </a:spcBef>
              <a:spcAft>
                <a:spcPts val="0"/>
              </a:spcAft>
              <a:buNone/>
            </a:pPr>
            <a:br>
              <a:rPr lang="en"/>
            </a:br>
            <a:r>
              <a:rPr lang="en"/>
              <a:t>Method: </a:t>
            </a:r>
            <a:r>
              <a:rPr b="1" lang="en"/>
              <a:t>.vectorize(var, width)</a:t>
            </a:r>
            <a:endParaRPr b="1"/>
          </a:p>
          <a:p>
            <a:pPr indent="0" lvl="0" marL="0" rtl="0" algn="l">
              <a:spcBef>
                <a:spcPts val="0"/>
              </a:spcBef>
              <a:spcAft>
                <a:spcPts val="0"/>
              </a:spcAft>
              <a:buClr>
                <a:schemeClr val="dk1"/>
              </a:buClr>
              <a:buSzPts val="1100"/>
              <a:buFont typeface="Arial"/>
              <a:buNone/>
            </a:pPr>
            <a:r>
              <a:rPr lang="en"/>
              <a:t>Description: Breaks down a computation into SIMD (Single Instruction, Multiple Data) operations that can be executed in parallel within a single CPU core.</a:t>
            </a:r>
            <a:endParaRPr/>
          </a:p>
          <a:p>
            <a:pPr indent="0" lvl="0" marL="0" rtl="0" algn="l">
              <a:spcBef>
                <a:spcPts val="0"/>
              </a:spcBef>
              <a:spcAft>
                <a:spcPts val="0"/>
              </a:spcAft>
              <a:buNone/>
            </a:pPr>
            <a:br>
              <a:rPr lang="en"/>
            </a:br>
            <a:r>
              <a:rPr lang="en"/>
              <a:t>Method: </a:t>
            </a:r>
            <a:r>
              <a:rPr b="1" lang="en"/>
              <a:t>.tile(x, y, xo, yo, xi, yi, x_factor, y_factor)</a:t>
            </a:r>
            <a:endParaRPr b="1"/>
          </a:p>
          <a:p>
            <a:pPr indent="0" lvl="0" marL="0" rtl="0" algn="l">
              <a:spcBef>
                <a:spcPts val="0"/>
              </a:spcBef>
              <a:spcAft>
                <a:spcPts val="0"/>
              </a:spcAft>
              <a:buClr>
                <a:schemeClr val="dk1"/>
              </a:buClr>
              <a:buSzPts val="1100"/>
              <a:buFont typeface="Arial"/>
              <a:buNone/>
            </a:pPr>
            <a:r>
              <a:rPr lang="en"/>
              <a:t>Description: Divides the computation into small, manageable tiles that fit into the CPU cache, improving data locality and cache performance.</a:t>
            </a:r>
            <a:endParaRPr/>
          </a:p>
          <a:p>
            <a:pPr indent="0" lvl="0" marL="0" rtl="0" algn="l">
              <a:spcBef>
                <a:spcPts val="0"/>
              </a:spcBef>
              <a:spcAft>
                <a:spcPts val="0"/>
              </a:spcAft>
              <a:buNone/>
            </a:pPr>
            <a:br>
              <a:rPr lang="en"/>
            </a:br>
            <a:r>
              <a:rPr lang="en"/>
              <a:t>Method: </a:t>
            </a:r>
            <a:r>
              <a:rPr b="1" lang="en"/>
              <a:t>.unroll(var, factor)</a:t>
            </a:r>
            <a:endParaRPr b="1"/>
          </a:p>
          <a:p>
            <a:pPr indent="0" lvl="0" marL="0" rtl="0" algn="l">
              <a:spcBef>
                <a:spcPts val="0"/>
              </a:spcBef>
              <a:spcAft>
                <a:spcPts val="0"/>
              </a:spcAft>
              <a:buClr>
                <a:schemeClr val="dk1"/>
              </a:buClr>
              <a:buSzPts val="1100"/>
              <a:buFont typeface="Arial"/>
              <a:buNone/>
            </a:pPr>
            <a:r>
              <a:rPr lang="en"/>
              <a:t>Description: Expands a loop by a specified factor, duplicating the loop body to reduce loop overhead and increase instruction-level parallelism.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Method: </a:t>
            </a:r>
            <a:r>
              <a:rPr b="1" lang="en"/>
              <a:t>.fuse(var1, var2, fused_var)</a:t>
            </a:r>
            <a:endParaRPr b="1"/>
          </a:p>
          <a:p>
            <a:pPr indent="0" lvl="0" marL="0" rtl="0" algn="l">
              <a:spcBef>
                <a:spcPts val="0"/>
              </a:spcBef>
              <a:spcAft>
                <a:spcPts val="0"/>
              </a:spcAft>
              <a:buClr>
                <a:schemeClr val="dk1"/>
              </a:buClr>
              <a:buSzPts val="1100"/>
              <a:buFont typeface="Arial"/>
              <a:buNone/>
            </a:pPr>
            <a:r>
              <a:rPr lang="en"/>
              <a:t>Description: Combines two variables into a single loop, enabling joint scheduling and parallelization of the resulting fused loop.</a:t>
            </a:r>
            <a:endParaRPr/>
          </a:p>
          <a:p>
            <a:pPr indent="0" lvl="0" marL="0" rtl="0" algn="l">
              <a:spcBef>
                <a:spcPts val="0"/>
              </a:spcBef>
              <a:spcAft>
                <a:spcPts val="0"/>
              </a:spcAft>
              <a:buNone/>
            </a:pPr>
            <a:br>
              <a:rPr lang="en"/>
            </a:br>
            <a:r>
              <a:rPr lang="en"/>
              <a:t>Method: </a:t>
            </a:r>
            <a:r>
              <a:rPr b="1" lang="en"/>
              <a:t>.reorder(vars...)</a:t>
            </a:r>
            <a:endParaRPr b="1"/>
          </a:p>
          <a:p>
            <a:pPr indent="0" lvl="0" marL="0" rtl="0" algn="l">
              <a:spcBef>
                <a:spcPts val="0"/>
              </a:spcBef>
              <a:spcAft>
                <a:spcPts val="0"/>
              </a:spcAft>
              <a:buClr>
                <a:schemeClr val="dk1"/>
              </a:buClr>
              <a:buSzPts val="1100"/>
              <a:buFont typeface="Arial"/>
              <a:buNone/>
            </a:pPr>
            <a:r>
              <a:rPr lang="en"/>
              <a:t>Description: Changes the nesting order of loops, potentially improving cache locality and exposing opportunities for vectorization and parallelism.</a:t>
            </a:r>
            <a:endParaRPr/>
          </a:p>
          <a:p>
            <a:pPr indent="0" lvl="0" marL="0" rtl="0" algn="l">
              <a:spcBef>
                <a:spcPts val="0"/>
              </a:spcBef>
              <a:spcAft>
                <a:spcPts val="0"/>
              </a:spcAft>
              <a:buNone/>
            </a:pPr>
            <a:br>
              <a:rPr lang="en"/>
            </a:br>
            <a:br>
              <a:rPr lang="en"/>
            </a:br>
            <a:r>
              <a:rPr b="1" lang="en"/>
              <a:t>Comparison with Traditional Methods</a:t>
            </a:r>
            <a:endParaRPr b="1"/>
          </a:p>
          <a:p>
            <a:pPr indent="0" lvl="0" marL="0" rtl="0" algn="l">
              <a:spcBef>
                <a:spcPts val="0"/>
              </a:spcBef>
              <a:spcAft>
                <a:spcPts val="0"/>
              </a:spcAft>
              <a:buClr>
                <a:schemeClr val="dk1"/>
              </a:buClr>
              <a:buSzPts val="1100"/>
              <a:buFont typeface="Arial"/>
              <a:buNone/>
            </a:pPr>
            <a:r>
              <a:rPr lang="en"/>
              <a:t>Traditional image processing often relies on simple, straightforward loop-based computations with limited optimizations: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Single-threaded: By default, traditional loops are single-threaded, not utilizing multiple CPU cores.</a:t>
            </a:r>
            <a:endParaRPr/>
          </a:p>
          <a:p>
            <a:pPr indent="0" lvl="0" marL="0" rtl="0" algn="l">
              <a:spcBef>
                <a:spcPts val="0"/>
              </a:spcBef>
              <a:spcAft>
                <a:spcPts val="0"/>
              </a:spcAft>
              <a:buClr>
                <a:schemeClr val="dk1"/>
              </a:buClr>
              <a:buSzPts val="1100"/>
              <a:buFont typeface="Arial"/>
              <a:buNone/>
            </a:pPr>
            <a:r>
              <a:rPr lang="en"/>
              <a:t>No Vectorization: Without explicit SIMD programming, traditional loops miss out on the parallelism offered by SIMD instructions.</a:t>
            </a:r>
            <a:endParaRPr/>
          </a:p>
          <a:p>
            <a:pPr indent="0" lvl="0" marL="0" rtl="0" algn="l">
              <a:spcBef>
                <a:spcPts val="0"/>
              </a:spcBef>
              <a:spcAft>
                <a:spcPts val="0"/>
              </a:spcAft>
              <a:buClr>
                <a:schemeClr val="dk1"/>
              </a:buClr>
              <a:buSzPts val="1100"/>
              <a:buFont typeface="Arial"/>
              <a:buNone/>
            </a:pPr>
            <a:r>
              <a:rPr lang="en"/>
              <a:t>Poor Cache Usage: Large, unoptimized loops can lead to poor cache performance due to frequent cache misses.</a:t>
            </a:r>
            <a:endParaRPr/>
          </a:p>
          <a:p>
            <a:pPr indent="0" lvl="0" marL="0" rtl="0" algn="l">
              <a:spcBef>
                <a:spcPts val="0"/>
              </a:spcBef>
              <a:spcAft>
                <a:spcPts val="0"/>
              </a:spcAft>
              <a:buClr>
                <a:schemeClr val="dk1"/>
              </a:buClr>
              <a:buSzPts val="1100"/>
              <a:buFont typeface="Arial"/>
              <a:buNone/>
            </a:pPr>
            <a:r>
              <a:rPr lang="en"/>
              <a:t>Manual Optimization: Any parallelization, vectorization, or cache optimization requires manual effort and expertise, leading to complex and less maintainable code.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5fcd6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5fcd6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35fcd67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35fcd67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5ab8ac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5ab8ac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5ab8ac9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5ab8ac9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5ab8ac9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5ab8ac9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5ab8ac9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5ab8ac9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5ab8ac9f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5ab8ac9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5ab8ac9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5ab8ac9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c8872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c8872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3c8872b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3c8872b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25d70c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25d70c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enough, even with no optimisation done, the average execution time remained the same.</a:t>
            </a:r>
            <a:br>
              <a:rPr lang="en"/>
            </a:br>
            <a:r>
              <a:rPr lang="en"/>
              <a:t>In some other </a:t>
            </a:r>
            <a:r>
              <a:rPr lang="en"/>
              <a:t>examples, it even increased a lot of the times.</a:t>
            </a:r>
            <a:br>
              <a:rPr lang="en"/>
            </a:br>
            <a:br>
              <a:rPr lang="en"/>
            </a:br>
            <a:r>
              <a:rPr lang="en"/>
              <a:t>The first program executing faster than the second one, despite the advanced scheduling in the second, can happen for several reasons: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Overhead of Parallelism: The overhead of managing threads and synchronization can sometimes outweigh the benefits of parallel execution, especially for relatively simple computations </a:t>
            </a:r>
            <a:endParaRPr b="1"/>
          </a:p>
          <a:p>
            <a:pPr indent="0" lvl="0" marL="0" rtl="0" algn="l">
              <a:spcBef>
                <a:spcPts val="0"/>
              </a:spcBef>
              <a:spcAft>
                <a:spcPts val="0"/>
              </a:spcAft>
              <a:buClr>
                <a:schemeClr val="dk1"/>
              </a:buClr>
              <a:buSzPts val="1100"/>
              <a:buFont typeface="Arial"/>
              <a:buNone/>
            </a:pPr>
            <a:r>
              <a:rPr lang="en"/>
              <a:t>Cache Behavior: Tiling is supposed to improve cache locality, but if the tile size does not align well with the cache size or if there are too many threads causing cache thrashing, performance can degrade.</a:t>
            </a:r>
            <a:endParaRPr/>
          </a:p>
          <a:p>
            <a:pPr indent="0" lvl="0" marL="0" rtl="0" algn="l">
              <a:spcBef>
                <a:spcPts val="0"/>
              </a:spcBef>
              <a:spcAft>
                <a:spcPts val="0"/>
              </a:spcAft>
              <a:buClr>
                <a:schemeClr val="dk1"/>
              </a:buClr>
              <a:buSzPts val="1100"/>
              <a:buFont typeface="Arial"/>
              <a:buNone/>
            </a:pPr>
            <a:r>
              <a:rPr lang="en"/>
              <a:t>Vectorization and Unrolling: These optimizations are beneficial for complex computations but might not show significant improvements for simple operations. The overhead of setting up these optimizations might not be worth it for such a straightforward calculation.</a:t>
            </a:r>
            <a:endParaRPr/>
          </a:p>
          <a:p>
            <a:pPr indent="0" lvl="0" marL="0" rtl="0" algn="l">
              <a:spcBef>
                <a:spcPts val="0"/>
              </a:spcBef>
              <a:spcAft>
                <a:spcPts val="0"/>
              </a:spcAft>
              <a:buClr>
                <a:schemeClr val="dk1"/>
              </a:buClr>
              <a:buSzPts val="1100"/>
              <a:buFont typeface="Arial"/>
              <a:buNone/>
            </a:pPr>
            <a:r>
              <a:rPr lang="en"/>
              <a:t>Processor and Memory Bandwidth: For very large data sizes, the memory bandwidth can become the bottleneck. The simple program might be benefiting from better cache and memory access patterns that are disrupted by the more complex scheduling in the second program.</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3f88e97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3f88e97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73f88e97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73f88e97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818c220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818c22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818c2209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818c2209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818c2209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818c2209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818c2209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818c2209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847c628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847c628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847c628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847c628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e847c628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e847c628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847c628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847c628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26300d88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26300d88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a:t>
            </a:r>
            <a:r>
              <a:rPr lang="en"/>
              <a:t> tests were only run on one single image, and thus have a lot of room for improvement. From here on, tests will be </a:t>
            </a:r>
            <a:r>
              <a:rPr lang="en"/>
              <a:t>performed</a:t>
            </a:r>
            <a:r>
              <a:rPr lang="en"/>
              <a:t> on images of varying sizes to get a more comprehensive overview of the program’s performance.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4dc7619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4dc7619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74dc7619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74dc7619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6a3f61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6a3f61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6a3f6197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6a3f6197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6a3f619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6a3f619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6a3f619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76a3f619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6a3f619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76a3f619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76a3f6197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76a3f6197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6a3f6197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6a3f6197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6a3f6197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6a3f6197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1a5190c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1a5190c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726300d8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726300d8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1a5190c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1a5190c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image rotation, there may be various scheduling decisions to make, such as tiling sizes, loop ordering, and parallelization strategies. The auto-scheduler can efficiently explore this vast space of possible schedules to find the optimal configuration for the target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Also, d</a:t>
            </a:r>
            <a:r>
              <a:rPr lang="en"/>
              <a:t>ifferent hardware architectures may benefit from different scheduling strategies. The auto-scheduler can adapt the schedule to the specific characteristics of the target hardware.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1a5190c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1a5190c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281f1c0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281f1c0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81f1c01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81f1c01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halide-lang.org/tutorials/tutorial_lesson_05_scheduling_1.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hyperlink" Target="https://learn.microsoft.com/en-us/cpp/intrinsics/compiler-intrinsics?view=msvc-17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s://developer.arm.com/documentation/102474/0100/Overview?lang=en" TargetMode="External"/><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hyperlink" Target="https://www.intel.com/content/www/us/en/docs/cpp-compiler/developer-guide-reference/2021-10/overview.html" TargetMode="External"/><Relationship Id="rId5" Type="http://schemas.openxmlformats.org/officeDocument/2006/relationships/hyperlink" Target="https://www.intel.com/content/www/us/en/docs/intrinsics-guide/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halide-lang.org/tutorials/tutorial_lesson_21_auto_scheduler_generat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9030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Fast Parallel Image Rotation Algorithm</a:t>
            </a:r>
            <a:endParaRPr sz="3500"/>
          </a:p>
        </p:txBody>
      </p:sp>
      <p:sp>
        <p:nvSpPr>
          <p:cNvPr id="55" name="Google Shape;55;p13"/>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56" name="Google Shape;56;p13"/>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57" name="Google Shape;57;p13"/>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58" name="Google Shape;58;p13"/>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May 28, 2024</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Breakdown</a:t>
            </a:r>
            <a:endParaRPr sz="3200"/>
          </a:p>
        </p:txBody>
      </p:sp>
      <p:pic>
        <p:nvPicPr>
          <p:cNvPr id="141" name="Google Shape;141;p22"/>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42" name="Google Shape;142;p22"/>
          <p:cNvSpPr txBox="1"/>
          <p:nvPr>
            <p:ph idx="1" type="subTitle"/>
          </p:nvPr>
        </p:nvSpPr>
        <p:spPr>
          <a:xfrm>
            <a:off x="311700" y="1730375"/>
            <a:ext cx="5157300" cy="21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DLR algorithm takes place in essentially three stages:</a:t>
            </a:r>
            <a:endParaRPr sz="1500"/>
          </a:p>
          <a:p>
            <a:pPr indent="-323850" lvl="0" marL="457200" rtl="0" algn="l">
              <a:spcBef>
                <a:spcPts val="0"/>
              </a:spcBef>
              <a:spcAft>
                <a:spcPts val="0"/>
              </a:spcAft>
              <a:buSzPts val="1500"/>
              <a:buChar char="➔"/>
            </a:pPr>
            <a:r>
              <a:rPr lang="en" sz="1500"/>
              <a:t>Base-Line Calculation</a:t>
            </a:r>
            <a:endParaRPr sz="1500"/>
          </a:p>
          <a:p>
            <a:pPr indent="-323850" lvl="0" marL="457200" rtl="0" algn="l">
              <a:spcBef>
                <a:spcPts val="0"/>
              </a:spcBef>
              <a:spcAft>
                <a:spcPts val="0"/>
              </a:spcAft>
              <a:buSzPts val="1500"/>
              <a:buChar char="➔"/>
            </a:pPr>
            <a:r>
              <a:rPr lang="en" sz="1500"/>
              <a:t>Unallocated Pixel Filling Strategy (some sort of interpolation basically)</a:t>
            </a:r>
            <a:endParaRPr sz="1500"/>
          </a:p>
          <a:p>
            <a:pPr indent="-323850" lvl="0" marL="457200" rtl="0" algn="l">
              <a:spcBef>
                <a:spcPts val="0"/>
              </a:spcBef>
              <a:spcAft>
                <a:spcPts val="0"/>
              </a:spcAft>
              <a:buSzPts val="1500"/>
              <a:buChar char="➔"/>
            </a:pPr>
            <a:r>
              <a:rPr lang="en" sz="1500"/>
              <a:t>Calculation of the Base-Line, Start-Line and Target Image Size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Base-Line Calculation</a:t>
            </a:r>
            <a:endParaRPr sz="3200"/>
          </a:p>
        </p:txBody>
      </p:sp>
      <p:pic>
        <p:nvPicPr>
          <p:cNvPr id="148" name="Google Shape;148;p23"/>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49" name="Google Shape;149;p23"/>
          <p:cNvSpPr txBox="1"/>
          <p:nvPr>
            <p:ph idx="1" type="subTitle"/>
          </p:nvPr>
        </p:nvSpPr>
        <p:spPr>
          <a:xfrm>
            <a:off x="311700" y="1978525"/>
            <a:ext cx="4807800" cy="26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base-line equation in the target image with an arbitrary slope of α is calculated. Then, all columns or rows from the original image, depending on α, are transformed to the corresponding coordinates in the target image.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base-line is given by </a:t>
            </a:r>
            <a:r>
              <a:rPr i="1" lang="en" sz="1500"/>
              <a:t>f(x) = Sx, S = tan(α).</a:t>
            </a:r>
            <a:endParaRPr i="1" sz="1500"/>
          </a:p>
          <a:p>
            <a:pPr indent="0" lvl="0" marL="0" rtl="0" algn="l">
              <a:spcBef>
                <a:spcPts val="0"/>
              </a:spcBef>
              <a:spcAft>
                <a:spcPts val="0"/>
              </a:spcAft>
              <a:buNone/>
            </a:pPr>
            <a:r>
              <a:rPr lang="en" sz="1500"/>
              <a:t>The other corresponding lines (in the rotated image) can be computed by:</a:t>
            </a:r>
            <a:endParaRPr sz="1500"/>
          </a:p>
          <a:p>
            <a:pPr indent="0" lvl="0" marL="0" rtl="0" algn="l">
              <a:spcBef>
                <a:spcPts val="0"/>
              </a:spcBef>
              <a:spcAft>
                <a:spcPts val="0"/>
              </a:spcAft>
              <a:buNone/>
            </a:pPr>
            <a:r>
              <a:rPr i="1" lang="en" sz="1500"/>
              <a:t>f(x) = Sx + b, b∈𝕫</a:t>
            </a:r>
            <a:endParaRPr i="1" sz="1500"/>
          </a:p>
          <a:p>
            <a:pPr indent="0" lvl="0" marL="0" rtl="0" algn="l">
              <a:spcBef>
                <a:spcPts val="0"/>
              </a:spcBef>
              <a:spcAft>
                <a:spcPts val="0"/>
              </a:spcAft>
              <a:buNone/>
            </a:pPr>
            <a:r>
              <a:t/>
            </a:r>
            <a:endParaRPr sz="1500"/>
          </a:p>
        </p:txBody>
      </p:sp>
      <p:pic>
        <p:nvPicPr>
          <p:cNvPr id="150" name="Google Shape;150;p23"/>
          <p:cNvPicPr preferRelativeResize="0"/>
          <p:nvPr/>
        </p:nvPicPr>
        <p:blipFill>
          <a:blip r:embed="rId4">
            <a:alphaModFix/>
          </a:blip>
          <a:stretch>
            <a:fillRect/>
          </a:stretch>
        </p:blipFill>
        <p:spPr>
          <a:xfrm>
            <a:off x="5469000" y="1730363"/>
            <a:ext cx="3370200" cy="18805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ctrTitle"/>
          </p:nvPr>
        </p:nvSpPr>
        <p:spPr>
          <a:xfrm>
            <a:off x="311700" y="645350"/>
            <a:ext cx="5741400" cy="105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Issue: An Affine-Skewed Effect</a:t>
            </a:r>
            <a:endParaRPr sz="3200"/>
          </a:p>
        </p:txBody>
      </p:sp>
      <p:pic>
        <p:nvPicPr>
          <p:cNvPr id="156" name="Google Shape;156;p24"/>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57" name="Google Shape;157;p24"/>
          <p:cNvSpPr txBox="1"/>
          <p:nvPr>
            <p:ph idx="1" type="subTitle"/>
          </p:nvPr>
        </p:nvSpPr>
        <p:spPr>
          <a:xfrm>
            <a:off x="311700" y="1800025"/>
            <a:ext cx="51573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Heterogeneous distances between rotated pixels in the target image cause an affine image. To avoid the affine transform, all pixel distances in the target image </a:t>
            </a:r>
            <a:r>
              <a:rPr lang="en" sz="1500">
                <a:solidFill>
                  <a:schemeClr val="accent1"/>
                </a:solidFill>
              </a:rPr>
              <a:t>must be the same multiple of the original </a:t>
            </a:r>
            <a:r>
              <a:rPr lang="en" sz="1500">
                <a:solidFill>
                  <a:schemeClr val="accent1"/>
                </a:solidFill>
              </a:rPr>
              <a:t>image’</a:t>
            </a:r>
            <a:r>
              <a:rPr lang="en" sz="1500">
                <a:solidFill>
                  <a:schemeClr val="accent1"/>
                </a:solidFill>
              </a:rPr>
              <a:t> corresponding distance.</a:t>
            </a:r>
            <a:endParaRPr sz="1500">
              <a:solidFill>
                <a:schemeClr val="accent1"/>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So, what we can do, is have a line </a:t>
            </a:r>
            <a:r>
              <a:rPr i="1" lang="en" sz="1500"/>
              <a:t>f</a:t>
            </a:r>
            <a:r>
              <a:rPr baseline="-25000" i="1" lang="en" sz="1500"/>
              <a:t>s</a:t>
            </a:r>
            <a:r>
              <a:rPr i="1" lang="en" sz="1500"/>
              <a:t>(x) </a:t>
            </a:r>
            <a:r>
              <a:rPr lang="en" sz="1500"/>
              <a:t>determine the “starting point” of each of the other lines derived from the base-line. </a:t>
            </a:r>
            <a:r>
              <a:rPr lang="en" sz="1500">
                <a:solidFill>
                  <a:schemeClr val="accent1"/>
                </a:solidFill>
              </a:rPr>
              <a:t>This line is later </a:t>
            </a:r>
            <a:r>
              <a:rPr lang="en" sz="1500">
                <a:solidFill>
                  <a:schemeClr val="accent1"/>
                </a:solidFill>
              </a:rPr>
              <a:t>referred</a:t>
            </a:r>
            <a:r>
              <a:rPr lang="en" sz="1500">
                <a:solidFill>
                  <a:schemeClr val="accent1"/>
                </a:solidFill>
              </a:rPr>
              <a:t> to as the “starting line” or the “start-line”, as </a:t>
            </a:r>
            <a:r>
              <a:rPr i="1" lang="en" sz="1500"/>
              <a:t>f</a:t>
            </a:r>
            <a:r>
              <a:rPr baseline="-25000" i="1" lang="en" sz="1500"/>
              <a:t>s</a:t>
            </a:r>
            <a:r>
              <a:rPr i="1" lang="en" sz="1500"/>
              <a:t>(s) = y/S</a:t>
            </a:r>
            <a:r>
              <a:rPr baseline="-25000" i="1" lang="en" sz="1500"/>
              <a:t>b</a:t>
            </a:r>
            <a:r>
              <a:rPr i="1" lang="en" sz="1500"/>
              <a:t>, where S</a:t>
            </a:r>
            <a:r>
              <a:rPr baseline="-25000" i="1" lang="en" sz="1500"/>
              <a:t>b</a:t>
            </a:r>
            <a:r>
              <a:rPr i="1" lang="en" sz="1500"/>
              <a:t> is the slope of the perpendicular to the base-line.</a:t>
            </a:r>
            <a:endParaRPr i="1" sz="1500">
              <a:solidFill>
                <a:schemeClr val="accent1"/>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8" name="Google Shape;158;p24"/>
          <p:cNvPicPr preferRelativeResize="0"/>
          <p:nvPr/>
        </p:nvPicPr>
        <p:blipFill>
          <a:blip r:embed="rId4">
            <a:alphaModFix/>
          </a:blip>
          <a:stretch>
            <a:fillRect/>
          </a:stretch>
        </p:blipFill>
        <p:spPr>
          <a:xfrm>
            <a:off x="5650900" y="1182600"/>
            <a:ext cx="3370199" cy="3421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64" name="Google Shape;164;p25"/>
          <p:cNvSpPr txBox="1"/>
          <p:nvPr>
            <p:ph idx="1" type="subTitle"/>
          </p:nvPr>
        </p:nvSpPr>
        <p:spPr>
          <a:xfrm>
            <a:off x="311700" y="1422300"/>
            <a:ext cx="51573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Choosing a “starting point” for each of the “lines” of the rotated image, the skewing effect can be fixed!</a:t>
            </a:r>
            <a:endParaRPr sz="1500"/>
          </a:p>
        </p:txBody>
      </p:sp>
      <p:pic>
        <p:nvPicPr>
          <p:cNvPr id="165" name="Google Shape;165;p25"/>
          <p:cNvPicPr preferRelativeResize="0"/>
          <p:nvPr/>
        </p:nvPicPr>
        <p:blipFill>
          <a:blip r:embed="rId4">
            <a:alphaModFix/>
          </a:blip>
          <a:stretch>
            <a:fillRect/>
          </a:stretch>
        </p:blipFill>
        <p:spPr>
          <a:xfrm>
            <a:off x="5647875" y="1166875"/>
            <a:ext cx="3320626" cy="3612549"/>
          </a:xfrm>
          <a:prstGeom prst="rect">
            <a:avLst/>
          </a:prstGeom>
          <a:noFill/>
          <a:ln>
            <a:noFill/>
          </a:ln>
        </p:spPr>
      </p:pic>
      <p:pic>
        <p:nvPicPr>
          <p:cNvPr id="166" name="Google Shape;166;p25"/>
          <p:cNvPicPr preferRelativeResize="0"/>
          <p:nvPr/>
        </p:nvPicPr>
        <p:blipFill>
          <a:blip r:embed="rId5">
            <a:alphaModFix/>
          </a:blip>
          <a:stretch>
            <a:fillRect/>
          </a:stretch>
        </p:blipFill>
        <p:spPr>
          <a:xfrm>
            <a:off x="311700" y="2731464"/>
            <a:ext cx="3320626" cy="14563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311700" y="398800"/>
            <a:ext cx="5741400" cy="130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Calculation of the Base-Line, Start-Line and Target Image Size (Zone 1)</a:t>
            </a:r>
            <a:endParaRPr sz="2700"/>
          </a:p>
        </p:txBody>
      </p:sp>
      <p:pic>
        <p:nvPicPr>
          <p:cNvPr id="172" name="Google Shape;172;p26"/>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73" name="Google Shape;173;p26"/>
          <p:cNvSpPr txBox="1"/>
          <p:nvPr>
            <p:ph idx="1" type="subTitle"/>
          </p:nvPr>
        </p:nvSpPr>
        <p:spPr>
          <a:xfrm>
            <a:off x="311700" y="1800025"/>
            <a:ext cx="51573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base line is defined as </a:t>
            </a:r>
            <a:r>
              <a:rPr i="1" lang="en" sz="1500"/>
              <a:t>f(x) = tan(α) x</a:t>
            </a:r>
            <a:br>
              <a:rPr lang="en" sz="1500"/>
            </a:br>
            <a:r>
              <a:rPr lang="en" sz="1500"/>
              <a:t>The new image dimensions are defined as follows:</a:t>
            </a:r>
            <a:endParaRPr sz="1500"/>
          </a:p>
          <a:p>
            <a:pPr indent="0" lvl="0" marL="0" rtl="0" algn="l">
              <a:spcBef>
                <a:spcPts val="0"/>
              </a:spcBef>
              <a:spcAft>
                <a:spcPts val="0"/>
              </a:spcAft>
              <a:buNone/>
            </a:pPr>
            <a:r>
              <a:t/>
            </a:r>
            <a:endParaRPr sz="1500"/>
          </a:p>
        </p:txBody>
      </p:sp>
      <p:pic>
        <p:nvPicPr>
          <p:cNvPr id="174" name="Google Shape;174;p26"/>
          <p:cNvPicPr preferRelativeResize="0"/>
          <p:nvPr/>
        </p:nvPicPr>
        <p:blipFill>
          <a:blip r:embed="rId4">
            <a:alphaModFix/>
          </a:blip>
          <a:stretch>
            <a:fillRect/>
          </a:stretch>
        </p:blipFill>
        <p:spPr>
          <a:xfrm>
            <a:off x="311700" y="2381325"/>
            <a:ext cx="4822450" cy="1381475"/>
          </a:xfrm>
          <a:prstGeom prst="rect">
            <a:avLst/>
          </a:prstGeom>
          <a:noFill/>
          <a:ln>
            <a:noFill/>
          </a:ln>
        </p:spPr>
      </p:pic>
      <p:pic>
        <p:nvPicPr>
          <p:cNvPr id="175" name="Google Shape;175;p26"/>
          <p:cNvPicPr preferRelativeResize="0"/>
          <p:nvPr/>
        </p:nvPicPr>
        <p:blipFill rotWithShape="1">
          <a:blip r:embed="rId5">
            <a:alphaModFix/>
          </a:blip>
          <a:srcRect b="0" l="0" r="14008" t="0"/>
          <a:stretch/>
        </p:blipFill>
        <p:spPr>
          <a:xfrm>
            <a:off x="5833050" y="1549675"/>
            <a:ext cx="2898174" cy="2550650"/>
          </a:xfrm>
          <a:prstGeom prst="rect">
            <a:avLst/>
          </a:prstGeom>
          <a:noFill/>
          <a:ln>
            <a:noFill/>
          </a:ln>
        </p:spPr>
      </p:pic>
      <p:sp>
        <p:nvSpPr>
          <p:cNvPr id="176" name="Google Shape;176;p26"/>
          <p:cNvSpPr txBox="1"/>
          <p:nvPr>
            <p:ph idx="1" type="subTitle"/>
          </p:nvPr>
        </p:nvSpPr>
        <p:spPr>
          <a:xfrm>
            <a:off x="311700" y="3673525"/>
            <a:ext cx="51573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Zone 1, we have the y</a:t>
            </a:r>
            <a:r>
              <a:rPr lang="en" sz="1200"/>
              <a:t>s</a:t>
            </a:r>
            <a:r>
              <a:rPr lang="en" sz="1500"/>
              <a:t> defined, not the x</a:t>
            </a:r>
            <a:r>
              <a:rPr lang="en" sz="1200"/>
              <a:t>s</a:t>
            </a:r>
            <a:r>
              <a:rPr lang="en" sz="1500"/>
              <a:t>, so for that, using the equation of the start line </a:t>
            </a:r>
            <a:r>
              <a:rPr i="1" lang="en" sz="1500"/>
              <a:t>f</a:t>
            </a:r>
            <a:r>
              <a:rPr baseline="-25000" i="1" lang="en" sz="1500"/>
              <a:t>s</a:t>
            </a:r>
            <a:r>
              <a:rPr i="1" lang="en" sz="1500"/>
              <a:t>(s) </a:t>
            </a:r>
            <a:r>
              <a:rPr i="1" lang="en" sz="1500"/>
              <a:t>= y/S</a:t>
            </a:r>
            <a:r>
              <a:rPr baseline="-25000" i="1" lang="en" sz="1500"/>
              <a:t>b</a:t>
            </a:r>
            <a:r>
              <a:rPr i="1" lang="en" sz="1500"/>
              <a:t>, </a:t>
            </a:r>
            <a:r>
              <a:rPr lang="en" sz="1500"/>
              <a:t>we can calculate the required mapping, for each line i of the image. </a:t>
            </a:r>
            <a:r>
              <a:rPr lang="en" sz="1500">
                <a:solidFill>
                  <a:schemeClr val="accent1"/>
                </a:solidFill>
              </a:rPr>
              <a:t>For instance, the starting pixel of the rotated image for line i would be (f</a:t>
            </a:r>
            <a:r>
              <a:rPr baseline="-25000" lang="en" sz="1500">
                <a:solidFill>
                  <a:schemeClr val="accent1"/>
                </a:solidFill>
              </a:rPr>
              <a:t>s</a:t>
            </a:r>
            <a:r>
              <a:rPr lang="en" sz="1500">
                <a:solidFill>
                  <a:schemeClr val="accent1"/>
                </a:solidFill>
              </a:rPr>
              <a:t>(i), i).</a:t>
            </a:r>
            <a:endParaRPr sz="1500">
              <a:solidFill>
                <a:schemeClr val="accent1"/>
              </a:solidFill>
            </a:endParaRPr>
          </a:p>
          <a:p>
            <a:pPr indent="0" lvl="0" marL="0" rtl="0" algn="l">
              <a:spcBef>
                <a:spcPts val="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ctrTitle"/>
          </p:nvPr>
        </p:nvSpPr>
        <p:spPr>
          <a:xfrm>
            <a:off x="311700" y="199030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The DLR Method in Practice</a:t>
            </a:r>
            <a:endParaRPr sz="3500"/>
          </a:p>
        </p:txBody>
      </p:sp>
      <p:sp>
        <p:nvSpPr>
          <p:cNvPr id="182" name="Google Shape;182;p27"/>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183" name="Google Shape;183;p27"/>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84" name="Google Shape;184;p27"/>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185" name="Google Shape;185;p27"/>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7, 2024</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Foundation</a:t>
            </a:r>
            <a:endParaRPr sz="3200"/>
          </a:p>
        </p:txBody>
      </p:sp>
      <p:pic>
        <p:nvPicPr>
          <p:cNvPr id="191" name="Google Shape;191;p28"/>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92" name="Google Shape;192;p28"/>
          <p:cNvSpPr txBox="1"/>
          <p:nvPr>
            <p:ph idx="1" type="subTitle"/>
          </p:nvPr>
        </p:nvSpPr>
        <p:spPr>
          <a:xfrm>
            <a:off x="311700" y="1423250"/>
            <a:ext cx="4754700" cy="333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Calculating the new dimensions isn’t always as straightforward as it might seem.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example, in the paper, where it is mentioned that mrt and nrt can be calculated using the following: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r>
              <a:rPr lang="en" sz="1500">
                <a:solidFill>
                  <a:srgbClr val="EA9999"/>
                </a:solidFill>
              </a:rPr>
              <a:t>hardly works. </a:t>
            </a:r>
            <a:r>
              <a:rPr lang="en" sz="1500"/>
              <a:t>Instead, it’s best to find the new dimensions manually, zone wise.</a:t>
            </a:r>
            <a:endParaRPr sz="1500"/>
          </a:p>
        </p:txBody>
      </p:sp>
      <p:pic>
        <p:nvPicPr>
          <p:cNvPr id="193" name="Google Shape;193;p28"/>
          <p:cNvPicPr preferRelativeResize="0"/>
          <p:nvPr/>
        </p:nvPicPr>
        <p:blipFill>
          <a:blip r:embed="rId4">
            <a:alphaModFix/>
          </a:blip>
          <a:stretch>
            <a:fillRect/>
          </a:stretch>
        </p:blipFill>
        <p:spPr>
          <a:xfrm>
            <a:off x="5217788" y="1423249"/>
            <a:ext cx="4052462" cy="3091475"/>
          </a:xfrm>
          <a:prstGeom prst="rect">
            <a:avLst/>
          </a:prstGeom>
          <a:noFill/>
          <a:ln>
            <a:noFill/>
          </a:ln>
        </p:spPr>
      </p:pic>
      <p:pic>
        <p:nvPicPr>
          <p:cNvPr id="194" name="Google Shape;194;p28"/>
          <p:cNvPicPr preferRelativeResize="0"/>
          <p:nvPr/>
        </p:nvPicPr>
        <p:blipFill>
          <a:blip r:embed="rId5">
            <a:alphaModFix/>
          </a:blip>
          <a:stretch>
            <a:fillRect/>
          </a:stretch>
        </p:blipFill>
        <p:spPr>
          <a:xfrm>
            <a:off x="311700" y="2664325"/>
            <a:ext cx="4822450" cy="13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How The Mapping Works</a:t>
            </a:r>
            <a:endParaRPr sz="3200"/>
          </a:p>
        </p:txBody>
      </p:sp>
      <p:pic>
        <p:nvPicPr>
          <p:cNvPr id="200" name="Google Shape;200;p29"/>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01" name="Google Shape;201;p29"/>
          <p:cNvSpPr txBox="1"/>
          <p:nvPr>
            <p:ph idx="1" type="subTitle"/>
          </p:nvPr>
        </p:nvSpPr>
        <p:spPr>
          <a:xfrm>
            <a:off x="311700" y="1423250"/>
            <a:ext cx="4754700" cy="333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 starting point, for each such incremental mapping is given by:</a:t>
            </a:r>
            <a:endParaRPr sz="1500"/>
          </a:p>
          <a:p>
            <a:pPr indent="0" lvl="0" marL="0" rtl="0" algn="l">
              <a:spcBef>
                <a:spcPts val="0"/>
              </a:spcBef>
              <a:spcAft>
                <a:spcPts val="0"/>
              </a:spcAft>
              <a:buNone/>
            </a:pPr>
            <a:r>
              <a:rPr i="1" lang="en" sz="1500"/>
              <a:t>(f</a:t>
            </a:r>
            <a:r>
              <a:rPr baseline="-25000" i="1" lang="en" sz="1500"/>
              <a:t>s</a:t>
            </a:r>
            <a:r>
              <a:rPr i="1" lang="en" sz="1500"/>
              <a:t>(i), i), 	</a:t>
            </a:r>
            <a:r>
              <a:rPr lang="en" sz="1500"/>
              <a:t>where </a:t>
            </a:r>
            <a:r>
              <a:rPr i="1" lang="en" sz="1500"/>
              <a:t>f</a:t>
            </a:r>
            <a:r>
              <a:rPr baseline="-25000" i="1" lang="en" sz="1500"/>
              <a:t>s</a:t>
            </a:r>
            <a:r>
              <a:rPr i="1" lang="en" sz="1500"/>
              <a:t>(x) = x / tan(𝛼 + π/2)</a:t>
            </a:r>
            <a:r>
              <a:rPr lang="en"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From that point on, we can determine where the rest of the pixels will be placed.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 this example, we need to map n pixels over the span of </a:t>
            </a:r>
            <a:r>
              <a:rPr i="1" lang="en" sz="1500"/>
              <a:t>n*cos(</a:t>
            </a:r>
            <a:r>
              <a:rPr i="1" lang="en" sz="1500"/>
              <a:t>𝛼</a:t>
            </a:r>
            <a:r>
              <a:rPr i="1" lang="en" sz="1500"/>
              <a:t>) </a:t>
            </a:r>
            <a:r>
              <a:rPr lang="en" sz="1500"/>
              <a:t>in the x axis, and </a:t>
            </a:r>
            <a:r>
              <a:rPr i="1" lang="en" sz="1500"/>
              <a:t>n*sin(𝛼)</a:t>
            </a:r>
            <a:r>
              <a:rPr lang="en" sz="1500"/>
              <a:t> in the y axis. Consequently, we can determine, for each time we iterate over a pixel to be mapped, how much should the x and y change in the rotated image.</a:t>
            </a:r>
            <a:endParaRPr sz="1500"/>
          </a:p>
        </p:txBody>
      </p:sp>
      <p:pic>
        <p:nvPicPr>
          <p:cNvPr id="202" name="Google Shape;202;p29"/>
          <p:cNvPicPr preferRelativeResize="0"/>
          <p:nvPr/>
        </p:nvPicPr>
        <p:blipFill>
          <a:blip r:embed="rId4">
            <a:alphaModFix/>
          </a:blip>
          <a:stretch>
            <a:fillRect/>
          </a:stretch>
        </p:blipFill>
        <p:spPr>
          <a:xfrm>
            <a:off x="5286550" y="1378550"/>
            <a:ext cx="3705050" cy="28264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1117"/>
        </a:solidFill>
      </p:bgPr>
    </p:bg>
    <p:spTree>
      <p:nvGrpSpPr>
        <p:cNvPr id="206" name="Shape 206"/>
        <p:cNvGrpSpPr/>
        <p:nvPr/>
      </p:nvGrpSpPr>
      <p:grpSpPr>
        <a:xfrm>
          <a:off x="0" y="0"/>
          <a:ext cx="0" cy="0"/>
          <a:chOff x="0" y="0"/>
          <a:chExt cx="0" cy="0"/>
        </a:xfrm>
      </p:grpSpPr>
      <p:sp>
        <p:nvSpPr>
          <p:cNvPr id="207" name="Google Shape;207;p30"/>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How The Mapping Works</a:t>
            </a:r>
            <a:endParaRPr sz="3200"/>
          </a:p>
        </p:txBody>
      </p:sp>
      <p:pic>
        <p:nvPicPr>
          <p:cNvPr id="208" name="Google Shape;208;p30"/>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09" name="Google Shape;209;p30"/>
          <p:cNvSpPr txBox="1"/>
          <p:nvPr>
            <p:ph idx="1" type="subTitle"/>
          </p:nvPr>
        </p:nvSpPr>
        <p:spPr>
          <a:xfrm>
            <a:off x="311700" y="1423250"/>
            <a:ext cx="8777700" cy="33393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rise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n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.sin(alpha)</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run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n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.cos(alpha)</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max_start_y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int</a:t>
            </a:r>
            <a:r>
              <a:rPr lang="en" sz="1050">
                <a:solidFill>
                  <a:srgbClr val="E6EDF3"/>
                </a:solidFill>
                <a:highlight>
                  <a:srgbClr val="0D1117"/>
                </a:highlight>
                <a:latin typeface="Courier New"/>
                <a:ea typeface="Courier New"/>
                <a:cs typeface="Courier New"/>
                <a:sym typeface="Courier New"/>
              </a:rPr>
              <a:t>(</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.ceil(m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.cos(alpha)))</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fs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lambda</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y</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y</a:t>
            </a: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.tan(alpha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.pi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2</a:t>
            </a:r>
            <a:r>
              <a:rPr lang="en" sz="1050">
                <a:solidFill>
                  <a:srgbClr val="E6EDF3"/>
                </a:solidFill>
                <a:highlight>
                  <a:srgbClr val="0D1117"/>
                </a:highlight>
                <a:latin typeface="Courier New"/>
                <a:ea typeface="Courier New"/>
                <a:cs typeface="Courier New"/>
                <a:sym typeface="Courier New"/>
              </a:rPr>
              <a:t>)</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y_incr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.floor(n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rise)</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x_incr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.floor(n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run)</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B949E"/>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B949E"/>
                </a:solidFill>
                <a:highlight>
                  <a:srgbClr val="0D1117"/>
                </a:highlight>
                <a:latin typeface="Courier New"/>
                <a:ea typeface="Courier New"/>
                <a:cs typeface="Courier New"/>
                <a:sym typeface="Courier New"/>
              </a:rPr>
              <a:t># more generally, if x_incr/y_incr &gt; 1, (x_incr/y_incr) can be treated as a mod factor wrt x and vice-versa</a:t>
            </a:r>
            <a:endParaRPr sz="1050">
              <a:solidFill>
                <a:srgbClr val="8B949E"/>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7B72"/>
                </a:solidFill>
                <a:highlight>
                  <a:srgbClr val="0D1117"/>
                </a:highlight>
                <a:latin typeface="Courier New"/>
                <a:ea typeface="Courier New"/>
                <a:cs typeface="Courier New"/>
                <a:sym typeface="Courier New"/>
              </a:rPr>
              <a:t>if</a:t>
            </a:r>
            <a:r>
              <a:rPr lang="en" sz="1050">
                <a:solidFill>
                  <a:srgbClr val="E6EDF3"/>
                </a:solidFill>
                <a:highlight>
                  <a:srgbClr val="0D1117"/>
                </a:highlight>
                <a:latin typeface="Courier New"/>
                <a:ea typeface="Courier New"/>
                <a:cs typeface="Courier New"/>
                <a:sym typeface="Courier New"/>
              </a:rPr>
              <a:t> y_incr </a:t>
            </a:r>
            <a:r>
              <a:rPr lang="en" sz="1050">
                <a:solidFill>
                  <a:srgbClr val="FF7B72"/>
                </a:solidFill>
                <a:highlight>
                  <a:srgbClr val="0D1117"/>
                </a:highlight>
                <a:latin typeface="Courier New"/>
                <a:ea typeface="Courier New"/>
                <a:cs typeface="Courier New"/>
                <a:sym typeface="Courier New"/>
              </a:rPr>
              <a:t>&gt;</a:t>
            </a:r>
            <a:r>
              <a:rPr lang="en" sz="1050">
                <a:solidFill>
                  <a:srgbClr val="E6EDF3"/>
                </a:solidFill>
                <a:highlight>
                  <a:srgbClr val="0D1117"/>
                </a:highlight>
                <a:latin typeface="Courier New"/>
                <a:ea typeface="Courier New"/>
                <a:cs typeface="Courier New"/>
                <a:sym typeface="Courier New"/>
              </a:rPr>
              <a:t> x_incr:</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mod_factor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y_incr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x_incr</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for</a:t>
            </a:r>
            <a:r>
              <a:rPr lang="en" sz="1050">
                <a:solidFill>
                  <a:srgbClr val="E6EDF3"/>
                </a:solidFill>
                <a:highlight>
                  <a:srgbClr val="0D1117"/>
                </a:highlight>
                <a:latin typeface="Courier New"/>
                <a:ea typeface="Courier New"/>
                <a:cs typeface="Courier New"/>
                <a:sym typeface="Courier New"/>
              </a:rPr>
              <a:t> line </a:t>
            </a:r>
            <a:r>
              <a:rPr lang="en" sz="1050">
                <a:solidFill>
                  <a:srgbClr val="FF7B72"/>
                </a:solidFill>
                <a:highlight>
                  <a:srgbClr val="0D1117"/>
                </a:highlight>
                <a:latin typeface="Courier New"/>
                <a:ea typeface="Courier New"/>
                <a:cs typeface="Courier New"/>
                <a:sym typeface="Courier New"/>
              </a:rPr>
              <a:t>in</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range</a:t>
            </a:r>
            <a:r>
              <a:rPr lang="en" sz="1050">
                <a:solidFill>
                  <a:srgbClr val="E6EDF3"/>
                </a:solidFill>
                <a:highlight>
                  <a:srgbClr val="0D1117"/>
                </a:highlight>
                <a:latin typeface="Courier New"/>
                <a:ea typeface="Courier New"/>
                <a:cs typeface="Courier New"/>
                <a:sym typeface="Courier New"/>
              </a:rPr>
              <a:t>(max_start_y):</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 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int</a:t>
            </a:r>
            <a:r>
              <a:rPr lang="en" sz="1050">
                <a:solidFill>
                  <a:srgbClr val="E6EDF3"/>
                </a:solidFill>
                <a:highlight>
                  <a:srgbClr val="0D1117"/>
                </a:highlight>
                <a:latin typeface="Courier New"/>
                <a:ea typeface="Courier New"/>
                <a:cs typeface="Courier New"/>
                <a:sym typeface="Courier New"/>
              </a:rPr>
              <a:t>(</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.ceil(fs(line))), line</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for</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in</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range</a:t>
            </a:r>
            <a:r>
              <a:rPr lang="en" sz="1050">
                <a:solidFill>
                  <a:srgbClr val="E6EDF3"/>
                </a:solidFill>
                <a:highlight>
                  <a:srgbClr val="0D1117"/>
                </a:highlight>
                <a:latin typeface="Courier New"/>
                <a:ea typeface="Courier New"/>
                <a:cs typeface="Courier New"/>
                <a:sym typeface="Courier New"/>
              </a:rPr>
              <a:t>(n):</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8B949E"/>
                </a:solidFill>
                <a:highlight>
                  <a:srgbClr val="0D1117"/>
                </a:highlight>
                <a:latin typeface="Courier New"/>
                <a:ea typeface="Courier New"/>
                <a:cs typeface="Courier New"/>
                <a:sym typeface="Courier New"/>
              </a:rPr>
              <a:t># print(f"{(a + x_offset, b)} maps to {(pixel, line)}, i.e {img[line][pixel]}")</a:t>
            </a:r>
            <a:endParaRPr sz="1050">
              <a:solidFill>
                <a:srgbClr val="8B949E"/>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rot[b,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x_offset]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img[line, pixel]</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8B949E"/>
                </a:solidFill>
                <a:highlight>
                  <a:srgbClr val="0D1117"/>
                </a:highlight>
                <a:latin typeface="Courier New"/>
                <a:ea typeface="Courier New"/>
                <a:cs typeface="Courier New"/>
                <a:sym typeface="Courier New"/>
              </a:rPr>
              <a:t># ASHTARI et al.: DOUBLE LINE IMAGE ROTATION</a:t>
            </a:r>
            <a:endParaRPr sz="1050">
              <a:solidFill>
                <a:srgbClr val="8B949E"/>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rot[b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r>
              <a:rPr lang="en" sz="1050">
                <a:solidFill>
                  <a:srgbClr val="E6EDF3"/>
                </a:solidFill>
                <a:highlight>
                  <a:srgbClr val="0D1117"/>
                </a:highlight>
                <a:latin typeface="Courier New"/>
                <a:ea typeface="Courier New"/>
                <a:cs typeface="Courier New"/>
                <a:sym typeface="Courier New"/>
              </a:rPr>
              <a:t>,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x_offset]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img[line, pixel]</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endParaRPr sz="1050">
              <a:solidFill>
                <a:srgbClr val="79C0FF"/>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if</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&gt;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0</a:t>
            </a: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and</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mod_factor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0</a:t>
            </a:r>
            <a:r>
              <a:rPr lang="en" sz="1050">
                <a:solidFill>
                  <a:srgbClr val="E6EDF3"/>
                </a:solidFill>
                <a:highlight>
                  <a:srgbClr val="0D1117"/>
                </a:highlight>
                <a:latin typeface="Courier New"/>
                <a:ea typeface="Courier New"/>
                <a:cs typeface="Courier New"/>
                <a:sym typeface="Courier New"/>
              </a:rPr>
              <a:t>:</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endParaRPr sz="1050">
              <a:solidFill>
                <a:srgbClr val="79C0FF"/>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E6EDF3"/>
              </a:solidFill>
              <a:highlight>
                <a:srgbClr val="0D1117"/>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Results</a:t>
            </a:r>
            <a:endParaRPr sz="3200"/>
          </a:p>
        </p:txBody>
      </p:sp>
      <p:pic>
        <p:nvPicPr>
          <p:cNvPr id="215" name="Google Shape;215;p31"/>
          <p:cNvPicPr preferRelativeResize="0"/>
          <p:nvPr/>
        </p:nvPicPr>
        <p:blipFill>
          <a:blip r:embed="rId3">
            <a:alphaModFix/>
          </a:blip>
          <a:stretch>
            <a:fillRect/>
          </a:stretch>
        </p:blipFill>
        <p:spPr>
          <a:xfrm>
            <a:off x="7660975" y="71700"/>
            <a:ext cx="1360123" cy="498750"/>
          </a:xfrm>
          <a:prstGeom prst="rect">
            <a:avLst/>
          </a:prstGeom>
          <a:noFill/>
          <a:ln>
            <a:noFill/>
          </a:ln>
        </p:spPr>
      </p:pic>
      <p:graphicFrame>
        <p:nvGraphicFramePr>
          <p:cNvPr id="216" name="Google Shape;216;p31"/>
          <p:cNvGraphicFramePr/>
          <p:nvPr/>
        </p:nvGraphicFramePr>
        <p:xfrm>
          <a:off x="311700" y="1429150"/>
          <a:ext cx="3000000" cy="3000000"/>
        </p:xfrm>
        <a:graphic>
          <a:graphicData uri="http://schemas.openxmlformats.org/drawingml/2006/table">
            <a:tbl>
              <a:tblPr>
                <a:noFill/>
                <a:tableStyleId>{20E9DFF9-524E-4CC2-8E77-3086C0FAEE9E}</a:tableStyleId>
              </a:tblPr>
              <a:tblGrid>
                <a:gridCol w="952500"/>
                <a:gridCol w="1371600"/>
                <a:gridCol w="1619250"/>
              </a:tblGrid>
              <a:tr h="200025">
                <a:tc>
                  <a:txBody>
                    <a:bodyPr/>
                    <a:lstStyle/>
                    <a:p>
                      <a:pPr indent="0" lvl="0" marL="0" rtl="0" algn="l">
                        <a:lnSpc>
                          <a:spcPct val="115000"/>
                        </a:lnSpc>
                        <a:spcBef>
                          <a:spcPts val="0"/>
                        </a:spcBef>
                        <a:spcAft>
                          <a:spcPts val="0"/>
                        </a:spcAft>
                        <a:buNone/>
                      </a:pPr>
                      <a:r>
                        <a:rPr b="1" lang="en" sz="1300">
                          <a:solidFill>
                            <a:schemeClr val="lt2"/>
                          </a:solidFill>
                        </a:rPr>
                        <a:t>openCV dlr</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chemeClr val="lt2"/>
                          </a:solidFill>
                        </a:rPr>
                        <a:t>Halide affine transform</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300">
                          <a:solidFill>
                            <a:schemeClr val="lt2"/>
                          </a:solidFill>
                        </a:rPr>
                        <a:t>OpenCV Built-in warpAffine</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0.14</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0.78</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0.17</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0.83</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0.19</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0.17</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0.83</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0.81</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0.82</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0.84</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0.17</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0.89</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1</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0.17</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0.93</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0.16</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1300">
                          <a:solidFill>
                            <a:schemeClr val="lt2"/>
                          </a:solidFill>
                        </a:rPr>
                        <a:t>0.17</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0.98</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solidFill>
                            <a:schemeClr val="lt2"/>
                          </a:solidFill>
                        </a:rPr>
                        <a:t>0.15</a:t>
                      </a:r>
                      <a:endParaRPr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b="1" lang="en" sz="1300">
                          <a:solidFill>
                            <a:schemeClr val="lt2"/>
                          </a:solidFill>
                        </a:rPr>
                        <a:t>0.155</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lt2"/>
                          </a:solidFill>
                        </a:rPr>
                        <a:t>0.871</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300">
                          <a:solidFill>
                            <a:schemeClr val="lt2"/>
                          </a:solidFill>
                        </a:rPr>
                        <a:t>0.165</a:t>
                      </a:r>
                      <a:endParaRPr b="1" sz="1300">
                        <a:solidFill>
                          <a:schemeClr val="lt2"/>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17" name="Google Shape;217;p31"/>
          <p:cNvSpPr txBox="1"/>
          <p:nvPr/>
        </p:nvSpPr>
        <p:spPr>
          <a:xfrm>
            <a:off x="6972700" y="4324750"/>
            <a:ext cx="2048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2"/>
                </a:solidFill>
              </a:rPr>
              <a:t>Tests run on an Intel i7-10750H (12) @ 5.000GHz, all under similar workloads</a:t>
            </a:r>
            <a:br>
              <a:rPr b="1" lang="en" sz="800">
                <a:solidFill>
                  <a:schemeClr val="lt2"/>
                </a:solidFill>
              </a:rPr>
            </a:br>
            <a:br>
              <a:rPr b="1" lang="en" sz="800">
                <a:solidFill>
                  <a:schemeClr val="lt2"/>
                </a:solidFill>
              </a:rPr>
            </a:br>
            <a:r>
              <a:rPr b="1" lang="en" sz="800">
                <a:solidFill>
                  <a:schemeClr val="lt2"/>
                </a:solidFill>
              </a:rPr>
              <a:t>Input is a 512*512 png image</a:t>
            </a:r>
            <a:br>
              <a:rPr b="1" lang="en" sz="800">
                <a:solidFill>
                  <a:schemeClr val="lt2"/>
                </a:solidFill>
              </a:rPr>
            </a:br>
            <a:r>
              <a:rPr b="1" lang="en" sz="800">
                <a:solidFill>
                  <a:schemeClr val="lt2"/>
                </a:solidFill>
              </a:rPr>
              <a:t>ColorSpace_ICC: RGB</a:t>
            </a:r>
            <a:endParaRPr b="1" sz="800">
              <a:solidFill>
                <a:schemeClr val="lt2"/>
              </a:solidFill>
            </a:endParaRPr>
          </a:p>
        </p:txBody>
      </p:sp>
      <p:pic>
        <p:nvPicPr>
          <p:cNvPr id="218" name="Google Shape;218;p31" title="Chart"/>
          <p:cNvPicPr preferRelativeResize="0"/>
          <p:nvPr/>
        </p:nvPicPr>
        <p:blipFill>
          <a:blip r:embed="rId4">
            <a:alphaModFix/>
          </a:blip>
          <a:stretch>
            <a:fillRect/>
          </a:stretch>
        </p:blipFill>
        <p:spPr>
          <a:xfrm>
            <a:off x="4284550" y="1429150"/>
            <a:ext cx="4736551" cy="29329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4273500" y="0"/>
            <a:ext cx="4870500" cy="5143500"/>
          </a:xfrm>
          <a:prstGeom prst="rect">
            <a:avLst/>
          </a:prstGeom>
          <a:solidFill>
            <a:srgbClr val="383838">
              <a:alpha val="715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ph type="ctrTitle"/>
          </p:nvPr>
        </p:nvSpPr>
        <p:spPr>
          <a:xfrm>
            <a:off x="311700" y="570450"/>
            <a:ext cx="45123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Optimizing performance</a:t>
            </a:r>
            <a:endParaRPr sz="3200"/>
          </a:p>
        </p:txBody>
      </p:sp>
      <p:sp>
        <p:nvSpPr>
          <p:cNvPr id="65" name="Google Shape;65;p14"/>
          <p:cNvSpPr txBox="1"/>
          <p:nvPr>
            <p:ph idx="1" type="subTitle"/>
          </p:nvPr>
        </p:nvSpPr>
        <p:spPr>
          <a:xfrm>
            <a:off x="311700" y="1540950"/>
            <a:ext cx="3961800" cy="20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primary cause of slow processing speeds in traditional image rotation methods is the fact that they are always </a:t>
            </a:r>
            <a:r>
              <a:rPr lang="en" sz="1500"/>
              <a:t>serialized</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Halide offers a variety of scheduling methods that provide explicit control over how computations are performed, enabling significant performance optimizations.</a:t>
            </a:r>
            <a:endParaRPr sz="1500"/>
          </a:p>
        </p:txBody>
      </p:sp>
      <p:pic>
        <p:nvPicPr>
          <p:cNvPr id="66" name="Google Shape;66;p14"/>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67" name="Google Shape;67;p14"/>
          <p:cNvSpPr txBox="1"/>
          <p:nvPr/>
        </p:nvSpPr>
        <p:spPr>
          <a:xfrm>
            <a:off x="4824000" y="1540950"/>
            <a:ext cx="3799800" cy="27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rPr>
              <a:t>Here’s a list of the various scheduling options that Halide provides:</a:t>
            </a:r>
            <a:br>
              <a:rPr lang="en"/>
            </a:br>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parallel</a:t>
            </a:r>
            <a:r>
              <a:rPr lang="en" sz="1150">
                <a:solidFill>
                  <a:srgbClr val="E6EDF3"/>
                </a:solidFill>
                <a:highlight>
                  <a:srgbClr val="0D1117"/>
                </a:highlight>
                <a:latin typeface="Courier New"/>
                <a:ea typeface="Courier New"/>
                <a:cs typeface="Courier New"/>
                <a:sym typeface="Courier New"/>
              </a:rPr>
              <a:t>(var);</a:t>
            </a:r>
            <a:endParaRPr sz="1150">
              <a:solidFill>
                <a:srgbClr val="E6EDF3"/>
              </a:solidFill>
              <a:highlight>
                <a:srgbClr val="0D1117"/>
              </a:highlight>
              <a:latin typeface="Courier New"/>
              <a:ea typeface="Courier New"/>
              <a:cs typeface="Courier New"/>
              <a:sym typeface="Courier New"/>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vectorize</a:t>
            </a:r>
            <a:r>
              <a:rPr lang="en" sz="1150">
                <a:solidFill>
                  <a:srgbClr val="E6EDF3"/>
                </a:solidFill>
                <a:highlight>
                  <a:srgbClr val="0D1117"/>
                </a:highlight>
                <a:latin typeface="Courier New"/>
                <a:ea typeface="Courier New"/>
                <a:cs typeface="Courier New"/>
                <a:sym typeface="Courier New"/>
              </a:rPr>
              <a:t>(var, width);</a:t>
            </a:r>
            <a:endParaRPr sz="1150">
              <a:solidFill>
                <a:srgbClr val="E6EDF3"/>
              </a:solidFill>
              <a:highlight>
                <a:srgbClr val="0D1117"/>
              </a:highlight>
              <a:latin typeface="Courier New"/>
              <a:ea typeface="Courier New"/>
              <a:cs typeface="Courier New"/>
              <a:sym typeface="Courier New"/>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tile</a:t>
            </a:r>
            <a:r>
              <a:rPr lang="en" sz="1150">
                <a:solidFill>
                  <a:srgbClr val="E6EDF3"/>
                </a:solidFill>
                <a:highlight>
                  <a:srgbClr val="0D1117"/>
                </a:highlight>
                <a:latin typeface="Courier New"/>
                <a:ea typeface="Courier New"/>
                <a:cs typeface="Courier New"/>
                <a:sym typeface="Courier New"/>
              </a:rPr>
              <a:t>(x, y, xo, yo, xi, yi, x_factor, y_factor);</a:t>
            </a:r>
            <a:endParaRPr sz="1150">
              <a:solidFill>
                <a:srgbClr val="E6EDF3"/>
              </a:solidFill>
              <a:highlight>
                <a:srgbClr val="0D1117"/>
              </a:highlight>
              <a:latin typeface="Courier New"/>
              <a:ea typeface="Courier New"/>
              <a:cs typeface="Courier New"/>
              <a:sym typeface="Courier New"/>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unroll</a:t>
            </a:r>
            <a:r>
              <a:rPr lang="en" sz="1150">
                <a:solidFill>
                  <a:srgbClr val="E6EDF3"/>
                </a:solidFill>
                <a:highlight>
                  <a:srgbClr val="0D1117"/>
                </a:highlight>
                <a:latin typeface="Courier New"/>
                <a:ea typeface="Courier New"/>
                <a:cs typeface="Courier New"/>
                <a:sym typeface="Courier New"/>
              </a:rPr>
              <a:t>(var, factor);</a:t>
            </a:r>
            <a:endParaRPr sz="1150">
              <a:solidFill>
                <a:srgbClr val="E6EDF3"/>
              </a:solidFill>
              <a:highlight>
                <a:srgbClr val="0D1117"/>
              </a:highlight>
              <a:latin typeface="Courier New"/>
              <a:ea typeface="Courier New"/>
              <a:cs typeface="Courier New"/>
              <a:sym typeface="Courier New"/>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fuse</a:t>
            </a:r>
            <a:r>
              <a:rPr lang="en" sz="1150">
                <a:solidFill>
                  <a:srgbClr val="E6EDF3"/>
                </a:solidFill>
                <a:highlight>
                  <a:srgbClr val="0D1117"/>
                </a:highlight>
                <a:latin typeface="Courier New"/>
                <a:ea typeface="Courier New"/>
                <a:cs typeface="Courier New"/>
                <a:sym typeface="Courier New"/>
              </a:rPr>
              <a:t>(var1, var2, fused_var);</a:t>
            </a:r>
            <a:endParaRPr sz="1150">
              <a:solidFill>
                <a:srgbClr val="E6EDF3"/>
              </a:solidFill>
              <a:highlight>
                <a:srgbClr val="0D1117"/>
              </a:highlight>
              <a:latin typeface="Courier New"/>
              <a:ea typeface="Courier New"/>
              <a:cs typeface="Courier New"/>
              <a:sym typeface="Courier New"/>
            </a:endParaRPr>
          </a:p>
          <a:p>
            <a:pPr indent="-349250" lvl="0" marL="457200" rtl="0" algn="l">
              <a:lnSpc>
                <a:spcPct val="100000"/>
              </a:lnSpc>
              <a:spcBef>
                <a:spcPts val="0"/>
              </a:spcBef>
              <a:spcAft>
                <a:spcPts val="0"/>
              </a:spcAft>
              <a:buClr>
                <a:schemeClr val="lt2"/>
              </a:buClr>
              <a:buSzPts val="1900"/>
              <a:buChar char="➔"/>
            </a:pPr>
            <a:r>
              <a:rPr lang="en" sz="1150">
                <a:solidFill>
                  <a:srgbClr val="E6EDF3"/>
                </a:solidFill>
                <a:highlight>
                  <a:srgbClr val="0D1117"/>
                </a:highlight>
                <a:latin typeface="Courier New"/>
                <a:ea typeface="Courier New"/>
                <a:cs typeface="Courier New"/>
                <a:sym typeface="Courier New"/>
              </a:rPr>
              <a:t>.</a:t>
            </a:r>
            <a:r>
              <a:rPr lang="en" sz="1150">
                <a:solidFill>
                  <a:srgbClr val="D2A8FF"/>
                </a:solidFill>
                <a:highlight>
                  <a:srgbClr val="0D1117"/>
                </a:highlight>
                <a:latin typeface="Courier New"/>
                <a:ea typeface="Courier New"/>
                <a:cs typeface="Courier New"/>
                <a:sym typeface="Courier New"/>
              </a:rPr>
              <a:t>reorder</a:t>
            </a:r>
            <a:r>
              <a:rPr lang="en" sz="1150">
                <a:solidFill>
                  <a:srgbClr val="E6EDF3"/>
                </a:solidFill>
                <a:highlight>
                  <a:srgbClr val="0D1117"/>
                </a:highlight>
                <a:latin typeface="Courier New"/>
                <a:ea typeface="Courier New"/>
                <a:cs typeface="Courier New"/>
                <a:sym typeface="Courier New"/>
              </a:rPr>
              <a:t>(vars...);</a:t>
            </a:r>
            <a:endParaRPr sz="1900">
              <a:solidFill>
                <a:schemeClr val="lt2"/>
              </a:solidFill>
            </a:endParaRPr>
          </a:p>
        </p:txBody>
      </p:sp>
      <p:sp>
        <p:nvSpPr>
          <p:cNvPr id="68" name="Google Shape;68;p14"/>
          <p:cNvSpPr txBox="1"/>
          <p:nvPr/>
        </p:nvSpPr>
        <p:spPr>
          <a:xfrm>
            <a:off x="311700" y="4209450"/>
            <a:ext cx="288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r>
              <a:rPr lang="en" sz="1000" u="sng">
                <a:solidFill>
                  <a:schemeClr val="hlink"/>
                </a:solidFill>
                <a:hlinkClick r:id="rId4"/>
              </a:rPr>
              <a:t>https://halide-lang.org/tutorials/tutorial_lesson_05_scheduling_1.html</a:t>
            </a:r>
            <a:endParaRPr sz="10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ctrTitle"/>
          </p:nvPr>
        </p:nvSpPr>
        <p:spPr>
          <a:xfrm>
            <a:off x="311700" y="1619250"/>
            <a:ext cx="8520600" cy="11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Potential Issues with the Halide Implementation</a:t>
            </a:r>
            <a:endParaRPr sz="3500"/>
          </a:p>
        </p:txBody>
      </p:sp>
      <p:sp>
        <p:nvSpPr>
          <p:cNvPr id="224" name="Google Shape;224;p32"/>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225" name="Google Shape;225;p32"/>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26" name="Google Shape;226;p32"/>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227" name="Google Shape;227;p32"/>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11, 2024</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1117"/>
        </a:solidFill>
      </p:bgPr>
    </p:bg>
    <p:spTree>
      <p:nvGrpSpPr>
        <p:cNvPr id="231" name="Shape 231"/>
        <p:cNvGrpSpPr/>
        <p:nvPr/>
      </p:nvGrpSpPr>
      <p:grpSpPr>
        <a:xfrm>
          <a:off x="0" y="0"/>
          <a:ext cx="0" cy="0"/>
          <a:chOff x="0" y="0"/>
          <a:chExt cx="0" cy="0"/>
        </a:xfrm>
      </p:grpSpPr>
      <p:sp>
        <p:nvSpPr>
          <p:cNvPr id="232" name="Google Shape;232;p33"/>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Synopsis</a:t>
            </a:r>
            <a:endParaRPr sz="3200"/>
          </a:p>
        </p:txBody>
      </p:sp>
      <p:pic>
        <p:nvPicPr>
          <p:cNvPr id="233" name="Google Shape;233;p33"/>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34" name="Google Shape;234;p33"/>
          <p:cNvSpPr txBox="1"/>
          <p:nvPr>
            <p:ph idx="1" type="subTitle"/>
          </p:nvPr>
        </p:nvSpPr>
        <p:spPr>
          <a:xfrm>
            <a:off x="311700" y="1423250"/>
            <a:ext cx="8136300" cy="333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 current method evaluates pixels in an irregular range, with irregular loop increments.</a:t>
            </a:r>
            <a:br>
              <a:rPr lang="en" sz="1500"/>
            </a:br>
            <a:br>
              <a:rPr lang="en" sz="1500"/>
            </a:br>
            <a:r>
              <a:rPr lang="en" sz="1500"/>
              <a:t>The issue here is that Halide operates on a pretty discrete domain, with regular updates in loop variables. So why is that an issue? Well, Halide operates through </a:t>
            </a:r>
            <a:r>
              <a:rPr b="1" i="1" lang="en" sz="1500"/>
              <a:t>all</a:t>
            </a:r>
            <a:r>
              <a:rPr lang="en" sz="1500"/>
              <a:t> the pixels of a particular input buffer via the </a:t>
            </a:r>
            <a:r>
              <a:rPr lang="en" sz="1500">
                <a:latin typeface="Fira Code Medium"/>
                <a:ea typeface="Fira Code Medium"/>
                <a:cs typeface="Fira Code Medium"/>
                <a:sym typeface="Fira Code Medium"/>
              </a:rPr>
              <a:t>.realise() </a:t>
            </a:r>
            <a:r>
              <a:rPr lang="en" sz="1500"/>
              <a:t>function, following regular loop variable increments.</a:t>
            </a:r>
            <a:br>
              <a:rPr lang="en" sz="1500"/>
            </a:br>
            <a:endParaRPr sz="1500"/>
          </a:p>
          <a:p>
            <a:pPr indent="0" lvl="0" marL="0" rtl="0" algn="l">
              <a:spcBef>
                <a:spcPts val="0"/>
              </a:spcBef>
              <a:spcAft>
                <a:spcPts val="0"/>
              </a:spcAft>
              <a:buNone/>
            </a:pPr>
            <a:br>
              <a:rPr lang="en" sz="1500"/>
            </a:br>
            <a:r>
              <a:rPr lang="en" sz="1050">
                <a:solidFill>
                  <a:srgbClr val="FF7B72"/>
                </a:solidFill>
                <a:highlight>
                  <a:srgbClr val="0D1117"/>
                </a:highlight>
                <a:latin typeface="Courier New"/>
                <a:ea typeface="Courier New"/>
                <a:cs typeface="Courier New"/>
                <a:sym typeface="Courier New"/>
              </a:rPr>
              <a:t>for</a:t>
            </a:r>
            <a:r>
              <a:rPr lang="en" sz="1050">
                <a:solidFill>
                  <a:srgbClr val="E6EDF3"/>
                </a:solidFill>
                <a:highlight>
                  <a:srgbClr val="0D1117"/>
                </a:highlight>
                <a:latin typeface="Courier New"/>
                <a:ea typeface="Courier New"/>
                <a:cs typeface="Courier New"/>
                <a:sym typeface="Courier New"/>
              </a:rPr>
              <a:t> line </a:t>
            </a:r>
            <a:r>
              <a:rPr lang="en" sz="1050">
                <a:solidFill>
                  <a:srgbClr val="FF7B72"/>
                </a:solidFill>
                <a:highlight>
                  <a:srgbClr val="0D1117"/>
                </a:highlight>
                <a:latin typeface="Courier New"/>
                <a:ea typeface="Courier New"/>
                <a:cs typeface="Courier New"/>
                <a:sym typeface="Courier New"/>
              </a:rPr>
              <a:t>in</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range</a:t>
            </a:r>
            <a:r>
              <a:rPr lang="en" sz="1050">
                <a:solidFill>
                  <a:srgbClr val="E6EDF3"/>
                </a:solidFill>
                <a:highlight>
                  <a:srgbClr val="0D1117"/>
                </a:highlight>
                <a:latin typeface="Courier New"/>
                <a:ea typeface="Courier New"/>
                <a:cs typeface="Courier New"/>
                <a:sym typeface="Courier New"/>
              </a:rPr>
              <a:t>(max_start_y):</a:t>
            </a:r>
            <a:endParaRPr sz="1050">
              <a:solidFill>
                <a:srgbClr val="E6EDF3"/>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 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int</a:t>
            </a:r>
            <a:r>
              <a:rPr lang="en" sz="1050">
                <a:solidFill>
                  <a:srgbClr val="E6EDF3"/>
                </a:solidFill>
                <a:highlight>
                  <a:srgbClr val="0D1117"/>
                </a:highlight>
                <a:latin typeface="Courier New"/>
                <a:ea typeface="Courier New"/>
                <a:cs typeface="Courier New"/>
                <a:sym typeface="Courier New"/>
              </a:rPr>
              <a:t>(</a:t>
            </a:r>
            <a:r>
              <a:rPr lang="en" sz="1050">
                <a:solidFill>
                  <a:srgbClr val="FFA657"/>
                </a:solidFill>
                <a:highlight>
                  <a:srgbClr val="0D1117"/>
                </a:highlight>
                <a:latin typeface="Courier New"/>
                <a:ea typeface="Courier New"/>
                <a:cs typeface="Courier New"/>
                <a:sym typeface="Courier New"/>
              </a:rPr>
              <a:t>np</a:t>
            </a:r>
            <a:r>
              <a:rPr lang="en" sz="1050">
                <a:solidFill>
                  <a:srgbClr val="E6EDF3"/>
                </a:solidFill>
                <a:highlight>
                  <a:srgbClr val="0D1117"/>
                </a:highlight>
                <a:latin typeface="Courier New"/>
                <a:ea typeface="Courier New"/>
                <a:cs typeface="Courier New"/>
                <a:sym typeface="Courier New"/>
              </a:rPr>
              <a:t>.ceil(fs(line))), line</a:t>
            </a:r>
            <a:endParaRPr sz="1050">
              <a:solidFill>
                <a:srgbClr val="E6EDF3"/>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for</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in</a:t>
            </a:r>
            <a:r>
              <a:rPr lang="en" sz="1050">
                <a:solidFill>
                  <a:srgbClr val="E6EDF3"/>
                </a:solidFill>
                <a:highlight>
                  <a:srgbClr val="0D1117"/>
                </a:highlight>
                <a:latin typeface="Courier New"/>
                <a:ea typeface="Courier New"/>
                <a:cs typeface="Courier New"/>
                <a:sym typeface="Courier New"/>
              </a:rPr>
              <a:t> </a:t>
            </a:r>
            <a:r>
              <a:rPr lang="en" sz="1050">
                <a:solidFill>
                  <a:srgbClr val="FFA657"/>
                </a:solidFill>
                <a:highlight>
                  <a:srgbClr val="0D1117"/>
                </a:highlight>
                <a:latin typeface="Courier New"/>
                <a:ea typeface="Courier New"/>
                <a:cs typeface="Courier New"/>
                <a:sym typeface="Courier New"/>
              </a:rPr>
              <a:t>range</a:t>
            </a:r>
            <a:r>
              <a:rPr lang="en" sz="1050">
                <a:solidFill>
                  <a:srgbClr val="E6EDF3"/>
                </a:solidFill>
                <a:highlight>
                  <a:srgbClr val="0D1117"/>
                </a:highlight>
                <a:latin typeface="Courier New"/>
                <a:ea typeface="Courier New"/>
                <a:cs typeface="Courier New"/>
                <a:sym typeface="Courier New"/>
              </a:rPr>
              <a:t>(n):</a:t>
            </a:r>
            <a:endParaRPr sz="1050">
              <a:solidFill>
                <a:srgbClr val="E6EDF3"/>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8B949E"/>
                </a:solidFill>
                <a:highlight>
                  <a:srgbClr val="0D1117"/>
                </a:highlight>
                <a:latin typeface="Courier New"/>
                <a:ea typeface="Courier New"/>
                <a:cs typeface="Courier New"/>
                <a:sym typeface="Courier New"/>
              </a:rPr>
              <a:t># print(f"{(a + x_offset, b)} maps to {(pixel, line)}, i.e {img[line][pixel]}")</a:t>
            </a:r>
            <a:endParaRPr sz="1050">
              <a:solidFill>
                <a:srgbClr val="8B949E"/>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rot[b,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x_offset]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img[line, pixel]</a:t>
            </a:r>
            <a:endParaRPr sz="1050">
              <a:solidFill>
                <a:srgbClr val="8B949E"/>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rot[b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r>
              <a:rPr lang="en" sz="1050">
                <a:solidFill>
                  <a:srgbClr val="E6EDF3"/>
                </a:solidFill>
                <a:highlight>
                  <a:srgbClr val="0D1117"/>
                </a:highlight>
                <a:latin typeface="Courier New"/>
                <a:ea typeface="Courier New"/>
                <a:cs typeface="Courier New"/>
                <a:sym typeface="Courier New"/>
              </a:rPr>
              <a:t>,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x_offset]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img[line, pixel]</a:t>
            </a:r>
            <a:endParaRPr sz="1050">
              <a:solidFill>
                <a:srgbClr val="E6EDF3"/>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endParaRPr sz="1050">
              <a:solidFill>
                <a:srgbClr val="79C0FF"/>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if</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&gt;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0</a:t>
            </a:r>
            <a:r>
              <a:rPr lang="en" sz="1050">
                <a:solidFill>
                  <a:srgbClr val="E6EDF3"/>
                </a:solidFill>
                <a:highlight>
                  <a:srgbClr val="0D1117"/>
                </a:highlight>
                <a:latin typeface="Courier New"/>
                <a:ea typeface="Courier New"/>
                <a:cs typeface="Courier New"/>
                <a:sym typeface="Courier New"/>
              </a:rPr>
              <a:t> </a:t>
            </a:r>
            <a:r>
              <a:rPr lang="en" sz="1050">
                <a:solidFill>
                  <a:srgbClr val="FF7B72"/>
                </a:solidFill>
                <a:highlight>
                  <a:srgbClr val="0D1117"/>
                </a:highlight>
                <a:latin typeface="Courier New"/>
                <a:ea typeface="Courier New"/>
                <a:cs typeface="Courier New"/>
                <a:sym typeface="Courier New"/>
              </a:rPr>
              <a:t>and</a:t>
            </a:r>
            <a:r>
              <a:rPr lang="en" sz="1050">
                <a:solidFill>
                  <a:srgbClr val="E6EDF3"/>
                </a:solidFill>
                <a:highlight>
                  <a:srgbClr val="0D1117"/>
                </a:highlight>
                <a:latin typeface="Courier New"/>
                <a:ea typeface="Courier New"/>
                <a:cs typeface="Courier New"/>
                <a:sym typeface="Courier New"/>
              </a:rPr>
              <a:t> pixel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mod_factor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0</a:t>
            </a:r>
            <a:r>
              <a:rPr lang="en" sz="1050">
                <a:solidFill>
                  <a:srgbClr val="E6EDF3"/>
                </a:solidFill>
                <a:highlight>
                  <a:srgbClr val="0D1117"/>
                </a:highlight>
                <a:latin typeface="Courier New"/>
                <a:ea typeface="Courier New"/>
                <a:cs typeface="Courier New"/>
                <a:sym typeface="Courier New"/>
              </a:rPr>
              <a:t>:</a:t>
            </a:r>
            <a:endParaRPr sz="1050">
              <a:solidFill>
                <a:srgbClr val="E6EDF3"/>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E6EDF3"/>
                </a:solidFill>
                <a:highlight>
                  <a:srgbClr val="0D1117"/>
                </a:highlight>
                <a:latin typeface="Courier New"/>
                <a:ea typeface="Courier New"/>
                <a:cs typeface="Courier New"/>
                <a:sym typeface="Courier New"/>
              </a:rPr>
              <a:t>               b </a:t>
            </a:r>
            <a:r>
              <a:rPr lang="en" sz="1050">
                <a:solidFill>
                  <a:srgbClr val="FF7B72"/>
                </a:solidFill>
                <a:highlight>
                  <a:srgbClr val="0D1117"/>
                </a:highlight>
                <a:latin typeface="Courier New"/>
                <a:ea typeface="Courier New"/>
                <a:cs typeface="Courier New"/>
                <a:sym typeface="Courier New"/>
              </a:rPr>
              <a:t>+=</a:t>
            </a:r>
            <a:r>
              <a:rPr lang="en" sz="1050">
                <a:solidFill>
                  <a:srgbClr val="E6EDF3"/>
                </a:solidFill>
                <a:highlight>
                  <a:srgbClr val="0D1117"/>
                </a:highlight>
                <a:latin typeface="Courier New"/>
                <a:ea typeface="Courier New"/>
                <a:cs typeface="Courier New"/>
                <a:sym typeface="Courier New"/>
              </a:rPr>
              <a:t> </a:t>
            </a:r>
            <a:r>
              <a:rPr lang="en" sz="1050">
                <a:solidFill>
                  <a:srgbClr val="79C0FF"/>
                </a:solidFill>
                <a:highlight>
                  <a:srgbClr val="0D1117"/>
                </a:highlight>
                <a:latin typeface="Courier New"/>
                <a:ea typeface="Courier New"/>
                <a:cs typeface="Courier New"/>
                <a:sym typeface="Courier New"/>
              </a:rPr>
              <a:t>1</a:t>
            </a:r>
            <a:endParaRPr sz="1050">
              <a:solidFill>
                <a:srgbClr val="79C0FF"/>
              </a:solidFill>
              <a:highlight>
                <a:srgbClr val="0D1117"/>
              </a:highlight>
              <a:latin typeface="Courier New"/>
              <a:ea typeface="Courier New"/>
              <a:cs typeface="Courier New"/>
              <a:sym typeface="Courier New"/>
            </a:endParaRPr>
          </a:p>
          <a:p>
            <a:pPr indent="0" lvl="0" marL="0" rtl="0" algn="l">
              <a:spcBef>
                <a:spcPts val="0"/>
              </a:spcBef>
              <a:spcAft>
                <a:spcPts val="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ctrTitle"/>
          </p:nvPr>
        </p:nvSpPr>
        <p:spPr>
          <a:xfrm>
            <a:off x="311700" y="2102825"/>
            <a:ext cx="85206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Compiler Intrinsics - Exploiting SIMD</a:t>
            </a:r>
            <a:endParaRPr sz="3500"/>
          </a:p>
        </p:txBody>
      </p:sp>
      <p:sp>
        <p:nvSpPr>
          <p:cNvPr id="240" name="Google Shape;240;p34"/>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241" name="Google Shape;241;p34"/>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42" name="Google Shape;242;p34"/>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243" name="Google Shape;243;p34"/>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14, 2024</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Compiler Intrinsics</a:t>
            </a:r>
            <a:endParaRPr sz="3200"/>
          </a:p>
        </p:txBody>
      </p:sp>
      <p:pic>
        <p:nvPicPr>
          <p:cNvPr id="249" name="Google Shape;249;p35"/>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50" name="Google Shape;250;p35"/>
          <p:cNvSpPr txBox="1"/>
          <p:nvPr>
            <p:ph idx="1" type="subTitle"/>
          </p:nvPr>
        </p:nvSpPr>
        <p:spPr>
          <a:xfrm>
            <a:off x="311700" y="1545975"/>
            <a:ext cx="6260700" cy="236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Compiler intrinsics allow us to create low-level, processor-specific code for maximum performance and control.</a:t>
            </a:r>
            <a:br>
              <a:rPr lang="en" sz="1500"/>
            </a:br>
            <a:br>
              <a:rPr lang="en" sz="1500"/>
            </a:br>
            <a:r>
              <a:rPr lang="en" sz="1500"/>
              <a:t>Most functions are contained in libraries, but some functions are built in (that is, intrinsic) to the compiler. These are referred to as intrinsic functions or intrinsics. If a function is an intrinsic, the code for that function is usually inserted inline, avoiding the overhead of a function call and allowing highly efficient machine instructions to be emitted for that function.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251" name="Google Shape;251;p35"/>
          <p:cNvSpPr txBox="1"/>
          <p:nvPr/>
        </p:nvSpPr>
        <p:spPr>
          <a:xfrm>
            <a:off x="311700" y="4209450"/>
            <a:ext cx="288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r>
              <a:rPr lang="en" sz="1000" u="sng">
                <a:solidFill>
                  <a:schemeClr val="hlink"/>
                </a:solidFill>
                <a:hlinkClick r:id="rId4"/>
              </a:rPr>
              <a:t>https://learn.microsoft.com/en-us/cpp/intrinsics/compiler-intrinsics?view=msvc-170</a:t>
            </a:r>
            <a:endParaRPr sz="10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Arm Neon</a:t>
            </a:r>
            <a:endParaRPr sz="3200"/>
          </a:p>
        </p:txBody>
      </p:sp>
      <p:pic>
        <p:nvPicPr>
          <p:cNvPr id="257" name="Google Shape;257;p36"/>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58" name="Google Shape;258;p36"/>
          <p:cNvSpPr txBox="1"/>
          <p:nvPr>
            <p:ph idx="1" type="subTitle"/>
          </p:nvPr>
        </p:nvSpPr>
        <p:spPr>
          <a:xfrm>
            <a:off x="311700" y="1545975"/>
            <a:ext cx="5630400" cy="236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 Arm Neon technology, also </a:t>
            </a:r>
            <a:r>
              <a:rPr lang="en" sz="1500"/>
              <a:t>referred</a:t>
            </a:r>
            <a:r>
              <a:rPr lang="en" sz="1500"/>
              <a:t> to as the Advanced SIMD (Single Instruction Multiple Data) architecture extension for implementation of the </a:t>
            </a:r>
            <a:r>
              <a:rPr lang="en" sz="1500">
                <a:solidFill>
                  <a:schemeClr val="accent1"/>
                </a:solidFill>
              </a:rPr>
              <a:t>Armv8-A or Armv8-R architecture profiles.</a:t>
            </a:r>
            <a:endParaRPr sz="1500">
              <a:solidFill>
                <a:schemeClr val="accent1"/>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Neon technology provides a dedicated extension to the Instruction Set Architecture, providing additional instructions that can perform mathematical operations in parallel on multiple data streams.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259" name="Google Shape;259;p36"/>
          <p:cNvSpPr txBox="1"/>
          <p:nvPr/>
        </p:nvSpPr>
        <p:spPr>
          <a:xfrm>
            <a:off x="311700" y="4209450"/>
            <a:ext cx="288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r>
              <a:rPr lang="en" sz="1000" u="sng">
                <a:solidFill>
                  <a:schemeClr val="hlink"/>
                </a:solidFill>
                <a:hlinkClick r:id="rId4"/>
              </a:rPr>
              <a:t>https://developer.arm.com/documentation/102474/0100/Overview?lang=en</a:t>
            </a:r>
            <a:endParaRPr sz="1000">
              <a:solidFill>
                <a:schemeClr val="lt2"/>
              </a:solidFill>
            </a:endParaRPr>
          </a:p>
        </p:txBody>
      </p:sp>
      <p:pic>
        <p:nvPicPr>
          <p:cNvPr id="260" name="Google Shape;260;p36"/>
          <p:cNvPicPr preferRelativeResize="0"/>
          <p:nvPr/>
        </p:nvPicPr>
        <p:blipFill>
          <a:blip r:embed="rId5">
            <a:alphaModFix/>
          </a:blip>
          <a:stretch>
            <a:fillRect/>
          </a:stretch>
        </p:blipFill>
        <p:spPr>
          <a:xfrm>
            <a:off x="5905525" y="1276987"/>
            <a:ext cx="2998375" cy="290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Catch?</a:t>
            </a:r>
            <a:endParaRPr sz="3200"/>
          </a:p>
        </p:txBody>
      </p:sp>
      <p:pic>
        <p:nvPicPr>
          <p:cNvPr id="266" name="Google Shape;266;p37"/>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67" name="Google Shape;267;p37"/>
          <p:cNvSpPr txBox="1"/>
          <p:nvPr>
            <p:ph idx="1" type="subTitle"/>
          </p:nvPr>
        </p:nvSpPr>
        <p:spPr>
          <a:xfrm>
            <a:off x="311700" y="1545975"/>
            <a:ext cx="8106900" cy="3231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NEON intrinsics are specific to ARM architecture, and they are not directly supported on x86 architecture - which, coincidentally, happens to be most of our developer machines.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700">
                <a:solidFill>
                  <a:schemeClr val="accent1"/>
                </a:solidFill>
              </a:rPr>
              <a:t>What can be done?</a:t>
            </a:r>
            <a:endParaRPr sz="1500">
              <a:solidFill>
                <a:schemeClr val="accent1"/>
              </a:solidFill>
            </a:endParaRPr>
          </a:p>
          <a:p>
            <a:pPr indent="0" lvl="0" marL="0" rtl="0" algn="l">
              <a:spcBef>
                <a:spcPts val="0"/>
              </a:spcBef>
              <a:spcAft>
                <a:spcPts val="0"/>
              </a:spcAft>
              <a:buNone/>
            </a:pPr>
            <a:r>
              <a:rPr lang="en" sz="1500"/>
              <a:t>Well, for starters, we could cross compile all the dependencies we have, for aarch64, and them compile them to an aarch64 binary and emulate that using a hypervisor like QEMU…</a:t>
            </a:r>
            <a:endParaRPr sz="1500"/>
          </a:p>
          <a:p>
            <a:pPr indent="0" lvl="0" marL="0" rtl="0" algn="l">
              <a:spcBef>
                <a:spcPts val="0"/>
              </a:spcBef>
              <a:spcAft>
                <a:spcPts val="0"/>
              </a:spcAft>
              <a:buNone/>
            </a:pPr>
            <a:r>
              <a:rPr lang="en" sz="1500"/>
              <a:t>Or, we could emulate an entire arm device (such as a raspberry-pi 4b), install the binaries and dependencies out there, bring them back to our host machine and then run our program.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However, all these approaches lead to either having </a:t>
            </a:r>
            <a:r>
              <a:rPr lang="en" sz="1500"/>
              <a:t>broken</a:t>
            </a:r>
            <a:r>
              <a:rPr lang="en" sz="1500"/>
              <a:t> dependency cycles, or linking issues.</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Workaround</a:t>
            </a:r>
            <a:endParaRPr sz="3200"/>
          </a:p>
        </p:txBody>
      </p:sp>
      <p:pic>
        <p:nvPicPr>
          <p:cNvPr id="273" name="Google Shape;273;p38"/>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74" name="Google Shape;274;p38"/>
          <p:cNvSpPr txBox="1"/>
          <p:nvPr>
            <p:ph idx="1" type="subTitle"/>
          </p:nvPr>
        </p:nvSpPr>
        <p:spPr>
          <a:xfrm>
            <a:off x="311700" y="1545975"/>
            <a:ext cx="6788100" cy="236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W</a:t>
            </a:r>
            <a:r>
              <a:rPr lang="en" sz="1500"/>
              <a:t>e can use the </a:t>
            </a:r>
            <a:r>
              <a:rPr lang="en" sz="1500">
                <a:solidFill>
                  <a:schemeClr val="accent1"/>
                </a:solidFill>
              </a:rPr>
              <a:t>MMX</a:t>
            </a:r>
            <a:r>
              <a:rPr lang="en" sz="1500"/>
              <a:t> and </a:t>
            </a:r>
            <a:r>
              <a:rPr lang="en" sz="1500">
                <a:solidFill>
                  <a:schemeClr val="accent1"/>
                </a:solidFill>
              </a:rPr>
              <a:t>SSE</a:t>
            </a:r>
            <a:r>
              <a:rPr lang="en" sz="1500"/>
              <a:t> </a:t>
            </a:r>
            <a:r>
              <a:rPr lang="en" sz="1500">
                <a:solidFill>
                  <a:schemeClr val="accent1"/>
                </a:solidFill>
              </a:rPr>
              <a:t>intrinsics</a:t>
            </a:r>
            <a:r>
              <a:rPr lang="en" sz="1500"/>
              <a:t> which are available for </a:t>
            </a:r>
            <a:r>
              <a:rPr lang="en" sz="1500">
                <a:solidFill>
                  <a:schemeClr val="accent1"/>
                </a:solidFill>
              </a:rPr>
              <a:t>x86 architecture</a:t>
            </a:r>
            <a:r>
              <a:rPr lang="en" sz="1500"/>
              <a:t> and provide similar SIMD capabilities.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These can be included in our usual cpp code via the </a:t>
            </a:r>
            <a:r>
              <a:rPr lang="en" sz="1500">
                <a:solidFill>
                  <a:schemeClr val="accent1"/>
                </a:solidFill>
                <a:latin typeface="Fira Code"/>
                <a:ea typeface="Fira Code"/>
                <a:cs typeface="Fira Code"/>
                <a:sym typeface="Fira Code"/>
              </a:rPr>
              <a:t>&lt;intrin.h&gt;</a:t>
            </a:r>
            <a:r>
              <a:rPr lang="en" sz="1500"/>
              <a:t> header, or </a:t>
            </a:r>
            <a:r>
              <a:rPr lang="en" sz="1500">
                <a:solidFill>
                  <a:schemeClr val="accent1"/>
                </a:solidFill>
                <a:latin typeface="Fira Code"/>
                <a:ea typeface="Fira Code"/>
                <a:cs typeface="Fira Code"/>
                <a:sym typeface="Fira Code"/>
              </a:rPr>
              <a:t>&lt;xmmintrin.h&gt;</a:t>
            </a:r>
            <a:r>
              <a:rPr lang="en" sz="1500">
                <a:latin typeface="Fira Code"/>
                <a:ea typeface="Fira Code"/>
                <a:cs typeface="Fira Code"/>
                <a:sym typeface="Fira Code"/>
              </a:rPr>
              <a:t> </a:t>
            </a:r>
            <a:r>
              <a:rPr lang="en" sz="1500"/>
              <a:t>for extra functionalities.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Once again, </a:t>
            </a:r>
            <a:r>
              <a:rPr lang="en" sz="1500"/>
              <a:t>intrinsics are compiler and CPU specific, so no final results would turn out to be the same, however, we can expect to see a similar performance profile across the board.</a:t>
            </a:r>
            <a:endParaRPr sz="1500"/>
          </a:p>
        </p:txBody>
      </p:sp>
      <p:sp>
        <p:nvSpPr>
          <p:cNvPr id="275" name="Google Shape;275;p38"/>
          <p:cNvSpPr txBox="1"/>
          <p:nvPr/>
        </p:nvSpPr>
        <p:spPr>
          <a:xfrm>
            <a:off x="311700" y="3949200"/>
            <a:ext cx="2888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endParaRPr sz="1000">
              <a:solidFill>
                <a:schemeClr val="lt2"/>
              </a:solidFill>
            </a:endParaRPr>
          </a:p>
          <a:p>
            <a:pPr indent="-292100" lvl="0" marL="342900" rtl="0" algn="l">
              <a:spcBef>
                <a:spcPts val="0"/>
              </a:spcBef>
              <a:spcAft>
                <a:spcPts val="0"/>
              </a:spcAft>
              <a:buClr>
                <a:schemeClr val="lt2"/>
              </a:buClr>
              <a:buSzPts val="1000"/>
              <a:buChar char="➔"/>
            </a:pPr>
            <a:r>
              <a:rPr lang="en" sz="1000" u="sng">
                <a:solidFill>
                  <a:schemeClr val="hlink"/>
                </a:solidFill>
                <a:hlinkClick r:id="rId4"/>
              </a:rPr>
              <a:t>https://www.intel.com/content/www/us/en/docs/cpp-compiler/developer-guide-reference/2021-10/overview.html</a:t>
            </a:r>
            <a:endParaRPr/>
          </a:p>
          <a:p>
            <a:pPr indent="-292100" lvl="0" marL="342900" rtl="0" algn="l">
              <a:spcBef>
                <a:spcPts val="0"/>
              </a:spcBef>
              <a:spcAft>
                <a:spcPts val="0"/>
              </a:spcAft>
              <a:buClr>
                <a:schemeClr val="lt2"/>
              </a:buClr>
              <a:buSzPts val="1000"/>
              <a:buChar char="➔"/>
            </a:pPr>
            <a:r>
              <a:rPr lang="en" sz="1000" u="sng">
                <a:solidFill>
                  <a:schemeClr val="hlink"/>
                </a:solidFill>
                <a:hlinkClick r:id="rId5"/>
              </a:rPr>
              <a:t>https://www.intel.com/content/www/us/en/docs/intrinsics-guide/index.html</a:t>
            </a:r>
            <a:endParaRPr sz="10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Implementation</a:t>
            </a:r>
            <a:endParaRPr sz="3200"/>
          </a:p>
        </p:txBody>
      </p:sp>
      <p:pic>
        <p:nvPicPr>
          <p:cNvPr id="281" name="Google Shape;281;p39"/>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82" name="Google Shape;282;p39"/>
          <p:cNvSpPr/>
          <p:nvPr/>
        </p:nvSpPr>
        <p:spPr>
          <a:xfrm>
            <a:off x="322375" y="1315950"/>
            <a:ext cx="8045100" cy="22335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39"/>
          <p:cNvSpPr txBox="1"/>
          <p:nvPr>
            <p:ph idx="1" type="subTitle"/>
          </p:nvPr>
        </p:nvSpPr>
        <p:spPr>
          <a:xfrm>
            <a:off x="311700" y="1315275"/>
            <a:ext cx="7967700" cy="2271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pixel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pixel </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 n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pixel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12</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6E738D"/>
                </a:solidFill>
                <a:highlight>
                  <a:srgbClr val="24273A"/>
                </a:highlight>
                <a:latin typeface="Courier New"/>
                <a:ea typeface="Courier New"/>
                <a:cs typeface="Courier New"/>
                <a:sym typeface="Courier New"/>
              </a:rPr>
              <a:t> // Process 4 pixels (12 bytes) at a time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 Load 4 pixels at a time using SSE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__m128i pixels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_mm_loadu_si128</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reinterpret_cast&lt;</a:t>
            </a:r>
            <a:r>
              <a:rPr lang="en" sz="1050">
                <a:solidFill>
                  <a:srgbClr val="C6A0F6"/>
                </a:solidFill>
                <a:highlight>
                  <a:srgbClr val="24273A"/>
                </a:highlight>
                <a:latin typeface="Courier New"/>
                <a:ea typeface="Courier New"/>
                <a:cs typeface="Courier New"/>
                <a:sym typeface="Courier New"/>
              </a:rPr>
              <a:t>const</a:t>
            </a:r>
            <a:r>
              <a:rPr lang="en" sz="1050">
                <a:solidFill>
                  <a:srgbClr val="CAD3F5"/>
                </a:solidFill>
                <a:highlight>
                  <a:srgbClr val="24273A"/>
                </a:highlight>
                <a:latin typeface="Courier New"/>
                <a:ea typeface="Courier New"/>
                <a:cs typeface="Courier New"/>
                <a:sym typeface="Courier New"/>
              </a:rPr>
              <a:t> __m128i </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&amp;</a:t>
            </a:r>
            <a:r>
              <a:rPr lang="en" sz="1050">
                <a:solidFill>
                  <a:srgbClr val="CAD3F5"/>
                </a:solidFill>
                <a:highlight>
                  <a:srgbClr val="24273A"/>
                </a:highlight>
                <a:latin typeface="Courier New"/>
                <a:ea typeface="Courier New"/>
                <a:cs typeface="Courier New"/>
                <a:sym typeface="Courier New"/>
              </a:rPr>
              <a:t>src_ptr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pixel</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 Store these pixels in the destination image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_mm_storeu_si128</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reinterpret_cast&lt;</a:t>
            </a:r>
            <a:r>
              <a:rPr lang="en" sz="1050">
                <a:solidFill>
                  <a:srgbClr val="CAD3F5"/>
                </a:solidFill>
                <a:highlight>
                  <a:srgbClr val="24273A"/>
                </a:highlight>
                <a:latin typeface="Courier New"/>
                <a:ea typeface="Courier New"/>
                <a:cs typeface="Courier New"/>
                <a:sym typeface="Courier New"/>
              </a:rPr>
              <a:t>__m128i </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&amp;</a:t>
            </a:r>
            <a:r>
              <a:rPr lang="en" sz="1050">
                <a:solidFill>
                  <a:srgbClr val="CAD3F5"/>
                </a:solidFill>
                <a:highlight>
                  <a:srgbClr val="24273A"/>
                </a:highlight>
                <a:latin typeface="Courier New"/>
                <a:ea typeface="Courier New"/>
                <a:cs typeface="Courier New"/>
                <a:sym typeface="Courier New"/>
              </a:rPr>
              <a:t>dst_ptr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a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x_offset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pixels</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_mm_storeu_si128</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reinterpret_cast&lt;</a:t>
            </a:r>
            <a:r>
              <a:rPr lang="en" sz="1050">
                <a:solidFill>
                  <a:srgbClr val="CAD3F5"/>
                </a:solidFill>
                <a:highlight>
                  <a:srgbClr val="24273A"/>
                </a:highlight>
                <a:latin typeface="Courier New"/>
                <a:ea typeface="Courier New"/>
                <a:cs typeface="Courier New"/>
                <a:sym typeface="Courier New"/>
              </a:rPr>
              <a:t>__m128i </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8BD5CA"/>
                </a:solidFill>
                <a:highlight>
                  <a:srgbClr val="24273A"/>
                </a:highlight>
                <a:latin typeface="Courier New"/>
                <a:ea typeface="Courier New"/>
                <a:cs typeface="Courier New"/>
                <a:sym typeface="Courier New"/>
              </a:rPr>
              <a:t>&amp;</a:t>
            </a:r>
            <a:r>
              <a:rPr lang="en" sz="1050">
                <a:solidFill>
                  <a:srgbClr val="CAD3F5"/>
                </a:solidFill>
                <a:highlight>
                  <a:srgbClr val="24273A"/>
                </a:highlight>
                <a:latin typeface="Courier New"/>
                <a:ea typeface="Courier New"/>
                <a:cs typeface="Courier New"/>
                <a:sym typeface="Courier New"/>
              </a:rPr>
              <a:t>dst_ptr_next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a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x_offset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pixels</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4</a:t>
            </a:r>
            <a:r>
              <a:rPr lang="en" sz="1050">
                <a:solidFill>
                  <a:srgbClr val="939AB7"/>
                </a:solidFill>
                <a:highlight>
                  <a:srgbClr val="24273A"/>
                </a:highlight>
                <a:latin typeface="Courier New"/>
                <a:ea typeface="Courier New"/>
                <a:cs typeface="Courier New"/>
                <a:sym typeface="Courier New"/>
              </a:rPr>
              <a:t>;</a:t>
            </a:r>
            <a:r>
              <a:rPr i="1" lang="en" sz="1050">
                <a:solidFill>
                  <a:srgbClr val="6E738D"/>
                </a:solidFill>
                <a:highlight>
                  <a:srgbClr val="24273A"/>
                </a:highlight>
                <a:latin typeface="Courier New"/>
                <a:ea typeface="Courier New"/>
                <a:cs typeface="Courier New"/>
                <a:sym typeface="Courier New"/>
              </a:rPr>
              <a:t> // Since we process 4 pixels at a time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if</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pixel </a:t>
            </a:r>
            <a:r>
              <a:rPr lang="en" sz="1050">
                <a:solidFill>
                  <a:srgbClr val="8BD5CA"/>
                </a:solidFill>
                <a:highlight>
                  <a:srgbClr val="24273A"/>
                </a:highlight>
                <a:latin typeface="Courier New"/>
                <a:ea typeface="Courier New"/>
                <a:cs typeface="Courier New"/>
                <a:sym typeface="Courier New"/>
              </a:rPr>
              <a:t>&gt;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&amp;&amp;</a:t>
            </a:r>
            <a:r>
              <a:rPr lang="en" sz="1050">
                <a:solidFill>
                  <a:srgbClr val="CAD3F5"/>
                </a:solidFill>
                <a:highlight>
                  <a:srgbClr val="24273A"/>
                </a:highlight>
                <a:latin typeface="Courier New"/>
                <a:ea typeface="Courier New"/>
                <a:cs typeface="Courier New"/>
                <a:sym typeface="Courier New"/>
              </a:rPr>
              <a:t> pixel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mod_factor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b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dst_ptr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ptr</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uchar</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b</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dst_ptr_next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ptr</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uchar</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b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939AB7"/>
                </a:solidFill>
                <a:highlight>
                  <a:srgbClr val="24273A"/>
                </a:highlight>
                <a:latin typeface="Courier New"/>
                <a:ea typeface="Courier New"/>
                <a:cs typeface="Courier New"/>
                <a:sym typeface="Courier New"/>
              </a:rPr>
              <a:t>}</a:t>
            </a:r>
            <a:endParaRPr sz="950">
              <a:solidFill>
                <a:srgbClr val="C6A0F6"/>
              </a:solidFill>
              <a:highlight>
                <a:srgbClr val="24273A"/>
              </a:highlight>
              <a:latin typeface="Courier New"/>
              <a:ea typeface="Courier New"/>
              <a:cs typeface="Courier New"/>
              <a:sym typeface="Courier New"/>
            </a:endParaRPr>
          </a:p>
        </p:txBody>
      </p:sp>
      <p:sp>
        <p:nvSpPr>
          <p:cNvPr id="284" name="Google Shape;284;p39"/>
          <p:cNvSpPr txBox="1"/>
          <p:nvPr>
            <p:ph idx="1" type="subTitle"/>
          </p:nvPr>
        </p:nvSpPr>
        <p:spPr>
          <a:xfrm>
            <a:off x="322375" y="3746725"/>
            <a:ext cx="8045100" cy="948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The above code snippet shows how previously implemented algorithms, (in this case, the </a:t>
            </a:r>
            <a:r>
              <a:rPr lang="en" sz="1300">
                <a:solidFill>
                  <a:schemeClr val="accent1"/>
                </a:solidFill>
              </a:rPr>
              <a:t>DLR</a:t>
            </a:r>
            <a:r>
              <a:rPr lang="en" sz="1300"/>
              <a:t>) can be optimized </a:t>
            </a:r>
            <a:r>
              <a:rPr lang="en" sz="1300"/>
              <a:t>with compiler intrinsics. </a:t>
            </a:r>
            <a:r>
              <a:rPr lang="en" sz="1300">
                <a:solidFill>
                  <a:srgbClr val="FF7B72"/>
                </a:solidFill>
              </a:rPr>
              <a:t>This code isn’t fully benchmarked and tested yet</a:t>
            </a:r>
            <a:r>
              <a:rPr lang="en" sz="1300"/>
              <a:t>, however, this method does bring in a promising compromise between code stability and predictability, and overall speed and optimization.</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ctrTitle"/>
          </p:nvPr>
        </p:nvSpPr>
        <p:spPr>
          <a:xfrm>
            <a:off x="311700" y="2102825"/>
            <a:ext cx="85206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Getting Arm NEON to work on x86</a:t>
            </a:r>
            <a:endParaRPr sz="3500"/>
          </a:p>
        </p:txBody>
      </p:sp>
      <p:sp>
        <p:nvSpPr>
          <p:cNvPr id="290" name="Google Shape;290;p40"/>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291" name="Google Shape;291;p40"/>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292" name="Google Shape;292;p40"/>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293" name="Google Shape;293;p40"/>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18, 2024</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Cross compilation</a:t>
            </a:r>
            <a:endParaRPr sz="3200"/>
          </a:p>
        </p:txBody>
      </p:sp>
      <p:pic>
        <p:nvPicPr>
          <p:cNvPr id="299" name="Google Shape;299;p41"/>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00" name="Google Shape;300;p41"/>
          <p:cNvSpPr txBox="1"/>
          <p:nvPr>
            <p:ph idx="1" type="subTitle"/>
          </p:nvPr>
        </p:nvSpPr>
        <p:spPr>
          <a:xfrm>
            <a:off x="311700" y="1545975"/>
            <a:ext cx="6260700" cy="316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With the help of cross compilation tools, and forcing static linking, we can get aarch64 features to work on x86 (albeit with emulation).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results in slightly larger binaries, since all the dependencies are cramped into one single file, but that completely removes all previous errors related with linking, etc.</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Performance details</a:t>
            </a:r>
            <a:r>
              <a:rPr b="1" baseline="30000" lang="en" sz="1500"/>
              <a: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Benchmark (default, built-in OpenCV rotation function): 0.08 s</a:t>
            </a:r>
            <a:endParaRPr sz="1500"/>
          </a:p>
          <a:p>
            <a:pPr indent="0" lvl="0" marL="0" rtl="0" algn="l">
              <a:spcBef>
                <a:spcPts val="0"/>
              </a:spcBef>
              <a:spcAft>
                <a:spcPts val="0"/>
              </a:spcAft>
              <a:buNone/>
            </a:pPr>
            <a:r>
              <a:rPr lang="en" sz="1500"/>
              <a:t>DLR implementation: 0.08 s</a:t>
            </a:r>
            <a:endParaRPr sz="1500"/>
          </a:p>
          <a:p>
            <a:pPr indent="0" lvl="0" marL="0" rtl="0" algn="l">
              <a:spcBef>
                <a:spcPts val="0"/>
              </a:spcBef>
              <a:spcAft>
                <a:spcPts val="0"/>
              </a:spcAft>
              <a:buNone/>
            </a:pPr>
            <a:r>
              <a:rPr lang="en" sz="1500"/>
              <a:t>DLR implementation with Neon intrinsics: </a:t>
            </a:r>
            <a:r>
              <a:rPr lang="en" sz="1500">
                <a:solidFill>
                  <a:schemeClr val="accent1"/>
                </a:solidFill>
              </a:rPr>
              <a:t>0.074 s</a:t>
            </a:r>
            <a:br>
              <a:rPr lang="en" sz="1500"/>
            </a:br>
            <a:endParaRPr sz="1500"/>
          </a:p>
        </p:txBody>
      </p:sp>
      <p:sp>
        <p:nvSpPr>
          <p:cNvPr id="301" name="Google Shape;301;p41"/>
          <p:cNvSpPr txBox="1"/>
          <p:nvPr/>
        </p:nvSpPr>
        <p:spPr>
          <a:xfrm>
            <a:off x="6133000" y="4029825"/>
            <a:ext cx="2888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 </a:t>
            </a:r>
            <a:r>
              <a:rPr b="1" lang="en" sz="1000">
                <a:solidFill>
                  <a:srgbClr val="F5A97F"/>
                </a:solidFill>
              </a:rPr>
              <a:t>Highly experimental and subject to change</a:t>
            </a:r>
            <a:br>
              <a:rPr b="1" lang="en" sz="1000">
                <a:solidFill>
                  <a:schemeClr val="lt2"/>
                </a:solidFill>
              </a:rPr>
            </a:br>
            <a:br>
              <a:rPr b="1" lang="en" sz="1000">
                <a:solidFill>
                  <a:schemeClr val="lt2"/>
                </a:solidFill>
              </a:rPr>
            </a:br>
            <a:r>
              <a:rPr b="1" lang="en" sz="1000">
                <a:solidFill>
                  <a:schemeClr val="lt2"/>
                </a:solidFill>
              </a:rPr>
              <a:t>All tests were performed on a 192*81, PNG grayscale image under similar workloads.</a:t>
            </a:r>
            <a:endParaRPr sz="1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ctrTitle"/>
          </p:nvPr>
        </p:nvSpPr>
        <p:spPr>
          <a:xfrm>
            <a:off x="311700" y="3451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Interesting Observations</a:t>
            </a:r>
            <a:endParaRPr sz="3200"/>
          </a:p>
        </p:txBody>
      </p:sp>
      <p:pic>
        <p:nvPicPr>
          <p:cNvPr id="74" name="Google Shape;74;p15"/>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75" name="Google Shape;75;p15"/>
          <p:cNvSpPr txBox="1"/>
          <p:nvPr>
            <p:ph idx="1" type="subTitle"/>
          </p:nvPr>
        </p:nvSpPr>
        <p:spPr>
          <a:xfrm>
            <a:off x="337975" y="2312815"/>
            <a:ext cx="1118100" cy="3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
              <a:t>input image</a:t>
            </a:r>
            <a:endParaRPr sz="1000"/>
          </a:p>
        </p:txBody>
      </p:sp>
      <p:sp>
        <p:nvSpPr>
          <p:cNvPr id="76" name="Google Shape;76;p15"/>
          <p:cNvSpPr txBox="1"/>
          <p:nvPr>
            <p:ph idx="1" type="subTitle"/>
          </p:nvPr>
        </p:nvSpPr>
        <p:spPr>
          <a:xfrm>
            <a:off x="2103862" y="2376000"/>
            <a:ext cx="1766100" cy="3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
              <a:t>o</a:t>
            </a:r>
            <a:r>
              <a:rPr lang="en" sz="1000"/>
              <a:t>utput from OpenCV</a:t>
            </a:r>
            <a:br>
              <a:rPr lang="en" sz="1000"/>
            </a:br>
            <a:r>
              <a:rPr lang="en" sz="1000"/>
              <a:t>Avg execution time: 0.302s</a:t>
            </a:r>
            <a:endParaRPr sz="1000"/>
          </a:p>
        </p:txBody>
      </p:sp>
      <p:sp>
        <p:nvSpPr>
          <p:cNvPr id="77" name="Google Shape;77;p15"/>
          <p:cNvSpPr txBox="1"/>
          <p:nvPr>
            <p:ph idx="1" type="subTitle"/>
          </p:nvPr>
        </p:nvSpPr>
        <p:spPr>
          <a:xfrm>
            <a:off x="4114225" y="2376000"/>
            <a:ext cx="1925100" cy="40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
              <a:t>output from Halide</a:t>
            </a:r>
            <a:br>
              <a:rPr lang="en" sz="1000"/>
            </a:br>
            <a:r>
              <a:rPr lang="en" sz="1000"/>
              <a:t>Avg execution time: </a:t>
            </a:r>
            <a:r>
              <a:rPr lang="en" sz="1000">
                <a:solidFill>
                  <a:srgbClr val="E06666"/>
                </a:solidFill>
              </a:rPr>
              <a:t>0.795s</a:t>
            </a:r>
            <a:endParaRPr sz="1000">
              <a:solidFill>
                <a:srgbClr val="E06666"/>
              </a:solidFill>
            </a:endParaRPr>
          </a:p>
        </p:txBody>
      </p:sp>
      <p:sp>
        <p:nvSpPr>
          <p:cNvPr id="78" name="Google Shape;78;p15"/>
          <p:cNvSpPr txBox="1"/>
          <p:nvPr>
            <p:ph idx="1" type="subTitle"/>
          </p:nvPr>
        </p:nvSpPr>
        <p:spPr>
          <a:xfrm>
            <a:off x="337975" y="3101300"/>
            <a:ext cx="4030800" cy="15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Angle of rotation: 30 degrees, </a:t>
            </a:r>
            <a:r>
              <a:rPr lang="en" sz="1200"/>
              <a:t>about center of image</a:t>
            </a:r>
            <a:br>
              <a:rPr lang="en" sz="1200"/>
            </a:br>
            <a:r>
              <a:rPr lang="en" sz="1200"/>
              <a:t>Loop nest used in Halide: [using plain rotation matrix]</a:t>
            </a:r>
            <a:br>
              <a:rPr lang="en" sz="1200"/>
            </a:br>
            <a:endParaRPr sz="1200"/>
          </a:p>
          <a:p>
            <a:pPr indent="0" lvl="0" marL="0" rtl="0" algn="l">
              <a:spcBef>
                <a:spcPts val="0"/>
              </a:spcBef>
              <a:spcAft>
                <a:spcPts val="0"/>
              </a:spcAft>
              <a:buNone/>
            </a:pPr>
            <a:r>
              <a:rPr lang="en" sz="1200">
                <a:latin typeface="Fira Code"/>
                <a:ea typeface="Fira Code"/>
                <a:cs typeface="Fira Code"/>
                <a:sym typeface="Fira Code"/>
              </a:rPr>
              <a:t>  for c:</a:t>
            </a:r>
            <a:endParaRPr sz="1200">
              <a:latin typeface="Fira Code"/>
              <a:ea typeface="Fira Code"/>
              <a:cs typeface="Fira Code"/>
              <a:sym typeface="Fira Code"/>
            </a:endParaRPr>
          </a:p>
          <a:p>
            <a:pPr indent="0" lvl="0" marL="0" rtl="0" algn="l">
              <a:spcBef>
                <a:spcPts val="0"/>
              </a:spcBef>
              <a:spcAft>
                <a:spcPts val="0"/>
              </a:spcAft>
              <a:buNone/>
            </a:pPr>
            <a:r>
              <a:rPr lang="en" sz="1200">
                <a:latin typeface="Fira Code"/>
                <a:ea typeface="Fira Code"/>
                <a:cs typeface="Fira Code"/>
                <a:sym typeface="Fira Code"/>
              </a:rPr>
              <a:t>    parallel y:</a:t>
            </a:r>
            <a:endParaRPr sz="1200">
              <a:latin typeface="Fira Code"/>
              <a:ea typeface="Fira Code"/>
              <a:cs typeface="Fira Code"/>
              <a:sym typeface="Fira Code"/>
            </a:endParaRPr>
          </a:p>
          <a:p>
            <a:pPr indent="0" lvl="0" marL="0" rtl="0" algn="l">
              <a:spcBef>
                <a:spcPts val="0"/>
              </a:spcBef>
              <a:spcAft>
                <a:spcPts val="0"/>
              </a:spcAft>
              <a:buNone/>
            </a:pPr>
            <a:r>
              <a:rPr lang="en" sz="1200">
                <a:latin typeface="Fira Code"/>
                <a:ea typeface="Fira Code"/>
                <a:cs typeface="Fira Code"/>
                <a:sym typeface="Fira Code"/>
              </a:rPr>
              <a:t>      for x.x:</a:t>
            </a:r>
            <a:endParaRPr sz="1200">
              <a:latin typeface="Fira Code"/>
              <a:ea typeface="Fira Code"/>
              <a:cs typeface="Fira Code"/>
              <a:sym typeface="Fira Code"/>
            </a:endParaRPr>
          </a:p>
          <a:p>
            <a:pPr indent="0" lvl="0" marL="0" rtl="0" algn="l">
              <a:spcBef>
                <a:spcPts val="0"/>
              </a:spcBef>
              <a:spcAft>
                <a:spcPts val="0"/>
              </a:spcAft>
              <a:buNone/>
            </a:pPr>
            <a:r>
              <a:rPr lang="en" sz="1200">
                <a:latin typeface="Fira Code"/>
                <a:ea typeface="Fira Code"/>
                <a:cs typeface="Fira Code"/>
                <a:sym typeface="Fira Code"/>
              </a:rPr>
              <a:t>        vectorized x.v0 in [0, 7]:</a:t>
            </a:r>
            <a:endParaRPr sz="1200">
              <a:latin typeface="Fira Code"/>
              <a:ea typeface="Fira Code"/>
              <a:cs typeface="Fira Code"/>
              <a:sym typeface="Fira Code"/>
            </a:endParaRPr>
          </a:p>
          <a:p>
            <a:pPr indent="0" lvl="0" marL="0" rtl="0" algn="l">
              <a:spcBef>
                <a:spcPts val="0"/>
              </a:spcBef>
              <a:spcAft>
                <a:spcPts val="0"/>
              </a:spcAft>
              <a:buNone/>
            </a:pPr>
            <a:r>
              <a:rPr lang="en" sz="1200">
                <a:latin typeface="Fira Code"/>
                <a:ea typeface="Fira Code"/>
                <a:cs typeface="Fira Code"/>
                <a:sym typeface="Fira Code"/>
              </a:rPr>
              <a:t>          rotated(...) = ...</a:t>
            </a:r>
            <a:endParaRPr sz="1200">
              <a:latin typeface="Fira Code"/>
              <a:ea typeface="Fira Code"/>
              <a:cs typeface="Fira Code"/>
              <a:sym typeface="Fira Code"/>
            </a:endParaRPr>
          </a:p>
          <a:p>
            <a:pPr indent="0" lvl="0" marL="0" rtl="0" algn="l">
              <a:spcBef>
                <a:spcPts val="0"/>
              </a:spcBef>
              <a:spcAft>
                <a:spcPts val="0"/>
              </a:spcAft>
              <a:buNone/>
            </a:pPr>
            <a:r>
              <a:t/>
            </a:r>
            <a:endParaRPr sz="1200"/>
          </a:p>
        </p:txBody>
      </p:sp>
      <p:sp>
        <p:nvSpPr>
          <p:cNvPr id="79" name="Google Shape;79;p15"/>
          <p:cNvSpPr txBox="1"/>
          <p:nvPr/>
        </p:nvSpPr>
        <p:spPr>
          <a:xfrm>
            <a:off x="6972700" y="2977400"/>
            <a:ext cx="2048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Tests run on an Intel i7-10750H (12) @ 5.000GHz, all under </a:t>
            </a:r>
            <a:r>
              <a:rPr b="1" lang="en" sz="1000">
                <a:solidFill>
                  <a:schemeClr val="lt2"/>
                </a:solidFill>
              </a:rPr>
              <a:t>similar</a:t>
            </a:r>
            <a:r>
              <a:rPr b="1" lang="en" sz="1000">
                <a:solidFill>
                  <a:schemeClr val="lt2"/>
                </a:solidFill>
              </a:rPr>
              <a:t> workloads</a:t>
            </a:r>
            <a:br>
              <a:rPr b="1" lang="en" sz="1000">
                <a:solidFill>
                  <a:schemeClr val="lt2"/>
                </a:solidFill>
              </a:rPr>
            </a:br>
            <a:br>
              <a:rPr b="1" lang="en" sz="1000">
                <a:solidFill>
                  <a:schemeClr val="lt2"/>
                </a:solidFill>
              </a:rPr>
            </a:br>
            <a:r>
              <a:rPr b="1" lang="en" sz="1000">
                <a:solidFill>
                  <a:schemeClr val="lt2"/>
                </a:solidFill>
              </a:rPr>
              <a:t>Input is a 512*512 png image</a:t>
            </a:r>
            <a:br>
              <a:rPr b="1" lang="en" sz="1000">
                <a:solidFill>
                  <a:schemeClr val="lt2"/>
                </a:solidFill>
              </a:rPr>
            </a:br>
            <a:r>
              <a:rPr b="1" lang="en" sz="1000">
                <a:solidFill>
                  <a:schemeClr val="lt2"/>
                </a:solidFill>
              </a:rPr>
              <a:t>ColorSpace_ICC: RGB</a:t>
            </a:r>
            <a:br>
              <a:rPr b="1" lang="en" sz="1000">
                <a:solidFill>
                  <a:schemeClr val="lt2"/>
                </a:solidFill>
              </a:rPr>
            </a:br>
            <a:br>
              <a:rPr b="1" lang="en" sz="1000">
                <a:solidFill>
                  <a:schemeClr val="lt2"/>
                </a:solidFill>
              </a:rPr>
            </a:br>
            <a:r>
              <a:rPr b="1" lang="en" sz="1000">
                <a:solidFill>
                  <a:schemeClr val="lt2"/>
                </a:solidFill>
              </a:rPr>
              <a:t>Each of the output images turned out to be 699*699 px  in dimensions</a:t>
            </a:r>
            <a:endParaRPr b="1" sz="1000">
              <a:solidFill>
                <a:schemeClr val="lt2"/>
              </a:solidFill>
            </a:endParaRPr>
          </a:p>
        </p:txBody>
      </p:sp>
      <p:pic>
        <p:nvPicPr>
          <p:cNvPr id="80" name="Google Shape;80;p15"/>
          <p:cNvPicPr preferRelativeResize="0"/>
          <p:nvPr/>
        </p:nvPicPr>
        <p:blipFill>
          <a:blip r:embed="rId4">
            <a:alphaModFix/>
          </a:blip>
          <a:stretch>
            <a:fillRect/>
          </a:stretch>
        </p:blipFill>
        <p:spPr>
          <a:xfrm>
            <a:off x="4491438" y="1065626"/>
            <a:ext cx="1170675" cy="1170675"/>
          </a:xfrm>
          <a:prstGeom prst="rect">
            <a:avLst/>
          </a:prstGeom>
          <a:noFill/>
          <a:ln>
            <a:noFill/>
          </a:ln>
        </p:spPr>
      </p:pic>
      <p:pic>
        <p:nvPicPr>
          <p:cNvPr id="81" name="Google Shape;81;p15"/>
          <p:cNvPicPr preferRelativeResize="0"/>
          <p:nvPr/>
        </p:nvPicPr>
        <p:blipFill>
          <a:blip r:embed="rId5">
            <a:alphaModFix/>
          </a:blip>
          <a:stretch>
            <a:fillRect/>
          </a:stretch>
        </p:blipFill>
        <p:spPr>
          <a:xfrm>
            <a:off x="2401575" y="1065621"/>
            <a:ext cx="1170675" cy="1170675"/>
          </a:xfrm>
          <a:prstGeom prst="rect">
            <a:avLst/>
          </a:prstGeom>
          <a:noFill/>
          <a:ln>
            <a:noFill/>
          </a:ln>
        </p:spPr>
      </p:pic>
      <p:pic>
        <p:nvPicPr>
          <p:cNvPr id="82" name="Google Shape;82;p15"/>
          <p:cNvPicPr preferRelativeResize="0"/>
          <p:nvPr/>
        </p:nvPicPr>
        <p:blipFill>
          <a:blip r:embed="rId6">
            <a:alphaModFix/>
          </a:blip>
          <a:stretch>
            <a:fillRect/>
          </a:stretch>
        </p:blipFill>
        <p:spPr>
          <a:xfrm>
            <a:off x="311688" y="1065625"/>
            <a:ext cx="1170675" cy="1170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ctrTitle"/>
          </p:nvPr>
        </p:nvSpPr>
        <p:spPr>
          <a:xfrm>
            <a:off x="311700" y="2102825"/>
            <a:ext cx="85206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Continuing DLR… [Zone 2]</a:t>
            </a:r>
            <a:endParaRPr sz="3500"/>
          </a:p>
        </p:txBody>
      </p:sp>
      <p:sp>
        <p:nvSpPr>
          <p:cNvPr id="307" name="Google Shape;307;p42"/>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308" name="Google Shape;308;p42"/>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09" name="Google Shape;309;p42"/>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310" name="Google Shape;310;p42"/>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21, 2024</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approach</a:t>
            </a:r>
            <a:endParaRPr sz="3200"/>
          </a:p>
        </p:txBody>
      </p:sp>
      <p:pic>
        <p:nvPicPr>
          <p:cNvPr id="316" name="Google Shape;316;p43"/>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17" name="Google Shape;317;p43"/>
          <p:cNvSpPr txBox="1"/>
          <p:nvPr>
            <p:ph idx="1" type="subTitle"/>
          </p:nvPr>
        </p:nvSpPr>
        <p:spPr>
          <a:xfrm>
            <a:off x="311700" y="1381850"/>
            <a:ext cx="5124900" cy="3573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Similar to how it was done for zone 1, we first calculate the new dimensions of the m * n image, mrt * nrt </a:t>
            </a:r>
            <a:r>
              <a:rPr lang="en" sz="1400"/>
              <a:t>according to the diagram shown alongside.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this zone, the vertical lines are mapped instead of the horizontal ones.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Since this time, we know all the x coordinates, all starting points of the lines are given by:</a:t>
            </a:r>
            <a:br>
              <a:rPr lang="en" sz="1400"/>
            </a:br>
            <a:r>
              <a:rPr lang="en" sz="1400"/>
              <a:t> </a:t>
            </a:r>
            <a:br>
              <a:rPr lang="en" sz="1400"/>
            </a:br>
            <a:r>
              <a:rPr lang="en" sz="1400">
                <a:solidFill>
                  <a:schemeClr val="accent1"/>
                </a:solidFill>
              </a:rPr>
              <a:t>(</a:t>
            </a:r>
            <a:r>
              <a:rPr i="1" lang="en" sz="1400">
                <a:solidFill>
                  <a:schemeClr val="accent1"/>
                </a:solidFill>
              </a:rPr>
              <a:t>x, f</a:t>
            </a:r>
            <a:r>
              <a:rPr baseline="-25000" i="1" lang="en" sz="1400">
                <a:solidFill>
                  <a:schemeClr val="accent1"/>
                </a:solidFill>
              </a:rPr>
              <a:t>s</a:t>
            </a:r>
            <a:r>
              <a:rPr i="1" lang="en" sz="1400">
                <a:solidFill>
                  <a:schemeClr val="accent1"/>
                </a:solidFill>
              </a:rPr>
              <a:t>(x)), where:</a:t>
            </a:r>
            <a:br>
              <a:rPr i="1" lang="en" sz="1400">
                <a:solidFill>
                  <a:schemeClr val="accent1"/>
                </a:solidFill>
              </a:rPr>
            </a:br>
            <a:r>
              <a:rPr i="1" lang="en" sz="1400">
                <a:solidFill>
                  <a:schemeClr val="accent1"/>
                </a:solidFill>
              </a:rPr>
              <a:t>f</a:t>
            </a:r>
            <a:r>
              <a:rPr baseline="-25000" i="1" lang="en" sz="1400">
                <a:solidFill>
                  <a:schemeClr val="accent1"/>
                </a:solidFill>
              </a:rPr>
              <a:t>s</a:t>
            </a:r>
            <a:r>
              <a:rPr i="1" lang="en" sz="1400">
                <a:solidFill>
                  <a:schemeClr val="accent1"/>
                </a:solidFill>
              </a:rPr>
              <a:t>(x) = tan(ɑ)x</a:t>
            </a:r>
            <a:br>
              <a:rPr i="1" lang="en" sz="1400"/>
            </a:br>
            <a:br>
              <a:rPr i="1" lang="en" sz="1400"/>
            </a:br>
            <a:r>
              <a:rPr lang="en" sz="1400"/>
              <a:t>Then, it is a matter of mapping all (0 to m vertical px) over  a span of m*cos(ɑ) in the x-axis and a span of m*sin(ɑ) in the y-axis.</a:t>
            </a:r>
            <a:endParaRPr sz="1400"/>
          </a:p>
        </p:txBody>
      </p:sp>
      <p:pic>
        <p:nvPicPr>
          <p:cNvPr id="318" name="Google Shape;318;p43"/>
          <p:cNvPicPr preferRelativeResize="0"/>
          <p:nvPr/>
        </p:nvPicPr>
        <p:blipFill rotWithShape="1">
          <a:blip r:embed="rId4">
            <a:alphaModFix/>
          </a:blip>
          <a:srcRect b="9248" l="0" r="0" t="42757"/>
          <a:stretch/>
        </p:blipFill>
        <p:spPr>
          <a:xfrm>
            <a:off x="5698500" y="1472575"/>
            <a:ext cx="3238424" cy="21983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ctrTitle"/>
          </p:nvPr>
        </p:nvSpPr>
        <p:spPr>
          <a:xfrm>
            <a:off x="311700" y="2102825"/>
            <a:ext cx="85206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Benchmarks and Initial Results</a:t>
            </a:r>
            <a:endParaRPr sz="3500"/>
          </a:p>
        </p:txBody>
      </p:sp>
      <p:sp>
        <p:nvSpPr>
          <p:cNvPr id="324" name="Google Shape;324;p44"/>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325" name="Google Shape;325;p44"/>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26" name="Google Shape;326;p44"/>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327" name="Google Shape;327;p44"/>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25, 2024</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Results</a:t>
            </a:r>
            <a:endParaRPr sz="3200"/>
          </a:p>
        </p:txBody>
      </p:sp>
      <p:pic>
        <p:nvPicPr>
          <p:cNvPr id="333" name="Google Shape;333;p45"/>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34" name="Google Shape;334;p45"/>
          <p:cNvSpPr txBox="1"/>
          <p:nvPr>
            <p:ph idx="1" type="subTitle"/>
          </p:nvPr>
        </p:nvSpPr>
        <p:spPr>
          <a:xfrm>
            <a:off x="311700" y="1486500"/>
            <a:ext cx="6660300" cy="2721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Before proceeding further, it is a good idea to see if we are even doing any good. As such, a series of tests were run </a:t>
            </a:r>
            <a:r>
              <a:rPr lang="en" sz="1400"/>
              <a:t>against</a:t>
            </a:r>
            <a:r>
              <a:rPr lang="en" sz="1400"/>
              <a:t> varying image sizes, and </a:t>
            </a:r>
            <a:r>
              <a:rPr b="1" lang="en" sz="1400"/>
              <a:t>a trend was observed</a:t>
            </a:r>
            <a:r>
              <a:rPr lang="en" sz="1400"/>
              <a:t> - </a:t>
            </a:r>
            <a:r>
              <a:rPr i="1" lang="en" sz="1400">
                <a:solidFill>
                  <a:schemeClr val="accent1"/>
                </a:solidFill>
              </a:rPr>
              <a:t>images whose resolutions exceeded 1080p were processed much faster by the benchmark OpenCV built-in functions than the DLR approach.</a:t>
            </a:r>
            <a:endParaRPr i="1" sz="1400">
              <a:solidFill>
                <a:schemeClr val="accent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same was not true for smaller images, however.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following slides will showcase a line chart of the benchmarking results. The </a:t>
            </a:r>
            <a:r>
              <a:rPr b="1" i="1" lang="en" sz="1400">
                <a:solidFill>
                  <a:schemeClr val="accent1"/>
                </a:solidFill>
              </a:rPr>
              <a:t>x-axis</a:t>
            </a:r>
            <a:r>
              <a:rPr lang="en" sz="1400">
                <a:solidFill>
                  <a:schemeClr val="accent1"/>
                </a:solidFill>
              </a:rPr>
              <a:t> represents the nth trial which a specific program was run,</a:t>
            </a:r>
            <a:r>
              <a:rPr lang="en" sz="1400"/>
              <a:t> and the </a:t>
            </a:r>
            <a:r>
              <a:rPr b="1" i="1" lang="en" sz="1400">
                <a:solidFill>
                  <a:schemeClr val="accent1"/>
                </a:solidFill>
              </a:rPr>
              <a:t>y-axis </a:t>
            </a:r>
            <a:r>
              <a:rPr lang="en" sz="1400">
                <a:solidFill>
                  <a:schemeClr val="accent1"/>
                </a:solidFill>
              </a:rPr>
              <a:t>represents the time taken by said program in seconds.</a:t>
            </a:r>
            <a:endParaRPr sz="14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ctrTitle"/>
          </p:nvPr>
        </p:nvSpPr>
        <p:spPr>
          <a:xfrm>
            <a:off x="215200" y="469200"/>
            <a:ext cx="5741400" cy="4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Results</a:t>
            </a:r>
            <a:endParaRPr sz="3200"/>
          </a:p>
        </p:txBody>
      </p:sp>
      <p:pic>
        <p:nvPicPr>
          <p:cNvPr id="340" name="Google Shape;340;p46"/>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41" name="Google Shape;341;p46"/>
          <p:cNvSpPr txBox="1"/>
          <p:nvPr>
            <p:ph idx="1" type="subTitle"/>
          </p:nvPr>
        </p:nvSpPr>
        <p:spPr>
          <a:xfrm>
            <a:off x="6664900" y="2212350"/>
            <a:ext cx="2240100" cy="197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the overall graph of all of the tests. The </a:t>
            </a:r>
            <a:r>
              <a:rPr b="1" i="1" lang="en" sz="1400">
                <a:solidFill>
                  <a:schemeClr val="accent1"/>
                </a:solidFill>
              </a:rPr>
              <a:t>x-axis</a:t>
            </a:r>
            <a:r>
              <a:rPr lang="en" sz="1400">
                <a:solidFill>
                  <a:schemeClr val="accent1"/>
                </a:solidFill>
              </a:rPr>
              <a:t> represents the nth trial which a specific program was run,</a:t>
            </a:r>
            <a:r>
              <a:rPr lang="en" sz="1400"/>
              <a:t> and the </a:t>
            </a:r>
            <a:r>
              <a:rPr b="1" i="1" lang="en" sz="1400">
                <a:solidFill>
                  <a:schemeClr val="accent1"/>
                </a:solidFill>
              </a:rPr>
              <a:t>y-axis </a:t>
            </a:r>
            <a:r>
              <a:rPr lang="en" sz="1400">
                <a:solidFill>
                  <a:schemeClr val="accent1"/>
                </a:solidFill>
              </a:rPr>
              <a:t>represents the time taken by said program in seconds.</a:t>
            </a:r>
            <a:endParaRPr sz="1400">
              <a:solidFill>
                <a:schemeClr val="accent1"/>
              </a:solidFill>
            </a:endParaRPr>
          </a:p>
          <a:p>
            <a:pPr indent="0" lvl="0" marL="0" rtl="0" algn="l">
              <a:spcBef>
                <a:spcPts val="0"/>
              </a:spcBef>
              <a:spcAft>
                <a:spcPts val="0"/>
              </a:spcAft>
              <a:buNone/>
            </a:pPr>
            <a:r>
              <a:t/>
            </a:r>
            <a:endParaRPr sz="1400"/>
          </a:p>
        </p:txBody>
      </p:sp>
      <p:pic>
        <p:nvPicPr>
          <p:cNvPr id="342" name="Google Shape;342;p46"/>
          <p:cNvPicPr preferRelativeResize="0"/>
          <p:nvPr/>
        </p:nvPicPr>
        <p:blipFill rotWithShape="1">
          <a:blip r:embed="rId4">
            <a:alphaModFix/>
          </a:blip>
          <a:srcRect b="0" l="5476" r="5476" t="0"/>
          <a:stretch/>
        </p:blipFill>
        <p:spPr>
          <a:xfrm>
            <a:off x="215200" y="1142250"/>
            <a:ext cx="6274238" cy="35706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ctrTitle"/>
          </p:nvPr>
        </p:nvSpPr>
        <p:spPr>
          <a:xfrm>
            <a:off x="215200" y="469200"/>
            <a:ext cx="5741400" cy="4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Results</a:t>
            </a:r>
            <a:endParaRPr sz="3200"/>
          </a:p>
        </p:txBody>
      </p:sp>
      <p:pic>
        <p:nvPicPr>
          <p:cNvPr id="348" name="Google Shape;348;p47"/>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49" name="Google Shape;349;p47"/>
          <p:cNvSpPr txBox="1"/>
          <p:nvPr>
            <p:ph idx="1" type="subTitle"/>
          </p:nvPr>
        </p:nvSpPr>
        <p:spPr>
          <a:xfrm>
            <a:off x="6664900" y="2212350"/>
            <a:ext cx="2240100" cy="117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Zooming in, we can better see when the DLR algorithm starts to fall off…</a:t>
            </a:r>
            <a:endParaRPr sz="1400"/>
          </a:p>
        </p:txBody>
      </p:sp>
      <p:pic>
        <p:nvPicPr>
          <p:cNvPr id="350" name="Google Shape;350;p47"/>
          <p:cNvPicPr preferRelativeResize="0"/>
          <p:nvPr/>
        </p:nvPicPr>
        <p:blipFill>
          <a:blip r:embed="rId4">
            <a:alphaModFix/>
          </a:blip>
          <a:stretch>
            <a:fillRect/>
          </a:stretch>
        </p:blipFill>
        <p:spPr>
          <a:xfrm>
            <a:off x="152400" y="1120200"/>
            <a:ext cx="6360099" cy="363928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Analysis</a:t>
            </a:r>
            <a:endParaRPr sz="3200"/>
          </a:p>
        </p:txBody>
      </p:sp>
      <p:pic>
        <p:nvPicPr>
          <p:cNvPr id="356" name="Google Shape;356;p48"/>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57" name="Google Shape;357;p48"/>
          <p:cNvSpPr txBox="1"/>
          <p:nvPr>
            <p:ph idx="1" type="subTitle"/>
          </p:nvPr>
        </p:nvSpPr>
        <p:spPr>
          <a:xfrm>
            <a:off x="311700" y="1500475"/>
            <a:ext cx="6660300" cy="2721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Since for a lot of the tests, the DLR method did seem to perform extremely well, it is worth taking a moment to analyse why it starts to fall </a:t>
            </a:r>
            <a:r>
              <a:rPr lang="en" sz="1400"/>
              <a:t>behind in larger images.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Turns out, the </a:t>
            </a:r>
            <a:r>
              <a:rPr lang="en" sz="1400">
                <a:solidFill>
                  <a:schemeClr val="accent1"/>
                </a:solidFill>
              </a:rPr>
              <a:t>built-in OpenCV implementation</a:t>
            </a:r>
            <a:r>
              <a:rPr lang="en" sz="1400"/>
              <a:t> for image rotation (the one we are using as our benchmark) </a:t>
            </a:r>
            <a:r>
              <a:rPr lang="en" sz="1400">
                <a:solidFill>
                  <a:schemeClr val="accent1"/>
                </a:solidFill>
              </a:rPr>
              <a:t>uses multithreading under the hood</a:t>
            </a:r>
            <a:r>
              <a:rPr lang="en" sz="1400"/>
              <a:t>, which explains how it manages to perform consistently well.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is verified by checking the CPU usage and also tracking the number of subprocess each method spawns in its entire lifespan (confirming the use of multithreading).</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9"/>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Analysis</a:t>
            </a:r>
            <a:endParaRPr sz="3200"/>
          </a:p>
        </p:txBody>
      </p:sp>
      <p:pic>
        <p:nvPicPr>
          <p:cNvPr id="363" name="Google Shape;363;p49"/>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64" name="Google Shape;364;p49"/>
          <p:cNvSpPr txBox="1"/>
          <p:nvPr>
            <p:ph idx="1" type="subTitle"/>
          </p:nvPr>
        </p:nvSpPr>
        <p:spPr>
          <a:xfrm>
            <a:off x="5806525" y="2016900"/>
            <a:ext cx="3070800" cy="1737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Monitoring the resource usage here, we can see that for a 720p image, the </a:t>
            </a:r>
            <a:r>
              <a:rPr b="1" lang="en" sz="1400"/>
              <a:t>DLR algorithm</a:t>
            </a:r>
            <a:r>
              <a:rPr lang="en" sz="1400"/>
              <a:t> </a:t>
            </a:r>
            <a:r>
              <a:rPr lang="en" sz="1400">
                <a:solidFill>
                  <a:schemeClr val="accent1"/>
                </a:solidFill>
              </a:rPr>
              <a:t>spawns a single process </a:t>
            </a:r>
            <a:r>
              <a:rPr lang="en" sz="1400"/>
              <a:t>(it’s not using multithreading), and is not particularly heavy on the CPU</a:t>
            </a:r>
            <a:endParaRPr sz="1400"/>
          </a:p>
        </p:txBody>
      </p:sp>
      <p:pic>
        <p:nvPicPr>
          <p:cNvPr id="365" name="Google Shape;365;p49"/>
          <p:cNvPicPr preferRelativeResize="0"/>
          <p:nvPr/>
        </p:nvPicPr>
        <p:blipFill>
          <a:blip r:embed="rId4">
            <a:alphaModFix/>
          </a:blip>
          <a:stretch>
            <a:fillRect/>
          </a:stretch>
        </p:blipFill>
        <p:spPr>
          <a:xfrm>
            <a:off x="311700" y="1606488"/>
            <a:ext cx="5257424" cy="255871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Analysis</a:t>
            </a:r>
            <a:endParaRPr sz="3200"/>
          </a:p>
        </p:txBody>
      </p:sp>
      <p:pic>
        <p:nvPicPr>
          <p:cNvPr id="371" name="Google Shape;371;p50"/>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72" name="Google Shape;372;p50"/>
          <p:cNvSpPr txBox="1"/>
          <p:nvPr>
            <p:ph idx="1" type="subTitle"/>
          </p:nvPr>
        </p:nvSpPr>
        <p:spPr>
          <a:xfrm>
            <a:off x="5792575" y="1730850"/>
            <a:ext cx="3070800" cy="2310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Monitoring the resource usage here, we can see that for the same 720p image, the </a:t>
            </a:r>
            <a:r>
              <a:rPr b="1" lang="en" sz="1400"/>
              <a:t>benchmark</a:t>
            </a:r>
            <a:r>
              <a:rPr lang="en" sz="1400"/>
              <a:t> </a:t>
            </a:r>
            <a:r>
              <a:rPr lang="en" sz="1400">
                <a:solidFill>
                  <a:schemeClr val="accent1"/>
                </a:solidFill>
              </a:rPr>
              <a:t>spawns a multiple processes </a:t>
            </a:r>
            <a:r>
              <a:rPr lang="en" sz="1400"/>
              <a:t>(it is using multithreading), and is considerably particularly heavy on the CPU.</a:t>
            </a:r>
            <a:br>
              <a:rPr lang="en" sz="1400"/>
            </a:br>
            <a:br>
              <a:rPr lang="en" sz="1400"/>
            </a:br>
            <a:r>
              <a:rPr lang="en" sz="1400"/>
              <a:t>This also explains the significant performance improvements it gets in larger images.</a:t>
            </a:r>
            <a:endParaRPr sz="1400"/>
          </a:p>
        </p:txBody>
      </p:sp>
      <p:pic>
        <p:nvPicPr>
          <p:cNvPr id="373" name="Google Shape;373;p50"/>
          <p:cNvPicPr preferRelativeResize="0"/>
          <p:nvPr/>
        </p:nvPicPr>
        <p:blipFill rotWithShape="1">
          <a:blip r:embed="rId4">
            <a:alphaModFix/>
          </a:blip>
          <a:srcRect b="0" l="0" r="0" t="0"/>
          <a:stretch/>
        </p:blipFill>
        <p:spPr>
          <a:xfrm>
            <a:off x="311700" y="1606488"/>
            <a:ext cx="5257424" cy="255871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Key Takeaway</a:t>
            </a:r>
            <a:endParaRPr sz="3200"/>
          </a:p>
        </p:txBody>
      </p:sp>
      <p:pic>
        <p:nvPicPr>
          <p:cNvPr id="379" name="Google Shape;379;p51"/>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80" name="Google Shape;380;p51"/>
          <p:cNvSpPr txBox="1"/>
          <p:nvPr>
            <p:ph idx="1" type="subTitle"/>
          </p:nvPr>
        </p:nvSpPr>
        <p:spPr>
          <a:xfrm>
            <a:off x="311700" y="1563300"/>
            <a:ext cx="6660300" cy="2658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If we strictly want to compare which algorithm is better, we can use a custom version of the function used for benchmarking - warpAffine(), without any optimization or multithreading.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As far as increasing the performance of DLR itself is concerned, </a:t>
            </a:r>
            <a:r>
              <a:rPr i="1" lang="en" sz="1400"/>
              <a:t>using</a:t>
            </a:r>
            <a:r>
              <a:rPr lang="en" sz="1400"/>
              <a:t> multithreading might be the way to go, since this already is a fairly promising algorithm, which beats a lot of the other algorithms that have been discussed thus far.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4572000" y="0"/>
            <a:ext cx="4572000" cy="5143500"/>
          </a:xfrm>
          <a:prstGeom prst="rect">
            <a:avLst/>
          </a:prstGeom>
          <a:solidFill>
            <a:srgbClr val="2A2A2A">
              <a:alpha val="696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8" name="Google Shape;88;p16"/>
          <p:cNvSpPr txBox="1"/>
          <p:nvPr>
            <p:ph type="ctrTitle"/>
          </p:nvPr>
        </p:nvSpPr>
        <p:spPr>
          <a:xfrm>
            <a:off x="311700" y="3451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Logs</a:t>
            </a:r>
            <a:endParaRPr sz="3200"/>
          </a:p>
        </p:txBody>
      </p:sp>
      <p:pic>
        <p:nvPicPr>
          <p:cNvPr id="89" name="Google Shape;89;p16"/>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90" name="Google Shape;90;p16"/>
          <p:cNvSpPr txBox="1"/>
          <p:nvPr>
            <p:ph idx="1" type="subTitle"/>
          </p:nvPr>
        </p:nvSpPr>
        <p:spPr>
          <a:xfrm>
            <a:off x="311700" y="1040675"/>
            <a:ext cx="40320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Fira Code"/>
                <a:ea typeface="Fira Code"/>
                <a:cs typeface="Fira Code"/>
                <a:sym typeface="Fira Code"/>
              </a:rPr>
              <a:t>$ </a:t>
            </a:r>
            <a:r>
              <a:rPr lang="en" sz="900">
                <a:latin typeface="Fira Code"/>
                <a:ea typeface="Fira Code"/>
                <a:cs typeface="Fira Code"/>
                <a:sym typeface="Fira Code"/>
              </a:rPr>
              <a:t>echo "OpenCV" &amp;&amp; for i in {1..20}; do time ./darotator; done</a:t>
            </a:r>
            <a:r>
              <a:rPr lang="en" sz="900">
                <a:latin typeface="Fira Code"/>
                <a:ea typeface="Fira Code"/>
                <a:cs typeface="Fira Code"/>
                <a:sym typeface="Fira Code"/>
              </a:rPr>
              <a:t>                 </a:t>
            </a:r>
            <a:endParaRPr sz="900">
              <a:latin typeface="Fira Code"/>
              <a:ea typeface="Fira Code"/>
              <a:cs typeface="Fira Code"/>
              <a:sym typeface="Fira Code"/>
            </a:endParaRPr>
          </a:p>
          <a:p>
            <a:pPr indent="0" lvl="0" marL="0" rtl="0" algn="l">
              <a:spcBef>
                <a:spcPts val="0"/>
              </a:spcBef>
              <a:spcAft>
                <a:spcPts val="0"/>
              </a:spcAft>
              <a:buNone/>
            </a:pPr>
            <a:r>
              <a:rPr b="1" lang="en" sz="900">
                <a:latin typeface="Fira Code"/>
                <a:ea typeface="Fira Code"/>
                <a:cs typeface="Fira Code"/>
                <a:sym typeface="Fira Code"/>
              </a:rPr>
              <a:t>OpenCV</a:t>
            </a:r>
            <a:endParaRPr b="1"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0.29s user 0.02s system 98% cpu 0.317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0.03s system 98% cpu 0.333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0.02s system 98% cpu 0.331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0.02s system 98% cpu 0.331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0.01s system 98% cpu 0.321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0.01s system 98% cpu 0.319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0.29s user 0.02s system 98% cpu 0.312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0.32s user 0.02s system 98% cpu 0.345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0.02s system 98% cpu 0.320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0.29s user 0.02s system 98% cpu 0.317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0.02s system 98% cpu 0.325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0.01s system 98% cpu 0.315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0.02s system 98% cpu 0.326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0.02s system 97% cpu 0.333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0.01s system 98% cpu 0.319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0.01s system 98% cpu 0.325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0.30s user 0.02s system 98% cpu 0.328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0.29s user 0.03s system 98% cpu 0.327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0.01s system 98% cpu 0.331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0.31s user 0.01s system 98% cpu 0.328 total</a:t>
            </a:r>
            <a:br>
              <a:rPr lang="en" sz="900">
                <a:latin typeface="Fira Code"/>
                <a:ea typeface="Fira Code"/>
                <a:cs typeface="Fira Code"/>
                <a:sym typeface="Fira Code"/>
              </a:rPr>
            </a:br>
            <a:br>
              <a:rPr lang="en" sz="900">
                <a:latin typeface="Fira Code"/>
                <a:ea typeface="Fira Code"/>
                <a:cs typeface="Fira Code"/>
                <a:sym typeface="Fira Code"/>
              </a:rPr>
            </a:br>
            <a:r>
              <a:rPr b="1" lang="en" sz="900">
                <a:latin typeface="Fira Code"/>
                <a:ea typeface="Fira Code"/>
                <a:cs typeface="Fira Code"/>
                <a:sym typeface="Fira Code"/>
              </a:rPr>
              <a:t>AVG: 0.302s</a:t>
            </a:r>
            <a:endParaRPr b="1" sz="900">
              <a:latin typeface="Fira Code"/>
              <a:ea typeface="Fira Code"/>
              <a:cs typeface="Fira Code"/>
              <a:sym typeface="Fira Code"/>
            </a:endParaRPr>
          </a:p>
          <a:p>
            <a:pPr indent="0" lvl="0" marL="0" rtl="0" algn="l">
              <a:spcBef>
                <a:spcPts val="0"/>
              </a:spcBef>
              <a:spcAft>
                <a:spcPts val="0"/>
              </a:spcAft>
              <a:buNone/>
            </a:pPr>
            <a:r>
              <a:t/>
            </a:r>
            <a:endParaRPr sz="900">
              <a:latin typeface="Fira Code"/>
              <a:ea typeface="Fira Code"/>
              <a:cs typeface="Fira Code"/>
              <a:sym typeface="Fira Code"/>
            </a:endParaRPr>
          </a:p>
        </p:txBody>
      </p:sp>
      <p:sp>
        <p:nvSpPr>
          <p:cNvPr id="91" name="Google Shape;91;p16"/>
          <p:cNvSpPr txBox="1"/>
          <p:nvPr>
            <p:ph idx="1" type="subTitle"/>
          </p:nvPr>
        </p:nvSpPr>
        <p:spPr>
          <a:xfrm>
            <a:off x="4678675" y="1040675"/>
            <a:ext cx="4120200" cy="3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Fira Code"/>
                <a:ea typeface="Fira Code"/>
                <a:cs typeface="Fira Code"/>
                <a:sym typeface="Fira Code"/>
              </a:rPr>
              <a:t>$ echo "Halide -parallel(y) -vectorize(x, 8)" &amp;&amp; for i in {1..20}; do time ./darotator; done</a:t>
            </a:r>
            <a:endParaRPr sz="900">
              <a:latin typeface="Fira Code"/>
              <a:ea typeface="Fira Code"/>
              <a:cs typeface="Fira Code"/>
              <a:sym typeface="Fira Code"/>
            </a:endParaRPr>
          </a:p>
          <a:p>
            <a:pPr indent="0" lvl="0" marL="0" rtl="0" algn="l">
              <a:spcBef>
                <a:spcPts val="0"/>
              </a:spcBef>
              <a:spcAft>
                <a:spcPts val="0"/>
              </a:spcAft>
              <a:buNone/>
            </a:pPr>
            <a:r>
              <a:rPr b="1" lang="en" sz="900">
                <a:latin typeface="Fira Code"/>
                <a:ea typeface="Fira Code"/>
                <a:cs typeface="Fira Code"/>
                <a:sym typeface="Fira Code"/>
              </a:rPr>
              <a:t>Halide -parallel(y) -vectorize(x, 8)</a:t>
            </a:r>
            <a:endParaRPr b="1"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0.81s user 0.02s system 100% cpu 0.831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0.85s user 0.03s system 100% cpu 0.878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0.82s user 0.02s system 100% cpu 0.842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0.77s user 0.06s system 100% cpu 0.834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0.82s user 0.03s system 99% cpu 0.849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0.80s user 0.02s system 100% cpu 0.813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0.79s user 0.03s system 100% cpu 0.815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0.78s user 0.03s system 100% cpu 0.804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0.77s user 0.04s system 100% cpu 0.816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0.77s user 0.04s system 100% cpu 0.813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0.79s user 0.03s system 100% cpu 0.818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0.80s user 0.03s system 100% cpu 0.824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0.79s user 0.02s system 100% cpu 0.806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0.81s user 0.02s system 100% cpu 0.829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0.81s user 0.03s system 100% cpu 0.833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0.79s user 0.05s system 100% cpu 0.835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0.77s user 0.06s system 100% cpu 0.823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0.76s user 0.06s system 100% cpu 0.818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0.76s user 0.04s system 100% cpu 0.800 total</a:t>
            </a:r>
            <a:endParaRPr sz="900">
              <a:latin typeface="Fira Code"/>
              <a:ea typeface="Fira Code"/>
              <a:cs typeface="Fira Code"/>
              <a:sym typeface="Fira Code"/>
            </a:endParaRPr>
          </a:p>
          <a:p>
            <a:pPr indent="0" lvl="0" marL="0" rtl="0" algn="l">
              <a:spcBef>
                <a:spcPts val="0"/>
              </a:spcBef>
              <a:spcAft>
                <a:spcPts val="0"/>
              </a:spcAft>
              <a:buNone/>
            </a:pPr>
            <a:r>
              <a:rPr lang="en" sz="900">
                <a:latin typeface="Fira Code"/>
                <a:ea typeface="Fira Code"/>
                <a:cs typeface="Fira Code"/>
                <a:sym typeface="Fira Code"/>
              </a:rPr>
              <a:t>./darotator  0.83s user 0.01s system 100% cpu 0.838 total</a:t>
            </a:r>
            <a:endParaRPr sz="900">
              <a:latin typeface="Fira Code"/>
              <a:ea typeface="Fira Code"/>
              <a:cs typeface="Fira Code"/>
              <a:sym typeface="Fira Code"/>
            </a:endParaRPr>
          </a:p>
          <a:p>
            <a:pPr indent="0" lvl="0" marL="0" rtl="0" algn="l">
              <a:spcBef>
                <a:spcPts val="0"/>
              </a:spcBef>
              <a:spcAft>
                <a:spcPts val="0"/>
              </a:spcAft>
              <a:buNone/>
            </a:pPr>
            <a:br>
              <a:rPr lang="en" sz="900">
                <a:latin typeface="Fira Code"/>
                <a:ea typeface="Fira Code"/>
                <a:cs typeface="Fira Code"/>
                <a:sym typeface="Fira Code"/>
              </a:rPr>
            </a:br>
            <a:r>
              <a:rPr b="1" lang="en" sz="900">
                <a:latin typeface="Fira Code"/>
                <a:ea typeface="Fira Code"/>
                <a:cs typeface="Fira Code"/>
                <a:sym typeface="Fira Code"/>
              </a:rPr>
              <a:t>AVG: </a:t>
            </a:r>
            <a:r>
              <a:rPr b="1" lang="en" sz="900">
                <a:solidFill>
                  <a:srgbClr val="E06666"/>
                </a:solidFill>
                <a:latin typeface="Fira Code"/>
                <a:ea typeface="Fira Code"/>
                <a:cs typeface="Fira Code"/>
                <a:sym typeface="Fira Code"/>
              </a:rPr>
              <a:t>0.795s</a:t>
            </a:r>
            <a:endParaRPr b="1" sz="900">
              <a:solidFill>
                <a:srgbClr val="E06666"/>
              </a:solidFill>
              <a:latin typeface="Fira Code"/>
              <a:ea typeface="Fira Code"/>
              <a:cs typeface="Fira Code"/>
              <a:sym typeface="Fira Cod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ctrTitle"/>
          </p:nvPr>
        </p:nvSpPr>
        <p:spPr>
          <a:xfrm>
            <a:off x="311700" y="2102825"/>
            <a:ext cx="85206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Implementing a multithreaded </a:t>
            </a:r>
            <a:r>
              <a:rPr lang="en" sz="3500"/>
              <a:t>approach</a:t>
            </a:r>
            <a:endParaRPr sz="3500"/>
          </a:p>
        </p:txBody>
      </p:sp>
      <p:sp>
        <p:nvSpPr>
          <p:cNvPr id="386" name="Google Shape;386;p52"/>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387" name="Google Shape;387;p52"/>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88" name="Google Shape;388;p52"/>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389" name="Google Shape;389;p52"/>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28, 2024</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ctrTitle"/>
          </p:nvPr>
        </p:nvSpPr>
        <p:spPr>
          <a:xfrm>
            <a:off x="311700" y="68722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Key Takeaway</a:t>
            </a:r>
            <a:endParaRPr sz="3200"/>
          </a:p>
        </p:txBody>
      </p:sp>
      <p:pic>
        <p:nvPicPr>
          <p:cNvPr id="395" name="Google Shape;395;p53"/>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396" name="Google Shape;396;p53"/>
          <p:cNvSpPr txBox="1"/>
          <p:nvPr>
            <p:ph idx="1" type="subTitle"/>
          </p:nvPr>
        </p:nvSpPr>
        <p:spPr>
          <a:xfrm>
            <a:off x="311700" y="1563300"/>
            <a:ext cx="6660300" cy="886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The hypothesis discussed in the previous section proved to be correct. Implementing a multithreaded approach significantly sped up the loops used for the mapping of rotated images in all benchmarking scenarios.</a:t>
            </a:r>
            <a:endParaRPr sz="1400"/>
          </a:p>
        </p:txBody>
      </p:sp>
      <p:pic>
        <p:nvPicPr>
          <p:cNvPr id="397" name="Google Shape;397;p53"/>
          <p:cNvPicPr preferRelativeResize="0"/>
          <p:nvPr/>
        </p:nvPicPr>
        <p:blipFill>
          <a:blip r:embed="rId4">
            <a:alphaModFix/>
          </a:blip>
          <a:stretch>
            <a:fillRect/>
          </a:stretch>
        </p:blipFill>
        <p:spPr>
          <a:xfrm>
            <a:off x="311700" y="2536750"/>
            <a:ext cx="6959174" cy="2328950"/>
          </a:xfrm>
          <a:prstGeom prst="rect">
            <a:avLst/>
          </a:prstGeom>
          <a:noFill/>
          <a:ln>
            <a:noFill/>
          </a:ln>
        </p:spPr>
      </p:pic>
      <p:sp>
        <p:nvSpPr>
          <p:cNvPr id="398" name="Google Shape;398;p53"/>
          <p:cNvSpPr txBox="1"/>
          <p:nvPr>
            <p:ph idx="1" type="subTitle"/>
          </p:nvPr>
        </p:nvSpPr>
        <p:spPr>
          <a:xfrm>
            <a:off x="7324425" y="2755625"/>
            <a:ext cx="1490100" cy="1899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graph, the y axis represents time in seconds, and the x axis represents the nth trial.</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ctrTitle"/>
          </p:nvPr>
        </p:nvSpPr>
        <p:spPr>
          <a:xfrm>
            <a:off x="311700" y="1598175"/>
            <a:ext cx="8520600" cy="118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Final Results: Existing and Current Algorithms</a:t>
            </a:r>
            <a:endParaRPr sz="3500"/>
          </a:p>
        </p:txBody>
      </p:sp>
      <p:sp>
        <p:nvSpPr>
          <p:cNvPr id="404" name="Google Shape;404;p54"/>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405" name="Google Shape;405;p54"/>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06" name="Google Shape;406;p54"/>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407" name="Google Shape;407;p54"/>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Jul 04, 2024</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Benchmark vs Current Algorithm</a:t>
            </a:r>
            <a:endParaRPr sz="3000"/>
          </a:p>
        </p:txBody>
      </p:sp>
      <p:pic>
        <p:nvPicPr>
          <p:cNvPr id="413" name="Google Shape;413;p55"/>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14" name="Google Shape;414;p55"/>
          <p:cNvSpPr txBox="1"/>
          <p:nvPr>
            <p:ph idx="1" type="subTitle"/>
          </p:nvPr>
        </p:nvSpPr>
        <p:spPr>
          <a:xfrm>
            <a:off x="276800" y="1516150"/>
            <a:ext cx="6660300" cy="886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The key difference lies in the </a:t>
            </a:r>
            <a:r>
              <a:rPr lang="en" sz="1400"/>
              <a:t>overall amount of computations performed. As claimed by DLR, the number of compute intensive computations is significantly reduced in the case of DLR, giving it the massive speed boost.</a:t>
            </a:r>
            <a:endParaRPr sz="1400"/>
          </a:p>
        </p:txBody>
      </p:sp>
      <p:graphicFrame>
        <p:nvGraphicFramePr>
          <p:cNvPr id="415" name="Google Shape;415;p55"/>
          <p:cNvGraphicFramePr/>
          <p:nvPr/>
        </p:nvGraphicFramePr>
        <p:xfrm>
          <a:off x="395450" y="2434675"/>
          <a:ext cx="3000000" cy="3000000"/>
        </p:xfrm>
        <a:graphic>
          <a:graphicData uri="http://schemas.openxmlformats.org/drawingml/2006/table">
            <a:tbl>
              <a:tblPr>
                <a:noFill/>
                <a:tableStyleId>{EE914533-354E-48AE-B923-036BE46F2F18}</a:tableStyleId>
              </a:tblPr>
              <a:tblGrid>
                <a:gridCol w="2464175"/>
                <a:gridCol w="2464175"/>
                <a:gridCol w="2464175"/>
              </a:tblGrid>
              <a:tr h="381000">
                <a:tc>
                  <a:txBody>
                    <a:bodyPr/>
                    <a:lstStyle/>
                    <a:p>
                      <a:pPr indent="0" lvl="0" marL="0" rtl="0" algn="l">
                        <a:spcBef>
                          <a:spcPts val="0"/>
                        </a:spcBef>
                        <a:spcAft>
                          <a:spcPts val="0"/>
                        </a:spcAft>
                        <a:buNone/>
                      </a:pPr>
                      <a:r>
                        <a:rPr lang="en">
                          <a:solidFill>
                            <a:schemeClr val="accent2"/>
                          </a:solidFill>
                        </a:rPr>
                        <a:t>Algorithm</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 float multiplications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 float additions/subtractions</a:t>
                      </a:r>
                      <a:endParaRPr>
                        <a:solidFill>
                          <a:schemeClr val="accent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2"/>
                          </a:solidFill>
                        </a:rPr>
                        <a:t>Benchmark (OpenCV warpAffine)</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4 * mrt * nrt</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6 * mrt * nrt</a:t>
                      </a:r>
                      <a:endParaRPr>
                        <a:solidFill>
                          <a:schemeClr val="lt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2"/>
                          </a:solidFill>
                        </a:rPr>
                        <a:t>Modified DLR</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m cos(ɑ) </a:t>
                      </a:r>
                      <a:r>
                        <a:rPr i="1" lang="en">
                          <a:solidFill>
                            <a:schemeClr val="lt2"/>
                          </a:solidFill>
                        </a:rPr>
                        <a:t>or</a:t>
                      </a:r>
                      <a:br>
                        <a:rPr i="1" lang="en">
                          <a:solidFill>
                            <a:schemeClr val="lt2"/>
                          </a:solidFill>
                        </a:rPr>
                      </a:br>
                      <a:r>
                        <a:rPr lang="en">
                          <a:solidFill>
                            <a:schemeClr val="lt2"/>
                          </a:solidFill>
                        </a:rPr>
                        <a:t>n sin(ɑ)</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chemeClr val="lt2"/>
                          </a:solidFill>
                        </a:rPr>
                        <a:t>m</a:t>
                      </a:r>
                      <a:r>
                        <a:rPr lang="en">
                          <a:solidFill>
                            <a:schemeClr val="lt2"/>
                          </a:solidFill>
                        </a:rPr>
                        <a:t> cos(ɑ) (4n + 1) </a:t>
                      </a:r>
                      <a:r>
                        <a:rPr i="1" lang="en">
                          <a:solidFill>
                            <a:schemeClr val="lt2"/>
                          </a:solidFill>
                        </a:rPr>
                        <a:t>or</a:t>
                      </a:r>
                      <a:br>
                        <a:rPr i="1" lang="en">
                          <a:solidFill>
                            <a:schemeClr val="lt2"/>
                          </a:solidFill>
                        </a:rPr>
                      </a:br>
                      <a:r>
                        <a:rPr lang="en">
                          <a:solidFill>
                            <a:schemeClr val="lt2"/>
                          </a:solidFill>
                        </a:rPr>
                        <a:t>n sin(ɑ) (4m + 1)</a:t>
                      </a:r>
                      <a:endParaRPr>
                        <a:solidFill>
                          <a:schemeClr val="lt2"/>
                        </a:solidFill>
                      </a:endParaRPr>
                    </a:p>
                  </a:txBody>
                  <a:tcPr marT="91425" marB="91425" marR="91425" marL="91425"/>
                </a:tc>
              </a:tr>
            </a:tbl>
          </a:graphicData>
        </a:graphic>
      </p:graphicFrame>
      <p:sp>
        <p:nvSpPr>
          <p:cNvPr id="416" name="Google Shape;416;p55"/>
          <p:cNvSpPr txBox="1"/>
          <p:nvPr>
            <p:ph idx="1" type="subTitle"/>
          </p:nvPr>
        </p:nvSpPr>
        <p:spPr>
          <a:xfrm>
            <a:off x="311700" y="4221275"/>
            <a:ext cx="6660300" cy="580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Note: </a:t>
            </a:r>
            <a:r>
              <a:rPr lang="en" sz="1100"/>
              <a:t>The above data holds true if we’re ignoring the one time calculations (which are common to both cases, such as the calculation of the size of the image, etc.)</a:t>
            </a:r>
            <a:endParaRPr sz="1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Benchmark Algorithm</a:t>
            </a:r>
            <a:endParaRPr sz="3000"/>
          </a:p>
        </p:txBody>
      </p:sp>
      <p:pic>
        <p:nvPicPr>
          <p:cNvPr id="422" name="Google Shape;422;p56"/>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23" name="Google Shape;423;p56"/>
          <p:cNvSpPr/>
          <p:nvPr/>
        </p:nvSpPr>
        <p:spPr>
          <a:xfrm>
            <a:off x="474775" y="1620750"/>
            <a:ext cx="6650700" cy="27180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56"/>
          <p:cNvSpPr txBox="1"/>
          <p:nvPr/>
        </p:nvSpPr>
        <p:spPr>
          <a:xfrm>
            <a:off x="453625" y="1568125"/>
            <a:ext cx="7293000" cy="2770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050">
                <a:solidFill>
                  <a:srgbClr val="EED49F"/>
                </a:solidFill>
                <a:highlight>
                  <a:srgbClr val="24273A"/>
                </a:highlight>
                <a:latin typeface="Courier New"/>
                <a:ea typeface="Courier New"/>
                <a:cs typeface="Courier New"/>
                <a:sym typeface="Courier New"/>
              </a:rPr>
              <a:t>Mat</a:t>
            </a:r>
            <a:r>
              <a:rPr lang="en" sz="1050">
                <a:solidFill>
                  <a:srgbClr val="CAD3F5"/>
                </a:solidFill>
                <a:highlight>
                  <a:srgbClr val="24273A"/>
                </a:highlight>
                <a:latin typeface="Courier New"/>
                <a:ea typeface="Courier New"/>
                <a:cs typeface="Courier New"/>
                <a:sym typeface="Courier New"/>
              </a:rPr>
              <a:t> img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imread</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argv</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rot_angle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stod</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argv</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3</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Point2f</a:t>
            </a:r>
            <a:r>
              <a:rPr lang="en" sz="1050">
                <a:solidFill>
                  <a:srgbClr val="CAD3F5"/>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center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img</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img</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Mat</a:t>
            </a:r>
            <a:r>
              <a:rPr lang="en" sz="1050">
                <a:solidFill>
                  <a:srgbClr val="CAD3F5"/>
                </a:solidFill>
                <a:highlight>
                  <a:srgbClr val="24273A"/>
                </a:highlight>
                <a:latin typeface="Courier New"/>
                <a:ea typeface="Courier New"/>
                <a:cs typeface="Courier New"/>
                <a:sym typeface="Courier New"/>
              </a:rPr>
              <a:t> rotation_mat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getRotationMatrix2D</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center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rot_angle</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1.0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 Calculate the size of the bounding box for the rotated image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Rect2f</a:t>
            </a:r>
            <a:r>
              <a:rPr lang="en" sz="1050">
                <a:solidFill>
                  <a:srgbClr val="CAD3F5"/>
                </a:solidFill>
                <a:highlight>
                  <a:srgbClr val="24273A"/>
                </a:highlight>
                <a:latin typeface="Courier New"/>
                <a:ea typeface="Courier New"/>
                <a:cs typeface="Courier New"/>
                <a:sym typeface="Courier New"/>
              </a:rPr>
              <a:t> bbox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RotatedRect</a:t>
            </a:r>
            <a:r>
              <a:rPr lang="en" sz="1050">
                <a:solidFill>
                  <a:srgbClr val="939AB7"/>
                </a:solidFill>
                <a:highlight>
                  <a:srgbClr val="24273A"/>
                </a:highlight>
                <a:latin typeface="Courier New"/>
                <a:ea typeface="Courier New"/>
                <a:cs typeface="Courier New"/>
                <a:sym typeface="Courier New"/>
              </a:rPr>
              <a:t>(</a:t>
            </a:r>
            <a:r>
              <a:rPr i="1" lang="en" sz="1050">
                <a:solidFill>
                  <a:srgbClr val="EED49F"/>
                </a:solidFill>
                <a:highlight>
                  <a:srgbClr val="24273A"/>
                </a:highlight>
                <a:latin typeface="Courier New"/>
                <a:ea typeface="Courier New"/>
                <a:cs typeface="Courier New"/>
                <a:sym typeface="Courier New"/>
              </a:rPr>
              <a:t>Point2f</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img</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size()</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rot_angle</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boundingRect2f</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 Adjust the transformation matrix</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rotation_mat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at</a:t>
            </a:r>
            <a:r>
              <a:rPr lang="en" sz="1050">
                <a:solidFill>
                  <a:srgbClr val="8BD5CA"/>
                </a:solidFill>
                <a:highlight>
                  <a:srgbClr val="24273A"/>
                </a:highlight>
                <a:latin typeface="Courier New"/>
                <a:ea typeface="Courier New"/>
                <a:cs typeface="Courier New"/>
                <a:sym typeface="Courier New"/>
              </a:rPr>
              <a:t>&lt;</a:t>
            </a:r>
            <a:r>
              <a:rPr lang="en" sz="1050">
                <a:solidFill>
                  <a:srgbClr val="C6A0F6"/>
                </a:solidFill>
                <a:highlight>
                  <a:srgbClr val="24273A"/>
                </a:highlight>
                <a:latin typeface="Courier New"/>
                <a:ea typeface="Courier New"/>
                <a:cs typeface="Courier New"/>
                <a:sym typeface="Courier New"/>
              </a:rPr>
              <a:t>double</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bbox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width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img</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rotation_mat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at</a:t>
            </a:r>
            <a:r>
              <a:rPr lang="en" sz="1050">
                <a:solidFill>
                  <a:srgbClr val="8BD5CA"/>
                </a:solidFill>
                <a:highlight>
                  <a:srgbClr val="24273A"/>
                </a:highlight>
                <a:latin typeface="Courier New"/>
                <a:ea typeface="Courier New"/>
                <a:cs typeface="Courier New"/>
                <a:sym typeface="Courier New"/>
              </a:rPr>
              <a:t>&lt;</a:t>
            </a:r>
            <a:r>
              <a:rPr lang="en" sz="1050">
                <a:solidFill>
                  <a:srgbClr val="C6A0F6"/>
                </a:solidFill>
                <a:highlight>
                  <a:srgbClr val="24273A"/>
                </a:highlight>
                <a:latin typeface="Courier New"/>
                <a:ea typeface="Courier New"/>
                <a:cs typeface="Courier New"/>
                <a:sym typeface="Courier New"/>
              </a:rPr>
              <a:t>double</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bbox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height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img</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Mat</a:t>
            </a:r>
            <a:r>
              <a:rPr lang="en" sz="1050">
                <a:solidFill>
                  <a:srgbClr val="CAD3F5"/>
                </a:solidFill>
                <a:highlight>
                  <a:srgbClr val="24273A"/>
                </a:highlight>
                <a:latin typeface="Courier New"/>
                <a:ea typeface="Courier New"/>
                <a:cs typeface="Courier New"/>
                <a:sym typeface="Courier New"/>
              </a:rPr>
              <a:t> rotated</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warpAffine</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img</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rotated</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rotation_mat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bbox</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size</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Benchmark Algorithm</a:t>
            </a:r>
            <a:endParaRPr sz="3000"/>
          </a:p>
        </p:txBody>
      </p:sp>
      <p:pic>
        <p:nvPicPr>
          <p:cNvPr id="430" name="Google Shape;430;p57"/>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31" name="Google Shape;431;p57"/>
          <p:cNvSpPr/>
          <p:nvPr/>
        </p:nvSpPr>
        <p:spPr>
          <a:xfrm>
            <a:off x="474775" y="1451625"/>
            <a:ext cx="6868200" cy="34170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57"/>
          <p:cNvSpPr txBox="1"/>
          <p:nvPr/>
        </p:nvSpPr>
        <p:spPr>
          <a:xfrm>
            <a:off x="474775" y="1494975"/>
            <a:ext cx="6123600" cy="341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Calculate the size of the rotated image</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new_cols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static_cast&lt;</a:t>
            </a:r>
            <a:r>
              <a:rPr lang="en" sz="1050">
                <a:solidFill>
                  <a:srgbClr val="C6A0F6"/>
                </a:solidFill>
                <a:highlight>
                  <a:srgbClr val="24273A"/>
                </a:highlight>
                <a:latin typeface="Courier New"/>
                <a:ea typeface="Courier New"/>
                <a:cs typeface="Courier New"/>
                <a:sym typeface="Courier New"/>
              </a:rPr>
              <a:t>int</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abs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abs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beta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new_rows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static_cast&lt;</a:t>
            </a:r>
            <a:r>
              <a:rPr lang="en" sz="1050">
                <a:solidFill>
                  <a:srgbClr val="C6A0F6"/>
                </a:solidFill>
                <a:highlight>
                  <a:srgbClr val="24273A"/>
                </a:highlight>
                <a:latin typeface="Courier New"/>
                <a:ea typeface="Courier New"/>
                <a:cs typeface="Courier New"/>
                <a:sym typeface="Courier New"/>
              </a:rPr>
              <a:t>int</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abs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abs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beta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Mat</a:t>
            </a:r>
            <a:r>
              <a:rPr lang="en" sz="1050">
                <a:solidFill>
                  <a:srgbClr val="CAD3F5"/>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rotated</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new_rows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new_cols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CV_8UC3</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D49F"/>
                </a:solidFill>
                <a:highlight>
                  <a:srgbClr val="24273A"/>
                </a:highlight>
                <a:latin typeface="Courier New"/>
                <a:ea typeface="Courier New"/>
                <a:cs typeface="Courier New"/>
                <a:sym typeface="Courier New"/>
              </a:rPr>
              <a:t>Scalar</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c_x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c_y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new_c_x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new_cols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new_c_y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new_rows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2.0</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 Define matrix elements</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m11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m12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beta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m13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beta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c_x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new_c_x</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m21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beta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m22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double</a:t>
            </a:r>
            <a:r>
              <a:rPr lang="en" sz="1050">
                <a:solidFill>
                  <a:srgbClr val="CAD3F5"/>
                </a:solidFill>
                <a:highlight>
                  <a:srgbClr val="24273A"/>
                </a:highlight>
                <a:latin typeface="Courier New"/>
                <a:ea typeface="Courier New"/>
                <a:cs typeface="Courier New"/>
                <a:sym typeface="Courier New"/>
              </a:rPr>
              <a:t> m23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beta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alpha</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c_y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new_c_y</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a:t>
            </a:r>
            <a:endParaRPr i="1" sz="1050">
              <a:solidFill>
                <a:srgbClr val="EED49F"/>
              </a:solidFill>
              <a:highlight>
                <a:srgbClr val="24273A"/>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Benchmark Algorithm</a:t>
            </a:r>
            <a:endParaRPr sz="3000"/>
          </a:p>
        </p:txBody>
      </p:sp>
      <p:pic>
        <p:nvPicPr>
          <p:cNvPr id="438" name="Google Shape;438;p58"/>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39" name="Google Shape;439;p58"/>
          <p:cNvSpPr/>
          <p:nvPr/>
        </p:nvSpPr>
        <p:spPr>
          <a:xfrm>
            <a:off x="474775" y="1620750"/>
            <a:ext cx="6244800" cy="23949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58"/>
          <p:cNvSpPr txBox="1"/>
          <p:nvPr/>
        </p:nvSpPr>
        <p:spPr>
          <a:xfrm>
            <a:off x="453625" y="1568125"/>
            <a:ext cx="59628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50">
                <a:solidFill>
                  <a:srgbClr val="6E738D"/>
                </a:solidFill>
                <a:highlight>
                  <a:srgbClr val="24273A"/>
                </a:highlight>
                <a:latin typeface="Courier New"/>
                <a:ea typeface="Courier New"/>
                <a:cs typeface="Courier New"/>
                <a:sym typeface="Courier New"/>
              </a:rPr>
              <a:t>// Parallelize the loop using OpenMP</a:t>
            </a:r>
            <a:endParaRPr i="1" sz="1050">
              <a:solidFill>
                <a:srgbClr val="6E738D"/>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EED49F"/>
                </a:solidFill>
                <a:highlight>
                  <a:srgbClr val="24273A"/>
                </a:highlight>
                <a:latin typeface="Courier New"/>
                <a:ea typeface="Courier New"/>
                <a:cs typeface="Courier New"/>
                <a:sym typeface="Courier New"/>
              </a:rPr>
              <a:t>#pragma</a:t>
            </a:r>
            <a:r>
              <a:rPr lang="en" sz="1050">
                <a:solidFill>
                  <a:srgbClr val="CAD3F5"/>
                </a:solidFill>
                <a:highlight>
                  <a:srgbClr val="24273A"/>
                </a:highlight>
                <a:latin typeface="Courier New"/>
                <a:ea typeface="Courier New"/>
                <a:cs typeface="Courier New"/>
                <a:sym typeface="Courier New"/>
              </a:rPr>
              <a:t> </a:t>
            </a:r>
            <a:r>
              <a:rPr lang="en" sz="1050">
                <a:solidFill>
                  <a:srgbClr val="EED49F"/>
                </a:solidFill>
                <a:highlight>
                  <a:srgbClr val="24273A"/>
                </a:highlight>
                <a:latin typeface="Courier New"/>
                <a:ea typeface="Courier New"/>
                <a:cs typeface="Courier New"/>
                <a:sym typeface="Courier New"/>
              </a:rPr>
              <a:t>omp</a:t>
            </a:r>
            <a:r>
              <a:rPr lang="en" sz="1050">
                <a:solidFill>
                  <a:srgbClr val="CAD3F5"/>
                </a:solidFill>
                <a:highlight>
                  <a:srgbClr val="24273A"/>
                </a:highlight>
                <a:latin typeface="Courier New"/>
                <a:ea typeface="Courier New"/>
                <a:cs typeface="Courier New"/>
                <a:sym typeface="Courier New"/>
              </a:rPr>
              <a:t> </a:t>
            </a:r>
            <a:r>
              <a:rPr lang="en" sz="1050">
                <a:solidFill>
                  <a:srgbClr val="EED49F"/>
                </a:solidFill>
                <a:highlight>
                  <a:srgbClr val="24273A"/>
                </a:highlight>
                <a:latin typeface="Courier New"/>
                <a:ea typeface="Courier New"/>
                <a:cs typeface="Courier New"/>
                <a:sym typeface="Courier New"/>
              </a:rPr>
              <a:t>parallel</a:t>
            </a:r>
            <a:r>
              <a:rPr lang="en" sz="1050">
                <a:solidFill>
                  <a:srgbClr val="CAD3F5"/>
                </a:solidFill>
                <a:highlight>
                  <a:srgbClr val="24273A"/>
                </a:highlight>
                <a:latin typeface="Courier New"/>
                <a:ea typeface="Courier New"/>
                <a:cs typeface="Courier New"/>
                <a:sym typeface="Courier New"/>
              </a:rPr>
              <a:t> </a:t>
            </a:r>
            <a:r>
              <a:rPr lang="en" sz="1050">
                <a:solidFill>
                  <a:srgbClr val="EED49F"/>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a:t>
            </a:r>
            <a:r>
              <a:rPr lang="en" sz="1050">
                <a:solidFill>
                  <a:srgbClr val="EED49F"/>
                </a:solidFill>
                <a:highlight>
                  <a:srgbClr val="24273A"/>
                </a:highlight>
                <a:latin typeface="Courier New"/>
                <a:ea typeface="Courier New"/>
                <a:cs typeface="Courier New"/>
                <a:sym typeface="Courier New"/>
              </a:rPr>
              <a:t>collapse</a:t>
            </a:r>
            <a:r>
              <a:rPr lang="en" sz="1050">
                <a:solidFill>
                  <a:srgbClr val="CAD3F5"/>
                </a:solidFill>
                <a:highlight>
                  <a:srgbClr val="24273A"/>
                </a:highlight>
                <a:latin typeface="Courier New"/>
                <a:ea typeface="Courier New"/>
                <a:cs typeface="Courier New"/>
                <a:sym typeface="Courier New"/>
              </a:rPr>
              <a:t>(2)</a:t>
            </a:r>
            <a:endParaRPr sz="1050">
              <a:solidFill>
                <a:srgbClr val="CAD3F5"/>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 </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 new_rows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a:t>
            </a:r>
            <a:r>
              <a:rPr lang="en" sz="1050">
                <a:solidFill>
                  <a:srgbClr val="8BD5CA"/>
                </a:solidFill>
                <a:highlight>
                  <a:srgbClr val="24273A"/>
                </a:highlight>
                <a:latin typeface="Courier New"/>
                <a:ea typeface="Courier New"/>
                <a:cs typeface="Courier New"/>
                <a:sym typeface="Courier New"/>
              </a:rPr>
              <a: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 </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 new_cols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a:t>
            </a:r>
            <a:r>
              <a:rPr lang="en" sz="1050">
                <a:solidFill>
                  <a:srgbClr val="8BD5CA"/>
                </a:solidFill>
                <a:highlight>
                  <a:srgbClr val="24273A"/>
                </a:highlight>
                <a:latin typeface="Courier New"/>
                <a:ea typeface="Courier New"/>
                <a:cs typeface="Courier New"/>
                <a:sym typeface="Courier New"/>
              </a:rPr>
              <a: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x_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static_cast&lt;</a:t>
            </a:r>
            <a:r>
              <a:rPr lang="en" sz="1050">
                <a:solidFill>
                  <a:srgbClr val="C6A0F6"/>
                </a:solidFill>
                <a:highlight>
                  <a:srgbClr val="24273A"/>
                </a:highlight>
                <a:latin typeface="Courier New"/>
                <a:ea typeface="Courier New"/>
                <a:cs typeface="Courier New"/>
                <a:sym typeface="Courier New"/>
              </a:rPr>
              <a:t>int</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round</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m11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m12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m13</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int</a:t>
            </a:r>
            <a:r>
              <a:rPr lang="en" sz="1050">
                <a:solidFill>
                  <a:srgbClr val="CAD3F5"/>
                </a:solidFill>
                <a:highlight>
                  <a:srgbClr val="24273A"/>
                </a:highlight>
                <a:latin typeface="Courier New"/>
                <a:ea typeface="Courier New"/>
                <a:cs typeface="Courier New"/>
                <a:sym typeface="Courier New"/>
              </a:rPr>
              <a:t> y_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static_cast&lt;</a:t>
            </a:r>
            <a:r>
              <a:rPr lang="en" sz="1050">
                <a:solidFill>
                  <a:srgbClr val="C6A0F6"/>
                </a:solidFill>
                <a:highlight>
                  <a:srgbClr val="24273A"/>
                </a:highlight>
                <a:latin typeface="Courier New"/>
                <a:ea typeface="Courier New"/>
                <a:cs typeface="Courier New"/>
                <a:sym typeface="Courier New"/>
              </a:rPr>
              <a:t>int</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round</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m21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m22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m23</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AD3F5"/>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if</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x_ </a:t>
            </a:r>
            <a:r>
              <a:rPr lang="en" sz="1050">
                <a:solidFill>
                  <a:srgbClr val="8BD5CA"/>
                </a:solidFill>
                <a:highlight>
                  <a:srgbClr val="24273A"/>
                </a:highlight>
                <a:latin typeface="Courier New"/>
                <a:ea typeface="Courier New"/>
                <a:cs typeface="Courier New"/>
                <a:sym typeface="Courier New"/>
              </a:rPr>
              <a:t>&gt;=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&amp;&amp;</a:t>
            </a:r>
            <a:r>
              <a:rPr lang="en" sz="1050">
                <a:solidFill>
                  <a:srgbClr val="CAD3F5"/>
                </a:solidFill>
                <a:highlight>
                  <a:srgbClr val="24273A"/>
                </a:highlight>
                <a:latin typeface="Courier New"/>
                <a:ea typeface="Courier New"/>
                <a:cs typeface="Courier New"/>
                <a:sym typeface="Courier New"/>
              </a:rPr>
              <a:t> x_ </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 cols </a:t>
            </a:r>
            <a:r>
              <a:rPr lang="en" sz="1050">
                <a:solidFill>
                  <a:srgbClr val="8BD5CA"/>
                </a:solidFill>
                <a:highlight>
                  <a:srgbClr val="24273A"/>
                </a:highlight>
                <a:latin typeface="Courier New"/>
                <a:ea typeface="Courier New"/>
                <a:cs typeface="Courier New"/>
                <a:sym typeface="Courier New"/>
              </a:rPr>
              <a:t>&amp;&amp;</a:t>
            </a:r>
            <a:r>
              <a:rPr lang="en" sz="1050">
                <a:solidFill>
                  <a:srgbClr val="CAD3F5"/>
                </a:solidFill>
                <a:highlight>
                  <a:srgbClr val="24273A"/>
                </a:highlight>
                <a:latin typeface="Courier New"/>
                <a:ea typeface="Courier New"/>
                <a:cs typeface="Courier New"/>
                <a:sym typeface="Courier New"/>
              </a:rPr>
              <a:t> y_ </a:t>
            </a:r>
            <a:r>
              <a:rPr lang="en" sz="1050">
                <a:solidFill>
                  <a:srgbClr val="8BD5CA"/>
                </a:solidFill>
                <a:highlight>
                  <a:srgbClr val="24273A"/>
                </a:highlight>
                <a:latin typeface="Courier New"/>
                <a:ea typeface="Courier New"/>
                <a:cs typeface="Courier New"/>
                <a:sym typeface="Courier New"/>
              </a:rPr>
              <a:t>&gt;=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&amp;&amp;</a:t>
            </a:r>
            <a:r>
              <a:rPr lang="en" sz="1050">
                <a:solidFill>
                  <a:srgbClr val="CAD3F5"/>
                </a:solidFill>
                <a:highlight>
                  <a:srgbClr val="24273A"/>
                </a:highlight>
                <a:latin typeface="Courier New"/>
                <a:ea typeface="Courier New"/>
                <a:cs typeface="Courier New"/>
                <a:sym typeface="Courier New"/>
              </a:rPr>
              <a:t> y_ </a:t>
            </a:r>
            <a:r>
              <a:rPr lang="en" sz="1050">
                <a:solidFill>
                  <a:srgbClr val="8BD5CA"/>
                </a:solidFill>
                <a:highlight>
                  <a:srgbClr val="24273A"/>
                </a:highlight>
                <a:latin typeface="Courier New"/>
                <a:ea typeface="Courier New"/>
                <a:cs typeface="Courier New"/>
                <a:sym typeface="Courier New"/>
              </a:rPr>
              <a:t>&lt;</a:t>
            </a:r>
            <a:r>
              <a:rPr lang="en" sz="1050">
                <a:solidFill>
                  <a:srgbClr val="CAD3F5"/>
                </a:solidFill>
                <a:highlight>
                  <a:srgbClr val="24273A"/>
                </a:highlight>
                <a:latin typeface="Courier New"/>
                <a:ea typeface="Courier New"/>
                <a:cs typeface="Courier New"/>
                <a:sym typeface="Courier New"/>
              </a:rPr>
              <a:t> rows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rotated</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at</a:t>
            </a:r>
            <a:r>
              <a:rPr lang="en" sz="1050">
                <a:solidFill>
                  <a:srgbClr val="8BD5CA"/>
                </a:solidFill>
                <a:highlight>
                  <a:srgbClr val="24273A"/>
                </a:highlight>
                <a:latin typeface="Courier New"/>
                <a:ea typeface="Courier New"/>
                <a:cs typeface="Courier New"/>
                <a:sym typeface="Courier New"/>
              </a:rPr>
              <a:t>&lt;</a:t>
            </a:r>
            <a:r>
              <a:rPr i="1" lang="en" sz="1050">
                <a:solidFill>
                  <a:srgbClr val="EED49F"/>
                </a:solidFill>
                <a:highlight>
                  <a:srgbClr val="24273A"/>
                </a:highlight>
                <a:latin typeface="Courier New"/>
                <a:ea typeface="Courier New"/>
                <a:cs typeface="Courier New"/>
                <a:sym typeface="Courier New"/>
              </a:rPr>
              <a:t>Vec3b</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y</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img</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at</a:t>
            </a:r>
            <a:r>
              <a:rPr lang="en" sz="1050">
                <a:solidFill>
                  <a:srgbClr val="8BD5CA"/>
                </a:solidFill>
                <a:highlight>
                  <a:srgbClr val="24273A"/>
                </a:highlight>
                <a:latin typeface="Courier New"/>
                <a:ea typeface="Courier New"/>
                <a:cs typeface="Courier New"/>
                <a:sym typeface="Courier New"/>
              </a:rPr>
              <a:t>&lt;</a:t>
            </a:r>
            <a:r>
              <a:rPr i="1" lang="en" sz="1050">
                <a:solidFill>
                  <a:srgbClr val="EED49F"/>
                </a:solidFill>
                <a:highlight>
                  <a:srgbClr val="24273A"/>
                </a:highlight>
                <a:latin typeface="Courier New"/>
                <a:ea typeface="Courier New"/>
                <a:cs typeface="Courier New"/>
                <a:sym typeface="Courier New"/>
              </a:rPr>
              <a:t>Vec3b</a:t>
            </a:r>
            <a:r>
              <a:rPr lang="en" sz="1050">
                <a:solidFill>
                  <a:srgbClr val="8BD5CA"/>
                </a:solidFill>
                <a:highlight>
                  <a:srgbClr val="24273A"/>
                </a:highlight>
                <a:latin typeface="Courier New"/>
                <a:ea typeface="Courier New"/>
                <a:cs typeface="Courier New"/>
                <a:sym typeface="Courier New"/>
              </a:rPr>
              <a:t>&gt;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y_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x_</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spcBef>
                <a:spcPts val="0"/>
              </a:spcBef>
              <a:spcAft>
                <a:spcPts val="0"/>
              </a:spcAft>
              <a:buNone/>
            </a:pPr>
            <a:r>
              <a:t/>
            </a:r>
            <a:endParaRPr i="1" sz="1050">
              <a:solidFill>
                <a:srgbClr val="EED49F"/>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i="1" sz="1050">
              <a:solidFill>
                <a:srgbClr val="6E738D"/>
              </a:solidFill>
              <a:highlight>
                <a:srgbClr val="24273A"/>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Modifications made to DLR</a:t>
            </a:r>
            <a:endParaRPr sz="3000"/>
          </a:p>
        </p:txBody>
      </p:sp>
      <p:pic>
        <p:nvPicPr>
          <p:cNvPr id="446" name="Google Shape;446;p59"/>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47" name="Google Shape;447;p59"/>
          <p:cNvSpPr txBox="1"/>
          <p:nvPr>
            <p:ph idx="1" type="subTitle"/>
          </p:nvPr>
        </p:nvSpPr>
        <p:spPr>
          <a:xfrm>
            <a:off x="311700" y="1681150"/>
            <a:ext cx="6660300" cy="2863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The key modifications made to the existing DLR algorithm are mostly:</a:t>
            </a:r>
            <a:endParaRPr sz="1400"/>
          </a:p>
          <a:p>
            <a:pPr indent="-317500" lvl="0" marL="457200" rtl="0" algn="l">
              <a:spcBef>
                <a:spcPts val="1000"/>
              </a:spcBef>
              <a:spcAft>
                <a:spcPts val="0"/>
              </a:spcAft>
              <a:buSzPts val="1400"/>
              <a:buChar char="➔"/>
            </a:pPr>
            <a:r>
              <a:rPr lang="en" sz="1400"/>
              <a:t>A base line equation is not calculated. All computations are based on the starting line (</a:t>
            </a:r>
            <a:r>
              <a:rPr i="1" lang="en" sz="1400"/>
              <a:t>f</a:t>
            </a:r>
            <a:r>
              <a:rPr baseline="-25000" i="1" lang="en" sz="1400"/>
              <a:t>s</a:t>
            </a:r>
            <a:r>
              <a:rPr lang="en" sz="1400"/>
              <a:t>) alone, significantly reducing overall algorithm complexity.</a:t>
            </a:r>
            <a:endParaRPr sz="1400"/>
          </a:p>
          <a:p>
            <a:pPr indent="-317500" lvl="0" marL="457200" rtl="0" algn="l">
              <a:spcBef>
                <a:spcPts val="1000"/>
              </a:spcBef>
              <a:spcAft>
                <a:spcPts val="0"/>
              </a:spcAft>
              <a:buSzPts val="1400"/>
              <a:buChar char="➔"/>
            </a:pPr>
            <a:r>
              <a:rPr lang="en" sz="1400"/>
              <a:t>A robust pixel mapping strategy is used, instead of relying on incrementing the base line equation. This solves the issue of </a:t>
            </a:r>
            <a:r>
              <a:rPr i="1" lang="en" sz="1400"/>
              <a:t>how exactly a pixel is mapped</a:t>
            </a:r>
            <a:r>
              <a:rPr lang="en" sz="1400"/>
              <a:t>, since that, in particular, is not very clearly mentioned in the original research paper.</a:t>
            </a:r>
            <a:endParaRPr sz="1400"/>
          </a:p>
          <a:p>
            <a:pPr indent="-317500" lvl="0" marL="457200" rtl="0" algn="l">
              <a:spcBef>
                <a:spcPts val="1000"/>
              </a:spcBef>
              <a:spcAft>
                <a:spcPts val="1000"/>
              </a:spcAft>
              <a:buSzPts val="1400"/>
              <a:buChar char="➔"/>
            </a:pPr>
            <a:r>
              <a:rPr lang="en" sz="1400"/>
              <a:t>Further, the new strategy generalises the algorithm even further by </a:t>
            </a:r>
            <a:r>
              <a:rPr lang="en" sz="1400"/>
              <a:t>calculating</a:t>
            </a:r>
            <a:r>
              <a:rPr lang="en" sz="1400"/>
              <a:t> the new image size only once (mrt and nrt), regardless of zone, and also exploiting the fact, that a starting point is always of the form:</a:t>
            </a:r>
            <a:br>
              <a:rPr lang="en" sz="1400"/>
            </a:br>
            <a:r>
              <a:rPr i="1" lang="en" sz="1400"/>
              <a:t>(f</a:t>
            </a:r>
            <a:r>
              <a:rPr baseline="-25000" i="1" lang="en" sz="1400"/>
              <a:t>s </a:t>
            </a:r>
            <a:r>
              <a:rPr i="1" lang="en" sz="1400"/>
              <a:t>(i), i), </a:t>
            </a:r>
            <a:r>
              <a:rPr lang="en" sz="1400"/>
              <a:t>to further ease out the logic.</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ctrTitle"/>
          </p:nvPr>
        </p:nvSpPr>
        <p:spPr>
          <a:xfrm>
            <a:off x="311700" y="76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Algorithm Itself</a:t>
            </a:r>
            <a:endParaRPr sz="3000"/>
          </a:p>
        </p:txBody>
      </p:sp>
      <p:pic>
        <p:nvPicPr>
          <p:cNvPr id="453" name="Google Shape;453;p60"/>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54" name="Google Shape;454;p60"/>
          <p:cNvSpPr/>
          <p:nvPr/>
        </p:nvSpPr>
        <p:spPr>
          <a:xfrm>
            <a:off x="311700" y="1612500"/>
            <a:ext cx="8709600" cy="31725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60"/>
          <p:cNvSpPr txBox="1"/>
          <p:nvPr>
            <p:ph idx="1" type="subTitle"/>
          </p:nvPr>
        </p:nvSpPr>
        <p:spPr>
          <a:xfrm>
            <a:off x="311700" y="1681150"/>
            <a:ext cx="8890800" cy="30213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6A0F6"/>
                </a:solidFill>
                <a:highlight>
                  <a:srgbClr val="24273A"/>
                </a:highlight>
                <a:latin typeface="Courier New"/>
                <a:ea typeface="Courier New"/>
                <a:cs typeface="Courier New"/>
                <a:sym typeface="Courier New"/>
              </a:rPr>
              <a:t>def</a:t>
            </a:r>
            <a:r>
              <a:rPr lang="en" sz="1050">
                <a:solidFill>
                  <a:srgbClr val="CAD3F5"/>
                </a:solidFill>
                <a:highlight>
                  <a:srgbClr val="24273A"/>
                </a:highlight>
                <a:latin typeface="Courier New"/>
                <a:ea typeface="Courier New"/>
                <a:cs typeface="Courier New"/>
                <a:sym typeface="Courier New"/>
              </a:rPr>
              <a:t> </a:t>
            </a:r>
            <a:r>
              <a:rPr i="1" lang="en" sz="1050">
                <a:solidFill>
                  <a:srgbClr val="8AADF4"/>
                </a:solidFill>
                <a:highlight>
                  <a:srgbClr val="24273A"/>
                </a:highlight>
                <a:latin typeface="Courier New"/>
                <a:ea typeface="Courier New"/>
                <a:cs typeface="Courier New"/>
                <a:sym typeface="Courier New"/>
              </a:rPr>
              <a:t>rotate</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img</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rot</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x_offset</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y_offset</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delta_x</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delta_y</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delta_i</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fs</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outer_limit</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last_px</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horizontal</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negate_coords</a:t>
            </a:r>
            <a:r>
              <a:rPr lang="en" sz="1050">
                <a:solidFill>
                  <a:srgbClr val="8BD5CA"/>
                </a:solidFill>
                <a:highlight>
                  <a:srgbClr val="24273A"/>
                </a:highlight>
                <a:latin typeface="Courier New"/>
                <a:ea typeface="Courier New"/>
                <a:cs typeface="Courier New"/>
                <a:sym typeface="Courier New"/>
              </a:rPr>
              <a:t>=</a:t>
            </a:r>
            <a:r>
              <a:rPr lang="en" sz="1050">
                <a:solidFill>
                  <a:srgbClr val="C6A0F6"/>
                </a:solidFill>
                <a:highlight>
                  <a:srgbClr val="24273A"/>
                </a:highlight>
                <a:latin typeface="Courier New"/>
                <a:ea typeface="Courier New"/>
                <a:cs typeface="Courier New"/>
                <a:sym typeface="Courier New"/>
              </a:rPr>
              <a:t>False</a:t>
            </a:r>
            <a:r>
              <a:rPr lang="en" sz="1050">
                <a:solidFill>
                  <a:srgbClr val="939AB7"/>
                </a:solidFill>
                <a:highlight>
                  <a:srgbClr val="24273A"/>
                </a:highlight>
                <a:latin typeface="Courier New"/>
                <a:ea typeface="Courier New"/>
                <a:cs typeface="Courier New"/>
                <a:sym typeface="Courier New"/>
              </a:rPr>
              <a:t>,</a:t>
            </a:r>
            <a:r>
              <a:rPr lang="en" sz="1050">
                <a:solidFill>
                  <a:srgbClr val="EE99A0"/>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flip_range</a:t>
            </a:r>
            <a:r>
              <a:rPr lang="en" sz="1050">
                <a:solidFill>
                  <a:srgbClr val="8BD5CA"/>
                </a:solidFill>
                <a:highlight>
                  <a:srgbClr val="24273A"/>
                </a:highlight>
                <a:latin typeface="Courier New"/>
                <a:ea typeface="Courier New"/>
                <a:cs typeface="Courier New"/>
                <a:sym typeface="Courier New"/>
              </a:rPr>
              <a:t>=</a:t>
            </a:r>
            <a:r>
              <a:rPr lang="en" sz="1050">
                <a:solidFill>
                  <a:srgbClr val="C6A0F6"/>
                </a:solidFill>
                <a:highlight>
                  <a:srgbClr val="24273A"/>
                </a:highlight>
                <a:latin typeface="Courier New"/>
                <a:ea typeface="Courier New"/>
                <a:cs typeface="Courier New"/>
                <a:sym typeface="Courier New"/>
              </a:rPr>
              <a:t>False</a:t>
            </a:r>
            <a:r>
              <a:rPr lang="en" sz="1050">
                <a:solidFill>
                  <a:srgbClr val="939AB7"/>
                </a:solidFill>
                <a:highlight>
                  <a:srgbClr val="24273A"/>
                </a:highlight>
                <a:latin typeface="Courier New"/>
                <a:ea typeface="Courier New"/>
                <a:cs typeface="Courier New"/>
                <a:sym typeface="Courier New"/>
              </a:rPr>
              <a:t>):</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src_i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0</a:t>
            </a:r>
            <a:endParaRPr sz="1050">
              <a:solidFill>
                <a:srgbClr val="F5A97F"/>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shift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F5A97F"/>
                </a:solidFill>
                <a:highlight>
                  <a:srgbClr val="24273A"/>
                </a:highlight>
                <a:latin typeface="Courier New"/>
                <a:ea typeface="Courier New"/>
                <a:cs typeface="Courier New"/>
                <a:sym typeface="Courier New"/>
              </a:rPr>
              <a:t>1</a:t>
            </a:r>
            <a:endParaRPr sz="1050">
              <a:solidFill>
                <a:srgbClr val="F5A97F"/>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i </a:t>
            </a:r>
            <a:r>
              <a:rPr lang="en" sz="1050">
                <a:solidFill>
                  <a:srgbClr val="C6A0F6"/>
                </a:solidFill>
                <a:highlight>
                  <a:srgbClr val="24273A"/>
                </a:highlight>
                <a:latin typeface="Courier New"/>
                <a:ea typeface="Courier New"/>
                <a:cs typeface="Courier New"/>
                <a:sym typeface="Courier New"/>
              </a:rPr>
              <a:t>in</a:t>
            </a:r>
            <a:r>
              <a:rPr lang="en" sz="1050">
                <a:solidFill>
                  <a:srgbClr val="CAD3F5"/>
                </a:solidFill>
                <a:highlight>
                  <a:srgbClr val="24273A"/>
                </a:highlight>
                <a:latin typeface="Courier New"/>
                <a:ea typeface="Courier New"/>
                <a:cs typeface="Courier New"/>
                <a:sym typeface="Courier New"/>
              </a:rPr>
              <a:t> </a:t>
            </a:r>
            <a:r>
              <a:rPr i="1" lang="en" sz="1050">
                <a:solidFill>
                  <a:srgbClr val="C6A0F6"/>
                </a:solidFill>
                <a:highlight>
                  <a:srgbClr val="24273A"/>
                </a:highlight>
                <a:latin typeface="Courier New"/>
                <a:ea typeface="Courier New"/>
                <a:cs typeface="Courier New"/>
                <a:sym typeface="Courier New"/>
              </a:rPr>
              <a:t>range</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outer_limit</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x_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fs</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i</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range_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C6A0F6"/>
                </a:solidFill>
                <a:highlight>
                  <a:srgbClr val="24273A"/>
                </a:highlight>
                <a:latin typeface="Courier New"/>
                <a:ea typeface="Courier New"/>
                <a:cs typeface="Courier New"/>
                <a:sym typeface="Courier New"/>
              </a:rPr>
              <a:t>range</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last_px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if</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flip_range</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else</a:t>
            </a:r>
            <a:r>
              <a:rPr lang="en" sz="1050">
                <a:solidFill>
                  <a:srgbClr val="CAD3F5"/>
                </a:solidFill>
                <a:highlight>
                  <a:srgbClr val="24273A"/>
                </a:highlight>
                <a:latin typeface="Courier New"/>
                <a:ea typeface="Courier New"/>
                <a:cs typeface="Courier New"/>
                <a:sym typeface="Courier New"/>
              </a:rPr>
              <a:t> </a:t>
            </a:r>
            <a:r>
              <a:rPr i="1" lang="en" sz="1050">
                <a:solidFill>
                  <a:srgbClr val="C6A0F6"/>
                </a:solidFill>
                <a:highlight>
                  <a:srgbClr val="24273A"/>
                </a:highlight>
                <a:latin typeface="Courier New"/>
                <a:ea typeface="Courier New"/>
                <a:cs typeface="Courier New"/>
                <a:sym typeface="Courier New"/>
              </a:rPr>
              <a:t>range</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last_px</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px </a:t>
            </a:r>
            <a:r>
              <a:rPr lang="en" sz="1050">
                <a:solidFill>
                  <a:srgbClr val="C6A0F6"/>
                </a:solidFill>
                <a:highlight>
                  <a:srgbClr val="24273A"/>
                </a:highlight>
                <a:latin typeface="Courier New"/>
                <a:ea typeface="Courier New"/>
                <a:cs typeface="Courier New"/>
                <a:sym typeface="Courier New"/>
              </a:rPr>
              <a:t>in</a:t>
            </a:r>
            <a:r>
              <a:rPr lang="en" sz="1050">
                <a:solidFill>
                  <a:srgbClr val="CAD3F5"/>
                </a:solidFill>
                <a:highlight>
                  <a:srgbClr val="24273A"/>
                </a:highlight>
                <a:latin typeface="Courier New"/>
                <a:ea typeface="Courier New"/>
                <a:cs typeface="Courier New"/>
                <a:sym typeface="Courier New"/>
              </a:rPr>
              <a:t> range_</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try</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8AADF4"/>
                </a:solidFill>
                <a:highlight>
                  <a:srgbClr val="24273A"/>
                </a:highlight>
                <a:latin typeface="Courier New"/>
                <a:ea typeface="Courier New"/>
                <a:cs typeface="Courier New"/>
                <a:sym typeface="Courier New"/>
              </a:rPr>
              <a:t>floor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for</a:t>
            </a:r>
            <a:r>
              <a:rPr lang="en" sz="1050">
                <a:solidFill>
                  <a:srgbClr val="CAD3F5"/>
                </a:solidFill>
                <a:highlight>
                  <a:srgbClr val="24273A"/>
                </a:highlight>
                <a:latin typeface="Courier New"/>
                <a:ea typeface="Courier New"/>
                <a:cs typeface="Courier New"/>
                <a:sym typeface="Courier New"/>
              </a:rPr>
              <a:t> _ </a:t>
            </a:r>
            <a:r>
              <a:rPr lang="en" sz="1050">
                <a:solidFill>
                  <a:srgbClr val="C6A0F6"/>
                </a:solidFill>
                <a:highlight>
                  <a:srgbClr val="24273A"/>
                </a:highlight>
                <a:latin typeface="Courier New"/>
                <a:ea typeface="Courier New"/>
                <a:cs typeface="Courier New"/>
                <a:sym typeface="Courier New"/>
              </a:rPr>
              <a:t>in</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x_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y_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src_i</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if</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negate_coords</a:t>
            </a:r>
            <a:r>
              <a:rPr lang="en" sz="1050">
                <a:solidFill>
                  <a:srgbClr val="939AB7"/>
                </a:solidFill>
                <a:highlight>
                  <a:srgbClr val="24273A"/>
                </a:highlight>
                <a:latin typeface="Courier New"/>
                <a:ea typeface="Courier New"/>
                <a:cs typeface="Courier New"/>
                <a:sym typeface="Courier New"/>
              </a:rPr>
              <a:t>: </a:t>
            </a:r>
            <a:r>
              <a:rPr lang="en" sz="1050">
                <a:solidFill>
                  <a:srgbClr val="CAD3F5"/>
                </a:solidFill>
                <a:highlight>
                  <a:srgbClr val="24273A"/>
                </a:highlight>
                <a:latin typeface="Courier New"/>
                <a:ea typeface="Courier New"/>
                <a:cs typeface="Courier New"/>
                <a:sym typeface="Courier New"/>
              </a:rPr>
              <a:t>shift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F5A97F"/>
                </a:solidFill>
                <a:highlight>
                  <a:srgbClr val="24273A"/>
                </a:highlight>
                <a:latin typeface="Courier New"/>
                <a:ea typeface="Courier New"/>
                <a:cs typeface="Courier New"/>
                <a:sym typeface="Courier New"/>
              </a:rPr>
              <a:t>1</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b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px</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i_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if</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not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horizontal</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else</a:t>
            </a:r>
            <a:r>
              <a:rPr lang="en" sz="1050">
                <a:solidFill>
                  <a:srgbClr val="CAD3F5"/>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i_</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px</a:t>
            </a:r>
            <a:r>
              <a:rPr lang="en" sz="1050">
                <a:solidFill>
                  <a:srgbClr val="939AB7"/>
                </a:solidFill>
                <a:highlight>
                  <a:srgbClr val="24273A"/>
                </a:highlight>
                <a:latin typeface="Courier New"/>
                <a:ea typeface="Courier New"/>
                <a:cs typeface="Courier New"/>
                <a:sym typeface="Courier New"/>
              </a:rPr>
              <a:t>)</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rot</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shift</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y</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y_offset</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shift</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x</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x_offset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img</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a</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b</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6E738D"/>
                </a:solidFill>
                <a:highlight>
                  <a:srgbClr val="24273A"/>
                </a:highlight>
                <a:latin typeface="Courier New"/>
                <a:ea typeface="Courier New"/>
                <a:cs typeface="Courier New"/>
                <a:sym typeface="Courier New"/>
              </a:rPr>
              <a:t># y, x</a:t>
            </a:r>
            <a:endParaRPr i="1" sz="10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rot</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shift</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y</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y_offset</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i="1" lang="en" sz="1050">
                <a:solidFill>
                  <a:srgbClr val="F5A97F"/>
                </a:solidFill>
                <a:highlight>
                  <a:srgbClr val="24273A"/>
                </a:highlight>
                <a:latin typeface="Courier New"/>
                <a:ea typeface="Courier New"/>
                <a:cs typeface="Courier New"/>
                <a:sym typeface="Courier New"/>
              </a:rPr>
              <a:t>1</a:t>
            </a:r>
            <a:r>
              <a:rPr lang="en" sz="1050">
                <a:solidFill>
                  <a:srgbClr val="939AB7"/>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shift</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x</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x_offset</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img</a:t>
            </a:r>
            <a:r>
              <a:rPr lang="en" sz="1050">
                <a:solidFill>
                  <a:srgbClr val="939AB7"/>
                </a:solidFill>
                <a:highlight>
                  <a:srgbClr val="24273A"/>
                </a:highlight>
                <a:latin typeface="Courier New"/>
                <a:ea typeface="Courier New"/>
                <a:cs typeface="Courier New"/>
                <a:sym typeface="Courier New"/>
              </a:rPr>
              <a:t>[</a:t>
            </a:r>
            <a:r>
              <a:rPr i="1" lang="en" sz="1050">
                <a:solidFill>
                  <a:srgbClr val="CAD3F5"/>
                </a:solidFill>
                <a:highlight>
                  <a:srgbClr val="24273A"/>
                </a:highlight>
                <a:latin typeface="Courier New"/>
                <a:ea typeface="Courier New"/>
                <a:cs typeface="Courier New"/>
                <a:sym typeface="Courier New"/>
              </a:rPr>
              <a:t>a</a:t>
            </a:r>
            <a:r>
              <a:rPr i="1" lang="en" sz="1050">
                <a:solidFill>
                  <a:srgbClr val="EE99A0"/>
                </a:solidFill>
                <a:highlight>
                  <a:srgbClr val="24273A"/>
                </a:highlight>
                <a:latin typeface="Courier New"/>
                <a:ea typeface="Courier New"/>
                <a:cs typeface="Courier New"/>
                <a:sym typeface="Courier New"/>
              </a:rPr>
              <a:t> </a:t>
            </a:r>
            <a:r>
              <a:rPr lang="en" sz="1050">
                <a:solidFill>
                  <a:srgbClr val="8BD5CA"/>
                </a:solidFill>
                <a:highlight>
                  <a:srgbClr val="24273A"/>
                </a:highlight>
                <a:latin typeface="Courier New"/>
                <a:ea typeface="Courier New"/>
                <a:cs typeface="Courier New"/>
                <a:sym typeface="Courier New"/>
              </a:rPr>
              <a:t>+</a:t>
            </a:r>
            <a:r>
              <a:rPr i="1" lang="en" sz="1050">
                <a:solidFill>
                  <a:srgbClr val="EE99A0"/>
                </a:solidFill>
                <a:highlight>
                  <a:srgbClr val="24273A"/>
                </a:highlight>
                <a:latin typeface="Courier New"/>
                <a:ea typeface="Courier New"/>
                <a:cs typeface="Courier New"/>
                <a:sym typeface="Courier New"/>
              </a:rPr>
              <a:t> </a:t>
            </a:r>
            <a:r>
              <a:rPr i="1" lang="en" sz="1050">
                <a:solidFill>
                  <a:srgbClr val="CAD3F5"/>
                </a:solidFill>
                <a:highlight>
                  <a:srgbClr val="24273A"/>
                </a:highlight>
                <a:latin typeface="Courier New"/>
                <a:ea typeface="Courier New"/>
                <a:cs typeface="Courier New"/>
                <a:sym typeface="Courier New"/>
              </a:rPr>
              <a:t>b</a:t>
            </a:r>
            <a:r>
              <a:rPr lang="en" sz="1050">
                <a:solidFill>
                  <a:srgbClr val="939AB7"/>
                </a:solidFill>
                <a:highlight>
                  <a:srgbClr val="24273A"/>
                </a:highlight>
                <a:latin typeface="Courier New"/>
                <a:ea typeface="Courier New"/>
                <a:cs typeface="Courier New"/>
                <a:sym typeface="Courier New"/>
              </a:rPr>
              <a:t>]</a:t>
            </a:r>
            <a:endParaRPr sz="10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x_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delta_x</a:t>
            </a:r>
            <a:endParaRPr i="1" sz="1050">
              <a:solidFill>
                <a:srgbClr val="EE99A0"/>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y_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delta_y</a:t>
            </a:r>
            <a:endParaRPr i="1" sz="1050">
              <a:solidFill>
                <a:srgbClr val="EE99A0"/>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except</a:t>
            </a:r>
            <a:r>
              <a:rPr lang="en" sz="1050">
                <a:solidFill>
                  <a:srgbClr val="CAD3F5"/>
                </a:solidFill>
                <a:highlight>
                  <a:srgbClr val="24273A"/>
                </a:highlight>
                <a:latin typeface="Courier New"/>
                <a:ea typeface="Courier New"/>
                <a:cs typeface="Courier New"/>
                <a:sym typeface="Courier New"/>
              </a:rPr>
              <a:t> </a:t>
            </a:r>
            <a:r>
              <a:rPr i="1" lang="en" sz="1050">
                <a:solidFill>
                  <a:srgbClr val="C6A0F6"/>
                </a:solidFill>
                <a:highlight>
                  <a:srgbClr val="24273A"/>
                </a:highlight>
                <a:latin typeface="Courier New"/>
                <a:ea typeface="Courier New"/>
                <a:cs typeface="Courier New"/>
                <a:sym typeface="Courier New"/>
              </a:rPr>
              <a:t>IndexError</a:t>
            </a:r>
            <a:r>
              <a:rPr lang="en" sz="1050">
                <a:solidFill>
                  <a:srgbClr val="939AB7"/>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lang="en" sz="1050">
                <a:solidFill>
                  <a:srgbClr val="C6A0F6"/>
                </a:solidFill>
                <a:highlight>
                  <a:srgbClr val="24273A"/>
                </a:highlight>
                <a:latin typeface="Courier New"/>
                <a:ea typeface="Courier New"/>
                <a:cs typeface="Courier New"/>
                <a:sym typeface="Courier New"/>
              </a:rPr>
              <a:t>pass</a:t>
            </a:r>
            <a:endParaRPr sz="10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AD3F5"/>
                </a:solidFill>
                <a:highlight>
                  <a:srgbClr val="24273A"/>
                </a:highlight>
                <a:latin typeface="Courier New"/>
                <a:ea typeface="Courier New"/>
                <a:cs typeface="Courier New"/>
                <a:sym typeface="Courier New"/>
              </a:rPr>
              <a:t>       src_i </a:t>
            </a:r>
            <a:r>
              <a:rPr lang="en" sz="1050">
                <a:solidFill>
                  <a:srgbClr val="8BD5CA"/>
                </a:solidFill>
                <a:highlight>
                  <a:srgbClr val="24273A"/>
                </a:highlight>
                <a:latin typeface="Courier New"/>
                <a:ea typeface="Courier New"/>
                <a:cs typeface="Courier New"/>
                <a:sym typeface="Courier New"/>
              </a:rPr>
              <a:t>+=</a:t>
            </a:r>
            <a:r>
              <a:rPr lang="en" sz="1050">
                <a:solidFill>
                  <a:srgbClr val="CAD3F5"/>
                </a:solidFill>
                <a:highlight>
                  <a:srgbClr val="24273A"/>
                </a:highlight>
                <a:latin typeface="Courier New"/>
                <a:ea typeface="Courier New"/>
                <a:cs typeface="Courier New"/>
                <a:sym typeface="Courier New"/>
              </a:rPr>
              <a:t> </a:t>
            </a:r>
            <a:r>
              <a:rPr i="1" lang="en" sz="1050">
                <a:solidFill>
                  <a:srgbClr val="EE99A0"/>
                </a:solidFill>
                <a:highlight>
                  <a:srgbClr val="24273A"/>
                </a:highlight>
                <a:latin typeface="Courier New"/>
                <a:ea typeface="Courier New"/>
                <a:cs typeface="Courier New"/>
                <a:sym typeface="Courier New"/>
              </a:rPr>
              <a:t>delta_i</a:t>
            </a:r>
            <a:endParaRPr i="1" sz="1050">
              <a:solidFill>
                <a:srgbClr val="EE99A0"/>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1000"/>
              </a:spcAft>
              <a:buNone/>
            </a:pPr>
            <a:r>
              <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ctrTitle"/>
          </p:nvPr>
        </p:nvSpPr>
        <p:spPr>
          <a:xfrm>
            <a:off x="311700" y="61400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Algorithm Itself</a:t>
            </a:r>
            <a:endParaRPr sz="3000"/>
          </a:p>
        </p:txBody>
      </p:sp>
      <p:pic>
        <p:nvPicPr>
          <p:cNvPr id="461" name="Google Shape;461;p61"/>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62" name="Google Shape;462;p61"/>
          <p:cNvSpPr txBox="1"/>
          <p:nvPr>
            <p:ph idx="1" type="subTitle"/>
          </p:nvPr>
        </p:nvSpPr>
        <p:spPr>
          <a:xfrm>
            <a:off x="311700" y="1385475"/>
            <a:ext cx="6865800" cy="1281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The arguments to the function are then calculated for each zone, separately. There are only a few tweaks that are to be made, so mostly, it’s just a re-written form of existing zones.</a:t>
            </a:r>
            <a:br>
              <a:rPr lang="en" sz="1400"/>
            </a:br>
            <a:br>
              <a:rPr lang="en" sz="1400"/>
            </a:br>
            <a:r>
              <a:rPr lang="en" sz="1400"/>
              <a:t>Thus, for example, for zone 1 and 5, we’ll have the </a:t>
            </a:r>
            <a:r>
              <a:rPr lang="en" sz="1400"/>
              <a:t>following</a:t>
            </a:r>
            <a:r>
              <a:rPr lang="en" sz="1400"/>
              <a:t> scenario, and so on…</a:t>
            </a:r>
            <a:endParaRPr sz="1400"/>
          </a:p>
        </p:txBody>
      </p:sp>
      <p:sp>
        <p:nvSpPr>
          <p:cNvPr id="463" name="Google Shape;463;p61"/>
          <p:cNvSpPr/>
          <p:nvPr/>
        </p:nvSpPr>
        <p:spPr>
          <a:xfrm>
            <a:off x="359700" y="2781250"/>
            <a:ext cx="6244800" cy="2085000"/>
          </a:xfrm>
          <a:prstGeom prst="rect">
            <a:avLst/>
          </a:prstGeom>
          <a:solidFill>
            <a:srgbClr val="24273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61"/>
          <p:cNvSpPr txBox="1"/>
          <p:nvPr>
            <p:ph idx="1" type="subTitle"/>
          </p:nvPr>
        </p:nvSpPr>
        <p:spPr>
          <a:xfrm>
            <a:off x="311700" y="2797450"/>
            <a:ext cx="6340800" cy="19050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C6A0F6"/>
                </a:solidFill>
                <a:highlight>
                  <a:srgbClr val="24273A"/>
                </a:highlight>
                <a:latin typeface="Courier New"/>
                <a:ea typeface="Courier New"/>
                <a:cs typeface="Courier New"/>
                <a:sym typeface="Courier New"/>
              </a:rPr>
              <a:t>if</a:t>
            </a:r>
            <a:r>
              <a:rPr lang="en" sz="950">
                <a:solidFill>
                  <a:srgbClr val="CAD3F5"/>
                </a:solidFill>
                <a:highlight>
                  <a:srgbClr val="24273A"/>
                </a:highlight>
                <a:latin typeface="Courier New"/>
                <a:ea typeface="Courier New"/>
                <a:cs typeface="Courier New"/>
                <a:sym typeface="Courier New"/>
              </a:rPr>
              <a:t> </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z1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lang="en" sz="950">
                <a:solidFill>
                  <a:srgbClr val="F5A97F"/>
                </a:solidFill>
                <a:highlight>
                  <a:srgbClr val="24273A"/>
                </a:highlight>
                <a:latin typeface="Courier New"/>
                <a:ea typeface="Courier New"/>
                <a:cs typeface="Courier New"/>
                <a:sym typeface="Courier New"/>
              </a:rPr>
              <a:t>0</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&lt;=</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angle</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&lt;=</a:t>
            </a:r>
            <a:r>
              <a:rPr lang="en" sz="950">
                <a:solidFill>
                  <a:srgbClr val="CAD3F5"/>
                </a:solidFill>
                <a:highlight>
                  <a:srgbClr val="24273A"/>
                </a:highlight>
                <a:latin typeface="Courier New"/>
                <a:ea typeface="Courier New"/>
                <a:cs typeface="Courier New"/>
                <a:sym typeface="Courier New"/>
              </a:rPr>
              <a:t> </a:t>
            </a:r>
            <a:r>
              <a:rPr lang="en" sz="950">
                <a:solidFill>
                  <a:srgbClr val="F5A97F"/>
                </a:solidFill>
                <a:highlight>
                  <a:srgbClr val="24273A"/>
                </a:highlight>
                <a:latin typeface="Courier New"/>
                <a:ea typeface="Courier New"/>
                <a:cs typeface="Courier New"/>
                <a:sym typeface="Courier New"/>
              </a:rPr>
              <a:t>45</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lang="en" sz="950">
                <a:solidFill>
                  <a:srgbClr val="C6A0F6"/>
                </a:solidFill>
                <a:highlight>
                  <a:srgbClr val="24273A"/>
                </a:highlight>
                <a:latin typeface="Courier New"/>
                <a:ea typeface="Courier New"/>
                <a:cs typeface="Courier New"/>
                <a:sym typeface="Courier New"/>
              </a:rPr>
              <a:t>or</a:t>
            </a:r>
            <a:r>
              <a:rPr lang="en" sz="950">
                <a:solidFill>
                  <a:srgbClr val="CAD3F5"/>
                </a:solidFill>
                <a:highlight>
                  <a:srgbClr val="24273A"/>
                </a:highlight>
                <a:latin typeface="Courier New"/>
                <a:ea typeface="Courier New"/>
                <a:cs typeface="Courier New"/>
                <a:sym typeface="Courier New"/>
              </a:rPr>
              <a:t> </a:t>
            </a:r>
            <a:r>
              <a:rPr lang="en" sz="950">
                <a:solidFill>
                  <a:srgbClr val="939AB7"/>
                </a:solidFill>
                <a:highlight>
                  <a:srgbClr val="24273A"/>
                </a:highlight>
                <a:latin typeface="Courier New"/>
                <a:ea typeface="Courier New"/>
                <a:cs typeface="Courier New"/>
                <a:sym typeface="Courier New"/>
              </a:rPr>
              <a:t>(</a:t>
            </a:r>
            <a:r>
              <a:rPr lang="en" sz="950">
                <a:solidFill>
                  <a:srgbClr val="F5A97F"/>
                </a:solidFill>
                <a:highlight>
                  <a:srgbClr val="24273A"/>
                </a:highlight>
                <a:latin typeface="Courier New"/>
                <a:ea typeface="Courier New"/>
                <a:cs typeface="Courier New"/>
                <a:sym typeface="Courier New"/>
              </a:rPr>
              <a:t>180</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&lt;</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angle</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&lt;=</a:t>
            </a:r>
            <a:r>
              <a:rPr lang="en" sz="950">
                <a:solidFill>
                  <a:srgbClr val="CAD3F5"/>
                </a:solidFill>
                <a:highlight>
                  <a:srgbClr val="24273A"/>
                </a:highlight>
                <a:latin typeface="Courier New"/>
                <a:ea typeface="Courier New"/>
                <a:cs typeface="Courier New"/>
                <a:sym typeface="Courier New"/>
              </a:rPr>
              <a:t> </a:t>
            </a:r>
            <a:r>
              <a:rPr lang="en" sz="950">
                <a:solidFill>
                  <a:srgbClr val="F5A97F"/>
                </a:solidFill>
                <a:highlight>
                  <a:srgbClr val="24273A"/>
                </a:highlight>
                <a:latin typeface="Courier New"/>
                <a:ea typeface="Courier New"/>
                <a:cs typeface="Courier New"/>
                <a:sym typeface="Courier New"/>
              </a:rPr>
              <a:t>225</a:t>
            </a:r>
            <a:r>
              <a:rPr lang="en" sz="950">
                <a:solidFill>
                  <a:srgbClr val="939AB7"/>
                </a:solidFill>
                <a:highlight>
                  <a:srgbClr val="24273A"/>
                </a:highlight>
                <a:latin typeface="Courier New"/>
                <a:ea typeface="Courier New"/>
                <a:cs typeface="Courier New"/>
                <a:sym typeface="Courier New"/>
              </a:rPr>
              <a:t>):</a:t>
            </a:r>
            <a:endParaRPr sz="9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x_offset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i="1" lang="en" sz="950">
                <a:solidFill>
                  <a:srgbClr val="8AADF4"/>
                </a:solidFill>
                <a:highlight>
                  <a:srgbClr val="24273A"/>
                </a:highlight>
                <a:latin typeface="Courier New"/>
                <a:ea typeface="Courier New"/>
                <a:cs typeface="Courier New"/>
                <a:sym typeface="Courier New"/>
              </a:rPr>
              <a:t>ceil</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m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sin_alpha</a:t>
            </a:r>
            <a:r>
              <a:rPr lang="en" sz="950">
                <a:solidFill>
                  <a:srgbClr val="939AB7"/>
                </a:solidFill>
                <a:highlight>
                  <a:srgbClr val="24273A"/>
                </a:highlight>
                <a:latin typeface="Courier New"/>
                <a:ea typeface="Courier New"/>
                <a:cs typeface="Courier New"/>
                <a:sym typeface="Courier New"/>
              </a:rPr>
              <a:t>)</a:t>
            </a:r>
            <a:endParaRPr sz="9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y_offset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lang="en" sz="950">
                <a:solidFill>
                  <a:srgbClr val="F5A97F"/>
                </a:solidFill>
                <a:highlight>
                  <a:srgbClr val="24273A"/>
                </a:highlight>
                <a:latin typeface="Courier New"/>
                <a:ea typeface="Courier New"/>
                <a:cs typeface="Courier New"/>
                <a:sym typeface="Courier New"/>
              </a:rPr>
              <a:t>0</a:t>
            </a:r>
            <a:endParaRPr sz="950">
              <a:solidFill>
                <a:srgbClr val="F5A97F"/>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fs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lang="en" sz="950">
                <a:solidFill>
                  <a:srgbClr val="C6A0F6"/>
                </a:solidFill>
                <a:highlight>
                  <a:srgbClr val="24273A"/>
                </a:highlight>
                <a:latin typeface="Courier New"/>
                <a:ea typeface="Courier New"/>
                <a:cs typeface="Courier New"/>
                <a:sym typeface="Courier New"/>
              </a:rPr>
              <a:t>lambda</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y</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y</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tan_alpha_   </a:t>
            </a:r>
            <a:r>
              <a:rPr i="1" lang="en" sz="950">
                <a:solidFill>
                  <a:srgbClr val="6E738D"/>
                </a:solidFill>
                <a:highlight>
                  <a:srgbClr val="24273A"/>
                </a:highlight>
                <a:latin typeface="Courier New"/>
                <a:ea typeface="Courier New"/>
                <a:cs typeface="Courier New"/>
                <a:sym typeface="Courier New"/>
              </a:rPr>
              <a:t># starting line equation</a:t>
            </a:r>
            <a:endParaRPr i="1" sz="950">
              <a:solidFill>
                <a:srgbClr val="6E738D"/>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delta_x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cos_alpha</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delta_y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sin_alpha</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delta_i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lang="en" sz="950">
                <a:solidFill>
                  <a:srgbClr val="F5A97F"/>
                </a:solidFill>
                <a:highlight>
                  <a:srgbClr val="24273A"/>
                </a:highlight>
                <a:latin typeface="Courier New"/>
                <a:ea typeface="Courier New"/>
                <a:cs typeface="Courier New"/>
                <a:sym typeface="Courier New"/>
              </a:rPr>
              <a:t>1</a:t>
            </a:r>
            <a:r>
              <a:rPr lang="en" sz="950">
                <a:solidFill>
                  <a:srgbClr val="CAD3F5"/>
                </a:solidFill>
                <a:highlight>
                  <a:srgbClr val="24273A"/>
                </a:highlight>
                <a:latin typeface="Courier New"/>
                <a:ea typeface="Courier New"/>
                <a:cs typeface="Courier New"/>
                <a:sym typeface="Courier New"/>
              </a:rPr>
              <a:t>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delta_x</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outer_limit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i="1" lang="en" sz="950">
                <a:solidFill>
                  <a:srgbClr val="8AADF4"/>
                </a:solidFill>
                <a:highlight>
                  <a:srgbClr val="24273A"/>
                </a:highlight>
                <a:latin typeface="Courier New"/>
                <a:ea typeface="Courier New"/>
                <a:cs typeface="Courier New"/>
                <a:sym typeface="Courier New"/>
              </a:rPr>
              <a:t>ceil</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m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cos_alpha</a:t>
            </a:r>
            <a:r>
              <a:rPr lang="en" sz="950">
                <a:solidFill>
                  <a:srgbClr val="939AB7"/>
                </a:solidFill>
                <a:highlight>
                  <a:srgbClr val="24273A"/>
                </a:highlight>
                <a:latin typeface="Courier New"/>
                <a:ea typeface="Courier New"/>
                <a:cs typeface="Courier New"/>
                <a:sym typeface="Courier New"/>
              </a:rPr>
              <a:t>)</a:t>
            </a:r>
            <a:endParaRPr sz="9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last_px </a:t>
            </a:r>
            <a:r>
              <a:rPr lang="en" sz="950">
                <a:solidFill>
                  <a:srgbClr val="8BD5CA"/>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n</a:t>
            </a:r>
            <a:endParaRPr sz="950">
              <a:solidFill>
                <a:srgbClr val="CAD3F5"/>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CAD3F5"/>
                </a:solidFill>
                <a:highlight>
                  <a:srgbClr val="24273A"/>
                </a:highlight>
                <a:latin typeface="Courier New"/>
                <a:ea typeface="Courier New"/>
                <a:cs typeface="Courier New"/>
                <a:sym typeface="Courier New"/>
              </a:rPr>
              <a:t>       </a:t>
            </a:r>
            <a:r>
              <a:rPr i="1" lang="en" sz="950">
                <a:solidFill>
                  <a:srgbClr val="8AADF4"/>
                </a:solidFill>
                <a:highlight>
                  <a:srgbClr val="24273A"/>
                </a:highlight>
                <a:latin typeface="Courier New"/>
                <a:ea typeface="Courier New"/>
                <a:cs typeface="Courier New"/>
                <a:sym typeface="Courier New"/>
              </a:rPr>
              <a:t>rotate</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img</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rot</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x_offset</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y_offset</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delta_x</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delta_y</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delta_i</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fs</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outer_limit</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last_px</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horizontal</a:t>
            </a:r>
            <a:r>
              <a:rPr lang="en" sz="950">
                <a:solidFill>
                  <a:srgbClr val="8BD5CA"/>
                </a:solidFill>
                <a:highlight>
                  <a:srgbClr val="24273A"/>
                </a:highlight>
                <a:latin typeface="Courier New"/>
                <a:ea typeface="Courier New"/>
                <a:cs typeface="Courier New"/>
                <a:sym typeface="Courier New"/>
              </a:rPr>
              <a:t>=</a:t>
            </a:r>
            <a:r>
              <a:rPr lang="en" sz="950">
                <a:solidFill>
                  <a:srgbClr val="C6A0F6"/>
                </a:solidFill>
                <a:highlight>
                  <a:srgbClr val="24273A"/>
                </a:highlight>
                <a:latin typeface="Courier New"/>
                <a:ea typeface="Courier New"/>
                <a:cs typeface="Courier New"/>
                <a:sym typeface="Courier New"/>
              </a:rPr>
              <a:t>True</a:t>
            </a:r>
            <a:r>
              <a:rPr lang="en" sz="950">
                <a:solidFill>
                  <a:srgbClr val="939AB7"/>
                </a:solidFill>
                <a:highlight>
                  <a:srgbClr val="24273A"/>
                </a:highlight>
                <a:latin typeface="Courier New"/>
                <a:ea typeface="Courier New"/>
                <a:cs typeface="Courier New"/>
                <a:sym typeface="Courier New"/>
              </a:rPr>
              <a:t>,</a:t>
            </a:r>
            <a:r>
              <a:rPr lang="en" sz="950">
                <a:solidFill>
                  <a:srgbClr val="CAD3F5"/>
                </a:solidFill>
                <a:highlight>
                  <a:srgbClr val="24273A"/>
                </a:highlight>
                <a:latin typeface="Courier New"/>
                <a:ea typeface="Courier New"/>
                <a:cs typeface="Courier New"/>
                <a:sym typeface="Courier New"/>
              </a:rPr>
              <a:t> </a:t>
            </a:r>
            <a:r>
              <a:rPr i="1" lang="en" sz="950">
                <a:solidFill>
                  <a:srgbClr val="EE99A0"/>
                </a:solidFill>
                <a:highlight>
                  <a:srgbClr val="24273A"/>
                </a:highlight>
                <a:latin typeface="Courier New"/>
                <a:ea typeface="Courier New"/>
                <a:cs typeface="Courier New"/>
                <a:sym typeface="Courier New"/>
              </a:rPr>
              <a:t>negate_coords</a:t>
            </a:r>
            <a:r>
              <a:rPr lang="en" sz="950">
                <a:solidFill>
                  <a:srgbClr val="8BD5CA"/>
                </a:solidFill>
                <a:highlight>
                  <a:srgbClr val="24273A"/>
                </a:highlight>
                <a:latin typeface="Courier New"/>
                <a:ea typeface="Courier New"/>
                <a:cs typeface="Courier New"/>
                <a:sym typeface="Courier New"/>
              </a:rPr>
              <a:t>=</a:t>
            </a:r>
            <a:r>
              <a:rPr lang="en" sz="950">
                <a:solidFill>
                  <a:srgbClr val="C6A0F6"/>
                </a:solidFill>
                <a:highlight>
                  <a:srgbClr val="24273A"/>
                </a:highlight>
                <a:latin typeface="Courier New"/>
                <a:ea typeface="Courier New"/>
                <a:cs typeface="Courier New"/>
                <a:sym typeface="Courier New"/>
              </a:rPr>
              <a:t>not</a:t>
            </a:r>
            <a:r>
              <a:rPr lang="en" sz="950">
                <a:solidFill>
                  <a:srgbClr val="CAD3F5"/>
                </a:solidFill>
                <a:highlight>
                  <a:srgbClr val="24273A"/>
                </a:highlight>
                <a:latin typeface="Courier New"/>
                <a:ea typeface="Courier New"/>
                <a:cs typeface="Courier New"/>
                <a:sym typeface="Courier New"/>
              </a:rPr>
              <a:t> z1</a:t>
            </a:r>
            <a:r>
              <a:rPr lang="en" sz="950">
                <a:solidFill>
                  <a:srgbClr val="939AB7"/>
                </a:solidFill>
                <a:highlight>
                  <a:srgbClr val="24273A"/>
                </a:highlight>
                <a:latin typeface="Courier New"/>
                <a:ea typeface="Courier New"/>
                <a:cs typeface="Courier New"/>
                <a:sym typeface="Courier New"/>
              </a:rPr>
              <a:t>)</a:t>
            </a:r>
            <a:endParaRPr sz="950">
              <a:solidFill>
                <a:srgbClr val="939AB7"/>
              </a:solidFill>
              <a:highlight>
                <a:srgbClr val="24273A"/>
              </a:highlight>
              <a:latin typeface="Courier New"/>
              <a:ea typeface="Courier New"/>
              <a:cs typeface="Courier New"/>
              <a:sym typeface="Courier New"/>
            </a:endParaRPr>
          </a:p>
          <a:p>
            <a:pPr indent="0" lvl="0" marL="0" rtl="0" algn="l">
              <a:lnSpc>
                <a:spcPct val="100000"/>
              </a:lnSpc>
              <a:spcBef>
                <a:spcPts val="0"/>
              </a:spcBef>
              <a:spcAft>
                <a:spcPts val="1000"/>
              </a:spcAft>
              <a:buNone/>
            </a:pPr>
            <a:r>
              <a:t/>
            </a:r>
            <a:endParaRPr sz="950">
              <a:solidFill>
                <a:srgbClr val="C6A0F6"/>
              </a:solidFill>
              <a:highlight>
                <a:srgbClr val="24273A"/>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ctrTitle"/>
          </p:nvPr>
        </p:nvSpPr>
        <p:spPr>
          <a:xfrm>
            <a:off x="311700" y="199030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Further Optimization Scopes</a:t>
            </a:r>
            <a:endParaRPr sz="3500"/>
          </a:p>
        </p:txBody>
      </p:sp>
      <p:sp>
        <p:nvSpPr>
          <p:cNvPr id="97" name="Google Shape;97;p17"/>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98" name="Google Shape;98;p17"/>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99" name="Google Shape;99;p17"/>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100" name="Google Shape;100;p17"/>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May 31, 2024</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2"/>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470" name="Google Shape;470;p62"/>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Dhrubajyoti Mandal</a:t>
            </a:r>
            <a:endParaRPr sz="1600"/>
          </a:p>
        </p:txBody>
      </p:sp>
      <p:sp>
        <p:nvSpPr>
          <p:cNvPr id="471" name="Google Shape;471;p62"/>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600"/>
              <a:t>Jul 04</a:t>
            </a:r>
            <a:r>
              <a:rPr lang="en" sz="1600"/>
              <a:t>, 2024</a:t>
            </a:r>
            <a:endParaRPr sz="1600"/>
          </a:p>
        </p:txBody>
      </p:sp>
      <p:sp>
        <p:nvSpPr>
          <p:cNvPr id="472" name="Google Shape;472;p62"/>
          <p:cNvSpPr txBox="1"/>
          <p:nvPr>
            <p:ph idx="1" type="subTitle"/>
          </p:nvPr>
        </p:nvSpPr>
        <p:spPr>
          <a:xfrm>
            <a:off x="3314400" y="2354550"/>
            <a:ext cx="25152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End of Slideshow.</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Halide Auto-Scheduler</a:t>
            </a:r>
            <a:endParaRPr sz="3200"/>
          </a:p>
        </p:txBody>
      </p:sp>
      <p:pic>
        <p:nvPicPr>
          <p:cNvPr id="106" name="Google Shape;106;p18"/>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07" name="Google Shape;107;p18"/>
          <p:cNvSpPr txBox="1"/>
          <p:nvPr/>
        </p:nvSpPr>
        <p:spPr>
          <a:xfrm>
            <a:off x="6972700" y="3747750"/>
            <a:ext cx="2048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**effective optimization requires a careful analysis of the system the program is running on itself, and </a:t>
            </a:r>
            <a:r>
              <a:rPr b="1" lang="en" sz="1000">
                <a:solidFill>
                  <a:schemeClr val="lt2"/>
                </a:solidFill>
              </a:rPr>
              <a:t>finding</a:t>
            </a:r>
            <a:r>
              <a:rPr b="1" lang="en" sz="1000">
                <a:solidFill>
                  <a:schemeClr val="lt2"/>
                </a:solidFill>
              </a:rPr>
              <a:t> the right balance between parallelism and memory </a:t>
            </a:r>
            <a:r>
              <a:rPr b="1" lang="en" sz="1000">
                <a:solidFill>
                  <a:schemeClr val="lt2"/>
                </a:solidFill>
              </a:rPr>
              <a:t>efficiency.</a:t>
            </a:r>
            <a:endParaRPr b="1" sz="1000">
              <a:solidFill>
                <a:schemeClr val="lt2"/>
              </a:solidFill>
            </a:endParaRPr>
          </a:p>
        </p:txBody>
      </p:sp>
      <p:sp>
        <p:nvSpPr>
          <p:cNvPr id="108" name="Google Shape;108;p18"/>
          <p:cNvSpPr txBox="1"/>
          <p:nvPr>
            <p:ph idx="1" type="subTitle"/>
          </p:nvPr>
        </p:nvSpPr>
        <p:spPr>
          <a:xfrm>
            <a:off x="311700" y="1540950"/>
            <a:ext cx="5741400" cy="20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Oftentimes, it happens that manually designed schedules end up being worse than no optimization at all.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 order to get a reasonable start, we can use Halide’s Auto-Scheduler to give us a convenient starting point, which we can fine-tune later on. </a:t>
            </a:r>
            <a:endParaRPr sz="1500"/>
          </a:p>
        </p:txBody>
      </p:sp>
      <p:sp>
        <p:nvSpPr>
          <p:cNvPr id="109" name="Google Shape;109;p18"/>
          <p:cNvSpPr txBox="1"/>
          <p:nvPr/>
        </p:nvSpPr>
        <p:spPr>
          <a:xfrm>
            <a:off x="311700" y="4209450"/>
            <a:ext cx="288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r>
              <a:rPr lang="en" sz="1000" u="sng">
                <a:solidFill>
                  <a:schemeClr val="hlink"/>
                </a:solidFill>
                <a:hlinkClick r:id="rId4"/>
              </a:rPr>
              <a:t>https://halide-lang.org/tutorials/tutorial_lesson_21_auto_scheduler_generate.html</a:t>
            </a:r>
            <a:endParaRPr sz="10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ctrTitle"/>
          </p:nvPr>
        </p:nvSpPr>
        <p:spPr>
          <a:xfrm>
            <a:off x="311700" y="448975"/>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Experimental Results</a:t>
            </a:r>
            <a:endParaRPr sz="3200"/>
          </a:p>
        </p:txBody>
      </p:sp>
      <p:pic>
        <p:nvPicPr>
          <p:cNvPr id="115" name="Google Shape;115;p19"/>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16" name="Google Shape;116;p19"/>
          <p:cNvSpPr txBox="1"/>
          <p:nvPr/>
        </p:nvSpPr>
        <p:spPr>
          <a:xfrm>
            <a:off x="5982400" y="3743700"/>
            <a:ext cx="3038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Tests run on an Intel i7-10750H (12) @ 5.000GHz, all under similar workloads</a:t>
            </a:r>
            <a:br>
              <a:rPr b="1" lang="en" sz="900">
                <a:solidFill>
                  <a:schemeClr val="accent1"/>
                </a:solidFill>
              </a:rPr>
            </a:br>
            <a:br>
              <a:rPr b="1" lang="en" sz="900">
                <a:solidFill>
                  <a:schemeClr val="accent1"/>
                </a:solidFill>
              </a:rPr>
            </a:br>
            <a:r>
              <a:rPr b="1" lang="en" sz="900">
                <a:solidFill>
                  <a:schemeClr val="accent1"/>
                </a:solidFill>
              </a:rPr>
              <a:t>Auto-Scheduler specifications:</a:t>
            </a:r>
            <a:br>
              <a:rPr b="1" lang="en" sz="900">
                <a:solidFill>
                  <a:schemeClr val="accent1"/>
                </a:solidFill>
              </a:rPr>
            </a:br>
            <a:r>
              <a:rPr b="1" lang="en" sz="900">
                <a:solidFill>
                  <a:schemeClr val="accent1"/>
                </a:solidFill>
              </a:rPr>
              <a:t>target=host autoscheduler=Mullapudi2016 autoscheduler.parallelism=32 autoscheduler.last_level_cache_size=16777216 autoscheduler.balance=40 </a:t>
            </a:r>
            <a:endParaRPr b="1" sz="900">
              <a:solidFill>
                <a:schemeClr val="accent1"/>
              </a:solidFill>
            </a:endParaRPr>
          </a:p>
        </p:txBody>
      </p:sp>
      <p:sp>
        <p:nvSpPr>
          <p:cNvPr id="117" name="Google Shape;117;p19"/>
          <p:cNvSpPr txBox="1"/>
          <p:nvPr/>
        </p:nvSpPr>
        <p:spPr>
          <a:xfrm>
            <a:off x="311700" y="1173300"/>
            <a:ext cx="3038700" cy="40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latin typeface="Fira Code"/>
                <a:ea typeface="Fira Code"/>
                <a:cs typeface="Fira Code"/>
                <a:sym typeface="Fira Code"/>
              </a:rPr>
              <a:t>Execution time (in ms) of a 1024*1024 input buffer</a:t>
            </a:r>
            <a:endParaRPr b="1" sz="10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b="1" sz="1000">
              <a:solidFill>
                <a:schemeClr val="lt2"/>
              </a:solidFill>
              <a:latin typeface="Fira Code"/>
              <a:ea typeface="Fira Code"/>
              <a:cs typeface="Fira Code"/>
              <a:sym typeface="Fira Code"/>
            </a:endParaRPr>
          </a:p>
          <a:p>
            <a:pPr indent="0" lvl="0" marL="0" rtl="0" algn="l">
              <a:spcBef>
                <a:spcPts val="0"/>
              </a:spcBef>
              <a:spcAft>
                <a:spcPts val="0"/>
              </a:spcAft>
              <a:buNone/>
            </a:pPr>
            <a:r>
              <a:rPr b="1" lang="en" sz="1000">
                <a:solidFill>
                  <a:schemeClr val="lt2"/>
                </a:solidFill>
                <a:latin typeface="Fira Code"/>
                <a:ea typeface="Fira Code"/>
                <a:cs typeface="Fira Code"/>
                <a:sym typeface="Fira Code"/>
              </a:rPr>
              <a:t>AUTO</a:t>
            </a:r>
            <a:r>
              <a:rPr lang="en" sz="1000">
                <a:solidFill>
                  <a:schemeClr val="lt2"/>
                </a:solidFill>
                <a:latin typeface="Fira Code"/>
                <a:ea typeface="Fira Code"/>
                <a:cs typeface="Fira Code"/>
                <a:sym typeface="Fira Code"/>
              </a:rPr>
              <a:t>	   </a:t>
            </a:r>
            <a:r>
              <a:rPr b="1" lang="en" sz="1000">
                <a:solidFill>
                  <a:schemeClr val="lt2"/>
                </a:solidFill>
                <a:latin typeface="Fira Code"/>
                <a:ea typeface="Fira Code"/>
                <a:cs typeface="Fira Code"/>
                <a:sym typeface="Fira Code"/>
              </a:rPr>
              <a:t>MANUAL</a:t>
            </a:r>
            <a:endParaRPr b="1"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0.453748, 0.455682</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0.46457, 0.458186</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0.460088, 0.456807</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0.456097, 0.456307</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0.477421, 0.46533</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0.456687, 0.455722</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0.453297, 0.454896</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0.455597, 0.455253</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0.512179, 0.456135</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0.462807, 0.45684</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0.479661, 0.464707</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0.454347, 0.457395</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0.457544, 0.460674</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0.458069, 0.45758</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0.455576, 0.455699</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0.458554, 0.457064</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0.462642, 0.460217</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0.454166, 0.454072</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0.457571, 0.45936</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rPr lang="en" sz="1000">
                <a:solidFill>
                  <a:schemeClr val="lt2"/>
                </a:solidFill>
                <a:latin typeface="Fira Code"/>
                <a:ea typeface="Fira Code"/>
                <a:cs typeface="Fira Code"/>
                <a:sym typeface="Fira Code"/>
              </a:rPr>
              <a:t>0.454757, 0.456103</a:t>
            </a:r>
            <a:endParaRPr sz="10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900">
              <a:solidFill>
                <a:schemeClr val="lt2"/>
              </a:solidFill>
              <a:latin typeface="Fira Code"/>
              <a:ea typeface="Fira Code"/>
              <a:cs typeface="Fira Code"/>
              <a:sym typeface="Fira Code"/>
            </a:endParaRPr>
          </a:p>
        </p:txBody>
      </p:sp>
      <p:pic>
        <p:nvPicPr>
          <p:cNvPr id="118" name="Google Shape;118;p19" title="Chart"/>
          <p:cNvPicPr preferRelativeResize="0"/>
          <p:nvPr/>
        </p:nvPicPr>
        <p:blipFill>
          <a:blip r:embed="rId4">
            <a:alphaModFix/>
          </a:blip>
          <a:stretch>
            <a:fillRect/>
          </a:stretch>
        </p:blipFill>
        <p:spPr>
          <a:xfrm>
            <a:off x="3698700" y="1247052"/>
            <a:ext cx="4919700" cy="304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311700" y="199030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 Alternate Approach: The DLR Method</a:t>
            </a:r>
            <a:endParaRPr sz="3500"/>
          </a:p>
        </p:txBody>
      </p:sp>
      <p:sp>
        <p:nvSpPr>
          <p:cNvPr id="124" name="Google Shape;124;p20"/>
          <p:cNvSpPr txBox="1"/>
          <p:nvPr>
            <p:ph idx="1" type="subTitle"/>
          </p:nvPr>
        </p:nvSpPr>
        <p:spPr>
          <a:xfrm>
            <a:off x="311700" y="2649775"/>
            <a:ext cx="85206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Worklet: 24VI24KIIT</a:t>
            </a:r>
            <a:endParaRPr/>
          </a:p>
        </p:txBody>
      </p:sp>
      <p:pic>
        <p:nvPicPr>
          <p:cNvPr id="125" name="Google Shape;125;p20"/>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26" name="Google Shape;126;p20"/>
          <p:cNvSpPr txBox="1"/>
          <p:nvPr>
            <p:ph idx="1" type="subTitle"/>
          </p:nvPr>
        </p:nvSpPr>
        <p:spPr>
          <a:xfrm>
            <a:off x="311700" y="4502325"/>
            <a:ext cx="25152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Dhrubajyoti Mandal</a:t>
            </a:r>
            <a:endParaRPr sz="2000"/>
          </a:p>
        </p:txBody>
      </p:sp>
      <p:sp>
        <p:nvSpPr>
          <p:cNvPr id="127" name="Google Shape;127;p20"/>
          <p:cNvSpPr txBox="1"/>
          <p:nvPr>
            <p:ph idx="1" type="subTitle"/>
          </p:nvPr>
        </p:nvSpPr>
        <p:spPr>
          <a:xfrm>
            <a:off x="6505900" y="4502325"/>
            <a:ext cx="2515200" cy="43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June 4</a:t>
            </a:r>
            <a:r>
              <a:rPr lang="en" sz="2000"/>
              <a:t>, 2024</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311700" y="645350"/>
            <a:ext cx="5741400" cy="5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The DLR Method</a:t>
            </a:r>
            <a:endParaRPr sz="3200"/>
          </a:p>
        </p:txBody>
      </p:sp>
      <p:pic>
        <p:nvPicPr>
          <p:cNvPr id="133" name="Google Shape;133;p21"/>
          <p:cNvPicPr preferRelativeResize="0"/>
          <p:nvPr/>
        </p:nvPicPr>
        <p:blipFill>
          <a:blip r:embed="rId3">
            <a:alphaModFix/>
          </a:blip>
          <a:stretch>
            <a:fillRect/>
          </a:stretch>
        </p:blipFill>
        <p:spPr>
          <a:xfrm>
            <a:off x="7660975" y="71700"/>
            <a:ext cx="1360123" cy="498750"/>
          </a:xfrm>
          <a:prstGeom prst="rect">
            <a:avLst/>
          </a:prstGeom>
          <a:noFill/>
          <a:ln>
            <a:noFill/>
          </a:ln>
        </p:spPr>
      </p:pic>
      <p:sp>
        <p:nvSpPr>
          <p:cNvPr id="134" name="Google Shape;134;p21"/>
          <p:cNvSpPr txBox="1"/>
          <p:nvPr>
            <p:ph idx="1" type="subTitle"/>
          </p:nvPr>
        </p:nvSpPr>
        <p:spPr>
          <a:xfrm>
            <a:off x="311700" y="1423250"/>
            <a:ext cx="71655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Double Line Rotation (DLR) Method is a one-pass method for realizing the high-speed rotation of images while preserving the image quality.</a:t>
            </a:r>
            <a:br>
              <a:rPr lang="en" sz="1500"/>
            </a:br>
            <a:br>
              <a:rPr lang="en" sz="1500"/>
            </a:br>
            <a:r>
              <a:rPr lang="en" sz="1500"/>
              <a:t>This method employs the line coordinates in the target image. It finds the base-line equation in the target image and extracts all pixels that correspond to the base-line.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Extracting the pixels that correspond to the </a:t>
            </a:r>
            <a:r>
              <a:rPr lang="en" sz="1500"/>
              <a:t>base-line</a:t>
            </a:r>
            <a:r>
              <a:rPr lang="en" sz="1500"/>
              <a:t> is performed only once. The corresponding pixels in other lines of the target image are calculated by addition or subtraction from the base-line pixel coordinates.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35" name="Google Shape;135;p21"/>
          <p:cNvSpPr txBox="1"/>
          <p:nvPr/>
        </p:nvSpPr>
        <p:spPr>
          <a:xfrm>
            <a:off x="311700" y="4209450"/>
            <a:ext cx="2888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2"/>
                </a:solidFill>
              </a:rPr>
              <a:t>Ref:</a:t>
            </a:r>
            <a:r>
              <a:rPr lang="en" sz="1000">
                <a:solidFill>
                  <a:schemeClr val="lt2"/>
                </a:solidFill>
              </a:rPr>
              <a:t> </a:t>
            </a:r>
            <a:r>
              <a:rPr lang="en" sz="1000">
                <a:solidFill>
                  <a:schemeClr val="accent5"/>
                </a:solidFill>
              </a:rPr>
              <a:t>Ashtari, A.H., Nordin, M.J. and Kahaki, S.M.M., 2015. Double line image rotation. IEEE Transactions on Image Processing, 24(11), pp.3370-3385.</a:t>
            </a:r>
            <a:endParaRPr sz="10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