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7" r:id="rId6"/>
    <p:sldId id="278" r:id="rId7"/>
    <p:sldId id="287" r:id="rId8"/>
    <p:sldId id="279" r:id="rId9"/>
    <p:sldId id="280" r:id="rId10"/>
    <p:sldId id="281" r:id="rId11"/>
    <p:sldId id="285" r:id="rId12"/>
    <p:sldId id="283" r:id="rId13"/>
    <p:sldId id="284" r:id="rId14"/>
    <p:sldId id="282" r:id="rId15"/>
    <p:sldId id="286" r:id="rId16"/>
    <p:sldId id="288" r:id="rId17"/>
  </p:sldIdLst>
  <p:sldSz cx="12192000" cy="6858000"/>
  <p:notesSz cx="6858000" cy="9144000"/>
  <p:defaultTextStyle>
    <a:defPPr rtl="0"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809" autoAdjust="0"/>
    <p:restoredTop sz="94644"/>
  </p:normalViewPr>
  <p:slideViewPr>
    <p:cSldViewPr snapToGrid="0">
      <p:cViewPr varScale="1">
        <p:scale>
          <a:sx n="83" d="100"/>
          <a:sy n="83" d="100"/>
        </p:scale>
        <p:origin x="-485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C86940-BE7E-4681-A615-DEFC2EB4F0B5}" type="datetime1">
              <a:rPr lang="nl-NL" smtClean="0"/>
              <a:pPr rtl="0"/>
              <a:t>31-1-2020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nl-NL" smtClean="0"/>
              <a:pPr rtl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733249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8BF22-36C0-4E79-8102-E4D012382373}" type="datetime1">
              <a:rPr lang="nl-NL" smtClean="0"/>
              <a:pPr/>
              <a:t>31-1-2020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xmlns="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nl-NL" smtClean="0"/>
              <a:pPr rtl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nl-NL" smtClean="0"/>
              <a:pPr rtl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395984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nl-NL" smtClean="0"/>
              <a:pPr rtl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n-US" noProof="0"/>
              <a:t>Click to edit Master subtitle style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75C1144E-4781-44A8-A4A0-D7F703D989C1}" type="datetime1">
              <a:rPr lang="nl-NL" noProof="0" smtClean="0"/>
              <a:pPr rtl="0"/>
              <a:t>31-1-2020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  <p:cxnSp>
        <p:nvCxnSpPr>
          <p:cNvPr id="8" name="Rechte verbindingslijn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0206C0-0098-4132-8D58-3F46149A8255}" type="datetime1">
              <a:rPr lang="nl-NL" noProof="0" smtClean="0"/>
              <a:pPr rtl="0"/>
              <a:t>31-1-2020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822EF1-710E-4E59-AFC8-0D29CB0E432C}" type="datetime1">
              <a:rPr lang="nl-NL" noProof="0" smtClean="0"/>
              <a:pPr rtl="0"/>
              <a:t>31-1-2020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  <p:cxnSp>
        <p:nvCxnSpPr>
          <p:cNvPr id="7" name="Rechte verbindingslijn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3F839C-5720-4928-B191-B40078E7EFED}" type="datetime1">
              <a:rPr lang="nl-NL" noProof="0" smtClean="0"/>
              <a:pPr rtl="0"/>
              <a:t>31-1-2020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9BB5D6-6AC0-42A4-B5A1-69628491D8B4}" type="datetime1">
              <a:rPr lang="nl-NL" noProof="0" smtClean="0"/>
              <a:pPr rtl="0"/>
              <a:t>31-1-2020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  <p:cxnSp>
        <p:nvCxnSpPr>
          <p:cNvPr id="8" name="Rechte verbindingslijn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6A47AD-11AC-4A25-B579-A92B74D3024F}" type="datetime1">
              <a:rPr lang="nl-NL" noProof="0" smtClean="0"/>
              <a:pPr rtl="0"/>
              <a:t>31-1-2020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A8F07E-6461-43A7-BFD9-54539CB98438}" type="datetime1">
              <a:rPr lang="nl-NL" noProof="0" smtClean="0"/>
              <a:pPr rtl="0"/>
              <a:t>31-1-2020</a:t>
            </a:fld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5E364A-767C-487A-A229-545FECC7AFBE}" type="datetime1">
              <a:rPr lang="nl-NL" noProof="0" smtClean="0"/>
              <a:pPr rtl="0"/>
              <a:t>31-1-2020</a:t>
            </a:fld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D573D2-CF1B-41C2-8CBB-8A27E0D62FC5}" type="datetime1">
              <a:rPr lang="nl-NL" noProof="0" smtClean="0"/>
              <a:pPr rtl="0"/>
              <a:t>31-1-2020</a:t>
            </a:fld>
            <a:endParaRPr lang="nl-NL" noProof="0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5360D-0663-42CA-AF34-AF1E93D88044}" type="datetime1">
              <a:rPr lang="nl-NL" noProof="0" smtClean="0"/>
              <a:pPr rtl="0"/>
              <a:t>31-1-2020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61807E-159B-4DD9-8992-29FDFDC78DEB}" type="datetime1">
              <a:rPr lang="nl-NL" noProof="0" smtClean="0"/>
              <a:pPr rtl="0"/>
              <a:t>31-1-2020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  <p:cxnSp>
        <p:nvCxnSpPr>
          <p:cNvPr id="8" name="Rechte verbindingslijn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16FED28B-7927-41EB-9156-AC016A1248AE}" type="datetime1">
              <a:rPr lang="nl-NL" noProof="0" smtClean="0"/>
              <a:pPr rtl="0"/>
              <a:t>31-1-2020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  <p:cxnSp>
        <p:nvCxnSpPr>
          <p:cNvPr id="7" name="Rechte verbindingslijn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xmlns="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xmlns="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hthoek 20">
            <a:extLst>
              <a:ext uri="{FF2B5EF4-FFF2-40B4-BE49-F238E27FC236}">
                <a16:creationId xmlns:a16="http://schemas.microsoft.com/office/drawing/2014/main" xmlns="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nl-NL" dirty="0">
                <a:solidFill>
                  <a:srgbClr val="FFFFFF"/>
                </a:solidFill>
              </a:rPr>
              <a:t>Rush Hour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xmlns="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nl-NL" dirty="0">
                <a:solidFill>
                  <a:srgbClr val="FFFFFF"/>
                </a:solidFill>
              </a:rPr>
              <a:t>Jan Elders, Billy Griep, Floris Kienhuis</a:t>
            </a:r>
          </a:p>
        </p:txBody>
      </p: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xmlns="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Vergelijken, resultaten na 1 minuut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69548" y="2387899"/>
          <a:ext cx="546765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2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25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Snelst gevonden oplossing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Aantal oplossingen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1 (6x6)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69 212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2 (6x6)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7814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</a:t>
                      </a:r>
                      <a:r>
                        <a:rPr lang="nl-NL" i="1" baseline="0" dirty="0"/>
                        <a:t> 3</a:t>
                      </a:r>
                      <a:r>
                        <a:rPr lang="nl-NL" i="1" dirty="0"/>
                        <a:t> (6x6)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4 (9x9)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5 (9x9)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6 (9x9)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7 (12x12)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/>
        </p:nvGraphicFramePr>
        <p:xfrm>
          <a:off x="6480156" y="2422945"/>
          <a:ext cx="546765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2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25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Snelst gevonden oplossing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Aantal oplossingen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1 (6x6)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167</a:t>
                      </a:r>
                      <a:r>
                        <a:rPr lang="nl-NL" baseline="0" dirty="0"/>
                        <a:t> 896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2 (6x6)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101</a:t>
                      </a:r>
                      <a:r>
                        <a:rPr lang="nl-NL" baseline="0" dirty="0"/>
                        <a:t> 409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</a:t>
                      </a:r>
                      <a:r>
                        <a:rPr lang="nl-NL" i="1" baseline="0" dirty="0"/>
                        <a:t> 3</a:t>
                      </a:r>
                      <a:r>
                        <a:rPr lang="nl-NL" i="1" dirty="0"/>
                        <a:t> (6x6)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26</a:t>
                      </a:r>
                      <a:r>
                        <a:rPr lang="nl-NL" baseline="0" dirty="0"/>
                        <a:t> 944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</a:t>
                      </a:r>
                      <a:r>
                        <a:rPr lang="nl-NL" i="1" baseline="0" dirty="0"/>
                        <a:t> 4</a:t>
                      </a:r>
                      <a:r>
                        <a:rPr lang="nl-NL" i="1" dirty="0"/>
                        <a:t> (9x9)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</a:t>
                      </a:r>
                      <a:r>
                        <a:rPr lang="nl-NL" baseline="0" dirty="0"/>
                        <a:t> 052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5 (9x9)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14 988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6</a:t>
                      </a:r>
                      <a:r>
                        <a:rPr lang="nl-NL" i="1" baseline="0" dirty="0"/>
                        <a:t> </a:t>
                      </a:r>
                      <a:r>
                        <a:rPr lang="nl-NL" i="1" dirty="0"/>
                        <a:t> (9x9)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33 798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7 (12x12)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9651" y="1995218"/>
            <a:ext cx="376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Random V.1 (max step)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67835" y="1979583"/>
            <a:ext cx="376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Random V.3 (upperbound)</a:t>
            </a:r>
          </a:p>
        </p:txBody>
      </p:sp>
      <p:pic>
        <p:nvPicPr>
          <p:cNvPr id="20486" name="Picture 6" descr="Afbeeldingsresultaat voor clock png transparent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9970" y="609605"/>
            <a:ext cx="1471906" cy="147290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662452" y="5665580"/>
            <a:ext cx="4776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Conclusie:</a:t>
            </a:r>
          </a:p>
          <a:p>
            <a:r>
              <a:rPr lang="nl-NL" b="1" dirty="0"/>
              <a:t>Het algoritme met upperbound V.3 leidt tot betere oplossingen en is sneller.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905124" y="216199"/>
          <a:ext cx="898367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9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45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459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459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Tijd in seconden (runtime)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Geheugen gebruikt in megabytes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Aantal zetten optimale oplossing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1 (6x6)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0.46</a:t>
                      </a:r>
                      <a:r>
                        <a:rPr lang="nl-NL" baseline="0" dirty="0"/>
                        <a:t> sec.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49.80 mb.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2 (6x6)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4.20</a:t>
                      </a:r>
                      <a:r>
                        <a:rPr lang="nl-NL" baseline="0" dirty="0"/>
                        <a:t> sec.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51.11 mb.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</a:t>
                      </a:r>
                      <a:r>
                        <a:rPr lang="nl-NL" i="1" baseline="0" dirty="0"/>
                        <a:t> 3</a:t>
                      </a:r>
                      <a:r>
                        <a:rPr lang="nl-NL" i="1" dirty="0"/>
                        <a:t> (6x6)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10.33</a:t>
                      </a:r>
                      <a:r>
                        <a:rPr lang="nl-NL" baseline="0" dirty="0"/>
                        <a:t> sec.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2275 mb.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4 (9x9)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686 sec.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5829 mb.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5 (9x9)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&gt;</a:t>
                      </a:r>
                      <a:r>
                        <a:rPr lang="nl-NL" baseline="0" dirty="0"/>
                        <a:t> 4 uur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</a:t>
                      </a:r>
                      <a:r>
                        <a:rPr lang="nl-NL" i="1" baseline="0" dirty="0"/>
                        <a:t> 6 (9x9)</a:t>
                      </a:r>
                      <a:endParaRPr lang="nl-NL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&gt;</a:t>
                      </a:r>
                      <a:r>
                        <a:rPr lang="nl-NL" baseline="0" dirty="0"/>
                        <a:t> 4 uur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62025" y="3400425"/>
            <a:ext cx="102584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nl-NL" dirty="0"/>
              <a:t> Opzoek naar optimale oplossing, dus BFS</a:t>
            </a:r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Werkt goed voor kleine borden</a:t>
            </a:r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Naarmate de complexiteit toeneemt, meer children per niveau</a:t>
            </a:r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Runtime neemt exponentieel toe</a:t>
            </a:r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Dus: wel optimaal, maar (veel) te lange runtime</a:t>
            </a:r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Single step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Bfs vs. Random V.3 (upperbound)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endParaRPr lang="nl-NL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98934112"/>
              </p:ext>
            </p:extLst>
          </p:nvPr>
        </p:nvGraphicFramePr>
        <p:xfrm>
          <a:off x="6480156" y="2422945"/>
          <a:ext cx="5467650" cy="354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2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25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02045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Tijd in seconden (runtime)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Snelst</a:t>
                      </a:r>
                      <a:r>
                        <a:rPr lang="nl-NL" baseline="0" dirty="0"/>
                        <a:t> gevonden oplossing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6741">
                <a:tc>
                  <a:txBody>
                    <a:bodyPr/>
                    <a:lstStyle/>
                    <a:p>
                      <a:r>
                        <a:rPr lang="nl-NL" i="1" dirty="0"/>
                        <a:t>Bord 1 (6x6)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0.46</a:t>
                      </a:r>
                      <a:r>
                        <a:rPr lang="nl-NL" baseline="0" dirty="0"/>
                        <a:t> sec.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6741">
                <a:tc>
                  <a:txBody>
                    <a:bodyPr/>
                    <a:lstStyle/>
                    <a:p>
                      <a:r>
                        <a:rPr lang="nl-NL" i="1" dirty="0"/>
                        <a:t>Bord 2 (6x6)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4.20</a:t>
                      </a:r>
                      <a:r>
                        <a:rPr lang="nl-NL" baseline="0" dirty="0"/>
                        <a:t> sec.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6741">
                <a:tc>
                  <a:txBody>
                    <a:bodyPr/>
                    <a:lstStyle/>
                    <a:p>
                      <a:r>
                        <a:rPr lang="nl-NL" i="1" dirty="0"/>
                        <a:t>Bord</a:t>
                      </a:r>
                      <a:r>
                        <a:rPr lang="nl-NL" i="1" baseline="0" dirty="0"/>
                        <a:t> 3</a:t>
                      </a:r>
                      <a:r>
                        <a:rPr lang="nl-NL" i="1" dirty="0"/>
                        <a:t> (6x6)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10.33</a:t>
                      </a:r>
                      <a:r>
                        <a:rPr lang="nl-NL" baseline="0" dirty="0"/>
                        <a:t> sec.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6741">
                <a:tc>
                  <a:txBody>
                    <a:bodyPr/>
                    <a:lstStyle/>
                    <a:p>
                      <a:r>
                        <a:rPr lang="nl-NL" i="1" dirty="0"/>
                        <a:t>Bord</a:t>
                      </a:r>
                      <a:r>
                        <a:rPr lang="nl-NL" i="1" baseline="0" dirty="0"/>
                        <a:t> 4</a:t>
                      </a:r>
                      <a:r>
                        <a:rPr lang="nl-NL" i="1" dirty="0"/>
                        <a:t> (9x9)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686</a:t>
                      </a:r>
                      <a:r>
                        <a:rPr lang="nl-NL" baseline="0" dirty="0"/>
                        <a:t> sec.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6741">
                <a:tc>
                  <a:txBody>
                    <a:bodyPr/>
                    <a:lstStyle/>
                    <a:p>
                      <a:r>
                        <a:rPr lang="nl-NL" i="1" dirty="0"/>
                        <a:t>Bord 5 (9x9)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60 sec.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6741">
                <a:tc>
                  <a:txBody>
                    <a:bodyPr/>
                    <a:lstStyle/>
                    <a:p>
                      <a:r>
                        <a:rPr lang="nl-NL" i="1" dirty="0"/>
                        <a:t>Bord 6</a:t>
                      </a:r>
                      <a:r>
                        <a:rPr lang="nl-NL" i="1" baseline="0" dirty="0"/>
                        <a:t> </a:t>
                      </a:r>
                      <a:r>
                        <a:rPr lang="nl-NL" i="1" dirty="0"/>
                        <a:t> (9x9)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60 sec.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6741">
                <a:tc>
                  <a:txBody>
                    <a:bodyPr/>
                    <a:lstStyle/>
                    <a:p>
                      <a:r>
                        <a:rPr lang="nl-NL" i="1" dirty="0"/>
                        <a:t>Bord 7 (12x12)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60 sec.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625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67835" y="1979583"/>
            <a:ext cx="376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Random V.3 (upperbound)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914399" y="2397421"/>
          <a:ext cx="5429250" cy="3592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35767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Tijd in seconden (runtime)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Aantal zetten optimale oplossing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06">
                <a:tc>
                  <a:txBody>
                    <a:bodyPr/>
                    <a:lstStyle/>
                    <a:p>
                      <a:r>
                        <a:rPr lang="nl-NL" i="1" dirty="0"/>
                        <a:t>Bord 1 (6x6)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0.46</a:t>
                      </a:r>
                      <a:r>
                        <a:rPr lang="nl-NL" baseline="0" dirty="0"/>
                        <a:t> sec.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06">
                <a:tc>
                  <a:txBody>
                    <a:bodyPr/>
                    <a:lstStyle/>
                    <a:p>
                      <a:r>
                        <a:rPr lang="nl-NL" i="1" dirty="0"/>
                        <a:t>Bord 2 (6x6)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4.20</a:t>
                      </a:r>
                      <a:r>
                        <a:rPr lang="nl-NL" baseline="0" dirty="0"/>
                        <a:t> sec.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06">
                <a:tc>
                  <a:txBody>
                    <a:bodyPr/>
                    <a:lstStyle/>
                    <a:p>
                      <a:r>
                        <a:rPr lang="nl-NL" i="1" dirty="0"/>
                        <a:t>Bord</a:t>
                      </a:r>
                      <a:r>
                        <a:rPr lang="nl-NL" i="1" baseline="0" dirty="0"/>
                        <a:t> 3</a:t>
                      </a:r>
                      <a:r>
                        <a:rPr lang="nl-NL" i="1" dirty="0"/>
                        <a:t> (6x6)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10.33</a:t>
                      </a:r>
                      <a:r>
                        <a:rPr lang="nl-NL" baseline="0" dirty="0"/>
                        <a:t> sec.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06">
                <a:tc>
                  <a:txBody>
                    <a:bodyPr/>
                    <a:lstStyle/>
                    <a:p>
                      <a:r>
                        <a:rPr lang="nl-NL" i="1" dirty="0"/>
                        <a:t>Bord 4 (9x9)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686 sec.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506">
                <a:tc>
                  <a:txBody>
                    <a:bodyPr/>
                    <a:lstStyle/>
                    <a:p>
                      <a:r>
                        <a:rPr lang="nl-NL" i="1" dirty="0"/>
                        <a:t>Bord 5 (9x9)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&gt;</a:t>
                      </a:r>
                      <a:r>
                        <a:rPr lang="nl-NL" baseline="0" dirty="0"/>
                        <a:t> 4 uur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506">
                <a:tc>
                  <a:txBody>
                    <a:bodyPr/>
                    <a:lstStyle/>
                    <a:p>
                      <a:r>
                        <a:rPr lang="nl-NL" i="1" dirty="0"/>
                        <a:t>Bord</a:t>
                      </a:r>
                      <a:r>
                        <a:rPr lang="nl-NL" i="1" baseline="0" dirty="0"/>
                        <a:t> 6 (9x9)</a:t>
                      </a:r>
                      <a:endParaRPr lang="nl-NL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&gt;</a:t>
                      </a:r>
                      <a:r>
                        <a:rPr lang="nl-NL" baseline="0" dirty="0"/>
                        <a:t> 4 uur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9506">
                <a:tc>
                  <a:txBody>
                    <a:bodyPr/>
                    <a:lstStyle/>
                    <a:p>
                      <a:r>
                        <a:rPr lang="nl-NL" i="1" dirty="0"/>
                        <a:t>Bord 7 (12x12)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&gt; 4 uur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19535" y="1979583"/>
            <a:ext cx="376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BFS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E2DD8-5C4F-47B3-AA74-36E634C6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Verbeterpunten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B4D76D-D9F0-449D-8055-EAC7B066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 Betere benadering oplossingsruimte</a:t>
            </a:r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 beter bijhouden</a:t>
            </a:r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 </a:t>
            </a:r>
            <a:r>
              <a:rPr lang="nl-NL" dirty="0" err="1"/>
              <a:t>Breadth</a:t>
            </a:r>
            <a:r>
              <a:rPr lang="nl-NL" dirty="0"/>
              <a:t>-first search </a:t>
            </a:r>
          </a:p>
        </p:txBody>
      </p:sp>
    </p:spTree>
    <p:extLst>
      <p:ext uri="{BB962C8B-B14F-4D97-AF65-F5344CB8AC3E}">
        <p14:creationId xmlns:p14="http://schemas.microsoft.com/office/powerpoint/2010/main" xmlns="" val="233028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nl-NL" dirty="0"/>
              <a:t>De case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NL" dirty="0"/>
              <a:t> Het spel</a:t>
            </a:r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 De oplossing</a:t>
            </a:r>
          </a:p>
          <a:p>
            <a:pPr marL="0" indent="0">
              <a:buNone/>
            </a:pP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Wat maakt Rush Hour lastig?</a:t>
            </a:r>
          </a:p>
        </p:txBody>
      </p:sp>
      <p:pic>
        <p:nvPicPr>
          <p:cNvPr id="2050" name="Picture 2" descr="https://theorie.mprog.nl/course/cases/Rush%20Hour/Rushhour6x6_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6614" y="923560"/>
            <a:ext cx="4713792" cy="5010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nl-NL" dirty="0"/>
              <a:t>De oplossingsruimte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NL" dirty="0"/>
              <a:t> Alle mogelijk configuraties van het bord</a:t>
            </a:r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 In theorie gelijk aan totale BFS-boom</a:t>
            </a:r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 In praktijk onmogelijk uit te rekenen</a:t>
            </a:r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 Benadering: kijk naar bewegingsruimte in baan</a:t>
            </a:r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140174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5C28A2-74C0-4AEF-B007-134A142D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Afbeeldingsresultaat voor 9x9 rushhour">
            <a:extLst>
              <a:ext uri="{FF2B5EF4-FFF2-40B4-BE49-F238E27FC236}">
                <a16:creationId xmlns:a16="http://schemas.microsoft.com/office/drawing/2014/main" xmlns="" id="{4EFCF1F0-FD0E-4F4D-8A26-2F632C6C8D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7456" y="585216"/>
            <a:ext cx="5413416" cy="554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1156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random algoritme v.1 (max step)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/>
              <a:t>Een willekeurige auto wordt gekozen</a:t>
            </a:r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De auto beweegt maximaal aantal vakjes mogelijk</a:t>
            </a:r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Controleer of de rode auto nu vrije baan heeft</a:t>
            </a:r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Zo niet? Terug naar stap 1</a:t>
            </a:r>
          </a:p>
          <a:p>
            <a:pPr marL="457200" indent="-457200">
              <a:buFont typeface="+mj-lt"/>
              <a:buAutoNum type="arabicPeriod"/>
            </a:pPr>
            <a:endParaRPr lang="nl-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random algoritme v.2 (single step)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/>
              <a:t>Een willekeurige auto wordt gekozen</a:t>
            </a:r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De auto beweegt vakje per vakje met een kans van </a:t>
            </a:r>
            <a:r>
              <a:rPr lang="nl-NL" dirty="0" smtClean="0"/>
              <a:t>50</a:t>
            </a:r>
            <a:r>
              <a:rPr lang="nl-NL" dirty="0"/>
              <a:t>%</a:t>
            </a:r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Controleer of de rode auto nu vrije baan heeft</a:t>
            </a:r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Zo niet? Terug naar stap 1</a:t>
            </a:r>
          </a:p>
          <a:p>
            <a:pPr marL="457200" indent="-457200">
              <a:buFont typeface="+mj-lt"/>
              <a:buAutoNum type="arabicPeriod"/>
            </a:pPr>
            <a:endParaRPr lang="nl-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Vergelijken, resultaten na 1 minuut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50498" y="2130724"/>
          <a:ext cx="72902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2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25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25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Snelst gevonden oplossing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Mediaan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Aantal oplossingen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69 212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7814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</a:t>
                      </a:r>
                      <a:r>
                        <a:rPr lang="nl-NL" i="1" baseline="0" dirty="0"/>
                        <a:t> 3</a:t>
                      </a:r>
                      <a:endParaRPr lang="nl-NL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/>
        </p:nvGraphicFramePr>
        <p:xfrm>
          <a:off x="803256" y="4689895"/>
          <a:ext cx="72902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2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25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25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Snelst gevonden oplossing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Mediaan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Aantal oplossingen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53</a:t>
                      </a:r>
                      <a:r>
                        <a:rPr lang="nl-NL" baseline="0" dirty="0"/>
                        <a:t> 502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</a:t>
                      </a:r>
                      <a:r>
                        <a:rPr lang="nl-NL" i="1" baseline="0" dirty="0"/>
                        <a:t> 3</a:t>
                      </a:r>
                      <a:endParaRPr lang="nl-NL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81 123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</a:t>
                      </a:r>
                      <a:r>
                        <a:rPr lang="nl-NL" i="1" baseline="0" dirty="0"/>
                        <a:t> 4</a:t>
                      </a:r>
                      <a:endParaRPr lang="nl-NL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92 139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7751" y="1785668"/>
            <a:ext cx="376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Random V.1 (max step)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9510" y="4313208"/>
            <a:ext cx="376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Random V.2 (single step, factor 0.5)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15502" y="3046203"/>
            <a:ext cx="26741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Conclusie:</a:t>
            </a:r>
          </a:p>
          <a:p>
            <a:endParaRPr lang="nl-NL" b="1" dirty="0"/>
          </a:p>
          <a:p>
            <a:r>
              <a:rPr lang="nl-NL" b="1" dirty="0"/>
              <a:t>Het algoritme maximale stappen laten zetten leidt tot betere </a:t>
            </a:r>
            <a:r>
              <a:rPr lang="nl-NL" b="1" i="1" dirty="0"/>
              <a:t>en </a:t>
            </a:r>
            <a:r>
              <a:rPr lang="nl-NL" b="1" dirty="0"/>
              <a:t>snellere oplossingen.</a:t>
            </a:r>
          </a:p>
        </p:txBody>
      </p:sp>
      <p:pic>
        <p:nvPicPr>
          <p:cNvPr id="20486" name="Picture 6" descr="Afbeeldingsresultaat voor clock png transparent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9970" y="609605"/>
            <a:ext cx="1471906" cy="14729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Poging Heuristiek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NL" dirty="0"/>
              <a:t> Geprobeerd om random algoritme te verbeteren</a:t>
            </a:r>
          </a:p>
          <a:p>
            <a:pPr>
              <a:buFont typeface="Arial" pitchFamily="34" charset="0"/>
              <a:buChar char="•"/>
            </a:pPr>
            <a:r>
              <a:rPr lang="nl-NL" dirty="0"/>
              <a:t> Eerst de auto’s voor de rode auto weg halen indien mogelijk</a:t>
            </a:r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</p:txBody>
      </p:sp>
      <p:pic>
        <p:nvPicPr>
          <p:cNvPr id="4" name="Picture 3" descr="C:\Users\Gebruiker 1\Downloads\WhatsApp Image 2020-01-22 at 13.04.26.jpeg"/>
          <p:cNvPicPr/>
          <p:nvPr/>
        </p:nvPicPr>
        <p:blipFill>
          <a:blip r:embed="rId2"/>
          <a:srcRect l="9136" t="34672" r="83521" b="54162"/>
          <a:stretch>
            <a:fillRect/>
          </a:stretch>
        </p:blipFill>
        <p:spPr bwMode="auto">
          <a:xfrm>
            <a:off x="4411980" y="3173892"/>
            <a:ext cx="3360420" cy="3169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random algoritme v.3 (upperbound)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/>
              <a:t>Algoritme nagenoeg hetzelfde als het random algoritme V.1 (max. stappen)</a:t>
            </a:r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Slaat kortste oplossing op als upperbound</a:t>
            </a:r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Runt tot maximaal de upperbound</a:t>
            </a:r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Wanneer een kortere oplossing is gevonden of upperbound is bereikt, nieuwe iteratie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22378848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36804619_TF22378848.potx" id="{2769F241-6BF6-4225-8399-35ED46AD0678}" vid="{DE37C0D3-5988-4A63-B7A3-695D6A227FA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</Template>
  <TotalTime>0</TotalTime>
  <Words>733</Words>
  <Application>Microsoft Office PowerPoint</Application>
  <PresentationFormat>Custom</PresentationFormat>
  <Paragraphs>271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tf22378848</vt:lpstr>
      <vt:lpstr>Rush Hour</vt:lpstr>
      <vt:lpstr>De case</vt:lpstr>
      <vt:lpstr>De oplossingsruimte</vt:lpstr>
      <vt:lpstr>Slide 4</vt:lpstr>
      <vt:lpstr>Het random algoritme v.1 (max step)</vt:lpstr>
      <vt:lpstr>Het random algoritme v.2 (single step)</vt:lpstr>
      <vt:lpstr>Vergelijken, resultaten na 1 minuut</vt:lpstr>
      <vt:lpstr>Poging Heuristiek</vt:lpstr>
      <vt:lpstr>Het random algoritme v.3 (upperbound)</vt:lpstr>
      <vt:lpstr>Vergelijken, resultaten na 1 minuut</vt:lpstr>
      <vt:lpstr>BFS</vt:lpstr>
      <vt:lpstr>Bfs vs. Random V.3 (upperbound)</vt:lpstr>
      <vt:lpstr>Verbeterpunten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2020-01-30T12:48:59Z</dcterms:created>
  <dcterms:modified xsi:type="dcterms:W3CDTF">2020-01-31T07:55:50Z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