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6" r:id="rId10"/>
    <p:sldId id="264"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asilis Gerontatis" initials="VG" lastIdx="1" clrIdx="0">
    <p:extLst>
      <p:ext uri="{19B8F6BF-5375-455C-9EA6-DF929625EA0E}">
        <p15:presenceInfo xmlns:p15="http://schemas.microsoft.com/office/powerpoint/2012/main" userId="025af0c2033d41c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89503" autoAdjust="0"/>
  </p:normalViewPr>
  <p:slideViewPr>
    <p:cSldViewPr snapToGrid="0">
      <p:cViewPr varScale="1">
        <p:scale>
          <a:sx n="65" d="100"/>
          <a:sy n="65" d="100"/>
        </p:scale>
        <p:origin x="936" y="6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FFF3D5-063D-4CC1-8349-88AB7FEFD430}" type="datetimeFigureOut">
              <a:rPr lang="en-GB" smtClean="0"/>
              <a:t>07/08/2025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9760AD1-26CC-4B82-880E-7994CCCB67F8}" type="slidenum">
              <a:rPr lang="en-GB" smtClean="0"/>
              <a:t>‹#›</a:t>
            </a:fld>
            <a:endParaRPr lang="en-GB"/>
          </a:p>
        </p:txBody>
      </p:sp>
    </p:spTree>
    <p:extLst>
      <p:ext uri="{BB962C8B-B14F-4D97-AF65-F5344CB8AC3E}">
        <p14:creationId xmlns:p14="http://schemas.microsoft.com/office/powerpoint/2010/main" val="949381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B9760AD1-26CC-4B82-880E-7994CCCB67F8}" type="slidenum">
              <a:rPr lang="en-GB" smtClean="0"/>
              <a:t>6</a:t>
            </a:fld>
            <a:endParaRPr lang="en-GB"/>
          </a:p>
        </p:txBody>
      </p:sp>
    </p:spTree>
    <p:extLst>
      <p:ext uri="{BB962C8B-B14F-4D97-AF65-F5344CB8AC3E}">
        <p14:creationId xmlns:p14="http://schemas.microsoft.com/office/powerpoint/2010/main" val="27625787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24F5E-9A10-4691-C334-43180A22B51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F9559EE-340B-424B-DB81-D0AF6A6DA4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1753ACA-A24F-1612-456C-83447143D08F}"/>
              </a:ext>
            </a:extLst>
          </p:cNvPr>
          <p:cNvSpPr>
            <a:spLocks noGrp="1"/>
          </p:cNvSpPr>
          <p:nvPr>
            <p:ph type="dt" sz="half" idx="10"/>
          </p:nvPr>
        </p:nvSpPr>
        <p:spPr/>
        <p:txBody>
          <a:bodyPr/>
          <a:lstStyle/>
          <a:p>
            <a:fld id="{68BD01A5-178E-42BA-8DE3-1E83FF417D73}" type="datetimeFigureOut">
              <a:rPr lang="en-GB" smtClean="0"/>
              <a:t>07/08/2025</a:t>
            </a:fld>
            <a:endParaRPr lang="en-GB"/>
          </a:p>
        </p:txBody>
      </p:sp>
      <p:sp>
        <p:nvSpPr>
          <p:cNvPr id="5" name="Footer Placeholder 4">
            <a:extLst>
              <a:ext uri="{FF2B5EF4-FFF2-40B4-BE49-F238E27FC236}">
                <a16:creationId xmlns:a16="http://schemas.microsoft.com/office/drawing/2014/main" id="{6ADD3B00-504F-30D5-B754-C45FBC810A4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E47408B-A887-A7B0-6AA5-0AE0B987C237}"/>
              </a:ext>
            </a:extLst>
          </p:cNvPr>
          <p:cNvSpPr>
            <a:spLocks noGrp="1"/>
          </p:cNvSpPr>
          <p:nvPr>
            <p:ph type="sldNum" sz="quarter" idx="12"/>
          </p:nvPr>
        </p:nvSpPr>
        <p:spPr/>
        <p:txBody>
          <a:bodyPr/>
          <a:lstStyle/>
          <a:p>
            <a:fld id="{42D824DF-8EAF-4060-BCDA-F46ADA2FA54D}" type="slidenum">
              <a:rPr lang="en-GB" smtClean="0"/>
              <a:t>‹#›</a:t>
            </a:fld>
            <a:endParaRPr lang="en-GB"/>
          </a:p>
        </p:txBody>
      </p:sp>
    </p:spTree>
    <p:extLst>
      <p:ext uri="{BB962C8B-B14F-4D97-AF65-F5344CB8AC3E}">
        <p14:creationId xmlns:p14="http://schemas.microsoft.com/office/powerpoint/2010/main" val="567849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3F678-92EE-9D1C-3EF9-FAFC1A40501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E79535D-6330-5677-3506-B26F303271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1720EA9-8FD4-5A4A-49A7-8BD78E8CDBD8}"/>
              </a:ext>
            </a:extLst>
          </p:cNvPr>
          <p:cNvSpPr>
            <a:spLocks noGrp="1"/>
          </p:cNvSpPr>
          <p:nvPr>
            <p:ph type="dt" sz="half" idx="10"/>
          </p:nvPr>
        </p:nvSpPr>
        <p:spPr/>
        <p:txBody>
          <a:bodyPr/>
          <a:lstStyle/>
          <a:p>
            <a:fld id="{68BD01A5-178E-42BA-8DE3-1E83FF417D73}" type="datetimeFigureOut">
              <a:rPr lang="en-GB" smtClean="0"/>
              <a:t>07/08/2025</a:t>
            </a:fld>
            <a:endParaRPr lang="en-GB"/>
          </a:p>
        </p:txBody>
      </p:sp>
      <p:sp>
        <p:nvSpPr>
          <p:cNvPr id="5" name="Footer Placeholder 4">
            <a:extLst>
              <a:ext uri="{FF2B5EF4-FFF2-40B4-BE49-F238E27FC236}">
                <a16:creationId xmlns:a16="http://schemas.microsoft.com/office/drawing/2014/main" id="{EDB72DEF-3DB8-565C-80B5-3E1C2F0238B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718BDE7-B269-5EBE-4C7A-F156E93E1011}"/>
              </a:ext>
            </a:extLst>
          </p:cNvPr>
          <p:cNvSpPr>
            <a:spLocks noGrp="1"/>
          </p:cNvSpPr>
          <p:nvPr>
            <p:ph type="sldNum" sz="quarter" idx="12"/>
          </p:nvPr>
        </p:nvSpPr>
        <p:spPr/>
        <p:txBody>
          <a:bodyPr/>
          <a:lstStyle/>
          <a:p>
            <a:fld id="{42D824DF-8EAF-4060-BCDA-F46ADA2FA54D}" type="slidenum">
              <a:rPr lang="en-GB" smtClean="0"/>
              <a:t>‹#›</a:t>
            </a:fld>
            <a:endParaRPr lang="en-GB"/>
          </a:p>
        </p:txBody>
      </p:sp>
    </p:spTree>
    <p:extLst>
      <p:ext uri="{BB962C8B-B14F-4D97-AF65-F5344CB8AC3E}">
        <p14:creationId xmlns:p14="http://schemas.microsoft.com/office/powerpoint/2010/main" val="3517590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A5696D-E720-0DA8-D11C-F50DA681C55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47A0CB2-BD14-A78C-93A2-B4A73036C42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38673AF-6B24-6098-E2C9-DAA2C9AC1425}"/>
              </a:ext>
            </a:extLst>
          </p:cNvPr>
          <p:cNvSpPr>
            <a:spLocks noGrp="1"/>
          </p:cNvSpPr>
          <p:nvPr>
            <p:ph type="dt" sz="half" idx="10"/>
          </p:nvPr>
        </p:nvSpPr>
        <p:spPr/>
        <p:txBody>
          <a:bodyPr/>
          <a:lstStyle/>
          <a:p>
            <a:fld id="{68BD01A5-178E-42BA-8DE3-1E83FF417D73}" type="datetimeFigureOut">
              <a:rPr lang="en-GB" smtClean="0"/>
              <a:t>07/08/2025</a:t>
            </a:fld>
            <a:endParaRPr lang="en-GB"/>
          </a:p>
        </p:txBody>
      </p:sp>
      <p:sp>
        <p:nvSpPr>
          <p:cNvPr id="5" name="Footer Placeholder 4">
            <a:extLst>
              <a:ext uri="{FF2B5EF4-FFF2-40B4-BE49-F238E27FC236}">
                <a16:creationId xmlns:a16="http://schemas.microsoft.com/office/drawing/2014/main" id="{EA4DF5D0-CF60-C01E-7DC5-65AD16F41EE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BA3C497-4963-7D51-941E-84A534089E92}"/>
              </a:ext>
            </a:extLst>
          </p:cNvPr>
          <p:cNvSpPr>
            <a:spLocks noGrp="1"/>
          </p:cNvSpPr>
          <p:nvPr>
            <p:ph type="sldNum" sz="quarter" idx="12"/>
          </p:nvPr>
        </p:nvSpPr>
        <p:spPr/>
        <p:txBody>
          <a:bodyPr/>
          <a:lstStyle/>
          <a:p>
            <a:fld id="{42D824DF-8EAF-4060-BCDA-F46ADA2FA54D}" type="slidenum">
              <a:rPr lang="en-GB" smtClean="0"/>
              <a:t>‹#›</a:t>
            </a:fld>
            <a:endParaRPr lang="en-GB"/>
          </a:p>
        </p:txBody>
      </p:sp>
    </p:spTree>
    <p:extLst>
      <p:ext uri="{BB962C8B-B14F-4D97-AF65-F5344CB8AC3E}">
        <p14:creationId xmlns:p14="http://schemas.microsoft.com/office/powerpoint/2010/main" val="7139301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79C6F-8844-CDB1-B341-9C95534F6D7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B3446DD-EC89-2697-7263-5958EC1CCD8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52627DB-0EC3-475E-DE9C-A2A4C53A7F9A}"/>
              </a:ext>
            </a:extLst>
          </p:cNvPr>
          <p:cNvSpPr>
            <a:spLocks noGrp="1"/>
          </p:cNvSpPr>
          <p:nvPr>
            <p:ph type="dt" sz="half" idx="10"/>
          </p:nvPr>
        </p:nvSpPr>
        <p:spPr/>
        <p:txBody>
          <a:bodyPr/>
          <a:lstStyle/>
          <a:p>
            <a:fld id="{68BD01A5-178E-42BA-8DE3-1E83FF417D73}" type="datetimeFigureOut">
              <a:rPr lang="en-GB" smtClean="0"/>
              <a:t>07/08/2025</a:t>
            </a:fld>
            <a:endParaRPr lang="en-GB"/>
          </a:p>
        </p:txBody>
      </p:sp>
      <p:sp>
        <p:nvSpPr>
          <p:cNvPr id="5" name="Footer Placeholder 4">
            <a:extLst>
              <a:ext uri="{FF2B5EF4-FFF2-40B4-BE49-F238E27FC236}">
                <a16:creationId xmlns:a16="http://schemas.microsoft.com/office/drawing/2014/main" id="{637D4578-FD6E-3D32-144C-23E60D4D88A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24844B6-DAB0-C41D-1899-720AACB4C2AB}"/>
              </a:ext>
            </a:extLst>
          </p:cNvPr>
          <p:cNvSpPr>
            <a:spLocks noGrp="1"/>
          </p:cNvSpPr>
          <p:nvPr>
            <p:ph type="sldNum" sz="quarter" idx="12"/>
          </p:nvPr>
        </p:nvSpPr>
        <p:spPr/>
        <p:txBody>
          <a:bodyPr/>
          <a:lstStyle/>
          <a:p>
            <a:fld id="{42D824DF-8EAF-4060-BCDA-F46ADA2FA54D}" type="slidenum">
              <a:rPr lang="en-GB" smtClean="0"/>
              <a:t>‹#›</a:t>
            </a:fld>
            <a:endParaRPr lang="en-GB"/>
          </a:p>
        </p:txBody>
      </p:sp>
    </p:spTree>
    <p:extLst>
      <p:ext uri="{BB962C8B-B14F-4D97-AF65-F5344CB8AC3E}">
        <p14:creationId xmlns:p14="http://schemas.microsoft.com/office/powerpoint/2010/main" val="265566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49379E-4C50-0E8D-5DCD-486FDADC428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2269881-F8F0-5323-1FF5-410C8265D4F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FAC3B5B-3F47-101F-91AB-FA793C1941A2}"/>
              </a:ext>
            </a:extLst>
          </p:cNvPr>
          <p:cNvSpPr>
            <a:spLocks noGrp="1"/>
          </p:cNvSpPr>
          <p:nvPr>
            <p:ph type="dt" sz="half" idx="10"/>
          </p:nvPr>
        </p:nvSpPr>
        <p:spPr/>
        <p:txBody>
          <a:bodyPr/>
          <a:lstStyle/>
          <a:p>
            <a:fld id="{68BD01A5-178E-42BA-8DE3-1E83FF417D73}" type="datetimeFigureOut">
              <a:rPr lang="en-GB" smtClean="0"/>
              <a:t>07/08/2025</a:t>
            </a:fld>
            <a:endParaRPr lang="en-GB"/>
          </a:p>
        </p:txBody>
      </p:sp>
      <p:sp>
        <p:nvSpPr>
          <p:cNvPr id="5" name="Footer Placeholder 4">
            <a:extLst>
              <a:ext uri="{FF2B5EF4-FFF2-40B4-BE49-F238E27FC236}">
                <a16:creationId xmlns:a16="http://schemas.microsoft.com/office/drawing/2014/main" id="{AF10789D-CCF5-86FB-8FB2-933E3A76AFF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954F7FE3-28D5-D815-F4AA-A9387C65B363}"/>
              </a:ext>
            </a:extLst>
          </p:cNvPr>
          <p:cNvSpPr>
            <a:spLocks noGrp="1"/>
          </p:cNvSpPr>
          <p:nvPr>
            <p:ph type="sldNum" sz="quarter" idx="12"/>
          </p:nvPr>
        </p:nvSpPr>
        <p:spPr/>
        <p:txBody>
          <a:bodyPr/>
          <a:lstStyle/>
          <a:p>
            <a:fld id="{42D824DF-8EAF-4060-BCDA-F46ADA2FA54D}" type="slidenum">
              <a:rPr lang="en-GB" smtClean="0"/>
              <a:t>‹#›</a:t>
            </a:fld>
            <a:endParaRPr lang="en-GB"/>
          </a:p>
        </p:txBody>
      </p:sp>
    </p:spTree>
    <p:extLst>
      <p:ext uri="{BB962C8B-B14F-4D97-AF65-F5344CB8AC3E}">
        <p14:creationId xmlns:p14="http://schemas.microsoft.com/office/powerpoint/2010/main" val="3544640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0D1E2-BE5E-288D-7352-0DD2CEB31C5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F60D6393-9A29-A23D-395D-0D3703BB491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FB0CC86-9CCD-BD03-5B51-2C3D8B31808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65ADA319-FC04-3CEF-B01F-4F5E97E08339}"/>
              </a:ext>
            </a:extLst>
          </p:cNvPr>
          <p:cNvSpPr>
            <a:spLocks noGrp="1"/>
          </p:cNvSpPr>
          <p:nvPr>
            <p:ph type="dt" sz="half" idx="10"/>
          </p:nvPr>
        </p:nvSpPr>
        <p:spPr/>
        <p:txBody>
          <a:bodyPr/>
          <a:lstStyle/>
          <a:p>
            <a:fld id="{68BD01A5-178E-42BA-8DE3-1E83FF417D73}" type="datetimeFigureOut">
              <a:rPr lang="en-GB" smtClean="0"/>
              <a:t>07/08/2025</a:t>
            </a:fld>
            <a:endParaRPr lang="en-GB"/>
          </a:p>
        </p:txBody>
      </p:sp>
      <p:sp>
        <p:nvSpPr>
          <p:cNvPr id="6" name="Footer Placeholder 5">
            <a:extLst>
              <a:ext uri="{FF2B5EF4-FFF2-40B4-BE49-F238E27FC236}">
                <a16:creationId xmlns:a16="http://schemas.microsoft.com/office/drawing/2014/main" id="{C03F86FF-2CA7-897B-F72E-811C8873930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0469106-2FE6-212B-E543-98A0DE364BAD}"/>
              </a:ext>
            </a:extLst>
          </p:cNvPr>
          <p:cNvSpPr>
            <a:spLocks noGrp="1"/>
          </p:cNvSpPr>
          <p:nvPr>
            <p:ph type="sldNum" sz="quarter" idx="12"/>
          </p:nvPr>
        </p:nvSpPr>
        <p:spPr/>
        <p:txBody>
          <a:bodyPr/>
          <a:lstStyle/>
          <a:p>
            <a:fld id="{42D824DF-8EAF-4060-BCDA-F46ADA2FA54D}" type="slidenum">
              <a:rPr lang="en-GB" smtClean="0"/>
              <a:t>‹#›</a:t>
            </a:fld>
            <a:endParaRPr lang="en-GB"/>
          </a:p>
        </p:txBody>
      </p:sp>
    </p:spTree>
    <p:extLst>
      <p:ext uri="{BB962C8B-B14F-4D97-AF65-F5344CB8AC3E}">
        <p14:creationId xmlns:p14="http://schemas.microsoft.com/office/powerpoint/2010/main" val="22367983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F65AC5-68A4-CD66-4DF0-F3CE427A4107}"/>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DFFA4B5-4CDF-CAF9-5ED4-C44A30DEAF5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11B1D7F-BC2A-91C4-588D-45A4C4A1114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8D71321B-4ED2-9B93-DCCE-7286133AF8B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357859C-C046-52DB-1846-2E35029A96A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9C85B1D5-038A-E47D-EF58-9A8F79853072}"/>
              </a:ext>
            </a:extLst>
          </p:cNvPr>
          <p:cNvSpPr>
            <a:spLocks noGrp="1"/>
          </p:cNvSpPr>
          <p:nvPr>
            <p:ph type="dt" sz="half" idx="10"/>
          </p:nvPr>
        </p:nvSpPr>
        <p:spPr/>
        <p:txBody>
          <a:bodyPr/>
          <a:lstStyle/>
          <a:p>
            <a:fld id="{68BD01A5-178E-42BA-8DE3-1E83FF417D73}" type="datetimeFigureOut">
              <a:rPr lang="en-GB" smtClean="0"/>
              <a:t>07/08/2025</a:t>
            </a:fld>
            <a:endParaRPr lang="en-GB"/>
          </a:p>
        </p:txBody>
      </p:sp>
      <p:sp>
        <p:nvSpPr>
          <p:cNvPr id="8" name="Footer Placeholder 7">
            <a:extLst>
              <a:ext uri="{FF2B5EF4-FFF2-40B4-BE49-F238E27FC236}">
                <a16:creationId xmlns:a16="http://schemas.microsoft.com/office/drawing/2014/main" id="{EC2E66AE-CE82-5864-8AE2-4E7EE43BD99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2554AE6F-3A3C-F23A-950E-69877569CB59}"/>
              </a:ext>
            </a:extLst>
          </p:cNvPr>
          <p:cNvSpPr>
            <a:spLocks noGrp="1"/>
          </p:cNvSpPr>
          <p:nvPr>
            <p:ph type="sldNum" sz="quarter" idx="12"/>
          </p:nvPr>
        </p:nvSpPr>
        <p:spPr/>
        <p:txBody>
          <a:bodyPr/>
          <a:lstStyle/>
          <a:p>
            <a:fld id="{42D824DF-8EAF-4060-BCDA-F46ADA2FA54D}" type="slidenum">
              <a:rPr lang="en-GB" smtClean="0"/>
              <a:t>‹#›</a:t>
            </a:fld>
            <a:endParaRPr lang="en-GB"/>
          </a:p>
        </p:txBody>
      </p:sp>
    </p:spTree>
    <p:extLst>
      <p:ext uri="{BB962C8B-B14F-4D97-AF65-F5344CB8AC3E}">
        <p14:creationId xmlns:p14="http://schemas.microsoft.com/office/powerpoint/2010/main" val="3243599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46DFA-4616-E9EE-40D9-062AA7B8B0DA}"/>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4D120837-5CDD-D457-7B27-73E26D433CA4}"/>
              </a:ext>
            </a:extLst>
          </p:cNvPr>
          <p:cNvSpPr>
            <a:spLocks noGrp="1"/>
          </p:cNvSpPr>
          <p:nvPr>
            <p:ph type="dt" sz="half" idx="10"/>
          </p:nvPr>
        </p:nvSpPr>
        <p:spPr/>
        <p:txBody>
          <a:bodyPr/>
          <a:lstStyle/>
          <a:p>
            <a:fld id="{68BD01A5-178E-42BA-8DE3-1E83FF417D73}" type="datetimeFigureOut">
              <a:rPr lang="en-GB" smtClean="0"/>
              <a:t>07/08/2025</a:t>
            </a:fld>
            <a:endParaRPr lang="en-GB"/>
          </a:p>
        </p:txBody>
      </p:sp>
      <p:sp>
        <p:nvSpPr>
          <p:cNvPr id="4" name="Footer Placeholder 3">
            <a:extLst>
              <a:ext uri="{FF2B5EF4-FFF2-40B4-BE49-F238E27FC236}">
                <a16:creationId xmlns:a16="http://schemas.microsoft.com/office/drawing/2014/main" id="{6763C01A-0251-1D33-A0E9-52FAC16E9788}"/>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75D6950B-D822-E531-C048-84E5D7B39CB4}"/>
              </a:ext>
            </a:extLst>
          </p:cNvPr>
          <p:cNvSpPr>
            <a:spLocks noGrp="1"/>
          </p:cNvSpPr>
          <p:nvPr>
            <p:ph type="sldNum" sz="quarter" idx="12"/>
          </p:nvPr>
        </p:nvSpPr>
        <p:spPr/>
        <p:txBody>
          <a:bodyPr/>
          <a:lstStyle/>
          <a:p>
            <a:fld id="{42D824DF-8EAF-4060-BCDA-F46ADA2FA54D}" type="slidenum">
              <a:rPr lang="en-GB" smtClean="0"/>
              <a:t>‹#›</a:t>
            </a:fld>
            <a:endParaRPr lang="en-GB"/>
          </a:p>
        </p:txBody>
      </p:sp>
    </p:spTree>
    <p:extLst>
      <p:ext uri="{BB962C8B-B14F-4D97-AF65-F5344CB8AC3E}">
        <p14:creationId xmlns:p14="http://schemas.microsoft.com/office/powerpoint/2010/main" val="7349529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BABA6B9-2ED0-A026-D682-7C2BB4E52D76}"/>
              </a:ext>
            </a:extLst>
          </p:cNvPr>
          <p:cNvSpPr>
            <a:spLocks noGrp="1"/>
          </p:cNvSpPr>
          <p:nvPr>
            <p:ph type="dt" sz="half" idx="10"/>
          </p:nvPr>
        </p:nvSpPr>
        <p:spPr/>
        <p:txBody>
          <a:bodyPr/>
          <a:lstStyle/>
          <a:p>
            <a:fld id="{68BD01A5-178E-42BA-8DE3-1E83FF417D73}" type="datetimeFigureOut">
              <a:rPr lang="en-GB" smtClean="0"/>
              <a:t>07/08/2025</a:t>
            </a:fld>
            <a:endParaRPr lang="en-GB"/>
          </a:p>
        </p:txBody>
      </p:sp>
      <p:sp>
        <p:nvSpPr>
          <p:cNvPr id="3" name="Footer Placeholder 2">
            <a:extLst>
              <a:ext uri="{FF2B5EF4-FFF2-40B4-BE49-F238E27FC236}">
                <a16:creationId xmlns:a16="http://schemas.microsoft.com/office/drawing/2014/main" id="{FDA2897E-DC96-9E7D-2885-67526B410ECA}"/>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2F2670D-707F-7C40-ACCD-27D7FE8C2168}"/>
              </a:ext>
            </a:extLst>
          </p:cNvPr>
          <p:cNvSpPr>
            <a:spLocks noGrp="1"/>
          </p:cNvSpPr>
          <p:nvPr>
            <p:ph type="sldNum" sz="quarter" idx="12"/>
          </p:nvPr>
        </p:nvSpPr>
        <p:spPr/>
        <p:txBody>
          <a:bodyPr/>
          <a:lstStyle/>
          <a:p>
            <a:fld id="{42D824DF-8EAF-4060-BCDA-F46ADA2FA54D}" type="slidenum">
              <a:rPr lang="en-GB" smtClean="0"/>
              <a:t>‹#›</a:t>
            </a:fld>
            <a:endParaRPr lang="en-GB"/>
          </a:p>
        </p:txBody>
      </p:sp>
    </p:spTree>
    <p:extLst>
      <p:ext uri="{BB962C8B-B14F-4D97-AF65-F5344CB8AC3E}">
        <p14:creationId xmlns:p14="http://schemas.microsoft.com/office/powerpoint/2010/main" val="42198223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C4D70-D1D7-79F7-1CD2-9C8FDFAFB6F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2BBA051-B966-5FC4-8A8E-EAE9F8D60EA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13B77F88-924F-FC10-D9F2-DEDAFDA9E7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C8FFDC5-7215-0BB3-D2F7-F5B946129CB3}"/>
              </a:ext>
            </a:extLst>
          </p:cNvPr>
          <p:cNvSpPr>
            <a:spLocks noGrp="1"/>
          </p:cNvSpPr>
          <p:nvPr>
            <p:ph type="dt" sz="half" idx="10"/>
          </p:nvPr>
        </p:nvSpPr>
        <p:spPr/>
        <p:txBody>
          <a:bodyPr/>
          <a:lstStyle/>
          <a:p>
            <a:fld id="{68BD01A5-178E-42BA-8DE3-1E83FF417D73}" type="datetimeFigureOut">
              <a:rPr lang="en-GB" smtClean="0"/>
              <a:t>07/08/2025</a:t>
            </a:fld>
            <a:endParaRPr lang="en-GB"/>
          </a:p>
        </p:txBody>
      </p:sp>
      <p:sp>
        <p:nvSpPr>
          <p:cNvPr id="6" name="Footer Placeholder 5">
            <a:extLst>
              <a:ext uri="{FF2B5EF4-FFF2-40B4-BE49-F238E27FC236}">
                <a16:creationId xmlns:a16="http://schemas.microsoft.com/office/drawing/2014/main" id="{1CF7D4FF-7B86-3AC3-3FCE-353DAA90ECF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C022565-43EB-8DD5-560E-ABC92318C14A}"/>
              </a:ext>
            </a:extLst>
          </p:cNvPr>
          <p:cNvSpPr>
            <a:spLocks noGrp="1"/>
          </p:cNvSpPr>
          <p:nvPr>
            <p:ph type="sldNum" sz="quarter" idx="12"/>
          </p:nvPr>
        </p:nvSpPr>
        <p:spPr/>
        <p:txBody>
          <a:bodyPr/>
          <a:lstStyle/>
          <a:p>
            <a:fld id="{42D824DF-8EAF-4060-BCDA-F46ADA2FA54D}" type="slidenum">
              <a:rPr lang="en-GB" smtClean="0"/>
              <a:t>‹#›</a:t>
            </a:fld>
            <a:endParaRPr lang="en-GB"/>
          </a:p>
        </p:txBody>
      </p:sp>
    </p:spTree>
    <p:extLst>
      <p:ext uri="{BB962C8B-B14F-4D97-AF65-F5344CB8AC3E}">
        <p14:creationId xmlns:p14="http://schemas.microsoft.com/office/powerpoint/2010/main" val="2552877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5EB68C-C59B-3764-C86E-C9B7CDC968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E63823A-A1F6-2BB0-4315-BC632D15A27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2C1500E-9A0D-BCC3-0E5A-3E548B8A19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DBB43CF-96F2-224C-5C91-F6246BF0E521}"/>
              </a:ext>
            </a:extLst>
          </p:cNvPr>
          <p:cNvSpPr>
            <a:spLocks noGrp="1"/>
          </p:cNvSpPr>
          <p:nvPr>
            <p:ph type="dt" sz="half" idx="10"/>
          </p:nvPr>
        </p:nvSpPr>
        <p:spPr/>
        <p:txBody>
          <a:bodyPr/>
          <a:lstStyle/>
          <a:p>
            <a:fld id="{68BD01A5-178E-42BA-8DE3-1E83FF417D73}" type="datetimeFigureOut">
              <a:rPr lang="en-GB" smtClean="0"/>
              <a:t>07/08/2025</a:t>
            </a:fld>
            <a:endParaRPr lang="en-GB"/>
          </a:p>
        </p:txBody>
      </p:sp>
      <p:sp>
        <p:nvSpPr>
          <p:cNvPr id="6" name="Footer Placeholder 5">
            <a:extLst>
              <a:ext uri="{FF2B5EF4-FFF2-40B4-BE49-F238E27FC236}">
                <a16:creationId xmlns:a16="http://schemas.microsoft.com/office/drawing/2014/main" id="{6F3CB431-67FB-48C6-3C7F-18689D4E7AF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95DE67B-F94B-916F-29E5-057DF68E5EA9}"/>
              </a:ext>
            </a:extLst>
          </p:cNvPr>
          <p:cNvSpPr>
            <a:spLocks noGrp="1"/>
          </p:cNvSpPr>
          <p:nvPr>
            <p:ph type="sldNum" sz="quarter" idx="12"/>
          </p:nvPr>
        </p:nvSpPr>
        <p:spPr/>
        <p:txBody>
          <a:bodyPr/>
          <a:lstStyle/>
          <a:p>
            <a:fld id="{42D824DF-8EAF-4060-BCDA-F46ADA2FA54D}" type="slidenum">
              <a:rPr lang="en-GB" smtClean="0"/>
              <a:t>‹#›</a:t>
            </a:fld>
            <a:endParaRPr lang="en-GB"/>
          </a:p>
        </p:txBody>
      </p:sp>
    </p:spTree>
    <p:extLst>
      <p:ext uri="{BB962C8B-B14F-4D97-AF65-F5344CB8AC3E}">
        <p14:creationId xmlns:p14="http://schemas.microsoft.com/office/powerpoint/2010/main" val="40047675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601832C-6BDB-3E57-3D48-CE442DD626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C1C4E80-52B8-E46D-C627-E1C7C749234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F19642C-6141-7687-F023-1FFE8E334A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8BD01A5-178E-42BA-8DE3-1E83FF417D73}" type="datetimeFigureOut">
              <a:rPr lang="en-GB" smtClean="0"/>
              <a:t>07/08/2025</a:t>
            </a:fld>
            <a:endParaRPr lang="en-GB"/>
          </a:p>
        </p:txBody>
      </p:sp>
      <p:sp>
        <p:nvSpPr>
          <p:cNvPr id="5" name="Footer Placeholder 4">
            <a:extLst>
              <a:ext uri="{FF2B5EF4-FFF2-40B4-BE49-F238E27FC236}">
                <a16:creationId xmlns:a16="http://schemas.microsoft.com/office/drawing/2014/main" id="{8C09639E-0C32-C118-C287-0EFB4F924C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A041011-E3BB-160D-49EC-8FDE5233D34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2D824DF-8EAF-4060-BCDA-F46ADA2FA54D}" type="slidenum">
              <a:rPr lang="en-GB" smtClean="0"/>
              <a:t>‹#›</a:t>
            </a:fld>
            <a:endParaRPr lang="en-GB"/>
          </a:p>
        </p:txBody>
      </p:sp>
    </p:spTree>
    <p:extLst>
      <p:ext uri="{BB962C8B-B14F-4D97-AF65-F5344CB8AC3E}">
        <p14:creationId xmlns:p14="http://schemas.microsoft.com/office/powerpoint/2010/main" val="13143310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508FD-A1D6-975C-DD16-75049564218E}"/>
              </a:ext>
            </a:extLst>
          </p:cNvPr>
          <p:cNvSpPr>
            <a:spLocks noGrp="1"/>
          </p:cNvSpPr>
          <p:nvPr>
            <p:ph type="ctrTitle"/>
          </p:nvPr>
        </p:nvSpPr>
        <p:spPr>
          <a:xfrm>
            <a:off x="1524000" y="1625284"/>
            <a:ext cx="9144000" cy="1525880"/>
          </a:xfrm>
        </p:spPr>
        <p:txBody>
          <a:bodyPr>
            <a:normAutofit/>
          </a:bodyPr>
          <a:lstStyle/>
          <a:p>
            <a:r>
              <a:rPr lang="en-GB" sz="4800" b="1" dirty="0"/>
              <a:t>A/B Testing Analysis Using Frequentist and Bayesian Inference</a:t>
            </a:r>
          </a:p>
        </p:txBody>
      </p:sp>
      <p:sp>
        <p:nvSpPr>
          <p:cNvPr id="3" name="Subtitle 2">
            <a:extLst>
              <a:ext uri="{FF2B5EF4-FFF2-40B4-BE49-F238E27FC236}">
                <a16:creationId xmlns:a16="http://schemas.microsoft.com/office/drawing/2014/main" id="{104D5BAB-A3E2-D664-7DCF-3CF7E42997A1}"/>
              </a:ext>
            </a:extLst>
          </p:cNvPr>
          <p:cNvSpPr>
            <a:spLocks noGrp="1"/>
          </p:cNvSpPr>
          <p:nvPr>
            <p:ph type="subTitle" idx="1"/>
          </p:nvPr>
        </p:nvSpPr>
        <p:spPr>
          <a:xfrm>
            <a:off x="1524000" y="6209071"/>
            <a:ext cx="9144000" cy="648929"/>
          </a:xfrm>
        </p:spPr>
        <p:txBody>
          <a:bodyPr>
            <a:noAutofit/>
          </a:bodyPr>
          <a:lstStyle/>
          <a:p>
            <a:r>
              <a:rPr lang="en-GB" sz="2000" b="1" dirty="0">
                <a:cs typeface="Arial" panose="020B0604020202020204" pitchFamily="34" charset="0"/>
              </a:rPr>
              <a:t>Vasilis Gerontatis, BSc (Physics)</a:t>
            </a:r>
            <a:br>
              <a:rPr lang="en-GB" sz="2000" dirty="0">
                <a:cs typeface="Arial" panose="020B0604020202020204" pitchFamily="34" charset="0"/>
              </a:rPr>
            </a:br>
            <a:r>
              <a:rPr lang="en-GB" sz="2000" dirty="0">
                <a:cs typeface="Arial" panose="020B0604020202020204" pitchFamily="34" charset="0"/>
              </a:rPr>
              <a:t>MSc Student in Data Science and Machine Learning</a:t>
            </a:r>
          </a:p>
        </p:txBody>
      </p:sp>
    </p:spTree>
    <p:extLst>
      <p:ext uri="{BB962C8B-B14F-4D97-AF65-F5344CB8AC3E}">
        <p14:creationId xmlns:p14="http://schemas.microsoft.com/office/powerpoint/2010/main" val="18565628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DBE1D57F-93CC-8613-771F-ADFACE8B320E}"/>
              </a:ext>
            </a:extLst>
          </p:cNvPr>
          <p:cNvSpPr>
            <a:spLocks noGrp="1"/>
          </p:cNvSpPr>
          <p:nvPr>
            <p:ph type="title"/>
          </p:nvPr>
        </p:nvSpPr>
        <p:spPr>
          <a:xfrm>
            <a:off x="838200" y="0"/>
            <a:ext cx="10515600" cy="714910"/>
          </a:xfrm>
        </p:spPr>
        <p:txBody>
          <a:bodyPr>
            <a:normAutofit/>
          </a:bodyPr>
          <a:lstStyle/>
          <a:p>
            <a:pPr marL="571500" indent="-571500">
              <a:buFont typeface="Arial" panose="020B0604020202020204" pitchFamily="34" charset="0"/>
              <a:buChar char="•"/>
            </a:pPr>
            <a:r>
              <a:rPr lang="en-GB" sz="2800" b="1" u="sng" dirty="0"/>
              <a:t>Conclusion and Recommendations</a:t>
            </a:r>
            <a:endParaRPr lang="en-GB" sz="2800" u="sng" dirty="0"/>
          </a:p>
        </p:txBody>
      </p:sp>
      <p:sp>
        <p:nvSpPr>
          <p:cNvPr id="11" name="TextBox 10">
            <a:extLst>
              <a:ext uri="{FF2B5EF4-FFF2-40B4-BE49-F238E27FC236}">
                <a16:creationId xmlns:a16="http://schemas.microsoft.com/office/drawing/2014/main" id="{9953B2B2-D456-6601-4ADD-E705A4C956A3}"/>
              </a:ext>
            </a:extLst>
          </p:cNvPr>
          <p:cNvSpPr txBox="1"/>
          <p:nvPr/>
        </p:nvSpPr>
        <p:spPr>
          <a:xfrm>
            <a:off x="838200" y="714910"/>
            <a:ext cx="10515600" cy="6004272"/>
          </a:xfrm>
          <a:prstGeom prst="rect">
            <a:avLst/>
          </a:prstGeom>
          <a:noFill/>
        </p:spPr>
        <p:txBody>
          <a:bodyPr wrap="square">
            <a:spAutoFit/>
          </a:bodyPr>
          <a:lstStyle/>
          <a:p>
            <a:pPr marL="457200" lvl="0" indent="-457200">
              <a:buFont typeface="+mj-lt"/>
              <a:buAutoNum type="arabicPeriod"/>
            </a:pPr>
            <a:r>
              <a:rPr lang="en-GB" b="1" dirty="0">
                <a:latin typeface="+mj-lt"/>
              </a:rPr>
              <a:t>Decision</a:t>
            </a:r>
            <a:r>
              <a:rPr lang="en-GB" dirty="0">
                <a:latin typeface="+mj-lt"/>
              </a:rPr>
              <a:t>:  </a:t>
            </a:r>
            <a:r>
              <a:rPr lang="en-GB" b="1" dirty="0"/>
              <a:t>Do not deploy</a:t>
            </a:r>
            <a:r>
              <a:rPr lang="en-GB" dirty="0"/>
              <a:t> the new landing page at this time.</a:t>
            </a:r>
            <a:br>
              <a:rPr lang="en-GB" dirty="0"/>
            </a:br>
            <a:endParaRPr lang="en-GB" dirty="0"/>
          </a:p>
          <a:p>
            <a:pPr marL="457200" lvl="0" indent="-457200">
              <a:buFont typeface="+mj-lt"/>
              <a:buAutoNum type="arabicPeriod"/>
            </a:pPr>
            <a:r>
              <a:rPr lang="en-GB" b="1" dirty="0">
                <a:latin typeface="+mj-lt"/>
              </a:rPr>
              <a:t>Reasoning</a:t>
            </a:r>
            <a:r>
              <a:rPr lang="en-GB" dirty="0">
                <a:latin typeface="+mj-lt"/>
              </a:rPr>
              <a:t>:</a:t>
            </a:r>
          </a:p>
          <a:p>
            <a:pPr marL="457200" lvl="0" indent="-457200">
              <a:buFont typeface="+mj-lt"/>
              <a:buAutoNum type="arabicPeriod"/>
            </a:pPr>
            <a:endParaRPr lang="en-GB" dirty="0"/>
          </a:p>
          <a:p>
            <a:pPr marL="742950" lvl="1" indent="-285750">
              <a:lnSpc>
                <a:spcPct val="107000"/>
              </a:lnSpc>
              <a:spcAft>
                <a:spcPts val="800"/>
              </a:spcAft>
              <a:buSzPts val="1000"/>
              <a:buFont typeface="Courier New" panose="02070309020205020404" pitchFamily="49" charset="0"/>
              <a:buChar char="o"/>
              <a:tabLst>
                <a:tab pos="914400" algn="l"/>
              </a:tabLst>
            </a:pPr>
            <a:r>
              <a:rPr lang="en-GB" dirty="0"/>
              <a:t>Both </a:t>
            </a:r>
            <a:r>
              <a:rPr lang="en-GB" b="1" dirty="0"/>
              <a:t>Frequentist</a:t>
            </a:r>
            <a:r>
              <a:rPr lang="en-GB" dirty="0"/>
              <a:t> (p-value = 0.190, CI includes 0) and </a:t>
            </a:r>
            <a:r>
              <a:rPr lang="en-GB" b="1" dirty="0"/>
              <a:t>Bayesian</a:t>
            </a:r>
            <a:r>
              <a:rPr lang="en-GB" dirty="0"/>
              <a:t> (</a:t>
            </a:r>
            <a:r>
              <a:rPr lang="en-GB" dirty="0" err="1"/>
              <a:t>Pr</a:t>
            </a:r>
            <a:r>
              <a:rPr lang="en-GB" dirty="0"/>
              <a:t>(</a:t>
            </a:r>
            <a:r>
              <a:rPr lang="en-GB" dirty="0" err="1"/>
              <a:t>pB</a:t>
            </a:r>
            <a:r>
              <a:rPr lang="en-GB" dirty="0"/>
              <a:t> &gt; </a:t>
            </a:r>
            <a:r>
              <a:rPr lang="en-GB" dirty="0" err="1"/>
              <a:t>pA</a:t>
            </a:r>
            <a:r>
              <a:rPr lang="en-GB" dirty="0"/>
              <a:t>) ≈ 9.5%) results suggest that the new page </a:t>
            </a:r>
            <a:r>
              <a:rPr lang="en-GB" b="1" dirty="0"/>
              <a:t>does not improve conversion</a:t>
            </a:r>
            <a:r>
              <a:rPr lang="en-GB" dirty="0"/>
              <a:t> — and may even underperform​.</a:t>
            </a:r>
          </a:p>
          <a:p>
            <a:pPr marL="742950" lvl="1" indent="-285750">
              <a:lnSpc>
                <a:spcPct val="107000"/>
              </a:lnSpc>
              <a:spcAft>
                <a:spcPts val="800"/>
              </a:spcAft>
              <a:buSzPts val="1000"/>
              <a:buFont typeface="Courier New" panose="02070309020205020404" pitchFamily="49" charset="0"/>
              <a:buChar char="o"/>
              <a:tabLst>
                <a:tab pos="914400" algn="l"/>
              </a:tabLst>
            </a:pPr>
            <a:r>
              <a:rPr lang="en-GB" dirty="0"/>
              <a:t>The data indicates that the new page showed the most promising results in the </a:t>
            </a:r>
            <a:r>
              <a:rPr lang="en-GB" b="1" dirty="0"/>
              <a:t>UK</a:t>
            </a:r>
            <a:r>
              <a:rPr lang="en-GB" dirty="0"/>
              <a:t>, where there is a </a:t>
            </a:r>
            <a:r>
              <a:rPr lang="en-GB" b="1" dirty="0"/>
              <a:t>68.3% probability</a:t>
            </a:r>
            <a:r>
              <a:rPr lang="en-GB" dirty="0"/>
              <a:t> that its conversion rate is higher than the control. However, given the high ROPE coverage, this difference may not be practically meaningful</a:t>
            </a:r>
            <a:br>
              <a:rPr lang="en-GB" dirty="0"/>
            </a:br>
            <a:endParaRPr lang="en-GB" dirty="0"/>
          </a:p>
          <a:p>
            <a:pPr marL="457200" indent="-457200">
              <a:buFont typeface="+mj-lt"/>
              <a:buAutoNum type="arabicPeriod"/>
            </a:pPr>
            <a:r>
              <a:rPr lang="en-GB" b="1" dirty="0">
                <a:latin typeface="+mj-lt"/>
              </a:rPr>
              <a:t>Next Steps:</a:t>
            </a:r>
          </a:p>
          <a:p>
            <a:endParaRPr lang="en-GB" b="1" dirty="0">
              <a:latin typeface="+mj-lt"/>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GB" b="1" dirty="0"/>
              <a:t>Redesign and retest</a:t>
            </a:r>
            <a:r>
              <a:rPr lang="en-GB" dirty="0"/>
              <a:t>: Consider changes to layout, content, or CTA strategy, and run a new A/B test if the new design justifies it.</a:t>
            </a:r>
          </a:p>
          <a:p>
            <a:pPr marL="742950" lvl="1" indent="-285750">
              <a:lnSpc>
                <a:spcPct val="107000"/>
              </a:lnSpc>
              <a:spcAft>
                <a:spcPts val="800"/>
              </a:spcAft>
              <a:buSzPts val="1000"/>
              <a:buFont typeface="Courier New" panose="02070309020205020404" pitchFamily="49" charset="0"/>
              <a:buChar char="o"/>
              <a:tabLst>
                <a:tab pos="914400" algn="l"/>
              </a:tabLst>
            </a:pPr>
            <a:r>
              <a:rPr lang="en-GB" b="1" dirty="0"/>
              <a:t>Cost-benefit assessment</a:t>
            </a:r>
            <a:r>
              <a:rPr lang="en-GB" dirty="0"/>
              <a:t>: Evaluate whether pursuing further design iterations is worth the </a:t>
            </a:r>
            <a:r>
              <a:rPr lang="en-GB" b="1" dirty="0"/>
              <a:t>engineering cost, opportunity cost, and potential lift.</a:t>
            </a:r>
          </a:p>
          <a:p>
            <a:pPr marL="742950" lvl="1" indent="-285750">
              <a:lnSpc>
                <a:spcPct val="107000"/>
              </a:lnSpc>
              <a:spcAft>
                <a:spcPts val="800"/>
              </a:spcAft>
              <a:buSzPts val="1000"/>
              <a:buFont typeface="Courier New" panose="02070309020205020404" pitchFamily="49" charset="0"/>
              <a:buChar char="o"/>
              <a:tabLst>
                <a:tab pos="914400" algn="l"/>
              </a:tabLst>
            </a:pPr>
            <a:r>
              <a:rPr lang="en-GB" dirty="0"/>
              <a:t>A </a:t>
            </a:r>
            <a:r>
              <a:rPr lang="en-GB" b="1" dirty="0"/>
              <a:t>targeted follow-up test</a:t>
            </a:r>
            <a:r>
              <a:rPr lang="en-GB" dirty="0"/>
              <a:t> in the UK market is recommended with a larger sample size to more confidently measure the potential uplift. For the US and Canada, it is recommended to keep the original landing page and explore alternative designs to better address regional user preferences.</a:t>
            </a:r>
          </a:p>
        </p:txBody>
      </p:sp>
    </p:spTree>
    <p:extLst>
      <p:ext uri="{BB962C8B-B14F-4D97-AF65-F5344CB8AC3E}">
        <p14:creationId xmlns:p14="http://schemas.microsoft.com/office/powerpoint/2010/main" val="3750906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7E65B-D21C-CA2B-1A4F-121983598832}"/>
              </a:ext>
            </a:extLst>
          </p:cNvPr>
          <p:cNvSpPr>
            <a:spLocks noGrp="1"/>
          </p:cNvSpPr>
          <p:nvPr>
            <p:ph type="title"/>
          </p:nvPr>
        </p:nvSpPr>
        <p:spPr>
          <a:xfrm>
            <a:off x="838200" y="114402"/>
            <a:ext cx="10515600" cy="816561"/>
          </a:xfrm>
        </p:spPr>
        <p:txBody>
          <a:bodyPr>
            <a:normAutofit/>
          </a:bodyPr>
          <a:lstStyle/>
          <a:p>
            <a:pPr marL="285750" indent="-285750">
              <a:buFont typeface="Arial" panose="020B0604020202020204" pitchFamily="34" charset="0"/>
              <a:buChar char="•"/>
            </a:pPr>
            <a:r>
              <a:rPr lang="en-GB" sz="2800" b="1" u="sng" dirty="0">
                <a:effectLst/>
                <a:ea typeface="Times New Roman" panose="02020603050405020304" pitchFamily="18" charset="0"/>
              </a:rPr>
              <a:t>Problem Statement</a:t>
            </a:r>
            <a:endParaRPr lang="en-GB" sz="2800" b="1" u="sng" dirty="0"/>
          </a:p>
        </p:txBody>
      </p:sp>
      <p:sp>
        <p:nvSpPr>
          <p:cNvPr id="3" name="Content Placeholder 2">
            <a:extLst>
              <a:ext uri="{FF2B5EF4-FFF2-40B4-BE49-F238E27FC236}">
                <a16:creationId xmlns:a16="http://schemas.microsoft.com/office/drawing/2014/main" id="{A696BD20-8A09-E260-5083-BA80A26A391F}"/>
              </a:ext>
            </a:extLst>
          </p:cNvPr>
          <p:cNvSpPr>
            <a:spLocks noGrp="1"/>
          </p:cNvSpPr>
          <p:nvPr>
            <p:ph idx="1"/>
          </p:nvPr>
        </p:nvSpPr>
        <p:spPr>
          <a:xfrm>
            <a:off x="838200" y="930963"/>
            <a:ext cx="10515600" cy="4599682"/>
          </a:xfrm>
        </p:spPr>
        <p:txBody>
          <a:bodyPr>
            <a:normAutofit/>
          </a:bodyPr>
          <a:lstStyle/>
          <a:p>
            <a:pPr marL="514350" indent="-514350">
              <a:buFont typeface="+mj-lt"/>
              <a:buAutoNum type="arabicPeriod"/>
            </a:pPr>
            <a:r>
              <a:rPr lang="en-GB" sz="2000" dirty="0"/>
              <a:t>This project evaluates whether a newly designed landing page improves user conversion rates relative to the existing version. A randomized controlled A/B test was simulated, involving approximately 294,000 users evenly split between treatment (new page) and control (old page) groups over a 23-day period.</a:t>
            </a:r>
          </a:p>
          <a:p>
            <a:pPr marL="514350" indent="-514350">
              <a:buFont typeface="+mj-lt"/>
              <a:buAutoNum type="arabicPeriod"/>
            </a:pPr>
            <a:endParaRPr lang="en-GB" sz="2400" dirty="0"/>
          </a:p>
          <a:p>
            <a:pPr marL="514350" indent="-514350">
              <a:buFont typeface="+mj-lt"/>
              <a:buAutoNum type="arabicPeriod"/>
            </a:pPr>
            <a:r>
              <a:rPr lang="en-GB" sz="2000" dirty="0"/>
              <a:t>The </a:t>
            </a:r>
            <a:r>
              <a:rPr lang="en-GB" sz="2000" b="1" dirty="0"/>
              <a:t>primary metric</a:t>
            </a:r>
            <a:r>
              <a:rPr lang="en-GB" sz="2000" dirty="0"/>
              <a:t> is the user conversion rate, defined as the proportion of visitors completing a predefined action (e.g., account sign-up). The experiment is designed with a </a:t>
            </a:r>
            <a:r>
              <a:rPr lang="en-GB" sz="2000" b="1" dirty="0"/>
              <a:t>5% significance level</a:t>
            </a:r>
            <a:r>
              <a:rPr lang="en-GB" sz="2000" dirty="0"/>
              <a:t> and </a:t>
            </a:r>
            <a:r>
              <a:rPr lang="en-GB" sz="2000" b="1" dirty="0"/>
              <a:t>80% statistical power</a:t>
            </a:r>
            <a:r>
              <a:rPr lang="en-GB" sz="2000" dirty="0"/>
              <a:t> to detect a </a:t>
            </a:r>
            <a:r>
              <a:rPr lang="en-GB" sz="2000" b="1" dirty="0"/>
              <a:t>minimum detectable effect (MDE)</a:t>
            </a:r>
            <a:r>
              <a:rPr lang="en-GB" sz="2000" dirty="0"/>
              <a:t> of </a:t>
            </a:r>
            <a:r>
              <a:rPr lang="en-GB" sz="2000" b="1" dirty="0"/>
              <a:t>0.75 percentage points</a:t>
            </a:r>
            <a:r>
              <a:rPr lang="en-GB" sz="2000" dirty="0"/>
              <a:t>.</a:t>
            </a:r>
          </a:p>
          <a:p>
            <a:pPr marL="514350" indent="-514350">
              <a:buFont typeface="+mj-lt"/>
              <a:buAutoNum type="arabicPeriod"/>
            </a:pPr>
            <a:endParaRPr lang="en-GB" sz="2400" dirty="0"/>
          </a:p>
          <a:p>
            <a:pPr marL="514350" indent="-514350">
              <a:buFont typeface="+mj-lt"/>
              <a:buAutoNum type="arabicPeriod"/>
            </a:pPr>
            <a:r>
              <a:rPr lang="en-GB" sz="2000" dirty="0"/>
              <a:t>This report applies both </a:t>
            </a:r>
            <a:r>
              <a:rPr lang="en-GB" sz="2000" b="1" dirty="0"/>
              <a:t>Frequentist</a:t>
            </a:r>
            <a:r>
              <a:rPr lang="en-GB" sz="2000" dirty="0"/>
              <a:t> and </a:t>
            </a:r>
            <a:r>
              <a:rPr lang="en-GB" sz="2000" b="1" dirty="0"/>
              <a:t>Bayesian</a:t>
            </a:r>
            <a:r>
              <a:rPr lang="en-GB" sz="2000" dirty="0"/>
              <a:t> inferential frameworks. The Frequentist approach relies on classical hypothesis testing using proportions, confidence intervals, and p-values. The Bayesian approach models uncertainty through posterior distributions and evaluates the probability that the treatment outperforms the control under the observed data.</a:t>
            </a:r>
          </a:p>
          <a:p>
            <a:pPr marL="0" indent="0">
              <a:buNone/>
            </a:pPr>
            <a:endParaRPr lang="en-GB" dirty="0"/>
          </a:p>
          <a:p>
            <a:pPr marL="0" indent="0">
              <a:buNone/>
            </a:pPr>
            <a:endParaRPr lang="en-GB" dirty="0"/>
          </a:p>
        </p:txBody>
      </p:sp>
    </p:spTree>
    <p:extLst>
      <p:ext uri="{BB962C8B-B14F-4D97-AF65-F5344CB8AC3E}">
        <p14:creationId xmlns:p14="http://schemas.microsoft.com/office/powerpoint/2010/main" val="5698106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F8E3C-1850-0E81-49BC-AE2B556D2981}"/>
              </a:ext>
            </a:extLst>
          </p:cNvPr>
          <p:cNvSpPr>
            <a:spLocks noGrp="1"/>
          </p:cNvSpPr>
          <p:nvPr>
            <p:ph type="title"/>
          </p:nvPr>
        </p:nvSpPr>
        <p:spPr>
          <a:xfrm>
            <a:off x="838200" y="0"/>
            <a:ext cx="10515600" cy="759156"/>
          </a:xfrm>
        </p:spPr>
        <p:txBody>
          <a:bodyPr>
            <a:normAutofit/>
          </a:bodyPr>
          <a:lstStyle/>
          <a:p>
            <a:pPr marL="571500" indent="-571500">
              <a:buFont typeface="Arial" panose="020B0604020202020204" pitchFamily="34" charset="0"/>
              <a:buChar char="•"/>
            </a:pPr>
            <a:r>
              <a:rPr lang="en-GB" sz="2800" b="1" u="sng" dirty="0"/>
              <a:t>Simulated Experiment Reconstruction</a:t>
            </a:r>
            <a:endParaRPr lang="en-GB" sz="2800" u="sng" dirty="0"/>
          </a:p>
        </p:txBody>
      </p:sp>
      <p:sp>
        <p:nvSpPr>
          <p:cNvPr id="3" name="Content Placeholder 2">
            <a:extLst>
              <a:ext uri="{FF2B5EF4-FFF2-40B4-BE49-F238E27FC236}">
                <a16:creationId xmlns:a16="http://schemas.microsoft.com/office/drawing/2014/main" id="{7E40C703-EB0D-4DEC-1D6A-D4B3D1AFFFF2}"/>
              </a:ext>
            </a:extLst>
          </p:cNvPr>
          <p:cNvSpPr>
            <a:spLocks noGrp="1"/>
          </p:cNvSpPr>
          <p:nvPr>
            <p:ph idx="1"/>
          </p:nvPr>
        </p:nvSpPr>
        <p:spPr>
          <a:xfrm>
            <a:off x="838200" y="759156"/>
            <a:ext cx="10515600" cy="5169696"/>
          </a:xfrm>
        </p:spPr>
        <p:txBody>
          <a:bodyPr>
            <a:normAutofit/>
          </a:bodyPr>
          <a:lstStyle/>
          <a:p>
            <a:pPr marL="457200" indent="-457200">
              <a:buFont typeface="+mj-lt"/>
              <a:buAutoNum type="arabicPeriod"/>
            </a:pPr>
            <a:r>
              <a:rPr lang="en-GB" sz="2000" dirty="0"/>
              <a:t>We simulate a controlled online </a:t>
            </a:r>
            <a:r>
              <a:rPr lang="en-GB" sz="2000" b="1" dirty="0"/>
              <a:t>A/B test</a:t>
            </a:r>
            <a:r>
              <a:rPr lang="en-GB" sz="2000" dirty="0"/>
              <a:t> conducted over 23 days (Jan 2–24, 2017) to evaluate a new landing page design. Users were randomly assigned to either the </a:t>
            </a:r>
            <a:r>
              <a:rPr lang="en-GB" sz="2000" b="1" dirty="0"/>
              <a:t>treatment group (new page)</a:t>
            </a:r>
            <a:r>
              <a:rPr lang="en-GB" sz="2000" dirty="0"/>
              <a:t> or the </a:t>
            </a:r>
            <a:r>
              <a:rPr lang="en-GB" sz="2000" b="1" dirty="0"/>
              <a:t>control group (old page)</a:t>
            </a:r>
            <a:r>
              <a:rPr lang="en-GB" sz="2000" dirty="0"/>
              <a:t>, and their conversions were recorded as </a:t>
            </a:r>
            <a:r>
              <a:rPr lang="en-GB" sz="2000" b="1" dirty="0"/>
              <a:t>binary</a:t>
            </a:r>
            <a:r>
              <a:rPr lang="en-GB" sz="2000" dirty="0"/>
              <a:t> outcomes. The experiment targeted a </a:t>
            </a:r>
            <a:r>
              <a:rPr lang="en-GB" sz="2000" b="1" dirty="0"/>
              <a:t>minimum detectable effect</a:t>
            </a:r>
            <a:r>
              <a:rPr lang="en-GB" sz="2000" dirty="0"/>
              <a:t> of </a:t>
            </a:r>
            <a:r>
              <a:rPr lang="en-GB" sz="2000" b="1" dirty="0"/>
              <a:t>0.75 percentage points</a:t>
            </a:r>
            <a:r>
              <a:rPr lang="en-GB" sz="2000" dirty="0"/>
              <a:t>, with </a:t>
            </a:r>
            <a:r>
              <a:rPr lang="en-GB" sz="2000" b="1" dirty="0"/>
              <a:t>80% power</a:t>
            </a:r>
            <a:r>
              <a:rPr lang="en-GB" sz="2000" dirty="0"/>
              <a:t> and a </a:t>
            </a:r>
            <a:r>
              <a:rPr lang="en-GB" sz="2000" b="1" dirty="0"/>
              <a:t>5% significance level</a:t>
            </a:r>
            <a:r>
              <a:rPr lang="en-GB" sz="2000" dirty="0"/>
              <a:t>. In total, </a:t>
            </a:r>
            <a:r>
              <a:rPr lang="en-GB" sz="2000" b="1" dirty="0"/>
              <a:t>294,478 user sessions</a:t>
            </a:r>
            <a:r>
              <a:rPr lang="en-GB" sz="2000" dirty="0"/>
              <a:t> were collected and form the basis of our analysis.</a:t>
            </a:r>
          </a:p>
          <a:p>
            <a:pPr marL="457200" indent="-457200">
              <a:buFont typeface="+mj-lt"/>
              <a:buAutoNum type="arabicPeriod"/>
            </a:pPr>
            <a:endParaRPr lang="en-GB" sz="2200" dirty="0"/>
          </a:p>
          <a:p>
            <a:pPr marL="457200" indent="-457200">
              <a:buFont typeface="+mj-lt"/>
              <a:buAutoNum type="arabicPeriod"/>
            </a:pPr>
            <a:r>
              <a:rPr lang="en-GB" sz="2000" dirty="0"/>
              <a:t>These are steps we </a:t>
            </a:r>
            <a:r>
              <a:rPr lang="en-GB" sz="2000" b="1" dirty="0"/>
              <a:t>simulate having conducted</a:t>
            </a:r>
            <a:r>
              <a:rPr lang="en-GB" sz="2000" dirty="0"/>
              <a:t> before analysing the dataset:</a:t>
            </a:r>
          </a:p>
          <a:p>
            <a:pPr marL="742950" lvl="1" indent="-285750">
              <a:lnSpc>
                <a:spcPct val="107000"/>
              </a:lnSpc>
              <a:spcAft>
                <a:spcPts val="800"/>
              </a:spcAft>
              <a:buSzPts val="1000"/>
              <a:buFont typeface="Courier New" panose="02070309020205020404" pitchFamily="49" charset="0"/>
              <a:buChar char="o"/>
              <a:tabLst>
                <a:tab pos="914400" algn="l"/>
              </a:tabLst>
            </a:pPr>
            <a:r>
              <a:rPr lang="en-GB" sz="1800" b="1" dirty="0">
                <a:latin typeface="+mj-lt"/>
              </a:rPr>
              <a:t>Sanity checks</a:t>
            </a:r>
            <a:r>
              <a:rPr lang="en-GB" sz="1800" dirty="0">
                <a:latin typeface="+mj-lt"/>
              </a:rPr>
              <a:t>: </a:t>
            </a:r>
            <a:r>
              <a:rPr lang="en-GB" sz="1800" dirty="0"/>
              <a:t>Group sizes are nearly equal (147k each). No major group/page mismatches (although ~3,800 mismatches exist)</a:t>
            </a:r>
          </a:p>
          <a:p>
            <a:pPr marL="742950" lvl="1" indent="-285750">
              <a:lnSpc>
                <a:spcPct val="107000"/>
              </a:lnSpc>
              <a:spcAft>
                <a:spcPts val="800"/>
              </a:spcAft>
              <a:buSzPts val="1000"/>
              <a:buFont typeface="Courier New" panose="02070309020205020404" pitchFamily="49" charset="0"/>
              <a:buChar char="o"/>
              <a:tabLst>
                <a:tab pos="914400" algn="l"/>
              </a:tabLst>
            </a:pPr>
            <a:r>
              <a:rPr lang="en-GB" sz="1800" b="1" dirty="0">
                <a:latin typeface="+mj-lt"/>
              </a:rPr>
              <a:t>Equal variance assumption</a:t>
            </a:r>
            <a:r>
              <a:rPr lang="en-GB" sz="1800" dirty="0">
                <a:latin typeface="+mj-lt"/>
              </a:rPr>
              <a:t>: </a:t>
            </a:r>
            <a:r>
              <a:rPr lang="en-GB" sz="1800" dirty="0"/>
              <a:t>Assume not grossly violated</a:t>
            </a:r>
          </a:p>
          <a:p>
            <a:pPr marL="742950" lvl="1" indent="-285750">
              <a:lnSpc>
                <a:spcPct val="107000"/>
              </a:lnSpc>
              <a:spcAft>
                <a:spcPts val="800"/>
              </a:spcAft>
              <a:buSzPts val="1000"/>
              <a:buFont typeface="Courier New" panose="02070309020205020404" pitchFamily="49" charset="0"/>
              <a:buChar char="o"/>
              <a:tabLst>
                <a:tab pos="914400" algn="l"/>
              </a:tabLst>
            </a:pPr>
            <a:r>
              <a:rPr lang="en-GB" sz="1800" b="1" dirty="0">
                <a:latin typeface="+mj-lt"/>
              </a:rPr>
              <a:t>Randomization check</a:t>
            </a:r>
            <a:r>
              <a:rPr lang="en-GB" sz="1800" dirty="0">
                <a:latin typeface="+mj-lt"/>
              </a:rPr>
              <a:t>: </a:t>
            </a:r>
            <a:r>
              <a:rPr lang="en-GB" sz="1800" dirty="0"/>
              <a:t>We assume that randomization was effective, with balanced distributions across observable covariates (not directly validated in this dataset)</a:t>
            </a:r>
          </a:p>
          <a:p>
            <a:pPr marL="742950" lvl="1" indent="-285750">
              <a:lnSpc>
                <a:spcPct val="107000"/>
              </a:lnSpc>
              <a:spcAft>
                <a:spcPts val="800"/>
              </a:spcAft>
              <a:buSzPts val="1000"/>
              <a:buFont typeface="Courier New" panose="02070309020205020404" pitchFamily="49" charset="0"/>
              <a:buChar char="o"/>
              <a:tabLst>
                <a:tab pos="914400" algn="l"/>
              </a:tabLst>
            </a:pPr>
            <a:r>
              <a:rPr lang="en-GB" sz="1800" b="1" dirty="0">
                <a:latin typeface="+mj-lt"/>
              </a:rPr>
              <a:t>No significant peeking or early stopping</a:t>
            </a:r>
            <a:r>
              <a:rPr lang="en-GB" sz="1800" dirty="0">
                <a:latin typeface="+mj-lt"/>
              </a:rPr>
              <a:t>: </a:t>
            </a:r>
            <a:r>
              <a:rPr lang="en-GB" sz="1800" dirty="0"/>
              <a:t>Assume one-time evaluation</a:t>
            </a:r>
          </a:p>
          <a:p>
            <a:pPr marL="742950" lvl="1" indent="-285750">
              <a:lnSpc>
                <a:spcPct val="107000"/>
              </a:lnSpc>
              <a:spcAft>
                <a:spcPts val="800"/>
              </a:spcAft>
              <a:buSzPts val="1000"/>
              <a:buFont typeface="Courier New" panose="02070309020205020404" pitchFamily="49" charset="0"/>
              <a:buChar char="o"/>
              <a:tabLst>
                <a:tab pos="914400" algn="l"/>
              </a:tabLst>
            </a:pPr>
            <a:endParaRPr lang="en-GB" sz="2000" dirty="0"/>
          </a:p>
          <a:p>
            <a:pPr marL="571500" indent="-342900" algn="just" fontAlgn="base">
              <a:spcBef>
                <a:spcPts val="500"/>
              </a:spcBef>
              <a:spcAft>
                <a:spcPts val="500"/>
              </a:spcAft>
              <a:buFont typeface="+mj-lt"/>
              <a:buAutoNum type="arabicPeriod"/>
            </a:pPr>
            <a:endParaRPr lang="en-GB" sz="2000" dirty="0">
              <a:latin typeface="Arial" panose="020B0604020202020204" pitchFamily="34" charset="0"/>
              <a:ea typeface="Times New Roman" panose="02020603050405020304" pitchFamily="18" charset="0"/>
              <a:cs typeface="Times New Roman" panose="02020603050405020304" pitchFamily="18" charset="0"/>
            </a:endParaRPr>
          </a:p>
          <a:p>
            <a:pPr indent="0" algn="just" fontAlgn="base">
              <a:spcBef>
                <a:spcPts val="500"/>
              </a:spcBef>
              <a:spcAft>
                <a:spcPts val="500"/>
              </a:spcAft>
              <a:buNone/>
            </a:pPr>
            <a:endParaRPr lang="en-GB" sz="2000" dirty="0">
              <a:effectLst/>
              <a:latin typeface="Arial" panose="020B0604020202020204" pitchFamily="34"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6271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10D6C5-40CA-F5D8-B643-059BEE28B5D7}"/>
              </a:ext>
            </a:extLst>
          </p:cNvPr>
          <p:cNvSpPr>
            <a:spLocks noGrp="1"/>
          </p:cNvSpPr>
          <p:nvPr>
            <p:ph type="title"/>
          </p:nvPr>
        </p:nvSpPr>
        <p:spPr>
          <a:xfrm>
            <a:off x="838200" y="0"/>
            <a:ext cx="10515600" cy="714910"/>
          </a:xfrm>
        </p:spPr>
        <p:txBody>
          <a:bodyPr>
            <a:normAutofit/>
          </a:bodyPr>
          <a:lstStyle/>
          <a:p>
            <a:pPr marL="571500" indent="-571500">
              <a:buFont typeface="Arial" panose="020B0604020202020204" pitchFamily="34" charset="0"/>
              <a:buChar char="•"/>
            </a:pPr>
            <a:r>
              <a:rPr lang="en-GB" sz="2800" b="1" u="sng" dirty="0"/>
              <a:t>Data Exploration – Data Preparation</a:t>
            </a:r>
            <a:endParaRPr lang="en-GB" sz="1600" u="sng" dirty="0"/>
          </a:p>
        </p:txBody>
      </p:sp>
      <p:sp>
        <p:nvSpPr>
          <p:cNvPr id="6" name="TextBox 5">
            <a:extLst>
              <a:ext uri="{FF2B5EF4-FFF2-40B4-BE49-F238E27FC236}">
                <a16:creationId xmlns:a16="http://schemas.microsoft.com/office/drawing/2014/main" id="{1AF18FFC-95B7-6C16-DD17-A0DC76B48076}"/>
              </a:ext>
            </a:extLst>
          </p:cNvPr>
          <p:cNvSpPr txBox="1"/>
          <p:nvPr/>
        </p:nvSpPr>
        <p:spPr>
          <a:xfrm>
            <a:off x="838200" y="714910"/>
            <a:ext cx="10515600" cy="5940088"/>
          </a:xfrm>
          <a:prstGeom prst="rect">
            <a:avLst/>
          </a:prstGeom>
          <a:noFill/>
        </p:spPr>
        <p:txBody>
          <a:bodyPr wrap="square">
            <a:spAutoFit/>
          </a:bodyPr>
          <a:lstStyle/>
          <a:p>
            <a:pPr marL="457200" lvl="0" indent="-457200">
              <a:buFont typeface="+mj-lt"/>
              <a:buAutoNum type="arabicPeriod"/>
            </a:pPr>
            <a:r>
              <a:rPr lang="en-GB" sz="2000" b="1" dirty="0"/>
              <a:t>No missing values </a:t>
            </a:r>
            <a:r>
              <a:rPr lang="en-GB" sz="2000" dirty="0"/>
              <a:t>were detected during preliminary checks.</a:t>
            </a:r>
          </a:p>
          <a:p>
            <a:pPr marL="457200" lvl="0" indent="-457200">
              <a:buFont typeface="+mj-lt"/>
              <a:buAutoNum type="arabicPeriod"/>
            </a:pPr>
            <a:endParaRPr lang="en-GB" sz="2000" dirty="0"/>
          </a:p>
          <a:p>
            <a:pPr marL="457200" lvl="0" indent="-457200">
              <a:buFont typeface="+mj-lt"/>
              <a:buAutoNum type="arabicPeriod"/>
            </a:pPr>
            <a:r>
              <a:rPr lang="en-GB" sz="2000" dirty="0"/>
              <a:t>Visual inspection of the group and landing page distributions </a:t>
            </a:r>
            <a:r>
              <a:rPr lang="en-GB" sz="2000" b="1" dirty="0"/>
              <a:t>revealed imbalances due to mismatches </a:t>
            </a:r>
            <a:r>
              <a:rPr lang="en-GB" sz="2000" dirty="0"/>
              <a:t>between assigned groups and observed landing pages.</a:t>
            </a:r>
            <a:br>
              <a:rPr lang="en-GB" sz="2000" dirty="0"/>
            </a:br>
            <a:endParaRPr lang="en-GB" sz="2000" dirty="0"/>
          </a:p>
          <a:p>
            <a:pPr marL="457200" indent="-457200">
              <a:buFont typeface="+mj-lt"/>
              <a:buAutoNum type="arabicPeriod"/>
            </a:pPr>
            <a:r>
              <a:rPr lang="en-GB" sz="2000" dirty="0"/>
              <a:t>1,928 control-group users landed on the new page, and 1,965 treatment-group users landed on the old page. These </a:t>
            </a:r>
            <a:r>
              <a:rPr lang="en-GB" sz="2000" b="1" dirty="0"/>
              <a:t>mismatches were excluded</a:t>
            </a:r>
            <a:r>
              <a:rPr lang="en-GB" sz="2000" dirty="0"/>
              <a:t> to preserve the integrity of the experimental design. A duplicate entry was found for user_id . </a:t>
            </a:r>
            <a:r>
              <a:rPr lang="en-GB" sz="2000" b="1" dirty="0"/>
              <a:t>One instance was removed </a:t>
            </a:r>
            <a:r>
              <a:rPr lang="en-GB" sz="2000" dirty="0"/>
              <a:t>to preserve user-level uniqueness.</a:t>
            </a:r>
            <a:br>
              <a:rPr lang="en-GB" sz="2000" dirty="0"/>
            </a:br>
            <a:endParaRPr lang="en-GB" sz="2000" b="1" kern="0" dirty="0">
              <a:ea typeface="Times New Roman" panose="02020603050405020304" pitchFamily="18" charset="0"/>
              <a:cs typeface="Calibri" panose="020F0502020204030204" pitchFamily="34" charset="0"/>
            </a:endParaRPr>
          </a:p>
          <a:p>
            <a:pPr marL="457200" indent="-457200">
              <a:buFont typeface="+mj-lt"/>
              <a:buAutoNum type="arabicPeriod"/>
            </a:pPr>
            <a:r>
              <a:rPr lang="en-GB" sz="2000" dirty="0"/>
              <a:t>User allocation between groups remained stable and balanced after mismatch removal. Landing page distributions also reflected correct assignment post-cleaning. The control group had a </a:t>
            </a:r>
            <a:r>
              <a:rPr lang="en-GB" sz="2000" b="1" dirty="0"/>
              <a:t>conversion rate of 12.04%,</a:t>
            </a:r>
            <a:r>
              <a:rPr lang="en-GB" sz="2000" dirty="0"/>
              <a:t> while the treatment group had a </a:t>
            </a:r>
            <a:r>
              <a:rPr lang="en-GB" sz="2000" b="1" dirty="0"/>
              <a:t>rate of 11.89%</a:t>
            </a:r>
            <a:r>
              <a:rPr lang="en-GB" sz="2000" dirty="0"/>
              <a:t>. Conversion rates by landing page were identical, confirming consistency after cleaning.</a:t>
            </a:r>
            <a:br>
              <a:rPr lang="en-GB" sz="2000" dirty="0"/>
            </a:br>
            <a:endParaRPr lang="en-GB" sz="2000" dirty="0"/>
          </a:p>
          <a:p>
            <a:pPr marL="457200" indent="-457200">
              <a:buFont typeface="+mj-lt"/>
              <a:buAutoNum type="arabicPeriod"/>
            </a:pPr>
            <a:r>
              <a:rPr lang="en-GB" sz="2000" dirty="0"/>
              <a:t>Daily group allocation </a:t>
            </a:r>
            <a:r>
              <a:rPr lang="en-GB" sz="2000" b="1" dirty="0"/>
              <a:t>remained consistent across the experiment</a:t>
            </a:r>
            <a:r>
              <a:rPr lang="en-GB" sz="2000" dirty="0"/>
              <a:t>. Conversion rates fluctuated over time: the control group peaked on January 14 and bottomed on January 10. The treatment group peaked on January 17 and was lowest on January 13. These fluctuations appear random and do not indicate systematic bias.</a:t>
            </a:r>
          </a:p>
        </p:txBody>
      </p:sp>
    </p:spTree>
    <p:extLst>
      <p:ext uri="{BB962C8B-B14F-4D97-AF65-F5344CB8AC3E}">
        <p14:creationId xmlns:p14="http://schemas.microsoft.com/office/powerpoint/2010/main" val="2057701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2B86A689-FB0C-D439-A2FE-54759C91B904}"/>
              </a:ext>
            </a:extLst>
          </p:cNvPr>
          <p:cNvSpPr>
            <a:spLocks noGrp="1"/>
          </p:cNvSpPr>
          <p:nvPr>
            <p:ph type="title"/>
          </p:nvPr>
        </p:nvSpPr>
        <p:spPr>
          <a:xfrm>
            <a:off x="838200" y="0"/>
            <a:ext cx="10515600" cy="816561"/>
          </a:xfrm>
        </p:spPr>
        <p:txBody>
          <a:bodyPr>
            <a:normAutofit/>
          </a:bodyPr>
          <a:lstStyle/>
          <a:p>
            <a:pPr marL="285750" indent="-285750">
              <a:buFont typeface="Arial" panose="020B0604020202020204" pitchFamily="34" charset="0"/>
              <a:buChar char="•"/>
            </a:pPr>
            <a:r>
              <a:rPr lang="en-GB" sz="2800" b="1" u="sng" dirty="0"/>
              <a:t>Frequentist Analysis</a:t>
            </a:r>
          </a:p>
        </p:txBody>
      </p:sp>
      <p:sp>
        <p:nvSpPr>
          <p:cNvPr id="8" name="TextBox 7">
            <a:extLst>
              <a:ext uri="{FF2B5EF4-FFF2-40B4-BE49-F238E27FC236}">
                <a16:creationId xmlns:a16="http://schemas.microsoft.com/office/drawing/2014/main" id="{1DF865DA-44EF-59F5-1216-FDB444237F32}"/>
              </a:ext>
            </a:extLst>
          </p:cNvPr>
          <p:cNvSpPr txBox="1"/>
          <p:nvPr/>
        </p:nvSpPr>
        <p:spPr>
          <a:xfrm>
            <a:off x="838200" y="816561"/>
            <a:ext cx="10515600" cy="5822941"/>
          </a:xfrm>
          <a:prstGeom prst="rect">
            <a:avLst/>
          </a:prstGeom>
          <a:noFill/>
        </p:spPr>
        <p:txBody>
          <a:bodyPr wrap="square">
            <a:spAutoFit/>
          </a:bodyPr>
          <a:lstStyle/>
          <a:p>
            <a:r>
              <a:rPr lang="en-GB" sz="2000" b="1" kern="0" dirty="0">
                <a:latin typeface="+mj-lt"/>
                <a:ea typeface="Times New Roman" panose="02020603050405020304" pitchFamily="18" charset="0"/>
                <a:cs typeface="Times New Roman" panose="02020603050405020304" pitchFamily="18" charset="0"/>
              </a:rPr>
              <a:t>1.     Stating Hypotheses:</a:t>
            </a:r>
            <a:br>
              <a:rPr lang="en-GB" sz="2000" b="1" kern="0" dirty="0">
                <a:latin typeface="+mj-lt"/>
                <a:ea typeface="Times New Roman" panose="02020603050405020304" pitchFamily="18" charset="0"/>
                <a:cs typeface="Times New Roman" panose="02020603050405020304" pitchFamily="18" charset="0"/>
              </a:rPr>
            </a:br>
            <a:endParaRPr lang="en-GB" sz="2000" kern="100" dirty="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GB" b="1" kern="0" dirty="0">
                <a:ea typeface="Times New Roman" panose="02020603050405020304" pitchFamily="18" charset="0"/>
                <a:cs typeface="Calibri" panose="020F0502020204030204" pitchFamily="34" charset="0"/>
              </a:rPr>
              <a:t>Null hypothesis (H₀):</a:t>
            </a:r>
            <a:r>
              <a:rPr lang="en-GB" kern="0" dirty="0">
                <a:ea typeface="Times New Roman" panose="02020603050405020304" pitchFamily="18" charset="0"/>
                <a:cs typeface="Calibri" panose="020F0502020204030204" pitchFamily="34" charset="0"/>
              </a:rPr>
              <a:t> </a:t>
            </a:r>
            <a:r>
              <a:rPr lang="en-GB" kern="100" dirty="0">
                <a:ea typeface="Calibri" panose="020F0502020204030204" pitchFamily="34" charset="0"/>
                <a:cs typeface="Times New Roman" panose="02020603050405020304" pitchFamily="18" charset="0"/>
              </a:rPr>
              <a:t>The new landing page leads to no different conversion than the old one</a:t>
            </a:r>
            <a:r>
              <a:rPr lang="en-GB" kern="0" dirty="0">
                <a:ea typeface="Times New Roman" panose="02020603050405020304" pitchFamily="18" charset="0"/>
                <a:cs typeface="Calibri" panose="020F0502020204030204" pitchFamily="34" charset="0"/>
              </a:rPr>
              <a:t>.</a:t>
            </a:r>
            <a:endParaRPr lang="en-GB" kern="100" dirty="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GB" b="1" kern="0" dirty="0">
                <a:ea typeface="Times New Roman" panose="02020603050405020304" pitchFamily="18" charset="0"/>
                <a:cs typeface="Calibri" panose="020F0502020204030204" pitchFamily="34" charset="0"/>
              </a:rPr>
              <a:t>Alternative hypothesis (H₁):</a:t>
            </a:r>
            <a:r>
              <a:rPr lang="en-GB" kern="0" dirty="0">
                <a:ea typeface="Times New Roman" panose="02020603050405020304" pitchFamily="18" charset="0"/>
                <a:cs typeface="Calibri" panose="020F0502020204030204" pitchFamily="34" charset="0"/>
              </a:rPr>
              <a:t> </a:t>
            </a:r>
            <a:r>
              <a:rPr lang="en-GB" kern="100" dirty="0">
                <a:ea typeface="Calibri" panose="020F0502020204030204" pitchFamily="34" charset="0"/>
                <a:cs typeface="Times New Roman" panose="02020603050405020304" pitchFamily="18" charset="0"/>
              </a:rPr>
              <a:t>The new landing page leads to significantly different conversion than the old one.</a:t>
            </a:r>
            <a:br>
              <a:rPr lang="en-GB" sz="2000" b="1" kern="0" dirty="0">
                <a:ea typeface="Calibri" panose="020F0502020204030204" pitchFamily="34" charset="0"/>
                <a:cs typeface="Times New Roman" panose="02020603050405020304" pitchFamily="18" charset="0"/>
              </a:rPr>
            </a:br>
            <a:endParaRPr lang="en-GB" sz="2000" kern="100" dirty="0">
              <a:ea typeface="Calibri" panose="020F0502020204030204" pitchFamily="34" charset="0"/>
              <a:cs typeface="Times New Roman" panose="02020603050405020304" pitchFamily="18" charset="0"/>
            </a:endParaRPr>
          </a:p>
          <a:p>
            <a:r>
              <a:rPr lang="en-GB" sz="2000" b="1" dirty="0">
                <a:latin typeface="+mj-lt"/>
              </a:rPr>
              <a:t>2.    Power Analysis Setup:</a:t>
            </a:r>
            <a:br>
              <a:rPr lang="en-GB" sz="2000" b="1" dirty="0">
                <a:latin typeface="+mj-lt"/>
              </a:rPr>
            </a:br>
            <a:endParaRPr lang="en-GB" sz="2000" dirty="0">
              <a:latin typeface="+mj-lt"/>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GB" b="1" dirty="0">
                <a:latin typeface="+mj-lt"/>
              </a:rPr>
              <a:t>Control conversion rate (p₁): </a:t>
            </a:r>
            <a:r>
              <a:rPr lang="en-GB" dirty="0"/>
              <a:t>12.04% (0.1204)</a:t>
            </a:r>
            <a:endParaRPr lang="en-GB" kern="100" dirty="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GB" b="1" dirty="0">
                <a:latin typeface="+mj-lt"/>
              </a:rPr>
              <a:t>Treatment conversion rate (p₂): </a:t>
            </a:r>
            <a:r>
              <a:rPr lang="en-GB" dirty="0"/>
              <a:t>11.89% (0.1189)</a:t>
            </a:r>
          </a:p>
          <a:p>
            <a:pPr marL="742950" lvl="1" indent="-285750">
              <a:lnSpc>
                <a:spcPct val="107000"/>
              </a:lnSpc>
              <a:spcAft>
                <a:spcPts val="800"/>
              </a:spcAft>
              <a:buSzPts val="1000"/>
              <a:buFont typeface="Courier New" panose="02070309020205020404" pitchFamily="49" charset="0"/>
              <a:buChar char="o"/>
              <a:tabLst>
                <a:tab pos="914400" algn="l"/>
              </a:tabLst>
            </a:pPr>
            <a:r>
              <a:rPr lang="en-GB" b="1" dirty="0">
                <a:latin typeface="+mj-lt"/>
              </a:rPr>
              <a:t>Sample sizes:</a:t>
            </a:r>
            <a:r>
              <a:rPr lang="en-GB" dirty="0">
                <a:latin typeface="+mj-lt"/>
              </a:rPr>
              <a:t> </a:t>
            </a:r>
            <a:r>
              <a:rPr lang="en-GB" dirty="0"/>
              <a:t>~145,274 (control), ~145,311 (treatment)</a:t>
            </a:r>
          </a:p>
          <a:p>
            <a:pPr marL="742950" lvl="1" indent="-285750">
              <a:lnSpc>
                <a:spcPct val="107000"/>
              </a:lnSpc>
              <a:spcAft>
                <a:spcPts val="800"/>
              </a:spcAft>
              <a:buSzPts val="1000"/>
              <a:buFont typeface="Courier New" panose="02070309020205020404" pitchFamily="49" charset="0"/>
              <a:buChar char="o"/>
              <a:tabLst>
                <a:tab pos="914400" algn="l"/>
              </a:tabLst>
            </a:pPr>
            <a:r>
              <a:rPr lang="en-GB" b="1" dirty="0">
                <a:latin typeface="+mj-lt"/>
              </a:rPr>
              <a:t>Minimum Detectable Effect (MDE): </a:t>
            </a:r>
            <a:r>
              <a:rPr lang="en-GB" dirty="0"/>
              <a:t>0.75% absolute uplift planned (from 12% to 12.75%)</a:t>
            </a:r>
          </a:p>
          <a:p>
            <a:pPr marL="742950" lvl="1" indent="-285750">
              <a:lnSpc>
                <a:spcPct val="107000"/>
              </a:lnSpc>
              <a:spcAft>
                <a:spcPts val="800"/>
              </a:spcAft>
              <a:buSzPts val="1000"/>
              <a:buFont typeface="Courier New" panose="02070309020205020404" pitchFamily="49" charset="0"/>
              <a:buChar char="o"/>
              <a:tabLst>
                <a:tab pos="914400" algn="l"/>
              </a:tabLst>
            </a:pPr>
            <a:r>
              <a:rPr lang="en-GB" b="1" dirty="0">
                <a:latin typeface="+mj-lt"/>
              </a:rPr>
              <a:t>Significance level (α): </a:t>
            </a:r>
            <a:r>
              <a:rPr lang="en-GB" dirty="0"/>
              <a:t>0.05 (two-sided)</a:t>
            </a:r>
          </a:p>
          <a:p>
            <a:pPr marL="742950" lvl="1" indent="-285750">
              <a:lnSpc>
                <a:spcPct val="107000"/>
              </a:lnSpc>
              <a:spcAft>
                <a:spcPts val="800"/>
              </a:spcAft>
              <a:buSzPts val="1000"/>
              <a:buFont typeface="Courier New" panose="02070309020205020404" pitchFamily="49" charset="0"/>
              <a:buChar char="o"/>
              <a:tabLst>
                <a:tab pos="914400" algn="l"/>
              </a:tabLst>
            </a:pPr>
            <a:r>
              <a:rPr lang="en-GB" b="1" dirty="0">
                <a:latin typeface="+mj-lt"/>
              </a:rPr>
              <a:t>Power:</a:t>
            </a:r>
            <a:r>
              <a:rPr lang="en-GB" dirty="0">
                <a:latin typeface="+mj-lt"/>
              </a:rPr>
              <a:t> </a:t>
            </a:r>
            <a:r>
              <a:rPr lang="en-GB" dirty="0"/>
              <a:t>80%</a:t>
            </a:r>
          </a:p>
          <a:p>
            <a:pPr marL="742950" lvl="1" indent="-285750">
              <a:lnSpc>
                <a:spcPct val="107000"/>
              </a:lnSpc>
              <a:spcAft>
                <a:spcPts val="800"/>
              </a:spcAft>
              <a:buSzPts val="1000"/>
              <a:buFont typeface="Courier New" panose="02070309020205020404" pitchFamily="49" charset="0"/>
              <a:buChar char="o"/>
              <a:tabLst>
                <a:tab pos="914400" algn="l"/>
              </a:tabLst>
            </a:pPr>
            <a:r>
              <a:rPr lang="en-GB" b="1" dirty="0">
                <a:latin typeface="+mj-lt"/>
              </a:rPr>
              <a:t>Required sample size per group: </a:t>
            </a:r>
            <a:r>
              <a:rPr lang="en-GB" dirty="0"/>
              <a:t>≈ 30,226</a:t>
            </a:r>
            <a:endParaRPr lang="en-GB" sz="1100" kern="100" dirty="0">
              <a:latin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GB" b="1" dirty="0">
                <a:latin typeface="+mj-lt"/>
              </a:rPr>
              <a:t>Actual sample size per group</a:t>
            </a:r>
            <a:r>
              <a:rPr lang="en-GB" dirty="0">
                <a:latin typeface="+mj-lt"/>
              </a:rPr>
              <a:t>: </a:t>
            </a:r>
            <a:r>
              <a:rPr lang="en-GB" dirty="0"/>
              <a:t>≈ 145,000+ (well above minimum)</a:t>
            </a:r>
          </a:p>
        </p:txBody>
      </p:sp>
    </p:spTree>
    <p:extLst>
      <p:ext uri="{BB962C8B-B14F-4D97-AF65-F5344CB8AC3E}">
        <p14:creationId xmlns:p14="http://schemas.microsoft.com/office/powerpoint/2010/main" val="13511658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8AE3B5F-679F-A905-D3FB-D060C02B2872}"/>
              </a:ext>
            </a:extLst>
          </p:cNvPr>
          <p:cNvSpPr>
            <a:spLocks noGrp="1"/>
          </p:cNvSpPr>
          <p:nvPr>
            <p:ph idx="1"/>
          </p:nvPr>
        </p:nvSpPr>
        <p:spPr>
          <a:xfrm>
            <a:off x="948813" y="103238"/>
            <a:ext cx="10294374" cy="6651523"/>
          </a:xfrm>
        </p:spPr>
        <p:txBody>
          <a:bodyPr>
            <a:normAutofit fontScale="77500" lnSpcReduction="20000"/>
          </a:bodyPr>
          <a:lstStyle/>
          <a:p>
            <a:pPr marL="0" indent="0">
              <a:buNone/>
            </a:pPr>
            <a:r>
              <a:rPr lang="en-GB" sz="2600" b="1" dirty="0">
                <a:latin typeface="+mj-lt"/>
              </a:rPr>
              <a:t>3.    Observed results:</a:t>
            </a:r>
            <a:br>
              <a:rPr lang="en-GB" sz="2600" b="1" dirty="0">
                <a:latin typeface="+mj-lt"/>
              </a:rPr>
            </a:br>
            <a:endParaRPr lang="en-GB" sz="2600" dirty="0">
              <a:latin typeface="+mj-lt"/>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GB" sz="2300" b="1" dirty="0">
                <a:latin typeface="+mj-lt"/>
              </a:rPr>
              <a:t>Observed difference</a:t>
            </a:r>
            <a:r>
              <a:rPr lang="en-GB" sz="2300" dirty="0">
                <a:latin typeface="+mj-lt"/>
              </a:rPr>
              <a:t>: </a:t>
            </a:r>
            <a:r>
              <a:rPr lang="en-GB" sz="2300" dirty="0"/>
              <a:t>treatment conversion is 0.15% lower than control.</a:t>
            </a:r>
            <a:endParaRPr lang="en-GB" sz="2300" kern="100" dirty="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GB" sz="2300" b="1" dirty="0">
                <a:latin typeface="+mj-lt"/>
              </a:rPr>
              <a:t>Pooled proportion: </a:t>
            </a:r>
            <a:r>
              <a:rPr lang="en-GB" sz="2300" dirty="0"/>
              <a:t>pp ≈ 0.1196</a:t>
            </a:r>
          </a:p>
          <a:p>
            <a:pPr marL="742950" lvl="1" indent="-285750">
              <a:lnSpc>
                <a:spcPct val="107000"/>
              </a:lnSpc>
              <a:spcAft>
                <a:spcPts val="800"/>
              </a:spcAft>
              <a:buSzPts val="1000"/>
              <a:buFont typeface="Courier New" panose="02070309020205020404" pitchFamily="49" charset="0"/>
              <a:buChar char="o"/>
              <a:tabLst>
                <a:tab pos="914400" algn="l"/>
              </a:tabLst>
            </a:pPr>
            <a:r>
              <a:rPr lang="en-GB" sz="2300" b="1" dirty="0">
                <a:latin typeface="+mj-lt"/>
              </a:rPr>
              <a:t>Standard error: </a:t>
            </a:r>
            <a:r>
              <a:rPr lang="en-GB" sz="2300" dirty="0"/>
              <a:t>SE ≈ 0.0012</a:t>
            </a:r>
            <a:r>
              <a:rPr lang="en-GB" sz="2300" b="1" dirty="0"/>
              <a:t> </a:t>
            </a:r>
            <a:endParaRPr lang="en-GB" sz="2300" dirty="0"/>
          </a:p>
          <a:p>
            <a:pPr marL="742950" lvl="1" indent="-285750">
              <a:lnSpc>
                <a:spcPct val="107000"/>
              </a:lnSpc>
              <a:spcAft>
                <a:spcPts val="800"/>
              </a:spcAft>
              <a:buSzPts val="1000"/>
              <a:buFont typeface="Courier New" panose="02070309020205020404" pitchFamily="49" charset="0"/>
              <a:buChar char="o"/>
              <a:tabLst>
                <a:tab pos="914400" algn="l"/>
              </a:tabLst>
            </a:pPr>
            <a:r>
              <a:rPr lang="en-GB" sz="2300" b="1" dirty="0">
                <a:latin typeface="+mj-lt"/>
              </a:rPr>
              <a:t>Test statistic: </a:t>
            </a:r>
            <a:r>
              <a:rPr lang="en-GB" sz="2300" dirty="0"/>
              <a:t>z ≈ −1.31 </a:t>
            </a:r>
          </a:p>
          <a:p>
            <a:pPr marL="742950" lvl="1" indent="-285750">
              <a:lnSpc>
                <a:spcPct val="107000"/>
              </a:lnSpc>
              <a:spcAft>
                <a:spcPts val="800"/>
              </a:spcAft>
              <a:buSzPts val="1000"/>
              <a:buFont typeface="Courier New" panose="02070309020205020404" pitchFamily="49" charset="0"/>
              <a:buChar char="o"/>
              <a:tabLst>
                <a:tab pos="914400" algn="l"/>
              </a:tabLst>
            </a:pPr>
            <a:r>
              <a:rPr lang="en-GB" sz="2300" b="1" dirty="0">
                <a:latin typeface="+mj-lt"/>
              </a:rPr>
              <a:t>Corresponding two-sided p-value: </a:t>
            </a:r>
            <a:r>
              <a:rPr lang="en-GB" sz="2300" dirty="0"/>
              <a:t>≈ 0.19</a:t>
            </a:r>
          </a:p>
          <a:p>
            <a:pPr marL="742950" lvl="1" indent="-285750">
              <a:lnSpc>
                <a:spcPct val="107000"/>
              </a:lnSpc>
              <a:spcAft>
                <a:spcPts val="800"/>
              </a:spcAft>
              <a:buSzPts val="1000"/>
              <a:buFont typeface="Courier New" panose="02070309020205020404" pitchFamily="49" charset="0"/>
              <a:buChar char="o"/>
              <a:tabLst>
                <a:tab pos="914400" algn="l"/>
              </a:tabLst>
            </a:pPr>
            <a:r>
              <a:rPr lang="en-GB" sz="2300" b="1" dirty="0">
                <a:latin typeface="+mj-lt"/>
              </a:rPr>
              <a:t>Confidence Intervals:</a:t>
            </a:r>
            <a:r>
              <a:rPr lang="en-GB" sz="2300" dirty="0">
                <a:latin typeface="+mj-lt"/>
              </a:rPr>
              <a:t> </a:t>
            </a:r>
            <a:r>
              <a:rPr lang="en-GB" sz="2300" dirty="0"/>
              <a:t>[−0.00393, +0.00078] </a:t>
            </a:r>
          </a:p>
          <a:p>
            <a:pPr marL="0" indent="0">
              <a:buNone/>
            </a:pPr>
            <a:r>
              <a:rPr lang="en-GB" sz="2600" b="1" dirty="0">
                <a:latin typeface="+mj-lt"/>
              </a:rPr>
              <a:t>4.    Interpretation:</a:t>
            </a:r>
            <a:br>
              <a:rPr lang="en-GB" sz="2600" b="1" dirty="0">
                <a:latin typeface="+mj-lt"/>
              </a:rPr>
            </a:br>
            <a:endParaRPr lang="en-GB" sz="2600" dirty="0">
              <a:latin typeface="+mj-lt"/>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GB" sz="2300" dirty="0"/>
              <a:t>Despite large sample sizes and sufficient statistical power to detect the pre-specified minimum detectable effect (MDE), the observed uplift in conversion was </a:t>
            </a:r>
            <a:r>
              <a:rPr lang="en-GB" sz="2300" b="1" dirty="0"/>
              <a:t>negative</a:t>
            </a:r>
            <a:r>
              <a:rPr lang="en-GB" sz="2300" dirty="0"/>
              <a:t> (−0.15%) and </a:t>
            </a:r>
            <a:r>
              <a:rPr lang="en-GB" sz="2300" b="1" dirty="0"/>
              <a:t>not statistically significant</a:t>
            </a:r>
            <a:r>
              <a:rPr lang="en-GB" sz="2300" dirty="0"/>
              <a:t>.</a:t>
            </a:r>
            <a:endParaRPr lang="en-GB" sz="2300" kern="100" dirty="0">
              <a:ea typeface="Calibri" panose="020F0502020204030204" pitchFamily="34" charset="0"/>
              <a:cs typeface="Times New Roman" panose="02020603050405020304" pitchFamily="18" charset="0"/>
            </a:endParaRPr>
          </a:p>
          <a:p>
            <a:pPr marL="742950" lvl="1" indent="-285750">
              <a:lnSpc>
                <a:spcPct val="107000"/>
              </a:lnSpc>
              <a:spcAft>
                <a:spcPts val="800"/>
              </a:spcAft>
              <a:buSzPts val="1000"/>
              <a:buFont typeface="Courier New" panose="02070309020205020404" pitchFamily="49" charset="0"/>
              <a:buChar char="o"/>
              <a:tabLst>
                <a:tab pos="914400" algn="l"/>
              </a:tabLst>
            </a:pPr>
            <a:r>
              <a:rPr lang="en-GB" sz="2300" dirty="0"/>
              <a:t>The </a:t>
            </a:r>
            <a:r>
              <a:rPr lang="en-GB" sz="2300" b="1" dirty="0"/>
              <a:t>95% confidence interval</a:t>
            </a:r>
            <a:r>
              <a:rPr lang="en-GB" sz="2300" dirty="0"/>
              <a:t> for the difference in conversion rates </a:t>
            </a:r>
            <a:r>
              <a:rPr lang="en-GB" sz="2300" b="1" dirty="0"/>
              <a:t>(−0.39% to +0.09%)</a:t>
            </a:r>
            <a:r>
              <a:rPr lang="en-GB" sz="2300" dirty="0"/>
              <a:t> includes </a:t>
            </a:r>
            <a:r>
              <a:rPr lang="en-GB" sz="2300" b="1" dirty="0"/>
              <a:t>zero</a:t>
            </a:r>
            <a:r>
              <a:rPr lang="en-GB" sz="2300" dirty="0"/>
              <a:t>, indicating that the observed effect may be due to chance.</a:t>
            </a:r>
          </a:p>
          <a:p>
            <a:pPr marL="742950" lvl="1" indent="-285750">
              <a:lnSpc>
                <a:spcPct val="107000"/>
              </a:lnSpc>
              <a:spcAft>
                <a:spcPts val="800"/>
              </a:spcAft>
              <a:buSzPts val="1000"/>
              <a:buFont typeface="Courier New" panose="02070309020205020404" pitchFamily="49" charset="0"/>
              <a:buChar char="o"/>
              <a:tabLst>
                <a:tab pos="914400" algn="l"/>
              </a:tabLst>
            </a:pPr>
            <a:r>
              <a:rPr lang="en-GB" sz="2300" dirty="0"/>
              <a:t>The </a:t>
            </a:r>
            <a:r>
              <a:rPr lang="en-GB" sz="2300" b="1" dirty="0"/>
              <a:t>p-value exceeds the 5% significance threshold</a:t>
            </a:r>
            <a:r>
              <a:rPr lang="en-GB" sz="2300" dirty="0"/>
              <a:t>, providing </a:t>
            </a:r>
            <a:r>
              <a:rPr lang="en-GB" sz="2300" b="1" dirty="0"/>
              <a:t>no statistical evidence</a:t>
            </a:r>
            <a:r>
              <a:rPr lang="en-GB" sz="2300" dirty="0"/>
              <a:t> to reject the null hypothesis of equal conversion rates between control and treatment groups.</a:t>
            </a:r>
          </a:p>
          <a:p>
            <a:pPr marL="742950" lvl="1" indent="-285750">
              <a:lnSpc>
                <a:spcPct val="107000"/>
              </a:lnSpc>
              <a:spcAft>
                <a:spcPts val="800"/>
              </a:spcAft>
              <a:buSzPts val="1000"/>
              <a:buFont typeface="Courier New" panose="02070309020205020404" pitchFamily="49" charset="0"/>
              <a:buChar char="o"/>
              <a:tabLst>
                <a:tab pos="914400" algn="l"/>
              </a:tabLst>
            </a:pPr>
            <a:r>
              <a:rPr lang="en-GB" sz="2300" b="1" dirty="0"/>
              <a:t>The treatment does not lead to a measurable improvement in conversion</a:t>
            </a:r>
            <a:r>
              <a:rPr lang="en-GB" sz="2300" dirty="0"/>
              <a:t>. If anything, it may have a slight detrimental effect — but this effect is both </a:t>
            </a:r>
            <a:r>
              <a:rPr lang="en-GB" sz="2300" b="1" dirty="0"/>
              <a:t>small in magnitude</a:t>
            </a:r>
            <a:r>
              <a:rPr lang="en-GB" sz="2300" dirty="0"/>
              <a:t> and </a:t>
            </a:r>
            <a:r>
              <a:rPr lang="en-GB" sz="2300" b="1" dirty="0"/>
              <a:t>statistically indistinguishable from random variation</a:t>
            </a:r>
            <a:r>
              <a:rPr lang="en-GB" sz="2300" dirty="0"/>
              <a:t>.</a:t>
            </a:r>
          </a:p>
          <a:p>
            <a:pPr marL="742950" lvl="1" indent="-285750">
              <a:lnSpc>
                <a:spcPct val="107000"/>
              </a:lnSpc>
              <a:spcAft>
                <a:spcPts val="800"/>
              </a:spcAft>
              <a:buSzPts val="1000"/>
              <a:buFont typeface="Courier New" panose="02070309020205020404" pitchFamily="49" charset="0"/>
              <a:buChar char="o"/>
              <a:tabLst>
                <a:tab pos="914400" algn="l"/>
              </a:tabLst>
            </a:pPr>
            <a:endParaRPr lang="en-GB" sz="1800" dirty="0"/>
          </a:p>
        </p:txBody>
      </p:sp>
    </p:spTree>
    <p:extLst>
      <p:ext uri="{BB962C8B-B14F-4D97-AF65-F5344CB8AC3E}">
        <p14:creationId xmlns:p14="http://schemas.microsoft.com/office/powerpoint/2010/main" val="2215795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1BA28A7-AC49-EAAF-94CA-FC48104DFEDF}"/>
              </a:ext>
            </a:extLst>
          </p:cNvPr>
          <p:cNvSpPr>
            <a:spLocks noGrp="1"/>
          </p:cNvSpPr>
          <p:nvPr>
            <p:ph type="title"/>
          </p:nvPr>
        </p:nvSpPr>
        <p:spPr>
          <a:xfrm>
            <a:off x="838200" y="0"/>
            <a:ext cx="10515600" cy="714910"/>
          </a:xfrm>
        </p:spPr>
        <p:txBody>
          <a:bodyPr>
            <a:normAutofit/>
          </a:bodyPr>
          <a:lstStyle/>
          <a:p>
            <a:pPr marL="571500" indent="-571500">
              <a:buFont typeface="Arial" panose="020B0604020202020204" pitchFamily="34" charset="0"/>
              <a:buChar char="•"/>
            </a:pPr>
            <a:r>
              <a:rPr lang="en-GB" sz="2800" b="1" u="sng" dirty="0"/>
              <a:t>Bayesian Analysis</a:t>
            </a:r>
            <a:endParaRPr lang="en-GB" sz="1600" u="sng" dirty="0"/>
          </a:p>
        </p:txBody>
      </p:sp>
      <p:sp>
        <p:nvSpPr>
          <p:cNvPr id="10" name="TextBox 9">
            <a:extLst>
              <a:ext uri="{FF2B5EF4-FFF2-40B4-BE49-F238E27FC236}">
                <a16:creationId xmlns:a16="http://schemas.microsoft.com/office/drawing/2014/main" id="{BAC39F7D-0B17-D8FB-DE39-959C9C84BA39}"/>
              </a:ext>
            </a:extLst>
          </p:cNvPr>
          <p:cNvSpPr txBox="1"/>
          <p:nvPr/>
        </p:nvSpPr>
        <p:spPr>
          <a:xfrm>
            <a:off x="838200" y="714910"/>
            <a:ext cx="10515600" cy="5652701"/>
          </a:xfrm>
          <a:prstGeom prst="rect">
            <a:avLst/>
          </a:prstGeom>
          <a:noFill/>
        </p:spPr>
        <p:txBody>
          <a:bodyPr wrap="square">
            <a:spAutoFit/>
          </a:bodyPr>
          <a:lstStyle/>
          <a:p>
            <a:pPr marL="457200" lvl="0" indent="-457200">
              <a:buFont typeface="+mj-lt"/>
              <a:buAutoNum type="arabicPeriod"/>
            </a:pPr>
            <a:r>
              <a:rPr lang="en-GB" dirty="0"/>
              <a:t>We assume </a:t>
            </a:r>
            <a:r>
              <a:rPr lang="en-GB" b="1" dirty="0"/>
              <a:t>uninformative priors </a:t>
            </a:r>
            <a:r>
              <a:rPr lang="en-GB" dirty="0"/>
              <a:t>for both group conversion rates: </a:t>
            </a:r>
            <a:br>
              <a:rPr lang="en-GB" dirty="0"/>
            </a:br>
            <a:endParaRPr lang="en-GB" dirty="0"/>
          </a:p>
          <a:p>
            <a:pPr marL="742950" lvl="1" indent="-285750">
              <a:lnSpc>
                <a:spcPct val="107000"/>
              </a:lnSpc>
              <a:spcAft>
                <a:spcPts val="800"/>
              </a:spcAft>
              <a:buSzPts val="1000"/>
              <a:buFont typeface="Courier New" panose="02070309020205020404" pitchFamily="49" charset="0"/>
              <a:buChar char="o"/>
              <a:tabLst>
                <a:tab pos="914400" algn="l"/>
              </a:tabLst>
            </a:pPr>
            <a:r>
              <a:rPr lang="en-GB" dirty="0"/>
              <a:t>pc ​∼ Beta(1​,1​) </a:t>
            </a:r>
          </a:p>
          <a:p>
            <a:pPr marL="742950" lvl="1" indent="-285750">
              <a:lnSpc>
                <a:spcPct val="107000"/>
              </a:lnSpc>
              <a:spcAft>
                <a:spcPts val="800"/>
              </a:spcAft>
              <a:buSzPts val="1000"/>
              <a:buFont typeface="Courier New" panose="02070309020205020404" pitchFamily="49" charset="0"/>
              <a:buChar char="o"/>
              <a:tabLst>
                <a:tab pos="914400" algn="l"/>
              </a:tabLst>
            </a:pPr>
            <a:r>
              <a:rPr lang="en-GB" dirty="0"/>
              <a:t>pt​ ∼ Beta(1​,1 )</a:t>
            </a:r>
            <a:br>
              <a:rPr lang="en-GB" dirty="0"/>
            </a:br>
            <a:endParaRPr lang="en-GB" dirty="0"/>
          </a:p>
          <a:p>
            <a:pPr marL="457200" lvl="0" indent="-457200">
              <a:buFont typeface="+mj-lt"/>
              <a:buAutoNum type="arabicPeriod"/>
            </a:pPr>
            <a:r>
              <a:rPr lang="en-GB" dirty="0"/>
              <a:t>Upon </a:t>
            </a:r>
            <a:r>
              <a:rPr lang="en-GB" b="1" dirty="0"/>
              <a:t>observing the data</a:t>
            </a:r>
            <a:r>
              <a:rPr lang="en-GB" dirty="0"/>
              <a:t>:</a:t>
            </a:r>
          </a:p>
          <a:p>
            <a:pPr marL="457200" lvl="0" indent="-457200">
              <a:buFont typeface="+mj-lt"/>
              <a:buAutoNum type="arabicPeriod"/>
            </a:pPr>
            <a:endParaRPr lang="en-GB" dirty="0"/>
          </a:p>
          <a:p>
            <a:pPr marL="742950" lvl="1" indent="-285750">
              <a:lnSpc>
                <a:spcPct val="107000"/>
              </a:lnSpc>
              <a:spcAft>
                <a:spcPts val="800"/>
              </a:spcAft>
              <a:buSzPts val="1000"/>
              <a:buFont typeface="Courier New" panose="02070309020205020404" pitchFamily="49" charset="0"/>
              <a:buChar char="o"/>
              <a:tabLst>
                <a:tab pos="914400" algn="l"/>
              </a:tabLst>
            </a:pPr>
            <a:r>
              <a:rPr lang="en-GB" dirty="0"/>
              <a:t>pc​∣data ∼ Beta(17490​, 127786​) </a:t>
            </a:r>
          </a:p>
          <a:p>
            <a:pPr marL="742950" lvl="1" indent="-285750">
              <a:lnSpc>
                <a:spcPct val="107000"/>
              </a:lnSpc>
              <a:spcAft>
                <a:spcPts val="800"/>
              </a:spcAft>
              <a:buSzPts val="1000"/>
              <a:buFont typeface="Courier New" panose="02070309020205020404" pitchFamily="49" charset="0"/>
              <a:buChar char="o"/>
              <a:tabLst>
                <a:tab pos="914400" algn="l"/>
              </a:tabLst>
            </a:pPr>
            <a:r>
              <a:rPr lang="en-GB" dirty="0"/>
              <a:t>pt​∣data ∼ Beta(17265​, 128047)</a:t>
            </a:r>
            <a:br>
              <a:rPr lang="en-GB" dirty="0"/>
            </a:br>
            <a:endParaRPr lang="en-GB" dirty="0"/>
          </a:p>
          <a:p>
            <a:pPr marL="457200" indent="-457200">
              <a:buFont typeface="+mj-lt"/>
              <a:buAutoNum type="arabicPeriod"/>
            </a:pPr>
            <a:r>
              <a:rPr lang="en-GB" dirty="0"/>
              <a:t>To approximate the </a:t>
            </a:r>
            <a:r>
              <a:rPr lang="en-GB" b="1" dirty="0"/>
              <a:t>posterior distribution </a:t>
            </a:r>
            <a:r>
              <a:rPr lang="en-GB" dirty="0"/>
              <a:t>of the </a:t>
            </a:r>
            <a:r>
              <a:rPr lang="en-GB" b="1" dirty="0"/>
              <a:t>difference in conversion rates</a:t>
            </a:r>
            <a:r>
              <a:rPr lang="en-GB" dirty="0"/>
              <a:t>, we draw</a:t>
            </a:r>
            <a:r>
              <a:rPr lang="en-GB" b="1" dirty="0"/>
              <a:t>:</a:t>
            </a:r>
            <a:br>
              <a:rPr lang="en-GB" b="1" dirty="0"/>
            </a:br>
            <a:endParaRPr lang="en-GB" b="1" dirty="0"/>
          </a:p>
          <a:p>
            <a:pPr marL="742950" lvl="1" indent="-285750">
              <a:lnSpc>
                <a:spcPct val="107000"/>
              </a:lnSpc>
              <a:spcAft>
                <a:spcPts val="800"/>
              </a:spcAft>
              <a:buSzPts val="1000"/>
              <a:buFont typeface="Courier New" panose="02070309020205020404" pitchFamily="49" charset="0"/>
              <a:buChar char="o"/>
              <a:tabLst>
                <a:tab pos="914400" algn="l"/>
              </a:tabLst>
            </a:pPr>
            <a:r>
              <a:rPr lang="en-GB" dirty="0"/>
              <a:t>100000 samples from Beta (17490​, 127786​) for the control group.</a:t>
            </a:r>
          </a:p>
          <a:p>
            <a:pPr marL="742950" lvl="1" indent="-285750">
              <a:lnSpc>
                <a:spcPct val="107000"/>
              </a:lnSpc>
              <a:spcAft>
                <a:spcPts val="800"/>
              </a:spcAft>
              <a:buSzPts val="1000"/>
              <a:buFont typeface="Courier New" panose="02070309020205020404" pitchFamily="49" charset="0"/>
              <a:buChar char="o"/>
              <a:tabLst>
                <a:tab pos="914400" algn="l"/>
              </a:tabLst>
            </a:pPr>
            <a:r>
              <a:rPr lang="en-GB" dirty="0"/>
              <a:t>100000 samples from Beta (17265​, 128047​) for the treatment group.</a:t>
            </a:r>
            <a:br>
              <a:rPr lang="en-GB" dirty="0"/>
            </a:br>
            <a:endParaRPr lang="en-GB" b="1" kern="0" dirty="0">
              <a:ea typeface="Times New Roman" panose="02020603050405020304" pitchFamily="18" charset="0"/>
              <a:cs typeface="Calibri" panose="020F0502020204030204" pitchFamily="34" charset="0"/>
            </a:endParaRPr>
          </a:p>
          <a:p>
            <a:pPr marL="457200" indent="-457200">
              <a:buFont typeface="+mj-lt"/>
              <a:buAutoNum type="arabicPeriod"/>
            </a:pPr>
            <a:r>
              <a:rPr lang="en-GB" dirty="0"/>
              <a:t>This provides a Monte Carlo approximation of the posterior distribution of the treatment effect, </a:t>
            </a:r>
            <a:r>
              <a:rPr lang="en-GB" b="1" dirty="0"/>
              <a:t>δ = pt − pc</a:t>
            </a:r>
            <a:r>
              <a:rPr lang="en-GB" dirty="0"/>
              <a:t>.</a:t>
            </a:r>
          </a:p>
        </p:txBody>
      </p:sp>
    </p:spTree>
    <p:extLst>
      <p:ext uri="{BB962C8B-B14F-4D97-AF65-F5344CB8AC3E}">
        <p14:creationId xmlns:p14="http://schemas.microsoft.com/office/powerpoint/2010/main" val="360514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tangle 2">
            <a:extLst>
              <a:ext uri="{FF2B5EF4-FFF2-40B4-BE49-F238E27FC236}">
                <a16:creationId xmlns:a16="http://schemas.microsoft.com/office/drawing/2014/main" id="{8B8E421A-FD30-0E64-F2D5-5833E0E780BF}"/>
              </a:ext>
            </a:extLst>
          </p:cNvPr>
          <p:cNvSpPr>
            <a:spLocks noChangeArrowheads="1"/>
          </p:cNvSpPr>
          <p:nvPr/>
        </p:nvSpPr>
        <p:spPr bwMode="auto">
          <a:xfrm>
            <a:off x="3746500" y="3824288"/>
            <a:ext cx="4555671"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GB"/>
          </a:p>
        </p:txBody>
      </p:sp>
      <p:sp>
        <p:nvSpPr>
          <p:cNvPr id="7" name="TextBox 6">
            <a:extLst>
              <a:ext uri="{FF2B5EF4-FFF2-40B4-BE49-F238E27FC236}">
                <a16:creationId xmlns:a16="http://schemas.microsoft.com/office/drawing/2014/main" id="{FBAF26FB-6722-1033-8EDA-C47CC1E2242E}"/>
              </a:ext>
            </a:extLst>
          </p:cNvPr>
          <p:cNvSpPr txBox="1"/>
          <p:nvPr/>
        </p:nvSpPr>
        <p:spPr>
          <a:xfrm>
            <a:off x="838200" y="324271"/>
            <a:ext cx="10515600" cy="6209457"/>
          </a:xfrm>
          <a:prstGeom prst="rect">
            <a:avLst/>
          </a:prstGeom>
          <a:noFill/>
        </p:spPr>
        <p:txBody>
          <a:bodyPr wrap="square">
            <a:spAutoFit/>
          </a:bodyPr>
          <a:lstStyle/>
          <a:p>
            <a:pPr lvl="0"/>
            <a:r>
              <a:rPr lang="en-GB" dirty="0"/>
              <a:t>5.    Summary statistics: </a:t>
            </a:r>
            <a:br>
              <a:rPr lang="en-GB" dirty="0"/>
            </a:br>
            <a:endParaRPr lang="en-GB" dirty="0"/>
          </a:p>
          <a:p>
            <a:pPr marL="742950" lvl="1" indent="-285750">
              <a:lnSpc>
                <a:spcPct val="107000"/>
              </a:lnSpc>
              <a:spcAft>
                <a:spcPts val="800"/>
              </a:spcAft>
              <a:buSzPts val="1000"/>
              <a:buFont typeface="Courier New" panose="02070309020205020404" pitchFamily="49" charset="0"/>
              <a:buChar char="o"/>
              <a:tabLst>
                <a:tab pos="914400" algn="l"/>
              </a:tabLst>
            </a:pPr>
            <a:r>
              <a:rPr lang="en-GB" dirty="0"/>
              <a:t>Posterior probability that </a:t>
            </a:r>
            <a:r>
              <a:rPr lang="en-GB" b="1" dirty="0"/>
              <a:t>treatment outperforms control</a:t>
            </a:r>
            <a:r>
              <a:rPr lang="en-GB" dirty="0"/>
              <a:t>​: P(pt​ &gt; pc​) ≈ 9.5​% </a:t>
            </a:r>
          </a:p>
          <a:p>
            <a:pPr marL="742950" lvl="1" indent="-285750">
              <a:lnSpc>
                <a:spcPct val="107000"/>
              </a:lnSpc>
              <a:spcAft>
                <a:spcPts val="800"/>
              </a:spcAft>
              <a:buSzPts val="1000"/>
              <a:buFont typeface="Courier New" panose="02070309020205020404" pitchFamily="49" charset="0"/>
              <a:buChar char="o"/>
              <a:tabLst>
                <a:tab pos="914400" algn="l"/>
              </a:tabLst>
            </a:pPr>
            <a:r>
              <a:rPr lang="en-GB" dirty="0"/>
              <a:t>95% credible interval for </a:t>
            </a:r>
            <a:r>
              <a:rPr lang="en-GB" b="1" dirty="0"/>
              <a:t>pt - pc</a:t>
            </a:r>
            <a:r>
              <a:rPr lang="en-GB" dirty="0"/>
              <a:t>: [-0.00391, +0.00076]</a:t>
            </a:r>
            <a:br>
              <a:rPr lang="en-GB" dirty="0"/>
            </a:br>
            <a:endParaRPr lang="en-GB" dirty="0"/>
          </a:p>
          <a:p>
            <a:pPr lvl="0"/>
            <a:r>
              <a:rPr lang="en-GB" dirty="0"/>
              <a:t>6.     We define a </a:t>
            </a:r>
            <a:r>
              <a:rPr lang="en-GB" b="1" dirty="0"/>
              <a:t>ROPE</a:t>
            </a:r>
            <a:r>
              <a:rPr lang="en-GB" dirty="0"/>
              <a:t> around zero to represent effect sizes considered practically negligible :</a:t>
            </a:r>
          </a:p>
          <a:p>
            <a:pPr lvl="0"/>
            <a:endParaRPr lang="en-GB" dirty="0"/>
          </a:p>
          <a:p>
            <a:pPr marL="742950" lvl="1" indent="-285750">
              <a:lnSpc>
                <a:spcPct val="107000"/>
              </a:lnSpc>
              <a:spcAft>
                <a:spcPts val="800"/>
              </a:spcAft>
              <a:buSzPts val="1000"/>
              <a:buFont typeface="Courier New" panose="02070309020205020404" pitchFamily="49" charset="0"/>
              <a:buChar char="o"/>
              <a:tabLst>
                <a:tab pos="914400" algn="l"/>
              </a:tabLst>
            </a:pPr>
            <a:r>
              <a:rPr lang="en-GB" dirty="0"/>
              <a:t>ROPE</a:t>
            </a:r>
            <a:r>
              <a:rPr lang="en-GB" b="1" dirty="0"/>
              <a:t>:</a:t>
            </a:r>
            <a:r>
              <a:rPr lang="en-GB" dirty="0"/>
              <a:t> [−0.003, +0.003]​</a:t>
            </a:r>
          </a:p>
          <a:p>
            <a:pPr marL="742950" lvl="1" indent="-285750">
              <a:lnSpc>
                <a:spcPct val="107000"/>
              </a:lnSpc>
              <a:spcAft>
                <a:spcPts val="800"/>
              </a:spcAft>
              <a:buSzPts val="1000"/>
              <a:buFont typeface="Courier New" panose="02070309020205020404" pitchFamily="49" charset="0"/>
              <a:buChar char="o"/>
              <a:tabLst>
                <a:tab pos="914400" algn="l"/>
              </a:tabLst>
            </a:pPr>
            <a:r>
              <a:rPr lang="en-GB" dirty="0"/>
              <a:t>Posterior mass within ROPE: ~82%</a:t>
            </a:r>
            <a:br>
              <a:rPr lang="en-GB" dirty="0"/>
            </a:br>
            <a:endParaRPr lang="en-GB" dirty="0"/>
          </a:p>
          <a:p>
            <a:r>
              <a:rPr lang="en-GB" dirty="0"/>
              <a:t>7.     Interpretation</a:t>
            </a:r>
            <a:r>
              <a:rPr lang="en-GB" b="1" dirty="0"/>
              <a:t>:</a:t>
            </a:r>
            <a:br>
              <a:rPr lang="en-GB" b="1" dirty="0"/>
            </a:br>
            <a:endParaRPr lang="en-GB" b="1" dirty="0"/>
          </a:p>
          <a:p>
            <a:pPr marL="742950" lvl="1" indent="-285750">
              <a:lnSpc>
                <a:spcPct val="107000"/>
              </a:lnSpc>
              <a:spcAft>
                <a:spcPts val="800"/>
              </a:spcAft>
              <a:buSzPts val="1000"/>
              <a:buFont typeface="Courier New" panose="02070309020205020404" pitchFamily="49" charset="0"/>
              <a:buChar char="o"/>
              <a:tabLst>
                <a:tab pos="914400" algn="l"/>
              </a:tabLst>
            </a:pPr>
            <a:r>
              <a:rPr lang="en-GB" dirty="0"/>
              <a:t>Only ~9.5% of the posterior distribution lies above zero, providing </a:t>
            </a:r>
            <a:r>
              <a:rPr lang="en-GB" b="1" dirty="0"/>
              <a:t>weak evidence</a:t>
            </a:r>
            <a:r>
              <a:rPr lang="en-GB" dirty="0"/>
              <a:t> in favour of the treatment.</a:t>
            </a:r>
          </a:p>
          <a:p>
            <a:pPr marL="742950" lvl="1" indent="-285750">
              <a:lnSpc>
                <a:spcPct val="107000"/>
              </a:lnSpc>
              <a:spcAft>
                <a:spcPts val="800"/>
              </a:spcAft>
              <a:buSzPts val="1000"/>
              <a:buFont typeface="Courier New" panose="02070309020205020404" pitchFamily="49" charset="0"/>
              <a:buChar char="o"/>
              <a:tabLst>
                <a:tab pos="914400" algn="l"/>
              </a:tabLst>
            </a:pPr>
            <a:r>
              <a:rPr lang="en-GB" dirty="0"/>
              <a:t>The </a:t>
            </a:r>
            <a:r>
              <a:rPr lang="en-GB" b="1" dirty="0"/>
              <a:t>95% credible interval</a:t>
            </a:r>
            <a:r>
              <a:rPr lang="en-GB" dirty="0"/>
              <a:t> </a:t>
            </a:r>
            <a:r>
              <a:rPr lang="en-GB" b="1" dirty="0"/>
              <a:t>[−0.00391, +0.00076</a:t>
            </a:r>
            <a:r>
              <a:rPr lang="en-GB" dirty="0"/>
              <a:t>] is </a:t>
            </a:r>
            <a:r>
              <a:rPr lang="en-GB" b="1" dirty="0"/>
              <a:t>centred slightly below zero</a:t>
            </a:r>
            <a:r>
              <a:rPr lang="en-GB" dirty="0"/>
              <a:t> and includes both practically negative and practically null effects. This implies that the treatment may be slightly worse than control or have no real effect.</a:t>
            </a:r>
          </a:p>
          <a:p>
            <a:pPr marL="742950" lvl="1" indent="-285750">
              <a:lnSpc>
                <a:spcPct val="107000"/>
              </a:lnSpc>
              <a:spcAft>
                <a:spcPts val="800"/>
              </a:spcAft>
              <a:buSzPts val="1000"/>
              <a:buFont typeface="Courier New" panose="02070309020205020404" pitchFamily="49" charset="0"/>
              <a:buChar char="o"/>
              <a:tabLst>
                <a:tab pos="914400" algn="l"/>
              </a:tabLst>
            </a:pPr>
            <a:r>
              <a:rPr lang="en-GB" dirty="0"/>
              <a:t>Given the high posterior mass of ~82% within this ROPE, we have strong evidence that the </a:t>
            </a:r>
            <a:r>
              <a:rPr lang="en-GB" b="1" dirty="0"/>
              <a:t>new page's effect is too small to be meaningful</a:t>
            </a:r>
            <a:r>
              <a:rPr lang="en-GB" dirty="0"/>
              <a:t>, providing a quantitative basis for the decision not to deploy it.</a:t>
            </a:r>
          </a:p>
        </p:txBody>
      </p:sp>
    </p:spTree>
    <p:extLst>
      <p:ext uri="{BB962C8B-B14F-4D97-AF65-F5344CB8AC3E}">
        <p14:creationId xmlns:p14="http://schemas.microsoft.com/office/powerpoint/2010/main" val="38296100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E026DCBD-F224-570B-F3F0-F61AE1294046}"/>
              </a:ext>
            </a:extLst>
          </p:cNvPr>
          <p:cNvSpPr>
            <a:spLocks noGrp="1"/>
          </p:cNvSpPr>
          <p:nvPr>
            <p:ph type="title"/>
          </p:nvPr>
        </p:nvSpPr>
        <p:spPr>
          <a:xfrm>
            <a:off x="838200" y="0"/>
            <a:ext cx="10515600" cy="714910"/>
          </a:xfrm>
        </p:spPr>
        <p:txBody>
          <a:bodyPr>
            <a:normAutofit/>
          </a:bodyPr>
          <a:lstStyle/>
          <a:p>
            <a:pPr marL="571500" indent="-571500">
              <a:buFont typeface="Arial" panose="020B0604020202020204" pitchFamily="34" charset="0"/>
              <a:buChar char="•"/>
            </a:pPr>
            <a:r>
              <a:rPr lang="en-GB" sz="2800" b="1" u="sng" dirty="0"/>
              <a:t>Expanded Analysis: Regional Performance</a:t>
            </a:r>
            <a:endParaRPr lang="en-GB" sz="2800" u="sng" dirty="0"/>
          </a:p>
        </p:txBody>
      </p:sp>
      <p:sp>
        <p:nvSpPr>
          <p:cNvPr id="6" name="TextBox 5">
            <a:extLst>
              <a:ext uri="{FF2B5EF4-FFF2-40B4-BE49-F238E27FC236}">
                <a16:creationId xmlns:a16="http://schemas.microsoft.com/office/drawing/2014/main" id="{35135908-9D76-6CED-EF46-32396705F555}"/>
              </a:ext>
            </a:extLst>
          </p:cNvPr>
          <p:cNvSpPr txBox="1"/>
          <p:nvPr/>
        </p:nvSpPr>
        <p:spPr>
          <a:xfrm>
            <a:off x="838200" y="714910"/>
            <a:ext cx="10515600" cy="6090898"/>
          </a:xfrm>
          <a:prstGeom prst="rect">
            <a:avLst/>
          </a:prstGeom>
          <a:noFill/>
        </p:spPr>
        <p:txBody>
          <a:bodyPr wrap="square">
            <a:spAutoFit/>
          </a:bodyPr>
          <a:lstStyle/>
          <a:p>
            <a:pPr marL="457200" lvl="0" indent="-457200">
              <a:buFont typeface="+mj-lt"/>
              <a:buAutoNum type="arabicPeriod"/>
            </a:pPr>
            <a:r>
              <a:rPr lang="en-GB" sz="2000" dirty="0"/>
              <a:t>Due to sample size constraints in the Canadian segment (14,499 samples), a standard </a:t>
            </a:r>
            <a:r>
              <a:rPr lang="en-GB" sz="2000" b="1" dirty="0"/>
              <a:t>Frequentist analysis would have been underpowered</a:t>
            </a:r>
            <a:r>
              <a:rPr lang="en-GB" sz="2000" dirty="0"/>
              <a:t>. To provide a consistent and meaningful analysis across all regions, </a:t>
            </a:r>
            <a:r>
              <a:rPr lang="en-GB" sz="2000" b="1" dirty="0"/>
              <a:t>a Bayesian posterior comparison </a:t>
            </a:r>
            <a:r>
              <a:rPr lang="en-GB" sz="2000" dirty="0"/>
              <a:t>was performed instead.</a:t>
            </a:r>
            <a:br>
              <a:rPr lang="en-GB" sz="2000" dirty="0"/>
            </a:br>
            <a:endParaRPr lang="en-GB" sz="2000" dirty="0"/>
          </a:p>
          <a:p>
            <a:pPr marL="457200" lvl="0" indent="-457200">
              <a:buFont typeface="+mj-lt"/>
              <a:buAutoNum type="arabicPeriod"/>
            </a:pPr>
            <a:r>
              <a:rPr lang="en-GB" sz="2000" dirty="0"/>
              <a:t>Our analysis of the </a:t>
            </a:r>
            <a:r>
              <a:rPr lang="en-GB" sz="2000" b="1" dirty="0"/>
              <a:t>new page's conversion rate in each country </a:t>
            </a:r>
            <a:r>
              <a:rPr lang="en-GB" sz="2000" dirty="0"/>
              <a:t>revealed the following:</a:t>
            </a:r>
          </a:p>
          <a:p>
            <a:pPr marL="457200" lvl="0" indent="-457200">
              <a:buFont typeface="+mj-lt"/>
              <a:buAutoNum type="arabicPeriod"/>
            </a:pPr>
            <a:endParaRPr lang="en-GB" sz="2000" dirty="0"/>
          </a:p>
          <a:p>
            <a:pPr marL="742950" lvl="1" indent="-285750">
              <a:lnSpc>
                <a:spcPct val="107000"/>
              </a:lnSpc>
              <a:spcAft>
                <a:spcPts val="800"/>
              </a:spcAft>
              <a:buSzPts val="1000"/>
              <a:buFont typeface="Courier New" panose="02070309020205020404" pitchFamily="49" charset="0"/>
              <a:buChar char="o"/>
              <a:tabLst>
                <a:tab pos="914400" algn="l"/>
              </a:tabLst>
            </a:pPr>
            <a:r>
              <a:rPr lang="en-GB" sz="2000" dirty="0"/>
              <a:t>US: The probability that the new page is better than the old page is 6.5%. The 95% credible interval is [-0.00499, 0.00062], and the ROPE coverage is 71.9%</a:t>
            </a:r>
          </a:p>
          <a:p>
            <a:pPr marL="742950" lvl="1" indent="-285750">
              <a:lnSpc>
                <a:spcPct val="107000"/>
              </a:lnSpc>
              <a:spcAft>
                <a:spcPts val="800"/>
              </a:spcAft>
              <a:buSzPts val="1000"/>
              <a:buFont typeface="Courier New" panose="02070309020205020404" pitchFamily="49" charset="0"/>
              <a:buChar char="o"/>
              <a:tabLst>
                <a:tab pos="914400" algn="l"/>
              </a:tabLst>
            </a:pPr>
            <a:r>
              <a:rPr lang="en-GB" sz="2000" dirty="0"/>
              <a:t>UK: The probability that the new page is better than the old page is 68.3%. The 95% credible interval is [-0.00358, 0.00588], and the ROPE coverage is 73.4%</a:t>
            </a:r>
          </a:p>
          <a:p>
            <a:pPr marL="742950" lvl="1" indent="-285750">
              <a:lnSpc>
                <a:spcPct val="107000"/>
              </a:lnSpc>
              <a:spcAft>
                <a:spcPts val="800"/>
              </a:spcAft>
              <a:buSzPts val="1000"/>
              <a:buFont typeface="Courier New" panose="02070309020205020404" pitchFamily="49" charset="0"/>
              <a:buChar char="o"/>
              <a:tabLst>
                <a:tab pos="914400" algn="l"/>
              </a:tabLst>
            </a:pPr>
            <a:r>
              <a:rPr lang="en-GB" sz="2000" dirty="0"/>
              <a:t>CA: The probability that the new page is better than the old page is 9.6%. The 95% credible interval is [-0.01733, 0.00341], and the ROPE coverage is 20.1%</a:t>
            </a:r>
            <a:br>
              <a:rPr lang="en-GB" sz="2000" dirty="0"/>
            </a:br>
            <a:endParaRPr lang="en-GB" sz="2000" dirty="0"/>
          </a:p>
          <a:p>
            <a:pPr marL="457200" indent="-457200">
              <a:buFont typeface="+mj-lt"/>
              <a:buAutoNum type="arabicPeriod"/>
            </a:pPr>
            <a:r>
              <a:rPr lang="en-GB" sz="2000" dirty="0"/>
              <a:t>While </a:t>
            </a:r>
            <a:r>
              <a:rPr lang="en-GB" sz="2000" b="1" dirty="0"/>
              <a:t>the UK shows a higher probability of the new page being better</a:t>
            </a:r>
            <a:r>
              <a:rPr lang="en-GB" sz="2000" dirty="0"/>
              <a:t>, the credible intervals for all countries </a:t>
            </a:r>
            <a:r>
              <a:rPr lang="en-GB" sz="2000" b="1" dirty="0"/>
              <a:t>still overlap with zero</a:t>
            </a:r>
            <a:r>
              <a:rPr lang="en-GB" sz="2000" dirty="0"/>
              <a:t>, and the </a:t>
            </a:r>
            <a:r>
              <a:rPr lang="en-GB" sz="2000" b="1" dirty="0"/>
              <a:t>ROPE coverage for the US and UK is high</a:t>
            </a:r>
            <a:r>
              <a:rPr lang="en-GB" sz="2000" dirty="0"/>
              <a:t>, suggesting any potential lift is likely too small to be practically significant at a global scale. The </a:t>
            </a:r>
            <a:r>
              <a:rPr lang="en-GB" sz="2000" b="1" dirty="0"/>
              <a:t>low ROPE coverage in Canada </a:t>
            </a:r>
            <a:r>
              <a:rPr lang="en-GB" sz="2000" dirty="0"/>
              <a:t>is a result of the smaller sample size, which leads to a wider credible interval and higher uncertainty</a:t>
            </a:r>
            <a:r>
              <a:rPr lang="en-GB" sz="2000" b="1" dirty="0"/>
              <a:t>.</a:t>
            </a:r>
            <a:endParaRPr lang="en-GB" sz="2000" b="1" kern="0" dirty="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357650417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389</TotalTime>
  <Words>1681</Words>
  <Application>Microsoft Office PowerPoint</Application>
  <PresentationFormat>Widescreen</PresentationFormat>
  <Paragraphs>92</Paragraphs>
  <Slides>10</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Calibri Light</vt:lpstr>
      <vt:lpstr>Courier New</vt:lpstr>
      <vt:lpstr>Times New Roman</vt:lpstr>
      <vt:lpstr>Office Theme</vt:lpstr>
      <vt:lpstr>A/B Testing Analysis Using Frequentist and Bayesian Inference</vt:lpstr>
      <vt:lpstr>Problem Statement</vt:lpstr>
      <vt:lpstr>Simulated Experiment Reconstruction</vt:lpstr>
      <vt:lpstr>Data Exploration – Data Preparation</vt:lpstr>
      <vt:lpstr>Frequentist Analysis</vt:lpstr>
      <vt:lpstr>PowerPoint Presentation</vt:lpstr>
      <vt:lpstr>Bayesian Analysis</vt:lpstr>
      <vt:lpstr>PowerPoint Presentation</vt:lpstr>
      <vt:lpstr>Expanded Analysis: Regional Performance</vt:lpstr>
      <vt:lpstr>Conclusion and 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Vasilis Gerontatis</dc:creator>
  <cp:lastModifiedBy>Vasilis Gerontatis</cp:lastModifiedBy>
  <cp:revision>7</cp:revision>
  <dcterms:created xsi:type="dcterms:W3CDTF">2025-04-29T10:05:14Z</dcterms:created>
  <dcterms:modified xsi:type="dcterms:W3CDTF">2025-08-07T15:59:25Z</dcterms:modified>
</cp:coreProperties>
</file>