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silis Gerontatis" initials="VG" lastIdx="1" clrIdx="0">
    <p:extLst>
      <p:ext uri="{19B8F6BF-5375-455C-9EA6-DF929625EA0E}">
        <p15:presenceInfo xmlns:p15="http://schemas.microsoft.com/office/powerpoint/2012/main" userId="025af0c2033d41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9503" autoAdjust="0"/>
  </p:normalViewPr>
  <p:slideViewPr>
    <p:cSldViewPr snapToGrid="0">
      <p:cViewPr varScale="1">
        <p:scale>
          <a:sx n="65" d="100"/>
          <a:sy n="65" d="100"/>
        </p:scale>
        <p:origin x="93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FFF3D5-063D-4CC1-8349-88AB7FEFD430}" type="datetimeFigureOut">
              <a:rPr lang="en-GB" smtClean="0"/>
              <a:t>09/05/2025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760AD1-26CC-4B82-880E-7994CCCB67F8}" type="slidenum">
              <a:rPr lang="en-GB" smtClean="0"/>
              <a:t>‹#›</a:t>
            </a:fld>
            <a:endParaRPr lang="en-GB"/>
          </a:p>
        </p:txBody>
      </p:sp>
    </p:spTree>
    <p:extLst>
      <p:ext uri="{BB962C8B-B14F-4D97-AF65-F5344CB8AC3E}">
        <p14:creationId xmlns:p14="http://schemas.microsoft.com/office/powerpoint/2010/main" val="949381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9760AD1-26CC-4B82-880E-7994CCCB67F8}" type="slidenum">
              <a:rPr lang="en-GB" smtClean="0"/>
              <a:t>6</a:t>
            </a:fld>
            <a:endParaRPr lang="en-GB"/>
          </a:p>
        </p:txBody>
      </p:sp>
    </p:spTree>
    <p:extLst>
      <p:ext uri="{BB962C8B-B14F-4D97-AF65-F5344CB8AC3E}">
        <p14:creationId xmlns:p14="http://schemas.microsoft.com/office/powerpoint/2010/main" val="2762578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24F5E-9A10-4691-C334-43180A22B5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F9559EE-340B-424B-DB81-D0AF6A6DA4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1753ACA-A24F-1612-456C-83447143D08F}"/>
              </a:ext>
            </a:extLst>
          </p:cNvPr>
          <p:cNvSpPr>
            <a:spLocks noGrp="1"/>
          </p:cNvSpPr>
          <p:nvPr>
            <p:ph type="dt" sz="half" idx="10"/>
          </p:nvPr>
        </p:nvSpPr>
        <p:spPr/>
        <p:txBody>
          <a:bodyPr/>
          <a:lstStyle/>
          <a:p>
            <a:fld id="{68BD01A5-178E-42BA-8DE3-1E83FF417D73}" type="datetimeFigureOut">
              <a:rPr lang="en-GB" smtClean="0"/>
              <a:t>09/05/2025</a:t>
            </a:fld>
            <a:endParaRPr lang="en-GB"/>
          </a:p>
        </p:txBody>
      </p:sp>
      <p:sp>
        <p:nvSpPr>
          <p:cNvPr id="5" name="Footer Placeholder 4">
            <a:extLst>
              <a:ext uri="{FF2B5EF4-FFF2-40B4-BE49-F238E27FC236}">
                <a16:creationId xmlns:a16="http://schemas.microsoft.com/office/drawing/2014/main" id="{6ADD3B00-504F-30D5-B754-C45FBC810A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47408B-A887-A7B0-6AA5-0AE0B987C237}"/>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5678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3F678-92EE-9D1C-3EF9-FAFC1A40501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E79535D-6330-5677-3506-B26F303271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720EA9-8FD4-5A4A-49A7-8BD78E8CDBD8}"/>
              </a:ext>
            </a:extLst>
          </p:cNvPr>
          <p:cNvSpPr>
            <a:spLocks noGrp="1"/>
          </p:cNvSpPr>
          <p:nvPr>
            <p:ph type="dt" sz="half" idx="10"/>
          </p:nvPr>
        </p:nvSpPr>
        <p:spPr/>
        <p:txBody>
          <a:bodyPr/>
          <a:lstStyle/>
          <a:p>
            <a:fld id="{68BD01A5-178E-42BA-8DE3-1E83FF417D73}" type="datetimeFigureOut">
              <a:rPr lang="en-GB" smtClean="0"/>
              <a:t>09/05/2025</a:t>
            </a:fld>
            <a:endParaRPr lang="en-GB"/>
          </a:p>
        </p:txBody>
      </p:sp>
      <p:sp>
        <p:nvSpPr>
          <p:cNvPr id="5" name="Footer Placeholder 4">
            <a:extLst>
              <a:ext uri="{FF2B5EF4-FFF2-40B4-BE49-F238E27FC236}">
                <a16:creationId xmlns:a16="http://schemas.microsoft.com/office/drawing/2014/main" id="{EDB72DEF-3DB8-565C-80B5-3E1C2F0238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18BDE7-B269-5EBE-4C7A-F156E93E1011}"/>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351759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A5696D-E720-0DA8-D11C-F50DA681C5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47A0CB2-BD14-A78C-93A2-B4A73036C4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8673AF-6B24-6098-E2C9-DAA2C9AC1425}"/>
              </a:ext>
            </a:extLst>
          </p:cNvPr>
          <p:cNvSpPr>
            <a:spLocks noGrp="1"/>
          </p:cNvSpPr>
          <p:nvPr>
            <p:ph type="dt" sz="half" idx="10"/>
          </p:nvPr>
        </p:nvSpPr>
        <p:spPr/>
        <p:txBody>
          <a:bodyPr/>
          <a:lstStyle/>
          <a:p>
            <a:fld id="{68BD01A5-178E-42BA-8DE3-1E83FF417D73}" type="datetimeFigureOut">
              <a:rPr lang="en-GB" smtClean="0"/>
              <a:t>09/05/2025</a:t>
            </a:fld>
            <a:endParaRPr lang="en-GB"/>
          </a:p>
        </p:txBody>
      </p:sp>
      <p:sp>
        <p:nvSpPr>
          <p:cNvPr id="5" name="Footer Placeholder 4">
            <a:extLst>
              <a:ext uri="{FF2B5EF4-FFF2-40B4-BE49-F238E27FC236}">
                <a16:creationId xmlns:a16="http://schemas.microsoft.com/office/drawing/2014/main" id="{EA4DF5D0-CF60-C01E-7DC5-65AD16F41E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A3C497-4963-7D51-941E-84A534089E92}"/>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713930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9C6F-8844-CDB1-B341-9C95534F6D7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B3446DD-EC89-2697-7263-5958EC1CCD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2627DB-0EC3-475E-DE9C-A2A4C53A7F9A}"/>
              </a:ext>
            </a:extLst>
          </p:cNvPr>
          <p:cNvSpPr>
            <a:spLocks noGrp="1"/>
          </p:cNvSpPr>
          <p:nvPr>
            <p:ph type="dt" sz="half" idx="10"/>
          </p:nvPr>
        </p:nvSpPr>
        <p:spPr/>
        <p:txBody>
          <a:bodyPr/>
          <a:lstStyle/>
          <a:p>
            <a:fld id="{68BD01A5-178E-42BA-8DE3-1E83FF417D73}" type="datetimeFigureOut">
              <a:rPr lang="en-GB" smtClean="0"/>
              <a:t>09/05/2025</a:t>
            </a:fld>
            <a:endParaRPr lang="en-GB"/>
          </a:p>
        </p:txBody>
      </p:sp>
      <p:sp>
        <p:nvSpPr>
          <p:cNvPr id="5" name="Footer Placeholder 4">
            <a:extLst>
              <a:ext uri="{FF2B5EF4-FFF2-40B4-BE49-F238E27FC236}">
                <a16:creationId xmlns:a16="http://schemas.microsoft.com/office/drawing/2014/main" id="{637D4578-FD6E-3D32-144C-23E60D4D88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4844B6-DAB0-C41D-1899-720AACB4C2AB}"/>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265566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9379E-4C50-0E8D-5DCD-486FDADC42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2269881-F8F0-5323-1FF5-410C8265D4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AC3B5B-3F47-101F-91AB-FA793C1941A2}"/>
              </a:ext>
            </a:extLst>
          </p:cNvPr>
          <p:cNvSpPr>
            <a:spLocks noGrp="1"/>
          </p:cNvSpPr>
          <p:nvPr>
            <p:ph type="dt" sz="half" idx="10"/>
          </p:nvPr>
        </p:nvSpPr>
        <p:spPr/>
        <p:txBody>
          <a:bodyPr/>
          <a:lstStyle/>
          <a:p>
            <a:fld id="{68BD01A5-178E-42BA-8DE3-1E83FF417D73}" type="datetimeFigureOut">
              <a:rPr lang="en-GB" smtClean="0"/>
              <a:t>09/05/2025</a:t>
            </a:fld>
            <a:endParaRPr lang="en-GB"/>
          </a:p>
        </p:txBody>
      </p:sp>
      <p:sp>
        <p:nvSpPr>
          <p:cNvPr id="5" name="Footer Placeholder 4">
            <a:extLst>
              <a:ext uri="{FF2B5EF4-FFF2-40B4-BE49-F238E27FC236}">
                <a16:creationId xmlns:a16="http://schemas.microsoft.com/office/drawing/2014/main" id="{AF10789D-CCF5-86FB-8FB2-933E3A76AF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4F7FE3-28D5-D815-F4AA-A9387C65B363}"/>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3544640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0D1E2-BE5E-288D-7352-0DD2CEB31C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60D6393-9A29-A23D-395D-0D3703BB49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FB0CC86-9CCD-BD03-5B51-2C3D8B3180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5ADA319-FC04-3CEF-B01F-4F5E97E08339}"/>
              </a:ext>
            </a:extLst>
          </p:cNvPr>
          <p:cNvSpPr>
            <a:spLocks noGrp="1"/>
          </p:cNvSpPr>
          <p:nvPr>
            <p:ph type="dt" sz="half" idx="10"/>
          </p:nvPr>
        </p:nvSpPr>
        <p:spPr/>
        <p:txBody>
          <a:bodyPr/>
          <a:lstStyle/>
          <a:p>
            <a:fld id="{68BD01A5-178E-42BA-8DE3-1E83FF417D73}" type="datetimeFigureOut">
              <a:rPr lang="en-GB" smtClean="0"/>
              <a:t>09/05/2025</a:t>
            </a:fld>
            <a:endParaRPr lang="en-GB"/>
          </a:p>
        </p:txBody>
      </p:sp>
      <p:sp>
        <p:nvSpPr>
          <p:cNvPr id="6" name="Footer Placeholder 5">
            <a:extLst>
              <a:ext uri="{FF2B5EF4-FFF2-40B4-BE49-F238E27FC236}">
                <a16:creationId xmlns:a16="http://schemas.microsoft.com/office/drawing/2014/main" id="{C03F86FF-2CA7-897B-F72E-811C887393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0469106-2FE6-212B-E543-98A0DE364BAD}"/>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2236798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65AC5-68A4-CD66-4DF0-F3CE427A410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DFFA4B5-4CDF-CAF9-5ED4-C44A30DEAF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1B1D7F-BC2A-91C4-588D-45A4C4A111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D71321B-4ED2-9B93-DCCE-7286133AF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57859C-C046-52DB-1846-2E35029A96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C85B1D5-038A-E47D-EF58-9A8F79853072}"/>
              </a:ext>
            </a:extLst>
          </p:cNvPr>
          <p:cNvSpPr>
            <a:spLocks noGrp="1"/>
          </p:cNvSpPr>
          <p:nvPr>
            <p:ph type="dt" sz="half" idx="10"/>
          </p:nvPr>
        </p:nvSpPr>
        <p:spPr/>
        <p:txBody>
          <a:bodyPr/>
          <a:lstStyle/>
          <a:p>
            <a:fld id="{68BD01A5-178E-42BA-8DE3-1E83FF417D73}" type="datetimeFigureOut">
              <a:rPr lang="en-GB" smtClean="0"/>
              <a:t>09/05/2025</a:t>
            </a:fld>
            <a:endParaRPr lang="en-GB"/>
          </a:p>
        </p:txBody>
      </p:sp>
      <p:sp>
        <p:nvSpPr>
          <p:cNvPr id="8" name="Footer Placeholder 7">
            <a:extLst>
              <a:ext uri="{FF2B5EF4-FFF2-40B4-BE49-F238E27FC236}">
                <a16:creationId xmlns:a16="http://schemas.microsoft.com/office/drawing/2014/main" id="{EC2E66AE-CE82-5864-8AE2-4E7EE43BD99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554AE6F-3A3C-F23A-950E-69877569CB59}"/>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3243599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6DFA-4616-E9EE-40D9-062AA7B8B0D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D120837-5CDD-D457-7B27-73E26D433CA4}"/>
              </a:ext>
            </a:extLst>
          </p:cNvPr>
          <p:cNvSpPr>
            <a:spLocks noGrp="1"/>
          </p:cNvSpPr>
          <p:nvPr>
            <p:ph type="dt" sz="half" idx="10"/>
          </p:nvPr>
        </p:nvSpPr>
        <p:spPr/>
        <p:txBody>
          <a:bodyPr/>
          <a:lstStyle/>
          <a:p>
            <a:fld id="{68BD01A5-178E-42BA-8DE3-1E83FF417D73}" type="datetimeFigureOut">
              <a:rPr lang="en-GB" smtClean="0"/>
              <a:t>09/05/2025</a:t>
            </a:fld>
            <a:endParaRPr lang="en-GB"/>
          </a:p>
        </p:txBody>
      </p:sp>
      <p:sp>
        <p:nvSpPr>
          <p:cNvPr id="4" name="Footer Placeholder 3">
            <a:extLst>
              <a:ext uri="{FF2B5EF4-FFF2-40B4-BE49-F238E27FC236}">
                <a16:creationId xmlns:a16="http://schemas.microsoft.com/office/drawing/2014/main" id="{6763C01A-0251-1D33-A0E9-52FAC16E978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5D6950B-D822-E531-C048-84E5D7B39CB4}"/>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73495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ABA6B9-2ED0-A026-D682-7C2BB4E52D76}"/>
              </a:ext>
            </a:extLst>
          </p:cNvPr>
          <p:cNvSpPr>
            <a:spLocks noGrp="1"/>
          </p:cNvSpPr>
          <p:nvPr>
            <p:ph type="dt" sz="half" idx="10"/>
          </p:nvPr>
        </p:nvSpPr>
        <p:spPr/>
        <p:txBody>
          <a:bodyPr/>
          <a:lstStyle/>
          <a:p>
            <a:fld id="{68BD01A5-178E-42BA-8DE3-1E83FF417D73}" type="datetimeFigureOut">
              <a:rPr lang="en-GB" smtClean="0"/>
              <a:t>09/05/2025</a:t>
            </a:fld>
            <a:endParaRPr lang="en-GB"/>
          </a:p>
        </p:txBody>
      </p:sp>
      <p:sp>
        <p:nvSpPr>
          <p:cNvPr id="3" name="Footer Placeholder 2">
            <a:extLst>
              <a:ext uri="{FF2B5EF4-FFF2-40B4-BE49-F238E27FC236}">
                <a16:creationId xmlns:a16="http://schemas.microsoft.com/office/drawing/2014/main" id="{FDA2897E-DC96-9E7D-2885-67526B410EC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F2670D-707F-7C40-ACCD-27D7FE8C2168}"/>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421982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4D70-D1D7-79F7-1CD2-9C8FDFAFB6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2BBA051-B966-5FC4-8A8E-EAE9F8D60E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3B77F88-924F-FC10-D9F2-DEDAFDA9E7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8FFDC5-7215-0BB3-D2F7-F5B946129CB3}"/>
              </a:ext>
            </a:extLst>
          </p:cNvPr>
          <p:cNvSpPr>
            <a:spLocks noGrp="1"/>
          </p:cNvSpPr>
          <p:nvPr>
            <p:ph type="dt" sz="half" idx="10"/>
          </p:nvPr>
        </p:nvSpPr>
        <p:spPr/>
        <p:txBody>
          <a:bodyPr/>
          <a:lstStyle/>
          <a:p>
            <a:fld id="{68BD01A5-178E-42BA-8DE3-1E83FF417D73}" type="datetimeFigureOut">
              <a:rPr lang="en-GB" smtClean="0"/>
              <a:t>09/05/2025</a:t>
            </a:fld>
            <a:endParaRPr lang="en-GB"/>
          </a:p>
        </p:txBody>
      </p:sp>
      <p:sp>
        <p:nvSpPr>
          <p:cNvPr id="6" name="Footer Placeholder 5">
            <a:extLst>
              <a:ext uri="{FF2B5EF4-FFF2-40B4-BE49-F238E27FC236}">
                <a16:creationId xmlns:a16="http://schemas.microsoft.com/office/drawing/2014/main" id="{1CF7D4FF-7B86-3AC3-3FCE-353DAA90ECF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022565-43EB-8DD5-560E-ABC92318C14A}"/>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255287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EB68C-C59B-3764-C86E-C9B7CDC96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E63823A-A1F6-2BB0-4315-BC632D15A2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2C1500E-9A0D-BCC3-0E5A-3E548B8A1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BB43CF-96F2-224C-5C91-F6246BF0E521}"/>
              </a:ext>
            </a:extLst>
          </p:cNvPr>
          <p:cNvSpPr>
            <a:spLocks noGrp="1"/>
          </p:cNvSpPr>
          <p:nvPr>
            <p:ph type="dt" sz="half" idx="10"/>
          </p:nvPr>
        </p:nvSpPr>
        <p:spPr/>
        <p:txBody>
          <a:bodyPr/>
          <a:lstStyle/>
          <a:p>
            <a:fld id="{68BD01A5-178E-42BA-8DE3-1E83FF417D73}" type="datetimeFigureOut">
              <a:rPr lang="en-GB" smtClean="0"/>
              <a:t>09/05/2025</a:t>
            </a:fld>
            <a:endParaRPr lang="en-GB"/>
          </a:p>
        </p:txBody>
      </p:sp>
      <p:sp>
        <p:nvSpPr>
          <p:cNvPr id="6" name="Footer Placeholder 5">
            <a:extLst>
              <a:ext uri="{FF2B5EF4-FFF2-40B4-BE49-F238E27FC236}">
                <a16:creationId xmlns:a16="http://schemas.microsoft.com/office/drawing/2014/main" id="{6F3CB431-67FB-48C6-3C7F-18689D4E7AF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95DE67B-F94B-916F-29E5-057DF68E5EA9}"/>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4004767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01832C-6BDB-3E57-3D48-CE442DD626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C1C4E80-52B8-E46D-C627-E1C7C74923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19642C-6141-7687-F023-1FFE8E334A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BD01A5-178E-42BA-8DE3-1E83FF417D73}" type="datetimeFigureOut">
              <a:rPr lang="en-GB" smtClean="0"/>
              <a:t>09/05/2025</a:t>
            </a:fld>
            <a:endParaRPr lang="en-GB"/>
          </a:p>
        </p:txBody>
      </p:sp>
      <p:sp>
        <p:nvSpPr>
          <p:cNvPr id="5" name="Footer Placeholder 4">
            <a:extLst>
              <a:ext uri="{FF2B5EF4-FFF2-40B4-BE49-F238E27FC236}">
                <a16:creationId xmlns:a16="http://schemas.microsoft.com/office/drawing/2014/main" id="{8C09639E-0C32-C118-C287-0EFB4F924C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A041011-E3BB-160D-49EC-8FDE5233D3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824DF-8EAF-4060-BCDA-F46ADA2FA54D}" type="slidenum">
              <a:rPr lang="en-GB" smtClean="0"/>
              <a:t>‹#›</a:t>
            </a:fld>
            <a:endParaRPr lang="en-GB"/>
          </a:p>
        </p:txBody>
      </p:sp>
    </p:spTree>
    <p:extLst>
      <p:ext uri="{BB962C8B-B14F-4D97-AF65-F5344CB8AC3E}">
        <p14:creationId xmlns:p14="http://schemas.microsoft.com/office/powerpoint/2010/main" val="1314331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508FD-A1D6-975C-DD16-75049564218E}"/>
              </a:ext>
            </a:extLst>
          </p:cNvPr>
          <p:cNvSpPr>
            <a:spLocks noGrp="1"/>
          </p:cNvSpPr>
          <p:nvPr>
            <p:ph type="ctrTitle"/>
          </p:nvPr>
        </p:nvSpPr>
        <p:spPr>
          <a:xfrm>
            <a:off x="1524000" y="1625284"/>
            <a:ext cx="9144000" cy="1525880"/>
          </a:xfrm>
        </p:spPr>
        <p:txBody>
          <a:bodyPr>
            <a:normAutofit/>
          </a:bodyPr>
          <a:lstStyle/>
          <a:p>
            <a:r>
              <a:rPr lang="en-GB" sz="4800" b="1" dirty="0">
                <a:effectLst/>
                <a:latin typeface="Arial" panose="020B0604020202020204" pitchFamily="34" charset="0"/>
                <a:ea typeface="Times New Roman" panose="02020603050405020304" pitchFamily="18" charset="0"/>
              </a:rPr>
              <a:t>Face Expression Recognition via Measurable Features</a:t>
            </a:r>
            <a:endParaRPr lang="en-GB" sz="4800" dirty="0"/>
          </a:p>
        </p:txBody>
      </p:sp>
      <p:sp>
        <p:nvSpPr>
          <p:cNvPr id="3" name="Subtitle 2">
            <a:extLst>
              <a:ext uri="{FF2B5EF4-FFF2-40B4-BE49-F238E27FC236}">
                <a16:creationId xmlns:a16="http://schemas.microsoft.com/office/drawing/2014/main" id="{104D5BAB-A3E2-D664-7DCF-3CF7E42997A1}"/>
              </a:ext>
            </a:extLst>
          </p:cNvPr>
          <p:cNvSpPr>
            <a:spLocks noGrp="1"/>
          </p:cNvSpPr>
          <p:nvPr>
            <p:ph type="subTitle" idx="1"/>
          </p:nvPr>
        </p:nvSpPr>
        <p:spPr>
          <a:xfrm>
            <a:off x="1524000" y="5869858"/>
            <a:ext cx="9144000" cy="855407"/>
          </a:xfrm>
        </p:spPr>
        <p:txBody>
          <a:bodyPr>
            <a:noAutofit/>
          </a:bodyPr>
          <a:lstStyle/>
          <a:p>
            <a:r>
              <a:rPr lang="en-GB" sz="2000" b="1" dirty="0">
                <a:latin typeface="Arial" panose="020B0604020202020204" pitchFamily="34" charset="0"/>
                <a:cs typeface="Arial" panose="020B0604020202020204" pitchFamily="34" charset="0"/>
              </a:rPr>
              <a:t>Vasilis Gerontatis, BSc (Physics)</a:t>
            </a:r>
            <a:br>
              <a:rPr lang="en-GB" sz="2000" dirty="0">
                <a:latin typeface="Arial" panose="020B0604020202020204" pitchFamily="34" charset="0"/>
                <a:cs typeface="Arial" panose="020B0604020202020204" pitchFamily="34" charset="0"/>
              </a:rPr>
            </a:br>
            <a:r>
              <a:rPr lang="en-GB" sz="2000" dirty="0">
                <a:latin typeface="Arial" panose="020B0604020202020204" pitchFamily="34" charset="0"/>
                <a:cs typeface="Arial" panose="020B0604020202020204" pitchFamily="34" charset="0"/>
              </a:rPr>
              <a:t>MSc Student in Data Science and Machine Learning</a:t>
            </a:r>
            <a:br>
              <a:rPr lang="en-GB" sz="2000" dirty="0">
                <a:latin typeface="Arial" panose="020B0604020202020204" pitchFamily="34" charset="0"/>
                <a:cs typeface="Arial" panose="020B0604020202020204" pitchFamily="34" charset="0"/>
              </a:rPr>
            </a:br>
            <a:r>
              <a:rPr lang="en-GB" sz="2000" dirty="0">
                <a:latin typeface="Arial" panose="020B0604020202020204" pitchFamily="34" charset="0"/>
                <a:cs typeface="Arial" panose="020B0604020202020204" pitchFamily="34" charset="0"/>
              </a:rPr>
              <a:t>Module: DAMA 51</a:t>
            </a:r>
          </a:p>
        </p:txBody>
      </p:sp>
    </p:spTree>
    <p:extLst>
      <p:ext uri="{BB962C8B-B14F-4D97-AF65-F5344CB8AC3E}">
        <p14:creationId xmlns:p14="http://schemas.microsoft.com/office/powerpoint/2010/main" val="1856562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F18F7-E283-E483-EC7D-ED1B4866B291}"/>
              </a:ext>
            </a:extLst>
          </p:cNvPr>
          <p:cNvSpPr>
            <a:spLocks noGrp="1"/>
          </p:cNvSpPr>
          <p:nvPr>
            <p:ph type="title"/>
          </p:nvPr>
        </p:nvSpPr>
        <p:spPr>
          <a:xfrm>
            <a:off x="838200" y="365125"/>
            <a:ext cx="10515600" cy="929103"/>
          </a:xfrm>
        </p:spPr>
        <p:txBody>
          <a:bodyPr>
            <a:normAutofit/>
          </a:bodyPr>
          <a:lstStyle/>
          <a:p>
            <a:pPr marL="285750" indent="-285750">
              <a:buFont typeface="Arial" panose="020B0604020202020204" pitchFamily="34" charset="0"/>
              <a:buChar char="•"/>
            </a:pPr>
            <a:r>
              <a:rPr lang="en-US" sz="2800" b="1"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Clustering</a:t>
            </a:r>
            <a:r>
              <a:rPr lang="el-GR" sz="2800" b="1"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GB" sz="2800" u="sng" dirty="0"/>
          </a:p>
        </p:txBody>
      </p:sp>
      <p:sp>
        <p:nvSpPr>
          <p:cNvPr id="3" name="Content Placeholder 2">
            <a:extLst>
              <a:ext uri="{FF2B5EF4-FFF2-40B4-BE49-F238E27FC236}">
                <a16:creationId xmlns:a16="http://schemas.microsoft.com/office/drawing/2014/main" id="{79CE528F-5BEC-AD83-2B0E-76C5BC9E7CA7}"/>
              </a:ext>
            </a:extLst>
          </p:cNvPr>
          <p:cNvSpPr>
            <a:spLocks noGrp="1"/>
          </p:cNvSpPr>
          <p:nvPr>
            <p:ph idx="1"/>
          </p:nvPr>
        </p:nvSpPr>
        <p:spPr>
          <a:xfrm>
            <a:off x="838199" y="1294228"/>
            <a:ext cx="10992730" cy="4023360"/>
          </a:xfrm>
        </p:spPr>
        <p:txBody>
          <a:bodyPr>
            <a:normAutofit lnSpcReduction="10000"/>
          </a:bodyPr>
          <a:lstStyle/>
          <a:p>
            <a:pPr marL="0" lvl="0" indent="0" algn="just" fontAlgn="base">
              <a:buSzPts val="1000"/>
              <a:buNone/>
              <a:tabLst>
                <a:tab pos="457200" algn="l"/>
              </a:tabLst>
            </a:pPr>
            <a:r>
              <a:rPr lang="en-GB" sz="2000" b="1" dirty="0">
                <a:solidFill>
                  <a:srgbClr val="000000"/>
                </a:solidFill>
                <a:latin typeface="Arial" panose="020B0604020202020204" pitchFamily="34" charset="0"/>
                <a:ea typeface="Times New Roman" panose="02020603050405020304" pitchFamily="18" charset="0"/>
                <a:cs typeface="Arial" panose="020B0604020202020204" pitchFamily="34" charset="0"/>
              </a:rPr>
              <a:t>1</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Reduce dimensionality by applying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PCA</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and keeping the top components explaining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~80% of the variance</a:t>
            </a:r>
            <a:endParaRPr lang="en-GB" sz="2000" b="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0" lvl="0" indent="0" algn="just" fontAlgn="base">
              <a:buSzPts val="1000"/>
              <a:buNone/>
              <a:tabLst>
                <a:tab pos="457200" algn="l"/>
              </a:tabLst>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buSzPts val="1000"/>
              <a:buNone/>
              <a:tabLst>
                <a:tab pos="457200" algn="l"/>
              </a:tabLst>
            </a:pPr>
            <a:r>
              <a:rPr lang="en-GB" sz="2000" b="1" dirty="0">
                <a:solidFill>
                  <a:srgbClr val="000000"/>
                </a:solidFill>
                <a:latin typeface="Arial" panose="020B0604020202020204" pitchFamily="34" charset="0"/>
                <a:ea typeface="Times New Roman" panose="02020603050405020304" pitchFamily="18" charset="0"/>
                <a:cs typeface="Arial" panose="020B0604020202020204" pitchFamily="34" charset="0"/>
              </a:rPr>
              <a:t>2.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Apply and evaluate three clustering algorithms: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K-Means, Gaussian Mixture Model   (GMM), DBSCAN</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fontAlgn="base">
              <a:buNone/>
            </a:pP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buSzPts val="1000"/>
              <a:buNone/>
              <a:tabLst>
                <a:tab pos="457200" algn="l"/>
              </a:tabLst>
            </a:pPr>
            <a:r>
              <a:rPr lang="en-GB" sz="2000" b="1" dirty="0">
                <a:solidFill>
                  <a:srgbClr val="000000"/>
                </a:solidFill>
                <a:latin typeface="Arial" panose="020B0604020202020204" pitchFamily="34" charset="0"/>
                <a:ea typeface="Times New Roman" panose="02020603050405020304" pitchFamily="18" charset="0"/>
                <a:cs typeface="Arial" panose="020B0604020202020204" pitchFamily="34" charset="0"/>
              </a:rPr>
              <a:t>3</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K-Means</a:t>
            </a:r>
            <a:r>
              <a:rPr lang="en-US"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Tune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fontAlgn="base">
              <a:buNone/>
              <a:tabLst>
                <a:tab pos="457200" algn="l"/>
              </a:tabLst>
            </a:pPr>
            <a:r>
              <a:rPr lang="en-GB" sz="2000" b="1" dirty="0">
                <a:effectLst/>
                <a:latin typeface="Arial" panose="020B0604020202020204" pitchFamily="34" charset="0"/>
                <a:ea typeface="Times New Roman" panose="02020603050405020304" pitchFamily="18" charset="0"/>
                <a:cs typeface="Arial" panose="020B0604020202020204" pitchFamily="34" charset="0"/>
              </a:rPr>
              <a:t> </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buSzPts val="1000"/>
              <a:buNone/>
            </a:pP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4.  Gaussian Mixture Model (GMM)</a:t>
            </a:r>
            <a:r>
              <a:rPr lang="en-US"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Apply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GMM</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on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PCA-transformed</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data.</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fontAlgn="base">
              <a:buNone/>
            </a:pPr>
            <a:r>
              <a:rPr lang="en-GB" sz="2000" dirty="0">
                <a:effectLst/>
                <a:latin typeface="Arial" panose="020B0604020202020204" pitchFamily="34" charset="0"/>
                <a:ea typeface="Times New Roman" panose="02020603050405020304" pitchFamily="18" charset="0"/>
                <a:cs typeface="Arial" panose="020B0604020202020204" pitchFamily="34" charset="0"/>
              </a:rPr>
              <a:t> </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buNone/>
              <a:tabLst>
                <a:tab pos="457200" algn="l"/>
              </a:tabLst>
            </a:pP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5.  DBSCAN: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Tune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eps</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and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minPts</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values.</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75090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F6BF85-11F9-D9A5-7DE3-6EA0A88D7CE9}"/>
              </a:ext>
            </a:extLst>
          </p:cNvPr>
          <p:cNvSpPr>
            <a:spLocks noGrp="1"/>
          </p:cNvSpPr>
          <p:nvPr>
            <p:ph idx="1"/>
          </p:nvPr>
        </p:nvSpPr>
        <p:spPr>
          <a:xfrm>
            <a:off x="838200" y="450167"/>
            <a:ext cx="10515600" cy="4853354"/>
          </a:xfrm>
        </p:spPr>
        <p:txBody>
          <a:bodyPr/>
          <a:lstStyle/>
          <a:p>
            <a:pPr algn="just" fontAlgn="base">
              <a:spcBef>
                <a:spcPts val="500"/>
              </a:spcBef>
              <a:spcAft>
                <a:spcPts val="500"/>
              </a:spcAft>
            </a:pP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K-Means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imposed 4 clusters, but there are 7 true expressions.</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Average silhouette ~0.31 suggests moderate separation.</a:t>
            </a:r>
          </a:p>
          <a:p>
            <a:pPr algn="just" fontAlgn="base">
              <a:spcBef>
                <a:spcPts val="500"/>
              </a:spcBef>
              <a:spcAft>
                <a:spcPts val="500"/>
              </a:spcAft>
            </a:pPr>
            <a:endParaRPr lang="en-GB" sz="2000" dirty="0">
              <a:effectLst/>
              <a:latin typeface="Arial" panose="020B0604020202020204" pitchFamily="34" charset="0"/>
              <a:ea typeface="Times New Roman" panose="02020603050405020304" pitchFamily="18" charset="0"/>
              <a:cs typeface="Arial" panose="020B0604020202020204" pitchFamily="34" charset="0"/>
            </a:endParaRPr>
          </a:p>
          <a:p>
            <a:pPr algn="just" fontAlgn="base">
              <a:spcBef>
                <a:spcPts val="500"/>
              </a:spcBef>
              <a:spcAft>
                <a:spcPts val="500"/>
              </a:spcAft>
            </a:pP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GMM </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hose 9 clusters on its own, more than actual expressions. Two clusters had very high silhouette (&gt; 0.6), indicating strong internal cohesion. One had a negative average silhouette, a warning sign.</a:t>
            </a:r>
          </a:p>
          <a:p>
            <a:pPr algn="just" fontAlgn="base">
              <a:spcBef>
                <a:spcPts val="500"/>
              </a:spcBef>
              <a:spcAft>
                <a:spcPts val="500"/>
              </a:spcAft>
            </a:pPr>
            <a:endParaRPr lang="en-GB" sz="2000" dirty="0">
              <a:effectLst/>
              <a:latin typeface="Arial" panose="020B0604020202020204" pitchFamily="34" charset="0"/>
              <a:ea typeface="Times New Roman" panose="02020603050405020304" pitchFamily="18" charset="0"/>
              <a:cs typeface="Arial" panose="020B0604020202020204" pitchFamily="34" charset="0"/>
            </a:endParaRPr>
          </a:p>
          <a:p>
            <a:pPr algn="just" fontAlgn="base">
              <a:spcBef>
                <a:spcPts val="500"/>
              </a:spcBef>
              <a:spcAft>
                <a:spcPts val="500"/>
              </a:spcAft>
            </a:pP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DBSCAN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detected some very cohesive, small groups (silhouette ~0.7).</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46 instances were labelled as noise</a:t>
            </a: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nearly 22% of the data.</a:t>
            </a:r>
          </a:p>
          <a:p>
            <a:pPr algn="just" fontAlgn="base">
              <a:spcBef>
                <a:spcPts val="500"/>
              </a:spcBef>
              <a:spcAft>
                <a:spcPts val="500"/>
              </a:spcAft>
            </a:pPr>
            <a:endParaRPr lang="en-GB" sz="2000" dirty="0">
              <a:latin typeface="Arial" panose="020B0604020202020204" pitchFamily="34" charset="0"/>
              <a:cs typeface="Arial" panose="020B0604020202020204" pitchFamily="34" charset="0"/>
            </a:endParaRPr>
          </a:p>
          <a:p>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Clustering algorithms struggle to distinguish facial expressions due to overlapping feature patterns and subtle differences between emotions, leading to mixed cluster compositions. This suggests unsupervised methods alone are insufficient for clearly separating all seven expressions.</a:t>
            </a:r>
            <a:endParaRPr lang="en-GB" sz="20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en-GB" dirty="0"/>
          </a:p>
        </p:txBody>
      </p:sp>
    </p:spTree>
    <p:extLst>
      <p:ext uri="{BB962C8B-B14F-4D97-AF65-F5344CB8AC3E}">
        <p14:creationId xmlns:p14="http://schemas.microsoft.com/office/powerpoint/2010/main" val="3164836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7E65B-D21C-CA2B-1A4F-121983598832}"/>
              </a:ext>
            </a:extLst>
          </p:cNvPr>
          <p:cNvSpPr>
            <a:spLocks noGrp="1"/>
          </p:cNvSpPr>
          <p:nvPr>
            <p:ph type="title"/>
          </p:nvPr>
        </p:nvSpPr>
        <p:spPr>
          <a:xfrm>
            <a:off x="838200" y="365125"/>
            <a:ext cx="10515600" cy="816561"/>
          </a:xfrm>
        </p:spPr>
        <p:txBody>
          <a:bodyPr>
            <a:normAutofit/>
          </a:bodyPr>
          <a:lstStyle/>
          <a:p>
            <a:pPr marL="285750" indent="-285750">
              <a:buFont typeface="Arial" panose="020B0604020202020204" pitchFamily="34" charset="0"/>
              <a:buChar char="•"/>
            </a:pPr>
            <a:r>
              <a:rPr lang="en-GB" sz="2800" b="1" u="sng" dirty="0">
                <a:effectLst/>
                <a:latin typeface="Arial" panose="020B0604020202020204" pitchFamily="34" charset="0"/>
                <a:ea typeface="Times New Roman" panose="02020603050405020304" pitchFamily="18" charset="0"/>
              </a:rPr>
              <a:t>Problem Statement</a:t>
            </a:r>
            <a:endParaRPr lang="en-GB" sz="2800" b="1" u="sng" dirty="0"/>
          </a:p>
        </p:txBody>
      </p:sp>
      <p:sp>
        <p:nvSpPr>
          <p:cNvPr id="3" name="Content Placeholder 2">
            <a:extLst>
              <a:ext uri="{FF2B5EF4-FFF2-40B4-BE49-F238E27FC236}">
                <a16:creationId xmlns:a16="http://schemas.microsoft.com/office/drawing/2014/main" id="{A696BD20-8A09-E260-5083-BA80A26A391F}"/>
              </a:ext>
            </a:extLst>
          </p:cNvPr>
          <p:cNvSpPr>
            <a:spLocks noGrp="1"/>
          </p:cNvSpPr>
          <p:nvPr>
            <p:ph idx="1"/>
          </p:nvPr>
        </p:nvSpPr>
        <p:spPr>
          <a:xfrm>
            <a:off x="838200" y="1181686"/>
            <a:ext cx="10515600" cy="1561514"/>
          </a:xfrm>
        </p:spPr>
        <p:txBody>
          <a:bodyPr/>
          <a:lstStyle/>
          <a:p>
            <a:pPr marL="0" indent="0">
              <a:buNone/>
            </a:pPr>
            <a:r>
              <a:rPr lang="en-GB" sz="1800" dirty="0">
                <a:effectLst/>
                <a:latin typeface="Arial" panose="020B0604020202020204" pitchFamily="34" charset="0"/>
                <a:ea typeface="Times New Roman" panose="02020603050405020304" pitchFamily="18" charset="0"/>
              </a:rPr>
              <a:t>The goal of this project is to analyse a dataset consisting of 210 instances from the Cohn-Kanade database, where each instance is represented by 25 facial measurements. These measurements capture key structural aspects of facial expressions, including eyebrow position, eye dimensions, mouth shape, and relationships between these components. The dataset is labelled with one of seven possible facial expressions: </a:t>
            </a:r>
            <a:r>
              <a:rPr lang="en-GB" sz="1800" b="1" dirty="0">
                <a:effectLst/>
                <a:latin typeface="Arial" panose="020B0604020202020204" pitchFamily="34" charset="0"/>
                <a:ea typeface="Times New Roman" panose="02020603050405020304" pitchFamily="18" charset="0"/>
              </a:rPr>
              <a:t>Neutral, Disgust, Sadness, Fear, Surprise, Anger, and Joy</a:t>
            </a:r>
            <a:endParaRPr lang="en-GB" dirty="0"/>
          </a:p>
        </p:txBody>
      </p:sp>
      <p:sp>
        <p:nvSpPr>
          <p:cNvPr id="4" name="Title 1">
            <a:extLst>
              <a:ext uri="{FF2B5EF4-FFF2-40B4-BE49-F238E27FC236}">
                <a16:creationId xmlns:a16="http://schemas.microsoft.com/office/drawing/2014/main" id="{11BCDEB8-837C-02E4-1B4D-4ED3F68207CA}"/>
              </a:ext>
            </a:extLst>
          </p:cNvPr>
          <p:cNvSpPr txBox="1">
            <a:spLocks/>
          </p:cNvSpPr>
          <p:nvPr/>
        </p:nvSpPr>
        <p:spPr>
          <a:xfrm>
            <a:off x="838200" y="3298239"/>
            <a:ext cx="10515600" cy="8165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GB" sz="2800" b="1" u="sng" dirty="0">
                <a:effectLst/>
                <a:latin typeface="Arial" panose="020B0604020202020204" pitchFamily="34" charset="0"/>
                <a:ea typeface="Times New Roman" panose="02020603050405020304" pitchFamily="18" charset="0"/>
              </a:rPr>
              <a:t>What I Want to Accomplish</a:t>
            </a:r>
            <a:endParaRPr lang="en-GB" sz="2800" b="1" u="sng" dirty="0"/>
          </a:p>
        </p:txBody>
      </p:sp>
      <p:sp>
        <p:nvSpPr>
          <p:cNvPr id="5" name="Content Placeholder 2">
            <a:extLst>
              <a:ext uri="{FF2B5EF4-FFF2-40B4-BE49-F238E27FC236}">
                <a16:creationId xmlns:a16="http://schemas.microsoft.com/office/drawing/2014/main" id="{3C81531B-9468-04F3-7395-677DF4E64704}"/>
              </a:ext>
            </a:extLst>
          </p:cNvPr>
          <p:cNvSpPr txBox="1">
            <a:spLocks/>
          </p:cNvSpPr>
          <p:nvPr/>
        </p:nvSpPr>
        <p:spPr>
          <a:xfrm>
            <a:off x="838200" y="4114800"/>
            <a:ext cx="10515600" cy="19905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fontAlgn="base">
              <a:spcBef>
                <a:spcPts val="600"/>
              </a:spcBef>
              <a:buFont typeface="+mj-lt"/>
              <a:buAutoNum type="arabicPeriod"/>
              <a:tabLst>
                <a:tab pos="457200" algn="l"/>
              </a:tabLst>
            </a:pPr>
            <a:r>
              <a:rPr lang="en-GB"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Feature Selection: </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Identify which facial measurements are the most critical for FER.</a:t>
            </a: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fontAlgn="base">
              <a:buFont typeface="+mj-lt"/>
              <a:buAutoNum type="arabicPeriod"/>
              <a:tabLst>
                <a:tab pos="457200" algn="l"/>
              </a:tabLst>
            </a:pPr>
            <a:r>
              <a:rPr lang="en-GB"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Evaluation Strategy:  </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Define the best approach for training, testing, and validation.</a:t>
            </a: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fontAlgn="base">
              <a:buFont typeface="+mj-lt"/>
              <a:buAutoNum type="arabicPeriod"/>
              <a:tabLst>
                <a:tab pos="457200" algn="l"/>
              </a:tabLst>
            </a:pPr>
            <a:r>
              <a:rPr lang="en-GB"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Classification: </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Compare multiple machine learning classifiers to determine the most effective for FER.</a:t>
            </a: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fontAlgn="base">
              <a:buFont typeface="+mj-lt"/>
              <a:buAutoNum type="arabicPeriod"/>
              <a:tabLst>
                <a:tab pos="457200" algn="l"/>
              </a:tabLst>
            </a:pPr>
            <a:r>
              <a:rPr lang="en-GB"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Clustering: </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Analyse the dataset without labels and evaluate how well clustering methods can group expressions naturally.</a:t>
            </a: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81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F8E3C-1850-0E81-49BC-AE2B556D2981}"/>
              </a:ext>
            </a:extLst>
          </p:cNvPr>
          <p:cNvSpPr>
            <a:spLocks noGrp="1"/>
          </p:cNvSpPr>
          <p:nvPr>
            <p:ph type="title"/>
          </p:nvPr>
        </p:nvSpPr>
        <p:spPr>
          <a:xfrm>
            <a:off x="838200" y="435463"/>
            <a:ext cx="10515600" cy="1097915"/>
          </a:xfrm>
        </p:spPr>
        <p:txBody>
          <a:bodyPr>
            <a:normAutofit/>
          </a:bodyPr>
          <a:lstStyle/>
          <a:p>
            <a:pPr marL="571500" indent="-571500">
              <a:buFont typeface="Arial" panose="020B0604020202020204" pitchFamily="34" charset="0"/>
              <a:buChar char="•"/>
            </a:pPr>
            <a:r>
              <a:rPr lang="en-GB" sz="2800" b="1" u="sng" dirty="0">
                <a:effectLst/>
                <a:latin typeface="Arial" panose="020B0604020202020204" pitchFamily="34" charset="0"/>
                <a:ea typeface="Times New Roman" panose="02020603050405020304" pitchFamily="18" charset="0"/>
              </a:rPr>
              <a:t>Exploring the Facial Expression Dataset</a:t>
            </a:r>
            <a:endParaRPr lang="en-GB" sz="2800" dirty="0"/>
          </a:p>
        </p:txBody>
      </p:sp>
      <p:sp>
        <p:nvSpPr>
          <p:cNvPr id="3" name="Content Placeholder 2">
            <a:extLst>
              <a:ext uri="{FF2B5EF4-FFF2-40B4-BE49-F238E27FC236}">
                <a16:creationId xmlns:a16="http://schemas.microsoft.com/office/drawing/2014/main" id="{7E40C703-EB0D-4DEC-1D6A-D4B3D1AFFFF2}"/>
              </a:ext>
            </a:extLst>
          </p:cNvPr>
          <p:cNvSpPr>
            <a:spLocks noGrp="1"/>
          </p:cNvSpPr>
          <p:nvPr>
            <p:ph idx="1"/>
          </p:nvPr>
        </p:nvSpPr>
        <p:spPr>
          <a:xfrm>
            <a:off x="838200" y="1704120"/>
            <a:ext cx="10515600" cy="434169"/>
          </a:xfrm>
        </p:spPr>
        <p:txBody>
          <a:bodyPr>
            <a:normAutofit/>
          </a:bodyPr>
          <a:lstStyle/>
          <a:p>
            <a:pPr indent="0" algn="just" fontAlgn="base">
              <a:spcBef>
                <a:spcPts val="500"/>
              </a:spcBef>
              <a:spcAft>
                <a:spcPts val="500"/>
              </a:spcAft>
              <a:buNone/>
            </a:pPr>
            <a:r>
              <a:rPr lang="en-GB" sz="2000" b="1" dirty="0">
                <a:latin typeface="Arial" panose="020B0604020202020204" pitchFamily="34" charset="0"/>
                <a:ea typeface="Times New Roman" panose="02020603050405020304" pitchFamily="18" charset="0"/>
              </a:rPr>
              <a:t>1.  </a:t>
            </a:r>
            <a:r>
              <a:rPr lang="en-GB" sz="2000" dirty="0">
                <a:latin typeface="Arial" panose="020B0604020202020204" pitchFamily="34" charset="0"/>
                <a:ea typeface="Times New Roman" panose="02020603050405020304" pitchFamily="18" charset="0"/>
              </a:rPr>
              <a:t>Check</a:t>
            </a:r>
            <a:r>
              <a:rPr lang="en-GB" sz="2000" b="1" dirty="0">
                <a:latin typeface="Arial" panose="020B0604020202020204" pitchFamily="34" charset="0"/>
                <a:ea typeface="Times New Roman" panose="02020603050405020304" pitchFamily="18" charset="0"/>
              </a:rPr>
              <a:t> C</a:t>
            </a:r>
            <a:r>
              <a:rPr lang="en-GB" sz="2000" b="1" dirty="0">
                <a:effectLst/>
                <a:latin typeface="Arial" panose="020B0604020202020204" pitchFamily="34" charset="0"/>
                <a:ea typeface="Times New Roman" panose="02020603050405020304" pitchFamily="18" charset="0"/>
              </a:rPr>
              <a:t>lass </a:t>
            </a:r>
            <a:r>
              <a:rPr lang="en-GB" sz="2000" b="1" dirty="0">
                <a:latin typeface="Arial" panose="020B0604020202020204" pitchFamily="34" charset="0"/>
                <a:ea typeface="Times New Roman" panose="02020603050405020304" pitchFamily="18" charset="0"/>
              </a:rPr>
              <a:t>D</a:t>
            </a:r>
            <a:r>
              <a:rPr lang="en-GB" sz="2000" b="1" dirty="0">
                <a:effectLst/>
                <a:latin typeface="Arial" panose="020B0604020202020204" pitchFamily="34" charset="0"/>
                <a:ea typeface="Times New Roman" panose="02020603050405020304" pitchFamily="18" charset="0"/>
              </a:rPr>
              <a:t>istribution </a:t>
            </a:r>
          </a:p>
          <a:p>
            <a:pPr marL="571500" indent="-342900" algn="just" fontAlgn="base">
              <a:spcBef>
                <a:spcPts val="500"/>
              </a:spcBef>
              <a:spcAft>
                <a:spcPts val="500"/>
              </a:spcAft>
              <a:buFont typeface="+mj-lt"/>
              <a:buAutoNum type="arabicPeriod"/>
            </a:pPr>
            <a:endParaRPr lang="en-GB" sz="2000" dirty="0">
              <a:latin typeface="Arial" panose="020B0604020202020204" pitchFamily="34" charset="0"/>
              <a:ea typeface="Times New Roman" panose="02020603050405020304" pitchFamily="18" charset="0"/>
              <a:cs typeface="Times New Roman" panose="02020603050405020304" pitchFamily="18" charset="0"/>
            </a:endParaRPr>
          </a:p>
          <a:p>
            <a:pPr indent="0" algn="just" fontAlgn="base">
              <a:spcBef>
                <a:spcPts val="500"/>
              </a:spcBef>
              <a:spcAft>
                <a:spcPts val="500"/>
              </a:spcAft>
              <a:buNone/>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A12FED4-A66C-E5F6-C086-3553271BE8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95911"/>
            <a:ext cx="8573086" cy="4426626"/>
          </a:xfrm>
          <a:prstGeom prst="rect">
            <a:avLst/>
          </a:prstGeom>
          <a:noFill/>
          <a:ln>
            <a:noFill/>
          </a:ln>
        </p:spPr>
      </p:pic>
    </p:spTree>
    <p:extLst>
      <p:ext uri="{BB962C8B-B14F-4D97-AF65-F5344CB8AC3E}">
        <p14:creationId xmlns:p14="http://schemas.microsoft.com/office/powerpoint/2010/main" val="1976271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72B05BE-4DAB-A7B6-0A7E-D33D2BB557C5}"/>
              </a:ext>
            </a:extLst>
          </p:cNvPr>
          <p:cNvSpPr>
            <a:spLocks noGrp="1"/>
          </p:cNvSpPr>
          <p:nvPr>
            <p:ph idx="1"/>
          </p:nvPr>
        </p:nvSpPr>
        <p:spPr>
          <a:xfrm>
            <a:off x="838200" y="548640"/>
            <a:ext cx="10515600" cy="5628323"/>
          </a:xfrm>
        </p:spPr>
        <p:txBody>
          <a:bodyPr>
            <a:normAutofit/>
          </a:bodyPr>
          <a:lstStyle/>
          <a:p>
            <a:pPr indent="0" algn="just" fontAlgn="base">
              <a:spcBef>
                <a:spcPts val="500"/>
              </a:spcBef>
              <a:spcAft>
                <a:spcPts val="500"/>
              </a:spcAft>
              <a:buNone/>
            </a:pPr>
            <a:r>
              <a:rPr lang="en-GB" sz="2000" b="1" dirty="0">
                <a:latin typeface="Arial" panose="020B0604020202020204" pitchFamily="34" charset="0"/>
                <a:ea typeface="Times New Roman" panose="02020603050405020304" pitchFamily="18" charset="0"/>
              </a:rPr>
              <a:t>2.  </a:t>
            </a:r>
            <a:r>
              <a:rPr lang="en-GB" sz="2000" dirty="0">
                <a:latin typeface="Arial" panose="020B0604020202020204" pitchFamily="34" charset="0"/>
                <a:ea typeface="Times New Roman" panose="02020603050405020304" pitchFamily="18" charset="0"/>
              </a:rPr>
              <a:t>Check for </a:t>
            </a:r>
            <a:r>
              <a:rPr lang="en-GB" sz="2000" b="1" dirty="0">
                <a:latin typeface="Arial" panose="020B0604020202020204" pitchFamily="34" charset="0"/>
                <a:ea typeface="Times New Roman" panose="02020603050405020304" pitchFamily="18" charset="0"/>
              </a:rPr>
              <a:t>M</a:t>
            </a:r>
            <a:r>
              <a:rPr lang="en-GB" sz="2000" b="1" dirty="0">
                <a:effectLst/>
                <a:latin typeface="Arial" panose="020B0604020202020204" pitchFamily="34" charset="0"/>
                <a:ea typeface="Times New Roman" panose="02020603050405020304" pitchFamily="18" charset="0"/>
              </a:rPr>
              <a:t>issing </a:t>
            </a:r>
            <a:r>
              <a:rPr lang="en-GB" sz="2000" b="1" dirty="0">
                <a:latin typeface="Arial" panose="020B0604020202020204" pitchFamily="34" charset="0"/>
                <a:ea typeface="Times New Roman" panose="02020603050405020304" pitchFamily="18" charset="0"/>
              </a:rPr>
              <a:t>V</a:t>
            </a:r>
            <a:r>
              <a:rPr lang="en-GB" sz="2000" b="1" dirty="0">
                <a:effectLst/>
                <a:latin typeface="Arial" panose="020B0604020202020204" pitchFamily="34" charset="0"/>
                <a:ea typeface="Times New Roman" panose="02020603050405020304" pitchFamily="18" charset="0"/>
              </a:rPr>
              <a:t>alues </a:t>
            </a:r>
            <a:r>
              <a:rPr lang="en-GB" sz="2000" dirty="0">
                <a:effectLst/>
                <a:latin typeface="Arial" panose="020B0604020202020204" pitchFamily="34" charset="0"/>
                <a:ea typeface="Times New Roman" panose="02020603050405020304" pitchFamily="18" charset="0"/>
              </a:rPr>
              <a:t>and</a:t>
            </a:r>
            <a:r>
              <a:rPr lang="en-GB" sz="2000" b="1" dirty="0">
                <a:effectLst/>
                <a:latin typeface="Arial" panose="020B0604020202020204" pitchFamily="34" charset="0"/>
                <a:ea typeface="Times New Roman" panose="02020603050405020304" pitchFamily="18" charset="0"/>
              </a:rPr>
              <a:t> </a:t>
            </a:r>
            <a:r>
              <a:rPr lang="en-GB" sz="2000" dirty="0">
                <a:effectLst/>
                <a:latin typeface="Arial" panose="020B0604020202020204" pitchFamily="34" charset="0"/>
                <a:ea typeface="Times New Roman" panose="02020603050405020304" pitchFamily="18" charset="0"/>
              </a:rPr>
              <a:t>cap </a:t>
            </a:r>
            <a:r>
              <a:rPr lang="en-GB" sz="2000" b="1" dirty="0">
                <a:effectLst/>
                <a:latin typeface="Arial" panose="020B0604020202020204" pitchFamily="34" charset="0"/>
                <a:ea typeface="Times New Roman" panose="02020603050405020304" pitchFamily="18" charset="0"/>
              </a:rPr>
              <a:t>Outliers</a:t>
            </a:r>
            <a:r>
              <a:rPr lang="en-GB" sz="2000" dirty="0">
                <a:effectLst/>
                <a:latin typeface="Arial" panose="020B0604020202020204" pitchFamily="34" charset="0"/>
                <a:ea typeface="Times New Roman" panose="02020603050405020304" pitchFamily="18" charset="0"/>
              </a:rPr>
              <a:t> </a:t>
            </a:r>
          </a:p>
          <a:p>
            <a:pPr indent="0" algn="just" fontAlgn="base">
              <a:spcBef>
                <a:spcPts val="500"/>
              </a:spcBef>
              <a:spcAft>
                <a:spcPts val="500"/>
              </a:spcAft>
              <a:buNone/>
            </a:pPr>
            <a:endParaRPr lang="en-GB" sz="1800" dirty="0">
              <a:effectLst/>
              <a:latin typeface="Arial" panose="020B0604020202020204" pitchFamily="34" charset="0"/>
              <a:ea typeface="Times New Roman" panose="02020603050405020304" pitchFamily="18" charset="0"/>
            </a:endParaRPr>
          </a:p>
          <a:p>
            <a:pPr indent="0" algn="just" fontAlgn="base">
              <a:spcBef>
                <a:spcPts val="500"/>
              </a:spcBef>
              <a:spcAft>
                <a:spcPts val="500"/>
              </a:spcAft>
              <a:buNone/>
            </a:pPr>
            <a:r>
              <a:rPr lang="en-GB" sz="2000" b="1" dirty="0">
                <a:latin typeface="Arial" panose="020B0604020202020204" pitchFamily="34" charset="0"/>
                <a:ea typeface="Times New Roman" panose="02020603050405020304" pitchFamily="18" charset="0"/>
              </a:rPr>
              <a:t>3.  </a:t>
            </a:r>
            <a:r>
              <a:rPr lang="en-GB" sz="2000" dirty="0">
                <a:latin typeface="Arial" panose="020B0604020202020204" pitchFamily="34" charset="0"/>
                <a:ea typeface="Times New Roman" panose="02020603050405020304" pitchFamily="18" charset="0"/>
              </a:rPr>
              <a:t>Create </a:t>
            </a:r>
            <a:r>
              <a:rPr lang="en-GB" sz="2000" b="1" dirty="0">
                <a:latin typeface="Arial" panose="020B0604020202020204" pitchFamily="34" charset="0"/>
                <a:ea typeface="Times New Roman" panose="02020603050405020304" pitchFamily="18" charset="0"/>
              </a:rPr>
              <a:t>pairwise scatter plots </a:t>
            </a:r>
            <a:r>
              <a:rPr lang="en-GB" sz="2000" dirty="0">
                <a:effectLst/>
                <a:latin typeface="Arial" panose="020B0604020202020204" pitchFamily="34" charset="0"/>
                <a:ea typeface="Times New Roman" panose="02020603050405020304" pitchFamily="18" charset="0"/>
              </a:rPr>
              <a:t>for feature groups</a:t>
            </a:r>
            <a:endParaRPr lang="en-GB" sz="2000" dirty="0">
              <a:latin typeface="Arial" panose="020B0604020202020204" pitchFamily="34"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C3A647B-41C9-B6EB-7A0C-C29A8F5D50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37751"/>
            <a:ext cx="10515600" cy="4539212"/>
          </a:xfrm>
          <a:prstGeom prst="rect">
            <a:avLst/>
          </a:prstGeom>
          <a:noFill/>
          <a:ln>
            <a:noFill/>
          </a:ln>
        </p:spPr>
      </p:pic>
    </p:spTree>
    <p:extLst>
      <p:ext uri="{BB962C8B-B14F-4D97-AF65-F5344CB8AC3E}">
        <p14:creationId xmlns:p14="http://schemas.microsoft.com/office/powerpoint/2010/main" val="2057701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9B30E-276B-7929-F565-609A72190ECC}"/>
              </a:ext>
            </a:extLst>
          </p:cNvPr>
          <p:cNvSpPr>
            <a:spLocks noGrp="1"/>
          </p:cNvSpPr>
          <p:nvPr>
            <p:ph idx="1"/>
          </p:nvPr>
        </p:nvSpPr>
        <p:spPr>
          <a:xfrm>
            <a:off x="838200" y="647113"/>
            <a:ext cx="10515600" cy="5529849"/>
          </a:xfrm>
        </p:spPr>
        <p:txBody>
          <a:bodyPr>
            <a:normAutofit/>
          </a:bodyPr>
          <a:lstStyle/>
          <a:p>
            <a:pPr marL="0" indent="0">
              <a:buNone/>
            </a:pPr>
            <a:r>
              <a:rPr lang="en-GB" sz="2000" b="1" dirty="0">
                <a:latin typeface="Arial" panose="020B0604020202020204" pitchFamily="34" charset="0"/>
                <a:cs typeface="Arial" panose="020B0604020202020204" pitchFamily="34" charset="0"/>
              </a:rPr>
              <a:t>4. </a:t>
            </a:r>
            <a:r>
              <a:rPr lang="en-GB" sz="2000" dirty="0">
                <a:effectLst/>
                <a:latin typeface="Arial" panose="020B0604020202020204" pitchFamily="34" charset="0"/>
                <a:ea typeface="Times New Roman" panose="02020603050405020304" pitchFamily="18" charset="0"/>
                <a:cs typeface="Arial" panose="020B0604020202020204" pitchFamily="34" charset="0"/>
              </a:rPr>
              <a:t>Plot </a:t>
            </a:r>
            <a:r>
              <a:rPr lang="en-GB" sz="2000" b="1" dirty="0">
                <a:effectLst/>
                <a:latin typeface="Arial" panose="020B0604020202020204" pitchFamily="34" charset="0"/>
                <a:ea typeface="Times New Roman" panose="02020603050405020304" pitchFamily="18" charset="0"/>
                <a:cs typeface="Arial" panose="020B0604020202020204" pitchFamily="34" charset="0"/>
              </a:rPr>
              <a:t>boxplots</a:t>
            </a:r>
            <a:r>
              <a:rPr lang="en-GB" sz="2000" dirty="0">
                <a:effectLst/>
                <a:latin typeface="Arial" panose="020B0604020202020204" pitchFamily="34" charset="0"/>
                <a:ea typeface="Times New Roman" panose="02020603050405020304" pitchFamily="18" charset="0"/>
                <a:cs typeface="Arial" panose="020B0604020202020204" pitchFamily="34" charset="0"/>
              </a:rPr>
              <a:t> of each feature grouped by </a:t>
            </a:r>
            <a:r>
              <a:rPr lang="en-GB" sz="2000" b="1" dirty="0">
                <a:effectLst/>
                <a:latin typeface="Arial" panose="020B0604020202020204" pitchFamily="34" charset="0"/>
                <a:ea typeface="Times New Roman" panose="02020603050405020304" pitchFamily="18" charset="0"/>
                <a:cs typeface="Arial" panose="020B0604020202020204" pitchFamily="34" charset="0"/>
              </a:rPr>
              <a:t>Expression</a:t>
            </a:r>
            <a:endParaRPr lang="en-GB"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2515B07-A5BC-763D-43D6-795FA26A6D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23798"/>
            <a:ext cx="10050194" cy="5187089"/>
          </a:xfrm>
          <a:prstGeom prst="rect">
            <a:avLst/>
          </a:prstGeom>
          <a:noFill/>
          <a:ln>
            <a:noFill/>
          </a:ln>
        </p:spPr>
      </p:pic>
    </p:spTree>
    <p:extLst>
      <p:ext uri="{BB962C8B-B14F-4D97-AF65-F5344CB8AC3E}">
        <p14:creationId xmlns:p14="http://schemas.microsoft.com/office/powerpoint/2010/main" val="1351165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8C2E7-45C9-880D-8718-549C70F5B6D4}"/>
              </a:ext>
            </a:extLst>
          </p:cNvPr>
          <p:cNvSpPr>
            <a:spLocks noGrp="1"/>
          </p:cNvSpPr>
          <p:nvPr>
            <p:ph type="title"/>
          </p:nvPr>
        </p:nvSpPr>
        <p:spPr>
          <a:xfrm>
            <a:off x="838200" y="365126"/>
            <a:ext cx="10515600" cy="788425"/>
          </a:xfrm>
        </p:spPr>
        <p:txBody>
          <a:bodyPr>
            <a:normAutofit/>
          </a:bodyPr>
          <a:lstStyle/>
          <a:p>
            <a:pPr marL="457200" indent="-457200">
              <a:buFont typeface="Arial" panose="020B0604020202020204" pitchFamily="34" charset="0"/>
              <a:buChar char="•"/>
            </a:pPr>
            <a:r>
              <a:rPr lang="en-GB" sz="2800" b="1"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Dataset Preprocessing</a:t>
            </a:r>
            <a:endParaRPr lang="en-GB" sz="2800" dirty="0"/>
          </a:p>
        </p:txBody>
      </p:sp>
      <p:sp>
        <p:nvSpPr>
          <p:cNvPr id="3" name="Content Placeholder 2">
            <a:extLst>
              <a:ext uri="{FF2B5EF4-FFF2-40B4-BE49-F238E27FC236}">
                <a16:creationId xmlns:a16="http://schemas.microsoft.com/office/drawing/2014/main" id="{68AE3B5F-679F-A905-D3FB-D060C02B2872}"/>
              </a:ext>
            </a:extLst>
          </p:cNvPr>
          <p:cNvSpPr>
            <a:spLocks noGrp="1"/>
          </p:cNvSpPr>
          <p:nvPr>
            <p:ph idx="1"/>
          </p:nvPr>
        </p:nvSpPr>
        <p:spPr>
          <a:xfrm>
            <a:off x="838200" y="1266094"/>
            <a:ext cx="10515600" cy="5226780"/>
          </a:xfrm>
        </p:spPr>
        <p:txBody>
          <a:bodyPr>
            <a:normAutofit/>
          </a:bodyPr>
          <a:lstStyle/>
          <a:p>
            <a:pPr marL="0" indent="0">
              <a:buNone/>
            </a:pPr>
            <a:r>
              <a:rPr lang="en-GB" sz="2000" b="1" dirty="0">
                <a:effectLst/>
                <a:latin typeface="Arial" panose="020B0604020202020204" pitchFamily="34" charset="0"/>
                <a:ea typeface="Times New Roman" panose="02020603050405020304" pitchFamily="18" charset="0"/>
              </a:rPr>
              <a:t>1.  </a:t>
            </a:r>
            <a:r>
              <a:rPr lang="en-GB" sz="2000" dirty="0">
                <a:effectLst/>
                <a:latin typeface="Arial" panose="020B0604020202020204" pitchFamily="34" charset="0"/>
                <a:ea typeface="Times New Roman" panose="02020603050405020304" pitchFamily="18" charset="0"/>
              </a:rPr>
              <a:t>Compute the </a:t>
            </a:r>
            <a:r>
              <a:rPr lang="en-GB" sz="2000" b="1" dirty="0">
                <a:effectLst/>
                <a:latin typeface="Arial" panose="020B0604020202020204" pitchFamily="34" charset="0"/>
                <a:ea typeface="Times New Roman" panose="02020603050405020304" pitchFamily="18" charset="0"/>
              </a:rPr>
              <a:t>correlation matrix</a:t>
            </a:r>
            <a:r>
              <a:rPr lang="en-GB" sz="2000" dirty="0">
                <a:effectLst/>
                <a:latin typeface="Arial" panose="020B0604020202020204" pitchFamily="34" charset="0"/>
                <a:ea typeface="Times New Roman" panose="02020603050405020304" pitchFamily="18" charset="0"/>
              </a:rPr>
              <a:t> to identify highly correlated features and select to remove features with </a:t>
            </a:r>
            <a:r>
              <a:rPr lang="en-GB" sz="2000" b="1" dirty="0">
                <a:effectLst/>
                <a:latin typeface="Arial" panose="020B0604020202020204" pitchFamily="34" charset="0"/>
                <a:ea typeface="Times New Roman" panose="02020603050405020304" pitchFamily="18" charset="0"/>
              </a:rPr>
              <a:t>correlation &gt; 0.9</a:t>
            </a:r>
          </a:p>
          <a:p>
            <a:pPr marL="0" indent="0">
              <a:buNone/>
            </a:pPr>
            <a:endParaRPr lang="en-GB" sz="1800" b="1" dirty="0">
              <a:latin typeface="Arial" panose="020B0604020202020204" pitchFamily="34" charset="0"/>
              <a:ea typeface="Times New Roman" panose="02020603050405020304" pitchFamily="18" charset="0"/>
            </a:endParaRPr>
          </a:p>
          <a:p>
            <a:pPr marL="0" indent="0">
              <a:buNone/>
            </a:pPr>
            <a:r>
              <a:rPr lang="en-GB" sz="2000" b="1" dirty="0">
                <a:effectLst/>
                <a:latin typeface="Arial" panose="020B0604020202020204" pitchFamily="34" charset="0"/>
                <a:ea typeface="Times New Roman" panose="02020603050405020304" pitchFamily="18" charset="0"/>
              </a:rPr>
              <a:t>2.  </a:t>
            </a:r>
            <a:r>
              <a:rPr lang="en-GB" sz="2000" dirty="0">
                <a:effectLst/>
                <a:latin typeface="Arial" panose="020B0604020202020204" pitchFamily="34" charset="0"/>
                <a:ea typeface="Times New Roman" panose="02020603050405020304" pitchFamily="18" charset="0"/>
              </a:rPr>
              <a:t>Perform </a:t>
            </a:r>
            <a:r>
              <a:rPr lang="en-GB" sz="2000" b="1" dirty="0">
                <a:effectLst/>
                <a:latin typeface="Arial" panose="020B0604020202020204" pitchFamily="34" charset="0"/>
                <a:ea typeface="Times New Roman" panose="02020603050405020304" pitchFamily="18" charset="0"/>
              </a:rPr>
              <a:t>ANOVA</a:t>
            </a:r>
            <a:r>
              <a:rPr lang="en-GB" sz="2000" dirty="0">
                <a:effectLst/>
                <a:latin typeface="Arial" panose="020B0604020202020204" pitchFamily="34" charset="0"/>
                <a:ea typeface="Times New Roman" panose="02020603050405020304" pitchFamily="18" charset="0"/>
              </a:rPr>
              <a:t> to determine which features significantly vary across different expressions</a:t>
            </a:r>
            <a:r>
              <a:rPr lang="en-GB" sz="2000" b="1" dirty="0">
                <a:effectLst/>
                <a:latin typeface="Arial" panose="020B0604020202020204" pitchFamily="34" charset="0"/>
                <a:ea typeface="Times New Roman" panose="02020603050405020304" pitchFamily="18" charset="0"/>
              </a:rPr>
              <a:t> </a:t>
            </a:r>
            <a:r>
              <a:rPr lang="en-GB" sz="2000" dirty="0">
                <a:effectLst/>
                <a:latin typeface="Arial" panose="020B0604020202020204" pitchFamily="34" charset="0"/>
                <a:ea typeface="Times New Roman" panose="02020603050405020304" pitchFamily="18" charset="0"/>
              </a:rPr>
              <a:t>and select features with a </a:t>
            </a:r>
            <a:r>
              <a:rPr lang="en-GB" sz="2000" b="1" dirty="0">
                <a:effectLst/>
                <a:latin typeface="Arial" panose="020B0604020202020204" pitchFamily="34" charset="0"/>
                <a:ea typeface="Times New Roman" panose="02020603050405020304" pitchFamily="18" charset="0"/>
              </a:rPr>
              <a:t>p-value &lt; 0.05</a:t>
            </a:r>
            <a:r>
              <a:rPr lang="en-GB" sz="2000" dirty="0">
                <a:effectLst/>
                <a:latin typeface="Arial" panose="020B0604020202020204" pitchFamily="34" charset="0"/>
                <a:ea typeface="Times New Roman" panose="02020603050405020304" pitchFamily="18" charset="0"/>
              </a:rPr>
              <a:t> </a:t>
            </a:r>
          </a:p>
          <a:p>
            <a:pPr marL="342900" indent="-342900">
              <a:buAutoNum type="arabicPeriod"/>
            </a:pPr>
            <a:endParaRPr lang="en-GB" sz="1800" dirty="0">
              <a:latin typeface="Arial" panose="020B0604020202020204" pitchFamily="34" charset="0"/>
            </a:endParaRPr>
          </a:p>
          <a:p>
            <a:pPr marL="0" indent="0">
              <a:buNone/>
            </a:pP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3.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Combine the results from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Correlation and ANOVA</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to retain only meaningful features.</a:t>
            </a:r>
          </a:p>
          <a:p>
            <a:pPr marL="0" indent="0">
              <a:buNone/>
            </a:pP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buAutoNum type="arabicPeriod" startAt="4"/>
            </a:pPr>
            <a:r>
              <a:rPr lang="en-GB" sz="2000" b="1" dirty="0">
                <a:effectLst/>
                <a:latin typeface="Arial" panose="020B0604020202020204" pitchFamily="34" charset="0"/>
                <a:ea typeface="Times New Roman" panose="02020603050405020304" pitchFamily="18" charset="0"/>
              </a:rPr>
              <a:t>Stratified train-test split (80%-20%)</a:t>
            </a:r>
            <a:r>
              <a:rPr lang="en-GB" sz="2000" dirty="0">
                <a:effectLst/>
                <a:latin typeface="Arial" panose="020B0604020202020204" pitchFamily="34" charset="0"/>
                <a:ea typeface="Times New Roman" panose="02020603050405020304" pitchFamily="18" charset="0"/>
              </a:rPr>
              <a:t> to maintain expression class distribution</a:t>
            </a:r>
          </a:p>
          <a:p>
            <a:pPr marL="0" indent="0">
              <a:buNone/>
            </a:pPr>
            <a:endParaRPr lang="en-GB" sz="1800" dirty="0">
              <a:effectLst/>
              <a:latin typeface="Arial" panose="020B0604020202020204" pitchFamily="34" charset="0"/>
              <a:ea typeface="Times New Roman" panose="02020603050405020304" pitchFamily="18" charset="0"/>
            </a:endParaRPr>
          </a:p>
          <a:p>
            <a:pPr marL="0" indent="0">
              <a:buNone/>
            </a:pP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5.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Apply</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(PCA)</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to reduce dimensionality while retaining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80% variance</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GB" dirty="0"/>
          </a:p>
        </p:txBody>
      </p:sp>
      <p:pic>
        <p:nvPicPr>
          <p:cNvPr id="6" name="Picture 5">
            <a:extLst>
              <a:ext uri="{FF2B5EF4-FFF2-40B4-BE49-F238E27FC236}">
                <a16:creationId xmlns:a16="http://schemas.microsoft.com/office/drawing/2014/main" id="{0455F815-762F-1284-0039-DF82D88432E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79484"/>
            <a:ext cx="8807952" cy="921093"/>
          </a:xfrm>
          <a:prstGeom prst="rect">
            <a:avLst/>
          </a:prstGeom>
          <a:noFill/>
          <a:ln>
            <a:noFill/>
          </a:ln>
        </p:spPr>
      </p:pic>
    </p:spTree>
    <p:extLst>
      <p:ext uri="{BB962C8B-B14F-4D97-AF65-F5344CB8AC3E}">
        <p14:creationId xmlns:p14="http://schemas.microsoft.com/office/powerpoint/2010/main" val="2215795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8493-DCFD-2795-DB2F-56394433276E}"/>
              </a:ext>
            </a:extLst>
          </p:cNvPr>
          <p:cNvSpPr>
            <a:spLocks noGrp="1"/>
          </p:cNvSpPr>
          <p:nvPr>
            <p:ph type="title"/>
          </p:nvPr>
        </p:nvSpPr>
        <p:spPr>
          <a:xfrm>
            <a:off x="838200" y="365126"/>
            <a:ext cx="10515600" cy="760289"/>
          </a:xfrm>
        </p:spPr>
        <p:txBody>
          <a:bodyPr>
            <a:normAutofit/>
          </a:bodyPr>
          <a:lstStyle/>
          <a:p>
            <a:pPr marL="571500" indent="-571500">
              <a:buFont typeface="Arial" panose="020B0604020202020204" pitchFamily="34" charset="0"/>
              <a:buChar char="•"/>
            </a:pPr>
            <a:r>
              <a:rPr lang="el-GR" sz="2800" b="1"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Model</a:t>
            </a:r>
            <a:r>
              <a:rPr lang="en-US" sz="2800" b="1"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Training &amp;</a:t>
            </a:r>
            <a:r>
              <a:rPr lang="el-GR" sz="2800" b="1"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Evaluation</a:t>
            </a:r>
            <a:endParaRPr lang="en-GB" sz="2800" u="sng" dirty="0"/>
          </a:p>
        </p:txBody>
      </p:sp>
      <p:sp>
        <p:nvSpPr>
          <p:cNvPr id="3" name="Content Placeholder 2">
            <a:extLst>
              <a:ext uri="{FF2B5EF4-FFF2-40B4-BE49-F238E27FC236}">
                <a16:creationId xmlns:a16="http://schemas.microsoft.com/office/drawing/2014/main" id="{BC076859-6BCD-9278-2C86-7502440B9E63}"/>
              </a:ext>
            </a:extLst>
          </p:cNvPr>
          <p:cNvSpPr>
            <a:spLocks noGrp="1"/>
          </p:cNvSpPr>
          <p:nvPr>
            <p:ph idx="1"/>
          </p:nvPr>
        </p:nvSpPr>
        <p:spPr>
          <a:xfrm>
            <a:off x="838200" y="1125414"/>
            <a:ext cx="10515600" cy="5078437"/>
          </a:xfrm>
        </p:spPr>
        <p:txBody>
          <a:bodyPr/>
          <a:lstStyle/>
          <a:p>
            <a:pPr marL="0" indent="0">
              <a:buNone/>
            </a:pP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Evaluate three models: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Naïve Bayes, Decision Tree, and K-Nearest Neighbours (KNN)</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457200" indent="-457200">
              <a:buAutoNum type="arabicPeriod"/>
            </a:pPr>
            <a:endParaRPr lang="en-GB" sz="20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0" lvl="0" indent="0" algn="just" fontAlgn="base">
              <a:spcBef>
                <a:spcPts val="600"/>
              </a:spcBef>
              <a:buSzPts val="1000"/>
              <a:buNone/>
              <a:tabLst>
                <a:tab pos="457200" algn="l"/>
              </a:tabLst>
            </a:pP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  Naive Bayes (NB):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Tune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Laplace smoothing (fL)</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enable/disable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kernel-based density estimation</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and adjust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smoothing bandwidth</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fontAlgn="base">
              <a:buNone/>
              <a:tabLst>
                <a:tab pos="457200" algn="l"/>
              </a:tabLst>
            </a:pPr>
            <a:r>
              <a:rPr lang="en-GB" sz="2000" b="1" dirty="0">
                <a:effectLst/>
                <a:latin typeface="Arial" panose="020B0604020202020204" pitchFamily="34" charset="0"/>
                <a:ea typeface="Times New Roman" panose="02020603050405020304" pitchFamily="18" charset="0"/>
                <a:cs typeface="Arial" panose="020B0604020202020204" pitchFamily="34" charset="0"/>
              </a:rPr>
              <a:t> </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buSzPts val="1000"/>
              <a:buNone/>
            </a:pP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3.  Decision Tree (DT):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Optimize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complexity parameter (cp)</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tree depth</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minimum split size</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and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bucket size</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fontAlgn="base">
              <a:buNone/>
            </a:pPr>
            <a:r>
              <a:rPr lang="en-GB" sz="2000" dirty="0">
                <a:effectLst/>
                <a:latin typeface="Arial" panose="020B0604020202020204" pitchFamily="34" charset="0"/>
                <a:ea typeface="Times New Roman" panose="02020603050405020304" pitchFamily="18" charset="0"/>
                <a:cs typeface="Arial" panose="020B0604020202020204" pitchFamily="34" charset="0"/>
              </a:rPr>
              <a:t> </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buNone/>
              <a:tabLst>
                <a:tab pos="457200" algn="l"/>
              </a:tabLst>
            </a:pP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4.  K-Nearest Neighbours (KNN):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Tune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k-value (kmax)</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distance metric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Manhattan vs. Euclidean</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and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kernel function</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for optimal performance.</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r>
              <a:rPr lang="en-GB" sz="2000" b="1" dirty="0">
                <a:effectLst/>
                <a:latin typeface="Arial" panose="020B0604020202020204" pitchFamily="34" charset="0"/>
                <a:ea typeface="Times New Roman" panose="02020603050405020304" pitchFamily="18" charset="0"/>
              </a:rPr>
              <a:t>5.  Compare model performance before and after PCA</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51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22A37-DB31-E3C3-C399-C9BB2C9D9339}"/>
              </a:ext>
            </a:extLst>
          </p:cNvPr>
          <p:cNvSpPr>
            <a:spLocks noGrp="1"/>
          </p:cNvSpPr>
          <p:nvPr>
            <p:ph idx="1"/>
          </p:nvPr>
        </p:nvSpPr>
        <p:spPr>
          <a:xfrm>
            <a:off x="363853" y="295422"/>
            <a:ext cx="11679041" cy="6562578"/>
          </a:xfrm>
        </p:spPr>
        <p:txBody>
          <a:bodyPr>
            <a:normAutofit/>
          </a:bodyPr>
          <a:lstStyle/>
          <a:p>
            <a:pPr algn="just" fontAlgn="base">
              <a:spcBef>
                <a:spcPts val="600"/>
              </a:spcBef>
              <a:tabLst>
                <a:tab pos="457200" algn="l"/>
              </a:tabLst>
            </a:pP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PCA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appears to degrade model performance.</a:t>
            </a:r>
            <a:endParaRPr lang="en-GB" sz="2000" dirty="0">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fontAlgn="base">
              <a:spcBef>
                <a:spcPts val="500"/>
              </a:spcBef>
              <a:spcAft>
                <a:spcPts val="500"/>
              </a:spcAft>
            </a:pPr>
            <a:r>
              <a:rPr lang="en-GB"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Naïve Bayes</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experiences the most significant decline in accuracy,</a:t>
            </a:r>
            <a:r>
              <a:rPr lang="en-GB"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dropping by 9.5%. </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This suggests that the original features contained crucial information that was lost during dimensionality reduction.</a:t>
            </a:r>
            <a:endParaRPr lang="en-GB" sz="18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0" indent="0" algn="just" fontAlgn="base">
              <a:spcBef>
                <a:spcPts val="500"/>
              </a:spcBef>
              <a:spcAft>
                <a:spcPts val="500"/>
              </a:spcAft>
              <a:buNone/>
            </a:pP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fontAlgn="base">
              <a:spcBef>
                <a:spcPts val="500"/>
              </a:spcBef>
              <a:spcAft>
                <a:spcPts val="500"/>
              </a:spcAft>
            </a:pPr>
            <a:r>
              <a:rPr lang="en-GB"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Decision Tree </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also suffer from PCA</a:t>
            </a:r>
            <a:r>
              <a:rPr lang="en-GB"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with</a:t>
            </a:r>
            <a:r>
              <a:rPr lang="en-GB"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 7.2% decrease </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 accuracy. This indicates that the raw features provided better decision splits than the transformed principal components. </a:t>
            </a:r>
            <a:endParaRPr lang="en-GB" sz="18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0" indent="0" algn="just" fontAlgn="base">
              <a:spcBef>
                <a:spcPts val="500"/>
              </a:spcBef>
              <a:spcAft>
                <a:spcPts val="500"/>
              </a:spcAft>
              <a:buNone/>
            </a:pPr>
            <a:r>
              <a:rPr lang="en-GB" sz="1800" dirty="0">
                <a:effectLst/>
                <a:latin typeface="Arial" panose="020B0604020202020204" pitchFamily="34" charset="0"/>
                <a:ea typeface="Times New Roman" panose="02020603050405020304" pitchFamily="18" charset="0"/>
                <a:cs typeface="Arial" panose="020B0604020202020204" pitchFamily="34" charset="0"/>
              </a:rPr>
              <a:t> </a:t>
            </a: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fontAlgn="base">
              <a:spcBef>
                <a:spcPts val="500"/>
              </a:spcBef>
              <a:spcAft>
                <a:spcPts val="500"/>
              </a:spcAft>
            </a:pPr>
            <a:r>
              <a:rPr lang="en-GB"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KNN </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remains the most resilient model</a:t>
            </a:r>
            <a:r>
              <a:rPr lang="en-GB"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exhibiting</a:t>
            </a:r>
            <a:r>
              <a:rPr lang="en-GB"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only</a:t>
            </a:r>
            <a:r>
              <a:rPr lang="en-GB"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 4.8% drop </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 accuracy.</a:t>
            </a:r>
            <a:r>
              <a:rPr lang="en-GB"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This suggests that PCA had a smaller impact on its classification ability.</a:t>
            </a: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p:txBody>
      </p:sp>
      <p:graphicFrame>
        <p:nvGraphicFramePr>
          <p:cNvPr id="20" name="Table 19">
            <a:extLst>
              <a:ext uri="{FF2B5EF4-FFF2-40B4-BE49-F238E27FC236}">
                <a16:creationId xmlns:a16="http://schemas.microsoft.com/office/drawing/2014/main" id="{DDAB15B2-065C-4D32-BA0C-B4D3872BA188}"/>
              </a:ext>
            </a:extLst>
          </p:cNvPr>
          <p:cNvGraphicFramePr>
            <a:graphicFrameLocks noGrp="1"/>
          </p:cNvGraphicFramePr>
          <p:nvPr>
            <p:extLst>
              <p:ext uri="{D42A27DB-BD31-4B8C-83A1-F6EECF244321}">
                <p14:modId xmlns:p14="http://schemas.microsoft.com/office/powerpoint/2010/main" val="1040055395"/>
              </p:ext>
            </p:extLst>
          </p:nvPr>
        </p:nvGraphicFramePr>
        <p:xfrm>
          <a:off x="363853" y="736110"/>
          <a:ext cx="10318662" cy="466977"/>
        </p:xfrm>
        <a:graphic>
          <a:graphicData uri="http://schemas.openxmlformats.org/drawingml/2006/table">
            <a:tbl>
              <a:tblPr firstRow="1" firstCol="1" bandRow="1">
                <a:tableStyleId>{5C22544A-7EE6-4342-B048-85BDC9FD1C3A}</a:tableStyleId>
              </a:tblPr>
              <a:tblGrid>
                <a:gridCol w="2365279">
                  <a:extLst>
                    <a:ext uri="{9D8B030D-6E8A-4147-A177-3AD203B41FA5}">
                      <a16:colId xmlns:a16="http://schemas.microsoft.com/office/drawing/2014/main" val="4053484107"/>
                    </a:ext>
                  </a:extLst>
                </a:gridCol>
                <a:gridCol w="2926080">
                  <a:extLst>
                    <a:ext uri="{9D8B030D-6E8A-4147-A177-3AD203B41FA5}">
                      <a16:colId xmlns:a16="http://schemas.microsoft.com/office/drawing/2014/main" val="1973350663"/>
                    </a:ext>
                  </a:extLst>
                </a:gridCol>
                <a:gridCol w="2715065">
                  <a:extLst>
                    <a:ext uri="{9D8B030D-6E8A-4147-A177-3AD203B41FA5}">
                      <a16:colId xmlns:a16="http://schemas.microsoft.com/office/drawing/2014/main" val="970758711"/>
                    </a:ext>
                  </a:extLst>
                </a:gridCol>
                <a:gridCol w="2312238">
                  <a:extLst>
                    <a:ext uri="{9D8B030D-6E8A-4147-A177-3AD203B41FA5}">
                      <a16:colId xmlns:a16="http://schemas.microsoft.com/office/drawing/2014/main" val="370991920"/>
                    </a:ext>
                  </a:extLst>
                </a:gridCol>
              </a:tblGrid>
              <a:tr h="466977">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Model</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Before PCA</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After PCA</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Change</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99732898"/>
                  </a:ext>
                </a:extLst>
              </a:tr>
            </a:tbl>
          </a:graphicData>
        </a:graphic>
      </p:graphicFrame>
      <p:graphicFrame>
        <p:nvGraphicFramePr>
          <p:cNvPr id="21" name="Table 20">
            <a:extLst>
              <a:ext uri="{FF2B5EF4-FFF2-40B4-BE49-F238E27FC236}">
                <a16:creationId xmlns:a16="http://schemas.microsoft.com/office/drawing/2014/main" id="{7CAD7545-F0B3-9E0F-C35B-6425606FF095}"/>
              </a:ext>
            </a:extLst>
          </p:cNvPr>
          <p:cNvGraphicFramePr>
            <a:graphicFrameLocks noGrp="1"/>
          </p:cNvGraphicFramePr>
          <p:nvPr>
            <p:extLst>
              <p:ext uri="{D42A27DB-BD31-4B8C-83A1-F6EECF244321}">
                <p14:modId xmlns:p14="http://schemas.microsoft.com/office/powerpoint/2010/main" val="656612726"/>
              </p:ext>
            </p:extLst>
          </p:nvPr>
        </p:nvGraphicFramePr>
        <p:xfrm>
          <a:off x="363849" y="1203087"/>
          <a:ext cx="10318663" cy="796630"/>
        </p:xfrm>
        <a:graphic>
          <a:graphicData uri="http://schemas.openxmlformats.org/drawingml/2006/table">
            <a:tbl>
              <a:tblPr firstRow="1" firstCol="1" bandRow="1">
                <a:tableStyleId>{5C22544A-7EE6-4342-B048-85BDC9FD1C3A}</a:tableStyleId>
              </a:tblPr>
              <a:tblGrid>
                <a:gridCol w="2362893">
                  <a:extLst>
                    <a:ext uri="{9D8B030D-6E8A-4147-A177-3AD203B41FA5}">
                      <a16:colId xmlns:a16="http://schemas.microsoft.com/office/drawing/2014/main" val="3915101785"/>
                    </a:ext>
                  </a:extLst>
                </a:gridCol>
                <a:gridCol w="2923296">
                  <a:extLst>
                    <a:ext uri="{9D8B030D-6E8A-4147-A177-3AD203B41FA5}">
                      <a16:colId xmlns:a16="http://schemas.microsoft.com/office/drawing/2014/main" val="1897571413"/>
                    </a:ext>
                  </a:extLst>
                </a:gridCol>
                <a:gridCol w="2723949">
                  <a:extLst>
                    <a:ext uri="{9D8B030D-6E8A-4147-A177-3AD203B41FA5}">
                      <a16:colId xmlns:a16="http://schemas.microsoft.com/office/drawing/2014/main" val="1532794403"/>
                    </a:ext>
                  </a:extLst>
                </a:gridCol>
                <a:gridCol w="2308525">
                  <a:extLst>
                    <a:ext uri="{9D8B030D-6E8A-4147-A177-3AD203B41FA5}">
                      <a16:colId xmlns:a16="http://schemas.microsoft.com/office/drawing/2014/main" val="4257686734"/>
                    </a:ext>
                  </a:extLst>
                </a:gridCol>
              </a:tblGrid>
              <a:tr h="796630">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Naïve Bayes</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69%</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59.5%</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 </a:t>
                      </a:r>
                      <a:r>
                        <a:rPr lang="el-GR" sz="1400" dirty="0">
                          <a:solidFill>
                            <a:schemeClr val="tx1"/>
                          </a:solidFill>
                          <a:effectLst/>
                          <a:latin typeface="Arial" panose="020B0604020202020204" pitchFamily="34" charset="0"/>
                          <a:cs typeface="Arial" panose="020B0604020202020204" pitchFamily="34" charset="0"/>
                        </a:rPr>
                        <a:t>-9</a:t>
                      </a:r>
                      <a:r>
                        <a:rPr lang="en-US" sz="1400" dirty="0">
                          <a:solidFill>
                            <a:schemeClr val="tx1"/>
                          </a:solidFill>
                          <a:effectLst/>
                          <a:latin typeface="Arial" panose="020B0604020202020204" pitchFamily="34" charset="0"/>
                          <a:cs typeface="Arial" panose="020B0604020202020204" pitchFamily="34" charset="0"/>
                        </a:rPr>
                        <a:t>.5</a:t>
                      </a:r>
                      <a:r>
                        <a:rPr lang="en-GB" sz="1400" dirty="0">
                          <a:solidFill>
                            <a:schemeClr val="tx1"/>
                          </a:solidFill>
                          <a:effectLst/>
                          <a:latin typeface="Arial" panose="020B0604020202020204" pitchFamily="34" charset="0"/>
                          <a:cs typeface="Arial" panose="020B0604020202020204" pitchFamily="34" charset="0"/>
                        </a:rPr>
                        <a:t>%</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16334363"/>
                  </a:ext>
                </a:extLst>
              </a:tr>
            </a:tbl>
          </a:graphicData>
        </a:graphic>
      </p:graphicFrame>
      <p:graphicFrame>
        <p:nvGraphicFramePr>
          <p:cNvPr id="22" name="Table 21">
            <a:extLst>
              <a:ext uri="{FF2B5EF4-FFF2-40B4-BE49-F238E27FC236}">
                <a16:creationId xmlns:a16="http://schemas.microsoft.com/office/drawing/2014/main" id="{98725F71-34B3-5EFB-225D-AAD87305051C}"/>
              </a:ext>
            </a:extLst>
          </p:cNvPr>
          <p:cNvGraphicFramePr>
            <a:graphicFrameLocks noGrp="1"/>
          </p:cNvGraphicFramePr>
          <p:nvPr>
            <p:extLst>
              <p:ext uri="{D42A27DB-BD31-4B8C-83A1-F6EECF244321}">
                <p14:modId xmlns:p14="http://schemas.microsoft.com/office/powerpoint/2010/main" val="747828942"/>
              </p:ext>
            </p:extLst>
          </p:nvPr>
        </p:nvGraphicFramePr>
        <p:xfrm>
          <a:off x="363849" y="1999717"/>
          <a:ext cx="10318666" cy="796631"/>
        </p:xfrm>
        <a:graphic>
          <a:graphicData uri="http://schemas.openxmlformats.org/drawingml/2006/table">
            <a:tbl>
              <a:tblPr firstRow="1" firstCol="1" bandRow="1">
                <a:tableStyleId>{5C22544A-7EE6-4342-B048-85BDC9FD1C3A}</a:tableStyleId>
              </a:tblPr>
              <a:tblGrid>
                <a:gridCol w="2362894">
                  <a:extLst>
                    <a:ext uri="{9D8B030D-6E8A-4147-A177-3AD203B41FA5}">
                      <a16:colId xmlns:a16="http://schemas.microsoft.com/office/drawing/2014/main" val="2320170196"/>
                    </a:ext>
                  </a:extLst>
                </a:gridCol>
                <a:gridCol w="2928469">
                  <a:extLst>
                    <a:ext uri="{9D8B030D-6E8A-4147-A177-3AD203B41FA5}">
                      <a16:colId xmlns:a16="http://schemas.microsoft.com/office/drawing/2014/main" val="3360268134"/>
                    </a:ext>
                  </a:extLst>
                </a:gridCol>
                <a:gridCol w="2718777">
                  <a:extLst>
                    <a:ext uri="{9D8B030D-6E8A-4147-A177-3AD203B41FA5}">
                      <a16:colId xmlns:a16="http://schemas.microsoft.com/office/drawing/2014/main" val="3264403240"/>
                    </a:ext>
                  </a:extLst>
                </a:gridCol>
                <a:gridCol w="2308526">
                  <a:extLst>
                    <a:ext uri="{9D8B030D-6E8A-4147-A177-3AD203B41FA5}">
                      <a16:colId xmlns:a16="http://schemas.microsoft.com/office/drawing/2014/main" val="3436199531"/>
                    </a:ext>
                  </a:extLst>
                </a:gridCol>
              </a:tblGrid>
              <a:tr h="796631">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Decision Tree</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52.4%</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45.2%</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6350"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 </a:t>
                      </a:r>
                      <a:r>
                        <a:rPr lang="el-GR" sz="1400" dirty="0">
                          <a:solidFill>
                            <a:schemeClr val="tx1"/>
                          </a:solidFill>
                          <a:effectLst/>
                          <a:latin typeface="Arial" panose="020B0604020202020204" pitchFamily="34" charset="0"/>
                          <a:cs typeface="Arial" panose="020B0604020202020204" pitchFamily="34" charset="0"/>
                        </a:rPr>
                        <a:t>-7.2%</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24984558"/>
                  </a:ext>
                </a:extLst>
              </a:tr>
            </a:tbl>
          </a:graphicData>
        </a:graphic>
      </p:graphicFrame>
      <p:graphicFrame>
        <p:nvGraphicFramePr>
          <p:cNvPr id="23" name="Table 22">
            <a:extLst>
              <a:ext uri="{FF2B5EF4-FFF2-40B4-BE49-F238E27FC236}">
                <a16:creationId xmlns:a16="http://schemas.microsoft.com/office/drawing/2014/main" id="{BC95ADE0-8C57-86C0-7614-1EE8EEF8A2D5}"/>
              </a:ext>
            </a:extLst>
          </p:cNvPr>
          <p:cNvGraphicFramePr>
            <a:graphicFrameLocks noGrp="1"/>
          </p:cNvGraphicFramePr>
          <p:nvPr>
            <p:extLst>
              <p:ext uri="{D42A27DB-BD31-4B8C-83A1-F6EECF244321}">
                <p14:modId xmlns:p14="http://schemas.microsoft.com/office/powerpoint/2010/main" val="3106354979"/>
              </p:ext>
            </p:extLst>
          </p:nvPr>
        </p:nvGraphicFramePr>
        <p:xfrm>
          <a:off x="363849" y="2798347"/>
          <a:ext cx="10318665" cy="873312"/>
        </p:xfrm>
        <a:graphic>
          <a:graphicData uri="http://schemas.openxmlformats.org/drawingml/2006/table">
            <a:tbl>
              <a:tblPr firstRow="1" firstCol="1" bandRow="1">
                <a:tableStyleId>{5C22544A-7EE6-4342-B048-85BDC9FD1C3A}</a:tableStyleId>
              </a:tblPr>
              <a:tblGrid>
                <a:gridCol w="2362892">
                  <a:extLst>
                    <a:ext uri="{9D8B030D-6E8A-4147-A177-3AD203B41FA5}">
                      <a16:colId xmlns:a16="http://schemas.microsoft.com/office/drawing/2014/main" val="4085019963"/>
                    </a:ext>
                  </a:extLst>
                </a:gridCol>
                <a:gridCol w="2923299">
                  <a:extLst>
                    <a:ext uri="{9D8B030D-6E8A-4147-A177-3AD203B41FA5}">
                      <a16:colId xmlns:a16="http://schemas.microsoft.com/office/drawing/2014/main" val="3173398112"/>
                    </a:ext>
                  </a:extLst>
                </a:gridCol>
                <a:gridCol w="2723946">
                  <a:extLst>
                    <a:ext uri="{9D8B030D-6E8A-4147-A177-3AD203B41FA5}">
                      <a16:colId xmlns:a16="http://schemas.microsoft.com/office/drawing/2014/main" val="1844190628"/>
                    </a:ext>
                  </a:extLst>
                </a:gridCol>
                <a:gridCol w="2308528">
                  <a:extLst>
                    <a:ext uri="{9D8B030D-6E8A-4147-A177-3AD203B41FA5}">
                      <a16:colId xmlns:a16="http://schemas.microsoft.com/office/drawing/2014/main" val="3472980241"/>
                    </a:ext>
                  </a:extLst>
                </a:gridCol>
              </a:tblGrid>
              <a:tr h="873312">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KNN</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78.6%</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73.8%</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 </a:t>
                      </a:r>
                      <a:r>
                        <a:rPr lang="el-GR" sz="1400" dirty="0">
                          <a:solidFill>
                            <a:schemeClr val="tx1"/>
                          </a:solidFill>
                          <a:effectLst/>
                          <a:latin typeface="Arial" panose="020B0604020202020204" pitchFamily="34" charset="0"/>
                          <a:cs typeface="Arial" panose="020B0604020202020204" pitchFamily="34" charset="0"/>
                        </a:rPr>
                        <a:t>-</a:t>
                      </a:r>
                      <a:r>
                        <a:rPr lang="en-GB" sz="1400" dirty="0">
                          <a:solidFill>
                            <a:schemeClr val="tx1"/>
                          </a:solidFill>
                          <a:effectLst/>
                          <a:latin typeface="Arial" panose="020B0604020202020204" pitchFamily="34" charset="0"/>
                          <a:cs typeface="Arial" panose="020B0604020202020204" pitchFamily="34" charset="0"/>
                        </a:rPr>
                        <a:t>4</a:t>
                      </a:r>
                      <a:r>
                        <a:rPr lang="el-GR" sz="1400" dirty="0">
                          <a:solidFill>
                            <a:schemeClr val="tx1"/>
                          </a:solidFill>
                          <a:effectLst/>
                          <a:latin typeface="Arial" panose="020B0604020202020204" pitchFamily="34" charset="0"/>
                          <a:cs typeface="Arial" panose="020B0604020202020204" pitchFamily="34" charset="0"/>
                        </a:rPr>
                        <a:t>.</a:t>
                      </a:r>
                      <a:r>
                        <a:rPr lang="en-GB" sz="1400" dirty="0">
                          <a:solidFill>
                            <a:schemeClr val="tx1"/>
                          </a:solidFill>
                          <a:effectLst/>
                          <a:latin typeface="Arial" panose="020B0604020202020204" pitchFamily="34" charset="0"/>
                          <a:cs typeface="Arial" panose="020B0604020202020204" pitchFamily="34" charset="0"/>
                        </a:rPr>
                        <a:t>8</a:t>
                      </a:r>
                      <a:r>
                        <a:rPr lang="el-GR" sz="1400" dirty="0">
                          <a:solidFill>
                            <a:schemeClr val="tx1"/>
                          </a:solidFill>
                          <a:effectLst/>
                          <a:latin typeface="Arial" panose="020B0604020202020204" pitchFamily="34" charset="0"/>
                          <a:cs typeface="Arial" panose="020B0604020202020204" pitchFamily="34" charset="0"/>
                        </a:rPr>
                        <a:t>%</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94994119"/>
                  </a:ext>
                </a:extLst>
              </a:tr>
            </a:tbl>
          </a:graphicData>
        </a:graphic>
      </p:graphicFrame>
      <p:sp>
        <p:nvSpPr>
          <p:cNvPr id="24" name="Rectangle 2">
            <a:extLst>
              <a:ext uri="{FF2B5EF4-FFF2-40B4-BE49-F238E27FC236}">
                <a16:creationId xmlns:a16="http://schemas.microsoft.com/office/drawing/2014/main" id="{8B8E421A-FD30-0E64-F2D5-5833E0E780BF}"/>
              </a:ext>
            </a:extLst>
          </p:cNvPr>
          <p:cNvSpPr>
            <a:spLocks noChangeArrowheads="1"/>
          </p:cNvSpPr>
          <p:nvPr/>
        </p:nvSpPr>
        <p:spPr bwMode="auto">
          <a:xfrm>
            <a:off x="3746500" y="3824288"/>
            <a:ext cx="455567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382961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DE47E4-00D5-A663-4A7D-4E2695960769}"/>
              </a:ext>
            </a:extLst>
          </p:cNvPr>
          <p:cNvSpPr>
            <a:spLocks noGrp="1"/>
          </p:cNvSpPr>
          <p:nvPr>
            <p:ph idx="1"/>
          </p:nvPr>
        </p:nvSpPr>
        <p:spPr>
          <a:xfrm>
            <a:off x="436098" y="562707"/>
            <a:ext cx="11352627" cy="4923693"/>
          </a:xfrm>
        </p:spPr>
        <p:txBody>
          <a:bodyPr>
            <a:normAutofit lnSpcReduction="10000"/>
          </a:bodyPr>
          <a:lstStyle/>
          <a:p>
            <a:r>
              <a:rPr lang="en-GB" sz="1900" b="1" dirty="0">
                <a:latin typeface="Arial" panose="020B0604020202020204" pitchFamily="34" charset="0"/>
                <a:cs typeface="Arial" panose="020B0604020202020204" pitchFamily="34" charset="0"/>
              </a:rPr>
              <a:t>Naïve Bayes (NB)</a:t>
            </a:r>
            <a:r>
              <a:rPr lang="en-GB" sz="1900" dirty="0">
                <a:latin typeface="Arial" panose="020B0604020202020204" pitchFamily="34" charset="0"/>
                <a:cs typeface="Arial" panose="020B0604020202020204" pitchFamily="34" charset="0"/>
              </a:rPr>
              <a:t> without PCA yielded the strongest outcomes for </a:t>
            </a:r>
            <a:r>
              <a:rPr lang="en-GB" sz="1900" b="1" dirty="0">
                <a:latin typeface="Arial" panose="020B0604020202020204" pitchFamily="34" charset="0"/>
                <a:cs typeface="Arial" panose="020B0604020202020204" pitchFamily="34" charset="0"/>
              </a:rPr>
              <a:t>ANGER, DISGUST, JOY, NEUTRAL, SADNESS,</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SURPRISE</a:t>
            </a:r>
            <a:r>
              <a:rPr lang="en-GB" sz="1900" dirty="0">
                <a:latin typeface="Arial" panose="020B0604020202020204" pitchFamily="34" charset="0"/>
                <a:cs typeface="Arial" panose="020B0604020202020204" pitchFamily="34" charset="0"/>
              </a:rPr>
              <a:t>, though it faced challenges particularly with </a:t>
            </a:r>
            <a:r>
              <a:rPr lang="en-GB" sz="1900" b="1" dirty="0">
                <a:latin typeface="Arial" panose="020B0604020202020204" pitchFamily="34" charset="0"/>
                <a:cs typeface="Arial" panose="020B0604020202020204" pitchFamily="34" charset="0"/>
              </a:rPr>
              <a:t>FEAR</a:t>
            </a:r>
            <a:r>
              <a:rPr lang="en-GB" sz="1900" dirty="0">
                <a:latin typeface="Arial" panose="020B0604020202020204" pitchFamily="34" charset="0"/>
                <a:cs typeface="Arial" panose="020B0604020202020204" pitchFamily="34" charset="0"/>
              </a:rPr>
              <a:t>. On the other hand, when PCA was applied, NB achieved top performance in </a:t>
            </a:r>
            <a:r>
              <a:rPr lang="en-GB" sz="1900" b="1" dirty="0">
                <a:latin typeface="Arial" panose="020B0604020202020204" pitchFamily="34" charset="0"/>
                <a:cs typeface="Arial" panose="020B0604020202020204" pitchFamily="34" charset="0"/>
              </a:rPr>
              <a:t>DISGUST, SADNESS,</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SURPRISE</a:t>
            </a:r>
            <a:r>
              <a:rPr lang="en-GB" sz="1900" dirty="0">
                <a:latin typeface="Arial" panose="020B0604020202020204" pitchFamily="34" charset="0"/>
                <a:cs typeface="Arial" panose="020B0604020202020204" pitchFamily="34" charset="0"/>
              </a:rPr>
              <a:t>, yet encountered more issues with </a:t>
            </a:r>
            <a:r>
              <a:rPr lang="en-GB" sz="1900" b="1" dirty="0">
                <a:latin typeface="Arial" panose="020B0604020202020204" pitchFamily="34" charset="0"/>
                <a:cs typeface="Arial" panose="020B0604020202020204" pitchFamily="34" charset="0"/>
              </a:rPr>
              <a:t>ANGER, FEAR, JOY,</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NEUTRAL</a:t>
            </a:r>
            <a:r>
              <a:rPr lang="en-GB" sz="1900" dirty="0">
                <a:latin typeface="Arial" panose="020B0604020202020204" pitchFamily="34" charset="0"/>
                <a:cs typeface="Arial" panose="020B0604020202020204" pitchFamily="34" charset="0"/>
              </a:rPr>
              <a:t>.</a:t>
            </a:r>
          </a:p>
          <a:p>
            <a:endParaRPr lang="en-GB" sz="1900" dirty="0">
              <a:effectLst/>
              <a:latin typeface="Arial" panose="020B0604020202020204" pitchFamily="34" charset="0"/>
              <a:ea typeface="Times New Roman" panose="02020603050405020304" pitchFamily="18" charset="0"/>
              <a:cs typeface="Arial" panose="020B0604020202020204" pitchFamily="34" charset="0"/>
            </a:endParaRPr>
          </a:p>
          <a:p>
            <a:pPr algn="just" fontAlgn="base">
              <a:spcBef>
                <a:spcPts val="600"/>
              </a:spcBef>
              <a:tabLst>
                <a:tab pos="540385" algn="l"/>
              </a:tabLst>
            </a:pPr>
            <a:r>
              <a:rPr lang="en-GB" sz="1900" b="1" dirty="0">
                <a:latin typeface="Arial" panose="020B0604020202020204" pitchFamily="34" charset="0"/>
                <a:cs typeface="Arial" panose="020B0604020202020204" pitchFamily="34" charset="0"/>
              </a:rPr>
              <a:t>Decision Tree (DT)</a:t>
            </a:r>
            <a:r>
              <a:rPr lang="en-GB" sz="1900" dirty="0">
                <a:latin typeface="Arial" panose="020B0604020202020204" pitchFamily="34" charset="0"/>
                <a:cs typeface="Arial" panose="020B0604020202020204" pitchFamily="34" charset="0"/>
              </a:rPr>
              <a:t> prior to PCA showed the most effective results for </a:t>
            </a:r>
            <a:r>
              <a:rPr lang="en-GB" sz="1900" b="1" dirty="0">
                <a:latin typeface="Arial" panose="020B0604020202020204" pitchFamily="34" charset="0"/>
                <a:cs typeface="Arial" panose="020B0604020202020204" pitchFamily="34" charset="0"/>
              </a:rPr>
              <a:t>FEAR, JOY,</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SADNESS</a:t>
            </a:r>
            <a:r>
              <a:rPr lang="en-GB" sz="1900" dirty="0">
                <a:latin typeface="Arial" panose="020B0604020202020204" pitchFamily="34" charset="0"/>
                <a:cs typeface="Arial" panose="020B0604020202020204" pitchFamily="34" charset="0"/>
              </a:rPr>
              <a:t>, but underperformed when it came to </a:t>
            </a:r>
            <a:r>
              <a:rPr lang="en-GB" sz="1900" b="1" dirty="0">
                <a:latin typeface="Arial" panose="020B0604020202020204" pitchFamily="34" charset="0"/>
                <a:cs typeface="Arial" panose="020B0604020202020204" pitchFamily="34" charset="0"/>
              </a:rPr>
              <a:t>ANGER, DISGUST, NEUTRAL,</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SURPRISE</a:t>
            </a:r>
            <a:r>
              <a:rPr lang="en-GB" sz="1900" dirty="0">
                <a:latin typeface="Arial" panose="020B0604020202020204" pitchFamily="34" charset="0"/>
                <a:cs typeface="Arial" panose="020B0604020202020204" pitchFamily="34" charset="0"/>
              </a:rPr>
              <a:t>. After implementing PCA, DT handled </a:t>
            </a:r>
            <a:r>
              <a:rPr lang="en-GB" sz="1900" b="1" dirty="0">
                <a:latin typeface="Arial" panose="020B0604020202020204" pitchFamily="34" charset="0"/>
                <a:cs typeface="Arial" panose="020B0604020202020204" pitchFamily="34" charset="0"/>
              </a:rPr>
              <a:t>DISGUST, NEUTRAL,</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SURPRISE</a:t>
            </a:r>
            <a:r>
              <a:rPr lang="en-GB" sz="1900" dirty="0">
                <a:latin typeface="Arial" panose="020B0604020202020204" pitchFamily="34" charset="0"/>
                <a:cs typeface="Arial" panose="020B0604020202020204" pitchFamily="34" charset="0"/>
              </a:rPr>
              <a:t> more successfully, but its accuracy dropped for </a:t>
            </a:r>
            <a:r>
              <a:rPr lang="en-GB" sz="1900" b="1" dirty="0">
                <a:latin typeface="Arial" panose="020B0604020202020204" pitchFamily="34" charset="0"/>
                <a:cs typeface="Arial" panose="020B0604020202020204" pitchFamily="34" charset="0"/>
              </a:rPr>
              <a:t>ANGER, FEAR, JOY,</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SADNESS</a:t>
            </a:r>
            <a:r>
              <a:rPr lang="en-GB" sz="1900" dirty="0">
                <a:latin typeface="Arial" panose="020B0604020202020204" pitchFamily="34" charset="0"/>
                <a:cs typeface="Arial" panose="020B0604020202020204" pitchFamily="34" charset="0"/>
              </a:rPr>
              <a:t>.</a:t>
            </a:r>
          </a:p>
          <a:p>
            <a:pPr algn="just" fontAlgn="base">
              <a:spcBef>
                <a:spcPts val="600"/>
              </a:spcBef>
              <a:tabLst>
                <a:tab pos="540385" algn="l"/>
              </a:tabLst>
            </a:pPr>
            <a:endParaRPr lang="en-GB" sz="1900" b="1" dirty="0">
              <a:effectLst/>
              <a:latin typeface="Arial" panose="020B0604020202020204" pitchFamily="34" charset="0"/>
              <a:ea typeface="Times New Roman" panose="02020603050405020304" pitchFamily="18" charset="0"/>
              <a:cs typeface="Arial" panose="020B0604020202020204" pitchFamily="34" charset="0"/>
            </a:endParaRPr>
          </a:p>
          <a:p>
            <a:pPr algn="just" fontAlgn="base">
              <a:spcBef>
                <a:spcPts val="600"/>
              </a:spcBef>
              <a:tabLst>
                <a:tab pos="540385" algn="l"/>
              </a:tabLst>
            </a:pPr>
            <a:r>
              <a:rPr lang="en-GB" sz="1900" b="1" dirty="0">
                <a:latin typeface="Arial" panose="020B0604020202020204" pitchFamily="34" charset="0"/>
                <a:cs typeface="Arial" panose="020B0604020202020204" pitchFamily="34" charset="0"/>
              </a:rPr>
              <a:t>K-Nearest Neighbours (KNN)</a:t>
            </a:r>
            <a:r>
              <a:rPr lang="en-GB" sz="1900" dirty="0">
                <a:latin typeface="Arial" panose="020B0604020202020204" pitchFamily="34" charset="0"/>
                <a:cs typeface="Arial" panose="020B0604020202020204" pitchFamily="34" charset="0"/>
              </a:rPr>
              <a:t> before applying PCA managed </a:t>
            </a:r>
            <a:r>
              <a:rPr lang="en-GB" sz="1900" b="1" dirty="0">
                <a:latin typeface="Arial" panose="020B0604020202020204" pitchFamily="34" charset="0"/>
                <a:cs typeface="Arial" panose="020B0604020202020204" pitchFamily="34" charset="0"/>
              </a:rPr>
              <a:t>ANGER, DISGUST, JOY, NEUTRAL, SADNESS,</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SURPRISE</a:t>
            </a:r>
            <a:r>
              <a:rPr lang="en-GB" sz="1900" dirty="0">
                <a:latin typeface="Arial" panose="020B0604020202020204" pitchFamily="34" charset="0"/>
                <a:cs typeface="Arial" panose="020B0604020202020204" pitchFamily="34" charset="0"/>
              </a:rPr>
              <a:t> effectively, though it struggled to classify </a:t>
            </a:r>
            <a:r>
              <a:rPr lang="en-GB" sz="1900" b="1" dirty="0">
                <a:latin typeface="Arial" panose="020B0604020202020204" pitchFamily="34" charset="0"/>
                <a:cs typeface="Arial" panose="020B0604020202020204" pitchFamily="34" charset="0"/>
              </a:rPr>
              <a:t>FEAR</a:t>
            </a:r>
            <a:r>
              <a:rPr lang="en-GB" sz="1900" dirty="0">
                <a:latin typeface="Arial" panose="020B0604020202020204" pitchFamily="34" charset="0"/>
                <a:cs typeface="Arial" panose="020B0604020202020204" pitchFamily="34" charset="0"/>
              </a:rPr>
              <a:t> accurately. Following PCA, KNN continued to do well on </a:t>
            </a:r>
            <a:r>
              <a:rPr lang="en-GB" sz="1900" b="1" dirty="0">
                <a:latin typeface="Arial" panose="020B0604020202020204" pitchFamily="34" charset="0"/>
                <a:cs typeface="Arial" panose="020B0604020202020204" pitchFamily="34" charset="0"/>
              </a:rPr>
              <a:t>DISGUST, JOY, NEUTRAL, SADNESS,</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SURPRISE</a:t>
            </a:r>
            <a:r>
              <a:rPr lang="en-GB" sz="1900" dirty="0">
                <a:latin typeface="Arial" panose="020B0604020202020204" pitchFamily="34" charset="0"/>
                <a:cs typeface="Arial" panose="020B0604020202020204" pitchFamily="34" charset="0"/>
              </a:rPr>
              <a:t>, but showed weaker performance on </a:t>
            </a:r>
            <a:r>
              <a:rPr lang="en-GB" sz="1900" b="1" dirty="0">
                <a:latin typeface="Arial" panose="020B0604020202020204" pitchFamily="34" charset="0"/>
                <a:cs typeface="Arial" panose="020B0604020202020204" pitchFamily="34" charset="0"/>
              </a:rPr>
              <a:t>ANGER</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FEAR</a:t>
            </a:r>
            <a:r>
              <a:rPr lang="en-GB" sz="1900" dirty="0">
                <a:latin typeface="Arial" panose="020B0604020202020204" pitchFamily="34" charset="0"/>
                <a:cs typeface="Arial" panose="020B0604020202020204" pitchFamily="34" charset="0"/>
              </a:rPr>
              <a:t>.</a:t>
            </a:r>
            <a:endParaRPr lang="en-GB" sz="1900" dirty="0">
              <a:effectLst/>
              <a:latin typeface="Arial" panose="020B0604020202020204" pitchFamily="34" charset="0"/>
              <a:ea typeface="Times New Roman" panose="02020603050405020304" pitchFamily="18" charset="0"/>
              <a:cs typeface="Arial" panose="020B0604020202020204" pitchFamily="34" charset="0"/>
            </a:endParaRPr>
          </a:p>
          <a:p>
            <a:pPr algn="just" fontAlgn="base">
              <a:spcBef>
                <a:spcPts val="600"/>
              </a:spcBef>
              <a:tabLst>
                <a:tab pos="540385" algn="l"/>
              </a:tabLst>
            </a:pPr>
            <a:endParaRPr lang="en-GB" sz="1900" b="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algn="just" fontAlgn="base">
              <a:spcBef>
                <a:spcPts val="600"/>
              </a:spcBef>
              <a:tabLst>
                <a:tab pos="540385" algn="l"/>
              </a:tabLst>
            </a:pPr>
            <a:r>
              <a:rPr lang="en-GB" sz="19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K-Nearest Neighbours (KNN) </a:t>
            </a:r>
            <a:r>
              <a:rPr lang="en-GB" sz="1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appears to be the most effective and stable model, as it achieved the highest performance and classified expressions with the greatest accuracy.</a:t>
            </a:r>
            <a:endParaRPr lang="en-GB" sz="1900" dirty="0">
              <a:effectLst/>
              <a:latin typeface="Arial" panose="020B0604020202020204" pitchFamily="34" charset="0"/>
              <a:ea typeface="Times New Roman" panose="02020603050405020304" pitchFamily="18" charset="0"/>
              <a:cs typeface="Arial" panose="020B0604020202020204" pitchFamily="34" charset="0"/>
            </a:endParaRPr>
          </a:p>
          <a:p>
            <a:pPr marL="0" lvl="0" indent="0" algn="just" fontAlgn="base">
              <a:spcBef>
                <a:spcPts val="600"/>
              </a:spcBef>
              <a:buNone/>
              <a:tabLst>
                <a:tab pos="540385" algn="l"/>
              </a:tabLst>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576504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970</Words>
  <Application>Microsoft Office PowerPoint</Application>
  <PresentationFormat>Widescreen</PresentationFormat>
  <Paragraphs>95</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Face Expression Recognition via Measurable Features</vt:lpstr>
      <vt:lpstr>Problem Statement</vt:lpstr>
      <vt:lpstr>Exploring the Facial Expression Dataset</vt:lpstr>
      <vt:lpstr>PowerPoint Presentation</vt:lpstr>
      <vt:lpstr>PowerPoint Presentation</vt:lpstr>
      <vt:lpstr>Dataset Preprocessing</vt:lpstr>
      <vt:lpstr>Model Training &amp; Evaluation</vt:lpstr>
      <vt:lpstr>PowerPoint Presentation</vt:lpstr>
      <vt:lpstr>PowerPoint Presentation</vt:lpstr>
      <vt:lpstr>Clustering: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Vasilis Gerontatis</dc:creator>
  <cp:lastModifiedBy>Vasilis Gerontatis</cp:lastModifiedBy>
  <cp:revision>5</cp:revision>
  <dcterms:created xsi:type="dcterms:W3CDTF">2025-04-29T10:05:14Z</dcterms:created>
  <dcterms:modified xsi:type="dcterms:W3CDTF">2025-05-09T07:10:37Z</dcterms:modified>
</cp:coreProperties>
</file>